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Alexandria" panose="020B0604020202020204" charset="-78"/>
      <p:regular r:id="rId13"/>
    </p:embeddedFont>
    <p:embeddedFont>
      <p:font typeface="Nobil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3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0235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Acute Asthma: Management Guide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563490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summary sheet for GP trainees and trainers in UK primary care. Covers severity assessment, immediate management, red flags, and safe discharge planning — based on BTS/SIGN guidance.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3303166"/>
            <a:ext cx="1705421" cy="233214"/>
          </a:xfrm>
          <a:prstGeom prst="roundRect">
            <a:avLst>
              <a:gd name="adj" fmla="val 17872"/>
            </a:avLst>
          </a:prstGeom>
          <a:solidFill>
            <a:srgbClr val="D2DDF9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3999533" y="3340373"/>
            <a:ext cx="155659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BRADFORD VTS TEACHING DECK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5692527" y="3298403"/>
            <a:ext cx="643235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1B54D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771704" y="3340373"/>
            <a:ext cx="48488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1B54DA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MAY 2026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69354"/>
            <a:ext cx="357589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Educational Disclaimer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496119" y="1242938"/>
            <a:ext cx="4722763" cy="923925"/>
          </a:xfrm>
          <a:prstGeom prst="roundRect">
            <a:avLst>
              <a:gd name="adj" fmla="val 5639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1422722"/>
            <a:ext cx="155004" cy="12397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9071" y="1397868"/>
            <a:ext cx="419583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This document is for </a:t>
            </a:r>
            <a:r>
              <a:rPr lang="en-US" sz="9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educational purposes only</a:t>
            </a: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Always double-check this advice and all drug doses against the latest </a:t>
            </a:r>
            <a:r>
              <a:rPr lang="en-US" sz="9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NICE/BNF guidance</a:t>
            </a: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before clinical use. Local pathways may vary.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496119" y="2306389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624855" y="243512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24855" y="2703388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Teaching aids for GP trainees and trainers in UK primary care.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2919487" y="2306389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7"/>
          <p:cNvSpPr/>
          <p:nvPr/>
        </p:nvSpPr>
        <p:spPr>
          <a:xfrm>
            <a:off x="3048223" y="2435126"/>
            <a:ext cx="164388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BTS/SIGN Framework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048223" y="2703388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Severity classification and management aligned to current BTS/SIGN asthma guidelines.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496119" y="3551486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0"/>
          <p:cNvSpPr/>
          <p:nvPr/>
        </p:nvSpPr>
        <p:spPr>
          <a:xfrm>
            <a:off x="624855" y="368022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May 2026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624855" y="3948485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Review date: check for updated guidance regularly as recommendations evolve.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2650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Assessing Severity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1822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Accurate severity classification drives every subsequent management decision. Use the BTS/SIGN framework to categorise the attack rapidly.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254672"/>
            <a:ext cx="2717229" cy="496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87476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Moderate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0092" y="3143027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PEF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&gt;50–75%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best or predicted; speech normal; no life-threatening features present.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348" y="2254672"/>
            <a:ext cx="2717229" cy="496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7322" y="287476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Acute Severe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337322" y="3143027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Any one of: PEF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33–50%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RR ≥25/min, pulse ≥110/min, or unable to complete sentences in one breath.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578" y="2254672"/>
            <a:ext cx="2717229" cy="4961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4551" y="287476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Life-Threatening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54551" y="3143027"/>
            <a:ext cx="24692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Any one of: PEF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&lt;33%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SpO₂ &lt;92%, silent chest, cyanosis, poor respiratory effort, hypotension, arrhythmia, exhaustion, or altered consciousness.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709217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Severity at a Glance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2344787"/>
            <a:ext cx="8151763" cy="1089496"/>
          </a:xfrm>
          <a:prstGeom prst="roundRect">
            <a:avLst>
              <a:gd name="adj" fmla="val 478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24929" y="2428726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Moderate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2662833" y="2428726"/>
            <a:ext cx="585631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PEF &gt;50–75%; normal speech; no life-threatening feature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624929" y="2790304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Acute Severe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2662833" y="2790304"/>
            <a:ext cx="585631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PEF 33–50%; RR ≥25; pulse ≥110; cannot complete sentences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929" y="315188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Life-Threatening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662833" y="3151882"/>
            <a:ext cx="585631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PEF &lt;33%; SpO₂ &lt;92%; silent chest; cyanosis; confusion; exhaustion; arrhythmia; hypotension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64072"/>
            <a:ext cx="518740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Immediate Management: Oxygen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37655"/>
            <a:ext cx="3680445" cy="2041699"/>
          </a:xfrm>
          <a:prstGeom prst="roundRect">
            <a:avLst>
              <a:gd name="adj" fmla="val 4374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30796" y="1961629"/>
            <a:ext cx="159439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Target SpO₂: 94–98%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79452"/>
            <a:ext cx="343249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 most patients, give oxygen to maintain saturations in this range. Titrate flow to achieve and sustain the target.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305300" y="196162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Hypercapnic Risk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305300" y="2279452"/>
            <a:ext cx="434727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If the patient is at risk of hypercapnic respiratory failure (e.g. known COPD overlap), use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controlled oxygen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and aim for a lower target of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88–92%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Do not withhold oxygen — but monitor carefully.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305300" y="3014365"/>
            <a:ext cx="4347270" cy="725463"/>
          </a:xfrm>
          <a:prstGeom prst="roundRect">
            <a:avLst>
              <a:gd name="adj" fmla="val 7182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274" y="3194149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708252" y="3169295"/>
            <a:ext cx="38203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Never delay oxygen while waiting for PEFR. Treat the patient first.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89224"/>
            <a:ext cx="813382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Immediate Management: Bronchodilators &amp; Steroids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924794"/>
            <a:ext cx="2634555" cy="1929408"/>
          </a:xfrm>
          <a:prstGeom prst="roundRect">
            <a:avLst>
              <a:gd name="adj" fmla="val 3554"/>
            </a:avLst>
          </a:prstGeom>
          <a:solidFill>
            <a:srgbClr val="F9F9FF"/>
          </a:solidFill>
          <a:ln w="14288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81831" y="1924794"/>
            <a:ext cx="57150" cy="1929408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77242" y="2063055"/>
            <a:ext cx="181637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Salbutamol (Nebulised)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77242" y="2331318"/>
            <a:ext cx="231517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Adults / child &gt;5 yrs: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5 mg nebulised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Age 1 month–5 yrs: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2.5 mg nebulised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If no nebuliser available, use repeated puffs via spacer.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1924794"/>
            <a:ext cx="2634630" cy="1929408"/>
          </a:xfrm>
          <a:prstGeom prst="roundRect">
            <a:avLst>
              <a:gd name="adj" fmla="val 3554"/>
            </a:avLst>
          </a:prstGeom>
          <a:solidFill>
            <a:srgbClr val="F9F9FF"/>
          </a:solidFill>
          <a:ln w="14288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3240360" y="1924794"/>
            <a:ext cx="57150" cy="1929408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3435772" y="206305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Prednisolone (Early)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435772" y="2331318"/>
            <a:ext cx="231524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Adults: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40–50 mg orally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Children: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1–2 mg/kg (usual max 40 mg) per local pathway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Give early — do not delay.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013252" y="1924794"/>
            <a:ext cx="2634555" cy="1929408"/>
          </a:xfrm>
          <a:prstGeom prst="roundRect">
            <a:avLst>
              <a:gd name="adj" fmla="val 3554"/>
            </a:avLst>
          </a:prstGeom>
          <a:solidFill>
            <a:srgbClr val="F9F9FF"/>
          </a:solidFill>
          <a:ln w="14288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998964" y="1924794"/>
            <a:ext cx="57150" cy="1929408"/>
          </a:xfrm>
          <a:prstGeom prst="roundRect">
            <a:avLst>
              <a:gd name="adj" fmla="val 91163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194375" y="2063055"/>
            <a:ext cx="231517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Ipratropium (Severe/Life-Threatening)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194375" y="2525167"/>
            <a:ext cx="2315170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Adults &amp; child &gt;12 yrs: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500 micrograms nebulised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Children 1 month–12 yrs: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250 micrograms nebulised</a:t>
            </a:r>
            <a:endParaRPr lang="en-US" sz="950" dirty="0"/>
          </a:p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Add to salbutamol in severe or life-threatening attacks.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24362" y="272504"/>
            <a:ext cx="3945285" cy="308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Red Flags: Call 999 Immediately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3824362" y="699492"/>
            <a:ext cx="4924276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Escalate without delay if any of the following are present:</a:t>
            </a:r>
            <a:endParaRPr lang="en-US" sz="750" dirty="0"/>
          </a:p>
        </p:txBody>
      </p:sp>
      <p:sp>
        <p:nvSpPr>
          <p:cNvPr id="5" name="Shape 2"/>
          <p:cNvSpPr/>
          <p:nvPr/>
        </p:nvSpPr>
        <p:spPr>
          <a:xfrm>
            <a:off x="3824362" y="930101"/>
            <a:ext cx="4924276" cy="926157"/>
          </a:xfrm>
          <a:prstGeom prst="roundRect">
            <a:avLst>
              <a:gd name="adj" fmla="val 4483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3927946" y="1033686"/>
            <a:ext cx="296540" cy="296540"/>
          </a:xfrm>
          <a:prstGeom prst="roundRect">
            <a:avLst>
              <a:gd name="adj" fmla="val 19270346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9504" y="1115244"/>
            <a:ext cx="133424" cy="13342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27946" y="1408956"/>
            <a:ext cx="2036490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Severe or Life-Threatening Attack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3927946" y="1610618"/>
            <a:ext cx="4717107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Any features meeting life-threatening criteria on initial assessment.</a:t>
            </a:r>
            <a:endParaRPr lang="en-US" sz="750" dirty="0"/>
          </a:p>
        </p:txBody>
      </p:sp>
      <p:sp>
        <p:nvSpPr>
          <p:cNvPr id="10" name="Shape 6"/>
          <p:cNvSpPr/>
          <p:nvPr/>
        </p:nvSpPr>
        <p:spPr>
          <a:xfrm>
            <a:off x="3824362" y="1934989"/>
            <a:ext cx="4924276" cy="926157"/>
          </a:xfrm>
          <a:prstGeom prst="roundRect">
            <a:avLst>
              <a:gd name="adj" fmla="val 4483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7"/>
          <p:cNvSpPr/>
          <p:nvPr/>
        </p:nvSpPr>
        <p:spPr>
          <a:xfrm>
            <a:off x="3927946" y="2038573"/>
            <a:ext cx="296540" cy="296540"/>
          </a:xfrm>
          <a:prstGeom prst="roundRect">
            <a:avLst>
              <a:gd name="adj" fmla="val 19270346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09504" y="2120131"/>
            <a:ext cx="133424" cy="1334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27946" y="2413843"/>
            <a:ext cx="1376363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Silent Chest / Cyanosis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3927946" y="2615505"/>
            <a:ext cx="4717107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Absent breath sounds or visible bluish discolouration of lips or fingertips.</a:t>
            </a:r>
            <a:endParaRPr lang="en-US" sz="750" dirty="0"/>
          </a:p>
        </p:txBody>
      </p:sp>
      <p:sp>
        <p:nvSpPr>
          <p:cNvPr id="15" name="Shape 10"/>
          <p:cNvSpPr/>
          <p:nvPr/>
        </p:nvSpPr>
        <p:spPr>
          <a:xfrm>
            <a:off x="3824362" y="2939876"/>
            <a:ext cx="4924276" cy="926157"/>
          </a:xfrm>
          <a:prstGeom prst="roundRect">
            <a:avLst>
              <a:gd name="adj" fmla="val 4483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1"/>
          <p:cNvSpPr/>
          <p:nvPr/>
        </p:nvSpPr>
        <p:spPr>
          <a:xfrm>
            <a:off x="3927946" y="3043461"/>
            <a:ext cx="296540" cy="296540"/>
          </a:xfrm>
          <a:prstGeom prst="roundRect">
            <a:avLst>
              <a:gd name="adj" fmla="val 19270346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9504" y="3125019"/>
            <a:ext cx="133424" cy="13342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927946" y="3418731"/>
            <a:ext cx="2176686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Altered Consciousness / Exhaustion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3927946" y="3620393"/>
            <a:ext cx="4717107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Confusion, reduced consciousness, or patient too exhausted to maintain effort.</a:t>
            </a:r>
            <a:endParaRPr lang="en-US" sz="750" dirty="0"/>
          </a:p>
        </p:txBody>
      </p:sp>
      <p:sp>
        <p:nvSpPr>
          <p:cNvPr id="20" name="Shape 14"/>
          <p:cNvSpPr/>
          <p:nvPr/>
        </p:nvSpPr>
        <p:spPr>
          <a:xfrm>
            <a:off x="3824362" y="3944764"/>
            <a:ext cx="4924276" cy="926157"/>
          </a:xfrm>
          <a:prstGeom prst="roundRect">
            <a:avLst>
              <a:gd name="adj" fmla="val 4483"/>
            </a:avLst>
          </a:prstGeom>
          <a:solidFill>
            <a:srgbClr val="D2DDF9"/>
          </a:solidFill>
          <a:ln w="4763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5"/>
          <p:cNvSpPr/>
          <p:nvPr/>
        </p:nvSpPr>
        <p:spPr>
          <a:xfrm>
            <a:off x="3927946" y="4048348"/>
            <a:ext cx="296540" cy="296540"/>
          </a:xfrm>
          <a:prstGeom prst="roundRect">
            <a:avLst>
              <a:gd name="adj" fmla="val 19270346"/>
            </a:avLst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9504" y="4129906"/>
            <a:ext cx="133424" cy="13342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3927946" y="4423618"/>
            <a:ext cx="2034927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Poor Response to Bronchodilator</a:t>
            </a:r>
            <a:endParaRPr lang="en-US" sz="950" dirty="0"/>
          </a:p>
        </p:txBody>
      </p:sp>
      <p:sp>
        <p:nvSpPr>
          <p:cNvPr id="24" name="Text 17"/>
          <p:cNvSpPr/>
          <p:nvPr/>
        </p:nvSpPr>
        <p:spPr>
          <a:xfrm>
            <a:off x="3927946" y="4625280"/>
            <a:ext cx="4717107" cy="142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Worsening oxygenation or no improvement after first treatment.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579513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Pitfall to Avoid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82154" y="2292623"/>
            <a:ext cx="4536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not</a:t>
            </a: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delay oxygen or bronchodilator treatment while waiting for PEFR. </a:t>
            </a:r>
            <a:r>
              <a:rPr lang="en-US" sz="9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Treat the patient first.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153096"/>
            <a:ext cx="14288" cy="675977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96119" y="2968600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PEFR measurement is a useful monitoring tool, but it must never hold up the initiation of life-saving treatment. Clinical assessment takes priority — act on what you see and hear.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279722"/>
            <a:ext cx="3707904" cy="302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Reassessment After Treatment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750912" y="733946"/>
            <a:ext cx="7642101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After initial treatment, systematically reassess the patient before making any disposition decision.</a:t>
            </a:r>
            <a:endParaRPr lang="en-US" sz="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780" y="957114"/>
            <a:ext cx="6954292" cy="368342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57633" y="3589646"/>
            <a:ext cx="1719439" cy="21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Reassess Vitals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935362" y="3865712"/>
            <a:ext cx="1841710" cy="459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Check pulse, RR, SpO₂, speech, work of breathing, PEFR.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385141" y="1272464"/>
            <a:ext cx="1719439" cy="21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65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Evaluate Response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262870" y="1548529"/>
            <a:ext cx="1841710" cy="459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Compare symptoms and objective measures to baseline.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389523" y="1272464"/>
            <a:ext cx="1719439" cy="21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Need for Hospital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389523" y="1548529"/>
            <a:ext cx="1841710" cy="459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Decide if hospital assessment or admission is required.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039089" y="3589766"/>
            <a:ext cx="1831800" cy="214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Discharge or Escalate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039089" y="3865831"/>
            <a:ext cx="1841710" cy="306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Plan safe discharge with follow-up or escalate care.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50912" y="4725665"/>
            <a:ext cx="7642101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Severe attacks usually require hospital assessment even if they appear to improve initially — early improvement can be deceptive.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7726"/>
            <a:ext cx="378923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Safe Discharge Checklist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13297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Only discharge if the patient is clinically stable and all of the following are in place: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951286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147739"/>
            <a:ext cx="4013895" cy="14288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96119" y="2238301"/>
            <a:ext cx="216544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Written Asthma Action Plan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19" y="2506563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Provide a personalised written plan so the patient knows how to respond if symptoms worsen at home.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33987" y="1951286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33987" y="2147739"/>
            <a:ext cx="4013895" cy="14288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633987" y="2238301"/>
            <a:ext cx="19143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Inhaler Technique Check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33987" y="2506563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Confirm the patient can use their inhaler correctly before they leave. Poor technique is a common cause of treatment failure.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119" y="312047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316932"/>
            <a:ext cx="4013895" cy="14288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96119" y="3407494"/>
            <a:ext cx="18650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Steroid Course Supplied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6119" y="3675757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a full course of prednisolone is dispensed and the patient understands how to complete it.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633987" y="312047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633987" y="3316932"/>
            <a:ext cx="4013895" cy="14288"/>
          </a:xfrm>
          <a:prstGeom prst="rect">
            <a:avLst/>
          </a:prstGeom>
          <a:solidFill>
            <a:srgbClr val="1B54D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633987" y="3407494"/>
            <a:ext cx="19780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Early Follow-Up Arranged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633987" y="3675757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Book a follow-up appointment within 48 hours or as per local pathway to review recovery and ongoing management.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817</Words>
  <Application>Microsoft Office PowerPoint</Application>
  <PresentationFormat>On-screen Show (16:9)</PresentationFormat>
  <Paragraphs>94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Alexandria</vt:lpstr>
      <vt:lpstr>Nobile</vt:lpstr>
      <vt:lpstr>Alexandria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2026-05-05T18:41:37Z</dcterms:created>
  <dcterms:modified xsi:type="dcterms:W3CDTF">2026-05-05T18:48:32Z</dcterms:modified>
</cp:coreProperties>
</file>