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embeddedFontLst>
    <p:embeddedFont>
      <p:font typeface="Bricolage Grotesque Semi Bold"/>
      <p:regular r:id="rId13"/>
    </p:embeddedFont>
    <p:embeddedFont>
      <p:font typeface="Bricolage Grotesque Semi Bold"/>
      <p:regular r:id="rId14"/>
    </p:embeddedFont>
    <p:embeddedFont>
      <p:font typeface="Inter"/>
      <p:regular r:id="rId15"/>
    </p:embeddedFont>
    <p:embeddedFont>
      <p:font typeface="Inter"/>
      <p:regular r:id="rId16"/>
    </p:embeddedFont>
    <p:embeddedFont>
      <p:font typeface="Inter"/>
      <p:regular r:id="rId17"/>
    </p:embeddedFont>
    <p:embeddedFont>
      <p:font typeface="Inter"/>
      <p:regular r:id="rId18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3" Type="http://schemas.openxmlformats.org/officeDocument/2006/relationships/font" Target="fonts/font1.fntdata"/><Relationship Id="rId14" Type="http://schemas.openxmlformats.org/officeDocument/2006/relationships/font" Target="fonts/font2.fntdata"/><Relationship Id="rId15" Type="http://schemas.openxmlformats.org/officeDocument/2006/relationships/font" Target="fonts/font3.fntdata"/><Relationship Id="rId16" Type="http://schemas.openxmlformats.org/officeDocument/2006/relationships/font" Target="fonts/font4.fntdata"/><Relationship Id="rId17" Type="http://schemas.openxmlformats.org/officeDocument/2006/relationships/font" Target="fonts/font5.fntdata"/><Relationship Id="rId18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sv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sv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svg"/><Relationship Id="rId16" Type="http://schemas.openxmlformats.org/officeDocument/2006/relationships/slideLayout" Target="../slideLayouts/slideLayout4.xml"/><Relationship Id="rId1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image" Target="../media/image-4-8.png"/><Relationship Id="rId9" Type="http://schemas.openxmlformats.org/officeDocument/2006/relationships/image" Target="../media/image-4-9.svg"/><Relationship Id="rId10" Type="http://schemas.openxmlformats.org/officeDocument/2006/relationships/slideLayout" Target="../slideLayouts/slideLayout5.xml"/><Relationship Id="rId11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sv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sv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sv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svg"/><Relationship Id="rId21" Type="http://schemas.openxmlformats.org/officeDocument/2006/relationships/image" Target="../media/image-5-21.png"/><Relationship Id="rId22" Type="http://schemas.openxmlformats.org/officeDocument/2006/relationships/slideLayout" Target="../slideLayouts/slideLayout6.xml"/><Relationship Id="rId2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602358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4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Ambulance Use — Categories and When to Call 999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3925119" y="2568253"/>
            <a:ext cx="1747837" cy="233214"/>
          </a:xfrm>
          <a:prstGeom prst="roundRect">
            <a:avLst>
              <a:gd name="adj" fmla="val 17872"/>
            </a:avLst>
          </a:prstGeom>
          <a:solidFill>
            <a:srgbClr val="F8ECD3"/>
          </a:solidFill>
          <a:ln/>
        </p:spPr>
      </p:sp>
      <p:sp>
        <p:nvSpPr>
          <p:cNvPr id="5" name="Text 2"/>
          <p:cNvSpPr/>
          <p:nvPr/>
        </p:nvSpPr>
        <p:spPr>
          <a:xfrm>
            <a:off x="3999533" y="2605460"/>
            <a:ext cx="1599009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750" dirty="0"/>
          </a:p>
        </p:txBody>
      </p:sp>
      <p:sp>
        <p:nvSpPr>
          <p:cNvPr id="6" name="Shape 3"/>
          <p:cNvSpPr/>
          <p:nvPr/>
        </p:nvSpPr>
        <p:spPr>
          <a:xfrm>
            <a:off x="5734943" y="2563490"/>
            <a:ext cx="649412" cy="242739"/>
          </a:xfrm>
          <a:prstGeom prst="roundRect">
            <a:avLst>
              <a:gd name="adj" fmla="val 17171"/>
            </a:avLst>
          </a:prstGeom>
          <a:noFill/>
          <a:ln w="4763">
            <a:solidFill>
              <a:srgbClr val="E7BF6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14120" y="2605460"/>
            <a:ext cx="491058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E7BF6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 2026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3925119" y="2945755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Ambulance use summary sheet for GP trainees and trainers in UK primary care. A practical guide to understanding ambulance categories, when to call 999, and how to communicate effectively with emergency services.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98971"/>
            <a:ext cx="31011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50"/>
              </a:lnSpc>
              <a:buNone/>
            </a:pPr>
            <a:r>
              <a:rPr lang="en-US" sz="24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When to Call 999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334542"/>
            <a:ext cx="8151763" cy="725463"/>
          </a:xfrm>
          <a:prstGeom prst="roundRect">
            <a:avLst>
              <a:gd name="adj" fmla="val 7182"/>
            </a:avLst>
          </a:prstGeom>
          <a:solidFill>
            <a:srgbClr val="B6D6FC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1523851"/>
            <a:ext cx="155004" cy="12397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99071" y="1489472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Core Rule: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999 for time-critical, potentially life-threatening illness or injury where emergency assessment or transfer is needed </a:t>
            </a:r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now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2199531"/>
            <a:ext cx="8151763" cy="2244923"/>
          </a:xfrm>
          <a:prstGeom prst="roundRect">
            <a:avLst>
              <a:gd name="adj" fmla="val 232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24929" y="2283470"/>
            <a:ext cx="13780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Category 1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2255713" y="2283470"/>
            <a:ext cx="626343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Immediate life-threatening emergencies </a:t>
            </a:r>
            <a:endParaRPr lang="en-US" sz="950" dirty="0"/>
          </a:p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e.g. cardiac arrest, severe airway compromise, major anaphylaxis or profound unconsciousness.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624929" y="2843510"/>
            <a:ext cx="13780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Category 2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2255713" y="2843510"/>
            <a:ext cx="626343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conditions</a:t>
            </a:r>
            <a:endParaRPr lang="en-US" sz="950" dirty="0"/>
          </a:p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e.g. suspected stroke, chest pain suggestive of MI, severe breathing difficulty or prolonged seizure.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624929" y="3403550"/>
            <a:ext cx="13780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Category 3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2255713" y="3403550"/>
            <a:ext cx="626343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conditions needing assessment and likely face-to-face response</a:t>
            </a:r>
            <a:endParaRPr lang="en-US" sz="950" dirty="0"/>
          </a:p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e.g. late labour, some burns or significant but not immediately life-threatening illness.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624929" y="3963591"/>
            <a:ext cx="13780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Category 4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2255713" y="3963591"/>
            <a:ext cx="626343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Less urgent problems where telephone advice, referral to another service or delayed transport may be more appropriate.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8379" y="354806"/>
            <a:ext cx="4211092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What Makes a True 999 Call?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88379" y="976685"/>
            <a:ext cx="8167241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Recognising when a situation genuinely warrants an emergency ambulance is a critical clinical skill. The following indicators should prompt an immediate 999 call: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88379" y="1499592"/>
            <a:ext cx="2642295" cy="1584424"/>
          </a:xfrm>
          <a:prstGeom prst="roundRect">
            <a:avLst>
              <a:gd name="adj" fmla="val 3237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181" y="1626394"/>
            <a:ext cx="366266" cy="366266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5863" y="1727076"/>
            <a:ext cx="164827" cy="16482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5181" y="2112838"/>
            <a:ext cx="1625278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Immediate Risk to Life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615181" y="2375669"/>
            <a:ext cx="2388691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patient's condition poses an immediate threat that cannot be safely managed in the primary care setting.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3250853" y="1499592"/>
            <a:ext cx="2642295" cy="1584424"/>
          </a:xfrm>
          <a:prstGeom prst="roundRect">
            <a:avLst>
              <a:gd name="adj" fmla="val 3237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7654" y="1626394"/>
            <a:ext cx="366266" cy="366266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78337" y="1727076"/>
            <a:ext cx="164827" cy="16482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377654" y="2112838"/>
            <a:ext cx="2337420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Airway, Breathing or Circulation</a:t>
            </a:r>
            <a:endParaRPr lang="en-US" sz="1200" dirty="0"/>
          </a:p>
        </p:txBody>
      </p:sp>
      <p:sp>
        <p:nvSpPr>
          <p:cNvPr id="13" name="Text 7"/>
          <p:cNvSpPr/>
          <p:nvPr/>
        </p:nvSpPr>
        <p:spPr>
          <a:xfrm>
            <a:off x="3377654" y="2375669"/>
            <a:ext cx="2388691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Any compromise to the fundamental ABC triad requires emergency paramedic response without delay.</a:t>
            </a:r>
            <a:endParaRPr lang="en-US" sz="950" dirty="0"/>
          </a:p>
        </p:txBody>
      </p:sp>
      <p:sp>
        <p:nvSpPr>
          <p:cNvPr id="14" name="Shape 8"/>
          <p:cNvSpPr/>
          <p:nvPr/>
        </p:nvSpPr>
        <p:spPr>
          <a:xfrm>
            <a:off x="6013326" y="1499592"/>
            <a:ext cx="2642295" cy="1584424"/>
          </a:xfrm>
          <a:prstGeom prst="roundRect">
            <a:avLst>
              <a:gd name="adj" fmla="val 3237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0128" y="1626394"/>
            <a:ext cx="366266" cy="366266"/>
          </a:xfrm>
          <a:prstGeom prst="rect">
            <a:avLst/>
          </a:prstGeom>
        </p:spPr>
      </p:pic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40810" y="1727076"/>
            <a:ext cx="164827" cy="164827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140128" y="2112838"/>
            <a:ext cx="1810792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Rapidly Worsening State</a:t>
            </a:r>
            <a:endParaRPr lang="en-US" sz="1200" dirty="0"/>
          </a:p>
        </p:txBody>
      </p:sp>
      <p:sp>
        <p:nvSpPr>
          <p:cNvPr id="18" name="Text 10"/>
          <p:cNvSpPr/>
          <p:nvPr/>
        </p:nvSpPr>
        <p:spPr>
          <a:xfrm>
            <a:off x="6140128" y="2375669"/>
            <a:ext cx="2388691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patient whose condition is deteriorating quickly despite initial management needs urgent escalation.</a:t>
            </a:r>
            <a:endParaRPr lang="en-US" sz="950" dirty="0"/>
          </a:p>
        </p:txBody>
      </p:sp>
      <p:sp>
        <p:nvSpPr>
          <p:cNvPr id="19" name="Shape 11"/>
          <p:cNvSpPr/>
          <p:nvPr/>
        </p:nvSpPr>
        <p:spPr>
          <a:xfrm>
            <a:off x="488379" y="3204195"/>
            <a:ext cx="4023494" cy="1584424"/>
          </a:xfrm>
          <a:prstGeom prst="roundRect">
            <a:avLst>
              <a:gd name="adj" fmla="val 3237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5181" y="3330997"/>
            <a:ext cx="366266" cy="366266"/>
          </a:xfrm>
          <a:prstGeom prst="rect">
            <a:avLst/>
          </a:prstGeom>
        </p:spPr>
      </p:pic>
      <p:pic>
        <p:nvPicPr>
          <p:cNvPr id="21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15863" y="3431679"/>
            <a:ext cx="164827" cy="164827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615181" y="3817441"/>
            <a:ext cx="2266280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Need for Paramedic Treatment</a:t>
            </a:r>
            <a:endParaRPr lang="en-US" sz="1200" dirty="0"/>
          </a:p>
        </p:txBody>
      </p:sp>
      <p:sp>
        <p:nvSpPr>
          <p:cNvPr id="23" name="Text 13"/>
          <p:cNvSpPr/>
          <p:nvPr/>
        </p:nvSpPr>
        <p:spPr>
          <a:xfrm>
            <a:off x="615181" y="4080272"/>
            <a:ext cx="3769891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Interventions beyond the scope of primary care — such as advanced airway management or IV drug administration — require a paramedic on scene.</a:t>
            </a:r>
            <a:endParaRPr lang="en-US" sz="950" dirty="0"/>
          </a:p>
        </p:txBody>
      </p:sp>
      <p:sp>
        <p:nvSpPr>
          <p:cNvPr id="24" name="Shape 14"/>
          <p:cNvSpPr/>
          <p:nvPr/>
        </p:nvSpPr>
        <p:spPr>
          <a:xfrm>
            <a:off x="4632052" y="3204195"/>
            <a:ext cx="4023568" cy="1584424"/>
          </a:xfrm>
          <a:prstGeom prst="roundRect">
            <a:avLst>
              <a:gd name="adj" fmla="val 3237"/>
            </a:avLst>
          </a:prstGeom>
          <a:solidFill>
            <a:srgbClr val="FFFFFF"/>
          </a:solidFill>
          <a:ln w="4763">
            <a:solidFill>
              <a:srgbClr val="F8ECD3"/>
            </a:solidFill>
            <a:prstDash val="solid"/>
          </a:ln>
        </p:spPr>
      </p:sp>
      <p:pic>
        <p:nvPicPr>
          <p:cNvPr id="25" name="Image 8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8854" y="3330997"/>
            <a:ext cx="366266" cy="366266"/>
          </a:xfrm>
          <a:prstGeom prst="rect">
            <a:avLst/>
          </a:prstGeom>
        </p:spPr>
      </p:pic>
      <p:pic>
        <p:nvPicPr>
          <p:cNvPr id="26" name="Image 9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859536" y="3431679"/>
            <a:ext cx="164827" cy="164827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4758854" y="3817441"/>
            <a:ext cx="1966094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Urgent Monitored Transfer</a:t>
            </a:r>
            <a:endParaRPr lang="en-US" sz="1200" dirty="0"/>
          </a:p>
        </p:txBody>
      </p:sp>
      <p:sp>
        <p:nvSpPr>
          <p:cNvPr id="28" name="Text 16"/>
          <p:cNvSpPr/>
          <p:nvPr/>
        </p:nvSpPr>
        <p:spPr>
          <a:xfrm>
            <a:off x="4758854" y="4080272"/>
            <a:ext cx="3769965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Patients who require continuous monitoring during transport to hospital must travel by ambulance, not private vehicle.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44414" y="215875"/>
            <a:ext cx="2913683" cy="224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How to Communicate Using SBAR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1744414" y="522833"/>
            <a:ext cx="5655171" cy="90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700"/>
              </a:lnSpc>
              <a:buNone/>
            </a:pPr>
            <a:r>
              <a:rPr lang="en-US" sz="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SBAR is a structured communication framework that ensures critical information is conveyed clearly and efficiently to the ambulance call handler or receiving team.</a:t>
            </a:r>
            <a:endParaRPr lang="en-US" sz="550" dirty="0"/>
          </a:p>
        </p:txBody>
      </p:sp>
      <p:sp>
        <p:nvSpPr>
          <p:cNvPr id="4" name="Shape 2"/>
          <p:cNvSpPr/>
          <p:nvPr/>
        </p:nvSpPr>
        <p:spPr>
          <a:xfrm>
            <a:off x="1744414" y="659978"/>
            <a:ext cx="2806824" cy="755898"/>
          </a:xfrm>
          <a:prstGeom prst="roundRect">
            <a:avLst>
              <a:gd name="adj" fmla="val 3985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F8ECD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753939" y="669503"/>
            <a:ext cx="2787774" cy="215131"/>
          </a:xfrm>
          <a:prstGeom prst="roundRect">
            <a:avLst>
              <a:gd name="adj" fmla="val 8688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3094062" y="707454"/>
            <a:ext cx="107528" cy="13439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800"/>
              </a:lnSpc>
              <a:buNone/>
            </a:pPr>
            <a:r>
              <a:rPr lang="en-US" sz="8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1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825600" y="926083"/>
            <a:ext cx="896392" cy="112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50"/>
              </a:lnSpc>
              <a:buNone/>
            </a:pPr>
            <a:r>
              <a:rPr lang="en-US" sz="7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Situation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1825600" y="1063005"/>
            <a:ext cx="2644453" cy="181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00"/>
              </a:lnSpc>
              <a:buNone/>
            </a:pPr>
            <a:r>
              <a:rPr lang="en-US" sz="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yourself and your role, give your location, state the patient's age, and describe the nature of the emergency clearly and concisely.</a:t>
            </a:r>
            <a:endParaRPr lang="en-US" sz="550" dirty="0"/>
          </a:p>
        </p:txBody>
      </p:sp>
      <p:sp>
        <p:nvSpPr>
          <p:cNvPr id="9" name="Shape 7"/>
          <p:cNvSpPr/>
          <p:nvPr/>
        </p:nvSpPr>
        <p:spPr>
          <a:xfrm>
            <a:off x="4592687" y="659978"/>
            <a:ext cx="2806898" cy="755898"/>
          </a:xfrm>
          <a:prstGeom prst="roundRect">
            <a:avLst>
              <a:gd name="adj" fmla="val 3985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F8ECD3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02212" y="669503"/>
            <a:ext cx="2787848" cy="215131"/>
          </a:xfrm>
          <a:prstGeom prst="roundRect">
            <a:avLst>
              <a:gd name="adj" fmla="val 8688"/>
            </a:avLst>
          </a:prstGeom>
          <a:solidFill>
            <a:srgbClr val="FFFFFF"/>
          </a:solidFill>
          <a:ln/>
        </p:spPr>
      </p:sp>
      <p:sp>
        <p:nvSpPr>
          <p:cNvPr id="11" name="Text 9"/>
          <p:cNvSpPr/>
          <p:nvPr/>
        </p:nvSpPr>
        <p:spPr>
          <a:xfrm>
            <a:off x="5942335" y="707454"/>
            <a:ext cx="107528" cy="13439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800"/>
              </a:lnSpc>
              <a:buNone/>
            </a:pPr>
            <a:r>
              <a:rPr lang="en-US" sz="8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673873" y="926083"/>
            <a:ext cx="896392" cy="112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50"/>
              </a:lnSpc>
              <a:buNone/>
            </a:pPr>
            <a:r>
              <a:rPr lang="en-US" sz="7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Background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673873" y="1063005"/>
            <a:ext cx="2644527" cy="271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00"/>
              </a:lnSpc>
              <a:buNone/>
            </a:pPr>
            <a:r>
              <a:rPr lang="en-US" sz="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 the short clinical story — key diagnoses, relevant medications, and significant comorbidities that may affect the patient's management or transport.</a:t>
            </a:r>
            <a:endParaRPr lang="en-US" sz="550" dirty="0"/>
          </a:p>
        </p:txBody>
      </p:sp>
      <p:sp>
        <p:nvSpPr>
          <p:cNvPr id="14" name="Shape 12"/>
          <p:cNvSpPr/>
          <p:nvPr/>
        </p:nvSpPr>
        <p:spPr>
          <a:xfrm>
            <a:off x="1744414" y="1457325"/>
            <a:ext cx="2806824" cy="755898"/>
          </a:xfrm>
          <a:prstGeom prst="roundRect">
            <a:avLst>
              <a:gd name="adj" fmla="val 3985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F8ECD3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753939" y="1466850"/>
            <a:ext cx="2787774" cy="215131"/>
          </a:xfrm>
          <a:prstGeom prst="roundRect">
            <a:avLst>
              <a:gd name="adj" fmla="val 8688"/>
            </a:avLst>
          </a:prstGeom>
          <a:solidFill>
            <a:srgbClr val="FFFFFF"/>
          </a:solidFill>
          <a:ln/>
        </p:spPr>
      </p:sp>
      <p:sp>
        <p:nvSpPr>
          <p:cNvPr id="16" name="Text 14"/>
          <p:cNvSpPr/>
          <p:nvPr/>
        </p:nvSpPr>
        <p:spPr>
          <a:xfrm>
            <a:off x="3094062" y="1504801"/>
            <a:ext cx="107528" cy="13439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800"/>
              </a:lnSpc>
              <a:buNone/>
            </a:pPr>
            <a:r>
              <a:rPr lang="en-US" sz="8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1825600" y="1723430"/>
            <a:ext cx="896392" cy="112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50"/>
              </a:lnSpc>
              <a:buNone/>
            </a:pPr>
            <a:r>
              <a:rPr lang="en-US" sz="7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Assessment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1825600" y="1860352"/>
            <a:ext cx="2644453" cy="271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00"/>
              </a:lnSpc>
              <a:buNone/>
            </a:pPr>
            <a:r>
              <a:rPr lang="en-US" sz="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Share your current observations and vital signs, convey the severity of the presentation, and describe any treatment already given and the patient's response.</a:t>
            </a:r>
            <a:endParaRPr lang="en-US" sz="550" dirty="0"/>
          </a:p>
        </p:txBody>
      </p:sp>
      <p:sp>
        <p:nvSpPr>
          <p:cNvPr id="19" name="Shape 17"/>
          <p:cNvSpPr/>
          <p:nvPr/>
        </p:nvSpPr>
        <p:spPr>
          <a:xfrm>
            <a:off x="4592687" y="1457325"/>
            <a:ext cx="2806898" cy="755898"/>
          </a:xfrm>
          <a:prstGeom prst="roundRect">
            <a:avLst>
              <a:gd name="adj" fmla="val 3985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F8ECD3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02212" y="1466850"/>
            <a:ext cx="2787848" cy="215131"/>
          </a:xfrm>
          <a:prstGeom prst="roundRect">
            <a:avLst>
              <a:gd name="adj" fmla="val 8688"/>
            </a:avLst>
          </a:pr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5942335" y="1504801"/>
            <a:ext cx="107528" cy="13439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ts val="800"/>
              </a:lnSpc>
              <a:buNone/>
            </a:pPr>
            <a:r>
              <a:rPr lang="en-US" sz="8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4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673873" y="1723430"/>
            <a:ext cx="896392" cy="1120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850"/>
              </a:lnSpc>
              <a:buNone/>
            </a:pPr>
            <a:r>
              <a:rPr lang="en-US" sz="7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Recommendation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4673873" y="1860352"/>
            <a:ext cx="2644527" cy="2716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00"/>
              </a:lnSpc>
              <a:buNone/>
            </a:pPr>
            <a:r>
              <a:rPr lang="en-US" sz="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State clearly what response is needed, the level of urgency, and flag any practical concerns such as difficult access, patient agitation, or risk of rapid deterioration.</a:t>
            </a:r>
            <a:endParaRPr lang="en-US" sz="550" dirty="0"/>
          </a:p>
        </p:txBody>
      </p:sp>
      <p:pic>
        <p:nvPicPr>
          <p:cNvPr id="2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3088" y="2259806"/>
            <a:ext cx="5457825" cy="2667819"/>
          </a:xfrm>
          <a:prstGeom prst="rect">
            <a:avLst/>
          </a:prstGeom>
        </p:spPr>
      </p:pic>
      <p:pic>
        <p:nvPicPr>
          <p:cNvPr id="2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1397" y="2886830"/>
            <a:ext cx="197927" cy="197927"/>
          </a:xfrm>
          <a:prstGeom prst="rect">
            <a:avLst/>
          </a:prstGeom>
        </p:spPr>
      </p:pic>
      <p:sp>
        <p:nvSpPr>
          <p:cNvPr id="26" name="Text 22"/>
          <p:cNvSpPr/>
          <p:nvPr/>
        </p:nvSpPr>
        <p:spPr>
          <a:xfrm>
            <a:off x="2256262" y="3177713"/>
            <a:ext cx="1272390" cy="159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Situation</a:t>
            </a:r>
            <a:endParaRPr lang="en-US" sz="1000" dirty="0"/>
          </a:p>
        </p:txBody>
      </p:sp>
      <p:pic>
        <p:nvPicPr>
          <p:cNvPr id="2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92278" y="3282685"/>
            <a:ext cx="197927" cy="197927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4987658" y="2566966"/>
            <a:ext cx="1272390" cy="159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Background</a:t>
            </a:r>
            <a:endParaRPr lang="en-US" sz="1000" dirty="0"/>
          </a:p>
        </p:txBody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18955" y="4113980"/>
            <a:ext cx="197927" cy="197927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5615283" y="3822391"/>
            <a:ext cx="1272390" cy="159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Assessment</a:t>
            </a:r>
            <a:endParaRPr lang="en-US" sz="1000" dirty="0"/>
          </a:p>
        </p:txBody>
      </p:sp>
      <p:pic>
        <p:nvPicPr>
          <p:cNvPr id="3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48163" y="3740746"/>
            <a:ext cx="197927" cy="197927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2878319" y="4444448"/>
            <a:ext cx="1272390" cy="159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250"/>
              </a:lnSpc>
              <a:buNone/>
            </a:pPr>
            <a:r>
              <a:rPr lang="en-US" sz="10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Recommendation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2901" y="340370"/>
            <a:ext cx="5878637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What Not to Do — and GP Responsibilities</a:t>
            </a:r>
            <a:endParaRPr lang="en-US" sz="2300" dirty="0"/>
          </a:p>
        </p:txBody>
      </p:sp>
      <p:sp>
        <p:nvSpPr>
          <p:cNvPr id="3" name="Shape 1"/>
          <p:cNvSpPr/>
          <p:nvPr/>
        </p:nvSpPr>
        <p:spPr>
          <a:xfrm>
            <a:off x="387772" y="878830"/>
            <a:ext cx="4125144" cy="3924226"/>
          </a:xfrm>
          <a:prstGeom prst="roundRect">
            <a:avLst>
              <a:gd name="adj" fmla="val 2169"/>
            </a:avLst>
          </a:prstGeom>
          <a:solidFill>
            <a:srgbClr val="00674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05941" y="991493"/>
            <a:ext cx="14778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What Not to Do</a:t>
            </a:r>
            <a:endParaRPr lang="en-US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218" y="1367805"/>
            <a:ext cx="177329" cy="17732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90067" y="1302916"/>
            <a:ext cx="3504679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drive</a:t>
            </a:r>
            <a:pPr algn="l" indent="0" marL="0">
              <a:lnSpc>
                <a:spcPts val="14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seriously unwell patient to hospital yourself. This places both you and the patient at significant risk.</a:t>
            </a:r>
            <a:endParaRPr lang="en-US" sz="9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218" y="1962522"/>
            <a:ext cx="177329" cy="17732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90067" y="1897633"/>
            <a:ext cx="3504679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underplay severity</a:t>
            </a:r>
            <a:pPr algn="l" indent="0" marL="0">
              <a:lnSpc>
                <a:spcPts val="14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when calling 999. Clear, accurate language directly improves triage and the speed of response.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0218" y="2557239"/>
            <a:ext cx="177329" cy="17732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90067" y="2492350"/>
            <a:ext cx="3504679" cy="5540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abandon the patient</a:t>
            </a:r>
            <a:pPr algn="l" indent="0" marL="0">
              <a:lnSpc>
                <a:spcPts val="14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they remain unstable. Continue active care until the ambulance crew formally takes over responsibility.</a:t>
            </a:r>
            <a:endParaRPr lang="en-US" sz="900" dirty="0"/>
          </a:p>
        </p:txBody>
      </p:sp>
      <p:sp>
        <p:nvSpPr>
          <p:cNvPr id="11" name="Text 6"/>
          <p:cNvSpPr/>
          <p:nvPr/>
        </p:nvSpPr>
        <p:spPr>
          <a:xfrm>
            <a:off x="4720977" y="991493"/>
            <a:ext cx="14778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GP Responsibilities</a:t>
            </a:r>
            <a:endParaRPr lang="en-US" sz="11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20977" y="1376735"/>
            <a:ext cx="118170" cy="118170"/>
          </a:xfrm>
          <a:prstGeom prst="rect">
            <a:avLst/>
          </a:prstGeom>
        </p:spPr>
      </p:pic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0977" y="1489546"/>
            <a:ext cx="3954884" cy="1428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720977" y="1577206"/>
            <a:ext cx="395488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90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Recognise</a:t>
            </a:r>
            <a:pPr algn="l" indent="0" marL="0">
              <a:lnSpc>
                <a:spcPts val="145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emergency promptly and accurately.</a:t>
            </a:r>
            <a:endParaRPr lang="en-US" sz="900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20977" y="2013421"/>
            <a:ext cx="118170" cy="118170"/>
          </a:xfrm>
          <a:prstGeom prst="rect">
            <a:avLst/>
          </a:prstGeom>
        </p:spPr>
      </p:pic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20977" y="2138065"/>
            <a:ext cx="3954884" cy="14288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4720977" y="2237482"/>
            <a:ext cx="395488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90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Give</a:t>
            </a:r>
            <a:pPr algn="l" indent="0" marL="0">
              <a:lnSpc>
                <a:spcPts val="145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immediate first-line treatment within your scope.</a:t>
            </a:r>
            <a:endParaRPr lang="en-US" sz="900" dirty="0"/>
          </a:p>
        </p:txBody>
      </p:sp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20977" y="2650108"/>
            <a:ext cx="118170" cy="118170"/>
          </a:xfrm>
          <a:prstGeom prst="rect">
            <a:avLst/>
          </a:prstGeom>
        </p:spPr>
      </p:pic>
      <p:pic>
        <p:nvPicPr>
          <p:cNvPr id="19" name="Image 8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20977" y="2786509"/>
            <a:ext cx="3954884" cy="14288"/>
          </a:xfrm>
          <a:prstGeom prst="rect">
            <a:avLst/>
          </a:prstGeom>
        </p:spPr>
      </p:pic>
      <p:sp>
        <p:nvSpPr>
          <p:cNvPr id="20" name="Text 9"/>
          <p:cNvSpPr/>
          <p:nvPr/>
        </p:nvSpPr>
        <p:spPr>
          <a:xfrm>
            <a:off x="4720977" y="2897758"/>
            <a:ext cx="395488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90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Communicate</a:t>
            </a:r>
            <a:pPr algn="l" indent="0" marL="0">
              <a:lnSpc>
                <a:spcPts val="145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clearly with the 999 call handler using SBAR.</a:t>
            </a:r>
            <a:endParaRPr lang="en-US" sz="900" dirty="0"/>
          </a:p>
        </p:txBody>
      </p:sp>
      <p:pic>
        <p:nvPicPr>
          <p:cNvPr id="21" name="Image 9" descr="preencoded.png">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720977" y="3286795"/>
            <a:ext cx="118170" cy="118170"/>
          </a:xfrm>
          <a:prstGeom prst="rect">
            <a:avLst/>
          </a:prstGeom>
        </p:spPr>
      </p:pic>
      <p:pic>
        <p:nvPicPr>
          <p:cNvPr id="22" name="Image 10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20977" y="3435028"/>
            <a:ext cx="3954884" cy="14288"/>
          </a:xfrm>
          <a:prstGeom prst="rect">
            <a:avLst/>
          </a:prstGeom>
        </p:spPr>
      </p:pic>
      <p:sp>
        <p:nvSpPr>
          <p:cNvPr id="23" name="Text 10"/>
          <p:cNvSpPr/>
          <p:nvPr/>
        </p:nvSpPr>
        <p:spPr>
          <a:xfrm>
            <a:off x="4720977" y="3558034"/>
            <a:ext cx="3954884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90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Document</a:t>
            </a:r>
            <a:pPr algn="l" indent="0" marL="0">
              <a:lnSpc>
                <a:spcPts val="145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your clinical decisions and the handover given.</a:t>
            </a:r>
            <a:endParaRPr lang="en-US" sz="900" dirty="0"/>
          </a:p>
        </p:txBody>
      </p:sp>
      <p:pic>
        <p:nvPicPr>
          <p:cNvPr id="24" name="Image 11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720977" y="3923481"/>
            <a:ext cx="118170" cy="118170"/>
          </a:xfrm>
          <a:prstGeom prst="rect">
            <a:avLst/>
          </a:prstGeom>
        </p:spPr>
      </p:pic>
      <p:pic>
        <p:nvPicPr>
          <p:cNvPr id="25" name="Image 12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20977" y="4083472"/>
            <a:ext cx="3954884" cy="14288"/>
          </a:xfrm>
          <a:prstGeom prst="rect">
            <a:avLst/>
          </a:prstGeom>
        </p:spPr>
      </p:pic>
      <p:sp>
        <p:nvSpPr>
          <p:cNvPr id="26" name="Text 11"/>
          <p:cNvSpPr/>
          <p:nvPr/>
        </p:nvSpPr>
        <p:spPr>
          <a:xfrm>
            <a:off x="4720977" y="4218310"/>
            <a:ext cx="3954884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90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</a:t>
            </a:r>
            <a:pPr algn="l" indent="0" marL="0">
              <a:lnSpc>
                <a:spcPts val="1450"/>
              </a:lnSpc>
              <a:buNone/>
            </a:pPr>
            <a:r>
              <a:rPr lang="en-US" sz="9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safe escort of care until transfer to the ambulance crew occurs.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4132" y="298475"/>
            <a:ext cx="2996729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Educational Disclaimer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434132" y="827559"/>
            <a:ext cx="8275737" cy="424532"/>
          </a:xfrm>
          <a:prstGeom prst="roundRect">
            <a:avLst>
              <a:gd name="adj" fmla="val 10738"/>
            </a:avLst>
          </a:prstGeom>
          <a:solidFill>
            <a:srgbClr val="FCF2B5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2627" y="987251"/>
            <a:ext cx="135657" cy="1084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86780" y="949598"/>
            <a:ext cx="781459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Important:</a:t>
            </a:r>
            <a:pPr algn="l" indent="0" marL="0">
              <a:lnSpc>
                <a:spcPts val="125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double check this advice and drug doses with the latest NICE/BNF guidance. This document is for educational purposes only.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434132" y="1453828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About This Resource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434132" y="1718295"/>
            <a:ext cx="4005486" cy="6512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8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teaching aid has been produced by </a:t>
            </a:r>
            <a:pPr algn="l" indent="0" marL="0">
              <a:lnSpc>
                <a:spcPts val="1250"/>
              </a:lnSpc>
              <a:buNone/>
            </a:pPr>
            <a:r>
              <a:rPr lang="en-US" sz="85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</a:t>
            </a:r>
            <a:pPr algn="l" indent="0" marL="0">
              <a:lnSpc>
                <a:spcPts val="1250"/>
              </a:lnSpc>
              <a:buNone/>
            </a:pPr>
            <a:r>
              <a:rPr lang="en-US" sz="8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use by GP trainees and their trainers working in UK primary care. It is intended as a quick-reference educational summary and does not replace formal clinical training, local protocols, or up-to-date national guidance.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434132" y="2454994"/>
            <a:ext cx="4005486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8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practice evolves — always verify current recommendations through authoritative sources before applying guidance in practice.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4709145" y="1453828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Key References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709145" y="1730127"/>
            <a:ext cx="4005486" cy="835670"/>
          </a:xfrm>
          <a:prstGeom prst="roundRect">
            <a:avLst>
              <a:gd name="adj" fmla="val 820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F8ECD3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858" y="1730127"/>
            <a:ext cx="57150" cy="83567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874791" y="1852910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NICE Guidelines</a:t>
            </a:r>
            <a:endParaRPr lang="en-US" sz="1050" dirty="0"/>
          </a:p>
        </p:txBody>
      </p:sp>
      <p:sp>
        <p:nvSpPr>
          <p:cNvPr id="13" name="Text 9"/>
          <p:cNvSpPr/>
          <p:nvPr/>
        </p:nvSpPr>
        <p:spPr>
          <a:xfrm>
            <a:off x="4874791" y="2117378"/>
            <a:ext cx="3717057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8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to the latest NICE clinical guidelines for emergency and urgent care pathways relevant to primary care.</a:t>
            </a:r>
            <a:endParaRPr lang="en-US" sz="850" dirty="0"/>
          </a:p>
        </p:txBody>
      </p:sp>
      <p:sp>
        <p:nvSpPr>
          <p:cNvPr id="14" name="Shape 10"/>
          <p:cNvSpPr/>
          <p:nvPr/>
        </p:nvSpPr>
        <p:spPr>
          <a:xfrm>
            <a:off x="4709145" y="2660749"/>
            <a:ext cx="4005486" cy="835670"/>
          </a:xfrm>
          <a:prstGeom prst="roundRect">
            <a:avLst>
              <a:gd name="adj" fmla="val 820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F8ECD3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858" y="2660749"/>
            <a:ext cx="57150" cy="83567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874791" y="2783532"/>
            <a:ext cx="1356717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BNF / BNFC</a:t>
            </a:r>
            <a:endParaRPr lang="en-US" sz="1050" dirty="0"/>
          </a:p>
        </p:txBody>
      </p:sp>
      <p:sp>
        <p:nvSpPr>
          <p:cNvPr id="17" name="Text 12"/>
          <p:cNvSpPr/>
          <p:nvPr/>
        </p:nvSpPr>
        <p:spPr>
          <a:xfrm>
            <a:off x="4874791" y="3048000"/>
            <a:ext cx="3717057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8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verify drug doses, contraindications and interactions using the current British National Formulary before prescribing or administering.</a:t>
            </a:r>
            <a:endParaRPr lang="en-US" sz="850" dirty="0"/>
          </a:p>
        </p:txBody>
      </p:sp>
      <p:sp>
        <p:nvSpPr>
          <p:cNvPr id="18" name="Shape 13"/>
          <p:cNvSpPr/>
          <p:nvPr/>
        </p:nvSpPr>
        <p:spPr>
          <a:xfrm>
            <a:off x="4709145" y="3591371"/>
            <a:ext cx="4005486" cy="835670"/>
          </a:xfrm>
          <a:prstGeom prst="roundRect">
            <a:avLst>
              <a:gd name="adj" fmla="val 8207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F8ECD3"/>
            </a:solidFill>
            <a:prstDash val="solid"/>
          </a:ln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858" y="3591371"/>
            <a:ext cx="57150" cy="83567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4874791" y="3714155"/>
            <a:ext cx="1371451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Local Trust Protocols</a:t>
            </a:r>
            <a:endParaRPr lang="en-US" sz="1050" dirty="0"/>
          </a:p>
        </p:txBody>
      </p:sp>
      <p:sp>
        <p:nvSpPr>
          <p:cNvPr id="21" name="Text 15"/>
          <p:cNvSpPr/>
          <p:nvPr/>
        </p:nvSpPr>
        <p:spPr>
          <a:xfrm>
            <a:off x="4874791" y="3978622"/>
            <a:ext cx="3717057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8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Follow your local ambulance service and trust protocols, which may differ from national guidance in specific circumstances.</a:t>
            </a:r>
            <a:endParaRPr lang="en-US" sz="850" dirty="0"/>
          </a:p>
        </p:txBody>
      </p:sp>
      <p:sp>
        <p:nvSpPr>
          <p:cNvPr id="22" name="Shape 16"/>
          <p:cNvSpPr/>
          <p:nvPr/>
        </p:nvSpPr>
        <p:spPr>
          <a:xfrm>
            <a:off x="434132" y="4640610"/>
            <a:ext cx="806872" cy="204788"/>
          </a:xfrm>
          <a:prstGeom prst="roundRect">
            <a:avLst>
              <a:gd name="adj" fmla="val 17808"/>
            </a:avLst>
          </a:prstGeom>
          <a:noFill/>
          <a:ln w="4763">
            <a:solidFill>
              <a:srgbClr val="E7BF6A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504006" y="4677891"/>
            <a:ext cx="667122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650" dirty="0">
                <a:solidFill>
                  <a:srgbClr val="E7BF6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</a:t>
            </a:r>
            <a:endParaRPr lang="en-US" sz="650" dirty="0"/>
          </a:p>
        </p:txBody>
      </p:sp>
      <p:sp>
        <p:nvSpPr>
          <p:cNvPr id="24" name="Shape 18"/>
          <p:cNvSpPr/>
          <p:nvPr/>
        </p:nvSpPr>
        <p:spPr>
          <a:xfrm>
            <a:off x="1295251" y="4640610"/>
            <a:ext cx="569268" cy="204788"/>
          </a:xfrm>
          <a:prstGeom prst="roundRect">
            <a:avLst>
              <a:gd name="adj" fmla="val 17808"/>
            </a:avLst>
          </a:prstGeom>
          <a:noFill/>
          <a:ln w="4763">
            <a:solidFill>
              <a:srgbClr val="E7BF6A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1365126" y="4677891"/>
            <a:ext cx="429518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650" dirty="0">
                <a:solidFill>
                  <a:srgbClr val="E7BF6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 2026</a:t>
            </a:r>
            <a:endParaRPr lang="en-US" sz="650" dirty="0"/>
          </a:p>
        </p:txBody>
      </p:sp>
      <p:sp>
        <p:nvSpPr>
          <p:cNvPr id="26" name="Text 20"/>
          <p:cNvSpPr/>
          <p:nvPr/>
        </p:nvSpPr>
        <p:spPr>
          <a:xfrm>
            <a:off x="1918767" y="4677891"/>
            <a:ext cx="1269281" cy="1302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00"/>
              </a:lnSpc>
              <a:buNone/>
            </a:pPr>
            <a:r>
              <a:rPr lang="en-US" sz="650" dirty="0">
                <a:solidFill>
                  <a:srgbClr val="E7BF6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EDUCATIONAL USE ONLY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2026-05-05T19:10:04Z</dcterms:created>
  <dcterms:modified xsi:type="dcterms:W3CDTF">2026-05-05T19:10:04Z</dcterms:modified>
</cp:coreProperties>
</file>