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>
    <p:embeddedFont>
      <p:font typeface="Inter"/>
      <p:regular r:id="rId201314"/>
      <p:bold r:id="rId3013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01314" Target="fonts/201314.fntdata" Type="http://schemas.openxmlformats.org/officeDocument/2006/relationships/font"/><Relationship Id="rId301314" Target="fonts/301314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image" Target="../media/image-10-19.png"/><Relationship Id="rId20" Type="http://schemas.openxmlformats.org/officeDocument/2006/relationships/image" Target="../media/image-10-20.png"/><Relationship Id="rId21" Type="http://schemas.openxmlformats.org/officeDocument/2006/relationships/image" Target="../media/image-10-21.png"/><Relationship Id="rId22" Type="http://schemas.openxmlformats.org/officeDocument/2006/relationships/image" Target="../media/image-10-22.png"/><Relationship Id="rId23" Type="http://schemas.openxmlformats.org/officeDocument/2006/relationships/image" Target="../media/image-10-23.png"/><Relationship Id="rId24" Type="http://schemas.openxmlformats.org/officeDocument/2006/relationships/image" Target="../media/image-10-24.png"/><Relationship Id="rId25" Type="http://schemas.openxmlformats.org/officeDocument/2006/relationships/image" Target="../media/image-10-25.png"/><Relationship Id="rId26" Type="http://schemas.openxmlformats.org/officeDocument/2006/relationships/image" Target="../media/image-10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png"/><Relationship Id="rId15" Type="http://schemas.openxmlformats.org/officeDocument/2006/relationships/image" Target="../media/image-11-15.png"/><Relationship Id="rId16" Type="http://schemas.openxmlformats.org/officeDocument/2006/relationships/image" Target="../media/image-11-16.png"/><Relationship Id="rId17" Type="http://schemas.openxmlformats.org/officeDocument/2006/relationships/image" Target="../media/image-11-17.png"/><Relationship Id="rId18" Type="http://schemas.openxmlformats.org/officeDocument/2006/relationships/image" Target="../media/image-11-18.png"/><Relationship Id="rId19" Type="http://schemas.openxmlformats.org/officeDocument/2006/relationships/image" Target="../media/image-11-19.png"/><Relationship Id="rId20" Type="http://schemas.openxmlformats.org/officeDocument/2006/relationships/image" Target="../media/image-11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png"/><Relationship Id="rId13" Type="http://schemas.openxmlformats.org/officeDocument/2006/relationships/image" Target="../media/image-12-13.png"/><Relationship Id="rId14" Type="http://schemas.openxmlformats.org/officeDocument/2006/relationships/image" Target="../media/image-12-14.png"/><Relationship Id="rId15" Type="http://schemas.openxmlformats.org/officeDocument/2006/relationships/image" Target="../media/image-12-15.png"/><Relationship Id="rId16" Type="http://schemas.openxmlformats.org/officeDocument/2006/relationships/image" Target="../media/image-12-16.png"/><Relationship Id="rId17" Type="http://schemas.openxmlformats.org/officeDocument/2006/relationships/image" Target="../media/image-12-17.png"/><Relationship Id="rId18" Type="http://schemas.openxmlformats.org/officeDocument/2006/relationships/image" Target="../media/image-12-18.png"/><Relationship Id="rId19" Type="http://schemas.openxmlformats.org/officeDocument/2006/relationships/image" Target="../media/image-12-19.png"/><Relationship Id="rId20" Type="http://schemas.openxmlformats.org/officeDocument/2006/relationships/image" Target="../media/image-12-20.png"/><Relationship Id="rId21" Type="http://schemas.openxmlformats.org/officeDocument/2006/relationships/image" Target="../media/image-12-21.png"/><Relationship Id="rId22" Type="http://schemas.openxmlformats.org/officeDocument/2006/relationships/image" Target="../media/image-12-22.png"/><Relationship Id="rId23" Type="http://schemas.openxmlformats.org/officeDocument/2006/relationships/image" Target="../media/image-12-23.png"/><Relationship Id="rId24" Type="http://schemas.openxmlformats.org/officeDocument/2006/relationships/image" Target="../media/image-12-24.png"/><Relationship Id="rId25" Type="http://schemas.openxmlformats.org/officeDocument/2006/relationships/image" Target="../media/image-12-25.png"/><Relationship Id="rId26" Type="http://schemas.openxmlformats.org/officeDocument/2006/relationships/image" Target="../media/image-12-26.png"/><Relationship Id="rId27" Type="http://schemas.openxmlformats.org/officeDocument/2006/relationships/image" Target="../media/image-12-27.png"/><Relationship Id="rId28" Type="http://schemas.openxmlformats.org/officeDocument/2006/relationships/slideLayout" Target="../slideLayouts/slideLayout1.xml"/><Relationship Id="rId2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image" Target="../media/image-13-11.png"/><Relationship Id="rId12" Type="http://schemas.openxmlformats.org/officeDocument/2006/relationships/image" Target="../media/image-13-12.png"/><Relationship Id="rId13" Type="http://schemas.openxmlformats.org/officeDocument/2006/relationships/image" Target="../media/image-13-13.png"/><Relationship Id="rId14" Type="http://schemas.openxmlformats.org/officeDocument/2006/relationships/image" Target="../media/image-13-14.png"/><Relationship Id="rId15" Type="http://schemas.openxmlformats.org/officeDocument/2006/relationships/image" Target="../media/image-13-15.png"/><Relationship Id="rId16" Type="http://schemas.openxmlformats.org/officeDocument/2006/relationships/image" Target="../media/image-13-16.png"/><Relationship Id="rId17" Type="http://schemas.openxmlformats.org/officeDocument/2006/relationships/image" Target="../media/image-13-17.png"/><Relationship Id="rId18" Type="http://schemas.openxmlformats.org/officeDocument/2006/relationships/image" Target="../media/image-13-18.png"/><Relationship Id="rId19" Type="http://schemas.openxmlformats.org/officeDocument/2006/relationships/image" Target="../media/image-13-19.png"/><Relationship Id="rId20" Type="http://schemas.openxmlformats.org/officeDocument/2006/relationships/image" Target="../media/image-13-20.png"/><Relationship Id="rId21" Type="http://schemas.openxmlformats.org/officeDocument/2006/relationships/image" Target="../media/image-13-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image" Target="../media/image-14-10.png"/><Relationship Id="rId11" Type="http://schemas.openxmlformats.org/officeDocument/2006/relationships/image" Target="../media/image-14-11.png"/><Relationship Id="rId12" Type="http://schemas.openxmlformats.org/officeDocument/2006/relationships/image" Target="../media/image-14-12.png"/><Relationship Id="rId13" Type="http://schemas.openxmlformats.org/officeDocument/2006/relationships/image" Target="../media/image-14-13.png"/><Relationship Id="rId14" Type="http://schemas.openxmlformats.org/officeDocument/2006/relationships/image" Target="../media/image-14-14.png"/><Relationship Id="rId15" Type="http://schemas.openxmlformats.org/officeDocument/2006/relationships/image" Target="../media/image-14-15.png"/><Relationship Id="rId16" Type="http://schemas.openxmlformats.org/officeDocument/2006/relationships/image" Target="../media/image-14-16.png"/><Relationship Id="rId17" Type="http://schemas.openxmlformats.org/officeDocument/2006/relationships/image" Target="../media/image-14-17.png"/><Relationship Id="rId18" Type="http://schemas.openxmlformats.org/officeDocument/2006/relationships/image" Target="../media/image-14-18.png"/><Relationship Id="rId19" Type="http://schemas.openxmlformats.org/officeDocument/2006/relationships/image" Target="../media/image-14-19.png"/><Relationship Id="rId20" Type="http://schemas.openxmlformats.org/officeDocument/2006/relationships/image" Target="../media/image-14-20.png"/><Relationship Id="rId21" Type="http://schemas.openxmlformats.org/officeDocument/2006/relationships/image" Target="../media/image-14-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pn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png"/><Relationship Id="rId16" Type="http://schemas.openxmlformats.org/officeDocument/2006/relationships/image" Target="../media/image-15-16.png"/><Relationship Id="rId17" Type="http://schemas.openxmlformats.org/officeDocument/2006/relationships/image" Target="../media/image-15-17.png"/><Relationship Id="rId18" Type="http://schemas.openxmlformats.org/officeDocument/2006/relationships/image" Target="../media/image-15-18.png"/><Relationship Id="rId19" Type="http://schemas.openxmlformats.org/officeDocument/2006/relationships/image" Target="../media/image-15-19.png"/><Relationship Id="rId20" Type="http://schemas.openxmlformats.org/officeDocument/2006/relationships/image" Target="../media/image-15-20.png"/><Relationship Id="rId21" Type="http://schemas.openxmlformats.org/officeDocument/2006/relationships/image" Target="../media/image-15-21.png"/><Relationship Id="rId22" Type="http://schemas.openxmlformats.org/officeDocument/2006/relationships/image" Target="../media/image-15-22.png"/><Relationship Id="rId23" Type="http://schemas.openxmlformats.org/officeDocument/2006/relationships/image" Target="../media/image-15-23.png"/><Relationship Id="rId24" Type="http://schemas.openxmlformats.org/officeDocument/2006/relationships/image" Target="../media/image-15-24.png"/><Relationship Id="rId25" Type="http://schemas.openxmlformats.org/officeDocument/2006/relationships/image" Target="../media/image-15-25.png"/><Relationship Id="rId26" Type="http://schemas.openxmlformats.org/officeDocument/2006/relationships/image" Target="../media/image-15-26.png"/><Relationship Id="rId27" Type="http://schemas.openxmlformats.org/officeDocument/2006/relationships/image" Target="../media/image-15-27.png"/><Relationship Id="rId28" Type="http://schemas.openxmlformats.org/officeDocument/2006/relationships/image" Target="../media/image-15-28.png"/><Relationship Id="rId29" Type="http://schemas.openxmlformats.org/officeDocument/2006/relationships/image" Target="../media/image-15-29.png"/><Relationship Id="rId30" Type="http://schemas.openxmlformats.org/officeDocument/2006/relationships/image" Target="../media/image-15-30.png"/><Relationship Id="rId31" Type="http://schemas.openxmlformats.org/officeDocument/2006/relationships/slideLayout" Target="../slideLayouts/slideLayout1.xml"/><Relationship Id="rId3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slideLayout" Target="../slideLayouts/slideLayout1.xml"/><Relationship Id="rId3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slideLayout" Target="../slideLayouts/slideLayout1.xml"/><Relationship Id="rId3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image" Target="../media/image-6-20.png"/><Relationship Id="rId21" Type="http://schemas.openxmlformats.org/officeDocument/2006/relationships/image" Target="../media/image-6-21.png"/><Relationship Id="rId22" Type="http://schemas.openxmlformats.org/officeDocument/2006/relationships/image" Target="../media/image-6-22.png"/><Relationship Id="rId23" Type="http://schemas.openxmlformats.org/officeDocument/2006/relationships/image" Target="../media/image-6-23.png"/><Relationship Id="rId24" Type="http://schemas.openxmlformats.org/officeDocument/2006/relationships/image" Target="../media/image-6-24.png"/><Relationship Id="rId25" Type="http://schemas.openxmlformats.org/officeDocument/2006/relationships/image" Target="../media/image-6-25.png"/><Relationship Id="rId26" Type="http://schemas.openxmlformats.org/officeDocument/2006/relationships/image" Target="../media/image-6-26.png"/><Relationship Id="rId27" Type="http://schemas.openxmlformats.org/officeDocument/2006/relationships/image" Target="../media/image-6-27.png"/><Relationship Id="rId28" Type="http://schemas.openxmlformats.org/officeDocument/2006/relationships/image" Target="../media/image-6-28.png"/><Relationship Id="rId29" Type="http://schemas.openxmlformats.org/officeDocument/2006/relationships/image" Target="../media/image-6-29.png"/><Relationship Id="rId30" Type="http://schemas.openxmlformats.org/officeDocument/2006/relationships/image" Target="../media/image-6-30.png"/><Relationship Id="rId31" Type="http://schemas.openxmlformats.org/officeDocument/2006/relationships/image" Target="../media/image-6-31.png"/><Relationship Id="rId32" Type="http://schemas.openxmlformats.org/officeDocument/2006/relationships/image" Target="../media/image-6-32.png"/><Relationship Id="rId33" Type="http://schemas.openxmlformats.org/officeDocument/2006/relationships/image" Target="../media/image-6-33.png"/><Relationship Id="rId34" Type="http://schemas.openxmlformats.org/officeDocument/2006/relationships/image" Target="../media/image-6-34.png"/><Relationship Id="rId35" Type="http://schemas.openxmlformats.org/officeDocument/2006/relationships/image" Target="../media/image-6-35.png"/><Relationship Id="rId36" Type="http://schemas.openxmlformats.org/officeDocument/2006/relationships/image" Target="../media/image-6-36.png"/><Relationship Id="rId37" Type="http://schemas.openxmlformats.org/officeDocument/2006/relationships/image" Target="../media/image-6-37.png"/><Relationship Id="rId38" Type="http://schemas.openxmlformats.org/officeDocument/2006/relationships/image" Target="../media/image-6-38.png"/><Relationship Id="rId39" Type="http://schemas.openxmlformats.org/officeDocument/2006/relationships/image" Target="../media/image-6-39.png"/><Relationship Id="rId40" Type="http://schemas.openxmlformats.org/officeDocument/2006/relationships/slideLayout" Target="../slideLayouts/slideLayout1.xml"/><Relationship Id="rId4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image" Target="../media/image-8-35.png"/><Relationship Id="rId36" Type="http://schemas.openxmlformats.org/officeDocument/2006/relationships/image" Target="../media/image-8-36.png"/><Relationship Id="rId37" Type="http://schemas.openxmlformats.org/officeDocument/2006/relationships/image" Target="../media/image-8-37.png"/><Relationship Id="rId38" Type="http://schemas.openxmlformats.org/officeDocument/2006/relationships/image" Target="../media/image-8-38.png"/><Relationship Id="rId39" Type="http://schemas.openxmlformats.org/officeDocument/2006/relationships/image" Target="../media/image-8-39.png"/><Relationship Id="rId40" Type="http://schemas.openxmlformats.org/officeDocument/2006/relationships/image" Target="../media/image-8-40.png"/><Relationship Id="rId41" Type="http://schemas.openxmlformats.org/officeDocument/2006/relationships/slideLayout" Target="../slideLayouts/slideLayout1.xml"/><Relationship Id="rId4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085850"/>
            <a:ext cx="762000" cy="5715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191125"/>
            <a:ext cx="5867400" cy="8477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9900" y="1085850"/>
            <a:ext cx="4800600" cy="49530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9900" y="1085850"/>
            <a:ext cx="4800600" cy="4953000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571500" y="128588"/>
            <a:ext cx="53492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spc="12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0" name="Text 1"/>
          <p:cNvSpPr/>
          <p:nvPr/>
        </p:nvSpPr>
        <p:spPr>
          <a:xfrm>
            <a:off x="571500" y="1371600"/>
            <a:ext cx="5867400" cy="17600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4620"/>
              </a:lnSpc>
              <a:buNone/>
            </a:pPr>
            <a:r>
              <a:rPr lang="en-US" sz="4200" b="1" dirty="0">
                <a:solidFill>
                  <a:srgbClr val="00674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Arterial Blood Gases — Interpretation &amp; Procedure</a:t>
            </a:r>
            <a:endParaRPr lang="en-US" sz="4200" dirty="0"/>
          </a:p>
        </p:txBody>
      </p:sp>
      <p:sp>
        <p:nvSpPr>
          <p:cNvPr id="11" name="Text 2"/>
          <p:cNvSpPr/>
          <p:nvPr/>
        </p:nvSpPr>
        <p:spPr>
          <a:xfrm>
            <a:off x="571500" y="3360241"/>
            <a:ext cx="5280571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systematic 5-step approach to ABG analysis, procedural techniques, and clinical correlates for GP trainees. Exam-focused insights for AKT and SCA.</a:t>
            </a:r>
            <a:endParaRPr lang="en-US" sz="1500" dirty="0"/>
          </a:p>
        </p:txBody>
      </p:sp>
      <p:sp>
        <p:nvSpPr>
          <p:cNvPr id="12" name="Text 3"/>
          <p:cNvSpPr/>
          <p:nvPr/>
        </p:nvSpPr>
        <p:spPr>
          <a:xfrm>
            <a:off x="571500" y="5476875"/>
            <a:ext cx="58674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3" name="Text 4"/>
          <p:cNvSpPr/>
          <p:nvPr/>
        </p:nvSpPr>
        <p:spPr>
          <a:xfrm>
            <a:off x="571500" y="5810250"/>
            <a:ext cx="586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88888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May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6828830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62955"/>
            <a:ext cx="5572125" cy="521404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91555"/>
            <a:ext cx="5114925" cy="4000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520130"/>
            <a:ext cx="304800" cy="2286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63055"/>
            <a:ext cx="5114925" cy="13780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475" y="2515493"/>
            <a:ext cx="142875" cy="1143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475" y="2824014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475" y="3132534"/>
            <a:ext cx="142875" cy="1143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593455"/>
            <a:ext cx="5114925" cy="13780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475" y="4045893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2475" y="4354413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2475" y="4662934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262955"/>
            <a:ext cx="5572125" cy="521404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1491555"/>
            <a:ext cx="5114925" cy="40005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520130"/>
            <a:ext cx="304800" cy="2286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063055"/>
            <a:ext cx="5114925" cy="13780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10350" y="2515493"/>
            <a:ext cx="142875" cy="1143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10350" y="2824014"/>
            <a:ext cx="142875" cy="1143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10350" y="3132534"/>
            <a:ext cx="142875" cy="1143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3593455"/>
            <a:ext cx="5114925" cy="13780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10350" y="4045893"/>
            <a:ext cx="142875" cy="11430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10350" y="4354413"/>
            <a:ext cx="142875" cy="1143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610350" y="4662934"/>
            <a:ext cx="142875" cy="114300"/>
          </a:xfrm>
          <a:prstGeom prst="rect">
            <a:avLst/>
          </a:prstGeom>
        </p:spPr>
      </p:pic>
      <p:sp>
        <p:nvSpPr>
          <p:cNvPr id="27" name="Text 0"/>
          <p:cNvSpPr/>
          <p:nvPr/>
        </p:nvSpPr>
        <p:spPr>
          <a:xfrm>
            <a:off x="609600" y="400050"/>
            <a:ext cx="1158240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ABG IN SPECIFIC CONDITIONS — COPD and DKA</a:t>
            </a:r>
            <a:endParaRPr lang="en-US" sz="2100" dirty="0"/>
          </a:p>
        </p:txBody>
      </p:sp>
      <p:sp>
        <p:nvSpPr>
          <p:cNvPr id="28" name="Text 1"/>
          <p:cNvSpPr/>
          <p:nvPr/>
        </p:nvSpPr>
        <p:spPr>
          <a:xfrm>
            <a:off x="609600" y="758130"/>
            <a:ext cx="637163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29" name="Text 2"/>
          <p:cNvSpPr/>
          <p:nvPr/>
        </p:nvSpPr>
        <p:spPr>
          <a:xfrm>
            <a:off x="1057275" y="1491555"/>
            <a:ext cx="3886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spc="30" kern="0" dirty="0">
                <a:solidFill>
                  <a:srgbClr val="006747"/>
                </a:solidFill>
              </a:rPr>
              <a:t>COPD EXACERBATION</a:t>
            </a:r>
            <a:endParaRPr lang="en-US" sz="1500" dirty="0"/>
          </a:p>
        </p:txBody>
      </p:sp>
      <p:sp>
        <p:nvSpPr>
          <p:cNvPr id="30" name="Text 3"/>
          <p:cNvSpPr/>
          <p:nvPr/>
        </p:nvSpPr>
        <p:spPr>
          <a:xfrm>
            <a:off x="752475" y="2205930"/>
            <a:ext cx="48291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66666"/>
                </a:solidFill>
              </a:rPr>
              <a:t>TYPICAL ABG FINDINGS</a:t>
            </a:r>
            <a:endParaRPr lang="en-US" sz="975" dirty="0"/>
          </a:p>
        </p:txBody>
      </p:sp>
      <p:sp>
        <p:nvSpPr>
          <p:cNvPr id="31" name="Text 4"/>
          <p:cNvSpPr/>
          <p:nvPr/>
        </p:nvSpPr>
        <p:spPr>
          <a:xfrm>
            <a:off x="990600" y="2467868"/>
            <a:ext cx="64617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Type 2 Resp Failure: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pH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↓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, PaCO2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↑</a:t>
            </a:r>
            <a:endParaRPr lang="en-US" sz="1200" dirty="0"/>
          </a:p>
        </p:txBody>
      </p:sp>
      <p:sp>
        <p:nvSpPr>
          <p:cNvPr id="32" name="Text 5"/>
          <p:cNvSpPr/>
          <p:nvPr/>
        </p:nvSpPr>
        <p:spPr>
          <a:xfrm>
            <a:off x="990600" y="2776389"/>
            <a:ext cx="89001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Compensation: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HCO3-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↑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(if chronic/long-standing)</a:t>
            </a:r>
            <a:endParaRPr lang="en-US" sz="1200" dirty="0"/>
          </a:p>
        </p:txBody>
      </p:sp>
      <p:sp>
        <p:nvSpPr>
          <p:cNvPr id="33" name="Text 6"/>
          <p:cNvSpPr/>
          <p:nvPr/>
        </p:nvSpPr>
        <p:spPr>
          <a:xfrm>
            <a:off x="990600" y="3084909"/>
            <a:ext cx="658368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Hypoxaemia: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PaO2 &lt; 10 kPa (on air)</a:t>
            </a:r>
            <a:endParaRPr lang="en-US" sz="1200" dirty="0"/>
          </a:p>
        </p:txBody>
      </p:sp>
      <p:sp>
        <p:nvSpPr>
          <p:cNvPr id="34" name="Text 7"/>
          <p:cNvSpPr/>
          <p:nvPr/>
        </p:nvSpPr>
        <p:spPr>
          <a:xfrm>
            <a:off x="752475" y="3736330"/>
            <a:ext cx="48291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66666"/>
                </a:solidFill>
              </a:rPr>
              <a:t>MANAGEMENT STRATEGY</a:t>
            </a:r>
            <a:endParaRPr lang="en-US" sz="975" dirty="0"/>
          </a:p>
        </p:txBody>
      </p:sp>
      <p:sp>
        <p:nvSpPr>
          <p:cNvPr id="35" name="Text 8"/>
          <p:cNvSpPr/>
          <p:nvPr/>
        </p:nvSpPr>
        <p:spPr>
          <a:xfrm>
            <a:off x="990600" y="3998268"/>
            <a:ext cx="87782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Target SpO2: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88–92% via 24% or 28% Venturi</a:t>
            </a:r>
            <a:endParaRPr lang="en-US" sz="1200" dirty="0"/>
          </a:p>
        </p:txBody>
      </p:sp>
      <p:sp>
        <p:nvSpPr>
          <p:cNvPr id="36" name="Text 9"/>
          <p:cNvSpPr/>
          <p:nvPr/>
        </p:nvSpPr>
        <p:spPr>
          <a:xfrm>
            <a:off x="990600" y="4306788"/>
            <a:ext cx="902208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NIV (BiPAP):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Consider if pH &lt; 7.35 + PaCO2 &gt; 6</a:t>
            </a:r>
            <a:endParaRPr lang="en-US" sz="1200" dirty="0"/>
          </a:p>
        </p:txBody>
      </p:sp>
      <p:sp>
        <p:nvSpPr>
          <p:cNvPr id="37" name="Text 10"/>
          <p:cNvSpPr/>
          <p:nvPr/>
        </p:nvSpPr>
        <p:spPr>
          <a:xfrm>
            <a:off x="990600" y="4615309"/>
            <a:ext cx="94488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Avoid high-flow O2 (prevents loss of hypoxic drive)</a:t>
            </a:r>
            <a:endParaRPr lang="en-US" sz="1200" dirty="0"/>
          </a:p>
        </p:txBody>
      </p:sp>
      <p:sp>
        <p:nvSpPr>
          <p:cNvPr id="38" name="Text 11"/>
          <p:cNvSpPr/>
          <p:nvPr/>
        </p:nvSpPr>
        <p:spPr>
          <a:xfrm>
            <a:off x="6915150" y="1491555"/>
            <a:ext cx="4800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spc="30" kern="0" dirty="0">
                <a:solidFill>
                  <a:srgbClr val="006747"/>
                </a:solidFill>
              </a:rPr>
              <a:t>DIABETIC KETOACIDOSIS</a:t>
            </a:r>
            <a:endParaRPr lang="en-US" sz="1500" dirty="0"/>
          </a:p>
        </p:txBody>
      </p:sp>
      <p:sp>
        <p:nvSpPr>
          <p:cNvPr id="39" name="Text 12"/>
          <p:cNvSpPr/>
          <p:nvPr/>
        </p:nvSpPr>
        <p:spPr>
          <a:xfrm>
            <a:off x="6610350" y="2205930"/>
            <a:ext cx="48291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66666"/>
                </a:solidFill>
              </a:rPr>
              <a:t>TYPICAL ABG FINDINGS</a:t>
            </a:r>
            <a:endParaRPr lang="en-US" sz="975" dirty="0"/>
          </a:p>
        </p:txBody>
      </p:sp>
      <p:sp>
        <p:nvSpPr>
          <p:cNvPr id="40" name="Text 13"/>
          <p:cNvSpPr/>
          <p:nvPr/>
        </p:nvSpPr>
        <p:spPr>
          <a:xfrm>
            <a:off x="6848475" y="2467868"/>
            <a:ext cx="53435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Acid-Base: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High Anion Gap Metabolic Acidosis</a:t>
            </a:r>
            <a:endParaRPr lang="en-US" sz="1200" dirty="0"/>
          </a:p>
        </p:txBody>
      </p:sp>
      <p:sp>
        <p:nvSpPr>
          <p:cNvPr id="41" name="Text 14"/>
          <p:cNvSpPr/>
          <p:nvPr/>
        </p:nvSpPr>
        <p:spPr>
          <a:xfrm>
            <a:off x="6848475" y="2776389"/>
            <a:ext cx="53435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Vitals: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pH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↓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, HCO3-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↓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, PaCO2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↓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(compensation)</a:t>
            </a:r>
            <a:endParaRPr lang="en-US" sz="1200" dirty="0"/>
          </a:p>
        </p:txBody>
      </p:sp>
      <p:sp>
        <p:nvSpPr>
          <p:cNvPr id="42" name="Text 15"/>
          <p:cNvSpPr/>
          <p:nvPr/>
        </p:nvSpPr>
        <p:spPr>
          <a:xfrm>
            <a:off x="6848475" y="3084909"/>
            <a:ext cx="53435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Biochemistry: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Glucose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↑↑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+ Ketones positive</a:t>
            </a:r>
            <a:endParaRPr lang="en-US" sz="1200" dirty="0"/>
          </a:p>
        </p:txBody>
      </p:sp>
      <p:sp>
        <p:nvSpPr>
          <p:cNvPr id="43" name="Text 16"/>
          <p:cNvSpPr/>
          <p:nvPr/>
        </p:nvSpPr>
        <p:spPr>
          <a:xfrm>
            <a:off x="6610350" y="3736330"/>
            <a:ext cx="48291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66666"/>
                </a:solidFill>
              </a:rPr>
              <a:t>MANAGEMENT STRATEGY</a:t>
            </a:r>
            <a:endParaRPr lang="en-US" sz="975" dirty="0"/>
          </a:p>
        </p:txBody>
      </p:sp>
      <p:sp>
        <p:nvSpPr>
          <p:cNvPr id="44" name="Text 17"/>
          <p:cNvSpPr/>
          <p:nvPr/>
        </p:nvSpPr>
        <p:spPr>
          <a:xfrm>
            <a:off x="6848475" y="3998268"/>
            <a:ext cx="53435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Fluid Resus: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IV 0.9% Saline (BNF 2024)</a:t>
            </a:r>
            <a:endParaRPr lang="en-US" sz="1200" dirty="0"/>
          </a:p>
        </p:txBody>
      </p:sp>
      <p:sp>
        <p:nvSpPr>
          <p:cNvPr id="45" name="Text 18"/>
          <p:cNvSpPr/>
          <p:nvPr/>
        </p:nvSpPr>
        <p:spPr>
          <a:xfrm>
            <a:off x="6848475" y="4306788"/>
            <a:ext cx="53435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Insulin: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Fixed rate infusion 0.1 units/kg/hr</a:t>
            </a:r>
            <a:endParaRPr lang="en-US" sz="1200" dirty="0"/>
          </a:p>
        </p:txBody>
      </p:sp>
      <p:sp>
        <p:nvSpPr>
          <p:cNvPr id="46" name="Text 19"/>
          <p:cNvSpPr/>
          <p:nvPr/>
        </p:nvSpPr>
        <p:spPr>
          <a:xfrm>
            <a:off x="6848475" y="4615309"/>
            <a:ext cx="53435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Monitor electrolytes (K+) and acid-base resolution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6548140" cy="73908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20080"/>
            <a:ext cx="5572125" cy="5716191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501080"/>
            <a:ext cx="4810125" cy="714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501080"/>
            <a:ext cx="571500" cy="571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063" y="1653480"/>
            <a:ext cx="333375" cy="2667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558355"/>
            <a:ext cx="76200" cy="762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571577"/>
            <a:ext cx="76200" cy="762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4584799"/>
            <a:ext cx="76200" cy="762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5493246"/>
            <a:ext cx="4810125" cy="96202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120080"/>
            <a:ext cx="5572125" cy="5716191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9875" y="1501080"/>
            <a:ext cx="4810125" cy="71437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19875" y="1501080"/>
            <a:ext cx="571500" cy="5715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38938" y="1653480"/>
            <a:ext cx="333375" cy="2667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9875" y="2558355"/>
            <a:ext cx="76200" cy="762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19875" y="3571577"/>
            <a:ext cx="76200" cy="762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19875" y="4584799"/>
            <a:ext cx="76200" cy="762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19875" y="5493246"/>
            <a:ext cx="4810125" cy="962025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09600" y="323850"/>
            <a:ext cx="1158240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ABG in Specific Conditions — PE and Salicylate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609600" y="672405"/>
            <a:ext cx="60909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23" name="Text 2"/>
          <p:cNvSpPr/>
          <p:nvPr/>
        </p:nvSpPr>
        <p:spPr>
          <a:xfrm>
            <a:off x="1524000" y="1615380"/>
            <a:ext cx="630936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6747"/>
                </a:solidFill>
              </a:rPr>
              <a:t>Pulmonary Embolism (PE)</a:t>
            </a:r>
            <a:endParaRPr lang="en-US" sz="1800" dirty="0"/>
          </a:p>
        </p:txBody>
      </p:sp>
      <p:sp>
        <p:nvSpPr>
          <p:cNvPr id="24" name="Text 3"/>
          <p:cNvSpPr/>
          <p:nvPr/>
        </p:nvSpPr>
        <p:spPr>
          <a:xfrm>
            <a:off x="933450" y="2453580"/>
            <a:ext cx="30861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Primary Pattern</a:t>
            </a:r>
            <a:endParaRPr lang="en-US" sz="1350" dirty="0"/>
          </a:p>
        </p:txBody>
      </p:sp>
      <p:sp>
        <p:nvSpPr>
          <p:cNvPr id="25" name="Text 4"/>
          <p:cNvSpPr/>
          <p:nvPr/>
        </p:nvSpPr>
        <p:spPr>
          <a:xfrm>
            <a:off x="933450" y="2758380"/>
            <a:ext cx="4638675" cy="5179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Characteristically causes </a:t>
            </a:r>
            <a:pPr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D32F2F"/>
                </a:solidFill>
              </a:rPr>
              <a:t>Type 1 Respiratory Failure</a:t>
            </a:r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 (failure of oxygenation).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933450" y="3466802"/>
            <a:ext cx="28803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Gas Parameters</a:t>
            </a:r>
            <a:endParaRPr lang="en-US" sz="1350" dirty="0"/>
          </a:p>
        </p:txBody>
      </p:sp>
      <p:sp>
        <p:nvSpPr>
          <p:cNvPr id="27" name="Text 6"/>
          <p:cNvSpPr/>
          <p:nvPr/>
        </p:nvSpPr>
        <p:spPr>
          <a:xfrm>
            <a:off x="933450" y="3771602"/>
            <a:ext cx="4638675" cy="5179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444444"/>
                </a:solidFill>
              </a:rPr>
              <a:t>PaO2 ↓</a:t>
            </a:r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 due to V/Q mismatch.</a:t>
            </a:r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
</a:t>
            </a:r>
            <a:pPr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444444"/>
                </a:solidFill>
              </a:rPr>
              <a:t>PaCO2 ↓</a:t>
            </a:r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 due to compensatory hyperventilation (tachypnoea).</a:t>
            </a:r>
            <a:endParaRPr lang="en-US" sz="1275" dirty="0"/>
          </a:p>
        </p:txBody>
      </p:sp>
      <p:sp>
        <p:nvSpPr>
          <p:cNvPr id="28" name="Text 7"/>
          <p:cNvSpPr/>
          <p:nvPr/>
        </p:nvSpPr>
        <p:spPr>
          <a:xfrm>
            <a:off x="933450" y="4480024"/>
            <a:ext cx="32918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Acid-Base Status</a:t>
            </a:r>
            <a:endParaRPr lang="en-US" sz="1350" dirty="0"/>
          </a:p>
        </p:txBody>
      </p:sp>
      <p:sp>
        <p:nvSpPr>
          <p:cNvPr id="29" name="Text 8"/>
          <p:cNvSpPr/>
          <p:nvPr/>
        </p:nvSpPr>
        <p:spPr>
          <a:xfrm>
            <a:off x="933450" y="4784824"/>
            <a:ext cx="4638675" cy="5179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Results in a </a:t>
            </a:r>
            <a:pPr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444444"/>
                </a:solidFill>
              </a:rPr>
              <a:t>Respiratory Alkalosis</a:t>
            </a:r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 (pH ↑) from blowing off excessive CO2.</a:t>
            </a:r>
            <a:endParaRPr lang="en-US" sz="1275" dirty="0"/>
          </a:p>
        </p:txBody>
      </p:sp>
      <p:sp>
        <p:nvSpPr>
          <p:cNvPr id="30" name="Text 9"/>
          <p:cNvSpPr/>
          <p:nvPr/>
        </p:nvSpPr>
        <p:spPr>
          <a:xfrm>
            <a:off x="952500" y="5636121"/>
            <a:ext cx="4429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PRIMARY CARE WORKUP</a:t>
            </a:r>
            <a:endParaRPr lang="en-US" sz="1050" dirty="0"/>
          </a:p>
        </p:txBody>
      </p:sp>
      <p:sp>
        <p:nvSpPr>
          <p:cNvPr id="31" name="Text 10"/>
          <p:cNvSpPr/>
          <p:nvPr/>
        </p:nvSpPr>
        <p:spPr>
          <a:xfrm>
            <a:off x="952500" y="5883771"/>
            <a:ext cx="44291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555555"/>
                </a:solidFill>
              </a:rPr>
              <a:t>D-dimer if low clinical probability (Wells score); CTPA for definitive hospital diagnosis.</a:t>
            </a:r>
            <a:endParaRPr lang="en-US" sz="1125" dirty="0"/>
          </a:p>
        </p:txBody>
      </p:sp>
      <p:sp>
        <p:nvSpPr>
          <p:cNvPr id="32" name="Text 11"/>
          <p:cNvSpPr/>
          <p:nvPr/>
        </p:nvSpPr>
        <p:spPr>
          <a:xfrm>
            <a:off x="7381875" y="1615380"/>
            <a:ext cx="48101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6747"/>
                </a:solidFill>
              </a:rPr>
              <a:t>Salicylate Overdose</a:t>
            </a:r>
            <a:endParaRPr lang="en-US" sz="1800" dirty="0"/>
          </a:p>
        </p:txBody>
      </p:sp>
      <p:sp>
        <p:nvSpPr>
          <p:cNvPr id="33" name="Text 12"/>
          <p:cNvSpPr/>
          <p:nvPr/>
        </p:nvSpPr>
        <p:spPr>
          <a:xfrm>
            <a:off x="6791325" y="2453580"/>
            <a:ext cx="26746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Mixed Picture</a:t>
            </a:r>
            <a:endParaRPr lang="en-US" sz="1350" dirty="0"/>
          </a:p>
        </p:txBody>
      </p:sp>
      <p:sp>
        <p:nvSpPr>
          <p:cNvPr id="34" name="Text 13"/>
          <p:cNvSpPr/>
          <p:nvPr/>
        </p:nvSpPr>
        <p:spPr>
          <a:xfrm>
            <a:off x="6791325" y="2758380"/>
            <a:ext cx="4638675" cy="5179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A classic </a:t>
            </a:r>
            <a:pPr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D32F2F"/>
                </a:solidFill>
              </a:rPr>
              <a:t>Mixed Acid-Base Disorder</a:t>
            </a:r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 involving two distinct physiological mechanisms.</a:t>
            </a:r>
            <a:endParaRPr lang="en-US" sz="1275" dirty="0"/>
          </a:p>
        </p:txBody>
      </p:sp>
      <p:sp>
        <p:nvSpPr>
          <p:cNvPr id="35" name="Text 14"/>
          <p:cNvSpPr/>
          <p:nvPr/>
        </p:nvSpPr>
        <p:spPr>
          <a:xfrm>
            <a:off x="6791325" y="3466802"/>
            <a:ext cx="45262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Early: Resp. Alkalosis</a:t>
            </a:r>
            <a:endParaRPr lang="en-US" sz="1350" dirty="0"/>
          </a:p>
        </p:txBody>
      </p:sp>
      <p:sp>
        <p:nvSpPr>
          <p:cNvPr id="36" name="Text 15"/>
          <p:cNvSpPr/>
          <p:nvPr/>
        </p:nvSpPr>
        <p:spPr>
          <a:xfrm>
            <a:off x="6791325" y="3771602"/>
            <a:ext cx="4638675" cy="5179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Direct stimulation of the medullary respiratory centre leads to hyperventilation and ↓ PaCO2.</a:t>
            </a:r>
            <a:endParaRPr lang="en-US" sz="1275" dirty="0"/>
          </a:p>
        </p:txBody>
      </p:sp>
      <p:sp>
        <p:nvSpPr>
          <p:cNvPr id="37" name="Text 16"/>
          <p:cNvSpPr/>
          <p:nvPr/>
        </p:nvSpPr>
        <p:spPr>
          <a:xfrm>
            <a:off x="6791325" y="4480024"/>
            <a:ext cx="49377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Late: Metabolic Acidosis</a:t>
            </a:r>
            <a:endParaRPr lang="en-US" sz="1350" dirty="0"/>
          </a:p>
        </p:txBody>
      </p:sp>
      <p:sp>
        <p:nvSpPr>
          <p:cNvPr id="38" name="Text 17"/>
          <p:cNvSpPr/>
          <p:nvPr/>
        </p:nvSpPr>
        <p:spPr>
          <a:xfrm>
            <a:off x="6791325" y="4784824"/>
            <a:ext cx="4638675" cy="5179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444444"/>
                </a:solidFill>
              </a:rPr>
              <a:t>Interference with Krebs cycle and oxidative phosphorylation leads to organic acid accumulation (↑ Anion Gap).</a:t>
            </a:r>
            <a:endParaRPr lang="en-US" sz="1275" dirty="0"/>
          </a:p>
        </p:txBody>
      </p:sp>
      <p:sp>
        <p:nvSpPr>
          <p:cNvPr id="39" name="Text 18"/>
          <p:cNvSpPr/>
          <p:nvPr/>
        </p:nvSpPr>
        <p:spPr>
          <a:xfrm>
            <a:off x="6810375" y="5636121"/>
            <a:ext cx="4429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EXAM PEARL</a:t>
            </a:r>
            <a:endParaRPr lang="en-US" sz="1050" dirty="0"/>
          </a:p>
        </p:txBody>
      </p:sp>
      <p:sp>
        <p:nvSpPr>
          <p:cNvPr id="40" name="Text 19"/>
          <p:cNvSpPr/>
          <p:nvPr/>
        </p:nvSpPr>
        <p:spPr>
          <a:xfrm>
            <a:off x="6810375" y="5883771"/>
            <a:ext cx="44291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555555"/>
                </a:solidFill>
              </a:rPr>
              <a:t>Recognizing a near-normal pH with both low HCO3- and low PaCO2 suggests this dual pathology.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33350"/>
            <a:ext cx="4678859" cy="65335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81955"/>
            <a:ext cx="5572125" cy="2883098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986730"/>
            <a:ext cx="5114925" cy="333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053405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405830"/>
            <a:ext cx="266700" cy="2667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163663"/>
            <a:ext cx="266700" cy="2667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921496"/>
            <a:ext cx="266700" cy="2667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860304"/>
            <a:ext cx="5572125" cy="2883098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965079"/>
            <a:ext cx="5114925" cy="33337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031754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384179"/>
            <a:ext cx="266700" cy="2667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142012"/>
            <a:ext cx="266700" cy="2667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899845"/>
            <a:ext cx="266700" cy="2667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881955"/>
            <a:ext cx="5572125" cy="5861447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986730"/>
            <a:ext cx="5114925" cy="33337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053405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1386780"/>
            <a:ext cx="5114925" cy="8096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10350" y="1494383"/>
            <a:ext cx="214313" cy="17532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2263080"/>
            <a:ext cx="5114925" cy="8096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10350" y="2370683"/>
            <a:ext cx="214313" cy="17532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3139380"/>
            <a:ext cx="5114925" cy="80962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10350" y="3246983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4110930"/>
            <a:ext cx="5114925" cy="33337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99387" y="4216598"/>
            <a:ext cx="166688" cy="13722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609600" y="190500"/>
            <a:ext cx="704088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Top Tips and Red Flags</a:t>
            </a:r>
            <a:endParaRPr lang="en-US" sz="2100" dirty="0"/>
          </a:p>
        </p:txBody>
      </p:sp>
      <p:sp>
        <p:nvSpPr>
          <p:cNvPr id="29" name="Text 1"/>
          <p:cNvSpPr/>
          <p:nvPr/>
        </p:nvSpPr>
        <p:spPr>
          <a:xfrm>
            <a:off x="609600" y="529530"/>
            <a:ext cx="76809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ESSENTIAL CLINICAL PEARLS &amp; URGENT INTERVENTIONS</a:t>
            </a:r>
            <a:endParaRPr lang="en-US" sz="1050" dirty="0"/>
          </a:p>
        </p:txBody>
      </p:sp>
      <p:sp>
        <p:nvSpPr>
          <p:cNvPr id="30" name="Text 2"/>
          <p:cNvSpPr/>
          <p:nvPr/>
        </p:nvSpPr>
        <p:spPr>
          <a:xfrm>
            <a:off x="800100" y="986730"/>
            <a:ext cx="4343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spc="30" kern="0" dirty="0">
                <a:solidFill>
                  <a:srgbClr val="006747"/>
                </a:solidFill>
              </a:rPr>
              <a:t>CLINICAL ESSENTIALS</a:t>
            </a:r>
            <a:endParaRPr lang="en-US" sz="1500" dirty="0"/>
          </a:p>
        </p:txBody>
      </p:sp>
      <p:sp>
        <p:nvSpPr>
          <p:cNvPr id="31" name="Text 3"/>
          <p:cNvSpPr/>
          <p:nvPr/>
        </p:nvSpPr>
        <p:spPr>
          <a:xfrm>
            <a:off x="708422" y="1405830"/>
            <a:ext cx="266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6747"/>
                </a:solidFill>
              </a:rPr>
              <a:t>1</a:t>
            </a:r>
            <a:endParaRPr lang="en-US" sz="975" dirty="0"/>
          </a:p>
        </p:txBody>
      </p:sp>
      <p:sp>
        <p:nvSpPr>
          <p:cNvPr id="32" name="Text 4"/>
          <p:cNvSpPr/>
          <p:nvPr/>
        </p:nvSpPr>
        <p:spPr>
          <a:xfrm>
            <a:off x="1009650" y="1386780"/>
            <a:ext cx="4714875" cy="6816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FiO2 Documentation</a:t>
            </a:r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Always record inspired oxygen; PaO2 values are only interpretable relative to FiO2.</a:t>
            </a:r>
            <a:endParaRPr lang="en-US" sz="1200" dirty="0"/>
          </a:p>
        </p:txBody>
      </p:sp>
      <p:sp>
        <p:nvSpPr>
          <p:cNvPr id="33" name="Text 5"/>
          <p:cNvSpPr/>
          <p:nvPr/>
        </p:nvSpPr>
        <p:spPr>
          <a:xfrm>
            <a:off x="708422" y="2163663"/>
            <a:ext cx="266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6747"/>
                </a:solidFill>
              </a:rPr>
              <a:t>2</a:t>
            </a:r>
            <a:endParaRPr lang="en-US" sz="975" dirty="0"/>
          </a:p>
        </p:txBody>
      </p:sp>
      <p:sp>
        <p:nvSpPr>
          <p:cNvPr id="34" name="Text 6"/>
          <p:cNvSpPr/>
          <p:nvPr/>
        </p:nvSpPr>
        <p:spPr>
          <a:xfrm>
            <a:off x="1009650" y="2144613"/>
            <a:ext cx="4714875" cy="6816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COPD Oxygen Targets</a:t>
            </a:r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In Type 2 failure, target SpO2 88–92% to avoid loss of hypercapnic respiratory drive.</a:t>
            </a:r>
            <a:endParaRPr lang="en-US" sz="1200" dirty="0"/>
          </a:p>
        </p:txBody>
      </p:sp>
      <p:sp>
        <p:nvSpPr>
          <p:cNvPr id="35" name="Text 7"/>
          <p:cNvSpPr/>
          <p:nvPr/>
        </p:nvSpPr>
        <p:spPr>
          <a:xfrm>
            <a:off x="708422" y="2921496"/>
            <a:ext cx="266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6747"/>
                </a:solidFill>
              </a:rPr>
              <a:t>3</a:t>
            </a:r>
            <a:endParaRPr lang="en-US" sz="975" dirty="0"/>
          </a:p>
        </p:txBody>
      </p:sp>
      <p:sp>
        <p:nvSpPr>
          <p:cNvPr id="36" name="Text 8"/>
          <p:cNvSpPr/>
          <p:nvPr/>
        </p:nvSpPr>
        <p:spPr>
          <a:xfrm>
            <a:off x="1009650" y="2902446"/>
            <a:ext cx="4714875" cy="6816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Metabolic Diagnostics</a:t>
            </a:r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If the anion gap is raised, systematically apply MUDPILES to identify the underlying cause.</a:t>
            </a:r>
            <a:endParaRPr lang="en-US" sz="1200" dirty="0"/>
          </a:p>
        </p:txBody>
      </p:sp>
      <p:sp>
        <p:nvSpPr>
          <p:cNvPr id="37" name="Text 9"/>
          <p:cNvSpPr/>
          <p:nvPr/>
        </p:nvSpPr>
        <p:spPr>
          <a:xfrm>
            <a:off x="800100" y="3965079"/>
            <a:ext cx="2971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spc="30" kern="0" dirty="0">
                <a:solidFill>
                  <a:srgbClr val="006747"/>
                </a:solidFill>
              </a:rPr>
              <a:t>BEST PRACTICE</a:t>
            </a:r>
            <a:endParaRPr lang="en-US" sz="1500" dirty="0"/>
          </a:p>
        </p:txBody>
      </p:sp>
      <p:sp>
        <p:nvSpPr>
          <p:cNvPr id="38" name="Text 10"/>
          <p:cNvSpPr/>
          <p:nvPr/>
        </p:nvSpPr>
        <p:spPr>
          <a:xfrm>
            <a:off x="708422" y="4384179"/>
            <a:ext cx="266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6747"/>
                </a:solidFill>
              </a:rPr>
              <a:t>4</a:t>
            </a:r>
            <a:endParaRPr lang="en-US" sz="975" dirty="0"/>
          </a:p>
        </p:txBody>
      </p:sp>
      <p:sp>
        <p:nvSpPr>
          <p:cNvPr id="39" name="Text 11"/>
          <p:cNvSpPr/>
          <p:nvPr/>
        </p:nvSpPr>
        <p:spPr>
          <a:xfrm>
            <a:off x="1009650" y="4365129"/>
            <a:ext cx="4714875" cy="6816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Pre-Puncture Safety</a:t>
            </a:r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Never omit Allen's test; ensure collateral circulation is confirmed before radial access.</a:t>
            </a:r>
            <a:endParaRPr lang="en-US" sz="1200" dirty="0"/>
          </a:p>
        </p:txBody>
      </p:sp>
      <p:sp>
        <p:nvSpPr>
          <p:cNvPr id="40" name="Text 12"/>
          <p:cNvSpPr/>
          <p:nvPr/>
        </p:nvSpPr>
        <p:spPr>
          <a:xfrm>
            <a:off x="708422" y="5142012"/>
            <a:ext cx="266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6747"/>
                </a:solidFill>
              </a:rPr>
              <a:t>5</a:t>
            </a:r>
            <a:endParaRPr lang="en-US" sz="975" dirty="0"/>
          </a:p>
        </p:txBody>
      </p:sp>
      <p:sp>
        <p:nvSpPr>
          <p:cNvPr id="41" name="Text 13"/>
          <p:cNvSpPr/>
          <p:nvPr/>
        </p:nvSpPr>
        <p:spPr>
          <a:xfrm>
            <a:off x="1009650" y="5122962"/>
            <a:ext cx="4714875" cy="6816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Haematoma Prevention</a:t>
            </a:r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Apply firm, continuous pressure for a full 5 minutes; arterial bleeding is rapid and high-pressure.</a:t>
            </a:r>
            <a:endParaRPr lang="en-US" sz="1200" dirty="0"/>
          </a:p>
        </p:txBody>
      </p:sp>
      <p:sp>
        <p:nvSpPr>
          <p:cNvPr id="42" name="Text 14"/>
          <p:cNvSpPr/>
          <p:nvPr/>
        </p:nvSpPr>
        <p:spPr>
          <a:xfrm>
            <a:off x="708422" y="5899845"/>
            <a:ext cx="266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006747"/>
                </a:solidFill>
              </a:rPr>
              <a:t>6</a:t>
            </a:r>
            <a:endParaRPr lang="en-US" sz="975" dirty="0"/>
          </a:p>
        </p:txBody>
      </p:sp>
      <p:sp>
        <p:nvSpPr>
          <p:cNvPr id="43" name="Text 15"/>
          <p:cNvSpPr/>
          <p:nvPr/>
        </p:nvSpPr>
        <p:spPr>
          <a:xfrm>
            <a:off x="1009650" y="5880795"/>
            <a:ext cx="4714875" cy="6816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Compensation Pitfall</a:t>
            </a:r>
            <a:pPr algn="l" indent="0" marL="0">
              <a:lnSpc>
                <a:spcPts val="174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 normal pH can mask pathology; if CO2 or HCO3 are abnormal, the patient is fully compensated.</a:t>
            </a:r>
            <a:endParaRPr lang="en-US" sz="1200" dirty="0"/>
          </a:p>
        </p:txBody>
      </p:sp>
      <p:sp>
        <p:nvSpPr>
          <p:cNvPr id="44" name="Text 16"/>
          <p:cNvSpPr/>
          <p:nvPr/>
        </p:nvSpPr>
        <p:spPr>
          <a:xfrm>
            <a:off x="6657975" y="986730"/>
            <a:ext cx="3657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spc="30" kern="0" dirty="0">
                <a:solidFill>
                  <a:srgbClr val="D32F2F"/>
                </a:solidFill>
              </a:rPr>
              <a:t>URGENT RED FLAGS</a:t>
            </a:r>
            <a:endParaRPr lang="en-US" sz="1500" dirty="0"/>
          </a:p>
        </p:txBody>
      </p:sp>
      <p:sp>
        <p:nvSpPr>
          <p:cNvPr id="45" name="Text 17"/>
          <p:cNvSpPr/>
          <p:nvPr/>
        </p:nvSpPr>
        <p:spPr>
          <a:xfrm>
            <a:off x="6824663" y="1453455"/>
            <a:ext cx="48291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pH &lt; 7.2</a:t>
            </a:r>
            <a:endParaRPr lang="en-US" sz="1350" dirty="0"/>
          </a:p>
        </p:txBody>
      </p:sp>
      <p:sp>
        <p:nvSpPr>
          <p:cNvPr id="46" name="Text 18"/>
          <p:cNvSpPr/>
          <p:nvPr/>
        </p:nvSpPr>
        <p:spPr>
          <a:xfrm>
            <a:off x="6610350" y="1729680"/>
            <a:ext cx="48291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Severe acidosis indicates critical physiological decompensation. Requires immediate senior review and potential ICU admission.</a:t>
            </a:r>
            <a:endParaRPr lang="en-US" sz="1125" dirty="0"/>
          </a:p>
        </p:txBody>
      </p:sp>
      <p:sp>
        <p:nvSpPr>
          <p:cNvPr id="47" name="Text 19"/>
          <p:cNvSpPr/>
          <p:nvPr/>
        </p:nvSpPr>
        <p:spPr>
          <a:xfrm>
            <a:off x="6824663" y="2329755"/>
            <a:ext cx="48291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PaCO2 &gt; 8 kPa + ↓ GCS</a:t>
            </a:r>
            <a:endParaRPr lang="en-US" sz="1350" dirty="0"/>
          </a:p>
        </p:txBody>
      </p:sp>
      <p:sp>
        <p:nvSpPr>
          <p:cNvPr id="48" name="Text 20"/>
          <p:cNvSpPr/>
          <p:nvPr/>
        </p:nvSpPr>
        <p:spPr>
          <a:xfrm>
            <a:off x="6610350" y="2605980"/>
            <a:ext cx="48291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Impending respiratory arrest due to CO2 narcosis. Call 999 immediately for emergency airway management.</a:t>
            </a:r>
            <a:endParaRPr lang="en-US" sz="1125" dirty="0"/>
          </a:p>
        </p:txBody>
      </p:sp>
      <p:sp>
        <p:nvSpPr>
          <p:cNvPr id="49" name="Text 21"/>
          <p:cNvSpPr/>
          <p:nvPr/>
        </p:nvSpPr>
        <p:spPr>
          <a:xfrm>
            <a:off x="6824663" y="3206055"/>
            <a:ext cx="48291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Lactate &gt; 4 mmol/L</a:t>
            </a:r>
            <a:endParaRPr lang="en-US" sz="1350" dirty="0"/>
          </a:p>
        </p:txBody>
      </p:sp>
      <p:sp>
        <p:nvSpPr>
          <p:cNvPr id="50" name="Text 22"/>
          <p:cNvSpPr/>
          <p:nvPr/>
        </p:nvSpPr>
        <p:spPr>
          <a:xfrm>
            <a:off x="6610350" y="3482280"/>
            <a:ext cx="48291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44444"/>
                </a:solidFill>
              </a:rPr>
              <a:t>Evidence of severe tissue hypoperfusion. Strongly suggestive of severe sepsis or occult shock. Initiate immediate fluid resuscitation.</a:t>
            </a:r>
            <a:endParaRPr lang="en-US" sz="1125" dirty="0"/>
          </a:p>
        </p:txBody>
      </p:sp>
      <p:sp>
        <p:nvSpPr>
          <p:cNvPr id="51" name="Text 23"/>
          <p:cNvSpPr/>
          <p:nvPr/>
        </p:nvSpPr>
        <p:spPr>
          <a:xfrm>
            <a:off x="7242274" y="4110930"/>
            <a:ext cx="4054376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 ALWAYS CORRELATE NUMBERS WITH CLINICAL PICTURE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85750"/>
            <a:ext cx="3776067" cy="78670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701105"/>
            <a:ext cx="5572125" cy="146491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929705"/>
            <a:ext cx="381000" cy="3810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944" y="2032546"/>
            <a:ext cx="214313" cy="1753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356521"/>
            <a:ext cx="5572125" cy="1464915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585121"/>
            <a:ext cx="381000" cy="3810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944" y="3687961"/>
            <a:ext cx="214313" cy="1753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5011936"/>
            <a:ext cx="5572125" cy="146491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240536"/>
            <a:ext cx="381000" cy="3810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2944" y="5343376"/>
            <a:ext cx="214313" cy="1753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701105"/>
            <a:ext cx="5572125" cy="146491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929705"/>
            <a:ext cx="381000" cy="3810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50819" y="2032546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356521"/>
            <a:ext cx="5572125" cy="146491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585121"/>
            <a:ext cx="381000" cy="3810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50819" y="3687961"/>
            <a:ext cx="214313" cy="1753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5011936"/>
            <a:ext cx="5572125" cy="146491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5240536"/>
            <a:ext cx="381000" cy="3810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50819" y="5343376"/>
            <a:ext cx="214313" cy="17532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09600" y="400050"/>
            <a:ext cx="480060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Common Pitfalls</a:t>
            </a:r>
            <a:endParaRPr lang="en-US" sz="2100" dirty="0"/>
          </a:p>
        </p:txBody>
      </p:sp>
      <p:sp>
        <p:nvSpPr>
          <p:cNvPr id="23" name="Text 1"/>
          <p:cNvSpPr/>
          <p:nvPr/>
        </p:nvSpPr>
        <p:spPr>
          <a:xfrm>
            <a:off x="609600" y="758130"/>
            <a:ext cx="59207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AVOIDING PROCEDURAL &amp; CLINICAL ERRORS</a:t>
            </a:r>
            <a:endParaRPr lang="en-US" sz="1050" dirty="0"/>
          </a:p>
        </p:txBody>
      </p:sp>
      <p:sp>
        <p:nvSpPr>
          <p:cNvPr id="24" name="Text 2"/>
          <p:cNvSpPr/>
          <p:nvPr/>
        </p:nvSpPr>
        <p:spPr>
          <a:xfrm>
            <a:off x="381000" y="1262955"/>
            <a:ext cx="5572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666666"/>
                </a:solidFill>
              </a:rPr>
              <a:t>PROCEDURAL ERRORS</a:t>
            </a:r>
            <a:endParaRPr lang="en-US" sz="1050" dirty="0"/>
          </a:p>
        </p:txBody>
      </p:sp>
      <p:sp>
        <p:nvSpPr>
          <p:cNvPr id="25" name="Text 3"/>
          <p:cNvSpPr/>
          <p:nvPr/>
        </p:nvSpPr>
        <p:spPr>
          <a:xfrm>
            <a:off x="1133475" y="1991618"/>
            <a:ext cx="47320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Neglecting Allen’s Test</a:t>
            </a:r>
            <a:endParaRPr lang="en-US" sz="1350" dirty="0"/>
          </a:p>
        </p:txBody>
      </p:sp>
      <p:sp>
        <p:nvSpPr>
          <p:cNvPr id="26" name="Text 4"/>
          <p:cNvSpPr/>
          <p:nvPr/>
        </p:nvSpPr>
        <p:spPr>
          <a:xfrm>
            <a:off x="609600" y="2425005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Performing radial puncture without confirming collateral ulnar flow risks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permanent ischaemic damage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 if the radial artery thromboses.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1133475" y="3647033"/>
            <a:ext cx="45262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Air Bubbles in Syringe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609600" y="4080421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Failure to expel air immediately causes gas equilibration, which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falsely lowers PaCO2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 and can artificially raise PaO2 measurements.</a:t>
            </a:r>
            <a:endParaRPr lang="en-US" sz="1200" dirty="0"/>
          </a:p>
        </p:txBody>
      </p:sp>
      <p:sp>
        <p:nvSpPr>
          <p:cNvPr id="29" name="Text 7"/>
          <p:cNvSpPr/>
          <p:nvPr/>
        </p:nvSpPr>
        <p:spPr>
          <a:xfrm>
            <a:off x="1133475" y="5302448"/>
            <a:ext cx="32918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Delayed Analysis</a:t>
            </a:r>
            <a:endParaRPr lang="en-US" sz="1350" dirty="0"/>
          </a:p>
        </p:txBody>
      </p:sp>
      <p:sp>
        <p:nvSpPr>
          <p:cNvPr id="30" name="Text 8"/>
          <p:cNvSpPr/>
          <p:nvPr/>
        </p:nvSpPr>
        <p:spPr>
          <a:xfrm>
            <a:off x="609600" y="5735836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Samples must be analysed within 15 minutes. Delays lead to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metabolic changes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 (↓pH, ↑PaCO2) as blood cells continue to respire.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6238875" y="1262955"/>
            <a:ext cx="55721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666666"/>
                </a:solidFill>
              </a:rPr>
              <a:t>CLINICAL MANAGEMENT ERRORS</a:t>
            </a:r>
            <a:endParaRPr lang="en-US" sz="1050" dirty="0"/>
          </a:p>
        </p:txBody>
      </p:sp>
      <p:sp>
        <p:nvSpPr>
          <p:cNvPr id="32" name="Text 10"/>
          <p:cNvSpPr/>
          <p:nvPr/>
        </p:nvSpPr>
        <p:spPr>
          <a:xfrm>
            <a:off x="6991350" y="1991618"/>
            <a:ext cx="514350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Excessive Oxygen Delivery</a:t>
            </a:r>
            <a:endParaRPr lang="en-US" sz="1350" dirty="0"/>
          </a:p>
        </p:txBody>
      </p:sp>
      <p:sp>
        <p:nvSpPr>
          <p:cNvPr id="33" name="Text 11"/>
          <p:cNvSpPr/>
          <p:nvPr/>
        </p:nvSpPr>
        <p:spPr>
          <a:xfrm>
            <a:off x="6467475" y="2425005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Giving high-flow O2 to Type 2 COPD patients risks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removing the hypoxic drive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, leading to worsening hypercapnia and respiratory arrest.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6991350" y="3647033"/>
            <a:ext cx="47320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Numerical Tunnel Vision</a:t>
            </a:r>
            <a:endParaRPr lang="en-US" sz="1350" dirty="0"/>
          </a:p>
        </p:txBody>
      </p:sp>
      <p:sp>
        <p:nvSpPr>
          <p:cNvPr id="35" name="Text 13"/>
          <p:cNvSpPr/>
          <p:nvPr/>
        </p:nvSpPr>
        <p:spPr>
          <a:xfrm>
            <a:off x="6467475" y="4080421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Treating the "numbers" rather than the patient. Always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correlate ABG findings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 with the clinical state (e.g., GCS, work of breathing).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6991350" y="5302448"/>
            <a:ext cx="42519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Missing FiO2 Context</a:t>
            </a:r>
            <a:endParaRPr lang="en-US" sz="1350" dirty="0"/>
          </a:p>
        </p:txBody>
      </p:sp>
      <p:sp>
        <p:nvSpPr>
          <p:cNvPr id="37" name="Text 15"/>
          <p:cNvSpPr/>
          <p:nvPr/>
        </p:nvSpPr>
        <p:spPr>
          <a:xfrm>
            <a:off x="6467475" y="5735836"/>
            <a:ext cx="5114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Recording results without the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inspired oxygen concentration (FiO2)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 makes the PaO2 value clinically uninterpretable and useless for trends.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5195143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62955"/>
            <a:ext cx="5572125" cy="485209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91555"/>
            <a:ext cx="5114925" cy="4953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91555"/>
            <a:ext cx="381000" cy="3810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038" y="1586805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15455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813447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0588" y="3316188"/>
            <a:ext cx="4833938" cy="403771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910459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262955"/>
            <a:ext cx="5572125" cy="485209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491555"/>
            <a:ext cx="5114925" cy="4953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491555"/>
            <a:ext cx="381000" cy="3810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38913" y="1586805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215455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026718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3837980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649242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609600" y="400050"/>
            <a:ext cx="1088136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Exam Pearls: AKT &amp; SCA Preparation</a:t>
            </a:r>
            <a:endParaRPr lang="en-US" sz="2100" dirty="0"/>
          </a:p>
        </p:txBody>
      </p:sp>
      <p:sp>
        <p:nvSpPr>
          <p:cNvPr id="23" name="Text 1"/>
          <p:cNvSpPr/>
          <p:nvPr/>
        </p:nvSpPr>
        <p:spPr>
          <a:xfrm>
            <a:off x="609600" y="758130"/>
            <a:ext cx="473794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24" name="Text 2"/>
          <p:cNvSpPr/>
          <p:nvPr/>
        </p:nvSpPr>
        <p:spPr>
          <a:xfrm>
            <a:off x="1133475" y="1524893"/>
            <a:ext cx="779526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6747"/>
                </a:solidFill>
              </a:rPr>
              <a:t>AKT: Knowledge &amp; Interpretation</a:t>
            </a:r>
            <a:endParaRPr lang="en-US" sz="1650" dirty="0"/>
          </a:p>
        </p:txBody>
      </p:sp>
      <p:sp>
        <p:nvSpPr>
          <p:cNvPr id="25" name="Text 3"/>
          <p:cNvSpPr/>
          <p:nvPr/>
        </p:nvSpPr>
        <p:spPr>
          <a:xfrm>
            <a:off x="890588" y="2177355"/>
            <a:ext cx="48339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Core Normal Values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890588" y="2428726"/>
            <a:ext cx="11301413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Memorize ranges for pH (7.35-7.45), PaCO2 (4.7-6.0), and HCO3- (22-26).</a:t>
            </a:r>
            <a:endParaRPr lang="en-US" sz="1125" dirty="0"/>
          </a:p>
        </p:txBody>
      </p:sp>
      <p:sp>
        <p:nvSpPr>
          <p:cNvPr id="27" name="Text 5"/>
          <p:cNvSpPr/>
          <p:nvPr/>
        </p:nvSpPr>
        <p:spPr>
          <a:xfrm>
            <a:off x="890588" y="2775347"/>
            <a:ext cx="48339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The Anion Gap Calculation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890588" y="3026718"/>
            <a:ext cx="11301413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Required for metabolic acidosis questions (Normal: 8–16 mmol/L).</a:t>
            </a:r>
            <a:endParaRPr lang="en-US" sz="1125" dirty="0"/>
          </a:p>
        </p:txBody>
      </p:sp>
      <p:sp>
        <p:nvSpPr>
          <p:cNvPr id="29" name="Text 7"/>
          <p:cNvSpPr/>
          <p:nvPr/>
        </p:nvSpPr>
        <p:spPr>
          <a:xfrm>
            <a:off x="890588" y="3316188"/>
            <a:ext cx="4643438" cy="4037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747"/>
                </a:solidFill>
              </a:rPr>
              <a:t>AG = (Na⁺ + K⁺) – (HCO₃⁻ + Cl⁻)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890588" y="3872359"/>
            <a:ext cx="48339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Key Mnemonics &amp; Targets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890588" y="4123730"/>
            <a:ext cx="4783634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MUDPILES for high AG acidosis; Type 1 vs Type 2 failure; SpO2 88–92% in COPD.</a:t>
            </a:r>
            <a:endParaRPr lang="en-US" sz="1125" dirty="0"/>
          </a:p>
        </p:txBody>
      </p:sp>
      <p:sp>
        <p:nvSpPr>
          <p:cNvPr id="32" name="Text 10"/>
          <p:cNvSpPr/>
          <p:nvPr/>
        </p:nvSpPr>
        <p:spPr>
          <a:xfrm>
            <a:off x="6991350" y="1524893"/>
            <a:ext cx="520065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6747"/>
                </a:solidFill>
              </a:rPr>
              <a:t>SCA: Communication &amp; Safety</a:t>
            </a:r>
            <a:endParaRPr lang="en-US" sz="1650" dirty="0"/>
          </a:p>
        </p:txBody>
      </p:sp>
      <p:sp>
        <p:nvSpPr>
          <p:cNvPr id="33" name="Text 11"/>
          <p:cNvSpPr/>
          <p:nvPr/>
        </p:nvSpPr>
        <p:spPr>
          <a:xfrm>
            <a:off x="6748463" y="2177355"/>
            <a:ext cx="48339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Explaining Results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6748463" y="2428726"/>
            <a:ext cx="4409777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Avoid jargon. Explain "acid levels" and "oxygen balance" simply to the patient or relatives.</a:t>
            </a:r>
            <a:endParaRPr lang="en-US" sz="1125" dirty="0"/>
          </a:p>
        </p:txBody>
      </p:sp>
      <p:sp>
        <p:nvSpPr>
          <p:cNvPr id="35" name="Text 13"/>
          <p:cNvSpPr/>
          <p:nvPr/>
        </p:nvSpPr>
        <p:spPr>
          <a:xfrm>
            <a:off x="6748463" y="2988618"/>
            <a:ext cx="48339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NIV Discussions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6748463" y="3239988"/>
            <a:ext cx="4513511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Be prepared to discuss the transition to BiPAP/NIV in Type 2 failure (pH &lt;7.35 + pCO2 &gt;6).</a:t>
            </a:r>
            <a:endParaRPr lang="en-US" sz="1125" dirty="0"/>
          </a:p>
        </p:txBody>
      </p:sp>
      <p:sp>
        <p:nvSpPr>
          <p:cNvPr id="37" name="Text 15"/>
          <p:cNvSpPr/>
          <p:nvPr/>
        </p:nvSpPr>
        <p:spPr>
          <a:xfrm>
            <a:off x="6748463" y="3799880"/>
            <a:ext cx="48339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Oxygen Target Setting</a:t>
            </a:r>
            <a:endParaRPr lang="en-US" sz="1200" dirty="0"/>
          </a:p>
        </p:txBody>
      </p:sp>
      <p:sp>
        <p:nvSpPr>
          <p:cNvPr id="38" name="Text 16"/>
          <p:cNvSpPr/>
          <p:nvPr/>
        </p:nvSpPr>
        <p:spPr>
          <a:xfrm>
            <a:off x="6748463" y="4051250"/>
            <a:ext cx="4375993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Clearly state oxygen targets in your management plan to show safety awareness.</a:t>
            </a:r>
            <a:endParaRPr lang="en-US" sz="1125" dirty="0"/>
          </a:p>
        </p:txBody>
      </p:sp>
      <p:sp>
        <p:nvSpPr>
          <p:cNvPr id="39" name="Text 17"/>
          <p:cNvSpPr/>
          <p:nvPr/>
        </p:nvSpPr>
        <p:spPr>
          <a:xfrm>
            <a:off x="6748463" y="4611142"/>
            <a:ext cx="483393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Clinical Correlation</a:t>
            </a:r>
            <a:endParaRPr lang="en-US" sz="1200" dirty="0"/>
          </a:p>
        </p:txBody>
      </p:sp>
      <p:sp>
        <p:nvSpPr>
          <p:cNvPr id="40" name="Text 18"/>
          <p:cNvSpPr/>
          <p:nvPr/>
        </p:nvSpPr>
        <p:spPr>
          <a:xfrm>
            <a:off x="6748463" y="4862513"/>
            <a:ext cx="4622006" cy="37519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Always treat the patient, not just the gas. Correlate with GCS and work of breathing.</a:t>
            </a:r>
            <a:endParaRPr lang="en-US" sz="1125" dirty="0"/>
          </a:p>
        </p:txBody>
      </p:sp>
      <p:sp>
        <p:nvSpPr>
          <p:cNvPr id="41" name="Text 19"/>
          <p:cNvSpPr/>
          <p:nvPr/>
        </p:nvSpPr>
        <p:spPr>
          <a:xfrm>
            <a:off x="381000" y="6591300"/>
            <a:ext cx="5440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BRADFORD VTS TEACHING DECK — MAY 2026</a:t>
            </a:r>
            <a:endParaRPr lang="en-US" sz="900" dirty="0"/>
          </a:p>
        </p:txBody>
      </p:sp>
      <p:sp>
        <p:nvSpPr>
          <p:cNvPr id="42" name="Text 20"/>
          <p:cNvSpPr/>
          <p:nvPr/>
        </p:nvSpPr>
        <p:spPr>
          <a:xfrm>
            <a:off x="10661154" y="6591300"/>
            <a:ext cx="1530846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2899916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58205"/>
            <a:ext cx="2619375" cy="245745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672530"/>
            <a:ext cx="341263" cy="3429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407" y="1767780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006155"/>
            <a:ext cx="2619375" cy="208984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234755"/>
            <a:ext cx="342900" cy="3429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300" y="4330005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996755"/>
            <a:ext cx="2162175" cy="6096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81375" y="1358205"/>
            <a:ext cx="2619375" cy="2273647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09975" y="1586805"/>
            <a:ext cx="342900" cy="3429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86175" y="1682055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81375" y="3822353"/>
            <a:ext cx="2619375" cy="2273647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09975" y="4050953"/>
            <a:ext cx="342900" cy="3429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86175" y="4146203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0" y="1358205"/>
            <a:ext cx="2619375" cy="2273647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19850" y="1586805"/>
            <a:ext cx="342900" cy="3429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96050" y="1682055"/>
            <a:ext cx="190500" cy="1524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91250" y="3822353"/>
            <a:ext cx="2619375" cy="2273647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19850" y="4050953"/>
            <a:ext cx="342900" cy="3429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96050" y="4146203"/>
            <a:ext cx="190500" cy="1524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01125" y="1358205"/>
            <a:ext cx="2619375" cy="2273647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229725" y="1586805"/>
            <a:ext cx="342900" cy="3429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305925" y="1682055"/>
            <a:ext cx="190500" cy="15240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001125" y="3822353"/>
            <a:ext cx="2619375" cy="2273647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229725" y="4050953"/>
            <a:ext cx="342900" cy="34290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305925" y="4146203"/>
            <a:ext cx="190500" cy="15240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800100" y="495300"/>
            <a:ext cx="384048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Quick Recall</a:t>
            </a:r>
            <a:endParaRPr lang="en-US" sz="2100" dirty="0"/>
          </a:p>
        </p:txBody>
      </p:sp>
      <p:sp>
        <p:nvSpPr>
          <p:cNvPr id="32" name="Text 1"/>
          <p:cNvSpPr/>
          <p:nvPr/>
        </p:nvSpPr>
        <p:spPr>
          <a:xfrm>
            <a:off x="800100" y="853380"/>
            <a:ext cx="46405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33" name="Text 2"/>
          <p:cNvSpPr/>
          <p:nvPr/>
        </p:nvSpPr>
        <p:spPr>
          <a:xfrm>
            <a:off x="1255663" y="1586805"/>
            <a:ext cx="1706612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pH &amp; Primary Source</a:t>
            </a:r>
            <a:endParaRPr lang="en-US" sz="1350" dirty="0"/>
          </a:p>
        </p:txBody>
      </p:sp>
      <p:sp>
        <p:nvSpPr>
          <p:cNvPr id="34" name="Text 3"/>
          <p:cNvSpPr/>
          <p:nvPr/>
        </p:nvSpPr>
        <p:spPr>
          <a:xfrm>
            <a:off x="800100" y="2215455"/>
            <a:ext cx="216217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pH &lt;7.35 =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Acidosis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; &gt;7.45 =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Alkalosis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.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
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PaCO</a:t>
            </a:r>
            <a:pPr indent="0" marL="0">
              <a:lnSpc>
                <a:spcPts val="1800"/>
              </a:lnSpc>
              <a:buNone/>
            </a:pPr>
            <a:r>
              <a:rPr lang="en-US" sz="900" dirty="0">
                <a:solidFill>
                  <a:srgbClr val="333333"/>
                </a:solidFill>
              </a:rPr>
              <a:t>2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 ↑ indicates a respiratory problem.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
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HCO</a:t>
            </a:r>
            <a:pPr indent="0" marL="0">
              <a:lnSpc>
                <a:spcPts val="1800"/>
              </a:lnSpc>
              <a:buNone/>
            </a:pPr>
            <a:r>
              <a:rPr lang="en-US" sz="900" dirty="0">
                <a:solidFill>
                  <a:srgbClr val="333333"/>
                </a:solidFill>
              </a:rPr>
              <a:t>3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 ↓ indicates metabolic acidosis.</a:t>
            </a:r>
            <a:endParaRPr lang="en-US" sz="1200" dirty="0"/>
          </a:p>
        </p:txBody>
      </p:sp>
      <p:sp>
        <p:nvSpPr>
          <p:cNvPr id="35" name="Text 4"/>
          <p:cNvSpPr/>
          <p:nvPr/>
        </p:nvSpPr>
        <p:spPr>
          <a:xfrm>
            <a:off x="1257300" y="4277618"/>
            <a:ext cx="18516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Anion Gap</a:t>
            </a:r>
            <a:endParaRPr lang="en-US" sz="1350" dirty="0"/>
          </a:p>
        </p:txBody>
      </p:sp>
      <p:sp>
        <p:nvSpPr>
          <p:cNvPr id="36" name="Text 5"/>
          <p:cNvSpPr/>
          <p:nvPr/>
        </p:nvSpPr>
        <p:spPr>
          <a:xfrm>
            <a:off x="800100" y="4691955"/>
            <a:ext cx="21621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Normal range: 8–16 mmol/L.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
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33333"/>
                </a:solidFill>
              </a:rPr>
              <a:t>(Na+ + K+) – (HCO3- + Cl-)</a:t>
            </a:r>
            <a:endParaRPr lang="en-US" sz="1200" dirty="0"/>
          </a:p>
        </p:txBody>
      </p:sp>
      <p:sp>
        <p:nvSpPr>
          <p:cNvPr id="37" name="Text 6"/>
          <p:cNvSpPr/>
          <p:nvPr/>
        </p:nvSpPr>
        <p:spPr>
          <a:xfrm>
            <a:off x="4067175" y="1629668"/>
            <a:ext cx="39090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Respiratory Failure</a:t>
            </a:r>
            <a:endParaRPr lang="en-US" sz="1350" dirty="0"/>
          </a:p>
        </p:txBody>
      </p:sp>
      <p:sp>
        <p:nvSpPr>
          <p:cNvPr id="38" name="Text 7"/>
          <p:cNvSpPr/>
          <p:nvPr/>
        </p:nvSpPr>
        <p:spPr>
          <a:xfrm>
            <a:off x="3609975" y="2044005"/>
            <a:ext cx="21621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Type 1: PaO</a:t>
            </a:r>
            <a:pPr indent="0" marL="0">
              <a:lnSpc>
                <a:spcPts val="1800"/>
              </a:lnSpc>
              <a:buNone/>
            </a:pPr>
            <a:r>
              <a:rPr lang="en-US" sz="900" dirty="0">
                <a:solidFill>
                  <a:srgbClr val="333333"/>
                </a:solidFill>
              </a:rPr>
              <a:t>2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 ↓ with normal/low PaCO</a:t>
            </a:r>
            <a:pPr indent="0" marL="0">
              <a:lnSpc>
                <a:spcPts val="1800"/>
              </a:lnSpc>
              <a:buNone/>
            </a:pPr>
            <a:r>
              <a:rPr lang="en-US" sz="900" dirty="0">
                <a:solidFill>
                  <a:srgbClr val="333333"/>
                </a:solidFill>
              </a:rPr>
              <a:t>2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.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
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Type 2: PaO</a:t>
            </a:r>
            <a:pPr indent="0" marL="0">
              <a:lnSpc>
                <a:spcPts val="1800"/>
              </a:lnSpc>
              <a:buNone/>
            </a:pPr>
            <a:r>
              <a:rPr lang="en-US" sz="900" dirty="0">
                <a:solidFill>
                  <a:srgbClr val="333333"/>
                </a:solidFill>
              </a:rPr>
              <a:t>2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 ↓ with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raised PaCO2 &gt;6 kPa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.</a:t>
            </a:r>
            <a:endParaRPr lang="en-US" sz="1200" dirty="0"/>
          </a:p>
        </p:txBody>
      </p:sp>
      <p:sp>
        <p:nvSpPr>
          <p:cNvPr id="39" name="Text 8"/>
          <p:cNvSpPr/>
          <p:nvPr/>
        </p:nvSpPr>
        <p:spPr>
          <a:xfrm>
            <a:off x="4067175" y="4093815"/>
            <a:ext cx="32918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Clinical Targets</a:t>
            </a:r>
            <a:endParaRPr lang="en-US" sz="1350" dirty="0"/>
          </a:p>
        </p:txBody>
      </p:sp>
      <p:sp>
        <p:nvSpPr>
          <p:cNvPr id="40" name="Text 9"/>
          <p:cNvSpPr/>
          <p:nvPr/>
        </p:nvSpPr>
        <p:spPr>
          <a:xfrm>
            <a:off x="3609975" y="4508153"/>
            <a:ext cx="2162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COPD target SpO</a:t>
            </a:r>
            <a:pPr indent="0" marL="0">
              <a:lnSpc>
                <a:spcPts val="1800"/>
              </a:lnSpc>
              <a:buNone/>
            </a:pPr>
            <a:r>
              <a:rPr lang="en-US" sz="900" dirty="0">
                <a:solidFill>
                  <a:srgbClr val="333333"/>
                </a:solidFill>
              </a:rPr>
              <a:t>2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: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88–92%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.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
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Always correlate results with clinical picture.</a:t>
            </a:r>
            <a:endParaRPr lang="en-US" sz="1200" dirty="0"/>
          </a:p>
        </p:txBody>
      </p:sp>
      <p:sp>
        <p:nvSpPr>
          <p:cNvPr id="41" name="Text 10"/>
          <p:cNvSpPr/>
          <p:nvPr/>
        </p:nvSpPr>
        <p:spPr>
          <a:xfrm>
            <a:off x="6877050" y="1629668"/>
            <a:ext cx="16459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MUDPILES</a:t>
            </a:r>
            <a:endParaRPr lang="en-US" sz="1350" dirty="0"/>
          </a:p>
        </p:txBody>
      </p:sp>
      <p:sp>
        <p:nvSpPr>
          <p:cNvPr id="42" name="Text 11"/>
          <p:cNvSpPr/>
          <p:nvPr/>
        </p:nvSpPr>
        <p:spPr>
          <a:xfrm>
            <a:off x="6419850" y="2044005"/>
            <a:ext cx="216217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High AG metabolic acidosis causes: Methanol, Uraemia, DKA, Paracetamol, Isoniazid, Lactate, Ethylene glycol, Salicylates.</a:t>
            </a:r>
            <a:endParaRPr lang="en-US" sz="1200" dirty="0"/>
          </a:p>
        </p:txBody>
      </p:sp>
      <p:sp>
        <p:nvSpPr>
          <p:cNvPr id="43" name="Text 12"/>
          <p:cNvSpPr/>
          <p:nvPr/>
        </p:nvSpPr>
        <p:spPr>
          <a:xfrm>
            <a:off x="6877050" y="4093815"/>
            <a:ext cx="24688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Allen's Test</a:t>
            </a:r>
            <a:endParaRPr lang="en-US" sz="1350" dirty="0"/>
          </a:p>
        </p:txBody>
      </p:sp>
      <p:sp>
        <p:nvSpPr>
          <p:cNvPr id="44" name="Text 13"/>
          <p:cNvSpPr/>
          <p:nvPr/>
        </p:nvSpPr>
        <p:spPr>
          <a:xfrm>
            <a:off x="6419850" y="4508153"/>
            <a:ext cx="2162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Perform before radial puncture.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Positive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 (refill &lt;4s) = safe to proceed with sample.</a:t>
            </a:r>
            <a:endParaRPr lang="en-US" sz="1200" dirty="0"/>
          </a:p>
        </p:txBody>
      </p:sp>
      <p:sp>
        <p:nvSpPr>
          <p:cNvPr id="45" name="Text 14"/>
          <p:cNvSpPr/>
          <p:nvPr/>
        </p:nvSpPr>
        <p:spPr>
          <a:xfrm>
            <a:off x="9686925" y="1629668"/>
            <a:ext cx="25050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Timing &amp; Pressure</a:t>
            </a:r>
            <a:endParaRPr lang="en-US" sz="1350" dirty="0"/>
          </a:p>
        </p:txBody>
      </p:sp>
      <p:sp>
        <p:nvSpPr>
          <p:cNvPr id="46" name="Text 15"/>
          <p:cNvSpPr/>
          <p:nvPr/>
        </p:nvSpPr>
        <p:spPr>
          <a:xfrm>
            <a:off x="9229725" y="2044005"/>
            <a:ext cx="21621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Apply firm pressure for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2F2F"/>
                </a:solidFill>
              </a:rPr>
              <a:t>5 minutes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.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
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Analyse sample within 15 minutes of collection.</a:t>
            </a:r>
            <a:endParaRPr lang="en-US" sz="1200" dirty="0"/>
          </a:p>
        </p:txBody>
      </p:sp>
      <p:sp>
        <p:nvSpPr>
          <p:cNvPr id="47" name="Text 16"/>
          <p:cNvSpPr/>
          <p:nvPr/>
        </p:nvSpPr>
        <p:spPr>
          <a:xfrm>
            <a:off x="9686925" y="4093815"/>
            <a:ext cx="246888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Compensation</a:t>
            </a:r>
            <a:endParaRPr lang="en-US" sz="1350" dirty="0"/>
          </a:p>
        </p:txBody>
      </p:sp>
      <p:sp>
        <p:nvSpPr>
          <p:cNvPr id="48" name="Text 17"/>
          <p:cNvSpPr/>
          <p:nvPr/>
        </p:nvSpPr>
        <p:spPr>
          <a:xfrm>
            <a:off x="9229725" y="4508153"/>
            <a:ext cx="21621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Fully compensated: pH is normal, but both CO</a:t>
            </a:r>
            <a:pPr indent="0" marL="0">
              <a:lnSpc>
                <a:spcPts val="1800"/>
              </a:lnSpc>
              <a:buNone/>
            </a:pPr>
            <a:r>
              <a:rPr lang="en-US" sz="900" dirty="0">
                <a:solidFill>
                  <a:srgbClr val="333333"/>
                </a:solidFill>
              </a:rPr>
              <a:t>2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 and HCO</a:t>
            </a:r>
            <a:pPr indent="0" marL="0">
              <a:lnSpc>
                <a:spcPts val="1800"/>
              </a:lnSpc>
              <a:buNone/>
            </a:pPr>
            <a:r>
              <a:rPr lang="en-US" sz="900" dirty="0">
                <a:solidFill>
                  <a:srgbClr val="333333"/>
                </a:solidFill>
              </a:rPr>
              <a:t>3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 are abnormal.</a:t>
            </a:r>
            <a:endParaRPr lang="en-US" sz="1200" dirty="0"/>
          </a:p>
        </p:txBody>
      </p:sp>
      <p:sp>
        <p:nvSpPr>
          <p:cNvPr id="49" name="Text 18"/>
          <p:cNvSpPr/>
          <p:nvPr/>
        </p:nvSpPr>
        <p:spPr>
          <a:xfrm>
            <a:off x="571500" y="6581775"/>
            <a:ext cx="35661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spc="30" kern="0" dirty="0">
                <a:solidFill>
                  <a:srgbClr val="FFFFFF"/>
                </a:solidFill>
              </a:rPr>
              <a:t>BRADFORD VTS TEACHING DECK</a:t>
            </a:r>
            <a:endParaRPr lang="en-US" sz="900" dirty="0"/>
          </a:p>
        </p:txBody>
      </p:sp>
      <p:sp>
        <p:nvSpPr>
          <p:cNvPr id="50" name="Text 19"/>
          <p:cNvSpPr/>
          <p:nvPr/>
        </p:nvSpPr>
        <p:spPr>
          <a:xfrm>
            <a:off x="6184850" y="6581775"/>
            <a:ext cx="288036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spc="30" kern="0" dirty="0">
                <a:solidFill>
                  <a:srgbClr val="FFFFFF"/>
                </a:solidFill>
              </a:rPr>
              <a:t>www.bradfordvts.co.uk</a:t>
            </a:r>
            <a:endParaRPr lang="en-US" sz="900" dirty="0"/>
          </a:p>
        </p:txBody>
      </p:sp>
      <p:sp>
        <p:nvSpPr>
          <p:cNvPr id="51" name="Text 20"/>
          <p:cNvSpPr/>
          <p:nvPr/>
        </p:nvSpPr>
        <p:spPr>
          <a:xfrm>
            <a:off x="11059120" y="6581775"/>
            <a:ext cx="11328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spc="30" kern="0" dirty="0">
                <a:solidFill>
                  <a:srgbClr val="FFFFFF"/>
                </a:solidFill>
              </a:rPr>
              <a:t>MAY 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6951911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19585"/>
            <a:ext cx="5572125" cy="3995886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148185"/>
            <a:ext cx="5114925" cy="3810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195810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710160"/>
            <a:ext cx="190500" cy="148084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270052"/>
            <a:ext cx="190500" cy="16668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829943"/>
            <a:ext cx="190500" cy="148084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389834"/>
            <a:ext cx="190500" cy="14034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949726"/>
            <a:ext cx="190500" cy="13335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258246"/>
            <a:ext cx="5114925" cy="42862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1050" y="5411539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488728"/>
            <a:ext cx="5572125" cy="22860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488728"/>
            <a:ext cx="5572125" cy="22860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965228"/>
            <a:ext cx="5572125" cy="238125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193828"/>
            <a:ext cx="5114925" cy="3810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241453"/>
            <a:ext cx="238125" cy="1905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717703"/>
            <a:ext cx="2486025" cy="62865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096375" y="4717703"/>
            <a:ext cx="2486025" cy="62865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5489228"/>
            <a:ext cx="2486025" cy="62865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096375" y="5489228"/>
            <a:ext cx="2486025" cy="62865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09600" y="400050"/>
            <a:ext cx="1158240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WHAT IS AN ABG AND WHEN DO YOU NEED ONE?</a:t>
            </a:r>
            <a:endParaRPr lang="en-US" sz="2100" dirty="0"/>
          </a:p>
        </p:txBody>
      </p:sp>
      <p:sp>
        <p:nvSpPr>
          <p:cNvPr id="25" name="Text 1"/>
          <p:cNvSpPr/>
          <p:nvPr/>
        </p:nvSpPr>
        <p:spPr>
          <a:xfrm>
            <a:off x="609600" y="758130"/>
            <a:ext cx="67208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INDICATIONS &amp; MEASURED PARAMETERS</a:t>
            </a:r>
            <a:endParaRPr lang="en-US" sz="1050" dirty="0"/>
          </a:p>
        </p:txBody>
      </p:sp>
      <p:sp>
        <p:nvSpPr>
          <p:cNvPr id="26" name="Text 2"/>
          <p:cNvSpPr/>
          <p:nvPr/>
        </p:nvSpPr>
        <p:spPr>
          <a:xfrm>
            <a:off x="962025" y="2148185"/>
            <a:ext cx="4572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Clinical Indications</a:t>
            </a:r>
            <a:endParaRPr lang="en-US" sz="1500" dirty="0"/>
          </a:p>
        </p:txBody>
      </p:sp>
      <p:sp>
        <p:nvSpPr>
          <p:cNvPr id="27" name="Text 3"/>
          <p:cNvSpPr/>
          <p:nvPr/>
        </p:nvSpPr>
        <p:spPr>
          <a:xfrm>
            <a:off x="914400" y="2672060"/>
            <a:ext cx="4810125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747"/>
                </a:solidFill>
              </a:rPr>
              <a:t>Acute Respiratory Failure: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Dyspnoea, low SpO2, or suspected hypercapnia.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914400" y="3231952"/>
            <a:ext cx="4810125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747"/>
                </a:solidFill>
              </a:rPr>
              <a:t>Monitoring Ventilation: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In patients with chronic COPD, severe asthma, or pneumonia.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914400" y="3791843"/>
            <a:ext cx="4810125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747"/>
                </a:solidFill>
              </a:rPr>
              <a:t>Acid-Base Assessment: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DKA, sepsis, renal failure, or suspected overdose.</a:t>
            </a:r>
            <a:endParaRPr lang="en-US" sz="1200" dirty="0"/>
          </a:p>
        </p:txBody>
      </p:sp>
      <p:sp>
        <p:nvSpPr>
          <p:cNvPr id="30" name="Text 6"/>
          <p:cNvSpPr/>
          <p:nvPr/>
        </p:nvSpPr>
        <p:spPr>
          <a:xfrm>
            <a:off x="914400" y="4351734"/>
            <a:ext cx="4810125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747"/>
                </a:solidFill>
              </a:rPr>
              <a:t>Metabolic Emergencies: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Lactic acidosis and toxic ingestion monitoring.</a:t>
            </a:r>
            <a:endParaRPr lang="en-US" sz="1200" dirty="0"/>
          </a:p>
        </p:txBody>
      </p:sp>
      <p:sp>
        <p:nvSpPr>
          <p:cNvPr id="31" name="Text 7"/>
          <p:cNvSpPr/>
          <p:nvPr/>
        </p:nvSpPr>
        <p:spPr>
          <a:xfrm>
            <a:off x="914400" y="4911626"/>
            <a:ext cx="112776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747"/>
                </a:solidFill>
              </a:rPr>
              <a:t>Critical Care: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Assessment of oxygenation in ICU/HDU environments.</a:t>
            </a:r>
            <a:endParaRPr lang="en-US" sz="1200" dirty="0"/>
          </a:p>
        </p:txBody>
      </p:sp>
      <p:sp>
        <p:nvSpPr>
          <p:cNvPr id="32" name="Text 8"/>
          <p:cNvSpPr/>
          <p:nvPr/>
        </p:nvSpPr>
        <p:spPr>
          <a:xfrm>
            <a:off x="947737" y="5372546"/>
            <a:ext cx="1124426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4D35"/>
                </a:solidFill>
              </a:rPr>
              <a:t> An ABG provides a rapid "snapshot" of a patient's physiological status.</a:t>
            </a:r>
            <a:endParaRPr lang="en-US" sz="1050" dirty="0"/>
          </a:p>
        </p:txBody>
      </p:sp>
      <p:sp>
        <p:nvSpPr>
          <p:cNvPr id="33" name="Text 9"/>
          <p:cNvSpPr/>
          <p:nvPr/>
        </p:nvSpPr>
        <p:spPr>
          <a:xfrm>
            <a:off x="6819900" y="4193828"/>
            <a:ext cx="4343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Parameters Obtained</a:t>
            </a:r>
            <a:endParaRPr lang="en-US" sz="1500" dirty="0"/>
          </a:p>
        </p:txBody>
      </p:sp>
      <p:sp>
        <p:nvSpPr>
          <p:cNvPr id="34" name="Text 10"/>
          <p:cNvSpPr/>
          <p:nvPr/>
        </p:nvSpPr>
        <p:spPr>
          <a:xfrm>
            <a:off x="6610350" y="4812953"/>
            <a:ext cx="220027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spc="30" kern="0" dirty="0">
                <a:solidFill>
                  <a:srgbClr val="666666"/>
                </a:solidFill>
              </a:rPr>
              <a:t>GAS ANALYSIS</a:t>
            </a:r>
            <a:endParaRPr lang="en-US" sz="900" dirty="0"/>
          </a:p>
        </p:txBody>
      </p:sp>
      <p:sp>
        <p:nvSpPr>
          <p:cNvPr id="35" name="Text 11"/>
          <p:cNvSpPr/>
          <p:nvPr/>
        </p:nvSpPr>
        <p:spPr>
          <a:xfrm>
            <a:off x="6610350" y="5022503"/>
            <a:ext cx="2987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pH, PaO2, PaCO2</a:t>
            </a:r>
            <a:endParaRPr lang="en-US" sz="1200" dirty="0"/>
          </a:p>
        </p:txBody>
      </p:sp>
      <p:sp>
        <p:nvSpPr>
          <p:cNvPr id="36" name="Text 12"/>
          <p:cNvSpPr/>
          <p:nvPr/>
        </p:nvSpPr>
        <p:spPr>
          <a:xfrm>
            <a:off x="9239250" y="4812953"/>
            <a:ext cx="220027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spc="30" kern="0" dirty="0">
                <a:solidFill>
                  <a:srgbClr val="666666"/>
                </a:solidFill>
              </a:rPr>
              <a:t>METABOLIC</a:t>
            </a:r>
            <a:endParaRPr lang="en-US" sz="900" dirty="0"/>
          </a:p>
        </p:txBody>
      </p:sp>
      <p:sp>
        <p:nvSpPr>
          <p:cNvPr id="37" name="Text 13"/>
          <p:cNvSpPr/>
          <p:nvPr/>
        </p:nvSpPr>
        <p:spPr>
          <a:xfrm>
            <a:off x="9239250" y="5022503"/>
            <a:ext cx="2952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HCO3-, BE, Lactate</a:t>
            </a:r>
            <a:endParaRPr lang="en-US" sz="1200" dirty="0"/>
          </a:p>
        </p:txBody>
      </p:sp>
      <p:sp>
        <p:nvSpPr>
          <p:cNvPr id="38" name="Text 14"/>
          <p:cNvSpPr/>
          <p:nvPr/>
        </p:nvSpPr>
        <p:spPr>
          <a:xfrm>
            <a:off x="6610350" y="5584478"/>
            <a:ext cx="220027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spc="30" kern="0" dirty="0">
                <a:solidFill>
                  <a:srgbClr val="666666"/>
                </a:solidFill>
              </a:rPr>
              <a:t>ELECTROLYTES</a:t>
            </a:r>
            <a:endParaRPr lang="en-US" sz="900" dirty="0"/>
          </a:p>
        </p:txBody>
      </p:sp>
      <p:sp>
        <p:nvSpPr>
          <p:cNvPr id="39" name="Text 15"/>
          <p:cNvSpPr/>
          <p:nvPr/>
        </p:nvSpPr>
        <p:spPr>
          <a:xfrm>
            <a:off x="6610350" y="5794028"/>
            <a:ext cx="341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Na+, K+, Ca2+, Cl-</a:t>
            </a:r>
            <a:endParaRPr lang="en-US" sz="1200" dirty="0"/>
          </a:p>
        </p:txBody>
      </p:sp>
      <p:sp>
        <p:nvSpPr>
          <p:cNvPr id="40" name="Text 16"/>
          <p:cNvSpPr/>
          <p:nvPr/>
        </p:nvSpPr>
        <p:spPr>
          <a:xfrm>
            <a:off x="9239250" y="5584478"/>
            <a:ext cx="220027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spc="30" kern="0" dirty="0">
                <a:solidFill>
                  <a:srgbClr val="666666"/>
                </a:solidFill>
              </a:rPr>
              <a:t>CO-OXIMETRY</a:t>
            </a:r>
            <a:endParaRPr lang="en-US" sz="900" dirty="0"/>
          </a:p>
        </p:txBody>
      </p:sp>
      <p:sp>
        <p:nvSpPr>
          <p:cNvPr id="41" name="Text 17"/>
          <p:cNvSpPr/>
          <p:nvPr/>
        </p:nvSpPr>
        <p:spPr>
          <a:xfrm>
            <a:off x="9239250" y="5794028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Hb, COHb, MetHb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4699546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62955"/>
            <a:ext cx="5572125" cy="159514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855887"/>
            <a:ext cx="228600" cy="1714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000970"/>
            <a:ext cx="5572125" cy="159514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593902"/>
            <a:ext cx="228600" cy="1714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738985"/>
            <a:ext cx="5572125" cy="159514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331916"/>
            <a:ext cx="228600" cy="17145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262955"/>
            <a:ext cx="5572125" cy="1033314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2439144"/>
            <a:ext cx="5572125" cy="1876127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2677716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4458146"/>
            <a:ext cx="5572125" cy="1876127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696718"/>
            <a:ext cx="214313" cy="17532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09600" y="400050"/>
            <a:ext cx="896112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ABG PROCEDURE — Allen's Test</a:t>
            </a:r>
            <a:endParaRPr lang="en-US" sz="2100" dirty="0"/>
          </a:p>
        </p:txBody>
      </p:sp>
      <p:sp>
        <p:nvSpPr>
          <p:cNvPr id="17" name="Text 1"/>
          <p:cNvSpPr/>
          <p:nvPr/>
        </p:nvSpPr>
        <p:spPr>
          <a:xfrm>
            <a:off x="609600" y="758130"/>
            <a:ext cx="46405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18" name="Text 2"/>
          <p:cNvSpPr/>
          <p:nvPr/>
        </p:nvSpPr>
        <p:spPr>
          <a:xfrm>
            <a:off x="571500" y="1453455"/>
            <a:ext cx="51911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Step 1: Occlusion</a:t>
            </a:r>
            <a:endParaRPr lang="en-US" sz="1350" dirty="0"/>
          </a:p>
        </p:txBody>
      </p:sp>
      <p:sp>
        <p:nvSpPr>
          <p:cNvPr id="19" name="Text 3"/>
          <p:cNvSpPr/>
          <p:nvPr/>
        </p:nvSpPr>
        <p:spPr>
          <a:xfrm>
            <a:off x="914400" y="1805880"/>
            <a:ext cx="51911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 Compress both radial and ulnar arteries while the patient makes a tight fist.</a:t>
            </a:r>
            <a:endParaRPr lang="en-US" sz="1350" dirty="0"/>
          </a:p>
        </p:txBody>
      </p:sp>
      <p:sp>
        <p:nvSpPr>
          <p:cNvPr id="20" name="Text 4"/>
          <p:cNvSpPr/>
          <p:nvPr/>
        </p:nvSpPr>
        <p:spPr>
          <a:xfrm>
            <a:off x="571500" y="3191470"/>
            <a:ext cx="51911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Step 2: Blanching</a:t>
            </a:r>
            <a:endParaRPr lang="en-US" sz="1350" dirty="0"/>
          </a:p>
        </p:txBody>
      </p:sp>
      <p:sp>
        <p:nvSpPr>
          <p:cNvPr id="21" name="Text 5"/>
          <p:cNvSpPr/>
          <p:nvPr/>
        </p:nvSpPr>
        <p:spPr>
          <a:xfrm>
            <a:off x="914400" y="3543895"/>
            <a:ext cx="51911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 Patient opens hand; the palm should appear pale or blanched due to lack of flow.</a:t>
            </a:r>
            <a:endParaRPr lang="en-US" sz="1350" dirty="0"/>
          </a:p>
        </p:txBody>
      </p:sp>
      <p:sp>
        <p:nvSpPr>
          <p:cNvPr id="22" name="Text 6"/>
          <p:cNvSpPr/>
          <p:nvPr/>
        </p:nvSpPr>
        <p:spPr>
          <a:xfrm>
            <a:off x="571500" y="4929485"/>
            <a:ext cx="51911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Step 3: Release</a:t>
            </a:r>
            <a:endParaRPr lang="en-US" sz="1350" dirty="0"/>
          </a:p>
        </p:txBody>
      </p:sp>
      <p:sp>
        <p:nvSpPr>
          <p:cNvPr id="23" name="Text 7"/>
          <p:cNvSpPr/>
          <p:nvPr/>
        </p:nvSpPr>
        <p:spPr>
          <a:xfrm>
            <a:off x="914400" y="5281910"/>
            <a:ext cx="51911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 Release pressure from the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333333"/>
                </a:solidFill>
              </a:rPr>
              <a:t>ulnar artery only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33333"/>
                </a:solidFill>
              </a:rPr>
              <a:t> while keeping radial compressed.</a:t>
            </a:r>
            <a:endParaRPr lang="en-US" sz="1350" dirty="0"/>
          </a:p>
        </p:txBody>
      </p:sp>
      <p:sp>
        <p:nvSpPr>
          <p:cNvPr id="24" name="Text 8"/>
          <p:cNvSpPr/>
          <p:nvPr/>
        </p:nvSpPr>
        <p:spPr>
          <a:xfrm>
            <a:off x="6429375" y="1579513"/>
            <a:ext cx="5191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i="1" dirty="0">
                <a:solidFill>
                  <a:srgbClr val="004D35"/>
                </a:solidFill>
              </a:rPr>
              <a:t>Purpose:</a:t>
            </a:r>
            <a:pPr indent="0" marL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004D35"/>
                </a:solidFill>
              </a:rPr>
              <a:t> To ensure adequate collateral circulation via the ulnar artery before potentially damaging the radial artery.</a:t>
            </a:r>
            <a:endParaRPr lang="en-US" sz="1125" dirty="0"/>
          </a:p>
        </p:txBody>
      </p:sp>
      <p:sp>
        <p:nvSpPr>
          <p:cNvPr id="25" name="Text 9"/>
          <p:cNvSpPr/>
          <p:nvPr/>
        </p:nvSpPr>
        <p:spPr>
          <a:xfrm>
            <a:off x="6643688" y="2629644"/>
            <a:ext cx="51911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 Positive Result (Normal)</a:t>
            </a:r>
            <a:endParaRPr lang="en-US" sz="1350" dirty="0"/>
          </a:p>
        </p:txBody>
      </p:sp>
      <p:sp>
        <p:nvSpPr>
          <p:cNvPr id="26" name="Text 10"/>
          <p:cNvSpPr/>
          <p:nvPr/>
        </p:nvSpPr>
        <p:spPr>
          <a:xfrm>
            <a:off x="6429375" y="2982069"/>
            <a:ext cx="51911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Palm refills and becomes pink within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444"/>
                </a:solidFill>
              </a:rPr>
              <a:t>4 seconds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. Collateral flow is sufficient.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444"/>
                </a:solidFill>
              </a:rPr>
              <a:t>Safe to proceed with radial puncture.</a:t>
            </a:r>
            <a:endParaRPr lang="en-US" sz="1200" dirty="0"/>
          </a:p>
        </p:txBody>
      </p:sp>
      <p:sp>
        <p:nvSpPr>
          <p:cNvPr id="27" name="Text 11"/>
          <p:cNvSpPr/>
          <p:nvPr/>
        </p:nvSpPr>
        <p:spPr>
          <a:xfrm>
            <a:off x="6643688" y="4648646"/>
            <a:ext cx="554831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 Negative Result (Abnormal)</a:t>
            </a:r>
            <a:endParaRPr lang="en-US" sz="1350" dirty="0"/>
          </a:p>
        </p:txBody>
      </p:sp>
      <p:sp>
        <p:nvSpPr>
          <p:cNvPr id="28" name="Text 12"/>
          <p:cNvSpPr/>
          <p:nvPr/>
        </p:nvSpPr>
        <p:spPr>
          <a:xfrm>
            <a:off x="6429375" y="5001071"/>
            <a:ext cx="51911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Palm remains pale or refills slowly (&gt;4s). Inadequate collateral circulation.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44444"/>
                </a:solidFill>
              </a:rPr>
              <a:t>DO NOT USE radial artery; use brachial or femoral.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7066062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62955"/>
            <a:ext cx="5572125" cy="311854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20130"/>
            <a:ext cx="166688" cy="13722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88641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70522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52402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834283"/>
            <a:ext cx="166688" cy="1372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116163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398044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572000"/>
            <a:ext cx="5572125" cy="19050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262955"/>
            <a:ext cx="5572125" cy="521404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491555"/>
            <a:ext cx="5114925" cy="35242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532483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034480"/>
            <a:ext cx="1022896" cy="414338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90371" y="2034480"/>
            <a:ext cx="767209" cy="414338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57580" y="2034480"/>
            <a:ext cx="1534418" cy="414338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91998" y="2034480"/>
            <a:ext cx="1790402" cy="414338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2448818"/>
            <a:ext cx="1022896" cy="60007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490371" y="2448818"/>
            <a:ext cx="767209" cy="60007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57580" y="2448818"/>
            <a:ext cx="1534418" cy="600075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91998" y="2448818"/>
            <a:ext cx="1790402" cy="60007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475" y="3048893"/>
            <a:ext cx="1022896" cy="600075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490371" y="3048893"/>
            <a:ext cx="767209" cy="60007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57580" y="3048893"/>
            <a:ext cx="1534418" cy="600075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791998" y="3048893"/>
            <a:ext cx="1790402" cy="600075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67475" y="3648968"/>
            <a:ext cx="1022896" cy="600075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490371" y="3648968"/>
            <a:ext cx="767209" cy="600075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257580" y="3648968"/>
            <a:ext cx="1534418" cy="600075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791998" y="3648968"/>
            <a:ext cx="1790402" cy="600075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467475" y="4487168"/>
            <a:ext cx="5114925" cy="657225"/>
          </a:xfrm>
          <a:prstGeom prst="rect">
            <a:avLst/>
          </a:prstGeom>
        </p:spPr>
      </p:pic>
      <p:sp>
        <p:nvSpPr>
          <p:cNvPr id="34" name="Text 0"/>
          <p:cNvSpPr/>
          <p:nvPr/>
        </p:nvSpPr>
        <p:spPr>
          <a:xfrm>
            <a:off x="609600" y="400050"/>
            <a:ext cx="1158240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ABG PROCEDURE — Step-by-Step and Comparison</a:t>
            </a:r>
            <a:endParaRPr lang="en-US" sz="2100" dirty="0"/>
          </a:p>
        </p:txBody>
      </p:sp>
      <p:sp>
        <p:nvSpPr>
          <p:cNvPr id="35" name="Text 1"/>
          <p:cNvSpPr/>
          <p:nvPr/>
        </p:nvSpPr>
        <p:spPr>
          <a:xfrm>
            <a:off x="609600" y="758130"/>
            <a:ext cx="660886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36" name="Text 2"/>
          <p:cNvSpPr/>
          <p:nvPr/>
        </p:nvSpPr>
        <p:spPr>
          <a:xfrm>
            <a:off x="952500" y="1491555"/>
            <a:ext cx="477202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1A1A"/>
                </a:solidFill>
              </a:rPr>
              <a:t>Preparation: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 Wash hands, confirm identity, explain procedure, and obtain consent.</a:t>
            </a:r>
            <a:endParaRPr lang="en-US" sz="1050" dirty="0"/>
          </a:p>
        </p:txBody>
      </p:sp>
      <p:sp>
        <p:nvSpPr>
          <p:cNvPr id="37" name="Text 3"/>
          <p:cNvSpPr/>
          <p:nvPr/>
        </p:nvSpPr>
        <p:spPr>
          <a:xfrm>
            <a:off x="952500" y="1960066"/>
            <a:ext cx="1024128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1A1A"/>
                </a:solidFill>
              </a:rPr>
              <a:t>Oxygen: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 Confirm FiO</a:t>
            </a:r>
            <a:pPr algn="l" indent="0" marL="0">
              <a:lnSpc>
                <a:spcPts val="1470"/>
              </a:lnSpc>
              <a:buNone/>
            </a:pPr>
            <a:r>
              <a:rPr lang="en-US" sz="788" dirty="0">
                <a:solidFill>
                  <a:srgbClr val="1A1A1A"/>
                </a:solidFill>
              </a:rPr>
              <a:t>2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; keep stable for 15 mins before sampling.</a:t>
            </a:r>
            <a:endParaRPr lang="en-US" sz="1050" dirty="0"/>
          </a:p>
        </p:txBody>
      </p:sp>
      <p:sp>
        <p:nvSpPr>
          <p:cNvPr id="38" name="Text 4"/>
          <p:cNvSpPr/>
          <p:nvPr/>
        </p:nvSpPr>
        <p:spPr>
          <a:xfrm>
            <a:off x="952500" y="2241947"/>
            <a:ext cx="1077468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1A1A"/>
                </a:solidFill>
              </a:rPr>
              <a:t>Positioning: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 Wrist extended 20° on a pillow. Perform </a:t>
            </a:r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1A1A"/>
                </a:solidFill>
              </a:rPr>
              <a:t>Allen's Test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.</a:t>
            </a:r>
            <a:endParaRPr lang="en-US" sz="1050" dirty="0"/>
          </a:p>
        </p:txBody>
      </p:sp>
      <p:sp>
        <p:nvSpPr>
          <p:cNvPr id="39" name="Text 5"/>
          <p:cNvSpPr/>
          <p:nvPr/>
        </p:nvSpPr>
        <p:spPr>
          <a:xfrm>
            <a:off x="952500" y="2523827"/>
            <a:ext cx="1123950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1A1A"/>
                </a:solidFill>
              </a:rPr>
              <a:t>Access: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 Clean site; palpate artery with two fingers, leaving gap for needle.</a:t>
            </a:r>
            <a:endParaRPr lang="en-US" sz="1050" dirty="0"/>
          </a:p>
        </p:txBody>
      </p:sp>
      <p:sp>
        <p:nvSpPr>
          <p:cNvPr id="40" name="Text 6"/>
          <p:cNvSpPr/>
          <p:nvPr/>
        </p:nvSpPr>
        <p:spPr>
          <a:xfrm>
            <a:off x="952500" y="2805708"/>
            <a:ext cx="1123950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1A1A"/>
                </a:solidFill>
              </a:rPr>
              <a:t>Insertion: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 Angle needle 30° against flow; advance until pulsatile flash.</a:t>
            </a:r>
            <a:endParaRPr lang="en-US" sz="1050" dirty="0"/>
          </a:p>
        </p:txBody>
      </p:sp>
      <p:sp>
        <p:nvSpPr>
          <p:cNvPr id="41" name="Text 7"/>
          <p:cNvSpPr/>
          <p:nvPr/>
        </p:nvSpPr>
        <p:spPr>
          <a:xfrm>
            <a:off x="952500" y="3087588"/>
            <a:ext cx="1123950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1A1A"/>
                </a:solidFill>
              </a:rPr>
              <a:t>Sampling: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 Withdraw 2–3 mL; remove needle and apply firm pressure ×5 mins.</a:t>
            </a:r>
            <a:endParaRPr lang="en-US" sz="1050" dirty="0"/>
          </a:p>
        </p:txBody>
      </p:sp>
      <p:sp>
        <p:nvSpPr>
          <p:cNvPr id="42" name="Text 8"/>
          <p:cNvSpPr/>
          <p:nvPr/>
        </p:nvSpPr>
        <p:spPr>
          <a:xfrm>
            <a:off x="952500" y="3369469"/>
            <a:ext cx="1056132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A1A1A"/>
                </a:solidFill>
              </a:rPr>
              <a:t>Finalize: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 Expel air bubbles, cap syringe, and analyze immediately.</a:t>
            </a:r>
            <a:endParaRPr lang="en-US" sz="1050" dirty="0"/>
          </a:p>
        </p:txBody>
      </p:sp>
      <p:sp>
        <p:nvSpPr>
          <p:cNvPr id="43" name="Text 9"/>
          <p:cNvSpPr/>
          <p:nvPr/>
        </p:nvSpPr>
        <p:spPr>
          <a:xfrm>
            <a:off x="6777038" y="1491555"/>
            <a:ext cx="51149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Artery Comparison</a:t>
            </a:r>
            <a:endParaRPr lang="en-US" sz="1350" dirty="0"/>
          </a:p>
        </p:txBody>
      </p:sp>
      <p:sp>
        <p:nvSpPr>
          <p:cNvPr id="44" name="Text 10"/>
          <p:cNvSpPr/>
          <p:nvPr/>
        </p:nvSpPr>
        <p:spPr>
          <a:xfrm>
            <a:off x="6581775" y="2034480"/>
            <a:ext cx="794296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747"/>
                </a:solidFill>
              </a:rPr>
              <a:t>Artery</a:t>
            </a:r>
            <a:endParaRPr lang="en-US" sz="975" dirty="0"/>
          </a:p>
        </p:txBody>
      </p:sp>
      <p:sp>
        <p:nvSpPr>
          <p:cNvPr id="45" name="Text 11"/>
          <p:cNvSpPr/>
          <p:nvPr/>
        </p:nvSpPr>
        <p:spPr>
          <a:xfrm>
            <a:off x="7604671" y="2034480"/>
            <a:ext cx="538609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747"/>
                </a:solidFill>
              </a:rPr>
              <a:t>Angle</a:t>
            </a:r>
            <a:endParaRPr lang="en-US" sz="975" dirty="0"/>
          </a:p>
        </p:txBody>
      </p:sp>
      <p:sp>
        <p:nvSpPr>
          <p:cNvPr id="46" name="Text 12"/>
          <p:cNvSpPr/>
          <p:nvPr/>
        </p:nvSpPr>
        <p:spPr>
          <a:xfrm>
            <a:off x="8371880" y="2034480"/>
            <a:ext cx="1305818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747"/>
                </a:solidFill>
              </a:rPr>
              <a:t>Advantages</a:t>
            </a:r>
            <a:endParaRPr lang="en-US" sz="975" dirty="0"/>
          </a:p>
        </p:txBody>
      </p:sp>
      <p:sp>
        <p:nvSpPr>
          <p:cNvPr id="47" name="Text 13"/>
          <p:cNvSpPr/>
          <p:nvPr/>
        </p:nvSpPr>
        <p:spPr>
          <a:xfrm>
            <a:off x="9906298" y="2034480"/>
            <a:ext cx="2203504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747"/>
                </a:solidFill>
              </a:rPr>
              <a:t>Contraindications</a:t>
            </a:r>
            <a:endParaRPr lang="en-US" sz="975" dirty="0"/>
          </a:p>
        </p:txBody>
      </p:sp>
      <p:sp>
        <p:nvSpPr>
          <p:cNvPr id="48" name="Text 14"/>
          <p:cNvSpPr/>
          <p:nvPr/>
        </p:nvSpPr>
        <p:spPr>
          <a:xfrm>
            <a:off x="6581775" y="2448818"/>
            <a:ext cx="794296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333333"/>
                </a:solidFill>
              </a:rPr>
              <a:t>Radial</a:t>
            </a:r>
            <a:endParaRPr lang="en-US" sz="975" dirty="0"/>
          </a:p>
        </p:txBody>
      </p:sp>
      <p:sp>
        <p:nvSpPr>
          <p:cNvPr id="49" name="Text 15"/>
          <p:cNvSpPr/>
          <p:nvPr/>
        </p:nvSpPr>
        <p:spPr>
          <a:xfrm>
            <a:off x="7604671" y="2448818"/>
            <a:ext cx="538609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1A1A1A"/>
                </a:solidFill>
              </a:rPr>
              <a:t>30°</a:t>
            </a:r>
            <a:endParaRPr lang="en-US" sz="975" dirty="0"/>
          </a:p>
        </p:txBody>
      </p:sp>
      <p:sp>
        <p:nvSpPr>
          <p:cNvPr id="50" name="Text 16"/>
          <p:cNvSpPr/>
          <p:nvPr/>
        </p:nvSpPr>
        <p:spPr>
          <a:xfrm>
            <a:off x="8371880" y="2448818"/>
            <a:ext cx="130581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747"/>
                </a:solidFill>
              </a:rPr>
              <a:t>Most accessible &amp; compressible</a:t>
            </a:r>
            <a:endParaRPr lang="en-US" sz="975" dirty="0"/>
          </a:p>
        </p:txBody>
      </p:sp>
      <p:sp>
        <p:nvSpPr>
          <p:cNvPr id="51" name="Text 17"/>
          <p:cNvSpPr/>
          <p:nvPr/>
        </p:nvSpPr>
        <p:spPr>
          <a:xfrm>
            <a:off x="9906298" y="2448818"/>
            <a:ext cx="1561802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32F2F"/>
                </a:solidFill>
              </a:rPr>
              <a:t>Negative Allen's, AVF, Raynaud's</a:t>
            </a:r>
            <a:endParaRPr lang="en-US" sz="975" dirty="0"/>
          </a:p>
        </p:txBody>
      </p:sp>
      <p:sp>
        <p:nvSpPr>
          <p:cNvPr id="52" name="Text 18"/>
          <p:cNvSpPr/>
          <p:nvPr/>
        </p:nvSpPr>
        <p:spPr>
          <a:xfrm>
            <a:off x="6581775" y="3048893"/>
            <a:ext cx="923061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333333"/>
                </a:solidFill>
              </a:rPr>
              <a:t>Brachial</a:t>
            </a:r>
            <a:endParaRPr lang="en-US" sz="975" dirty="0"/>
          </a:p>
        </p:txBody>
      </p:sp>
      <p:sp>
        <p:nvSpPr>
          <p:cNvPr id="53" name="Text 19"/>
          <p:cNvSpPr/>
          <p:nvPr/>
        </p:nvSpPr>
        <p:spPr>
          <a:xfrm>
            <a:off x="7604671" y="3048893"/>
            <a:ext cx="538609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1A1A1A"/>
                </a:solidFill>
              </a:rPr>
              <a:t>30°</a:t>
            </a:r>
            <a:endParaRPr lang="en-US" sz="975" dirty="0"/>
          </a:p>
        </p:txBody>
      </p:sp>
      <p:sp>
        <p:nvSpPr>
          <p:cNvPr id="54" name="Text 20"/>
          <p:cNvSpPr/>
          <p:nvPr/>
        </p:nvSpPr>
        <p:spPr>
          <a:xfrm>
            <a:off x="8371880" y="3048893"/>
            <a:ext cx="214969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747"/>
                </a:solidFill>
              </a:rPr>
              <a:t>Easily accessible</a:t>
            </a:r>
            <a:endParaRPr lang="en-US" sz="975" dirty="0"/>
          </a:p>
        </p:txBody>
      </p:sp>
      <p:sp>
        <p:nvSpPr>
          <p:cNvPr id="55" name="Text 21"/>
          <p:cNvSpPr/>
          <p:nvPr/>
        </p:nvSpPr>
        <p:spPr>
          <a:xfrm>
            <a:off x="9906298" y="3048893"/>
            <a:ext cx="1561802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32F2F"/>
                </a:solidFill>
              </a:rPr>
              <a:t>AVF, Elbow fractures, Ischaemia risk</a:t>
            </a:r>
            <a:endParaRPr lang="en-US" sz="975" dirty="0"/>
          </a:p>
        </p:txBody>
      </p:sp>
      <p:sp>
        <p:nvSpPr>
          <p:cNvPr id="56" name="Text 22"/>
          <p:cNvSpPr/>
          <p:nvPr/>
        </p:nvSpPr>
        <p:spPr>
          <a:xfrm>
            <a:off x="6581775" y="3648968"/>
            <a:ext cx="80767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333333"/>
                </a:solidFill>
              </a:rPr>
              <a:t>Femoral</a:t>
            </a:r>
            <a:endParaRPr lang="en-US" sz="975" dirty="0"/>
          </a:p>
        </p:txBody>
      </p:sp>
      <p:sp>
        <p:nvSpPr>
          <p:cNvPr id="57" name="Text 23"/>
          <p:cNvSpPr/>
          <p:nvPr/>
        </p:nvSpPr>
        <p:spPr>
          <a:xfrm>
            <a:off x="7604671" y="3648968"/>
            <a:ext cx="538609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1A1A1A"/>
                </a:solidFill>
              </a:rPr>
              <a:t>60°</a:t>
            </a:r>
            <a:endParaRPr lang="en-US" sz="975" dirty="0"/>
          </a:p>
        </p:txBody>
      </p:sp>
      <p:sp>
        <p:nvSpPr>
          <p:cNvPr id="58" name="Text 24"/>
          <p:cNvSpPr/>
          <p:nvPr/>
        </p:nvSpPr>
        <p:spPr>
          <a:xfrm>
            <a:off x="8371880" y="3648968"/>
            <a:ext cx="2529057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747"/>
                </a:solidFill>
              </a:rPr>
              <a:t>Best in shock/arrest</a:t>
            </a:r>
            <a:endParaRPr lang="en-US" sz="975" dirty="0"/>
          </a:p>
        </p:txBody>
      </p:sp>
      <p:sp>
        <p:nvSpPr>
          <p:cNvPr id="59" name="Text 25"/>
          <p:cNvSpPr/>
          <p:nvPr/>
        </p:nvSpPr>
        <p:spPr>
          <a:xfrm>
            <a:off x="9906298" y="3648968"/>
            <a:ext cx="1561802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32F2F"/>
                </a:solidFill>
              </a:rPr>
              <a:t>Severe PVD, Aortofemoral bypass</a:t>
            </a:r>
            <a:endParaRPr lang="en-US" sz="975" dirty="0"/>
          </a:p>
        </p:txBody>
      </p:sp>
      <p:sp>
        <p:nvSpPr>
          <p:cNvPr id="60" name="Text 26"/>
          <p:cNvSpPr/>
          <p:nvPr/>
        </p:nvSpPr>
        <p:spPr>
          <a:xfrm>
            <a:off x="6610350" y="4487168"/>
            <a:ext cx="4829175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32F2F"/>
                </a:solidFill>
              </a:rPr>
              <a:t>Critical Warning:</a:t>
            </a:r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1A1A1A"/>
                </a:solidFill>
              </a:rPr>
              <a:t> Never proceed with radial puncture if Allen's test is negative (refill &gt;4s). Use brachial or femoral alternatives to avoid limb-threatening ischaemia.</a:t>
            </a:r>
            <a:endParaRPr lang="en-US" sz="9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3656112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784003"/>
            <a:ext cx="6686550" cy="417195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84003"/>
            <a:ext cx="3096816" cy="5048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7816" y="1784003"/>
            <a:ext cx="3589734" cy="504825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288828"/>
            <a:ext cx="3096816" cy="52387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7816" y="2288828"/>
            <a:ext cx="3589734" cy="52387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812703"/>
            <a:ext cx="6686550" cy="52387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812703"/>
            <a:ext cx="3096816" cy="52387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7816" y="2812703"/>
            <a:ext cx="3589734" cy="52387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336578"/>
            <a:ext cx="3096816" cy="52387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77816" y="3336578"/>
            <a:ext cx="3589734" cy="52387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3860453"/>
            <a:ext cx="6686550" cy="52387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3860453"/>
            <a:ext cx="3096816" cy="52387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77816" y="3860453"/>
            <a:ext cx="3589734" cy="52387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4384328"/>
            <a:ext cx="3096816" cy="52387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77816" y="4384328"/>
            <a:ext cx="3589734" cy="52387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4908203"/>
            <a:ext cx="6686550" cy="52387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4908203"/>
            <a:ext cx="3096816" cy="52387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77816" y="4908203"/>
            <a:ext cx="3589734" cy="52387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53300" y="1262955"/>
            <a:ext cx="4457700" cy="2511772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81900" y="1532483"/>
            <a:ext cx="214313" cy="17532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81900" y="1891605"/>
            <a:ext cx="190500" cy="2222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81900" y="2432447"/>
            <a:ext cx="190500" cy="20508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353300" y="3965228"/>
            <a:ext cx="4457700" cy="2511772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581900" y="4234755"/>
            <a:ext cx="214313" cy="17532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581900" y="4593878"/>
            <a:ext cx="190500" cy="166688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581900" y="5134719"/>
            <a:ext cx="190500" cy="205085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609600" y="400050"/>
            <a:ext cx="544068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ABG Normal Values</a:t>
            </a:r>
            <a:endParaRPr lang="en-US" sz="2100" dirty="0"/>
          </a:p>
        </p:txBody>
      </p:sp>
      <p:sp>
        <p:nvSpPr>
          <p:cNvPr id="32" name="Text 1"/>
          <p:cNvSpPr/>
          <p:nvPr/>
        </p:nvSpPr>
        <p:spPr>
          <a:xfrm>
            <a:off x="609600" y="758130"/>
            <a:ext cx="54406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REFERENCE RANGES &amp; PROCEDURE RISKS</a:t>
            </a:r>
            <a:endParaRPr lang="en-US" sz="1050" dirty="0"/>
          </a:p>
        </p:txBody>
      </p:sp>
      <p:sp>
        <p:nvSpPr>
          <p:cNvPr id="33" name="Text 2"/>
          <p:cNvSpPr/>
          <p:nvPr/>
        </p:nvSpPr>
        <p:spPr>
          <a:xfrm>
            <a:off x="571500" y="1784003"/>
            <a:ext cx="2715816" cy="5048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FFFFFF"/>
                </a:solidFill>
              </a:rPr>
              <a:t>BLOOD GAS PARAMETER</a:t>
            </a:r>
            <a:endParaRPr lang="en-US" sz="1050" dirty="0"/>
          </a:p>
        </p:txBody>
      </p:sp>
      <p:sp>
        <p:nvSpPr>
          <p:cNvPr id="34" name="Text 3"/>
          <p:cNvSpPr/>
          <p:nvPr/>
        </p:nvSpPr>
        <p:spPr>
          <a:xfrm>
            <a:off x="3668316" y="1784003"/>
            <a:ext cx="3208734" cy="5048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FFFFFF"/>
                </a:solidFill>
              </a:rPr>
              <a:t>NORMAL REFERENCE RANGE</a:t>
            </a:r>
            <a:endParaRPr lang="en-US" sz="1050" dirty="0"/>
          </a:p>
        </p:txBody>
      </p:sp>
      <p:sp>
        <p:nvSpPr>
          <p:cNvPr id="35" name="Text 4"/>
          <p:cNvSpPr/>
          <p:nvPr/>
        </p:nvSpPr>
        <p:spPr>
          <a:xfrm>
            <a:off x="571500" y="2288828"/>
            <a:ext cx="2715816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pH</a:t>
            </a:r>
            <a:endParaRPr lang="en-US" sz="1350" dirty="0"/>
          </a:p>
        </p:txBody>
      </p:sp>
      <p:sp>
        <p:nvSpPr>
          <p:cNvPr id="36" name="Text 5"/>
          <p:cNvSpPr/>
          <p:nvPr/>
        </p:nvSpPr>
        <p:spPr>
          <a:xfrm>
            <a:off x="3668316" y="2288828"/>
            <a:ext cx="32087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7.35 – 7.45</a:t>
            </a:r>
            <a:endParaRPr lang="en-US" sz="1350" dirty="0"/>
          </a:p>
        </p:txBody>
      </p:sp>
      <p:sp>
        <p:nvSpPr>
          <p:cNvPr id="37" name="Text 6"/>
          <p:cNvSpPr/>
          <p:nvPr/>
        </p:nvSpPr>
        <p:spPr>
          <a:xfrm>
            <a:off x="571500" y="2812703"/>
            <a:ext cx="2715816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PaO</a:t>
            </a:r>
            <a:pPr indent="0" marL="0">
              <a:lnSpc>
                <a:spcPts val="2025"/>
              </a:lnSpc>
              <a:buNone/>
            </a:pPr>
            <a:r>
              <a:rPr lang="en-US" sz="1013" b="1" dirty="0">
                <a:solidFill>
                  <a:srgbClr val="006747"/>
                </a:solidFill>
              </a:rPr>
              <a:t>2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(on air)</a:t>
            </a:r>
            <a:endParaRPr lang="en-US" sz="1350" dirty="0"/>
          </a:p>
        </p:txBody>
      </p:sp>
      <p:sp>
        <p:nvSpPr>
          <p:cNvPr id="38" name="Text 7"/>
          <p:cNvSpPr/>
          <p:nvPr/>
        </p:nvSpPr>
        <p:spPr>
          <a:xfrm>
            <a:off x="3668316" y="2812703"/>
            <a:ext cx="32087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10 – 13 kPa 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666666"/>
                </a:solidFill>
              </a:rPr>
              <a:t>(75–100 mmHg)</a:t>
            </a:r>
            <a:endParaRPr lang="en-US" sz="1350" dirty="0"/>
          </a:p>
        </p:txBody>
      </p:sp>
      <p:sp>
        <p:nvSpPr>
          <p:cNvPr id="39" name="Text 8"/>
          <p:cNvSpPr/>
          <p:nvPr/>
        </p:nvSpPr>
        <p:spPr>
          <a:xfrm>
            <a:off x="571500" y="3336578"/>
            <a:ext cx="2715816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PaCO</a:t>
            </a:r>
            <a:pPr indent="0" marL="0">
              <a:lnSpc>
                <a:spcPts val="2025"/>
              </a:lnSpc>
              <a:buNone/>
            </a:pPr>
            <a:r>
              <a:rPr lang="en-US" sz="1013" b="1" dirty="0">
                <a:solidFill>
                  <a:srgbClr val="006747"/>
                </a:solidFill>
              </a:rPr>
              <a:t>2</a:t>
            </a:r>
            <a:endParaRPr lang="en-US" sz="1350" dirty="0"/>
          </a:p>
        </p:txBody>
      </p:sp>
      <p:sp>
        <p:nvSpPr>
          <p:cNvPr id="40" name="Text 9"/>
          <p:cNvSpPr/>
          <p:nvPr/>
        </p:nvSpPr>
        <p:spPr>
          <a:xfrm>
            <a:off x="3668316" y="3336578"/>
            <a:ext cx="32087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4.7 – 6.0 kPa 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666666"/>
                </a:solidFill>
              </a:rPr>
              <a:t>(35–45 mmHg)</a:t>
            </a:r>
            <a:endParaRPr lang="en-US" sz="1350" dirty="0"/>
          </a:p>
        </p:txBody>
      </p:sp>
      <p:sp>
        <p:nvSpPr>
          <p:cNvPr id="41" name="Text 10"/>
          <p:cNvSpPr/>
          <p:nvPr/>
        </p:nvSpPr>
        <p:spPr>
          <a:xfrm>
            <a:off x="571500" y="3860453"/>
            <a:ext cx="2715816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HCO</a:t>
            </a:r>
            <a:pPr indent="0" marL="0">
              <a:lnSpc>
                <a:spcPts val="2025"/>
              </a:lnSpc>
              <a:buNone/>
            </a:pPr>
            <a:r>
              <a:rPr lang="en-US" sz="1013" b="1" dirty="0">
                <a:solidFill>
                  <a:srgbClr val="006747"/>
                </a:solidFill>
              </a:rPr>
              <a:t>3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(Bicarbonate)</a:t>
            </a:r>
            <a:endParaRPr lang="en-US" sz="1350" dirty="0"/>
          </a:p>
        </p:txBody>
      </p:sp>
      <p:sp>
        <p:nvSpPr>
          <p:cNvPr id="42" name="Text 11"/>
          <p:cNvSpPr/>
          <p:nvPr/>
        </p:nvSpPr>
        <p:spPr>
          <a:xfrm>
            <a:off x="3668316" y="3860453"/>
            <a:ext cx="32087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22 – 26 mmol/L</a:t>
            </a:r>
            <a:endParaRPr lang="en-US" sz="1350" dirty="0"/>
          </a:p>
        </p:txBody>
      </p:sp>
      <p:sp>
        <p:nvSpPr>
          <p:cNvPr id="43" name="Text 12"/>
          <p:cNvSpPr/>
          <p:nvPr/>
        </p:nvSpPr>
        <p:spPr>
          <a:xfrm>
            <a:off x="571500" y="4384328"/>
            <a:ext cx="2715816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Base Excess</a:t>
            </a:r>
            <a:endParaRPr lang="en-US" sz="1350" dirty="0"/>
          </a:p>
        </p:txBody>
      </p:sp>
      <p:sp>
        <p:nvSpPr>
          <p:cNvPr id="44" name="Text 13"/>
          <p:cNvSpPr/>
          <p:nvPr/>
        </p:nvSpPr>
        <p:spPr>
          <a:xfrm>
            <a:off x="3668316" y="4384328"/>
            <a:ext cx="32087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-2 to +2 mmol/L</a:t>
            </a:r>
            <a:endParaRPr lang="en-US" sz="1350" dirty="0"/>
          </a:p>
        </p:txBody>
      </p:sp>
      <p:sp>
        <p:nvSpPr>
          <p:cNvPr id="45" name="Text 14"/>
          <p:cNvSpPr/>
          <p:nvPr/>
        </p:nvSpPr>
        <p:spPr>
          <a:xfrm>
            <a:off x="571500" y="4908203"/>
            <a:ext cx="2715816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Lactate</a:t>
            </a:r>
            <a:endParaRPr lang="en-US" sz="1350" dirty="0"/>
          </a:p>
        </p:txBody>
      </p:sp>
      <p:sp>
        <p:nvSpPr>
          <p:cNvPr id="46" name="Text 15"/>
          <p:cNvSpPr/>
          <p:nvPr/>
        </p:nvSpPr>
        <p:spPr>
          <a:xfrm>
            <a:off x="3668316" y="4908203"/>
            <a:ext cx="32087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&lt; 2 mmol/L</a:t>
            </a:r>
            <a:endParaRPr lang="en-US" sz="1350" dirty="0"/>
          </a:p>
        </p:txBody>
      </p:sp>
      <p:sp>
        <p:nvSpPr>
          <p:cNvPr id="47" name="Text 16"/>
          <p:cNvSpPr/>
          <p:nvPr/>
        </p:nvSpPr>
        <p:spPr>
          <a:xfrm>
            <a:off x="571500" y="5432078"/>
            <a:ext cx="2715816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SpO</a:t>
            </a:r>
            <a:pPr indent="0" marL="0">
              <a:lnSpc>
                <a:spcPts val="2025"/>
              </a:lnSpc>
              <a:buNone/>
            </a:pPr>
            <a:r>
              <a:rPr lang="en-US" sz="1013" b="1" dirty="0">
                <a:solidFill>
                  <a:srgbClr val="006747"/>
                </a:solidFill>
              </a:rPr>
              <a:t>2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747"/>
                </a:solidFill>
              </a:rPr>
              <a:t>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66666"/>
                </a:solidFill>
              </a:rPr>
              <a:t>(Saturation)</a:t>
            </a:r>
            <a:endParaRPr lang="en-US" sz="1350" dirty="0"/>
          </a:p>
        </p:txBody>
      </p:sp>
      <p:sp>
        <p:nvSpPr>
          <p:cNvPr id="48" name="Text 17"/>
          <p:cNvSpPr/>
          <p:nvPr/>
        </p:nvSpPr>
        <p:spPr>
          <a:xfrm>
            <a:off x="3668316" y="5432078"/>
            <a:ext cx="3208734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94 – 98% 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666666"/>
                </a:solidFill>
              </a:rPr>
              <a:t>(Adult target)</a:t>
            </a:r>
            <a:endParaRPr lang="en-US" sz="1350" dirty="0"/>
          </a:p>
        </p:txBody>
      </p:sp>
      <p:sp>
        <p:nvSpPr>
          <p:cNvPr id="49" name="Text 18"/>
          <p:cNvSpPr/>
          <p:nvPr/>
        </p:nvSpPr>
        <p:spPr>
          <a:xfrm>
            <a:off x="7891463" y="1491555"/>
            <a:ext cx="430053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Common Procedural Risks</a:t>
            </a:r>
            <a:endParaRPr lang="en-US" sz="1350" dirty="0"/>
          </a:p>
        </p:txBody>
      </p:sp>
      <p:sp>
        <p:nvSpPr>
          <p:cNvPr id="50" name="Text 19"/>
          <p:cNvSpPr/>
          <p:nvPr/>
        </p:nvSpPr>
        <p:spPr>
          <a:xfrm>
            <a:off x="7867650" y="1891605"/>
            <a:ext cx="37147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Haematoma: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 The most common complication; requires 5 mins firm pressure.</a:t>
            </a:r>
            <a:endParaRPr lang="en-US" sz="1200" dirty="0"/>
          </a:p>
        </p:txBody>
      </p:sp>
      <p:sp>
        <p:nvSpPr>
          <p:cNvPr id="51" name="Text 20"/>
          <p:cNvSpPr/>
          <p:nvPr/>
        </p:nvSpPr>
        <p:spPr>
          <a:xfrm>
            <a:off x="7867650" y="2432447"/>
            <a:ext cx="37147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Thrombosis: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 Risk of arterial occlusion; avoid multiple puncture attempts.</a:t>
            </a:r>
            <a:endParaRPr lang="en-US" sz="1200" dirty="0"/>
          </a:p>
        </p:txBody>
      </p:sp>
      <p:sp>
        <p:nvSpPr>
          <p:cNvPr id="52" name="Text 21"/>
          <p:cNvSpPr/>
          <p:nvPr/>
        </p:nvSpPr>
        <p:spPr>
          <a:xfrm>
            <a:off x="7891463" y="4193828"/>
            <a:ext cx="430053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2F2F"/>
                </a:solidFill>
              </a:rPr>
              <a:t>Systemic &amp; Severe Risks</a:t>
            </a:r>
            <a:endParaRPr lang="en-US" sz="1350" dirty="0"/>
          </a:p>
        </p:txBody>
      </p:sp>
      <p:sp>
        <p:nvSpPr>
          <p:cNvPr id="53" name="Text 22"/>
          <p:cNvSpPr/>
          <p:nvPr/>
        </p:nvSpPr>
        <p:spPr>
          <a:xfrm>
            <a:off x="7867650" y="4593878"/>
            <a:ext cx="37147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Infection: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 Arteritis risk; always use strict aseptic technique.</a:t>
            </a:r>
            <a:endParaRPr lang="en-US" sz="1200" dirty="0"/>
          </a:p>
        </p:txBody>
      </p:sp>
      <p:sp>
        <p:nvSpPr>
          <p:cNvPr id="54" name="Text 23"/>
          <p:cNvSpPr/>
          <p:nvPr/>
        </p:nvSpPr>
        <p:spPr>
          <a:xfrm>
            <a:off x="7867650" y="5134719"/>
            <a:ext cx="371475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Air Embolism: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44444"/>
                </a:solidFill>
              </a:rPr>
              <a:t> Rare but serious; expel bubbles and cap syringe immediately.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85750"/>
            <a:ext cx="7100590" cy="78670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262955"/>
            <a:ext cx="3651200" cy="521404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" y="1548705"/>
            <a:ext cx="3079700" cy="54292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548705"/>
            <a:ext cx="428625" cy="4286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667768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912566"/>
            <a:ext cx="3079700" cy="404813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3431679"/>
            <a:ext cx="3079700" cy="61912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5505450"/>
            <a:ext cx="3079700" cy="6858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625" y="5687318"/>
            <a:ext cx="166688" cy="13722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0325" y="1262955"/>
            <a:ext cx="3651200" cy="521404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6075" y="1548705"/>
            <a:ext cx="3079700" cy="54292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56075" y="1548705"/>
            <a:ext cx="428625" cy="42862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51325" y="1667768"/>
            <a:ext cx="238125" cy="1905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56075" y="2668786"/>
            <a:ext cx="3079700" cy="404813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56075" y="3187898"/>
            <a:ext cx="3079700" cy="404813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56075" y="3707011"/>
            <a:ext cx="3079700" cy="404813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56075" y="5505450"/>
            <a:ext cx="3079700" cy="6858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698950" y="5687318"/>
            <a:ext cx="166688" cy="13722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59651" y="1262955"/>
            <a:ext cx="3651200" cy="5214045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45401" y="1548705"/>
            <a:ext cx="3079700" cy="542925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45401" y="1548705"/>
            <a:ext cx="428625" cy="428625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540651" y="1667768"/>
            <a:ext cx="238125" cy="19050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445401" y="2912566"/>
            <a:ext cx="1712268" cy="376238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157668" y="2912566"/>
            <a:ext cx="455712" cy="376238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613380" y="2912566"/>
            <a:ext cx="911721" cy="376238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445401" y="3288804"/>
            <a:ext cx="1712268" cy="428625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157668" y="3288804"/>
            <a:ext cx="455712" cy="428625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613380" y="3288804"/>
            <a:ext cx="911721" cy="428625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445401" y="3717429"/>
            <a:ext cx="1712268" cy="428625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157668" y="3717429"/>
            <a:ext cx="455712" cy="428625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613380" y="3717429"/>
            <a:ext cx="911721" cy="428625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445401" y="4146054"/>
            <a:ext cx="1712268" cy="428625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0157668" y="4146054"/>
            <a:ext cx="455712" cy="428625"/>
          </a:xfrm>
          <a:prstGeom prst="rect">
            <a:avLst/>
          </a:prstGeom>
        </p:spPr>
      </p:pic>
      <p:pic>
        <p:nvPicPr>
          <p:cNvPr id="36" name="Image 34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613380" y="4146054"/>
            <a:ext cx="911721" cy="428625"/>
          </a:xfrm>
          <a:prstGeom prst="rect">
            <a:avLst/>
          </a:prstGeom>
        </p:spPr>
      </p:pic>
      <p:pic>
        <p:nvPicPr>
          <p:cNvPr id="37" name="Image 35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8445401" y="4574679"/>
            <a:ext cx="1712268" cy="428625"/>
          </a:xfrm>
          <a:prstGeom prst="rect">
            <a:avLst/>
          </a:prstGeom>
        </p:spPr>
      </p:pic>
      <p:pic>
        <p:nvPicPr>
          <p:cNvPr id="38" name="Image 36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0157668" y="4574679"/>
            <a:ext cx="455712" cy="428625"/>
          </a:xfrm>
          <a:prstGeom prst="rect">
            <a:avLst/>
          </a:prstGeom>
        </p:spPr>
      </p:pic>
      <p:pic>
        <p:nvPicPr>
          <p:cNvPr id="39" name="Image 37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613380" y="4574679"/>
            <a:ext cx="911721" cy="428625"/>
          </a:xfrm>
          <a:prstGeom prst="rect">
            <a:avLst/>
          </a:prstGeom>
        </p:spPr>
      </p:pic>
      <p:sp>
        <p:nvSpPr>
          <p:cNvPr id="40" name="Text 0"/>
          <p:cNvSpPr/>
          <p:nvPr/>
        </p:nvSpPr>
        <p:spPr>
          <a:xfrm>
            <a:off x="609600" y="400050"/>
            <a:ext cx="1158240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SYSTEMATIC ABG INTERPRETATION — Steps 1 to 3</a:t>
            </a:r>
            <a:endParaRPr lang="en-US" sz="2100" dirty="0"/>
          </a:p>
        </p:txBody>
      </p:sp>
      <p:sp>
        <p:nvSpPr>
          <p:cNvPr id="41" name="Text 1"/>
          <p:cNvSpPr/>
          <p:nvPr/>
        </p:nvSpPr>
        <p:spPr>
          <a:xfrm>
            <a:off x="609600" y="758130"/>
            <a:ext cx="664339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42" name="Text 2"/>
          <p:cNvSpPr/>
          <p:nvPr/>
        </p:nvSpPr>
        <p:spPr>
          <a:xfrm>
            <a:off x="1238250" y="1620143"/>
            <a:ext cx="4495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Step 1: Oxygenation</a:t>
            </a:r>
            <a:endParaRPr lang="en-US" sz="1500" dirty="0"/>
          </a:p>
        </p:txBody>
      </p:sp>
      <p:sp>
        <p:nvSpPr>
          <p:cNvPr id="43" name="Text 3"/>
          <p:cNvSpPr/>
          <p:nvPr/>
        </p:nvSpPr>
        <p:spPr>
          <a:xfrm>
            <a:off x="666750" y="2282130"/>
            <a:ext cx="3079700" cy="48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2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Assess for hypoxaemia by checking the partial pressure of oxygen.</a:t>
            </a:r>
            <a:endParaRPr lang="en-US" sz="1200" dirty="0"/>
          </a:p>
        </p:txBody>
      </p:sp>
      <p:sp>
        <p:nvSpPr>
          <p:cNvPr id="44" name="Text 4"/>
          <p:cNvSpPr/>
          <p:nvPr/>
        </p:nvSpPr>
        <p:spPr>
          <a:xfrm>
            <a:off x="809625" y="2912566"/>
            <a:ext cx="6532764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PaO2 &lt; 10 kPa: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 Hypoxaemia (on room air).</a:t>
            </a:r>
            <a:endParaRPr lang="en-US" sz="1125" dirty="0"/>
          </a:p>
        </p:txBody>
      </p:sp>
      <p:sp>
        <p:nvSpPr>
          <p:cNvPr id="45" name="Text 5"/>
          <p:cNvSpPr/>
          <p:nvPr/>
        </p:nvSpPr>
        <p:spPr>
          <a:xfrm>
            <a:off x="809625" y="3431679"/>
            <a:ext cx="27939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Context: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 Always relate PaO2 to the delivered FiO2.</a:t>
            </a:r>
            <a:endParaRPr lang="en-US" sz="1125" dirty="0"/>
          </a:p>
        </p:txBody>
      </p:sp>
      <p:sp>
        <p:nvSpPr>
          <p:cNvPr id="46" name="Text 6"/>
          <p:cNvSpPr/>
          <p:nvPr/>
        </p:nvSpPr>
        <p:spPr>
          <a:xfrm>
            <a:off x="1052513" y="5505450"/>
            <a:ext cx="27939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 A patient with a "normal" PaO2 on high-flow oxygen may still be in respiratory failure.</a:t>
            </a:r>
            <a:endParaRPr lang="en-US" sz="1050" dirty="0"/>
          </a:p>
        </p:txBody>
      </p:sp>
      <p:sp>
        <p:nvSpPr>
          <p:cNvPr id="47" name="Text 7"/>
          <p:cNvSpPr/>
          <p:nvPr/>
        </p:nvSpPr>
        <p:spPr>
          <a:xfrm>
            <a:off x="5127575" y="1620143"/>
            <a:ext cx="4038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Step 2: pH Status</a:t>
            </a:r>
            <a:endParaRPr lang="en-US" sz="1500" dirty="0"/>
          </a:p>
        </p:txBody>
      </p:sp>
      <p:sp>
        <p:nvSpPr>
          <p:cNvPr id="48" name="Text 8"/>
          <p:cNvSpPr/>
          <p:nvPr/>
        </p:nvSpPr>
        <p:spPr>
          <a:xfrm>
            <a:off x="4556075" y="2282130"/>
            <a:ext cx="7635925" cy="2437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2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Determine the acid-base balance of the blood.</a:t>
            </a:r>
            <a:endParaRPr lang="en-US" sz="1200" dirty="0"/>
          </a:p>
        </p:txBody>
      </p:sp>
      <p:sp>
        <p:nvSpPr>
          <p:cNvPr id="49" name="Text 9"/>
          <p:cNvSpPr/>
          <p:nvPr/>
        </p:nvSpPr>
        <p:spPr>
          <a:xfrm>
            <a:off x="4698950" y="2668786"/>
            <a:ext cx="2799756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&lt; 7.35: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 Acidosis</a:t>
            </a:r>
            <a:endParaRPr lang="en-US" sz="1125" dirty="0"/>
          </a:p>
        </p:txBody>
      </p:sp>
      <p:sp>
        <p:nvSpPr>
          <p:cNvPr id="50" name="Text 10"/>
          <p:cNvSpPr/>
          <p:nvPr/>
        </p:nvSpPr>
        <p:spPr>
          <a:xfrm>
            <a:off x="4698950" y="3187898"/>
            <a:ext cx="2955298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&gt; 7.45: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 Alkalosis</a:t>
            </a:r>
            <a:endParaRPr lang="en-US" sz="1125" dirty="0"/>
          </a:p>
        </p:txBody>
      </p:sp>
      <p:sp>
        <p:nvSpPr>
          <p:cNvPr id="51" name="Text 11"/>
          <p:cNvSpPr/>
          <p:nvPr/>
        </p:nvSpPr>
        <p:spPr>
          <a:xfrm>
            <a:off x="4698950" y="3707011"/>
            <a:ext cx="5910596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7.35 – 7.45: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 Normal or 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Compensated</a:t>
            </a:r>
            <a:endParaRPr lang="en-US" sz="1125" dirty="0"/>
          </a:p>
        </p:txBody>
      </p:sp>
      <p:sp>
        <p:nvSpPr>
          <p:cNvPr id="52" name="Text 12"/>
          <p:cNvSpPr/>
          <p:nvPr/>
        </p:nvSpPr>
        <p:spPr>
          <a:xfrm>
            <a:off x="4941838" y="5505450"/>
            <a:ext cx="27939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 Normal pH with abnormal CO2/HCO3 indicates a fully compensated state.</a:t>
            </a:r>
            <a:endParaRPr lang="en-US" sz="1050" dirty="0"/>
          </a:p>
        </p:txBody>
      </p:sp>
      <p:sp>
        <p:nvSpPr>
          <p:cNvPr id="53" name="Text 13"/>
          <p:cNvSpPr/>
          <p:nvPr/>
        </p:nvSpPr>
        <p:spPr>
          <a:xfrm>
            <a:off x="9016901" y="1620143"/>
            <a:ext cx="317509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Step 3: Primary Logic</a:t>
            </a:r>
            <a:endParaRPr lang="en-US" sz="1500" dirty="0"/>
          </a:p>
        </p:txBody>
      </p:sp>
      <p:sp>
        <p:nvSpPr>
          <p:cNvPr id="54" name="Text 14"/>
          <p:cNvSpPr/>
          <p:nvPr/>
        </p:nvSpPr>
        <p:spPr>
          <a:xfrm>
            <a:off x="8445401" y="2282130"/>
            <a:ext cx="3079700" cy="4875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20"/>
              </a:lnSpc>
              <a:buNone/>
            </a:pPr>
            <a:r>
              <a:rPr lang="en-US" sz="1200" dirty="0">
                <a:solidFill>
                  <a:srgbClr val="333333"/>
                </a:solidFill>
              </a:rPr>
              <a:t>Identify if the source is Respiratory (CO2) or Metabolic (HCO3-).</a:t>
            </a:r>
            <a:endParaRPr lang="en-US" sz="1200" dirty="0"/>
          </a:p>
        </p:txBody>
      </p:sp>
      <p:sp>
        <p:nvSpPr>
          <p:cNvPr id="55" name="Text 15"/>
          <p:cNvSpPr/>
          <p:nvPr/>
        </p:nvSpPr>
        <p:spPr>
          <a:xfrm>
            <a:off x="8540651" y="2912566"/>
            <a:ext cx="2112936" cy="3762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66666"/>
                </a:solidFill>
              </a:rPr>
              <a:t>PRIMARY DISORDER</a:t>
            </a:r>
            <a:endParaRPr lang="en-US" sz="975" dirty="0"/>
          </a:p>
        </p:txBody>
      </p:sp>
      <p:sp>
        <p:nvSpPr>
          <p:cNvPr id="56" name="Text 16"/>
          <p:cNvSpPr/>
          <p:nvPr/>
        </p:nvSpPr>
        <p:spPr>
          <a:xfrm>
            <a:off x="10252918" y="2912566"/>
            <a:ext cx="265212" cy="3762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66666"/>
                </a:solidFill>
              </a:rPr>
              <a:t>PH</a:t>
            </a:r>
            <a:endParaRPr lang="en-US" sz="975" dirty="0"/>
          </a:p>
        </p:txBody>
      </p:sp>
      <p:sp>
        <p:nvSpPr>
          <p:cNvPr id="57" name="Text 17"/>
          <p:cNvSpPr/>
          <p:nvPr/>
        </p:nvSpPr>
        <p:spPr>
          <a:xfrm>
            <a:off x="10708630" y="2912566"/>
            <a:ext cx="721221" cy="3762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66666"/>
                </a:solidFill>
              </a:rPr>
              <a:t>DRIVER</a:t>
            </a:r>
            <a:endParaRPr lang="en-US" sz="975" dirty="0"/>
          </a:p>
        </p:txBody>
      </p:sp>
      <p:sp>
        <p:nvSpPr>
          <p:cNvPr id="58" name="Text 18"/>
          <p:cNvSpPr/>
          <p:nvPr/>
        </p:nvSpPr>
        <p:spPr>
          <a:xfrm>
            <a:off x="8540651" y="3288804"/>
            <a:ext cx="199103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Resp. Acidosis</a:t>
            </a:r>
            <a:endParaRPr lang="en-US" sz="1050" dirty="0"/>
          </a:p>
        </p:txBody>
      </p:sp>
      <p:sp>
        <p:nvSpPr>
          <p:cNvPr id="59" name="Text 19"/>
          <p:cNvSpPr/>
          <p:nvPr/>
        </p:nvSpPr>
        <p:spPr>
          <a:xfrm>
            <a:off x="10252918" y="3288804"/>
            <a:ext cx="26521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↓</a:t>
            </a:r>
            <a:endParaRPr lang="en-US" sz="1050" dirty="0"/>
          </a:p>
        </p:txBody>
      </p:sp>
      <p:sp>
        <p:nvSpPr>
          <p:cNvPr id="60" name="Text 20"/>
          <p:cNvSpPr/>
          <p:nvPr/>
        </p:nvSpPr>
        <p:spPr>
          <a:xfrm>
            <a:off x="10708630" y="3288804"/>
            <a:ext cx="97048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PaCO2 ↑</a:t>
            </a:r>
            <a:endParaRPr lang="en-US" sz="1050" dirty="0"/>
          </a:p>
        </p:txBody>
      </p:sp>
      <p:sp>
        <p:nvSpPr>
          <p:cNvPr id="61" name="Text 21"/>
          <p:cNvSpPr/>
          <p:nvPr/>
        </p:nvSpPr>
        <p:spPr>
          <a:xfrm>
            <a:off x="8540651" y="3717429"/>
            <a:ext cx="213325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747"/>
                </a:solidFill>
              </a:rPr>
              <a:t>Resp. Alkalosis</a:t>
            </a:r>
            <a:endParaRPr lang="en-US" sz="1050" dirty="0"/>
          </a:p>
        </p:txBody>
      </p:sp>
      <p:sp>
        <p:nvSpPr>
          <p:cNvPr id="62" name="Text 22"/>
          <p:cNvSpPr/>
          <p:nvPr/>
        </p:nvSpPr>
        <p:spPr>
          <a:xfrm>
            <a:off x="10252918" y="3717429"/>
            <a:ext cx="26521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↑</a:t>
            </a:r>
            <a:endParaRPr lang="en-US" sz="1050" dirty="0"/>
          </a:p>
        </p:txBody>
      </p:sp>
      <p:sp>
        <p:nvSpPr>
          <p:cNvPr id="63" name="Text 23"/>
          <p:cNvSpPr/>
          <p:nvPr/>
        </p:nvSpPr>
        <p:spPr>
          <a:xfrm>
            <a:off x="10708630" y="3717429"/>
            <a:ext cx="97048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PaCO2 ↓</a:t>
            </a:r>
            <a:endParaRPr lang="en-US" sz="1050" dirty="0"/>
          </a:p>
        </p:txBody>
      </p:sp>
      <p:sp>
        <p:nvSpPr>
          <p:cNvPr id="64" name="Text 24"/>
          <p:cNvSpPr/>
          <p:nvPr/>
        </p:nvSpPr>
        <p:spPr>
          <a:xfrm>
            <a:off x="8540651" y="4146054"/>
            <a:ext cx="1848819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2F2F"/>
                </a:solidFill>
              </a:rPr>
              <a:t>Met. Acidosis</a:t>
            </a:r>
            <a:endParaRPr lang="en-US" sz="1050" dirty="0"/>
          </a:p>
        </p:txBody>
      </p:sp>
      <p:sp>
        <p:nvSpPr>
          <p:cNvPr id="65" name="Text 25"/>
          <p:cNvSpPr/>
          <p:nvPr/>
        </p:nvSpPr>
        <p:spPr>
          <a:xfrm>
            <a:off x="10252918" y="4146054"/>
            <a:ext cx="26521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↓</a:t>
            </a:r>
            <a:endParaRPr lang="en-US" sz="1050" dirty="0"/>
          </a:p>
        </p:txBody>
      </p:sp>
      <p:sp>
        <p:nvSpPr>
          <p:cNvPr id="66" name="Text 26"/>
          <p:cNvSpPr/>
          <p:nvPr/>
        </p:nvSpPr>
        <p:spPr>
          <a:xfrm>
            <a:off x="10708630" y="4146054"/>
            <a:ext cx="97048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HCO3- ↓</a:t>
            </a:r>
            <a:endParaRPr lang="en-US" sz="1050" dirty="0"/>
          </a:p>
        </p:txBody>
      </p:sp>
      <p:sp>
        <p:nvSpPr>
          <p:cNvPr id="67" name="Text 27"/>
          <p:cNvSpPr/>
          <p:nvPr/>
        </p:nvSpPr>
        <p:spPr>
          <a:xfrm>
            <a:off x="8540651" y="4574679"/>
            <a:ext cx="199103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747"/>
                </a:solidFill>
              </a:rPr>
              <a:t>Met. Alkalosis</a:t>
            </a:r>
            <a:endParaRPr lang="en-US" sz="1050" dirty="0"/>
          </a:p>
        </p:txBody>
      </p:sp>
      <p:sp>
        <p:nvSpPr>
          <p:cNvPr id="68" name="Text 28"/>
          <p:cNvSpPr/>
          <p:nvPr/>
        </p:nvSpPr>
        <p:spPr>
          <a:xfrm>
            <a:off x="10252918" y="4574679"/>
            <a:ext cx="26521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↑</a:t>
            </a:r>
            <a:endParaRPr lang="en-US" sz="1050" dirty="0"/>
          </a:p>
        </p:txBody>
      </p:sp>
      <p:sp>
        <p:nvSpPr>
          <p:cNvPr id="69" name="Text 29"/>
          <p:cNvSpPr/>
          <p:nvPr/>
        </p:nvSpPr>
        <p:spPr>
          <a:xfrm>
            <a:off x="10708630" y="4574679"/>
            <a:ext cx="970482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HCO3- ↑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7322939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62955"/>
            <a:ext cx="5572125" cy="5239048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548705"/>
            <a:ext cx="5000625" cy="61912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548705"/>
            <a:ext cx="476250" cy="47625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813" y="1691580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396430"/>
            <a:ext cx="166688" cy="97437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551783"/>
            <a:ext cx="166688" cy="1151632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989165"/>
            <a:ext cx="5000625" cy="74295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625" y="5177433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262955"/>
            <a:ext cx="5572125" cy="5239048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1548705"/>
            <a:ext cx="5000625" cy="619125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1548705"/>
            <a:ext cx="476250" cy="47625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43688" y="1691580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4625" y="2396430"/>
            <a:ext cx="166688" cy="65276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4625" y="3334941"/>
            <a:ext cx="5000625" cy="97155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4625" y="4630341"/>
            <a:ext cx="166688" cy="90487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24625" y="5716191"/>
            <a:ext cx="166688" cy="500063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09600" y="400050"/>
            <a:ext cx="1158240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SYSTEMATIC ABG INTERPRETATION — Steps 4 and 5</a:t>
            </a:r>
            <a:endParaRPr lang="en-US" sz="2100" dirty="0"/>
          </a:p>
        </p:txBody>
      </p:sp>
      <p:sp>
        <p:nvSpPr>
          <p:cNvPr id="22" name="Text 1"/>
          <p:cNvSpPr/>
          <p:nvPr/>
        </p:nvSpPr>
        <p:spPr>
          <a:xfrm>
            <a:off x="609600" y="758130"/>
            <a:ext cx="6865739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23" name="Text 2"/>
          <p:cNvSpPr/>
          <p:nvPr/>
        </p:nvSpPr>
        <p:spPr>
          <a:xfrm>
            <a:off x="1285875" y="1643955"/>
            <a:ext cx="6324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Step 4: Assess Compensation</a:t>
            </a:r>
            <a:endParaRPr lang="en-US" sz="1500" dirty="0"/>
          </a:p>
        </p:txBody>
      </p:sp>
      <p:sp>
        <p:nvSpPr>
          <p:cNvPr id="24" name="Text 3"/>
          <p:cNvSpPr/>
          <p:nvPr/>
        </p:nvSpPr>
        <p:spPr>
          <a:xfrm>
            <a:off x="947737" y="2358330"/>
            <a:ext cx="4719638" cy="101247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6747"/>
                </a:solidFill>
              </a:rPr>
              <a:t>Respiratory Acidosis Compensation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Kidneys retain HCO3- to normalize pH. This is a slow metabolic process taking 2–5 days.</a:t>
            </a:r>
            <a:endParaRPr lang="en-US" sz="1275" dirty="0"/>
          </a:p>
        </p:txBody>
      </p:sp>
      <p:sp>
        <p:nvSpPr>
          <p:cNvPr id="25" name="Text 4"/>
          <p:cNvSpPr/>
          <p:nvPr/>
        </p:nvSpPr>
        <p:spPr>
          <a:xfrm>
            <a:off x="947737" y="3513683"/>
            <a:ext cx="4719638" cy="118973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6747"/>
                </a:solidFill>
              </a:rPr>
              <a:t>Metabolic Acidosis Compensation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Lungs "blow off" CO2 (Kussmaul breathing). This is a rapid respiratory response occurring in minutes.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1114425" y="5132040"/>
            <a:ext cx="47148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Full Compensation: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 The pH returns to the normal range (7.35–7.45), but both CO2 and HCO3- remain abnormal.</a:t>
            </a:r>
            <a:endParaRPr lang="en-US" sz="1200" dirty="0"/>
          </a:p>
        </p:txBody>
      </p:sp>
      <p:sp>
        <p:nvSpPr>
          <p:cNvPr id="27" name="Text 6"/>
          <p:cNvSpPr/>
          <p:nvPr/>
        </p:nvSpPr>
        <p:spPr>
          <a:xfrm>
            <a:off x="7143750" y="1643955"/>
            <a:ext cx="50482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Step 5: Calculate Anion Gap</a:t>
            </a:r>
            <a:endParaRPr lang="en-US" sz="1500" dirty="0"/>
          </a:p>
        </p:txBody>
      </p:sp>
      <p:sp>
        <p:nvSpPr>
          <p:cNvPr id="28" name="Text 7"/>
          <p:cNvSpPr/>
          <p:nvPr/>
        </p:nvSpPr>
        <p:spPr>
          <a:xfrm>
            <a:off x="6805613" y="2358330"/>
            <a:ext cx="4719638" cy="69086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Required only if metabolic acidosis is present. Helps differentiate causes of low bicarbonate.</a:t>
            </a:r>
            <a:endParaRPr lang="en-US" sz="1275" dirty="0"/>
          </a:p>
        </p:txBody>
      </p:sp>
      <p:sp>
        <p:nvSpPr>
          <p:cNvPr id="29" name="Text 8"/>
          <p:cNvSpPr/>
          <p:nvPr/>
        </p:nvSpPr>
        <p:spPr>
          <a:xfrm>
            <a:off x="6715125" y="3525441"/>
            <a:ext cx="46196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666666"/>
                </a:solidFill>
              </a:rPr>
              <a:t>FORMULA</a:t>
            </a:r>
            <a:endParaRPr lang="en-US" sz="1050" dirty="0"/>
          </a:p>
        </p:txBody>
      </p:sp>
      <p:sp>
        <p:nvSpPr>
          <p:cNvPr id="30" name="Text 9"/>
          <p:cNvSpPr/>
          <p:nvPr/>
        </p:nvSpPr>
        <p:spPr>
          <a:xfrm>
            <a:off x="6715125" y="3801666"/>
            <a:ext cx="461962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(Na</a:t>
            </a:r>
            <a:pPr algn="ctr"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 + K</a:t>
            </a:r>
            <a:pPr algn="ctr"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) – (HCO3</a:t>
            </a:r>
            <a:pPr algn="ctr"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 + Cl</a:t>
            </a:r>
            <a:pPr algn="ctr"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)</a:t>
            </a:r>
            <a:endParaRPr lang="en-US" sz="1650" dirty="0"/>
          </a:p>
        </p:txBody>
      </p:sp>
      <p:sp>
        <p:nvSpPr>
          <p:cNvPr id="31" name="Text 10"/>
          <p:cNvSpPr/>
          <p:nvPr/>
        </p:nvSpPr>
        <p:spPr>
          <a:xfrm>
            <a:off x="6805613" y="4592241"/>
            <a:ext cx="4719638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6747"/>
                </a:solidFill>
              </a:rPr>
              <a:t>Normal Range: 8–16 mmol/L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A </a:t>
            </a:r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Raised Anion Gap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 suggests added acids (e.g., Lactate, Ketones, Toxins) as seen in MUDPILES.</a:t>
            </a:r>
            <a:endParaRPr lang="en-US" sz="1275" dirty="0"/>
          </a:p>
        </p:txBody>
      </p:sp>
      <p:sp>
        <p:nvSpPr>
          <p:cNvPr id="32" name="Text 11"/>
          <p:cNvSpPr/>
          <p:nvPr/>
        </p:nvSpPr>
        <p:spPr>
          <a:xfrm>
            <a:off x="6805613" y="5678091"/>
            <a:ext cx="4638675" cy="5381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6747"/>
                </a:solidFill>
              </a:rPr>
              <a:t>Normal Anion Gap (NAGMA)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Suggests loss of HCO3- (e.g., Diarrhoea, Renal Tubular Acidosis).</a:t>
            </a:r>
            <a:endParaRPr lang="en-US" sz="12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5623322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62955"/>
            <a:ext cx="6686550" cy="521404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181671"/>
            <a:ext cx="1744117" cy="442913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3717" y="2181671"/>
            <a:ext cx="747415" cy="442913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1132" y="2181671"/>
            <a:ext cx="934343" cy="442913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5475" y="2181671"/>
            <a:ext cx="934343" cy="442913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9818" y="2181671"/>
            <a:ext cx="1869132" cy="442913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624584"/>
            <a:ext cx="1744117" cy="66675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53717" y="2624584"/>
            <a:ext cx="747415" cy="66675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1132" y="2624584"/>
            <a:ext cx="934343" cy="66675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35475" y="2624584"/>
            <a:ext cx="934343" cy="66675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69818" y="2624584"/>
            <a:ext cx="1869132" cy="66675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3291334"/>
            <a:ext cx="1744117" cy="46672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53717" y="3291334"/>
            <a:ext cx="747415" cy="46672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01132" y="3291334"/>
            <a:ext cx="934343" cy="46672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35475" y="3291334"/>
            <a:ext cx="934343" cy="46672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69818" y="3291334"/>
            <a:ext cx="1869132" cy="46672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9600" y="3758059"/>
            <a:ext cx="1744117" cy="66675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353717" y="3758059"/>
            <a:ext cx="747415" cy="66675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101132" y="3758059"/>
            <a:ext cx="934343" cy="66675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035475" y="3758059"/>
            <a:ext cx="934343" cy="66675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969818" y="3758059"/>
            <a:ext cx="1869132" cy="66675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09600" y="4424809"/>
            <a:ext cx="1744117" cy="66675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353717" y="4424809"/>
            <a:ext cx="747415" cy="66675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101132" y="4424809"/>
            <a:ext cx="934343" cy="66675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035475" y="4424809"/>
            <a:ext cx="934343" cy="66675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969818" y="4424809"/>
            <a:ext cx="1869132" cy="666750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353300" y="1262955"/>
            <a:ext cx="4457700" cy="5214045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581900" y="1491555"/>
            <a:ext cx="4000500" cy="566738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581900" y="2346275"/>
            <a:ext cx="304800" cy="304800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581900" y="2846189"/>
            <a:ext cx="304800" cy="304800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581900" y="3346103"/>
            <a:ext cx="304800" cy="304800"/>
          </a:xfrm>
          <a:prstGeom prst="rect">
            <a:avLst/>
          </a:prstGeom>
        </p:spPr>
      </p:pic>
      <p:pic>
        <p:nvPicPr>
          <p:cNvPr id="36" name="Image 34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581900" y="3846016"/>
            <a:ext cx="304800" cy="304800"/>
          </a:xfrm>
          <a:prstGeom prst="rect">
            <a:avLst/>
          </a:prstGeom>
        </p:spPr>
      </p:pic>
      <p:pic>
        <p:nvPicPr>
          <p:cNvPr id="37" name="Image 35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581900" y="4345930"/>
            <a:ext cx="304800" cy="304800"/>
          </a:xfrm>
          <a:prstGeom prst="rect">
            <a:avLst/>
          </a:prstGeom>
        </p:spPr>
      </p:pic>
      <p:pic>
        <p:nvPicPr>
          <p:cNvPr id="38" name="Image 36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581900" y="4845844"/>
            <a:ext cx="304800" cy="304800"/>
          </a:xfrm>
          <a:prstGeom prst="rect">
            <a:avLst/>
          </a:prstGeom>
        </p:spPr>
      </p:pic>
      <p:pic>
        <p:nvPicPr>
          <p:cNvPr id="39" name="Image 37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7581900" y="5345757"/>
            <a:ext cx="304800" cy="304800"/>
          </a:xfrm>
          <a:prstGeom prst="rect">
            <a:avLst/>
          </a:prstGeom>
        </p:spPr>
      </p:pic>
      <p:pic>
        <p:nvPicPr>
          <p:cNvPr id="40" name="Image 38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7581900" y="5845671"/>
            <a:ext cx="304800" cy="304800"/>
          </a:xfrm>
          <a:prstGeom prst="rect">
            <a:avLst/>
          </a:prstGeom>
        </p:spPr>
      </p:pic>
      <p:sp>
        <p:nvSpPr>
          <p:cNvPr id="41" name="Text 0"/>
          <p:cNvSpPr/>
          <p:nvPr/>
        </p:nvSpPr>
        <p:spPr>
          <a:xfrm>
            <a:off x="609600" y="400050"/>
            <a:ext cx="960120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COMMON ABG PATTERNS — MUDPILES</a:t>
            </a:r>
            <a:endParaRPr lang="en-US" sz="2100" dirty="0"/>
          </a:p>
        </p:txBody>
      </p:sp>
      <p:sp>
        <p:nvSpPr>
          <p:cNvPr id="42" name="Text 1"/>
          <p:cNvSpPr/>
          <p:nvPr/>
        </p:nvSpPr>
        <p:spPr>
          <a:xfrm>
            <a:off x="609600" y="758130"/>
            <a:ext cx="516612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43" name="Text 2"/>
          <p:cNvSpPr/>
          <p:nvPr/>
        </p:nvSpPr>
        <p:spPr>
          <a:xfrm>
            <a:off x="752475" y="2181671"/>
            <a:ext cx="145836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Pattern</a:t>
            </a:r>
            <a:endParaRPr lang="en-US" sz="1125" dirty="0"/>
          </a:p>
        </p:txBody>
      </p:sp>
      <p:sp>
        <p:nvSpPr>
          <p:cNvPr id="44" name="Text 3"/>
          <p:cNvSpPr/>
          <p:nvPr/>
        </p:nvSpPr>
        <p:spPr>
          <a:xfrm>
            <a:off x="2496592" y="2181671"/>
            <a:ext cx="461665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pH</a:t>
            </a:r>
            <a:endParaRPr lang="en-US" sz="1125" dirty="0"/>
          </a:p>
        </p:txBody>
      </p:sp>
      <p:sp>
        <p:nvSpPr>
          <p:cNvPr id="45" name="Text 4"/>
          <p:cNvSpPr/>
          <p:nvPr/>
        </p:nvSpPr>
        <p:spPr>
          <a:xfrm>
            <a:off x="3244007" y="2181671"/>
            <a:ext cx="648593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PaCO₂</a:t>
            </a:r>
            <a:endParaRPr lang="en-US" sz="1125" dirty="0"/>
          </a:p>
        </p:txBody>
      </p:sp>
      <p:sp>
        <p:nvSpPr>
          <p:cNvPr id="46" name="Text 5"/>
          <p:cNvSpPr/>
          <p:nvPr/>
        </p:nvSpPr>
        <p:spPr>
          <a:xfrm>
            <a:off x="4178350" y="2181671"/>
            <a:ext cx="648593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HCO₃⁻</a:t>
            </a:r>
            <a:endParaRPr lang="en-US" sz="1125" dirty="0"/>
          </a:p>
        </p:txBody>
      </p:sp>
      <p:sp>
        <p:nvSpPr>
          <p:cNvPr id="47" name="Text 6"/>
          <p:cNvSpPr/>
          <p:nvPr/>
        </p:nvSpPr>
        <p:spPr>
          <a:xfrm>
            <a:off x="5112693" y="2181671"/>
            <a:ext cx="1888107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Common Causes</a:t>
            </a:r>
            <a:endParaRPr lang="en-US" sz="1125" dirty="0"/>
          </a:p>
        </p:txBody>
      </p:sp>
      <p:sp>
        <p:nvSpPr>
          <p:cNvPr id="48" name="Text 7"/>
          <p:cNvSpPr/>
          <p:nvPr/>
        </p:nvSpPr>
        <p:spPr>
          <a:xfrm>
            <a:off x="752475" y="2876996"/>
            <a:ext cx="24003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</a:rPr>
              <a:t>Resp. Acidosis</a:t>
            </a:r>
            <a:endParaRPr lang="en-US" sz="1125" dirty="0"/>
          </a:p>
        </p:txBody>
      </p:sp>
      <p:sp>
        <p:nvSpPr>
          <p:cNvPr id="49" name="Text 8"/>
          <p:cNvSpPr/>
          <p:nvPr/>
        </p:nvSpPr>
        <p:spPr>
          <a:xfrm>
            <a:off x="2496592" y="2624584"/>
            <a:ext cx="461665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↓</a:t>
            </a:r>
            <a:endParaRPr lang="en-US" sz="1125" dirty="0"/>
          </a:p>
        </p:txBody>
      </p:sp>
      <p:sp>
        <p:nvSpPr>
          <p:cNvPr id="50" name="Text 9"/>
          <p:cNvSpPr/>
          <p:nvPr/>
        </p:nvSpPr>
        <p:spPr>
          <a:xfrm>
            <a:off x="3244007" y="2624584"/>
            <a:ext cx="648593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↑</a:t>
            </a:r>
            <a:endParaRPr lang="en-US" sz="1125" dirty="0"/>
          </a:p>
        </p:txBody>
      </p:sp>
      <p:sp>
        <p:nvSpPr>
          <p:cNvPr id="51" name="Text 10"/>
          <p:cNvSpPr/>
          <p:nvPr/>
        </p:nvSpPr>
        <p:spPr>
          <a:xfrm>
            <a:off x="4178350" y="2624584"/>
            <a:ext cx="952124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Normal/↑</a:t>
            </a:r>
            <a:endParaRPr lang="en-US" sz="1125" dirty="0"/>
          </a:p>
        </p:txBody>
      </p:sp>
      <p:sp>
        <p:nvSpPr>
          <p:cNvPr id="52" name="Text 11"/>
          <p:cNvSpPr/>
          <p:nvPr/>
        </p:nvSpPr>
        <p:spPr>
          <a:xfrm>
            <a:off x="5112693" y="2624584"/>
            <a:ext cx="1583382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COPD, Type 2 Resp Failure</a:t>
            </a:r>
            <a:endParaRPr lang="en-US" sz="1125" dirty="0"/>
          </a:p>
        </p:txBody>
      </p:sp>
      <p:sp>
        <p:nvSpPr>
          <p:cNvPr id="53" name="Text 12"/>
          <p:cNvSpPr/>
          <p:nvPr/>
        </p:nvSpPr>
        <p:spPr>
          <a:xfrm>
            <a:off x="752475" y="3443734"/>
            <a:ext cx="25717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</a:rPr>
              <a:t>Resp. Alkalosis</a:t>
            </a:r>
            <a:endParaRPr lang="en-US" sz="1125" dirty="0"/>
          </a:p>
        </p:txBody>
      </p:sp>
      <p:sp>
        <p:nvSpPr>
          <p:cNvPr id="54" name="Text 13"/>
          <p:cNvSpPr/>
          <p:nvPr/>
        </p:nvSpPr>
        <p:spPr>
          <a:xfrm>
            <a:off x="2496592" y="3291334"/>
            <a:ext cx="461665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↑</a:t>
            </a:r>
            <a:endParaRPr lang="en-US" sz="1125" dirty="0"/>
          </a:p>
        </p:txBody>
      </p:sp>
      <p:sp>
        <p:nvSpPr>
          <p:cNvPr id="55" name="Text 14"/>
          <p:cNvSpPr/>
          <p:nvPr/>
        </p:nvSpPr>
        <p:spPr>
          <a:xfrm>
            <a:off x="3244007" y="3291334"/>
            <a:ext cx="648593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↓</a:t>
            </a:r>
            <a:endParaRPr lang="en-US" sz="1125" dirty="0"/>
          </a:p>
        </p:txBody>
      </p:sp>
      <p:sp>
        <p:nvSpPr>
          <p:cNvPr id="56" name="Text 15"/>
          <p:cNvSpPr/>
          <p:nvPr/>
        </p:nvSpPr>
        <p:spPr>
          <a:xfrm>
            <a:off x="4178350" y="3291334"/>
            <a:ext cx="952124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Normal/↓</a:t>
            </a:r>
            <a:endParaRPr lang="en-US" sz="1125" dirty="0"/>
          </a:p>
        </p:txBody>
      </p:sp>
      <p:sp>
        <p:nvSpPr>
          <p:cNvPr id="57" name="Text 16"/>
          <p:cNvSpPr/>
          <p:nvPr/>
        </p:nvSpPr>
        <p:spPr>
          <a:xfrm>
            <a:off x="5112693" y="3291334"/>
            <a:ext cx="3195258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Anxiety, PE, Pregnancy</a:t>
            </a:r>
            <a:endParaRPr lang="en-US" sz="1125" dirty="0"/>
          </a:p>
        </p:txBody>
      </p:sp>
      <p:sp>
        <p:nvSpPr>
          <p:cNvPr id="58" name="Text 17"/>
          <p:cNvSpPr/>
          <p:nvPr/>
        </p:nvSpPr>
        <p:spPr>
          <a:xfrm>
            <a:off x="752475" y="3910459"/>
            <a:ext cx="1320403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</a:rPr>
              <a:t>Met. Acidosis (High AG)</a:t>
            </a:r>
            <a:endParaRPr lang="en-US" sz="1125" dirty="0"/>
          </a:p>
        </p:txBody>
      </p:sp>
      <p:sp>
        <p:nvSpPr>
          <p:cNvPr id="59" name="Text 18"/>
          <p:cNvSpPr/>
          <p:nvPr/>
        </p:nvSpPr>
        <p:spPr>
          <a:xfrm>
            <a:off x="2496592" y="3758059"/>
            <a:ext cx="461665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↓</a:t>
            </a:r>
            <a:endParaRPr lang="en-US" sz="1125" dirty="0"/>
          </a:p>
        </p:txBody>
      </p:sp>
      <p:sp>
        <p:nvSpPr>
          <p:cNvPr id="60" name="Text 19"/>
          <p:cNvSpPr/>
          <p:nvPr/>
        </p:nvSpPr>
        <p:spPr>
          <a:xfrm>
            <a:off x="3244007" y="3758059"/>
            <a:ext cx="952124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Normal/↓</a:t>
            </a:r>
            <a:endParaRPr lang="en-US" sz="1125" dirty="0"/>
          </a:p>
        </p:txBody>
      </p:sp>
      <p:sp>
        <p:nvSpPr>
          <p:cNvPr id="61" name="Text 20"/>
          <p:cNvSpPr/>
          <p:nvPr/>
        </p:nvSpPr>
        <p:spPr>
          <a:xfrm>
            <a:off x="4178350" y="3758059"/>
            <a:ext cx="648593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↓</a:t>
            </a:r>
            <a:endParaRPr lang="en-US" sz="1125" dirty="0"/>
          </a:p>
        </p:txBody>
      </p:sp>
      <p:sp>
        <p:nvSpPr>
          <p:cNvPr id="62" name="Text 21"/>
          <p:cNvSpPr/>
          <p:nvPr/>
        </p:nvSpPr>
        <p:spPr>
          <a:xfrm>
            <a:off x="5112693" y="3758059"/>
            <a:ext cx="2759541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DKA, Sepsis, Toxins</a:t>
            </a:r>
            <a:endParaRPr lang="en-US" sz="1125" dirty="0"/>
          </a:p>
        </p:txBody>
      </p:sp>
      <p:sp>
        <p:nvSpPr>
          <p:cNvPr id="63" name="Text 22"/>
          <p:cNvSpPr/>
          <p:nvPr/>
        </p:nvSpPr>
        <p:spPr>
          <a:xfrm>
            <a:off x="752475" y="4577209"/>
            <a:ext cx="137606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</a:rPr>
              <a:t>Met. Acidosis (Norm AG)</a:t>
            </a:r>
            <a:endParaRPr lang="en-US" sz="1125" dirty="0"/>
          </a:p>
        </p:txBody>
      </p:sp>
      <p:sp>
        <p:nvSpPr>
          <p:cNvPr id="64" name="Text 23"/>
          <p:cNvSpPr/>
          <p:nvPr/>
        </p:nvSpPr>
        <p:spPr>
          <a:xfrm>
            <a:off x="2496592" y="4424809"/>
            <a:ext cx="461665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↓</a:t>
            </a:r>
            <a:endParaRPr lang="en-US" sz="1125" dirty="0"/>
          </a:p>
        </p:txBody>
      </p:sp>
      <p:sp>
        <p:nvSpPr>
          <p:cNvPr id="65" name="Text 24"/>
          <p:cNvSpPr/>
          <p:nvPr/>
        </p:nvSpPr>
        <p:spPr>
          <a:xfrm>
            <a:off x="3244007" y="4424809"/>
            <a:ext cx="952124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Normal/↓</a:t>
            </a:r>
            <a:endParaRPr lang="en-US" sz="1125" dirty="0"/>
          </a:p>
        </p:txBody>
      </p:sp>
      <p:sp>
        <p:nvSpPr>
          <p:cNvPr id="66" name="Text 25"/>
          <p:cNvSpPr/>
          <p:nvPr/>
        </p:nvSpPr>
        <p:spPr>
          <a:xfrm>
            <a:off x="4178350" y="4424809"/>
            <a:ext cx="648593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747"/>
                </a:solidFill>
              </a:rPr>
              <a:t>↓</a:t>
            </a:r>
            <a:endParaRPr lang="en-US" sz="1125" dirty="0"/>
          </a:p>
        </p:txBody>
      </p:sp>
      <p:sp>
        <p:nvSpPr>
          <p:cNvPr id="67" name="Text 26"/>
          <p:cNvSpPr/>
          <p:nvPr/>
        </p:nvSpPr>
        <p:spPr>
          <a:xfrm>
            <a:off x="5112693" y="4424809"/>
            <a:ext cx="1583382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Diarrhoea, RTA, Addison's</a:t>
            </a:r>
            <a:endParaRPr lang="en-US" sz="1125" dirty="0"/>
          </a:p>
        </p:txBody>
      </p:sp>
      <p:sp>
        <p:nvSpPr>
          <p:cNvPr id="68" name="Text 27"/>
          <p:cNvSpPr/>
          <p:nvPr/>
        </p:nvSpPr>
        <p:spPr>
          <a:xfrm>
            <a:off x="752475" y="5243959"/>
            <a:ext cx="24003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</a:rPr>
              <a:t>Met. Alkalosis</a:t>
            </a:r>
            <a:endParaRPr lang="en-US" sz="1125" dirty="0"/>
          </a:p>
        </p:txBody>
      </p:sp>
      <p:sp>
        <p:nvSpPr>
          <p:cNvPr id="69" name="Text 28"/>
          <p:cNvSpPr/>
          <p:nvPr/>
        </p:nvSpPr>
        <p:spPr>
          <a:xfrm>
            <a:off x="2496592" y="5091559"/>
            <a:ext cx="461665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↑</a:t>
            </a:r>
            <a:endParaRPr lang="en-US" sz="1125" dirty="0"/>
          </a:p>
        </p:txBody>
      </p:sp>
      <p:sp>
        <p:nvSpPr>
          <p:cNvPr id="70" name="Text 29"/>
          <p:cNvSpPr/>
          <p:nvPr/>
        </p:nvSpPr>
        <p:spPr>
          <a:xfrm>
            <a:off x="3244007" y="5091559"/>
            <a:ext cx="952124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Normal/↑</a:t>
            </a:r>
            <a:endParaRPr lang="en-US" sz="1125" dirty="0"/>
          </a:p>
        </p:txBody>
      </p:sp>
      <p:sp>
        <p:nvSpPr>
          <p:cNvPr id="71" name="Text 30"/>
          <p:cNvSpPr/>
          <p:nvPr/>
        </p:nvSpPr>
        <p:spPr>
          <a:xfrm>
            <a:off x="4178350" y="5091559"/>
            <a:ext cx="648593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↑</a:t>
            </a:r>
            <a:endParaRPr lang="en-US" sz="1125" dirty="0"/>
          </a:p>
        </p:txBody>
      </p:sp>
      <p:sp>
        <p:nvSpPr>
          <p:cNvPr id="72" name="Text 31"/>
          <p:cNvSpPr/>
          <p:nvPr/>
        </p:nvSpPr>
        <p:spPr>
          <a:xfrm>
            <a:off x="5112693" y="5091559"/>
            <a:ext cx="2759541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Vomiting, Diuretics</a:t>
            </a:r>
            <a:endParaRPr lang="en-US" sz="1125" dirty="0"/>
          </a:p>
        </p:txBody>
      </p:sp>
      <p:sp>
        <p:nvSpPr>
          <p:cNvPr id="73" name="Text 32"/>
          <p:cNvSpPr/>
          <p:nvPr/>
        </p:nvSpPr>
        <p:spPr>
          <a:xfrm>
            <a:off x="7581900" y="1491555"/>
            <a:ext cx="4000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MUDPILES Mnemonic</a:t>
            </a:r>
            <a:endParaRPr lang="en-US" sz="1500" dirty="0"/>
          </a:p>
        </p:txBody>
      </p:sp>
      <p:sp>
        <p:nvSpPr>
          <p:cNvPr id="74" name="Text 33"/>
          <p:cNvSpPr/>
          <p:nvPr/>
        </p:nvSpPr>
        <p:spPr>
          <a:xfrm>
            <a:off x="7581900" y="1777305"/>
            <a:ext cx="461010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666666"/>
                </a:solidFill>
              </a:rPr>
              <a:t>High Anion Gap Metabolic Acidosis</a:t>
            </a:r>
            <a:endParaRPr lang="en-US" sz="975" dirty="0"/>
          </a:p>
        </p:txBody>
      </p:sp>
      <p:sp>
        <p:nvSpPr>
          <p:cNvPr id="75" name="Text 34"/>
          <p:cNvSpPr/>
          <p:nvPr/>
        </p:nvSpPr>
        <p:spPr>
          <a:xfrm>
            <a:off x="7662863" y="2346275"/>
            <a:ext cx="30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M</a:t>
            </a:r>
            <a:endParaRPr lang="en-US" sz="1350" dirty="0"/>
          </a:p>
        </p:txBody>
      </p:sp>
      <p:sp>
        <p:nvSpPr>
          <p:cNvPr id="76" name="Text 35"/>
          <p:cNvSpPr/>
          <p:nvPr/>
        </p:nvSpPr>
        <p:spPr>
          <a:xfrm>
            <a:off x="8029575" y="2391519"/>
            <a:ext cx="13716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Methanol</a:t>
            </a:r>
            <a:endParaRPr lang="en-US" sz="1125" dirty="0"/>
          </a:p>
        </p:txBody>
      </p:sp>
      <p:sp>
        <p:nvSpPr>
          <p:cNvPr id="77" name="Text 36"/>
          <p:cNvSpPr/>
          <p:nvPr/>
        </p:nvSpPr>
        <p:spPr>
          <a:xfrm>
            <a:off x="7672388" y="2846189"/>
            <a:ext cx="30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U</a:t>
            </a:r>
            <a:endParaRPr lang="en-US" sz="1350" dirty="0"/>
          </a:p>
        </p:txBody>
      </p:sp>
      <p:sp>
        <p:nvSpPr>
          <p:cNvPr id="78" name="Text 37"/>
          <p:cNvSpPr/>
          <p:nvPr/>
        </p:nvSpPr>
        <p:spPr>
          <a:xfrm>
            <a:off x="8029575" y="2891433"/>
            <a:ext cx="12001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Uraemia</a:t>
            </a:r>
            <a:endParaRPr lang="en-US" sz="1125" dirty="0"/>
          </a:p>
        </p:txBody>
      </p:sp>
      <p:sp>
        <p:nvSpPr>
          <p:cNvPr id="79" name="Text 38"/>
          <p:cNvSpPr/>
          <p:nvPr/>
        </p:nvSpPr>
        <p:spPr>
          <a:xfrm>
            <a:off x="7672388" y="3346103"/>
            <a:ext cx="30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D</a:t>
            </a:r>
            <a:endParaRPr lang="en-US" sz="1350" dirty="0"/>
          </a:p>
        </p:txBody>
      </p:sp>
      <p:sp>
        <p:nvSpPr>
          <p:cNvPr id="80" name="Text 39"/>
          <p:cNvSpPr/>
          <p:nvPr/>
        </p:nvSpPr>
        <p:spPr>
          <a:xfrm>
            <a:off x="8029575" y="3391346"/>
            <a:ext cx="416242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Diabetic Ketoacidosis (DKA)</a:t>
            </a:r>
            <a:endParaRPr lang="en-US" sz="1125" dirty="0"/>
          </a:p>
        </p:txBody>
      </p:sp>
      <p:sp>
        <p:nvSpPr>
          <p:cNvPr id="81" name="Text 40"/>
          <p:cNvSpPr/>
          <p:nvPr/>
        </p:nvSpPr>
        <p:spPr>
          <a:xfrm>
            <a:off x="7677001" y="3846016"/>
            <a:ext cx="30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P</a:t>
            </a:r>
            <a:endParaRPr lang="en-US" sz="1350" dirty="0"/>
          </a:p>
        </p:txBody>
      </p:sp>
      <p:sp>
        <p:nvSpPr>
          <p:cNvPr id="82" name="Text 41"/>
          <p:cNvSpPr/>
          <p:nvPr/>
        </p:nvSpPr>
        <p:spPr>
          <a:xfrm>
            <a:off x="8029575" y="3891260"/>
            <a:ext cx="416242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Propylene Glycol / Paracetamol</a:t>
            </a:r>
            <a:endParaRPr lang="en-US" sz="1125" dirty="0"/>
          </a:p>
        </p:txBody>
      </p:sp>
      <p:sp>
        <p:nvSpPr>
          <p:cNvPr id="83" name="Text 42"/>
          <p:cNvSpPr/>
          <p:nvPr/>
        </p:nvSpPr>
        <p:spPr>
          <a:xfrm>
            <a:off x="7710339" y="4345930"/>
            <a:ext cx="30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I</a:t>
            </a:r>
            <a:endParaRPr lang="en-US" sz="1350" dirty="0"/>
          </a:p>
        </p:txBody>
      </p:sp>
      <p:sp>
        <p:nvSpPr>
          <p:cNvPr id="84" name="Text 43"/>
          <p:cNvSpPr/>
          <p:nvPr/>
        </p:nvSpPr>
        <p:spPr>
          <a:xfrm>
            <a:off x="8029575" y="4391174"/>
            <a:ext cx="27432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Isoniazid / Iron</a:t>
            </a:r>
            <a:endParaRPr lang="en-US" sz="1125" dirty="0"/>
          </a:p>
        </p:txBody>
      </p:sp>
      <p:sp>
        <p:nvSpPr>
          <p:cNvPr id="85" name="Text 44"/>
          <p:cNvSpPr/>
          <p:nvPr/>
        </p:nvSpPr>
        <p:spPr>
          <a:xfrm>
            <a:off x="7681912" y="4845844"/>
            <a:ext cx="30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L</a:t>
            </a:r>
            <a:endParaRPr lang="en-US" sz="1350" dirty="0"/>
          </a:p>
        </p:txBody>
      </p:sp>
      <p:sp>
        <p:nvSpPr>
          <p:cNvPr id="86" name="Text 45"/>
          <p:cNvSpPr/>
          <p:nvPr/>
        </p:nvSpPr>
        <p:spPr>
          <a:xfrm>
            <a:off x="8029575" y="4891088"/>
            <a:ext cx="1793081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Lactic Acidosis </a:t>
            </a:r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666666"/>
                </a:solidFill>
              </a:rPr>
              <a:t>(Sepsis/Shock)</a:t>
            </a:r>
            <a:endParaRPr lang="en-US" sz="1125" dirty="0"/>
          </a:p>
        </p:txBody>
      </p:sp>
      <p:sp>
        <p:nvSpPr>
          <p:cNvPr id="87" name="Text 46"/>
          <p:cNvSpPr/>
          <p:nvPr/>
        </p:nvSpPr>
        <p:spPr>
          <a:xfrm>
            <a:off x="7677001" y="5345757"/>
            <a:ext cx="30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E</a:t>
            </a:r>
            <a:endParaRPr lang="en-US" sz="1350" dirty="0"/>
          </a:p>
        </p:txBody>
      </p:sp>
      <p:sp>
        <p:nvSpPr>
          <p:cNvPr id="88" name="Text 47"/>
          <p:cNvSpPr/>
          <p:nvPr/>
        </p:nvSpPr>
        <p:spPr>
          <a:xfrm>
            <a:off x="8029575" y="5391001"/>
            <a:ext cx="25717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Ethylene Glycol</a:t>
            </a:r>
            <a:endParaRPr lang="en-US" sz="1125" dirty="0"/>
          </a:p>
        </p:txBody>
      </p:sp>
      <p:sp>
        <p:nvSpPr>
          <p:cNvPr id="89" name="Text 48"/>
          <p:cNvSpPr/>
          <p:nvPr/>
        </p:nvSpPr>
        <p:spPr>
          <a:xfrm>
            <a:off x="7677001" y="5845671"/>
            <a:ext cx="30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</a:t>
            </a:r>
            <a:endParaRPr lang="en-US" sz="1350" dirty="0"/>
          </a:p>
        </p:txBody>
      </p:sp>
      <p:sp>
        <p:nvSpPr>
          <p:cNvPr id="90" name="Text 49"/>
          <p:cNvSpPr/>
          <p:nvPr/>
        </p:nvSpPr>
        <p:spPr>
          <a:xfrm>
            <a:off x="8029575" y="5890915"/>
            <a:ext cx="18859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Salicylates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5057180" cy="78670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62955"/>
            <a:ext cx="4000500" cy="388054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91555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4" y="1594396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024955"/>
            <a:ext cx="3543300" cy="73342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948880"/>
            <a:ext cx="142875" cy="122337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444180"/>
            <a:ext cx="142875" cy="122337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939480"/>
            <a:ext cx="142875" cy="1143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2000" y="1393478"/>
            <a:ext cx="3048000" cy="36195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10500" y="1262955"/>
            <a:ext cx="4000500" cy="388054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39100" y="1491555"/>
            <a:ext cx="381000" cy="3810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22444" y="1594396"/>
            <a:ext cx="214313" cy="17532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39100" y="2024955"/>
            <a:ext cx="3543300" cy="733425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39100" y="2948880"/>
            <a:ext cx="142875" cy="1143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39100" y="3244155"/>
            <a:ext cx="142875" cy="131862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39100" y="3739455"/>
            <a:ext cx="142875" cy="1143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5334000"/>
            <a:ext cx="11430000" cy="8763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5543550"/>
            <a:ext cx="381000" cy="4572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586889" y="5591175"/>
            <a:ext cx="1033611" cy="36195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609600" y="400050"/>
            <a:ext cx="11582400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747"/>
                </a:solidFill>
              </a:rPr>
              <a:t>Type 1 vs Type 2 Respiratory Failure</a:t>
            </a:r>
            <a:endParaRPr lang="en-US" sz="2100" dirty="0"/>
          </a:p>
        </p:txBody>
      </p:sp>
      <p:sp>
        <p:nvSpPr>
          <p:cNvPr id="25" name="Text 1"/>
          <p:cNvSpPr/>
          <p:nvPr/>
        </p:nvSpPr>
        <p:spPr>
          <a:xfrm>
            <a:off x="609600" y="758130"/>
            <a:ext cx="46405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spc="60" kern="0" dirty="0">
                <a:solidFill>
                  <a:srgbClr val="666666"/>
                </a:solidFill>
              </a:rPr>
              <a:t>CLINICAL SKILLS &amp; DIAGNOSTICS</a:t>
            </a:r>
            <a:endParaRPr lang="en-US" sz="1050" dirty="0"/>
          </a:p>
        </p:txBody>
      </p:sp>
      <p:sp>
        <p:nvSpPr>
          <p:cNvPr id="26" name="Text 2"/>
          <p:cNvSpPr/>
          <p:nvPr/>
        </p:nvSpPr>
        <p:spPr>
          <a:xfrm>
            <a:off x="1104900" y="1539180"/>
            <a:ext cx="6324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Type 1: Oxygenation Failure</a:t>
            </a:r>
            <a:endParaRPr lang="en-US" sz="1500" dirty="0"/>
          </a:p>
        </p:txBody>
      </p:sp>
      <p:sp>
        <p:nvSpPr>
          <p:cNvPr id="27" name="Text 3"/>
          <p:cNvSpPr/>
          <p:nvPr/>
        </p:nvSpPr>
        <p:spPr>
          <a:xfrm>
            <a:off x="723900" y="2139255"/>
            <a:ext cx="345579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555555"/>
                </a:solidFill>
              </a:rPr>
              <a:t>PaO</a:t>
            </a:r>
            <a:pPr indent="0" marL="0">
              <a:lnSpc>
                <a:spcPts val="1688"/>
              </a:lnSpc>
              <a:buNone/>
            </a:pPr>
            <a:r>
              <a:rPr lang="en-US" sz="844" b="1" dirty="0">
                <a:solidFill>
                  <a:srgbClr val="555555"/>
                </a:solidFill>
              </a:rPr>
              <a:t>2</a:t>
            </a:r>
            <a:endParaRPr lang="en-US" sz="1125" dirty="0"/>
          </a:p>
        </p:txBody>
      </p:sp>
      <p:sp>
        <p:nvSpPr>
          <p:cNvPr id="28" name="Text 4"/>
          <p:cNvSpPr/>
          <p:nvPr/>
        </p:nvSpPr>
        <p:spPr>
          <a:xfrm>
            <a:off x="3541961" y="2139255"/>
            <a:ext cx="13144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&lt; 8 kPa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723900" y="2391668"/>
            <a:ext cx="448866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555555"/>
                </a:solidFill>
              </a:rPr>
              <a:t>PaCO</a:t>
            </a:r>
            <a:pPr indent="0" marL="0">
              <a:lnSpc>
                <a:spcPts val="1688"/>
              </a:lnSpc>
              <a:buNone/>
            </a:pPr>
            <a:r>
              <a:rPr lang="en-US" sz="844" b="1" dirty="0">
                <a:solidFill>
                  <a:srgbClr val="555555"/>
                </a:solidFill>
              </a:rPr>
              <a:t>2</a:t>
            </a:r>
            <a:endParaRPr lang="en-US" sz="1125" dirty="0"/>
          </a:p>
        </p:txBody>
      </p:sp>
      <p:sp>
        <p:nvSpPr>
          <p:cNvPr id="30" name="Text 6"/>
          <p:cNvSpPr/>
          <p:nvPr/>
        </p:nvSpPr>
        <p:spPr>
          <a:xfrm>
            <a:off x="2684859" y="2391668"/>
            <a:ext cx="36576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</a:rPr>
              <a:t>Normal / Low (&lt; 6.0)</a:t>
            </a:r>
            <a:endParaRPr lang="en-US" sz="1125" dirty="0"/>
          </a:p>
        </p:txBody>
      </p:sp>
      <p:sp>
        <p:nvSpPr>
          <p:cNvPr id="31" name="Text 7"/>
          <p:cNvSpPr/>
          <p:nvPr/>
        </p:nvSpPr>
        <p:spPr>
          <a:xfrm>
            <a:off x="847725" y="2910780"/>
            <a:ext cx="33051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Failure of gas exchange across the alveolar membrane</a:t>
            </a:r>
            <a:endParaRPr lang="en-US" sz="1125" dirty="0"/>
          </a:p>
        </p:txBody>
      </p:sp>
      <p:sp>
        <p:nvSpPr>
          <p:cNvPr id="32" name="Text 8"/>
          <p:cNvSpPr/>
          <p:nvPr/>
        </p:nvSpPr>
        <p:spPr>
          <a:xfrm>
            <a:off x="847725" y="3406080"/>
            <a:ext cx="33051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Common Causes: Pneumonia, Pulmonary Oedema, PE</a:t>
            </a:r>
            <a:endParaRPr lang="en-US" sz="1125" dirty="0"/>
          </a:p>
        </p:txBody>
      </p:sp>
      <p:sp>
        <p:nvSpPr>
          <p:cNvPr id="33" name="Text 9"/>
          <p:cNvSpPr/>
          <p:nvPr/>
        </p:nvSpPr>
        <p:spPr>
          <a:xfrm>
            <a:off x="847725" y="3901380"/>
            <a:ext cx="74866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Compensation: Hyperventilation (lowers CO</a:t>
            </a:r>
            <a:pPr algn="l" indent="0" marL="0">
              <a:lnSpc>
                <a:spcPts val="1575"/>
              </a:lnSpc>
              <a:buNone/>
            </a:pPr>
            <a:r>
              <a:rPr lang="en-US" sz="844" dirty="0">
                <a:solidFill>
                  <a:srgbClr val="1A1A1A"/>
                </a:solidFill>
              </a:rPr>
              <a:t>2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)</a:t>
            </a:r>
            <a:endParaRPr lang="en-US" sz="1125" dirty="0"/>
          </a:p>
        </p:txBody>
      </p:sp>
      <p:sp>
        <p:nvSpPr>
          <p:cNvPr id="34" name="Text 10"/>
          <p:cNvSpPr/>
          <p:nvPr/>
        </p:nvSpPr>
        <p:spPr>
          <a:xfrm>
            <a:off x="8534400" y="1539180"/>
            <a:ext cx="3657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Type 2: Ventilation Failure</a:t>
            </a:r>
            <a:endParaRPr lang="en-US" sz="1500" dirty="0"/>
          </a:p>
        </p:txBody>
      </p:sp>
      <p:sp>
        <p:nvSpPr>
          <p:cNvPr id="35" name="Text 11"/>
          <p:cNvSpPr/>
          <p:nvPr/>
        </p:nvSpPr>
        <p:spPr>
          <a:xfrm>
            <a:off x="8153400" y="2139255"/>
            <a:ext cx="345579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555555"/>
                </a:solidFill>
              </a:rPr>
              <a:t>PaO</a:t>
            </a:r>
            <a:pPr indent="0" marL="0">
              <a:lnSpc>
                <a:spcPts val="1688"/>
              </a:lnSpc>
              <a:buNone/>
            </a:pPr>
            <a:r>
              <a:rPr lang="en-US" sz="844" b="1" dirty="0">
                <a:solidFill>
                  <a:srgbClr val="555555"/>
                </a:solidFill>
              </a:rPr>
              <a:t>2</a:t>
            </a:r>
            <a:endParaRPr lang="en-US" sz="1125" dirty="0"/>
          </a:p>
        </p:txBody>
      </p:sp>
      <p:sp>
        <p:nvSpPr>
          <p:cNvPr id="36" name="Text 12"/>
          <p:cNvSpPr/>
          <p:nvPr/>
        </p:nvSpPr>
        <p:spPr>
          <a:xfrm>
            <a:off x="10971461" y="2139255"/>
            <a:ext cx="1220539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&lt; 8 kPa</a:t>
            </a:r>
            <a:endParaRPr lang="en-US" sz="1125" dirty="0"/>
          </a:p>
        </p:txBody>
      </p:sp>
      <p:sp>
        <p:nvSpPr>
          <p:cNvPr id="37" name="Text 13"/>
          <p:cNvSpPr/>
          <p:nvPr/>
        </p:nvSpPr>
        <p:spPr>
          <a:xfrm>
            <a:off x="8153400" y="2391668"/>
            <a:ext cx="448866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555555"/>
                </a:solidFill>
              </a:rPr>
              <a:t>PaCO</a:t>
            </a:r>
            <a:pPr indent="0" marL="0">
              <a:lnSpc>
                <a:spcPts val="1688"/>
              </a:lnSpc>
              <a:buNone/>
            </a:pPr>
            <a:r>
              <a:rPr lang="en-US" sz="844" b="1" dirty="0">
                <a:solidFill>
                  <a:srgbClr val="555555"/>
                </a:solidFill>
              </a:rPr>
              <a:t>2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10249049" y="2391668"/>
            <a:ext cx="1942951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2F2F"/>
                </a:solidFill>
              </a:rPr>
              <a:t>Raised (&gt; 6.0 kPa)</a:t>
            </a:r>
            <a:endParaRPr lang="en-US" sz="1125" dirty="0"/>
          </a:p>
        </p:txBody>
      </p:sp>
      <p:sp>
        <p:nvSpPr>
          <p:cNvPr id="39" name="Text 15"/>
          <p:cNvSpPr/>
          <p:nvPr/>
        </p:nvSpPr>
        <p:spPr>
          <a:xfrm>
            <a:off x="8277225" y="2910780"/>
            <a:ext cx="39147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Failure of the "pump" (lungs/chest wall/muscles)</a:t>
            </a:r>
            <a:endParaRPr lang="en-US" sz="1125" dirty="0"/>
          </a:p>
        </p:txBody>
      </p:sp>
      <p:sp>
        <p:nvSpPr>
          <p:cNvPr id="40" name="Text 16"/>
          <p:cNvSpPr/>
          <p:nvPr/>
        </p:nvSpPr>
        <p:spPr>
          <a:xfrm>
            <a:off x="8277225" y="3206055"/>
            <a:ext cx="33051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Common Causes: COPD, Neuromuscular disease, Obesity</a:t>
            </a:r>
            <a:endParaRPr lang="en-US" sz="1125" dirty="0"/>
          </a:p>
        </p:txBody>
      </p:sp>
      <p:sp>
        <p:nvSpPr>
          <p:cNvPr id="41" name="Text 17"/>
          <p:cNvSpPr/>
          <p:nvPr/>
        </p:nvSpPr>
        <p:spPr>
          <a:xfrm>
            <a:off x="8277225" y="3701355"/>
            <a:ext cx="39147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Risk: Loss of hypoxic drive if over-oxygenated</a:t>
            </a:r>
            <a:endParaRPr lang="en-US" sz="1125" dirty="0"/>
          </a:p>
        </p:txBody>
      </p:sp>
      <p:sp>
        <p:nvSpPr>
          <p:cNvPr id="42" name="Text 18"/>
          <p:cNvSpPr/>
          <p:nvPr/>
        </p:nvSpPr>
        <p:spPr>
          <a:xfrm>
            <a:off x="1181100" y="5524500"/>
            <a:ext cx="921528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COPD Target Oxygen Saturation</a:t>
            </a:r>
            <a:endParaRPr lang="en-US" sz="1350" dirty="0"/>
          </a:p>
        </p:txBody>
      </p:sp>
      <p:sp>
        <p:nvSpPr>
          <p:cNvPr id="43" name="Text 19"/>
          <p:cNvSpPr/>
          <p:nvPr/>
        </p:nvSpPr>
        <p:spPr>
          <a:xfrm>
            <a:off x="1181100" y="5819775"/>
            <a:ext cx="110109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FFFFFF">
                    <a:alpha val="95000"/>
                  </a:srgbClr>
                </a:solidFill>
              </a:rPr>
              <a:t>In patients with known COPD or Type 2 failure risk, avoid high-flow oxygen. Use 24% or 28% Venturi masks to prevent CO</a:t>
            </a:r>
            <a:pPr indent="0" marL="0">
              <a:lnSpc>
                <a:spcPts val="1575"/>
              </a:lnSpc>
              <a:buNone/>
            </a:pPr>
            <a:r>
              <a:rPr lang="en-US" sz="844" dirty="0">
                <a:solidFill>
                  <a:srgbClr val="FFFFFF">
                    <a:alpha val="95000"/>
                  </a:srgbClr>
                </a:solidFill>
              </a:rPr>
              <a:t>2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FFFFFF">
                    <a:alpha val="95000"/>
                  </a:srgbClr>
                </a:solidFill>
              </a:rPr>
              <a:t> retention.</a:t>
            </a:r>
            <a:endParaRPr lang="en-US" sz="1125" dirty="0"/>
          </a:p>
        </p:txBody>
      </p:sp>
      <p:sp>
        <p:nvSpPr>
          <p:cNvPr id="44" name="Text 20"/>
          <p:cNvSpPr/>
          <p:nvPr/>
        </p:nvSpPr>
        <p:spPr>
          <a:xfrm>
            <a:off x="10701189" y="5591175"/>
            <a:ext cx="1490811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747"/>
                </a:solidFill>
              </a:rPr>
              <a:t>88 – 92%</a:t>
            </a:r>
            <a:endParaRPr lang="en-US" sz="1500" dirty="0"/>
          </a:p>
        </p:txBody>
      </p:sp>
      <p:sp>
        <p:nvSpPr>
          <p:cNvPr id="45" name="Text 21"/>
          <p:cNvSpPr/>
          <p:nvPr/>
        </p:nvSpPr>
        <p:spPr>
          <a:xfrm>
            <a:off x="381000" y="6591300"/>
            <a:ext cx="5440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6747"/>
                </a:solidFill>
              </a:rPr>
              <a:t>BRADFORD VTS</a:t>
            </a:r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88888"/>
                </a:solidFill>
              </a:rPr>
              <a:t> TEACHING DECK • May 2026</a:t>
            </a:r>
            <a:endParaRPr lang="en-US" sz="900" dirty="0"/>
          </a:p>
        </p:txBody>
      </p:sp>
      <p:sp>
        <p:nvSpPr>
          <p:cNvPr id="46" name="Text 22"/>
          <p:cNvSpPr/>
          <p:nvPr/>
        </p:nvSpPr>
        <p:spPr>
          <a:xfrm>
            <a:off x="9809708" y="6591300"/>
            <a:ext cx="2382292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88888"/>
                </a:solidFill>
              </a:rPr>
              <a:t>ABG Interpretation in GP • Slide 9 of 15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2026-05-05T13:38:39Z</dcterms:created>
  <dcterms:modified xsi:type="dcterms:W3CDTF">2026-05-05T13:38:39Z</dcterms:modified>
</cp:coreProperties>
</file>