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3" d="100"/>
          <a:sy n="73" d="100"/>
        </p:scale>
        <p:origin x="66"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4588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60.png"/><Relationship Id="rId13" Type="http://schemas.openxmlformats.org/officeDocument/2006/relationships/image" Target="../media/image165.png"/><Relationship Id="rId18" Type="http://schemas.openxmlformats.org/officeDocument/2006/relationships/image" Target="../media/image170.png"/><Relationship Id="rId3" Type="http://schemas.openxmlformats.org/officeDocument/2006/relationships/image" Target="../media/image1.png"/><Relationship Id="rId21" Type="http://schemas.openxmlformats.org/officeDocument/2006/relationships/image" Target="../media/image173.png"/><Relationship Id="rId7" Type="http://schemas.openxmlformats.org/officeDocument/2006/relationships/image" Target="../media/image159.png"/><Relationship Id="rId12" Type="http://schemas.openxmlformats.org/officeDocument/2006/relationships/image" Target="../media/image164.png"/><Relationship Id="rId17" Type="http://schemas.openxmlformats.org/officeDocument/2006/relationships/image" Target="../media/image169.png"/><Relationship Id="rId2" Type="http://schemas.openxmlformats.org/officeDocument/2006/relationships/notesSlide" Target="../notesSlides/notesSlide10.xml"/><Relationship Id="rId16" Type="http://schemas.openxmlformats.org/officeDocument/2006/relationships/image" Target="../media/image168.png"/><Relationship Id="rId20" Type="http://schemas.openxmlformats.org/officeDocument/2006/relationships/image" Target="../media/image172.png"/><Relationship Id="rId1" Type="http://schemas.openxmlformats.org/officeDocument/2006/relationships/slideLayout" Target="../slideLayouts/slideLayout1.xml"/><Relationship Id="rId6" Type="http://schemas.openxmlformats.org/officeDocument/2006/relationships/image" Target="../media/image158.png"/><Relationship Id="rId11" Type="http://schemas.openxmlformats.org/officeDocument/2006/relationships/image" Target="../media/image163.png"/><Relationship Id="rId5" Type="http://schemas.openxmlformats.org/officeDocument/2006/relationships/image" Target="../media/image7.png"/><Relationship Id="rId15" Type="http://schemas.openxmlformats.org/officeDocument/2006/relationships/image" Target="../media/image167.png"/><Relationship Id="rId23" Type="http://schemas.openxmlformats.org/officeDocument/2006/relationships/image" Target="../media/image175.png"/><Relationship Id="rId10" Type="http://schemas.openxmlformats.org/officeDocument/2006/relationships/image" Target="../media/image162.png"/><Relationship Id="rId19" Type="http://schemas.openxmlformats.org/officeDocument/2006/relationships/image" Target="../media/image171.png"/><Relationship Id="rId4" Type="http://schemas.openxmlformats.org/officeDocument/2006/relationships/image" Target="../media/image157.png"/><Relationship Id="rId9" Type="http://schemas.openxmlformats.org/officeDocument/2006/relationships/image" Target="../media/image161.png"/><Relationship Id="rId14" Type="http://schemas.openxmlformats.org/officeDocument/2006/relationships/image" Target="../media/image166.png"/><Relationship Id="rId22" Type="http://schemas.openxmlformats.org/officeDocument/2006/relationships/image" Target="../media/image174.png"/></Relationships>
</file>

<file path=ppt/slides/_rels/slide11.xml.rels><?xml version="1.0" encoding="UTF-8" standalone="yes"?>
<Relationships xmlns="http://schemas.openxmlformats.org/package/2006/relationships"><Relationship Id="rId8" Type="http://schemas.openxmlformats.org/officeDocument/2006/relationships/image" Target="../media/image178.png"/><Relationship Id="rId13" Type="http://schemas.openxmlformats.org/officeDocument/2006/relationships/image" Target="../media/image183.png"/><Relationship Id="rId18" Type="http://schemas.openxmlformats.org/officeDocument/2006/relationships/image" Target="../media/image188.png"/><Relationship Id="rId26" Type="http://schemas.openxmlformats.org/officeDocument/2006/relationships/image" Target="../media/image196.png"/><Relationship Id="rId3" Type="http://schemas.openxmlformats.org/officeDocument/2006/relationships/image" Target="../media/image1.png"/><Relationship Id="rId21" Type="http://schemas.openxmlformats.org/officeDocument/2006/relationships/image" Target="../media/image191.png"/><Relationship Id="rId7" Type="http://schemas.openxmlformats.org/officeDocument/2006/relationships/image" Target="../media/image177.png"/><Relationship Id="rId12" Type="http://schemas.openxmlformats.org/officeDocument/2006/relationships/image" Target="../media/image182.png"/><Relationship Id="rId17" Type="http://schemas.openxmlformats.org/officeDocument/2006/relationships/image" Target="../media/image187.png"/><Relationship Id="rId25" Type="http://schemas.openxmlformats.org/officeDocument/2006/relationships/image" Target="../media/image195.png"/><Relationship Id="rId2" Type="http://schemas.openxmlformats.org/officeDocument/2006/relationships/notesSlide" Target="../notesSlides/notesSlide11.xml"/><Relationship Id="rId16" Type="http://schemas.openxmlformats.org/officeDocument/2006/relationships/image" Target="../media/image186.png"/><Relationship Id="rId20" Type="http://schemas.openxmlformats.org/officeDocument/2006/relationships/image" Target="../media/image190.png"/><Relationship Id="rId1" Type="http://schemas.openxmlformats.org/officeDocument/2006/relationships/slideLayout" Target="../slideLayouts/slideLayout1.xml"/><Relationship Id="rId6" Type="http://schemas.openxmlformats.org/officeDocument/2006/relationships/image" Target="../media/image176.png"/><Relationship Id="rId11" Type="http://schemas.openxmlformats.org/officeDocument/2006/relationships/image" Target="../media/image181.png"/><Relationship Id="rId24" Type="http://schemas.openxmlformats.org/officeDocument/2006/relationships/image" Target="../media/image194.png"/><Relationship Id="rId5" Type="http://schemas.openxmlformats.org/officeDocument/2006/relationships/image" Target="../media/image7.png"/><Relationship Id="rId15" Type="http://schemas.openxmlformats.org/officeDocument/2006/relationships/image" Target="../media/image185.png"/><Relationship Id="rId23" Type="http://schemas.openxmlformats.org/officeDocument/2006/relationships/image" Target="../media/image193.png"/><Relationship Id="rId28" Type="http://schemas.openxmlformats.org/officeDocument/2006/relationships/image" Target="../media/image198.png"/><Relationship Id="rId10" Type="http://schemas.openxmlformats.org/officeDocument/2006/relationships/image" Target="../media/image180.png"/><Relationship Id="rId19" Type="http://schemas.openxmlformats.org/officeDocument/2006/relationships/image" Target="../media/image189.png"/><Relationship Id="rId4" Type="http://schemas.openxmlformats.org/officeDocument/2006/relationships/image" Target="../media/image157.png"/><Relationship Id="rId9" Type="http://schemas.openxmlformats.org/officeDocument/2006/relationships/image" Target="../media/image179.png"/><Relationship Id="rId14" Type="http://schemas.openxmlformats.org/officeDocument/2006/relationships/image" Target="../media/image184.png"/><Relationship Id="rId22" Type="http://schemas.openxmlformats.org/officeDocument/2006/relationships/image" Target="../media/image192.png"/><Relationship Id="rId27" Type="http://schemas.openxmlformats.org/officeDocument/2006/relationships/image" Target="../media/image197.png"/></Relationships>
</file>

<file path=ppt/slides/_rels/slide12.xml.rels><?xml version="1.0" encoding="UTF-8" standalone="yes"?>
<Relationships xmlns="http://schemas.openxmlformats.org/package/2006/relationships"><Relationship Id="rId13" Type="http://schemas.openxmlformats.org/officeDocument/2006/relationships/image" Target="../media/image206.png"/><Relationship Id="rId18" Type="http://schemas.openxmlformats.org/officeDocument/2006/relationships/image" Target="../media/image211.png"/><Relationship Id="rId26" Type="http://schemas.openxmlformats.org/officeDocument/2006/relationships/image" Target="../media/image219.png"/><Relationship Id="rId3" Type="http://schemas.openxmlformats.org/officeDocument/2006/relationships/image" Target="../media/image1.png"/><Relationship Id="rId21" Type="http://schemas.openxmlformats.org/officeDocument/2006/relationships/image" Target="../media/image214.png"/><Relationship Id="rId34" Type="http://schemas.openxmlformats.org/officeDocument/2006/relationships/image" Target="../media/image227.png"/><Relationship Id="rId7" Type="http://schemas.openxmlformats.org/officeDocument/2006/relationships/image" Target="../media/image200.png"/><Relationship Id="rId12" Type="http://schemas.openxmlformats.org/officeDocument/2006/relationships/image" Target="../media/image205.png"/><Relationship Id="rId17" Type="http://schemas.openxmlformats.org/officeDocument/2006/relationships/image" Target="../media/image210.png"/><Relationship Id="rId25" Type="http://schemas.openxmlformats.org/officeDocument/2006/relationships/image" Target="../media/image218.png"/><Relationship Id="rId33" Type="http://schemas.openxmlformats.org/officeDocument/2006/relationships/image" Target="../media/image226.png"/><Relationship Id="rId2" Type="http://schemas.openxmlformats.org/officeDocument/2006/relationships/notesSlide" Target="../notesSlides/notesSlide12.xml"/><Relationship Id="rId16" Type="http://schemas.openxmlformats.org/officeDocument/2006/relationships/image" Target="../media/image209.png"/><Relationship Id="rId20" Type="http://schemas.openxmlformats.org/officeDocument/2006/relationships/image" Target="../media/image213.png"/><Relationship Id="rId29" Type="http://schemas.openxmlformats.org/officeDocument/2006/relationships/image" Target="../media/image222.png"/><Relationship Id="rId1" Type="http://schemas.openxmlformats.org/officeDocument/2006/relationships/slideLayout" Target="../slideLayouts/slideLayout1.xml"/><Relationship Id="rId6" Type="http://schemas.openxmlformats.org/officeDocument/2006/relationships/image" Target="../media/image199.png"/><Relationship Id="rId11" Type="http://schemas.openxmlformats.org/officeDocument/2006/relationships/image" Target="../media/image204.png"/><Relationship Id="rId24" Type="http://schemas.openxmlformats.org/officeDocument/2006/relationships/image" Target="../media/image217.png"/><Relationship Id="rId32" Type="http://schemas.openxmlformats.org/officeDocument/2006/relationships/image" Target="../media/image225.png"/><Relationship Id="rId5" Type="http://schemas.openxmlformats.org/officeDocument/2006/relationships/image" Target="../media/image7.png"/><Relationship Id="rId15" Type="http://schemas.openxmlformats.org/officeDocument/2006/relationships/image" Target="../media/image208.png"/><Relationship Id="rId23" Type="http://schemas.openxmlformats.org/officeDocument/2006/relationships/image" Target="../media/image216.png"/><Relationship Id="rId28" Type="http://schemas.openxmlformats.org/officeDocument/2006/relationships/image" Target="../media/image221.png"/><Relationship Id="rId10" Type="http://schemas.openxmlformats.org/officeDocument/2006/relationships/image" Target="../media/image203.png"/><Relationship Id="rId19" Type="http://schemas.openxmlformats.org/officeDocument/2006/relationships/image" Target="../media/image212.png"/><Relationship Id="rId31" Type="http://schemas.openxmlformats.org/officeDocument/2006/relationships/image" Target="../media/image224.png"/><Relationship Id="rId4" Type="http://schemas.openxmlformats.org/officeDocument/2006/relationships/image" Target="../media/image6.png"/><Relationship Id="rId9" Type="http://schemas.openxmlformats.org/officeDocument/2006/relationships/image" Target="../media/image202.png"/><Relationship Id="rId14" Type="http://schemas.openxmlformats.org/officeDocument/2006/relationships/image" Target="../media/image207.png"/><Relationship Id="rId22" Type="http://schemas.openxmlformats.org/officeDocument/2006/relationships/image" Target="../media/image215.png"/><Relationship Id="rId27" Type="http://schemas.openxmlformats.org/officeDocument/2006/relationships/image" Target="../media/image220.png"/><Relationship Id="rId30" Type="http://schemas.openxmlformats.org/officeDocument/2006/relationships/image" Target="../media/image223.png"/><Relationship Id="rId8" Type="http://schemas.openxmlformats.org/officeDocument/2006/relationships/image" Target="../media/image201.png"/></Relationships>
</file>

<file path=ppt/slides/_rels/slide13.xml.rels><?xml version="1.0" encoding="UTF-8" standalone="yes"?>
<Relationships xmlns="http://schemas.openxmlformats.org/package/2006/relationships"><Relationship Id="rId8" Type="http://schemas.openxmlformats.org/officeDocument/2006/relationships/image" Target="../media/image230.png"/><Relationship Id="rId13" Type="http://schemas.openxmlformats.org/officeDocument/2006/relationships/image" Target="../media/image235.png"/><Relationship Id="rId3" Type="http://schemas.openxmlformats.org/officeDocument/2006/relationships/image" Target="../media/image1.png"/><Relationship Id="rId7" Type="http://schemas.openxmlformats.org/officeDocument/2006/relationships/image" Target="../media/image229.png"/><Relationship Id="rId12" Type="http://schemas.openxmlformats.org/officeDocument/2006/relationships/image" Target="../media/image234.png"/><Relationship Id="rId2" Type="http://schemas.openxmlformats.org/officeDocument/2006/relationships/notesSlide" Target="../notesSlides/notesSlide13.xml"/><Relationship Id="rId16" Type="http://schemas.openxmlformats.org/officeDocument/2006/relationships/image" Target="../media/image238.png"/><Relationship Id="rId1" Type="http://schemas.openxmlformats.org/officeDocument/2006/relationships/slideLayout" Target="../slideLayouts/slideLayout1.xml"/><Relationship Id="rId6" Type="http://schemas.openxmlformats.org/officeDocument/2006/relationships/image" Target="../media/image228.png"/><Relationship Id="rId11" Type="http://schemas.openxmlformats.org/officeDocument/2006/relationships/image" Target="../media/image233.png"/><Relationship Id="rId5" Type="http://schemas.openxmlformats.org/officeDocument/2006/relationships/image" Target="../media/image7.png"/><Relationship Id="rId15" Type="http://schemas.openxmlformats.org/officeDocument/2006/relationships/image" Target="../media/image237.png"/><Relationship Id="rId10" Type="http://schemas.openxmlformats.org/officeDocument/2006/relationships/image" Target="../media/image232.png"/><Relationship Id="rId4" Type="http://schemas.openxmlformats.org/officeDocument/2006/relationships/image" Target="../media/image6.png"/><Relationship Id="rId9" Type="http://schemas.openxmlformats.org/officeDocument/2006/relationships/image" Target="../media/image231.png"/><Relationship Id="rId14" Type="http://schemas.openxmlformats.org/officeDocument/2006/relationships/image" Target="../media/image236.png"/></Relationships>
</file>

<file path=ppt/slides/_rels/slide14.xml.rels><?xml version="1.0" encoding="UTF-8" standalone="yes"?>
<Relationships xmlns="http://schemas.openxmlformats.org/package/2006/relationships"><Relationship Id="rId8" Type="http://schemas.openxmlformats.org/officeDocument/2006/relationships/image" Target="../media/image241.png"/><Relationship Id="rId13" Type="http://schemas.openxmlformats.org/officeDocument/2006/relationships/image" Target="../media/image246.png"/><Relationship Id="rId18" Type="http://schemas.openxmlformats.org/officeDocument/2006/relationships/image" Target="../media/image250.png"/><Relationship Id="rId3" Type="http://schemas.openxmlformats.org/officeDocument/2006/relationships/image" Target="../media/image1.png"/><Relationship Id="rId21" Type="http://schemas.openxmlformats.org/officeDocument/2006/relationships/image" Target="../media/image253.png"/><Relationship Id="rId7" Type="http://schemas.openxmlformats.org/officeDocument/2006/relationships/image" Target="../media/image240.png"/><Relationship Id="rId12" Type="http://schemas.openxmlformats.org/officeDocument/2006/relationships/image" Target="../media/image245.png"/><Relationship Id="rId17" Type="http://schemas.openxmlformats.org/officeDocument/2006/relationships/image" Target="../media/image249.png"/><Relationship Id="rId2" Type="http://schemas.openxmlformats.org/officeDocument/2006/relationships/notesSlide" Target="../notesSlides/notesSlide14.xml"/><Relationship Id="rId16" Type="http://schemas.openxmlformats.org/officeDocument/2006/relationships/image" Target="../media/image179.png"/><Relationship Id="rId20" Type="http://schemas.openxmlformats.org/officeDocument/2006/relationships/image" Target="../media/image252.png"/><Relationship Id="rId1" Type="http://schemas.openxmlformats.org/officeDocument/2006/relationships/slideLayout" Target="../slideLayouts/slideLayout1.xml"/><Relationship Id="rId6" Type="http://schemas.openxmlformats.org/officeDocument/2006/relationships/image" Target="../media/image239.png"/><Relationship Id="rId11" Type="http://schemas.openxmlformats.org/officeDocument/2006/relationships/image" Target="../media/image244.png"/><Relationship Id="rId5" Type="http://schemas.openxmlformats.org/officeDocument/2006/relationships/image" Target="../media/image7.png"/><Relationship Id="rId15" Type="http://schemas.openxmlformats.org/officeDocument/2006/relationships/image" Target="../media/image248.png"/><Relationship Id="rId10" Type="http://schemas.openxmlformats.org/officeDocument/2006/relationships/image" Target="../media/image243.png"/><Relationship Id="rId19" Type="http://schemas.openxmlformats.org/officeDocument/2006/relationships/image" Target="../media/image251.png"/><Relationship Id="rId4" Type="http://schemas.openxmlformats.org/officeDocument/2006/relationships/image" Target="../media/image157.png"/><Relationship Id="rId9" Type="http://schemas.openxmlformats.org/officeDocument/2006/relationships/image" Target="../media/image242.png"/><Relationship Id="rId14" Type="http://schemas.openxmlformats.org/officeDocument/2006/relationships/image" Target="../media/image247.png"/></Relationships>
</file>

<file path=ppt/slides/_rels/slide15.xml.rels><?xml version="1.0" encoding="UTF-8" standalone="yes"?>
<Relationships xmlns="http://schemas.openxmlformats.org/package/2006/relationships"><Relationship Id="rId8" Type="http://schemas.openxmlformats.org/officeDocument/2006/relationships/image" Target="../media/image256.png"/><Relationship Id="rId13" Type="http://schemas.openxmlformats.org/officeDocument/2006/relationships/image" Target="../media/image261.png"/><Relationship Id="rId18" Type="http://schemas.openxmlformats.org/officeDocument/2006/relationships/image" Target="../media/image266.png"/><Relationship Id="rId3" Type="http://schemas.openxmlformats.org/officeDocument/2006/relationships/image" Target="../media/image1.png"/><Relationship Id="rId21" Type="http://schemas.openxmlformats.org/officeDocument/2006/relationships/image" Target="../media/image269.png"/><Relationship Id="rId7" Type="http://schemas.openxmlformats.org/officeDocument/2006/relationships/image" Target="../media/image255.png"/><Relationship Id="rId12" Type="http://schemas.openxmlformats.org/officeDocument/2006/relationships/image" Target="../media/image260.png"/><Relationship Id="rId17" Type="http://schemas.openxmlformats.org/officeDocument/2006/relationships/image" Target="../media/image265.png"/><Relationship Id="rId2" Type="http://schemas.openxmlformats.org/officeDocument/2006/relationships/notesSlide" Target="../notesSlides/notesSlide15.xml"/><Relationship Id="rId16" Type="http://schemas.openxmlformats.org/officeDocument/2006/relationships/image" Target="../media/image264.png"/><Relationship Id="rId20" Type="http://schemas.openxmlformats.org/officeDocument/2006/relationships/image" Target="../media/image268.png"/><Relationship Id="rId1" Type="http://schemas.openxmlformats.org/officeDocument/2006/relationships/slideLayout" Target="../slideLayouts/slideLayout1.xml"/><Relationship Id="rId6" Type="http://schemas.openxmlformats.org/officeDocument/2006/relationships/image" Target="../media/image254.png"/><Relationship Id="rId11" Type="http://schemas.openxmlformats.org/officeDocument/2006/relationships/image" Target="../media/image259.png"/><Relationship Id="rId5" Type="http://schemas.openxmlformats.org/officeDocument/2006/relationships/image" Target="../media/image7.png"/><Relationship Id="rId15" Type="http://schemas.openxmlformats.org/officeDocument/2006/relationships/image" Target="../media/image263.png"/><Relationship Id="rId10" Type="http://schemas.openxmlformats.org/officeDocument/2006/relationships/image" Target="../media/image258.png"/><Relationship Id="rId19" Type="http://schemas.openxmlformats.org/officeDocument/2006/relationships/image" Target="../media/image267.png"/><Relationship Id="rId4" Type="http://schemas.openxmlformats.org/officeDocument/2006/relationships/image" Target="../media/image6.png"/><Relationship Id="rId9" Type="http://schemas.openxmlformats.org/officeDocument/2006/relationships/image" Target="../media/image257.png"/><Relationship Id="rId14" Type="http://schemas.openxmlformats.org/officeDocument/2006/relationships/image" Target="../media/image262.png"/></Relationships>
</file>

<file path=ppt/slides/_rels/slide2.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3" Type="http://schemas.openxmlformats.org/officeDocument/2006/relationships/image" Target="../media/image1.png"/><Relationship Id="rId21" Type="http://schemas.openxmlformats.org/officeDocument/2006/relationships/image" Target="../media/image23.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notesSlide" Target="../notesSlides/notesSlide2.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19" Type="http://schemas.openxmlformats.org/officeDocument/2006/relationships/image" Target="../media/image21.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1.png"/><Relationship Id="rId18" Type="http://schemas.openxmlformats.org/officeDocument/2006/relationships/image" Target="../media/image36.png"/><Relationship Id="rId26" Type="http://schemas.openxmlformats.org/officeDocument/2006/relationships/image" Target="../media/image44.png"/><Relationship Id="rId3" Type="http://schemas.openxmlformats.org/officeDocument/2006/relationships/image" Target="../media/image1.png"/><Relationship Id="rId21" Type="http://schemas.openxmlformats.org/officeDocument/2006/relationships/image" Target="../media/image39.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5.png"/><Relationship Id="rId25" Type="http://schemas.openxmlformats.org/officeDocument/2006/relationships/image" Target="../media/image43.png"/><Relationship Id="rId2" Type="http://schemas.openxmlformats.org/officeDocument/2006/relationships/notesSlide" Target="../notesSlides/notesSlide3.xml"/><Relationship Id="rId16" Type="http://schemas.openxmlformats.org/officeDocument/2006/relationships/image" Target="../media/image34.png"/><Relationship Id="rId20" Type="http://schemas.openxmlformats.org/officeDocument/2006/relationships/image" Target="../media/image38.png"/><Relationship Id="rId29" Type="http://schemas.openxmlformats.org/officeDocument/2006/relationships/image" Target="../media/image47.png"/><Relationship Id="rId1" Type="http://schemas.openxmlformats.org/officeDocument/2006/relationships/slideLayout" Target="../slideLayouts/slideLayout1.xml"/><Relationship Id="rId6" Type="http://schemas.openxmlformats.org/officeDocument/2006/relationships/image" Target="../media/image24.png"/><Relationship Id="rId11" Type="http://schemas.openxmlformats.org/officeDocument/2006/relationships/image" Target="../media/image29.png"/><Relationship Id="rId24" Type="http://schemas.openxmlformats.org/officeDocument/2006/relationships/image" Target="../media/image42.png"/><Relationship Id="rId5" Type="http://schemas.openxmlformats.org/officeDocument/2006/relationships/image" Target="../media/image7.png"/><Relationship Id="rId15" Type="http://schemas.openxmlformats.org/officeDocument/2006/relationships/image" Target="../media/image33.png"/><Relationship Id="rId23" Type="http://schemas.openxmlformats.org/officeDocument/2006/relationships/image" Target="../media/image41.png"/><Relationship Id="rId28" Type="http://schemas.openxmlformats.org/officeDocument/2006/relationships/image" Target="../media/image46.png"/><Relationship Id="rId10" Type="http://schemas.openxmlformats.org/officeDocument/2006/relationships/image" Target="../media/image28.png"/><Relationship Id="rId19" Type="http://schemas.openxmlformats.org/officeDocument/2006/relationships/image" Target="../media/image37.png"/><Relationship Id="rId4" Type="http://schemas.openxmlformats.org/officeDocument/2006/relationships/image" Target="../media/image6.png"/><Relationship Id="rId9" Type="http://schemas.openxmlformats.org/officeDocument/2006/relationships/image" Target="../media/image27.png"/><Relationship Id="rId14" Type="http://schemas.openxmlformats.org/officeDocument/2006/relationships/image" Target="../media/image32.png"/><Relationship Id="rId22" Type="http://schemas.openxmlformats.org/officeDocument/2006/relationships/image" Target="../media/image40.png"/><Relationship Id="rId27" Type="http://schemas.openxmlformats.org/officeDocument/2006/relationships/image" Target="../media/image45.png"/></Relationships>
</file>

<file path=ppt/slides/_rels/slide4.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7.png"/><Relationship Id="rId18" Type="http://schemas.openxmlformats.org/officeDocument/2006/relationships/image" Target="../media/image62.png"/><Relationship Id="rId3" Type="http://schemas.openxmlformats.org/officeDocument/2006/relationships/image" Target="../media/image1.png"/><Relationship Id="rId7" Type="http://schemas.openxmlformats.org/officeDocument/2006/relationships/image" Target="../media/image51.png"/><Relationship Id="rId12" Type="http://schemas.openxmlformats.org/officeDocument/2006/relationships/image" Target="../media/image56.png"/><Relationship Id="rId17" Type="http://schemas.openxmlformats.org/officeDocument/2006/relationships/image" Target="../media/image61.png"/><Relationship Id="rId2" Type="http://schemas.openxmlformats.org/officeDocument/2006/relationships/notesSlide" Target="../notesSlides/notesSlide4.xml"/><Relationship Id="rId16" Type="http://schemas.openxmlformats.org/officeDocument/2006/relationships/image" Target="../media/image60.png"/><Relationship Id="rId1" Type="http://schemas.openxmlformats.org/officeDocument/2006/relationships/slideLayout" Target="../slideLayouts/slideLayout1.xml"/><Relationship Id="rId6" Type="http://schemas.openxmlformats.org/officeDocument/2006/relationships/image" Target="../media/image50.png"/><Relationship Id="rId11" Type="http://schemas.openxmlformats.org/officeDocument/2006/relationships/image" Target="../media/image55.png"/><Relationship Id="rId5" Type="http://schemas.openxmlformats.org/officeDocument/2006/relationships/image" Target="../media/image49.png"/><Relationship Id="rId15" Type="http://schemas.openxmlformats.org/officeDocument/2006/relationships/image" Target="../media/image59.png"/><Relationship Id="rId10" Type="http://schemas.openxmlformats.org/officeDocument/2006/relationships/image" Target="../media/image54.png"/><Relationship Id="rId19" Type="http://schemas.openxmlformats.org/officeDocument/2006/relationships/image" Target="../media/image63.png"/><Relationship Id="rId4" Type="http://schemas.openxmlformats.org/officeDocument/2006/relationships/image" Target="../media/image48.png"/><Relationship Id="rId9" Type="http://schemas.openxmlformats.org/officeDocument/2006/relationships/image" Target="../media/image53.png"/><Relationship Id="rId14" Type="http://schemas.openxmlformats.org/officeDocument/2006/relationships/image" Target="../media/image58.png"/></Relationships>
</file>

<file path=ppt/slides/_rels/slide5.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18" Type="http://schemas.openxmlformats.org/officeDocument/2006/relationships/image" Target="../media/image77.png"/><Relationship Id="rId3" Type="http://schemas.openxmlformats.org/officeDocument/2006/relationships/image" Target="../media/image1.png"/><Relationship Id="rId21" Type="http://schemas.openxmlformats.org/officeDocument/2006/relationships/image" Target="../media/image80.png"/><Relationship Id="rId7" Type="http://schemas.openxmlformats.org/officeDocument/2006/relationships/image" Target="../media/image66.png"/><Relationship Id="rId12" Type="http://schemas.openxmlformats.org/officeDocument/2006/relationships/image" Target="../media/image71.png"/><Relationship Id="rId17" Type="http://schemas.openxmlformats.org/officeDocument/2006/relationships/image" Target="../media/image76.png"/><Relationship Id="rId2" Type="http://schemas.openxmlformats.org/officeDocument/2006/relationships/notesSlide" Target="../notesSlides/notesSlide5.xml"/><Relationship Id="rId16" Type="http://schemas.openxmlformats.org/officeDocument/2006/relationships/image" Target="../media/image75.png"/><Relationship Id="rId20" Type="http://schemas.openxmlformats.org/officeDocument/2006/relationships/image" Target="../media/image79.png"/><Relationship Id="rId1" Type="http://schemas.openxmlformats.org/officeDocument/2006/relationships/slideLayout" Target="../slideLayouts/slideLayout1.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49.png"/><Relationship Id="rId15" Type="http://schemas.openxmlformats.org/officeDocument/2006/relationships/image" Target="../media/image74.png"/><Relationship Id="rId10" Type="http://schemas.openxmlformats.org/officeDocument/2006/relationships/image" Target="../media/image69.png"/><Relationship Id="rId19" Type="http://schemas.openxmlformats.org/officeDocument/2006/relationships/image" Target="../media/image78.png"/><Relationship Id="rId4" Type="http://schemas.openxmlformats.org/officeDocument/2006/relationships/image" Target="../media/image64.png"/><Relationship Id="rId9" Type="http://schemas.openxmlformats.org/officeDocument/2006/relationships/image" Target="../media/image68.png"/><Relationship Id="rId14" Type="http://schemas.openxmlformats.org/officeDocument/2006/relationships/image" Target="../media/image73.png"/><Relationship Id="rId22" Type="http://schemas.openxmlformats.org/officeDocument/2006/relationships/image" Target="../media/image81.png"/></Relationships>
</file>

<file path=ppt/slides/_rels/slide6.xml.rels><?xml version="1.0" encoding="UTF-8" standalone="yes"?>
<Relationships xmlns="http://schemas.openxmlformats.org/package/2006/relationships"><Relationship Id="rId8" Type="http://schemas.openxmlformats.org/officeDocument/2006/relationships/image" Target="../media/image84.png"/><Relationship Id="rId13" Type="http://schemas.openxmlformats.org/officeDocument/2006/relationships/image" Target="../media/image89.png"/><Relationship Id="rId18" Type="http://schemas.openxmlformats.org/officeDocument/2006/relationships/image" Target="../media/image94.png"/><Relationship Id="rId3" Type="http://schemas.openxmlformats.org/officeDocument/2006/relationships/image" Target="../media/image1.png"/><Relationship Id="rId21" Type="http://schemas.openxmlformats.org/officeDocument/2006/relationships/image" Target="../media/image97.png"/><Relationship Id="rId7" Type="http://schemas.openxmlformats.org/officeDocument/2006/relationships/image" Target="../media/image83.png"/><Relationship Id="rId12" Type="http://schemas.openxmlformats.org/officeDocument/2006/relationships/image" Target="../media/image88.png"/><Relationship Id="rId17" Type="http://schemas.openxmlformats.org/officeDocument/2006/relationships/image" Target="../media/image93.png"/><Relationship Id="rId2" Type="http://schemas.openxmlformats.org/officeDocument/2006/relationships/notesSlide" Target="../notesSlides/notesSlide6.xml"/><Relationship Id="rId16" Type="http://schemas.openxmlformats.org/officeDocument/2006/relationships/image" Target="../media/image92.png"/><Relationship Id="rId20" Type="http://schemas.openxmlformats.org/officeDocument/2006/relationships/image" Target="../media/image96.png"/><Relationship Id="rId1" Type="http://schemas.openxmlformats.org/officeDocument/2006/relationships/slideLayout" Target="../slideLayouts/slideLayout1.xml"/><Relationship Id="rId6" Type="http://schemas.openxmlformats.org/officeDocument/2006/relationships/image" Target="../media/image82.png"/><Relationship Id="rId11" Type="http://schemas.openxmlformats.org/officeDocument/2006/relationships/image" Target="../media/image87.png"/><Relationship Id="rId5" Type="http://schemas.openxmlformats.org/officeDocument/2006/relationships/image" Target="../media/image7.png"/><Relationship Id="rId15" Type="http://schemas.openxmlformats.org/officeDocument/2006/relationships/image" Target="../media/image91.png"/><Relationship Id="rId10" Type="http://schemas.openxmlformats.org/officeDocument/2006/relationships/image" Target="../media/image86.png"/><Relationship Id="rId19" Type="http://schemas.openxmlformats.org/officeDocument/2006/relationships/image" Target="../media/image95.png"/><Relationship Id="rId4" Type="http://schemas.openxmlformats.org/officeDocument/2006/relationships/image" Target="../media/image6.png"/><Relationship Id="rId9" Type="http://schemas.openxmlformats.org/officeDocument/2006/relationships/image" Target="../media/image85.png"/><Relationship Id="rId14" Type="http://schemas.openxmlformats.org/officeDocument/2006/relationships/image" Target="../media/image90.png"/></Relationships>
</file>

<file path=ppt/slides/_rels/slide7.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5.png"/><Relationship Id="rId18" Type="http://schemas.openxmlformats.org/officeDocument/2006/relationships/image" Target="../media/image110.png"/><Relationship Id="rId3" Type="http://schemas.openxmlformats.org/officeDocument/2006/relationships/image" Target="../media/image1.png"/><Relationship Id="rId21" Type="http://schemas.openxmlformats.org/officeDocument/2006/relationships/image" Target="../media/image113.png"/><Relationship Id="rId7" Type="http://schemas.openxmlformats.org/officeDocument/2006/relationships/image" Target="../media/image99.png"/><Relationship Id="rId12" Type="http://schemas.openxmlformats.org/officeDocument/2006/relationships/image" Target="../media/image104.png"/><Relationship Id="rId17" Type="http://schemas.openxmlformats.org/officeDocument/2006/relationships/image" Target="../media/image109.png"/><Relationship Id="rId2" Type="http://schemas.openxmlformats.org/officeDocument/2006/relationships/notesSlide" Target="../notesSlides/notesSlide7.xml"/><Relationship Id="rId16" Type="http://schemas.openxmlformats.org/officeDocument/2006/relationships/image" Target="../media/image108.png"/><Relationship Id="rId20" Type="http://schemas.openxmlformats.org/officeDocument/2006/relationships/image" Target="../media/image112.png"/><Relationship Id="rId1" Type="http://schemas.openxmlformats.org/officeDocument/2006/relationships/slideLayout" Target="../slideLayouts/slideLayout1.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7.png"/><Relationship Id="rId15" Type="http://schemas.openxmlformats.org/officeDocument/2006/relationships/image" Target="../media/image107.png"/><Relationship Id="rId10" Type="http://schemas.openxmlformats.org/officeDocument/2006/relationships/image" Target="../media/image102.png"/><Relationship Id="rId19" Type="http://schemas.openxmlformats.org/officeDocument/2006/relationships/image" Target="../media/image111.png"/><Relationship Id="rId4" Type="http://schemas.openxmlformats.org/officeDocument/2006/relationships/image" Target="../media/image6.png"/><Relationship Id="rId9" Type="http://schemas.openxmlformats.org/officeDocument/2006/relationships/image" Target="../media/image101.png"/><Relationship Id="rId14" Type="http://schemas.openxmlformats.org/officeDocument/2006/relationships/image" Target="../media/image106.png"/><Relationship Id="rId22" Type="http://schemas.openxmlformats.org/officeDocument/2006/relationships/image" Target="../media/image114.png"/></Relationships>
</file>

<file path=ppt/slides/_rels/slide8.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58.png"/><Relationship Id="rId18" Type="http://schemas.openxmlformats.org/officeDocument/2006/relationships/image" Target="../media/image126.png"/><Relationship Id="rId3" Type="http://schemas.openxmlformats.org/officeDocument/2006/relationships/image" Target="../media/image1.png"/><Relationship Id="rId21" Type="http://schemas.openxmlformats.org/officeDocument/2006/relationships/image" Target="../media/image129.png"/><Relationship Id="rId7" Type="http://schemas.openxmlformats.org/officeDocument/2006/relationships/image" Target="../media/image116.png"/><Relationship Id="rId12" Type="http://schemas.openxmlformats.org/officeDocument/2006/relationships/image" Target="../media/image121.png"/><Relationship Id="rId17" Type="http://schemas.openxmlformats.org/officeDocument/2006/relationships/image" Target="../media/image125.png"/><Relationship Id="rId2" Type="http://schemas.openxmlformats.org/officeDocument/2006/relationships/notesSlide" Target="../notesSlides/notesSlide8.xml"/><Relationship Id="rId16" Type="http://schemas.openxmlformats.org/officeDocument/2006/relationships/image" Target="../media/image124.png"/><Relationship Id="rId20" Type="http://schemas.openxmlformats.org/officeDocument/2006/relationships/image" Target="../media/image128.png"/><Relationship Id="rId1" Type="http://schemas.openxmlformats.org/officeDocument/2006/relationships/slideLayout" Target="../slideLayouts/slideLayout1.xml"/><Relationship Id="rId6" Type="http://schemas.openxmlformats.org/officeDocument/2006/relationships/image" Target="../media/image115.png"/><Relationship Id="rId11" Type="http://schemas.openxmlformats.org/officeDocument/2006/relationships/image" Target="../media/image120.png"/><Relationship Id="rId5" Type="http://schemas.openxmlformats.org/officeDocument/2006/relationships/image" Target="../media/image7.png"/><Relationship Id="rId15" Type="http://schemas.openxmlformats.org/officeDocument/2006/relationships/image" Target="../media/image123.png"/><Relationship Id="rId10" Type="http://schemas.openxmlformats.org/officeDocument/2006/relationships/image" Target="../media/image119.png"/><Relationship Id="rId19" Type="http://schemas.openxmlformats.org/officeDocument/2006/relationships/image" Target="../media/image127.png"/><Relationship Id="rId4" Type="http://schemas.openxmlformats.org/officeDocument/2006/relationships/image" Target="../media/image6.png"/><Relationship Id="rId9" Type="http://schemas.openxmlformats.org/officeDocument/2006/relationships/image" Target="../media/image118.png"/><Relationship Id="rId14" Type="http://schemas.openxmlformats.org/officeDocument/2006/relationships/image" Target="../media/image122.png"/><Relationship Id="rId22" Type="http://schemas.openxmlformats.org/officeDocument/2006/relationships/image" Target="../media/image130.png"/></Relationships>
</file>

<file path=ppt/slides/_rels/slide9.xml.rels><?xml version="1.0" encoding="UTF-8" standalone="yes"?>
<Relationships xmlns="http://schemas.openxmlformats.org/package/2006/relationships"><Relationship Id="rId8" Type="http://schemas.openxmlformats.org/officeDocument/2006/relationships/image" Target="../media/image133.png"/><Relationship Id="rId13" Type="http://schemas.openxmlformats.org/officeDocument/2006/relationships/image" Target="../media/image138.png"/><Relationship Id="rId18" Type="http://schemas.openxmlformats.org/officeDocument/2006/relationships/image" Target="../media/image143.png"/><Relationship Id="rId26" Type="http://schemas.openxmlformats.org/officeDocument/2006/relationships/image" Target="../media/image151.png"/><Relationship Id="rId3" Type="http://schemas.openxmlformats.org/officeDocument/2006/relationships/image" Target="../media/image1.png"/><Relationship Id="rId21" Type="http://schemas.openxmlformats.org/officeDocument/2006/relationships/image" Target="../media/image146.png"/><Relationship Id="rId7" Type="http://schemas.openxmlformats.org/officeDocument/2006/relationships/image" Target="../media/image132.png"/><Relationship Id="rId12" Type="http://schemas.openxmlformats.org/officeDocument/2006/relationships/image" Target="../media/image137.png"/><Relationship Id="rId17" Type="http://schemas.openxmlformats.org/officeDocument/2006/relationships/image" Target="../media/image142.png"/><Relationship Id="rId25" Type="http://schemas.openxmlformats.org/officeDocument/2006/relationships/image" Target="../media/image150.png"/><Relationship Id="rId2" Type="http://schemas.openxmlformats.org/officeDocument/2006/relationships/notesSlide" Target="../notesSlides/notesSlide9.xml"/><Relationship Id="rId16" Type="http://schemas.openxmlformats.org/officeDocument/2006/relationships/image" Target="../media/image141.png"/><Relationship Id="rId20" Type="http://schemas.openxmlformats.org/officeDocument/2006/relationships/image" Target="../media/image145.png"/><Relationship Id="rId29" Type="http://schemas.openxmlformats.org/officeDocument/2006/relationships/image" Target="../media/image154.png"/><Relationship Id="rId1" Type="http://schemas.openxmlformats.org/officeDocument/2006/relationships/slideLayout" Target="../slideLayouts/slideLayout1.xml"/><Relationship Id="rId6" Type="http://schemas.openxmlformats.org/officeDocument/2006/relationships/image" Target="../media/image131.png"/><Relationship Id="rId11" Type="http://schemas.openxmlformats.org/officeDocument/2006/relationships/image" Target="../media/image136.png"/><Relationship Id="rId24" Type="http://schemas.openxmlformats.org/officeDocument/2006/relationships/image" Target="../media/image149.png"/><Relationship Id="rId5" Type="http://schemas.openxmlformats.org/officeDocument/2006/relationships/image" Target="../media/image7.png"/><Relationship Id="rId15" Type="http://schemas.openxmlformats.org/officeDocument/2006/relationships/image" Target="../media/image140.png"/><Relationship Id="rId23" Type="http://schemas.openxmlformats.org/officeDocument/2006/relationships/image" Target="../media/image148.png"/><Relationship Id="rId28" Type="http://schemas.openxmlformats.org/officeDocument/2006/relationships/image" Target="../media/image153.png"/><Relationship Id="rId10" Type="http://schemas.openxmlformats.org/officeDocument/2006/relationships/image" Target="../media/image135.png"/><Relationship Id="rId19" Type="http://schemas.openxmlformats.org/officeDocument/2006/relationships/image" Target="../media/image144.png"/><Relationship Id="rId31" Type="http://schemas.openxmlformats.org/officeDocument/2006/relationships/image" Target="../media/image156.png"/><Relationship Id="rId4" Type="http://schemas.openxmlformats.org/officeDocument/2006/relationships/image" Target="../media/image6.png"/><Relationship Id="rId9" Type="http://schemas.openxmlformats.org/officeDocument/2006/relationships/image" Target="../media/image134.png"/><Relationship Id="rId14" Type="http://schemas.openxmlformats.org/officeDocument/2006/relationships/image" Target="../media/image139.png"/><Relationship Id="rId22" Type="http://schemas.openxmlformats.org/officeDocument/2006/relationships/image" Target="../media/image147.png"/><Relationship Id="rId27" Type="http://schemas.openxmlformats.org/officeDocument/2006/relationships/image" Target="../media/image152.png"/><Relationship Id="rId30" Type="http://schemas.openxmlformats.org/officeDocument/2006/relationships/image" Target="../media/image155.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0" y="0"/>
            <a:ext cx="7315200" cy="6858000"/>
          </a:xfrm>
          <a:prstGeom prst="rect">
            <a:avLst/>
          </a:prstGeom>
        </p:spPr>
      </p:pic>
      <p:pic>
        <p:nvPicPr>
          <p:cNvPr id="5" name="Image 3" descr="preencoded.png"/>
          <p:cNvPicPr>
            <a:picLocks noChangeAspect="1"/>
          </p:cNvPicPr>
          <p:nvPr/>
        </p:nvPicPr>
        <p:blipFill>
          <a:blip r:embed="rId5"/>
          <a:stretch>
            <a:fillRect/>
          </a:stretch>
        </p:blipFill>
        <p:spPr>
          <a:xfrm>
            <a:off x="571500" y="3986808"/>
            <a:ext cx="6172200" cy="942975"/>
          </a:xfrm>
          <a:prstGeom prst="rect">
            <a:avLst/>
          </a:prstGeom>
        </p:spPr>
      </p:pic>
      <p:pic>
        <p:nvPicPr>
          <p:cNvPr id="6" name="Image 4" descr="preencoded.png"/>
          <p:cNvPicPr>
            <a:picLocks noChangeAspect="1"/>
          </p:cNvPicPr>
          <p:nvPr/>
        </p:nvPicPr>
        <p:blipFill>
          <a:blip r:embed="rId6"/>
          <a:stretch>
            <a:fillRect/>
          </a:stretch>
        </p:blipFill>
        <p:spPr>
          <a:xfrm>
            <a:off x="7315200" y="0"/>
            <a:ext cx="4876800" cy="6858000"/>
          </a:xfrm>
          <a:prstGeom prst="rect">
            <a:avLst/>
          </a:prstGeom>
        </p:spPr>
      </p:pic>
      <p:pic>
        <p:nvPicPr>
          <p:cNvPr id="7" name="Image 5" descr="preencoded.png"/>
          <p:cNvPicPr>
            <a:picLocks noChangeAspect="1"/>
          </p:cNvPicPr>
          <p:nvPr/>
        </p:nvPicPr>
        <p:blipFill>
          <a:blip r:embed="rId7"/>
          <a:stretch>
            <a:fillRect/>
          </a:stretch>
        </p:blipFill>
        <p:spPr>
          <a:xfrm>
            <a:off x="7315200" y="0"/>
            <a:ext cx="4876800" cy="6858000"/>
          </a:xfrm>
          <a:prstGeom prst="rect">
            <a:avLst/>
          </a:prstGeom>
        </p:spPr>
      </p:pic>
      <p:sp>
        <p:nvSpPr>
          <p:cNvPr id="8" name="Text 0"/>
          <p:cNvSpPr/>
          <p:nvPr/>
        </p:nvSpPr>
        <p:spPr>
          <a:xfrm>
            <a:off x="571500" y="1143000"/>
            <a:ext cx="6172200" cy="1340941"/>
          </a:xfrm>
          <a:prstGeom prst="rect">
            <a:avLst/>
          </a:prstGeom>
          <a:noFill/>
          <a:ln/>
        </p:spPr>
        <p:txBody>
          <a:bodyPr vert="horz" wrap="square" lIns="0" tIns="0" rIns="0" bIns="0" rtlCol="0" anchor="ctr"/>
          <a:lstStyle/>
          <a:p>
            <a:pPr marL="0" indent="0">
              <a:lnSpc>
                <a:spcPts val="5280"/>
              </a:lnSpc>
              <a:buNone/>
            </a:pPr>
            <a:r>
              <a:rPr lang="en-US" sz="4800" b="1" kern="0" spc="-60" dirty="0">
                <a:solidFill>
                  <a:srgbClr val="FFFFFF"/>
                </a:solidFill>
              </a:rPr>
              <a:t>BLS &amp; ALS IN GENERAL PRACTICE</a:t>
            </a:r>
            <a:endParaRPr lang="en-US" sz="4800" dirty="0"/>
          </a:p>
        </p:txBody>
      </p:sp>
      <p:sp>
        <p:nvSpPr>
          <p:cNvPr id="9" name="Text 1"/>
          <p:cNvSpPr/>
          <p:nvPr/>
        </p:nvSpPr>
        <p:spPr>
          <a:xfrm>
            <a:off x="571500" y="2777728"/>
            <a:ext cx="5715000" cy="399455"/>
          </a:xfrm>
          <a:prstGeom prst="rect">
            <a:avLst/>
          </a:prstGeom>
          <a:solidFill>
            <a:schemeClr val="accent2">
              <a:lumMod val="75000"/>
            </a:schemeClr>
          </a:solidFill>
          <a:ln/>
        </p:spPr>
        <p:txBody>
          <a:bodyPr vert="horz" wrap="square" lIns="0" tIns="0" rIns="0" bIns="0" rtlCol="0" anchor="ctr"/>
          <a:lstStyle/>
          <a:p>
            <a:pPr marL="0" indent="0">
              <a:lnSpc>
                <a:spcPts val="2730"/>
              </a:lnSpc>
              <a:buNone/>
            </a:pPr>
            <a:r>
              <a:rPr lang="en-US" sz="1950" dirty="0">
                <a:solidFill>
                  <a:srgbClr val="FFFFFF">
                    <a:alpha val="95000"/>
                  </a:srgbClr>
                </a:solidFill>
              </a:rPr>
              <a:t> Bradford VTS Teaching Deck </a:t>
            </a:r>
            <a:endParaRPr lang="en-US" sz="1950" dirty="0"/>
          </a:p>
        </p:txBody>
      </p:sp>
      <p:sp>
        <p:nvSpPr>
          <p:cNvPr id="10" name="Text 2"/>
          <p:cNvSpPr/>
          <p:nvPr/>
        </p:nvSpPr>
        <p:spPr>
          <a:xfrm>
            <a:off x="571500" y="4177308"/>
            <a:ext cx="6926580" cy="257175"/>
          </a:xfrm>
          <a:prstGeom prst="rect">
            <a:avLst/>
          </a:prstGeom>
          <a:noFill/>
          <a:ln/>
        </p:spPr>
        <p:txBody>
          <a:bodyPr vert="horz" wrap="square" lIns="0" tIns="0" rIns="0" bIns="0" rtlCol="0" anchor="ctr"/>
          <a:lstStyle/>
          <a:p>
            <a:pPr marL="0" indent="0">
              <a:lnSpc>
                <a:spcPts val="2025"/>
              </a:lnSpc>
              <a:buNone/>
            </a:pPr>
            <a:r>
              <a:rPr lang="en-US" sz="1350" b="1" kern="0" spc="60" dirty="0">
                <a:solidFill>
                  <a:srgbClr val="FFFFFF"/>
                </a:solidFill>
              </a:rPr>
              <a:t>UPDATED TO RCUK 2025 GUIDELINES</a:t>
            </a:r>
            <a:endParaRPr lang="en-US" sz="1350" dirty="0"/>
          </a:p>
        </p:txBody>
      </p:sp>
      <p:sp>
        <p:nvSpPr>
          <p:cNvPr id="11" name="Text 3"/>
          <p:cNvSpPr/>
          <p:nvPr/>
        </p:nvSpPr>
        <p:spPr>
          <a:xfrm>
            <a:off x="571500" y="4510683"/>
            <a:ext cx="11620500" cy="228600"/>
          </a:xfrm>
          <a:prstGeom prst="rect">
            <a:avLst/>
          </a:prstGeom>
          <a:noFill/>
          <a:ln/>
        </p:spPr>
        <p:txBody>
          <a:bodyPr vert="horz" wrap="square" lIns="0" tIns="0" rIns="0" bIns="0" rtlCol="0" anchor="ctr"/>
          <a:lstStyle/>
          <a:p>
            <a:pPr marL="0" indent="0">
              <a:lnSpc>
                <a:spcPts val="1800"/>
              </a:lnSpc>
              <a:buNone/>
            </a:pPr>
            <a:r>
              <a:rPr lang="en-US" sz="1200" dirty="0">
                <a:solidFill>
                  <a:srgbClr val="FFFFFF">
                    <a:alpha val="85000"/>
                  </a:srgbClr>
                </a:solidFill>
              </a:rPr>
              <a:t>Clinical Authority: Resuscitation Council UK (Published 27 October 2025)</a:t>
            </a:r>
            <a:endParaRPr lang="en-US" sz="1200" dirty="0"/>
          </a:p>
        </p:txBody>
      </p:sp>
      <p:sp>
        <p:nvSpPr>
          <p:cNvPr id="12" name="Text 4"/>
          <p:cNvSpPr/>
          <p:nvPr/>
        </p:nvSpPr>
        <p:spPr>
          <a:xfrm>
            <a:off x="571500" y="6072783"/>
            <a:ext cx="869442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80000"/>
                  </a:srgbClr>
                </a:solidFill>
              </a:rPr>
              <a:t>Created May 2026 • Updated to RCUK 2025 standards</a:t>
            </a:r>
            <a:endParaRPr lang="en-US" sz="1050" dirty="0"/>
          </a:p>
        </p:txBody>
      </p:sp>
      <p:sp>
        <p:nvSpPr>
          <p:cNvPr id="13" name="Text 5"/>
          <p:cNvSpPr/>
          <p:nvPr/>
        </p:nvSpPr>
        <p:spPr>
          <a:xfrm>
            <a:off x="10464701" y="6472238"/>
            <a:ext cx="1727299" cy="200025"/>
          </a:xfrm>
          <a:prstGeom prst="rect">
            <a:avLst/>
          </a:prstGeom>
          <a:noFill/>
          <a:ln/>
        </p:spPr>
        <p:txBody>
          <a:bodyPr vert="horz" wrap="square" lIns="0" tIns="0" rIns="0" bIns="0" rtlCol="0" anchor="ctr"/>
          <a:lstStyle/>
          <a:p>
            <a:pPr marL="0" indent="0">
              <a:lnSpc>
                <a:spcPts val="1575"/>
              </a:lnSpc>
              <a:buNone/>
            </a:pPr>
            <a:r>
              <a:rPr lang="en-US" sz="1050" kern="0" spc="30" dirty="0">
                <a:solidFill>
                  <a:srgbClr val="95A5A6"/>
                </a:solidFill>
              </a:rPr>
              <a:t>www.bradfordvts.co.uk</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228600"/>
            <a:ext cx="11430000" cy="628650"/>
          </a:xfrm>
          <a:prstGeom prst="rect">
            <a:avLst/>
          </a:prstGeom>
        </p:spPr>
      </p:pic>
      <p:pic>
        <p:nvPicPr>
          <p:cNvPr id="5" name="Image 3" descr="preencoded.png"/>
          <p:cNvPicPr>
            <a:picLocks noChangeAspect="1"/>
          </p:cNvPicPr>
          <p:nvPr/>
        </p:nvPicPr>
        <p:blipFill>
          <a:blip r:embed="rId5"/>
          <a:stretch>
            <a:fillRect/>
          </a:stretch>
        </p:blipFill>
        <p:spPr>
          <a:xfrm>
            <a:off x="381000" y="933450"/>
            <a:ext cx="11430000" cy="9525"/>
          </a:xfrm>
          <a:prstGeom prst="rect">
            <a:avLst/>
          </a:prstGeom>
        </p:spPr>
      </p:pic>
      <p:pic>
        <p:nvPicPr>
          <p:cNvPr id="6" name="Image 4" descr="preencoded.png"/>
          <p:cNvPicPr>
            <a:picLocks noChangeAspect="1"/>
          </p:cNvPicPr>
          <p:nvPr/>
        </p:nvPicPr>
        <p:blipFill>
          <a:blip r:embed="rId6"/>
          <a:stretch>
            <a:fillRect/>
          </a:stretch>
        </p:blipFill>
        <p:spPr>
          <a:xfrm>
            <a:off x="381000" y="1095375"/>
            <a:ext cx="5595938" cy="2557611"/>
          </a:xfrm>
          <a:prstGeom prst="rect">
            <a:avLst/>
          </a:prstGeom>
        </p:spPr>
      </p:pic>
      <p:pic>
        <p:nvPicPr>
          <p:cNvPr id="7" name="Image 5" descr="preencoded.png"/>
          <p:cNvPicPr>
            <a:picLocks noChangeAspect="1"/>
          </p:cNvPicPr>
          <p:nvPr/>
        </p:nvPicPr>
        <p:blipFill>
          <a:blip r:embed="rId7"/>
          <a:stretch>
            <a:fillRect/>
          </a:stretch>
        </p:blipFill>
        <p:spPr>
          <a:xfrm>
            <a:off x="571500" y="1247775"/>
            <a:ext cx="5214938" cy="361950"/>
          </a:xfrm>
          <a:prstGeom prst="rect">
            <a:avLst/>
          </a:prstGeom>
        </p:spPr>
      </p:pic>
      <p:pic>
        <p:nvPicPr>
          <p:cNvPr id="8" name="Image 6" descr="preencoded.png"/>
          <p:cNvPicPr>
            <a:picLocks noChangeAspect="1"/>
          </p:cNvPicPr>
          <p:nvPr/>
        </p:nvPicPr>
        <p:blipFill>
          <a:blip r:embed="rId8"/>
          <a:stretch>
            <a:fillRect/>
          </a:stretch>
        </p:blipFill>
        <p:spPr>
          <a:xfrm>
            <a:off x="595313" y="1302246"/>
            <a:ext cx="238125" cy="190500"/>
          </a:xfrm>
          <a:prstGeom prst="rect">
            <a:avLst/>
          </a:prstGeom>
        </p:spPr>
      </p:pic>
      <p:pic>
        <p:nvPicPr>
          <p:cNvPr id="9" name="Image 7" descr="preencoded.png"/>
          <p:cNvPicPr>
            <a:picLocks noChangeAspect="1"/>
          </p:cNvPicPr>
          <p:nvPr/>
        </p:nvPicPr>
        <p:blipFill>
          <a:blip r:embed="rId9"/>
          <a:stretch>
            <a:fillRect/>
          </a:stretch>
        </p:blipFill>
        <p:spPr>
          <a:xfrm>
            <a:off x="571500" y="1762125"/>
            <a:ext cx="142875" cy="142875"/>
          </a:xfrm>
          <a:prstGeom prst="rect">
            <a:avLst/>
          </a:prstGeom>
        </p:spPr>
      </p:pic>
      <p:pic>
        <p:nvPicPr>
          <p:cNvPr id="10" name="Image 8" descr="preencoded.png"/>
          <p:cNvPicPr>
            <a:picLocks noChangeAspect="1"/>
          </p:cNvPicPr>
          <p:nvPr/>
        </p:nvPicPr>
        <p:blipFill>
          <a:blip r:embed="rId10"/>
          <a:stretch>
            <a:fillRect/>
          </a:stretch>
        </p:blipFill>
        <p:spPr>
          <a:xfrm>
            <a:off x="571500" y="2238375"/>
            <a:ext cx="142875" cy="131862"/>
          </a:xfrm>
          <a:prstGeom prst="rect">
            <a:avLst/>
          </a:prstGeom>
        </p:spPr>
      </p:pic>
      <p:pic>
        <p:nvPicPr>
          <p:cNvPr id="11" name="Image 9" descr="preencoded.png"/>
          <p:cNvPicPr>
            <a:picLocks noChangeAspect="1"/>
          </p:cNvPicPr>
          <p:nvPr/>
        </p:nvPicPr>
        <p:blipFill>
          <a:blip r:embed="rId9"/>
          <a:stretch>
            <a:fillRect/>
          </a:stretch>
        </p:blipFill>
        <p:spPr>
          <a:xfrm>
            <a:off x="571500" y="2714625"/>
            <a:ext cx="142875" cy="142875"/>
          </a:xfrm>
          <a:prstGeom prst="rect">
            <a:avLst/>
          </a:prstGeom>
        </p:spPr>
      </p:pic>
      <p:pic>
        <p:nvPicPr>
          <p:cNvPr id="12" name="Image 10" descr="preencoded.png"/>
          <p:cNvPicPr>
            <a:picLocks noChangeAspect="1"/>
          </p:cNvPicPr>
          <p:nvPr/>
        </p:nvPicPr>
        <p:blipFill>
          <a:blip r:embed="rId11"/>
          <a:stretch>
            <a:fillRect/>
          </a:stretch>
        </p:blipFill>
        <p:spPr>
          <a:xfrm>
            <a:off x="381000" y="3805386"/>
            <a:ext cx="5595938" cy="2557611"/>
          </a:xfrm>
          <a:prstGeom prst="rect">
            <a:avLst/>
          </a:prstGeom>
        </p:spPr>
      </p:pic>
      <p:pic>
        <p:nvPicPr>
          <p:cNvPr id="13" name="Image 11" descr="preencoded.png"/>
          <p:cNvPicPr>
            <a:picLocks noChangeAspect="1"/>
          </p:cNvPicPr>
          <p:nvPr/>
        </p:nvPicPr>
        <p:blipFill>
          <a:blip r:embed="rId12"/>
          <a:stretch>
            <a:fillRect/>
          </a:stretch>
        </p:blipFill>
        <p:spPr>
          <a:xfrm>
            <a:off x="571500" y="3957786"/>
            <a:ext cx="5214938" cy="361950"/>
          </a:xfrm>
          <a:prstGeom prst="rect">
            <a:avLst/>
          </a:prstGeom>
        </p:spPr>
      </p:pic>
      <p:pic>
        <p:nvPicPr>
          <p:cNvPr id="14" name="Image 12" descr="preencoded.png"/>
          <p:cNvPicPr>
            <a:picLocks noChangeAspect="1"/>
          </p:cNvPicPr>
          <p:nvPr/>
        </p:nvPicPr>
        <p:blipFill>
          <a:blip r:embed="rId13"/>
          <a:stretch>
            <a:fillRect/>
          </a:stretch>
        </p:blipFill>
        <p:spPr>
          <a:xfrm>
            <a:off x="595313" y="4012257"/>
            <a:ext cx="238125" cy="190500"/>
          </a:xfrm>
          <a:prstGeom prst="rect">
            <a:avLst/>
          </a:prstGeom>
        </p:spPr>
      </p:pic>
      <p:pic>
        <p:nvPicPr>
          <p:cNvPr id="15" name="Image 13" descr="preencoded.png"/>
          <p:cNvPicPr>
            <a:picLocks noChangeAspect="1"/>
          </p:cNvPicPr>
          <p:nvPr/>
        </p:nvPicPr>
        <p:blipFill>
          <a:blip r:embed="rId14"/>
          <a:stretch>
            <a:fillRect/>
          </a:stretch>
        </p:blipFill>
        <p:spPr>
          <a:xfrm>
            <a:off x="571500" y="4472136"/>
            <a:ext cx="142875" cy="142875"/>
          </a:xfrm>
          <a:prstGeom prst="rect">
            <a:avLst/>
          </a:prstGeom>
        </p:spPr>
      </p:pic>
      <p:pic>
        <p:nvPicPr>
          <p:cNvPr id="16" name="Image 14" descr="preencoded.png"/>
          <p:cNvPicPr>
            <a:picLocks noChangeAspect="1"/>
          </p:cNvPicPr>
          <p:nvPr/>
        </p:nvPicPr>
        <p:blipFill>
          <a:blip r:embed="rId15"/>
          <a:stretch>
            <a:fillRect/>
          </a:stretch>
        </p:blipFill>
        <p:spPr>
          <a:xfrm>
            <a:off x="571500" y="4948386"/>
            <a:ext cx="142875" cy="142875"/>
          </a:xfrm>
          <a:prstGeom prst="rect">
            <a:avLst/>
          </a:prstGeom>
        </p:spPr>
      </p:pic>
      <p:pic>
        <p:nvPicPr>
          <p:cNvPr id="17" name="Image 15" descr="preencoded.png"/>
          <p:cNvPicPr>
            <a:picLocks noChangeAspect="1"/>
          </p:cNvPicPr>
          <p:nvPr/>
        </p:nvPicPr>
        <p:blipFill>
          <a:blip r:embed="rId15"/>
          <a:stretch>
            <a:fillRect/>
          </a:stretch>
        </p:blipFill>
        <p:spPr>
          <a:xfrm>
            <a:off x="571500" y="5424636"/>
            <a:ext cx="142875" cy="142875"/>
          </a:xfrm>
          <a:prstGeom prst="rect">
            <a:avLst/>
          </a:prstGeom>
        </p:spPr>
      </p:pic>
      <p:pic>
        <p:nvPicPr>
          <p:cNvPr id="18" name="Image 16" descr="preencoded.png"/>
          <p:cNvPicPr>
            <a:picLocks noChangeAspect="1"/>
          </p:cNvPicPr>
          <p:nvPr/>
        </p:nvPicPr>
        <p:blipFill>
          <a:blip r:embed="rId16"/>
          <a:stretch>
            <a:fillRect/>
          </a:stretch>
        </p:blipFill>
        <p:spPr>
          <a:xfrm>
            <a:off x="6215063" y="1095375"/>
            <a:ext cx="5595938" cy="2209800"/>
          </a:xfrm>
          <a:prstGeom prst="rect">
            <a:avLst/>
          </a:prstGeom>
        </p:spPr>
      </p:pic>
      <p:pic>
        <p:nvPicPr>
          <p:cNvPr id="19" name="Image 17" descr="preencoded.png"/>
          <p:cNvPicPr>
            <a:picLocks noChangeAspect="1"/>
          </p:cNvPicPr>
          <p:nvPr/>
        </p:nvPicPr>
        <p:blipFill>
          <a:blip r:embed="rId17"/>
          <a:stretch>
            <a:fillRect/>
          </a:stretch>
        </p:blipFill>
        <p:spPr>
          <a:xfrm>
            <a:off x="6405563" y="1247775"/>
            <a:ext cx="5214938" cy="361950"/>
          </a:xfrm>
          <a:prstGeom prst="rect">
            <a:avLst/>
          </a:prstGeom>
        </p:spPr>
      </p:pic>
      <p:pic>
        <p:nvPicPr>
          <p:cNvPr id="20" name="Image 18" descr="preencoded.png"/>
          <p:cNvPicPr>
            <a:picLocks noChangeAspect="1"/>
          </p:cNvPicPr>
          <p:nvPr/>
        </p:nvPicPr>
        <p:blipFill>
          <a:blip r:embed="rId18"/>
          <a:stretch>
            <a:fillRect/>
          </a:stretch>
        </p:blipFill>
        <p:spPr>
          <a:xfrm>
            <a:off x="6429375" y="1302246"/>
            <a:ext cx="238125" cy="190500"/>
          </a:xfrm>
          <a:prstGeom prst="rect">
            <a:avLst/>
          </a:prstGeom>
        </p:spPr>
      </p:pic>
      <p:pic>
        <p:nvPicPr>
          <p:cNvPr id="21" name="Image 19" descr="preencoded.png"/>
          <p:cNvPicPr>
            <a:picLocks noChangeAspect="1"/>
          </p:cNvPicPr>
          <p:nvPr/>
        </p:nvPicPr>
        <p:blipFill>
          <a:blip r:embed="rId19"/>
          <a:stretch>
            <a:fillRect/>
          </a:stretch>
        </p:blipFill>
        <p:spPr>
          <a:xfrm>
            <a:off x="6405563" y="1762125"/>
            <a:ext cx="142875" cy="122337"/>
          </a:xfrm>
          <a:prstGeom prst="rect">
            <a:avLst/>
          </a:prstGeom>
        </p:spPr>
      </p:pic>
      <p:pic>
        <p:nvPicPr>
          <p:cNvPr id="22" name="Image 20" descr="preencoded.png"/>
          <p:cNvPicPr>
            <a:picLocks noChangeAspect="1"/>
          </p:cNvPicPr>
          <p:nvPr/>
        </p:nvPicPr>
        <p:blipFill>
          <a:blip r:embed="rId9"/>
          <a:stretch>
            <a:fillRect/>
          </a:stretch>
        </p:blipFill>
        <p:spPr>
          <a:xfrm>
            <a:off x="6405563" y="2238375"/>
            <a:ext cx="142875" cy="142875"/>
          </a:xfrm>
          <a:prstGeom prst="rect">
            <a:avLst/>
          </a:prstGeom>
        </p:spPr>
      </p:pic>
      <p:pic>
        <p:nvPicPr>
          <p:cNvPr id="23" name="Image 21" descr="preencoded.png"/>
          <p:cNvPicPr>
            <a:picLocks noChangeAspect="1"/>
          </p:cNvPicPr>
          <p:nvPr/>
        </p:nvPicPr>
        <p:blipFill>
          <a:blip r:embed="rId9"/>
          <a:stretch>
            <a:fillRect/>
          </a:stretch>
        </p:blipFill>
        <p:spPr>
          <a:xfrm>
            <a:off x="6405563" y="2714625"/>
            <a:ext cx="142875" cy="142875"/>
          </a:xfrm>
          <a:prstGeom prst="rect">
            <a:avLst/>
          </a:prstGeom>
        </p:spPr>
      </p:pic>
      <p:pic>
        <p:nvPicPr>
          <p:cNvPr id="24" name="Image 22" descr="preencoded.png"/>
          <p:cNvPicPr>
            <a:picLocks noChangeAspect="1"/>
          </p:cNvPicPr>
          <p:nvPr/>
        </p:nvPicPr>
        <p:blipFill>
          <a:blip r:embed="rId20"/>
          <a:stretch>
            <a:fillRect/>
          </a:stretch>
        </p:blipFill>
        <p:spPr>
          <a:xfrm>
            <a:off x="6215063" y="3457575"/>
            <a:ext cx="5595938" cy="1939677"/>
          </a:xfrm>
          <a:prstGeom prst="rect">
            <a:avLst/>
          </a:prstGeom>
        </p:spPr>
      </p:pic>
      <p:pic>
        <p:nvPicPr>
          <p:cNvPr id="25" name="Image 23" descr="preencoded.png"/>
          <p:cNvPicPr>
            <a:picLocks noChangeAspect="1"/>
          </p:cNvPicPr>
          <p:nvPr/>
        </p:nvPicPr>
        <p:blipFill>
          <a:blip r:embed="rId17"/>
          <a:stretch>
            <a:fillRect/>
          </a:stretch>
        </p:blipFill>
        <p:spPr>
          <a:xfrm>
            <a:off x="6405563" y="3609975"/>
            <a:ext cx="5214938" cy="361950"/>
          </a:xfrm>
          <a:prstGeom prst="rect">
            <a:avLst/>
          </a:prstGeom>
        </p:spPr>
      </p:pic>
      <p:pic>
        <p:nvPicPr>
          <p:cNvPr id="26" name="Image 24" descr="preencoded.png"/>
          <p:cNvPicPr>
            <a:picLocks noChangeAspect="1"/>
          </p:cNvPicPr>
          <p:nvPr/>
        </p:nvPicPr>
        <p:blipFill>
          <a:blip r:embed="rId21"/>
          <a:stretch>
            <a:fillRect/>
          </a:stretch>
        </p:blipFill>
        <p:spPr>
          <a:xfrm>
            <a:off x="6429375" y="3664446"/>
            <a:ext cx="238125" cy="190500"/>
          </a:xfrm>
          <a:prstGeom prst="rect">
            <a:avLst/>
          </a:prstGeom>
        </p:spPr>
      </p:pic>
      <p:pic>
        <p:nvPicPr>
          <p:cNvPr id="27" name="Image 25" descr="preencoded.png"/>
          <p:cNvPicPr>
            <a:picLocks noChangeAspect="1"/>
          </p:cNvPicPr>
          <p:nvPr/>
        </p:nvPicPr>
        <p:blipFill>
          <a:blip r:embed="rId9"/>
          <a:stretch>
            <a:fillRect/>
          </a:stretch>
        </p:blipFill>
        <p:spPr>
          <a:xfrm>
            <a:off x="6405563" y="4124325"/>
            <a:ext cx="142875" cy="142875"/>
          </a:xfrm>
          <a:prstGeom prst="rect">
            <a:avLst/>
          </a:prstGeom>
        </p:spPr>
      </p:pic>
      <p:pic>
        <p:nvPicPr>
          <p:cNvPr id="28" name="Image 26" descr="preencoded.png"/>
          <p:cNvPicPr>
            <a:picLocks noChangeAspect="1"/>
          </p:cNvPicPr>
          <p:nvPr/>
        </p:nvPicPr>
        <p:blipFill>
          <a:blip r:embed="rId9"/>
          <a:stretch>
            <a:fillRect/>
          </a:stretch>
        </p:blipFill>
        <p:spPr>
          <a:xfrm>
            <a:off x="6405563" y="4600575"/>
            <a:ext cx="142875" cy="142875"/>
          </a:xfrm>
          <a:prstGeom prst="rect">
            <a:avLst/>
          </a:prstGeom>
        </p:spPr>
      </p:pic>
      <p:pic>
        <p:nvPicPr>
          <p:cNvPr id="29" name="Image 27" descr="preencoded.png"/>
          <p:cNvPicPr>
            <a:picLocks noChangeAspect="1"/>
          </p:cNvPicPr>
          <p:nvPr/>
        </p:nvPicPr>
        <p:blipFill>
          <a:blip r:embed="rId22"/>
          <a:stretch>
            <a:fillRect/>
          </a:stretch>
        </p:blipFill>
        <p:spPr>
          <a:xfrm>
            <a:off x="6215063" y="5549652"/>
            <a:ext cx="5595938" cy="813197"/>
          </a:xfrm>
          <a:prstGeom prst="rect">
            <a:avLst/>
          </a:prstGeom>
        </p:spPr>
      </p:pic>
      <p:pic>
        <p:nvPicPr>
          <p:cNvPr id="30" name="Image 28" descr="preencoded.png"/>
          <p:cNvPicPr>
            <a:picLocks noChangeAspect="1"/>
          </p:cNvPicPr>
          <p:nvPr/>
        </p:nvPicPr>
        <p:blipFill>
          <a:blip r:embed="rId23"/>
          <a:stretch>
            <a:fillRect/>
          </a:stretch>
        </p:blipFill>
        <p:spPr>
          <a:xfrm>
            <a:off x="6357938" y="5695355"/>
            <a:ext cx="166688" cy="137220"/>
          </a:xfrm>
          <a:prstGeom prst="rect">
            <a:avLst/>
          </a:prstGeom>
        </p:spPr>
      </p:pic>
      <p:sp>
        <p:nvSpPr>
          <p:cNvPr id="31" name="Text 0"/>
          <p:cNvSpPr/>
          <p:nvPr/>
        </p:nvSpPr>
        <p:spPr>
          <a:xfrm>
            <a:off x="523875" y="228600"/>
            <a:ext cx="11668125" cy="400050"/>
          </a:xfrm>
          <a:prstGeom prst="rect">
            <a:avLst/>
          </a:prstGeom>
          <a:noFill/>
          <a:ln/>
        </p:spPr>
        <p:txBody>
          <a:bodyPr vert="horz" wrap="square" lIns="0" tIns="0" rIns="0" bIns="0" rtlCol="0" anchor="ctr"/>
          <a:lstStyle/>
          <a:p>
            <a:pPr marL="0" indent="0">
              <a:lnSpc>
                <a:spcPts val="3150"/>
              </a:lnSpc>
              <a:buNone/>
            </a:pPr>
            <a:r>
              <a:rPr lang="en-US" sz="2100" b="1" kern="0" spc="30" dirty="0">
                <a:solidFill>
                  <a:srgbClr val="2C3E50"/>
                </a:solidFill>
              </a:rPr>
              <a:t>POST-RESUSCITATION CARE AND FOLLOW-UP</a:t>
            </a:r>
            <a:endParaRPr lang="en-US" sz="2100" dirty="0"/>
          </a:p>
        </p:txBody>
      </p:sp>
      <p:sp>
        <p:nvSpPr>
          <p:cNvPr id="32" name="Text 1"/>
          <p:cNvSpPr/>
          <p:nvPr/>
        </p:nvSpPr>
        <p:spPr>
          <a:xfrm>
            <a:off x="523875" y="657225"/>
            <a:ext cx="71475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RCUK 2025 Guidelines • GP Practice Context</a:t>
            </a:r>
            <a:endParaRPr lang="en-US" sz="1050" dirty="0"/>
          </a:p>
        </p:txBody>
      </p:sp>
      <p:sp>
        <p:nvSpPr>
          <p:cNvPr id="33" name="Text 2"/>
          <p:cNvSpPr/>
          <p:nvPr/>
        </p:nvSpPr>
        <p:spPr>
          <a:xfrm>
            <a:off x="971550" y="1262063"/>
            <a:ext cx="576072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Immediate ROSC Stabilization</a:t>
            </a:r>
            <a:endParaRPr lang="en-US" dirty="0"/>
          </a:p>
        </p:txBody>
      </p:sp>
      <p:sp>
        <p:nvSpPr>
          <p:cNvPr id="34" name="Text 3"/>
          <p:cNvSpPr/>
          <p:nvPr/>
        </p:nvSpPr>
        <p:spPr>
          <a:xfrm>
            <a:off x="809625" y="1724025"/>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Oxygenation:</a:t>
            </a:r>
            <a:r>
              <a:rPr lang="en-US" sz="1125" dirty="0">
                <a:solidFill>
                  <a:srgbClr val="2C3E50"/>
                </a:solidFill>
              </a:rPr>
              <a:t> Controlled target </a:t>
            </a:r>
            <a:r>
              <a:rPr lang="en-US" sz="1125" b="1" dirty="0">
                <a:solidFill>
                  <a:srgbClr val="2E7D32"/>
                </a:solidFill>
              </a:rPr>
              <a:t>SpO2 94–98%</a:t>
            </a:r>
            <a:r>
              <a:rPr lang="en-US" sz="1125" dirty="0">
                <a:solidFill>
                  <a:srgbClr val="2C3E50"/>
                </a:solidFill>
              </a:rPr>
              <a:t>. Avoid 100% saturation to prevent oxidative stress.</a:t>
            </a:r>
            <a:endParaRPr lang="en-US" sz="1125" dirty="0"/>
          </a:p>
        </p:txBody>
      </p:sp>
      <p:sp>
        <p:nvSpPr>
          <p:cNvPr id="35" name="Text 4"/>
          <p:cNvSpPr/>
          <p:nvPr/>
        </p:nvSpPr>
        <p:spPr>
          <a:xfrm>
            <a:off x="809625" y="2200275"/>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Circulation:</a:t>
            </a:r>
            <a:r>
              <a:rPr lang="en-US" sz="1125" dirty="0">
                <a:solidFill>
                  <a:srgbClr val="2C3E50"/>
                </a:solidFill>
              </a:rPr>
              <a:t> Target systolic </a:t>
            </a:r>
            <a:r>
              <a:rPr lang="en-US" sz="1125" b="1" dirty="0">
                <a:solidFill>
                  <a:srgbClr val="2E7D32"/>
                </a:solidFill>
              </a:rPr>
              <a:t>BP &gt;100 mmHg</a:t>
            </a:r>
            <a:r>
              <a:rPr lang="en-US" sz="1125" dirty="0">
                <a:solidFill>
                  <a:srgbClr val="2C3E50"/>
                </a:solidFill>
              </a:rPr>
              <a:t> or MAP 60–65 mmHg. Early 12-lead ECG.</a:t>
            </a:r>
            <a:endParaRPr lang="en-US" sz="1125" dirty="0"/>
          </a:p>
        </p:txBody>
      </p:sp>
      <p:sp>
        <p:nvSpPr>
          <p:cNvPr id="36" name="Text 5"/>
          <p:cNvSpPr/>
          <p:nvPr/>
        </p:nvSpPr>
        <p:spPr>
          <a:xfrm>
            <a:off x="809625" y="2676525"/>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Ventilation:</a:t>
            </a:r>
            <a:r>
              <a:rPr lang="en-US" sz="1125" dirty="0">
                <a:solidFill>
                  <a:srgbClr val="2C3E50"/>
                </a:solidFill>
              </a:rPr>
              <a:t> Aim for normocapnia (ETCO2 4.5–5.5 kPa). Avoid hyperventilation which impairs cerebral flow.</a:t>
            </a:r>
            <a:endParaRPr lang="en-US" sz="1125" dirty="0"/>
          </a:p>
        </p:txBody>
      </p:sp>
      <p:sp>
        <p:nvSpPr>
          <p:cNvPr id="37" name="Text 6"/>
          <p:cNvSpPr/>
          <p:nvPr/>
        </p:nvSpPr>
        <p:spPr>
          <a:xfrm>
            <a:off x="971550" y="3972074"/>
            <a:ext cx="651510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Temperature Management (2025)</a:t>
            </a:r>
            <a:endParaRPr lang="en-US" dirty="0"/>
          </a:p>
        </p:txBody>
      </p:sp>
      <p:sp>
        <p:nvSpPr>
          <p:cNvPr id="38" name="Text 7"/>
          <p:cNvSpPr/>
          <p:nvPr/>
        </p:nvSpPr>
        <p:spPr>
          <a:xfrm>
            <a:off x="809625" y="4434036"/>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Fever Prevention:</a:t>
            </a:r>
            <a:r>
              <a:rPr lang="en-US" sz="1125" dirty="0">
                <a:solidFill>
                  <a:srgbClr val="2C3E50"/>
                </a:solidFill>
              </a:rPr>
              <a:t> Maintain temperature </a:t>
            </a:r>
            <a:r>
              <a:rPr lang="en-US" sz="1125" b="1" dirty="0">
                <a:solidFill>
                  <a:srgbClr val="2E7D32"/>
                </a:solidFill>
              </a:rPr>
              <a:t>≤37.5°C</a:t>
            </a:r>
            <a:r>
              <a:rPr lang="en-US" sz="1125" dirty="0">
                <a:solidFill>
                  <a:srgbClr val="2C3E50"/>
                </a:solidFill>
              </a:rPr>
              <a:t> for at least 72 hours in comatose patients.</a:t>
            </a:r>
            <a:endParaRPr lang="en-US" sz="1125" dirty="0"/>
          </a:p>
        </p:txBody>
      </p:sp>
      <p:sp>
        <p:nvSpPr>
          <p:cNvPr id="39" name="Text 8"/>
          <p:cNvSpPr/>
          <p:nvPr/>
        </p:nvSpPr>
        <p:spPr>
          <a:xfrm>
            <a:off x="809625" y="4910286"/>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No Routine Cooling:</a:t>
            </a:r>
            <a:r>
              <a:rPr lang="en-US" sz="1125" dirty="0">
                <a:solidFill>
                  <a:srgbClr val="2C3E50"/>
                </a:solidFill>
              </a:rPr>
              <a:t> Active therapeutic hypothermia (32–36°C) is no longer routinely recommended for all patients.</a:t>
            </a:r>
            <a:endParaRPr lang="en-US" sz="1125" dirty="0"/>
          </a:p>
        </p:txBody>
      </p:sp>
      <p:sp>
        <p:nvSpPr>
          <p:cNvPr id="40" name="Text 9"/>
          <p:cNvSpPr/>
          <p:nvPr/>
        </p:nvSpPr>
        <p:spPr>
          <a:xfrm>
            <a:off x="809625" y="5386536"/>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Seizure Control:</a:t>
            </a:r>
            <a:r>
              <a:rPr lang="en-US" sz="1125" dirty="0">
                <a:solidFill>
                  <a:srgbClr val="2C3E50"/>
                </a:solidFill>
              </a:rPr>
              <a:t> Use levetiracetam or sodium valproate. Do not use neuroprotective drugs routinely.</a:t>
            </a:r>
            <a:endParaRPr lang="en-US" sz="1125" dirty="0"/>
          </a:p>
        </p:txBody>
      </p:sp>
      <p:sp>
        <p:nvSpPr>
          <p:cNvPr id="41" name="Text 10"/>
          <p:cNvSpPr/>
          <p:nvPr/>
        </p:nvSpPr>
        <p:spPr>
          <a:xfrm>
            <a:off x="6805613" y="1262063"/>
            <a:ext cx="5386388"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Prognostication &amp; Neuro-Care</a:t>
            </a:r>
            <a:endParaRPr lang="en-US" dirty="0"/>
          </a:p>
        </p:txBody>
      </p:sp>
      <p:sp>
        <p:nvSpPr>
          <p:cNvPr id="42" name="Text 11"/>
          <p:cNvSpPr/>
          <p:nvPr/>
        </p:nvSpPr>
        <p:spPr>
          <a:xfrm>
            <a:off x="6643688" y="1724025"/>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Timing:</a:t>
            </a:r>
            <a:r>
              <a:rPr lang="en-US" sz="1125" dirty="0">
                <a:solidFill>
                  <a:srgbClr val="2C3E50"/>
                </a:solidFill>
              </a:rPr>
              <a:t> Do not perform formal neuro-prognostication until </a:t>
            </a:r>
            <a:r>
              <a:rPr lang="en-US" sz="1125" b="1" dirty="0">
                <a:solidFill>
                  <a:srgbClr val="2E7D32"/>
                </a:solidFill>
              </a:rPr>
              <a:t>≥72 hours</a:t>
            </a:r>
            <a:r>
              <a:rPr lang="en-US" sz="1125" dirty="0">
                <a:solidFill>
                  <a:srgbClr val="2C3E50"/>
                </a:solidFill>
              </a:rPr>
              <a:t> post-ROSC.</a:t>
            </a:r>
            <a:endParaRPr lang="en-US" sz="1125" dirty="0"/>
          </a:p>
        </p:txBody>
      </p:sp>
      <p:sp>
        <p:nvSpPr>
          <p:cNvPr id="43" name="Text 12"/>
          <p:cNvSpPr/>
          <p:nvPr/>
        </p:nvSpPr>
        <p:spPr>
          <a:xfrm>
            <a:off x="6643688" y="2200275"/>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Multimodal Approach:</a:t>
            </a:r>
            <a:r>
              <a:rPr lang="en-US" sz="1125" dirty="0">
                <a:solidFill>
                  <a:srgbClr val="2C3E50"/>
                </a:solidFill>
              </a:rPr>
              <a:t> Combine clinical exam, EEG, biomarkers (NSE), and imaging (CT/MRI) for accuracy.</a:t>
            </a:r>
            <a:endParaRPr lang="en-US" sz="1125" dirty="0"/>
          </a:p>
        </p:txBody>
      </p:sp>
      <p:sp>
        <p:nvSpPr>
          <p:cNvPr id="44" name="Text 13"/>
          <p:cNvSpPr/>
          <p:nvPr/>
        </p:nvSpPr>
        <p:spPr>
          <a:xfrm>
            <a:off x="6643688" y="2676525"/>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Withdrawal:</a:t>
            </a:r>
            <a:r>
              <a:rPr lang="en-US" sz="1125" dirty="0">
                <a:solidFill>
                  <a:srgbClr val="2C3E50"/>
                </a:solidFill>
              </a:rPr>
              <a:t> Decisions to withdraw life-sustaining therapy must be separate from the initial prognosis.</a:t>
            </a:r>
            <a:endParaRPr lang="en-US" sz="1125" dirty="0"/>
          </a:p>
        </p:txBody>
      </p:sp>
      <p:sp>
        <p:nvSpPr>
          <p:cNvPr id="45" name="Text 14"/>
          <p:cNvSpPr/>
          <p:nvPr/>
        </p:nvSpPr>
        <p:spPr>
          <a:xfrm>
            <a:off x="6805613" y="3624263"/>
            <a:ext cx="493776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Rehabilitation &amp; Support</a:t>
            </a:r>
            <a:endParaRPr lang="en-US" dirty="0"/>
          </a:p>
        </p:txBody>
      </p:sp>
      <p:sp>
        <p:nvSpPr>
          <p:cNvPr id="46" name="Text 15"/>
          <p:cNvSpPr/>
          <p:nvPr/>
        </p:nvSpPr>
        <p:spPr>
          <a:xfrm>
            <a:off x="6643688" y="4086225"/>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Follow-up:</a:t>
            </a:r>
            <a:r>
              <a:rPr lang="en-US" sz="1125" dirty="0">
                <a:solidFill>
                  <a:srgbClr val="2C3E50"/>
                </a:solidFill>
              </a:rPr>
              <a:t> Structured clinical assessment within </a:t>
            </a:r>
            <a:r>
              <a:rPr lang="en-US" sz="1125" b="1" dirty="0">
                <a:solidFill>
                  <a:srgbClr val="2E7D32"/>
                </a:solidFill>
              </a:rPr>
              <a:t>3 months</a:t>
            </a:r>
            <a:r>
              <a:rPr lang="en-US" sz="1125" dirty="0">
                <a:solidFill>
                  <a:srgbClr val="2C3E50"/>
                </a:solidFill>
              </a:rPr>
              <a:t> of discharge for physical and mental health.</a:t>
            </a:r>
            <a:endParaRPr lang="en-US" sz="1125" dirty="0"/>
          </a:p>
        </p:txBody>
      </p:sp>
      <p:sp>
        <p:nvSpPr>
          <p:cNvPr id="47" name="Text 16"/>
          <p:cNvSpPr/>
          <p:nvPr/>
        </p:nvSpPr>
        <p:spPr>
          <a:xfrm>
            <a:off x="6643688" y="4562475"/>
            <a:ext cx="497681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Bystander Support:</a:t>
            </a:r>
            <a:r>
              <a:rPr lang="en-US" sz="1125" dirty="0">
                <a:solidFill>
                  <a:srgbClr val="2C3E50"/>
                </a:solidFill>
              </a:rPr>
              <a:t> Systems must offer psychological support to lay rescuers and family "co-survivors".</a:t>
            </a:r>
            <a:endParaRPr lang="en-US" sz="1125" dirty="0"/>
          </a:p>
        </p:txBody>
      </p:sp>
      <p:sp>
        <p:nvSpPr>
          <p:cNvPr id="48" name="Text 17"/>
          <p:cNvSpPr/>
          <p:nvPr/>
        </p:nvSpPr>
        <p:spPr>
          <a:xfrm>
            <a:off x="6600825" y="5663952"/>
            <a:ext cx="5310188" cy="200025"/>
          </a:xfrm>
          <a:prstGeom prst="rect">
            <a:avLst/>
          </a:prstGeom>
          <a:noFill/>
          <a:ln/>
        </p:spPr>
        <p:txBody>
          <a:bodyPr vert="horz" wrap="square" lIns="0" tIns="0" rIns="0" bIns="0" rtlCol="0" anchor="ctr"/>
          <a:lstStyle/>
          <a:p>
            <a:pPr marL="0" indent="0">
              <a:lnSpc>
                <a:spcPts val="1575"/>
              </a:lnSpc>
              <a:buNone/>
            </a:pPr>
            <a:r>
              <a:rPr lang="en-US" b="1" kern="0" spc="60" dirty="0">
                <a:solidFill>
                  <a:srgbClr val="FFFFFF"/>
                </a:solidFill>
              </a:rPr>
              <a:t>AKT HIGH-YIELD TIP</a:t>
            </a:r>
            <a:endParaRPr lang="en-US" dirty="0"/>
          </a:p>
        </p:txBody>
      </p:sp>
      <p:sp>
        <p:nvSpPr>
          <p:cNvPr id="49" name="Text 18"/>
          <p:cNvSpPr/>
          <p:nvPr/>
        </p:nvSpPr>
        <p:spPr>
          <a:xfrm>
            <a:off x="6357938" y="5902077"/>
            <a:ext cx="5310188" cy="346472"/>
          </a:xfrm>
          <a:prstGeom prst="rect">
            <a:avLst/>
          </a:prstGeom>
          <a:noFill/>
          <a:ln/>
        </p:spPr>
        <p:txBody>
          <a:bodyPr vert="horz" wrap="square" lIns="0" tIns="0" rIns="0" bIns="0" rtlCol="0" anchor="ctr"/>
          <a:lstStyle/>
          <a:p>
            <a:pPr marL="0" indent="0">
              <a:lnSpc>
                <a:spcPts val="1365"/>
              </a:lnSpc>
              <a:buNone/>
            </a:pPr>
            <a:r>
              <a:rPr lang="en-US" sz="1050" dirty="0">
                <a:solidFill>
                  <a:srgbClr val="FFFFFF"/>
                </a:solidFill>
              </a:rPr>
              <a:t>2025 Guideline Change: The priority is </a:t>
            </a:r>
            <a:r>
              <a:rPr lang="en-US" sz="1050" b="1" dirty="0">
                <a:solidFill>
                  <a:srgbClr val="FFFFFF"/>
                </a:solidFill>
              </a:rPr>
              <a:t>Fever Prevention (≤37.5°C)</a:t>
            </a:r>
            <a:r>
              <a:rPr lang="en-US" sz="1050" dirty="0">
                <a:solidFill>
                  <a:srgbClr val="FFFFFF"/>
                </a:solidFill>
              </a:rPr>
              <a:t> rather than active cooling to 32-36°C. Target SpO2 94-98%, not 100%.</a:t>
            </a:r>
            <a:endParaRPr lang="en-US" sz="1050" dirty="0"/>
          </a:p>
        </p:txBody>
      </p:sp>
      <p:sp>
        <p:nvSpPr>
          <p:cNvPr id="50" name="Text 19"/>
          <p:cNvSpPr/>
          <p:nvPr/>
        </p:nvSpPr>
        <p:spPr>
          <a:xfrm>
            <a:off x="10533906" y="6515249"/>
            <a:ext cx="1658094" cy="190351"/>
          </a:xfrm>
          <a:prstGeom prst="rect">
            <a:avLst/>
          </a:prstGeom>
          <a:noFill/>
          <a:ln/>
        </p:spPr>
        <p:txBody>
          <a:bodyPr vert="horz" wrap="square" lIns="0" tIns="0" rIns="0" bIns="0" rtlCol="0" anchor="ctr"/>
          <a:lstStyle/>
          <a:p>
            <a:pPr marL="0" indent="0">
              <a:lnSpc>
                <a:spcPts val="1500"/>
              </a:lnSpc>
              <a:buNone/>
            </a:pPr>
            <a:r>
              <a:rPr lang="en-US" sz="1000" dirty="0">
                <a:solidFill>
                  <a:srgbClr val="95A5A6"/>
                </a:solidFill>
              </a:rPr>
              <a:t>www.bradfordvts.co.uk</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52400"/>
            <a:ext cx="11430000" cy="628650"/>
          </a:xfrm>
          <a:prstGeom prst="rect">
            <a:avLst/>
          </a:prstGeom>
        </p:spPr>
      </p:pic>
      <p:pic>
        <p:nvPicPr>
          <p:cNvPr id="5" name="Image 3" descr="preencoded.png"/>
          <p:cNvPicPr>
            <a:picLocks noChangeAspect="1"/>
          </p:cNvPicPr>
          <p:nvPr/>
        </p:nvPicPr>
        <p:blipFill>
          <a:blip r:embed="rId5"/>
          <a:stretch>
            <a:fillRect/>
          </a:stretch>
        </p:blipFill>
        <p:spPr>
          <a:xfrm>
            <a:off x="381000" y="857250"/>
            <a:ext cx="11430000" cy="9525"/>
          </a:xfrm>
          <a:prstGeom prst="rect">
            <a:avLst/>
          </a:prstGeom>
        </p:spPr>
      </p:pic>
      <p:pic>
        <p:nvPicPr>
          <p:cNvPr id="6" name="Image 4" descr="preencoded.png"/>
          <p:cNvPicPr>
            <a:picLocks noChangeAspect="1"/>
          </p:cNvPicPr>
          <p:nvPr/>
        </p:nvPicPr>
        <p:blipFill>
          <a:blip r:embed="rId6"/>
          <a:stretch>
            <a:fillRect/>
          </a:stretch>
        </p:blipFill>
        <p:spPr>
          <a:xfrm>
            <a:off x="381000" y="1095375"/>
            <a:ext cx="5065514" cy="2070050"/>
          </a:xfrm>
          <a:prstGeom prst="rect">
            <a:avLst/>
          </a:prstGeom>
        </p:spPr>
      </p:pic>
      <p:pic>
        <p:nvPicPr>
          <p:cNvPr id="7" name="Image 5" descr="preencoded.png"/>
          <p:cNvPicPr>
            <a:picLocks noChangeAspect="1"/>
          </p:cNvPicPr>
          <p:nvPr/>
        </p:nvPicPr>
        <p:blipFill>
          <a:blip r:embed="rId7"/>
          <a:stretch>
            <a:fillRect/>
          </a:stretch>
        </p:blipFill>
        <p:spPr>
          <a:xfrm>
            <a:off x="571500" y="1300163"/>
            <a:ext cx="285750" cy="228600"/>
          </a:xfrm>
          <a:prstGeom prst="rect">
            <a:avLst/>
          </a:prstGeom>
        </p:spPr>
      </p:pic>
      <p:pic>
        <p:nvPicPr>
          <p:cNvPr id="8" name="Image 6" descr="preencoded.png"/>
          <p:cNvPicPr>
            <a:picLocks noChangeAspect="1"/>
          </p:cNvPicPr>
          <p:nvPr/>
        </p:nvPicPr>
        <p:blipFill>
          <a:blip r:embed="rId8"/>
          <a:stretch>
            <a:fillRect/>
          </a:stretch>
        </p:blipFill>
        <p:spPr>
          <a:xfrm>
            <a:off x="571500" y="1714500"/>
            <a:ext cx="119063" cy="99120"/>
          </a:xfrm>
          <a:prstGeom prst="rect">
            <a:avLst/>
          </a:prstGeom>
        </p:spPr>
      </p:pic>
      <p:pic>
        <p:nvPicPr>
          <p:cNvPr id="9" name="Image 7" descr="preencoded.png"/>
          <p:cNvPicPr>
            <a:picLocks noChangeAspect="1"/>
          </p:cNvPicPr>
          <p:nvPr/>
        </p:nvPicPr>
        <p:blipFill>
          <a:blip r:embed="rId9"/>
          <a:stretch>
            <a:fillRect/>
          </a:stretch>
        </p:blipFill>
        <p:spPr>
          <a:xfrm>
            <a:off x="571500" y="1990725"/>
            <a:ext cx="119063" cy="119063"/>
          </a:xfrm>
          <a:prstGeom prst="rect">
            <a:avLst/>
          </a:prstGeom>
        </p:spPr>
      </p:pic>
      <p:pic>
        <p:nvPicPr>
          <p:cNvPr id="10" name="Image 8" descr="preencoded.png"/>
          <p:cNvPicPr>
            <a:picLocks noChangeAspect="1"/>
          </p:cNvPicPr>
          <p:nvPr/>
        </p:nvPicPr>
        <p:blipFill>
          <a:blip r:embed="rId8"/>
          <a:stretch>
            <a:fillRect/>
          </a:stretch>
        </p:blipFill>
        <p:spPr>
          <a:xfrm>
            <a:off x="571500" y="2466975"/>
            <a:ext cx="119063" cy="99120"/>
          </a:xfrm>
          <a:prstGeom prst="rect">
            <a:avLst/>
          </a:prstGeom>
        </p:spPr>
      </p:pic>
      <p:pic>
        <p:nvPicPr>
          <p:cNvPr id="11" name="Image 9" descr="preencoded.png"/>
          <p:cNvPicPr>
            <a:picLocks noChangeAspect="1"/>
          </p:cNvPicPr>
          <p:nvPr/>
        </p:nvPicPr>
        <p:blipFill>
          <a:blip r:embed="rId10"/>
          <a:stretch>
            <a:fillRect/>
          </a:stretch>
        </p:blipFill>
        <p:spPr>
          <a:xfrm>
            <a:off x="381000" y="3355925"/>
            <a:ext cx="5065514" cy="2070050"/>
          </a:xfrm>
          <a:prstGeom prst="rect">
            <a:avLst/>
          </a:prstGeom>
        </p:spPr>
      </p:pic>
      <p:pic>
        <p:nvPicPr>
          <p:cNvPr id="12" name="Image 10" descr="preencoded.png"/>
          <p:cNvPicPr>
            <a:picLocks noChangeAspect="1"/>
          </p:cNvPicPr>
          <p:nvPr/>
        </p:nvPicPr>
        <p:blipFill>
          <a:blip r:embed="rId11"/>
          <a:stretch>
            <a:fillRect/>
          </a:stretch>
        </p:blipFill>
        <p:spPr>
          <a:xfrm>
            <a:off x="571500" y="3560713"/>
            <a:ext cx="285750" cy="228600"/>
          </a:xfrm>
          <a:prstGeom prst="rect">
            <a:avLst/>
          </a:prstGeom>
        </p:spPr>
      </p:pic>
      <p:pic>
        <p:nvPicPr>
          <p:cNvPr id="13" name="Image 11" descr="preencoded.png"/>
          <p:cNvPicPr>
            <a:picLocks noChangeAspect="1"/>
          </p:cNvPicPr>
          <p:nvPr/>
        </p:nvPicPr>
        <p:blipFill>
          <a:blip r:embed="rId12"/>
          <a:stretch>
            <a:fillRect/>
          </a:stretch>
        </p:blipFill>
        <p:spPr>
          <a:xfrm>
            <a:off x="571500" y="3975050"/>
            <a:ext cx="119063" cy="119063"/>
          </a:xfrm>
          <a:prstGeom prst="rect">
            <a:avLst/>
          </a:prstGeom>
        </p:spPr>
      </p:pic>
      <p:pic>
        <p:nvPicPr>
          <p:cNvPr id="14" name="Image 12" descr="preencoded.png"/>
          <p:cNvPicPr>
            <a:picLocks noChangeAspect="1"/>
          </p:cNvPicPr>
          <p:nvPr/>
        </p:nvPicPr>
        <p:blipFill>
          <a:blip r:embed="rId12"/>
          <a:stretch>
            <a:fillRect/>
          </a:stretch>
        </p:blipFill>
        <p:spPr>
          <a:xfrm>
            <a:off x="571500" y="4451300"/>
            <a:ext cx="119063" cy="119063"/>
          </a:xfrm>
          <a:prstGeom prst="rect">
            <a:avLst/>
          </a:prstGeom>
        </p:spPr>
      </p:pic>
      <p:pic>
        <p:nvPicPr>
          <p:cNvPr id="15" name="Image 13" descr="preencoded.png"/>
          <p:cNvPicPr>
            <a:picLocks noChangeAspect="1"/>
          </p:cNvPicPr>
          <p:nvPr/>
        </p:nvPicPr>
        <p:blipFill>
          <a:blip r:embed="rId13"/>
          <a:stretch>
            <a:fillRect/>
          </a:stretch>
        </p:blipFill>
        <p:spPr>
          <a:xfrm>
            <a:off x="571500" y="4927550"/>
            <a:ext cx="119063" cy="99120"/>
          </a:xfrm>
          <a:prstGeom prst="rect">
            <a:avLst/>
          </a:prstGeom>
        </p:spPr>
      </p:pic>
      <p:pic>
        <p:nvPicPr>
          <p:cNvPr id="16" name="Image 14" descr="preencoded.png"/>
          <p:cNvPicPr>
            <a:picLocks noChangeAspect="1"/>
          </p:cNvPicPr>
          <p:nvPr/>
        </p:nvPicPr>
        <p:blipFill>
          <a:blip r:embed="rId14"/>
          <a:stretch>
            <a:fillRect/>
          </a:stretch>
        </p:blipFill>
        <p:spPr>
          <a:xfrm>
            <a:off x="5732264" y="1095375"/>
            <a:ext cx="6078736" cy="4330452"/>
          </a:xfrm>
          <a:prstGeom prst="rect">
            <a:avLst/>
          </a:prstGeom>
        </p:spPr>
      </p:pic>
      <p:pic>
        <p:nvPicPr>
          <p:cNvPr id="17" name="Image 15" descr="preencoded.png"/>
          <p:cNvPicPr>
            <a:picLocks noChangeAspect="1"/>
          </p:cNvPicPr>
          <p:nvPr/>
        </p:nvPicPr>
        <p:blipFill>
          <a:blip r:embed="rId15"/>
          <a:stretch>
            <a:fillRect/>
          </a:stretch>
        </p:blipFill>
        <p:spPr>
          <a:xfrm>
            <a:off x="5922764" y="1300163"/>
            <a:ext cx="285750" cy="228600"/>
          </a:xfrm>
          <a:prstGeom prst="rect">
            <a:avLst/>
          </a:prstGeom>
        </p:spPr>
      </p:pic>
      <p:pic>
        <p:nvPicPr>
          <p:cNvPr id="18" name="Image 16" descr="preencoded.png"/>
          <p:cNvPicPr>
            <a:picLocks noChangeAspect="1"/>
          </p:cNvPicPr>
          <p:nvPr/>
        </p:nvPicPr>
        <p:blipFill>
          <a:blip r:embed="rId16"/>
          <a:stretch>
            <a:fillRect/>
          </a:stretch>
        </p:blipFill>
        <p:spPr>
          <a:xfrm>
            <a:off x="5922764" y="2009775"/>
            <a:ext cx="5697736" cy="2009775"/>
          </a:xfrm>
          <a:prstGeom prst="rect">
            <a:avLst/>
          </a:prstGeom>
        </p:spPr>
      </p:pic>
      <p:pic>
        <p:nvPicPr>
          <p:cNvPr id="19" name="Image 17" descr="preencoded.png"/>
          <p:cNvPicPr>
            <a:picLocks noChangeAspect="1"/>
          </p:cNvPicPr>
          <p:nvPr/>
        </p:nvPicPr>
        <p:blipFill>
          <a:blip r:embed="rId17"/>
          <a:stretch>
            <a:fillRect/>
          </a:stretch>
        </p:blipFill>
        <p:spPr>
          <a:xfrm>
            <a:off x="5922764" y="2009775"/>
            <a:ext cx="2561183" cy="390525"/>
          </a:xfrm>
          <a:prstGeom prst="rect">
            <a:avLst/>
          </a:prstGeom>
        </p:spPr>
      </p:pic>
      <p:pic>
        <p:nvPicPr>
          <p:cNvPr id="20" name="Image 18" descr="preencoded.png"/>
          <p:cNvPicPr>
            <a:picLocks noChangeAspect="1"/>
          </p:cNvPicPr>
          <p:nvPr/>
        </p:nvPicPr>
        <p:blipFill>
          <a:blip r:embed="rId18"/>
          <a:stretch>
            <a:fillRect/>
          </a:stretch>
        </p:blipFill>
        <p:spPr>
          <a:xfrm>
            <a:off x="8483947" y="2009775"/>
            <a:ext cx="3136553" cy="390525"/>
          </a:xfrm>
          <a:prstGeom prst="rect">
            <a:avLst/>
          </a:prstGeom>
        </p:spPr>
      </p:pic>
      <p:pic>
        <p:nvPicPr>
          <p:cNvPr id="21" name="Image 19" descr="preencoded.png"/>
          <p:cNvPicPr>
            <a:picLocks noChangeAspect="1"/>
          </p:cNvPicPr>
          <p:nvPr/>
        </p:nvPicPr>
        <p:blipFill>
          <a:blip r:embed="rId19"/>
          <a:stretch>
            <a:fillRect/>
          </a:stretch>
        </p:blipFill>
        <p:spPr>
          <a:xfrm>
            <a:off x="5922764" y="2400300"/>
            <a:ext cx="2561183" cy="404813"/>
          </a:xfrm>
          <a:prstGeom prst="rect">
            <a:avLst/>
          </a:prstGeom>
        </p:spPr>
      </p:pic>
      <p:pic>
        <p:nvPicPr>
          <p:cNvPr id="22" name="Image 20" descr="preencoded.png"/>
          <p:cNvPicPr>
            <a:picLocks noChangeAspect="1"/>
          </p:cNvPicPr>
          <p:nvPr/>
        </p:nvPicPr>
        <p:blipFill>
          <a:blip r:embed="rId20"/>
          <a:stretch>
            <a:fillRect/>
          </a:stretch>
        </p:blipFill>
        <p:spPr>
          <a:xfrm>
            <a:off x="8483947" y="2400300"/>
            <a:ext cx="3136553" cy="404813"/>
          </a:xfrm>
          <a:prstGeom prst="rect">
            <a:avLst/>
          </a:prstGeom>
        </p:spPr>
      </p:pic>
      <p:pic>
        <p:nvPicPr>
          <p:cNvPr id="23" name="Image 21" descr="preencoded.png"/>
          <p:cNvPicPr>
            <a:picLocks noChangeAspect="1"/>
          </p:cNvPicPr>
          <p:nvPr/>
        </p:nvPicPr>
        <p:blipFill>
          <a:blip r:embed="rId21"/>
          <a:stretch>
            <a:fillRect/>
          </a:stretch>
        </p:blipFill>
        <p:spPr>
          <a:xfrm>
            <a:off x="5922764" y="2805113"/>
            <a:ext cx="5697736" cy="404813"/>
          </a:xfrm>
          <a:prstGeom prst="rect">
            <a:avLst/>
          </a:prstGeom>
        </p:spPr>
      </p:pic>
      <p:pic>
        <p:nvPicPr>
          <p:cNvPr id="24" name="Image 22" descr="preencoded.png"/>
          <p:cNvPicPr>
            <a:picLocks noChangeAspect="1"/>
          </p:cNvPicPr>
          <p:nvPr/>
        </p:nvPicPr>
        <p:blipFill>
          <a:blip r:embed="rId22"/>
          <a:stretch>
            <a:fillRect/>
          </a:stretch>
        </p:blipFill>
        <p:spPr>
          <a:xfrm>
            <a:off x="5922764" y="2805113"/>
            <a:ext cx="2561183" cy="404813"/>
          </a:xfrm>
          <a:prstGeom prst="rect">
            <a:avLst/>
          </a:prstGeom>
        </p:spPr>
      </p:pic>
      <p:pic>
        <p:nvPicPr>
          <p:cNvPr id="25" name="Image 23" descr="preencoded.png"/>
          <p:cNvPicPr>
            <a:picLocks noChangeAspect="1"/>
          </p:cNvPicPr>
          <p:nvPr/>
        </p:nvPicPr>
        <p:blipFill>
          <a:blip r:embed="rId23"/>
          <a:stretch>
            <a:fillRect/>
          </a:stretch>
        </p:blipFill>
        <p:spPr>
          <a:xfrm>
            <a:off x="8483947" y="2805113"/>
            <a:ext cx="3136553" cy="404813"/>
          </a:xfrm>
          <a:prstGeom prst="rect">
            <a:avLst/>
          </a:prstGeom>
        </p:spPr>
      </p:pic>
      <p:pic>
        <p:nvPicPr>
          <p:cNvPr id="26" name="Image 24" descr="preencoded.png"/>
          <p:cNvPicPr>
            <a:picLocks noChangeAspect="1"/>
          </p:cNvPicPr>
          <p:nvPr/>
        </p:nvPicPr>
        <p:blipFill>
          <a:blip r:embed="rId19"/>
          <a:stretch>
            <a:fillRect/>
          </a:stretch>
        </p:blipFill>
        <p:spPr>
          <a:xfrm>
            <a:off x="5922764" y="3209925"/>
            <a:ext cx="2561183" cy="404813"/>
          </a:xfrm>
          <a:prstGeom prst="rect">
            <a:avLst/>
          </a:prstGeom>
        </p:spPr>
      </p:pic>
      <p:pic>
        <p:nvPicPr>
          <p:cNvPr id="27" name="Image 25" descr="preencoded.png"/>
          <p:cNvPicPr>
            <a:picLocks noChangeAspect="1"/>
          </p:cNvPicPr>
          <p:nvPr/>
        </p:nvPicPr>
        <p:blipFill>
          <a:blip r:embed="rId20"/>
          <a:stretch>
            <a:fillRect/>
          </a:stretch>
        </p:blipFill>
        <p:spPr>
          <a:xfrm>
            <a:off x="8483947" y="3209925"/>
            <a:ext cx="3136553" cy="404813"/>
          </a:xfrm>
          <a:prstGeom prst="rect">
            <a:avLst/>
          </a:prstGeom>
        </p:spPr>
      </p:pic>
      <p:pic>
        <p:nvPicPr>
          <p:cNvPr id="28" name="Image 26" descr="preencoded.png"/>
          <p:cNvPicPr>
            <a:picLocks noChangeAspect="1"/>
          </p:cNvPicPr>
          <p:nvPr/>
        </p:nvPicPr>
        <p:blipFill>
          <a:blip r:embed="rId24"/>
          <a:stretch>
            <a:fillRect/>
          </a:stretch>
        </p:blipFill>
        <p:spPr>
          <a:xfrm>
            <a:off x="5922764" y="3614738"/>
            <a:ext cx="5697736" cy="404813"/>
          </a:xfrm>
          <a:prstGeom prst="rect">
            <a:avLst/>
          </a:prstGeom>
        </p:spPr>
      </p:pic>
      <p:pic>
        <p:nvPicPr>
          <p:cNvPr id="29" name="Image 27" descr="preencoded.png"/>
          <p:cNvPicPr>
            <a:picLocks noChangeAspect="1"/>
          </p:cNvPicPr>
          <p:nvPr/>
        </p:nvPicPr>
        <p:blipFill>
          <a:blip r:embed="rId8"/>
          <a:stretch>
            <a:fillRect/>
          </a:stretch>
        </p:blipFill>
        <p:spPr>
          <a:xfrm>
            <a:off x="5922764" y="4191000"/>
            <a:ext cx="119063" cy="99120"/>
          </a:xfrm>
          <a:prstGeom prst="rect">
            <a:avLst/>
          </a:prstGeom>
        </p:spPr>
      </p:pic>
      <p:pic>
        <p:nvPicPr>
          <p:cNvPr id="30" name="Image 28" descr="preencoded.png"/>
          <p:cNvPicPr>
            <a:picLocks noChangeAspect="1"/>
          </p:cNvPicPr>
          <p:nvPr/>
        </p:nvPicPr>
        <p:blipFill>
          <a:blip r:embed="rId8"/>
          <a:stretch>
            <a:fillRect/>
          </a:stretch>
        </p:blipFill>
        <p:spPr>
          <a:xfrm>
            <a:off x="5922764" y="4467225"/>
            <a:ext cx="119063" cy="99120"/>
          </a:xfrm>
          <a:prstGeom prst="rect">
            <a:avLst/>
          </a:prstGeom>
        </p:spPr>
      </p:pic>
      <p:pic>
        <p:nvPicPr>
          <p:cNvPr id="31" name="Image 29" descr="preencoded.png"/>
          <p:cNvPicPr>
            <a:picLocks noChangeAspect="1"/>
          </p:cNvPicPr>
          <p:nvPr/>
        </p:nvPicPr>
        <p:blipFill>
          <a:blip r:embed="rId25"/>
          <a:stretch>
            <a:fillRect/>
          </a:stretch>
        </p:blipFill>
        <p:spPr>
          <a:xfrm>
            <a:off x="381000" y="5578227"/>
            <a:ext cx="5619750" cy="784622"/>
          </a:xfrm>
          <a:prstGeom prst="rect">
            <a:avLst/>
          </a:prstGeom>
        </p:spPr>
      </p:pic>
      <p:pic>
        <p:nvPicPr>
          <p:cNvPr id="32" name="Image 30" descr="preencoded.png"/>
          <p:cNvPicPr>
            <a:picLocks noChangeAspect="1"/>
          </p:cNvPicPr>
          <p:nvPr/>
        </p:nvPicPr>
        <p:blipFill>
          <a:blip r:embed="rId26"/>
          <a:stretch>
            <a:fillRect/>
          </a:stretch>
        </p:blipFill>
        <p:spPr>
          <a:xfrm>
            <a:off x="523875" y="5787777"/>
            <a:ext cx="238125" cy="207020"/>
          </a:xfrm>
          <a:prstGeom prst="rect">
            <a:avLst/>
          </a:prstGeom>
        </p:spPr>
      </p:pic>
      <p:pic>
        <p:nvPicPr>
          <p:cNvPr id="33" name="Image 31" descr="preencoded.png"/>
          <p:cNvPicPr>
            <a:picLocks noChangeAspect="1"/>
          </p:cNvPicPr>
          <p:nvPr/>
        </p:nvPicPr>
        <p:blipFill>
          <a:blip r:embed="rId27"/>
          <a:stretch>
            <a:fillRect/>
          </a:stretch>
        </p:blipFill>
        <p:spPr>
          <a:xfrm>
            <a:off x="6191250" y="5578227"/>
            <a:ext cx="5619750" cy="784622"/>
          </a:xfrm>
          <a:prstGeom prst="rect">
            <a:avLst/>
          </a:prstGeom>
        </p:spPr>
      </p:pic>
      <p:pic>
        <p:nvPicPr>
          <p:cNvPr id="34" name="Image 32" descr="preencoded.png"/>
          <p:cNvPicPr>
            <a:picLocks noChangeAspect="1"/>
          </p:cNvPicPr>
          <p:nvPr/>
        </p:nvPicPr>
        <p:blipFill>
          <a:blip r:embed="rId28"/>
          <a:stretch>
            <a:fillRect/>
          </a:stretch>
        </p:blipFill>
        <p:spPr>
          <a:xfrm>
            <a:off x="6334125" y="5787777"/>
            <a:ext cx="238125" cy="207020"/>
          </a:xfrm>
          <a:prstGeom prst="rect">
            <a:avLst/>
          </a:prstGeom>
        </p:spPr>
      </p:pic>
      <p:sp>
        <p:nvSpPr>
          <p:cNvPr id="35" name="Text 0"/>
          <p:cNvSpPr/>
          <p:nvPr/>
        </p:nvSpPr>
        <p:spPr>
          <a:xfrm>
            <a:off x="523875" y="152400"/>
            <a:ext cx="11668125" cy="400050"/>
          </a:xfrm>
          <a:prstGeom prst="rect">
            <a:avLst/>
          </a:prstGeom>
          <a:noFill/>
          <a:ln/>
        </p:spPr>
        <p:txBody>
          <a:bodyPr vert="horz" wrap="square" lIns="0" tIns="0" rIns="0" bIns="0" rtlCol="0" anchor="ctr"/>
          <a:lstStyle/>
          <a:p>
            <a:pPr marL="0" indent="0">
              <a:lnSpc>
                <a:spcPts val="3150"/>
              </a:lnSpc>
              <a:buNone/>
            </a:pPr>
            <a:r>
              <a:rPr lang="en-US" sz="2100" b="1" kern="0" spc="30" dirty="0">
                <a:solidFill>
                  <a:srgbClr val="2C3E50"/>
                </a:solidFill>
              </a:rPr>
              <a:t>SPECIAL CIRCUMSTANCES: PREGNANCY &amp; ANAPHYLAXIS</a:t>
            </a:r>
            <a:endParaRPr lang="en-US" sz="2100" dirty="0"/>
          </a:p>
        </p:txBody>
      </p:sp>
      <p:sp>
        <p:nvSpPr>
          <p:cNvPr id="36" name="Text 1"/>
          <p:cNvSpPr/>
          <p:nvPr/>
        </p:nvSpPr>
        <p:spPr>
          <a:xfrm>
            <a:off x="523875" y="581025"/>
            <a:ext cx="7870180"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RCUK 2025 Guidelines • GP Practice Context</a:t>
            </a:r>
            <a:endParaRPr lang="en-US" sz="1050" dirty="0"/>
          </a:p>
        </p:txBody>
      </p:sp>
      <p:sp>
        <p:nvSpPr>
          <p:cNvPr id="37" name="Text 2"/>
          <p:cNvSpPr/>
          <p:nvPr/>
        </p:nvSpPr>
        <p:spPr>
          <a:xfrm>
            <a:off x="971550" y="1285875"/>
            <a:ext cx="555498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Cardiac Arrest in Pregnancy</a:t>
            </a:r>
            <a:endParaRPr lang="en-US" dirty="0"/>
          </a:p>
        </p:txBody>
      </p:sp>
      <p:sp>
        <p:nvSpPr>
          <p:cNvPr id="38" name="Text 3"/>
          <p:cNvSpPr/>
          <p:nvPr/>
        </p:nvSpPr>
        <p:spPr>
          <a:xfrm>
            <a:off x="785813" y="1657350"/>
            <a:ext cx="99441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Perform standard ALS protocols; use standard drug dosages.</a:t>
            </a:r>
            <a:endParaRPr lang="en-US" sz="1125" dirty="0"/>
          </a:p>
        </p:txBody>
      </p:sp>
      <p:sp>
        <p:nvSpPr>
          <p:cNvPr id="39" name="Text 4"/>
          <p:cNvSpPr/>
          <p:nvPr/>
        </p:nvSpPr>
        <p:spPr>
          <a:xfrm>
            <a:off x="785813" y="1933575"/>
            <a:ext cx="4470202"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Manual Uterine Displacement:</a:t>
            </a:r>
            <a:r>
              <a:rPr lang="en-US" sz="1125" dirty="0">
                <a:solidFill>
                  <a:srgbClr val="2C3E50"/>
                </a:solidFill>
              </a:rPr>
              <a:t> Push the uterus to the patient's left to relieve aortocaval compression.</a:t>
            </a:r>
            <a:endParaRPr lang="en-US" sz="1125" dirty="0"/>
          </a:p>
        </p:txBody>
      </p:sp>
      <p:sp>
        <p:nvSpPr>
          <p:cNvPr id="40" name="Text 5"/>
          <p:cNvSpPr/>
          <p:nvPr/>
        </p:nvSpPr>
        <p:spPr>
          <a:xfrm>
            <a:off x="785813" y="2409825"/>
            <a:ext cx="99441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Aim for high-quality compressions; standard pad placement.</a:t>
            </a:r>
            <a:endParaRPr lang="en-US" sz="1125" dirty="0"/>
          </a:p>
        </p:txBody>
      </p:sp>
      <p:sp>
        <p:nvSpPr>
          <p:cNvPr id="41" name="Text 6"/>
          <p:cNvSpPr/>
          <p:nvPr/>
        </p:nvSpPr>
        <p:spPr>
          <a:xfrm>
            <a:off x="971550" y="3546425"/>
            <a:ext cx="349758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Timing &amp; Delivery</a:t>
            </a:r>
            <a:endParaRPr lang="en-US" dirty="0"/>
          </a:p>
        </p:txBody>
      </p:sp>
      <p:sp>
        <p:nvSpPr>
          <p:cNvPr id="42" name="Text 7"/>
          <p:cNvSpPr/>
          <p:nvPr/>
        </p:nvSpPr>
        <p:spPr>
          <a:xfrm>
            <a:off x="785813" y="3917900"/>
            <a:ext cx="4470202"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Resuscitative Hysterotomy:</a:t>
            </a:r>
            <a:r>
              <a:rPr lang="en-US" sz="1125" dirty="0">
                <a:solidFill>
                  <a:srgbClr val="2C3E50"/>
                </a:solidFill>
              </a:rPr>
              <a:t> Consider if &gt;20 weeks gestation and no ROSC after 4 minutes.</a:t>
            </a:r>
            <a:endParaRPr lang="en-US" sz="1125" dirty="0"/>
          </a:p>
        </p:txBody>
      </p:sp>
      <p:sp>
        <p:nvSpPr>
          <p:cNvPr id="43" name="Text 8"/>
          <p:cNvSpPr/>
          <p:nvPr/>
        </p:nvSpPr>
        <p:spPr>
          <a:xfrm>
            <a:off x="785813" y="4394150"/>
            <a:ext cx="4470202"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The 5-Minute Rule:</a:t>
            </a:r>
            <a:r>
              <a:rPr lang="en-US" sz="1125" dirty="0">
                <a:solidFill>
                  <a:srgbClr val="2C3E50"/>
                </a:solidFill>
              </a:rPr>
              <a:t> Aim to deliver the baby within 5 minutes of maternal cardiac arrest.</a:t>
            </a:r>
            <a:endParaRPr lang="en-US" sz="1125" dirty="0"/>
          </a:p>
        </p:txBody>
      </p:sp>
      <p:sp>
        <p:nvSpPr>
          <p:cNvPr id="44" name="Text 9"/>
          <p:cNvSpPr/>
          <p:nvPr/>
        </p:nvSpPr>
        <p:spPr>
          <a:xfrm>
            <a:off x="785813" y="4870400"/>
            <a:ext cx="101155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Prioritise maternal resuscitation to improve fetal outcome.</a:t>
            </a:r>
            <a:endParaRPr lang="en-US" sz="1125" dirty="0"/>
          </a:p>
        </p:txBody>
      </p:sp>
      <p:sp>
        <p:nvSpPr>
          <p:cNvPr id="45" name="Text 10"/>
          <p:cNvSpPr/>
          <p:nvPr/>
        </p:nvSpPr>
        <p:spPr>
          <a:xfrm>
            <a:off x="6322814" y="1285875"/>
            <a:ext cx="5869186"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Anaphylaxis: IM Adrenaline Dosing</a:t>
            </a:r>
            <a:endParaRPr lang="en-US" dirty="0"/>
          </a:p>
        </p:txBody>
      </p:sp>
      <p:sp>
        <p:nvSpPr>
          <p:cNvPr id="46" name="Text 11"/>
          <p:cNvSpPr/>
          <p:nvPr/>
        </p:nvSpPr>
        <p:spPr>
          <a:xfrm>
            <a:off x="5922764" y="1657350"/>
            <a:ext cx="6269236" cy="200025"/>
          </a:xfrm>
          <a:prstGeom prst="rect">
            <a:avLst/>
          </a:prstGeom>
          <a:noFill/>
          <a:ln/>
        </p:spPr>
        <p:txBody>
          <a:bodyPr vert="horz" wrap="square" lIns="0" tIns="0" rIns="0" bIns="0" rtlCol="0" anchor="ctr"/>
          <a:lstStyle/>
          <a:p>
            <a:pPr marL="0" indent="0">
              <a:lnSpc>
                <a:spcPts val="1575"/>
              </a:lnSpc>
              <a:buNone/>
            </a:pPr>
            <a:r>
              <a:rPr lang="en-US" sz="1050" dirty="0">
                <a:solidFill>
                  <a:srgbClr val="7F8C8D"/>
                </a:solidFill>
              </a:rPr>
              <a:t>Administer IM (1:1000) into the anterolateral thigh immediately.</a:t>
            </a:r>
            <a:endParaRPr lang="en-US" sz="1050" dirty="0"/>
          </a:p>
        </p:txBody>
      </p:sp>
      <p:sp>
        <p:nvSpPr>
          <p:cNvPr id="47" name="Text 12"/>
          <p:cNvSpPr/>
          <p:nvPr/>
        </p:nvSpPr>
        <p:spPr>
          <a:xfrm>
            <a:off x="6065639" y="2009775"/>
            <a:ext cx="2275433" cy="3905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PATIENT GROUP</a:t>
            </a:r>
            <a:endParaRPr lang="en-US" sz="1050" dirty="0"/>
          </a:p>
        </p:txBody>
      </p:sp>
      <p:sp>
        <p:nvSpPr>
          <p:cNvPr id="48" name="Text 13"/>
          <p:cNvSpPr/>
          <p:nvPr/>
        </p:nvSpPr>
        <p:spPr>
          <a:xfrm>
            <a:off x="8626822" y="2009775"/>
            <a:ext cx="2850803" cy="3905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ADRENALINE IM DOSE</a:t>
            </a:r>
            <a:endParaRPr lang="en-US" sz="1050" dirty="0"/>
          </a:p>
        </p:txBody>
      </p:sp>
      <p:sp>
        <p:nvSpPr>
          <p:cNvPr id="49" name="Text 14"/>
          <p:cNvSpPr/>
          <p:nvPr/>
        </p:nvSpPr>
        <p:spPr>
          <a:xfrm>
            <a:off x="6065639" y="2400300"/>
            <a:ext cx="2275433" cy="4048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Adult</a:t>
            </a:r>
            <a:endParaRPr lang="en-US" sz="1125" dirty="0"/>
          </a:p>
        </p:txBody>
      </p:sp>
      <p:sp>
        <p:nvSpPr>
          <p:cNvPr id="50" name="Text 15"/>
          <p:cNvSpPr/>
          <p:nvPr/>
        </p:nvSpPr>
        <p:spPr>
          <a:xfrm>
            <a:off x="8626822" y="2400300"/>
            <a:ext cx="2850803" cy="404813"/>
          </a:xfrm>
          <a:prstGeom prst="rect">
            <a:avLst/>
          </a:prstGeom>
          <a:noFill/>
          <a:ln/>
        </p:spPr>
        <p:txBody>
          <a:bodyPr vert="horz" wrap="square" lIns="0" tIns="0" rIns="0" bIns="0" rtlCol="0" anchor="ctr"/>
          <a:lstStyle/>
          <a:p>
            <a:pPr marL="0" indent="0">
              <a:lnSpc>
                <a:spcPts val="1688"/>
              </a:lnSpc>
              <a:buNone/>
            </a:pPr>
            <a:r>
              <a:rPr lang="en-US" sz="1125" b="1" dirty="0">
                <a:solidFill>
                  <a:srgbClr val="B00020"/>
                </a:solidFill>
              </a:rPr>
              <a:t>0.5 mg</a:t>
            </a:r>
            <a:endParaRPr lang="en-US" sz="1125" dirty="0"/>
          </a:p>
        </p:txBody>
      </p:sp>
      <p:sp>
        <p:nvSpPr>
          <p:cNvPr id="51" name="Text 16"/>
          <p:cNvSpPr/>
          <p:nvPr/>
        </p:nvSpPr>
        <p:spPr>
          <a:xfrm>
            <a:off x="6065639" y="2805113"/>
            <a:ext cx="2640238" cy="4048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Child &gt; 12 years</a:t>
            </a:r>
            <a:endParaRPr lang="en-US" sz="1125" dirty="0"/>
          </a:p>
        </p:txBody>
      </p:sp>
      <p:sp>
        <p:nvSpPr>
          <p:cNvPr id="52" name="Text 17"/>
          <p:cNvSpPr/>
          <p:nvPr/>
        </p:nvSpPr>
        <p:spPr>
          <a:xfrm>
            <a:off x="8626822" y="2805113"/>
            <a:ext cx="2850803" cy="404813"/>
          </a:xfrm>
          <a:prstGeom prst="rect">
            <a:avLst/>
          </a:prstGeom>
          <a:noFill/>
          <a:ln/>
        </p:spPr>
        <p:txBody>
          <a:bodyPr vert="horz" wrap="square" lIns="0" tIns="0" rIns="0" bIns="0" rtlCol="0" anchor="ctr"/>
          <a:lstStyle/>
          <a:p>
            <a:pPr marL="0" indent="0">
              <a:lnSpc>
                <a:spcPts val="1688"/>
              </a:lnSpc>
              <a:buNone/>
            </a:pPr>
            <a:r>
              <a:rPr lang="en-US" sz="1125" b="1" dirty="0">
                <a:solidFill>
                  <a:srgbClr val="B00020"/>
                </a:solidFill>
              </a:rPr>
              <a:t>0.3 mg</a:t>
            </a:r>
            <a:endParaRPr lang="en-US" sz="1125" dirty="0"/>
          </a:p>
        </p:txBody>
      </p:sp>
      <p:sp>
        <p:nvSpPr>
          <p:cNvPr id="53" name="Text 18"/>
          <p:cNvSpPr/>
          <p:nvPr/>
        </p:nvSpPr>
        <p:spPr>
          <a:xfrm>
            <a:off x="6065639" y="3209925"/>
            <a:ext cx="3046428" cy="4048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Child 6 – 12 years</a:t>
            </a:r>
            <a:endParaRPr lang="en-US" sz="1125" dirty="0"/>
          </a:p>
        </p:txBody>
      </p:sp>
      <p:sp>
        <p:nvSpPr>
          <p:cNvPr id="54" name="Text 19"/>
          <p:cNvSpPr/>
          <p:nvPr/>
        </p:nvSpPr>
        <p:spPr>
          <a:xfrm>
            <a:off x="8626822" y="3209925"/>
            <a:ext cx="2850803" cy="404813"/>
          </a:xfrm>
          <a:prstGeom prst="rect">
            <a:avLst/>
          </a:prstGeom>
          <a:noFill/>
          <a:ln/>
        </p:spPr>
        <p:txBody>
          <a:bodyPr vert="horz" wrap="square" lIns="0" tIns="0" rIns="0" bIns="0" rtlCol="0" anchor="ctr"/>
          <a:lstStyle/>
          <a:p>
            <a:pPr marL="0" indent="0">
              <a:lnSpc>
                <a:spcPts val="1688"/>
              </a:lnSpc>
              <a:buNone/>
            </a:pPr>
            <a:r>
              <a:rPr lang="en-US" sz="1125" b="1" dirty="0">
                <a:solidFill>
                  <a:srgbClr val="B00020"/>
                </a:solidFill>
              </a:rPr>
              <a:t>0.15 mg</a:t>
            </a:r>
            <a:endParaRPr lang="en-US" sz="1125" dirty="0"/>
          </a:p>
        </p:txBody>
      </p:sp>
      <p:sp>
        <p:nvSpPr>
          <p:cNvPr id="55" name="Text 20"/>
          <p:cNvSpPr/>
          <p:nvPr/>
        </p:nvSpPr>
        <p:spPr>
          <a:xfrm>
            <a:off x="6065639" y="3614738"/>
            <a:ext cx="2386369" cy="404813"/>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Child &lt; 6 years</a:t>
            </a:r>
            <a:endParaRPr lang="en-US" sz="1125" dirty="0"/>
          </a:p>
        </p:txBody>
      </p:sp>
      <p:sp>
        <p:nvSpPr>
          <p:cNvPr id="56" name="Text 21"/>
          <p:cNvSpPr/>
          <p:nvPr/>
        </p:nvSpPr>
        <p:spPr>
          <a:xfrm>
            <a:off x="8626822" y="3614738"/>
            <a:ext cx="2850803" cy="404813"/>
          </a:xfrm>
          <a:prstGeom prst="rect">
            <a:avLst/>
          </a:prstGeom>
          <a:noFill/>
          <a:ln/>
        </p:spPr>
        <p:txBody>
          <a:bodyPr vert="horz" wrap="square" lIns="0" tIns="0" rIns="0" bIns="0" rtlCol="0" anchor="ctr"/>
          <a:lstStyle/>
          <a:p>
            <a:pPr marL="0" indent="0">
              <a:lnSpc>
                <a:spcPts val="1688"/>
              </a:lnSpc>
              <a:buNone/>
            </a:pPr>
            <a:r>
              <a:rPr lang="en-US" sz="1125" b="1" dirty="0">
                <a:solidFill>
                  <a:srgbClr val="B00020"/>
                </a:solidFill>
              </a:rPr>
              <a:t>0.01 mg/kg</a:t>
            </a:r>
            <a:endParaRPr lang="en-US" sz="1125" dirty="0"/>
          </a:p>
        </p:txBody>
      </p:sp>
      <p:sp>
        <p:nvSpPr>
          <p:cNvPr id="57" name="Text 22"/>
          <p:cNvSpPr/>
          <p:nvPr/>
        </p:nvSpPr>
        <p:spPr>
          <a:xfrm>
            <a:off x="6137077" y="4133850"/>
            <a:ext cx="6054923"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Repeat IM adrenaline after </a:t>
            </a:r>
            <a:r>
              <a:rPr lang="en-US" sz="1125" b="1" dirty="0">
                <a:solidFill>
                  <a:srgbClr val="2C3E50"/>
                </a:solidFill>
              </a:rPr>
              <a:t>5 minutes</a:t>
            </a:r>
            <a:r>
              <a:rPr lang="en-US" sz="1125" dirty="0">
                <a:solidFill>
                  <a:srgbClr val="2C3E50"/>
                </a:solidFill>
              </a:rPr>
              <a:t> if no improvement.</a:t>
            </a:r>
            <a:endParaRPr lang="en-US" sz="1125" dirty="0"/>
          </a:p>
        </p:txBody>
      </p:sp>
      <p:sp>
        <p:nvSpPr>
          <p:cNvPr id="58" name="Text 23"/>
          <p:cNvSpPr/>
          <p:nvPr/>
        </p:nvSpPr>
        <p:spPr>
          <a:xfrm>
            <a:off x="6137077" y="4410075"/>
            <a:ext cx="6054923"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Position: Lay flat with legs raised (sit up only if breathing is the primary issue).</a:t>
            </a:r>
            <a:endParaRPr lang="en-US" sz="1125" dirty="0"/>
          </a:p>
        </p:txBody>
      </p:sp>
      <p:sp>
        <p:nvSpPr>
          <p:cNvPr id="59" name="Text 24"/>
          <p:cNvSpPr/>
          <p:nvPr/>
        </p:nvSpPr>
        <p:spPr>
          <a:xfrm>
            <a:off x="933450" y="5683002"/>
            <a:ext cx="763749"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highlight>
                  <a:srgbClr val="6A1B9A"/>
                </a:highlight>
              </a:rPr>
              <a:t>AKT TIP</a:t>
            </a:r>
            <a:endParaRPr lang="en-US" sz="900" dirty="0"/>
          </a:p>
        </p:txBody>
      </p:sp>
      <p:sp>
        <p:nvSpPr>
          <p:cNvPr id="60" name="Text 25"/>
          <p:cNvSpPr/>
          <p:nvPr/>
        </p:nvSpPr>
        <p:spPr>
          <a:xfrm>
            <a:off x="876300" y="5921127"/>
            <a:ext cx="4981575" cy="346472"/>
          </a:xfrm>
          <a:prstGeom prst="rect">
            <a:avLst/>
          </a:prstGeom>
          <a:noFill/>
          <a:ln/>
        </p:spPr>
        <p:txBody>
          <a:bodyPr vert="horz" wrap="square" lIns="0" tIns="0" rIns="0" bIns="0" rtlCol="0" anchor="ctr"/>
          <a:lstStyle/>
          <a:p>
            <a:pPr marL="0" indent="0">
              <a:lnSpc>
                <a:spcPts val="1365"/>
              </a:lnSpc>
              <a:buNone/>
            </a:pPr>
            <a:r>
              <a:rPr lang="en-US" sz="975" dirty="0">
                <a:solidFill>
                  <a:srgbClr val="2C3E50"/>
                </a:solidFill>
              </a:rPr>
              <a:t>IM Adrenaline is the </a:t>
            </a:r>
            <a:r>
              <a:rPr lang="en-US" sz="975" b="1" dirty="0">
                <a:solidFill>
                  <a:srgbClr val="2C3E50"/>
                </a:solidFill>
              </a:rPr>
              <a:t>first-line</a:t>
            </a:r>
            <a:r>
              <a:rPr lang="en-US" sz="975" dirty="0">
                <a:solidFill>
                  <a:srgbClr val="2C3E50"/>
                </a:solidFill>
              </a:rPr>
              <a:t> treatment. Do not use IV adrenaline unless you are an experienced specialist in a critical care setting.</a:t>
            </a:r>
            <a:endParaRPr lang="en-US" sz="975" dirty="0"/>
          </a:p>
        </p:txBody>
      </p:sp>
      <p:sp>
        <p:nvSpPr>
          <p:cNvPr id="61" name="Text 26"/>
          <p:cNvSpPr/>
          <p:nvPr/>
        </p:nvSpPr>
        <p:spPr>
          <a:xfrm>
            <a:off x="6743700" y="5683002"/>
            <a:ext cx="764531"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highlight>
                  <a:srgbClr val="008080"/>
                </a:highlight>
              </a:rPr>
              <a:t>SCA TIP</a:t>
            </a:r>
            <a:endParaRPr lang="en-US" sz="900" dirty="0"/>
          </a:p>
        </p:txBody>
      </p:sp>
      <p:sp>
        <p:nvSpPr>
          <p:cNvPr id="62" name="Text 27"/>
          <p:cNvSpPr/>
          <p:nvPr/>
        </p:nvSpPr>
        <p:spPr>
          <a:xfrm>
            <a:off x="6686550" y="5921127"/>
            <a:ext cx="4981575" cy="346472"/>
          </a:xfrm>
          <a:prstGeom prst="rect">
            <a:avLst/>
          </a:prstGeom>
          <a:noFill/>
          <a:ln/>
        </p:spPr>
        <p:txBody>
          <a:bodyPr vert="horz" wrap="square" lIns="0" tIns="0" rIns="0" bIns="0" rtlCol="0" anchor="ctr"/>
          <a:lstStyle/>
          <a:p>
            <a:pPr marL="0" indent="0">
              <a:lnSpc>
                <a:spcPts val="1365"/>
              </a:lnSpc>
              <a:buNone/>
            </a:pPr>
            <a:r>
              <a:rPr lang="en-US" sz="975" dirty="0">
                <a:solidFill>
                  <a:srgbClr val="2C3E50"/>
                </a:solidFill>
              </a:rPr>
              <a:t>Demonstrate safety and patient education: "Have you been shown how to use your EpiPen? Let's practice the technique together now."</a:t>
            </a:r>
            <a:endParaRPr lang="en-US" sz="975" dirty="0"/>
          </a:p>
        </p:txBody>
      </p:sp>
      <p:sp>
        <p:nvSpPr>
          <p:cNvPr id="63" name="Text 28"/>
          <p:cNvSpPr/>
          <p:nvPr/>
        </p:nvSpPr>
        <p:spPr>
          <a:xfrm>
            <a:off x="0" y="6515249"/>
            <a:ext cx="11430000" cy="342751"/>
          </a:xfrm>
          <a:prstGeom prst="rect">
            <a:avLst/>
          </a:prstGeom>
          <a:noFill/>
          <a:ln/>
        </p:spPr>
        <p:txBody>
          <a:bodyPr vert="horz" wrap="square" lIns="0" tIns="0" rIns="0" bIns="0" rtlCol="0" anchor="ctr"/>
          <a:lstStyle/>
          <a:p>
            <a:pPr marL="0" indent="0" algn="r">
              <a:lnSpc>
                <a:spcPts val="1500"/>
              </a:lnSpc>
              <a:buNone/>
            </a:pPr>
            <a:r>
              <a:rPr lang="en-US" sz="1000" dirty="0">
                <a:solidFill>
                  <a:srgbClr val="95A5A6"/>
                </a:solidFill>
              </a:rPr>
              <a:t>www.bradfordvts.co.uk</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638175"/>
          </a:xfrm>
          <a:prstGeom prst="rect">
            <a:avLst/>
          </a:prstGeom>
        </p:spPr>
      </p:pic>
      <p:pic>
        <p:nvPicPr>
          <p:cNvPr id="5" name="Image 3" descr="preencoded.png"/>
          <p:cNvPicPr>
            <a:picLocks noChangeAspect="1"/>
          </p:cNvPicPr>
          <p:nvPr/>
        </p:nvPicPr>
        <p:blipFill>
          <a:blip r:embed="rId5"/>
          <a:stretch>
            <a:fillRect/>
          </a:stretch>
        </p:blipFill>
        <p:spPr>
          <a:xfrm>
            <a:off x="381000" y="923925"/>
            <a:ext cx="11430000" cy="9525"/>
          </a:xfrm>
          <a:prstGeom prst="rect">
            <a:avLst/>
          </a:prstGeom>
        </p:spPr>
      </p:pic>
      <p:pic>
        <p:nvPicPr>
          <p:cNvPr id="6" name="Image 4" descr="preencoded.png"/>
          <p:cNvPicPr>
            <a:picLocks noChangeAspect="1"/>
          </p:cNvPicPr>
          <p:nvPr/>
        </p:nvPicPr>
        <p:blipFill>
          <a:blip r:embed="rId6"/>
          <a:stretch>
            <a:fillRect/>
          </a:stretch>
        </p:blipFill>
        <p:spPr>
          <a:xfrm>
            <a:off x="381000" y="1747838"/>
            <a:ext cx="6743700" cy="4010025"/>
          </a:xfrm>
          <a:prstGeom prst="rect">
            <a:avLst/>
          </a:prstGeom>
        </p:spPr>
      </p:pic>
      <p:pic>
        <p:nvPicPr>
          <p:cNvPr id="7" name="Image 5" descr="preencoded.png"/>
          <p:cNvPicPr>
            <a:picLocks noChangeAspect="1"/>
          </p:cNvPicPr>
          <p:nvPr/>
        </p:nvPicPr>
        <p:blipFill>
          <a:blip r:embed="rId7"/>
          <a:stretch>
            <a:fillRect/>
          </a:stretch>
        </p:blipFill>
        <p:spPr>
          <a:xfrm>
            <a:off x="571500" y="1938337"/>
            <a:ext cx="6362700" cy="333375"/>
          </a:xfrm>
          <a:prstGeom prst="rect">
            <a:avLst/>
          </a:prstGeom>
        </p:spPr>
      </p:pic>
      <p:pic>
        <p:nvPicPr>
          <p:cNvPr id="8" name="Image 6" descr="preencoded.png"/>
          <p:cNvPicPr>
            <a:picLocks noChangeAspect="1"/>
          </p:cNvPicPr>
          <p:nvPr/>
        </p:nvPicPr>
        <p:blipFill>
          <a:blip r:embed="rId8"/>
          <a:stretch>
            <a:fillRect/>
          </a:stretch>
        </p:blipFill>
        <p:spPr>
          <a:xfrm>
            <a:off x="571500" y="1990725"/>
            <a:ext cx="190500" cy="152400"/>
          </a:xfrm>
          <a:prstGeom prst="rect">
            <a:avLst/>
          </a:prstGeom>
        </p:spPr>
      </p:pic>
      <p:pic>
        <p:nvPicPr>
          <p:cNvPr id="9" name="Image 7" descr="preencoded.png"/>
          <p:cNvPicPr>
            <a:picLocks noChangeAspect="1"/>
          </p:cNvPicPr>
          <p:nvPr/>
        </p:nvPicPr>
        <p:blipFill>
          <a:blip r:embed="rId9"/>
          <a:stretch>
            <a:fillRect/>
          </a:stretch>
        </p:blipFill>
        <p:spPr>
          <a:xfrm>
            <a:off x="571500" y="2505075"/>
            <a:ext cx="166688" cy="133350"/>
          </a:xfrm>
          <a:prstGeom prst="rect">
            <a:avLst/>
          </a:prstGeom>
        </p:spPr>
      </p:pic>
      <p:pic>
        <p:nvPicPr>
          <p:cNvPr id="10" name="Image 8" descr="preencoded.png"/>
          <p:cNvPicPr>
            <a:picLocks noChangeAspect="1"/>
          </p:cNvPicPr>
          <p:nvPr/>
        </p:nvPicPr>
        <p:blipFill>
          <a:blip r:embed="rId10"/>
          <a:stretch>
            <a:fillRect/>
          </a:stretch>
        </p:blipFill>
        <p:spPr>
          <a:xfrm>
            <a:off x="3810000" y="2505075"/>
            <a:ext cx="166688" cy="133350"/>
          </a:xfrm>
          <a:prstGeom prst="rect">
            <a:avLst/>
          </a:prstGeom>
        </p:spPr>
      </p:pic>
      <p:pic>
        <p:nvPicPr>
          <p:cNvPr id="11" name="Image 9" descr="preencoded.png"/>
          <p:cNvPicPr>
            <a:picLocks noChangeAspect="1"/>
          </p:cNvPicPr>
          <p:nvPr/>
        </p:nvPicPr>
        <p:blipFill>
          <a:blip r:embed="rId11"/>
          <a:stretch>
            <a:fillRect/>
          </a:stretch>
        </p:blipFill>
        <p:spPr>
          <a:xfrm>
            <a:off x="571500" y="2933700"/>
            <a:ext cx="166688" cy="133350"/>
          </a:xfrm>
          <a:prstGeom prst="rect">
            <a:avLst/>
          </a:prstGeom>
        </p:spPr>
      </p:pic>
      <p:pic>
        <p:nvPicPr>
          <p:cNvPr id="12" name="Image 10" descr="preencoded.png"/>
          <p:cNvPicPr>
            <a:picLocks noChangeAspect="1"/>
          </p:cNvPicPr>
          <p:nvPr/>
        </p:nvPicPr>
        <p:blipFill>
          <a:blip r:embed="rId12"/>
          <a:stretch>
            <a:fillRect/>
          </a:stretch>
        </p:blipFill>
        <p:spPr>
          <a:xfrm>
            <a:off x="3810000" y="2933700"/>
            <a:ext cx="166688" cy="133350"/>
          </a:xfrm>
          <a:prstGeom prst="rect">
            <a:avLst/>
          </a:prstGeom>
        </p:spPr>
      </p:pic>
      <p:pic>
        <p:nvPicPr>
          <p:cNvPr id="13" name="Image 11" descr="preencoded.png"/>
          <p:cNvPicPr>
            <a:picLocks noChangeAspect="1"/>
          </p:cNvPicPr>
          <p:nvPr/>
        </p:nvPicPr>
        <p:blipFill>
          <a:blip r:embed="rId13"/>
          <a:stretch>
            <a:fillRect/>
          </a:stretch>
        </p:blipFill>
        <p:spPr>
          <a:xfrm>
            <a:off x="571500" y="3362325"/>
            <a:ext cx="166688" cy="133350"/>
          </a:xfrm>
          <a:prstGeom prst="rect">
            <a:avLst/>
          </a:prstGeom>
        </p:spPr>
      </p:pic>
      <p:pic>
        <p:nvPicPr>
          <p:cNvPr id="14" name="Image 12" descr="preencoded.png"/>
          <p:cNvPicPr>
            <a:picLocks noChangeAspect="1"/>
          </p:cNvPicPr>
          <p:nvPr/>
        </p:nvPicPr>
        <p:blipFill>
          <a:blip r:embed="rId14"/>
          <a:stretch>
            <a:fillRect/>
          </a:stretch>
        </p:blipFill>
        <p:spPr>
          <a:xfrm>
            <a:off x="3810000" y="3362325"/>
            <a:ext cx="166688" cy="133350"/>
          </a:xfrm>
          <a:prstGeom prst="rect">
            <a:avLst/>
          </a:prstGeom>
        </p:spPr>
      </p:pic>
      <p:pic>
        <p:nvPicPr>
          <p:cNvPr id="15" name="Image 13" descr="preencoded.png"/>
          <p:cNvPicPr>
            <a:picLocks noChangeAspect="1"/>
          </p:cNvPicPr>
          <p:nvPr/>
        </p:nvPicPr>
        <p:blipFill>
          <a:blip r:embed="rId15"/>
          <a:stretch>
            <a:fillRect/>
          </a:stretch>
        </p:blipFill>
        <p:spPr>
          <a:xfrm>
            <a:off x="571500" y="3790950"/>
            <a:ext cx="166688" cy="133350"/>
          </a:xfrm>
          <a:prstGeom prst="rect">
            <a:avLst/>
          </a:prstGeom>
        </p:spPr>
      </p:pic>
      <p:pic>
        <p:nvPicPr>
          <p:cNvPr id="16" name="Image 14" descr="preencoded.png"/>
          <p:cNvPicPr>
            <a:picLocks noChangeAspect="1"/>
          </p:cNvPicPr>
          <p:nvPr/>
        </p:nvPicPr>
        <p:blipFill>
          <a:blip r:embed="rId16"/>
          <a:stretch>
            <a:fillRect/>
          </a:stretch>
        </p:blipFill>
        <p:spPr>
          <a:xfrm>
            <a:off x="3810000" y="3790950"/>
            <a:ext cx="166688" cy="133350"/>
          </a:xfrm>
          <a:prstGeom prst="rect">
            <a:avLst/>
          </a:prstGeom>
        </p:spPr>
      </p:pic>
      <p:pic>
        <p:nvPicPr>
          <p:cNvPr id="17" name="Image 15" descr="preencoded.png"/>
          <p:cNvPicPr>
            <a:picLocks noChangeAspect="1"/>
          </p:cNvPicPr>
          <p:nvPr/>
        </p:nvPicPr>
        <p:blipFill>
          <a:blip r:embed="rId17"/>
          <a:stretch>
            <a:fillRect/>
          </a:stretch>
        </p:blipFill>
        <p:spPr>
          <a:xfrm>
            <a:off x="571500" y="4219575"/>
            <a:ext cx="166688" cy="133350"/>
          </a:xfrm>
          <a:prstGeom prst="rect">
            <a:avLst/>
          </a:prstGeom>
        </p:spPr>
      </p:pic>
      <p:pic>
        <p:nvPicPr>
          <p:cNvPr id="18" name="Image 16" descr="preencoded.png"/>
          <p:cNvPicPr>
            <a:picLocks noChangeAspect="1"/>
          </p:cNvPicPr>
          <p:nvPr/>
        </p:nvPicPr>
        <p:blipFill>
          <a:blip r:embed="rId18"/>
          <a:stretch>
            <a:fillRect/>
          </a:stretch>
        </p:blipFill>
        <p:spPr>
          <a:xfrm>
            <a:off x="3810000" y="4219575"/>
            <a:ext cx="166688" cy="133350"/>
          </a:xfrm>
          <a:prstGeom prst="rect">
            <a:avLst/>
          </a:prstGeom>
        </p:spPr>
      </p:pic>
      <p:pic>
        <p:nvPicPr>
          <p:cNvPr id="19" name="Image 17" descr="preencoded.png"/>
          <p:cNvPicPr>
            <a:picLocks noChangeAspect="1"/>
          </p:cNvPicPr>
          <p:nvPr/>
        </p:nvPicPr>
        <p:blipFill>
          <a:blip r:embed="rId19"/>
          <a:stretch>
            <a:fillRect/>
          </a:stretch>
        </p:blipFill>
        <p:spPr>
          <a:xfrm>
            <a:off x="571500" y="4586288"/>
            <a:ext cx="3109913" cy="981075"/>
          </a:xfrm>
          <a:prstGeom prst="rect">
            <a:avLst/>
          </a:prstGeom>
        </p:spPr>
      </p:pic>
      <p:pic>
        <p:nvPicPr>
          <p:cNvPr id="20" name="Image 18" descr="preencoded.png"/>
          <p:cNvPicPr>
            <a:picLocks noChangeAspect="1"/>
          </p:cNvPicPr>
          <p:nvPr/>
        </p:nvPicPr>
        <p:blipFill>
          <a:blip r:embed="rId20"/>
          <a:stretch>
            <a:fillRect/>
          </a:stretch>
        </p:blipFill>
        <p:spPr>
          <a:xfrm>
            <a:off x="3824288" y="4586288"/>
            <a:ext cx="3109913" cy="981075"/>
          </a:xfrm>
          <a:prstGeom prst="rect">
            <a:avLst/>
          </a:prstGeom>
        </p:spPr>
      </p:pic>
      <p:pic>
        <p:nvPicPr>
          <p:cNvPr id="21" name="Image 19" descr="preencoded.png"/>
          <p:cNvPicPr>
            <a:picLocks noChangeAspect="1"/>
          </p:cNvPicPr>
          <p:nvPr/>
        </p:nvPicPr>
        <p:blipFill>
          <a:blip r:embed="rId21"/>
          <a:stretch>
            <a:fillRect/>
          </a:stretch>
        </p:blipFill>
        <p:spPr>
          <a:xfrm>
            <a:off x="7315200" y="1526977"/>
            <a:ext cx="4495800" cy="2238375"/>
          </a:xfrm>
          <a:prstGeom prst="rect">
            <a:avLst/>
          </a:prstGeom>
        </p:spPr>
      </p:pic>
      <p:pic>
        <p:nvPicPr>
          <p:cNvPr id="22" name="Image 20" descr="preencoded.png"/>
          <p:cNvPicPr>
            <a:picLocks noChangeAspect="1"/>
          </p:cNvPicPr>
          <p:nvPr/>
        </p:nvPicPr>
        <p:blipFill>
          <a:blip r:embed="rId22"/>
          <a:stretch>
            <a:fillRect/>
          </a:stretch>
        </p:blipFill>
        <p:spPr>
          <a:xfrm>
            <a:off x="7505700" y="1717477"/>
            <a:ext cx="4114800" cy="333375"/>
          </a:xfrm>
          <a:prstGeom prst="rect">
            <a:avLst/>
          </a:prstGeom>
        </p:spPr>
      </p:pic>
      <p:pic>
        <p:nvPicPr>
          <p:cNvPr id="23" name="Image 21" descr="preencoded.png"/>
          <p:cNvPicPr>
            <a:picLocks noChangeAspect="1"/>
          </p:cNvPicPr>
          <p:nvPr/>
        </p:nvPicPr>
        <p:blipFill>
          <a:blip r:embed="rId23"/>
          <a:stretch>
            <a:fillRect/>
          </a:stretch>
        </p:blipFill>
        <p:spPr>
          <a:xfrm>
            <a:off x="7505700" y="1769864"/>
            <a:ext cx="190500" cy="152400"/>
          </a:xfrm>
          <a:prstGeom prst="rect">
            <a:avLst/>
          </a:prstGeom>
        </p:spPr>
      </p:pic>
      <p:pic>
        <p:nvPicPr>
          <p:cNvPr id="24" name="Image 22" descr="preencoded.png"/>
          <p:cNvPicPr>
            <a:picLocks noChangeAspect="1"/>
          </p:cNvPicPr>
          <p:nvPr/>
        </p:nvPicPr>
        <p:blipFill>
          <a:blip r:embed="rId24"/>
          <a:stretch>
            <a:fillRect/>
          </a:stretch>
        </p:blipFill>
        <p:spPr>
          <a:xfrm>
            <a:off x="7505700" y="2193727"/>
            <a:ext cx="166688" cy="137220"/>
          </a:xfrm>
          <a:prstGeom prst="rect">
            <a:avLst/>
          </a:prstGeom>
        </p:spPr>
      </p:pic>
      <p:pic>
        <p:nvPicPr>
          <p:cNvPr id="25" name="Image 23" descr="preencoded.png"/>
          <p:cNvPicPr>
            <a:picLocks noChangeAspect="1"/>
          </p:cNvPicPr>
          <p:nvPr/>
        </p:nvPicPr>
        <p:blipFill>
          <a:blip r:embed="rId25"/>
          <a:stretch>
            <a:fillRect/>
          </a:stretch>
        </p:blipFill>
        <p:spPr>
          <a:xfrm>
            <a:off x="7505700" y="2469952"/>
            <a:ext cx="166688" cy="137220"/>
          </a:xfrm>
          <a:prstGeom prst="rect">
            <a:avLst/>
          </a:prstGeom>
        </p:spPr>
      </p:pic>
      <p:pic>
        <p:nvPicPr>
          <p:cNvPr id="26" name="Image 24" descr="preencoded.png"/>
          <p:cNvPicPr>
            <a:picLocks noChangeAspect="1"/>
          </p:cNvPicPr>
          <p:nvPr/>
        </p:nvPicPr>
        <p:blipFill>
          <a:blip r:embed="rId26"/>
          <a:stretch>
            <a:fillRect/>
          </a:stretch>
        </p:blipFill>
        <p:spPr>
          <a:xfrm>
            <a:off x="7505700" y="2746177"/>
            <a:ext cx="166688" cy="137220"/>
          </a:xfrm>
          <a:prstGeom prst="rect">
            <a:avLst/>
          </a:prstGeom>
        </p:spPr>
      </p:pic>
      <p:pic>
        <p:nvPicPr>
          <p:cNvPr id="27" name="Image 25" descr="preencoded.png"/>
          <p:cNvPicPr>
            <a:picLocks noChangeAspect="1"/>
          </p:cNvPicPr>
          <p:nvPr/>
        </p:nvPicPr>
        <p:blipFill>
          <a:blip r:embed="rId27"/>
          <a:stretch>
            <a:fillRect/>
          </a:stretch>
        </p:blipFill>
        <p:spPr>
          <a:xfrm>
            <a:off x="7505700" y="3022402"/>
            <a:ext cx="166688" cy="137220"/>
          </a:xfrm>
          <a:prstGeom prst="rect">
            <a:avLst/>
          </a:prstGeom>
        </p:spPr>
      </p:pic>
      <p:pic>
        <p:nvPicPr>
          <p:cNvPr id="28" name="Image 26" descr="preencoded.png"/>
          <p:cNvPicPr>
            <a:picLocks noChangeAspect="1"/>
          </p:cNvPicPr>
          <p:nvPr/>
        </p:nvPicPr>
        <p:blipFill>
          <a:blip r:embed="rId28"/>
          <a:stretch>
            <a:fillRect/>
          </a:stretch>
        </p:blipFill>
        <p:spPr>
          <a:xfrm>
            <a:off x="7505700" y="3298627"/>
            <a:ext cx="166688" cy="137220"/>
          </a:xfrm>
          <a:prstGeom prst="rect">
            <a:avLst/>
          </a:prstGeom>
        </p:spPr>
      </p:pic>
      <p:pic>
        <p:nvPicPr>
          <p:cNvPr id="29" name="Image 27" descr="preencoded.png"/>
          <p:cNvPicPr>
            <a:picLocks noChangeAspect="1"/>
          </p:cNvPicPr>
          <p:nvPr/>
        </p:nvPicPr>
        <p:blipFill>
          <a:blip r:embed="rId29"/>
          <a:stretch>
            <a:fillRect/>
          </a:stretch>
        </p:blipFill>
        <p:spPr>
          <a:xfrm>
            <a:off x="7315200" y="3908227"/>
            <a:ext cx="4495800" cy="2070497"/>
          </a:xfrm>
          <a:prstGeom prst="rect">
            <a:avLst/>
          </a:prstGeom>
        </p:spPr>
      </p:pic>
      <p:pic>
        <p:nvPicPr>
          <p:cNvPr id="30" name="Image 28" descr="preencoded.png"/>
          <p:cNvPicPr>
            <a:picLocks noChangeAspect="1"/>
          </p:cNvPicPr>
          <p:nvPr/>
        </p:nvPicPr>
        <p:blipFill>
          <a:blip r:embed="rId30"/>
          <a:stretch>
            <a:fillRect/>
          </a:stretch>
        </p:blipFill>
        <p:spPr>
          <a:xfrm>
            <a:off x="7505700" y="4098727"/>
            <a:ext cx="4114800" cy="333375"/>
          </a:xfrm>
          <a:prstGeom prst="rect">
            <a:avLst/>
          </a:prstGeom>
        </p:spPr>
      </p:pic>
      <p:pic>
        <p:nvPicPr>
          <p:cNvPr id="31" name="Image 29" descr="preencoded.png"/>
          <p:cNvPicPr>
            <a:picLocks noChangeAspect="1"/>
          </p:cNvPicPr>
          <p:nvPr/>
        </p:nvPicPr>
        <p:blipFill>
          <a:blip r:embed="rId31"/>
          <a:stretch>
            <a:fillRect/>
          </a:stretch>
        </p:blipFill>
        <p:spPr>
          <a:xfrm>
            <a:off x="7505700" y="4151114"/>
            <a:ext cx="190500" cy="152400"/>
          </a:xfrm>
          <a:prstGeom prst="rect">
            <a:avLst/>
          </a:prstGeom>
        </p:spPr>
      </p:pic>
      <p:pic>
        <p:nvPicPr>
          <p:cNvPr id="32" name="Image 30" descr="preencoded.png"/>
          <p:cNvPicPr>
            <a:picLocks noChangeAspect="1"/>
          </p:cNvPicPr>
          <p:nvPr/>
        </p:nvPicPr>
        <p:blipFill>
          <a:blip r:embed="rId32"/>
          <a:stretch>
            <a:fillRect/>
          </a:stretch>
        </p:blipFill>
        <p:spPr>
          <a:xfrm>
            <a:off x="7505700" y="4670227"/>
            <a:ext cx="4114800" cy="837009"/>
          </a:xfrm>
          <a:prstGeom prst="rect">
            <a:avLst/>
          </a:prstGeom>
        </p:spPr>
      </p:pic>
      <p:pic>
        <p:nvPicPr>
          <p:cNvPr id="33" name="Image 31" descr="preencoded.png"/>
          <p:cNvPicPr>
            <a:picLocks noChangeAspect="1"/>
          </p:cNvPicPr>
          <p:nvPr/>
        </p:nvPicPr>
        <p:blipFill>
          <a:blip r:embed="rId33"/>
          <a:stretch>
            <a:fillRect/>
          </a:stretch>
        </p:blipFill>
        <p:spPr>
          <a:xfrm>
            <a:off x="7620000" y="4817269"/>
            <a:ext cx="178594" cy="148828"/>
          </a:xfrm>
          <a:prstGeom prst="rect">
            <a:avLst/>
          </a:prstGeom>
        </p:spPr>
      </p:pic>
      <p:pic>
        <p:nvPicPr>
          <p:cNvPr id="34" name="Image 32" descr="preencoded.png"/>
          <p:cNvPicPr>
            <a:picLocks noChangeAspect="1"/>
          </p:cNvPicPr>
          <p:nvPr/>
        </p:nvPicPr>
        <p:blipFill>
          <a:blip r:embed="rId34"/>
          <a:stretch>
            <a:fillRect/>
          </a:stretch>
        </p:blipFill>
        <p:spPr>
          <a:xfrm>
            <a:off x="7505700" y="5640139"/>
            <a:ext cx="154781" cy="125760"/>
          </a:xfrm>
          <a:prstGeom prst="rect">
            <a:avLst/>
          </a:prstGeom>
        </p:spPr>
      </p:pic>
      <p:sp>
        <p:nvSpPr>
          <p:cNvPr id="35" name="Text 0"/>
          <p:cNvSpPr/>
          <p:nvPr/>
        </p:nvSpPr>
        <p:spPr>
          <a:xfrm>
            <a:off x="523875" y="190500"/>
            <a:ext cx="11668125" cy="400050"/>
          </a:xfrm>
          <a:prstGeom prst="rect">
            <a:avLst/>
          </a:prstGeom>
          <a:noFill/>
          <a:ln/>
        </p:spPr>
        <p:txBody>
          <a:bodyPr vert="horz" wrap="square" lIns="0" tIns="0" rIns="0" bIns="0" rtlCol="0" anchor="ctr"/>
          <a:lstStyle/>
          <a:p>
            <a:pPr marL="0" indent="0">
              <a:lnSpc>
                <a:spcPts val="3150"/>
              </a:lnSpc>
              <a:buNone/>
            </a:pPr>
            <a:r>
              <a:rPr lang="en-US" sz="2100" b="1" kern="0" spc="30" dirty="0">
                <a:solidFill>
                  <a:srgbClr val="2C3E50"/>
                </a:solidFill>
              </a:rPr>
              <a:t>GP-SPECIFIC CONSIDERATIONS &amp; EQUIPMENT</a:t>
            </a:r>
            <a:endParaRPr lang="en-US" sz="2100" dirty="0"/>
          </a:p>
        </p:txBody>
      </p:sp>
      <p:sp>
        <p:nvSpPr>
          <p:cNvPr id="36" name="Text 1"/>
          <p:cNvSpPr/>
          <p:nvPr/>
        </p:nvSpPr>
        <p:spPr>
          <a:xfrm>
            <a:off x="523875" y="628650"/>
            <a:ext cx="10027920"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RCUK 2025 Guidelines • Clinical Preparedness in Primary Care</a:t>
            </a:r>
            <a:endParaRPr lang="en-US" sz="1050" dirty="0"/>
          </a:p>
        </p:txBody>
      </p:sp>
      <p:sp>
        <p:nvSpPr>
          <p:cNvPr id="37" name="Text 2"/>
          <p:cNvSpPr/>
          <p:nvPr/>
        </p:nvSpPr>
        <p:spPr>
          <a:xfrm>
            <a:off x="876300" y="1938337"/>
            <a:ext cx="822960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The Emergency Doctor’s Bag (Minimum Kit)</a:t>
            </a:r>
            <a:endParaRPr lang="en-US" dirty="0"/>
          </a:p>
        </p:txBody>
      </p:sp>
      <p:sp>
        <p:nvSpPr>
          <p:cNvPr id="38" name="Text 3"/>
          <p:cNvSpPr/>
          <p:nvPr/>
        </p:nvSpPr>
        <p:spPr>
          <a:xfrm>
            <a:off x="833438" y="2471738"/>
            <a:ext cx="400050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34495E"/>
                </a:solidFill>
              </a:rPr>
              <a:t>Portable AED (Registered)</a:t>
            </a:r>
            <a:endParaRPr lang="en-US" sz="1050" dirty="0"/>
          </a:p>
        </p:txBody>
      </p:sp>
      <p:sp>
        <p:nvSpPr>
          <p:cNvPr id="39" name="Text 4"/>
          <p:cNvSpPr/>
          <p:nvPr/>
        </p:nvSpPr>
        <p:spPr>
          <a:xfrm>
            <a:off x="4071938" y="2471738"/>
            <a:ext cx="368046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34495E"/>
                </a:solidFill>
              </a:rPr>
              <a:t>Oxygen Cylinder + Masks</a:t>
            </a:r>
            <a:endParaRPr lang="en-US" sz="1050" dirty="0"/>
          </a:p>
        </p:txBody>
      </p:sp>
      <p:sp>
        <p:nvSpPr>
          <p:cNvPr id="40" name="Text 5"/>
          <p:cNvSpPr/>
          <p:nvPr/>
        </p:nvSpPr>
        <p:spPr>
          <a:xfrm>
            <a:off x="833438" y="2900363"/>
            <a:ext cx="320040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34495E"/>
                </a:solidFill>
              </a:rPr>
              <a:t>Bag-Valve-Mask (BVM)</a:t>
            </a:r>
            <a:endParaRPr lang="en-US" sz="1050" dirty="0"/>
          </a:p>
        </p:txBody>
      </p:sp>
      <p:sp>
        <p:nvSpPr>
          <p:cNvPr id="41" name="Text 6"/>
          <p:cNvSpPr/>
          <p:nvPr/>
        </p:nvSpPr>
        <p:spPr>
          <a:xfrm>
            <a:off x="4071938" y="2900363"/>
            <a:ext cx="400050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34495E"/>
                </a:solidFill>
              </a:rPr>
              <a:t>Pocket Mask / Face Shield</a:t>
            </a:r>
            <a:endParaRPr lang="en-US" sz="1050" dirty="0"/>
          </a:p>
        </p:txBody>
      </p:sp>
      <p:sp>
        <p:nvSpPr>
          <p:cNvPr id="42" name="Text 7"/>
          <p:cNvSpPr/>
          <p:nvPr/>
        </p:nvSpPr>
        <p:spPr>
          <a:xfrm>
            <a:off x="833438" y="3328988"/>
            <a:ext cx="400050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34495E"/>
                </a:solidFill>
              </a:rPr>
              <a:t>Adrenaline 1mg/1ml (×2)</a:t>
            </a:r>
            <a:endParaRPr lang="en-US" sz="1050" dirty="0"/>
          </a:p>
        </p:txBody>
      </p:sp>
      <p:sp>
        <p:nvSpPr>
          <p:cNvPr id="43" name="Text 8"/>
          <p:cNvSpPr/>
          <p:nvPr/>
        </p:nvSpPr>
        <p:spPr>
          <a:xfrm>
            <a:off x="4071938" y="3328988"/>
            <a:ext cx="368046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34495E"/>
                </a:solidFill>
              </a:rPr>
              <a:t>Adrenaline Autoinjector</a:t>
            </a:r>
            <a:endParaRPr lang="en-US" sz="1050" dirty="0"/>
          </a:p>
        </p:txBody>
      </p:sp>
      <p:sp>
        <p:nvSpPr>
          <p:cNvPr id="44" name="Text 9"/>
          <p:cNvSpPr/>
          <p:nvPr/>
        </p:nvSpPr>
        <p:spPr>
          <a:xfrm>
            <a:off x="833438" y="3757613"/>
            <a:ext cx="384048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34495E"/>
                </a:solidFill>
              </a:rPr>
              <a:t>IV &amp; IO Access Equipment</a:t>
            </a:r>
            <a:endParaRPr lang="en-US" sz="1050" dirty="0"/>
          </a:p>
        </p:txBody>
      </p:sp>
      <p:sp>
        <p:nvSpPr>
          <p:cNvPr id="45" name="Text 10"/>
          <p:cNvSpPr/>
          <p:nvPr/>
        </p:nvSpPr>
        <p:spPr>
          <a:xfrm>
            <a:off x="4071938" y="3757613"/>
            <a:ext cx="192024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34495E"/>
                </a:solidFill>
              </a:rPr>
              <a:t>Glucagon Kit</a:t>
            </a:r>
            <a:endParaRPr lang="en-US" sz="1050" dirty="0"/>
          </a:p>
        </p:txBody>
      </p:sp>
      <p:sp>
        <p:nvSpPr>
          <p:cNvPr id="46" name="Text 11"/>
          <p:cNvSpPr/>
          <p:nvPr/>
        </p:nvSpPr>
        <p:spPr>
          <a:xfrm>
            <a:off x="833438" y="4186238"/>
            <a:ext cx="240030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34495E"/>
                </a:solidFill>
              </a:rPr>
              <a:t>Aspirin 300mg</a:t>
            </a:r>
            <a:endParaRPr lang="en-US" sz="1050" dirty="0"/>
          </a:p>
        </p:txBody>
      </p:sp>
      <p:sp>
        <p:nvSpPr>
          <p:cNvPr id="47" name="Text 12"/>
          <p:cNvSpPr/>
          <p:nvPr/>
        </p:nvSpPr>
        <p:spPr>
          <a:xfrm>
            <a:off x="4071938" y="4186238"/>
            <a:ext cx="1440180"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34495E"/>
                </a:solidFill>
              </a:rPr>
              <a:t>GTN Spray</a:t>
            </a:r>
            <a:endParaRPr lang="en-US" sz="1050" dirty="0"/>
          </a:p>
        </p:txBody>
      </p:sp>
      <p:sp>
        <p:nvSpPr>
          <p:cNvPr id="48" name="Text 13"/>
          <p:cNvSpPr/>
          <p:nvPr/>
        </p:nvSpPr>
        <p:spPr>
          <a:xfrm>
            <a:off x="685800" y="4586288"/>
            <a:ext cx="2881313" cy="981075"/>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AKT HIGH YIELD</a:t>
            </a:r>
            <a:r>
              <a:rPr lang="en-US" sz="975" dirty="0">
                <a:solidFill>
                  <a:srgbClr val="FFFFFF"/>
                </a:solidFill>
              </a:rPr>
              <a:t>Know your dosages for IM Adrenaline in Anaphylaxis and the priority of drugs in cardiac arrest. Adrenaline is 1:1,000 for IM.</a:t>
            </a:r>
            <a:endParaRPr lang="en-US" sz="975" dirty="0"/>
          </a:p>
        </p:txBody>
      </p:sp>
      <p:sp>
        <p:nvSpPr>
          <p:cNvPr id="49" name="Text 14"/>
          <p:cNvSpPr/>
          <p:nvPr/>
        </p:nvSpPr>
        <p:spPr>
          <a:xfrm>
            <a:off x="3938588" y="4586288"/>
            <a:ext cx="2881313" cy="981075"/>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SCA TIP</a:t>
            </a:r>
            <a:r>
              <a:rPr lang="en-US" sz="975" dirty="0">
                <a:solidFill>
                  <a:srgbClr val="FFFFFF"/>
                </a:solidFill>
              </a:rPr>
              <a:t>Use clear, assertive language: "I need to call an ambulance right now. Please bring the emergency bag and AED to Room 4."</a:t>
            </a:r>
            <a:endParaRPr lang="en-US" sz="975" dirty="0"/>
          </a:p>
        </p:txBody>
      </p:sp>
      <p:sp>
        <p:nvSpPr>
          <p:cNvPr id="50" name="Text 15"/>
          <p:cNvSpPr/>
          <p:nvPr/>
        </p:nvSpPr>
        <p:spPr>
          <a:xfrm>
            <a:off x="7810500" y="1717477"/>
            <a:ext cx="438150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When to Call 999 Immediately</a:t>
            </a:r>
            <a:endParaRPr lang="en-US" dirty="0"/>
          </a:p>
        </p:txBody>
      </p:sp>
      <p:sp>
        <p:nvSpPr>
          <p:cNvPr id="51" name="Text 16"/>
          <p:cNvSpPr/>
          <p:nvPr/>
        </p:nvSpPr>
        <p:spPr>
          <a:xfrm>
            <a:off x="7767637" y="2193727"/>
            <a:ext cx="4424363"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B00020"/>
                </a:solidFill>
              </a:rPr>
              <a:t>Cardiac arrest or suspected arrest</a:t>
            </a:r>
            <a:endParaRPr lang="en-US" sz="1050" dirty="0"/>
          </a:p>
        </p:txBody>
      </p:sp>
      <p:sp>
        <p:nvSpPr>
          <p:cNvPr id="52" name="Text 17"/>
          <p:cNvSpPr/>
          <p:nvPr/>
        </p:nvSpPr>
        <p:spPr>
          <a:xfrm>
            <a:off x="7767637" y="2469952"/>
            <a:ext cx="4424363"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B00020"/>
                </a:solidFill>
              </a:rPr>
              <a:t>Unresponsive + Not breathing normally</a:t>
            </a:r>
            <a:endParaRPr lang="en-US" sz="1050" dirty="0"/>
          </a:p>
        </p:txBody>
      </p:sp>
      <p:sp>
        <p:nvSpPr>
          <p:cNvPr id="53" name="Text 18"/>
          <p:cNvSpPr/>
          <p:nvPr/>
        </p:nvSpPr>
        <p:spPr>
          <a:xfrm>
            <a:off x="7767637" y="2746177"/>
            <a:ext cx="4424363"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B00020"/>
                </a:solidFill>
              </a:rPr>
              <a:t>FAST positive (Stroke) or Major Trauma</a:t>
            </a:r>
            <a:endParaRPr lang="en-US" sz="1050" dirty="0"/>
          </a:p>
        </p:txBody>
      </p:sp>
      <p:sp>
        <p:nvSpPr>
          <p:cNvPr id="54" name="Text 19"/>
          <p:cNvSpPr/>
          <p:nvPr/>
        </p:nvSpPr>
        <p:spPr>
          <a:xfrm>
            <a:off x="7767637" y="3022402"/>
            <a:ext cx="4424363"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B00020"/>
                </a:solidFill>
              </a:rPr>
              <a:t>Anaphylaxis or Acute severe asthma</a:t>
            </a:r>
            <a:endParaRPr lang="en-US" sz="1050" dirty="0"/>
          </a:p>
        </p:txBody>
      </p:sp>
      <p:sp>
        <p:nvSpPr>
          <p:cNvPr id="55" name="Text 20"/>
          <p:cNvSpPr/>
          <p:nvPr/>
        </p:nvSpPr>
        <p:spPr>
          <a:xfrm>
            <a:off x="7767637" y="3298627"/>
            <a:ext cx="4424363"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B00020"/>
                </a:solidFill>
              </a:rPr>
              <a:t>Obstetric emergency (e.g., eclampsia)</a:t>
            </a:r>
            <a:endParaRPr lang="en-US" sz="1050" dirty="0"/>
          </a:p>
        </p:txBody>
      </p:sp>
      <p:sp>
        <p:nvSpPr>
          <p:cNvPr id="56" name="Text 21"/>
          <p:cNvSpPr/>
          <p:nvPr/>
        </p:nvSpPr>
        <p:spPr>
          <a:xfrm>
            <a:off x="7810500" y="4098727"/>
            <a:ext cx="438150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The Circuit &amp; AED Access</a:t>
            </a:r>
            <a:endParaRPr lang="en-US" dirty="0"/>
          </a:p>
        </p:txBody>
      </p:sp>
      <p:sp>
        <p:nvSpPr>
          <p:cNvPr id="57" name="Text 22"/>
          <p:cNvSpPr/>
          <p:nvPr/>
        </p:nvSpPr>
        <p:spPr>
          <a:xfrm>
            <a:off x="7874794" y="4784527"/>
            <a:ext cx="38862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E65100"/>
                </a:solidFill>
              </a:rPr>
              <a:t>National AED Registry</a:t>
            </a:r>
            <a:endParaRPr lang="en-US" sz="1125" dirty="0"/>
          </a:p>
        </p:txBody>
      </p:sp>
      <p:sp>
        <p:nvSpPr>
          <p:cNvPr id="58" name="Text 23"/>
          <p:cNvSpPr/>
          <p:nvPr/>
        </p:nvSpPr>
        <p:spPr>
          <a:xfrm>
            <a:off x="7620000" y="5046464"/>
            <a:ext cx="3886200" cy="346472"/>
          </a:xfrm>
          <a:prstGeom prst="rect">
            <a:avLst/>
          </a:prstGeom>
          <a:noFill/>
          <a:ln/>
        </p:spPr>
        <p:txBody>
          <a:bodyPr vert="horz" wrap="square" lIns="0" tIns="0" rIns="0" bIns="0" rtlCol="0" anchor="ctr"/>
          <a:lstStyle/>
          <a:p>
            <a:pPr marL="0" indent="0">
              <a:lnSpc>
                <a:spcPts val="1365"/>
              </a:lnSpc>
              <a:buNone/>
            </a:pPr>
            <a:r>
              <a:rPr lang="en-US" sz="975" dirty="0">
                <a:solidFill>
                  <a:srgbClr val="5D4037"/>
                </a:solidFill>
              </a:rPr>
              <a:t>Register your surgery AED on </a:t>
            </a:r>
            <a:r>
              <a:rPr lang="en-US" sz="975" b="1" dirty="0">
                <a:solidFill>
                  <a:srgbClr val="F58220"/>
                </a:solidFill>
              </a:rPr>
              <a:t>The Circuit</a:t>
            </a:r>
            <a:r>
              <a:rPr lang="en-US" sz="975" dirty="0">
                <a:solidFill>
                  <a:srgbClr val="5D4037"/>
                </a:solidFill>
              </a:rPr>
              <a:t>. This ensures ambulance dispatchers can direct public rescuers to your device 24/7/365.</a:t>
            </a:r>
            <a:endParaRPr lang="en-US" sz="975" dirty="0"/>
          </a:p>
        </p:txBody>
      </p:sp>
      <p:sp>
        <p:nvSpPr>
          <p:cNvPr id="59" name="Text 24"/>
          <p:cNvSpPr/>
          <p:nvPr/>
        </p:nvSpPr>
        <p:spPr>
          <a:xfrm>
            <a:off x="7708106" y="5602486"/>
            <a:ext cx="4483894" cy="185738"/>
          </a:xfrm>
          <a:prstGeom prst="rect">
            <a:avLst/>
          </a:prstGeom>
          <a:noFill/>
          <a:ln/>
        </p:spPr>
        <p:txBody>
          <a:bodyPr vert="horz" wrap="square" lIns="0" tIns="0" rIns="0" bIns="0" rtlCol="0" anchor="ctr"/>
          <a:lstStyle/>
          <a:p>
            <a:pPr marL="0" indent="0">
              <a:lnSpc>
                <a:spcPts val="1463"/>
              </a:lnSpc>
              <a:buNone/>
            </a:pPr>
            <a:r>
              <a:rPr lang="en-US" sz="975" dirty="0">
                <a:solidFill>
                  <a:srgbClr val="7F8C8D"/>
                </a:solidFill>
              </a:rPr>
              <a:t> Connected Apps: </a:t>
            </a:r>
            <a:r>
              <a:rPr lang="en-US" sz="975" b="1" dirty="0">
                <a:solidFill>
                  <a:srgbClr val="7F8C8D"/>
                </a:solidFill>
              </a:rPr>
              <a:t>GoodSAM</a:t>
            </a:r>
            <a:r>
              <a:rPr lang="en-US" sz="975" dirty="0">
                <a:solidFill>
                  <a:srgbClr val="7F8C8D"/>
                </a:solidFill>
              </a:rPr>
              <a:t> &amp; The Circuit volunteer networks.</a:t>
            </a:r>
            <a:endParaRPr lang="en-US" sz="975" dirty="0"/>
          </a:p>
        </p:txBody>
      </p:sp>
      <p:sp>
        <p:nvSpPr>
          <p:cNvPr id="60" name="Text 25"/>
          <p:cNvSpPr/>
          <p:nvPr/>
        </p:nvSpPr>
        <p:spPr>
          <a:xfrm>
            <a:off x="10533906" y="6572399"/>
            <a:ext cx="1658094" cy="190351"/>
          </a:xfrm>
          <a:prstGeom prst="rect">
            <a:avLst/>
          </a:prstGeom>
          <a:noFill/>
          <a:ln/>
        </p:spPr>
        <p:txBody>
          <a:bodyPr vert="horz" wrap="square" lIns="0" tIns="0" rIns="0" bIns="0" rtlCol="0" anchor="ctr"/>
          <a:lstStyle/>
          <a:p>
            <a:pPr marL="0" indent="0">
              <a:lnSpc>
                <a:spcPts val="1500"/>
              </a:lnSpc>
              <a:buNone/>
            </a:pPr>
            <a:r>
              <a:rPr lang="en-US" sz="1000" dirty="0">
                <a:solidFill>
                  <a:srgbClr val="95A5A6"/>
                </a:solidFill>
              </a:rPr>
              <a:t>www.bradfordvts.co.uk</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4"/>
          <a:stretch>
            <a:fillRect/>
          </a:stretch>
        </p:blipFill>
        <p:spPr>
          <a:xfrm>
            <a:off x="381000" y="190500"/>
            <a:ext cx="11430000" cy="638175"/>
          </a:xfrm>
          <a:prstGeom prst="rect">
            <a:avLst/>
          </a:prstGeom>
        </p:spPr>
      </p:pic>
      <p:pic>
        <p:nvPicPr>
          <p:cNvPr id="4" name="Image 2" descr="preencoded.png"/>
          <p:cNvPicPr>
            <a:picLocks noChangeAspect="1"/>
          </p:cNvPicPr>
          <p:nvPr/>
        </p:nvPicPr>
        <p:blipFill>
          <a:blip r:embed="rId5"/>
          <a:stretch>
            <a:fillRect/>
          </a:stretch>
        </p:blipFill>
        <p:spPr>
          <a:xfrm>
            <a:off x="381000" y="923925"/>
            <a:ext cx="11430000" cy="9525"/>
          </a:xfrm>
          <a:prstGeom prst="rect">
            <a:avLst/>
          </a:prstGeom>
        </p:spPr>
      </p:pic>
      <p:pic>
        <p:nvPicPr>
          <p:cNvPr id="5" name="Image 3" descr="preencoded.png"/>
          <p:cNvPicPr>
            <a:picLocks noChangeAspect="1"/>
          </p:cNvPicPr>
          <p:nvPr/>
        </p:nvPicPr>
        <p:blipFill>
          <a:blip r:embed="rId6"/>
          <a:stretch>
            <a:fillRect/>
          </a:stretch>
        </p:blipFill>
        <p:spPr>
          <a:xfrm>
            <a:off x="381000" y="1388269"/>
            <a:ext cx="5595938" cy="2105025"/>
          </a:xfrm>
          <a:prstGeom prst="rect">
            <a:avLst/>
          </a:prstGeom>
        </p:spPr>
      </p:pic>
      <p:pic>
        <p:nvPicPr>
          <p:cNvPr id="6" name="Image 4" descr="preencoded.png"/>
          <p:cNvPicPr>
            <a:picLocks noChangeAspect="1"/>
          </p:cNvPicPr>
          <p:nvPr/>
        </p:nvPicPr>
        <p:blipFill>
          <a:blip r:embed="rId7"/>
          <a:stretch>
            <a:fillRect/>
          </a:stretch>
        </p:blipFill>
        <p:spPr>
          <a:xfrm>
            <a:off x="571500" y="1612106"/>
            <a:ext cx="238125" cy="190500"/>
          </a:xfrm>
          <a:prstGeom prst="rect">
            <a:avLst/>
          </a:prstGeom>
        </p:spPr>
      </p:pic>
      <p:pic>
        <p:nvPicPr>
          <p:cNvPr id="7" name="Image 5" descr="preencoded.png"/>
          <p:cNvPicPr>
            <a:picLocks noChangeAspect="1"/>
          </p:cNvPicPr>
          <p:nvPr/>
        </p:nvPicPr>
        <p:blipFill>
          <a:blip r:embed="rId8"/>
          <a:stretch>
            <a:fillRect/>
          </a:stretch>
        </p:blipFill>
        <p:spPr>
          <a:xfrm>
            <a:off x="571500" y="1988344"/>
            <a:ext cx="95250" cy="95250"/>
          </a:xfrm>
          <a:prstGeom prst="rect">
            <a:avLst/>
          </a:prstGeom>
        </p:spPr>
      </p:pic>
      <p:pic>
        <p:nvPicPr>
          <p:cNvPr id="8" name="Image 6" descr="preencoded.png"/>
          <p:cNvPicPr>
            <a:picLocks noChangeAspect="1"/>
          </p:cNvPicPr>
          <p:nvPr/>
        </p:nvPicPr>
        <p:blipFill>
          <a:blip r:embed="rId9"/>
          <a:stretch>
            <a:fillRect/>
          </a:stretch>
        </p:blipFill>
        <p:spPr>
          <a:xfrm>
            <a:off x="571500" y="2464594"/>
            <a:ext cx="95250" cy="84534"/>
          </a:xfrm>
          <a:prstGeom prst="rect">
            <a:avLst/>
          </a:prstGeom>
        </p:spPr>
      </p:pic>
      <p:pic>
        <p:nvPicPr>
          <p:cNvPr id="9" name="Image 7" descr="preencoded.png"/>
          <p:cNvPicPr>
            <a:picLocks noChangeAspect="1"/>
          </p:cNvPicPr>
          <p:nvPr/>
        </p:nvPicPr>
        <p:blipFill>
          <a:blip r:embed="rId9"/>
          <a:stretch>
            <a:fillRect/>
          </a:stretch>
        </p:blipFill>
        <p:spPr>
          <a:xfrm>
            <a:off x="571500" y="2940844"/>
            <a:ext cx="95250" cy="84534"/>
          </a:xfrm>
          <a:prstGeom prst="rect">
            <a:avLst/>
          </a:prstGeom>
        </p:spPr>
      </p:pic>
      <p:pic>
        <p:nvPicPr>
          <p:cNvPr id="10" name="Image 8" descr="preencoded.png"/>
          <p:cNvPicPr>
            <a:picLocks noChangeAspect="1"/>
          </p:cNvPicPr>
          <p:nvPr/>
        </p:nvPicPr>
        <p:blipFill>
          <a:blip r:embed="rId6"/>
          <a:stretch>
            <a:fillRect/>
          </a:stretch>
        </p:blipFill>
        <p:spPr>
          <a:xfrm>
            <a:off x="381000" y="3683794"/>
            <a:ext cx="5595938" cy="2105025"/>
          </a:xfrm>
          <a:prstGeom prst="rect">
            <a:avLst/>
          </a:prstGeom>
        </p:spPr>
      </p:pic>
      <p:pic>
        <p:nvPicPr>
          <p:cNvPr id="11" name="Image 9" descr="preencoded.png"/>
          <p:cNvPicPr>
            <a:picLocks noChangeAspect="1"/>
          </p:cNvPicPr>
          <p:nvPr/>
        </p:nvPicPr>
        <p:blipFill>
          <a:blip r:embed="rId10"/>
          <a:stretch>
            <a:fillRect/>
          </a:stretch>
        </p:blipFill>
        <p:spPr>
          <a:xfrm>
            <a:off x="571500" y="3907631"/>
            <a:ext cx="238125" cy="190500"/>
          </a:xfrm>
          <a:prstGeom prst="rect">
            <a:avLst/>
          </a:prstGeom>
        </p:spPr>
      </p:pic>
      <p:pic>
        <p:nvPicPr>
          <p:cNvPr id="12" name="Image 10" descr="preencoded.png"/>
          <p:cNvPicPr>
            <a:picLocks noChangeAspect="1"/>
          </p:cNvPicPr>
          <p:nvPr/>
        </p:nvPicPr>
        <p:blipFill>
          <a:blip r:embed="rId11"/>
          <a:stretch>
            <a:fillRect/>
          </a:stretch>
        </p:blipFill>
        <p:spPr>
          <a:xfrm>
            <a:off x="571500" y="4283869"/>
            <a:ext cx="95250" cy="95250"/>
          </a:xfrm>
          <a:prstGeom prst="rect">
            <a:avLst/>
          </a:prstGeom>
        </p:spPr>
      </p:pic>
      <p:pic>
        <p:nvPicPr>
          <p:cNvPr id="13" name="Image 11" descr="preencoded.png"/>
          <p:cNvPicPr>
            <a:picLocks noChangeAspect="1"/>
          </p:cNvPicPr>
          <p:nvPr/>
        </p:nvPicPr>
        <p:blipFill>
          <a:blip r:embed="rId11"/>
          <a:stretch>
            <a:fillRect/>
          </a:stretch>
        </p:blipFill>
        <p:spPr>
          <a:xfrm>
            <a:off x="571500" y="4760119"/>
            <a:ext cx="95250" cy="95250"/>
          </a:xfrm>
          <a:prstGeom prst="rect">
            <a:avLst/>
          </a:prstGeom>
        </p:spPr>
      </p:pic>
      <p:pic>
        <p:nvPicPr>
          <p:cNvPr id="14" name="Image 12" descr="preencoded.png"/>
          <p:cNvPicPr>
            <a:picLocks noChangeAspect="1"/>
          </p:cNvPicPr>
          <p:nvPr/>
        </p:nvPicPr>
        <p:blipFill>
          <a:blip r:embed="rId11"/>
          <a:stretch>
            <a:fillRect/>
          </a:stretch>
        </p:blipFill>
        <p:spPr>
          <a:xfrm>
            <a:off x="571500" y="5236369"/>
            <a:ext cx="95250" cy="95250"/>
          </a:xfrm>
          <a:prstGeom prst="rect">
            <a:avLst/>
          </a:prstGeom>
        </p:spPr>
      </p:pic>
      <p:pic>
        <p:nvPicPr>
          <p:cNvPr id="15" name="Image 13" descr="preencoded.png"/>
          <p:cNvPicPr>
            <a:picLocks noChangeAspect="1"/>
          </p:cNvPicPr>
          <p:nvPr/>
        </p:nvPicPr>
        <p:blipFill>
          <a:blip r:embed="rId12"/>
          <a:stretch>
            <a:fillRect/>
          </a:stretch>
        </p:blipFill>
        <p:spPr>
          <a:xfrm>
            <a:off x="6215063" y="2134791"/>
            <a:ext cx="5595938" cy="865584"/>
          </a:xfrm>
          <a:prstGeom prst="rect">
            <a:avLst/>
          </a:prstGeom>
        </p:spPr>
      </p:pic>
      <p:pic>
        <p:nvPicPr>
          <p:cNvPr id="16" name="Image 14" descr="preencoded.png"/>
          <p:cNvPicPr>
            <a:picLocks noChangeAspect="1"/>
          </p:cNvPicPr>
          <p:nvPr/>
        </p:nvPicPr>
        <p:blipFill>
          <a:blip r:embed="rId13"/>
          <a:stretch>
            <a:fillRect/>
          </a:stretch>
        </p:blipFill>
        <p:spPr>
          <a:xfrm>
            <a:off x="6357938" y="2307580"/>
            <a:ext cx="154781" cy="125760"/>
          </a:xfrm>
          <a:prstGeom prst="rect">
            <a:avLst/>
          </a:prstGeom>
        </p:spPr>
      </p:pic>
      <p:pic>
        <p:nvPicPr>
          <p:cNvPr id="17" name="Image 15" descr="preencoded.png"/>
          <p:cNvPicPr>
            <a:picLocks noChangeAspect="1"/>
          </p:cNvPicPr>
          <p:nvPr/>
        </p:nvPicPr>
        <p:blipFill>
          <a:blip r:embed="rId14"/>
          <a:stretch>
            <a:fillRect/>
          </a:stretch>
        </p:blipFill>
        <p:spPr>
          <a:xfrm>
            <a:off x="6215063" y="3143250"/>
            <a:ext cx="5595938" cy="890588"/>
          </a:xfrm>
          <a:prstGeom prst="rect">
            <a:avLst/>
          </a:prstGeom>
        </p:spPr>
      </p:pic>
      <p:pic>
        <p:nvPicPr>
          <p:cNvPr id="18" name="Image 16" descr="preencoded.png"/>
          <p:cNvPicPr>
            <a:picLocks noChangeAspect="1"/>
          </p:cNvPicPr>
          <p:nvPr/>
        </p:nvPicPr>
        <p:blipFill>
          <a:blip r:embed="rId15"/>
          <a:stretch>
            <a:fillRect/>
          </a:stretch>
        </p:blipFill>
        <p:spPr>
          <a:xfrm>
            <a:off x="6215063" y="4176712"/>
            <a:ext cx="5595938" cy="865584"/>
          </a:xfrm>
          <a:prstGeom prst="rect">
            <a:avLst/>
          </a:prstGeom>
        </p:spPr>
      </p:pic>
      <p:pic>
        <p:nvPicPr>
          <p:cNvPr id="19" name="Image 17" descr="preencoded.png"/>
          <p:cNvPicPr>
            <a:picLocks noChangeAspect="1"/>
          </p:cNvPicPr>
          <p:nvPr/>
        </p:nvPicPr>
        <p:blipFill>
          <a:blip r:embed="rId16"/>
          <a:stretch>
            <a:fillRect/>
          </a:stretch>
        </p:blipFill>
        <p:spPr>
          <a:xfrm>
            <a:off x="6357938" y="4349502"/>
            <a:ext cx="154781" cy="125760"/>
          </a:xfrm>
          <a:prstGeom prst="rect">
            <a:avLst/>
          </a:prstGeom>
        </p:spPr>
      </p:pic>
      <p:sp>
        <p:nvSpPr>
          <p:cNvPr id="20" name="Text 0"/>
          <p:cNvSpPr/>
          <p:nvPr/>
        </p:nvSpPr>
        <p:spPr>
          <a:xfrm>
            <a:off x="523875" y="190500"/>
            <a:ext cx="11668125" cy="400050"/>
          </a:xfrm>
          <a:prstGeom prst="rect">
            <a:avLst/>
          </a:prstGeom>
          <a:noFill/>
          <a:ln/>
        </p:spPr>
        <p:txBody>
          <a:bodyPr vert="horz" wrap="square" lIns="0" tIns="0" rIns="0" bIns="0" rtlCol="0" anchor="ctr"/>
          <a:lstStyle/>
          <a:p>
            <a:pPr marL="0" indent="0">
              <a:lnSpc>
                <a:spcPts val="3150"/>
              </a:lnSpc>
              <a:buNone/>
            </a:pPr>
            <a:r>
              <a:rPr lang="en-US" sz="2100" b="1" kern="0" spc="30" dirty="0">
                <a:solidFill>
                  <a:srgbClr val="2C3E50"/>
                </a:solidFill>
              </a:rPr>
              <a:t>DNACPR, RESPECT, AND ADVANCE CARE PLANNING</a:t>
            </a:r>
            <a:endParaRPr lang="en-US" sz="2100" dirty="0"/>
          </a:p>
        </p:txBody>
      </p:sp>
      <p:sp>
        <p:nvSpPr>
          <p:cNvPr id="21" name="Text 1"/>
          <p:cNvSpPr/>
          <p:nvPr/>
        </p:nvSpPr>
        <p:spPr>
          <a:xfrm>
            <a:off x="523875" y="628650"/>
            <a:ext cx="11668125"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Guidance on person-centred emergency care planning, the use of ReSPECT forms, and navigating ethical conversations with patients and families.</a:t>
            </a:r>
            <a:endParaRPr lang="en-US" sz="1050" dirty="0"/>
          </a:p>
        </p:txBody>
      </p:sp>
      <p:sp>
        <p:nvSpPr>
          <p:cNvPr id="22" name="Text 2"/>
          <p:cNvSpPr/>
          <p:nvPr/>
        </p:nvSpPr>
        <p:spPr>
          <a:xfrm>
            <a:off x="904875" y="1578769"/>
            <a:ext cx="432054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The ReSPECT Framework</a:t>
            </a:r>
            <a:endParaRPr lang="en-US" dirty="0"/>
          </a:p>
        </p:txBody>
      </p:sp>
      <p:sp>
        <p:nvSpPr>
          <p:cNvPr id="23" name="Text 3"/>
          <p:cNvSpPr/>
          <p:nvPr/>
        </p:nvSpPr>
        <p:spPr>
          <a:xfrm>
            <a:off x="762000" y="1950244"/>
            <a:ext cx="5024438"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Replaces DNACPR in many regions; focus is on </a:t>
            </a:r>
            <a:r>
              <a:rPr lang="en-US" sz="1125" b="1" dirty="0">
                <a:solidFill>
                  <a:srgbClr val="2C3E50"/>
                </a:solidFill>
              </a:rPr>
              <a:t>clinical recommendations</a:t>
            </a:r>
            <a:r>
              <a:rPr lang="en-US" sz="1125" dirty="0">
                <a:solidFill>
                  <a:srgbClr val="2C3E50"/>
                </a:solidFill>
              </a:rPr>
              <a:t> for emergency care.</a:t>
            </a:r>
            <a:endParaRPr lang="en-US" sz="1125" dirty="0"/>
          </a:p>
        </p:txBody>
      </p:sp>
      <p:sp>
        <p:nvSpPr>
          <p:cNvPr id="24" name="Text 4"/>
          <p:cNvSpPr/>
          <p:nvPr/>
        </p:nvSpPr>
        <p:spPr>
          <a:xfrm>
            <a:off x="762000" y="2426494"/>
            <a:ext cx="5024438"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Holistic summary: balances life-sustaining treatment vs. comfort-based care priorities.</a:t>
            </a:r>
            <a:endParaRPr lang="en-US" sz="1125" dirty="0"/>
          </a:p>
        </p:txBody>
      </p:sp>
      <p:sp>
        <p:nvSpPr>
          <p:cNvPr id="25" name="Text 5"/>
          <p:cNvSpPr/>
          <p:nvPr/>
        </p:nvSpPr>
        <p:spPr>
          <a:xfrm>
            <a:off x="762000" y="2902744"/>
            <a:ext cx="5024438"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Dynamic document: must be updated as clinical condition or patient wishes change.</a:t>
            </a:r>
            <a:endParaRPr lang="en-US" sz="1125" dirty="0"/>
          </a:p>
        </p:txBody>
      </p:sp>
      <p:sp>
        <p:nvSpPr>
          <p:cNvPr id="26" name="Text 6"/>
          <p:cNvSpPr/>
          <p:nvPr/>
        </p:nvSpPr>
        <p:spPr>
          <a:xfrm>
            <a:off x="904875" y="3874294"/>
            <a:ext cx="555498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Advance Care Planning (ACP)</a:t>
            </a:r>
            <a:endParaRPr lang="en-US" dirty="0"/>
          </a:p>
        </p:txBody>
      </p:sp>
      <p:sp>
        <p:nvSpPr>
          <p:cNvPr id="27" name="Text 7"/>
          <p:cNvSpPr/>
          <p:nvPr/>
        </p:nvSpPr>
        <p:spPr>
          <a:xfrm>
            <a:off x="762000" y="4245769"/>
            <a:ext cx="5024438"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Early engagement: initiate conversations before a crisis occurs (e.g., chronic disease clinics).</a:t>
            </a:r>
            <a:endParaRPr lang="en-US" sz="1125" dirty="0"/>
          </a:p>
        </p:txBody>
      </p:sp>
      <p:sp>
        <p:nvSpPr>
          <p:cNvPr id="28" name="Text 8"/>
          <p:cNvSpPr/>
          <p:nvPr/>
        </p:nvSpPr>
        <p:spPr>
          <a:xfrm>
            <a:off x="762000" y="4722019"/>
            <a:ext cx="5024438"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Person-centred: explore "What matters to you?" rather than just "What is wrong with you?".</a:t>
            </a:r>
            <a:endParaRPr lang="en-US" sz="1125" dirty="0"/>
          </a:p>
        </p:txBody>
      </p:sp>
      <p:sp>
        <p:nvSpPr>
          <p:cNvPr id="29" name="Text 9"/>
          <p:cNvSpPr/>
          <p:nvPr/>
        </p:nvSpPr>
        <p:spPr>
          <a:xfrm>
            <a:off x="762000" y="5198269"/>
            <a:ext cx="5024438"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Accessibility: ensure documentation is shared across settings (GP, OOH, Hospital, Ambulance).</a:t>
            </a:r>
            <a:endParaRPr lang="en-US" sz="1125" dirty="0"/>
          </a:p>
        </p:txBody>
      </p:sp>
      <p:sp>
        <p:nvSpPr>
          <p:cNvPr id="30" name="Text 10"/>
          <p:cNvSpPr/>
          <p:nvPr/>
        </p:nvSpPr>
        <p:spPr>
          <a:xfrm>
            <a:off x="6569869" y="2277666"/>
            <a:ext cx="5310188" cy="185738"/>
          </a:xfrm>
          <a:prstGeom prst="rect">
            <a:avLst/>
          </a:prstGeom>
          <a:noFill/>
          <a:ln/>
        </p:spPr>
        <p:txBody>
          <a:bodyPr vert="horz" wrap="square" lIns="0" tIns="0" rIns="0" bIns="0" rtlCol="0" anchor="ctr"/>
          <a:lstStyle/>
          <a:p>
            <a:pPr marL="0" indent="0">
              <a:lnSpc>
                <a:spcPts val="1463"/>
              </a:lnSpc>
              <a:buNone/>
            </a:pPr>
            <a:r>
              <a:rPr lang="en-US" sz="1200" b="1" kern="0" spc="60" dirty="0">
                <a:solidFill>
                  <a:srgbClr val="FFFFFF"/>
                </a:solidFill>
              </a:rPr>
              <a:t>SCA COMMUNICATION TIP</a:t>
            </a:r>
            <a:endParaRPr lang="en-US" sz="1200" dirty="0"/>
          </a:p>
        </p:txBody>
      </p:sp>
      <p:sp>
        <p:nvSpPr>
          <p:cNvPr id="31" name="Text 11"/>
          <p:cNvSpPr/>
          <p:nvPr/>
        </p:nvSpPr>
        <p:spPr>
          <a:xfrm>
            <a:off x="6357938" y="2511028"/>
            <a:ext cx="5310188" cy="346472"/>
          </a:xfrm>
          <a:prstGeom prst="rect">
            <a:avLst/>
          </a:prstGeom>
          <a:noFill/>
          <a:ln/>
        </p:spPr>
        <p:txBody>
          <a:bodyPr vert="horz" wrap="square" lIns="0" tIns="0" rIns="0" bIns="0" rtlCol="0" anchor="ctr"/>
          <a:lstStyle/>
          <a:p>
            <a:pPr marL="0" indent="0">
              <a:lnSpc>
                <a:spcPts val="1365"/>
              </a:lnSpc>
              <a:buNone/>
            </a:pPr>
            <a:r>
              <a:rPr lang="en-US" sz="1050" dirty="0">
                <a:solidFill>
                  <a:srgbClr val="FFFFFF"/>
                </a:solidFill>
              </a:rPr>
              <a:t>"The aim of this form is to make sure your wishes are followed if your heart were to stop. It ensures we focus on the care that is most important to you."</a:t>
            </a:r>
            <a:endParaRPr lang="en-US" sz="1050" dirty="0"/>
          </a:p>
        </p:txBody>
      </p:sp>
      <p:sp>
        <p:nvSpPr>
          <p:cNvPr id="32" name="Text 12"/>
          <p:cNvSpPr/>
          <p:nvPr/>
        </p:nvSpPr>
        <p:spPr>
          <a:xfrm>
            <a:off x="6357938" y="3257550"/>
            <a:ext cx="58293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B5E20"/>
                </a:solidFill>
              </a:rPr>
              <a:t>Ethical &amp; Clinical Decision Making</a:t>
            </a:r>
            <a:endParaRPr lang="en-US" sz="1125" dirty="0"/>
          </a:p>
        </p:txBody>
      </p:sp>
      <p:sp>
        <p:nvSpPr>
          <p:cNvPr id="33" name="Text 13"/>
          <p:cNvSpPr/>
          <p:nvPr/>
        </p:nvSpPr>
        <p:spPr>
          <a:xfrm>
            <a:off x="6357938" y="3519488"/>
            <a:ext cx="5310188" cy="400050"/>
          </a:xfrm>
          <a:prstGeom prst="rect">
            <a:avLst/>
          </a:prstGeom>
          <a:noFill/>
          <a:ln/>
        </p:spPr>
        <p:txBody>
          <a:bodyPr vert="horz" wrap="square" lIns="0" tIns="0" rIns="0" bIns="0" rtlCol="0" anchor="ctr"/>
          <a:lstStyle/>
          <a:p>
            <a:pPr marL="0" indent="0">
              <a:lnSpc>
                <a:spcPts val="1575"/>
              </a:lnSpc>
              <a:buNone/>
            </a:pPr>
            <a:r>
              <a:rPr lang="en-US" sz="1050" dirty="0">
                <a:solidFill>
                  <a:srgbClr val="2E7D32"/>
                </a:solidFill>
              </a:rPr>
              <a:t>Families should be given the option to be present during resuscitation. Termination of CPR must consider patient values and the absence of reversible causes.</a:t>
            </a:r>
            <a:endParaRPr lang="en-US" sz="1050" dirty="0"/>
          </a:p>
        </p:txBody>
      </p:sp>
      <p:sp>
        <p:nvSpPr>
          <p:cNvPr id="34" name="Text 14"/>
          <p:cNvSpPr/>
          <p:nvPr/>
        </p:nvSpPr>
        <p:spPr>
          <a:xfrm>
            <a:off x="6569869" y="4319588"/>
            <a:ext cx="5310188" cy="185738"/>
          </a:xfrm>
          <a:prstGeom prst="rect">
            <a:avLst/>
          </a:prstGeom>
          <a:noFill/>
          <a:ln/>
        </p:spPr>
        <p:txBody>
          <a:bodyPr vert="horz" wrap="square" lIns="0" tIns="0" rIns="0" bIns="0" rtlCol="0" anchor="ctr"/>
          <a:lstStyle/>
          <a:p>
            <a:pPr marL="0" indent="0">
              <a:lnSpc>
                <a:spcPts val="1463"/>
              </a:lnSpc>
              <a:buNone/>
            </a:pPr>
            <a:r>
              <a:rPr lang="en-US" sz="1200" b="1" kern="0" spc="60" dirty="0">
                <a:solidFill>
                  <a:srgbClr val="FFFFFF"/>
                </a:solidFill>
              </a:rPr>
              <a:t>AKT CLINICAL FACT</a:t>
            </a:r>
            <a:endParaRPr lang="en-US" sz="1200" dirty="0"/>
          </a:p>
        </p:txBody>
      </p:sp>
      <p:sp>
        <p:nvSpPr>
          <p:cNvPr id="35" name="Text 15"/>
          <p:cNvSpPr/>
          <p:nvPr/>
        </p:nvSpPr>
        <p:spPr>
          <a:xfrm>
            <a:off x="6357938" y="4552950"/>
            <a:ext cx="5310188" cy="346472"/>
          </a:xfrm>
          <a:prstGeom prst="rect">
            <a:avLst/>
          </a:prstGeom>
          <a:noFill/>
          <a:ln/>
        </p:spPr>
        <p:txBody>
          <a:bodyPr vert="horz" wrap="square" lIns="0" tIns="0" rIns="0" bIns="0" rtlCol="0" anchor="ctr"/>
          <a:lstStyle/>
          <a:p>
            <a:pPr marL="0" indent="0">
              <a:lnSpc>
                <a:spcPts val="1365"/>
              </a:lnSpc>
              <a:buNone/>
            </a:pPr>
            <a:r>
              <a:rPr lang="en-US" sz="1050" dirty="0">
                <a:solidFill>
                  <a:srgbClr val="FFFFFF"/>
                </a:solidFill>
              </a:rPr>
              <a:t>DNACPR/ReSPECT is not legally binding in all scenarios but constitutes a significant clinical recommendation. Clinical judgment on reversible causes always applies.</a:t>
            </a:r>
            <a:endParaRPr lang="en-US" sz="1050" dirty="0"/>
          </a:p>
        </p:txBody>
      </p:sp>
      <p:sp>
        <p:nvSpPr>
          <p:cNvPr id="36" name="Text 16"/>
          <p:cNvSpPr/>
          <p:nvPr/>
        </p:nvSpPr>
        <p:spPr>
          <a:xfrm>
            <a:off x="10565309" y="6481763"/>
            <a:ext cx="1626691" cy="185738"/>
          </a:xfrm>
          <a:prstGeom prst="rect">
            <a:avLst/>
          </a:prstGeom>
          <a:noFill/>
          <a:ln/>
        </p:spPr>
        <p:txBody>
          <a:bodyPr vert="horz" wrap="square" lIns="0" tIns="0" rIns="0" bIns="0" rtlCol="0" anchor="ctr"/>
          <a:lstStyle/>
          <a:p>
            <a:pPr marL="0" indent="0">
              <a:lnSpc>
                <a:spcPts val="1463"/>
              </a:lnSpc>
              <a:buNone/>
            </a:pPr>
            <a:r>
              <a:rPr lang="en-US" sz="975" dirty="0">
                <a:solidFill>
                  <a:srgbClr val="95A5A6"/>
                </a:solidFill>
              </a:rPr>
              <a:t>www.bradfordvts.co.uk</a:t>
            </a:r>
            <a:endParaRPr lang="en-US" sz="97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52400"/>
            <a:ext cx="11430000" cy="628650"/>
          </a:xfrm>
          <a:prstGeom prst="rect">
            <a:avLst/>
          </a:prstGeom>
        </p:spPr>
      </p:pic>
      <p:pic>
        <p:nvPicPr>
          <p:cNvPr id="5" name="Image 3" descr="preencoded.png"/>
          <p:cNvPicPr>
            <a:picLocks noChangeAspect="1"/>
          </p:cNvPicPr>
          <p:nvPr/>
        </p:nvPicPr>
        <p:blipFill>
          <a:blip r:embed="rId5"/>
          <a:stretch>
            <a:fillRect/>
          </a:stretch>
        </p:blipFill>
        <p:spPr>
          <a:xfrm>
            <a:off x="381000" y="857250"/>
            <a:ext cx="11430000" cy="9525"/>
          </a:xfrm>
          <a:prstGeom prst="rect">
            <a:avLst/>
          </a:prstGeom>
        </p:spPr>
      </p:pic>
      <p:pic>
        <p:nvPicPr>
          <p:cNvPr id="6" name="Image 4" descr="preencoded.png"/>
          <p:cNvPicPr>
            <a:picLocks noChangeAspect="1"/>
          </p:cNvPicPr>
          <p:nvPr/>
        </p:nvPicPr>
        <p:blipFill>
          <a:blip r:embed="rId6"/>
          <a:stretch>
            <a:fillRect/>
          </a:stretch>
        </p:blipFill>
        <p:spPr>
          <a:xfrm>
            <a:off x="381000" y="1133475"/>
            <a:ext cx="5572125" cy="2538561"/>
          </a:xfrm>
          <a:prstGeom prst="rect">
            <a:avLst/>
          </a:prstGeom>
        </p:spPr>
      </p:pic>
      <p:pic>
        <p:nvPicPr>
          <p:cNvPr id="7" name="Image 5" descr="preencoded.png"/>
          <p:cNvPicPr>
            <a:picLocks noChangeAspect="1"/>
          </p:cNvPicPr>
          <p:nvPr/>
        </p:nvPicPr>
        <p:blipFill>
          <a:blip r:embed="rId7"/>
          <a:stretch>
            <a:fillRect/>
          </a:stretch>
        </p:blipFill>
        <p:spPr>
          <a:xfrm>
            <a:off x="571500" y="1326803"/>
            <a:ext cx="214313" cy="175320"/>
          </a:xfrm>
          <a:prstGeom prst="rect">
            <a:avLst/>
          </a:prstGeom>
        </p:spPr>
      </p:pic>
      <p:pic>
        <p:nvPicPr>
          <p:cNvPr id="8" name="Image 6" descr="preencoded.png"/>
          <p:cNvPicPr>
            <a:picLocks noChangeAspect="1"/>
          </p:cNvPicPr>
          <p:nvPr/>
        </p:nvPicPr>
        <p:blipFill>
          <a:blip r:embed="rId8"/>
          <a:stretch>
            <a:fillRect/>
          </a:stretch>
        </p:blipFill>
        <p:spPr>
          <a:xfrm>
            <a:off x="571500" y="1666875"/>
            <a:ext cx="119063" cy="119063"/>
          </a:xfrm>
          <a:prstGeom prst="rect">
            <a:avLst/>
          </a:prstGeom>
        </p:spPr>
      </p:pic>
      <p:pic>
        <p:nvPicPr>
          <p:cNvPr id="9" name="Image 7" descr="preencoded.png"/>
          <p:cNvPicPr>
            <a:picLocks noChangeAspect="1"/>
          </p:cNvPicPr>
          <p:nvPr/>
        </p:nvPicPr>
        <p:blipFill>
          <a:blip r:embed="rId8"/>
          <a:stretch>
            <a:fillRect/>
          </a:stretch>
        </p:blipFill>
        <p:spPr>
          <a:xfrm>
            <a:off x="571500" y="2162175"/>
            <a:ext cx="119063" cy="119063"/>
          </a:xfrm>
          <a:prstGeom prst="rect">
            <a:avLst/>
          </a:prstGeom>
        </p:spPr>
      </p:pic>
      <p:pic>
        <p:nvPicPr>
          <p:cNvPr id="10" name="Image 8" descr="preencoded.png"/>
          <p:cNvPicPr>
            <a:picLocks noChangeAspect="1"/>
          </p:cNvPicPr>
          <p:nvPr/>
        </p:nvPicPr>
        <p:blipFill>
          <a:blip r:embed="rId8"/>
          <a:stretch>
            <a:fillRect/>
          </a:stretch>
        </p:blipFill>
        <p:spPr>
          <a:xfrm>
            <a:off x="571500" y="2657475"/>
            <a:ext cx="119063" cy="119063"/>
          </a:xfrm>
          <a:prstGeom prst="rect">
            <a:avLst/>
          </a:prstGeom>
        </p:spPr>
      </p:pic>
      <p:pic>
        <p:nvPicPr>
          <p:cNvPr id="11" name="Image 9" descr="preencoded.png"/>
          <p:cNvPicPr>
            <a:picLocks noChangeAspect="1"/>
          </p:cNvPicPr>
          <p:nvPr/>
        </p:nvPicPr>
        <p:blipFill>
          <a:blip r:embed="rId9"/>
          <a:stretch>
            <a:fillRect/>
          </a:stretch>
        </p:blipFill>
        <p:spPr>
          <a:xfrm>
            <a:off x="381000" y="3824436"/>
            <a:ext cx="5572125" cy="2538561"/>
          </a:xfrm>
          <a:prstGeom prst="rect">
            <a:avLst/>
          </a:prstGeom>
        </p:spPr>
      </p:pic>
      <p:pic>
        <p:nvPicPr>
          <p:cNvPr id="12" name="Image 10" descr="preencoded.png"/>
          <p:cNvPicPr>
            <a:picLocks noChangeAspect="1"/>
          </p:cNvPicPr>
          <p:nvPr/>
        </p:nvPicPr>
        <p:blipFill>
          <a:blip r:embed="rId10"/>
          <a:stretch>
            <a:fillRect/>
          </a:stretch>
        </p:blipFill>
        <p:spPr>
          <a:xfrm>
            <a:off x="571500" y="4017764"/>
            <a:ext cx="214313" cy="175320"/>
          </a:xfrm>
          <a:prstGeom prst="rect">
            <a:avLst/>
          </a:prstGeom>
        </p:spPr>
      </p:pic>
      <p:pic>
        <p:nvPicPr>
          <p:cNvPr id="13" name="Image 11" descr="preencoded.png"/>
          <p:cNvPicPr>
            <a:picLocks noChangeAspect="1"/>
          </p:cNvPicPr>
          <p:nvPr/>
        </p:nvPicPr>
        <p:blipFill>
          <a:blip r:embed="rId11"/>
          <a:stretch>
            <a:fillRect/>
          </a:stretch>
        </p:blipFill>
        <p:spPr>
          <a:xfrm>
            <a:off x="571500" y="4357836"/>
            <a:ext cx="119063" cy="99120"/>
          </a:xfrm>
          <a:prstGeom prst="rect">
            <a:avLst/>
          </a:prstGeom>
        </p:spPr>
      </p:pic>
      <p:pic>
        <p:nvPicPr>
          <p:cNvPr id="14" name="Image 12" descr="preencoded.png"/>
          <p:cNvPicPr>
            <a:picLocks noChangeAspect="1"/>
          </p:cNvPicPr>
          <p:nvPr/>
        </p:nvPicPr>
        <p:blipFill>
          <a:blip r:embed="rId12"/>
          <a:stretch>
            <a:fillRect/>
          </a:stretch>
        </p:blipFill>
        <p:spPr>
          <a:xfrm>
            <a:off x="571500" y="4853136"/>
            <a:ext cx="119063" cy="119063"/>
          </a:xfrm>
          <a:prstGeom prst="rect">
            <a:avLst/>
          </a:prstGeom>
        </p:spPr>
      </p:pic>
      <p:pic>
        <p:nvPicPr>
          <p:cNvPr id="15" name="Image 13" descr="preencoded.png"/>
          <p:cNvPicPr>
            <a:picLocks noChangeAspect="1"/>
          </p:cNvPicPr>
          <p:nvPr/>
        </p:nvPicPr>
        <p:blipFill>
          <a:blip r:embed="rId13"/>
          <a:stretch>
            <a:fillRect/>
          </a:stretch>
        </p:blipFill>
        <p:spPr>
          <a:xfrm>
            <a:off x="571500" y="5348436"/>
            <a:ext cx="119063" cy="108198"/>
          </a:xfrm>
          <a:prstGeom prst="rect">
            <a:avLst/>
          </a:prstGeom>
        </p:spPr>
      </p:pic>
      <p:pic>
        <p:nvPicPr>
          <p:cNvPr id="16" name="Image 14" descr="preencoded.png"/>
          <p:cNvPicPr>
            <a:picLocks noChangeAspect="1"/>
          </p:cNvPicPr>
          <p:nvPr/>
        </p:nvPicPr>
        <p:blipFill>
          <a:blip r:embed="rId14"/>
          <a:stretch>
            <a:fillRect/>
          </a:stretch>
        </p:blipFill>
        <p:spPr>
          <a:xfrm>
            <a:off x="6238875" y="1133475"/>
            <a:ext cx="5572125" cy="2538561"/>
          </a:xfrm>
          <a:prstGeom prst="rect">
            <a:avLst/>
          </a:prstGeom>
        </p:spPr>
      </p:pic>
      <p:pic>
        <p:nvPicPr>
          <p:cNvPr id="17" name="Image 15" descr="preencoded.png"/>
          <p:cNvPicPr>
            <a:picLocks noChangeAspect="1"/>
          </p:cNvPicPr>
          <p:nvPr/>
        </p:nvPicPr>
        <p:blipFill>
          <a:blip r:embed="rId15"/>
          <a:stretch>
            <a:fillRect/>
          </a:stretch>
        </p:blipFill>
        <p:spPr>
          <a:xfrm>
            <a:off x="6429375" y="1326803"/>
            <a:ext cx="214313" cy="175320"/>
          </a:xfrm>
          <a:prstGeom prst="rect">
            <a:avLst/>
          </a:prstGeom>
        </p:spPr>
      </p:pic>
      <p:pic>
        <p:nvPicPr>
          <p:cNvPr id="18" name="Image 16" descr="preencoded.png"/>
          <p:cNvPicPr>
            <a:picLocks noChangeAspect="1"/>
          </p:cNvPicPr>
          <p:nvPr/>
        </p:nvPicPr>
        <p:blipFill>
          <a:blip r:embed="rId16"/>
          <a:stretch>
            <a:fillRect/>
          </a:stretch>
        </p:blipFill>
        <p:spPr>
          <a:xfrm>
            <a:off x="6429375" y="1666875"/>
            <a:ext cx="119063" cy="119063"/>
          </a:xfrm>
          <a:prstGeom prst="rect">
            <a:avLst/>
          </a:prstGeom>
        </p:spPr>
      </p:pic>
      <p:pic>
        <p:nvPicPr>
          <p:cNvPr id="19" name="Image 17" descr="preencoded.png"/>
          <p:cNvPicPr>
            <a:picLocks noChangeAspect="1"/>
          </p:cNvPicPr>
          <p:nvPr/>
        </p:nvPicPr>
        <p:blipFill>
          <a:blip r:embed="rId8"/>
          <a:stretch>
            <a:fillRect/>
          </a:stretch>
        </p:blipFill>
        <p:spPr>
          <a:xfrm>
            <a:off x="6429375" y="2162175"/>
            <a:ext cx="119063" cy="119063"/>
          </a:xfrm>
          <a:prstGeom prst="rect">
            <a:avLst/>
          </a:prstGeom>
        </p:spPr>
      </p:pic>
      <p:pic>
        <p:nvPicPr>
          <p:cNvPr id="20" name="Image 18" descr="preencoded.png"/>
          <p:cNvPicPr>
            <a:picLocks noChangeAspect="1"/>
          </p:cNvPicPr>
          <p:nvPr/>
        </p:nvPicPr>
        <p:blipFill>
          <a:blip r:embed="rId16"/>
          <a:stretch>
            <a:fillRect/>
          </a:stretch>
        </p:blipFill>
        <p:spPr>
          <a:xfrm>
            <a:off x="6429375" y="2657475"/>
            <a:ext cx="119063" cy="119063"/>
          </a:xfrm>
          <a:prstGeom prst="rect">
            <a:avLst/>
          </a:prstGeom>
        </p:spPr>
      </p:pic>
      <p:pic>
        <p:nvPicPr>
          <p:cNvPr id="21" name="Image 19" descr="preencoded.png"/>
          <p:cNvPicPr>
            <a:picLocks noChangeAspect="1"/>
          </p:cNvPicPr>
          <p:nvPr/>
        </p:nvPicPr>
        <p:blipFill>
          <a:blip r:embed="rId17"/>
          <a:stretch>
            <a:fillRect/>
          </a:stretch>
        </p:blipFill>
        <p:spPr>
          <a:xfrm>
            <a:off x="6238875" y="3824436"/>
            <a:ext cx="5572125" cy="2538561"/>
          </a:xfrm>
          <a:prstGeom prst="rect">
            <a:avLst/>
          </a:prstGeom>
        </p:spPr>
      </p:pic>
      <p:pic>
        <p:nvPicPr>
          <p:cNvPr id="22" name="Image 20" descr="preencoded.png"/>
          <p:cNvPicPr>
            <a:picLocks noChangeAspect="1"/>
          </p:cNvPicPr>
          <p:nvPr/>
        </p:nvPicPr>
        <p:blipFill>
          <a:blip r:embed="rId18"/>
          <a:stretch>
            <a:fillRect/>
          </a:stretch>
        </p:blipFill>
        <p:spPr>
          <a:xfrm>
            <a:off x="6429375" y="4017764"/>
            <a:ext cx="214313" cy="175320"/>
          </a:xfrm>
          <a:prstGeom prst="rect">
            <a:avLst/>
          </a:prstGeom>
        </p:spPr>
      </p:pic>
      <p:pic>
        <p:nvPicPr>
          <p:cNvPr id="23" name="Image 21" descr="preencoded.png"/>
          <p:cNvPicPr>
            <a:picLocks noChangeAspect="1"/>
          </p:cNvPicPr>
          <p:nvPr/>
        </p:nvPicPr>
        <p:blipFill>
          <a:blip r:embed="rId19"/>
          <a:stretch>
            <a:fillRect/>
          </a:stretch>
        </p:blipFill>
        <p:spPr>
          <a:xfrm>
            <a:off x="6429375" y="4357836"/>
            <a:ext cx="119063" cy="119063"/>
          </a:xfrm>
          <a:prstGeom prst="rect">
            <a:avLst/>
          </a:prstGeom>
        </p:spPr>
      </p:pic>
      <p:pic>
        <p:nvPicPr>
          <p:cNvPr id="24" name="Image 22" descr="preencoded.png"/>
          <p:cNvPicPr>
            <a:picLocks noChangeAspect="1"/>
          </p:cNvPicPr>
          <p:nvPr/>
        </p:nvPicPr>
        <p:blipFill>
          <a:blip r:embed="rId12"/>
          <a:stretch>
            <a:fillRect/>
          </a:stretch>
        </p:blipFill>
        <p:spPr>
          <a:xfrm>
            <a:off x="6429375" y="4853136"/>
            <a:ext cx="119063" cy="119063"/>
          </a:xfrm>
          <a:prstGeom prst="rect">
            <a:avLst/>
          </a:prstGeom>
        </p:spPr>
      </p:pic>
      <p:pic>
        <p:nvPicPr>
          <p:cNvPr id="25" name="Image 23" descr="preencoded.png"/>
          <p:cNvPicPr>
            <a:picLocks noChangeAspect="1"/>
          </p:cNvPicPr>
          <p:nvPr/>
        </p:nvPicPr>
        <p:blipFill>
          <a:blip r:embed="rId12"/>
          <a:stretch>
            <a:fillRect/>
          </a:stretch>
        </p:blipFill>
        <p:spPr>
          <a:xfrm>
            <a:off x="6429375" y="5348436"/>
            <a:ext cx="119063" cy="119063"/>
          </a:xfrm>
          <a:prstGeom prst="rect">
            <a:avLst/>
          </a:prstGeom>
        </p:spPr>
      </p:pic>
      <p:pic>
        <p:nvPicPr>
          <p:cNvPr id="26" name="Image 24" descr="preencoded.png"/>
          <p:cNvPicPr>
            <a:picLocks noChangeAspect="1"/>
          </p:cNvPicPr>
          <p:nvPr/>
        </p:nvPicPr>
        <p:blipFill>
          <a:blip r:embed="rId20"/>
          <a:stretch>
            <a:fillRect/>
          </a:stretch>
        </p:blipFill>
        <p:spPr>
          <a:xfrm>
            <a:off x="6429375" y="5853261"/>
            <a:ext cx="5191125" cy="338138"/>
          </a:xfrm>
          <a:prstGeom prst="rect">
            <a:avLst/>
          </a:prstGeom>
        </p:spPr>
      </p:pic>
      <p:pic>
        <p:nvPicPr>
          <p:cNvPr id="27" name="Image 25" descr="preencoded.png"/>
          <p:cNvPicPr>
            <a:picLocks noChangeAspect="1"/>
          </p:cNvPicPr>
          <p:nvPr/>
        </p:nvPicPr>
        <p:blipFill>
          <a:blip r:embed="rId21"/>
          <a:stretch>
            <a:fillRect/>
          </a:stretch>
        </p:blipFill>
        <p:spPr>
          <a:xfrm>
            <a:off x="6524625" y="5967115"/>
            <a:ext cx="154781" cy="125760"/>
          </a:xfrm>
          <a:prstGeom prst="rect">
            <a:avLst/>
          </a:prstGeom>
        </p:spPr>
      </p:pic>
      <p:sp>
        <p:nvSpPr>
          <p:cNvPr id="28" name="Text 0"/>
          <p:cNvSpPr/>
          <p:nvPr/>
        </p:nvSpPr>
        <p:spPr>
          <a:xfrm>
            <a:off x="523875" y="152400"/>
            <a:ext cx="9281160" cy="400050"/>
          </a:xfrm>
          <a:prstGeom prst="rect">
            <a:avLst/>
          </a:prstGeom>
          <a:noFill/>
          <a:ln/>
        </p:spPr>
        <p:txBody>
          <a:bodyPr vert="horz" wrap="square" lIns="0" tIns="0" rIns="0" bIns="0" rtlCol="0" anchor="ctr"/>
          <a:lstStyle/>
          <a:p>
            <a:pPr marL="0" indent="0">
              <a:lnSpc>
                <a:spcPts val="3150"/>
              </a:lnSpc>
              <a:buNone/>
            </a:pPr>
            <a:r>
              <a:rPr lang="en-US" sz="2100" b="1" kern="0" spc="30" dirty="0">
                <a:solidFill>
                  <a:srgbClr val="2C3E50"/>
                </a:solidFill>
              </a:rPr>
              <a:t>AKT AND SCA EXAM SUCCESS TIPS</a:t>
            </a:r>
            <a:endParaRPr lang="en-US" sz="2100" dirty="0"/>
          </a:p>
        </p:txBody>
      </p:sp>
      <p:sp>
        <p:nvSpPr>
          <p:cNvPr id="29" name="Text 1"/>
          <p:cNvSpPr/>
          <p:nvPr/>
        </p:nvSpPr>
        <p:spPr>
          <a:xfrm>
            <a:off x="523875" y="581025"/>
            <a:ext cx="71475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RCUK 2025 Guidelines • GP Practice Context</a:t>
            </a:r>
            <a:endParaRPr lang="en-US" sz="1050" dirty="0"/>
          </a:p>
        </p:txBody>
      </p:sp>
      <p:sp>
        <p:nvSpPr>
          <p:cNvPr id="30" name="Text 2"/>
          <p:cNvSpPr/>
          <p:nvPr/>
        </p:nvSpPr>
        <p:spPr>
          <a:xfrm>
            <a:off x="881063" y="1285875"/>
            <a:ext cx="5143500" cy="257175"/>
          </a:xfrm>
          <a:prstGeom prst="rect">
            <a:avLst/>
          </a:prstGeom>
          <a:noFill/>
          <a:ln/>
        </p:spPr>
        <p:txBody>
          <a:bodyPr vert="horz" wrap="square" lIns="0" tIns="0" rIns="0" bIns="0" rtlCol="0" anchor="ctr"/>
          <a:lstStyle/>
          <a:p>
            <a:pPr marL="0" indent="0">
              <a:lnSpc>
                <a:spcPts val="2025"/>
              </a:lnSpc>
              <a:buNone/>
            </a:pPr>
            <a:r>
              <a:rPr lang="en-US" sz="1600" b="1" kern="0" spc="30" dirty="0">
                <a:solidFill>
                  <a:srgbClr val="6A1B9A"/>
                </a:solidFill>
              </a:rPr>
              <a:t>AKT HIGH-YIELD: BLS &amp; ALS</a:t>
            </a:r>
            <a:endParaRPr lang="en-US" sz="1600" dirty="0"/>
          </a:p>
        </p:txBody>
      </p:sp>
      <p:sp>
        <p:nvSpPr>
          <p:cNvPr id="31" name="Text 3"/>
          <p:cNvSpPr/>
          <p:nvPr/>
        </p:nvSpPr>
        <p:spPr>
          <a:xfrm>
            <a:off x="804863" y="1638300"/>
            <a:ext cx="49577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Adult BLS:</a:t>
            </a:r>
            <a:r>
              <a:rPr lang="en-US" sz="1125" dirty="0">
                <a:solidFill>
                  <a:srgbClr val="2C3E50"/>
                </a:solidFill>
              </a:rPr>
              <a:t> 100–120 bpm, 5–6 cm depth. 30:2 ratio (trained) or compression-only (untrained).</a:t>
            </a:r>
            <a:endParaRPr lang="en-US" sz="1125" dirty="0"/>
          </a:p>
        </p:txBody>
      </p:sp>
      <p:sp>
        <p:nvSpPr>
          <p:cNvPr id="32" name="Text 4"/>
          <p:cNvSpPr/>
          <p:nvPr/>
        </p:nvSpPr>
        <p:spPr>
          <a:xfrm>
            <a:off x="804863" y="2133600"/>
            <a:ext cx="49577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ALS Adrenaline:</a:t>
            </a:r>
            <a:r>
              <a:rPr lang="en-US" sz="1125" dirty="0">
                <a:solidFill>
                  <a:srgbClr val="2C3E50"/>
                </a:solidFill>
              </a:rPr>
              <a:t> Non-shockable ASAP; Shockable after 3rd shock; repeat every 3–5 mins.</a:t>
            </a:r>
            <a:endParaRPr lang="en-US" sz="1125" dirty="0"/>
          </a:p>
        </p:txBody>
      </p:sp>
      <p:sp>
        <p:nvSpPr>
          <p:cNvPr id="33" name="Text 5"/>
          <p:cNvSpPr/>
          <p:nvPr/>
        </p:nvSpPr>
        <p:spPr>
          <a:xfrm>
            <a:off x="804863" y="2628900"/>
            <a:ext cx="49577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Amiodarone:</a:t>
            </a:r>
            <a:r>
              <a:rPr lang="en-US" sz="1125" dirty="0">
                <a:solidFill>
                  <a:srgbClr val="2C3E50"/>
                </a:solidFill>
              </a:rPr>
              <a:t> 300mg after 3rd shock; 150mg after 5th shock. (Lidocaine 100mg is alternative).</a:t>
            </a:r>
            <a:endParaRPr lang="en-US" sz="1125" dirty="0"/>
          </a:p>
        </p:txBody>
      </p:sp>
      <p:sp>
        <p:nvSpPr>
          <p:cNvPr id="34" name="Text 6"/>
          <p:cNvSpPr/>
          <p:nvPr/>
        </p:nvSpPr>
        <p:spPr>
          <a:xfrm>
            <a:off x="881063" y="3976836"/>
            <a:ext cx="6377940" cy="257175"/>
          </a:xfrm>
          <a:prstGeom prst="rect">
            <a:avLst/>
          </a:prstGeom>
          <a:noFill/>
          <a:ln/>
        </p:spPr>
        <p:txBody>
          <a:bodyPr vert="horz" wrap="square" lIns="0" tIns="0" rIns="0" bIns="0" rtlCol="0" anchor="ctr"/>
          <a:lstStyle/>
          <a:p>
            <a:pPr marL="0" indent="0">
              <a:lnSpc>
                <a:spcPts val="2025"/>
              </a:lnSpc>
              <a:buNone/>
            </a:pPr>
            <a:r>
              <a:rPr lang="en-US" sz="1600" b="1" kern="0" spc="30" dirty="0">
                <a:solidFill>
                  <a:srgbClr val="6A1B9A"/>
                </a:solidFill>
              </a:rPr>
              <a:t>AKT HIGH-YIELD: PAEDS &amp; UPDATES</a:t>
            </a:r>
            <a:endParaRPr lang="en-US" sz="1600" dirty="0"/>
          </a:p>
        </p:txBody>
      </p:sp>
      <p:sp>
        <p:nvSpPr>
          <p:cNvPr id="35" name="Text 7"/>
          <p:cNvSpPr/>
          <p:nvPr/>
        </p:nvSpPr>
        <p:spPr>
          <a:xfrm>
            <a:off x="804863" y="4329261"/>
            <a:ext cx="49577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Paediatric BLS:</a:t>
            </a:r>
            <a:r>
              <a:rPr lang="en-US" sz="1125" dirty="0">
                <a:solidFill>
                  <a:srgbClr val="2C3E50"/>
                </a:solidFill>
              </a:rPr>
              <a:t> 5 initial breaths mandatory; 15:2 ratio for trained PBLS rescuers.</a:t>
            </a:r>
            <a:endParaRPr lang="en-US" sz="1125" dirty="0"/>
          </a:p>
        </p:txBody>
      </p:sp>
      <p:sp>
        <p:nvSpPr>
          <p:cNvPr id="36" name="Text 8"/>
          <p:cNvSpPr/>
          <p:nvPr/>
        </p:nvSpPr>
        <p:spPr>
          <a:xfrm>
            <a:off x="804863" y="4824561"/>
            <a:ext cx="49577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Bradycardia Caveat:</a:t>
            </a:r>
            <a:r>
              <a:rPr lang="en-US" sz="1125" dirty="0">
                <a:solidFill>
                  <a:srgbClr val="2C3E50"/>
                </a:solidFill>
              </a:rPr>
              <a:t> Atropine is ineffective in cardiac transplants; use </a:t>
            </a:r>
            <a:r>
              <a:rPr lang="en-US" sz="1125" b="1" dirty="0">
                <a:solidFill>
                  <a:srgbClr val="2C3E50"/>
                </a:solidFill>
              </a:rPr>
              <a:t>Aminophylline</a:t>
            </a:r>
            <a:r>
              <a:rPr lang="en-US" sz="1125" dirty="0">
                <a:solidFill>
                  <a:srgbClr val="2C3E50"/>
                </a:solidFill>
              </a:rPr>
              <a:t> (100–200mg).</a:t>
            </a:r>
            <a:endParaRPr lang="en-US" sz="1125" dirty="0"/>
          </a:p>
        </p:txBody>
      </p:sp>
      <p:sp>
        <p:nvSpPr>
          <p:cNvPr id="37" name="Text 9"/>
          <p:cNvSpPr/>
          <p:nvPr/>
        </p:nvSpPr>
        <p:spPr>
          <a:xfrm>
            <a:off x="804863" y="5319861"/>
            <a:ext cx="49577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2025 Update:</a:t>
            </a:r>
            <a:r>
              <a:rPr lang="en-US" sz="1125" dirty="0">
                <a:solidFill>
                  <a:srgbClr val="2C3E50"/>
                </a:solidFill>
              </a:rPr>
              <a:t> Dual sequential defibrillation is NOT recommended (insufficient evidence).</a:t>
            </a:r>
            <a:endParaRPr lang="en-US" sz="1125" dirty="0"/>
          </a:p>
        </p:txBody>
      </p:sp>
      <p:sp>
        <p:nvSpPr>
          <p:cNvPr id="38" name="Text 10"/>
          <p:cNvSpPr/>
          <p:nvPr/>
        </p:nvSpPr>
        <p:spPr>
          <a:xfrm>
            <a:off x="6738938" y="1285875"/>
            <a:ext cx="5143500" cy="257175"/>
          </a:xfrm>
          <a:prstGeom prst="rect">
            <a:avLst/>
          </a:prstGeom>
          <a:noFill/>
          <a:ln/>
        </p:spPr>
        <p:txBody>
          <a:bodyPr vert="horz" wrap="square" lIns="0" tIns="0" rIns="0" bIns="0" rtlCol="0" anchor="ctr"/>
          <a:lstStyle/>
          <a:p>
            <a:pPr marL="0" indent="0">
              <a:lnSpc>
                <a:spcPts val="2025"/>
              </a:lnSpc>
              <a:buNone/>
            </a:pPr>
            <a:r>
              <a:rPr lang="en-US" sz="1600" b="1" kern="0" spc="30" dirty="0">
                <a:solidFill>
                  <a:srgbClr val="00897B"/>
                </a:solidFill>
              </a:rPr>
              <a:t>SCA TIPS: CLINICAL ACTION</a:t>
            </a:r>
            <a:endParaRPr lang="en-US" sz="1600" dirty="0"/>
          </a:p>
        </p:txBody>
      </p:sp>
      <p:sp>
        <p:nvSpPr>
          <p:cNvPr id="39" name="Text 11"/>
          <p:cNvSpPr/>
          <p:nvPr/>
        </p:nvSpPr>
        <p:spPr>
          <a:xfrm>
            <a:off x="6662738" y="1638300"/>
            <a:ext cx="49577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Directness:</a:t>
            </a:r>
            <a:r>
              <a:rPr lang="en-US" sz="1125" dirty="0">
                <a:solidFill>
                  <a:srgbClr val="2C3E50"/>
                </a:solidFill>
              </a:rPr>
              <a:t> "I need to call an ambulance right now" - show clear, decisive leadership under pressure.</a:t>
            </a:r>
            <a:endParaRPr lang="en-US" sz="1125" dirty="0"/>
          </a:p>
        </p:txBody>
      </p:sp>
      <p:sp>
        <p:nvSpPr>
          <p:cNvPr id="40" name="Text 12"/>
          <p:cNvSpPr/>
          <p:nvPr/>
        </p:nvSpPr>
        <p:spPr>
          <a:xfrm>
            <a:off x="6662738" y="2133600"/>
            <a:ext cx="49577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Task Sharing:</a:t>
            </a:r>
            <a:r>
              <a:rPr lang="en-US" sz="1125" dirty="0">
                <a:solidFill>
                  <a:srgbClr val="2C3E50"/>
                </a:solidFill>
              </a:rPr>
              <a:t> "While I start chest compressions, please tell me if this has happened before."</a:t>
            </a:r>
            <a:endParaRPr lang="en-US" sz="1125" dirty="0"/>
          </a:p>
        </p:txBody>
      </p:sp>
      <p:sp>
        <p:nvSpPr>
          <p:cNvPr id="41" name="Text 13"/>
          <p:cNvSpPr/>
          <p:nvPr/>
        </p:nvSpPr>
        <p:spPr>
          <a:xfrm>
            <a:off x="6662738" y="2628900"/>
            <a:ext cx="49577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ReSPECT:</a:t>
            </a:r>
            <a:r>
              <a:rPr lang="en-US" sz="1125" dirty="0">
                <a:solidFill>
                  <a:srgbClr val="2C3E50"/>
                </a:solidFill>
              </a:rPr>
              <a:t> Focus on dignity - "The aim is to ensure your wishes are followed if your heart stops."</a:t>
            </a:r>
            <a:endParaRPr lang="en-US" sz="1125" dirty="0"/>
          </a:p>
        </p:txBody>
      </p:sp>
      <p:sp>
        <p:nvSpPr>
          <p:cNvPr id="42" name="Text 14"/>
          <p:cNvSpPr/>
          <p:nvPr/>
        </p:nvSpPr>
        <p:spPr>
          <a:xfrm>
            <a:off x="6738938" y="3976836"/>
            <a:ext cx="5453063" cy="257175"/>
          </a:xfrm>
          <a:prstGeom prst="rect">
            <a:avLst/>
          </a:prstGeom>
          <a:noFill/>
          <a:ln/>
        </p:spPr>
        <p:txBody>
          <a:bodyPr vert="horz" wrap="square" lIns="0" tIns="0" rIns="0" bIns="0" rtlCol="0" anchor="ctr"/>
          <a:lstStyle/>
          <a:p>
            <a:pPr marL="0" indent="0">
              <a:lnSpc>
                <a:spcPts val="2025"/>
              </a:lnSpc>
              <a:buNone/>
            </a:pPr>
            <a:r>
              <a:rPr lang="en-US" sz="1600" b="1" kern="0" spc="30" dirty="0">
                <a:solidFill>
                  <a:srgbClr val="00897B"/>
                </a:solidFill>
              </a:rPr>
              <a:t>SCA TIPS: FOLLOW-UP &amp; SAFETY</a:t>
            </a:r>
            <a:endParaRPr lang="en-US" sz="1600" dirty="0"/>
          </a:p>
        </p:txBody>
      </p:sp>
      <p:sp>
        <p:nvSpPr>
          <p:cNvPr id="43" name="Text 15"/>
          <p:cNvSpPr/>
          <p:nvPr/>
        </p:nvSpPr>
        <p:spPr>
          <a:xfrm>
            <a:off x="6662738" y="4329261"/>
            <a:ext cx="49577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Empathy:</a:t>
            </a:r>
            <a:r>
              <a:rPr lang="en-US" sz="1125" dirty="0">
                <a:solidFill>
                  <a:srgbClr val="2C3E50"/>
                </a:solidFill>
              </a:rPr>
              <a:t> "It is normal to feel very shaken after such an event; we are here to support you."</a:t>
            </a:r>
            <a:endParaRPr lang="en-US" sz="1125" dirty="0"/>
          </a:p>
        </p:txBody>
      </p:sp>
      <p:sp>
        <p:nvSpPr>
          <p:cNvPr id="44" name="Text 16"/>
          <p:cNvSpPr/>
          <p:nvPr/>
        </p:nvSpPr>
        <p:spPr>
          <a:xfrm>
            <a:off x="6662738" y="4824561"/>
            <a:ext cx="49577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Practical Safety:</a:t>
            </a:r>
            <a:r>
              <a:rPr lang="en-US" sz="1125" dirty="0">
                <a:solidFill>
                  <a:srgbClr val="2C3E50"/>
                </a:solidFill>
              </a:rPr>
              <a:t> "Have you been shown how to use your EpiPen? Let's practice the technique now."</a:t>
            </a:r>
            <a:endParaRPr lang="en-US" sz="1125" dirty="0"/>
          </a:p>
        </p:txBody>
      </p:sp>
      <p:sp>
        <p:nvSpPr>
          <p:cNvPr id="45" name="Text 17"/>
          <p:cNvSpPr/>
          <p:nvPr/>
        </p:nvSpPr>
        <p:spPr>
          <a:xfrm>
            <a:off x="6662738" y="5319861"/>
            <a:ext cx="49577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Safety Netting:</a:t>
            </a:r>
            <a:r>
              <a:rPr lang="en-US" sz="1125" dirty="0">
                <a:solidFill>
                  <a:srgbClr val="2C3E50"/>
                </a:solidFill>
              </a:rPr>
              <a:t> Clearly document instructions for bystanders/family regarding ROSC warning signs.</a:t>
            </a:r>
            <a:endParaRPr lang="en-US" sz="1125" dirty="0"/>
          </a:p>
        </p:txBody>
      </p:sp>
      <p:sp>
        <p:nvSpPr>
          <p:cNvPr id="46" name="Text 18"/>
          <p:cNvSpPr/>
          <p:nvPr/>
        </p:nvSpPr>
        <p:spPr>
          <a:xfrm>
            <a:off x="6761559" y="5853261"/>
            <a:ext cx="5430441" cy="3381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 </a:t>
            </a:r>
            <a:r>
              <a:rPr lang="en-US" sz="975" b="1" dirty="0">
                <a:solidFill>
                  <a:srgbClr val="2C3E50"/>
                </a:solidFill>
              </a:rPr>
              <a:t>Top Tip:</a:t>
            </a:r>
            <a:r>
              <a:rPr lang="en-US" sz="975" dirty="0">
                <a:solidFill>
                  <a:srgbClr val="2C3E50"/>
                </a:solidFill>
              </a:rPr>
              <a:t> Use SBAR for the 999 handover to ensure no clinical data is missed.</a:t>
            </a:r>
            <a:endParaRPr lang="en-US" sz="975" dirty="0"/>
          </a:p>
        </p:txBody>
      </p:sp>
      <p:sp>
        <p:nvSpPr>
          <p:cNvPr id="47" name="Text 19"/>
          <p:cNvSpPr/>
          <p:nvPr/>
        </p:nvSpPr>
        <p:spPr>
          <a:xfrm>
            <a:off x="10533906" y="6591449"/>
            <a:ext cx="1658094" cy="190351"/>
          </a:xfrm>
          <a:prstGeom prst="rect">
            <a:avLst/>
          </a:prstGeom>
          <a:noFill/>
          <a:ln/>
        </p:spPr>
        <p:txBody>
          <a:bodyPr vert="horz" wrap="square" lIns="0" tIns="0" rIns="0" bIns="0" rtlCol="0" anchor="ctr"/>
          <a:lstStyle/>
          <a:p>
            <a:pPr marL="0" indent="0">
              <a:lnSpc>
                <a:spcPts val="1500"/>
              </a:lnSpc>
              <a:buNone/>
            </a:pPr>
            <a:r>
              <a:rPr lang="en-US" sz="1000" dirty="0">
                <a:solidFill>
                  <a:srgbClr val="95A5A6"/>
                </a:solidFill>
              </a:rPr>
              <a:t>www.bradfordvts.co.uk</a:t>
            </a:r>
            <a:endParaRPr lang="en-US" sz="1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638175"/>
          </a:xfrm>
          <a:prstGeom prst="rect">
            <a:avLst/>
          </a:prstGeom>
        </p:spPr>
      </p:pic>
      <p:pic>
        <p:nvPicPr>
          <p:cNvPr id="5" name="Image 3" descr="preencoded.png"/>
          <p:cNvPicPr>
            <a:picLocks noChangeAspect="1"/>
          </p:cNvPicPr>
          <p:nvPr/>
        </p:nvPicPr>
        <p:blipFill>
          <a:blip r:embed="rId5"/>
          <a:stretch>
            <a:fillRect/>
          </a:stretch>
        </p:blipFill>
        <p:spPr>
          <a:xfrm>
            <a:off x="381000" y="923925"/>
            <a:ext cx="11430000" cy="9525"/>
          </a:xfrm>
          <a:prstGeom prst="rect">
            <a:avLst/>
          </a:prstGeom>
        </p:spPr>
      </p:pic>
      <p:pic>
        <p:nvPicPr>
          <p:cNvPr id="6" name="Image 4" descr="preencoded.png"/>
          <p:cNvPicPr>
            <a:picLocks noChangeAspect="1"/>
          </p:cNvPicPr>
          <p:nvPr/>
        </p:nvPicPr>
        <p:blipFill>
          <a:blip r:embed="rId6"/>
          <a:stretch>
            <a:fillRect/>
          </a:stretch>
        </p:blipFill>
        <p:spPr>
          <a:xfrm>
            <a:off x="381000" y="1219200"/>
            <a:ext cx="6129338" cy="4686449"/>
          </a:xfrm>
          <a:prstGeom prst="rect">
            <a:avLst/>
          </a:prstGeom>
        </p:spPr>
      </p:pic>
      <p:pic>
        <p:nvPicPr>
          <p:cNvPr id="7" name="Image 5" descr="preencoded.png"/>
          <p:cNvPicPr>
            <a:picLocks noChangeAspect="1"/>
          </p:cNvPicPr>
          <p:nvPr/>
        </p:nvPicPr>
        <p:blipFill>
          <a:blip r:embed="rId7"/>
          <a:stretch>
            <a:fillRect/>
          </a:stretch>
        </p:blipFill>
        <p:spPr>
          <a:xfrm>
            <a:off x="619125" y="1504950"/>
            <a:ext cx="238125" cy="190500"/>
          </a:xfrm>
          <a:prstGeom prst="rect">
            <a:avLst/>
          </a:prstGeom>
        </p:spPr>
      </p:pic>
      <p:pic>
        <p:nvPicPr>
          <p:cNvPr id="8" name="Image 6" descr="preencoded.png"/>
          <p:cNvPicPr>
            <a:picLocks noChangeAspect="1"/>
          </p:cNvPicPr>
          <p:nvPr/>
        </p:nvPicPr>
        <p:blipFill>
          <a:blip r:embed="rId8"/>
          <a:stretch>
            <a:fillRect/>
          </a:stretch>
        </p:blipFill>
        <p:spPr>
          <a:xfrm>
            <a:off x="619125" y="1933575"/>
            <a:ext cx="202406" cy="180975"/>
          </a:xfrm>
          <a:prstGeom prst="rect">
            <a:avLst/>
          </a:prstGeom>
        </p:spPr>
      </p:pic>
      <p:pic>
        <p:nvPicPr>
          <p:cNvPr id="9" name="Image 7" descr="preencoded.png"/>
          <p:cNvPicPr>
            <a:picLocks noChangeAspect="1"/>
          </p:cNvPicPr>
          <p:nvPr/>
        </p:nvPicPr>
        <p:blipFill>
          <a:blip r:embed="rId9"/>
          <a:stretch>
            <a:fillRect/>
          </a:stretch>
        </p:blipFill>
        <p:spPr>
          <a:xfrm>
            <a:off x="619125" y="2558355"/>
            <a:ext cx="202406" cy="229344"/>
          </a:xfrm>
          <a:prstGeom prst="rect">
            <a:avLst/>
          </a:prstGeom>
        </p:spPr>
      </p:pic>
      <p:pic>
        <p:nvPicPr>
          <p:cNvPr id="10" name="Image 8" descr="preencoded.png"/>
          <p:cNvPicPr>
            <a:picLocks noChangeAspect="1"/>
          </p:cNvPicPr>
          <p:nvPr/>
        </p:nvPicPr>
        <p:blipFill>
          <a:blip r:embed="rId10"/>
          <a:stretch>
            <a:fillRect/>
          </a:stretch>
        </p:blipFill>
        <p:spPr>
          <a:xfrm>
            <a:off x="619125" y="3183136"/>
            <a:ext cx="202406" cy="202406"/>
          </a:xfrm>
          <a:prstGeom prst="rect">
            <a:avLst/>
          </a:prstGeom>
        </p:spPr>
      </p:pic>
      <p:pic>
        <p:nvPicPr>
          <p:cNvPr id="11" name="Image 9" descr="preencoded.png"/>
          <p:cNvPicPr>
            <a:picLocks noChangeAspect="1"/>
          </p:cNvPicPr>
          <p:nvPr/>
        </p:nvPicPr>
        <p:blipFill>
          <a:blip r:embed="rId11"/>
          <a:stretch>
            <a:fillRect/>
          </a:stretch>
        </p:blipFill>
        <p:spPr>
          <a:xfrm>
            <a:off x="619125" y="3807916"/>
            <a:ext cx="202406" cy="202406"/>
          </a:xfrm>
          <a:prstGeom prst="rect">
            <a:avLst/>
          </a:prstGeom>
        </p:spPr>
      </p:pic>
      <p:pic>
        <p:nvPicPr>
          <p:cNvPr id="12" name="Image 10" descr="preencoded.png"/>
          <p:cNvPicPr>
            <a:picLocks noChangeAspect="1"/>
          </p:cNvPicPr>
          <p:nvPr/>
        </p:nvPicPr>
        <p:blipFill>
          <a:blip r:embed="rId12"/>
          <a:stretch>
            <a:fillRect/>
          </a:stretch>
        </p:blipFill>
        <p:spPr>
          <a:xfrm>
            <a:off x="619125" y="4432697"/>
            <a:ext cx="202406" cy="202406"/>
          </a:xfrm>
          <a:prstGeom prst="rect">
            <a:avLst/>
          </a:prstGeom>
        </p:spPr>
      </p:pic>
      <p:pic>
        <p:nvPicPr>
          <p:cNvPr id="13" name="Image 11" descr="preencoded.png"/>
          <p:cNvPicPr>
            <a:picLocks noChangeAspect="1"/>
          </p:cNvPicPr>
          <p:nvPr/>
        </p:nvPicPr>
        <p:blipFill>
          <a:blip r:embed="rId13"/>
          <a:stretch>
            <a:fillRect/>
          </a:stretch>
        </p:blipFill>
        <p:spPr>
          <a:xfrm>
            <a:off x="619125" y="5076527"/>
            <a:ext cx="5653088" cy="542925"/>
          </a:xfrm>
          <a:prstGeom prst="rect">
            <a:avLst/>
          </a:prstGeom>
        </p:spPr>
      </p:pic>
      <p:pic>
        <p:nvPicPr>
          <p:cNvPr id="14" name="Image 12" descr="preencoded.png"/>
          <p:cNvPicPr>
            <a:picLocks noChangeAspect="1"/>
          </p:cNvPicPr>
          <p:nvPr/>
        </p:nvPicPr>
        <p:blipFill>
          <a:blip r:embed="rId14"/>
          <a:stretch>
            <a:fillRect/>
          </a:stretch>
        </p:blipFill>
        <p:spPr>
          <a:xfrm>
            <a:off x="6796088" y="1350169"/>
            <a:ext cx="5014913" cy="1804988"/>
          </a:xfrm>
          <a:prstGeom prst="rect">
            <a:avLst/>
          </a:prstGeom>
        </p:spPr>
      </p:pic>
      <p:pic>
        <p:nvPicPr>
          <p:cNvPr id="15" name="Image 13" descr="preencoded.png"/>
          <p:cNvPicPr>
            <a:picLocks noChangeAspect="1"/>
          </p:cNvPicPr>
          <p:nvPr/>
        </p:nvPicPr>
        <p:blipFill>
          <a:blip r:embed="rId15"/>
          <a:stretch>
            <a:fillRect/>
          </a:stretch>
        </p:blipFill>
        <p:spPr>
          <a:xfrm>
            <a:off x="6986588" y="1581596"/>
            <a:ext cx="214313" cy="175320"/>
          </a:xfrm>
          <a:prstGeom prst="rect">
            <a:avLst/>
          </a:prstGeom>
        </p:spPr>
      </p:pic>
      <p:pic>
        <p:nvPicPr>
          <p:cNvPr id="16" name="Image 14" descr="preencoded.png"/>
          <p:cNvPicPr>
            <a:picLocks noChangeAspect="1"/>
          </p:cNvPicPr>
          <p:nvPr/>
        </p:nvPicPr>
        <p:blipFill>
          <a:blip r:embed="rId16"/>
          <a:stretch>
            <a:fillRect/>
          </a:stretch>
        </p:blipFill>
        <p:spPr>
          <a:xfrm>
            <a:off x="6796088" y="3345656"/>
            <a:ext cx="5014913" cy="2428875"/>
          </a:xfrm>
          <a:prstGeom prst="rect">
            <a:avLst/>
          </a:prstGeom>
        </p:spPr>
      </p:pic>
      <p:pic>
        <p:nvPicPr>
          <p:cNvPr id="17" name="Image 15" descr="preencoded.png"/>
          <p:cNvPicPr>
            <a:picLocks noChangeAspect="1"/>
          </p:cNvPicPr>
          <p:nvPr/>
        </p:nvPicPr>
        <p:blipFill>
          <a:blip r:embed="rId17"/>
          <a:stretch>
            <a:fillRect/>
          </a:stretch>
        </p:blipFill>
        <p:spPr>
          <a:xfrm>
            <a:off x="6986588" y="3577084"/>
            <a:ext cx="214313" cy="175320"/>
          </a:xfrm>
          <a:prstGeom prst="rect">
            <a:avLst/>
          </a:prstGeom>
        </p:spPr>
      </p:pic>
      <p:pic>
        <p:nvPicPr>
          <p:cNvPr id="18" name="Image 16" descr="preencoded.png"/>
          <p:cNvPicPr>
            <a:picLocks noChangeAspect="1"/>
          </p:cNvPicPr>
          <p:nvPr/>
        </p:nvPicPr>
        <p:blipFill>
          <a:blip r:embed="rId18"/>
          <a:stretch>
            <a:fillRect/>
          </a:stretch>
        </p:blipFill>
        <p:spPr>
          <a:xfrm>
            <a:off x="6986588" y="3907631"/>
            <a:ext cx="2245519" cy="609600"/>
          </a:xfrm>
          <a:prstGeom prst="rect">
            <a:avLst/>
          </a:prstGeom>
        </p:spPr>
      </p:pic>
      <p:pic>
        <p:nvPicPr>
          <p:cNvPr id="19" name="Image 17" descr="preencoded.png"/>
          <p:cNvPicPr>
            <a:picLocks noChangeAspect="1"/>
          </p:cNvPicPr>
          <p:nvPr/>
        </p:nvPicPr>
        <p:blipFill>
          <a:blip r:embed="rId19"/>
          <a:stretch>
            <a:fillRect/>
          </a:stretch>
        </p:blipFill>
        <p:spPr>
          <a:xfrm>
            <a:off x="9374981" y="3907631"/>
            <a:ext cx="2245519" cy="609600"/>
          </a:xfrm>
          <a:prstGeom prst="rect">
            <a:avLst/>
          </a:prstGeom>
        </p:spPr>
      </p:pic>
      <p:pic>
        <p:nvPicPr>
          <p:cNvPr id="20" name="Image 18" descr="preencoded.png"/>
          <p:cNvPicPr>
            <a:picLocks noChangeAspect="1"/>
          </p:cNvPicPr>
          <p:nvPr/>
        </p:nvPicPr>
        <p:blipFill>
          <a:blip r:embed="rId18"/>
          <a:stretch>
            <a:fillRect/>
          </a:stretch>
        </p:blipFill>
        <p:spPr>
          <a:xfrm>
            <a:off x="6986588" y="4660106"/>
            <a:ext cx="2245519" cy="609600"/>
          </a:xfrm>
          <a:prstGeom prst="rect">
            <a:avLst/>
          </a:prstGeom>
        </p:spPr>
      </p:pic>
      <p:pic>
        <p:nvPicPr>
          <p:cNvPr id="21" name="Image 19" descr="preencoded.png"/>
          <p:cNvPicPr>
            <a:picLocks noChangeAspect="1"/>
          </p:cNvPicPr>
          <p:nvPr/>
        </p:nvPicPr>
        <p:blipFill>
          <a:blip r:embed="rId19"/>
          <a:stretch>
            <a:fillRect/>
          </a:stretch>
        </p:blipFill>
        <p:spPr>
          <a:xfrm>
            <a:off x="9374981" y="4660106"/>
            <a:ext cx="2245519" cy="609600"/>
          </a:xfrm>
          <a:prstGeom prst="rect">
            <a:avLst/>
          </a:prstGeom>
        </p:spPr>
      </p:pic>
      <p:pic>
        <p:nvPicPr>
          <p:cNvPr id="22" name="Image 20" descr="preencoded.png"/>
          <p:cNvPicPr>
            <a:picLocks noChangeAspect="1"/>
          </p:cNvPicPr>
          <p:nvPr/>
        </p:nvPicPr>
        <p:blipFill>
          <a:blip r:embed="rId20"/>
          <a:stretch>
            <a:fillRect/>
          </a:stretch>
        </p:blipFill>
        <p:spPr>
          <a:xfrm>
            <a:off x="6986588" y="5317331"/>
            <a:ext cx="2540496" cy="266700"/>
          </a:xfrm>
          <a:prstGeom prst="rect">
            <a:avLst/>
          </a:prstGeom>
        </p:spPr>
      </p:pic>
      <p:pic>
        <p:nvPicPr>
          <p:cNvPr id="23" name="Image 21" descr="preencoded.png"/>
          <p:cNvPicPr>
            <a:picLocks noChangeAspect="1"/>
          </p:cNvPicPr>
          <p:nvPr/>
        </p:nvPicPr>
        <p:blipFill>
          <a:blip r:embed="rId21"/>
          <a:stretch>
            <a:fillRect/>
          </a:stretch>
        </p:blipFill>
        <p:spPr>
          <a:xfrm>
            <a:off x="9669959" y="5317331"/>
            <a:ext cx="1816447" cy="266700"/>
          </a:xfrm>
          <a:prstGeom prst="rect">
            <a:avLst/>
          </a:prstGeom>
        </p:spPr>
      </p:pic>
      <p:sp>
        <p:nvSpPr>
          <p:cNvPr id="24" name="Text 0"/>
          <p:cNvSpPr/>
          <p:nvPr/>
        </p:nvSpPr>
        <p:spPr>
          <a:xfrm>
            <a:off x="523875" y="190500"/>
            <a:ext cx="10881360" cy="400050"/>
          </a:xfrm>
          <a:prstGeom prst="rect">
            <a:avLst/>
          </a:prstGeom>
          <a:noFill/>
          <a:ln/>
        </p:spPr>
        <p:txBody>
          <a:bodyPr vert="horz" wrap="square" lIns="0" tIns="0" rIns="0" bIns="0" rtlCol="0" anchor="ctr"/>
          <a:lstStyle/>
          <a:p>
            <a:pPr marL="0" indent="0">
              <a:lnSpc>
                <a:spcPts val="3150"/>
              </a:lnSpc>
              <a:buNone/>
            </a:pPr>
            <a:r>
              <a:rPr lang="en-US" sz="2100" b="1" kern="0" spc="30" dirty="0">
                <a:solidFill>
                  <a:srgbClr val="2C3E50"/>
                </a:solidFill>
              </a:rPr>
              <a:t>SUMMARY AND EDUCATIONAL DISCLAIMER</a:t>
            </a:r>
            <a:endParaRPr lang="en-US" sz="2100" dirty="0"/>
          </a:p>
        </p:txBody>
      </p:sp>
      <p:sp>
        <p:nvSpPr>
          <p:cNvPr id="25" name="Text 1"/>
          <p:cNvSpPr/>
          <p:nvPr/>
        </p:nvSpPr>
        <p:spPr>
          <a:xfrm>
            <a:off x="523875" y="628650"/>
            <a:ext cx="5891064"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RCUK 2025 Guidelines • Final Recap</a:t>
            </a:r>
            <a:endParaRPr lang="en-US" sz="1050" dirty="0"/>
          </a:p>
        </p:txBody>
      </p:sp>
      <p:sp>
        <p:nvSpPr>
          <p:cNvPr id="26" name="Text 2"/>
          <p:cNvSpPr/>
          <p:nvPr/>
        </p:nvSpPr>
        <p:spPr>
          <a:xfrm>
            <a:off x="971550" y="1457325"/>
            <a:ext cx="9982200" cy="285750"/>
          </a:xfrm>
          <a:prstGeom prst="rect">
            <a:avLst/>
          </a:prstGeom>
          <a:noFill/>
          <a:ln/>
        </p:spPr>
        <p:txBody>
          <a:bodyPr vert="horz" wrap="square" lIns="0" tIns="0" rIns="0" bIns="0" rtlCol="0" anchor="ctr"/>
          <a:lstStyle/>
          <a:p>
            <a:pPr marL="0" indent="0">
              <a:lnSpc>
                <a:spcPts val="2250"/>
              </a:lnSpc>
              <a:buNone/>
            </a:pPr>
            <a:r>
              <a:rPr lang="en-US" b="1" dirty="0">
                <a:solidFill>
                  <a:srgbClr val="F58220"/>
                </a:solidFill>
              </a:rPr>
              <a:t>The "Golden Hour" Recap: Top 2025 Updates</a:t>
            </a:r>
            <a:endParaRPr lang="en-US" dirty="0"/>
          </a:p>
        </p:txBody>
      </p:sp>
      <p:sp>
        <p:nvSpPr>
          <p:cNvPr id="27" name="Text 3"/>
          <p:cNvSpPr/>
          <p:nvPr/>
        </p:nvSpPr>
        <p:spPr>
          <a:xfrm>
            <a:off x="964406" y="1933575"/>
            <a:ext cx="5307806"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C3E50"/>
                </a:solidFill>
              </a:rPr>
              <a:t>Immediate Call:</a:t>
            </a:r>
            <a:r>
              <a:rPr lang="en-US" sz="1275" dirty="0">
                <a:solidFill>
                  <a:srgbClr val="2C3E50"/>
                </a:solidFill>
              </a:rPr>
              <a:t> Call 999 BEFORE assessing breathing in any unresponsive person. Ambulance handlers guide the recognition.</a:t>
            </a:r>
            <a:endParaRPr lang="en-US" sz="1275" dirty="0"/>
          </a:p>
        </p:txBody>
      </p:sp>
      <p:sp>
        <p:nvSpPr>
          <p:cNvPr id="28" name="Text 4"/>
          <p:cNvSpPr/>
          <p:nvPr/>
        </p:nvSpPr>
        <p:spPr>
          <a:xfrm>
            <a:off x="964406" y="2558355"/>
            <a:ext cx="5307806"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C3E50"/>
                </a:solidFill>
              </a:rPr>
              <a:t>Pad Placement:</a:t>
            </a:r>
            <a:r>
              <a:rPr lang="en-US" sz="1275" dirty="0">
                <a:solidFill>
                  <a:srgbClr val="2C3E50"/>
                </a:solidFill>
              </a:rPr>
              <a:t> Greater emphasis on correct lateral pad placement — directly below the armpit in the mid-axillary line.</a:t>
            </a:r>
            <a:endParaRPr lang="en-US" sz="1275" dirty="0"/>
          </a:p>
        </p:txBody>
      </p:sp>
      <p:sp>
        <p:nvSpPr>
          <p:cNvPr id="29" name="Text 5"/>
          <p:cNvSpPr/>
          <p:nvPr/>
        </p:nvSpPr>
        <p:spPr>
          <a:xfrm>
            <a:off x="964406" y="3183136"/>
            <a:ext cx="5307806"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C3E50"/>
                </a:solidFill>
              </a:rPr>
              <a:t>New First Aid Chapter:</a:t>
            </a:r>
            <a:r>
              <a:rPr lang="en-US" sz="1275" dirty="0">
                <a:solidFill>
                  <a:srgbClr val="2C3E50"/>
                </a:solidFill>
              </a:rPr>
              <a:t> RCUK 2025 now includes comprehensive guidance on drowning, trauma, and medical emergencies.</a:t>
            </a:r>
            <a:endParaRPr lang="en-US" sz="1275" dirty="0"/>
          </a:p>
        </p:txBody>
      </p:sp>
      <p:sp>
        <p:nvSpPr>
          <p:cNvPr id="30" name="Text 6"/>
          <p:cNvSpPr/>
          <p:nvPr/>
        </p:nvSpPr>
        <p:spPr>
          <a:xfrm>
            <a:off x="964406" y="3807916"/>
            <a:ext cx="5307806"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C3E50"/>
                </a:solidFill>
              </a:rPr>
              <a:t>Post-ROSC Care:</a:t>
            </a:r>
            <a:r>
              <a:rPr lang="en-US" sz="1275" dirty="0">
                <a:solidFill>
                  <a:srgbClr val="2C3E50"/>
                </a:solidFill>
              </a:rPr>
              <a:t> Shift from routine active cooling to fever prevention (maintain temperature ≤37.5°C).</a:t>
            </a:r>
            <a:endParaRPr lang="en-US" sz="1275" dirty="0"/>
          </a:p>
        </p:txBody>
      </p:sp>
      <p:sp>
        <p:nvSpPr>
          <p:cNvPr id="31" name="Text 7"/>
          <p:cNvSpPr/>
          <p:nvPr/>
        </p:nvSpPr>
        <p:spPr>
          <a:xfrm>
            <a:off x="964406" y="4432697"/>
            <a:ext cx="5307806" cy="453330"/>
          </a:xfrm>
          <a:prstGeom prst="rect">
            <a:avLst/>
          </a:prstGeom>
          <a:noFill/>
          <a:ln/>
        </p:spPr>
        <p:txBody>
          <a:bodyPr vert="horz" wrap="square" lIns="0" tIns="0" rIns="0" bIns="0" rtlCol="0" anchor="ctr"/>
          <a:lstStyle/>
          <a:p>
            <a:pPr marL="0" indent="0">
              <a:lnSpc>
                <a:spcPts val="1785"/>
              </a:lnSpc>
              <a:buNone/>
            </a:pPr>
            <a:r>
              <a:rPr lang="en-US" sz="1275" b="1" dirty="0">
                <a:solidFill>
                  <a:srgbClr val="2C3E50"/>
                </a:solidFill>
              </a:rPr>
              <a:t>Dual Defibrillation:</a:t>
            </a:r>
            <a:r>
              <a:rPr lang="en-US" sz="1275" dirty="0">
                <a:solidFill>
                  <a:srgbClr val="2C3E50"/>
                </a:solidFill>
              </a:rPr>
              <a:t> Dual sequential defibrillation is explicitly NOT recommended due to insufficient evidence.</a:t>
            </a:r>
            <a:endParaRPr lang="en-US" sz="1275" dirty="0"/>
          </a:p>
        </p:txBody>
      </p:sp>
      <p:sp>
        <p:nvSpPr>
          <p:cNvPr id="32" name="Text 8"/>
          <p:cNvSpPr/>
          <p:nvPr/>
        </p:nvSpPr>
        <p:spPr>
          <a:xfrm>
            <a:off x="619125" y="5219402"/>
            <a:ext cx="5653088" cy="400050"/>
          </a:xfrm>
          <a:prstGeom prst="rect">
            <a:avLst/>
          </a:prstGeom>
          <a:noFill/>
          <a:ln/>
        </p:spPr>
        <p:txBody>
          <a:bodyPr vert="horz" wrap="square" lIns="0" tIns="0" rIns="0" bIns="0" rtlCol="0" anchor="ctr"/>
          <a:lstStyle/>
          <a:p>
            <a:pPr marL="0" indent="0">
              <a:lnSpc>
                <a:spcPts val="1575"/>
              </a:lnSpc>
              <a:buNone/>
            </a:pPr>
            <a:r>
              <a:rPr lang="en-US" sz="1050" dirty="0">
                <a:solidFill>
                  <a:srgbClr val="7F8C8D"/>
                </a:solidFill>
              </a:rPr>
              <a:t>"It is more important people feel able to do something than focus on small details... No greater harm can occur than failing to act." — RCUK 2025</a:t>
            </a:r>
            <a:endParaRPr lang="en-US" sz="1050" dirty="0"/>
          </a:p>
        </p:txBody>
      </p:sp>
      <p:sp>
        <p:nvSpPr>
          <p:cNvPr id="33" name="Text 9"/>
          <p:cNvSpPr/>
          <p:nvPr/>
        </p:nvSpPr>
        <p:spPr>
          <a:xfrm>
            <a:off x="7296150" y="1540669"/>
            <a:ext cx="4526280" cy="257175"/>
          </a:xfrm>
          <a:prstGeom prst="rect">
            <a:avLst/>
          </a:prstGeom>
          <a:noFill/>
          <a:ln/>
        </p:spPr>
        <p:txBody>
          <a:bodyPr vert="horz" wrap="square" lIns="0" tIns="0" rIns="0" bIns="0" rtlCol="0" anchor="ctr"/>
          <a:lstStyle/>
          <a:p>
            <a:pPr marL="0" indent="0">
              <a:lnSpc>
                <a:spcPts val="2025"/>
              </a:lnSpc>
              <a:buNone/>
            </a:pPr>
            <a:r>
              <a:rPr lang="en-US" b="1" dirty="0">
                <a:solidFill>
                  <a:srgbClr val="B00020"/>
                </a:solidFill>
              </a:rPr>
              <a:t>Educational Disclaimer</a:t>
            </a:r>
            <a:endParaRPr lang="en-US" dirty="0"/>
          </a:p>
        </p:txBody>
      </p:sp>
      <p:sp>
        <p:nvSpPr>
          <p:cNvPr id="34" name="Text 10"/>
          <p:cNvSpPr/>
          <p:nvPr/>
        </p:nvSpPr>
        <p:spPr>
          <a:xfrm>
            <a:off x="6986588" y="1893094"/>
            <a:ext cx="4633913" cy="1071563"/>
          </a:xfrm>
          <a:prstGeom prst="rect">
            <a:avLst/>
          </a:prstGeom>
          <a:noFill/>
          <a:ln/>
        </p:spPr>
        <p:txBody>
          <a:bodyPr vert="horz" wrap="square" lIns="0" tIns="0" rIns="0" bIns="0" rtlCol="0" anchor="ctr"/>
          <a:lstStyle/>
          <a:p>
            <a:pPr marL="0" indent="0">
              <a:lnSpc>
                <a:spcPts val="1688"/>
              </a:lnSpc>
              <a:buNone/>
            </a:pPr>
            <a:r>
              <a:rPr lang="en-US" sz="1125" i="1" dirty="0">
                <a:solidFill>
                  <a:srgbClr val="2C3E50"/>
                </a:solidFill>
              </a:rPr>
              <a:t>This resource is for educational purposes only. Always refer to current national guidelines and local protocols for clinical decisions. The information provided reflects the Resuscitation Council UK 2025 standards as of the publication date. Clinical judgment must remain paramount in individual patient care.</a:t>
            </a:r>
            <a:endParaRPr lang="en-US" sz="1125" dirty="0"/>
          </a:p>
        </p:txBody>
      </p:sp>
      <p:sp>
        <p:nvSpPr>
          <p:cNvPr id="35" name="Text 11"/>
          <p:cNvSpPr/>
          <p:nvPr/>
        </p:nvSpPr>
        <p:spPr>
          <a:xfrm>
            <a:off x="7296150" y="3536156"/>
            <a:ext cx="4895850" cy="257175"/>
          </a:xfrm>
          <a:prstGeom prst="rect">
            <a:avLst/>
          </a:prstGeom>
          <a:noFill/>
          <a:ln/>
        </p:spPr>
        <p:txBody>
          <a:bodyPr vert="horz" wrap="square" lIns="0" tIns="0" rIns="0" bIns="0" rtlCol="0" anchor="ctr"/>
          <a:lstStyle/>
          <a:p>
            <a:pPr marL="0" indent="0">
              <a:lnSpc>
                <a:spcPts val="2025"/>
              </a:lnSpc>
              <a:buNone/>
            </a:pPr>
            <a:r>
              <a:rPr lang="en-US" b="1" dirty="0">
                <a:solidFill>
                  <a:srgbClr val="2E7D32"/>
                </a:solidFill>
              </a:rPr>
              <a:t>Quick Recall: Key Numbers</a:t>
            </a:r>
            <a:endParaRPr lang="en-US" dirty="0"/>
          </a:p>
        </p:txBody>
      </p:sp>
      <p:sp>
        <p:nvSpPr>
          <p:cNvPr id="36" name="Text 12"/>
          <p:cNvSpPr/>
          <p:nvPr/>
        </p:nvSpPr>
        <p:spPr>
          <a:xfrm>
            <a:off x="7081838" y="3907631"/>
            <a:ext cx="2055019" cy="60960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CPR Rate/Depth</a:t>
            </a:r>
            <a:r>
              <a:rPr lang="en-US" sz="1050" dirty="0">
                <a:solidFill>
                  <a:srgbClr val="2C3E50"/>
                </a:solidFill>
              </a:rPr>
              <a:t>100–120 bpm | 5–6 cm</a:t>
            </a:r>
            <a:endParaRPr lang="en-US" sz="1050" dirty="0"/>
          </a:p>
        </p:txBody>
      </p:sp>
      <p:sp>
        <p:nvSpPr>
          <p:cNvPr id="37" name="Text 13"/>
          <p:cNvSpPr/>
          <p:nvPr/>
        </p:nvSpPr>
        <p:spPr>
          <a:xfrm>
            <a:off x="9470231" y="3907631"/>
            <a:ext cx="2055019" cy="60960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Adult Ratio</a:t>
            </a:r>
            <a:r>
              <a:rPr lang="en-US" sz="1050" dirty="0">
                <a:solidFill>
                  <a:srgbClr val="2C3E50"/>
                </a:solidFill>
              </a:rPr>
              <a:t>30:2 (Trained)</a:t>
            </a:r>
            <a:endParaRPr lang="en-US" sz="1050" dirty="0"/>
          </a:p>
        </p:txBody>
      </p:sp>
      <p:sp>
        <p:nvSpPr>
          <p:cNvPr id="38" name="Text 14"/>
          <p:cNvSpPr/>
          <p:nvPr/>
        </p:nvSpPr>
        <p:spPr>
          <a:xfrm>
            <a:off x="7081838" y="4660106"/>
            <a:ext cx="2055019" cy="60960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Paediatric Ratio</a:t>
            </a:r>
            <a:r>
              <a:rPr lang="en-US" sz="1050" dirty="0">
                <a:solidFill>
                  <a:srgbClr val="2C3E50"/>
                </a:solidFill>
              </a:rPr>
              <a:t>5 initial breaths | 15:2</a:t>
            </a:r>
            <a:endParaRPr lang="en-US" sz="1050" dirty="0"/>
          </a:p>
        </p:txBody>
      </p:sp>
      <p:sp>
        <p:nvSpPr>
          <p:cNvPr id="39" name="Text 15"/>
          <p:cNvSpPr/>
          <p:nvPr/>
        </p:nvSpPr>
        <p:spPr>
          <a:xfrm>
            <a:off x="9470231" y="4660106"/>
            <a:ext cx="2055019" cy="60960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Adrenaline IV</a:t>
            </a:r>
            <a:r>
              <a:rPr lang="en-US" sz="1050" dirty="0">
                <a:solidFill>
                  <a:srgbClr val="2C3E50"/>
                </a:solidFill>
              </a:rPr>
              <a:t>1mg (Adult) | 10mcg/kg (Child)</a:t>
            </a:r>
            <a:endParaRPr lang="en-US" sz="1050" dirty="0"/>
          </a:p>
        </p:txBody>
      </p:sp>
      <p:sp>
        <p:nvSpPr>
          <p:cNvPr id="40" name="Text 16"/>
          <p:cNvSpPr/>
          <p:nvPr/>
        </p:nvSpPr>
        <p:spPr>
          <a:xfrm>
            <a:off x="7100888" y="5317331"/>
            <a:ext cx="4867902" cy="2667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Shockable vs Non-shockable timings</a:t>
            </a:r>
            <a:endParaRPr lang="en-US" sz="900" dirty="0"/>
          </a:p>
        </p:txBody>
      </p:sp>
      <p:sp>
        <p:nvSpPr>
          <p:cNvPr id="41" name="Text 17"/>
          <p:cNvSpPr/>
          <p:nvPr/>
        </p:nvSpPr>
        <p:spPr>
          <a:xfrm>
            <a:off x="9784259" y="5317331"/>
            <a:ext cx="2407741" cy="2667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SCA: SBAR for 999 handover</a:t>
            </a:r>
            <a:endParaRPr lang="en-US" sz="900" dirty="0"/>
          </a:p>
        </p:txBody>
      </p:sp>
      <p:sp>
        <p:nvSpPr>
          <p:cNvPr id="42" name="Text 18"/>
          <p:cNvSpPr/>
          <p:nvPr/>
        </p:nvSpPr>
        <p:spPr>
          <a:xfrm>
            <a:off x="10533906" y="6477149"/>
            <a:ext cx="1658094" cy="380851"/>
          </a:xfrm>
          <a:prstGeom prst="rect">
            <a:avLst/>
          </a:prstGeom>
          <a:noFill/>
          <a:ln/>
        </p:spPr>
        <p:txBody>
          <a:bodyPr vert="horz" wrap="square" lIns="0" tIns="0" rIns="0" bIns="0" rtlCol="0" anchor="ctr"/>
          <a:lstStyle/>
          <a:p>
            <a:pPr marL="0" indent="0">
              <a:lnSpc>
                <a:spcPts val="1500"/>
              </a:lnSpc>
              <a:buNone/>
            </a:pPr>
            <a:r>
              <a:rPr lang="en-US" sz="1000" dirty="0">
                <a:solidFill>
                  <a:srgbClr val="95A5A6"/>
                </a:solidFill>
              </a:rPr>
              <a:t>www.bradfordvts.co.uk</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638175"/>
          </a:xfrm>
          <a:prstGeom prst="rect">
            <a:avLst/>
          </a:prstGeom>
        </p:spPr>
      </p:pic>
      <p:pic>
        <p:nvPicPr>
          <p:cNvPr id="5" name="Image 3" descr="preencoded.png"/>
          <p:cNvPicPr>
            <a:picLocks noChangeAspect="1"/>
          </p:cNvPicPr>
          <p:nvPr/>
        </p:nvPicPr>
        <p:blipFill>
          <a:blip r:embed="rId5"/>
          <a:stretch>
            <a:fillRect/>
          </a:stretch>
        </p:blipFill>
        <p:spPr>
          <a:xfrm>
            <a:off x="381000" y="923925"/>
            <a:ext cx="11430000" cy="9525"/>
          </a:xfrm>
          <a:prstGeom prst="rect">
            <a:avLst/>
          </a:prstGeom>
        </p:spPr>
      </p:pic>
      <p:pic>
        <p:nvPicPr>
          <p:cNvPr id="6" name="Image 4" descr="preencoded.png"/>
          <p:cNvPicPr>
            <a:picLocks noChangeAspect="1"/>
          </p:cNvPicPr>
          <p:nvPr/>
        </p:nvPicPr>
        <p:blipFill>
          <a:blip r:embed="rId6"/>
          <a:stretch>
            <a:fillRect/>
          </a:stretch>
        </p:blipFill>
        <p:spPr>
          <a:xfrm>
            <a:off x="381000" y="1728788"/>
            <a:ext cx="4457700" cy="1395413"/>
          </a:xfrm>
          <a:prstGeom prst="rect">
            <a:avLst/>
          </a:prstGeom>
        </p:spPr>
      </p:pic>
      <p:pic>
        <p:nvPicPr>
          <p:cNvPr id="7" name="Image 5" descr="preencoded.png"/>
          <p:cNvPicPr>
            <a:picLocks noChangeAspect="1"/>
          </p:cNvPicPr>
          <p:nvPr/>
        </p:nvPicPr>
        <p:blipFill>
          <a:blip r:embed="rId7"/>
          <a:stretch>
            <a:fillRect/>
          </a:stretch>
        </p:blipFill>
        <p:spPr>
          <a:xfrm>
            <a:off x="571500" y="1952625"/>
            <a:ext cx="238125" cy="190500"/>
          </a:xfrm>
          <a:prstGeom prst="rect">
            <a:avLst/>
          </a:prstGeom>
        </p:spPr>
      </p:pic>
      <p:pic>
        <p:nvPicPr>
          <p:cNvPr id="8" name="Image 6" descr="preencoded.png"/>
          <p:cNvPicPr>
            <a:picLocks noChangeAspect="1"/>
          </p:cNvPicPr>
          <p:nvPr/>
        </p:nvPicPr>
        <p:blipFill>
          <a:blip r:embed="rId8"/>
          <a:stretch>
            <a:fillRect/>
          </a:stretch>
        </p:blipFill>
        <p:spPr>
          <a:xfrm>
            <a:off x="381000" y="3314700"/>
            <a:ext cx="4457700" cy="1862138"/>
          </a:xfrm>
          <a:prstGeom prst="rect">
            <a:avLst/>
          </a:prstGeom>
        </p:spPr>
      </p:pic>
      <p:pic>
        <p:nvPicPr>
          <p:cNvPr id="9" name="Image 7" descr="preencoded.png"/>
          <p:cNvPicPr>
            <a:picLocks noChangeAspect="1"/>
          </p:cNvPicPr>
          <p:nvPr/>
        </p:nvPicPr>
        <p:blipFill>
          <a:blip r:embed="rId9"/>
          <a:stretch>
            <a:fillRect/>
          </a:stretch>
        </p:blipFill>
        <p:spPr>
          <a:xfrm>
            <a:off x="571500" y="3557588"/>
            <a:ext cx="190500" cy="152400"/>
          </a:xfrm>
          <a:prstGeom prst="rect">
            <a:avLst/>
          </a:prstGeom>
        </p:spPr>
      </p:pic>
      <p:pic>
        <p:nvPicPr>
          <p:cNvPr id="10" name="Image 8" descr="preencoded.png"/>
          <p:cNvPicPr>
            <a:picLocks noChangeAspect="1"/>
          </p:cNvPicPr>
          <p:nvPr/>
        </p:nvPicPr>
        <p:blipFill>
          <a:blip r:embed="rId10"/>
          <a:stretch>
            <a:fillRect/>
          </a:stretch>
        </p:blipFill>
        <p:spPr>
          <a:xfrm>
            <a:off x="5124450" y="1466850"/>
            <a:ext cx="6686550" cy="3971925"/>
          </a:xfrm>
          <a:prstGeom prst="rect">
            <a:avLst/>
          </a:prstGeom>
        </p:spPr>
      </p:pic>
      <p:pic>
        <p:nvPicPr>
          <p:cNvPr id="11" name="Image 9" descr="preencoded.png"/>
          <p:cNvPicPr>
            <a:picLocks noChangeAspect="1"/>
          </p:cNvPicPr>
          <p:nvPr/>
        </p:nvPicPr>
        <p:blipFill>
          <a:blip r:embed="rId11"/>
          <a:stretch>
            <a:fillRect/>
          </a:stretch>
        </p:blipFill>
        <p:spPr>
          <a:xfrm>
            <a:off x="5124450" y="1466850"/>
            <a:ext cx="1671638" cy="428625"/>
          </a:xfrm>
          <a:prstGeom prst="rect">
            <a:avLst/>
          </a:prstGeom>
        </p:spPr>
      </p:pic>
      <p:pic>
        <p:nvPicPr>
          <p:cNvPr id="12" name="Image 10" descr="preencoded.png"/>
          <p:cNvPicPr>
            <a:picLocks noChangeAspect="1"/>
          </p:cNvPicPr>
          <p:nvPr/>
        </p:nvPicPr>
        <p:blipFill>
          <a:blip r:embed="rId12"/>
          <a:stretch>
            <a:fillRect/>
          </a:stretch>
        </p:blipFill>
        <p:spPr>
          <a:xfrm>
            <a:off x="6796088" y="1466850"/>
            <a:ext cx="2005905" cy="428625"/>
          </a:xfrm>
          <a:prstGeom prst="rect">
            <a:avLst/>
          </a:prstGeom>
        </p:spPr>
      </p:pic>
      <p:pic>
        <p:nvPicPr>
          <p:cNvPr id="13" name="Image 11" descr="preencoded.png"/>
          <p:cNvPicPr>
            <a:picLocks noChangeAspect="1"/>
          </p:cNvPicPr>
          <p:nvPr/>
        </p:nvPicPr>
        <p:blipFill>
          <a:blip r:embed="rId13"/>
          <a:stretch>
            <a:fillRect/>
          </a:stretch>
        </p:blipFill>
        <p:spPr>
          <a:xfrm>
            <a:off x="8801993" y="1466850"/>
            <a:ext cx="3009007" cy="428625"/>
          </a:xfrm>
          <a:prstGeom prst="rect">
            <a:avLst/>
          </a:prstGeom>
        </p:spPr>
      </p:pic>
      <p:pic>
        <p:nvPicPr>
          <p:cNvPr id="14" name="Image 12" descr="preencoded.png"/>
          <p:cNvPicPr>
            <a:picLocks noChangeAspect="1"/>
          </p:cNvPicPr>
          <p:nvPr/>
        </p:nvPicPr>
        <p:blipFill>
          <a:blip r:embed="rId14"/>
          <a:stretch>
            <a:fillRect/>
          </a:stretch>
        </p:blipFill>
        <p:spPr>
          <a:xfrm>
            <a:off x="5124450" y="1895475"/>
            <a:ext cx="1671638" cy="590550"/>
          </a:xfrm>
          <a:prstGeom prst="rect">
            <a:avLst/>
          </a:prstGeom>
        </p:spPr>
      </p:pic>
      <p:pic>
        <p:nvPicPr>
          <p:cNvPr id="15" name="Image 13" descr="preencoded.png"/>
          <p:cNvPicPr>
            <a:picLocks noChangeAspect="1"/>
          </p:cNvPicPr>
          <p:nvPr/>
        </p:nvPicPr>
        <p:blipFill>
          <a:blip r:embed="rId15"/>
          <a:stretch>
            <a:fillRect/>
          </a:stretch>
        </p:blipFill>
        <p:spPr>
          <a:xfrm>
            <a:off x="6796088" y="1895475"/>
            <a:ext cx="2005905" cy="590550"/>
          </a:xfrm>
          <a:prstGeom prst="rect">
            <a:avLst/>
          </a:prstGeom>
        </p:spPr>
      </p:pic>
      <p:pic>
        <p:nvPicPr>
          <p:cNvPr id="16" name="Image 14" descr="preencoded.png"/>
          <p:cNvPicPr>
            <a:picLocks noChangeAspect="1"/>
          </p:cNvPicPr>
          <p:nvPr/>
        </p:nvPicPr>
        <p:blipFill>
          <a:blip r:embed="rId16"/>
          <a:stretch>
            <a:fillRect/>
          </a:stretch>
        </p:blipFill>
        <p:spPr>
          <a:xfrm>
            <a:off x="8801993" y="1895475"/>
            <a:ext cx="3009007" cy="590550"/>
          </a:xfrm>
          <a:prstGeom prst="rect">
            <a:avLst/>
          </a:prstGeom>
        </p:spPr>
      </p:pic>
      <p:pic>
        <p:nvPicPr>
          <p:cNvPr id="17" name="Image 15" descr="preencoded.png"/>
          <p:cNvPicPr>
            <a:picLocks noChangeAspect="1"/>
          </p:cNvPicPr>
          <p:nvPr/>
        </p:nvPicPr>
        <p:blipFill>
          <a:blip r:embed="rId17"/>
          <a:stretch>
            <a:fillRect/>
          </a:stretch>
        </p:blipFill>
        <p:spPr>
          <a:xfrm>
            <a:off x="5124450" y="2486025"/>
            <a:ext cx="1671638" cy="590550"/>
          </a:xfrm>
          <a:prstGeom prst="rect">
            <a:avLst/>
          </a:prstGeom>
        </p:spPr>
      </p:pic>
      <p:pic>
        <p:nvPicPr>
          <p:cNvPr id="18" name="Image 16" descr="preencoded.png"/>
          <p:cNvPicPr>
            <a:picLocks noChangeAspect="1"/>
          </p:cNvPicPr>
          <p:nvPr/>
        </p:nvPicPr>
        <p:blipFill>
          <a:blip r:embed="rId18"/>
          <a:stretch>
            <a:fillRect/>
          </a:stretch>
        </p:blipFill>
        <p:spPr>
          <a:xfrm>
            <a:off x="6796088" y="2486025"/>
            <a:ext cx="2005905" cy="590550"/>
          </a:xfrm>
          <a:prstGeom prst="rect">
            <a:avLst/>
          </a:prstGeom>
        </p:spPr>
      </p:pic>
      <p:pic>
        <p:nvPicPr>
          <p:cNvPr id="19" name="Image 17" descr="preencoded.png"/>
          <p:cNvPicPr>
            <a:picLocks noChangeAspect="1"/>
          </p:cNvPicPr>
          <p:nvPr/>
        </p:nvPicPr>
        <p:blipFill>
          <a:blip r:embed="rId19"/>
          <a:stretch>
            <a:fillRect/>
          </a:stretch>
        </p:blipFill>
        <p:spPr>
          <a:xfrm>
            <a:off x="8801993" y="2486025"/>
            <a:ext cx="3009007" cy="590550"/>
          </a:xfrm>
          <a:prstGeom prst="rect">
            <a:avLst/>
          </a:prstGeom>
        </p:spPr>
      </p:pic>
      <p:pic>
        <p:nvPicPr>
          <p:cNvPr id="20" name="Image 18" descr="preencoded.png"/>
          <p:cNvPicPr>
            <a:picLocks noChangeAspect="1"/>
          </p:cNvPicPr>
          <p:nvPr/>
        </p:nvPicPr>
        <p:blipFill>
          <a:blip r:embed="rId17"/>
          <a:stretch>
            <a:fillRect/>
          </a:stretch>
        </p:blipFill>
        <p:spPr>
          <a:xfrm>
            <a:off x="5124450" y="3076575"/>
            <a:ext cx="1671638" cy="590550"/>
          </a:xfrm>
          <a:prstGeom prst="rect">
            <a:avLst/>
          </a:prstGeom>
        </p:spPr>
      </p:pic>
      <p:pic>
        <p:nvPicPr>
          <p:cNvPr id="21" name="Image 19" descr="preencoded.png"/>
          <p:cNvPicPr>
            <a:picLocks noChangeAspect="1"/>
          </p:cNvPicPr>
          <p:nvPr/>
        </p:nvPicPr>
        <p:blipFill>
          <a:blip r:embed="rId18"/>
          <a:stretch>
            <a:fillRect/>
          </a:stretch>
        </p:blipFill>
        <p:spPr>
          <a:xfrm>
            <a:off x="6796088" y="3076575"/>
            <a:ext cx="2005905" cy="590550"/>
          </a:xfrm>
          <a:prstGeom prst="rect">
            <a:avLst/>
          </a:prstGeom>
        </p:spPr>
      </p:pic>
      <p:pic>
        <p:nvPicPr>
          <p:cNvPr id="22" name="Image 20" descr="preencoded.png"/>
          <p:cNvPicPr>
            <a:picLocks noChangeAspect="1"/>
          </p:cNvPicPr>
          <p:nvPr/>
        </p:nvPicPr>
        <p:blipFill>
          <a:blip r:embed="rId19"/>
          <a:stretch>
            <a:fillRect/>
          </a:stretch>
        </p:blipFill>
        <p:spPr>
          <a:xfrm>
            <a:off x="8801993" y="3076575"/>
            <a:ext cx="3009007" cy="590550"/>
          </a:xfrm>
          <a:prstGeom prst="rect">
            <a:avLst/>
          </a:prstGeom>
        </p:spPr>
      </p:pic>
      <p:pic>
        <p:nvPicPr>
          <p:cNvPr id="23" name="Image 21" descr="preencoded.png"/>
          <p:cNvPicPr>
            <a:picLocks noChangeAspect="1"/>
          </p:cNvPicPr>
          <p:nvPr/>
        </p:nvPicPr>
        <p:blipFill>
          <a:blip r:embed="rId17"/>
          <a:stretch>
            <a:fillRect/>
          </a:stretch>
        </p:blipFill>
        <p:spPr>
          <a:xfrm>
            <a:off x="5124450" y="3667125"/>
            <a:ext cx="1671638" cy="590550"/>
          </a:xfrm>
          <a:prstGeom prst="rect">
            <a:avLst/>
          </a:prstGeom>
        </p:spPr>
      </p:pic>
      <p:pic>
        <p:nvPicPr>
          <p:cNvPr id="24" name="Image 22" descr="preencoded.png"/>
          <p:cNvPicPr>
            <a:picLocks noChangeAspect="1"/>
          </p:cNvPicPr>
          <p:nvPr/>
        </p:nvPicPr>
        <p:blipFill>
          <a:blip r:embed="rId18"/>
          <a:stretch>
            <a:fillRect/>
          </a:stretch>
        </p:blipFill>
        <p:spPr>
          <a:xfrm>
            <a:off x="6796088" y="3667125"/>
            <a:ext cx="2005905" cy="590550"/>
          </a:xfrm>
          <a:prstGeom prst="rect">
            <a:avLst/>
          </a:prstGeom>
        </p:spPr>
      </p:pic>
      <p:pic>
        <p:nvPicPr>
          <p:cNvPr id="25" name="Image 23" descr="preencoded.png"/>
          <p:cNvPicPr>
            <a:picLocks noChangeAspect="1"/>
          </p:cNvPicPr>
          <p:nvPr/>
        </p:nvPicPr>
        <p:blipFill>
          <a:blip r:embed="rId19"/>
          <a:stretch>
            <a:fillRect/>
          </a:stretch>
        </p:blipFill>
        <p:spPr>
          <a:xfrm>
            <a:off x="8801993" y="3667125"/>
            <a:ext cx="3009007" cy="590550"/>
          </a:xfrm>
          <a:prstGeom prst="rect">
            <a:avLst/>
          </a:prstGeom>
        </p:spPr>
      </p:pic>
      <p:pic>
        <p:nvPicPr>
          <p:cNvPr id="26" name="Image 24" descr="preencoded.png"/>
          <p:cNvPicPr>
            <a:picLocks noChangeAspect="1"/>
          </p:cNvPicPr>
          <p:nvPr/>
        </p:nvPicPr>
        <p:blipFill>
          <a:blip r:embed="rId17"/>
          <a:stretch>
            <a:fillRect/>
          </a:stretch>
        </p:blipFill>
        <p:spPr>
          <a:xfrm>
            <a:off x="5124450" y="4257675"/>
            <a:ext cx="1671638" cy="590550"/>
          </a:xfrm>
          <a:prstGeom prst="rect">
            <a:avLst/>
          </a:prstGeom>
        </p:spPr>
      </p:pic>
      <p:pic>
        <p:nvPicPr>
          <p:cNvPr id="27" name="Image 25" descr="preencoded.png"/>
          <p:cNvPicPr>
            <a:picLocks noChangeAspect="1"/>
          </p:cNvPicPr>
          <p:nvPr/>
        </p:nvPicPr>
        <p:blipFill>
          <a:blip r:embed="rId18"/>
          <a:stretch>
            <a:fillRect/>
          </a:stretch>
        </p:blipFill>
        <p:spPr>
          <a:xfrm>
            <a:off x="6796088" y="4257675"/>
            <a:ext cx="2005905" cy="590550"/>
          </a:xfrm>
          <a:prstGeom prst="rect">
            <a:avLst/>
          </a:prstGeom>
        </p:spPr>
      </p:pic>
      <p:pic>
        <p:nvPicPr>
          <p:cNvPr id="28" name="Image 26" descr="preencoded.png"/>
          <p:cNvPicPr>
            <a:picLocks noChangeAspect="1"/>
          </p:cNvPicPr>
          <p:nvPr/>
        </p:nvPicPr>
        <p:blipFill>
          <a:blip r:embed="rId19"/>
          <a:stretch>
            <a:fillRect/>
          </a:stretch>
        </p:blipFill>
        <p:spPr>
          <a:xfrm>
            <a:off x="8801993" y="4257675"/>
            <a:ext cx="3009007" cy="590550"/>
          </a:xfrm>
          <a:prstGeom prst="rect">
            <a:avLst/>
          </a:prstGeom>
        </p:spPr>
      </p:pic>
      <p:pic>
        <p:nvPicPr>
          <p:cNvPr id="29" name="Image 27" descr="preencoded.png"/>
          <p:cNvPicPr>
            <a:picLocks noChangeAspect="1"/>
          </p:cNvPicPr>
          <p:nvPr/>
        </p:nvPicPr>
        <p:blipFill>
          <a:blip r:embed="rId19"/>
          <a:stretch>
            <a:fillRect/>
          </a:stretch>
        </p:blipFill>
        <p:spPr>
          <a:xfrm>
            <a:off x="8801993" y="4848225"/>
            <a:ext cx="3009007" cy="590550"/>
          </a:xfrm>
          <a:prstGeom prst="rect">
            <a:avLst/>
          </a:prstGeom>
        </p:spPr>
      </p:pic>
      <p:pic>
        <p:nvPicPr>
          <p:cNvPr id="30" name="Image 28" descr="preencoded.png"/>
          <p:cNvPicPr>
            <a:picLocks noChangeAspect="1"/>
          </p:cNvPicPr>
          <p:nvPr/>
        </p:nvPicPr>
        <p:blipFill>
          <a:blip r:embed="rId20"/>
          <a:stretch>
            <a:fillRect/>
          </a:stretch>
        </p:blipFill>
        <p:spPr>
          <a:xfrm>
            <a:off x="381000" y="5876925"/>
            <a:ext cx="4605040" cy="838200"/>
          </a:xfrm>
          <a:prstGeom prst="rect">
            <a:avLst/>
          </a:prstGeom>
        </p:spPr>
      </p:pic>
      <p:pic>
        <p:nvPicPr>
          <p:cNvPr id="31" name="Image 29" descr="preencoded.png"/>
          <p:cNvPicPr>
            <a:picLocks noChangeAspect="1"/>
          </p:cNvPicPr>
          <p:nvPr/>
        </p:nvPicPr>
        <p:blipFill>
          <a:blip r:embed="rId21"/>
          <a:stretch>
            <a:fillRect/>
          </a:stretch>
        </p:blipFill>
        <p:spPr>
          <a:xfrm>
            <a:off x="5176540" y="5876925"/>
            <a:ext cx="4605040" cy="838200"/>
          </a:xfrm>
          <a:prstGeom prst="rect">
            <a:avLst/>
          </a:prstGeom>
        </p:spPr>
      </p:pic>
      <p:sp>
        <p:nvSpPr>
          <p:cNvPr id="32" name="Text 0"/>
          <p:cNvSpPr/>
          <p:nvPr/>
        </p:nvSpPr>
        <p:spPr>
          <a:xfrm>
            <a:off x="523875" y="190500"/>
            <a:ext cx="11668125" cy="400050"/>
          </a:xfrm>
          <a:prstGeom prst="rect">
            <a:avLst/>
          </a:prstGeom>
          <a:noFill/>
          <a:ln/>
        </p:spPr>
        <p:txBody>
          <a:bodyPr vert="horz" wrap="square" lIns="0" tIns="0" rIns="0" bIns="0" rtlCol="0" anchor="ctr"/>
          <a:lstStyle/>
          <a:p>
            <a:pPr marL="0" indent="0">
              <a:lnSpc>
                <a:spcPts val="3150"/>
              </a:lnSpc>
              <a:buNone/>
            </a:pPr>
            <a:r>
              <a:rPr lang="en-US" sz="2100" b="1" kern="0" spc="30" dirty="0">
                <a:solidFill>
                  <a:srgbClr val="2C3E50"/>
                </a:solidFill>
              </a:rPr>
              <a:t>RCUK 2025 GUIDELINES: OVERVIEW AND KEY CHANGES</a:t>
            </a:r>
            <a:endParaRPr lang="en-US" sz="2100" dirty="0"/>
          </a:p>
        </p:txBody>
      </p:sp>
      <p:sp>
        <p:nvSpPr>
          <p:cNvPr id="33" name="Text 1"/>
          <p:cNvSpPr/>
          <p:nvPr/>
        </p:nvSpPr>
        <p:spPr>
          <a:xfrm>
            <a:off x="523875" y="628650"/>
            <a:ext cx="7624018"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RCUK 2025 Guidelines • GP Practice Context</a:t>
            </a:r>
            <a:endParaRPr lang="en-US" sz="1050" dirty="0"/>
          </a:p>
        </p:txBody>
      </p:sp>
      <p:sp>
        <p:nvSpPr>
          <p:cNvPr id="34" name="Text 2"/>
          <p:cNvSpPr/>
          <p:nvPr/>
        </p:nvSpPr>
        <p:spPr>
          <a:xfrm>
            <a:off x="923925" y="1919288"/>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Core Principle Unchanged</a:t>
            </a:r>
            <a:endParaRPr lang="en-US" sz="1350" dirty="0"/>
          </a:p>
        </p:txBody>
      </p:sp>
      <p:sp>
        <p:nvSpPr>
          <p:cNvPr id="35" name="Text 3"/>
          <p:cNvSpPr/>
          <p:nvPr/>
        </p:nvSpPr>
        <p:spPr>
          <a:xfrm>
            <a:off x="571500" y="2290763"/>
            <a:ext cx="4076700" cy="642938"/>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It is more important that people feel able to do something than focus on small details. </a:t>
            </a:r>
            <a:r>
              <a:rPr lang="en-US" sz="1125" b="1" dirty="0">
                <a:solidFill>
                  <a:srgbClr val="2C3E50"/>
                </a:solidFill>
              </a:rPr>
              <a:t>No greater harm can occur than failing to act.</a:t>
            </a:r>
            <a:r>
              <a:rPr lang="en-US" sz="1125" dirty="0">
                <a:solidFill>
                  <a:srgbClr val="2C3E50"/>
                </a:solidFill>
              </a:rPr>
              <a:t> Implemented in clinical practice from January 2026.</a:t>
            </a:r>
            <a:endParaRPr lang="en-US" sz="1125" dirty="0"/>
          </a:p>
        </p:txBody>
      </p:sp>
      <p:sp>
        <p:nvSpPr>
          <p:cNvPr id="36" name="Text 4"/>
          <p:cNvSpPr/>
          <p:nvPr/>
        </p:nvSpPr>
        <p:spPr>
          <a:xfrm>
            <a:off x="876300" y="3505200"/>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B00020"/>
                </a:solidFill>
              </a:rPr>
              <a:t>THE "BIG CHANGE"</a:t>
            </a:r>
            <a:endParaRPr lang="en-US" sz="1350" dirty="0"/>
          </a:p>
        </p:txBody>
      </p:sp>
      <p:sp>
        <p:nvSpPr>
          <p:cNvPr id="37" name="Text 5"/>
          <p:cNvSpPr/>
          <p:nvPr/>
        </p:nvSpPr>
        <p:spPr>
          <a:xfrm>
            <a:off x="571500" y="3876675"/>
            <a:ext cx="4076700" cy="642938"/>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Call 999 BEFORE assessing breathing</a:t>
            </a:r>
            <a:r>
              <a:rPr lang="en-US" sz="1125" dirty="0">
                <a:solidFill>
                  <a:srgbClr val="2C3E50"/>
                </a:solidFill>
              </a:rPr>
              <a:t> for any unresponsive person. Ambulance dispatchers guide CPR recognition immediately.</a:t>
            </a:r>
            <a:endParaRPr lang="en-US" sz="1125" dirty="0"/>
          </a:p>
        </p:txBody>
      </p:sp>
      <p:sp>
        <p:nvSpPr>
          <p:cNvPr id="38" name="Text 6"/>
          <p:cNvSpPr/>
          <p:nvPr/>
        </p:nvSpPr>
        <p:spPr>
          <a:xfrm>
            <a:off x="571500" y="4614863"/>
            <a:ext cx="4076700" cy="371475"/>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*Crucial for athletes who may show near-normal or panting breathing at onset.</a:t>
            </a:r>
            <a:endParaRPr lang="en-US" sz="975" dirty="0"/>
          </a:p>
        </p:txBody>
      </p:sp>
      <p:sp>
        <p:nvSpPr>
          <p:cNvPr id="39" name="Text 7"/>
          <p:cNvSpPr/>
          <p:nvPr/>
        </p:nvSpPr>
        <p:spPr>
          <a:xfrm>
            <a:off x="5267325" y="1466850"/>
            <a:ext cx="1385888" cy="428625"/>
          </a:xfrm>
          <a:prstGeom prst="rect">
            <a:avLst/>
          </a:prstGeom>
          <a:noFill/>
          <a:ln/>
        </p:spPr>
        <p:txBody>
          <a:bodyPr vert="horz" wrap="square" lIns="0" tIns="0" rIns="0" bIns="0" rtlCol="0" anchor="ctr"/>
          <a:lstStyle/>
          <a:p>
            <a:pPr marL="0" indent="0" algn="l">
              <a:lnSpc>
                <a:spcPts val="1575"/>
              </a:lnSpc>
              <a:buNone/>
            </a:pPr>
            <a:r>
              <a:rPr lang="en-US" sz="1050" b="1" kern="0" spc="30" dirty="0">
                <a:solidFill>
                  <a:srgbClr val="FFFFFF"/>
                </a:solidFill>
              </a:rPr>
              <a:t>TOPIC</a:t>
            </a:r>
            <a:endParaRPr lang="en-US" sz="1050" dirty="0"/>
          </a:p>
        </p:txBody>
      </p:sp>
      <p:sp>
        <p:nvSpPr>
          <p:cNvPr id="40" name="Text 8"/>
          <p:cNvSpPr/>
          <p:nvPr/>
        </p:nvSpPr>
        <p:spPr>
          <a:xfrm>
            <a:off x="6938963" y="1466850"/>
            <a:ext cx="2287074" cy="428625"/>
          </a:xfrm>
          <a:prstGeom prst="rect">
            <a:avLst/>
          </a:prstGeom>
          <a:noFill/>
          <a:ln/>
        </p:spPr>
        <p:txBody>
          <a:bodyPr vert="horz" wrap="square" lIns="0" tIns="0" rIns="0" bIns="0" rtlCol="0" anchor="ctr"/>
          <a:lstStyle/>
          <a:p>
            <a:pPr marL="0" indent="0" algn="l">
              <a:lnSpc>
                <a:spcPts val="1575"/>
              </a:lnSpc>
              <a:buNone/>
            </a:pPr>
            <a:r>
              <a:rPr lang="en-US" sz="1050" b="1" kern="0" spc="30" dirty="0">
                <a:solidFill>
                  <a:srgbClr val="FFFFFF"/>
                </a:solidFill>
              </a:rPr>
              <a:t>2021 GUIDELINE</a:t>
            </a:r>
            <a:endParaRPr lang="en-US" sz="1050" dirty="0"/>
          </a:p>
        </p:txBody>
      </p:sp>
      <p:sp>
        <p:nvSpPr>
          <p:cNvPr id="41" name="Text 9"/>
          <p:cNvSpPr/>
          <p:nvPr/>
        </p:nvSpPr>
        <p:spPr>
          <a:xfrm>
            <a:off x="8944868" y="1466850"/>
            <a:ext cx="3247132" cy="428625"/>
          </a:xfrm>
          <a:prstGeom prst="rect">
            <a:avLst/>
          </a:prstGeom>
          <a:noFill/>
          <a:ln/>
        </p:spPr>
        <p:txBody>
          <a:bodyPr vert="horz" wrap="square" lIns="0" tIns="0" rIns="0" bIns="0" rtlCol="0" anchor="ctr"/>
          <a:lstStyle/>
          <a:p>
            <a:pPr marL="0" indent="0" algn="l">
              <a:lnSpc>
                <a:spcPts val="1575"/>
              </a:lnSpc>
              <a:buNone/>
            </a:pPr>
            <a:r>
              <a:rPr lang="en-US" sz="1050" b="1" kern="0" spc="30" dirty="0">
                <a:solidFill>
                  <a:srgbClr val="FFFFFF"/>
                </a:solidFill>
              </a:rPr>
              <a:t>2025 CHANGE / EMPHASIS</a:t>
            </a:r>
            <a:endParaRPr lang="en-US" sz="1050" dirty="0"/>
          </a:p>
        </p:txBody>
      </p:sp>
      <p:sp>
        <p:nvSpPr>
          <p:cNvPr id="42" name="Text 10"/>
          <p:cNvSpPr/>
          <p:nvPr/>
        </p:nvSpPr>
        <p:spPr>
          <a:xfrm>
            <a:off x="5267325" y="1895475"/>
            <a:ext cx="2122658" cy="59055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999 Activation</a:t>
            </a:r>
            <a:endParaRPr lang="en-US" sz="1050" dirty="0"/>
          </a:p>
        </p:txBody>
      </p:sp>
      <p:sp>
        <p:nvSpPr>
          <p:cNvPr id="43" name="Text 11"/>
          <p:cNvSpPr/>
          <p:nvPr/>
        </p:nvSpPr>
        <p:spPr>
          <a:xfrm>
            <a:off x="6938963" y="1895475"/>
            <a:ext cx="3430611" cy="590550"/>
          </a:xfrm>
          <a:prstGeom prst="rect">
            <a:avLst/>
          </a:prstGeom>
          <a:noFill/>
          <a:ln/>
        </p:spPr>
        <p:txBody>
          <a:bodyPr vert="horz" wrap="square" lIns="0" tIns="0" rIns="0" bIns="0" rtlCol="0" anchor="ctr"/>
          <a:lstStyle/>
          <a:p>
            <a:pPr marL="0" indent="0">
              <a:lnSpc>
                <a:spcPts val="1575"/>
              </a:lnSpc>
              <a:buNone/>
            </a:pPr>
            <a:r>
              <a:rPr lang="en-US" sz="1050" dirty="0">
                <a:solidFill>
                  <a:srgbClr val="7F8C8D"/>
                </a:solidFill>
              </a:rPr>
              <a:t>After assessing breathing</a:t>
            </a:r>
            <a:endParaRPr lang="en-US" sz="1050" dirty="0"/>
          </a:p>
        </p:txBody>
      </p:sp>
      <p:sp>
        <p:nvSpPr>
          <p:cNvPr id="44" name="Text 12"/>
          <p:cNvSpPr/>
          <p:nvPr/>
        </p:nvSpPr>
        <p:spPr>
          <a:xfrm>
            <a:off x="8944868" y="1895475"/>
            <a:ext cx="2723257" cy="590550"/>
          </a:xfrm>
          <a:prstGeom prst="rect">
            <a:avLst/>
          </a:prstGeom>
          <a:noFill/>
          <a:ln/>
        </p:spPr>
        <p:txBody>
          <a:bodyPr vert="horz" wrap="square" lIns="0" tIns="0" rIns="0" bIns="0" rtlCol="0" anchor="ctr"/>
          <a:lstStyle/>
          <a:p>
            <a:pPr marL="0" indent="0">
              <a:lnSpc>
                <a:spcPts val="1575"/>
              </a:lnSpc>
              <a:buNone/>
            </a:pPr>
            <a:r>
              <a:rPr lang="en-US" sz="1050" b="1" dirty="0">
                <a:solidFill>
                  <a:srgbClr val="B00020"/>
                </a:solidFill>
              </a:rPr>
              <a:t>Call BEFORE</a:t>
            </a:r>
            <a:r>
              <a:rPr lang="en-US" sz="1050" dirty="0">
                <a:solidFill>
                  <a:srgbClr val="2C3E50"/>
                </a:solidFill>
              </a:rPr>
              <a:t> breathing assessment for any unresponsive patient.</a:t>
            </a:r>
            <a:endParaRPr lang="en-US" sz="1050" dirty="0"/>
          </a:p>
        </p:txBody>
      </p:sp>
      <p:sp>
        <p:nvSpPr>
          <p:cNvPr id="45" name="Text 13"/>
          <p:cNvSpPr/>
          <p:nvPr/>
        </p:nvSpPr>
        <p:spPr>
          <a:xfrm>
            <a:off x="5267325" y="2486025"/>
            <a:ext cx="1385888" cy="59055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First Aid</a:t>
            </a:r>
            <a:endParaRPr lang="en-US" sz="1050" dirty="0"/>
          </a:p>
        </p:txBody>
      </p:sp>
      <p:sp>
        <p:nvSpPr>
          <p:cNvPr id="46" name="Text 14"/>
          <p:cNvSpPr/>
          <p:nvPr/>
        </p:nvSpPr>
        <p:spPr>
          <a:xfrm>
            <a:off x="6938963" y="2486025"/>
            <a:ext cx="2058367" cy="590550"/>
          </a:xfrm>
          <a:prstGeom prst="rect">
            <a:avLst/>
          </a:prstGeom>
          <a:noFill/>
          <a:ln/>
        </p:spPr>
        <p:txBody>
          <a:bodyPr vert="horz" wrap="square" lIns="0" tIns="0" rIns="0" bIns="0" rtlCol="0" anchor="ctr"/>
          <a:lstStyle/>
          <a:p>
            <a:pPr marL="0" indent="0">
              <a:lnSpc>
                <a:spcPts val="1575"/>
              </a:lnSpc>
              <a:buNone/>
            </a:pPr>
            <a:r>
              <a:rPr lang="en-US" sz="1050" dirty="0">
                <a:solidFill>
                  <a:srgbClr val="7F8C8D"/>
                </a:solidFill>
              </a:rPr>
              <a:t>General mention</a:t>
            </a:r>
            <a:endParaRPr lang="en-US" sz="1050" dirty="0"/>
          </a:p>
        </p:txBody>
      </p:sp>
      <p:sp>
        <p:nvSpPr>
          <p:cNvPr id="47" name="Text 15"/>
          <p:cNvSpPr/>
          <p:nvPr/>
        </p:nvSpPr>
        <p:spPr>
          <a:xfrm>
            <a:off x="8944868" y="2486025"/>
            <a:ext cx="2723257" cy="59055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Brand New Dedicated Chapter</a:t>
            </a:r>
            <a:r>
              <a:rPr lang="en-US" sz="1050" dirty="0">
                <a:solidFill>
                  <a:srgbClr val="2C3E50"/>
                </a:solidFill>
              </a:rPr>
              <a:t> covering choking, trauma, and medical emergencies.</a:t>
            </a:r>
            <a:endParaRPr lang="en-US" sz="1050" dirty="0"/>
          </a:p>
        </p:txBody>
      </p:sp>
      <p:sp>
        <p:nvSpPr>
          <p:cNvPr id="48" name="Text 16"/>
          <p:cNvSpPr/>
          <p:nvPr/>
        </p:nvSpPr>
        <p:spPr>
          <a:xfrm>
            <a:off x="5267325" y="3076575"/>
            <a:ext cx="1385888" cy="59055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ALS Pads</a:t>
            </a:r>
            <a:endParaRPr lang="en-US" sz="1050" dirty="0"/>
          </a:p>
        </p:txBody>
      </p:sp>
      <p:sp>
        <p:nvSpPr>
          <p:cNvPr id="49" name="Text 17"/>
          <p:cNvSpPr/>
          <p:nvPr/>
        </p:nvSpPr>
        <p:spPr>
          <a:xfrm>
            <a:off x="6938963" y="3076575"/>
            <a:ext cx="1921142" cy="590550"/>
          </a:xfrm>
          <a:prstGeom prst="rect">
            <a:avLst/>
          </a:prstGeom>
          <a:noFill/>
          <a:ln/>
        </p:spPr>
        <p:txBody>
          <a:bodyPr vert="horz" wrap="square" lIns="0" tIns="0" rIns="0" bIns="0" rtlCol="0" anchor="ctr"/>
          <a:lstStyle/>
          <a:p>
            <a:pPr marL="0" indent="0">
              <a:lnSpc>
                <a:spcPts val="1575"/>
              </a:lnSpc>
              <a:buNone/>
            </a:pPr>
            <a:r>
              <a:rPr lang="en-US" sz="1050" dirty="0">
                <a:solidFill>
                  <a:srgbClr val="7F8C8D"/>
                </a:solidFill>
              </a:rPr>
              <a:t>Antero-lateral</a:t>
            </a:r>
            <a:endParaRPr lang="en-US" sz="1050" dirty="0"/>
          </a:p>
        </p:txBody>
      </p:sp>
      <p:sp>
        <p:nvSpPr>
          <p:cNvPr id="50" name="Text 18"/>
          <p:cNvSpPr/>
          <p:nvPr/>
        </p:nvSpPr>
        <p:spPr>
          <a:xfrm>
            <a:off x="8944868" y="3076575"/>
            <a:ext cx="2723257" cy="590550"/>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rPr>
              <a:t>Greater emphasis: Lateral pad </a:t>
            </a:r>
            <a:r>
              <a:rPr lang="en-US" sz="1050" b="1" dirty="0">
                <a:solidFill>
                  <a:srgbClr val="2C3E50"/>
                </a:solidFill>
              </a:rPr>
              <a:t>must</a:t>
            </a:r>
            <a:r>
              <a:rPr lang="en-US" sz="1050" dirty="0">
                <a:solidFill>
                  <a:srgbClr val="2C3E50"/>
                </a:solidFill>
              </a:rPr>
              <a:t> be directly below armpit in mid-axillary line.</a:t>
            </a:r>
            <a:endParaRPr lang="en-US" sz="1050" dirty="0"/>
          </a:p>
        </p:txBody>
      </p:sp>
      <p:sp>
        <p:nvSpPr>
          <p:cNvPr id="51" name="Text 19"/>
          <p:cNvSpPr/>
          <p:nvPr/>
        </p:nvSpPr>
        <p:spPr>
          <a:xfrm>
            <a:off x="5267325" y="3667125"/>
            <a:ext cx="1385888" cy="59055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Athletes</a:t>
            </a:r>
            <a:endParaRPr lang="en-US" sz="1050" dirty="0"/>
          </a:p>
        </p:txBody>
      </p:sp>
      <p:sp>
        <p:nvSpPr>
          <p:cNvPr id="52" name="Text 20"/>
          <p:cNvSpPr/>
          <p:nvPr/>
        </p:nvSpPr>
        <p:spPr>
          <a:xfrm>
            <a:off x="6938963" y="3667125"/>
            <a:ext cx="2744489" cy="590550"/>
          </a:xfrm>
          <a:prstGeom prst="rect">
            <a:avLst/>
          </a:prstGeom>
          <a:noFill/>
          <a:ln/>
        </p:spPr>
        <p:txBody>
          <a:bodyPr vert="horz" wrap="square" lIns="0" tIns="0" rIns="0" bIns="0" rtlCol="0" anchor="ctr"/>
          <a:lstStyle/>
          <a:p>
            <a:pPr marL="0" indent="0">
              <a:lnSpc>
                <a:spcPts val="1575"/>
              </a:lnSpc>
              <a:buNone/>
            </a:pPr>
            <a:r>
              <a:rPr lang="en-US" sz="1050" dirty="0">
                <a:solidFill>
                  <a:srgbClr val="7F8C8D"/>
                </a:solidFill>
              </a:rPr>
              <a:t>No specific guidance</a:t>
            </a:r>
            <a:endParaRPr lang="en-US" sz="1050" dirty="0"/>
          </a:p>
        </p:txBody>
      </p:sp>
      <p:sp>
        <p:nvSpPr>
          <p:cNvPr id="53" name="Text 21"/>
          <p:cNvSpPr/>
          <p:nvPr/>
        </p:nvSpPr>
        <p:spPr>
          <a:xfrm>
            <a:off x="8944868" y="3667125"/>
            <a:ext cx="2723257" cy="590550"/>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rPr>
              <a:t>Recognise near-normal/panting breathing as cardiac arrest onset.</a:t>
            </a:r>
            <a:endParaRPr lang="en-US" sz="1050" dirty="0"/>
          </a:p>
        </p:txBody>
      </p:sp>
      <p:sp>
        <p:nvSpPr>
          <p:cNvPr id="54" name="Text 22"/>
          <p:cNvSpPr/>
          <p:nvPr/>
        </p:nvSpPr>
        <p:spPr>
          <a:xfrm>
            <a:off x="5267325" y="4257675"/>
            <a:ext cx="1385888" cy="59055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Post-ROSC</a:t>
            </a:r>
            <a:endParaRPr lang="en-US" sz="1050" dirty="0"/>
          </a:p>
        </p:txBody>
      </p:sp>
      <p:sp>
        <p:nvSpPr>
          <p:cNvPr id="55" name="Text 23"/>
          <p:cNvSpPr/>
          <p:nvPr/>
        </p:nvSpPr>
        <p:spPr>
          <a:xfrm>
            <a:off x="6938963" y="4257675"/>
            <a:ext cx="3384870" cy="590550"/>
          </a:xfrm>
          <a:prstGeom prst="rect">
            <a:avLst/>
          </a:prstGeom>
          <a:noFill/>
          <a:ln/>
        </p:spPr>
        <p:txBody>
          <a:bodyPr vert="horz" wrap="square" lIns="0" tIns="0" rIns="0" bIns="0" rtlCol="0" anchor="ctr"/>
          <a:lstStyle/>
          <a:p>
            <a:pPr marL="0" indent="0">
              <a:lnSpc>
                <a:spcPts val="1575"/>
              </a:lnSpc>
              <a:buNone/>
            </a:pPr>
            <a:r>
              <a:rPr lang="en-US" sz="1050" dirty="0">
                <a:solidFill>
                  <a:srgbClr val="7F8C8D"/>
                </a:solidFill>
              </a:rPr>
              <a:t>Active cooling 32-36°C</a:t>
            </a:r>
            <a:endParaRPr lang="en-US" sz="1050" dirty="0"/>
          </a:p>
        </p:txBody>
      </p:sp>
      <p:sp>
        <p:nvSpPr>
          <p:cNvPr id="56" name="Text 24"/>
          <p:cNvSpPr/>
          <p:nvPr/>
        </p:nvSpPr>
        <p:spPr>
          <a:xfrm>
            <a:off x="8944868" y="4257675"/>
            <a:ext cx="2723257" cy="590550"/>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rPr>
              <a:t>Focus on </a:t>
            </a:r>
            <a:r>
              <a:rPr lang="en-US" sz="1050" b="1" dirty="0">
                <a:solidFill>
                  <a:srgbClr val="2C3E50"/>
                </a:solidFill>
              </a:rPr>
              <a:t>Fever Prevention (≤37.5°C)</a:t>
            </a:r>
            <a:r>
              <a:rPr lang="en-US" sz="1050" dirty="0">
                <a:solidFill>
                  <a:srgbClr val="2C3E50"/>
                </a:solidFill>
              </a:rPr>
              <a:t> for comatose patients.</a:t>
            </a:r>
            <a:endParaRPr lang="en-US" sz="1050" dirty="0"/>
          </a:p>
        </p:txBody>
      </p:sp>
      <p:sp>
        <p:nvSpPr>
          <p:cNvPr id="57" name="Text 25"/>
          <p:cNvSpPr/>
          <p:nvPr/>
        </p:nvSpPr>
        <p:spPr>
          <a:xfrm>
            <a:off x="5267325" y="4848225"/>
            <a:ext cx="1857326" cy="59055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Defibrillation</a:t>
            </a:r>
            <a:endParaRPr lang="en-US" sz="1050" dirty="0"/>
          </a:p>
        </p:txBody>
      </p:sp>
      <p:sp>
        <p:nvSpPr>
          <p:cNvPr id="58" name="Text 26"/>
          <p:cNvSpPr/>
          <p:nvPr/>
        </p:nvSpPr>
        <p:spPr>
          <a:xfrm>
            <a:off x="6938963" y="4848225"/>
            <a:ext cx="2881713" cy="590550"/>
          </a:xfrm>
          <a:prstGeom prst="rect">
            <a:avLst/>
          </a:prstGeom>
          <a:noFill/>
          <a:ln/>
        </p:spPr>
        <p:txBody>
          <a:bodyPr vert="horz" wrap="square" lIns="0" tIns="0" rIns="0" bIns="0" rtlCol="0" anchor="ctr"/>
          <a:lstStyle/>
          <a:p>
            <a:pPr marL="0" indent="0">
              <a:lnSpc>
                <a:spcPts val="1575"/>
              </a:lnSpc>
              <a:buNone/>
            </a:pPr>
            <a:r>
              <a:rPr lang="en-US" sz="1050" dirty="0">
                <a:solidFill>
                  <a:srgbClr val="7F8C8D"/>
                </a:solidFill>
              </a:rPr>
              <a:t>Dual sequential noted</a:t>
            </a:r>
            <a:endParaRPr lang="en-US" sz="1050" dirty="0"/>
          </a:p>
        </p:txBody>
      </p:sp>
      <p:sp>
        <p:nvSpPr>
          <p:cNvPr id="59" name="Text 27"/>
          <p:cNvSpPr/>
          <p:nvPr/>
        </p:nvSpPr>
        <p:spPr>
          <a:xfrm>
            <a:off x="8944868" y="4848225"/>
            <a:ext cx="2723257" cy="590550"/>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rPr>
              <a:t>Explicitly </a:t>
            </a:r>
            <a:r>
              <a:rPr lang="en-US" sz="1050" b="1" dirty="0">
                <a:solidFill>
                  <a:srgbClr val="2C3E50"/>
                </a:solidFill>
              </a:rPr>
              <a:t>NOT recommended</a:t>
            </a:r>
            <a:r>
              <a:rPr lang="en-US" sz="1050" dirty="0">
                <a:solidFill>
                  <a:srgbClr val="2C3E50"/>
                </a:solidFill>
              </a:rPr>
              <a:t> (insufficient evidence).</a:t>
            </a:r>
            <a:endParaRPr lang="en-US" sz="1050" dirty="0"/>
          </a:p>
        </p:txBody>
      </p:sp>
      <p:sp>
        <p:nvSpPr>
          <p:cNvPr id="60" name="Text 28"/>
          <p:cNvSpPr/>
          <p:nvPr/>
        </p:nvSpPr>
        <p:spPr>
          <a:xfrm>
            <a:off x="523875" y="5991225"/>
            <a:ext cx="431929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alpha val="90000"/>
                  </a:srgbClr>
                </a:solidFill>
              </a:rPr>
              <a:t>AKT TIP</a:t>
            </a:r>
            <a:endParaRPr lang="en-US" sz="900" dirty="0"/>
          </a:p>
        </p:txBody>
      </p:sp>
      <p:sp>
        <p:nvSpPr>
          <p:cNvPr id="61" name="Text 29"/>
          <p:cNvSpPr/>
          <p:nvPr/>
        </p:nvSpPr>
        <p:spPr>
          <a:xfrm>
            <a:off x="523875" y="6200775"/>
            <a:ext cx="4319290" cy="40005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Note the implementation date: Guidelines published Oct 2025, active in courses/exams from Jan 2026.</a:t>
            </a:r>
            <a:endParaRPr lang="en-US" sz="1050" dirty="0"/>
          </a:p>
        </p:txBody>
      </p:sp>
      <p:sp>
        <p:nvSpPr>
          <p:cNvPr id="62" name="Text 30"/>
          <p:cNvSpPr/>
          <p:nvPr/>
        </p:nvSpPr>
        <p:spPr>
          <a:xfrm>
            <a:off x="5319415" y="5991225"/>
            <a:ext cx="431929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alpha val="90000"/>
                  </a:srgbClr>
                </a:solidFill>
              </a:rPr>
              <a:t>SCA TIP</a:t>
            </a:r>
            <a:endParaRPr lang="en-US" sz="900" dirty="0"/>
          </a:p>
        </p:txBody>
      </p:sp>
      <p:sp>
        <p:nvSpPr>
          <p:cNvPr id="63" name="Text 31"/>
          <p:cNvSpPr/>
          <p:nvPr/>
        </p:nvSpPr>
        <p:spPr>
          <a:xfrm>
            <a:off x="5319415" y="6200775"/>
            <a:ext cx="4319290" cy="400050"/>
          </a:xfrm>
          <a:prstGeom prst="rect">
            <a:avLst/>
          </a:prstGeom>
          <a:noFill/>
          <a:ln/>
        </p:spPr>
        <p:txBody>
          <a:bodyPr vert="horz" wrap="square" lIns="0" tIns="0" rIns="0" bIns="0" rtlCol="0" anchor="ctr"/>
          <a:lstStyle/>
          <a:p>
            <a:pPr marL="0" indent="0">
              <a:lnSpc>
                <a:spcPts val="1575"/>
              </a:lnSpc>
              <a:buNone/>
            </a:pPr>
            <a:r>
              <a:rPr lang="en-US" sz="1050" dirty="0">
                <a:solidFill>
                  <a:srgbClr val="FFFFFF"/>
                </a:solidFill>
              </a:rPr>
              <a:t>Communication: Reassure bystanders that any attempt is better than no attempt—"failing to act" is the only harm.</a:t>
            </a:r>
            <a:endParaRPr lang="en-US" sz="1050" dirty="0"/>
          </a:p>
        </p:txBody>
      </p:sp>
      <p:sp>
        <p:nvSpPr>
          <p:cNvPr id="64" name="Text 32"/>
          <p:cNvSpPr/>
          <p:nvPr/>
        </p:nvSpPr>
        <p:spPr>
          <a:xfrm>
            <a:off x="10533906" y="6362849"/>
            <a:ext cx="1658094" cy="190351"/>
          </a:xfrm>
          <a:prstGeom prst="rect">
            <a:avLst/>
          </a:prstGeom>
          <a:noFill/>
          <a:ln/>
        </p:spPr>
        <p:txBody>
          <a:bodyPr vert="horz" wrap="square" lIns="0" tIns="0" rIns="0" bIns="0" rtlCol="0" anchor="ctr"/>
          <a:lstStyle/>
          <a:p>
            <a:pPr marL="0" indent="0">
              <a:lnSpc>
                <a:spcPts val="1500"/>
              </a:lnSpc>
              <a:buNone/>
            </a:pPr>
            <a:r>
              <a:rPr lang="en-US" sz="1000" dirty="0">
                <a:solidFill>
                  <a:srgbClr val="95A5A6"/>
                </a:solidFill>
              </a:rPr>
              <a:t>www.bradfordvts.co.uk</a:t>
            </a:r>
            <a:endParaRPr lang="en-US" sz="1000" dirty="0"/>
          </a:p>
        </p:txBody>
      </p:sp>
      <p:sp>
        <p:nvSpPr>
          <p:cNvPr id="65" name="Text 33"/>
          <p:cNvSpPr/>
          <p:nvPr/>
        </p:nvSpPr>
        <p:spPr>
          <a:xfrm>
            <a:off x="9972080" y="6572250"/>
            <a:ext cx="2219920" cy="142875"/>
          </a:xfrm>
          <a:prstGeom prst="rect">
            <a:avLst/>
          </a:prstGeom>
          <a:noFill/>
          <a:ln/>
        </p:spPr>
        <p:txBody>
          <a:bodyPr vert="horz" wrap="square" lIns="0" tIns="0" rIns="0" bIns="0" rtlCol="0" anchor="ctr"/>
          <a:lstStyle/>
          <a:p>
            <a:pPr marL="0" indent="0">
              <a:lnSpc>
                <a:spcPts val="1125"/>
              </a:lnSpc>
              <a:buNone/>
            </a:pPr>
            <a:r>
              <a:rPr lang="en-US" sz="750" dirty="0">
                <a:solidFill>
                  <a:srgbClr val="BDC3C7"/>
                </a:solidFill>
              </a:rPr>
              <a:t>Created May 2026 • RCUK 2025 Standards</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638175"/>
          </a:xfrm>
          <a:prstGeom prst="rect">
            <a:avLst/>
          </a:prstGeom>
        </p:spPr>
      </p:pic>
      <p:pic>
        <p:nvPicPr>
          <p:cNvPr id="5" name="Image 3" descr="preencoded.png"/>
          <p:cNvPicPr>
            <a:picLocks noChangeAspect="1"/>
          </p:cNvPicPr>
          <p:nvPr/>
        </p:nvPicPr>
        <p:blipFill>
          <a:blip r:embed="rId5"/>
          <a:stretch>
            <a:fillRect/>
          </a:stretch>
        </p:blipFill>
        <p:spPr>
          <a:xfrm>
            <a:off x="381000" y="923925"/>
            <a:ext cx="11430000" cy="9525"/>
          </a:xfrm>
          <a:prstGeom prst="rect">
            <a:avLst/>
          </a:prstGeom>
        </p:spPr>
      </p:pic>
      <p:pic>
        <p:nvPicPr>
          <p:cNvPr id="6" name="Image 4" descr="preencoded.png"/>
          <p:cNvPicPr>
            <a:picLocks noChangeAspect="1"/>
          </p:cNvPicPr>
          <p:nvPr/>
        </p:nvPicPr>
        <p:blipFill>
          <a:blip r:embed="rId6"/>
          <a:stretch>
            <a:fillRect/>
          </a:stretch>
        </p:blipFill>
        <p:spPr>
          <a:xfrm>
            <a:off x="381000" y="1826121"/>
            <a:ext cx="5572125" cy="954286"/>
          </a:xfrm>
          <a:prstGeom prst="rect">
            <a:avLst/>
          </a:prstGeom>
        </p:spPr>
      </p:pic>
      <p:pic>
        <p:nvPicPr>
          <p:cNvPr id="7" name="Image 5" descr="preencoded.png"/>
          <p:cNvPicPr>
            <a:picLocks noChangeAspect="1"/>
          </p:cNvPicPr>
          <p:nvPr/>
        </p:nvPicPr>
        <p:blipFill>
          <a:blip r:embed="rId7"/>
          <a:stretch>
            <a:fillRect/>
          </a:stretch>
        </p:blipFill>
        <p:spPr>
          <a:xfrm>
            <a:off x="571500" y="1968996"/>
            <a:ext cx="381000" cy="381000"/>
          </a:xfrm>
          <a:prstGeom prst="rect">
            <a:avLst/>
          </a:prstGeom>
        </p:spPr>
      </p:pic>
      <p:pic>
        <p:nvPicPr>
          <p:cNvPr id="8" name="Image 6" descr="preencoded.png"/>
          <p:cNvPicPr>
            <a:picLocks noChangeAspect="1"/>
          </p:cNvPicPr>
          <p:nvPr/>
        </p:nvPicPr>
        <p:blipFill>
          <a:blip r:embed="rId8"/>
          <a:stretch>
            <a:fillRect/>
          </a:stretch>
        </p:blipFill>
        <p:spPr>
          <a:xfrm>
            <a:off x="381000" y="2923282"/>
            <a:ext cx="5572125" cy="954286"/>
          </a:xfrm>
          <a:prstGeom prst="rect">
            <a:avLst/>
          </a:prstGeom>
        </p:spPr>
      </p:pic>
      <p:pic>
        <p:nvPicPr>
          <p:cNvPr id="9" name="Image 7" descr="preencoded.png"/>
          <p:cNvPicPr>
            <a:picLocks noChangeAspect="1"/>
          </p:cNvPicPr>
          <p:nvPr/>
        </p:nvPicPr>
        <p:blipFill>
          <a:blip r:embed="rId9"/>
          <a:stretch>
            <a:fillRect/>
          </a:stretch>
        </p:blipFill>
        <p:spPr>
          <a:xfrm>
            <a:off x="571500" y="3066157"/>
            <a:ext cx="381000" cy="381000"/>
          </a:xfrm>
          <a:prstGeom prst="rect">
            <a:avLst/>
          </a:prstGeom>
        </p:spPr>
      </p:pic>
      <p:pic>
        <p:nvPicPr>
          <p:cNvPr id="10" name="Image 8" descr="preencoded.png"/>
          <p:cNvPicPr>
            <a:picLocks noChangeAspect="1"/>
          </p:cNvPicPr>
          <p:nvPr/>
        </p:nvPicPr>
        <p:blipFill>
          <a:blip r:embed="rId10"/>
          <a:stretch>
            <a:fillRect/>
          </a:stretch>
        </p:blipFill>
        <p:spPr>
          <a:xfrm>
            <a:off x="381000" y="4020443"/>
            <a:ext cx="5572125" cy="954286"/>
          </a:xfrm>
          <a:prstGeom prst="rect">
            <a:avLst/>
          </a:prstGeom>
        </p:spPr>
      </p:pic>
      <p:pic>
        <p:nvPicPr>
          <p:cNvPr id="11" name="Image 9" descr="preencoded.png"/>
          <p:cNvPicPr>
            <a:picLocks noChangeAspect="1"/>
          </p:cNvPicPr>
          <p:nvPr/>
        </p:nvPicPr>
        <p:blipFill>
          <a:blip r:embed="rId11"/>
          <a:stretch>
            <a:fillRect/>
          </a:stretch>
        </p:blipFill>
        <p:spPr>
          <a:xfrm>
            <a:off x="571500" y="4163318"/>
            <a:ext cx="381000" cy="381000"/>
          </a:xfrm>
          <a:prstGeom prst="rect">
            <a:avLst/>
          </a:prstGeom>
        </p:spPr>
      </p:pic>
      <p:pic>
        <p:nvPicPr>
          <p:cNvPr id="12" name="Image 10" descr="preencoded.png"/>
          <p:cNvPicPr>
            <a:picLocks noChangeAspect="1"/>
          </p:cNvPicPr>
          <p:nvPr/>
        </p:nvPicPr>
        <p:blipFill>
          <a:blip r:embed="rId12"/>
          <a:stretch>
            <a:fillRect/>
          </a:stretch>
        </p:blipFill>
        <p:spPr>
          <a:xfrm>
            <a:off x="6238875" y="1171575"/>
            <a:ext cx="5572125" cy="2157561"/>
          </a:xfrm>
          <a:prstGeom prst="rect">
            <a:avLst/>
          </a:prstGeom>
        </p:spPr>
      </p:pic>
      <p:pic>
        <p:nvPicPr>
          <p:cNvPr id="13" name="Image 11" descr="preencoded.png"/>
          <p:cNvPicPr>
            <a:picLocks noChangeAspect="1"/>
          </p:cNvPicPr>
          <p:nvPr/>
        </p:nvPicPr>
        <p:blipFill>
          <a:blip r:embed="rId13"/>
          <a:stretch>
            <a:fillRect/>
          </a:stretch>
        </p:blipFill>
        <p:spPr>
          <a:xfrm>
            <a:off x="6410325" y="1343025"/>
            <a:ext cx="5229225" cy="304800"/>
          </a:xfrm>
          <a:prstGeom prst="rect">
            <a:avLst/>
          </a:prstGeom>
        </p:spPr>
      </p:pic>
      <p:pic>
        <p:nvPicPr>
          <p:cNvPr id="14" name="Image 12" descr="preencoded.png"/>
          <p:cNvPicPr>
            <a:picLocks noChangeAspect="1"/>
          </p:cNvPicPr>
          <p:nvPr/>
        </p:nvPicPr>
        <p:blipFill>
          <a:blip r:embed="rId14"/>
          <a:stretch>
            <a:fillRect/>
          </a:stretch>
        </p:blipFill>
        <p:spPr>
          <a:xfrm>
            <a:off x="6410325" y="1381125"/>
            <a:ext cx="190500" cy="152400"/>
          </a:xfrm>
          <a:prstGeom prst="rect">
            <a:avLst/>
          </a:prstGeom>
        </p:spPr>
      </p:pic>
      <p:pic>
        <p:nvPicPr>
          <p:cNvPr id="15" name="Image 13" descr="preencoded.png"/>
          <p:cNvPicPr>
            <a:picLocks noChangeAspect="1"/>
          </p:cNvPicPr>
          <p:nvPr/>
        </p:nvPicPr>
        <p:blipFill>
          <a:blip r:embed="rId15"/>
          <a:stretch>
            <a:fillRect/>
          </a:stretch>
        </p:blipFill>
        <p:spPr>
          <a:xfrm>
            <a:off x="6410325" y="1795463"/>
            <a:ext cx="152400" cy="133350"/>
          </a:xfrm>
          <a:prstGeom prst="rect">
            <a:avLst/>
          </a:prstGeom>
        </p:spPr>
      </p:pic>
      <p:pic>
        <p:nvPicPr>
          <p:cNvPr id="16" name="Image 14" descr="preencoded.png"/>
          <p:cNvPicPr>
            <a:picLocks noChangeAspect="1"/>
          </p:cNvPicPr>
          <p:nvPr/>
        </p:nvPicPr>
        <p:blipFill>
          <a:blip r:embed="rId16"/>
          <a:stretch>
            <a:fillRect/>
          </a:stretch>
        </p:blipFill>
        <p:spPr>
          <a:xfrm>
            <a:off x="6410325" y="2071688"/>
            <a:ext cx="152400" cy="133350"/>
          </a:xfrm>
          <a:prstGeom prst="rect">
            <a:avLst/>
          </a:prstGeom>
        </p:spPr>
      </p:pic>
      <p:pic>
        <p:nvPicPr>
          <p:cNvPr id="17" name="Image 15" descr="preencoded.png"/>
          <p:cNvPicPr>
            <a:picLocks noChangeAspect="1"/>
          </p:cNvPicPr>
          <p:nvPr/>
        </p:nvPicPr>
        <p:blipFill>
          <a:blip r:embed="rId17"/>
          <a:stretch>
            <a:fillRect/>
          </a:stretch>
        </p:blipFill>
        <p:spPr>
          <a:xfrm>
            <a:off x="6410325" y="2347913"/>
            <a:ext cx="152400" cy="133350"/>
          </a:xfrm>
          <a:prstGeom prst="rect">
            <a:avLst/>
          </a:prstGeom>
        </p:spPr>
      </p:pic>
      <p:pic>
        <p:nvPicPr>
          <p:cNvPr id="18" name="Image 16" descr="preencoded.png"/>
          <p:cNvPicPr>
            <a:picLocks noChangeAspect="1"/>
          </p:cNvPicPr>
          <p:nvPr/>
        </p:nvPicPr>
        <p:blipFill>
          <a:blip r:embed="rId18"/>
          <a:stretch>
            <a:fillRect/>
          </a:stretch>
        </p:blipFill>
        <p:spPr>
          <a:xfrm>
            <a:off x="6410325" y="2624138"/>
            <a:ext cx="152400" cy="133350"/>
          </a:xfrm>
          <a:prstGeom prst="rect">
            <a:avLst/>
          </a:prstGeom>
        </p:spPr>
      </p:pic>
      <p:pic>
        <p:nvPicPr>
          <p:cNvPr id="19" name="Image 17" descr="preencoded.png"/>
          <p:cNvPicPr>
            <a:picLocks noChangeAspect="1"/>
          </p:cNvPicPr>
          <p:nvPr/>
        </p:nvPicPr>
        <p:blipFill>
          <a:blip r:embed="rId19"/>
          <a:stretch>
            <a:fillRect/>
          </a:stretch>
        </p:blipFill>
        <p:spPr>
          <a:xfrm>
            <a:off x="6238875" y="3472011"/>
            <a:ext cx="5572125" cy="2157561"/>
          </a:xfrm>
          <a:prstGeom prst="rect">
            <a:avLst/>
          </a:prstGeom>
        </p:spPr>
      </p:pic>
      <p:pic>
        <p:nvPicPr>
          <p:cNvPr id="20" name="Image 18" descr="preencoded.png"/>
          <p:cNvPicPr>
            <a:picLocks noChangeAspect="1"/>
          </p:cNvPicPr>
          <p:nvPr/>
        </p:nvPicPr>
        <p:blipFill>
          <a:blip r:embed="rId20"/>
          <a:stretch>
            <a:fillRect/>
          </a:stretch>
        </p:blipFill>
        <p:spPr>
          <a:xfrm>
            <a:off x="6410325" y="3643461"/>
            <a:ext cx="5229225" cy="304800"/>
          </a:xfrm>
          <a:prstGeom prst="rect">
            <a:avLst/>
          </a:prstGeom>
        </p:spPr>
      </p:pic>
      <p:pic>
        <p:nvPicPr>
          <p:cNvPr id="21" name="Image 19" descr="preencoded.png"/>
          <p:cNvPicPr>
            <a:picLocks noChangeAspect="1"/>
          </p:cNvPicPr>
          <p:nvPr/>
        </p:nvPicPr>
        <p:blipFill>
          <a:blip r:embed="rId21"/>
          <a:stretch>
            <a:fillRect/>
          </a:stretch>
        </p:blipFill>
        <p:spPr>
          <a:xfrm>
            <a:off x="6410325" y="3681561"/>
            <a:ext cx="190500" cy="152400"/>
          </a:xfrm>
          <a:prstGeom prst="rect">
            <a:avLst/>
          </a:prstGeom>
        </p:spPr>
      </p:pic>
      <p:pic>
        <p:nvPicPr>
          <p:cNvPr id="22" name="Image 20" descr="preencoded.png"/>
          <p:cNvPicPr>
            <a:picLocks noChangeAspect="1"/>
          </p:cNvPicPr>
          <p:nvPr/>
        </p:nvPicPr>
        <p:blipFill>
          <a:blip r:embed="rId22"/>
          <a:stretch>
            <a:fillRect/>
          </a:stretch>
        </p:blipFill>
        <p:spPr>
          <a:xfrm>
            <a:off x="6410325" y="4095899"/>
            <a:ext cx="152400" cy="133350"/>
          </a:xfrm>
          <a:prstGeom prst="rect">
            <a:avLst/>
          </a:prstGeom>
        </p:spPr>
      </p:pic>
      <p:pic>
        <p:nvPicPr>
          <p:cNvPr id="23" name="Image 21" descr="preencoded.png"/>
          <p:cNvPicPr>
            <a:picLocks noChangeAspect="1"/>
          </p:cNvPicPr>
          <p:nvPr/>
        </p:nvPicPr>
        <p:blipFill>
          <a:blip r:embed="rId23"/>
          <a:stretch>
            <a:fillRect/>
          </a:stretch>
        </p:blipFill>
        <p:spPr>
          <a:xfrm>
            <a:off x="6410325" y="4372124"/>
            <a:ext cx="152400" cy="133350"/>
          </a:xfrm>
          <a:prstGeom prst="rect">
            <a:avLst/>
          </a:prstGeom>
        </p:spPr>
      </p:pic>
      <p:pic>
        <p:nvPicPr>
          <p:cNvPr id="24" name="Image 22" descr="preencoded.png"/>
          <p:cNvPicPr>
            <a:picLocks noChangeAspect="1"/>
          </p:cNvPicPr>
          <p:nvPr/>
        </p:nvPicPr>
        <p:blipFill>
          <a:blip r:embed="rId24"/>
          <a:stretch>
            <a:fillRect/>
          </a:stretch>
        </p:blipFill>
        <p:spPr>
          <a:xfrm>
            <a:off x="6410325" y="4648349"/>
            <a:ext cx="152400" cy="133350"/>
          </a:xfrm>
          <a:prstGeom prst="rect">
            <a:avLst/>
          </a:prstGeom>
        </p:spPr>
      </p:pic>
      <p:pic>
        <p:nvPicPr>
          <p:cNvPr id="25" name="Image 23" descr="preencoded.png"/>
          <p:cNvPicPr>
            <a:picLocks noChangeAspect="1"/>
          </p:cNvPicPr>
          <p:nvPr/>
        </p:nvPicPr>
        <p:blipFill>
          <a:blip r:embed="rId25"/>
          <a:stretch>
            <a:fillRect/>
          </a:stretch>
        </p:blipFill>
        <p:spPr>
          <a:xfrm>
            <a:off x="6410325" y="4924574"/>
            <a:ext cx="152400" cy="133350"/>
          </a:xfrm>
          <a:prstGeom prst="rect">
            <a:avLst/>
          </a:prstGeom>
        </p:spPr>
      </p:pic>
      <p:pic>
        <p:nvPicPr>
          <p:cNvPr id="26" name="Image 24" descr="preencoded.png"/>
          <p:cNvPicPr>
            <a:picLocks noChangeAspect="1"/>
          </p:cNvPicPr>
          <p:nvPr/>
        </p:nvPicPr>
        <p:blipFill>
          <a:blip r:embed="rId26"/>
          <a:stretch>
            <a:fillRect/>
          </a:stretch>
        </p:blipFill>
        <p:spPr>
          <a:xfrm>
            <a:off x="381000" y="5867549"/>
            <a:ext cx="5619750" cy="561975"/>
          </a:xfrm>
          <a:prstGeom prst="rect">
            <a:avLst/>
          </a:prstGeom>
        </p:spPr>
      </p:pic>
      <p:pic>
        <p:nvPicPr>
          <p:cNvPr id="27" name="Image 25" descr="preencoded.png"/>
          <p:cNvPicPr>
            <a:picLocks noChangeAspect="1"/>
          </p:cNvPicPr>
          <p:nvPr/>
        </p:nvPicPr>
        <p:blipFill>
          <a:blip r:embed="rId27"/>
          <a:stretch>
            <a:fillRect/>
          </a:stretch>
        </p:blipFill>
        <p:spPr>
          <a:xfrm>
            <a:off x="523875" y="6081415"/>
            <a:ext cx="154781" cy="134094"/>
          </a:xfrm>
          <a:prstGeom prst="rect">
            <a:avLst/>
          </a:prstGeom>
        </p:spPr>
      </p:pic>
      <p:pic>
        <p:nvPicPr>
          <p:cNvPr id="28" name="Image 26" descr="preencoded.png"/>
          <p:cNvPicPr>
            <a:picLocks noChangeAspect="1"/>
          </p:cNvPicPr>
          <p:nvPr/>
        </p:nvPicPr>
        <p:blipFill>
          <a:blip r:embed="rId28"/>
          <a:stretch>
            <a:fillRect/>
          </a:stretch>
        </p:blipFill>
        <p:spPr>
          <a:xfrm>
            <a:off x="6191250" y="5867549"/>
            <a:ext cx="5619750" cy="561975"/>
          </a:xfrm>
          <a:prstGeom prst="rect">
            <a:avLst/>
          </a:prstGeom>
        </p:spPr>
      </p:pic>
      <p:pic>
        <p:nvPicPr>
          <p:cNvPr id="29" name="Image 27" descr="preencoded.png"/>
          <p:cNvPicPr>
            <a:picLocks noChangeAspect="1"/>
          </p:cNvPicPr>
          <p:nvPr/>
        </p:nvPicPr>
        <p:blipFill>
          <a:blip r:embed="rId29"/>
          <a:stretch>
            <a:fillRect/>
          </a:stretch>
        </p:blipFill>
        <p:spPr>
          <a:xfrm>
            <a:off x="6334125" y="6081415"/>
            <a:ext cx="154781" cy="134094"/>
          </a:xfrm>
          <a:prstGeom prst="rect">
            <a:avLst/>
          </a:prstGeom>
        </p:spPr>
      </p:pic>
      <p:sp>
        <p:nvSpPr>
          <p:cNvPr id="30" name="Text 0"/>
          <p:cNvSpPr/>
          <p:nvPr/>
        </p:nvSpPr>
        <p:spPr>
          <a:xfrm>
            <a:off x="523875" y="190500"/>
            <a:ext cx="9601200" cy="400050"/>
          </a:xfrm>
          <a:prstGeom prst="rect">
            <a:avLst/>
          </a:prstGeom>
          <a:noFill/>
          <a:ln/>
        </p:spPr>
        <p:txBody>
          <a:bodyPr vert="horz" wrap="square" lIns="0" tIns="0" rIns="0" bIns="0" rtlCol="0" anchor="ctr"/>
          <a:lstStyle/>
          <a:p>
            <a:pPr marL="0" indent="0">
              <a:lnSpc>
                <a:spcPts val="3150"/>
              </a:lnSpc>
              <a:buNone/>
            </a:pPr>
            <a:r>
              <a:rPr lang="en-US" sz="2100" b="1" kern="0" spc="30" dirty="0">
                <a:solidFill>
                  <a:srgbClr val="2C3E50"/>
                </a:solidFill>
              </a:rPr>
              <a:t>ADULT BASIC LIFE SUPPORT (BLS)</a:t>
            </a:r>
            <a:endParaRPr lang="en-US" sz="2100" dirty="0"/>
          </a:p>
        </p:txBody>
      </p:sp>
      <p:sp>
        <p:nvSpPr>
          <p:cNvPr id="31" name="Text 1"/>
          <p:cNvSpPr/>
          <p:nvPr/>
        </p:nvSpPr>
        <p:spPr>
          <a:xfrm>
            <a:off x="523875" y="628650"/>
            <a:ext cx="71475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RCUK 2025 Guidelines • GP Practice Context</a:t>
            </a:r>
            <a:endParaRPr lang="en-US" sz="1050" dirty="0"/>
          </a:p>
        </p:txBody>
      </p:sp>
      <p:sp>
        <p:nvSpPr>
          <p:cNvPr id="32" name="Text 2"/>
          <p:cNvSpPr/>
          <p:nvPr/>
        </p:nvSpPr>
        <p:spPr>
          <a:xfrm>
            <a:off x="698302" y="1968996"/>
            <a:ext cx="457200" cy="381000"/>
          </a:xfrm>
          <a:prstGeom prst="rect">
            <a:avLst/>
          </a:prstGeom>
          <a:noFill/>
          <a:ln/>
        </p:spPr>
        <p:txBody>
          <a:bodyPr vert="horz" wrap="square" lIns="0" tIns="0" rIns="0" bIns="0" rtlCol="0" anchor="ctr"/>
          <a:lstStyle/>
          <a:p>
            <a:pPr marL="0" indent="0">
              <a:lnSpc>
                <a:spcPts val="2700"/>
              </a:lnSpc>
              <a:buNone/>
            </a:pPr>
            <a:r>
              <a:rPr lang="en-US" sz="1800" b="1" dirty="0">
                <a:solidFill>
                  <a:srgbClr val="FFFFFF"/>
                </a:solidFill>
              </a:rPr>
              <a:t>1</a:t>
            </a:r>
            <a:endParaRPr lang="en-US" sz="1800" dirty="0"/>
          </a:p>
        </p:txBody>
      </p:sp>
      <p:sp>
        <p:nvSpPr>
          <p:cNvPr id="33" name="Text 3"/>
          <p:cNvSpPr/>
          <p:nvPr/>
        </p:nvSpPr>
        <p:spPr>
          <a:xfrm>
            <a:off x="1095375" y="1968996"/>
            <a:ext cx="466725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SUSPECT Cardiac Arrest</a:t>
            </a:r>
            <a:endParaRPr lang="en-US" dirty="0"/>
          </a:p>
        </p:txBody>
      </p:sp>
      <p:sp>
        <p:nvSpPr>
          <p:cNvPr id="34" name="Text 4"/>
          <p:cNvSpPr/>
          <p:nvPr/>
        </p:nvSpPr>
        <p:spPr>
          <a:xfrm>
            <a:off x="1095375" y="2264271"/>
            <a:ext cx="4667250"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Any unresponsive person. Athletes may show near-normal breathing or panting; do not be reassured.</a:t>
            </a:r>
            <a:endParaRPr lang="en-US" sz="1050" dirty="0"/>
          </a:p>
        </p:txBody>
      </p:sp>
      <p:sp>
        <p:nvSpPr>
          <p:cNvPr id="35" name="Text 5"/>
          <p:cNvSpPr/>
          <p:nvPr/>
        </p:nvSpPr>
        <p:spPr>
          <a:xfrm>
            <a:off x="698302" y="3066157"/>
            <a:ext cx="457200" cy="381000"/>
          </a:xfrm>
          <a:prstGeom prst="rect">
            <a:avLst/>
          </a:prstGeom>
          <a:noFill/>
          <a:ln/>
        </p:spPr>
        <p:txBody>
          <a:bodyPr vert="horz" wrap="square" lIns="0" tIns="0" rIns="0" bIns="0" rtlCol="0" anchor="ctr"/>
          <a:lstStyle/>
          <a:p>
            <a:pPr marL="0" indent="0">
              <a:lnSpc>
                <a:spcPts val="2700"/>
              </a:lnSpc>
              <a:buNone/>
            </a:pPr>
            <a:r>
              <a:rPr lang="en-US" sz="1800" b="1" dirty="0">
                <a:solidFill>
                  <a:srgbClr val="FFFFFF"/>
                </a:solidFill>
              </a:rPr>
              <a:t>2</a:t>
            </a:r>
            <a:endParaRPr lang="en-US" sz="1800" dirty="0"/>
          </a:p>
        </p:txBody>
      </p:sp>
      <p:sp>
        <p:nvSpPr>
          <p:cNvPr id="36" name="Text 6"/>
          <p:cNvSpPr/>
          <p:nvPr/>
        </p:nvSpPr>
        <p:spPr>
          <a:xfrm>
            <a:off x="1095375" y="3066157"/>
            <a:ext cx="466725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CALL 999 </a:t>
            </a:r>
            <a:r>
              <a:rPr lang="en-US" sz="1000" b="1" dirty="0">
                <a:solidFill>
                  <a:srgbClr val="FFFFFF"/>
                </a:solidFill>
                <a:highlight>
                  <a:srgbClr val="B00020"/>
                </a:highlight>
              </a:rPr>
              <a:t>NEW 2025</a:t>
            </a:r>
            <a:endParaRPr lang="en-US" dirty="0"/>
          </a:p>
        </p:txBody>
      </p:sp>
      <p:sp>
        <p:nvSpPr>
          <p:cNvPr id="37" name="Text 7"/>
          <p:cNvSpPr/>
          <p:nvPr/>
        </p:nvSpPr>
        <p:spPr>
          <a:xfrm>
            <a:off x="1095375" y="3361432"/>
            <a:ext cx="4667250"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Call </a:t>
            </a:r>
            <a:r>
              <a:rPr lang="en-US" sz="1050" b="1" dirty="0">
                <a:solidFill>
                  <a:srgbClr val="2C3E50"/>
                </a:solidFill>
              </a:rPr>
              <a:t>BEFORE</a:t>
            </a:r>
            <a:r>
              <a:rPr lang="en-US" sz="1050" dirty="0">
                <a:solidFill>
                  <a:srgbClr val="2C3E50"/>
                </a:solidFill>
              </a:rPr>
              <a:t> assessing breathing for unresponsive persons. Activate speaker function immediately.</a:t>
            </a:r>
            <a:endParaRPr lang="en-US" sz="1050" dirty="0"/>
          </a:p>
        </p:txBody>
      </p:sp>
      <p:sp>
        <p:nvSpPr>
          <p:cNvPr id="38" name="Text 8"/>
          <p:cNvSpPr/>
          <p:nvPr/>
        </p:nvSpPr>
        <p:spPr>
          <a:xfrm>
            <a:off x="698302" y="4163318"/>
            <a:ext cx="457200" cy="381000"/>
          </a:xfrm>
          <a:prstGeom prst="rect">
            <a:avLst/>
          </a:prstGeom>
          <a:noFill/>
          <a:ln/>
        </p:spPr>
        <p:txBody>
          <a:bodyPr vert="horz" wrap="square" lIns="0" tIns="0" rIns="0" bIns="0" rtlCol="0" anchor="ctr"/>
          <a:lstStyle/>
          <a:p>
            <a:pPr marL="0" indent="0">
              <a:lnSpc>
                <a:spcPts val="2700"/>
              </a:lnSpc>
              <a:buNone/>
            </a:pPr>
            <a:r>
              <a:rPr lang="en-US" sz="1800" b="1" dirty="0">
                <a:solidFill>
                  <a:srgbClr val="FFFFFF"/>
                </a:solidFill>
              </a:rPr>
              <a:t>3</a:t>
            </a:r>
            <a:endParaRPr lang="en-US" sz="1800" dirty="0"/>
          </a:p>
        </p:txBody>
      </p:sp>
      <p:sp>
        <p:nvSpPr>
          <p:cNvPr id="39" name="Text 9"/>
          <p:cNvSpPr/>
          <p:nvPr/>
        </p:nvSpPr>
        <p:spPr>
          <a:xfrm>
            <a:off x="1095375" y="4163318"/>
            <a:ext cx="466725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START CPR</a:t>
            </a:r>
            <a:endParaRPr lang="en-US" dirty="0"/>
          </a:p>
        </p:txBody>
      </p:sp>
      <p:sp>
        <p:nvSpPr>
          <p:cNvPr id="40" name="Text 10"/>
          <p:cNvSpPr/>
          <p:nvPr/>
        </p:nvSpPr>
        <p:spPr>
          <a:xfrm>
            <a:off x="1095375" y="4458593"/>
            <a:ext cx="4667250"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Begin chest compressions as soon as possible. Dispatchers guide CPR and AED use via phone.</a:t>
            </a:r>
            <a:endParaRPr lang="en-US" sz="1050" dirty="0"/>
          </a:p>
        </p:txBody>
      </p:sp>
      <p:sp>
        <p:nvSpPr>
          <p:cNvPr id="41" name="Text 11"/>
          <p:cNvSpPr/>
          <p:nvPr/>
        </p:nvSpPr>
        <p:spPr>
          <a:xfrm>
            <a:off x="6696075" y="1343025"/>
            <a:ext cx="4023360" cy="228600"/>
          </a:xfrm>
          <a:prstGeom prst="rect">
            <a:avLst/>
          </a:prstGeom>
          <a:noFill/>
          <a:ln/>
        </p:spPr>
        <p:txBody>
          <a:bodyPr vert="horz" wrap="square" lIns="0" tIns="0" rIns="0" bIns="0" rtlCol="0" anchor="ctr"/>
          <a:lstStyle/>
          <a:p>
            <a:pPr marL="0" indent="0">
              <a:lnSpc>
                <a:spcPts val="1800"/>
              </a:lnSpc>
              <a:buNone/>
            </a:pPr>
            <a:r>
              <a:rPr lang="en-US" sz="2000" b="1" dirty="0">
                <a:solidFill>
                  <a:srgbClr val="F58220"/>
                </a:solidFill>
              </a:rPr>
              <a:t>High-Quality CPR Specs</a:t>
            </a:r>
            <a:endParaRPr lang="en-US" sz="2000" dirty="0"/>
          </a:p>
        </p:txBody>
      </p:sp>
      <p:sp>
        <p:nvSpPr>
          <p:cNvPr id="42" name="Text 12"/>
          <p:cNvSpPr/>
          <p:nvPr/>
        </p:nvSpPr>
        <p:spPr>
          <a:xfrm>
            <a:off x="6657975" y="1762125"/>
            <a:ext cx="5534025"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rPr>
              <a:t>Rate: 100–120 compressions per minute</a:t>
            </a:r>
            <a:endParaRPr lang="en-US" sz="1050" dirty="0"/>
          </a:p>
        </p:txBody>
      </p:sp>
      <p:sp>
        <p:nvSpPr>
          <p:cNvPr id="43" name="Text 13"/>
          <p:cNvSpPr/>
          <p:nvPr/>
        </p:nvSpPr>
        <p:spPr>
          <a:xfrm>
            <a:off x="6657975" y="2038350"/>
            <a:ext cx="5534025"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rPr>
              <a:t>Depth: 5–6 cm (avoid exceeding 6 cm)</a:t>
            </a:r>
            <a:endParaRPr lang="en-US" sz="1050" dirty="0"/>
          </a:p>
        </p:txBody>
      </p:sp>
      <p:sp>
        <p:nvSpPr>
          <p:cNvPr id="44" name="Text 14"/>
          <p:cNvSpPr/>
          <p:nvPr/>
        </p:nvSpPr>
        <p:spPr>
          <a:xfrm>
            <a:off x="6657975" y="2314575"/>
            <a:ext cx="5534025"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rPr>
              <a:t>Position: Heel on lower half of sternum</a:t>
            </a:r>
            <a:endParaRPr lang="en-US" sz="1050" dirty="0"/>
          </a:p>
        </p:txBody>
      </p:sp>
      <p:sp>
        <p:nvSpPr>
          <p:cNvPr id="45" name="Text 15"/>
          <p:cNvSpPr/>
          <p:nvPr/>
        </p:nvSpPr>
        <p:spPr>
          <a:xfrm>
            <a:off x="6657975" y="2590800"/>
            <a:ext cx="5534025"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rPr>
              <a:t>Ratio: 30:2 (1 sec breaths) or Compression-only</a:t>
            </a:r>
            <a:endParaRPr lang="en-US" sz="1050" dirty="0"/>
          </a:p>
        </p:txBody>
      </p:sp>
      <p:sp>
        <p:nvSpPr>
          <p:cNvPr id="46" name="Text 16"/>
          <p:cNvSpPr/>
          <p:nvPr/>
        </p:nvSpPr>
        <p:spPr>
          <a:xfrm>
            <a:off x="6696075" y="3643461"/>
            <a:ext cx="2194560" cy="228600"/>
          </a:xfrm>
          <a:prstGeom prst="rect">
            <a:avLst/>
          </a:prstGeom>
          <a:noFill/>
          <a:ln/>
        </p:spPr>
        <p:txBody>
          <a:bodyPr vert="horz" wrap="square" lIns="0" tIns="0" rIns="0" bIns="0" rtlCol="0" anchor="ctr"/>
          <a:lstStyle/>
          <a:p>
            <a:pPr marL="0" indent="0">
              <a:lnSpc>
                <a:spcPts val="1800"/>
              </a:lnSpc>
              <a:buNone/>
            </a:pPr>
            <a:r>
              <a:rPr lang="en-US" b="1" dirty="0">
                <a:solidFill>
                  <a:srgbClr val="F58220"/>
                </a:solidFill>
              </a:rPr>
              <a:t>AED &amp; Safety</a:t>
            </a:r>
            <a:endParaRPr lang="en-US" dirty="0"/>
          </a:p>
        </p:txBody>
      </p:sp>
      <p:sp>
        <p:nvSpPr>
          <p:cNvPr id="47" name="Text 17"/>
          <p:cNvSpPr/>
          <p:nvPr/>
        </p:nvSpPr>
        <p:spPr>
          <a:xfrm>
            <a:off x="6657975" y="4062561"/>
            <a:ext cx="5534025"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rPr>
              <a:t>Anyone can use an AED — no training needed</a:t>
            </a:r>
            <a:endParaRPr lang="en-US" sz="1050" dirty="0"/>
          </a:p>
        </p:txBody>
      </p:sp>
      <p:sp>
        <p:nvSpPr>
          <p:cNvPr id="48" name="Text 18"/>
          <p:cNvSpPr/>
          <p:nvPr/>
        </p:nvSpPr>
        <p:spPr>
          <a:xfrm>
            <a:off x="6657975" y="4338786"/>
            <a:ext cx="5534025"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rPr>
              <a:t>Use as soon as available; follow voice prompts</a:t>
            </a:r>
            <a:endParaRPr lang="en-US" sz="1050" dirty="0"/>
          </a:p>
        </p:txBody>
      </p:sp>
      <p:sp>
        <p:nvSpPr>
          <p:cNvPr id="49" name="Text 19"/>
          <p:cNvSpPr/>
          <p:nvPr/>
        </p:nvSpPr>
        <p:spPr>
          <a:xfrm>
            <a:off x="6657975" y="4615011"/>
            <a:ext cx="5534025"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rPr>
              <a:t>Risk of harm to rescuer/patient is very low</a:t>
            </a:r>
            <a:endParaRPr lang="en-US" sz="1050" dirty="0"/>
          </a:p>
        </p:txBody>
      </p:sp>
      <p:sp>
        <p:nvSpPr>
          <p:cNvPr id="50" name="Text 20"/>
          <p:cNvSpPr/>
          <p:nvPr/>
        </p:nvSpPr>
        <p:spPr>
          <a:xfrm>
            <a:off x="6657975" y="4891236"/>
            <a:ext cx="5534025" cy="200025"/>
          </a:xfrm>
          <a:prstGeom prst="rect">
            <a:avLst/>
          </a:prstGeom>
          <a:noFill/>
          <a:ln/>
        </p:spPr>
        <p:txBody>
          <a:bodyPr vert="horz" wrap="square" lIns="0" tIns="0" rIns="0" bIns="0" rtlCol="0" anchor="ctr"/>
          <a:lstStyle/>
          <a:p>
            <a:pPr marL="0" indent="0" algn="l">
              <a:lnSpc>
                <a:spcPts val="1575"/>
              </a:lnSpc>
              <a:buNone/>
            </a:pPr>
            <a:r>
              <a:rPr lang="en-US" sz="1050" dirty="0">
                <a:solidFill>
                  <a:srgbClr val="2C3E50"/>
                </a:solidFill>
              </a:rPr>
              <a:t>Ensure AED is registered on "The Circuit"</a:t>
            </a:r>
            <a:endParaRPr lang="en-US" sz="1050" dirty="0"/>
          </a:p>
        </p:txBody>
      </p:sp>
      <p:sp>
        <p:nvSpPr>
          <p:cNvPr id="51" name="Text 21"/>
          <p:cNvSpPr/>
          <p:nvPr/>
        </p:nvSpPr>
        <p:spPr>
          <a:xfrm>
            <a:off x="773906" y="5962799"/>
            <a:ext cx="5083969" cy="371475"/>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rPr>
              <a:t>AKT TIP:</a:t>
            </a:r>
            <a:r>
              <a:rPr lang="en-US" sz="975" dirty="0">
                <a:solidFill>
                  <a:srgbClr val="FFFFFF"/>
                </a:solidFill>
              </a:rPr>
              <a:t> Memorize the 100-120 bpm and 5-6cm depth. Compression-only CPR is recommended if untrained or unwilling to breathe.</a:t>
            </a:r>
            <a:endParaRPr lang="en-US" sz="975" dirty="0"/>
          </a:p>
        </p:txBody>
      </p:sp>
      <p:sp>
        <p:nvSpPr>
          <p:cNvPr id="52" name="Text 22"/>
          <p:cNvSpPr/>
          <p:nvPr/>
        </p:nvSpPr>
        <p:spPr>
          <a:xfrm>
            <a:off x="6584156" y="5962799"/>
            <a:ext cx="5083969" cy="371475"/>
          </a:xfrm>
          <a:prstGeom prst="rect">
            <a:avLst/>
          </a:prstGeom>
          <a:noFill/>
          <a:ln/>
        </p:spPr>
        <p:txBody>
          <a:bodyPr vert="horz" wrap="square" lIns="0" tIns="0" rIns="0" bIns="0" rtlCol="0" anchor="ctr"/>
          <a:lstStyle/>
          <a:p>
            <a:pPr marL="0" indent="0">
              <a:lnSpc>
                <a:spcPts val="1463"/>
              </a:lnSpc>
              <a:buNone/>
            </a:pPr>
            <a:r>
              <a:rPr lang="en-US" sz="975" b="1" dirty="0">
                <a:solidFill>
                  <a:srgbClr val="FFFFFF"/>
                </a:solidFill>
              </a:rPr>
              <a:t>SCA TIP:</a:t>
            </a:r>
            <a:r>
              <a:rPr lang="en-US" sz="975" dirty="0">
                <a:solidFill>
                  <a:srgbClr val="FFFFFF"/>
                </a:solidFill>
              </a:rPr>
              <a:t> Verbalize instructions to staff clearly: "Call 999, get the AED, and put the phone on speaker next to me."</a:t>
            </a:r>
            <a:endParaRPr lang="en-US" sz="975" dirty="0"/>
          </a:p>
        </p:txBody>
      </p:sp>
      <p:sp>
        <p:nvSpPr>
          <p:cNvPr id="53" name="Text 23"/>
          <p:cNvSpPr/>
          <p:nvPr/>
        </p:nvSpPr>
        <p:spPr>
          <a:xfrm>
            <a:off x="0" y="6524774"/>
            <a:ext cx="11430000" cy="333226"/>
          </a:xfrm>
          <a:prstGeom prst="rect">
            <a:avLst/>
          </a:prstGeom>
          <a:noFill/>
          <a:ln/>
        </p:spPr>
        <p:txBody>
          <a:bodyPr vert="horz" wrap="square" lIns="0" tIns="0" rIns="0" bIns="0" rtlCol="0" anchor="ctr"/>
          <a:lstStyle/>
          <a:p>
            <a:pPr marL="0" indent="0" algn="r">
              <a:lnSpc>
                <a:spcPts val="1500"/>
              </a:lnSpc>
              <a:buNone/>
            </a:pPr>
            <a:r>
              <a:rPr lang="en-US" sz="1000" dirty="0">
                <a:solidFill>
                  <a:srgbClr val="999999"/>
                </a:solidFill>
              </a:rPr>
              <a:t>www.bradfordvts.co.uk</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285750"/>
            <a:ext cx="11049000" cy="742950"/>
          </a:xfrm>
          <a:prstGeom prst="rect">
            <a:avLst/>
          </a:prstGeom>
        </p:spPr>
      </p:pic>
      <p:pic>
        <p:nvPicPr>
          <p:cNvPr id="5" name="Image 3" descr="preencoded.png"/>
          <p:cNvPicPr>
            <a:picLocks noChangeAspect="1"/>
          </p:cNvPicPr>
          <p:nvPr/>
        </p:nvPicPr>
        <p:blipFill>
          <a:blip r:embed="rId5"/>
          <a:stretch>
            <a:fillRect/>
          </a:stretch>
        </p:blipFill>
        <p:spPr>
          <a:xfrm>
            <a:off x="571500" y="1171575"/>
            <a:ext cx="11049000" cy="9525"/>
          </a:xfrm>
          <a:prstGeom prst="rect">
            <a:avLst/>
          </a:prstGeom>
        </p:spPr>
      </p:pic>
      <p:pic>
        <p:nvPicPr>
          <p:cNvPr id="6" name="Image 4" descr="preencoded.png"/>
          <p:cNvPicPr>
            <a:picLocks noChangeAspect="1"/>
          </p:cNvPicPr>
          <p:nvPr/>
        </p:nvPicPr>
        <p:blipFill>
          <a:blip r:embed="rId6"/>
          <a:stretch>
            <a:fillRect/>
          </a:stretch>
        </p:blipFill>
        <p:spPr>
          <a:xfrm>
            <a:off x="571500" y="1371600"/>
            <a:ext cx="5381625" cy="2857500"/>
          </a:xfrm>
          <a:prstGeom prst="rect">
            <a:avLst/>
          </a:prstGeom>
        </p:spPr>
      </p:pic>
      <p:pic>
        <p:nvPicPr>
          <p:cNvPr id="7" name="Image 5" descr="preencoded.png"/>
          <p:cNvPicPr>
            <a:picLocks noChangeAspect="1"/>
          </p:cNvPicPr>
          <p:nvPr/>
        </p:nvPicPr>
        <p:blipFill>
          <a:blip r:embed="rId7"/>
          <a:stretch>
            <a:fillRect/>
          </a:stretch>
        </p:blipFill>
        <p:spPr>
          <a:xfrm>
            <a:off x="762000" y="1609725"/>
            <a:ext cx="238125" cy="190500"/>
          </a:xfrm>
          <a:prstGeom prst="rect">
            <a:avLst/>
          </a:prstGeom>
        </p:spPr>
      </p:pic>
      <p:pic>
        <p:nvPicPr>
          <p:cNvPr id="8" name="Image 6" descr="preencoded.png"/>
          <p:cNvPicPr>
            <a:picLocks noChangeAspect="1"/>
          </p:cNvPicPr>
          <p:nvPr/>
        </p:nvPicPr>
        <p:blipFill>
          <a:blip r:embed="rId8"/>
          <a:stretch>
            <a:fillRect/>
          </a:stretch>
        </p:blipFill>
        <p:spPr>
          <a:xfrm>
            <a:off x="762000" y="2038350"/>
            <a:ext cx="5000625" cy="590550"/>
          </a:xfrm>
          <a:prstGeom prst="rect">
            <a:avLst/>
          </a:prstGeom>
        </p:spPr>
      </p:pic>
      <p:pic>
        <p:nvPicPr>
          <p:cNvPr id="9" name="Image 7" descr="preencoded.png"/>
          <p:cNvPicPr>
            <a:picLocks noChangeAspect="1"/>
          </p:cNvPicPr>
          <p:nvPr/>
        </p:nvPicPr>
        <p:blipFill>
          <a:blip r:embed="rId9"/>
          <a:stretch>
            <a:fillRect/>
          </a:stretch>
        </p:blipFill>
        <p:spPr>
          <a:xfrm>
            <a:off x="857250" y="2152650"/>
            <a:ext cx="228600" cy="228600"/>
          </a:xfrm>
          <a:prstGeom prst="rect">
            <a:avLst/>
          </a:prstGeom>
        </p:spPr>
      </p:pic>
      <p:pic>
        <p:nvPicPr>
          <p:cNvPr id="10" name="Image 8" descr="preencoded.png"/>
          <p:cNvPicPr>
            <a:picLocks noChangeAspect="1"/>
          </p:cNvPicPr>
          <p:nvPr/>
        </p:nvPicPr>
        <p:blipFill>
          <a:blip r:embed="rId8"/>
          <a:stretch>
            <a:fillRect/>
          </a:stretch>
        </p:blipFill>
        <p:spPr>
          <a:xfrm>
            <a:off x="762000" y="2743200"/>
            <a:ext cx="5000625" cy="590550"/>
          </a:xfrm>
          <a:prstGeom prst="rect">
            <a:avLst/>
          </a:prstGeom>
        </p:spPr>
      </p:pic>
      <p:pic>
        <p:nvPicPr>
          <p:cNvPr id="11" name="Image 9" descr="preencoded.png"/>
          <p:cNvPicPr>
            <a:picLocks noChangeAspect="1"/>
          </p:cNvPicPr>
          <p:nvPr/>
        </p:nvPicPr>
        <p:blipFill>
          <a:blip r:embed="rId9"/>
          <a:stretch>
            <a:fillRect/>
          </a:stretch>
        </p:blipFill>
        <p:spPr>
          <a:xfrm>
            <a:off x="857250" y="2857500"/>
            <a:ext cx="228600" cy="228600"/>
          </a:xfrm>
          <a:prstGeom prst="rect">
            <a:avLst/>
          </a:prstGeom>
        </p:spPr>
      </p:pic>
      <p:pic>
        <p:nvPicPr>
          <p:cNvPr id="12" name="Image 10" descr="preencoded.png"/>
          <p:cNvPicPr>
            <a:picLocks noChangeAspect="1"/>
          </p:cNvPicPr>
          <p:nvPr/>
        </p:nvPicPr>
        <p:blipFill>
          <a:blip r:embed="rId10"/>
          <a:stretch>
            <a:fillRect/>
          </a:stretch>
        </p:blipFill>
        <p:spPr>
          <a:xfrm>
            <a:off x="762000" y="3448050"/>
            <a:ext cx="5000625" cy="590550"/>
          </a:xfrm>
          <a:prstGeom prst="rect">
            <a:avLst/>
          </a:prstGeom>
        </p:spPr>
      </p:pic>
      <p:pic>
        <p:nvPicPr>
          <p:cNvPr id="13" name="Image 11" descr="preencoded.png"/>
          <p:cNvPicPr>
            <a:picLocks noChangeAspect="1"/>
          </p:cNvPicPr>
          <p:nvPr/>
        </p:nvPicPr>
        <p:blipFill>
          <a:blip r:embed="rId9"/>
          <a:stretch>
            <a:fillRect/>
          </a:stretch>
        </p:blipFill>
        <p:spPr>
          <a:xfrm>
            <a:off x="857250" y="3562350"/>
            <a:ext cx="228600" cy="228600"/>
          </a:xfrm>
          <a:prstGeom prst="rect">
            <a:avLst/>
          </a:prstGeom>
        </p:spPr>
      </p:pic>
      <p:pic>
        <p:nvPicPr>
          <p:cNvPr id="14" name="Image 12" descr="preencoded.png"/>
          <p:cNvPicPr>
            <a:picLocks noChangeAspect="1"/>
          </p:cNvPicPr>
          <p:nvPr/>
        </p:nvPicPr>
        <p:blipFill>
          <a:blip r:embed="rId11"/>
          <a:stretch>
            <a:fillRect/>
          </a:stretch>
        </p:blipFill>
        <p:spPr>
          <a:xfrm>
            <a:off x="571500" y="4419600"/>
            <a:ext cx="5381625" cy="935236"/>
          </a:xfrm>
          <a:prstGeom prst="rect">
            <a:avLst/>
          </a:prstGeom>
        </p:spPr>
      </p:pic>
      <p:pic>
        <p:nvPicPr>
          <p:cNvPr id="15" name="Image 13" descr="preencoded.png"/>
          <p:cNvPicPr>
            <a:picLocks noChangeAspect="1"/>
          </p:cNvPicPr>
          <p:nvPr/>
        </p:nvPicPr>
        <p:blipFill>
          <a:blip r:embed="rId12"/>
          <a:stretch>
            <a:fillRect/>
          </a:stretch>
        </p:blipFill>
        <p:spPr>
          <a:xfrm>
            <a:off x="762000" y="4593878"/>
            <a:ext cx="166688" cy="137220"/>
          </a:xfrm>
          <a:prstGeom prst="rect">
            <a:avLst/>
          </a:prstGeom>
        </p:spPr>
      </p:pic>
      <p:pic>
        <p:nvPicPr>
          <p:cNvPr id="16" name="Image 14" descr="preencoded.png"/>
          <p:cNvPicPr>
            <a:picLocks noChangeAspect="1"/>
          </p:cNvPicPr>
          <p:nvPr/>
        </p:nvPicPr>
        <p:blipFill>
          <a:blip r:embed="rId13"/>
          <a:stretch>
            <a:fillRect/>
          </a:stretch>
        </p:blipFill>
        <p:spPr>
          <a:xfrm>
            <a:off x="6238875" y="1371600"/>
            <a:ext cx="5381625" cy="2705100"/>
          </a:xfrm>
          <a:prstGeom prst="rect">
            <a:avLst/>
          </a:prstGeom>
        </p:spPr>
      </p:pic>
      <p:pic>
        <p:nvPicPr>
          <p:cNvPr id="17" name="Image 15" descr="preencoded.png"/>
          <p:cNvPicPr>
            <a:picLocks noChangeAspect="1"/>
          </p:cNvPicPr>
          <p:nvPr/>
        </p:nvPicPr>
        <p:blipFill>
          <a:blip r:embed="rId14"/>
          <a:stretch>
            <a:fillRect/>
          </a:stretch>
        </p:blipFill>
        <p:spPr>
          <a:xfrm>
            <a:off x="6429375" y="1609725"/>
            <a:ext cx="238125" cy="190500"/>
          </a:xfrm>
          <a:prstGeom prst="rect">
            <a:avLst/>
          </a:prstGeom>
        </p:spPr>
      </p:pic>
      <p:pic>
        <p:nvPicPr>
          <p:cNvPr id="18" name="Image 16" descr="preencoded.png"/>
          <p:cNvPicPr>
            <a:picLocks noChangeAspect="1"/>
          </p:cNvPicPr>
          <p:nvPr/>
        </p:nvPicPr>
        <p:blipFill>
          <a:blip r:embed="rId15"/>
          <a:stretch>
            <a:fillRect/>
          </a:stretch>
        </p:blipFill>
        <p:spPr>
          <a:xfrm>
            <a:off x="6429375" y="2038350"/>
            <a:ext cx="5000625" cy="438150"/>
          </a:xfrm>
          <a:prstGeom prst="rect">
            <a:avLst/>
          </a:prstGeom>
        </p:spPr>
      </p:pic>
      <p:pic>
        <p:nvPicPr>
          <p:cNvPr id="19" name="Image 17" descr="preencoded.png"/>
          <p:cNvPicPr>
            <a:picLocks noChangeAspect="1"/>
          </p:cNvPicPr>
          <p:nvPr/>
        </p:nvPicPr>
        <p:blipFill>
          <a:blip r:embed="rId9"/>
          <a:stretch>
            <a:fillRect/>
          </a:stretch>
        </p:blipFill>
        <p:spPr>
          <a:xfrm>
            <a:off x="6524625" y="2152650"/>
            <a:ext cx="228600" cy="228600"/>
          </a:xfrm>
          <a:prstGeom prst="rect">
            <a:avLst/>
          </a:prstGeom>
        </p:spPr>
      </p:pic>
      <p:pic>
        <p:nvPicPr>
          <p:cNvPr id="20" name="Image 18" descr="preencoded.png"/>
          <p:cNvPicPr>
            <a:picLocks noChangeAspect="1"/>
          </p:cNvPicPr>
          <p:nvPr/>
        </p:nvPicPr>
        <p:blipFill>
          <a:blip r:embed="rId16"/>
          <a:stretch>
            <a:fillRect/>
          </a:stretch>
        </p:blipFill>
        <p:spPr>
          <a:xfrm>
            <a:off x="6429375" y="2590800"/>
            <a:ext cx="5000625" cy="590550"/>
          </a:xfrm>
          <a:prstGeom prst="rect">
            <a:avLst/>
          </a:prstGeom>
        </p:spPr>
      </p:pic>
      <p:pic>
        <p:nvPicPr>
          <p:cNvPr id="21" name="Image 19" descr="preencoded.png"/>
          <p:cNvPicPr>
            <a:picLocks noChangeAspect="1"/>
          </p:cNvPicPr>
          <p:nvPr/>
        </p:nvPicPr>
        <p:blipFill>
          <a:blip r:embed="rId9"/>
          <a:stretch>
            <a:fillRect/>
          </a:stretch>
        </p:blipFill>
        <p:spPr>
          <a:xfrm>
            <a:off x="6524625" y="2705100"/>
            <a:ext cx="228600" cy="228600"/>
          </a:xfrm>
          <a:prstGeom prst="rect">
            <a:avLst/>
          </a:prstGeom>
        </p:spPr>
      </p:pic>
      <p:pic>
        <p:nvPicPr>
          <p:cNvPr id="22" name="Image 20" descr="preencoded.png"/>
          <p:cNvPicPr>
            <a:picLocks noChangeAspect="1"/>
          </p:cNvPicPr>
          <p:nvPr/>
        </p:nvPicPr>
        <p:blipFill>
          <a:blip r:embed="rId16"/>
          <a:stretch>
            <a:fillRect/>
          </a:stretch>
        </p:blipFill>
        <p:spPr>
          <a:xfrm>
            <a:off x="6429375" y="3295650"/>
            <a:ext cx="5000625" cy="590550"/>
          </a:xfrm>
          <a:prstGeom prst="rect">
            <a:avLst/>
          </a:prstGeom>
        </p:spPr>
      </p:pic>
      <p:pic>
        <p:nvPicPr>
          <p:cNvPr id="23" name="Image 21" descr="preencoded.png"/>
          <p:cNvPicPr>
            <a:picLocks noChangeAspect="1"/>
          </p:cNvPicPr>
          <p:nvPr/>
        </p:nvPicPr>
        <p:blipFill>
          <a:blip r:embed="rId9"/>
          <a:stretch>
            <a:fillRect/>
          </a:stretch>
        </p:blipFill>
        <p:spPr>
          <a:xfrm>
            <a:off x="6524625" y="3409950"/>
            <a:ext cx="228600" cy="228600"/>
          </a:xfrm>
          <a:prstGeom prst="rect">
            <a:avLst/>
          </a:prstGeom>
        </p:spPr>
      </p:pic>
      <p:pic>
        <p:nvPicPr>
          <p:cNvPr id="24" name="Image 22" descr="preencoded.png"/>
          <p:cNvPicPr>
            <a:picLocks noChangeAspect="1"/>
          </p:cNvPicPr>
          <p:nvPr/>
        </p:nvPicPr>
        <p:blipFill>
          <a:blip r:embed="rId17"/>
          <a:stretch>
            <a:fillRect/>
          </a:stretch>
        </p:blipFill>
        <p:spPr>
          <a:xfrm>
            <a:off x="6238875" y="4267200"/>
            <a:ext cx="5381625" cy="935236"/>
          </a:xfrm>
          <a:prstGeom prst="rect">
            <a:avLst/>
          </a:prstGeom>
        </p:spPr>
      </p:pic>
      <p:pic>
        <p:nvPicPr>
          <p:cNvPr id="25" name="Image 23" descr="preencoded.png"/>
          <p:cNvPicPr>
            <a:picLocks noChangeAspect="1"/>
          </p:cNvPicPr>
          <p:nvPr/>
        </p:nvPicPr>
        <p:blipFill>
          <a:blip r:embed="rId18"/>
          <a:stretch>
            <a:fillRect/>
          </a:stretch>
        </p:blipFill>
        <p:spPr>
          <a:xfrm>
            <a:off x="6429375" y="4441478"/>
            <a:ext cx="166688" cy="137220"/>
          </a:xfrm>
          <a:prstGeom prst="rect">
            <a:avLst/>
          </a:prstGeom>
        </p:spPr>
      </p:pic>
      <p:pic>
        <p:nvPicPr>
          <p:cNvPr id="26" name="Image 24" descr="preencoded.png"/>
          <p:cNvPicPr>
            <a:picLocks noChangeAspect="1"/>
          </p:cNvPicPr>
          <p:nvPr/>
        </p:nvPicPr>
        <p:blipFill>
          <a:blip r:embed="rId19"/>
          <a:stretch>
            <a:fillRect/>
          </a:stretch>
        </p:blipFill>
        <p:spPr>
          <a:xfrm>
            <a:off x="0" y="6372225"/>
            <a:ext cx="12192000" cy="485775"/>
          </a:xfrm>
          <a:prstGeom prst="rect">
            <a:avLst/>
          </a:prstGeom>
        </p:spPr>
      </p:pic>
      <p:sp>
        <p:nvSpPr>
          <p:cNvPr id="27" name="Text 0"/>
          <p:cNvSpPr/>
          <p:nvPr/>
        </p:nvSpPr>
        <p:spPr>
          <a:xfrm>
            <a:off x="762000" y="285750"/>
            <a:ext cx="11430000" cy="457200"/>
          </a:xfrm>
          <a:prstGeom prst="rect">
            <a:avLst/>
          </a:prstGeom>
          <a:noFill/>
          <a:ln/>
        </p:spPr>
        <p:txBody>
          <a:bodyPr vert="horz" wrap="square" lIns="0" tIns="0" rIns="0" bIns="0" rtlCol="0" anchor="ctr"/>
          <a:lstStyle/>
          <a:p>
            <a:pPr marL="0" indent="0">
              <a:lnSpc>
                <a:spcPts val="3600"/>
              </a:lnSpc>
              <a:buNone/>
            </a:pPr>
            <a:r>
              <a:rPr lang="en-US" sz="2400" b="1" kern="0" spc="30" dirty="0">
                <a:solidFill>
                  <a:srgbClr val="2C3E50"/>
                </a:solidFill>
              </a:rPr>
              <a:t>ADULT ADVANCED LIFE SUPPORT (ALS) ALGORITHM</a:t>
            </a:r>
            <a:endParaRPr lang="en-US" sz="2400" dirty="0"/>
          </a:p>
        </p:txBody>
      </p:sp>
      <p:sp>
        <p:nvSpPr>
          <p:cNvPr id="28" name="Text 1"/>
          <p:cNvSpPr/>
          <p:nvPr/>
        </p:nvSpPr>
        <p:spPr>
          <a:xfrm>
            <a:off x="762000" y="800100"/>
            <a:ext cx="8168640" cy="228600"/>
          </a:xfrm>
          <a:prstGeom prst="rect">
            <a:avLst/>
          </a:prstGeom>
          <a:noFill/>
          <a:ln/>
        </p:spPr>
        <p:txBody>
          <a:bodyPr vert="horz" wrap="square" lIns="0" tIns="0" rIns="0" bIns="0" rtlCol="0" anchor="ctr"/>
          <a:lstStyle/>
          <a:p>
            <a:pPr marL="0" indent="0">
              <a:lnSpc>
                <a:spcPts val="1800"/>
              </a:lnSpc>
              <a:buNone/>
            </a:pPr>
            <a:r>
              <a:rPr lang="en-US" sz="1200" dirty="0">
                <a:solidFill>
                  <a:srgbClr val="F58220"/>
                </a:solidFill>
              </a:rPr>
              <a:t>RCUK 2025 Guidelines • GP Practice Context</a:t>
            </a:r>
            <a:endParaRPr lang="en-US" sz="1200" dirty="0"/>
          </a:p>
        </p:txBody>
      </p:sp>
      <p:sp>
        <p:nvSpPr>
          <p:cNvPr id="29" name="Text 2"/>
          <p:cNvSpPr/>
          <p:nvPr/>
        </p:nvSpPr>
        <p:spPr>
          <a:xfrm>
            <a:off x="1114425" y="1562100"/>
            <a:ext cx="4572000" cy="285750"/>
          </a:xfrm>
          <a:prstGeom prst="rect">
            <a:avLst/>
          </a:prstGeom>
          <a:noFill/>
          <a:ln/>
        </p:spPr>
        <p:txBody>
          <a:bodyPr vert="horz" wrap="square" lIns="0" tIns="0" rIns="0" bIns="0" rtlCol="0" anchor="ctr"/>
          <a:lstStyle/>
          <a:p>
            <a:pPr marL="0" indent="0">
              <a:lnSpc>
                <a:spcPts val="2250"/>
              </a:lnSpc>
              <a:buNone/>
            </a:pPr>
            <a:r>
              <a:rPr lang="en-US" b="1" dirty="0">
                <a:solidFill>
                  <a:srgbClr val="2C3E50"/>
                </a:solidFill>
              </a:rPr>
              <a:t>Shockable (VF / pVT)</a:t>
            </a:r>
            <a:endParaRPr lang="en-US" dirty="0"/>
          </a:p>
        </p:txBody>
      </p:sp>
      <p:sp>
        <p:nvSpPr>
          <p:cNvPr id="30" name="Text 3"/>
          <p:cNvSpPr/>
          <p:nvPr/>
        </p:nvSpPr>
        <p:spPr>
          <a:xfrm>
            <a:off x="933450" y="2152650"/>
            <a:ext cx="266700" cy="228600"/>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1</a:t>
            </a:r>
            <a:endParaRPr lang="en-US" sz="1050" dirty="0"/>
          </a:p>
        </p:txBody>
      </p:sp>
      <p:sp>
        <p:nvSpPr>
          <p:cNvPr id="31" name="Text 4"/>
          <p:cNvSpPr/>
          <p:nvPr/>
        </p:nvSpPr>
        <p:spPr>
          <a:xfrm>
            <a:off x="1200150" y="2133600"/>
            <a:ext cx="446722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34495E"/>
                </a:solidFill>
              </a:rPr>
              <a:t>Deliver </a:t>
            </a:r>
            <a:r>
              <a:rPr lang="en-US" sz="1125" b="1" dirty="0">
                <a:solidFill>
                  <a:srgbClr val="2C3E50"/>
                </a:solidFill>
              </a:rPr>
              <a:t>1 Shock</a:t>
            </a:r>
            <a:r>
              <a:rPr lang="en-US" sz="1125" dirty="0">
                <a:solidFill>
                  <a:srgbClr val="34495E"/>
                </a:solidFill>
              </a:rPr>
              <a:t> (Biphasic ≥150J). Immediately resume CPR for 2 mins.</a:t>
            </a:r>
            <a:endParaRPr lang="en-US" sz="1125" dirty="0"/>
          </a:p>
        </p:txBody>
      </p:sp>
      <p:sp>
        <p:nvSpPr>
          <p:cNvPr id="32" name="Text 5"/>
          <p:cNvSpPr/>
          <p:nvPr/>
        </p:nvSpPr>
        <p:spPr>
          <a:xfrm>
            <a:off x="933450" y="2857500"/>
            <a:ext cx="266700" cy="228600"/>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2</a:t>
            </a:r>
            <a:endParaRPr lang="en-US" sz="1050" dirty="0"/>
          </a:p>
        </p:txBody>
      </p:sp>
      <p:sp>
        <p:nvSpPr>
          <p:cNvPr id="33" name="Text 6"/>
          <p:cNvSpPr/>
          <p:nvPr/>
        </p:nvSpPr>
        <p:spPr>
          <a:xfrm>
            <a:off x="1200150" y="2838450"/>
            <a:ext cx="446722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34495E"/>
                </a:solidFill>
              </a:rPr>
              <a:t>After </a:t>
            </a:r>
            <a:r>
              <a:rPr lang="en-US" sz="1125" b="1" dirty="0">
                <a:solidFill>
                  <a:srgbClr val="2C3E50"/>
                </a:solidFill>
              </a:rPr>
              <a:t>3rd Shock</a:t>
            </a:r>
            <a:r>
              <a:rPr lang="en-US" sz="1125" dirty="0">
                <a:solidFill>
                  <a:srgbClr val="34495E"/>
                </a:solidFill>
              </a:rPr>
              <a:t>: Give Adrenaline 1mg IV/IO &amp; Amiodarone 300mg IV/IO.</a:t>
            </a:r>
            <a:endParaRPr lang="en-US" sz="1125" dirty="0"/>
          </a:p>
        </p:txBody>
      </p:sp>
      <p:sp>
        <p:nvSpPr>
          <p:cNvPr id="34" name="Text 7"/>
          <p:cNvSpPr/>
          <p:nvPr/>
        </p:nvSpPr>
        <p:spPr>
          <a:xfrm>
            <a:off x="933450" y="3562350"/>
            <a:ext cx="266700" cy="228600"/>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3</a:t>
            </a:r>
            <a:endParaRPr lang="en-US" sz="1050" dirty="0"/>
          </a:p>
        </p:txBody>
      </p:sp>
      <p:sp>
        <p:nvSpPr>
          <p:cNvPr id="35" name="Text 8"/>
          <p:cNvSpPr/>
          <p:nvPr/>
        </p:nvSpPr>
        <p:spPr>
          <a:xfrm>
            <a:off x="1200150" y="3543300"/>
            <a:ext cx="446722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34495E"/>
                </a:solidFill>
              </a:rPr>
              <a:t>After </a:t>
            </a:r>
            <a:r>
              <a:rPr lang="en-US" sz="1125" b="1" dirty="0">
                <a:solidFill>
                  <a:srgbClr val="2C3E50"/>
                </a:solidFill>
              </a:rPr>
              <a:t>5th Shock</a:t>
            </a:r>
            <a:r>
              <a:rPr lang="en-US" sz="1125" dirty="0">
                <a:solidFill>
                  <a:srgbClr val="34495E"/>
                </a:solidFill>
              </a:rPr>
              <a:t>: Give Adrenaline 1mg &amp; Amiodarone 150mg. Repeat Adrenaline every 3-5 min.</a:t>
            </a:r>
            <a:endParaRPr lang="en-US" sz="1125" dirty="0"/>
          </a:p>
        </p:txBody>
      </p:sp>
      <p:sp>
        <p:nvSpPr>
          <p:cNvPr id="36" name="Text 9"/>
          <p:cNvSpPr/>
          <p:nvPr/>
        </p:nvSpPr>
        <p:spPr>
          <a:xfrm>
            <a:off x="1004887" y="4562475"/>
            <a:ext cx="5000625" cy="200025"/>
          </a:xfrm>
          <a:prstGeom prst="rect">
            <a:avLst/>
          </a:prstGeom>
          <a:noFill/>
          <a:ln/>
        </p:spPr>
        <p:txBody>
          <a:bodyPr vert="horz" wrap="square" lIns="0" tIns="0" rIns="0" bIns="0" rtlCol="0" anchor="ctr"/>
          <a:lstStyle/>
          <a:p>
            <a:pPr marL="0" indent="0">
              <a:lnSpc>
                <a:spcPts val="1575"/>
              </a:lnSpc>
              <a:buNone/>
            </a:pPr>
            <a:r>
              <a:rPr lang="en-US" sz="1200" b="1" dirty="0">
                <a:solidFill>
                  <a:srgbClr val="8E24AA"/>
                </a:solidFill>
              </a:rPr>
              <a:t>AKT HIGH YIELD</a:t>
            </a:r>
            <a:endParaRPr lang="en-US" sz="1200" dirty="0"/>
          </a:p>
        </p:txBody>
      </p:sp>
      <p:sp>
        <p:nvSpPr>
          <p:cNvPr id="37" name="Text 10"/>
          <p:cNvSpPr/>
          <p:nvPr/>
        </p:nvSpPr>
        <p:spPr>
          <a:xfrm>
            <a:off x="762000" y="4838700"/>
            <a:ext cx="5000625"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Timing of drugs is critical. For shockable rhythms, adrenaline and amiodarone are </a:t>
            </a:r>
            <a:r>
              <a:rPr lang="en-US" sz="1050" b="1" dirty="0">
                <a:solidFill>
                  <a:srgbClr val="2C3E50"/>
                </a:solidFill>
              </a:rPr>
              <a:t>only</a:t>
            </a:r>
            <a:r>
              <a:rPr lang="en-US" sz="1050" dirty="0">
                <a:solidFill>
                  <a:srgbClr val="2C3E50"/>
                </a:solidFill>
              </a:rPr>
              <a:t> given after the 3rd shock and then the 5th shock.</a:t>
            </a:r>
            <a:endParaRPr lang="en-US" sz="1050" dirty="0"/>
          </a:p>
        </p:txBody>
      </p:sp>
      <p:sp>
        <p:nvSpPr>
          <p:cNvPr id="38" name="Text 11"/>
          <p:cNvSpPr/>
          <p:nvPr/>
        </p:nvSpPr>
        <p:spPr>
          <a:xfrm>
            <a:off x="6781800" y="1562100"/>
            <a:ext cx="5410200" cy="285750"/>
          </a:xfrm>
          <a:prstGeom prst="rect">
            <a:avLst/>
          </a:prstGeom>
          <a:noFill/>
          <a:ln/>
        </p:spPr>
        <p:txBody>
          <a:bodyPr vert="horz" wrap="square" lIns="0" tIns="0" rIns="0" bIns="0" rtlCol="0" anchor="ctr"/>
          <a:lstStyle/>
          <a:p>
            <a:pPr marL="0" indent="0">
              <a:lnSpc>
                <a:spcPts val="2250"/>
              </a:lnSpc>
              <a:buNone/>
            </a:pPr>
            <a:r>
              <a:rPr lang="en-US" b="1" dirty="0">
                <a:solidFill>
                  <a:srgbClr val="2C3E50"/>
                </a:solidFill>
              </a:rPr>
              <a:t>Non-Shockable (PEA / Asystole)</a:t>
            </a:r>
            <a:endParaRPr lang="en-US" dirty="0"/>
          </a:p>
        </p:txBody>
      </p:sp>
      <p:sp>
        <p:nvSpPr>
          <p:cNvPr id="39" name="Text 12"/>
          <p:cNvSpPr/>
          <p:nvPr/>
        </p:nvSpPr>
        <p:spPr>
          <a:xfrm>
            <a:off x="6600825" y="2152650"/>
            <a:ext cx="266700" cy="228600"/>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1</a:t>
            </a:r>
            <a:endParaRPr lang="en-US" sz="1050" dirty="0"/>
          </a:p>
        </p:txBody>
      </p:sp>
      <p:sp>
        <p:nvSpPr>
          <p:cNvPr id="40" name="Text 13"/>
          <p:cNvSpPr/>
          <p:nvPr/>
        </p:nvSpPr>
        <p:spPr>
          <a:xfrm>
            <a:off x="6867525" y="2133600"/>
            <a:ext cx="532447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34495E"/>
                </a:solidFill>
              </a:rPr>
              <a:t>Give </a:t>
            </a:r>
            <a:r>
              <a:rPr lang="en-US" sz="1125" b="1" dirty="0">
                <a:solidFill>
                  <a:srgbClr val="2C3E50"/>
                </a:solidFill>
              </a:rPr>
              <a:t>Adrenaline 1mg IV/IO Immediately</a:t>
            </a:r>
            <a:r>
              <a:rPr lang="en-US" sz="1125" dirty="0">
                <a:solidFill>
                  <a:srgbClr val="34495E"/>
                </a:solidFill>
              </a:rPr>
              <a:t> </a:t>
            </a:r>
            <a:r>
              <a:rPr lang="en-US" sz="900" b="1" dirty="0">
                <a:solidFill>
                  <a:srgbClr val="FFFFFF"/>
                </a:solidFill>
                <a:highlight>
                  <a:srgbClr val="B00020"/>
                </a:highlight>
              </a:rPr>
              <a:t>ASAP</a:t>
            </a:r>
            <a:r>
              <a:rPr lang="en-US" sz="1125" dirty="0">
                <a:solidFill>
                  <a:srgbClr val="34495E"/>
                </a:solidFill>
              </a:rPr>
              <a:t>.</a:t>
            </a:r>
            <a:endParaRPr lang="en-US" sz="1125" dirty="0"/>
          </a:p>
        </p:txBody>
      </p:sp>
      <p:sp>
        <p:nvSpPr>
          <p:cNvPr id="41" name="Text 14"/>
          <p:cNvSpPr/>
          <p:nvPr/>
        </p:nvSpPr>
        <p:spPr>
          <a:xfrm>
            <a:off x="6600825" y="2705100"/>
            <a:ext cx="266700" cy="228600"/>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2</a:t>
            </a:r>
            <a:endParaRPr lang="en-US" sz="1050" dirty="0"/>
          </a:p>
        </p:txBody>
      </p:sp>
      <p:sp>
        <p:nvSpPr>
          <p:cNvPr id="42" name="Text 15"/>
          <p:cNvSpPr/>
          <p:nvPr/>
        </p:nvSpPr>
        <p:spPr>
          <a:xfrm>
            <a:off x="6867525" y="2686050"/>
            <a:ext cx="446722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34495E"/>
                </a:solidFill>
              </a:rPr>
              <a:t>Resume CPR for 2 mins. Minimize interruptions during rhythm checks and drug delivery.</a:t>
            </a:r>
            <a:endParaRPr lang="en-US" sz="1125" dirty="0"/>
          </a:p>
        </p:txBody>
      </p:sp>
      <p:sp>
        <p:nvSpPr>
          <p:cNvPr id="43" name="Text 16"/>
          <p:cNvSpPr/>
          <p:nvPr/>
        </p:nvSpPr>
        <p:spPr>
          <a:xfrm>
            <a:off x="6600825" y="3409950"/>
            <a:ext cx="266700" cy="228600"/>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3</a:t>
            </a:r>
            <a:endParaRPr lang="en-US" sz="1050" dirty="0"/>
          </a:p>
        </p:txBody>
      </p:sp>
      <p:sp>
        <p:nvSpPr>
          <p:cNvPr id="44" name="Text 17"/>
          <p:cNvSpPr/>
          <p:nvPr/>
        </p:nvSpPr>
        <p:spPr>
          <a:xfrm>
            <a:off x="6867525" y="3390900"/>
            <a:ext cx="4467225" cy="400050"/>
          </a:xfrm>
          <a:prstGeom prst="rect">
            <a:avLst/>
          </a:prstGeom>
          <a:noFill/>
          <a:ln/>
        </p:spPr>
        <p:txBody>
          <a:bodyPr vert="horz" wrap="square" lIns="0" tIns="0" rIns="0" bIns="0" rtlCol="0" anchor="ctr"/>
          <a:lstStyle/>
          <a:p>
            <a:pPr marL="0" indent="0" algn="l">
              <a:lnSpc>
                <a:spcPts val="1575"/>
              </a:lnSpc>
              <a:buNone/>
            </a:pPr>
            <a:r>
              <a:rPr lang="en-US" sz="1125" dirty="0">
                <a:solidFill>
                  <a:srgbClr val="34495E"/>
                </a:solidFill>
              </a:rPr>
              <a:t>Repeat </a:t>
            </a:r>
            <a:r>
              <a:rPr lang="en-US" sz="1125" b="1" dirty="0">
                <a:solidFill>
                  <a:srgbClr val="2C3E50"/>
                </a:solidFill>
              </a:rPr>
              <a:t>Adrenaline 1mg every 3-5 mins</a:t>
            </a:r>
            <a:r>
              <a:rPr lang="en-US" sz="1125" dirty="0">
                <a:solidFill>
                  <a:srgbClr val="34495E"/>
                </a:solidFill>
              </a:rPr>
              <a:t> (alternate cycles). Search for reversible causes (4Hs &amp; 4Ts).</a:t>
            </a:r>
            <a:endParaRPr lang="en-US" sz="1125" dirty="0"/>
          </a:p>
        </p:txBody>
      </p:sp>
      <p:sp>
        <p:nvSpPr>
          <p:cNvPr id="45" name="Text 18"/>
          <p:cNvSpPr/>
          <p:nvPr/>
        </p:nvSpPr>
        <p:spPr>
          <a:xfrm>
            <a:off x="6672263" y="4410075"/>
            <a:ext cx="5000625" cy="200025"/>
          </a:xfrm>
          <a:prstGeom prst="rect">
            <a:avLst/>
          </a:prstGeom>
          <a:noFill/>
          <a:ln/>
        </p:spPr>
        <p:txBody>
          <a:bodyPr vert="horz" wrap="square" lIns="0" tIns="0" rIns="0" bIns="0" rtlCol="0" anchor="ctr"/>
          <a:lstStyle/>
          <a:p>
            <a:pPr marL="0" indent="0">
              <a:lnSpc>
                <a:spcPts val="1575"/>
              </a:lnSpc>
              <a:buNone/>
            </a:pPr>
            <a:r>
              <a:rPr lang="en-US" sz="1200" b="1" dirty="0">
                <a:solidFill>
                  <a:srgbClr val="00897B"/>
                </a:solidFill>
              </a:rPr>
              <a:t>SCA COMMUNICATION</a:t>
            </a:r>
            <a:endParaRPr lang="en-US" sz="1200" dirty="0"/>
          </a:p>
        </p:txBody>
      </p:sp>
      <p:sp>
        <p:nvSpPr>
          <p:cNvPr id="46" name="Text 19"/>
          <p:cNvSpPr/>
          <p:nvPr/>
        </p:nvSpPr>
        <p:spPr>
          <a:xfrm>
            <a:off x="6429375" y="4686300"/>
            <a:ext cx="5000625"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Lead the team clearly: "The rhythm is non-shockable. Administer 1mg Adrenaline now and resume chest compressions immediately."</a:t>
            </a:r>
            <a:endParaRPr lang="en-US" sz="1050" dirty="0"/>
          </a:p>
        </p:txBody>
      </p:sp>
      <p:sp>
        <p:nvSpPr>
          <p:cNvPr id="47" name="Text 20"/>
          <p:cNvSpPr/>
          <p:nvPr/>
        </p:nvSpPr>
        <p:spPr>
          <a:xfrm>
            <a:off x="571500" y="6529388"/>
            <a:ext cx="8823960" cy="171450"/>
          </a:xfrm>
          <a:prstGeom prst="rect">
            <a:avLst/>
          </a:prstGeom>
          <a:noFill/>
          <a:ln/>
        </p:spPr>
        <p:txBody>
          <a:bodyPr vert="horz" wrap="square" lIns="0" tIns="0" rIns="0" bIns="0" rtlCol="0" anchor="ctr"/>
          <a:lstStyle/>
          <a:p>
            <a:pPr marL="0" indent="0">
              <a:lnSpc>
                <a:spcPts val="1350"/>
              </a:lnSpc>
              <a:buNone/>
            </a:pPr>
            <a:r>
              <a:rPr lang="en-US" sz="900" i="1" dirty="0">
                <a:solidFill>
                  <a:srgbClr val="95A5A6"/>
                </a:solidFill>
              </a:rPr>
              <a:t>Clinical Authority: RCUK Guidelines 2025 (Updated Oct 2025)</a:t>
            </a:r>
            <a:endParaRPr lang="en-US" sz="900" dirty="0"/>
          </a:p>
        </p:txBody>
      </p:sp>
      <p:sp>
        <p:nvSpPr>
          <p:cNvPr id="48" name="Text 21"/>
          <p:cNvSpPr/>
          <p:nvPr/>
        </p:nvSpPr>
        <p:spPr>
          <a:xfrm>
            <a:off x="10144125" y="6515100"/>
            <a:ext cx="2047875" cy="200025"/>
          </a:xfrm>
          <a:prstGeom prst="rect">
            <a:avLst/>
          </a:prstGeom>
          <a:noFill/>
          <a:ln/>
        </p:spPr>
        <p:txBody>
          <a:bodyPr vert="horz" wrap="square" lIns="0" tIns="0" rIns="0" bIns="0" rtlCol="0" anchor="ctr"/>
          <a:lstStyle/>
          <a:p>
            <a:pPr marL="0" indent="0">
              <a:lnSpc>
                <a:spcPts val="1575"/>
              </a:lnSpc>
              <a:buNone/>
            </a:pPr>
            <a:r>
              <a:rPr lang="en-US" sz="1050" dirty="0">
                <a:solidFill>
                  <a:srgbClr val="95A5A6"/>
                </a:solidFill>
              </a:rPr>
              <a:t>www.bradfordvts.co.uk</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571500" y="228600"/>
            <a:ext cx="11049000" cy="714375"/>
          </a:xfrm>
          <a:prstGeom prst="rect">
            <a:avLst/>
          </a:prstGeom>
        </p:spPr>
      </p:pic>
      <p:pic>
        <p:nvPicPr>
          <p:cNvPr id="5" name="Image 3" descr="preencoded.png"/>
          <p:cNvPicPr>
            <a:picLocks noChangeAspect="1"/>
          </p:cNvPicPr>
          <p:nvPr/>
        </p:nvPicPr>
        <p:blipFill>
          <a:blip r:embed="rId5"/>
          <a:stretch>
            <a:fillRect/>
          </a:stretch>
        </p:blipFill>
        <p:spPr>
          <a:xfrm>
            <a:off x="571500" y="1057275"/>
            <a:ext cx="11049000" cy="9525"/>
          </a:xfrm>
          <a:prstGeom prst="rect">
            <a:avLst/>
          </a:prstGeom>
        </p:spPr>
      </p:pic>
      <p:pic>
        <p:nvPicPr>
          <p:cNvPr id="6" name="Image 4" descr="preencoded.png"/>
          <p:cNvPicPr>
            <a:picLocks noChangeAspect="1"/>
          </p:cNvPicPr>
          <p:nvPr/>
        </p:nvPicPr>
        <p:blipFill>
          <a:blip r:embed="rId6"/>
          <a:stretch>
            <a:fillRect/>
          </a:stretch>
        </p:blipFill>
        <p:spPr>
          <a:xfrm>
            <a:off x="571500" y="1219200"/>
            <a:ext cx="5381625" cy="2486025"/>
          </a:xfrm>
          <a:prstGeom prst="rect">
            <a:avLst/>
          </a:prstGeom>
        </p:spPr>
      </p:pic>
      <p:pic>
        <p:nvPicPr>
          <p:cNvPr id="7" name="Image 5" descr="preencoded.png"/>
          <p:cNvPicPr>
            <a:picLocks noChangeAspect="1"/>
          </p:cNvPicPr>
          <p:nvPr/>
        </p:nvPicPr>
        <p:blipFill>
          <a:blip r:embed="rId7"/>
          <a:stretch>
            <a:fillRect/>
          </a:stretch>
        </p:blipFill>
        <p:spPr>
          <a:xfrm>
            <a:off x="785813" y="1464171"/>
            <a:ext cx="238125" cy="190500"/>
          </a:xfrm>
          <a:prstGeom prst="rect">
            <a:avLst/>
          </a:prstGeom>
        </p:spPr>
      </p:pic>
      <p:pic>
        <p:nvPicPr>
          <p:cNvPr id="8" name="Image 6" descr="preencoded.png"/>
          <p:cNvPicPr>
            <a:picLocks noChangeAspect="1"/>
          </p:cNvPicPr>
          <p:nvPr/>
        </p:nvPicPr>
        <p:blipFill>
          <a:blip r:embed="rId8"/>
          <a:stretch>
            <a:fillRect/>
          </a:stretch>
        </p:blipFill>
        <p:spPr>
          <a:xfrm>
            <a:off x="762000" y="1838325"/>
            <a:ext cx="2428875" cy="731341"/>
          </a:xfrm>
          <a:prstGeom prst="rect">
            <a:avLst/>
          </a:prstGeom>
        </p:spPr>
      </p:pic>
      <p:pic>
        <p:nvPicPr>
          <p:cNvPr id="9" name="Image 7" descr="preencoded.png"/>
          <p:cNvPicPr>
            <a:picLocks noChangeAspect="1"/>
          </p:cNvPicPr>
          <p:nvPr/>
        </p:nvPicPr>
        <p:blipFill>
          <a:blip r:embed="rId9"/>
          <a:stretch>
            <a:fillRect/>
          </a:stretch>
        </p:blipFill>
        <p:spPr>
          <a:xfrm>
            <a:off x="3333750" y="1838325"/>
            <a:ext cx="2428875" cy="731341"/>
          </a:xfrm>
          <a:prstGeom prst="rect">
            <a:avLst/>
          </a:prstGeom>
        </p:spPr>
      </p:pic>
      <p:pic>
        <p:nvPicPr>
          <p:cNvPr id="10" name="Image 8" descr="preencoded.png"/>
          <p:cNvPicPr>
            <a:picLocks noChangeAspect="1"/>
          </p:cNvPicPr>
          <p:nvPr/>
        </p:nvPicPr>
        <p:blipFill>
          <a:blip r:embed="rId10"/>
          <a:stretch>
            <a:fillRect/>
          </a:stretch>
        </p:blipFill>
        <p:spPr>
          <a:xfrm>
            <a:off x="762000" y="2712541"/>
            <a:ext cx="2428875" cy="731341"/>
          </a:xfrm>
          <a:prstGeom prst="rect">
            <a:avLst/>
          </a:prstGeom>
        </p:spPr>
      </p:pic>
      <p:pic>
        <p:nvPicPr>
          <p:cNvPr id="11" name="Image 9" descr="preencoded.png"/>
          <p:cNvPicPr>
            <a:picLocks noChangeAspect="1"/>
          </p:cNvPicPr>
          <p:nvPr/>
        </p:nvPicPr>
        <p:blipFill>
          <a:blip r:embed="rId11"/>
          <a:stretch>
            <a:fillRect/>
          </a:stretch>
        </p:blipFill>
        <p:spPr>
          <a:xfrm>
            <a:off x="3333750" y="2712541"/>
            <a:ext cx="2428875" cy="731341"/>
          </a:xfrm>
          <a:prstGeom prst="rect">
            <a:avLst/>
          </a:prstGeom>
        </p:spPr>
      </p:pic>
      <p:pic>
        <p:nvPicPr>
          <p:cNvPr id="12" name="Image 10" descr="preencoded.png"/>
          <p:cNvPicPr>
            <a:picLocks noChangeAspect="1"/>
          </p:cNvPicPr>
          <p:nvPr/>
        </p:nvPicPr>
        <p:blipFill>
          <a:blip r:embed="rId12"/>
          <a:stretch>
            <a:fillRect/>
          </a:stretch>
        </p:blipFill>
        <p:spPr>
          <a:xfrm>
            <a:off x="571500" y="3895725"/>
            <a:ext cx="5381625" cy="2486025"/>
          </a:xfrm>
          <a:prstGeom prst="rect">
            <a:avLst/>
          </a:prstGeom>
        </p:spPr>
      </p:pic>
      <p:pic>
        <p:nvPicPr>
          <p:cNvPr id="13" name="Image 11" descr="preencoded.png"/>
          <p:cNvPicPr>
            <a:picLocks noChangeAspect="1"/>
          </p:cNvPicPr>
          <p:nvPr/>
        </p:nvPicPr>
        <p:blipFill>
          <a:blip r:embed="rId13"/>
          <a:stretch>
            <a:fillRect/>
          </a:stretch>
        </p:blipFill>
        <p:spPr>
          <a:xfrm>
            <a:off x="785813" y="4140696"/>
            <a:ext cx="238125" cy="190500"/>
          </a:xfrm>
          <a:prstGeom prst="rect">
            <a:avLst/>
          </a:prstGeom>
        </p:spPr>
      </p:pic>
      <p:pic>
        <p:nvPicPr>
          <p:cNvPr id="14" name="Image 12" descr="preencoded.png"/>
          <p:cNvPicPr>
            <a:picLocks noChangeAspect="1"/>
          </p:cNvPicPr>
          <p:nvPr/>
        </p:nvPicPr>
        <p:blipFill>
          <a:blip r:embed="rId8"/>
          <a:stretch>
            <a:fillRect/>
          </a:stretch>
        </p:blipFill>
        <p:spPr>
          <a:xfrm>
            <a:off x="762000" y="4514850"/>
            <a:ext cx="2428875" cy="731341"/>
          </a:xfrm>
          <a:prstGeom prst="rect">
            <a:avLst/>
          </a:prstGeom>
        </p:spPr>
      </p:pic>
      <p:pic>
        <p:nvPicPr>
          <p:cNvPr id="15" name="Image 13" descr="preencoded.png"/>
          <p:cNvPicPr>
            <a:picLocks noChangeAspect="1"/>
          </p:cNvPicPr>
          <p:nvPr/>
        </p:nvPicPr>
        <p:blipFill>
          <a:blip r:embed="rId9"/>
          <a:stretch>
            <a:fillRect/>
          </a:stretch>
        </p:blipFill>
        <p:spPr>
          <a:xfrm>
            <a:off x="3333750" y="4514850"/>
            <a:ext cx="2428875" cy="731341"/>
          </a:xfrm>
          <a:prstGeom prst="rect">
            <a:avLst/>
          </a:prstGeom>
        </p:spPr>
      </p:pic>
      <p:pic>
        <p:nvPicPr>
          <p:cNvPr id="16" name="Image 14" descr="preencoded.png"/>
          <p:cNvPicPr>
            <a:picLocks noChangeAspect="1"/>
          </p:cNvPicPr>
          <p:nvPr/>
        </p:nvPicPr>
        <p:blipFill>
          <a:blip r:embed="rId10"/>
          <a:stretch>
            <a:fillRect/>
          </a:stretch>
        </p:blipFill>
        <p:spPr>
          <a:xfrm>
            <a:off x="762000" y="5389066"/>
            <a:ext cx="2428875" cy="731341"/>
          </a:xfrm>
          <a:prstGeom prst="rect">
            <a:avLst/>
          </a:prstGeom>
        </p:spPr>
      </p:pic>
      <p:pic>
        <p:nvPicPr>
          <p:cNvPr id="17" name="Image 15" descr="preencoded.png"/>
          <p:cNvPicPr>
            <a:picLocks noChangeAspect="1"/>
          </p:cNvPicPr>
          <p:nvPr/>
        </p:nvPicPr>
        <p:blipFill>
          <a:blip r:embed="rId11"/>
          <a:stretch>
            <a:fillRect/>
          </a:stretch>
        </p:blipFill>
        <p:spPr>
          <a:xfrm>
            <a:off x="3333750" y="5389066"/>
            <a:ext cx="2428875" cy="731341"/>
          </a:xfrm>
          <a:prstGeom prst="rect">
            <a:avLst/>
          </a:prstGeom>
        </p:spPr>
      </p:pic>
      <p:pic>
        <p:nvPicPr>
          <p:cNvPr id="18" name="Image 16" descr="preencoded.png"/>
          <p:cNvPicPr>
            <a:picLocks noChangeAspect="1"/>
          </p:cNvPicPr>
          <p:nvPr/>
        </p:nvPicPr>
        <p:blipFill>
          <a:blip r:embed="rId14"/>
          <a:stretch>
            <a:fillRect/>
          </a:stretch>
        </p:blipFill>
        <p:spPr>
          <a:xfrm>
            <a:off x="6238875" y="1219200"/>
            <a:ext cx="5381625" cy="3002756"/>
          </a:xfrm>
          <a:prstGeom prst="rect">
            <a:avLst/>
          </a:prstGeom>
        </p:spPr>
      </p:pic>
      <p:pic>
        <p:nvPicPr>
          <p:cNvPr id="19" name="Image 17" descr="preencoded.png"/>
          <p:cNvPicPr>
            <a:picLocks noChangeAspect="1"/>
          </p:cNvPicPr>
          <p:nvPr/>
        </p:nvPicPr>
        <p:blipFill>
          <a:blip r:embed="rId15"/>
          <a:stretch>
            <a:fillRect/>
          </a:stretch>
        </p:blipFill>
        <p:spPr>
          <a:xfrm>
            <a:off x="6453188" y="1464171"/>
            <a:ext cx="238125" cy="190500"/>
          </a:xfrm>
          <a:prstGeom prst="rect">
            <a:avLst/>
          </a:prstGeom>
        </p:spPr>
      </p:pic>
      <p:pic>
        <p:nvPicPr>
          <p:cNvPr id="20" name="Image 18" descr="preencoded.png"/>
          <p:cNvPicPr>
            <a:picLocks noChangeAspect="1"/>
          </p:cNvPicPr>
          <p:nvPr/>
        </p:nvPicPr>
        <p:blipFill>
          <a:blip r:embed="rId16"/>
          <a:stretch>
            <a:fillRect/>
          </a:stretch>
        </p:blipFill>
        <p:spPr>
          <a:xfrm>
            <a:off x="6429375" y="1838325"/>
            <a:ext cx="5000625" cy="514350"/>
          </a:xfrm>
          <a:prstGeom prst="rect">
            <a:avLst/>
          </a:prstGeom>
        </p:spPr>
      </p:pic>
      <p:pic>
        <p:nvPicPr>
          <p:cNvPr id="21" name="Image 19" descr="preencoded.png"/>
          <p:cNvPicPr>
            <a:picLocks noChangeAspect="1"/>
          </p:cNvPicPr>
          <p:nvPr/>
        </p:nvPicPr>
        <p:blipFill>
          <a:blip r:embed="rId17"/>
          <a:stretch>
            <a:fillRect/>
          </a:stretch>
        </p:blipFill>
        <p:spPr>
          <a:xfrm>
            <a:off x="6429375" y="2352675"/>
            <a:ext cx="5000625" cy="328613"/>
          </a:xfrm>
          <a:prstGeom prst="rect">
            <a:avLst/>
          </a:prstGeom>
        </p:spPr>
      </p:pic>
      <p:pic>
        <p:nvPicPr>
          <p:cNvPr id="22" name="Image 20" descr="preencoded.png"/>
          <p:cNvPicPr>
            <a:picLocks noChangeAspect="1"/>
          </p:cNvPicPr>
          <p:nvPr/>
        </p:nvPicPr>
        <p:blipFill>
          <a:blip r:embed="rId18"/>
          <a:stretch>
            <a:fillRect/>
          </a:stretch>
        </p:blipFill>
        <p:spPr>
          <a:xfrm>
            <a:off x="6429375" y="2681288"/>
            <a:ext cx="5000625" cy="328613"/>
          </a:xfrm>
          <a:prstGeom prst="rect">
            <a:avLst/>
          </a:prstGeom>
        </p:spPr>
      </p:pic>
      <p:pic>
        <p:nvPicPr>
          <p:cNvPr id="23" name="Image 21" descr="preencoded.png"/>
          <p:cNvPicPr>
            <a:picLocks noChangeAspect="1"/>
          </p:cNvPicPr>
          <p:nvPr/>
        </p:nvPicPr>
        <p:blipFill>
          <a:blip r:embed="rId19"/>
          <a:stretch>
            <a:fillRect/>
          </a:stretch>
        </p:blipFill>
        <p:spPr>
          <a:xfrm>
            <a:off x="6238875" y="4374356"/>
            <a:ext cx="5381625" cy="854273"/>
          </a:xfrm>
          <a:prstGeom prst="rect">
            <a:avLst/>
          </a:prstGeom>
        </p:spPr>
      </p:pic>
      <p:pic>
        <p:nvPicPr>
          <p:cNvPr id="24" name="Image 22" descr="preencoded.png"/>
          <p:cNvPicPr>
            <a:picLocks noChangeAspect="1"/>
          </p:cNvPicPr>
          <p:nvPr/>
        </p:nvPicPr>
        <p:blipFill>
          <a:blip r:embed="rId20"/>
          <a:stretch>
            <a:fillRect/>
          </a:stretch>
        </p:blipFill>
        <p:spPr>
          <a:xfrm>
            <a:off x="6381750" y="4519315"/>
            <a:ext cx="178594" cy="148828"/>
          </a:xfrm>
          <a:prstGeom prst="rect">
            <a:avLst/>
          </a:prstGeom>
        </p:spPr>
      </p:pic>
      <p:pic>
        <p:nvPicPr>
          <p:cNvPr id="25" name="Image 23" descr="preencoded.png"/>
          <p:cNvPicPr>
            <a:picLocks noChangeAspect="1"/>
          </p:cNvPicPr>
          <p:nvPr/>
        </p:nvPicPr>
        <p:blipFill>
          <a:blip r:embed="rId21"/>
          <a:stretch>
            <a:fillRect/>
          </a:stretch>
        </p:blipFill>
        <p:spPr>
          <a:xfrm>
            <a:off x="6238875" y="5381030"/>
            <a:ext cx="5381625" cy="1000720"/>
          </a:xfrm>
          <a:prstGeom prst="rect">
            <a:avLst/>
          </a:prstGeom>
        </p:spPr>
      </p:pic>
      <p:pic>
        <p:nvPicPr>
          <p:cNvPr id="26" name="Image 24" descr="preencoded.png"/>
          <p:cNvPicPr>
            <a:picLocks noChangeAspect="1"/>
          </p:cNvPicPr>
          <p:nvPr/>
        </p:nvPicPr>
        <p:blipFill>
          <a:blip r:embed="rId22"/>
          <a:stretch>
            <a:fillRect/>
          </a:stretch>
        </p:blipFill>
        <p:spPr>
          <a:xfrm>
            <a:off x="6381750" y="5525988"/>
            <a:ext cx="178594" cy="148828"/>
          </a:xfrm>
          <a:prstGeom prst="rect">
            <a:avLst/>
          </a:prstGeom>
        </p:spPr>
      </p:pic>
      <p:sp>
        <p:nvSpPr>
          <p:cNvPr id="27" name="Text 0"/>
          <p:cNvSpPr/>
          <p:nvPr/>
        </p:nvSpPr>
        <p:spPr>
          <a:xfrm>
            <a:off x="762000" y="228600"/>
            <a:ext cx="11430000" cy="457200"/>
          </a:xfrm>
          <a:prstGeom prst="rect">
            <a:avLst/>
          </a:prstGeom>
          <a:noFill/>
          <a:ln/>
        </p:spPr>
        <p:txBody>
          <a:bodyPr vert="horz" wrap="square" lIns="0" tIns="0" rIns="0" bIns="0" rtlCol="0" anchor="ctr"/>
          <a:lstStyle/>
          <a:p>
            <a:pPr marL="0" indent="0">
              <a:lnSpc>
                <a:spcPts val="3600"/>
              </a:lnSpc>
              <a:buNone/>
            </a:pPr>
            <a:r>
              <a:rPr lang="en-US" sz="2400" b="1" kern="0" spc="30" dirty="0">
                <a:solidFill>
                  <a:srgbClr val="2C3E50"/>
                </a:solidFill>
              </a:rPr>
              <a:t>ALS: REVERSIBLE CAUSES &amp; PHARMACOLOGY</a:t>
            </a:r>
            <a:endParaRPr lang="en-US" sz="2400" dirty="0"/>
          </a:p>
        </p:txBody>
      </p:sp>
      <p:sp>
        <p:nvSpPr>
          <p:cNvPr id="28" name="Text 1"/>
          <p:cNvSpPr/>
          <p:nvPr/>
        </p:nvSpPr>
        <p:spPr>
          <a:xfrm>
            <a:off x="762000" y="714375"/>
            <a:ext cx="8168640" cy="228600"/>
          </a:xfrm>
          <a:prstGeom prst="rect">
            <a:avLst/>
          </a:prstGeom>
          <a:noFill/>
          <a:ln/>
        </p:spPr>
        <p:txBody>
          <a:bodyPr vert="horz" wrap="square" lIns="0" tIns="0" rIns="0" bIns="0" rtlCol="0" anchor="ctr"/>
          <a:lstStyle/>
          <a:p>
            <a:pPr marL="0" indent="0">
              <a:lnSpc>
                <a:spcPts val="1800"/>
              </a:lnSpc>
              <a:buNone/>
            </a:pPr>
            <a:r>
              <a:rPr lang="en-US" sz="1200" dirty="0">
                <a:solidFill>
                  <a:srgbClr val="F58220"/>
                </a:solidFill>
              </a:rPr>
              <a:t>RCUK 2025 Guidelines • GP Practice Context</a:t>
            </a:r>
            <a:endParaRPr lang="en-US" sz="1200" dirty="0"/>
          </a:p>
        </p:txBody>
      </p:sp>
      <p:sp>
        <p:nvSpPr>
          <p:cNvPr id="29" name="Text 2"/>
          <p:cNvSpPr/>
          <p:nvPr/>
        </p:nvSpPr>
        <p:spPr>
          <a:xfrm>
            <a:off x="1162050" y="1409700"/>
            <a:ext cx="5410200" cy="285750"/>
          </a:xfrm>
          <a:prstGeom prst="rect">
            <a:avLst/>
          </a:prstGeom>
          <a:noFill/>
          <a:ln/>
        </p:spPr>
        <p:txBody>
          <a:bodyPr vert="horz" wrap="square" lIns="0" tIns="0" rIns="0" bIns="0" rtlCol="0" anchor="ctr"/>
          <a:lstStyle/>
          <a:p>
            <a:pPr marL="0" indent="0">
              <a:lnSpc>
                <a:spcPts val="2250"/>
              </a:lnSpc>
              <a:buNone/>
            </a:pPr>
            <a:r>
              <a:rPr lang="en-US" b="1" dirty="0">
                <a:solidFill>
                  <a:srgbClr val="2C3E50"/>
                </a:solidFill>
              </a:rPr>
              <a:t>Reversible Causes: 4 Hs</a:t>
            </a:r>
            <a:endParaRPr lang="en-US" dirty="0"/>
          </a:p>
        </p:txBody>
      </p:sp>
      <p:sp>
        <p:nvSpPr>
          <p:cNvPr id="30" name="Text 3"/>
          <p:cNvSpPr/>
          <p:nvPr/>
        </p:nvSpPr>
        <p:spPr>
          <a:xfrm>
            <a:off x="857250" y="1933575"/>
            <a:ext cx="22383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00020"/>
                </a:solidFill>
              </a:rPr>
              <a:t>Hypoxia</a:t>
            </a:r>
            <a:endParaRPr lang="en-US" sz="1050" dirty="0"/>
          </a:p>
        </p:txBody>
      </p:sp>
      <p:sp>
        <p:nvSpPr>
          <p:cNvPr id="31" name="Text 4"/>
          <p:cNvSpPr/>
          <p:nvPr/>
        </p:nvSpPr>
        <p:spPr>
          <a:xfrm>
            <a:off x="857250" y="2152650"/>
            <a:ext cx="2238375" cy="321766"/>
          </a:xfrm>
          <a:prstGeom prst="rect">
            <a:avLst/>
          </a:prstGeom>
          <a:noFill/>
          <a:ln/>
        </p:spPr>
        <p:txBody>
          <a:bodyPr vert="horz" wrap="square" lIns="0" tIns="0" rIns="0" bIns="0" rtlCol="0" anchor="ctr"/>
          <a:lstStyle/>
          <a:p>
            <a:pPr marL="0" indent="0">
              <a:lnSpc>
                <a:spcPts val="1268"/>
              </a:lnSpc>
              <a:buNone/>
            </a:pPr>
            <a:r>
              <a:rPr lang="en-US" sz="975" dirty="0">
                <a:solidFill>
                  <a:srgbClr val="546E7A"/>
                </a:solidFill>
              </a:rPr>
              <a:t>Ensure patent airway; give highest possible O₂.</a:t>
            </a:r>
            <a:endParaRPr lang="en-US" sz="975" dirty="0"/>
          </a:p>
        </p:txBody>
      </p:sp>
      <p:sp>
        <p:nvSpPr>
          <p:cNvPr id="32" name="Text 5"/>
          <p:cNvSpPr/>
          <p:nvPr/>
        </p:nvSpPr>
        <p:spPr>
          <a:xfrm>
            <a:off x="3429000" y="1933575"/>
            <a:ext cx="22383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00020"/>
                </a:solidFill>
              </a:rPr>
              <a:t>Hypovolaemia</a:t>
            </a:r>
            <a:endParaRPr lang="en-US" sz="1050" dirty="0"/>
          </a:p>
        </p:txBody>
      </p:sp>
      <p:sp>
        <p:nvSpPr>
          <p:cNvPr id="33" name="Text 6"/>
          <p:cNvSpPr/>
          <p:nvPr/>
        </p:nvSpPr>
        <p:spPr>
          <a:xfrm>
            <a:off x="3429000" y="2152650"/>
            <a:ext cx="2238375" cy="321766"/>
          </a:xfrm>
          <a:prstGeom prst="rect">
            <a:avLst/>
          </a:prstGeom>
          <a:noFill/>
          <a:ln/>
        </p:spPr>
        <p:txBody>
          <a:bodyPr vert="horz" wrap="square" lIns="0" tIns="0" rIns="0" bIns="0" rtlCol="0" anchor="ctr"/>
          <a:lstStyle/>
          <a:p>
            <a:pPr marL="0" indent="0">
              <a:lnSpc>
                <a:spcPts val="1268"/>
              </a:lnSpc>
              <a:buNone/>
            </a:pPr>
            <a:r>
              <a:rPr lang="en-US" sz="975" dirty="0">
                <a:solidFill>
                  <a:srgbClr val="546E7A"/>
                </a:solidFill>
              </a:rPr>
              <a:t>Assess for internal/external hemorrhage; fluid bolus.</a:t>
            </a:r>
            <a:endParaRPr lang="en-US" sz="975" dirty="0"/>
          </a:p>
        </p:txBody>
      </p:sp>
      <p:sp>
        <p:nvSpPr>
          <p:cNvPr id="34" name="Text 7"/>
          <p:cNvSpPr/>
          <p:nvPr/>
        </p:nvSpPr>
        <p:spPr>
          <a:xfrm>
            <a:off x="857250" y="2807791"/>
            <a:ext cx="288036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00020"/>
                </a:solidFill>
              </a:rPr>
              <a:t>Hypo/Hyperkalaemia</a:t>
            </a:r>
            <a:endParaRPr lang="en-US" sz="1050" dirty="0"/>
          </a:p>
        </p:txBody>
      </p:sp>
      <p:sp>
        <p:nvSpPr>
          <p:cNvPr id="35" name="Text 8"/>
          <p:cNvSpPr/>
          <p:nvPr/>
        </p:nvSpPr>
        <p:spPr>
          <a:xfrm>
            <a:off x="857250" y="3026866"/>
            <a:ext cx="2238375" cy="321766"/>
          </a:xfrm>
          <a:prstGeom prst="rect">
            <a:avLst/>
          </a:prstGeom>
          <a:noFill/>
          <a:ln/>
        </p:spPr>
        <p:txBody>
          <a:bodyPr vert="horz" wrap="square" lIns="0" tIns="0" rIns="0" bIns="0" rtlCol="0" anchor="ctr"/>
          <a:lstStyle/>
          <a:p>
            <a:pPr marL="0" indent="0">
              <a:lnSpc>
                <a:spcPts val="1268"/>
              </a:lnSpc>
              <a:buNone/>
            </a:pPr>
            <a:r>
              <a:rPr lang="en-US" sz="975" dirty="0">
                <a:solidFill>
                  <a:srgbClr val="546E7A"/>
                </a:solidFill>
              </a:rPr>
              <a:t>And metabolic disorders; check recent bloods/history.</a:t>
            </a:r>
            <a:endParaRPr lang="en-US" sz="975" dirty="0"/>
          </a:p>
        </p:txBody>
      </p:sp>
      <p:sp>
        <p:nvSpPr>
          <p:cNvPr id="36" name="Text 9"/>
          <p:cNvSpPr/>
          <p:nvPr/>
        </p:nvSpPr>
        <p:spPr>
          <a:xfrm>
            <a:off x="3429000" y="2807791"/>
            <a:ext cx="22383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00020"/>
                </a:solidFill>
              </a:rPr>
              <a:t>Hypothermia</a:t>
            </a:r>
            <a:endParaRPr lang="en-US" sz="1050" dirty="0"/>
          </a:p>
        </p:txBody>
      </p:sp>
      <p:sp>
        <p:nvSpPr>
          <p:cNvPr id="37" name="Text 10"/>
          <p:cNvSpPr/>
          <p:nvPr/>
        </p:nvSpPr>
        <p:spPr>
          <a:xfrm>
            <a:off x="3429000" y="3026866"/>
            <a:ext cx="2238375" cy="321766"/>
          </a:xfrm>
          <a:prstGeom prst="rect">
            <a:avLst/>
          </a:prstGeom>
          <a:noFill/>
          <a:ln/>
        </p:spPr>
        <p:txBody>
          <a:bodyPr vert="horz" wrap="square" lIns="0" tIns="0" rIns="0" bIns="0" rtlCol="0" anchor="ctr"/>
          <a:lstStyle/>
          <a:p>
            <a:pPr marL="0" indent="0">
              <a:lnSpc>
                <a:spcPts val="1268"/>
              </a:lnSpc>
              <a:buNone/>
            </a:pPr>
            <a:r>
              <a:rPr lang="en-US" sz="975" dirty="0">
                <a:solidFill>
                  <a:srgbClr val="546E7A"/>
                </a:solidFill>
              </a:rPr>
              <a:t>Check temp; consider active/passive rewarming.</a:t>
            </a:r>
            <a:endParaRPr lang="en-US" sz="975" dirty="0"/>
          </a:p>
        </p:txBody>
      </p:sp>
      <p:sp>
        <p:nvSpPr>
          <p:cNvPr id="38" name="Text 11"/>
          <p:cNvSpPr/>
          <p:nvPr/>
        </p:nvSpPr>
        <p:spPr>
          <a:xfrm>
            <a:off x="1162050" y="4086225"/>
            <a:ext cx="5410200" cy="285750"/>
          </a:xfrm>
          <a:prstGeom prst="rect">
            <a:avLst/>
          </a:prstGeom>
          <a:noFill/>
          <a:ln/>
        </p:spPr>
        <p:txBody>
          <a:bodyPr vert="horz" wrap="square" lIns="0" tIns="0" rIns="0" bIns="0" rtlCol="0" anchor="ctr"/>
          <a:lstStyle/>
          <a:p>
            <a:pPr marL="0" indent="0">
              <a:lnSpc>
                <a:spcPts val="2250"/>
              </a:lnSpc>
              <a:buNone/>
            </a:pPr>
            <a:r>
              <a:rPr lang="en-US" b="1" dirty="0">
                <a:solidFill>
                  <a:srgbClr val="2C3E50"/>
                </a:solidFill>
              </a:rPr>
              <a:t>Reversible Causes: 4 Ts</a:t>
            </a:r>
            <a:endParaRPr lang="en-US" dirty="0"/>
          </a:p>
        </p:txBody>
      </p:sp>
      <p:sp>
        <p:nvSpPr>
          <p:cNvPr id="39" name="Text 12"/>
          <p:cNvSpPr/>
          <p:nvPr/>
        </p:nvSpPr>
        <p:spPr>
          <a:xfrm>
            <a:off x="857250" y="4610100"/>
            <a:ext cx="3200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00020"/>
                </a:solidFill>
              </a:rPr>
              <a:t>Tension Pneumothorax</a:t>
            </a:r>
            <a:endParaRPr lang="en-US" sz="1050" dirty="0"/>
          </a:p>
        </p:txBody>
      </p:sp>
      <p:sp>
        <p:nvSpPr>
          <p:cNvPr id="40" name="Text 13"/>
          <p:cNvSpPr/>
          <p:nvPr/>
        </p:nvSpPr>
        <p:spPr>
          <a:xfrm>
            <a:off x="857250" y="4829175"/>
            <a:ext cx="2238375" cy="321766"/>
          </a:xfrm>
          <a:prstGeom prst="rect">
            <a:avLst/>
          </a:prstGeom>
          <a:noFill/>
          <a:ln/>
        </p:spPr>
        <p:txBody>
          <a:bodyPr vert="horz" wrap="square" lIns="0" tIns="0" rIns="0" bIns="0" rtlCol="0" anchor="ctr"/>
          <a:lstStyle/>
          <a:p>
            <a:pPr marL="0" indent="0">
              <a:lnSpc>
                <a:spcPts val="1268"/>
              </a:lnSpc>
              <a:buNone/>
            </a:pPr>
            <a:r>
              <a:rPr lang="en-US" sz="975" dirty="0">
                <a:solidFill>
                  <a:srgbClr val="546E7A"/>
                </a:solidFill>
              </a:rPr>
              <a:t>Needle decompression if suspected (tracheal shift, etc).</a:t>
            </a:r>
            <a:endParaRPr lang="en-US" sz="975" dirty="0"/>
          </a:p>
        </p:txBody>
      </p:sp>
      <p:sp>
        <p:nvSpPr>
          <p:cNvPr id="41" name="Text 14"/>
          <p:cNvSpPr/>
          <p:nvPr/>
        </p:nvSpPr>
        <p:spPr>
          <a:xfrm>
            <a:off x="3429000" y="4610100"/>
            <a:ext cx="304038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00020"/>
                </a:solidFill>
              </a:rPr>
              <a:t>Tamponade (Cardiac)</a:t>
            </a:r>
            <a:endParaRPr lang="en-US" sz="1050" dirty="0"/>
          </a:p>
        </p:txBody>
      </p:sp>
      <p:sp>
        <p:nvSpPr>
          <p:cNvPr id="42" name="Text 15"/>
          <p:cNvSpPr/>
          <p:nvPr/>
        </p:nvSpPr>
        <p:spPr>
          <a:xfrm>
            <a:off x="3429000" y="4829175"/>
            <a:ext cx="2238375" cy="321766"/>
          </a:xfrm>
          <a:prstGeom prst="rect">
            <a:avLst/>
          </a:prstGeom>
          <a:noFill/>
          <a:ln/>
        </p:spPr>
        <p:txBody>
          <a:bodyPr vert="horz" wrap="square" lIns="0" tIns="0" rIns="0" bIns="0" rtlCol="0" anchor="ctr"/>
          <a:lstStyle/>
          <a:p>
            <a:pPr marL="0" indent="0">
              <a:lnSpc>
                <a:spcPts val="1268"/>
              </a:lnSpc>
              <a:buNone/>
            </a:pPr>
            <a:r>
              <a:rPr lang="en-US" sz="975" dirty="0">
                <a:solidFill>
                  <a:srgbClr val="546E7A"/>
                </a:solidFill>
              </a:rPr>
              <a:t>Suspect in trauma or post-cardiac surgery cases.</a:t>
            </a:r>
            <a:endParaRPr lang="en-US" sz="975" dirty="0"/>
          </a:p>
        </p:txBody>
      </p:sp>
      <p:sp>
        <p:nvSpPr>
          <p:cNvPr id="43" name="Text 16"/>
          <p:cNvSpPr/>
          <p:nvPr/>
        </p:nvSpPr>
        <p:spPr>
          <a:xfrm>
            <a:off x="857250" y="5484316"/>
            <a:ext cx="22383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00020"/>
                </a:solidFill>
              </a:rPr>
              <a:t>Toxins</a:t>
            </a:r>
            <a:endParaRPr lang="en-US" sz="1050" dirty="0"/>
          </a:p>
        </p:txBody>
      </p:sp>
      <p:sp>
        <p:nvSpPr>
          <p:cNvPr id="44" name="Text 17"/>
          <p:cNvSpPr/>
          <p:nvPr/>
        </p:nvSpPr>
        <p:spPr>
          <a:xfrm>
            <a:off x="857250" y="5703391"/>
            <a:ext cx="2238375" cy="321766"/>
          </a:xfrm>
          <a:prstGeom prst="rect">
            <a:avLst/>
          </a:prstGeom>
          <a:noFill/>
          <a:ln/>
        </p:spPr>
        <p:txBody>
          <a:bodyPr vert="horz" wrap="square" lIns="0" tIns="0" rIns="0" bIns="0" rtlCol="0" anchor="ctr"/>
          <a:lstStyle/>
          <a:p>
            <a:pPr marL="0" indent="0">
              <a:lnSpc>
                <a:spcPts val="1268"/>
              </a:lnSpc>
              <a:buNone/>
            </a:pPr>
            <a:r>
              <a:rPr lang="en-US" sz="975" dirty="0">
                <a:solidFill>
                  <a:srgbClr val="546E7A"/>
                </a:solidFill>
              </a:rPr>
              <a:t>Review patient medications and possible overdose.</a:t>
            </a:r>
            <a:endParaRPr lang="en-US" sz="975" dirty="0"/>
          </a:p>
        </p:txBody>
      </p:sp>
      <p:sp>
        <p:nvSpPr>
          <p:cNvPr id="45" name="Text 18"/>
          <p:cNvSpPr/>
          <p:nvPr/>
        </p:nvSpPr>
        <p:spPr>
          <a:xfrm>
            <a:off x="3429000" y="5484316"/>
            <a:ext cx="22383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B00020"/>
                </a:solidFill>
              </a:rPr>
              <a:t>Thrombosis</a:t>
            </a:r>
            <a:endParaRPr lang="en-US" sz="1050" dirty="0"/>
          </a:p>
        </p:txBody>
      </p:sp>
      <p:sp>
        <p:nvSpPr>
          <p:cNvPr id="46" name="Text 19"/>
          <p:cNvSpPr/>
          <p:nvPr/>
        </p:nvSpPr>
        <p:spPr>
          <a:xfrm>
            <a:off x="3429000" y="5703391"/>
            <a:ext cx="2238375" cy="321766"/>
          </a:xfrm>
          <a:prstGeom prst="rect">
            <a:avLst/>
          </a:prstGeom>
          <a:noFill/>
          <a:ln/>
        </p:spPr>
        <p:txBody>
          <a:bodyPr vert="horz" wrap="square" lIns="0" tIns="0" rIns="0" bIns="0" rtlCol="0" anchor="ctr"/>
          <a:lstStyle/>
          <a:p>
            <a:pPr marL="0" indent="0">
              <a:lnSpc>
                <a:spcPts val="1268"/>
              </a:lnSpc>
              <a:buNone/>
            </a:pPr>
            <a:r>
              <a:rPr lang="en-US" sz="975" dirty="0">
                <a:solidFill>
                  <a:srgbClr val="546E7A"/>
                </a:solidFill>
              </a:rPr>
              <a:t>PE or Coronary (MI). Consider thrombolytics if PE suspected.</a:t>
            </a:r>
            <a:endParaRPr lang="en-US" sz="975" dirty="0"/>
          </a:p>
        </p:txBody>
      </p:sp>
      <p:sp>
        <p:nvSpPr>
          <p:cNvPr id="47" name="Text 20"/>
          <p:cNvSpPr/>
          <p:nvPr/>
        </p:nvSpPr>
        <p:spPr>
          <a:xfrm>
            <a:off x="6829425" y="1409700"/>
            <a:ext cx="4572000" cy="285750"/>
          </a:xfrm>
          <a:prstGeom prst="rect">
            <a:avLst/>
          </a:prstGeom>
          <a:noFill/>
          <a:ln/>
        </p:spPr>
        <p:txBody>
          <a:bodyPr vert="horz" wrap="square" lIns="0" tIns="0" rIns="0" bIns="0" rtlCol="0" anchor="ctr"/>
          <a:lstStyle/>
          <a:p>
            <a:pPr marL="0" indent="0">
              <a:lnSpc>
                <a:spcPts val="2250"/>
              </a:lnSpc>
              <a:buNone/>
            </a:pPr>
            <a:r>
              <a:rPr lang="en-US" b="1" dirty="0">
                <a:solidFill>
                  <a:srgbClr val="2C3E50"/>
                </a:solidFill>
              </a:rPr>
              <a:t>Pharmacology Updates</a:t>
            </a:r>
            <a:endParaRPr lang="en-US" dirty="0"/>
          </a:p>
        </p:txBody>
      </p:sp>
      <p:sp>
        <p:nvSpPr>
          <p:cNvPr id="48" name="Text 21"/>
          <p:cNvSpPr/>
          <p:nvPr/>
        </p:nvSpPr>
        <p:spPr>
          <a:xfrm>
            <a:off x="6429375" y="1895475"/>
            <a:ext cx="2514600" cy="400050"/>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Adrenaline 1mg</a:t>
            </a:r>
            <a:endParaRPr lang="en-US" sz="1125" dirty="0"/>
          </a:p>
        </p:txBody>
      </p:sp>
      <p:sp>
        <p:nvSpPr>
          <p:cNvPr id="49" name="Text 22"/>
          <p:cNvSpPr/>
          <p:nvPr/>
        </p:nvSpPr>
        <p:spPr>
          <a:xfrm>
            <a:off x="9843641" y="1895475"/>
            <a:ext cx="1586359" cy="400050"/>
          </a:xfrm>
          <a:prstGeom prst="rect">
            <a:avLst/>
          </a:prstGeom>
          <a:noFill/>
          <a:ln/>
        </p:spPr>
        <p:txBody>
          <a:bodyPr vert="horz" wrap="square" lIns="0" tIns="0" rIns="0" bIns="0" rtlCol="0" anchor="ctr"/>
          <a:lstStyle/>
          <a:p>
            <a:pPr marL="0" indent="0" algn="r">
              <a:lnSpc>
                <a:spcPts val="1575"/>
              </a:lnSpc>
              <a:buNone/>
            </a:pPr>
            <a:r>
              <a:rPr lang="en-US" sz="1050" dirty="0">
                <a:solidFill>
                  <a:srgbClr val="546E7A"/>
                </a:solidFill>
              </a:rPr>
              <a:t>Non-shockable: </a:t>
            </a:r>
            <a:r>
              <a:rPr lang="en-US" sz="1050" b="1" dirty="0">
                <a:solidFill>
                  <a:srgbClr val="B00020"/>
                </a:solidFill>
              </a:rPr>
              <a:t>ASAP</a:t>
            </a:r>
            <a:r>
              <a:rPr lang="en-US" sz="1050" dirty="0">
                <a:solidFill>
                  <a:srgbClr val="546E7A"/>
                </a:solidFill>
              </a:rPr>
              <a:t>
Shockable: After 3rd shock</a:t>
            </a:r>
            <a:endParaRPr lang="en-US" sz="1050" dirty="0"/>
          </a:p>
        </p:txBody>
      </p:sp>
      <p:sp>
        <p:nvSpPr>
          <p:cNvPr id="50" name="Text 23"/>
          <p:cNvSpPr/>
          <p:nvPr/>
        </p:nvSpPr>
        <p:spPr>
          <a:xfrm>
            <a:off x="6429375" y="2409825"/>
            <a:ext cx="30861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Amiodarone 300mg</a:t>
            </a:r>
            <a:endParaRPr lang="en-US" sz="1125" dirty="0"/>
          </a:p>
        </p:txBody>
      </p:sp>
      <p:sp>
        <p:nvSpPr>
          <p:cNvPr id="51" name="Text 24"/>
          <p:cNvSpPr/>
          <p:nvPr/>
        </p:nvSpPr>
        <p:spPr>
          <a:xfrm>
            <a:off x="9562058" y="2409825"/>
            <a:ext cx="1867942" cy="214313"/>
          </a:xfrm>
          <a:prstGeom prst="rect">
            <a:avLst/>
          </a:prstGeom>
          <a:noFill/>
          <a:ln/>
        </p:spPr>
        <p:txBody>
          <a:bodyPr vert="horz" wrap="square" lIns="0" tIns="0" rIns="0" bIns="0" rtlCol="0" anchor="ctr"/>
          <a:lstStyle/>
          <a:p>
            <a:pPr marL="0" indent="0" algn="r">
              <a:lnSpc>
                <a:spcPts val="1575"/>
              </a:lnSpc>
              <a:buNone/>
            </a:pPr>
            <a:r>
              <a:rPr lang="en-US" sz="1050" dirty="0">
                <a:solidFill>
                  <a:srgbClr val="546E7A"/>
                </a:solidFill>
              </a:rPr>
              <a:t>Shockable only: After 3rd shock</a:t>
            </a:r>
            <a:endParaRPr lang="en-US" sz="1050" dirty="0"/>
          </a:p>
        </p:txBody>
      </p:sp>
      <p:sp>
        <p:nvSpPr>
          <p:cNvPr id="52" name="Text 25"/>
          <p:cNvSpPr/>
          <p:nvPr/>
        </p:nvSpPr>
        <p:spPr>
          <a:xfrm>
            <a:off x="6429375" y="2738438"/>
            <a:ext cx="30861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Amiodarone 150mg</a:t>
            </a:r>
            <a:endParaRPr lang="en-US" sz="1125" dirty="0"/>
          </a:p>
        </p:txBody>
      </p:sp>
      <p:sp>
        <p:nvSpPr>
          <p:cNvPr id="53" name="Text 26"/>
          <p:cNvSpPr/>
          <p:nvPr/>
        </p:nvSpPr>
        <p:spPr>
          <a:xfrm>
            <a:off x="9569351" y="2738438"/>
            <a:ext cx="1860649" cy="214313"/>
          </a:xfrm>
          <a:prstGeom prst="rect">
            <a:avLst/>
          </a:prstGeom>
          <a:noFill/>
          <a:ln/>
        </p:spPr>
        <p:txBody>
          <a:bodyPr vert="horz" wrap="square" lIns="0" tIns="0" rIns="0" bIns="0" rtlCol="0" anchor="ctr"/>
          <a:lstStyle/>
          <a:p>
            <a:pPr marL="0" indent="0" algn="r">
              <a:lnSpc>
                <a:spcPts val="1575"/>
              </a:lnSpc>
              <a:buNone/>
            </a:pPr>
            <a:r>
              <a:rPr lang="en-US" sz="1050" dirty="0">
                <a:solidFill>
                  <a:srgbClr val="546E7A"/>
                </a:solidFill>
              </a:rPr>
              <a:t>Shockable only: After 5th shock</a:t>
            </a:r>
            <a:endParaRPr lang="en-US" sz="1050" dirty="0"/>
          </a:p>
        </p:txBody>
      </p:sp>
      <p:sp>
        <p:nvSpPr>
          <p:cNvPr id="54" name="Text 27"/>
          <p:cNvSpPr/>
          <p:nvPr/>
        </p:nvSpPr>
        <p:spPr>
          <a:xfrm>
            <a:off x="6429375" y="3067050"/>
            <a:ext cx="29146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C3E50"/>
                </a:solidFill>
              </a:rPr>
              <a:t>Repeat Adrenaline</a:t>
            </a:r>
            <a:endParaRPr lang="en-US" sz="1125" dirty="0"/>
          </a:p>
        </p:txBody>
      </p:sp>
      <p:sp>
        <p:nvSpPr>
          <p:cNvPr id="55" name="Text 28"/>
          <p:cNvSpPr/>
          <p:nvPr/>
        </p:nvSpPr>
        <p:spPr>
          <a:xfrm>
            <a:off x="9273183" y="3067050"/>
            <a:ext cx="2156817" cy="214313"/>
          </a:xfrm>
          <a:prstGeom prst="rect">
            <a:avLst/>
          </a:prstGeom>
          <a:noFill/>
          <a:ln/>
        </p:spPr>
        <p:txBody>
          <a:bodyPr vert="horz" wrap="square" lIns="0" tIns="0" rIns="0" bIns="0" rtlCol="0" anchor="ctr"/>
          <a:lstStyle/>
          <a:p>
            <a:pPr marL="0" indent="0" algn="r">
              <a:lnSpc>
                <a:spcPts val="1575"/>
              </a:lnSpc>
              <a:buNone/>
            </a:pPr>
            <a:r>
              <a:rPr lang="en-US" sz="1050" dirty="0">
                <a:solidFill>
                  <a:srgbClr val="546E7A"/>
                </a:solidFill>
              </a:rPr>
              <a:t>Every 3–5 minutes (alternate cycles)</a:t>
            </a:r>
            <a:endParaRPr lang="en-US" sz="1050" dirty="0"/>
          </a:p>
        </p:txBody>
      </p:sp>
      <p:sp>
        <p:nvSpPr>
          <p:cNvPr id="56" name="Text 29"/>
          <p:cNvSpPr/>
          <p:nvPr/>
        </p:nvSpPr>
        <p:spPr>
          <a:xfrm>
            <a:off x="6636544" y="4488656"/>
            <a:ext cx="5257800" cy="214313"/>
          </a:xfrm>
          <a:prstGeom prst="rect">
            <a:avLst/>
          </a:prstGeom>
          <a:noFill/>
          <a:ln/>
        </p:spPr>
        <p:txBody>
          <a:bodyPr vert="horz" wrap="square" lIns="0" tIns="0" rIns="0" bIns="0" rtlCol="0" anchor="ctr"/>
          <a:lstStyle/>
          <a:p>
            <a:pPr marL="0" indent="0">
              <a:lnSpc>
                <a:spcPts val="1688"/>
              </a:lnSpc>
              <a:buNone/>
            </a:pPr>
            <a:r>
              <a:rPr lang="en-US" b="1" dirty="0">
                <a:solidFill>
                  <a:srgbClr val="E65100"/>
                </a:solidFill>
              </a:rPr>
              <a:t> 2025 PAD PLACEMENT EMPHASIS</a:t>
            </a:r>
            <a:endParaRPr lang="en-US" dirty="0"/>
          </a:p>
        </p:txBody>
      </p:sp>
      <p:sp>
        <p:nvSpPr>
          <p:cNvPr id="57" name="Text 30"/>
          <p:cNvSpPr/>
          <p:nvPr/>
        </p:nvSpPr>
        <p:spPr>
          <a:xfrm>
            <a:off x="6381750" y="4741069"/>
            <a:ext cx="5095875"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The </a:t>
            </a:r>
            <a:r>
              <a:rPr lang="en-US" sz="1050" b="1" dirty="0">
                <a:solidFill>
                  <a:srgbClr val="2C3E50"/>
                </a:solidFill>
              </a:rPr>
              <a:t>lateral (apical) pad</a:t>
            </a:r>
            <a:r>
              <a:rPr lang="en-US" sz="1050" dirty="0">
                <a:solidFill>
                  <a:srgbClr val="2C3E50"/>
                </a:solidFill>
              </a:rPr>
              <a:t> must be positioned </a:t>
            </a:r>
            <a:r>
              <a:rPr lang="en-US" sz="1050" b="1" dirty="0">
                <a:solidFill>
                  <a:srgbClr val="2C3E50"/>
                </a:solidFill>
              </a:rPr>
              <a:t>directly below the armpit</a:t>
            </a:r>
            <a:r>
              <a:rPr lang="en-US" sz="1050" dirty="0">
                <a:solidFill>
                  <a:srgbClr val="2C3E50"/>
                </a:solidFill>
              </a:rPr>
              <a:t> in the mid-axillary line for optimal vector across the myocardium.</a:t>
            </a:r>
            <a:endParaRPr lang="en-US" sz="1050" dirty="0"/>
          </a:p>
        </p:txBody>
      </p:sp>
      <p:sp>
        <p:nvSpPr>
          <p:cNvPr id="58" name="Text 31"/>
          <p:cNvSpPr/>
          <p:nvPr/>
        </p:nvSpPr>
        <p:spPr>
          <a:xfrm>
            <a:off x="6636544" y="5495330"/>
            <a:ext cx="5095875" cy="214313"/>
          </a:xfrm>
          <a:prstGeom prst="rect">
            <a:avLst/>
          </a:prstGeom>
          <a:noFill/>
          <a:ln/>
        </p:spPr>
        <p:txBody>
          <a:bodyPr vert="horz" wrap="square" lIns="0" tIns="0" rIns="0" bIns="0" rtlCol="0" anchor="ctr"/>
          <a:lstStyle/>
          <a:p>
            <a:pPr marL="0" indent="0">
              <a:lnSpc>
                <a:spcPts val="1688"/>
              </a:lnSpc>
              <a:buNone/>
            </a:pPr>
            <a:r>
              <a:rPr lang="en-US" b="1" dirty="0">
                <a:solidFill>
                  <a:srgbClr val="7B1FA2"/>
                </a:solidFill>
              </a:rPr>
              <a:t> AKT HIGH-YIELD TIP</a:t>
            </a:r>
            <a:endParaRPr lang="en-US" dirty="0"/>
          </a:p>
        </p:txBody>
      </p:sp>
      <p:sp>
        <p:nvSpPr>
          <p:cNvPr id="59" name="Text 32"/>
          <p:cNvSpPr/>
          <p:nvPr/>
        </p:nvSpPr>
        <p:spPr>
          <a:xfrm>
            <a:off x="6381750" y="5747742"/>
            <a:ext cx="5095875" cy="519708"/>
          </a:xfrm>
          <a:prstGeom prst="rect">
            <a:avLst/>
          </a:prstGeom>
          <a:noFill/>
          <a:ln/>
        </p:spPr>
        <p:txBody>
          <a:bodyPr vert="horz" wrap="square" lIns="0" tIns="0" rIns="0" bIns="0" rtlCol="0" anchor="ctr"/>
          <a:lstStyle/>
          <a:p>
            <a:pPr marL="0" indent="0">
              <a:lnSpc>
                <a:spcPts val="1365"/>
              </a:lnSpc>
              <a:buNone/>
            </a:pPr>
            <a:r>
              <a:rPr lang="en-US" sz="975" dirty="0">
                <a:solidFill>
                  <a:srgbClr val="4A148C"/>
                </a:solidFill>
              </a:rPr>
              <a:t>MCQs frequently test the </a:t>
            </a:r>
            <a:r>
              <a:rPr lang="en-US" sz="975" b="1" dirty="0">
                <a:solidFill>
                  <a:srgbClr val="4A148C"/>
                </a:solidFill>
              </a:rPr>
              <a:t>timing of adrenaline</a:t>
            </a:r>
            <a:r>
              <a:rPr lang="en-US" sz="975" dirty="0">
                <a:solidFill>
                  <a:srgbClr val="4A148C"/>
                </a:solidFill>
              </a:rPr>
              <a:t>. Remember: ASAP for PEA/Asystole, but wait until after the 3rd DC shock for VF/pVT. Do not give drugs if a shockable rhythm is converted to ROSC after shock 1 or 2.</a:t>
            </a:r>
            <a:endParaRPr lang="en-US" sz="975" dirty="0"/>
          </a:p>
        </p:txBody>
      </p:sp>
      <p:sp>
        <p:nvSpPr>
          <p:cNvPr id="60" name="Text 33"/>
          <p:cNvSpPr/>
          <p:nvPr/>
        </p:nvSpPr>
        <p:spPr>
          <a:xfrm>
            <a:off x="10470654" y="6610350"/>
            <a:ext cx="1721346"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638175"/>
          </a:xfrm>
          <a:prstGeom prst="rect">
            <a:avLst/>
          </a:prstGeom>
        </p:spPr>
      </p:pic>
      <p:pic>
        <p:nvPicPr>
          <p:cNvPr id="5" name="Image 3" descr="preencoded.png"/>
          <p:cNvPicPr>
            <a:picLocks noChangeAspect="1"/>
          </p:cNvPicPr>
          <p:nvPr/>
        </p:nvPicPr>
        <p:blipFill>
          <a:blip r:embed="rId5"/>
          <a:stretch>
            <a:fillRect/>
          </a:stretch>
        </p:blipFill>
        <p:spPr>
          <a:xfrm>
            <a:off x="381000" y="923925"/>
            <a:ext cx="11430000" cy="9525"/>
          </a:xfrm>
          <a:prstGeom prst="rect">
            <a:avLst/>
          </a:prstGeom>
        </p:spPr>
      </p:pic>
      <p:pic>
        <p:nvPicPr>
          <p:cNvPr id="6" name="Image 4" descr="preencoded.png"/>
          <p:cNvPicPr>
            <a:picLocks noChangeAspect="1"/>
          </p:cNvPicPr>
          <p:nvPr/>
        </p:nvPicPr>
        <p:blipFill>
          <a:blip r:embed="rId6"/>
          <a:stretch>
            <a:fillRect/>
          </a:stretch>
        </p:blipFill>
        <p:spPr>
          <a:xfrm>
            <a:off x="381000" y="1171575"/>
            <a:ext cx="5595938" cy="962025"/>
          </a:xfrm>
          <a:prstGeom prst="rect">
            <a:avLst/>
          </a:prstGeom>
        </p:spPr>
      </p:pic>
      <p:pic>
        <p:nvPicPr>
          <p:cNvPr id="7" name="Image 5" descr="preencoded.png"/>
          <p:cNvPicPr>
            <a:picLocks noChangeAspect="1"/>
          </p:cNvPicPr>
          <p:nvPr/>
        </p:nvPicPr>
        <p:blipFill>
          <a:blip r:embed="rId7"/>
          <a:stretch>
            <a:fillRect/>
          </a:stretch>
        </p:blipFill>
        <p:spPr>
          <a:xfrm>
            <a:off x="523875" y="1352550"/>
            <a:ext cx="190500" cy="152400"/>
          </a:xfrm>
          <a:prstGeom prst="rect">
            <a:avLst/>
          </a:prstGeom>
        </p:spPr>
      </p:pic>
      <p:pic>
        <p:nvPicPr>
          <p:cNvPr id="8" name="Image 6" descr="preencoded.png"/>
          <p:cNvPicPr>
            <a:picLocks noChangeAspect="1"/>
          </p:cNvPicPr>
          <p:nvPr/>
        </p:nvPicPr>
        <p:blipFill>
          <a:blip r:embed="rId8"/>
          <a:stretch>
            <a:fillRect/>
          </a:stretch>
        </p:blipFill>
        <p:spPr>
          <a:xfrm>
            <a:off x="381000" y="2419350"/>
            <a:ext cx="5595938" cy="1914525"/>
          </a:xfrm>
          <a:prstGeom prst="rect">
            <a:avLst/>
          </a:prstGeom>
        </p:spPr>
      </p:pic>
      <p:pic>
        <p:nvPicPr>
          <p:cNvPr id="9" name="Image 7" descr="preencoded.png"/>
          <p:cNvPicPr>
            <a:picLocks noChangeAspect="1"/>
          </p:cNvPicPr>
          <p:nvPr/>
        </p:nvPicPr>
        <p:blipFill>
          <a:blip r:embed="rId9"/>
          <a:stretch>
            <a:fillRect/>
          </a:stretch>
        </p:blipFill>
        <p:spPr>
          <a:xfrm>
            <a:off x="571500" y="2662238"/>
            <a:ext cx="190500" cy="152400"/>
          </a:xfrm>
          <a:prstGeom prst="rect">
            <a:avLst/>
          </a:prstGeom>
        </p:spPr>
      </p:pic>
      <p:pic>
        <p:nvPicPr>
          <p:cNvPr id="10" name="Image 8" descr="preencoded.png"/>
          <p:cNvPicPr>
            <a:picLocks noChangeAspect="1"/>
          </p:cNvPicPr>
          <p:nvPr/>
        </p:nvPicPr>
        <p:blipFill>
          <a:blip r:embed="rId10"/>
          <a:stretch>
            <a:fillRect/>
          </a:stretch>
        </p:blipFill>
        <p:spPr>
          <a:xfrm>
            <a:off x="571500" y="2981325"/>
            <a:ext cx="178594" cy="142875"/>
          </a:xfrm>
          <a:prstGeom prst="rect">
            <a:avLst/>
          </a:prstGeom>
        </p:spPr>
      </p:pic>
      <p:pic>
        <p:nvPicPr>
          <p:cNvPr id="11" name="Image 9" descr="preencoded.png"/>
          <p:cNvPicPr>
            <a:picLocks noChangeAspect="1"/>
          </p:cNvPicPr>
          <p:nvPr/>
        </p:nvPicPr>
        <p:blipFill>
          <a:blip r:embed="rId11"/>
          <a:stretch>
            <a:fillRect/>
          </a:stretch>
        </p:blipFill>
        <p:spPr>
          <a:xfrm>
            <a:off x="571500" y="3271838"/>
            <a:ext cx="178594" cy="142875"/>
          </a:xfrm>
          <a:prstGeom prst="rect">
            <a:avLst/>
          </a:prstGeom>
        </p:spPr>
      </p:pic>
      <p:pic>
        <p:nvPicPr>
          <p:cNvPr id="12" name="Image 10" descr="preencoded.png"/>
          <p:cNvPicPr>
            <a:picLocks noChangeAspect="1"/>
          </p:cNvPicPr>
          <p:nvPr/>
        </p:nvPicPr>
        <p:blipFill>
          <a:blip r:embed="rId10"/>
          <a:stretch>
            <a:fillRect/>
          </a:stretch>
        </p:blipFill>
        <p:spPr>
          <a:xfrm>
            <a:off x="571500" y="3562350"/>
            <a:ext cx="178594" cy="142875"/>
          </a:xfrm>
          <a:prstGeom prst="rect">
            <a:avLst/>
          </a:prstGeom>
        </p:spPr>
      </p:pic>
      <p:pic>
        <p:nvPicPr>
          <p:cNvPr id="13" name="Image 11" descr="preencoded.png"/>
          <p:cNvPicPr>
            <a:picLocks noChangeAspect="1"/>
          </p:cNvPicPr>
          <p:nvPr/>
        </p:nvPicPr>
        <p:blipFill>
          <a:blip r:embed="rId11"/>
          <a:stretch>
            <a:fillRect/>
          </a:stretch>
        </p:blipFill>
        <p:spPr>
          <a:xfrm>
            <a:off x="571500" y="3852863"/>
            <a:ext cx="178594" cy="142875"/>
          </a:xfrm>
          <a:prstGeom prst="rect">
            <a:avLst/>
          </a:prstGeom>
        </p:spPr>
      </p:pic>
      <p:pic>
        <p:nvPicPr>
          <p:cNvPr id="14" name="Image 12" descr="preencoded.png"/>
          <p:cNvPicPr>
            <a:picLocks noChangeAspect="1"/>
          </p:cNvPicPr>
          <p:nvPr/>
        </p:nvPicPr>
        <p:blipFill>
          <a:blip r:embed="rId12"/>
          <a:stretch>
            <a:fillRect/>
          </a:stretch>
        </p:blipFill>
        <p:spPr>
          <a:xfrm>
            <a:off x="6215063" y="1171575"/>
            <a:ext cx="5595938" cy="1838325"/>
          </a:xfrm>
          <a:prstGeom prst="rect">
            <a:avLst/>
          </a:prstGeom>
        </p:spPr>
      </p:pic>
      <p:pic>
        <p:nvPicPr>
          <p:cNvPr id="15" name="Image 13" descr="preencoded.png"/>
          <p:cNvPicPr>
            <a:picLocks noChangeAspect="1"/>
          </p:cNvPicPr>
          <p:nvPr/>
        </p:nvPicPr>
        <p:blipFill>
          <a:blip r:embed="rId13"/>
          <a:stretch>
            <a:fillRect/>
          </a:stretch>
        </p:blipFill>
        <p:spPr>
          <a:xfrm>
            <a:off x="6405563" y="1414463"/>
            <a:ext cx="190500" cy="152400"/>
          </a:xfrm>
          <a:prstGeom prst="rect">
            <a:avLst/>
          </a:prstGeom>
        </p:spPr>
      </p:pic>
      <p:pic>
        <p:nvPicPr>
          <p:cNvPr id="16" name="Image 14" descr="preencoded.png"/>
          <p:cNvPicPr>
            <a:picLocks noChangeAspect="1"/>
          </p:cNvPicPr>
          <p:nvPr/>
        </p:nvPicPr>
        <p:blipFill>
          <a:blip r:embed="rId14"/>
          <a:stretch>
            <a:fillRect/>
          </a:stretch>
        </p:blipFill>
        <p:spPr>
          <a:xfrm>
            <a:off x="6405563" y="1733550"/>
            <a:ext cx="178594" cy="142875"/>
          </a:xfrm>
          <a:prstGeom prst="rect">
            <a:avLst/>
          </a:prstGeom>
        </p:spPr>
      </p:pic>
      <p:pic>
        <p:nvPicPr>
          <p:cNvPr id="17" name="Image 15" descr="preencoded.png"/>
          <p:cNvPicPr>
            <a:picLocks noChangeAspect="1"/>
          </p:cNvPicPr>
          <p:nvPr/>
        </p:nvPicPr>
        <p:blipFill>
          <a:blip r:embed="rId15"/>
          <a:stretch>
            <a:fillRect/>
          </a:stretch>
        </p:blipFill>
        <p:spPr>
          <a:xfrm>
            <a:off x="6405563" y="2024062"/>
            <a:ext cx="178594" cy="142875"/>
          </a:xfrm>
          <a:prstGeom prst="rect">
            <a:avLst/>
          </a:prstGeom>
        </p:spPr>
      </p:pic>
      <p:pic>
        <p:nvPicPr>
          <p:cNvPr id="18" name="Image 16" descr="preencoded.png"/>
          <p:cNvPicPr>
            <a:picLocks noChangeAspect="1"/>
          </p:cNvPicPr>
          <p:nvPr/>
        </p:nvPicPr>
        <p:blipFill>
          <a:blip r:embed="rId15"/>
          <a:stretch>
            <a:fillRect/>
          </a:stretch>
        </p:blipFill>
        <p:spPr>
          <a:xfrm>
            <a:off x="6405563" y="2528888"/>
            <a:ext cx="178594" cy="142875"/>
          </a:xfrm>
          <a:prstGeom prst="rect">
            <a:avLst/>
          </a:prstGeom>
        </p:spPr>
      </p:pic>
      <p:pic>
        <p:nvPicPr>
          <p:cNvPr id="19" name="Image 17" descr="preencoded.png"/>
          <p:cNvPicPr>
            <a:picLocks noChangeAspect="1"/>
          </p:cNvPicPr>
          <p:nvPr/>
        </p:nvPicPr>
        <p:blipFill>
          <a:blip r:embed="rId16"/>
          <a:stretch>
            <a:fillRect/>
          </a:stretch>
        </p:blipFill>
        <p:spPr>
          <a:xfrm>
            <a:off x="6215063" y="3200400"/>
            <a:ext cx="5595938" cy="628650"/>
          </a:xfrm>
          <a:prstGeom prst="rect">
            <a:avLst/>
          </a:prstGeom>
        </p:spPr>
      </p:pic>
      <p:pic>
        <p:nvPicPr>
          <p:cNvPr id="20" name="Image 18" descr="preencoded.png"/>
          <p:cNvPicPr>
            <a:picLocks noChangeAspect="1"/>
          </p:cNvPicPr>
          <p:nvPr/>
        </p:nvPicPr>
        <p:blipFill>
          <a:blip r:embed="rId17"/>
          <a:stretch>
            <a:fillRect/>
          </a:stretch>
        </p:blipFill>
        <p:spPr>
          <a:xfrm>
            <a:off x="6329363" y="3400425"/>
            <a:ext cx="285750" cy="228600"/>
          </a:xfrm>
          <a:prstGeom prst="rect">
            <a:avLst/>
          </a:prstGeom>
        </p:spPr>
      </p:pic>
      <p:pic>
        <p:nvPicPr>
          <p:cNvPr id="21" name="Image 19" descr="preencoded.png"/>
          <p:cNvPicPr>
            <a:picLocks noChangeAspect="1"/>
          </p:cNvPicPr>
          <p:nvPr/>
        </p:nvPicPr>
        <p:blipFill>
          <a:blip r:embed="rId18"/>
          <a:stretch>
            <a:fillRect/>
          </a:stretch>
        </p:blipFill>
        <p:spPr>
          <a:xfrm>
            <a:off x="381000" y="5564684"/>
            <a:ext cx="5619750" cy="788491"/>
          </a:xfrm>
          <a:prstGeom prst="rect">
            <a:avLst/>
          </a:prstGeom>
        </p:spPr>
      </p:pic>
      <p:pic>
        <p:nvPicPr>
          <p:cNvPr id="22" name="Image 20" descr="preencoded.png"/>
          <p:cNvPicPr>
            <a:picLocks noChangeAspect="1"/>
          </p:cNvPicPr>
          <p:nvPr/>
        </p:nvPicPr>
        <p:blipFill>
          <a:blip r:embed="rId19"/>
          <a:stretch>
            <a:fillRect/>
          </a:stretch>
        </p:blipFill>
        <p:spPr>
          <a:xfrm>
            <a:off x="571500" y="5678984"/>
            <a:ext cx="401538" cy="381000"/>
          </a:xfrm>
          <a:prstGeom prst="rect">
            <a:avLst/>
          </a:prstGeom>
        </p:spPr>
      </p:pic>
      <p:pic>
        <p:nvPicPr>
          <p:cNvPr id="23" name="Image 21" descr="preencoded.png"/>
          <p:cNvPicPr>
            <a:picLocks noChangeAspect="1"/>
          </p:cNvPicPr>
          <p:nvPr/>
        </p:nvPicPr>
        <p:blipFill>
          <a:blip r:embed="rId20"/>
          <a:stretch>
            <a:fillRect/>
          </a:stretch>
        </p:blipFill>
        <p:spPr>
          <a:xfrm>
            <a:off x="6191250" y="5564684"/>
            <a:ext cx="5619750" cy="788491"/>
          </a:xfrm>
          <a:prstGeom prst="rect">
            <a:avLst/>
          </a:prstGeom>
        </p:spPr>
      </p:pic>
      <p:pic>
        <p:nvPicPr>
          <p:cNvPr id="24" name="Image 22" descr="preencoded.png"/>
          <p:cNvPicPr>
            <a:picLocks noChangeAspect="1"/>
          </p:cNvPicPr>
          <p:nvPr/>
        </p:nvPicPr>
        <p:blipFill>
          <a:blip r:embed="rId21"/>
          <a:stretch>
            <a:fillRect/>
          </a:stretch>
        </p:blipFill>
        <p:spPr>
          <a:xfrm>
            <a:off x="6381750" y="5678984"/>
            <a:ext cx="389483" cy="381000"/>
          </a:xfrm>
          <a:prstGeom prst="rect">
            <a:avLst/>
          </a:prstGeom>
        </p:spPr>
      </p:pic>
      <p:sp>
        <p:nvSpPr>
          <p:cNvPr id="25" name="Text 0"/>
          <p:cNvSpPr/>
          <p:nvPr/>
        </p:nvSpPr>
        <p:spPr>
          <a:xfrm>
            <a:off x="523875" y="190500"/>
            <a:ext cx="10881360" cy="400050"/>
          </a:xfrm>
          <a:prstGeom prst="rect">
            <a:avLst/>
          </a:prstGeom>
          <a:noFill/>
          <a:ln/>
        </p:spPr>
        <p:txBody>
          <a:bodyPr vert="horz" wrap="square" lIns="0" tIns="0" rIns="0" bIns="0" rtlCol="0" anchor="ctr"/>
          <a:lstStyle/>
          <a:p>
            <a:pPr marL="0" indent="0">
              <a:lnSpc>
                <a:spcPts val="3150"/>
              </a:lnSpc>
              <a:buNone/>
            </a:pPr>
            <a:r>
              <a:rPr lang="en-US" sz="2100" b="1" kern="0" spc="30" dirty="0">
                <a:solidFill>
                  <a:srgbClr val="2C3E50"/>
                </a:solidFill>
              </a:rPr>
              <a:t>PERI-ARREST ARRHYTHMIAS MANAGEMENT</a:t>
            </a:r>
            <a:endParaRPr lang="en-US" sz="2100" dirty="0"/>
          </a:p>
        </p:txBody>
      </p:sp>
      <p:sp>
        <p:nvSpPr>
          <p:cNvPr id="26" name="Text 1"/>
          <p:cNvSpPr/>
          <p:nvPr/>
        </p:nvSpPr>
        <p:spPr>
          <a:xfrm>
            <a:off x="523875" y="628650"/>
            <a:ext cx="71475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RCUK 2025 Guidelines • GP Practice Context</a:t>
            </a:r>
            <a:endParaRPr lang="en-US" sz="1050" dirty="0"/>
          </a:p>
        </p:txBody>
      </p:sp>
      <p:sp>
        <p:nvSpPr>
          <p:cNvPr id="27" name="Text 2"/>
          <p:cNvSpPr/>
          <p:nvPr/>
        </p:nvSpPr>
        <p:spPr>
          <a:xfrm>
            <a:off x="790575" y="1314450"/>
            <a:ext cx="5310188" cy="228600"/>
          </a:xfrm>
          <a:prstGeom prst="rect">
            <a:avLst/>
          </a:prstGeom>
          <a:noFill/>
          <a:ln/>
        </p:spPr>
        <p:txBody>
          <a:bodyPr vert="horz" wrap="square" lIns="0" tIns="0" rIns="0" bIns="0" rtlCol="0" anchor="ctr"/>
          <a:lstStyle/>
          <a:p>
            <a:pPr marL="0" indent="0">
              <a:lnSpc>
                <a:spcPts val="1800"/>
              </a:lnSpc>
              <a:buNone/>
            </a:pPr>
            <a:r>
              <a:rPr lang="en-US" b="1" dirty="0">
                <a:solidFill>
                  <a:srgbClr val="B00020"/>
                </a:solidFill>
              </a:rPr>
              <a:t>ADVERSE FEATURES (UNSTABLE)</a:t>
            </a:r>
            <a:endParaRPr lang="en-US" dirty="0"/>
          </a:p>
        </p:txBody>
      </p:sp>
      <p:sp>
        <p:nvSpPr>
          <p:cNvPr id="28" name="Text 3"/>
          <p:cNvSpPr/>
          <p:nvPr/>
        </p:nvSpPr>
        <p:spPr>
          <a:xfrm>
            <a:off x="523875" y="1590675"/>
            <a:ext cx="37338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 Shock (SBP &lt;90 mmHg)</a:t>
            </a:r>
            <a:endParaRPr lang="en-US" sz="1050" dirty="0"/>
          </a:p>
        </p:txBody>
      </p:sp>
      <p:sp>
        <p:nvSpPr>
          <p:cNvPr id="29" name="Text 4"/>
          <p:cNvSpPr/>
          <p:nvPr/>
        </p:nvSpPr>
        <p:spPr>
          <a:xfrm>
            <a:off x="3178969" y="1590675"/>
            <a:ext cx="265509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 Heart Failure</a:t>
            </a:r>
            <a:endParaRPr lang="en-US" sz="1050" dirty="0"/>
          </a:p>
        </p:txBody>
      </p:sp>
      <p:sp>
        <p:nvSpPr>
          <p:cNvPr id="30" name="Text 5"/>
          <p:cNvSpPr/>
          <p:nvPr/>
        </p:nvSpPr>
        <p:spPr>
          <a:xfrm>
            <a:off x="523875" y="1790700"/>
            <a:ext cx="2655094"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 Syncope</a:t>
            </a:r>
            <a:endParaRPr lang="en-US" sz="1050" dirty="0"/>
          </a:p>
        </p:txBody>
      </p:sp>
      <p:sp>
        <p:nvSpPr>
          <p:cNvPr id="31" name="Text 6"/>
          <p:cNvSpPr/>
          <p:nvPr/>
        </p:nvSpPr>
        <p:spPr>
          <a:xfrm>
            <a:off x="3178969" y="1790700"/>
            <a:ext cx="352044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 Myocardial Ischaemia</a:t>
            </a:r>
            <a:endParaRPr lang="en-US" sz="1050" dirty="0"/>
          </a:p>
        </p:txBody>
      </p:sp>
      <p:sp>
        <p:nvSpPr>
          <p:cNvPr id="32" name="Text 7"/>
          <p:cNvSpPr/>
          <p:nvPr/>
        </p:nvSpPr>
        <p:spPr>
          <a:xfrm>
            <a:off x="876300" y="2609850"/>
            <a:ext cx="534924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Tachyarrhythmia Management</a:t>
            </a:r>
            <a:endParaRPr lang="en-US" dirty="0"/>
          </a:p>
        </p:txBody>
      </p:sp>
      <p:sp>
        <p:nvSpPr>
          <p:cNvPr id="33" name="Text 8"/>
          <p:cNvSpPr/>
          <p:nvPr/>
        </p:nvSpPr>
        <p:spPr>
          <a:xfrm>
            <a:off x="845344" y="2981325"/>
            <a:ext cx="857250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Unstable:</a:t>
            </a:r>
            <a:r>
              <a:rPr lang="en-US" sz="1125" dirty="0">
                <a:solidFill>
                  <a:srgbClr val="2C3E50"/>
                </a:solidFill>
              </a:rPr>
              <a:t> Immediate Synchronised DC Cardioversion.</a:t>
            </a:r>
            <a:endParaRPr lang="en-US" sz="1125" dirty="0"/>
          </a:p>
        </p:txBody>
      </p:sp>
      <p:sp>
        <p:nvSpPr>
          <p:cNvPr id="34" name="Text 9"/>
          <p:cNvSpPr/>
          <p:nvPr/>
        </p:nvSpPr>
        <p:spPr>
          <a:xfrm>
            <a:off x="845344" y="3271838"/>
            <a:ext cx="908685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AF:</a:t>
            </a:r>
            <a:r>
              <a:rPr lang="en-US" sz="1125" dirty="0">
                <a:solidFill>
                  <a:srgbClr val="2C3E50"/>
                </a:solidFill>
              </a:rPr>
              <a:t> Initial shock at maximum output (not escalating).</a:t>
            </a:r>
            <a:endParaRPr lang="en-US" sz="1125" dirty="0"/>
          </a:p>
        </p:txBody>
      </p:sp>
      <p:sp>
        <p:nvSpPr>
          <p:cNvPr id="35" name="Text 10"/>
          <p:cNvSpPr/>
          <p:nvPr/>
        </p:nvSpPr>
        <p:spPr>
          <a:xfrm>
            <a:off x="845344" y="3562350"/>
            <a:ext cx="982980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SVT / Atrial Flutter:</a:t>
            </a:r>
            <a:r>
              <a:rPr lang="en-US" sz="1125" dirty="0">
                <a:solidFill>
                  <a:srgbClr val="2C3E50"/>
                </a:solidFill>
              </a:rPr>
              <a:t> Initial 70–120 J, then stepwise.</a:t>
            </a:r>
            <a:endParaRPr lang="en-US" sz="1125" dirty="0"/>
          </a:p>
        </p:txBody>
      </p:sp>
      <p:sp>
        <p:nvSpPr>
          <p:cNvPr id="36" name="Text 11"/>
          <p:cNvSpPr/>
          <p:nvPr/>
        </p:nvSpPr>
        <p:spPr>
          <a:xfrm>
            <a:off x="845344" y="3852863"/>
            <a:ext cx="8686800"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Stable VT:</a:t>
            </a:r>
            <a:r>
              <a:rPr lang="en-US" sz="1125" dirty="0">
                <a:solidFill>
                  <a:srgbClr val="2C3E50"/>
                </a:solidFill>
              </a:rPr>
              <a:t> Amiodarone 300mg IV over 10–20 min.</a:t>
            </a:r>
            <a:endParaRPr lang="en-US" sz="1125" dirty="0"/>
          </a:p>
        </p:txBody>
      </p:sp>
      <p:sp>
        <p:nvSpPr>
          <p:cNvPr id="37" name="Text 12"/>
          <p:cNvSpPr/>
          <p:nvPr/>
        </p:nvSpPr>
        <p:spPr>
          <a:xfrm>
            <a:off x="6710363" y="1362075"/>
            <a:ext cx="452628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Bradycardia Management</a:t>
            </a:r>
            <a:endParaRPr lang="en-US" dirty="0"/>
          </a:p>
        </p:txBody>
      </p:sp>
      <p:sp>
        <p:nvSpPr>
          <p:cNvPr id="38" name="Text 13"/>
          <p:cNvSpPr/>
          <p:nvPr/>
        </p:nvSpPr>
        <p:spPr>
          <a:xfrm>
            <a:off x="6679406" y="1733550"/>
            <a:ext cx="5512594"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First Line:</a:t>
            </a:r>
            <a:r>
              <a:rPr lang="en-US" sz="1125" dirty="0">
                <a:solidFill>
                  <a:srgbClr val="2C3E50"/>
                </a:solidFill>
              </a:rPr>
              <a:t> Atropine 500 mcg IV (repeat up to 3mg).</a:t>
            </a:r>
            <a:endParaRPr lang="en-US" sz="1125" dirty="0"/>
          </a:p>
        </p:txBody>
      </p:sp>
      <p:sp>
        <p:nvSpPr>
          <p:cNvPr id="39" name="Text 14"/>
          <p:cNvSpPr/>
          <p:nvPr/>
        </p:nvSpPr>
        <p:spPr>
          <a:xfrm>
            <a:off x="6679406" y="2024062"/>
            <a:ext cx="4941094"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If Atropine Fails:</a:t>
            </a:r>
            <a:r>
              <a:rPr lang="en-US" sz="1125" dirty="0">
                <a:solidFill>
                  <a:srgbClr val="2C3E50"/>
                </a:solidFill>
              </a:rPr>
              <a:t> Isoprenaline 5mcg/min or Adrenaline 2–10mcg/min infusion.</a:t>
            </a:r>
            <a:endParaRPr lang="en-US" sz="1125" dirty="0"/>
          </a:p>
        </p:txBody>
      </p:sp>
      <p:sp>
        <p:nvSpPr>
          <p:cNvPr id="40" name="Text 15"/>
          <p:cNvSpPr/>
          <p:nvPr/>
        </p:nvSpPr>
        <p:spPr>
          <a:xfrm>
            <a:off x="6679406" y="2528888"/>
            <a:ext cx="5512594"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C3E50"/>
                </a:solidFill>
              </a:rPr>
              <a:t>Pacing:</a:t>
            </a:r>
            <a:r>
              <a:rPr lang="en-US" sz="1125" dirty="0">
                <a:solidFill>
                  <a:srgbClr val="2C3E50"/>
                </a:solidFill>
              </a:rPr>
              <a:t> Transcutaneous bridge to transvenous pacing.</a:t>
            </a:r>
            <a:endParaRPr lang="en-US" sz="1125" dirty="0"/>
          </a:p>
        </p:txBody>
      </p:sp>
      <p:sp>
        <p:nvSpPr>
          <p:cNvPr id="41" name="Text 16"/>
          <p:cNvSpPr/>
          <p:nvPr/>
        </p:nvSpPr>
        <p:spPr>
          <a:xfrm>
            <a:off x="6710363" y="3314700"/>
            <a:ext cx="476726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2025 UPDATE: Cardiac Transplant / Spinal Cord Injury
</a:t>
            </a:r>
            <a:r>
              <a:rPr lang="en-US" sz="975" b="1" dirty="0">
                <a:solidFill>
                  <a:srgbClr val="FFFFFF"/>
                </a:solidFill>
              </a:rPr>
              <a:t>NO ATROPINE (Risk of high-degree AV block). Use Aminophylline 100–200mg slow IV.</a:t>
            </a:r>
            <a:endParaRPr lang="en-US" sz="1050" dirty="0"/>
          </a:p>
        </p:txBody>
      </p:sp>
      <p:sp>
        <p:nvSpPr>
          <p:cNvPr id="42" name="Text 17"/>
          <p:cNvSpPr/>
          <p:nvPr/>
        </p:nvSpPr>
        <p:spPr>
          <a:xfrm>
            <a:off x="647700" y="5678984"/>
            <a:ext cx="249138" cy="3810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TIP</a:t>
            </a:r>
            <a:endParaRPr lang="en-US" sz="900" dirty="0"/>
          </a:p>
        </p:txBody>
      </p:sp>
      <p:sp>
        <p:nvSpPr>
          <p:cNvPr id="43" name="Text 18"/>
          <p:cNvSpPr/>
          <p:nvPr/>
        </p:nvSpPr>
        <p:spPr>
          <a:xfrm>
            <a:off x="1115913" y="5678984"/>
            <a:ext cx="4694337" cy="373261"/>
          </a:xfrm>
          <a:prstGeom prst="rect">
            <a:avLst/>
          </a:prstGeom>
          <a:noFill/>
          <a:ln/>
        </p:spPr>
        <p:txBody>
          <a:bodyPr vert="horz" wrap="square" lIns="0" tIns="0" rIns="0" bIns="0" rtlCol="0" anchor="ctr"/>
          <a:lstStyle/>
          <a:p>
            <a:pPr marL="0" indent="0">
              <a:lnSpc>
                <a:spcPts val="1470"/>
              </a:lnSpc>
              <a:buNone/>
            </a:pPr>
            <a:r>
              <a:rPr lang="en-US" sz="1050" b="1" dirty="0">
                <a:solidFill>
                  <a:srgbClr val="FFFFFF"/>
                </a:solidFill>
              </a:rPr>
              <a:t>Dosages:</a:t>
            </a:r>
            <a:r>
              <a:rPr lang="en-US" sz="1050" dirty="0">
                <a:solidFill>
                  <a:srgbClr val="FFFFFF"/>
                </a:solidFill>
              </a:rPr>
              <a:t> Max dose of Atropine is 3mg. Remember </a:t>
            </a:r>
            <a:r>
              <a:rPr lang="en-US" sz="1050" b="1" dirty="0">
                <a:solidFill>
                  <a:srgbClr val="FFFFFF"/>
                </a:solidFill>
              </a:rPr>
              <a:t>Glucagon</a:t>
            </a:r>
            <a:r>
              <a:rPr lang="en-US" sz="1050" dirty="0">
                <a:solidFill>
                  <a:srgbClr val="FFFFFF"/>
                </a:solidFill>
              </a:rPr>
              <a:t> for bradycardia caused by Beta-blocker or Calcium Channel Blocker overdose.</a:t>
            </a:r>
            <a:endParaRPr lang="en-US" sz="1050" dirty="0"/>
          </a:p>
        </p:txBody>
      </p:sp>
      <p:sp>
        <p:nvSpPr>
          <p:cNvPr id="44" name="Text 19"/>
          <p:cNvSpPr/>
          <p:nvPr/>
        </p:nvSpPr>
        <p:spPr>
          <a:xfrm>
            <a:off x="6457950" y="5678984"/>
            <a:ext cx="237083" cy="3810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SCA TIP</a:t>
            </a:r>
            <a:endParaRPr lang="en-US" sz="900" dirty="0"/>
          </a:p>
        </p:txBody>
      </p:sp>
      <p:sp>
        <p:nvSpPr>
          <p:cNvPr id="45" name="Text 20"/>
          <p:cNvSpPr/>
          <p:nvPr/>
        </p:nvSpPr>
        <p:spPr>
          <a:xfrm>
            <a:off x="6914108" y="5678984"/>
            <a:ext cx="4706392" cy="559891"/>
          </a:xfrm>
          <a:prstGeom prst="rect">
            <a:avLst/>
          </a:prstGeom>
          <a:noFill/>
          <a:ln/>
        </p:spPr>
        <p:txBody>
          <a:bodyPr vert="horz" wrap="square" lIns="0" tIns="0" rIns="0" bIns="0" rtlCol="0" anchor="ctr"/>
          <a:lstStyle/>
          <a:p>
            <a:pPr marL="0" indent="0">
              <a:lnSpc>
                <a:spcPts val="1470"/>
              </a:lnSpc>
              <a:buNone/>
            </a:pPr>
            <a:r>
              <a:rPr lang="en-US" sz="1050" b="1" dirty="0">
                <a:solidFill>
                  <a:srgbClr val="FFFFFF"/>
                </a:solidFill>
              </a:rPr>
              <a:t>Communication:</a:t>
            </a:r>
            <a:r>
              <a:rPr lang="en-US" sz="1050" dirty="0">
                <a:solidFill>
                  <a:srgbClr val="FFFFFF"/>
                </a:solidFill>
              </a:rPr>
              <a:t> Clearly explain the need for cardioversion to a conscious but unstable patient. "Your heart is beating too fast and making you unwell; we need to use a controlled shock to reset it."</a:t>
            </a:r>
            <a:endParaRPr lang="en-US" sz="1050" dirty="0"/>
          </a:p>
        </p:txBody>
      </p:sp>
      <p:sp>
        <p:nvSpPr>
          <p:cNvPr id="46" name="Text 21"/>
          <p:cNvSpPr/>
          <p:nvPr/>
        </p:nvSpPr>
        <p:spPr>
          <a:xfrm>
            <a:off x="0" y="6496050"/>
            <a:ext cx="11430000" cy="361950"/>
          </a:xfrm>
          <a:prstGeom prst="rect">
            <a:avLst/>
          </a:prstGeom>
          <a:noFill/>
          <a:ln/>
        </p:spPr>
        <p:txBody>
          <a:bodyPr vert="horz" wrap="square" lIns="0" tIns="0" rIns="0" bIns="0" rtlCol="0" anchor="ctr"/>
          <a:lstStyle/>
          <a:p>
            <a:pPr marL="0" indent="0" algn="r">
              <a:lnSpc>
                <a:spcPts val="1350"/>
              </a:lnSpc>
              <a:buNone/>
            </a:pPr>
            <a:r>
              <a:rPr lang="en-US" sz="900" dirty="0">
                <a:solidFill>
                  <a:srgbClr val="95A5A6"/>
                </a:solidFill>
              </a:rPr>
              <a:t>www.bradfordvts.co.uk</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638175"/>
          </a:xfrm>
          <a:prstGeom prst="rect">
            <a:avLst/>
          </a:prstGeom>
        </p:spPr>
      </p:pic>
      <p:pic>
        <p:nvPicPr>
          <p:cNvPr id="5" name="Image 3" descr="preencoded.png"/>
          <p:cNvPicPr>
            <a:picLocks noChangeAspect="1"/>
          </p:cNvPicPr>
          <p:nvPr/>
        </p:nvPicPr>
        <p:blipFill>
          <a:blip r:embed="rId5"/>
          <a:stretch>
            <a:fillRect/>
          </a:stretch>
        </p:blipFill>
        <p:spPr>
          <a:xfrm>
            <a:off x="381000" y="923925"/>
            <a:ext cx="11430000" cy="9525"/>
          </a:xfrm>
          <a:prstGeom prst="rect">
            <a:avLst/>
          </a:prstGeom>
        </p:spPr>
      </p:pic>
      <p:pic>
        <p:nvPicPr>
          <p:cNvPr id="6" name="Image 4" descr="preencoded.png"/>
          <p:cNvPicPr>
            <a:picLocks noChangeAspect="1"/>
          </p:cNvPicPr>
          <p:nvPr/>
        </p:nvPicPr>
        <p:blipFill>
          <a:blip r:embed="rId6"/>
          <a:stretch>
            <a:fillRect/>
          </a:stretch>
        </p:blipFill>
        <p:spPr>
          <a:xfrm>
            <a:off x="381000" y="1714500"/>
            <a:ext cx="5595938" cy="3048000"/>
          </a:xfrm>
          <a:prstGeom prst="rect">
            <a:avLst/>
          </a:prstGeom>
        </p:spPr>
      </p:pic>
      <p:pic>
        <p:nvPicPr>
          <p:cNvPr id="7" name="Image 5" descr="preencoded.png"/>
          <p:cNvPicPr>
            <a:picLocks noChangeAspect="1"/>
          </p:cNvPicPr>
          <p:nvPr/>
        </p:nvPicPr>
        <p:blipFill>
          <a:blip r:embed="rId7"/>
          <a:stretch>
            <a:fillRect/>
          </a:stretch>
        </p:blipFill>
        <p:spPr>
          <a:xfrm>
            <a:off x="571500" y="1945928"/>
            <a:ext cx="214313" cy="175320"/>
          </a:xfrm>
          <a:prstGeom prst="rect">
            <a:avLst/>
          </a:prstGeom>
        </p:spPr>
      </p:pic>
      <p:pic>
        <p:nvPicPr>
          <p:cNvPr id="8" name="Image 6" descr="preencoded.png"/>
          <p:cNvPicPr>
            <a:picLocks noChangeAspect="1"/>
          </p:cNvPicPr>
          <p:nvPr/>
        </p:nvPicPr>
        <p:blipFill>
          <a:blip r:embed="rId8"/>
          <a:stretch>
            <a:fillRect/>
          </a:stretch>
        </p:blipFill>
        <p:spPr>
          <a:xfrm>
            <a:off x="571500" y="2314575"/>
            <a:ext cx="152400" cy="152400"/>
          </a:xfrm>
          <a:prstGeom prst="rect">
            <a:avLst/>
          </a:prstGeom>
        </p:spPr>
      </p:pic>
      <p:pic>
        <p:nvPicPr>
          <p:cNvPr id="9" name="Image 7" descr="preencoded.png"/>
          <p:cNvPicPr>
            <a:picLocks noChangeAspect="1"/>
          </p:cNvPicPr>
          <p:nvPr/>
        </p:nvPicPr>
        <p:blipFill>
          <a:blip r:embed="rId9"/>
          <a:stretch>
            <a:fillRect/>
          </a:stretch>
        </p:blipFill>
        <p:spPr>
          <a:xfrm>
            <a:off x="571500" y="2790825"/>
            <a:ext cx="152400" cy="152400"/>
          </a:xfrm>
          <a:prstGeom prst="rect">
            <a:avLst/>
          </a:prstGeom>
        </p:spPr>
      </p:pic>
      <p:pic>
        <p:nvPicPr>
          <p:cNvPr id="10" name="Image 8" descr="preencoded.png"/>
          <p:cNvPicPr>
            <a:picLocks noChangeAspect="1"/>
          </p:cNvPicPr>
          <p:nvPr/>
        </p:nvPicPr>
        <p:blipFill>
          <a:blip r:embed="rId10"/>
          <a:stretch>
            <a:fillRect/>
          </a:stretch>
        </p:blipFill>
        <p:spPr>
          <a:xfrm>
            <a:off x="571500" y="3267075"/>
            <a:ext cx="152400" cy="142875"/>
          </a:xfrm>
          <a:prstGeom prst="rect">
            <a:avLst/>
          </a:prstGeom>
        </p:spPr>
      </p:pic>
      <p:pic>
        <p:nvPicPr>
          <p:cNvPr id="11" name="Image 9" descr="preencoded.png"/>
          <p:cNvPicPr>
            <a:picLocks noChangeAspect="1"/>
          </p:cNvPicPr>
          <p:nvPr/>
        </p:nvPicPr>
        <p:blipFill>
          <a:blip r:embed="rId11"/>
          <a:stretch>
            <a:fillRect/>
          </a:stretch>
        </p:blipFill>
        <p:spPr>
          <a:xfrm>
            <a:off x="571500" y="3543300"/>
            <a:ext cx="152400" cy="152400"/>
          </a:xfrm>
          <a:prstGeom prst="rect">
            <a:avLst/>
          </a:prstGeom>
        </p:spPr>
      </p:pic>
      <p:pic>
        <p:nvPicPr>
          <p:cNvPr id="12" name="Image 10" descr="preencoded.png"/>
          <p:cNvPicPr>
            <a:picLocks noChangeAspect="1"/>
          </p:cNvPicPr>
          <p:nvPr/>
        </p:nvPicPr>
        <p:blipFill>
          <a:blip r:embed="rId12"/>
          <a:stretch>
            <a:fillRect/>
          </a:stretch>
        </p:blipFill>
        <p:spPr>
          <a:xfrm>
            <a:off x="571500" y="3981450"/>
            <a:ext cx="5214938" cy="590550"/>
          </a:xfrm>
          <a:prstGeom prst="rect">
            <a:avLst/>
          </a:prstGeom>
        </p:spPr>
      </p:pic>
      <p:pic>
        <p:nvPicPr>
          <p:cNvPr id="13" name="Image 11" descr="preencoded.png"/>
          <p:cNvPicPr>
            <a:picLocks noChangeAspect="1"/>
          </p:cNvPicPr>
          <p:nvPr/>
        </p:nvPicPr>
        <p:blipFill>
          <a:blip r:embed="rId13"/>
          <a:stretch>
            <a:fillRect/>
          </a:stretch>
        </p:blipFill>
        <p:spPr>
          <a:xfrm>
            <a:off x="714375" y="4115693"/>
            <a:ext cx="166688" cy="137220"/>
          </a:xfrm>
          <a:prstGeom prst="rect">
            <a:avLst/>
          </a:prstGeom>
        </p:spPr>
      </p:pic>
      <p:pic>
        <p:nvPicPr>
          <p:cNvPr id="14" name="Image 12" descr="preencoded.png"/>
          <p:cNvPicPr>
            <a:picLocks noChangeAspect="1"/>
          </p:cNvPicPr>
          <p:nvPr/>
        </p:nvPicPr>
        <p:blipFill>
          <a:blip r:embed="rId14"/>
          <a:stretch>
            <a:fillRect/>
          </a:stretch>
        </p:blipFill>
        <p:spPr>
          <a:xfrm>
            <a:off x="381000" y="4953000"/>
            <a:ext cx="2726531" cy="981075"/>
          </a:xfrm>
          <a:prstGeom prst="rect">
            <a:avLst/>
          </a:prstGeom>
        </p:spPr>
      </p:pic>
      <p:pic>
        <p:nvPicPr>
          <p:cNvPr id="15" name="Image 13" descr="preencoded.png"/>
          <p:cNvPicPr>
            <a:picLocks noChangeAspect="1"/>
          </p:cNvPicPr>
          <p:nvPr/>
        </p:nvPicPr>
        <p:blipFill>
          <a:blip r:embed="rId15"/>
          <a:stretch>
            <a:fillRect/>
          </a:stretch>
        </p:blipFill>
        <p:spPr>
          <a:xfrm>
            <a:off x="3250406" y="4953000"/>
            <a:ext cx="2726531" cy="981075"/>
          </a:xfrm>
          <a:prstGeom prst="rect">
            <a:avLst/>
          </a:prstGeom>
        </p:spPr>
      </p:pic>
      <p:pic>
        <p:nvPicPr>
          <p:cNvPr id="16" name="Image 14" descr="preencoded.png"/>
          <p:cNvPicPr>
            <a:picLocks noChangeAspect="1"/>
          </p:cNvPicPr>
          <p:nvPr/>
        </p:nvPicPr>
        <p:blipFill>
          <a:blip r:embed="rId16"/>
          <a:stretch>
            <a:fillRect/>
          </a:stretch>
        </p:blipFill>
        <p:spPr>
          <a:xfrm>
            <a:off x="6215063" y="1509713"/>
            <a:ext cx="5595938" cy="2381250"/>
          </a:xfrm>
          <a:prstGeom prst="rect">
            <a:avLst/>
          </a:prstGeom>
        </p:spPr>
      </p:pic>
      <p:pic>
        <p:nvPicPr>
          <p:cNvPr id="17" name="Image 15" descr="preencoded.png"/>
          <p:cNvPicPr>
            <a:picLocks noChangeAspect="1"/>
          </p:cNvPicPr>
          <p:nvPr/>
        </p:nvPicPr>
        <p:blipFill>
          <a:blip r:embed="rId17"/>
          <a:stretch>
            <a:fillRect/>
          </a:stretch>
        </p:blipFill>
        <p:spPr>
          <a:xfrm>
            <a:off x="6215063" y="4081463"/>
            <a:ext cx="5595938" cy="2057400"/>
          </a:xfrm>
          <a:prstGeom prst="rect">
            <a:avLst/>
          </a:prstGeom>
        </p:spPr>
      </p:pic>
      <p:pic>
        <p:nvPicPr>
          <p:cNvPr id="18" name="Image 16" descr="preencoded.png"/>
          <p:cNvPicPr>
            <a:picLocks noChangeAspect="1"/>
          </p:cNvPicPr>
          <p:nvPr/>
        </p:nvPicPr>
        <p:blipFill>
          <a:blip r:embed="rId18"/>
          <a:stretch>
            <a:fillRect/>
          </a:stretch>
        </p:blipFill>
        <p:spPr>
          <a:xfrm>
            <a:off x="6405563" y="4312890"/>
            <a:ext cx="214313" cy="175320"/>
          </a:xfrm>
          <a:prstGeom prst="rect">
            <a:avLst/>
          </a:prstGeom>
        </p:spPr>
      </p:pic>
      <p:pic>
        <p:nvPicPr>
          <p:cNvPr id="19" name="Image 17" descr="preencoded.png"/>
          <p:cNvPicPr>
            <a:picLocks noChangeAspect="1"/>
          </p:cNvPicPr>
          <p:nvPr/>
        </p:nvPicPr>
        <p:blipFill>
          <a:blip r:embed="rId19"/>
          <a:stretch>
            <a:fillRect/>
          </a:stretch>
        </p:blipFill>
        <p:spPr>
          <a:xfrm>
            <a:off x="6405563" y="4681538"/>
            <a:ext cx="152400" cy="152400"/>
          </a:xfrm>
          <a:prstGeom prst="rect">
            <a:avLst/>
          </a:prstGeom>
        </p:spPr>
      </p:pic>
      <p:pic>
        <p:nvPicPr>
          <p:cNvPr id="20" name="Image 18" descr="preencoded.png"/>
          <p:cNvPicPr>
            <a:picLocks noChangeAspect="1"/>
          </p:cNvPicPr>
          <p:nvPr/>
        </p:nvPicPr>
        <p:blipFill>
          <a:blip r:embed="rId20"/>
          <a:stretch>
            <a:fillRect/>
          </a:stretch>
        </p:blipFill>
        <p:spPr>
          <a:xfrm>
            <a:off x="6405563" y="5157788"/>
            <a:ext cx="152400" cy="142875"/>
          </a:xfrm>
          <a:prstGeom prst="rect">
            <a:avLst/>
          </a:prstGeom>
        </p:spPr>
      </p:pic>
      <p:pic>
        <p:nvPicPr>
          <p:cNvPr id="21" name="Image 19" descr="preencoded.png"/>
          <p:cNvPicPr>
            <a:picLocks noChangeAspect="1"/>
          </p:cNvPicPr>
          <p:nvPr/>
        </p:nvPicPr>
        <p:blipFill>
          <a:blip r:embed="rId21"/>
          <a:stretch>
            <a:fillRect/>
          </a:stretch>
        </p:blipFill>
        <p:spPr>
          <a:xfrm>
            <a:off x="6405563" y="5434013"/>
            <a:ext cx="152400" cy="142875"/>
          </a:xfrm>
          <a:prstGeom prst="rect">
            <a:avLst/>
          </a:prstGeom>
        </p:spPr>
      </p:pic>
      <p:pic>
        <p:nvPicPr>
          <p:cNvPr id="22" name="Image 20" descr="preencoded.png"/>
          <p:cNvPicPr>
            <a:picLocks noChangeAspect="1"/>
          </p:cNvPicPr>
          <p:nvPr/>
        </p:nvPicPr>
        <p:blipFill>
          <a:blip r:embed="rId22"/>
          <a:stretch>
            <a:fillRect/>
          </a:stretch>
        </p:blipFill>
        <p:spPr>
          <a:xfrm>
            <a:off x="6405563" y="5710238"/>
            <a:ext cx="152400" cy="142875"/>
          </a:xfrm>
          <a:prstGeom prst="rect">
            <a:avLst/>
          </a:prstGeom>
        </p:spPr>
      </p:pic>
      <p:sp>
        <p:nvSpPr>
          <p:cNvPr id="23" name="Text 0"/>
          <p:cNvSpPr/>
          <p:nvPr/>
        </p:nvSpPr>
        <p:spPr>
          <a:xfrm>
            <a:off x="523875" y="190500"/>
            <a:ext cx="11521440" cy="400050"/>
          </a:xfrm>
          <a:prstGeom prst="rect">
            <a:avLst/>
          </a:prstGeom>
          <a:noFill/>
          <a:ln/>
        </p:spPr>
        <p:txBody>
          <a:bodyPr vert="horz" wrap="square" lIns="0" tIns="0" rIns="0" bIns="0" rtlCol="0" anchor="ctr"/>
          <a:lstStyle/>
          <a:p>
            <a:pPr marL="0" indent="0">
              <a:lnSpc>
                <a:spcPts val="3150"/>
              </a:lnSpc>
              <a:buNone/>
            </a:pPr>
            <a:r>
              <a:rPr lang="en-US" sz="2100" b="1" kern="0" spc="30" dirty="0">
                <a:solidFill>
                  <a:srgbClr val="2C3E50"/>
                </a:solidFill>
              </a:rPr>
              <a:t>PAEDIATRIC BASIC LIFE SUPPORT (PBLS)</a:t>
            </a:r>
            <a:endParaRPr lang="en-US" sz="2100" dirty="0"/>
          </a:p>
        </p:txBody>
      </p:sp>
      <p:sp>
        <p:nvSpPr>
          <p:cNvPr id="24" name="Text 1"/>
          <p:cNvSpPr/>
          <p:nvPr/>
        </p:nvSpPr>
        <p:spPr>
          <a:xfrm>
            <a:off x="523875" y="628650"/>
            <a:ext cx="71475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RCUK 2025 Guidelines • GP Practice Context</a:t>
            </a:r>
            <a:endParaRPr lang="en-US" sz="1050" dirty="0"/>
          </a:p>
        </p:txBody>
      </p:sp>
      <p:sp>
        <p:nvSpPr>
          <p:cNvPr id="25" name="Text 2"/>
          <p:cNvSpPr/>
          <p:nvPr/>
        </p:nvSpPr>
        <p:spPr>
          <a:xfrm>
            <a:off x="785813" y="1905000"/>
            <a:ext cx="5214938" cy="257175"/>
          </a:xfrm>
          <a:prstGeom prst="rect">
            <a:avLst/>
          </a:prstGeom>
          <a:noFill/>
          <a:ln/>
        </p:spPr>
        <p:txBody>
          <a:bodyPr vert="horz" wrap="square" lIns="0" tIns="0" rIns="0" bIns="0" rtlCol="0" anchor="ctr"/>
          <a:lstStyle/>
          <a:p>
            <a:pPr marL="0" indent="0">
              <a:lnSpc>
                <a:spcPts val="2025"/>
              </a:lnSpc>
              <a:buNone/>
            </a:pPr>
            <a:r>
              <a:rPr lang="en-US" b="1" dirty="0">
                <a:solidFill>
                  <a:srgbClr val="F58220"/>
                </a:solidFill>
              </a:rPr>
              <a:t>Trained Sequence (PBLS)</a:t>
            </a:r>
            <a:endParaRPr lang="en-US" dirty="0"/>
          </a:p>
        </p:txBody>
      </p:sp>
      <p:sp>
        <p:nvSpPr>
          <p:cNvPr id="26" name="Text 3"/>
          <p:cNvSpPr/>
          <p:nvPr/>
        </p:nvSpPr>
        <p:spPr>
          <a:xfrm>
            <a:off x="838200" y="2276475"/>
            <a:ext cx="494823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Initial Check:</a:t>
            </a:r>
            <a:r>
              <a:rPr lang="en-US" sz="1125" dirty="0">
                <a:solidFill>
                  <a:srgbClr val="2C3E50"/>
                </a:solidFill>
              </a:rPr>
              <a:t> Responsiveness (verbal/tactile) + Open Airway (Head tilt-chin lift; neutral in infants).</a:t>
            </a:r>
            <a:endParaRPr lang="en-US" sz="1125" dirty="0"/>
          </a:p>
        </p:txBody>
      </p:sp>
      <p:sp>
        <p:nvSpPr>
          <p:cNvPr id="27" name="Text 4"/>
          <p:cNvSpPr/>
          <p:nvPr/>
        </p:nvSpPr>
        <p:spPr>
          <a:xfrm>
            <a:off x="838200" y="2752725"/>
            <a:ext cx="494823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B00020"/>
                </a:solidFill>
              </a:rPr>
              <a:t>Give 5 Initial Rescue Breaths:</a:t>
            </a:r>
            <a:r>
              <a:rPr lang="en-US" sz="1125" dirty="0">
                <a:solidFill>
                  <a:srgbClr val="2C3E50"/>
                </a:solidFill>
              </a:rPr>
              <a:t> Essential first step as most arrests are hypoxic.</a:t>
            </a:r>
            <a:endParaRPr lang="en-US" sz="1125" dirty="0"/>
          </a:p>
        </p:txBody>
      </p:sp>
      <p:sp>
        <p:nvSpPr>
          <p:cNvPr id="28" name="Text 5"/>
          <p:cNvSpPr/>
          <p:nvPr/>
        </p:nvSpPr>
        <p:spPr>
          <a:xfrm>
            <a:off x="838200" y="3228975"/>
            <a:ext cx="113157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Start CPR:</a:t>
            </a:r>
            <a:r>
              <a:rPr lang="en-US" sz="1125" dirty="0">
                <a:solidFill>
                  <a:srgbClr val="2C3E50"/>
                </a:solidFill>
              </a:rPr>
              <a:t> 15 compressions followed by 2 breaths (</a:t>
            </a:r>
            <a:r>
              <a:rPr lang="en-US" sz="1125" b="1" dirty="0">
                <a:solidFill>
                  <a:srgbClr val="B00020"/>
                </a:solidFill>
              </a:rPr>
              <a:t>15:2 ratio</a:t>
            </a:r>
            <a:r>
              <a:rPr lang="en-US" sz="1125" dirty="0">
                <a:solidFill>
                  <a:srgbClr val="2C3E50"/>
                </a:solidFill>
              </a:rPr>
              <a:t>).</a:t>
            </a:r>
            <a:endParaRPr lang="en-US" sz="1125" dirty="0"/>
          </a:p>
        </p:txBody>
      </p:sp>
      <p:sp>
        <p:nvSpPr>
          <p:cNvPr id="29" name="Text 6"/>
          <p:cNvSpPr/>
          <p:nvPr/>
        </p:nvSpPr>
        <p:spPr>
          <a:xfrm>
            <a:off x="838200" y="3505200"/>
            <a:ext cx="494823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Call 999:</a:t>
            </a:r>
            <a:r>
              <a:rPr lang="en-US" sz="1125" dirty="0">
                <a:solidFill>
                  <a:srgbClr val="2C3E50"/>
                </a:solidFill>
              </a:rPr>
              <a:t> Use speaker function; call immediately if alone or while starting CPR.</a:t>
            </a:r>
            <a:endParaRPr lang="en-US" sz="1125" dirty="0"/>
          </a:p>
        </p:txBody>
      </p:sp>
      <p:sp>
        <p:nvSpPr>
          <p:cNvPr id="30" name="Text 7"/>
          <p:cNvSpPr/>
          <p:nvPr/>
        </p:nvSpPr>
        <p:spPr>
          <a:xfrm>
            <a:off x="994321" y="3981450"/>
            <a:ext cx="4929188" cy="590550"/>
          </a:xfrm>
          <a:prstGeom prst="rect">
            <a:avLst/>
          </a:prstGeom>
          <a:noFill/>
          <a:ln/>
        </p:spPr>
        <p:txBody>
          <a:bodyPr vert="horz" wrap="square" lIns="0" tIns="0" rIns="0" bIns="0" rtlCol="0" anchor="ctr"/>
          <a:lstStyle/>
          <a:p>
            <a:pPr marL="0" indent="0">
              <a:lnSpc>
                <a:spcPts val="1575"/>
              </a:lnSpc>
              <a:buNone/>
            </a:pPr>
            <a:r>
              <a:rPr lang="en-US" sz="1050" dirty="0">
                <a:solidFill>
                  <a:srgbClr val="2C3E50"/>
                </a:solidFill>
              </a:rPr>
              <a:t> </a:t>
            </a:r>
            <a:r>
              <a:rPr lang="en-US" sz="1050" b="1" dirty="0">
                <a:solidFill>
                  <a:srgbClr val="2C3E50"/>
                </a:solidFill>
              </a:rPr>
              <a:t>Top Tip:</a:t>
            </a:r>
            <a:r>
              <a:rPr lang="en-US" sz="1050" dirty="0">
                <a:solidFill>
                  <a:srgbClr val="2C3E50"/>
                </a:solidFill>
              </a:rPr>
              <a:t> If untrained or only adult-trained, 30:2 is acceptable—but 15:2 is superior for children.</a:t>
            </a:r>
            <a:endParaRPr lang="en-US" sz="1050" dirty="0"/>
          </a:p>
        </p:txBody>
      </p:sp>
      <p:sp>
        <p:nvSpPr>
          <p:cNvPr id="31" name="Text 8"/>
          <p:cNvSpPr/>
          <p:nvPr/>
        </p:nvSpPr>
        <p:spPr>
          <a:xfrm>
            <a:off x="495300" y="4953000"/>
            <a:ext cx="2497931" cy="981075"/>
          </a:xfrm>
          <a:prstGeom prst="rect">
            <a:avLst/>
          </a:prstGeom>
          <a:noFill/>
          <a:ln/>
        </p:spPr>
        <p:txBody>
          <a:bodyPr vert="horz" wrap="square" lIns="0" tIns="0" rIns="0" bIns="0" rtlCol="0" anchor="ctr"/>
          <a:lstStyle/>
          <a:p>
            <a:pPr marL="0" indent="0">
              <a:lnSpc>
                <a:spcPts val="1238"/>
              </a:lnSpc>
              <a:buNone/>
            </a:pPr>
            <a:r>
              <a:rPr lang="en-US" sz="825" b="1" kern="0" spc="60" dirty="0">
                <a:solidFill>
                  <a:srgbClr val="FFFFFF"/>
                </a:solidFill>
              </a:rPr>
              <a:t>AKT HIGH YIELD</a:t>
            </a:r>
            <a:r>
              <a:rPr lang="en-US" sz="975" dirty="0">
                <a:solidFill>
                  <a:srgbClr val="FFFFFF"/>
                </a:solidFill>
              </a:rPr>
              <a:t>Ratio is 15:2 for PBLS. Always start with 5 rescue breaths. Depth is 1/3 of chest diameter.</a:t>
            </a:r>
            <a:endParaRPr lang="en-US" sz="975" dirty="0"/>
          </a:p>
        </p:txBody>
      </p:sp>
      <p:sp>
        <p:nvSpPr>
          <p:cNvPr id="32" name="Text 9"/>
          <p:cNvSpPr/>
          <p:nvPr/>
        </p:nvSpPr>
        <p:spPr>
          <a:xfrm>
            <a:off x="3364706" y="4953000"/>
            <a:ext cx="2497931" cy="981075"/>
          </a:xfrm>
          <a:prstGeom prst="rect">
            <a:avLst/>
          </a:prstGeom>
          <a:noFill/>
          <a:ln/>
        </p:spPr>
        <p:txBody>
          <a:bodyPr vert="horz" wrap="square" lIns="0" tIns="0" rIns="0" bIns="0" rtlCol="0" anchor="ctr"/>
          <a:lstStyle/>
          <a:p>
            <a:pPr marL="0" indent="0">
              <a:lnSpc>
                <a:spcPts val="1238"/>
              </a:lnSpc>
              <a:buNone/>
            </a:pPr>
            <a:r>
              <a:rPr lang="en-US" sz="825" b="1" kern="0" spc="60" dirty="0">
                <a:solidFill>
                  <a:srgbClr val="FFFFFF"/>
                </a:solidFill>
              </a:rPr>
              <a:t>SCA COMM TIP</a:t>
            </a:r>
            <a:r>
              <a:rPr lang="en-US" sz="975" dirty="0">
                <a:solidFill>
                  <a:srgbClr val="FFFFFF"/>
                </a:solidFill>
              </a:rPr>
              <a:t>"I'm giving your baby rescue breaths now because they need oxygen to help their heart start again."</a:t>
            </a:r>
            <a:endParaRPr lang="en-US" sz="975" dirty="0"/>
          </a:p>
        </p:txBody>
      </p:sp>
      <p:sp>
        <p:nvSpPr>
          <p:cNvPr id="33" name="Text 10"/>
          <p:cNvSpPr/>
          <p:nvPr/>
        </p:nvSpPr>
        <p:spPr>
          <a:xfrm>
            <a:off x="6619875" y="4271963"/>
            <a:ext cx="5214938" cy="257175"/>
          </a:xfrm>
          <a:prstGeom prst="rect">
            <a:avLst/>
          </a:prstGeom>
          <a:noFill/>
          <a:ln/>
        </p:spPr>
        <p:txBody>
          <a:bodyPr vert="horz" wrap="square" lIns="0" tIns="0" rIns="0" bIns="0" rtlCol="0" anchor="ctr"/>
          <a:lstStyle/>
          <a:p>
            <a:pPr marL="0" indent="0">
              <a:lnSpc>
                <a:spcPts val="2025"/>
              </a:lnSpc>
              <a:buNone/>
            </a:pPr>
            <a:r>
              <a:rPr lang="en-US" b="1" dirty="0">
                <a:solidFill>
                  <a:srgbClr val="F58220"/>
                </a:solidFill>
              </a:rPr>
              <a:t>Compression Techniques</a:t>
            </a:r>
            <a:endParaRPr lang="en-US" dirty="0"/>
          </a:p>
        </p:txBody>
      </p:sp>
      <p:sp>
        <p:nvSpPr>
          <p:cNvPr id="34" name="Text 11"/>
          <p:cNvSpPr/>
          <p:nvPr/>
        </p:nvSpPr>
        <p:spPr>
          <a:xfrm>
            <a:off x="6672263" y="4643438"/>
            <a:ext cx="494823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Infants (&lt;1y):</a:t>
            </a:r>
            <a:r>
              <a:rPr lang="en-US" sz="1125" dirty="0">
                <a:solidFill>
                  <a:srgbClr val="2C3E50"/>
                </a:solidFill>
              </a:rPr>
              <a:t> Two-thumb encircling technique (preferred) or two-finger technique.</a:t>
            </a:r>
            <a:endParaRPr lang="en-US" sz="1125" dirty="0"/>
          </a:p>
        </p:txBody>
      </p:sp>
      <p:sp>
        <p:nvSpPr>
          <p:cNvPr id="35" name="Text 12"/>
          <p:cNvSpPr/>
          <p:nvPr/>
        </p:nvSpPr>
        <p:spPr>
          <a:xfrm>
            <a:off x="6672263" y="5119688"/>
            <a:ext cx="55197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Children (&gt;1y):</a:t>
            </a:r>
            <a:r>
              <a:rPr lang="en-US" sz="1125" dirty="0">
                <a:solidFill>
                  <a:srgbClr val="2C3E50"/>
                </a:solidFill>
              </a:rPr>
              <a:t> One or two hands (depending on size) to achieve 1/3 depth.</a:t>
            </a:r>
            <a:endParaRPr lang="en-US" sz="1125" dirty="0"/>
          </a:p>
        </p:txBody>
      </p:sp>
      <p:sp>
        <p:nvSpPr>
          <p:cNvPr id="36" name="Text 13"/>
          <p:cNvSpPr/>
          <p:nvPr/>
        </p:nvSpPr>
        <p:spPr>
          <a:xfrm>
            <a:off x="6672263" y="5395913"/>
            <a:ext cx="55197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Rate &amp; Depth:</a:t>
            </a:r>
            <a:r>
              <a:rPr lang="en-US" sz="1125" dirty="0">
                <a:solidFill>
                  <a:srgbClr val="2C3E50"/>
                </a:solidFill>
              </a:rPr>
              <a:t> 100–120 bpm. Depth 4cm (infant) to 5cm (child). Max 6cm.</a:t>
            </a:r>
            <a:endParaRPr lang="en-US" sz="1125" dirty="0"/>
          </a:p>
        </p:txBody>
      </p:sp>
      <p:sp>
        <p:nvSpPr>
          <p:cNvPr id="37" name="Text 14"/>
          <p:cNvSpPr/>
          <p:nvPr/>
        </p:nvSpPr>
        <p:spPr>
          <a:xfrm>
            <a:off x="6672263" y="5672138"/>
            <a:ext cx="55197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AED:</a:t>
            </a:r>
            <a:r>
              <a:rPr lang="en-US" sz="1125" dirty="0">
                <a:solidFill>
                  <a:srgbClr val="2C3E50"/>
                </a:solidFill>
              </a:rPr>
              <a:t> Safe for all ages. Use paediatric pads/mode if &lt;25kg (approx. ≤8 years).</a:t>
            </a:r>
            <a:endParaRPr lang="en-US" sz="1125" dirty="0"/>
          </a:p>
        </p:txBody>
      </p:sp>
      <p:sp>
        <p:nvSpPr>
          <p:cNvPr id="38" name="Text 15"/>
          <p:cNvSpPr/>
          <p:nvPr/>
        </p:nvSpPr>
        <p:spPr>
          <a:xfrm>
            <a:off x="0" y="6477149"/>
            <a:ext cx="11430000" cy="380851"/>
          </a:xfrm>
          <a:prstGeom prst="rect">
            <a:avLst/>
          </a:prstGeom>
          <a:noFill/>
          <a:ln/>
        </p:spPr>
        <p:txBody>
          <a:bodyPr vert="horz" wrap="square" lIns="0" tIns="0" rIns="0" bIns="0" rtlCol="0" anchor="ctr"/>
          <a:lstStyle/>
          <a:p>
            <a:pPr marL="0" indent="0" algn="r">
              <a:lnSpc>
                <a:spcPts val="1500"/>
              </a:lnSpc>
              <a:buNone/>
            </a:pPr>
            <a:r>
              <a:rPr lang="en-US" sz="1000" dirty="0">
                <a:solidFill>
                  <a:srgbClr val="999999"/>
                </a:solidFill>
              </a:rPr>
              <a:t>www.bradfordvts.co.uk</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638175"/>
          </a:xfrm>
          <a:prstGeom prst="rect">
            <a:avLst/>
          </a:prstGeom>
        </p:spPr>
      </p:pic>
      <p:pic>
        <p:nvPicPr>
          <p:cNvPr id="5" name="Image 3" descr="preencoded.png"/>
          <p:cNvPicPr>
            <a:picLocks noChangeAspect="1"/>
          </p:cNvPicPr>
          <p:nvPr/>
        </p:nvPicPr>
        <p:blipFill>
          <a:blip r:embed="rId5"/>
          <a:stretch>
            <a:fillRect/>
          </a:stretch>
        </p:blipFill>
        <p:spPr>
          <a:xfrm>
            <a:off x="381000" y="923925"/>
            <a:ext cx="11430000" cy="9525"/>
          </a:xfrm>
          <a:prstGeom prst="rect">
            <a:avLst/>
          </a:prstGeom>
        </p:spPr>
      </p:pic>
      <p:pic>
        <p:nvPicPr>
          <p:cNvPr id="6" name="Image 4" descr="preencoded.png"/>
          <p:cNvPicPr>
            <a:picLocks noChangeAspect="1"/>
          </p:cNvPicPr>
          <p:nvPr/>
        </p:nvPicPr>
        <p:blipFill>
          <a:blip r:embed="rId6"/>
          <a:stretch>
            <a:fillRect/>
          </a:stretch>
        </p:blipFill>
        <p:spPr>
          <a:xfrm>
            <a:off x="381000" y="1219200"/>
            <a:ext cx="5619750" cy="2438549"/>
          </a:xfrm>
          <a:prstGeom prst="rect">
            <a:avLst/>
          </a:prstGeom>
        </p:spPr>
      </p:pic>
      <p:pic>
        <p:nvPicPr>
          <p:cNvPr id="7" name="Image 5" descr="preencoded.png"/>
          <p:cNvPicPr>
            <a:picLocks noChangeAspect="1"/>
          </p:cNvPicPr>
          <p:nvPr/>
        </p:nvPicPr>
        <p:blipFill>
          <a:blip r:embed="rId7"/>
          <a:stretch>
            <a:fillRect/>
          </a:stretch>
        </p:blipFill>
        <p:spPr>
          <a:xfrm>
            <a:off x="571500" y="1409700"/>
            <a:ext cx="5238750" cy="333375"/>
          </a:xfrm>
          <a:prstGeom prst="rect">
            <a:avLst/>
          </a:prstGeom>
        </p:spPr>
      </p:pic>
      <p:pic>
        <p:nvPicPr>
          <p:cNvPr id="8" name="Image 6" descr="preencoded.png"/>
          <p:cNvPicPr>
            <a:picLocks noChangeAspect="1"/>
          </p:cNvPicPr>
          <p:nvPr/>
        </p:nvPicPr>
        <p:blipFill>
          <a:blip r:embed="rId8"/>
          <a:stretch>
            <a:fillRect/>
          </a:stretch>
        </p:blipFill>
        <p:spPr>
          <a:xfrm>
            <a:off x="571500" y="1462088"/>
            <a:ext cx="190500" cy="152400"/>
          </a:xfrm>
          <a:prstGeom prst="rect">
            <a:avLst/>
          </a:prstGeom>
        </p:spPr>
      </p:pic>
      <p:pic>
        <p:nvPicPr>
          <p:cNvPr id="9" name="Image 7" descr="preencoded.png"/>
          <p:cNvPicPr>
            <a:picLocks noChangeAspect="1"/>
          </p:cNvPicPr>
          <p:nvPr/>
        </p:nvPicPr>
        <p:blipFill>
          <a:blip r:embed="rId9"/>
          <a:stretch>
            <a:fillRect/>
          </a:stretch>
        </p:blipFill>
        <p:spPr>
          <a:xfrm>
            <a:off x="3248471" y="1433513"/>
            <a:ext cx="969466" cy="209550"/>
          </a:xfrm>
          <a:prstGeom prst="rect">
            <a:avLst/>
          </a:prstGeom>
        </p:spPr>
      </p:pic>
      <p:pic>
        <p:nvPicPr>
          <p:cNvPr id="10" name="Image 8" descr="preencoded.png"/>
          <p:cNvPicPr>
            <a:picLocks noChangeAspect="1"/>
          </p:cNvPicPr>
          <p:nvPr/>
        </p:nvPicPr>
        <p:blipFill>
          <a:blip r:embed="rId10"/>
          <a:stretch>
            <a:fillRect/>
          </a:stretch>
        </p:blipFill>
        <p:spPr>
          <a:xfrm>
            <a:off x="571500" y="1885950"/>
            <a:ext cx="178594" cy="142875"/>
          </a:xfrm>
          <a:prstGeom prst="rect">
            <a:avLst/>
          </a:prstGeom>
        </p:spPr>
      </p:pic>
      <p:pic>
        <p:nvPicPr>
          <p:cNvPr id="11" name="Image 9" descr="preencoded.png"/>
          <p:cNvPicPr>
            <a:picLocks noChangeAspect="1"/>
          </p:cNvPicPr>
          <p:nvPr/>
        </p:nvPicPr>
        <p:blipFill>
          <a:blip r:embed="rId10"/>
          <a:stretch>
            <a:fillRect/>
          </a:stretch>
        </p:blipFill>
        <p:spPr>
          <a:xfrm>
            <a:off x="571500" y="2181225"/>
            <a:ext cx="178594" cy="142875"/>
          </a:xfrm>
          <a:prstGeom prst="rect">
            <a:avLst/>
          </a:prstGeom>
        </p:spPr>
      </p:pic>
      <p:pic>
        <p:nvPicPr>
          <p:cNvPr id="12" name="Image 10" descr="preencoded.png"/>
          <p:cNvPicPr>
            <a:picLocks noChangeAspect="1"/>
          </p:cNvPicPr>
          <p:nvPr/>
        </p:nvPicPr>
        <p:blipFill>
          <a:blip r:embed="rId10"/>
          <a:stretch>
            <a:fillRect/>
          </a:stretch>
        </p:blipFill>
        <p:spPr>
          <a:xfrm>
            <a:off x="571500" y="2476500"/>
            <a:ext cx="178594" cy="142875"/>
          </a:xfrm>
          <a:prstGeom prst="rect">
            <a:avLst/>
          </a:prstGeom>
        </p:spPr>
      </p:pic>
      <p:pic>
        <p:nvPicPr>
          <p:cNvPr id="13" name="Image 11" descr="preencoded.png"/>
          <p:cNvPicPr>
            <a:picLocks noChangeAspect="1"/>
          </p:cNvPicPr>
          <p:nvPr/>
        </p:nvPicPr>
        <p:blipFill>
          <a:blip r:embed="rId11"/>
          <a:stretch>
            <a:fillRect/>
          </a:stretch>
        </p:blipFill>
        <p:spPr>
          <a:xfrm>
            <a:off x="381000" y="3848249"/>
            <a:ext cx="5619750" cy="2438549"/>
          </a:xfrm>
          <a:prstGeom prst="rect">
            <a:avLst/>
          </a:prstGeom>
        </p:spPr>
      </p:pic>
      <p:pic>
        <p:nvPicPr>
          <p:cNvPr id="14" name="Image 12" descr="preencoded.png"/>
          <p:cNvPicPr>
            <a:picLocks noChangeAspect="1"/>
          </p:cNvPicPr>
          <p:nvPr/>
        </p:nvPicPr>
        <p:blipFill>
          <a:blip r:embed="rId12"/>
          <a:stretch>
            <a:fillRect/>
          </a:stretch>
        </p:blipFill>
        <p:spPr>
          <a:xfrm>
            <a:off x="571500" y="4038749"/>
            <a:ext cx="5238750" cy="333375"/>
          </a:xfrm>
          <a:prstGeom prst="rect">
            <a:avLst/>
          </a:prstGeom>
        </p:spPr>
      </p:pic>
      <p:pic>
        <p:nvPicPr>
          <p:cNvPr id="15" name="Image 13" descr="preencoded.png"/>
          <p:cNvPicPr>
            <a:picLocks noChangeAspect="1"/>
          </p:cNvPicPr>
          <p:nvPr/>
        </p:nvPicPr>
        <p:blipFill>
          <a:blip r:embed="rId13"/>
          <a:stretch>
            <a:fillRect/>
          </a:stretch>
        </p:blipFill>
        <p:spPr>
          <a:xfrm>
            <a:off x="571500" y="4091136"/>
            <a:ext cx="190500" cy="152400"/>
          </a:xfrm>
          <a:prstGeom prst="rect">
            <a:avLst/>
          </a:prstGeom>
        </p:spPr>
      </p:pic>
      <p:pic>
        <p:nvPicPr>
          <p:cNvPr id="16" name="Image 14" descr="preencoded.png"/>
          <p:cNvPicPr>
            <a:picLocks noChangeAspect="1"/>
          </p:cNvPicPr>
          <p:nvPr/>
        </p:nvPicPr>
        <p:blipFill>
          <a:blip r:embed="rId14"/>
          <a:stretch>
            <a:fillRect/>
          </a:stretch>
        </p:blipFill>
        <p:spPr>
          <a:xfrm>
            <a:off x="3762746" y="4062561"/>
            <a:ext cx="910382" cy="209550"/>
          </a:xfrm>
          <a:prstGeom prst="rect">
            <a:avLst/>
          </a:prstGeom>
        </p:spPr>
      </p:pic>
      <p:pic>
        <p:nvPicPr>
          <p:cNvPr id="17" name="Image 15" descr="preencoded.png"/>
          <p:cNvPicPr>
            <a:picLocks noChangeAspect="1"/>
          </p:cNvPicPr>
          <p:nvPr/>
        </p:nvPicPr>
        <p:blipFill>
          <a:blip r:embed="rId15"/>
          <a:stretch>
            <a:fillRect/>
          </a:stretch>
        </p:blipFill>
        <p:spPr>
          <a:xfrm>
            <a:off x="571500" y="4514999"/>
            <a:ext cx="178594" cy="142875"/>
          </a:xfrm>
          <a:prstGeom prst="rect">
            <a:avLst/>
          </a:prstGeom>
        </p:spPr>
      </p:pic>
      <p:pic>
        <p:nvPicPr>
          <p:cNvPr id="18" name="Image 16" descr="preencoded.png"/>
          <p:cNvPicPr>
            <a:picLocks noChangeAspect="1"/>
          </p:cNvPicPr>
          <p:nvPr/>
        </p:nvPicPr>
        <p:blipFill>
          <a:blip r:embed="rId15"/>
          <a:stretch>
            <a:fillRect/>
          </a:stretch>
        </p:blipFill>
        <p:spPr>
          <a:xfrm>
            <a:off x="571500" y="4810274"/>
            <a:ext cx="178594" cy="142875"/>
          </a:xfrm>
          <a:prstGeom prst="rect">
            <a:avLst/>
          </a:prstGeom>
        </p:spPr>
      </p:pic>
      <p:pic>
        <p:nvPicPr>
          <p:cNvPr id="19" name="Image 17" descr="preencoded.png"/>
          <p:cNvPicPr>
            <a:picLocks noChangeAspect="1"/>
          </p:cNvPicPr>
          <p:nvPr/>
        </p:nvPicPr>
        <p:blipFill>
          <a:blip r:embed="rId15"/>
          <a:stretch>
            <a:fillRect/>
          </a:stretch>
        </p:blipFill>
        <p:spPr>
          <a:xfrm>
            <a:off x="571500" y="5105549"/>
            <a:ext cx="178594" cy="142875"/>
          </a:xfrm>
          <a:prstGeom prst="rect">
            <a:avLst/>
          </a:prstGeom>
        </p:spPr>
      </p:pic>
      <p:pic>
        <p:nvPicPr>
          <p:cNvPr id="20" name="Image 18" descr="preencoded.png"/>
          <p:cNvPicPr>
            <a:picLocks noChangeAspect="1"/>
          </p:cNvPicPr>
          <p:nvPr/>
        </p:nvPicPr>
        <p:blipFill>
          <a:blip r:embed="rId16"/>
          <a:stretch>
            <a:fillRect/>
          </a:stretch>
        </p:blipFill>
        <p:spPr>
          <a:xfrm>
            <a:off x="6191250" y="1219200"/>
            <a:ext cx="5619750" cy="2629049"/>
          </a:xfrm>
          <a:prstGeom prst="rect">
            <a:avLst/>
          </a:prstGeom>
        </p:spPr>
      </p:pic>
      <p:pic>
        <p:nvPicPr>
          <p:cNvPr id="21" name="Image 19" descr="preencoded.png"/>
          <p:cNvPicPr>
            <a:picLocks noChangeAspect="1"/>
          </p:cNvPicPr>
          <p:nvPr/>
        </p:nvPicPr>
        <p:blipFill>
          <a:blip r:embed="rId7"/>
          <a:stretch>
            <a:fillRect/>
          </a:stretch>
        </p:blipFill>
        <p:spPr>
          <a:xfrm>
            <a:off x="6381750" y="1409700"/>
            <a:ext cx="5238750" cy="333375"/>
          </a:xfrm>
          <a:prstGeom prst="rect">
            <a:avLst/>
          </a:prstGeom>
        </p:spPr>
      </p:pic>
      <p:pic>
        <p:nvPicPr>
          <p:cNvPr id="22" name="Image 20" descr="preencoded.png"/>
          <p:cNvPicPr>
            <a:picLocks noChangeAspect="1"/>
          </p:cNvPicPr>
          <p:nvPr/>
        </p:nvPicPr>
        <p:blipFill>
          <a:blip r:embed="rId17"/>
          <a:stretch>
            <a:fillRect/>
          </a:stretch>
        </p:blipFill>
        <p:spPr>
          <a:xfrm>
            <a:off x="6381750" y="1462088"/>
            <a:ext cx="190500" cy="152400"/>
          </a:xfrm>
          <a:prstGeom prst="rect">
            <a:avLst/>
          </a:prstGeom>
        </p:spPr>
      </p:pic>
      <p:pic>
        <p:nvPicPr>
          <p:cNvPr id="23" name="Image 21" descr="preencoded.png"/>
          <p:cNvPicPr>
            <a:picLocks noChangeAspect="1"/>
          </p:cNvPicPr>
          <p:nvPr/>
        </p:nvPicPr>
        <p:blipFill>
          <a:blip r:embed="rId18"/>
          <a:stretch>
            <a:fillRect/>
          </a:stretch>
        </p:blipFill>
        <p:spPr>
          <a:xfrm>
            <a:off x="6381750" y="1885950"/>
            <a:ext cx="178594" cy="142875"/>
          </a:xfrm>
          <a:prstGeom prst="rect">
            <a:avLst/>
          </a:prstGeom>
        </p:spPr>
      </p:pic>
      <p:pic>
        <p:nvPicPr>
          <p:cNvPr id="24" name="Image 22" descr="preencoded.png"/>
          <p:cNvPicPr>
            <a:picLocks noChangeAspect="1"/>
          </p:cNvPicPr>
          <p:nvPr/>
        </p:nvPicPr>
        <p:blipFill>
          <a:blip r:embed="rId18"/>
          <a:stretch>
            <a:fillRect/>
          </a:stretch>
        </p:blipFill>
        <p:spPr>
          <a:xfrm>
            <a:off x="6381750" y="2181225"/>
            <a:ext cx="178594" cy="142875"/>
          </a:xfrm>
          <a:prstGeom prst="rect">
            <a:avLst/>
          </a:prstGeom>
        </p:spPr>
      </p:pic>
      <p:pic>
        <p:nvPicPr>
          <p:cNvPr id="25" name="Image 23" descr="preencoded.png"/>
          <p:cNvPicPr>
            <a:picLocks noChangeAspect="1"/>
          </p:cNvPicPr>
          <p:nvPr/>
        </p:nvPicPr>
        <p:blipFill>
          <a:blip r:embed="rId19"/>
          <a:stretch>
            <a:fillRect/>
          </a:stretch>
        </p:blipFill>
        <p:spPr>
          <a:xfrm>
            <a:off x="6381750" y="2476500"/>
            <a:ext cx="178594" cy="164753"/>
          </a:xfrm>
          <a:prstGeom prst="rect">
            <a:avLst/>
          </a:prstGeom>
        </p:spPr>
      </p:pic>
      <p:pic>
        <p:nvPicPr>
          <p:cNvPr id="26" name="Image 24" descr="preencoded.png"/>
          <p:cNvPicPr>
            <a:picLocks noChangeAspect="1"/>
          </p:cNvPicPr>
          <p:nvPr/>
        </p:nvPicPr>
        <p:blipFill>
          <a:blip r:embed="rId20"/>
          <a:stretch>
            <a:fillRect/>
          </a:stretch>
        </p:blipFill>
        <p:spPr>
          <a:xfrm>
            <a:off x="6191250" y="4038749"/>
            <a:ext cx="5619750" cy="906661"/>
          </a:xfrm>
          <a:prstGeom prst="rect">
            <a:avLst/>
          </a:prstGeom>
        </p:spPr>
      </p:pic>
      <p:pic>
        <p:nvPicPr>
          <p:cNvPr id="27" name="Image 25" descr="preencoded.png"/>
          <p:cNvPicPr>
            <a:picLocks noChangeAspect="1"/>
          </p:cNvPicPr>
          <p:nvPr/>
        </p:nvPicPr>
        <p:blipFill>
          <a:blip r:embed="rId21"/>
          <a:stretch>
            <a:fillRect/>
          </a:stretch>
        </p:blipFill>
        <p:spPr>
          <a:xfrm>
            <a:off x="6191250" y="5059710"/>
            <a:ext cx="5619750" cy="906661"/>
          </a:xfrm>
          <a:prstGeom prst="rect">
            <a:avLst/>
          </a:prstGeom>
        </p:spPr>
      </p:pic>
      <p:pic>
        <p:nvPicPr>
          <p:cNvPr id="28" name="Image 26" descr="preencoded.png"/>
          <p:cNvPicPr>
            <a:picLocks noChangeAspect="1"/>
          </p:cNvPicPr>
          <p:nvPr/>
        </p:nvPicPr>
        <p:blipFill>
          <a:blip r:embed="rId22"/>
          <a:stretch>
            <a:fillRect/>
          </a:stretch>
        </p:blipFill>
        <p:spPr>
          <a:xfrm>
            <a:off x="0" y="6477149"/>
            <a:ext cx="12192000" cy="380851"/>
          </a:xfrm>
          <a:prstGeom prst="rect">
            <a:avLst/>
          </a:prstGeom>
        </p:spPr>
      </p:pic>
      <p:sp>
        <p:nvSpPr>
          <p:cNvPr id="29" name="Text 0"/>
          <p:cNvSpPr/>
          <p:nvPr/>
        </p:nvSpPr>
        <p:spPr>
          <a:xfrm>
            <a:off x="523875" y="190500"/>
            <a:ext cx="11668125" cy="400050"/>
          </a:xfrm>
          <a:prstGeom prst="rect">
            <a:avLst/>
          </a:prstGeom>
          <a:noFill/>
          <a:ln/>
        </p:spPr>
        <p:txBody>
          <a:bodyPr vert="horz" wrap="square" lIns="0" tIns="0" rIns="0" bIns="0" rtlCol="0" anchor="ctr"/>
          <a:lstStyle/>
          <a:p>
            <a:pPr marL="0" indent="0">
              <a:lnSpc>
                <a:spcPts val="3150"/>
              </a:lnSpc>
              <a:buNone/>
            </a:pPr>
            <a:r>
              <a:rPr lang="en-US" sz="2100" b="1" kern="0" spc="30" dirty="0">
                <a:solidFill>
                  <a:srgbClr val="2C3E50"/>
                </a:solidFill>
              </a:rPr>
              <a:t>PAEDIATRIC ADVANCED LIFE SUPPORT (PALS)</a:t>
            </a:r>
            <a:endParaRPr lang="en-US" sz="2100" dirty="0"/>
          </a:p>
        </p:txBody>
      </p:sp>
      <p:sp>
        <p:nvSpPr>
          <p:cNvPr id="30" name="Text 1"/>
          <p:cNvSpPr/>
          <p:nvPr/>
        </p:nvSpPr>
        <p:spPr>
          <a:xfrm>
            <a:off x="523875" y="628650"/>
            <a:ext cx="71475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RCUK 2025 Guidelines • GP Practice Context</a:t>
            </a:r>
            <a:endParaRPr lang="en-US" sz="1050" dirty="0"/>
          </a:p>
        </p:txBody>
      </p:sp>
      <p:sp>
        <p:nvSpPr>
          <p:cNvPr id="31" name="Text 2"/>
          <p:cNvSpPr/>
          <p:nvPr/>
        </p:nvSpPr>
        <p:spPr>
          <a:xfrm>
            <a:off x="762000" y="1409700"/>
            <a:ext cx="534924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Shockable Rhythms (VF/pVT)</a:t>
            </a:r>
            <a:endParaRPr lang="en-US" dirty="0"/>
          </a:p>
        </p:txBody>
      </p:sp>
      <p:sp>
        <p:nvSpPr>
          <p:cNvPr id="32" name="Text 3"/>
          <p:cNvSpPr/>
          <p:nvPr/>
        </p:nvSpPr>
        <p:spPr>
          <a:xfrm>
            <a:off x="3324671" y="1433513"/>
            <a:ext cx="1387182" cy="209550"/>
          </a:xfrm>
          <a:prstGeom prst="rect">
            <a:avLst/>
          </a:prstGeom>
          <a:noFill/>
          <a:ln/>
        </p:spPr>
        <p:txBody>
          <a:bodyPr vert="horz" wrap="square" lIns="0" tIns="0" rIns="0" bIns="0" rtlCol="0" anchor="ctr"/>
          <a:lstStyle/>
          <a:p>
            <a:pPr marL="0" indent="0">
              <a:lnSpc>
                <a:spcPts val="1350"/>
              </a:lnSpc>
              <a:buNone/>
            </a:pPr>
            <a:r>
              <a:rPr lang="en-US" sz="900" b="1" dirty="0">
                <a:solidFill>
                  <a:srgbClr val="B00020"/>
                </a:solidFill>
              </a:rPr>
              <a:t>DEFIBRILLATE</a:t>
            </a:r>
            <a:endParaRPr lang="en-US" sz="900" dirty="0"/>
          </a:p>
        </p:txBody>
      </p:sp>
      <p:sp>
        <p:nvSpPr>
          <p:cNvPr id="33" name="Text 4"/>
          <p:cNvSpPr/>
          <p:nvPr/>
        </p:nvSpPr>
        <p:spPr>
          <a:xfrm>
            <a:off x="750094" y="1885950"/>
            <a:ext cx="106870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Deliver 1 shock at </a:t>
            </a:r>
            <a:r>
              <a:rPr lang="en-US" sz="1125" b="1" dirty="0">
                <a:solidFill>
                  <a:srgbClr val="B00020"/>
                </a:solidFill>
              </a:rPr>
              <a:t>4 J/kg</a:t>
            </a:r>
            <a:r>
              <a:rPr lang="en-US" sz="1125" dirty="0">
                <a:solidFill>
                  <a:srgbClr val="2C3E50"/>
                </a:solidFill>
              </a:rPr>
              <a:t> (Max 120-200J) then resume CPR.</a:t>
            </a:r>
            <a:endParaRPr lang="en-US" sz="1125" dirty="0"/>
          </a:p>
        </p:txBody>
      </p:sp>
      <p:sp>
        <p:nvSpPr>
          <p:cNvPr id="34" name="Text 5"/>
          <p:cNvSpPr/>
          <p:nvPr/>
        </p:nvSpPr>
        <p:spPr>
          <a:xfrm>
            <a:off x="750094" y="2181225"/>
            <a:ext cx="105727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After 3rd shock:</a:t>
            </a:r>
            <a:r>
              <a:rPr lang="en-US" sz="1125" dirty="0">
                <a:solidFill>
                  <a:srgbClr val="2C3E50"/>
                </a:solidFill>
              </a:rPr>
              <a:t> Adrenaline 10 mcg/kg + Amiodarone 5 mg/kg.</a:t>
            </a:r>
            <a:endParaRPr lang="en-US" sz="1125" dirty="0"/>
          </a:p>
        </p:txBody>
      </p:sp>
      <p:sp>
        <p:nvSpPr>
          <p:cNvPr id="35" name="Text 6"/>
          <p:cNvSpPr/>
          <p:nvPr/>
        </p:nvSpPr>
        <p:spPr>
          <a:xfrm>
            <a:off x="750094" y="2476500"/>
            <a:ext cx="105727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After 5th shock:</a:t>
            </a:r>
            <a:r>
              <a:rPr lang="en-US" sz="1125" dirty="0">
                <a:solidFill>
                  <a:srgbClr val="2C3E50"/>
                </a:solidFill>
              </a:rPr>
              <a:t> Adrenaline 10 mcg/kg + Amiodarone 5 mg/kg.</a:t>
            </a:r>
            <a:endParaRPr lang="en-US" sz="1125" dirty="0"/>
          </a:p>
        </p:txBody>
      </p:sp>
      <p:sp>
        <p:nvSpPr>
          <p:cNvPr id="36" name="Text 7"/>
          <p:cNvSpPr/>
          <p:nvPr/>
        </p:nvSpPr>
        <p:spPr>
          <a:xfrm>
            <a:off x="762000" y="4038749"/>
            <a:ext cx="576072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Non-Shockable (PEA/Asystole)</a:t>
            </a:r>
            <a:endParaRPr lang="en-US" dirty="0"/>
          </a:p>
        </p:txBody>
      </p:sp>
      <p:sp>
        <p:nvSpPr>
          <p:cNvPr id="37" name="Text 8"/>
          <p:cNvSpPr/>
          <p:nvPr/>
        </p:nvSpPr>
        <p:spPr>
          <a:xfrm>
            <a:off x="3912137" y="4058356"/>
            <a:ext cx="1141991" cy="209550"/>
          </a:xfrm>
          <a:prstGeom prst="rect">
            <a:avLst/>
          </a:prstGeom>
          <a:noFill/>
          <a:ln/>
        </p:spPr>
        <p:txBody>
          <a:bodyPr vert="horz" wrap="square" lIns="0" tIns="0" rIns="0" bIns="0" rtlCol="0" anchor="ctr"/>
          <a:lstStyle/>
          <a:p>
            <a:pPr marL="0" indent="0">
              <a:lnSpc>
                <a:spcPts val="1350"/>
              </a:lnSpc>
              <a:buNone/>
            </a:pPr>
            <a:r>
              <a:rPr lang="en-US" sz="900" b="1" dirty="0">
                <a:solidFill>
                  <a:srgbClr val="2E7D32"/>
                </a:solidFill>
              </a:rPr>
              <a:t>DRUGS ASAP</a:t>
            </a:r>
            <a:endParaRPr lang="en-US" sz="900" dirty="0"/>
          </a:p>
        </p:txBody>
      </p:sp>
      <p:sp>
        <p:nvSpPr>
          <p:cNvPr id="38" name="Text 9"/>
          <p:cNvSpPr/>
          <p:nvPr/>
        </p:nvSpPr>
        <p:spPr>
          <a:xfrm>
            <a:off x="750094" y="4514999"/>
            <a:ext cx="106870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Give </a:t>
            </a:r>
            <a:r>
              <a:rPr lang="en-US" sz="1125" b="1" dirty="0">
                <a:solidFill>
                  <a:srgbClr val="B00020"/>
                </a:solidFill>
              </a:rPr>
              <a:t>Adrenaline 10 mcg/kg IV/IO</a:t>
            </a:r>
            <a:r>
              <a:rPr lang="en-US" sz="1125" dirty="0">
                <a:solidFill>
                  <a:srgbClr val="2C3E50"/>
                </a:solidFill>
              </a:rPr>
              <a:t> immediately upon recognition.</a:t>
            </a:r>
            <a:endParaRPr lang="en-US" sz="1125" dirty="0"/>
          </a:p>
        </p:txBody>
      </p:sp>
      <p:sp>
        <p:nvSpPr>
          <p:cNvPr id="39" name="Text 10"/>
          <p:cNvSpPr/>
          <p:nvPr/>
        </p:nvSpPr>
        <p:spPr>
          <a:xfrm>
            <a:off x="750094" y="4810274"/>
            <a:ext cx="109728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Repeat Adrenaline every 3-5 minutes (every other 2-min cycle).</a:t>
            </a:r>
            <a:endParaRPr lang="en-US" sz="1125" dirty="0"/>
          </a:p>
        </p:txBody>
      </p:sp>
      <p:sp>
        <p:nvSpPr>
          <p:cNvPr id="40" name="Text 11"/>
          <p:cNvSpPr/>
          <p:nvPr/>
        </p:nvSpPr>
        <p:spPr>
          <a:xfrm>
            <a:off x="750094" y="5105549"/>
            <a:ext cx="114419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C3E50"/>
                </a:solidFill>
              </a:rPr>
              <a:t>Start compressions if HR &lt;60/min with poor perfusion despite ventilation.</a:t>
            </a:r>
            <a:endParaRPr lang="en-US" sz="1125" dirty="0"/>
          </a:p>
        </p:txBody>
      </p:sp>
      <p:sp>
        <p:nvSpPr>
          <p:cNvPr id="41" name="Text 12"/>
          <p:cNvSpPr/>
          <p:nvPr/>
        </p:nvSpPr>
        <p:spPr>
          <a:xfrm>
            <a:off x="6572250" y="1409700"/>
            <a:ext cx="5619750" cy="257175"/>
          </a:xfrm>
          <a:prstGeom prst="rect">
            <a:avLst/>
          </a:prstGeom>
          <a:noFill/>
          <a:ln/>
        </p:spPr>
        <p:txBody>
          <a:bodyPr vert="horz" wrap="square" lIns="0" tIns="0" rIns="0" bIns="0" rtlCol="0" anchor="ctr"/>
          <a:lstStyle/>
          <a:p>
            <a:pPr marL="0" indent="0">
              <a:lnSpc>
                <a:spcPts val="2025"/>
              </a:lnSpc>
              <a:buNone/>
            </a:pPr>
            <a:r>
              <a:rPr lang="en-US" b="1" dirty="0">
                <a:solidFill>
                  <a:srgbClr val="2C3E50"/>
                </a:solidFill>
              </a:rPr>
              <a:t>2025 Pharmacology Updates</a:t>
            </a:r>
            <a:endParaRPr lang="en-US" dirty="0"/>
          </a:p>
        </p:txBody>
      </p:sp>
      <p:sp>
        <p:nvSpPr>
          <p:cNvPr id="42" name="Text 13"/>
          <p:cNvSpPr/>
          <p:nvPr/>
        </p:nvSpPr>
        <p:spPr>
          <a:xfrm>
            <a:off x="6560344" y="1885950"/>
            <a:ext cx="563165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Hydrophilic Drugs:</a:t>
            </a:r>
            <a:r>
              <a:rPr lang="en-US" sz="1125" dirty="0">
                <a:solidFill>
                  <a:srgbClr val="2C3E50"/>
                </a:solidFill>
              </a:rPr>
              <a:t> Use  (Adrenaline, Ca, Mg, Salbutamol).</a:t>
            </a:r>
            <a:endParaRPr lang="en-US" sz="1125" dirty="0"/>
          </a:p>
        </p:txBody>
      </p:sp>
      <p:sp>
        <p:nvSpPr>
          <p:cNvPr id="43" name="Text 14"/>
          <p:cNvSpPr/>
          <p:nvPr/>
        </p:nvSpPr>
        <p:spPr>
          <a:xfrm>
            <a:off x="6560344" y="2181225"/>
            <a:ext cx="563165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Lipophilic Drugs:</a:t>
            </a:r>
            <a:r>
              <a:rPr lang="en-US" sz="1125" dirty="0">
                <a:solidFill>
                  <a:srgbClr val="2C3E50"/>
                </a:solidFill>
              </a:rPr>
              <a:t> Consider  for Amiodarone.</a:t>
            </a:r>
            <a:endParaRPr lang="en-US" sz="1125" dirty="0"/>
          </a:p>
        </p:txBody>
      </p:sp>
      <p:sp>
        <p:nvSpPr>
          <p:cNvPr id="44" name="Text 15"/>
          <p:cNvSpPr/>
          <p:nvPr/>
        </p:nvSpPr>
        <p:spPr>
          <a:xfrm>
            <a:off x="6560344" y="2476500"/>
            <a:ext cx="506015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Vascular Access:</a:t>
            </a:r>
            <a:r>
              <a:rPr lang="en-US" sz="1125" dirty="0">
                <a:solidFill>
                  <a:srgbClr val="2C3E50"/>
                </a:solidFill>
              </a:rPr>
              <a:t> IV first (max 2 attempts); if fails, transition to IO access immediately.</a:t>
            </a:r>
            <a:endParaRPr lang="en-US" sz="1125" dirty="0"/>
          </a:p>
        </p:txBody>
      </p:sp>
      <p:sp>
        <p:nvSpPr>
          <p:cNvPr id="45" name="Text 16"/>
          <p:cNvSpPr/>
          <p:nvPr/>
        </p:nvSpPr>
        <p:spPr>
          <a:xfrm>
            <a:off x="6334125" y="4181624"/>
            <a:ext cx="53340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673AB7"/>
                </a:solidFill>
              </a:rPr>
              <a:t>AKT HIGH-YIELD TIP</a:t>
            </a:r>
            <a:endParaRPr lang="en-US" sz="1050" dirty="0"/>
          </a:p>
        </p:txBody>
      </p:sp>
      <p:sp>
        <p:nvSpPr>
          <p:cNvPr id="46" name="Text 17"/>
          <p:cNvSpPr/>
          <p:nvPr/>
        </p:nvSpPr>
        <p:spPr>
          <a:xfrm>
            <a:off x="6334125" y="4429274"/>
            <a:ext cx="5334000"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Remember the magic number: </a:t>
            </a:r>
            <a:r>
              <a:rPr lang="en-US" sz="1050" b="1" dirty="0">
                <a:solidFill>
                  <a:srgbClr val="2C3E50"/>
                </a:solidFill>
              </a:rPr>
              <a:t>10 mcg/kg</a:t>
            </a:r>
            <a:r>
              <a:rPr lang="en-US" sz="1050" dirty="0">
                <a:solidFill>
                  <a:srgbClr val="2C3E50"/>
                </a:solidFill>
              </a:rPr>
              <a:t> of Adrenaline (0.01 mg/kg). For a 20kg child, this is 200mcg (0.2ml of 1:1,000).</a:t>
            </a:r>
            <a:endParaRPr lang="en-US" sz="1050" dirty="0"/>
          </a:p>
        </p:txBody>
      </p:sp>
      <p:sp>
        <p:nvSpPr>
          <p:cNvPr id="47" name="Text 18"/>
          <p:cNvSpPr/>
          <p:nvPr/>
        </p:nvSpPr>
        <p:spPr>
          <a:xfrm>
            <a:off x="6334125" y="5202585"/>
            <a:ext cx="53340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9688"/>
                </a:solidFill>
              </a:rPr>
              <a:t>SCA COMMUNICATION</a:t>
            </a:r>
            <a:endParaRPr lang="en-US" sz="1050" dirty="0"/>
          </a:p>
        </p:txBody>
      </p:sp>
      <p:sp>
        <p:nvSpPr>
          <p:cNvPr id="48" name="Text 19"/>
          <p:cNvSpPr/>
          <p:nvPr/>
        </p:nvSpPr>
        <p:spPr>
          <a:xfrm>
            <a:off x="6334125" y="5450235"/>
            <a:ext cx="5334000" cy="373261"/>
          </a:xfrm>
          <a:prstGeom prst="rect">
            <a:avLst/>
          </a:prstGeom>
          <a:noFill/>
          <a:ln/>
        </p:spPr>
        <p:txBody>
          <a:bodyPr vert="horz" wrap="square" lIns="0" tIns="0" rIns="0" bIns="0" rtlCol="0" anchor="ctr"/>
          <a:lstStyle/>
          <a:p>
            <a:pPr marL="0" indent="0">
              <a:lnSpc>
                <a:spcPts val="1470"/>
              </a:lnSpc>
              <a:buNone/>
            </a:pPr>
            <a:r>
              <a:rPr lang="en-US" sz="1050" dirty="0">
                <a:solidFill>
                  <a:srgbClr val="2C3E50"/>
                </a:solidFill>
              </a:rPr>
              <a:t>In a paediatric arrest, use clear 'Closed-Loop' communication: "I am giving 150 micrograms of Adrenaline now."</a:t>
            </a:r>
            <a:endParaRPr lang="en-US" sz="1050" dirty="0"/>
          </a:p>
        </p:txBody>
      </p:sp>
      <p:sp>
        <p:nvSpPr>
          <p:cNvPr id="49" name="Text 20"/>
          <p:cNvSpPr/>
          <p:nvPr/>
        </p:nvSpPr>
        <p:spPr>
          <a:xfrm>
            <a:off x="381000" y="6581775"/>
            <a:ext cx="7452360" cy="171450"/>
          </a:xfrm>
          <a:prstGeom prst="rect">
            <a:avLst/>
          </a:prstGeom>
          <a:noFill/>
          <a:ln/>
        </p:spPr>
        <p:txBody>
          <a:bodyPr vert="horz" wrap="square" lIns="0" tIns="0" rIns="0" bIns="0" rtlCol="0" anchor="ctr"/>
          <a:lstStyle/>
          <a:p>
            <a:pPr marL="0" indent="0">
              <a:lnSpc>
                <a:spcPts val="1350"/>
              </a:lnSpc>
              <a:buNone/>
            </a:pPr>
            <a:r>
              <a:rPr lang="en-US" sz="900" dirty="0">
                <a:solidFill>
                  <a:srgbClr val="95A5A6"/>
                </a:solidFill>
              </a:rPr>
              <a:t>Created May 2026 • Updated to RCUK 2025 Standards</a:t>
            </a:r>
            <a:endParaRPr lang="en-US" sz="900" dirty="0"/>
          </a:p>
        </p:txBody>
      </p:sp>
      <p:sp>
        <p:nvSpPr>
          <p:cNvPr id="50" name="Text 21"/>
          <p:cNvSpPr/>
          <p:nvPr/>
        </p:nvSpPr>
        <p:spPr>
          <a:xfrm>
            <a:off x="10533906" y="6572399"/>
            <a:ext cx="1658094" cy="190351"/>
          </a:xfrm>
          <a:prstGeom prst="rect">
            <a:avLst/>
          </a:prstGeom>
          <a:noFill/>
          <a:ln/>
        </p:spPr>
        <p:txBody>
          <a:bodyPr vert="horz" wrap="square" lIns="0" tIns="0" rIns="0" bIns="0" rtlCol="0" anchor="ctr"/>
          <a:lstStyle/>
          <a:p>
            <a:pPr marL="0" indent="0">
              <a:lnSpc>
                <a:spcPts val="1500"/>
              </a:lnSpc>
              <a:buNone/>
            </a:pPr>
            <a:r>
              <a:rPr lang="en-US" sz="1000" dirty="0">
                <a:solidFill>
                  <a:srgbClr val="95A5A6"/>
                </a:solidFill>
              </a:rPr>
              <a:t>www.bradfordvts.co.uk</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2192000" cy="6858000"/>
          </a:xfrm>
          <a:prstGeom prst="rect">
            <a:avLst/>
          </a:prstGeom>
        </p:spPr>
      </p:pic>
      <p:pic>
        <p:nvPicPr>
          <p:cNvPr id="3" name="Image 1" descr="preencoded.png"/>
          <p:cNvPicPr>
            <a:picLocks noChangeAspect="1"/>
          </p:cNvPicPr>
          <p:nvPr/>
        </p:nvPicPr>
        <p:blipFill>
          <a:blip r:embed="rId3"/>
          <a:stretch>
            <a:fillRect/>
          </a:stretch>
        </p:blipFill>
        <p:spPr>
          <a:xfrm>
            <a:off x="0" y="0"/>
            <a:ext cx="12192000" cy="6858000"/>
          </a:xfrm>
          <a:prstGeom prst="rect">
            <a:avLst/>
          </a:prstGeom>
        </p:spPr>
      </p:pic>
      <p:pic>
        <p:nvPicPr>
          <p:cNvPr id="4" name="Image 2" descr="preencoded.png"/>
          <p:cNvPicPr>
            <a:picLocks noChangeAspect="1"/>
          </p:cNvPicPr>
          <p:nvPr/>
        </p:nvPicPr>
        <p:blipFill>
          <a:blip r:embed="rId4"/>
          <a:stretch>
            <a:fillRect/>
          </a:stretch>
        </p:blipFill>
        <p:spPr>
          <a:xfrm>
            <a:off x="381000" y="190500"/>
            <a:ext cx="11430000" cy="638175"/>
          </a:xfrm>
          <a:prstGeom prst="rect">
            <a:avLst/>
          </a:prstGeom>
        </p:spPr>
      </p:pic>
      <p:pic>
        <p:nvPicPr>
          <p:cNvPr id="5" name="Image 3" descr="preencoded.png"/>
          <p:cNvPicPr>
            <a:picLocks noChangeAspect="1"/>
          </p:cNvPicPr>
          <p:nvPr/>
        </p:nvPicPr>
        <p:blipFill>
          <a:blip r:embed="rId5"/>
          <a:stretch>
            <a:fillRect/>
          </a:stretch>
        </p:blipFill>
        <p:spPr>
          <a:xfrm>
            <a:off x="381000" y="923925"/>
            <a:ext cx="11430000" cy="9525"/>
          </a:xfrm>
          <a:prstGeom prst="rect">
            <a:avLst/>
          </a:prstGeom>
        </p:spPr>
      </p:pic>
      <p:pic>
        <p:nvPicPr>
          <p:cNvPr id="6" name="Image 4" descr="preencoded.png"/>
          <p:cNvPicPr>
            <a:picLocks noChangeAspect="1"/>
          </p:cNvPicPr>
          <p:nvPr/>
        </p:nvPicPr>
        <p:blipFill>
          <a:blip r:embed="rId6"/>
          <a:stretch>
            <a:fillRect/>
          </a:stretch>
        </p:blipFill>
        <p:spPr>
          <a:xfrm>
            <a:off x="381000" y="2374106"/>
            <a:ext cx="6686550" cy="2571750"/>
          </a:xfrm>
          <a:prstGeom prst="rect">
            <a:avLst/>
          </a:prstGeom>
        </p:spPr>
      </p:pic>
      <p:pic>
        <p:nvPicPr>
          <p:cNvPr id="7" name="Image 5" descr="preencoded.png"/>
          <p:cNvPicPr>
            <a:picLocks noChangeAspect="1"/>
          </p:cNvPicPr>
          <p:nvPr/>
        </p:nvPicPr>
        <p:blipFill>
          <a:blip r:embed="rId7"/>
          <a:stretch>
            <a:fillRect/>
          </a:stretch>
        </p:blipFill>
        <p:spPr>
          <a:xfrm>
            <a:off x="381000" y="2374106"/>
            <a:ext cx="1337221" cy="514350"/>
          </a:xfrm>
          <a:prstGeom prst="rect">
            <a:avLst/>
          </a:prstGeom>
        </p:spPr>
      </p:pic>
      <p:pic>
        <p:nvPicPr>
          <p:cNvPr id="8" name="Image 6" descr="preencoded.png"/>
          <p:cNvPicPr>
            <a:picLocks noChangeAspect="1"/>
          </p:cNvPicPr>
          <p:nvPr/>
        </p:nvPicPr>
        <p:blipFill>
          <a:blip r:embed="rId8"/>
          <a:stretch>
            <a:fillRect/>
          </a:stretch>
        </p:blipFill>
        <p:spPr>
          <a:xfrm>
            <a:off x="1718221" y="2374106"/>
            <a:ext cx="3008858" cy="514350"/>
          </a:xfrm>
          <a:prstGeom prst="rect">
            <a:avLst/>
          </a:prstGeom>
        </p:spPr>
      </p:pic>
      <p:pic>
        <p:nvPicPr>
          <p:cNvPr id="9" name="Image 7" descr="preencoded.png"/>
          <p:cNvPicPr>
            <a:picLocks noChangeAspect="1"/>
          </p:cNvPicPr>
          <p:nvPr/>
        </p:nvPicPr>
        <p:blipFill>
          <a:blip r:embed="rId9"/>
          <a:stretch>
            <a:fillRect/>
          </a:stretch>
        </p:blipFill>
        <p:spPr>
          <a:xfrm>
            <a:off x="4727079" y="2374106"/>
            <a:ext cx="2340471" cy="514350"/>
          </a:xfrm>
          <a:prstGeom prst="rect">
            <a:avLst/>
          </a:prstGeom>
        </p:spPr>
      </p:pic>
      <p:pic>
        <p:nvPicPr>
          <p:cNvPr id="10" name="Image 8" descr="preencoded.png"/>
          <p:cNvPicPr>
            <a:picLocks noChangeAspect="1"/>
          </p:cNvPicPr>
          <p:nvPr/>
        </p:nvPicPr>
        <p:blipFill>
          <a:blip r:embed="rId10"/>
          <a:stretch>
            <a:fillRect/>
          </a:stretch>
        </p:blipFill>
        <p:spPr>
          <a:xfrm>
            <a:off x="381000" y="2888456"/>
            <a:ext cx="1337221" cy="685800"/>
          </a:xfrm>
          <a:prstGeom prst="rect">
            <a:avLst/>
          </a:prstGeom>
        </p:spPr>
      </p:pic>
      <p:pic>
        <p:nvPicPr>
          <p:cNvPr id="11" name="Image 9" descr="preencoded.png"/>
          <p:cNvPicPr>
            <a:picLocks noChangeAspect="1"/>
          </p:cNvPicPr>
          <p:nvPr/>
        </p:nvPicPr>
        <p:blipFill>
          <a:blip r:embed="rId11"/>
          <a:stretch>
            <a:fillRect/>
          </a:stretch>
        </p:blipFill>
        <p:spPr>
          <a:xfrm>
            <a:off x="523875" y="3056930"/>
            <a:ext cx="178594" cy="148828"/>
          </a:xfrm>
          <a:prstGeom prst="rect">
            <a:avLst/>
          </a:prstGeom>
        </p:spPr>
      </p:pic>
      <p:pic>
        <p:nvPicPr>
          <p:cNvPr id="12" name="Image 10" descr="preencoded.png"/>
          <p:cNvPicPr>
            <a:picLocks noChangeAspect="1"/>
          </p:cNvPicPr>
          <p:nvPr/>
        </p:nvPicPr>
        <p:blipFill>
          <a:blip r:embed="rId12"/>
          <a:stretch>
            <a:fillRect/>
          </a:stretch>
        </p:blipFill>
        <p:spPr>
          <a:xfrm>
            <a:off x="1718221" y="2888456"/>
            <a:ext cx="3008858" cy="685800"/>
          </a:xfrm>
          <a:prstGeom prst="rect">
            <a:avLst/>
          </a:prstGeom>
        </p:spPr>
      </p:pic>
      <p:pic>
        <p:nvPicPr>
          <p:cNvPr id="13" name="Image 11" descr="preencoded.png"/>
          <p:cNvPicPr>
            <a:picLocks noChangeAspect="1"/>
          </p:cNvPicPr>
          <p:nvPr/>
        </p:nvPicPr>
        <p:blipFill>
          <a:blip r:embed="rId13"/>
          <a:stretch>
            <a:fillRect/>
          </a:stretch>
        </p:blipFill>
        <p:spPr>
          <a:xfrm>
            <a:off x="4727079" y="2888456"/>
            <a:ext cx="2340471" cy="685800"/>
          </a:xfrm>
          <a:prstGeom prst="rect">
            <a:avLst/>
          </a:prstGeom>
        </p:spPr>
      </p:pic>
      <p:pic>
        <p:nvPicPr>
          <p:cNvPr id="14" name="Image 12" descr="preencoded.png"/>
          <p:cNvPicPr>
            <a:picLocks noChangeAspect="1"/>
          </p:cNvPicPr>
          <p:nvPr/>
        </p:nvPicPr>
        <p:blipFill>
          <a:blip r:embed="rId14"/>
          <a:stretch>
            <a:fillRect/>
          </a:stretch>
        </p:blipFill>
        <p:spPr>
          <a:xfrm>
            <a:off x="381000" y="3574256"/>
            <a:ext cx="1337221" cy="685800"/>
          </a:xfrm>
          <a:prstGeom prst="rect">
            <a:avLst/>
          </a:prstGeom>
        </p:spPr>
      </p:pic>
      <p:pic>
        <p:nvPicPr>
          <p:cNvPr id="15" name="Image 13" descr="preencoded.png"/>
          <p:cNvPicPr>
            <a:picLocks noChangeAspect="1"/>
          </p:cNvPicPr>
          <p:nvPr/>
        </p:nvPicPr>
        <p:blipFill>
          <a:blip r:embed="rId15"/>
          <a:stretch>
            <a:fillRect/>
          </a:stretch>
        </p:blipFill>
        <p:spPr>
          <a:xfrm>
            <a:off x="523875" y="3742730"/>
            <a:ext cx="178594" cy="148828"/>
          </a:xfrm>
          <a:prstGeom prst="rect">
            <a:avLst/>
          </a:prstGeom>
        </p:spPr>
      </p:pic>
      <p:pic>
        <p:nvPicPr>
          <p:cNvPr id="16" name="Image 14" descr="preencoded.png"/>
          <p:cNvPicPr>
            <a:picLocks noChangeAspect="1"/>
          </p:cNvPicPr>
          <p:nvPr/>
        </p:nvPicPr>
        <p:blipFill>
          <a:blip r:embed="rId16"/>
          <a:stretch>
            <a:fillRect/>
          </a:stretch>
        </p:blipFill>
        <p:spPr>
          <a:xfrm>
            <a:off x="1718221" y="3574256"/>
            <a:ext cx="3008858" cy="685800"/>
          </a:xfrm>
          <a:prstGeom prst="rect">
            <a:avLst/>
          </a:prstGeom>
        </p:spPr>
      </p:pic>
      <p:pic>
        <p:nvPicPr>
          <p:cNvPr id="17" name="Image 15" descr="preencoded.png"/>
          <p:cNvPicPr>
            <a:picLocks noChangeAspect="1"/>
          </p:cNvPicPr>
          <p:nvPr/>
        </p:nvPicPr>
        <p:blipFill>
          <a:blip r:embed="rId17"/>
          <a:stretch>
            <a:fillRect/>
          </a:stretch>
        </p:blipFill>
        <p:spPr>
          <a:xfrm>
            <a:off x="4727079" y="3574256"/>
            <a:ext cx="2340471" cy="685800"/>
          </a:xfrm>
          <a:prstGeom prst="rect">
            <a:avLst/>
          </a:prstGeom>
        </p:spPr>
      </p:pic>
      <p:pic>
        <p:nvPicPr>
          <p:cNvPr id="18" name="Image 16" descr="preencoded.png"/>
          <p:cNvPicPr>
            <a:picLocks noChangeAspect="1"/>
          </p:cNvPicPr>
          <p:nvPr/>
        </p:nvPicPr>
        <p:blipFill>
          <a:blip r:embed="rId18"/>
          <a:stretch>
            <a:fillRect/>
          </a:stretch>
        </p:blipFill>
        <p:spPr>
          <a:xfrm>
            <a:off x="523875" y="4428530"/>
            <a:ext cx="178594" cy="148828"/>
          </a:xfrm>
          <a:prstGeom prst="rect">
            <a:avLst/>
          </a:prstGeom>
        </p:spPr>
      </p:pic>
      <p:pic>
        <p:nvPicPr>
          <p:cNvPr id="19" name="Image 17" descr="preencoded.png"/>
          <p:cNvPicPr>
            <a:picLocks noChangeAspect="1"/>
          </p:cNvPicPr>
          <p:nvPr/>
        </p:nvPicPr>
        <p:blipFill>
          <a:blip r:embed="rId19"/>
          <a:stretch>
            <a:fillRect/>
          </a:stretch>
        </p:blipFill>
        <p:spPr>
          <a:xfrm>
            <a:off x="381000" y="5126385"/>
            <a:ext cx="154781" cy="125760"/>
          </a:xfrm>
          <a:prstGeom prst="rect">
            <a:avLst/>
          </a:prstGeom>
        </p:spPr>
      </p:pic>
      <p:pic>
        <p:nvPicPr>
          <p:cNvPr id="20" name="Image 18" descr="preencoded.png"/>
          <p:cNvPicPr>
            <a:picLocks noChangeAspect="1"/>
          </p:cNvPicPr>
          <p:nvPr/>
        </p:nvPicPr>
        <p:blipFill>
          <a:blip r:embed="rId20"/>
          <a:stretch>
            <a:fillRect/>
          </a:stretch>
        </p:blipFill>
        <p:spPr>
          <a:xfrm>
            <a:off x="7353300" y="1171575"/>
            <a:ext cx="4457700" cy="2974181"/>
          </a:xfrm>
          <a:prstGeom prst="rect">
            <a:avLst/>
          </a:prstGeom>
        </p:spPr>
      </p:pic>
      <p:pic>
        <p:nvPicPr>
          <p:cNvPr id="21" name="Image 19" descr="preencoded.png"/>
          <p:cNvPicPr>
            <a:picLocks noChangeAspect="1"/>
          </p:cNvPicPr>
          <p:nvPr/>
        </p:nvPicPr>
        <p:blipFill>
          <a:blip r:embed="rId21"/>
          <a:stretch>
            <a:fillRect/>
          </a:stretch>
        </p:blipFill>
        <p:spPr>
          <a:xfrm>
            <a:off x="7543800" y="1362075"/>
            <a:ext cx="4076700" cy="333375"/>
          </a:xfrm>
          <a:prstGeom prst="rect">
            <a:avLst/>
          </a:prstGeom>
        </p:spPr>
      </p:pic>
      <p:pic>
        <p:nvPicPr>
          <p:cNvPr id="22" name="Image 20" descr="preencoded.png"/>
          <p:cNvPicPr>
            <a:picLocks noChangeAspect="1"/>
          </p:cNvPicPr>
          <p:nvPr/>
        </p:nvPicPr>
        <p:blipFill>
          <a:blip r:embed="rId22"/>
          <a:stretch>
            <a:fillRect/>
          </a:stretch>
        </p:blipFill>
        <p:spPr>
          <a:xfrm>
            <a:off x="7543800" y="1403003"/>
            <a:ext cx="214313" cy="175320"/>
          </a:xfrm>
          <a:prstGeom prst="rect">
            <a:avLst/>
          </a:prstGeom>
        </p:spPr>
      </p:pic>
      <p:pic>
        <p:nvPicPr>
          <p:cNvPr id="23" name="Image 21" descr="preencoded.png"/>
          <p:cNvPicPr>
            <a:picLocks noChangeAspect="1"/>
          </p:cNvPicPr>
          <p:nvPr/>
        </p:nvPicPr>
        <p:blipFill>
          <a:blip r:embed="rId23"/>
          <a:stretch>
            <a:fillRect/>
          </a:stretch>
        </p:blipFill>
        <p:spPr>
          <a:xfrm>
            <a:off x="7543800" y="1809750"/>
            <a:ext cx="166688" cy="133350"/>
          </a:xfrm>
          <a:prstGeom prst="rect">
            <a:avLst/>
          </a:prstGeom>
        </p:spPr>
      </p:pic>
      <p:pic>
        <p:nvPicPr>
          <p:cNvPr id="24" name="Image 22" descr="preencoded.png"/>
          <p:cNvPicPr>
            <a:picLocks noChangeAspect="1"/>
          </p:cNvPicPr>
          <p:nvPr/>
        </p:nvPicPr>
        <p:blipFill>
          <a:blip r:embed="rId24"/>
          <a:stretch>
            <a:fillRect/>
          </a:stretch>
        </p:blipFill>
        <p:spPr>
          <a:xfrm>
            <a:off x="7543800" y="2105025"/>
            <a:ext cx="166688" cy="181719"/>
          </a:xfrm>
          <a:prstGeom prst="rect">
            <a:avLst/>
          </a:prstGeom>
        </p:spPr>
      </p:pic>
      <p:pic>
        <p:nvPicPr>
          <p:cNvPr id="25" name="Image 23" descr="preencoded.png"/>
          <p:cNvPicPr>
            <a:picLocks noChangeAspect="1"/>
          </p:cNvPicPr>
          <p:nvPr/>
        </p:nvPicPr>
        <p:blipFill>
          <a:blip r:embed="rId25"/>
          <a:stretch>
            <a:fillRect/>
          </a:stretch>
        </p:blipFill>
        <p:spPr>
          <a:xfrm>
            <a:off x="7543800" y="2600325"/>
            <a:ext cx="166688" cy="142875"/>
          </a:xfrm>
          <a:prstGeom prst="rect">
            <a:avLst/>
          </a:prstGeom>
        </p:spPr>
      </p:pic>
      <p:pic>
        <p:nvPicPr>
          <p:cNvPr id="26" name="Image 24" descr="preencoded.png"/>
          <p:cNvPicPr>
            <a:picLocks noChangeAspect="1"/>
          </p:cNvPicPr>
          <p:nvPr/>
        </p:nvPicPr>
        <p:blipFill>
          <a:blip r:embed="rId26"/>
          <a:stretch>
            <a:fillRect/>
          </a:stretch>
        </p:blipFill>
        <p:spPr>
          <a:xfrm>
            <a:off x="7543800" y="3095625"/>
            <a:ext cx="166688" cy="133350"/>
          </a:xfrm>
          <a:prstGeom prst="rect">
            <a:avLst/>
          </a:prstGeom>
        </p:spPr>
      </p:pic>
      <p:pic>
        <p:nvPicPr>
          <p:cNvPr id="27" name="Image 25" descr="preencoded.png"/>
          <p:cNvPicPr>
            <a:picLocks noChangeAspect="1"/>
          </p:cNvPicPr>
          <p:nvPr/>
        </p:nvPicPr>
        <p:blipFill>
          <a:blip r:embed="rId27"/>
          <a:stretch>
            <a:fillRect/>
          </a:stretch>
        </p:blipFill>
        <p:spPr>
          <a:xfrm>
            <a:off x="7353300" y="4336256"/>
            <a:ext cx="4457700" cy="2140744"/>
          </a:xfrm>
          <a:prstGeom prst="rect">
            <a:avLst/>
          </a:prstGeom>
        </p:spPr>
      </p:pic>
      <p:pic>
        <p:nvPicPr>
          <p:cNvPr id="28" name="Image 26" descr="preencoded.png"/>
          <p:cNvPicPr>
            <a:picLocks noChangeAspect="1"/>
          </p:cNvPicPr>
          <p:nvPr/>
        </p:nvPicPr>
        <p:blipFill>
          <a:blip r:embed="rId28"/>
          <a:stretch>
            <a:fillRect/>
          </a:stretch>
        </p:blipFill>
        <p:spPr>
          <a:xfrm>
            <a:off x="7543800" y="4526756"/>
            <a:ext cx="4076700" cy="822722"/>
          </a:xfrm>
          <a:prstGeom prst="rect">
            <a:avLst/>
          </a:prstGeom>
        </p:spPr>
      </p:pic>
      <p:pic>
        <p:nvPicPr>
          <p:cNvPr id="29" name="Image 27" descr="preencoded.png"/>
          <p:cNvPicPr>
            <a:picLocks noChangeAspect="1"/>
          </p:cNvPicPr>
          <p:nvPr/>
        </p:nvPicPr>
        <p:blipFill>
          <a:blip r:embed="rId29"/>
          <a:stretch>
            <a:fillRect/>
          </a:stretch>
        </p:blipFill>
        <p:spPr>
          <a:xfrm>
            <a:off x="7658100" y="4672459"/>
            <a:ext cx="166688" cy="137220"/>
          </a:xfrm>
          <a:prstGeom prst="rect">
            <a:avLst/>
          </a:prstGeom>
        </p:spPr>
      </p:pic>
      <p:pic>
        <p:nvPicPr>
          <p:cNvPr id="30" name="Image 28" descr="preencoded.png"/>
          <p:cNvPicPr>
            <a:picLocks noChangeAspect="1"/>
          </p:cNvPicPr>
          <p:nvPr/>
        </p:nvPicPr>
        <p:blipFill>
          <a:blip r:embed="rId30"/>
          <a:stretch>
            <a:fillRect/>
          </a:stretch>
        </p:blipFill>
        <p:spPr>
          <a:xfrm>
            <a:off x="7543800" y="5463778"/>
            <a:ext cx="4076700" cy="822722"/>
          </a:xfrm>
          <a:prstGeom prst="rect">
            <a:avLst/>
          </a:prstGeom>
        </p:spPr>
      </p:pic>
      <p:pic>
        <p:nvPicPr>
          <p:cNvPr id="31" name="Image 29" descr="preencoded.png"/>
          <p:cNvPicPr>
            <a:picLocks noChangeAspect="1"/>
          </p:cNvPicPr>
          <p:nvPr/>
        </p:nvPicPr>
        <p:blipFill>
          <a:blip r:embed="rId31"/>
          <a:stretch>
            <a:fillRect/>
          </a:stretch>
        </p:blipFill>
        <p:spPr>
          <a:xfrm>
            <a:off x="7658100" y="5609481"/>
            <a:ext cx="166688" cy="137220"/>
          </a:xfrm>
          <a:prstGeom prst="rect">
            <a:avLst/>
          </a:prstGeom>
        </p:spPr>
      </p:pic>
      <p:sp>
        <p:nvSpPr>
          <p:cNvPr id="32" name="Text 0"/>
          <p:cNvSpPr/>
          <p:nvPr/>
        </p:nvSpPr>
        <p:spPr>
          <a:xfrm>
            <a:off x="523875" y="190500"/>
            <a:ext cx="11668125" cy="400050"/>
          </a:xfrm>
          <a:prstGeom prst="rect">
            <a:avLst/>
          </a:prstGeom>
          <a:noFill/>
          <a:ln/>
        </p:spPr>
        <p:txBody>
          <a:bodyPr vert="horz" wrap="square" lIns="0" tIns="0" rIns="0" bIns="0" rtlCol="0" anchor="ctr"/>
          <a:lstStyle/>
          <a:p>
            <a:pPr marL="0" indent="0">
              <a:lnSpc>
                <a:spcPts val="3150"/>
              </a:lnSpc>
              <a:buNone/>
            </a:pPr>
            <a:r>
              <a:rPr lang="en-US" sz="2100" b="1" kern="0" spc="30" dirty="0">
                <a:solidFill>
                  <a:srgbClr val="2C3E50"/>
                </a:solidFill>
              </a:rPr>
              <a:t>CHOKING AND NEW 2025 FIRST AID GUIDANCE</a:t>
            </a:r>
            <a:endParaRPr lang="en-US" sz="2100" dirty="0"/>
          </a:p>
        </p:txBody>
      </p:sp>
      <p:sp>
        <p:nvSpPr>
          <p:cNvPr id="33" name="Text 1"/>
          <p:cNvSpPr/>
          <p:nvPr/>
        </p:nvSpPr>
        <p:spPr>
          <a:xfrm>
            <a:off x="523875" y="628650"/>
            <a:ext cx="71475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58220"/>
                </a:solidFill>
              </a:rPr>
              <a:t>RCUK 2025 Guidelines • GP Practice Context</a:t>
            </a:r>
            <a:endParaRPr lang="en-US" sz="1050" dirty="0"/>
          </a:p>
        </p:txBody>
      </p:sp>
      <p:sp>
        <p:nvSpPr>
          <p:cNvPr id="34" name="Text 2"/>
          <p:cNvSpPr/>
          <p:nvPr/>
        </p:nvSpPr>
        <p:spPr>
          <a:xfrm>
            <a:off x="523875" y="2374106"/>
            <a:ext cx="1150404"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CATEGORY</a:t>
            </a:r>
            <a:endParaRPr lang="en-US" sz="1200" dirty="0"/>
          </a:p>
        </p:txBody>
      </p:sp>
      <p:sp>
        <p:nvSpPr>
          <p:cNvPr id="35" name="Text 3"/>
          <p:cNvSpPr/>
          <p:nvPr/>
        </p:nvSpPr>
        <p:spPr>
          <a:xfrm>
            <a:off x="1861096" y="2374106"/>
            <a:ext cx="4137799"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SEVERE OBSTRUCTION ACTION</a:t>
            </a:r>
            <a:endParaRPr lang="en-US" sz="1200" dirty="0"/>
          </a:p>
        </p:txBody>
      </p:sp>
      <p:sp>
        <p:nvSpPr>
          <p:cNvPr id="36" name="Text 4"/>
          <p:cNvSpPr/>
          <p:nvPr/>
        </p:nvSpPr>
        <p:spPr>
          <a:xfrm>
            <a:off x="4869954" y="2374106"/>
            <a:ext cx="2247728"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IF UNCONSCIOUS</a:t>
            </a:r>
            <a:endParaRPr lang="en-US" sz="1200" dirty="0"/>
          </a:p>
        </p:txBody>
      </p:sp>
      <p:sp>
        <p:nvSpPr>
          <p:cNvPr id="37" name="Text 5"/>
          <p:cNvSpPr/>
          <p:nvPr/>
        </p:nvSpPr>
        <p:spPr>
          <a:xfrm>
            <a:off x="778669" y="3031331"/>
            <a:ext cx="1051471"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Adult</a:t>
            </a:r>
            <a:endParaRPr lang="en-US" sz="1125" dirty="0"/>
          </a:p>
        </p:txBody>
      </p:sp>
      <p:sp>
        <p:nvSpPr>
          <p:cNvPr id="38" name="Text 6"/>
          <p:cNvSpPr/>
          <p:nvPr/>
        </p:nvSpPr>
        <p:spPr>
          <a:xfrm>
            <a:off x="1861096" y="2888456"/>
            <a:ext cx="2723108" cy="68580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5 Back Blows followed by
5 Abdominal Thrusts (Heimlich)</a:t>
            </a:r>
            <a:endParaRPr lang="en-US" sz="1125" dirty="0"/>
          </a:p>
        </p:txBody>
      </p:sp>
      <p:sp>
        <p:nvSpPr>
          <p:cNvPr id="39" name="Text 7"/>
          <p:cNvSpPr/>
          <p:nvPr/>
        </p:nvSpPr>
        <p:spPr>
          <a:xfrm>
            <a:off x="4869954" y="2888456"/>
            <a:ext cx="2054721" cy="68580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Start CPR (30:2).
Check mouth before breaths.</a:t>
            </a:r>
            <a:endParaRPr lang="en-US" sz="1125" dirty="0"/>
          </a:p>
        </p:txBody>
      </p:sp>
      <p:sp>
        <p:nvSpPr>
          <p:cNvPr id="40" name="Text 8"/>
          <p:cNvSpPr/>
          <p:nvPr/>
        </p:nvSpPr>
        <p:spPr>
          <a:xfrm>
            <a:off x="778669" y="3717131"/>
            <a:ext cx="1051471"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Child</a:t>
            </a:r>
            <a:endParaRPr lang="en-US" sz="1125" dirty="0"/>
          </a:p>
        </p:txBody>
      </p:sp>
      <p:sp>
        <p:nvSpPr>
          <p:cNvPr id="41" name="Text 9"/>
          <p:cNvSpPr/>
          <p:nvPr/>
        </p:nvSpPr>
        <p:spPr>
          <a:xfrm>
            <a:off x="1861096" y="3574256"/>
            <a:ext cx="2723108" cy="68580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5 Back Blows followed by
5 Abdominal Thrusts</a:t>
            </a:r>
            <a:endParaRPr lang="en-US" sz="1125" dirty="0"/>
          </a:p>
        </p:txBody>
      </p:sp>
      <p:sp>
        <p:nvSpPr>
          <p:cNvPr id="42" name="Text 10"/>
          <p:cNvSpPr/>
          <p:nvPr/>
        </p:nvSpPr>
        <p:spPr>
          <a:xfrm>
            <a:off x="4869954" y="3574256"/>
            <a:ext cx="2054721" cy="68580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5 Initial Rescue Breaths.
Then start CPR (15:2).</a:t>
            </a:r>
            <a:endParaRPr lang="en-US" sz="1125" dirty="0"/>
          </a:p>
        </p:txBody>
      </p:sp>
      <p:sp>
        <p:nvSpPr>
          <p:cNvPr id="43" name="Text 11"/>
          <p:cNvSpPr/>
          <p:nvPr/>
        </p:nvSpPr>
        <p:spPr>
          <a:xfrm>
            <a:off x="778669" y="4402931"/>
            <a:ext cx="1051471"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C3E50"/>
                </a:solidFill>
              </a:rPr>
              <a:t>Infant</a:t>
            </a:r>
            <a:endParaRPr lang="en-US" sz="1125" dirty="0"/>
          </a:p>
        </p:txBody>
      </p:sp>
      <p:sp>
        <p:nvSpPr>
          <p:cNvPr id="44" name="Text 12"/>
          <p:cNvSpPr/>
          <p:nvPr/>
        </p:nvSpPr>
        <p:spPr>
          <a:xfrm>
            <a:off x="1861096" y="4260056"/>
            <a:ext cx="2723108" cy="68580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5 Back Blows followed by
</a:t>
            </a:r>
            <a:r>
              <a:rPr lang="en-US" sz="1125" b="1" dirty="0">
                <a:solidFill>
                  <a:srgbClr val="B00020"/>
                </a:solidFill>
              </a:rPr>
              <a:t>5 Chest Thrusts</a:t>
            </a:r>
            <a:r>
              <a:rPr lang="en-US" sz="1125" dirty="0">
                <a:solidFill>
                  <a:srgbClr val="2C3E50"/>
                </a:solidFill>
              </a:rPr>
              <a:t> (No Abdominal)</a:t>
            </a:r>
            <a:endParaRPr lang="en-US" sz="1125" dirty="0"/>
          </a:p>
        </p:txBody>
      </p:sp>
      <p:sp>
        <p:nvSpPr>
          <p:cNvPr id="45" name="Text 13"/>
          <p:cNvSpPr/>
          <p:nvPr/>
        </p:nvSpPr>
        <p:spPr>
          <a:xfrm>
            <a:off x="4869954" y="4260056"/>
            <a:ext cx="2054721" cy="685800"/>
          </a:xfrm>
          <a:prstGeom prst="rect">
            <a:avLst/>
          </a:prstGeom>
          <a:noFill/>
          <a:ln/>
        </p:spPr>
        <p:txBody>
          <a:bodyPr vert="horz" wrap="square" lIns="0" tIns="0" rIns="0" bIns="0" rtlCol="0" anchor="ctr"/>
          <a:lstStyle/>
          <a:p>
            <a:pPr marL="0" indent="0">
              <a:lnSpc>
                <a:spcPts val="1575"/>
              </a:lnSpc>
              <a:buNone/>
            </a:pPr>
            <a:r>
              <a:rPr lang="en-US" sz="1125" dirty="0">
                <a:solidFill>
                  <a:srgbClr val="2C3E50"/>
                </a:solidFill>
              </a:rPr>
              <a:t>5 Initial Rescue Breaths.
Then start CPR (15:2).</a:t>
            </a:r>
            <a:endParaRPr lang="en-US" sz="1125" dirty="0"/>
          </a:p>
        </p:txBody>
      </p:sp>
      <p:sp>
        <p:nvSpPr>
          <p:cNvPr id="46" name="Text 14"/>
          <p:cNvSpPr/>
          <p:nvPr/>
        </p:nvSpPr>
        <p:spPr>
          <a:xfrm>
            <a:off x="535781" y="5088731"/>
            <a:ext cx="11656219" cy="185738"/>
          </a:xfrm>
          <a:prstGeom prst="rect">
            <a:avLst/>
          </a:prstGeom>
          <a:noFill/>
          <a:ln/>
        </p:spPr>
        <p:txBody>
          <a:bodyPr vert="horz" wrap="square" lIns="0" tIns="0" rIns="0" bIns="0" rtlCol="0" anchor="ctr"/>
          <a:lstStyle/>
          <a:p>
            <a:pPr marL="0" indent="0">
              <a:lnSpc>
                <a:spcPts val="1463"/>
              </a:lnSpc>
              <a:buNone/>
            </a:pPr>
            <a:r>
              <a:rPr lang="en-US" sz="975" i="1" dirty="0">
                <a:solidFill>
                  <a:srgbClr val="7F8C8D"/>
                </a:solidFill>
              </a:rPr>
              <a:t> For mild obstruction (coughing/speaking), encourage coughing. For severe obstruction, call 999 immediately.</a:t>
            </a:r>
            <a:endParaRPr lang="en-US" sz="975" dirty="0"/>
          </a:p>
        </p:txBody>
      </p:sp>
      <p:sp>
        <p:nvSpPr>
          <p:cNvPr id="47" name="Text 15"/>
          <p:cNvSpPr/>
          <p:nvPr/>
        </p:nvSpPr>
        <p:spPr>
          <a:xfrm>
            <a:off x="7853362" y="1362075"/>
            <a:ext cx="4338638" cy="333375"/>
          </a:xfrm>
          <a:prstGeom prst="rect">
            <a:avLst/>
          </a:prstGeom>
          <a:noFill/>
          <a:ln/>
        </p:spPr>
        <p:txBody>
          <a:bodyPr vert="horz" wrap="square" lIns="0" tIns="0" rIns="0" bIns="0" rtlCol="0" anchor="ctr"/>
          <a:lstStyle/>
          <a:p>
            <a:pPr marL="0" indent="0">
              <a:lnSpc>
                <a:spcPts val="2025"/>
              </a:lnSpc>
              <a:buNone/>
            </a:pPr>
            <a:r>
              <a:rPr lang="en-US" b="1" dirty="0">
                <a:solidFill>
                  <a:srgbClr val="F58220"/>
                </a:solidFill>
              </a:rPr>
              <a:t>2025 First Aid Chapter (New)</a:t>
            </a:r>
            <a:endParaRPr lang="en-US" dirty="0"/>
          </a:p>
        </p:txBody>
      </p:sp>
      <p:sp>
        <p:nvSpPr>
          <p:cNvPr id="48" name="Text 16"/>
          <p:cNvSpPr/>
          <p:nvPr/>
        </p:nvSpPr>
        <p:spPr>
          <a:xfrm>
            <a:off x="7805738" y="1809750"/>
            <a:ext cx="4386263"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C3E50"/>
                </a:solidFill>
              </a:rPr>
              <a:t>ABCDE Assessment:</a:t>
            </a:r>
            <a:r>
              <a:rPr lang="en-US" sz="1050" dirty="0">
                <a:solidFill>
                  <a:srgbClr val="2C3E50"/>
                </a:solidFill>
              </a:rPr>
              <a:t> Core principle for first aid.</a:t>
            </a:r>
            <a:endParaRPr lang="en-US" sz="1050" dirty="0"/>
          </a:p>
        </p:txBody>
      </p:sp>
      <p:sp>
        <p:nvSpPr>
          <p:cNvPr id="49" name="Text 17"/>
          <p:cNvSpPr/>
          <p:nvPr/>
        </p:nvSpPr>
        <p:spPr>
          <a:xfrm>
            <a:off x="7805738" y="2105025"/>
            <a:ext cx="3814763" cy="400050"/>
          </a:xfrm>
          <a:prstGeom prst="rect">
            <a:avLst/>
          </a:prstGeom>
          <a:noFill/>
          <a:ln/>
        </p:spPr>
        <p:txBody>
          <a:bodyPr vert="horz" wrap="square" lIns="0" tIns="0" rIns="0" bIns="0" rtlCol="0" anchor="ctr"/>
          <a:lstStyle/>
          <a:p>
            <a:pPr marL="0" indent="0" algn="l">
              <a:lnSpc>
                <a:spcPts val="1575"/>
              </a:lnSpc>
              <a:buNone/>
            </a:pPr>
            <a:r>
              <a:rPr lang="en-US" sz="1050" b="1" dirty="0">
                <a:solidFill>
                  <a:srgbClr val="2C3E50"/>
                </a:solidFill>
              </a:rPr>
              <a:t>Critical Emergencies:</a:t>
            </a:r>
            <a:r>
              <a:rPr lang="en-US" sz="1050" dirty="0">
                <a:solidFill>
                  <a:srgbClr val="2C3E50"/>
                </a:solidFill>
              </a:rPr>
              <a:t> Bleeding, Drowning, Hypoglycaemia, Opioid Overdose, and Stroke.</a:t>
            </a:r>
            <a:endParaRPr lang="en-US" sz="1050" dirty="0"/>
          </a:p>
        </p:txBody>
      </p:sp>
      <p:sp>
        <p:nvSpPr>
          <p:cNvPr id="50" name="Text 18"/>
          <p:cNvSpPr/>
          <p:nvPr/>
        </p:nvSpPr>
        <p:spPr>
          <a:xfrm>
            <a:off x="7805738" y="2600325"/>
            <a:ext cx="3814763" cy="400050"/>
          </a:xfrm>
          <a:prstGeom prst="rect">
            <a:avLst/>
          </a:prstGeom>
          <a:noFill/>
          <a:ln/>
        </p:spPr>
        <p:txBody>
          <a:bodyPr vert="horz" wrap="square" lIns="0" tIns="0" rIns="0" bIns="0" rtlCol="0" anchor="ctr"/>
          <a:lstStyle/>
          <a:p>
            <a:pPr marL="0" indent="0" algn="l">
              <a:lnSpc>
                <a:spcPts val="1575"/>
              </a:lnSpc>
              <a:buNone/>
            </a:pPr>
            <a:r>
              <a:rPr lang="en-US" sz="1050" b="1" dirty="0">
                <a:solidFill>
                  <a:srgbClr val="2C3E50"/>
                </a:solidFill>
              </a:rPr>
              <a:t>Interventions:</a:t>
            </a:r>
            <a:r>
              <a:rPr lang="en-US" sz="1050" dirty="0">
                <a:solidFill>
                  <a:srgbClr val="2C3E50"/>
                </a:solidFill>
              </a:rPr>
              <a:t> Early use of Tourniquets, Naloxone, and Adrenaline autoinjectors.</a:t>
            </a:r>
            <a:endParaRPr lang="en-US" sz="1050" dirty="0"/>
          </a:p>
        </p:txBody>
      </p:sp>
      <p:sp>
        <p:nvSpPr>
          <p:cNvPr id="51" name="Text 19"/>
          <p:cNvSpPr/>
          <p:nvPr/>
        </p:nvSpPr>
        <p:spPr>
          <a:xfrm>
            <a:off x="7805738" y="3095625"/>
            <a:ext cx="4386263" cy="2000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C3E50"/>
                </a:solidFill>
              </a:rPr>
              <a:t>Scene Safety:</a:t>
            </a:r>
            <a:r>
              <a:rPr lang="en-US" sz="1050" dirty="0">
                <a:solidFill>
                  <a:srgbClr val="2C3E50"/>
                </a:solidFill>
              </a:rPr>
              <a:t> Prioritize rescuer safety first.</a:t>
            </a:r>
            <a:endParaRPr lang="en-US" sz="1050" dirty="0"/>
          </a:p>
        </p:txBody>
      </p:sp>
      <p:sp>
        <p:nvSpPr>
          <p:cNvPr id="52" name="Text 20"/>
          <p:cNvSpPr/>
          <p:nvPr/>
        </p:nvSpPr>
        <p:spPr>
          <a:xfrm>
            <a:off x="7881937" y="4641056"/>
            <a:ext cx="38481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9C27B0"/>
                </a:solidFill>
              </a:rPr>
              <a:t>AKT HIGH-YIELD</a:t>
            </a:r>
            <a:endParaRPr lang="en-US" sz="1050" dirty="0"/>
          </a:p>
        </p:txBody>
      </p:sp>
      <p:sp>
        <p:nvSpPr>
          <p:cNvPr id="53" name="Text 21"/>
          <p:cNvSpPr/>
          <p:nvPr/>
        </p:nvSpPr>
        <p:spPr>
          <a:xfrm>
            <a:off x="7658100" y="4888706"/>
            <a:ext cx="3848100" cy="346472"/>
          </a:xfrm>
          <a:prstGeom prst="rect">
            <a:avLst/>
          </a:prstGeom>
          <a:noFill/>
          <a:ln/>
        </p:spPr>
        <p:txBody>
          <a:bodyPr vert="horz" wrap="square" lIns="0" tIns="0" rIns="0" bIns="0" rtlCol="0" anchor="ctr"/>
          <a:lstStyle/>
          <a:p>
            <a:pPr marL="0" indent="0">
              <a:lnSpc>
                <a:spcPts val="1365"/>
              </a:lnSpc>
              <a:buNone/>
            </a:pPr>
            <a:r>
              <a:rPr lang="en-US" sz="975" dirty="0">
                <a:solidFill>
                  <a:srgbClr val="34495E"/>
                </a:solidFill>
              </a:rPr>
              <a:t>Infants (&lt;1yr) = </a:t>
            </a:r>
            <a:r>
              <a:rPr lang="en-US" sz="975" b="1" dirty="0">
                <a:solidFill>
                  <a:srgbClr val="34495E"/>
                </a:solidFill>
              </a:rPr>
              <a:t>Chest Thrusts</a:t>
            </a:r>
            <a:r>
              <a:rPr lang="en-US" sz="975" dirty="0">
                <a:solidFill>
                  <a:srgbClr val="34495E"/>
                </a:solidFill>
              </a:rPr>
              <a:t>. Children/Adults = Abdominal Thrusts. </a:t>
            </a:r>
            <a:r>
              <a:rPr lang="en-US" sz="975" b="1" dirty="0">
                <a:solidFill>
                  <a:srgbClr val="34495E"/>
                </a:solidFill>
              </a:rPr>
              <a:t>No blind finger sweeps</a:t>
            </a:r>
            <a:r>
              <a:rPr lang="en-US" sz="975" dirty="0">
                <a:solidFill>
                  <a:srgbClr val="34495E"/>
                </a:solidFill>
              </a:rPr>
              <a:t> in any age group.</a:t>
            </a:r>
            <a:endParaRPr lang="en-US" sz="975" dirty="0"/>
          </a:p>
        </p:txBody>
      </p:sp>
      <p:sp>
        <p:nvSpPr>
          <p:cNvPr id="54" name="Text 22"/>
          <p:cNvSpPr/>
          <p:nvPr/>
        </p:nvSpPr>
        <p:spPr>
          <a:xfrm>
            <a:off x="7881937" y="5578078"/>
            <a:ext cx="38481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09688"/>
                </a:solidFill>
              </a:rPr>
              <a:t>SCA COMMUNICATION</a:t>
            </a:r>
            <a:endParaRPr lang="en-US" sz="1050" dirty="0"/>
          </a:p>
        </p:txBody>
      </p:sp>
      <p:sp>
        <p:nvSpPr>
          <p:cNvPr id="55" name="Text 23"/>
          <p:cNvSpPr/>
          <p:nvPr/>
        </p:nvSpPr>
        <p:spPr>
          <a:xfrm>
            <a:off x="7658100" y="5825728"/>
            <a:ext cx="3848100" cy="346472"/>
          </a:xfrm>
          <a:prstGeom prst="rect">
            <a:avLst/>
          </a:prstGeom>
          <a:noFill/>
          <a:ln/>
        </p:spPr>
        <p:txBody>
          <a:bodyPr vert="horz" wrap="square" lIns="0" tIns="0" rIns="0" bIns="0" rtlCol="0" anchor="ctr"/>
          <a:lstStyle/>
          <a:p>
            <a:pPr marL="0" indent="0">
              <a:lnSpc>
                <a:spcPts val="1365"/>
              </a:lnSpc>
              <a:buNone/>
            </a:pPr>
            <a:r>
              <a:rPr lang="en-US" sz="975" dirty="0">
                <a:solidFill>
                  <a:srgbClr val="34495E"/>
                </a:solidFill>
              </a:rPr>
              <a:t>Use command language: "I need to call 999 now." Reassure bystanders and explain actions clearly while managing the airway.</a:t>
            </a:r>
            <a:endParaRPr lang="en-US" sz="975" dirty="0"/>
          </a:p>
        </p:txBody>
      </p:sp>
      <p:sp>
        <p:nvSpPr>
          <p:cNvPr id="56" name="Text 24"/>
          <p:cNvSpPr/>
          <p:nvPr/>
        </p:nvSpPr>
        <p:spPr>
          <a:xfrm>
            <a:off x="10533906" y="6477149"/>
            <a:ext cx="1658094" cy="190351"/>
          </a:xfrm>
          <a:prstGeom prst="rect">
            <a:avLst/>
          </a:prstGeom>
          <a:noFill/>
          <a:ln/>
        </p:spPr>
        <p:txBody>
          <a:bodyPr vert="horz" wrap="square" lIns="0" tIns="0" rIns="0" bIns="0" rtlCol="0" anchor="ctr"/>
          <a:lstStyle/>
          <a:p>
            <a:pPr marL="0" indent="0">
              <a:lnSpc>
                <a:spcPts val="1500"/>
              </a:lnSpc>
              <a:buNone/>
            </a:pPr>
            <a:r>
              <a:rPr lang="en-US" sz="1000" dirty="0">
                <a:solidFill>
                  <a:srgbClr val="95A5A6"/>
                </a:solidFill>
              </a:rPr>
              <a:t>www.bradfordvts.co.uk</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TotalTime>
  <Words>3276</Words>
  <Application>Microsoft Office PowerPoint</Application>
  <PresentationFormat>Widescreen</PresentationFormat>
  <Paragraphs>351</Paragraphs>
  <Slides>15</Slides>
  <Notes>15</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15</vt:i4>
      </vt:variant>
    </vt:vector>
  </HeadingPairs>
  <TitlesOfParts>
    <vt:vector size="17" baseType="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2026-05-05T18:11:30Z</dcterms:created>
  <dcterms:modified xsi:type="dcterms:W3CDTF">2026-05-05T18:27:30Z</dcterms:modified>
</cp:coreProperties>
</file>