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embeddedFontLst>
    <p:embeddedFont>
      <p:font typeface="Inter"/>
      <p:regular r:id="rId201314"/>
      <p:bold r:id="rId30131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01314" Target="fonts/201314.fntdata" Type="http://schemas.openxmlformats.org/officeDocument/2006/relationships/font"/><Relationship Id="rId301314" Target="fonts/301314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image" Target="../media/image-10-9.png"/><Relationship Id="rId10" Type="http://schemas.openxmlformats.org/officeDocument/2006/relationships/image" Target="../media/image-10-10.pn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png"/><Relationship Id="rId13" Type="http://schemas.openxmlformats.org/officeDocument/2006/relationships/image" Target="../media/image-10-13.png"/><Relationship Id="rId14" Type="http://schemas.openxmlformats.org/officeDocument/2006/relationships/image" Target="../media/image-10-14.png"/><Relationship Id="rId15" Type="http://schemas.openxmlformats.org/officeDocument/2006/relationships/image" Target="../media/image-10-15.png"/><Relationship Id="rId16" Type="http://schemas.openxmlformats.org/officeDocument/2006/relationships/image" Target="../media/image-10-16.png"/><Relationship Id="rId17" Type="http://schemas.openxmlformats.org/officeDocument/2006/relationships/image" Target="../media/image-10-17.png"/><Relationship Id="rId18" Type="http://schemas.openxmlformats.org/officeDocument/2006/relationships/image" Target="../media/image-10-18.png"/><Relationship Id="rId19" Type="http://schemas.openxmlformats.org/officeDocument/2006/relationships/image" Target="../media/image-10-19.png"/><Relationship Id="rId20" Type="http://schemas.openxmlformats.org/officeDocument/2006/relationships/slideLayout" Target="../slideLayouts/slideLayout1.xml"/><Relationship Id="rId21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image" Target="../media/image-11-10.png"/><Relationship Id="rId11" Type="http://schemas.openxmlformats.org/officeDocument/2006/relationships/image" Target="../media/image-11-11.png"/><Relationship Id="rId12" Type="http://schemas.openxmlformats.org/officeDocument/2006/relationships/image" Target="../media/image-11-12.png"/><Relationship Id="rId13" Type="http://schemas.openxmlformats.org/officeDocument/2006/relationships/image" Target="../media/image-11-13.png"/><Relationship Id="rId14" Type="http://schemas.openxmlformats.org/officeDocument/2006/relationships/image" Target="../media/image-11-14.png"/><Relationship Id="rId15" Type="http://schemas.openxmlformats.org/officeDocument/2006/relationships/image" Target="../media/image-11-15.png"/><Relationship Id="rId16" Type="http://schemas.openxmlformats.org/officeDocument/2006/relationships/image" Target="../media/image-11-16.png"/><Relationship Id="rId17" Type="http://schemas.openxmlformats.org/officeDocument/2006/relationships/image" Target="../media/image-11-17.png"/><Relationship Id="rId18" Type="http://schemas.openxmlformats.org/officeDocument/2006/relationships/image" Target="../media/image-11-18.png"/><Relationship Id="rId19" Type="http://schemas.openxmlformats.org/officeDocument/2006/relationships/image" Target="../media/image-11-19.png"/><Relationship Id="rId20" Type="http://schemas.openxmlformats.org/officeDocument/2006/relationships/image" Target="../media/image-11-20.png"/><Relationship Id="rId21" Type="http://schemas.openxmlformats.org/officeDocument/2006/relationships/image" Target="../media/image-11-21.png"/><Relationship Id="rId22" Type="http://schemas.openxmlformats.org/officeDocument/2006/relationships/image" Target="../media/image-11-22.png"/><Relationship Id="rId23" Type="http://schemas.openxmlformats.org/officeDocument/2006/relationships/image" Target="../media/image-11-23.png"/><Relationship Id="rId24" Type="http://schemas.openxmlformats.org/officeDocument/2006/relationships/image" Target="../media/image-11-24.png"/><Relationship Id="rId25" Type="http://schemas.openxmlformats.org/officeDocument/2006/relationships/image" Target="../media/image-11-25.png"/><Relationship Id="rId26" Type="http://schemas.openxmlformats.org/officeDocument/2006/relationships/image" Target="../media/image-11-26.png"/><Relationship Id="rId27" Type="http://schemas.openxmlformats.org/officeDocument/2006/relationships/image" Target="../media/image-11-27.png"/><Relationship Id="rId28" Type="http://schemas.openxmlformats.org/officeDocument/2006/relationships/image" Target="../media/image-11-28.png"/><Relationship Id="rId29" Type="http://schemas.openxmlformats.org/officeDocument/2006/relationships/image" Target="../media/image-11-29.png"/><Relationship Id="rId30" Type="http://schemas.openxmlformats.org/officeDocument/2006/relationships/image" Target="../media/image-11-30.png"/><Relationship Id="rId31" Type="http://schemas.openxmlformats.org/officeDocument/2006/relationships/image" Target="../media/image-11-31.png"/><Relationship Id="rId32" Type="http://schemas.openxmlformats.org/officeDocument/2006/relationships/image" Target="../media/image-11-32.png"/><Relationship Id="rId33" Type="http://schemas.openxmlformats.org/officeDocument/2006/relationships/image" Target="../media/image-11-33.png"/><Relationship Id="rId34" Type="http://schemas.openxmlformats.org/officeDocument/2006/relationships/image" Target="../media/image-11-34.png"/><Relationship Id="rId35" Type="http://schemas.openxmlformats.org/officeDocument/2006/relationships/image" Target="../media/image-11-35.png"/><Relationship Id="rId36" Type="http://schemas.openxmlformats.org/officeDocument/2006/relationships/image" Target="../media/image-11-36.png"/><Relationship Id="rId37" Type="http://schemas.openxmlformats.org/officeDocument/2006/relationships/image" Target="../media/image-11-37.png"/><Relationship Id="rId38" Type="http://schemas.openxmlformats.org/officeDocument/2006/relationships/image" Target="../media/image-11-38.png"/><Relationship Id="rId39" Type="http://schemas.openxmlformats.org/officeDocument/2006/relationships/image" Target="../media/image-11-39.png"/><Relationship Id="rId40" Type="http://schemas.openxmlformats.org/officeDocument/2006/relationships/image" Target="../media/image-11-40.png"/><Relationship Id="rId41" Type="http://schemas.openxmlformats.org/officeDocument/2006/relationships/image" Target="../media/image-11-41.png"/><Relationship Id="rId42" Type="http://schemas.openxmlformats.org/officeDocument/2006/relationships/image" Target="../media/image-11-42.png"/><Relationship Id="rId43" Type="http://schemas.openxmlformats.org/officeDocument/2006/relationships/image" Target="../media/image-11-43.png"/><Relationship Id="rId44" Type="http://schemas.openxmlformats.org/officeDocument/2006/relationships/image" Target="../media/image-11-44.png"/><Relationship Id="rId45" Type="http://schemas.openxmlformats.org/officeDocument/2006/relationships/image" Target="../media/image-11-45.png"/><Relationship Id="rId46" Type="http://schemas.openxmlformats.org/officeDocument/2006/relationships/image" Target="../media/image-11-46.png"/><Relationship Id="rId47" Type="http://schemas.openxmlformats.org/officeDocument/2006/relationships/image" Target="../media/image-11-47.png"/><Relationship Id="rId48" Type="http://schemas.openxmlformats.org/officeDocument/2006/relationships/image" Target="../media/image-11-48.png"/><Relationship Id="rId49" Type="http://schemas.openxmlformats.org/officeDocument/2006/relationships/image" Target="../media/image-11-49.png"/><Relationship Id="rId50" Type="http://schemas.openxmlformats.org/officeDocument/2006/relationships/image" Target="../media/image-11-50.png"/><Relationship Id="rId51" Type="http://schemas.openxmlformats.org/officeDocument/2006/relationships/image" Target="../media/image-11-51.png"/><Relationship Id="rId52" Type="http://schemas.openxmlformats.org/officeDocument/2006/relationships/image" Target="../media/image-11-52.png"/><Relationship Id="rId53" Type="http://schemas.openxmlformats.org/officeDocument/2006/relationships/slideLayout" Target="../slideLayouts/slideLayout1.xml"/><Relationship Id="rId5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image" Target="../media/image-12-9.png"/><Relationship Id="rId10" Type="http://schemas.openxmlformats.org/officeDocument/2006/relationships/image" Target="../media/image-12-10.png"/><Relationship Id="rId11" Type="http://schemas.openxmlformats.org/officeDocument/2006/relationships/image" Target="../media/image-12-11.png"/><Relationship Id="rId12" Type="http://schemas.openxmlformats.org/officeDocument/2006/relationships/image" Target="../media/image-12-12.png"/><Relationship Id="rId13" Type="http://schemas.openxmlformats.org/officeDocument/2006/relationships/image" Target="../media/image-12-13.png"/><Relationship Id="rId14" Type="http://schemas.openxmlformats.org/officeDocument/2006/relationships/image" Target="../media/image-12-14.png"/><Relationship Id="rId15" Type="http://schemas.openxmlformats.org/officeDocument/2006/relationships/image" Target="../media/image-12-15.png"/><Relationship Id="rId16" Type="http://schemas.openxmlformats.org/officeDocument/2006/relationships/image" Target="../media/image-12-16.png"/><Relationship Id="rId17" Type="http://schemas.openxmlformats.org/officeDocument/2006/relationships/image" Target="../media/image-12-17.png"/><Relationship Id="rId18" Type="http://schemas.openxmlformats.org/officeDocument/2006/relationships/slideLayout" Target="../slideLayouts/slideLayout1.xml"/><Relationship Id="rId19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image" Target="../media/image-13-7.png"/><Relationship Id="rId8" Type="http://schemas.openxmlformats.org/officeDocument/2006/relationships/image" Target="../media/image-13-8.png"/><Relationship Id="rId9" Type="http://schemas.openxmlformats.org/officeDocument/2006/relationships/image" Target="../media/image-13-9.png"/><Relationship Id="rId10" Type="http://schemas.openxmlformats.org/officeDocument/2006/relationships/image" Target="../media/image-13-10.png"/><Relationship Id="rId11" Type="http://schemas.openxmlformats.org/officeDocument/2006/relationships/image" Target="../media/image-13-11.png"/><Relationship Id="rId12" Type="http://schemas.openxmlformats.org/officeDocument/2006/relationships/image" Target="../media/image-13-12.png"/><Relationship Id="rId13" Type="http://schemas.openxmlformats.org/officeDocument/2006/relationships/image" Target="../media/image-13-13.png"/><Relationship Id="rId14" Type="http://schemas.openxmlformats.org/officeDocument/2006/relationships/image" Target="../media/image-13-14.png"/><Relationship Id="rId15" Type="http://schemas.openxmlformats.org/officeDocument/2006/relationships/image" Target="../media/image-13-15.png"/><Relationship Id="rId16" Type="http://schemas.openxmlformats.org/officeDocument/2006/relationships/image" Target="../media/image-13-16.png"/><Relationship Id="rId17" Type="http://schemas.openxmlformats.org/officeDocument/2006/relationships/image" Target="../media/image-13-17.png"/><Relationship Id="rId18" Type="http://schemas.openxmlformats.org/officeDocument/2006/relationships/slideLayout" Target="../slideLayouts/slideLayout1.xml"/><Relationship Id="rId19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image" Target="../media/image-14-7.png"/><Relationship Id="rId8" Type="http://schemas.openxmlformats.org/officeDocument/2006/relationships/image" Target="../media/image-14-8.png"/><Relationship Id="rId9" Type="http://schemas.openxmlformats.org/officeDocument/2006/relationships/image" Target="../media/image-14-9.png"/><Relationship Id="rId10" Type="http://schemas.openxmlformats.org/officeDocument/2006/relationships/image" Target="../media/image-14-10.png"/><Relationship Id="rId11" Type="http://schemas.openxmlformats.org/officeDocument/2006/relationships/image" Target="../media/image-14-11.png"/><Relationship Id="rId12" Type="http://schemas.openxmlformats.org/officeDocument/2006/relationships/image" Target="../media/image-14-12.png"/><Relationship Id="rId13" Type="http://schemas.openxmlformats.org/officeDocument/2006/relationships/image" Target="../media/image-14-13.png"/><Relationship Id="rId14" Type="http://schemas.openxmlformats.org/officeDocument/2006/relationships/image" Target="../media/image-14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image" Target="../media/image-15-7.png"/><Relationship Id="rId8" Type="http://schemas.openxmlformats.org/officeDocument/2006/relationships/image" Target="../media/image-15-8.png"/><Relationship Id="rId9" Type="http://schemas.openxmlformats.org/officeDocument/2006/relationships/image" Target="../media/image-15-9.png"/><Relationship Id="rId10" Type="http://schemas.openxmlformats.org/officeDocument/2006/relationships/image" Target="../media/image-15-10.png"/><Relationship Id="rId11" Type="http://schemas.openxmlformats.org/officeDocument/2006/relationships/image" Target="../media/image-15-11.png"/><Relationship Id="rId12" Type="http://schemas.openxmlformats.org/officeDocument/2006/relationships/image" Target="../media/image-15-12.png"/><Relationship Id="rId13" Type="http://schemas.openxmlformats.org/officeDocument/2006/relationships/image" Target="../media/image-15-13.png"/><Relationship Id="rId14" Type="http://schemas.openxmlformats.org/officeDocument/2006/relationships/image" Target="../media/image-15-14.png"/><Relationship Id="rId15" Type="http://schemas.openxmlformats.org/officeDocument/2006/relationships/image" Target="../media/image-15-15.png"/><Relationship Id="rId16" Type="http://schemas.openxmlformats.org/officeDocument/2006/relationships/image" Target="../media/image-15-16.png"/><Relationship Id="rId17" Type="http://schemas.openxmlformats.org/officeDocument/2006/relationships/image" Target="../media/image-15-17.png"/><Relationship Id="rId18" Type="http://schemas.openxmlformats.org/officeDocument/2006/relationships/image" Target="../media/image-15-18.png"/><Relationship Id="rId19" Type="http://schemas.openxmlformats.org/officeDocument/2006/relationships/image" Target="../media/image-15-19.png"/><Relationship Id="rId20" Type="http://schemas.openxmlformats.org/officeDocument/2006/relationships/image" Target="../media/image-15-20.png"/><Relationship Id="rId21" Type="http://schemas.openxmlformats.org/officeDocument/2006/relationships/image" Target="../media/image-15-21.png"/><Relationship Id="rId22" Type="http://schemas.openxmlformats.org/officeDocument/2006/relationships/image" Target="../media/image-15-22.png"/><Relationship Id="rId23" Type="http://schemas.openxmlformats.org/officeDocument/2006/relationships/image" Target="../media/image-15-23.png"/><Relationship Id="rId24" Type="http://schemas.openxmlformats.org/officeDocument/2006/relationships/image" Target="../media/image-15-24.png"/><Relationship Id="rId25" Type="http://schemas.openxmlformats.org/officeDocument/2006/relationships/image" Target="../media/image-15-25.png"/><Relationship Id="rId26" Type="http://schemas.openxmlformats.org/officeDocument/2006/relationships/image" Target="../media/image-15-26.png"/><Relationship Id="rId27" Type="http://schemas.openxmlformats.org/officeDocument/2006/relationships/image" Target="../media/image-15-27.png"/><Relationship Id="rId28" Type="http://schemas.openxmlformats.org/officeDocument/2006/relationships/image" Target="../media/image-15-28.png"/><Relationship Id="rId29" Type="http://schemas.openxmlformats.org/officeDocument/2006/relationships/image" Target="../media/image-15-29.png"/><Relationship Id="rId30" Type="http://schemas.openxmlformats.org/officeDocument/2006/relationships/slideLayout" Target="../slideLayouts/slideLayout1.xml"/><Relationship Id="rId31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5.png"/><Relationship Id="rId16" Type="http://schemas.openxmlformats.org/officeDocument/2006/relationships/image" Target="../media/image-2-16.png"/><Relationship Id="rId17" Type="http://schemas.openxmlformats.org/officeDocument/2006/relationships/image" Target="../media/image-2-17.png"/><Relationship Id="rId18" Type="http://schemas.openxmlformats.org/officeDocument/2006/relationships/image" Target="../media/image-2-18.png"/><Relationship Id="rId19" Type="http://schemas.openxmlformats.org/officeDocument/2006/relationships/image" Target="../media/image-2-19.png"/><Relationship Id="rId20" Type="http://schemas.openxmlformats.org/officeDocument/2006/relationships/slideLayout" Target="../slideLayouts/slideLayout1.xml"/><Relationship Id="rId21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slideLayout" Target="../slideLayouts/slideLayout1.xml"/><Relationship Id="rId3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slideLayout" Target="../slideLayouts/slideLayout1.xml"/><Relationship Id="rId2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image" Target="../media/image-6-24.png"/><Relationship Id="rId25" Type="http://schemas.openxmlformats.org/officeDocument/2006/relationships/image" Target="../media/image-6-25.png"/><Relationship Id="rId26" Type="http://schemas.openxmlformats.org/officeDocument/2006/relationships/image" Target="../media/image-6-26.png"/><Relationship Id="rId27" Type="http://schemas.openxmlformats.org/officeDocument/2006/relationships/image" Target="../media/image-6-27.png"/><Relationship Id="rId28" Type="http://schemas.openxmlformats.org/officeDocument/2006/relationships/image" Target="../media/image-6-28.png"/><Relationship Id="rId29" Type="http://schemas.openxmlformats.org/officeDocument/2006/relationships/slideLayout" Target="../slideLayouts/slideLayout1.xml"/><Relationship Id="rId3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slideLayout" Target="../slideLayouts/slideLayout1.xml"/><Relationship Id="rId1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image" Target="../media/image-8-19.png"/><Relationship Id="rId20" Type="http://schemas.openxmlformats.org/officeDocument/2006/relationships/image" Target="../media/image-8-20.png"/><Relationship Id="rId21" Type="http://schemas.openxmlformats.org/officeDocument/2006/relationships/image" Target="../media/image-8-21.png"/><Relationship Id="rId22" Type="http://schemas.openxmlformats.org/officeDocument/2006/relationships/image" Target="../media/image-8-22.png"/><Relationship Id="rId23" Type="http://schemas.openxmlformats.org/officeDocument/2006/relationships/image" Target="../media/image-8-23.png"/><Relationship Id="rId24" Type="http://schemas.openxmlformats.org/officeDocument/2006/relationships/image" Target="../media/image-8-24.png"/><Relationship Id="rId25" Type="http://schemas.openxmlformats.org/officeDocument/2006/relationships/image" Target="../media/image-8-25.png"/><Relationship Id="rId26" Type="http://schemas.openxmlformats.org/officeDocument/2006/relationships/image" Target="../media/image-8-26.png"/><Relationship Id="rId27" Type="http://schemas.openxmlformats.org/officeDocument/2006/relationships/image" Target="../media/image-8-27.png"/><Relationship Id="rId28" Type="http://schemas.openxmlformats.org/officeDocument/2006/relationships/image" Target="../media/image-8-28.png"/><Relationship Id="rId29" Type="http://schemas.openxmlformats.org/officeDocument/2006/relationships/image" Target="../media/image-8-29.png"/><Relationship Id="rId30" Type="http://schemas.openxmlformats.org/officeDocument/2006/relationships/image" Target="../media/image-8-30.png"/><Relationship Id="rId31" Type="http://schemas.openxmlformats.org/officeDocument/2006/relationships/image" Target="../media/image-8-31.png"/><Relationship Id="rId32" Type="http://schemas.openxmlformats.org/officeDocument/2006/relationships/image" Target="../media/image-8-32.png"/><Relationship Id="rId33" Type="http://schemas.openxmlformats.org/officeDocument/2006/relationships/slideLayout" Target="../slideLayouts/slideLayout1.xml"/><Relationship Id="rId3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image" Target="../media/image-9-16.png"/><Relationship Id="rId17" Type="http://schemas.openxmlformats.org/officeDocument/2006/relationships/image" Target="../media/image-9-17.png"/><Relationship Id="rId18" Type="http://schemas.openxmlformats.org/officeDocument/2006/relationships/image" Target="../media/image-9-18.png"/><Relationship Id="rId19" Type="http://schemas.openxmlformats.org/officeDocument/2006/relationships/image" Target="../media/image-9-19.png"/><Relationship Id="rId20" Type="http://schemas.openxmlformats.org/officeDocument/2006/relationships/image" Target="../media/image-9-20.png"/><Relationship Id="rId21" Type="http://schemas.openxmlformats.org/officeDocument/2006/relationships/image" Target="../media/image-9-21.png"/><Relationship Id="rId22" Type="http://schemas.openxmlformats.org/officeDocument/2006/relationships/image" Target="../media/image-9-22.png"/><Relationship Id="rId23" Type="http://schemas.openxmlformats.org/officeDocument/2006/relationships/image" Target="../media/image-9-23.png"/><Relationship Id="rId24" Type="http://schemas.openxmlformats.org/officeDocument/2006/relationships/slideLayout" Target="../slideLayouts/slideLayout1.xml"/><Relationship Id="rId2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2545"/>
            <a:ext cx="3848100" cy="48577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604070"/>
            <a:ext cx="6076950" cy="3097262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8950" y="762000"/>
            <a:ext cx="4972050" cy="53340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950" y="762000"/>
            <a:ext cx="4972050" cy="533400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609600" y="946845"/>
            <a:ext cx="53492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spc="90" kern="0" dirty="0">
                <a:solidFill>
                  <a:srgbClr val="FFFFFF"/>
                </a:solidFill>
              </a:rPr>
              <a:t>BRADFORD VTS TEACHING DECK</a:t>
            </a:r>
            <a:endParaRPr lang="en-US" sz="1350" dirty="0"/>
          </a:p>
        </p:txBody>
      </p:sp>
      <p:sp>
        <p:nvSpPr>
          <p:cNvPr id="9" name="Text 1"/>
          <p:cNvSpPr/>
          <p:nvPr/>
        </p:nvSpPr>
        <p:spPr>
          <a:xfrm>
            <a:off x="666750" y="1604070"/>
            <a:ext cx="5791200" cy="201141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2021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Chest X-Ray</a:t>
            </a:r>
            <a:pPr indent="0" marL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2021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pPr indent="0" marL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2021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Interpretation in</a:t>
            </a:r>
            <a:pPr indent="0" marL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2021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pPr indent="0" marL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2021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General Practice</a:t>
            </a:r>
            <a:endParaRPr lang="en-US" sz="4800" dirty="0"/>
          </a:p>
        </p:txBody>
      </p:sp>
      <p:sp>
        <p:nvSpPr>
          <p:cNvPr id="10" name="Text 2"/>
          <p:cNvSpPr/>
          <p:nvPr/>
        </p:nvSpPr>
        <p:spPr>
          <a:xfrm>
            <a:off x="666750" y="3758357"/>
            <a:ext cx="5211961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dirty="0">
                <a:solidFill>
                  <a:srgbClr val="5F63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systematic approach to clinical patterns, management protocols, and primary care decision-making.</a:t>
            </a:r>
            <a:endParaRPr lang="en-US" sz="1650" dirty="0"/>
          </a:p>
        </p:txBody>
      </p:sp>
      <p:sp>
        <p:nvSpPr>
          <p:cNvPr id="11" name="Text 3"/>
          <p:cNvSpPr/>
          <p:nvPr/>
        </p:nvSpPr>
        <p:spPr>
          <a:xfrm>
            <a:off x="742950" y="5463332"/>
            <a:ext cx="57150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2" name="Text 4"/>
          <p:cNvSpPr/>
          <p:nvPr/>
        </p:nvSpPr>
        <p:spPr>
          <a:xfrm>
            <a:off x="742950" y="5796707"/>
            <a:ext cx="5715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9AA0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Created May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3817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14425"/>
            <a:ext cx="5572125" cy="475297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43025"/>
            <a:ext cx="5114925" cy="3810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90650"/>
            <a:ext cx="228600" cy="190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905000"/>
            <a:ext cx="166688" cy="785813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881313"/>
            <a:ext cx="166688" cy="733425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805237"/>
            <a:ext cx="166688" cy="785813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114425"/>
            <a:ext cx="5572125" cy="4752975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343025"/>
            <a:ext cx="5114925" cy="3810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390650"/>
            <a:ext cx="228600" cy="1905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905000"/>
            <a:ext cx="166688" cy="1119188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48463" y="2581275"/>
            <a:ext cx="4833938" cy="223838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3214688"/>
            <a:ext cx="166688" cy="785813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4191000"/>
            <a:ext cx="166688" cy="733425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6057900"/>
            <a:ext cx="11430000" cy="51435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9125" y="6200775"/>
            <a:ext cx="285750" cy="22860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523875" y="190500"/>
            <a:ext cx="672084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TUBERCULOSIS AND COPD</a:t>
            </a:r>
            <a:endParaRPr lang="en-US" sz="2100" dirty="0"/>
          </a:p>
        </p:txBody>
      </p:sp>
      <p:sp>
        <p:nvSpPr>
          <p:cNvPr id="21" name="Text 1"/>
          <p:cNvSpPr/>
          <p:nvPr/>
        </p:nvSpPr>
        <p:spPr>
          <a:xfrm>
            <a:off x="523875" y="628650"/>
            <a:ext cx="104013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Identifying patterns of infection and chronic obstructive disease</a:t>
            </a:r>
            <a:endParaRPr lang="en-US" sz="1050" dirty="0"/>
          </a:p>
        </p:txBody>
      </p:sp>
      <p:sp>
        <p:nvSpPr>
          <p:cNvPr id="22" name="Text 2"/>
          <p:cNvSpPr/>
          <p:nvPr/>
        </p:nvSpPr>
        <p:spPr>
          <a:xfrm>
            <a:off x="952500" y="1343025"/>
            <a:ext cx="4800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Tuberculosis Patterns</a:t>
            </a:r>
            <a:endParaRPr lang="en-US" sz="1500" dirty="0"/>
          </a:p>
        </p:txBody>
      </p:sp>
      <p:sp>
        <p:nvSpPr>
          <p:cNvPr id="23" name="Text 3"/>
          <p:cNvSpPr/>
          <p:nvPr/>
        </p:nvSpPr>
        <p:spPr>
          <a:xfrm>
            <a:off x="890588" y="1866900"/>
            <a:ext cx="483393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Primary TB</a:t>
            </a:r>
            <a:endParaRPr lang="en-US" sz="1200" dirty="0"/>
          </a:p>
        </p:txBody>
      </p:sp>
      <p:sp>
        <p:nvSpPr>
          <p:cNvPr id="24" name="Text 4"/>
          <p:cNvSpPr/>
          <p:nvPr/>
        </p:nvSpPr>
        <p:spPr>
          <a:xfrm>
            <a:off x="890588" y="2133600"/>
            <a:ext cx="4833938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Characterized by hilar lymphadenopathy and occasional pleural effusions. Often presents as a Ghon focus.</a:t>
            </a:r>
            <a:endParaRPr lang="en-US" sz="1125" dirty="0"/>
          </a:p>
        </p:txBody>
      </p:sp>
      <p:sp>
        <p:nvSpPr>
          <p:cNvPr id="25" name="Text 5"/>
          <p:cNvSpPr/>
          <p:nvPr/>
        </p:nvSpPr>
        <p:spPr>
          <a:xfrm>
            <a:off x="890588" y="2843213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Post-Primary (Reactivation)</a:t>
            </a:r>
            <a:endParaRPr lang="en-US" sz="1200" dirty="0"/>
          </a:p>
        </p:txBody>
      </p:sp>
      <p:sp>
        <p:nvSpPr>
          <p:cNvPr id="26" name="Text 6"/>
          <p:cNvSpPr/>
          <p:nvPr/>
        </p:nvSpPr>
        <p:spPr>
          <a:xfrm>
            <a:off x="890588" y="3109913"/>
            <a:ext cx="4833938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Upper zone infiltrates are classic. Look for cavitation, which indicates high infectivity.</a:t>
            </a:r>
            <a:endParaRPr lang="en-US" sz="1125" dirty="0"/>
          </a:p>
        </p:txBody>
      </p:sp>
      <p:sp>
        <p:nvSpPr>
          <p:cNvPr id="27" name="Text 7"/>
          <p:cNvSpPr/>
          <p:nvPr/>
        </p:nvSpPr>
        <p:spPr>
          <a:xfrm>
            <a:off x="890588" y="3767138"/>
            <a:ext cx="483393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Miliary TB</a:t>
            </a:r>
            <a:endParaRPr lang="en-US" sz="1200" dirty="0"/>
          </a:p>
        </p:txBody>
      </p:sp>
      <p:sp>
        <p:nvSpPr>
          <p:cNvPr id="28" name="Text 8"/>
          <p:cNvSpPr/>
          <p:nvPr/>
        </p:nvSpPr>
        <p:spPr>
          <a:xfrm>
            <a:off x="890588" y="4033837"/>
            <a:ext cx="4833938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Fine, 1-2mm nodular pattern distributed evenly throughout both lung fields (resembling millet seeds).</a:t>
            </a:r>
            <a:endParaRPr lang="en-US" sz="1125" dirty="0"/>
          </a:p>
        </p:txBody>
      </p:sp>
      <p:sp>
        <p:nvSpPr>
          <p:cNvPr id="29" name="Text 9"/>
          <p:cNvSpPr/>
          <p:nvPr/>
        </p:nvSpPr>
        <p:spPr>
          <a:xfrm>
            <a:off x="6810375" y="1343025"/>
            <a:ext cx="45720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COPD Characteristics</a:t>
            </a:r>
            <a:endParaRPr lang="en-US" sz="1500" dirty="0"/>
          </a:p>
        </p:txBody>
      </p:sp>
      <p:sp>
        <p:nvSpPr>
          <p:cNvPr id="30" name="Text 10"/>
          <p:cNvSpPr/>
          <p:nvPr/>
        </p:nvSpPr>
        <p:spPr>
          <a:xfrm>
            <a:off x="6748463" y="1866900"/>
            <a:ext cx="483393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Hyperinflation</a:t>
            </a:r>
            <a:endParaRPr lang="en-US" sz="1200" dirty="0"/>
          </a:p>
        </p:txBody>
      </p:sp>
      <p:sp>
        <p:nvSpPr>
          <p:cNvPr id="31" name="Text 11"/>
          <p:cNvSpPr/>
          <p:nvPr/>
        </p:nvSpPr>
        <p:spPr>
          <a:xfrm>
            <a:off x="6748463" y="2133600"/>
            <a:ext cx="4833938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Increased lung volume; identified by seeing more than 6 anterior ribs above the diaphragm.</a:t>
            </a:r>
            <a:endParaRPr lang="en-US" sz="1125" dirty="0"/>
          </a:p>
        </p:txBody>
      </p:sp>
      <p:sp>
        <p:nvSpPr>
          <p:cNvPr id="32" name="Text 12"/>
          <p:cNvSpPr/>
          <p:nvPr/>
        </p:nvSpPr>
        <p:spPr>
          <a:xfrm>
            <a:off x="6824663" y="2581275"/>
            <a:ext cx="4681538" cy="2238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967D2"/>
                </a:solidFill>
              </a:rPr>
              <a:t>&gt;6 Anterior Ribs</a:t>
            </a:r>
            <a:endParaRPr lang="en-US" sz="975" dirty="0"/>
          </a:p>
        </p:txBody>
      </p:sp>
      <p:sp>
        <p:nvSpPr>
          <p:cNvPr id="33" name="Text 13"/>
          <p:cNvSpPr/>
          <p:nvPr/>
        </p:nvSpPr>
        <p:spPr>
          <a:xfrm>
            <a:off x="6748463" y="3176588"/>
            <a:ext cx="483393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Diaphragmatic Changes</a:t>
            </a:r>
            <a:endParaRPr lang="en-US" sz="1200" dirty="0"/>
          </a:p>
        </p:txBody>
      </p:sp>
      <p:sp>
        <p:nvSpPr>
          <p:cNvPr id="34" name="Text 14"/>
          <p:cNvSpPr/>
          <p:nvPr/>
        </p:nvSpPr>
        <p:spPr>
          <a:xfrm>
            <a:off x="6748463" y="3443288"/>
            <a:ext cx="4833938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Flattened hemidiaphragms (loss of normal dome shape) and increased retrosternal airspace.</a:t>
            </a:r>
            <a:endParaRPr lang="en-US" sz="1125" dirty="0"/>
          </a:p>
        </p:txBody>
      </p:sp>
      <p:sp>
        <p:nvSpPr>
          <p:cNvPr id="35" name="Text 15"/>
          <p:cNvSpPr/>
          <p:nvPr/>
        </p:nvSpPr>
        <p:spPr>
          <a:xfrm>
            <a:off x="6748463" y="4152900"/>
            <a:ext cx="483393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Vascularity &amp; Bullae</a:t>
            </a:r>
            <a:endParaRPr lang="en-US" sz="1200" dirty="0"/>
          </a:p>
        </p:txBody>
      </p:sp>
      <p:sp>
        <p:nvSpPr>
          <p:cNvPr id="36" name="Text 16"/>
          <p:cNvSpPr/>
          <p:nvPr/>
        </p:nvSpPr>
        <p:spPr>
          <a:xfrm>
            <a:off x="6748463" y="4419600"/>
            <a:ext cx="4833938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Reduced vascular markings (pruning) and presence of bullae (thin-walled air spaces).</a:t>
            </a:r>
            <a:endParaRPr lang="en-US" sz="1125" dirty="0"/>
          </a:p>
        </p:txBody>
      </p:sp>
      <p:sp>
        <p:nvSpPr>
          <p:cNvPr id="37" name="Text 17"/>
          <p:cNvSpPr/>
          <p:nvPr/>
        </p:nvSpPr>
        <p:spPr>
          <a:xfrm>
            <a:off x="1047750" y="6200775"/>
            <a:ext cx="111442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18" kern="0" dirty="0">
                <a:solidFill>
                  <a:srgbClr val="FFFFFF"/>
                </a:solidFill>
              </a:rPr>
              <a:t>RED FLAG: Miliary shadowing on CXR must be treated as TB until proved otherwise. Urgent referral required.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3817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14425"/>
            <a:ext cx="5572125" cy="2405063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43025"/>
            <a:ext cx="5114925" cy="33337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83953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19275"/>
            <a:ext cx="5114925" cy="4572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895475"/>
            <a:ext cx="304800" cy="3048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8656" y="1979265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2276475"/>
            <a:ext cx="5114925" cy="4572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2352675"/>
            <a:ext cx="304800" cy="3048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8656" y="2436465"/>
            <a:ext cx="166688" cy="13722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2809875"/>
            <a:ext cx="304800" cy="3048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8656" y="2893665"/>
            <a:ext cx="166688" cy="13722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3709988"/>
            <a:ext cx="5572125" cy="2405063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3938588"/>
            <a:ext cx="5114925" cy="333375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600" y="3979515"/>
            <a:ext cx="214313" cy="17532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9600" y="4414838"/>
            <a:ext cx="5114925" cy="4572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9600" y="4491038"/>
            <a:ext cx="304800" cy="3048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8656" y="4574828"/>
            <a:ext cx="166688" cy="13722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264521" y="4538663"/>
            <a:ext cx="1460004" cy="20955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09600" y="4872038"/>
            <a:ext cx="5114925" cy="45720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9600" y="4948238"/>
            <a:ext cx="304800" cy="30480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78656" y="5032028"/>
            <a:ext cx="166688" cy="13722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021610" y="4995863"/>
            <a:ext cx="702915" cy="209550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09600" y="5405438"/>
            <a:ext cx="304800" cy="304800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78656" y="5489228"/>
            <a:ext cx="166688" cy="137220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021610" y="5453063"/>
            <a:ext cx="702915" cy="209550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238875" y="1114425"/>
            <a:ext cx="5572125" cy="2405063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467475" y="1343025"/>
            <a:ext cx="5114925" cy="333375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467475" y="1383953"/>
            <a:ext cx="214313" cy="175320"/>
          </a:xfrm>
          <a:prstGeom prst="rect">
            <a:avLst/>
          </a:prstGeom>
        </p:spPr>
      </p:pic>
      <p:pic>
        <p:nvPicPr>
          <p:cNvPr id="33" name="Image 31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467475" y="1819275"/>
            <a:ext cx="5114925" cy="457200"/>
          </a:xfrm>
          <a:prstGeom prst="rect">
            <a:avLst/>
          </a:prstGeom>
        </p:spPr>
      </p:pic>
      <p:pic>
        <p:nvPicPr>
          <p:cNvPr id="34" name="Image 32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467475" y="1895475"/>
            <a:ext cx="304800" cy="304800"/>
          </a:xfrm>
          <a:prstGeom prst="rect">
            <a:avLst/>
          </a:prstGeom>
        </p:spPr>
      </p:pic>
      <p:pic>
        <p:nvPicPr>
          <p:cNvPr id="35" name="Image 33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536531" y="1979265"/>
            <a:ext cx="166688" cy="137220"/>
          </a:xfrm>
          <a:prstGeom prst="rect">
            <a:avLst/>
          </a:prstGeom>
        </p:spPr>
      </p:pic>
      <p:pic>
        <p:nvPicPr>
          <p:cNvPr id="36" name="Image 34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467475" y="2276475"/>
            <a:ext cx="5114925" cy="457200"/>
          </a:xfrm>
          <a:prstGeom prst="rect">
            <a:avLst/>
          </a:prstGeom>
        </p:spPr>
      </p:pic>
      <p:pic>
        <p:nvPicPr>
          <p:cNvPr id="37" name="Image 35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467475" y="2352675"/>
            <a:ext cx="304800" cy="304800"/>
          </a:xfrm>
          <a:prstGeom prst="rect">
            <a:avLst/>
          </a:prstGeom>
        </p:spPr>
      </p:pic>
      <p:pic>
        <p:nvPicPr>
          <p:cNvPr id="38" name="Image 36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6536531" y="2436465"/>
            <a:ext cx="166688" cy="137220"/>
          </a:xfrm>
          <a:prstGeom prst="rect">
            <a:avLst/>
          </a:prstGeom>
        </p:spPr>
      </p:pic>
      <p:pic>
        <p:nvPicPr>
          <p:cNvPr id="39" name="Image 37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467475" y="2809875"/>
            <a:ext cx="304800" cy="304800"/>
          </a:xfrm>
          <a:prstGeom prst="rect">
            <a:avLst/>
          </a:prstGeom>
        </p:spPr>
      </p:pic>
      <p:pic>
        <p:nvPicPr>
          <p:cNvPr id="40" name="Image 38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6536531" y="2893665"/>
            <a:ext cx="166688" cy="137220"/>
          </a:xfrm>
          <a:prstGeom prst="rect">
            <a:avLst/>
          </a:prstGeom>
        </p:spPr>
      </p:pic>
      <p:pic>
        <p:nvPicPr>
          <p:cNvPr id="41" name="Image 39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6238875" y="3709988"/>
            <a:ext cx="5572125" cy="2405063"/>
          </a:xfrm>
          <a:prstGeom prst="rect">
            <a:avLst/>
          </a:prstGeom>
        </p:spPr>
      </p:pic>
      <p:pic>
        <p:nvPicPr>
          <p:cNvPr id="42" name="Image 40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467475" y="3938588"/>
            <a:ext cx="5114925" cy="333375"/>
          </a:xfrm>
          <a:prstGeom prst="rect">
            <a:avLst/>
          </a:prstGeom>
        </p:spPr>
      </p:pic>
      <p:pic>
        <p:nvPicPr>
          <p:cNvPr id="43" name="Image 41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467475" y="3979515"/>
            <a:ext cx="214313" cy="175320"/>
          </a:xfrm>
          <a:prstGeom prst="rect">
            <a:avLst/>
          </a:prstGeom>
        </p:spPr>
      </p:pic>
      <p:pic>
        <p:nvPicPr>
          <p:cNvPr id="44" name="Image 42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6467475" y="4414838"/>
            <a:ext cx="5114925" cy="457200"/>
          </a:xfrm>
          <a:prstGeom prst="rect">
            <a:avLst/>
          </a:prstGeom>
        </p:spPr>
      </p:pic>
      <p:pic>
        <p:nvPicPr>
          <p:cNvPr id="45" name="Image 43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467475" y="4491038"/>
            <a:ext cx="304800" cy="304800"/>
          </a:xfrm>
          <a:prstGeom prst="rect">
            <a:avLst/>
          </a:prstGeom>
        </p:spPr>
      </p:pic>
      <p:pic>
        <p:nvPicPr>
          <p:cNvPr id="46" name="Image 44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536531" y="4574828"/>
            <a:ext cx="166688" cy="137220"/>
          </a:xfrm>
          <a:prstGeom prst="rect">
            <a:avLst/>
          </a:prstGeom>
        </p:spPr>
      </p:pic>
      <p:pic>
        <p:nvPicPr>
          <p:cNvPr id="47" name="Image 45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467475" y="4872038"/>
            <a:ext cx="5114925" cy="457200"/>
          </a:xfrm>
          <a:prstGeom prst="rect">
            <a:avLst/>
          </a:prstGeom>
        </p:spPr>
      </p:pic>
      <p:pic>
        <p:nvPicPr>
          <p:cNvPr id="48" name="Image 46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6467475" y="4948238"/>
            <a:ext cx="304800" cy="304800"/>
          </a:xfrm>
          <a:prstGeom prst="rect">
            <a:avLst/>
          </a:prstGeom>
        </p:spPr>
      </p:pic>
      <p:pic>
        <p:nvPicPr>
          <p:cNvPr id="49" name="Image 47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6536531" y="5032028"/>
            <a:ext cx="166688" cy="137220"/>
          </a:xfrm>
          <a:prstGeom prst="rect">
            <a:avLst/>
          </a:prstGeom>
        </p:spPr>
      </p:pic>
      <p:pic>
        <p:nvPicPr>
          <p:cNvPr id="50" name="Image 48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6467475" y="5405438"/>
            <a:ext cx="304800" cy="304800"/>
          </a:xfrm>
          <a:prstGeom prst="rect">
            <a:avLst/>
          </a:prstGeom>
        </p:spPr>
      </p:pic>
      <p:pic>
        <p:nvPicPr>
          <p:cNvPr id="51" name="Image 49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6536531" y="5489228"/>
            <a:ext cx="166688" cy="137220"/>
          </a:xfrm>
          <a:prstGeom prst="rect">
            <a:avLst/>
          </a:prstGeom>
        </p:spPr>
      </p:pic>
      <p:pic>
        <p:nvPicPr>
          <p:cNvPr id="52" name="Image 50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53" name="Text 0"/>
          <p:cNvSpPr/>
          <p:nvPr/>
        </p:nvSpPr>
        <p:spPr>
          <a:xfrm>
            <a:off x="523875" y="190500"/>
            <a:ext cx="112014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LUNG VOLUMES AND CAUSES OF CLUBBING</a:t>
            </a:r>
            <a:endParaRPr lang="en-US" sz="2100" dirty="0"/>
          </a:p>
        </p:txBody>
      </p:sp>
      <p:sp>
        <p:nvSpPr>
          <p:cNvPr id="54" name="Text 1"/>
          <p:cNvSpPr/>
          <p:nvPr/>
        </p:nvSpPr>
        <p:spPr>
          <a:xfrm>
            <a:off x="523875" y="628650"/>
            <a:ext cx="116681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Reviewing physiological lung capacities and volumes, and identifying respiratory conditions associated with finger clubbing such as lung cancer and bronchiectasis.</a:t>
            </a:r>
            <a:endParaRPr lang="en-US" sz="1050" dirty="0"/>
          </a:p>
        </p:txBody>
      </p:sp>
      <p:sp>
        <p:nvSpPr>
          <p:cNvPr id="55" name="Text 2"/>
          <p:cNvSpPr/>
          <p:nvPr/>
        </p:nvSpPr>
        <p:spPr>
          <a:xfrm>
            <a:off x="919162" y="1343025"/>
            <a:ext cx="511492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Standard Lung Volumes</a:t>
            </a:r>
            <a:endParaRPr lang="en-US" sz="1350" dirty="0"/>
          </a:p>
        </p:txBody>
      </p:sp>
      <p:sp>
        <p:nvSpPr>
          <p:cNvPr id="56" name="Text 3"/>
          <p:cNvSpPr/>
          <p:nvPr/>
        </p:nvSpPr>
        <p:spPr>
          <a:xfrm>
            <a:off x="1057275" y="1940719"/>
            <a:ext cx="3282702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Tidal Volume (TV)</a:t>
            </a:r>
            <a:endParaRPr lang="en-US" sz="1125" dirty="0"/>
          </a:p>
        </p:txBody>
      </p:sp>
      <p:sp>
        <p:nvSpPr>
          <p:cNvPr id="57" name="Text 4"/>
          <p:cNvSpPr/>
          <p:nvPr/>
        </p:nvSpPr>
        <p:spPr>
          <a:xfrm>
            <a:off x="4435227" y="1955006"/>
            <a:ext cx="356616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500 mL (normal breath)</a:t>
            </a:r>
            <a:endParaRPr lang="en-US" sz="975" dirty="0"/>
          </a:p>
        </p:txBody>
      </p:sp>
      <p:sp>
        <p:nvSpPr>
          <p:cNvPr id="58" name="Text 5"/>
          <p:cNvSpPr/>
          <p:nvPr/>
        </p:nvSpPr>
        <p:spPr>
          <a:xfrm>
            <a:off x="1057275" y="2397919"/>
            <a:ext cx="42862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Inspiratory Reserve (IRV)</a:t>
            </a:r>
            <a:endParaRPr lang="en-US" sz="1125" dirty="0"/>
          </a:p>
        </p:txBody>
      </p:sp>
      <p:sp>
        <p:nvSpPr>
          <p:cNvPr id="59" name="Text 6"/>
          <p:cNvSpPr/>
          <p:nvPr/>
        </p:nvSpPr>
        <p:spPr>
          <a:xfrm>
            <a:off x="4829621" y="2412206"/>
            <a:ext cx="252603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Extra air inhaled</a:t>
            </a:r>
            <a:endParaRPr lang="en-US" sz="975" dirty="0"/>
          </a:p>
        </p:txBody>
      </p:sp>
      <p:sp>
        <p:nvSpPr>
          <p:cNvPr id="60" name="Text 7"/>
          <p:cNvSpPr/>
          <p:nvPr/>
        </p:nvSpPr>
        <p:spPr>
          <a:xfrm>
            <a:off x="1057275" y="2855119"/>
            <a:ext cx="411480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Expiratory Reserve (ERV)</a:t>
            </a:r>
            <a:endParaRPr lang="en-US" sz="1125" dirty="0"/>
          </a:p>
        </p:txBody>
      </p:sp>
      <p:sp>
        <p:nvSpPr>
          <p:cNvPr id="61" name="Text 8"/>
          <p:cNvSpPr/>
          <p:nvPr/>
        </p:nvSpPr>
        <p:spPr>
          <a:xfrm>
            <a:off x="4795242" y="2869406"/>
            <a:ext cx="252603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Extra air exhaled</a:t>
            </a:r>
            <a:endParaRPr lang="en-US" sz="975" dirty="0"/>
          </a:p>
        </p:txBody>
      </p:sp>
      <p:sp>
        <p:nvSpPr>
          <p:cNvPr id="62" name="Text 9"/>
          <p:cNvSpPr/>
          <p:nvPr/>
        </p:nvSpPr>
        <p:spPr>
          <a:xfrm>
            <a:off x="919162" y="3938588"/>
            <a:ext cx="511492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Calculated Capacities</a:t>
            </a:r>
            <a:endParaRPr lang="en-US" sz="1350" dirty="0"/>
          </a:p>
        </p:txBody>
      </p:sp>
      <p:sp>
        <p:nvSpPr>
          <p:cNvPr id="63" name="Text 10"/>
          <p:cNvSpPr/>
          <p:nvPr/>
        </p:nvSpPr>
        <p:spPr>
          <a:xfrm>
            <a:off x="1057275" y="4536281"/>
            <a:ext cx="42862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Total Lung Capacity (TLC)</a:t>
            </a:r>
            <a:endParaRPr lang="en-US" sz="1125" dirty="0"/>
          </a:p>
        </p:txBody>
      </p:sp>
      <p:sp>
        <p:nvSpPr>
          <p:cNvPr id="64" name="Text 11"/>
          <p:cNvSpPr/>
          <p:nvPr/>
        </p:nvSpPr>
        <p:spPr>
          <a:xfrm>
            <a:off x="4340721" y="4538663"/>
            <a:ext cx="2334013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005EB8"/>
                </a:solidFill>
              </a:rPr>
              <a:t>IRV + TV + ERV + RV</a:t>
            </a:r>
            <a:endParaRPr lang="en-US" sz="900" dirty="0"/>
          </a:p>
        </p:txBody>
      </p:sp>
      <p:sp>
        <p:nvSpPr>
          <p:cNvPr id="65" name="Text 12"/>
          <p:cNvSpPr/>
          <p:nvPr/>
        </p:nvSpPr>
        <p:spPr>
          <a:xfrm>
            <a:off x="1057275" y="4993481"/>
            <a:ext cx="396433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Vital Capacity (VC)</a:t>
            </a:r>
            <a:endParaRPr lang="en-US" sz="1125" dirty="0"/>
          </a:p>
        </p:txBody>
      </p:sp>
      <p:sp>
        <p:nvSpPr>
          <p:cNvPr id="66" name="Text 13"/>
          <p:cNvSpPr/>
          <p:nvPr/>
        </p:nvSpPr>
        <p:spPr>
          <a:xfrm>
            <a:off x="5097810" y="4995863"/>
            <a:ext cx="859377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005EB8"/>
                </a:solidFill>
              </a:rPr>
              <a:t>TLC – RV</a:t>
            </a:r>
            <a:endParaRPr lang="en-US" sz="900" dirty="0"/>
          </a:p>
        </p:txBody>
      </p:sp>
      <p:sp>
        <p:nvSpPr>
          <p:cNvPr id="67" name="Text 14"/>
          <p:cNvSpPr/>
          <p:nvPr/>
        </p:nvSpPr>
        <p:spPr>
          <a:xfrm>
            <a:off x="1057275" y="5450681"/>
            <a:ext cx="42862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Functional Residual (FRC)</a:t>
            </a:r>
            <a:endParaRPr lang="en-US" sz="1125" dirty="0"/>
          </a:p>
        </p:txBody>
      </p:sp>
      <p:sp>
        <p:nvSpPr>
          <p:cNvPr id="68" name="Text 15"/>
          <p:cNvSpPr/>
          <p:nvPr/>
        </p:nvSpPr>
        <p:spPr>
          <a:xfrm>
            <a:off x="5097810" y="5453063"/>
            <a:ext cx="859377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005EB8"/>
                </a:solidFill>
              </a:rPr>
              <a:t>ERV + RV</a:t>
            </a:r>
            <a:endParaRPr lang="en-US" sz="900" dirty="0"/>
          </a:p>
        </p:txBody>
      </p:sp>
      <p:sp>
        <p:nvSpPr>
          <p:cNvPr id="69" name="Text 16"/>
          <p:cNvSpPr/>
          <p:nvPr/>
        </p:nvSpPr>
        <p:spPr>
          <a:xfrm>
            <a:off x="6777038" y="1343025"/>
            <a:ext cx="511492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Malignancy &amp; Suppuration</a:t>
            </a:r>
            <a:endParaRPr lang="en-US" sz="1350" dirty="0"/>
          </a:p>
        </p:txBody>
      </p:sp>
      <p:sp>
        <p:nvSpPr>
          <p:cNvPr id="70" name="Text 17"/>
          <p:cNvSpPr/>
          <p:nvPr/>
        </p:nvSpPr>
        <p:spPr>
          <a:xfrm>
            <a:off x="6915150" y="1940719"/>
            <a:ext cx="3401913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Lung Cancer</a:t>
            </a:r>
            <a:endParaRPr lang="en-US" sz="1125" dirty="0"/>
          </a:p>
        </p:txBody>
      </p:sp>
      <p:sp>
        <p:nvSpPr>
          <p:cNvPr id="71" name="Text 18"/>
          <p:cNvSpPr/>
          <p:nvPr/>
        </p:nvSpPr>
        <p:spPr>
          <a:xfrm>
            <a:off x="10412313" y="1955006"/>
            <a:ext cx="1779687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Often large-cell types</a:t>
            </a:r>
            <a:endParaRPr lang="en-US" sz="975" dirty="0"/>
          </a:p>
        </p:txBody>
      </p:sp>
      <p:sp>
        <p:nvSpPr>
          <p:cNvPr id="72" name="Text 19"/>
          <p:cNvSpPr/>
          <p:nvPr/>
        </p:nvSpPr>
        <p:spPr>
          <a:xfrm>
            <a:off x="6915150" y="2397919"/>
            <a:ext cx="32575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Suppurative Disease</a:t>
            </a:r>
            <a:endParaRPr lang="en-US" sz="1125" dirty="0"/>
          </a:p>
        </p:txBody>
      </p:sp>
      <p:sp>
        <p:nvSpPr>
          <p:cNvPr id="73" name="Text 20"/>
          <p:cNvSpPr/>
          <p:nvPr/>
        </p:nvSpPr>
        <p:spPr>
          <a:xfrm>
            <a:off x="10247114" y="2412206"/>
            <a:ext cx="194488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Bronchiectasis, Abscess</a:t>
            </a:r>
            <a:endParaRPr lang="en-US" sz="975" dirty="0"/>
          </a:p>
        </p:txBody>
      </p:sp>
      <p:sp>
        <p:nvSpPr>
          <p:cNvPr id="74" name="Text 21"/>
          <p:cNvSpPr/>
          <p:nvPr/>
        </p:nvSpPr>
        <p:spPr>
          <a:xfrm>
            <a:off x="6915150" y="2855119"/>
            <a:ext cx="3642717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Mesothelioma</a:t>
            </a:r>
            <a:endParaRPr lang="en-US" sz="1125" dirty="0"/>
          </a:p>
        </p:txBody>
      </p:sp>
      <p:sp>
        <p:nvSpPr>
          <p:cNvPr id="75" name="Text 22"/>
          <p:cNvSpPr/>
          <p:nvPr/>
        </p:nvSpPr>
        <p:spPr>
          <a:xfrm>
            <a:off x="10653117" y="2869406"/>
            <a:ext cx="1538883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Asbestos-related</a:t>
            </a:r>
            <a:endParaRPr lang="en-US" sz="975" dirty="0"/>
          </a:p>
        </p:txBody>
      </p:sp>
      <p:sp>
        <p:nvSpPr>
          <p:cNvPr id="76" name="Text 23"/>
          <p:cNvSpPr/>
          <p:nvPr/>
        </p:nvSpPr>
        <p:spPr>
          <a:xfrm>
            <a:off x="6777038" y="3938588"/>
            <a:ext cx="511492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Interstitial &amp; Genetic</a:t>
            </a:r>
            <a:endParaRPr lang="en-US" sz="1350" dirty="0"/>
          </a:p>
        </p:txBody>
      </p:sp>
      <p:sp>
        <p:nvSpPr>
          <p:cNvPr id="77" name="Text 24"/>
          <p:cNvSpPr/>
          <p:nvPr/>
        </p:nvSpPr>
        <p:spPr>
          <a:xfrm>
            <a:off x="6915150" y="4536281"/>
            <a:ext cx="3463677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Cystic Fibrosis</a:t>
            </a:r>
            <a:endParaRPr lang="en-US" sz="1125" dirty="0"/>
          </a:p>
        </p:txBody>
      </p:sp>
      <p:sp>
        <p:nvSpPr>
          <p:cNvPr id="78" name="Text 25"/>
          <p:cNvSpPr/>
          <p:nvPr/>
        </p:nvSpPr>
        <p:spPr>
          <a:xfrm>
            <a:off x="10474077" y="4550569"/>
            <a:ext cx="1717923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Chronic suppuration</a:t>
            </a:r>
            <a:endParaRPr lang="en-US" sz="975" dirty="0"/>
          </a:p>
        </p:txBody>
      </p:sp>
      <p:sp>
        <p:nvSpPr>
          <p:cNvPr id="79" name="Text 26"/>
          <p:cNvSpPr/>
          <p:nvPr/>
        </p:nvSpPr>
        <p:spPr>
          <a:xfrm>
            <a:off x="6915150" y="4993481"/>
            <a:ext cx="3443288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Fibrosing Alveolitis</a:t>
            </a:r>
            <a:endParaRPr lang="en-US" sz="1125" dirty="0"/>
          </a:p>
        </p:txBody>
      </p:sp>
      <p:sp>
        <p:nvSpPr>
          <p:cNvPr id="80" name="Text 27"/>
          <p:cNvSpPr/>
          <p:nvPr/>
        </p:nvSpPr>
        <p:spPr>
          <a:xfrm>
            <a:off x="10453688" y="5007769"/>
            <a:ext cx="1738313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Progressive scarring</a:t>
            </a:r>
            <a:endParaRPr lang="en-US" sz="975" dirty="0"/>
          </a:p>
        </p:txBody>
      </p:sp>
      <p:sp>
        <p:nvSpPr>
          <p:cNvPr id="81" name="Text 28"/>
          <p:cNvSpPr/>
          <p:nvPr/>
        </p:nvSpPr>
        <p:spPr>
          <a:xfrm>
            <a:off x="6915150" y="5450681"/>
            <a:ext cx="42862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Interstitial Lung Disease</a:t>
            </a:r>
            <a:endParaRPr lang="en-US" sz="1125" dirty="0"/>
          </a:p>
        </p:txBody>
      </p:sp>
      <p:sp>
        <p:nvSpPr>
          <p:cNvPr id="82" name="Text 29"/>
          <p:cNvSpPr/>
          <p:nvPr/>
        </p:nvSpPr>
        <p:spPr>
          <a:xfrm>
            <a:off x="10614124" y="5464969"/>
            <a:ext cx="157787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Various etiologies</a:t>
            </a:r>
            <a:endParaRPr lang="en-US" sz="975" dirty="0"/>
          </a:p>
        </p:txBody>
      </p:sp>
      <p:sp>
        <p:nvSpPr>
          <p:cNvPr id="83" name="Text 30"/>
          <p:cNvSpPr/>
          <p:nvPr/>
        </p:nvSpPr>
        <p:spPr>
          <a:xfrm>
            <a:off x="381000" y="6591300"/>
            <a:ext cx="356616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BRADFORD VTS TEACHING DECK</a:t>
            </a:r>
            <a:endParaRPr lang="en-US" sz="900" dirty="0"/>
          </a:p>
        </p:txBody>
      </p:sp>
      <p:sp>
        <p:nvSpPr>
          <p:cNvPr id="84" name="Text 31"/>
          <p:cNvSpPr/>
          <p:nvPr/>
        </p:nvSpPr>
        <p:spPr>
          <a:xfrm>
            <a:off x="10055572" y="6591300"/>
            <a:ext cx="2136428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</a:rPr>
              <a:t>www.bradfordvts.co.uk • May 2026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3817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14425"/>
            <a:ext cx="5572125" cy="153992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57313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844850"/>
            <a:ext cx="5572125" cy="1539925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087737"/>
            <a:ext cx="285750" cy="2286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575274"/>
            <a:ext cx="5572125" cy="1539925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818162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114425"/>
            <a:ext cx="5572125" cy="1539925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357313"/>
            <a:ext cx="285750" cy="2286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2844850"/>
            <a:ext cx="5572125" cy="153992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3087737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4575274"/>
            <a:ext cx="5572125" cy="153992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4818162"/>
            <a:ext cx="285750" cy="2286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523875" y="190500"/>
            <a:ext cx="576072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CXR INTERPRETATION</a:t>
            </a:r>
            <a:endParaRPr lang="en-US" sz="2100" dirty="0"/>
          </a:p>
        </p:txBody>
      </p:sp>
      <p:sp>
        <p:nvSpPr>
          <p:cNvPr id="19" name="Text 1"/>
          <p:cNvSpPr/>
          <p:nvPr/>
        </p:nvSpPr>
        <p:spPr>
          <a:xfrm>
            <a:off x="523875" y="628650"/>
            <a:ext cx="49606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Top Tips for Practical Practice</a:t>
            </a:r>
            <a:endParaRPr lang="en-US" sz="1050" dirty="0"/>
          </a:p>
        </p:txBody>
      </p:sp>
      <p:sp>
        <p:nvSpPr>
          <p:cNvPr id="20" name="Text 2"/>
          <p:cNvSpPr/>
          <p:nvPr/>
        </p:nvSpPr>
        <p:spPr>
          <a:xfrm>
            <a:off x="1038225" y="1343025"/>
            <a:ext cx="39090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Quality First: RIPE</a:t>
            </a:r>
            <a:endParaRPr lang="en-US" sz="1350" dirty="0"/>
          </a:p>
        </p:txBody>
      </p:sp>
      <p:sp>
        <p:nvSpPr>
          <p:cNvPr id="21" name="Text 3"/>
          <p:cNvSpPr/>
          <p:nvPr/>
        </p:nvSpPr>
        <p:spPr>
          <a:xfrm>
            <a:off x="609600" y="1714500"/>
            <a:ext cx="5114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6"/>
                </a:solidFill>
              </a:rPr>
              <a:t>Always assess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Rotation, Inspiration, Penetration, and Exposure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6"/>
                </a:solidFill>
              </a:rPr>
              <a:t> before interpreting findings. A rotated film can mimic pathology.</a:t>
            </a:r>
            <a:endParaRPr lang="en-US" sz="1200" dirty="0"/>
          </a:p>
        </p:txBody>
      </p:sp>
      <p:sp>
        <p:nvSpPr>
          <p:cNvPr id="22" name="Text 4"/>
          <p:cNvSpPr/>
          <p:nvPr/>
        </p:nvSpPr>
        <p:spPr>
          <a:xfrm>
            <a:off x="1038225" y="3073450"/>
            <a:ext cx="39090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The Silhouette Sign</a:t>
            </a:r>
            <a:endParaRPr lang="en-US" sz="1350" dirty="0"/>
          </a:p>
        </p:txBody>
      </p:sp>
      <p:sp>
        <p:nvSpPr>
          <p:cNvPr id="23" name="Text 5"/>
          <p:cNvSpPr/>
          <p:nvPr/>
        </p:nvSpPr>
        <p:spPr>
          <a:xfrm>
            <a:off x="609600" y="3444925"/>
            <a:ext cx="5114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6"/>
                </a:solidFill>
              </a:rPr>
              <a:t>Loss of a normal anatomical border (e.g., heart border or diaphragm) indicates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adjacent pathology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6"/>
                </a:solidFill>
              </a:rPr>
              <a:t> of similar density.</a:t>
            </a:r>
            <a:endParaRPr lang="en-US" sz="1200" dirty="0"/>
          </a:p>
        </p:txBody>
      </p:sp>
      <p:sp>
        <p:nvSpPr>
          <p:cNvPr id="24" name="Text 6"/>
          <p:cNvSpPr/>
          <p:nvPr/>
        </p:nvSpPr>
        <p:spPr>
          <a:xfrm>
            <a:off x="1038225" y="4803874"/>
            <a:ext cx="41148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Tension Pneumothorax</a:t>
            </a:r>
            <a:endParaRPr lang="en-US" sz="1350" dirty="0"/>
          </a:p>
        </p:txBody>
      </p:sp>
      <p:sp>
        <p:nvSpPr>
          <p:cNvPr id="25" name="Text 7"/>
          <p:cNvSpPr/>
          <p:nvPr/>
        </p:nvSpPr>
        <p:spPr>
          <a:xfrm>
            <a:off x="609600" y="5175349"/>
            <a:ext cx="5114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6"/>
                </a:solidFill>
              </a:rPr>
              <a:t>This is a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4351C"/>
                </a:solidFill>
              </a:rPr>
              <a:t>clinical diagnosis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6"/>
                </a:solidFill>
              </a:rPr>
              <a:t>. Do NOT wait for a CXR if clinically suspected; perform immediate needle decompression.</a:t>
            </a:r>
            <a:endParaRPr lang="en-US" sz="1200" dirty="0"/>
          </a:p>
        </p:txBody>
      </p:sp>
      <p:sp>
        <p:nvSpPr>
          <p:cNvPr id="26" name="Text 8"/>
          <p:cNvSpPr/>
          <p:nvPr/>
        </p:nvSpPr>
        <p:spPr>
          <a:xfrm>
            <a:off x="6896100" y="1343025"/>
            <a:ext cx="39090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Apical Pneumothorax</a:t>
            </a:r>
            <a:endParaRPr lang="en-US" sz="1350" dirty="0"/>
          </a:p>
        </p:txBody>
      </p:sp>
      <p:sp>
        <p:nvSpPr>
          <p:cNvPr id="27" name="Text 9"/>
          <p:cNvSpPr/>
          <p:nvPr/>
        </p:nvSpPr>
        <p:spPr>
          <a:xfrm>
            <a:off x="6467475" y="1714500"/>
            <a:ext cx="5114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6"/>
                </a:solidFill>
              </a:rPr>
              <a:t>Look carefully for the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thin white pleural line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6"/>
                </a:solidFill>
              </a:rPr>
              <a:t> at the apex. Be cautious not to confuse this with a skin fold or rib edge.</a:t>
            </a:r>
            <a:endParaRPr lang="en-US" sz="1200" dirty="0"/>
          </a:p>
        </p:txBody>
      </p:sp>
      <p:sp>
        <p:nvSpPr>
          <p:cNvPr id="28" name="Text 10"/>
          <p:cNvSpPr/>
          <p:nvPr/>
        </p:nvSpPr>
        <p:spPr>
          <a:xfrm>
            <a:off x="6896100" y="3073450"/>
            <a:ext cx="418338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CURB-65 Application</a:t>
            </a:r>
            <a:endParaRPr lang="en-US" sz="1350" dirty="0"/>
          </a:p>
        </p:txBody>
      </p:sp>
      <p:sp>
        <p:nvSpPr>
          <p:cNvPr id="29" name="Text 11"/>
          <p:cNvSpPr/>
          <p:nvPr/>
        </p:nvSpPr>
        <p:spPr>
          <a:xfrm>
            <a:off x="6467475" y="3444925"/>
            <a:ext cx="5114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6"/>
                </a:solidFill>
              </a:rPr>
              <a:t>Use CXR to confirm pneumonia, then score: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0-1 = home treatment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6"/>
                </a:solidFill>
              </a:rPr>
              <a:t>;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≥2 = consider hospital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6"/>
                </a:solidFill>
              </a:rPr>
              <a:t>;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≥3 = urgent admission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6"/>
                </a:solidFill>
              </a:rPr>
              <a:t>.</a:t>
            </a:r>
            <a:endParaRPr lang="en-US" sz="1200" dirty="0"/>
          </a:p>
        </p:txBody>
      </p:sp>
      <p:sp>
        <p:nvSpPr>
          <p:cNvPr id="30" name="Text 12"/>
          <p:cNvSpPr/>
          <p:nvPr/>
        </p:nvSpPr>
        <p:spPr>
          <a:xfrm>
            <a:off x="6896100" y="4803874"/>
            <a:ext cx="39090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Early Heart Failure</a:t>
            </a:r>
            <a:endParaRPr lang="en-US" sz="1350" dirty="0"/>
          </a:p>
        </p:txBody>
      </p:sp>
      <p:sp>
        <p:nvSpPr>
          <p:cNvPr id="31" name="Text 13"/>
          <p:cNvSpPr/>
          <p:nvPr/>
        </p:nvSpPr>
        <p:spPr>
          <a:xfrm>
            <a:off x="6467475" y="5175349"/>
            <a:ext cx="5114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Upper lobe blood diversion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6"/>
                </a:solidFill>
              </a:rPr>
              <a:t> is an early sign of pulmonary venous congestion, often appearing before overt alveolar oedema.</a:t>
            </a:r>
            <a:endParaRPr lang="en-US" sz="1200" dirty="0"/>
          </a:p>
        </p:txBody>
      </p:sp>
      <p:sp>
        <p:nvSpPr>
          <p:cNvPr id="32" name="Text 14"/>
          <p:cNvSpPr/>
          <p:nvPr/>
        </p:nvSpPr>
        <p:spPr>
          <a:xfrm>
            <a:off x="381000" y="6591300"/>
            <a:ext cx="356616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60" kern="0" dirty="0">
                <a:solidFill>
                  <a:srgbClr val="FFFFFF"/>
                </a:solidFill>
              </a:rPr>
              <a:t>BRADFORD VTS TEACHING DECK</a:t>
            </a:r>
            <a:endParaRPr lang="en-US" sz="900" dirty="0"/>
          </a:p>
        </p:txBody>
      </p:sp>
      <p:sp>
        <p:nvSpPr>
          <p:cNvPr id="33" name="Text 15"/>
          <p:cNvSpPr/>
          <p:nvPr/>
        </p:nvSpPr>
        <p:spPr>
          <a:xfrm>
            <a:off x="10055572" y="6591300"/>
            <a:ext cx="2136428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</a:rPr>
              <a:t>www.bradfordvts.co.uk • May 2026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85750"/>
            <a:ext cx="11049000" cy="63817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114425"/>
            <a:ext cx="5381625" cy="490537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383953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006" y="1801118"/>
            <a:ext cx="166688" cy="1372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006" y="2315468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006" y="2829818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2006" y="3344168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114425"/>
            <a:ext cx="5381625" cy="4905375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383953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9381" y="1801118"/>
            <a:ext cx="166688" cy="13722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9381" y="2315468"/>
            <a:ext cx="166688" cy="13722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9381" y="2829818"/>
            <a:ext cx="166688" cy="13722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9381" y="3344168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9381" y="3858518"/>
            <a:ext cx="166688" cy="13722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714375" y="285750"/>
            <a:ext cx="928116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RED FLAGS AND COMMON PITFALLS</a:t>
            </a:r>
            <a:endParaRPr lang="en-US" sz="2100" dirty="0"/>
          </a:p>
        </p:txBody>
      </p:sp>
      <p:sp>
        <p:nvSpPr>
          <p:cNvPr id="19" name="Text 1"/>
          <p:cNvSpPr/>
          <p:nvPr/>
        </p:nvSpPr>
        <p:spPr>
          <a:xfrm>
            <a:off x="714375" y="723900"/>
            <a:ext cx="1088136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Critical warnings and avoiding clinical errors in CXR interpretation</a:t>
            </a:r>
            <a:endParaRPr lang="en-US" sz="1050" dirty="0"/>
          </a:p>
        </p:txBody>
      </p:sp>
      <p:sp>
        <p:nvSpPr>
          <p:cNvPr id="20" name="Text 2"/>
          <p:cNvSpPr/>
          <p:nvPr/>
        </p:nvSpPr>
        <p:spPr>
          <a:xfrm>
            <a:off x="1109663" y="1343025"/>
            <a:ext cx="49244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351C"/>
                </a:solidFill>
              </a:rPr>
              <a:t>Critical Red Flags</a:t>
            </a:r>
            <a:endParaRPr lang="en-US" sz="1350" dirty="0"/>
          </a:p>
        </p:txBody>
      </p:sp>
      <p:sp>
        <p:nvSpPr>
          <p:cNvPr id="21" name="Text 3"/>
          <p:cNvSpPr/>
          <p:nvPr/>
        </p:nvSpPr>
        <p:spPr>
          <a:xfrm>
            <a:off x="1104900" y="1743075"/>
            <a:ext cx="46196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Tracheal Deviation: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Indicates tension pneumothorax or massive effusion — surgical emergency.</a:t>
            </a:r>
            <a:endParaRPr lang="en-US" sz="1125" dirty="0"/>
          </a:p>
        </p:txBody>
      </p:sp>
      <p:sp>
        <p:nvSpPr>
          <p:cNvPr id="22" name="Text 4"/>
          <p:cNvSpPr/>
          <p:nvPr/>
        </p:nvSpPr>
        <p:spPr>
          <a:xfrm>
            <a:off x="1104900" y="2257425"/>
            <a:ext cx="46196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New Mass/Nodule: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In smokers &gt;40 years, requires urgent CT and 2-week-wait (NG12) referral.</a:t>
            </a:r>
            <a:endParaRPr lang="en-US" sz="1125" dirty="0"/>
          </a:p>
        </p:txBody>
      </p:sp>
      <p:sp>
        <p:nvSpPr>
          <p:cNvPr id="23" name="Text 5"/>
          <p:cNvSpPr/>
          <p:nvPr/>
        </p:nvSpPr>
        <p:spPr>
          <a:xfrm>
            <a:off x="1104900" y="2771775"/>
            <a:ext cx="46196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Bilateral Hilar LN: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Often sarcoidosis in young adults; check ACE levels and refer urgently.</a:t>
            </a:r>
            <a:endParaRPr lang="en-US" sz="1125" dirty="0"/>
          </a:p>
        </p:txBody>
      </p:sp>
      <p:sp>
        <p:nvSpPr>
          <p:cNvPr id="24" name="Text 6"/>
          <p:cNvSpPr/>
          <p:nvPr/>
        </p:nvSpPr>
        <p:spPr>
          <a:xfrm>
            <a:off x="1104900" y="3286125"/>
            <a:ext cx="46196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Miliary Pattern: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Fine nodular shadowing suggests TB or fungal infection until proven otherwise.</a:t>
            </a:r>
            <a:endParaRPr lang="en-US" sz="1125" dirty="0"/>
          </a:p>
        </p:txBody>
      </p:sp>
      <p:sp>
        <p:nvSpPr>
          <p:cNvPr id="25" name="Text 7"/>
          <p:cNvSpPr/>
          <p:nvPr/>
        </p:nvSpPr>
        <p:spPr>
          <a:xfrm>
            <a:off x="6777038" y="1343025"/>
            <a:ext cx="49377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Common Pitfalls to Avoid</a:t>
            </a:r>
            <a:endParaRPr lang="en-US" sz="1350" dirty="0"/>
          </a:p>
        </p:txBody>
      </p:sp>
      <p:sp>
        <p:nvSpPr>
          <p:cNvPr id="26" name="Text 8"/>
          <p:cNvSpPr/>
          <p:nvPr/>
        </p:nvSpPr>
        <p:spPr>
          <a:xfrm>
            <a:off x="6772275" y="1743075"/>
            <a:ext cx="46196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Ignoring RIPE: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Poor rotation can mimic mediastinal shift or heart enlargement (rotational artefact).</a:t>
            </a:r>
            <a:endParaRPr lang="en-US" sz="1125" dirty="0"/>
          </a:p>
        </p:txBody>
      </p:sp>
      <p:sp>
        <p:nvSpPr>
          <p:cNvPr id="27" name="Text 9"/>
          <p:cNvSpPr/>
          <p:nvPr/>
        </p:nvSpPr>
        <p:spPr>
          <a:xfrm>
            <a:off x="6772275" y="2257425"/>
            <a:ext cx="46196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Apical Blind Spot: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Small pneumothoraces are easily missed at the lung apices; look for the pleural line.</a:t>
            </a:r>
            <a:endParaRPr lang="en-US" sz="1125" dirty="0"/>
          </a:p>
        </p:txBody>
      </p:sp>
      <p:sp>
        <p:nvSpPr>
          <p:cNvPr id="28" name="Text 10"/>
          <p:cNvSpPr/>
          <p:nvPr/>
        </p:nvSpPr>
        <p:spPr>
          <a:xfrm>
            <a:off x="6772275" y="2771775"/>
            <a:ext cx="46196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Effusion Confusion: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Don't mistake a small pleural effusion for a simple elevation of the hemidiaphragm.</a:t>
            </a:r>
            <a:endParaRPr lang="en-US" sz="1125" dirty="0"/>
          </a:p>
        </p:txBody>
      </p:sp>
      <p:sp>
        <p:nvSpPr>
          <p:cNvPr id="29" name="Text 11"/>
          <p:cNvSpPr/>
          <p:nvPr/>
        </p:nvSpPr>
        <p:spPr>
          <a:xfrm>
            <a:off x="6772275" y="3286125"/>
            <a:ext cx="46196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Extra-pulmonary Tunnel Vision: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Always check bones for metastases and soft tissues for emphysema.</a:t>
            </a:r>
            <a:endParaRPr lang="en-US" sz="1125" dirty="0"/>
          </a:p>
        </p:txBody>
      </p:sp>
      <p:sp>
        <p:nvSpPr>
          <p:cNvPr id="30" name="Text 12"/>
          <p:cNvSpPr/>
          <p:nvPr/>
        </p:nvSpPr>
        <p:spPr>
          <a:xfrm>
            <a:off x="6772275" y="3800475"/>
            <a:ext cx="46196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Missing Context: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Never interpret CXR in isolation; correlate with O₂ sats and clinical symptoms.</a:t>
            </a:r>
            <a:endParaRPr lang="en-US" sz="1125" dirty="0"/>
          </a:p>
        </p:txBody>
      </p:sp>
      <p:sp>
        <p:nvSpPr>
          <p:cNvPr id="31" name="Text 13"/>
          <p:cNvSpPr/>
          <p:nvPr/>
        </p:nvSpPr>
        <p:spPr>
          <a:xfrm>
            <a:off x="571500" y="6496050"/>
            <a:ext cx="54406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9AA0A6"/>
                </a:solidFill>
              </a:rPr>
              <a:t>Bradford VTS Teaching Deck • May 2026</a:t>
            </a:r>
            <a:endParaRPr lang="en-US" sz="900" dirty="0"/>
          </a:p>
        </p:txBody>
      </p:sp>
      <p:sp>
        <p:nvSpPr>
          <p:cNvPr id="32" name="Text 14"/>
          <p:cNvSpPr/>
          <p:nvPr/>
        </p:nvSpPr>
        <p:spPr>
          <a:xfrm>
            <a:off x="10470654" y="6496050"/>
            <a:ext cx="1721346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9AA0A6"/>
                </a:solidFill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6286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52513"/>
            <a:ext cx="285750" cy="2286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514475"/>
            <a:ext cx="5572125" cy="2443163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707803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4110038"/>
            <a:ext cx="5572125" cy="2443163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303365"/>
            <a:ext cx="214313" cy="17532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052513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514475"/>
            <a:ext cx="5572125" cy="2443163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1707803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4110038"/>
            <a:ext cx="5572125" cy="2443163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4303365"/>
            <a:ext cx="214313" cy="17532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523875" y="152400"/>
            <a:ext cx="576072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CXR INTERPRETATION</a:t>
            </a:r>
            <a:endParaRPr lang="en-US" sz="2100" dirty="0"/>
          </a:p>
        </p:txBody>
      </p:sp>
      <p:sp>
        <p:nvSpPr>
          <p:cNvPr id="16" name="Text 1"/>
          <p:cNvSpPr/>
          <p:nvPr/>
        </p:nvSpPr>
        <p:spPr>
          <a:xfrm>
            <a:off x="523875" y="581025"/>
            <a:ext cx="624078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Systematic Approach &amp; Clinical Patterns</a:t>
            </a:r>
            <a:endParaRPr lang="en-US" sz="1050" dirty="0"/>
          </a:p>
        </p:txBody>
      </p:sp>
      <p:sp>
        <p:nvSpPr>
          <p:cNvPr id="17" name="Text 2"/>
          <p:cNvSpPr/>
          <p:nvPr/>
        </p:nvSpPr>
        <p:spPr>
          <a:xfrm>
            <a:off x="781050" y="1009650"/>
            <a:ext cx="528066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02124"/>
                </a:solidFill>
              </a:rPr>
              <a:t>AKT High-Yield Pearls</a:t>
            </a:r>
            <a:endParaRPr lang="en-US" sz="1650" dirty="0"/>
          </a:p>
        </p:txBody>
      </p:sp>
      <p:sp>
        <p:nvSpPr>
          <p:cNvPr id="18" name="Text 3"/>
          <p:cNvSpPr/>
          <p:nvPr/>
        </p:nvSpPr>
        <p:spPr>
          <a:xfrm>
            <a:off x="881063" y="1666875"/>
            <a:ext cx="576072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Clinical Scores &amp; Guidelines</a:t>
            </a:r>
            <a:endParaRPr lang="en-US" sz="1350" dirty="0"/>
          </a:p>
        </p:txBody>
      </p:sp>
      <p:sp>
        <p:nvSpPr>
          <p:cNvPr id="19" name="Text 4"/>
          <p:cNvSpPr/>
          <p:nvPr/>
        </p:nvSpPr>
        <p:spPr>
          <a:xfrm>
            <a:off x="762000" y="2019300"/>
            <a:ext cx="11065603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4351C"/>
                </a:solidFill>
              </a:rPr>
              <a:t>CURB-65 thresholds: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0–1 Home; 2 Hospital; ≥3 ICU consideration.</a:t>
            </a:r>
            <a:endParaRPr lang="en-US" sz="1125" dirty="0"/>
          </a:p>
        </p:txBody>
      </p:sp>
      <p:sp>
        <p:nvSpPr>
          <p:cNvPr id="20" name="Text 5"/>
          <p:cNvSpPr/>
          <p:nvPr/>
        </p:nvSpPr>
        <p:spPr>
          <a:xfrm>
            <a:off x="762000" y="2309813"/>
            <a:ext cx="5000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4351C"/>
                </a:solidFill>
              </a:rPr>
              <a:t>Fleischner Criteria: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Follow-up rules for incidental lung nodules based on size and risk.</a:t>
            </a:r>
            <a:endParaRPr lang="en-US" sz="1125" dirty="0"/>
          </a:p>
        </p:txBody>
      </p:sp>
      <p:sp>
        <p:nvSpPr>
          <p:cNvPr id="21" name="Text 6"/>
          <p:cNvSpPr/>
          <p:nvPr/>
        </p:nvSpPr>
        <p:spPr>
          <a:xfrm>
            <a:off x="762000" y="2814638"/>
            <a:ext cx="5000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4351C"/>
                </a:solidFill>
              </a:rPr>
              <a:t>NICE NG12: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Urgent 2-week-wait referral for suspicious mass or hilar enlargement.</a:t>
            </a:r>
            <a:endParaRPr lang="en-US" sz="1125" dirty="0"/>
          </a:p>
        </p:txBody>
      </p:sp>
      <p:sp>
        <p:nvSpPr>
          <p:cNvPr id="22" name="Text 7"/>
          <p:cNvSpPr/>
          <p:nvPr/>
        </p:nvSpPr>
        <p:spPr>
          <a:xfrm>
            <a:off x="881063" y="4262438"/>
            <a:ext cx="555498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Radiographic Pathognomonics</a:t>
            </a:r>
            <a:endParaRPr lang="en-US" sz="1350" dirty="0"/>
          </a:p>
        </p:txBody>
      </p:sp>
      <p:sp>
        <p:nvSpPr>
          <p:cNvPr id="23" name="Text 8"/>
          <p:cNvSpPr/>
          <p:nvPr/>
        </p:nvSpPr>
        <p:spPr>
          <a:xfrm>
            <a:off x="762000" y="4614863"/>
            <a:ext cx="5000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Kerley B Lines: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Short, horizontal peripheral lines representing interstitial pulmonary oedema.</a:t>
            </a:r>
            <a:endParaRPr lang="en-US" sz="1125" dirty="0"/>
          </a:p>
        </p:txBody>
      </p:sp>
      <p:sp>
        <p:nvSpPr>
          <p:cNvPr id="24" name="Text 9"/>
          <p:cNvSpPr/>
          <p:nvPr/>
        </p:nvSpPr>
        <p:spPr>
          <a:xfrm>
            <a:off x="762000" y="5119688"/>
            <a:ext cx="5000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Silhouette Sign: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Essential for localizing consolidation (e.g., loss of right heart border = RML).</a:t>
            </a:r>
            <a:endParaRPr lang="en-US" sz="1125" dirty="0"/>
          </a:p>
        </p:txBody>
      </p:sp>
      <p:sp>
        <p:nvSpPr>
          <p:cNvPr id="25" name="Text 10"/>
          <p:cNvSpPr/>
          <p:nvPr/>
        </p:nvSpPr>
        <p:spPr>
          <a:xfrm>
            <a:off x="762000" y="5624513"/>
            <a:ext cx="9744337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Egg-shell calcification: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High-yield exam link to Silicosis.</a:t>
            </a:r>
            <a:endParaRPr lang="en-US" sz="1125" dirty="0"/>
          </a:p>
        </p:txBody>
      </p:sp>
      <p:sp>
        <p:nvSpPr>
          <p:cNvPr id="26" name="Text 11"/>
          <p:cNvSpPr/>
          <p:nvPr/>
        </p:nvSpPr>
        <p:spPr>
          <a:xfrm>
            <a:off x="762000" y="5915025"/>
            <a:ext cx="8588229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Miliary Pattern: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TB, Sarcoidosis, or Histoplasmosis.</a:t>
            </a:r>
            <a:endParaRPr lang="en-US" sz="1125" dirty="0"/>
          </a:p>
        </p:txBody>
      </p:sp>
      <p:sp>
        <p:nvSpPr>
          <p:cNvPr id="27" name="Text 12"/>
          <p:cNvSpPr/>
          <p:nvPr/>
        </p:nvSpPr>
        <p:spPr>
          <a:xfrm>
            <a:off x="6638925" y="1009650"/>
            <a:ext cx="555307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02124"/>
                </a:solidFill>
              </a:rPr>
              <a:t>SCA Consultation Pearls</a:t>
            </a:r>
            <a:endParaRPr lang="en-US" sz="1650" dirty="0"/>
          </a:p>
        </p:txBody>
      </p:sp>
      <p:sp>
        <p:nvSpPr>
          <p:cNvPr id="28" name="Text 13"/>
          <p:cNvSpPr/>
          <p:nvPr/>
        </p:nvSpPr>
        <p:spPr>
          <a:xfrm>
            <a:off x="6738938" y="1666875"/>
            <a:ext cx="51911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Explaining the Findings</a:t>
            </a:r>
            <a:endParaRPr lang="en-US" sz="1350" dirty="0"/>
          </a:p>
        </p:txBody>
      </p:sp>
      <p:sp>
        <p:nvSpPr>
          <p:cNvPr id="29" name="Text 14"/>
          <p:cNvSpPr/>
          <p:nvPr/>
        </p:nvSpPr>
        <p:spPr>
          <a:xfrm>
            <a:off x="6619875" y="2019300"/>
            <a:ext cx="5000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Avoid jargon; use "shadowing" or "area of concern" rather than "infiltrate" or "opacity."</a:t>
            </a:r>
            <a:endParaRPr lang="en-US" sz="1125" dirty="0"/>
          </a:p>
        </p:txBody>
      </p:sp>
      <p:sp>
        <p:nvSpPr>
          <p:cNvPr id="30" name="Text 15"/>
          <p:cNvSpPr/>
          <p:nvPr/>
        </p:nvSpPr>
        <p:spPr>
          <a:xfrm>
            <a:off x="6619875" y="2524125"/>
            <a:ext cx="5000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Address </a:t>
            </a:r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4351C"/>
                </a:solidFill>
              </a:rPr>
              <a:t>ICE: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Specifically screen for concerns about cancer when discussing nodules.</a:t>
            </a:r>
            <a:endParaRPr lang="en-US" sz="1125" dirty="0"/>
          </a:p>
        </p:txBody>
      </p:sp>
      <p:sp>
        <p:nvSpPr>
          <p:cNvPr id="31" name="Text 16"/>
          <p:cNvSpPr/>
          <p:nvPr/>
        </p:nvSpPr>
        <p:spPr>
          <a:xfrm>
            <a:off x="6619875" y="3028950"/>
            <a:ext cx="5000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Explain the "Next Steps" clearly (e.g., "We need a CT scan to look at this in more detail").</a:t>
            </a:r>
            <a:endParaRPr lang="en-US" sz="1125" dirty="0"/>
          </a:p>
        </p:txBody>
      </p:sp>
      <p:sp>
        <p:nvSpPr>
          <p:cNvPr id="32" name="Text 17"/>
          <p:cNvSpPr/>
          <p:nvPr/>
        </p:nvSpPr>
        <p:spPr>
          <a:xfrm>
            <a:off x="6738938" y="4262438"/>
            <a:ext cx="545306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351C"/>
                </a:solidFill>
              </a:rPr>
              <a:t>Management &amp; Safety Netting</a:t>
            </a:r>
            <a:endParaRPr lang="en-US" sz="1350" dirty="0"/>
          </a:p>
        </p:txBody>
      </p:sp>
      <p:sp>
        <p:nvSpPr>
          <p:cNvPr id="33" name="Text 18"/>
          <p:cNvSpPr/>
          <p:nvPr/>
        </p:nvSpPr>
        <p:spPr>
          <a:xfrm>
            <a:off x="6619875" y="4614863"/>
            <a:ext cx="5000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Pneumonia Follow-up: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Repeat CXR in 6 weeks is mandatory to ensure resolution and exclude underlying malignancy.</a:t>
            </a:r>
            <a:endParaRPr lang="en-US" sz="1125" dirty="0"/>
          </a:p>
        </p:txBody>
      </p:sp>
      <p:sp>
        <p:nvSpPr>
          <p:cNvPr id="34" name="Text 19"/>
          <p:cNvSpPr/>
          <p:nvPr/>
        </p:nvSpPr>
        <p:spPr>
          <a:xfrm>
            <a:off x="6619875" y="5119688"/>
            <a:ext cx="5000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Tension Pneumothorax: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Emphasize clinical diagnosis; do not wait for imaging in an emergency.</a:t>
            </a:r>
            <a:endParaRPr lang="en-US" sz="1125" dirty="0"/>
          </a:p>
        </p:txBody>
      </p:sp>
      <p:sp>
        <p:nvSpPr>
          <p:cNvPr id="35" name="Text 20"/>
          <p:cNvSpPr/>
          <p:nvPr/>
        </p:nvSpPr>
        <p:spPr>
          <a:xfrm>
            <a:off x="6619875" y="5624513"/>
            <a:ext cx="5000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Referral Urgency: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Document "2-week-wait" discussion clearly in clinical notes.</a:t>
            </a:r>
            <a:endParaRPr lang="en-US" sz="11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3817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14425"/>
            <a:ext cx="5595938" cy="2366963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44538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944" y="1647379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68413"/>
            <a:ext cx="190500" cy="156865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395984"/>
            <a:ext cx="190500" cy="156865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723555"/>
            <a:ext cx="190500" cy="156865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1114425"/>
            <a:ext cx="5595938" cy="2366963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3663" y="1544538"/>
            <a:ext cx="381000" cy="3810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27006" y="1647379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3663" y="2068413"/>
            <a:ext cx="190500" cy="156865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3663" y="2395984"/>
            <a:ext cx="190500" cy="15686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3663" y="2723555"/>
            <a:ext cx="190500" cy="156865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3719512"/>
            <a:ext cx="5595938" cy="2366963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600" y="4149626"/>
            <a:ext cx="381000" cy="3810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92944" y="4252466"/>
            <a:ext cx="214313" cy="17532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9600" y="4673501"/>
            <a:ext cx="190500" cy="156865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09600" y="5001071"/>
            <a:ext cx="190500" cy="156865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09600" y="5328642"/>
            <a:ext cx="190500" cy="15686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215063" y="3719512"/>
            <a:ext cx="5595938" cy="2366963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43663" y="4149626"/>
            <a:ext cx="381000" cy="38100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27006" y="4252466"/>
            <a:ext cx="214313" cy="17532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43663" y="4673501"/>
            <a:ext cx="190500" cy="156865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43663" y="5001071"/>
            <a:ext cx="190500" cy="156865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43663" y="5328642"/>
            <a:ext cx="190500" cy="156865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6372225"/>
            <a:ext cx="12192000" cy="485775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523875" y="190500"/>
            <a:ext cx="576072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CXR INTERPRETATION</a:t>
            </a:r>
            <a:endParaRPr lang="en-US" sz="2100" dirty="0"/>
          </a:p>
        </p:txBody>
      </p:sp>
      <p:sp>
        <p:nvSpPr>
          <p:cNvPr id="31" name="Text 1"/>
          <p:cNvSpPr/>
          <p:nvPr/>
        </p:nvSpPr>
        <p:spPr>
          <a:xfrm>
            <a:off x="523875" y="628650"/>
            <a:ext cx="624078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Systematic Approach &amp; Clinical Patterns</a:t>
            </a:r>
            <a:endParaRPr lang="en-US" sz="1050" dirty="0"/>
          </a:p>
        </p:txBody>
      </p:sp>
      <p:sp>
        <p:nvSpPr>
          <p:cNvPr id="32" name="Text 2"/>
          <p:cNvSpPr/>
          <p:nvPr/>
        </p:nvSpPr>
        <p:spPr>
          <a:xfrm>
            <a:off x="1133475" y="1592163"/>
            <a:ext cx="34290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Workflow Basics</a:t>
            </a:r>
            <a:endParaRPr lang="en-US" sz="1500" dirty="0"/>
          </a:p>
        </p:txBody>
      </p:sp>
      <p:sp>
        <p:nvSpPr>
          <p:cNvPr id="33" name="Text 3"/>
          <p:cNvSpPr/>
          <p:nvPr/>
        </p:nvSpPr>
        <p:spPr>
          <a:xfrm>
            <a:off x="800100" y="2068413"/>
            <a:ext cx="113919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RIPE: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Quality check first (Rotation, Inspiration, Penetration, Exposure)</a:t>
            </a:r>
            <a:endParaRPr lang="en-US" sz="1200" dirty="0"/>
          </a:p>
        </p:txBody>
      </p:sp>
      <p:sp>
        <p:nvSpPr>
          <p:cNvPr id="34" name="Text 4"/>
          <p:cNvSpPr/>
          <p:nvPr/>
        </p:nvSpPr>
        <p:spPr>
          <a:xfrm>
            <a:off x="800100" y="2395984"/>
            <a:ext cx="113919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ABCDEFGH: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Systematic search to avoid "satisfaction of search" bias</a:t>
            </a:r>
            <a:endParaRPr lang="en-US" sz="1200" dirty="0"/>
          </a:p>
        </p:txBody>
      </p:sp>
      <p:sp>
        <p:nvSpPr>
          <p:cNvPr id="35" name="Text 5"/>
          <p:cNvSpPr/>
          <p:nvPr/>
        </p:nvSpPr>
        <p:spPr>
          <a:xfrm>
            <a:off x="800100" y="2723555"/>
            <a:ext cx="113919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Comparison: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Always compare with previous films whenever available</a:t>
            </a:r>
            <a:endParaRPr lang="en-US" sz="1200" dirty="0"/>
          </a:p>
        </p:txBody>
      </p:sp>
      <p:sp>
        <p:nvSpPr>
          <p:cNvPr id="36" name="Text 6"/>
          <p:cNvSpPr/>
          <p:nvPr/>
        </p:nvSpPr>
        <p:spPr>
          <a:xfrm>
            <a:off x="6967538" y="1592163"/>
            <a:ext cx="45720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Key Metrics &amp; Scores</a:t>
            </a:r>
            <a:endParaRPr lang="en-US" sz="1500" dirty="0"/>
          </a:p>
        </p:txBody>
      </p:sp>
      <p:sp>
        <p:nvSpPr>
          <p:cNvPr id="37" name="Text 7"/>
          <p:cNvSpPr/>
          <p:nvPr/>
        </p:nvSpPr>
        <p:spPr>
          <a:xfrm>
            <a:off x="6634163" y="2068413"/>
            <a:ext cx="5557838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CTR &gt; 50%: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Cardiomegaly threshold (PA film only)</a:t>
            </a:r>
            <a:endParaRPr lang="en-US" sz="1200" dirty="0"/>
          </a:p>
        </p:txBody>
      </p:sp>
      <p:sp>
        <p:nvSpPr>
          <p:cNvPr id="38" name="Text 8"/>
          <p:cNvSpPr/>
          <p:nvPr/>
        </p:nvSpPr>
        <p:spPr>
          <a:xfrm>
            <a:off x="6634163" y="2395984"/>
            <a:ext cx="5557838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CURB-65: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0-1 Home; 2 Consider; ≥3 Admit (Hospital/ICU)</a:t>
            </a:r>
            <a:endParaRPr lang="en-US" sz="1200" dirty="0"/>
          </a:p>
        </p:txBody>
      </p:sp>
      <p:sp>
        <p:nvSpPr>
          <p:cNvPr id="39" name="Text 9"/>
          <p:cNvSpPr/>
          <p:nvPr/>
        </p:nvSpPr>
        <p:spPr>
          <a:xfrm>
            <a:off x="6634163" y="2723555"/>
            <a:ext cx="5557838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Effusion: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&gt;200 mL required to blunt costophrenic angle</a:t>
            </a:r>
            <a:endParaRPr lang="en-US" sz="1200" dirty="0"/>
          </a:p>
        </p:txBody>
      </p:sp>
      <p:sp>
        <p:nvSpPr>
          <p:cNvPr id="40" name="Text 10"/>
          <p:cNvSpPr/>
          <p:nvPr/>
        </p:nvSpPr>
        <p:spPr>
          <a:xfrm>
            <a:off x="1133475" y="4197251"/>
            <a:ext cx="3657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Diagnostic Logic</a:t>
            </a:r>
            <a:endParaRPr lang="en-US" sz="1500" dirty="0"/>
          </a:p>
        </p:txBody>
      </p:sp>
      <p:sp>
        <p:nvSpPr>
          <p:cNvPr id="41" name="Text 11"/>
          <p:cNvSpPr/>
          <p:nvPr/>
        </p:nvSpPr>
        <p:spPr>
          <a:xfrm>
            <a:off x="800100" y="4673501"/>
            <a:ext cx="113919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Silhouette Sign: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Loss of border = pathology touching that border</a:t>
            </a:r>
            <a:endParaRPr lang="en-US" sz="1200" dirty="0"/>
          </a:p>
        </p:txBody>
      </p:sp>
      <p:sp>
        <p:nvSpPr>
          <p:cNvPr id="42" name="Text 12"/>
          <p:cNvSpPr/>
          <p:nvPr/>
        </p:nvSpPr>
        <p:spPr>
          <a:xfrm>
            <a:off x="800100" y="5001071"/>
            <a:ext cx="1115568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Hilar LN: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Bilateral = Sarcoidosis; Unilateral = Malignancy/TB</a:t>
            </a:r>
            <a:endParaRPr lang="en-US" sz="1200" dirty="0"/>
          </a:p>
        </p:txBody>
      </p:sp>
      <p:sp>
        <p:nvSpPr>
          <p:cNvPr id="43" name="Text 13"/>
          <p:cNvSpPr/>
          <p:nvPr/>
        </p:nvSpPr>
        <p:spPr>
          <a:xfrm>
            <a:off x="800100" y="5328642"/>
            <a:ext cx="969264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Air Bronchogram: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Confirms consolidation over collapse</a:t>
            </a:r>
            <a:endParaRPr lang="en-US" sz="1200" dirty="0"/>
          </a:p>
        </p:txBody>
      </p:sp>
      <p:sp>
        <p:nvSpPr>
          <p:cNvPr id="44" name="Text 14"/>
          <p:cNvSpPr/>
          <p:nvPr/>
        </p:nvSpPr>
        <p:spPr>
          <a:xfrm>
            <a:off x="6967538" y="4197251"/>
            <a:ext cx="43434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Critical Priorities</a:t>
            </a:r>
            <a:endParaRPr lang="en-US" sz="1500" dirty="0"/>
          </a:p>
        </p:txBody>
      </p:sp>
      <p:sp>
        <p:nvSpPr>
          <p:cNvPr id="45" name="Text 15"/>
          <p:cNvSpPr/>
          <p:nvPr/>
        </p:nvSpPr>
        <p:spPr>
          <a:xfrm>
            <a:off x="6634163" y="4673501"/>
            <a:ext cx="5557838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Tension PTX: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Clinical diagnosis — DO NOT wait for X-ray</a:t>
            </a:r>
            <a:endParaRPr lang="en-US" sz="1200" dirty="0"/>
          </a:p>
        </p:txBody>
      </p:sp>
      <p:sp>
        <p:nvSpPr>
          <p:cNvPr id="46" name="Text 16"/>
          <p:cNvSpPr/>
          <p:nvPr/>
        </p:nvSpPr>
        <p:spPr>
          <a:xfrm>
            <a:off x="6634163" y="5001071"/>
            <a:ext cx="5557838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Miliary Pattern: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TB until proven otherwise; emergency referral</a:t>
            </a:r>
            <a:endParaRPr lang="en-US" sz="1200" dirty="0"/>
          </a:p>
        </p:txBody>
      </p:sp>
      <p:sp>
        <p:nvSpPr>
          <p:cNvPr id="47" name="Text 17"/>
          <p:cNvSpPr/>
          <p:nvPr/>
        </p:nvSpPr>
        <p:spPr>
          <a:xfrm>
            <a:off x="6634163" y="5328642"/>
            <a:ext cx="5557838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Mass &gt; 20mm: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Urgent 2-Week-Wait referral in smokers &gt; 40y</a:t>
            </a:r>
            <a:endParaRPr lang="en-US" sz="1200" dirty="0"/>
          </a:p>
        </p:txBody>
      </p:sp>
      <p:sp>
        <p:nvSpPr>
          <p:cNvPr id="48" name="Text 18"/>
          <p:cNvSpPr/>
          <p:nvPr/>
        </p:nvSpPr>
        <p:spPr>
          <a:xfrm>
            <a:off x="381000" y="6515100"/>
            <a:ext cx="41605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005EB8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49" name="Text 19"/>
          <p:cNvSpPr/>
          <p:nvPr/>
        </p:nvSpPr>
        <p:spPr>
          <a:xfrm>
            <a:off x="9610725" y="6529388"/>
            <a:ext cx="2581275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5F6368"/>
                </a:solidFill>
              </a:rPr>
              <a:t>Created May 2026 | 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11049000" cy="6286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52550"/>
            <a:ext cx="5429250" cy="18669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625" y="1543050"/>
            <a:ext cx="571500" cy="571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0125" y="1752600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0" y="1352550"/>
            <a:ext cx="5429250" cy="18669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1543050"/>
            <a:ext cx="571500" cy="5715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19875" y="1752600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371850"/>
            <a:ext cx="5429250" cy="18669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9625" y="3562350"/>
            <a:ext cx="571500" cy="5715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0125" y="3771900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0" y="3371850"/>
            <a:ext cx="5429250" cy="18669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3562350"/>
            <a:ext cx="571500" cy="5715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19875" y="3771900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5467350"/>
            <a:ext cx="11049000" cy="81915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7250" y="5648325"/>
            <a:ext cx="1184374" cy="4572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79749" y="5745063"/>
            <a:ext cx="285750" cy="263723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714375" y="304800"/>
            <a:ext cx="1024128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QUALITY CHECK: THE RIPE APPROACH</a:t>
            </a:r>
            <a:endParaRPr lang="en-US" sz="2100" dirty="0"/>
          </a:p>
        </p:txBody>
      </p:sp>
      <p:sp>
        <p:nvSpPr>
          <p:cNvPr id="21" name="Text 1"/>
          <p:cNvSpPr/>
          <p:nvPr/>
        </p:nvSpPr>
        <p:spPr>
          <a:xfrm>
            <a:off x="714375" y="733425"/>
            <a:ext cx="864108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Assessing film adequacy before clinical interpretation</a:t>
            </a:r>
            <a:endParaRPr lang="en-US" sz="1050" dirty="0"/>
          </a:p>
        </p:txBody>
      </p:sp>
      <p:sp>
        <p:nvSpPr>
          <p:cNvPr id="22" name="Text 2"/>
          <p:cNvSpPr/>
          <p:nvPr/>
        </p:nvSpPr>
        <p:spPr>
          <a:xfrm>
            <a:off x="1571625" y="1543050"/>
            <a:ext cx="41910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Rotation</a:t>
            </a:r>
            <a:endParaRPr lang="en-US" sz="1800" dirty="0"/>
          </a:p>
        </p:txBody>
      </p:sp>
      <p:sp>
        <p:nvSpPr>
          <p:cNvPr id="23" name="Text 3"/>
          <p:cNvSpPr/>
          <p:nvPr/>
        </p:nvSpPr>
        <p:spPr>
          <a:xfrm>
            <a:off x="1571625" y="1943100"/>
            <a:ext cx="41910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5F6368"/>
                </a:solidFill>
              </a:rPr>
              <a:t>Clavicular heads must be </a:t>
            </a:r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equidistant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5F6368"/>
                </a:solidFill>
              </a:rPr>
              <a:t> from the spinous process.</a:t>
            </a:r>
            <a:endParaRPr lang="en-US" sz="1350" dirty="0"/>
          </a:p>
        </p:txBody>
      </p:sp>
      <p:sp>
        <p:nvSpPr>
          <p:cNvPr id="24" name="Text 4"/>
          <p:cNvSpPr/>
          <p:nvPr/>
        </p:nvSpPr>
        <p:spPr>
          <a:xfrm>
            <a:off x="1571625" y="2486025"/>
            <a:ext cx="1062037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5F6368"/>
                </a:solidFill>
              </a:rPr>
              <a:t>Rotation can distort the heart shape and mediastinum.</a:t>
            </a:r>
            <a:endParaRPr lang="en-US" sz="1350" dirty="0"/>
          </a:p>
        </p:txBody>
      </p:sp>
      <p:sp>
        <p:nvSpPr>
          <p:cNvPr id="25" name="Text 5"/>
          <p:cNvSpPr/>
          <p:nvPr/>
        </p:nvSpPr>
        <p:spPr>
          <a:xfrm>
            <a:off x="7191375" y="1543050"/>
            <a:ext cx="41910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Inspiration</a:t>
            </a:r>
            <a:endParaRPr lang="en-US" sz="1800" dirty="0"/>
          </a:p>
        </p:txBody>
      </p:sp>
      <p:sp>
        <p:nvSpPr>
          <p:cNvPr id="26" name="Text 6"/>
          <p:cNvSpPr/>
          <p:nvPr/>
        </p:nvSpPr>
        <p:spPr>
          <a:xfrm>
            <a:off x="7191375" y="1943100"/>
            <a:ext cx="41910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5F6368"/>
                </a:solidFill>
              </a:rPr>
              <a:t>Posterior right </a:t>
            </a:r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10th or 11th ribs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5F6368"/>
                </a:solidFill>
              </a:rPr>
              <a:t> should be visible above the diaphragm.</a:t>
            </a:r>
            <a:endParaRPr lang="en-US" sz="1350" dirty="0"/>
          </a:p>
        </p:txBody>
      </p:sp>
      <p:sp>
        <p:nvSpPr>
          <p:cNvPr id="27" name="Text 7"/>
          <p:cNvSpPr/>
          <p:nvPr/>
        </p:nvSpPr>
        <p:spPr>
          <a:xfrm>
            <a:off x="7191375" y="2486025"/>
            <a:ext cx="41910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5F6368"/>
                </a:solidFill>
              </a:rPr>
              <a:t>Poor inspiration crowds lung markings and mimics pathology.</a:t>
            </a:r>
            <a:endParaRPr lang="en-US" sz="1350" dirty="0"/>
          </a:p>
        </p:txBody>
      </p:sp>
      <p:sp>
        <p:nvSpPr>
          <p:cNvPr id="28" name="Text 8"/>
          <p:cNvSpPr/>
          <p:nvPr/>
        </p:nvSpPr>
        <p:spPr>
          <a:xfrm>
            <a:off x="1571625" y="3562350"/>
            <a:ext cx="41910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Penetration</a:t>
            </a:r>
            <a:endParaRPr lang="en-US" sz="1800" dirty="0"/>
          </a:p>
        </p:txBody>
      </p:sp>
      <p:sp>
        <p:nvSpPr>
          <p:cNvPr id="29" name="Text 9"/>
          <p:cNvSpPr/>
          <p:nvPr/>
        </p:nvSpPr>
        <p:spPr>
          <a:xfrm>
            <a:off x="1571625" y="3962400"/>
            <a:ext cx="41910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Thoracic vertebrae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5F6368"/>
                </a:solidFill>
              </a:rPr>
              <a:t> should be faintly visible behind the heart silhouette.</a:t>
            </a:r>
            <a:endParaRPr lang="en-US" sz="1350" dirty="0"/>
          </a:p>
        </p:txBody>
      </p:sp>
      <p:sp>
        <p:nvSpPr>
          <p:cNvPr id="30" name="Text 10"/>
          <p:cNvSpPr/>
          <p:nvPr/>
        </p:nvSpPr>
        <p:spPr>
          <a:xfrm>
            <a:off x="1571625" y="4505325"/>
            <a:ext cx="1062037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5F6368"/>
                </a:solidFill>
              </a:rPr>
              <a:t>Under-penetration makes lung fields appear too white.</a:t>
            </a:r>
            <a:endParaRPr lang="en-US" sz="1350" dirty="0"/>
          </a:p>
        </p:txBody>
      </p:sp>
      <p:sp>
        <p:nvSpPr>
          <p:cNvPr id="31" name="Text 11"/>
          <p:cNvSpPr/>
          <p:nvPr/>
        </p:nvSpPr>
        <p:spPr>
          <a:xfrm>
            <a:off x="7191375" y="3562350"/>
            <a:ext cx="41910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Exposure</a:t>
            </a:r>
            <a:endParaRPr lang="en-US" sz="1800" dirty="0"/>
          </a:p>
        </p:txBody>
      </p:sp>
      <p:sp>
        <p:nvSpPr>
          <p:cNvPr id="32" name="Text 12"/>
          <p:cNvSpPr/>
          <p:nvPr/>
        </p:nvSpPr>
        <p:spPr>
          <a:xfrm>
            <a:off x="7191375" y="3962400"/>
            <a:ext cx="50006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5F6368"/>
                </a:solidFill>
              </a:rPr>
              <a:t>The </a:t>
            </a:r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entire lung fields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5F6368"/>
                </a:solidFill>
              </a:rPr>
              <a:t> must be visible on the film.</a:t>
            </a:r>
            <a:endParaRPr lang="en-US" sz="1350" dirty="0"/>
          </a:p>
        </p:txBody>
      </p:sp>
      <p:sp>
        <p:nvSpPr>
          <p:cNvPr id="33" name="Text 13"/>
          <p:cNvSpPr/>
          <p:nvPr/>
        </p:nvSpPr>
        <p:spPr>
          <a:xfrm>
            <a:off x="7191375" y="4248150"/>
            <a:ext cx="41910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5F6368"/>
                </a:solidFill>
              </a:rPr>
              <a:t>Check that apices and costophrenic angles are not cut off.</a:t>
            </a:r>
            <a:endParaRPr lang="en-US" sz="1350" dirty="0"/>
          </a:p>
        </p:txBody>
      </p:sp>
      <p:sp>
        <p:nvSpPr>
          <p:cNvPr id="34" name="Text 14"/>
          <p:cNvSpPr/>
          <p:nvPr/>
        </p:nvSpPr>
        <p:spPr>
          <a:xfrm>
            <a:off x="952500" y="5648325"/>
            <a:ext cx="99387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CLINICAL PEARL</a:t>
            </a:r>
            <a:endParaRPr lang="en-US" sz="1050" dirty="0"/>
          </a:p>
        </p:txBody>
      </p:sp>
      <p:sp>
        <p:nvSpPr>
          <p:cNvPr id="35" name="Text 15"/>
          <p:cNvSpPr/>
          <p:nvPr/>
        </p:nvSpPr>
        <p:spPr>
          <a:xfrm>
            <a:off x="2708374" y="5619750"/>
            <a:ext cx="8626376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Always check RIPE quality first — a rotated or under-inspired film will mislead you and may lead to unnecessary investigations.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3817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14425"/>
            <a:ext cx="2714625" cy="2309813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" y="1266825"/>
            <a:ext cx="342900" cy="3429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8913" y="1309688"/>
            <a:ext cx="214313" cy="257175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614738"/>
            <a:ext cx="2714625" cy="2309813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3767138"/>
            <a:ext cx="342900" cy="3429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28913" y="3810000"/>
            <a:ext cx="214313" cy="257175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86125" y="1114425"/>
            <a:ext cx="2714625" cy="2309813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38525" y="1266825"/>
            <a:ext cx="342900" cy="3429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34038" y="1309688"/>
            <a:ext cx="214313" cy="25717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86125" y="3614738"/>
            <a:ext cx="2714625" cy="2309813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38525" y="3767138"/>
            <a:ext cx="342900" cy="3429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34038" y="3810000"/>
            <a:ext cx="214313" cy="257175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1250" y="1114425"/>
            <a:ext cx="2714625" cy="2309813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43650" y="1266825"/>
            <a:ext cx="342900" cy="3429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39163" y="1309688"/>
            <a:ext cx="214313" cy="25717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191250" y="3614738"/>
            <a:ext cx="2714625" cy="2309813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43650" y="3767138"/>
            <a:ext cx="342900" cy="34290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539163" y="3810000"/>
            <a:ext cx="214313" cy="25717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096375" y="1114425"/>
            <a:ext cx="2714625" cy="2309813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248775" y="1266825"/>
            <a:ext cx="342900" cy="34290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444288" y="1309688"/>
            <a:ext cx="214313" cy="257175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096375" y="3614738"/>
            <a:ext cx="2714625" cy="2309813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248775" y="3767138"/>
            <a:ext cx="342900" cy="342900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444288" y="3810000"/>
            <a:ext cx="214313" cy="257175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6115050"/>
            <a:ext cx="12192000" cy="361950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523875" y="190500"/>
            <a:ext cx="93345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SYSTEMATIC READING: ABCDEFGH</a:t>
            </a:r>
            <a:endParaRPr lang="en-US" sz="2100" dirty="0"/>
          </a:p>
        </p:txBody>
      </p:sp>
      <p:sp>
        <p:nvSpPr>
          <p:cNvPr id="31" name="Text 1"/>
          <p:cNvSpPr/>
          <p:nvPr/>
        </p:nvSpPr>
        <p:spPr>
          <a:xfrm>
            <a:off x="523875" y="628650"/>
            <a:ext cx="116681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A structured method covering Airway, Bones, Cardiac silhouette, Diaphragm, Effusions, lung Fields, Gastric bubble, and Hila to ensure no pathology is missed.</a:t>
            </a:r>
            <a:endParaRPr lang="en-US" sz="1050" dirty="0"/>
          </a:p>
        </p:txBody>
      </p:sp>
      <p:sp>
        <p:nvSpPr>
          <p:cNvPr id="32" name="Text 2"/>
          <p:cNvSpPr/>
          <p:nvPr/>
        </p:nvSpPr>
        <p:spPr>
          <a:xfrm>
            <a:off x="635943" y="1266825"/>
            <a:ext cx="3429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A</a:t>
            </a:r>
            <a:endParaRPr lang="en-US" sz="1500" dirty="0"/>
          </a:p>
        </p:txBody>
      </p:sp>
      <p:sp>
        <p:nvSpPr>
          <p:cNvPr id="33" name="Text 3"/>
          <p:cNvSpPr/>
          <p:nvPr/>
        </p:nvSpPr>
        <p:spPr>
          <a:xfrm>
            <a:off x="990600" y="1309688"/>
            <a:ext cx="12344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AIRWAY</a:t>
            </a:r>
            <a:endParaRPr lang="en-US" sz="1350" dirty="0"/>
          </a:p>
        </p:txBody>
      </p:sp>
      <p:sp>
        <p:nvSpPr>
          <p:cNvPr id="34" name="Text 4"/>
          <p:cNvSpPr/>
          <p:nvPr/>
        </p:nvSpPr>
        <p:spPr>
          <a:xfrm>
            <a:off x="533400" y="1704975"/>
            <a:ext cx="29146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• Trachea midline</a:t>
            </a:r>
            <a:endParaRPr lang="en-US" sz="1125" dirty="0"/>
          </a:p>
        </p:txBody>
      </p:sp>
      <p:sp>
        <p:nvSpPr>
          <p:cNvPr id="35" name="Text 5"/>
          <p:cNvSpPr/>
          <p:nvPr/>
        </p:nvSpPr>
        <p:spPr>
          <a:xfrm>
            <a:off x="533400" y="1976438"/>
            <a:ext cx="34861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• Carina angle &lt;70°</a:t>
            </a:r>
            <a:endParaRPr lang="en-US" sz="1125" dirty="0"/>
          </a:p>
        </p:txBody>
      </p:sp>
      <p:sp>
        <p:nvSpPr>
          <p:cNvPr id="36" name="Text 6"/>
          <p:cNvSpPr/>
          <p:nvPr/>
        </p:nvSpPr>
        <p:spPr>
          <a:xfrm>
            <a:off x="635943" y="3767138"/>
            <a:ext cx="3429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B</a:t>
            </a:r>
            <a:endParaRPr lang="en-US" sz="1500" dirty="0"/>
          </a:p>
        </p:txBody>
      </p:sp>
      <p:sp>
        <p:nvSpPr>
          <p:cNvPr id="37" name="Text 7"/>
          <p:cNvSpPr/>
          <p:nvPr/>
        </p:nvSpPr>
        <p:spPr>
          <a:xfrm>
            <a:off x="990600" y="3810000"/>
            <a:ext cx="10287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BONES</a:t>
            </a:r>
            <a:endParaRPr lang="en-US" sz="1350" dirty="0"/>
          </a:p>
        </p:txBody>
      </p:sp>
      <p:sp>
        <p:nvSpPr>
          <p:cNvPr id="38" name="Text 8"/>
          <p:cNvSpPr/>
          <p:nvPr/>
        </p:nvSpPr>
        <p:spPr>
          <a:xfrm>
            <a:off x="533400" y="4205288"/>
            <a:ext cx="514350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• Ribs (fractures, metastases)</a:t>
            </a:r>
            <a:endParaRPr lang="en-US" sz="1125" dirty="0"/>
          </a:p>
        </p:txBody>
      </p:sp>
      <p:sp>
        <p:nvSpPr>
          <p:cNvPr id="39" name="Text 9"/>
          <p:cNvSpPr/>
          <p:nvPr/>
        </p:nvSpPr>
        <p:spPr>
          <a:xfrm>
            <a:off x="533400" y="4476750"/>
            <a:ext cx="548640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• Clavicles, scapulae, vertebrae</a:t>
            </a:r>
            <a:endParaRPr lang="en-US" sz="1125" dirty="0"/>
          </a:p>
        </p:txBody>
      </p:sp>
      <p:sp>
        <p:nvSpPr>
          <p:cNvPr id="40" name="Text 10"/>
          <p:cNvSpPr/>
          <p:nvPr/>
        </p:nvSpPr>
        <p:spPr>
          <a:xfrm>
            <a:off x="3541068" y="1266825"/>
            <a:ext cx="3429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C</a:t>
            </a:r>
            <a:endParaRPr lang="en-US" sz="1500" dirty="0"/>
          </a:p>
        </p:txBody>
      </p:sp>
      <p:sp>
        <p:nvSpPr>
          <p:cNvPr id="41" name="Text 11"/>
          <p:cNvSpPr/>
          <p:nvPr/>
        </p:nvSpPr>
        <p:spPr>
          <a:xfrm>
            <a:off x="3895725" y="1309688"/>
            <a:ext cx="144018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CARDIAC</a:t>
            </a:r>
            <a:endParaRPr lang="en-US" sz="1350" dirty="0"/>
          </a:p>
        </p:txBody>
      </p:sp>
      <p:sp>
        <p:nvSpPr>
          <p:cNvPr id="42" name="Text 12"/>
          <p:cNvSpPr/>
          <p:nvPr/>
        </p:nvSpPr>
        <p:spPr>
          <a:xfrm>
            <a:off x="3438525" y="1704975"/>
            <a:ext cx="365760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• CTR &lt;50% (PA film)</a:t>
            </a:r>
            <a:endParaRPr lang="en-US" sz="1125" dirty="0"/>
          </a:p>
        </p:txBody>
      </p:sp>
      <p:sp>
        <p:nvSpPr>
          <p:cNvPr id="43" name="Text 13"/>
          <p:cNvSpPr/>
          <p:nvPr/>
        </p:nvSpPr>
        <p:spPr>
          <a:xfrm>
            <a:off x="3438525" y="1976438"/>
            <a:ext cx="445770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• Cardiac silhouette shape</a:t>
            </a:r>
            <a:endParaRPr lang="en-US" sz="1125" dirty="0"/>
          </a:p>
        </p:txBody>
      </p:sp>
      <p:sp>
        <p:nvSpPr>
          <p:cNvPr id="44" name="Text 14"/>
          <p:cNvSpPr/>
          <p:nvPr/>
        </p:nvSpPr>
        <p:spPr>
          <a:xfrm>
            <a:off x="3541068" y="3767138"/>
            <a:ext cx="3429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D</a:t>
            </a:r>
            <a:endParaRPr lang="en-US" sz="1500" dirty="0"/>
          </a:p>
        </p:txBody>
      </p:sp>
      <p:sp>
        <p:nvSpPr>
          <p:cNvPr id="45" name="Text 15"/>
          <p:cNvSpPr/>
          <p:nvPr/>
        </p:nvSpPr>
        <p:spPr>
          <a:xfrm>
            <a:off x="3895725" y="3810000"/>
            <a:ext cx="18516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DIAPHRAGM</a:t>
            </a:r>
            <a:endParaRPr lang="en-US" sz="1350" dirty="0"/>
          </a:p>
        </p:txBody>
      </p:sp>
      <p:sp>
        <p:nvSpPr>
          <p:cNvPr id="46" name="Text 16"/>
          <p:cNvSpPr/>
          <p:nvPr/>
        </p:nvSpPr>
        <p:spPr>
          <a:xfrm>
            <a:off x="3438525" y="4205288"/>
            <a:ext cx="411480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• Right higher than left</a:t>
            </a:r>
            <a:endParaRPr lang="en-US" sz="1125" dirty="0"/>
          </a:p>
        </p:txBody>
      </p:sp>
      <p:sp>
        <p:nvSpPr>
          <p:cNvPr id="47" name="Text 17"/>
          <p:cNvSpPr/>
          <p:nvPr/>
        </p:nvSpPr>
        <p:spPr>
          <a:xfrm>
            <a:off x="3438525" y="4476750"/>
            <a:ext cx="46291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• Costophrenic angles sharp</a:t>
            </a:r>
            <a:endParaRPr lang="en-US" sz="1125" dirty="0"/>
          </a:p>
        </p:txBody>
      </p:sp>
      <p:sp>
        <p:nvSpPr>
          <p:cNvPr id="48" name="Text 18"/>
          <p:cNvSpPr/>
          <p:nvPr/>
        </p:nvSpPr>
        <p:spPr>
          <a:xfrm>
            <a:off x="6451550" y="1266825"/>
            <a:ext cx="3429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E</a:t>
            </a:r>
            <a:endParaRPr lang="en-US" sz="1500" dirty="0"/>
          </a:p>
        </p:txBody>
      </p:sp>
      <p:sp>
        <p:nvSpPr>
          <p:cNvPr id="49" name="Text 19"/>
          <p:cNvSpPr/>
          <p:nvPr/>
        </p:nvSpPr>
        <p:spPr>
          <a:xfrm>
            <a:off x="6800850" y="1309688"/>
            <a:ext cx="164592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EFFUSION</a:t>
            </a:r>
            <a:endParaRPr lang="en-US" sz="1350" dirty="0"/>
          </a:p>
        </p:txBody>
      </p:sp>
      <p:sp>
        <p:nvSpPr>
          <p:cNvPr id="50" name="Text 20"/>
          <p:cNvSpPr/>
          <p:nvPr/>
        </p:nvSpPr>
        <p:spPr>
          <a:xfrm>
            <a:off x="6343650" y="1704975"/>
            <a:ext cx="32575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• Blunting of angle</a:t>
            </a:r>
            <a:endParaRPr lang="en-US" sz="1125" dirty="0"/>
          </a:p>
        </p:txBody>
      </p:sp>
      <p:sp>
        <p:nvSpPr>
          <p:cNvPr id="51" name="Text 21"/>
          <p:cNvSpPr/>
          <p:nvPr/>
        </p:nvSpPr>
        <p:spPr>
          <a:xfrm>
            <a:off x="6343650" y="1976438"/>
            <a:ext cx="46291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• Meniscus sign (&gt;200 mL)</a:t>
            </a:r>
            <a:endParaRPr lang="en-US" sz="1125" dirty="0"/>
          </a:p>
        </p:txBody>
      </p:sp>
      <p:sp>
        <p:nvSpPr>
          <p:cNvPr id="52" name="Text 22"/>
          <p:cNvSpPr/>
          <p:nvPr/>
        </p:nvSpPr>
        <p:spPr>
          <a:xfrm>
            <a:off x="6456908" y="3767138"/>
            <a:ext cx="3429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F</a:t>
            </a:r>
            <a:endParaRPr lang="en-US" sz="1500" dirty="0"/>
          </a:p>
        </p:txBody>
      </p:sp>
      <p:sp>
        <p:nvSpPr>
          <p:cNvPr id="53" name="Text 23"/>
          <p:cNvSpPr/>
          <p:nvPr/>
        </p:nvSpPr>
        <p:spPr>
          <a:xfrm>
            <a:off x="6800850" y="3810000"/>
            <a:ext cx="12344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FIELDS</a:t>
            </a:r>
            <a:endParaRPr lang="en-US" sz="1350" dirty="0"/>
          </a:p>
        </p:txBody>
      </p:sp>
      <p:sp>
        <p:nvSpPr>
          <p:cNvPr id="54" name="Text 24"/>
          <p:cNvSpPr/>
          <p:nvPr/>
        </p:nvSpPr>
        <p:spPr>
          <a:xfrm>
            <a:off x="6343650" y="4205288"/>
            <a:ext cx="39433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• Compare lung symmetry</a:t>
            </a:r>
            <a:endParaRPr lang="en-US" sz="1125" dirty="0"/>
          </a:p>
        </p:txBody>
      </p:sp>
      <p:sp>
        <p:nvSpPr>
          <p:cNvPr id="55" name="Text 25"/>
          <p:cNvSpPr/>
          <p:nvPr/>
        </p:nvSpPr>
        <p:spPr>
          <a:xfrm>
            <a:off x="6343650" y="4476750"/>
            <a:ext cx="514350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• Check each intercostal space</a:t>
            </a:r>
            <a:endParaRPr lang="en-US" sz="1125" dirty="0"/>
          </a:p>
        </p:txBody>
      </p:sp>
      <p:sp>
        <p:nvSpPr>
          <p:cNvPr id="56" name="Text 26"/>
          <p:cNvSpPr/>
          <p:nvPr/>
        </p:nvSpPr>
        <p:spPr>
          <a:xfrm>
            <a:off x="9346109" y="1266825"/>
            <a:ext cx="3429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G</a:t>
            </a:r>
            <a:endParaRPr lang="en-US" sz="1500" dirty="0"/>
          </a:p>
        </p:txBody>
      </p:sp>
      <p:sp>
        <p:nvSpPr>
          <p:cNvPr id="57" name="Text 27"/>
          <p:cNvSpPr/>
          <p:nvPr/>
        </p:nvSpPr>
        <p:spPr>
          <a:xfrm>
            <a:off x="9705975" y="1309688"/>
            <a:ext cx="144018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GASTRIC</a:t>
            </a:r>
            <a:endParaRPr lang="en-US" sz="1350" dirty="0"/>
          </a:p>
        </p:txBody>
      </p:sp>
      <p:sp>
        <p:nvSpPr>
          <p:cNvPr id="58" name="Text 28"/>
          <p:cNvSpPr/>
          <p:nvPr/>
        </p:nvSpPr>
        <p:spPr>
          <a:xfrm>
            <a:off x="9248775" y="1704975"/>
            <a:ext cx="294322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• Bubble below left diaphragm</a:t>
            </a:r>
            <a:endParaRPr lang="en-US" sz="1125" dirty="0"/>
          </a:p>
        </p:txBody>
      </p:sp>
      <p:sp>
        <p:nvSpPr>
          <p:cNvPr id="59" name="Text 29"/>
          <p:cNvSpPr/>
          <p:nvPr/>
        </p:nvSpPr>
        <p:spPr>
          <a:xfrm>
            <a:off x="9248775" y="1976438"/>
            <a:ext cx="294322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• Absence can be pathological</a:t>
            </a:r>
            <a:endParaRPr lang="en-US" sz="1125" dirty="0"/>
          </a:p>
        </p:txBody>
      </p:sp>
      <p:sp>
        <p:nvSpPr>
          <p:cNvPr id="60" name="Text 30"/>
          <p:cNvSpPr/>
          <p:nvPr/>
        </p:nvSpPr>
        <p:spPr>
          <a:xfrm>
            <a:off x="9351318" y="3767138"/>
            <a:ext cx="3429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H</a:t>
            </a:r>
            <a:endParaRPr lang="en-US" sz="1500" dirty="0"/>
          </a:p>
        </p:txBody>
      </p:sp>
      <p:sp>
        <p:nvSpPr>
          <p:cNvPr id="61" name="Text 31"/>
          <p:cNvSpPr/>
          <p:nvPr/>
        </p:nvSpPr>
        <p:spPr>
          <a:xfrm>
            <a:off x="9705975" y="3810000"/>
            <a:ext cx="8229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HILA</a:t>
            </a:r>
            <a:endParaRPr lang="en-US" sz="1350" dirty="0"/>
          </a:p>
        </p:txBody>
      </p:sp>
      <p:sp>
        <p:nvSpPr>
          <p:cNvPr id="62" name="Text 32"/>
          <p:cNvSpPr/>
          <p:nvPr/>
        </p:nvSpPr>
        <p:spPr>
          <a:xfrm>
            <a:off x="9248775" y="4205288"/>
            <a:ext cx="294322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• Left hila higher than right</a:t>
            </a:r>
            <a:endParaRPr lang="en-US" sz="1125" dirty="0"/>
          </a:p>
        </p:txBody>
      </p:sp>
      <p:sp>
        <p:nvSpPr>
          <p:cNvPr id="63" name="Text 33"/>
          <p:cNvSpPr/>
          <p:nvPr/>
        </p:nvSpPr>
        <p:spPr>
          <a:xfrm>
            <a:off x="9248775" y="4476750"/>
            <a:ext cx="294322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• Enlargement: LN, TB, Sarcoid</a:t>
            </a:r>
            <a:endParaRPr lang="en-US" sz="1125" dirty="0"/>
          </a:p>
        </p:txBody>
      </p:sp>
      <p:sp>
        <p:nvSpPr>
          <p:cNvPr id="64" name="Text 34"/>
          <p:cNvSpPr/>
          <p:nvPr/>
        </p:nvSpPr>
        <p:spPr>
          <a:xfrm>
            <a:off x="381000" y="6210300"/>
            <a:ext cx="356616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</a:rPr>
              <a:t>BRADFORD VTS TEACHING DECK</a:t>
            </a:r>
            <a:endParaRPr lang="en-US" sz="900" dirty="0"/>
          </a:p>
        </p:txBody>
      </p:sp>
      <p:sp>
        <p:nvSpPr>
          <p:cNvPr id="65" name="Text 35"/>
          <p:cNvSpPr/>
          <p:nvPr/>
        </p:nvSpPr>
        <p:spPr>
          <a:xfrm>
            <a:off x="9617273" y="6210300"/>
            <a:ext cx="2574727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5F6368"/>
                </a:solidFill>
              </a:rPr>
              <a:t>Created May 2026 • 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3817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14425"/>
            <a:ext cx="5572125" cy="536257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52550"/>
            <a:ext cx="5095875" cy="40005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381125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981200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600325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219450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114425"/>
            <a:ext cx="5572125" cy="5362575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1352550"/>
            <a:ext cx="5095875" cy="40005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381125"/>
            <a:ext cx="285750" cy="2286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1943100"/>
            <a:ext cx="5095875" cy="74295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2876550"/>
            <a:ext cx="5095875" cy="4572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54330" y="3048000"/>
            <a:ext cx="142875" cy="1143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3448050"/>
            <a:ext cx="5095875" cy="4572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59080" y="3619500"/>
            <a:ext cx="142875" cy="1143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4019550"/>
            <a:ext cx="5095875" cy="4572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1718" y="4191000"/>
            <a:ext cx="142875" cy="1143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523875" y="190500"/>
            <a:ext cx="1152144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LUNG ANATOMY AND THE SILHOUETTE SIGN</a:t>
            </a:r>
            <a:endParaRPr lang="en-US" sz="2100" dirty="0"/>
          </a:p>
        </p:txBody>
      </p:sp>
      <p:sp>
        <p:nvSpPr>
          <p:cNvPr id="22" name="Text 1"/>
          <p:cNvSpPr/>
          <p:nvPr/>
        </p:nvSpPr>
        <p:spPr>
          <a:xfrm>
            <a:off x="523875" y="628650"/>
            <a:ext cx="116681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Understanding lung lobes and using the silhouette sign to localize pathology based on the loss of normal anatomical borders.</a:t>
            </a:r>
            <a:endParaRPr lang="en-US" sz="1050" dirty="0"/>
          </a:p>
        </p:txBody>
      </p:sp>
      <p:sp>
        <p:nvSpPr>
          <p:cNvPr id="23" name="Text 2"/>
          <p:cNvSpPr/>
          <p:nvPr/>
        </p:nvSpPr>
        <p:spPr>
          <a:xfrm>
            <a:off x="1047750" y="1352550"/>
            <a:ext cx="4800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Lung Lobes &amp; Segments</a:t>
            </a:r>
            <a:endParaRPr lang="en-US" sz="1500" dirty="0"/>
          </a:p>
        </p:txBody>
      </p:sp>
      <p:sp>
        <p:nvSpPr>
          <p:cNvPr id="24" name="Text 3"/>
          <p:cNvSpPr/>
          <p:nvPr/>
        </p:nvSpPr>
        <p:spPr>
          <a:xfrm>
            <a:off x="900113" y="1943100"/>
            <a:ext cx="48148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Right Lung (3 Lobes)</a:t>
            </a:r>
            <a:endParaRPr lang="en-US" sz="1200" dirty="0"/>
          </a:p>
        </p:txBody>
      </p:sp>
      <p:sp>
        <p:nvSpPr>
          <p:cNvPr id="25" name="Text 4"/>
          <p:cNvSpPr/>
          <p:nvPr/>
        </p:nvSpPr>
        <p:spPr>
          <a:xfrm>
            <a:off x="900113" y="2219325"/>
            <a:ext cx="11291888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Upper, Middle (Lateral + Medial segments), and Lower (5 segments).</a:t>
            </a:r>
            <a:endParaRPr lang="en-US" sz="1125" dirty="0"/>
          </a:p>
        </p:txBody>
      </p:sp>
      <p:sp>
        <p:nvSpPr>
          <p:cNvPr id="26" name="Text 5"/>
          <p:cNvSpPr/>
          <p:nvPr/>
        </p:nvSpPr>
        <p:spPr>
          <a:xfrm>
            <a:off x="900113" y="2562225"/>
            <a:ext cx="48148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Left Lung (2 Lobes)</a:t>
            </a:r>
            <a:endParaRPr lang="en-US" sz="1200" dirty="0"/>
          </a:p>
        </p:txBody>
      </p:sp>
      <p:sp>
        <p:nvSpPr>
          <p:cNvPr id="27" name="Text 6"/>
          <p:cNvSpPr/>
          <p:nvPr/>
        </p:nvSpPr>
        <p:spPr>
          <a:xfrm>
            <a:off x="900113" y="2838450"/>
            <a:ext cx="977265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Upper (including Lingula: Superior + Inferior) and Lower.</a:t>
            </a:r>
            <a:endParaRPr lang="en-US" sz="1125" dirty="0"/>
          </a:p>
        </p:txBody>
      </p:sp>
      <p:sp>
        <p:nvSpPr>
          <p:cNvPr id="28" name="Text 7"/>
          <p:cNvSpPr/>
          <p:nvPr/>
        </p:nvSpPr>
        <p:spPr>
          <a:xfrm>
            <a:off x="900113" y="3181350"/>
            <a:ext cx="48148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Lower Lobe Segments</a:t>
            </a:r>
            <a:endParaRPr lang="en-US" sz="1200" dirty="0"/>
          </a:p>
        </p:txBody>
      </p:sp>
      <p:sp>
        <p:nvSpPr>
          <p:cNvPr id="29" name="Text 8"/>
          <p:cNvSpPr/>
          <p:nvPr/>
        </p:nvSpPr>
        <p:spPr>
          <a:xfrm>
            <a:off x="900113" y="3457575"/>
            <a:ext cx="11291888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Apical, Antero-medial basal, Lateral basal, and Posterior basal segments.</a:t>
            </a:r>
            <a:endParaRPr lang="en-US" sz="1125" dirty="0"/>
          </a:p>
        </p:txBody>
      </p:sp>
      <p:sp>
        <p:nvSpPr>
          <p:cNvPr id="30" name="Text 9"/>
          <p:cNvSpPr/>
          <p:nvPr/>
        </p:nvSpPr>
        <p:spPr>
          <a:xfrm>
            <a:off x="6905625" y="1352550"/>
            <a:ext cx="43434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The Silhouette Sign</a:t>
            </a:r>
            <a:endParaRPr lang="en-US" sz="1500" dirty="0"/>
          </a:p>
        </p:txBody>
      </p:sp>
      <p:sp>
        <p:nvSpPr>
          <p:cNvPr id="31" name="Text 10"/>
          <p:cNvSpPr/>
          <p:nvPr/>
        </p:nvSpPr>
        <p:spPr>
          <a:xfrm>
            <a:off x="6619875" y="2085975"/>
            <a:ext cx="48101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005EB8"/>
                </a:solidFill>
              </a:rPr>
              <a:t>"Loss of the normal border between two structures of similar density when they are in direct anatomical contact."</a:t>
            </a:r>
            <a:endParaRPr lang="en-US" sz="1200" dirty="0"/>
          </a:p>
        </p:txBody>
      </p:sp>
      <p:sp>
        <p:nvSpPr>
          <p:cNvPr id="32" name="Text 11"/>
          <p:cNvSpPr/>
          <p:nvPr/>
        </p:nvSpPr>
        <p:spPr>
          <a:xfrm>
            <a:off x="6619875" y="3005138"/>
            <a:ext cx="44577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Loss of Right Heart Border</a:t>
            </a:r>
            <a:endParaRPr lang="en-US" sz="1125" dirty="0"/>
          </a:p>
        </p:txBody>
      </p:sp>
      <p:sp>
        <p:nvSpPr>
          <p:cNvPr id="33" name="Text 12"/>
          <p:cNvSpPr/>
          <p:nvPr/>
        </p:nvSpPr>
        <p:spPr>
          <a:xfrm>
            <a:off x="8740080" y="2990850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4351C"/>
                </a:solidFill>
              </a:rPr>
              <a:t>Right Middle Lobe</a:t>
            </a:r>
            <a:endParaRPr lang="en-US" sz="1200" dirty="0"/>
          </a:p>
        </p:txBody>
      </p:sp>
      <p:sp>
        <p:nvSpPr>
          <p:cNvPr id="34" name="Text 13"/>
          <p:cNvSpPr/>
          <p:nvPr/>
        </p:nvSpPr>
        <p:spPr>
          <a:xfrm>
            <a:off x="6619875" y="3576638"/>
            <a:ext cx="42862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Loss of Left Heart Border</a:t>
            </a:r>
            <a:endParaRPr lang="en-US" sz="1125" dirty="0"/>
          </a:p>
        </p:txBody>
      </p:sp>
      <p:sp>
        <p:nvSpPr>
          <p:cNvPr id="35" name="Text 14"/>
          <p:cNvSpPr/>
          <p:nvPr/>
        </p:nvSpPr>
        <p:spPr>
          <a:xfrm>
            <a:off x="8644830" y="3562350"/>
            <a:ext cx="354717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4351C"/>
                </a:solidFill>
              </a:rPr>
              <a:t>Lingula Consolidation</a:t>
            </a:r>
            <a:endParaRPr lang="en-US" sz="1200" dirty="0"/>
          </a:p>
        </p:txBody>
      </p:sp>
      <p:sp>
        <p:nvSpPr>
          <p:cNvPr id="36" name="Text 15"/>
          <p:cNvSpPr/>
          <p:nvPr/>
        </p:nvSpPr>
        <p:spPr>
          <a:xfrm>
            <a:off x="6619875" y="4148137"/>
            <a:ext cx="36004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Loss of Hemidiaphragm</a:t>
            </a:r>
            <a:endParaRPr lang="en-US" sz="1125" dirty="0"/>
          </a:p>
        </p:txBody>
      </p:sp>
      <p:sp>
        <p:nvSpPr>
          <p:cNvPr id="37" name="Text 16"/>
          <p:cNvSpPr/>
          <p:nvPr/>
        </p:nvSpPr>
        <p:spPr>
          <a:xfrm>
            <a:off x="8557468" y="4133850"/>
            <a:ext cx="36345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4351C"/>
                </a:solidFill>
              </a:rPr>
              <a:t>Lower Lobe Pathology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544711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20961"/>
            <a:ext cx="5572125" cy="4674989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59086"/>
            <a:ext cx="5095875" cy="65722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340048"/>
            <a:ext cx="381000" cy="3810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0563" y="1435298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144911"/>
            <a:ext cx="166688" cy="145852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2744986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116461"/>
            <a:ext cx="166688" cy="166688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3716536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020961"/>
            <a:ext cx="5572125" cy="4674989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1259086"/>
            <a:ext cx="5095875" cy="657225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340048"/>
            <a:ext cx="381000" cy="3810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48438" y="1435298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2144911"/>
            <a:ext cx="166688" cy="166688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2744986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3116461"/>
            <a:ext cx="166688" cy="166688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3716536"/>
            <a:ext cx="166688" cy="166688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1000" y="5886450"/>
            <a:ext cx="11430000" cy="68580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19125" y="6080522"/>
            <a:ext cx="238125" cy="297656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523875" y="190500"/>
            <a:ext cx="9281160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2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CONSOLIDATION VERSUS COLLAPSE</a:t>
            </a:r>
            <a:endParaRPr lang="en-US" sz="2100" dirty="0"/>
          </a:p>
        </p:txBody>
      </p:sp>
      <p:sp>
        <p:nvSpPr>
          <p:cNvPr id="24" name="Text 1"/>
          <p:cNvSpPr/>
          <p:nvPr/>
        </p:nvSpPr>
        <p:spPr>
          <a:xfrm>
            <a:off x="523875" y="548580"/>
            <a:ext cx="11668125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Differentiating between airspace filling in consolidation and volume loss in collapse, including the presence of air bronchograms and mediastinal shift.</a:t>
            </a:r>
            <a:endParaRPr lang="en-US" sz="1050" dirty="0"/>
          </a:p>
        </p:txBody>
      </p:sp>
      <p:sp>
        <p:nvSpPr>
          <p:cNvPr id="25" name="Text 2"/>
          <p:cNvSpPr/>
          <p:nvPr/>
        </p:nvSpPr>
        <p:spPr>
          <a:xfrm>
            <a:off x="1143000" y="1259086"/>
            <a:ext cx="326898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02124"/>
                </a:solidFill>
              </a:rPr>
              <a:t>Consolidation</a:t>
            </a:r>
            <a:endParaRPr lang="en-US" sz="1650" dirty="0"/>
          </a:p>
        </p:txBody>
      </p:sp>
      <p:sp>
        <p:nvSpPr>
          <p:cNvPr id="26" name="Text 3"/>
          <p:cNvSpPr/>
          <p:nvPr/>
        </p:nvSpPr>
        <p:spPr>
          <a:xfrm>
            <a:off x="1238250" y="1582936"/>
            <a:ext cx="187908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30" kern="0" dirty="0">
                <a:solidFill>
                  <a:srgbClr val="137333"/>
                </a:solidFill>
                <a:highlight>
                  <a:srgbClr val="E6F4EA"/>
                </a:highlight>
              </a:rPr>
              <a:t>AIRSPACE FILLING</a:t>
            </a:r>
            <a:endParaRPr lang="en-US" sz="900" dirty="0"/>
          </a:p>
        </p:txBody>
      </p:sp>
      <p:sp>
        <p:nvSpPr>
          <p:cNvPr id="27" name="Text 4"/>
          <p:cNvSpPr/>
          <p:nvPr/>
        </p:nvSpPr>
        <p:spPr>
          <a:xfrm>
            <a:off x="900113" y="2106811"/>
            <a:ext cx="48148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Pathophysiology: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Alveolar air replaced by fluid, pus (pneumonia), or blood.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900113" y="2706886"/>
            <a:ext cx="112918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Radiology: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Dense white opacity; often lobar or segmental distribution.</a:t>
            </a:r>
            <a:endParaRPr lang="en-US" sz="1200" dirty="0"/>
          </a:p>
        </p:txBody>
      </p:sp>
      <p:sp>
        <p:nvSpPr>
          <p:cNvPr id="29" name="Text 6"/>
          <p:cNvSpPr/>
          <p:nvPr/>
        </p:nvSpPr>
        <p:spPr>
          <a:xfrm>
            <a:off x="900113" y="3078361"/>
            <a:ext cx="48148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Air Bronchogram: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Often visible as dark tubular structures (airways) within white lung.</a:t>
            </a:r>
            <a:endParaRPr lang="en-US" sz="1200" dirty="0"/>
          </a:p>
        </p:txBody>
      </p:sp>
      <p:sp>
        <p:nvSpPr>
          <p:cNvPr id="30" name="Text 7"/>
          <p:cNvSpPr/>
          <p:nvPr/>
        </p:nvSpPr>
        <p:spPr>
          <a:xfrm>
            <a:off x="900113" y="3678436"/>
            <a:ext cx="112918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Volume: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</a:t>
            </a:r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No volume loss.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Mediastinum and trachea remain midline.</a:t>
            </a:r>
            <a:endParaRPr lang="en-US" sz="1200" dirty="0"/>
          </a:p>
        </p:txBody>
      </p:sp>
      <p:sp>
        <p:nvSpPr>
          <p:cNvPr id="31" name="Text 8"/>
          <p:cNvSpPr/>
          <p:nvPr/>
        </p:nvSpPr>
        <p:spPr>
          <a:xfrm>
            <a:off x="7000875" y="1259086"/>
            <a:ext cx="519112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02124"/>
                </a:solidFill>
              </a:rPr>
              <a:t>Collapse (Atelectasis)</a:t>
            </a:r>
            <a:endParaRPr lang="en-US" sz="1650" dirty="0"/>
          </a:p>
        </p:txBody>
      </p:sp>
      <p:sp>
        <p:nvSpPr>
          <p:cNvPr id="32" name="Text 9"/>
          <p:cNvSpPr/>
          <p:nvPr/>
        </p:nvSpPr>
        <p:spPr>
          <a:xfrm>
            <a:off x="7096125" y="1582936"/>
            <a:ext cx="1241353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30" kern="0" dirty="0">
                <a:solidFill>
                  <a:srgbClr val="C5221F"/>
                </a:solidFill>
                <a:highlight>
                  <a:srgbClr val="FCE8E6"/>
                </a:highlight>
              </a:rPr>
              <a:t>VOLUME LOSS</a:t>
            </a:r>
            <a:endParaRPr lang="en-US" sz="900" dirty="0"/>
          </a:p>
        </p:txBody>
      </p:sp>
      <p:sp>
        <p:nvSpPr>
          <p:cNvPr id="33" name="Text 10"/>
          <p:cNvSpPr/>
          <p:nvPr/>
        </p:nvSpPr>
        <p:spPr>
          <a:xfrm>
            <a:off x="6757988" y="2106811"/>
            <a:ext cx="48148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Pathophysiology: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Loss of aeration resulting in reduced volume of a lung segment or lobe.</a:t>
            </a:r>
            <a:endParaRPr lang="en-US" sz="1200" dirty="0"/>
          </a:p>
        </p:txBody>
      </p:sp>
      <p:sp>
        <p:nvSpPr>
          <p:cNvPr id="34" name="Text 11"/>
          <p:cNvSpPr/>
          <p:nvPr/>
        </p:nvSpPr>
        <p:spPr>
          <a:xfrm>
            <a:off x="6757988" y="2706886"/>
            <a:ext cx="543401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Radiology: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Linear or wedge-shaped opacity; displacement of fissures.</a:t>
            </a:r>
            <a:endParaRPr lang="en-US" sz="1200" dirty="0"/>
          </a:p>
        </p:txBody>
      </p:sp>
      <p:sp>
        <p:nvSpPr>
          <p:cNvPr id="35" name="Text 12"/>
          <p:cNvSpPr/>
          <p:nvPr/>
        </p:nvSpPr>
        <p:spPr>
          <a:xfrm>
            <a:off x="6757988" y="3078361"/>
            <a:ext cx="48148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Mediastinal Shift: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Significant volume loss pulls the </a:t>
            </a:r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trachea/mediastinum TOWARD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the lesion.</a:t>
            </a:r>
            <a:endParaRPr lang="en-US" sz="1200" dirty="0"/>
          </a:p>
        </p:txBody>
      </p:sp>
      <p:sp>
        <p:nvSpPr>
          <p:cNvPr id="36" name="Text 13"/>
          <p:cNvSpPr/>
          <p:nvPr/>
        </p:nvSpPr>
        <p:spPr>
          <a:xfrm>
            <a:off x="6757988" y="3678436"/>
            <a:ext cx="48148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Hilar Signs: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Elevation or depression of the hilum depending on which lobe has collapsed.</a:t>
            </a:r>
            <a:endParaRPr lang="en-US" sz="1200" dirty="0"/>
          </a:p>
        </p:txBody>
      </p:sp>
      <p:sp>
        <p:nvSpPr>
          <p:cNvPr id="37" name="Text 14"/>
          <p:cNvSpPr/>
          <p:nvPr/>
        </p:nvSpPr>
        <p:spPr>
          <a:xfrm>
            <a:off x="1000125" y="6029325"/>
            <a:ext cx="105727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4351C"/>
                </a:solidFill>
              </a:rPr>
              <a:t>AKT CLINICAL PEARL: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The fundamental differentiator is 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volume loss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. Both appear "white" on CXR, but only collapse "pulls" anatomical structures (trachea/fissures) towards the opacity. If the trachea is pushed AWAY, think massive pleural effusion.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3817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6800"/>
            <a:ext cx="2171700" cy="1870472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7788" y="1209675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5575" y="1066800"/>
            <a:ext cx="2171700" cy="1870472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2362" y="1209675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0150" y="1066800"/>
            <a:ext cx="2171700" cy="1870472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76938" y="1209675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24725" y="1066800"/>
            <a:ext cx="2171700" cy="1870472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91513" y="1209675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9300" y="1066800"/>
            <a:ext cx="2171700" cy="1870472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06088" y="1209675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3282553"/>
            <a:ext cx="5595938" cy="17145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3473053"/>
            <a:ext cx="5214938" cy="352425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3513981"/>
            <a:ext cx="214313" cy="17532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4054078"/>
            <a:ext cx="142875" cy="1143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4349353"/>
            <a:ext cx="142875" cy="1143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4644628"/>
            <a:ext cx="142875" cy="1143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15063" y="3175397"/>
            <a:ext cx="5595938" cy="1928813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3406825"/>
            <a:ext cx="214313" cy="17532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05563" y="4375547"/>
            <a:ext cx="5214938" cy="538163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05563" y="4704159"/>
            <a:ext cx="1429196" cy="20955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910959" y="4704159"/>
            <a:ext cx="990749" cy="20955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977908" y="4704159"/>
            <a:ext cx="514499" cy="209550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568607" y="4704159"/>
            <a:ext cx="908298" cy="209550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9" name="Text 0"/>
          <p:cNvSpPr/>
          <p:nvPr/>
        </p:nvSpPr>
        <p:spPr>
          <a:xfrm>
            <a:off x="523875" y="190500"/>
            <a:ext cx="1024128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PULMONARY OEDEMA &amp; HEART FAILURE</a:t>
            </a:r>
            <a:endParaRPr lang="en-US" sz="2100" dirty="0"/>
          </a:p>
        </p:txBody>
      </p:sp>
      <p:sp>
        <p:nvSpPr>
          <p:cNvPr id="30" name="Text 1"/>
          <p:cNvSpPr/>
          <p:nvPr/>
        </p:nvSpPr>
        <p:spPr>
          <a:xfrm>
            <a:off x="523875" y="628650"/>
            <a:ext cx="81610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Clinical Patterns and the ABCDE Systematic Mnemonic</a:t>
            </a:r>
            <a:endParaRPr lang="en-US" sz="1050" dirty="0"/>
          </a:p>
        </p:txBody>
      </p:sp>
      <p:sp>
        <p:nvSpPr>
          <p:cNvPr id="31" name="Text 2"/>
          <p:cNvSpPr/>
          <p:nvPr/>
        </p:nvSpPr>
        <p:spPr>
          <a:xfrm>
            <a:off x="1322338" y="1495425"/>
            <a:ext cx="289024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4725"/>
              </a:lnSpc>
              <a:buNone/>
            </a:pPr>
            <a:r>
              <a:rPr lang="en-US" sz="3150" b="1" dirty="0">
                <a:solidFill>
                  <a:srgbClr val="005EB8"/>
                </a:solidFill>
              </a:rPr>
              <a:t>A</a:t>
            </a:r>
            <a:endParaRPr lang="en-US" sz="3150" dirty="0"/>
          </a:p>
        </p:txBody>
      </p:sp>
      <p:sp>
        <p:nvSpPr>
          <p:cNvPr id="32" name="Text 3"/>
          <p:cNvSpPr/>
          <p:nvPr/>
        </p:nvSpPr>
        <p:spPr>
          <a:xfrm>
            <a:off x="1053405" y="2143125"/>
            <a:ext cx="82688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ALVEOLAR</a:t>
            </a:r>
            <a:endParaRPr lang="en-US" sz="1200" dirty="0"/>
          </a:p>
        </p:txBody>
      </p:sp>
      <p:sp>
        <p:nvSpPr>
          <p:cNvPr id="33" name="Text 4"/>
          <p:cNvSpPr/>
          <p:nvPr/>
        </p:nvSpPr>
        <p:spPr>
          <a:xfrm>
            <a:off x="523875" y="2447925"/>
            <a:ext cx="188595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365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Bat-wing perihilar alveolar oedema &amp; fluffy infiltrates.</a:t>
            </a:r>
            <a:endParaRPr lang="en-US" sz="975" dirty="0"/>
          </a:p>
        </p:txBody>
      </p:sp>
      <p:sp>
        <p:nvSpPr>
          <p:cNvPr id="34" name="Text 5"/>
          <p:cNvSpPr/>
          <p:nvPr/>
        </p:nvSpPr>
        <p:spPr>
          <a:xfrm>
            <a:off x="3636913" y="1495425"/>
            <a:ext cx="289024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4725"/>
              </a:lnSpc>
              <a:buNone/>
            </a:pPr>
            <a:r>
              <a:rPr lang="en-US" sz="3150" b="1" dirty="0">
                <a:solidFill>
                  <a:srgbClr val="005EB8"/>
                </a:solidFill>
              </a:rPr>
              <a:t>B</a:t>
            </a:r>
            <a:endParaRPr lang="en-US" sz="3150" dirty="0"/>
          </a:p>
        </p:txBody>
      </p:sp>
      <p:sp>
        <p:nvSpPr>
          <p:cNvPr id="35" name="Text 6"/>
          <p:cNvSpPr/>
          <p:nvPr/>
        </p:nvSpPr>
        <p:spPr>
          <a:xfrm>
            <a:off x="3480792" y="2143125"/>
            <a:ext cx="60126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B LINES</a:t>
            </a:r>
            <a:endParaRPr lang="en-US" sz="1200" dirty="0"/>
          </a:p>
        </p:txBody>
      </p:sp>
      <p:sp>
        <p:nvSpPr>
          <p:cNvPr id="36" name="Text 7"/>
          <p:cNvSpPr/>
          <p:nvPr/>
        </p:nvSpPr>
        <p:spPr>
          <a:xfrm>
            <a:off x="2838450" y="2447925"/>
            <a:ext cx="188595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365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Kerley B lines: horizontal, peripheral, 1–2 cm at bases.</a:t>
            </a:r>
            <a:endParaRPr lang="en-US" sz="975" dirty="0"/>
          </a:p>
        </p:txBody>
      </p:sp>
      <p:sp>
        <p:nvSpPr>
          <p:cNvPr id="37" name="Text 8"/>
          <p:cNvSpPr/>
          <p:nvPr/>
        </p:nvSpPr>
        <p:spPr>
          <a:xfrm>
            <a:off x="5951488" y="1495425"/>
            <a:ext cx="289024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4725"/>
              </a:lnSpc>
              <a:buNone/>
            </a:pPr>
            <a:r>
              <a:rPr lang="en-US" sz="3150" b="1" dirty="0">
                <a:solidFill>
                  <a:srgbClr val="005EB8"/>
                </a:solidFill>
              </a:rPr>
              <a:t>C</a:t>
            </a:r>
            <a:endParaRPr lang="en-US" sz="3150" dirty="0"/>
          </a:p>
        </p:txBody>
      </p:sp>
      <p:sp>
        <p:nvSpPr>
          <p:cNvPr id="38" name="Text 9"/>
          <p:cNvSpPr/>
          <p:nvPr/>
        </p:nvSpPr>
        <p:spPr>
          <a:xfrm>
            <a:off x="5744617" y="2143125"/>
            <a:ext cx="70276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CARDIAC</a:t>
            </a:r>
            <a:endParaRPr lang="en-US" sz="1200" dirty="0"/>
          </a:p>
        </p:txBody>
      </p:sp>
      <p:sp>
        <p:nvSpPr>
          <p:cNvPr id="39" name="Text 10"/>
          <p:cNvSpPr/>
          <p:nvPr/>
        </p:nvSpPr>
        <p:spPr>
          <a:xfrm>
            <a:off x="5153025" y="2447925"/>
            <a:ext cx="188595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365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Cardiomegaly: Cardiothoracic Ratio (CTR) &gt; 50%.</a:t>
            </a:r>
            <a:endParaRPr lang="en-US" sz="975" dirty="0"/>
          </a:p>
        </p:txBody>
      </p:sp>
      <p:sp>
        <p:nvSpPr>
          <p:cNvPr id="40" name="Text 11"/>
          <p:cNvSpPr/>
          <p:nvPr/>
        </p:nvSpPr>
        <p:spPr>
          <a:xfrm>
            <a:off x="8266063" y="1495425"/>
            <a:ext cx="289024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4725"/>
              </a:lnSpc>
              <a:buNone/>
            </a:pPr>
            <a:r>
              <a:rPr lang="en-US" sz="3150" b="1" dirty="0">
                <a:solidFill>
                  <a:srgbClr val="005EB8"/>
                </a:solidFill>
              </a:rPr>
              <a:t>D</a:t>
            </a:r>
            <a:endParaRPr lang="en-US" sz="3150" dirty="0"/>
          </a:p>
        </p:txBody>
      </p:sp>
      <p:sp>
        <p:nvSpPr>
          <p:cNvPr id="41" name="Text 12"/>
          <p:cNvSpPr/>
          <p:nvPr/>
        </p:nvSpPr>
        <p:spPr>
          <a:xfrm>
            <a:off x="7991326" y="2143125"/>
            <a:ext cx="83834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DIVERSION</a:t>
            </a:r>
            <a:endParaRPr lang="en-US" sz="1200" dirty="0"/>
          </a:p>
        </p:txBody>
      </p:sp>
      <p:sp>
        <p:nvSpPr>
          <p:cNvPr id="42" name="Text 13"/>
          <p:cNvSpPr/>
          <p:nvPr/>
        </p:nvSpPr>
        <p:spPr>
          <a:xfrm>
            <a:off x="7467600" y="2447925"/>
            <a:ext cx="188595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365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Upper lobe blood diversion (prominent apical vessels).</a:t>
            </a:r>
            <a:endParaRPr lang="en-US" sz="975" dirty="0"/>
          </a:p>
        </p:txBody>
      </p:sp>
      <p:sp>
        <p:nvSpPr>
          <p:cNvPr id="43" name="Text 14"/>
          <p:cNvSpPr/>
          <p:nvPr/>
        </p:nvSpPr>
        <p:spPr>
          <a:xfrm>
            <a:off x="10591651" y="1495425"/>
            <a:ext cx="266849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4725"/>
              </a:lnSpc>
              <a:buNone/>
            </a:pPr>
            <a:r>
              <a:rPr lang="en-US" sz="3150" b="1" dirty="0">
                <a:solidFill>
                  <a:srgbClr val="005EB8"/>
                </a:solidFill>
              </a:rPr>
              <a:t>E</a:t>
            </a:r>
            <a:endParaRPr lang="en-US" sz="3150" dirty="0"/>
          </a:p>
        </p:txBody>
      </p:sp>
      <p:sp>
        <p:nvSpPr>
          <p:cNvPr id="44" name="Text 15"/>
          <p:cNvSpPr/>
          <p:nvPr/>
        </p:nvSpPr>
        <p:spPr>
          <a:xfrm>
            <a:off x="10289084" y="2143125"/>
            <a:ext cx="87213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EFFUSIONS</a:t>
            </a:r>
            <a:endParaRPr lang="en-US" sz="1200" dirty="0"/>
          </a:p>
        </p:txBody>
      </p:sp>
      <p:sp>
        <p:nvSpPr>
          <p:cNvPr id="45" name="Text 16"/>
          <p:cNvSpPr/>
          <p:nvPr/>
        </p:nvSpPr>
        <p:spPr>
          <a:xfrm>
            <a:off x="9782175" y="2447925"/>
            <a:ext cx="188595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365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Pleural effusions (often bilateral) &amp; blunted angles.</a:t>
            </a:r>
            <a:endParaRPr lang="en-US" sz="975" dirty="0"/>
          </a:p>
        </p:txBody>
      </p:sp>
      <p:sp>
        <p:nvSpPr>
          <p:cNvPr id="46" name="Text 17"/>
          <p:cNvSpPr/>
          <p:nvPr/>
        </p:nvSpPr>
        <p:spPr>
          <a:xfrm>
            <a:off x="881063" y="3473053"/>
            <a:ext cx="5214938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Radiological Patterns</a:t>
            </a:r>
            <a:endParaRPr lang="en-US" sz="1350" dirty="0"/>
          </a:p>
        </p:txBody>
      </p:sp>
      <p:sp>
        <p:nvSpPr>
          <p:cNvPr id="47" name="Text 18"/>
          <p:cNvSpPr/>
          <p:nvPr/>
        </p:nvSpPr>
        <p:spPr>
          <a:xfrm>
            <a:off x="828675" y="4015978"/>
            <a:ext cx="10287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Interstitial Oedema: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Kerley B lines &amp; peribronchial cuffing.</a:t>
            </a:r>
            <a:endParaRPr lang="en-US" sz="1125" dirty="0"/>
          </a:p>
        </p:txBody>
      </p:sp>
      <p:sp>
        <p:nvSpPr>
          <p:cNvPr id="48" name="Text 19"/>
          <p:cNvSpPr/>
          <p:nvPr/>
        </p:nvSpPr>
        <p:spPr>
          <a:xfrm>
            <a:off x="828675" y="4311253"/>
            <a:ext cx="113633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Alveolar Oedema: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"Bat-wing" perihilar shadowing; fluffy bilateral infiltrates.</a:t>
            </a:r>
            <a:endParaRPr lang="en-US" sz="1125" dirty="0"/>
          </a:p>
        </p:txBody>
      </p:sp>
      <p:sp>
        <p:nvSpPr>
          <p:cNvPr id="49" name="Text 20"/>
          <p:cNvSpPr/>
          <p:nvPr/>
        </p:nvSpPr>
        <p:spPr>
          <a:xfrm>
            <a:off x="828675" y="4606528"/>
            <a:ext cx="104584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Volume Overload: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Dilated azygos vein and widened mediastinum.</a:t>
            </a:r>
            <a:endParaRPr lang="en-US" sz="1125" dirty="0"/>
          </a:p>
        </p:txBody>
      </p:sp>
      <p:sp>
        <p:nvSpPr>
          <p:cNvPr id="50" name="Text 21"/>
          <p:cNvSpPr/>
          <p:nvPr/>
        </p:nvSpPr>
        <p:spPr>
          <a:xfrm>
            <a:off x="6715125" y="3365897"/>
            <a:ext cx="521493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351C"/>
                </a:solidFill>
              </a:rPr>
              <a:t>AKT Clinical Pearl</a:t>
            </a:r>
            <a:endParaRPr lang="en-US" sz="1350" dirty="0"/>
          </a:p>
        </p:txBody>
      </p:sp>
      <p:sp>
        <p:nvSpPr>
          <p:cNvPr id="51" name="Text 22"/>
          <p:cNvSpPr/>
          <p:nvPr/>
        </p:nvSpPr>
        <p:spPr>
          <a:xfrm>
            <a:off x="6405563" y="3737372"/>
            <a:ext cx="5214938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Upper lobe blood diversion is an </a:t>
            </a:r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early sign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of heart failure and may occur before overt pulmonary oedema or effusions are visible.</a:t>
            </a:r>
            <a:endParaRPr lang="en-US" sz="1125" dirty="0"/>
          </a:p>
        </p:txBody>
      </p:sp>
      <p:sp>
        <p:nvSpPr>
          <p:cNvPr id="52" name="Text 23"/>
          <p:cNvSpPr/>
          <p:nvPr/>
        </p:nvSpPr>
        <p:spPr>
          <a:xfrm>
            <a:off x="6405563" y="4470797"/>
            <a:ext cx="5214938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4351C"/>
                </a:solidFill>
              </a:rPr>
              <a:t>DIFFERENTIAL CAUSES</a:t>
            </a:r>
            <a:endParaRPr lang="en-US" sz="975" dirty="0"/>
          </a:p>
        </p:txBody>
      </p:sp>
      <p:sp>
        <p:nvSpPr>
          <p:cNvPr id="53" name="Text 24"/>
          <p:cNvSpPr/>
          <p:nvPr/>
        </p:nvSpPr>
        <p:spPr>
          <a:xfrm>
            <a:off x="6500813" y="4704159"/>
            <a:ext cx="285306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D4351C"/>
                </a:solidFill>
              </a:rPr>
              <a:t>Left Ventricular Failure</a:t>
            </a:r>
            <a:endParaRPr lang="en-US" sz="900" dirty="0"/>
          </a:p>
        </p:txBody>
      </p:sp>
      <p:sp>
        <p:nvSpPr>
          <p:cNvPr id="54" name="Text 25"/>
          <p:cNvSpPr/>
          <p:nvPr/>
        </p:nvSpPr>
        <p:spPr>
          <a:xfrm>
            <a:off x="8006209" y="4704159"/>
            <a:ext cx="1551019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D4351C"/>
                </a:solidFill>
              </a:rPr>
              <a:t>Fluid Overload</a:t>
            </a:r>
            <a:endParaRPr lang="en-US" sz="900" dirty="0"/>
          </a:p>
        </p:txBody>
      </p:sp>
      <p:sp>
        <p:nvSpPr>
          <p:cNvPr id="55" name="Text 26"/>
          <p:cNvSpPr/>
          <p:nvPr/>
        </p:nvSpPr>
        <p:spPr>
          <a:xfrm>
            <a:off x="9073158" y="4704159"/>
            <a:ext cx="345499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D4351C"/>
                </a:solidFill>
              </a:rPr>
              <a:t>ARDS</a:t>
            </a:r>
            <a:endParaRPr lang="en-US" sz="900" dirty="0"/>
          </a:p>
        </p:txBody>
      </p:sp>
      <p:sp>
        <p:nvSpPr>
          <p:cNvPr id="56" name="Text 27"/>
          <p:cNvSpPr/>
          <p:nvPr/>
        </p:nvSpPr>
        <p:spPr>
          <a:xfrm>
            <a:off x="9663857" y="4704159"/>
            <a:ext cx="1409109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D4351C"/>
                </a:solidFill>
              </a:rPr>
              <a:t>Renal Failure</a:t>
            </a:r>
            <a:endParaRPr lang="en-US" sz="900" dirty="0"/>
          </a:p>
        </p:txBody>
      </p:sp>
      <p:sp>
        <p:nvSpPr>
          <p:cNvPr id="57" name="Text 28"/>
          <p:cNvSpPr/>
          <p:nvPr/>
        </p:nvSpPr>
        <p:spPr>
          <a:xfrm>
            <a:off x="381000" y="6591300"/>
            <a:ext cx="356616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5F6368"/>
                </a:solidFill>
              </a:rPr>
              <a:t>BRADFORD VTS TEACHING DECK</a:t>
            </a:r>
            <a:endParaRPr lang="en-US" sz="900" dirty="0"/>
          </a:p>
        </p:txBody>
      </p:sp>
      <p:sp>
        <p:nvSpPr>
          <p:cNvPr id="58" name="Text 29"/>
          <p:cNvSpPr/>
          <p:nvPr/>
        </p:nvSpPr>
        <p:spPr>
          <a:xfrm>
            <a:off x="9617273" y="6591300"/>
            <a:ext cx="2574727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5F6368"/>
                </a:solidFill>
              </a:rPr>
              <a:t>Created May 2026 • 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6286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09650"/>
            <a:ext cx="5572125" cy="5291733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238250"/>
            <a:ext cx="5000625" cy="54292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238250"/>
            <a:ext cx="428625" cy="428625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357313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4600575"/>
            <a:ext cx="5000625" cy="1472208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7250" y="4793903"/>
            <a:ext cx="214313" cy="17532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009650"/>
            <a:ext cx="5572125" cy="5291733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4625" y="1238250"/>
            <a:ext cx="5000625" cy="54292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24625" y="1238250"/>
            <a:ext cx="428625" cy="42862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19875" y="1357313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24625" y="4813846"/>
            <a:ext cx="5000625" cy="1258937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15125" y="5007173"/>
            <a:ext cx="214313" cy="17532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606183"/>
            <a:ext cx="12192000" cy="32385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523875" y="152400"/>
            <a:ext cx="1056132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PNEUMOTHORAX AND PLEURAL EFFUSION</a:t>
            </a:r>
            <a:endParaRPr lang="en-US" sz="2100" dirty="0"/>
          </a:p>
        </p:txBody>
      </p:sp>
      <p:sp>
        <p:nvSpPr>
          <p:cNvPr id="19" name="Text 1"/>
          <p:cNvSpPr/>
          <p:nvPr/>
        </p:nvSpPr>
        <p:spPr>
          <a:xfrm>
            <a:off x="523875" y="581025"/>
            <a:ext cx="116681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Recognizing the pleural line in pneumothorax and the meniscus sign in effusions, with a focus on identifying tension pneumothorax and massive effusions.</a:t>
            </a:r>
            <a:endParaRPr lang="en-US" sz="1050" dirty="0"/>
          </a:p>
        </p:txBody>
      </p:sp>
      <p:sp>
        <p:nvSpPr>
          <p:cNvPr id="20" name="Text 2"/>
          <p:cNvSpPr/>
          <p:nvPr/>
        </p:nvSpPr>
        <p:spPr>
          <a:xfrm>
            <a:off x="1238250" y="1295400"/>
            <a:ext cx="301752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02124"/>
                </a:solidFill>
              </a:rPr>
              <a:t>Pneumothorax</a:t>
            </a:r>
            <a:endParaRPr lang="en-US" sz="1650" dirty="0"/>
          </a:p>
        </p:txBody>
      </p:sp>
      <p:sp>
        <p:nvSpPr>
          <p:cNvPr id="21" name="Text 3"/>
          <p:cNvSpPr/>
          <p:nvPr/>
        </p:nvSpPr>
        <p:spPr>
          <a:xfrm>
            <a:off x="952500" y="1933575"/>
            <a:ext cx="471487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C4043"/>
                </a:solidFill>
              </a:rPr>
              <a:t>Pleural Edge: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Visible as a thin white line parallel to the chest wall.</a:t>
            </a:r>
            <a:endParaRPr lang="en-US" sz="1350" dirty="0"/>
          </a:p>
        </p:txBody>
      </p:sp>
      <p:sp>
        <p:nvSpPr>
          <p:cNvPr id="22" name="Text 4"/>
          <p:cNvSpPr/>
          <p:nvPr/>
        </p:nvSpPr>
        <p:spPr>
          <a:xfrm>
            <a:off x="952500" y="2562225"/>
            <a:ext cx="471487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C4043"/>
                </a:solidFill>
              </a:rPr>
              <a:t>Peripheral Lucency: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Complete absence of lung markings distal to the pleural line.</a:t>
            </a:r>
            <a:endParaRPr lang="en-US" sz="1350" dirty="0"/>
          </a:p>
        </p:txBody>
      </p:sp>
      <p:sp>
        <p:nvSpPr>
          <p:cNvPr id="23" name="Text 5"/>
          <p:cNvSpPr/>
          <p:nvPr/>
        </p:nvSpPr>
        <p:spPr>
          <a:xfrm>
            <a:off x="952500" y="3190875"/>
            <a:ext cx="471487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C4043"/>
                </a:solidFill>
              </a:rPr>
              <a:t>Apical Focus: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Often most evident at the lung apex on an erect film.</a:t>
            </a:r>
            <a:endParaRPr lang="en-US" sz="1350" dirty="0"/>
          </a:p>
        </p:txBody>
      </p:sp>
      <p:sp>
        <p:nvSpPr>
          <p:cNvPr id="24" name="Text 6"/>
          <p:cNvSpPr/>
          <p:nvPr/>
        </p:nvSpPr>
        <p:spPr>
          <a:xfrm>
            <a:off x="952500" y="3819525"/>
            <a:ext cx="471487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C4043"/>
                </a:solidFill>
              </a:rPr>
              <a:t>Pitfall: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Do not confuse a skin fold with a genuine pleural line.</a:t>
            </a:r>
            <a:endParaRPr lang="en-US" sz="1350" dirty="0"/>
          </a:p>
        </p:txBody>
      </p:sp>
      <p:sp>
        <p:nvSpPr>
          <p:cNvPr id="25" name="Text 7"/>
          <p:cNvSpPr/>
          <p:nvPr/>
        </p:nvSpPr>
        <p:spPr>
          <a:xfrm>
            <a:off x="1071563" y="4752975"/>
            <a:ext cx="46196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351C"/>
                </a:solidFill>
              </a:rPr>
              <a:t>TENSION PNEUMOTHORAX</a:t>
            </a:r>
            <a:endParaRPr lang="en-US" sz="1350" dirty="0"/>
          </a:p>
        </p:txBody>
      </p:sp>
      <p:sp>
        <p:nvSpPr>
          <p:cNvPr id="26" name="Text 8"/>
          <p:cNvSpPr/>
          <p:nvPr/>
        </p:nvSpPr>
        <p:spPr>
          <a:xfrm>
            <a:off x="857250" y="5067300"/>
            <a:ext cx="4619625" cy="85308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Clinical Emergency: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Tracheal deviation </a:t>
            </a:r>
            <a:pPr indent="0" marL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202124"/>
                </a:solidFill>
              </a:rPr>
              <a:t>away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from the lesion and mediastinal shift. </a:t>
            </a:r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Action: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Clinical diagnosis; do NOT wait for CXR. Immediate needle decompression required.</a:t>
            </a:r>
            <a:endParaRPr lang="en-US" sz="1200" dirty="0"/>
          </a:p>
        </p:txBody>
      </p:sp>
      <p:sp>
        <p:nvSpPr>
          <p:cNvPr id="27" name="Text 9"/>
          <p:cNvSpPr/>
          <p:nvPr/>
        </p:nvSpPr>
        <p:spPr>
          <a:xfrm>
            <a:off x="7096125" y="1295400"/>
            <a:ext cx="402336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02124"/>
                </a:solidFill>
              </a:rPr>
              <a:t>Pleural Effusion</a:t>
            </a:r>
            <a:endParaRPr lang="en-US" sz="1650" dirty="0"/>
          </a:p>
        </p:txBody>
      </p:sp>
      <p:sp>
        <p:nvSpPr>
          <p:cNvPr id="28" name="Text 10"/>
          <p:cNvSpPr/>
          <p:nvPr/>
        </p:nvSpPr>
        <p:spPr>
          <a:xfrm>
            <a:off x="6810375" y="1933575"/>
            <a:ext cx="471487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C4043"/>
                </a:solidFill>
              </a:rPr>
              <a:t>Meniscus Sign: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Curvilinear upward-sloping opacity at the lung periphery.</a:t>
            </a:r>
            <a:endParaRPr lang="en-US" sz="1350" dirty="0"/>
          </a:p>
        </p:txBody>
      </p:sp>
      <p:sp>
        <p:nvSpPr>
          <p:cNvPr id="29" name="Text 11"/>
          <p:cNvSpPr/>
          <p:nvPr/>
        </p:nvSpPr>
        <p:spPr>
          <a:xfrm>
            <a:off x="6810375" y="2562225"/>
            <a:ext cx="471487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C4043"/>
                </a:solidFill>
              </a:rPr>
              <a:t>Costophrenic Blunting: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Loss of the sharp angle between diaphragm and ribs.</a:t>
            </a:r>
            <a:endParaRPr lang="en-US" sz="1350" dirty="0"/>
          </a:p>
        </p:txBody>
      </p:sp>
      <p:sp>
        <p:nvSpPr>
          <p:cNvPr id="30" name="Text 12"/>
          <p:cNvSpPr/>
          <p:nvPr/>
        </p:nvSpPr>
        <p:spPr>
          <a:xfrm>
            <a:off x="6810375" y="3190875"/>
            <a:ext cx="471487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C4043"/>
                </a:solidFill>
              </a:rPr>
              <a:t>Volume Threshold: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At least 200 mL of fluid must be present to be visible on an erect CXR.</a:t>
            </a:r>
            <a:endParaRPr lang="en-US" sz="1350" dirty="0"/>
          </a:p>
        </p:txBody>
      </p:sp>
      <p:sp>
        <p:nvSpPr>
          <p:cNvPr id="31" name="Text 13"/>
          <p:cNvSpPr/>
          <p:nvPr/>
        </p:nvSpPr>
        <p:spPr>
          <a:xfrm>
            <a:off x="6810375" y="3819525"/>
            <a:ext cx="471487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C4043"/>
                </a:solidFill>
              </a:rPr>
              <a:t>Density: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Uniform white opacity obscuring the underlying lung base.</a:t>
            </a:r>
            <a:endParaRPr lang="en-US" sz="1350" dirty="0"/>
          </a:p>
        </p:txBody>
      </p:sp>
      <p:sp>
        <p:nvSpPr>
          <p:cNvPr id="32" name="Text 14"/>
          <p:cNvSpPr/>
          <p:nvPr/>
        </p:nvSpPr>
        <p:spPr>
          <a:xfrm>
            <a:off x="6929438" y="4966246"/>
            <a:ext cx="46196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351C"/>
                </a:solidFill>
              </a:rPr>
              <a:t>MASSIVE EFFUSION</a:t>
            </a:r>
            <a:endParaRPr lang="en-US" sz="1350" dirty="0"/>
          </a:p>
        </p:txBody>
      </p:sp>
      <p:sp>
        <p:nvSpPr>
          <p:cNvPr id="33" name="Text 15"/>
          <p:cNvSpPr/>
          <p:nvPr/>
        </p:nvSpPr>
        <p:spPr>
          <a:xfrm>
            <a:off x="6715125" y="5280571"/>
            <a:ext cx="4619625" cy="63981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White-out: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Complete opacification of a hemithorax. </a:t>
            </a:r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Pressure Effect: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Mediastinal shift </a:t>
            </a:r>
            <a:pPr indent="0" marL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202124"/>
                </a:solidFill>
              </a:rPr>
              <a:t>AWAY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from the effusion. Differentiate from collapse where shift is </a:t>
            </a:r>
            <a:pPr indent="0" marL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202124"/>
                </a:solidFill>
              </a:rPr>
              <a:t>TOWARD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.</a:t>
            </a:r>
            <a:endParaRPr lang="en-US" sz="1200" dirty="0"/>
          </a:p>
        </p:txBody>
      </p:sp>
      <p:sp>
        <p:nvSpPr>
          <p:cNvPr id="34" name="Text 16"/>
          <p:cNvSpPr/>
          <p:nvPr/>
        </p:nvSpPr>
        <p:spPr>
          <a:xfrm>
            <a:off x="381000" y="6682383"/>
            <a:ext cx="356616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60" kern="0" dirty="0">
                <a:solidFill>
                  <a:srgbClr val="005EB8"/>
                </a:solidFill>
              </a:rPr>
              <a:t>BRADFORD VTS TEACHING DECK</a:t>
            </a:r>
            <a:endParaRPr lang="en-US" sz="900" dirty="0"/>
          </a:p>
        </p:txBody>
      </p:sp>
      <p:sp>
        <p:nvSpPr>
          <p:cNvPr id="35" name="Text 17"/>
          <p:cNvSpPr/>
          <p:nvPr/>
        </p:nvSpPr>
        <p:spPr>
          <a:xfrm>
            <a:off x="9797058" y="6682383"/>
            <a:ext cx="2394942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5F6368"/>
                </a:solidFill>
              </a:rPr>
              <a:t>May 2026 • 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3817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6800"/>
            <a:ext cx="5595938" cy="2138363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57300"/>
            <a:ext cx="5214938" cy="33337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90638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62125"/>
            <a:ext cx="178594" cy="142875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076450"/>
            <a:ext cx="178594" cy="142875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390775"/>
            <a:ext cx="178594" cy="142875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395663"/>
            <a:ext cx="5595938" cy="2138363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586163"/>
            <a:ext cx="5214938" cy="33337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3619500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090987"/>
            <a:ext cx="178594" cy="152995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4605338"/>
            <a:ext cx="178594" cy="14287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4919663"/>
            <a:ext cx="178594" cy="142875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5063" y="1066800"/>
            <a:ext cx="5595938" cy="2138363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5563" y="1257300"/>
            <a:ext cx="5214938" cy="20955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1543050"/>
            <a:ext cx="5214938" cy="33337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5563" y="1576388"/>
            <a:ext cx="238125" cy="1905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2047875"/>
            <a:ext cx="178594" cy="142875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2362200"/>
            <a:ext cx="178594" cy="14287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05563" y="2676525"/>
            <a:ext cx="178594" cy="142875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15063" y="3395663"/>
            <a:ext cx="5595938" cy="2138363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05563" y="3586163"/>
            <a:ext cx="5214938" cy="20955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05563" y="3871913"/>
            <a:ext cx="5214938" cy="333375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05563" y="3905250"/>
            <a:ext cx="238125" cy="190500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05563" y="4376738"/>
            <a:ext cx="178594" cy="142875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405563" y="4691063"/>
            <a:ext cx="178594" cy="142875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405563" y="5005388"/>
            <a:ext cx="178594" cy="142875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81000" y="5819775"/>
            <a:ext cx="11430000" cy="752475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19125" y="6081713"/>
            <a:ext cx="285750" cy="228600"/>
          </a:xfrm>
          <a:prstGeom prst="rect">
            <a:avLst/>
          </a:prstGeom>
        </p:spPr>
      </p:pic>
      <p:sp>
        <p:nvSpPr>
          <p:cNvPr id="33" name="Text 0"/>
          <p:cNvSpPr/>
          <p:nvPr/>
        </p:nvSpPr>
        <p:spPr>
          <a:xfrm>
            <a:off x="523875" y="190500"/>
            <a:ext cx="96012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HILAR CHANGES AND LUNG NODULES</a:t>
            </a:r>
            <a:endParaRPr lang="en-US" sz="2100" dirty="0"/>
          </a:p>
        </p:txBody>
      </p:sp>
      <p:sp>
        <p:nvSpPr>
          <p:cNvPr id="34" name="Text 1"/>
          <p:cNvSpPr/>
          <p:nvPr/>
        </p:nvSpPr>
        <p:spPr>
          <a:xfrm>
            <a:off x="523875" y="628650"/>
            <a:ext cx="965454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Evaluation &amp; Management Guidelines (Fleischner &amp; NICE NG12)</a:t>
            </a:r>
            <a:endParaRPr lang="en-US" sz="1050" dirty="0"/>
          </a:p>
        </p:txBody>
      </p:sp>
      <p:sp>
        <p:nvSpPr>
          <p:cNvPr id="35" name="Text 2"/>
          <p:cNvSpPr/>
          <p:nvPr/>
        </p:nvSpPr>
        <p:spPr>
          <a:xfrm>
            <a:off x="923925" y="1257300"/>
            <a:ext cx="63779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Bilateral Hilar Lymphadenopathy</a:t>
            </a:r>
            <a:endParaRPr lang="en-US" sz="1350" dirty="0"/>
          </a:p>
        </p:txBody>
      </p:sp>
      <p:sp>
        <p:nvSpPr>
          <p:cNvPr id="36" name="Text 3"/>
          <p:cNvSpPr/>
          <p:nvPr/>
        </p:nvSpPr>
        <p:spPr>
          <a:xfrm>
            <a:off x="845344" y="1762125"/>
            <a:ext cx="11346656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Sarcoidosis: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Most common cause in young adults; check Serum ACE levels.</a:t>
            </a:r>
            <a:endParaRPr lang="en-US" sz="1125" dirty="0"/>
          </a:p>
        </p:txBody>
      </p:sp>
      <p:sp>
        <p:nvSpPr>
          <p:cNvPr id="37" name="Text 4"/>
          <p:cNvSpPr/>
          <p:nvPr/>
        </p:nvSpPr>
        <p:spPr>
          <a:xfrm>
            <a:off x="845344" y="2076450"/>
            <a:ext cx="11346656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Systemic Causes: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Lymphoma, Tuberculosis (TB), or metastatic malignancy.</a:t>
            </a:r>
            <a:endParaRPr lang="en-US" sz="1125" dirty="0"/>
          </a:p>
        </p:txBody>
      </p:sp>
      <p:sp>
        <p:nvSpPr>
          <p:cNvPr id="38" name="Text 5"/>
          <p:cNvSpPr/>
          <p:nvPr/>
        </p:nvSpPr>
        <p:spPr>
          <a:xfrm>
            <a:off x="845344" y="2390775"/>
            <a:ext cx="97726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Infection: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Fungal infections or mycoplasma (less common).</a:t>
            </a:r>
            <a:endParaRPr lang="en-US" sz="1125" dirty="0"/>
          </a:p>
        </p:txBody>
      </p:sp>
      <p:sp>
        <p:nvSpPr>
          <p:cNvPr id="39" name="Text 6"/>
          <p:cNvSpPr/>
          <p:nvPr/>
        </p:nvSpPr>
        <p:spPr>
          <a:xfrm>
            <a:off x="923925" y="3586163"/>
            <a:ext cx="576072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Unilateral Hilar Enlargement</a:t>
            </a:r>
            <a:endParaRPr lang="en-US" sz="1350" dirty="0"/>
          </a:p>
        </p:txBody>
      </p:sp>
      <p:sp>
        <p:nvSpPr>
          <p:cNvPr id="40" name="Text 7"/>
          <p:cNvSpPr/>
          <p:nvPr/>
        </p:nvSpPr>
        <p:spPr>
          <a:xfrm>
            <a:off x="845344" y="4090987"/>
            <a:ext cx="4941094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Malignancy: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Bronchogenic carcinoma is the primary concern; requires urgent CT.</a:t>
            </a:r>
            <a:endParaRPr lang="en-US" sz="1125" dirty="0"/>
          </a:p>
        </p:txBody>
      </p:sp>
      <p:sp>
        <p:nvSpPr>
          <p:cNvPr id="41" name="Text 8"/>
          <p:cNvSpPr/>
          <p:nvPr/>
        </p:nvSpPr>
        <p:spPr>
          <a:xfrm>
            <a:off x="845344" y="4605338"/>
            <a:ext cx="11346656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Tuberculosis: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Primary TB often presents with unilateral hilar nodes.</a:t>
            </a:r>
            <a:endParaRPr lang="en-US" sz="1125" dirty="0"/>
          </a:p>
        </p:txBody>
      </p:sp>
      <p:sp>
        <p:nvSpPr>
          <p:cNvPr id="42" name="Text 9"/>
          <p:cNvSpPr/>
          <p:nvPr/>
        </p:nvSpPr>
        <p:spPr>
          <a:xfrm>
            <a:off x="845344" y="4919663"/>
            <a:ext cx="109728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Vascular: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Pulmonary artery enlargement (pulmonary hypertension).</a:t>
            </a:r>
            <a:endParaRPr lang="en-US" sz="1125" dirty="0"/>
          </a:p>
        </p:txBody>
      </p:sp>
      <p:sp>
        <p:nvSpPr>
          <p:cNvPr id="43" name="Text 10"/>
          <p:cNvSpPr/>
          <p:nvPr/>
        </p:nvSpPr>
        <p:spPr>
          <a:xfrm>
            <a:off x="6481763" y="1257300"/>
            <a:ext cx="5062538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1967D2"/>
                </a:solidFill>
              </a:rPr>
              <a:t>FLEISCHNER SOCIETY</a:t>
            </a:r>
            <a:endParaRPr lang="en-US" sz="900" dirty="0"/>
          </a:p>
        </p:txBody>
      </p:sp>
      <p:sp>
        <p:nvSpPr>
          <p:cNvPr id="44" name="Text 11"/>
          <p:cNvSpPr/>
          <p:nvPr/>
        </p:nvSpPr>
        <p:spPr>
          <a:xfrm>
            <a:off x="6757988" y="1543050"/>
            <a:ext cx="51435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Nodule Follow-up Criteria</a:t>
            </a:r>
            <a:endParaRPr lang="en-US" sz="1350" dirty="0"/>
          </a:p>
        </p:txBody>
      </p:sp>
      <p:sp>
        <p:nvSpPr>
          <p:cNvPr id="45" name="Text 12"/>
          <p:cNvSpPr/>
          <p:nvPr/>
        </p:nvSpPr>
        <p:spPr>
          <a:xfrm>
            <a:off x="6679406" y="2047875"/>
            <a:ext cx="551259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Size &gt;8 mm: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In smokers &gt;40 years, requires CT Thorax (BTS 2019).</a:t>
            </a:r>
            <a:endParaRPr lang="en-US" sz="1125" dirty="0"/>
          </a:p>
        </p:txBody>
      </p:sp>
      <p:sp>
        <p:nvSpPr>
          <p:cNvPr id="46" name="Text 13"/>
          <p:cNvSpPr/>
          <p:nvPr/>
        </p:nvSpPr>
        <p:spPr>
          <a:xfrm>
            <a:off x="6679406" y="2362200"/>
            <a:ext cx="551259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Low Risk (&lt;6 mm):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Often requires no follow-up in low-risk patients.</a:t>
            </a:r>
            <a:endParaRPr lang="en-US" sz="1125" dirty="0"/>
          </a:p>
        </p:txBody>
      </p:sp>
      <p:sp>
        <p:nvSpPr>
          <p:cNvPr id="47" name="Text 14"/>
          <p:cNvSpPr/>
          <p:nvPr/>
        </p:nvSpPr>
        <p:spPr>
          <a:xfrm>
            <a:off x="6679406" y="2676525"/>
            <a:ext cx="551259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Serial Imaging: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Comparison with old films is the most valuable first step.</a:t>
            </a:r>
            <a:endParaRPr lang="en-US" sz="1125" dirty="0"/>
          </a:p>
        </p:txBody>
      </p:sp>
      <p:sp>
        <p:nvSpPr>
          <p:cNvPr id="48" name="Text 15"/>
          <p:cNvSpPr/>
          <p:nvPr/>
        </p:nvSpPr>
        <p:spPr>
          <a:xfrm>
            <a:off x="6481763" y="3586163"/>
            <a:ext cx="5062538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1967D2"/>
                </a:solidFill>
              </a:rPr>
              <a:t>NICE NG12 / 2WW</a:t>
            </a:r>
            <a:endParaRPr lang="en-US" sz="900" dirty="0"/>
          </a:p>
        </p:txBody>
      </p:sp>
      <p:sp>
        <p:nvSpPr>
          <p:cNvPr id="49" name="Text 16"/>
          <p:cNvSpPr/>
          <p:nvPr/>
        </p:nvSpPr>
        <p:spPr>
          <a:xfrm>
            <a:off x="6757988" y="3871913"/>
            <a:ext cx="49377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Urgent Referral Triggers</a:t>
            </a:r>
            <a:endParaRPr lang="en-US" sz="1350" dirty="0"/>
          </a:p>
        </p:txBody>
      </p:sp>
      <p:sp>
        <p:nvSpPr>
          <p:cNvPr id="50" name="Text 17"/>
          <p:cNvSpPr/>
          <p:nvPr/>
        </p:nvSpPr>
        <p:spPr>
          <a:xfrm>
            <a:off x="6679406" y="4376738"/>
            <a:ext cx="551259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Massive Size: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Any mass &gt;20 mm or with spiculated margins.</a:t>
            </a:r>
            <a:endParaRPr lang="en-US" sz="1125" dirty="0"/>
          </a:p>
        </p:txBody>
      </p:sp>
      <p:sp>
        <p:nvSpPr>
          <p:cNvPr id="51" name="Text 18"/>
          <p:cNvSpPr/>
          <p:nvPr/>
        </p:nvSpPr>
        <p:spPr>
          <a:xfrm>
            <a:off x="6679406" y="4691063"/>
            <a:ext cx="551259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Growth: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Any increase in size on interval imaging.</a:t>
            </a:r>
            <a:endParaRPr lang="en-US" sz="1125" dirty="0"/>
          </a:p>
        </p:txBody>
      </p:sp>
      <p:sp>
        <p:nvSpPr>
          <p:cNvPr id="52" name="Text 19"/>
          <p:cNvSpPr/>
          <p:nvPr/>
        </p:nvSpPr>
        <p:spPr>
          <a:xfrm>
            <a:off x="6679406" y="5005388"/>
            <a:ext cx="551259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Suspicious Findings: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Persistent opacity despite antibiotic treatment.</a:t>
            </a:r>
            <a:endParaRPr lang="en-US" sz="1125" dirty="0"/>
          </a:p>
        </p:txBody>
      </p:sp>
      <p:sp>
        <p:nvSpPr>
          <p:cNvPr id="53" name="Text 20"/>
          <p:cNvSpPr/>
          <p:nvPr/>
        </p:nvSpPr>
        <p:spPr>
          <a:xfrm>
            <a:off x="1095375" y="5962650"/>
            <a:ext cx="10477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4351C"/>
                </a:solidFill>
              </a:rPr>
              <a:t>RED FLAG: DON'T MISS</a:t>
            </a:r>
            <a:endParaRPr lang="en-US" sz="1200" dirty="0"/>
          </a:p>
        </p:txBody>
      </p:sp>
      <p:sp>
        <p:nvSpPr>
          <p:cNvPr id="54" name="Text 21"/>
          <p:cNvSpPr/>
          <p:nvPr/>
        </p:nvSpPr>
        <p:spPr>
          <a:xfrm>
            <a:off x="1095375" y="6229350"/>
            <a:ext cx="110966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New mass or nodule in a smoker/ex-smoker: Refer for </a:t>
            </a:r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Urgent CT Thorax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 via 2-week-wait if suspicious features present. Do not delay for serial CXR.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80975"/>
            <a:ext cx="11049000" cy="61912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797844"/>
            <a:ext cx="5334000" cy="368617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50" y="1969294"/>
            <a:ext cx="4762500" cy="3429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250" y="1999655"/>
            <a:ext cx="273844" cy="224879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50" y="4455319"/>
            <a:ext cx="4762500" cy="85725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500" y="1064419"/>
            <a:ext cx="5334000" cy="2947988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2250" y="1235869"/>
            <a:ext cx="4762500" cy="3429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72250" y="1266230"/>
            <a:ext cx="273844" cy="224879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86500" y="4145756"/>
            <a:ext cx="5334000" cy="2071688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72250" y="4317206"/>
            <a:ext cx="4762500" cy="3429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72250" y="4347567"/>
            <a:ext cx="273844" cy="224879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72250" y="4802981"/>
            <a:ext cx="969020" cy="300038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41270" y="4802981"/>
            <a:ext cx="3793480" cy="300038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72250" y="5103019"/>
            <a:ext cx="969020" cy="314325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41270" y="5103019"/>
            <a:ext cx="3793480" cy="314325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72250" y="5417344"/>
            <a:ext cx="969020" cy="31432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41270" y="5417344"/>
            <a:ext cx="3793480" cy="314325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72250" y="5731669"/>
            <a:ext cx="969020" cy="314325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41270" y="5731669"/>
            <a:ext cx="3793480" cy="31432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567488"/>
            <a:ext cx="12192000" cy="290513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714375" y="180975"/>
            <a:ext cx="970788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PNEUMONIA AND CURB-65 SCORING</a:t>
            </a:r>
            <a:endParaRPr lang="en-US" sz="2100" dirty="0"/>
          </a:p>
        </p:txBody>
      </p:sp>
      <p:sp>
        <p:nvSpPr>
          <p:cNvPr id="25" name="Text 1"/>
          <p:cNvSpPr/>
          <p:nvPr/>
        </p:nvSpPr>
        <p:spPr>
          <a:xfrm>
            <a:off x="714375" y="600075"/>
            <a:ext cx="114776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Radiological features of lobar pneumonia and using the CURB-65 score to determine home treatment versus hospital admission.</a:t>
            </a:r>
            <a:endParaRPr lang="en-US" sz="1050" dirty="0"/>
          </a:p>
        </p:txBody>
      </p:sp>
      <p:sp>
        <p:nvSpPr>
          <p:cNvPr id="26" name="Text 2"/>
          <p:cNvSpPr/>
          <p:nvPr/>
        </p:nvSpPr>
        <p:spPr>
          <a:xfrm>
            <a:off x="1273969" y="1969294"/>
            <a:ext cx="4800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Radiological Features</a:t>
            </a:r>
            <a:endParaRPr lang="en-US" sz="1500" dirty="0"/>
          </a:p>
        </p:txBody>
      </p:sp>
      <p:sp>
        <p:nvSpPr>
          <p:cNvPr id="27" name="Text 3"/>
          <p:cNvSpPr/>
          <p:nvPr/>
        </p:nvSpPr>
        <p:spPr>
          <a:xfrm>
            <a:off x="857250" y="2455069"/>
            <a:ext cx="4762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Lobar Consolidation</a:t>
            </a:r>
            <a:endParaRPr lang="en-US" sz="1200" dirty="0"/>
          </a:p>
        </p:txBody>
      </p:sp>
      <p:sp>
        <p:nvSpPr>
          <p:cNvPr id="28" name="Text 4"/>
          <p:cNvSpPr/>
          <p:nvPr/>
        </p:nvSpPr>
        <p:spPr>
          <a:xfrm>
            <a:off x="857250" y="2712244"/>
            <a:ext cx="113347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Dense, uniform opacification localized to a specific lobe or segment.</a:t>
            </a:r>
            <a:endParaRPr lang="en-US" sz="1125" dirty="0"/>
          </a:p>
        </p:txBody>
      </p:sp>
      <p:sp>
        <p:nvSpPr>
          <p:cNvPr id="29" name="Text 5"/>
          <p:cNvSpPr/>
          <p:nvPr/>
        </p:nvSpPr>
        <p:spPr>
          <a:xfrm>
            <a:off x="857250" y="3040856"/>
            <a:ext cx="4762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Air Bronchogram</a:t>
            </a:r>
            <a:endParaRPr lang="en-US" sz="1200" dirty="0"/>
          </a:p>
        </p:txBody>
      </p:sp>
      <p:sp>
        <p:nvSpPr>
          <p:cNvPr id="30" name="Text 6"/>
          <p:cNvSpPr/>
          <p:nvPr/>
        </p:nvSpPr>
        <p:spPr>
          <a:xfrm>
            <a:off x="857250" y="3298031"/>
            <a:ext cx="476250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Visible tubular lucencies (air-filled bronchi) against the background of opaque lung.</a:t>
            </a:r>
            <a:endParaRPr lang="en-US" sz="1125" dirty="0"/>
          </a:p>
        </p:txBody>
      </p:sp>
      <p:sp>
        <p:nvSpPr>
          <p:cNvPr id="31" name="Text 7"/>
          <p:cNvSpPr/>
          <p:nvPr/>
        </p:nvSpPr>
        <p:spPr>
          <a:xfrm>
            <a:off x="857250" y="3840956"/>
            <a:ext cx="4762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Non-Volume Loss</a:t>
            </a:r>
            <a:endParaRPr lang="en-US" sz="1200" dirty="0"/>
          </a:p>
        </p:txBody>
      </p:sp>
      <p:sp>
        <p:nvSpPr>
          <p:cNvPr id="32" name="Text 8"/>
          <p:cNvSpPr/>
          <p:nvPr/>
        </p:nvSpPr>
        <p:spPr>
          <a:xfrm>
            <a:off x="857250" y="4098131"/>
            <a:ext cx="113347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Unlike collapse, consolidation does not typically cause mediastinal shift.</a:t>
            </a:r>
            <a:endParaRPr lang="en-US" sz="1125" dirty="0"/>
          </a:p>
        </p:txBody>
      </p:sp>
      <p:sp>
        <p:nvSpPr>
          <p:cNvPr id="33" name="Text 9"/>
          <p:cNvSpPr/>
          <p:nvPr/>
        </p:nvSpPr>
        <p:spPr>
          <a:xfrm>
            <a:off x="1000125" y="4541044"/>
            <a:ext cx="44767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AKT CLINICAL PEARL</a:t>
            </a:r>
            <a:endParaRPr lang="en-US" sz="1050" dirty="0"/>
          </a:p>
        </p:txBody>
      </p:sp>
      <p:sp>
        <p:nvSpPr>
          <p:cNvPr id="34" name="Text 10"/>
          <p:cNvSpPr/>
          <p:nvPr/>
        </p:nvSpPr>
        <p:spPr>
          <a:xfrm>
            <a:off x="1000125" y="4807744"/>
            <a:ext cx="377889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975" dirty="0">
                <a:solidFill>
                  <a:srgbClr val="202124"/>
                </a:solidFill>
              </a:rPr>
              <a:t>Presence of an air bronchogram confirms the pathology is in the lung parenchyma (consolidation), not the pleural space (effusion).</a:t>
            </a:r>
            <a:endParaRPr lang="en-US" sz="975" dirty="0"/>
          </a:p>
        </p:txBody>
      </p:sp>
      <p:sp>
        <p:nvSpPr>
          <p:cNvPr id="35" name="Text 11"/>
          <p:cNvSpPr/>
          <p:nvPr/>
        </p:nvSpPr>
        <p:spPr>
          <a:xfrm>
            <a:off x="6988969" y="1235869"/>
            <a:ext cx="51054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CURB-65 Clinical Tool</a:t>
            </a:r>
            <a:endParaRPr lang="en-US" sz="1500" dirty="0"/>
          </a:p>
        </p:txBody>
      </p:sp>
      <p:sp>
        <p:nvSpPr>
          <p:cNvPr id="36" name="Text 12"/>
          <p:cNvSpPr/>
          <p:nvPr/>
        </p:nvSpPr>
        <p:spPr>
          <a:xfrm>
            <a:off x="6572250" y="1721644"/>
            <a:ext cx="381000" cy="4238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88"/>
              </a:lnSpc>
              <a:buNone/>
            </a:pPr>
            <a:r>
              <a:rPr lang="en-US" sz="1725" b="1" dirty="0">
                <a:solidFill>
                  <a:srgbClr val="005EB8"/>
                </a:solidFill>
              </a:rPr>
              <a:t>C</a:t>
            </a:r>
            <a:endParaRPr lang="en-US" sz="1725" dirty="0"/>
          </a:p>
        </p:txBody>
      </p:sp>
      <p:sp>
        <p:nvSpPr>
          <p:cNvPr id="37" name="Text 13"/>
          <p:cNvSpPr/>
          <p:nvPr/>
        </p:nvSpPr>
        <p:spPr>
          <a:xfrm>
            <a:off x="6953250" y="1721644"/>
            <a:ext cx="5086350" cy="4238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Confusion (New onset AMT ≤ 8)</a:t>
            </a:r>
            <a:endParaRPr lang="en-US" sz="1125" dirty="0"/>
          </a:p>
        </p:txBody>
      </p:sp>
      <p:sp>
        <p:nvSpPr>
          <p:cNvPr id="38" name="Text 14"/>
          <p:cNvSpPr/>
          <p:nvPr/>
        </p:nvSpPr>
        <p:spPr>
          <a:xfrm>
            <a:off x="6572250" y="2145506"/>
            <a:ext cx="381000" cy="4238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88"/>
              </a:lnSpc>
              <a:buNone/>
            </a:pPr>
            <a:r>
              <a:rPr lang="en-US" sz="1725" b="1" dirty="0">
                <a:solidFill>
                  <a:srgbClr val="005EB8"/>
                </a:solidFill>
              </a:rPr>
              <a:t>U</a:t>
            </a:r>
            <a:endParaRPr lang="en-US" sz="1725" dirty="0"/>
          </a:p>
        </p:txBody>
      </p:sp>
      <p:sp>
        <p:nvSpPr>
          <p:cNvPr id="39" name="Text 15"/>
          <p:cNvSpPr/>
          <p:nvPr/>
        </p:nvSpPr>
        <p:spPr>
          <a:xfrm>
            <a:off x="6953250" y="2145506"/>
            <a:ext cx="4381500" cy="4238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Urea &gt; 7 mmol/L</a:t>
            </a:r>
            <a:endParaRPr lang="en-US" sz="1125" dirty="0"/>
          </a:p>
        </p:txBody>
      </p:sp>
      <p:sp>
        <p:nvSpPr>
          <p:cNvPr id="40" name="Text 16"/>
          <p:cNvSpPr/>
          <p:nvPr/>
        </p:nvSpPr>
        <p:spPr>
          <a:xfrm>
            <a:off x="6572250" y="2569369"/>
            <a:ext cx="381000" cy="4238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88"/>
              </a:lnSpc>
              <a:buNone/>
            </a:pPr>
            <a:r>
              <a:rPr lang="en-US" sz="1725" b="1" dirty="0">
                <a:solidFill>
                  <a:srgbClr val="005EB8"/>
                </a:solidFill>
              </a:rPr>
              <a:t>R</a:t>
            </a:r>
            <a:endParaRPr lang="en-US" sz="1725" dirty="0"/>
          </a:p>
        </p:txBody>
      </p:sp>
      <p:sp>
        <p:nvSpPr>
          <p:cNvPr id="41" name="Text 17"/>
          <p:cNvSpPr/>
          <p:nvPr/>
        </p:nvSpPr>
        <p:spPr>
          <a:xfrm>
            <a:off x="6953250" y="2569369"/>
            <a:ext cx="4514850" cy="4238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Respiratory Rate ≥ 30/min</a:t>
            </a:r>
            <a:endParaRPr lang="en-US" sz="1125" dirty="0"/>
          </a:p>
        </p:txBody>
      </p:sp>
      <p:sp>
        <p:nvSpPr>
          <p:cNvPr id="42" name="Text 18"/>
          <p:cNvSpPr/>
          <p:nvPr/>
        </p:nvSpPr>
        <p:spPr>
          <a:xfrm>
            <a:off x="6572250" y="2993231"/>
            <a:ext cx="381000" cy="4238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88"/>
              </a:lnSpc>
              <a:buNone/>
            </a:pPr>
            <a:r>
              <a:rPr lang="en-US" sz="1725" b="1" dirty="0">
                <a:solidFill>
                  <a:srgbClr val="005EB8"/>
                </a:solidFill>
              </a:rPr>
              <a:t>B</a:t>
            </a:r>
            <a:endParaRPr lang="en-US" sz="1725" dirty="0"/>
          </a:p>
        </p:txBody>
      </p:sp>
      <p:sp>
        <p:nvSpPr>
          <p:cNvPr id="43" name="Text 19"/>
          <p:cNvSpPr/>
          <p:nvPr/>
        </p:nvSpPr>
        <p:spPr>
          <a:xfrm>
            <a:off x="6953250" y="2993231"/>
            <a:ext cx="5238750" cy="4238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Blood Pressure (SBP &lt; 90 or DBP ≤ 60 mmHg)</a:t>
            </a:r>
            <a:endParaRPr lang="en-US" sz="1125" dirty="0"/>
          </a:p>
        </p:txBody>
      </p:sp>
      <p:sp>
        <p:nvSpPr>
          <p:cNvPr id="44" name="Text 20"/>
          <p:cNvSpPr/>
          <p:nvPr/>
        </p:nvSpPr>
        <p:spPr>
          <a:xfrm>
            <a:off x="6572250" y="3417094"/>
            <a:ext cx="876300" cy="4238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88"/>
              </a:lnSpc>
              <a:buNone/>
            </a:pPr>
            <a:r>
              <a:rPr lang="en-US" sz="1725" b="1" dirty="0">
                <a:solidFill>
                  <a:srgbClr val="005EB8"/>
                </a:solidFill>
              </a:rPr>
              <a:t>65</a:t>
            </a:r>
            <a:endParaRPr lang="en-US" sz="1725" dirty="0"/>
          </a:p>
        </p:txBody>
      </p:sp>
      <p:sp>
        <p:nvSpPr>
          <p:cNvPr id="45" name="Text 21"/>
          <p:cNvSpPr/>
          <p:nvPr/>
        </p:nvSpPr>
        <p:spPr>
          <a:xfrm>
            <a:off x="6953250" y="3417094"/>
            <a:ext cx="4381500" cy="4238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Age ≥ 65 years</a:t>
            </a:r>
            <a:endParaRPr lang="en-US" sz="1125" dirty="0"/>
          </a:p>
        </p:txBody>
      </p:sp>
      <p:sp>
        <p:nvSpPr>
          <p:cNvPr id="46" name="Text 22"/>
          <p:cNvSpPr/>
          <p:nvPr/>
        </p:nvSpPr>
        <p:spPr>
          <a:xfrm>
            <a:off x="6988969" y="4317206"/>
            <a:ext cx="38862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Management Action</a:t>
            </a:r>
            <a:endParaRPr lang="en-US" sz="1500" dirty="0"/>
          </a:p>
        </p:txBody>
      </p:sp>
      <p:sp>
        <p:nvSpPr>
          <p:cNvPr id="47" name="Text 23"/>
          <p:cNvSpPr/>
          <p:nvPr/>
        </p:nvSpPr>
        <p:spPr>
          <a:xfrm>
            <a:off x="6715125" y="4802981"/>
            <a:ext cx="683270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SCORE</a:t>
            </a:r>
            <a:endParaRPr lang="en-US" sz="975" dirty="0"/>
          </a:p>
        </p:txBody>
      </p:sp>
      <p:sp>
        <p:nvSpPr>
          <p:cNvPr id="48" name="Text 24"/>
          <p:cNvSpPr/>
          <p:nvPr/>
        </p:nvSpPr>
        <p:spPr>
          <a:xfrm>
            <a:off x="7684145" y="4802981"/>
            <a:ext cx="3507730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RECOMMENDED ACTION</a:t>
            </a:r>
            <a:endParaRPr lang="en-US" sz="975" dirty="0"/>
          </a:p>
        </p:txBody>
      </p:sp>
      <p:sp>
        <p:nvSpPr>
          <p:cNvPr id="49" name="Text 25"/>
          <p:cNvSpPr/>
          <p:nvPr/>
        </p:nvSpPr>
        <p:spPr>
          <a:xfrm>
            <a:off x="6715125" y="5103019"/>
            <a:ext cx="71460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0 – 1</a:t>
            </a:r>
            <a:endParaRPr lang="en-US" sz="1050" dirty="0"/>
          </a:p>
        </p:txBody>
      </p:sp>
      <p:sp>
        <p:nvSpPr>
          <p:cNvPr id="50" name="Text 26"/>
          <p:cNvSpPr/>
          <p:nvPr/>
        </p:nvSpPr>
        <p:spPr>
          <a:xfrm>
            <a:off x="7684145" y="5103019"/>
            <a:ext cx="355119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Low risk; Home treatment</a:t>
            </a:r>
            <a:endParaRPr lang="en-US" sz="1050" dirty="0"/>
          </a:p>
        </p:txBody>
      </p:sp>
      <p:sp>
        <p:nvSpPr>
          <p:cNvPr id="51" name="Text 27"/>
          <p:cNvSpPr/>
          <p:nvPr/>
        </p:nvSpPr>
        <p:spPr>
          <a:xfrm>
            <a:off x="6715125" y="5417344"/>
            <a:ext cx="68327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2</a:t>
            </a:r>
            <a:endParaRPr lang="en-US" sz="1050" dirty="0"/>
          </a:p>
        </p:txBody>
      </p:sp>
      <p:sp>
        <p:nvSpPr>
          <p:cNvPr id="52" name="Text 28"/>
          <p:cNvSpPr/>
          <p:nvPr/>
        </p:nvSpPr>
        <p:spPr>
          <a:xfrm>
            <a:off x="7684145" y="5417344"/>
            <a:ext cx="450785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Intermediate risk; Consider hospital referral</a:t>
            </a:r>
            <a:endParaRPr lang="en-US" sz="1050" dirty="0"/>
          </a:p>
        </p:txBody>
      </p:sp>
      <p:sp>
        <p:nvSpPr>
          <p:cNvPr id="53" name="Text 29"/>
          <p:cNvSpPr/>
          <p:nvPr/>
        </p:nvSpPr>
        <p:spPr>
          <a:xfrm>
            <a:off x="6715125" y="5731669"/>
            <a:ext cx="68327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≥ 3</a:t>
            </a:r>
            <a:endParaRPr lang="en-US" sz="1050" dirty="0"/>
          </a:p>
        </p:txBody>
      </p:sp>
      <p:sp>
        <p:nvSpPr>
          <p:cNvPr id="54" name="Text 30"/>
          <p:cNvSpPr/>
          <p:nvPr/>
        </p:nvSpPr>
        <p:spPr>
          <a:xfrm>
            <a:off x="7684145" y="5731669"/>
            <a:ext cx="450785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High risk; Urgent admission (Consider ICU)</a:t>
            </a:r>
            <a:endParaRPr lang="en-US" sz="1050" dirty="0"/>
          </a:p>
        </p:txBody>
      </p:sp>
      <p:sp>
        <p:nvSpPr>
          <p:cNvPr id="55" name="Text 31"/>
          <p:cNvSpPr/>
          <p:nvPr/>
        </p:nvSpPr>
        <p:spPr>
          <a:xfrm>
            <a:off x="571500" y="6634163"/>
            <a:ext cx="5071110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238"/>
              </a:lnSpc>
              <a:buNone/>
            </a:pPr>
            <a:r>
              <a:rPr lang="en-US" sz="825" dirty="0">
                <a:solidFill>
                  <a:srgbClr val="5F6368"/>
                </a:solidFill>
              </a:rPr>
              <a:t>Bradford VTS Teaching Deck © May 2026</a:t>
            </a:r>
            <a:endParaRPr lang="en-US" sz="825" dirty="0"/>
          </a:p>
        </p:txBody>
      </p:sp>
      <p:sp>
        <p:nvSpPr>
          <p:cNvPr id="56" name="Text 32"/>
          <p:cNvSpPr/>
          <p:nvPr/>
        </p:nvSpPr>
        <p:spPr>
          <a:xfrm>
            <a:off x="10566499" y="6634163"/>
            <a:ext cx="1625501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238"/>
              </a:lnSpc>
              <a:buNone/>
            </a:pPr>
            <a:r>
              <a:rPr lang="en-US" sz="825" dirty="0">
                <a:solidFill>
                  <a:srgbClr val="5F6368"/>
                </a:solidFill>
              </a:rPr>
              <a:t>www.bradfordvts.co.uk</a:t>
            </a:r>
            <a:endParaRPr lang="en-US" sz="8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2026-05-05T13:38:33Z</dcterms:created>
  <dcterms:modified xsi:type="dcterms:W3CDTF">2026-05-05T13:38:33Z</dcterms:modified>
</cp:coreProperties>
</file>