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embeddedFontLst>
    <p:embeddedFont>
      <p:font typeface="Inter"/>
      <p:regular r:id="rId201314"/>
      <p:bold r:id="rId30131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01314" Target="fonts/201314.fntdata" Type="http://schemas.openxmlformats.org/officeDocument/2006/relationships/font"/><Relationship Id="rId301314" Target="fonts/301314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image" Target="../media/image-10-8.png"/><Relationship Id="rId9" Type="http://schemas.openxmlformats.org/officeDocument/2006/relationships/image" Target="../media/image-10-9.png"/><Relationship Id="rId10" Type="http://schemas.openxmlformats.org/officeDocument/2006/relationships/image" Target="../media/image-10-10.png"/><Relationship Id="rId11" Type="http://schemas.openxmlformats.org/officeDocument/2006/relationships/image" Target="../media/image-10-11.png"/><Relationship Id="rId12" Type="http://schemas.openxmlformats.org/officeDocument/2006/relationships/image" Target="../media/image-10-12.png"/><Relationship Id="rId13" Type="http://schemas.openxmlformats.org/officeDocument/2006/relationships/image" Target="../media/image-10-13.png"/><Relationship Id="rId14" Type="http://schemas.openxmlformats.org/officeDocument/2006/relationships/image" Target="../media/image-10-14.png"/><Relationship Id="rId15" Type="http://schemas.openxmlformats.org/officeDocument/2006/relationships/image" Target="../media/image-10-15.png"/><Relationship Id="rId16" Type="http://schemas.openxmlformats.org/officeDocument/2006/relationships/image" Target="../media/image-10-16.png"/><Relationship Id="rId17" Type="http://schemas.openxmlformats.org/officeDocument/2006/relationships/image" Target="../media/image-10-17.png"/><Relationship Id="rId18" Type="http://schemas.openxmlformats.org/officeDocument/2006/relationships/image" Target="../media/image-10-18.png"/><Relationship Id="rId19" Type="http://schemas.openxmlformats.org/officeDocument/2006/relationships/image" Target="../media/image-10-19.png"/><Relationship Id="rId20" Type="http://schemas.openxmlformats.org/officeDocument/2006/relationships/image" Target="../media/image-10-20.png"/><Relationship Id="rId21" Type="http://schemas.openxmlformats.org/officeDocument/2006/relationships/image" Target="../media/image-10-21.png"/><Relationship Id="rId22" Type="http://schemas.openxmlformats.org/officeDocument/2006/relationships/image" Target="../media/image-10-22.png"/><Relationship Id="rId23" Type="http://schemas.openxmlformats.org/officeDocument/2006/relationships/image" Target="../media/image-10-23.png"/><Relationship Id="rId24" Type="http://schemas.openxmlformats.org/officeDocument/2006/relationships/image" Target="../media/image-10-24.png"/><Relationship Id="rId25" Type="http://schemas.openxmlformats.org/officeDocument/2006/relationships/image" Target="../media/image-10-25.png"/><Relationship Id="rId26" Type="http://schemas.openxmlformats.org/officeDocument/2006/relationships/image" Target="../media/image-10-26.png"/><Relationship Id="rId27" Type="http://schemas.openxmlformats.org/officeDocument/2006/relationships/image" Target="../media/image-10-27.png"/><Relationship Id="rId28" Type="http://schemas.openxmlformats.org/officeDocument/2006/relationships/image" Target="../media/image-10-28.png"/><Relationship Id="rId29" Type="http://schemas.openxmlformats.org/officeDocument/2006/relationships/slideLayout" Target="../slideLayouts/slideLayout1.xml"/><Relationship Id="rId30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image" Target="../media/image-11-9.png"/><Relationship Id="rId10" Type="http://schemas.openxmlformats.org/officeDocument/2006/relationships/image" Target="../media/image-11-10.png"/><Relationship Id="rId11" Type="http://schemas.openxmlformats.org/officeDocument/2006/relationships/image" Target="../media/image-11-11.png"/><Relationship Id="rId12" Type="http://schemas.openxmlformats.org/officeDocument/2006/relationships/image" Target="../media/image-11-12.png"/><Relationship Id="rId13" Type="http://schemas.openxmlformats.org/officeDocument/2006/relationships/image" Target="../media/image-11-13.png"/><Relationship Id="rId14" Type="http://schemas.openxmlformats.org/officeDocument/2006/relationships/image" Target="../media/image-11-14.png"/><Relationship Id="rId15" Type="http://schemas.openxmlformats.org/officeDocument/2006/relationships/image" Target="../media/image-11-15.png"/><Relationship Id="rId16" Type="http://schemas.openxmlformats.org/officeDocument/2006/relationships/image" Target="../media/image-11-16.png"/><Relationship Id="rId17" Type="http://schemas.openxmlformats.org/officeDocument/2006/relationships/image" Target="../media/image-11-17.png"/><Relationship Id="rId18" Type="http://schemas.openxmlformats.org/officeDocument/2006/relationships/image" Target="../media/image-11-18.png"/><Relationship Id="rId19" Type="http://schemas.openxmlformats.org/officeDocument/2006/relationships/image" Target="../media/image-11-19.png"/><Relationship Id="rId20" Type="http://schemas.openxmlformats.org/officeDocument/2006/relationships/image" Target="../media/image-11-20.png"/><Relationship Id="rId21" Type="http://schemas.openxmlformats.org/officeDocument/2006/relationships/image" Target="../media/image-11-21.png"/><Relationship Id="rId22" Type="http://schemas.openxmlformats.org/officeDocument/2006/relationships/image" Target="../media/image-11-22.png"/><Relationship Id="rId23" Type="http://schemas.openxmlformats.org/officeDocument/2006/relationships/image" Target="../media/image-11-23.png"/><Relationship Id="rId24" Type="http://schemas.openxmlformats.org/officeDocument/2006/relationships/image" Target="../media/image-11-24.png"/><Relationship Id="rId25" Type="http://schemas.openxmlformats.org/officeDocument/2006/relationships/image" Target="../media/image-11-25.png"/><Relationship Id="rId26" Type="http://schemas.openxmlformats.org/officeDocument/2006/relationships/image" Target="../media/image-11-26.png"/><Relationship Id="rId27" Type="http://schemas.openxmlformats.org/officeDocument/2006/relationships/image" Target="../media/image-11-27.png"/><Relationship Id="rId28" Type="http://schemas.openxmlformats.org/officeDocument/2006/relationships/image" Target="../media/image-11-28.png"/><Relationship Id="rId29" Type="http://schemas.openxmlformats.org/officeDocument/2006/relationships/image" Target="../media/image-11-29.png"/><Relationship Id="rId30" Type="http://schemas.openxmlformats.org/officeDocument/2006/relationships/image" Target="../media/image-11-30.png"/><Relationship Id="rId31" Type="http://schemas.openxmlformats.org/officeDocument/2006/relationships/image" Target="../media/image-11-31.png"/><Relationship Id="rId32" Type="http://schemas.openxmlformats.org/officeDocument/2006/relationships/image" Target="../media/image-11-32.png"/><Relationship Id="rId33" Type="http://schemas.openxmlformats.org/officeDocument/2006/relationships/slideLayout" Target="../slideLayouts/slideLayout1.xml"/><Relationship Id="rId3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image" Target="../media/image-12-9.png"/><Relationship Id="rId10" Type="http://schemas.openxmlformats.org/officeDocument/2006/relationships/image" Target="../media/image-12-10.png"/><Relationship Id="rId11" Type="http://schemas.openxmlformats.org/officeDocument/2006/relationships/image" Target="../media/image-12-11.png"/><Relationship Id="rId12" Type="http://schemas.openxmlformats.org/officeDocument/2006/relationships/image" Target="../media/image-12-12.png"/><Relationship Id="rId13" Type="http://schemas.openxmlformats.org/officeDocument/2006/relationships/image" Target="../media/image-12-13.png"/><Relationship Id="rId14" Type="http://schemas.openxmlformats.org/officeDocument/2006/relationships/image" Target="../media/image-12-14.png"/><Relationship Id="rId15" Type="http://schemas.openxmlformats.org/officeDocument/2006/relationships/image" Target="../media/image-12-15.png"/><Relationship Id="rId16" Type="http://schemas.openxmlformats.org/officeDocument/2006/relationships/image" Target="../media/image-12-16.png"/><Relationship Id="rId17" Type="http://schemas.openxmlformats.org/officeDocument/2006/relationships/image" Target="../media/image-12-17.png"/><Relationship Id="rId18" Type="http://schemas.openxmlformats.org/officeDocument/2006/relationships/image" Target="../media/image-12-18.png"/><Relationship Id="rId19" Type="http://schemas.openxmlformats.org/officeDocument/2006/relationships/image" Target="../media/image-12-19.png"/><Relationship Id="rId20" Type="http://schemas.openxmlformats.org/officeDocument/2006/relationships/image" Target="../media/image-12-20.png"/><Relationship Id="rId21" Type="http://schemas.openxmlformats.org/officeDocument/2006/relationships/image" Target="../media/image-12-21.png"/><Relationship Id="rId22" Type="http://schemas.openxmlformats.org/officeDocument/2006/relationships/image" Target="../media/image-12-22.png"/><Relationship Id="rId23" Type="http://schemas.openxmlformats.org/officeDocument/2006/relationships/image" Target="../media/image-12-23.png"/><Relationship Id="rId24" Type="http://schemas.openxmlformats.org/officeDocument/2006/relationships/image" Target="../media/image-12-24.png"/><Relationship Id="rId25" Type="http://schemas.openxmlformats.org/officeDocument/2006/relationships/image" Target="../media/image-12-25.png"/><Relationship Id="rId26" Type="http://schemas.openxmlformats.org/officeDocument/2006/relationships/image" Target="../media/image-12-26.png"/><Relationship Id="rId27" Type="http://schemas.openxmlformats.org/officeDocument/2006/relationships/image" Target="../media/image-12-27.png"/><Relationship Id="rId28" Type="http://schemas.openxmlformats.org/officeDocument/2006/relationships/image" Target="../media/image-12-28.png"/><Relationship Id="rId29" Type="http://schemas.openxmlformats.org/officeDocument/2006/relationships/image" Target="../media/image-12-29.png"/><Relationship Id="rId30" Type="http://schemas.openxmlformats.org/officeDocument/2006/relationships/image" Target="../media/image-12-30.png"/><Relationship Id="rId31" Type="http://schemas.openxmlformats.org/officeDocument/2006/relationships/image" Target="../media/image-12-31.png"/><Relationship Id="rId32" Type="http://schemas.openxmlformats.org/officeDocument/2006/relationships/image" Target="../media/image-12-32.png"/><Relationship Id="rId33" Type="http://schemas.openxmlformats.org/officeDocument/2006/relationships/image" Target="../media/image-12-33.png"/><Relationship Id="rId34" Type="http://schemas.openxmlformats.org/officeDocument/2006/relationships/image" Target="../media/image-12-34.png"/><Relationship Id="rId35" Type="http://schemas.openxmlformats.org/officeDocument/2006/relationships/image" Target="../media/image-12-35.png"/><Relationship Id="rId36" Type="http://schemas.openxmlformats.org/officeDocument/2006/relationships/image" Target="../media/image-12-36.png"/><Relationship Id="rId37" Type="http://schemas.openxmlformats.org/officeDocument/2006/relationships/image" Target="../media/image-12-37.png"/><Relationship Id="rId38" Type="http://schemas.openxmlformats.org/officeDocument/2006/relationships/image" Target="../media/image-12-38.png"/><Relationship Id="rId39" Type="http://schemas.openxmlformats.org/officeDocument/2006/relationships/slideLayout" Target="../slideLayouts/slideLayout1.xml"/><Relationship Id="rId40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image" Target="../media/image-13-7.png"/><Relationship Id="rId8" Type="http://schemas.openxmlformats.org/officeDocument/2006/relationships/image" Target="../media/image-13-8.png"/><Relationship Id="rId9" Type="http://schemas.openxmlformats.org/officeDocument/2006/relationships/image" Target="../media/image-13-9.png"/><Relationship Id="rId10" Type="http://schemas.openxmlformats.org/officeDocument/2006/relationships/image" Target="../media/image-13-10.png"/><Relationship Id="rId11" Type="http://schemas.openxmlformats.org/officeDocument/2006/relationships/image" Target="../media/image-13-11.png"/><Relationship Id="rId12" Type="http://schemas.openxmlformats.org/officeDocument/2006/relationships/image" Target="../media/image-13-12.png"/><Relationship Id="rId13" Type="http://schemas.openxmlformats.org/officeDocument/2006/relationships/image" Target="../media/image-13-13.png"/><Relationship Id="rId14" Type="http://schemas.openxmlformats.org/officeDocument/2006/relationships/image" Target="../media/image-13-14.png"/><Relationship Id="rId15" Type="http://schemas.openxmlformats.org/officeDocument/2006/relationships/image" Target="../media/image-13-15.png"/><Relationship Id="rId16" Type="http://schemas.openxmlformats.org/officeDocument/2006/relationships/image" Target="../media/image-13-16.png"/><Relationship Id="rId17" Type="http://schemas.openxmlformats.org/officeDocument/2006/relationships/image" Target="../media/image-13-17.png"/><Relationship Id="rId18" Type="http://schemas.openxmlformats.org/officeDocument/2006/relationships/image" Target="../media/image-13-18.png"/><Relationship Id="rId19" Type="http://schemas.openxmlformats.org/officeDocument/2006/relationships/image" Target="../media/image-13-19.png"/><Relationship Id="rId20" Type="http://schemas.openxmlformats.org/officeDocument/2006/relationships/image" Target="../media/image-13-20.png"/><Relationship Id="rId21" Type="http://schemas.openxmlformats.org/officeDocument/2006/relationships/slideLayout" Target="../slideLayouts/slideLayout1.xml"/><Relationship Id="rId2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image" Target="../media/image-14-7.png"/><Relationship Id="rId8" Type="http://schemas.openxmlformats.org/officeDocument/2006/relationships/image" Target="../media/image-14-8.png"/><Relationship Id="rId9" Type="http://schemas.openxmlformats.org/officeDocument/2006/relationships/image" Target="../media/image-14-9.png"/><Relationship Id="rId10" Type="http://schemas.openxmlformats.org/officeDocument/2006/relationships/image" Target="../media/image-14-10.png"/><Relationship Id="rId11" Type="http://schemas.openxmlformats.org/officeDocument/2006/relationships/image" Target="../media/image-14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image" Target="../media/image-15-7.png"/><Relationship Id="rId8" Type="http://schemas.openxmlformats.org/officeDocument/2006/relationships/image" Target="../media/image-15-8.png"/><Relationship Id="rId9" Type="http://schemas.openxmlformats.org/officeDocument/2006/relationships/image" Target="../media/image-15-9.png"/><Relationship Id="rId10" Type="http://schemas.openxmlformats.org/officeDocument/2006/relationships/image" Target="../media/image-15-10.png"/><Relationship Id="rId11" Type="http://schemas.openxmlformats.org/officeDocument/2006/relationships/image" Target="../media/image-15-11.png"/><Relationship Id="rId12" Type="http://schemas.openxmlformats.org/officeDocument/2006/relationships/image" Target="../media/image-15-12.png"/><Relationship Id="rId13" Type="http://schemas.openxmlformats.org/officeDocument/2006/relationships/image" Target="../media/image-15-13.png"/><Relationship Id="rId14" Type="http://schemas.openxmlformats.org/officeDocument/2006/relationships/image" Target="../media/image-15-14.png"/><Relationship Id="rId15" Type="http://schemas.openxmlformats.org/officeDocument/2006/relationships/image" Target="../media/image-15-15.png"/><Relationship Id="rId16" Type="http://schemas.openxmlformats.org/officeDocument/2006/relationships/image" Target="../media/image-15-16.png"/><Relationship Id="rId17" Type="http://schemas.openxmlformats.org/officeDocument/2006/relationships/image" Target="../media/image-15-17.png"/><Relationship Id="rId18" Type="http://schemas.openxmlformats.org/officeDocument/2006/relationships/image" Target="../media/image-15-18.png"/><Relationship Id="rId19" Type="http://schemas.openxmlformats.org/officeDocument/2006/relationships/image" Target="../media/image-15-19.png"/><Relationship Id="rId20" Type="http://schemas.openxmlformats.org/officeDocument/2006/relationships/image" Target="../media/image-15-20.png"/><Relationship Id="rId21" Type="http://schemas.openxmlformats.org/officeDocument/2006/relationships/image" Target="../media/image-15-21.png"/><Relationship Id="rId22" Type="http://schemas.openxmlformats.org/officeDocument/2006/relationships/image" Target="../media/image-15-22.png"/><Relationship Id="rId23" Type="http://schemas.openxmlformats.org/officeDocument/2006/relationships/slideLayout" Target="../slideLayouts/slideLayout1.xml"/><Relationship Id="rId2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image" Target="../media/image-2-15.png"/><Relationship Id="rId16" Type="http://schemas.openxmlformats.org/officeDocument/2006/relationships/image" Target="../media/image-2-16.png"/><Relationship Id="rId17" Type="http://schemas.openxmlformats.org/officeDocument/2006/relationships/image" Target="../media/image-2-17.png"/><Relationship Id="rId18" Type="http://schemas.openxmlformats.org/officeDocument/2006/relationships/image" Target="../media/image-2-18.png"/><Relationship Id="rId19" Type="http://schemas.openxmlformats.org/officeDocument/2006/relationships/image" Target="../media/image-2-19.png"/><Relationship Id="rId20" Type="http://schemas.openxmlformats.org/officeDocument/2006/relationships/image" Target="../media/image-2-20.png"/><Relationship Id="rId21" Type="http://schemas.openxmlformats.org/officeDocument/2006/relationships/image" Target="../media/image-2-21.png"/><Relationship Id="rId22" Type="http://schemas.openxmlformats.org/officeDocument/2006/relationships/image" Target="../media/image-2-22.png"/><Relationship Id="rId23" Type="http://schemas.openxmlformats.org/officeDocument/2006/relationships/slideLayout" Target="../slideLayouts/slideLayout1.xml"/><Relationship Id="rId2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slideLayout" Target="../slideLayouts/slideLayout1.xml"/><Relationship Id="rId2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slideLayout" Target="../slideLayouts/slideLayout1.xml"/><Relationship Id="rId3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image" Target="../media/image-5-28.png"/><Relationship Id="rId29" Type="http://schemas.openxmlformats.org/officeDocument/2006/relationships/image" Target="../media/image-5-29.png"/><Relationship Id="rId30" Type="http://schemas.openxmlformats.org/officeDocument/2006/relationships/image" Target="../media/image-5-30.png"/><Relationship Id="rId31" Type="http://schemas.openxmlformats.org/officeDocument/2006/relationships/slideLayout" Target="../slideLayouts/slideLayout1.xml"/><Relationship Id="rId3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image" Target="../media/image-6-22.png"/><Relationship Id="rId23" Type="http://schemas.openxmlformats.org/officeDocument/2006/relationships/image" Target="../media/image-6-23.png"/><Relationship Id="rId24" Type="http://schemas.openxmlformats.org/officeDocument/2006/relationships/image" Target="../media/image-6-24.png"/><Relationship Id="rId25" Type="http://schemas.openxmlformats.org/officeDocument/2006/relationships/image" Target="../media/image-6-25.png"/><Relationship Id="rId26" Type="http://schemas.openxmlformats.org/officeDocument/2006/relationships/image" Target="../media/image-6-26.png"/><Relationship Id="rId27" Type="http://schemas.openxmlformats.org/officeDocument/2006/relationships/slideLayout" Target="../slideLayouts/slideLayout1.xml"/><Relationship Id="rId2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image" Target="../media/image-7-19.png"/><Relationship Id="rId20" Type="http://schemas.openxmlformats.org/officeDocument/2006/relationships/image" Target="../media/image-7-20.png"/><Relationship Id="rId21" Type="http://schemas.openxmlformats.org/officeDocument/2006/relationships/image" Target="../media/image-7-21.png"/><Relationship Id="rId22" Type="http://schemas.openxmlformats.org/officeDocument/2006/relationships/image" Target="../media/image-7-22.png"/><Relationship Id="rId23" Type="http://schemas.openxmlformats.org/officeDocument/2006/relationships/image" Target="../media/image-7-23.png"/><Relationship Id="rId24" Type="http://schemas.openxmlformats.org/officeDocument/2006/relationships/slideLayout" Target="../slideLayouts/slideLayout1.xml"/><Relationship Id="rId2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image" Target="../media/image-9-16.png"/><Relationship Id="rId17" Type="http://schemas.openxmlformats.org/officeDocument/2006/relationships/image" Target="../media/image-9-17.png"/><Relationship Id="rId18" Type="http://schemas.openxmlformats.org/officeDocument/2006/relationships/image" Target="../media/image-9-18.png"/><Relationship Id="rId19" Type="http://schemas.openxmlformats.org/officeDocument/2006/relationships/image" Target="../media/image-9-19.png"/><Relationship Id="rId20" Type="http://schemas.openxmlformats.org/officeDocument/2006/relationships/image" Target="../media/image-9-20.png"/><Relationship Id="rId21" Type="http://schemas.openxmlformats.org/officeDocument/2006/relationships/image" Target="../media/image-9-21.png"/><Relationship Id="rId22" Type="http://schemas.openxmlformats.org/officeDocument/2006/relationships/image" Target="../media/image-9-22.png"/><Relationship Id="rId23" Type="http://schemas.openxmlformats.org/officeDocument/2006/relationships/image" Target="../media/image-9-23.png"/><Relationship Id="rId24" Type="http://schemas.openxmlformats.org/officeDocument/2006/relationships/image" Target="../media/image-9-24.png"/><Relationship Id="rId25" Type="http://schemas.openxmlformats.org/officeDocument/2006/relationships/image" Target="../media/image-9-25.png"/><Relationship Id="rId26" Type="http://schemas.openxmlformats.org/officeDocument/2006/relationships/image" Target="../media/image-9-26.png"/><Relationship Id="rId27" Type="http://schemas.openxmlformats.org/officeDocument/2006/relationships/image" Target="../media/image-9-27.png"/><Relationship Id="rId28" Type="http://schemas.openxmlformats.org/officeDocument/2006/relationships/image" Target="../media/image-9-28.png"/><Relationship Id="rId29" Type="http://schemas.openxmlformats.org/officeDocument/2006/relationships/image" Target="../media/image-9-29.png"/><Relationship Id="rId30" Type="http://schemas.openxmlformats.org/officeDocument/2006/relationships/image" Target="../media/image-9-30.png"/><Relationship Id="rId31" Type="http://schemas.openxmlformats.org/officeDocument/2006/relationships/image" Target="../media/image-9-31.png"/><Relationship Id="rId32" Type="http://schemas.openxmlformats.org/officeDocument/2006/relationships/image" Target="../media/image-9-32.png"/><Relationship Id="rId33" Type="http://schemas.openxmlformats.org/officeDocument/2006/relationships/image" Target="../media/image-9-33.png"/><Relationship Id="rId34" Type="http://schemas.openxmlformats.org/officeDocument/2006/relationships/image" Target="../media/image-9-34.png"/><Relationship Id="rId35" Type="http://schemas.openxmlformats.org/officeDocument/2006/relationships/image" Target="../media/image-9-35.png"/><Relationship Id="rId36" Type="http://schemas.openxmlformats.org/officeDocument/2006/relationships/slideLayout" Target="../slideLayouts/slideLayout1.xml"/><Relationship Id="rId3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6763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67630"/>
            <a:ext cx="12192000" cy="54864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2326035"/>
            <a:ext cx="8572500" cy="1340941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054030"/>
            <a:ext cx="12192000" cy="756791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810821"/>
            <a:ext cx="12192000" cy="47327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476250" y="140940"/>
            <a:ext cx="5943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spc="120" kern="0" dirty="0">
                <a:solidFill>
                  <a:srgbClr val="FFFFFF"/>
                </a:solidFill>
              </a:rPr>
              <a:t>BRADFORD VTS TEACHING DECK</a:t>
            </a:r>
            <a:endParaRPr lang="en-US" sz="1500" dirty="0"/>
          </a:p>
        </p:txBody>
      </p:sp>
      <p:sp>
        <p:nvSpPr>
          <p:cNvPr id="10" name="Text 1"/>
          <p:cNvSpPr/>
          <p:nvPr/>
        </p:nvSpPr>
        <p:spPr>
          <a:xfrm>
            <a:off x="1047750" y="2326035"/>
            <a:ext cx="8286750" cy="13409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2C3E50"/>
                </a:solidFill>
              </a:rPr>
              <a:t>Clinical Examinations in</a:t>
            </a:r>
            <a:pPr indent="0" marL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2C3E50"/>
                </a:solidFill>
              </a:rPr>
              <a:t>
</a:t>
            </a:r>
            <a:pPr indent="0" marL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2C3E50"/>
                </a:solidFill>
              </a:rPr>
              <a:t>General Practice</a:t>
            </a:r>
            <a:endParaRPr lang="en-US" sz="4800" dirty="0"/>
          </a:p>
        </p:txBody>
      </p:sp>
      <p:sp>
        <p:nvSpPr>
          <p:cNvPr id="11" name="Text 2"/>
          <p:cNvSpPr/>
          <p:nvPr/>
        </p:nvSpPr>
        <p:spPr>
          <a:xfrm>
            <a:off x="1123950" y="3895576"/>
            <a:ext cx="104219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spc="60" kern="0" dirty="0">
                <a:solidFill>
                  <a:srgbClr val="005EB8"/>
                </a:solidFill>
              </a:rPr>
              <a:t>NECK, CARDIOVASCULAR &amp; PSYCHIATRIC</a:t>
            </a:r>
            <a:endParaRPr lang="en-US" sz="2100" dirty="0"/>
          </a:p>
        </p:txBody>
      </p:sp>
      <p:sp>
        <p:nvSpPr>
          <p:cNvPr id="12" name="Text 3"/>
          <p:cNvSpPr/>
          <p:nvPr/>
        </p:nvSpPr>
        <p:spPr>
          <a:xfrm>
            <a:off x="476250" y="6303764"/>
            <a:ext cx="43205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www.bradfordvts.co.uk</a:t>
            </a:r>
            <a:endParaRPr lang="en-US" sz="1350" dirty="0"/>
          </a:p>
        </p:txBody>
      </p:sp>
      <p:sp>
        <p:nvSpPr>
          <p:cNvPr id="13" name="Text 4"/>
          <p:cNvSpPr/>
          <p:nvPr/>
        </p:nvSpPr>
        <p:spPr>
          <a:xfrm>
            <a:off x="10305157" y="6303764"/>
            <a:ext cx="1886843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7F8C8D"/>
                </a:solidFill>
              </a:rPr>
              <a:t>Created May 2026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28600"/>
            <a:ext cx="11239500" cy="784771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1165771"/>
            <a:ext cx="4762500" cy="5387429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375" y="1451521"/>
            <a:ext cx="238125" cy="1905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094" y="1947267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094" y="2570113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0094" y="3379589"/>
            <a:ext cx="214313" cy="17532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0094" y="4002435"/>
            <a:ext cx="214313" cy="17532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0094" y="4625280"/>
            <a:ext cx="214313" cy="17532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375" y="5152430"/>
            <a:ext cx="4286250" cy="390525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7250" y="5286673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24500" y="1165771"/>
            <a:ext cx="6191250" cy="5387429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62625" y="1403896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62625" y="1794421"/>
            <a:ext cx="5715000" cy="542925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76925" y="1851571"/>
            <a:ext cx="428625" cy="428625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62625" y="2432596"/>
            <a:ext cx="5715000" cy="542925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76925" y="2489746"/>
            <a:ext cx="428625" cy="428625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62625" y="3070771"/>
            <a:ext cx="5715000" cy="542925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876925" y="3127921"/>
            <a:ext cx="428625" cy="428625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62625" y="3708946"/>
            <a:ext cx="5715000" cy="542925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876925" y="3766096"/>
            <a:ext cx="428625" cy="428625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62625" y="4347121"/>
            <a:ext cx="5715000" cy="542925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876925" y="4404271"/>
            <a:ext cx="428625" cy="428625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62625" y="4985296"/>
            <a:ext cx="5715000" cy="542925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876925" y="5042446"/>
            <a:ext cx="428625" cy="428625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762625" y="5623471"/>
            <a:ext cx="5715000" cy="542925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876925" y="5680621"/>
            <a:ext cx="428625" cy="428625"/>
          </a:xfrm>
          <a:prstGeom prst="rect">
            <a:avLst/>
          </a:prstGeom>
        </p:spPr>
      </p:pic>
      <p:sp>
        <p:nvSpPr>
          <p:cNvPr id="29" name="Text 0"/>
          <p:cNvSpPr/>
          <p:nvPr/>
        </p:nvSpPr>
        <p:spPr>
          <a:xfrm>
            <a:off x="666750" y="304800"/>
            <a:ext cx="1152525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Psychiatric Examination: Safety and MSE ASEPTIC</a:t>
            </a:r>
            <a:endParaRPr lang="en-US" sz="2400" dirty="0"/>
          </a:p>
        </p:txBody>
      </p:sp>
      <p:sp>
        <p:nvSpPr>
          <p:cNvPr id="30" name="Text 1"/>
          <p:cNvSpPr/>
          <p:nvPr/>
        </p:nvSpPr>
        <p:spPr>
          <a:xfrm>
            <a:off x="666750" y="708571"/>
            <a:ext cx="5669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spc="60" kern="0" dirty="0">
                <a:solidFill>
                  <a:srgbClr val="005EB8"/>
                </a:solidFill>
              </a:rPr>
              <a:t>CLINICAL DOMAIN &amp; EXAM CRITERIA</a:t>
            </a:r>
            <a:endParaRPr lang="en-US" sz="1200" dirty="0"/>
          </a:p>
        </p:txBody>
      </p:sp>
      <p:sp>
        <p:nvSpPr>
          <p:cNvPr id="31" name="Text 2"/>
          <p:cNvSpPr/>
          <p:nvPr/>
        </p:nvSpPr>
        <p:spPr>
          <a:xfrm>
            <a:off x="1066800" y="1403896"/>
            <a:ext cx="57912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63031"/>
                </a:solidFill>
              </a:rPr>
              <a:t>Safety First (NICE NG10)</a:t>
            </a:r>
            <a:endParaRPr lang="en-US" sz="1500" dirty="0"/>
          </a:p>
        </p:txBody>
      </p:sp>
      <p:sp>
        <p:nvSpPr>
          <p:cNvPr id="32" name="Text 3"/>
          <p:cNvSpPr/>
          <p:nvPr/>
        </p:nvSpPr>
        <p:spPr>
          <a:xfrm>
            <a:off x="1114425" y="1899196"/>
            <a:ext cx="4857750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Pre-entry Risk Assessment</a:t>
            </a:r>
            <a:endParaRPr lang="en-US" sz="1275" dirty="0"/>
          </a:p>
        </p:txBody>
      </p:sp>
      <p:sp>
        <p:nvSpPr>
          <p:cNvPr id="33" name="Text 4"/>
          <p:cNvSpPr/>
          <p:nvPr/>
        </p:nvSpPr>
        <p:spPr>
          <a:xfrm>
            <a:off x="1114425" y="2144911"/>
            <a:ext cx="8481060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576574"/>
                </a:solidFill>
              </a:rPr>
              <a:t>Review history and behavior before entering the room.</a:t>
            </a:r>
            <a:endParaRPr lang="en-US" sz="1050" dirty="0"/>
          </a:p>
        </p:txBody>
      </p:sp>
      <p:sp>
        <p:nvSpPr>
          <p:cNvPr id="34" name="Text 5"/>
          <p:cNvSpPr/>
          <p:nvPr/>
        </p:nvSpPr>
        <p:spPr>
          <a:xfrm>
            <a:off x="1114425" y="2522041"/>
            <a:ext cx="3886200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Interview Room Setup</a:t>
            </a:r>
            <a:endParaRPr lang="en-US" sz="1275" dirty="0"/>
          </a:p>
        </p:txBody>
      </p:sp>
      <p:sp>
        <p:nvSpPr>
          <p:cNvPr id="35" name="Text 6"/>
          <p:cNvSpPr/>
          <p:nvPr/>
        </p:nvSpPr>
        <p:spPr>
          <a:xfrm>
            <a:off x="1114425" y="2767757"/>
            <a:ext cx="3886200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576574"/>
                </a:solidFill>
              </a:rPr>
              <a:t>Panic alarm, outward-opening door, clear exit, no potential weapons.</a:t>
            </a:r>
            <a:endParaRPr lang="en-US" sz="1050" dirty="0"/>
          </a:p>
        </p:txBody>
      </p:sp>
      <p:sp>
        <p:nvSpPr>
          <p:cNvPr id="36" name="Text 7"/>
          <p:cNvSpPr/>
          <p:nvPr/>
        </p:nvSpPr>
        <p:spPr>
          <a:xfrm>
            <a:off x="1114425" y="3331518"/>
            <a:ext cx="3497580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Team Communication</a:t>
            </a:r>
            <a:endParaRPr lang="en-US" sz="1275" dirty="0"/>
          </a:p>
        </p:txBody>
      </p:sp>
      <p:sp>
        <p:nvSpPr>
          <p:cNvPr id="37" name="Text 8"/>
          <p:cNvSpPr/>
          <p:nvPr/>
        </p:nvSpPr>
        <p:spPr>
          <a:xfrm>
            <a:off x="1114425" y="3577233"/>
            <a:ext cx="9441180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576574"/>
                </a:solidFill>
              </a:rPr>
              <a:t>Inform senior nursing staff and security of the assessment.</a:t>
            </a:r>
            <a:endParaRPr lang="en-US" sz="1050" dirty="0"/>
          </a:p>
        </p:txBody>
      </p:sp>
      <p:sp>
        <p:nvSpPr>
          <p:cNvPr id="38" name="Text 9"/>
          <p:cNvSpPr/>
          <p:nvPr/>
        </p:nvSpPr>
        <p:spPr>
          <a:xfrm>
            <a:off x="1114425" y="3954363"/>
            <a:ext cx="3691890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Chaperone Protocols</a:t>
            </a:r>
            <a:endParaRPr lang="en-US" sz="1275" dirty="0"/>
          </a:p>
        </p:txBody>
      </p:sp>
      <p:sp>
        <p:nvSpPr>
          <p:cNvPr id="39" name="Text 10"/>
          <p:cNvSpPr/>
          <p:nvPr/>
        </p:nvSpPr>
        <p:spPr>
          <a:xfrm>
            <a:off x="1114425" y="4200079"/>
            <a:ext cx="9014460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576574"/>
                </a:solidFill>
              </a:rPr>
              <a:t>Consider 2-person assessment or 5-minute visual checks.</a:t>
            </a:r>
            <a:endParaRPr lang="en-US" sz="1050" dirty="0"/>
          </a:p>
        </p:txBody>
      </p:sp>
      <p:sp>
        <p:nvSpPr>
          <p:cNvPr id="40" name="Text 11"/>
          <p:cNvSpPr/>
          <p:nvPr/>
        </p:nvSpPr>
        <p:spPr>
          <a:xfrm>
            <a:off x="1114425" y="4577209"/>
            <a:ext cx="3886200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Support Availability</a:t>
            </a:r>
            <a:endParaRPr lang="en-US" sz="1275" dirty="0"/>
          </a:p>
        </p:txBody>
      </p:sp>
      <p:sp>
        <p:nvSpPr>
          <p:cNvPr id="41" name="Text 12"/>
          <p:cNvSpPr/>
          <p:nvPr/>
        </p:nvSpPr>
        <p:spPr>
          <a:xfrm>
            <a:off x="1114425" y="4822924"/>
            <a:ext cx="9921240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576574"/>
                </a:solidFill>
              </a:rPr>
              <a:t>Ensure sufficient trained staff are nearby for rapid response.</a:t>
            </a:r>
            <a:endParaRPr lang="en-US" sz="1050" dirty="0"/>
          </a:p>
        </p:txBody>
      </p:sp>
      <p:sp>
        <p:nvSpPr>
          <p:cNvPr id="42" name="Text 13"/>
          <p:cNvSpPr/>
          <p:nvPr/>
        </p:nvSpPr>
        <p:spPr>
          <a:xfrm>
            <a:off x="1023938" y="5152430"/>
            <a:ext cx="8662416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3031"/>
                </a:solidFill>
              </a:rPr>
              <a:t> NEVER enter a room if you feel unsafe. Risk-assess first!</a:t>
            </a:r>
            <a:endParaRPr lang="en-US" sz="1050" dirty="0"/>
          </a:p>
        </p:txBody>
      </p:sp>
      <p:sp>
        <p:nvSpPr>
          <p:cNvPr id="43" name="Text 14"/>
          <p:cNvSpPr/>
          <p:nvPr/>
        </p:nvSpPr>
        <p:spPr>
          <a:xfrm>
            <a:off x="6115050" y="1356271"/>
            <a:ext cx="60769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Mental State Examination (ASEPTIC)</a:t>
            </a:r>
            <a:endParaRPr lang="en-US" sz="1500" dirty="0"/>
          </a:p>
        </p:txBody>
      </p:sp>
      <p:sp>
        <p:nvSpPr>
          <p:cNvPr id="44" name="Text 15"/>
          <p:cNvSpPr/>
          <p:nvPr/>
        </p:nvSpPr>
        <p:spPr>
          <a:xfrm>
            <a:off x="5876925" y="1851571"/>
            <a:ext cx="428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33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A</a:t>
            </a:r>
            <a:endParaRPr lang="en-US" sz="1650" dirty="0"/>
          </a:p>
        </p:txBody>
      </p:sp>
      <p:sp>
        <p:nvSpPr>
          <p:cNvPr id="45" name="Text 16"/>
          <p:cNvSpPr/>
          <p:nvPr/>
        </p:nvSpPr>
        <p:spPr>
          <a:xfrm>
            <a:off x="6448425" y="1864965"/>
            <a:ext cx="4914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Appearance &amp; Behaviour</a:t>
            </a:r>
            <a:endParaRPr lang="en-US" sz="1200" dirty="0"/>
          </a:p>
        </p:txBody>
      </p:sp>
      <p:sp>
        <p:nvSpPr>
          <p:cNvPr id="46" name="Text 17"/>
          <p:cNvSpPr/>
          <p:nvPr/>
        </p:nvSpPr>
        <p:spPr>
          <a:xfrm>
            <a:off x="6448425" y="2093565"/>
            <a:ext cx="5743575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576574"/>
                </a:solidFill>
              </a:rPr>
              <a:t>Dress, hygiene, eye contact, psychomotor activity/agitation.</a:t>
            </a:r>
            <a:endParaRPr lang="en-US" sz="1050" dirty="0"/>
          </a:p>
        </p:txBody>
      </p:sp>
      <p:sp>
        <p:nvSpPr>
          <p:cNvPr id="47" name="Text 18"/>
          <p:cNvSpPr/>
          <p:nvPr/>
        </p:nvSpPr>
        <p:spPr>
          <a:xfrm>
            <a:off x="5876925" y="2489746"/>
            <a:ext cx="428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33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S</a:t>
            </a:r>
            <a:endParaRPr lang="en-US" sz="1650" dirty="0"/>
          </a:p>
        </p:txBody>
      </p:sp>
      <p:sp>
        <p:nvSpPr>
          <p:cNvPr id="48" name="Text 19"/>
          <p:cNvSpPr/>
          <p:nvPr/>
        </p:nvSpPr>
        <p:spPr>
          <a:xfrm>
            <a:off x="6448425" y="2503140"/>
            <a:ext cx="4914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Speech</a:t>
            </a:r>
            <a:endParaRPr lang="en-US" sz="1200" dirty="0"/>
          </a:p>
        </p:txBody>
      </p:sp>
      <p:sp>
        <p:nvSpPr>
          <p:cNvPr id="49" name="Text 20"/>
          <p:cNvSpPr/>
          <p:nvPr/>
        </p:nvSpPr>
        <p:spPr>
          <a:xfrm>
            <a:off x="6448425" y="2731740"/>
            <a:ext cx="5743575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576574"/>
                </a:solidFill>
              </a:rPr>
              <a:t>Rate (pressured?), volume, rhythm, tone.</a:t>
            </a:r>
            <a:endParaRPr lang="en-US" sz="1050" dirty="0"/>
          </a:p>
        </p:txBody>
      </p:sp>
      <p:sp>
        <p:nvSpPr>
          <p:cNvPr id="50" name="Text 21"/>
          <p:cNvSpPr/>
          <p:nvPr/>
        </p:nvSpPr>
        <p:spPr>
          <a:xfrm>
            <a:off x="5876925" y="3127921"/>
            <a:ext cx="428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33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E</a:t>
            </a:r>
            <a:endParaRPr lang="en-US" sz="1650" dirty="0"/>
          </a:p>
        </p:txBody>
      </p:sp>
      <p:sp>
        <p:nvSpPr>
          <p:cNvPr id="51" name="Text 22"/>
          <p:cNvSpPr/>
          <p:nvPr/>
        </p:nvSpPr>
        <p:spPr>
          <a:xfrm>
            <a:off x="6448425" y="3141315"/>
            <a:ext cx="4914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Emotions (Mood &amp; Affect)</a:t>
            </a:r>
            <a:endParaRPr lang="en-US" sz="1200" dirty="0"/>
          </a:p>
        </p:txBody>
      </p:sp>
      <p:sp>
        <p:nvSpPr>
          <p:cNvPr id="52" name="Text 23"/>
          <p:cNvSpPr/>
          <p:nvPr/>
        </p:nvSpPr>
        <p:spPr>
          <a:xfrm>
            <a:off x="6448425" y="3369915"/>
            <a:ext cx="5743575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576574"/>
                </a:solidFill>
              </a:rPr>
              <a:t>Subjective mood; observed affect (congruency, range).</a:t>
            </a:r>
            <a:endParaRPr lang="en-US" sz="1050" dirty="0"/>
          </a:p>
        </p:txBody>
      </p:sp>
      <p:sp>
        <p:nvSpPr>
          <p:cNvPr id="53" name="Text 24"/>
          <p:cNvSpPr/>
          <p:nvPr/>
        </p:nvSpPr>
        <p:spPr>
          <a:xfrm>
            <a:off x="5876925" y="3766096"/>
            <a:ext cx="428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33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P</a:t>
            </a:r>
            <a:endParaRPr lang="en-US" sz="1650" dirty="0"/>
          </a:p>
        </p:txBody>
      </p:sp>
      <p:sp>
        <p:nvSpPr>
          <p:cNvPr id="54" name="Text 25"/>
          <p:cNvSpPr/>
          <p:nvPr/>
        </p:nvSpPr>
        <p:spPr>
          <a:xfrm>
            <a:off x="6448425" y="3779490"/>
            <a:ext cx="4914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Perceptions</a:t>
            </a:r>
            <a:endParaRPr lang="en-US" sz="1200" dirty="0"/>
          </a:p>
        </p:txBody>
      </p:sp>
      <p:sp>
        <p:nvSpPr>
          <p:cNvPr id="55" name="Text 26"/>
          <p:cNvSpPr/>
          <p:nvPr/>
        </p:nvSpPr>
        <p:spPr>
          <a:xfrm>
            <a:off x="6448425" y="4008090"/>
            <a:ext cx="5743575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576574"/>
                </a:solidFill>
              </a:rPr>
              <a:t>Hallucinations (auditory/visual), illusions, depersonalisation.</a:t>
            </a:r>
            <a:endParaRPr lang="en-US" sz="1050" dirty="0"/>
          </a:p>
        </p:txBody>
      </p:sp>
      <p:sp>
        <p:nvSpPr>
          <p:cNvPr id="56" name="Text 27"/>
          <p:cNvSpPr/>
          <p:nvPr/>
        </p:nvSpPr>
        <p:spPr>
          <a:xfrm>
            <a:off x="5876925" y="4404271"/>
            <a:ext cx="428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33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T</a:t>
            </a:r>
            <a:endParaRPr lang="en-US" sz="1650" dirty="0"/>
          </a:p>
        </p:txBody>
      </p:sp>
      <p:sp>
        <p:nvSpPr>
          <p:cNvPr id="57" name="Text 28"/>
          <p:cNvSpPr/>
          <p:nvPr/>
        </p:nvSpPr>
        <p:spPr>
          <a:xfrm>
            <a:off x="6448425" y="4417665"/>
            <a:ext cx="4914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Thought (Form &amp; Content)</a:t>
            </a:r>
            <a:endParaRPr lang="en-US" sz="1200" dirty="0"/>
          </a:p>
        </p:txBody>
      </p:sp>
      <p:sp>
        <p:nvSpPr>
          <p:cNvPr id="58" name="Text 29"/>
          <p:cNvSpPr/>
          <p:nvPr/>
        </p:nvSpPr>
        <p:spPr>
          <a:xfrm>
            <a:off x="6448425" y="4646265"/>
            <a:ext cx="5743575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576574"/>
                </a:solidFill>
              </a:rPr>
              <a:t>Flight of ideas, thought block, delusions, suicidal ideation.</a:t>
            </a:r>
            <a:endParaRPr lang="en-US" sz="1050" dirty="0"/>
          </a:p>
        </p:txBody>
      </p:sp>
      <p:sp>
        <p:nvSpPr>
          <p:cNvPr id="59" name="Text 30"/>
          <p:cNvSpPr/>
          <p:nvPr/>
        </p:nvSpPr>
        <p:spPr>
          <a:xfrm>
            <a:off x="5876925" y="5042446"/>
            <a:ext cx="428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33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I</a:t>
            </a:r>
            <a:endParaRPr lang="en-US" sz="1650" dirty="0"/>
          </a:p>
        </p:txBody>
      </p:sp>
      <p:sp>
        <p:nvSpPr>
          <p:cNvPr id="60" name="Text 31"/>
          <p:cNvSpPr/>
          <p:nvPr/>
        </p:nvSpPr>
        <p:spPr>
          <a:xfrm>
            <a:off x="6448425" y="5055840"/>
            <a:ext cx="4914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Insight</a:t>
            </a:r>
            <a:endParaRPr lang="en-US" sz="1200" dirty="0"/>
          </a:p>
        </p:txBody>
      </p:sp>
      <p:sp>
        <p:nvSpPr>
          <p:cNvPr id="61" name="Text 32"/>
          <p:cNvSpPr/>
          <p:nvPr/>
        </p:nvSpPr>
        <p:spPr>
          <a:xfrm>
            <a:off x="6448425" y="5284440"/>
            <a:ext cx="5743575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576574"/>
                </a:solidFill>
              </a:rPr>
              <a:t>Does the patient understand they are unwell?</a:t>
            </a:r>
            <a:endParaRPr lang="en-US" sz="1050" dirty="0"/>
          </a:p>
        </p:txBody>
      </p:sp>
      <p:sp>
        <p:nvSpPr>
          <p:cNvPr id="62" name="Text 33"/>
          <p:cNvSpPr/>
          <p:nvPr/>
        </p:nvSpPr>
        <p:spPr>
          <a:xfrm>
            <a:off x="5876925" y="5680621"/>
            <a:ext cx="428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33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C</a:t>
            </a:r>
            <a:endParaRPr lang="en-US" sz="1650" dirty="0"/>
          </a:p>
        </p:txBody>
      </p:sp>
      <p:sp>
        <p:nvSpPr>
          <p:cNvPr id="63" name="Text 34"/>
          <p:cNvSpPr/>
          <p:nvPr/>
        </p:nvSpPr>
        <p:spPr>
          <a:xfrm>
            <a:off x="6448425" y="5694015"/>
            <a:ext cx="4914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Cognition</a:t>
            </a:r>
            <a:endParaRPr lang="en-US" sz="1200" dirty="0"/>
          </a:p>
        </p:txBody>
      </p:sp>
      <p:sp>
        <p:nvSpPr>
          <p:cNvPr id="64" name="Text 35"/>
          <p:cNvSpPr/>
          <p:nvPr/>
        </p:nvSpPr>
        <p:spPr>
          <a:xfrm>
            <a:off x="6448425" y="5922615"/>
            <a:ext cx="5743575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576574"/>
                </a:solidFill>
              </a:rPr>
              <a:t>Orientation (Time, Place, Person), AMTS, MMSE or MoCA.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832396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08646"/>
            <a:ext cx="5476875" cy="5263604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546771"/>
            <a:ext cx="5000625" cy="65722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432596"/>
            <a:ext cx="142875" cy="1143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9938" y="2432596"/>
            <a:ext cx="142875" cy="1143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2746921"/>
            <a:ext cx="142875" cy="1143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09938" y="2746921"/>
            <a:ext cx="142875" cy="1143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375" y="3061246"/>
            <a:ext cx="142875" cy="1143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09938" y="3061246"/>
            <a:ext cx="142875" cy="1143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4375" y="3375571"/>
            <a:ext cx="142875" cy="1143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09938" y="3375571"/>
            <a:ext cx="142875" cy="1143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4375" y="3689896"/>
            <a:ext cx="142875" cy="1143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09938" y="3689896"/>
            <a:ext cx="142875" cy="1143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4375" y="4232821"/>
            <a:ext cx="5000625" cy="600075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8675" y="4384774"/>
            <a:ext cx="154781" cy="12576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1308646"/>
            <a:ext cx="5476875" cy="5263604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1546771"/>
            <a:ext cx="5000625" cy="657225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26785" y="2394496"/>
            <a:ext cx="177998" cy="19809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299627" y="2394496"/>
            <a:ext cx="177998" cy="19809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553152" y="2670721"/>
            <a:ext cx="177998" cy="19809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299478" y="2670721"/>
            <a:ext cx="177998" cy="19809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795296" y="2946946"/>
            <a:ext cx="177998" cy="19809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299478" y="2946946"/>
            <a:ext cx="177998" cy="198090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688139" y="3223171"/>
            <a:ext cx="177998" cy="198090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299627" y="3223171"/>
            <a:ext cx="177998" cy="198090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775353" y="3499396"/>
            <a:ext cx="177998" cy="198090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1299478" y="3499396"/>
            <a:ext cx="177998" cy="198090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477000" y="3889921"/>
            <a:ext cx="5000625" cy="781050"/>
          </a:xfrm>
          <a:prstGeom prst="rect">
            <a:avLst/>
          </a:prstGeom>
        </p:spPr>
      </p:pic>
      <p:pic>
        <p:nvPicPr>
          <p:cNvPr id="32" name="Image 30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477000" y="4813846"/>
            <a:ext cx="5000625" cy="600075"/>
          </a:xfrm>
          <a:prstGeom prst="rect">
            <a:avLst/>
          </a:prstGeom>
        </p:spPr>
      </p:pic>
      <p:sp>
        <p:nvSpPr>
          <p:cNvPr id="33" name="Text 0"/>
          <p:cNvSpPr/>
          <p:nvPr/>
        </p:nvSpPr>
        <p:spPr>
          <a:xfrm>
            <a:off x="666750" y="381000"/>
            <a:ext cx="1152525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AMTS and SAD PERSONS Suicide Risk Assessment</a:t>
            </a:r>
            <a:endParaRPr lang="en-US" sz="2400" dirty="0"/>
          </a:p>
        </p:txBody>
      </p:sp>
      <p:sp>
        <p:nvSpPr>
          <p:cNvPr id="34" name="Text 1"/>
          <p:cNvSpPr/>
          <p:nvPr/>
        </p:nvSpPr>
        <p:spPr>
          <a:xfrm>
            <a:off x="666750" y="794296"/>
            <a:ext cx="8046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spc="60" kern="0" dirty="0">
                <a:solidFill>
                  <a:srgbClr val="005EB8"/>
                </a:solidFill>
              </a:rPr>
              <a:t>PSYCHIATRIC EVALUATION &amp; COGNITIVE SCREENING</a:t>
            </a:r>
            <a:endParaRPr lang="en-US" sz="1200" dirty="0"/>
          </a:p>
        </p:txBody>
      </p:sp>
      <p:sp>
        <p:nvSpPr>
          <p:cNvPr id="35" name="Text 2"/>
          <p:cNvSpPr/>
          <p:nvPr/>
        </p:nvSpPr>
        <p:spPr>
          <a:xfrm>
            <a:off x="714375" y="1546771"/>
            <a:ext cx="880110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AMTS: Abbreviated Mental Test Score</a:t>
            </a:r>
            <a:endParaRPr lang="en-US" sz="1650" dirty="0"/>
          </a:p>
        </p:txBody>
      </p:sp>
      <p:sp>
        <p:nvSpPr>
          <p:cNvPr id="36" name="Text 3"/>
          <p:cNvSpPr/>
          <p:nvPr/>
        </p:nvSpPr>
        <p:spPr>
          <a:xfrm>
            <a:off x="714375" y="1908721"/>
            <a:ext cx="50673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3031"/>
                </a:solidFill>
              </a:rPr>
              <a:t>SCORE ≤7 = COGNITIVE IMPAIRMENT</a:t>
            </a:r>
            <a:endParaRPr lang="en-US" sz="1050" dirty="0"/>
          </a:p>
        </p:txBody>
      </p:sp>
      <p:sp>
        <p:nvSpPr>
          <p:cNvPr id="37" name="Text 4"/>
          <p:cNvSpPr/>
          <p:nvPr/>
        </p:nvSpPr>
        <p:spPr>
          <a:xfrm>
            <a:off x="971550" y="2394496"/>
            <a:ext cx="240506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1. Age</a:t>
            </a:r>
            <a:endParaRPr lang="en-US" sz="1125" dirty="0"/>
          </a:p>
        </p:txBody>
      </p:sp>
      <p:sp>
        <p:nvSpPr>
          <p:cNvPr id="38" name="Text 5"/>
          <p:cNvSpPr/>
          <p:nvPr/>
        </p:nvSpPr>
        <p:spPr>
          <a:xfrm>
            <a:off x="3567113" y="2394496"/>
            <a:ext cx="36576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6. Identify 2 people</a:t>
            </a:r>
            <a:endParaRPr lang="en-US" sz="1125" dirty="0"/>
          </a:p>
        </p:txBody>
      </p:sp>
      <p:sp>
        <p:nvSpPr>
          <p:cNvPr id="39" name="Text 6"/>
          <p:cNvSpPr/>
          <p:nvPr/>
        </p:nvSpPr>
        <p:spPr>
          <a:xfrm>
            <a:off x="971550" y="2708821"/>
            <a:ext cx="35433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2. Time (nearest hr)</a:t>
            </a:r>
            <a:endParaRPr lang="en-US" sz="1125" dirty="0"/>
          </a:p>
        </p:txBody>
      </p:sp>
      <p:sp>
        <p:nvSpPr>
          <p:cNvPr id="40" name="Text 7"/>
          <p:cNvSpPr/>
          <p:nvPr/>
        </p:nvSpPr>
        <p:spPr>
          <a:xfrm>
            <a:off x="3567113" y="2708821"/>
            <a:ext cx="28575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7. Date of birth</a:t>
            </a:r>
            <a:endParaRPr lang="en-US" sz="1125" dirty="0"/>
          </a:p>
        </p:txBody>
      </p:sp>
      <p:sp>
        <p:nvSpPr>
          <p:cNvPr id="41" name="Text 8"/>
          <p:cNvSpPr/>
          <p:nvPr/>
        </p:nvSpPr>
        <p:spPr>
          <a:xfrm>
            <a:off x="971550" y="3023146"/>
            <a:ext cx="30289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3. Recall address</a:t>
            </a:r>
            <a:endParaRPr lang="en-US" sz="1125" dirty="0"/>
          </a:p>
        </p:txBody>
      </p:sp>
      <p:sp>
        <p:nvSpPr>
          <p:cNvPr id="42" name="Text 9"/>
          <p:cNvSpPr/>
          <p:nvPr/>
        </p:nvSpPr>
        <p:spPr>
          <a:xfrm>
            <a:off x="3567113" y="3023146"/>
            <a:ext cx="32004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8. Year WWII ended</a:t>
            </a:r>
            <a:endParaRPr lang="en-US" sz="1125" dirty="0"/>
          </a:p>
        </p:txBody>
      </p:sp>
      <p:sp>
        <p:nvSpPr>
          <p:cNvPr id="43" name="Text 10"/>
          <p:cNvSpPr/>
          <p:nvPr/>
        </p:nvSpPr>
        <p:spPr>
          <a:xfrm>
            <a:off x="971550" y="3337471"/>
            <a:ext cx="240506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4. Year</a:t>
            </a:r>
            <a:endParaRPr lang="en-US" sz="1125" dirty="0"/>
          </a:p>
        </p:txBody>
      </p:sp>
      <p:sp>
        <p:nvSpPr>
          <p:cNvPr id="44" name="Text 11"/>
          <p:cNvSpPr/>
          <p:nvPr/>
        </p:nvSpPr>
        <p:spPr>
          <a:xfrm>
            <a:off x="3567113" y="3337471"/>
            <a:ext cx="30289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9. Prime Minister</a:t>
            </a:r>
            <a:endParaRPr lang="en-US" sz="1125" dirty="0"/>
          </a:p>
        </p:txBody>
      </p:sp>
      <p:sp>
        <p:nvSpPr>
          <p:cNvPr id="45" name="Text 12"/>
          <p:cNvSpPr/>
          <p:nvPr/>
        </p:nvSpPr>
        <p:spPr>
          <a:xfrm>
            <a:off x="971550" y="3651796"/>
            <a:ext cx="28575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5. Name of place</a:t>
            </a:r>
            <a:endParaRPr lang="en-US" sz="1125" dirty="0"/>
          </a:p>
        </p:txBody>
      </p:sp>
      <p:sp>
        <p:nvSpPr>
          <p:cNvPr id="46" name="Text 13"/>
          <p:cNvSpPr/>
          <p:nvPr/>
        </p:nvSpPr>
        <p:spPr>
          <a:xfrm>
            <a:off x="3567113" y="3651796"/>
            <a:ext cx="34861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10. Count 20 to 1</a:t>
            </a:r>
            <a:endParaRPr lang="en-US" sz="1125" dirty="0"/>
          </a:p>
        </p:txBody>
      </p:sp>
      <p:sp>
        <p:nvSpPr>
          <p:cNvPr id="47" name="Text 14"/>
          <p:cNvSpPr/>
          <p:nvPr/>
        </p:nvSpPr>
        <p:spPr>
          <a:xfrm>
            <a:off x="983456" y="4347121"/>
            <a:ext cx="47720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i="1" dirty="0">
                <a:solidFill>
                  <a:srgbClr val="2C3E50"/>
                </a:solidFill>
              </a:rPr>
              <a:t> Clinical Note:</a:t>
            </a:r>
            <a:pPr indent="0" marL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2C3E50"/>
                </a:solidFill>
              </a:rPr>
              <a:t> AMTS is a screening tool. If ≤7, consider organic causes (delirium) or formal dementia assessment (MMSE/MoCA).</a:t>
            </a:r>
            <a:endParaRPr lang="en-US" sz="975" dirty="0"/>
          </a:p>
        </p:txBody>
      </p:sp>
      <p:sp>
        <p:nvSpPr>
          <p:cNvPr id="48" name="Text 15"/>
          <p:cNvSpPr/>
          <p:nvPr/>
        </p:nvSpPr>
        <p:spPr>
          <a:xfrm>
            <a:off x="6477000" y="1546771"/>
            <a:ext cx="571500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SAD PERSONS Suicide Risk</a:t>
            </a:r>
            <a:endParaRPr lang="en-US" sz="1650" dirty="0"/>
          </a:p>
        </p:txBody>
      </p:sp>
      <p:sp>
        <p:nvSpPr>
          <p:cNvPr id="49" name="Text 16"/>
          <p:cNvSpPr/>
          <p:nvPr/>
        </p:nvSpPr>
        <p:spPr>
          <a:xfrm>
            <a:off x="6477000" y="1908721"/>
            <a:ext cx="50006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3031"/>
                </a:solidFill>
              </a:rPr>
              <a:t>SCORE RANGE: 0 TO 14</a:t>
            </a:r>
            <a:endParaRPr lang="en-US" sz="1050" dirty="0"/>
          </a:p>
        </p:txBody>
      </p:sp>
      <p:sp>
        <p:nvSpPr>
          <p:cNvPr id="50" name="Text 17"/>
          <p:cNvSpPr/>
          <p:nvPr/>
        </p:nvSpPr>
        <p:spPr>
          <a:xfrm>
            <a:off x="6477000" y="2394496"/>
            <a:ext cx="5715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S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Sex Male</a:t>
            </a:r>
            <a:pPr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2C3E50"/>
                </a:solidFill>
              </a:rPr>
              <a:t>1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R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Rational thinking loss</a:t>
            </a:r>
            <a:pPr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D63031"/>
                </a:solidFill>
              </a:rPr>
              <a:t>2</a:t>
            </a:r>
            <a:endParaRPr lang="en-US" sz="1125" dirty="0"/>
          </a:p>
        </p:txBody>
      </p:sp>
      <p:sp>
        <p:nvSpPr>
          <p:cNvPr id="51" name="Text 18"/>
          <p:cNvSpPr/>
          <p:nvPr/>
        </p:nvSpPr>
        <p:spPr>
          <a:xfrm>
            <a:off x="6477000" y="2670721"/>
            <a:ext cx="5715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A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Age &lt;19 or &gt;45</a:t>
            </a:r>
            <a:pPr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2C3E50"/>
                </a:solidFill>
              </a:rPr>
              <a:t>1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S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Separated/Widowed</a:t>
            </a:r>
            <a:pPr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2C3E50"/>
                </a:solidFill>
              </a:rPr>
              <a:t>1</a:t>
            </a:r>
            <a:endParaRPr lang="en-US" sz="1125" dirty="0"/>
          </a:p>
        </p:txBody>
      </p:sp>
      <p:sp>
        <p:nvSpPr>
          <p:cNvPr id="52" name="Text 19"/>
          <p:cNvSpPr/>
          <p:nvPr/>
        </p:nvSpPr>
        <p:spPr>
          <a:xfrm>
            <a:off x="6477000" y="2946946"/>
            <a:ext cx="5715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D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Depression/Hopeless</a:t>
            </a:r>
            <a:pPr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D63031"/>
                </a:solidFill>
              </a:rPr>
              <a:t>2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O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Organised attempt</a:t>
            </a:r>
            <a:pPr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D63031"/>
                </a:solidFill>
              </a:rPr>
              <a:t>2</a:t>
            </a:r>
            <a:endParaRPr lang="en-US" sz="1125" dirty="0"/>
          </a:p>
        </p:txBody>
      </p:sp>
      <p:sp>
        <p:nvSpPr>
          <p:cNvPr id="53" name="Text 20"/>
          <p:cNvSpPr/>
          <p:nvPr/>
        </p:nvSpPr>
        <p:spPr>
          <a:xfrm>
            <a:off x="6477000" y="3223171"/>
            <a:ext cx="5715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P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Previous attempt</a:t>
            </a:r>
            <a:pPr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2C3E50"/>
                </a:solidFill>
              </a:rPr>
              <a:t>1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N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No social support</a:t>
            </a:r>
            <a:pPr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2C3E50"/>
                </a:solidFill>
              </a:rPr>
              <a:t>1</a:t>
            </a:r>
            <a:endParaRPr lang="en-US" sz="1125" dirty="0"/>
          </a:p>
        </p:txBody>
      </p:sp>
      <p:sp>
        <p:nvSpPr>
          <p:cNvPr id="54" name="Text 21"/>
          <p:cNvSpPr/>
          <p:nvPr/>
        </p:nvSpPr>
        <p:spPr>
          <a:xfrm>
            <a:off x="6477000" y="3499396"/>
            <a:ext cx="5715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E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Excess alcohol/drugs</a:t>
            </a:r>
            <a:pPr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2C3E50"/>
                </a:solidFill>
              </a:rPr>
              <a:t>1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S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Stated future intent</a:t>
            </a:r>
            <a:pPr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D63031"/>
                </a:solidFill>
              </a:rPr>
              <a:t>2</a:t>
            </a:r>
            <a:endParaRPr lang="en-US" sz="1125" dirty="0"/>
          </a:p>
        </p:txBody>
      </p:sp>
      <p:sp>
        <p:nvSpPr>
          <p:cNvPr id="55" name="Text 22"/>
          <p:cNvSpPr/>
          <p:nvPr/>
        </p:nvSpPr>
        <p:spPr>
          <a:xfrm>
            <a:off x="6619875" y="4032796"/>
            <a:ext cx="55721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&lt; 8 Points: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 Discharge only if medically fit AND psychiatric review completed.</a:t>
            </a:r>
            <a:endParaRPr lang="en-US" sz="1050" dirty="0"/>
          </a:p>
        </p:txBody>
      </p:sp>
      <p:sp>
        <p:nvSpPr>
          <p:cNvPr id="56" name="Text 23"/>
          <p:cNvSpPr/>
          <p:nvPr/>
        </p:nvSpPr>
        <p:spPr>
          <a:xfrm>
            <a:off x="6619875" y="4280446"/>
            <a:ext cx="55721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3031"/>
                </a:solidFill>
              </a:rPr>
              <a:t>≥ 8 Points:</a:t>
            </a:r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3031"/>
                </a:solidFill>
              </a:rPr>
              <a:t> Likely requires admission; mandatory psychiatric review.</a:t>
            </a:r>
            <a:endParaRPr lang="en-US" sz="1050" dirty="0"/>
          </a:p>
        </p:txBody>
      </p:sp>
      <p:sp>
        <p:nvSpPr>
          <p:cNvPr id="57" name="Text 24"/>
          <p:cNvSpPr/>
          <p:nvPr/>
        </p:nvSpPr>
        <p:spPr>
          <a:xfrm>
            <a:off x="6591300" y="4928146"/>
            <a:ext cx="47720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i="1" dirty="0">
                <a:solidFill>
                  <a:srgbClr val="2C3E50"/>
                </a:solidFill>
              </a:rPr>
              <a:t>AKT Spot-Check:</a:t>
            </a:r>
            <a:pPr indent="0" marL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2C3E50"/>
                </a:solidFill>
              </a:rPr>
              <a:t> Which four components carry 2 points? </a:t>
            </a:r>
            <a:pPr indent="0" marL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2C3E50"/>
                </a:solidFill>
              </a:rPr>
              <a:t>(Answer: Depression, Rational loss, Organised attempt, Stated intent)</a:t>
            </a:r>
            <a:endParaRPr lang="en-US" sz="97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832396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08646"/>
            <a:ext cx="5476875" cy="4996904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499146"/>
            <a:ext cx="5095875" cy="36195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546771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003971"/>
            <a:ext cx="2476500" cy="576263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2127796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86125" y="2003971"/>
            <a:ext cx="2476500" cy="576263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1375" y="2127796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750" y="2723108"/>
            <a:ext cx="2476500" cy="576263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000" y="2846933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86125" y="2723108"/>
            <a:ext cx="2476500" cy="576263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81375" y="2846933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6750" y="3442246"/>
            <a:ext cx="2476500" cy="576263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2000" y="3566071"/>
            <a:ext cx="190500" cy="1524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86125" y="3442246"/>
            <a:ext cx="2476500" cy="576263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381375" y="3566071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66750" y="4161383"/>
            <a:ext cx="2476500" cy="576263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62000" y="4285208"/>
            <a:ext cx="190500" cy="15240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286125" y="4161383"/>
            <a:ext cx="2476500" cy="576263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381375" y="4285208"/>
            <a:ext cx="190500" cy="15240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38875" y="1978819"/>
            <a:ext cx="5476875" cy="935236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81750" y="2157561"/>
            <a:ext cx="190500" cy="15240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38875" y="3056930"/>
            <a:ext cx="5476875" cy="1592461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381750" y="3944541"/>
            <a:ext cx="5191125" cy="561975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77000" y="4077444"/>
            <a:ext cx="154781" cy="125760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238875" y="4792266"/>
            <a:ext cx="5476875" cy="842963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381750" y="5230416"/>
            <a:ext cx="1260425" cy="261937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477000" y="5306169"/>
            <a:ext cx="154781" cy="125760"/>
          </a:xfrm>
          <a:prstGeom prst="rect">
            <a:avLst/>
          </a:prstGeom>
        </p:spPr>
      </p:pic>
      <p:pic>
        <p:nvPicPr>
          <p:cNvPr id="32" name="Image 30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785050" y="5230416"/>
            <a:ext cx="696367" cy="261937"/>
          </a:xfrm>
          <a:prstGeom prst="rect">
            <a:avLst/>
          </a:prstGeom>
        </p:spPr>
      </p:pic>
      <p:pic>
        <p:nvPicPr>
          <p:cNvPr id="33" name="Image 31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880300" y="5306169"/>
            <a:ext cx="154781" cy="125760"/>
          </a:xfrm>
          <a:prstGeom prst="rect">
            <a:avLst/>
          </a:prstGeom>
        </p:spPr>
      </p:pic>
      <p:pic>
        <p:nvPicPr>
          <p:cNvPr id="34" name="Image 32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624292" y="5230416"/>
            <a:ext cx="1226344" cy="261937"/>
          </a:xfrm>
          <a:prstGeom prst="rect">
            <a:avLst/>
          </a:prstGeom>
        </p:spPr>
      </p:pic>
      <p:pic>
        <p:nvPicPr>
          <p:cNvPr id="35" name="Image 33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719542" y="5306169"/>
            <a:ext cx="154781" cy="125760"/>
          </a:xfrm>
          <a:prstGeom prst="rect">
            <a:avLst/>
          </a:prstGeom>
        </p:spPr>
      </p:pic>
      <p:pic>
        <p:nvPicPr>
          <p:cNvPr id="36" name="Image 34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993511" y="5230416"/>
            <a:ext cx="648146" cy="261937"/>
          </a:xfrm>
          <a:prstGeom prst="rect">
            <a:avLst/>
          </a:prstGeom>
        </p:spPr>
      </p:pic>
      <p:pic>
        <p:nvPicPr>
          <p:cNvPr id="37" name="Image 35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0088761" y="5306169"/>
            <a:ext cx="154781" cy="125760"/>
          </a:xfrm>
          <a:prstGeom prst="rect">
            <a:avLst/>
          </a:prstGeom>
        </p:spPr>
      </p:pic>
      <p:pic>
        <p:nvPicPr>
          <p:cNvPr id="38" name="Image 36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6591300"/>
            <a:ext cx="12192000" cy="266700"/>
          </a:xfrm>
          <a:prstGeom prst="rect">
            <a:avLst/>
          </a:prstGeom>
        </p:spPr>
      </p:pic>
      <p:sp>
        <p:nvSpPr>
          <p:cNvPr id="39" name="Text 0"/>
          <p:cNvSpPr/>
          <p:nvPr/>
        </p:nvSpPr>
        <p:spPr>
          <a:xfrm>
            <a:off x="666750" y="381000"/>
            <a:ext cx="1152525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Organic Causes of Confusion and Rapid Tranquilisation</a:t>
            </a:r>
            <a:endParaRPr lang="en-US" sz="2400" dirty="0"/>
          </a:p>
        </p:txBody>
      </p:sp>
      <p:sp>
        <p:nvSpPr>
          <p:cNvPr id="40" name="Text 1"/>
          <p:cNvSpPr/>
          <p:nvPr/>
        </p:nvSpPr>
        <p:spPr>
          <a:xfrm>
            <a:off x="666750" y="794296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spc="60" kern="0" dirty="0">
                <a:solidFill>
                  <a:srgbClr val="005EB8"/>
                </a:solidFill>
              </a:rPr>
              <a:t>DIFFERENTIAL DIAGNOSIS &amp; NICE PHARMACOLOGICAL MANAGEMENT</a:t>
            </a:r>
            <a:endParaRPr lang="en-US" sz="1200" dirty="0"/>
          </a:p>
        </p:txBody>
      </p:sp>
      <p:sp>
        <p:nvSpPr>
          <p:cNvPr id="41" name="Text 2"/>
          <p:cNvSpPr/>
          <p:nvPr/>
        </p:nvSpPr>
        <p:spPr>
          <a:xfrm>
            <a:off x="1000125" y="1499146"/>
            <a:ext cx="708660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Organic Psychosis Differentials</a:t>
            </a:r>
            <a:endParaRPr lang="en-US" sz="1500" dirty="0"/>
          </a:p>
        </p:txBody>
      </p:sp>
      <p:sp>
        <p:nvSpPr>
          <p:cNvPr id="42" name="Text 3"/>
          <p:cNvSpPr/>
          <p:nvPr/>
        </p:nvSpPr>
        <p:spPr>
          <a:xfrm>
            <a:off x="1066800" y="2099221"/>
            <a:ext cx="208026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CNS Infection</a:t>
            </a:r>
            <a:endParaRPr lang="en-US" sz="1050" dirty="0"/>
          </a:p>
        </p:txBody>
      </p:sp>
      <p:sp>
        <p:nvSpPr>
          <p:cNvPr id="43" name="Text 4"/>
          <p:cNvSpPr/>
          <p:nvPr/>
        </p:nvSpPr>
        <p:spPr>
          <a:xfrm>
            <a:off x="1066800" y="2299246"/>
            <a:ext cx="386334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576574"/>
                </a:solidFill>
              </a:rPr>
              <a:t>Meningitis or encephalitis</a:t>
            </a:r>
            <a:endParaRPr lang="en-US" sz="975" dirty="0"/>
          </a:p>
        </p:txBody>
      </p:sp>
      <p:sp>
        <p:nvSpPr>
          <p:cNvPr id="44" name="Text 5"/>
          <p:cNvSpPr/>
          <p:nvPr/>
        </p:nvSpPr>
        <p:spPr>
          <a:xfrm>
            <a:off x="3686175" y="2099221"/>
            <a:ext cx="208026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Hypoglycaemia</a:t>
            </a:r>
            <a:endParaRPr lang="en-US" sz="1050" dirty="0"/>
          </a:p>
        </p:txBody>
      </p:sp>
      <p:sp>
        <p:nvSpPr>
          <p:cNvPr id="45" name="Text 6"/>
          <p:cNvSpPr/>
          <p:nvPr/>
        </p:nvSpPr>
        <p:spPr>
          <a:xfrm>
            <a:off x="3686175" y="2299246"/>
            <a:ext cx="341757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576574"/>
                </a:solidFill>
              </a:rPr>
              <a:t>Always check BM/glucose</a:t>
            </a:r>
            <a:endParaRPr lang="en-US" sz="975" dirty="0"/>
          </a:p>
        </p:txBody>
      </p:sp>
      <p:sp>
        <p:nvSpPr>
          <p:cNvPr id="46" name="Text 7"/>
          <p:cNvSpPr/>
          <p:nvPr/>
        </p:nvSpPr>
        <p:spPr>
          <a:xfrm>
            <a:off x="1066800" y="2818358"/>
            <a:ext cx="16002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Substances</a:t>
            </a:r>
            <a:endParaRPr lang="en-US" sz="1050" dirty="0"/>
          </a:p>
        </p:txBody>
      </p:sp>
      <p:sp>
        <p:nvSpPr>
          <p:cNvPr id="47" name="Text 8"/>
          <p:cNvSpPr/>
          <p:nvPr/>
        </p:nvSpPr>
        <p:spPr>
          <a:xfrm>
            <a:off x="1066800" y="3018383"/>
            <a:ext cx="386334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576574"/>
                </a:solidFill>
              </a:rPr>
              <a:t>Intoxication or withdrawal</a:t>
            </a:r>
            <a:endParaRPr lang="en-US" sz="975" dirty="0"/>
          </a:p>
        </p:txBody>
      </p:sp>
      <p:sp>
        <p:nvSpPr>
          <p:cNvPr id="48" name="Text 9"/>
          <p:cNvSpPr/>
          <p:nvPr/>
        </p:nvSpPr>
        <p:spPr>
          <a:xfrm>
            <a:off x="3686175" y="2818358"/>
            <a:ext cx="1803202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Hypoxia</a:t>
            </a:r>
            <a:endParaRPr lang="en-US" sz="1050" dirty="0"/>
          </a:p>
        </p:txBody>
      </p:sp>
      <p:sp>
        <p:nvSpPr>
          <p:cNvPr id="49" name="Text 10"/>
          <p:cNvSpPr/>
          <p:nvPr/>
        </p:nvSpPr>
        <p:spPr>
          <a:xfrm>
            <a:off x="3686175" y="3018383"/>
            <a:ext cx="470535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576574"/>
                </a:solidFill>
              </a:rPr>
              <a:t>Check SpO2 &amp; respiratory status</a:t>
            </a:r>
            <a:endParaRPr lang="en-US" sz="975" dirty="0"/>
          </a:p>
        </p:txBody>
      </p:sp>
      <p:sp>
        <p:nvSpPr>
          <p:cNvPr id="50" name="Text 11"/>
          <p:cNvSpPr/>
          <p:nvPr/>
        </p:nvSpPr>
        <p:spPr>
          <a:xfrm>
            <a:off x="1066800" y="3537496"/>
            <a:ext cx="24003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Vascular/Trauma</a:t>
            </a:r>
            <a:endParaRPr lang="en-US" sz="1050" dirty="0"/>
          </a:p>
        </p:txBody>
      </p:sp>
      <p:sp>
        <p:nvSpPr>
          <p:cNvPr id="51" name="Text 12"/>
          <p:cNvSpPr/>
          <p:nvPr/>
        </p:nvSpPr>
        <p:spPr>
          <a:xfrm>
            <a:off x="1066800" y="3737521"/>
            <a:ext cx="252603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576574"/>
                </a:solidFill>
              </a:rPr>
              <a:t>SAH or CNS tumour</a:t>
            </a:r>
            <a:endParaRPr lang="en-US" sz="975" dirty="0"/>
          </a:p>
        </p:txBody>
      </p:sp>
      <p:sp>
        <p:nvSpPr>
          <p:cNvPr id="52" name="Text 13"/>
          <p:cNvSpPr/>
          <p:nvPr/>
        </p:nvSpPr>
        <p:spPr>
          <a:xfrm>
            <a:off x="3686175" y="3537496"/>
            <a:ext cx="1562398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Metabolic</a:t>
            </a:r>
            <a:endParaRPr lang="en-US" sz="1050" dirty="0"/>
          </a:p>
        </p:txBody>
      </p:sp>
      <p:sp>
        <p:nvSpPr>
          <p:cNvPr id="53" name="Text 14"/>
          <p:cNvSpPr/>
          <p:nvPr/>
        </p:nvSpPr>
        <p:spPr>
          <a:xfrm>
            <a:off x="3686175" y="3737521"/>
            <a:ext cx="445770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576574"/>
                </a:solidFill>
              </a:rPr>
              <a:t>Endocrine or electrolyte shift</a:t>
            </a:r>
            <a:endParaRPr lang="en-US" sz="975" dirty="0"/>
          </a:p>
        </p:txBody>
      </p:sp>
      <p:sp>
        <p:nvSpPr>
          <p:cNvPr id="54" name="Text 15"/>
          <p:cNvSpPr/>
          <p:nvPr/>
        </p:nvSpPr>
        <p:spPr>
          <a:xfrm>
            <a:off x="1066800" y="4256633"/>
            <a:ext cx="1610618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Post-ictal</a:t>
            </a:r>
            <a:endParaRPr lang="en-US" sz="1050" dirty="0"/>
          </a:p>
        </p:txBody>
      </p:sp>
      <p:sp>
        <p:nvSpPr>
          <p:cNvPr id="55" name="Text 16"/>
          <p:cNvSpPr/>
          <p:nvPr/>
        </p:nvSpPr>
        <p:spPr>
          <a:xfrm>
            <a:off x="1066800" y="4456658"/>
            <a:ext cx="416052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576574"/>
                </a:solidFill>
              </a:rPr>
              <a:t>Recovery phase after seizure</a:t>
            </a:r>
            <a:endParaRPr lang="en-US" sz="975" dirty="0"/>
          </a:p>
        </p:txBody>
      </p:sp>
      <p:sp>
        <p:nvSpPr>
          <p:cNvPr id="56" name="Text 17"/>
          <p:cNvSpPr/>
          <p:nvPr/>
        </p:nvSpPr>
        <p:spPr>
          <a:xfrm>
            <a:off x="3686175" y="4256633"/>
            <a:ext cx="1645146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3031"/>
                </a:solidFill>
              </a:rPr>
              <a:t>Note</a:t>
            </a:r>
            <a:endParaRPr lang="en-US" sz="1050" dirty="0"/>
          </a:p>
        </p:txBody>
      </p:sp>
      <p:sp>
        <p:nvSpPr>
          <p:cNvPr id="57" name="Text 18"/>
          <p:cNvSpPr/>
          <p:nvPr/>
        </p:nvSpPr>
        <p:spPr>
          <a:xfrm>
            <a:off x="3686175" y="4456658"/>
            <a:ext cx="430911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576574"/>
                </a:solidFill>
              </a:rPr>
              <a:t>Rule out organic before psych</a:t>
            </a:r>
            <a:endParaRPr lang="en-US" sz="975" dirty="0"/>
          </a:p>
        </p:txBody>
      </p:sp>
      <p:sp>
        <p:nvSpPr>
          <p:cNvPr id="58" name="Text 19"/>
          <p:cNvSpPr/>
          <p:nvPr/>
        </p:nvSpPr>
        <p:spPr>
          <a:xfrm>
            <a:off x="6572250" y="2121694"/>
            <a:ext cx="5619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 Lorazepam (Preferred First-Line)</a:t>
            </a:r>
            <a:endParaRPr lang="en-US" sz="1200" dirty="0"/>
          </a:p>
        </p:txBody>
      </p:sp>
      <p:sp>
        <p:nvSpPr>
          <p:cNvPr id="59" name="Text 20"/>
          <p:cNvSpPr/>
          <p:nvPr/>
        </p:nvSpPr>
        <p:spPr>
          <a:xfrm>
            <a:off x="6381750" y="2397919"/>
            <a:ext cx="5191125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1–2 mg IM: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 Monitor closely for respiratory depression. Ensure flumazenil is available if needed.</a:t>
            </a:r>
            <a:endParaRPr lang="en-US" sz="1050" dirty="0"/>
          </a:p>
        </p:txBody>
      </p:sp>
      <p:sp>
        <p:nvSpPr>
          <p:cNvPr id="60" name="Text 21"/>
          <p:cNvSpPr/>
          <p:nvPr/>
        </p:nvSpPr>
        <p:spPr>
          <a:xfrm>
            <a:off x="6381750" y="3199805"/>
            <a:ext cx="5191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Alternative Antipsychotics</a:t>
            </a:r>
            <a:endParaRPr lang="en-US" sz="1200" dirty="0"/>
          </a:p>
        </p:txBody>
      </p:sp>
      <p:sp>
        <p:nvSpPr>
          <p:cNvPr id="61" name="Text 22"/>
          <p:cNvSpPr/>
          <p:nvPr/>
        </p:nvSpPr>
        <p:spPr>
          <a:xfrm>
            <a:off x="6381750" y="3476030"/>
            <a:ext cx="5191125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Haloperidol: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 5–10 mg IM.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
</a:t>
            </a:r>
            <a:pPr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Olanzapine: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 10 mg IM.</a:t>
            </a:r>
            <a:endParaRPr lang="en-US" sz="1050" dirty="0"/>
          </a:p>
        </p:txBody>
      </p:sp>
      <p:sp>
        <p:nvSpPr>
          <p:cNvPr id="62" name="Text 23"/>
          <p:cNvSpPr/>
          <p:nvPr/>
        </p:nvSpPr>
        <p:spPr>
          <a:xfrm>
            <a:off x="6631781" y="3944541"/>
            <a:ext cx="5000625" cy="561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63031"/>
                </a:solidFill>
              </a:rPr>
              <a:t> CRITICAL: Do NOT combine IM Olanzapine with IM Lorazepam (Cardiovascular risk).</a:t>
            </a:r>
            <a:endParaRPr lang="en-US" sz="975" dirty="0"/>
          </a:p>
        </p:txBody>
      </p:sp>
      <p:sp>
        <p:nvSpPr>
          <p:cNvPr id="63" name="Text 24"/>
          <p:cNvSpPr/>
          <p:nvPr/>
        </p:nvSpPr>
        <p:spPr>
          <a:xfrm>
            <a:off x="6381750" y="4935141"/>
            <a:ext cx="51911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98DB"/>
                </a:solidFill>
              </a:rPr>
              <a:t>NICE NG10 MANDATORY MONITORING</a:t>
            </a:r>
            <a:endParaRPr lang="en-US" sz="1050" dirty="0"/>
          </a:p>
        </p:txBody>
      </p:sp>
      <p:sp>
        <p:nvSpPr>
          <p:cNvPr id="64" name="Text 25"/>
          <p:cNvSpPr/>
          <p:nvPr/>
        </p:nvSpPr>
        <p:spPr>
          <a:xfrm>
            <a:off x="6631781" y="5230416"/>
            <a:ext cx="1891983" cy="26193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FFFFFF"/>
                </a:solidFill>
              </a:rPr>
              <a:t> Resp Rate (RR)</a:t>
            </a:r>
            <a:endParaRPr lang="en-US" sz="975" dirty="0"/>
          </a:p>
        </p:txBody>
      </p:sp>
      <p:sp>
        <p:nvSpPr>
          <p:cNvPr id="65" name="Text 26"/>
          <p:cNvSpPr/>
          <p:nvPr/>
        </p:nvSpPr>
        <p:spPr>
          <a:xfrm>
            <a:off x="8035082" y="5230416"/>
            <a:ext cx="611667" cy="26193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FFFFFF"/>
                </a:solidFill>
              </a:rPr>
              <a:t> SpO2</a:t>
            </a:r>
            <a:endParaRPr lang="en-US" sz="975" dirty="0"/>
          </a:p>
        </p:txBody>
      </p:sp>
      <p:sp>
        <p:nvSpPr>
          <p:cNvPr id="66" name="Text 27"/>
          <p:cNvSpPr/>
          <p:nvPr/>
        </p:nvSpPr>
        <p:spPr>
          <a:xfrm>
            <a:off x="8874323" y="5230416"/>
            <a:ext cx="1882621" cy="26193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FFFFFF"/>
                </a:solidFill>
              </a:rPr>
              <a:t> Blood Pressure</a:t>
            </a:r>
            <a:endParaRPr lang="en-US" sz="975" dirty="0"/>
          </a:p>
        </p:txBody>
      </p:sp>
      <p:sp>
        <p:nvSpPr>
          <p:cNvPr id="67" name="Text 28"/>
          <p:cNvSpPr/>
          <p:nvPr/>
        </p:nvSpPr>
        <p:spPr>
          <a:xfrm>
            <a:off x="10243542" y="5230416"/>
            <a:ext cx="457646" cy="26193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FFFFFF"/>
                </a:solidFill>
              </a:rPr>
              <a:t> ECG</a:t>
            </a:r>
            <a:endParaRPr lang="en-US" sz="975" dirty="0"/>
          </a:p>
        </p:txBody>
      </p:sp>
      <p:sp>
        <p:nvSpPr>
          <p:cNvPr id="68" name="Text 29"/>
          <p:cNvSpPr/>
          <p:nvPr/>
        </p:nvSpPr>
        <p:spPr>
          <a:xfrm>
            <a:off x="476250" y="6638925"/>
            <a:ext cx="768096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</a:rPr>
              <a:t>BRADFORD VTS TEACHING DECK • Clinical Examinations in GP</a:t>
            </a:r>
            <a:endParaRPr lang="en-US" sz="900" dirty="0"/>
          </a:p>
        </p:txBody>
      </p:sp>
      <p:sp>
        <p:nvSpPr>
          <p:cNvPr id="69" name="Text 30"/>
          <p:cNvSpPr/>
          <p:nvPr/>
        </p:nvSpPr>
        <p:spPr>
          <a:xfrm>
            <a:off x="9522023" y="6638925"/>
            <a:ext cx="2669977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</a:rPr>
              <a:t>Created May 2026 • 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28600"/>
            <a:ext cx="11239500" cy="784771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165771"/>
            <a:ext cx="5476875" cy="2617589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1408658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803946"/>
            <a:ext cx="166688" cy="166688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379018"/>
            <a:ext cx="166688" cy="19437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954089"/>
            <a:ext cx="166688" cy="145852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3935760"/>
            <a:ext cx="5476875" cy="2617589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4178647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850" y="4573935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4850" y="5149007"/>
            <a:ext cx="166688" cy="13722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4850" y="5724079"/>
            <a:ext cx="166688" cy="13722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1165771"/>
            <a:ext cx="5476875" cy="1694259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408658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3012430"/>
            <a:ext cx="5476875" cy="1694259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3255318"/>
            <a:ext cx="238125" cy="1905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4859089"/>
            <a:ext cx="5476875" cy="1694259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5101977"/>
            <a:ext cx="238125" cy="1905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666750" y="304800"/>
            <a:ext cx="1133856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Clinical Top Tips and Red Flags</a:t>
            </a:r>
            <a:endParaRPr lang="en-US" sz="2400" dirty="0"/>
          </a:p>
        </p:txBody>
      </p:sp>
      <p:sp>
        <p:nvSpPr>
          <p:cNvPr id="22" name="Text 1"/>
          <p:cNvSpPr/>
          <p:nvPr/>
        </p:nvSpPr>
        <p:spPr>
          <a:xfrm>
            <a:off x="666750" y="708571"/>
            <a:ext cx="8412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spc="60" kern="0" dirty="0">
                <a:solidFill>
                  <a:srgbClr val="005EB8"/>
                </a:solidFill>
              </a:rPr>
              <a:t>ESSENTIAL CLINICAL ADVICE &amp; CRITICAL RED FLAGS</a:t>
            </a:r>
            <a:endParaRPr lang="en-US" sz="1200" dirty="0"/>
          </a:p>
        </p:txBody>
      </p:sp>
      <p:sp>
        <p:nvSpPr>
          <p:cNvPr id="23" name="Text 2"/>
          <p:cNvSpPr/>
          <p:nvPr/>
        </p:nvSpPr>
        <p:spPr>
          <a:xfrm>
            <a:off x="1057275" y="1346746"/>
            <a:ext cx="477774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Assessment</a:t>
            </a:r>
            <a:endParaRPr lang="en-US" sz="1650" dirty="0"/>
          </a:p>
        </p:txBody>
      </p:sp>
      <p:sp>
        <p:nvSpPr>
          <p:cNvPr id="24" name="Text 3"/>
          <p:cNvSpPr/>
          <p:nvPr/>
        </p:nvSpPr>
        <p:spPr>
          <a:xfrm>
            <a:off x="966788" y="1775371"/>
            <a:ext cx="475773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C-Spine Rule: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Dangerous mechanism + midline tenderness = immobilise until CT clearance.</a:t>
            </a:r>
            <a:endParaRPr lang="en-US" sz="1350" dirty="0"/>
          </a:p>
        </p:txBody>
      </p:sp>
      <p:sp>
        <p:nvSpPr>
          <p:cNvPr id="25" name="Text 4"/>
          <p:cNvSpPr/>
          <p:nvPr/>
        </p:nvSpPr>
        <p:spPr>
          <a:xfrm>
            <a:off x="966788" y="2350443"/>
            <a:ext cx="475773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 Neuro: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assess and document dermatomes, myotomes, and reflexes.</a:t>
            </a:r>
            <a:endParaRPr lang="en-US" sz="1350" dirty="0"/>
          </a:p>
        </p:txBody>
      </p:sp>
      <p:sp>
        <p:nvSpPr>
          <p:cNvPr id="26" name="Text 5"/>
          <p:cNvSpPr/>
          <p:nvPr/>
        </p:nvSpPr>
        <p:spPr>
          <a:xfrm>
            <a:off x="966788" y="2925514"/>
            <a:ext cx="475773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CV Vitals: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check blood pressure in </a:t>
            </a:r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both arms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(dissection/coarctation).</a:t>
            </a:r>
            <a:endParaRPr lang="en-US" sz="1350" dirty="0"/>
          </a:p>
        </p:txBody>
      </p:sp>
      <p:sp>
        <p:nvSpPr>
          <p:cNvPr id="27" name="Text 6"/>
          <p:cNvSpPr/>
          <p:nvPr/>
        </p:nvSpPr>
        <p:spPr>
          <a:xfrm>
            <a:off x="1057275" y="4116735"/>
            <a:ext cx="427482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Judgment</a:t>
            </a:r>
            <a:endParaRPr lang="en-US" sz="1650" dirty="0"/>
          </a:p>
        </p:txBody>
      </p:sp>
      <p:sp>
        <p:nvSpPr>
          <p:cNvPr id="28" name="Text 7"/>
          <p:cNvSpPr/>
          <p:nvPr/>
        </p:nvSpPr>
        <p:spPr>
          <a:xfrm>
            <a:off x="966788" y="4545360"/>
            <a:ext cx="475773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JVP: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Elevated in RHF, cardiac tamponade, or superior vena cava obstruction.</a:t>
            </a:r>
            <a:endParaRPr lang="en-US" sz="1350" dirty="0"/>
          </a:p>
        </p:txBody>
      </p:sp>
      <p:sp>
        <p:nvSpPr>
          <p:cNvPr id="29" name="Text 8"/>
          <p:cNvSpPr/>
          <p:nvPr/>
        </p:nvSpPr>
        <p:spPr>
          <a:xfrm>
            <a:off x="966788" y="5120432"/>
            <a:ext cx="475773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Organic First: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Rule out medical causes before labelling any patient as psychiatric.</a:t>
            </a:r>
            <a:endParaRPr lang="en-US" sz="1350" dirty="0"/>
          </a:p>
        </p:txBody>
      </p:sp>
      <p:sp>
        <p:nvSpPr>
          <p:cNvPr id="30" name="Text 9"/>
          <p:cNvSpPr/>
          <p:nvPr/>
        </p:nvSpPr>
        <p:spPr>
          <a:xfrm>
            <a:off x="966788" y="5695504"/>
            <a:ext cx="475773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MSE: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Not optional. Document every domain for robust medico-legal protection.</a:t>
            </a:r>
            <a:endParaRPr lang="en-US" sz="1350" dirty="0"/>
          </a:p>
        </p:txBody>
      </p:sp>
      <p:sp>
        <p:nvSpPr>
          <p:cNvPr id="31" name="Text 10"/>
          <p:cNvSpPr/>
          <p:nvPr/>
        </p:nvSpPr>
        <p:spPr>
          <a:xfrm>
            <a:off x="6819900" y="1346746"/>
            <a:ext cx="276606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Neck Trauma</a:t>
            </a:r>
            <a:endParaRPr lang="en-US" sz="1650" dirty="0"/>
          </a:p>
        </p:txBody>
      </p:sp>
      <p:sp>
        <p:nvSpPr>
          <p:cNvPr id="32" name="Text 11"/>
          <p:cNvSpPr/>
          <p:nvPr/>
        </p:nvSpPr>
        <p:spPr>
          <a:xfrm>
            <a:off x="6467475" y="1775371"/>
            <a:ext cx="50196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SPINAL INJURY RISK</a:t>
            </a:r>
            <a:endParaRPr lang="en-US" sz="1050" dirty="0"/>
          </a:p>
        </p:txBody>
      </p:sp>
      <p:sp>
        <p:nvSpPr>
          <p:cNvPr id="33" name="Text 12"/>
          <p:cNvSpPr/>
          <p:nvPr/>
        </p:nvSpPr>
        <p:spPr>
          <a:xfrm>
            <a:off x="6467475" y="2013496"/>
            <a:ext cx="5019675" cy="542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Axial load mechanism + any neurological signs = </a:t>
            </a:r>
            <a:pPr indent="0" marL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spinal injury</a:t>
            </a:r>
            <a:pPr indent="0" marL="0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until proven otherwise.</a:t>
            </a:r>
            <a:endParaRPr lang="en-US" sz="1425" dirty="0"/>
          </a:p>
        </p:txBody>
      </p:sp>
      <p:sp>
        <p:nvSpPr>
          <p:cNvPr id="34" name="Text 13"/>
          <p:cNvSpPr/>
          <p:nvPr/>
        </p:nvSpPr>
        <p:spPr>
          <a:xfrm>
            <a:off x="6819900" y="3193405"/>
            <a:ext cx="537210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Infective Endocarditis</a:t>
            </a:r>
            <a:endParaRPr lang="en-US" sz="1650" dirty="0"/>
          </a:p>
        </p:txBody>
      </p:sp>
      <p:sp>
        <p:nvSpPr>
          <p:cNvPr id="35" name="Text 14"/>
          <p:cNvSpPr/>
          <p:nvPr/>
        </p:nvSpPr>
        <p:spPr>
          <a:xfrm>
            <a:off x="6467475" y="3622030"/>
            <a:ext cx="50196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SYSTEMIC INFECTION</a:t>
            </a:r>
            <a:endParaRPr lang="en-US" sz="1050" dirty="0"/>
          </a:p>
        </p:txBody>
      </p:sp>
      <p:sp>
        <p:nvSpPr>
          <p:cNvPr id="36" name="Text 15"/>
          <p:cNvSpPr/>
          <p:nvPr/>
        </p:nvSpPr>
        <p:spPr>
          <a:xfrm>
            <a:off x="6467475" y="3860155"/>
            <a:ext cx="5019675" cy="542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 murmur + fever + embolic features = urgent echo and blood cultures.</a:t>
            </a:r>
            <a:endParaRPr lang="en-US" sz="1425" dirty="0"/>
          </a:p>
        </p:txBody>
      </p:sp>
      <p:sp>
        <p:nvSpPr>
          <p:cNvPr id="37" name="Text 16"/>
          <p:cNvSpPr/>
          <p:nvPr/>
        </p:nvSpPr>
        <p:spPr>
          <a:xfrm>
            <a:off x="6819900" y="5040064"/>
            <a:ext cx="427482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Organic Psychosis</a:t>
            </a:r>
            <a:endParaRPr lang="en-US" sz="1650" dirty="0"/>
          </a:p>
        </p:txBody>
      </p:sp>
      <p:sp>
        <p:nvSpPr>
          <p:cNvPr id="38" name="Text 17"/>
          <p:cNvSpPr/>
          <p:nvPr/>
        </p:nvSpPr>
        <p:spPr>
          <a:xfrm>
            <a:off x="6467475" y="5468689"/>
            <a:ext cx="50196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SPACE OCCUPYING LESION</a:t>
            </a:r>
            <a:endParaRPr lang="en-US" sz="1050" dirty="0"/>
          </a:p>
        </p:txBody>
      </p:sp>
      <p:sp>
        <p:nvSpPr>
          <p:cNvPr id="39" name="Text 18"/>
          <p:cNvSpPr/>
          <p:nvPr/>
        </p:nvSpPr>
        <p:spPr>
          <a:xfrm>
            <a:off x="6467475" y="5706814"/>
            <a:ext cx="5019675" cy="542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 acute psychosis in patients </a:t>
            </a:r>
            <a:pPr indent="0" marL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&gt;40 years</a:t>
            </a:r>
            <a:pPr indent="0" marL="0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= organic cause until excluded.</a:t>
            </a:r>
            <a:endParaRPr lang="en-US" sz="14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85750"/>
            <a:ext cx="11239500" cy="1060996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537246"/>
            <a:ext cx="3555950" cy="4939754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822996"/>
            <a:ext cx="476250" cy="47625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50" y="1946821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7950" y="1537246"/>
            <a:ext cx="3555950" cy="4939754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3700" y="1822996"/>
            <a:ext cx="476250" cy="47625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98950" y="1946821"/>
            <a:ext cx="285750" cy="2286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59651" y="1537246"/>
            <a:ext cx="3555950" cy="4939754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45401" y="1822996"/>
            <a:ext cx="476250" cy="47625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40651" y="1946821"/>
            <a:ext cx="285750" cy="22860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666750" y="381000"/>
            <a:ext cx="1152525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Common Pitfalls in Clinical Assessment</a:t>
            </a:r>
            <a:endParaRPr lang="en-US" sz="2400" dirty="0"/>
          </a:p>
        </p:txBody>
      </p:sp>
      <p:sp>
        <p:nvSpPr>
          <p:cNvPr id="14" name="Text 1"/>
          <p:cNvSpPr/>
          <p:nvPr/>
        </p:nvSpPr>
        <p:spPr>
          <a:xfrm>
            <a:off x="666750" y="794296"/>
            <a:ext cx="11049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spc="60" kern="0" dirty="0">
                <a:solidFill>
                  <a:srgbClr val="005EB8"/>
                </a:solidFill>
              </a:rPr>
              <a:t>FREQUENT ERRORS TO AVOID, SUCH AS IMPROPER IMMOBILISATION, INCORRECT AUSCULTATION TECHNIQUES, AND FAILING TO RULE OUT ORGANIC CAUSES IN PSYCHIATRIC PATIENTS.</a:t>
            </a:r>
            <a:endParaRPr lang="en-US" sz="1200" dirty="0"/>
          </a:p>
        </p:txBody>
      </p:sp>
      <p:sp>
        <p:nvSpPr>
          <p:cNvPr id="15" name="Text 2"/>
          <p:cNvSpPr/>
          <p:nvPr/>
        </p:nvSpPr>
        <p:spPr>
          <a:xfrm>
            <a:off x="1381125" y="1889671"/>
            <a:ext cx="384048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Neck &amp; C-Spine</a:t>
            </a:r>
            <a:endParaRPr lang="en-US" sz="1800" dirty="0"/>
          </a:p>
        </p:txBody>
      </p:sp>
      <p:sp>
        <p:nvSpPr>
          <p:cNvPr id="16" name="Text 3"/>
          <p:cNvSpPr/>
          <p:nvPr/>
        </p:nvSpPr>
        <p:spPr>
          <a:xfrm>
            <a:off x="838200" y="2546896"/>
            <a:ext cx="1660864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D63031"/>
                </a:highlight>
              </a:rPr>
              <a:t>CRITICAL ERROR</a:t>
            </a:r>
            <a:endParaRPr lang="en-US" sz="900" dirty="0"/>
          </a:p>
        </p:txBody>
      </p:sp>
      <p:sp>
        <p:nvSpPr>
          <p:cNvPr id="17" name="Text 4"/>
          <p:cNvSpPr/>
          <p:nvPr/>
        </p:nvSpPr>
        <p:spPr>
          <a:xfrm>
            <a:off x="762000" y="2832646"/>
            <a:ext cx="298445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63031"/>
                </a:solidFill>
              </a:rPr>
              <a:t>Failure to maintain strict in-line immobilisation</a:t>
            </a:r>
            <a:pPr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2C3E50"/>
                </a:solidFill>
              </a:rPr>
              <a:t> during the examination. A single lapse in stabilization can result in catastrophic permanent spinal cord injury.</a:t>
            </a:r>
            <a:endParaRPr lang="en-US" sz="1500" dirty="0"/>
          </a:p>
        </p:txBody>
      </p:sp>
      <p:sp>
        <p:nvSpPr>
          <p:cNvPr id="18" name="Text 5"/>
          <p:cNvSpPr/>
          <p:nvPr/>
        </p:nvSpPr>
        <p:spPr>
          <a:xfrm>
            <a:off x="5222825" y="1889671"/>
            <a:ext cx="384048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Cardiovascular</a:t>
            </a:r>
            <a:endParaRPr lang="en-US" sz="1800" dirty="0"/>
          </a:p>
        </p:txBody>
      </p:sp>
      <p:sp>
        <p:nvSpPr>
          <p:cNvPr id="19" name="Text 6"/>
          <p:cNvSpPr/>
          <p:nvPr/>
        </p:nvSpPr>
        <p:spPr>
          <a:xfrm>
            <a:off x="4679900" y="2546896"/>
            <a:ext cx="1006557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D63031"/>
                </a:highlight>
              </a:rPr>
              <a:t>TECHNIQUE</a:t>
            </a:r>
            <a:endParaRPr lang="en-US" sz="900" dirty="0"/>
          </a:p>
        </p:txBody>
      </p:sp>
      <p:sp>
        <p:nvSpPr>
          <p:cNvPr id="20" name="Text 7"/>
          <p:cNvSpPr/>
          <p:nvPr/>
        </p:nvSpPr>
        <p:spPr>
          <a:xfrm>
            <a:off x="4603700" y="2832646"/>
            <a:ext cx="298445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Incorrect positioning for murmurs: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Mitral stenosis is frequently missed by not using the bell in the left lateral position.</a:t>
            </a:r>
            <a:endParaRPr lang="en-US" sz="1350" dirty="0"/>
          </a:p>
        </p:txBody>
      </p:sp>
      <p:sp>
        <p:nvSpPr>
          <p:cNvPr id="21" name="Text 8"/>
          <p:cNvSpPr/>
          <p:nvPr/>
        </p:nvSpPr>
        <p:spPr>
          <a:xfrm>
            <a:off x="4679900" y="4061371"/>
            <a:ext cx="866321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D63031"/>
                </a:highlight>
              </a:rPr>
              <a:t>OMISSION</a:t>
            </a:r>
            <a:endParaRPr lang="en-US" sz="900" dirty="0"/>
          </a:p>
        </p:txBody>
      </p:sp>
      <p:sp>
        <p:nvSpPr>
          <p:cNvPr id="22" name="Text 9"/>
          <p:cNvSpPr/>
          <p:nvPr/>
        </p:nvSpPr>
        <p:spPr>
          <a:xfrm>
            <a:off x="4603700" y="4347121"/>
            <a:ext cx="298445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Missing posterior circulation causes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of dizziness or syncope by neglecting to auscultate the carotid arteries for bruits.</a:t>
            </a:r>
            <a:endParaRPr lang="en-US" sz="1350" dirty="0"/>
          </a:p>
        </p:txBody>
      </p:sp>
      <p:sp>
        <p:nvSpPr>
          <p:cNvPr id="23" name="Text 10"/>
          <p:cNvSpPr/>
          <p:nvPr/>
        </p:nvSpPr>
        <p:spPr>
          <a:xfrm>
            <a:off x="9064526" y="1889671"/>
            <a:ext cx="301752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Psychiatric</a:t>
            </a:r>
            <a:endParaRPr lang="en-US" sz="1800" dirty="0"/>
          </a:p>
        </p:txBody>
      </p:sp>
      <p:sp>
        <p:nvSpPr>
          <p:cNvPr id="24" name="Text 11"/>
          <p:cNvSpPr/>
          <p:nvPr/>
        </p:nvSpPr>
        <p:spPr>
          <a:xfrm>
            <a:off x="8521601" y="2546896"/>
            <a:ext cx="1508182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D63031"/>
                </a:highlight>
              </a:rPr>
              <a:t>CLINICAL BIAS</a:t>
            </a:r>
            <a:endParaRPr lang="en-US" sz="900" dirty="0"/>
          </a:p>
        </p:txBody>
      </p:sp>
      <p:sp>
        <p:nvSpPr>
          <p:cNvPr id="25" name="Text 12"/>
          <p:cNvSpPr/>
          <p:nvPr/>
        </p:nvSpPr>
        <p:spPr>
          <a:xfrm>
            <a:off x="8445401" y="2832646"/>
            <a:ext cx="298445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Labelling confusion as dementia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prematurely without performing a formal MSE or AMTS to rule out acute delirium/organic causes.</a:t>
            </a:r>
            <a:endParaRPr lang="en-US" sz="1350" dirty="0"/>
          </a:p>
        </p:txBody>
      </p:sp>
      <p:sp>
        <p:nvSpPr>
          <p:cNvPr id="26" name="Text 13"/>
          <p:cNvSpPr/>
          <p:nvPr/>
        </p:nvSpPr>
        <p:spPr>
          <a:xfrm>
            <a:off x="8521601" y="4061371"/>
            <a:ext cx="1403588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D63031"/>
                </a:highlight>
              </a:rPr>
              <a:t>MEDICO-LEGAL</a:t>
            </a:r>
            <a:endParaRPr lang="en-US" sz="900" dirty="0"/>
          </a:p>
        </p:txBody>
      </p:sp>
      <p:sp>
        <p:nvSpPr>
          <p:cNvPr id="27" name="Text 14"/>
          <p:cNvSpPr/>
          <p:nvPr/>
        </p:nvSpPr>
        <p:spPr>
          <a:xfrm>
            <a:off x="8445401" y="4347121"/>
            <a:ext cx="298445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Inadequate documentation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of mental capacity assessment and formal consent during psychiatric emergency interventions.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832396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261021"/>
            <a:ext cx="5524500" cy="3144292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499146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880146"/>
            <a:ext cx="190500" cy="1905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420987"/>
            <a:ext cx="190500" cy="2222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961829"/>
            <a:ext cx="190500" cy="166688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0" y="1261021"/>
            <a:ext cx="5524500" cy="3144292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1750" y="1499146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81750" y="1880146"/>
            <a:ext cx="190500" cy="1905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1750" y="2420987"/>
            <a:ext cx="190500" cy="1905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1750" y="2961829"/>
            <a:ext cx="190500" cy="166688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6250" y="4595813"/>
            <a:ext cx="11239500" cy="709613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4375" y="4738688"/>
            <a:ext cx="2547938" cy="423863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52813" y="4738688"/>
            <a:ext cx="2547938" cy="423863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1250" y="4738688"/>
            <a:ext cx="2547938" cy="423863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6250" y="5495925"/>
            <a:ext cx="11239500" cy="714375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19125" y="5753844"/>
            <a:ext cx="238125" cy="198388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49210" y="5643563"/>
            <a:ext cx="1223665" cy="41910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6250" y="6496050"/>
            <a:ext cx="11239500" cy="17145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666750" y="381000"/>
            <a:ext cx="1152525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Exam Pearls and Quick Recall for AKT and SCA</a:t>
            </a:r>
            <a:endParaRPr lang="en-US" sz="2400" dirty="0"/>
          </a:p>
        </p:txBody>
      </p:sp>
      <p:sp>
        <p:nvSpPr>
          <p:cNvPr id="24" name="Text 1"/>
          <p:cNvSpPr/>
          <p:nvPr/>
        </p:nvSpPr>
        <p:spPr>
          <a:xfrm>
            <a:off x="666750" y="794296"/>
            <a:ext cx="5669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spc="60" kern="0" dirty="0">
                <a:solidFill>
                  <a:srgbClr val="005EB8"/>
                </a:solidFill>
              </a:rPr>
              <a:t>CLINICAL DOMAIN &amp; EXAM CRITERIA</a:t>
            </a:r>
            <a:endParaRPr lang="en-US" sz="1200" dirty="0"/>
          </a:p>
        </p:txBody>
      </p:sp>
      <p:sp>
        <p:nvSpPr>
          <p:cNvPr id="25" name="Text 2"/>
          <p:cNvSpPr/>
          <p:nvPr/>
        </p:nvSpPr>
        <p:spPr>
          <a:xfrm>
            <a:off x="1000125" y="1451521"/>
            <a:ext cx="51435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AKT High-Yield Facts</a:t>
            </a:r>
            <a:endParaRPr lang="en-US" sz="1500" dirty="0"/>
          </a:p>
        </p:txBody>
      </p:sp>
      <p:sp>
        <p:nvSpPr>
          <p:cNvPr id="26" name="Text 3"/>
          <p:cNvSpPr/>
          <p:nvPr/>
        </p:nvSpPr>
        <p:spPr>
          <a:xfrm>
            <a:off x="857250" y="1880146"/>
            <a:ext cx="49530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NEXUS &amp; Canadian Rules: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Know the 5 low-risk criteria for NEXUS and the 3 high-risk mechanisms for Canadian rules.</a:t>
            </a:r>
            <a:endParaRPr lang="en-US" sz="1200" dirty="0"/>
          </a:p>
        </p:txBody>
      </p:sp>
      <p:sp>
        <p:nvSpPr>
          <p:cNvPr id="27" name="Text 4"/>
          <p:cNvSpPr/>
          <p:nvPr/>
        </p:nvSpPr>
        <p:spPr>
          <a:xfrm>
            <a:off x="857250" y="2420987"/>
            <a:ext cx="49530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Rapid Tranquilisation: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Lorazepam 1-2mg IM is 1st line. Avoid Haloperidol if Parkinson's; avoid Olanzapine + Lorazepam.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857250" y="2961829"/>
            <a:ext cx="49530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Scoring Interpretation: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SAD PERSONS ≥ 8 = Urgent Admission; AMTS ≤ 7 = Cognitive Impairment.</a:t>
            </a:r>
            <a:endParaRPr lang="en-US" sz="1200" dirty="0"/>
          </a:p>
        </p:txBody>
      </p:sp>
      <p:sp>
        <p:nvSpPr>
          <p:cNvPr id="29" name="Text 6"/>
          <p:cNvSpPr/>
          <p:nvPr/>
        </p:nvSpPr>
        <p:spPr>
          <a:xfrm>
            <a:off x="6715125" y="1451521"/>
            <a:ext cx="51435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SCA Performance Tips</a:t>
            </a:r>
            <a:endParaRPr lang="en-US" sz="1500" dirty="0"/>
          </a:p>
        </p:txBody>
      </p:sp>
      <p:sp>
        <p:nvSpPr>
          <p:cNvPr id="30" name="Text 7"/>
          <p:cNvSpPr/>
          <p:nvPr/>
        </p:nvSpPr>
        <p:spPr>
          <a:xfrm>
            <a:off x="6572250" y="1880146"/>
            <a:ext cx="49530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Explaining Murmurs: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Use non-medical terms (e.g., "narrowing of the valve" or "leaky valve") and link to patient symptoms.</a:t>
            </a:r>
            <a:endParaRPr lang="en-US" sz="1200" dirty="0"/>
          </a:p>
        </p:txBody>
      </p:sp>
      <p:sp>
        <p:nvSpPr>
          <p:cNvPr id="31" name="Text 8"/>
          <p:cNvSpPr/>
          <p:nvPr/>
        </p:nvSpPr>
        <p:spPr>
          <a:xfrm>
            <a:off x="6572250" y="2420987"/>
            <a:ext cx="49530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Mental Health: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Always assess capacity in emergencies. Rule out organic "mimics" (delirium, glucose) before psych label.</a:t>
            </a:r>
            <a:endParaRPr lang="en-US" sz="1200" dirty="0"/>
          </a:p>
        </p:txBody>
      </p:sp>
      <p:sp>
        <p:nvSpPr>
          <p:cNvPr id="32" name="Text 9"/>
          <p:cNvSpPr/>
          <p:nvPr/>
        </p:nvSpPr>
        <p:spPr>
          <a:xfrm>
            <a:off x="6572250" y="2961829"/>
            <a:ext cx="49530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Patient Safety: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Demonstrate active risk assessment in psych cases (SAD PERSONS) and immobilization safety in trauma.</a:t>
            </a:r>
            <a:endParaRPr lang="en-US" sz="1200" dirty="0"/>
          </a:p>
        </p:txBody>
      </p:sp>
      <p:sp>
        <p:nvSpPr>
          <p:cNvPr id="33" name="Text 10"/>
          <p:cNvSpPr/>
          <p:nvPr/>
        </p:nvSpPr>
        <p:spPr>
          <a:xfrm>
            <a:off x="714375" y="4738688"/>
            <a:ext cx="2547938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5EB8"/>
                </a:solidFill>
              </a:rPr>
              <a:t>AORTIC STENOSIS</a:t>
            </a:r>
            <a:endParaRPr lang="en-US" sz="900" dirty="0"/>
          </a:p>
        </p:txBody>
      </p:sp>
      <p:sp>
        <p:nvSpPr>
          <p:cNvPr id="34" name="Text 11"/>
          <p:cNvSpPr/>
          <p:nvPr/>
        </p:nvSpPr>
        <p:spPr>
          <a:xfrm>
            <a:off x="714375" y="4948238"/>
            <a:ext cx="2547938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ESM → Carotids</a:t>
            </a:r>
            <a:endParaRPr lang="en-US" sz="1125" dirty="0"/>
          </a:p>
        </p:txBody>
      </p:sp>
      <p:sp>
        <p:nvSpPr>
          <p:cNvPr id="35" name="Text 12"/>
          <p:cNvSpPr/>
          <p:nvPr/>
        </p:nvSpPr>
        <p:spPr>
          <a:xfrm>
            <a:off x="3452813" y="4738688"/>
            <a:ext cx="2547938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5EB8"/>
                </a:solidFill>
              </a:rPr>
              <a:t>MITRAL REGURG</a:t>
            </a:r>
            <a:endParaRPr lang="en-US" sz="900" dirty="0"/>
          </a:p>
        </p:txBody>
      </p:sp>
      <p:sp>
        <p:nvSpPr>
          <p:cNvPr id="36" name="Text 13"/>
          <p:cNvSpPr/>
          <p:nvPr/>
        </p:nvSpPr>
        <p:spPr>
          <a:xfrm>
            <a:off x="3452813" y="4948238"/>
            <a:ext cx="342900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Pansystolic → Axilla</a:t>
            </a:r>
            <a:endParaRPr lang="en-US" sz="1125" dirty="0"/>
          </a:p>
        </p:txBody>
      </p:sp>
      <p:sp>
        <p:nvSpPr>
          <p:cNvPr id="37" name="Text 14"/>
          <p:cNvSpPr/>
          <p:nvPr/>
        </p:nvSpPr>
        <p:spPr>
          <a:xfrm>
            <a:off x="6191250" y="4738688"/>
            <a:ext cx="2547938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5EB8"/>
                </a:solidFill>
              </a:rPr>
              <a:t>JVP ELEVATION</a:t>
            </a:r>
            <a:endParaRPr lang="en-US" sz="900" dirty="0"/>
          </a:p>
        </p:txBody>
      </p:sp>
      <p:sp>
        <p:nvSpPr>
          <p:cNvPr id="38" name="Text 15"/>
          <p:cNvSpPr/>
          <p:nvPr/>
        </p:nvSpPr>
        <p:spPr>
          <a:xfrm>
            <a:off x="6191250" y="4948238"/>
            <a:ext cx="25717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RHF / Tamponade</a:t>
            </a:r>
            <a:endParaRPr lang="en-US" sz="1125" dirty="0"/>
          </a:p>
        </p:txBody>
      </p:sp>
      <p:sp>
        <p:nvSpPr>
          <p:cNvPr id="39" name="Text 16"/>
          <p:cNvSpPr/>
          <p:nvPr/>
        </p:nvSpPr>
        <p:spPr>
          <a:xfrm>
            <a:off x="8929688" y="4738688"/>
            <a:ext cx="2547938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5EB8"/>
                </a:solidFill>
              </a:rPr>
              <a:t>MSE MNEMONIC</a:t>
            </a:r>
            <a:endParaRPr lang="en-US" sz="900" dirty="0"/>
          </a:p>
        </p:txBody>
      </p:sp>
      <p:sp>
        <p:nvSpPr>
          <p:cNvPr id="40" name="Text 17"/>
          <p:cNvSpPr/>
          <p:nvPr/>
        </p:nvSpPr>
        <p:spPr>
          <a:xfrm>
            <a:off x="8929688" y="4948238"/>
            <a:ext cx="29146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ASEPTIC Framework</a:t>
            </a:r>
            <a:endParaRPr lang="en-US" sz="1125" dirty="0"/>
          </a:p>
        </p:txBody>
      </p:sp>
      <p:sp>
        <p:nvSpPr>
          <p:cNvPr id="41" name="Text 18"/>
          <p:cNvSpPr/>
          <p:nvPr/>
        </p:nvSpPr>
        <p:spPr>
          <a:xfrm>
            <a:off x="1000125" y="5638800"/>
            <a:ext cx="934908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Final Pearl: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If a patient has a new murmur, fever, and embolic signs, suspect </a:t>
            </a:r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Infective Endocarditis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. Urgent Echo and Blood Cultures are mandatory.</a:t>
            </a:r>
            <a:endParaRPr lang="en-US" sz="1125" dirty="0"/>
          </a:p>
        </p:txBody>
      </p:sp>
      <p:sp>
        <p:nvSpPr>
          <p:cNvPr id="42" name="Text 19"/>
          <p:cNvSpPr/>
          <p:nvPr/>
        </p:nvSpPr>
        <p:spPr>
          <a:xfrm>
            <a:off x="10444460" y="5643563"/>
            <a:ext cx="103316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URGENT ACTION</a:t>
            </a:r>
            <a:endParaRPr lang="en-US" sz="900" dirty="0"/>
          </a:p>
        </p:txBody>
      </p:sp>
      <p:sp>
        <p:nvSpPr>
          <p:cNvPr id="43" name="Text 20"/>
          <p:cNvSpPr/>
          <p:nvPr/>
        </p:nvSpPr>
        <p:spPr>
          <a:xfrm>
            <a:off x="476250" y="6496050"/>
            <a:ext cx="475488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2C3E50"/>
                </a:solidFill>
              </a:rPr>
              <a:t>www.bradfordvts.co.uk | May 2026</a:t>
            </a:r>
            <a:endParaRPr lang="en-US" sz="900" dirty="0"/>
          </a:p>
        </p:txBody>
      </p:sp>
      <p:sp>
        <p:nvSpPr>
          <p:cNvPr id="44" name="Text 21"/>
          <p:cNvSpPr/>
          <p:nvPr/>
        </p:nvSpPr>
        <p:spPr>
          <a:xfrm>
            <a:off x="9823400" y="6496050"/>
            <a:ext cx="23686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5EB8"/>
                </a:solidFill>
              </a:rPr>
              <a:t>BRADFORD VTS TEACHING DECK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832396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08646"/>
            <a:ext cx="5476875" cy="5263604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1584871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2304008"/>
            <a:ext cx="119063" cy="991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625923"/>
            <a:ext cx="119063" cy="9912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947839"/>
            <a:ext cx="119063" cy="9912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3703141"/>
            <a:ext cx="119063" cy="9912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4025057"/>
            <a:ext cx="119063" cy="9912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850" y="4394597"/>
            <a:ext cx="5019675" cy="74295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5350" y="4676477"/>
            <a:ext cx="190500" cy="179189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308646"/>
            <a:ext cx="5476875" cy="5263604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584871"/>
            <a:ext cx="238125" cy="1905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304008"/>
            <a:ext cx="119063" cy="9912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625923"/>
            <a:ext cx="119063" cy="9912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2947839"/>
            <a:ext cx="119063" cy="9912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3703141"/>
            <a:ext cx="119063" cy="9912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025057"/>
            <a:ext cx="119063" cy="9912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4394597"/>
            <a:ext cx="5019675" cy="74295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57975" y="4685854"/>
            <a:ext cx="190500" cy="160288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666750" y="381000"/>
            <a:ext cx="1152525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Neck Examination: Dangerous Mechanisms &amp; Canadian C-Spine Rule</a:t>
            </a:r>
            <a:endParaRPr lang="en-US" sz="2400" dirty="0"/>
          </a:p>
        </p:txBody>
      </p:sp>
      <p:sp>
        <p:nvSpPr>
          <p:cNvPr id="24" name="Text 1"/>
          <p:cNvSpPr/>
          <p:nvPr/>
        </p:nvSpPr>
        <p:spPr>
          <a:xfrm>
            <a:off x="666750" y="794296"/>
            <a:ext cx="5669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spc="60" kern="0" dirty="0">
                <a:solidFill>
                  <a:srgbClr val="005EB8"/>
                </a:solidFill>
              </a:rPr>
              <a:t>CLINICAL DOMAIN &amp; EXAM CRITERIA</a:t>
            </a:r>
            <a:endParaRPr lang="en-US" sz="1200" dirty="0"/>
          </a:p>
        </p:txBody>
      </p:sp>
      <p:sp>
        <p:nvSpPr>
          <p:cNvPr id="25" name="Text 2"/>
          <p:cNvSpPr/>
          <p:nvPr/>
        </p:nvSpPr>
        <p:spPr>
          <a:xfrm>
            <a:off x="1057275" y="1537246"/>
            <a:ext cx="61722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Dangerous Injury Mechanisms</a:t>
            </a:r>
            <a:endParaRPr lang="en-US" sz="1500" dirty="0"/>
          </a:p>
        </p:txBody>
      </p:sp>
      <p:sp>
        <p:nvSpPr>
          <p:cNvPr id="26" name="Text 3"/>
          <p:cNvSpPr/>
          <p:nvPr/>
        </p:nvSpPr>
        <p:spPr>
          <a:xfrm>
            <a:off x="704850" y="1965871"/>
            <a:ext cx="501967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spc="30" kern="0" dirty="0">
                <a:solidFill>
                  <a:srgbClr val="005EB8"/>
                </a:solidFill>
              </a:rPr>
              <a:t>HIGH-ENERGY IMPACT</a:t>
            </a:r>
            <a:endParaRPr lang="en-US" sz="1125" dirty="0"/>
          </a:p>
        </p:txBody>
      </p:sp>
      <p:sp>
        <p:nvSpPr>
          <p:cNvPr id="27" name="Text 4"/>
          <p:cNvSpPr/>
          <p:nvPr/>
        </p:nvSpPr>
        <p:spPr>
          <a:xfrm>
            <a:off x="938213" y="2256383"/>
            <a:ext cx="6477000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Fall from &gt;1m height or 5 stairs</a:t>
            </a:r>
            <a:endParaRPr lang="en-US" sz="1275" dirty="0"/>
          </a:p>
        </p:txBody>
      </p:sp>
      <p:sp>
        <p:nvSpPr>
          <p:cNvPr id="28" name="Text 5"/>
          <p:cNvSpPr/>
          <p:nvPr/>
        </p:nvSpPr>
        <p:spPr>
          <a:xfrm>
            <a:off x="938213" y="2578298"/>
            <a:ext cx="6217920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Axial load to head (e.g. diving)</a:t>
            </a:r>
            <a:endParaRPr lang="en-US" sz="1275" dirty="0"/>
          </a:p>
        </p:txBody>
      </p:sp>
      <p:sp>
        <p:nvSpPr>
          <p:cNvPr id="29" name="Text 6"/>
          <p:cNvSpPr/>
          <p:nvPr/>
        </p:nvSpPr>
        <p:spPr>
          <a:xfrm>
            <a:off x="938213" y="2900214"/>
            <a:ext cx="6606540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High-speed MVC (rollover/ejection)</a:t>
            </a:r>
            <a:endParaRPr lang="en-US" sz="1275" dirty="0"/>
          </a:p>
        </p:txBody>
      </p:sp>
      <p:sp>
        <p:nvSpPr>
          <p:cNvPr id="30" name="Text 7"/>
          <p:cNvSpPr/>
          <p:nvPr/>
        </p:nvSpPr>
        <p:spPr>
          <a:xfrm>
            <a:off x="704850" y="3365004"/>
            <a:ext cx="501967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spc="30" kern="0" dirty="0">
                <a:solidFill>
                  <a:srgbClr val="005EB8"/>
                </a:solidFill>
              </a:rPr>
              <a:t>RECREATIONAL &amp; TRANSPORT</a:t>
            </a:r>
            <a:endParaRPr lang="en-US" sz="1125" dirty="0"/>
          </a:p>
        </p:txBody>
      </p:sp>
      <p:sp>
        <p:nvSpPr>
          <p:cNvPr id="31" name="Text 8"/>
          <p:cNvSpPr/>
          <p:nvPr/>
        </p:nvSpPr>
        <p:spPr>
          <a:xfrm>
            <a:off x="938213" y="3655516"/>
            <a:ext cx="7772400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Motorised recreational vehicle accidents</a:t>
            </a:r>
            <a:endParaRPr lang="en-US" sz="1275" dirty="0"/>
          </a:p>
        </p:txBody>
      </p:sp>
      <p:sp>
        <p:nvSpPr>
          <p:cNvPr id="32" name="Text 9"/>
          <p:cNvSpPr/>
          <p:nvPr/>
        </p:nvSpPr>
        <p:spPr>
          <a:xfrm>
            <a:off x="938213" y="3977432"/>
            <a:ext cx="5246370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Bicycle collision incidents</a:t>
            </a:r>
            <a:endParaRPr lang="en-US" sz="1275" dirty="0"/>
          </a:p>
        </p:txBody>
      </p:sp>
      <p:sp>
        <p:nvSpPr>
          <p:cNvPr id="33" name="Text 10"/>
          <p:cNvSpPr/>
          <p:nvPr/>
        </p:nvSpPr>
        <p:spPr>
          <a:xfrm>
            <a:off x="1181100" y="4537472"/>
            <a:ext cx="43529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i="1" dirty="0">
                <a:solidFill>
                  <a:srgbClr val="D63031"/>
                </a:solidFill>
              </a:rPr>
              <a:t>Clinical Action:</a:t>
            </a:r>
            <a:pPr indent="0" marL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2C3E50"/>
                </a:solidFill>
              </a:rPr>
              <a:t> Mandatory immobilisation required for any of the above.</a:t>
            </a:r>
            <a:endParaRPr lang="en-US" sz="1200" dirty="0"/>
          </a:p>
        </p:txBody>
      </p:sp>
      <p:sp>
        <p:nvSpPr>
          <p:cNvPr id="34" name="Text 11"/>
          <p:cNvSpPr/>
          <p:nvPr/>
        </p:nvSpPr>
        <p:spPr>
          <a:xfrm>
            <a:off x="6819900" y="1537246"/>
            <a:ext cx="4800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Canadian C-Spine Rule</a:t>
            </a:r>
            <a:endParaRPr lang="en-US" sz="1500" dirty="0"/>
          </a:p>
        </p:txBody>
      </p:sp>
      <p:sp>
        <p:nvSpPr>
          <p:cNvPr id="35" name="Text 12"/>
          <p:cNvSpPr/>
          <p:nvPr/>
        </p:nvSpPr>
        <p:spPr>
          <a:xfrm>
            <a:off x="6467475" y="1965871"/>
            <a:ext cx="501967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spc="30" kern="0" dirty="0">
                <a:solidFill>
                  <a:srgbClr val="005EB8"/>
                </a:solidFill>
              </a:rPr>
              <a:t>SAFE TO ASSESS IF ALL OF:</a:t>
            </a:r>
            <a:endParaRPr lang="en-US" sz="1125" dirty="0"/>
          </a:p>
        </p:txBody>
      </p:sp>
      <p:sp>
        <p:nvSpPr>
          <p:cNvPr id="36" name="Text 13"/>
          <p:cNvSpPr/>
          <p:nvPr/>
        </p:nvSpPr>
        <p:spPr>
          <a:xfrm>
            <a:off x="6700838" y="2256383"/>
            <a:ext cx="5491163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Simple rear-end Motor Vehicle Collision</a:t>
            </a:r>
            <a:endParaRPr lang="en-US" sz="1275" dirty="0"/>
          </a:p>
        </p:txBody>
      </p:sp>
      <p:sp>
        <p:nvSpPr>
          <p:cNvPr id="37" name="Text 14"/>
          <p:cNvSpPr/>
          <p:nvPr/>
        </p:nvSpPr>
        <p:spPr>
          <a:xfrm>
            <a:off x="6700838" y="2578298"/>
            <a:ext cx="5491163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Comfortable in sitting position in ED</a:t>
            </a:r>
            <a:endParaRPr lang="en-US" sz="1275" dirty="0"/>
          </a:p>
        </p:txBody>
      </p:sp>
      <p:sp>
        <p:nvSpPr>
          <p:cNvPr id="38" name="Text 15"/>
          <p:cNvSpPr/>
          <p:nvPr/>
        </p:nvSpPr>
        <p:spPr>
          <a:xfrm>
            <a:off x="6700838" y="2900214"/>
            <a:ext cx="5491163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Ambulatory at any time since injury</a:t>
            </a:r>
            <a:endParaRPr lang="en-US" sz="1275" dirty="0"/>
          </a:p>
        </p:txBody>
      </p:sp>
      <p:sp>
        <p:nvSpPr>
          <p:cNvPr id="39" name="Text 16"/>
          <p:cNvSpPr/>
          <p:nvPr/>
        </p:nvSpPr>
        <p:spPr>
          <a:xfrm>
            <a:off x="6467475" y="3365004"/>
            <a:ext cx="501967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spc="30" kern="0" dirty="0">
                <a:solidFill>
                  <a:srgbClr val="005EB8"/>
                </a:solidFill>
              </a:rPr>
              <a:t>PHYSICAL FINDINGS</a:t>
            </a:r>
            <a:endParaRPr lang="en-US" sz="1125" dirty="0"/>
          </a:p>
        </p:txBody>
      </p:sp>
      <p:sp>
        <p:nvSpPr>
          <p:cNvPr id="40" name="Text 17"/>
          <p:cNvSpPr/>
          <p:nvPr/>
        </p:nvSpPr>
        <p:spPr>
          <a:xfrm>
            <a:off x="6700838" y="3655516"/>
            <a:ext cx="5491163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No midline cervical spine tenderness</a:t>
            </a:r>
            <a:endParaRPr lang="en-US" sz="1275" dirty="0"/>
          </a:p>
        </p:txBody>
      </p:sp>
      <p:sp>
        <p:nvSpPr>
          <p:cNvPr id="41" name="Text 18"/>
          <p:cNvSpPr/>
          <p:nvPr/>
        </p:nvSpPr>
        <p:spPr>
          <a:xfrm>
            <a:off x="6700838" y="3977432"/>
            <a:ext cx="5052060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Delayed onset of neck pain</a:t>
            </a:r>
            <a:endParaRPr lang="en-US" sz="1275" dirty="0"/>
          </a:p>
        </p:txBody>
      </p:sp>
      <p:sp>
        <p:nvSpPr>
          <p:cNvPr id="42" name="Text 19"/>
          <p:cNvSpPr/>
          <p:nvPr/>
        </p:nvSpPr>
        <p:spPr>
          <a:xfrm>
            <a:off x="6943725" y="4537472"/>
            <a:ext cx="43529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i="1" dirty="0">
                <a:solidFill>
                  <a:srgbClr val="005EB8"/>
                </a:solidFill>
              </a:rPr>
              <a:t>What would you do next?</a:t>
            </a:r>
            <a:pPr indent="0" marL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2C3E50"/>
                </a:solidFill>
              </a:rPr>
              <a:t> If all criteria met, assess rotation (45°).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832396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940123"/>
            <a:ext cx="5429250" cy="204787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2219176"/>
            <a:ext cx="261937" cy="2134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2747516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3157091"/>
            <a:ext cx="190500" cy="1524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3566666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4178498"/>
            <a:ext cx="5429250" cy="1133475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4481066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850" y="4890641"/>
            <a:ext cx="190500" cy="1524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86500" y="1940123"/>
            <a:ext cx="5429250" cy="2047875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15100" y="2219176"/>
            <a:ext cx="261937" cy="21342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15100" y="2747516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15100" y="3157091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15100" y="3566666"/>
            <a:ext cx="190500" cy="1524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86500" y="4178498"/>
            <a:ext cx="5429250" cy="1133475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15100" y="4481066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15100" y="4890641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76250" y="6229350"/>
            <a:ext cx="11239500" cy="34290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666750" y="381000"/>
            <a:ext cx="1152525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NEXUS Low-Risk Criteria &amp; C-Spine CT Indications</a:t>
            </a:r>
            <a:endParaRPr lang="en-US" sz="2400" dirty="0"/>
          </a:p>
        </p:txBody>
      </p:sp>
      <p:sp>
        <p:nvSpPr>
          <p:cNvPr id="23" name="Text 1"/>
          <p:cNvSpPr/>
          <p:nvPr/>
        </p:nvSpPr>
        <p:spPr>
          <a:xfrm>
            <a:off x="666750" y="794296"/>
            <a:ext cx="5669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spc="60" kern="0" dirty="0">
                <a:solidFill>
                  <a:srgbClr val="005EB8"/>
                </a:solidFill>
              </a:rPr>
              <a:t>CLINICAL DOMAIN &amp; EXAM CRITERIA</a:t>
            </a:r>
            <a:endParaRPr lang="en-US" sz="1200" dirty="0"/>
          </a:p>
        </p:txBody>
      </p:sp>
      <p:sp>
        <p:nvSpPr>
          <p:cNvPr id="24" name="Text 2"/>
          <p:cNvSpPr/>
          <p:nvPr/>
        </p:nvSpPr>
        <p:spPr>
          <a:xfrm>
            <a:off x="1081088" y="2168723"/>
            <a:ext cx="779526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NEXUS Criteria (X-Ray Omission)</a:t>
            </a:r>
            <a:endParaRPr lang="en-US" sz="1650" dirty="0"/>
          </a:p>
        </p:txBody>
      </p:sp>
      <p:sp>
        <p:nvSpPr>
          <p:cNvPr id="25" name="Text 3"/>
          <p:cNvSpPr/>
          <p:nvPr/>
        </p:nvSpPr>
        <p:spPr>
          <a:xfrm>
            <a:off x="1009650" y="2673548"/>
            <a:ext cx="822960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No </a:t>
            </a:r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posterior midline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cervical tenderness</a:t>
            </a:r>
            <a:endParaRPr lang="en-US" sz="1350" dirty="0"/>
          </a:p>
        </p:txBody>
      </p:sp>
      <p:sp>
        <p:nvSpPr>
          <p:cNvPr id="26" name="Text 4"/>
          <p:cNvSpPr/>
          <p:nvPr/>
        </p:nvSpPr>
        <p:spPr>
          <a:xfrm>
            <a:off x="1009650" y="3083123"/>
            <a:ext cx="726948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Normal level of </a:t>
            </a:r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alertness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(GCS 15)</a:t>
            </a:r>
            <a:endParaRPr lang="en-US" sz="1350" dirty="0"/>
          </a:p>
        </p:txBody>
      </p:sp>
      <p:sp>
        <p:nvSpPr>
          <p:cNvPr id="27" name="Text 5"/>
          <p:cNvSpPr/>
          <p:nvPr/>
        </p:nvSpPr>
        <p:spPr>
          <a:xfrm>
            <a:off x="1009650" y="3492698"/>
            <a:ext cx="555498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No evidence of </a:t>
            </a:r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intoxication</a:t>
            </a:r>
            <a:endParaRPr lang="en-US" sz="1350" dirty="0"/>
          </a:p>
        </p:txBody>
      </p:sp>
      <p:sp>
        <p:nvSpPr>
          <p:cNvPr id="28" name="Text 6"/>
          <p:cNvSpPr/>
          <p:nvPr/>
        </p:nvSpPr>
        <p:spPr>
          <a:xfrm>
            <a:off x="1009650" y="4407098"/>
            <a:ext cx="596646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No focal </a:t>
            </a:r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neurological deficit</a:t>
            </a:r>
            <a:endParaRPr lang="en-US" sz="1350" dirty="0"/>
          </a:p>
        </p:txBody>
      </p:sp>
      <p:sp>
        <p:nvSpPr>
          <p:cNvPr id="29" name="Text 7"/>
          <p:cNvSpPr/>
          <p:nvPr/>
        </p:nvSpPr>
        <p:spPr>
          <a:xfrm>
            <a:off x="1009650" y="4816673"/>
            <a:ext cx="637794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No </a:t>
            </a:r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painful distracting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injuries</a:t>
            </a:r>
            <a:endParaRPr lang="en-US" sz="1350" dirty="0"/>
          </a:p>
        </p:txBody>
      </p:sp>
      <p:sp>
        <p:nvSpPr>
          <p:cNvPr id="30" name="Text 8"/>
          <p:cNvSpPr/>
          <p:nvPr/>
        </p:nvSpPr>
        <p:spPr>
          <a:xfrm>
            <a:off x="6891338" y="2168723"/>
            <a:ext cx="5300663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Cervical Spine CT Indications</a:t>
            </a:r>
            <a:endParaRPr lang="en-US" sz="1650" dirty="0"/>
          </a:p>
        </p:txBody>
      </p:sp>
      <p:sp>
        <p:nvSpPr>
          <p:cNvPr id="31" name="Text 9"/>
          <p:cNvSpPr/>
          <p:nvPr/>
        </p:nvSpPr>
        <p:spPr>
          <a:xfrm>
            <a:off x="6819900" y="2673548"/>
            <a:ext cx="537210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Glasgow Coma Scale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(GCS) &lt; 13</a:t>
            </a:r>
            <a:endParaRPr lang="en-US" sz="1350" dirty="0"/>
          </a:p>
        </p:txBody>
      </p:sp>
      <p:sp>
        <p:nvSpPr>
          <p:cNvPr id="32" name="Text 10"/>
          <p:cNvSpPr/>
          <p:nvPr/>
        </p:nvSpPr>
        <p:spPr>
          <a:xfrm>
            <a:off x="6819900" y="3083123"/>
            <a:ext cx="411480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Patient is </a:t>
            </a:r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intubated</a:t>
            </a:r>
            <a:endParaRPr lang="en-US" sz="1350" dirty="0"/>
          </a:p>
        </p:txBody>
      </p:sp>
      <p:sp>
        <p:nvSpPr>
          <p:cNvPr id="33" name="Text 11"/>
          <p:cNvSpPr/>
          <p:nvPr/>
        </p:nvSpPr>
        <p:spPr>
          <a:xfrm>
            <a:off x="6819900" y="3492698"/>
            <a:ext cx="537210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Inadequate plain films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(cannot see T1)</a:t>
            </a:r>
            <a:endParaRPr lang="en-US" sz="1350" dirty="0"/>
          </a:p>
        </p:txBody>
      </p:sp>
      <p:sp>
        <p:nvSpPr>
          <p:cNvPr id="34" name="Text 12"/>
          <p:cNvSpPr/>
          <p:nvPr/>
        </p:nvSpPr>
        <p:spPr>
          <a:xfrm>
            <a:off x="6819900" y="4407098"/>
            <a:ext cx="537210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Suspicion remains despite </a:t>
            </a:r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normal X-ray</a:t>
            </a:r>
            <a:endParaRPr lang="en-US" sz="1350" dirty="0"/>
          </a:p>
        </p:txBody>
      </p:sp>
      <p:sp>
        <p:nvSpPr>
          <p:cNvPr id="35" name="Text 13"/>
          <p:cNvSpPr/>
          <p:nvPr/>
        </p:nvSpPr>
        <p:spPr>
          <a:xfrm>
            <a:off x="6819900" y="4816673"/>
            <a:ext cx="537210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Multi-region trauma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CT being performed</a:t>
            </a:r>
            <a:endParaRPr lang="en-US" sz="1350" dirty="0"/>
          </a:p>
        </p:txBody>
      </p:sp>
      <p:sp>
        <p:nvSpPr>
          <p:cNvPr id="36" name="Text 14"/>
          <p:cNvSpPr/>
          <p:nvPr/>
        </p:nvSpPr>
        <p:spPr>
          <a:xfrm>
            <a:off x="476250" y="6372225"/>
            <a:ext cx="41605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37" name="Text 15"/>
          <p:cNvSpPr/>
          <p:nvPr/>
        </p:nvSpPr>
        <p:spPr>
          <a:xfrm>
            <a:off x="9156353" y="6372225"/>
            <a:ext cx="3035647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www.bradfordvts.co.uk • Created May 2026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832396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499146"/>
            <a:ext cx="11239500" cy="4800451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499146"/>
            <a:ext cx="1348680" cy="66675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4930" y="1499146"/>
            <a:ext cx="3146971" cy="66675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5430" y="1751707"/>
            <a:ext cx="214313" cy="17532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71901" y="1499146"/>
            <a:ext cx="3933825" cy="66675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62401" y="1751707"/>
            <a:ext cx="214313" cy="17532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05726" y="1499146"/>
            <a:ext cx="2810024" cy="66675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96226" y="1751707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250" y="2165896"/>
            <a:ext cx="1348680" cy="82674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24930" y="2165896"/>
            <a:ext cx="3146971" cy="82674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71901" y="2165896"/>
            <a:ext cx="3933825" cy="82674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05726" y="2165896"/>
            <a:ext cx="2810024" cy="82674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6250" y="2992636"/>
            <a:ext cx="11239500" cy="82674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6250" y="2992636"/>
            <a:ext cx="1348680" cy="82674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24930" y="2992636"/>
            <a:ext cx="3146971" cy="82674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71901" y="2992636"/>
            <a:ext cx="3933825" cy="82674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905726" y="2992636"/>
            <a:ext cx="2810024" cy="82674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6250" y="3819376"/>
            <a:ext cx="1348680" cy="82674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824930" y="3819376"/>
            <a:ext cx="3146971" cy="82674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971901" y="3819376"/>
            <a:ext cx="3933825" cy="82674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905726" y="3819376"/>
            <a:ext cx="2810024" cy="82674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76250" y="4646116"/>
            <a:ext cx="11239500" cy="826740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76250" y="4646116"/>
            <a:ext cx="1348680" cy="826740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824930" y="4646116"/>
            <a:ext cx="3146971" cy="826740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971901" y="4646116"/>
            <a:ext cx="3933825" cy="826740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905726" y="4646116"/>
            <a:ext cx="2810024" cy="826740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76250" y="5472857"/>
            <a:ext cx="1348680" cy="826740"/>
          </a:xfrm>
          <a:prstGeom prst="rect">
            <a:avLst/>
          </a:prstGeom>
        </p:spPr>
      </p:pic>
      <p:pic>
        <p:nvPicPr>
          <p:cNvPr id="32" name="Image 30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824930" y="5472857"/>
            <a:ext cx="3146971" cy="826740"/>
          </a:xfrm>
          <a:prstGeom prst="rect">
            <a:avLst/>
          </a:prstGeom>
        </p:spPr>
      </p:pic>
      <p:pic>
        <p:nvPicPr>
          <p:cNvPr id="33" name="Image 31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971901" y="5472857"/>
            <a:ext cx="3933825" cy="826740"/>
          </a:xfrm>
          <a:prstGeom prst="rect">
            <a:avLst/>
          </a:prstGeom>
        </p:spPr>
      </p:pic>
      <p:pic>
        <p:nvPicPr>
          <p:cNvPr id="34" name="Image 32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905726" y="5472857"/>
            <a:ext cx="2810024" cy="826740"/>
          </a:xfrm>
          <a:prstGeom prst="rect">
            <a:avLst/>
          </a:prstGeom>
        </p:spPr>
      </p:pic>
      <p:sp>
        <p:nvSpPr>
          <p:cNvPr id="35" name="Text 0"/>
          <p:cNvSpPr/>
          <p:nvPr/>
        </p:nvSpPr>
        <p:spPr>
          <a:xfrm>
            <a:off x="666750" y="381000"/>
            <a:ext cx="1152525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Neurological Assessment of the Neck</a:t>
            </a:r>
            <a:endParaRPr lang="en-US" sz="2400" dirty="0"/>
          </a:p>
        </p:txBody>
      </p:sp>
      <p:sp>
        <p:nvSpPr>
          <p:cNvPr id="36" name="Text 1"/>
          <p:cNvSpPr/>
          <p:nvPr/>
        </p:nvSpPr>
        <p:spPr>
          <a:xfrm>
            <a:off x="666750" y="794296"/>
            <a:ext cx="737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spc="60" kern="0" dirty="0">
                <a:solidFill>
                  <a:srgbClr val="005EB8"/>
                </a:solidFill>
              </a:rPr>
              <a:t>DERMATOMES, MYOTOMES &amp; REFLEXES (C5–T1)</a:t>
            </a:r>
            <a:endParaRPr lang="en-US" sz="1200" dirty="0"/>
          </a:p>
        </p:txBody>
      </p:sp>
      <p:sp>
        <p:nvSpPr>
          <p:cNvPr id="37" name="Text 2"/>
          <p:cNvSpPr/>
          <p:nvPr/>
        </p:nvSpPr>
        <p:spPr>
          <a:xfrm>
            <a:off x="666750" y="1499146"/>
            <a:ext cx="967680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Level</a:t>
            </a:r>
            <a:endParaRPr lang="en-US" sz="1500" dirty="0"/>
          </a:p>
        </p:txBody>
      </p:sp>
      <p:sp>
        <p:nvSpPr>
          <p:cNvPr id="38" name="Text 3"/>
          <p:cNvSpPr/>
          <p:nvPr/>
        </p:nvSpPr>
        <p:spPr>
          <a:xfrm>
            <a:off x="2344043" y="1499146"/>
            <a:ext cx="2765971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Dermatomes</a:t>
            </a:r>
            <a:endParaRPr lang="en-US" sz="1500" dirty="0"/>
          </a:p>
        </p:txBody>
      </p:sp>
      <p:sp>
        <p:nvSpPr>
          <p:cNvPr id="39" name="Text 4"/>
          <p:cNvSpPr/>
          <p:nvPr/>
        </p:nvSpPr>
        <p:spPr>
          <a:xfrm>
            <a:off x="5491014" y="1499146"/>
            <a:ext cx="3552825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Myotomes (Motor)</a:t>
            </a:r>
            <a:endParaRPr lang="en-US" sz="1500" dirty="0"/>
          </a:p>
        </p:txBody>
      </p:sp>
      <p:sp>
        <p:nvSpPr>
          <p:cNvPr id="40" name="Text 5"/>
          <p:cNvSpPr/>
          <p:nvPr/>
        </p:nvSpPr>
        <p:spPr>
          <a:xfrm>
            <a:off x="9424839" y="1499146"/>
            <a:ext cx="2429024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Reflexes</a:t>
            </a:r>
            <a:endParaRPr lang="en-US" sz="1500" dirty="0"/>
          </a:p>
        </p:txBody>
      </p:sp>
      <p:sp>
        <p:nvSpPr>
          <p:cNvPr id="41" name="Text 6"/>
          <p:cNvSpPr/>
          <p:nvPr/>
        </p:nvSpPr>
        <p:spPr>
          <a:xfrm>
            <a:off x="902345" y="2375446"/>
            <a:ext cx="267891" cy="4076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highlight>
                  <a:srgbClr val="005EB8"/>
                </a:highlight>
              </a:rPr>
              <a:t>C5</a:t>
            </a:r>
            <a:endParaRPr lang="en-US" sz="1650" dirty="0"/>
          </a:p>
        </p:txBody>
      </p:sp>
      <p:sp>
        <p:nvSpPr>
          <p:cNvPr id="42" name="Text 7"/>
          <p:cNvSpPr/>
          <p:nvPr/>
        </p:nvSpPr>
        <p:spPr>
          <a:xfrm>
            <a:off x="2015430" y="2165896"/>
            <a:ext cx="4008427" cy="8267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Regimental badge area</a:t>
            </a:r>
            <a:endParaRPr lang="en-US" sz="1425" dirty="0"/>
          </a:p>
        </p:txBody>
      </p:sp>
      <p:sp>
        <p:nvSpPr>
          <p:cNvPr id="43" name="Text 8"/>
          <p:cNvSpPr/>
          <p:nvPr/>
        </p:nvSpPr>
        <p:spPr>
          <a:xfrm>
            <a:off x="5162401" y="2165896"/>
            <a:ext cx="3552825" cy="8267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Shoulder abduction</a:t>
            </a:r>
            <a:endParaRPr lang="en-US" sz="1425" dirty="0"/>
          </a:p>
        </p:txBody>
      </p:sp>
      <p:sp>
        <p:nvSpPr>
          <p:cNvPr id="44" name="Text 9"/>
          <p:cNvSpPr/>
          <p:nvPr/>
        </p:nvSpPr>
        <p:spPr>
          <a:xfrm>
            <a:off x="9096226" y="2165896"/>
            <a:ext cx="2440422" cy="8267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Biceps reflex</a:t>
            </a:r>
            <a:endParaRPr lang="en-US" sz="1425" dirty="0"/>
          </a:p>
        </p:txBody>
      </p:sp>
      <p:sp>
        <p:nvSpPr>
          <p:cNvPr id="45" name="Text 10"/>
          <p:cNvSpPr/>
          <p:nvPr/>
        </p:nvSpPr>
        <p:spPr>
          <a:xfrm>
            <a:off x="902345" y="3202186"/>
            <a:ext cx="267891" cy="4076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highlight>
                  <a:srgbClr val="005EB8"/>
                </a:highlight>
              </a:rPr>
              <a:t>C6</a:t>
            </a:r>
            <a:endParaRPr lang="en-US" sz="1650" dirty="0"/>
          </a:p>
        </p:txBody>
      </p:sp>
      <p:sp>
        <p:nvSpPr>
          <p:cNvPr id="46" name="Text 11"/>
          <p:cNvSpPr/>
          <p:nvPr/>
        </p:nvSpPr>
        <p:spPr>
          <a:xfrm>
            <a:off x="2015430" y="2992636"/>
            <a:ext cx="2765971" cy="8267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Thumb</a:t>
            </a:r>
            <a:endParaRPr lang="en-US" sz="1425" dirty="0"/>
          </a:p>
        </p:txBody>
      </p:sp>
      <p:sp>
        <p:nvSpPr>
          <p:cNvPr id="47" name="Text 12"/>
          <p:cNvSpPr/>
          <p:nvPr/>
        </p:nvSpPr>
        <p:spPr>
          <a:xfrm>
            <a:off x="5162401" y="2992636"/>
            <a:ext cx="6668644" cy="8267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Elbow flexion + Wrist dorsiflexion</a:t>
            </a:r>
            <a:endParaRPr lang="en-US" sz="1425" dirty="0"/>
          </a:p>
        </p:txBody>
      </p:sp>
      <p:sp>
        <p:nvSpPr>
          <p:cNvPr id="48" name="Text 13"/>
          <p:cNvSpPr/>
          <p:nvPr/>
        </p:nvSpPr>
        <p:spPr>
          <a:xfrm>
            <a:off x="9096226" y="2992636"/>
            <a:ext cx="3003596" cy="8267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Supinator reflex</a:t>
            </a:r>
            <a:endParaRPr lang="en-US" sz="1425" dirty="0"/>
          </a:p>
        </p:txBody>
      </p:sp>
      <p:sp>
        <p:nvSpPr>
          <p:cNvPr id="49" name="Text 14"/>
          <p:cNvSpPr/>
          <p:nvPr/>
        </p:nvSpPr>
        <p:spPr>
          <a:xfrm>
            <a:off x="902345" y="4028926"/>
            <a:ext cx="267891" cy="4076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highlight>
                  <a:srgbClr val="005EB8"/>
                </a:highlight>
              </a:rPr>
              <a:t>C7</a:t>
            </a:r>
            <a:endParaRPr lang="en-US" sz="1650" dirty="0"/>
          </a:p>
        </p:txBody>
      </p:sp>
      <p:sp>
        <p:nvSpPr>
          <p:cNvPr id="50" name="Text 15"/>
          <p:cNvSpPr/>
          <p:nvPr/>
        </p:nvSpPr>
        <p:spPr>
          <a:xfrm>
            <a:off x="2015430" y="3819376"/>
            <a:ext cx="2765971" cy="8267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Middle finger</a:t>
            </a:r>
            <a:endParaRPr lang="en-US" sz="1425" dirty="0"/>
          </a:p>
        </p:txBody>
      </p:sp>
      <p:sp>
        <p:nvSpPr>
          <p:cNvPr id="51" name="Text 16"/>
          <p:cNvSpPr/>
          <p:nvPr/>
        </p:nvSpPr>
        <p:spPr>
          <a:xfrm>
            <a:off x="5162401" y="3819376"/>
            <a:ext cx="3552825" cy="8267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Elbow extension</a:t>
            </a:r>
            <a:endParaRPr lang="en-US" sz="1425" dirty="0"/>
          </a:p>
        </p:txBody>
      </p:sp>
      <p:sp>
        <p:nvSpPr>
          <p:cNvPr id="52" name="Text 17"/>
          <p:cNvSpPr/>
          <p:nvPr/>
        </p:nvSpPr>
        <p:spPr>
          <a:xfrm>
            <a:off x="9096226" y="3819376"/>
            <a:ext cx="2628147" cy="8267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Triceps reflex</a:t>
            </a:r>
            <a:endParaRPr lang="en-US" sz="1425" dirty="0"/>
          </a:p>
        </p:txBody>
      </p:sp>
      <p:sp>
        <p:nvSpPr>
          <p:cNvPr id="53" name="Text 18"/>
          <p:cNvSpPr/>
          <p:nvPr/>
        </p:nvSpPr>
        <p:spPr>
          <a:xfrm>
            <a:off x="902345" y="4855666"/>
            <a:ext cx="267891" cy="4076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highlight>
                  <a:srgbClr val="005EB8"/>
                </a:highlight>
              </a:rPr>
              <a:t>C8</a:t>
            </a:r>
            <a:endParaRPr lang="en-US" sz="1650" dirty="0"/>
          </a:p>
        </p:txBody>
      </p:sp>
      <p:sp>
        <p:nvSpPr>
          <p:cNvPr id="54" name="Text 19"/>
          <p:cNvSpPr/>
          <p:nvPr/>
        </p:nvSpPr>
        <p:spPr>
          <a:xfrm>
            <a:off x="2015430" y="4646116"/>
            <a:ext cx="2765971" cy="8267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Little finger</a:t>
            </a:r>
            <a:endParaRPr lang="en-US" sz="1425" dirty="0"/>
          </a:p>
        </p:txBody>
      </p:sp>
      <p:sp>
        <p:nvSpPr>
          <p:cNvPr id="55" name="Text 20"/>
          <p:cNvSpPr/>
          <p:nvPr/>
        </p:nvSpPr>
        <p:spPr>
          <a:xfrm>
            <a:off x="5162401" y="4646116"/>
            <a:ext cx="3552825" cy="8267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Finger flexors</a:t>
            </a:r>
            <a:endParaRPr lang="en-US" sz="1425" dirty="0"/>
          </a:p>
        </p:txBody>
      </p:sp>
      <p:sp>
        <p:nvSpPr>
          <p:cNvPr id="56" name="Text 21"/>
          <p:cNvSpPr/>
          <p:nvPr/>
        </p:nvSpPr>
        <p:spPr>
          <a:xfrm>
            <a:off x="9096226" y="4951809"/>
            <a:ext cx="21717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95"/>
              </a:lnSpc>
              <a:buNone/>
            </a:pPr>
            <a:r>
              <a:rPr lang="en-US" sz="1425" i="1" dirty="0">
                <a:solidFill>
                  <a:srgbClr val="BDC3C7"/>
                </a:solidFill>
              </a:rPr>
              <a:t>—</a:t>
            </a:r>
            <a:endParaRPr lang="en-US" sz="1425" dirty="0"/>
          </a:p>
        </p:txBody>
      </p:sp>
      <p:sp>
        <p:nvSpPr>
          <p:cNvPr id="57" name="Text 22"/>
          <p:cNvSpPr/>
          <p:nvPr/>
        </p:nvSpPr>
        <p:spPr>
          <a:xfrm>
            <a:off x="913954" y="5682407"/>
            <a:ext cx="244673" cy="4076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highlight>
                  <a:srgbClr val="005EB8"/>
                </a:highlight>
              </a:rPr>
              <a:t>T1</a:t>
            </a:r>
            <a:endParaRPr lang="en-US" sz="1650" dirty="0"/>
          </a:p>
        </p:txBody>
      </p:sp>
      <p:sp>
        <p:nvSpPr>
          <p:cNvPr id="58" name="Text 23"/>
          <p:cNvSpPr/>
          <p:nvPr/>
        </p:nvSpPr>
        <p:spPr>
          <a:xfrm>
            <a:off x="2015430" y="5472857"/>
            <a:ext cx="4008427" cy="8267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Inner aspect of elbow</a:t>
            </a:r>
            <a:endParaRPr lang="en-US" sz="1425" dirty="0"/>
          </a:p>
        </p:txBody>
      </p:sp>
      <p:sp>
        <p:nvSpPr>
          <p:cNvPr id="59" name="Text 24"/>
          <p:cNvSpPr/>
          <p:nvPr/>
        </p:nvSpPr>
        <p:spPr>
          <a:xfrm>
            <a:off x="5162401" y="5472857"/>
            <a:ext cx="3552825" cy="8267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Finger abduction</a:t>
            </a:r>
            <a:endParaRPr lang="en-US" sz="1425" dirty="0"/>
          </a:p>
        </p:txBody>
      </p:sp>
      <p:sp>
        <p:nvSpPr>
          <p:cNvPr id="60" name="Text 25"/>
          <p:cNvSpPr/>
          <p:nvPr/>
        </p:nvSpPr>
        <p:spPr>
          <a:xfrm>
            <a:off x="9096226" y="5778550"/>
            <a:ext cx="21717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95"/>
              </a:lnSpc>
              <a:buNone/>
            </a:pPr>
            <a:r>
              <a:rPr lang="en-US" sz="1425" i="1" dirty="0">
                <a:solidFill>
                  <a:srgbClr val="BDC3C7"/>
                </a:solidFill>
              </a:rPr>
              <a:t>—</a:t>
            </a:r>
            <a:endParaRPr lang="en-US" sz="14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52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323850"/>
            <a:ext cx="11239500" cy="784771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261021"/>
            <a:ext cx="5476875" cy="2417564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441996"/>
            <a:ext cx="5019675" cy="314325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1482923"/>
            <a:ext cx="214313" cy="17532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8663" y="1916013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663" y="2420838"/>
            <a:ext cx="190500" cy="1524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8663" y="2925663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250" y="3830985"/>
            <a:ext cx="5476875" cy="2417564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4850" y="4011960"/>
            <a:ext cx="5019675" cy="314325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4850" y="4052888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8663" y="4485977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8663" y="4990802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8663" y="5495627"/>
            <a:ext cx="190500" cy="1524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1261021"/>
            <a:ext cx="5476875" cy="2417564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1441996"/>
            <a:ext cx="5019675" cy="314325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1482923"/>
            <a:ext cx="214313" cy="17532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91288" y="1916013"/>
            <a:ext cx="190500" cy="15240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91288" y="2420838"/>
            <a:ext cx="190500" cy="15240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91288" y="2925663"/>
            <a:ext cx="190500" cy="15240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38875" y="3830985"/>
            <a:ext cx="5476875" cy="2417564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4011960"/>
            <a:ext cx="5019675" cy="314325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67475" y="4052888"/>
            <a:ext cx="214313" cy="175320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91288" y="4485977"/>
            <a:ext cx="190500" cy="152400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91288" y="4990802"/>
            <a:ext cx="190500" cy="152400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491288" y="5495627"/>
            <a:ext cx="190500" cy="152400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31" name="Text 0"/>
          <p:cNvSpPr/>
          <p:nvPr/>
        </p:nvSpPr>
        <p:spPr>
          <a:xfrm>
            <a:off x="666750" y="400050"/>
            <a:ext cx="1133856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OSCE Approach: Neck Examination</a:t>
            </a:r>
            <a:endParaRPr lang="en-US" sz="2400" dirty="0"/>
          </a:p>
        </p:txBody>
      </p:sp>
      <p:sp>
        <p:nvSpPr>
          <p:cNvPr id="32" name="Text 1"/>
          <p:cNvSpPr/>
          <p:nvPr/>
        </p:nvSpPr>
        <p:spPr>
          <a:xfrm>
            <a:off x="666750" y="803821"/>
            <a:ext cx="8046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spc="60" kern="0" dirty="0">
                <a:solidFill>
                  <a:srgbClr val="005EB8"/>
                </a:solidFill>
              </a:rPr>
              <a:t>NECK EXAMINATION &amp; CERVICAL SPINE ASSESSMENT</a:t>
            </a:r>
            <a:endParaRPr lang="en-US" sz="1200" dirty="0"/>
          </a:p>
        </p:txBody>
      </p:sp>
      <p:sp>
        <p:nvSpPr>
          <p:cNvPr id="33" name="Text 2"/>
          <p:cNvSpPr/>
          <p:nvPr/>
        </p:nvSpPr>
        <p:spPr>
          <a:xfrm>
            <a:off x="1014413" y="1441996"/>
            <a:ext cx="501967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1. Initial Preparation</a:t>
            </a:r>
            <a:endParaRPr lang="en-US" sz="1350" dirty="0"/>
          </a:p>
        </p:txBody>
      </p:sp>
      <p:sp>
        <p:nvSpPr>
          <p:cNvPr id="34" name="Text 3"/>
          <p:cNvSpPr/>
          <p:nvPr/>
        </p:nvSpPr>
        <p:spPr>
          <a:xfrm>
            <a:off x="1038225" y="1870621"/>
            <a:ext cx="46863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Standard Entry: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Wash hands; introduce; confirm identity; gain informed consent; explain procedure.</a:t>
            </a:r>
            <a:endParaRPr lang="en-US" sz="1125" dirty="0"/>
          </a:p>
        </p:txBody>
      </p:sp>
      <p:sp>
        <p:nvSpPr>
          <p:cNvPr id="35" name="Text 4"/>
          <p:cNvSpPr/>
          <p:nvPr/>
        </p:nvSpPr>
        <p:spPr>
          <a:xfrm>
            <a:off x="1038225" y="2375446"/>
            <a:ext cx="46863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Injury Profile: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Establish mechanism of injury and immediate need for immobilisation.</a:t>
            </a:r>
            <a:endParaRPr lang="en-US" sz="1125" dirty="0"/>
          </a:p>
        </p:txBody>
      </p:sp>
      <p:sp>
        <p:nvSpPr>
          <p:cNvPr id="36" name="Text 5"/>
          <p:cNvSpPr/>
          <p:nvPr/>
        </p:nvSpPr>
        <p:spPr>
          <a:xfrm>
            <a:off x="1038225" y="2880271"/>
            <a:ext cx="46863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Pain Management: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Ask about pain site and severity; offer appropriate analgesia if required.</a:t>
            </a:r>
            <a:endParaRPr lang="en-US" sz="1125" dirty="0"/>
          </a:p>
        </p:txBody>
      </p:sp>
      <p:sp>
        <p:nvSpPr>
          <p:cNvPr id="37" name="Text 6"/>
          <p:cNvSpPr/>
          <p:nvPr/>
        </p:nvSpPr>
        <p:spPr>
          <a:xfrm>
            <a:off x="1014413" y="4011960"/>
            <a:ext cx="501967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2. Safety &amp; Clearance</a:t>
            </a:r>
            <a:endParaRPr lang="en-US" sz="1350" dirty="0"/>
          </a:p>
        </p:txBody>
      </p:sp>
      <p:sp>
        <p:nvSpPr>
          <p:cNvPr id="38" name="Text 7"/>
          <p:cNvSpPr/>
          <p:nvPr/>
        </p:nvSpPr>
        <p:spPr>
          <a:xfrm>
            <a:off x="1038225" y="4440585"/>
            <a:ext cx="46863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Clinical Rules: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Apply 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Canadian C-Spine Rule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to determine if it is safe to assess the neck.</a:t>
            </a:r>
            <a:endParaRPr lang="en-US" sz="1125" dirty="0"/>
          </a:p>
        </p:txBody>
      </p:sp>
      <p:sp>
        <p:nvSpPr>
          <p:cNvPr id="39" name="Text 8"/>
          <p:cNvSpPr/>
          <p:nvPr/>
        </p:nvSpPr>
        <p:spPr>
          <a:xfrm>
            <a:off x="1038225" y="4945410"/>
            <a:ext cx="46863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Immobilisation: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Maintain in-line immobilisation at all times during the evaluation process.</a:t>
            </a:r>
            <a:endParaRPr lang="en-US" sz="1125" dirty="0"/>
          </a:p>
        </p:txBody>
      </p:sp>
      <p:sp>
        <p:nvSpPr>
          <p:cNvPr id="40" name="Text 9"/>
          <p:cNvSpPr/>
          <p:nvPr/>
        </p:nvSpPr>
        <p:spPr>
          <a:xfrm>
            <a:off x="1038225" y="5450235"/>
            <a:ext cx="46863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Collar Removal: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Carefully remove collar blocks and straps; ensure no sudden patient movements.</a:t>
            </a:r>
            <a:endParaRPr lang="en-US" sz="1125" dirty="0"/>
          </a:p>
        </p:txBody>
      </p:sp>
      <p:sp>
        <p:nvSpPr>
          <p:cNvPr id="41" name="Text 10"/>
          <p:cNvSpPr/>
          <p:nvPr/>
        </p:nvSpPr>
        <p:spPr>
          <a:xfrm>
            <a:off x="6777038" y="1441996"/>
            <a:ext cx="501967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3. Clinical Assessment</a:t>
            </a:r>
            <a:endParaRPr lang="en-US" sz="1350" dirty="0"/>
          </a:p>
        </p:txBody>
      </p:sp>
      <p:sp>
        <p:nvSpPr>
          <p:cNvPr id="42" name="Text 11"/>
          <p:cNvSpPr/>
          <p:nvPr/>
        </p:nvSpPr>
        <p:spPr>
          <a:xfrm>
            <a:off x="6800850" y="1870621"/>
            <a:ext cx="46863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Inspection: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Look for bruising, swelling, open wounds, or obvious deformity in the cervical region.</a:t>
            </a:r>
            <a:endParaRPr lang="en-US" sz="1125" dirty="0"/>
          </a:p>
        </p:txBody>
      </p:sp>
      <p:sp>
        <p:nvSpPr>
          <p:cNvPr id="43" name="Text 12"/>
          <p:cNvSpPr/>
          <p:nvPr/>
        </p:nvSpPr>
        <p:spPr>
          <a:xfrm>
            <a:off x="6800850" y="2375446"/>
            <a:ext cx="46863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Palpation: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Feel central C-spine for tenderness or bogginess; palpate paravertebral muscles bilaterally.</a:t>
            </a:r>
            <a:endParaRPr lang="en-US" sz="1125" dirty="0"/>
          </a:p>
        </p:txBody>
      </p:sp>
      <p:sp>
        <p:nvSpPr>
          <p:cNvPr id="44" name="Text 13"/>
          <p:cNvSpPr/>
          <p:nvPr/>
        </p:nvSpPr>
        <p:spPr>
          <a:xfrm>
            <a:off x="6800850" y="2880271"/>
            <a:ext cx="46863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Neurology: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Systematically assess dermatomes, myotomes, and reflexes for levels C5–T1.</a:t>
            </a:r>
            <a:endParaRPr lang="en-US" sz="1125" dirty="0"/>
          </a:p>
        </p:txBody>
      </p:sp>
      <p:sp>
        <p:nvSpPr>
          <p:cNvPr id="45" name="Text 14"/>
          <p:cNvSpPr/>
          <p:nvPr/>
        </p:nvSpPr>
        <p:spPr>
          <a:xfrm>
            <a:off x="6777038" y="4011960"/>
            <a:ext cx="501967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4. Completion &amp; Plan</a:t>
            </a:r>
            <a:endParaRPr lang="en-US" sz="1350" dirty="0"/>
          </a:p>
        </p:txBody>
      </p:sp>
      <p:sp>
        <p:nvSpPr>
          <p:cNvPr id="46" name="Text 15"/>
          <p:cNvSpPr/>
          <p:nvPr/>
        </p:nvSpPr>
        <p:spPr>
          <a:xfrm>
            <a:off x="6800850" y="4440585"/>
            <a:ext cx="46863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Rotation: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Ask patient to rotate head 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45° only if safe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(no midline tenderness/high-risk factors).</a:t>
            </a:r>
            <a:endParaRPr lang="en-US" sz="1125" dirty="0"/>
          </a:p>
        </p:txBody>
      </p:sp>
      <p:sp>
        <p:nvSpPr>
          <p:cNvPr id="47" name="Text 16"/>
          <p:cNvSpPr/>
          <p:nvPr/>
        </p:nvSpPr>
        <p:spPr>
          <a:xfrm>
            <a:off x="6800850" y="4945410"/>
            <a:ext cx="46863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Re-immobilise: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Reapply immobilization equipment if any clinical suspicion or pain persists.</a:t>
            </a:r>
            <a:endParaRPr lang="en-US" sz="1125" dirty="0"/>
          </a:p>
        </p:txBody>
      </p:sp>
      <p:sp>
        <p:nvSpPr>
          <p:cNvPr id="48" name="Text 17"/>
          <p:cNvSpPr/>
          <p:nvPr/>
        </p:nvSpPr>
        <p:spPr>
          <a:xfrm>
            <a:off x="6800850" y="5450235"/>
            <a:ext cx="46863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Conclusion: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Summarise findings to the examiner and propose a definitive management plan.</a:t>
            </a:r>
            <a:endParaRPr lang="en-US" sz="1125" dirty="0"/>
          </a:p>
        </p:txBody>
      </p:sp>
      <p:sp>
        <p:nvSpPr>
          <p:cNvPr id="49" name="Text 18"/>
          <p:cNvSpPr/>
          <p:nvPr/>
        </p:nvSpPr>
        <p:spPr>
          <a:xfrm>
            <a:off x="476250" y="6581775"/>
            <a:ext cx="544068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7F8C8D"/>
                </a:solidFill>
              </a:rPr>
              <a:t>BRADFORD VTS TEACHING DECK — May 2026</a:t>
            </a:r>
            <a:endParaRPr lang="en-US" sz="900" dirty="0"/>
          </a:p>
        </p:txBody>
      </p:sp>
      <p:sp>
        <p:nvSpPr>
          <p:cNvPr id="50" name="Text 19"/>
          <p:cNvSpPr/>
          <p:nvPr/>
        </p:nvSpPr>
        <p:spPr>
          <a:xfrm>
            <a:off x="10565904" y="6581775"/>
            <a:ext cx="1626096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7F8C8D"/>
                </a:solidFill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28600"/>
            <a:ext cx="11239500" cy="784771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1165771"/>
            <a:ext cx="5476875" cy="2687687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850" y="1346746"/>
            <a:ext cx="5019675" cy="36195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1375321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851571"/>
            <a:ext cx="142875" cy="1143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160091"/>
            <a:ext cx="142875" cy="1143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468612"/>
            <a:ext cx="142875" cy="1143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4005858"/>
            <a:ext cx="5476875" cy="2687687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4186833"/>
            <a:ext cx="5019675" cy="36195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850" y="4215408"/>
            <a:ext cx="285750" cy="2286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4850" y="4691658"/>
            <a:ext cx="142875" cy="1143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4850" y="5000179"/>
            <a:ext cx="142875" cy="1143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4850" y="5308699"/>
            <a:ext cx="142875" cy="1143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4850" y="5617220"/>
            <a:ext cx="142875" cy="122337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1165771"/>
            <a:ext cx="5476875" cy="2498824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1346746"/>
            <a:ext cx="5019675" cy="36195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1375321"/>
            <a:ext cx="285750" cy="2286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1851571"/>
            <a:ext cx="142875" cy="11430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2160091"/>
            <a:ext cx="142875" cy="17145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2681883"/>
            <a:ext cx="142875" cy="122337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3203674"/>
            <a:ext cx="142875" cy="11430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38875" y="3816995"/>
            <a:ext cx="5476875" cy="226695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238875" y="3816995"/>
            <a:ext cx="5476875" cy="226695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38875" y="6332488"/>
            <a:ext cx="166688" cy="137220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666750" y="304800"/>
            <a:ext cx="1152525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Cardiovascular Examination: General Inspection and Hands</a:t>
            </a:r>
            <a:endParaRPr lang="en-US" sz="2400" dirty="0"/>
          </a:p>
        </p:txBody>
      </p:sp>
      <p:sp>
        <p:nvSpPr>
          <p:cNvPr id="28" name="Text 1"/>
          <p:cNvSpPr/>
          <p:nvPr/>
        </p:nvSpPr>
        <p:spPr>
          <a:xfrm>
            <a:off x="666750" y="708571"/>
            <a:ext cx="5669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spc="60" kern="0" dirty="0">
                <a:solidFill>
                  <a:srgbClr val="005EB8"/>
                </a:solidFill>
              </a:rPr>
              <a:t>CLINICAL DOMAIN &amp; EXAM CRITERIA</a:t>
            </a:r>
            <a:endParaRPr lang="en-US" sz="1200" dirty="0"/>
          </a:p>
        </p:txBody>
      </p:sp>
      <p:sp>
        <p:nvSpPr>
          <p:cNvPr id="29" name="Text 2"/>
          <p:cNvSpPr/>
          <p:nvPr/>
        </p:nvSpPr>
        <p:spPr>
          <a:xfrm>
            <a:off x="1104900" y="1346746"/>
            <a:ext cx="61722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Initial Setup &amp; Positioning</a:t>
            </a:r>
            <a:endParaRPr lang="en-US" sz="1500" dirty="0"/>
          </a:p>
        </p:txBody>
      </p:sp>
      <p:sp>
        <p:nvSpPr>
          <p:cNvPr id="30" name="Text 3"/>
          <p:cNvSpPr/>
          <p:nvPr/>
        </p:nvSpPr>
        <p:spPr>
          <a:xfrm>
            <a:off x="942975" y="1822996"/>
            <a:ext cx="11249025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Patient positioned at 45° for optimal JVP and chest assessment.</a:t>
            </a:r>
            <a:endParaRPr lang="en-US" sz="1200" dirty="0"/>
          </a:p>
        </p:txBody>
      </p:sp>
      <p:sp>
        <p:nvSpPr>
          <p:cNvPr id="31" name="Text 4"/>
          <p:cNvSpPr/>
          <p:nvPr/>
        </p:nvSpPr>
        <p:spPr>
          <a:xfrm>
            <a:off x="942975" y="2131516"/>
            <a:ext cx="1024128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Ensure adequate exposure of the chest and upper abdomen.</a:t>
            </a:r>
            <a:endParaRPr lang="en-US" sz="1200" dirty="0"/>
          </a:p>
        </p:txBody>
      </p:sp>
      <p:sp>
        <p:nvSpPr>
          <p:cNvPr id="32" name="Text 5"/>
          <p:cNvSpPr/>
          <p:nvPr/>
        </p:nvSpPr>
        <p:spPr>
          <a:xfrm>
            <a:off x="942975" y="2440037"/>
            <a:ext cx="11249025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Check for surroundings: Oxygen, IV lines, GTN spray, or mobility aids.</a:t>
            </a:r>
            <a:endParaRPr lang="en-US" sz="1200" dirty="0"/>
          </a:p>
        </p:txBody>
      </p:sp>
      <p:sp>
        <p:nvSpPr>
          <p:cNvPr id="33" name="Text 6"/>
          <p:cNvSpPr/>
          <p:nvPr/>
        </p:nvSpPr>
        <p:spPr>
          <a:xfrm>
            <a:off x="1104900" y="4186833"/>
            <a:ext cx="41148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General Inspection</a:t>
            </a:r>
            <a:endParaRPr lang="en-US" sz="1500" dirty="0"/>
          </a:p>
        </p:txBody>
      </p:sp>
      <p:sp>
        <p:nvSpPr>
          <p:cNvPr id="34" name="Text 7"/>
          <p:cNvSpPr/>
          <p:nvPr/>
        </p:nvSpPr>
        <p:spPr>
          <a:xfrm>
            <a:off x="942975" y="4663083"/>
            <a:ext cx="100584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Cyanosis: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Central (tongue/lips) vs. Peripheral (limbs).</a:t>
            </a:r>
            <a:endParaRPr lang="en-US" sz="1200" dirty="0"/>
          </a:p>
        </p:txBody>
      </p:sp>
      <p:sp>
        <p:nvSpPr>
          <p:cNvPr id="35" name="Text 8"/>
          <p:cNvSpPr/>
          <p:nvPr/>
        </p:nvSpPr>
        <p:spPr>
          <a:xfrm>
            <a:off x="942975" y="4971604"/>
            <a:ext cx="969264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Anaemia: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Conjunctival pallor or palmar crease pallor.</a:t>
            </a:r>
            <a:endParaRPr lang="en-US" sz="1200" dirty="0"/>
          </a:p>
        </p:txBody>
      </p:sp>
      <p:sp>
        <p:nvSpPr>
          <p:cNvPr id="36" name="Text 9"/>
          <p:cNvSpPr/>
          <p:nvPr/>
        </p:nvSpPr>
        <p:spPr>
          <a:xfrm>
            <a:off x="942975" y="5280124"/>
            <a:ext cx="11249025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Breathlessness: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Use of accessory muscles or audible wheeze/stridor.</a:t>
            </a:r>
            <a:endParaRPr lang="en-US" sz="1200" dirty="0"/>
          </a:p>
        </p:txBody>
      </p:sp>
      <p:sp>
        <p:nvSpPr>
          <p:cNvPr id="37" name="Text 10"/>
          <p:cNvSpPr/>
          <p:nvPr/>
        </p:nvSpPr>
        <p:spPr>
          <a:xfrm>
            <a:off x="942975" y="5588645"/>
            <a:ext cx="478155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Dysmorphic Features: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Marfan's (Aortic dissection risk) or Down's (AVSD).</a:t>
            </a:r>
            <a:endParaRPr lang="en-US" sz="1200" dirty="0"/>
          </a:p>
        </p:txBody>
      </p:sp>
      <p:sp>
        <p:nvSpPr>
          <p:cNvPr id="38" name="Text 11"/>
          <p:cNvSpPr/>
          <p:nvPr/>
        </p:nvSpPr>
        <p:spPr>
          <a:xfrm>
            <a:off x="6867525" y="1346746"/>
            <a:ext cx="50292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Hand Examination Signs</a:t>
            </a:r>
            <a:endParaRPr lang="en-US" sz="1500" dirty="0"/>
          </a:p>
        </p:txBody>
      </p:sp>
      <p:sp>
        <p:nvSpPr>
          <p:cNvPr id="39" name="Text 12"/>
          <p:cNvSpPr/>
          <p:nvPr/>
        </p:nvSpPr>
        <p:spPr>
          <a:xfrm>
            <a:off x="6705600" y="1822996"/>
            <a:ext cx="54864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Clubbing: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Congenital cyanotic heart disease or infective endocarditis.</a:t>
            </a:r>
            <a:endParaRPr lang="en-US" sz="1200" dirty="0"/>
          </a:p>
        </p:txBody>
      </p:sp>
      <p:sp>
        <p:nvSpPr>
          <p:cNvPr id="40" name="Text 13"/>
          <p:cNvSpPr/>
          <p:nvPr/>
        </p:nvSpPr>
        <p:spPr>
          <a:xfrm>
            <a:off x="6705600" y="2131516"/>
            <a:ext cx="478155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Infective Endocarditis: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Splinter haemorrhages,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Osler's nodes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(painful), and Janeway lesions (painless).</a:t>
            </a:r>
            <a:endParaRPr lang="en-US" sz="1200" dirty="0"/>
          </a:p>
        </p:txBody>
      </p:sp>
      <p:sp>
        <p:nvSpPr>
          <p:cNvPr id="41" name="Text 14"/>
          <p:cNvSpPr/>
          <p:nvPr/>
        </p:nvSpPr>
        <p:spPr>
          <a:xfrm>
            <a:off x="6705600" y="2653308"/>
            <a:ext cx="478155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Perfusion: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Assess temperature, capillary refill time, and nail fold infarcts.</a:t>
            </a:r>
            <a:endParaRPr lang="en-US" sz="1200" dirty="0"/>
          </a:p>
        </p:txBody>
      </p:sp>
      <p:sp>
        <p:nvSpPr>
          <p:cNvPr id="42" name="Text 15"/>
          <p:cNvSpPr/>
          <p:nvPr/>
        </p:nvSpPr>
        <p:spPr>
          <a:xfrm>
            <a:off x="6705600" y="3175099"/>
            <a:ext cx="54864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Koilonychia: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Spoon-shaped nails indicating chronic iron deficiency.</a:t>
            </a:r>
            <a:endParaRPr lang="en-US" sz="1200" dirty="0"/>
          </a:p>
        </p:txBody>
      </p:sp>
      <p:sp>
        <p:nvSpPr>
          <p:cNvPr id="43" name="Text 16"/>
          <p:cNvSpPr/>
          <p:nvPr/>
        </p:nvSpPr>
        <p:spPr>
          <a:xfrm>
            <a:off x="6453188" y="6293495"/>
            <a:ext cx="54768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5D6D7E"/>
                </a:solidFill>
              </a:rPr>
              <a:t> Hands can provide critical clues to systemic cardiovascular pathology before auscultation.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1060996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632496"/>
            <a:ext cx="3555950" cy="4844504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870621"/>
            <a:ext cx="476250" cy="47625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438" y="2013496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2575471"/>
            <a:ext cx="142875" cy="142875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3175546"/>
            <a:ext cx="142875" cy="131862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3775621"/>
            <a:ext cx="142875" cy="142875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17950" y="1632496"/>
            <a:ext cx="3555950" cy="4844504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56075" y="1870621"/>
            <a:ext cx="476250" cy="47625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75138" y="2013496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56075" y="2575471"/>
            <a:ext cx="142875" cy="142875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56075" y="3175546"/>
            <a:ext cx="142875" cy="142875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56075" y="5610225"/>
            <a:ext cx="3079700" cy="62865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70375" y="5763518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59651" y="1632496"/>
            <a:ext cx="3555950" cy="4844504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97776" y="1870621"/>
            <a:ext cx="476250" cy="47625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516838" y="2013496"/>
            <a:ext cx="238125" cy="19050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97776" y="2575471"/>
            <a:ext cx="142875" cy="142875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97776" y="3175546"/>
            <a:ext cx="142875" cy="142875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97776" y="3775621"/>
            <a:ext cx="142875" cy="142875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666750" y="381000"/>
            <a:ext cx="1152525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Cardiovascular Examination: Pulse, BP &amp; JVP</a:t>
            </a:r>
            <a:endParaRPr lang="en-US" sz="2400" dirty="0"/>
          </a:p>
        </p:txBody>
      </p:sp>
      <p:sp>
        <p:nvSpPr>
          <p:cNvPr id="25" name="Text 1"/>
          <p:cNvSpPr/>
          <p:nvPr/>
        </p:nvSpPr>
        <p:spPr>
          <a:xfrm>
            <a:off x="666750" y="794296"/>
            <a:ext cx="11049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spc="60" kern="0" dirty="0">
                <a:solidFill>
                  <a:srgbClr val="005EB8"/>
                </a:solidFill>
              </a:rPr>
              <a:t>ASSESSMENT OF RADIAL AND BRACHIAL PULSES, BILATERAL BLOOD PRESSURE MEASUREMENT, AND IDENTIFICATION OF THE JUGULAR VENOUS PRESSURE (JVP).</a:t>
            </a:r>
            <a:endParaRPr lang="en-US" sz="1200" dirty="0"/>
          </a:p>
        </p:txBody>
      </p:sp>
      <p:sp>
        <p:nvSpPr>
          <p:cNvPr id="26" name="Text 2"/>
          <p:cNvSpPr/>
          <p:nvPr/>
        </p:nvSpPr>
        <p:spPr>
          <a:xfrm>
            <a:off x="1333500" y="1951583"/>
            <a:ext cx="402336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Pulse Assessment</a:t>
            </a:r>
            <a:endParaRPr lang="en-US" sz="1650" dirty="0"/>
          </a:p>
        </p:txBody>
      </p:sp>
      <p:sp>
        <p:nvSpPr>
          <p:cNvPr id="27" name="Text 3"/>
          <p:cNvSpPr/>
          <p:nvPr/>
        </p:nvSpPr>
        <p:spPr>
          <a:xfrm>
            <a:off x="952500" y="2537371"/>
            <a:ext cx="28415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Radial Pulse: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Assess for rate and rhythm (e.g., AF detection).</a:t>
            </a:r>
            <a:endParaRPr lang="en-US" sz="1200" dirty="0"/>
          </a:p>
        </p:txBody>
      </p:sp>
      <p:sp>
        <p:nvSpPr>
          <p:cNvPr id="28" name="Text 4"/>
          <p:cNvSpPr/>
          <p:nvPr/>
        </p:nvSpPr>
        <p:spPr>
          <a:xfrm>
            <a:off x="952500" y="3137446"/>
            <a:ext cx="28415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Brachial Pulse: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Assess character and volume.</a:t>
            </a:r>
            <a:endParaRPr lang="en-US" sz="1200" dirty="0"/>
          </a:p>
        </p:txBody>
      </p:sp>
      <p:sp>
        <p:nvSpPr>
          <p:cNvPr id="29" name="Text 5"/>
          <p:cNvSpPr/>
          <p:nvPr/>
        </p:nvSpPr>
        <p:spPr>
          <a:xfrm>
            <a:off x="952500" y="3737521"/>
            <a:ext cx="28415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Character: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Check for slow-rising (AS) or collapsing (AR).</a:t>
            </a:r>
            <a:endParaRPr lang="en-US" sz="1200" dirty="0"/>
          </a:p>
        </p:txBody>
      </p:sp>
      <p:sp>
        <p:nvSpPr>
          <p:cNvPr id="30" name="Text 6"/>
          <p:cNvSpPr/>
          <p:nvPr/>
        </p:nvSpPr>
        <p:spPr>
          <a:xfrm>
            <a:off x="5175200" y="1951583"/>
            <a:ext cx="352044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Blood Pressure</a:t>
            </a:r>
            <a:endParaRPr lang="en-US" sz="1650" dirty="0"/>
          </a:p>
        </p:txBody>
      </p:sp>
      <p:sp>
        <p:nvSpPr>
          <p:cNvPr id="31" name="Text 7"/>
          <p:cNvSpPr/>
          <p:nvPr/>
        </p:nvSpPr>
        <p:spPr>
          <a:xfrm>
            <a:off x="4794200" y="2537371"/>
            <a:ext cx="28415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Measure BP in </a:t>
            </a:r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both arms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for all new CV assessments.</a:t>
            </a:r>
            <a:endParaRPr lang="en-US" sz="1200" dirty="0"/>
          </a:p>
        </p:txBody>
      </p:sp>
      <p:sp>
        <p:nvSpPr>
          <p:cNvPr id="32" name="Text 8"/>
          <p:cNvSpPr/>
          <p:nvPr/>
        </p:nvSpPr>
        <p:spPr>
          <a:xfrm>
            <a:off x="4794200" y="3137446"/>
            <a:ext cx="28415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Significant difference (&gt;20mmHg) suggests Aortic Dissection or Coarctation.</a:t>
            </a:r>
            <a:endParaRPr lang="en-US" sz="1200" dirty="0"/>
          </a:p>
        </p:txBody>
      </p:sp>
      <p:sp>
        <p:nvSpPr>
          <p:cNvPr id="33" name="Text 9"/>
          <p:cNvSpPr/>
          <p:nvPr/>
        </p:nvSpPr>
        <p:spPr>
          <a:xfrm>
            <a:off x="4921746" y="5610225"/>
            <a:ext cx="28511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 </a:t>
            </a:r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AKT Tip: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 Bilateral measurements are essential for ruling out large-vessel pathology.</a:t>
            </a:r>
            <a:endParaRPr lang="en-US" sz="1050" dirty="0"/>
          </a:p>
        </p:txBody>
      </p:sp>
      <p:sp>
        <p:nvSpPr>
          <p:cNvPr id="34" name="Text 10"/>
          <p:cNvSpPr/>
          <p:nvPr/>
        </p:nvSpPr>
        <p:spPr>
          <a:xfrm>
            <a:off x="9016901" y="1951583"/>
            <a:ext cx="3175099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JVP Identification</a:t>
            </a:r>
            <a:endParaRPr lang="en-US" sz="1650" dirty="0"/>
          </a:p>
        </p:txBody>
      </p:sp>
      <p:sp>
        <p:nvSpPr>
          <p:cNvPr id="35" name="Text 11"/>
          <p:cNvSpPr/>
          <p:nvPr/>
        </p:nvSpPr>
        <p:spPr>
          <a:xfrm>
            <a:off x="8635901" y="2537371"/>
            <a:ext cx="28415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Position patient at </a:t>
            </a:r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45° angle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; head turned slightly left.</a:t>
            </a:r>
            <a:endParaRPr lang="en-US" sz="1200" dirty="0"/>
          </a:p>
        </p:txBody>
      </p:sp>
      <p:sp>
        <p:nvSpPr>
          <p:cNvPr id="36" name="Text 12"/>
          <p:cNvSpPr/>
          <p:nvPr/>
        </p:nvSpPr>
        <p:spPr>
          <a:xfrm>
            <a:off x="8635901" y="3137446"/>
            <a:ext cx="28415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Identify </a:t>
            </a:r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Internal Jugular Vein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(non-palpable, double flicker).</a:t>
            </a:r>
            <a:endParaRPr lang="en-US" sz="1200" dirty="0"/>
          </a:p>
        </p:txBody>
      </p:sp>
      <p:sp>
        <p:nvSpPr>
          <p:cNvPr id="37" name="Text 13"/>
          <p:cNvSpPr/>
          <p:nvPr/>
        </p:nvSpPr>
        <p:spPr>
          <a:xfrm>
            <a:off x="8635901" y="3737521"/>
            <a:ext cx="28415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Elevation: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Right heart failure, fluid overload, or tamponade.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832396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491704"/>
            <a:ext cx="5429250" cy="2142976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729829"/>
            <a:ext cx="428625" cy="42862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1848892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3920430"/>
            <a:ext cx="5429250" cy="2373511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4158555"/>
            <a:ext cx="428625" cy="428625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9625" y="4277618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86500" y="1606897"/>
            <a:ext cx="5429250" cy="1912441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4625" y="1845022"/>
            <a:ext cx="428625" cy="42862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19875" y="1964085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86500" y="3805089"/>
            <a:ext cx="5429250" cy="2373511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24625" y="4043214"/>
            <a:ext cx="428625" cy="428625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19875" y="4162276"/>
            <a:ext cx="238125" cy="19050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666750" y="381000"/>
            <a:ext cx="1152525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Cardiovascular Examination: Precordial Assessment &amp; Auscultation</a:t>
            </a:r>
            <a:endParaRPr lang="en-US" sz="2400" dirty="0"/>
          </a:p>
        </p:txBody>
      </p:sp>
      <p:sp>
        <p:nvSpPr>
          <p:cNvPr id="18" name="Text 1"/>
          <p:cNvSpPr/>
          <p:nvPr/>
        </p:nvSpPr>
        <p:spPr>
          <a:xfrm>
            <a:off x="666750" y="794296"/>
            <a:ext cx="5669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spc="60" kern="0" dirty="0">
                <a:solidFill>
                  <a:srgbClr val="005EB8"/>
                </a:solidFill>
              </a:rPr>
              <a:t>CLINICAL DOMAIN &amp; EXAM CRITERIA</a:t>
            </a:r>
            <a:endParaRPr lang="en-US" sz="1200" dirty="0"/>
          </a:p>
        </p:txBody>
      </p:sp>
      <p:sp>
        <p:nvSpPr>
          <p:cNvPr id="19" name="Text 2"/>
          <p:cNvSpPr/>
          <p:nvPr/>
        </p:nvSpPr>
        <p:spPr>
          <a:xfrm>
            <a:off x="1285875" y="1772692"/>
            <a:ext cx="54864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Apex Beat Assessment</a:t>
            </a:r>
            <a:endParaRPr lang="en-US" sz="1800" dirty="0"/>
          </a:p>
        </p:txBody>
      </p:sp>
      <p:sp>
        <p:nvSpPr>
          <p:cNvPr id="20" name="Text 3"/>
          <p:cNvSpPr/>
          <p:nvPr/>
        </p:nvSpPr>
        <p:spPr>
          <a:xfrm>
            <a:off x="981075" y="2301329"/>
            <a:ext cx="4762500" cy="31804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050" b="1" dirty="0">
                <a:solidFill>
                  <a:srgbClr val="005EB8"/>
                </a:solidFill>
                <a:highlight>
                  <a:srgbClr val="E2E8F0"/>
                </a:highlight>
              </a:rPr>
              <a:t>LOCATION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5th Intercostal Space, Mid-Clavicular Line.</a:t>
            </a:r>
            <a:endParaRPr lang="en-US" sz="1350" dirty="0"/>
          </a:p>
        </p:txBody>
      </p:sp>
      <p:sp>
        <p:nvSpPr>
          <p:cNvPr id="21" name="Text 4"/>
          <p:cNvSpPr/>
          <p:nvPr/>
        </p:nvSpPr>
        <p:spPr>
          <a:xfrm>
            <a:off x="904875" y="2733675"/>
            <a:ext cx="4762500" cy="5485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Displacement: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Lateral/inferior displacement suggests </a:t>
            </a:r>
            <a:pPr indent="0" marL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LV enlargement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(Volume overload).</a:t>
            </a:r>
            <a:endParaRPr lang="en-US" sz="1350" dirty="0"/>
          </a:p>
        </p:txBody>
      </p:sp>
      <p:sp>
        <p:nvSpPr>
          <p:cNvPr id="22" name="Text 5"/>
          <p:cNvSpPr/>
          <p:nvPr/>
        </p:nvSpPr>
        <p:spPr>
          <a:xfrm>
            <a:off x="1285875" y="4201418"/>
            <a:ext cx="438912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Heaves &amp; Thrills</a:t>
            </a:r>
            <a:endParaRPr lang="en-US" sz="1800" dirty="0"/>
          </a:p>
        </p:txBody>
      </p:sp>
      <p:sp>
        <p:nvSpPr>
          <p:cNvPr id="23" name="Text 6"/>
          <p:cNvSpPr/>
          <p:nvPr/>
        </p:nvSpPr>
        <p:spPr>
          <a:xfrm>
            <a:off x="904875" y="4730055"/>
            <a:ext cx="4762500" cy="5485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RV Heave: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Palpate left sternal edge; indicates RVH or pulmonary hypertension.</a:t>
            </a:r>
            <a:endParaRPr lang="en-US" sz="1350" dirty="0"/>
          </a:p>
        </p:txBody>
      </p:sp>
      <p:sp>
        <p:nvSpPr>
          <p:cNvPr id="24" name="Text 7"/>
          <p:cNvSpPr/>
          <p:nvPr/>
        </p:nvSpPr>
        <p:spPr>
          <a:xfrm>
            <a:off x="904875" y="5392936"/>
            <a:ext cx="4762500" cy="5485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Thrills: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Palpable murmurs; signifies a murmur of </a:t>
            </a:r>
            <a:pPr indent="0" marL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Grade 4 or higher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.</a:t>
            </a:r>
            <a:endParaRPr lang="en-US" sz="1350" dirty="0"/>
          </a:p>
        </p:txBody>
      </p:sp>
      <p:sp>
        <p:nvSpPr>
          <p:cNvPr id="25" name="Text 8"/>
          <p:cNvSpPr/>
          <p:nvPr/>
        </p:nvSpPr>
        <p:spPr>
          <a:xfrm>
            <a:off x="7096125" y="1887885"/>
            <a:ext cx="50958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Valve Auscultation Areas</a:t>
            </a:r>
            <a:endParaRPr lang="en-US" sz="1800" dirty="0"/>
          </a:p>
        </p:txBody>
      </p:sp>
      <p:sp>
        <p:nvSpPr>
          <p:cNvPr id="26" name="Text 9"/>
          <p:cNvSpPr/>
          <p:nvPr/>
        </p:nvSpPr>
        <p:spPr>
          <a:xfrm>
            <a:off x="6791325" y="2416522"/>
            <a:ext cx="4762500" cy="31804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050" b="1" dirty="0">
                <a:solidFill>
                  <a:srgbClr val="005EB8"/>
                </a:solidFill>
                <a:highlight>
                  <a:srgbClr val="E2E8F0"/>
                </a:highlight>
              </a:rPr>
              <a:t>BASE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</a:t>
            </a:r>
            <a:pPr indent="0" marL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Aortic: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2nd RICS; </a:t>
            </a:r>
            <a:pPr indent="0" marL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Pulmonary: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2nd LICS.</a:t>
            </a:r>
            <a:endParaRPr lang="en-US" sz="1350" dirty="0"/>
          </a:p>
        </p:txBody>
      </p:sp>
      <p:sp>
        <p:nvSpPr>
          <p:cNvPr id="27" name="Text 10"/>
          <p:cNvSpPr/>
          <p:nvPr/>
        </p:nvSpPr>
        <p:spPr>
          <a:xfrm>
            <a:off x="6791325" y="2848868"/>
            <a:ext cx="4762500" cy="31804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050" b="1" dirty="0">
                <a:solidFill>
                  <a:srgbClr val="005EB8"/>
                </a:solidFill>
                <a:highlight>
                  <a:srgbClr val="E2E8F0"/>
                </a:highlight>
              </a:rPr>
              <a:t>APEX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</a:t>
            </a:r>
            <a:pPr indent="0" marL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Tricuspid: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Lower LSE; </a:t>
            </a:r>
            <a:pPr indent="0" marL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Mitral: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5th ICS MCL.</a:t>
            </a:r>
            <a:endParaRPr lang="en-US" sz="1350" dirty="0"/>
          </a:p>
        </p:txBody>
      </p:sp>
      <p:sp>
        <p:nvSpPr>
          <p:cNvPr id="28" name="Text 11"/>
          <p:cNvSpPr/>
          <p:nvPr/>
        </p:nvSpPr>
        <p:spPr>
          <a:xfrm>
            <a:off x="7096125" y="4086076"/>
            <a:ext cx="50958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Special Diagnostic Maneuvers</a:t>
            </a:r>
            <a:endParaRPr lang="en-US" sz="1800" dirty="0"/>
          </a:p>
        </p:txBody>
      </p:sp>
      <p:sp>
        <p:nvSpPr>
          <p:cNvPr id="29" name="Text 12"/>
          <p:cNvSpPr/>
          <p:nvPr/>
        </p:nvSpPr>
        <p:spPr>
          <a:xfrm>
            <a:off x="6715125" y="4614714"/>
            <a:ext cx="4762500" cy="5485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Mitral Stenosis: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Patient in left lateral position; listen at apex with the </a:t>
            </a:r>
            <a:pPr indent="0" marL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bell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.</a:t>
            </a:r>
            <a:endParaRPr lang="en-US" sz="1350" dirty="0"/>
          </a:p>
        </p:txBody>
      </p:sp>
      <p:sp>
        <p:nvSpPr>
          <p:cNvPr id="30" name="Text 13"/>
          <p:cNvSpPr/>
          <p:nvPr/>
        </p:nvSpPr>
        <p:spPr>
          <a:xfrm>
            <a:off x="6715125" y="5277594"/>
            <a:ext cx="4762500" cy="5485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Aortic Regurgitation: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Patient sits forward; hold breath in expiration; use </a:t>
            </a:r>
            <a:pPr indent="0" marL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diaphragm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at LSE.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832396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08646"/>
            <a:ext cx="11239500" cy="3369766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308646"/>
            <a:ext cx="11239500" cy="63817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1308646"/>
            <a:ext cx="2247900" cy="638175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4150" y="1308646"/>
            <a:ext cx="3371850" cy="638175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1308646"/>
            <a:ext cx="2809875" cy="638175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5875" y="1308646"/>
            <a:ext cx="2809875" cy="638175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1946821"/>
            <a:ext cx="11239500" cy="569565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250" y="1946821"/>
            <a:ext cx="2247900" cy="56956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24150" y="1946821"/>
            <a:ext cx="3371850" cy="569565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0" y="1946821"/>
            <a:ext cx="2809875" cy="569565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05875" y="1946821"/>
            <a:ext cx="2809875" cy="569565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6250" y="2516386"/>
            <a:ext cx="11239500" cy="79623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6250" y="2516386"/>
            <a:ext cx="2247900" cy="79623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24150" y="2516386"/>
            <a:ext cx="3371850" cy="79623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96000" y="2516386"/>
            <a:ext cx="2809875" cy="79623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905875" y="2516386"/>
            <a:ext cx="2809875" cy="79623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76250" y="3312616"/>
            <a:ext cx="11239500" cy="79623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6250" y="3312616"/>
            <a:ext cx="2247900" cy="79623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724150" y="3312616"/>
            <a:ext cx="3371850" cy="79623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096000" y="3312616"/>
            <a:ext cx="2809875" cy="79623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905875" y="3312616"/>
            <a:ext cx="2809875" cy="79623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76250" y="4108847"/>
            <a:ext cx="11239500" cy="569565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76250" y="4108847"/>
            <a:ext cx="2247900" cy="569565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724150" y="4108847"/>
            <a:ext cx="3371850" cy="569565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096000" y="4108847"/>
            <a:ext cx="2809875" cy="569565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905875" y="4108847"/>
            <a:ext cx="2809875" cy="569565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76250" y="4916537"/>
            <a:ext cx="11239500" cy="1085850"/>
          </a:xfrm>
          <a:prstGeom prst="rect">
            <a:avLst/>
          </a:prstGeom>
        </p:spPr>
      </p:pic>
      <p:pic>
        <p:nvPicPr>
          <p:cNvPr id="32" name="Image 30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90563" y="5341441"/>
            <a:ext cx="333375" cy="266700"/>
          </a:xfrm>
          <a:prstGeom prst="rect">
            <a:avLst/>
          </a:prstGeom>
        </p:spPr>
      </p:pic>
      <p:pic>
        <p:nvPicPr>
          <p:cNvPr id="33" name="Image 31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238250" y="5543401"/>
            <a:ext cx="119063" cy="108198"/>
          </a:xfrm>
          <a:prstGeom prst="rect">
            <a:avLst/>
          </a:prstGeom>
        </p:spPr>
      </p:pic>
      <p:pic>
        <p:nvPicPr>
          <p:cNvPr id="34" name="Image 32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552652" y="5543401"/>
            <a:ext cx="119063" cy="108198"/>
          </a:xfrm>
          <a:prstGeom prst="rect">
            <a:avLst/>
          </a:prstGeom>
        </p:spPr>
      </p:pic>
      <p:pic>
        <p:nvPicPr>
          <p:cNvPr id="35" name="Image 33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917359" y="5543401"/>
            <a:ext cx="119063" cy="108198"/>
          </a:xfrm>
          <a:prstGeom prst="rect">
            <a:avLst/>
          </a:prstGeom>
        </p:spPr>
      </p:pic>
      <p:sp>
        <p:nvSpPr>
          <p:cNvPr id="36" name="Text 0"/>
          <p:cNvSpPr/>
          <p:nvPr/>
        </p:nvSpPr>
        <p:spPr>
          <a:xfrm>
            <a:off x="666750" y="381000"/>
            <a:ext cx="1152525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C3E50"/>
                </a:solidFill>
              </a:rPr>
              <a:t>Characteristics of Common Heart Murmurs</a:t>
            </a:r>
            <a:endParaRPr lang="en-US" sz="2400" dirty="0"/>
          </a:p>
        </p:txBody>
      </p:sp>
      <p:sp>
        <p:nvSpPr>
          <p:cNvPr id="37" name="Text 1"/>
          <p:cNvSpPr/>
          <p:nvPr/>
        </p:nvSpPr>
        <p:spPr>
          <a:xfrm>
            <a:off x="666750" y="794296"/>
            <a:ext cx="6766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spc="60" kern="0" dirty="0">
                <a:solidFill>
                  <a:srgbClr val="005EB8"/>
                </a:solidFill>
              </a:rPr>
              <a:t>CARDIOVASCULAR DOMAIN &amp; EXAM CRITERIA</a:t>
            </a:r>
            <a:endParaRPr lang="en-US" sz="1200" dirty="0"/>
          </a:p>
        </p:txBody>
      </p:sp>
      <p:sp>
        <p:nvSpPr>
          <p:cNvPr id="38" name="Text 2"/>
          <p:cNvSpPr/>
          <p:nvPr/>
        </p:nvSpPr>
        <p:spPr>
          <a:xfrm>
            <a:off x="666750" y="1308646"/>
            <a:ext cx="1866900" cy="638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Murmur</a:t>
            </a:r>
            <a:endParaRPr lang="en-US" sz="1350" dirty="0"/>
          </a:p>
        </p:txBody>
      </p:sp>
      <p:sp>
        <p:nvSpPr>
          <p:cNvPr id="39" name="Text 3"/>
          <p:cNvSpPr/>
          <p:nvPr/>
        </p:nvSpPr>
        <p:spPr>
          <a:xfrm>
            <a:off x="2914650" y="1308646"/>
            <a:ext cx="2990850" cy="638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Character</a:t>
            </a:r>
            <a:endParaRPr lang="en-US" sz="1350" dirty="0"/>
          </a:p>
        </p:txBody>
      </p:sp>
      <p:sp>
        <p:nvSpPr>
          <p:cNvPr id="40" name="Text 4"/>
          <p:cNvSpPr/>
          <p:nvPr/>
        </p:nvSpPr>
        <p:spPr>
          <a:xfrm>
            <a:off x="6286500" y="1308646"/>
            <a:ext cx="2428875" cy="638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Best Heard</a:t>
            </a:r>
            <a:endParaRPr lang="en-US" sz="1350" dirty="0"/>
          </a:p>
        </p:txBody>
      </p:sp>
      <p:sp>
        <p:nvSpPr>
          <p:cNvPr id="41" name="Text 5"/>
          <p:cNvSpPr/>
          <p:nvPr/>
        </p:nvSpPr>
        <p:spPr>
          <a:xfrm>
            <a:off x="9096375" y="1308646"/>
            <a:ext cx="2428875" cy="638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Radiates to</a:t>
            </a:r>
            <a:endParaRPr lang="en-US" sz="1350" dirty="0"/>
          </a:p>
        </p:txBody>
      </p:sp>
      <p:sp>
        <p:nvSpPr>
          <p:cNvPr id="42" name="Text 6"/>
          <p:cNvSpPr/>
          <p:nvPr/>
        </p:nvSpPr>
        <p:spPr>
          <a:xfrm>
            <a:off x="666750" y="1946821"/>
            <a:ext cx="3227522" cy="5695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5EB8"/>
                </a:solidFill>
              </a:rPr>
              <a:t>Aortic Stenosis (AS)</a:t>
            </a:r>
            <a:endParaRPr lang="en-US" sz="1275" dirty="0"/>
          </a:p>
        </p:txBody>
      </p:sp>
      <p:sp>
        <p:nvSpPr>
          <p:cNvPr id="43" name="Text 7"/>
          <p:cNvSpPr/>
          <p:nvPr/>
        </p:nvSpPr>
        <p:spPr>
          <a:xfrm>
            <a:off x="2914650" y="1946821"/>
            <a:ext cx="4136498" cy="5695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Ejection systolic, harsh</a:t>
            </a:r>
            <a:endParaRPr lang="en-US" sz="1275" dirty="0"/>
          </a:p>
        </p:txBody>
      </p:sp>
      <p:sp>
        <p:nvSpPr>
          <p:cNvPr id="44" name="Text 8"/>
          <p:cNvSpPr/>
          <p:nvPr/>
        </p:nvSpPr>
        <p:spPr>
          <a:xfrm>
            <a:off x="6286500" y="1946821"/>
            <a:ext cx="2428875" cy="5695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2nd right ICS</a:t>
            </a:r>
            <a:endParaRPr lang="en-US" sz="1275" dirty="0"/>
          </a:p>
        </p:txBody>
      </p:sp>
      <p:sp>
        <p:nvSpPr>
          <p:cNvPr id="45" name="Text 9"/>
          <p:cNvSpPr/>
          <p:nvPr/>
        </p:nvSpPr>
        <p:spPr>
          <a:xfrm>
            <a:off x="9096375" y="1946821"/>
            <a:ext cx="2428875" cy="5695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Carotids</a:t>
            </a:r>
            <a:endParaRPr lang="en-US" sz="1275" dirty="0"/>
          </a:p>
        </p:txBody>
      </p:sp>
      <p:sp>
        <p:nvSpPr>
          <p:cNvPr id="46" name="Text 10"/>
          <p:cNvSpPr/>
          <p:nvPr/>
        </p:nvSpPr>
        <p:spPr>
          <a:xfrm>
            <a:off x="666750" y="2516386"/>
            <a:ext cx="1866900" cy="7962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5EB8"/>
                </a:solidFill>
              </a:rPr>
              <a:t>Aortic Regurgitation (AR)</a:t>
            </a:r>
            <a:endParaRPr lang="en-US" sz="1275" dirty="0"/>
          </a:p>
        </p:txBody>
      </p:sp>
      <p:sp>
        <p:nvSpPr>
          <p:cNvPr id="47" name="Text 11"/>
          <p:cNvSpPr/>
          <p:nvPr/>
        </p:nvSpPr>
        <p:spPr>
          <a:xfrm>
            <a:off x="2914650" y="2516386"/>
            <a:ext cx="4136498" cy="7962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Early diastolic, blowing</a:t>
            </a:r>
            <a:endParaRPr lang="en-US" sz="1275" dirty="0"/>
          </a:p>
        </p:txBody>
      </p:sp>
      <p:sp>
        <p:nvSpPr>
          <p:cNvPr id="48" name="Text 12"/>
          <p:cNvSpPr/>
          <p:nvPr/>
        </p:nvSpPr>
        <p:spPr>
          <a:xfrm>
            <a:off x="6286500" y="2516386"/>
            <a:ext cx="2855369" cy="7962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Left sternal edge</a:t>
            </a:r>
            <a:endParaRPr lang="en-US" sz="1275" dirty="0"/>
          </a:p>
        </p:txBody>
      </p:sp>
      <p:sp>
        <p:nvSpPr>
          <p:cNvPr id="49" name="Text 13"/>
          <p:cNvSpPr/>
          <p:nvPr/>
        </p:nvSpPr>
        <p:spPr>
          <a:xfrm>
            <a:off x="9096375" y="2516386"/>
            <a:ext cx="2428875" cy="7962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—</a:t>
            </a:r>
            <a:endParaRPr lang="en-US" sz="1275" dirty="0"/>
          </a:p>
        </p:txBody>
      </p:sp>
      <p:sp>
        <p:nvSpPr>
          <p:cNvPr id="50" name="Text 14"/>
          <p:cNvSpPr/>
          <p:nvPr/>
        </p:nvSpPr>
        <p:spPr>
          <a:xfrm>
            <a:off x="666750" y="3312616"/>
            <a:ext cx="1866900" cy="7962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5EB8"/>
                </a:solidFill>
              </a:rPr>
              <a:t>Mitral Regurgitation (MR)</a:t>
            </a:r>
            <a:endParaRPr lang="en-US" sz="1275" dirty="0"/>
          </a:p>
        </p:txBody>
      </p:sp>
      <p:sp>
        <p:nvSpPr>
          <p:cNvPr id="51" name="Text 15"/>
          <p:cNvSpPr/>
          <p:nvPr/>
        </p:nvSpPr>
        <p:spPr>
          <a:xfrm>
            <a:off x="2914650" y="3312616"/>
            <a:ext cx="3447081" cy="7962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Pansystolic, blowing</a:t>
            </a:r>
            <a:endParaRPr lang="en-US" sz="1275" dirty="0"/>
          </a:p>
        </p:txBody>
      </p:sp>
      <p:sp>
        <p:nvSpPr>
          <p:cNvPr id="52" name="Text 16"/>
          <p:cNvSpPr/>
          <p:nvPr/>
        </p:nvSpPr>
        <p:spPr>
          <a:xfrm>
            <a:off x="6286500" y="3312616"/>
            <a:ext cx="3135307" cy="7962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Apex (5th ICS MCL)</a:t>
            </a:r>
            <a:endParaRPr lang="en-US" sz="1275" dirty="0"/>
          </a:p>
        </p:txBody>
      </p:sp>
      <p:sp>
        <p:nvSpPr>
          <p:cNvPr id="53" name="Text 17"/>
          <p:cNvSpPr/>
          <p:nvPr/>
        </p:nvSpPr>
        <p:spPr>
          <a:xfrm>
            <a:off x="9096375" y="3312616"/>
            <a:ext cx="2428875" cy="7962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Axilla</a:t>
            </a:r>
            <a:endParaRPr lang="en-US" sz="1275" dirty="0"/>
          </a:p>
        </p:txBody>
      </p:sp>
      <p:sp>
        <p:nvSpPr>
          <p:cNvPr id="54" name="Text 18"/>
          <p:cNvSpPr/>
          <p:nvPr/>
        </p:nvSpPr>
        <p:spPr>
          <a:xfrm>
            <a:off x="666750" y="4108847"/>
            <a:ext cx="3227522" cy="5695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005EB8"/>
                </a:solidFill>
              </a:rPr>
              <a:t>Mitral Stenosis (MS)</a:t>
            </a:r>
            <a:endParaRPr lang="en-US" sz="1275" dirty="0"/>
          </a:p>
        </p:txBody>
      </p:sp>
      <p:sp>
        <p:nvSpPr>
          <p:cNvPr id="55" name="Text 19"/>
          <p:cNvSpPr/>
          <p:nvPr/>
        </p:nvSpPr>
        <p:spPr>
          <a:xfrm>
            <a:off x="2914650" y="4108847"/>
            <a:ext cx="3964144" cy="5695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Mid-diastolic, rumbling</a:t>
            </a:r>
            <a:endParaRPr lang="en-US" sz="1275" dirty="0"/>
          </a:p>
        </p:txBody>
      </p:sp>
      <p:sp>
        <p:nvSpPr>
          <p:cNvPr id="56" name="Text 20"/>
          <p:cNvSpPr/>
          <p:nvPr/>
        </p:nvSpPr>
        <p:spPr>
          <a:xfrm>
            <a:off x="6286500" y="4108847"/>
            <a:ext cx="2855369" cy="5695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Apex (using bell)</a:t>
            </a:r>
            <a:endParaRPr lang="en-US" sz="1275" dirty="0"/>
          </a:p>
        </p:txBody>
      </p:sp>
      <p:sp>
        <p:nvSpPr>
          <p:cNvPr id="57" name="Text 21"/>
          <p:cNvSpPr/>
          <p:nvPr/>
        </p:nvSpPr>
        <p:spPr>
          <a:xfrm>
            <a:off x="9096375" y="4108847"/>
            <a:ext cx="2428875" cy="5695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—</a:t>
            </a:r>
            <a:endParaRPr lang="en-US" sz="1275" dirty="0"/>
          </a:p>
        </p:txBody>
      </p:sp>
      <p:sp>
        <p:nvSpPr>
          <p:cNvPr id="58" name="Text 22"/>
          <p:cNvSpPr/>
          <p:nvPr/>
        </p:nvSpPr>
        <p:spPr>
          <a:xfrm>
            <a:off x="1238250" y="5107037"/>
            <a:ext cx="10287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SCA EXAM PERFORMANCE: DYNAMIC MANEUVERS</a:t>
            </a:r>
            <a:endParaRPr lang="en-US" sz="1200" dirty="0"/>
          </a:p>
        </p:txBody>
      </p:sp>
      <p:sp>
        <p:nvSpPr>
          <p:cNvPr id="59" name="Text 23"/>
          <p:cNvSpPr/>
          <p:nvPr/>
        </p:nvSpPr>
        <p:spPr>
          <a:xfrm>
            <a:off x="1433513" y="5383262"/>
            <a:ext cx="2833390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Mitral Stenosis: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Position in left lateral decubitus.</a:t>
            </a:r>
            <a:endParaRPr lang="en-US" sz="1125" dirty="0"/>
          </a:p>
        </p:txBody>
      </p:sp>
      <p:sp>
        <p:nvSpPr>
          <p:cNvPr id="60" name="Text 24"/>
          <p:cNvSpPr/>
          <p:nvPr/>
        </p:nvSpPr>
        <p:spPr>
          <a:xfrm>
            <a:off x="4747915" y="5383262"/>
            <a:ext cx="2883694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Aortic Regurgitation: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Sit forward, end expiration.</a:t>
            </a:r>
            <a:endParaRPr lang="en-US" sz="1125" dirty="0"/>
          </a:p>
        </p:txBody>
      </p:sp>
      <p:sp>
        <p:nvSpPr>
          <p:cNvPr id="61" name="Text 25"/>
          <p:cNvSpPr/>
          <p:nvPr/>
        </p:nvSpPr>
        <p:spPr>
          <a:xfrm>
            <a:off x="8112621" y="5383262"/>
            <a:ext cx="3412629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Apex Beat: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Displaced in MR/AS suggests LV enlargement.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2026-05-05T13:39:09Z</dcterms:created>
  <dcterms:modified xsi:type="dcterms:W3CDTF">2026-05-05T13:39:09Z</dcterms:modified>
</cp:coreProperties>
</file>