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pn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png"/><Relationship Id="rId25" Type="http://schemas.openxmlformats.org/officeDocument/2006/relationships/image" Target="../media/image-10-25.png"/><Relationship Id="rId26" Type="http://schemas.openxmlformats.org/officeDocument/2006/relationships/image" Target="../media/image-10-26.png"/><Relationship Id="rId27" Type="http://schemas.openxmlformats.org/officeDocument/2006/relationships/image" Target="../media/image-10-27.png"/><Relationship Id="rId28" Type="http://schemas.openxmlformats.org/officeDocument/2006/relationships/image" Target="../media/image-10-28.png"/><Relationship Id="rId29" Type="http://schemas.openxmlformats.org/officeDocument/2006/relationships/image" Target="../media/image-10-29.png"/><Relationship Id="rId30" Type="http://schemas.openxmlformats.org/officeDocument/2006/relationships/image" Target="../media/image-10-30.png"/><Relationship Id="rId31" Type="http://schemas.openxmlformats.org/officeDocument/2006/relationships/image" Target="../media/image-10-31.png"/><Relationship Id="rId32" Type="http://schemas.openxmlformats.org/officeDocument/2006/relationships/slideLayout" Target="../slideLayouts/slideLayout1.xml"/><Relationship Id="rId3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image" Target="../media/image-11-21.png"/><Relationship Id="rId22" Type="http://schemas.openxmlformats.org/officeDocument/2006/relationships/image" Target="../media/image-11-22.png"/><Relationship Id="rId23" Type="http://schemas.openxmlformats.org/officeDocument/2006/relationships/image" Target="../media/image-11-23.png"/><Relationship Id="rId24" Type="http://schemas.openxmlformats.org/officeDocument/2006/relationships/image" Target="../media/image-11-24.png"/><Relationship Id="rId25" Type="http://schemas.openxmlformats.org/officeDocument/2006/relationships/slideLayout" Target="../slideLayouts/slideLayout1.xml"/><Relationship Id="rId2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png"/><Relationship Id="rId17" Type="http://schemas.openxmlformats.org/officeDocument/2006/relationships/image" Target="../media/image-12-17.png"/><Relationship Id="rId18" Type="http://schemas.openxmlformats.org/officeDocument/2006/relationships/image" Target="../media/image-12-18.png"/><Relationship Id="rId19" Type="http://schemas.openxmlformats.org/officeDocument/2006/relationships/image" Target="../media/image-12-19.png"/><Relationship Id="rId20" Type="http://schemas.openxmlformats.org/officeDocument/2006/relationships/image" Target="../media/image-12-20.png"/><Relationship Id="rId21" Type="http://schemas.openxmlformats.org/officeDocument/2006/relationships/image" Target="../media/image-12-21.png"/><Relationship Id="rId22" Type="http://schemas.openxmlformats.org/officeDocument/2006/relationships/image" Target="../media/image-12-22.png"/><Relationship Id="rId23" Type="http://schemas.openxmlformats.org/officeDocument/2006/relationships/image" Target="../media/image-12-23.png"/><Relationship Id="rId24" Type="http://schemas.openxmlformats.org/officeDocument/2006/relationships/image" Target="../media/image-12-24.png"/><Relationship Id="rId25" Type="http://schemas.openxmlformats.org/officeDocument/2006/relationships/image" Target="../media/image-12-25.png"/><Relationship Id="rId26" Type="http://schemas.openxmlformats.org/officeDocument/2006/relationships/image" Target="../media/image-12-26.png"/><Relationship Id="rId27" Type="http://schemas.openxmlformats.org/officeDocument/2006/relationships/image" Target="../media/image-12-27.png"/><Relationship Id="rId28" Type="http://schemas.openxmlformats.org/officeDocument/2006/relationships/image" Target="../media/image-12-28.png"/><Relationship Id="rId29" Type="http://schemas.openxmlformats.org/officeDocument/2006/relationships/image" Target="../media/image-12-29.png"/><Relationship Id="rId30" Type="http://schemas.openxmlformats.org/officeDocument/2006/relationships/image" Target="../media/image-12-30.png"/><Relationship Id="rId31" Type="http://schemas.openxmlformats.org/officeDocument/2006/relationships/image" Target="../media/image-12-31.png"/><Relationship Id="rId32" Type="http://schemas.openxmlformats.org/officeDocument/2006/relationships/image" Target="../media/image-12-32.png"/><Relationship Id="rId33" Type="http://schemas.openxmlformats.org/officeDocument/2006/relationships/image" Target="../media/image-12-33.png"/><Relationship Id="rId34" Type="http://schemas.openxmlformats.org/officeDocument/2006/relationships/image" Target="../media/image-12-34.png"/><Relationship Id="rId35" Type="http://schemas.openxmlformats.org/officeDocument/2006/relationships/image" Target="../media/image-12-35.png"/><Relationship Id="rId36" Type="http://schemas.openxmlformats.org/officeDocument/2006/relationships/image" Target="../media/image-12-36.png"/><Relationship Id="rId37" Type="http://schemas.openxmlformats.org/officeDocument/2006/relationships/image" Target="../media/image-12-37.png"/><Relationship Id="rId38" Type="http://schemas.openxmlformats.org/officeDocument/2006/relationships/image" Target="../media/image-12-38.png"/><Relationship Id="rId39" Type="http://schemas.openxmlformats.org/officeDocument/2006/relationships/image" Target="../media/image-12-39.png"/><Relationship Id="rId40" Type="http://schemas.openxmlformats.org/officeDocument/2006/relationships/image" Target="../media/image-12-40.png"/><Relationship Id="rId41" Type="http://schemas.openxmlformats.org/officeDocument/2006/relationships/image" Target="../media/image-12-41.png"/><Relationship Id="rId42" Type="http://schemas.openxmlformats.org/officeDocument/2006/relationships/slideLayout" Target="../slideLayouts/slideLayout1.xml"/><Relationship Id="rId4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png"/><Relationship Id="rId13" Type="http://schemas.openxmlformats.org/officeDocument/2006/relationships/image" Target="../media/image-14-13.png"/><Relationship Id="rId14" Type="http://schemas.openxmlformats.org/officeDocument/2006/relationships/image" Target="../media/image-14-14.png"/><Relationship Id="rId15" Type="http://schemas.openxmlformats.org/officeDocument/2006/relationships/image" Target="../media/image-14-15.png"/><Relationship Id="rId16" Type="http://schemas.openxmlformats.org/officeDocument/2006/relationships/image" Target="../media/image-14-16.png"/><Relationship Id="rId17" Type="http://schemas.openxmlformats.org/officeDocument/2006/relationships/image" Target="../media/image-14-17.png"/><Relationship Id="rId18" Type="http://schemas.openxmlformats.org/officeDocument/2006/relationships/image" Target="../media/image-14-18.png"/><Relationship Id="rId19" Type="http://schemas.openxmlformats.org/officeDocument/2006/relationships/image" Target="../media/image-14-19.png"/><Relationship Id="rId20" Type="http://schemas.openxmlformats.org/officeDocument/2006/relationships/image" Target="../media/image-14-20.png"/><Relationship Id="rId21" Type="http://schemas.openxmlformats.org/officeDocument/2006/relationships/image" Target="../media/image-14-21.png"/><Relationship Id="rId22" Type="http://schemas.openxmlformats.org/officeDocument/2006/relationships/image" Target="../media/image-14-22.png"/><Relationship Id="rId23" Type="http://schemas.openxmlformats.org/officeDocument/2006/relationships/image" Target="../media/image-14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image" Target="../media/image-15-18.png"/><Relationship Id="rId19" Type="http://schemas.openxmlformats.org/officeDocument/2006/relationships/image" Target="../media/image-15-19.png"/><Relationship Id="rId20" Type="http://schemas.openxmlformats.org/officeDocument/2006/relationships/image" Target="../media/image-15-20.png"/><Relationship Id="rId21" Type="http://schemas.openxmlformats.org/officeDocument/2006/relationships/image" Target="../media/image-15-21.png"/><Relationship Id="rId22" Type="http://schemas.openxmlformats.org/officeDocument/2006/relationships/image" Target="../media/image-15-22.png"/><Relationship Id="rId23" Type="http://schemas.openxmlformats.org/officeDocument/2006/relationships/image" Target="../media/image-15-23.png"/><Relationship Id="rId24" Type="http://schemas.openxmlformats.org/officeDocument/2006/relationships/image" Target="../media/image-15-24.png"/><Relationship Id="rId25" Type="http://schemas.openxmlformats.org/officeDocument/2006/relationships/image" Target="../media/image-15-25.png"/><Relationship Id="rId26" Type="http://schemas.openxmlformats.org/officeDocument/2006/relationships/slideLayout" Target="../slideLayouts/slideLayout1.xml"/><Relationship Id="rId27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slideLayout" Target="../slideLayouts/slideLayout1.xml"/><Relationship Id="rId3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slideLayout" Target="../slideLayouts/slideLayout1.xml"/><Relationship Id="rId3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slideLayout" Target="../slideLayouts/slideLayout1.xml"/><Relationship Id="rId3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png"/><Relationship Id="rId19" Type="http://schemas.openxmlformats.org/officeDocument/2006/relationships/image" Target="../media/image-6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7500" y="1400175"/>
            <a:ext cx="4953000" cy="1944886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667500" y="571500"/>
            <a:ext cx="53492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spc="90" kern="0" dirty="0">
                <a:solidFill>
                  <a:srgbClr val="E67E22"/>
                </a:solidFill>
              </a:rPr>
              <a:t>BRADFORD VTS TEACHING DECK</a:t>
            </a:r>
            <a:endParaRPr lang="en-US" sz="1350" dirty="0"/>
          </a:p>
        </p:txBody>
      </p:sp>
      <p:sp>
        <p:nvSpPr>
          <p:cNvPr id="7" name="Text 1"/>
          <p:cNvSpPr/>
          <p:nvPr/>
        </p:nvSpPr>
        <p:spPr>
          <a:xfrm>
            <a:off x="6905625" y="1400175"/>
            <a:ext cx="4714875" cy="1508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5EB8"/>
                </a:solidFill>
              </a:rPr>
              <a:t>ECG &amp; Cardiac Monitoring in General Practice</a:t>
            </a:r>
            <a:endParaRPr lang="en-US" sz="3600" dirty="0"/>
          </a:p>
        </p:txBody>
      </p:sp>
      <p:sp>
        <p:nvSpPr>
          <p:cNvPr id="8" name="Text 2"/>
          <p:cNvSpPr/>
          <p:nvPr/>
        </p:nvSpPr>
        <p:spPr>
          <a:xfrm>
            <a:off x="6905625" y="3051721"/>
            <a:ext cx="5286375" cy="29334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10"/>
              </a:lnSpc>
              <a:buNone/>
            </a:pPr>
            <a:r>
              <a:rPr lang="en-US" sz="1650" dirty="0">
                <a:solidFill>
                  <a:srgbClr val="5F6368"/>
                </a:solidFill>
              </a:rPr>
              <a:t>Clinical Protocol &amp; AKT/SCA Exam Prep</a:t>
            </a:r>
            <a:endParaRPr lang="en-US" sz="1650" dirty="0"/>
          </a:p>
        </p:txBody>
      </p:sp>
      <p:sp>
        <p:nvSpPr>
          <p:cNvPr id="9" name="Text 3"/>
          <p:cNvSpPr/>
          <p:nvPr/>
        </p:nvSpPr>
        <p:spPr>
          <a:xfrm>
            <a:off x="6667500" y="4869061"/>
            <a:ext cx="55245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Updated to NICE NG196 &amp; BNF 2024 Standards</a:t>
            </a:r>
            <a:endParaRPr lang="en-US" sz="1050" dirty="0"/>
          </a:p>
        </p:txBody>
      </p:sp>
      <p:sp>
        <p:nvSpPr>
          <p:cNvPr id="10" name="Text 4"/>
          <p:cNvSpPr/>
          <p:nvPr/>
        </p:nvSpPr>
        <p:spPr>
          <a:xfrm>
            <a:off x="6667500" y="5259586"/>
            <a:ext cx="495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5EB8"/>
                </a:solidFill>
              </a:rPr>
              <a:t>www.bradfordvts.co.uk</a:t>
            </a:r>
            <a:endParaRPr lang="en-US" sz="1200" dirty="0"/>
          </a:p>
        </p:txBody>
      </p:sp>
      <p:sp>
        <p:nvSpPr>
          <p:cNvPr id="11" name="Text 5"/>
          <p:cNvSpPr/>
          <p:nvPr/>
        </p:nvSpPr>
        <p:spPr>
          <a:xfrm>
            <a:off x="6667500" y="5792986"/>
            <a:ext cx="49530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0757A"/>
                </a:solidFill>
              </a:rPr>
              <a:t>Created May 2026</a:t>
            </a:r>
            <a:endParaRPr lang="en-US" sz="9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3683050" cy="261461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3302050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7442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81175"/>
            <a:ext cx="178594" cy="178594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05050"/>
            <a:ext cx="178594" cy="178594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828925"/>
            <a:ext cx="178594" cy="178594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948112"/>
            <a:ext cx="3683050" cy="2528888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138613"/>
            <a:ext cx="3302050" cy="33337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179540"/>
            <a:ext cx="214313" cy="1753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586288"/>
            <a:ext cx="178594" cy="178594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110163"/>
            <a:ext cx="178594" cy="178594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634038"/>
            <a:ext cx="178594" cy="178594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54550" y="1143000"/>
            <a:ext cx="3683050" cy="257175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45050" y="1333500"/>
            <a:ext cx="3302050" cy="333375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45050" y="1374428"/>
            <a:ext cx="214313" cy="1753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45050" y="1781175"/>
            <a:ext cx="178594" cy="178594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45050" y="2305050"/>
            <a:ext cx="178594" cy="178594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45050" y="2828925"/>
            <a:ext cx="178594" cy="178594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54550" y="3905250"/>
            <a:ext cx="3683050" cy="257175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45050" y="4095750"/>
            <a:ext cx="3302050" cy="333375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445050" y="4136678"/>
            <a:ext cx="214313" cy="17532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45050" y="4543425"/>
            <a:ext cx="178594" cy="178594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445050" y="5067300"/>
            <a:ext cx="178594" cy="178594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45050" y="5591175"/>
            <a:ext cx="178594" cy="178594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128099" y="1143000"/>
            <a:ext cx="3683050" cy="285750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128099" y="4191000"/>
            <a:ext cx="3683050" cy="2286000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270974" y="4369743"/>
            <a:ext cx="190500" cy="152400"/>
          </a:xfrm>
          <a:prstGeom prst="rect">
            <a:avLst/>
          </a:prstGeom>
        </p:spPr>
      </p:pic>
      <p:sp>
        <p:nvSpPr>
          <p:cNvPr id="32" name="Text 0"/>
          <p:cNvSpPr/>
          <p:nvPr/>
        </p:nvSpPr>
        <p:spPr>
          <a:xfrm>
            <a:off x="523875" y="190500"/>
            <a:ext cx="1152144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CARDIOVASCULAR EXAMINATION TECHNIQUE</a:t>
            </a:r>
            <a:endParaRPr lang="en-US" sz="2100" dirty="0"/>
          </a:p>
        </p:txBody>
      </p:sp>
      <p:sp>
        <p:nvSpPr>
          <p:cNvPr id="33" name="Text 1"/>
          <p:cNvSpPr/>
          <p:nvPr/>
        </p:nvSpPr>
        <p:spPr>
          <a:xfrm>
            <a:off x="523875" y="628650"/>
            <a:ext cx="9326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Systematic OSCE Approach for GP Practice &amp; SCA Prep</a:t>
            </a:r>
            <a:endParaRPr lang="en-US" sz="1200" dirty="0"/>
          </a:p>
        </p:txBody>
      </p:sp>
      <p:sp>
        <p:nvSpPr>
          <p:cNvPr id="34" name="Text 2"/>
          <p:cNvSpPr/>
          <p:nvPr/>
        </p:nvSpPr>
        <p:spPr>
          <a:xfrm>
            <a:off x="881063" y="1333500"/>
            <a:ext cx="330205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General &amp; Hands</a:t>
            </a:r>
            <a:endParaRPr lang="en-US" sz="1350" dirty="0"/>
          </a:p>
        </p:txBody>
      </p:sp>
      <p:sp>
        <p:nvSpPr>
          <p:cNvPr id="35" name="Text 3"/>
          <p:cNvSpPr/>
          <p:nvPr/>
        </p:nvSpPr>
        <p:spPr>
          <a:xfrm>
            <a:off x="845344" y="1781175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Initial Steps: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Wash hands, confirm identity, and obtain patient consent.</a:t>
            </a:r>
            <a:endParaRPr lang="en-US" sz="1125" dirty="0"/>
          </a:p>
        </p:txBody>
      </p:sp>
      <p:sp>
        <p:nvSpPr>
          <p:cNvPr id="36" name="Text 4"/>
          <p:cNvSpPr/>
          <p:nvPr/>
        </p:nvSpPr>
        <p:spPr>
          <a:xfrm>
            <a:off x="845344" y="2305050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End of Bed: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Inspect for breathlessness, pallor, cyanosis, or malar flush.</a:t>
            </a:r>
            <a:endParaRPr lang="en-US" sz="1125" dirty="0"/>
          </a:p>
        </p:txBody>
      </p:sp>
      <p:sp>
        <p:nvSpPr>
          <p:cNvPr id="37" name="Text 5"/>
          <p:cNvSpPr/>
          <p:nvPr/>
        </p:nvSpPr>
        <p:spPr>
          <a:xfrm>
            <a:off x="845344" y="2828925"/>
            <a:ext cx="3028206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Hands: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Check for clubbing, splinter haemorrhages, Osler's nodes, and Janeway lesions.</a:t>
            </a:r>
            <a:endParaRPr lang="en-US" sz="1125" dirty="0"/>
          </a:p>
        </p:txBody>
      </p:sp>
      <p:sp>
        <p:nvSpPr>
          <p:cNvPr id="38" name="Text 6"/>
          <p:cNvSpPr/>
          <p:nvPr/>
        </p:nvSpPr>
        <p:spPr>
          <a:xfrm>
            <a:off x="881063" y="4138613"/>
            <a:ext cx="330205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Face &amp; Neck</a:t>
            </a:r>
            <a:endParaRPr lang="en-US" sz="1350" dirty="0"/>
          </a:p>
        </p:txBody>
      </p:sp>
      <p:sp>
        <p:nvSpPr>
          <p:cNvPr id="39" name="Text 7"/>
          <p:cNvSpPr/>
          <p:nvPr/>
        </p:nvSpPr>
        <p:spPr>
          <a:xfrm>
            <a:off x="845344" y="4586288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Eyes/Mouth: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Corneal arcus, xanthelasma, conjunctival pallor, and central cyanosis.</a:t>
            </a:r>
            <a:endParaRPr lang="en-US" sz="1125" dirty="0"/>
          </a:p>
        </p:txBody>
      </p:sp>
      <p:sp>
        <p:nvSpPr>
          <p:cNvPr id="40" name="Text 8"/>
          <p:cNvSpPr/>
          <p:nvPr/>
        </p:nvSpPr>
        <p:spPr>
          <a:xfrm>
            <a:off x="845344" y="5110163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JVP: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Assess at 45°; check for hepatojugular reflux if JVP is raised.</a:t>
            </a:r>
            <a:endParaRPr lang="en-US" sz="1125" dirty="0"/>
          </a:p>
        </p:txBody>
      </p:sp>
      <p:sp>
        <p:nvSpPr>
          <p:cNvPr id="41" name="Text 9"/>
          <p:cNvSpPr/>
          <p:nvPr/>
        </p:nvSpPr>
        <p:spPr>
          <a:xfrm>
            <a:off x="845344" y="5634038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Carotid: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Palpate carotid pulse for character (e.g., slow-rising in aortic stenosis).</a:t>
            </a:r>
            <a:endParaRPr lang="en-US" sz="1125" dirty="0"/>
          </a:p>
        </p:txBody>
      </p:sp>
      <p:sp>
        <p:nvSpPr>
          <p:cNvPr id="42" name="Text 10"/>
          <p:cNvSpPr/>
          <p:nvPr/>
        </p:nvSpPr>
        <p:spPr>
          <a:xfrm>
            <a:off x="4754612" y="1333500"/>
            <a:ext cx="330205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Precordium</a:t>
            </a:r>
            <a:endParaRPr lang="en-US" sz="1350" dirty="0"/>
          </a:p>
        </p:txBody>
      </p:sp>
      <p:sp>
        <p:nvSpPr>
          <p:cNvPr id="43" name="Text 11"/>
          <p:cNvSpPr/>
          <p:nvPr/>
        </p:nvSpPr>
        <p:spPr>
          <a:xfrm>
            <a:off x="4718893" y="1781175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Palpation: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Apex beat (5th ICS, MCL); check for right ventricular heaves and thrills.</a:t>
            </a:r>
            <a:endParaRPr lang="en-US" sz="1125" dirty="0"/>
          </a:p>
        </p:txBody>
      </p:sp>
      <p:sp>
        <p:nvSpPr>
          <p:cNvPr id="44" name="Text 12"/>
          <p:cNvSpPr/>
          <p:nvPr/>
        </p:nvSpPr>
        <p:spPr>
          <a:xfrm>
            <a:off x="4718893" y="2305050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Auscultation: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Mitral (apex), Tricuspid (lower left), Pulmonary (2nd left), Aortic (2nd right).</a:t>
            </a:r>
            <a:endParaRPr lang="en-US" sz="1125" dirty="0"/>
          </a:p>
        </p:txBody>
      </p:sp>
      <p:sp>
        <p:nvSpPr>
          <p:cNvPr id="45" name="Text 13"/>
          <p:cNvSpPr/>
          <p:nvPr/>
        </p:nvSpPr>
        <p:spPr>
          <a:xfrm>
            <a:off x="4718893" y="2828925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Maneuvers: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Left lateral for mitral stenosis; sit forward/expiration for aortic regurgitation.</a:t>
            </a:r>
            <a:endParaRPr lang="en-US" sz="1125" dirty="0"/>
          </a:p>
        </p:txBody>
      </p:sp>
      <p:sp>
        <p:nvSpPr>
          <p:cNvPr id="46" name="Text 14"/>
          <p:cNvSpPr/>
          <p:nvPr/>
        </p:nvSpPr>
        <p:spPr>
          <a:xfrm>
            <a:off x="4754612" y="4095750"/>
            <a:ext cx="330205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Peripheral Signs</a:t>
            </a:r>
            <a:endParaRPr lang="en-US" sz="1350" dirty="0"/>
          </a:p>
        </p:txBody>
      </p:sp>
      <p:sp>
        <p:nvSpPr>
          <p:cNvPr id="47" name="Text 15"/>
          <p:cNvSpPr/>
          <p:nvPr/>
        </p:nvSpPr>
        <p:spPr>
          <a:xfrm>
            <a:off x="4718893" y="4543425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Lungs: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Auscultate lung bases for bibasal crackles (pulmonary oedema).</a:t>
            </a:r>
            <a:endParaRPr lang="en-US" sz="1125" dirty="0"/>
          </a:p>
        </p:txBody>
      </p:sp>
      <p:sp>
        <p:nvSpPr>
          <p:cNvPr id="48" name="Text 16"/>
          <p:cNvSpPr/>
          <p:nvPr/>
        </p:nvSpPr>
        <p:spPr>
          <a:xfrm>
            <a:off x="4718893" y="5067300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Abdomen: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Palpate for hepatomegaly, ascites, and pulsatile aortic aneurysm.</a:t>
            </a:r>
            <a:endParaRPr lang="en-US" sz="1125" dirty="0"/>
          </a:p>
        </p:txBody>
      </p:sp>
      <p:sp>
        <p:nvSpPr>
          <p:cNvPr id="49" name="Text 17"/>
          <p:cNvSpPr/>
          <p:nvPr/>
        </p:nvSpPr>
        <p:spPr>
          <a:xfrm>
            <a:off x="4718893" y="5591175"/>
            <a:ext cx="3028206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3C4043"/>
                </a:solidFill>
              </a:rPr>
              <a:t>Ankles: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Check for pitting peripheral oedema and assess distal pulses.</a:t>
            </a:r>
            <a:endParaRPr lang="en-US" sz="1125" dirty="0"/>
          </a:p>
        </p:txBody>
      </p:sp>
      <p:sp>
        <p:nvSpPr>
          <p:cNvPr id="50" name="Text 18"/>
          <p:cNvSpPr/>
          <p:nvPr/>
        </p:nvSpPr>
        <p:spPr>
          <a:xfrm>
            <a:off x="8461474" y="4333875"/>
            <a:ext cx="3397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967D2"/>
                </a:solidFill>
              </a:rPr>
              <a:t> SCA EXAM PEARL</a:t>
            </a:r>
            <a:endParaRPr lang="en-US" sz="1200" dirty="0"/>
          </a:p>
        </p:txBody>
      </p:sp>
      <p:sp>
        <p:nvSpPr>
          <p:cNvPr id="51" name="Text 19"/>
          <p:cNvSpPr/>
          <p:nvPr/>
        </p:nvSpPr>
        <p:spPr>
          <a:xfrm>
            <a:off x="8270974" y="4638675"/>
            <a:ext cx="3397300" cy="93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3C4043"/>
                </a:solidFill>
              </a:rPr>
              <a:t>In the SCA, verbalize your findings as you go. For example: "I am assessing the JVP at 45 degrees to look for signs of right-sided heart failure." This demonstrates clinical reasoning to the examiner and ensures you don't miss steps under pressure.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5572125" cy="20955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28750"/>
            <a:ext cx="285750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847850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188815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529780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476625"/>
            <a:ext cx="5572125" cy="20955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762375"/>
            <a:ext cx="285750" cy="1905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181475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" y="4522440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143000"/>
            <a:ext cx="5572125" cy="20955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428750"/>
            <a:ext cx="285750" cy="1905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1847850"/>
            <a:ext cx="166688" cy="1372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2188815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77000" y="2529780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476625"/>
            <a:ext cx="5572125" cy="20955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3762375"/>
            <a:ext cx="285750" cy="1905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4181475"/>
            <a:ext cx="166688" cy="13722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7000" y="4522440"/>
            <a:ext cx="166688" cy="13722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5953125"/>
            <a:ext cx="11430000" cy="714375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3875" y="6230094"/>
            <a:ext cx="190500" cy="160288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523875" y="190500"/>
            <a:ext cx="80010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FOCUSED ECHO IN EMERGENCY</a:t>
            </a:r>
            <a:endParaRPr lang="en-US" sz="2100" dirty="0"/>
          </a:p>
        </p:txBody>
      </p:sp>
      <p:sp>
        <p:nvSpPr>
          <p:cNvPr id="26" name="Text 1"/>
          <p:cNvSpPr/>
          <p:nvPr/>
        </p:nvSpPr>
        <p:spPr>
          <a:xfrm>
            <a:off x="523875" y="628650"/>
            <a:ext cx="11521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Point-of-Care Ultrasound (POCUS) Clinical Indications &amp; Utility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1019175" y="1381125"/>
            <a:ext cx="6172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Acute Emergency Indications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881063" y="1809750"/>
            <a:ext cx="738378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Cardiac arrest (rhythm vs. pseudo-PEA)</a:t>
            </a:r>
            <a:endParaRPr lang="en-US" sz="1275" dirty="0"/>
          </a:p>
        </p:txBody>
      </p:sp>
      <p:sp>
        <p:nvSpPr>
          <p:cNvPr id="29" name="Text 4"/>
          <p:cNvSpPr/>
          <p:nvPr/>
        </p:nvSpPr>
        <p:spPr>
          <a:xfrm>
            <a:off x="881063" y="2150715"/>
            <a:ext cx="835533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Suspicion of pericardial effusion/tamponade</a:t>
            </a:r>
            <a:endParaRPr lang="en-US" sz="1275" dirty="0"/>
          </a:p>
        </p:txBody>
      </p:sp>
      <p:sp>
        <p:nvSpPr>
          <p:cNvPr id="30" name="Text 5"/>
          <p:cNvSpPr/>
          <p:nvPr/>
        </p:nvSpPr>
        <p:spPr>
          <a:xfrm>
            <a:off x="881063" y="2491680"/>
            <a:ext cx="777240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Assessment of massive pulmonary embolism</a:t>
            </a:r>
            <a:endParaRPr lang="en-US" sz="1275" dirty="0"/>
          </a:p>
        </p:txBody>
      </p:sp>
      <p:sp>
        <p:nvSpPr>
          <p:cNvPr id="31" name="Text 6"/>
          <p:cNvSpPr/>
          <p:nvPr/>
        </p:nvSpPr>
        <p:spPr>
          <a:xfrm>
            <a:off x="1019175" y="3714750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Clinical Assessment</a:t>
            </a:r>
            <a:endParaRPr lang="en-US" sz="1500" dirty="0"/>
          </a:p>
        </p:txBody>
      </p:sp>
      <p:sp>
        <p:nvSpPr>
          <p:cNvPr id="32" name="Text 7"/>
          <p:cNvSpPr/>
          <p:nvPr/>
        </p:nvSpPr>
        <p:spPr>
          <a:xfrm>
            <a:off x="881063" y="4143375"/>
            <a:ext cx="816102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Gross LV function &amp; wall motion assessment</a:t>
            </a:r>
            <a:endParaRPr lang="en-US" sz="1275" dirty="0"/>
          </a:p>
        </p:txBody>
      </p:sp>
      <p:sp>
        <p:nvSpPr>
          <p:cNvPr id="33" name="Text 8"/>
          <p:cNvSpPr/>
          <p:nvPr/>
        </p:nvSpPr>
        <p:spPr>
          <a:xfrm>
            <a:off x="881063" y="4484340"/>
            <a:ext cx="8355330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Evaluation of unexplained hypotension/shock</a:t>
            </a:r>
            <a:endParaRPr lang="en-US" sz="1275" dirty="0"/>
          </a:p>
        </p:txBody>
      </p:sp>
      <p:sp>
        <p:nvSpPr>
          <p:cNvPr id="34" name="Text 9"/>
          <p:cNvSpPr/>
          <p:nvPr/>
        </p:nvSpPr>
        <p:spPr>
          <a:xfrm>
            <a:off x="6877050" y="1381125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Clinical Advantages</a:t>
            </a:r>
            <a:endParaRPr lang="en-US" sz="1500" dirty="0"/>
          </a:p>
        </p:txBody>
      </p:sp>
      <p:sp>
        <p:nvSpPr>
          <p:cNvPr id="35" name="Text 10"/>
          <p:cNvSpPr/>
          <p:nvPr/>
        </p:nvSpPr>
        <p:spPr>
          <a:xfrm>
            <a:off x="6738938" y="1809750"/>
            <a:ext cx="54530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Non-invasive and radiation-free modality</a:t>
            </a:r>
            <a:endParaRPr lang="en-US" sz="1275" dirty="0"/>
          </a:p>
        </p:txBody>
      </p:sp>
      <p:sp>
        <p:nvSpPr>
          <p:cNvPr id="36" name="Text 11"/>
          <p:cNvSpPr/>
          <p:nvPr/>
        </p:nvSpPr>
        <p:spPr>
          <a:xfrm>
            <a:off x="6738938" y="2150715"/>
            <a:ext cx="54530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Rapid results directly at the patient bedside</a:t>
            </a:r>
            <a:endParaRPr lang="en-US" sz="1275" dirty="0"/>
          </a:p>
        </p:txBody>
      </p:sp>
      <p:sp>
        <p:nvSpPr>
          <p:cNvPr id="37" name="Text 12"/>
          <p:cNvSpPr/>
          <p:nvPr/>
        </p:nvSpPr>
        <p:spPr>
          <a:xfrm>
            <a:off x="6738938" y="2491680"/>
            <a:ext cx="54530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Highly repeatable for monitoring response</a:t>
            </a:r>
            <a:endParaRPr lang="en-US" sz="1275" dirty="0"/>
          </a:p>
        </p:txBody>
      </p:sp>
      <p:sp>
        <p:nvSpPr>
          <p:cNvPr id="38" name="Text 13"/>
          <p:cNvSpPr/>
          <p:nvPr/>
        </p:nvSpPr>
        <p:spPr>
          <a:xfrm>
            <a:off x="6877050" y="3714750"/>
            <a:ext cx="3429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Key Limitations</a:t>
            </a:r>
            <a:endParaRPr lang="en-US" sz="1500" dirty="0"/>
          </a:p>
        </p:txBody>
      </p:sp>
      <p:sp>
        <p:nvSpPr>
          <p:cNvPr id="39" name="Text 14"/>
          <p:cNvSpPr/>
          <p:nvPr/>
        </p:nvSpPr>
        <p:spPr>
          <a:xfrm>
            <a:off x="6738938" y="4143375"/>
            <a:ext cx="54530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Highly operator-dependent for accuracy</a:t>
            </a:r>
            <a:endParaRPr lang="en-US" sz="1275" dirty="0"/>
          </a:p>
        </p:txBody>
      </p:sp>
      <p:sp>
        <p:nvSpPr>
          <p:cNvPr id="40" name="Text 15"/>
          <p:cNvSpPr/>
          <p:nvPr/>
        </p:nvSpPr>
        <p:spPr>
          <a:xfrm>
            <a:off x="6738938" y="4484340"/>
            <a:ext cx="5453063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Requires formal training and accreditation</a:t>
            </a:r>
            <a:endParaRPr lang="en-US" sz="1275" dirty="0"/>
          </a:p>
        </p:txBody>
      </p:sp>
      <p:sp>
        <p:nvSpPr>
          <p:cNvPr id="41" name="Text 16"/>
          <p:cNvSpPr/>
          <p:nvPr/>
        </p:nvSpPr>
        <p:spPr>
          <a:xfrm>
            <a:off x="857250" y="6096000"/>
            <a:ext cx="1081087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5F6368"/>
                </a:solidFill>
              </a:rPr>
              <a:t>Exam Tip:</a:t>
            </a:r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5F6368"/>
                </a:solidFill>
              </a:rPr>
              <a:t> POCUS is a focused assessment to answer binary clinical questions (e.g., "Is there an effusion?"), not a replacement for formal departmental echocardiography.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5722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38225"/>
            <a:ext cx="3651200" cy="2500313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19200"/>
            <a:ext cx="381000" cy="3810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038" y="1314450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47838"/>
            <a:ext cx="119063" cy="119063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62188"/>
            <a:ext cx="119063" cy="119063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796480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729038"/>
            <a:ext cx="3651200" cy="250031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3910013"/>
            <a:ext cx="381000" cy="3810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1038" y="4005262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438650"/>
            <a:ext cx="119063" cy="119063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953000"/>
            <a:ext cx="119063" cy="119063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467350"/>
            <a:ext cx="119063" cy="119063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70325" y="1038225"/>
            <a:ext cx="3651200" cy="2500313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98925" y="1219200"/>
            <a:ext cx="381000" cy="3810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70363" y="1314450"/>
            <a:ext cx="238125" cy="19050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98925" y="1747838"/>
            <a:ext cx="119063" cy="119063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98925" y="2262188"/>
            <a:ext cx="119063" cy="119063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98925" y="2796480"/>
            <a:ext cx="119063" cy="9912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270325" y="3729038"/>
            <a:ext cx="3651200" cy="2500313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98925" y="3910013"/>
            <a:ext cx="381000" cy="3810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70363" y="4005262"/>
            <a:ext cx="238125" cy="19050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498925" y="4458593"/>
            <a:ext cx="119063" cy="9912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498925" y="4724400"/>
            <a:ext cx="119063" cy="119063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98925" y="5238750"/>
            <a:ext cx="119063" cy="119063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159651" y="1038225"/>
            <a:ext cx="3651200" cy="2500313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88251" y="1219200"/>
            <a:ext cx="381000" cy="381000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459688" y="1314450"/>
            <a:ext cx="238125" cy="19050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388251" y="1747838"/>
            <a:ext cx="119063" cy="119063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388251" y="2262188"/>
            <a:ext cx="119063" cy="119063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388251" y="2776538"/>
            <a:ext cx="119063" cy="119063"/>
          </a:xfrm>
          <a:prstGeom prst="rect">
            <a:avLst/>
          </a:prstGeom>
        </p:spPr>
      </p:pic>
      <p:pic>
        <p:nvPicPr>
          <p:cNvPr id="35" name="Image 33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8159651" y="3729038"/>
            <a:ext cx="3651200" cy="2500313"/>
          </a:xfrm>
          <a:prstGeom prst="rect">
            <a:avLst/>
          </a:prstGeom>
        </p:spPr>
      </p:pic>
      <p:pic>
        <p:nvPicPr>
          <p:cNvPr id="36" name="Image 34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388251" y="3910013"/>
            <a:ext cx="381000" cy="381000"/>
          </a:xfrm>
          <a:prstGeom prst="rect">
            <a:avLst/>
          </a:prstGeom>
        </p:spPr>
      </p:pic>
      <p:pic>
        <p:nvPicPr>
          <p:cNvPr id="37" name="Image 35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459688" y="4005262"/>
            <a:ext cx="238125" cy="190500"/>
          </a:xfrm>
          <a:prstGeom prst="rect">
            <a:avLst/>
          </a:prstGeom>
        </p:spPr>
      </p:pic>
      <p:pic>
        <p:nvPicPr>
          <p:cNvPr id="38" name="Image 36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388251" y="4438650"/>
            <a:ext cx="119063" cy="119063"/>
          </a:xfrm>
          <a:prstGeom prst="rect">
            <a:avLst/>
          </a:prstGeom>
        </p:spPr>
      </p:pic>
      <p:pic>
        <p:nvPicPr>
          <p:cNvPr id="39" name="Image 37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8388251" y="4953000"/>
            <a:ext cx="119063" cy="119063"/>
          </a:xfrm>
          <a:prstGeom prst="rect">
            <a:avLst/>
          </a:prstGeom>
        </p:spPr>
      </p:pic>
      <p:pic>
        <p:nvPicPr>
          <p:cNvPr id="40" name="Image 38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8388251" y="5487293"/>
            <a:ext cx="119063" cy="99120"/>
          </a:xfrm>
          <a:prstGeom prst="rect">
            <a:avLst/>
          </a:prstGeom>
        </p:spPr>
      </p:pic>
      <p:pic>
        <p:nvPicPr>
          <p:cNvPr id="41" name="Image 39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  <p:sp>
        <p:nvSpPr>
          <p:cNvPr id="42" name="Text 0"/>
          <p:cNvSpPr/>
          <p:nvPr/>
        </p:nvSpPr>
        <p:spPr>
          <a:xfrm>
            <a:off x="523875" y="152400"/>
            <a:ext cx="1166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ECG INTERPRETATION &amp; CARDIAC MONITORING</a:t>
            </a:r>
            <a:endParaRPr lang="en-US" sz="2100" dirty="0"/>
          </a:p>
        </p:txBody>
      </p:sp>
      <p:sp>
        <p:nvSpPr>
          <p:cNvPr id="43" name="Text 1"/>
          <p:cNvSpPr/>
          <p:nvPr/>
        </p:nvSpPr>
        <p:spPr>
          <a:xfrm>
            <a:off x="523875" y="581025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Clinical Protocol &amp; AKT/SCA Exam Prep</a:t>
            </a:r>
            <a:endParaRPr lang="en-US" sz="1200" dirty="0"/>
          </a:p>
        </p:txBody>
      </p:sp>
      <p:sp>
        <p:nvSpPr>
          <p:cNvPr id="44" name="Text 2"/>
          <p:cNvSpPr/>
          <p:nvPr/>
        </p:nvSpPr>
        <p:spPr>
          <a:xfrm>
            <a:off x="1104900" y="1266825"/>
            <a:ext cx="3657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Rate Calculation</a:t>
            </a:r>
            <a:endParaRPr lang="en-US" sz="1500" dirty="0"/>
          </a:p>
        </p:txBody>
      </p:sp>
      <p:sp>
        <p:nvSpPr>
          <p:cNvPr id="45" name="Text 3"/>
          <p:cNvSpPr/>
          <p:nvPr/>
        </p:nvSpPr>
        <p:spPr>
          <a:xfrm>
            <a:off x="823913" y="1714500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The 300 Rule: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Divide 300 by the number of large squares between R waves.</a:t>
            </a:r>
            <a:endParaRPr lang="en-US" sz="1200" dirty="0"/>
          </a:p>
        </p:txBody>
      </p:sp>
      <p:sp>
        <p:nvSpPr>
          <p:cNvPr id="46" name="Text 4"/>
          <p:cNvSpPr/>
          <p:nvPr/>
        </p:nvSpPr>
        <p:spPr>
          <a:xfrm>
            <a:off x="823913" y="2228850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Rapid Sequence: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Memorise 300, 150, 100, 75, 60, 50.</a:t>
            </a:r>
            <a:endParaRPr lang="en-US" sz="1200" dirty="0"/>
          </a:p>
        </p:txBody>
      </p:sp>
      <p:sp>
        <p:nvSpPr>
          <p:cNvPr id="47" name="Text 5"/>
          <p:cNvSpPr/>
          <p:nvPr/>
        </p:nvSpPr>
        <p:spPr>
          <a:xfrm>
            <a:off x="823913" y="2743200"/>
            <a:ext cx="6461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Normal resting rate: 60–100 bpm.</a:t>
            </a:r>
            <a:endParaRPr lang="en-US" sz="1200" dirty="0"/>
          </a:p>
        </p:txBody>
      </p:sp>
      <p:sp>
        <p:nvSpPr>
          <p:cNvPr id="48" name="Text 6"/>
          <p:cNvSpPr/>
          <p:nvPr/>
        </p:nvSpPr>
        <p:spPr>
          <a:xfrm>
            <a:off x="1104900" y="3957638"/>
            <a:ext cx="4114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AF Anticoagulation</a:t>
            </a:r>
            <a:endParaRPr lang="en-US" sz="1500" dirty="0"/>
          </a:p>
        </p:txBody>
      </p:sp>
      <p:sp>
        <p:nvSpPr>
          <p:cNvPr id="49" name="Text 7"/>
          <p:cNvSpPr/>
          <p:nvPr/>
        </p:nvSpPr>
        <p:spPr>
          <a:xfrm>
            <a:off x="823913" y="440531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NICE NG196: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Use CHA₂DS₂-VASc score for risk stratification.</a:t>
            </a:r>
            <a:endParaRPr lang="en-US" sz="1200" dirty="0"/>
          </a:p>
        </p:txBody>
      </p:sp>
      <p:sp>
        <p:nvSpPr>
          <p:cNvPr id="50" name="Text 8"/>
          <p:cNvSpPr/>
          <p:nvPr/>
        </p:nvSpPr>
        <p:spPr>
          <a:xfrm>
            <a:off x="823913" y="491966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Threshold: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Score ≥2 (men) or ≥3 (women) → DOAC (Apixaban preferred).</a:t>
            </a:r>
            <a:endParaRPr lang="en-US" sz="1200" dirty="0"/>
          </a:p>
        </p:txBody>
      </p:sp>
      <p:sp>
        <p:nvSpPr>
          <p:cNvPr id="51" name="Text 9"/>
          <p:cNvSpPr/>
          <p:nvPr/>
        </p:nvSpPr>
        <p:spPr>
          <a:xfrm>
            <a:off x="823913" y="543401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LMWH bridge is NOT needed when starting DOAC for AF.</a:t>
            </a:r>
            <a:endParaRPr lang="en-US" sz="1200" dirty="0"/>
          </a:p>
        </p:txBody>
      </p:sp>
      <p:sp>
        <p:nvSpPr>
          <p:cNvPr id="52" name="Text 10"/>
          <p:cNvSpPr/>
          <p:nvPr/>
        </p:nvSpPr>
        <p:spPr>
          <a:xfrm>
            <a:off x="4994225" y="1266825"/>
            <a:ext cx="3886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</a:rPr>
              <a:t>STEMI Equivalents</a:t>
            </a:r>
            <a:endParaRPr lang="en-US" sz="1500" dirty="0"/>
          </a:p>
        </p:txBody>
      </p:sp>
      <p:sp>
        <p:nvSpPr>
          <p:cNvPr id="53" name="Text 11"/>
          <p:cNvSpPr/>
          <p:nvPr/>
        </p:nvSpPr>
        <p:spPr>
          <a:xfrm>
            <a:off x="4713238" y="1714500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5281B"/>
                </a:solidFill>
              </a:rPr>
              <a:t>New LBBB + Chest Pain: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Treat as STEMI until proven otherwise.</a:t>
            </a:r>
            <a:endParaRPr lang="en-US" sz="1200" dirty="0"/>
          </a:p>
        </p:txBody>
      </p:sp>
      <p:sp>
        <p:nvSpPr>
          <p:cNvPr id="54" name="Text 12"/>
          <p:cNvSpPr/>
          <p:nvPr/>
        </p:nvSpPr>
        <p:spPr>
          <a:xfrm>
            <a:off x="4713238" y="2228850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5281B"/>
                </a:solidFill>
              </a:rPr>
              <a:t>Action: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Call 999 immediately; Aspirin 300mg; Do not wait in GP.</a:t>
            </a:r>
            <a:endParaRPr lang="en-US" sz="1200" dirty="0"/>
          </a:p>
        </p:txBody>
      </p:sp>
      <p:sp>
        <p:nvSpPr>
          <p:cNvPr id="55" name="Text 13"/>
          <p:cNvSpPr/>
          <p:nvPr/>
        </p:nvSpPr>
        <p:spPr>
          <a:xfrm>
            <a:off x="4713238" y="274320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Time is muscle—PCI is the gold standard.</a:t>
            </a:r>
            <a:endParaRPr lang="en-US" sz="1200" dirty="0"/>
          </a:p>
        </p:txBody>
      </p:sp>
      <p:sp>
        <p:nvSpPr>
          <p:cNvPr id="56" name="Text 14"/>
          <p:cNvSpPr/>
          <p:nvPr/>
        </p:nvSpPr>
        <p:spPr>
          <a:xfrm>
            <a:off x="4994225" y="3957638"/>
            <a:ext cx="4114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Inferior MI Nuance</a:t>
            </a:r>
            <a:endParaRPr lang="en-US" sz="1500" dirty="0"/>
          </a:p>
        </p:txBody>
      </p:sp>
      <p:sp>
        <p:nvSpPr>
          <p:cNvPr id="57" name="Text 15"/>
          <p:cNvSpPr/>
          <p:nvPr/>
        </p:nvSpPr>
        <p:spPr>
          <a:xfrm>
            <a:off x="4713238" y="4405313"/>
            <a:ext cx="747876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Leads </a:t>
            </a:r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II, III, aVF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indicate RCA territory.</a:t>
            </a:r>
            <a:endParaRPr lang="en-US" sz="1200" dirty="0"/>
          </a:p>
        </p:txBody>
      </p:sp>
      <p:sp>
        <p:nvSpPr>
          <p:cNvPr id="58" name="Text 16"/>
          <p:cNvSpPr/>
          <p:nvPr/>
        </p:nvSpPr>
        <p:spPr>
          <a:xfrm>
            <a:off x="4713238" y="469106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Mandatory: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Perform right-sided leads (RV4, RV5) to check for RV involvement.</a:t>
            </a:r>
            <a:endParaRPr lang="en-US" sz="1200" dirty="0"/>
          </a:p>
        </p:txBody>
      </p:sp>
      <p:sp>
        <p:nvSpPr>
          <p:cNvPr id="59" name="Text 17"/>
          <p:cNvSpPr/>
          <p:nvPr/>
        </p:nvSpPr>
        <p:spPr>
          <a:xfrm>
            <a:off x="4713238" y="520541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RV MI drastically changes fluid and nitrate management.</a:t>
            </a:r>
            <a:endParaRPr lang="en-US" sz="1200" dirty="0"/>
          </a:p>
        </p:txBody>
      </p:sp>
      <p:sp>
        <p:nvSpPr>
          <p:cNvPr id="60" name="Text 18"/>
          <p:cNvSpPr/>
          <p:nvPr/>
        </p:nvSpPr>
        <p:spPr>
          <a:xfrm>
            <a:off x="8883551" y="1266825"/>
            <a:ext cx="2971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</a:rPr>
              <a:t>Hyperkalaemia</a:t>
            </a:r>
            <a:endParaRPr lang="en-US" sz="1500" dirty="0"/>
          </a:p>
        </p:txBody>
      </p:sp>
      <p:sp>
        <p:nvSpPr>
          <p:cNvPr id="61" name="Text 19"/>
          <p:cNvSpPr/>
          <p:nvPr/>
        </p:nvSpPr>
        <p:spPr>
          <a:xfrm>
            <a:off x="8602563" y="1714500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5281B"/>
                </a:solidFill>
              </a:rPr>
              <a:t>ECG Progression: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Tall tented T waves → wide QRS → Sine wave.</a:t>
            </a:r>
            <a:endParaRPr lang="en-US" sz="1200" dirty="0"/>
          </a:p>
        </p:txBody>
      </p:sp>
      <p:sp>
        <p:nvSpPr>
          <p:cNvPr id="62" name="Text 20"/>
          <p:cNvSpPr/>
          <p:nvPr/>
        </p:nvSpPr>
        <p:spPr>
          <a:xfrm>
            <a:off x="8602563" y="2228850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5281B"/>
                </a:solidFill>
              </a:rPr>
              <a:t>Immediate Rx: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IV Calcium Gluconate to stabilise myocardium.</a:t>
            </a:r>
            <a:endParaRPr lang="en-US" sz="1200" dirty="0"/>
          </a:p>
        </p:txBody>
      </p:sp>
      <p:sp>
        <p:nvSpPr>
          <p:cNvPr id="63" name="Text 21"/>
          <p:cNvSpPr/>
          <p:nvPr/>
        </p:nvSpPr>
        <p:spPr>
          <a:xfrm>
            <a:off x="8602563" y="2743200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This is a medical emergency requiring urgent hospital transfer.</a:t>
            </a:r>
            <a:endParaRPr lang="en-US" sz="1200" dirty="0"/>
          </a:p>
        </p:txBody>
      </p:sp>
      <p:sp>
        <p:nvSpPr>
          <p:cNvPr id="64" name="Text 22"/>
          <p:cNvSpPr/>
          <p:nvPr/>
        </p:nvSpPr>
        <p:spPr>
          <a:xfrm>
            <a:off x="8883551" y="3957638"/>
            <a:ext cx="3200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QTc Monitoring</a:t>
            </a:r>
            <a:endParaRPr lang="en-US" sz="1500" dirty="0"/>
          </a:p>
        </p:txBody>
      </p:sp>
      <p:sp>
        <p:nvSpPr>
          <p:cNvPr id="65" name="Text 23"/>
          <p:cNvSpPr/>
          <p:nvPr/>
        </p:nvSpPr>
        <p:spPr>
          <a:xfrm>
            <a:off x="8602563" y="440531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Risk Threshold: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QTc &gt;500 ms = high risk of Torsades de Pointes.</a:t>
            </a:r>
            <a:endParaRPr lang="en-US" sz="1200" dirty="0"/>
          </a:p>
        </p:txBody>
      </p:sp>
      <p:sp>
        <p:nvSpPr>
          <p:cNvPr id="66" name="Text 24"/>
          <p:cNvSpPr/>
          <p:nvPr/>
        </p:nvSpPr>
        <p:spPr>
          <a:xfrm>
            <a:off x="8602563" y="491966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Review Drugs: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 Amiodarone, antipsychotics, clarithromycin.</a:t>
            </a:r>
            <a:endParaRPr lang="en-US" sz="1200" dirty="0"/>
          </a:p>
        </p:txBody>
      </p:sp>
      <p:sp>
        <p:nvSpPr>
          <p:cNvPr id="67" name="Text 25"/>
          <p:cNvSpPr/>
          <p:nvPr/>
        </p:nvSpPr>
        <p:spPr>
          <a:xfrm>
            <a:off x="8602563" y="5434013"/>
            <a:ext cx="29796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3C4043"/>
                </a:solidFill>
              </a:rPr>
              <a:t>Correct electrolytes (K+, Mg2+) immediately.</a:t>
            </a:r>
            <a:endParaRPr lang="en-US" sz="1200" dirty="0"/>
          </a:p>
        </p:txBody>
      </p:sp>
      <p:sp>
        <p:nvSpPr>
          <p:cNvPr id="68" name="Text 26"/>
          <p:cNvSpPr/>
          <p:nvPr/>
        </p:nvSpPr>
        <p:spPr>
          <a:xfrm>
            <a:off x="381000" y="6610350"/>
            <a:ext cx="72694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AA0A6"/>
                </a:solidFill>
              </a:rPr>
              <a:t>Bradford VTS Teaching Deck • ECG &amp; Cardiac Monitoring</a:t>
            </a:r>
            <a:endParaRPr lang="en-US" sz="900" dirty="0"/>
          </a:p>
        </p:txBody>
      </p:sp>
      <p:sp>
        <p:nvSpPr>
          <p:cNvPr id="69" name="Text 27"/>
          <p:cNvSpPr/>
          <p:nvPr/>
        </p:nvSpPr>
        <p:spPr>
          <a:xfrm>
            <a:off x="7683996" y="6610350"/>
            <a:ext cx="4508004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AA0A6"/>
                </a:solidFill>
              </a:rPr>
              <a:t>Created May 2026 • NICE NG196 / BNF 2024 Standards •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5722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14425"/>
            <a:ext cx="5572125" cy="54387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47788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114425"/>
            <a:ext cx="5572125" cy="2899172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1309688"/>
            <a:ext cx="285750" cy="2286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4204097"/>
            <a:ext cx="5572125" cy="2349103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4399359"/>
            <a:ext cx="285750" cy="2286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523875" y="152400"/>
            <a:ext cx="928116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RED FLAGS AND COMMON PITFALLS</a:t>
            </a:r>
            <a:endParaRPr lang="en-US" sz="2100" dirty="0"/>
          </a:p>
        </p:txBody>
      </p:sp>
      <p:sp>
        <p:nvSpPr>
          <p:cNvPr id="12" name="Text 1"/>
          <p:cNvSpPr/>
          <p:nvPr/>
        </p:nvSpPr>
        <p:spPr>
          <a:xfrm>
            <a:off x="523875" y="581025"/>
            <a:ext cx="11155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High-Risk Cardiac Presentations &amp; Clinical Misinterpretations</a:t>
            </a:r>
            <a:endParaRPr lang="en-US" sz="1200" dirty="0"/>
          </a:p>
        </p:txBody>
      </p:sp>
      <p:sp>
        <p:nvSpPr>
          <p:cNvPr id="13" name="Text 2"/>
          <p:cNvSpPr/>
          <p:nvPr/>
        </p:nvSpPr>
        <p:spPr>
          <a:xfrm>
            <a:off x="1019175" y="1304925"/>
            <a:ext cx="477774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5281B"/>
                </a:solidFill>
              </a:rPr>
              <a:t>EMERGENCY RED FLAGS</a:t>
            </a:r>
            <a:endParaRPr lang="en-US" sz="1650" dirty="0"/>
          </a:p>
        </p:txBody>
      </p:sp>
      <p:sp>
        <p:nvSpPr>
          <p:cNvPr id="14" name="Text 3"/>
          <p:cNvSpPr/>
          <p:nvPr/>
        </p:nvSpPr>
        <p:spPr>
          <a:xfrm>
            <a:off x="619125" y="1885950"/>
            <a:ext cx="5095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Complete Heart Block</a:t>
            </a:r>
            <a:endParaRPr lang="en-US" sz="1200" dirty="0"/>
          </a:p>
        </p:txBody>
      </p:sp>
      <p:sp>
        <p:nvSpPr>
          <p:cNvPr id="15" name="Text 4"/>
          <p:cNvSpPr/>
          <p:nvPr/>
        </p:nvSpPr>
        <p:spPr>
          <a:xfrm>
            <a:off x="619125" y="2143125"/>
            <a:ext cx="1157287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HR &lt; 40 bpm + haemodynamic compromise. Action: </a:t>
            </a:r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5281B"/>
                </a:solidFill>
              </a:rPr>
              <a:t>999 + Atropine 500 mcg IV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.</a:t>
            </a:r>
            <a:endParaRPr lang="en-US" sz="1050" dirty="0"/>
          </a:p>
        </p:txBody>
      </p:sp>
      <p:sp>
        <p:nvSpPr>
          <p:cNvPr id="16" name="Text 5"/>
          <p:cNvSpPr/>
          <p:nvPr/>
        </p:nvSpPr>
        <p:spPr>
          <a:xfrm>
            <a:off x="619125" y="2596455"/>
            <a:ext cx="5095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VT with Pulse</a:t>
            </a:r>
            <a:endParaRPr lang="en-US" sz="1200" dirty="0"/>
          </a:p>
        </p:txBody>
      </p:sp>
      <p:sp>
        <p:nvSpPr>
          <p:cNvPr id="17" name="Text 6"/>
          <p:cNvSpPr/>
          <p:nvPr/>
        </p:nvSpPr>
        <p:spPr>
          <a:xfrm>
            <a:off x="619125" y="2853630"/>
            <a:ext cx="1157287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Conscious: Synchronised DC cardioversion. Unconscious: Treat as VF (ALS protocol).</a:t>
            </a:r>
            <a:endParaRPr lang="en-US" sz="1050" dirty="0"/>
          </a:p>
        </p:txBody>
      </p:sp>
      <p:sp>
        <p:nvSpPr>
          <p:cNvPr id="18" name="Text 7"/>
          <p:cNvSpPr/>
          <p:nvPr/>
        </p:nvSpPr>
        <p:spPr>
          <a:xfrm>
            <a:off x="619125" y="3306961"/>
            <a:ext cx="5095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Acute ST Elevation</a:t>
            </a:r>
            <a:endParaRPr lang="en-US" sz="1200" dirty="0"/>
          </a:p>
        </p:txBody>
      </p:sp>
      <p:sp>
        <p:nvSpPr>
          <p:cNvPr id="19" name="Text 8"/>
          <p:cNvSpPr/>
          <p:nvPr/>
        </p:nvSpPr>
        <p:spPr>
          <a:xfrm>
            <a:off x="619125" y="3564136"/>
            <a:ext cx="1157287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Every minute of delay costs myocardium. Action: </a:t>
            </a:r>
            <a:pPr algn="l"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5281B"/>
                </a:solidFill>
              </a:rPr>
              <a:t>Aspirin 300mg + 999</a:t>
            </a:r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 immediately.</a:t>
            </a:r>
            <a:endParaRPr lang="en-US" sz="1050" dirty="0"/>
          </a:p>
        </p:txBody>
      </p:sp>
      <p:sp>
        <p:nvSpPr>
          <p:cNvPr id="20" name="Text 9"/>
          <p:cNvSpPr/>
          <p:nvPr/>
        </p:nvSpPr>
        <p:spPr>
          <a:xfrm>
            <a:off x="6829425" y="1266825"/>
            <a:ext cx="452628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TECHNICAL PITFALLS</a:t>
            </a:r>
            <a:endParaRPr lang="en-US" sz="1650" dirty="0"/>
          </a:p>
        </p:txBody>
      </p:sp>
      <p:sp>
        <p:nvSpPr>
          <p:cNvPr id="21" name="Text 10"/>
          <p:cNvSpPr/>
          <p:nvPr/>
        </p:nvSpPr>
        <p:spPr>
          <a:xfrm>
            <a:off x="6429375" y="180975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Lead Reversal vs. Dextrocardia</a:t>
            </a:r>
            <a:endParaRPr lang="en-US" sz="1200" dirty="0"/>
          </a:p>
        </p:txBody>
      </p:sp>
      <p:sp>
        <p:nvSpPr>
          <p:cNvPr id="22" name="Text 11"/>
          <p:cNvSpPr/>
          <p:nvPr/>
        </p:nvSpPr>
        <p:spPr>
          <a:xfrm>
            <a:off x="6429375" y="2066925"/>
            <a:ext cx="519112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Check R wave progression (V1-V6). If absent, it’s dextrocardia; if present, it’s lead reversal.</a:t>
            </a:r>
            <a:endParaRPr lang="en-US" sz="1050" dirty="0"/>
          </a:p>
        </p:txBody>
      </p:sp>
      <p:sp>
        <p:nvSpPr>
          <p:cNvPr id="23" name="Text 12"/>
          <p:cNvSpPr/>
          <p:nvPr/>
        </p:nvSpPr>
        <p:spPr>
          <a:xfrm>
            <a:off x="6429375" y="2668786"/>
            <a:ext cx="5191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Missing Posterior MI</a:t>
            </a:r>
            <a:endParaRPr lang="en-US" sz="1200" dirty="0"/>
          </a:p>
        </p:txBody>
      </p:sp>
      <p:sp>
        <p:nvSpPr>
          <p:cNvPr id="24" name="Text 13"/>
          <p:cNvSpPr/>
          <p:nvPr/>
        </p:nvSpPr>
        <p:spPr>
          <a:xfrm>
            <a:off x="6429375" y="2925961"/>
            <a:ext cx="57626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Always look for reciprocal tall R waves and ST depression in V1–V2.</a:t>
            </a:r>
            <a:endParaRPr lang="en-US" sz="1050" dirty="0"/>
          </a:p>
        </p:txBody>
      </p:sp>
      <p:sp>
        <p:nvSpPr>
          <p:cNvPr id="25" name="Text 14"/>
          <p:cNvSpPr/>
          <p:nvPr/>
        </p:nvSpPr>
        <p:spPr>
          <a:xfrm>
            <a:off x="6429375" y="3341191"/>
            <a:ext cx="5191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Neglecting Right-Sided Leads</a:t>
            </a:r>
            <a:endParaRPr lang="en-US" sz="1200" dirty="0"/>
          </a:p>
        </p:txBody>
      </p:sp>
      <p:sp>
        <p:nvSpPr>
          <p:cNvPr id="26" name="Text 15"/>
          <p:cNvSpPr/>
          <p:nvPr/>
        </p:nvSpPr>
        <p:spPr>
          <a:xfrm>
            <a:off x="6429375" y="3598366"/>
            <a:ext cx="57626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Mandatory in Inferior MI (II, III, aVF) to exclude Right Ventricular involvement.</a:t>
            </a:r>
            <a:endParaRPr lang="en-US" sz="1050" dirty="0"/>
          </a:p>
        </p:txBody>
      </p:sp>
      <p:sp>
        <p:nvSpPr>
          <p:cNvPr id="27" name="Text 16"/>
          <p:cNvSpPr/>
          <p:nvPr/>
        </p:nvSpPr>
        <p:spPr>
          <a:xfrm>
            <a:off x="6829425" y="4356497"/>
            <a:ext cx="377190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5EB8"/>
                </a:solidFill>
              </a:rPr>
              <a:t>CLINICAL ERRORS</a:t>
            </a:r>
            <a:endParaRPr lang="en-US" sz="1650" dirty="0"/>
          </a:p>
        </p:txBody>
      </p:sp>
      <p:sp>
        <p:nvSpPr>
          <p:cNvPr id="28" name="Text 17"/>
          <p:cNvSpPr/>
          <p:nvPr/>
        </p:nvSpPr>
        <p:spPr>
          <a:xfrm>
            <a:off x="6429375" y="4899422"/>
            <a:ext cx="5191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Raw QT vs. Corrected QTc</a:t>
            </a:r>
            <a:endParaRPr lang="en-US" sz="1200" dirty="0"/>
          </a:p>
        </p:txBody>
      </p:sp>
      <p:sp>
        <p:nvSpPr>
          <p:cNvPr id="29" name="Text 18"/>
          <p:cNvSpPr/>
          <p:nvPr/>
        </p:nvSpPr>
        <p:spPr>
          <a:xfrm>
            <a:off x="6429375" y="5156597"/>
            <a:ext cx="519112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Never use the raw QT interval. Always calculate QTc to assess Torsades de Pointes risk.</a:t>
            </a:r>
            <a:endParaRPr lang="en-US" sz="1050" dirty="0"/>
          </a:p>
        </p:txBody>
      </p:sp>
      <p:sp>
        <p:nvSpPr>
          <p:cNvPr id="30" name="Text 19"/>
          <p:cNvSpPr/>
          <p:nvPr/>
        </p:nvSpPr>
        <p:spPr>
          <a:xfrm>
            <a:off x="6429375" y="5758458"/>
            <a:ext cx="5669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Blind Antiarrhythmic Initiation</a:t>
            </a:r>
            <a:endParaRPr lang="en-US" sz="1200" dirty="0"/>
          </a:p>
        </p:txBody>
      </p:sp>
      <p:sp>
        <p:nvSpPr>
          <p:cNvPr id="31" name="Text 20"/>
          <p:cNvSpPr/>
          <p:nvPr/>
        </p:nvSpPr>
        <p:spPr>
          <a:xfrm>
            <a:off x="6429375" y="6015633"/>
            <a:ext cx="5762625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5F6368"/>
                </a:solidFill>
              </a:rPr>
              <a:t>Avoid prescribing antiarrhythmics without a confirmed rhythm diagnosis on ECG.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8600"/>
            <a:ext cx="11049000" cy="65722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114425"/>
            <a:ext cx="5334000" cy="243840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1371600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1819275"/>
            <a:ext cx="142875" cy="1143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2333625"/>
            <a:ext cx="142875" cy="1143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847975"/>
            <a:ext cx="142875" cy="11430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743325"/>
            <a:ext cx="5334000" cy="24384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000500"/>
            <a:ext cx="285750" cy="22860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448175"/>
            <a:ext cx="142875" cy="1143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962525"/>
            <a:ext cx="142875" cy="1143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5476875"/>
            <a:ext cx="142875" cy="1143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114425"/>
            <a:ext cx="5334000" cy="24574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5100" y="1371600"/>
            <a:ext cx="285750" cy="2286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5100" y="1819275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5100" y="2333625"/>
            <a:ext cx="142875" cy="1143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15100" y="2847975"/>
            <a:ext cx="142875" cy="1143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86500" y="3724275"/>
            <a:ext cx="5334000" cy="245745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15100" y="3981450"/>
            <a:ext cx="285750" cy="228600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15100" y="4429125"/>
            <a:ext cx="142875" cy="1143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15100" y="4943475"/>
            <a:ext cx="142875" cy="1143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15100" y="5457825"/>
            <a:ext cx="142875" cy="1143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86525"/>
            <a:ext cx="12192000" cy="371475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714375" y="228600"/>
            <a:ext cx="9583192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EXAM PEARLS FOR AKT AND SCA</a:t>
            </a:r>
            <a:endParaRPr lang="en-US" sz="2100" dirty="0"/>
          </a:p>
        </p:txBody>
      </p:sp>
      <p:sp>
        <p:nvSpPr>
          <p:cNvPr id="26" name="Text 1"/>
          <p:cNvSpPr/>
          <p:nvPr/>
        </p:nvSpPr>
        <p:spPr>
          <a:xfrm>
            <a:off x="714375" y="657225"/>
            <a:ext cx="11477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High-yield topics for GP trainees, focusing on diagnostic criteria, scoring systems, and effective patient communication regarding cardiac risks.</a:t>
            </a:r>
            <a:endParaRPr lang="en-US" sz="1200" dirty="0"/>
          </a:p>
        </p:txBody>
      </p:sp>
      <p:sp>
        <p:nvSpPr>
          <p:cNvPr id="27" name="Text 2"/>
          <p:cNvSpPr/>
          <p:nvPr/>
        </p:nvSpPr>
        <p:spPr>
          <a:xfrm>
            <a:off x="1200150" y="1343025"/>
            <a:ext cx="6400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AKT: Core Clinical Knowledge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1038225" y="178117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STEMI Criteria: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≥1mm elevation in limb leads or ≥2mm in chest leads (contiguous).</a:t>
            </a:r>
            <a:endParaRPr lang="en-US" sz="1125" dirty="0"/>
          </a:p>
        </p:txBody>
      </p:sp>
      <p:sp>
        <p:nvSpPr>
          <p:cNvPr id="29" name="Text 4"/>
          <p:cNvSpPr/>
          <p:nvPr/>
        </p:nvSpPr>
        <p:spPr>
          <a:xfrm>
            <a:off x="1038225" y="229552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AF Anticoagulation: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CHA₂DS₂-VASc ≥2 (men) / ≥3 (women) triggers DOAC initiation per NICE 2021.</a:t>
            </a:r>
            <a:endParaRPr lang="en-US" sz="1125" dirty="0"/>
          </a:p>
        </p:txBody>
      </p:sp>
      <p:sp>
        <p:nvSpPr>
          <p:cNvPr id="30" name="Text 5"/>
          <p:cNvSpPr/>
          <p:nvPr/>
        </p:nvSpPr>
        <p:spPr>
          <a:xfrm>
            <a:off x="1038225" y="280987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Lead Mapping: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Inferior (II, III, aVF) = RCA; Anterior (V1-V4) = LAD; Lateral (I, aVL, V5-V6) = Circumflex.</a:t>
            </a:r>
            <a:endParaRPr lang="en-US" sz="1125" dirty="0"/>
          </a:p>
        </p:txBody>
      </p:sp>
      <p:sp>
        <p:nvSpPr>
          <p:cNvPr id="31" name="Text 6"/>
          <p:cNvSpPr/>
          <p:nvPr/>
        </p:nvSpPr>
        <p:spPr>
          <a:xfrm>
            <a:off x="1200150" y="3971925"/>
            <a:ext cx="5715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AKT: Emergency Management</a:t>
            </a:r>
            <a:endParaRPr lang="en-US" sz="1500" dirty="0"/>
          </a:p>
        </p:txBody>
      </p:sp>
      <p:sp>
        <p:nvSpPr>
          <p:cNvPr id="32" name="Text 7"/>
          <p:cNvSpPr/>
          <p:nvPr/>
        </p:nvSpPr>
        <p:spPr>
          <a:xfrm>
            <a:off x="1038225" y="441007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5281B"/>
                </a:solidFill>
              </a:rPr>
              <a:t>Hyperkalaemia: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Sequential changes: tall tented T waves → PR prolongation → QRS widening → Sine wave.</a:t>
            </a:r>
            <a:endParaRPr lang="en-US" sz="1125" dirty="0"/>
          </a:p>
        </p:txBody>
      </p:sp>
      <p:sp>
        <p:nvSpPr>
          <p:cNvPr id="33" name="Text 8"/>
          <p:cNvSpPr/>
          <p:nvPr/>
        </p:nvSpPr>
        <p:spPr>
          <a:xfrm>
            <a:off x="1038225" y="492442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5281B"/>
                </a:solidFill>
              </a:rPr>
              <a:t>SVT Dose: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Adenosine 6mg rapid IV bolus; if ineffective, 12mg then 12mg (total 3 doses).</a:t>
            </a:r>
            <a:endParaRPr lang="en-US" sz="1125" dirty="0"/>
          </a:p>
        </p:txBody>
      </p:sp>
      <p:sp>
        <p:nvSpPr>
          <p:cNvPr id="34" name="Text 9"/>
          <p:cNvSpPr/>
          <p:nvPr/>
        </p:nvSpPr>
        <p:spPr>
          <a:xfrm>
            <a:off x="1038225" y="543877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5281B"/>
                </a:solidFill>
              </a:rPr>
              <a:t>Complete Heart Block: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Atropine 500mcg IV if compromised; pacing is definitive.</a:t>
            </a:r>
            <a:endParaRPr lang="en-US" sz="1125" dirty="0"/>
          </a:p>
        </p:txBody>
      </p:sp>
      <p:sp>
        <p:nvSpPr>
          <p:cNvPr id="35" name="Text 10"/>
          <p:cNvSpPr/>
          <p:nvPr/>
        </p:nvSpPr>
        <p:spPr>
          <a:xfrm>
            <a:off x="6915150" y="1343025"/>
            <a:ext cx="52768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SCA: Patient Communication</a:t>
            </a:r>
            <a:endParaRPr lang="en-US" sz="1500" dirty="0"/>
          </a:p>
        </p:txBody>
      </p:sp>
      <p:sp>
        <p:nvSpPr>
          <p:cNvPr id="36" name="Text 11"/>
          <p:cNvSpPr/>
          <p:nvPr/>
        </p:nvSpPr>
        <p:spPr>
          <a:xfrm>
            <a:off x="6753225" y="178117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Explaining Results: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Use lay terms for arrhythmias (e.g., "short-circuit" or "irregular heartbeat") to reduce anxiety.</a:t>
            </a:r>
            <a:endParaRPr lang="en-US" sz="1125" dirty="0"/>
          </a:p>
        </p:txBody>
      </p:sp>
      <p:sp>
        <p:nvSpPr>
          <p:cNvPr id="37" name="Text 12"/>
          <p:cNvSpPr/>
          <p:nvPr/>
        </p:nvSpPr>
        <p:spPr>
          <a:xfrm>
            <a:off x="6753225" y="229552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Risk/Benefit Discussion: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Use absolute risk figures for AF anticoagulation (e.g., stroke reduction vs. major bleed risk).</a:t>
            </a:r>
            <a:endParaRPr lang="en-US" sz="1125" dirty="0"/>
          </a:p>
        </p:txBody>
      </p:sp>
      <p:sp>
        <p:nvSpPr>
          <p:cNvPr id="38" name="Text 13"/>
          <p:cNvSpPr/>
          <p:nvPr/>
        </p:nvSpPr>
        <p:spPr>
          <a:xfrm>
            <a:off x="6753225" y="280987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Verbalizing Findings: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In physical exam stations, clearly narrate your findings (e.g., "I am checking for peripheral cyanosis").</a:t>
            </a:r>
            <a:endParaRPr lang="en-US" sz="1125" dirty="0"/>
          </a:p>
        </p:txBody>
      </p:sp>
      <p:sp>
        <p:nvSpPr>
          <p:cNvPr id="39" name="Text 14"/>
          <p:cNvSpPr/>
          <p:nvPr/>
        </p:nvSpPr>
        <p:spPr>
          <a:xfrm>
            <a:off x="6915150" y="3952875"/>
            <a:ext cx="52768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SCA: Shared Decision Making</a:t>
            </a:r>
            <a:endParaRPr lang="en-US" sz="1500" dirty="0"/>
          </a:p>
        </p:txBody>
      </p:sp>
      <p:sp>
        <p:nvSpPr>
          <p:cNvPr id="40" name="Text 15"/>
          <p:cNvSpPr/>
          <p:nvPr/>
        </p:nvSpPr>
        <p:spPr>
          <a:xfrm>
            <a:off x="6753225" y="439102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Bleeding Risk: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Address bleeding concerns using ORBIT/HAS-BLED scores to guide DOAC choice (e.g., Apixaban).</a:t>
            </a:r>
            <a:endParaRPr lang="en-US" sz="1125" dirty="0"/>
          </a:p>
        </p:txBody>
      </p:sp>
      <p:sp>
        <p:nvSpPr>
          <p:cNvPr id="41" name="Text 16"/>
          <p:cNvSpPr/>
          <p:nvPr/>
        </p:nvSpPr>
        <p:spPr>
          <a:xfrm>
            <a:off x="6753225" y="490537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Safety Netting: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Crucial for suspected stable angina; clear instructions on GTN use and when to call 999.</a:t>
            </a:r>
            <a:endParaRPr lang="en-US" sz="1125" dirty="0"/>
          </a:p>
        </p:txBody>
      </p:sp>
      <p:sp>
        <p:nvSpPr>
          <p:cNvPr id="42" name="Text 17"/>
          <p:cNvSpPr/>
          <p:nvPr/>
        </p:nvSpPr>
        <p:spPr>
          <a:xfrm>
            <a:off x="6753225" y="5419725"/>
            <a:ext cx="46386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DVLA Guidance: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Remember to discuss driving restrictions for SVT, VT, or pacemaker insertion.</a:t>
            </a:r>
            <a:endParaRPr lang="en-US" sz="1125" dirty="0"/>
          </a:p>
        </p:txBody>
      </p:sp>
      <p:sp>
        <p:nvSpPr>
          <p:cNvPr id="43" name="Text 18"/>
          <p:cNvSpPr/>
          <p:nvPr/>
        </p:nvSpPr>
        <p:spPr>
          <a:xfrm>
            <a:off x="571500" y="6486525"/>
            <a:ext cx="11359753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TEACHING DECK • MAY 2026 • NICE NG196 / BNF 2024 STANDARDS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5595938" cy="23526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00175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85950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240161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594372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143000"/>
            <a:ext cx="5595938" cy="2352675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3663" y="1400175"/>
            <a:ext cx="285750" cy="2286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1885950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2240161"/>
            <a:ext cx="166688" cy="13722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43663" y="2594372"/>
            <a:ext cx="166688" cy="1372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733800"/>
            <a:ext cx="5595938" cy="2352675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3990975"/>
            <a:ext cx="285750" cy="2286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4476750"/>
            <a:ext cx="166688" cy="1372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09600" y="4830961"/>
            <a:ext cx="166688" cy="1372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09600" y="5185172"/>
            <a:ext cx="166688" cy="137220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5063" y="3733800"/>
            <a:ext cx="5595938" cy="235267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43663" y="3990975"/>
            <a:ext cx="285750" cy="22860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43663" y="4476750"/>
            <a:ext cx="166688" cy="13722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43663" y="4830961"/>
            <a:ext cx="166688" cy="13722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43663" y="5185172"/>
            <a:ext cx="166688" cy="13722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523875" y="190500"/>
            <a:ext cx="1166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ECG INTERPRETATION &amp; CARDIAC MONITORING</a:t>
            </a:r>
            <a:endParaRPr lang="en-US" sz="2100" dirty="0"/>
          </a:p>
        </p:txBody>
      </p:sp>
      <p:sp>
        <p:nvSpPr>
          <p:cNvPr id="27" name="Text 1"/>
          <p:cNvSpPr/>
          <p:nvPr/>
        </p:nvSpPr>
        <p:spPr>
          <a:xfrm>
            <a:off x="523875" y="628650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Clinical Protocol &amp; AKT/SCA Exam Prep</a:t>
            </a:r>
            <a:endParaRPr lang="en-US" sz="1200" dirty="0"/>
          </a:p>
        </p:txBody>
      </p:sp>
      <p:sp>
        <p:nvSpPr>
          <p:cNvPr id="28" name="Text 2"/>
          <p:cNvSpPr/>
          <p:nvPr/>
        </p:nvSpPr>
        <p:spPr>
          <a:xfrm>
            <a:off x="1038225" y="1371600"/>
            <a:ext cx="5943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Coronary Territory Mapping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890588" y="1847850"/>
            <a:ext cx="58293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Anterior (LAD):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Leads V1–V4</a:t>
            </a:r>
            <a:endParaRPr lang="en-US" sz="1350" dirty="0"/>
          </a:p>
        </p:txBody>
      </p:sp>
      <p:sp>
        <p:nvSpPr>
          <p:cNvPr id="30" name="Text 4"/>
          <p:cNvSpPr/>
          <p:nvPr/>
        </p:nvSpPr>
        <p:spPr>
          <a:xfrm>
            <a:off x="890588" y="2202061"/>
            <a:ext cx="699516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Inferior (RCA):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Leads II, III, aVF</a:t>
            </a:r>
            <a:endParaRPr lang="en-US" sz="1350" dirty="0"/>
          </a:p>
        </p:txBody>
      </p:sp>
      <p:sp>
        <p:nvSpPr>
          <p:cNvPr id="31" name="Text 5"/>
          <p:cNvSpPr/>
          <p:nvPr/>
        </p:nvSpPr>
        <p:spPr>
          <a:xfrm>
            <a:off x="890588" y="2556272"/>
            <a:ext cx="870966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Lateral (Circumflex):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Leads I, aVL, V5–V6</a:t>
            </a:r>
            <a:endParaRPr lang="en-US" sz="1350" dirty="0"/>
          </a:p>
        </p:txBody>
      </p:sp>
      <p:sp>
        <p:nvSpPr>
          <p:cNvPr id="32" name="Text 6"/>
          <p:cNvSpPr/>
          <p:nvPr/>
        </p:nvSpPr>
        <p:spPr>
          <a:xfrm>
            <a:off x="6872288" y="1371600"/>
            <a:ext cx="531971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STEMI Diagnostic Criteria</a:t>
            </a:r>
            <a:endParaRPr lang="en-US" sz="1500" dirty="0"/>
          </a:p>
        </p:txBody>
      </p:sp>
      <p:sp>
        <p:nvSpPr>
          <p:cNvPr id="33" name="Text 7"/>
          <p:cNvSpPr/>
          <p:nvPr/>
        </p:nvSpPr>
        <p:spPr>
          <a:xfrm>
            <a:off x="6724650" y="1847850"/>
            <a:ext cx="546735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Limb Leads: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ST Elevation ≥1mm (contiguous)</a:t>
            </a:r>
            <a:endParaRPr lang="en-US" sz="1350" dirty="0"/>
          </a:p>
        </p:txBody>
      </p:sp>
      <p:sp>
        <p:nvSpPr>
          <p:cNvPr id="34" name="Text 8"/>
          <p:cNvSpPr/>
          <p:nvPr/>
        </p:nvSpPr>
        <p:spPr>
          <a:xfrm>
            <a:off x="6724650" y="2202061"/>
            <a:ext cx="546735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Chest Leads: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ST Elevation ≥2mm (contiguous)</a:t>
            </a:r>
            <a:endParaRPr lang="en-US" sz="1350" dirty="0"/>
          </a:p>
        </p:txBody>
      </p:sp>
      <p:sp>
        <p:nvSpPr>
          <p:cNvPr id="35" name="Text 9"/>
          <p:cNvSpPr/>
          <p:nvPr/>
        </p:nvSpPr>
        <p:spPr>
          <a:xfrm>
            <a:off x="6724650" y="2556272"/>
            <a:ext cx="546735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STEMI Equivalent: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New LBBB + Chest Pain</a:t>
            </a:r>
            <a:endParaRPr lang="en-US" sz="1350" dirty="0"/>
          </a:p>
        </p:txBody>
      </p:sp>
      <p:sp>
        <p:nvSpPr>
          <p:cNvPr id="36" name="Text 10"/>
          <p:cNvSpPr/>
          <p:nvPr/>
        </p:nvSpPr>
        <p:spPr>
          <a:xfrm>
            <a:off x="1038225" y="3962400"/>
            <a:ext cx="6172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AF &amp; Anticoagulation (NICE)</a:t>
            </a:r>
            <a:endParaRPr lang="en-US" sz="1500" dirty="0"/>
          </a:p>
        </p:txBody>
      </p:sp>
      <p:sp>
        <p:nvSpPr>
          <p:cNvPr id="37" name="Text 11"/>
          <p:cNvSpPr/>
          <p:nvPr/>
        </p:nvSpPr>
        <p:spPr>
          <a:xfrm>
            <a:off x="890588" y="4438650"/>
            <a:ext cx="89154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CHA₂DS₂-VASc: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≥2 (Men) / ≥3 (Women) → DOAC</a:t>
            </a:r>
            <a:endParaRPr lang="en-US" sz="1350" dirty="0"/>
          </a:p>
        </p:txBody>
      </p:sp>
      <p:sp>
        <p:nvSpPr>
          <p:cNvPr id="38" name="Text 12"/>
          <p:cNvSpPr/>
          <p:nvPr/>
        </p:nvSpPr>
        <p:spPr>
          <a:xfrm>
            <a:off x="890588" y="4792861"/>
            <a:ext cx="918972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Drug Choice: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Apixaban preferred (BNF 2024)</a:t>
            </a:r>
            <a:endParaRPr lang="en-US" sz="1350" dirty="0"/>
          </a:p>
        </p:txBody>
      </p:sp>
      <p:sp>
        <p:nvSpPr>
          <p:cNvPr id="39" name="Text 13"/>
          <p:cNvSpPr/>
          <p:nvPr/>
        </p:nvSpPr>
        <p:spPr>
          <a:xfrm>
            <a:off x="890588" y="5147072"/>
            <a:ext cx="1008126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Protocol: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No LMWH bridge needed for AF DOAC start</a:t>
            </a:r>
            <a:endParaRPr lang="en-US" sz="1350" dirty="0"/>
          </a:p>
        </p:txBody>
      </p:sp>
      <p:sp>
        <p:nvSpPr>
          <p:cNvPr id="40" name="Text 14"/>
          <p:cNvSpPr/>
          <p:nvPr/>
        </p:nvSpPr>
        <p:spPr>
          <a:xfrm>
            <a:off x="6872288" y="3962400"/>
            <a:ext cx="4572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Emergency Priorities</a:t>
            </a:r>
            <a:endParaRPr lang="en-US" sz="1500" dirty="0"/>
          </a:p>
        </p:txBody>
      </p:sp>
      <p:sp>
        <p:nvSpPr>
          <p:cNvPr id="41" name="Text 15"/>
          <p:cNvSpPr/>
          <p:nvPr/>
        </p:nvSpPr>
        <p:spPr>
          <a:xfrm>
            <a:off x="6724650" y="4438650"/>
            <a:ext cx="546735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Hyperkalaemia: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IV Calcium Gluconate (1st line)</a:t>
            </a:r>
            <a:endParaRPr lang="en-US" sz="1350" dirty="0"/>
          </a:p>
        </p:txBody>
      </p:sp>
      <p:sp>
        <p:nvSpPr>
          <p:cNvPr id="42" name="Text 16"/>
          <p:cNvSpPr/>
          <p:nvPr/>
        </p:nvSpPr>
        <p:spPr>
          <a:xfrm>
            <a:off x="6724650" y="4792861"/>
            <a:ext cx="546735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Complete Heart Block: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999 + Atropine 500mcg</a:t>
            </a:r>
            <a:endParaRPr lang="en-US" sz="1350" dirty="0"/>
          </a:p>
        </p:txBody>
      </p:sp>
      <p:sp>
        <p:nvSpPr>
          <p:cNvPr id="43" name="Text 17"/>
          <p:cNvSpPr/>
          <p:nvPr/>
        </p:nvSpPr>
        <p:spPr>
          <a:xfrm>
            <a:off x="6724650" y="5147072"/>
            <a:ext cx="546735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Long QT (QTc &gt;500):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 Stop triggers; IV Mg for Torsades</a:t>
            </a:r>
            <a:endParaRPr lang="en-US" sz="1350" dirty="0"/>
          </a:p>
        </p:txBody>
      </p:sp>
      <p:sp>
        <p:nvSpPr>
          <p:cNvPr id="44" name="Text 18"/>
          <p:cNvSpPr/>
          <p:nvPr/>
        </p:nvSpPr>
        <p:spPr>
          <a:xfrm>
            <a:off x="381000" y="6562725"/>
            <a:ext cx="4160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5" name="Text 19"/>
          <p:cNvSpPr/>
          <p:nvPr/>
        </p:nvSpPr>
        <p:spPr>
          <a:xfrm>
            <a:off x="9221837" y="6562725"/>
            <a:ext cx="297016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www.bradfordvts.co.uk • Updated May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5595938" cy="26193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3500"/>
            <a:ext cx="5214938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74428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38325"/>
            <a:ext cx="119063" cy="991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107853"/>
            <a:ext cx="119063" cy="991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377380"/>
            <a:ext cx="119063" cy="991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646908"/>
            <a:ext cx="119063" cy="9912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52875"/>
            <a:ext cx="5595938" cy="2619375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143375"/>
            <a:ext cx="5214938" cy="33337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184303"/>
            <a:ext cx="214313" cy="17532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648200"/>
            <a:ext cx="119063" cy="9912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4917728"/>
            <a:ext cx="119063" cy="9912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187255"/>
            <a:ext cx="119063" cy="9912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456783"/>
            <a:ext cx="119063" cy="9912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15063" y="1143000"/>
            <a:ext cx="5595938" cy="2619375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5563" y="1333500"/>
            <a:ext cx="5214938" cy="333375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5563" y="1374428"/>
            <a:ext cx="214313" cy="17532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05563" y="1838325"/>
            <a:ext cx="119063" cy="9912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05563" y="2107853"/>
            <a:ext cx="119063" cy="9912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05563" y="2415480"/>
            <a:ext cx="5214938" cy="83820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15063" y="3952875"/>
            <a:ext cx="5595938" cy="2619375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5563" y="4143375"/>
            <a:ext cx="5214938" cy="333375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05563" y="4184303"/>
            <a:ext cx="214313" cy="17532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5563" y="4648200"/>
            <a:ext cx="119063" cy="9912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405563" y="4917728"/>
            <a:ext cx="119063" cy="9912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05563" y="5187255"/>
            <a:ext cx="119063" cy="99120"/>
          </a:xfrm>
          <a:prstGeom prst="rect">
            <a:avLst/>
          </a:prstGeom>
        </p:spPr>
      </p:pic>
      <p:sp>
        <p:nvSpPr>
          <p:cNvPr id="31" name="Text 0"/>
          <p:cNvSpPr/>
          <p:nvPr/>
        </p:nvSpPr>
        <p:spPr>
          <a:xfrm>
            <a:off x="523875" y="285750"/>
            <a:ext cx="928116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ECG BASICS AND LEAD PLACEMENT</a:t>
            </a:r>
            <a:endParaRPr lang="en-US" sz="2100" dirty="0"/>
          </a:p>
        </p:txBody>
      </p:sp>
      <p:sp>
        <p:nvSpPr>
          <p:cNvPr id="32" name="Text 1"/>
          <p:cNvSpPr/>
          <p:nvPr/>
        </p:nvSpPr>
        <p:spPr>
          <a:xfrm>
            <a:off x="523875" y="723900"/>
            <a:ext cx="11668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Overview of limb leads, precordial electrode positions V1–V6, and lead reversals.</a:t>
            </a:r>
            <a:endParaRPr lang="en-US" sz="1200" dirty="0"/>
          </a:p>
        </p:txBody>
      </p:sp>
      <p:sp>
        <p:nvSpPr>
          <p:cNvPr id="33" name="Text 2"/>
          <p:cNvSpPr/>
          <p:nvPr/>
        </p:nvSpPr>
        <p:spPr>
          <a:xfrm>
            <a:off x="900113" y="1333500"/>
            <a:ext cx="678942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Limb Leads (Einthoven's Triangle)</a:t>
            </a:r>
            <a:endParaRPr lang="en-US" sz="1350" dirty="0"/>
          </a:p>
        </p:txBody>
      </p:sp>
      <p:sp>
        <p:nvSpPr>
          <p:cNvPr id="34" name="Text 3"/>
          <p:cNvSpPr/>
          <p:nvPr/>
        </p:nvSpPr>
        <p:spPr>
          <a:xfrm>
            <a:off x="785813" y="1781175"/>
            <a:ext cx="6132195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Lead I: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Right arm (-) to Left arm (+)</a:t>
            </a:r>
            <a:endParaRPr lang="en-US" sz="1088" dirty="0"/>
          </a:p>
        </p:txBody>
      </p:sp>
      <p:sp>
        <p:nvSpPr>
          <p:cNvPr id="35" name="Text 4"/>
          <p:cNvSpPr/>
          <p:nvPr/>
        </p:nvSpPr>
        <p:spPr>
          <a:xfrm>
            <a:off x="785813" y="2050703"/>
            <a:ext cx="10275570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Lead II: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Right arm (-) to Left leg (+) — </a:t>
            </a:r>
            <a:pPr algn="l" indent="0" marL="0">
              <a:lnSpc>
                <a:spcPts val="1523"/>
              </a:lnSpc>
              <a:buNone/>
            </a:pPr>
            <a:r>
              <a:rPr lang="en-US" sz="1088" i="1" dirty="0">
                <a:solidFill>
                  <a:srgbClr val="202124"/>
                </a:solidFill>
              </a:rPr>
              <a:t>Standard rhythm strip</a:t>
            </a:r>
            <a:endParaRPr lang="en-US" sz="1088" dirty="0"/>
          </a:p>
        </p:txBody>
      </p:sp>
      <p:sp>
        <p:nvSpPr>
          <p:cNvPr id="36" name="Text 5"/>
          <p:cNvSpPr/>
          <p:nvPr/>
        </p:nvSpPr>
        <p:spPr>
          <a:xfrm>
            <a:off x="785813" y="2320230"/>
            <a:ext cx="6297930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Lead III: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Left arm (-) to Left leg (+)</a:t>
            </a:r>
            <a:endParaRPr lang="en-US" sz="1088" dirty="0"/>
          </a:p>
        </p:txBody>
      </p:sp>
      <p:sp>
        <p:nvSpPr>
          <p:cNvPr id="37" name="Text 6"/>
          <p:cNvSpPr/>
          <p:nvPr/>
        </p:nvSpPr>
        <p:spPr>
          <a:xfrm>
            <a:off x="785813" y="2589758"/>
            <a:ext cx="8618220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Augmented Leads: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aVR, aVL, aVF (Unipolar limb leads)</a:t>
            </a:r>
            <a:endParaRPr lang="en-US" sz="1088" dirty="0"/>
          </a:p>
        </p:txBody>
      </p:sp>
      <p:sp>
        <p:nvSpPr>
          <p:cNvPr id="38" name="Text 7"/>
          <p:cNvSpPr/>
          <p:nvPr/>
        </p:nvSpPr>
        <p:spPr>
          <a:xfrm>
            <a:off x="900113" y="4143375"/>
            <a:ext cx="59664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Chest (Precordial) Electrodes</a:t>
            </a:r>
            <a:endParaRPr lang="en-US" sz="1350" dirty="0"/>
          </a:p>
        </p:txBody>
      </p:sp>
      <p:sp>
        <p:nvSpPr>
          <p:cNvPr id="39" name="Text 8"/>
          <p:cNvSpPr/>
          <p:nvPr/>
        </p:nvSpPr>
        <p:spPr>
          <a:xfrm>
            <a:off x="785813" y="4591050"/>
            <a:ext cx="7623810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V1 &amp; V2: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4th ICS, Right &amp; Left sternal edges</a:t>
            </a:r>
            <a:endParaRPr lang="en-US" sz="1088" dirty="0"/>
          </a:p>
        </p:txBody>
      </p:sp>
      <p:sp>
        <p:nvSpPr>
          <p:cNvPr id="40" name="Text 9"/>
          <p:cNvSpPr/>
          <p:nvPr/>
        </p:nvSpPr>
        <p:spPr>
          <a:xfrm>
            <a:off x="785813" y="4860578"/>
            <a:ext cx="4972050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V3: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Midway between V2 and V4</a:t>
            </a:r>
            <a:endParaRPr lang="en-US" sz="1088" dirty="0"/>
          </a:p>
        </p:txBody>
      </p:sp>
      <p:sp>
        <p:nvSpPr>
          <p:cNvPr id="41" name="Text 10"/>
          <p:cNvSpPr/>
          <p:nvPr/>
        </p:nvSpPr>
        <p:spPr>
          <a:xfrm>
            <a:off x="785813" y="5130105"/>
            <a:ext cx="5524500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V4: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5th ICS, Mid-clavicular line</a:t>
            </a:r>
            <a:endParaRPr lang="en-US" sz="1088" dirty="0"/>
          </a:p>
        </p:txBody>
      </p:sp>
      <p:sp>
        <p:nvSpPr>
          <p:cNvPr id="42" name="Text 11"/>
          <p:cNvSpPr/>
          <p:nvPr/>
        </p:nvSpPr>
        <p:spPr>
          <a:xfrm>
            <a:off x="785813" y="5399633"/>
            <a:ext cx="9612630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V5 &amp; V6: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Horizontal to V4, Anterior &amp; Mid-axillary lines</a:t>
            </a:r>
            <a:endParaRPr lang="en-US" sz="1088" dirty="0"/>
          </a:p>
        </p:txBody>
      </p:sp>
      <p:sp>
        <p:nvSpPr>
          <p:cNvPr id="43" name="Text 12"/>
          <p:cNvSpPr/>
          <p:nvPr/>
        </p:nvSpPr>
        <p:spPr>
          <a:xfrm>
            <a:off x="6734175" y="1333500"/>
            <a:ext cx="432054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Common Lead Reversals</a:t>
            </a:r>
            <a:endParaRPr lang="en-US" sz="1350" dirty="0"/>
          </a:p>
        </p:txBody>
      </p:sp>
      <p:sp>
        <p:nvSpPr>
          <p:cNvPr id="44" name="Text 13"/>
          <p:cNvSpPr/>
          <p:nvPr/>
        </p:nvSpPr>
        <p:spPr>
          <a:xfrm>
            <a:off x="6619875" y="1781175"/>
            <a:ext cx="5572125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Right Arm / Right Leg: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Minimal signal in Lead II (often flatline)</a:t>
            </a:r>
            <a:endParaRPr lang="en-US" sz="1088" dirty="0"/>
          </a:p>
        </p:txBody>
      </p:sp>
      <p:sp>
        <p:nvSpPr>
          <p:cNvPr id="45" name="Text 14"/>
          <p:cNvSpPr/>
          <p:nvPr/>
        </p:nvSpPr>
        <p:spPr>
          <a:xfrm>
            <a:off x="6619875" y="2050703"/>
            <a:ext cx="5572125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Right Arm / Left Arm: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Lead I &amp; III inverted; aVR &amp; aVL reversed</a:t>
            </a:r>
            <a:endParaRPr lang="en-US" sz="1088" dirty="0"/>
          </a:p>
        </p:txBody>
      </p:sp>
      <p:sp>
        <p:nvSpPr>
          <p:cNvPr id="46" name="Text 15"/>
          <p:cNvSpPr/>
          <p:nvPr/>
        </p:nvSpPr>
        <p:spPr>
          <a:xfrm>
            <a:off x="6519863" y="2529780"/>
            <a:ext cx="498633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5281B"/>
                </a:solidFill>
              </a:rPr>
              <a:t>EXAM TIP: LEAD I INVERSION</a:t>
            </a:r>
            <a:endParaRPr lang="en-US" sz="1050" dirty="0"/>
          </a:p>
        </p:txBody>
      </p:sp>
      <p:sp>
        <p:nvSpPr>
          <p:cNvPr id="47" name="Text 16"/>
          <p:cNvSpPr/>
          <p:nvPr/>
        </p:nvSpPr>
        <p:spPr>
          <a:xfrm>
            <a:off x="6519863" y="2767905"/>
            <a:ext cx="4986338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202124"/>
                </a:solidFill>
              </a:rPr>
              <a:t>If Lead I is inverted, always check for Arm Lead Reversal first before diagnosing Dextrocardia or Axis Deviation.</a:t>
            </a:r>
            <a:endParaRPr lang="en-US" sz="975" dirty="0"/>
          </a:p>
        </p:txBody>
      </p:sp>
      <p:sp>
        <p:nvSpPr>
          <p:cNvPr id="48" name="Text 17"/>
          <p:cNvSpPr/>
          <p:nvPr/>
        </p:nvSpPr>
        <p:spPr>
          <a:xfrm>
            <a:off x="6734175" y="4143375"/>
            <a:ext cx="54578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Dextrocardia vs. Lead Reversal</a:t>
            </a:r>
            <a:endParaRPr lang="en-US" sz="1350" dirty="0"/>
          </a:p>
        </p:txBody>
      </p:sp>
      <p:sp>
        <p:nvSpPr>
          <p:cNvPr id="49" name="Text 18"/>
          <p:cNvSpPr/>
          <p:nvPr/>
        </p:nvSpPr>
        <p:spPr>
          <a:xfrm>
            <a:off x="6619875" y="4591050"/>
            <a:ext cx="5572125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Dextrocardia: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No R-wave progression in V1–V6 (Small R-waves throughout)</a:t>
            </a:r>
            <a:endParaRPr lang="en-US" sz="1088" dirty="0"/>
          </a:p>
        </p:txBody>
      </p:sp>
      <p:sp>
        <p:nvSpPr>
          <p:cNvPr id="50" name="Text 19"/>
          <p:cNvSpPr/>
          <p:nvPr/>
        </p:nvSpPr>
        <p:spPr>
          <a:xfrm>
            <a:off x="6619875" y="4860578"/>
            <a:ext cx="5572125" cy="19332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Lead Reversal: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R-wave progression in V1–V6 remains normal</a:t>
            </a:r>
            <a:endParaRPr lang="en-US" sz="1088" dirty="0"/>
          </a:p>
        </p:txBody>
      </p:sp>
      <p:sp>
        <p:nvSpPr>
          <p:cNvPr id="51" name="Text 20"/>
          <p:cNvSpPr/>
          <p:nvPr/>
        </p:nvSpPr>
        <p:spPr>
          <a:xfrm>
            <a:off x="6619875" y="5130105"/>
            <a:ext cx="5000625" cy="38665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23"/>
              </a:lnSpc>
              <a:buNone/>
            </a:pPr>
            <a:r>
              <a:rPr lang="en-US" sz="1088" b="1" dirty="0">
                <a:solidFill>
                  <a:srgbClr val="202124"/>
                </a:solidFill>
              </a:rPr>
              <a:t>Action:</a:t>
            </a:r>
            <a:pPr algn="l" indent="0" marL="0">
              <a:lnSpc>
                <a:spcPts val="1523"/>
              </a:lnSpc>
              <a:buNone/>
            </a:pPr>
            <a:r>
              <a:rPr lang="en-US" sz="1088" dirty="0">
                <a:solidFill>
                  <a:srgbClr val="202124"/>
                </a:solidFill>
              </a:rPr>
              <a:t> If suspected, repeat ECG with leads on correct limbs and re-verify positions</a:t>
            </a:r>
            <a:endParaRPr lang="en-US" sz="1088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85750"/>
            <a:ext cx="11049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685925"/>
            <a:ext cx="5381625" cy="180022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876425"/>
            <a:ext cx="5000625" cy="333375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924496"/>
            <a:ext cx="214313" cy="1753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676650"/>
            <a:ext cx="5381625" cy="235267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867150"/>
            <a:ext cx="5000625" cy="333375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915221"/>
            <a:ext cx="214313" cy="1753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4972050"/>
            <a:ext cx="5000625" cy="866775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6300" y="5125343"/>
            <a:ext cx="166688" cy="1372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571625"/>
            <a:ext cx="5381625" cy="45720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34125" y="1666875"/>
            <a:ext cx="5172075" cy="436245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714375" y="285750"/>
            <a:ext cx="768096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CARDIAC ACTION POTENTIAL</a:t>
            </a:r>
            <a:endParaRPr lang="en-US" sz="2100" dirty="0"/>
          </a:p>
        </p:txBody>
      </p:sp>
      <p:sp>
        <p:nvSpPr>
          <p:cNvPr id="16" name="Text 1"/>
          <p:cNvSpPr/>
          <p:nvPr/>
        </p:nvSpPr>
        <p:spPr>
          <a:xfrm>
            <a:off x="714375" y="723900"/>
            <a:ext cx="10607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Physiological Phases &amp; Class III Antiarrhythmic Mechanisms</a:t>
            </a:r>
            <a:endParaRPr lang="en-US" sz="1200" dirty="0"/>
          </a:p>
        </p:txBody>
      </p:sp>
      <p:sp>
        <p:nvSpPr>
          <p:cNvPr id="17" name="Text 2"/>
          <p:cNvSpPr/>
          <p:nvPr/>
        </p:nvSpPr>
        <p:spPr>
          <a:xfrm>
            <a:off x="976312" y="1876425"/>
            <a:ext cx="514350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 Depolarisation &amp; Plateau</a:t>
            </a:r>
            <a:endParaRPr lang="en-US" sz="1350" dirty="0"/>
          </a:p>
        </p:txBody>
      </p:sp>
      <p:sp>
        <p:nvSpPr>
          <p:cNvPr id="18" name="Text 3"/>
          <p:cNvSpPr/>
          <p:nvPr/>
        </p:nvSpPr>
        <p:spPr>
          <a:xfrm>
            <a:off x="762000" y="2352675"/>
            <a:ext cx="104013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Phase 0: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Rapid depolarisation via fast Na+ channels opening.</a:t>
            </a:r>
            <a:endParaRPr lang="en-US" sz="1125" dirty="0"/>
          </a:p>
        </p:txBody>
      </p:sp>
      <p:sp>
        <p:nvSpPr>
          <p:cNvPr id="19" name="Text 4"/>
          <p:cNvSpPr/>
          <p:nvPr/>
        </p:nvSpPr>
        <p:spPr>
          <a:xfrm>
            <a:off x="762000" y="2667000"/>
            <a:ext cx="11430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Phase 1: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Initial repolarisation; Na+ channels inactivate; net K+ outward.</a:t>
            </a:r>
            <a:endParaRPr lang="en-US" sz="1125" dirty="0"/>
          </a:p>
        </p:txBody>
      </p:sp>
      <p:sp>
        <p:nvSpPr>
          <p:cNvPr id="20" name="Text 5"/>
          <p:cNvSpPr/>
          <p:nvPr/>
        </p:nvSpPr>
        <p:spPr>
          <a:xfrm>
            <a:off x="762000" y="2981325"/>
            <a:ext cx="11430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Phase 2: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Plateau phase; Ca2+ inward vs K+ outward.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Key for QT interval.</a:t>
            </a:r>
            <a:endParaRPr lang="en-US" sz="1125" dirty="0"/>
          </a:p>
        </p:txBody>
      </p:sp>
      <p:sp>
        <p:nvSpPr>
          <p:cNvPr id="21" name="Text 6"/>
          <p:cNvSpPr/>
          <p:nvPr/>
        </p:nvSpPr>
        <p:spPr>
          <a:xfrm>
            <a:off x="976312" y="3867150"/>
            <a:ext cx="5143500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 Repolarisation &amp; Resting</a:t>
            </a:r>
            <a:endParaRPr lang="en-US" sz="1350" dirty="0"/>
          </a:p>
        </p:txBody>
      </p:sp>
      <p:sp>
        <p:nvSpPr>
          <p:cNvPr id="22" name="Text 7"/>
          <p:cNvSpPr/>
          <p:nvPr/>
        </p:nvSpPr>
        <p:spPr>
          <a:xfrm>
            <a:off x="762000" y="4343400"/>
            <a:ext cx="11430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Phase 3: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Rapid repolarisation; Ca2+ channels close; net K+ outward.</a:t>
            </a:r>
            <a:endParaRPr lang="en-US" sz="1125" dirty="0"/>
          </a:p>
        </p:txBody>
      </p:sp>
      <p:sp>
        <p:nvSpPr>
          <p:cNvPr id="23" name="Text 8"/>
          <p:cNvSpPr/>
          <p:nvPr/>
        </p:nvSpPr>
        <p:spPr>
          <a:xfrm>
            <a:off x="762000" y="4657725"/>
            <a:ext cx="11430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Phase 4: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Resting potential; high K+ permeability; Na+/K+ pump active.</a:t>
            </a:r>
            <a:endParaRPr lang="en-US" sz="1125" dirty="0"/>
          </a:p>
        </p:txBody>
      </p:sp>
      <p:sp>
        <p:nvSpPr>
          <p:cNvPr id="24" name="Text 9"/>
          <p:cNvSpPr/>
          <p:nvPr/>
        </p:nvSpPr>
        <p:spPr>
          <a:xfrm>
            <a:off x="1042988" y="4972050"/>
            <a:ext cx="4772025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</a:rPr>
              <a:t> Amiodarone (Class III)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Prolongs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Phase 3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 by blocking K+ channels. Leads to QT prolongation. Also possesses Class I, II, and IV effects.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2133600" cy="44767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2050" y="1371600"/>
            <a:ext cx="571500" cy="571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4925" y="2625626"/>
            <a:ext cx="285750" cy="22860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133725"/>
            <a:ext cx="95250" cy="952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848100"/>
            <a:ext cx="95250" cy="7620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05100" y="1143000"/>
            <a:ext cx="2133600" cy="447675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86150" y="1371600"/>
            <a:ext cx="571500" cy="57150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9025" y="2625626"/>
            <a:ext cx="285750" cy="2286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95600" y="3133725"/>
            <a:ext cx="95250" cy="9525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95600" y="3648075"/>
            <a:ext cx="95250" cy="952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29200" y="1143000"/>
            <a:ext cx="2133600" cy="447675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10250" y="1371600"/>
            <a:ext cx="571500" cy="5715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53125" y="2625626"/>
            <a:ext cx="285750" cy="228600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19700" y="3133725"/>
            <a:ext cx="95250" cy="762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19700" y="3448050"/>
            <a:ext cx="95250" cy="84534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19700" y="3962400"/>
            <a:ext cx="95250" cy="84534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53300" y="1143000"/>
            <a:ext cx="2133600" cy="4476750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34350" y="1371600"/>
            <a:ext cx="571500" cy="571500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77225" y="2625626"/>
            <a:ext cx="285750" cy="228600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43800" y="3133725"/>
            <a:ext cx="95250" cy="95250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43800" y="3648075"/>
            <a:ext cx="95250" cy="95250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43800" y="4162425"/>
            <a:ext cx="95250" cy="9525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677400" y="1143000"/>
            <a:ext cx="2133600" cy="447675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458450" y="1371600"/>
            <a:ext cx="571500" cy="57150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601325" y="2625626"/>
            <a:ext cx="285750" cy="22860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867900" y="3133725"/>
            <a:ext cx="95250" cy="84534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867900" y="3648075"/>
            <a:ext cx="95250" cy="95250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867900" y="4162425"/>
            <a:ext cx="95250" cy="84534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81000" y="5905500"/>
            <a:ext cx="11430000" cy="571500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19125" y="6102846"/>
            <a:ext cx="238125" cy="19050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523875" y="190500"/>
            <a:ext cx="1088136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SYSTEMATIC ECG READING USING RRATE</a:t>
            </a:r>
            <a:endParaRPr lang="en-US" sz="2100" dirty="0"/>
          </a:p>
        </p:txBody>
      </p:sp>
      <p:sp>
        <p:nvSpPr>
          <p:cNvPr id="36" name="Text 1"/>
          <p:cNvSpPr/>
          <p:nvPr/>
        </p:nvSpPr>
        <p:spPr>
          <a:xfrm>
            <a:off x="523875" y="628650"/>
            <a:ext cx="11668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A structured approach to ECG interpretation focusing on Rate, Rhythm, Axis, Time intervals, and Every wave morphology.</a:t>
            </a:r>
            <a:endParaRPr lang="en-US" sz="1200" dirty="0"/>
          </a:p>
        </p:txBody>
      </p:sp>
      <p:sp>
        <p:nvSpPr>
          <p:cNvPr id="37" name="Text 2"/>
          <p:cNvSpPr/>
          <p:nvPr/>
        </p:nvSpPr>
        <p:spPr>
          <a:xfrm>
            <a:off x="1162050" y="1371600"/>
            <a:ext cx="571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5EB8"/>
                </a:solidFill>
              </a:rPr>
              <a:t>R</a:t>
            </a:r>
            <a:endParaRPr lang="en-US" sz="2400" dirty="0"/>
          </a:p>
        </p:txBody>
      </p:sp>
      <p:sp>
        <p:nvSpPr>
          <p:cNvPr id="38" name="Text 3"/>
          <p:cNvSpPr/>
          <p:nvPr/>
        </p:nvSpPr>
        <p:spPr>
          <a:xfrm>
            <a:off x="1195536" y="2085975"/>
            <a:ext cx="504527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RATE</a:t>
            </a:r>
            <a:endParaRPr lang="en-US" sz="1500" dirty="0"/>
          </a:p>
        </p:txBody>
      </p:sp>
      <p:sp>
        <p:nvSpPr>
          <p:cNvPr id="39" name="Text 4"/>
          <p:cNvSpPr/>
          <p:nvPr/>
        </p:nvSpPr>
        <p:spPr>
          <a:xfrm>
            <a:off x="742950" y="3095625"/>
            <a:ext cx="15811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300 / (number of large squares between R waves)</a:t>
            </a:r>
            <a:endParaRPr lang="en-US" sz="1050" dirty="0"/>
          </a:p>
        </p:txBody>
      </p:sp>
      <p:sp>
        <p:nvSpPr>
          <p:cNvPr id="40" name="Text 5"/>
          <p:cNvSpPr/>
          <p:nvPr/>
        </p:nvSpPr>
        <p:spPr>
          <a:xfrm>
            <a:off x="742950" y="3810000"/>
            <a:ext cx="34137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Normal: 60–100 bpm</a:t>
            </a:r>
            <a:endParaRPr lang="en-US" sz="1050" dirty="0"/>
          </a:p>
        </p:txBody>
      </p:sp>
      <p:sp>
        <p:nvSpPr>
          <p:cNvPr id="41" name="Text 6"/>
          <p:cNvSpPr/>
          <p:nvPr/>
        </p:nvSpPr>
        <p:spPr>
          <a:xfrm>
            <a:off x="3486150" y="1371600"/>
            <a:ext cx="571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5EB8"/>
                </a:solidFill>
              </a:rPr>
              <a:t>R</a:t>
            </a:r>
            <a:endParaRPr lang="en-US" sz="2400" dirty="0"/>
          </a:p>
        </p:txBody>
      </p:sp>
      <p:sp>
        <p:nvSpPr>
          <p:cNvPr id="42" name="Text 7"/>
          <p:cNvSpPr/>
          <p:nvPr/>
        </p:nvSpPr>
        <p:spPr>
          <a:xfrm>
            <a:off x="3364409" y="2085975"/>
            <a:ext cx="81483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RHYTHM</a:t>
            </a:r>
            <a:endParaRPr lang="en-US" sz="1500" dirty="0"/>
          </a:p>
        </p:txBody>
      </p:sp>
      <p:sp>
        <p:nvSpPr>
          <p:cNvPr id="43" name="Text 8"/>
          <p:cNvSpPr/>
          <p:nvPr/>
        </p:nvSpPr>
        <p:spPr>
          <a:xfrm>
            <a:off x="3067050" y="309562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Regular or irregular? (Check rhythm strip)</a:t>
            </a:r>
            <a:endParaRPr lang="en-US" sz="1050" dirty="0"/>
          </a:p>
        </p:txBody>
      </p:sp>
      <p:sp>
        <p:nvSpPr>
          <p:cNvPr id="44" name="Text 9"/>
          <p:cNvSpPr/>
          <p:nvPr/>
        </p:nvSpPr>
        <p:spPr>
          <a:xfrm>
            <a:off x="3067050" y="360997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Is every P wave followed by a QRS complex?</a:t>
            </a:r>
            <a:endParaRPr lang="en-US" sz="1050" dirty="0"/>
          </a:p>
        </p:txBody>
      </p:sp>
      <p:sp>
        <p:nvSpPr>
          <p:cNvPr id="45" name="Text 10"/>
          <p:cNvSpPr/>
          <p:nvPr/>
        </p:nvSpPr>
        <p:spPr>
          <a:xfrm>
            <a:off x="5810250" y="1371600"/>
            <a:ext cx="571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5EB8"/>
                </a:solidFill>
              </a:rPr>
              <a:t>A</a:t>
            </a:r>
            <a:endParaRPr lang="en-US" sz="2400" dirty="0"/>
          </a:p>
        </p:txBody>
      </p:sp>
      <p:sp>
        <p:nvSpPr>
          <p:cNvPr id="46" name="Text 11"/>
          <p:cNvSpPr/>
          <p:nvPr/>
        </p:nvSpPr>
        <p:spPr>
          <a:xfrm>
            <a:off x="5873651" y="2085975"/>
            <a:ext cx="44469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AXIS</a:t>
            </a:r>
            <a:endParaRPr lang="en-US" sz="1500" dirty="0"/>
          </a:p>
        </p:txBody>
      </p:sp>
      <p:sp>
        <p:nvSpPr>
          <p:cNvPr id="47" name="Text 12"/>
          <p:cNvSpPr/>
          <p:nvPr/>
        </p:nvSpPr>
        <p:spPr>
          <a:xfrm>
            <a:off x="5391150" y="3095625"/>
            <a:ext cx="36271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Normal: -30° to +90°</a:t>
            </a:r>
            <a:endParaRPr lang="en-US" sz="1050" dirty="0"/>
          </a:p>
        </p:txBody>
      </p:sp>
      <p:sp>
        <p:nvSpPr>
          <p:cNvPr id="48" name="Text 13"/>
          <p:cNvSpPr/>
          <p:nvPr/>
        </p:nvSpPr>
        <p:spPr>
          <a:xfrm>
            <a:off x="5391150" y="3409950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LAD: I positive, aVF negative</a:t>
            </a:r>
            <a:endParaRPr lang="en-US" sz="1050" dirty="0"/>
          </a:p>
        </p:txBody>
      </p:sp>
      <p:sp>
        <p:nvSpPr>
          <p:cNvPr id="49" name="Text 14"/>
          <p:cNvSpPr/>
          <p:nvPr/>
        </p:nvSpPr>
        <p:spPr>
          <a:xfrm>
            <a:off x="5391150" y="3924300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RAD: I negative, aVF positive</a:t>
            </a:r>
            <a:endParaRPr lang="en-US" sz="1050" dirty="0"/>
          </a:p>
        </p:txBody>
      </p:sp>
      <p:sp>
        <p:nvSpPr>
          <p:cNvPr id="50" name="Text 15"/>
          <p:cNvSpPr/>
          <p:nvPr/>
        </p:nvSpPr>
        <p:spPr>
          <a:xfrm>
            <a:off x="8134350" y="1371600"/>
            <a:ext cx="571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5EB8"/>
                </a:solidFill>
              </a:rPr>
              <a:t>T</a:t>
            </a:r>
            <a:endParaRPr lang="en-US" sz="2400" dirty="0"/>
          </a:p>
        </p:txBody>
      </p:sp>
      <p:sp>
        <p:nvSpPr>
          <p:cNvPr id="51" name="Text 16"/>
          <p:cNvSpPr/>
          <p:nvPr/>
        </p:nvSpPr>
        <p:spPr>
          <a:xfrm>
            <a:off x="8192542" y="2085975"/>
            <a:ext cx="455116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TIME</a:t>
            </a:r>
            <a:endParaRPr lang="en-US" sz="1500" dirty="0"/>
          </a:p>
        </p:txBody>
      </p:sp>
      <p:sp>
        <p:nvSpPr>
          <p:cNvPr id="52" name="Text 17"/>
          <p:cNvSpPr/>
          <p:nvPr/>
        </p:nvSpPr>
        <p:spPr>
          <a:xfrm>
            <a:off x="7715250" y="309562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PR: 120–200 ms (3–5 small squares)</a:t>
            </a:r>
            <a:endParaRPr lang="en-US" sz="1050" dirty="0"/>
          </a:p>
        </p:txBody>
      </p:sp>
      <p:sp>
        <p:nvSpPr>
          <p:cNvPr id="53" name="Text 18"/>
          <p:cNvSpPr/>
          <p:nvPr/>
        </p:nvSpPr>
        <p:spPr>
          <a:xfrm>
            <a:off x="7715250" y="360997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QRS: &lt;120 ms (&lt;3 small squares)</a:t>
            </a:r>
            <a:endParaRPr lang="en-US" sz="1050" dirty="0"/>
          </a:p>
        </p:txBody>
      </p:sp>
      <p:sp>
        <p:nvSpPr>
          <p:cNvPr id="54" name="Text 19"/>
          <p:cNvSpPr/>
          <p:nvPr/>
        </p:nvSpPr>
        <p:spPr>
          <a:xfrm>
            <a:off x="7715250" y="412432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QTc: &lt;440 ms (M), &lt;460 ms (F)</a:t>
            </a:r>
            <a:endParaRPr lang="en-US" sz="1050" dirty="0"/>
          </a:p>
        </p:txBody>
      </p:sp>
      <p:sp>
        <p:nvSpPr>
          <p:cNvPr id="55" name="Text 20"/>
          <p:cNvSpPr/>
          <p:nvPr/>
        </p:nvSpPr>
        <p:spPr>
          <a:xfrm>
            <a:off x="10458450" y="1371600"/>
            <a:ext cx="571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005EB8"/>
                </a:solidFill>
              </a:rPr>
              <a:t>E</a:t>
            </a:r>
            <a:endParaRPr lang="en-US" sz="2400" dirty="0"/>
          </a:p>
        </p:txBody>
      </p:sp>
      <p:sp>
        <p:nvSpPr>
          <p:cNvPr id="56" name="Text 21"/>
          <p:cNvSpPr/>
          <p:nvPr/>
        </p:nvSpPr>
        <p:spPr>
          <a:xfrm>
            <a:off x="10126563" y="2085975"/>
            <a:ext cx="12351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EVERY WAVE</a:t>
            </a:r>
            <a:endParaRPr lang="en-US" sz="1500" dirty="0"/>
          </a:p>
        </p:txBody>
      </p:sp>
      <p:sp>
        <p:nvSpPr>
          <p:cNvPr id="57" name="Text 22"/>
          <p:cNvSpPr/>
          <p:nvPr/>
        </p:nvSpPr>
        <p:spPr>
          <a:xfrm>
            <a:off x="10039350" y="309562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P wave and QRS morphology</a:t>
            </a:r>
            <a:endParaRPr lang="en-US" sz="1050" dirty="0"/>
          </a:p>
        </p:txBody>
      </p:sp>
      <p:sp>
        <p:nvSpPr>
          <p:cNvPr id="58" name="Text 23"/>
          <p:cNvSpPr/>
          <p:nvPr/>
        </p:nvSpPr>
        <p:spPr>
          <a:xfrm>
            <a:off x="10039350" y="360997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ST segment (elevation/depression)</a:t>
            </a:r>
            <a:endParaRPr lang="en-US" sz="1050" dirty="0"/>
          </a:p>
        </p:txBody>
      </p:sp>
      <p:sp>
        <p:nvSpPr>
          <p:cNvPr id="59" name="Text 24"/>
          <p:cNvSpPr/>
          <p:nvPr/>
        </p:nvSpPr>
        <p:spPr>
          <a:xfrm>
            <a:off x="10039350" y="4124325"/>
            <a:ext cx="15811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3C4043"/>
                </a:solidFill>
              </a:rPr>
              <a:t>T wave orientation and height</a:t>
            </a:r>
            <a:endParaRPr lang="en-US" sz="1050" dirty="0"/>
          </a:p>
        </p:txBody>
      </p:sp>
      <p:sp>
        <p:nvSpPr>
          <p:cNvPr id="60" name="Text 25"/>
          <p:cNvSpPr/>
          <p:nvPr/>
        </p:nvSpPr>
        <p:spPr>
          <a:xfrm>
            <a:off x="1000125" y="6084094"/>
            <a:ext cx="111918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5281B"/>
                </a:solidFill>
              </a:rPr>
              <a:t>AKT Tip: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Always calculate the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5281B"/>
                </a:solidFill>
              </a:rPr>
              <a:t>corrected QT (QTc)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. Visual estimation is insufficient when assessing drug-induced prolongation (e.g., amiodarone, antipsychotics).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5722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00125"/>
            <a:ext cx="11430000" cy="355282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00125"/>
            <a:ext cx="2857500" cy="4381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38500" y="1000125"/>
            <a:ext cx="3429000" cy="4381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0" y="1000125"/>
            <a:ext cx="5143500" cy="4381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1438275"/>
            <a:ext cx="2857500" cy="414338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8500" y="1438275"/>
            <a:ext cx="3429000" cy="414338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67500" y="1438275"/>
            <a:ext cx="5143500" cy="414338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1852612"/>
            <a:ext cx="11430000" cy="414338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1852612"/>
            <a:ext cx="2857500" cy="414338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38500" y="1852612"/>
            <a:ext cx="3429000" cy="414338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67500" y="1852612"/>
            <a:ext cx="5143500" cy="414338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2266950"/>
            <a:ext cx="2857500" cy="414338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38500" y="2266950"/>
            <a:ext cx="3429000" cy="414338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7500" y="2266950"/>
            <a:ext cx="5143500" cy="414338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2681288"/>
            <a:ext cx="11430000" cy="414338"/>
          </a:xfrm>
          <a:prstGeom prst="rect">
            <a:avLst/>
          </a:prstGeom>
        </p:spPr>
      </p:pic>
      <p:pic>
        <p:nvPicPr>
          <p:cNvPr id="20" name="Image 18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2681288"/>
            <a:ext cx="2857500" cy="414338"/>
          </a:xfrm>
          <a:prstGeom prst="rect">
            <a:avLst/>
          </a:prstGeom>
        </p:spPr>
      </p:pic>
      <p:pic>
        <p:nvPicPr>
          <p:cNvPr id="21" name="Image 19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238500" y="2681288"/>
            <a:ext cx="3429000" cy="414338"/>
          </a:xfrm>
          <a:prstGeom prst="rect">
            <a:avLst/>
          </a:prstGeom>
        </p:spPr>
      </p:pic>
      <p:pic>
        <p:nvPicPr>
          <p:cNvPr id="22" name="Image 20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67500" y="2681288"/>
            <a:ext cx="5143500" cy="414338"/>
          </a:xfrm>
          <a:prstGeom prst="rect">
            <a:avLst/>
          </a:prstGeom>
        </p:spPr>
      </p:pic>
      <p:pic>
        <p:nvPicPr>
          <p:cNvPr id="23" name="Image 21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3095625"/>
            <a:ext cx="2857500" cy="414338"/>
          </a:xfrm>
          <a:prstGeom prst="rect">
            <a:avLst/>
          </a:prstGeom>
        </p:spPr>
      </p:pic>
      <p:pic>
        <p:nvPicPr>
          <p:cNvPr id="24" name="Image 22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38500" y="3095625"/>
            <a:ext cx="3429000" cy="414338"/>
          </a:xfrm>
          <a:prstGeom prst="rect">
            <a:avLst/>
          </a:prstGeom>
        </p:spPr>
      </p:pic>
      <p:pic>
        <p:nvPicPr>
          <p:cNvPr id="25" name="Image 23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67500" y="3095625"/>
            <a:ext cx="5143500" cy="414338"/>
          </a:xfrm>
          <a:prstGeom prst="rect">
            <a:avLst/>
          </a:prstGeom>
        </p:spPr>
      </p:pic>
      <p:pic>
        <p:nvPicPr>
          <p:cNvPr id="26" name="Image 24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1000" y="3509963"/>
            <a:ext cx="11430000" cy="628650"/>
          </a:xfrm>
          <a:prstGeom prst="rect">
            <a:avLst/>
          </a:prstGeom>
        </p:spPr>
      </p:pic>
      <p:pic>
        <p:nvPicPr>
          <p:cNvPr id="27" name="Image 25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1000" y="3509963"/>
            <a:ext cx="2857500" cy="628650"/>
          </a:xfrm>
          <a:prstGeom prst="rect">
            <a:avLst/>
          </a:prstGeom>
        </p:spPr>
      </p:pic>
      <p:pic>
        <p:nvPicPr>
          <p:cNvPr id="28" name="Image 26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38500" y="3509963"/>
            <a:ext cx="3429000" cy="628650"/>
          </a:xfrm>
          <a:prstGeom prst="rect">
            <a:avLst/>
          </a:prstGeom>
        </p:spPr>
      </p:pic>
      <p:pic>
        <p:nvPicPr>
          <p:cNvPr id="29" name="Image 27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67500" y="3509963"/>
            <a:ext cx="5143500" cy="628650"/>
          </a:xfrm>
          <a:prstGeom prst="rect">
            <a:avLst/>
          </a:prstGeom>
        </p:spPr>
      </p:pic>
      <p:pic>
        <p:nvPicPr>
          <p:cNvPr id="30" name="Image 28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81000" y="4743450"/>
            <a:ext cx="5619750" cy="830461"/>
          </a:xfrm>
          <a:prstGeom prst="rect">
            <a:avLst/>
          </a:prstGeom>
        </p:spPr>
      </p:pic>
      <p:pic>
        <p:nvPicPr>
          <p:cNvPr id="31" name="Image 29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71500" y="4978003"/>
            <a:ext cx="121444" cy="97036"/>
          </a:xfrm>
          <a:prstGeom prst="rect">
            <a:avLst/>
          </a:prstGeom>
        </p:spPr>
      </p:pic>
      <p:pic>
        <p:nvPicPr>
          <p:cNvPr id="32" name="Image 30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191250" y="4743450"/>
            <a:ext cx="5619750" cy="830461"/>
          </a:xfrm>
          <a:prstGeom prst="rect">
            <a:avLst/>
          </a:prstGeom>
        </p:spPr>
      </p:pic>
      <p:pic>
        <p:nvPicPr>
          <p:cNvPr id="33" name="Image 31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381750" y="4973389"/>
            <a:ext cx="132904" cy="106263"/>
          </a:xfrm>
          <a:prstGeom prst="rect">
            <a:avLst/>
          </a:prstGeom>
        </p:spPr>
      </p:pic>
      <p:pic>
        <p:nvPicPr>
          <p:cNvPr id="34" name="Image 32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  <p:sp>
        <p:nvSpPr>
          <p:cNvPr id="35" name="Text 0"/>
          <p:cNvSpPr/>
          <p:nvPr/>
        </p:nvSpPr>
        <p:spPr>
          <a:xfrm>
            <a:off x="523875" y="152400"/>
            <a:ext cx="1166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CORONARY TERRITORY &amp; ECG LEAD CORRELATION</a:t>
            </a:r>
            <a:endParaRPr lang="en-US" sz="2100" dirty="0"/>
          </a:p>
        </p:txBody>
      </p:sp>
      <p:sp>
        <p:nvSpPr>
          <p:cNvPr id="36" name="Text 1"/>
          <p:cNvSpPr/>
          <p:nvPr/>
        </p:nvSpPr>
        <p:spPr>
          <a:xfrm>
            <a:off x="523875" y="581025"/>
            <a:ext cx="70607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Clinical Protocol &amp; AKT/SCA Exam Prep</a:t>
            </a:r>
            <a:endParaRPr lang="en-US" sz="1200" dirty="0"/>
          </a:p>
        </p:txBody>
      </p:sp>
      <p:sp>
        <p:nvSpPr>
          <p:cNvPr id="37" name="Text 2"/>
          <p:cNvSpPr/>
          <p:nvPr/>
        </p:nvSpPr>
        <p:spPr>
          <a:xfrm>
            <a:off x="571500" y="1000125"/>
            <a:ext cx="316992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spc="30" kern="0" dirty="0">
                <a:solidFill>
                  <a:srgbClr val="FFFFFF"/>
                </a:solidFill>
              </a:rPr>
              <a:t>ANATOMICAL TERRITORY</a:t>
            </a:r>
            <a:endParaRPr lang="en-US" sz="1200" dirty="0"/>
          </a:p>
        </p:txBody>
      </p:sp>
      <p:sp>
        <p:nvSpPr>
          <p:cNvPr id="38" name="Text 3"/>
          <p:cNvSpPr/>
          <p:nvPr/>
        </p:nvSpPr>
        <p:spPr>
          <a:xfrm>
            <a:off x="3429000" y="1000125"/>
            <a:ext cx="30480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spc="30" kern="0" dirty="0">
                <a:solidFill>
                  <a:srgbClr val="FFFFFF"/>
                </a:solidFill>
              </a:rPr>
              <a:t>AFFECTED ARTERY</a:t>
            </a:r>
            <a:endParaRPr lang="en-US" sz="1200" dirty="0"/>
          </a:p>
        </p:txBody>
      </p:sp>
      <p:sp>
        <p:nvSpPr>
          <p:cNvPr id="39" name="Text 4"/>
          <p:cNvSpPr/>
          <p:nvPr/>
        </p:nvSpPr>
        <p:spPr>
          <a:xfrm>
            <a:off x="6858000" y="1000125"/>
            <a:ext cx="4762500" cy="4381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spc="30" kern="0" dirty="0">
                <a:solidFill>
                  <a:srgbClr val="FFFFFF"/>
                </a:solidFill>
              </a:rPr>
              <a:t>ECG LEADS &amp; FINDINGS</a:t>
            </a:r>
            <a:endParaRPr lang="en-US" sz="1200" dirty="0"/>
          </a:p>
        </p:txBody>
      </p:sp>
      <p:sp>
        <p:nvSpPr>
          <p:cNvPr id="40" name="Text 5"/>
          <p:cNvSpPr/>
          <p:nvPr/>
        </p:nvSpPr>
        <p:spPr>
          <a:xfrm>
            <a:off x="571500" y="1438275"/>
            <a:ext cx="2476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Anterior</a:t>
            </a:r>
            <a:endParaRPr lang="en-US" sz="1125" dirty="0"/>
          </a:p>
        </p:txBody>
      </p:sp>
      <p:sp>
        <p:nvSpPr>
          <p:cNvPr id="41" name="Text 6"/>
          <p:cNvSpPr/>
          <p:nvPr/>
        </p:nvSpPr>
        <p:spPr>
          <a:xfrm>
            <a:off x="3429000" y="1438275"/>
            <a:ext cx="45720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LAD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 (Left Anterior Descending)</a:t>
            </a:r>
            <a:endParaRPr lang="en-US" sz="1125" dirty="0"/>
          </a:p>
        </p:txBody>
      </p:sp>
      <p:sp>
        <p:nvSpPr>
          <p:cNvPr id="42" name="Text 7"/>
          <p:cNvSpPr/>
          <p:nvPr/>
        </p:nvSpPr>
        <p:spPr>
          <a:xfrm>
            <a:off x="6934200" y="1533525"/>
            <a:ext cx="667537" cy="2238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  <a:highlight>
                  <a:srgbClr val="E8F0FE"/>
                </a:highlight>
              </a:rPr>
              <a:t>V3–V4</a:t>
            </a:r>
            <a:endParaRPr lang="en-US" sz="975" dirty="0"/>
          </a:p>
        </p:txBody>
      </p:sp>
      <p:sp>
        <p:nvSpPr>
          <p:cNvPr id="43" name="Text 8"/>
          <p:cNvSpPr/>
          <p:nvPr/>
        </p:nvSpPr>
        <p:spPr>
          <a:xfrm>
            <a:off x="571500" y="1852612"/>
            <a:ext cx="2476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Anteroseptal</a:t>
            </a:r>
            <a:endParaRPr lang="en-US" sz="1125" dirty="0"/>
          </a:p>
        </p:txBody>
      </p:sp>
      <p:sp>
        <p:nvSpPr>
          <p:cNvPr id="44" name="Text 9"/>
          <p:cNvSpPr/>
          <p:nvPr/>
        </p:nvSpPr>
        <p:spPr>
          <a:xfrm>
            <a:off x="3429000" y="1971675"/>
            <a:ext cx="5143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LAD</a:t>
            </a:r>
            <a:endParaRPr lang="en-US" sz="1125" dirty="0"/>
          </a:p>
        </p:txBody>
      </p:sp>
      <p:sp>
        <p:nvSpPr>
          <p:cNvPr id="45" name="Text 10"/>
          <p:cNvSpPr/>
          <p:nvPr/>
        </p:nvSpPr>
        <p:spPr>
          <a:xfrm>
            <a:off x="6934200" y="1947863"/>
            <a:ext cx="667537" cy="2238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  <a:highlight>
                  <a:srgbClr val="E8F0FE"/>
                </a:highlight>
              </a:rPr>
              <a:t>V1–V3</a:t>
            </a:r>
            <a:endParaRPr lang="en-US" sz="975" dirty="0"/>
          </a:p>
        </p:txBody>
      </p:sp>
      <p:sp>
        <p:nvSpPr>
          <p:cNvPr id="46" name="Text 11"/>
          <p:cNvSpPr/>
          <p:nvPr/>
        </p:nvSpPr>
        <p:spPr>
          <a:xfrm>
            <a:off x="571500" y="2266950"/>
            <a:ext cx="2476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Anterolateral</a:t>
            </a:r>
            <a:endParaRPr lang="en-US" sz="1125" dirty="0"/>
          </a:p>
        </p:txBody>
      </p:sp>
      <p:sp>
        <p:nvSpPr>
          <p:cNvPr id="47" name="Text 12"/>
          <p:cNvSpPr/>
          <p:nvPr/>
        </p:nvSpPr>
        <p:spPr>
          <a:xfrm>
            <a:off x="3429000" y="2386013"/>
            <a:ext cx="17145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Circumflex</a:t>
            </a:r>
            <a:endParaRPr lang="en-US" sz="1125" dirty="0"/>
          </a:p>
        </p:txBody>
      </p:sp>
      <p:sp>
        <p:nvSpPr>
          <p:cNvPr id="48" name="Text 13"/>
          <p:cNvSpPr/>
          <p:nvPr/>
        </p:nvSpPr>
        <p:spPr>
          <a:xfrm>
            <a:off x="6934200" y="2362200"/>
            <a:ext cx="667537" cy="2238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  <a:highlight>
                  <a:srgbClr val="E8F0FE"/>
                </a:highlight>
              </a:rPr>
              <a:t>V1–V6</a:t>
            </a:r>
            <a:endParaRPr lang="en-US" sz="975" dirty="0"/>
          </a:p>
        </p:txBody>
      </p:sp>
      <p:sp>
        <p:nvSpPr>
          <p:cNvPr id="49" name="Text 14"/>
          <p:cNvSpPr/>
          <p:nvPr/>
        </p:nvSpPr>
        <p:spPr>
          <a:xfrm>
            <a:off x="571500" y="2681288"/>
            <a:ext cx="2476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Lateral</a:t>
            </a:r>
            <a:endParaRPr lang="en-US" sz="1125" dirty="0"/>
          </a:p>
        </p:txBody>
      </p:sp>
      <p:sp>
        <p:nvSpPr>
          <p:cNvPr id="50" name="Text 15"/>
          <p:cNvSpPr/>
          <p:nvPr/>
        </p:nvSpPr>
        <p:spPr>
          <a:xfrm>
            <a:off x="3429000" y="2800350"/>
            <a:ext cx="17145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Circumflex</a:t>
            </a:r>
            <a:endParaRPr lang="en-US" sz="1125" dirty="0"/>
          </a:p>
        </p:txBody>
      </p:sp>
      <p:sp>
        <p:nvSpPr>
          <p:cNvPr id="51" name="Text 16"/>
          <p:cNvSpPr/>
          <p:nvPr/>
        </p:nvSpPr>
        <p:spPr>
          <a:xfrm>
            <a:off x="6934200" y="2776538"/>
            <a:ext cx="1778258" cy="2238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  <a:highlight>
                  <a:srgbClr val="E8F0FE"/>
                </a:highlight>
              </a:rPr>
              <a:t>I, aVL, V5–V6</a:t>
            </a:r>
            <a:endParaRPr lang="en-US" sz="975" dirty="0"/>
          </a:p>
        </p:txBody>
      </p:sp>
      <p:sp>
        <p:nvSpPr>
          <p:cNvPr id="52" name="Text 17"/>
          <p:cNvSpPr/>
          <p:nvPr/>
        </p:nvSpPr>
        <p:spPr>
          <a:xfrm>
            <a:off x="571500" y="3095625"/>
            <a:ext cx="2476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Inferior</a:t>
            </a:r>
            <a:endParaRPr lang="en-US" sz="1125" dirty="0"/>
          </a:p>
        </p:txBody>
      </p:sp>
      <p:sp>
        <p:nvSpPr>
          <p:cNvPr id="53" name="Text 18"/>
          <p:cNvSpPr/>
          <p:nvPr/>
        </p:nvSpPr>
        <p:spPr>
          <a:xfrm>
            <a:off x="3429000" y="3095625"/>
            <a:ext cx="41148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RCA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 (Right Coronary Artery)</a:t>
            </a:r>
            <a:endParaRPr lang="en-US" sz="1125" dirty="0"/>
          </a:p>
        </p:txBody>
      </p:sp>
      <p:sp>
        <p:nvSpPr>
          <p:cNvPr id="54" name="Text 19"/>
          <p:cNvSpPr/>
          <p:nvPr/>
        </p:nvSpPr>
        <p:spPr>
          <a:xfrm>
            <a:off x="6934200" y="3190875"/>
            <a:ext cx="1388808" cy="2238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  <a:highlight>
                  <a:srgbClr val="E8F0FE"/>
                </a:highlight>
              </a:rPr>
              <a:t>II, III, aVF</a:t>
            </a:r>
            <a:endParaRPr lang="en-US" sz="975" dirty="0"/>
          </a:p>
        </p:txBody>
      </p:sp>
      <p:sp>
        <p:nvSpPr>
          <p:cNvPr id="55" name="Text 20"/>
          <p:cNvSpPr/>
          <p:nvPr/>
        </p:nvSpPr>
        <p:spPr>
          <a:xfrm>
            <a:off x="571500" y="3509963"/>
            <a:ext cx="24765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Posterior</a:t>
            </a:r>
            <a:endParaRPr lang="en-US" sz="1125" dirty="0"/>
          </a:p>
        </p:txBody>
      </p:sp>
      <p:sp>
        <p:nvSpPr>
          <p:cNvPr id="56" name="Text 21"/>
          <p:cNvSpPr/>
          <p:nvPr/>
        </p:nvSpPr>
        <p:spPr>
          <a:xfrm>
            <a:off x="3429000" y="3509963"/>
            <a:ext cx="30480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RCA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 or </a:t>
            </a:r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Circumflex</a:t>
            </a:r>
            <a:endParaRPr lang="en-US" sz="1125" dirty="0"/>
          </a:p>
        </p:txBody>
      </p:sp>
      <p:sp>
        <p:nvSpPr>
          <p:cNvPr id="57" name="Text 22"/>
          <p:cNvSpPr/>
          <p:nvPr/>
        </p:nvSpPr>
        <p:spPr>
          <a:xfrm>
            <a:off x="6858000" y="3509963"/>
            <a:ext cx="47625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Tall R waves + ST depression in </a:t>
            </a:r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  <a:highlight>
                  <a:srgbClr val="E8F0FE"/>
                </a:highlight>
              </a:rPr>
              <a:t>V1–V2</a:t>
            </a:r>
            <a:pPr algn="l"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0757A"/>
                </a:solidFill>
              </a:rPr>
              <a:t>Note: These are reciprocal changes to the posterior wall</a:t>
            </a:r>
            <a:endParaRPr lang="en-US" sz="1125" dirty="0"/>
          </a:p>
        </p:txBody>
      </p:sp>
      <p:sp>
        <p:nvSpPr>
          <p:cNvPr id="58" name="Text 23"/>
          <p:cNvSpPr/>
          <p:nvPr/>
        </p:nvSpPr>
        <p:spPr>
          <a:xfrm>
            <a:off x="571500" y="4138613"/>
            <a:ext cx="252603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Right Ventricular</a:t>
            </a:r>
            <a:endParaRPr lang="en-US" sz="1125" dirty="0"/>
          </a:p>
        </p:txBody>
      </p:sp>
      <p:sp>
        <p:nvSpPr>
          <p:cNvPr id="59" name="Text 24"/>
          <p:cNvSpPr/>
          <p:nvPr/>
        </p:nvSpPr>
        <p:spPr>
          <a:xfrm>
            <a:off x="3429000" y="4257675"/>
            <a:ext cx="51435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RCA</a:t>
            </a:r>
            <a:endParaRPr lang="en-US" sz="1125" dirty="0"/>
          </a:p>
        </p:txBody>
      </p:sp>
      <p:sp>
        <p:nvSpPr>
          <p:cNvPr id="60" name="Text 25"/>
          <p:cNvSpPr/>
          <p:nvPr/>
        </p:nvSpPr>
        <p:spPr>
          <a:xfrm>
            <a:off x="6934200" y="4138613"/>
            <a:ext cx="4762500" cy="4143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967D2"/>
                </a:solidFill>
                <a:highlight>
                  <a:srgbClr val="E8F0FE"/>
                </a:highlight>
              </a:rPr>
              <a:t>RV4, RV5</a:t>
            </a:r>
            <a:pPr algn="l"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3C4043"/>
                </a:solidFill>
              </a:rPr>
              <a:t> (Right-sided leads)</a:t>
            </a:r>
            <a:endParaRPr lang="en-US" sz="1125" dirty="0"/>
          </a:p>
        </p:txBody>
      </p:sp>
      <p:sp>
        <p:nvSpPr>
          <p:cNvPr id="61" name="Text 26"/>
          <p:cNvSpPr/>
          <p:nvPr/>
        </p:nvSpPr>
        <p:spPr>
          <a:xfrm>
            <a:off x="835819" y="4857750"/>
            <a:ext cx="497443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5281B"/>
                </a:solidFill>
              </a:rPr>
              <a:t>AKT EXAM PEARL</a:t>
            </a:r>
            <a:endParaRPr lang="en-US" sz="1050" dirty="0"/>
          </a:p>
        </p:txBody>
      </p:sp>
      <p:sp>
        <p:nvSpPr>
          <p:cNvPr id="62" name="Text 27"/>
          <p:cNvSpPr/>
          <p:nvPr/>
        </p:nvSpPr>
        <p:spPr>
          <a:xfrm>
            <a:off x="835819" y="5086350"/>
            <a:ext cx="4974431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Recognizing </a:t>
            </a:r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Posterior MI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 is high-yield. Do not mistake ST depression in V1-V2 for ischemia alone; in the context of chest pain, it often represents a posterior STEMI.</a:t>
            </a:r>
            <a:endParaRPr lang="en-US" sz="1050" dirty="0"/>
          </a:p>
        </p:txBody>
      </p:sp>
      <p:sp>
        <p:nvSpPr>
          <p:cNvPr id="63" name="Text 28"/>
          <p:cNvSpPr/>
          <p:nvPr/>
        </p:nvSpPr>
        <p:spPr>
          <a:xfrm>
            <a:off x="6657529" y="4857750"/>
            <a:ext cx="496297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5281B"/>
                </a:solidFill>
              </a:rPr>
              <a:t>CLINICAL PRACTICE TIP</a:t>
            </a:r>
            <a:endParaRPr lang="en-US" sz="1050" dirty="0"/>
          </a:p>
        </p:txBody>
      </p:sp>
      <p:sp>
        <p:nvSpPr>
          <p:cNvPr id="64" name="Text 29"/>
          <p:cNvSpPr/>
          <p:nvPr/>
        </p:nvSpPr>
        <p:spPr>
          <a:xfrm>
            <a:off x="6657529" y="5086350"/>
            <a:ext cx="4962971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In any </a:t>
            </a:r>
            <a:pPr indent="0" marL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Inferior MI</a:t>
            </a:r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202124"/>
                </a:solidFill>
              </a:rPr>
              <a:t> (II, III, aVF), always perform right-sided leads (V4R). Right ventricular involvement significantly changes fluid management protocols.</a:t>
            </a:r>
            <a:endParaRPr lang="en-US" sz="1050" dirty="0"/>
          </a:p>
        </p:txBody>
      </p:sp>
      <p:sp>
        <p:nvSpPr>
          <p:cNvPr id="65" name="Text 30"/>
          <p:cNvSpPr/>
          <p:nvPr/>
        </p:nvSpPr>
        <p:spPr>
          <a:xfrm>
            <a:off x="381000" y="6610350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9AA0A6"/>
                </a:solidFill>
              </a:rPr>
              <a:t>Bradford VTS Teaching Deck • May 2026</a:t>
            </a:r>
            <a:endParaRPr lang="en-US" sz="900" dirty="0"/>
          </a:p>
        </p:txBody>
      </p:sp>
      <p:sp>
        <p:nvSpPr>
          <p:cNvPr id="66" name="Text 31"/>
          <p:cNvSpPr/>
          <p:nvPr/>
        </p:nvSpPr>
        <p:spPr>
          <a:xfrm>
            <a:off x="10551319" y="6610350"/>
            <a:ext cx="164068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5572125" cy="50673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19225"/>
            <a:ext cx="238125" cy="19050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05880"/>
            <a:ext cx="166688" cy="1372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14401"/>
            <a:ext cx="166688" cy="13722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422922"/>
            <a:ext cx="166688" cy="13722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821037"/>
            <a:ext cx="5114925" cy="1357313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011537"/>
            <a:ext cx="285750" cy="253901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143000"/>
            <a:ext cx="5572125" cy="25908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419225"/>
            <a:ext cx="238125" cy="19050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1828800"/>
            <a:ext cx="142875" cy="11430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137321"/>
            <a:ext cx="142875" cy="11430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2437805"/>
            <a:ext cx="142875" cy="122337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034308"/>
            <a:ext cx="3088630" cy="276225"/>
          </a:xfrm>
          <a:prstGeom prst="rect">
            <a:avLst/>
          </a:prstGeom>
        </p:spPr>
      </p:pic>
      <p:pic>
        <p:nvPicPr>
          <p:cNvPr id="18" name="Image 16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3924300"/>
            <a:ext cx="5572125" cy="2286000"/>
          </a:xfrm>
          <a:prstGeom prst="rect">
            <a:avLst/>
          </a:prstGeom>
        </p:spPr>
      </p:pic>
      <p:pic>
        <p:nvPicPr>
          <p:cNvPr id="19" name="Image 17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0" name="Text 0"/>
          <p:cNvSpPr/>
          <p:nvPr/>
        </p:nvSpPr>
        <p:spPr>
          <a:xfrm>
            <a:off x="523875" y="190500"/>
            <a:ext cx="1166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ECG IN ACUTE PRESENTATIONS: STEMI AND NSTEMI</a:t>
            </a:r>
            <a:endParaRPr lang="en-US" sz="2100" dirty="0"/>
          </a:p>
        </p:txBody>
      </p:sp>
      <p:sp>
        <p:nvSpPr>
          <p:cNvPr id="21" name="Text 1"/>
          <p:cNvSpPr/>
          <p:nvPr/>
        </p:nvSpPr>
        <p:spPr>
          <a:xfrm>
            <a:off x="523875" y="628650"/>
            <a:ext cx="711443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Clinical Protocol &amp; AKT/SCA Exam Prep</a:t>
            </a:r>
            <a:endParaRPr lang="en-US" sz="1200" dirty="0"/>
          </a:p>
        </p:txBody>
      </p:sp>
      <p:sp>
        <p:nvSpPr>
          <p:cNvPr id="22" name="Text 2"/>
          <p:cNvSpPr/>
          <p:nvPr/>
        </p:nvSpPr>
        <p:spPr>
          <a:xfrm>
            <a:off x="942975" y="1371600"/>
            <a:ext cx="6629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STEMI Criteria (NICE NG185)</a:t>
            </a:r>
            <a:endParaRPr lang="en-US" sz="1500" dirty="0"/>
          </a:p>
        </p:txBody>
      </p:sp>
      <p:sp>
        <p:nvSpPr>
          <p:cNvPr id="23" name="Text 3"/>
          <p:cNvSpPr/>
          <p:nvPr/>
        </p:nvSpPr>
        <p:spPr>
          <a:xfrm>
            <a:off x="871538" y="1800225"/>
            <a:ext cx="86563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ST elevation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5281B"/>
                </a:solidFill>
              </a:rPr>
              <a:t>≥1 mm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in ≥2 contiguous limb leads</a:t>
            </a:r>
            <a:endParaRPr lang="en-US" sz="1200" dirty="0"/>
          </a:p>
        </p:txBody>
      </p:sp>
      <p:sp>
        <p:nvSpPr>
          <p:cNvPr id="24" name="Text 4"/>
          <p:cNvSpPr/>
          <p:nvPr/>
        </p:nvSpPr>
        <p:spPr>
          <a:xfrm>
            <a:off x="871538" y="2108746"/>
            <a:ext cx="88392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ST elevation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D5281B"/>
                </a:solidFill>
              </a:rPr>
              <a:t>≥2 mm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in ≥2 contiguous chest leads</a:t>
            </a:r>
            <a:endParaRPr lang="en-US" sz="1200" dirty="0"/>
          </a:p>
        </p:txBody>
      </p:sp>
      <p:sp>
        <p:nvSpPr>
          <p:cNvPr id="25" name="Text 5"/>
          <p:cNvSpPr/>
          <p:nvPr/>
        </p:nvSpPr>
        <p:spPr>
          <a:xfrm>
            <a:off x="871538" y="2417266"/>
            <a:ext cx="87782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New LBBB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with ischemic symptoms = Treat as STEMI</a:t>
            </a:r>
            <a:endParaRPr lang="en-US" sz="1200" dirty="0"/>
          </a:p>
        </p:txBody>
      </p:sp>
      <p:sp>
        <p:nvSpPr>
          <p:cNvPr id="26" name="Text 6"/>
          <p:cNvSpPr/>
          <p:nvPr/>
        </p:nvSpPr>
        <p:spPr>
          <a:xfrm>
            <a:off x="1228725" y="3011537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</a:rPr>
              <a:t>Immediate GP Action</a:t>
            </a:r>
            <a:endParaRPr lang="en-US" sz="1500" dirty="0"/>
          </a:p>
        </p:txBody>
      </p:sp>
      <p:sp>
        <p:nvSpPr>
          <p:cNvPr id="27" name="Text 7"/>
          <p:cNvSpPr/>
          <p:nvPr/>
        </p:nvSpPr>
        <p:spPr>
          <a:xfrm>
            <a:off x="1228725" y="3344912"/>
            <a:ext cx="430530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Call 999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for emergency ambulance. Administer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02124"/>
                </a:solidFill>
              </a:rPr>
              <a:t>Aspirin 300mg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02124"/>
                </a:solidFill>
              </a:rPr>
              <a:t> (crushed/chewed). Do NOT thrombolyse in the community; ensure rapid transfer for primary PCI.</a:t>
            </a:r>
            <a:endParaRPr lang="en-US" sz="1125" dirty="0"/>
          </a:p>
        </p:txBody>
      </p:sp>
      <p:sp>
        <p:nvSpPr>
          <p:cNvPr id="28" name="Text 8"/>
          <p:cNvSpPr/>
          <p:nvPr/>
        </p:nvSpPr>
        <p:spPr>
          <a:xfrm>
            <a:off x="6800850" y="1371600"/>
            <a:ext cx="53911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NSTEMI &amp; Unstable Angina</a:t>
            </a:r>
            <a:endParaRPr lang="en-US" sz="1500" dirty="0"/>
          </a:p>
        </p:txBody>
      </p:sp>
      <p:sp>
        <p:nvSpPr>
          <p:cNvPr id="29" name="Text 9"/>
          <p:cNvSpPr/>
          <p:nvPr/>
        </p:nvSpPr>
        <p:spPr>
          <a:xfrm>
            <a:off x="6705600" y="1800225"/>
            <a:ext cx="54864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ST segment depression or T-wave inversion</a:t>
            </a:r>
            <a:endParaRPr lang="en-US" sz="1200" dirty="0"/>
          </a:p>
        </p:txBody>
      </p:sp>
      <p:sp>
        <p:nvSpPr>
          <p:cNvPr id="30" name="Text 10"/>
          <p:cNvSpPr/>
          <p:nvPr/>
        </p:nvSpPr>
        <p:spPr>
          <a:xfrm>
            <a:off x="6705600" y="2108746"/>
            <a:ext cx="54864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Troponin rise distinguishes NSTEMI from UA</a:t>
            </a:r>
            <a:endParaRPr lang="en-US" sz="1200" dirty="0"/>
          </a:p>
        </p:txBody>
      </p:sp>
      <p:sp>
        <p:nvSpPr>
          <p:cNvPr id="31" name="Text 11"/>
          <p:cNvSpPr/>
          <p:nvPr/>
        </p:nvSpPr>
        <p:spPr>
          <a:xfrm>
            <a:off x="6705600" y="2417266"/>
            <a:ext cx="48768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Risk Stratification: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Utilize the GRACE score in hospital for mortality risk</a:t>
            </a:r>
            <a:endParaRPr lang="en-US" sz="1200" dirty="0"/>
          </a:p>
        </p:txBody>
      </p:sp>
      <p:sp>
        <p:nvSpPr>
          <p:cNvPr id="32" name="Text 12"/>
          <p:cNvSpPr/>
          <p:nvPr/>
        </p:nvSpPr>
        <p:spPr>
          <a:xfrm>
            <a:off x="6581775" y="3034308"/>
            <a:ext cx="56102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E429F"/>
                </a:solidFill>
              </a:rPr>
              <a:t>AKT Pearl: GRACE Score (6-month mortality)</a:t>
            </a:r>
            <a:endParaRPr lang="en-US" sz="1050" dirty="0"/>
          </a:p>
        </p:txBody>
      </p:sp>
      <p:sp>
        <p:nvSpPr>
          <p:cNvPr id="33" name="Text 13"/>
          <p:cNvSpPr/>
          <p:nvPr/>
        </p:nvSpPr>
        <p:spPr>
          <a:xfrm>
            <a:off x="381000" y="6591300"/>
            <a:ext cx="544068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BRADFORD VTS TEACHING DECK — MAY 2026</a:t>
            </a:r>
            <a:endParaRPr lang="en-US" sz="900" dirty="0"/>
          </a:p>
        </p:txBody>
      </p:sp>
      <p:sp>
        <p:nvSpPr>
          <p:cNvPr id="34" name="Text 14"/>
          <p:cNvSpPr/>
          <p:nvPr/>
        </p:nvSpPr>
        <p:spPr>
          <a:xfrm>
            <a:off x="9805839" y="6591300"/>
            <a:ext cx="238616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</a:rPr>
              <a:t>NICE NG185 / BNF 2024 STANDARDS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667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5572125" cy="542925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414463"/>
            <a:ext cx="214313" cy="1714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09750"/>
            <a:ext cx="142875" cy="142875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81250"/>
            <a:ext cx="142875" cy="131862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52750"/>
            <a:ext cx="142875" cy="122337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319713"/>
            <a:ext cx="5114925" cy="1023938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143000"/>
            <a:ext cx="5572125" cy="5429250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1414463"/>
            <a:ext cx="214313" cy="17145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2238375"/>
            <a:ext cx="2509838" cy="70485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72563" y="2238375"/>
            <a:ext cx="2509838" cy="70485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3171825"/>
            <a:ext cx="142875" cy="131862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3743325"/>
            <a:ext cx="142875" cy="114300"/>
          </a:xfrm>
          <a:prstGeom prst="rect">
            <a:avLst/>
          </a:prstGeom>
        </p:spPr>
      </p:pic>
      <p:pic>
        <p:nvPicPr>
          <p:cNvPr id="17" name="Image 15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4143375"/>
            <a:ext cx="5114925" cy="919162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523875" y="190500"/>
            <a:ext cx="960120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ATRIAL FIBRILLATION MANAGEMENT</a:t>
            </a:r>
            <a:endParaRPr lang="en-US" sz="2100" dirty="0"/>
          </a:p>
        </p:txBody>
      </p:sp>
      <p:sp>
        <p:nvSpPr>
          <p:cNvPr id="19" name="Text 1"/>
          <p:cNvSpPr/>
          <p:nvPr/>
        </p:nvSpPr>
        <p:spPr>
          <a:xfrm>
            <a:off x="523875" y="628650"/>
            <a:ext cx="11668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Guidance on AF diagnosis, rate and rhythm control strategies, and anticoagulation protocols using CHA₂DS₂-VASc scores and DOACs.</a:t>
            </a:r>
            <a:endParaRPr lang="en-US" sz="1200" dirty="0"/>
          </a:p>
        </p:txBody>
      </p:sp>
      <p:sp>
        <p:nvSpPr>
          <p:cNvPr id="20" name="Text 2"/>
          <p:cNvSpPr/>
          <p:nvPr/>
        </p:nvSpPr>
        <p:spPr>
          <a:xfrm>
            <a:off x="919162" y="1371600"/>
            <a:ext cx="596646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Diagnosis &amp; Clinical Features</a:t>
            </a:r>
            <a:endParaRPr lang="en-US" sz="1350" dirty="0"/>
          </a:p>
        </p:txBody>
      </p:sp>
      <p:sp>
        <p:nvSpPr>
          <p:cNvPr id="21" name="Text 3"/>
          <p:cNvSpPr/>
          <p:nvPr/>
        </p:nvSpPr>
        <p:spPr>
          <a:xfrm>
            <a:off x="866775" y="1771650"/>
            <a:ext cx="4857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Irregularly irregular rhythm: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Pulse check is mandatory; confirmed by 12-lead ECG.</a:t>
            </a:r>
            <a:endParaRPr lang="en-US" sz="1200" dirty="0"/>
          </a:p>
        </p:txBody>
      </p:sp>
      <p:sp>
        <p:nvSpPr>
          <p:cNvPr id="22" name="Text 4"/>
          <p:cNvSpPr/>
          <p:nvPr/>
        </p:nvSpPr>
        <p:spPr>
          <a:xfrm>
            <a:off x="866775" y="2343150"/>
            <a:ext cx="4857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ECG Findings: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Absence of distinct P waves; replaced by rapid fibrillatory waves.</a:t>
            </a:r>
            <a:endParaRPr lang="en-US" sz="1200" dirty="0"/>
          </a:p>
        </p:txBody>
      </p:sp>
      <p:sp>
        <p:nvSpPr>
          <p:cNvPr id="23" name="Text 5"/>
          <p:cNvSpPr/>
          <p:nvPr/>
        </p:nvSpPr>
        <p:spPr>
          <a:xfrm>
            <a:off x="866775" y="2914650"/>
            <a:ext cx="4857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Rate: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Variable ventricular response; baseline often tachycardic if untreated.</a:t>
            </a:r>
            <a:endParaRPr lang="en-US" sz="1200" dirty="0"/>
          </a:p>
        </p:txBody>
      </p:sp>
      <p:sp>
        <p:nvSpPr>
          <p:cNvPr id="24" name="Text 6"/>
          <p:cNvSpPr/>
          <p:nvPr/>
        </p:nvSpPr>
        <p:spPr>
          <a:xfrm>
            <a:off x="752475" y="5462588"/>
            <a:ext cx="505206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</a:rPr>
              <a:t>MANAGEMENT STRATEGY (NICE NG196)</a:t>
            </a:r>
            <a:endParaRPr lang="en-US" sz="975" dirty="0"/>
          </a:p>
        </p:txBody>
      </p:sp>
      <p:sp>
        <p:nvSpPr>
          <p:cNvPr id="25" name="Text 7"/>
          <p:cNvSpPr/>
          <p:nvPr/>
        </p:nvSpPr>
        <p:spPr>
          <a:xfrm>
            <a:off x="752475" y="5695950"/>
            <a:ext cx="11439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Rate Control: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1st line (e.g., Bisoprolol or Diltiazem) for most patients.</a:t>
            </a:r>
            <a:endParaRPr lang="en-US" sz="1200" dirty="0"/>
          </a:p>
        </p:txBody>
      </p:sp>
      <p:sp>
        <p:nvSpPr>
          <p:cNvPr id="26" name="Text 8"/>
          <p:cNvSpPr/>
          <p:nvPr/>
        </p:nvSpPr>
        <p:spPr>
          <a:xfrm>
            <a:off x="752475" y="5972175"/>
            <a:ext cx="11439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Rhythm Control: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Consider if symptomatic, young, or first episode.</a:t>
            </a:r>
            <a:endParaRPr lang="en-US" sz="1200" dirty="0"/>
          </a:p>
        </p:txBody>
      </p:sp>
      <p:sp>
        <p:nvSpPr>
          <p:cNvPr id="27" name="Text 9"/>
          <p:cNvSpPr/>
          <p:nvPr/>
        </p:nvSpPr>
        <p:spPr>
          <a:xfrm>
            <a:off x="6777038" y="1371600"/>
            <a:ext cx="51149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Anticoagulation Protocol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6467475" y="1771650"/>
            <a:ext cx="5724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Assess stroke risk using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CHA₂DS₂-VASc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. Anticoagulate if:</a:t>
            </a:r>
            <a:endParaRPr lang="en-US" sz="1200" dirty="0"/>
          </a:p>
        </p:txBody>
      </p:sp>
      <p:sp>
        <p:nvSpPr>
          <p:cNvPr id="29" name="Text 11"/>
          <p:cNvSpPr/>
          <p:nvPr/>
        </p:nvSpPr>
        <p:spPr>
          <a:xfrm>
            <a:off x="6562725" y="2333625"/>
            <a:ext cx="23193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</a:rPr>
              <a:t>≥ 2</a:t>
            </a:r>
            <a:endParaRPr lang="en-US" sz="1500" dirty="0"/>
          </a:p>
        </p:txBody>
      </p:sp>
      <p:sp>
        <p:nvSpPr>
          <p:cNvPr id="30" name="Text 12"/>
          <p:cNvSpPr/>
          <p:nvPr/>
        </p:nvSpPr>
        <p:spPr>
          <a:xfrm>
            <a:off x="7547670" y="2667000"/>
            <a:ext cx="349448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In Men</a:t>
            </a:r>
            <a:endParaRPr lang="en-US" sz="900" dirty="0"/>
          </a:p>
        </p:txBody>
      </p:sp>
      <p:sp>
        <p:nvSpPr>
          <p:cNvPr id="31" name="Text 13"/>
          <p:cNvSpPr/>
          <p:nvPr/>
        </p:nvSpPr>
        <p:spPr>
          <a:xfrm>
            <a:off x="9167813" y="2333625"/>
            <a:ext cx="231933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</a:rPr>
              <a:t>≥ 3</a:t>
            </a:r>
            <a:endParaRPr lang="en-US" sz="1500" dirty="0"/>
          </a:p>
        </p:txBody>
      </p:sp>
      <p:sp>
        <p:nvSpPr>
          <p:cNvPr id="32" name="Text 14"/>
          <p:cNvSpPr/>
          <p:nvPr/>
        </p:nvSpPr>
        <p:spPr>
          <a:xfrm>
            <a:off x="10068074" y="2667000"/>
            <a:ext cx="518815" cy="133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5F6368"/>
                </a:solidFill>
              </a:rPr>
              <a:t>In Women</a:t>
            </a:r>
            <a:endParaRPr lang="en-US" sz="900" dirty="0"/>
          </a:p>
        </p:txBody>
      </p:sp>
      <p:sp>
        <p:nvSpPr>
          <p:cNvPr id="33" name="Text 15"/>
          <p:cNvSpPr/>
          <p:nvPr/>
        </p:nvSpPr>
        <p:spPr>
          <a:xfrm>
            <a:off x="6724650" y="3133725"/>
            <a:ext cx="4857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DOAC Preferred: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Apixaban, Edoxaban, Rivaroxaban, or Dabigatran (BNF 2024).</a:t>
            </a:r>
            <a:endParaRPr lang="en-US" sz="1200" dirty="0"/>
          </a:p>
        </p:txBody>
      </p:sp>
      <p:sp>
        <p:nvSpPr>
          <p:cNvPr id="34" name="Text 16"/>
          <p:cNvSpPr/>
          <p:nvPr/>
        </p:nvSpPr>
        <p:spPr>
          <a:xfrm>
            <a:off x="6724650" y="3705225"/>
            <a:ext cx="5467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02124"/>
                </a:solidFill>
              </a:rPr>
              <a:t>Apixaban: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02124"/>
                </a:solidFill>
              </a:rPr>
              <a:t> Generally preferred first-line in current local GP pathways.</a:t>
            </a:r>
            <a:endParaRPr lang="en-US" sz="1200" dirty="0"/>
          </a:p>
        </p:txBody>
      </p:sp>
      <p:sp>
        <p:nvSpPr>
          <p:cNvPr id="35" name="Text 17"/>
          <p:cNvSpPr/>
          <p:nvPr/>
        </p:nvSpPr>
        <p:spPr>
          <a:xfrm>
            <a:off x="6610350" y="4286250"/>
            <a:ext cx="48291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D5281B"/>
                </a:solidFill>
              </a:rPr>
              <a:t>BNF 2024 / NICE UPDATE</a:t>
            </a:r>
            <a:endParaRPr lang="en-US" sz="975" dirty="0"/>
          </a:p>
        </p:txBody>
      </p:sp>
      <p:sp>
        <p:nvSpPr>
          <p:cNvPr id="36" name="Text 18"/>
          <p:cNvSpPr/>
          <p:nvPr/>
        </p:nvSpPr>
        <p:spPr>
          <a:xfrm>
            <a:off x="6610350" y="4519613"/>
            <a:ext cx="482917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02124"/>
                </a:solidFill>
              </a:rPr>
              <a:t>LMWH bridging is NOT required when starting a DOAC for stroke prevention in non-valvular AF.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5722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90625"/>
            <a:ext cx="11430000" cy="5362575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90625"/>
            <a:ext cx="11430000" cy="628650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190625"/>
            <a:ext cx="2514600" cy="62865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5600" y="1190625"/>
            <a:ext cx="3429000" cy="628650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1190625"/>
            <a:ext cx="5486400" cy="628650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1819275"/>
            <a:ext cx="11430000" cy="1657796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2138065"/>
            <a:ext cx="157014" cy="12784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62725" y="2600325"/>
            <a:ext cx="5010150" cy="60960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477071"/>
            <a:ext cx="11430000" cy="1537990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3781127"/>
            <a:ext cx="193328" cy="157460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" y="5332661"/>
            <a:ext cx="159841" cy="130225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523875" y="152400"/>
            <a:ext cx="1166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COMMON ARRHYTHMIAS IN GENERAL PRACTICE</a:t>
            </a:r>
            <a:endParaRPr lang="en-US" sz="2100" dirty="0"/>
          </a:p>
        </p:txBody>
      </p:sp>
      <p:sp>
        <p:nvSpPr>
          <p:cNvPr id="17" name="Text 1"/>
          <p:cNvSpPr/>
          <p:nvPr/>
        </p:nvSpPr>
        <p:spPr>
          <a:xfrm>
            <a:off x="523875" y="581025"/>
            <a:ext cx="116681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Clinical identification, immediate management protocols, and emergency medication dosages</a:t>
            </a:r>
            <a:endParaRPr lang="en-US" sz="1200" dirty="0"/>
          </a:p>
        </p:txBody>
      </p:sp>
      <p:sp>
        <p:nvSpPr>
          <p:cNvPr id="18" name="Text 2"/>
          <p:cNvSpPr/>
          <p:nvPr/>
        </p:nvSpPr>
        <p:spPr>
          <a:xfrm>
            <a:off x="619125" y="1190625"/>
            <a:ext cx="20383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FFFFFF"/>
                </a:solidFill>
              </a:rPr>
              <a:t>Rhythm</a:t>
            </a:r>
            <a:endParaRPr lang="en-US" sz="1500" dirty="0"/>
          </a:p>
        </p:txBody>
      </p:sp>
      <p:sp>
        <p:nvSpPr>
          <p:cNvPr id="19" name="Text 3"/>
          <p:cNvSpPr/>
          <p:nvPr/>
        </p:nvSpPr>
        <p:spPr>
          <a:xfrm>
            <a:off x="3133725" y="1190625"/>
            <a:ext cx="374015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FFFFFF"/>
                </a:solidFill>
              </a:rPr>
              <a:t>ECG Characteristics</a:t>
            </a:r>
            <a:endParaRPr lang="en-US" sz="1500" dirty="0"/>
          </a:p>
        </p:txBody>
      </p:sp>
      <p:sp>
        <p:nvSpPr>
          <p:cNvPr id="20" name="Text 4"/>
          <p:cNvSpPr/>
          <p:nvPr/>
        </p:nvSpPr>
        <p:spPr>
          <a:xfrm>
            <a:off x="6562725" y="1190625"/>
            <a:ext cx="5218906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b="1" spc="30" kern="0" dirty="0">
                <a:solidFill>
                  <a:srgbClr val="FFFFFF"/>
                </a:solidFill>
              </a:rPr>
              <a:t>Immediate Action &amp; Dosage</a:t>
            </a:r>
            <a:endParaRPr lang="en-US" sz="1500" dirty="0"/>
          </a:p>
        </p:txBody>
      </p:sp>
      <p:sp>
        <p:nvSpPr>
          <p:cNvPr id="21" name="Text 5"/>
          <p:cNvSpPr/>
          <p:nvPr/>
        </p:nvSpPr>
        <p:spPr>
          <a:xfrm>
            <a:off x="890439" y="2009775"/>
            <a:ext cx="1767036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Supraventricular Tachycardia (SVT)</a:t>
            </a:r>
            <a:endParaRPr lang="en-US" sz="1500" dirty="0"/>
          </a:p>
        </p:txBody>
      </p:sp>
      <p:sp>
        <p:nvSpPr>
          <p:cNvPr id="22" name="Text 6"/>
          <p:cNvSpPr/>
          <p:nvPr/>
        </p:nvSpPr>
        <p:spPr>
          <a:xfrm>
            <a:off x="3133725" y="2009775"/>
            <a:ext cx="29527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Narrow complex tachycardia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Regular rhythm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Rate typically 150–250 bpm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P waves often buried in T waves</a:t>
            </a:r>
            <a:endParaRPr lang="en-US" sz="1350" dirty="0"/>
          </a:p>
        </p:txBody>
      </p:sp>
      <p:sp>
        <p:nvSpPr>
          <p:cNvPr id="23" name="Text 7"/>
          <p:cNvSpPr/>
          <p:nvPr/>
        </p:nvSpPr>
        <p:spPr>
          <a:xfrm>
            <a:off x="6562725" y="2009775"/>
            <a:ext cx="5010150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1. Initial: Vagal manoeuvres (Valsalva or carotid sinus massage)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2. Pharmacological: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Adenosine 6 mg rapid IV bolus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
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Note: Adenosine requires large bore cannula (antecubital fossa) + rapid saline flush. Must have crash trolley/defibrillator on site.</a:t>
            </a:r>
            <a:endParaRPr lang="en-US" sz="1350" dirty="0"/>
          </a:p>
        </p:txBody>
      </p:sp>
      <p:sp>
        <p:nvSpPr>
          <p:cNvPr id="24" name="Text 8"/>
          <p:cNvSpPr/>
          <p:nvPr/>
        </p:nvSpPr>
        <p:spPr>
          <a:xfrm>
            <a:off x="926753" y="3667571"/>
            <a:ext cx="173072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Ventricular Tachycardia (VT)</a:t>
            </a:r>
            <a:endParaRPr lang="en-US" sz="1500" dirty="0"/>
          </a:p>
        </p:txBody>
      </p:sp>
      <p:sp>
        <p:nvSpPr>
          <p:cNvPr id="25" name="Text 9"/>
          <p:cNvSpPr/>
          <p:nvPr/>
        </p:nvSpPr>
        <p:spPr>
          <a:xfrm>
            <a:off x="3133725" y="3667571"/>
            <a:ext cx="29527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Broad complex tachycardia (&gt;120ms)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Regular rhythm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Rapid rate (usually &gt;100 bpm)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AV dissociation may be seen</a:t>
            </a:r>
            <a:endParaRPr lang="en-US" sz="1350" dirty="0"/>
          </a:p>
        </p:txBody>
      </p:sp>
      <p:sp>
        <p:nvSpPr>
          <p:cNvPr id="26" name="Text 10"/>
          <p:cNvSpPr/>
          <p:nvPr/>
        </p:nvSpPr>
        <p:spPr>
          <a:xfrm>
            <a:off x="6562725" y="3667571"/>
            <a:ext cx="5010150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5281B"/>
                </a:solidFill>
              </a:rPr>
              <a:t>ASSESS FOR PULSE IMMEDIATELY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•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Pulse Present: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 Amiodarone 300 mg IV (over 10-60 mins)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•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Pulseless: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 Call 999; Start ALS protocol immediately; Defibrillate (Shockable rhythm)</a:t>
            </a:r>
            <a:endParaRPr lang="en-US" sz="1350" dirty="0"/>
          </a:p>
        </p:txBody>
      </p:sp>
      <p:sp>
        <p:nvSpPr>
          <p:cNvPr id="27" name="Text 11"/>
          <p:cNvSpPr/>
          <p:nvPr/>
        </p:nvSpPr>
        <p:spPr>
          <a:xfrm>
            <a:off x="893266" y="5205561"/>
            <a:ext cx="1764209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02124"/>
                </a:solidFill>
              </a:rPr>
              <a:t>Complete Heart Block (3rd Degree)</a:t>
            </a:r>
            <a:endParaRPr lang="en-US" sz="1500" dirty="0"/>
          </a:p>
        </p:txBody>
      </p:sp>
      <p:sp>
        <p:nvSpPr>
          <p:cNvPr id="28" name="Text 12"/>
          <p:cNvSpPr/>
          <p:nvPr/>
        </p:nvSpPr>
        <p:spPr>
          <a:xfrm>
            <a:off x="3133725" y="5205561"/>
            <a:ext cx="295275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Complete AV dissociation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P waves and QRS unrelated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Ventricular rate typically 30–40 bpm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3C4043"/>
                </a:solidFill>
              </a:rPr>
              <a:t>• Wide or narrow escape rhythm</a:t>
            </a:r>
            <a:endParaRPr lang="en-US" sz="1350" dirty="0"/>
          </a:p>
        </p:txBody>
      </p:sp>
      <p:sp>
        <p:nvSpPr>
          <p:cNvPr id="29" name="Text 13"/>
          <p:cNvSpPr/>
          <p:nvPr/>
        </p:nvSpPr>
        <p:spPr>
          <a:xfrm>
            <a:off x="6562725" y="5205561"/>
            <a:ext cx="5010150" cy="1085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5281B"/>
                </a:solidFill>
              </a:rPr>
              <a:t>999 EMERGENCY - HIGH RISK OF ASYSTOLE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1.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02124"/>
                </a:solidFill>
              </a:rPr>
              <a:t>Atropine 500 mcg IV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 (repeat up to 3 mg max)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
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202124"/>
                </a:solidFill>
              </a:rPr>
              <a:t>2. If haemodynamically unstable: Prepare for transcutaneous pacing (if equipment available).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"/>
            <a:ext cx="11430000" cy="65722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000125"/>
            <a:ext cx="11430000" cy="4000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057275"/>
            <a:ext cx="285750" cy="228600"/>
          </a:xfrm>
          <a:prstGeom prst="rect">
            <a:avLst/>
          </a:prstGeom>
        </p:spPr>
      </p:pic>
      <p:pic>
        <p:nvPicPr>
          <p:cNvPr id="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14475"/>
            <a:ext cx="5572125" cy="2424113"/>
          </a:xfrm>
          <a:prstGeom prst="rect">
            <a:avLst/>
          </a:prstGeom>
        </p:spPr>
      </p:pic>
      <p:pic>
        <p:nvPicPr>
          <p:cNvPr id="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779240"/>
            <a:ext cx="261937" cy="213420"/>
          </a:xfrm>
          <a:prstGeom prst="rect">
            <a:avLst/>
          </a:prstGeom>
        </p:spPr>
      </p:pic>
      <p:pic>
        <p:nvPicPr>
          <p:cNvPr id="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433763"/>
            <a:ext cx="5114925" cy="276225"/>
          </a:xfrm>
          <a:prstGeom prst="rect">
            <a:avLst/>
          </a:prstGeom>
        </p:spPr>
      </p:pic>
      <p:pic>
        <p:nvPicPr>
          <p:cNvPr id="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129088"/>
            <a:ext cx="5572125" cy="2424113"/>
          </a:xfrm>
          <a:prstGeom prst="rect">
            <a:avLst/>
          </a:prstGeom>
        </p:spPr>
      </p:pic>
      <p:pic>
        <p:nvPicPr>
          <p:cNvPr id="1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393853"/>
            <a:ext cx="261937" cy="213420"/>
          </a:xfrm>
          <a:prstGeom prst="rect">
            <a:avLst/>
          </a:prstGeom>
        </p:spPr>
      </p:pic>
      <p:pic>
        <p:nvPicPr>
          <p:cNvPr id="11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514475"/>
            <a:ext cx="5572125" cy="2443163"/>
          </a:xfrm>
          <a:prstGeom prst="rect">
            <a:avLst/>
          </a:prstGeom>
        </p:spPr>
      </p:pic>
      <p:pic>
        <p:nvPicPr>
          <p:cNvPr id="12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779240"/>
            <a:ext cx="261937" cy="213420"/>
          </a:xfrm>
          <a:prstGeom prst="rect">
            <a:avLst/>
          </a:prstGeom>
        </p:spPr>
      </p:pic>
      <p:pic>
        <p:nvPicPr>
          <p:cNvPr id="13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7475" y="3452813"/>
            <a:ext cx="5114925" cy="276225"/>
          </a:xfrm>
          <a:prstGeom prst="rect">
            <a:avLst/>
          </a:prstGeom>
        </p:spPr>
      </p:pic>
      <p:pic>
        <p:nvPicPr>
          <p:cNvPr id="1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4110038"/>
            <a:ext cx="5572125" cy="2443163"/>
          </a:xfrm>
          <a:prstGeom prst="rect">
            <a:avLst/>
          </a:prstGeom>
        </p:spPr>
      </p:pic>
      <p:pic>
        <p:nvPicPr>
          <p:cNvPr id="15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374803"/>
            <a:ext cx="261937" cy="213420"/>
          </a:xfrm>
          <a:prstGeom prst="rect">
            <a:avLst/>
          </a:prstGeom>
        </p:spPr>
      </p:pic>
      <p:pic>
        <p:nvPicPr>
          <p:cNvPr id="16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6048375"/>
            <a:ext cx="5114925" cy="276225"/>
          </a:xfrm>
          <a:prstGeom prst="rect">
            <a:avLst/>
          </a:prstGeom>
        </p:spPr>
      </p:pic>
      <p:sp>
        <p:nvSpPr>
          <p:cNvPr id="17" name="Text 0"/>
          <p:cNvSpPr/>
          <p:nvPr/>
        </p:nvSpPr>
        <p:spPr>
          <a:xfrm>
            <a:off x="523875" y="152400"/>
            <a:ext cx="116681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30" kern="0" dirty="0">
                <a:solidFill>
                  <a:srgbClr val="005EB8"/>
                </a:solidFill>
              </a:rPr>
              <a:t>ECG INTERPRETATION &amp; CARDIAC MONITORING</a:t>
            </a:r>
            <a:endParaRPr lang="en-US" sz="2100" dirty="0"/>
          </a:p>
        </p:txBody>
      </p:sp>
      <p:sp>
        <p:nvSpPr>
          <p:cNvPr id="18" name="Text 1"/>
          <p:cNvSpPr/>
          <p:nvPr/>
        </p:nvSpPr>
        <p:spPr>
          <a:xfrm>
            <a:off x="523875" y="581025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5F6368"/>
                </a:solidFill>
              </a:rPr>
              <a:t>Clinical Protocol &amp; AKT/SCA Exam Prep</a:t>
            </a:r>
            <a:endParaRPr lang="en-US" sz="1200" dirty="0"/>
          </a:p>
        </p:txBody>
      </p:sp>
      <p:sp>
        <p:nvSpPr>
          <p:cNvPr id="19" name="Text 2"/>
          <p:cNvSpPr/>
          <p:nvPr/>
        </p:nvSpPr>
        <p:spPr>
          <a:xfrm>
            <a:off x="781050" y="1000125"/>
            <a:ext cx="114109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02124"/>
                </a:solidFill>
              </a:rPr>
              <a:t>Hyperkalaemia &amp; Long QT Syndrome</a:t>
            </a:r>
            <a:endParaRPr lang="en-US" sz="1800" dirty="0"/>
          </a:p>
        </p:txBody>
      </p:sp>
      <p:sp>
        <p:nvSpPr>
          <p:cNvPr id="20" name="Text 3"/>
          <p:cNvSpPr/>
          <p:nvPr/>
        </p:nvSpPr>
        <p:spPr>
          <a:xfrm>
            <a:off x="966788" y="1743075"/>
            <a:ext cx="6172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Hyperkalaemia ECG Evolution</a:t>
            </a:r>
            <a:endParaRPr lang="en-US" sz="1500" dirty="0"/>
          </a:p>
        </p:txBody>
      </p:sp>
      <p:sp>
        <p:nvSpPr>
          <p:cNvPr id="21" name="Text 4"/>
          <p:cNvSpPr/>
          <p:nvPr/>
        </p:nvSpPr>
        <p:spPr>
          <a:xfrm>
            <a:off x="876300" y="2171700"/>
            <a:ext cx="8288027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Early Signs: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Tall, tented T waves (all leads)</a:t>
            </a:r>
            <a:endParaRPr lang="en-US" sz="1275" dirty="0"/>
          </a:p>
        </p:txBody>
      </p:sp>
      <p:sp>
        <p:nvSpPr>
          <p:cNvPr id="22" name="Text 5"/>
          <p:cNvSpPr/>
          <p:nvPr/>
        </p:nvSpPr>
        <p:spPr>
          <a:xfrm>
            <a:off x="876300" y="2544961"/>
            <a:ext cx="8288027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Progression: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P-wave flattening &amp; QRS widening</a:t>
            </a:r>
            <a:endParaRPr lang="en-US" sz="1275" dirty="0"/>
          </a:p>
        </p:txBody>
      </p:sp>
      <p:sp>
        <p:nvSpPr>
          <p:cNvPr id="23" name="Text 6"/>
          <p:cNvSpPr/>
          <p:nvPr/>
        </p:nvSpPr>
        <p:spPr>
          <a:xfrm>
            <a:off x="876300" y="2918222"/>
            <a:ext cx="9761454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Pre-Arrest: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Sine wave pattern (impending VF/Asystole)</a:t>
            </a:r>
            <a:endParaRPr lang="en-US" sz="1275" dirty="0"/>
          </a:p>
        </p:txBody>
      </p:sp>
      <p:sp>
        <p:nvSpPr>
          <p:cNvPr id="24" name="Text 7"/>
          <p:cNvSpPr/>
          <p:nvPr/>
        </p:nvSpPr>
        <p:spPr>
          <a:xfrm>
            <a:off x="704850" y="3433763"/>
            <a:ext cx="49244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967D2"/>
                </a:solidFill>
              </a:rPr>
              <a:t>AKT: IDENTIFY SINE WAVE</a:t>
            </a:r>
            <a:endParaRPr lang="en-US" sz="1050" dirty="0"/>
          </a:p>
        </p:txBody>
      </p:sp>
      <p:sp>
        <p:nvSpPr>
          <p:cNvPr id="25" name="Text 8"/>
          <p:cNvSpPr/>
          <p:nvPr/>
        </p:nvSpPr>
        <p:spPr>
          <a:xfrm>
            <a:off x="966788" y="4357688"/>
            <a:ext cx="45720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5281B"/>
                </a:solidFill>
              </a:rPr>
              <a:t>Emergency Management</a:t>
            </a:r>
            <a:endParaRPr lang="en-US" sz="1500" dirty="0"/>
          </a:p>
        </p:txBody>
      </p:sp>
      <p:sp>
        <p:nvSpPr>
          <p:cNvPr id="26" name="Text 9"/>
          <p:cNvSpPr/>
          <p:nvPr/>
        </p:nvSpPr>
        <p:spPr>
          <a:xfrm>
            <a:off x="876300" y="4786313"/>
            <a:ext cx="9577276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Stabilize: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IV Calcium Gluconate (protect myocardium)</a:t>
            </a:r>
            <a:endParaRPr lang="en-US" sz="1275" dirty="0"/>
          </a:p>
        </p:txBody>
      </p:sp>
      <p:sp>
        <p:nvSpPr>
          <p:cNvPr id="27" name="Text 10"/>
          <p:cNvSpPr/>
          <p:nvPr/>
        </p:nvSpPr>
        <p:spPr>
          <a:xfrm>
            <a:off x="876300" y="5159573"/>
            <a:ext cx="8472205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Shift: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Insulin/Dextrose &amp; Salbutamol Nebuliser</a:t>
            </a:r>
            <a:endParaRPr lang="en-US" sz="1275" dirty="0"/>
          </a:p>
        </p:txBody>
      </p:sp>
      <p:sp>
        <p:nvSpPr>
          <p:cNvPr id="28" name="Text 11"/>
          <p:cNvSpPr/>
          <p:nvPr/>
        </p:nvSpPr>
        <p:spPr>
          <a:xfrm>
            <a:off x="876300" y="5532834"/>
            <a:ext cx="9945633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Action: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999 Referral &amp; Continuous Cardiac Monitoring</a:t>
            </a:r>
            <a:endParaRPr lang="en-US" sz="1275" dirty="0"/>
          </a:p>
        </p:txBody>
      </p:sp>
      <p:sp>
        <p:nvSpPr>
          <p:cNvPr id="29" name="Text 12"/>
          <p:cNvSpPr/>
          <p:nvPr/>
        </p:nvSpPr>
        <p:spPr>
          <a:xfrm>
            <a:off x="6824663" y="1743075"/>
            <a:ext cx="5257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Long QT Syndrome (LQTS)</a:t>
            </a:r>
            <a:endParaRPr lang="en-US" sz="1500" dirty="0"/>
          </a:p>
        </p:txBody>
      </p:sp>
      <p:sp>
        <p:nvSpPr>
          <p:cNvPr id="30" name="Text 13"/>
          <p:cNvSpPr/>
          <p:nvPr/>
        </p:nvSpPr>
        <p:spPr>
          <a:xfrm>
            <a:off x="6734175" y="2171700"/>
            <a:ext cx="5457825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Criteria: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QTc &gt; 500ms (High Risk of Torsades)</a:t>
            </a:r>
            <a:endParaRPr lang="en-US" sz="1275" dirty="0"/>
          </a:p>
        </p:txBody>
      </p:sp>
      <p:sp>
        <p:nvSpPr>
          <p:cNvPr id="31" name="Text 14"/>
          <p:cNvSpPr/>
          <p:nvPr/>
        </p:nvSpPr>
        <p:spPr>
          <a:xfrm>
            <a:off x="6734175" y="2544961"/>
            <a:ext cx="5457825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Drug Causes: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Amiodarone, Antipsychotics, Macrolides</a:t>
            </a:r>
            <a:endParaRPr lang="en-US" sz="1275" dirty="0"/>
          </a:p>
        </p:txBody>
      </p:sp>
      <p:sp>
        <p:nvSpPr>
          <p:cNvPr id="32" name="Text 15"/>
          <p:cNvSpPr/>
          <p:nvPr/>
        </p:nvSpPr>
        <p:spPr>
          <a:xfrm>
            <a:off x="6734175" y="2918222"/>
            <a:ext cx="5457825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Metabolic: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Hypokalaemia &amp; Hypomagnesaemia</a:t>
            </a:r>
            <a:endParaRPr lang="en-US" sz="1275" dirty="0"/>
          </a:p>
        </p:txBody>
      </p:sp>
      <p:sp>
        <p:nvSpPr>
          <p:cNvPr id="33" name="Text 16"/>
          <p:cNvSpPr/>
          <p:nvPr/>
        </p:nvSpPr>
        <p:spPr>
          <a:xfrm>
            <a:off x="6562725" y="3452813"/>
            <a:ext cx="49244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967D2"/>
                </a:solidFill>
              </a:rPr>
              <a:t>SCA: MEDICATION REVIEW</a:t>
            </a:r>
            <a:endParaRPr lang="en-US" sz="1050" dirty="0"/>
          </a:p>
        </p:txBody>
      </p:sp>
      <p:sp>
        <p:nvSpPr>
          <p:cNvPr id="34" name="Text 17"/>
          <p:cNvSpPr/>
          <p:nvPr/>
        </p:nvSpPr>
        <p:spPr>
          <a:xfrm>
            <a:off x="6824663" y="4338638"/>
            <a:ext cx="4343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Clinical Management</a:t>
            </a:r>
            <a:endParaRPr lang="en-US" sz="1500" dirty="0"/>
          </a:p>
        </p:txBody>
      </p:sp>
      <p:sp>
        <p:nvSpPr>
          <p:cNvPr id="35" name="Text 18"/>
          <p:cNvSpPr/>
          <p:nvPr/>
        </p:nvSpPr>
        <p:spPr>
          <a:xfrm>
            <a:off x="6734175" y="4767263"/>
            <a:ext cx="5457825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Acute Torsades: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IV Magnesium Sulfate 2g</a:t>
            </a:r>
            <a:endParaRPr lang="en-US" sz="1275" dirty="0"/>
          </a:p>
        </p:txBody>
      </p:sp>
      <p:sp>
        <p:nvSpPr>
          <p:cNvPr id="36" name="Text 19"/>
          <p:cNvSpPr/>
          <p:nvPr/>
        </p:nvSpPr>
        <p:spPr>
          <a:xfrm>
            <a:off x="6734175" y="5140523"/>
            <a:ext cx="5457825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Prevention: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Remove triggers &amp; correct electrolytes</a:t>
            </a:r>
            <a:endParaRPr lang="en-US" sz="1275" dirty="0"/>
          </a:p>
        </p:txBody>
      </p:sp>
      <p:sp>
        <p:nvSpPr>
          <p:cNvPr id="37" name="Text 20"/>
          <p:cNvSpPr/>
          <p:nvPr/>
        </p:nvSpPr>
        <p:spPr>
          <a:xfrm>
            <a:off x="6734175" y="5513784"/>
            <a:ext cx="5457825" cy="25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40"/>
              </a:lnSpc>
              <a:buNone/>
            </a:pPr>
            <a:r>
              <a:rPr lang="en-US" sz="1275" b="1" dirty="0">
                <a:solidFill>
                  <a:srgbClr val="202124"/>
                </a:solidFill>
              </a:rPr>
              <a:t>Specialist:</a:t>
            </a:r>
            <a:pPr algn="l" indent="0" marL="0">
              <a:lnSpc>
                <a:spcPts val="2040"/>
              </a:lnSpc>
              <a:buNone/>
            </a:pPr>
            <a:r>
              <a:rPr lang="en-US" sz="1275" dirty="0">
                <a:solidFill>
                  <a:srgbClr val="3C4043"/>
                </a:solidFill>
              </a:rPr>
              <a:t> Cardiology referral for Beta-blockers/ICD</a:t>
            </a:r>
            <a:endParaRPr lang="en-US" sz="1275" dirty="0"/>
          </a:p>
        </p:txBody>
      </p:sp>
      <p:sp>
        <p:nvSpPr>
          <p:cNvPr id="38" name="Text 21"/>
          <p:cNvSpPr/>
          <p:nvPr/>
        </p:nvSpPr>
        <p:spPr>
          <a:xfrm>
            <a:off x="6562725" y="6048375"/>
            <a:ext cx="5340754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967D2"/>
                </a:solidFill>
              </a:rPr>
              <a:t>BNF 2024: CHECK QTC INTERACTIONS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2026-05-05T13:38:17Z</dcterms:created>
  <dcterms:modified xsi:type="dcterms:W3CDTF">2026-05-05T13:38:17Z</dcterms:modified>
</cp:coreProperties>
</file>