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embeddedFontLst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image" Target="../media/image-10-7.png"/><Relationship Id="rId8" Type="http://schemas.openxmlformats.org/officeDocument/2006/relationships/image" Target="../media/image-10-8.png"/><Relationship Id="rId9" Type="http://schemas.openxmlformats.org/officeDocument/2006/relationships/image" Target="../media/image-10-9.png"/><Relationship Id="rId10" Type="http://schemas.openxmlformats.org/officeDocument/2006/relationships/image" Target="../media/image-10-10.png"/><Relationship Id="rId11" Type="http://schemas.openxmlformats.org/officeDocument/2006/relationships/image" Target="../media/image-10-11.png"/><Relationship Id="rId12" Type="http://schemas.openxmlformats.org/officeDocument/2006/relationships/image" Target="../media/image-10-12.png"/><Relationship Id="rId13" Type="http://schemas.openxmlformats.org/officeDocument/2006/relationships/image" Target="../media/image-10-13.png"/><Relationship Id="rId14" Type="http://schemas.openxmlformats.org/officeDocument/2006/relationships/image" Target="../media/image-10-14.png"/><Relationship Id="rId15" Type="http://schemas.openxmlformats.org/officeDocument/2006/relationships/image" Target="../media/image-10-15.png"/><Relationship Id="rId16" Type="http://schemas.openxmlformats.org/officeDocument/2006/relationships/image" Target="../media/image-10-16.png"/><Relationship Id="rId17" Type="http://schemas.openxmlformats.org/officeDocument/2006/relationships/image" Target="../media/image-10-17.png"/><Relationship Id="rId18" Type="http://schemas.openxmlformats.org/officeDocument/2006/relationships/image" Target="../media/image-10-18.png"/><Relationship Id="rId19" Type="http://schemas.openxmlformats.org/officeDocument/2006/relationships/image" Target="../media/image-10-19.png"/><Relationship Id="rId20" Type="http://schemas.openxmlformats.org/officeDocument/2006/relationships/image" Target="../media/image-10-20.png"/><Relationship Id="rId21" Type="http://schemas.openxmlformats.org/officeDocument/2006/relationships/image" Target="../media/image-10-21.png"/><Relationship Id="rId22" Type="http://schemas.openxmlformats.org/officeDocument/2006/relationships/image" Target="../media/image-10-22.png"/><Relationship Id="rId23" Type="http://schemas.openxmlformats.org/officeDocument/2006/relationships/image" Target="../media/image-10-23.png"/><Relationship Id="rId24" Type="http://schemas.openxmlformats.org/officeDocument/2006/relationships/image" Target="../media/image-10-24.png"/><Relationship Id="rId25" Type="http://schemas.openxmlformats.org/officeDocument/2006/relationships/slideLayout" Target="../slideLayouts/slideLayout1.xml"/><Relationship Id="rId2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image" Target="../media/image-11-7.png"/><Relationship Id="rId8" Type="http://schemas.openxmlformats.org/officeDocument/2006/relationships/image" Target="../media/image-11-8.png"/><Relationship Id="rId9" Type="http://schemas.openxmlformats.org/officeDocument/2006/relationships/image" Target="../media/image-11-9.png"/><Relationship Id="rId10" Type="http://schemas.openxmlformats.org/officeDocument/2006/relationships/image" Target="../media/image-11-10.png"/><Relationship Id="rId11" Type="http://schemas.openxmlformats.org/officeDocument/2006/relationships/image" Target="../media/image-11-11.png"/><Relationship Id="rId12" Type="http://schemas.openxmlformats.org/officeDocument/2006/relationships/image" Target="../media/image-11-12.png"/><Relationship Id="rId13" Type="http://schemas.openxmlformats.org/officeDocument/2006/relationships/image" Target="../media/image-11-13.png"/><Relationship Id="rId14" Type="http://schemas.openxmlformats.org/officeDocument/2006/relationships/image" Target="../media/image-11-14.png"/><Relationship Id="rId15" Type="http://schemas.openxmlformats.org/officeDocument/2006/relationships/image" Target="../media/image-11-15.png"/><Relationship Id="rId16" Type="http://schemas.openxmlformats.org/officeDocument/2006/relationships/image" Target="../media/image-11-16.png"/><Relationship Id="rId17" Type="http://schemas.openxmlformats.org/officeDocument/2006/relationships/image" Target="../media/image-11-17.png"/><Relationship Id="rId18" Type="http://schemas.openxmlformats.org/officeDocument/2006/relationships/image" Target="../media/image-11-18.png"/><Relationship Id="rId19" Type="http://schemas.openxmlformats.org/officeDocument/2006/relationships/image" Target="../media/image-11-19.png"/><Relationship Id="rId20" Type="http://schemas.openxmlformats.org/officeDocument/2006/relationships/image" Target="../media/image-11-20.png"/><Relationship Id="rId21" Type="http://schemas.openxmlformats.org/officeDocument/2006/relationships/image" Target="../media/image-11-21.png"/><Relationship Id="rId22" Type="http://schemas.openxmlformats.org/officeDocument/2006/relationships/slideLayout" Target="../slideLayouts/slideLayout1.xml"/><Relationship Id="rId2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image" Target="../media/image-12-7.png"/><Relationship Id="rId8" Type="http://schemas.openxmlformats.org/officeDocument/2006/relationships/image" Target="../media/image-12-8.png"/><Relationship Id="rId9" Type="http://schemas.openxmlformats.org/officeDocument/2006/relationships/image" Target="../media/image-12-9.png"/><Relationship Id="rId10" Type="http://schemas.openxmlformats.org/officeDocument/2006/relationships/image" Target="../media/image-12-10.png"/><Relationship Id="rId11" Type="http://schemas.openxmlformats.org/officeDocument/2006/relationships/image" Target="../media/image-12-11.png"/><Relationship Id="rId12" Type="http://schemas.openxmlformats.org/officeDocument/2006/relationships/image" Target="../media/image-12-12.png"/><Relationship Id="rId13" Type="http://schemas.openxmlformats.org/officeDocument/2006/relationships/image" Target="../media/image-12-13.png"/><Relationship Id="rId14" Type="http://schemas.openxmlformats.org/officeDocument/2006/relationships/image" Target="../media/image-12-14.png"/><Relationship Id="rId15" Type="http://schemas.openxmlformats.org/officeDocument/2006/relationships/image" Target="../media/image-12-15.png"/><Relationship Id="rId16" Type="http://schemas.openxmlformats.org/officeDocument/2006/relationships/image" Target="../media/image-12-16.png"/><Relationship Id="rId17" Type="http://schemas.openxmlformats.org/officeDocument/2006/relationships/image" Target="../media/image-12-17.png"/><Relationship Id="rId18" Type="http://schemas.openxmlformats.org/officeDocument/2006/relationships/image" Target="../media/image-12-18.png"/><Relationship Id="rId19" Type="http://schemas.openxmlformats.org/officeDocument/2006/relationships/image" Target="../media/image-12-19.png"/><Relationship Id="rId20" Type="http://schemas.openxmlformats.org/officeDocument/2006/relationships/image" Target="../media/image-12-20.png"/><Relationship Id="rId21" Type="http://schemas.openxmlformats.org/officeDocument/2006/relationships/image" Target="../media/image-12-21.png"/><Relationship Id="rId22" Type="http://schemas.openxmlformats.org/officeDocument/2006/relationships/image" Target="../media/image-12-22.png"/><Relationship Id="rId23" Type="http://schemas.openxmlformats.org/officeDocument/2006/relationships/image" Target="../media/image-12-23.png"/><Relationship Id="rId24" Type="http://schemas.openxmlformats.org/officeDocument/2006/relationships/image" Target="../media/image-12-24.png"/><Relationship Id="rId25" Type="http://schemas.openxmlformats.org/officeDocument/2006/relationships/image" Target="../media/image-12-25.png"/><Relationship Id="rId26" Type="http://schemas.openxmlformats.org/officeDocument/2006/relationships/image" Target="../media/image-12-26.png"/><Relationship Id="rId27" Type="http://schemas.openxmlformats.org/officeDocument/2006/relationships/image" Target="../media/image-12-27.png"/><Relationship Id="rId28" Type="http://schemas.openxmlformats.org/officeDocument/2006/relationships/image" Target="../media/image-12-28.png"/><Relationship Id="rId29" Type="http://schemas.openxmlformats.org/officeDocument/2006/relationships/image" Target="../media/image-12-29.png"/><Relationship Id="rId30" Type="http://schemas.openxmlformats.org/officeDocument/2006/relationships/image" Target="../media/image-12-30.png"/><Relationship Id="rId31" Type="http://schemas.openxmlformats.org/officeDocument/2006/relationships/image" Target="../media/image-12-31.png"/><Relationship Id="rId32" Type="http://schemas.openxmlformats.org/officeDocument/2006/relationships/image" Target="../media/image-12-32.png"/><Relationship Id="rId33" Type="http://schemas.openxmlformats.org/officeDocument/2006/relationships/image" Target="../media/image-12-33.png"/><Relationship Id="rId34" Type="http://schemas.openxmlformats.org/officeDocument/2006/relationships/image" Target="../media/image-12-34.png"/><Relationship Id="rId35" Type="http://schemas.openxmlformats.org/officeDocument/2006/relationships/image" Target="../media/image-12-35.png"/><Relationship Id="rId36" Type="http://schemas.openxmlformats.org/officeDocument/2006/relationships/image" Target="../media/image-12-36.png"/><Relationship Id="rId37" Type="http://schemas.openxmlformats.org/officeDocument/2006/relationships/image" Target="../media/image-12-37.png"/><Relationship Id="rId38" Type="http://schemas.openxmlformats.org/officeDocument/2006/relationships/image" Target="../media/image-12-38.png"/><Relationship Id="rId39" Type="http://schemas.openxmlformats.org/officeDocument/2006/relationships/image" Target="../media/image-12-39.png"/><Relationship Id="rId40" Type="http://schemas.openxmlformats.org/officeDocument/2006/relationships/image" Target="../media/image-12-40.png"/><Relationship Id="rId41" Type="http://schemas.openxmlformats.org/officeDocument/2006/relationships/image" Target="../media/image-12-41.png"/><Relationship Id="rId42" Type="http://schemas.openxmlformats.org/officeDocument/2006/relationships/image" Target="../media/image-12-42.png"/><Relationship Id="rId43" Type="http://schemas.openxmlformats.org/officeDocument/2006/relationships/slideLayout" Target="../slideLayouts/slideLayout1.xml"/><Relationship Id="rId4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image" Target="../media/image-13-6.png"/><Relationship Id="rId7" Type="http://schemas.openxmlformats.org/officeDocument/2006/relationships/image" Target="../media/image-13-7.png"/><Relationship Id="rId8" Type="http://schemas.openxmlformats.org/officeDocument/2006/relationships/image" Target="../media/image-13-8.png"/><Relationship Id="rId9" Type="http://schemas.openxmlformats.org/officeDocument/2006/relationships/image" Target="../media/image-13-9.png"/><Relationship Id="rId10" Type="http://schemas.openxmlformats.org/officeDocument/2006/relationships/image" Target="../media/image-13-10.png"/><Relationship Id="rId11" Type="http://schemas.openxmlformats.org/officeDocument/2006/relationships/image" Target="../media/image-13-11.png"/><Relationship Id="rId12" Type="http://schemas.openxmlformats.org/officeDocument/2006/relationships/image" Target="../media/image-13-12.png"/><Relationship Id="rId13" Type="http://schemas.openxmlformats.org/officeDocument/2006/relationships/image" Target="../media/image-13-13.png"/><Relationship Id="rId14" Type="http://schemas.openxmlformats.org/officeDocument/2006/relationships/image" Target="../media/image-13-14.png"/><Relationship Id="rId15" Type="http://schemas.openxmlformats.org/officeDocument/2006/relationships/image" Target="../media/image-13-15.png"/><Relationship Id="rId16" Type="http://schemas.openxmlformats.org/officeDocument/2006/relationships/image" Target="../media/image-13-16.png"/><Relationship Id="rId17" Type="http://schemas.openxmlformats.org/officeDocument/2006/relationships/image" Target="../media/image-13-17.png"/><Relationship Id="rId18" Type="http://schemas.openxmlformats.org/officeDocument/2006/relationships/image" Target="../media/image-13-18.png"/><Relationship Id="rId19" Type="http://schemas.openxmlformats.org/officeDocument/2006/relationships/image" Target="../media/image-13-19.png"/><Relationship Id="rId20" Type="http://schemas.openxmlformats.org/officeDocument/2006/relationships/image" Target="../media/image-13-20.png"/><Relationship Id="rId21" Type="http://schemas.openxmlformats.org/officeDocument/2006/relationships/image" Target="../media/image-13-21.png"/><Relationship Id="rId22" Type="http://schemas.openxmlformats.org/officeDocument/2006/relationships/image" Target="../media/image-13-22.png"/><Relationship Id="rId23" Type="http://schemas.openxmlformats.org/officeDocument/2006/relationships/slideLayout" Target="../slideLayouts/slideLayout1.xml"/><Relationship Id="rId2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image" Target="../media/image-14-6.png"/><Relationship Id="rId7" Type="http://schemas.openxmlformats.org/officeDocument/2006/relationships/image" Target="../media/image-14-7.png"/><Relationship Id="rId8" Type="http://schemas.openxmlformats.org/officeDocument/2006/relationships/image" Target="../media/image-14-8.png"/><Relationship Id="rId9" Type="http://schemas.openxmlformats.org/officeDocument/2006/relationships/image" Target="../media/image-14-9.png"/><Relationship Id="rId10" Type="http://schemas.openxmlformats.org/officeDocument/2006/relationships/image" Target="../media/image-14-10.png"/><Relationship Id="rId11" Type="http://schemas.openxmlformats.org/officeDocument/2006/relationships/image" Target="../media/image-14-11.png"/><Relationship Id="rId12" Type="http://schemas.openxmlformats.org/officeDocument/2006/relationships/image" Target="../media/image-14-12.png"/><Relationship Id="rId13" Type="http://schemas.openxmlformats.org/officeDocument/2006/relationships/image" Target="../media/image-14-13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image" Target="../media/image-15-6.png"/><Relationship Id="rId7" Type="http://schemas.openxmlformats.org/officeDocument/2006/relationships/image" Target="../media/image-15-7.png"/><Relationship Id="rId8" Type="http://schemas.openxmlformats.org/officeDocument/2006/relationships/image" Target="../media/image-15-8.png"/><Relationship Id="rId9" Type="http://schemas.openxmlformats.org/officeDocument/2006/relationships/image" Target="../media/image-15-9.png"/><Relationship Id="rId10" Type="http://schemas.openxmlformats.org/officeDocument/2006/relationships/image" Target="../media/image-15-10.png"/><Relationship Id="rId11" Type="http://schemas.openxmlformats.org/officeDocument/2006/relationships/image" Target="../media/image-15-11.png"/><Relationship Id="rId12" Type="http://schemas.openxmlformats.org/officeDocument/2006/relationships/image" Target="../media/image-15-12.png"/><Relationship Id="rId13" Type="http://schemas.openxmlformats.org/officeDocument/2006/relationships/image" Target="../media/image-15-13.png"/><Relationship Id="rId14" Type="http://schemas.openxmlformats.org/officeDocument/2006/relationships/image" Target="../media/image-15-14.png"/><Relationship Id="rId15" Type="http://schemas.openxmlformats.org/officeDocument/2006/relationships/image" Target="../media/image-15-15.png"/><Relationship Id="rId16" Type="http://schemas.openxmlformats.org/officeDocument/2006/relationships/image" Target="../media/image-15-16.png"/><Relationship Id="rId17" Type="http://schemas.openxmlformats.org/officeDocument/2006/relationships/image" Target="../media/image-15-17.png"/><Relationship Id="rId18" Type="http://schemas.openxmlformats.org/officeDocument/2006/relationships/slideLayout" Target="../slideLayouts/slideLayout1.xml"/><Relationship Id="rId19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image" Target="../media/image-2-14.png"/><Relationship Id="rId15" Type="http://schemas.openxmlformats.org/officeDocument/2006/relationships/image" Target="../media/image-2-15.png"/><Relationship Id="rId16" Type="http://schemas.openxmlformats.org/officeDocument/2006/relationships/image" Target="../media/image-2-16.png"/><Relationship Id="rId17" Type="http://schemas.openxmlformats.org/officeDocument/2006/relationships/image" Target="../media/image-2-17.png"/><Relationship Id="rId18" Type="http://schemas.openxmlformats.org/officeDocument/2006/relationships/image" Target="../media/image-2-18.png"/><Relationship Id="rId19" Type="http://schemas.openxmlformats.org/officeDocument/2006/relationships/image" Target="../media/image-2-19.png"/><Relationship Id="rId20" Type="http://schemas.openxmlformats.org/officeDocument/2006/relationships/image" Target="../media/image-2-20.png"/><Relationship Id="rId21" Type="http://schemas.openxmlformats.org/officeDocument/2006/relationships/image" Target="../media/image-2-21.png"/><Relationship Id="rId22" Type="http://schemas.openxmlformats.org/officeDocument/2006/relationships/image" Target="../media/image-2-22.png"/><Relationship Id="rId23" Type="http://schemas.openxmlformats.org/officeDocument/2006/relationships/image" Target="../media/image-2-23.png"/><Relationship Id="rId24" Type="http://schemas.openxmlformats.org/officeDocument/2006/relationships/image" Target="../media/image-2-24.png"/><Relationship Id="rId25" Type="http://schemas.openxmlformats.org/officeDocument/2006/relationships/image" Target="../media/image-2-25.png"/><Relationship Id="rId26" Type="http://schemas.openxmlformats.org/officeDocument/2006/relationships/image" Target="../media/image-2-26.png"/><Relationship Id="rId27" Type="http://schemas.openxmlformats.org/officeDocument/2006/relationships/image" Target="../media/image-2-27.png"/><Relationship Id="rId28" Type="http://schemas.openxmlformats.org/officeDocument/2006/relationships/image" Target="../media/image-2-28.png"/><Relationship Id="rId29" Type="http://schemas.openxmlformats.org/officeDocument/2006/relationships/image" Target="../media/image-2-29.png"/><Relationship Id="rId30" Type="http://schemas.openxmlformats.org/officeDocument/2006/relationships/image" Target="../media/image-2-30.png"/><Relationship Id="rId31" Type="http://schemas.openxmlformats.org/officeDocument/2006/relationships/image" Target="../media/image-2-31.png"/><Relationship Id="rId32" Type="http://schemas.openxmlformats.org/officeDocument/2006/relationships/image" Target="../media/image-2-32.png"/><Relationship Id="rId33" Type="http://schemas.openxmlformats.org/officeDocument/2006/relationships/image" Target="../media/image-2-33.png"/><Relationship Id="rId34" Type="http://schemas.openxmlformats.org/officeDocument/2006/relationships/image" Target="../media/image-2-34.png"/><Relationship Id="rId35" Type="http://schemas.openxmlformats.org/officeDocument/2006/relationships/image" Target="../media/image-2-35.png"/><Relationship Id="rId36" Type="http://schemas.openxmlformats.org/officeDocument/2006/relationships/image" Target="../media/image-2-36.png"/><Relationship Id="rId37" Type="http://schemas.openxmlformats.org/officeDocument/2006/relationships/image" Target="../media/image-2-37.png"/><Relationship Id="rId38" Type="http://schemas.openxmlformats.org/officeDocument/2006/relationships/image" Target="../media/image-2-38.png"/><Relationship Id="rId39" Type="http://schemas.openxmlformats.org/officeDocument/2006/relationships/slideLayout" Target="../slideLayouts/slideLayout1.xml"/><Relationship Id="rId40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slideLayout" Target="../slideLayouts/slideLayout1.xml"/><Relationship Id="rId2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slideLayout" Target="../slideLayouts/slideLayout1.xml"/><Relationship Id="rId31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image" Target="../media/image-5-23.png"/><Relationship Id="rId24" Type="http://schemas.openxmlformats.org/officeDocument/2006/relationships/image" Target="../media/image-5-24.png"/><Relationship Id="rId25" Type="http://schemas.openxmlformats.org/officeDocument/2006/relationships/image" Target="../media/image-5-25.png"/><Relationship Id="rId26" Type="http://schemas.openxmlformats.org/officeDocument/2006/relationships/image" Target="../media/image-5-26.png"/><Relationship Id="rId27" Type="http://schemas.openxmlformats.org/officeDocument/2006/relationships/image" Target="../media/image-5-27.png"/><Relationship Id="rId28" Type="http://schemas.openxmlformats.org/officeDocument/2006/relationships/slideLayout" Target="../slideLayouts/slideLayout1.xml"/><Relationship Id="rId2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image" Target="../media/image-6-18.png"/><Relationship Id="rId19" Type="http://schemas.openxmlformats.org/officeDocument/2006/relationships/image" Target="../media/image-6-19.png"/><Relationship Id="rId20" Type="http://schemas.openxmlformats.org/officeDocument/2006/relationships/image" Target="../media/image-6-20.png"/><Relationship Id="rId21" Type="http://schemas.openxmlformats.org/officeDocument/2006/relationships/image" Target="../media/image-6-21.png"/><Relationship Id="rId22" Type="http://schemas.openxmlformats.org/officeDocument/2006/relationships/image" Target="../media/image-6-22.png"/><Relationship Id="rId23" Type="http://schemas.openxmlformats.org/officeDocument/2006/relationships/image" Target="../media/image-6-23.png"/><Relationship Id="rId24" Type="http://schemas.openxmlformats.org/officeDocument/2006/relationships/image" Target="../media/image-6-24.png"/><Relationship Id="rId25" Type="http://schemas.openxmlformats.org/officeDocument/2006/relationships/image" Target="../media/image-6-25.png"/><Relationship Id="rId26" Type="http://schemas.openxmlformats.org/officeDocument/2006/relationships/image" Target="../media/image-6-26.png"/><Relationship Id="rId27" Type="http://schemas.openxmlformats.org/officeDocument/2006/relationships/slideLayout" Target="../slideLayouts/slideLayout1.xml"/><Relationship Id="rId2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image" Target="../media/image-7-16.png"/><Relationship Id="rId17" Type="http://schemas.openxmlformats.org/officeDocument/2006/relationships/image" Target="../media/image-7-17.png"/><Relationship Id="rId18" Type="http://schemas.openxmlformats.org/officeDocument/2006/relationships/image" Target="../media/image-7-18.png"/><Relationship Id="rId19" Type="http://schemas.openxmlformats.org/officeDocument/2006/relationships/image" Target="../media/image-7-19.png"/><Relationship Id="rId20" Type="http://schemas.openxmlformats.org/officeDocument/2006/relationships/image" Target="../media/image-7-20.png"/><Relationship Id="rId21" Type="http://schemas.openxmlformats.org/officeDocument/2006/relationships/image" Target="../media/image-7-21.png"/><Relationship Id="rId22" Type="http://schemas.openxmlformats.org/officeDocument/2006/relationships/image" Target="../media/image-7-22.png"/><Relationship Id="rId23" Type="http://schemas.openxmlformats.org/officeDocument/2006/relationships/image" Target="../media/image-7-23.png"/><Relationship Id="rId24" Type="http://schemas.openxmlformats.org/officeDocument/2006/relationships/image" Target="../media/image-7-24.png"/><Relationship Id="rId25" Type="http://schemas.openxmlformats.org/officeDocument/2006/relationships/image" Target="../media/image-7-25.png"/><Relationship Id="rId26" Type="http://schemas.openxmlformats.org/officeDocument/2006/relationships/image" Target="../media/image-7-26.png"/><Relationship Id="rId27" Type="http://schemas.openxmlformats.org/officeDocument/2006/relationships/image" Target="../media/image-7-27.png"/><Relationship Id="rId28" Type="http://schemas.openxmlformats.org/officeDocument/2006/relationships/image" Target="../media/image-7-28.png"/><Relationship Id="rId29" Type="http://schemas.openxmlformats.org/officeDocument/2006/relationships/image" Target="../media/image-7-29.png"/><Relationship Id="rId30" Type="http://schemas.openxmlformats.org/officeDocument/2006/relationships/slideLayout" Target="../slideLayouts/slideLayout1.xml"/><Relationship Id="rId31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image" Target="../media/image-8-15.png"/><Relationship Id="rId16" Type="http://schemas.openxmlformats.org/officeDocument/2006/relationships/image" Target="../media/image-8-16.png"/><Relationship Id="rId17" Type="http://schemas.openxmlformats.org/officeDocument/2006/relationships/image" Target="../media/image-8-17.png"/><Relationship Id="rId18" Type="http://schemas.openxmlformats.org/officeDocument/2006/relationships/image" Target="../media/image-8-18.png"/><Relationship Id="rId19" Type="http://schemas.openxmlformats.org/officeDocument/2006/relationships/image" Target="../media/image-8-19.png"/><Relationship Id="rId20" Type="http://schemas.openxmlformats.org/officeDocument/2006/relationships/image" Target="../media/image-8-20.png"/><Relationship Id="rId21" Type="http://schemas.openxmlformats.org/officeDocument/2006/relationships/image" Target="../media/image-8-21.png"/><Relationship Id="rId22" Type="http://schemas.openxmlformats.org/officeDocument/2006/relationships/image" Target="../media/image-8-22.png"/><Relationship Id="rId23" Type="http://schemas.openxmlformats.org/officeDocument/2006/relationships/image" Target="../media/image-8-23.png"/><Relationship Id="rId24" Type="http://schemas.openxmlformats.org/officeDocument/2006/relationships/image" Target="../media/image-8-24.png"/><Relationship Id="rId25" Type="http://schemas.openxmlformats.org/officeDocument/2006/relationships/image" Target="../media/image-8-25.png"/><Relationship Id="rId26" Type="http://schemas.openxmlformats.org/officeDocument/2006/relationships/image" Target="../media/image-8-26.png"/><Relationship Id="rId27" Type="http://schemas.openxmlformats.org/officeDocument/2006/relationships/image" Target="../media/image-8-27.png"/><Relationship Id="rId28" Type="http://schemas.openxmlformats.org/officeDocument/2006/relationships/image" Target="../media/image-8-28.png"/><Relationship Id="rId29" Type="http://schemas.openxmlformats.org/officeDocument/2006/relationships/image" Target="../media/image-8-29.png"/><Relationship Id="rId30" Type="http://schemas.openxmlformats.org/officeDocument/2006/relationships/slideLayout" Target="../slideLayouts/slideLayout1.xml"/><Relationship Id="rId31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png"/><Relationship Id="rId13" Type="http://schemas.openxmlformats.org/officeDocument/2006/relationships/image" Target="../media/image-9-13.png"/><Relationship Id="rId14" Type="http://schemas.openxmlformats.org/officeDocument/2006/relationships/image" Target="../media/image-9-14.png"/><Relationship Id="rId15" Type="http://schemas.openxmlformats.org/officeDocument/2006/relationships/image" Target="../media/image-9-15.png"/><Relationship Id="rId16" Type="http://schemas.openxmlformats.org/officeDocument/2006/relationships/image" Target="../media/image-9-16.png"/><Relationship Id="rId17" Type="http://schemas.openxmlformats.org/officeDocument/2006/relationships/image" Target="../media/image-9-17.png"/><Relationship Id="rId18" Type="http://schemas.openxmlformats.org/officeDocument/2006/relationships/image" Target="../media/image-9-18.png"/><Relationship Id="rId19" Type="http://schemas.openxmlformats.org/officeDocument/2006/relationships/image" Target="../media/image-9-19.png"/><Relationship Id="rId20" Type="http://schemas.openxmlformats.org/officeDocument/2006/relationships/image" Target="../media/image-9-20.png"/><Relationship Id="rId21" Type="http://schemas.openxmlformats.org/officeDocument/2006/relationships/image" Target="../media/image-9-21.png"/><Relationship Id="rId22" Type="http://schemas.openxmlformats.org/officeDocument/2006/relationships/image" Target="../media/image-9-22.png"/><Relationship Id="rId23" Type="http://schemas.openxmlformats.org/officeDocument/2006/relationships/image" Target="../media/image-9-23.png"/><Relationship Id="rId24" Type="http://schemas.openxmlformats.org/officeDocument/2006/relationships/image" Target="../media/image-9-24.png"/><Relationship Id="rId25" Type="http://schemas.openxmlformats.org/officeDocument/2006/relationships/image" Target="../media/image-9-25.png"/><Relationship Id="rId26" Type="http://schemas.openxmlformats.org/officeDocument/2006/relationships/image" Target="../media/image-9-26.png"/><Relationship Id="rId27" Type="http://schemas.openxmlformats.org/officeDocument/2006/relationships/image" Target="../media/image-9-27.png"/><Relationship Id="rId28" Type="http://schemas.openxmlformats.org/officeDocument/2006/relationships/image" Target="../media/image-9-28.png"/><Relationship Id="rId29" Type="http://schemas.openxmlformats.org/officeDocument/2006/relationships/image" Target="../media/image-9-29.png"/><Relationship Id="rId30" Type="http://schemas.openxmlformats.org/officeDocument/2006/relationships/image" Target="../media/image-9-30.png"/><Relationship Id="rId31" Type="http://schemas.openxmlformats.org/officeDocument/2006/relationships/image" Target="../media/image-9-31.png"/><Relationship Id="rId32" Type="http://schemas.openxmlformats.org/officeDocument/2006/relationships/image" Target="../media/image-9-32.png"/><Relationship Id="rId33" Type="http://schemas.openxmlformats.org/officeDocument/2006/relationships/image" Target="../media/image-9-33.png"/><Relationship Id="rId34" Type="http://schemas.openxmlformats.org/officeDocument/2006/relationships/image" Target="../media/image-9-34.png"/><Relationship Id="rId35" Type="http://schemas.openxmlformats.org/officeDocument/2006/relationships/image" Target="../media/image-9-35.png"/><Relationship Id="rId36" Type="http://schemas.openxmlformats.org/officeDocument/2006/relationships/slideLayout" Target="../slideLayouts/slideLayout1.xml"/><Relationship Id="rId3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7315200" cy="63817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146822"/>
            <a:ext cx="762000" cy="762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008364"/>
            <a:ext cx="7315200" cy="1849636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5200" y="0"/>
            <a:ext cx="4876800" cy="6858000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571500" y="190500"/>
            <a:ext cx="61722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spc="120" kern="0" dirty="0">
                <a:solidFill>
                  <a:srgbClr val="FFFFFF"/>
                </a:solidFill>
              </a:rPr>
              <a:t>BRADFORD VTS TEACHING DECK</a:t>
            </a:r>
            <a:endParaRPr lang="en-US" sz="1350" dirty="0"/>
          </a:p>
        </p:txBody>
      </p:sp>
      <p:sp>
        <p:nvSpPr>
          <p:cNvPr id="9" name="Text 1"/>
          <p:cNvSpPr/>
          <p:nvPr/>
        </p:nvSpPr>
        <p:spPr>
          <a:xfrm>
            <a:off x="571500" y="1400175"/>
            <a:ext cx="6172200" cy="15085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5940"/>
              </a:lnSpc>
              <a:buNone/>
            </a:pPr>
            <a:r>
              <a:rPr lang="en-US" sz="5400" b="1" dirty="0">
                <a:solidFill>
                  <a:srgbClr val="2D2D2D"/>
                </a:solidFill>
              </a:rPr>
              <a:t>Emergencies in General Practice</a:t>
            </a:r>
            <a:endParaRPr lang="en-US" sz="5400" dirty="0"/>
          </a:p>
        </p:txBody>
      </p:sp>
      <p:sp>
        <p:nvSpPr>
          <p:cNvPr id="10" name="Text 2"/>
          <p:cNvSpPr/>
          <p:nvPr/>
        </p:nvSpPr>
        <p:spPr>
          <a:xfrm>
            <a:off x="571500" y="3604022"/>
            <a:ext cx="5554861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dirty="0">
                <a:solidFill>
                  <a:srgbClr val="555555"/>
                </a:solidFill>
              </a:rPr>
              <a:t>Comprehensive clinical management for acute emergencies in primary care and out-of-hours settings, tailored for GP trainees.</a:t>
            </a:r>
            <a:endParaRPr lang="en-US" sz="1650" dirty="0"/>
          </a:p>
        </p:txBody>
      </p:sp>
      <p:sp>
        <p:nvSpPr>
          <p:cNvPr id="11" name="Text 3"/>
          <p:cNvSpPr/>
          <p:nvPr/>
        </p:nvSpPr>
        <p:spPr>
          <a:xfrm>
            <a:off x="571500" y="5579864"/>
            <a:ext cx="61722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5A56"/>
                </a:solidFill>
              </a:rPr>
              <a:t>www.bradfordvts.co.uk</a:t>
            </a:r>
            <a:endParaRPr lang="en-US" sz="1350" dirty="0"/>
          </a:p>
        </p:txBody>
      </p:sp>
      <p:sp>
        <p:nvSpPr>
          <p:cNvPr id="12" name="Text 4"/>
          <p:cNvSpPr/>
          <p:nvPr/>
        </p:nvSpPr>
        <p:spPr>
          <a:xfrm>
            <a:off x="571500" y="5913239"/>
            <a:ext cx="6172200" cy="3732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Created May 2026</a:t>
            </a:r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
</a:t>
            </a:r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Updated to current NICE / BNF / Resus Council 2024 standards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142875"/>
            <a:ext cx="11620500" cy="775246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1108621"/>
            <a:ext cx="5691188" cy="4011067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1280071"/>
            <a:ext cx="5348288" cy="2667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1318171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2177207"/>
            <a:ext cx="142875" cy="1143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" y="2440037"/>
            <a:ext cx="142875" cy="131862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200" y="2889498"/>
            <a:ext cx="142875" cy="1143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5750" y="5262563"/>
            <a:ext cx="5691188" cy="947737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8625" y="5443091"/>
            <a:ext cx="154781" cy="12576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5063" y="1108621"/>
            <a:ext cx="5691188" cy="3039963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6513" y="1280071"/>
            <a:ext cx="5348288" cy="2667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6513" y="1318171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86513" y="1708696"/>
            <a:ext cx="142875" cy="1143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86513" y="1984921"/>
            <a:ext cx="142875" cy="11430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86513" y="2261146"/>
            <a:ext cx="142875" cy="1143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86513" y="2537371"/>
            <a:ext cx="142875" cy="1143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15063" y="4291459"/>
            <a:ext cx="5691188" cy="1006525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57938" y="4442222"/>
            <a:ext cx="142875" cy="11430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15063" y="5440859"/>
            <a:ext cx="5691188" cy="769441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57938" y="5591621"/>
            <a:ext cx="142875" cy="11430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523875" y="285750"/>
            <a:ext cx="11144250" cy="2513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2D2D2D"/>
                </a:solidFill>
              </a:rPr>
              <a:t>Ectopic Pregnancy</a:t>
            </a:r>
            <a:endParaRPr lang="en-US" sz="1800" dirty="0"/>
          </a:p>
        </p:txBody>
      </p:sp>
      <p:sp>
        <p:nvSpPr>
          <p:cNvPr id="26" name="Text 1"/>
          <p:cNvSpPr/>
          <p:nvPr/>
        </p:nvSpPr>
        <p:spPr>
          <a:xfrm>
            <a:off x="523875" y="575221"/>
            <a:ext cx="111442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8B0000"/>
                </a:solidFill>
              </a:rPr>
              <a:t>CLINICAL MANAGEMENT &amp; EXAM FOCUS</a:t>
            </a:r>
            <a:endParaRPr lang="en-US" sz="1050" dirty="0"/>
          </a:p>
        </p:txBody>
      </p:sp>
      <p:sp>
        <p:nvSpPr>
          <p:cNvPr id="27" name="Text 2"/>
          <p:cNvSpPr/>
          <p:nvPr/>
        </p:nvSpPr>
        <p:spPr>
          <a:xfrm>
            <a:off x="647700" y="1280071"/>
            <a:ext cx="5348288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E5A56"/>
                </a:solidFill>
              </a:rPr>
              <a:t>Key Recognition &amp; Risks</a:t>
            </a:r>
            <a:endParaRPr lang="en-US" sz="1200" dirty="0"/>
          </a:p>
        </p:txBody>
      </p:sp>
      <p:sp>
        <p:nvSpPr>
          <p:cNvPr id="28" name="Text 3"/>
          <p:cNvSpPr/>
          <p:nvPr/>
        </p:nvSpPr>
        <p:spPr>
          <a:xfrm>
            <a:off x="457200" y="1661071"/>
            <a:ext cx="5348288" cy="3732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Leading cause of maternal death</a:t>
            </a:r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in 1st trimester. Suspect in </a:t>
            </a:r>
            <a:pPr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ANY</a:t>
            </a:r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woman of reproductive age with abdominal pain ± bleeding.</a:t>
            </a:r>
            <a:endParaRPr lang="en-US" sz="1050" dirty="0"/>
          </a:p>
        </p:txBody>
      </p:sp>
      <p:sp>
        <p:nvSpPr>
          <p:cNvPr id="29" name="Text 4"/>
          <p:cNvSpPr/>
          <p:nvPr/>
        </p:nvSpPr>
        <p:spPr>
          <a:xfrm>
            <a:off x="695325" y="2129582"/>
            <a:ext cx="9281160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Classic:</a:t>
            </a:r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Unilateral pain, missed period, vaginal bleeding.</a:t>
            </a:r>
            <a:endParaRPr lang="en-US" sz="1050" dirty="0"/>
          </a:p>
        </p:txBody>
      </p:sp>
      <p:sp>
        <p:nvSpPr>
          <p:cNvPr id="30" name="Text 5"/>
          <p:cNvSpPr/>
          <p:nvPr/>
        </p:nvSpPr>
        <p:spPr>
          <a:xfrm>
            <a:off x="695325" y="2392412"/>
            <a:ext cx="5110163" cy="3732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Risk Factors:</a:t>
            </a:r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PID (Chlamydia), prev ectopic (10-20% risk), IUD in situ, IVF treatment, tubal surgery.</a:t>
            </a:r>
            <a:endParaRPr lang="en-US" sz="1050" dirty="0"/>
          </a:p>
        </p:txBody>
      </p:sp>
      <p:sp>
        <p:nvSpPr>
          <p:cNvPr id="31" name="Text 6"/>
          <p:cNvSpPr/>
          <p:nvPr/>
        </p:nvSpPr>
        <p:spPr>
          <a:xfrm>
            <a:off x="695325" y="2841873"/>
            <a:ext cx="9121140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Atypical:</a:t>
            </a:r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Diarrhoea/vomiting, syncope, shoulder tip pain.</a:t>
            </a:r>
            <a:endParaRPr lang="en-US" sz="1050" dirty="0"/>
          </a:p>
        </p:txBody>
      </p:sp>
      <p:sp>
        <p:nvSpPr>
          <p:cNvPr id="32" name="Text 7"/>
          <p:cNvSpPr/>
          <p:nvPr/>
        </p:nvSpPr>
        <p:spPr>
          <a:xfrm>
            <a:off x="583406" y="5405438"/>
            <a:ext cx="5405438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B0000"/>
                </a:solidFill>
              </a:rPr>
              <a:t> CRITICAL WARNING</a:t>
            </a:r>
            <a:endParaRPr lang="en-US" sz="975" dirty="0"/>
          </a:p>
        </p:txBody>
      </p:sp>
      <p:sp>
        <p:nvSpPr>
          <p:cNvPr id="33" name="Text 8"/>
          <p:cNvSpPr/>
          <p:nvPr/>
        </p:nvSpPr>
        <p:spPr>
          <a:xfrm>
            <a:off x="428625" y="5667375"/>
            <a:ext cx="5405438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DO NOT perform bimanual vaginal examination in suspected cases — high risk of triggering tubal rupture and catastrophic haemorrhage.</a:t>
            </a:r>
            <a:endParaRPr lang="en-US" sz="1125" dirty="0"/>
          </a:p>
        </p:txBody>
      </p:sp>
      <p:sp>
        <p:nvSpPr>
          <p:cNvPr id="34" name="Text 9"/>
          <p:cNvSpPr/>
          <p:nvPr/>
        </p:nvSpPr>
        <p:spPr>
          <a:xfrm>
            <a:off x="6577013" y="1280071"/>
            <a:ext cx="5348288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E5A56"/>
                </a:solidFill>
              </a:rPr>
              <a:t>GP Management Pathway</a:t>
            </a:r>
            <a:endParaRPr lang="en-US" sz="1200" dirty="0"/>
          </a:p>
        </p:txBody>
      </p:sp>
      <p:sp>
        <p:nvSpPr>
          <p:cNvPr id="35" name="Text 10"/>
          <p:cNvSpPr/>
          <p:nvPr/>
        </p:nvSpPr>
        <p:spPr>
          <a:xfrm>
            <a:off x="6624638" y="1661071"/>
            <a:ext cx="5567363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Perform immediate urinary pregnancy test.</a:t>
            </a:r>
            <a:endParaRPr lang="en-US" sz="1050" dirty="0"/>
          </a:p>
        </p:txBody>
      </p:sp>
      <p:sp>
        <p:nvSpPr>
          <p:cNvPr id="36" name="Text 11"/>
          <p:cNvSpPr/>
          <p:nvPr/>
        </p:nvSpPr>
        <p:spPr>
          <a:xfrm>
            <a:off x="6624638" y="1937296"/>
            <a:ext cx="5567363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Positive Test + Symptoms: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Immediate emergency admission.</a:t>
            </a:r>
            <a:endParaRPr lang="en-US" sz="1050" dirty="0"/>
          </a:p>
        </p:txBody>
      </p:sp>
      <p:sp>
        <p:nvSpPr>
          <p:cNvPr id="37" name="Text 12"/>
          <p:cNvSpPr/>
          <p:nvPr/>
        </p:nvSpPr>
        <p:spPr>
          <a:xfrm>
            <a:off x="6624638" y="2213521"/>
            <a:ext cx="5567363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Shock/Rupture: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Call 999, stabilize with IV access en route.</a:t>
            </a:r>
            <a:endParaRPr lang="en-US" sz="1050" dirty="0"/>
          </a:p>
        </p:txBody>
      </p:sp>
      <p:sp>
        <p:nvSpPr>
          <p:cNvPr id="38" name="Text 13"/>
          <p:cNvSpPr/>
          <p:nvPr/>
        </p:nvSpPr>
        <p:spPr>
          <a:xfrm>
            <a:off x="6624638" y="2489746"/>
            <a:ext cx="5567363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Hospital Gold Standard: Transvaginal Ultrasound (TVUS).</a:t>
            </a:r>
            <a:endParaRPr lang="en-US" sz="1050" dirty="0"/>
          </a:p>
        </p:txBody>
      </p:sp>
      <p:sp>
        <p:nvSpPr>
          <p:cNvPr id="39" name="Text 14"/>
          <p:cNvSpPr/>
          <p:nvPr/>
        </p:nvSpPr>
        <p:spPr>
          <a:xfrm>
            <a:off x="6500813" y="4405759"/>
            <a:ext cx="5405438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B46C1"/>
                </a:solidFill>
              </a:rPr>
              <a:t> AKT BOX: RAPID RECALL</a:t>
            </a:r>
            <a:endParaRPr lang="en-US" sz="900" dirty="0"/>
          </a:p>
        </p:txBody>
      </p:sp>
      <p:sp>
        <p:nvSpPr>
          <p:cNvPr id="40" name="Text 15"/>
          <p:cNvSpPr/>
          <p:nvPr/>
        </p:nvSpPr>
        <p:spPr>
          <a:xfrm>
            <a:off x="6357938" y="4624834"/>
            <a:ext cx="5834063" cy="16088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268"/>
              </a:lnSpc>
              <a:buNone/>
            </a:pPr>
            <a:r>
              <a:rPr lang="en-US" sz="975" dirty="0">
                <a:solidFill>
                  <a:srgbClr val="2D2D2D"/>
                </a:solidFill>
              </a:rPr>
              <a:t>• </a:t>
            </a:r>
            <a:pPr algn="l" indent="0" marL="0">
              <a:lnSpc>
                <a:spcPts val="1268"/>
              </a:lnSpc>
              <a:buNone/>
            </a:pPr>
            <a:r>
              <a:rPr lang="en-US" sz="975" b="1" dirty="0">
                <a:solidFill>
                  <a:srgbClr val="2D2D2D"/>
                </a:solidFill>
              </a:rPr>
              <a:t>Shoulder Tip Pain:</a:t>
            </a:r>
            <a:pPr algn="l" indent="0" marL="0">
              <a:lnSpc>
                <a:spcPts val="1268"/>
              </a:lnSpc>
              <a:buNone/>
            </a:pPr>
            <a:r>
              <a:rPr lang="en-US" sz="975" dirty="0">
                <a:solidFill>
                  <a:srgbClr val="2D2D2D"/>
                </a:solidFill>
              </a:rPr>
              <a:t> Sign of haemoperitoneum causing diaphragmatic irritation.</a:t>
            </a:r>
            <a:endParaRPr lang="en-US" sz="975" dirty="0"/>
          </a:p>
        </p:txBody>
      </p:sp>
      <p:sp>
        <p:nvSpPr>
          <p:cNvPr id="41" name="Text 16"/>
          <p:cNvSpPr/>
          <p:nvPr/>
        </p:nvSpPr>
        <p:spPr>
          <a:xfrm>
            <a:off x="6357938" y="4823817"/>
            <a:ext cx="5834063" cy="16088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268"/>
              </a:lnSpc>
              <a:buNone/>
            </a:pPr>
            <a:r>
              <a:rPr lang="en-US" sz="975" dirty="0">
                <a:solidFill>
                  <a:srgbClr val="2D2D2D"/>
                </a:solidFill>
              </a:rPr>
              <a:t>• </a:t>
            </a:r>
            <a:pPr algn="l" indent="0" marL="0">
              <a:lnSpc>
                <a:spcPts val="1268"/>
              </a:lnSpc>
              <a:buNone/>
            </a:pPr>
            <a:r>
              <a:rPr lang="en-US" sz="975" b="1" dirty="0">
                <a:solidFill>
                  <a:srgbClr val="2D2D2D"/>
                </a:solidFill>
              </a:rPr>
              <a:t>IUD:</a:t>
            </a:r>
            <a:pPr algn="l" indent="0" marL="0">
              <a:lnSpc>
                <a:spcPts val="1268"/>
              </a:lnSpc>
              <a:buNone/>
            </a:pPr>
            <a:r>
              <a:rPr lang="en-US" sz="975" dirty="0">
                <a:solidFill>
                  <a:srgbClr val="2D2D2D"/>
                </a:solidFill>
              </a:rPr>
              <a:t> Prevents intrauterine pregnancy effectively, but NOT ectopic.</a:t>
            </a:r>
            <a:endParaRPr lang="en-US" sz="975" dirty="0"/>
          </a:p>
        </p:txBody>
      </p:sp>
      <p:sp>
        <p:nvSpPr>
          <p:cNvPr id="42" name="Text 17"/>
          <p:cNvSpPr/>
          <p:nvPr/>
        </p:nvSpPr>
        <p:spPr>
          <a:xfrm>
            <a:off x="6357938" y="5022800"/>
            <a:ext cx="5834063" cy="16088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268"/>
              </a:lnSpc>
              <a:buNone/>
            </a:pPr>
            <a:r>
              <a:rPr lang="en-US" sz="975" dirty="0">
                <a:solidFill>
                  <a:srgbClr val="2D2D2D"/>
                </a:solidFill>
              </a:rPr>
              <a:t>• </a:t>
            </a:r>
            <a:pPr algn="l" indent="0" marL="0">
              <a:lnSpc>
                <a:spcPts val="1268"/>
              </a:lnSpc>
              <a:buNone/>
            </a:pPr>
            <a:r>
              <a:rPr lang="en-US" sz="975" b="1" dirty="0">
                <a:solidFill>
                  <a:srgbClr val="2D2D2D"/>
                </a:solidFill>
              </a:rPr>
              <a:t>Methotrexate:</a:t>
            </a:r>
            <a:pPr algn="l" indent="0" marL="0">
              <a:lnSpc>
                <a:spcPts val="1268"/>
              </a:lnSpc>
              <a:buNone/>
            </a:pPr>
            <a:r>
              <a:rPr lang="en-US" sz="975" dirty="0">
                <a:solidFill>
                  <a:srgbClr val="2D2D2D"/>
                </a:solidFill>
              </a:rPr>
              <a:t> IM treatment for stable patients (hCG &lt;3000).</a:t>
            </a:r>
            <a:endParaRPr lang="en-US" sz="975" dirty="0"/>
          </a:p>
        </p:txBody>
      </p:sp>
      <p:sp>
        <p:nvSpPr>
          <p:cNvPr id="43" name="Text 18"/>
          <p:cNvSpPr/>
          <p:nvPr/>
        </p:nvSpPr>
        <p:spPr>
          <a:xfrm>
            <a:off x="6500813" y="5555159"/>
            <a:ext cx="5405438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2E5A56"/>
                </a:solidFill>
              </a:rPr>
              <a:t> SCA BOX: COMMUNICATION</a:t>
            </a:r>
            <a:endParaRPr lang="en-US" sz="900" dirty="0"/>
          </a:p>
        </p:txBody>
      </p:sp>
      <p:sp>
        <p:nvSpPr>
          <p:cNvPr id="44" name="Text 19"/>
          <p:cNvSpPr/>
          <p:nvPr/>
        </p:nvSpPr>
        <p:spPr>
          <a:xfrm>
            <a:off x="6357938" y="5774234"/>
            <a:ext cx="5405438" cy="32176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268"/>
              </a:lnSpc>
              <a:buNone/>
            </a:pPr>
            <a:r>
              <a:rPr lang="en-US" sz="975" i="1" dirty="0">
                <a:solidFill>
                  <a:srgbClr val="2D2D2D"/>
                </a:solidFill>
              </a:rPr>
              <a:t>"I need to rule out the possibility that this pregnancy is in your tube rather than your womb — this is called an ectopic pregnancy and it's important we check this urgently in hospital."</a:t>
            </a:r>
            <a:endParaRPr lang="en-US" sz="975" dirty="0"/>
          </a:p>
        </p:txBody>
      </p:sp>
      <p:sp>
        <p:nvSpPr>
          <p:cNvPr id="45" name="Text 20"/>
          <p:cNvSpPr/>
          <p:nvPr/>
        </p:nvSpPr>
        <p:spPr>
          <a:xfrm>
            <a:off x="285750" y="6591300"/>
            <a:ext cx="356616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60" kern="0" dirty="0">
                <a:solidFill>
                  <a:srgbClr val="FFFFFF"/>
                </a:solidFill>
              </a:rPr>
              <a:t>BRADFORD VTS TEACHING DECK</a:t>
            </a:r>
            <a:endParaRPr lang="en-US" sz="900" dirty="0"/>
          </a:p>
        </p:txBody>
      </p:sp>
      <p:sp>
        <p:nvSpPr>
          <p:cNvPr id="46" name="Text 21"/>
          <p:cNvSpPr/>
          <p:nvPr/>
        </p:nvSpPr>
        <p:spPr>
          <a:xfrm>
            <a:off x="5038725" y="6591300"/>
            <a:ext cx="7153275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</a:rPr>
              <a:t>Updated May 2026 • NICE/BNF/Resus Council Standards</a:t>
            </a:r>
            <a:endParaRPr lang="en-US" sz="900" dirty="0"/>
          </a:p>
        </p:txBody>
      </p:sp>
      <p:sp>
        <p:nvSpPr>
          <p:cNvPr id="47" name="Text 22"/>
          <p:cNvSpPr/>
          <p:nvPr/>
        </p:nvSpPr>
        <p:spPr>
          <a:xfrm>
            <a:off x="10734675" y="6591300"/>
            <a:ext cx="1457325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5242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495300"/>
            <a:ext cx="11620500" cy="775246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750" y="1365796"/>
            <a:ext cx="6286500" cy="1452563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5" y="1549598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25" y="1861096"/>
            <a:ext cx="6000750" cy="276225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625" y="2137321"/>
            <a:ext cx="6000750" cy="276225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5750" y="2961233"/>
            <a:ext cx="6286500" cy="2928938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625" y="3145036"/>
            <a:ext cx="214313" cy="17532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8625" y="3456533"/>
            <a:ext cx="6000750" cy="623888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8625" y="4156621"/>
            <a:ext cx="6000750" cy="623888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8625" y="4856708"/>
            <a:ext cx="6000750" cy="623888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62750" y="1365796"/>
            <a:ext cx="5143500" cy="601861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77050" y="1509564"/>
            <a:ext cx="166688" cy="13722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2750" y="2158157"/>
            <a:ext cx="5143500" cy="156210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05625" y="2339132"/>
            <a:ext cx="190500" cy="1524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762750" y="3863132"/>
            <a:ext cx="5143500" cy="1382911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905625" y="4044107"/>
            <a:ext cx="190500" cy="15240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285750" y="76200"/>
            <a:ext cx="41605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3" name="Text 1"/>
          <p:cNvSpPr/>
          <p:nvPr/>
        </p:nvSpPr>
        <p:spPr>
          <a:xfrm>
            <a:off x="10236696" y="76200"/>
            <a:ext cx="1955304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FFFFFF"/>
                </a:solidFill>
              </a:rPr>
              <a:t>www.bradfordvts.co.uk</a:t>
            </a:r>
            <a:endParaRPr lang="en-US" sz="1050" dirty="0"/>
          </a:p>
        </p:txBody>
      </p:sp>
      <p:sp>
        <p:nvSpPr>
          <p:cNvPr id="24" name="Text 2"/>
          <p:cNvSpPr/>
          <p:nvPr/>
        </p:nvSpPr>
        <p:spPr>
          <a:xfrm>
            <a:off x="523875" y="638175"/>
            <a:ext cx="11144250" cy="2513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2D2D2D"/>
                </a:solidFill>
              </a:rPr>
              <a:t>Paracetamol Overdose &amp; NAC Regimen</a:t>
            </a:r>
            <a:endParaRPr lang="en-US" sz="1800" dirty="0"/>
          </a:p>
        </p:txBody>
      </p:sp>
      <p:sp>
        <p:nvSpPr>
          <p:cNvPr id="25" name="Text 3"/>
          <p:cNvSpPr/>
          <p:nvPr/>
        </p:nvSpPr>
        <p:spPr>
          <a:xfrm>
            <a:off x="523875" y="927646"/>
            <a:ext cx="111442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8B0000"/>
                </a:solidFill>
              </a:rPr>
              <a:t>CLINICAL MANAGEMENT &amp; EXAM FOCUS</a:t>
            </a:r>
            <a:endParaRPr lang="en-US" sz="1050" dirty="0"/>
          </a:p>
        </p:txBody>
      </p:sp>
      <p:sp>
        <p:nvSpPr>
          <p:cNvPr id="26" name="Text 4"/>
          <p:cNvSpPr/>
          <p:nvPr/>
        </p:nvSpPr>
        <p:spPr>
          <a:xfrm>
            <a:off x="719138" y="1508671"/>
            <a:ext cx="600075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5A56"/>
                </a:solidFill>
              </a:rPr>
              <a:t>Immediate Management</a:t>
            </a:r>
            <a:endParaRPr lang="en-US" sz="1350" dirty="0"/>
          </a:p>
        </p:txBody>
      </p:sp>
      <p:sp>
        <p:nvSpPr>
          <p:cNvPr id="27" name="Text 5"/>
          <p:cNvSpPr/>
          <p:nvPr/>
        </p:nvSpPr>
        <p:spPr>
          <a:xfrm>
            <a:off x="428625" y="1899196"/>
            <a:ext cx="394716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&lt; 1 Hour Post-Ingestion:</a:t>
            </a:r>
            <a:endParaRPr lang="en-US" sz="1050" dirty="0"/>
          </a:p>
        </p:txBody>
      </p:sp>
      <p:sp>
        <p:nvSpPr>
          <p:cNvPr id="28" name="Text 6"/>
          <p:cNvSpPr/>
          <p:nvPr/>
        </p:nvSpPr>
        <p:spPr>
          <a:xfrm>
            <a:off x="4954488" y="1899196"/>
            <a:ext cx="37338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B0000"/>
                </a:solidFill>
              </a:rPr>
              <a:t>Activated Charcoal 50g</a:t>
            </a:r>
            <a:endParaRPr lang="en-US" sz="1050" dirty="0"/>
          </a:p>
        </p:txBody>
      </p:sp>
      <p:sp>
        <p:nvSpPr>
          <p:cNvPr id="29" name="Text 7"/>
          <p:cNvSpPr/>
          <p:nvPr/>
        </p:nvSpPr>
        <p:spPr>
          <a:xfrm>
            <a:off x="428625" y="2175421"/>
            <a:ext cx="218694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4-Hour Level:</a:t>
            </a:r>
            <a:endParaRPr lang="en-US" sz="1050" dirty="0"/>
          </a:p>
        </p:txBody>
      </p:sp>
      <p:sp>
        <p:nvSpPr>
          <p:cNvPr id="30" name="Text 8"/>
          <p:cNvSpPr/>
          <p:nvPr/>
        </p:nvSpPr>
        <p:spPr>
          <a:xfrm>
            <a:off x="4443561" y="2175421"/>
            <a:ext cx="464058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B0000"/>
                </a:solidFill>
              </a:rPr>
              <a:t>Check level; plot on nomogram</a:t>
            </a:r>
            <a:endParaRPr lang="en-US" sz="1050" dirty="0"/>
          </a:p>
        </p:txBody>
      </p:sp>
      <p:sp>
        <p:nvSpPr>
          <p:cNvPr id="31" name="Text 9"/>
          <p:cNvSpPr/>
          <p:nvPr/>
        </p:nvSpPr>
        <p:spPr>
          <a:xfrm>
            <a:off x="428625" y="2489746"/>
            <a:ext cx="1176337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2D2D2D"/>
                </a:solidFill>
              </a:rPr>
              <a:t>*If staggered or uncertain timing, start NAC immediately without waiting for levels.</a:t>
            </a:r>
            <a:endParaRPr lang="en-US" sz="975" dirty="0"/>
          </a:p>
        </p:txBody>
      </p:sp>
      <p:sp>
        <p:nvSpPr>
          <p:cNvPr id="32" name="Text 10"/>
          <p:cNvSpPr/>
          <p:nvPr/>
        </p:nvSpPr>
        <p:spPr>
          <a:xfrm>
            <a:off x="719138" y="3104108"/>
            <a:ext cx="75438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5A56"/>
                </a:solidFill>
              </a:rPr>
              <a:t>N-Acetylcysteine (NAC) 3-Bag Regimen</a:t>
            </a:r>
            <a:endParaRPr lang="en-US" sz="1350" dirty="0"/>
          </a:p>
        </p:txBody>
      </p:sp>
      <p:sp>
        <p:nvSpPr>
          <p:cNvPr id="33" name="Text 11"/>
          <p:cNvSpPr/>
          <p:nvPr/>
        </p:nvSpPr>
        <p:spPr>
          <a:xfrm>
            <a:off x="523875" y="3551783"/>
            <a:ext cx="58102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Bag 1: Loading Dose</a:t>
            </a:r>
            <a:endParaRPr lang="en-US" sz="1125" dirty="0"/>
          </a:p>
        </p:txBody>
      </p:sp>
      <p:sp>
        <p:nvSpPr>
          <p:cNvPr id="34" name="Text 12"/>
          <p:cNvSpPr/>
          <p:nvPr/>
        </p:nvSpPr>
        <p:spPr>
          <a:xfrm>
            <a:off x="523875" y="3785146"/>
            <a:ext cx="832104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555555"/>
                </a:solidFill>
              </a:rPr>
              <a:t>150 mg/kg in 200 mL Glucose 5% over </a:t>
            </a:r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555555"/>
                </a:solidFill>
              </a:rPr>
              <a:t>60 minutes</a:t>
            </a:r>
            <a:endParaRPr lang="en-US" sz="1050" dirty="0"/>
          </a:p>
        </p:txBody>
      </p:sp>
      <p:sp>
        <p:nvSpPr>
          <p:cNvPr id="35" name="Text 13"/>
          <p:cNvSpPr/>
          <p:nvPr/>
        </p:nvSpPr>
        <p:spPr>
          <a:xfrm>
            <a:off x="523875" y="4251871"/>
            <a:ext cx="58102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Bag 2: Second Infusion</a:t>
            </a:r>
            <a:endParaRPr lang="en-US" sz="1125" dirty="0"/>
          </a:p>
        </p:txBody>
      </p:sp>
      <p:sp>
        <p:nvSpPr>
          <p:cNvPr id="36" name="Text 14"/>
          <p:cNvSpPr/>
          <p:nvPr/>
        </p:nvSpPr>
        <p:spPr>
          <a:xfrm>
            <a:off x="523875" y="4485233"/>
            <a:ext cx="74676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555555"/>
                </a:solidFill>
              </a:rPr>
              <a:t>50 mg/kg in 500 mL Glucose 5% over </a:t>
            </a:r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555555"/>
                </a:solidFill>
              </a:rPr>
              <a:t>4 hours</a:t>
            </a:r>
            <a:endParaRPr lang="en-US" sz="1050" dirty="0"/>
          </a:p>
        </p:txBody>
      </p:sp>
      <p:sp>
        <p:nvSpPr>
          <p:cNvPr id="37" name="Text 15"/>
          <p:cNvSpPr/>
          <p:nvPr/>
        </p:nvSpPr>
        <p:spPr>
          <a:xfrm>
            <a:off x="523875" y="4951958"/>
            <a:ext cx="58102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Bag 3: Third Infusion</a:t>
            </a:r>
            <a:endParaRPr lang="en-US" sz="1125" dirty="0"/>
          </a:p>
        </p:txBody>
      </p:sp>
      <p:sp>
        <p:nvSpPr>
          <p:cNvPr id="38" name="Text 16"/>
          <p:cNvSpPr/>
          <p:nvPr/>
        </p:nvSpPr>
        <p:spPr>
          <a:xfrm>
            <a:off x="523875" y="5185321"/>
            <a:ext cx="82677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555555"/>
                </a:solidFill>
              </a:rPr>
              <a:t>100 mg/kg in 1000 mL Glucose 5% over </a:t>
            </a:r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555555"/>
                </a:solidFill>
              </a:rPr>
              <a:t>16 hours</a:t>
            </a:r>
            <a:endParaRPr lang="en-US" sz="1050" dirty="0"/>
          </a:p>
        </p:txBody>
      </p:sp>
      <p:sp>
        <p:nvSpPr>
          <p:cNvPr id="39" name="Text 17"/>
          <p:cNvSpPr/>
          <p:nvPr/>
        </p:nvSpPr>
        <p:spPr>
          <a:xfrm>
            <a:off x="428625" y="5575846"/>
            <a:ext cx="932688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666666"/>
                </a:solidFill>
              </a:rPr>
              <a:t>Monitor: LFTs, INR, Creatinine, and Bicarbonate at end of treatment.</a:t>
            </a:r>
            <a:endParaRPr lang="en-US" sz="900" dirty="0"/>
          </a:p>
        </p:txBody>
      </p:sp>
      <p:sp>
        <p:nvSpPr>
          <p:cNvPr id="40" name="Text 18"/>
          <p:cNvSpPr/>
          <p:nvPr/>
        </p:nvSpPr>
        <p:spPr>
          <a:xfrm>
            <a:off x="7043738" y="1480096"/>
            <a:ext cx="4914900" cy="3732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8B0000"/>
                </a:solidFill>
              </a:rPr>
              <a:t> MHRA 2012 Update: Single treatment line at 100 mg/kg. Risk factors (enzymes/weight) no longer lower the threshold for treatment.</a:t>
            </a:r>
            <a:endParaRPr lang="en-US" sz="1050" dirty="0"/>
          </a:p>
        </p:txBody>
      </p:sp>
      <p:sp>
        <p:nvSpPr>
          <p:cNvPr id="41" name="Text 19"/>
          <p:cNvSpPr/>
          <p:nvPr/>
        </p:nvSpPr>
        <p:spPr>
          <a:xfrm>
            <a:off x="7172325" y="2301032"/>
            <a:ext cx="4857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B0000"/>
                </a:solidFill>
              </a:rPr>
              <a:t>AKT BOX: CRITICAL FACTS</a:t>
            </a:r>
            <a:endParaRPr lang="en-US" sz="1200" dirty="0"/>
          </a:p>
        </p:txBody>
      </p:sp>
      <p:sp>
        <p:nvSpPr>
          <p:cNvPr id="42" name="Text 20"/>
          <p:cNvSpPr/>
          <p:nvPr/>
        </p:nvSpPr>
        <p:spPr>
          <a:xfrm>
            <a:off x="7077075" y="2605832"/>
            <a:ext cx="51149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NAC Efficacy: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Most effective within 8 hours of ingestion.</a:t>
            </a:r>
            <a:endParaRPr lang="en-US" sz="1050" dirty="0"/>
          </a:p>
        </p:txBody>
      </p:sp>
      <p:sp>
        <p:nvSpPr>
          <p:cNvPr id="43" name="Text 21"/>
          <p:cNvSpPr/>
          <p:nvPr/>
        </p:nvSpPr>
        <p:spPr>
          <a:xfrm>
            <a:off x="7077075" y="2863007"/>
            <a:ext cx="51149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Prognostic Markers: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pH, INR, Creatinine (King's College Criteria).</a:t>
            </a:r>
            <a:endParaRPr lang="en-US" sz="1050" dirty="0"/>
          </a:p>
        </p:txBody>
      </p:sp>
      <p:sp>
        <p:nvSpPr>
          <p:cNvPr id="44" name="Text 22"/>
          <p:cNvSpPr/>
          <p:nvPr/>
        </p:nvSpPr>
        <p:spPr>
          <a:xfrm>
            <a:off x="7077075" y="3120182"/>
            <a:ext cx="46863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Anaphylactoid Reaction: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Common with NAC Bag 1; stop infusion, give antihistamine, restart at slower rate.</a:t>
            </a:r>
            <a:endParaRPr lang="en-US" sz="1050" dirty="0"/>
          </a:p>
        </p:txBody>
      </p:sp>
      <p:sp>
        <p:nvSpPr>
          <p:cNvPr id="45" name="Text 23"/>
          <p:cNvSpPr/>
          <p:nvPr/>
        </p:nvSpPr>
        <p:spPr>
          <a:xfrm>
            <a:off x="7172325" y="4006007"/>
            <a:ext cx="50196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E5A56"/>
                </a:solidFill>
              </a:rPr>
              <a:t>SCA: SUICIDE RISK ASSESSMENT</a:t>
            </a:r>
            <a:endParaRPr lang="en-US" sz="1200" dirty="0"/>
          </a:p>
        </p:txBody>
      </p:sp>
      <p:sp>
        <p:nvSpPr>
          <p:cNvPr id="46" name="Text 24"/>
          <p:cNvSpPr/>
          <p:nvPr/>
        </p:nvSpPr>
        <p:spPr>
          <a:xfrm>
            <a:off x="6905625" y="4310807"/>
            <a:ext cx="485775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E5A56"/>
                </a:solidFill>
              </a:rPr>
              <a:t>SAD PERSONS Score:</a:t>
            </a:r>
            <a:endParaRPr lang="en-US" sz="975" dirty="0"/>
          </a:p>
        </p:txBody>
      </p:sp>
      <p:sp>
        <p:nvSpPr>
          <p:cNvPr id="47" name="Text 25"/>
          <p:cNvSpPr/>
          <p:nvPr/>
        </p:nvSpPr>
        <p:spPr>
          <a:xfrm>
            <a:off x="6905625" y="4544169"/>
            <a:ext cx="4857750" cy="2970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170"/>
              </a:lnSpc>
              <a:buNone/>
            </a:pPr>
            <a:r>
              <a:rPr lang="en-US" sz="900" dirty="0">
                <a:solidFill>
                  <a:srgbClr val="2D2D2D"/>
                </a:solidFill>
              </a:rPr>
              <a:t>Sex (M), Age (&lt;19/&gt;45), Depression, Previous Attempt, Excess Alcohol, Rationality Loss, Social Support Lack, Organized Plan, No Spouse, Sickness.</a:t>
            </a:r>
            <a:endParaRPr lang="en-US" sz="900" dirty="0"/>
          </a:p>
        </p:txBody>
      </p:sp>
      <p:sp>
        <p:nvSpPr>
          <p:cNvPr id="48" name="Text 26"/>
          <p:cNvSpPr/>
          <p:nvPr/>
        </p:nvSpPr>
        <p:spPr>
          <a:xfrm>
            <a:off x="6905625" y="4917430"/>
            <a:ext cx="528637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B0000"/>
                </a:solidFill>
              </a:rPr>
              <a:t>Score ≥8: Mandatory Psychiatric Admission</a:t>
            </a:r>
            <a:endParaRPr lang="en-US" sz="975" dirty="0"/>
          </a:p>
        </p:txBody>
      </p:sp>
      <p:sp>
        <p:nvSpPr>
          <p:cNvPr id="49" name="Text 27"/>
          <p:cNvSpPr/>
          <p:nvPr/>
        </p:nvSpPr>
        <p:spPr>
          <a:xfrm>
            <a:off x="285750" y="6591300"/>
            <a:ext cx="992124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777777"/>
                </a:solidFill>
              </a:rPr>
              <a:t>Created May 2026 | Updated to NICE/BNF/Resus Council 2024 Standards</a:t>
            </a:r>
            <a:endParaRPr lang="en-US" sz="900" dirty="0"/>
          </a:p>
        </p:txBody>
      </p:sp>
      <p:sp>
        <p:nvSpPr>
          <p:cNvPr id="50" name="Text 28"/>
          <p:cNvSpPr/>
          <p:nvPr/>
        </p:nvSpPr>
        <p:spPr>
          <a:xfrm>
            <a:off x="11207204" y="6591300"/>
            <a:ext cx="984796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777777"/>
                </a:solidFill>
              </a:rPr>
              <a:t>Slide 11 of 15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14300"/>
            <a:ext cx="11430000" cy="68386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12465"/>
            <a:ext cx="5572125" cy="24384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1055340"/>
            <a:ext cx="5286375" cy="27622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1093440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875" y="1445865"/>
            <a:ext cx="1246436" cy="352425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70311" y="1445865"/>
            <a:ext cx="2025402" cy="352425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95713" y="1445865"/>
            <a:ext cx="2014538" cy="352425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3875" y="1798290"/>
            <a:ext cx="1246436" cy="352425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70311" y="1798290"/>
            <a:ext cx="2025402" cy="352425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95713" y="1798290"/>
            <a:ext cx="2014538" cy="352425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3875" y="2150715"/>
            <a:ext cx="1246436" cy="352425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70311" y="2150715"/>
            <a:ext cx="2025402" cy="352425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795713" y="2150715"/>
            <a:ext cx="2014538" cy="352425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3875" y="2503140"/>
            <a:ext cx="1246436" cy="352425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70311" y="2503140"/>
            <a:ext cx="2025402" cy="352425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795713" y="2503140"/>
            <a:ext cx="2014538" cy="352425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23875" y="2855565"/>
            <a:ext cx="1246436" cy="352425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70311" y="2855565"/>
            <a:ext cx="2025402" cy="352425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795713" y="2855565"/>
            <a:ext cx="2014538" cy="352425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81000" y="3541365"/>
            <a:ext cx="5572125" cy="2671763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23875" y="3684240"/>
            <a:ext cx="5286375" cy="276225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23875" y="3722340"/>
            <a:ext cx="190500" cy="15240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23875" y="4074765"/>
            <a:ext cx="2605088" cy="338138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205163" y="4074765"/>
            <a:ext cx="2605088" cy="338138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23875" y="4489103"/>
            <a:ext cx="2605088" cy="338138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205163" y="4489103"/>
            <a:ext cx="2605088" cy="338138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23875" y="4903440"/>
            <a:ext cx="2605088" cy="338138"/>
          </a:xfrm>
          <a:prstGeom prst="rect">
            <a:avLst/>
          </a:prstGeom>
        </p:spPr>
      </p:pic>
      <p:pic>
        <p:nvPicPr>
          <p:cNvPr id="31" name="Image 29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205163" y="4903440"/>
            <a:ext cx="2605088" cy="338138"/>
          </a:xfrm>
          <a:prstGeom prst="rect">
            <a:avLst/>
          </a:prstGeom>
        </p:spPr>
      </p:pic>
      <p:pic>
        <p:nvPicPr>
          <p:cNvPr id="32" name="Image 30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23875" y="5317778"/>
            <a:ext cx="2605088" cy="338138"/>
          </a:xfrm>
          <a:prstGeom prst="rect">
            <a:avLst/>
          </a:prstGeom>
        </p:spPr>
      </p:pic>
      <p:pic>
        <p:nvPicPr>
          <p:cNvPr id="33" name="Image 31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3205163" y="5317778"/>
            <a:ext cx="2605088" cy="338138"/>
          </a:xfrm>
          <a:prstGeom prst="rect">
            <a:avLst/>
          </a:prstGeom>
        </p:spPr>
      </p:pic>
      <p:pic>
        <p:nvPicPr>
          <p:cNvPr id="34" name="Image 32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523875" y="5732115"/>
            <a:ext cx="2605088" cy="338138"/>
          </a:xfrm>
          <a:prstGeom prst="rect">
            <a:avLst/>
          </a:prstGeom>
        </p:spPr>
      </p:pic>
      <p:pic>
        <p:nvPicPr>
          <p:cNvPr id="35" name="Image 33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238875" y="912465"/>
            <a:ext cx="5572125" cy="1828800"/>
          </a:xfrm>
          <a:prstGeom prst="rect">
            <a:avLst/>
          </a:prstGeom>
        </p:spPr>
      </p:pic>
      <p:pic>
        <p:nvPicPr>
          <p:cNvPr id="36" name="Image 34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6381750" y="1055340"/>
            <a:ext cx="5286375" cy="276225"/>
          </a:xfrm>
          <a:prstGeom prst="rect">
            <a:avLst/>
          </a:prstGeom>
        </p:spPr>
      </p:pic>
      <p:pic>
        <p:nvPicPr>
          <p:cNvPr id="37" name="Image 35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381750" y="1093440"/>
            <a:ext cx="190500" cy="152400"/>
          </a:xfrm>
          <a:prstGeom prst="rect">
            <a:avLst/>
          </a:prstGeom>
        </p:spPr>
      </p:pic>
      <p:pic>
        <p:nvPicPr>
          <p:cNvPr id="38" name="Image 36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6238875" y="2855565"/>
            <a:ext cx="5572125" cy="1590675"/>
          </a:xfrm>
          <a:prstGeom prst="rect">
            <a:avLst/>
          </a:prstGeom>
        </p:spPr>
      </p:pic>
      <p:pic>
        <p:nvPicPr>
          <p:cNvPr id="39" name="Image 37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6381750" y="2979390"/>
            <a:ext cx="819150" cy="180975"/>
          </a:xfrm>
          <a:prstGeom prst="rect">
            <a:avLst/>
          </a:prstGeom>
        </p:spPr>
      </p:pic>
      <p:pic>
        <p:nvPicPr>
          <p:cNvPr id="40" name="Image 38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6238875" y="4560540"/>
            <a:ext cx="5572125" cy="1552575"/>
          </a:xfrm>
          <a:prstGeom prst="rect">
            <a:avLst/>
          </a:prstGeom>
        </p:spPr>
      </p:pic>
      <p:pic>
        <p:nvPicPr>
          <p:cNvPr id="41" name="Image 39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6381750" y="4684365"/>
            <a:ext cx="1133475" cy="180975"/>
          </a:xfrm>
          <a:prstGeom prst="rect">
            <a:avLst/>
          </a:prstGeom>
        </p:spPr>
      </p:pic>
      <p:pic>
        <p:nvPicPr>
          <p:cNvPr id="42" name="Image 40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sp>
        <p:nvSpPr>
          <p:cNvPr id="43" name="Text 0"/>
          <p:cNvSpPr/>
          <p:nvPr/>
        </p:nvSpPr>
        <p:spPr>
          <a:xfrm>
            <a:off x="619125" y="200025"/>
            <a:ext cx="10953750" cy="2933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2D2D2D"/>
                </a:solidFill>
              </a:rPr>
              <a:t>Delirium and Syncope</a:t>
            </a:r>
            <a:endParaRPr lang="en-US" sz="2100" dirty="0"/>
          </a:p>
        </p:txBody>
      </p:sp>
      <p:sp>
        <p:nvSpPr>
          <p:cNvPr id="44" name="Text 1"/>
          <p:cNvSpPr/>
          <p:nvPr/>
        </p:nvSpPr>
        <p:spPr>
          <a:xfrm>
            <a:off x="619125" y="512415"/>
            <a:ext cx="109537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8B0000"/>
                </a:solidFill>
              </a:rPr>
              <a:t>CLINICAL MANAGEMENT &amp; EXAM FOCUS</a:t>
            </a:r>
            <a:endParaRPr lang="en-US" sz="1050" dirty="0"/>
          </a:p>
        </p:txBody>
      </p:sp>
      <p:sp>
        <p:nvSpPr>
          <p:cNvPr id="45" name="Text 2"/>
          <p:cNvSpPr/>
          <p:nvPr/>
        </p:nvSpPr>
        <p:spPr>
          <a:xfrm>
            <a:off x="790575" y="1055340"/>
            <a:ext cx="528637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E5A56"/>
                </a:solidFill>
              </a:rPr>
              <a:t>Differentiating Confusion</a:t>
            </a:r>
            <a:endParaRPr lang="en-US" sz="1200" dirty="0"/>
          </a:p>
        </p:txBody>
      </p:sp>
      <p:sp>
        <p:nvSpPr>
          <p:cNvPr id="46" name="Text 3"/>
          <p:cNvSpPr/>
          <p:nvPr/>
        </p:nvSpPr>
        <p:spPr>
          <a:xfrm>
            <a:off x="600075" y="1445865"/>
            <a:ext cx="1094036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Feature</a:t>
            </a:r>
            <a:endParaRPr lang="en-US" sz="1050" dirty="0"/>
          </a:p>
        </p:txBody>
      </p:sp>
      <p:sp>
        <p:nvSpPr>
          <p:cNvPr id="47" name="Text 4"/>
          <p:cNvSpPr/>
          <p:nvPr/>
        </p:nvSpPr>
        <p:spPr>
          <a:xfrm>
            <a:off x="1846511" y="1445865"/>
            <a:ext cx="1873002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Delirium</a:t>
            </a:r>
            <a:endParaRPr lang="en-US" sz="1050" dirty="0"/>
          </a:p>
        </p:txBody>
      </p:sp>
      <p:sp>
        <p:nvSpPr>
          <p:cNvPr id="48" name="Text 5"/>
          <p:cNvSpPr/>
          <p:nvPr/>
        </p:nvSpPr>
        <p:spPr>
          <a:xfrm>
            <a:off x="3871913" y="1445865"/>
            <a:ext cx="1862138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Dementia</a:t>
            </a:r>
            <a:endParaRPr lang="en-US" sz="1050" dirty="0"/>
          </a:p>
        </p:txBody>
      </p:sp>
      <p:sp>
        <p:nvSpPr>
          <p:cNvPr id="49" name="Text 6"/>
          <p:cNvSpPr/>
          <p:nvPr/>
        </p:nvSpPr>
        <p:spPr>
          <a:xfrm>
            <a:off x="600075" y="1893540"/>
            <a:ext cx="8001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Onset</a:t>
            </a:r>
            <a:endParaRPr lang="en-US" sz="1050" dirty="0"/>
          </a:p>
        </p:txBody>
      </p:sp>
      <p:sp>
        <p:nvSpPr>
          <p:cNvPr id="50" name="Text 7"/>
          <p:cNvSpPr/>
          <p:nvPr/>
        </p:nvSpPr>
        <p:spPr>
          <a:xfrm>
            <a:off x="1846511" y="1798290"/>
            <a:ext cx="3107567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B0000"/>
                </a:solidFill>
              </a:rPr>
              <a:t>Acute (Hours to Days)</a:t>
            </a:r>
            <a:endParaRPr lang="en-US" sz="1050" dirty="0"/>
          </a:p>
        </p:txBody>
      </p:sp>
      <p:sp>
        <p:nvSpPr>
          <p:cNvPr id="51" name="Text 8"/>
          <p:cNvSpPr/>
          <p:nvPr/>
        </p:nvSpPr>
        <p:spPr>
          <a:xfrm>
            <a:off x="3871913" y="1798290"/>
            <a:ext cx="3697862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Gradual (Months to Years)</a:t>
            </a:r>
            <a:endParaRPr lang="en-US" sz="1050" dirty="0"/>
          </a:p>
        </p:txBody>
      </p:sp>
      <p:sp>
        <p:nvSpPr>
          <p:cNvPr id="52" name="Text 9"/>
          <p:cNvSpPr/>
          <p:nvPr/>
        </p:nvSpPr>
        <p:spPr>
          <a:xfrm>
            <a:off x="600075" y="2245965"/>
            <a:ext cx="96012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Course</a:t>
            </a:r>
            <a:endParaRPr lang="en-US" sz="1050" dirty="0"/>
          </a:p>
        </p:txBody>
      </p:sp>
      <p:sp>
        <p:nvSpPr>
          <p:cNvPr id="53" name="Text 10"/>
          <p:cNvSpPr/>
          <p:nvPr/>
        </p:nvSpPr>
        <p:spPr>
          <a:xfrm>
            <a:off x="1846511" y="2150715"/>
            <a:ext cx="369948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Fluctuating (Sun-downing)</a:t>
            </a:r>
            <a:endParaRPr lang="en-US" sz="1050" dirty="0"/>
          </a:p>
        </p:txBody>
      </p:sp>
      <p:sp>
        <p:nvSpPr>
          <p:cNvPr id="54" name="Text 11"/>
          <p:cNvSpPr/>
          <p:nvPr/>
        </p:nvSpPr>
        <p:spPr>
          <a:xfrm>
            <a:off x="3871913" y="2150715"/>
            <a:ext cx="281037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Progressive decline</a:t>
            </a:r>
            <a:endParaRPr lang="en-US" sz="1050" dirty="0"/>
          </a:p>
        </p:txBody>
      </p:sp>
      <p:sp>
        <p:nvSpPr>
          <p:cNvPr id="55" name="Text 12"/>
          <p:cNvSpPr/>
          <p:nvPr/>
        </p:nvSpPr>
        <p:spPr>
          <a:xfrm>
            <a:off x="600075" y="2598390"/>
            <a:ext cx="208026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Consciousness</a:t>
            </a:r>
            <a:endParaRPr lang="en-US" sz="1050" dirty="0"/>
          </a:p>
        </p:txBody>
      </p:sp>
      <p:sp>
        <p:nvSpPr>
          <p:cNvPr id="56" name="Text 13"/>
          <p:cNvSpPr/>
          <p:nvPr/>
        </p:nvSpPr>
        <p:spPr>
          <a:xfrm>
            <a:off x="1846511" y="2503140"/>
            <a:ext cx="2811609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Decreased / Altered</a:t>
            </a:r>
            <a:endParaRPr lang="en-US" sz="1050" dirty="0"/>
          </a:p>
        </p:txBody>
      </p:sp>
      <p:sp>
        <p:nvSpPr>
          <p:cNvPr id="57" name="Text 14"/>
          <p:cNvSpPr/>
          <p:nvPr/>
        </p:nvSpPr>
        <p:spPr>
          <a:xfrm>
            <a:off x="3871913" y="2503140"/>
            <a:ext cx="3402033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Clear until late stages</a:t>
            </a:r>
            <a:endParaRPr lang="en-US" sz="1050" dirty="0"/>
          </a:p>
        </p:txBody>
      </p:sp>
      <p:sp>
        <p:nvSpPr>
          <p:cNvPr id="58" name="Text 15"/>
          <p:cNvSpPr/>
          <p:nvPr/>
        </p:nvSpPr>
        <p:spPr>
          <a:xfrm>
            <a:off x="600075" y="2950815"/>
            <a:ext cx="208026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Reversibility</a:t>
            </a:r>
            <a:endParaRPr lang="en-US" sz="1050" dirty="0"/>
          </a:p>
        </p:txBody>
      </p:sp>
      <p:sp>
        <p:nvSpPr>
          <p:cNvPr id="59" name="Text 16"/>
          <p:cNvSpPr/>
          <p:nvPr/>
        </p:nvSpPr>
        <p:spPr>
          <a:xfrm>
            <a:off x="1846511" y="2855565"/>
            <a:ext cx="2367670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Often reversible</a:t>
            </a:r>
            <a:endParaRPr lang="en-US" sz="1050" dirty="0"/>
          </a:p>
        </p:txBody>
      </p:sp>
      <p:sp>
        <p:nvSpPr>
          <p:cNvPr id="60" name="Text 17"/>
          <p:cNvSpPr/>
          <p:nvPr/>
        </p:nvSpPr>
        <p:spPr>
          <a:xfrm>
            <a:off x="3871913" y="2855565"/>
            <a:ext cx="1862138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Irreversible</a:t>
            </a:r>
            <a:endParaRPr lang="en-US" sz="1050" dirty="0"/>
          </a:p>
        </p:txBody>
      </p:sp>
      <p:sp>
        <p:nvSpPr>
          <p:cNvPr id="61" name="Text 18"/>
          <p:cNvSpPr/>
          <p:nvPr/>
        </p:nvSpPr>
        <p:spPr>
          <a:xfrm>
            <a:off x="790575" y="3684240"/>
            <a:ext cx="528637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E5A56"/>
                </a:solidFill>
              </a:rPr>
              <a:t>Organic Causes (AEIOU TIPS)</a:t>
            </a:r>
            <a:endParaRPr lang="en-US" sz="1200" dirty="0"/>
          </a:p>
        </p:txBody>
      </p:sp>
      <p:sp>
        <p:nvSpPr>
          <p:cNvPr id="62" name="Text 19"/>
          <p:cNvSpPr/>
          <p:nvPr/>
        </p:nvSpPr>
        <p:spPr>
          <a:xfrm>
            <a:off x="600075" y="4074765"/>
            <a:ext cx="2452688" cy="3381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B0000"/>
                </a:solidFill>
              </a:rPr>
              <a:t>A</a:t>
            </a:r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2D2D2D"/>
                </a:solidFill>
              </a:rPr>
              <a:t> Alcohol / Drugs</a:t>
            </a:r>
            <a:endParaRPr lang="en-US" sz="975" dirty="0"/>
          </a:p>
        </p:txBody>
      </p:sp>
      <p:sp>
        <p:nvSpPr>
          <p:cNvPr id="63" name="Text 20"/>
          <p:cNvSpPr/>
          <p:nvPr/>
        </p:nvSpPr>
        <p:spPr>
          <a:xfrm>
            <a:off x="3281363" y="4074765"/>
            <a:ext cx="3217639" cy="3381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B0000"/>
                </a:solidFill>
              </a:rPr>
              <a:t>E</a:t>
            </a:r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2D2D2D"/>
                </a:solidFill>
              </a:rPr>
              <a:t> Epilepsy (Post-ictal)</a:t>
            </a:r>
            <a:endParaRPr lang="en-US" sz="975" dirty="0"/>
          </a:p>
        </p:txBody>
      </p:sp>
      <p:sp>
        <p:nvSpPr>
          <p:cNvPr id="64" name="Text 21"/>
          <p:cNvSpPr/>
          <p:nvPr/>
        </p:nvSpPr>
        <p:spPr>
          <a:xfrm>
            <a:off x="600075" y="4489103"/>
            <a:ext cx="3917126" cy="3381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B0000"/>
                </a:solidFill>
              </a:rPr>
              <a:t>I</a:t>
            </a:r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2D2D2D"/>
                </a:solidFill>
              </a:rPr>
              <a:t> Infection (UTI/Meningitis)</a:t>
            </a:r>
            <a:endParaRPr lang="en-US" sz="975" dirty="0"/>
          </a:p>
        </p:txBody>
      </p:sp>
      <p:sp>
        <p:nvSpPr>
          <p:cNvPr id="65" name="Text 22"/>
          <p:cNvSpPr/>
          <p:nvPr/>
        </p:nvSpPr>
        <p:spPr>
          <a:xfrm>
            <a:off x="3281363" y="4489103"/>
            <a:ext cx="2518152" cy="3381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B0000"/>
                </a:solidFill>
              </a:rPr>
              <a:t>O</a:t>
            </a:r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2D2D2D"/>
                </a:solidFill>
              </a:rPr>
              <a:t> Oxygen (Hypoxia)</a:t>
            </a:r>
            <a:endParaRPr lang="en-US" sz="975" dirty="0"/>
          </a:p>
        </p:txBody>
      </p:sp>
      <p:sp>
        <p:nvSpPr>
          <p:cNvPr id="66" name="Text 23"/>
          <p:cNvSpPr/>
          <p:nvPr/>
        </p:nvSpPr>
        <p:spPr>
          <a:xfrm>
            <a:off x="600075" y="4903440"/>
            <a:ext cx="2937844" cy="3381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B0000"/>
                </a:solidFill>
              </a:rPr>
              <a:t>U</a:t>
            </a:r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2D2D2D"/>
                </a:solidFill>
              </a:rPr>
              <a:t> Uraemia / Metabolic</a:t>
            </a:r>
            <a:endParaRPr lang="en-US" sz="975" dirty="0"/>
          </a:p>
        </p:txBody>
      </p:sp>
      <p:sp>
        <p:nvSpPr>
          <p:cNvPr id="67" name="Text 24"/>
          <p:cNvSpPr/>
          <p:nvPr/>
        </p:nvSpPr>
        <p:spPr>
          <a:xfrm>
            <a:off x="3281363" y="4903440"/>
            <a:ext cx="3077742" cy="3381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B0000"/>
                </a:solidFill>
              </a:rPr>
              <a:t>T</a:t>
            </a:r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2D2D2D"/>
                </a:solidFill>
              </a:rPr>
              <a:t> Trauma (Head Injury)</a:t>
            </a:r>
            <a:endParaRPr lang="en-US" sz="975" dirty="0"/>
          </a:p>
        </p:txBody>
      </p:sp>
      <p:sp>
        <p:nvSpPr>
          <p:cNvPr id="68" name="Text 25"/>
          <p:cNvSpPr/>
          <p:nvPr/>
        </p:nvSpPr>
        <p:spPr>
          <a:xfrm>
            <a:off x="600075" y="5317778"/>
            <a:ext cx="3217639" cy="3381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B0000"/>
                </a:solidFill>
              </a:rPr>
              <a:t>I</a:t>
            </a:r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2D2D2D"/>
                </a:solidFill>
              </a:rPr>
              <a:t> Infarct (Stroke / MI)</a:t>
            </a:r>
            <a:endParaRPr lang="en-US" sz="975" dirty="0"/>
          </a:p>
        </p:txBody>
      </p:sp>
      <p:sp>
        <p:nvSpPr>
          <p:cNvPr id="69" name="Text 26"/>
          <p:cNvSpPr/>
          <p:nvPr/>
        </p:nvSpPr>
        <p:spPr>
          <a:xfrm>
            <a:off x="3281363" y="5317778"/>
            <a:ext cx="2452688" cy="3381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B0000"/>
                </a:solidFill>
              </a:rPr>
              <a:t>P</a:t>
            </a:r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2D2D2D"/>
                </a:solidFill>
              </a:rPr>
              <a:t> Psychiatric</a:t>
            </a:r>
            <a:endParaRPr lang="en-US" sz="975" dirty="0"/>
          </a:p>
        </p:txBody>
      </p:sp>
      <p:sp>
        <p:nvSpPr>
          <p:cNvPr id="70" name="Text 27"/>
          <p:cNvSpPr/>
          <p:nvPr/>
        </p:nvSpPr>
        <p:spPr>
          <a:xfrm>
            <a:off x="600075" y="5732115"/>
            <a:ext cx="2518152" cy="3381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B0000"/>
                </a:solidFill>
              </a:rPr>
              <a:t>S</a:t>
            </a:r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2D2D2D"/>
                </a:solidFill>
              </a:rPr>
              <a:t> Sugar (Hypo/DKA)</a:t>
            </a:r>
            <a:endParaRPr lang="en-US" sz="975" dirty="0"/>
          </a:p>
        </p:txBody>
      </p:sp>
      <p:sp>
        <p:nvSpPr>
          <p:cNvPr id="71" name="Text 28"/>
          <p:cNvSpPr/>
          <p:nvPr/>
        </p:nvSpPr>
        <p:spPr>
          <a:xfrm>
            <a:off x="6648450" y="1055340"/>
            <a:ext cx="528637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E5A56"/>
                </a:solidFill>
              </a:rPr>
              <a:t>Syncope Risk Stratification</a:t>
            </a:r>
            <a:endParaRPr lang="en-US" sz="1200" dirty="0"/>
          </a:p>
        </p:txBody>
      </p:sp>
      <p:sp>
        <p:nvSpPr>
          <p:cNvPr id="72" name="Text 29"/>
          <p:cNvSpPr/>
          <p:nvPr/>
        </p:nvSpPr>
        <p:spPr>
          <a:xfrm>
            <a:off x="6553200" y="1445865"/>
            <a:ext cx="511492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313"/>
              </a:lnSpc>
              <a:buNone/>
            </a:pPr>
            <a:r>
              <a:rPr lang="en-US" sz="938" b="1" dirty="0">
                <a:solidFill>
                  <a:srgbClr val="2D2D2D"/>
                </a:solidFill>
              </a:rPr>
              <a:t>Cardiac Red Flags:</a:t>
            </a:r>
            <a:pPr algn="l" indent="0" marL="0">
              <a:lnSpc>
                <a:spcPts val="1313"/>
              </a:lnSpc>
              <a:buNone/>
            </a:pPr>
            <a:r>
              <a:rPr lang="en-US" sz="938" dirty="0">
                <a:solidFill>
                  <a:srgbClr val="2D2D2D"/>
                </a:solidFill>
              </a:rPr>
              <a:t> Syncope during exertion, palpitations, history of heart disease, or FH of sudden cardiac death.</a:t>
            </a:r>
            <a:endParaRPr lang="en-US" sz="938" dirty="0"/>
          </a:p>
        </p:txBody>
      </p:sp>
      <p:sp>
        <p:nvSpPr>
          <p:cNvPr id="73" name="Text 30"/>
          <p:cNvSpPr/>
          <p:nvPr/>
        </p:nvSpPr>
        <p:spPr>
          <a:xfrm>
            <a:off x="6553200" y="1817340"/>
            <a:ext cx="511492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313"/>
              </a:lnSpc>
              <a:buNone/>
            </a:pPr>
            <a:r>
              <a:rPr lang="en-US" sz="938" b="1" dirty="0">
                <a:solidFill>
                  <a:srgbClr val="2D2D2D"/>
                </a:solidFill>
              </a:rPr>
              <a:t>High Risk:</a:t>
            </a:r>
            <a:pPr algn="l" indent="0" marL="0">
              <a:lnSpc>
                <a:spcPts val="1313"/>
              </a:lnSpc>
              <a:buNone/>
            </a:pPr>
            <a:r>
              <a:rPr lang="en-US" sz="938" dirty="0">
                <a:solidFill>
                  <a:srgbClr val="2D2D2D"/>
                </a:solidFill>
              </a:rPr>
              <a:t> New ECG abnormalities (Brugada, long QT, heart block), sudden onset without prodrome, severe anaemia.</a:t>
            </a:r>
            <a:endParaRPr lang="en-US" sz="938" dirty="0"/>
          </a:p>
        </p:txBody>
      </p:sp>
      <p:sp>
        <p:nvSpPr>
          <p:cNvPr id="74" name="Text 31"/>
          <p:cNvSpPr/>
          <p:nvPr/>
        </p:nvSpPr>
        <p:spPr>
          <a:xfrm>
            <a:off x="6553200" y="2188815"/>
            <a:ext cx="5638800" cy="1666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313"/>
              </a:lnSpc>
              <a:buNone/>
            </a:pPr>
            <a:r>
              <a:rPr lang="en-US" sz="938" b="1" dirty="0">
                <a:solidFill>
                  <a:srgbClr val="2D2D2D"/>
                </a:solidFill>
              </a:rPr>
              <a:t>Low Risk:</a:t>
            </a:r>
            <a:pPr algn="l" indent="0" marL="0">
              <a:lnSpc>
                <a:spcPts val="1313"/>
              </a:lnSpc>
              <a:buNone/>
            </a:pPr>
            <a:r>
              <a:rPr lang="en-US" sz="938" dirty="0">
                <a:solidFill>
                  <a:srgbClr val="2D2D2D"/>
                </a:solidFill>
              </a:rPr>
              <a:t> Prodrome (nausea, warmth), occurs after standing or unpleasant stimulus (vasovagal).</a:t>
            </a:r>
            <a:endParaRPr lang="en-US" sz="938" dirty="0"/>
          </a:p>
        </p:txBody>
      </p:sp>
      <p:sp>
        <p:nvSpPr>
          <p:cNvPr id="75" name="Text 32"/>
          <p:cNvSpPr/>
          <p:nvPr/>
        </p:nvSpPr>
        <p:spPr>
          <a:xfrm>
            <a:off x="6553200" y="2393603"/>
            <a:ext cx="5638800" cy="1666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313"/>
              </a:lnSpc>
              <a:buNone/>
            </a:pPr>
            <a:r>
              <a:rPr lang="en-US" sz="938" b="1" dirty="0">
                <a:solidFill>
                  <a:srgbClr val="2D2D2D"/>
                </a:solidFill>
              </a:rPr>
              <a:t>Assessment:</a:t>
            </a:r>
            <a:pPr algn="l" indent="0" marL="0">
              <a:lnSpc>
                <a:spcPts val="1313"/>
              </a:lnSpc>
              <a:buNone/>
            </a:pPr>
            <a:r>
              <a:rPr lang="en-US" sz="938" dirty="0">
                <a:solidFill>
                  <a:srgbClr val="2D2D2D"/>
                </a:solidFill>
              </a:rPr>
              <a:t> 12-lead ECG is mandatory; check postural BP and glucose.</a:t>
            </a:r>
            <a:endParaRPr lang="en-US" sz="938" dirty="0"/>
          </a:p>
        </p:txBody>
      </p:sp>
      <p:sp>
        <p:nvSpPr>
          <p:cNvPr id="76" name="Text 33"/>
          <p:cNvSpPr/>
          <p:nvPr/>
        </p:nvSpPr>
        <p:spPr>
          <a:xfrm>
            <a:off x="6457950" y="2979390"/>
            <a:ext cx="1116419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FFFFFF"/>
                </a:solidFill>
              </a:rPr>
              <a:t>AKT EXAM BOX</a:t>
            </a:r>
            <a:endParaRPr lang="en-US" sz="750" dirty="0"/>
          </a:p>
        </p:txBody>
      </p:sp>
      <p:sp>
        <p:nvSpPr>
          <p:cNvPr id="77" name="Text 34"/>
          <p:cNvSpPr/>
          <p:nvPr/>
        </p:nvSpPr>
        <p:spPr>
          <a:xfrm>
            <a:off x="6553200" y="3207990"/>
            <a:ext cx="511492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313"/>
              </a:lnSpc>
              <a:buNone/>
            </a:pPr>
            <a:r>
              <a:rPr lang="en-US" sz="938" b="1" dirty="0">
                <a:solidFill>
                  <a:srgbClr val="2D2D2D"/>
                </a:solidFill>
              </a:rPr>
              <a:t>DVLA Rule:</a:t>
            </a:r>
            <a:pPr algn="l" indent="0" marL="0">
              <a:lnSpc>
                <a:spcPts val="1313"/>
              </a:lnSpc>
              <a:buNone/>
            </a:pPr>
            <a:r>
              <a:rPr lang="en-US" sz="938" dirty="0">
                <a:solidFill>
                  <a:srgbClr val="2D2D2D"/>
                </a:solidFill>
              </a:rPr>
              <a:t> 1 year off driving after first unprovoked seizure. For syncope, rules vary by cause (6 months for unexplained).</a:t>
            </a:r>
            <a:endParaRPr lang="en-US" sz="938" dirty="0"/>
          </a:p>
        </p:txBody>
      </p:sp>
      <p:sp>
        <p:nvSpPr>
          <p:cNvPr id="78" name="Text 35"/>
          <p:cNvSpPr/>
          <p:nvPr/>
        </p:nvSpPr>
        <p:spPr>
          <a:xfrm>
            <a:off x="6553200" y="3579465"/>
            <a:ext cx="511492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313"/>
              </a:lnSpc>
              <a:buNone/>
            </a:pPr>
            <a:r>
              <a:rPr lang="en-US" sz="938" b="1" dirty="0">
                <a:solidFill>
                  <a:srgbClr val="2D2D2D"/>
                </a:solidFill>
              </a:rPr>
              <a:t>Delirium Management:</a:t>
            </a:r>
            <a:pPr algn="l" indent="0" marL="0">
              <a:lnSpc>
                <a:spcPts val="1313"/>
              </a:lnSpc>
              <a:buNone/>
            </a:pPr>
            <a:r>
              <a:rPr lang="en-US" sz="938" dirty="0">
                <a:solidFill>
                  <a:srgbClr val="2D2D2D"/>
                </a:solidFill>
              </a:rPr>
              <a:t> Treat underlying cause first; avoid sedation if possible (haloperidol only as last resort).</a:t>
            </a:r>
            <a:endParaRPr lang="en-US" sz="938" dirty="0"/>
          </a:p>
        </p:txBody>
      </p:sp>
      <p:sp>
        <p:nvSpPr>
          <p:cNvPr id="79" name="Text 36"/>
          <p:cNvSpPr/>
          <p:nvPr/>
        </p:nvSpPr>
        <p:spPr>
          <a:xfrm>
            <a:off x="6553200" y="3950940"/>
            <a:ext cx="5638800" cy="1666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313"/>
              </a:lnSpc>
              <a:buNone/>
            </a:pPr>
            <a:r>
              <a:rPr lang="en-US" sz="938" b="1" dirty="0">
                <a:solidFill>
                  <a:srgbClr val="2D2D2D"/>
                </a:solidFill>
              </a:rPr>
              <a:t>Blood Glucose:</a:t>
            </a:r>
            <a:pPr algn="l" indent="0" marL="0">
              <a:lnSpc>
                <a:spcPts val="1313"/>
              </a:lnSpc>
              <a:buNone/>
            </a:pPr>
            <a:r>
              <a:rPr lang="en-US" sz="938" dirty="0">
                <a:solidFill>
                  <a:srgbClr val="2D2D2D"/>
                </a:solidFill>
              </a:rPr>
              <a:t> Must be checked in ALL patients presenting with confusion or collapse.</a:t>
            </a:r>
            <a:endParaRPr lang="en-US" sz="938" dirty="0"/>
          </a:p>
        </p:txBody>
      </p:sp>
      <p:sp>
        <p:nvSpPr>
          <p:cNvPr id="80" name="Text 37"/>
          <p:cNvSpPr/>
          <p:nvPr/>
        </p:nvSpPr>
        <p:spPr>
          <a:xfrm>
            <a:off x="6553200" y="4155728"/>
            <a:ext cx="5638800" cy="1666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313"/>
              </a:lnSpc>
              <a:buNone/>
            </a:pPr>
            <a:r>
              <a:rPr lang="en-US" sz="938" b="1" dirty="0">
                <a:solidFill>
                  <a:srgbClr val="2D2D2D"/>
                </a:solidFill>
              </a:rPr>
              <a:t>Prognosis:</a:t>
            </a:r>
            <a:pPr algn="l" indent="0" marL="0">
              <a:lnSpc>
                <a:spcPts val="1313"/>
              </a:lnSpc>
              <a:buNone/>
            </a:pPr>
            <a:r>
              <a:rPr lang="en-US" sz="938" dirty="0">
                <a:solidFill>
                  <a:srgbClr val="2D2D2D"/>
                </a:solidFill>
              </a:rPr>
              <a:t> Delirium is associated with increased mortality and length of hospital stay.</a:t>
            </a:r>
            <a:endParaRPr lang="en-US" sz="938" dirty="0"/>
          </a:p>
        </p:txBody>
      </p:sp>
      <p:sp>
        <p:nvSpPr>
          <p:cNvPr id="81" name="Text 38"/>
          <p:cNvSpPr/>
          <p:nvPr/>
        </p:nvSpPr>
        <p:spPr>
          <a:xfrm>
            <a:off x="6457950" y="4684365"/>
            <a:ext cx="1780775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FFFFFF"/>
                </a:solidFill>
              </a:rPr>
              <a:t>SCA ROLEPLAY FOCUS</a:t>
            </a:r>
            <a:endParaRPr lang="en-US" sz="750" dirty="0"/>
          </a:p>
        </p:txBody>
      </p:sp>
      <p:sp>
        <p:nvSpPr>
          <p:cNvPr id="82" name="Text 39"/>
          <p:cNvSpPr/>
          <p:nvPr/>
        </p:nvSpPr>
        <p:spPr>
          <a:xfrm>
            <a:off x="6553200" y="4912965"/>
            <a:ext cx="511492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313"/>
              </a:lnSpc>
              <a:buNone/>
            </a:pPr>
            <a:r>
              <a:rPr lang="en-US" sz="938" b="1" dirty="0">
                <a:solidFill>
                  <a:srgbClr val="2D2D2D"/>
                </a:solidFill>
              </a:rPr>
              <a:t>Communication:</a:t>
            </a:r>
            <a:pPr algn="l" indent="0" marL="0">
              <a:lnSpc>
                <a:spcPts val="1313"/>
              </a:lnSpc>
              <a:buNone/>
            </a:pPr>
            <a:r>
              <a:rPr lang="en-US" sz="938" dirty="0">
                <a:solidFill>
                  <a:srgbClr val="2D2D2D"/>
                </a:solidFill>
              </a:rPr>
              <a:t> "It’s common for people to get confused when they have an infection; we call this delirium. Usually, it settles as the infection clears."</a:t>
            </a:r>
            <a:endParaRPr lang="en-US" sz="938" dirty="0"/>
          </a:p>
        </p:txBody>
      </p:sp>
      <p:sp>
        <p:nvSpPr>
          <p:cNvPr id="83" name="Text 40"/>
          <p:cNvSpPr/>
          <p:nvPr/>
        </p:nvSpPr>
        <p:spPr>
          <a:xfrm>
            <a:off x="6553200" y="5284440"/>
            <a:ext cx="511492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313"/>
              </a:lnSpc>
              <a:buNone/>
            </a:pPr>
            <a:r>
              <a:rPr lang="en-US" sz="938" b="1" dirty="0">
                <a:solidFill>
                  <a:srgbClr val="2D2D2D"/>
                </a:solidFill>
              </a:rPr>
              <a:t>Safety-Netting:</a:t>
            </a:r>
            <a:pPr algn="l" indent="0" marL="0">
              <a:lnSpc>
                <a:spcPts val="1313"/>
              </a:lnSpc>
              <a:buNone/>
            </a:pPr>
            <a:r>
              <a:rPr lang="en-US" sz="938" dirty="0">
                <a:solidFill>
                  <a:srgbClr val="2D2D2D"/>
                </a:solidFill>
              </a:rPr>
              <a:t> Explain DVLA restrictions clearly to patients with syncope or seizures; document the advice given.</a:t>
            </a:r>
            <a:endParaRPr lang="en-US" sz="938" dirty="0"/>
          </a:p>
        </p:txBody>
      </p:sp>
      <p:sp>
        <p:nvSpPr>
          <p:cNvPr id="84" name="Text 41"/>
          <p:cNvSpPr/>
          <p:nvPr/>
        </p:nvSpPr>
        <p:spPr>
          <a:xfrm>
            <a:off x="6553200" y="5655915"/>
            <a:ext cx="511492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313"/>
              </a:lnSpc>
              <a:buNone/>
            </a:pPr>
            <a:r>
              <a:rPr lang="en-US" sz="938" b="1" dirty="0">
                <a:solidFill>
                  <a:srgbClr val="2D2D2D"/>
                </a:solidFill>
              </a:rPr>
              <a:t>ICE:</a:t>
            </a:r>
            <a:pPr algn="l" indent="0" marL="0">
              <a:lnSpc>
                <a:spcPts val="1313"/>
              </a:lnSpc>
              <a:buNone/>
            </a:pPr>
            <a:r>
              <a:rPr lang="en-US" sz="938" dirty="0">
                <a:solidFill>
                  <a:srgbClr val="2D2D2D"/>
                </a:solidFill>
              </a:rPr>
              <a:t> Explore the carer's perspective—delirium is often more distressing for the family than the patient.</a:t>
            </a:r>
            <a:endParaRPr lang="en-US" sz="938" dirty="0"/>
          </a:p>
        </p:txBody>
      </p:sp>
      <p:sp>
        <p:nvSpPr>
          <p:cNvPr id="85" name="Text 42"/>
          <p:cNvSpPr/>
          <p:nvPr/>
        </p:nvSpPr>
        <p:spPr>
          <a:xfrm>
            <a:off x="381000" y="6572250"/>
            <a:ext cx="41605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D97706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86" name="Text 43"/>
          <p:cNvSpPr/>
          <p:nvPr/>
        </p:nvSpPr>
        <p:spPr>
          <a:xfrm>
            <a:off x="9563100" y="6586538"/>
            <a:ext cx="26289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6B7280"/>
                </a:solidFill>
              </a:rPr>
              <a:t>www.bradfordvts.co.uk | Updated May 2026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114300"/>
            <a:ext cx="11620500" cy="708571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975271"/>
            <a:ext cx="6800850" cy="86677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625" y="1128564"/>
            <a:ext cx="166688" cy="13722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50" y="2032546"/>
            <a:ext cx="6800850" cy="3040112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250" y="2175421"/>
            <a:ext cx="6419850" cy="3048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2211735"/>
            <a:ext cx="190500" cy="155823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250" y="2594521"/>
            <a:ext cx="178594" cy="678656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3368427"/>
            <a:ext cx="178594" cy="753963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250" y="4217640"/>
            <a:ext cx="178594" cy="616893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5750" y="5263158"/>
            <a:ext cx="6800850" cy="2190899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250" y="5406033"/>
            <a:ext cx="6419850" cy="3048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6250" y="5442347"/>
            <a:ext cx="190500" cy="155823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6250" y="5825133"/>
            <a:ext cx="178594" cy="678656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6250" y="6599039"/>
            <a:ext cx="178594" cy="616893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72350" y="975271"/>
            <a:ext cx="4533900" cy="3163193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43800" y="1132433"/>
            <a:ext cx="190500" cy="1524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372350" y="4290864"/>
            <a:ext cx="4533900" cy="3163193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43800" y="4448026"/>
            <a:ext cx="190500" cy="15240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7644557"/>
            <a:ext cx="12192000" cy="28575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523875" y="228600"/>
            <a:ext cx="11144250" cy="2513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2D2D2D"/>
                </a:solidFill>
              </a:rPr>
              <a:t>Psychiatric Emergencies</a:t>
            </a:r>
            <a:endParaRPr lang="en-US" sz="1800" dirty="0"/>
          </a:p>
        </p:txBody>
      </p:sp>
      <p:sp>
        <p:nvSpPr>
          <p:cNvPr id="24" name="Text 1"/>
          <p:cNvSpPr/>
          <p:nvPr/>
        </p:nvSpPr>
        <p:spPr>
          <a:xfrm>
            <a:off x="523875" y="508546"/>
            <a:ext cx="111442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8B0000"/>
                </a:solidFill>
              </a:rPr>
              <a:t>CLINICAL MANAGEMENT &amp; EXAM FOCUS</a:t>
            </a:r>
            <a:endParaRPr lang="en-US" sz="1050" dirty="0"/>
          </a:p>
        </p:txBody>
      </p:sp>
      <p:sp>
        <p:nvSpPr>
          <p:cNvPr id="25" name="Text 2"/>
          <p:cNvSpPr/>
          <p:nvPr/>
        </p:nvSpPr>
        <p:spPr>
          <a:xfrm>
            <a:off x="595313" y="975271"/>
            <a:ext cx="6515100" cy="866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B0000"/>
                </a:solidFill>
              </a:rPr>
              <a:t> IMMEDIATE SAFETY CHECK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Assess scene safety before approach. Ensure an exit strategy is available. Call for assistance/security/police if there is a threat of violence or weapon presence.</a:t>
            </a:r>
            <a:endParaRPr lang="en-US" sz="1050" dirty="0"/>
          </a:p>
        </p:txBody>
      </p:sp>
      <p:sp>
        <p:nvSpPr>
          <p:cNvPr id="26" name="Text 3"/>
          <p:cNvSpPr/>
          <p:nvPr/>
        </p:nvSpPr>
        <p:spPr>
          <a:xfrm>
            <a:off x="762000" y="2175421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E5A56"/>
                </a:solidFill>
              </a:rPr>
              <a:t>DE-ESCALATION &amp; ORGANIC SCREEN</a:t>
            </a:r>
            <a:endParaRPr lang="en-US" sz="1200" dirty="0"/>
          </a:p>
        </p:txBody>
      </p:sp>
      <p:sp>
        <p:nvSpPr>
          <p:cNvPr id="27" name="Text 4"/>
          <p:cNvSpPr/>
          <p:nvPr/>
        </p:nvSpPr>
        <p:spPr>
          <a:xfrm>
            <a:off x="750094" y="2594521"/>
            <a:ext cx="6146006" cy="67865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Verbal De-escalation: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One person talking, calm low voice, avoid confrontation, acknowledge feelings, and offer choices where possible.</a:t>
            </a:r>
            <a:endParaRPr lang="en-US" sz="1125" dirty="0"/>
          </a:p>
        </p:txBody>
      </p:sp>
      <p:sp>
        <p:nvSpPr>
          <p:cNvPr id="28" name="Text 5"/>
          <p:cNvSpPr/>
          <p:nvPr/>
        </p:nvSpPr>
        <p:spPr>
          <a:xfrm>
            <a:off x="750094" y="3368427"/>
            <a:ext cx="6146006" cy="7539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Exclude Organic Causes (AEIOU TIPS):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Check Blood Glucose (Hypoglycaemia), SpO2 (Hypoxia), and signs of head injury or drug/alcohol toxicity.</a:t>
            </a:r>
            <a:endParaRPr lang="en-US" sz="1125" dirty="0"/>
          </a:p>
        </p:txBody>
      </p:sp>
      <p:sp>
        <p:nvSpPr>
          <p:cNvPr id="29" name="Text 6"/>
          <p:cNvSpPr/>
          <p:nvPr/>
        </p:nvSpPr>
        <p:spPr>
          <a:xfrm>
            <a:off x="750094" y="4217640"/>
            <a:ext cx="6146006" cy="61689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Assessment: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Review for signs of delirium vs. functional psychosis. Check for command hallucinations or intent to self-harm.</a:t>
            </a:r>
            <a:endParaRPr lang="en-US" sz="1125" dirty="0"/>
          </a:p>
        </p:txBody>
      </p:sp>
      <p:sp>
        <p:nvSpPr>
          <p:cNvPr id="30" name="Text 7"/>
          <p:cNvSpPr/>
          <p:nvPr/>
        </p:nvSpPr>
        <p:spPr>
          <a:xfrm>
            <a:off x="762000" y="5406033"/>
            <a:ext cx="6217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E5A56"/>
                </a:solidFill>
              </a:rPr>
              <a:t>RAPID TRANQUILLISATION (COMMUNITY)</a:t>
            </a:r>
            <a:endParaRPr lang="en-US" sz="1200" dirty="0"/>
          </a:p>
        </p:txBody>
      </p:sp>
      <p:sp>
        <p:nvSpPr>
          <p:cNvPr id="31" name="Text 8"/>
          <p:cNvSpPr/>
          <p:nvPr/>
        </p:nvSpPr>
        <p:spPr>
          <a:xfrm>
            <a:off x="750094" y="5825133"/>
            <a:ext cx="6146006" cy="67865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First-line: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Oral medication is always preferred if the patient is compliant. Offer Lorazepam 1-2mg or Haloperidol 2-5mg (if no cardiac history).</a:t>
            </a:r>
            <a:endParaRPr lang="en-US" sz="1125" dirty="0"/>
          </a:p>
        </p:txBody>
      </p:sp>
      <p:sp>
        <p:nvSpPr>
          <p:cNvPr id="32" name="Text 9"/>
          <p:cNvSpPr/>
          <p:nvPr/>
        </p:nvSpPr>
        <p:spPr>
          <a:xfrm>
            <a:off x="750094" y="6599039"/>
            <a:ext cx="6146006" cy="61689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Parenteral: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IM Lorazepam 1-2mg is the standard community/OOH choice. Repeat after 45-60 mins if required. Monitor RR and SpO2.</a:t>
            </a:r>
            <a:endParaRPr lang="en-US" sz="1125" dirty="0"/>
          </a:p>
        </p:txBody>
      </p:sp>
      <p:sp>
        <p:nvSpPr>
          <p:cNvPr id="33" name="Text 10"/>
          <p:cNvSpPr/>
          <p:nvPr/>
        </p:nvSpPr>
        <p:spPr>
          <a:xfrm>
            <a:off x="7810500" y="1108621"/>
            <a:ext cx="192024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5B4D3E"/>
                </a:solidFill>
              </a:rPr>
              <a:t>AKT EXAM BOX</a:t>
            </a:r>
            <a:endParaRPr lang="en-US" sz="1050" dirty="0"/>
          </a:p>
        </p:txBody>
      </p:sp>
      <p:sp>
        <p:nvSpPr>
          <p:cNvPr id="34" name="Text 11"/>
          <p:cNvSpPr/>
          <p:nvPr/>
        </p:nvSpPr>
        <p:spPr>
          <a:xfrm>
            <a:off x="7543800" y="1422946"/>
            <a:ext cx="368046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Key Doses &amp; Monitoring:</a:t>
            </a:r>
            <a:endParaRPr lang="en-US" sz="1050" dirty="0"/>
          </a:p>
        </p:txBody>
      </p:sp>
      <p:sp>
        <p:nvSpPr>
          <p:cNvPr id="35" name="Text 12"/>
          <p:cNvSpPr/>
          <p:nvPr/>
        </p:nvSpPr>
        <p:spPr>
          <a:xfrm>
            <a:off x="7686675" y="1661071"/>
            <a:ext cx="40481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Lorazepam: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1-2mg PO/IM. Max 4mg/24h in community. Monitor for respiratory depression.</a:t>
            </a:r>
            <a:endParaRPr lang="en-US" sz="1050" dirty="0"/>
          </a:p>
        </p:txBody>
      </p:sp>
      <p:sp>
        <p:nvSpPr>
          <p:cNvPr id="36" name="Text 13"/>
          <p:cNvSpPr/>
          <p:nvPr/>
        </p:nvSpPr>
        <p:spPr>
          <a:xfrm>
            <a:off x="7686675" y="2108746"/>
            <a:ext cx="40481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Haloperidol: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2-5mg IM. Avoid in Parkinson's, Lewy Body Dementia, or prolonged QTc.</a:t>
            </a:r>
            <a:endParaRPr lang="en-US" sz="1050" dirty="0"/>
          </a:p>
        </p:txBody>
      </p:sp>
      <p:sp>
        <p:nvSpPr>
          <p:cNvPr id="37" name="Text 14"/>
          <p:cNvSpPr/>
          <p:nvPr/>
        </p:nvSpPr>
        <p:spPr>
          <a:xfrm>
            <a:off x="7686675" y="2556421"/>
            <a:ext cx="40481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Olanzapine: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10mg IM. Do NOT give within 2 hours of IM Lorazepam (risk of fatal hypotension/bradycardia).</a:t>
            </a:r>
            <a:endParaRPr lang="en-US" sz="1050" dirty="0"/>
          </a:p>
        </p:txBody>
      </p:sp>
      <p:sp>
        <p:nvSpPr>
          <p:cNvPr id="38" name="Text 15"/>
          <p:cNvSpPr/>
          <p:nvPr/>
        </p:nvSpPr>
        <p:spPr>
          <a:xfrm>
            <a:off x="7686675" y="3004096"/>
            <a:ext cx="40481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MHA: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Section 4 (72h Emergency), Section 2 (Assessment), Section 3 (Treatment).</a:t>
            </a:r>
            <a:endParaRPr lang="en-US" sz="1050" dirty="0"/>
          </a:p>
        </p:txBody>
      </p:sp>
      <p:sp>
        <p:nvSpPr>
          <p:cNvPr id="39" name="Text 16"/>
          <p:cNvSpPr/>
          <p:nvPr/>
        </p:nvSpPr>
        <p:spPr>
          <a:xfrm>
            <a:off x="7810500" y="4424214"/>
            <a:ext cx="272034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2E5A56"/>
                </a:solidFill>
              </a:rPr>
              <a:t>SCA COMMUNICATION</a:t>
            </a:r>
            <a:endParaRPr lang="en-US" sz="1050" dirty="0"/>
          </a:p>
        </p:txBody>
      </p:sp>
      <p:sp>
        <p:nvSpPr>
          <p:cNvPr id="40" name="Text 17"/>
          <p:cNvSpPr/>
          <p:nvPr/>
        </p:nvSpPr>
        <p:spPr>
          <a:xfrm>
            <a:off x="7543800" y="4738539"/>
            <a:ext cx="368046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De-escalation Language:</a:t>
            </a:r>
            <a:endParaRPr lang="en-US" sz="1050" dirty="0"/>
          </a:p>
        </p:txBody>
      </p:sp>
      <p:sp>
        <p:nvSpPr>
          <p:cNvPr id="41" name="Text 18"/>
          <p:cNvSpPr/>
          <p:nvPr/>
        </p:nvSpPr>
        <p:spPr>
          <a:xfrm>
            <a:off x="7686675" y="4976664"/>
            <a:ext cx="40481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"I can see you're very distressed, and I want to help make sure everyone is safe."</a:t>
            </a:r>
            <a:endParaRPr lang="en-US" sz="1050" dirty="0"/>
          </a:p>
        </p:txBody>
      </p:sp>
      <p:sp>
        <p:nvSpPr>
          <p:cNvPr id="42" name="Text 19"/>
          <p:cNvSpPr/>
          <p:nvPr/>
        </p:nvSpPr>
        <p:spPr>
          <a:xfrm>
            <a:off x="7686675" y="5424339"/>
            <a:ext cx="40481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"My name is Dr [Name], I'm here to listen. Can you tell me what's upset you?"</a:t>
            </a:r>
            <a:endParaRPr lang="en-US" sz="1050" dirty="0"/>
          </a:p>
        </p:txBody>
      </p:sp>
      <p:sp>
        <p:nvSpPr>
          <p:cNvPr id="43" name="Text 20"/>
          <p:cNvSpPr/>
          <p:nvPr/>
        </p:nvSpPr>
        <p:spPr>
          <a:xfrm>
            <a:off x="7686675" y="5872014"/>
            <a:ext cx="40481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"I'm going to give you some space, but I'm not leaving you. We can talk when you're ready."</a:t>
            </a:r>
            <a:endParaRPr lang="en-US" sz="1050" dirty="0"/>
          </a:p>
        </p:txBody>
      </p:sp>
      <p:sp>
        <p:nvSpPr>
          <p:cNvPr id="44" name="Text 21"/>
          <p:cNvSpPr/>
          <p:nvPr/>
        </p:nvSpPr>
        <p:spPr>
          <a:xfrm>
            <a:off x="7686675" y="6319689"/>
            <a:ext cx="45053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Safety-netting: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Document capacity and risk to self/others clearly.</a:t>
            </a:r>
            <a:endParaRPr lang="en-US" sz="1050" dirty="0"/>
          </a:p>
        </p:txBody>
      </p:sp>
      <p:sp>
        <p:nvSpPr>
          <p:cNvPr id="45" name="Text 22"/>
          <p:cNvSpPr/>
          <p:nvPr/>
        </p:nvSpPr>
        <p:spPr>
          <a:xfrm>
            <a:off x="285750" y="7701707"/>
            <a:ext cx="795528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D700"/>
                </a:solidFill>
              </a:rPr>
              <a:t>BRADFORD VTS TEACHING DECK</a:t>
            </a:r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 Emergencies in General Practice</a:t>
            </a:r>
            <a:endParaRPr lang="en-US" sz="900" dirty="0"/>
          </a:p>
        </p:txBody>
      </p:sp>
      <p:sp>
        <p:nvSpPr>
          <p:cNvPr id="46" name="Text 23"/>
          <p:cNvSpPr/>
          <p:nvPr/>
        </p:nvSpPr>
        <p:spPr>
          <a:xfrm>
            <a:off x="8016329" y="7701707"/>
            <a:ext cx="4175671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Created May 2026 | Updated to 2024 Standards | 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775246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51496"/>
            <a:ext cx="5572125" cy="233615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475333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778151"/>
            <a:ext cx="5572125" cy="2403574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4001988"/>
            <a:ext cx="238125" cy="1905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1251496"/>
            <a:ext cx="5572125" cy="2369939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9375" y="1475333"/>
            <a:ext cx="238125" cy="1905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3811935"/>
            <a:ext cx="5572125" cy="2369939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4035772"/>
            <a:ext cx="238125" cy="1905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372225"/>
            <a:ext cx="12192000" cy="485775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619125" y="428625"/>
            <a:ext cx="10953750" cy="2513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2D2D2D"/>
                </a:solidFill>
              </a:rPr>
              <a:t>Clinical Pearls and Common Pitfalls</a:t>
            </a:r>
            <a:endParaRPr lang="en-US" sz="1800" dirty="0"/>
          </a:p>
        </p:txBody>
      </p:sp>
      <p:sp>
        <p:nvSpPr>
          <p:cNvPr id="15" name="Text 1"/>
          <p:cNvSpPr/>
          <p:nvPr/>
        </p:nvSpPr>
        <p:spPr>
          <a:xfrm>
            <a:off x="619125" y="718096"/>
            <a:ext cx="109537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8B0000"/>
                </a:solidFill>
              </a:rPr>
              <a:t>CLINICAL MANAGEMENT &amp; EXAM FOCUS</a:t>
            </a:r>
            <a:endParaRPr lang="en-US" sz="1050" dirty="0"/>
          </a:p>
        </p:txBody>
      </p:sp>
      <p:sp>
        <p:nvSpPr>
          <p:cNvPr id="16" name="Text 2"/>
          <p:cNvSpPr/>
          <p:nvPr/>
        </p:nvSpPr>
        <p:spPr>
          <a:xfrm>
            <a:off x="923925" y="1441996"/>
            <a:ext cx="432054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D2D"/>
                </a:solidFill>
              </a:rPr>
              <a:t>DIAGNOSTIC ESSENTIALS</a:t>
            </a:r>
            <a:endParaRPr lang="en-US" sz="1350" dirty="0"/>
          </a:p>
        </p:txBody>
      </p:sp>
      <p:sp>
        <p:nvSpPr>
          <p:cNvPr id="17" name="Text 3"/>
          <p:cNvSpPr/>
          <p:nvPr/>
        </p:nvSpPr>
        <p:spPr>
          <a:xfrm>
            <a:off x="628650" y="1858863"/>
            <a:ext cx="216534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050"/>
              </a:lnSpc>
              <a:buNone/>
            </a:pPr>
            <a:r>
              <a:rPr lang="en-US" sz="750" b="1" dirty="0">
                <a:solidFill>
                  <a:srgbClr val="2D2D2D"/>
                </a:solidFill>
                <a:highlight>
                  <a:srgbClr val="D1D5DB"/>
                </a:highlight>
              </a:rPr>
              <a:t>AKT</a:t>
            </a:r>
            <a:endParaRPr lang="en-US" sz="750" dirty="0"/>
          </a:p>
        </p:txBody>
      </p:sp>
      <p:sp>
        <p:nvSpPr>
          <p:cNvPr id="18" name="Text 4"/>
          <p:cNvSpPr/>
          <p:nvPr/>
        </p:nvSpPr>
        <p:spPr>
          <a:xfrm>
            <a:off x="1000274" y="1863626"/>
            <a:ext cx="11191726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Check blood glucose in ALL fitting or unconscious patients immediately.</a:t>
            </a:r>
            <a:endParaRPr lang="en-US" sz="1125" dirty="0"/>
          </a:p>
        </p:txBody>
      </p:sp>
      <p:sp>
        <p:nvSpPr>
          <p:cNvPr id="19" name="Text 5"/>
          <p:cNvSpPr/>
          <p:nvPr/>
        </p:nvSpPr>
        <p:spPr>
          <a:xfrm>
            <a:off x="628650" y="2186434"/>
            <a:ext cx="21868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050"/>
              </a:lnSpc>
              <a:buNone/>
            </a:pPr>
            <a:r>
              <a:rPr lang="en-US" sz="750" b="1" dirty="0">
                <a:solidFill>
                  <a:srgbClr val="FFFFFF"/>
                </a:solidFill>
                <a:highlight>
                  <a:srgbClr val="2E5A56"/>
                </a:highlight>
              </a:rPr>
              <a:t>SCA</a:t>
            </a:r>
            <a:endParaRPr lang="en-US" sz="750" dirty="0"/>
          </a:p>
        </p:txBody>
      </p:sp>
      <p:sp>
        <p:nvSpPr>
          <p:cNvPr id="20" name="Text 6"/>
          <p:cNvSpPr/>
          <p:nvPr/>
        </p:nvSpPr>
        <p:spPr>
          <a:xfrm>
            <a:off x="1005632" y="2191196"/>
            <a:ext cx="11186368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Rule out ectopic in any woman of reproductive age with abdominal pain.</a:t>
            </a:r>
            <a:endParaRPr lang="en-US" sz="1125" dirty="0"/>
          </a:p>
        </p:txBody>
      </p:sp>
      <p:sp>
        <p:nvSpPr>
          <p:cNvPr id="21" name="Text 7"/>
          <p:cNvSpPr/>
          <p:nvPr/>
        </p:nvSpPr>
        <p:spPr>
          <a:xfrm>
            <a:off x="628650" y="2514005"/>
            <a:ext cx="216534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050"/>
              </a:lnSpc>
              <a:buNone/>
            </a:pPr>
            <a:r>
              <a:rPr lang="en-US" sz="750" b="1" dirty="0">
                <a:solidFill>
                  <a:srgbClr val="2D2D2D"/>
                </a:solidFill>
                <a:highlight>
                  <a:srgbClr val="D1D5DB"/>
                </a:highlight>
              </a:rPr>
              <a:t>AKT</a:t>
            </a:r>
            <a:endParaRPr lang="en-US" sz="750" dirty="0"/>
          </a:p>
        </p:txBody>
      </p:sp>
      <p:sp>
        <p:nvSpPr>
          <p:cNvPr id="22" name="Text 8"/>
          <p:cNvSpPr/>
          <p:nvPr/>
        </p:nvSpPr>
        <p:spPr>
          <a:xfrm>
            <a:off x="1000274" y="2518767"/>
            <a:ext cx="109728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Check pulse rhythm and postural BP in all syncope presentations.</a:t>
            </a:r>
            <a:endParaRPr lang="en-US" sz="1125" dirty="0"/>
          </a:p>
        </p:txBody>
      </p:sp>
      <p:sp>
        <p:nvSpPr>
          <p:cNvPr id="23" name="Text 9"/>
          <p:cNvSpPr/>
          <p:nvPr/>
        </p:nvSpPr>
        <p:spPr>
          <a:xfrm>
            <a:off x="923925" y="3968651"/>
            <a:ext cx="473202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D2D"/>
                </a:solidFill>
              </a:rPr>
              <a:t>MANAGEMENT OPTIMISATION</a:t>
            </a:r>
            <a:endParaRPr lang="en-US" sz="1350" dirty="0"/>
          </a:p>
        </p:txBody>
      </p:sp>
      <p:sp>
        <p:nvSpPr>
          <p:cNvPr id="24" name="Text 10"/>
          <p:cNvSpPr/>
          <p:nvPr/>
        </p:nvSpPr>
        <p:spPr>
          <a:xfrm>
            <a:off x="628650" y="4385518"/>
            <a:ext cx="304402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050"/>
              </a:lnSpc>
              <a:buNone/>
            </a:pPr>
            <a:r>
              <a:rPr lang="en-US" sz="750" b="1" dirty="0">
                <a:solidFill>
                  <a:srgbClr val="FFFFFF"/>
                </a:solidFill>
                <a:highlight>
                  <a:srgbClr val="8B0000"/>
                </a:highlight>
              </a:rPr>
              <a:t>NICE</a:t>
            </a:r>
            <a:endParaRPr lang="en-US" sz="750" dirty="0"/>
          </a:p>
        </p:txBody>
      </p:sp>
      <p:sp>
        <p:nvSpPr>
          <p:cNvPr id="25" name="Text 11"/>
          <p:cNvSpPr/>
          <p:nvPr/>
        </p:nvSpPr>
        <p:spPr>
          <a:xfrm>
            <a:off x="1032123" y="4390281"/>
            <a:ext cx="4598194" cy="37519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IM Adrenaline: Administer in the anterolateral mid-thigh for fastest absorption.</a:t>
            </a:r>
            <a:endParaRPr lang="en-US" sz="1125" dirty="0"/>
          </a:p>
        </p:txBody>
      </p:sp>
      <p:sp>
        <p:nvSpPr>
          <p:cNvPr id="26" name="Text 12"/>
          <p:cNvSpPr/>
          <p:nvPr/>
        </p:nvSpPr>
        <p:spPr>
          <a:xfrm>
            <a:off x="628650" y="4926360"/>
            <a:ext cx="216534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050"/>
              </a:lnSpc>
              <a:buNone/>
            </a:pPr>
            <a:r>
              <a:rPr lang="en-US" sz="750" b="1" dirty="0">
                <a:solidFill>
                  <a:srgbClr val="2D2D2D"/>
                </a:solidFill>
                <a:highlight>
                  <a:srgbClr val="D1D5DB"/>
                </a:highlight>
              </a:rPr>
              <a:t>AKT</a:t>
            </a:r>
            <a:endParaRPr lang="en-US" sz="750" dirty="0"/>
          </a:p>
        </p:txBody>
      </p:sp>
      <p:sp>
        <p:nvSpPr>
          <p:cNvPr id="27" name="Text 13"/>
          <p:cNvSpPr/>
          <p:nvPr/>
        </p:nvSpPr>
        <p:spPr>
          <a:xfrm>
            <a:off x="1000274" y="4931122"/>
            <a:ext cx="4963567" cy="37519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STEMI: Aspirin 300mg must be chewed or crushed to speed antiplatelet action.</a:t>
            </a:r>
            <a:endParaRPr lang="en-US" sz="1125" dirty="0"/>
          </a:p>
        </p:txBody>
      </p:sp>
      <p:sp>
        <p:nvSpPr>
          <p:cNvPr id="28" name="Text 14"/>
          <p:cNvSpPr/>
          <p:nvPr/>
        </p:nvSpPr>
        <p:spPr>
          <a:xfrm>
            <a:off x="628650" y="5467201"/>
            <a:ext cx="304402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050"/>
              </a:lnSpc>
              <a:buNone/>
            </a:pPr>
            <a:r>
              <a:rPr lang="en-US" sz="750" b="1" dirty="0">
                <a:solidFill>
                  <a:srgbClr val="FFFFFF"/>
                </a:solidFill>
                <a:highlight>
                  <a:srgbClr val="8B0000"/>
                </a:highlight>
              </a:rPr>
              <a:t>NICE</a:t>
            </a:r>
            <a:endParaRPr lang="en-US" sz="750" dirty="0"/>
          </a:p>
        </p:txBody>
      </p:sp>
      <p:sp>
        <p:nvSpPr>
          <p:cNvPr id="29" name="Text 15"/>
          <p:cNvSpPr/>
          <p:nvPr/>
        </p:nvSpPr>
        <p:spPr>
          <a:xfrm>
            <a:off x="1032123" y="5471964"/>
            <a:ext cx="4744938" cy="37519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Nasal Glucagon: Now NICE-approved for patients &gt;4 years; vital for carers.</a:t>
            </a:r>
            <a:endParaRPr lang="en-US" sz="1125" dirty="0"/>
          </a:p>
        </p:txBody>
      </p:sp>
      <p:sp>
        <p:nvSpPr>
          <p:cNvPr id="30" name="Text 16"/>
          <p:cNvSpPr/>
          <p:nvPr/>
        </p:nvSpPr>
        <p:spPr>
          <a:xfrm>
            <a:off x="6781800" y="1441996"/>
            <a:ext cx="349758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D2D"/>
                </a:solidFill>
              </a:rPr>
              <a:t>CRITICAL PITFALLS</a:t>
            </a:r>
            <a:endParaRPr lang="en-US" sz="1350" dirty="0"/>
          </a:p>
        </p:txBody>
      </p:sp>
      <p:sp>
        <p:nvSpPr>
          <p:cNvPr id="31" name="Text 17"/>
          <p:cNvSpPr/>
          <p:nvPr/>
        </p:nvSpPr>
        <p:spPr>
          <a:xfrm>
            <a:off x="6486525" y="1858863"/>
            <a:ext cx="304402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050"/>
              </a:lnSpc>
              <a:buNone/>
            </a:pPr>
            <a:r>
              <a:rPr lang="en-US" sz="750" b="1" dirty="0">
                <a:solidFill>
                  <a:srgbClr val="FFFFFF"/>
                </a:solidFill>
                <a:highlight>
                  <a:srgbClr val="8B0000"/>
                </a:highlight>
              </a:rPr>
              <a:t>NICE</a:t>
            </a:r>
            <a:endParaRPr lang="en-US" sz="750" dirty="0"/>
          </a:p>
        </p:txBody>
      </p:sp>
      <p:sp>
        <p:nvSpPr>
          <p:cNvPr id="32" name="Text 18"/>
          <p:cNvSpPr/>
          <p:nvPr/>
        </p:nvSpPr>
        <p:spPr>
          <a:xfrm>
            <a:off x="6889998" y="1863626"/>
            <a:ext cx="5302002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Oxygen: Avoid routine high-flow in MI/ACS unless SpO2 is below 94%.</a:t>
            </a:r>
            <a:endParaRPr lang="en-US" sz="1125" dirty="0"/>
          </a:p>
        </p:txBody>
      </p:sp>
      <p:sp>
        <p:nvSpPr>
          <p:cNvPr id="33" name="Text 19"/>
          <p:cNvSpPr/>
          <p:nvPr/>
        </p:nvSpPr>
        <p:spPr>
          <a:xfrm>
            <a:off x="6486525" y="2186434"/>
            <a:ext cx="21868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050"/>
              </a:lnSpc>
              <a:buNone/>
            </a:pPr>
            <a:r>
              <a:rPr lang="en-US" sz="750" b="1" dirty="0">
                <a:solidFill>
                  <a:srgbClr val="FFFFFF"/>
                </a:solidFill>
                <a:highlight>
                  <a:srgbClr val="2E5A56"/>
                </a:highlight>
              </a:rPr>
              <a:t>SCA</a:t>
            </a:r>
            <a:endParaRPr lang="en-US" sz="750" dirty="0"/>
          </a:p>
        </p:txBody>
      </p:sp>
      <p:sp>
        <p:nvSpPr>
          <p:cNvPr id="34" name="Text 20"/>
          <p:cNvSpPr/>
          <p:nvPr/>
        </p:nvSpPr>
        <p:spPr>
          <a:xfrm>
            <a:off x="6863507" y="2191196"/>
            <a:ext cx="5328493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Suspected Ectopic: NEVER perform a bimanual exam; risk of tubal rupture.</a:t>
            </a:r>
            <a:endParaRPr lang="en-US" sz="1125" dirty="0"/>
          </a:p>
        </p:txBody>
      </p:sp>
      <p:sp>
        <p:nvSpPr>
          <p:cNvPr id="35" name="Text 21"/>
          <p:cNvSpPr/>
          <p:nvPr/>
        </p:nvSpPr>
        <p:spPr>
          <a:xfrm>
            <a:off x="6486525" y="2514005"/>
            <a:ext cx="216534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050"/>
              </a:lnSpc>
              <a:buNone/>
            </a:pPr>
            <a:r>
              <a:rPr lang="en-US" sz="750" b="1" dirty="0">
                <a:solidFill>
                  <a:srgbClr val="2D2D2D"/>
                </a:solidFill>
                <a:highlight>
                  <a:srgbClr val="D1D5DB"/>
                </a:highlight>
              </a:rPr>
              <a:t>AKT</a:t>
            </a:r>
            <a:endParaRPr lang="en-US" sz="750" dirty="0"/>
          </a:p>
        </p:txBody>
      </p:sp>
      <p:sp>
        <p:nvSpPr>
          <p:cNvPr id="36" name="Text 22"/>
          <p:cNvSpPr/>
          <p:nvPr/>
        </p:nvSpPr>
        <p:spPr>
          <a:xfrm>
            <a:off x="6858149" y="2518767"/>
            <a:ext cx="5110163" cy="37519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Epistaxis: Don't squeeze the nasal bridge; apply pressure to the lower soft part.</a:t>
            </a:r>
            <a:endParaRPr lang="en-US" sz="1125" dirty="0"/>
          </a:p>
        </p:txBody>
      </p:sp>
      <p:sp>
        <p:nvSpPr>
          <p:cNvPr id="37" name="Text 23"/>
          <p:cNvSpPr/>
          <p:nvPr/>
        </p:nvSpPr>
        <p:spPr>
          <a:xfrm>
            <a:off x="6781800" y="4002435"/>
            <a:ext cx="349758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D2D"/>
                </a:solidFill>
              </a:rPr>
              <a:t>ASSESSMENT ERRORS</a:t>
            </a:r>
            <a:endParaRPr lang="en-US" sz="1350" dirty="0"/>
          </a:p>
        </p:txBody>
      </p:sp>
      <p:sp>
        <p:nvSpPr>
          <p:cNvPr id="38" name="Text 24"/>
          <p:cNvSpPr/>
          <p:nvPr/>
        </p:nvSpPr>
        <p:spPr>
          <a:xfrm>
            <a:off x="6486525" y="4419302"/>
            <a:ext cx="216534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050"/>
              </a:lnSpc>
              <a:buNone/>
            </a:pPr>
            <a:r>
              <a:rPr lang="en-US" sz="750" b="1" dirty="0">
                <a:solidFill>
                  <a:srgbClr val="2D2D2D"/>
                </a:solidFill>
                <a:highlight>
                  <a:srgbClr val="D1D5DB"/>
                </a:highlight>
              </a:rPr>
              <a:t>AKT</a:t>
            </a:r>
            <a:endParaRPr lang="en-US" sz="750" dirty="0"/>
          </a:p>
        </p:txBody>
      </p:sp>
      <p:sp>
        <p:nvSpPr>
          <p:cNvPr id="39" name="Text 25"/>
          <p:cNvSpPr/>
          <p:nvPr/>
        </p:nvSpPr>
        <p:spPr>
          <a:xfrm>
            <a:off x="6858149" y="4424065"/>
            <a:ext cx="4896743" cy="37519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Asthma: Do NOT use PEFR alone to assess severity; clinical signs are primary.</a:t>
            </a:r>
            <a:endParaRPr lang="en-US" sz="1125" dirty="0"/>
          </a:p>
        </p:txBody>
      </p:sp>
      <p:sp>
        <p:nvSpPr>
          <p:cNvPr id="40" name="Text 26"/>
          <p:cNvSpPr/>
          <p:nvPr/>
        </p:nvSpPr>
        <p:spPr>
          <a:xfrm>
            <a:off x="6486525" y="4960144"/>
            <a:ext cx="21868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050"/>
              </a:lnSpc>
              <a:buNone/>
            </a:pPr>
            <a:r>
              <a:rPr lang="en-US" sz="750" b="1" dirty="0">
                <a:solidFill>
                  <a:srgbClr val="FFFFFF"/>
                </a:solidFill>
                <a:highlight>
                  <a:srgbClr val="2E5A56"/>
                </a:highlight>
              </a:rPr>
              <a:t>SCA</a:t>
            </a:r>
            <a:endParaRPr lang="en-US" sz="750" dirty="0"/>
          </a:p>
        </p:txBody>
      </p:sp>
      <p:sp>
        <p:nvSpPr>
          <p:cNvPr id="41" name="Text 27"/>
          <p:cNvSpPr/>
          <p:nvPr/>
        </p:nvSpPr>
        <p:spPr>
          <a:xfrm>
            <a:off x="6863507" y="4964906"/>
            <a:ext cx="4733925" cy="37519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Seizures: Don't over-treat post-ictal confusion; observe unless fitting resumes.</a:t>
            </a:r>
            <a:endParaRPr lang="en-US" sz="1125" dirty="0"/>
          </a:p>
        </p:txBody>
      </p:sp>
      <p:sp>
        <p:nvSpPr>
          <p:cNvPr id="42" name="Text 28"/>
          <p:cNvSpPr/>
          <p:nvPr/>
        </p:nvSpPr>
        <p:spPr>
          <a:xfrm>
            <a:off x="6486525" y="5500985"/>
            <a:ext cx="304402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050"/>
              </a:lnSpc>
              <a:buNone/>
            </a:pPr>
            <a:r>
              <a:rPr lang="en-US" sz="750" b="1" dirty="0">
                <a:solidFill>
                  <a:srgbClr val="FFFFFF"/>
                </a:solidFill>
                <a:highlight>
                  <a:srgbClr val="8B0000"/>
                </a:highlight>
              </a:rPr>
              <a:t>NICE</a:t>
            </a:r>
            <a:endParaRPr lang="en-US" sz="750" dirty="0"/>
          </a:p>
        </p:txBody>
      </p:sp>
      <p:sp>
        <p:nvSpPr>
          <p:cNvPr id="43" name="Text 29"/>
          <p:cNvSpPr/>
          <p:nvPr/>
        </p:nvSpPr>
        <p:spPr>
          <a:xfrm>
            <a:off x="6889998" y="5505748"/>
            <a:ext cx="5302002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Glucagon: Ineffective in chronic alcohol excess or prolonged starvation.</a:t>
            </a:r>
            <a:endParaRPr lang="en-US" sz="1125" dirty="0"/>
          </a:p>
        </p:txBody>
      </p:sp>
      <p:sp>
        <p:nvSpPr>
          <p:cNvPr id="44" name="Text 30"/>
          <p:cNvSpPr/>
          <p:nvPr/>
        </p:nvSpPr>
        <p:spPr>
          <a:xfrm>
            <a:off x="381000" y="6515100"/>
            <a:ext cx="41605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45" name="Text 31"/>
          <p:cNvSpPr/>
          <p:nvPr/>
        </p:nvSpPr>
        <p:spPr>
          <a:xfrm>
            <a:off x="9591675" y="6529388"/>
            <a:ext cx="2600325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>
                    <a:alpha val="90000"/>
                  </a:srgbClr>
                </a:solidFill>
              </a:rPr>
              <a:t>www.bradfordvts.co.uk • Updated May 2026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775246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51496"/>
            <a:ext cx="5572125" cy="2336602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441996"/>
            <a:ext cx="5191125" cy="33337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475333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778597"/>
            <a:ext cx="5572125" cy="2336602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969097"/>
            <a:ext cx="5191125" cy="333375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002435"/>
            <a:ext cx="238125" cy="1905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251496"/>
            <a:ext cx="5572125" cy="24003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1441996"/>
            <a:ext cx="5191125" cy="333375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1475333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3842296"/>
            <a:ext cx="5572125" cy="2272754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4032796"/>
            <a:ext cx="5191125" cy="333375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4066133"/>
            <a:ext cx="238125" cy="1905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619125" y="428625"/>
            <a:ext cx="10953750" cy="2513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2D2D2D"/>
                </a:solidFill>
              </a:rPr>
              <a:t>Exam Preparation and Quick Recall</a:t>
            </a:r>
            <a:endParaRPr lang="en-US" sz="1800" dirty="0"/>
          </a:p>
        </p:txBody>
      </p:sp>
      <p:sp>
        <p:nvSpPr>
          <p:cNvPr id="19" name="Text 1"/>
          <p:cNvSpPr/>
          <p:nvPr/>
        </p:nvSpPr>
        <p:spPr>
          <a:xfrm>
            <a:off x="619125" y="718096"/>
            <a:ext cx="109537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8B0000"/>
                </a:solidFill>
              </a:rPr>
              <a:t>KEY FACTS FOR AKT AND SCA EXAMS</a:t>
            </a:r>
            <a:endParaRPr lang="en-US" sz="1050" dirty="0"/>
          </a:p>
        </p:txBody>
      </p:sp>
      <p:sp>
        <p:nvSpPr>
          <p:cNvPr id="20" name="Text 2"/>
          <p:cNvSpPr/>
          <p:nvPr/>
        </p:nvSpPr>
        <p:spPr>
          <a:xfrm>
            <a:off x="923925" y="1441996"/>
            <a:ext cx="452628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5A56"/>
                </a:solidFill>
              </a:rPr>
              <a:t>AKT: CRITICAL IM DOSES</a:t>
            </a:r>
            <a:endParaRPr lang="en-US" sz="1350" dirty="0"/>
          </a:p>
        </p:txBody>
      </p:sp>
      <p:sp>
        <p:nvSpPr>
          <p:cNvPr id="21" name="Text 3"/>
          <p:cNvSpPr/>
          <p:nvPr/>
        </p:nvSpPr>
        <p:spPr>
          <a:xfrm>
            <a:off x="571500" y="1937296"/>
            <a:ext cx="20574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Anaphylaxis:</a:t>
            </a:r>
            <a:endParaRPr lang="en-US" sz="1125" dirty="0"/>
          </a:p>
        </p:txBody>
      </p:sp>
      <p:sp>
        <p:nvSpPr>
          <p:cNvPr id="22" name="Text 4"/>
          <p:cNvSpPr/>
          <p:nvPr/>
        </p:nvSpPr>
        <p:spPr>
          <a:xfrm>
            <a:off x="1492746" y="1937296"/>
            <a:ext cx="77724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Adrenaline 500mcg IM (1:1000) mid-thigh.</a:t>
            </a:r>
            <a:endParaRPr lang="en-US" sz="1125" dirty="0"/>
          </a:p>
        </p:txBody>
      </p:sp>
      <p:sp>
        <p:nvSpPr>
          <p:cNvPr id="23" name="Text 5"/>
          <p:cNvSpPr/>
          <p:nvPr/>
        </p:nvSpPr>
        <p:spPr>
          <a:xfrm>
            <a:off x="571500" y="2251621"/>
            <a:ext cx="325755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Status Epilepticus:</a:t>
            </a:r>
            <a:endParaRPr lang="en-US" sz="1125" dirty="0"/>
          </a:p>
        </p:txBody>
      </p:sp>
      <p:sp>
        <p:nvSpPr>
          <p:cNvPr id="24" name="Text 6"/>
          <p:cNvSpPr/>
          <p:nvPr/>
        </p:nvSpPr>
        <p:spPr>
          <a:xfrm>
            <a:off x="1897410" y="2251621"/>
            <a:ext cx="69723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10mg Buccal Midazolam (adults/&gt;10yrs).</a:t>
            </a:r>
            <a:endParaRPr lang="en-US" sz="1125" dirty="0"/>
          </a:p>
        </p:txBody>
      </p:sp>
      <p:sp>
        <p:nvSpPr>
          <p:cNvPr id="25" name="Text 7"/>
          <p:cNvSpPr/>
          <p:nvPr/>
        </p:nvSpPr>
        <p:spPr>
          <a:xfrm>
            <a:off x="571500" y="2565946"/>
            <a:ext cx="20574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Severe Hypo:</a:t>
            </a:r>
            <a:endParaRPr lang="en-US" sz="1125" dirty="0"/>
          </a:p>
        </p:txBody>
      </p:sp>
      <p:sp>
        <p:nvSpPr>
          <p:cNvPr id="26" name="Text 8"/>
          <p:cNvSpPr/>
          <p:nvPr/>
        </p:nvSpPr>
        <p:spPr>
          <a:xfrm>
            <a:off x="1524446" y="2565946"/>
            <a:ext cx="90297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Glucagon 1mg IM if unconscious or unable to swallow.</a:t>
            </a:r>
            <a:endParaRPr lang="en-US" sz="1125" dirty="0"/>
          </a:p>
        </p:txBody>
      </p:sp>
      <p:sp>
        <p:nvSpPr>
          <p:cNvPr id="27" name="Text 9"/>
          <p:cNvSpPr/>
          <p:nvPr/>
        </p:nvSpPr>
        <p:spPr>
          <a:xfrm>
            <a:off x="923925" y="3969097"/>
            <a:ext cx="473202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5A56"/>
                </a:solidFill>
              </a:rPr>
              <a:t>AKT: SCORING &amp; CRITERIA</a:t>
            </a:r>
            <a:endParaRPr lang="en-US" sz="1350" dirty="0"/>
          </a:p>
        </p:txBody>
      </p:sp>
      <p:sp>
        <p:nvSpPr>
          <p:cNvPr id="28" name="Text 10"/>
          <p:cNvSpPr/>
          <p:nvPr/>
        </p:nvSpPr>
        <p:spPr>
          <a:xfrm>
            <a:off x="571500" y="4464397"/>
            <a:ext cx="24003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Rockall Score:</a:t>
            </a:r>
            <a:endParaRPr lang="en-US" sz="1125" dirty="0"/>
          </a:p>
        </p:txBody>
      </p:sp>
      <p:sp>
        <p:nvSpPr>
          <p:cNvPr id="29" name="Text 11"/>
          <p:cNvSpPr/>
          <p:nvPr/>
        </p:nvSpPr>
        <p:spPr>
          <a:xfrm>
            <a:off x="1603921" y="4464397"/>
            <a:ext cx="10588079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Used for GI bleeds; score 0 can often be managed as outpatient.</a:t>
            </a:r>
            <a:endParaRPr lang="en-US" sz="1125" dirty="0"/>
          </a:p>
        </p:txBody>
      </p:sp>
      <p:sp>
        <p:nvSpPr>
          <p:cNvPr id="30" name="Text 12"/>
          <p:cNvSpPr/>
          <p:nvPr/>
        </p:nvSpPr>
        <p:spPr>
          <a:xfrm>
            <a:off x="571500" y="4778722"/>
            <a:ext cx="20574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SAD PERSONS:</a:t>
            </a:r>
            <a:endParaRPr lang="en-US" sz="1125" dirty="0"/>
          </a:p>
        </p:txBody>
      </p:sp>
      <p:sp>
        <p:nvSpPr>
          <p:cNvPr id="31" name="Text 13"/>
          <p:cNvSpPr/>
          <p:nvPr/>
        </p:nvSpPr>
        <p:spPr>
          <a:xfrm>
            <a:off x="1698873" y="4778722"/>
            <a:ext cx="977265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Risk stratification for suicide and deliberate self-harm.</a:t>
            </a:r>
            <a:endParaRPr lang="en-US" sz="1125" dirty="0"/>
          </a:p>
        </p:txBody>
      </p:sp>
      <p:sp>
        <p:nvSpPr>
          <p:cNvPr id="32" name="Text 14"/>
          <p:cNvSpPr/>
          <p:nvPr/>
        </p:nvSpPr>
        <p:spPr>
          <a:xfrm>
            <a:off x="571500" y="5093047"/>
            <a:ext cx="27432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Asthma Severity:</a:t>
            </a:r>
            <a:endParaRPr lang="en-US" sz="1125" dirty="0"/>
          </a:p>
        </p:txBody>
      </p:sp>
      <p:sp>
        <p:nvSpPr>
          <p:cNvPr id="33" name="Text 15"/>
          <p:cNvSpPr/>
          <p:nvPr/>
        </p:nvSpPr>
        <p:spPr>
          <a:xfrm>
            <a:off x="1778645" y="5093047"/>
            <a:ext cx="4892278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Life-threatening features: PEFR &lt;33%, SpO2 &lt;92%, silent chest.</a:t>
            </a:r>
            <a:endParaRPr lang="en-US" sz="1125" dirty="0"/>
          </a:p>
        </p:txBody>
      </p:sp>
      <p:sp>
        <p:nvSpPr>
          <p:cNvPr id="34" name="Text 16"/>
          <p:cNvSpPr/>
          <p:nvPr/>
        </p:nvSpPr>
        <p:spPr>
          <a:xfrm>
            <a:off x="6781800" y="1441996"/>
            <a:ext cx="534924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5A56"/>
                </a:solidFill>
              </a:rPr>
              <a:t>SCA: COMMUNICATION SCRIPTS</a:t>
            </a:r>
            <a:endParaRPr lang="en-US" sz="1350" dirty="0"/>
          </a:p>
        </p:txBody>
      </p:sp>
      <p:sp>
        <p:nvSpPr>
          <p:cNvPr id="35" name="Text 17"/>
          <p:cNvSpPr/>
          <p:nvPr/>
        </p:nvSpPr>
        <p:spPr>
          <a:xfrm>
            <a:off x="6429375" y="1937296"/>
            <a:ext cx="291465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Emergency Action:</a:t>
            </a:r>
            <a:endParaRPr lang="en-US" sz="1125" dirty="0"/>
          </a:p>
        </p:txBody>
      </p:sp>
      <p:sp>
        <p:nvSpPr>
          <p:cNvPr id="36" name="Text 18"/>
          <p:cNvSpPr/>
          <p:nvPr/>
        </p:nvSpPr>
        <p:spPr>
          <a:xfrm>
            <a:off x="7766000" y="1937296"/>
            <a:ext cx="442600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"I’m giving you an adrenaline injection—it's the most important treatment."</a:t>
            </a:r>
            <a:endParaRPr lang="en-US" sz="1125" dirty="0"/>
          </a:p>
        </p:txBody>
      </p:sp>
      <p:sp>
        <p:nvSpPr>
          <p:cNvPr id="37" name="Text 19"/>
          <p:cNvSpPr/>
          <p:nvPr/>
        </p:nvSpPr>
        <p:spPr>
          <a:xfrm>
            <a:off x="6429375" y="2451646"/>
            <a:ext cx="24003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MI Safety-net:</a:t>
            </a:r>
            <a:endParaRPr lang="en-US" sz="1125" dirty="0"/>
          </a:p>
        </p:txBody>
      </p:sp>
      <p:sp>
        <p:nvSpPr>
          <p:cNvPr id="38" name="Text 20"/>
          <p:cNvSpPr/>
          <p:nvPr/>
        </p:nvSpPr>
        <p:spPr>
          <a:xfrm>
            <a:off x="7405836" y="2451646"/>
            <a:ext cx="4786164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"I think you're having a heart attack. I'm calling an ambulance now."</a:t>
            </a:r>
            <a:endParaRPr lang="en-US" sz="1125" dirty="0"/>
          </a:p>
        </p:txBody>
      </p:sp>
      <p:sp>
        <p:nvSpPr>
          <p:cNvPr id="39" name="Text 21"/>
          <p:cNvSpPr/>
          <p:nvPr/>
        </p:nvSpPr>
        <p:spPr>
          <a:xfrm>
            <a:off x="6429375" y="2965996"/>
            <a:ext cx="27432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Ectopic Suspect:</a:t>
            </a:r>
            <a:endParaRPr lang="en-US" sz="1125" dirty="0"/>
          </a:p>
        </p:txBody>
      </p:sp>
      <p:sp>
        <p:nvSpPr>
          <p:cNvPr id="40" name="Text 22"/>
          <p:cNvSpPr/>
          <p:nvPr/>
        </p:nvSpPr>
        <p:spPr>
          <a:xfrm>
            <a:off x="7628334" y="2965996"/>
            <a:ext cx="4563666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"I need to rule out a pregnancy in your tube as it can be very dangerous."</a:t>
            </a:r>
            <a:endParaRPr lang="en-US" sz="1125" dirty="0"/>
          </a:p>
        </p:txBody>
      </p:sp>
      <p:sp>
        <p:nvSpPr>
          <p:cNvPr id="41" name="Text 23"/>
          <p:cNvSpPr/>
          <p:nvPr/>
        </p:nvSpPr>
        <p:spPr>
          <a:xfrm>
            <a:off x="6781800" y="4032796"/>
            <a:ext cx="54102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5A56"/>
                </a:solidFill>
              </a:rPr>
              <a:t>SCA: SAFETY-NETTING &amp; RULES</a:t>
            </a:r>
            <a:endParaRPr lang="en-US" sz="1350" dirty="0"/>
          </a:p>
        </p:txBody>
      </p:sp>
      <p:sp>
        <p:nvSpPr>
          <p:cNvPr id="42" name="Text 24"/>
          <p:cNvSpPr/>
          <p:nvPr/>
        </p:nvSpPr>
        <p:spPr>
          <a:xfrm>
            <a:off x="6429375" y="4528096"/>
            <a:ext cx="20574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Anaphylaxis:</a:t>
            </a:r>
            <a:endParaRPr lang="en-US" sz="1125" dirty="0"/>
          </a:p>
        </p:txBody>
      </p:sp>
      <p:sp>
        <p:nvSpPr>
          <p:cNvPr id="43" name="Text 25"/>
          <p:cNvSpPr/>
          <p:nvPr/>
        </p:nvSpPr>
        <p:spPr>
          <a:xfrm>
            <a:off x="7358509" y="4528096"/>
            <a:ext cx="4833491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Prescribe TWO auto-injectors and refer to allergy clinic.</a:t>
            </a:r>
            <a:endParaRPr lang="en-US" sz="1125" dirty="0"/>
          </a:p>
        </p:txBody>
      </p:sp>
      <p:sp>
        <p:nvSpPr>
          <p:cNvPr id="44" name="Text 26"/>
          <p:cNvSpPr/>
          <p:nvPr/>
        </p:nvSpPr>
        <p:spPr>
          <a:xfrm>
            <a:off x="6429375" y="4842421"/>
            <a:ext cx="222885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DVLA Driving:</a:t>
            </a:r>
            <a:endParaRPr lang="en-US" sz="1125" dirty="0"/>
          </a:p>
        </p:txBody>
      </p:sp>
      <p:sp>
        <p:nvSpPr>
          <p:cNvPr id="45" name="Text 27"/>
          <p:cNvSpPr/>
          <p:nvPr/>
        </p:nvSpPr>
        <p:spPr>
          <a:xfrm>
            <a:off x="7432328" y="4842421"/>
            <a:ext cx="4759672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1 year off driving after first unprovoked seizure.</a:t>
            </a:r>
            <a:endParaRPr lang="en-US" sz="1125" dirty="0"/>
          </a:p>
        </p:txBody>
      </p:sp>
      <p:sp>
        <p:nvSpPr>
          <p:cNvPr id="46" name="Text 28"/>
          <p:cNvSpPr/>
          <p:nvPr/>
        </p:nvSpPr>
        <p:spPr>
          <a:xfrm>
            <a:off x="6429375" y="5156746"/>
            <a:ext cx="17145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Discharge:</a:t>
            </a:r>
            <a:endParaRPr lang="en-US" sz="1125" dirty="0"/>
          </a:p>
        </p:txBody>
      </p:sp>
      <p:sp>
        <p:nvSpPr>
          <p:cNvPr id="47" name="Text 29"/>
          <p:cNvSpPr/>
          <p:nvPr/>
        </p:nvSpPr>
        <p:spPr>
          <a:xfrm>
            <a:off x="7199709" y="5156746"/>
            <a:ext cx="4992291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Always provide written action plans for asthma and seizures.</a:t>
            </a:r>
            <a:endParaRPr lang="en-US" sz="1125" dirty="0"/>
          </a:p>
        </p:txBody>
      </p:sp>
      <p:sp>
        <p:nvSpPr>
          <p:cNvPr id="48" name="Text 30"/>
          <p:cNvSpPr/>
          <p:nvPr/>
        </p:nvSpPr>
        <p:spPr>
          <a:xfrm>
            <a:off x="381000" y="6543675"/>
            <a:ext cx="544068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30" kern="0" dirty="0">
                <a:solidFill>
                  <a:srgbClr val="FAF9F6"/>
                </a:solidFill>
              </a:rPr>
              <a:t>BRADFORD VTS TEACHING DECK • MAY 2026</a:t>
            </a:r>
            <a:endParaRPr lang="en-US" sz="900" dirty="0"/>
          </a:p>
        </p:txBody>
      </p:sp>
      <p:sp>
        <p:nvSpPr>
          <p:cNvPr id="49" name="Text 31"/>
          <p:cNvSpPr/>
          <p:nvPr/>
        </p:nvSpPr>
        <p:spPr>
          <a:xfrm>
            <a:off x="10661154" y="6543675"/>
            <a:ext cx="1530846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FAF9F6"/>
                </a:solidFill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81721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50590"/>
            <a:ext cx="3279279" cy="24003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1401068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1741140"/>
            <a:ext cx="166688" cy="1372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875" y="1998315"/>
            <a:ext cx="166688" cy="145852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875" y="2455515"/>
            <a:ext cx="166688" cy="155525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3875" y="2912715"/>
            <a:ext cx="166688" cy="19437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50779" y="1150590"/>
            <a:ext cx="2993529" cy="20955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50779" y="1150590"/>
            <a:ext cx="2993529" cy="20955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34808" y="1150590"/>
            <a:ext cx="4776043" cy="24003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77683" y="1334393"/>
            <a:ext cx="214313" cy="17532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77683" y="1645890"/>
            <a:ext cx="1551384" cy="352425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729067" y="1645890"/>
            <a:ext cx="1806773" cy="352425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535841" y="1645890"/>
            <a:ext cx="1132136" cy="352425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77683" y="1998315"/>
            <a:ext cx="1551384" cy="352425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729067" y="1998315"/>
            <a:ext cx="1806773" cy="352425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535841" y="1998315"/>
            <a:ext cx="1132136" cy="352425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177683" y="2350740"/>
            <a:ext cx="1551384" cy="352425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729067" y="2350740"/>
            <a:ext cx="1806773" cy="352425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535841" y="2350740"/>
            <a:ext cx="1132136" cy="352425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177683" y="2703165"/>
            <a:ext cx="1551384" cy="352425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729067" y="2703165"/>
            <a:ext cx="1806773" cy="352425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535841" y="2703165"/>
            <a:ext cx="1132136" cy="352425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81000" y="3693765"/>
            <a:ext cx="5619750" cy="1600200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23875" y="3880396"/>
            <a:ext cx="166688" cy="137220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23875" y="4146203"/>
            <a:ext cx="166688" cy="137220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23875" y="4403378"/>
            <a:ext cx="166688" cy="137220"/>
          </a:xfrm>
          <a:prstGeom prst="rect">
            <a:avLst/>
          </a:prstGeom>
        </p:spPr>
      </p:pic>
      <p:pic>
        <p:nvPicPr>
          <p:cNvPr id="31" name="Image 29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523875" y="4660553"/>
            <a:ext cx="166688" cy="137220"/>
          </a:xfrm>
          <a:prstGeom prst="rect">
            <a:avLst/>
          </a:prstGeom>
        </p:spPr>
      </p:pic>
      <p:pic>
        <p:nvPicPr>
          <p:cNvPr id="32" name="Image 30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23875" y="4917728"/>
            <a:ext cx="166688" cy="137220"/>
          </a:xfrm>
          <a:prstGeom prst="rect">
            <a:avLst/>
          </a:prstGeom>
        </p:spPr>
      </p:pic>
      <p:pic>
        <p:nvPicPr>
          <p:cNvPr id="33" name="Image 31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191250" y="3693765"/>
            <a:ext cx="5619750" cy="1600200"/>
          </a:xfrm>
          <a:prstGeom prst="rect">
            <a:avLst/>
          </a:prstGeom>
        </p:spPr>
      </p:pic>
      <p:pic>
        <p:nvPicPr>
          <p:cNvPr id="34" name="Image 32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6334125" y="3875633"/>
            <a:ext cx="166688" cy="137220"/>
          </a:xfrm>
          <a:prstGeom prst="rect">
            <a:avLst/>
          </a:prstGeom>
        </p:spPr>
      </p:pic>
      <p:pic>
        <p:nvPicPr>
          <p:cNvPr id="35" name="Image 33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334125" y="4160490"/>
            <a:ext cx="5334000" cy="400050"/>
          </a:xfrm>
          <a:prstGeom prst="rect">
            <a:avLst/>
          </a:prstGeom>
        </p:spPr>
      </p:pic>
      <p:pic>
        <p:nvPicPr>
          <p:cNvPr id="36" name="Image 34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6334125" y="4665315"/>
            <a:ext cx="166688" cy="137220"/>
          </a:xfrm>
          <a:prstGeom prst="rect">
            <a:avLst/>
          </a:prstGeom>
        </p:spPr>
      </p:pic>
      <p:pic>
        <p:nvPicPr>
          <p:cNvPr id="37" name="Image 35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334125" y="4922490"/>
            <a:ext cx="166688" cy="137220"/>
          </a:xfrm>
          <a:prstGeom prst="rect">
            <a:avLst/>
          </a:prstGeom>
        </p:spPr>
      </p:pic>
      <p:pic>
        <p:nvPicPr>
          <p:cNvPr id="38" name="Image 36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39" name="Text 0"/>
          <p:cNvSpPr/>
          <p:nvPr/>
        </p:nvSpPr>
        <p:spPr>
          <a:xfrm>
            <a:off x="619125" y="333375"/>
            <a:ext cx="11521440" cy="2933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2D2D2D"/>
                </a:solidFill>
              </a:rPr>
              <a:t>Anaphylaxis Recognition &amp; Management</a:t>
            </a:r>
            <a:endParaRPr lang="en-US" sz="2100" dirty="0"/>
          </a:p>
        </p:txBody>
      </p:sp>
      <p:sp>
        <p:nvSpPr>
          <p:cNvPr id="40" name="Text 1"/>
          <p:cNvSpPr/>
          <p:nvPr/>
        </p:nvSpPr>
        <p:spPr>
          <a:xfrm>
            <a:off x="619125" y="664815"/>
            <a:ext cx="109537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8B0000"/>
                </a:solidFill>
              </a:rPr>
              <a:t>CLINICAL MANAGEMENT &amp; EXAM FOCUS</a:t>
            </a:r>
            <a:endParaRPr lang="en-US" sz="1050" dirty="0"/>
          </a:p>
        </p:txBody>
      </p:sp>
      <p:sp>
        <p:nvSpPr>
          <p:cNvPr id="41" name="Text 2"/>
          <p:cNvSpPr/>
          <p:nvPr/>
        </p:nvSpPr>
        <p:spPr>
          <a:xfrm>
            <a:off x="814388" y="1360140"/>
            <a:ext cx="390906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5A56"/>
                </a:solidFill>
              </a:rPr>
              <a:t>Recognition (ABCDE)</a:t>
            </a:r>
            <a:endParaRPr lang="en-US" sz="1350" dirty="0"/>
          </a:p>
        </p:txBody>
      </p:sp>
      <p:sp>
        <p:nvSpPr>
          <p:cNvPr id="42" name="Text 3"/>
          <p:cNvSpPr/>
          <p:nvPr/>
        </p:nvSpPr>
        <p:spPr>
          <a:xfrm>
            <a:off x="766763" y="1712565"/>
            <a:ext cx="752094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Airway: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Hoarse voice, stridor, throat tightness</a:t>
            </a:r>
            <a:endParaRPr lang="en-US" sz="1050" dirty="0"/>
          </a:p>
        </p:txBody>
      </p:sp>
      <p:sp>
        <p:nvSpPr>
          <p:cNvPr id="43" name="Text 4"/>
          <p:cNvSpPr/>
          <p:nvPr/>
        </p:nvSpPr>
        <p:spPr>
          <a:xfrm>
            <a:off x="766763" y="1969740"/>
            <a:ext cx="2750641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Breathing: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Wheeze, fatigue, cyanosis, SpO</a:t>
            </a:r>
            <a:pPr algn="l" indent="0" marL="0">
              <a:lnSpc>
                <a:spcPts val="1575"/>
              </a:lnSpc>
              <a:buNone/>
            </a:pPr>
            <a:r>
              <a:rPr lang="en-US" sz="788" dirty="0">
                <a:solidFill>
                  <a:srgbClr val="2D2D2D"/>
                </a:solidFill>
              </a:rPr>
              <a:t>2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&lt;94%</a:t>
            </a:r>
            <a:endParaRPr lang="en-US" sz="1050" dirty="0"/>
          </a:p>
        </p:txBody>
      </p:sp>
      <p:sp>
        <p:nvSpPr>
          <p:cNvPr id="44" name="Text 5"/>
          <p:cNvSpPr/>
          <p:nvPr/>
        </p:nvSpPr>
        <p:spPr>
          <a:xfrm>
            <a:off x="766763" y="2426940"/>
            <a:ext cx="2750641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Circulation: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Low BP, shock, confusion, tachycardia</a:t>
            </a:r>
            <a:endParaRPr lang="en-US" sz="1050" dirty="0"/>
          </a:p>
        </p:txBody>
      </p:sp>
      <p:sp>
        <p:nvSpPr>
          <p:cNvPr id="45" name="Text 6"/>
          <p:cNvSpPr/>
          <p:nvPr/>
        </p:nvSpPr>
        <p:spPr>
          <a:xfrm>
            <a:off x="766763" y="2884140"/>
            <a:ext cx="2750641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Skin: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Urticaria, erythema, angioedema (common but not universal)</a:t>
            </a:r>
            <a:endParaRPr lang="en-US" sz="1050" dirty="0"/>
          </a:p>
        </p:txBody>
      </p:sp>
      <p:sp>
        <p:nvSpPr>
          <p:cNvPr id="46" name="Text 7"/>
          <p:cNvSpPr/>
          <p:nvPr/>
        </p:nvSpPr>
        <p:spPr>
          <a:xfrm>
            <a:off x="7468195" y="1293465"/>
            <a:ext cx="472380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5A56"/>
                </a:solidFill>
              </a:rPr>
              <a:t>IM Adrenaline (1:1000)</a:t>
            </a:r>
            <a:endParaRPr lang="en-US" sz="1350" dirty="0"/>
          </a:p>
        </p:txBody>
      </p:sp>
      <p:sp>
        <p:nvSpPr>
          <p:cNvPr id="47" name="Text 8"/>
          <p:cNvSpPr/>
          <p:nvPr/>
        </p:nvSpPr>
        <p:spPr>
          <a:xfrm>
            <a:off x="7291983" y="1645890"/>
            <a:ext cx="1322784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Age Group</a:t>
            </a:r>
            <a:endParaRPr lang="en-US" sz="1050" dirty="0"/>
          </a:p>
        </p:txBody>
      </p:sp>
      <p:sp>
        <p:nvSpPr>
          <p:cNvPr id="48" name="Text 9"/>
          <p:cNvSpPr/>
          <p:nvPr/>
        </p:nvSpPr>
        <p:spPr>
          <a:xfrm>
            <a:off x="8843367" y="1645890"/>
            <a:ext cx="1578173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Dose (IM)</a:t>
            </a:r>
            <a:endParaRPr lang="en-US" sz="1050" dirty="0"/>
          </a:p>
        </p:txBody>
      </p:sp>
      <p:sp>
        <p:nvSpPr>
          <p:cNvPr id="49" name="Text 10"/>
          <p:cNvSpPr/>
          <p:nvPr/>
        </p:nvSpPr>
        <p:spPr>
          <a:xfrm>
            <a:off x="10650141" y="1645890"/>
            <a:ext cx="903536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Volume</a:t>
            </a:r>
            <a:endParaRPr lang="en-US" sz="1050" dirty="0"/>
          </a:p>
        </p:txBody>
      </p:sp>
      <p:sp>
        <p:nvSpPr>
          <p:cNvPr id="50" name="Text 11"/>
          <p:cNvSpPr/>
          <p:nvPr/>
        </p:nvSpPr>
        <p:spPr>
          <a:xfrm>
            <a:off x="7291983" y="1998315"/>
            <a:ext cx="2637853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Adult &amp; Child &gt;12y</a:t>
            </a:r>
            <a:endParaRPr lang="en-US" sz="1050" dirty="0"/>
          </a:p>
        </p:txBody>
      </p:sp>
      <p:sp>
        <p:nvSpPr>
          <p:cNvPr id="51" name="Text 12"/>
          <p:cNvSpPr/>
          <p:nvPr/>
        </p:nvSpPr>
        <p:spPr>
          <a:xfrm>
            <a:off x="8843367" y="2093565"/>
            <a:ext cx="256032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500 micrograms</a:t>
            </a:r>
            <a:endParaRPr lang="en-US" sz="1050" dirty="0"/>
          </a:p>
        </p:txBody>
      </p:sp>
      <p:sp>
        <p:nvSpPr>
          <p:cNvPr id="52" name="Text 13"/>
          <p:cNvSpPr/>
          <p:nvPr/>
        </p:nvSpPr>
        <p:spPr>
          <a:xfrm>
            <a:off x="10650141" y="1998315"/>
            <a:ext cx="936532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0.5 mL</a:t>
            </a:r>
            <a:endParaRPr lang="en-US" sz="1050" dirty="0"/>
          </a:p>
        </p:txBody>
      </p:sp>
      <p:sp>
        <p:nvSpPr>
          <p:cNvPr id="53" name="Text 14"/>
          <p:cNvSpPr/>
          <p:nvPr/>
        </p:nvSpPr>
        <p:spPr>
          <a:xfrm>
            <a:off x="7291983" y="2350740"/>
            <a:ext cx="1773729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Child 6–12y</a:t>
            </a:r>
            <a:endParaRPr lang="en-US" sz="1050" dirty="0"/>
          </a:p>
        </p:txBody>
      </p:sp>
      <p:sp>
        <p:nvSpPr>
          <p:cNvPr id="54" name="Text 15"/>
          <p:cNvSpPr/>
          <p:nvPr/>
        </p:nvSpPr>
        <p:spPr>
          <a:xfrm>
            <a:off x="8843367" y="2445990"/>
            <a:ext cx="256032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300 micrograms</a:t>
            </a:r>
            <a:endParaRPr lang="en-US" sz="1050" dirty="0"/>
          </a:p>
        </p:txBody>
      </p:sp>
      <p:sp>
        <p:nvSpPr>
          <p:cNvPr id="55" name="Text 16"/>
          <p:cNvSpPr/>
          <p:nvPr/>
        </p:nvSpPr>
        <p:spPr>
          <a:xfrm>
            <a:off x="10650141" y="2350740"/>
            <a:ext cx="936532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0.3 mL</a:t>
            </a:r>
            <a:endParaRPr lang="en-US" sz="1050" dirty="0"/>
          </a:p>
        </p:txBody>
      </p:sp>
      <p:sp>
        <p:nvSpPr>
          <p:cNvPr id="56" name="Text 17"/>
          <p:cNvSpPr/>
          <p:nvPr/>
        </p:nvSpPr>
        <p:spPr>
          <a:xfrm>
            <a:off x="7291983" y="2703165"/>
            <a:ext cx="1682769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Child 6m–6y</a:t>
            </a:r>
            <a:endParaRPr lang="en-US" sz="1050" dirty="0"/>
          </a:p>
        </p:txBody>
      </p:sp>
      <p:sp>
        <p:nvSpPr>
          <p:cNvPr id="57" name="Text 18"/>
          <p:cNvSpPr/>
          <p:nvPr/>
        </p:nvSpPr>
        <p:spPr>
          <a:xfrm>
            <a:off x="8843367" y="2798415"/>
            <a:ext cx="256032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150 micrograms</a:t>
            </a:r>
            <a:endParaRPr lang="en-US" sz="1050" dirty="0"/>
          </a:p>
        </p:txBody>
      </p:sp>
      <p:sp>
        <p:nvSpPr>
          <p:cNvPr id="58" name="Text 19"/>
          <p:cNvSpPr/>
          <p:nvPr/>
        </p:nvSpPr>
        <p:spPr>
          <a:xfrm>
            <a:off x="10650141" y="2703165"/>
            <a:ext cx="1149380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0.15 mL</a:t>
            </a:r>
            <a:endParaRPr lang="en-US" sz="1050" dirty="0"/>
          </a:p>
        </p:txBody>
      </p:sp>
      <p:sp>
        <p:nvSpPr>
          <p:cNvPr id="59" name="Text 20"/>
          <p:cNvSpPr/>
          <p:nvPr/>
        </p:nvSpPr>
        <p:spPr>
          <a:xfrm>
            <a:off x="7291983" y="3055590"/>
            <a:ext cx="1455367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Infant &lt;6m</a:t>
            </a:r>
            <a:endParaRPr lang="en-US" sz="1050" dirty="0"/>
          </a:p>
        </p:txBody>
      </p:sp>
      <p:sp>
        <p:nvSpPr>
          <p:cNvPr id="60" name="Text 21"/>
          <p:cNvSpPr/>
          <p:nvPr/>
        </p:nvSpPr>
        <p:spPr>
          <a:xfrm>
            <a:off x="8843367" y="3150840"/>
            <a:ext cx="3348633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100–150 micrograms</a:t>
            </a:r>
            <a:endParaRPr lang="en-US" sz="1050" dirty="0"/>
          </a:p>
        </p:txBody>
      </p:sp>
      <p:sp>
        <p:nvSpPr>
          <p:cNvPr id="61" name="Text 22"/>
          <p:cNvSpPr/>
          <p:nvPr/>
        </p:nvSpPr>
        <p:spPr>
          <a:xfrm>
            <a:off x="10650141" y="3055590"/>
            <a:ext cx="1541859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0.1–0.15 mL</a:t>
            </a:r>
            <a:endParaRPr lang="en-US" sz="1050" dirty="0"/>
          </a:p>
        </p:txBody>
      </p:sp>
      <p:sp>
        <p:nvSpPr>
          <p:cNvPr id="62" name="Text 23"/>
          <p:cNvSpPr/>
          <p:nvPr/>
        </p:nvSpPr>
        <p:spPr>
          <a:xfrm>
            <a:off x="690563" y="3841403"/>
            <a:ext cx="53340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6B4E71"/>
                </a:solidFill>
              </a:rPr>
              <a:t> AKT BOX: KEY FACTS</a:t>
            </a:r>
            <a:endParaRPr lang="en-US" sz="1050" dirty="0"/>
          </a:p>
        </p:txBody>
      </p:sp>
      <p:sp>
        <p:nvSpPr>
          <p:cNvPr id="63" name="Text 24"/>
          <p:cNvSpPr/>
          <p:nvPr/>
        </p:nvSpPr>
        <p:spPr>
          <a:xfrm>
            <a:off x="766763" y="4117628"/>
            <a:ext cx="101346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B0000"/>
                </a:solidFill>
              </a:rPr>
              <a:t>First-line: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IM Adrenaline 1:1000 in anterolateral mid-thigh.</a:t>
            </a:r>
            <a:endParaRPr lang="en-US" sz="1050" dirty="0"/>
          </a:p>
        </p:txBody>
      </p:sp>
      <p:sp>
        <p:nvSpPr>
          <p:cNvPr id="64" name="Text 25"/>
          <p:cNvSpPr/>
          <p:nvPr/>
        </p:nvSpPr>
        <p:spPr>
          <a:xfrm>
            <a:off x="766763" y="4374803"/>
            <a:ext cx="618744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Repeat every 5 mins if no improvement.</a:t>
            </a:r>
            <a:endParaRPr lang="en-US" sz="1050" dirty="0"/>
          </a:p>
        </p:txBody>
      </p:sp>
      <p:sp>
        <p:nvSpPr>
          <p:cNvPr id="65" name="Text 26"/>
          <p:cNvSpPr/>
          <p:nvPr/>
        </p:nvSpPr>
        <p:spPr>
          <a:xfrm>
            <a:off x="766763" y="4631978"/>
            <a:ext cx="928116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Biphasic reactions: likely in food allergy and asthmatics.</a:t>
            </a:r>
            <a:endParaRPr lang="en-US" sz="1050" dirty="0"/>
          </a:p>
        </p:txBody>
      </p:sp>
      <p:sp>
        <p:nvSpPr>
          <p:cNvPr id="66" name="Text 27"/>
          <p:cNvSpPr/>
          <p:nvPr/>
        </p:nvSpPr>
        <p:spPr>
          <a:xfrm>
            <a:off x="766763" y="4889153"/>
            <a:ext cx="944118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Adjuncts: Chlorphenamine/Hydrocortisone are NOT first-line.</a:t>
            </a:r>
            <a:endParaRPr lang="en-US" sz="1050" dirty="0"/>
          </a:p>
        </p:txBody>
      </p:sp>
      <p:sp>
        <p:nvSpPr>
          <p:cNvPr id="67" name="Text 28"/>
          <p:cNvSpPr/>
          <p:nvPr/>
        </p:nvSpPr>
        <p:spPr>
          <a:xfrm>
            <a:off x="6500813" y="3836640"/>
            <a:ext cx="53340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2E5A56"/>
                </a:solidFill>
              </a:rPr>
              <a:t> SCA BOX: COMMUNICATION</a:t>
            </a:r>
            <a:endParaRPr lang="en-US" sz="1050" dirty="0"/>
          </a:p>
        </p:txBody>
      </p:sp>
      <p:sp>
        <p:nvSpPr>
          <p:cNvPr id="68" name="Text 29"/>
          <p:cNvSpPr/>
          <p:nvPr/>
        </p:nvSpPr>
        <p:spPr>
          <a:xfrm>
            <a:off x="6429375" y="4160490"/>
            <a:ext cx="52387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E5A56"/>
                </a:solidFill>
              </a:rPr>
              <a:t>"I'm giving you an injection in your thigh now — it's adrenaline and it's the most important treatment we can give you. It should start to work within minutes."</a:t>
            </a:r>
            <a:endParaRPr lang="en-US" sz="1050" dirty="0"/>
          </a:p>
        </p:txBody>
      </p:sp>
      <p:sp>
        <p:nvSpPr>
          <p:cNvPr id="69" name="Text 30"/>
          <p:cNvSpPr/>
          <p:nvPr/>
        </p:nvSpPr>
        <p:spPr>
          <a:xfrm>
            <a:off x="6577013" y="4636740"/>
            <a:ext cx="5614988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Safety-net: "You MUST go to hospital even if you feel better."</a:t>
            </a:r>
            <a:endParaRPr lang="en-US" sz="1050" dirty="0"/>
          </a:p>
        </p:txBody>
      </p:sp>
      <p:sp>
        <p:nvSpPr>
          <p:cNvPr id="70" name="Text 31"/>
          <p:cNvSpPr/>
          <p:nvPr/>
        </p:nvSpPr>
        <p:spPr>
          <a:xfrm>
            <a:off x="6577013" y="4893915"/>
            <a:ext cx="5614988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Prescribe TWO auto-injectors and ensure training on use.</a:t>
            </a:r>
            <a:endParaRPr lang="en-US" sz="1050" dirty="0"/>
          </a:p>
        </p:txBody>
      </p:sp>
      <p:sp>
        <p:nvSpPr>
          <p:cNvPr id="71" name="Text 32"/>
          <p:cNvSpPr/>
          <p:nvPr/>
        </p:nvSpPr>
        <p:spPr>
          <a:xfrm>
            <a:off x="381000" y="6591300"/>
            <a:ext cx="82296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666666"/>
                </a:solidFill>
              </a:rPr>
              <a:t>Bradford VTS Teaching Deck • Emergencies in General Practice</a:t>
            </a:r>
            <a:endParaRPr lang="en-US" sz="900" dirty="0"/>
          </a:p>
        </p:txBody>
      </p:sp>
      <p:sp>
        <p:nvSpPr>
          <p:cNvPr id="72" name="Text 33"/>
          <p:cNvSpPr/>
          <p:nvPr/>
        </p:nvSpPr>
        <p:spPr>
          <a:xfrm>
            <a:off x="8886676" y="6591300"/>
            <a:ext cx="3305324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666666"/>
                </a:solidFill>
              </a:rPr>
              <a:t>Updated May 2026 • NICE/BNF/Resus Council Standards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" y="142875"/>
            <a:ext cx="11620500" cy="775246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1156246"/>
            <a:ext cx="6800850" cy="2431852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46746"/>
            <a:ext cx="6419850" cy="3048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387673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1832521"/>
            <a:ext cx="152400" cy="13335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250" y="2146846"/>
            <a:ext cx="152400" cy="13335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2461171"/>
            <a:ext cx="152400" cy="13335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5750" y="3778597"/>
            <a:ext cx="6800850" cy="2431852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3969097"/>
            <a:ext cx="6419850" cy="3048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250" y="4010025"/>
            <a:ext cx="214313" cy="17532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6250" y="4454872"/>
            <a:ext cx="152400" cy="13335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250" y="4769197"/>
            <a:ext cx="152400" cy="13335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6250" y="5083522"/>
            <a:ext cx="152400" cy="13335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6250" y="5397847"/>
            <a:ext cx="152400" cy="13335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72350" y="1156246"/>
            <a:ext cx="4533900" cy="2431852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15225" y="1337221"/>
            <a:ext cx="190500" cy="1524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15225" y="1665238"/>
            <a:ext cx="142875" cy="1143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15225" y="2101304"/>
            <a:ext cx="142875" cy="11430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15225" y="2357438"/>
            <a:ext cx="142875" cy="11430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372350" y="3778597"/>
            <a:ext cx="4533900" cy="2431852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515225" y="3959572"/>
            <a:ext cx="190500" cy="15240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515225" y="4520505"/>
            <a:ext cx="4248150" cy="359866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515225" y="5017889"/>
            <a:ext cx="142875" cy="11430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523875" y="285750"/>
            <a:ext cx="11144250" cy="2513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2D2D2D"/>
                </a:solidFill>
              </a:rPr>
              <a:t>Myocardial Infarction &amp; ACS</a:t>
            </a:r>
            <a:endParaRPr lang="en-US" sz="1800" dirty="0"/>
          </a:p>
        </p:txBody>
      </p:sp>
      <p:sp>
        <p:nvSpPr>
          <p:cNvPr id="28" name="Text 1"/>
          <p:cNvSpPr/>
          <p:nvPr/>
        </p:nvSpPr>
        <p:spPr>
          <a:xfrm>
            <a:off x="523875" y="575221"/>
            <a:ext cx="111442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8B0000"/>
                </a:solidFill>
              </a:rPr>
              <a:t>CLINICAL MANAGEMENT &amp; EXAM FOCUS</a:t>
            </a:r>
            <a:endParaRPr lang="en-US" sz="1050" dirty="0"/>
          </a:p>
        </p:txBody>
      </p:sp>
      <p:sp>
        <p:nvSpPr>
          <p:cNvPr id="29" name="Text 2"/>
          <p:cNvSpPr/>
          <p:nvPr/>
        </p:nvSpPr>
        <p:spPr>
          <a:xfrm>
            <a:off x="785813" y="1346746"/>
            <a:ext cx="64198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5A56"/>
                </a:solidFill>
              </a:rPr>
              <a:t>Recognition &amp; Presentation</a:t>
            </a:r>
            <a:endParaRPr lang="en-US" sz="1350" dirty="0"/>
          </a:p>
        </p:txBody>
      </p:sp>
      <p:sp>
        <p:nvSpPr>
          <p:cNvPr id="30" name="Text 3"/>
          <p:cNvSpPr/>
          <p:nvPr/>
        </p:nvSpPr>
        <p:spPr>
          <a:xfrm>
            <a:off x="742950" y="1794421"/>
            <a:ext cx="114490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Severe crushing central chest pain (may radiate to jaw, left arm, or back).</a:t>
            </a:r>
            <a:endParaRPr lang="en-US" sz="1125" dirty="0"/>
          </a:p>
        </p:txBody>
      </p:sp>
      <p:sp>
        <p:nvSpPr>
          <p:cNvPr id="31" name="Text 4"/>
          <p:cNvSpPr/>
          <p:nvPr/>
        </p:nvSpPr>
        <p:spPr>
          <a:xfrm>
            <a:off x="742950" y="2108746"/>
            <a:ext cx="102870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Autonomic signs: Pallor, diaphoresis (sweating), and nausea.</a:t>
            </a:r>
            <a:endParaRPr lang="en-US" sz="1125" dirty="0"/>
          </a:p>
        </p:txBody>
      </p:sp>
      <p:sp>
        <p:nvSpPr>
          <p:cNvPr id="32" name="Text 5"/>
          <p:cNvSpPr/>
          <p:nvPr/>
        </p:nvSpPr>
        <p:spPr>
          <a:xfrm>
            <a:off x="742950" y="2423071"/>
            <a:ext cx="114490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Atypical: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Epigastric pain or dyspnoea alone (common in women, elderly, and diabetics).</a:t>
            </a:r>
            <a:endParaRPr lang="en-US" sz="1125" dirty="0"/>
          </a:p>
        </p:txBody>
      </p:sp>
      <p:sp>
        <p:nvSpPr>
          <p:cNvPr id="33" name="Text 6"/>
          <p:cNvSpPr/>
          <p:nvPr/>
        </p:nvSpPr>
        <p:spPr>
          <a:xfrm>
            <a:off x="785813" y="3969097"/>
            <a:ext cx="774954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5A56"/>
                </a:solidFill>
              </a:rPr>
              <a:t>Immediate GP Management (NICE 2024)</a:t>
            </a:r>
            <a:endParaRPr lang="en-US" sz="1350" dirty="0"/>
          </a:p>
        </p:txBody>
      </p:sp>
      <p:sp>
        <p:nvSpPr>
          <p:cNvPr id="34" name="Text 7"/>
          <p:cNvSpPr/>
          <p:nvPr/>
        </p:nvSpPr>
        <p:spPr>
          <a:xfrm>
            <a:off x="742950" y="4416772"/>
            <a:ext cx="114490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Call 999 immediately: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Request primary PCI pathway if STEMI suspected.</a:t>
            </a:r>
            <a:endParaRPr lang="en-US" sz="1125" dirty="0"/>
          </a:p>
        </p:txBody>
      </p:sp>
      <p:sp>
        <p:nvSpPr>
          <p:cNvPr id="35" name="Text 8"/>
          <p:cNvSpPr/>
          <p:nvPr/>
        </p:nvSpPr>
        <p:spPr>
          <a:xfrm>
            <a:off x="742950" y="4731097"/>
            <a:ext cx="113157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Aspirin 300mg: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Crushed or chewed stat (first-line antiplatelet).</a:t>
            </a:r>
            <a:endParaRPr lang="en-US" sz="1125" dirty="0"/>
          </a:p>
        </p:txBody>
      </p:sp>
      <p:sp>
        <p:nvSpPr>
          <p:cNvPr id="36" name="Text 9"/>
          <p:cNvSpPr/>
          <p:nvPr/>
        </p:nvSpPr>
        <p:spPr>
          <a:xfrm>
            <a:off x="742950" y="5045422"/>
            <a:ext cx="114490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GTN: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Sublingual spray/tablet; repeat once after 5 mins if pain persists.</a:t>
            </a:r>
            <a:endParaRPr lang="en-US" sz="1125" dirty="0"/>
          </a:p>
        </p:txBody>
      </p:sp>
      <p:sp>
        <p:nvSpPr>
          <p:cNvPr id="37" name="Text 10"/>
          <p:cNvSpPr/>
          <p:nvPr/>
        </p:nvSpPr>
        <p:spPr>
          <a:xfrm>
            <a:off x="742950" y="5359747"/>
            <a:ext cx="114490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Oxygen: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ONLY if SpO2 &lt;94%. High-flow is NOT routine (NICE NG185).</a:t>
            </a:r>
            <a:endParaRPr lang="en-US" sz="1125" dirty="0"/>
          </a:p>
        </p:txBody>
      </p:sp>
      <p:sp>
        <p:nvSpPr>
          <p:cNvPr id="38" name="Text 11"/>
          <p:cNvSpPr/>
          <p:nvPr/>
        </p:nvSpPr>
        <p:spPr>
          <a:xfrm>
            <a:off x="7781925" y="1299121"/>
            <a:ext cx="4248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6B21A8"/>
                </a:solidFill>
              </a:rPr>
              <a:t>AKT BOX: CLINICAL DATA</a:t>
            </a:r>
            <a:endParaRPr lang="en-US" sz="1200" dirty="0"/>
          </a:p>
        </p:txBody>
      </p:sp>
      <p:sp>
        <p:nvSpPr>
          <p:cNvPr id="39" name="Text 12"/>
          <p:cNvSpPr/>
          <p:nvPr/>
        </p:nvSpPr>
        <p:spPr>
          <a:xfrm>
            <a:off x="7686675" y="1622971"/>
            <a:ext cx="4248150" cy="35986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18"/>
              </a:lnSpc>
              <a:buNone/>
            </a:pPr>
            <a:r>
              <a:rPr lang="en-US" sz="1013" dirty="0">
                <a:solidFill>
                  <a:srgbClr val="2D2D2D"/>
                </a:solidFill>
              </a:rPr>
              <a:t> </a:t>
            </a:r>
            <a:pPr indent="0" marL="0">
              <a:lnSpc>
                <a:spcPts val="1418"/>
              </a:lnSpc>
              <a:buNone/>
            </a:pPr>
            <a:r>
              <a:rPr lang="en-US" sz="1013" b="1" dirty="0">
                <a:solidFill>
                  <a:srgbClr val="2D2D2D"/>
                </a:solidFill>
              </a:rPr>
              <a:t>STEMI Criteria:</a:t>
            </a:r>
            <a:pPr indent="0" marL="0">
              <a:lnSpc>
                <a:spcPts val="1418"/>
              </a:lnSpc>
              <a:buNone/>
            </a:pPr>
            <a:r>
              <a:rPr lang="en-US" sz="1013" dirty="0">
                <a:solidFill>
                  <a:srgbClr val="2D2D2D"/>
                </a:solidFill>
              </a:rPr>
              <a:t> ST elevation ≥1mm in ≥2 contiguous limb leads, or ≥2mm in chest leads.</a:t>
            </a:r>
            <a:endParaRPr lang="en-US" sz="1013" dirty="0"/>
          </a:p>
        </p:txBody>
      </p:sp>
      <p:sp>
        <p:nvSpPr>
          <p:cNvPr id="40" name="Text 13"/>
          <p:cNvSpPr/>
          <p:nvPr/>
        </p:nvSpPr>
        <p:spPr>
          <a:xfrm>
            <a:off x="7686675" y="2059037"/>
            <a:ext cx="4505325" cy="17993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18"/>
              </a:lnSpc>
              <a:buNone/>
            </a:pPr>
            <a:r>
              <a:rPr lang="en-US" sz="1013" dirty="0">
                <a:solidFill>
                  <a:srgbClr val="2D2D2D"/>
                </a:solidFill>
              </a:rPr>
              <a:t> </a:t>
            </a:r>
            <a:pPr indent="0" marL="0">
              <a:lnSpc>
                <a:spcPts val="1418"/>
              </a:lnSpc>
              <a:buNone/>
            </a:pPr>
            <a:r>
              <a:rPr lang="en-US" sz="1013" b="1" dirty="0">
                <a:solidFill>
                  <a:srgbClr val="2D2D2D"/>
                </a:solidFill>
              </a:rPr>
              <a:t>GRACE Score:</a:t>
            </a:r>
            <a:pPr indent="0" marL="0">
              <a:lnSpc>
                <a:spcPts val="1418"/>
              </a:lnSpc>
              <a:buNone/>
            </a:pPr>
            <a:r>
              <a:rPr lang="en-US" sz="1013" dirty="0">
                <a:solidFill>
                  <a:srgbClr val="2D2D2D"/>
                </a:solidFill>
              </a:rPr>
              <a:t> Used in hospital for NSTEMI risk stratification.</a:t>
            </a:r>
            <a:endParaRPr lang="en-US" sz="1013" dirty="0"/>
          </a:p>
        </p:txBody>
      </p:sp>
      <p:sp>
        <p:nvSpPr>
          <p:cNvPr id="41" name="Text 14"/>
          <p:cNvSpPr/>
          <p:nvPr/>
        </p:nvSpPr>
        <p:spPr>
          <a:xfrm>
            <a:off x="7686675" y="2315170"/>
            <a:ext cx="4248150" cy="35986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18"/>
              </a:lnSpc>
              <a:buNone/>
            </a:pPr>
            <a:r>
              <a:rPr lang="en-US" sz="1013" dirty="0">
                <a:solidFill>
                  <a:srgbClr val="2D2D2D"/>
                </a:solidFill>
              </a:rPr>
              <a:t> </a:t>
            </a:r>
            <a:pPr indent="0" marL="0">
              <a:lnSpc>
                <a:spcPts val="1418"/>
              </a:lnSpc>
              <a:buNone/>
            </a:pPr>
            <a:r>
              <a:rPr lang="en-US" sz="1013" b="1" dirty="0">
                <a:solidFill>
                  <a:srgbClr val="2D2D2D"/>
                </a:solidFill>
              </a:rPr>
              <a:t>Note:</a:t>
            </a:r>
            <a:pPr indent="0" marL="0">
              <a:lnSpc>
                <a:spcPts val="1418"/>
              </a:lnSpc>
              <a:buNone/>
            </a:pPr>
            <a:r>
              <a:rPr lang="en-US" sz="1013" dirty="0">
                <a:solidFill>
                  <a:srgbClr val="2D2D2D"/>
                </a:solidFill>
              </a:rPr>
              <a:t> Thrombolysis is no longer given in GP; primary PCI is the current standard.</a:t>
            </a:r>
            <a:endParaRPr lang="en-US" sz="1013" dirty="0"/>
          </a:p>
        </p:txBody>
      </p:sp>
      <p:sp>
        <p:nvSpPr>
          <p:cNvPr id="42" name="Text 15"/>
          <p:cNvSpPr/>
          <p:nvPr/>
        </p:nvSpPr>
        <p:spPr>
          <a:xfrm>
            <a:off x="7781925" y="3921472"/>
            <a:ext cx="4248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34E4A"/>
                </a:solidFill>
              </a:rPr>
              <a:t>SCA BOX: COMMUNICATION</a:t>
            </a:r>
            <a:endParaRPr lang="en-US" sz="1200" dirty="0"/>
          </a:p>
        </p:txBody>
      </p:sp>
      <p:sp>
        <p:nvSpPr>
          <p:cNvPr id="43" name="Text 16"/>
          <p:cNvSpPr/>
          <p:nvPr/>
        </p:nvSpPr>
        <p:spPr>
          <a:xfrm>
            <a:off x="7515225" y="4254847"/>
            <a:ext cx="354901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18"/>
              </a:lnSpc>
              <a:buNone/>
            </a:pPr>
            <a:r>
              <a:rPr lang="en-US" sz="1013" b="1" dirty="0">
                <a:solidFill>
                  <a:srgbClr val="2D2D2D"/>
                </a:solidFill>
              </a:rPr>
              <a:t>Professional Scripting:</a:t>
            </a:r>
            <a:endParaRPr lang="en-US" sz="1013" dirty="0"/>
          </a:p>
        </p:txBody>
      </p:sp>
      <p:sp>
        <p:nvSpPr>
          <p:cNvPr id="44" name="Text 17"/>
          <p:cNvSpPr/>
          <p:nvPr/>
        </p:nvSpPr>
        <p:spPr>
          <a:xfrm>
            <a:off x="7610475" y="4520505"/>
            <a:ext cx="4152900" cy="35986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18"/>
              </a:lnSpc>
              <a:buNone/>
            </a:pPr>
            <a:r>
              <a:rPr lang="en-US" sz="1013" i="1" dirty="0">
                <a:solidFill>
                  <a:srgbClr val="4B5563"/>
                </a:solidFill>
              </a:rPr>
              <a:t>"I think you may be having a heart attack. I'm calling an ambulance now. I'm going to give you an aspirin to chew — are you allergic?"</a:t>
            </a:r>
            <a:endParaRPr lang="en-US" sz="1013" dirty="0"/>
          </a:p>
        </p:txBody>
      </p:sp>
      <p:sp>
        <p:nvSpPr>
          <p:cNvPr id="45" name="Text 18"/>
          <p:cNvSpPr/>
          <p:nvPr/>
        </p:nvSpPr>
        <p:spPr>
          <a:xfrm>
            <a:off x="7686675" y="4975622"/>
            <a:ext cx="4248150" cy="35986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18"/>
              </a:lnSpc>
              <a:buNone/>
            </a:pPr>
            <a:r>
              <a:rPr lang="en-US" sz="1013" dirty="0">
                <a:solidFill>
                  <a:srgbClr val="2D2D2D"/>
                </a:solidFill>
              </a:rPr>
              <a:t> </a:t>
            </a:r>
            <a:pPr indent="0" marL="0">
              <a:lnSpc>
                <a:spcPts val="1418"/>
              </a:lnSpc>
              <a:buNone/>
            </a:pPr>
            <a:r>
              <a:rPr lang="en-US" sz="1013" b="1" dirty="0">
                <a:solidFill>
                  <a:srgbClr val="2D2D2D"/>
                </a:solidFill>
              </a:rPr>
              <a:t>Safety-net:</a:t>
            </a:r>
            <a:pPr indent="0" marL="0">
              <a:lnSpc>
                <a:spcPts val="1418"/>
              </a:lnSpc>
              <a:buNone/>
            </a:pPr>
            <a:r>
              <a:rPr lang="en-US" sz="1013" dirty="0">
                <a:solidFill>
                  <a:srgbClr val="2D2D2D"/>
                </a:solidFill>
              </a:rPr>
              <a:t> Brief the family on what to do if the patient collapses before paramedics arrive.</a:t>
            </a:r>
            <a:endParaRPr lang="en-US" sz="1013" dirty="0"/>
          </a:p>
        </p:txBody>
      </p:sp>
      <p:sp>
        <p:nvSpPr>
          <p:cNvPr id="46" name="Text 19"/>
          <p:cNvSpPr/>
          <p:nvPr/>
        </p:nvSpPr>
        <p:spPr>
          <a:xfrm>
            <a:off x="285750" y="6591300"/>
            <a:ext cx="544068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9CA3AF"/>
                </a:solidFill>
              </a:rPr>
              <a:t>BRADFORD VTS TEACHING DECK — MAY 2026</a:t>
            </a:r>
            <a:endParaRPr lang="en-US" sz="900" dirty="0"/>
          </a:p>
        </p:txBody>
      </p:sp>
      <p:sp>
        <p:nvSpPr>
          <p:cNvPr id="47" name="Text 20"/>
          <p:cNvSpPr/>
          <p:nvPr/>
        </p:nvSpPr>
        <p:spPr>
          <a:xfrm>
            <a:off x="5724525" y="6591300"/>
            <a:ext cx="288036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9CA3AF"/>
                </a:solidFill>
              </a:rPr>
              <a:t>www.bradfordvts.co.uk</a:t>
            </a:r>
            <a:endParaRPr lang="en-US" sz="900" dirty="0"/>
          </a:p>
        </p:txBody>
      </p:sp>
      <p:sp>
        <p:nvSpPr>
          <p:cNvPr id="48" name="Text 21"/>
          <p:cNvSpPr/>
          <p:nvPr/>
        </p:nvSpPr>
        <p:spPr>
          <a:xfrm>
            <a:off x="9953625" y="6591300"/>
            <a:ext cx="2238375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9CA3AF"/>
                </a:solidFill>
              </a:rPr>
              <a:t>NICE NG185 / BNF 2024 STANDARDS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" y="142875"/>
            <a:ext cx="11620500" cy="775246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1060996"/>
            <a:ext cx="6286500" cy="5196929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203871"/>
            <a:ext cx="6000750" cy="35242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2056" y="1319064"/>
            <a:ext cx="166688" cy="13722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5" y="1651546"/>
            <a:ext cx="6000750" cy="3048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25" y="1692473"/>
            <a:ext cx="214313" cy="17532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2082254"/>
            <a:ext cx="178594" cy="148828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2358479"/>
            <a:ext cx="178594" cy="148828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2634704"/>
            <a:ext cx="178594" cy="148828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750" y="2910929"/>
            <a:ext cx="178594" cy="148828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8625" y="3223171"/>
            <a:ext cx="6000750" cy="3048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8625" y="3264098"/>
            <a:ext cx="214313" cy="17532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8625" y="3623221"/>
            <a:ext cx="2882503" cy="352425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11128" y="3623221"/>
            <a:ext cx="3118247" cy="352425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8625" y="3975646"/>
            <a:ext cx="2882503" cy="352425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11128" y="3975646"/>
            <a:ext cx="3118247" cy="352425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28625" y="4328071"/>
            <a:ext cx="2882503" cy="352425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311128" y="4328071"/>
            <a:ext cx="3118247" cy="352425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28625" y="4680496"/>
            <a:ext cx="2882503" cy="352425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311128" y="4680496"/>
            <a:ext cx="3118247" cy="352425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28625" y="5032921"/>
            <a:ext cx="2882503" cy="352425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311128" y="5032921"/>
            <a:ext cx="3118247" cy="352425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762750" y="1060996"/>
            <a:ext cx="5143500" cy="2527102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905625" y="1249263"/>
            <a:ext cx="190500" cy="152400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762750" y="3730972"/>
            <a:ext cx="5143500" cy="2527102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905625" y="3919240"/>
            <a:ext cx="190500" cy="152400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30" name="Text 0"/>
          <p:cNvSpPr/>
          <p:nvPr/>
        </p:nvSpPr>
        <p:spPr>
          <a:xfrm>
            <a:off x="523875" y="285750"/>
            <a:ext cx="11247120" cy="2513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2D2D2D"/>
                </a:solidFill>
              </a:rPr>
              <a:t>Epileptic Seizures and Status Epilepticus</a:t>
            </a:r>
            <a:endParaRPr lang="en-US" sz="1800" dirty="0"/>
          </a:p>
        </p:txBody>
      </p:sp>
      <p:sp>
        <p:nvSpPr>
          <p:cNvPr id="31" name="Text 1"/>
          <p:cNvSpPr/>
          <p:nvPr/>
        </p:nvSpPr>
        <p:spPr>
          <a:xfrm>
            <a:off x="523875" y="575221"/>
            <a:ext cx="111442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8B0000"/>
                </a:solidFill>
              </a:rPr>
              <a:t>CLINICAL MANAGEMENT &amp; EXAM FOCUS</a:t>
            </a:r>
            <a:endParaRPr lang="en-US" sz="1050" dirty="0"/>
          </a:p>
        </p:txBody>
      </p:sp>
      <p:sp>
        <p:nvSpPr>
          <p:cNvPr id="32" name="Text 2"/>
          <p:cNvSpPr/>
          <p:nvPr/>
        </p:nvSpPr>
        <p:spPr>
          <a:xfrm>
            <a:off x="1454944" y="1203871"/>
            <a:ext cx="4745831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 STATUS EPILEPTICUS: Seizure ≥ 5 min OR recurring without recovery</a:t>
            </a:r>
            <a:endParaRPr lang="en-US" sz="1050" dirty="0"/>
          </a:p>
        </p:txBody>
      </p:sp>
      <p:sp>
        <p:nvSpPr>
          <p:cNvPr id="33" name="Text 3"/>
          <p:cNvSpPr/>
          <p:nvPr/>
        </p:nvSpPr>
        <p:spPr>
          <a:xfrm>
            <a:off x="738188" y="1651546"/>
            <a:ext cx="60007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5A56"/>
                </a:solidFill>
              </a:rPr>
              <a:t>Immediate Management</a:t>
            </a:r>
            <a:endParaRPr lang="en-US" sz="1350" dirty="0"/>
          </a:p>
        </p:txBody>
      </p:sp>
      <p:sp>
        <p:nvSpPr>
          <p:cNvPr id="34" name="Text 4"/>
          <p:cNvSpPr/>
          <p:nvPr/>
        </p:nvSpPr>
        <p:spPr>
          <a:xfrm>
            <a:off x="845344" y="2051596"/>
            <a:ext cx="11195957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Protect from injury: DO NOT restrain; DO NOT put anything in mouth.</a:t>
            </a:r>
            <a:endParaRPr lang="en-US" sz="1125" dirty="0"/>
          </a:p>
        </p:txBody>
      </p:sp>
      <p:sp>
        <p:nvSpPr>
          <p:cNvPr id="35" name="Text 5"/>
          <p:cNvSpPr/>
          <p:nvPr/>
        </p:nvSpPr>
        <p:spPr>
          <a:xfrm>
            <a:off x="845344" y="2327821"/>
            <a:ext cx="8781143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High-flow oxygen: 15 L/min via non-rebreather mask.</a:t>
            </a:r>
            <a:endParaRPr lang="en-US" sz="1125" dirty="0"/>
          </a:p>
        </p:txBody>
      </p:sp>
      <p:sp>
        <p:nvSpPr>
          <p:cNvPr id="36" name="Text 6"/>
          <p:cNvSpPr/>
          <p:nvPr/>
        </p:nvSpPr>
        <p:spPr>
          <a:xfrm>
            <a:off x="883444" y="2604046"/>
            <a:ext cx="6860268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</a:t>
            </a:r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Check Blood Glucose: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Treat if &lt;4 mmol/L.</a:t>
            </a:r>
            <a:endParaRPr lang="en-US" sz="1125" dirty="0"/>
          </a:p>
        </p:txBody>
      </p:sp>
      <p:sp>
        <p:nvSpPr>
          <p:cNvPr id="37" name="Text 7"/>
          <p:cNvSpPr/>
          <p:nvPr/>
        </p:nvSpPr>
        <p:spPr>
          <a:xfrm>
            <a:off x="845344" y="2880271"/>
            <a:ext cx="10153196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Call 999 if seizure ≥ 5 mins or repeated without recovery.</a:t>
            </a:r>
            <a:endParaRPr lang="en-US" sz="1125" dirty="0"/>
          </a:p>
        </p:txBody>
      </p:sp>
      <p:sp>
        <p:nvSpPr>
          <p:cNvPr id="38" name="Text 8"/>
          <p:cNvSpPr/>
          <p:nvPr/>
        </p:nvSpPr>
        <p:spPr>
          <a:xfrm>
            <a:off x="738188" y="3223171"/>
            <a:ext cx="60007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5A56"/>
                </a:solidFill>
              </a:rPr>
              <a:t>First-Line Rescue Medication</a:t>
            </a:r>
            <a:endParaRPr lang="en-US" sz="1350" dirty="0"/>
          </a:p>
        </p:txBody>
      </p:sp>
      <p:sp>
        <p:nvSpPr>
          <p:cNvPr id="39" name="Text 9"/>
          <p:cNvSpPr/>
          <p:nvPr/>
        </p:nvSpPr>
        <p:spPr>
          <a:xfrm>
            <a:off x="523875" y="3623221"/>
            <a:ext cx="2692003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Patient Age</a:t>
            </a:r>
            <a:endParaRPr lang="en-US" sz="1050" dirty="0"/>
          </a:p>
        </p:txBody>
      </p:sp>
      <p:sp>
        <p:nvSpPr>
          <p:cNvPr id="40" name="Text 10"/>
          <p:cNvSpPr/>
          <p:nvPr/>
        </p:nvSpPr>
        <p:spPr>
          <a:xfrm>
            <a:off x="3406378" y="3623221"/>
            <a:ext cx="315512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Buccal Midazolam Dose</a:t>
            </a:r>
            <a:endParaRPr lang="en-US" sz="1050" dirty="0"/>
          </a:p>
        </p:txBody>
      </p:sp>
      <p:sp>
        <p:nvSpPr>
          <p:cNvPr id="41" name="Text 11"/>
          <p:cNvSpPr/>
          <p:nvPr/>
        </p:nvSpPr>
        <p:spPr>
          <a:xfrm>
            <a:off x="523875" y="3975646"/>
            <a:ext cx="3636484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Adult / Child &gt;10 years</a:t>
            </a:r>
            <a:endParaRPr lang="en-US" sz="1050" dirty="0"/>
          </a:p>
        </p:txBody>
      </p:sp>
      <p:sp>
        <p:nvSpPr>
          <p:cNvPr id="42" name="Text 12"/>
          <p:cNvSpPr/>
          <p:nvPr/>
        </p:nvSpPr>
        <p:spPr>
          <a:xfrm>
            <a:off x="3406378" y="3975646"/>
            <a:ext cx="2927747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B0000"/>
                </a:solidFill>
              </a:rPr>
              <a:t>10 mg</a:t>
            </a:r>
            <a:endParaRPr lang="en-US" sz="1050" dirty="0"/>
          </a:p>
        </p:txBody>
      </p:sp>
      <p:sp>
        <p:nvSpPr>
          <p:cNvPr id="43" name="Text 13"/>
          <p:cNvSpPr/>
          <p:nvPr/>
        </p:nvSpPr>
        <p:spPr>
          <a:xfrm>
            <a:off x="523875" y="4328071"/>
            <a:ext cx="2988891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Child 5 – 10 years</a:t>
            </a:r>
            <a:endParaRPr lang="en-US" sz="1050" dirty="0"/>
          </a:p>
        </p:txBody>
      </p:sp>
      <p:sp>
        <p:nvSpPr>
          <p:cNvPr id="44" name="Text 14"/>
          <p:cNvSpPr/>
          <p:nvPr/>
        </p:nvSpPr>
        <p:spPr>
          <a:xfrm>
            <a:off x="3406378" y="4328071"/>
            <a:ext cx="2927747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B0000"/>
                </a:solidFill>
              </a:rPr>
              <a:t>7.5 mg</a:t>
            </a:r>
            <a:endParaRPr lang="en-US" sz="1050" dirty="0"/>
          </a:p>
        </p:txBody>
      </p:sp>
      <p:sp>
        <p:nvSpPr>
          <p:cNvPr id="45" name="Text 15"/>
          <p:cNvSpPr/>
          <p:nvPr/>
        </p:nvSpPr>
        <p:spPr>
          <a:xfrm>
            <a:off x="523875" y="4680496"/>
            <a:ext cx="2739816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Child 1 – 5 years</a:t>
            </a:r>
            <a:endParaRPr lang="en-US" sz="1050" dirty="0"/>
          </a:p>
        </p:txBody>
      </p:sp>
      <p:sp>
        <p:nvSpPr>
          <p:cNvPr id="46" name="Text 16"/>
          <p:cNvSpPr/>
          <p:nvPr/>
        </p:nvSpPr>
        <p:spPr>
          <a:xfrm>
            <a:off x="3406378" y="4680496"/>
            <a:ext cx="2927747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B0000"/>
                </a:solidFill>
              </a:rPr>
              <a:t>5 mg</a:t>
            </a:r>
            <a:endParaRPr lang="en-US" sz="1050" dirty="0"/>
          </a:p>
        </p:txBody>
      </p:sp>
      <p:sp>
        <p:nvSpPr>
          <p:cNvPr id="47" name="Text 17"/>
          <p:cNvSpPr/>
          <p:nvPr/>
        </p:nvSpPr>
        <p:spPr>
          <a:xfrm>
            <a:off x="523875" y="5032921"/>
            <a:ext cx="3287780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Infant 3 – 12 months</a:t>
            </a:r>
            <a:endParaRPr lang="en-US" sz="1050" dirty="0"/>
          </a:p>
        </p:txBody>
      </p:sp>
      <p:sp>
        <p:nvSpPr>
          <p:cNvPr id="48" name="Text 18"/>
          <p:cNvSpPr/>
          <p:nvPr/>
        </p:nvSpPr>
        <p:spPr>
          <a:xfrm>
            <a:off x="3406378" y="5032921"/>
            <a:ext cx="2927747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B0000"/>
                </a:solidFill>
              </a:rPr>
              <a:t>2.5 mg</a:t>
            </a:r>
            <a:endParaRPr lang="en-US" sz="1050" dirty="0"/>
          </a:p>
        </p:txBody>
      </p:sp>
      <p:sp>
        <p:nvSpPr>
          <p:cNvPr id="49" name="Text 19"/>
          <p:cNvSpPr/>
          <p:nvPr/>
        </p:nvSpPr>
        <p:spPr>
          <a:xfrm>
            <a:off x="428625" y="5461546"/>
            <a:ext cx="11763375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666666"/>
                </a:solidFill>
              </a:rPr>
              <a:t>Note: Buccal midazolam is preferred over rectal diazepam in community settings (BNF 2024).</a:t>
            </a:r>
            <a:endParaRPr lang="en-US" sz="900" dirty="0"/>
          </a:p>
        </p:txBody>
      </p:sp>
      <p:sp>
        <p:nvSpPr>
          <p:cNvPr id="50" name="Text 20"/>
          <p:cNvSpPr/>
          <p:nvPr/>
        </p:nvSpPr>
        <p:spPr>
          <a:xfrm>
            <a:off x="7172325" y="1203871"/>
            <a:ext cx="4857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6B46C1"/>
                </a:solidFill>
              </a:rPr>
              <a:t> AKT REVISION BOX</a:t>
            </a:r>
            <a:endParaRPr lang="en-US" sz="1200" dirty="0"/>
          </a:p>
        </p:txBody>
      </p:sp>
      <p:sp>
        <p:nvSpPr>
          <p:cNvPr id="51" name="Text 21"/>
          <p:cNvSpPr/>
          <p:nvPr/>
        </p:nvSpPr>
        <p:spPr>
          <a:xfrm>
            <a:off x="7077075" y="1508671"/>
            <a:ext cx="51149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First-line Community: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Buccal Midazolam (Epistatus/Buccolam).</a:t>
            </a:r>
            <a:endParaRPr lang="en-US" sz="1050" dirty="0"/>
          </a:p>
        </p:txBody>
      </p:sp>
      <p:sp>
        <p:nvSpPr>
          <p:cNvPr id="52" name="Text 22"/>
          <p:cNvSpPr/>
          <p:nvPr/>
        </p:nvSpPr>
        <p:spPr>
          <a:xfrm>
            <a:off x="7077075" y="1708696"/>
            <a:ext cx="51149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Glucose: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Must be checked in ALL fitting patients to rule out metabolic causes.</a:t>
            </a:r>
            <a:endParaRPr lang="en-US" sz="1050" dirty="0"/>
          </a:p>
        </p:txBody>
      </p:sp>
      <p:sp>
        <p:nvSpPr>
          <p:cNvPr id="53" name="Text 23"/>
          <p:cNvSpPr/>
          <p:nvPr/>
        </p:nvSpPr>
        <p:spPr>
          <a:xfrm>
            <a:off x="7077075" y="1908721"/>
            <a:ext cx="46863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Post-ictal: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Confusion does not equal ongoing seizure; avoid unnecessary over-treatment.</a:t>
            </a:r>
            <a:endParaRPr lang="en-US" sz="1050" dirty="0"/>
          </a:p>
        </p:txBody>
      </p:sp>
      <p:sp>
        <p:nvSpPr>
          <p:cNvPr id="54" name="Text 24"/>
          <p:cNvSpPr/>
          <p:nvPr/>
        </p:nvSpPr>
        <p:spPr>
          <a:xfrm>
            <a:off x="7077075" y="2308771"/>
            <a:ext cx="51149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DVLA: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1 year off driving following a first unprovoked seizure.</a:t>
            </a:r>
            <a:endParaRPr lang="en-US" sz="1050" dirty="0"/>
          </a:p>
        </p:txBody>
      </p:sp>
      <p:sp>
        <p:nvSpPr>
          <p:cNvPr id="55" name="Text 25"/>
          <p:cNvSpPr/>
          <p:nvPr/>
        </p:nvSpPr>
        <p:spPr>
          <a:xfrm>
            <a:off x="7077075" y="2508796"/>
            <a:ext cx="51149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Differential:</a:t>
            </a:r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Cardiac arrhythmia, hypoglycaemia, vasovagal.</a:t>
            </a:r>
            <a:endParaRPr lang="en-US" sz="1050" dirty="0"/>
          </a:p>
        </p:txBody>
      </p:sp>
      <p:sp>
        <p:nvSpPr>
          <p:cNvPr id="56" name="Text 26"/>
          <p:cNvSpPr/>
          <p:nvPr/>
        </p:nvSpPr>
        <p:spPr>
          <a:xfrm>
            <a:off x="7172325" y="3873847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2E5A56"/>
                </a:solidFill>
              </a:rPr>
              <a:t> SCA COMMUNICATION &amp; SAFETY</a:t>
            </a:r>
            <a:endParaRPr lang="en-US" sz="1200" dirty="0"/>
          </a:p>
        </p:txBody>
      </p:sp>
      <p:sp>
        <p:nvSpPr>
          <p:cNvPr id="57" name="Text 27"/>
          <p:cNvSpPr/>
          <p:nvPr/>
        </p:nvSpPr>
        <p:spPr>
          <a:xfrm>
            <a:off x="6905625" y="4178647"/>
            <a:ext cx="48577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Framing for Carers: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"This is called a seizure—it looks very frightening but the most important thing is to keep them safe and time how long it lasts."</a:t>
            </a:r>
            <a:endParaRPr lang="en-US" sz="1050" dirty="0"/>
          </a:p>
        </p:txBody>
      </p:sp>
      <p:sp>
        <p:nvSpPr>
          <p:cNvPr id="58" name="Text 28"/>
          <p:cNvSpPr/>
          <p:nvPr/>
        </p:nvSpPr>
        <p:spPr>
          <a:xfrm>
            <a:off x="6905625" y="4654897"/>
            <a:ext cx="48577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Safety-netting: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"Call 999 if it lasts more than 5 minutes, or if they don't come round properly afterwards."</a:t>
            </a:r>
            <a:endParaRPr lang="en-US" sz="1050" dirty="0"/>
          </a:p>
        </p:txBody>
      </p:sp>
      <p:sp>
        <p:nvSpPr>
          <p:cNvPr id="59" name="Text 29"/>
          <p:cNvSpPr/>
          <p:nvPr/>
        </p:nvSpPr>
        <p:spPr>
          <a:xfrm>
            <a:off x="6905625" y="5131147"/>
            <a:ext cx="528637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2E5A56"/>
                </a:solidFill>
              </a:rPr>
              <a:t>*Prescribe two rescue doses and ensure training on administration for known epileptics.</a:t>
            </a:r>
            <a:endParaRPr lang="en-US" sz="975" dirty="0"/>
          </a:p>
        </p:txBody>
      </p:sp>
      <p:sp>
        <p:nvSpPr>
          <p:cNvPr id="60" name="Text 30"/>
          <p:cNvSpPr/>
          <p:nvPr/>
        </p:nvSpPr>
        <p:spPr>
          <a:xfrm>
            <a:off x="285750" y="6591300"/>
            <a:ext cx="356616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8B0000"/>
                </a:solidFill>
              </a:rPr>
              <a:t>BRADFORD VTS TEACHING DECK</a:t>
            </a:r>
            <a:endParaRPr lang="en-US" sz="900" dirty="0"/>
          </a:p>
        </p:txBody>
      </p:sp>
      <p:sp>
        <p:nvSpPr>
          <p:cNvPr id="61" name="Text 31"/>
          <p:cNvSpPr/>
          <p:nvPr/>
        </p:nvSpPr>
        <p:spPr>
          <a:xfrm>
            <a:off x="9658350" y="6591300"/>
            <a:ext cx="253365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666666"/>
                </a:solidFill>
              </a:rPr>
              <a:t>www.bradfordvts.co.uk | Updated May 2026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28600"/>
            <a:ext cx="11430000" cy="708571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9571"/>
            <a:ext cx="6686550" cy="2531864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82898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613446"/>
            <a:ext cx="190500" cy="177701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135237"/>
            <a:ext cx="190500" cy="156865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657029"/>
            <a:ext cx="190500" cy="1905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773835"/>
            <a:ext cx="6686550" cy="2531864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967163"/>
            <a:ext cx="214313" cy="17532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297710"/>
            <a:ext cx="190500" cy="156865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819501"/>
            <a:ext cx="190500" cy="1905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5341293"/>
            <a:ext cx="190500" cy="1905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53300" y="1089571"/>
            <a:ext cx="4457700" cy="2531864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43800" y="1241971"/>
            <a:ext cx="4076700" cy="2667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43800" y="1280071"/>
            <a:ext cx="190500" cy="15240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43800" y="1603921"/>
            <a:ext cx="190500" cy="1905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43800" y="2125712"/>
            <a:ext cx="190500" cy="1905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43800" y="2647504"/>
            <a:ext cx="190500" cy="19050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53300" y="3773835"/>
            <a:ext cx="4457700" cy="2531864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43800" y="3926235"/>
            <a:ext cx="4076700" cy="26670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543800" y="3964335"/>
            <a:ext cx="190500" cy="15240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543800" y="4345335"/>
            <a:ext cx="4076700" cy="428625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543800" y="4850160"/>
            <a:ext cx="190500" cy="19050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543800" y="5371951"/>
            <a:ext cx="190500" cy="190500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6534150"/>
            <a:ext cx="12192000" cy="323850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619125" y="342900"/>
            <a:ext cx="10953750" cy="2513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2D2D2D"/>
                </a:solidFill>
              </a:rPr>
              <a:t>Hypoglycaemia Management</a:t>
            </a:r>
            <a:endParaRPr lang="en-US" sz="1800" dirty="0"/>
          </a:p>
        </p:txBody>
      </p:sp>
      <p:sp>
        <p:nvSpPr>
          <p:cNvPr id="29" name="Text 1"/>
          <p:cNvSpPr/>
          <p:nvPr/>
        </p:nvSpPr>
        <p:spPr>
          <a:xfrm>
            <a:off x="619125" y="622846"/>
            <a:ext cx="109537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8B0000"/>
                </a:solidFill>
              </a:rPr>
              <a:t>CLINICAL MANAGEMENT &amp; EXAM FOCUS</a:t>
            </a:r>
            <a:endParaRPr lang="en-US" sz="1050" dirty="0"/>
          </a:p>
        </p:txBody>
      </p:sp>
      <p:sp>
        <p:nvSpPr>
          <p:cNvPr id="30" name="Text 2"/>
          <p:cNvSpPr/>
          <p:nvPr/>
        </p:nvSpPr>
        <p:spPr>
          <a:xfrm>
            <a:off x="900113" y="1241971"/>
            <a:ext cx="534924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5A56"/>
                </a:solidFill>
              </a:rPr>
              <a:t>Conscious &amp; Intact Swallow</a:t>
            </a:r>
            <a:endParaRPr lang="en-US" sz="1350" dirty="0"/>
          </a:p>
        </p:txBody>
      </p:sp>
      <p:sp>
        <p:nvSpPr>
          <p:cNvPr id="31" name="Text 3"/>
          <p:cNvSpPr/>
          <p:nvPr/>
        </p:nvSpPr>
        <p:spPr>
          <a:xfrm>
            <a:off x="857250" y="1613446"/>
            <a:ext cx="60198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Give </a:t>
            </a:r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8B0000"/>
                </a:solidFill>
              </a:rPr>
              <a:t>15–20g fast-acting carbohydrate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 (e.g. 5-6 glucose tabs, 115mL Lucozade, or 1 tube Glucogel).</a:t>
            </a:r>
            <a:endParaRPr lang="en-US" sz="1200" dirty="0"/>
          </a:p>
        </p:txBody>
      </p:sp>
      <p:sp>
        <p:nvSpPr>
          <p:cNvPr id="32" name="Text 4"/>
          <p:cNvSpPr/>
          <p:nvPr/>
        </p:nvSpPr>
        <p:spPr>
          <a:xfrm>
            <a:off x="857250" y="2135237"/>
            <a:ext cx="60198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Recheck blood glucose after </a:t>
            </a:r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8B0000"/>
                </a:solidFill>
              </a:rPr>
              <a:t>15 minutes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; repeat fast-acting dose if BG remains </a:t>
            </a:r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8B0000"/>
                </a:solidFill>
              </a:rPr>
              <a:t>&lt;4.0 mmol/L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.</a:t>
            </a:r>
            <a:endParaRPr lang="en-US" sz="1200" dirty="0"/>
          </a:p>
        </p:txBody>
      </p:sp>
      <p:sp>
        <p:nvSpPr>
          <p:cNvPr id="33" name="Text 5"/>
          <p:cNvSpPr/>
          <p:nvPr/>
        </p:nvSpPr>
        <p:spPr>
          <a:xfrm>
            <a:off x="857250" y="2657029"/>
            <a:ext cx="60198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Once recovered, follow with </a:t>
            </a:r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8B0000"/>
                </a:solidFill>
              </a:rPr>
              <a:t>long-acting carbohydrate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 (e.g. sandwich, fruit, or biscuits) to prevent recurrence.</a:t>
            </a:r>
            <a:endParaRPr lang="en-US" sz="1200" dirty="0"/>
          </a:p>
        </p:txBody>
      </p:sp>
      <p:sp>
        <p:nvSpPr>
          <p:cNvPr id="34" name="Text 6"/>
          <p:cNvSpPr/>
          <p:nvPr/>
        </p:nvSpPr>
        <p:spPr>
          <a:xfrm>
            <a:off x="900113" y="3926235"/>
            <a:ext cx="637794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5A56"/>
                </a:solidFill>
              </a:rPr>
              <a:t>Impaired Consciousness / Safety</a:t>
            </a:r>
            <a:endParaRPr lang="en-US" sz="1350" dirty="0"/>
          </a:p>
        </p:txBody>
      </p:sp>
      <p:sp>
        <p:nvSpPr>
          <p:cNvPr id="35" name="Text 7"/>
          <p:cNvSpPr/>
          <p:nvPr/>
        </p:nvSpPr>
        <p:spPr>
          <a:xfrm>
            <a:off x="857250" y="4297710"/>
            <a:ext cx="60198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2D2D"/>
                </a:solidFill>
              </a:rPr>
              <a:t>IM Glucagon (GlucaGen):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 Give </a:t>
            </a:r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8B0000"/>
                </a:solidFill>
              </a:rPr>
              <a:t>1mg IM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 (Adult/Child &gt;8yr) or </a:t>
            </a:r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8B0000"/>
                </a:solidFill>
              </a:rPr>
              <a:t>0.5mg IM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 (Child &lt;8yr or &lt;25kg).</a:t>
            </a:r>
            <a:endParaRPr lang="en-US" sz="1200" dirty="0"/>
          </a:p>
        </p:txBody>
      </p:sp>
      <p:sp>
        <p:nvSpPr>
          <p:cNvPr id="36" name="Text 8"/>
          <p:cNvSpPr/>
          <p:nvPr/>
        </p:nvSpPr>
        <p:spPr>
          <a:xfrm>
            <a:off x="857250" y="4819501"/>
            <a:ext cx="60198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2D2D"/>
                </a:solidFill>
              </a:rPr>
              <a:t>Nasal Glucagon (Baqsimi):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 Alternative </a:t>
            </a:r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8B0000"/>
                </a:solidFill>
              </a:rPr>
              <a:t>3mg intranasal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 dose for adults and children &gt;4 years (NICE approved).</a:t>
            </a:r>
            <a:endParaRPr lang="en-US" sz="1200" dirty="0"/>
          </a:p>
        </p:txBody>
      </p:sp>
      <p:sp>
        <p:nvSpPr>
          <p:cNvPr id="37" name="Text 9"/>
          <p:cNvSpPr/>
          <p:nvPr/>
        </p:nvSpPr>
        <p:spPr>
          <a:xfrm>
            <a:off x="857250" y="5341293"/>
            <a:ext cx="60198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2D2D"/>
                </a:solidFill>
              </a:rPr>
              <a:t>Call 999 if no response within 10 minutes or if glycogen stores likely depleted (alcohol, fasting, liver disease).</a:t>
            </a:r>
            <a:endParaRPr lang="en-US" sz="1200" dirty="0"/>
          </a:p>
        </p:txBody>
      </p:sp>
      <p:sp>
        <p:nvSpPr>
          <p:cNvPr id="38" name="Text 10"/>
          <p:cNvSpPr/>
          <p:nvPr/>
        </p:nvSpPr>
        <p:spPr>
          <a:xfrm>
            <a:off x="7810500" y="1241971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6B4E71"/>
                </a:solidFill>
              </a:rPr>
              <a:t>AKT EXAM PREP</a:t>
            </a:r>
            <a:endParaRPr lang="en-US" sz="1200" dirty="0"/>
          </a:p>
        </p:txBody>
      </p:sp>
      <p:sp>
        <p:nvSpPr>
          <p:cNvPr id="39" name="Text 11"/>
          <p:cNvSpPr/>
          <p:nvPr/>
        </p:nvSpPr>
        <p:spPr>
          <a:xfrm>
            <a:off x="7829550" y="1603921"/>
            <a:ext cx="379095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44444"/>
                </a:solidFill>
              </a:rPr>
              <a:t>Threshold: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 BG &lt;4.0 mmol/L is the clinical trigger for treatment in symptomatic patients.</a:t>
            </a:r>
            <a:endParaRPr lang="en-US" sz="1200" dirty="0"/>
          </a:p>
        </p:txBody>
      </p:sp>
      <p:sp>
        <p:nvSpPr>
          <p:cNvPr id="40" name="Text 12"/>
          <p:cNvSpPr/>
          <p:nvPr/>
        </p:nvSpPr>
        <p:spPr>
          <a:xfrm>
            <a:off x="7829550" y="2125712"/>
            <a:ext cx="379095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44444"/>
                </a:solidFill>
              </a:rPr>
              <a:t>Failure: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 Glucagon is ineffective in chronic alcohol excess, prolonged fasting, or anorexia.</a:t>
            </a:r>
            <a:endParaRPr lang="en-US" sz="1200" dirty="0"/>
          </a:p>
        </p:txBody>
      </p:sp>
      <p:sp>
        <p:nvSpPr>
          <p:cNvPr id="41" name="Text 13"/>
          <p:cNvSpPr/>
          <p:nvPr/>
        </p:nvSpPr>
        <p:spPr>
          <a:xfrm>
            <a:off x="7829550" y="2647504"/>
            <a:ext cx="379095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44444"/>
                </a:solidFill>
              </a:rPr>
              <a:t>Carer Support: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 Nasal glucagon is a key teaching point for carers who fear injections.</a:t>
            </a:r>
            <a:endParaRPr lang="en-US" sz="1200" dirty="0"/>
          </a:p>
        </p:txBody>
      </p:sp>
      <p:sp>
        <p:nvSpPr>
          <p:cNvPr id="42" name="Text 14"/>
          <p:cNvSpPr/>
          <p:nvPr/>
        </p:nvSpPr>
        <p:spPr>
          <a:xfrm>
            <a:off x="7810500" y="3926235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2E5A56"/>
                </a:solidFill>
              </a:rPr>
              <a:t>SCA COMMUNICATION</a:t>
            </a:r>
            <a:endParaRPr lang="en-US" sz="1200" dirty="0"/>
          </a:p>
        </p:txBody>
      </p:sp>
      <p:sp>
        <p:nvSpPr>
          <p:cNvPr id="43" name="Text 15"/>
          <p:cNvSpPr/>
          <p:nvPr/>
        </p:nvSpPr>
        <p:spPr>
          <a:xfrm>
            <a:off x="7639050" y="4345335"/>
            <a:ext cx="3981450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2D2D2D"/>
                </a:solidFill>
              </a:rPr>
              <a:t>"This is called a 'hypo'—your blood sugar has dropped too low. I'm giving you something to bring it back up now."</a:t>
            </a:r>
            <a:endParaRPr lang="en-US" sz="1125" dirty="0"/>
          </a:p>
        </p:txBody>
      </p:sp>
      <p:sp>
        <p:nvSpPr>
          <p:cNvPr id="44" name="Text 16"/>
          <p:cNvSpPr/>
          <p:nvPr/>
        </p:nvSpPr>
        <p:spPr>
          <a:xfrm>
            <a:off x="7829550" y="4850160"/>
            <a:ext cx="379095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44444"/>
                </a:solidFill>
              </a:rPr>
              <a:t>Safety-net: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 Advise carers to call 999 if the patient becomes aggressive or won't wake.</a:t>
            </a:r>
            <a:endParaRPr lang="en-US" sz="1200" dirty="0"/>
          </a:p>
        </p:txBody>
      </p:sp>
      <p:sp>
        <p:nvSpPr>
          <p:cNvPr id="45" name="Text 17"/>
          <p:cNvSpPr/>
          <p:nvPr/>
        </p:nvSpPr>
        <p:spPr>
          <a:xfrm>
            <a:off x="7829550" y="5371951"/>
            <a:ext cx="379095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44444"/>
                </a:solidFill>
              </a:rPr>
              <a:t>Driving: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 Must inform DVLA and stop driving until medical review of the cause.</a:t>
            </a:r>
            <a:endParaRPr lang="en-US" sz="1200" dirty="0"/>
          </a:p>
        </p:txBody>
      </p:sp>
      <p:sp>
        <p:nvSpPr>
          <p:cNvPr id="46" name="Text 18"/>
          <p:cNvSpPr/>
          <p:nvPr/>
        </p:nvSpPr>
        <p:spPr>
          <a:xfrm>
            <a:off x="0" y="6534150"/>
            <a:ext cx="11430000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r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777777"/>
                </a:solidFill>
              </a:rPr>
              <a:t>BRADFORD VTS TEACHING DECK • UPDATED MAY 2026 • NICE/BNF/RESUS COUNCIL 2024 STANDARDS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142875"/>
            <a:ext cx="11620500" cy="775246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1156246"/>
            <a:ext cx="5667375" cy="2612827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384846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1776264"/>
            <a:ext cx="166688" cy="1372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250" y="2105769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2627709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5750" y="3959572"/>
            <a:ext cx="5667375" cy="2612827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4188172"/>
            <a:ext cx="190500" cy="1524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250" y="4579590"/>
            <a:ext cx="166688" cy="13722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6250" y="4909096"/>
            <a:ext cx="166688" cy="13722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250" y="5238601"/>
            <a:ext cx="166688" cy="13722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1156246"/>
            <a:ext cx="5667375" cy="2612827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1346746"/>
            <a:ext cx="5286375" cy="276225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1384846"/>
            <a:ext cx="190500" cy="15240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1823889"/>
            <a:ext cx="166688" cy="13722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2338239"/>
            <a:ext cx="166688" cy="13722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9375" y="2852589"/>
            <a:ext cx="166688" cy="13722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38875" y="3959572"/>
            <a:ext cx="5667375" cy="2612827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29375" y="4150072"/>
            <a:ext cx="5286375" cy="276225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29375" y="4188172"/>
            <a:ext cx="190500" cy="15240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29375" y="4569172"/>
            <a:ext cx="5286375" cy="642938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29375" y="5307360"/>
            <a:ext cx="5286375" cy="59055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524625" y="5441603"/>
            <a:ext cx="166688" cy="137220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523875" y="285750"/>
            <a:ext cx="11144250" cy="2513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2D2D2D"/>
                </a:solidFill>
              </a:rPr>
              <a:t>Acute Severe Asthma</a:t>
            </a:r>
            <a:endParaRPr lang="en-US" sz="1800" dirty="0"/>
          </a:p>
        </p:txBody>
      </p:sp>
      <p:sp>
        <p:nvSpPr>
          <p:cNvPr id="28" name="Text 1"/>
          <p:cNvSpPr/>
          <p:nvPr/>
        </p:nvSpPr>
        <p:spPr>
          <a:xfrm>
            <a:off x="523875" y="575221"/>
            <a:ext cx="111442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8B0000"/>
                </a:solidFill>
              </a:rPr>
              <a:t>CLINICAL MANAGEMENT &amp; EXAM FOCUS</a:t>
            </a:r>
            <a:endParaRPr lang="en-US" sz="1050" dirty="0"/>
          </a:p>
        </p:txBody>
      </p:sp>
      <p:sp>
        <p:nvSpPr>
          <p:cNvPr id="29" name="Text 2"/>
          <p:cNvSpPr/>
          <p:nvPr/>
        </p:nvSpPr>
        <p:spPr>
          <a:xfrm>
            <a:off x="762000" y="1346746"/>
            <a:ext cx="52863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2E5A56"/>
                </a:solidFill>
              </a:rPr>
              <a:t>SEVERITY CLASSIFICATION</a:t>
            </a:r>
            <a:endParaRPr lang="en-US" sz="1200" dirty="0"/>
          </a:p>
        </p:txBody>
      </p:sp>
      <p:sp>
        <p:nvSpPr>
          <p:cNvPr id="30" name="Text 3"/>
          <p:cNvSpPr/>
          <p:nvPr/>
        </p:nvSpPr>
        <p:spPr>
          <a:xfrm>
            <a:off x="781050" y="1718221"/>
            <a:ext cx="5057775" cy="20761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FFFFFF"/>
                </a:solidFill>
                <a:highlight>
                  <a:srgbClr val="FBC02D"/>
                </a:highlight>
              </a:rPr>
              <a:t>MODERATE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PEFR 50–75% of best/predicted; no features of severe.</a:t>
            </a:r>
            <a:endParaRPr lang="en-US" sz="1125" dirty="0"/>
          </a:p>
        </p:txBody>
      </p:sp>
      <p:sp>
        <p:nvSpPr>
          <p:cNvPr id="31" name="Text 4"/>
          <p:cNvSpPr/>
          <p:nvPr/>
        </p:nvSpPr>
        <p:spPr>
          <a:xfrm>
            <a:off x="781050" y="2047726"/>
            <a:ext cx="5057775" cy="4076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FFFFFF"/>
                </a:solidFill>
                <a:highlight>
                  <a:srgbClr val="F57C00"/>
                </a:highlight>
              </a:rPr>
              <a:t>SEVERE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PEFR 33–50%, RR &gt;25/min, HR &gt;110/min, or inability to complete sentences in one breath.</a:t>
            </a:r>
            <a:endParaRPr lang="en-US" sz="1125" dirty="0"/>
          </a:p>
        </p:txBody>
      </p:sp>
      <p:sp>
        <p:nvSpPr>
          <p:cNvPr id="32" name="Text 5"/>
          <p:cNvSpPr/>
          <p:nvPr/>
        </p:nvSpPr>
        <p:spPr>
          <a:xfrm>
            <a:off x="781050" y="2569666"/>
            <a:ext cx="5057775" cy="4076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FFFFFF"/>
                </a:solidFill>
                <a:highlight>
                  <a:srgbClr val="D32F2F"/>
                </a:highlight>
              </a:rPr>
              <a:t>LIFE-THREATENING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PEFR &lt;33%, SpO2 &lt;92%, silent chest, cyanosis, bradycardia, or exhaustion.</a:t>
            </a:r>
            <a:endParaRPr lang="en-US" sz="1125" dirty="0"/>
          </a:p>
        </p:txBody>
      </p:sp>
      <p:sp>
        <p:nvSpPr>
          <p:cNvPr id="33" name="Text 6"/>
          <p:cNvSpPr/>
          <p:nvPr/>
        </p:nvSpPr>
        <p:spPr>
          <a:xfrm>
            <a:off x="762000" y="4150072"/>
            <a:ext cx="52863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2E5A56"/>
                </a:solidFill>
              </a:rPr>
              <a:t>MANAGEMENT PROTOCOL</a:t>
            </a:r>
            <a:endParaRPr lang="en-US" sz="1200" dirty="0"/>
          </a:p>
        </p:txBody>
      </p:sp>
      <p:sp>
        <p:nvSpPr>
          <p:cNvPr id="34" name="Text 7"/>
          <p:cNvSpPr/>
          <p:nvPr/>
        </p:nvSpPr>
        <p:spPr>
          <a:xfrm>
            <a:off x="704850" y="4521547"/>
            <a:ext cx="114871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Salbutamol: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4–10 puffs via spacer every 10–20m OR 2.5–5mg via nebuliser.</a:t>
            </a:r>
            <a:endParaRPr lang="en-US" sz="1125" dirty="0"/>
          </a:p>
        </p:txBody>
      </p:sp>
      <p:sp>
        <p:nvSpPr>
          <p:cNvPr id="35" name="Text 8"/>
          <p:cNvSpPr/>
          <p:nvPr/>
        </p:nvSpPr>
        <p:spPr>
          <a:xfrm>
            <a:off x="704850" y="4851053"/>
            <a:ext cx="114871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Prednisolone: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40–50mg orally stat (start immediately); continue for 5 days.</a:t>
            </a:r>
            <a:endParaRPr lang="en-US" sz="1125" dirty="0"/>
          </a:p>
        </p:txBody>
      </p:sp>
      <p:sp>
        <p:nvSpPr>
          <p:cNvPr id="36" name="Text 9"/>
          <p:cNvSpPr/>
          <p:nvPr/>
        </p:nvSpPr>
        <p:spPr>
          <a:xfrm>
            <a:off x="704850" y="5180558"/>
            <a:ext cx="50577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Ipratropium: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0.5mg nebulised every 4–6 hours (for Severe/Life-threatening only).</a:t>
            </a:r>
            <a:endParaRPr lang="en-US" sz="1125" dirty="0"/>
          </a:p>
        </p:txBody>
      </p:sp>
      <p:sp>
        <p:nvSpPr>
          <p:cNvPr id="37" name="Text 10"/>
          <p:cNvSpPr/>
          <p:nvPr/>
        </p:nvSpPr>
        <p:spPr>
          <a:xfrm>
            <a:off x="6715125" y="1346746"/>
            <a:ext cx="528637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6A1B9A"/>
                </a:solidFill>
              </a:rPr>
              <a:t>AKT FOCUS: CLINICAL RULES</a:t>
            </a:r>
            <a:endParaRPr lang="en-US" sz="1200" dirty="0"/>
          </a:p>
        </p:txBody>
      </p:sp>
      <p:sp>
        <p:nvSpPr>
          <p:cNvPr id="38" name="Text 11"/>
          <p:cNvSpPr/>
          <p:nvPr/>
        </p:nvSpPr>
        <p:spPr>
          <a:xfrm>
            <a:off x="6657975" y="1765846"/>
            <a:ext cx="50577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Oxygen: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Maintain SpO2 94–98%. Do NOT use routinely if saturations are normal.</a:t>
            </a:r>
            <a:endParaRPr lang="en-US" sz="1125" dirty="0"/>
          </a:p>
        </p:txBody>
      </p:sp>
      <p:sp>
        <p:nvSpPr>
          <p:cNvPr id="39" name="Text 12"/>
          <p:cNvSpPr/>
          <p:nvPr/>
        </p:nvSpPr>
        <p:spPr>
          <a:xfrm>
            <a:off x="6657975" y="2280196"/>
            <a:ext cx="50577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Assessment: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Never use PEFR alone; always integrate RR, HR, and clinical effort.</a:t>
            </a:r>
            <a:endParaRPr lang="en-US" sz="1125" dirty="0"/>
          </a:p>
        </p:txBody>
      </p:sp>
      <p:sp>
        <p:nvSpPr>
          <p:cNvPr id="40" name="Text 13"/>
          <p:cNvSpPr/>
          <p:nvPr/>
        </p:nvSpPr>
        <p:spPr>
          <a:xfrm>
            <a:off x="6657975" y="2794546"/>
            <a:ext cx="55340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Disposition: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Call 999 for any Life-threatening features or failure to improve.</a:t>
            </a:r>
            <a:endParaRPr lang="en-US" sz="1125" dirty="0"/>
          </a:p>
        </p:txBody>
      </p:sp>
      <p:sp>
        <p:nvSpPr>
          <p:cNvPr id="41" name="Text 14"/>
          <p:cNvSpPr/>
          <p:nvPr/>
        </p:nvSpPr>
        <p:spPr>
          <a:xfrm>
            <a:off x="6715125" y="4150072"/>
            <a:ext cx="528637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00695C"/>
                </a:solidFill>
              </a:rPr>
              <a:t>SCA FOCUS: COMMUNICATION</a:t>
            </a:r>
            <a:endParaRPr lang="en-US" sz="1200" dirty="0"/>
          </a:p>
        </p:txBody>
      </p:sp>
      <p:sp>
        <p:nvSpPr>
          <p:cNvPr id="42" name="Text 15"/>
          <p:cNvSpPr/>
          <p:nvPr/>
        </p:nvSpPr>
        <p:spPr>
          <a:xfrm>
            <a:off x="6572250" y="4569172"/>
            <a:ext cx="5143500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444444"/>
                </a:solidFill>
              </a:rPr>
              <a:t>"Your breathing is very tight right now. I'm giving you back-to-back inhalers and a steroid tablet to open up your airways. If you don't improve in the next 10 minutes, I'll need to call an ambulance."</a:t>
            </a:r>
            <a:endParaRPr lang="en-US" sz="1125" dirty="0"/>
          </a:p>
        </p:txBody>
      </p:sp>
      <p:sp>
        <p:nvSpPr>
          <p:cNvPr id="43" name="Text 16"/>
          <p:cNvSpPr/>
          <p:nvPr/>
        </p:nvSpPr>
        <p:spPr>
          <a:xfrm>
            <a:off x="6728371" y="5307360"/>
            <a:ext cx="5095875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</a:t>
            </a:r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Safety-Netting: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Provide a written asthma action plan and ensure patient knows when to call 999.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142875"/>
            <a:ext cx="11620500" cy="775246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1156246"/>
            <a:ext cx="5691188" cy="238125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346746"/>
            <a:ext cx="381000" cy="3810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9594" y="1449586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250" y="1937296"/>
            <a:ext cx="209550" cy="20955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2451646"/>
            <a:ext cx="209550" cy="20955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250" y="2965996"/>
            <a:ext cx="209550" cy="20955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5750" y="3727996"/>
            <a:ext cx="5691188" cy="1079004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7200" y="3929360"/>
            <a:ext cx="154781" cy="12576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4209008"/>
            <a:ext cx="142875" cy="1143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7200" y="4484191"/>
            <a:ext cx="142875" cy="1143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5750" y="6196013"/>
            <a:ext cx="5691188" cy="376238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8625" y="6307931"/>
            <a:ext cx="190500" cy="1524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5063" y="1156246"/>
            <a:ext cx="5691188" cy="3209925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5563" y="1346746"/>
            <a:ext cx="381000" cy="3810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88906" y="1449586"/>
            <a:ext cx="214313" cy="17532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5563" y="1965871"/>
            <a:ext cx="5310188" cy="238125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2365921"/>
            <a:ext cx="209550" cy="20955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5563" y="2765971"/>
            <a:ext cx="5310188" cy="238125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05563" y="3166021"/>
            <a:ext cx="209550" cy="20955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05563" y="3566071"/>
            <a:ext cx="5310188" cy="238125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05563" y="3966121"/>
            <a:ext cx="209550" cy="20955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15063" y="4556671"/>
            <a:ext cx="5691188" cy="1079004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386513" y="4758035"/>
            <a:ext cx="154781" cy="125760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386513" y="5037683"/>
            <a:ext cx="142875" cy="114300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386513" y="5312866"/>
            <a:ext cx="142875" cy="114300"/>
          </a:xfrm>
          <a:prstGeom prst="rect">
            <a:avLst/>
          </a:prstGeom>
        </p:spPr>
      </p:pic>
      <p:sp>
        <p:nvSpPr>
          <p:cNvPr id="30" name="Text 0"/>
          <p:cNvSpPr/>
          <p:nvPr/>
        </p:nvSpPr>
        <p:spPr>
          <a:xfrm>
            <a:off x="523875" y="285750"/>
            <a:ext cx="11144250" cy="2513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2D2D2D"/>
                </a:solidFill>
              </a:rPr>
              <a:t>Epistaxis and Choking</a:t>
            </a:r>
            <a:endParaRPr lang="en-US" sz="1800" dirty="0"/>
          </a:p>
        </p:txBody>
      </p:sp>
      <p:sp>
        <p:nvSpPr>
          <p:cNvPr id="31" name="Text 1"/>
          <p:cNvSpPr/>
          <p:nvPr/>
        </p:nvSpPr>
        <p:spPr>
          <a:xfrm>
            <a:off x="523875" y="575221"/>
            <a:ext cx="111442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8B0000"/>
                </a:solidFill>
              </a:rPr>
              <a:t>CLINICAL MANAGEMENT &amp; EXAM FOCUS</a:t>
            </a:r>
            <a:endParaRPr lang="en-US" sz="1050" dirty="0"/>
          </a:p>
        </p:txBody>
      </p:sp>
      <p:sp>
        <p:nvSpPr>
          <p:cNvPr id="32" name="Text 2"/>
          <p:cNvSpPr/>
          <p:nvPr/>
        </p:nvSpPr>
        <p:spPr>
          <a:xfrm>
            <a:off x="971550" y="1408658"/>
            <a:ext cx="41148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5A56"/>
                </a:solidFill>
              </a:rPr>
              <a:t>Epistaxis Management</a:t>
            </a:r>
            <a:endParaRPr lang="en-US" sz="1350" dirty="0"/>
          </a:p>
        </p:txBody>
      </p:sp>
      <p:sp>
        <p:nvSpPr>
          <p:cNvPr id="33" name="Text 3"/>
          <p:cNvSpPr/>
          <p:nvPr/>
        </p:nvSpPr>
        <p:spPr>
          <a:xfrm>
            <a:off x="547688" y="1937296"/>
            <a:ext cx="2286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1</a:t>
            </a:r>
            <a:endParaRPr lang="en-US" sz="900" dirty="0"/>
          </a:p>
        </p:txBody>
      </p:sp>
      <p:sp>
        <p:nvSpPr>
          <p:cNvPr id="34" name="Text 4"/>
          <p:cNvSpPr/>
          <p:nvPr/>
        </p:nvSpPr>
        <p:spPr>
          <a:xfrm>
            <a:off x="800100" y="1918246"/>
            <a:ext cx="4986338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Lean forward and squeeze </a:t>
            </a:r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lower soft part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(Little's area) continuously for </a:t>
            </a:r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10–20 minutes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.</a:t>
            </a:r>
            <a:endParaRPr lang="en-US" sz="1125" dirty="0"/>
          </a:p>
        </p:txBody>
      </p:sp>
      <p:sp>
        <p:nvSpPr>
          <p:cNvPr id="35" name="Text 5"/>
          <p:cNvSpPr/>
          <p:nvPr/>
        </p:nvSpPr>
        <p:spPr>
          <a:xfrm>
            <a:off x="547688" y="2451646"/>
            <a:ext cx="2286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2</a:t>
            </a:r>
            <a:endParaRPr lang="en-US" sz="900" dirty="0"/>
          </a:p>
        </p:txBody>
      </p:sp>
      <p:sp>
        <p:nvSpPr>
          <p:cNvPr id="36" name="Text 6"/>
          <p:cNvSpPr/>
          <p:nvPr/>
        </p:nvSpPr>
        <p:spPr>
          <a:xfrm>
            <a:off x="800100" y="2432596"/>
            <a:ext cx="4986338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If visible bleeding point: </a:t>
            </a:r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Silver nitrate cautery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(avoid bilateral treatment to prevent septal perforation).</a:t>
            </a:r>
            <a:endParaRPr lang="en-US" sz="1125" dirty="0"/>
          </a:p>
        </p:txBody>
      </p:sp>
      <p:sp>
        <p:nvSpPr>
          <p:cNvPr id="37" name="Text 7"/>
          <p:cNvSpPr/>
          <p:nvPr/>
        </p:nvSpPr>
        <p:spPr>
          <a:xfrm>
            <a:off x="547688" y="2965996"/>
            <a:ext cx="2286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3</a:t>
            </a:r>
            <a:endParaRPr lang="en-US" sz="900" dirty="0"/>
          </a:p>
        </p:txBody>
      </p:sp>
      <p:sp>
        <p:nvSpPr>
          <p:cNvPr id="38" name="Text 8"/>
          <p:cNvSpPr/>
          <p:nvPr/>
        </p:nvSpPr>
        <p:spPr>
          <a:xfrm>
            <a:off x="800100" y="2946946"/>
            <a:ext cx="4986338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Ongoing bleeding: Anterior packing (e.g., </a:t>
            </a:r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Rapid Rhino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) or urgent ENT referral for posterior source.</a:t>
            </a:r>
            <a:endParaRPr lang="en-US" sz="1125" dirty="0"/>
          </a:p>
        </p:txBody>
      </p:sp>
      <p:sp>
        <p:nvSpPr>
          <p:cNvPr id="39" name="Text 9"/>
          <p:cNvSpPr/>
          <p:nvPr/>
        </p:nvSpPr>
        <p:spPr>
          <a:xfrm>
            <a:off x="688181" y="3899446"/>
            <a:ext cx="5348288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spc="60" kern="0" dirty="0">
                <a:solidFill>
                  <a:srgbClr val="5D3FD3"/>
                </a:solidFill>
              </a:rPr>
              <a:t>AKT BOX: EPISTAXIS</a:t>
            </a:r>
            <a:endParaRPr lang="en-US" sz="975" dirty="0"/>
          </a:p>
        </p:txBody>
      </p:sp>
      <p:sp>
        <p:nvSpPr>
          <p:cNvPr id="40" name="Text 10"/>
          <p:cNvSpPr/>
          <p:nvPr/>
        </p:nvSpPr>
        <p:spPr>
          <a:xfrm>
            <a:off x="695325" y="4180433"/>
            <a:ext cx="9814560" cy="17993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18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Squeeze soft part of nose, NOT the bridge, for full 20 mins.</a:t>
            </a:r>
            <a:endParaRPr lang="en-US" sz="1050" dirty="0"/>
          </a:p>
        </p:txBody>
      </p:sp>
      <p:sp>
        <p:nvSpPr>
          <p:cNvPr id="41" name="Text 11"/>
          <p:cNvSpPr/>
          <p:nvPr/>
        </p:nvSpPr>
        <p:spPr>
          <a:xfrm>
            <a:off x="695325" y="4455616"/>
            <a:ext cx="10081260" cy="17993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18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Review anticoagulants; screen for hypovolaemia in severe cases.</a:t>
            </a:r>
            <a:endParaRPr lang="en-US" sz="1050" dirty="0"/>
          </a:p>
        </p:txBody>
      </p:sp>
      <p:sp>
        <p:nvSpPr>
          <p:cNvPr id="42" name="Text 12"/>
          <p:cNvSpPr/>
          <p:nvPr/>
        </p:nvSpPr>
        <p:spPr>
          <a:xfrm>
            <a:off x="714375" y="6291263"/>
            <a:ext cx="876681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B0000"/>
                </a:solidFill>
              </a:rPr>
              <a:t>Red Flags: Unilateral obstruction/mass (malignancy), shock.</a:t>
            </a:r>
            <a:endParaRPr lang="en-US" sz="975" dirty="0"/>
          </a:p>
        </p:txBody>
      </p:sp>
      <p:sp>
        <p:nvSpPr>
          <p:cNvPr id="43" name="Text 13"/>
          <p:cNvSpPr/>
          <p:nvPr/>
        </p:nvSpPr>
        <p:spPr>
          <a:xfrm>
            <a:off x="6900863" y="1408658"/>
            <a:ext cx="452628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5A56"/>
                </a:solidFill>
              </a:rPr>
              <a:t>Resus Council: Choking</a:t>
            </a:r>
            <a:endParaRPr lang="en-US" sz="1350" dirty="0"/>
          </a:p>
        </p:txBody>
      </p:sp>
      <p:sp>
        <p:nvSpPr>
          <p:cNvPr id="44" name="Text 14"/>
          <p:cNvSpPr/>
          <p:nvPr/>
        </p:nvSpPr>
        <p:spPr>
          <a:xfrm>
            <a:off x="6405563" y="1965871"/>
            <a:ext cx="5310188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Adult &amp; Child (&gt;1 year)</a:t>
            </a:r>
            <a:endParaRPr lang="en-US" sz="1050" dirty="0"/>
          </a:p>
        </p:txBody>
      </p:sp>
      <p:sp>
        <p:nvSpPr>
          <p:cNvPr id="45" name="Text 15"/>
          <p:cNvSpPr/>
          <p:nvPr/>
        </p:nvSpPr>
        <p:spPr>
          <a:xfrm>
            <a:off x="6477000" y="2365921"/>
            <a:ext cx="2286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1</a:t>
            </a:r>
            <a:endParaRPr lang="en-US" sz="900" dirty="0"/>
          </a:p>
        </p:txBody>
      </p:sp>
      <p:sp>
        <p:nvSpPr>
          <p:cNvPr id="46" name="Text 16"/>
          <p:cNvSpPr/>
          <p:nvPr/>
        </p:nvSpPr>
        <p:spPr>
          <a:xfrm>
            <a:off x="6729413" y="2346871"/>
            <a:ext cx="5462588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Alternate </a:t>
            </a:r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5 back blows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(between blades) and </a:t>
            </a:r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5 abdominal thrusts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.</a:t>
            </a:r>
            <a:endParaRPr lang="en-US" sz="1125" dirty="0"/>
          </a:p>
        </p:txBody>
      </p:sp>
      <p:sp>
        <p:nvSpPr>
          <p:cNvPr id="47" name="Text 17"/>
          <p:cNvSpPr/>
          <p:nvPr/>
        </p:nvSpPr>
        <p:spPr>
          <a:xfrm>
            <a:off x="6405563" y="2765971"/>
            <a:ext cx="5310188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Infant (&lt;1 year)</a:t>
            </a:r>
            <a:endParaRPr lang="en-US" sz="1050" dirty="0"/>
          </a:p>
        </p:txBody>
      </p:sp>
      <p:sp>
        <p:nvSpPr>
          <p:cNvPr id="48" name="Text 18"/>
          <p:cNvSpPr/>
          <p:nvPr/>
        </p:nvSpPr>
        <p:spPr>
          <a:xfrm>
            <a:off x="6477000" y="3166021"/>
            <a:ext cx="2286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1</a:t>
            </a:r>
            <a:endParaRPr lang="en-US" sz="900" dirty="0"/>
          </a:p>
        </p:txBody>
      </p:sp>
      <p:sp>
        <p:nvSpPr>
          <p:cNvPr id="49" name="Text 19"/>
          <p:cNvSpPr/>
          <p:nvPr/>
        </p:nvSpPr>
        <p:spPr>
          <a:xfrm>
            <a:off x="6729413" y="3146971"/>
            <a:ext cx="5462588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5 back blows, then </a:t>
            </a:r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5 chest thrusts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. Do NOT perform abdominal thrusts.</a:t>
            </a:r>
            <a:endParaRPr lang="en-US" sz="1125" dirty="0"/>
          </a:p>
        </p:txBody>
      </p:sp>
      <p:sp>
        <p:nvSpPr>
          <p:cNvPr id="50" name="Text 20"/>
          <p:cNvSpPr/>
          <p:nvPr/>
        </p:nvSpPr>
        <p:spPr>
          <a:xfrm>
            <a:off x="6405563" y="3566071"/>
            <a:ext cx="5310188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Unconscious</a:t>
            </a:r>
            <a:endParaRPr lang="en-US" sz="1050" dirty="0"/>
          </a:p>
        </p:txBody>
      </p:sp>
      <p:sp>
        <p:nvSpPr>
          <p:cNvPr id="51" name="Text 21"/>
          <p:cNvSpPr/>
          <p:nvPr/>
        </p:nvSpPr>
        <p:spPr>
          <a:xfrm>
            <a:off x="6477000" y="3966121"/>
            <a:ext cx="2286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1</a:t>
            </a:r>
            <a:endParaRPr lang="en-US" sz="900" dirty="0"/>
          </a:p>
        </p:txBody>
      </p:sp>
      <p:sp>
        <p:nvSpPr>
          <p:cNvPr id="52" name="Text 22"/>
          <p:cNvSpPr/>
          <p:nvPr/>
        </p:nvSpPr>
        <p:spPr>
          <a:xfrm>
            <a:off x="6729413" y="3947071"/>
            <a:ext cx="5462588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Start CPR (compressions may dislodge object); call 999.</a:t>
            </a:r>
            <a:endParaRPr lang="en-US" sz="1125" dirty="0"/>
          </a:p>
        </p:txBody>
      </p:sp>
      <p:sp>
        <p:nvSpPr>
          <p:cNvPr id="53" name="Text 23"/>
          <p:cNvSpPr/>
          <p:nvPr/>
        </p:nvSpPr>
        <p:spPr>
          <a:xfrm>
            <a:off x="6617494" y="4728121"/>
            <a:ext cx="5348288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spc="60" kern="0" dirty="0">
                <a:solidFill>
                  <a:srgbClr val="5D3FD3"/>
                </a:solidFill>
              </a:rPr>
              <a:t>AKT BOX: CHOKING</a:t>
            </a:r>
            <a:endParaRPr lang="en-US" sz="975" dirty="0"/>
          </a:p>
        </p:txBody>
      </p:sp>
      <p:sp>
        <p:nvSpPr>
          <p:cNvPr id="54" name="Text 24"/>
          <p:cNvSpPr/>
          <p:nvPr/>
        </p:nvSpPr>
        <p:spPr>
          <a:xfrm>
            <a:off x="6624638" y="5009108"/>
            <a:ext cx="5567363" cy="17993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18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Infants: Chest thrusts only (risk of organ damage with abdominal).</a:t>
            </a:r>
            <a:endParaRPr lang="en-US" sz="1050" dirty="0"/>
          </a:p>
        </p:txBody>
      </p:sp>
      <p:sp>
        <p:nvSpPr>
          <p:cNvPr id="55" name="Text 25"/>
          <p:cNvSpPr/>
          <p:nvPr/>
        </p:nvSpPr>
        <p:spPr>
          <a:xfrm>
            <a:off x="6624638" y="5284291"/>
            <a:ext cx="5567363" cy="17993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18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NO blind finger sweeps (risk of pushing object deeper).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114300"/>
            <a:ext cx="11620500" cy="708571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975271"/>
            <a:ext cx="5691188" cy="34290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165771"/>
            <a:ext cx="5310188" cy="33337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1206698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250" y="1642021"/>
            <a:ext cx="228600" cy="2286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2156371"/>
            <a:ext cx="228600" cy="2286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250" y="2670721"/>
            <a:ext cx="228600" cy="2286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3185071"/>
            <a:ext cx="228600" cy="2286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250" y="3699421"/>
            <a:ext cx="228600" cy="2286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5750" y="4594771"/>
            <a:ext cx="5691188" cy="2034629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250" y="4785271"/>
            <a:ext cx="5310188" cy="333375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6250" y="4826198"/>
            <a:ext cx="214313" cy="17532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6250" y="5261521"/>
            <a:ext cx="166688" cy="13722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02781" y="5261521"/>
            <a:ext cx="166688" cy="13722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5063" y="975271"/>
            <a:ext cx="5691188" cy="2881313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5563" y="1165771"/>
            <a:ext cx="5310188" cy="333375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5563" y="1206698"/>
            <a:ext cx="214313" cy="17532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1642021"/>
            <a:ext cx="2583656" cy="1157288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132094" y="1642021"/>
            <a:ext cx="2583656" cy="1157288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05563" y="2837408"/>
            <a:ext cx="5310188" cy="828675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15063" y="4008983"/>
            <a:ext cx="5691188" cy="2620417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386513" y="4180433"/>
            <a:ext cx="190500" cy="15240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386513" y="4475708"/>
            <a:ext cx="178594" cy="148828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386513" y="4751933"/>
            <a:ext cx="178594" cy="148828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386513" y="5028158"/>
            <a:ext cx="178594" cy="148828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386513" y="5304383"/>
            <a:ext cx="178594" cy="148828"/>
          </a:xfrm>
          <a:prstGeom prst="rect">
            <a:avLst/>
          </a:prstGeom>
        </p:spPr>
      </p:pic>
      <p:sp>
        <p:nvSpPr>
          <p:cNvPr id="30" name="Text 0"/>
          <p:cNvSpPr/>
          <p:nvPr/>
        </p:nvSpPr>
        <p:spPr>
          <a:xfrm>
            <a:off x="523875" y="228600"/>
            <a:ext cx="11144250" cy="2513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2D2D2D"/>
                </a:solidFill>
              </a:rPr>
              <a:t>Major Trauma and ABCDE Assessment</a:t>
            </a:r>
            <a:endParaRPr lang="en-US" sz="1800" dirty="0"/>
          </a:p>
        </p:txBody>
      </p:sp>
      <p:sp>
        <p:nvSpPr>
          <p:cNvPr id="31" name="Text 1"/>
          <p:cNvSpPr/>
          <p:nvPr/>
        </p:nvSpPr>
        <p:spPr>
          <a:xfrm>
            <a:off x="523875" y="508546"/>
            <a:ext cx="111442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8B0000"/>
                </a:solidFill>
              </a:rPr>
              <a:t>CLINICAL MANAGEMENT &amp; EXAM FOCUS</a:t>
            </a:r>
            <a:endParaRPr lang="en-US" sz="1050" dirty="0"/>
          </a:p>
        </p:txBody>
      </p:sp>
      <p:sp>
        <p:nvSpPr>
          <p:cNvPr id="32" name="Text 2"/>
          <p:cNvSpPr/>
          <p:nvPr/>
        </p:nvSpPr>
        <p:spPr>
          <a:xfrm>
            <a:off x="785813" y="1165771"/>
            <a:ext cx="5310188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5A56"/>
                </a:solidFill>
              </a:rPr>
              <a:t>Primary Survey: ABCDE</a:t>
            </a:r>
            <a:endParaRPr lang="en-US" sz="1350" dirty="0"/>
          </a:p>
        </p:txBody>
      </p:sp>
      <p:sp>
        <p:nvSpPr>
          <p:cNvPr id="33" name="Text 3"/>
          <p:cNvSpPr/>
          <p:nvPr/>
        </p:nvSpPr>
        <p:spPr>
          <a:xfrm>
            <a:off x="547688" y="1642021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</a:t>
            </a:r>
            <a:endParaRPr lang="en-US" sz="1050" dirty="0"/>
          </a:p>
        </p:txBody>
      </p:sp>
      <p:sp>
        <p:nvSpPr>
          <p:cNvPr id="34" name="Text 4"/>
          <p:cNvSpPr/>
          <p:nvPr/>
        </p:nvSpPr>
        <p:spPr>
          <a:xfrm>
            <a:off x="819150" y="1642021"/>
            <a:ext cx="4967288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Airway + C-spine: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Chin lift/jaw thrust; immobilise spine. </a:t>
            </a:r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GCS &lt;8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needs definitive airway.</a:t>
            </a:r>
            <a:endParaRPr lang="en-US" sz="1125" dirty="0"/>
          </a:p>
        </p:txBody>
      </p:sp>
      <p:sp>
        <p:nvSpPr>
          <p:cNvPr id="35" name="Text 5"/>
          <p:cNvSpPr/>
          <p:nvPr/>
        </p:nvSpPr>
        <p:spPr>
          <a:xfrm>
            <a:off x="547688" y="2156371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B</a:t>
            </a:r>
            <a:endParaRPr lang="en-US" sz="1050" dirty="0"/>
          </a:p>
        </p:txBody>
      </p:sp>
      <p:sp>
        <p:nvSpPr>
          <p:cNvPr id="36" name="Text 6"/>
          <p:cNvSpPr/>
          <p:nvPr/>
        </p:nvSpPr>
        <p:spPr>
          <a:xfrm>
            <a:off x="819150" y="2156371"/>
            <a:ext cx="4967288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Breathing: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Assess chest for tension pneumothorax, flail chest, or haemothorax. Check SpO2 and RR.</a:t>
            </a:r>
            <a:endParaRPr lang="en-US" sz="1125" dirty="0"/>
          </a:p>
        </p:txBody>
      </p:sp>
      <p:sp>
        <p:nvSpPr>
          <p:cNvPr id="37" name="Text 7"/>
          <p:cNvSpPr/>
          <p:nvPr/>
        </p:nvSpPr>
        <p:spPr>
          <a:xfrm>
            <a:off x="547688" y="2670721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C</a:t>
            </a:r>
            <a:endParaRPr lang="en-US" sz="1050" dirty="0"/>
          </a:p>
        </p:txBody>
      </p:sp>
      <p:sp>
        <p:nvSpPr>
          <p:cNvPr id="38" name="Text 8"/>
          <p:cNvSpPr/>
          <p:nvPr/>
        </p:nvSpPr>
        <p:spPr>
          <a:xfrm>
            <a:off x="819150" y="2670721"/>
            <a:ext cx="4967288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Circulation: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Haemorrhage control (direct pressure). Assess consciousness, skin colour, and pulse.</a:t>
            </a:r>
            <a:endParaRPr lang="en-US" sz="1125" dirty="0"/>
          </a:p>
        </p:txBody>
      </p:sp>
      <p:sp>
        <p:nvSpPr>
          <p:cNvPr id="39" name="Text 9"/>
          <p:cNvSpPr/>
          <p:nvPr/>
        </p:nvSpPr>
        <p:spPr>
          <a:xfrm>
            <a:off x="547688" y="3185071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D</a:t>
            </a:r>
            <a:endParaRPr lang="en-US" sz="1050" dirty="0"/>
          </a:p>
        </p:txBody>
      </p:sp>
      <p:sp>
        <p:nvSpPr>
          <p:cNvPr id="40" name="Text 10"/>
          <p:cNvSpPr/>
          <p:nvPr/>
        </p:nvSpPr>
        <p:spPr>
          <a:xfrm>
            <a:off x="819150" y="3185071"/>
            <a:ext cx="4967288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Disability: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GCS score, pupil size/reactivity, lateralising signs, and check </a:t>
            </a:r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8B0000"/>
                </a:solidFill>
              </a:rPr>
              <a:t>Blood Glucose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.</a:t>
            </a:r>
            <a:endParaRPr lang="en-US" sz="1125" dirty="0"/>
          </a:p>
        </p:txBody>
      </p:sp>
      <p:sp>
        <p:nvSpPr>
          <p:cNvPr id="41" name="Text 11"/>
          <p:cNvSpPr/>
          <p:nvPr/>
        </p:nvSpPr>
        <p:spPr>
          <a:xfrm>
            <a:off x="552450" y="3699421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E</a:t>
            </a:r>
            <a:endParaRPr lang="en-US" sz="1050" dirty="0"/>
          </a:p>
        </p:txBody>
      </p:sp>
      <p:sp>
        <p:nvSpPr>
          <p:cNvPr id="42" name="Text 12"/>
          <p:cNvSpPr/>
          <p:nvPr/>
        </p:nvSpPr>
        <p:spPr>
          <a:xfrm>
            <a:off x="819150" y="3699421"/>
            <a:ext cx="4967288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Exposure: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Undress fully to find injuries; prevent hypothermia with warming blankets and fluids.</a:t>
            </a:r>
            <a:endParaRPr lang="en-US" sz="1125" dirty="0"/>
          </a:p>
        </p:txBody>
      </p:sp>
      <p:sp>
        <p:nvSpPr>
          <p:cNvPr id="43" name="Text 13"/>
          <p:cNvSpPr/>
          <p:nvPr/>
        </p:nvSpPr>
        <p:spPr>
          <a:xfrm>
            <a:off x="785813" y="4785271"/>
            <a:ext cx="5310188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5A56"/>
                </a:solidFill>
              </a:rPr>
              <a:t>Secondary Survey: AMPLE</a:t>
            </a:r>
            <a:endParaRPr lang="en-US" sz="1350" dirty="0"/>
          </a:p>
        </p:txBody>
      </p:sp>
      <p:sp>
        <p:nvSpPr>
          <p:cNvPr id="44" name="Text 14"/>
          <p:cNvSpPr/>
          <p:nvPr/>
        </p:nvSpPr>
        <p:spPr>
          <a:xfrm>
            <a:off x="757238" y="5261521"/>
            <a:ext cx="723900" cy="55989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A</a:t>
            </a:r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llergies</a:t>
            </a:r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
</a:t>
            </a:r>
            <a:pPr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M</a:t>
            </a:r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edications</a:t>
            </a:r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
</a:t>
            </a:r>
            <a:pPr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P</a:t>
            </a:r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ast history</a:t>
            </a:r>
            <a:endParaRPr lang="en-US" sz="1050" dirty="0"/>
          </a:p>
        </p:txBody>
      </p:sp>
      <p:sp>
        <p:nvSpPr>
          <p:cNvPr id="45" name="Text 15"/>
          <p:cNvSpPr/>
          <p:nvPr/>
        </p:nvSpPr>
        <p:spPr>
          <a:xfrm>
            <a:off x="3483769" y="5261521"/>
            <a:ext cx="1266825" cy="3732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L</a:t>
            </a:r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ast meal</a:t>
            </a:r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
</a:t>
            </a:r>
            <a:pPr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D2D"/>
                </a:solidFill>
              </a:rPr>
              <a:t>E</a:t>
            </a:r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vents / Environment</a:t>
            </a:r>
            <a:endParaRPr lang="en-US" sz="1050" dirty="0"/>
          </a:p>
        </p:txBody>
      </p:sp>
      <p:sp>
        <p:nvSpPr>
          <p:cNvPr id="46" name="Text 16"/>
          <p:cNvSpPr/>
          <p:nvPr/>
        </p:nvSpPr>
        <p:spPr>
          <a:xfrm>
            <a:off x="476250" y="6030962"/>
            <a:ext cx="864108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4B5563"/>
                </a:solidFill>
              </a:rPr>
              <a:t>"Is it safe to approach?" — Assess scene safety first.</a:t>
            </a:r>
            <a:endParaRPr lang="en-US" sz="1050" dirty="0"/>
          </a:p>
        </p:txBody>
      </p:sp>
      <p:sp>
        <p:nvSpPr>
          <p:cNvPr id="47" name="Text 17"/>
          <p:cNvSpPr/>
          <p:nvPr/>
        </p:nvSpPr>
        <p:spPr>
          <a:xfrm>
            <a:off x="6715125" y="1165771"/>
            <a:ext cx="5476875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5A56"/>
                </a:solidFill>
              </a:rPr>
              <a:t>Life-Threatening Indicators</a:t>
            </a:r>
            <a:endParaRPr lang="en-US" sz="1350" dirty="0"/>
          </a:p>
        </p:txBody>
      </p:sp>
      <p:sp>
        <p:nvSpPr>
          <p:cNvPr id="48" name="Text 18"/>
          <p:cNvSpPr/>
          <p:nvPr/>
        </p:nvSpPr>
        <p:spPr>
          <a:xfrm>
            <a:off x="6519863" y="1737271"/>
            <a:ext cx="297180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B0000"/>
                </a:solidFill>
              </a:rPr>
              <a:t>TENSION PNEUMOTHORAX</a:t>
            </a:r>
            <a:endParaRPr lang="en-US" sz="975" dirty="0"/>
          </a:p>
        </p:txBody>
      </p:sp>
      <p:sp>
        <p:nvSpPr>
          <p:cNvPr id="49" name="Text 19"/>
          <p:cNvSpPr/>
          <p:nvPr/>
        </p:nvSpPr>
        <p:spPr>
          <a:xfrm>
            <a:off x="6519863" y="1961108"/>
            <a:ext cx="297180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000000"/>
                </a:solidFill>
              </a:rPr>
              <a:t>• Tracheal deviation</a:t>
            </a:r>
            <a:endParaRPr lang="en-US" sz="975" dirty="0"/>
          </a:p>
        </p:txBody>
      </p:sp>
      <p:sp>
        <p:nvSpPr>
          <p:cNvPr id="50" name="Text 20"/>
          <p:cNvSpPr/>
          <p:nvPr/>
        </p:nvSpPr>
        <p:spPr>
          <a:xfrm>
            <a:off x="6519863" y="2146846"/>
            <a:ext cx="326898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000000"/>
                </a:solidFill>
              </a:rPr>
              <a:t>• Distended neck veins</a:t>
            </a:r>
            <a:endParaRPr lang="en-US" sz="975" dirty="0"/>
          </a:p>
        </p:txBody>
      </p:sp>
      <p:sp>
        <p:nvSpPr>
          <p:cNvPr id="51" name="Text 21"/>
          <p:cNvSpPr/>
          <p:nvPr/>
        </p:nvSpPr>
        <p:spPr>
          <a:xfrm>
            <a:off x="6519863" y="2332583"/>
            <a:ext cx="252603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000000"/>
                </a:solidFill>
              </a:rPr>
              <a:t>• Hyper-resonance</a:t>
            </a:r>
            <a:endParaRPr lang="en-US" sz="975" dirty="0"/>
          </a:p>
        </p:txBody>
      </p:sp>
      <p:sp>
        <p:nvSpPr>
          <p:cNvPr id="52" name="Text 22"/>
          <p:cNvSpPr/>
          <p:nvPr/>
        </p:nvSpPr>
        <p:spPr>
          <a:xfrm>
            <a:off x="6519863" y="2518321"/>
            <a:ext cx="326898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000000"/>
                </a:solidFill>
              </a:rPr>
              <a:t>• Absent breath sounds</a:t>
            </a:r>
            <a:endParaRPr lang="en-US" sz="975" dirty="0"/>
          </a:p>
        </p:txBody>
      </p:sp>
      <p:sp>
        <p:nvSpPr>
          <p:cNvPr id="53" name="Text 23"/>
          <p:cNvSpPr/>
          <p:nvPr/>
        </p:nvSpPr>
        <p:spPr>
          <a:xfrm>
            <a:off x="9246394" y="1737271"/>
            <a:ext cx="2945606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B0000"/>
                </a:solidFill>
              </a:rPr>
              <a:t>BECK'S TRIAD (TAMPONADE)</a:t>
            </a:r>
            <a:endParaRPr lang="en-US" sz="975" dirty="0"/>
          </a:p>
        </p:txBody>
      </p:sp>
      <p:sp>
        <p:nvSpPr>
          <p:cNvPr id="54" name="Text 24"/>
          <p:cNvSpPr/>
          <p:nvPr/>
        </p:nvSpPr>
        <p:spPr>
          <a:xfrm>
            <a:off x="9246394" y="1961108"/>
            <a:ext cx="2355056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000000"/>
                </a:solidFill>
              </a:rPr>
              <a:t>• Hypotension</a:t>
            </a:r>
            <a:endParaRPr lang="en-US" sz="975" dirty="0"/>
          </a:p>
        </p:txBody>
      </p:sp>
      <p:sp>
        <p:nvSpPr>
          <p:cNvPr id="55" name="Text 25"/>
          <p:cNvSpPr/>
          <p:nvPr/>
        </p:nvSpPr>
        <p:spPr>
          <a:xfrm>
            <a:off x="9246394" y="2146846"/>
            <a:ext cx="2945606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000000"/>
                </a:solidFill>
              </a:rPr>
              <a:t>• Muffled heart sounds</a:t>
            </a:r>
            <a:endParaRPr lang="en-US" sz="975" dirty="0"/>
          </a:p>
        </p:txBody>
      </p:sp>
      <p:sp>
        <p:nvSpPr>
          <p:cNvPr id="56" name="Text 26"/>
          <p:cNvSpPr/>
          <p:nvPr/>
        </p:nvSpPr>
        <p:spPr>
          <a:xfrm>
            <a:off x="9246394" y="2332583"/>
            <a:ext cx="2945606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000000"/>
                </a:solidFill>
              </a:rPr>
              <a:t>• Distended neck veins</a:t>
            </a:r>
            <a:endParaRPr lang="en-US" sz="975" dirty="0"/>
          </a:p>
        </p:txBody>
      </p:sp>
      <p:sp>
        <p:nvSpPr>
          <p:cNvPr id="57" name="Text 27"/>
          <p:cNvSpPr/>
          <p:nvPr/>
        </p:nvSpPr>
        <p:spPr>
          <a:xfrm>
            <a:off x="6548438" y="2951708"/>
            <a:ext cx="5024438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B0000"/>
                </a:solidFill>
              </a:rPr>
              <a:t>EMERGENCY ACTION</a:t>
            </a:r>
            <a:endParaRPr lang="en-US" sz="1050" dirty="0"/>
          </a:p>
        </p:txBody>
      </p:sp>
      <p:sp>
        <p:nvSpPr>
          <p:cNvPr id="58" name="Text 28"/>
          <p:cNvSpPr/>
          <p:nvPr/>
        </p:nvSpPr>
        <p:spPr>
          <a:xfrm>
            <a:off x="6548438" y="3180308"/>
            <a:ext cx="5024438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000000"/>
                </a:solidFill>
              </a:rPr>
              <a:t>Direct pressure controls most external bleeding. Use tourniquets </a:t>
            </a:r>
            <a:pPr indent="0" marL="0">
              <a:lnSpc>
                <a:spcPts val="1463"/>
              </a:lnSpc>
              <a:buNone/>
            </a:pPr>
            <a:r>
              <a:rPr lang="en-US" sz="975" u="sng" dirty="0">
                <a:solidFill>
                  <a:srgbClr val="000000"/>
                </a:solidFill>
              </a:rPr>
              <a:t>only</a:t>
            </a:r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000000"/>
                </a:solidFill>
              </a:rPr>
              <a:t> for traumatic amputations.</a:t>
            </a:r>
            <a:endParaRPr lang="en-US" sz="975" dirty="0"/>
          </a:p>
        </p:txBody>
      </p:sp>
      <p:sp>
        <p:nvSpPr>
          <p:cNvPr id="59" name="Text 29"/>
          <p:cNvSpPr/>
          <p:nvPr/>
        </p:nvSpPr>
        <p:spPr>
          <a:xfrm>
            <a:off x="6653213" y="4142333"/>
            <a:ext cx="534828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2D2D"/>
                </a:solidFill>
              </a:rPr>
              <a:t>AKT Box: Trauma Essentials</a:t>
            </a:r>
            <a:endParaRPr lang="en-US" sz="1200" dirty="0"/>
          </a:p>
        </p:txBody>
      </p:sp>
      <p:sp>
        <p:nvSpPr>
          <p:cNvPr id="60" name="Text 30"/>
          <p:cNvSpPr/>
          <p:nvPr/>
        </p:nvSpPr>
        <p:spPr>
          <a:xfrm>
            <a:off x="6679406" y="4447133"/>
            <a:ext cx="5512594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Treat life-threatening problems </a:t>
            </a:r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as they are found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; do not finish the survey first.</a:t>
            </a:r>
            <a:endParaRPr lang="en-US" sz="1125" dirty="0"/>
          </a:p>
        </p:txBody>
      </p:sp>
      <p:sp>
        <p:nvSpPr>
          <p:cNvPr id="61" name="Text 31"/>
          <p:cNvSpPr/>
          <p:nvPr/>
        </p:nvSpPr>
        <p:spPr>
          <a:xfrm>
            <a:off x="6679406" y="4723358"/>
            <a:ext cx="5512594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Blood loss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is the main preventable cause of early trauma death.</a:t>
            </a:r>
            <a:endParaRPr lang="en-US" sz="1125" dirty="0"/>
          </a:p>
        </p:txBody>
      </p:sp>
      <p:sp>
        <p:nvSpPr>
          <p:cNvPr id="62" name="Text 32"/>
          <p:cNvSpPr/>
          <p:nvPr/>
        </p:nvSpPr>
        <p:spPr>
          <a:xfrm>
            <a:off x="6679406" y="4999583"/>
            <a:ext cx="5512594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GCS </a:t>
            </a:r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&lt; 8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= definitive airway required (Intubation).</a:t>
            </a:r>
            <a:endParaRPr lang="en-US" sz="1125" dirty="0"/>
          </a:p>
        </p:txBody>
      </p:sp>
      <p:sp>
        <p:nvSpPr>
          <p:cNvPr id="63" name="Text 33"/>
          <p:cNvSpPr/>
          <p:nvPr/>
        </p:nvSpPr>
        <p:spPr>
          <a:xfrm>
            <a:off x="6679406" y="5275808"/>
            <a:ext cx="5512594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Hypothermia prevention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 is a mandatory part of 'Exposure'.</a:t>
            </a:r>
            <a:endParaRPr lang="en-US" sz="11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38125"/>
            <a:ext cx="11430000" cy="775246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92423"/>
            <a:ext cx="5572125" cy="35242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644848"/>
            <a:ext cx="5572125" cy="4100513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644848"/>
            <a:ext cx="3714750" cy="4572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5750" y="1644848"/>
            <a:ext cx="1857375" cy="4572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2102048"/>
            <a:ext cx="3714750" cy="404813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95750" y="2102048"/>
            <a:ext cx="1857375" cy="404813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2506861"/>
            <a:ext cx="5572125" cy="404813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2506861"/>
            <a:ext cx="3714750" cy="404813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95750" y="2506861"/>
            <a:ext cx="1857375" cy="404813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2911673"/>
            <a:ext cx="3714750" cy="404813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95750" y="2911673"/>
            <a:ext cx="1857375" cy="404813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3316486"/>
            <a:ext cx="5572125" cy="404813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3316486"/>
            <a:ext cx="3714750" cy="404813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095750" y="3316486"/>
            <a:ext cx="1857375" cy="404813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1000" y="3721298"/>
            <a:ext cx="3714750" cy="404813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095750" y="3721298"/>
            <a:ext cx="1857375" cy="404813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1000" y="4126111"/>
            <a:ext cx="5572125" cy="404813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81000" y="4126111"/>
            <a:ext cx="3714750" cy="404813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095750" y="4126111"/>
            <a:ext cx="1857375" cy="404813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81000" y="4530923"/>
            <a:ext cx="3714750" cy="404813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095750" y="4530923"/>
            <a:ext cx="1857375" cy="404813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81000" y="4935736"/>
            <a:ext cx="5572125" cy="404813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81000" y="4935736"/>
            <a:ext cx="3714750" cy="404813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095750" y="4935736"/>
            <a:ext cx="1857375" cy="404813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81000" y="5340548"/>
            <a:ext cx="3714750" cy="404813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095750" y="5340548"/>
            <a:ext cx="1857375" cy="404813"/>
          </a:xfrm>
          <a:prstGeom prst="rect">
            <a:avLst/>
          </a:prstGeom>
        </p:spPr>
      </p:pic>
      <p:pic>
        <p:nvPicPr>
          <p:cNvPr id="31" name="Image 29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238875" y="1156246"/>
            <a:ext cx="5572125" cy="2431852"/>
          </a:xfrm>
          <a:prstGeom prst="rect">
            <a:avLst/>
          </a:prstGeom>
        </p:spPr>
      </p:pic>
      <p:pic>
        <p:nvPicPr>
          <p:cNvPr id="32" name="Image 30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429375" y="1387673"/>
            <a:ext cx="214313" cy="175320"/>
          </a:xfrm>
          <a:prstGeom prst="rect">
            <a:avLst/>
          </a:prstGeom>
        </p:spPr>
      </p:pic>
      <p:pic>
        <p:nvPicPr>
          <p:cNvPr id="33" name="Image 31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238875" y="3778597"/>
            <a:ext cx="5572125" cy="2431852"/>
          </a:xfrm>
          <a:prstGeom prst="rect">
            <a:avLst/>
          </a:prstGeom>
        </p:spPr>
      </p:pic>
      <p:pic>
        <p:nvPicPr>
          <p:cNvPr id="34" name="Image 32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6429375" y="4010025"/>
            <a:ext cx="214313" cy="175320"/>
          </a:xfrm>
          <a:prstGeom prst="rect">
            <a:avLst/>
          </a:prstGeom>
        </p:spPr>
      </p:pic>
      <p:pic>
        <p:nvPicPr>
          <p:cNvPr id="35" name="Image 33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36" name="Text 0"/>
          <p:cNvSpPr/>
          <p:nvPr/>
        </p:nvSpPr>
        <p:spPr>
          <a:xfrm>
            <a:off x="619125" y="381000"/>
            <a:ext cx="11572875" cy="2513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2D2D2D"/>
                </a:solidFill>
              </a:rPr>
              <a:t>Gastrointestinal Bleeding and Rockall Score</a:t>
            </a:r>
            <a:endParaRPr lang="en-US" sz="1800" dirty="0"/>
          </a:p>
        </p:txBody>
      </p:sp>
      <p:sp>
        <p:nvSpPr>
          <p:cNvPr id="37" name="Text 1"/>
          <p:cNvSpPr/>
          <p:nvPr/>
        </p:nvSpPr>
        <p:spPr>
          <a:xfrm>
            <a:off x="619125" y="670471"/>
            <a:ext cx="109537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8B0000"/>
                </a:solidFill>
              </a:rPr>
              <a:t>CLINICAL MANAGEMENT &amp; EXAM FOCUS</a:t>
            </a:r>
            <a:endParaRPr lang="en-US" sz="1050" dirty="0"/>
          </a:p>
        </p:txBody>
      </p:sp>
      <p:sp>
        <p:nvSpPr>
          <p:cNvPr id="38" name="Text 2"/>
          <p:cNvSpPr/>
          <p:nvPr/>
        </p:nvSpPr>
        <p:spPr>
          <a:xfrm>
            <a:off x="523875" y="1292423"/>
            <a:ext cx="528637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FFFFFF"/>
                </a:solidFill>
              </a:rPr>
              <a:t>PRE-ENDOSCOPY ROCKALL SCORE</a:t>
            </a:r>
            <a:endParaRPr lang="en-US" sz="1050" dirty="0"/>
          </a:p>
        </p:txBody>
      </p:sp>
      <p:sp>
        <p:nvSpPr>
          <p:cNvPr id="39" name="Text 3"/>
          <p:cNvSpPr/>
          <p:nvPr/>
        </p:nvSpPr>
        <p:spPr>
          <a:xfrm>
            <a:off x="523875" y="1644848"/>
            <a:ext cx="3429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Variable</a:t>
            </a:r>
            <a:endParaRPr lang="en-US" sz="1200" dirty="0"/>
          </a:p>
        </p:txBody>
      </p:sp>
      <p:sp>
        <p:nvSpPr>
          <p:cNvPr id="40" name="Text 4"/>
          <p:cNvSpPr/>
          <p:nvPr/>
        </p:nvSpPr>
        <p:spPr>
          <a:xfrm>
            <a:off x="4238625" y="1644848"/>
            <a:ext cx="15716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Score</a:t>
            </a:r>
            <a:endParaRPr lang="en-US" sz="1200" dirty="0"/>
          </a:p>
        </p:txBody>
      </p:sp>
      <p:sp>
        <p:nvSpPr>
          <p:cNvPr id="41" name="Text 5"/>
          <p:cNvSpPr/>
          <p:nvPr/>
        </p:nvSpPr>
        <p:spPr>
          <a:xfrm>
            <a:off x="523875" y="2102048"/>
            <a:ext cx="3429000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Age &lt;60</a:t>
            </a:r>
            <a:endParaRPr lang="en-US" sz="1125" dirty="0"/>
          </a:p>
        </p:txBody>
      </p:sp>
      <p:sp>
        <p:nvSpPr>
          <p:cNvPr id="42" name="Text 6"/>
          <p:cNvSpPr/>
          <p:nvPr/>
        </p:nvSpPr>
        <p:spPr>
          <a:xfrm>
            <a:off x="4095750" y="2102048"/>
            <a:ext cx="1571625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0</a:t>
            </a:r>
            <a:endParaRPr lang="en-US" sz="1125" dirty="0"/>
          </a:p>
        </p:txBody>
      </p:sp>
      <p:sp>
        <p:nvSpPr>
          <p:cNvPr id="43" name="Text 7"/>
          <p:cNvSpPr/>
          <p:nvPr/>
        </p:nvSpPr>
        <p:spPr>
          <a:xfrm>
            <a:off x="523875" y="2506861"/>
            <a:ext cx="3429000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Age 60–79</a:t>
            </a:r>
            <a:endParaRPr lang="en-US" sz="1125" dirty="0"/>
          </a:p>
        </p:txBody>
      </p:sp>
      <p:sp>
        <p:nvSpPr>
          <p:cNvPr id="44" name="Text 8"/>
          <p:cNvSpPr/>
          <p:nvPr/>
        </p:nvSpPr>
        <p:spPr>
          <a:xfrm>
            <a:off x="4095750" y="2506861"/>
            <a:ext cx="1571625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1</a:t>
            </a:r>
            <a:endParaRPr lang="en-US" sz="1125" dirty="0"/>
          </a:p>
        </p:txBody>
      </p:sp>
      <p:sp>
        <p:nvSpPr>
          <p:cNvPr id="45" name="Text 9"/>
          <p:cNvSpPr/>
          <p:nvPr/>
        </p:nvSpPr>
        <p:spPr>
          <a:xfrm>
            <a:off x="523875" y="2911673"/>
            <a:ext cx="3429000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Age ≥80</a:t>
            </a:r>
            <a:endParaRPr lang="en-US" sz="1125" dirty="0"/>
          </a:p>
        </p:txBody>
      </p:sp>
      <p:sp>
        <p:nvSpPr>
          <p:cNvPr id="46" name="Text 10"/>
          <p:cNvSpPr/>
          <p:nvPr/>
        </p:nvSpPr>
        <p:spPr>
          <a:xfrm>
            <a:off x="4095750" y="2911673"/>
            <a:ext cx="1571625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2</a:t>
            </a:r>
            <a:endParaRPr lang="en-US" sz="1125" dirty="0"/>
          </a:p>
        </p:txBody>
      </p:sp>
      <p:sp>
        <p:nvSpPr>
          <p:cNvPr id="47" name="Text 11"/>
          <p:cNvSpPr/>
          <p:nvPr/>
        </p:nvSpPr>
        <p:spPr>
          <a:xfrm>
            <a:off x="523875" y="3316486"/>
            <a:ext cx="5539154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No shock (Pulse &lt;100, SBP &gt;100)</a:t>
            </a:r>
            <a:endParaRPr lang="en-US" sz="1125" dirty="0"/>
          </a:p>
        </p:txBody>
      </p:sp>
      <p:sp>
        <p:nvSpPr>
          <p:cNvPr id="48" name="Text 12"/>
          <p:cNvSpPr/>
          <p:nvPr/>
        </p:nvSpPr>
        <p:spPr>
          <a:xfrm>
            <a:off x="4095750" y="3316486"/>
            <a:ext cx="1571625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0</a:t>
            </a:r>
            <a:endParaRPr lang="en-US" sz="1125" dirty="0"/>
          </a:p>
        </p:txBody>
      </p:sp>
      <p:sp>
        <p:nvSpPr>
          <p:cNvPr id="49" name="Text 13"/>
          <p:cNvSpPr/>
          <p:nvPr/>
        </p:nvSpPr>
        <p:spPr>
          <a:xfrm>
            <a:off x="523875" y="3721298"/>
            <a:ext cx="6013938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Tachycardia (Pulse &gt;100, SBP &gt;100)</a:t>
            </a:r>
            <a:endParaRPr lang="en-US" sz="1125" dirty="0"/>
          </a:p>
        </p:txBody>
      </p:sp>
      <p:sp>
        <p:nvSpPr>
          <p:cNvPr id="50" name="Text 14"/>
          <p:cNvSpPr/>
          <p:nvPr/>
        </p:nvSpPr>
        <p:spPr>
          <a:xfrm>
            <a:off x="4095750" y="3721298"/>
            <a:ext cx="1571625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1</a:t>
            </a:r>
            <a:endParaRPr lang="en-US" sz="1125" dirty="0"/>
          </a:p>
        </p:txBody>
      </p:sp>
      <p:sp>
        <p:nvSpPr>
          <p:cNvPr id="51" name="Text 15"/>
          <p:cNvSpPr/>
          <p:nvPr/>
        </p:nvSpPr>
        <p:spPr>
          <a:xfrm>
            <a:off x="523875" y="4126111"/>
            <a:ext cx="3798277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Hypotension (SBP &lt;100)</a:t>
            </a:r>
            <a:endParaRPr lang="en-US" sz="1125" dirty="0"/>
          </a:p>
        </p:txBody>
      </p:sp>
      <p:sp>
        <p:nvSpPr>
          <p:cNvPr id="52" name="Text 16"/>
          <p:cNvSpPr/>
          <p:nvPr/>
        </p:nvSpPr>
        <p:spPr>
          <a:xfrm>
            <a:off x="4095750" y="4126111"/>
            <a:ext cx="1571625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2</a:t>
            </a:r>
            <a:endParaRPr lang="en-US" sz="1125" dirty="0"/>
          </a:p>
        </p:txBody>
      </p:sp>
      <p:sp>
        <p:nvSpPr>
          <p:cNvPr id="53" name="Text 17"/>
          <p:cNvSpPr/>
          <p:nvPr/>
        </p:nvSpPr>
        <p:spPr>
          <a:xfrm>
            <a:off x="523875" y="4530923"/>
            <a:ext cx="3429000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No major comorbidity</a:t>
            </a:r>
            <a:endParaRPr lang="en-US" sz="1125" dirty="0"/>
          </a:p>
        </p:txBody>
      </p:sp>
      <p:sp>
        <p:nvSpPr>
          <p:cNvPr id="54" name="Text 18"/>
          <p:cNvSpPr/>
          <p:nvPr/>
        </p:nvSpPr>
        <p:spPr>
          <a:xfrm>
            <a:off x="4095750" y="4530923"/>
            <a:ext cx="1571625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0</a:t>
            </a:r>
            <a:endParaRPr lang="en-US" sz="1125" dirty="0"/>
          </a:p>
        </p:txBody>
      </p:sp>
      <p:sp>
        <p:nvSpPr>
          <p:cNvPr id="55" name="Text 19"/>
          <p:cNvSpPr/>
          <p:nvPr/>
        </p:nvSpPr>
        <p:spPr>
          <a:xfrm>
            <a:off x="523875" y="4935736"/>
            <a:ext cx="4747846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CCF, IHD, or major comorbidity</a:t>
            </a:r>
            <a:endParaRPr lang="en-US" sz="1125" dirty="0"/>
          </a:p>
        </p:txBody>
      </p:sp>
      <p:sp>
        <p:nvSpPr>
          <p:cNvPr id="56" name="Text 20"/>
          <p:cNvSpPr/>
          <p:nvPr/>
        </p:nvSpPr>
        <p:spPr>
          <a:xfrm>
            <a:off x="4095750" y="4935736"/>
            <a:ext cx="1571625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2</a:t>
            </a:r>
            <a:endParaRPr lang="en-US" sz="1125" dirty="0"/>
          </a:p>
        </p:txBody>
      </p:sp>
      <p:sp>
        <p:nvSpPr>
          <p:cNvPr id="57" name="Text 21"/>
          <p:cNvSpPr/>
          <p:nvPr/>
        </p:nvSpPr>
        <p:spPr>
          <a:xfrm>
            <a:off x="523875" y="5340548"/>
            <a:ext cx="7280031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2D2D"/>
                </a:solidFill>
              </a:rPr>
              <a:t>Renal/Liver failure or Disseminated malignancy</a:t>
            </a:r>
            <a:endParaRPr lang="en-US" sz="1125" dirty="0"/>
          </a:p>
        </p:txBody>
      </p:sp>
      <p:sp>
        <p:nvSpPr>
          <p:cNvPr id="58" name="Text 22"/>
          <p:cNvSpPr/>
          <p:nvPr/>
        </p:nvSpPr>
        <p:spPr>
          <a:xfrm>
            <a:off x="4095750" y="5340548"/>
            <a:ext cx="1571625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2D2D"/>
                </a:solidFill>
              </a:rPr>
              <a:t>3</a:t>
            </a:r>
            <a:endParaRPr lang="en-US" sz="1125" dirty="0"/>
          </a:p>
        </p:txBody>
      </p:sp>
      <p:sp>
        <p:nvSpPr>
          <p:cNvPr id="59" name="Text 23"/>
          <p:cNvSpPr/>
          <p:nvPr/>
        </p:nvSpPr>
        <p:spPr>
          <a:xfrm>
            <a:off x="381000" y="5888236"/>
            <a:ext cx="1181100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666666"/>
                </a:solidFill>
              </a:rPr>
              <a:t>*Score 0: Consider outpatient management; Score &gt;0: Admit for stabilization and early endoscopy.</a:t>
            </a:r>
            <a:endParaRPr lang="en-US" sz="975" dirty="0"/>
          </a:p>
        </p:txBody>
      </p:sp>
      <p:sp>
        <p:nvSpPr>
          <p:cNvPr id="60" name="Text 24"/>
          <p:cNvSpPr/>
          <p:nvPr/>
        </p:nvSpPr>
        <p:spPr>
          <a:xfrm>
            <a:off x="6738938" y="1346746"/>
            <a:ext cx="519112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5A56"/>
                </a:solidFill>
              </a:rPr>
              <a:t>Immediate GP Management</a:t>
            </a:r>
            <a:endParaRPr lang="en-US" sz="1350" dirty="0"/>
          </a:p>
        </p:txBody>
      </p:sp>
      <p:sp>
        <p:nvSpPr>
          <p:cNvPr id="61" name="Text 25"/>
          <p:cNvSpPr/>
          <p:nvPr/>
        </p:nvSpPr>
        <p:spPr>
          <a:xfrm>
            <a:off x="6619875" y="1718221"/>
            <a:ext cx="5572125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8B0000"/>
                </a:solidFill>
              </a:rPr>
              <a:t>Call 999</a:t>
            </a:r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if haemodynamically unstable (Shock).</a:t>
            </a:r>
            <a:endParaRPr lang="en-US" sz="1050" dirty="0"/>
          </a:p>
        </p:txBody>
      </p:sp>
      <p:sp>
        <p:nvSpPr>
          <p:cNvPr id="62" name="Text 26"/>
          <p:cNvSpPr/>
          <p:nvPr/>
        </p:nvSpPr>
        <p:spPr>
          <a:xfrm>
            <a:off x="6619875" y="1981051"/>
            <a:ext cx="5572125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Establish </a:t>
            </a:r>
            <a:pPr algn="l"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8B0000"/>
                </a:solidFill>
              </a:rPr>
              <a:t>large-bore IV access (x2)</a:t>
            </a:r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and resuscitate.</a:t>
            </a:r>
            <a:endParaRPr lang="en-US" sz="1050" dirty="0"/>
          </a:p>
        </p:txBody>
      </p:sp>
      <p:sp>
        <p:nvSpPr>
          <p:cNvPr id="63" name="Text 27"/>
          <p:cNvSpPr/>
          <p:nvPr/>
        </p:nvSpPr>
        <p:spPr>
          <a:xfrm>
            <a:off x="6619875" y="2243882"/>
            <a:ext cx="5572125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Urgent Bloods: FBC, U&amp;E, LFT, </a:t>
            </a:r>
            <a:pPr algn="l"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8B0000"/>
                </a:solidFill>
              </a:rPr>
              <a:t>Clotting</a:t>
            </a:r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, Group &amp; Save.</a:t>
            </a:r>
            <a:endParaRPr lang="en-US" sz="1050" dirty="0"/>
          </a:p>
        </p:txBody>
      </p:sp>
      <p:sp>
        <p:nvSpPr>
          <p:cNvPr id="64" name="Text 28"/>
          <p:cNvSpPr/>
          <p:nvPr/>
        </p:nvSpPr>
        <p:spPr>
          <a:xfrm>
            <a:off x="6619875" y="2506712"/>
            <a:ext cx="5572125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Withhold NSAIDs, anticoagulants, and antiplatelet agents.</a:t>
            </a:r>
            <a:endParaRPr lang="en-US" sz="1050" dirty="0"/>
          </a:p>
        </p:txBody>
      </p:sp>
      <p:sp>
        <p:nvSpPr>
          <p:cNvPr id="65" name="Text 29"/>
          <p:cNvSpPr/>
          <p:nvPr/>
        </p:nvSpPr>
        <p:spPr>
          <a:xfrm>
            <a:off x="6619875" y="2769543"/>
            <a:ext cx="5572125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PPI (e.g. Omeprazole 40mg) </a:t>
            </a:r>
            <a:pPr algn="l"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8B0000"/>
                </a:solidFill>
              </a:rPr>
              <a:t>post-endoscopy</a:t>
            </a:r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D2D"/>
                </a:solidFill>
              </a:rPr>
              <a:t> confirm.</a:t>
            </a:r>
            <a:endParaRPr lang="en-US" sz="1050" dirty="0"/>
          </a:p>
        </p:txBody>
      </p:sp>
      <p:sp>
        <p:nvSpPr>
          <p:cNvPr id="66" name="Text 30"/>
          <p:cNvSpPr/>
          <p:nvPr/>
        </p:nvSpPr>
        <p:spPr>
          <a:xfrm>
            <a:off x="6738938" y="3969097"/>
            <a:ext cx="519112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5A56"/>
                </a:solidFill>
              </a:rPr>
              <a:t>AKT Clinical Pearls</a:t>
            </a:r>
            <a:endParaRPr lang="en-US" sz="1350" dirty="0"/>
          </a:p>
        </p:txBody>
      </p:sp>
      <p:sp>
        <p:nvSpPr>
          <p:cNvPr id="67" name="Text 31"/>
          <p:cNvSpPr/>
          <p:nvPr/>
        </p:nvSpPr>
        <p:spPr>
          <a:xfrm>
            <a:off x="6619875" y="4340572"/>
            <a:ext cx="5000625" cy="37132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2E5A56"/>
                </a:solidFill>
              </a:rPr>
              <a:t>ROCKALL INTERPRETATION</a:t>
            </a:r>
            <a:pPr indent="0" marL="0">
              <a:lnSpc>
                <a:spcPts val="1365"/>
              </a:lnSpc>
              <a:buNone/>
            </a:pPr>
            <a:r>
              <a:rPr lang="en-US" sz="975" dirty="0">
                <a:solidFill>
                  <a:srgbClr val="2D2D2D"/>
                </a:solidFill>
              </a:rPr>
              <a:t>Score 0 = low risk, potential safe discharge with urgent O/P endoscopy.</a:t>
            </a:r>
            <a:endParaRPr lang="en-US" sz="975" dirty="0"/>
          </a:p>
        </p:txBody>
      </p:sp>
      <p:sp>
        <p:nvSpPr>
          <p:cNvPr id="68" name="Text 32"/>
          <p:cNvSpPr/>
          <p:nvPr/>
        </p:nvSpPr>
        <p:spPr>
          <a:xfrm>
            <a:off x="6619875" y="4883348"/>
            <a:ext cx="5000625" cy="37132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2E5A56"/>
                </a:solidFill>
              </a:rPr>
              <a:t>H. PYLORI ERADICATION</a:t>
            </a:r>
            <a:pPr indent="0" marL="0">
              <a:lnSpc>
                <a:spcPts val="1365"/>
              </a:lnSpc>
              <a:buNone/>
            </a:pPr>
            <a:r>
              <a:rPr lang="en-US" sz="975" dirty="0">
                <a:solidFill>
                  <a:srgbClr val="2D2D2D"/>
                </a:solidFill>
              </a:rPr>
              <a:t>7-day triple therapy: PPI + Amoxicillin + Clarithromycin (or Metronidazole).</a:t>
            </a:r>
            <a:endParaRPr lang="en-US" sz="975" dirty="0"/>
          </a:p>
        </p:txBody>
      </p:sp>
      <p:sp>
        <p:nvSpPr>
          <p:cNvPr id="69" name="Text 33"/>
          <p:cNvSpPr/>
          <p:nvPr/>
        </p:nvSpPr>
        <p:spPr>
          <a:xfrm>
            <a:off x="6619875" y="5426125"/>
            <a:ext cx="5000625" cy="37132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2E5A56"/>
                </a:solidFill>
              </a:rPr>
              <a:t>DRUG INTERACTIONS</a:t>
            </a:r>
            <a:pPr indent="0" marL="0">
              <a:lnSpc>
                <a:spcPts val="1365"/>
              </a:lnSpc>
              <a:buNone/>
            </a:pPr>
            <a:r>
              <a:rPr lang="en-US" sz="975" dirty="0">
                <a:solidFill>
                  <a:srgbClr val="2D2D2D"/>
                </a:solidFill>
              </a:rPr>
              <a:t>SSRIs significantly increase bleed risk, especially when combined with NSAIDs.</a:t>
            </a:r>
            <a:endParaRPr lang="en-US" sz="975" dirty="0"/>
          </a:p>
        </p:txBody>
      </p:sp>
      <p:sp>
        <p:nvSpPr>
          <p:cNvPr id="70" name="Text 34"/>
          <p:cNvSpPr/>
          <p:nvPr/>
        </p:nvSpPr>
        <p:spPr>
          <a:xfrm>
            <a:off x="381000" y="6591300"/>
            <a:ext cx="356616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60" kern="0" dirty="0">
                <a:solidFill>
                  <a:srgbClr val="FFFFFF"/>
                </a:solidFill>
              </a:rPr>
              <a:t>BRADFORD VTS TEACHING DECK</a:t>
            </a:r>
            <a:endParaRPr lang="en-US" sz="900" dirty="0"/>
          </a:p>
        </p:txBody>
      </p:sp>
      <p:sp>
        <p:nvSpPr>
          <p:cNvPr id="71" name="Text 35"/>
          <p:cNvSpPr/>
          <p:nvPr/>
        </p:nvSpPr>
        <p:spPr>
          <a:xfrm>
            <a:off x="9620250" y="6591300"/>
            <a:ext cx="257175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</a:rPr>
              <a:t>www.bradfordvts.co.uk • May 2026 Update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2026-05-05T13:38:15Z</dcterms:created>
  <dcterms:modified xsi:type="dcterms:W3CDTF">2026-05-05T13:38:15Z</dcterms:modified>
</cp:coreProperties>
</file>