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Nunito Light" pitchFamily="2" charset="0"/>
      <p:regular r:id="rId13"/>
    </p:embeddedFont>
    <p:embeddedFont>
      <p:font typeface="Nunito Semi Bold" panose="020B0604020202020204" charset="0"/>
      <p:regular r:id="rId14"/>
    </p:embeddedFont>
    <p:embeddedFont>
      <p:font typeface="PT Sans" panose="020F0502020204030204" pitchFamily="3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12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673126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Fits &amp; Seizures: Management Guide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639318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Seizure management summary sheet for GP trainees and trainers in UK primary care.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3952577" y="3214911"/>
            <a:ext cx="1539478" cy="245938"/>
          </a:xfrm>
          <a:prstGeom prst="roundRect">
            <a:avLst>
              <a:gd name="adj" fmla="val 63875"/>
            </a:avLst>
          </a:prstGeom>
          <a:solidFill>
            <a:srgbClr val="CFD6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031084" y="3254127"/>
            <a:ext cx="1382464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BRADFORD VTS TEACHING DECK</a:t>
            </a:r>
            <a:endParaRPr lang="en-US" sz="800" dirty="0"/>
          </a:p>
        </p:txBody>
      </p:sp>
      <p:sp>
        <p:nvSpPr>
          <p:cNvPr id="7" name="Shape 4"/>
          <p:cNvSpPr/>
          <p:nvPr/>
        </p:nvSpPr>
        <p:spPr>
          <a:xfrm>
            <a:off x="5557465" y="3205386"/>
            <a:ext cx="625078" cy="264988"/>
          </a:xfrm>
          <a:prstGeom prst="roundRect">
            <a:avLst>
              <a:gd name="adj" fmla="val 59283"/>
            </a:avLst>
          </a:prstGeom>
          <a:noFill/>
          <a:ln w="9525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5645497" y="3254127"/>
            <a:ext cx="449014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2D4DF2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MAY 2026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8464" y="282029"/>
            <a:ext cx="231018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Key Takeaways</a:t>
            </a:r>
            <a:endParaRPr lang="en-US" sz="1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79" y="718096"/>
            <a:ext cx="5931768" cy="37097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52952" y="2503168"/>
            <a:ext cx="1222953" cy="192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DVLA Advice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3960211" y="4071568"/>
            <a:ext cx="1222954" cy="19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Post‑ictal Care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167812" y="2502371"/>
            <a:ext cx="1222953" cy="19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Treat at 5 mins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60211" y="881369"/>
            <a:ext cx="1222954" cy="19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Protect &amp; Time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928464" y="4510683"/>
            <a:ext cx="7286997" cy="350713"/>
          </a:xfrm>
          <a:prstGeom prst="roundRect">
            <a:avLst>
              <a:gd name="adj" fmla="val 41993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616" y="4647381"/>
            <a:ext cx="122709" cy="981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47477" y="4608761"/>
            <a:ext cx="6869832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750" b="1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Educational Disclaimer:</a:t>
            </a:r>
            <a:r>
              <a:rPr lang="en-US" sz="7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Always double-check this advice and drug doses with the latest NICE/BNF guidance. This document is for educational purposes only.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811485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Initial Management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39273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01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1600870"/>
            <a:ext cx="2268438" cy="14288"/>
          </a:xfrm>
          <a:prstGeom prst="rect">
            <a:avLst/>
          </a:prstGeom>
          <a:solidFill>
            <a:srgbClr val="2D4DF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23577" y="1694855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Stay Calm &amp; Time It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23577" y="1965871"/>
            <a:ext cx="2268438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Note the start time, stay calm, and protect the person from injury. Cushion the head and loosen tight clothing. Do </a:t>
            </a: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not</a:t>
            </a: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restrain them or put anything in the mouth.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922910" y="139273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02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922910" y="1600870"/>
            <a:ext cx="2268513" cy="14288"/>
          </a:xfrm>
          <a:prstGeom prst="rect">
            <a:avLst/>
          </a:prstGeom>
          <a:solidFill>
            <a:srgbClr val="018CE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2922910" y="1694855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Assess ABC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922910" y="1965871"/>
            <a:ext cx="226851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Assess airway, breathing, and circulation. Ask staff to bring the emergency trolley and prepare for ambulance transfer if needed.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523577" y="324192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Nunito Light" pitchFamily="34" charset="0"/>
                <a:ea typeface="Nunito Light" pitchFamily="34" charset="-122"/>
                <a:cs typeface="Nunito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23577" y="3450059"/>
            <a:ext cx="4667845" cy="14288"/>
          </a:xfrm>
          <a:prstGeom prst="rect">
            <a:avLst/>
          </a:prstGeom>
          <a:solidFill>
            <a:srgbClr val="DA33B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523577" y="3544044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Check Blood Glucose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523577" y="3815060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Check capillary blood glucose early — hypoglycaemia is a reversible and easily missed cause of seizure.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97173"/>
            <a:ext cx="4605338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When Is This Status Epilepticus?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843906"/>
            <a:ext cx="8096845" cy="765572"/>
          </a:xfrm>
          <a:prstGeom prst="roundRect">
            <a:avLst>
              <a:gd name="adj" fmla="val 25650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72" y="2040508"/>
            <a:ext cx="163637" cy="13089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49003" y="2007468"/>
            <a:ext cx="7540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Treat as </a:t>
            </a:r>
            <a:r>
              <a:rPr lang="en-US" sz="1000" b="1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status epilepticus</a:t>
            </a: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if a convulsive seizure lasts more than </a:t>
            </a:r>
            <a:r>
              <a:rPr lang="en-US" sz="1000" b="1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5 minutes</a:t>
            </a: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or if there are repeated seizures without recovery in between. </a:t>
            </a:r>
            <a:r>
              <a:rPr lang="en-US" sz="1000" b="1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Call 999 immediately.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523577" y="2756743"/>
            <a:ext cx="2611636" cy="1189583"/>
          </a:xfrm>
          <a:prstGeom prst="roundRect">
            <a:avLst>
              <a:gd name="adj" fmla="val 16507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668759" y="2901925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Seizure &gt; 5 Minutes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68759" y="3172941"/>
            <a:ext cx="232127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Any single convulsive seizure lasting beyond 5 minutes requires emergency treatment.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66108" y="2756743"/>
            <a:ext cx="2611710" cy="1189583"/>
          </a:xfrm>
          <a:prstGeom prst="roundRect">
            <a:avLst>
              <a:gd name="adj" fmla="val 16507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3411289" y="2901925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Repeated Seizures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411289" y="3172941"/>
            <a:ext cx="232134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Multiple seizures without full recovery between episodes — treat as status epilepticus.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008712" y="2756743"/>
            <a:ext cx="2611710" cy="1189583"/>
          </a:xfrm>
          <a:prstGeom prst="roundRect">
            <a:avLst>
              <a:gd name="adj" fmla="val 16507"/>
            </a:avLst>
          </a:prstGeom>
          <a:solidFill>
            <a:srgbClr val="F3F3FF"/>
          </a:solidFill>
          <a:ln w="14288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6153894" y="2901925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Call 999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153894" y="3172941"/>
            <a:ext cx="23213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Do not wait. Activate emergency services immediately when either criterion is met.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46708"/>
            <a:ext cx="508754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Rescue Treatment in the Community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693441"/>
            <a:ext cx="8096845" cy="2403277"/>
          </a:xfrm>
          <a:prstGeom prst="roundRect">
            <a:avLst>
              <a:gd name="adj" fmla="val 817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659234" y="1781473"/>
            <a:ext cx="175766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First-line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2683446" y="1781473"/>
            <a:ext cx="5801320" cy="1047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Buccal midazolam: </a:t>
            </a:r>
            <a:endParaRPr lang="en-US" sz="1000" dirty="0"/>
          </a:p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10 mg</a:t>
            </a: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adult/age 10–&lt;18 yrs</a:t>
            </a:r>
            <a:endParaRPr lang="en-US" sz="1000" dirty="0"/>
          </a:p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7.5 mg</a:t>
            </a: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age 5–&lt;10 yrs</a:t>
            </a:r>
            <a:endParaRPr lang="en-US" sz="1000" dirty="0"/>
          </a:p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5 mg</a:t>
            </a: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age 1–&lt;5 yrs</a:t>
            </a:r>
            <a:endParaRPr lang="en-US" sz="1000" dirty="0"/>
          </a:p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2.5 mg</a:t>
            </a: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age 3 months–&lt;1 yr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59234" y="2999780"/>
            <a:ext cx="175766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Alternative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683446" y="2999780"/>
            <a:ext cx="58013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Rectal diazepam if it is the patient's individual plan or buccal midazolam is unavailable and you are trained to administer it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59234" y="3589883"/>
            <a:ext cx="175766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Repeat dose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683446" y="3589883"/>
            <a:ext cx="580132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If still convulsing after 10 minutes and ambulance is on the way, a second dose may be given per the person's plan or local protocol. Monitor for respiratory depression.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605409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Exam Essentials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2186657"/>
            <a:ext cx="4077295" cy="1351359"/>
          </a:xfrm>
          <a:prstGeom prst="roundRect">
            <a:avLst>
              <a:gd name="adj" fmla="val 23250"/>
            </a:avLst>
          </a:prstGeom>
          <a:solidFill>
            <a:srgbClr val="325F7B">
              <a:alpha val="75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560189" y="2333923"/>
            <a:ext cx="861640" cy="264988"/>
          </a:xfrm>
          <a:prstGeom prst="roundRect">
            <a:avLst>
              <a:gd name="adj" fmla="val 59283"/>
            </a:avLst>
          </a:prstGeom>
          <a:noFill/>
          <a:ln w="9525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48221" y="2382664"/>
            <a:ext cx="685577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2D4DF2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AKT EXAM BOX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60189" y="2651224"/>
            <a:ext cx="158182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Key Fact to Remember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60189" y="2974628"/>
            <a:ext cx="38155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Buccal midazolam is now the usual </a:t>
            </a:r>
            <a:r>
              <a:rPr lang="en-US" sz="1000" b="1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first-line</a:t>
            </a:r>
            <a:r>
              <a:rPr lang="en-US" sz="100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community rescue medicine for prolonged convulsive seizures.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736455" y="2333923"/>
            <a:ext cx="836414" cy="245938"/>
          </a:xfrm>
          <a:prstGeom prst="roundRect">
            <a:avLst>
              <a:gd name="adj" fmla="val 63875"/>
            </a:avLst>
          </a:prstGeom>
          <a:solidFill>
            <a:srgbClr val="CFD6FC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4814962" y="2373139"/>
            <a:ext cx="679400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SCA EXAM BOX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4736455" y="2632174"/>
            <a:ext cx="160682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Explaining to Relatives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32759" y="2971949"/>
            <a:ext cx="36924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"If the seizure goes on beyond 5 minutes, we treat it as an emergency, give rescue medicine, and call 999."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36455" y="2971949"/>
            <a:ext cx="14288" cy="418802"/>
          </a:xfrm>
          <a:prstGeom prst="rect">
            <a:avLst/>
          </a:prstGeom>
          <a:solidFill>
            <a:srgbClr val="2D4DF2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923851"/>
            <a:ext cx="3824139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When to Call 999 or Admit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635993"/>
            <a:ext cx="2174230" cy="385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Call 999 If Any of the Following: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151906"/>
            <a:ext cx="2174230" cy="2021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First seizure, or seizure lasting &gt;5 minutes</a:t>
            </a:r>
            <a:endParaRPr lang="en-US" sz="10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Repeated seizures, injury, or cyanosis</a:t>
            </a:r>
            <a:endParaRPr lang="en-US" sz="10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Pregnancy, diabetes, or prolonged post-ictal phase</a:t>
            </a:r>
            <a:endParaRPr lang="en-US" sz="10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Focal neurological deficit, or concerns about meningitis, stroke, intoxication, or head injury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021955" y="1635993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Admit If: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021955" y="1959397"/>
            <a:ext cx="2174230" cy="11385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Recovery is incomplete or diagnosis is unclear</a:t>
            </a:r>
            <a:endParaRPr lang="en-US" sz="10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Persistent reduced consciousness</a:t>
            </a:r>
            <a:endParaRPr lang="en-US" sz="1000" dirty="0"/>
          </a:p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Safeguarding or supervision concerns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548854"/>
            <a:ext cx="3080221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Post-Ictal Care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2195587"/>
            <a:ext cx="2611636" cy="1398984"/>
          </a:xfrm>
          <a:prstGeom prst="roundRect">
            <a:avLst>
              <a:gd name="adj" fmla="val 4902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509290" y="2195587"/>
            <a:ext cx="57150" cy="1398984"/>
          </a:xfrm>
          <a:prstGeom prst="roundRect">
            <a:avLst>
              <a:gd name="adj" fmla="val 343600"/>
            </a:avLst>
          </a:prstGeom>
          <a:solidFill>
            <a:srgbClr val="2D4DF2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711622" y="234076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Recovery Position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11622" y="2611785"/>
            <a:ext cx="2278410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Once the seizure stops, place the patient in the recovery position and recheck airway and breathing.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195587"/>
            <a:ext cx="2611710" cy="1398984"/>
          </a:xfrm>
          <a:prstGeom prst="roundRect">
            <a:avLst>
              <a:gd name="adj" fmla="val 4902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3251820" y="2195587"/>
            <a:ext cx="57150" cy="1398984"/>
          </a:xfrm>
          <a:prstGeom prst="roundRect">
            <a:avLst>
              <a:gd name="adj" fmla="val 343600"/>
            </a:avLst>
          </a:prstGeom>
          <a:solidFill>
            <a:srgbClr val="018CE1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3454152" y="234076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Check for Injuries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454152" y="2611785"/>
            <a:ext cx="2278484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Look for injuries sustained during the seizure and document the duration and any treatment given.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008712" y="2195587"/>
            <a:ext cx="2611710" cy="1398984"/>
          </a:xfrm>
          <a:prstGeom prst="roundRect">
            <a:avLst>
              <a:gd name="adj" fmla="val 4902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5994425" y="2195587"/>
            <a:ext cx="57150" cy="1398984"/>
          </a:xfrm>
          <a:prstGeom prst="roundRect">
            <a:avLst>
              <a:gd name="adj" fmla="val 343600"/>
            </a:avLst>
          </a:prstGeom>
          <a:solidFill>
            <a:srgbClr val="DA33BF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6196757" y="2340769"/>
            <a:ext cx="154007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Stay Alert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196757" y="2611785"/>
            <a:ext cx="2278484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Explain the expected drowsy phase to the patient, but remain vigilant for ongoing compromise, aspiration, recurrent seizure, or head injury.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615306"/>
            <a:ext cx="325881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Driving &amp; DVLA Advice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196554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Driving rules depend on seizure type, diagnosis, and licence class. After any seizure or first fit, advise the patient </a:t>
            </a:r>
            <a:r>
              <a:rPr lang="en-US" sz="1000" b="1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not to drive</a:t>
            </a: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and to check DVLA guidance urgently.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2762622"/>
            <a:ext cx="4667845" cy="765572"/>
          </a:xfrm>
          <a:prstGeom prst="roundRect">
            <a:avLst>
              <a:gd name="adj" fmla="val 25650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72" y="2959224"/>
            <a:ext cx="163637" cy="1308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9003" y="2926184"/>
            <a:ext cx="4111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Always </a:t>
            </a:r>
            <a:r>
              <a:rPr lang="en-US" sz="1000" b="1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document</a:t>
            </a: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that driving advice has been given. This is a medico-legal requirement.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723653"/>
            <a:ext cx="5459239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Useful Patient Communication Phrases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2370386"/>
            <a:ext cx="2611636" cy="1049387"/>
          </a:xfrm>
          <a:prstGeom prst="roundRect">
            <a:avLst>
              <a:gd name="adj" fmla="val 18713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58" y="2306166"/>
            <a:ext cx="157088" cy="157088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345" y="3326904"/>
            <a:ext cx="157088" cy="1570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4169" y="2580977"/>
            <a:ext cx="219045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"You are safe now. The shaking has stopped and we are keeping your airway clear."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3266108" y="2370386"/>
            <a:ext cx="2611710" cy="1049387"/>
          </a:xfrm>
          <a:prstGeom prst="roundRect">
            <a:avLst>
              <a:gd name="adj" fmla="val 18713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1888" y="2306166"/>
            <a:ext cx="157088" cy="15708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4949" y="3326904"/>
            <a:ext cx="157088" cy="15708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476699" y="2580977"/>
            <a:ext cx="219052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"Because the seizure lasted this long, we are treating it as an emergency and arranging hospital assessment."</a:t>
            </a:r>
            <a:endParaRPr lang="en-US" sz="1000" dirty="0"/>
          </a:p>
        </p:txBody>
      </p:sp>
      <p:sp>
        <p:nvSpPr>
          <p:cNvPr id="11" name="Shape 5"/>
          <p:cNvSpPr/>
          <p:nvPr/>
        </p:nvSpPr>
        <p:spPr>
          <a:xfrm>
            <a:off x="6008712" y="2370386"/>
            <a:ext cx="2611710" cy="1049387"/>
          </a:xfrm>
          <a:prstGeom prst="roundRect">
            <a:avLst>
              <a:gd name="adj" fmla="val 18713"/>
            </a:avLst>
          </a:prstGeom>
          <a:solidFill>
            <a:srgbClr val="F3F3FF">
              <a:alpha val="75000"/>
            </a:srgbClr>
          </a:solidFill>
          <a:ln w="14288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4493" y="2306166"/>
            <a:ext cx="157088" cy="157088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7554" y="3326904"/>
            <a:ext cx="157088" cy="157088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219304" y="2580977"/>
            <a:ext cx="219052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"Please do not drive until you have checked the DVLA rules and had specialist advice."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649</Words>
  <Application>Microsoft Office PowerPoint</Application>
  <PresentationFormat>On-screen Show (16:9)</PresentationFormat>
  <Paragraphs>80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PT Sans</vt:lpstr>
      <vt:lpstr>Nunito Light</vt:lpstr>
      <vt:lpstr>Arial</vt:lpstr>
      <vt:lpstr>Nunito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2026-05-05T18:56:26Z</dcterms:created>
  <dcterms:modified xsi:type="dcterms:W3CDTF">2026-05-05T19:07:43Z</dcterms:modified>
</cp:coreProperties>
</file>