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image" Target="../media/image-10-25.png"/><Relationship Id="rId26" Type="http://schemas.openxmlformats.org/officeDocument/2006/relationships/image" Target="../media/image-10-26.png"/><Relationship Id="rId27" Type="http://schemas.openxmlformats.org/officeDocument/2006/relationships/image" Target="../media/image-10-27.png"/><Relationship Id="rId28" Type="http://schemas.openxmlformats.org/officeDocument/2006/relationships/image" Target="../media/image-10-28.png"/><Relationship Id="rId29" Type="http://schemas.openxmlformats.org/officeDocument/2006/relationships/image" Target="../media/image-10-29.png"/><Relationship Id="rId30" Type="http://schemas.openxmlformats.org/officeDocument/2006/relationships/image" Target="../media/image-10-30.png"/><Relationship Id="rId31" Type="http://schemas.openxmlformats.org/officeDocument/2006/relationships/image" Target="../media/image-10-31.png"/><Relationship Id="rId32" Type="http://schemas.openxmlformats.org/officeDocument/2006/relationships/slideLayout" Target="../slideLayouts/slideLayout1.xml"/><Relationship Id="rId3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pn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png"/><Relationship Id="rId21" Type="http://schemas.openxmlformats.org/officeDocument/2006/relationships/image" Target="../media/image-12-21.png"/><Relationship Id="rId22" Type="http://schemas.openxmlformats.org/officeDocument/2006/relationships/image" Target="../media/image-12-22.png"/><Relationship Id="rId23" Type="http://schemas.openxmlformats.org/officeDocument/2006/relationships/image" Target="../media/image-12-23.png"/><Relationship Id="rId24" Type="http://schemas.openxmlformats.org/officeDocument/2006/relationships/image" Target="../media/image-12-24.png"/><Relationship Id="rId25" Type="http://schemas.openxmlformats.org/officeDocument/2006/relationships/image" Target="../media/image-12-25.png"/><Relationship Id="rId26" Type="http://schemas.openxmlformats.org/officeDocument/2006/relationships/image" Target="../media/image-12-26.png"/><Relationship Id="rId27" Type="http://schemas.openxmlformats.org/officeDocument/2006/relationships/image" Target="../media/image-12-27.png"/><Relationship Id="rId28" Type="http://schemas.openxmlformats.org/officeDocument/2006/relationships/image" Target="../media/image-12-28.png"/><Relationship Id="rId29" Type="http://schemas.openxmlformats.org/officeDocument/2006/relationships/slideLayout" Target="../slideLayouts/slideLayout1.xml"/><Relationship Id="rId3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pn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png"/><Relationship Id="rId17" Type="http://schemas.openxmlformats.org/officeDocument/2006/relationships/image" Target="../media/image-13-17.png"/><Relationship Id="rId18" Type="http://schemas.openxmlformats.org/officeDocument/2006/relationships/image" Target="../media/image-13-18.png"/><Relationship Id="rId19" Type="http://schemas.openxmlformats.org/officeDocument/2006/relationships/image" Target="../media/image-13-19.png"/><Relationship Id="rId20" Type="http://schemas.openxmlformats.org/officeDocument/2006/relationships/image" Target="../media/image-13-20.png"/><Relationship Id="rId21" Type="http://schemas.openxmlformats.org/officeDocument/2006/relationships/image" Target="../media/image-13-21.png"/><Relationship Id="rId22" Type="http://schemas.openxmlformats.org/officeDocument/2006/relationships/image" Target="../media/image-13-22.png"/><Relationship Id="rId23" Type="http://schemas.openxmlformats.org/officeDocument/2006/relationships/image" Target="../media/image-13-23.png"/><Relationship Id="rId24" Type="http://schemas.openxmlformats.org/officeDocument/2006/relationships/image" Target="../media/image-13-24.png"/><Relationship Id="rId25" Type="http://schemas.openxmlformats.org/officeDocument/2006/relationships/image" Target="../media/image-13-25.png"/><Relationship Id="rId26" Type="http://schemas.openxmlformats.org/officeDocument/2006/relationships/image" Target="../media/image-13-26.png"/><Relationship Id="rId27" Type="http://schemas.openxmlformats.org/officeDocument/2006/relationships/image" Target="../media/image-13-27.png"/><Relationship Id="rId28" Type="http://schemas.openxmlformats.org/officeDocument/2006/relationships/image" Target="../media/image-13-28.png"/><Relationship Id="rId29" Type="http://schemas.openxmlformats.org/officeDocument/2006/relationships/image" Target="../media/image-13-29.png"/><Relationship Id="rId30" Type="http://schemas.openxmlformats.org/officeDocument/2006/relationships/image" Target="../media/image-13-30.png"/><Relationship Id="rId31" Type="http://schemas.openxmlformats.org/officeDocument/2006/relationships/image" Target="../media/image-13-31.png"/><Relationship Id="rId32" Type="http://schemas.openxmlformats.org/officeDocument/2006/relationships/image" Target="../media/image-13-32.png"/><Relationship Id="rId33" Type="http://schemas.openxmlformats.org/officeDocument/2006/relationships/slideLayout" Target="../slideLayouts/slideLayout1.xml"/><Relationship Id="rId3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png"/><Relationship Id="rId15" Type="http://schemas.openxmlformats.org/officeDocument/2006/relationships/image" Target="../media/image-14-15.png"/><Relationship Id="rId16" Type="http://schemas.openxmlformats.org/officeDocument/2006/relationships/image" Target="../media/image-14-16.png"/><Relationship Id="rId17" Type="http://schemas.openxmlformats.org/officeDocument/2006/relationships/image" Target="../media/image-14-17.png"/><Relationship Id="rId18" Type="http://schemas.openxmlformats.org/officeDocument/2006/relationships/image" Target="../media/image-14-18.png"/><Relationship Id="rId19" Type="http://schemas.openxmlformats.org/officeDocument/2006/relationships/image" Target="../media/image-14-19.png"/><Relationship Id="rId20" Type="http://schemas.openxmlformats.org/officeDocument/2006/relationships/image" Target="../media/image-14-20.png"/><Relationship Id="rId21" Type="http://schemas.openxmlformats.org/officeDocument/2006/relationships/image" Target="../media/image-14-21.png"/><Relationship Id="rId22" Type="http://schemas.openxmlformats.org/officeDocument/2006/relationships/image" Target="../media/image-14-22.png"/><Relationship Id="rId23" Type="http://schemas.openxmlformats.org/officeDocument/2006/relationships/image" Target="../media/image-14-23.png"/><Relationship Id="rId24" Type="http://schemas.openxmlformats.org/officeDocument/2006/relationships/image" Target="../media/image-14-24.pn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slideLayout" Target="../slideLayouts/slideLayout1.xml"/><Relationship Id="rId3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619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99396"/>
            <a:ext cx="5867400" cy="9144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794796"/>
            <a:ext cx="3644503" cy="4572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9900" y="942975"/>
            <a:ext cx="4800600" cy="45720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0775"/>
            <a:ext cx="12192000" cy="657225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571500" y="152400"/>
            <a:ext cx="110490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spc="120" kern="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10" name="Text 1"/>
          <p:cNvSpPr/>
          <p:nvPr/>
        </p:nvSpPr>
        <p:spPr>
          <a:xfrm>
            <a:off x="571500" y="1510754"/>
            <a:ext cx="5867400" cy="17600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111827"/>
                </a:solidFill>
              </a:rPr>
              <a:t>Managing Home Visit Requests in General Practice</a:t>
            </a:r>
            <a:endParaRPr lang="en-US" sz="4200" dirty="0"/>
          </a:p>
        </p:txBody>
      </p:sp>
      <p:sp>
        <p:nvSpPr>
          <p:cNvPr id="11" name="Text 2"/>
          <p:cNvSpPr/>
          <p:nvPr/>
        </p:nvSpPr>
        <p:spPr>
          <a:xfrm>
            <a:off x="762000" y="3499396"/>
            <a:ext cx="56769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B5563"/>
                </a:solidFill>
              </a:rPr>
              <a:t>A comprehensive framework for clinical triage, contractual obligations, and safety protocols—updated to 2024 NHS England standards.</a:t>
            </a:r>
            <a:endParaRPr lang="en-US" sz="1500" dirty="0"/>
          </a:p>
        </p:txBody>
      </p:sp>
      <p:sp>
        <p:nvSpPr>
          <p:cNvPr id="12" name="Text 3"/>
          <p:cNvSpPr/>
          <p:nvPr/>
        </p:nvSpPr>
        <p:spPr>
          <a:xfrm>
            <a:off x="762000" y="4794796"/>
            <a:ext cx="671422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Includes Targeted AKT and SCA Exam Pearls</a:t>
            </a:r>
            <a:endParaRPr lang="en-US" sz="1200" dirty="0"/>
          </a:p>
        </p:txBody>
      </p:sp>
      <p:sp>
        <p:nvSpPr>
          <p:cNvPr id="13" name="Text 4"/>
          <p:cNvSpPr/>
          <p:nvPr/>
        </p:nvSpPr>
        <p:spPr>
          <a:xfrm>
            <a:off x="571500" y="6429375"/>
            <a:ext cx="33604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14" name="Text 5"/>
          <p:cNvSpPr/>
          <p:nvPr/>
        </p:nvSpPr>
        <p:spPr>
          <a:xfrm>
            <a:off x="7392293" y="6448425"/>
            <a:ext cx="298704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</a:rPr>
              <a:t>Created May 2026</a:t>
            </a:r>
            <a:endParaRPr lang="en-US" sz="1050" dirty="0"/>
          </a:p>
        </p:txBody>
      </p:sp>
      <p:sp>
        <p:nvSpPr>
          <p:cNvPr id="15" name="Text 6"/>
          <p:cNvSpPr/>
          <p:nvPr/>
        </p:nvSpPr>
        <p:spPr>
          <a:xfrm>
            <a:off x="8621762" y="6448425"/>
            <a:ext cx="1600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D1D5DB"/>
                </a:solidFill>
              </a:rPr>
              <a:t>|</a:t>
            </a:r>
            <a:endParaRPr lang="en-US" sz="1050" dirty="0"/>
          </a:p>
        </p:txBody>
      </p:sp>
      <p:sp>
        <p:nvSpPr>
          <p:cNvPr id="16" name="Text 7"/>
          <p:cNvSpPr/>
          <p:nvPr/>
        </p:nvSpPr>
        <p:spPr>
          <a:xfrm>
            <a:off x="8788747" y="6448425"/>
            <a:ext cx="340325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</a:rPr>
              <a:t>Updated to NICE/NHS England 2024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9816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74365"/>
            <a:ext cx="5572125" cy="430723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4389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12540"/>
            <a:ext cx="178594" cy="147042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26890"/>
            <a:ext cx="178594" cy="147042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41215"/>
            <a:ext cx="178594" cy="147042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655540"/>
            <a:ext cx="178594" cy="147042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969865"/>
            <a:ext cx="178594" cy="147042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372100"/>
            <a:ext cx="5572125" cy="12573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594003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874365"/>
            <a:ext cx="5572125" cy="21717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874365"/>
            <a:ext cx="5572125" cy="21717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198465"/>
            <a:ext cx="5572125" cy="343093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467993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836640"/>
            <a:ext cx="5114925" cy="18002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836640"/>
            <a:ext cx="1291977" cy="3905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59452" y="3836640"/>
            <a:ext cx="1819870" cy="3905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79322" y="3836640"/>
            <a:ext cx="2003078" cy="39052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227165"/>
            <a:ext cx="1291977" cy="3524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59452" y="4227165"/>
            <a:ext cx="1819870" cy="35242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79322" y="4227165"/>
            <a:ext cx="2003078" cy="3524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4579590"/>
            <a:ext cx="1291977" cy="35242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759452" y="4579590"/>
            <a:ext cx="1819870" cy="35242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579322" y="4579590"/>
            <a:ext cx="2003078" cy="352425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7475" y="4932015"/>
            <a:ext cx="1291977" cy="35242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759452" y="4932015"/>
            <a:ext cx="1819870" cy="352425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579322" y="4932015"/>
            <a:ext cx="2003078" cy="352425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67475" y="5732115"/>
            <a:ext cx="5114925" cy="22860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381000" y="1524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Palliative Care Home Visits</a:t>
            </a:r>
            <a:endParaRPr lang="en-US" sz="1800" dirty="0"/>
          </a:p>
        </p:txBody>
      </p:sp>
      <p:sp>
        <p:nvSpPr>
          <p:cNvPr id="33" name="Text 1"/>
          <p:cNvSpPr/>
          <p:nvPr/>
        </p:nvSpPr>
        <p:spPr>
          <a:xfrm>
            <a:off x="381000" y="474315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34" name="Text 2"/>
          <p:cNvSpPr/>
          <p:nvPr/>
        </p:nvSpPr>
        <p:spPr>
          <a:xfrm>
            <a:off x="919162" y="1102965"/>
            <a:ext cx="51149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Common Palliative Crises</a:t>
            </a:r>
            <a:endParaRPr lang="en-US" sz="1350" dirty="0"/>
          </a:p>
        </p:txBody>
      </p:sp>
      <p:sp>
        <p:nvSpPr>
          <p:cNvPr id="35" name="Text 3"/>
          <p:cNvSpPr/>
          <p:nvPr/>
        </p:nvSpPr>
        <p:spPr>
          <a:xfrm>
            <a:off x="902494" y="1512540"/>
            <a:ext cx="4822031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Uncontrolled Pain: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Breakthrough pain not responding to current oral regimen.</a:t>
            </a:r>
            <a:endParaRPr lang="en-US" sz="1125" dirty="0"/>
          </a:p>
        </p:txBody>
      </p:sp>
      <p:sp>
        <p:nvSpPr>
          <p:cNvPr id="36" name="Text 4"/>
          <p:cNvSpPr/>
          <p:nvPr/>
        </p:nvSpPr>
        <p:spPr>
          <a:xfrm>
            <a:off x="902494" y="2026890"/>
            <a:ext cx="1128950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Terminal Agitation: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Restlessness, confusion, or distress in the final days.</a:t>
            </a:r>
            <a:endParaRPr lang="en-US" sz="1125" dirty="0"/>
          </a:p>
        </p:txBody>
      </p:sp>
      <p:sp>
        <p:nvSpPr>
          <p:cNvPr id="37" name="Text 5"/>
          <p:cNvSpPr/>
          <p:nvPr/>
        </p:nvSpPr>
        <p:spPr>
          <a:xfrm>
            <a:off x="902494" y="2341215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Severe Breathlessness: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Acute dyspnoea requiring immediate relief.</a:t>
            </a:r>
            <a:endParaRPr lang="en-US" sz="1125" dirty="0"/>
          </a:p>
        </p:txBody>
      </p:sp>
      <p:sp>
        <p:nvSpPr>
          <p:cNvPr id="38" name="Text 6"/>
          <p:cNvSpPr/>
          <p:nvPr/>
        </p:nvSpPr>
        <p:spPr>
          <a:xfrm>
            <a:off x="902494" y="2655540"/>
            <a:ext cx="1128950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Respiratory Secretions: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"Death rattle" causing significant family distress.</a:t>
            </a:r>
            <a:endParaRPr lang="en-US" sz="1125" dirty="0"/>
          </a:p>
        </p:txBody>
      </p:sp>
      <p:sp>
        <p:nvSpPr>
          <p:cNvPr id="39" name="Text 7"/>
          <p:cNvSpPr/>
          <p:nvPr/>
        </p:nvSpPr>
        <p:spPr>
          <a:xfrm>
            <a:off x="902494" y="2969865"/>
            <a:ext cx="4822031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Family Support: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Managing expectations and providing emotional containment.</a:t>
            </a:r>
            <a:endParaRPr lang="en-US" sz="1125" dirty="0"/>
          </a:p>
        </p:txBody>
      </p:sp>
      <p:sp>
        <p:nvSpPr>
          <p:cNvPr id="40" name="Text 8"/>
          <p:cNvSpPr/>
          <p:nvPr/>
        </p:nvSpPr>
        <p:spPr>
          <a:xfrm>
            <a:off x="814388" y="5562600"/>
            <a:ext cx="5191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97706"/>
                </a:solidFill>
              </a:rPr>
              <a:t>AKT &amp; SCA EXAM TIP</a:t>
            </a:r>
            <a:endParaRPr lang="en-US" sz="1050" dirty="0"/>
          </a:p>
        </p:txBody>
      </p:sp>
      <p:sp>
        <p:nvSpPr>
          <p:cNvPr id="41" name="Text 9"/>
          <p:cNvSpPr/>
          <p:nvPr/>
        </p:nvSpPr>
        <p:spPr>
          <a:xfrm>
            <a:off x="571500" y="5838825"/>
            <a:ext cx="5191125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2400E"/>
                </a:solidFill>
              </a:rPr>
              <a:t>Anticipatory Prescribing: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 Ensure the "Just-In-Case" box is in the home </a:t>
            </a:r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92400E"/>
                </a:solidFill>
              </a:rPr>
              <a:t>before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 the crisis occurs. For SCA, demonstrate empathy when discussing terminal symptoms and verify that a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2400E"/>
                </a:solidFill>
              </a:rPr>
              <a:t>DNACPR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 is signed and physically accessible at the bedside.</a:t>
            </a:r>
            <a:endParaRPr lang="en-US" sz="1050" dirty="0"/>
          </a:p>
        </p:txBody>
      </p:sp>
      <p:sp>
        <p:nvSpPr>
          <p:cNvPr id="42" name="Text 10"/>
          <p:cNvSpPr/>
          <p:nvPr/>
        </p:nvSpPr>
        <p:spPr>
          <a:xfrm>
            <a:off x="6777038" y="3427065"/>
            <a:ext cx="541496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Essential Subcutaneous Medications</a:t>
            </a:r>
            <a:endParaRPr lang="en-US" sz="1350" dirty="0"/>
          </a:p>
        </p:txBody>
      </p:sp>
      <p:sp>
        <p:nvSpPr>
          <p:cNvPr id="43" name="Text 11"/>
          <p:cNvSpPr/>
          <p:nvPr/>
        </p:nvSpPr>
        <p:spPr>
          <a:xfrm>
            <a:off x="6581775" y="3836640"/>
            <a:ext cx="1063377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74151"/>
                </a:solidFill>
              </a:rPr>
              <a:t>Drug</a:t>
            </a:r>
            <a:endParaRPr lang="en-US" sz="1050" dirty="0"/>
          </a:p>
        </p:txBody>
      </p:sp>
      <p:sp>
        <p:nvSpPr>
          <p:cNvPr id="44" name="Text 12"/>
          <p:cNvSpPr/>
          <p:nvPr/>
        </p:nvSpPr>
        <p:spPr>
          <a:xfrm>
            <a:off x="7873752" y="3836640"/>
            <a:ext cx="2238710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74151"/>
                </a:solidFill>
              </a:rPr>
              <a:t>Common Dose (SC)</a:t>
            </a:r>
            <a:endParaRPr lang="en-US" sz="1050" dirty="0"/>
          </a:p>
        </p:txBody>
      </p:sp>
      <p:sp>
        <p:nvSpPr>
          <p:cNvPr id="45" name="Text 13"/>
          <p:cNvSpPr/>
          <p:nvPr/>
        </p:nvSpPr>
        <p:spPr>
          <a:xfrm>
            <a:off x="9693622" y="3836640"/>
            <a:ext cx="1774478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74151"/>
                </a:solidFill>
              </a:rPr>
              <a:t>Indication</a:t>
            </a:r>
            <a:endParaRPr lang="en-US" sz="1050" dirty="0"/>
          </a:p>
        </p:txBody>
      </p:sp>
      <p:sp>
        <p:nvSpPr>
          <p:cNvPr id="46" name="Text 14"/>
          <p:cNvSpPr/>
          <p:nvPr/>
        </p:nvSpPr>
        <p:spPr>
          <a:xfrm>
            <a:off x="6581775" y="4322415"/>
            <a:ext cx="128016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Morphine</a:t>
            </a:r>
            <a:endParaRPr lang="en-US" sz="1050" dirty="0"/>
          </a:p>
        </p:txBody>
      </p:sp>
      <p:sp>
        <p:nvSpPr>
          <p:cNvPr id="47" name="Text 15"/>
          <p:cNvSpPr/>
          <p:nvPr/>
        </p:nvSpPr>
        <p:spPr>
          <a:xfrm>
            <a:off x="7873752" y="4227165"/>
            <a:ext cx="181895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2.5mg – 5mg</a:t>
            </a:r>
            <a:endParaRPr lang="en-US" sz="1050" dirty="0"/>
          </a:p>
        </p:txBody>
      </p:sp>
      <p:sp>
        <p:nvSpPr>
          <p:cNvPr id="48" name="Text 16"/>
          <p:cNvSpPr/>
          <p:nvPr/>
        </p:nvSpPr>
        <p:spPr>
          <a:xfrm>
            <a:off x="9693622" y="4227165"/>
            <a:ext cx="249837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Pain or Breathlessness</a:t>
            </a:r>
            <a:endParaRPr lang="en-US" sz="1050" dirty="0"/>
          </a:p>
        </p:txBody>
      </p:sp>
      <p:sp>
        <p:nvSpPr>
          <p:cNvPr id="49" name="Text 17"/>
          <p:cNvSpPr/>
          <p:nvPr/>
        </p:nvSpPr>
        <p:spPr>
          <a:xfrm>
            <a:off x="6581775" y="4674840"/>
            <a:ext cx="144018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Midazolam</a:t>
            </a:r>
            <a:endParaRPr lang="en-US" sz="1050" dirty="0"/>
          </a:p>
        </p:txBody>
      </p:sp>
      <p:sp>
        <p:nvSpPr>
          <p:cNvPr id="50" name="Text 18"/>
          <p:cNvSpPr/>
          <p:nvPr/>
        </p:nvSpPr>
        <p:spPr>
          <a:xfrm>
            <a:off x="7873752" y="4579590"/>
            <a:ext cx="181895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2.5mg – 5mg</a:t>
            </a:r>
            <a:endParaRPr lang="en-US" sz="1050" dirty="0"/>
          </a:p>
        </p:txBody>
      </p:sp>
      <p:sp>
        <p:nvSpPr>
          <p:cNvPr id="51" name="Text 19"/>
          <p:cNvSpPr/>
          <p:nvPr/>
        </p:nvSpPr>
        <p:spPr>
          <a:xfrm>
            <a:off x="9693622" y="4579590"/>
            <a:ext cx="249837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Agitation / Distress</a:t>
            </a:r>
            <a:endParaRPr lang="en-US" sz="1050" dirty="0"/>
          </a:p>
        </p:txBody>
      </p:sp>
      <p:sp>
        <p:nvSpPr>
          <p:cNvPr id="52" name="Text 20"/>
          <p:cNvSpPr/>
          <p:nvPr/>
        </p:nvSpPr>
        <p:spPr>
          <a:xfrm>
            <a:off x="6581775" y="5027265"/>
            <a:ext cx="17602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Haloperidol</a:t>
            </a:r>
            <a:endParaRPr lang="en-US" sz="1050" dirty="0"/>
          </a:p>
        </p:txBody>
      </p:sp>
      <p:sp>
        <p:nvSpPr>
          <p:cNvPr id="53" name="Text 21"/>
          <p:cNvSpPr/>
          <p:nvPr/>
        </p:nvSpPr>
        <p:spPr>
          <a:xfrm>
            <a:off x="7873752" y="4932015"/>
            <a:ext cx="181895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1.5mg – 3mg</a:t>
            </a:r>
            <a:endParaRPr lang="en-US" sz="1050" dirty="0"/>
          </a:p>
        </p:txBody>
      </p:sp>
      <p:sp>
        <p:nvSpPr>
          <p:cNvPr id="54" name="Text 22"/>
          <p:cNvSpPr/>
          <p:nvPr/>
        </p:nvSpPr>
        <p:spPr>
          <a:xfrm>
            <a:off x="9693622" y="4932015"/>
            <a:ext cx="249837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Nausea / Hallucinations</a:t>
            </a:r>
            <a:endParaRPr lang="en-US" sz="1050" dirty="0"/>
          </a:p>
        </p:txBody>
      </p:sp>
      <p:sp>
        <p:nvSpPr>
          <p:cNvPr id="55" name="Text 23"/>
          <p:cNvSpPr/>
          <p:nvPr/>
        </p:nvSpPr>
        <p:spPr>
          <a:xfrm>
            <a:off x="6581775" y="5379690"/>
            <a:ext cx="17602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Hyoscine BB</a:t>
            </a:r>
            <a:endParaRPr lang="en-US" sz="1050" dirty="0"/>
          </a:p>
        </p:txBody>
      </p:sp>
      <p:sp>
        <p:nvSpPr>
          <p:cNvPr id="56" name="Text 24"/>
          <p:cNvSpPr/>
          <p:nvPr/>
        </p:nvSpPr>
        <p:spPr>
          <a:xfrm>
            <a:off x="7873752" y="5284440"/>
            <a:ext cx="159127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20mg</a:t>
            </a:r>
            <a:endParaRPr lang="en-US" sz="1050" dirty="0"/>
          </a:p>
        </p:txBody>
      </p:sp>
      <p:sp>
        <p:nvSpPr>
          <p:cNvPr id="57" name="Text 25"/>
          <p:cNvSpPr/>
          <p:nvPr/>
        </p:nvSpPr>
        <p:spPr>
          <a:xfrm>
            <a:off x="9693622" y="5284440"/>
            <a:ext cx="249837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Respiratory Secretions</a:t>
            </a:r>
            <a:endParaRPr lang="en-US" sz="1050" dirty="0"/>
          </a:p>
        </p:txBody>
      </p:sp>
      <p:sp>
        <p:nvSpPr>
          <p:cNvPr id="58" name="Text 26"/>
          <p:cNvSpPr/>
          <p:nvPr/>
        </p:nvSpPr>
        <p:spPr>
          <a:xfrm>
            <a:off x="6467475" y="5732115"/>
            <a:ext cx="5724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B7280"/>
                </a:solidFill>
              </a:rPr>
              <a:t>*Doses are illustrative; always check local palliative care guidelines and patient's current opioid load.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5562600" cy="536451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8871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79240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50740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60340"/>
            <a:ext cx="5105400" cy="147637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3115568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3408015"/>
            <a:ext cx="190500" cy="15686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3750915"/>
            <a:ext cx="190500" cy="15686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4093815"/>
            <a:ext cx="190500" cy="15686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1112490"/>
            <a:ext cx="5562600" cy="353571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388715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779240"/>
            <a:ext cx="190500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350740"/>
            <a:ext cx="190500" cy="15686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922240"/>
            <a:ext cx="190500" cy="166688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8400" y="4876800"/>
            <a:ext cx="5562600" cy="16002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5105400"/>
            <a:ext cx="190500" cy="152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81000" y="190500"/>
            <a:ext cx="11811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Palliative Care Documentation and Proactive Care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962025" y="1341090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Proactive Crisis Prevention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14400" y="17792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Anticipatory Prescribing: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Prescribe proactively in the last days of life to prevent emergency calls for uncontrolled symptoms.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914400" y="23507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DS1500 / SR1 Forms: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Complete for terminal patients (prognosis &lt;12 months) to fast-track PIP and support.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1052513" y="3074640"/>
            <a:ext cx="65836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B21A8"/>
                </a:solidFill>
              </a:rPr>
              <a:t>AKT Box (The "Just-in-Case" Box)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1028700" y="340801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Pain: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Morphine or Oxycodone SC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1028700" y="3750915"/>
            <a:ext cx="6949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Agitation: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Midazolam or Haloperidol SC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1028700" y="4093815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Secretions: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Hyoscine Butylbromide SC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829425" y="1341090"/>
            <a:ext cx="5257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Essential Documentation</a:t>
            </a:r>
            <a:endParaRPr lang="en-US" sz="1500" dirty="0"/>
          </a:p>
        </p:txBody>
      </p:sp>
      <p:sp>
        <p:nvSpPr>
          <p:cNvPr id="31" name="Text 10"/>
          <p:cNvSpPr/>
          <p:nvPr/>
        </p:nvSpPr>
        <p:spPr>
          <a:xfrm>
            <a:off x="6781800" y="17792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DNACPR Accessibility: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Forms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must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be documented, signed, and physically present in the patient's home.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81800" y="23507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Digital records are not enough; paramedics and OOH teams need the physical copy to respect patient wishes.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781800" y="29222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Ensure family members and carers know exactly where the documentation and "Just-in-Case" box are kept.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705600" y="5067300"/>
            <a:ext cx="518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2400E"/>
                </a:solidFill>
              </a:rPr>
              <a:t>AKT &amp; SCA EXAM PEARL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6438900" y="5410200"/>
            <a:ext cx="51816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AKT Knowledge: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Memorize the 4 key drugs in the palliative "Just-in-Case" box and their specific indications (e.g., Midazolam for terminal agitation).</a:t>
            </a:r>
            <a:endParaRPr lang="en-US" sz="1125" dirty="0"/>
          </a:p>
        </p:txBody>
      </p:sp>
      <p:sp>
        <p:nvSpPr>
          <p:cNvPr id="36" name="Text 15"/>
          <p:cNvSpPr/>
          <p:nvPr/>
        </p:nvSpPr>
        <p:spPr>
          <a:xfrm>
            <a:off x="6438900" y="5886450"/>
            <a:ext cx="51816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SCA Communication: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Practice explaining the rationale for DNACPR and anticipatory drugs to family members with sensitivity and clarity.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9816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79140"/>
            <a:ext cx="5562600" cy="2696617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60115"/>
            <a:ext cx="5105400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188690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03040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65015"/>
            <a:ext cx="142875" cy="122337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26990"/>
            <a:ext cx="142875" cy="122337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56732"/>
            <a:ext cx="5562600" cy="2696617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037707"/>
            <a:ext cx="5105400" cy="3810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066282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580632"/>
            <a:ext cx="142875" cy="14287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42607"/>
            <a:ext cx="142875" cy="1428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979140"/>
            <a:ext cx="5562600" cy="2696617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160115"/>
            <a:ext cx="5105400" cy="3810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1188690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1703040"/>
            <a:ext cx="142875" cy="1905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2265015"/>
            <a:ext cx="142875" cy="17145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2826990"/>
            <a:ext cx="142875" cy="14287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48400" y="3856732"/>
            <a:ext cx="5562600" cy="2696617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4037707"/>
            <a:ext cx="5105400" cy="3810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77000" y="4066282"/>
            <a:ext cx="285750" cy="2286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4580632"/>
            <a:ext cx="142875" cy="14287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77000" y="5142607"/>
            <a:ext cx="142875" cy="122337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77000" y="5723632"/>
            <a:ext cx="5105400" cy="6477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629400" y="5941368"/>
            <a:ext cx="166688" cy="21208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381000" y="1524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Mandatory Safety: Red Flags and Pitfalls</a:t>
            </a:r>
            <a:endParaRPr lang="en-US" sz="1800" dirty="0"/>
          </a:p>
        </p:txBody>
      </p:sp>
      <p:sp>
        <p:nvSpPr>
          <p:cNvPr id="30" name="Text 1"/>
          <p:cNvSpPr/>
          <p:nvPr/>
        </p:nvSpPr>
        <p:spPr>
          <a:xfrm>
            <a:off x="381000" y="474315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31" name="Text 2"/>
          <p:cNvSpPr/>
          <p:nvPr/>
        </p:nvSpPr>
        <p:spPr>
          <a:xfrm>
            <a:off x="1009650" y="1160115"/>
            <a:ext cx="6629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Clinical &amp; Personal Red Flags</a:t>
            </a:r>
            <a:endParaRPr lang="en-US" sz="1500" dirty="0"/>
          </a:p>
        </p:txBody>
      </p:sp>
      <p:sp>
        <p:nvSpPr>
          <p:cNvPr id="32" name="Text 3"/>
          <p:cNvSpPr/>
          <p:nvPr/>
        </p:nvSpPr>
        <p:spPr>
          <a:xfrm>
            <a:off x="866775" y="1693515"/>
            <a:ext cx="292608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Personal Safety:</a:t>
            </a:r>
            <a:endParaRPr lang="en-US" sz="1200" dirty="0"/>
          </a:p>
        </p:txBody>
      </p:sp>
      <p:sp>
        <p:nvSpPr>
          <p:cNvPr id="33" name="Text 4"/>
          <p:cNvSpPr/>
          <p:nvPr/>
        </p:nvSpPr>
        <p:spPr>
          <a:xfrm>
            <a:off x="2103537" y="1693515"/>
            <a:ext cx="4701927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If you feel unsafe at any point, do not enter. Retreat to your car and call the police or practice manager immediately.</a:t>
            </a:r>
            <a:endParaRPr lang="en-US" sz="1200" dirty="0"/>
          </a:p>
        </p:txBody>
      </p:sp>
      <p:sp>
        <p:nvSpPr>
          <p:cNvPr id="34" name="Text 5"/>
          <p:cNvSpPr/>
          <p:nvPr/>
        </p:nvSpPr>
        <p:spPr>
          <a:xfrm>
            <a:off x="866775" y="2255490"/>
            <a:ext cx="237744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Safeguarding:</a:t>
            </a:r>
            <a:endParaRPr lang="en-US" sz="1200" dirty="0"/>
          </a:p>
        </p:txBody>
      </p:sp>
      <p:sp>
        <p:nvSpPr>
          <p:cNvPr id="35" name="Text 6"/>
          <p:cNvSpPr/>
          <p:nvPr/>
        </p:nvSpPr>
        <p:spPr>
          <a:xfrm>
            <a:off x="1933724" y="2255490"/>
            <a:ext cx="4802386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If a child or vulnerable adult is at risk, visit regardless of clinical triage; escalate to the safeguarding lead.</a:t>
            </a:r>
            <a:endParaRPr lang="en-US" sz="1200" dirty="0"/>
          </a:p>
        </p:txBody>
      </p:sp>
      <p:sp>
        <p:nvSpPr>
          <p:cNvPr id="36" name="Text 7"/>
          <p:cNvSpPr/>
          <p:nvPr/>
        </p:nvSpPr>
        <p:spPr>
          <a:xfrm>
            <a:off x="866775" y="2817465"/>
            <a:ext cx="36576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Rapid Deterioration:</a:t>
            </a:r>
            <a:endParaRPr lang="en-US" sz="1200" dirty="0"/>
          </a:p>
        </p:txBody>
      </p:sp>
      <p:sp>
        <p:nvSpPr>
          <p:cNvPr id="37" name="Text 8"/>
          <p:cNvSpPr/>
          <p:nvPr/>
        </p:nvSpPr>
        <p:spPr>
          <a:xfrm>
            <a:off x="2374106" y="2817465"/>
            <a:ext cx="4511873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Call 999 if the patient declines rapidly. Never attempt to transport a critically ill patient in your own vehicle.</a:t>
            </a:r>
            <a:endParaRPr lang="en-US" sz="1200" dirty="0"/>
          </a:p>
        </p:txBody>
      </p:sp>
      <p:sp>
        <p:nvSpPr>
          <p:cNvPr id="38" name="Text 9"/>
          <p:cNvSpPr/>
          <p:nvPr/>
        </p:nvSpPr>
        <p:spPr>
          <a:xfrm>
            <a:off x="1009650" y="4037707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Immediate Escalation</a:t>
            </a:r>
            <a:endParaRPr lang="en-US" sz="1500" dirty="0"/>
          </a:p>
        </p:txBody>
      </p:sp>
      <p:sp>
        <p:nvSpPr>
          <p:cNvPr id="39" name="Text 10"/>
          <p:cNvSpPr/>
          <p:nvPr/>
        </p:nvSpPr>
        <p:spPr>
          <a:xfrm>
            <a:off x="866775" y="4571107"/>
            <a:ext cx="310896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ABCDE Compromise:</a:t>
            </a:r>
            <a:endParaRPr lang="en-US" sz="1200" dirty="0"/>
          </a:p>
        </p:txBody>
      </p:sp>
      <p:sp>
        <p:nvSpPr>
          <p:cNvPr id="40" name="Text 11"/>
          <p:cNvSpPr/>
          <p:nvPr/>
        </p:nvSpPr>
        <p:spPr>
          <a:xfrm>
            <a:off x="2467273" y="4571107"/>
            <a:ext cx="4342061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Any compromise to Airway, Breathing, or Circulation requires immediate hospital transfer.</a:t>
            </a:r>
            <a:endParaRPr lang="en-US" sz="1200" dirty="0"/>
          </a:p>
        </p:txBody>
      </p:sp>
      <p:sp>
        <p:nvSpPr>
          <p:cNvPr id="41" name="Text 12"/>
          <p:cNvSpPr/>
          <p:nvPr/>
        </p:nvSpPr>
        <p:spPr>
          <a:xfrm>
            <a:off x="866775" y="5133082"/>
            <a:ext cx="256032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FAST Positive:</a:t>
            </a:r>
            <a:endParaRPr lang="en-US" sz="1200" dirty="0"/>
          </a:p>
        </p:txBody>
      </p:sp>
      <p:sp>
        <p:nvSpPr>
          <p:cNvPr id="42" name="Text 13"/>
          <p:cNvSpPr/>
          <p:nvPr/>
        </p:nvSpPr>
        <p:spPr>
          <a:xfrm>
            <a:off x="1976289" y="5133082"/>
            <a:ext cx="4548336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Suspected stroke is a time-critical emergency; stop assessment and call 999.</a:t>
            </a:r>
            <a:endParaRPr lang="en-US" sz="1200" dirty="0"/>
          </a:p>
        </p:txBody>
      </p:sp>
      <p:sp>
        <p:nvSpPr>
          <p:cNvPr id="43" name="Text 14"/>
          <p:cNvSpPr/>
          <p:nvPr/>
        </p:nvSpPr>
        <p:spPr>
          <a:xfrm>
            <a:off x="6877050" y="1160115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Operational Pitfalls</a:t>
            </a:r>
            <a:endParaRPr lang="en-US" sz="1500" dirty="0"/>
          </a:p>
        </p:txBody>
      </p:sp>
      <p:sp>
        <p:nvSpPr>
          <p:cNvPr id="44" name="Text 15"/>
          <p:cNvSpPr/>
          <p:nvPr/>
        </p:nvSpPr>
        <p:spPr>
          <a:xfrm>
            <a:off x="6734175" y="1693515"/>
            <a:ext cx="292608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Skipping Triage:</a:t>
            </a:r>
            <a:endParaRPr lang="en-US" sz="1200" dirty="0"/>
          </a:p>
        </p:txBody>
      </p:sp>
      <p:sp>
        <p:nvSpPr>
          <p:cNvPr id="45" name="Text 16"/>
          <p:cNvSpPr/>
          <p:nvPr/>
        </p:nvSpPr>
        <p:spPr>
          <a:xfrm>
            <a:off x="7953673" y="1693515"/>
            <a:ext cx="4238327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Attending without phone triage wastes resources and risks missing higher-priority clinical cases.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6734175" y="2255490"/>
            <a:ext cx="36576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Lone Worker Failure:</a:t>
            </a:r>
            <a:endParaRPr lang="en-US" sz="1200" dirty="0"/>
          </a:p>
        </p:txBody>
      </p:sp>
      <p:sp>
        <p:nvSpPr>
          <p:cNvPr id="47" name="Text 18"/>
          <p:cNvSpPr/>
          <p:nvPr/>
        </p:nvSpPr>
        <p:spPr>
          <a:xfrm>
            <a:off x="8298061" y="2255490"/>
            <a:ext cx="3893939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Neglecting to check-in/out with the surgery leaves you vulnerable in an emergency.</a:t>
            </a:r>
            <a:endParaRPr lang="en-US" sz="1200" dirty="0"/>
          </a:p>
        </p:txBody>
      </p:sp>
      <p:sp>
        <p:nvSpPr>
          <p:cNvPr id="48" name="Text 19"/>
          <p:cNvSpPr/>
          <p:nvPr/>
        </p:nvSpPr>
        <p:spPr>
          <a:xfrm>
            <a:off x="6734175" y="2817465"/>
            <a:ext cx="27432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Inadequate Bag:</a:t>
            </a:r>
            <a:endParaRPr lang="en-US" sz="1200" dirty="0"/>
          </a:p>
        </p:txBody>
      </p:sp>
      <p:sp>
        <p:nvSpPr>
          <p:cNvPr id="49" name="Text 20"/>
          <p:cNvSpPr/>
          <p:nvPr/>
        </p:nvSpPr>
        <p:spPr>
          <a:xfrm>
            <a:off x="7953673" y="2817465"/>
            <a:ext cx="4124920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Arriving without essential emergency drugs (Adrenaline, Aspirin, Glucagon) is a serious clinical risk.</a:t>
            </a:r>
            <a:endParaRPr lang="en-US" sz="1200" dirty="0"/>
          </a:p>
        </p:txBody>
      </p:sp>
      <p:sp>
        <p:nvSpPr>
          <p:cNvPr id="50" name="Text 21"/>
          <p:cNvSpPr/>
          <p:nvPr/>
        </p:nvSpPr>
        <p:spPr>
          <a:xfrm>
            <a:off x="6877050" y="4037707"/>
            <a:ext cx="53149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Documentation &amp; Safety-Netting</a:t>
            </a:r>
            <a:endParaRPr lang="en-US" sz="1500" dirty="0"/>
          </a:p>
        </p:txBody>
      </p:sp>
      <p:sp>
        <p:nvSpPr>
          <p:cNvPr id="51" name="Text 22"/>
          <p:cNvSpPr/>
          <p:nvPr/>
        </p:nvSpPr>
        <p:spPr>
          <a:xfrm>
            <a:off x="6734175" y="4571107"/>
            <a:ext cx="402336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Undocumented Refusals:</a:t>
            </a:r>
            <a:endParaRPr lang="en-US" sz="1200" dirty="0"/>
          </a:p>
        </p:txBody>
      </p:sp>
      <p:sp>
        <p:nvSpPr>
          <p:cNvPr id="52" name="Text 23"/>
          <p:cNvSpPr/>
          <p:nvPr/>
        </p:nvSpPr>
        <p:spPr>
          <a:xfrm>
            <a:off x="8614172" y="4571107"/>
            <a:ext cx="3577828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Failing to document clinical reasoning when declining a visit request is a significant medico-legal risk.</a:t>
            </a:r>
            <a:endParaRPr lang="en-US" sz="1200" dirty="0"/>
          </a:p>
        </p:txBody>
      </p:sp>
      <p:sp>
        <p:nvSpPr>
          <p:cNvPr id="53" name="Text 24"/>
          <p:cNvSpPr/>
          <p:nvPr/>
        </p:nvSpPr>
        <p:spPr>
          <a:xfrm>
            <a:off x="6734175" y="5133082"/>
            <a:ext cx="292608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Poor Continuity:</a:t>
            </a:r>
            <a:endParaRPr lang="en-US" sz="1200" dirty="0"/>
          </a:p>
        </p:txBody>
      </p:sp>
      <p:sp>
        <p:nvSpPr>
          <p:cNvPr id="54" name="Text 25"/>
          <p:cNvSpPr/>
          <p:nvPr/>
        </p:nvSpPr>
        <p:spPr>
          <a:xfrm>
            <a:off x="7970193" y="5133082"/>
            <a:ext cx="4221807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Forgetting to arrange follow-up or provide clear verbal/written safety-netting instructions.</a:t>
            </a:r>
            <a:endParaRPr lang="en-US" sz="1200" dirty="0"/>
          </a:p>
        </p:txBody>
      </p:sp>
      <p:sp>
        <p:nvSpPr>
          <p:cNvPr id="55" name="Text 26"/>
          <p:cNvSpPr/>
          <p:nvPr/>
        </p:nvSpPr>
        <p:spPr>
          <a:xfrm>
            <a:off x="6891338" y="5847457"/>
            <a:ext cx="45386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91B1B"/>
                </a:solidFill>
              </a:rPr>
              <a:t>EXAM TIP: AKT questions often focus on the medico-legal necessity of documenting the decision NOT to visit.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5562600" cy="256802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109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894" y="1424880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6876" y="1422053"/>
            <a:ext cx="708124" cy="1809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64965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379315"/>
            <a:ext cx="166688" cy="19437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893665"/>
            <a:ext cx="166688" cy="145852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09120"/>
            <a:ext cx="5562600" cy="2568029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137720"/>
            <a:ext cx="342900" cy="3429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894" y="4221510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06876" y="4218682"/>
            <a:ext cx="708124" cy="1809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661595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175945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5690295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8400" y="1112490"/>
            <a:ext cx="5562600" cy="2568029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1341090"/>
            <a:ext cx="342900" cy="3429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1294" y="1424880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72490" y="1422053"/>
            <a:ext cx="709910" cy="18097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1864965"/>
            <a:ext cx="166688" cy="166688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77000" y="2379315"/>
            <a:ext cx="166688" cy="166688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2893665"/>
            <a:ext cx="166688" cy="166688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48400" y="3909120"/>
            <a:ext cx="5562600" cy="2568029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77000" y="4137720"/>
            <a:ext cx="342900" cy="3429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41294" y="4221510"/>
            <a:ext cx="214313" cy="17532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72490" y="4218682"/>
            <a:ext cx="709910" cy="180975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77000" y="4661595"/>
            <a:ext cx="166688" cy="166688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77000" y="5175945"/>
            <a:ext cx="166688" cy="166688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477000" y="5690295"/>
            <a:ext cx="166688" cy="166688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381000" y="1905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Exam Pearls: AKT and SCA Tips</a:t>
            </a:r>
            <a:endParaRPr lang="en-US" sz="1800" dirty="0"/>
          </a:p>
        </p:txBody>
      </p:sp>
      <p:sp>
        <p:nvSpPr>
          <p:cNvPr id="34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35" name="Text 2"/>
          <p:cNvSpPr/>
          <p:nvPr/>
        </p:nvSpPr>
        <p:spPr>
          <a:xfrm>
            <a:off x="1066800" y="1383953"/>
            <a:ext cx="47320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AKT: Contract &amp; Urgency</a:t>
            </a:r>
            <a:endParaRPr lang="en-US" sz="1350" dirty="0"/>
          </a:p>
        </p:txBody>
      </p:sp>
      <p:sp>
        <p:nvSpPr>
          <p:cNvPr id="36" name="Text 3"/>
          <p:cNvSpPr/>
          <p:nvPr/>
        </p:nvSpPr>
        <p:spPr>
          <a:xfrm>
            <a:off x="5083076" y="1422053"/>
            <a:ext cx="807307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AKT FOCUS</a:t>
            </a:r>
            <a:endParaRPr lang="en-US" sz="750" dirty="0"/>
          </a:p>
        </p:txBody>
      </p:sp>
      <p:sp>
        <p:nvSpPr>
          <p:cNvPr id="37" name="Text 4"/>
          <p:cNvSpPr/>
          <p:nvPr/>
        </p:nvSpPr>
        <p:spPr>
          <a:xfrm>
            <a:off x="871538" y="183639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GMS Contract: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The obligation is to provide visits when clinically necessary, not for patient convenience.</a:t>
            </a:r>
            <a:endParaRPr lang="en-US" sz="1125" dirty="0"/>
          </a:p>
        </p:txBody>
      </p:sp>
      <p:sp>
        <p:nvSpPr>
          <p:cNvPr id="38" name="Text 5"/>
          <p:cNvSpPr/>
          <p:nvPr/>
        </p:nvSpPr>
        <p:spPr>
          <a:xfrm>
            <a:off x="871538" y="235074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Triage Categories: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Differentiate Category 1 (within 1hr) vs Category 3 (Routine) for housebound reviews.</a:t>
            </a:r>
            <a:endParaRPr lang="en-US" sz="1125" dirty="0"/>
          </a:p>
        </p:txBody>
      </p:sp>
      <p:sp>
        <p:nvSpPr>
          <p:cNvPr id="39" name="Text 6"/>
          <p:cNvSpPr/>
          <p:nvPr/>
        </p:nvSpPr>
        <p:spPr>
          <a:xfrm>
            <a:off x="871538" y="286509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OOH Provision: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Knowledge of BARDOC/designated providers for clinical coverage outside core hours.</a:t>
            </a:r>
            <a:endParaRPr lang="en-US" sz="1125" dirty="0"/>
          </a:p>
        </p:txBody>
      </p:sp>
      <p:sp>
        <p:nvSpPr>
          <p:cNvPr id="40" name="Text 7"/>
          <p:cNvSpPr/>
          <p:nvPr/>
        </p:nvSpPr>
        <p:spPr>
          <a:xfrm>
            <a:off x="1066800" y="4180582"/>
            <a:ext cx="57607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AKT: Palliative Pharmacology</a:t>
            </a:r>
            <a:endParaRPr lang="en-US" sz="1350" dirty="0"/>
          </a:p>
        </p:txBody>
      </p:sp>
      <p:sp>
        <p:nvSpPr>
          <p:cNvPr id="41" name="Text 8"/>
          <p:cNvSpPr/>
          <p:nvPr/>
        </p:nvSpPr>
        <p:spPr>
          <a:xfrm>
            <a:off x="5083076" y="4218682"/>
            <a:ext cx="807307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AKT FOCUS</a:t>
            </a:r>
            <a:endParaRPr lang="en-US" sz="750" dirty="0"/>
          </a:p>
        </p:txBody>
      </p:sp>
      <p:sp>
        <p:nvSpPr>
          <p:cNvPr id="42" name="Text 9"/>
          <p:cNvSpPr/>
          <p:nvPr/>
        </p:nvSpPr>
        <p:spPr>
          <a:xfrm>
            <a:off x="871538" y="463302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Just-In-Case Box: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Morphine (Pain), Midazolam (Agitation), Haloperidol (Nausea), Hyoscine (Secretions).</a:t>
            </a:r>
            <a:endParaRPr lang="en-US" sz="1125" dirty="0"/>
          </a:p>
        </p:txBody>
      </p:sp>
      <p:sp>
        <p:nvSpPr>
          <p:cNvPr id="43" name="Text 10"/>
          <p:cNvSpPr/>
          <p:nvPr/>
        </p:nvSpPr>
        <p:spPr>
          <a:xfrm>
            <a:off x="871538" y="514737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SC Dosing: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Familiarity with standard subcutaneous starting doses for terminal symptom management.</a:t>
            </a:r>
            <a:endParaRPr lang="en-US" sz="1125" dirty="0"/>
          </a:p>
        </p:txBody>
      </p:sp>
      <p:sp>
        <p:nvSpPr>
          <p:cNvPr id="44" name="Text 11"/>
          <p:cNvSpPr/>
          <p:nvPr/>
        </p:nvSpPr>
        <p:spPr>
          <a:xfrm>
            <a:off x="871538" y="566172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Documentation: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Ensuring DNACPR and SR1 forms are correctly completed and accessible at home.</a:t>
            </a:r>
            <a:endParaRPr lang="en-US" sz="1125" dirty="0"/>
          </a:p>
        </p:txBody>
      </p:sp>
      <p:sp>
        <p:nvSpPr>
          <p:cNvPr id="45" name="Text 12"/>
          <p:cNvSpPr/>
          <p:nvPr/>
        </p:nvSpPr>
        <p:spPr>
          <a:xfrm>
            <a:off x="6934200" y="1383953"/>
            <a:ext cx="5257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SCA: Triage &amp; Communication</a:t>
            </a:r>
            <a:endParaRPr lang="en-US" sz="1350" dirty="0"/>
          </a:p>
        </p:txBody>
      </p:sp>
      <p:sp>
        <p:nvSpPr>
          <p:cNvPr id="46" name="Text 13"/>
          <p:cNvSpPr/>
          <p:nvPr/>
        </p:nvSpPr>
        <p:spPr>
          <a:xfrm>
            <a:off x="10948690" y="1422053"/>
            <a:ext cx="807864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SCA FOCUS</a:t>
            </a:r>
            <a:endParaRPr lang="en-US" sz="750" dirty="0"/>
          </a:p>
        </p:txBody>
      </p:sp>
      <p:sp>
        <p:nvSpPr>
          <p:cNvPr id="47" name="Text 14"/>
          <p:cNvSpPr/>
          <p:nvPr/>
        </p:nvSpPr>
        <p:spPr>
          <a:xfrm>
            <a:off x="6738938" y="183639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Declining Requests: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Use empathy + clinical rationale. Differentiate "Unable to attend" from "Unwilling".</a:t>
            </a:r>
            <a:endParaRPr lang="en-US" sz="1125" dirty="0"/>
          </a:p>
        </p:txBody>
      </p:sp>
      <p:sp>
        <p:nvSpPr>
          <p:cNvPr id="48" name="Text 15"/>
          <p:cNvSpPr/>
          <p:nvPr/>
        </p:nvSpPr>
        <p:spPr>
          <a:xfrm>
            <a:off x="6738938" y="235074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Alternative Care: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Propose alternatives (Pharmacy, UTC, or Surgery) when a visit is not clinically indicated.</a:t>
            </a:r>
            <a:endParaRPr lang="en-US" sz="1125" dirty="0"/>
          </a:p>
        </p:txBody>
      </p:sp>
      <p:sp>
        <p:nvSpPr>
          <p:cNvPr id="49" name="Text 16"/>
          <p:cNvSpPr/>
          <p:nvPr/>
        </p:nvSpPr>
        <p:spPr>
          <a:xfrm>
            <a:off x="6738938" y="286509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Handling Relatives: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Practice verbalizing triage decisions to persistent family members while staying professional.</a:t>
            </a:r>
            <a:endParaRPr lang="en-US" sz="1125" dirty="0"/>
          </a:p>
        </p:txBody>
      </p:sp>
      <p:sp>
        <p:nvSpPr>
          <p:cNvPr id="50" name="Text 17"/>
          <p:cNvSpPr/>
          <p:nvPr/>
        </p:nvSpPr>
        <p:spPr>
          <a:xfrm>
            <a:off x="6934200" y="4180582"/>
            <a:ext cx="5257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SCA: Safety &amp; Safety-Netting</a:t>
            </a:r>
            <a:endParaRPr lang="en-US" sz="1350" dirty="0"/>
          </a:p>
        </p:txBody>
      </p:sp>
      <p:sp>
        <p:nvSpPr>
          <p:cNvPr id="51" name="Text 18"/>
          <p:cNvSpPr/>
          <p:nvPr/>
        </p:nvSpPr>
        <p:spPr>
          <a:xfrm>
            <a:off x="10948690" y="4218682"/>
            <a:ext cx="807864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SCA FOCUS</a:t>
            </a:r>
            <a:endParaRPr lang="en-US" sz="750" dirty="0"/>
          </a:p>
        </p:txBody>
      </p:sp>
      <p:sp>
        <p:nvSpPr>
          <p:cNvPr id="52" name="Text 19"/>
          <p:cNvSpPr/>
          <p:nvPr/>
        </p:nvSpPr>
        <p:spPr>
          <a:xfrm>
            <a:off x="6738938" y="463302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Lone Worker Safety: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Demonstrate check-in/check-out protocols and environment assessment during roleplay.</a:t>
            </a:r>
            <a:endParaRPr lang="en-US" sz="1125" dirty="0"/>
          </a:p>
        </p:txBody>
      </p:sp>
      <p:sp>
        <p:nvSpPr>
          <p:cNvPr id="53" name="Text 20"/>
          <p:cNvSpPr/>
          <p:nvPr/>
        </p:nvSpPr>
        <p:spPr>
          <a:xfrm>
            <a:off x="6738938" y="514737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Closing the Visit: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Ensure safety-netting is both verbal and written, with clear 999 triggers defined.</a:t>
            </a:r>
            <a:endParaRPr lang="en-US" sz="1125" dirty="0"/>
          </a:p>
        </p:txBody>
      </p:sp>
      <p:sp>
        <p:nvSpPr>
          <p:cNvPr id="54" name="Text 21"/>
          <p:cNvSpPr/>
          <p:nvPr/>
        </p:nvSpPr>
        <p:spPr>
          <a:xfrm>
            <a:off x="6738938" y="5661720"/>
            <a:ext cx="48434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Clinical Decision: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Always document the reasoning in the notes, especially if a requested visit was refused.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847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137196"/>
            <a:ext cx="5486400" cy="1346597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543794"/>
            <a:ext cx="533400" cy="5334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1734294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712393"/>
            <a:ext cx="5486400" cy="1346597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118991"/>
            <a:ext cx="533400" cy="533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3309491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4287589"/>
            <a:ext cx="5486400" cy="1346597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694188"/>
            <a:ext cx="533400" cy="533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7250" y="4884688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1137196"/>
            <a:ext cx="5486400" cy="1378297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559570"/>
            <a:ext cx="533400" cy="533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8450" y="1750070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8400" y="2696468"/>
            <a:ext cx="5486400" cy="1378297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118842"/>
            <a:ext cx="533400" cy="5334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48450" y="3309342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8400" y="4255740"/>
            <a:ext cx="5486400" cy="1378297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4678114"/>
            <a:ext cx="533400" cy="5334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8450" y="4868614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7200" y="6091238"/>
            <a:ext cx="11277600" cy="46196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5800" y="6246019"/>
            <a:ext cx="190500" cy="1524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457200" y="180975"/>
            <a:ext cx="112776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005EB8"/>
                </a:solidFill>
              </a:rPr>
              <a:t>Top Tips and Quick Recall</a:t>
            </a:r>
            <a:endParaRPr lang="en-US" sz="2400" dirty="0"/>
          </a:p>
        </p:txBody>
      </p:sp>
      <p:sp>
        <p:nvSpPr>
          <p:cNvPr id="26" name="Text 1"/>
          <p:cNvSpPr/>
          <p:nvPr/>
        </p:nvSpPr>
        <p:spPr>
          <a:xfrm>
            <a:off x="457200" y="603796"/>
            <a:ext cx="11277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9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1050" dirty="0"/>
          </a:p>
        </p:txBody>
      </p:sp>
      <p:sp>
        <p:nvSpPr>
          <p:cNvPr id="27" name="Text 2"/>
          <p:cNvSpPr/>
          <p:nvPr/>
        </p:nvSpPr>
        <p:spPr>
          <a:xfrm>
            <a:off x="1409700" y="1434257"/>
            <a:ext cx="43053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Triage Priority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1409700" y="1729532"/>
            <a:ext cx="430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Every visit request must be clinically triaged via telephone to establish urgency and necessity.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1409700" y="3009454"/>
            <a:ext cx="43053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Clinical Decision</a:t>
            </a:r>
            <a:endParaRPr lang="en-US" sz="1350" dirty="0"/>
          </a:p>
        </p:txBody>
      </p:sp>
      <p:sp>
        <p:nvSpPr>
          <p:cNvPr id="30" name="Text 5"/>
          <p:cNvSpPr/>
          <p:nvPr/>
        </p:nvSpPr>
        <p:spPr>
          <a:xfrm>
            <a:off x="1409700" y="3304729"/>
            <a:ext cx="430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The final decision to visit rests with the GP based on clinical need, not patient preference or convenience.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1409700" y="4584650"/>
            <a:ext cx="43053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Documentation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1409700" y="4879925"/>
            <a:ext cx="430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Clearly record your clinical reasoning for all decisions, especially when a home visit request is appropriately declined.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7200900" y="1450032"/>
            <a:ext cx="43053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Lone Worker Safety</a:t>
            </a:r>
            <a:endParaRPr lang="en-US" sz="1350" dirty="0"/>
          </a:p>
        </p:txBody>
      </p:sp>
      <p:sp>
        <p:nvSpPr>
          <p:cNvPr id="34" name="Text 9"/>
          <p:cNvSpPr/>
          <p:nvPr/>
        </p:nvSpPr>
        <p:spPr>
          <a:xfrm>
            <a:off x="7200900" y="1745307"/>
            <a:ext cx="430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Always inform the surgery of your location and use a check-in protocol for arrival and departure at every visit.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7200900" y="3009305"/>
            <a:ext cx="43053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Emergency Readiness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7200900" y="3304580"/>
            <a:ext cx="430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Ensure your bag contains essential life-saving drugs including Adrenaline, Aspirin, and Glucagon at all times.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7200900" y="4568577"/>
            <a:ext cx="43053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Palliative Care</a:t>
            </a:r>
            <a:endParaRPr lang="en-US" sz="1350" dirty="0"/>
          </a:p>
        </p:txBody>
      </p:sp>
      <p:sp>
        <p:nvSpPr>
          <p:cNvPr id="38" name="Text 13"/>
          <p:cNvSpPr/>
          <p:nvPr/>
        </p:nvSpPr>
        <p:spPr>
          <a:xfrm>
            <a:off x="7200900" y="4863852"/>
            <a:ext cx="4305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Proactively prescribe "just-in-case" medications and ensure DNACPR documentation is physically accessible at the home.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1028700" y="6215063"/>
            <a:ext cx="111633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92400E"/>
                </a:solidFill>
              </a:rPr>
              <a:t>Final Recall: If the patient is deteriorating rapidly or safety is compromised, do not hesitate to call 999 or escalate to the practice lead.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5562600" cy="167223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95561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013323"/>
            <a:ext cx="5562600" cy="194488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296394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091434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429571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112490"/>
            <a:ext cx="5562600" cy="1903809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3244900"/>
            <a:ext cx="5562600" cy="1713309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444925"/>
            <a:ext cx="1138833" cy="20955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81000" y="1905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What is a Home Visit?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16" name="Text 2"/>
          <p:cNvSpPr/>
          <p:nvPr/>
        </p:nvSpPr>
        <p:spPr>
          <a:xfrm>
            <a:off x="962025" y="1341090"/>
            <a:ext cx="5257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Defining the Home Visit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609600" y="1779240"/>
            <a:ext cx="5105400" cy="7768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74151"/>
                </a:solidFill>
              </a:rPr>
              <a:t>A home visit occurs when a GP or healthcare professional attends a patient at their home rather than the surgery. It is a vital service for those unable to access care through traditional means.</a:t>
            </a:r>
            <a:endParaRPr lang="en-US" sz="1275" dirty="0"/>
          </a:p>
        </p:txBody>
      </p:sp>
      <p:sp>
        <p:nvSpPr>
          <p:cNvPr id="18" name="Text 4"/>
          <p:cNvSpPr/>
          <p:nvPr/>
        </p:nvSpPr>
        <p:spPr>
          <a:xfrm>
            <a:off x="962025" y="3241923"/>
            <a:ext cx="5029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Contractual Obligation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609600" y="3680073"/>
            <a:ext cx="11269980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74151"/>
                </a:solidFill>
              </a:rPr>
              <a:t>Under the GMS Contract, GPs must provide home visits when:</a:t>
            </a:r>
            <a:endParaRPr lang="en-US" sz="1275" dirty="0"/>
          </a:p>
        </p:txBody>
      </p:sp>
      <p:sp>
        <p:nvSpPr>
          <p:cNvPr id="20" name="Text 6"/>
          <p:cNvSpPr/>
          <p:nvPr/>
        </p:nvSpPr>
        <p:spPr>
          <a:xfrm>
            <a:off x="871538" y="4053334"/>
            <a:ext cx="1049274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</a:rPr>
              <a:t>It is </a:t>
            </a:r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74151"/>
                </a:solidFill>
              </a:rPr>
              <a:t>clinically necessary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</a:rPr>
              <a:t> for the patient to be seen.</a:t>
            </a:r>
            <a:endParaRPr lang="en-US" sz="1275" dirty="0"/>
          </a:p>
        </p:txBody>
      </p:sp>
      <p:sp>
        <p:nvSpPr>
          <p:cNvPr id="21" name="Text 7"/>
          <p:cNvSpPr/>
          <p:nvPr/>
        </p:nvSpPr>
        <p:spPr>
          <a:xfrm>
            <a:off x="871538" y="4391471"/>
            <a:ext cx="1068705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</a:rPr>
              <a:t>The patient is physically </a:t>
            </a:r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74151"/>
                </a:solidFill>
              </a:rPr>
              <a:t>unable to attend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374151"/>
                </a:solidFill>
              </a:rPr>
              <a:t> the surgery.</a:t>
            </a:r>
            <a:endParaRPr lang="en-US" sz="1275" dirty="0"/>
          </a:p>
        </p:txBody>
      </p:sp>
      <p:sp>
        <p:nvSpPr>
          <p:cNvPr id="22" name="Text 8"/>
          <p:cNvSpPr/>
          <p:nvPr/>
        </p:nvSpPr>
        <p:spPr>
          <a:xfrm>
            <a:off x="8468618" y="1398240"/>
            <a:ext cx="112216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b="1" spc="120" kern="0" dirty="0">
                <a:solidFill>
                  <a:srgbClr val="1D4ED8"/>
                </a:solidFill>
              </a:rPr>
              <a:t>KEY PRINCIPLE</a:t>
            </a:r>
            <a:endParaRPr lang="en-US" sz="900" dirty="0"/>
          </a:p>
        </p:txBody>
      </p:sp>
      <p:sp>
        <p:nvSpPr>
          <p:cNvPr id="23" name="Text 9"/>
          <p:cNvSpPr/>
          <p:nvPr/>
        </p:nvSpPr>
        <p:spPr>
          <a:xfrm>
            <a:off x="6534150" y="1683990"/>
            <a:ext cx="4991100" cy="5941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1E3A8A"/>
                </a:solidFill>
              </a:rPr>
              <a:t>"The decision to visit is a clinical one — not an administrative one."</a:t>
            </a:r>
            <a:endParaRPr lang="en-US" sz="1800" dirty="0"/>
          </a:p>
        </p:txBody>
      </p:sp>
      <p:sp>
        <p:nvSpPr>
          <p:cNvPr id="24" name="Text 10"/>
          <p:cNvSpPr/>
          <p:nvPr/>
        </p:nvSpPr>
        <p:spPr>
          <a:xfrm>
            <a:off x="6674495" y="2420987"/>
            <a:ext cx="4710261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1E40AF"/>
                </a:solidFill>
              </a:rPr>
              <a:t>It should be based on clinical need, not patient preference or convenience.</a:t>
            </a:r>
            <a:endParaRPr lang="en-US" sz="1125" dirty="0"/>
          </a:p>
        </p:txBody>
      </p:sp>
      <p:sp>
        <p:nvSpPr>
          <p:cNvPr id="25" name="Text 11"/>
          <p:cNvSpPr/>
          <p:nvPr/>
        </p:nvSpPr>
        <p:spPr>
          <a:xfrm>
            <a:off x="6515100" y="3444925"/>
            <a:ext cx="1782076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2400E"/>
                </a:solidFill>
              </a:rPr>
              <a:t>AKT / SCA PEARL</a:t>
            </a:r>
            <a:endParaRPr lang="en-US" sz="900" dirty="0"/>
          </a:p>
        </p:txBody>
      </p:sp>
      <p:sp>
        <p:nvSpPr>
          <p:cNvPr id="26" name="Text 12"/>
          <p:cNvSpPr/>
          <p:nvPr/>
        </p:nvSpPr>
        <p:spPr>
          <a:xfrm>
            <a:off x="6438900" y="3749725"/>
            <a:ext cx="518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For exams, remember that lack of transport or minor illness manageable by phone are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not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 grounds for a home visit. The clinician determines the mode of delivery (telephone, video, surgery, or home) based on clinical assessment.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3657600" cy="39814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6966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112490"/>
            <a:ext cx="3657600" cy="39814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1369665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3400" y="1112490"/>
            <a:ext cx="3657600" cy="39814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1369665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398740"/>
            <a:ext cx="11430000" cy="9810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589240"/>
            <a:ext cx="1025128" cy="2476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81000" y="1905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Categorizing Visit Requests</a:t>
            </a:r>
            <a:endParaRPr lang="en-US" sz="1800" dirty="0"/>
          </a:p>
        </p:txBody>
      </p:sp>
      <p:sp>
        <p:nvSpPr>
          <p:cNvPr id="14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15" name="Text 2"/>
          <p:cNvSpPr/>
          <p:nvPr/>
        </p:nvSpPr>
        <p:spPr>
          <a:xfrm>
            <a:off x="1009650" y="1341090"/>
            <a:ext cx="2971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Urgent Visits</a:t>
            </a:r>
            <a:endParaRPr lang="en-US" sz="1500" dirty="0"/>
          </a:p>
        </p:txBody>
      </p:sp>
      <p:sp>
        <p:nvSpPr>
          <p:cNvPr id="16" name="Text 3"/>
          <p:cNvSpPr/>
          <p:nvPr/>
        </p:nvSpPr>
        <p:spPr>
          <a:xfrm>
            <a:off x="838200" y="181734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Acute Medical Emergency: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Suspected stroke (FAST+), MI, or severe acute infection/sepsis.</a:t>
            </a:r>
            <a:endParaRPr lang="en-US" sz="1200" dirty="0"/>
          </a:p>
        </p:txBody>
      </p:sp>
      <p:sp>
        <p:nvSpPr>
          <p:cNvPr id="17" name="Text 4"/>
          <p:cNvSpPr/>
          <p:nvPr/>
        </p:nvSpPr>
        <p:spPr>
          <a:xfrm>
            <a:off x="838200" y="263649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Palliative Crisis: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Uncontrolled terminal pain, agitation, or severe breathlessness.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838200" y="3227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Mental Health: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Acute psychosis, active suicide risk, or severe self-neglect.</a:t>
            </a:r>
            <a:endParaRPr lang="en-US" sz="1200" dirty="0"/>
          </a:p>
        </p:txBody>
      </p:sp>
      <p:sp>
        <p:nvSpPr>
          <p:cNvPr id="19" name="Text 6"/>
          <p:cNvSpPr/>
          <p:nvPr/>
        </p:nvSpPr>
        <p:spPr>
          <a:xfrm>
            <a:off x="838200" y="381759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Acute Trauma: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Recent fall with significant injury or inability to mobilise.</a:t>
            </a:r>
            <a:endParaRPr lang="en-US" sz="1200" dirty="0"/>
          </a:p>
        </p:txBody>
      </p:sp>
      <p:sp>
        <p:nvSpPr>
          <p:cNvPr id="20" name="Text 7"/>
          <p:cNvSpPr/>
          <p:nvPr/>
        </p:nvSpPr>
        <p:spPr>
          <a:xfrm>
            <a:off x="4895850" y="1341090"/>
            <a:ext cx="3200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Routine Visits</a:t>
            </a:r>
            <a:endParaRPr lang="en-US" sz="1500" dirty="0"/>
          </a:p>
        </p:txBody>
      </p:sp>
      <p:sp>
        <p:nvSpPr>
          <p:cNvPr id="21" name="Text 8"/>
          <p:cNvSpPr/>
          <p:nvPr/>
        </p:nvSpPr>
        <p:spPr>
          <a:xfrm>
            <a:off x="4724400" y="181734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Housebound Reviews: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Chronic disease management and medication reviews for immobile patients.</a:t>
            </a:r>
            <a:endParaRPr lang="en-US" sz="1200" dirty="0"/>
          </a:p>
        </p:txBody>
      </p:sp>
      <p:sp>
        <p:nvSpPr>
          <p:cNvPr id="22" name="Text 9"/>
          <p:cNvSpPr/>
          <p:nvPr/>
        </p:nvSpPr>
        <p:spPr>
          <a:xfrm>
            <a:off x="4724400" y="263649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Care Home Rounds: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Proactive assessments and routine monitoring of residents.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4724400" y="345564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Post-Discharge: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Follow-up for frail or elderly patients recently home from hospital.</a:t>
            </a:r>
            <a:endParaRPr lang="en-US" sz="1200" dirty="0"/>
          </a:p>
        </p:txBody>
      </p:sp>
      <p:sp>
        <p:nvSpPr>
          <p:cNvPr id="24" name="Text 11"/>
          <p:cNvSpPr/>
          <p:nvPr/>
        </p:nvSpPr>
        <p:spPr>
          <a:xfrm>
            <a:off x="4724400" y="427479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Stable Conditions: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Non-urgent assessment of long-term symptoms.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8782050" y="1341090"/>
            <a:ext cx="2971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Inappropriate</a:t>
            </a:r>
            <a:endParaRPr lang="en-US" sz="1500" dirty="0"/>
          </a:p>
        </p:txBody>
      </p:sp>
      <p:sp>
        <p:nvSpPr>
          <p:cNvPr id="26" name="Text 13"/>
          <p:cNvSpPr/>
          <p:nvPr/>
        </p:nvSpPr>
        <p:spPr>
          <a:xfrm>
            <a:off x="8610600" y="18173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Convenience: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Requests based on lack of transport, childcare issues, or bad weather.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8610600" y="240789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Minor Illness: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Conditions safely manageable via telephone, eConsult, or local pharmacy.</a:t>
            </a:r>
            <a:endParaRPr lang="en-US" sz="1200" dirty="0"/>
          </a:p>
        </p:txBody>
      </p:sp>
      <p:sp>
        <p:nvSpPr>
          <p:cNvPr id="28" name="Text 15"/>
          <p:cNvSpPr/>
          <p:nvPr/>
        </p:nvSpPr>
        <p:spPr>
          <a:xfrm>
            <a:off x="8610600" y="3227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Preference: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Patient is physically able to attend the surgery but prefers a visit.</a:t>
            </a:r>
            <a:endParaRPr lang="en-US" sz="1200" dirty="0"/>
          </a:p>
        </p:txBody>
      </p:sp>
      <p:sp>
        <p:nvSpPr>
          <p:cNvPr id="29" name="Text 16"/>
          <p:cNvSpPr/>
          <p:nvPr/>
        </p:nvSpPr>
        <p:spPr>
          <a:xfrm>
            <a:off x="8610600" y="381759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Social Issues: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</a:rPr>
              <a:t> Non-clinical requests better served by social care or community support.</a:t>
            </a:r>
            <a:endParaRPr lang="en-US" sz="1200" dirty="0"/>
          </a:p>
        </p:txBody>
      </p:sp>
      <p:sp>
        <p:nvSpPr>
          <p:cNvPr id="30" name="Text 17"/>
          <p:cNvSpPr/>
          <p:nvPr/>
        </p:nvSpPr>
        <p:spPr>
          <a:xfrm>
            <a:off x="666750" y="5589240"/>
            <a:ext cx="1451729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FFFFFF"/>
                </a:solidFill>
              </a:rPr>
              <a:t>SCA / AKT TIP</a:t>
            </a:r>
            <a:endParaRPr lang="en-US" sz="900" dirty="0"/>
          </a:p>
        </p:txBody>
      </p:sp>
      <p:sp>
        <p:nvSpPr>
          <p:cNvPr id="31" name="Text 18"/>
          <p:cNvSpPr/>
          <p:nvPr/>
        </p:nvSpPr>
        <p:spPr>
          <a:xfrm>
            <a:off x="1749028" y="5589240"/>
            <a:ext cx="9871472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In the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SCA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, you must demonstrate sensitive communication when declining an inappropriate request. Explain the clinical reasoning clearly: "The surgery has better diagnostic equipment to assess your symptoms safely." For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AKT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, remember that the visit decision is a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clinical judgment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, not a contractual right based on patient request alone.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5562600" cy="258707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1090"/>
            <a:ext cx="5105400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8201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603" y="1857524"/>
            <a:ext cx="178594" cy="148828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603" y="2171849"/>
            <a:ext cx="178594" cy="14882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603" y="2486174"/>
            <a:ext cx="178594" cy="148828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90070"/>
            <a:ext cx="5562600" cy="2587079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118670"/>
            <a:ext cx="5105400" cy="3333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159597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603" y="4635103"/>
            <a:ext cx="178594" cy="148828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603" y="4949428"/>
            <a:ext cx="178594" cy="148828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4603" y="5263753"/>
            <a:ext cx="178594" cy="148828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8400" y="1112490"/>
            <a:ext cx="5562600" cy="401196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1341090"/>
            <a:ext cx="5105400" cy="33337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1382018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1826865"/>
            <a:ext cx="5105400" cy="66675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2588865"/>
            <a:ext cx="5105400" cy="6667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3350865"/>
            <a:ext cx="5105400" cy="66675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48400" y="5314950"/>
            <a:ext cx="5562600" cy="116205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0800" y="5498753"/>
            <a:ext cx="166688" cy="13722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381000" y="1905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Clinical Triage and Assessment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27" name="Text 2"/>
          <p:cNvSpPr/>
          <p:nvPr/>
        </p:nvSpPr>
        <p:spPr>
          <a:xfrm>
            <a:off x="938213" y="1341090"/>
            <a:ext cx="510540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Core Triage Questions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954137" y="1826865"/>
            <a:ext cx="96012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Symptoms: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What are they and how severe is the distress?</a:t>
            </a:r>
            <a:endParaRPr lang="en-US" sz="1125" dirty="0"/>
          </a:p>
        </p:txBody>
      </p:sp>
      <p:sp>
        <p:nvSpPr>
          <p:cNvPr id="29" name="Text 4"/>
          <p:cNvSpPr/>
          <p:nvPr/>
        </p:nvSpPr>
        <p:spPr>
          <a:xfrm>
            <a:off x="954137" y="2141190"/>
            <a:ext cx="87439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Duration: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How long present and are they worsening?</a:t>
            </a:r>
            <a:endParaRPr lang="en-US" sz="1125" dirty="0"/>
          </a:p>
        </p:txBody>
      </p:sp>
      <p:sp>
        <p:nvSpPr>
          <p:cNvPr id="30" name="Text 5"/>
          <p:cNvSpPr/>
          <p:nvPr/>
        </p:nvSpPr>
        <p:spPr>
          <a:xfrm>
            <a:off x="954137" y="2455515"/>
            <a:ext cx="108013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Access: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Can they attend surgery or an Urgent Treatment Centre?</a:t>
            </a:r>
            <a:endParaRPr lang="en-US" sz="1125" dirty="0"/>
          </a:p>
        </p:txBody>
      </p:sp>
      <p:sp>
        <p:nvSpPr>
          <p:cNvPr id="31" name="Text 6"/>
          <p:cNvSpPr/>
          <p:nvPr/>
        </p:nvSpPr>
        <p:spPr>
          <a:xfrm>
            <a:off x="938213" y="4118670"/>
            <a:ext cx="534924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Contextual Risk Assessment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954137" y="4604445"/>
            <a:ext cx="10458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Background: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Frailty, mobility, and known chronic conditions?</a:t>
            </a:r>
            <a:endParaRPr lang="en-US" sz="1125" dirty="0"/>
          </a:p>
        </p:txBody>
      </p:sp>
      <p:sp>
        <p:nvSpPr>
          <p:cNvPr id="33" name="Text 8"/>
          <p:cNvSpPr/>
          <p:nvPr/>
        </p:nvSpPr>
        <p:spPr>
          <a:xfrm>
            <a:off x="954137" y="4918770"/>
            <a:ext cx="10287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Self-Care: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Have they tried any initial management measures?</a:t>
            </a:r>
            <a:endParaRPr lang="en-US" sz="1125" dirty="0"/>
          </a:p>
        </p:txBody>
      </p:sp>
      <p:sp>
        <p:nvSpPr>
          <p:cNvPr id="34" name="Text 9"/>
          <p:cNvSpPr/>
          <p:nvPr/>
        </p:nvSpPr>
        <p:spPr>
          <a:xfrm>
            <a:off x="954137" y="5233095"/>
            <a:ext cx="90868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Safety: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11827"/>
                </a:solidFill>
              </a:rPr>
              <a:t> Is there an underlying safeguarding concern?</a:t>
            </a:r>
            <a:endParaRPr lang="en-US" sz="1125" dirty="0"/>
          </a:p>
        </p:txBody>
      </p:sp>
      <p:sp>
        <p:nvSpPr>
          <p:cNvPr id="35" name="Text 10"/>
          <p:cNvSpPr/>
          <p:nvPr/>
        </p:nvSpPr>
        <p:spPr>
          <a:xfrm>
            <a:off x="6805613" y="1341090"/>
            <a:ext cx="5386388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Bradford Protocol Categories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6591300" y="1941165"/>
            <a:ext cx="5600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C2626"/>
                </a:solidFill>
              </a:rPr>
              <a:t>CATEGORY 1 — URGENT (WITHIN 1 HOUR)</a:t>
            </a:r>
            <a:endParaRPr lang="en-US" sz="1050" dirty="0"/>
          </a:p>
        </p:txBody>
      </p:sp>
      <p:sp>
        <p:nvSpPr>
          <p:cNvPr id="37" name="Text 12"/>
          <p:cNvSpPr/>
          <p:nvPr/>
        </p:nvSpPr>
        <p:spPr>
          <a:xfrm>
            <a:off x="6591300" y="2179290"/>
            <a:ext cx="5600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Acute CV/Resp events, collapse, or acute mental health crisis.</a:t>
            </a:r>
            <a:endParaRPr lang="en-US" sz="1050" dirty="0"/>
          </a:p>
        </p:txBody>
      </p:sp>
      <p:sp>
        <p:nvSpPr>
          <p:cNvPr id="38" name="Text 13"/>
          <p:cNvSpPr/>
          <p:nvPr/>
        </p:nvSpPr>
        <p:spPr>
          <a:xfrm>
            <a:off x="6591300" y="2703165"/>
            <a:ext cx="4876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97706"/>
                </a:solidFill>
              </a:rPr>
              <a:t>CATEGORY 2 — SAME DAY</a:t>
            </a:r>
            <a:endParaRPr lang="en-US" sz="1050" dirty="0"/>
          </a:p>
        </p:txBody>
      </p:sp>
      <p:sp>
        <p:nvSpPr>
          <p:cNvPr id="39" name="Text 14"/>
          <p:cNvSpPr/>
          <p:nvPr/>
        </p:nvSpPr>
        <p:spPr>
          <a:xfrm>
            <a:off x="6591300" y="2941290"/>
            <a:ext cx="5600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Deteriorating chronic conditions, frail elderly, palliative needs.</a:t>
            </a:r>
            <a:endParaRPr lang="en-US" sz="1050" dirty="0"/>
          </a:p>
        </p:txBody>
      </p:sp>
      <p:sp>
        <p:nvSpPr>
          <p:cNvPr id="40" name="Text 15"/>
          <p:cNvSpPr/>
          <p:nvPr/>
        </p:nvSpPr>
        <p:spPr>
          <a:xfrm>
            <a:off x="6591300" y="3465165"/>
            <a:ext cx="4876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59669"/>
                </a:solidFill>
              </a:rPr>
              <a:t>CATEGORY 3 — ROUTINE</a:t>
            </a:r>
            <a:endParaRPr lang="en-US" sz="1050" dirty="0"/>
          </a:p>
        </p:txBody>
      </p:sp>
      <p:sp>
        <p:nvSpPr>
          <p:cNvPr id="41" name="Text 16"/>
          <p:cNvSpPr/>
          <p:nvPr/>
        </p:nvSpPr>
        <p:spPr>
          <a:xfrm>
            <a:off x="6591300" y="3703290"/>
            <a:ext cx="5600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Stable housebound patients and routine chronic disease reviews.</a:t>
            </a:r>
            <a:endParaRPr lang="en-US" sz="1050" dirty="0"/>
          </a:p>
        </p:txBody>
      </p:sp>
      <p:sp>
        <p:nvSpPr>
          <p:cNvPr id="42" name="Text 17"/>
          <p:cNvSpPr/>
          <p:nvPr/>
        </p:nvSpPr>
        <p:spPr>
          <a:xfrm>
            <a:off x="6643688" y="5467350"/>
            <a:ext cx="5257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97706"/>
                </a:solidFill>
              </a:rPr>
              <a:t>SCA EXAM PEARL</a:t>
            </a:r>
            <a:endParaRPr lang="en-US" sz="1050" dirty="0"/>
          </a:p>
        </p:txBody>
      </p:sp>
      <p:sp>
        <p:nvSpPr>
          <p:cNvPr id="43" name="Text 18"/>
          <p:cNvSpPr/>
          <p:nvPr/>
        </p:nvSpPr>
        <p:spPr>
          <a:xfrm>
            <a:off x="6400800" y="5724525"/>
            <a:ext cx="525780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92400E"/>
                </a:solidFill>
              </a:rPr>
              <a:t>"The decision to visit is a clinical one, not an administrative one." In the SCA, demonstrate that you are triaging the clinical need rather than just responding to patient preference.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9816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79140"/>
            <a:ext cx="5600700" cy="263083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66081"/>
            <a:ext cx="228600" cy="182761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03040"/>
            <a:ext cx="95250" cy="952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17390"/>
            <a:ext cx="95250" cy="952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31740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00475"/>
            <a:ext cx="5600700" cy="275272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087416"/>
            <a:ext cx="228600" cy="182761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524375"/>
            <a:ext cx="95250" cy="952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038725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553075"/>
            <a:ext cx="95250" cy="952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6010275"/>
            <a:ext cx="5143500" cy="3143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6163568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979140"/>
            <a:ext cx="5600700" cy="2787104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1266081"/>
            <a:ext cx="228600" cy="182761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1703040"/>
            <a:ext cx="95250" cy="9525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2217390"/>
            <a:ext cx="95250" cy="9525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8900" y="2731740"/>
            <a:ext cx="95250" cy="952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0300" y="3918645"/>
            <a:ext cx="5600700" cy="2634704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0800" y="4109145"/>
            <a:ext cx="190500" cy="1524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381000" y="1524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Medico-Legal and Ethical Framework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381000" y="474315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952500" y="1222028"/>
            <a:ext cx="65151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GMS Contract 2024 Obligations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800100" y="1645890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Mandatory provision for patients unable to attend surgery whose condition clinically requires a visit.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800100" y="2160240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The clinical decision to visit rests solely with the GP—patient request alone does not mandate attendance.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800100" y="2674590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Out-of-hours coverage is provided by designated services (e.g., BARDOC in the Bradford area).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952500" y="4043363"/>
            <a:ext cx="61722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Appropriately Refusing a Visit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800100" y="4467225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Patient is physically able to attend but prefers a visit for convenience or transport issues.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800100" y="4981575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Clinical condition is safely manageable via telephone advice, self-care, or community pharmacy.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800100" y="5495925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Urgent Treatment Centres or A&amp;E are more appropriate for the acuity of the presentation.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852488" y="6010275"/>
            <a:ext cx="912114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111827"/>
                </a:solidFill>
              </a:rPr>
              <a:t>Always document your decision and reasoning in the notes.</a:t>
            </a:r>
            <a:endParaRPr lang="en-US" sz="1050" dirty="0"/>
          </a:p>
        </p:txBody>
      </p:sp>
      <p:sp>
        <p:nvSpPr>
          <p:cNvPr id="35" name="Text 11"/>
          <p:cNvSpPr/>
          <p:nvPr/>
        </p:nvSpPr>
        <p:spPr>
          <a:xfrm>
            <a:off x="6781800" y="1222028"/>
            <a:ext cx="54102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Safeguarding Considerations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6629400" y="1645890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Vulnerable adults/children: Refusal may constitute a safeguarding failure if there is a known risk of harm.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6629400" y="2160240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If a safeguarding concern exists, visit regardless or escalate immediately to the safeguarding lead/team.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6629400" y="2674590"/>
            <a:ext cx="4953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Non-medical factors (neglect, abuse, isolation) can lower the threshold for a clinical home visit.</a:t>
            </a:r>
            <a:endParaRPr lang="en-US" sz="1125" dirty="0"/>
          </a:p>
        </p:txBody>
      </p:sp>
      <p:sp>
        <p:nvSpPr>
          <p:cNvPr id="39" name="Text 15"/>
          <p:cNvSpPr/>
          <p:nvPr/>
        </p:nvSpPr>
        <p:spPr>
          <a:xfrm>
            <a:off x="6686550" y="4071045"/>
            <a:ext cx="5219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97706"/>
                </a:solidFill>
              </a:rPr>
              <a:t>EXAM PEARLS (AKT &amp; SCA)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6400800" y="4394895"/>
            <a:ext cx="5219700" cy="15001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92400E"/>
                </a:solidFill>
              </a:rPr>
              <a:t>AKT Focus: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 Understand the legal boundaries of the GMS contract—GPs are NOT obligated to visit for lack of transport. Know the categorization of urgency for triage scenarios.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
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
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92400E"/>
                </a:solidFill>
              </a:rPr>
              <a:t>SCA Focus: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 Practice professional communication when declining a visit. Acknowledge the patient's concerns but firmly explain the clinical rationale for attending the surgery.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5562600" cy="256802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8871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17340"/>
            <a:ext cx="152400" cy="1333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44911"/>
            <a:ext cx="152400" cy="1333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72482"/>
            <a:ext cx="152400" cy="1333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09120"/>
            <a:ext cx="5562600" cy="2568029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85345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613970"/>
            <a:ext cx="152400" cy="1333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41540"/>
            <a:ext cx="152400" cy="142131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482382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8400" y="1112490"/>
            <a:ext cx="5562600" cy="2606129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388715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817340"/>
            <a:ext cx="152400" cy="13335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358182"/>
            <a:ext cx="152400" cy="13335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2899023"/>
            <a:ext cx="152400" cy="13335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8400" y="3947220"/>
            <a:ext cx="5562600" cy="2529929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8900" y="4178647"/>
            <a:ext cx="214313" cy="17532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381000" y="1905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Safety and Lone Working Protocols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24" name="Text 2"/>
          <p:cNvSpPr/>
          <p:nvPr/>
        </p:nvSpPr>
        <p:spPr>
          <a:xfrm>
            <a:off x="962025" y="1341090"/>
            <a:ext cx="2971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Before You Go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876300" y="1779240"/>
            <a:ext cx="113157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Inform surgery of visit schedule, locations, and expected return time.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876300" y="2106811"/>
            <a:ext cx="113157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Carry the doctor's bag with emergency equipment and essential drugs.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876300" y="2434382"/>
            <a:ext cx="113157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Verify the address and phone number; use GPS to plan the route.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962025" y="4137720"/>
            <a:ext cx="4800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Lone Working Protocol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876300" y="4575870"/>
            <a:ext cx="109728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Ensure mobile phone is fully charged and readily accessible.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876300" y="4903440"/>
            <a:ext cx="4838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11827"/>
                </a:solidFill>
              </a:rPr>
              <a:t>Check-in: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 Notify the practice on arrival and departure from each address.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876300" y="5444282"/>
            <a:ext cx="4838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If safety concerns exist (e.g., MARAC alerts), arrange police or colleague support.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6829425" y="1341090"/>
            <a:ext cx="5362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Assessing the Environment</a:t>
            </a:r>
            <a:endParaRPr lang="en-US" sz="1500" dirty="0"/>
          </a:p>
        </p:txBody>
      </p:sp>
      <p:sp>
        <p:nvSpPr>
          <p:cNvPr id="33" name="Text 11"/>
          <p:cNvSpPr/>
          <p:nvPr/>
        </p:nvSpPr>
        <p:spPr>
          <a:xfrm>
            <a:off x="6743700" y="1779240"/>
            <a:ext cx="4838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Scan for hazards: trip risks, loose pets, and adequate lighting upon entry.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743700" y="2320082"/>
            <a:ext cx="4838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Maintain professional boundaries and position yourself near exits if possible.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6743700" y="2860923"/>
            <a:ext cx="4838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11827"/>
                </a:solidFill>
              </a:rPr>
              <a:t>Consider chaperone needs for intimate exams—document if declined or unavailable.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729413" y="4137720"/>
            <a:ext cx="4114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97706"/>
                </a:solidFill>
              </a:rPr>
              <a:t>SCA / AKT Exam Pearl</a:t>
            </a:r>
            <a:endParaRPr lang="en-US" sz="1350" dirty="0"/>
          </a:p>
        </p:txBody>
      </p:sp>
      <p:sp>
        <p:nvSpPr>
          <p:cNvPr id="37" name="Text 15"/>
          <p:cNvSpPr/>
          <p:nvPr/>
        </p:nvSpPr>
        <p:spPr>
          <a:xfrm>
            <a:off x="6438900" y="4471095"/>
            <a:ext cx="51816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92400E"/>
                </a:solidFill>
              </a:rPr>
              <a:t>SCA Context: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 If a patient or relative is demanding an inappropriate visit in a high-risk area, you must demonstrate professional communication. Explain the clinical reasoning for surgery-based assessment while prioritizing staff safety.</a:t>
            </a:r>
            <a:endParaRPr lang="en-US" sz="1125" dirty="0"/>
          </a:p>
        </p:txBody>
      </p:sp>
      <p:sp>
        <p:nvSpPr>
          <p:cNvPr id="38" name="Text 16"/>
          <p:cNvSpPr/>
          <p:nvPr/>
        </p:nvSpPr>
        <p:spPr>
          <a:xfrm>
            <a:off x="6438900" y="5209282"/>
            <a:ext cx="51816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92400E"/>
                </a:solidFill>
              </a:rPr>
              <a:t>Red Flag: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 If you feel unsafe at any point,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do not enter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92400E"/>
                </a:solidFill>
              </a:rPr>
              <a:t>. Withdraw and call the surgery or police immediately.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1244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45790"/>
            <a:ext cx="5562600" cy="283472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979140"/>
            <a:ext cx="5105400" cy="3143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014264"/>
            <a:ext cx="226219" cy="186779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26815"/>
            <a:ext cx="76200" cy="762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693515"/>
            <a:ext cx="76200" cy="762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160240"/>
            <a:ext cx="76200" cy="762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794820"/>
            <a:ext cx="5562600" cy="2834729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28170"/>
            <a:ext cx="5105400" cy="3143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3963293"/>
            <a:ext cx="226219" cy="186779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337745"/>
            <a:ext cx="5105400" cy="8382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299770"/>
            <a:ext cx="76200" cy="762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566470"/>
            <a:ext cx="76200" cy="762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8400" y="845790"/>
            <a:ext cx="5562600" cy="242887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8400" y="845790"/>
            <a:ext cx="5562600" cy="242887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8400" y="3388965"/>
            <a:ext cx="5562600" cy="324043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3522315"/>
            <a:ext cx="5105400" cy="3143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3557439"/>
            <a:ext cx="226219" cy="186779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3969990"/>
            <a:ext cx="76200" cy="762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4236690"/>
            <a:ext cx="76200" cy="762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77000" y="4703415"/>
            <a:ext cx="76200" cy="762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5151090"/>
            <a:ext cx="5105400" cy="785813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629400" y="5276255"/>
            <a:ext cx="154781" cy="12576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381000" y="1143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Clinical Approach During the Visit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381000" y="42669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29" name="Text 2"/>
          <p:cNvSpPr/>
          <p:nvPr/>
        </p:nvSpPr>
        <p:spPr>
          <a:xfrm>
            <a:off x="950119" y="979140"/>
            <a:ext cx="53492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Initial Actions on Arrival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800100" y="1388715"/>
            <a:ext cx="113919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Introduction: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 Introduce yourself clearly and confirm patient identity immediately.</a:t>
            </a:r>
            <a:endParaRPr lang="en-US" sz="1050" dirty="0"/>
          </a:p>
        </p:txBody>
      </p:sp>
      <p:sp>
        <p:nvSpPr>
          <p:cNvPr id="31" name="Text 4"/>
          <p:cNvSpPr/>
          <p:nvPr/>
        </p:nvSpPr>
        <p:spPr>
          <a:xfrm>
            <a:off x="800100" y="1655415"/>
            <a:ext cx="49149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Visual Assessment: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 Perform a rapid "doorstep" assessment—does the patient look acutely unwell?</a:t>
            </a:r>
            <a:endParaRPr lang="en-US" sz="1050" dirty="0"/>
          </a:p>
        </p:txBody>
      </p:sp>
      <p:sp>
        <p:nvSpPr>
          <p:cNvPr id="32" name="Text 5"/>
          <p:cNvSpPr/>
          <p:nvPr/>
        </p:nvSpPr>
        <p:spPr>
          <a:xfrm>
            <a:off x="800100" y="2122140"/>
            <a:ext cx="113919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History: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 Conduct a targeted history focused on the reason for the visit request.</a:t>
            </a:r>
            <a:endParaRPr lang="en-US" sz="1050" dirty="0"/>
          </a:p>
        </p:txBody>
      </p:sp>
      <p:sp>
        <p:nvSpPr>
          <p:cNvPr id="33" name="Text 6"/>
          <p:cNvSpPr/>
          <p:nvPr/>
        </p:nvSpPr>
        <p:spPr>
          <a:xfrm>
            <a:off x="950119" y="3928170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Clinical Assessment</a:t>
            </a:r>
            <a:endParaRPr lang="en-US" sz="1350" dirty="0"/>
          </a:p>
        </p:txBody>
      </p:sp>
      <p:sp>
        <p:nvSpPr>
          <p:cNvPr id="34" name="Text 7"/>
          <p:cNvSpPr/>
          <p:nvPr/>
        </p:nvSpPr>
        <p:spPr>
          <a:xfrm>
            <a:off x="762000" y="4432995"/>
            <a:ext cx="4800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THE ABCDE APPROACH</a:t>
            </a:r>
            <a:endParaRPr lang="en-US" sz="1050" dirty="0"/>
          </a:p>
        </p:txBody>
      </p:sp>
      <p:sp>
        <p:nvSpPr>
          <p:cNvPr id="35" name="Text 8"/>
          <p:cNvSpPr/>
          <p:nvPr/>
        </p:nvSpPr>
        <p:spPr>
          <a:xfrm>
            <a:off x="762000" y="4680645"/>
            <a:ext cx="48006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E40AF"/>
                </a:solidFill>
              </a:rPr>
              <a:t>Standardized systematic assessment for acutely unwell patients, adapted for limited home equipment.</a:t>
            </a:r>
            <a:endParaRPr lang="en-US" sz="1050" dirty="0"/>
          </a:p>
        </p:txBody>
      </p:sp>
      <p:sp>
        <p:nvSpPr>
          <p:cNvPr id="36" name="Text 9"/>
          <p:cNvSpPr/>
          <p:nvPr/>
        </p:nvSpPr>
        <p:spPr>
          <a:xfrm>
            <a:off x="800100" y="5261670"/>
            <a:ext cx="108813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Focused examination based on triage symptoms and background frailty.</a:t>
            </a:r>
            <a:endParaRPr lang="en-US" sz="1050" dirty="0"/>
          </a:p>
        </p:txBody>
      </p:sp>
      <p:sp>
        <p:nvSpPr>
          <p:cNvPr id="37" name="Text 10"/>
          <p:cNvSpPr/>
          <p:nvPr/>
        </p:nvSpPr>
        <p:spPr>
          <a:xfrm>
            <a:off x="800100" y="5528370"/>
            <a:ext cx="113919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Assess mobility and environmental safety factors during the examination.</a:t>
            </a:r>
            <a:endParaRPr lang="en-US" sz="1050" dirty="0"/>
          </a:p>
        </p:txBody>
      </p:sp>
      <p:sp>
        <p:nvSpPr>
          <p:cNvPr id="38" name="Text 11"/>
          <p:cNvSpPr/>
          <p:nvPr/>
        </p:nvSpPr>
        <p:spPr>
          <a:xfrm>
            <a:off x="6817519" y="3522315"/>
            <a:ext cx="4114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Management &amp; Closing</a:t>
            </a:r>
            <a:endParaRPr lang="en-US" sz="1350" dirty="0"/>
          </a:p>
        </p:txBody>
      </p:sp>
      <p:sp>
        <p:nvSpPr>
          <p:cNvPr id="39" name="Text 12"/>
          <p:cNvSpPr/>
          <p:nvPr/>
        </p:nvSpPr>
        <p:spPr>
          <a:xfrm>
            <a:off x="6667500" y="3931890"/>
            <a:ext cx="55245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Decision: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 Treat at home, refer to UTC/SDEC, or call 999 for hospital admission.</a:t>
            </a:r>
            <a:endParaRPr lang="en-US" sz="1050" dirty="0"/>
          </a:p>
        </p:txBody>
      </p:sp>
      <p:sp>
        <p:nvSpPr>
          <p:cNvPr id="40" name="Text 13"/>
          <p:cNvSpPr/>
          <p:nvPr/>
        </p:nvSpPr>
        <p:spPr>
          <a:xfrm>
            <a:off x="6667500" y="4198590"/>
            <a:ext cx="49149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Documentation: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 Record findings and decisions using electronic tablets or clear manual notes.</a:t>
            </a:r>
            <a:endParaRPr lang="en-US" sz="1050" dirty="0"/>
          </a:p>
        </p:txBody>
      </p:sp>
      <p:sp>
        <p:nvSpPr>
          <p:cNvPr id="41" name="Text 14"/>
          <p:cNvSpPr/>
          <p:nvPr/>
        </p:nvSpPr>
        <p:spPr>
          <a:xfrm>
            <a:off x="6667500" y="4665315"/>
            <a:ext cx="49149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Safety-netting: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11827"/>
                </a:solidFill>
              </a:rPr>
              <a:t> Provide verbal and written instructions for deterioration; arrange follow-up.</a:t>
            </a:r>
            <a:endParaRPr lang="en-US" sz="1050" dirty="0"/>
          </a:p>
        </p:txBody>
      </p:sp>
      <p:sp>
        <p:nvSpPr>
          <p:cNvPr id="42" name="Text 15"/>
          <p:cNvSpPr/>
          <p:nvPr/>
        </p:nvSpPr>
        <p:spPr>
          <a:xfrm>
            <a:off x="6860381" y="5246340"/>
            <a:ext cx="48006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2400E"/>
                </a:solidFill>
              </a:rPr>
              <a:t>SCA Exam Tip</a:t>
            </a:r>
            <a:endParaRPr lang="en-US" sz="975" dirty="0"/>
          </a:p>
        </p:txBody>
      </p:sp>
      <p:sp>
        <p:nvSpPr>
          <p:cNvPr id="43" name="Text 16"/>
          <p:cNvSpPr/>
          <p:nvPr/>
        </p:nvSpPr>
        <p:spPr>
          <a:xfrm>
            <a:off x="6629400" y="5470178"/>
            <a:ext cx="48006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8350F"/>
                </a:solidFill>
              </a:rPr>
              <a:t>Ensure you verbalize safety-netting clearly to the patient or carer before leaving—this is a key marking criteria for SCA.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9816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318171"/>
            <a:ext cx="5562600" cy="36480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1670596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2099221"/>
            <a:ext cx="214313" cy="1714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508796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175546"/>
            <a:ext cx="214313" cy="1714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585121"/>
            <a:ext cx="214313" cy="1714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994696"/>
            <a:ext cx="214313" cy="18038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108621"/>
            <a:ext cx="5562600" cy="25812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337221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765846"/>
            <a:ext cx="214313" cy="1714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175421"/>
            <a:ext cx="214313" cy="1905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842171"/>
            <a:ext cx="214313" cy="2286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3870871"/>
            <a:ext cx="5562600" cy="13049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791200"/>
            <a:ext cx="11430000" cy="7620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5993606"/>
            <a:ext cx="357188" cy="357188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381000" y="1524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Emergency Escalation: When to Call 999</a:t>
            </a:r>
            <a:endParaRPr lang="en-US" sz="1800" dirty="0"/>
          </a:p>
        </p:txBody>
      </p:sp>
      <p:sp>
        <p:nvSpPr>
          <p:cNvPr id="20" name="Text 1"/>
          <p:cNvSpPr/>
          <p:nvPr/>
        </p:nvSpPr>
        <p:spPr>
          <a:xfrm>
            <a:off x="381000" y="474315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21" name="Text 2"/>
          <p:cNvSpPr/>
          <p:nvPr/>
        </p:nvSpPr>
        <p:spPr>
          <a:xfrm>
            <a:off x="1038225" y="1622971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Clinical Red Flag Scenarios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1014413" y="2099221"/>
            <a:ext cx="82296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Cardiac Arrest: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Immediate CPR and 999.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1014413" y="2508796"/>
            <a:ext cx="462438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Severe Respiratory Distress: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Acute asthma, anaphylaxis, or pulmonary edema.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1014413" y="3175546"/>
            <a:ext cx="1117758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Stroke (FAST Positive):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Time-critical neurological deficit.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1014413" y="3585121"/>
            <a:ext cx="1117758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Anaphylaxis: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Give IM Adrenaline (1:1000) and call 999.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1014413" y="3994696"/>
            <a:ext cx="462438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Major Trauma: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Significant falls or injuries requiring stabilization.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6829425" y="1289596"/>
            <a:ext cx="5105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11827"/>
                </a:solidFill>
              </a:rPr>
              <a:t>Decision Criteria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6805613" y="1765846"/>
            <a:ext cx="538638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Patient is 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deteriorating rapidly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despite initial intervention.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6805613" y="2175421"/>
            <a:ext cx="477678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Ambulance is required for 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safe transfer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(e.g., oxygen, monitoring).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805613" y="2842171"/>
            <a:ext cx="477678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Patient requires 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immediate hospital-level intervention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11827"/>
                </a:solidFill>
              </a:rPr>
              <a:t> (IV access, diagnostics).</a:t>
            </a:r>
            <a:endParaRPr lang="en-US" sz="1350" dirty="0"/>
          </a:p>
        </p:txBody>
      </p:sp>
      <p:sp>
        <p:nvSpPr>
          <p:cNvPr id="31" name="Text 12"/>
          <p:cNvSpPr/>
          <p:nvPr/>
        </p:nvSpPr>
        <p:spPr>
          <a:xfrm>
            <a:off x="6477000" y="4051846"/>
            <a:ext cx="51054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97706"/>
                </a:solidFill>
              </a:rPr>
              <a:t>AKT / SCA EXAM PEARL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6477000" y="4309021"/>
            <a:ext cx="5105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2400E"/>
                </a:solidFill>
              </a:rPr>
              <a:t>In the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2400E"/>
                </a:solidFill>
              </a:rPr>
              <a:t>SCA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2400E"/>
                </a:solidFill>
              </a:rPr>
              <a:t>, effectively communicate the gravity of the situation to relatives. Safety-netting involves clear instructions: if symptoms worsen before the ambulance arrives, they must re-contact emergency services.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1119188" y="5915025"/>
            <a:ext cx="1046321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991B1B"/>
                </a:solidFill>
              </a:rPr>
              <a:t>CRITICAL SAFETY WARNING: If a patient is deteriorating rapidly at home, call 999 immediately. DO NOT attempt to transport the patient yourself in your own vehicle.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8389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2490"/>
            <a:ext cx="3657600" cy="258707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2990"/>
            <a:ext cx="3276600" cy="3524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36328"/>
            <a:ext cx="228600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64965"/>
            <a:ext cx="95250" cy="762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79290"/>
            <a:ext cx="95250" cy="84534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693640"/>
            <a:ext cx="95250" cy="762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90070"/>
            <a:ext cx="3657600" cy="2587079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080570"/>
            <a:ext cx="3276600" cy="3524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113907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642545"/>
            <a:ext cx="95250" cy="762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956870"/>
            <a:ext cx="95250" cy="762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271195"/>
            <a:ext cx="95250" cy="762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7200" y="1112490"/>
            <a:ext cx="3657600" cy="2587079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57700" y="1302990"/>
            <a:ext cx="3276600" cy="3524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57700" y="1336328"/>
            <a:ext cx="228600" cy="1905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57700" y="1864965"/>
            <a:ext cx="95250" cy="84534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57700" y="2379315"/>
            <a:ext cx="95250" cy="762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57700" y="2693640"/>
            <a:ext cx="95250" cy="762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67200" y="3890070"/>
            <a:ext cx="3657600" cy="2587079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57700" y="4080570"/>
            <a:ext cx="3276600" cy="3524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57700" y="4113907"/>
            <a:ext cx="228600" cy="1905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57700" y="4642545"/>
            <a:ext cx="95250" cy="7620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57700" y="4956870"/>
            <a:ext cx="95250" cy="762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57700" y="5271195"/>
            <a:ext cx="95250" cy="7620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153400" y="1112490"/>
            <a:ext cx="3657600" cy="359286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43900" y="1302990"/>
            <a:ext cx="3276600" cy="352425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343900" y="1336328"/>
            <a:ext cx="228600" cy="19050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43900" y="1864965"/>
            <a:ext cx="95250" cy="76200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343900" y="2179290"/>
            <a:ext cx="95250" cy="7620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343900" y="2493615"/>
            <a:ext cx="95250" cy="76200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53400" y="4895850"/>
            <a:ext cx="3657600" cy="1581150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305800" y="5079653"/>
            <a:ext cx="166688" cy="13722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381000" y="190500"/>
            <a:ext cx="11430000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Essential Equipment: The Doctor's Bag</a:t>
            </a:r>
            <a:endParaRPr lang="en-US" sz="1800" dirty="0"/>
          </a:p>
        </p:txBody>
      </p:sp>
      <p:sp>
        <p:nvSpPr>
          <p:cNvPr id="38" name="Text 1"/>
          <p:cNvSpPr/>
          <p:nvPr/>
        </p:nvSpPr>
        <p:spPr>
          <a:xfrm>
            <a:off x="381000" y="521940"/>
            <a:ext cx="114300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6B7280"/>
                </a:solidFill>
              </a:rPr>
              <a:t>BRADFORD VTS • MANAGING HOME VISITS • MAY 2026</a:t>
            </a:r>
            <a:endParaRPr lang="en-US" sz="900" dirty="0"/>
          </a:p>
        </p:txBody>
      </p:sp>
      <p:sp>
        <p:nvSpPr>
          <p:cNvPr id="39" name="Text 2"/>
          <p:cNvSpPr/>
          <p:nvPr/>
        </p:nvSpPr>
        <p:spPr>
          <a:xfrm>
            <a:off x="914400" y="1302990"/>
            <a:ext cx="51435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Essential Emergency Drugs</a:t>
            </a:r>
            <a:endParaRPr lang="en-US" sz="1350" dirty="0"/>
          </a:p>
        </p:txBody>
      </p:sp>
      <p:sp>
        <p:nvSpPr>
          <p:cNvPr id="40" name="Text 3"/>
          <p:cNvSpPr/>
          <p:nvPr/>
        </p:nvSpPr>
        <p:spPr>
          <a:xfrm>
            <a:off x="762000" y="1807815"/>
            <a:ext cx="8172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Adrenaline 1:1000: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0.5mg IM for anaphylaxis</a:t>
            </a:r>
            <a:endParaRPr lang="en-US" sz="1125" dirty="0"/>
          </a:p>
        </p:txBody>
      </p:sp>
      <p:sp>
        <p:nvSpPr>
          <p:cNvPr id="41" name="Text 4"/>
          <p:cNvSpPr/>
          <p:nvPr/>
        </p:nvSpPr>
        <p:spPr>
          <a:xfrm>
            <a:off x="762000" y="2122140"/>
            <a:ext cx="30861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Aspirin 300mg / GTN: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Acute coronary syndrome</a:t>
            </a:r>
            <a:endParaRPr lang="en-US" sz="1125" dirty="0"/>
          </a:p>
        </p:txBody>
      </p:sp>
      <p:sp>
        <p:nvSpPr>
          <p:cNvPr id="42" name="Text 5"/>
          <p:cNvSpPr/>
          <p:nvPr/>
        </p:nvSpPr>
        <p:spPr>
          <a:xfrm>
            <a:off x="762000" y="2636490"/>
            <a:ext cx="56578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Glucagon IM: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Severe hypoglycaemia</a:t>
            </a:r>
            <a:endParaRPr lang="en-US" sz="1125" dirty="0"/>
          </a:p>
        </p:txBody>
      </p:sp>
      <p:sp>
        <p:nvSpPr>
          <p:cNvPr id="43" name="Text 6"/>
          <p:cNvSpPr/>
          <p:nvPr/>
        </p:nvSpPr>
        <p:spPr>
          <a:xfrm>
            <a:off x="914400" y="4080570"/>
            <a:ext cx="45262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Specialist Injectables</a:t>
            </a:r>
            <a:endParaRPr lang="en-US" sz="1350" dirty="0"/>
          </a:p>
        </p:txBody>
      </p:sp>
      <p:sp>
        <p:nvSpPr>
          <p:cNvPr id="44" name="Text 7"/>
          <p:cNvSpPr/>
          <p:nvPr/>
        </p:nvSpPr>
        <p:spPr>
          <a:xfrm>
            <a:off x="762000" y="4585395"/>
            <a:ext cx="65151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Midazolam (Buccal):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Status epilepticus</a:t>
            </a:r>
            <a:endParaRPr lang="en-US" sz="1125" dirty="0"/>
          </a:p>
        </p:txBody>
      </p:sp>
      <p:sp>
        <p:nvSpPr>
          <p:cNvPr id="45" name="Text 8"/>
          <p:cNvSpPr/>
          <p:nvPr/>
        </p:nvSpPr>
        <p:spPr>
          <a:xfrm>
            <a:off x="762000" y="4899720"/>
            <a:ext cx="7886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Morphine / Diamorphine: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Palliative pain crisis</a:t>
            </a:r>
            <a:endParaRPr lang="en-US" sz="1125" dirty="0"/>
          </a:p>
        </p:txBody>
      </p:sp>
      <p:sp>
        <p:nvSpPr>
          <p:cNvPr id="46" name="Text 9"/>
          <p:cNvSpPr/>
          <p:nvPr/>
        </p:nvSpPr>
        <p:spPr>
          <a:xfrm>
            <a:off x="762000" y="5214045"/>
            <a:ext cx="65151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11827"/>
                </a:solidFill>
              </a:rPr>
              <a:t>Salbutamol + Spacer: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 Acute asthma/COPD</a:t>
            </a:r>
            <a:endParaRPr lang="en-US" sz="1125" dirty="0"/>
          </a:p>
        </p:txBody>
      </p:sp>
      <p:sp>
        <p:nvSpPr>
          <p:cNvPr id="47" name="Text 10"/>
          <p:cNvSpPr/>
          <p:nvPr/>
        </p:nvSpPr>
        <p:spPr>
          <a:xfrm>
            <a:off x="4800600" y="1302990"/>
            <a:ext cx="32918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Core Diagnostics</a:t>
            </a:r>
            <a:endParaRPr lang="en-US" sz="1350" dirty="0"/>
          </a:p>
        </p:txBody>
      </p:sp>
      <p:sp>
        <p:nvSpPr>
          <p:cNvPr id="48" name="Text 11"/>
          <p:cNvSpPr/>
          <p:nvPr/>
        </p:nvSpPr>
        <p:spPr>
          <a:xfrm>
            <a:off x="4648200" y="1807815"/>
            <a:ext cx="30861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Stethoscope &amp; Sphygmomanometer (Manual/Auto)</a:t>
            </a:r>
            <a:endParaRPr lang="en-US" sz="1125" dirty="0"/>
          </a:p>
        </p:txBody>
      </p:sp>
      <p:sp>
        <p:nvSpPr>
          <p:cNvPr id="49" name="Text 12"/>
          <p:cNvSpPr/>
          <p:nvPr/>
        </p:nvSpPr>
        <p:spPr>
          <a:xfrm>
            <a:off x="4648200" y="2322165"/>
            <a:ext cx="4800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Pulse Oximeter &amp; Thermometer</a:t>
            </a:r>
            <a:endParaRPr lang="en-US" sz="1125" dirty="0"/>
          </a:p>
        </p:txBody>
      </p:sp>
      <p:sp>
        <p:nvSpPr>
          <p:cNvPr id="50" name="Text 13"/>
          <p:cNvSpPr/>
          <p:nvPr/>
        </p:nvSpPr>
        <p:spPr>
          <a:xfrm>
            <a:off x="4648200" y="2636490"/>
            <a:ext cx="4972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Blood Glucose Meter &amp; Lancets</a:t>
            </a:r>
            <a:endParaRPr lang="en-US" sz="1125" dirty="0"/>
          </a:p>
        </p:txBody>
      </p:sp>
      <p:sp>
        <p:nvSpPr>
          <p:cNvPr id="51" name="Text 14"/>
          <p:cNvSpPr/>
          <p:nvPr/>
        </p:nvSpPr>
        <p:spPr>
          <a:xfrm>
            <a:off x="4800600" y="4080570"/>
            <a:ext cx="43205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Specialist Assessment</a:t>
            </a:r>
            <a:endParaRPr lang="en-US" sz="1350" dirty="0"/>
          </a:p>
        </p:txBody>
      </p:sp>
      <p:sp>
        <p:nvSpPr>
          <p:cNvPr id="52" name="Text 15"/>
          <p:cNvSpPr/>
          <p:nvPr/>
        </p:nvSpPr>
        <p:spPr>
          <a:xfrm>
            <a:off x="4648200" y="4585395"/>
            <a:ext cx="4286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Otoscope &amp; Ophthalmoscope</a:t>
            </a:r>
            <a:endParaRPr lang="en-US" sz="1125" dirty="0"/>
          </a:p>
        </p:txBody>
      </p:sp>
      <p:sp>
        <p:nvSpPr>
          <p:cNvPr id="53" name="Text 16"/>
          <p:cNvSpPr/>
          <p:nvPr/>
        </p:nvSpPr>
        <p:spPr>
          <a:xfrm>
            <a:off x="4648200" y="4899720"/>
            <a:ext cx="63436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Urine Dipsticks &amp; Specimen Containers</a:t>
            </a:r>
            <a:endParaRPr lang="en-US" sz="1125" dirty="0"/>
          </a:p>
        </p:txBody>
      </p:sp>
      <p:sp>
        <p:nvSpPr>
          <p:cNvPr id="54" name="Text 17"/>
          <p:cNvSpPr/>
          <p:nvPr/>
        </p:nvSpPr>
        <p:spPr>
          <a:xfrm>
            <a:off x="4648200" y="5214045"/>
            <a:ext cx="6000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Peak Flow Meter &amp; Tongue Depressors</a:t>
            </a:r>
            <a:endParaRPr lang="en-US" sz="1125" dirty="0"/>
          </a:p>
        </p:txBody>
      </p:sp>
      <p:sp>
        <p:nvSpPr>
          <p:cNvPr id="55" name="Text 18"/>
          <p:cNvSpPr/>
          <p:nvPr/>
        </p:nvSpPr>
        <p:spPr>
          <a:xfrm>
            <a:off x="8686800" y="1302990"/>
            <a:ext cx="26746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11827"/>
                </a:solidFill>
              </a:rPr>
              <a:t>Documentation</a:t>
            </a:r>
            <a:endParaRPr lang="en-US" sz="1350" dirty="0"/>
          </a:p>
        </p:txBody>
      </p:sp>
      <p:sp>
        <p:nvSpPr>
          <p:cNvPr id="56" name="Text 19"/>
          <p:cNvSpPr/>
          <p:nvPr/>
        </p:nvSpPr>
        <p:spPr>
          <a:xfrm>
            <a:off x="8534400" y="1807815"/>
            <a:ext cx="3657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FP10 Prescription Pad (securely stored)</a:t>
            </a:r>
            <a:endParaRPr lang="en-US" sz="1125" dirty="0"/>
          </a:p>
        </p:txBody>
      </p:sp>
      <p:sp>
        <p:nvSpPr>
          <p:cNvPr id="57" name="Text 20"/>
          <p:cNvSpPr/>
          <p:nvPr/>
        </p:nvSpPr>
        <p:spPr>
          <a:xfrm>
            <a:off x="8534400" y="2122140"/>
            <a:ext cx="3657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Controlled Drug (CD) Record Book</a:t>
            </a:r>
            <a:endParaRPr lang="en-US" sz="1125" dirty="0"/>
          </a:p>
        </p:txBody>
      </p:sp>
      <p:sp>
        <p:nvSpPr>
          <p:cNvPr id="58" name="Text 21"/>
          <p:cNvSpPr/>
          <p:nvPr/>
        </p:nvSpPr>
        <p:spPr>
          <a:xfrm>
            <a:off x="8534400" y="2436465"/>
            <a:ext cx="3657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74151"/>
                </a:solidFill>
              </a:rPr>
              <a:t>Blank Referral Forms &amp; Emergency Contacts</a:t>
            </a:r>
            <a:endParaRPr lang="en-US" sz="1125" dirty="0"/>
          </a:p>
        </p:txBody>
      </p:sp>
      <p:sp>
        <p:nvSpPr>
          <p:cNvPr id="59" name="Text 22"/>
          <p:cNvSpPr/>
          <p:nvPr/>
        </p:nvSpPr>
        <p:spPr>
          <a:xfrm>
            <a:off x="8548688" y="5048250"/>
            <a:ext cx="3352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97706"/>
                </a:solidFill>
              </a:rPr>
              <a:t>AKT / SCA EXAM PEARL</a:t>
            </a:r>
            <a:endParaRPr lang="en-US" sz="1050" dirty="0"/>
          </a:p>
        </p:txBody>
      </p:sp>
      <p:sp>
        <p:nvSpPr>
          <p:cNvPr id="60" name="Text 23"/>
          <p:cNvSpPr/>
          <p:nvPr/>
        </p:nvSpPr>
        <p:spPr>
          <a:xfrm>
            <a:off x="8305800" y="5324475"/>
            <a:ext cx="33528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Ensure you know the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legal requirements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 for carrying and recording Controlled Drugs. For the SCA, always verbalize that you are checking the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expiry dates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 and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11827"/>
                </a:solidFill>
              </a:rPr>
              <a:t>drug dosages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92400E"/>
                </a:solidFill>
              </a:rPr>
              <a:t> before administration in an emergency scenario.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2026-05-05T13:38:20Z</dcterms:created>
  <dcterms:modified xsi:type="dcterms:W3CDTF">2026-05-05T13:38:20Z</dcterms:modified>
</cp:coreProperties>
</file>