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Inter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854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440731"/>
            <a:ext cx="4722763" cy="8140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Hypoglycaemia Management Guide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96119" y="244085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summary sheet for GP trainees and trainers in UK primary care. </a:t>
            </a:r>
            <a:b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950" b="1" dirty="0">
                <a:solidFill>
                  <a:srgbClr val="007E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</a:t>
            </a:r>
            <a:r>
              <a:rPr lang="en-US" sz="950" b="1">
                <a:solidFill>
                  <a:srgbClr val="007E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Teaching Deck </a:t>
            </a:r>
            <a:r>
              <a:rPr lang="en-US" sz="950" b="1" dirty="0">
                <a:solidFill>
                  <a:srgbClr val="007E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May 2026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977307"/>
            <a:ext cx="4722763" cy="725463"/>
          </a:xfrm>
          <a:prstGeom prst="roundRect">
            <a:avLst>
              <a:gd name="adj" fmla="val 7182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3166616"/>
            <a:ext cx="155004" cy="12397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99071" y="3132237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double-check this advice and drug doses with the latest NICE/BNF guidance. This document is for educational purposes only.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53814"/>
            <a:ext cx="5643637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AKT Exam Summary &amp; Key Takeaways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496119" y="1408881"/>
            <a:ext cx="4013895" cy="1428378"/>
          </a:xfrm>
          <a:prstGeom prst="roundRect">
            <a:avLst>
              <a:gd name="adj" fmla="val 3647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624855" y="1537618"/>
            <a:ext cx="372070" cy="372070"/>
          </a:xfrm>
          <a:prstGeom prst="roundRect">
            <a:avLst>
              <a:gd name="adj" fmla="val 15358477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174" y="1639863"/>
            <a:ext cx="167432" cy="1674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4855" y="2033662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Treatment Target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24855" y="2311598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Aim for blood glucose ≥ 5 mmol/L after treatment, then give longer-acting carbohydrate.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633987" y="1408881"/>
            <a:ext cx="4013895" cy="1428378"/>
          </a:xfrm>
          <a:prstGeom prst="roundRect">
            <a:avLst>
              <a:gd name="adj" fmla="val 3647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4762723" y="1537618"/>
            <a:ext cx="372070" cy="372070"/>
          </a:xfrm>
          <a:prstGeom prst="roundRect">
            <a:avLst>
              <a:gd name="adj" fmla="val 15358477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5043" y="1639863"/>
            <a:ext cx="167432" cy="1674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62723" y="2033662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Recheck Timing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4762723" y="2311598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recheck blood glucose 10–15 minutes after each intervention.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496119" y="2961233"/>
            <a:ext cx="4013895" cy="1428378"/>
          </a:xfrm>
          <a:prstGeom prst="roundRect">
            <a:avLst>
              <a:gd name="adj" fmla="val 3647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0"/>
          <p:cNvSpPr/>
          <p:nvPr/>
        </p:nvSpPr>
        <p:spPr>
          <a:xfrm>
            <a:off x="624855" y="3089970"/>
            <a:ext cx="372070" cy="372070"/>
          </a:xfrm>
          <a:prstGeom prst="roundRect">
            <a:avLst>
              <a:gd name="adj" fmla="val 15358477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7174" y="3192214"/>
            <a:ext cx="167432" cy="1674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24855" y="3586014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Escalate Early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624855" y="3863950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Call 999 for unconsciousness, seizure, or any failed recovery — do not delay.</a:t>
            </a:r>
            <a:endParaRPr lang="en-US" sz="950" dirty="0"/>
          </a:p>
        </p:txBody>
      </p:sp>
      <p:sp>
        <p:nvSpPr>
          <p:cNvPr id="18" name="Shape 13"/>
          <p:cNvSpPr/>
          <p:nvPr/>
        </p:nvSpPr>
        <p:spPr>
          <a:xfrm>
            <a:off x="4633987" y="2961233"/>
            <a:ext cx="4013895" cy="1428378"/>
          </a:xfrm>
          <a:prstGeom prst="roundRect">
            <a:avLst>
              <a:gd name="adj" fmla="val 3647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Shape 14"/>
          <p:cNvSpPr/>
          <p:nvPr/>
        </p:nvSpPr>
        <p:spPr>
          <a:xfrm>
            <a:off x="4762723" y="3089970"/>
            <a:ext cx="372070" cy="372070"/>
          </a:xfrm>
          <a:prstGeom prst="roundRect">
            <a:avLst>
              <a:gd name="adj" fmla="val 15358477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65043" y="3192214"/>
            <a:ext cx="167432" cy="16743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762723" y="3586014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Check Guidelines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4762723" y="3863950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verify doses against current NICE/BNF guidance. Educational use only.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71898"/>
            <a:ext cx="3641750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Is Hypoglycaemia?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406822" y="1964978"/>
            <a:ext cx="4103191" cy="1270099"/>
          </a:xfrm>
          <a:prstGeom prst="roundRect">
            <a:avLst>
              <a:gd name="adj" fmla="val 7032"/>
            </a:avLst>
          </a:prstGeom>
          <a:solidFill>
            <a:srgbClr val="007EBD">
              <a:alpha val="9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30796" y="2088952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Definition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30796" y="2416448"/>
            <a:ext cx="38552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Capillary blood glucose below </a:t>
            </a: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mmol/L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2088952"/>
            <a:ext cx="2011412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Recognising the Symptoms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4728046" y="2416448"/>
            <a:ext cx="39245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Adrenergic: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tremor, sweating, hunger, palpitations, nausea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726531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Neuroglycopenic: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confusion, drowsiness, blurred vision, seizures, loss of consciousness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96119" y="337460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recognition of both symptom types is essential — neuroglycopenic features indicate more severe glucose depletion and require prompt escalation.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871" y="340221"/>
            <a:ext cx="3924895" cy="362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Stepwise Treatment Overview</a:t>
            </a:r>
            <a:endParaRPr lang="en-US" sz="2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71" y="899443"/>
            <a:ext cx="8260259" cy="3626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43110" y="3490900"/>
            <a:ext cx="1447953" cy="23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Self-treat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1843110" y="3789491"/>
            <a:ext cx="1447953" cy="33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Conscious and able to self-treat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908518" y="3435210"/>
            <a:ext cx="1447953" cy="23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Emergency care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908518" y="3733800"/>
            <a:ext cx="1447953" cy="33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Unconscious or fitting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887748" y="1279688"/>
            <a:ext cx="1447953" cy="23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Assisted care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3887748" y="1578279"/>
            <a:ext cx="1447953" cy="507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Conscious but confused or struggling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41871" y="4636145"/>
            <a:ext cx="8260259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is determined by the patient's clinical state. Always reassess blood glucose 10–15 minutes after each intervention before deciding on the next step.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838572"/>
            <a:ext cx="4722763" cy="8140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Step 1: Conscious &amp; Able to Self-Treat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96119" y="1838697"/>
            <a:ext cx="4722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Give </a:t>
            </a: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15–20 g of fast-acting carbohydrate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Suitable options include: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176686"/>
            <a:ext cx="2299395" cy="733871"/>
          </a:xfrm>
          <a:prstGeom prst="roundRect">
            <a:avLst>
              <a:gd name="adj" fmla="val 709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624855" y="2305422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Dextrose Tablets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24855" y="2583359"/>
            <a:ext cx="204192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5–6 tablets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2919487" y="2176686"/>
            <a:ext cx="2299395" cy="733871"/>
          </a:xfrm>
          <a:prstGeom prst="roundRect">
            <a:avLst>
              <a:gd name="adj" fmla="val 709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3048223" y="2305422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Full-Sugar Drink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3048223" y="2583359"/>
            <a:ext cx="204192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150–200 mL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96119" y="3034531"/>
            <a:ext cx="4722763" cy="733871"/>
          </a:xfrm>
          <a:prstGeom prst="roundRect">
            <a:avLst>
              <a:gd name="adj" fmla="val 709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624855" y="3163267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Fruit Juice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24855" y="3441204"/>
            <a:ext cx="44652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 mL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496119" y="3907929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Recheck blood glucose after </a:t>
            </a: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10–15 minutes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Aim for recovery to </a:t>
            </a: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mmol/L or above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61939"/>
            <a:ext cx="4669557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Step 2: Conscious but Confused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2178993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Buccal Glucose Gel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96119" y="2506489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Rub gel into the inside of the cheek if it is safe to do so. This is the preferred option when the patient cannot reliably self-treat.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728046" y="2178993"/>
            <a:ext cx="1818233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Supervised Oral Glucose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728046" y="2506489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Give oral glucose only if the patient can swallow safely. Never leave the patient unsupervised during treatment.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96119" y="3154561"/>
            <a:ext cx="8151763" cy="527000"/>
          </a:xfrm>
          <a:prstGeom prst="roundRect">
            <a:avLst>
              <a:gd name="adj" fmla="val 9886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343870"/>
            <a:ext cx="155004" cy="12397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99071" y="3309491"/>
            <a:ext cx="76248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Recheck blood glucose after 10–15 minutes. If there is no improvement, escalate to Step 3 and call 999.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69256"/>
            <a:ext cx="4459263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Step 3: Unconscious or Fitting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496119" y="2324323"/>
            <a:ext cx="2634555" cy="1149846"/>
          </a:xfrm>
          <a:prstGeom prst="roundRect">
            <a:avLst>
              <a:gd name="adj" fmla="val 596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481831" y="2324323"/>
            <a:ext cx="57150" cy="1149846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77242" y="2462585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Call 999 Immediately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77242" y="2740521"/>
            <a:ext cx="231517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attempt to give any oral treatment — there is a serious aspiration risk.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324323"/>
            <a:ext cx="2634630" cy="1149846"/>
          </a:xfrm>
          <a:prstGeom prst="roundRect">
            <a:avLst>
              <a:gd name="adj" fmla="val 596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3240360" y="2324323"/>
            <a:ext cx="57150" cy="1149846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3435772" y="2462585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Recovery Position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3435772" y="2740521"/>
            <a:ext cx="231524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Place the patient on their side and stay with them until emergency services arrive.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013252" y="2324323"/>
            <a:ext cx="2634555" cy="1149846"/>
          </a:xfrm>
          <a:prstGeom prst="roundRect">
            <a:avLst>
              <a:gd name="adj" fmla="val 596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5998964" y="2324323"/>
            <a:ext cx="57150" cy="1149846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194375" y="2462585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Give Glucagon IM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194375" y="2740521"/>
            <a:ext cx="231517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Administer intramuscular glucagon if available and you are trained to do so.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86148"/>
            <a:ext cx="3256211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Glucagon Dosing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496119" y="1741215"/>
            <a:ext cx="8151763" cy="1451074"/>
          </a:xfrm>
          <a:prstGeom prst="roundRect">
            <a:avLst>
              <a:gd name="adj" fmla="val 359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24929" y="1825154"/>
            <a:ext cx="300655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884191" y="1825154"/>
            <a:ext cx="21899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 Dose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6326832" y="1825154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24929" y="2186732"/>
            <a:ext cx="300655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Adults &amp; children over 25 kg or over 8 years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884191" y="2186732"/>
            <a:ext cx="21899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mg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326832" y="2186732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Intramuscular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24929" y="2548310"/>
            <a:ext cx="300655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Children under 25 kg or under 8 years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84191" y="2548310"/>
            <a:ext cx="21899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 micrograms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326832" y="2548310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Intramuscular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24929" y="2909888"/>
            <a:ext cx="300655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Aged 4 years and over (where available)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884191" y="2909888"/>
            <a:ext cx="21899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Baqsimi 3 mg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326832" y="2909888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Intranasal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3331815"/>
            <a:ext cx="8151763" cy="725463"/>
          </a:xfrm>
          <a:prstGeom prst="roundRect">
            <a:avLst>
              <a:gd name="adj" fmla="val 7182"/>
            </a:avLst>
          </a:prstGeom>
          <a:solidFill>
            <a:srgbClr val="B3E5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521125"/>
            <a:ext cx="155004" cy="12397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899071" y="3486745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glucagon (Baqsimi):</a:t>
            </a: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 mg intranasal can be used for severe hypoglycaemia in people aged 4 years and over, where available and carers are trained.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02556"/>
            <a:ext cx="3256211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When to Call 999</a:t>
            </a:r>
            <a:endParaRPr lang="en-US" sz="2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27" y="1463725"/>
            <a:ext cx="186035" cy="1860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99145" y="1457623"/>
            <a:ext cx="774873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Unconsciousness or seizure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27" y="2089993"/>
            <a:ext cx="186035" cy="18603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99145" y="2083891"/>
            <a:ext cx="774873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Failed recovery after treatment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27" y="2716262"/>
            <a:ext cx="186035" cy="18603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9145" y="2710160"/>
            <a:ext cx="774873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Recurrent hypoglycaemia</a:t>
            </a:r>
            <a:endParaRPr lang="en-US" sz="9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27" y="3342531"/>
            <a:ext cx="186035" cy="18603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899145" y="3336429"/>
            <a:ext cx="774873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glucagon response after approximately 10 minutes</a:t>
            </a:r>
            <a:endParaRPr lang="en-US" sz="9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27" y="3968800"/>
            <a:ext cx="186035" cy="18603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899145" y="3962698"/>
            <a:ext cx="774873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safe supervision available after recovery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75829"/>
            <a:ext cx="3256211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After Recovery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406822" y="1868909"/>
            <a:ext cx="4103191" cy="1660699"/>
          </a:xfrm>
          <a:prstGeom prst="roundRect">
            <a:avLst>
              <a:gd name="adj" fmla="val 5378"/>
            </a:avLst>
          </a:prstGeom>
          <a:solidFill>
            <a:srgbClr val="007EBD">
              <a:alpha val="9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30796" y="1992883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Target &amp; Snack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30796" y="2320379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Once blood glucose is </a:t>
            </a: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mmol/L or above</a:t>
            </a: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the patient can swallow, give longer-acting carbohydrate: bread, biscuits, or the next meal.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992883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Review the Cause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4728046" y="2320379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Insulin timing error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Missed meal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Alcohol or exercise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Intercurrent illness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Medication error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96119" y="3669134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Identifying the underlying cause is essential to prevent recurrence and to guide any medication review or patient education.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589</Words>
  <Application>Microsoft Office PowerPoint</Application>
  <PresentationFormat>On-screen Show (16:9)</PresentationFormat>
  <Paragraphs>89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Petrona Bold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2</cp:revision>
  <dcterms:created xsi:type="dcterms:W3CDTF">2026-05-05T19:02:43Z</dcterms:created>
  <dcterms:modified xsi:type="dcterms:W3CDTF">2026-05-05T19:07:11Z</dcterms:modified>
</cp:coreProperties>
</file>