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9144000" cy="5143500"/>
  <p:notesSz cx="5143500" cy="9144000"/>
  <p:embeddedFontLst>
    <p:embeddedFont>
      <p:font typeface="Instrument Sans Semi Bold"/>
      <p:regular r:id="rId17"/>
    </p:embeddedFont>
    <p:embeddedFont>
      <p:font typeface="Instrument Sans Semi Bold"/>
      <p:regular r:id="rId18"/>
    </p:embeddedFont>
    <p:embeddedFont>
      <p:font typeface="Instrument Sans Semi Bold"/>
      <p:regular r:id="rId19"/>
    </p:embeddedFont>
    <p:embeddedFont>
      <p:font typeface="Instrument Sans Semi Bold"/>
      <p:regular r:id="rId20"/>
    </p:embeddedFont>
    <p:embeddedFont>
      <p:font typeface="Instrument Sans Medium"/>
      <p:regular r:id="rId21"/>
    </p:embeddedFont>
    <p:embeddedFont>
      <p:font typeface="Instrument Sans Medium"/>
      <p:regular r:id="rId22"/>
    </p:embeddedFont>
    <p:embeddedFont>
      <p:font typeface="Instrument Sans Medium"/>
      <p:regular r:id="rId23"/>
    </p:embeddedFont>
    <p:embeddedFont>
      <p:font typeface="Instrument Sans Medium"/>
      <p:regular r:id="rId24"/>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7" Type="http://schemas.openxmlformats.org/officeDocument/2006/relationships/font" Target="fonts/font1.fntdata"/><Relationship Id="rId18" Type="http://schemas.openxmlformats.org/officeDocument/2006/relationships/font" Target="fonts/font2.fntdata"/><Relationship Id="rId19" Type="http://schemas.openxmlformats.org/officeDocument/2006/relationships/font" Target="fonts/font3.fntdata"/><Relationship Id="rId20" Type="http://schemas.openxmlformats.org/officeDocument/2006/relationships/font" Target="fonts/font4.fntdata"/><Relationship Id="rId21" Type="http://schemas.openxmlformats.org/officeDocument/2006/relationships/font" Target="fonts/font5.fntdata"/><Relationship Id="rId22" Type="http://schemas.openxmlformats.org/officeDocument/2006/relationships/font" Target="fonts/font6.fntdata"/><Relationship Id="rId23" Type="http://schemas.openxmlformats.org/officeDocument/2006/relationships/font" Target="fonts/font7.fntdata"/><Relationship Id="rId24" Type="http://schemas.openxmlformats.org/officeDocument/2006/relationships/font" Target="fonts/font8.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image" Target="../media/image-1010-1.png"/><Relationship Id="rId2"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image" Target="../media/image-1011-1.png"/><Relationship Id="rId2"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image" Target="../media/image-1002-1.png"/><Relationship Id="rId2"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image" Target="../media/image-1003-1.png"/><Relationship Id="rId2"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image" Target="../media/image-1004-1.png"/><Relationship Id="rId2"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image" Target="../media/image-1005-1.png"/><Relationship Id="rId2"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image" Target="../media/image-1006-1.png"/><Relationship Id="rId2"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image" Target="../media/image-1007-1.png"/><Relationship Id="rId2"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image" Target="../media/image-1008-1.png"/><Relationship Id="rId2"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image" Target="../media/image-1009-1.png"/><Relationship Id="rId2"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slideLayout" Target="../slideLayouts/slideLayout11.xml"/><Relationship Id="rId4"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3.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slideLayout" Target="../slideLayouts/slideLayout4.xm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slideLayout" Target="../slideLayouts/slideLayout6.xml"/><Relationship Id="rId5"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svg"/><Relationship Id="rId4" Type="http://schemas.openxmlformats.org/officeDocument/2006/relationships/image" Target="../media/image-6-4.png"/><Relationship Id="rId5" Type="http://schemas.openxmlformats.org/officeDocument/2006/relationships/image" Target="../media/image-6-5.svg"/><Relationship Id="rId6" Type="http://schemas.openxmlformats.org/officeDocument/2006/relationships/image" Target="../media/image-6-6.png"/><Relationship Id="rId7" Type="http://schemas.openxmlformats.org/officeDocument/2006/relationships/image" Target="../media/image-6-7.svg"/><Relationship Id="rId8" Type="http://schemas.openxmlformats.org/officeDocument/2006/relationships/image" Target="../media/image-6-8.png"/><Relationship Id="rId9" Type="http://schemas.openxmlformats.org/officeDocument/2006/relationships/image" Target="../media/image-6-9.svg"/><Relationship Id="rId10" Type="http://schemas.openxmlformats.org/officeDocument/2006/relationships/slideLayout" Target="../slideLayouts/slideLayout7.xml"/><Relationship Id="rId11"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svg"/><Relationship Id="rId4" Type="http://schemas.openxmlformats.org/officeDocument/2006/relationships/image" Target="../media/image-7-4.png"/><Relationship Id="rId5" Type="http://schemas.openxmlformats.org/officeDocument/2006/relationships/image" Target="../media/image-7-5.svg"/><Relationship Id="rId6" Type="http://schemas.openxmlformats.org/officeDocument/2006/relationships/image" Target="../media/image-7-6.png"/><Relationship Id="rId7" Type="http://schemas.openxmlformats.org/officeDocument/2006/relationships/image" Target="../media/image-7-7.svg"/><Relationship Id="rId8" Type="http://schemas.openxmlformats.org/officeDocument/2006/relationships/slideLayout" Target="../slideLayouts/slideLayout8.xml"/><Relationship Id="rId9"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3429000" cy="5143500"/>
          </a:xfrm>
          <a:prstGeom prst="rect">
            <a:avLst/>
          </a:prstGeom>
        </p:spPr>
      </p:pic>
      <p:sp>
        <p:nvSpPr>
          <p:cNvPr id="3" name="Text 0"/>
          <p:cNvSpPr/>
          <p:nvPr/>
        </p:nvSpPr>
        <p:spPr>
          <a:xfrm>
            <a:off x="3925119" y="1706314"/>
            <a:ext cx="4722763" cy="775097"/>
          </a:xfrm>
          <a:prstGeom prst="rect">
            <a:avLst/>
          </a:prstGeom>
          <a:noFill/>
          <a:ln/>
        </p:spPr>
        <p:txBody>
          <a:bodyPr wrap="square" lIns="0" tIns="0" rIns="0" bIns="0" rtlCol="0" anchor="t"/>
          <a:lstStyle/>
          <a:p>
            <a:pPr algn="l" indent="0" marL="0">
              <a:lnSpc>
                <a:spcPts val="3050"/>
              </a:lnSpc>
              <a:buNone/>
            </a:pPr>
            <a:r>
              <a:rPr lang="en-US" sz="2400" dirty="0">
                <a:solidFill>
                  <a:srgbClr val="505468"/>
                </a:solidFill>
                <a:latin typeface="Instrument Sans Semi Bold" pitchFamily="34" charset="0"/>
                <a:ea typeface="Instrument Sans Semi Bold" pitchFamily="34" charset="-122"/>
                <a:cs typeface="Instrument Sans Semi Bold" pitchFamily="34" charset="-120"/>
              </a:rPr>
              <a:t>Suspected MI: Initial Management</a:t>
            </a:r>
            <a:endParaRPr lang="en-US" sz="2400" dirty="0"/>
          </a:p>
        </p:txBody>
      </p:sp>
      <p:sp>
        <p:nvSpPr>
          <p:cNvPr id="4" name="Text 1"/>
          <p:cNvSpPr/>
          <p:nvPr/>
        </p:nvSpPr>
        <p:spPr>
          <a:xfrm>
            <a:off x="3925119" y="2667446"/>
            <a:ext cx="4722763" cy="396925"/>
          </a:xfrm>
          <a:prstGeom prst="rect">
            <a:avLst/>
          </a:prstGeom>
          <a:noFill/>
          <a:ln/>
        </p:spPr>
        <p:txBody>
          <a:bodyPr wrap="square" lIns="0" tIns="0" rIns="0" bIns="0" rtlCol="0" anchor="t"/>
          <a:lstStyle/>
          <a:p>
            <a:pPr algn="l" indent="0" marL="0">
              <a:lnSpc>
                <a:spcPts val="1550"/>
              </a:lnSpc>
              <a:buNone/>
            </a:pPr>
            <a:r>
              <a:rPr lang="en-US" sz="950" dirty="0">
                <a:solidFill>
                  <a:srgbClr val="5B5F71"/>
                </a:solidFill>
                <a:latin typeface="Instrument Sans Medium" pitchFamily="34" charset="0"/>
                <a:ea typeface="Instrument Sans Medium" pitchFamily="34" charset="-122"/>
                <a:cs typeface="Instrument Sans Medium" pitchFamily="34" charset="-120"/>
              </a:rPr>
              <a:t>A summary sheet for GP trainees and trainers in UK primary care · Bradford VTS · May 2026</a:t>
            </a:r>
            <a:endParaRPr lang="en-US" sz="950" dirty="0"/>
          </a:p>
        </p:txBody>
      </p:sp>
      <p:sp>
        <p:nvSpPr>
          <p:cNvPr id="5" name="Shape 2"/>
          <p:cNvSpPr/>
          <p:nvPr/>
        </p:nvSpPr>
        <p:spPr>
          <a:xfrm>
            <a:off x="3925119" y="3203897"/>
            <a:ext cx="1746572" cy="233214"/>
          </a:xfrm>
          <a:prstGeom prst="roundRect">
            <a:avLst>
              <a:gd name="adj" fmla="val 17872"/>
            </a:avLst>
          </a:prstGeom>
          <a:solidFill>
            <a:srgbClr val="E2E3E9"/>
          </a:solidFill>
          <a:ln/>
        </p:spPr>
      </p:sp>
      <p:sp>
        <p:nvSpPr>
          <p:cNvPr id="6" name="Text 3"/>
          <p:cNvSpPr/>
          <p:nvPr/>
        </p:nvSpPr>
        <p:spPr>
          <a:xfrm>
            <a:off x="3999533" y="3241104"/>
            <a:ext cx="1597744" cy="158800"/>
          </a:xfrm>
          <a:prstGeom prst="rect">
            <a:avLst/>
          </a:prstGeom>
          <a:noFill/>
          <a:ln/>
        </p:spPr>
        <p:txBody>
          <a:bodyPr wrap="none" lIns="0" tIns="0" rIns="0" bIns="0" rtlCol="0" anchor="t"/>
          <a:lstStyle/>
          <a:p>
            <a:pPr algn="l" indent="0" marL="0">
              <a:lnSpc>
                <a:spcPts val="1250"/>
              </a:lnSpc>
              <a:buNone/>
            </a:pPr>
            <a:r>
              <a:rPr lang="en-US" sz="750" dirty="0">
                <a:solidFill>
                  <a:srgbClr val="5B5F71"/>
                </a:solidFill>
                <a:latin typeface="Instrument Sans Medium" pitchFamily="34" charset="0"/>
                <a:ea typeface="Instrument Sans Medium" pitchFamily="34" charset="-122"/>
                <a:cs typeface="Instrument Sans Medium" pitchFamily="34" charset="-120"/>
              </a:rPr>
              <a:t>BRADFORD VTS TEACHING DECK</a:t>
            </a:r>
            <a:endParaRPr lang="en-US" sz="7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3429000" cy="5143500"/>
          </a:xfrm>
          <a:prstGeom prst="rect">
            <a:avLst/>
          </a:prstGeom>
        </p:spPr>
      </p:pic>
      <p:sp>
        <p:nvSpPr>
          <p:cNvPr id="3" name="Text 0"/>
          <p:cNvSpPr/>
          <p:nvPr/>
        </p:nvSpPr>
        <p:spPr>
          <a:xfrm>
            <a:off x="3925119" y="1363638"/>
            <a:ext cx="3350493" cy="387548"/>
          </a:xfrm>
          <a:prstGeom prst="rect">
            <a:avLst/>
          </a:prstGeom>
          <a:noFill/>
          <a:ln/>
        </p:spPr>
        <p:txBody>
          <a:bodyPr wrap="none" lIns="0" tIns="0" rIns="0" bIns="0" rtlCol="0" anchor="t"/>
          <a:lstStyle/>
          <a:p>
            <a:pPr algn="l" indent="0" marL="0">
              <a:lnSpc>
                <a:spcPts val="3050"/>
              </a:lnSpc>
              <a:buNone/>
            </a:pPr>
            <a:r>
              <a:rPr lang="en-US" sz="2400" dirty="0">
                <a:solidFill>
                  <a:srgbClr val="505468"/>
                </a:solidFill>
                <a:latin typeface="Instrument Sans Semi Bold" pitchFamily="34" charset="0"/>
                <a:ea typeface="Instrument Sans Semi Bold" pitchFamily="34" charset="-122"/>
                <a:cs typeface="Instrument Sans Semi Bold" pitchFamily="34" charset="-120"/>
              </a:rPr>
              <a:t>Educational Disclaimer</a:t>
            </a:r>
            <a:endParaRPr lang="en-US" sz="2400" dirty="0"/>
          </a:p>
        </p:txBody>
      </p:sp>
      <p:sp>
        <p:nvSpPr>
          <p:cNvPr id="4" name="Shape 1"/>
          <p:cNvSpPr/>
          <p:nvPr/>
        </p:nvSpPr>
        <p:spPr>
          <a:xfrm>
            <a:off x="3925119" y="1937221"/>
            <a:ext cx="4722763" cy="725463"/>
          </a:xfrm>
          <a:prstGeom prst="roundRect">
            <a:avLst>
              <a:gd name="adj" fmla="val 7182"/>
            </a:avLst>
          </a:prstGeom>
          <a:solidFill>
            <a:srgbClr val="FCF2B5"/>
          </a:solidFill>
          <a:ln/>
        </p:spPr>
      </p:sp>
      <p:pic>
        <p:nvPicPr>
          <p:cNvPr id="5" name="Image 1" descr="preencoded.png">    </p:cNvPr>
          <p:cNvPicPr>
            <a:picLocks noChangeAspect="1"/>
          </p:cNvPicPr>
          <p:nvPr/>
        </p:nvPicPr>
        <p:blipFill>
          <a:blip r:embed="rId2"/>
          <a:stretch>
            <a:fillRect/>
          </a:stretch>
        </p:blipFill>
        <p:spPr>
          <a:xfrm>
            <a:off x="4049092" y="2121768"/>
            <a:ext cx="155004" cy="123974"/>
          </a:xfrm>
          <a:prstGeom prst="rect">
            <a:avLst/>
          </a:prstGeom>
        </p:spPr>
      </p:pic>
      <p:sp>
        <p:nvSpPr>
          <p:cNvPr id="6" name="Text 2"/>
          <p:cNvSpPr/>
          <p:nvPr/>
        </p:nvSpPr>
        <p:spPr>
          <a:xfrm>
            <a:off x="4328071" y="2092151"/>
            <a:ext cx="4195837" cy="396925"/>
          </a:xfrm>
          <a:prstGeom prst="rect">
            <a:avLst/>
          </a:prstGeom>
          <a:noFill/>
          <a:ln/>
        </p:spPr>
        <p:txBody>
          <a:bodyPr wrap="square" lIns="0" tIns="0" rIns="0" bIns="0" rtlCol="0" anchor="t"/>
          <a:lstStyle/>
          <a:p>
            <a:pPr algn="l" indent="0" marL="0">
              <a:lnSpc>
                <a:spcPts val="1550"/>
              </a:lnSpc>
              <a:buNone/>
            </a:pPr>
            <a:r>
              <a:rPr lang="en-US" sz="950" dirty="0">
                <a:solidFill>
                  <a:srgbClr val="000000"/>
                </a:solidFill>
                <a:latin typeface="Instrument Sans Medium" pitchFamily="34" charset="0"/>
                <a:ea typeface="Instrument Sans Medium" pitchFamily="34" charset="-122"/>
                <a:cs typeface="Instrument Sans Medium" pitchFamily="34" charset="-120"/>
              </a:rPr>
              <a:t>Always double-check this advice and drug doses with the latest NICE/BNF guidance. This document is for educational purposes only.</a:t>
            </a:r>
            <a:endParaRPr lang="en-US" sz="950" dirty="0"/>
          </a:p>
        </p:txBody>
      </p:sp>
      <p:sp>
        <p:nvSpPr>
          <p:cNvPr id="7" name="Text 3"/>
          <p:cNvSpPr/>
          <p:nvPr/>
        </p:nvSpPr>
        <p:spPr>
          <a:xfrm>
            <a:off x="3925119" y="2802210"/>
            <a:ext cx="4722763" cy="595387"/>
          </a:xfrm>
          <a:prstGeom prst="rect">
            <a:avLst/>
          </a:prstGeom>
          <a:noFill/>
          <a:ln/>
        </p:spPr>
        <p:txBody>
          <a:bodyPr wrap="square" lIns="0" tIns="0" rIns="0" bIns="0" rtlCol="0" anchor="t"/>
          <a:lstStyle/>
          <a:p>
            <a:pPr algn="l" indent="0" marL="0">
              <a:lnSpc>
                <a:spcPts val="1550"/>
              </a:lnSpc>
              <a:buNone/>
            </a:pPr>
            <a:r>
              <a:rPr lang="en-US" sz="950" dirty="0">
                <a:solidFill>
                  <a:srgbClr val="5B5F71"/>
                </a:solidFill>
                <a:latin typeface="Instrument Sans Medium" pitchFamily="34" charset="0"/>
                <a:ea typeface="Instrument Sans Medium" pitchFamily="34" charset="-122"/>
                <a:cs typeface="Instrument Sans Medium" pitchFamily="34" charset="-120"/>
              </a:rPr>
              <a:t>This summary sheet is produced by </a:t>
            </a:r>
            <a:pPr algn="l" indent="0" marL="0">
              <a:lnSpc>
                <a:spcPts val="1550"/>
              </a:lnSpc>
              <a:buNone/>
            </a:pPr>
            <a:r>
              <a:rPr lang="en-US" sz="950" b="1" dirty="0">
                <a:solidFill>
                  <a:srgbClr val="5B5F71"/>
                </a:solidFill>
                <a:latin typeface="Instrument Sans Medium" pitchFamily="34" charset="0"/>
                <a:ea typeface="Instrument Sans Medium" pitchFamily="34" charset="-122"/>
                <a:cs typeface="Instrument Sans Medium" pitchFamily="34" charset="-120"/>
              </a:rPr>
              <a:t>Bradford VTS</a:t>
            </a:r>
            <a:pPr algn="l" indent="0" marL="0">
              <a:lnSpc>
                <a:spcPts val="1550"/>
              </a:lnSpc>
              <a:buNone/>
            </a:pPr>
            <a:r>
              <a:rPr lang="en-US" sz="950" dirty="0">
                <a:solidFill>
                  <a:srgbClr val="5B5F71"/>
                </a:solidFill>
                <a:latin typeface="Instrument Sans Medium" pitchFamily="34" charset="0"/>
                <a:ea typeface="Instrument Sans Medium" pitchFamily="34" charset="-122"/>
                <a:cs typeface="Instrument Sans Medium" pitchFamily="34" charset="-120"/>
              </a:rPr>
              <a:t> as a teaching aid for GP trainees and trainers. It is intended to support learning and clinical reasoning — it does not replace up-to-date clinical guidelines or individual clinical judgement.</a:t>
            </a:r>
            <a:endParaRPr lang="en-US" sz="950" dirty="0"/>
          </a:p>
        </p:txBody>
      </p:sp>
      <p:sp>
        <p:nvSpPr>
          <p:cNvPr id="8" name="Shape 4"/>
          <p:cNvSpPr/>
          <p:nvPr/>
        </p:nvSpPr>
        <p:spPr>
          <a:xfrm>
            <a:off x="3925119" y="3537124"/>
            <a:ext cx="1712565" cy="242739"/>
          </a:xfrm>
          <a:prstGeom prst="roundRect">
            <a:avLst>
              <a:gd name="adj" fmla="val 17171"/>
            </a:avLst>
          </a:prstGeom>
          <a:noFill/>
          <a:ln w="4763">
            <a:solidFill>
              <a:srgbClr val="505468"/>
            </a:solidFill>
            <a:prstDash val="solid"/>
          </a:ln>
        </p:spPr>
      </p:sp>
      <p:sp>
        <p:nvSpPr>
          <p:cNvPr id="9" name="Text 5"/>
          <p:cNvSpPr/>
          <p:nvPr/>
        </p:nvSpPr>
        <p:spPr>
          <a:xfrm>
            <a:off x="4004295" y="3579093"/>
            <a:ext cx="1554212" cy="158800"/>
          </a:xfrm>
          <a:prstGeom prst="rect">
            <a:avLst/>
          </a:prstGeom>
          <a:noFill/>
          <a:ln/>
        </p:spPr>
        <p:txBody>
          <a:bodyPr wrap="none" lIns="0" tIns="0" rIns="0" bIns="0" rtlCol="0" anchor="t"/>
          <a:lstStyle/>
          <a:p>
            <a:pPr algn="l" indent="0" marL="0">
              <a:lnSpc>
                <a:spcPts val="1250"/>
              </a:lnSpc>
              <a:buNone/>
            </a:pPr>
            <a:r>
              <a:rPr lang="en-US" sz="750" dirty="0">
                <a:solidFill>
                  <a:srgbClr val="505468"/>
                </a:solidFill>
                <a:latin typeface="Instrument Sans Medium" pitchFamily="34" charset="0"/>
                <a:ea typeface="Instrument Sans Medium" pitchFamily="34" charset="-122"/>
                <a:cs typeface="Instrument Sans Medium" pitchFamily="34" charset="-120"/>
              </a:rPr>
              <a:t>BRADFORD VTS TEACHING AIDS</a:t>
            </a:r>
            <a:endParaRPr lang="en-US" sz="750" dirty="0"/>
          </a:p>
        </p:txBody>
      </p:sp>
      <p:sp>
        <p:nvSpPr>
          <p:cNvPr id="10" name="Shape 6"/>
          <p:cNvSpPr/>
          <p:nvPr/>
        </p:nvSpPr>
        <p:spPr>
          <a:xfrm>
            <a:off x="5699671" y="3537124"/>
            <a:ext cx="633413" cy="242739"/>
          </a:xfrm>
          <a:prstGeom prst="roundRect">
            <a:avLst>
              <a:gd name="adj" fmla="val 17171"/>
            </a:avLst>
          </a:prstGeom>
          <a:noFill/>
          <a:ln w="4763">
            <a:solidFill>
              <a:srgbClr val="505468"/>
            </a:solidFill>
            <a:prstDash val="solid"/>
          </a:ln>
        </p:spPr>
      </p:sp>
      <p:sp>
        <p:nvSpPr>
          <p:cNvPr id="11" name="Text 7"/>
          <p:cNvSpPr/>
          <p:nvPr/>
        </p:nvSpPr>
        <p:spPr>
          <a:xfrm>
            <a:off x="5778847" y="3579093"/>
            <a:ext cx="475059" cy="158800"/>
          </a:xfrm>
          <a:prstGeom prst="rect">
            <a:avLst/>
          </a:prstGeom>
          <a:noFill/>
          <a:ln/>
        </p:spPr>
        <p:txBody>
          <a:bodyPr wrap="none" lIns="0" tIns="0" rIns="0" bIns="0" rtlCol="0" anchor="t"/>
          <a:lstStyle/>
          <a:p>
            <a:pPr algn="l" indent="0" marL="0">
              <a:lnSpc>
                <a:spcPts val="1250"/>
              </a:lnSpc>
              <a:buNone/>
            </a:pPr>
            <a:r>
              <a:rPr lang="en-US" sz="750" dirty="0">
                <a:solidFill>
                  <a:srgbClr val="505468"/>
                </a:solidFill>
                <a:latin typeface="Instrument Sans Medium" pitchFamily="34" charset="0"/>
                <a:ea typeface="Instrument Sans Medium" pitchFamily="34" charset="-122"/>
                <a:cs typeface="Instrument Sans Medium" pitchFamily="34" charset="-120"/>
              </a:rPr>
              <a:t>MAY 2026</a:t>
            </a:r>
            <a:endParaRPr lang="en-US" sz="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496119" y="1363340"/>
            <a:ext cx="4031456" cy="387548"/>
          </a:xfrm>
          <a:prstGeom prst="rect">
            <a:avLst/>
          </a:prstGeom>
          <a:noFill/>
          <a:ln/>
        </p:spPr>
        <p:txBody>
          <a:bodyPr wrap="none" lIns="0" tIns="0" rIns="0" bIns="0" rtlCol="0" anchor="t"/>
          <a:lstStyle/>
          <a:p>
            <a:pPr algn="l" indent="0" marL="0">
              <a:lnSpc>
                <a:spcPts val="3050"/>
              </a:lnSpc>
              <a:buNone/>
            </a:pPr>
            <a:r>
              <a:rPr lang="en-US" sz="2400" dirty="0">
                <a:solidFill>
                  <a:srgbClr val="505468"/>
                </a:solidFill>
                <a:latin typeface="Instrument Sans Semi Bold" pitchFamily="34" charset="0"/>
                <a:ea typeface="Instrument Sans Semi Bold" pitchFamily="34" charset="-122"/>
                <a:cs typeface="Instrument Sans Semi Bold" pitchFamily="34" charset="-120"/>
              </a:rPr>
              <a:t>Recognise the Presentation</a:t>
            </a:r>
            <a:endParaRPr lang="en-US" sz="2400" dirty="0"/>
          </a:p>
        </p:txBody>
      </p:sp>
      <p:sp>
        <p:nvSpPr>
          <p:cNvPr id="3" name="Shape 1"/>
          <p:cNvSpPr/>
          <p:nvPr/>
        </p:nvSpPr>
        <p:spPr>
          <a:xfrm>
            <a:off x="406822" y="1936924"/>
            <a:ext cx="4103191" cy="1843236"/>
          </a:xfrm>
          <a:prstGeom prst="roundRect">
            <a:avLst>
              <a:gd name="adj" fmla="val 4845"/>
            </a:avLst>
          </a:prstGeom>
          <a:solidFill>
            <a:srgbClr val="505468">
              <a:alpha val="95000"/>
            </a:srgbClr>
          </a:solidFill>
          <a:ln/>
        </p:spPr>
      </p:sp>
      <p:sp>
        <p:nvSpPr>
          <p:cNvPr id="4" name="Text 2"/>
          <p:cNvSpPr/>
          <p:nvPr/>
        </p:nvSpPr>
        <p:spPr>
          <a:xfrm>
            <a:off x="530796" y="2060897"/>
            <a:ext cx="2388022" cy="193849"/>
          </a:xfrm>
          <a:prstGeom prst="rect">
            <a:avLst/>
          </a:prstGeom>
          <a:noFill/>
          <a:ln/>
        </p:spPr>
        <p:txBody>
          <a:bodyPr wrap="none" lIns="0" tIns="0" rIns="0" bIns="0" rtlCol="0" anchor="t"/>
          <a:lstStyle/>
          <a:p>
            <a:pPr algn="l" indent="0" marL="0">
              <a:lnSpc>
                <a:spcPts val="1500"/>
              </a:lnSpc>
              <a:buNone/>
            </a:pPr>
            <a:r>
              <a:rPr lang="en-US" sz="1200" dirty="0">
                <a:solidFill>
                  <a:srgbClr val="FFFFFF"/>
                </a:solidFill>
                <a:latin typeface="Instrument Sans Semi Bold" pitchFamily="34" charset="0"/>
                <a:ea typeface="Instrument Sans Semi Bold" pitchFamily="34" charset="-122"/>
                <a:cs typeface="Instrument Sans Semi Bold" pitchFamily="34" charset="-120"/>
              </a:rPr>
              <a:t>Think Acute Coronary Syndrome</a:t>
            </a:r>
            <a:endParaRPr lang="en-US" sz="1200" dirty="0"/>
          </a:p>
        </p:txBody>
      </p:sp>
      <p:sp>
        <p:nvSpPr>
          <p:cNvPr id="5" name="Text 3"/>
          <p:cNvSpPr/>
          <p:nvPr/>
        </p:nvSpPr>
        <p:spPr>
          <a:xfrm>
            <a:off x="530796" y="2378720"/>
            <a:ext cx="3855244" cy="595387"/>
          </a:xfrm>
          <a:prstGeom prst="rect">
            <a:avLst/>
          </a:prstGeom>
          <a:noFill/>
          <a:ln/>
        </p:spPr>
        <p:txBody>
          <a:bodyPr wrap="square" lIns="0" tIns="0" rIns="0" bIns="0" rtlCol="0" anchor="t"/>
          <a:lstStyle/>
          <a:p>
            <a:pPr algn="l" indent="0" marL="0">
              <a:lnSpc>
                <a:spcPts val="1550"/>
              </a:lnSpc>
              <a:buNone/>
            </a:pPr>
            <a:r>
              <a:rPr lang="en-US" sz="950" dirty="0">
                <a:solidFill>
                  <a:srgbClr val="FFFFFF"/>
                </a:solidFill>
                <a:latin typeface="Instrument Sans Medium" pitchFamily="34" charset="0"/>
                <a:ea typeface="Instrument Sans Medium" pitchFamily="34" charset="-122"/>
                <a:cs typeface="Instrument Sans Medium" pitchFamily="34" charset="-120"/>
              </a:rPr>
              <a:t>Central crushing chest pain is the classic presentation — but always consider ACS with any combination of clamminess, sweating, nausea, breathlessness, pallor, or collapse.</a:t>
            </a:r>
            <a:endParaRPr lang="en-US" sz="950" dirty="0"/>
          </a:p>
        </p:txBody>
      </p:sp>
      <p:sp>
        <p:nvSpPr>
          <p:cNvPr id="6" name="Text 4"/>
          <p:cNvSpPr/>
          <p:nvPr/>
        </p:nvSpPr>
        <p:spPr>
          <a:xfrm>
            <a:off x="4728046" y="2060897"/>
            <a:ext cx="2558058" cy="193849"/>
          </a:xfrm>
          <a:prstGeom prst="rect">
            <a:avLst/>
          </a:prstGeom>
          <a:noFill/>
          <a:ln/>
        </p:spPr>
        <p:txBody>
          <a:bodyPr wrap="none" lIns="0" tIns="0" rIns="0" bIns="0" rtlCol="0" anchor="t"/>
          <a:lstStyle/>
          <a:p>
            <a:pPr algn="l" indent="0" marL="0">
              <a:lnSpc>
                <a:spcPts val="1500"/>
              </a:lnSpc>
              <a:buNone/>
            </a:pPr>
            <a:r>
              <a:rPr lang="en-US" sz="1200" dirty="0">
                <a:solidFill>
                  <a:srgbClr val="505468"/>
                </a:solidFill>
                <a:latin typeface="Instrument Sans Semi Bold" pitchFamily="34" charset="0"/>
                <a:ea typeface="Instrument Sans Semi Bold" pitchFamily="34" charset="-122"/>
                <a:cs typeface="Instrument Sans Semi Bold" pitchFamily="34" charset="-120"/>
              </a:rPr>
              <a:t>A Normal ECG Does Not Exclude MI</a:t>
            </a:r>
            <a:endParaRPr lang="en-US" sz="1200" dirty="0"/>
          </a:p>
        </p:txBody>
      </p:sp>
      <p:sp>
        <p:nvSpPr>
          <p:cNvPr id="7" name="Text 5"/>
          <p:cNvSpPr/>
          <p:nvPr/>
        </p:nvSpPr>
        <p:spPr>
          <a:xfrm>
            <a:off x="4728046" y="2378720"/>
            <a:ext cx="3924598" cy="595387"/>
          </a:xfrm>
          <a:prstGeom prst="rect">
            <a:avLst/>
          </a:prstGeom>
          <a:noFill/>
          <a:ln/>
        </p:spPr>
        <p:txBody>
          <a:bodyPr wrap="square" lIns="0" tIns="0" rIns="0" bIns="0" rtlCol="0" anchor="t"/>
          <a:lstStyle/>
          <a:p>
            <a:pPr algn="l" indent="0" marL="0">
              <a:lnSpc>
                <a:spcPts val="1550"/>
              </a:lnSpc>
              <a:buNone/>
            </a:pPr>
            <a:r>
              <a:rPr lang="en-US" sz="950" dirty="0">
                <a:solidFill>
                  <a:srgbClr val="5B5F71"/>
                </a:solidFill>
                <a:latin typeface="Instrument Sans Medium" pitchFamily="34" charset="0"/>
                <a:ea typeface="Instrument Sans Medium" pitchFamily="34" charset="-122"/>
                <a:cs typeface="Instrument Sans Medium" pitchFamily="34" charset="-120"/>
              </a:rPr>
              <a:t>Do not be falsely reassured by a normal ECG. Treat the patient first, based on clinical presentation. Time is muscle — act early and decisively.</a:t>
            </a:r>
            <a:endParaRPr lang="en-US" sz="950" dirty="0"/>
          </a:p>
        </p:txBody>
      </p:sp>
      <p:sp>
        <p:nvSpPr>
          <p:cNvPr id="8" name="Shape 6"/>
          <p:cNvSpPr/>
          <p:nvPr/>
        </p:nvSpPr>
        <p:spPr>
          <a:xfrm>
            <a:off x="4728046" y="3113633"/>
            <a:ext cx="3924598" cy="527000"/>
          </a:xfrm>
          <a:prstGeom prst="roundRect">
            <a:avLst>
              <a:gd name="adj" fmla="val 9886"/>
            </a:avLst>
          </a:prstGeom>
          <a:solidFill>
            <a:srgbClr val="FCF2B5"/>
          </a:solidFill>
          <a:ln/>
        </p:spPr>
      </p:sp>
      <p:pic>
        <p:nvPicPr>
          <p:cNvPr id="9" name="Image 0" descr="preencoded.png">    </p:cNvPr>
          <p:cNvPicPr>
            <a:picLocks noChangeAspect="1"/>
          </p:cNvPicPr>
          <p:nvPr/>
        </p:nvPicPr>
        <p:blipFill>
          <a:blip r:embed="rId1"/>
          <a:stretch>
            <a:fillRect/>
          </a:stretch>
        </p:blipFill>
        <p:spPr>
          <a:xfrm>
            <a:off x="4852020" y="3298180"/>
            <a:ext cx="155004" cy="123974"/>
          </a:xfrm>
          <a:prstGeom prst="rect">
            <a:avLst/>
          </a:prstGeom>
        </p:spPr>
      </p:pic>
      <p:sp>
        <p:nvSpPr>
          <p:cNvPr id="10" name="Text 7"/>
          <p:cNvSpPr/>
          <p:nvPr/>
        </p:nvSpPr>
        <p:spPr>
          <a:xfrm>
            <a:off x="5130998" y="3268563"/>
            <a:ext cx="3397672" cy="198462"/>
          </a:xfrm>
          <a:prstGeom prst="rect">
            <a:avLst/>
          </a:prstGeom>
          <a:noFill/>
          <a:ln/>
        </p:spPr>
        <p:txBody>
          <a:bodyPr wrap="none" lIns="0" tIns="0" rIns="0" bIns="0" rtlCol="0" anchor="t"/>
          <a:lstStyle/>
          <a:p>
            <a:pPr algn="l" indent="0" marL="0">
              <a:lnSpc>
                <a:spcPts val="1550"/>
              </a:lnSpc>
              <a:buNone/>
            </a:pPr>
            <a:r>
              <a:rPr lang="en-US" sz="950" dirty="0">
                <a:solidFill>
                  <a:srgbClr val="000000"/>
                </a:solidFill>
                <a:latin typeface="Instrument Sans Medium" pitchFamily="34" charset="0"/>
                <a:ea typeface="Instrument Sans Medium" pitchFamily="34" charset="-122"/>
                <a:cs typeface="Instrument Sans Medium" pitchFamily="34" charset="-120"/>
              </a:rPr>
              <a:t>Treat the patient, not the ECG.</a:t>
            </a:r>
            <a:endParaRPr lang="en-US" sz="9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715000" y="0"/>
            <a:ext cx="3429000" cy="5143500"/>
          </a:xfrm>
          <a:prstGeom prst="rect">
            <a:avLst/>
          </a:prstGeom>
        </p:spPr>
      </p:pic>
      <p:sp>
        <p:nvSpPr>
          <p:cNvPr id="3" name="Text 0"/>
          <p:cNvSpPr/>
          <p:nvPr/>
        </p:nvSpPr>
        <p:spPr>
          <a:xfrm>
            <a:off x="496119" y="1293540"/>
            <a:ext cx="3101132" cy="387548"/>
          </a:xfrm>
          <a:prstGeom prst="rect">
            <a:avLst/>
          </a:prstGeom>
          <a:noFill/>
          <a:ln/>
        </p:spPr>
        <p:txBody>
          <a:bodyPr wrap="none" lIns="0" tIns="0" rIns="0" bIns="0" rtlCol="0" anchor="t"/>
          <a:lstStyle/>
          <a:p>
            <a:pPr algn="l" indent="0" marL="0">
              <a:lnSpc>
                <a:spcPts val="3050"/>
              </a:lnSpc>
              <a:buNone/>
            </a:pPr>
            <a:r>
              <a:rPr lang="en-US" sz="2400" dirty="0">
                <a:solidFill>
                  <a:srgbClr val="505468"/>
                </a:solidFill>
                <a:latin typeface="Instrument Sans Semi Bold" pitchFamily="34" charset="0"/>
                <a:ea typeface="Instrument Sans Semi Bold" pitchFamily="34" charset="-122"/>
                <a:cs typeface="Instrument Sans Semi Bold" pitchFamily="34" charset="-120"/>
              </a:rPr>
              <a:t>First Action: Aspirin</a:t>
            </a:r>
            <a:endParaRPr lang="en-US" sz="2400" dirty="0"/>
          </a:p>
        </p:txBody>
      </p:sp>
      <p:sp>
        <p:nvSpPr>
          <p:cNvPr id="4" name="Text 1"/>
          <p:cNvSpPr/>
          <p:nvPr/>
        </p:nvSpPr>
        <p:spPr>
          <a:xfrm>
            <a:off x="496119" y="1867123"/>
            <a:ext cx="4279553" cy="534888"/>
          </a:xfrm>
          <a:prstGeom prst="rect">
            <a:avLst/>
          </a:prstGeom>
          <a:noFill/>
          <a:ln/>
        </p:spPr>
        <p:txBody>
          <a:bodyPr wrap="none" lIns="0" tIns="0" rIns="0" bIns="0" rtlCol="0" anchor="t"/>
          <a:lstStyle/>
          <a:p>
            <a:pPr algn="l" indent="0" marL="0">
              <a:lnSpc>
                <a:spcPts val="4200"/>
              </a:lnSpc>
              <a:buNone/>
            </a:pPr>
            <a:r>
              <a:rPr lang="en-US" sz="3350" dirty="0">
                <a:solidFill>
                  <a:srgbClr val="505468"/>
                </a:solidFill>
                <a:latin typeface="Instrument Sans Semi Bold" pitchFamily="34" charset="0"/>
                <a:ea typeface="Instrument Sans Semi Bold" pitchFamily="34" charset="-122"/>
                <a:cs typeface="Instrument Sans Semi Bold" pitchFamily="34" charset="-120"/>
              </a:rPr>
              <a:t>300 mg</a:t>
            </a:r>
            <a:endParaRPr lang="en-US" sz="3350" dirty="0"/>
          </a:p>
        </p:txBody>
      </p:sp>
      <p:sp>
        <p:nvSpPr>
          <p:cNvPr id="5" name="Text 2"/>
          <p:cNvSpPr/>
          <p:nvPr/>
        </p:nvSpPr>
        <p:spPr>
          <a:xfrm>
            <a:off x="496119" y="2588047"/>
            <a:ext cx="4722763" cy="396925"/>
          </a:xfrm>
          <a:prstGeom prst="rect">
            <a:avLst/>
          </a:prstGeom>
          <a:noFill/>
          <a:ln/>
        </p:spPr>
        <p:txBody>
          <a:bodyPr wrap="square" lIns="0" tIns="0" rIns="0" bIns="0" rtlCol="0" anchor="t"/>
          <a:lstStyle/>
          <a:p>
            <a:pPr algn="l" indent="0" marL="0">
              <a:lnSpc>
                <a:spcPts val="1550"/>
              </a:lnSpc>
              <a:buNone/>
            </a:pPr>
            <a:r>
              <a:rPr lang="en-US" sz="950" dirty="0">
                <a:solidFill>
                  <a:srgbClr val="5B5F71"/>
                </a:solidFill>
                <a:latin typeface="Instrument Sans Medium" pitchFamily="34" charset="0"/>
                <a:ea typeface="Instrument Sans Medium" pitchFamily="34" charset="-122"/>
                <a:cs typeface="Instrument Sans Medium" pitchFamily="34" charset="-120"/>
              </a:rPr>
              <a:t>Give </a:t>
            </a:r>
            <a:pPr algn="l" indent="0" marL="0">
              <a:lnSpc>
                <a:spcPts val="1550"/>
              </a:lnSpc>
              <a:buNone/>
            </a:pPr>
            <a:r>
              <a:rPr lang="en-US" sz="950" b="1" dirty="0">
                <a:solidFill>
                  <a:srgbClr val="5B5F71"/>
                </a:solidFill>
                <a:latin typeface="Instrument Sans Medium" pitchFamily="34" charset="0"/>
                <a:ea typeface="Instrument Sans Medium" pitchFamily="34" charset="-122"/>
                <a:cs typeface="Instrument Sans Medium" pitchFamily="34" charset="-120"/>
              </a:rPr>
              <a:t>300 mg aspirin to chew</a:t>
            </a:r>
            <a:pPr algn="l" indent="0" marL="0">
              <a:lnSpc>
                <a:spcPts val="1550"/>
              </a:lnSpc>
              <a:buNone/>
            </a:pPr>
            <a:r>
              <a:rPr lang="en-US" sz="950" dirty="0">
                <a:solidFill>
                  <a:srgbClr val="5B5F71"/>
                </a:solidFill>
                <a:latin typeface="Instrument Sans Medium" pitchFamily="34" charset="0"/>
                <a:ea typeface="Instrument Sans Medium" pitchFamily="34" charset="-122"/>
                <a:cs typeface="Instrument Sans Medium" pitchFamily="34" charset="-120"/>
              </a:rPr>
              <a:t> as soon as possible. This is the single most important immediate pharmacological intervention in suspected MI.</a:t>
            </a:r>
            <a:endParaRPr lang="en-US" sz="950" dirty="0"/>
          </a:p>
        </p:txBody>
      </p:sp>
      <p:sp>
        <p:nvSpPr>
          <p:cNvPr id="6" name="Shape 3"/>
          <p:cNvSpPr/>
          <p:nvPr/>
        </p:nvSpPr>
        <p:spPr>
          <a:xfrm>
            <a:off x="496119" y="3124498"/>
            <a:ext cx="4722763" cy="725463"/>
          </a:xfrm>
          <a:prstGeom prst="roundRect">
            <a:avLst>
              <a:gd name="adj" fmla="val 7182"/>
            </a:avLst>
          </a:prstGeom>
          <a:solidFill>
            <a:srgbClr val="FCF2B5"/>
          </a:solidFill>
          <a:ln/>
        </p:spPr>
      </p:sp>
      <p:pic>
        <p:nvPicPr>
          <p:cNvPr id="7" name="Image 1" descr="preencoded.png">    </p:cNvPr>
          <p:cNvPicPr>
            <a:picLocks noChangeAspect="1"/>
          </p:cNvPicPr>
          <p:nvPr/>
        </p:nvPicPr>
        <p:blipFill>
          <a:blip r:embed="rId2"/>
          <a:stretch>
            <a:fillRect/>
          </a:stretch>
        </p:blipFill>
        <p:spPr>
          <a:xfrm>
            <a:off x="620092" y="3309045"/>
            <a:ext cx="155004" cy="123974"/>
          </a:xfrm>
          <a:prstGeom prst="rect">
            <a:avLst/>
          </a:prstGeom>
        </p:spPr>
      </p:pic>
      <p:sp>
        <p:nvSpPr>
          <p:cNvPr id="8" name="Text 4"/>
          <p:cNvSpPr/>
          <p:nvPr/>
        </p:nvSpPr>
        <p:spPr>
          <a:xfrm>
            <a:off x="899071" y="3279428"/>
            <a:ext cx="4195837" cy="396925"/>
          </a:xfrm>
          <a:prstGeom prst="rect">
            <a:avLst/>
          </a:prstGeom>
          <a:noFill/>
          <a:ln/>
        </p:spPr>
        <p:txBody>
          <a:bodyPr wrap="square" lIns="0" tIns="0" rIns="0" bIns="0" rtlCol="0" anchor="t"/>
          <a:lstStyle/>
          <a:p>
            <a:pPr algn="l" indent="0" marL="0">
              <a:lnSpc>
                <a:spcPts val="1550"/>
              </a:lnSpc>
              <a:buNone/>
            </a:pPr>
            <a:r>
              <a:rPr lang="en-US" sz="950" dirty="0">
                <a:solidFill>
                  <a:srgbClr val="000000"/>
                </a:solidFill>
                <a:latin typeface="Instrument Sans Medium" pitchFamily="34" charset="0"/>
                <a:ea typeface="Instrument Sans Medium" pitchFamily="34" charset="-122"/>
                <a:cs typeface="Instrument Sans Medium" pitchFamily="34" charset="-120"/>
              </a:rPr>
              <a:t>Withhold only if there is a clear contraindication — true allergy or active major bleeding.</a:t>
            </a:r>
            <a:endParaRPr lang="en-US" sz="9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496119" y="878160"/>
            <a:ext cx="4093443" cy="387548"/>
          </a:xfrm>
          <a:prstGeom prst="rect">
            <a:avLst/>
          </a:prstGeom>
          <a:noFill/>
          <a:ln/>
        </p:spPr>
        <p:txBody>
          <a:bodyPr wrap="none" lIns="0" tIns="0" rIns="0" bIns="0" rtlCol="0" anchor="t"/>
          <a:lstStyle/>
          <a:p>
            <a:pPr algn="l" indent="0" marL="0">
              <a:lnSpc>
                <a:spcPts val="3050"/>
              </a:lnSpc>
              <a:buNone/>
            </a:pPr>
            <a:r>
              <a:rPr lang="en-US" sz="2400" dirty="0">
                <a:solidFill>
                  <a:srgbClr val="505468"/>
                </a:solidFill>
                <a:latin typeface="Instrument Sans Semi Bold" pitchFamily="34" charset="0"/>
                <a:ea typeface="Instrument Sans Semi Bold" pitchFamily="34" charset="-122"/>
                <a:cs typeface="Instrument Sans Semi Bold" pitchFamily="34" charset="-120"/>
              </a:rPr>
              <a:t>Immediate GP Management</a:t>
            </a:r>
            <a:endParaRPr lang="en-US" sz="2400" dirty="0"/>
          </a:p>
        </p:txBody>
      </p:sp>
      <p:sp>
        <p:nvSpPr>
          <p:cNvPr id="3" name="Shape 1"/>
          <p:cNvSpPr/>
          <p:nvPr/>
        </p:nvSpPr>
        <p:spPr>
          <a:xfrm>
            <a:off x="496119" y="1513731"/>
            <a:ext cx="4013895" cy="1313780"/>
          </a:xfrm>
          <a:prstGeom prst="roundRect">
            <a:avLst>
              <a:gd name="adj" fmla="val 3966"/>
            </a:avLst>
          </a:prstGeom>
          <a:solidFill>
            <a:srgbClr val="FFFFFF">
              <a:alpha val="95000"/>
            </a:srgbClr>
          </a:solidFill>
          <a:ln w="14288">
            <a:solidFill>
              <a:srgbClr val="C8C9CF"/>
            </a:solidFill>
            <a:prstDash val="solid"/>
          </a:ln>
        </p:spPr>
      </p:sp>
      <p:sp>
        <p:nvSpPr>
          <p:cNvPr id="4" name="Shape 2"/>
          <p:cNvSpPr/>
          <p:nvPr/>
        </p:nvSpPr>
        <p:spPr>
          <a:xfrm>
            <a:off x="510406" y="1528018"/>
            <a:ext cx="3985320" cy="372070"/>
          </a:xfrm>
          <a:prstGeom prst="roundRect">
            <a:avLst>
              <a:gd name="adj" fmla="val 9395"/>
            </a:avLst>
          </a:prstGeom>
          <a:solidFill>
            <a:srgbClr val="E2E3E9"/>
          </a:solidFill>
          <a:ln/>
        </p:spPr>
      </p:sp>
      <p:sp>
        <p:nvSpPr>
          <p:cNvPr id="5" name="Text 3"/>
          <p:cNvSpPr/>
          <p:nvPr/>
        </p:nvSpPr>
        <p:spPr>
          <a:xfrm>
            <a:off x="2410048" y="1595363"/>
            <a:ext cx="186035" cy="232544"/>
          </a:xfrm>
          <a:prstGeom prst="rect">
            <a:avLst/>
          </a:prstGeom>
          <a:noFill/>
          <a:ln/>
        </p:spPr>
        <p:txBody>
          <a:bodyPr wrap="none" lIns="0" tIns="0" rIns="0" bIns="0" rtlCol="0" anchor="ctr"/>
          <a:lstStyle/>
          <a:p>
            <a:pPr algn="ctr" indent="0" marL="0">
              <a:lnSpc>
                <a:spcPts val="1450"/>
              </a:lnSpc>
              <a:buNone/>
            </a:pPr>
            <a:r>
              <a:rPr lang="en-US" sz="1450" dirty="0">
                <a:solidFill>
                  <a:srgbClr val="5B5F71"/>
                </a:solidFill>
                <a:latin typeface="Instrument Sans Semi Bold" pitchFamily="34" charset="0"/>
                <a:ea typeface="Instrument Sans Semi Bold" pitchFamily="34" charset="-122"/>
                <a:cs typeface="Instrument Sans Semi Bold" pitchFamily="34" charset="-120"/>
              </a:rPr>
              <a:t>1</a:t>
            </a:r>
            <a:endParaRPr lang="en-US" sz="1450" dirty="0"/>
          </a:p>
        </p:txBody>
      </p:sp>
      <p:sp>
        <p:nvSpPr>
          <p:cNvPr id="6" name="Text 4"/>
          <p:cNvSpPr/>
          <p:nvPr/>
        </p:nvSpPr>
        <p:spPr>
          <a:xfrm>
            <a:off x="634380" y="2024063"/>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5B5F71"/>
                </a:solidFill>
                <a:latin typeface="Instrument Sans Semi Bold" pitchFamily="34" charset="0"/>
                <a:ea typeface="Instrument Sans Semi Bold" pitchFamily="34" charset="-122"/>
                <a:cs typeface="Instrument Sans Semi Bold" pitchFamily="34" charset="-120"/>
              </a:rPr>
              <a:t>Call 999</a:t>
            </a:r>
            <a:endParaRPr lang="en-US" sz="1200" dirty="0"/>
          </a:p>
        </p:txBody>
      </p:sp>
      <p:sp>
        <p:nvSpPr>
          <p:cNvPr id="7" name="Text 5"/>
          <p:cNvSpPr/>
          <p:nvPr/>
        </p:nvSpPr>
        <p:spPr>
          <a:xfrm>
            <a:off x="634380" y="2292325"/>
            <a:ext cx="3737372" cy="396925"/>
          </a:xfrm>
          <a:prstGeom prst="rect">
            <a:avLst/>
          </a:prstGeom>
          <a:noFill/>
          <a:ln/>
        </p:spPr>
        <p:txBody>
          <a:bodyPr wrap="square" lIns="0" tIns="0" rIns="0" bIns="0" rtlCol="0" anchor="t"/>
          <a:lstStyle/>
          <a:p>
            <a:pPr algn="l" indent="0" marL="0">
              <a:lnSpc>
                <a:spcPts val="1550"/>
              </a:lnSpc>
              <a:buNone/>
            </a:pPr>
            <a:r>
              <a:rPr lang="en-US" sz="950" dirty="0">
                <a:solidFill>
                  <a:srgbClr val="5B5F71"/>
                </a:solidFill>
                <a:latin typeface="Instrument Sans Medium" pitchFamily="34" charset="0"/>
                <a:ea typeface="Instrument Sans Medium" pitchFamily="34" charset="-122"/>
                <a:cs typeface="Instrument Sans Medium" pitchFamily="34" charset="-120"/>
              </a:rPr>
              <a:t>Call urgently and state </a:t>
            </a:r>
            <a:pPr algn="l" indent="0" marL="0">
              <a:lnSpc>
                <a:spcPts val="1550"/>
              </a:lnSpc>
              <a:buNone/>
            </a:pPr>
            <a:r>
              <a:rPr lang="en-US" sz="950" b="1" dirty="0">
                <a:solidFill>
                  <a:srgbClr val="5B5F71"/>
                </a:solidFill>
                <a:latin typeface="Instrument Sans Medium" pitchFamily="34" charset="0"/>
                <a:ea typeface="Instrument Sans Medium" pitchFamily="34" charset="-122"/>
                <a:cs typeface="Instrument Sans Medium" pitchFamily="34" charset="-120"/>
              </a:rPr>
              <a:t>suspected acute coronary syndrome / myocardial infarction</a:t>
            </a:r>
            <a:pPr algn="l" indent="0" marL="0">
              <a:lnSpc>
                <a:spcPts val="1550"/>
              </a:lnSpc>
              <a:buNone/>
            </a:pPr>
            <a:r>
              <a:rPr lang="en-US" sz="950" dirty="0">
                <a:solidFill>
                  <a:srgbClr val="5B5F71"/>
                </a:solidFill>
                <a:latin typeface="Instrument Sans Medium" pitchFamily="34" charset="0"/>
                <a:ea typeface="Instrument Sans Medium" pitchFamily="34" charset="-122"/>
                <a:cs typeface="Instrument Sans Medium" pitchFamily="34" charset="-120"/>
              </a:rPr>
              <a:t>. Do not delay the call.</a:t>
            </a:r>
            <a:endParaRPr lang="en-US" sz="950" dirty="0"/>
          </a:p>
        </p:txBody>
      </p:sp>
      <p:sp>
        <p:nvSpPr>
          <p:cNvPr id="8" name="Shape 6"/>
          <p:cNvSpPr/>
          <p:nvPr/>
        </p:nvSpPr>
        <p:spPr>
          <a:xfrm>
            <a:off x="4633987" y="1513731"/>
            <a:ext cx="4013895" cy="1313780"/>
          </a:xfrm>
          <a:prstGeom prst="roundRect">
            <a:avLst>
              <a:gd name="adj" fmla="val 3966"/>
            </a:avLst>
          </a:prstGeom>
          <a:solidFill>
            <a:srgbClr val="FFFFFF">
              <a:alpha val="95000"/>
            </a:srgbClr>
          </a:solidFill>
          <a:ln w="14288">
            <a:solidFill>
              <a:srgbClr val="C8C9CF"/>
            </a:solidFill>
            <a:prstDash val="solid"/>
          </a:ln>
        </p:spPr>
      </p:sp>
      <p:sp>
        <p:nvSpPr>
          <p:cNvPr id="9" name="Shape 7"/>
          <p:cNvSpPr/>
          <p:nvPr/>
        </p:nvSpPr>
        <p:spPr>
          <a:xfrm>
            <a:off x="4648274" y="1528018"/>
            <a:ext cx="3985320" cy="372070"/>
          </a:xfrm>
          <a:prstGeom prst="roundRect">
            <a:avLst>
              <a:gd name="adj" fmla="val 9395"/>
            </a:avLst>
          </a:prstGeom>
          <a:solidFill>
            <a:srgbClr val="E2E3E9"/>
          </a:solidFill>
          <a:ln/>
        </p:spPr>
      </p:sp>
      <p:sp>
        <p:nvSpPr>
          <p:cNvPr id="10" name="Text 8"/>
          <p:cNvSpPr/>
          <p:nvPr/>
        </p:nvSpPr>
        <p:spPr>
          <a:xfrm>
            <a:off x="6547917" y="1595363"/>
            <a:ext cx="186035" cy="232544"/>
          </a:xfrm>
          <a:prstGeom prst="rect">
            <a:avLst/>
          </a:prstGeom>
          <a:noFill/>
          <a:ln/>
        </p:spPr>
        <p:txBody>
          <a:bodyPr wrap="none" lIns="0" tIns="0" rIns="0" bIns="0" rtlCol="0" anchor="ctr"/>
          <a:lstStyle/>
          <a:p>
            <a:pPr algn="ctr" indent="0" marL="0">
              <a:lnSpc>
                <a:spcPts val="1450"/>
              </a:lnSpc>
              <a:buNone/>
            </a:pPr>
            <a:r>
              <a:rPr lang="en-US" sz="1450" dirty="0">
                <a:solidFill>
                  <a:srgbClr val="5B5F71"/>
                </a:solidFill>
                <a:latin typeface="Instrument Sans Semi Bold" pitchFamily="34" charset="0"/>
                <a:ea typeface="Instrument Sans Semi Bold" pitchFamily="34" charset="-122"/>
                <a:cs typeface="Instrument Sans Semi Bold" pitchFamily="34" charset="-120"/>
              </a:rPr>
              <a:t>2</a:t>
            </a:r>
            <a:endParaRPr lang="en-US" sz="1450" dirty="0"/>
          </a:p>
        </p:txBody>
      </p:sp>
      <p:sp>
        <p:nvSpPr>
          <p:cNvPr id="11" name="Text 9"/>
          <p:cNvSpPr/>
          <p:nvPr/>
        </p:nvSpPr>
        <p:spPr>
          <a:xfrm>
            <a:off x="4772248" y="2024063"/>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5B5F71"/>
                </a:solidFill>
                <a:latin typeface="Instrument Sans Semi Bold" pitchFamily="34" charset="0"/>
                <a:ea typeface="Instrument Sans Semi Bold" pitchFamily="34" charset="-122"/>
                <a:cs typeface="Instrument Sans Semi Bold" pitchFamily="34" charset="-120"/>
              </a:rPr>
              <a:t>GTN</a:t>
            </a:r>
            <a:endParaRPr lang="en-US" sz="1200" dirty="0"/>
          </a:p>
        </p:txBody>
      </p:sp>
      <p:sp>
        <p:nvSpPr>
          <p:cNvPr id="12" name="Text 10"/>
          <p:cNvSpPr/>
          <p:nvPr/>
        </p:nvSpPr>
        <p:spPr>
          <a:xfrm>
            <a:off x="4772248" y="2292325"/>
            <a:ext cx="3737372" cy="396925"/>
          </a:xfrm>
          <a:prstGeom prst="rect">
            <a:avLst/>
          </a:prstGeom>
          <a:noFill/>
          <a:ln/>
        </p:spPr>
        <p:txBody>
          <a:bodyPr wrap="square" lIns="0" tIns="0" rIns="0" bIns="0" rtlCol="0" anchor="t"/>
          <a:lstStyle/>
          <a:p>
            <a:pPr algn="l" indent="0" marL="0">
              <a:lnSpc>
                <a:spcPts val="1550"/>
              </a:lnSpc>
              <a:buNone/>
            </a:pPr>
            <a:r>
              <a:rPr lang="en-US" sz="950" dirty="0">
                <a:solidFill>
                  <a:srgbClr val="5B5F71"/>
                </a:solidFill>
                <a:latin typeface="Instrument Sans Medium" pitchFamily="34" charset="0"/>
                <a:ea typeface="Instrument Sans Medium" pitchFamily="34" charset="-122"/>
                <a:cs typeface="Instrument Sans Medium" pitchFamily="34" charset="-120"/>
              </a:rPr>
              <a:t>Consider GTN if blood pressure allows and there is no contraindication.</a:t>
            </a:r>
            <a:endParaRPr lang="en-US" sz="950" dirty="0"/>
          </a:p>
        </p:txBody>
      </p:sp>
      <p:sp>
        <p:nvSpPr>
          <p:cNvPr id="13" name="Shape 11"/>
          <p:cNvSpPr/>
          <p:nvPr/>
        </p:nvSpPr>
        <p:spPr>
          <a:xfrm>
            <a:off x="496119" y="2951485"/>
            <a:ext cx="4013895" cy="1313780"/>
          </a:xfrm>
          <a:prstGeom prst="roundRect">
            <a:avLst>
              <a:gd name="adj" fmla="val 3966"/>
            </a:avLst>
          </a:prstGeom>
          <a:solidFill>
            <a:srgbClr val="FFFFFF">
              <a:alpha val="95000"/>
            </a:srgbClr>
          </a:solidFill>
          <a:ln w="14288">
            <a:solidFill>
              <a:srgbClr val="C8C9CF"/>
            </a:solidFill>
            <a:prstDash val="solid"/>
          </a:ln>
        </p:spPr>
      </p:sp>
      <p:sp>
        <p:nvSpPr>
          <p:cNvPr id="14" name="Shape 12"/>
          <p:cNvSpPr/>
          <p:nvPr/>
        </p:nvSpPr>
        <p:spPr>
          <a:xfrm>
            <a:off x="510406" y="2965772"/>
            <a:ext cx="3985320" cy="372070"/>
          </a:xfrm>
          <a:prstGeom prst="roundRect">
            <a:avLst>
              <a:gd name="adj" fmla="val 9395"/>
            </a:avLst>
          </a:prstGeom>
          <a:solidFill>
            <a:srgbClr val="E2E3E9"/>
          </a:solidFill>
          <a:ln/>
        </p:spPr>
      </p:sp>
      <p:sp>
        <p:nvSpPr>
          <p:cNvPr id="15" name="Text 13"/>
          <p:cNvSpPr/>
          <p:nvPr/>
        </p:nvSpPr>
        <p:spPr>
          <a:xfrm>
            <a:off x="2410048" y="3033117"/>
            <a:ext cx="186035" cy="232544"/>
          </a:xfrm>
          <a:prstGeom prst="rect">
            <a:avLst/>
          </a:prstGeom>
          <a:noFill/>
          <a:ln/>
        </p:spPr>
        <p:txBody>
          <a:bodyPr wrap="none" lIns="0" tIns="0" rIns="0" bIns="0" rtlCol="0" anchor="ctr"/>
          <a:lstStyle/>
          <a:p>
            <a:pPr algn="ctr" indent="0" marL="0">
              <a:lnSpc>
                <a:spcPts val="1450"/>
              </a:lnSpc>
              <a:buNone/>
            </a:pPr>
            <a:r>
              <a:rPr lang="en-US" sz="1450" dirty="0">
                <a:solidFill>
                  <a:srgbClr val="5B5F71"/>
                </a:solidFill>
                <a:latin typeface="Instrument Sans Semi Bold" pitchFamily="34" charset="0"/>
                <a:ea typeface="Instrument Sans Semi Bold" pitchFamily="34" charset="-122"/>
                <a:cs typeface="Instrument Sans Semi Bold" pitchFamily="34" charset="-120"/>
              </a:rPr>
              <a:t>3</a:t>
            </a:r>
            <a:endParaRPr lang="en-US" sz="1450" dirty="0"/>
          </a:p>
        </p:txBody>
      </p:sp>
      <p:sp>
        <p:nvSpPr>
          <p:cNvPr id="16" name="Text 14"/>
          <p:cNvSpPr/>
          <p:nvPr/>
        </p:nvSpPr>
        <p:spPr>
          <a:xfrm>
            <a:off x="634380" y="3461817"/>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5B5F71"/>
                </a:solidFill>
                <a:latin typeface="Instrument Sans Semi Bold" pitchFamily="34" charset="0"/>
                <a:ea typeface="Instrument Sans Semi Bold" pitchFamily="34" charset="-122"/>
                <a:cs typeface="Instrument Sans Semi Bold" pitchFamily="34" charset="-120"/>
              </a:rPr>
              <a:t>Oxygen</a:t>
            </a:r>
            <a:endParaRPr lang="en-US" sz="1200" dirty="0"/>
          </a:p>
        </p:txBody>
      </p:sp>
      <p:sp>
        <p:nvSpPr>
          <p:cNvPr id="17" name="Text 15"/>
          <p:cNvSpPr/>
          <p:nvPr/>
        </p:nvSpPr>
        <p:spPr>
          <a:xfrm>
            <a:off x="634380" y="3730079"/>
            <a:ext cx="3737372" cy="396925"/>
          </a:xfrm>
          <a:prstGeom prst="rect">
            <a:avLst/>
          </a:prstGeom>
          <a:noFill/>
          <a:ln/>
        </p:spPr>
        <p:txBody>
          <a:bodyPr wrap="square" lIns="0" tIns="0" rIns="0" bIns="0" rtlCol="0" anchor="t"/>
          <a:lstStyle/>
          <a:p>
            <a:pPr algn="l" indent="0" marL="0">
              <a:lnSpc>
                <a:spcPts val="1550"/>
              </a:lnSpc>
              <a:buNone/>
            </a:pPr>
            <a:r>
              <a:rPr lang="en-US" sz="950" dirty="0">
                <a:solidFill>
                  <a:srgbClr val="5B5F71"/>
                </a:solidFill>
                <a:latin typeface="Instrument Sans Medium" pitchFamily="34" charset="0"/>
                <a:ea typeface="Instrument Sans Medium" pitchFamily="34" charset="-122"/>
                <a:cs typeface="Instrument Sans Medium" pitchFamily="34" charset="-120"/>
              </a:rPr>
              <a:t>Give oxygen </a:t>
            </a:r>
            <a:pPr algn="l" indent="0" marL="0">
              <a:lnSpc>
                <a:spcPts val="1550"/>
              </a:lnSpc>
              <a:buNone/>
            </a:pPr>
            <a:r>
              <a:rPr lang="en-US" sz="950" b="1" dirty="0">
                <a:solidFill>
                  <a:srgbClr val="5B5F71"/>
                </a:solidFill>
                <a:latin typeface="Instrument Sans Medium" pitchFamily="34" charset="0"/>
                <a:ea typeface="Instrument Sans Medium" pitchFamily="34" charset="-122"/>
                <a:cs typeface="Instrument Sans Medium" pitchFamily="34" charset="-120"/>
              </a:rPr>
              <a:t>only if SpO₂ is below 94%</a:t>
            </a:r>
            <a:pPr algn="l" indent="0" marL="0">
              <a:lnSpc>
                <a:spcPts val="1550"/>
              </a:lnSpc>
              <a:buNone/>
            </a:pPr>
            <a:r>
              <a:rPr lang="en-US" sz="950" dirty="0">
                <a:solidFill>
                  <a:srgbClr val="5B5F71"/>
                </a:solidFill>
                <a:latin typeface="Instrument Sans Medium" pitchFamily="34" charset="0"/>
                <a:ea typeface="Instrument Sans Medium" pitchFamily="34" charset="-122"/>
                <a:cs typeface="Instrument Sans Medium" pitchFamily="34" charset="-120"/>
              </a:rPr>
              <a:t>. Aim 94–98%. If hypercapnic respiratory failure risk, aim 88–92%.</a:t>
            </a:r>
            <a:endParaRPr lang="en-US" sz="950" dirty="0"/>
          </a:p>
        </p:txBody>
      </p:sp>
      <p:sp>
        <p:nvSpPr>
          <p:cNvPr id="18" name="Shape 16"/>
          <p:cNvSpPr/>
          <p:nvPr/>
        </p:nvSpPr>
        <p:spPr>
          <a:xfrm>
            <a:off x="4633987" y="2951485"/>
            <a:ext cx="4013895" cy="1313780"/>
          </a:xfrm>
          <a:prstGeom prst="roundRect">
            <a:avLst>
              <a:gd name="adj" fmla="val 3966"/>
            </a:avLst>
          </a:prstGeom>
          <a:solidFill>
            <a:srgbClr val="FFFFFF">
              <a:alpha val="95000"/>
            </a:srgbClr>
          </a:solidFill>
          <a:ln w="14288">
            <a:solidFill>
              <a:srgbClr val="C8C9CF"/>
            </a:solidFill>
            <a:prstDash val="solid"/>
          </a:ln>
        </p:spPr>
      </p:sp>
      <p:sp>
        <p:nvSpPr>
          <p:cNvPr id="19" name="Shape 17"/>
          <p:cNvSpPr/>
          <p:nvPr/>
        </p:nvSpPr>
        <p:spPr>
          <a:xfrm>
            <a:off x="4648274" y="2965772"/>
            <a:ext cx="3985320" cy="372070"/>
          </a:xfrm>
          <a:prstGeom prst="roundRect">
            <a:avLst>
              <a:gd name="adj" fmla="val 9395"/>
            </a:avLst>
          </a:prstGeom>
          <a:solidFill>
            <a:srgbClr val="E2E3E9"/>
          </a:solidFill>
          <a:ln/>
        </p:spPr>
      </p:sp>
      <p:sp>
        <p:nvSpPr>
          <p:cNvPr id="20" name="Text 18"/>
          <p:cNvSpPr/>
          <p:nvPr/>
        </p:nvSpPr>
        <p:spPr>
          <a:xfrm>
            <a:off x="6547917" y="3033117"/>
            <a:ext cx="186035" cy="232544"/>
          </a:xfrm>
          <a:prstGeom prst="rect">
            <a:avLst/>
          </a:prstGeom>
          <a:noFill/>
          <a:ln/>
        </p:spPr>
        <p:txBody>
          <a:bodyPr wrap="none" lIns="0" tIns="0" rIns="0" bIns="0" rtlCol="0" anchor="ctr"/>
          <a:lstStyle/>
          <a:p>
            <a:pPr algn="ctr" indent="0" marL="0">
              <a:lnSpc>
                <a:spcPts val="1450"/>
              </a:lnSpc>
              <a:buNone/>
            </a:pPr>
            <a:r>
              <a:rPr lang="en-US" sz="1450" dirty="0">
                <a:solidFill>
                  <a:srgbClr val="5B5F71"/>
                </a:solidFill>
                <a:latin typeface="Instrument Sans Semi Bold" pitchFamily="34" charset="0"/>
                <a:ea typeface="Instrument Sans Semi Bold" pitchFamily="34" charset="-122"/>
                <a:cs typeface="Instrument Sans Semi Bold" pitchFamily="34" charset="-120"/>
              </a:rPr>
              <a:t>4</a:t>
            </a:r>
            <a:endParaRPr lang="en-US" sz="1450" dirty="0"/>
          </a:p>
        </p:txBody>
      </p:sp>
      <p:sp>
        <p:nvSpPr>
          <p:cNvPr id="21" name="Text 19"/>
          <p:cNvSpPr/>
          <p:nvPr/>
        </p:nvSpPr>
        <p:spPr>
          <a:xfrm>
            <a:off x="4772248" y="3461817"/>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5B5F71"/>
                </a:solidFill>
                <a:latin typeface="Instrument Sans Semi Bold" pitchFamily="34" charset="0"/>
                <a:ea typeface="Instrument Sans Semi Bold" pitchFamily="34" charset="-122"/>
                <a:cs typeface="Instrument Sans Semi Bold" pitchFamily="34" charset="-120"/>
              </a:rPr>
              <a:t>Position</a:t>
            </a:r>
            <a:endParaRPr lang="en-US" sz="1200" dirty="0"/>
          </a:p>
        </p:txBody>
      </p:sp>
      <p:sp>
        <p:nvSpPr>
          <p:cNvPr id="22" name="Text 20"/>
          <p:cNvSpPr/>
          <p:nvPr/>
        </p:nvSpPr>
        <p:spPr>
          <a:xfrm>
            <a:off x="4772248" y="3730079"/>
            <a:ext cx="3737372" cy="396925"/>
          </a:xfrm>
          <a:prstGeom prst="rect">
            <a:avLst/>
          </a:prstGeom>
          <a:noFill/>
          <a:ln/>
        </p:spPr>
        <p:txBody>
          <a:bodyPr wrap="square" lIns="0" tIns="0" rIns="0" bIns="0" rtlCol="0" anchor="t"/>
          <a:lstStyle/>
          <a:p>
            <a:pPr algn="l" indent="0" marL="0">
              <a:lnSpc>
                <a:spcPts val="1550"/>
              </a:lnSpc>
              <a:buNone/>
            </a:pPr>
            <a:r>
              <a:rPr lang="en-US" sz="950" dirty="0">
                <a:solidFill>
                  <a:srgbClr val="5B5F71"/>
                </a:solidFill>
                <a:latin typeface="Instrument Sans Medium" pitchFamily="34" charset="0"/>
                <a:ea typeface="Instrument Sans Medium" pitchFamily="34" charset="-122"/>
                <a:cs typeface="Instrument Sans Medium" pitchFamily="34" charset="-120"/>
              </a:rPr>
              <a:t>Sit the patient in a position of comfort — usually upright if breathless. </a:t>
            </a:r>
            <a:pPr algn="l" indent="0" marL="0">
              <a:lnSpc>
                <a:spcPts val="1550"/>
              </a:lnSpc>
              <a:buNone/>
            </a:pPr>
            <a:r>
              <a:rPr lang="en-US" sz="950" b="1" dirty="0">
                <a:solidFill>
                  <a:srgbClr val="5B5F71"/>
                </a:solidFill>
                <a:latin typeface="Instrument Sans Medium" pitchFamily="34" charset="0"/>
                <a:ea typeface="Instrument Sans Medium" pitchFamily="34" charset="-122"/>
                <a:cs typeface="Instrument Sans Medium" pitchFamily="34" charset="-120"/>
              </a:rPr>
              <a:t>Do not leave them alone.</a:t>
            </a:r>
            <a:endParaRPr lang="en-US" sz="9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827336" y="314474"/>
            <a:ext cx="2935039" cy="296763"/>
          </a:xfrm>
          <a:prstGeom prst="rect">
            <a:avLst/>
          </a:prstGeom>
          <a:noFill/>
          <a:ln/>
        </p:spPr>
        <p:txBody>
          <a:bodyPr wrap="none" lIns="0" tIns="0" rIns="0" bIns="0" rtlCol="0" anchor="t"/>
          <a:lstStyle/>
          <a:p>
            <a:pPr algn="l" indent="0" marL="0">
              <a:lnSpc>
                <a:spcPts val="2300"/>
              </a:lnSpc>
              <a:buNone/>
            </a:pPr>
            <a:r>
              <a:rPr lang="en-US" sz="1850" dirty="0">
                <a:solidFill>
                  <a:srgbClr val="505468"/>
                </a:solidFill>
                <a:latin typeface="Instrument Sans Semi Bold" pitchFamily="34" charset="0"/>
                <a:ea typeface="Instrument Sans Semi Bold" pitchFamily="34" charset="-122"/>
                <a:cs typeface="Instrument Sans Semi Bold" pitchFamily="34" charset="-120"/>
              </a:rPr>
              <a:t>Oxygen: Use With Caution</a:t>
            </a:r>
            <a:endParaRPr lang="en-US" sz="1850" dirty="0"/>
          </a:p>
        </p:txBody>
      </p:sp>
      <p:sp>
        <p:nvSpPr>
          <p:cNvPr id="3" name="Text 1"/>
          <p:cNvSpPr/>
          <p:nvPr/>
        </p:nvSpPr>
        <p:spPr>
          <a:xfrm>
            <a:off x="2057549" y="1419374"/>
            <a:ext cx="1168152" cy="237381"/>
          </a:xfrm>
          <a:prstGeom prst="rect">
            <a:avLst/>
          </a:prstGeom>
          <a:noFill/>
          <a:ln/>
        </p:spPr>
        <p:txBody>
          <a:bodyPr wrap="none" lIns="0" tIns="0" rIns="0" bIns="0" rtlCol="0" anchor="t"/>
          <a:lstStyle/>
          <a:p>
            <a:pPr algn="ctr" indent="0" marL="0">
              <a:lnSpc>
                <a:spcPts val="1850"/>
              </a:lnSpc>
              <a:buNone/>
            </a:pPr>
            <a:r>
              <a:rPr lang="en-US" sz="1850" dirty="0">
                <a:solidFill>
                  <a:srgbClr val="5B5F71"/>
                </a:solidFill>
                <a:latin typeface="Instrument Sans Semi Bold" pitchFamily="34" charset="0"/>
                <a:ea typeface="Instrument Sans Semi Bold" pitchFamily="34" charset="-122"/>
                <a:cs typeface="Instrument Sans Semi Bold" pitchFamily="34" charset="-120"/>
              </a:rPr>
              <a:t>94%</a:t>
            </a:r>
            <a:endParaRPr lang="en-US" sz="1850" dirty="0"/>
          </a:p>
        </p:txBody>
      </p:sp>
      <p:pic>
        <p:nvPicPr>
          <p:cNvPr id="4" name="Image 0" descr="preencoded.png">    </p:cNvPr>
          <p:cNvPicPr>
            <a:picLocks noChangeAspect="1"/>
          </p:cNvPicPr>
          <p:nvPr/>
        </p:nvPicPr>
        <p:blipFill>
          <a:blip r:embed="rId1"/>
          <a:stretch>
            <a:fillRect/>
          </a:stretch>
        </p:blipFill>
        <p:spPr>
          <a:xfrm>
            <a:off x="1929408" y="825773"/>
            <a:ext cx="1424583" cy="1424583"/>
          </a:xfrm>
          <a:prstGeom prst="rect">
            <a:avLst/>
          </a:prstGeom>
        </p:spPr>
      </p:pic>
      <p:sp>
        <p:nvSpPr>
          <p:cNvPr id="5" name="Text 2"/>
          <p:cNvSpPr/>
          <p:nvPr/>
        </p:nvSpPr>
        <p:spPr>
          <a:xfrm>
            <a:off x="2048098" y="2346796"/>
            <a:ext cx="1187128" cy="148307"/>
          </a:xfrm>
          <a:prstGeom prst="rect">
            <a:avLst/>
          </a:prstGeom>
          <a:noFill/>
          <a:ln/>
        </p:spPr>
        <p:txBody>
          <a:bodyPr wrap="none" lIns="0" tIns="0" rIns="0" bIns="0" rtlCol="0" anchor="t"/>
          <a:lstStyle/>
          <a:p>
            <a:pPr algn="ctr" indent="0" marL="0">
              <a:lnSpc>
                <a:spcPts val="1150"/>
              </a:lnSpc>
              <a:buNone/>
            </a:pPr>
            <a:r>
              <a:rPr lang="en-US" sz="900" dirty="0">
                <a:solidFill>
                  <a:srgbClr val="5B5F71"/>
                </a:solidFill>
                <a:latin typeface="Instrument Sans Semi Bold" pitchFamily="34" charset="0"/>
                <a:ea typeface="Instrument Sans Semi Bold" pitchFamily="34" charset="-122"/>
                <a:cs typeface="Instrument Sans Semi Bold" pitchFamily="34" charset="-120"/>
              </a:rPr>
              <a:t>Threshold to Act</a:t>
            </a:r>
            <a:endParaRPr lang="en-US" sz="900" dirty="0"/>
          </a:p>
        </p:txBody>
      </p:sp>
      <p:sp>
        <p:nvSpPr>
          <p:cNvPr id="6" name="Text 3"/>
          <p:cNvSpPr/>
          <p:nvPr/>
        </p:nvSpPr>
        <p:spPr>
          <a:xfrm>
            <a:off x="827336" y="2567806"/>
            <a:ext cx="3628727" cy="134094"/>
          </a:xfrm>
          <a:prstGeom prst="rect">
            <a:avLst/>
          </a:prstGeom>
          <a:noFill/>
          <a:ln/>
        </p:spPr>
        <p:txBody>
          <a:bodyPr wrap="none" lIns="0" tIns="0" rIns="0" bIns="0" rtlCol="0" anchor="t"/>
          <a:lstStyle/>
          <a:p>
            <a:pPr algn="ctr" indent="0" marL="0">
              <a:lnSpc>
                <a:spcPts val="1050"/>
              </a:lnSpc>
              <a:buNone/>
            </a:pPr>
            <a:r>
              <a:rPr lang="en-US" sz="700" dirty="0">
                <a:solidFill>
                  <a:srgbClr val="5B5F71"/>
                </a:solidFill>
                <a:latin typeface="Instrument Sans Medium" pitchFamily="34" charset="0"/>
                <a:ea typeface="Instrument Sans Medium" pitchFamily="34" charset="-122"/>
                <a:cs typeface="Instrument Sans Medium" pitchFamily="34" charset="-120"/>
              </a:rPr>
              <a:t>Give oxygen only if SpO₂ falls below 94%</a:t>
            </a:r>
            <a:endParaRPr lang="en-US" sz="700" dirty="0"/>
          </a:p>
        </p:txBody>
      </p:sp>
      <p:sp>
        <p:nvSpPr>
          <p:cNvPr id="7" name="Text 4"/>
          <p:cNvSpPr/>
          <p:nvPr/>
        </p:nvSpPr>
        <p:spPr>
          <a:xfrm>
            <a:off x="2057549" y="3464644"/>
            <a:ext cx="1168152" cy="237381"/>
          </a:xfrm>
          <a:prstGeom prst="rect">
            <a:avLst/>
          </a:prstGeom>
          <a:noFill/>
          <a:ln/>
        </p:spPr>
        <p:txBody>
          <a:bodyPr wrap="none" lIns="0" tIns="0" rIns="0" bIns="0" rtlCol="0" anchor="t"/>
          <a:lstStyle/>
          <a:p>
            <a:pPr algn="ctr" indent="0" marL="0">
              <a:lnSpc>
                <a:spcPts val="1850"/>
              </a:lnSpc>
              <a:buNone/>
            </a:pPr>
            <a:r>
              <a:rPr lang="en-US" sz="1850" dirty="0">
                <a:solidFill>
                  <a:srgbClr val="5B5F71"/>
                </a:solidFill>
                <a:latin typeface="Instrument Sans Semi Bold" pitchFamily="34" charset="0"/>
                <a:ea typeface="Instrument Sans Semi Bold" pitchFamily="34" charset="-122"/>
                <a:cs typeface="Instrument Sans Semi Bold" pitchFamily="34" charset="-120"/>
              </a:rPr>
              <a:t>88%</a:t>
            </a:r>
            <a:endParaRPr lang="en-US" sz="1850" dirty="0"/>
          </a:p>
        </p:txBody>
      </p:sp>
      <p:pic>
        <p:nvPicPr>
          <p:cNvPr id="8" name="Image 1" descr="preencoded.png">    </p:cNvPr>
          <p:cNvPicPr>
            <a:picLocks noChangeAspect="1"/>
          </p:cNvPicPr>
          <p:nvPr/>
        </p:nvPicPr>
        <p:blipFill>
          <a:blip r:embed="rId2"/>
          <a:stretch>
            <a:fillRect/>
          </a:stretch>
        </p:blipFill>
        <p:spPr>
          <a:xfrm>
            <a:off x="1929408" y="2871043"/>
            <a:ext cx="1424583" cy="1424583"/>
          </a:xfrm>
          <a:prstGeom prst="rect">
            <a:avLst/>
          </a:prstGeom>
        </p:spPr>
      </p:pic>
      <p:sp>
        <p:nvSpPr>
          <p:cNvPr id="9" name="Text 5"/>
          <p:cNvSpPr/>
          <p:nvPr/>
        </p:nvSpPr>
        <p:spPr>
          <a:xfrm>
            <a:off x="2048098" y="4392067"/>
            <a:ext cx="1187128" cy="148307"/>
          </a:xfrm>
          <a:prstGeom prst="rect">
            <a:avLst/>
          </a:prstGeom>
          <a:noFill/>
          <a:ln/>
        </p:spPr>
        <p:txBody>
          <a:bodyPr wrap="none" lIns="0" tIns="0" rIns="0" bIns="0" rtlCol="0" anchor="t"/>
          <a:lstStyle/>
          <a:p>
            <a:pPr algn="ctr" indent="0" marL="0">
              <a:lnSpc>
                <a:spcPts val="1150"/>
              </a:lnSpc>
              <a:buNone/>
            </a:pPr>
            <a:r>
              <a:rPr lang="en-US" sz="900" dirty="0">
                <a:solidFill>
                  <a:srgbClr val="5B5F71"/>
                </a:solidFill>
                <a:latin typeface="Instrument Sans Semi Bold" pitchFamily="34" charset="0"/>
                <a:ea typeface="Instrument Sans Semi Bold" pitchFamily="34" charset="-122"/>
                <a:cs typeface="Instrument Sans Semi Bold" pitchFamily="34" charset="-120"/>
              </a:rPr>
              <a:t>Hypercapnic Risk</a:t>
            </a:r>
            <a:endParaRPr lang="en-US" sz="900" dirty="0"/>
          </a:p>
        </p:txBody>
      </p:sp>
      <p:sp>
        <p:nvSpPr>
          <p:cNvPr id="10" name="Text 6"/>
          <p:cNvSpPr/>
          <p:nvPr/>
        </p:nvSpPr>
        <p:spPr>
          <a:xfrm>
            <a:off x="827336" y="4613077"/>
            <a:ext cx="3628727" cy="134094"/>
          </a:xfrm>
          <a:prstGeom prst="rect">
            <a:avLst/>
          </a:prstGeom>
          <a:noFill/>
          <a:ln/>
        </p:spPr>
        <p:txBody>
          <a:bodyPr wrap="none" lIns="0" tIns="0" rIns="0" bIns="0" rtlCol="0" anchor="t"/>
          <a:lstStyle/>
          <a:p>
            <a:pPr algn="ctr" indent="0" marL="0">
              <a:lnSpc>
                <a:spcPts val="1050"/>
              </a:lnSpc>
              <a:buNone/>
            </a:pPr>
            <a:r>
              <a:rPr lang="en-US" sz="700" dirty="0">
                <a:solidFill>
                  <a:srgbClr val="5B5F71"/>
                </a:solidFill>
                <a:latin typeface="Instrument Sans Medium" pitchFamily="34" charset="0"/>
                <a:ea typeface="Instrument Sans Medium" pitchFamily="34" charset="-122"/>
                <a:cs typeface="Instrument Sans Medium" pitchFamily="34" charset="-120"/>
              </a:rPr>
              <a:t>Lower target if risk of hypercapnic respiratory failure</a:t>
            </a:r>
            <a:endParaRPr lang="en-US" sz="700" dirty="0"/>
          </a:p>
        </p:txBody>
      </p:sp>
      <p:sp>
        <p:nvSpPr>
          <p:cNvPr id="11" name="Text 7"/>
          <p:cNvSpPr/>
          <p:nvPr/>
        </p:nvSpPr>
        <p:spPr>
          <a:xfrm>
            <a:off x="4692551" y="792956"/>
            <a:ext cx="1187128" cy="148307"/>
          </a:xfrm>
          <a:prstGeom prst="rect">
            <a:avLst/>
          </a:prstGeom>
          <a:noFill/>
          <a:ln/>
        </p:spPr>
        <p:txBody>
          <a:bodyPr wrap="none" lIns="0" tIns="0" rIns="0" bIns="0" rtlCol="0" anchor="t"/>
          <a:lstStyle/>
          <a:p>
            <a:pPr algn="l" indent="0" marL="0">
              <a:lnSpc>
                <a:spcPts val="1150"/>
              </a:lnSpc>
              <a:buNone/>
            </a:pPr>
            <a:r>
              <a:rPr lang="en-US" sz="900" dirty="0">
                <a:solidFill>
                  <a:srgbClr val="505468"/>
                </a:solidFill>
                <a:latin typeface="Instrument Sans Semi Bold" pitchFamily="34" charset="0"/>
                <a:ea typeface="Instrument Sans Semi Bold" pitchFamily="34" charset="-122"/>
                <a:cs typeface="Instrument Sans Semi Bold" pitchFamily="34" charset="-120"/>
              </a:rPr>
              <a:t>Why It Matters</a:t>
            </a:r>
            <a:endParaRPr lang="en-US" sz="900" dirty="0"/>
          </a:p>
        </p:txBody>
      </p:sp>
      <p:sp>
        <p:nvSpPr>
          <p:cNvPr id="12" name="Text 8"/>
          <p:cNvSpPr/>
          <p:nvPr/>
        </p:nvSpPr>
        <p:spPr>
          <a:xfrm>
            <a:off x="4692551" y="1013966"/>
            <a:ext cx="3628727" cy="268188"/>
          </a:xfrm>
          <a:prstGeom prst="rect">
            <a:avLst/>
          </a:prstGeom>
          <a:noFill/>
          <a:ln/>
        </p:spPr>
        <p:txBody>
          <a:bodyPr wrap="square" lIns="0" tIns="0" rIns="0" bIns="0" rtlCol="0" anchor="t"/>
          <a:lstStyle/>
          <a:p>
            <a:pPr algn="l" indent="0" marL="0">
              <a:lnSpc>
                <a:spcPts val="1050"/>
              </a:lnSpc>
              <a:buNone/>
            </a:pPr>
            <a:r>
              <a:rPr lang="en-US" sz="700" dirty="0">
                <a:solidFill>
                  <a:srgbClr val="5B5F71"/>
                </a:solidFill>
                <a:latin typeface="Instrument Sans Medium" pitchFamily="34" charset="0"/>
                <a:ea typeface="Instrument Sans Medium" pitchFamily="34" charset="-122"/>
                <a:cs typeface="Instrument Sans Medium" pitchFamily="34" charset="-120"/>
              </a:rPr>
              <a:t>Routine high-flow oxygen in normoxic patients with MI is </a:t>
            </a:r>
            <a:pPr algn="l" indent="0" marL="0">
              <a:lnSpc>
                <a:spcPts val="1050"/>
              </a:lnSpc>
              <a:buNone/>
            </a:pPr>
            <a:r>
              <a:rPr lang="en-US" sz="700" b="1" dirty="0">
                <a:solidFill>
                  <a:srgbClr val="5B5F71"/>
                </a:solidFill>
                <a:latin typeface="Instrument Sans Medium" pitchFamily="34" charset="0"/>
                <a:ea typeface="Instrument Sans Medium" pitchFamily="34" charset="-122"/>
                <a:cs typeface="Instrument Sans Medium" pitchFamily="34" charset="-120"/>
              </a:rPr>
              <a:t>not beneficial</a:t>
            </a:r>
            <a:pPr algn="l" indent="0" marL="0">
              <a:lnSpc>
                <a:spcPts val="1050"/>
              </a:lnSpc>
              <a:buNone/>
            </a:pPr>
            <a:r>
              <a:rPr lang="en-US" sz="700" dirty="0">
                <a:solidFill>
                  <a:srgbClr val="5B5F71"/>
                </a:solidFill>
                <a:latin typeface="Instrument Sans Medium" pitchFamily="34" charset="0"/>
                <a:ea typeface="Instrument Sans Medium" pitchFamily="34" charset="-122"/>
                <a:cs typeface="Instrument Sans Medium" pitchFamily="34" charset="-120"/>
              </a:rPr>
              <a:t> and may be harmful. Target saturations carefully:</a:t>
            </a:r>
            <a:endParaRPr lang="en-US" sz="700" dirty="0"/>
          </a:p>
        </p:txBody>
      </p:sp>
      <p:sp>
        <p:nvSpPr>
          <p:cNvPr id="13" name="Text 9"/>
          <p:cNvSpPr/>
          <p:nvPr/>
        </p:nvSpPr>
        <p:spPr>
          <a:xfrm>
            <a:off x="4692551" y="1347564"/>
            <a:ext cx="3628727" cy="293638"/>
          </a:xfrm>
          <a:prstGeom prst="rect">
            <a:avLst/>
          </a:prstGeom>
          <a:noFill/>
          <a:ln/>
        </p:spPr>
        <p:txBody>
          <a:bodyPr wrap="square" lIns="0" tIns="0" rIns="0" bIns="0" rtlCol="0" anchor="t"/>
          <a:lstStyle/>
          <a:p>
            <a:pPr algn="l" marL="342900" indent="-342900">
              <a:lnSpc>
                <a:spcPts val="1050"/>
              </a:lnSpc>
              <a:buSzPct val="100000"/>
              <a:buChar char="•"/>
            </a:pPr>
            <a:r>
              <a:rPr lang="en-US" sz="700" dirty="0">
                <a:solidFill>
                  <a:srgbClr val="5B5F71"/>
                </a:solidFill>
                <a:latin typeface="Instrument Sans Medium" pitchFamily="34" charset="0"/>
                <a:ea typeface="Instrument Sans Medium" pitchFamily="34" charset="-122"/>
                <a:cs typeface="Instrument Sans Medium" pitchFamily="34" charset="-120"/>
              </a:rPr>
              <a:t>Standard target: </a:t>
            </a:r>
            <a:pPr algn="l" marL="342900" indent="-342900">
              <a:lnSpc>
                <a:spcPts val="1050"/>
              </a:lnSpc>
              <a:buSzPct val="100000"/>
              <a:buChar char="•"/>
            </a:pPr>
            <a:r>
              <a:rPr lang="en-US" sz="700" b="1" dirty="0">
                <a:solidFill>
                  <a:srgbClr val="5B5F71"/>
                </a:solidFill>
                <a:latin typeface="Instrument Sans Medium" pitchFamily="34" charset="0"/>
                <a:ea typeface="Instrument Sans Medium" pitchFamily="34" charset="-122"/>
                <a:cs typeface="Instrument Sans Medium" pitchFamily="34" charset="-120"/>
              </a:rPr>
              <a:t>94–98%</a:t>
            </a:r>
            <a:endParaRPr lang="en-US" sz="700" dirty="0"/>
          </a:p>
          <a:p>
            <a:pPr algn="l" marL="342900" indent="-342900">
              <a:lnSpc>
                <a:spcPts val="1050"/>
              </a:lnSpc>
              <a:buSzPct val="100000"/>
              <a:buChar char="•"/>
            </a:pPr>
            <a:r>
              <a:rPr lang="en-US" sz="700" dirty="0">
                <a:solidFill>
                  <a:srgbClr val="5B5F71"/>
                </a:solidFill>
                <a:latin typeface="Instrument Sans Medium" pitchFamily="34" charset="0"/>
                <a:ea typeface="Instrument Sans Medium" pitchFamily="34" charset="-122"/>
                <a:cs typeface="Instrument Sans Medium" pitchFamily="34" charset="-120"/>
              </a:rPr>
              <a:t>Hypercapnic risk: </a:t>
            </a:r>
            <a:pPr algn="l" marL="342900" indent="-342900">
              <a:lnSpc>
                <a:spcPts val="1050"/>
              </a:lnSpc>
              <a:buSzPct val="100000"/>
              <a:buChar char="•"/>
            </a:pPr>
            <a:r>
              <a:rPr lang="en-US" sz="700" b="1" dirty="0">
                <a:solidFill>
                  <a:srgbClr val="5B5F71"/>
                </a:solidFill>
                <a:latin typeface="Instrument Sans Medium" pitchFamily="34" charset="0"/>
                <a:ea typeface="Instrument Sans Medium" pitchFamily="34" charset="-122"/>
                <a:cs typeface="Instrument Sans Medium" pitchFamily="34" charset="-120"/>
              </a:rPr>
              <a:t>88–92%</a:t>
            </a:r>
            <a:endParaRPr lang="en-US" sz="700" dirty="0"/>
          </a:p>
        </p:txBody>
      </p:sp>
      <p:sp>
        <p:nvSpPr>
          <p:cNvPr id="14" name="Shape 10"/>
          <p:cNvSpPr/>
          <p:nvPr/>
        </p:nvSpPr>
        <p:spPr>
          <a:xfrm>
            <a:off x="4692551" y="1722983"/>
            <a:ext cx="3628727" cy="343421"/>
          </a:xfrm>
          <a:prstGeom prst="roundRect">
            <a:avLst>
              <a:gd name="adj" fmla="val 11615"/>
            </a:avLst>
          </a:prstGeom>
          <a:solidFill>
            <a:srgbClr val="B6D6FC"/>
          </a:solidFill>
          <a:ln/>
        </p:spPr>
      </p:sp>
      <p:pic>
        <p:nvPicPr>
          <p:cNvPr id="15" name="Image 2" descr="preencoded.png">    </p:cNvPr>
          <p:cNvPicPr>
            <a:picLocks noChangeAspect="1"/>
          </p:cNvPicPr>
          <p:nvPr/>
        </p:nvPicPr>
        <p:blipFill>
          <a:blip r:embed="rId3"/>
          <a:stretch>
            <a:fillRect/>
          </a:stretch>
        </p:blipFill>
        <p:spPr>
          <a:xfrm>
            <a:off x="4787503" y="1858566"/>
            <a:ext cx="118690" cy="94952"/>
          </a:xfrm>
          <a:prstGeom prst="rect">
            <a:avLst/>
          </a:prstGeom>
        </p:spPr>
      </p:pic>
      <p:sp>
        <p:nvSpPr>
          <p:cNvPr id="16" name="Text 11"/>
          <p:cNvSpPr/>
          <p:nvPr/>
        </p:nvSpPr>
        <p:spPr>
          <a:xfrm>
            <a:off x="5001146" y="1819424"/>
            <a:ext cx="3225180" cy="134094"/>
          </a:xfrm>
          <a:prstGeom prst="rect">
            <a:avLst/>
          </a:prstGeom>
          <a:noFill/>
          <a:ln/>
        </p:spPr>
        <p:txBody>
          <a:bodyPr wrap="none" lIns="0" tIns="0" rIns="0" bIns="0" rtlCol="0" anchor="t"/>
          <a:lstStyle/>
          <a:p>
            <a:pPr algn="l" indent="0" marL="0">
              <a:lnSpc>
                <a:spcPts val="1050"/>
              </a:lnSpc>
              <a:buNone/>
            </a:pPr>
            <a:r>
              <a:rPr lang="en-US" sz="700" dirty="0">
                <a:solidFill>
                  <a:srgbClr val="000000"/>
                </a:solidFill>
                <a:latin typeface="Instrument Sans Medium" pitchFamily="34" charset="0"/>
                <a:ea typeface="Instrument Sans Medium" pitchFamily="34" charset="-122"/>
                <a:cs typeface="Instrument Sans Medium" pitchFamily="34" charset="-120"/>
              </a:rPr>
              <a:t>Always titrate oxygen to saturations — do not give it routinely.</a:t>
            </a:r>
            <a:endParaRPr lang="en-US" sz="7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3429000" cy="5143500"/>
          </a:xfrm>
          <a:prstGeom prst="rect">
            <a:avLst/>
          </a:prstGeom>
        </p:spPr>
      </p:pic>
      <p:sp>
        <p:nvSpPr>
          <p:cNvPr id="3" name="Text 0"/>
          <p:cNvSpPr/>
          <p:nvPr/>
        </p:nvSpPr>
        <p:spPr>
          <a:xfrm>
            <a:off x="3886349" y="327199"/>
            <a:ext cx="4536058" cy="357336"/>
          </a:xfrm>
          <a:prstGeom prst="rect">
            <a:avLst/>
          </a:prstGeom>
          <a:noFill/>
          <a:ln/>
        </p:spPr>
        <p:txBody>
          <a:bodyPr wrap="none" lIns="0" tIns="0" rIns="0" bIns="0" rtlCol="0" anchor="t"/>
          <a:lstStyle/>
          <a:p>
            <a:pPr algn="l" indent="0" marL="0">
              <a:lnSpc>
                <a:spcPts val="2800"/>
              </a:lnSpc>
              <a:buNone/>
            </a:pPr>
            <a:r>
              <a:rPr lang="en-US" sz="2250" dirty="0">
                <a:solidFill>
                  <a:srgbClr val="505468"/>
                </a:solidFill>
                <a:latin typeface="Instrument Sans Semi Bold" pitchFamily="34" charset="0"/>
                <a:ea typeface="Instrument Sans Semi Bold" pitchFamily="34" charset="-122"/>
                <a:cs typeface="Instrument Sans Semi Bold" pitchFamily="34" charset="-120"/>
              </a:rPr>
              <a:t>What to Tell the Ambulance Team</a:t>
            </a:r>
            <a:endParaRPr lang="en-US" sz="2250" dirty="0"/>
          </a:p>
        </p:txBody>
      </p:sp>
      <p:pic>
        <p:nvPicPr>
          <p:cNvPr id="4"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86349" y="842665"/>
            <a:ext cx="285824" cy="285824"/>
          </a:xfrm>
          <a:prstGeom prst="rect">
            <a:avLst/>
          </a:prstGeom>
        </p:spPr>
      </p:pic>
      <p:sp>
        <p:nvSpPr>
          <p:cNvPr id="5" name="Text 1"/>
          <p:cNvSpPr/>
          <p:nvPr/>
        </p:nvSpPr>
        <p:spPr>
          <a:xfrm>
            <a:off x="3886349" y="1260202"/>
            <a:ext cx="1429420" cy="178668"/>
          </a:xfrm>
          <a:prstGeom prst="rect">
            <a:avLst/>
          </a:prstGeom>
          <a:noFill/>
          <a:ln/>
        </p:spPr>
        <p:txBody>
          <a:bodyPr wrap="none" lIns="0" tIns="0" rIns="0" bIns="0" rtlCol="0" anchor="t"/>
          <a:lstStyle/>
          <a:p>
            <a:pPr algn="l" indent="0" marL="0">
              <a:lnSpc>
                <a:spcPts val="1400"/>
              </a:lnSpc>
              <a:buNone/>
            </a:pPr>
            <a:r>
              <a:rPr lang="en-US" sz="1100" dirty="0">
                <a:solidFill>
                  <a:srgbClr val="5B5F71"/>
                </a:solidFill>
                <a:latin typeface="Instrument Sans Semi Bold" pitchFamily="34" charset="0"/>
                <a:ea typeface="Instrument Sans Semi Bold" pitchFamily="34" charset="-122"/>
                <a:cs typeface="Instrument Sans Semi Bold" pitchFamily="34" charset="-120"/>
              </a:rPr>
              <a:t>Symptom Onset</a:t>
            </a:r>
            <a:endParaRPr lang="en-US" sz="1100" dirty="0"/>
          </a:p>
        </p:txBody>
      </p:sp>
      <p:sp>
        <p:nvSpPr>
          <p:cNvPr id="6" name="Text 2"/>
          <p:cNvSpPr/>
          <p:nvPr/>
        </p:nvSpPr>
        <p:spPr>
          <a:xfrm>
            <a:off x="3886349" y="1502122"/>
            <a:ext cx="4800302" cy="175840"/>
          </a:xfrm>
          <a:prstGeom prst="rect">
            <a:avLst/>
          </a:prstGeom>
          <a:noFill/>
          <a:ln/>
        </p:spPr>
        <p:txBody>
          <a:bodyPr wrap="none" lIns="0" tIns="0" rIns="0" bIns="0" rtlCol="0" anchor="t"/>
          <a:lstStyle/>
          <a:p>
            <a:pPr algn="l" indent="0" marL="0">
              <a:lnSpc>
                <a:spcPts val="1350"/>
              </a:lnSpc>
              <a:buNone/>
            </a:pPr>
            <a:r>
              <a:rPr lang="en-US" sz="900" dirty="0">
                <a:solidFill>
                  <a:srgbClr val="5B5F71"/>
                </a:solidFill>
                <a:latin typeface="Instrument Sans Medium" pitchFamily="34" charset="0"/>
                <a:ea typeface="Instrument Sans Medium" pitchFamily="34" charset="-122"/>
                <a:cs typeface="Instrument Sans Medium" pitchFamily="34" charset="-120"/>
              </a:rPr>
              <a:t>Time symptoms began and any progression since.</a:t>
            </a:r>
            <a:endParaRPr lang="en-US" sz="900" dirty="0"/>
          </a:p>
        </p:txBody>
      </p:sp>
      <p:pic>
        <p:nvPicPr>
          <p:cNvPr id="7"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86349" y="1888778"/>
            <a:ext cx="285824" cy="285824"/>
          </a:xfrm>
          <a:prstGeom prst="rect">
            <a:avLst/>
          </a:prstGeom>
        </p:spPr>
      </p:pic>
      <p:sp>
        <p:nvSpPr>
          <p:cNvPr id="8" name="Text 3"/>
          <p:cNvSpPr/>
          <p:nvPr/>
        </p:nvSpPr>
        <p:spPr>
          <a:xfrm>
            <a:off x="3886349" y="2306315"/>
            <a:ext cx="1429420" cy="178668"/>
          </a:xfrm>
          <a:prstGeom prst="rect">
            <a:avLst/>
          </a:prstGeom>
          <a:noFill/>
          <a:ln/>
        </p:spPr>
        <p:txBody>
          <a:bodyPr wrap="none" lIns="0" tIns="0" rIns="0" bIns="0" rtlCol="0" anchor="t"/>
          <a:lstStyle/>
          <a:p>
            <a:pPr algn="l" indent="0" marL="0">
              <a:lnSpc>
                <a:spcPts val="1400"/>
              </a:lnSpc>
              <a:buNone/>
            </a:pPr>
            <a:r>
              <a:rPr lang="en-US" sz="1100" dirty="0">
                <a:solidFill>
                  <a:srgbClr val="5B5F71"/>
                </a:solidFill>
                <a:latin typeface="Instrument Sans Semi Bold" pitchFamily="34" charset="0"/>
                <a:ea typeface="Instrument Sans Semi Bold" pitchFamily="34" charset="-122"/>
                <a:cs typeface="Instrument Sans Semi Bold" pitchFamily="34" charset="-120"/>
              </a:rPr>
              <a:t>Medications Given</a:t>
            </a:r>
            <a:endParaRPr lang="en-US" sz="1100" dirty="0"/>
          </a:p>
        </p:txBody>
      </p:sp>
      <p:sp>
        <p:nvSpPr>
          <p:cNvPr id="9" name="Text 4"/>
          <p:cNvSpPr/>
          <p:nvPr/>
        </p:nvSpPr>
        <p:spPr>
          <a:xfrm>
            <a:off x="3886349" y="2548235"/>
            <a:ext cx="4800302" cy="175840"/>
          </a:xfrm>
          <a:prstGeom prst="rect">
            <a:avLst/>
          </a:prstGeom>
          <a:noFill/>
          <a:ln/>
        </p:spPr>
        <p:txBody>
          <a:bodyPr wrap="none" lIns="0" tIns="0" rIns="0" bIns="0" rtlCol="0" anchor="t"/>
          <a:lstStyle/>
          <a:p>
            <a:pPr algn="l" indent="0" marL="0">
              <a:lnSpc>
                <a:spcPts val="1350"/>
              </a:lnSpc>
              <a:buNone/>
            </a:pPr>
            <a:r>
              <a:rPr lang="en-US" sz="900" dirty="0">
                <a:solidFill>
                  <a:srgbClr val="5B5F71"/>
                </a:solidFill>
                <a:latin typeface="Instrument Sans Medium" pitchFamily="34" charset="0"/>
                <a:ea typeface="Instrument Sans Medium" pitchFamily="34" charset="-122"/>
                <a:cs typeface="Instrument Sans Medium" pitchFamily="34" charset="-120"/>
              </a:rPr>
              <a:t>Aspirin given, response to GTN, oxygen requirement.</a:t>
            </a:r>
            <a:endParaRPr lang="en-US" sz="900" dirty="0"/>
          </a:p>
        </p:txBody>
      </p:sp>
      <p:pic>
        <p:nvPicPr>
          <p:cNvPr id="10" name="Image 3" descr="preencoded.pn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886349" y="2934891"/>
            <a:ext cx="285824" cy="285824"/>
          </a:xfrm>
          <a:prstGeom prst="rect">
            <a:avLst/>
          </a:prstGeom>
        </p:spPr>
      </p:pic>
      <p:sp>
        <p:nvSpPr>
          <p:cNvPr id="11" name="Text 5"/>
          <p:cNvSpPr/>
          <p:nvPr/>
        </p:nvSpPr>
        <p:spPr>
          <a:xfrm>
            <a:off x="3886349" y="3352428"/>
            <a:ext cx="1429420" cy="178668"/>
          </a:xfrm>
          <a:prstGeom prst="rect">
            <a:avLst/>
          </a:prstGeom>
          <a:noFill/>
          <a:ln/>
        </p:spPr>
        <p:txBody>
          <a:bodyPr wrap="none" lIns="0" tIns="0" rIns="0" bIns="0" rtlCol="0" anchor="t"/>
          <a:lstStyle/>
          <a:p>
            <a:pPr algn="l" indent="0" marL="0">
              <a:lnSpc>
                <a:spcPts val="1400"/>
              </a:lnSpc>
              <a:buNone/>
            </a:pPr>
            <a:r>
              <a:rPr lang="en-US" sz="1100" dirty="0">
                <a:solidFill>
                  <a:srgbClr val="5B5F71"/>
                </a:solidFill>
                <a:latin typeface="Instrument Sans Semi Bold" pitchFamily="34" charset="0"/>
                <a:ea typeface="Instrument Sans Semi Bold" pitchFamily="34" charset="-122"/>
                <a:cs typeface="Instrument Sans Semi Bold" pitchFamily="34" charset="-120"/>
              </a:rPr>
              <a:t>Observations</a:t>
            </a:r>
            <a:endParaRPr lang="en-US" sz="1100" dirty="0"/>
          </a:p>
        </p:txBody>
      </p:sp>
      <p:sp>
        <p:nvSpPr>
          <p:cNvPr id="12" name="Text 6"/>
          <p:cNvSpPr/>
          <p:nvPr/>
        </p:nvSpPr>
        <p:spPr>
          <a:xfrm>
            <a:off x="3886349" y="3594348"/>
            <a:ext cx="4800302" cy="175840"/>
          </a:xfrm>
          <a:prstGeom prst="rect">
            <a:avLst/>
          </a:prstGeom>
          <a:noFill/>
          <a:ln/>
        </p:spPr>
        <p:txBody>
          <a:bodyPr wrap="none" lIns="0" tIns="0" rIns="0" bIns="0" rtlCol="0" anchor="t"/>
          <a:lstStyle/>
          <a:p>
            <a:pPr algn="l" indent="0" marL="0">
              <a:lnSpc>
                <a:spcPts val="1350"/>
              </a:lnSpc>
              <a:buNone/>
            </a:pPr>
            <a:r>
              <a:rPr lang="en-US" sz="900" dirty="0">
                <a:solidFill>
                  <a:srgbClr val="5B5F71"/>
                </a:solidFill>
                <a:latin typeface="Instrument Sans Medium" pitchFamily="34" charset="0"/>
                <a:ea typeface="Instrument Sans Medium" pitchFamily="34" charset="-122"/>
                <a:cs typeface="Instrument Sans Medium" pitchFamily="34" charset="-120"/>
              </a:rPr>
              <a:t>Current vital signs and any deterioration — arrhythmia or collapse.</a:t>
            </a:r>
            <a:endParaRPr lang="en-US" sz="900" dirty="0"/>
          </a:p>
        </p:txBody>
      </p:sp>
      <p:pic>
        <p:nvPicPr>
          <p:cNvPr id="13" name="Image 4" descr="preencoded.pn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886349" y="3981004"/>
            <a:ext cx="285824" cy="285824"/>
          </a:xfrm>
          <a:prstGeom prst="rect">
            <a:avLst/>
          </a:prstGeom>
        </p:spPr>
      </p:pic>
      <p:sp>
        <p:nvSpPr>
          <p:cNvPr id="14" name="Text 7"/>
          <p:cNvSpPr/>
          <p:nvPr/>
        </p:nvSpPr>
        <p:spPr>
          <a:xfrm>
            <a:off x="3886349" y="4398541"/>
            <a:ext cx="1429420" cy="178668"/>
          </a:xfrm>
          <a:prstGeom prst="rect">
            <a:avLst/>
          </a:prstGeom>
          <a:noFill/>
          <a:ln/>
        </p:spPr>
        <p:txBody>
          <a:bodyPr wrap="none" lIns="0" tIns="0" rIns="0" bIns="0" rtlCol="0" anchor="t"/>
          <a:lstStyle/>
          <a:p>
            <a:pPr algn="l" indent="0" marL="0">
              <a:lnSpc>
                <a:spcPts val="1400"/>
              </a:lnSpc>
              <a:buNone/>
            </a:pPr>
            <a:r>
              <a:rPr lang="en-US" sz="1100" dirty="0">
                <a:solidFill>
                  <a:srgbClr val="5B5F71"/>
                </a:solidFill>
                <a:latin typeface="Instrument Sans Semi Bold" pitchFamily="34" charset="0"/>
                <a:ea typeface="Instrument Sans Semi Bold" pitchFamily="34" charset="-122"/>
                <a:cs typeface="Instrument Sans Semi Bold" pitchFamily="34" charset="-120"/>
              </a:rPr>
              <a:t>Relevant History</a:t>
            </a:r>
            <a:endParaRPr lang="en-US" sz="1100" dirty="0"/>
          </a:p>
        </p:txBody>
      </p:sp>
      <p:sp>
        <p:nvSpPr>
          <p:cNvPr id="15" name="Text 8"/>
          <p:cNvSpPr/>
          <p:nvPr/>
        </p:nvSpPr>
        <p:spPr>
          <a:xfrm>
            <a:off x="3886349" y="4640461"/>
            <a:ext cx="4800302" cy="175840"/>
          </a:xfrm>
          <a:prstGeom prst="rect">
            <a:avLst/>
          </a:prstGeom>
          <a:noFill/>
          <a:ln/>
        </p:spPr>
        <p:txBody>
          <a:bodyPr wrap="none" lIns="0" tIns="0" rIns="0" bIns="0" rtlCol="0" anchor="t"/>
          <a:lstStyle/>
          <a:p>
            <a:pPr algn="l" indent="0" marL="0">
              <a:lnSpc>
                <a:spcPts val="1350"/>
              </a:lnSpc>
              <a:buNone/>
            </a:pPr>
            <a:r>
              <a:rPr lang="en-US" sz="900" dirty="0">
                <a:solidFill>
                  <a:srgbClr val="5B5F71"/>
                </a:solidFill>
                <a:latin typeface="Instrument Sans Medium" pitchFamily="34" charset="0"/>
                <a:ea typeface="Instrument Sans Medium" pitchFamily="34" charset="-122"/>
                <a:cs typeface="Instrument Sans Medium" pitchFamily="34" charset="-120"/>
              </a:rPr>
              <a:t>Past medical history, anticoagulants, and any contraindications.</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496119" y="564952"/>
            <a:ext cx="3101132" cy="387548"/>
          </a:xfrm>
          <a:prstGeom prst="rect">
            <a:avLst/>
          </a:prstGeom>
          <a:noFill/>
          <a:ln/>
        </p:spPr>
        <p:txBody>
          <a:bodyPr wrap="none" lIns="0" tIns="0" rIns="0" bIns="0" rtlCol="0" anchor="t"/>
          <a:lstStyle/>
          <a:p>
            <a:pPr algn="l" indent="0" marL="0">
              <a:lnSpc>
                <a:spcPts val="3050"/>
              </a:lnSpc>
              <a:buNone/>
            </a:pPr>
            <a:r>
              <a:rPr lang="en-US" sz="2400" dirty="0">
                <a:solidFill>
                  <a:srgbClr val="505468"/>
                </a:solidFill>
                <a:latin typeface="Instrument Sans Semi Bold" pitchFamily="34" charset="0"/>
                <a:ea typeface="Instrument Sans Semi Bold" pitchFamily="34" charset="-122"/>
                <a:cs typeface="Instrument Sans Semi Bold" pitchFamily="34" charset="-120"/>
              </a:rPr>
              <a:t>If the Patient Arrests</a:t>
            </a:r>
            <a:endParaRPr lang="en-US" sz="2400" dirty="0"/>
          </a:p>
        </p:txBody>
      </p:sp>
      <p:pic>
        <p:nvPicPr>
          <p:cNvPr id="3" name="Image 0" descr="preencoded.png">    </p:cNvPr>
          <p:cNvPicPr>
            <a:picLocks noChangeAspect="1"/>
          </p:cNvPicPr>
          <p:nvPr/>
        </p:nvPicPr>
        <p:blipFill>
          <a:blip r:embed="rId1"/>
          <a:stretch>
            <a:fillRect/>
          </a:stretch>
        </p:blipFill>
        <p:spPr>
          <a:xfrm>
            <a:off x="2178100" y="1200522"/>
            <a:ext cx="4787801" cy="2841575"/>
          </a:xfrm>
          <a:prstGeom prst="rect">
            <a:avLst/>
          </a:prstGeom>
        </p:spPr>
      </p:pic>
      <p:pic>
        <p:nvPicPr>
          <p:cNvPr id="4"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73611" y="1895050"/>
            <a:ext cx="407581" cy="407582"/>
          </a:xfrm>
          <a:prstGeom prst="rect">
            <a:avLst/>
          </a:prstGeom>
        </p:spPr>
      </p:pic>
      <p:sp>
        <p:nvSpPr>
          <p:cNvPr id="5" name="Text 1"/>
          <p:cNvSpPr/>
          <p:nvPr/>
        </p:nvSpPr>
        <p:spPr>
          <a:xfrm>
            <a:off x="5510481" y="3268346"/>
            <a:ext cx="1190138" cy="458529"/>
          </a:xfrm>
          <a:prstGeom prst="rect">
            <a:avLst/>
          </a:prstGeom>
          <a:noFill/>
          <a:ln/>
        </p:spPr>
        <p:txBody>
          <a:bodyPr wrap="square" lIns="0" tIns="0" rIns="0" bIns="0" rtlCol="0" anchor="t"/>
          <a:lstStyle/>
          <a:p>
            <a:pPr algn="ctr" indent="0" marL="0">
              <a:lnSpc>
                <a:spcPts val="1800"/>
              </a:lnSpc>
              <a:buNone/>
            </a:pPr>
            <a:r>
              <a:rPr lang="en-US" sz="1400" dirty="0">
                <a:solidFill>
                  <a:srgbClr val="5B5F71"/>
                </a:solidFill>
                <a:latin typeface="Instrument Sans Semi Bold" pitchFamily="34" charset="0"/>
                <a:ea typeface="Instrument Sans Semi Bold" pitchFamily="34" charset="-122"/>
                <a:cs typeface="Instrument Sans Semi Bold" pitchFamily="34" charset="-120"/>
              </a:rPr>
              <a:t>Continue Care</a:t>
            </a:r>
            <a:endParaRPr lang="en-US" sz="1400" dirty="0"/>
          </a:p>
        </p:txBody>
      </p:sp>
      <p:pic>
        <p:nvPicPr>
          <p:cNvPr id="6"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381480" y="1895815"/>
            <a:ext cx="407582" cy="407582"/>
          </a:xfrm>
          <a:prstGeom prst="rect">
            <a:avLst/>
          </a:prstGeom>
        </p:spPr>
      </p:pic>
      <p:sp>
        <p:nvSpPr>
          <p:cNvPr id="7" name="Text 2"/>
          <p:cNvSpPr/>
          <p:nvPr/>
        </p:nvSpPr>
        <p:spPr>
          <a:xfrm>
            <a:off x="4010581" y="3382978"/>
            <a:ext cx="1190138" cy="229265"/>
          </a:xfrm>
          <a:prstGeom prst="rect">
            <a:avLst/>
          </a:prstGeom>
          <a:noFill/>
          <a:ln/>
        </p:spPr>
        <p:txBody>
          <a:bodyPr wrap="none" lIns="0" tIns="0" rIns="0" bIns="0" rtlCol="0" anchor="t"/>
          <a:lstStyle/>
          <a:p>
            <a:pPr algn="ctr" indent="0" marL="0">
              <a:lnSpc>
                <a:spcPts val="1800"/>
              </a:lnSpc>
              <a:buNone/>
            </a:pPr>
            <a:r>
              <a:rPr lang="en-US" sz="1400" dirty="0">
                <a:solidFill>
                  <a:srgbClr val="5B5F71"/>
                </a:solidFill>
                <a:latin typeface="Instrument Sans Semi Bold" pitchFamily="34" charset="0"/>
                <a:ea typeface="Instrument Sans Semi Bold" pitchFamily="34" charset="-122"/>
                <a:cs typeface="Instrument Sans Semi Bold" pitchFamily="34" charset="-120"/>
              </a:rPr>
              <a:t>Use AED</a:t>
            </a:r>
            <a:endParaRPr lang="en-US" sz="1400" dirty="0"/>
          </a:p>
        </p:txBody>
      </p:sp>
      <p:pic>
        <p:nvPicPr>
          <p:cNvPr id="8" name="Image 3" descr="preencoded.pn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881580" y="1895815"/>
            <a:ext cx="407582" cy="407582"/>
          </a:xfrm>
          <a:prstGeom prst="rect">
            <a:avLst/>
          </a:prstGeom>
        </p:spPr>
      </p:pic>
      <p:sp>
        <p:nvSpPr>
          <p:cNvPr id="9" name="Text 3"/>
          <p:cNvSpPr/>
          <p:nvPr/>
        </p:nvSpPr>
        <p:spPr>
          <a:xfrm>
            <a:off x="2486226" y="3382978"/>
            <a:ext cx="1190138" cy="229265"/>
          </a:xfrm>
          <a:prstGeom prst="rect">
            <a:avLst/>
          </a:prstGeom>
          <a:noFill/>
          <a:ln/>
        </p:spPr>
        <p:txBody>
          <a:bodyPr wrap="none" lIns="0" tIns="0" rIns="0" bIns="0" rtlCol="0" anchor="t"/>
          <a:lstStyle/>
          <a:p>
            <a:pPr algn="ctr" indent="0" marL="0">
              <a:lnSpc>
                <a:spcPts val="1800"/>
              </a:lnSpc>
              <a:buNone/>
            </a:pPr>
            <a:r>
              <a:rPr lang="en-US" sz="1400" dirty="0">
                <a:solidFill>
                  <a:srgbClr val="5B5F71"/>
                </a:solidFill>
                <a:latin typeface="Instrument Sans Semi Bold" pitchFamily="34" charset="0"/>
                <a:ea typeface="Instrument Sans Semi Bold" pitchFamily="34" charset="-122"/>
                <a:cs typeface="Instrument Sans Semi Bold" pitchFamily="34" charset="-120"/>
              </a:rPr>
              <a:t>Start BLS</a:t>
            </a:r>
            <a:endParaRPr lang="en-US" sz="1400" dirty="0"/>
          </a:p>
        </p:txBody>
      </p:sp>
      <p:sp>
        <p:nvSpPr>
          <p:cNvPr id="10" name="Text 4"/>
          <p:cNvSpPr/>
          <p:nvPr/>
        </p:nvSpPr>
        <p:spPr>
          <a:xfrm>
            <a:off x="496119" y="4181624"/>
            <a:ext cx="8151763" cy="396925"/>
          </a:xfrm>
          <a:prstGeom prst="rect">
            <a:avLst/>
          </a:prstGeom>
          <a:noFill/>
          <a:ln/>
        </p:spPr>
        <p:txBody>
          <a:bodyPr wrap="square" lIns="0" tIns="0" rIns="0" bIns="0" rtlCol="0" anchor="t"/>
          <a:lstStyle/>
          <a:p>
            <a:pPr algn="l" indent="0" marL="0">
              <a:lnSpc>
                <a:spcPts val="1550"/>
              </a:lnSpc>
              <a:buNone/>
            </a:pPr>
            <a:r>
              <a:rPr lang="en-US" sz="950" dirty="0">
                <a:solidFill>
                  <a:srgbClr val="5B5F71"/>
                </a:solidFill>
                <a:latin typeface="Instrument Sans Medium" pitchFamily="34" charset="0"/>
                <a:ea typeface="Instrument Sans Medium" pitchFamily="34" charset="-122"/>
                <a:cs typeface="Instrument Sans Medium" pitchFamily="34" charset="-120"/>
              </a:rPr>
              <a:t>Do not delay — every second counts in cardiac arrest. Begin basic life support immediately, apply the defibrillator as soon as it is available, and continue resuscitation efforts until the ambulance crew arrives and takes over.</a:t>
            </a:r>
            <a:endParaRPr lang="en-US" sz="9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496119" y="1361777"/>
            <a:ext cx="4527277" cy="387548"/>
          </a:xfrm>
          <a:prstGeom prst="rect">
            <a:avLst/>
          </a:prstGeom>
          <a:noFill/>
          <a:ln/>
        </p:spPr>
        <p:txBody>
          <a:bodyPr wrap="none" lIns="0" tIns="0" rIns="0" bIns="0" rtlCol="0" anchor="t"/>
          <a:lstStyle/>
          <a:p>
            <a:pPr algn="l" indent="0" marL="0">
              <a:lnSpc>
                <a:spcPts val="3050"/>
              </a:lnSpc>
              <a:buNone/>
            </a:pPr>
            <a:r>
              <a:rPr lang="en-US" sz="2400" dirty="0">
                <a:solidFill>
                  <a:srgbClr val="505468"/>
                </a:solidFill>
                <a:latin typeface="Instrument Sans Semi Bold" pitchFamily="34" charset="0"/>
                <a:ea typeface="Instrument Sans Semi Bold" pitchFamily="34" charset="-122"/>
                <a:cs typeface="Instrument Sans Semi Bold" pitchFamily="34" charset="-120"/>
              </a:rPr>
              <a:t>SCA Exam: Good Phrase to Use</a:t>
            </a:r>
            <a:endParaRPr lang="en-US" sz="2400" dirty="0"/>
          </a:p>
        </p:txBody>
      </p:sp>
      <p:sp>
        <p:nvSpPr>
          <p:cNvPr id="3" name="Text 1"/>
          <p:cNvSpPr/>
          <p:nvPr/>
        </p:nvSpPr>
        <p:spPr>
          <a:xfrm>
            <a:off x="682154" y="2136874"/>
            <a:ext cx="7965728" cy="198462"/>
          </a:xfrm>
          <a:prstGeom prst="rect">
            <a:avLst/>
          </a:prstGeom>
          <a:noFill/>
          <a:ln/>
        </p:spPr>
        <p:txBody>
          <a:bodyPr wrap="none" lIns="0" tIns="0" rIns="0" bIns="0" rtlCol="0" anchor="t"/>
          <a:lstStyle/>
          <a:p>
            <a:pPr algn="l" indent="0" marL="0">
              <a:lnSpc>
                <a:spcPts val="1550"/>
              </a:lnSpc>
              <a:buNone/>
            </a:pPr>
            <a:r>
              <a:rPr lang="en-US" sz="950" dirty="0">
                <a:solidFill>
                  <a:srgbClr val="5B5F71"/>
                </a:solidFill>
                <a:latin typeface="Instrument Sans Medium" pitchFamily="34" charset="0"/>
                <a:ea typeface="Instrument Sans Medium" pitchFamily="34" charset="-122"/>
                <a:cs typeface="Instrument Sans Medium" pitchFamily="34" charset="-120"/>
              </a:rPr>
              <a:t>"I am concerned this could be a heart attack, so I am giving aspirin now and calling an emergency ambulance."</a:t>
            </a:r>
            <a:endParaRPr lang="en-US" sz="950" dirty="0"/>
          </a:p>
        </p:txBody>
      </p:sp>
      <p:sp>
        <p:nvSpPr>
          <p:cNvPr id="4" name="Shape 2"/>
          <p:cNvSpPr/>
          <p:nvPr/>
        </p:nvSpPr>
        <p:spPr>
          <a:xfrm>
            <a:off x="496119" y="1997348"/>
            <a:ext cx="14288" cy="477515"/>
          </a:xfrm>
          <a:prstGeom prst="rect">
            <a:avLst/>
          </a:prstGeom>
          <a:solidFill>
            <a:srgbClr val="505468"/>
          </a:solidFill>
          <a:ln/>
        </p:spPr>
      </p:sp>
      <p:sp>
        <p:nvSpPr>
          <p:cNvPr id="5" name="Shape 3"/>
          <p:cNvSpPr/>
          <p:nvPr/>
        </p:nvSpPr>
        <p:spPr>
          <a:xfrm>
            <a:off x="406822" y="2614389"/>
            <a:ext cx="4103191" cy="1167333"/>
          </a:xfrm>
          <a:prstGeom prst="roundRect">
            <a:avLst>
              <a:gd name="adj" fmla="val 7651"/>
            </a:avLst>
          </a:prstGeom>
          <a:solidFill>
            <a:srgbClr val="505468">
              <a:alpha val="95000"/>
            </a:srgbClr>
          </a:solidFill>
          <a:ln/>
        </p:spPr>
      </p:sp>
      <p:sp>
        <p:nvSpPr>
          <p:cNvPr id="6" name="Text 4"/>
          <p:cNvSpPr/>
          <p:nvPr/>
        </p:nvSpPr>
        <p:spPr>
          <a:xfrm>
            <a:off x="530796" y="2738363"/>
            <a:ext cx="1726927" cy="193849"/>
          </a:xfrm>
          <a:prstGeom prst="rect">
            <a:avLst/>
          </a:prstGeom>
          <a:noFill/>
          <a:ln/>
        </p:spPr>
        <p:txBody>
          <a:bodyPr wrap="none" lIns="0" tIns="0" rIns="0" bIns="0" rtlCol="0" anchor="t"/>
          <a:lstStyle/>
          <a:p>
            <a:pPr algn="l" indent="0" marL="0">
              <a:lnSpc>
                <a:spcPts val="1500"/>
              </a:lnSpc>
              <a:buNone/>
            </a:pPr>
            <a:r>
              <a:rPr lang="en-US" sz="1200" dirty="0">
                <a:solidFill>
                  <a:srgbClr val="FFFFFF"/>
                </a:solidFill>
                <a:latin typeface="Instrument Sans Semi Bold" pitchFamily="34" charset="0"/>
                <a:ea typeface="Instrument Sans Semi Bold" pitchFamily="34" charset="-122"/>
                <a:cs typeface="Instrument Sans Semi Bold" pitchFamily="34" charset="-120"/>
              </a:rPr>
              <a:t>Why This Phrase Works</a:t>
            </a:r>
            <a:endParaRPr lang="en-US" sz="1200" dirty="0"/>
          </a:p>
        </p:txBody>
      </p:sp>
      <p:sp>
        <p:nvSpPr>
          <p:cNvPr id="7" name="Text 5"/>
          <p:cNvSpPr/>
          <p:nvPr/>
        </p:nvSpPr>
        <p:spPr>
          <a:xfrm>
            <a:off x="530796" y="3056186"/>
            <a:ext cx="3855244" cy="682154"/>
          </a:xfrm>
          <a:prstGeom prst="rect">
            <a:avLst/>
          </a:prstGeom>
          <a:noFill/>
          <a:ln/>
        </p:spPr>
        <p:txBody>
          <a:bodyPr wrap="square" lIns="0" tIns="0" rIns="0" bIns="0" rtlCol="0" anchor="t"/>
          <a:lstStyle/>
          <a:p>
            <a:pPr algn="l" marL="342900" indent="-342900">
              <a:lnSpc>
                <a:spcPts val="1550"/>
              </a:lnSpc>
              <a:buSzPct val="100000"/>
              <a:buChar char="•"/>
            </a:pPr>
            <a:r>
              <a:rPr lang="en-US" sz="950" dirty="0">
                <a:solidFill>
                  <a:srgbClr val="FFFFFF"/>
                </a:solidFill>
                <a:latin typeface="Instrument Sans Medium" pitchFamily="34" charset="0"/>
                <a:ea typeface="Instrument Sans Medium" pitchFamily="34" charset="-122"/>
                <a:cs typeface="Instrument Sans Medium" pitchFamily="34" charset="-120"/>
              </a:rPr>
              <a:t>Communicates clinical concern clearly</a:t>
            </a:r>
            <a:endParaRPr lang="en-US" sz="950" dirty="0"/>
          </a:p>
          <a:p>
            <a:pPr algn="l" marL="342900" indent="-342900">
              <a:lnSpc>
                <a:spcPts val="1550"/>
              </a:lnSpc>
              <a:buSzPct val="100000"/>
              <a:buChar char="•"/>
            </a:pPr>
            <a:r>
              <a:rPr lang="en-US" sz="950" dirty="0">
                <a:solidFill>
                  <a:srgbClr val="FFFFFF"/>
                </a:solidFill>
                <a:latin typeface="Instrument Sans Medium" pitchFamily="34" charset="0"/>
                <a:ea typeface="Instrument Sans Medium" pitchFamily="34" charset="-122"/>
                <a:cs typeface="Instrument Sans Medium" pitchFamily="34" charset="-120"/>
              </a:rPr>
              <a:t>Demonstrates immediate action</a:t>
            </a:r>
            <a:endParaRPr lang="en-US" sz="950" dirty="0"/>
          </a:p>
          <a:p>
            <a:pPr algn="l" marL="342900" indent="-342900">
              <a:lnSpc>
                <a:spcPts val="1550"/>
              </a:lnSpc>
              <a:buSzPct val="100000"/>
              <a:buChar char="•"/>
            </a:pPr>
            <a:r>
              <a:rPr lang="en-US" sz="950" dirty="0">
                <a:solidFill>
                  <a:srgbClr val="FFFFFF"/>
                </a:solidFill>
                <a:latin typeface="Instrument Sans Medium" pitchFamily="34" charset="0"/>
                <a:ea typeface="Instrument Sans Medium" pitchFamily="34" charset="-122"/>
                <a:cs typeface="Instrument Sans Medium" pitchFamily="34" charset="-120"/>
              </a:rPr>
              <a:t>Shows patient-centred communication</a:t>
            </a:r>
            <a:endParaRPr lang="en-US" sz="950" dirty="0"/>
          </a:p>
        </p:txBody>
      </p:sp>
      <p:sp>
        <p:nvSpPr>
          <p:cNvPr id="8" name="Text 6"/>
          <p:cNvSpPr/>
          <p:nvPr/>
        </p:nvSpPr>
        <p:spPr>
          <a:xfrm>
            <a:off x="4728046" y="2738363"/>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505468"/>
                </a:solidFill>
                <a:latin typeface="Instrument Sans Semi Bold" pitchFamily="34" charset="0"/>
                <a:ea typeface="Instrument Sans Semi Bold" pitchFamily="34" charset="-122"/>
                <a:cs typeface="Instrument Sans Semi Bold" pitchFamily="34" charset="-120"/>
              </a:rPr>
              <a:t>In the Exam Setting</a:t>
            </a:r>
            <a:endParaRPr lang="en-US" sz="1200" dirty="0"/>
          </a:p>
        </p:txBody>
      </p:sp>
      <p:sp>
        <p:nvSpPr>
          <p:cNvPr id="9" name="Text 7"/>
          <p:cNvSpPr/>
          <p:nvPr/>
        </p:nvSpPr>
        <p:spPr>
          <a:xfrm>
            <a:off x="4728046" y="3056186"/>
            <a:ext cx="3924598" cy="595387"/>
          </a:xfrm>
          <a:prstGeom prst="rect">
            <a:avLst/>
          </a:prstGeom>
          <a:noFill/>
          <a:ln/>
        </p:spPr>
        <p:txBody>
          <a:bodyPr wrap="square" lIns="0" tIns="0" rIns="0" bIns="0" rtlCol="0" anchor="t"/>
          <a:lstStyle/>
          <a:p>
            <a:pPr algn="l" indent="0" marL="0">
              <a:lnSpc>
                <a:spcPts val="1550"/>
              </a:lnSpc>
              <a:buNone/>
            </a:pPr>
            <a:r>
              <a:rPr lang="en-US" sz="950" dirty="0">
                <a:solidFill>
                  <a:srgbClr val="5B5F71"/>
                </a:solidFill>
                <a:latin typeface="Instrument Sans Medium" pitchFamily="34" charset="0"/>
                <a:ea typeface="Instrument Sans Medium" pitchFamily="34" charset="-122"/>
                <a:cs typeface="Instrument Sans Medium" pitchFamily="34" charset="-120"/>
              </a:rPr>
              <a:t>Examiners look for candidates who act decisively and communicate clearly under pressure. This phrase demonstrates both — use it confidently in OSCE and SCA scenarios.</a:t>
            </a:r>
            <a:endParaRPr lang="en-US" sz="9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496119" y="1166813"/>
            <a:ext cx="3627388" cy="387548"/>
          </a:xfrm>
          <a:prstGeom prst="rect">
            <a:avLst/>
          </a:prstGeom>
          <a:noFill/>
          <a:ln/>
        </p:spPr>
        <p:txBody>
          <a:bodyPr wrap="none" lIns="0" tIns="0" rIns="0" bIns="0" rtlCol="0" anchor="t"/>
          <a:lstStyle/>
          <a:p>
            <a:pPr algn="l" indent="0" marL="0">
              <a:lnSpc>
                <a:spcPts val="3050"/>
              </a:lnSpc>
              <a:buNone/>
            </a:pPr>
            <a:r>
              <a:rPr lang="en-US" sz="2400" dirty="0">
                <a:solidFill>
                  <a:srgbClr val="505468"/>
                </a:solidFill>
                <a:latin typeface="Instrument Sans Semi Bold" pitchFamily="34" charset="0"/>
                <a:ea typeface="Instrument Sans Semi Bold" pitchFamily="34" charset="-122"/>
                <a:cs typeface="Instrument Sans Semi Bold" pitchFamily="34" charset="-120"/>
              </a:rPr>
              <a:t>Management at a Glance</a:t>
            </a:r>
            <a:endParaRPr lang="en-US" sz="2400" dirty="0"/>
          </a:p>
        </p:txBody>
      </p:sp>
      <p:sp>
        <p:nvSpPr>
          <p:cNvPr id="3" name="Shape 1"/>
          <p:cNvSpPr/>
          <p:nvPr/>
        </p:nvSpPr>
        <p:spPr>
          <a:xfrm>
            <a:off x="496119" y="1802383"/>
            <a:ext cx="8151763" cy="2174230"/>
          </a:xfrm>
          <a:prstGeom prst="roundRect">
            <a:avLst>
              <a:gd name="adj" fmla="val 2396"/>
            </a:avLst>
          </a:prstGeom>
          <a:noFill/>
          <a:ln w="4763">
            <a:solidFill>
              <a:srgbClr val="000000">
                <a:alpha val="8000"/>
              </a:srgbClr>
            </a:solidFill>
            <a:prstDash val="solid"/>
          </a:ln>
        </p:spPr>
      </p:sp>
      <p:sp>
        <p:nvSpPr>
          <p:cNvPr id="4" name="Text 2"/>
          <p:cNvSpPr/>
          <p:nvPr/>
        </p:nvSpPr>
        <p:spPr>
          <a:xfrm>
            <a:off x="624929" y="1886322"/>
            <a:ext cx="1785193" cy="198462"/>
          </a:xfrm>
          <a:prstGeom prst="rect">
            <a:avLst/>
          </a:prstGeom>
          <a:noFill/>
          <a:ln/>
        </p:spPr>
        <p:txBody>
          <a:bodyPr wrap="none" lIns="0" tIns="0" rIns="0" bIns="0" rtlCol="0" anchor="t"/>
          <a:lstStyle/>
          <a:p>
            <a:pPr algn="l" indent="0" marL="0">
              <a:lnSpc>
                <a:spcPts val="1550"/>
              </a:lnSpc>
              <a:buNone/>
            </a:pPr>
            <a:r>
              <a:rPr lang="en-US" sz="950" b="1" dirty="0">
                <a:solidFill>
                  <a:srgbClr val="5B5F71"/>
                </a:solidFill>
                <a:latin typeface="Instrument Sans Medium" pitchFamily="34" charset="0"/>
                <a:ea typeface="Instrument Sans Medium" pitchFamily="34" charset="-122"/>
                <a:cs typeface="Instrument Sans Medium" pitchFamily="34" charset="-120"/>
              </a:rPr>
              <a:t>Aspirin</a:t>
            </a:r>
            <a:endParaRPr lang="en-US" sz="950" dirty="0"/>
          </a:p>
        </p:txBody>
      </p:sp>
      <p:sp>
        <p:nvSpPr>
          <p:cNvPr id="5" name="Text 3"/>
          <p:cNvSpPr/>
          <p:nvPr/>
        </p:nvSpPr>
        <p:spPr>
          <a:xfrm>
            <a:off x="2662833" y="1886322"/>
            <a:ext cx="5856312" cy="198462"/>
          </a:xfrm>
          <a:prstGeom prst="rect">
            <a:avLst/>
          </a:prstGeom>
          <a:noFill/>
          <a:ln/>
        </p:spPr>
        <p:txBody>
          <a:bodyPr wrap="none" lIns="0" tIns="0" rIns="0" bIns="0" rtlCol="0" anchor="t"/>
          <a:lstStyle/>
          <a:p>
            <a:pPr algn="l" indent="0" marL="0">
              <a:lnSpc>
                <a:spcPts val="1550"/>
              </a:lnSpc>
              <a:buNone/>
            </a:pPr>
            <a:r>
              <a:rPr lang="en-US" sz="950" dirty="0">
                <a:solidFill>
                  <a:srgbClr val="5B5F71"/>
                </a:solidFill>
                <a:latin typeface="Instrument Sans Medium" pitchFamily="34" charset="0"/>
                <a:ea typeface="Instrument Sans Medium" pitchFamily="34" charset="-122"/>
                <a:cs typeface="Instrument Sans Medium" pitchFamily="34" charset="-120"/>
              </a:rPr>
              <a:t>300 mg to chew immediately unless true allergy or active major bleeding</a:t>
            </a:r>
            <a:endParaRPr lang="en-US" sz="950" dirty="0"/>
          </a:p>
        </p:txBody>
      </p:sp>
      <p:sp>
        <p:nvSpPr>
          <p:cNvPr id="6" name="Text 4"/>
          <p:cNvSpPr/>
          <p:nvPr/>
        </p:nvSpPr>
        <p:spPr>
          <a:xfrm>
            <a:off x="624929" y="2247900"/>
            <a:ext cx="1785193" cy="198462"/>
          </a:xfrm>
          <a:prstGeom prst="rect">
            <a:avLst/>
          </a:prstGeom>
          <a:noFill/>
          <a:ln/>
        </p:spPr>
        <p:txBody>
          <a:bodyPr wrap="none" lIns="0" tIns="0" rIns="0" bIns="0" rtlCol="0" anchor="t"/>
          <a:lstStyle/>
          <a:p>
            <a:pPr algn="l" indent="0" marL="0">
              <a:lnSpc>
                <a:spcPts val="1550"/>
              </a:lnSpc>
              <a:buNone/>
            </a:pPr>
            <a:r>
              <a:rPr lang="en-US" sz="950" b="1" dirty="0">
                <a:solidFill>
                  <a:srgbClr val="5B5F71"/>
                </a:solidFill>
                <a:latin typeface="Instrument Sans Medium" pitchFamily="34" charset="0"/>
                <a:ea typeface="Instrument Sans Medium" pitchFamily="34" charset="-122"/>
                <a:cs typeface="Instrument Sans Medium" pitchFamily="34" charset="-120"/>
              </a:rPr>
              <a:t>GTN</a:t>
            </a:r>
            <a:endParaRPr lang="en-US" sz="950" dirty="0"/>
          </a:p>
        </p:txBody>
      </p:sp>
      <p:sp>
        <p:nvSpPr>
          <p:cNvPr id="7" name="Text 5"/>
          <p:cNvSpPr/>
          <p:nvPr/>
        </p:nvSpPr>
        <p:spPr>
          <a:xfrm>
            <a:off x="2662833" y="2247900"/>
            <a:ext cx="5856312" cy="198462"/>
          </a:xfrm>
          <a:prstGeom prst="rect">
            <a:avLst/>
          </a:prstGeom>
          <a:noFill/>
          <a:ln/>
        </p:spPr>
        <p:txBody>
          <a:bodyPr wrap="none" lIns="0" tIns="0" rIns="0" bIns="0" rtlCol="0" anchor="t"/>
          <a:lstStyle/>
          <a:p>
            <a:pPr algn="l" indent="0" marL="0">
              <a:lnSpc>
                <a:spcPts val="1550"/>
              </a:lnSpc>
              <a:buNone/>
            </a:pPr>
            <a:r>
              <a:rPr lang="en-US" sz="950" dirty="0">
                <a:solidFill>
                  <a:srgbClr val="5B5F71"/>
                </a:solidFill>
                <a:latin typeface="Instrument Sans Medium" pitchFamily="34" charset="0"/>
                <a:ea typeface="Instrument Sans Medium" pitchFamily="34" charset="-122"/>
                <a:cs typeface="Instrument Sans Medium" pitchFamily="34" charset="-120"/>
              </a:rPr>
              <a:t>Consider if BP allows and no contraindication</a:t>
            </a:r>
            <a:endParaRPr lang="en-US" sz="950" dirty="0"/>
          </a:p>
        </p:txBody>
      </p:sp>
      <p:sp>
        <p:nvSpPr>
          <p:cNvPr id="8" name="Text 6"/>
          <p:cNvSpPr/>
          <p:nvPr/>
        </p:nvSpPr>
        <p:spPr>
          <a:xfrm>
            <a:off x="624929" y="2609478"/>
            <a:ext cx="1785193" cy="198462"/>
          </a:xfrm>
          <a:prstGeom prst="rect">
            <a:avLst/>
          </a:prstGeom>
          <a:noFill/>
          <a:ln/>
        </p:spPr>
        <p:txBody>
          <a:bodyPr wrap="none" lIns="0" tIns="0" rIns="0" bIns="0" rtlCol="0" anchor="t"/>
          <a:lstStyle/>
          <a:p>
            <a:pPr algn="l" indent="0" marL="0">
              <a:lnSpc>
                <a:spcPts val="1550"/>
              </a:lnSpc>
              <a:buNone/>
            </a:pPr>
            <a:r>
              <a:rPr lang="en-US" sz="950" b="1" dirty="0">
                <a:solidFill>
                  <a:srgbClr val="5B5F71"/>
                </a:solidFill>
                <a:latin typeface="Instrument Sans Medium" pitchFamily="34" charset="0"/>
                <a:ea typeface="Instrument Sans Medium" pitchFamily="34" charset="-122"/>
                <a:cs typeface="Instrument Sans Medium" pitchFamily="34" charset="-120"/>
              </a:rPr>
              <a:t>999</a:t>
            </a:r>
            <a:endParaRPr lang="en-US" sz="950" dirty="0"/>
          </a:p>
        </p:txBody>
      </p:sp>
      <p:sp>
        <p:nvSpPr>
          <p:cNvPr id="9" name="Text 7"/>
          <p:cNvSpPr/>
          <p:nvPr/>
        </p:nvSpPr>
        <p:spPr>
          <a:xfrm>
            <a:off x="2662833" y="2609478"/>
            <a:ext cx="5856312" cy="198462"/>
          </a:xfrm>
          <a:prstGeom prst="rect">
            <a:avLst/>
          </a:prstGeom>
          <a:noFill/>
          <a:ln/>
        </p:spPr>
        <p:txBody>
          <a:bodyPr wrap="none" lIns="0" tIns="0" rIns="0" bIns="0" rtlCol="0" anchor="t"/>
          <a:lstStyle/>
          <a:p>
            <a:pPr algn="l" indent="0" marL="0">
              <a:lnSpc>
                <a:spcPts val="1550"/>
              </a:lnSpc>
              <a:buNone/>
            </a:pPr>
            <a:r>
              <a:rPr lang="en-US" sz="950" dirty="0">
                <a:solidFill>
                  <a:srgbClr val="5B5F71"/>
                </a:solidFill>
                <a:latin typeface="Instrument Sans Medium" pitchFamily="34" charset="0"/>
                <a:ea typeface="Instrument Sans Medium" pitchFamily="34" charset="-122"/>
                <a:cs typeface="Instrument Sans Medium" pitchFamily="34" charset="-120"/>
              </a:rPr>
              <a:t>Call urgently — state suspected ACS / MI</a:t>
            </a:r>
            <a:endParaRPr lang="en-US" sz="950" dirty="0"/>
          </a:p>
        </p:txBody>
      </p:sp>
      <p:sp>
        <p:nvSpPr>
          <p:cNvPr id="10" name="Text 8"/>
          <p:cNvSpPr/>
          <p:nvPr/>
        </p:nvSpPr>
        <p:spPr>
          <a:xfrm>
            <a:off x="624929" y="2971056"/>
            <a:ext cx="1785193" cy="198462"/>
          </a:xfrm>
          <a:prstGeom prst="rect">
            <a:avLst/>
          </a:prstGeom>
          <a:noFill/>
          <a:ln/>
        </p:spPr>
        <p:txBody>
          <a:bodyPr wrap="none" lIns="0" tIns="0" rIns="0" bIns="0" rtlCol="0" anchor="t"/>
          <a:lstStyle/>
          <a:p>
            <a:pPr algn="l" indent="0" marL="0">
              <a:lnSpc>
                <a:spcPts val="1550"/>
              </a:lnSpc>
              <a:buNone/>
            </a:pPr>
            <a:r>
              <a:rPr lang="en-US" sz="950" b="1" dirty="0">
                <a:solidFill>
                  <a:srgbClr val="5B5F71"/>
                </a:solidFill>
                <a:latin typeface="Instrument Sans Medium" pitchFamily="34" charset="0"/>
                <a:ea typeface="Instrument Sans Medium" pitchFamily="34" charset="-122"/>
                <a:cs typeface="Instrument Sans Medium" pitchFamily="34" charset="-120"/>
              </a:rPr>
              <a:t>Oxygen</a:t>
            </a:r>
            <a:endParaRPr lang="en-US" sz="950" dirty="0"/>
          </a:p>
        </p:txBody>
      </p:sp>
      <p:sp>
        <p:nvSpPr>
          <p:cNvPr id="11" name="Text 9"/>
          <p:cNvSpPr/>
          <p:nvPr/>
        </p:nvSpPr>
        <p:spPr>
          <a:xfrm>
            <a:off x="2662833" y="2971056"/>
            <a:ext cx="5856312" cy="198462"/>
          </a:xfrm>
          <a:prstGeom prst="rect">
            <a:avLst/>
          </a:prstGeom>
          <a:noFill/>
          <a:ln/>
        </p:spPr>
        <p:txBody>
          <a:bodyPr wrap="none" lIns="0" tIns="0" rIns="0" bIns="0" rtlCol="0" anchor="t"/>
          <a:lstStyle/>
          <a:p>
            <a:pPr algn="l" indent="0" marL="0">
              <a:lnSpc>
                <a:spcPts val="1550"/>
              </a:lnSpc>
              <a:buNone/>
            </a:pPr>
            <a:r>
              <a:rPr lang="en-US" sz="950" dirty="0">
                <a:solidFill>
                  <a:srgbClr val="5B5F71"/>
                </a:solidFill>
                <a:latin typeface="Instrument Sans Medium" pitchFamily="34" charset="0"/>
                <a:ea typeface="Instrument Sans Medium" pitchFamily="34" charset="-122"/>
                <a:cs typeface="Instrument Sans Medium" pitchFamily="34" charset="-120"/>
              </a:rPr>
              <a:t>Only if SpO₂ &lt;94%; target 94–98% (or 88–92% if hypercapnic risk)</a:t>
            </a:r>
            <a:endParaRPr lang="en-US" sz="950" dirty="0"/>
          </a:p>
        </p:txBody>
      </p:sp>
      <p:sp>
        <p:nvSpPr>
          <p:cNvPr id="12" name="Text 10"/>
          <p:cNvSpPr/>
          <p:nvPr/>
        </p:nvSpPr>
        <p:spPr>
          <a:xfrm>
            <a:off x="624929" y="3332634"/>
            <a:ext cx="1785193" cy="198462"/>
          </a:xfrm>
          <a:prstGeom prst="rect">
            <a:avLst/>
          </a:prstGeom>
          <a:noFill/>
          <a:ln/>
        </p:spPr>
        <p:txBody>
          <a:bodyPr wrap="none" lIns="0" tIns="0" rIns="0" bIns="0" rtlCol="0" anchor="t"/>
          <a:lstStyle/>
          <a:p>
            <a:pPr algn="l" indent="0" marL="0">
              <a:lnSpc>
                <a:spcPts val="1550"/>
              </a:lnSpc>
              <a:buNone/>
            </a:pPr>
            <a:r>
              <a:rPr lang="en-US" sz="950" b="1" dirty="0">
                <a:solidFill>
                  <a:srgbClr val="5B5F71"/>
                </a:solidFill>
                <a:latin typeface="Instrument Sans Medium" pitchFamily="34" charset="0"/>
                <a:ea typeface="Instrument Sans Medium" pitchFamily="34" charset="-122"/>
                <a:cs typeface="Instrument Sans Medium" pitchFamily="34" charset="-120"/>
              </a:rPr>
              <a:t>Position</a:t>
            </a:r>
            <a:endParaRPr lang="en-US" sz="950" dirty="0"/>
          </a:p>
        </p:txBody>
      </p:sp>
      <p:sp>
        <p:nvSpPr>
          <p:cNvPr id="13" name="Text 11"/>
          <p:cNvSpPr/>
          <p:nvPr/>
        </p:nvSpPr>
        <p:spPr>
          <a:xfrm>
            <a:off x="2662833" y="3332634"/>
            <a:ext cx="5856312" cy="198462"/>
          </a:xfrm>
          <a:prstGeom prst="rect">
            <a:avLst/>
          </a:prstGeom>
          <a:noFill/>
          <a:ln/>
        </p:spPr>
        <p:txBody>
          <a:bodyPr wrap="none" lIns="0" tIns="0" rIns="0" bIns="0" rtlCol="0" anchor="t"/>
          <a:lstStyle/>
          <a:p>
            <a:pPr algn="l" indent="0" marL="0">
              <a:lnSpc>
                <a:spcPts val="1550"/>
              </a:lnSpc>
              <a:buNone/>
            </a:pPr>
            <a:r>
              <a:rPr lang="en-US" sz="950" dirty="0">
                <a:solidFill>
                  <a:srgbClr val="5B5F71"/>
                </a:solidFill>
                <a:latin typeface="Instrument Sans Medium" pitchFamily="34" charset="0"/>
                <a:ea typeface="Instrument Sans Medium" pitchFamily="34" charset="-122"/>
                <a:cs typeface="Instrument Sans Medium" pitchFamily="34" charset="-120"/>
              </a:rPr>
              <a:t>Upright if breathless; do not leave patient alone</a:t>
            </a:r>
            <a:endParaRPr lang="en-US" sz="950" dirty="0"/>
          </a:p>
        </p:txBody>
      </p:sp>
      <p:sp>
        <p:nvSpPr>
          <p:cNvPr id="14" name="Text 12"/>
          <p:cNvSpPr/>
          <p:nvPr/>
        </p:nvSpPr>
        <p:spPr>
          <a:xfrm>
            <a:off x="624929" y="3694212"/>
            <a:ext cx="1785193" cy="198462"/>
          </a:xfrm>
          <a:prstGeom prst="rect">
            <a:avLst/>
          </a:prstGeom>
          <a:noFill/>
          <a:ln/>
        </p:spPr>
        <p:txBody>
          <a:bodyPr wrap="none" lIns="0" tIns="0" rIns="0" bIns="0" rtlCol="0" anchor="t"/>
          <a:lstStyle/>
          <a:p>
            <a:pPr algn="l" indent="0" marL="0">
              <a:lnSpc>
                <a:spcPts val="1550"/>
              </a:lnSpc>
              <a:buNone/>
            </a:pPr>
            <a:r>
              <a:rPr lang="en-US" sz="950" b="1" dirty="0">
                <a:solidFill>
                  <a:srgbClr val="5B5F71"/>
                </a:solidFill>
                <a:latin typeface="Instrument Sans Medium" pitchFamily="34" charset="0"/>
                <a:ea typeface="Instrument Sans Medium" pitchFamily="34" charset="-122"/>
                <a:cs typeface="Instrument Sans Medium" pitchFamily="34" charset="-120"/>
              </a:rPr>
              <a:t>Arrest</a:t>
            </a:r>
            <a:endParaRPr lang="en-US" sz="950" dirty="0"/>
          </a:p>
        </p:txBody>
      </p:sp>
      <p:sp>
        <p:nvSpPr>
          <p:cNvPr id="15" name="Text 13"/>
          <p:cNvSpPr/>
          <p:nvPr/>
        </p:nvSpPr>
        <p:spPr>
          <a:xfrm>
            <a:off x="2662833" y="3694212"/>
            <a:ext cx="5856312" cy="198462"/>
          </a:xfrm>
          <a:prstGeom prst="rect">
            <a:avLst/>
          </a:prstGeom>
          <a:noFill/>
          <a:ln/>
        </p:spPr>
        <p:txBody>
          <a:bodyPr wrap="none" lIns="0" tIns="0" rIns="0" bIns="0" rtlCol="0" anchor="t"/>
          <a:lstStyle/>
          <a:p>
            <a:pPr algn="l" indent="0" marL="0">
              <a:lnSpc>
                <a:spcPts val="1550"/>
              </a:lnSpc>
              <a:buNone/>
            </a:pPr>
            <a:r>
              <a:rPr lang="en-US" sz="950" dirty="0">
                <a:solidFill>
                  <a:srgbClr val="5B5F71"/>
                </a:solidFill>
                <a:latin typeface="Instrument Sans Medium" pitchFamily="34" charset="0"/>
                <a:ea typeface="Instrument Sans Medium" pitchFamily="34" charset="-122"/>
                <a:cs typeface="Instrument Sans Medium" pitchFamily="34" charset="-120"/>
              </a:rPr>
              <a:t>Start BLS, use defibrillator, follow resuscitation guidance</a:t>
            </a:r>
            <a:endParaRPr lang="en-US" sz="9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2026-05-05T19:06:40Z</dcterms:created>
  <dcterms:modified xsi:type="dcterms:W3CDTF">2026-05-05T19:06:40Z</dcterms:modified>
</cp:coreProperties>
</file>