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5143500" cy="9144000"/>
  <p:embeddedFontLst>
    <p:embeddedFont>
      <p:font typeface="Fraunces Extra Bold" panose="020B0604020202020204" charset="0"/>
      <p:regular r:id="rId9"/>
    </p:embeddedFont>
    <p:embeddedFont>
      <p:font typeface="Nobile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528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5983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066" y="1582192"/>
            <a:ext cx="1214214" cy="186854"/>
          </a:xfrm>
          <a:prstGeom prst="roundRect">
            <a:avLst>
              <a:gd name="adj" fmla="val 38836"/>
            </a:avLst>
          </a:prstGeom>
          <a:solidFill>
            <a:schemeClr val="accent2"/>
          </a:solidFill>
          <a:ln w="4763">
            <a:solidFill>
              <a:srgbClr val="43895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663253" y="1617166"/>
            <a:ext cx="1083841" cy="116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00" b="1" dirty="0">
                <a:solidFill>
                  <a:schemeClr val="bg1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BRADFORD VTS CARD DECK</a:t>
            </a:r>
            <a:endParaRPr lang="en-US" sz="600" b="1" dirty="0">
              <a:solidFill>
                <a:schemeClr val="bg1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1862658" y="1586954"/>
            <a:ext cx="514796" cy="177329"/>
          </a:xfrm>
          <a:prstGeom prst="roundRect">
            <a:avLst>
              <a:gd name="adj" fmla="val 40922"/>
            </a:avLst>
          </a:prstGeom>
          <a:solidFill>
            <a:srgbClr val="DDEEE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1923083" y="1617166"/>
            <a:ext cx="393948" cy="116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MAY 2026</a:t>
            </a:r>
            <a:endParaRPr lang="en-US" sz="600" dirty="0"/>
          </a:p>
        </p:txBody>
      </p:sp>
      <p:sp>
        <p:nvSpPr>
          <p:cNvPr id="7" name="Text 4"/>
          <p:cNvSpPr/>
          <p:nvPr/>
        </p:nvSpPr>
        <p:spPr>
          <a:xfrm>
            <a:off x="598066" y="1801788"/>
            <a:ext cx="5670128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Allergy and Immunology in General Practice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598066" y="2239491"/>
            <a:ext cx="7947794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Understanding allergic reactions, testing, and common GP pitfalls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25512" y="2508349"/>
            <a:ext cx="3996035" cy="2312790"/>
          </a:xfrm>
          <a:prstGeom prst="roundRect">
            <a:avLst>
              <a:gd name="adj" fmla="val 6193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626269" y="2559546"/>
            <a:ext cx="1876723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What is an Allergic Reaction?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26269" y="2798862"/>
            <a:ext cx="3794522" cy="584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endParaRPr lang="en-US" sz="900" dirty="0">
              <a:solidFill>
                <a:srgbClr val="FFFFFF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 allergic reaction happens when the immune system reacts to something usually harmless — food, medicine, pollen, latex, or insect sting. </a:t>
            </a:r>
          </a:p>
          <a:p>
            <a:pPr marL="0" indent="0" algn="l">
              <a:lnSpc>
                <a:spcPts val="1150"/>
              </a:lnSpc>
              <a:buNone/>
            </a:pPr>
            <a:endParaRPr lang="en-US" sz="900" dirty="0">
              <a:solidFill>
                <a:srgbClr val="FFFFFF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NICE defines drug allergy as a drug reaction with clinical features compatible with an immunological mechanism. Prior tolerance does not rule out later allergy.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4699620" y="2559546"/>
            <a:ext cx="12598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The Main Types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699620" y="2809131"/>
            <a:ext cx="1884536" cy="919014"/>
          </a:xfrm>
          <a:prstGeom prst="roundRect">
            <a:avLst>
              <a:gd name="adj" fmla="val 7462"/>
            </a:avLst>
          </a:prstGeom>
          <a:solidFill>
            <a:srgbClr val="FAFFFA"/>
          </a:solidFill>
          <a:ln w="14288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1"/>
          <p:cNvSpPr/>
          <p:nvPr/>
        </p:nvSpPr>
        <p:spPr>
          <a:xfrm>
            <a:off x="4685333" y="2809131"/>
            <a:ext cx="57150" cy="919014"/>
          </a:xfrm>
          <a:prstGeom prst="roundRect">
            <a:avLst>
              <a:gd name="adj" fmla="val 158721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4857527" y="2924175"/>
            <a:ext cx="1611585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1. Immediate (IgE-mediated)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4857527" y="3320951"/>
            <a:ext cx="1611585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Symptoms within minutes to 1–2 hours.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6666012" y="2809131"/>
            <a:ext cx="1884536" cy="919014"/>
          </a:xfrm>
          <a:prstGeom prst="roundRect">
            <a:avLst>
              <a:gd name="adj" fmla="val 7462"/>
            </a:avLst>
          </a:prstGeom>
          <a:solidFill>
            <a:srgbClr val="FAFFFA"/>
          </a:solidFill>
          <a:ln w="14288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Shape 15"/>
          <p:cNvSpPr/>
          <p:nvPr/>
        </p:nvSpPr>
        <p:spPr>
          <a:xfrm>
            <a:off x="6651724" y="2809131"/>
            <a:ext cx="57150" cy="919014"/>
          </a:xfrm>
          <a:prstGeom prst="roundRect">
            <a:avLst>
              <a:gd name="adj" fmla="val 158721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6823918" y="2924175"/>
            <a:ext cx="1611585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2. Delayed (non-IgE-mediated)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6823918" y="3320951"/>
            <a:ext cx="1611585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Symptoms hours to days after exposure.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4699620" y="3810000"/>
            <a:ext cx="1884536" cy="919014"/>
          </a:xfrm>
          <a:prstGeom prst="roundRect">
            <a:avLst>
              <a:gd name="adj" fmla="val 7462"/>
            </a:avLst>
          </a:prstGeom>
          <a:solidFill>
            <a:srgbClr val="FAFFFA"/>
          </a:solidFill>
          <a:ln w="14288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Shape 19"/>
          <p:cNvSpPr/>
          <p:nvPr/>
        </p:nvSpPr>
        <p:spPr>
          <a:xfrm>
            <a:off x="4685333" y="3810000"/>
            <a:ext cx="57150" cy="919014"/>
          </a:xfrm>
          <a:prstGeom prst="roundRect">
            <a:avLst>
              <a:gd name="adj" fmla="val 158721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0"/>
          <p:cNvSpPr/>
          <p:nvPr/>
        </p:nvSpPr>
        <p:spPr>
          <a:xfrm>
            <a:off x="4857527" y="3925044"/>
            <a:ext cx="12598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3. Mixed Allergy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4857527" y="4164360"/>
            <a:ext cx="1611585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Features of both.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6666012" y="3810000"/>
            <a:ext cx="1884536" cy="919014"/>
          </a:xfrm>
          <a:prstGeom prst="roundRect">
            <a:avLst>
              <a:gd name="adj" fmla="val 7462"/>
            </a:avLst>
          </a:prstGeom>
          <a:solidFill>
            <a:srgbClr val="FAFFFA"/>
          </a:solidFill>
          <a:ln w="14288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3"/>
          <p:cNvSpPr/>
          <p:nvPr/>
        </p:nvSpPr>
        <p:spPr>
          <a:xfrm>
            <a:off x="6651724" y="3810000"/>
            <a:ext cx="57150" cy="919014"/>
          </a:xfrm>
          <a:prstGeom prst="roundRect">
            <a:avLst>
              <a:gd name="adj" fmla="val 158721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4"/>
          <p:cNvSpPr/>
          <p:nvPr/>
        </p:nvSpPr>
        <p:spPr>
          <a:xfrm>
            <a:off x="6823918" y="3925044"/>
            <a:ext cx="1611585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4. Non-Allergic Adverse Reactions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6823918" y="4321820"/>
            <a:ext cx="1611585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Intolerance, side effects — not immune-mediated.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9610" y="406450"/>
            <a:ext cx="4815780" cy="702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Immediate vs. Delayed Reactions: Clinical Features</a:t>
            </a:r>
            <a:endParaRPr lang="en-US" sz="2200" dirty="0"/>
          </a:p>
        </p:txBody>
      </p:sp>
      <p:sp>
        <p:nvSpPr>
          <p:cNvPr id="4" name="Shape 1"/>
          <p:cNvSpPr/>
          <p:nvPr/>
        </p:nvSpPr>
        <p:spPr>
          <a:xfrm>
            <a:off x="449610" y="1376437"/>
            <a:ext cx="1423764" cy="204564"/>
          </a:xfrm>
          <a:prstGeom prst="roundRect">
            <a:avLst>
              <a:gd name="adj" fmla="val 39567"/>
            </a:avLst>
          </a:prstGeom>
          <a:solidFill>
            <a:srgbClr val="DDEEE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517029" y="1410146"/>
            <a:ext cx="1288926" cy="137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IMMEDIATE (IGE-MEDIATED)</a:t>
            </a:r>
            <a:endParaRPr lang="en-US" sz="700" dirty="0"/>
          </a:p>
        </p:txBody>
      </p:sp>
      <p:sp>
        <p:nvSpPr>
          <p:cNvPr id="6" name="Text 3"/>
          <p:cNvSpPr/>
          <p:nvPr/>
        </p:nvSpPr>
        <p:spPr>
          <a:xfrm>
            <a:off x="449610" y="1695599"/>
            <a:ext cx="227074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Symptoms usually start within minutes, up to 1–2 hours after exposure.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49610" y="2130177"/>
            <a:ext cx="2270745" cy="1414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Urticaria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Angio-oedema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Itch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Vomiting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Wheeze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Rhinitis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Collapse or anaphylaxis in severe cases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449610" y="3658791"/>
            <a:ext cx="2270745" cy="963588"/>
          </a:xfrm>
          <a:prstGeom prst="roundRect">
            <a:avLst>
              <a:gd name="adj" fmla="val 10500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75" y="3815135"/>
            <a:ext cx="140494" cy="11236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14834" y="3788718"/>
            <a:ext cx="1793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Skin prick testing and specific IgE blood tests can be useful here — but only if the history points to a likely allergen.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2999408" y="1376437"/>
            <a:ext cx="1564928" cy="214089"/>
          </a:xfrm>
          <a:prstGeom prst="roundRect">
            <a:avLst>
              <a:gd name="adj" fmla="val 37807"/>
            </a:avLst>
          </a:prstGeom>
          <a:noFill/>
          <a:ln w="4763">
            <a:solidFill>
              <a:srgbClr val="43895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3071589" y="1414909"/>
            <a:ext cx="1420564" cy="137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438951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DELAYED (NON-IGE-MEDIATED)</a:t>
            </a:r>
            <a:endParaRPr lang="en-US" sz="700" dirty="0"/>
          </a:p>
        </p:txBody>
      </p:sp>
      <p:sp>
        <p:nvSpPr>
          <p:cNvPr id="13" name="Text 9"/>
          <p:cNvSpPr/>
          <p:nvPr/>
        </p:nvSpPr>
        <p:spPr>
          <a:xfrm>
            <a:off x="2999408" y="1705124"/>
            <a:ext cx="227074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Symptoms typically 2–72 hours after exposure (NICE CKS on cow's milk allergy).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2999408" y="2311152"/>
            <a:ext cx="2270745" cy="1206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Vomiting, diarrhoea, constipation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Blood or mucus in stool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Reflux-type symptoms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Persistent eczema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Feed refusal and irritability</a:t>
            </a:r>
            <a:endParaRPr lang="en-US" sz="85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Faltering growth in infants</a:t>
            </a:r>
            <a:endParaRPr lang="en-US" sz="850" dirty="0"/>
          </a:p>
        </p:txBody>
      </p:sp>
      <p:sp>
        <p:nvSpPr>
          <p:cNvPr id="15" name="Shape 11"/>
          <p:cNvSpPr/>
          <p:nvPr/>
        </p:nvSpPr>
        <p:spPr>
          <a:xfrm>
            <a:off x="2999408" y="3632671"/>
            <a:ext cx="2270745" cy="963588"/>
          </a:xfrm>
          <a:prstGeom prst="roundRect">
            <a:avLst>
              <a:gd name="adj" fmla="val 10500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1773" y="3789015"/>
            <a:ext cx="140494" cy="11236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364632" y="3762598"/>
            <a:ext cx="17931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Skin prick testing is often not helpful here. Diagnosis relies on history, elimination trial, and reintroduction/challenge.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55393" y="319013"/>
            <a:ext cx="4862215" cy="666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Allergy, Sensitisation, Sensitivity &amp; Intolerance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3855393" y="1122536"/>
            <a:ext cx="4862215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These terms are frequently confused — by patients and clinicians alike. Understanding the distinctions is essential for safe practice.</a:t>
            </a:r>
            <a:endParaRPr lang="en-US" sz="800" dirty="0"/>
          </a:p>
        </p:txBody>
      </p:sp>
      <p:sp>
        <p:nvSpPr>
          <p:cNvPr id="5" name="Shape 2"/>
          <p:cNvSpPr/>
          <p:nvPr/>
        </p:nvSpPr>
        <p:spPr>
          <a:xfrm>
            <a:off x="3855393" y="1542678"/>
            <a:ext cx="4862215" cy="751731"/>
          </a:xfrm>
          <a:prstGeom prst="roundRect">
            <a:avLst>
              <a:gd name="adj" fmla="val 12763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3961954" y="1649239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Allergy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3961954" y="1870695"/>
            <a:ext cx="4649093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clinical reaction caused by the immune system. Requires both a compatible history AND evidence fitting an immune-mediated mechanism.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3855393" y="2386013"/>
            <a:ext cx="4862215" cy="751731"/>
          </a:xfrm>
          <a:prstGeom prst="roundRect">
            <a:avLst>
              <a:gd name="adj" fmla="val 12763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3961954" y="2492573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Sensitisation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3961954" y="2714030"/>
            <a:ext cx="4649093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immune system has produced specific IgE — test may be positive. But sensitisation ≠ clinical allergy. A patient may test positive and tolerate the food perfectly well.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3855393" y="3229347"/>
            <a:ext cx="4862215" cy="751731"/>
          </a:xfrm>
          <a:prstGeom prst="roundRect">
            <a:avLst>
              <a:gd name="adj" fmla="val 12763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3961954" y="3335908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Sensitivity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961954" y="3557364"/>
            <a:ext cx="4649093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Medically vague. May mean "this upsets me," "I had a positive test," or "I don't tolerate this well." Not sufficient to diagnose allergy.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3855393" y="4072682"/>
            <a:ext cx="4862215" cy="751731"/>
          </a:xfrm>
          <a:prstGeom prst="roundRect">
            <a:avLst>
              <a:gd name="adj" fmla="val 12763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3961954" y="4179243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Intolerance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3961954" y="4400699"/>
            <a:ext cx="4649093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non-immune adverse reaction. Real and troublesome, but not IgE allergy. Skin prick testing is NOT a general test for food sensitivity or intolerance.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362" y="329133"/>
            <a:ext cx="4924276" cy="617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Why Specialists Avoid Broad Skin Prick Battery Testing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395362" y="1065014"/>
            <a:ext cx="4924276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Specialists prefer targeted testing based on a good history. NICE and BSACI guidance support history-led assessment.</a:t>
            </a:r>
            <a:endParaRPr lang="en-US" sz="750" dirty="0"/>
          </a:p>
        </p:txBody>
      </p:sp>
      <p:sp>
        <p:nvSpPr>
          <p:cNvPr id="5" name="Shape 2"/>
          <p:cNvSpPr/>
          <p:nvPr/>
        </p:nvSpPr>
        <p:spPr>
          <a:xfrm>
            <a:off x="395362" y="1437680"/>
            <a:ext cx="222349" cy="222349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32420" y="1456209"/>
            <a:ext cx="148233" cy="1852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96441" y="1469752"/>
            <a:ext cx="4623197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Allergy is a clinical diagnosis first — The history comes first. Testing should answer a specific clinical question, not go fishing for one.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395362" y="1911400"/>
            <a:ext cx="222349" cy="222349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432420" y="1929929"/>
            <a:ext cx="148233" cy="1852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96441" y="1943472"/>
            <a:ext cx="4623197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positive test does not prove clinical allergy — A positive skin prick test often means sensitisation, not necessarily allergy. This is the biggest trap in allergy medicine.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395362" y="2385120"/>
            <a:ext cx="222349" cy="222349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432420" y="2403649"/>
            <a:ext cx="148233" cy="1852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96441" y="2417192"/>
            <a:ext cx="4623197" cy="426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Broad panels increase false and irrelevant positives — The more allergens tested, the more likely you are to find irrelevant positives — leading to incorrect food avoidance and nutritional problems in children.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395362" y="3000896"/>
            <a:ext cx="222349" cy="222349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432420" y="3019425"/>
            <a:ext cx="148233" cy="1852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4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96441" y="3032968"/>
            <a:ext cx="4623197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Unnecessary exclusion can itself create problems — In children who are sensitised but clinically tolerant, removing a food may lead to loss of tolerance.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395362" y="3474616"/>
            <a:ext cx="222349" cy="222349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432420" y="3493145"/>
            <a:ext cx="148233" cy="1852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5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96441" y="3506688"/>
            <a:ext cx="4623197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Skin prick testing mainly helps with immediate IgE-mediated allergy — It does not diagnose most delayed, non-IgE-mediated conditions.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395362" y="3948336"/>
            <a:ext cx="222349" cy="222349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432420" y="3966865"/>
            <a:ext cx="148233" cy="1852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50"/>
              </a:lnSpc>
              <a:buNone/>
            </a:pPr>
            <a:r>
              <a:rPr lang="en-US" sz="1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6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96441" y="3980408"/>
            <a:ext cx="4623197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Whole-food extracts are not perfect — Some food allergens are unstable. A positive result must always be interpreted in the light of the history.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543595" y="4441627"/>
            <a:ext cx="4776043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Specialists try not to over-diagnose food allergy, because an unnecessary label can lead to avoidable exclusion of foods that are actually being tolerated.</a:t>
            </a:r>
            <a:endParaRPr lang="en-US" sz="750" dirty="0"/>
          </a:p>
        </p:txBody>
      </p:sp>
      <p:sp>
        <p:nvSpPr>
          <p:cNvPr id="24" name="Shape 21"/>
          <p:cNvSpPr/>
          <p:nvPr/>
        </p:nvSpPr>
        <p:spPr>
          <a:xfrm>
            <a:off x="395362" y="4353074"/>
            <a:ext cx="14288" cy="461218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55393" y="355997"/>
            <a:ext cx="4831333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Food Allergy: The Practical GP View</a:t>
            </a:r>
            <a:endParaRPr lang="en-US" sz="2050" dirty="0"/>
          </a:p>
        </p:txBody>
      </p:sp>
      <p:sp>
        <p:nvSpPr>
          <p:cNvPr id="4" name="Shape 1"/>
          <p:cNvSpPr/>
          <p:nvPr/>
        </p:nvSpPr>
        <p:spPr>
          <a:xfrm>
            <a:off x="3855393" y="929432"/>
            <a:ext cx="1285131" cy="190649"/>
          </a:xfrm>
          <a:prstGeom prst="roundRect">
            <a:avLst>
              <a:gd name="adj" fmla="val 40259"/>
            </a:avLst>
          </a:prstGeom>
          <a:solidFill>
            <a:srgbClr val="DDEEE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3919314" y="961355"/>
            <a:ext cx="1157288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50"/>
              </a:lnSpc>
              <a:buNone/>
            </a:pPr>
            <a:r>
              <a:rPr lang="en-US" sz="6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IMMEDIATE FOOD ALLERGY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3855393" y="1223070"/>
            <a:ext cx="2301106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Think of this when symptoms happen rapidly after eating — usually within minutes and up to a couple of hours.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3855393" y="1781175"/>
            <a:ext cx="2301106" cy="1079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Urticaria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Angio-oedema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Vomiting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Wheeze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Obvious reproducibility after the same food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3855393" y="2963614"/>
            <a:ext cx="2301106" cy="888206"/>
          </a:xfrm>
          <a:prstGeom prst="roundRect">
            <a:avLst>
              <a:gd name="adj" fmla="val 1080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1954" y="3113112"/>
            <a:ext cx="133201" cy="1065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01716" y="3081858"/>
            <a:ext cx="1848222" cy="634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 this situation, targeted specific IgE or skin prick testing may help if the likely food is already suspected from the history.</a:t>
            </a:r>
            <a:endParaRPr lang="en-US" sz="800" dirty="0"/>
          </a:p>
        </p:txBody>
      </p:sp>
      <p:sp>
        <p:nvSpPr>
          <p:cNvPr id="11" name="Shape 7"/>
          <p:cNvSpPr/>
          <p:nvPr/>
        </p:nvSpPr>
        <p:spPr>
          <a:xfrm>
            <a:off x="6421264" y="929432"/>
            <a:ext cx="1184225" cy="200174"/>
          </a:xfrm>
          <a:prstGeom prst="roundRect">
            <a:avLst>
              <a:gd name="adj" fmla="val 38343"/>
            </a:avLst>
          </a:prstGeom>
          <a:noFill/>
          <a:ln w="4763">
            <a:solidFill>
              <a:srgbClr val="43895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6489948" y="966118"/>
            <a:ext cx="1046857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50"/>
              </a:lnSpc>
              <a:buNone/>
            </a:pPr>
            <a:r>
              <a:rPr lang="en-US" sz="650" dirty="0">
                <a:solidFill>
                  <a:srgbClr val="438951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DELAYED FOOD ALLERGY</a:t>
            </a:r>
            <a:endParaRPr lang="en-US" sz="650" dirty="0"/>
          </a:p>
        </p:txBody>
      </p:sp>
      <p:sp>
        <p:nvSpPr>
          <p:cNvPr id="13" name="Text 9"/>
          <p:cNvSpPr/>
          <p:nvPr/>
        </p:nvSpPr>
        <p:spPr>
          <a:xfrm>
            <a:off x="6421264" y="1232595"/>
            <a:ext cx="2301106" cy="317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Think of this when symptoms come later and are more chronic or messy.</a:t>
            </a:r>
            <a:endParaRPr lang="en-US" sz="800" dirty="0"/>
          </a:p>
        </p:txBody>
      </p:sp>
      <p:sp>
        <p:nvSpPr>
          <p:cNvPr id="14" name="Text 10"/>
          <p:cNvSpPr/>
          <p:nvPr/>
        </p:nvSpPr>
        <p:spPr>
          <a:xfrm>
            <a:off x="6421264" y="1632124"/>
            <a:ext cx="2301106" cy="73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Vomiting, reflux-type symptoms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Diarrhoea, constipation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Blood or mucus in stool</a:t>
            </a:r>
            <a:endParaRPr lang="en-US" sz="800" dirty="0"/>
          </a:p>
          <a:p>
            <a:pPr marL="342900" indent="-342900" algn="l">
              <a:lnSpc>
                <a:spcPts val="1200"/>
              </a:lnSpc>
              <a:buSzPct val="100000"/>
              <a:buChar char="•"/>
            </a:pPr>
            <a:r>
              <a:rPr lang="en-US" sz="8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Eczema, irritability, feed refusal</a:t>
            </a:r>
            <a:endParaRPr lang="en-US" sz="800" dirty="0"/>
          </a:p>
        </p:txBody>
      </p:sp>
      <p:sp>
        <p:nvSpPr>
          <p:cNvPr id="15" name="Shape 11"/>
          <p:cNvSpPr/>
          <p:nvPr/>
        </p:nvSpPr>
        <p:spPr>
          <a:xfrm>
            <a:off x="6421264" y="2465412"/>
            <a:ext cx="2301106" cy="1046783"/>
          </a:xfrm>
          <a:prstGeom prst="roundRect">
            <a:avLst>
              <a:gd name="adj" fmla="val 9165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7825" y="2614910"/>
            <a:ext cx="133201" cy="10656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767587" y="2583656"/>
            <a:ext cx="1848222" cy="792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Skin prick testing may be normal. Diagnosis is usually based on allergy-focused history, food and symptom diary, elimination trial, and reintroduction or challenge.</a:t>
            </a:r>
            <a:endParaRPr lang="en-US" sz="800" dirty="0"/>
          </a:p>
        </p:txBody>
      </p:sp>
      <p:sp>
        <p:nvSpPr>
          <p:cNvPr id="18" name="Shape 13"/>
          <p:cNvSpPr/>
          <p:nvPr/>
        </p:nvSpPr>
        <p:spPr>
          <a:xfrm>
            <a:off x="3855393" y="4057799"/>
            <a:ext cx="4862215" cy="729630"/>
          </a:xfrm>
          <a:prstGeom prst="roundRect">
            <a:avLst>
              <a:gd name="adj" fmla="val 13149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1954" y="4207297"/>
            <a:ext cx="133201" cy="10656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201716" y="4176043"/>
            <a:ext cx="4409331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very practical point about tolerated foods: If a child is already eating a food without symptoms, a positive test on its own is not a good reason to tell the family to stop that food.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3101" y="279350"/>
            <a:ext cx="3897064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Infants and Cow's Milk Allergy</a:t>
            </a:r>
            <a:endParaRPr lang="en-US" sz="1950" dirty="0"/>
          </a:p>
        </p:txBody>
      </p:sp>
      <p:sp>
        <p:nvSpPr>
          <p:cNvPr id="4" name="Text 1"/>
          <p:cNvSpPr/>
          <p:nvPr/>
        </p:nvSpPr>
        <p:spPr>
          <a:xfrm>
            <a:off x="403101" y="717054"/>
            <a:ext cx="4908798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One of the most important food allergy topics in UK primary care. NICE CKS says to think about cow's milk allergy when symptoms fit either an immediate or delayed pattern.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03101" y="1183184"/>
            <a:ext cx="12598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Immediate Clues – can do skin prick testing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403101" y="1422499"/>
            <a:ext cx="2331467" cy="670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Urticaria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Angio-oedema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Vomiting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Wheeze soon after milk exposure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03101" y="2174602"/>
            <a:ext cx="12598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Delayed Clues – skin prick testing unhelpful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403101" y="2413918"/>
            <a:ext cx="2331467" cy="1019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Reflux-type symptoms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Vomiting, diarrhoea, constipation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Blood or mucus in stool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Eczema, feed refusal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Faltering growth</a:t>
            </a:r>
            <a:endParaRPr lang="en-US" sz="750" dirty="0"/>
          </a:p>
          <a:p>
            <a:pPr marL="342900" indent="-342900" algn="l">
              <a:lnSpc>
                <a:spcPts val="1150"/>
              </a:lnSpc>
              <a:buSzPct val="100000"/>
              <a:buChar char="•"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Unsettled behaviour in the right context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2985195" y="1183184"/>
            <a:ext cx="1893838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Formula Pathway (NICE CKS)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2985195" y="1432768"/>
            <a:ext cx="2331467" cy="919014"/>
          </a:xfrm>
          <a:prstGeom prst="roundRect">
            <a:avLst>
              <a:gd name="adj" fmla="val 7462"/>
            </a:avLst>
          </a:prstGeom>
          <a:solidFill>
            <a:srgbClr val="FAFFFA"/>
          </a:solidFill>
          <a:ln w="14288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8"/>
          <p:cNvSpPr/>
          <p:nvPr/>
        </p:nvSpPr>
        <p:spPr>
          <a:xfrm>
            <a:off x="2970907" y="1432768"/>
            <a:ext cx="57150" cy="919014"/>
          </a:xfrm>
          <a:prstGeom prst="roundRect">
            <a:avLst>
              <a:gd name="adj" fmla="val 158721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3143101" y="1547813"/>
            <a:ext cx="2058516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First-line: Extensively Hydrolysed Formula (eHF)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3143101" y="1944588"/>
            <a:ext cx="2058516" cy="29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Usual first-line for most infants with suspected cow's milk allergy.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2985195" y="2433638"/>
            <a:ext cx="2331467" cy="1065088"/>
          </a:xfrm>
          <a:prstGeom prst="roundRect">
            <a:avLst>
              <a:gd name="adj" fmla="val 6439"/>
            </a:avLst>
          </a:prstGeom>
          <a:solidFill>
            <a:srgbClr val="FAFFFA"/>
          </a:solidFill>
          <a:ln w="14288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2"/>
          <p:cNvSpPr/>
          <p:nvPr/>
        </p:nvSpPr>
        <p:spPr>
          <a:xfrm>
            <a:off x="2970907" y="2433638"/>
            <a:ext cx="57150" cy="1065088"/>
          </a:xfrm>
          <a:prstGeom prst="roundRect">
            <a:avLst>
              <a:gd name="adj" fmla="val 158721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3143101" y="2548682"/>
            <a:ext cx="2058516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Second-line: Amino Acid Formula (AAF)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143101" y="2945457"/>
            <a:ext cx="2058516" cy="438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 more severe disease, when eHF fails, severe multisystem disease, faltering growth, or very significant symptoms.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2985195" y="3590851"/>
            <a:ext cx="2331467" cy="669280"/>
          </a:xfrm>
          <a:prstGeom prst="roundRect">
            <a:avLst>
              <a:gd name="adj" fmla="val 13553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951" y="3728591"/>
            <a:ext cx="125983" cy="100757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3312691" y="3697858"/>
            <a:ext cx="1903214" cy="438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Goat's milk and sheep's milk are NOT suitable substitutes. Soya formula is generally avoided under 6 months.</a:t>
            </a:r>
            <a:endParaRPr lang="en-US" sz="750" dirty="0"/>
          </a:p>
        </p:txBody>
      </p:sp>
      <p:sp>
        <p:nvSpPr>
          <p:cNvPr id="21" name="Text 17"/>
          <p:cNvSpPr/>
          <p:nvPr/>
        </p:nvSpPr>
        <p:spPr>
          <a:xfrm>
            <a:off x="2985195" y="4352255"/>
            <a:ext cx="2331467" cy="438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'improve off milk, worsen on reintroduction' pattern is often more useful than a test for delayed presentations.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967</Words>
  <Application>Microsoft Office PowerPoint</Application>
  <PresentationFormat>On-screen Show (16:9)</PresentationFormat>
  <Paragraphs>107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Fraunces Extra Bold</vt:lpstr>
      <vt:lpstr>Nobile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3</cp:revision>
  <dcterms:created xsi:type="dcterms:W3CDTF">2026-05-06T13:59:07Z</dcterms:created>
  <dcterms:modified xsi:type="dcterms:W3CDTF">2026-05-06T14:07:12Z</dcterms:modified>
</cp:coreProperties>
</file>