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notesMasterIdLst>
    <p:notesMasterId r:id="rId62"/>
  </p:notesMasterIdLst>
  <p:sldSz cx="9144000" cy="5143500"/>
  <p:notesSz cx="5143500" cy="9144000"/>
  <p:embeddedFontLst>
    <p:embeddedFont>
      <p:font typeface="Platypi Medium"/>
      <p:regular r:id="rId67"/>
    </p:embeddedFont>
    <p:embeddedFont>
      <p:font typeface="Platypi Medium"/>
      <p:regular r:id="rId68"/>
    </p:embeddedFont>
    <p:embeddedFont>
      <p:font typeface="Platypi Medium"/>
      <p:regular r:id="rId69"/>
    </p:embeddedFont>
    <p:embeddedFont>
      <p:font typeface="Platypi Medium"/>
      <p:regular r:id="rId70"/>
    </p:embeddedFont>
    <p:embeddedFont>
      <p:font typeface="Source Serif 4"/>
      <p:regular r:id="rId71"/>
    </p:embeddedFont>
    <p:embeddedFont>
      <p:font typeface="Source Serif 4"/>
      <p:regular r:id="rId7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67" Type="http://schemas.openxmlformats.org/officeDocument/2006/relationships/font" Target="fonts/font1.fntdata"/><Relationship Id="rId68" Type="http://schemas.openxmlformats.org/officeDocument/2006/relationships/font" Target="fonts/font2.fntdata"/><Relationship Id="rId69" Type="http://schemas.openxmlformats.org/officeDocument/2006/relationships/font" Target="fonts/font3.fntdata"/><Relationship Id="rId70" Type="http://schemas.openxmlformats.org/officeDocument/2006/relationships/font" Target="fonts/font4.fntdata"/><Relationship Id="rId71" Type="http://schemas.openxmlformats.org/officeDocument/2006/relationships/font" Target="fonts/font5.fntdata"/><Relationship Id="rId7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4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ide 4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lide 4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ide 4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lide 4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lide 4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lide 4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lide 4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lide 5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lide 5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lide 5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lide 5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lide 5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lide 5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lide 5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lide 5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lide 5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lide 5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lide 6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F3F0"/>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slideLayout" Target="../slideLayouts/slideLayout14.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8.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svg"/><Relationship Id="rId4" Type="http://schemas.openxmlformats.org/officeDocument/2006/relationships/image" Target="../media/image-18-4.png"/><Relationship Id="rId5" Type="http://schemas.openxmlformats.org/officeDocument/2006/relationships/image" Target="../media/image-18-5.sv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slideLayout" Target="../slideLayouts/slideLayout19.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2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sv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slideLayout" Target="../slideLayouts/slideLayout22.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23.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slideLayout" Target="../slideLayouts/slideLayout26.xml"/><Relationship Id="rId10"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27.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svg"/><Relationship Id="rId4" Type="http://schemas.openxmlformats.org/officeDocument/2006/relationships/image" Target="../media/image-27-4.png"/><Relationship Id="rId5" Type="http://schemas.openxmlformats.org/officeDocument/2006/relationships/image" Target="../media/image-27-5.svg"/><Relationship Id="rId6" Type="http://schemas.openxmlformats.org/officeDocument/2006/relationships/image" Target="../media/image-27-6.png"/><Relationship Id="rId7" Type="http://schemas.openxmlformats.org/officeDocument/2006/relationships/image" Target="../media/image-27-7.svg"/><Relationship Id="rId8" Type="http://schemas.openxmlformats.org/officeDocument/2006/relationships/slideLayout" Target="../slideLayouts/slideLayout28.xml"/><Relationship Id="rId9"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29.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svg"/><Relationship Id="rId3" Type="http://schemas.openxmlformats.org/officeDocument/2006/relationships/image" Target="../media/image-30-3.png"/><Relationship Id="rId4" Type="http://schemas.openxmlformats.org/officeDocument/2006/relationships/image" Target="../media/image-30-4.svg"/><Relationship Id="rId5" Type="http://schemas.openxmlformats.org/officeDocument/2006/relationships/image" Target="../media/image-30-5.png"/><Relationship Id="rId6" Type="http://schemas.openxmlformats.org/officeDocument/2006/relationships/image" Target="../media/image-30-6.svg"/><Relationship Id="rId7" Type="http://schemas.openxmlformats.org/officeDocument/2006/relationships/image" Target="../media/image-30-7.png"/><Relationship Id="rId8" Type="http://schemas.openxmlformats.org/officeDocument/2006/relationships/image" Target="../media/image-30-8.svg"/><Relationship Id="rId9" Type="http://schemas.openxmlformats.org/officeDocument/2006/relationships/slideLayout" Target="../slideLayouts/slideLayout31.xml"/><Relationship Id="rId10"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slideLayout" Target="../slideLayouts/slideLayout35.xm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slideLayout" Target="../slideLayouts/slideLayout36.xml"/><Relationship Id="rId6"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39.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slideLayout" Target="../slideLayouts/slideLayout40.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slideLayout" Target="../slideLayouts/slideLayout4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image" Target="../media/image-41-2.svg"/><Relationship Id="rId3" Type="http://schemas.openxmlformats.org/officeDocument/2006/relationships/image" Target="../media/image-41-3.png"/><Relationship Id="rId4" Type="http://schemas.openxmlformats.org/officeDocument/2006/relationships/image" Target="../media/image-41-4.svg"/><Relationship Id="rId5" Type="http://schemas.openxmlformats.org/officeDocument/2006/relationships/image" Target="../media/image-41-5.png"/><Relationship Id="rId6" Type="http://schemas.openxmlformats.org/officeDocument/2006/relationships/image" Target="../media/image-41-6.svg"/><Relationship Id="rId7" Type="http://schemas.openxmlformats.org/officeDocument/2006/relationships/image" Target="../media/image-41-7.png"/><Relationship Id="rId8" Type="http://schemas.openxmlformats.org/officeDocument/2006/relationships/image" Target="../media/image-41-8.svg"/><Relationship Id="rId9" Type="http://schemas.openxmlformats.org/officeDocument/2006/relationships/slideLayout" Target="../slideLayouts/slideLayout42.xml"/><Relationship Id="rId10"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slideLayout" Target="../slideLayouts/slideLayout43.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image" Target="../media/image-44-2.png"/><Relationship Id="rId3" Type="http://schemas.openxmlformats.org/officeDocument/2006/relationships/slideLayout" Target="../slideLayouts/slideLayout45.xml"/><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png"/><Relationship Id="rId2" Type="http://schemas.openxmlformats.org/officeDocument/2006/relationships/image" Target="../media/image-46-2.png"/><Relationship Id="rId3" Type="http://schemas.openxmlformats.org/officeDocument/2006/relationships/slideLayout" Target="../slideLayouts/slideLayout47.xml"/><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png"/><Relationship Id="rId2" Type="http://schemas.openxmlformats.org/officeDocument/2006/relationships/slideLayout" Target="../slideLayouts/slideLayout5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png"/><Relationship Id="rId2" Type="http://schemas.openxmlformats.org/officeDocument/2006/relationships/slideLayout" Target="../slideLayouts/slideLayout52.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png"/><Relationship Id="rId2" Type="http://schemas.openxmlformats.org/officeDocument/2006/relationships/image" Target="../media/image-52-2.png"/><Relationship Id="rId3" Type="http://schemas.openxmlformats.org/officeDocument/2006/relationships/image" Target="../media/image-52-3.svg"/><Relationship Id="rId4" Type="http://schemas.openxmlformats.org/officeDocument/2006/relationships/image" Target="../media/image-52-4.png"/><Relationship Id="rId5" Type="http://schemas.openxmlformats.org/officeDocument/2006/relationships/image" Target="../media/image-52-5.svg"/><Relationship Id="rId6" Type="http://schemas.openxmlformats.org/officeDocument/2006/relationships/image" Target="../media/image-52-6.png"/><Relationship Id="rId7" Type="http://schemas.openxmlformats.org/officeDocument/2006/relationships/image" Target="../media/image-52-7.svg"/><Relationship Id="rId8" Type="http://schemas.openxmlformats.org/officeDocument/2006/relationships/image" Target="../media/image-52-8.png"/><Relationship Id="rId9" Type="http://schemas.openxmlformats.org/officeDocument/2006/relationships/image" Target="../media/image-52-9.svg"/><Relationship Id="rId10" Type="http://schemas.openxmlformats.org/officeDocument/2006/relationships/image" Target="../media/image-52-10.png"/><Relationship Id="rId11" Type="http://schemas.openxmlformats.org/officeDocument/2006/relationships/image" Target="../media/image-52-11.svg"/><Relationship Id="rId12" Type="http://schemas.openxmlformats.org/officeDocument/2006/relationships/slideLayout" Target="../slideLayouts/slideLayout53.xml"/><Relationship Id="rId1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png"/><Relationship Id="rId2" Type="http://schemas.openxmlformats.org/officeDocument/2006/relationships/image" Target="../media/image-53-2.svg"/><Relationship Id="rId3" Type="http://schemas.openxmlformats.org/officeDocument/2006/relationships/image" Target="../media/image-53-3.png"/><Relationship Id="rId4" Type="http://schemas.openxmlformats.org/officeDocument/2006/relationships/image" Target="../media/image-53-4.svg"/><Relationship Id="rId5" Type="http://schemas.openxmlformats.org/officeDocument/2006/relationships/image" Target="../media/image-53-5.png"/><Relationship Id="rId6" Type="http://schemas.openxmlformats.org/officeDocument/2006/relationships/image" Target="../media/image-53-6.svg"/><Relationship Id="rId7" Type="http://schemas.openxmlformats.org/officeDocument/2006/relationships/image" Target="../media/image-53-7.png"/><Relationship Id="rId8" Type="http://schemas.openxmlformats.org/officeDocument/2006/relationships/image" Target="../media/image-53-8.svg"/><Relationship Id="rId9" Type="http://schemas.openxmlformats.org/officeDocument/2006/relationships/slideLayout" Target="../slideLayouts/slideLayout54.xml"/><Relationship Id="rId10"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png"/><Relationship Id="rId2" Type="http://schemas.openxmlformats.org/officeDocument/2006/relationships/slideLayout" Target="../slideLayouts/slideLayout55.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png"/><Relationship Id="rId2" Type="http://schemas.openxmlformats.org/officeDocument/2006/relationships/slideLayout" Target="../slideLayouts/slideLayout57.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png"/><Relationship Id="rId2" Type="http://schemas.openxmlformats.org/officeDocument/2006/relationships/slideLayout" Target="../slideLayouts/slideLayout61.xml"/><Relationship Id="rId3" Type="http://schemas.openxmlformats.org/officeDocument/2006/relationships/notesSlide" Target="../notesSlides/notesSlide60.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slideLayout" Target="../slideLayouts/slideLayout9.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1607121"/>
            <a:ext cx="4722763" cy="775097"/>
          </a:xfrm>
          <a:prstGeom prst="rect">
            <a:avLst/>
          </a:prstGeom>
          <a:noFill/>
          <a:ln/>
        </p:spPr>
        <p:txBody>
          <a:bodyPr wrap="squar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Common Allergy Problems in Primary Care</a:t>
            </a:r>
            <a:endParaRPr lang="en-US" sz="2400" dirty="0"/>
          </a:p>
        </p:txBody>
      </p:sp>
      <p:sp>
        <p:nvSpPr>
          <p:cNvPr id="4" name="Text 1"/>
          <p:cNvSpPr/>
          <p:nvPr/>
        </p:nvSpPr>
        <p:spPr>
          <a:xfrm>
            <a:off x="496119" y="2568253"/>
            <a:ext cx="4722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 comprehensive educational resource for UK primary care clinicians and trainees. Content is aligned with current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NICE</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BNF</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BSACI</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and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Resuscitation Council UK</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guidance, modernised for contemporary UK primary care practice.</a:t>
            </a:r>
            <a:endParaRPr lang="en-US" sz="950" dirty="0"/>
          </a:p>
        </p:txBody>
      </p:sp>
      <p:sp>
        <p:nvSpPr>
          <p:cNvPr id="5" name="Shape 2"/>
          <p:cNvSpPr/>
          <p:nvPr/>
        </p:nvSpPr>
        <p:spPr>
          <a:xfrm>
            <a:off x="496119" y="3303166"/>
            <a:ext cx="2053605" cy="233214"/>
          </a:xfrm>
          <a:prstGeom prst="roundRect">
            <a:avLst>
              <a:gd name="adj" fmla="val 6383"/>
            </a:avLst>
          </a:prstGeom>
          <a:solidFill>
            <a:srgbClr val="F3E3D8"/>
          </a:solidFill>
          <a:ln/>
        </p:spPr>
      </p:sp>
      <p:sp>
        <p:nvSpPr>
          <p:cNvPr id="6" name="Text 3"/>
          <p:cNvSpPr/>
          <p:nvPr/>
        </p:nvSpPr>
        <p:spPr>
          <a:xfrm>
            <a:off x="570533" y="3340373"/>
            <a:ext cx="1904777" cy="158800"/>
          </a:xfrm>
          <a:prstGeom prst="rect">
            <a:avLst/>
          </a:prstGeom>
          <a:noFill/>
          <a:ln/>
        </p:spPr>
        <p:txBody>
          <a:bodyPr wrap="none" lIns="0" tIns="0" rIns="0" bIns="0" rtlCol="0" anchor="t"/>
          <a:lstStyle/>
          <a:p>
            <a:pPr algn="l" indent="0" marL="0">
              <a:lnSpc>
                <a:spcPts val="1250"/>
              </a:lnSpc>
              <a:buNone/>
            </a:pPr>
            <a:r>
              <a:rPr lang="en-US" sz="750" dirty="0">
                <a:solidFill>
                  <a:srgbClr val="504C49"/>
                </a:solidFill>
                <a:latin typeface="Source Serif 4" pitchFamily="34" charset="0"/>
                <a:ea typeface="Source Serif 4" pitchFamily="34" charset="-122"/>
                <a:cs typeface="Source Serif 4" pitchFamily="34" charset="-120"/>
              </a:rPr>
              <a:t>NICE · BNF · BSACI · RESUS COUNCIL UK</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1127596"/>
            <a:ext cx="3348335"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Pre-formed Mediators</a:t>
            </a:r>
            <a:endParaRPr lang="en-US" sz="2400" dirty="0"/>
          </a:p>
        </p:txBody>
      </p:sp>
      <p:sp>
        <p:nvSpPr>
          <p:cNvPr id="3" name="Text 1"/>
          <p:cNvSpPr/>
          <p:nvPr/>
        </p:nvSpPr>
        <p:spPr>
          <a:xfrm>
            <a:off x="496119" y="182515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Histamine</a:t>
            </a:r>
            <a:endParaRPr lang="en-US" sz="1200" dirty="0"/>
          </a:p>
        </p:txBody>
      </p:sp>
      <p:sp>
        <p:nvSpPr>
          <p:cNvPr id="4" name="Text 2"/>
          <p:cNvSpPr/>
          <p:nvPr/>
        </p:nvSpPr>
        <p:spPr>
          <a:xfrm>
            <a:off x="496119" y="2142976"/>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principal pre-formed mediator stored in mast cell granules. Released immediately upon degranulation, it acts on H1 and H2 receptors throughout the body:</a:t>
            </a:r>
            <a:endParaRPr lang="en-US" sz="950" dirty="0"/>
          </a:p>
        </p:txBody>
      </p:sp>
      <p:sp>
        <p:nvSpPr>
          <p:cNvPr id="5" name="Text 3"/>
          <p:cNvSpPr/>
          <p:nvPr/>
        </p:nvSpPr>
        <p:spPr>
          <a:xfrm>
            <a:off x="496119" y="2849984"/>
            <a:ext cx="3924598" cy="1122462"/>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Itch and urticaria</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 H1 receptor stimulation in skin</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Vasodilation and increased permeability</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 erythema, oedema, hypotension</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Bronchospasm</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 smooth muscle contraction in airways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Mucus hypersecretion</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 nasal and bronchial</a:t>
            </a:r>
            <a:endParaRPr lang="en-US" sz="950" dirty="0"/>
          </a:p>
        </p:txBody>
      </p:sp>
      <p:sp>
        <p:nvSpPr>
          <p:cNvPr id="6" name="Shape 4"/>
          <p:cNvSpPr/>
          <p:nvPr/>
        </p:nvSpPr>
        <p:spPr>
          <a:xfrm>
            <a:off x="4638749" y="1701180"/>
            <a:ext cx="4103191" cy="2314649"/>
          </a:xfrm>
          <a:prstGeom prst="roundRect">
            <a:avLst>
              <a:gd name="adj" fmla="val 804"/>
            </a:avLst>
          </a:prstGeom>
          <a:solidFill>
            <a:srgbClr val="3E2513"/>
          </a:solidFill>
          <a:ln/>
        </p:spPr>
      </p:sp>
      <p:sp>
        <p:nvSpPr>
          <p:cNvPr id="7" name="Text 5"/>
          <p:cNvSpPr/>
          <p:nvPr/>
        </p:nvSpPr>
        <p:spPr>
          <a:xfrm>
            <a:off x="4762723" y="1825154"/>
            <a:ext cx="2163142"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Other Pre-formed Mediators</a:t>
            </a:r>
            <a:endParaRPr lang="en-US" sz="1200" dirty="0"/>
          </a:p>
        </p:txBody>
      </p:sp>
      <p:sp>
        <p:nvSpPr>
          <p:cNvPr id="8" name="Text 6"/>
          <p:cNvSpPr/>
          <p:nvPr/>
        </p:nvSpPr>
        <p:spPr>
          <a:xfrm>
            <a:off x="4762723" y="2142976"/>
            <a:ext cx="3855244" cy="595387"/>
          </a:xfrm>
          <a:prstGeom prst="rect">
            <a:avLst/>
          </a:prstGeom>
          <a:noFill/>
          <a:ln/>
        </p:spPr>
        <p:txBody>
          <a:bodyPr wrap="square" lIns="0" tIns="0" rIns="0" bIns="0" rtlCol="0" anchor="t"/>
          <a:lstStyle/>
          <a:p>
            <a:pPr algn="l" indent="0" marL="0">
              <a:lnSpc>
                <a:spcPts val="1550"/>
              </a:lnSpc>
              <a:buNone/>
            </a:pPr>
            <a:r>
              <a:rPr lang="en-US" sz="950" b="1" dirty="0">
                <a:solidFill>
                  <a:srgbClr val="FFFFFF"/>
                </a:solidFill>
                <a:latin typeface="Source Serif 4" pitchFamily="34" charset="0"/>
                <a:ea typeface="Source Serif 4" pitchFamily="34" charset="-122"/>
                <a:cs typeface="Source Serif 4" pitchFamily="34" charset="-120"/>
              </a:rPr>
              <a:t>Tryptase</a:t>
            </a:r>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 a serine protease specific to mast cells. Serum tryptase measured within 1–6 hours of suspected anaphylaxis supports the diagnosis and may aid medicolegal documentation.</a:t>
            </a:r>
            <a:endParaRPr lang="en-US" sz="950" dirty="0"/>
          </a:p>
        </p:txBody>
      </p:sp>
      <p:sp>
        <p:nvSpPr>
          <p:cNvPr id="9" name="Text 7"/>
          <p:cNvSpPr/>
          <p:nvPr/>
        </p:nvSpPr>
        <p:spPr>
          <a:xfrm>
            <a:off x="4762723" y="2849984"/>
            <a:ext cx="3855244" cy="396925"/>
          </a:xfrm>
          <a:prstGeom prst="rect">
            <a:avLst/>
          </a:prstGeom>
          <a:noFill/>
          <a:ln/>
        </p:spPr>
        <p:txBody>
          <a:bodyPr wrap="square" lIns="0" tIns="0" rIns="0" bIns="0" rtlCol="0" anchor="t"/>
          <a:lstStyle/>
          <a:p>
            <a:pPr algn="l" indent="0" marL="0">
              <a:lnSpc>
                <a:spcPts val="1550"/>
              </a:lnSpc>
              <a:buNone/>
            </a:pPr>
            <a:r>
              <a:rPr lang="en-US" sz="950" b="1" dirty="0">
                <a:solidFill>
                  <a:srgbClr val="FFFFFF"/>
                </a:solidFill>
                <a:latin typeface="Source Serif 4" pitchFamily="34" charset="0"/>
                <a:ea typeface="Source Serif 4" pitchFamily="34" charset="-122"/>
                <a:cs typeface="Source Serif 4" pitchFamily="34" charset="-120"/>
              </a:rPr>
              <a:t>Heparin</a:t>
            </a:r>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 anti-coagulant properties; may contribute to local tissue changes.</a:t>
            </a:r>
            <a:endParaRPr lang="en-US" sz="950" dirty="0"/>
          </a:p>
        </p:txBody>
      </p:sp>
      <p:sp>
        <p:nvSpPr>
          <p:cNvPr id="10" name="Text 8"/>
          <p:cNvSpPr/>
          <p:nvPr/>
        </p:nvSpPr>
        <p:spPr>
          <a:xfrm>
            <a:off x="4762723" y="3358530"/>
            <a:ext cx="3855244" cy="396925"/>
          </a:xfrm>
          <a:prstGeom prst="rect">
            <a:avLst/>
          </a:prstGeom>
          <a:noFill/>
          <a:ln/>
        </p:spPr>
        <p:txBody>
          <a:bodyPr wrap="square" lIns="0" tIns="0" rIns="0" bIns="0" rtlCol="0" anchor="t"/>
          <a:lstStyle/>
          <a:p>
            <a:pPr algn="l" indent="0" marL="0">
              <a:lnSpc>
                <a:spcPts val="1550"/>
              </a:lnSpc>
              <a:buNone/>
            </a:pPr>
            <a:r>
              <a:rPr lang="en-US" sz="950" b="1" dirty="0">
                <a:solidFill>
                  <a:srgbClr val="FFFFFF"/>
                </a:solidFill>
                <a:latin typeface="Source Serif 4" pitchFamily="34" charset="0"/>
                <a:ea typeface="Source Serif 4" pitchFamily="34" charset="-122"/>
                <a:cs typeface="Source Serif 4" pitchFamily="34" charset="-120"/>
              </a:rPr>
              <a:t>Chymase and carboxypeptidase</a:t>
            </a:r>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 tissue remodelling enzymes released in chronic allergic states.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921767"/>
            <a:ext cx="310113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Lipid Mediators</a:t>
            </a:r>
            <a:endParaRPr lang="en-US" sz="2400" dirty="0"/>
          </a:p>
        </p:txBody>
      </p:sp>
      <p:sp>
        <p:nvSpPr>
          <p:cNvPr id="3" name="Text 1"/>
          <p:cNvSpPr/>
          <p:nvPr/>
        </p:nvSpPr>
        <p:spPr>
          <a:xfrm>
            <a:off x="496119" y="1557338"/>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Newly synthesised lipid mediators are generated from arachidonic acid via the cyclo-oxygenase (COX) and lipoxygenase (LOX) pathways following mast cell activation. They are key contributors to prolonged and more severe allergic inflammation.</a:t>
            </a:r>
            <a:endParaRPr lang="en-US" sz="950" dirty="0"/>
          </a:p>
        </p:txBody>
      </p:sp>
      <p:sp>
        <p:nvSpPr>
          <p:cNvPr id="4" name="Shape 2"/>
          <p:cNvSpPr/>
          <p:nvPr/>
        </p:nvSpPr>
        <p:spPr>
          <a:xfrm>
            <a:off x="496119" y="2093788"/>
            <a:ext cx="2634555" cy="2127870"/>
          </a:xfrm>
          <a:prstGeom prst="roundRect">
            <a:avLst>
              <a:gd name="adj" fmla="val 874"/>
            </a:avLst>
          </a:prstGeom>
          <a:solidFill>
            <a:srgbClr val="FFFFFF"/>
          </a:solidFill>
          <a:ln w="14288">
            <a:solidFill>
              <a:srgbClr val="D8D4D4"/>
            </a:solidFill>
            <a:prstDash val="solid"/>
          </a:ln>
        </p:spPr>
      </p:sp>
      <p:sp>
        <p:nvSpPr>
          <p:cNvPr id="5" name="Text 3"/>
          <p:cNvSpPr/>
          <p:nvPr/>
        </p:nvSpPr>
        <p:spPr>
          <a:xfrm>
            <a:off x="634380" y="2232050"/>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Leukotrienes (LTC4, LTD4, LTE4)</a:t>
            </a:r>
            <a:endParaRPr lang="en-US" sz="1200" dirty="0"/>
          </a:p>
        </p:txBody>
      </p:sp>
      <p:sp>
        <p:nvSpPr>
          <p:cNvPr id="6" name="Text 4"/>
          <p:cNvSpPr/>
          <p:nvPr/>
        </p:nvSpPr>
        <p:spPr>
          <a:xfrm>
            <a:off x="634380" y="2694161"/>
            <a:ext cx="2358033" cy="1389236"/>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Produced via the 5-LOX pathway. Potent bronchoconstrictors and promoters of mucus secretion and eosinophil recruitment. Targeted by montelukast (leukotriene receptor antagonist) — though note MHRA warnings regarding neuropsychiatric side effects.</a:t>
            </a:r>
            <a:endParaRPr lang="en-US" sz="950" dirty="0"/>
          </a:p>
        </p:txBody>
      </p:sp>
      <p:sp>
        <p:nvSpPr>
          <p:cNvPr id="7" name="Shape 5"/>
          <p:cNvSpPr/>
          <p:nvPr/>
        </p:nvSpPr>
        <p:spPr>
          <a:xfrm>
            <a:off x="3254648" y="2093788"/>
            <a:ext cx="2634630" cy="2127870"/>
          </a:xfrm>
          <a:prstGeom prst="roundRect">
            <a:avLst>
              <a:gd name="adj" fmla="val 874"/>
            </a:avLst>
          </a:prstGeom>
          <a:solidFill>
            <a:srgbClr val="FFFFFF"/>
          </a:solidFill>
          <a:ln w="14288">
            <a:solidFill>
              <a:srgbClr val="D8D4D4"/>
            </a:solidFill>
            <a:prstDash val="solid"/>
          </a:ln>
        </p:spPr>
      </p:sp>
      <p:sp>
        <p:nvSpPr>
          <p:cNvPr id="8" name="Text 6"/>
          <p:cNvSpPr/>
          <p:nvPr/>
        </p:nvSpPr>
        <p:spPr>
          <a:xfrm>
            <a:off x="3392909" y="2232050"/>
            <a:ext cx="1706314"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Prostaglandins (PGD2)</a:t>
            </a:r>
            <a:endParaRPr lang="en-US" sz="1200" dirty="0"/>
          </a:p>
        </p:txBody>
      </p:sp>
      <p:sp>
        <p:nvSpPr>
          <p:cNvPr id="9" name="Text 7"/>
          <p:cNvSpPr/>
          <p:nvPr/>
        </p:nvSpPr>
        <p:spPr>
          <a:xfrm>
            <a:off x="3392909" y="2500313"/>
            <a:ext cx="2358107"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dominant prostaglandin released by mast cells. Contributes to vasodilation, bronchoconstriction, and recruitment of Th2 cells. PGD2 receptor antagonism is under investigation as a therapeutic target.</a:t>
            </a:r>
            <a:endParaRPr lang="en-US" sz="950" dirty="0"/>
          </a:p>
        </p:txBody>
      </p:sp>
      <p:sp>
        <p:nvSpPr>
          <p:cNvPr id="10" name="Shape 8"/>
          <p:cNvSpPr/>
          <p:nvPr/>
        </p:nvSpPr>
        <p:spPr>
          <a:xfrm>
            <a:off x="6013252" y="2093788"/>
            <a:ext cx="2634555" cy="2127870"/>
          </a:xfrm>
          <a:prstGeom prst="roundRect">
            <a:avLst>
              <a:gd name="adj" fmla="val 874"/>
            </a:avLst>
          </a:prstGeom>
          <a:solidFill>
            <a:srgbClr val="FFFFFF"/>
          </a:solidFill>
          <a:ln w="14288">
            <a:solidFill>
              <a:srgbClr val="D8D4D4"/>
            </a:solidFill>
            <a:prstDash val="solid"/>
          </a:ln>
        </p:spPr>
      </p:sp>
      <p:sp>
        <p:nvSpPr>
          <p:cNvPr id="11" name="Text 9"/>
          <p:cNvSpPr/>
          <p:nvPr/>
        </p:nvSpPr>
        <p:spPr>
          <a:xfrm>
            <a:off x="6151513" y="2232050"/>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Platelet-Activating Factor (PAF)</a:t>
            </a:r>
            <a:endParaRPr lang="en-US" sz="1200" dirty="0"/>
          </a:p>
        </p:txBody>
      </p:sp>
      <p:sp>
        <p:nvSpPr>
          <p:cNvPr id="12" name="Text 10"/>
          <p:cNvSpPr/>
          <p:nvPr/>
        </p:nvSpPr>
        <p:spPr>
          <a:xfrm>
            <a:off x="6151513" y="2694161"/>
            <a:ext cx="2358033"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 potent phospholipid mediator contributing to bronchospasm, hypotension, and eosinophil activation — particularly relevant in severe anaphylaxis.</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929134"/>
            <a:ext cx="366154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Late Phase Response – 1</a:t>
            </a:r>
            <a:endParaRPr lang="en-US" sz="2400" dirty="0"/>
          </a:p>
        </p:txBody>
      </p:sp>
      <p:sp>
        <p:nvSpPr>
          <p:cNvPr id="3" name="Shape 1"/>
          <p:cNvSpPr/>
          <p:nvPr/>
        </p:nvSpPr>
        <p:spPr>
          <a:xfrm>
            <a:off x="406822" y="1502718"/>
            <a:ext cx="4103191" cy="2711574"/>
          </a:xfrm>
          <a:prstGeom prst="roundRect">
            <a:avLst>
              <a:gd name="adj" fmla="val 686"/>
            </a:avLst>
          </a:prstGeom>
          <a:solidFill>
            <a:srgbClr val="3E2513"/>
          </a:solidFill>
          <a:ln/>
        </p:spPr>
      </p:sp>
      <p:sp>
        <p:nvSpPr>
          <p:cNvPr id="4" name="Text 2"/>
          <p:cNvSpPr/>
          <p:nvPr/>
        </p:nvSpPr>
        <p:spPr>
          <a:xfrm>
            <a:off x="530796" y="162669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Timing</a:t>
            </a:r>
            <a:endParaRPr lang="en-US" sz="1200" dirty="0"/>
          </a:p>
        </p:txBody>
      </p:sp>
      <p:sp>
        <p:nvSpPr>
          <p:cNvPr id="5" name="Text 3"/>
          <p:cNvSpPr/>
          <p:nvPr/>
        </p:nvSpPr>
        <p:spPr>
          <a:xfrm>
            <a:off x="530796" y="1944514"/>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The late phase response begins 4–8 hours after initial allergen exposure and may persist for 24–48 hours. It is clinically distinct from the early phase and may occur without a preceding early response.</a:t>
            </a:r>
            <a:endParaRPr lang="en-US" sz="950" dirty="0"/>
          </a:p>
        </p:txBody>
      </p:sp>
      <p:sp>
        <p:nvSpPr>
          <p:cNvPr id="6" name="Text 4"/>
          <p:cNvSpPr/>
          <p:nvPr/>
        </p:nvSpPr>
        <p:spPr>
          <a:xfrm>
            <a:off x="4728046" y="162669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Cellular Infiltration</a:t>
            </a:r>
            <a:endParaRPr lang="en-US" sz="1200" dirty="0"/>
          </a:p>
        </p:txBody>
      </p:sp>
      <p:sp>
        <p:nvSpPr>
          <p:cNvPr id="7" name="Text 5"/>
          <p:cNvSpPr/>
          <p:nvPr/>
        </p:nvSpPr>
        <p:spPr>
          <a:xfrm>
            <a:off x="4728046" y="1944514"/>
            <a:ext cx="3924598"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Chemokines and adhesion molecules recruit inflammatory cells into affected tissues:</a:t>
            </a:r>
            <a:endParaRPr lang="en-US" sz="950" dirty="0"/>
          </a:p>
        </p:txBody>
      </p:sp>
      <p:sp>
        <p:nvSpPr>
          <p:cNvPr id="8" name="Text 6"/>
          <p:cNvSpPr/>
          <p:nvPr/>
        </p:nvSpPr>
        <p:spPr>
          <a:xfrm>
            <a:off x="4728046" y="2453060"/>
            <a:ext cx="3924598" cy="1717849"/>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Eosinophils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central effector cells; cause tissue damage via major basic protein, ECP, and reactive oxygen species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Basophils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release additional histamine and IL-4, amplifying the Th2 response</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Neutrophils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contribute to tissue oedema and damage in some patients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T-lymphocytes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sustain cytokine production and perpetuate inflammation</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1222102"/>
            <a:ext cx="3722563"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Late Phase Response – 2</a:t>
            </a:r>
            <a:endParaRPr lang="en-US" sz="2400" dirty="0"/>
          </a:p>
        </p:txBody>
      </p:sp>
      <p:sp>
        <p:nvSpPr>
          <p:cNvPr id="3" name="Text 1"/>
          <p:cNvSpPr/>
          <p:nvPr/>
        </p:nvSpPr>
        <p:spPr>
          <a:xfrm>
            <a:off x="496119" y="1857673"/>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Th2 cytokines are the molecular orchestrators of the late-phase allergic response and chronic allergic inflammation. Their identification has enabled targeted biologic therapy.</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2394124"/>
            <a:ext cx="310083" cy="310083"/>
          </a:xfrm>
          <a:prstGeom prst="rect">
            <a:avLst/>
          </a:prstGeom>
        </p:spPr>
      </p:pic>
      <p:sp>
        <p:nvSpPr>
          <p:cNvPr id="5" name="Text 2"/>
          <p:cNvSpPr/>
          <p:nvPr/>
        </p:nvSpPr>
        <p:spPr>
          <a:xfrm>
            <a:off x="496119"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IL-4 and IL-13</a:t>
            </a:r>
            <a:endParaRPr lang="en-US" sz="1200" dirty="0"/>
          </a:p>
        </p:txBody>
      </p:sp>
      <p:sp>
        <p:nvSpPr>
          <p:cNvPr id="6" name="Text 3"/>
          <p:cNvSpPr/>
          <p:nvPr/>
        </p:nvSpPr>
        <p:spPr>
          <a:xfrm>
            <a:off x="496119" y="3127474"/>
            <a:ext cx="261386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Drive IgE class switching, mucus production, and airway remodelling. Targeted by dupilumab in severe atopic eczema and asthma.</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4991" y="2394124"/>
            <a:ext cx="310083" cy="310083"/>
          </a:xfrm>
          <a:prstGeom prst="rect">
            <a:avLst/>
          </a:prstGeom>
        </p:spPr>
      </p:pic>
      <p:sp>
        <p:nvSpPr>
          <p:cNvPr id="8" name="Text 4"/>
          <p:cNvSpPr/>
          <p:nvPr/>
        </p:nvSpPr>
        <p:spPr>
          <a:xfrm>
            <a:off x="3264991"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IL-5</a:t>
            </a:r>
            <a:endParaRPr lang="en-US" sz="1200" dirty="0"/>
          </a:p>
        </p:txBody>
      </p:sp>
      <p:sp>
        <p:nvSpPr>
          <p:cNvPr id="9" name="Text 5"/>
          <p:cNvSpPr/>
          <p:nvPr/>
        </p:nvSpPr>
        <p:spPr>
          <a:xfrm>
            <a:off x="3264991" y="3127474"/>
            <a:ext cx="2613943"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Essential for eosinophil maturation, survival, and tissue recruitment. Targeted by mepolizumab, benralizumab, and reslizumab in severe eosinophilic asthma.</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3939" y="2394124"/>
            <a:ext cx="310083" cy="310083"/>
          </a:xfrm>
          <a:prstGeom prst="rect">
            <a:avLst/>
          </a:prstGeom>
        </p:spPr>
      </p:pic>
      <p:sp>
        <p:nvSpPr>
          <p:cNvPr id="11" name="Text 6"/>
          <p:cNvSpPr/>
          <p:nvPr/>
        </p:nvSpPr>
        <p:spPr>
          <a:xfrm>
            <a:off x="6033939"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IL-33 and TSLP</a:t>
            </a:r>
            <a:endParaRPr lang="en-US" sz="1200" dirty="0"/>
          </a:p>
        </p:txBody>
      </p:sp>
      <p:sp>
        <p:nvSpPr>
          <p:cNvPr id="12" name="Text 7"/>
          <p:cNvSpPr/>
          <p:nvPr/>
        </p:nvSpPr>
        <p:spPr>
          <a:xfrm>
            <a:off x="6033939" y="3127474"/>
            <a:ext cx="2613943"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Epithelial-derived "alarmins" that amplify the Th2 response. Tezepelumab (anti-TSLP) is NICE-approved for severe uncontrolled asthma.</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450875"/>
            <a:ext cx="4722763" cy="775097"/>
          </a:xfrm>
          <a:prstGeom prst="rect">
            <a:avLst/>
          </a:prstGeom>
          <a:noFill/>
          <a:ln/>
        </p:spPr>
        <p:txBody>
          <a:bodyPr wrap="squar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Genetic Influences on Allergic Disease</a:t>
            </a:r>
            <a:endParaRPr lang="en-US" sz="2400" dirty="0"/>
          </a:p>
        </p:txBody>
      </p:sp>
      <p:sp>
        <p:nvSpPr>
          <p:cNvPr id="4" name="Text 1"/>
          <p:cNvSpPr/>
          <p:nvPr/>
        </p:nvSpPr>
        <p:spPr>
          <a:xfrm>
            <a:off x="3925119" y="1412007"/>
            <a:ext cx="4722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Allergic disease is polygenic — no single gene determines atopy. Risk is modulated by variants in multiple genes interacting with environmental exposures across the life course.</a:t>
            </a:r>
            <a:endParaRPr lang="en-US" sz="950" dirty="0"/>
          </a:p>
        </p:txBody>
      </p:sp>
      <p:sp>
        <p:nvSpPr>
          <p:cNvPr id="5" name="Shape 2"/>
          <p:cNvSpPr/>
          <p:nvPr/>
        </p:nvSpPr>
        <p:spPr>
          <a:xfrm>
            <a:off x="3925119" y="2146920"/>
            <a:ext cx="2299395" cy="1508522"/>
          </a:xfrm>
          <a:prstGeom prst="roundRect">
            <a:avLst>
              <a:gd name="adj" fmla="val 1233"/>
            </a:avLst>
          </a:prstGeom>
          <a:solidFill>
            <a:srgbClr val="F9F7F7"/>
          </a:solidFill>
          <a:ln/>
        </p:spPr>
      </p:sp>
      <p:sp>
        <p:nvSpPr>
          <p:cNvPr id="6" name="Text 3"/>
          <p:cNvSpPr/>
          <p:nvPr/>
        </p:nvSpPr>
        <p:spPr>
          <a:xfrm>
            <a:off x="4049092" y="227089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Heritability</a:t>
            </a:r>
            <a:endParaRPr lang="en-US" sz="1200" dirty="0"/>
          </a:p>
        </p:txBody>
      </p:sp>
      <p:sp>
        <p:nvSpPr>
          <p:cNvPr id="7" name="Text 4"/>
          <p:cNvSpPr/>
          <p:nvPr/>
        </p:nvSpPr>
        <p:spPr>
          <a:xfrm>
            <a:off x="4049092" y="2539157"/>
            <a:ext cx="2051447"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Concordance in identical twins is approximately 75% for asthma, suggesting strong genetic contribution but with significant environmental modulation.</a:t>
            </a:r>
            <a:endParaRPr lang="en-US" sz="950" dirty="0"/>
          </a:p>
        </p:txBody>
      </p:sp>
      <p:sp>
        <p:nvSpPr>
          <p:cNvPr id="8" name="Shape 5"/>
          <p:cNvSpPr/>
          <p:nvPr/>
        </p:nvSpPr>
        <p:spPr>
          <a:xfrm>
            <a:off x="6348487" y="2146920"/>
            <a:ext cx="2299395" cy="1508522"/>
          </a:xfrm>
          <a:prstGeom prst="roundRect">
            <a:avLst>
              <a:gd name="adj" fmla="val 1233"/>
            </a:avLst>
          </a:prstGeom>
          <a:solidFill>
            <a:srgbClr val="F9F7F7"/>
          </a:solidFill>
          <a:ln/>
        </p:spPr>
      </p:sp>
      <p:sp>
        <p:nvSpPr>
          <p:cNvPr id="9" name="Text 6"/>
          <p:cNvSpPr/>
          <p:nvPr/>
        </p:nvSpPr>
        <p:spPr>
          <a:xfrm>
            <a:off x="6472461" y="227089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Key Gene Variants</a:t>
            </a:r>
            <a:endParaRPr lang="en-US" sz="1200" dirty="0"/>
          </a:p>
        </p:txBody>
      </p:sp>
      <p:sp>
        <p:nvSpPr>
          <p:cNvPr id="10" name="Text 7"/>
          <p:cNvSpPr/>
          <p:nvPr/>
        </p:nvSpPr>
        <p:spPr>
          <a:xfrm>
            <a:off x="6472461" y="2539157"/>
            <a:ext cx="2051447"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Filaggrin (FLG) loss-of-function mutations strongly predispose to eczema and sensitisation. IL-4Rα, IL-13, and HLA variants influence IgE regulation and Th2 responses.</a:t>
            </a:r>
            <a:endParaRPr lang="en-US" sz="950" dirty="0"/>
          </a:p>
        </p:txBody>
      </p:sp>
      <p:sp>
        <p:nvSpPr>
          <p:cNvPr id="11" name="Shape 8"/>
          <p:cNvSpPr/>
          <p:nvPr/>
        </p:nvSpPr>
        <p:spPr>
          <a:xfrm>
            <a:off x="3925119" y="3779416"/>
            <a:ext cx="4722763" cy="913135"/>
          </a:xfrm>
          <a:prstGeom prst="roundRect">
            <a:avLst>
              <a:gd name="adj" fmla="val 2038"/>
            </a:avLst>
          </a:prstGeom>
          <a:solidFill>
            <a:srgbClr val="F9F7F7"/>
          </a:solidFill>
          <a:ln/>
        </p:spPr>
      </p:sp>
      <p:sp>
        <p:nvSpPr>
          <p:cNvPr id="12" name="Text 9"/>
          <p:cNvSpPr/>
          <p:nvPr/>
        </p:nvSpPr>
        <p:spPr>
          <a:xfrm>
            <a:off x="4049092" y="3903390"/>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Familial Risk</a:t>
            </a:r>
            <a:endParaRPr lang="en-US" sz="1200" dirty="0"/>
          </a:p>
        </p:txBody>
      </p:sp>
      <p:sp>
        <p:nvSpPr>
          <p:cNvPr id="13" name="Text 10"/>
          <p:cNvSpPr/>
          <p:nvPr/>
        </p:nvSpPr>
        <p:spPr>
          <a:xfrm>
            <a:off x="4049092" y="4171652"/>
            <a:ext cx="4474815"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One atopic parent: ~30% risk. Two atopic parents: ~60–70% risk. Risk is not allergy-specific — a parent with asthma may have a child with eczema.</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730672"/>
            <a:ext cx="586807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Environmental Influences on Atopy – 1</a:t>
            </a:r>
            <a:endParaRPr lang="en-US" sz="2400" dirty="0"/>
          </a:p>
        </p:txBody>
      </p:sp>
      <p:sp>
        <p:nvSpPr>
          <p:cNvPr id="3" name="Text 1"/>
          <p:cNvSpPr/>
          <p:nvPr/>
        </p:nvSpPr>
        <p:spPr>
          <a:xfrm>
            <a:off x="496119" y="1428229"/>
            <a:ext cx="1894508"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The Role of Environment</a:t>
            </a:r>
            <a:endParaRPr lang="en-US" sz="1200" dirty="0"/>
          </a:p>
        </p:txBody>
      </p:sp>
      <p:sp>
        <p:nvSpPr>
          <p:cNvPr id="4" name="Text 2"/>
          <p:cNvSpPr/>
          <p:nvPr/>
        </p:nvSpPr>
        <p:spPr>
          <a:xfrm>
            <a:off x="496119" y="1746052"/>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Genetics alone cannot explain the rapid rise in allergic disease over the past 50 years — the timeline is too short for genetic change. Environmental factors, particularly those affecting the microbiome and immune maturation, are central.</a:t>
            </a:r>
            <a:endParaRPr lang="en-US" sz="950" dirty="0"/>
          </a:p>
        </p:txBody>
      </p:sp>
      <p:sp>
        <p:nvSpPr>
          <p:cNvPr id="5" name="Text 3"/>
          <p:cNvSpPr/>
          <p:nvPr/>
        </p:nvSpPr>
        <p:spPr>
          <a:xfrm>
            <a:off x="496119" y="2651522"/>
            <a:ext cx="3924598" cy="1717849"/>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Urbanisation</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associated with increased atopy compared with rural living</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Western diet</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low fibre, high processed food — reduces microbial diversity</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Antibiotic use</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early life exposure linked to subsequent atopy risk</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Caesarean delivery</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alters early colonisation with commensal bacteria</a:t>
            </a:r>
            <a:endParaRPr lang="en-US" sz="950" dirty="0"/>
          </a:p>
        </p:txBody>
      </p:sp>
      <p:sp>
        <p:nvSpPr>
          <p:cNvPr id="6" name="Shape 4"/>
          <p:cNvSpPr/>
          <p:nvPr/>
        </p:nvSpPr>
        <p:spPr>
          <a:xfrm>
            <a:off x="4638749" y="1304255"/>
            <a:ext cx="4103191" cy="3108499"/>
          </a:xfrm>
          <a:prstGeom prst="roundRect">
            <a:avLst>
              <a:gd name="adj" fmla="val 599"/>
            </a:avLst>
          </a:prstGeom>
          <a:solidFill>
            <a:srgbClr val="3E2513"/>
          </a:solidFill>
          <a:ln/>
        </p:spPr>
      </p:sp>
      <p:sp>
        <p:nvSpPr>
          <p:cNvPr id="7" name="Text 5"/>
          <p:cNvSpPr/>
          <p:nvPr/>
        </p:nvSpPr>
        <p:spPr>
          <a:xfrm>
            <a:off x="4762723" y="1428229"/>
            <a:ext cx="1735782"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Microbiome and Atopy</a:t>
            </a:r>
            <a:endParaRPr lang="en-US" sz="1200" dirty="0"/>
          </a:p>
        </p:txBody>
      </p:sp>
      <p:sp>
        <p:nvSpPr>
          <p:cNvPr id="8" name="Text 6"/>
          <p:cNvSpPr/>
          <p:nvPr/>
        </p:nvSpPr>
        <p:spPr>
          <a:xfrm>
            <a:off x="4762723" y="1746052"/>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Reduced early microbial diversity in gut and skin microbiomes is consistently associated with increased risk of allergic sensitisation. The microbiome influences Treg development and shapes the Th1/Th2 balance during a critical early window of immune development.</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1027212"/>
            <a:ext cx="445874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Environmental Influences – 2</a:t>
            </a:r>
            <a:endParaRPr lang="en-US" sz="2400" dirty="0"/>
          </a:p>
        </p:txBody>
      </p:sp>
      <p:sp>
        <p:nvSpPr>
          <p:cNvPr id="3" name="Text 1"/>
          <p:cNvSpPr/>
          <p:nvPr/>
        </p:nvSpPr>
        <p:spPr>
          <a:xfrm>
            <a:off x="496119" y="1464320"/>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Exposure ≠ Allergy</a:t>
            </a:r>
            <a:endParaRPr lang="en-US" sz="1200" dirty="0"/>
          </a:p>
        </p:txBody>
      </p:sp>
      <p:sp>
        <p:nvSpPr>
          <p:cNvPr id="4" name="Text 2"/>
          <p:cNvSpPr/>
          <p:nvPr/>
        </p:nvSpPr>
        <p:spPr>
          <a:xfrm>
            <a:off x="496119" y="1844204"/>
            <a:ext cx="8151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Crucially, environmental allergen exposure alone does not cause clinical allergy. The majority of individuals exposed to house dust mite, pollen, or animal dander never develop sensitisation. Context, timing, route, and dose of exposure — alongside genetic susceptibility — all determine outcome.</a:t>
            </a:r>
            <a:endParaRPr lang="en-US" sz="950" dirty="0"/>
          </a:p>
        </p:txBody>
      </p:sp>
      <p:sp>
        <p:nvSpPr>
          <p:cNvPr id="5" name="Shape 3"/>
          <p:cNvSpPr/>
          <p:nvPr/>
        </p:nvSpPr>
        <p:spPr>
          <a:xfrm>
            <a:off x="496119" y="2579117"/>
            <a:ext cx="2634555" cy="1537097"/>
          </a:xfrm>
          <a:prstGeom prst="roundRect">
            <a:avLst>
              <a:gd name="adj" fmla="val 4462"/>
            </a:avLst>
          </a:prstGeom>
          <a:solidFill>
            <a:srgbClr val="FFFFFF"/>
          </a:solidFill>
          <a:ln w="14288">
            <a:solidFill>
              <a:srgbClr val="D8D4D4"/>
            </a:solidFill>
            <a:prstDash val="solid"/>
          </a:ln>
        </p:spPr>
      </p:sp>
      <p:sp>
        <p:nvSpPr>
          <p:cNvPr id="6" name="Shape 4"/>
          <p:cNvSpPr/>
          <p:nvPr/>
        </p:nvSpPr>
        <p:spPr>
          <a:xfrm>
            <a:off x="481831" y="2579117"/>
            <a:ext cx="57150" cy="1537097"/>
          </a:xfrm>
          <a:prstGeom prst="roundRect">
            <a:avLst>
              <a:gd name="adj" fmla="val 32558"/>
            </a:avLst>
          </a:prstGeom>
          <a:solidFill>
            <a:srgbClr val="3E2513"/>
          </a:solidFill>
          <a:ln/>
        </p:spPr>
      </p:sp>
      <p:sp>
        <p:nvSpPr>
          <p:cNvPr id="7" name="Text 5"/>
          <p:cNvSpPr/>
          <p:nvPr/>
        </p:nvSpPr>
        <p:spPr>
          <a:xfrm>
            <a:off x="677242" y="2717378"/>
            <a:ext cx="1944737"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Early Tolerance Induction</a:t>
            </a:r>
            <a:endParaRPr lang="en-US" sz="1200" dirty="0"/>
          </a:p>
        </p:txBody>
      </p:sp>
      <p:sp>
        <p:nvSpPr>
          <p:cNvPr id="8" name="Text 6"/>
          <p:cNvSpPr/>
          <p:nvPr/>
        </p:nvSpPr>
        <p:spPr>
          <a:xfrm>
            <a:off x="677242" y="2985641"/>
            <a:ext cx="2315170"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Exposure to food allergens in early infancy (as per LEAP study findings) may promote oral tolerance rather than sensitisation — the basis for current early introduction guidance.</a:t>
            </a:r>
            <a:endParaRPr lang="en-US" sz="950" dirty="0"/>
          </a:p>
        </p:txBody>
      </p:sp>
      <p:sp>
        <p:nvSpPr>
          <p:cNvPr id="9" name="Shape 7"/>
          <p:cNvSpPr/>
          <p:nvPr/>
        </p:nvSpPr>
        <p:spPr>
          <a:xfrm>
            <a:off x="3254648" y="2579117"/>
            <a:ext cx="2634630" cy="1537097"/>
          </a:xfrm>
          <a:prstGeom prst="roundRect">
            <a:avLst>
              <a:gd name="adj" fmla="val 4462"/>
            </a:avLst>
          </a:prstGeom>
          <a:solidFill>
            <a:srgbClr val="FFFFFF"/>
          </a:solidFill>
          <a:ln w="14288">
            <a:solidFill>
              <a:srgbClr val="D8D4D4"/>
            </a:solidFill>
            <a:prstDash val="solid"/>
          </a:ln>
        </p:spPr>
      </p:sp>
      <p:sp>
        <p:nvSpPr>
          <p:cNvPr id="10" name="Shape 8"/>
          <p:cNvSpPr/>
          <p:nvPr/>
        </p:nvSpPr>
        <p:spPr>
          <a:xfrm>
            <a:off x="3240360" y="2579117"/>
            <a:ext cx="57150" cy="1537097"/>
          </a:xfrm>
          <a:prstGeom prst="roundRect">
            <a:avLst>
              <a:gd name="adj" fmla="val 32558"/>
            </a:avLst>
          </a:prstGeom>
          <a:solidFill>
            <a:srgbClr val="3E2513"/>
          </a:solidFill>
          <a:ln/>
        </p:spPr>
      </p:sp>
      <p:sp>
        <p:nvSpPr>
          <p:cNvPr id="11" name="Text 9"/>
          <p:cNvSpPr/>
          <p:nvPr/>
        </p:nvSpPr>
        <p:spPr>
          <a:xfrm>
            <a:off x="3435772" y="2717378"/>
            <a:ext cx="1757958"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Dose and Route Matter</a:t>
            </a:r>
            <a:endParaRPr lang="en-US" sz="1200" dirty="0"/>
          </a:p>
        </p:txBody>
      </p:sp>
      <p:sp>
        <p:nvSpPr>
          <p:cNvPr id="12" name="Text 10"/>
          <p:cNvSpPr/>
          <p:nvPr/>
        </p:nvSpPr>
        <p:spPr>
          <a:xfrm>
            <a:off x="3435772" y="2985641"/>
            <a:ext cx="2315245"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Low-dose skin exposure (e.g. via disrupted epithelial barrier in eczema) may promote sensitisation, whilst oral ingestion may promote tolerance — the "outside-in" hypothesis.</a:t>
            </a:r>
            <a:endParaRPr lang="en-US" sz="950" dirty="0"/>
          </a:p>
        </p:txBody>
      </p:sp>
      <p:sp>
        <p:nvSpPr>
          <p:cNvPr id="13" name="Shape 11"/>
          <p:cNvSpPr/>
          <p:nvPr/>
        </p:nvSpPr>
        <p:spPr>
          <a:xfrm>
            <a:off x="6013252" y="2579117"/>
            <a:ext cx="2634555" cy="1537097"/>
          </a:xfrm>
          <a:prstGeom prst="roundRect">
            <a:avLst>
              <a:gd name="adj" fmla="val 4462"/>
            </a:avLst>
          </a:prstGeom>
          <a:solidFill>
            <a:srgbClr val="FFFFFF"/>
          </a:solidFill>
          <a:ln w="14288">
            <a:solidFill>
              <a:srgbClr val="D8D4D4"/>
            </a:solidFill>
            <a:prstDash val="solid"/>
          </a:ln>
        </p:spPr>
      </p:sp>
      <p:sp>
        <p:nvSpPr>
          <p:cNvPr id="14" name="Shape 12"/>
          <p:cNvSpPr/>
          <p:nvPr/>
        </p:nvSpPr>
        <p:spPr>
          <a:xfrm>
            <a:off x="5998964" y="2579117"/>
            <a:ext cx="57150" cy="1537097"/>
          </a:xfrm>
          <a:prstGeom prst="roundRect">
            <a:avLst>
              <a:gd name="adj" fmla="val 32558"/>
            </a:avLst>
          </a:prstGeom>
          <a:solidFill>
            <a:srgbClr val="3E2513"/>
          </a:solidFill>
          <a:ln/>
        </p:spPr>
      </p:sp>
      <p:sp>
        <p:nvSpPr>
          <p:cNvPr id="15" name="Text 13"/>
          <p:cNvSpPr/>
          <p:nvPr/>
        </p:nvSpPr>
        <p:spPr>
          <a:xfrm>
            <a:off x="6194375" y="2717378"/>
            <a:ext cx="184457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Occupational Exposures</a:t>
            </a:r>
            <a:endParaRPr lang="en-US" sz="1200" dirty="0"/>
          </a:p>
        </p:txBody>
      </p:sp>
      <p:sp>
        <p:nvSpPr>
          <p:cNvPr id="16" name="Text 14"/>
          <p:cNvSpPr/>
          <p:nvPr/>
        </p:nvSpPr>
        <p:spPr>
          <a:xfrm>
            <a:off x="6194375" y="2985641"/>
            <a:ext cx="2315170"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High-level occupational allergen exposure (e.g. latex, flour, laboratory animals) increases sensitisation risk — important in occupational history-taking.</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724570"/>
            <a:ext cx="6378773"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Disease Influences – Parasites and Allergy</a:t>
            </a:r>
            <a:endParaRPr lang="en-US" sz="2400" dirty="0"/>
          </a:p>
        </p:txBody>
      </p:sp>
      <p:sp>
        <p:nvSpPr>
          <p:cNvPr id="3" name="Shape 1"/>
          <p:cNvSpPr/>
          <p:nvPr/>
        </p:nvSpPr>
        <p:spPr>
          <a:xfrm>
            <a:off x="406822" y="1298153"/>
            <a:ext cx="4103191" cy="3120777"/>
          </a:xfrm>
          <a:prstGeom prst="roundRect">
            <a:avLst>
              <a:gd name="adj" fmla="val 596"/>
            </a:avLst>
          </a:prstGeom>
          <a:solidFill>
            <a:srgbClr val="3E2513"/>
          </a:solidFill>
          <a:ln/>
        </p:spPr>
      </p:sp>
      <p:sp>
        <p:nvSpPr>
          <p:cNvPr id="4" name="Text 2"/>
          <p:cNvSpPr/>
          <p:nvPr/>
        </p:nvSpPr>
        <p:spPr>
          <a:xfrm>
            <a:off x="530796" y="1422127"/>
            <a:ext cx="2245444"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The Parasite–Allergy Paradox</a:t>
            </a:r>
            <a:endParaRPr lang="en-US" sz="1200" dirty="0"/>
          </a:p>
        </p:txBody>
      </p:sp>
      <p:sp>
        <p:nvSpPr>
          <p:cNvPr id="5" name="Text 3"/>
          <p:cNvSpPr/>
          <p:nvPr/>
        </p:nvSpPr>
        <p:spPr>
          <a:xfrm>
            <a:off x="530796" y="1739950"/>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Helminth infections typically drive a strong Th2 and IgE response — superficially similar to atopy. Yet allergic disease is less prevalent in regions with high endemic parasitic infection. This apparent paradox has informed the hygiene hypothesis.</a:t>
            </a:r>
            <a:endParaRPr lang="en-US" sz="950" dirty="0"/>
          </a:p>
        </p:txBody>
      </p:sp>
      <p:sp>
        <p:nvSpPr>
          <p:cNvPr id="6" name="Text 4"/>
          <p:cNvSpPr/>
          <p:nvPr/>
        </p:nvSpPr>
        <p:spPr>
          <a:xfrm>
            <a:off x="4728046" y="1422127"/>
            <a:ext cx="1714054"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Proposed Mechanisms</a:t>
            </a:r>
            <a:endParaRPr lang="en-US" sz="1200" dirty="0"/>
          </a:p>
        </p:txBody>
      </p:sp>
      <p:sp>
        <p:nvSpPr>
          <p:cNvPr id="7" name="Text 5"/>
          <p:cNvSpPr/>
          <p:nvPr/>
        </p:nvSpPr>
        <p:spPr>
          <a:xfrm>
            <a:off x="4728046" y="1739950"/>
            <a:ext cx="3924598" cy="1476003"/>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Helminths induce potent regulatory immune responses (IL-10, TGF-β, Tregs) that broadly suppress immune reactivity, including atopic responses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IgE raised by parasites may saturate mast cell receptors, reducing availability for allergen-specific IgE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Eradication of helminths in some populations has been associated with increases in atopy</a:t>
            </a:r>
            <a:endParaRPr lang="en-US" sz="950" dirty="0"/>
          </a:p>
        </p:txBody>
      </p:sp>
      <p:sp>
        <p:nvSpPr>
          <p:cNvPr id="8" name="Shape 6"/>
          <p:cNvSpPr/>
          <p:nvPr/>
        </p:nvSpPr>
        <p:spPr>
          <a:xfrm>
            <a:off x="4728046" y="3355479"/>
            <a:ext cx="3924598" cy="923925"/>
          </a:xfrm>
          <a:prstGeom prst="roundRect">
            <a:avLst>
              <a:gd name="adj" fmla="val 2014"/>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540026"/>
            <a:ext cx="155004" cy="123974"/>
          </a:xfrm>
          <a:prstGeom prst="rect">
            <a:avLst/>
          </a:prstGeom>
        </p:spPr>
      </p:pic>
      <p:sp>
        <p:nvSpPr>
          <p:cNvPr id="10" name="Text 7"/>
          <p:cNvSpPr/>
          <p:nvPr/>
        </p:nvSpPr>
        <p:spPr>
          <a:xfrm>
            <a:off x="5130998" y="3510409"/>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These complex interactions suggest that the Th2–allergy relationship is context-dependent and modulated by co-existing infections.</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353913"/>
            <a:ext cx="6093693" cy="329431"/>
          </a:xfrm>
          <a:prstGeom prst="rect">
            <a:avLst/>
          </a:prstGeom>
          <a:noFill/>
          <a:ln/>
        </p:spPr>
        <p:txBody>
          <a:bodyPr wrap="none" lIns="0" tIns="0" rIns="0" bIns="0" rtlCol="0" anchor="t"/>
          <a:lstStyle/>
          <a:p>
            <a:pPr algn="l" indent="0" marL="0">
              <a:lnSpc>
                <a:spcPts val="2550"/>
              </a:lnSpc>
              <a:buNone/>
            </a:pPr>
            <a:r>
              <a:rPr lang="en-US" sz="2050" dirty="0">
                <a:solidFill>
                  <a:srgbClr val="201B18"/>
                </a:solidFill>
                <a:latin typeface="Platypi Medium" pitchFamily="34" charset="0"/>
                <a:ea typeface="Platypi Medium" pitchFamily="34" charset="-122"/>
                <a:cs typeface="Platypi Medium" pitchFamily="34" charset="-120"/>
              </a:rPr>
              <a:t>Immunopathogenesis – Early Immune Skewing</a:t>
            </a:r>
            <a:endParaRPr lang="en-US" sz="2050" dirty="0"/>
          </a:p>
        </p:txBody>
      </p:sp>
      <p:sp>
        <p:nvSpPr>
          <p:cNvPr id="3" name="Text 1"/>
          <p:cNvSpPr/>
          <p:nvPr/>
        </p:nvSpPr>
        <p:spPr>
          <a:xfrm>
            <a:off x="496119" y="862533"/>
            <a:ext cx="8151763" cy="312093"/>
          </a:xfrm>
          <a:prstGeom prst="rect">
            <a:avLst/>
          </a:prstGeom>
          <a:noFill/>
          <a:ln/>
        </p:spPr>
        <p:txBody>
          <a:bodyPr wrap="square" lIns="0" tIns="0" rIns="0" bIns="0" rtlCol="0" anchor="t"/>
          <a:lstStyle/>
          <a:p>
            <a:pPr algn="l" indent="0" marL="0">
              <a:lnSpc>
                <a:spcPts val="1200"/>
              </a:lnSpc>
              <a:buNone/>
            </a:pPr>
            <a:r>
              <a:rPr lang="en-US" sz="800" dirty="0">
                <a:solidFill>
                  <a:srgbClr val="504C49"/>
                </a:solidFill>
                <a:latin typeface="Source Serif 4" pitchFamily="34" charset="0"/>
                <a:ea typeface="Source Serif 4" pitchFamily="34" charset="-122"/>
                <a:cs typeface="Source Serif 4" pitchFamily="34" charset="-120"/>
              </a:rPr>
              <a:t>The foundations of allergic disease may be laid in utero and during the first months of life, during a critical window of immune programming. Understanding this underpins prevention strategies.</a:t>
            </a:r>
            <a:endParaRPr lang="en-US" sz="800" dirty="0"/>
          </a:p>
        </p:txBody>
      </p:sp>
      <p:pic>
        <p:nvPicPr>
          <p:cNvPr id="4" name="Image 0" descr="preencoded.png">    </p:cNvPr>
          <p:cNvPicPr>
            <a:picLocks noChangeAspect="1"/>
          </p:cNvPicPr>
          <p:nvPr/>
        </p:nvPicPr>
        <p:blipFill>
          <a:blip r:embed="rId1"/>
          <a:stretch>
            <a:fillRect/>
          </a:stretch>
        </p:blipFill>
        <p:spPr>
          <a:xfrm>
            <a:off x="1365721" y="1275383"/>
            <a:ext cx="6412557" cy="3101355"/>
          </a:xfrm>
          <a:prstGeom prst="rect">
            <a:avLst/>
          </a:prstGeom>
        </p:spPr>
      </p:pic>
      <p:sp>
        <p:nvSpPr>
          <p:cNvPr id="5" name="Text 2"/>
          <p:cNvSpPr/>
          <p:nvPr/>
        </p:nvSpPr>
        <p:spPr>
          <a:xfrm>
            <a:off x="1949836" y="3276441"/>
            <a:ext cx="1636527" cy="194876"/>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Allergic Sensitisation</a:t>
            </a:r>
            <a:endParaRPr lang="en-US" sz="1200" dirty="0"/>
          </a:p>
        </p:txBody>
      </p:sp>
      <p:sp>
        <p:nvSpPr>
          <p:cNvPr id="6" name="Text 3"/>
          <p:cNvSpPr/>
          <p:nvPr/>
        </p:nvSpPr>
        <p:spPr>
          <a:xfrm>
            <a:off x="1949836" y="3526748"/>
            <a:ext cx="2376623" cy="144209"/>
          </a:xfrm>
          <a:prstGeom prst="rect">
            <a:avLst/>
          </a:prstGeom>
          <a:noFill/>
          <a:ln/>
        </p:spPr>
        <p:txBody>
          <a:bodyPr wrap="none" lIns="0" tIns="0" rIns="0" bIns="0" rtlCol="0" anchor="t"/>
          <a:lstStyle/>
          <a:p>
            <a:pPr algn="l" indent="0" marL="0">
              <a:lnSpc>
                <a:spcPts val="1100"/>
              </a:lnSpc>
              <a:buNone/>
            </a:pPr>
            <a:r>
              <a:rPr lang="en-US" sz="950" dirty="0">
                <a:solidFill>
                  <a:srgbClr val="504C49"/>
                </a:solidFill>
                <a:latin typeface="Source Serif 4" pitchFamily="34" charset="0"/>
                <a:ea typeface="Source Serif 4" pitchFamily="34" charset="-122"/>
                <a:cs typeface="Source Serif 4" pitchFamily="34" charset="-120"/>
              </a:rPr>
              <a:t>Failure of tolerance leads to allergy</a:t>
            </a:r>
            <a:endParaRPr lang="en-US" sz="950" dirty="0"/>
          </a:p>
        </p:txBody>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65280" y="3276441"/>
            <a:ext cx="126994" cy="126994"/>
          </a:xfrm>
          <a:prstGeom prst="rect">
            <a:avLst/>
          </a:prstGeom>
        </p:spPr>
      </p:pic>
      <p:sp>
        <p:nvSpPr>
          <p:cNvPr id="8" name="Text 4"/>
          <p:cNvSpPr/>
          <p:nvPr/>
        </p:nvSpPr>
        <p:spPr>
          <a:xfrm>
            <a:off x="1949836" y="2521187"/>
            <a:ext cx="1820469" cy="194876"/>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Early Microbial Shaping</a:t>
            </a:r>
            <a:endParaRPr lang="en-US" sz="1200" dirty="0"/>
          </a:p>
        </p:txBody>
      </p:sp>
      <p:sp>
        <p:nvSpPr>
          <p:cNvPr id="9" name="Text 5"/>
          <p:cNvSpPr/>
          <p:nvPr/>
        </p:nvSpPr>
        <p:spPr>
          <a:xfrm>
            <a:off x="1949836" y="2771495"/>
            <a:ext cx="2376623" cy="288417"/>
          </a:xfrm>
          <a:prstGeom prst="rect">
            <a:avLst/>
          </a:prstGeom>
          <a:noFill/>
          <a:ln/>
        </p:spPr>
        <p:txBody>
          <a:bodyPr wrap="square" lIns="0" tIns="0" rIns="0" bIns="0" rtlCol="0" anchor="t"/>
          <a:lstStyle/>
          <a:p>
            <a:pPr algn="l" indent="0" marL="0">
              <a:lnSpc>
                <a:spcPts val="1100"/>
              </a:lnSpc>
              <a:buNone/>
            </a:pPr>
            <a:r>
              <a:rPr lang="en-US" sz="950" dirty="0">
                <a:solidFill>
                  <a:srgbClr val="504C49"/>
                </a:solidFill>
                <a:latin typeface="Source Serif 4" pitchFamily="34" charset="0"/>
                <a:ea typeface="Source Serif 4" pitchFamily="34" charset="-122"/>
                <a:cs typeface="Source Serif 4" pitchFamily="34" charset="-120"/>
              </a:rPr>
              <a:t>Microbiome and antigens tune Th1/Treg balance</a:t>
            </a:r>
            <a:endParaRPr lang="en-US" sz="950" dirty="0"/>
          </a:p>
        </p:txBody>
      </p:sp>
      <p:pic>
        <p:nvPicPr>
          <p:cNvPr id="10"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65280" y="2521187"/>
            <a:ext cx="126994" cy="126994"/>
          </a:xfrm>
          <a:prstGeom prst="rect">
            <a:avLst/>
          </a:prstGeom>
        </p:spPr>
      </p:pic>
      <p:sp>
        <p:nvSpPr>
          <p:cNvPr id="11" name="Text 6"/>
          <p:cNvSpPr/>
          <p:nvPr/>
        </p:nvSpPr>
        <p:spPr>
          <a:xfrm>
            <a:off x="1949836" y="1765933"/>
            <a:ext cx="1559010" cy="194876"/>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Foetal Th2 Skewing</a:t>
            </a:r>
            <a:endParaRPr lang="en-US" sz="1200" dirty="0"/>
          </a:p>
        </p:txBody>
      </p:sp>
      <p:sp>
        <p:nvSpPr>
          <p:cNvPr id="12" name="Text 7"/>
          <p:cNvSpPr/>
          <p:nvPr/>
        </p:nvSpPr>
        <p:spPr>
          <a:xfrm>
            <a:off x="1949836" y="2016241"/>
            <a:ext cx="2376623" cy="144208"/>
          </a:xfrm>
          <a:prstGeom prst="rect">
            <a:avLst/>
          </a:prstGeom>
          <a:noFill/>
          <a:ln/>
        </p:spPr>
        <p:txBody>
          <a:bodyPr wrap="none" lIns="0" tIns="0" rIns="0" bIns="0" rtlCol="0" anchor="t"/>
          <a:lstStyle/>
          <a:p>
            <a:pPr algn="l" indent="0" marL="0">
              <a:lnSpc>
                <a:spcPts val="1100"/>
              </a:lnSpc>
              <a:buNone/>
            </a:pPr>
            <a:r>
              <a:rPr lang="en-US" sz="950" dirty="0">
                <a:solidFill>
                  <a:srgbClr val="504C49"/>
                </a:solidFill>
                <a:latin typeface="Source Serif 4" pitchFamily="34" charset="0"/>
                <a:ea typeface="Source Serif 4" pitchFamily="34" charset="-122"/>
                <a:cs typeface="Source Serif 4" pitchFamily="34" charset="-120"/>
              </a:rPr>
              <a:t>In utero bias toward Th2 at birth</a:t>
            </a:r>
            <a:endParaRPr lang="en-US" sz="950" dirty="0"/>
          </a:p>
        </p:txBody>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65280" y="1765933"/>
            <a:ext cx="126994" cy="126994"/>
          </a:xfrm>
          <a:prstGeom prst="rect">
            <a:avLst/>
          </a:prstGeom>
        </p:spPr>
      </p:pic>
      <p:sp>
        <p:nvSpPr>
          <p:cNvPr id="14" name="Text 8"/>
          <p:cNvSpPr/>
          <p:nvPr/>
        </p:nvSpPr>
        <p:spPr>
          <a:xfrm>
            <a:off x="496119" y="4477494"/>
            <a:ext cx="8151763" cy="312093"/>
          </a:xfrm>
          <a:prstGeom prst="rect">
            <a:avLst/>
          </a:prstGeom>
          <a:noFill/>
          <a:ln/>
        </p:spPr>
        <p:txBody>
          <a:bodyPr wrap="square" lIns="0" tIns="0" rIns="0" bIns="0" rtlCol="0" anchor="t"/>
          <a:lstStyle/>
          <a:p>
            <a:pPr algn="l" indent="0" marL="0">
              <a:lnSpc>
                <a:spcPts val="1200"/>
              </a:lnSpc>
              <a:buNone/>
            </a:pPr>
            <a:r>
              <a:rPr lang="en-US" sz="800" dirty="0">
                <a:solidFill>
                  <a:srgbClr val="504C49"/>
                </a:solidFill>
                <a:latin typeface="Source Serif 4" pitchFamily="34" charset="0"/>
                <a:ea typeface="Source Serif 4" pitchFamily="34" charset="-122"/>
                <a:cs typeface="Source Serif 4" pitchFamily="34" charset="-120"/>
              </a:rPr>
              <a:t>Foetal immunity is physiologically Th2-skewed to prevent maternal rejection. Postnatal maturation normally shifts this balance towards Th1 and Treg responses. Failure of this transition — due to genetic or environmental factors — may predispose to sustained Th2 skewing and subsequent atopic disease.</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1318320"/>
            <a:ext cx="8151763" cy="775097"/>
          </a:xfrm>
          <a:prstGeom prst="rect">
            <a:avLst/>
          </a:prstGeom>
          <a:noFill/>
          <a:ln/>
        </p:spPr>
        <p:txBody>
          <a:bodyPr wrap="squar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Immunopathogenesis – Beyond the Hygiene Hypothesis</a:t>
            </a:r>
            <a:endParaRPr lang="en-US" sz="2400" dirty="0"/>
          </a:p>
        </p:txBody>
      </p:sp>
      <p:sp>
        <p:nvSpPr>
          <p:cNvPr id="3" name="Text 1"/>
          <p:cNvSpPr/>
          <p:nvPr/>
        </p:nvSpPr>
        <p:spPr>
          <a:xfrm>
            <a:off x="496119" y="2403425"/>
            <a:ext cx="2509391"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The Original Hygiene Hypothesis</a:t>
            </a:r>
            <a:endParaRPr lang="en-US" sz="1200" dirty="0"/>
          </a:p>
        </p:txBody>
      </p:sp>
      <p:sp>
        <p:nvSpPr>
          <p:cNvPr id="4" name="Text 2"/>
          <p:cNvSpPr/>
          <p:nvPr/>
        </p:nvSpPr>
        <p:spPr>
          <a:xfrm>
            <a:off x="496119" y="2721248"/>
            <a:ext cx="3924598"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Strachan (1989) proposed that reduced early childhood infection — due to improved sanitation and smaller family size — reduced Th1 stimulation and led to unopposed Th2 responses, manifesting as atopy. This simple Th1/Th2 paradigm is now considered oversimplified.</a:t>
            </a:r>
            <a:endParaRPr lang="en-US" sz="950" dirty="0"/>
          </a:p>
        </p:txBody>
      </p:sp>
      <p:sp>
        <p:nvSpPr>
          <p:cNvPr id="5" name="Shape 3"/>
          <p:cNvSpPr/>
          <p:nvPr/>
        </p:nvSpPr>
        <p:spPr>
          <a:xfrm>
            <a:off x="4638749" y="2279452"/>
            <a:ext cx="4103191" cy="1545729"/>
          </a:xfrm>
          <a:prstGeom prst="roundRect">
            <a:avLst>
              <a:gd name="adj" fmla="val 1204"/>
            </a:avLst>
          </a:prstGeom>
          <a:solidFill>
            <a:srgbClr val="3E2513"/>
          </a:solidFill>
          <a:ln/>
        </p:spPr>
      </p:sp>
      <p:sp>
        <p:nvSpPr>
          <p:cNvPr id="6" name="Text 4"/>
          <p:cNvSpPr/>
          <p:nvPr/>
        </p:nvSpPr>
        <p:spPr>
          <a:xfrm>
            <a:off x="4762723" y="240342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Why It's Insufficient</a:t>
            </a:r>
            <a:endParaRPr lang="en-US" sz="1200" dirty="0"/>
          </a:p>
        </p:txBody>
      </p:sp>
      <p:sp>
        <p:nvSpPr>
          <p:cNvPr id="7" name="Text 5"/>
          <p:cNvSpPr/>
          <p:nvPr/>
        </p:nvSpPr>
        <p:spPr>
          <a:xfrm>
            <a:off x="4762723" y="2721248"/>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Rising rates of Th1-mediated autoimmune disease (e.g. Type 1 diabetes, IBD) in parallel with atopy cannot be explained by a simple Th1/Th2 switch. The current model focuses on deficient Treg function and reduced immune regulation, driven by loss of microbial diversity rather than specific infections.</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455488"/>
            <a:ext cx="3212083" cy="368201"/>
          </a:xfrm>
          <a:prstGeom prst="rect">
            <a:avLst/>
          </a:prstGeom>
          <a:noFill/>
          <a:ln/>
        </p:spPr>
        <p:txBody>
          <a:bodyPr wrap="none" lIns="0" tIns="0" rIns="0" bIns="0" rtlCol="0" anchor="t"/>
          <a:lstStyle/>
          <a:p>
            <a:pPr algn="l" indent="0" marL="0">
              <a:lnSpc>
                <a:spcPts val="2850"/>
              </a:lnSpc>
              <a:buNone/>
            </a:pPr>
            <a:r>
              <a:rPr lang="en-US" sz="2300" dirty="0">
                <a:solidFill>
                  <a:srgbClr val="201B18"/>
                </a:solidFill>
                <a:latin typeface="Platypi Medium" pitchFamily="34" charset="0"/>
                <a:ea typeface="Platypi Medium" pitchFamily="34" charset="-122"/>
                <a:cs typeface="Platypi Medium" pitchFamily="34" charset="-120"/>
              </a:rPr>
              <a:t>Allergy – An Overview</a:t>
            </a:r>
            <a:endParaRPr lang="en-US" sz="2300" dirty="0"/>
          </a:p>
        </p:txBody>
      </p:sp>
      <p:sp>
        <p:nvSpPr>
          <p:cNvPr id="4" name="Shape 1"/>
          <p:cNvSpPr/>
          <p:nvPr/>
        </p:nvSpPr>
        <p:spPr>
          <a:xfrm>
            <a:off x="3925119" y="991567"/>
            <a:ext cx="4722763" cy="854646"/>
          </a:xfrm>
          <a:prstGeom prst="roundRect">
            <a:avLst>
              <a:gd name="adj" fmla="val 2068"/>
            </a:avLst>
          </a:prstGeom>
          <a:solidFill>
            <a:srgbClr val="F9F7F7"/>
          </a:solidFill>
          <a:ln/>
        </p:spPr>
      </p:sp>
      <p:sp>
        <p:nvSpPr>
          <p:cNvPr id="5" name="Text 2"/>
          <p:cNvSpPr/>
          <p:nvPr/>
        </p:nvSpPr>
        <p:spPr>
          <a:xfrm>
            <a:off x="4042916" y="1109365"/>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Pathogenesis</a:t>
            </a:r>
            <a:endParaRPr lang="en-US" sz="1150" dirty="0"/>
          </a:p>
        </p:txBody>
      </p:sp>
      <p:sp>
        <p:nvSpPr>
          <p:cNvPr id="6" name="Text 3"/>
          <p:cNvSpPr/>
          <p:nvPr/>
        </p:nvSpPr>
        <p:spPr>
          <a:xfrm>
            <a:off x="4042916" y="1360661"/>
            <a:ext cx="4487168"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IgE-mediated and non-IgE-mediated mechanisms, immune cell roles, and mediator release.</a:t>
            </a:r>
            <a:endParaRPr lang="en-US" sz="900" dirty="0"/>
          </a:p>
        </p:txBody>
      </p:sp>
      <p:sp>
        <p:nvSpPr>
          <p:cNvPr id="7" name="Shape 4"/>
          <p:cNvSpPr/>
          <p:nvPr/>
        </p:nvSpPr>
        <p:spPr>
          <a:xfrm>
            <a:off x="3925119" y="1958132"/>
            <a:ext cx="4722763" cy="670768"/>
          </a:xfrm>
          <a:prstGeom prst="roundRect">
            <a:avLst>
              <a:gd name="adj" fmla="val 2635"/>
            </a:avLst>
          </a:prstGeom>
          <a:solidFill>
            <a:srgbClr val="F9F7F7"/>
          </a:solidFill>
          <a:ln/>
        </p:spPr>
      </p:sp>
      <p:sp>
        <p:nvSpPr>
          <p:cNvPr id="8" name="Text 5"/>
          <p:cNvSpPr/>
          <p:nvPr/>
        </p:nvSpPr>
        <p:spPr>
          <a:xfrm>
            <a:off x="4042916" y="2075929"/>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Clinical Aspects</a:t>
            </a:r>
            <a:endParaRPr lang="en-US" sz="1150" dirty="0"/>
          </a:p>
        </p:txBody>
      </p:sp>
      <p:sp>
        <p:nvSpPr>
          <p:cNvPr id="9" name="Text 6"/>
          <p:cNvSpPr/>
          <p:nvPr/>
        </p:nvSpPr>
        <p:spPr>
          <a:xfrm>
            <a:off x="4042916" y="2327225"/>
            <a:ext cx="4487168" cy="183877"/>
          </a:xfrm>
          <a:prstGeom prst="rect">
            <a:avLst/>
          </a:prstGeom>
          <a:noFill/>
          <a:ln/>
        </p:spPr>
        <p:txBody>
          <a:bodyPr wrap="non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Recognition of allergic presentations across organ systems in primary care.</a:t>
            </a:r>
            <a:endParaRPr lang="en-US" sz="900" dirty="0"/>
          </a:p>
        </p:txBody>
      </p:sp>
      <p:sp>
        <p:nvSpPr>
          <p:cNvPr id="10" name="Shape 7"/>
          <p:cNvSpPr/>
          <p:nvPr/>
        </p:nvSpPr>
        <p:spPr>
          <a:xfrm>
            <a:off x="3925119" y="2740819"/>
            <a:ext cx="4722763" cy="670768"/>
          </a:xfrm>
          <a:prstGeom prst="roundRect">
            <a:avLst>
              <a:gd name="adj" fmla="val 2635"/>
            </a:avLst>
          </a:prstGeom>
          <a:solidFill>
            <a:srgbClr val="F9F7F7"/>
          </a:solidFill>
          <a:ln/>
        </p:spPr>
      </p:sp>
      <p:sp>
        <p:nvSpPr>
          <p:cNvPr id="11" name="Text 8"/>
          <p:cNvSpPr/>
          <p:nvPr/>
        </p:nvSpPr>
        <p:spPr>
          <a:xfrm>
            <a:off x="4042916" y="2858616"/>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Investigations</a:t>
            </a:r>
            <a:endParaRPr lang="en-US" sz="1150" dirty="0"/>
          </a:p>
        </p:txBody>
      </p:sp>
      <p:sp>
        <p:nvSpPr>
          <p:cNvPr id="12" name="Text 9"/>
          <p:cNvSpPr/>
          <p:nvPr/>
        </p:nvSpPr>
        <p:spPr>
          <a:xfrm>
            <a:off x="4042916" y="3109913"/>
            <a:ext cx="4487168" cy="183877"/>
          </a:xfrm>
          <a:prstGeom prst="rect">
            <a:avLst/>
          </a:prstGeom>
          <a:noFill/>
          <a:ln/>
        </p:spPr>
        <p:txBody>
          <a:bodyPr wrap="non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Skin prick testing, specific IgE assays, and appropriate referral pathways.</a:t>
            </a:r>
            <a:endParaRPr lang="en-US" sz="900" dirty="0"/>
          </a:p>
        </p:txBody>
      </p:sp>
      <p:sp>
        <p:nvSpPr>
          <p:cNvPr id="13" name="Shape 10"/>
          <p:cNvSpPr/>
          <p:nvPr/>
        </p:nvSpPr>
        <p:spPr>
          <a:xfrm>
            <a:off x="3925119" y="3523506"/>
            <a:ext cx="4722763" cy="670768"/>
          </a:xfrm>
          <a:prstGeom prst="roundRect">
            <a:avLst>
              <a:gd name="adj" fmla="val 2635"/>
            </a:avLst>
          </a:prstGeom>
          <a:solidFill>
            <a:srgbClr val="F9F7F7"/>
          </a:solidFill>
          <a:ln/>
        </p:spPr>
      </p:sp>
      <p:sp>
        <p:nvSpPr>
          <p:cNvPr id="14" name="Text 11"/>
          <p:cNvSpPr/>
          <p:nvPr/>
        </p:nvSpPr>
        <p:spPr>
          <a:xfrm>
            <a:off x="4042916" y="3641303"/>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Modern Therapies</a:t>
            </a:r>
            <a:endParaRPr lang="en-US" sz="1150" dirty="0"/>
          </a:p>
        </p:txBody>
      </p:sp>
      <p:sp>
        <p:nvSpPr>
          <p:cNvPr id="15" name="Text 12"/>
          <p:cNvSpPr/>
          <p:nvPr/>
        </p:nvSpPr>
        <p:spPr>
          <a:xfrm>
            <a:off x="4042916" y="3892600"/>
            <a:ext cx="4487168" cy="183877"/>
          </a:xfrm>
          <a:prstGeom prst="rect">
            <a:avLst/>
          </a:prstGeom>
          <a:noFill/>
          <a:ln/>
        </p:spPr>
        <p:txBody>
          <a:bodyPr wrap="non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Pharmacotherapy, immunotherapy, and emerging biologic treatments.</a:t>
            </a:r>
            <a:endParaRPr lang="en-US" sz="900" dirty="0"/>
          </a:p>
        </p:txBody>
      </p:sp>
      <p:sp>
        <p:nvSpPr>
          <p:cNvPr id="16" name="Text 13"/>
          <p:cNvSpPr/>
          <p:nvPr/>
        </p:nvSpPr>
        <p:spPr>
          <a:xfrm>
            <a:off x="3925119" y="4320183"/>
            <a:ext cx="4722763"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This module is updated to align with current UK NICE, BNF, and BSACI principles, and is modernised for contemporary primary care practice.</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395288"/>
            <a:ext cx="4722763" cy="697706"/>
          </a:xfrm>
          <a:prstGeom prst="rect">
            <a:avLst/>
          </a:prstGeom>
          <a:noFill/>
          <a:ln/>
        </p:spPr>
        <p:txBody>
          <a:bodyPr wrap="square" lIns="0" tIns="0" rIns="0" bIns="0" rtlCol="0" anchor="t"/>
          <a:lstStyle/>
          <a:p>
            <a:pPr algn="l" indent="0" marL="0">
              <a:lnSpc>
                <a:spcPts val="2700"/>
              </a:lnSpc>
              <a:buNone/>
            </a:pPr>
            <a:r>
              <a:rPr lang="en-US" sz="2150" dirty="0">
                <a:solidFill>
                  <a:srgbClr val="201B18"/>
                </a:solidFill>
                <a:latin typeface="Platypi Medium" pitchFamily="34" charset="0"/>
                <a:ea typeface="Platypi Medium" pitchFamily="34" charset="-122"/>
                <a:cs typeface="Platypi Medium" pitchFamily="34" charset="-120"/>
              </a:rPr>
              <a:t>The Hygiene Hypothesis &amp; Microbiome Diversity</a:t>
            </a:r>
            <a:endParaRPr lang="en-US" sz="2150" dirty="0"/>
          </a:p>
        </p:txBody>
      </p:sp>
      <p:sp>
        <p:nvSpPr>
          <p:cNvPr id="4" name="Text 1"/>
          <p:cNvSpPr/>
          <p:nvPr/>
        </p:nvSpPr>
        <p:spPr>
          <a:xfrm>
            <a:off x="3925119" y="1243682"/>
            <a:ext cx="4722763" cy="678656"/>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The modern reformulation of the hygiene hypothesis centres on the </a:t>
            </a:r>
            <a:pPr algn="l" indent="0" marL="0">
              <a:lnSpc>
                <a:spcPts val="1300"/>
              </a:lnSpc>
              <a:buNone/>
            </a:pPr>
            <a:r>
              <a:rPr lang="en-US" sz="850" b="1" dirty="0">
                <a:solidFill>
                  <a:srgbClr val="504C49"/>
                </a:solidFill>
                <a:latin typeface="Source Serif 4" pitchFamily="34" charset="0"/>
                <a:ea typeface="Source Serif 4" pitchFamily="34" charset="-122"/>
                <a:cs typeface="Source Serif 4" pitchFamily="34" charset="-120"/>
              </a:rPr>
              <a:t>"old friends" hypothesis</a:t>
            </a:r>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 — it is exposure to a broad diversity of commensal organisms and environmental microbes, rather than overt infections, that calibrates immune regulation.</a:t>
            </a:r>
            <a:endParaRPr lang="en-US" sz="850" dirty="0"/>
          </a:p>
        </p:txBody>
      </p:sp>
      <p:sp>
        <p:nvSpPr>
          <p:cNvPr id="5" name="Shape 2"/>
          <p:cNvSpPr/>
          <p:nvPr/>
        </p:nvSpPr>
        <p:spPr>
          <a:xfrm>
            <a:off x="3925119" y="2035373"/>
            <a:ext cx="2311152" cy="1645518"/>
          </a:xfrm>
          <a:prstGeom prst="roundRect">
            <a:avLst>
              <a:gd name="adj" fmla="val 1018"/>
            </a:avLst>
          </a:prstGeom>
          <a:solidFill>
            <a:srgbClr val="F9F7F7"/>
          </a:solidFill>
          <a:ln/>
        </p:spPr>
      </p:sp>
      <p:sp>
        <p:nvSpPr>
          <p:cNvPr id="6" name="Text 3"/>
          <p:cNvSpPr/>
          <p:nvPr/>
        </p:nvSpPr>
        <p:spPr>
          <a:xfrm>
            <a:off x="4036740" y="2146995"/>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Gut Microbiome</a:t>
            </a:r>
            <a:endParaRPr lang="en-US" sz="1050" dirty="0"/>
          </a:p>
        </p:txBody>
      </p:sp>
      <p:sp>
        <p:nvSpPr>
          <p:cNvPr id="7" name="Text 4"/>
          <p:cNvSpPr/>
          <p:nvPr/>
        </p:nvSpPr>
        <p:spPr>
          <a:xfrm>
            <a:off x="4036740" y="2381622"/>
            <a:ext cx="2087910" cy="118764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Early colonisation with diverse bacteria (Lactobacillus, Bifidobacterium) promotes Treg development and dampens Th2 responses. Diversity is reduced by formula feeding, antibiotics, and caesarean delivery.</a:t>
            </a:r>
            <a:endParaRPr lang="en-US" sz="850" dirty="0"/>
          </a:p>
        </p:txBody>
      </p:sp>
      <p:sp>
        <p:nvSpPr>
          <p:cNvPr id="8" name="Shape 5"/>
          <p:cNvSpPr/>
          <p:nvPr/>
        </p:nvSpPr>
        <p:spPr>
          <a:xfrm>
            <a:off x="6336729" y="2035373"/>
            <a:ext cx="2311152" cy="1645518"/>
          </a:xfrm>
          <a:prstGeom prst="roundRect">
            <a:avLst>
              <a:gd name="adj" fmla="val 1018"/>
            </a:avLst>
          </a:prstGeom>
          <a:solidFill>
            <a:srgbClr val="F9F7F7"/>
          </a:solidFill>
          <a:ln/>
        </p:spPr>
      </p:sp>
      <p:sp>
        <p:nvSpPr>
          <p:cNvPr id="9" name="Text 6"/>
          <p:cNvSpPr/>
          <p:nvPr/>
        </p:nvSpPr>
        <p:spPr>
          <a:xfrm>
            <a:off x="6448351" y="2146995"/>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Skin Microbiome</a:t>
            </a:r>
            <a:endParaRPr lang="en-US" sz="1050" dirty="0"/>
          </a:p>
        </p:txBody>
      </p:sp>
      <p:sp>
        <p:nvSpPr>
          <p:cNvPr id="10" name="Text 7"/>
          <p:cNvSpPr/>
          <p:nvPr/>
        </p:nvSpPr>
        <p:spPr>
          <a:xfrm>
            <a:off x="6448351" y="2381622"/>
            <a:ext cx="2087910" cy="848320"/>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Staphylococcus aureus dominance in eczema disrupts the skin barrier and amplifies Th2 inflammation. Restoring barrier function and microbiome balance is a therapeutic goal.</a:t>
            </a:r>
            <a:endParaRPr lang="en-US" sz="850" dirty="0"/>
          </a:p>
        </p:txBody>
      </p:sp>
      <p:sp>
        <p:nvSpPr>
          <p:cNvPr id="11" name="Shape 8"/>
          <p:cNvSpPr/>
          <p:nvPr/>
        </p:nvSpPr>
        <p:spPr>
          <a:xfrm>
            <a:off x="3925119" y="3781351"/>
            <a:ext cx="4722763" cy="966862"/>
          </a:xfrm>
          <a:prstGeom prst="roundRect">
            <a:avLst>
              <a:gd name="adj" fmla="val 1732"/>
            </a:avLst>
          </a:prstGeom>
          <a:solidFill>
            <a:srgbClr val="F9F7F7"/>
          </a:solidFill>
          <a:ln/>
        </p:spPr>
      </p:sp>
      <p:sp>
        <p:nvSpPr>
          <p:cNvPr id="12" name="Text 9"/>
          <p:cNvSpPr/>
          <p:nvPr/>
        </p:nvSpPr>
        <p:spPr>
          <a:xfrm>
            <a:off x="4036740" y="3892972"/>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Implications</a:t>
            </a:r>
            <a:endParaRPr lang="en-US" sz="1050" dirty="0"/>
          </a:p>
        </p:txBody>
      </p:sp>
      <p:sp>
        <p:nvSpPr>
          <p:cNvPr id="13" name="Text 10"/>
          <p:cNvSpPr/>
          <p:nvPr/>
        </p:nvSpPr>
        <p:spPr>
          <a:xfrm>
            <a:off x="4036740" y="4127599"/>
            <a:ext cx="4499521" cy="508992"/>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Probiotic and prebiotic interventions are under investigation. Current evidence does not support routine supplementation for allergy prevention outside of specific clinical contexts.</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88379" y="387921"/>
            <a:ext cx="3052688" cy="381521"/>
          </a:xfrm>
          <a:prstGeom prst="rect">
            <a:avLst/>
          </a:prstGeom>
          <a:noFill/>
          <a:ln/>
        </p:spPr>
        <p:txBody>
          <a:bodyPr wrap="none" lIns="0" tIns="0" rIns="0" bIns="0" rtlCol="0" anchor="t"/>
          <a:lstStyle/>
          <a:p>
            <a:pPr algn="l" indent="0" marL="0">
              <a:lnSpc>
                <a:spcPts val="3000"/>
              </a:lnSpc>
              <a:buNone/>
            </a:pPr>
            <a:r>
              <a:rPr lang="en-US" sz="2400" dirty="0">
                <a:solidFill>
                  <a:srgbClr val="201B18"/>
                </a:solidFill>
                <a:latin typeface="Platypi Medium" pitchFamily="34" charset="0"/>
                <a:ea typeface="Platypi Medium" pitchFamily="34" charset="-122"/>
                <a:cs typeface="Platypi Medium" pitchFamily="34" charset="-120"/>
              </a:rPr>
              <a:t>Allergy – Diagnosis</a:t>
            </a:r>
            <a:endParaRPr lang="en-US" sz="2400" dirty="0"/>
          </a:p>
        </p:txBody>
      </p:sp>
      <p:sp>
        <p:nvSpPr>
          <p:cNvPr id="4" name="Shape 1"/>
          <p:cNvSpPr/>
          <p:nvPr/>
        </p:nvSpPr>
        <p:spPr>
          <a:xfrm>
            <a:off x="488379" y="949672"/>
            <a:ext cx="1364977" cy="237827"/>
          </a:xfrm>
          <a:prstGeom prst="roundRect">
            <a:avLst>
              <a:gd name="adj" fmla="val 6161"/>
            </a:avLst>
          </a:prstGeom>
          <a:noFill/>
          <a:ln w="4763">
            <a:solidFill>
              <a:srgbClr val="3E2513"/>
            </a:solidFill>
            <a:prstDash val="solid"/>
          </a:ln>
        </p:spPr>
      </p:sp>
      <p:sp>
        <p:nvSpPr>
          <p:cNvPr id="5" name="Text 2"/>
          <p:cNvSpPr/>
          <p:nvPr/>
        </p:nvSpPr>
        <p:spPr>
          <a:xfrm>
            <a:off x="566365" y="991046"/>
            <a:ext cx="1209005" cy="155079"/>
          </a:xfrm>
          <a:prstGeom prst="rect">
            <a:avLst/>
          </a:prstGeom>
          <a:noFill/>
          <a:ln/>
        </p:spPr>
        <p:txBody>
          <a:bodyPr wrap="none" lIns="0" tIns="0" rIns="0" bIns="0" rtlCol="0" anchor="t"/>
          <a:lstStyle/>
          <a:p>
            <a:pPr algn="l" indent="0" marL="0">
              <a:lnSpc>
                <a:spcPts val="1200"/>
              </a:lnSpc>
              <a:buNone/>
            </a:pPr>
            <a:r>
              <a:rPr lang="en-US" sz="750" dirty="0">
                <a:solidFill>
                  <a:srgbClr val="3E2513"/>
                </a:solidFill>
                <a:latin typeface="Source Serif 4" pitchFamily="34" charset="0"/>
                <a:ea typeface="Source Serif 4" pitchFamily="34" charset="-122"/>
                <a:cs typeface="Source Serif 4" pitchFamily="34" charset="-120"/>
              </a:rPr>
              <a:t>CLINICAL CORNERSTONE</a:t>
            </a:r>
            <a:endParaRPr lang="en-US" sz="750" dirty="0"/>
          </a:p>
        </p:txBody>
      </p:sp>
      <p:sp>
        <p:nvSpPr>
          <p:cNvPr id="6" name="Text 3"/>
          <p:cNvSpPr/>
          <p:nvPr/>
        </p:nvSpPr>
        <p:spPr>
          <a:xfrm>
            <a:off x="488379" y="1235571"/>
            <a:ext cx="1598935" cy="190723"/>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History Is Everything</a:t>
            </a:r>
            <a:endParaRPr lang="en-US" sz="1200" dirty="0"/>
          </a:p>
        </p:txBody>
      </p:sp>
      <p:sp>
        <p:nvSpPr>
          <p:cNvPr id="7" name="Text 4"/>
          <p:cNvSpPr/>
          <p:nvPr/>
        </p:nvSpPr>
        <p:spPr>
          <a:xfrm>
            <a:off x="488379" y="1606525"/>
            <a:ext cx="4738241" cy="581546"/>
          </a:xfrm>
          <a:prstGeom prst="rect">
            <a:avLst/>
          </a:prstGeom>
          <a:noFill/>
          <a:ln/>
        </p:spPr>
        <p:txBody>
          <a:bodyPr wrap="square" lIns="0" tIns="0" rIns="0" bIns="0" rtlCol="0" anchor="t"/>
          <a:lstStyle/>
          <a:p>
            <a:pPr algn="l" indent="0" marL="0">
              <a:lnSpc>
                <a:spcPts val="1500"/>
              </a:lnSpc>
              <a:buNone/>
            </a:pPr>
            <a:r>
              <a:rPr lang="en-US" sz="950" dirty="0">
                <a:solidFill>
                  <a:srgbClr val="504C49"/>
                </a:solidFill>
                <a:latin typeface="Source Serif 4" pitchFamily="34" charset="0"/>
                <a:ea typeface="Source Serif 4" pitchFamily="34" charset="-122"/>
                <a:cs typeface="Source Serif 4" pitchFamily="34" charset="-120"/>
              </a:rPr>
              <a:t>A thorough, structured clinical history remains the most important diagnostic tool in allergy. No test should be performed — or interpreted — without a robust clinical narrative. Key domains to explore:</a:t>
            </a:r>
            <a:endParaRPr lang="en-US" sz="950" dirty="0"/>
          </a:p>
        </p:txBody>
      </p:sp>
      <p:pic>
        <p:nvPicPr>
          <p:cNvPr id="8"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144" y="2327002"/>
            <a:ext cx="183133" cy="183133"/>
          </a:xfrm>
          <a:prstGeom prst="rect">
            <a:avLst/>
          </a:prstGeom>
        </p:spPr>
      </p:pic>
      <p:sp>
        <p:nvSpPr>
          <p:cNvPr id="9" name="Text 5"/>
          <p:cNvSpPr/>
          <p:nvPr/>
        </p:nvSpPr>
        <p:spPr>
          <a:xfrm>
            <a:off x="885155" y="2323281"/>
            <a:ext cx="2033067" cy="190723"/>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Symptom Characterisation</a:t>
            </a:r>
            <a:endParaRPr lang="en-US" sz="1200" dirty="0"/>
          </a:p>
        </p:txBody>
      </p:sp>
      <p:sp>
        <p:nvSpPr>
          <p:cNvPr id="10" name="Text 6"/>
          <p:cNvSpPr/>
          <p:nvPr/>
        </p:nvSpPr>
        <p:spPr>
          <a:xfrm>
            <a:off x="885155" y="2586112"/>
            <a:ext cx="4341465" cy="387697"/>
          </a:xfrm>
          <a:prstGeom prst="rect">
            <a:avLst/>
          </a:prstGeom>
          <a:noFill/>
          <a:ln/>
        </p:spPr>
        <p:txBody>
          <a:bodyPr wrap="square" lIns="0" tIns="0" rIns="0" bIns="0" rtlCol="0" anchor="t"/>
          <a:lstStyle/>
          <a:p>
            <a:pPr algn="l" indent="0" marL="0">
              <a:lnSpc>
                <a:spcPts val="1500"/>
              </a:lnSpc>
              <a:buNone/>
            </a:pPr>
            <a:r>
              <a:rPr lang="en-US" sz="950" dirty="0">
                <a:solidFill>
                  <a:srgbClr val="504C49"/>
                </a:solidFill>
                <a:latin typeface="Source Serif 4" pitchFamily="34" charset="0"/>
                <a:ea typeface="Source Serif 4" pitchFamily="34" charset="-122"/>
                <a:cs typeface="Source Serif 4" pitchFamily="34" charset="-120"/>
              </a:rPr>
              <a:t>Nature (urticaria, wheeze, angioedema), timing (immediate vs. delayed), severity, and reproducibility.</a:t>
            </a:r>
            <a:endParaRPr lang="en-US" sz="950" dirty="0"/>
          </a:p>
        </p:txBody>
      </p:sp>
      <p:pic>
        <p:nvPicPr>
          <p:cNvPr id="11"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4144" y="3217887"/>
            <a:ext cx="183133" cy="183133"/>
          </a:xfrm>
          <a:prstGeom prst="rect">
            <a:avLst/>
          </a:prstGeom>
        </p:spPr>
      </p:pic>
      <p:sp>
        <p:nvSpPr>
          <p:cNvPr id="12" name="Text 7"/>
          <p:cNvSpPr/>
          <p:nvPr/>
        </p:nvSpPr>
        <p:spPr>
          <a:xfrm>
            <a:off x="885155" y="3214167"/>
            <a:ext cx="1604962" cy="190723"/>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Trigger Identification</a:t>
            </a:r>
            <a:endParaRPr lang="en-US" sz="1200" dirty="0"/>
          </a:p>
        </p:txBody>
      </p:sp>
      <p:sp>
        <p:nvSpPr>
          <p:cNvPr id="13" name="Text 8"/>
          <p:cNvSpPr/>
          <p:nvPr/>
        </p:nvSpPr>
        <p:spPr>
          <a:xfrm>
            <a:off x="885155" y="3476997"/>
            <a:ext cx="4341465" cy="387697"/>
          </a:xfrm>
          <a:prstGeom prst="rect">
            <a:avLst/>
          </a:prstGeom>
          <a:noFill/>
          <a:ln/>
        </p:spPr>
        <p:txBody>
          <a:bodyPr wrap="square" lIns="0" tIns="0" rIns="0" bIns="0" rtlCol="0" anchor="t"/>
          <a:lstStyle/>
          <a:p>
            <a:pPr algn="l" indent="0" marL="0">
              <a:lnSpc>
                <a:spcPts val="1500"/>
              </a:lnSpc>
              <a:buNone/>
            </a:pPr>
            <a:r>
              <a:rPr lang="en-US" sz="950" dirty="0">
                <a:solidFill>
                  <a:srgbClr val="504C49"/>
                </a:solidFill>
                <a:latin typeface="Source Serif 4" pitchFamily="34" charset="0"/>
                <a:ea typeface="Source Serif 4" pitchFamily="34" charset="-122"/>
                <a:cs typeface="Source Serif 4" pitchFamily="34" charset="-120"/>
              </a:rPr>
              <a:t>Specific foods, drugs, stinging insects, latex, aeroallergens; relationship between exposure and onset.</a:t>
            </a:r>
            <a:endParaRPr lang="en-US" sz="950" dirty="0"/>
          </a:p>
        </p:txBody>
      </p:sp>
      <p:pic>
        <p:nvPicPr>
          <p:cNvPr id="14"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4144" y="4108772"/>
            <a:ext cx="183133" cy="183133"/>
          </a:xfrm>
          <a:prstGeom prst="rect">
            <a:avLst/>
          </a:prstGeom>
        </p:spPr>
      </p:pic>
      <p:sp>
        <p:nvSpPr>
          <p:cNvPr id="15" name="Text 9"/>
          <p:cNvSpPr/>
          <p:nvPr/>
        </p:nvSpPr>
        <p:spPr>
          <a:xfrm>
            <a:off x="885155" y="4105052"/>
            <a:ext cx="1526307" cy="190723"/>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Atopic Background</a:t>
            </a:r>
            <a:endParaRPr lang="en-US" sz="1200" dirty="0"/>
          </a:p>
        </p:txBody>
      </p:sp>
      <p:sp>
        <p:nvSpPr>
          <p:cNvPr id="16" name="Text 10"/>
          <p:cNvSpPr/>
          <p:nvPr/>
        </p:nvSpPr>
        <p:spPr>
          <a:xfrm>
            <a:off x="885155" y="4367882"/>
            <a:ext cx="4341465" cy="387697"/>
          </a:xfrm>
          <a:prstGeom prst="rect">
            <a:avLst/>
          </a:prstGeom>
          <a:noFill/>
          <a:ln/>
        </p:spPr>
        <p:txBody>
          <a:bodyPr wrap="square" lIns="0" tIns="0" rIns="0" bIns="0" rtlCol="0" anchor="t"/>
          <a:lstStyle/>
          <a:p>
            <a:pPr algn="l" indent="0" marL="0">
              <a:lnSpc>
                <a:spcPts val="1500"/>
              </a:lnSpc>
              <a:buNone/>
            </a:pPr>
            <a:r>
              <a:rPr lang="en-US" sz="950" dirty="0">
                <a:solidFill>
                  <a:srgbClr val="504C49"/>
                </a:solidFill>
                <a:latin typeface="Source Serif 4" pitchFamily="34" charset="0"/>
                <a:ea typeface="Source Serif 4" pitchFamily="34" charset="-122"/>
                <a:cs typeface="Source Serif 4" pitchFamily="34" charset="-120"/>
              </a:rPr>
              <a:t>Personal and family history of asthma, eczema, rhinitis — establishes atopic diathesis and informs pre-test probability.</a:t>
            </a:r>
            <a:endParaRPr lang="en-US" sz="9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496119" y="780380"/>
            <a:ext cx="3650679"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Skin Prick Testing (SPT)</a:t>
            </a:r>
            <a:endParaRPr lang="en-US" sz="2400" dirty="0"/>
          </a:p>
        </p:txBody>
      </p:sp>
      <p:sp>
        <p:nvSpPr>
          <p:cNvPr id="3" name="Shape 1"/>
          <p:cNvSpPr/>
          <p:nvPr/>
        </p:nvSpPr>
        <p:spPr>
          <a:xfrm>
            <a:off x="406822" y="1353964"/>
            <a:ext cx="4103191" cy="3009081"/>
          </a:xfrm>
          <a:prstGeom prst="roundRect">
            <a:avLst>
              <a:gd name="adj" fmla="val 618"/>
            </a:avLst>
          </a:prstGeom>
          <a:solidFill>
            <a:srgbClr val="3E2513"/>
          </a:solidFill>
          <a:ln/>
        </p:spPr>
      </p:sp>
      <p:sp>
        <p:nvSpPr>
          <p:cNvPr id="4" name="Text 2"/>
          <p:cNvSpPr/>
          <p:nvPr/>
        </p:nvSpPr>
        <p:spPr>
          <a:xfrm>
            <a:off x="530796" y="1477938"/>
            <a:ext cx="2001887"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Indications and Technique</a:t>
            </a:r>
            <a:endParaRPr lang="en-US" sz="1200" dirty="0"/>
          </a:p>
        </p:txBody>
      </p:sp>
      <p:sp>
        <p:nvSpPr>
          <p:cNvPr id="5" name="Text 3"/>
          <p:cNvSpPr/>
          <p:nvPr/>
        </p:nvSpPr>
        <p:spPr>
          <a:xfrm>
            <a:off x="530796" y="1795760"/>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SPT is the most widely used allergy test in specialist practice. A small drop of standardised allergen extract is placed on the forearm, and a lancet is used to introduce the allergen into the superficial dermis. A positive result (wheal ≥3 mm greater than negative control) indicates sensitisation.</a:t>
            </a:r>
            <a:endParaRPr lang="en-US" sz="950" dirty="0"/>
          </a:p>
        </p:txBody>
      </p:sp>
      <p:sp>
        <p:nvSpPr>
          <p:cNvPr id="6" name="Text 4"/>
          <p:cNvSpPr/>
          <p:nvPr/>
        </p:nvSpPr>
        <p:spPr>
          <a:xfrm>
            <a:off x="4728046" y="1477938"/>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Practical Guidance</a:t>
            </a:r>
            <a:endParaRPr lang="en-US" sz="1200" dirty="0"/>
          </a:p>
        </p:txBody>
      </p:sp>
      <p:sp>
        <p:nvSpPr>
          <p:cNvPr id="7" name="Text 5"/>
          <p:cNvSpPr/>
          <p:nvPr/>
        </p:nvSpPr>
        <p:spPr>
          <a:xfrm>
            <a:off x="4728046" y="1795760"/>
            <a:ext cx="3924598" cy="1562770"/>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Must be guided by a focused clinical history — do not use as a screening panel</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Requires positive (histamine) and negative (saline) controls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Antihistamines must be stopped ≥3–5 days beforehand</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Results are immediate (15–20 minutes)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Should be performed where resuscitation facilities are available</a:t>
            </a:r>
            <a:endParaRPr lang="en-US" sz="950" dirty="0"/>
          </a:p>
        </p:txBody>
      </p:sp>
      <p:sp>
        <p:nvSpPr>
          <p:cNvPr id="8" name="Shape 6"/>
          <p:cNvSpPr/>
          <p:nvPr/>
        </p:nvSpPr>
        <p:spPr>
          <a:xfrm>
            <a:off x="4728046" y="3498056"/>
            <a:ext cx="3924598" cy="725463"/>
          </a:xfrm>
          <a:prstGeom prst="roundRect">
            <a:avLst>
              <a:gd name="adj" fmla="val 2565"/>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682603"/>
            <a:ext cx="155004" cy="123974"/>
          </a:xfrm>
          <a:prstGeom prst="rect">
            <a:avLst/>
          </a:prstGeom>
        </p:spPr>
      </p:pic>
      <p:sp>
        <p:nvSpPr>
          <p:cNvPr id="10" name="Text 7"/>
          <p:cNvSpPr/>
          <p:nvPr/>
        </p:nvSpPr>
        <p:spPr>
          <a:xfrm>
            <a:off x="5130998" y="3652986"/>
            <a:ext cx="3397672"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SPT has high sensitivity but modest specificity. Always interpret in clinical context.</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496119" y="783580"/>
            <a:ext cx="5064621"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Problems with Skin Prick Testing</a:t>
            </a:r>
            <a:endParaRPr lang="en-US" sz="2400" dirty="0"/>
          </a:p>
        </p:txBody>
      </p:sp>
      <p:sp>
        <p:nvSpPr>
          <p:cNvPr id="3" name="Text 1"/>
          <p:cNvSpPr/>
          <p:nvPr/>
        </p:nvSpPr>
        <p:spPr>
          <a:xfrm>
            <a:off x="496119" y="1419151"/>
            <a:ext cx="8151763" cy="198462"/>
          </a:xfrm>
          <a:prstGeom prst="rect">
            <a:avLst/>
          </a:prstGeom>
          <a:noFill/>
          <a:ln/>
        </p:spPr>
        <p:txBody>
          <a:bodyPr wrap="non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SPT is a useful tool but has important limitations that must be understood to avoid misdiagnosis and inappropriate management.</a:t>
            </a:r>
            <a:endParaRPr lang="en-US" sz="950" dirty="0"/>
          </a:p>
        </p:txBody>
      </p:sp>
      <p:sp>
        <p:nvSpPr>
          <p:cNvPr id="4" name="Shape 2"/>
          <p:cNvSpPr/>
          <p:nvPr/>
        </p:nvSpPr>
        <p:spPr>
          <a:xfrm>
            <a:off x="496119" y="1757139"/>
            <a:ext cx="4013895" cy="1338635"/>
          </a:xfrm>
          <a:prstGeom prst="roundRect">
            <a:avLst>
              <a:gd name="adj" fmla="val 5123"/>
            </a:avLst>
          </a:prstGeom>
          <a:solidFill>
            <a:srgbClr val="FFFFFF"/>
          </a:solidFill>
          <a:ln w="14288">
            <a:solidFill>
              <a:srgbClr val="D8D4D4"/>
            </a:solidFill>
            <a:prstDash val="solid"/>
          </a:ln>
        </p:spPr>
      </p:sp>
      <p:sp>
        <p:nvSpPr>
          <p:cNvPr id="5" name="Shape 3"/>
          <p:cNvSpPr/>
          <p:nvPr/>
        </p:nvSpPr>
        <p:spPr>
          <a:xfrm>
            <a:off x="481831" y="1757139"/>
            <a:ext cx="57150" cy="1338635"/>
          </a:xfrm>
          <a:prstGeom prst="roundRect">
            <a:avLst>
              <a:gd name="adj" fmla="val 32558"/>
            </a:avLst>
          </a:prstGeom>
          <a:solidFill>
            <a:srgbClr val="3E2513"/>
          </a:solidFill>
          <a:ln/>
        </p:spPr>
      </p:sp>
      <p:sp>
        <p:nvSpPr>
          <p:cNvPr id="6" name="Text 4"/>
          <p:cNvSpPr/>
          <p:nvPr/>
        </p:nvSpPr>
        <p:spPr>
          <a:xfrm>
            <a:off x="677242" y="189540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False Positives</a:t>
            </a:r>
            <a:endParaRPr lang="en-US" sz="1200" dirty="0"/>
          </a:p>
        </p:txBody>
      </p:sp>
      <p:sp>
        <p:nvSpPr>
          <p:cNvPr id="7" name="Text 5"/>
          <p:cNvSpPr/>
          <p:nvPr/>
        </p:nvSpPr>
        <p:spPr>
          <a:xfrm>
            <a:off x="677242" y="2163663"/>
            <a:ext cx="3694509"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Dermographism, atopic skin, very sensitive individuals, and cross-reactive allergens can produce positive results without clinical relevance. A positive SPT indicates sensitisation — not necessarily clinical allergy.</a:t>
            </a:r>
            <a:endParaRPr lang="en-US" sz="950" dirty="0"/>
          </a:p>
        </p:txBody>
      </p:sp>
      <p:sp>
        <p:nvSpPr>
          <p:cNvPr id="8" name="Shape 6"/>
          <p:cNvSpPr/>
          <p:nvPr/>
        </p:nvSpPr>
        <p:spPr>
          <a:xfrm>
            <a:off x="4633987" y="1757139"/>
            <a:ext cx="4013895" cy="1338635"/>
          </a:xfrm>
          <a:prstGeom prst="roundRect">
            <a:avLst>
              <a:gd name="adj" fmla="val 5123"/>
            </a:avLst>
          </a:prstGeom>
          <a:solidFill>
            <a:srgbClr val="FFFFFF"/>
          </a:solidFill>
          <a:ln w="14288">
            <a:solidFill>
              <a:srgbClr val="D8D4D4"/>
            </a:solidFill>
            <a:prstDash val="solid"/>
          </a:ln>
        </p:spPr>
      </p:sp>
      <p:sp>
        <p:nvSpPr>
          <p:cNvPr id="9" name="Shape 7"/>
          <p:cNvSpPr/>
          <p:nvPr/>
        </p:nvSpPr>
        <p:spPr>
          <a:xfrm>
            <a:off x="4619699" y="1757139"/>
            <a:ext cx="57150" cy="1338635"/>
          </a:xfrm>
          <a:prstGeom prst="roundRect">
            <a:avLst>
              <a:gd name="adj" fmla="val 32558"/>
            </a:avLst>
          </a:prstGeom>
          <a:solidFill>
            <a:srgbClr val="3E2513"/>
          </a:solidFill>
          <a:ln/>
        </p:spPr>
      </p:sp>
      <p:sp>
        <p:nvSpPr>
          <p:cNvPr id="10" name="Text 8"/>
          <p:cNvSpPr/>
          <p:nvPr/>
        </p:nvSpPr>
        <p:spPr>
          <a:xfrm>
            <a:off x="4815111" y="189540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False Negatives</a:t>
            </a:r>
            <a:endParaRPr lang="en-US" sz="1200" dirty="0"/>
          </a:p>
        </p:txBody>
      </p:sp>
      <p:sp>
        <p:nvSpPr>
          <p:cNvPr id="11" name="Text 9"/>
          <p:cNvSpPr/>
          <p:nvPr/>
        </p:nvSpPr>
        <p:spPr>
          <a:xfrm>
            <a:off x="4815111" y="2163663"/>
            <a:ext cx="3694509"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Antihistamines, tricyclic antidepressants, and systemic steroids can suppress the wheal response. Poor allergen standardisation or incorrect technique may also give false negatives.</a:t>
            </a:r>
            <a:endParaRPr lang="en-US" sz="950" dirty="0"/>
          </a:p>
        </p:txBody>
      </p:sp>
      <p:sp>
        <p:nvSpPr>
          <p:cNvPr id="12" name="Shape 10"/>
          <p:cNvSpPr/>
          <p:nvPr/>
        </p:nvSpPr>
        <p:spPr>
          <a:xfrm>
            <a:off x="496119" y="3219748"/>
            <a:ext cx="4013895" cy="1140172"/>
          </a:xfrm>
          <a:prstGeom prst="roundRect">
            <a:avLst>
              <a:gd name="adj" fmla="val 6015"/>
            </a:avLst>
          </a:prstGeom>
          <a:solidFill>
            <a:srgbClr val="FFFFFF"/>
          </a:solidFill>
          <a:ln w="14288">
            <a:solidFill>
              <a:srgbClr val="D8D4D4"/>
            </a:solidFill>
            <a:prstDash val="solid"/>
          </a:ln>
        </p:spPr>
      </p:sp>
      <p:sp>
        <p:nvSpPr>
          <p:cNvPr id="13" name="Shape 11"/>
          <p:cNvSpPr/>
          <p:nvPr/>
        </p:nvSpPr>
        <p:spPr>
          <a:xfrm>
            <a:off x="481831" y="3219748"/>
            <a:ext cx="57150" cy="1140172"/>
          </a:xfrm>
          <a:prstGeom prst="roundRect">
            <a:avLst>
              <a:gd name="adj" fmla="val 32558"/>
            </a:avLst>
          </a:prstGeom>
          <a:solidFill>
            <a:srgbClr val="3E2513"/>
          </a:solidFill>
          <a:ln/>
        </p:spPr>
      </p:sp>
      <p:sp>
        <p:nvSpPr>
          <p:cNvPr id="14" name="Text 12"/>
          <p:cNvSpPr/>
          <p:nvPr/>
        </p:nvSpPr>
        <p:spPr>
          <a:xfrm>
            <a:off x="677242" y="3358009"/>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Impracticality</a:t>
            </a:r>
            <a:endParaRPr lang="en-US" sz="1200" dirty="0"/>
          </a:p>
        </p:txBody>
      </p:sp>
      <p:sp>
        <p:nvSpPr>
          <p:cNvPr id="15" name="Text 13"/>
          <p:cNvSpPr/>
          <p:nvPr/>
        </p:nvSpPr>
        <p:spPr>
          <a:xfrm>
            <a:off x="677242" y="3626272"/>
            <a:ext cx="3694509"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SPT is not suitable for patients with severe eczema (limited skin surface), those at high risk of systemic reaction, infants, or those unable to stop antihistamines.</a:t>
            </a:r>
            <a:endParaRPr lang="en-US" sz="950" dirty="0"/>
          </a:p>
        </p:txBody>
      </p:sp>
      <p:sp>
        <p:nvSpPr>
          <p:cNvPr id="16" name="Shape 14"/>
          <p:cNvSpPr/>
          <p:nvPr/>
        </p:nvSpPr>
        <p:spPr>
          <a:xfrm>
            <a:off x="4633987" y="3219748"/>
            <a:ext cx="4013895" cy="1140172"/>
          </a:xfrm>
          <a:prstGeom prst="roundRect">
            <a:avLst>
              <a:gd name="adj" fmla="val 6015"/>
            </a:avLst>
          </a:prstGeom>
          <a:solidFill>
            <a:srgbClr val="FFFFFF"/>
          </a:solidFill>
          <a:ln w="14288">
            <a:solidFill>
              <a:srgbClr val="D8D4D4"/>
            </a:solidFill>
            <a:prstDash val="solid"/>
          </a:ln>
        </p:spPr>
      </p:sp>
      <p:sp>
        <p:nvSpPr>
          <p:cNvPr id="17" name="Shape 15"/>
          <p:cNvSpPr/>
          <p:nvPr/>
        </p:nvSpPr>
        <p:spPr>
          <a:xfrm>
            <a:off x="4619699" y="3219748"/>
            <a:ext cx="57150" cy="1140172"/>
          </a:xfrm>
          <a:prstGeom prst="roundRect">
            <a:avLst>
              <a:gd name="adj" fmla="val 32558"/>
            </a:avLst>
          </a:prstGeom>
          <a:solidFill>
            <a:srgbClr val="3E2513"/>
          </a:solidFill>
          <a:ln/>
        </p:spPr>
      </p:sp>
      <p:sp>
        <p:nvSpPr>
          <p:cNvPr id="18" name="Text 16"/>
          <p:cNvSpPr/>
          <p:nvPr/>
        </p:nvSpPr>
        <p:spPr>
          <a:xfrm>
            <a:off x="4815111" y="3358009"/>
            <a:ext cx="195820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Interpretation Challenges</a:t>
            </a:r>
            <a:endParaRPr lang="en-US" sz="1200" dirty="0"/>
          </a:p>
        </p:txBody>
      </p:sp>
      <p:sp>
        <p:nvSpPr>
          <p:cNvPr id="19" name="Text 17"/>
          <p:cNvSpPr/>
          <p:nvPr/>
        </p:nvSpPr>
        <p:spPr>
          <a:xfrm>
            <a:off x="4815111" y="3626272"/>
            <a:ext cx="3694509"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Currently, most SPT is performed in specialist allergy centres. Primary care referral is appropriate when the diagnosis is uncertain or management decisions depend on the result.</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496119" y="1257821"/>
            <a:ext cx="525534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Assays for Specific IgE – Principles</a:t>
            </a:r>
            <a:endParaRPr lang="en-US" sz="2400" dirty="0"/>
          </a:p>
        </p:txBody>
      </p:sp>
      <p:sp>
        <p:nvSpPr>
          <p:cNvPr id="3" name="Text 1"/>
          <p:cNvSpPr/>
          <p:nvPr/>
        </p:nvSpPr>
        <p:spPr>
          <a:xfrm>
            <a:off x="496119" y="1955378"/>
            <a:ext cx="2123405"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Modern Specific IgE Testing</a:t>
            </a:r>
            <a:endParaRPr lang="en-US" sz="1200" dirty="0"/>
          </a:p>
        </p:txBody>
      </p:sp>
      <p:sp>
        <p:nvSpPr>
          <p:cNvPr id="4" name="Text 2"/>
          <p:cNvSpPr/>
          <p:nvPr/>
        </p:nvSpPr>
        <p:spPr>
          <a:xfrm>
            <a:off x="496119" y="2273201"/>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Specific IgE (sIgE) blood testing has superseded the older RAST (radioallergosorbent test) terminology. Modern assays — such as ImmunoCAP (Thermo Fisher) — are highly sensitive fluorescent enzyme immunoassays that quantify sIgE levels in kU/L.</a:t>
            </a:r>
            <a:endParaRPr lang="en-US" sz="950" dirty="0"/>
          </a:p>
        </p:txBody>
      </p:sp>
      <p:sp>
        <p:nvSpPr>
          <p:cNvPr id="5" name="Text 3"/>
          <p:cNvSpPr/>
          <p:nvPr/>
        </p:nvSpPr>
        <p:spPr>
          <a:xfrm>
            <a:off x="496119" y="3178671"/>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Results are reported numerically and graded from class 0 (undetectable) to class 6 (very high). Individual laboratories use slightly different reference ranges.</a:t>
            </a:r>
            <a:endParaRPr lang="en-US" sz="950" dirty="0"/>
          </a:p>
        </p:txBody>
      </p:sp>
      <p:sp>
        <p:nvSpPr>
          <p:cNvPr id="6" name="Shape 4"/>
          <p:cNvSpPr/>
          <p:nvPr/>
        </p:nvSpPr>
        <p:spPr>
          <a:xfrm>
            <a:off x="4638749" y="1831404"/>
            <a:ext cx="4103191" cy="2054275"/>
          </a:xfrm>
          <a:prstGeom prst="roundRect">
            <a:avLst>
              <a:gd name="adj" fmla="val 906"/>
            </a:avLst>
          </a:prstGeom>
          <a:solidFill>
            <a:srgbClr val="3E2513"/>
          </a:solidFill>
          <a:ln/>
        </p:spPr>
      </p:sp>
      <p:sp>
        <p:nvSpPr>
          <p:cNvPr id="7" name="Text 5"/>
          <p:cNvSpPr/>
          <p:nvPr/>
        </p:nvSpPr>
        <p:spPr>
          <a:xfrm>
            <a:off x="4762723" y="1955378"/>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Key Points</a:t>
            </a:r>
            <a:endParaRPr lang="en-US" sz="1200" dirty="0"/>
          </a:p>
        </p:txBody>
      </p:sp>
      <p:sp>
        <p:nvSpPr>
          <p:cNvPr id="8" name="Text 6"/>
          <p:cNvSpPr/>
          <p:nvPr/>
        </p:nvSpPr>
        <p:spPr>
          <a:xfrm>
            <a:off x="4762723" y="2273201"/>
            <a:ext cx="3855244" cy="1476003"/>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Can test for whole allergens (e.g. house dust mite, peanut) or individual allergen components (molecular diagnostics)</a:t>
            </a:r>
            <a:endParaRPr lang="en-US" sz="950" dirty="0"/>
          </a:p>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Component-resolved diagnostics (CRD) aid risk stratification — e.g. Ara h 2 sIgE in peanut allergy indicates higher risk of systemic reaction</a:t>
            </a:r>
            <a:endParaRPr lang="en-US" sz="950" dirty="0"/>
          </a:p>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Request selectively — a broad panel without clinical context generates unhelpful results</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496119" y="830684"/>
            <a:ext cx="570778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Assays for Specific IgE – When to Use</a:t>
            </a:r>
            <a:endParaRPr lang="en-US" sz="2400" dirty="0"/>
          </a:p>
        </p:txBody>
      </p:sp>
      <p:sp>
        <p:nvSpPr>
          <p:cNvPr id="3" name="Text 1"/>
          <p:cNvSpPr/>
          <p:nvPr/>
        </p:nvSpPr>
        <p:spPr>
          <a:xfrm>
            <a:off x="496119" y="1466255"/>
            <a:ext cx="8151763" cy="198462"/>
          </a:xfrm>
          <a:prstGeom prst="rect">
            <a:avLst/>
          </a:prstGeom>
          <a:noFill/>
          <a:ln/>
        </p:spPr>
        <p:txBody>
          <a:bodyPr wrap="non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Specific IgE blood testing is particularly valuable when skin prick testing is not feasible or appropriate.</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804243"/>
            <a:ext cx="310083" cy="310083"/>
          </a:xfrm>
          <a:prstGeom prst="rect">
            <a:avLst/>
          </a:prstGeom>
        </p:spPr>
      </p:pic>
      <p:sp>
        <p:nvSpPr>
          <p:cNvPr id="5" name="Text 2"/>
          <p:cNvSpPr/>
          <p:nvPr/>
        </p:nvSpPr>
        <p:spPr>
          <a:xfrm>
            <a:off x="496119" y="226933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Extensive Eczema</a:t>
            </a:r>
            <a:endParaRPr lang="en-US" sz="1200" dirty="0"/>
          </a:p>
        </p:txBody>
      </p:sp>
      <p:sp>
        <p:nvSpPr>
          <p:cNvPr id="6" name="Text 3"/>
          <p:cNvSpPr/>
          <p:nvPr/>
        </p:nvSpPr>
        <p:spPr>
          <a:xfrm>
            <a:off x="496119" y="2537594"/>
            <a:ext cx="3998342"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SPT requires sufficient clear skin. In severe atopic eczema, sIgE testing is the preferred investigation.</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804243"/>
            <a:ext cx="310083" cy="310083"/>
          </a:xfrm>
          <a:prstGeom prst="rect">
            <a:avLst/>
          </a:prstGeom>
        </p:spPr>
      </p:pic>
      <p:sp>
        <p:nvSpPr>
          <p:cNvPr id="8" name="Text 4"/>
          <p:cNvSpPr/>
          <p:nvPr/>
        </p:nvSpPr>
        <p:spPr>
          <a:xfrm>
            <a:off x="4649465" y="2269331"/>
            <a:ext cx="2177355"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Cannot Stop Antihistamines</a:t>
            </a:r>
            <a:endParaRPr lang="en-US" sz="1200" dirty="0"/>
          </a:p>
        </p:txBody>
      </p:sp>
      <p:sp>
        <p:nvSpPr>
          <p:cNvPr id="9" name="Text 5"/>
          <p:cNvSpPr/>
          <p:nvPr/>
        </p:nvSpPr>
        <p:spPr>
          <a:xfrm>
            <a:off x="4649465" y="2537594"/>
            <a:ext cx="3998416"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When antihistamines cannot safely be withheld (e.g. chronic urticaria), sIgE avoids the need for medication withdrawal.</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182541"/>
            <a:ext cx="310083" cy="310083"/>
          </a:xfrm>
          <a:prstGeom prst="rect">
            <a:avLst/>
          </a:prstGeom>
        </p:spPr>
      </p:pic>
      <p:sp>
        <p:nvSpPr>
          <p:cNvPr id="11" name="Text 6"/>
          <p:cNvSpPr/>
          <p:nvPr/>
        </p:nvSpPr>
        <p:spPr>
          <a:xfrm>
            <a:off x="496119" y="3647629"/>
            <a:ext cx="2831678"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Young Children or High-Risk Patients</a:t>
            </a:r>
            <a:endParaRPr lang="en-US" sz="1200" dirty="0"/>
          </a:p>
        </p:txBody>
      </p:sp>
      <p:sp>
        <p:nvSpPr>
          <p:cNvPr id="12" name="Text 7"/>
          <p:cNvSpPr/>
          <p:nvPr/>
        </p:nvSpPr>
        <p:spPr>
          <a:xfrm>
            <a:off x="496119" y="3915891"/>
            <a:ext cx="3998342"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In young infants or those with a history of severe systemic reactions, in vitro testing is safer than SPT.</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182541"/>
            <a:ext cx="310083" cy="310083"/>
          </a:xfrm>
          <a:prstGeom prst="rect">
            <a:avLst/>
          </a:prstGeom>
        </p:spPr>
      </p:pic>
      <p:sp>
        <p:nvSpPr>
          <p:cNvPr id="14" name="Text 8"/>
          <p:cNvSpPr/>
          <p:nvPr/>
        </p:nvSpPr>
        <p:spPr>
          <a:xfrm>
            <a:off x="4649465" y="3647629"/>
            <a:ext cx="233920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Remote or Community Setting</a:t>
            </a:r>
            <a:endParaRPr lang="en-US" sz="1200" dirty="0"/>
          </a:p>
        </p:txBody>
      </p:sp>
      <p:sp>
        <p:nvSpPr>
          <p:cNvPr id="15" name="Text 9"/>
          <p:cNvSpPr/>
          <p:nvPr/>
        </p:nvSpPr>
        <p:spPr>
          <a:xfrm>
            <a:off x="4649465" y="3915891"/>
            <a:ext cx="3998416"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Blood testing can be requested from primary care without specialist facilities, enabling initial investigation prior to referral.</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496119" y="603647"/>
            <a:ext cx="757289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Specific IgE – Positive ≠ Clinically Relevant Allergy</a:t>
            </a:r>
            <a:endParaRPr lang="en-US" sz="2400" dirty="0"/>
          </a:p>
        </p:txBody>
      </p:sp>
      <p:sp>
        <p:nvSpPr>
          <p:cNvPr id="3" name="Shape 1"/>
          <p:cNvSpPr/>
          <p:nvPr/>
        </p:nvSpPr>
        <p:spPr>
          <a:xfrm>
            <a:off x="406822" y="1177230"/>
            <a:ext cx="4103191" cy="3362623"/>
          </a:xfrm>
          <a:prstGeom prst="roundRect">
            <a:avLst>
              <a:gd name="adj" fmla="val 553"/>
            </a:avLst>
          </a:prstGeom>
          <a:solidFill>
            <a:srgbClr val="3E2513"/>
          </a:solidFill>
          <a:ln/>
        </p:spPr>
      </p:sp>
      <p:sp>
        <p:nvSpPr>
          <p:cNvPr id="4" name="Text 2"/>
          <p:cNvSpPr/>
          <p:nvPr/>
        </p:nvSpPr>
        <p:spPr>
          <a:xfrm>
            <a:off x="530796" y="1301204"/>
            <a:ext cx="2873797"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The Sensitisation–Allergy Distinction</a:t>
            </a:r>
            <a:endParaRPr lang="en-US" sz="1200" dirty="0"/>
          </a:p>
        </p:txBody>
      </p:sp>
      <p:sp>
        <p:nvSpPr>
          <p:cNvPr id="5" name="Text 3"/>
          <p:cNvSpPr/>
          <p:nvPr/>
        </p:nvSpPr>
        <p:spPr>
          <a:xfrm>
            <a:off x="530796" y="1619027"/>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A positive specific IgE indicates immunological sensitisation — the presence of allergen-specific IgE antibodies. It does not confirm that this allergen causes clinical symptoms. Up to 50% of individuals with detectable sIgE to a given allergen will tolerate it without any reaction.</a:t>
            </a:r>
            <a:endParaRPr lang="en-US" sz="950" dirty="0"/>
          </a:p>
        </p:txBody>
      </p:sp>
      <p:sp>
        <p:nvSpPr>
          <p:cNvPr id="6" name="Text 4"/>
          <p:cNvSpPr/>
          <p:nvPr/>
        </p:nvSpPr>
        <p:spPr>
          <a:xfrm>
            <a:off x="4728046" y="1301204"/>
            <a:ext cx="155815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Clinical Implications</a:t>
            </a:r>
            <a:endParaRPr lang="en-US" sz="1200" dirty="0"/>
          </a:p>
        </p:txBody>
      </p:sp>
      <p:sp>
        <p:nvSpPr>
          <p:cNvPr id="7" name="Text 5"/>
          <p:cNvSpPr/>
          <p:nvPr/>
        </p:nvSpPr>
        <p:spPr>
          <a:xfrm>
            <a:off x="4728046" y="1619027"/>
            <a:ext cx="3924598" cy="1717849"/>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Always interpret sIgE results in the context of the clinical history</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 positive result for a food the patient eats regularly without symptoms is not clinically significant</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Avoid unnecessary dietary restriction based on positive tests alone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Component-resolved diagnostics (e.g. Ara h 2 for peanut) improve specificity for clinically relevant allergy</a:t>
            </a:r>
            <a:endParaRPr lang="en-US" sz="950" dirty="0"/>
          </a:p>
        </p:txBody>
      </p:sp>
      <p:sp>
        <p:nvSpPr>
          <p:cNvPr id="8" name="Shape 6"/>
          <p:cNvSpPr/>
          <p:nvPr/>
        </p:nvSpPr>
        <p:spPr>
          <a:xfrm>
            <a:off x="4728046" y="3476402"/>
            <a:ext cx="3924598" cy="923925"/>
          </a:xfrm>
          <a:prstGeom prst="roundRect">
            <a:avLst>
              <a:gd name="adj" fmla="val 2014"/>
            </a:avLst>
          </a:prstGeom>
          <a:solidFill>
            <a:srgbClr val="FCF2B5"/>
          </a:solidFill>
          <a:ln/>
        </p:spPr>
      </p:sp>
      <p:pic>
        <p:nvPicPr>
          <p:cNvPr id="9" name="Image 0" descr="preencoded.png">    </p:cNvPr>
          <p:cNvPicPr>
            <a:picLocks noChangeAspect="1"/>
          </p:cNvPicPr>
          <p:nvPr/>
        </p:nvPicPr>
        <p:blipFill>
          <a:blip r:embed="rId1"/>
          <a:stretch>
            <a:fillRect/>
          </a:stretch>
        </p:blipFill>
        <p:spPr>
          <a:xfrm>
            <a:off x="4852020" y="3660949"/>
            <a:ext cx="155004" cy="123974"/>
          </a:xfrm>
          <a:prstGeom prst="rect">
            <a:avLst/>
          </a:prstGeom>
        </p:spPr>
      </p:pic>
      <p:sp>
        <p:nvSpPr>
          <p:cNvPr id="10" name="Text 7"/>
          <p:cNvSpPr/>
          <p:nvPr/>
        </p:nvSpPr>
        <p:spPr>
          <a:xfrm>
            <a:off x="5130998" y="3631332"/>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Inappropriate interpretation of allergy tests in primary care can lead to unnecessary food avoidance, nutritional risk, and reduced quality of life.</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558552"/>
            <a:ext cx="2790974" cy="348853"/>
          </a:xfrm>
          <a:prstGeom prst="rect">
            <a:avLst/>
          </a:prstGeom>
          <a:noFill/>
          <a:ln/>
        </p:spPr>
        <p:txBody>
          <a:bodyPr wrap="none" lIns="0" tIns="0" rIns="0" bIns="0" rtlCol="0" anchor="t"/>
          <a:lstStyle/>
          <a:p>
            <a:pPr algn="l" indent="0" marL="0">
              <a:lnSpc>
                <a:spcPts val="2700"/>
              </a:lnSpc>
              <a:buNone/>
            </a:pPr>
            <a:r>
              <a:rPr lang="en-US" sz="2150" dirty="0">
                <a:solidFill>
                  <a:srgbClr val="201B18"/>
                </a:solidFill>
                <a:latin typeface="Platypi Medium" pitchFamily="34" charset="0"/>
                <a:ea typeface="Platypi Medium" pitchFamily="34" charset="-122"/>
                <a:cs typeface="Platypi Medium" pitchFamily="34" charset="-120"/>
              </a:rPr>
              <a:t>The Atopic Triad</a:t>
            </a:r>
            <a:endParaRPr lang="en-US" sz="2150" dirty="0"/>
          </a:p>
        </p:txBody>
      </p:sp>
      <p:sp>
        <p:nvSpPr>
          <p:cNvPr id="4" name="Text 1"/>
          <p:cNvSpPr/>
          <p:nvPr/>
        </p:nvSpPr>
        <p:spPr>
          <a:xfrm>
            <a:off x="496119" y="1058094"/>
            <a:ext cx="4722763" cy="508992"/>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Asthma, atopic eczema, and allergic rhinitis frequently coexist in the same individual — the </a:t>
            </a:r>
            <a:pPr algn="l" indent="0" marL="0">
              <a:lnSpc>
                <a:spcPts val="1300"/>
              </a:lnSpc>
              <a:buNone/>
            </a:pPr>
            <a:r>
              <a:rPr lang="en-US" sz="850" b="1" dirty="0">
                <a:solidFill>
                  <a:srgbClr val="504C49"/>
                </a:solidFill>
                <a:latin typeface="Source Serif 4" pitchFamily="34" charset="0"/>
                <a:ea typeface="Source Serif 4" pitchFamily="34" charset="-122"/>
                <a:cs typeface="Source Serif 4" pitchFamily="34" charset="-120"/>
              </a:rPr>
              <a:t>atopic triad</a:t>
            </a:r>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 Recognising this clustering informs holistic management and referral planning.</a:t>
            </a:r>
            <a:endParaRPr lang="en-US" sz="850" dirty="0"/>
          </a:p>
        </p:txBody>
      </p:sp>
      <p:sp>
        <p:nvSpPr>
          <p:cNvPr id="5" name="Shape 2"/>
          <p:cNvSpPr/>
          <p:nvPr/>
        </p:nvSpPr>
        <p:spPr>
          <a:xfrm>
            <a:off x="496119" y="1680121"/>
            <a:ext cx="2311152" cy="1571848"/>
          </a:xfrm>
          <a:prstGeom prst="roundRect">
            <a:avLst>
              <a:gd name="adj" fmla="val 1065"/>
            </a:avLst>
          </a:prstGeom>
          <a:solidFill>
            <a:srgbClr val="F9F7F7"/>
          </a:solidFill>
          <a:ln/>
        </p:spPr>
      </p:sp>
      <p:sp>
        <p:nvSpPr>
          <p:cNvPr id="6" name="Shape 3"/>
          <p:cNvSpPr/>
          <p:nvPr/>
        </p:nvSpPr>
        <p:spPr>
          <a:xfrm>
            <a:off x="607740" y="1791742"/>
            <a:ext cx="334863" cy="334863"/>
          </a:xfrm>
          <a:prstGeom prst="roundRect">
            <a:avLst>
              <a:gd name="adj" fmla="val 17064974"/>
            </a:avLst>
          </a:prstGeom>
          <a:solidFill>
            <a:srgbClr val="3E2513"/>
          </a:solidFill>
          <a:ln/>
        </p:spPr>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9790" y="1883792"/>
            <a:ext cx="150688" cy="150688"/>
          </a:xfrm>
          <a:prstGeom prst="rect">
            <a:avLst/>
          </a:prstGeom>
        </p:spPr>
      </p:pic>
      <p:sp>
        <p:nvSpPr>
          <p:cNvPr id="8" name="Text 4"/>
          <p:cNvSpPr/>
          <p:nvPr/>
        </p:nvSpPr>
        <p:spPr>
          <a:xfrm>
            <a:off x="607740" y="2227064"/>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Asthma</a:t>
            </a:r>
            <a:endParaRPr lang="en-US" sz="1050" dirty="0"/>
          </a:p>
        </p:txBody>
      </p:sp>
      <p:sp>
        <p:nvSpPr>
          <p:cNvPr id="9" name="Text 5"/>
          <p:cNvSpPr/>
          <p:nvPr/>
        </p:nvSpPr>
        <p:spPr>
          <a:xfrm>
            <a:off x="607740" y="2461692"/>
            <a:ext cx="2087910" cy="678656"/>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Affects ~5.4 million in the UK. Allergic asthma is the commonest phenotype in children; non-eosinophilic asthma more common in adults.</a:t>
            </a:r>
            <a:endParaRPr lang="en-US" sz="850" dirty="0"/>
          </a:p>
        </p:txBody>
      </p:sp>
      <p:sp>
        <p:nvSpPr>
          <p:cNvPr id="10" name="Shape 6"/>
          <p:cNvSpPr/>
          <p:nvPr/>
        </p:nvSpPr>
        <p:spPr>
          <a:xfrm>
            <a:off x="2907729" y="1680121"/>
            <a:ext cx="2311152" cy="1571848"/>
          </a:xfrm>
          <a:prstGeom prst="roundRect">
            <a:avLst>
              <a:gd name="adj" fmla="val 1065"/>
            </a:avLst>
          </a:prstGeom>
          <a:solidFill>
            <a:srgbClr val="F9F7F7"/>
          </a:solidFill>
          <a:ln/>
        </p:spPr>
      </p:sp>
      <p:sp>
        <p:nvSpPr>
          <p:cNvPr id="11" name="Shape 7"/>
          <p:cNvSpPr/>
          <p:nvPr/>
        </p:nvSpPr>
        <p:spPr>
          <a:xfrm>
            <a:off x="3019351" y="1791742"/>
            <a:ext cx="334863" cy="334863"/>
          </a:xfrm>
          <a:prstGeom prst="roundRect">
            <a:avLst>
              <a:gd name="adj" fmla="val 17064974"/>
            </a:avLst>
          </a:prstGeom>
          <a:solidFill>
            <a:srgbClr val="3E2513"/>
          </a:solidFill>
          <a:ln/>
        </p:spPr>
      </p:sp>
      <p:pic>
        <p:nvPicPr>
          <p:cNvPr id="12"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11401" y="1883792"/>
            <a:ext cx="150688" cy="150688"/>
          </a:xfrm>
          <a:prstGeom prst="rect">
            <a:avLst/>
          </a:prstGeom>
        </p:spPr>
      </p:pic>
      <p:sp>
        <p:nvSpPr>
          <p:cNvPr id="13" name="Text 8"/>
          <p:cNvSpPr/>
          <p:nvPr/>
        </p:nvSpPr>
        <p:spPr>
          <a:xfrm>
            <a:off x="3019351" y="2227064"/>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Atopic Eczema</a:t>
            </a:r>
            <a:endParaRPr lang="en-US" sz="1050" dirty="0"/>
          </a:p>
        </p:txBody>
      </p:sp>
      <p:sp>
        <p:nvSpPr>
          <p:cNvPr id="14" name="Text 9"/>
          <p:cNvSpPr/>
          <p:nvPr/>
        </p:nvSpPr>
        <p:spPr>
          <a:xfrm>
            <a:off x="3019351" y="2461692"/>
            <a:ext cx="2087910" cy="678656"/>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Typically the first manifestation — the "atopic march" begins in early infancy. Filaggrin mutations are a major risk factor.</a:t>
            </a:r>
            <a:endParaRPr lang="en-US" sz="850" dirty="0"/>
          </a:p>
        </p:txBody>
      </p:sp>
      <p:sp>
        <p:nvSpPr>
          <p:cNvPr id="15" name="Shape 10"/>
          <p:cNvSpPr/>
          <p:nvPr/>
        </p:nvSpPr>
        <p:spPr>
          <a:xfrm>
            <a:off x="496119" y="3352428"/>
            <a:ext cx="4722763" cy="1232520"/>
          </a:xfrm>
          <a:prstGeom prst="roundRect">
            <a:avLst>
              <a:gd name="adj" fmla="val 1359"/>
            </a:avLst>
          </a:prstGeom>
          <a:solidFill>
            <a:srgbClr val="F9F7F7"/>
          </a:solidFill>
          <a:ln/>
        </p:spPr>
      </p:sp>
      <p:sp>
        <p:nvSpPr>
          <p:cNvPr id="16" name="Shape 11"/>
          <p:cNvSpPr/>
          <p:nvPr/>
        </p:nvSpPr>
        <p:spPr>
          <a:xfrm>
            <a:off x="607740" y="3464049"/>
            <a:ext cx="334863" cy="334863"/>
          </a:xfrm>
          <a:prstGeom prst="roundRect">
            <a:avLst>
              <a:gd name="adj" fmla="val 17064974"/>
            </a:avLst>
          </a:prstGeom>
          <a:solidFill>
            <a:srgbClr val="3E2513"/>
          </a:solidFill>
          <a:ln/>
        </p:spPr>
      </p:sp>
      <p:pic>
        <p:nvPicPr>
          <p:cNvPr id="17"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9790" y="3556099"/>
            <a:ext cx="150688" cy="150688"/>
          </a:xfrm>
          <a:prstGeom prst="rect">
            <a:avLst/>
          </a:prstGeom>
        </p:spPr>
      </p:pic>
      <p:sp>
        <p:nvSpPr>
          <p:cNvPr id="18" name="Text 12"/>
          <p:cNvSpPr/>
          <p:nvPr/>
        </p:nvSpPr>
        <p:spPr>
          <a:xfrm>
            <a:off x="607740" y="3899371"/>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Allergic Rhinitis</a:t>
            </a:r>
            <a:endParaRPr lang="en-US" sz="1050" dirty="0"/>
          </a:p>
        </p:txBody>
      </p:sp>
      <p:sp>
        <p:nvSpPr>
          <p:cNvPr id="19" name="Text 13"/>
          <p:cNvSpPr/>
          <p:nvPr/>
        </p:nvSpPr>
        <p:spPr>
          <a:xfrm>
            <a:off x="607740" y="4133999"/>
            <a:ext cx="4499521"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Affects 10–15% of the UK population. Frequently undertreated and has significant impact on quality of life and asthma control.</a:t>
            </a:r>
            <a:endParaRPr lang="en-US" sz="8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496119" y="802109"/>
            <a:ext cx="601042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Asthma &amp; Rhinitis – The United Airway</a:t>
            </a:r>
            <a:endParaRPr lang="en-US" sz="2400" dirty="0"/>
          </a:p>
        </p:txBody>
      </p:sp>
      <p:sp>
        <p:nvSpPr>
          <p:cNvPr id="3" name="Shape 1"/>
          <p:cNvSpPr/>
          <p:nvPr/>
        </p:nvSpPr>
        <p:spPr>
          <a:xfrm>
            <a:off x="406822" y="1375693"/>
            <a:ext cx="4103191" cy="2965698"/>
          </a:xfrm>
          <a:prstGeom prst="roundRect">
            <a:avLst>
              <a:gd name="adj" fmla="val 627"/>
            </a:avLst>
          </a:prstGeom>
          <a:solidFill>
            <a:srgbClr val="3E2513"/>
          </a:solidFill>
          <a:ln/>
        </p:spPr>
      </p:sp>
      <p:sp>
        <p:nvSpPr>
          <p:cNvPr id="4" name="Text 2"/>
          <p:cNvSpPr/>
          <p:nvPr/>
        </p:nvSpPr>
        <p:spPr>
          <a:xfrm>
            <a:off x="530796" y="1499667"/>
            <a:ext cx="1896070"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One Airway, One Disease</a:t>
            </a:r>
            <a:endParaRPr lang="en-US" sz="1200" dirty="0"/>
          </a:p>
        </p:txBody>
      </p:sp>
      <p:sp>
        <p:nvSpPr>
          <p:cNvPr id="5" name="Text 3"/>
          <p:cNvSpPr/>
          <p:nvPr/>
        </p:nvSpPr>
        <p:spPr>
          <a:xfrm>
            <a:off x="530796" y="1817489"/>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The upper and lower airways share a continuous mucosal surface, common inflammatory pathways, and overlapping allergen triggers. This concept — the "united airway" — has important practical implications for UK primary care management.</a:t>
            </a:r>
            <a:endParaRPr lang="en-US" sz="950" dirty="0"/>
          </a:p>
        </p:txBody>
      </p:sp>
      <p:sp>
        <p:nvSpPr>
          <p:cNvPr id="6" name="Text 4"/>
          <p:cNvSpPr/>
          <p:nvPr/>
        </p:nvSpPr>
        <p:spPr>
          <a:xfrm>
            <a:off x="4728046" y="1499667"/>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Clinical Evidence</a:t>
            </a:r>
            <a:endParaRPr lang="en-US" sz="1200" dirty="0"/>
          </a:p>
        </p:txBody>
      </p:sp>
      <p:sp>
        <p:nvSpPr>
          <p:cNvPr id="7" name="Text 5"/>
          <p:cNvSpPr/>
          <p:nvPr/>
        </p:nvSpPr>
        <p:spPr>
          <a:xfrm>
            <a:off x="4728046" y="1817489"/>
            <a:ext cx="3924598" cy="1519386"/>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Up to 80% of patients with asthma have coexisting rhinitis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Uncontrolled rhinitis worsens asthma control — nasal postnasal drip triggers coughing and bronchospasm</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Treating rhinitis effectively (intranasal steroids) can improve asthma outcomes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NICE NG80 (asthma) and NICE CG134 (rhinitis) should be considered together</a:t>
            </a:r>
            <a:endParaRPr lang="en-US" sz="950" dirty="0"/>
          </a:p>
        </p:txBody>
      </p:sp>
      <p:sp>
        <p:nvSpPr>
          <p:cNvPr id="8" name="Shape 6"/>
          <p:cNvSpPr/>
          <p:nvPr/>
        </p:nvSpPr>
        <p:spPr>
          <a:xfrm>
            <a:off x="4728046" y="3476402"/>
            <a:ext cx="3924598" cy="725463"/>
          </a:xfrm>
          <a:prstGeom prst="roundRect">
            <a:avLst>
              <a:gd name="adj" fmla="val 2565"/>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660949"/>
            <a:ext cx="155004" cy="123974"/>
          </a:xfrm>
          <a:prstGeom prst="rect">
            <a:avLst/>
          </a:prstGeom>
        </p:spPr>
      </p:pic>
      <p:sp>
        <p:nvSpPr>
          <p:cNvPr id="10" name="Text 7"/>
          <p:cNvSpPr/>
          <p:nvPr/>
        </p:nvSpPr>
        <p:spPr>
          <a:xfrm>
            <a:off x="5130998" y="3631332"/>
            <a:ext cx="3397672"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Always ask about nasal symptoms in any asthma review, and vice versa.</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496119" y="1066205"/>
            <a:ext cx="631492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Asthma – Pathophysiology and Diagnosis</a:t>
            </a:r>
            <a:endParaRPr lang="en-US" sz="2400" dirty="0"/>
          </a:p>
        </p:txBody>
      </p:sp>
      <p:sp>
        <p:nvSpPr>
          <p:cNvPr id="3" name="Text 1"/>
          <p:cNvSpPr/>
          <p:nvPr/>
        </p:nvSpPr>
        <p:spPr>
          <a:xfrm>
            <a:off x="496119" y="1701775"/>
            <a:ext cx="8151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Asthma is a chronic inflammatory airway disease characterised by variable airflow obstruction, airway hyperresponsiveness, and underlying eosinophilic or mixed airway inflammation. Diagnosis in UK primary care follows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NICE NG80</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(adults) and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NICE NG198</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(children).</a:t>
            </a:r>
            <a:endParaRPr lang="en-US" sz="950" dirty="0"/>
          </a:p>
        </p:txBody>
      </p:sp>
      <p:sp>
        <p:nvSpPr>
          <p:cNvPr id="4" name="Text 2"/>
          <p:cNvSpPr/>
          <p:nvPr/>
        </p:nvSpPr>
        <p:spPr>
          <a:xfrm>
            <a:off x="496119" y="2436688"/>
            <a:ext cx="248022" cy="155004"/>
          </a:xfrm>
          <a:prstGeom prst="rect">
            <a:avLst/>
          </a:prstGeom>
          <a:noFill/>
          <a:ln/>
        </p:spPr>
        <p:txBody>
          <a:bodyPr wrap="none" lIns="0" tIns="0" rIns="0" bIns="0" rtlCol="0" anchor="ctr"/>
          <a:lstStyle/>
          <a:p>
            <a:pPr algn="l" indent="0" marL="0">
              <a:lnSpc>
                <a:spcPct val="100000"/>
              </a:lnSpc>
              <a:buNone/>
            </a:pPr>
            <a:r>
              <a:rPr lang="en-US" sz="950" dirty="0">
                <a:solidFill>
                  <a:srgbClr val="504C49"/>
                </a:solidFill>
                <a:latin typeface="Platypi Light" pitchFamily="34" charset="0"/>
                <a:ea typeface="Platypi Light" pitchFamily="34" charset="-122"/>
                <a:cs typeface="Platypi Light" pitchFamily="34" charset="-120"/>
              </a:rPr>
              <a:t>01</a:t>
            </a:r>
            <a:endParaRPr lang="en-US" sz="950" dirty="0"/>
          </a:p>
        </p:txBody>
      </p:sp>
      <p:sp>
        <p:nvSpPr>
          <p:cNvPr id="5" name="Shape 3"/>
          <p:cNvSpPr/>
          <p:nvPr/>
        </p:nvSpPr>
        <p:spPr>
          <a:xfrm>
            <a:off x="496119" y="2633142"/>
            <a:ext cx="2634555" cy="14288"/>
          </a:xfrm>
          <a:prstGeom prst="rect">
            <a:avLst/>
          </a:prstGeom>
          <a:solidFill>
            <a:srgbClr val="3E2513"/>
          </a:solidFill>
          <a:ln/>
        </p:spPr>
      </p:sp>
      <p:sp>
        <p:nvSpPr>
          <p:cNvPr id="6" name="Text 4"/>
          <p:cNvSpPr/>
          <p:nvPr/>
        </p:nvSpPr>
        <p:spPr>
          <a:xfrm>
            <a:off x="496119" y="2723704"/>
            <a:ext cx="1706910"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Symptom Assessment</a:t>
            </a:r>
            <a:endParaRPr lang="en-US" sz="1200" dirty="0"/>
          </a:p>
        </p:txBody>
      </p:sp>
      <p:sp>
        <p:nvSpPr>
          <p:cNvPr id="7" name="Text 5"/>
          <p:cNvSpPr/>
          <p:nvPr/>
        </p:nvSpPr>
        <p:spPr>
          <a:xfrm>
            <a:off x="496119" y="2991966"/>
            <a:ext cx="2634555"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Episodic wheeze, breathlessness, chest tightness, and cough — particularly nocturnal or exercise-induced. Symptom variability is a key feature.</a:t>
            </a:r>
            <a:endParaRPr lang="en-US" sz="950" dirty="0"/>
          </a:p>
        </p:txBody>
      </p:sp>
      <p:sp>
        <p:nvSpPr>
          <p:cNvPr id="8" name="Text 6"/>
          <p:cNvSpPr/>
          <p:nvPr/>
        </p:nvSpPr>
        <p:spPr>
          <a:xfrm>
            <a:off x="3254648" y="2436688"/>
            <a:ext cx="248022" cy="155004"/>
          </a:xfrm>
          <a:prstGeom prst="rect">
            <a:avLst/>
          </a:prstGeom>
          <a:noFill/>
          <a:ln/>
        </p:spPr>
        <p:txBody>
          <a:bodyPr wrap="none" lIns="0" tIns="0" rIns="0" bIns="0" rtlCol="0" anchor="ctr"/>
          <a:lstStyle/>
          <a:p>
            <a:pPr algn="l" indent="0" marL="0">
              <a:lnSpc>
                <a:spcPct val="100000"/>
              </a:lnSpc>
              <a:buNone/>
            </a:pPr>
            <a:r>
              <a:rPr lang="en-US" sz="950" dirty="0">
                <a:solidFill>
                  <a:srgbClr val="504C49"/>
                </a:solidFill>
                <a:latin typeface="Platypi Light" pitchFamily="34" charset="0"/>
                <a:ea typeface="Platypi Light" pitchFamily="34" charset="-122"/>
                <a:cs typeface="Platypi Light" pitchFamily="34" charset="-120"/>
              </a:rPr>
              <a:t>02</a:t>
            </a:r>
            <a:endParaRPr lang="en-US" sz="950" dirty="0"/>
          </a:p>
        </p:txBody>
      </p:sp>
      <p:sp>
        <p:nvSpPr>
          <p:cNvPr id="9" name="Shape 7"/>
          <p:cNvSpPr/>
          <p:nvPr/>
        </p:nvSpPr>
        <p:spPr>
          <a:xfrm>
            <a:off x="3254648" y="2633142"/>
            <a:ext cx="2634630" cy="14288"/>
          </a:xfrm>
          <a:prstGeom prst="rect">
            <a:avLst/>
          </a:prstGeom>
          <a:solidFill>
            <a:srgbClr val="3E2513"/>
          </a:solidFill>
          <a:ln/>
        </p:spPr>
      </p:sp>
      <p:sp>
        <p:nvSpPr>
          <p:cNvPr id="10" name="Text 8"/>
          <p:cNvSpPr/>
          <p:nvPr/>
        </p:nvSpPr>
        <p:spPr>
          <a:xfrm>
            <a:off x="3254648" y="272370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Objective Testing</a:t>
            </a:r>
            <a:endParaRPr lang="en-US" sz="1200" dirty="0"/>
          </a:p>
        </p:txBody>
      </p:sp>
      <p:sp>
        <p:nvSpPr>
          <p:cNvPr id="11" name="Text 9"/>
          <p:cNvSpPr/>
          <p:nvPr/>
        </p:nvSpPr>
        <p:spPr>
          <a:xfrm>
            <a:off x="3254648" y="2991966"/>
            <a:ext cx="2634630"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Spirometry with bronchodilator reversibility (≥12% and 200mL improvement), FeNO (≥40 ppb supports eosinophilic inflammation), peak flow variability.</a:t>
            </a:r>
            <a:endParaRPr lang="en-US" sz="950" dirty="0"/>
          </a:p>
        </p:txBody>
      </p:sp>
      <p:sp>
        <p:nvSpPr>
          <p:cNvPr id="12" name="Text 10"/>
          <p:cNvSpPr/>
          <p:nvPr/>
        </p:nvSpPr>
        <p:spPr>
          <a:xfrm>
            <a:off x="6013252" y="2436688"/>
            <a:ext cx="248022" cy="155004"/>
          </a:xfrm>
          <a:prstGeom prst="rect">
            <a:avLst/>
          </a:prstGeom>
          <a:noFill/>
          <a:ln/>
        </p:spPr>
        <p:txBody>
          <a:bodyPr wrap="none" lIns="0" tIns="0" rIns="0" bIns="0" rtlCol="0" anchor="ctr"/>
          <a:lstStyle/>
          <a:p>
            <a:pPr algn="l" indent="0" marL="0">
              <a:lnSpc>
                <a:spcPct val="100000"/>
              </a:lnSpc>
              <a:buNone/>
            </a:pPr>
            <a:r>
              <a:rPr lang="en-US" sz="950" dirty="0">
                <a:solidFill>
                  <a:srgbClr val="504C49"/>
                </a:solidFill>
                <a:latin typeface="Platypi Light" pitchFamily="34" charset="0"/>
                <a:ea typeface="Platypi Light" pitchFamily="34" charset="-122"/>
                <a:cs typeface="Platypi Light" pitchFamily="34" charset="-120"/>
              </a:rPr>
              <a:t>03</a:t>
            </a:r>
            <a:endParaRPr lang="en-US" sz="950" dirty="0"/>
          </a:p>
        </p:txBody>
      </p:sp>
      <p:sp>
        <p:nvSpPr>
          <p:cNvPr id="13" name="Shape 11"/>
          <p:cNvSpPr/>
          <p:nvPr/>
        </p:nvSpPr>
        <p:spPr>
          <a:xfrm>
            <a:off x="6013252" y="2633142"/>
            <a:ext cx="2634555" cy="14288"/>
          </a:xfrm>
          <a:prstGeom prst="rect">
            <a:avLst/>
          </a:prstGeom>
          <a:solidFill>
            <a:srgbClr val="3E2513"/>
          </a:solidFill>
          <a:ln/>
        </p:spPr>
      </p:sp>
      <p:sp>
        <p:nvSpPr>
          <p:cNvPr id="14" name="Text 12"/>
          <p:cNvSpPr/>
          <p:nvPr/>
        </p:nvSpPr>
        <p:spPr>
          <a:xfrm>
            <a:off x="6013252" y="272370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Risk Stratification</a:t>
            </a:r>
            <a:endParaRPr lang="en-US" sz="1200" dirty="0"/>
          </a:p>
        </p:txBody>
      </p:sp>
      <p:sp>
        <p:nvSpPr>
          <p:cNvPr id="15" name="Text 13"/>
          <p:cNvSpPr/>
          <p:nvPr/>
        </p:nvSpPr>
        <p:spPr>
          <a:xfrm>
            <a:off x="6013252" y="2991966"/>
            <a:ext cx="2634555"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Identify high-risk features: previous near-fatal attack, poor perception of dyspnoea, psychosocial risk factors, non-adherence with preventer therapy.</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1164878"/>
            <a:ext cx="453129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Allergic Diseases – Prevalence</a:t>
            </a:r>
            <a:endParaRPr lang="en-US" sz="2400" dirty="0"/>
          </a:p>
        </p:txBody>
      </p:sp>
      <p:sp>
        <p:nvSpPr>
          <p:cNvPr id="3" name="Shape 1"/>
          <p:cNvSpPr/>
          <p:nvPr/>
        </p:nvSpPr>
        <p:spPr>
          <a:xfrm>
            <a:off x="406822" y="1738461"/>
            <a:ext cx="4103191" cy="2240161"/>
          </a:xfrm>
          <a:prstGeom prst="roundRect">
            <a:avLst>
              <a:gd name="adj" fmla="val 831"/>
            </a:avLst>
          </a:prstGeom>
          <a:solidFill>
            <a:srgbClr val="3E2513"/>
          </a:solidFill>
          <a:ln/>
        </p:spPr>
      </p:sp>
      <p:sp>
        <p:nvSpPr>
          <p:cNvPr id="4" name="Text 2"/>
          <p:cNvSpPr/>
          <p:nvPr/>
        </p:nvSpPr>
        <p:spPr>
          <a:xfrm>
            <a:off x="530796" y="1862435"/>
            <a:ext cx="1924124"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A Growing Global Burden</a:t>
            </a:r>
            <a:endParaRPr lang="en-US" sz="1200" dirty="0"/>
          </a:p>
        </p:txBody>
      </p:sp>
      <p:sp>
        <p:nvSpPr>
          <p:cNvPr id="5" name="Text 3"/>
          <p:cNvSpPr/>
          <p:nvPr/>
        </p:nvSpPr>
        <p:spPr>
          <a:xfrm>
            <a:off x="530796" y="2180258"/>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Allergic disease remains one of the most common chronic conditions worldwide. Prevalence has risen substantially over recent decades, particularly in high-income countries, affecting up to 40% of the population at some point.</a:t>
            </a:r>
            <a:endParaRPr lang="en-US" sz="950" dirty="0"/>
          </a:p>
        </p:txBody>
      </p:sp>
      <p:sp>
        <p:nvSpPr>
          <p:cNvPr id="6" name="Text 4"/>
          <p:cNvSpPr/>
          <p:nvPr/>
        </p:nvSpPr>
        <p:spPr>
          <a:xfrm>
            <a:off x="4728046" y="186243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UK Picture</a:t>
            </a:r>
            <a:endParaRPr lang="en-US" sz="1200" dirty="0"/>
          </a:p>
        </p:txBody>
      </p:sp>
      <p:sp>
        <p:nvSpPr>
          <p:cNvPr id="7" name="Text 5"/>
          <p:cNvSpPr/>
          <p:nvPr/>
        </p:nvSpPr>
        <p:spPr>
          <a:xfrm>
            <a:off x="4728046" y="2180258"/>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Allergic rhinitis affects approximately 1 in 5 people in the UK. Asthma affects around 5.4 million individuals. Food allergy prevalence is estimated at 5–8% in children and 1–2% in adults. Atopic eczema affects up to 20% of children and 3–5% of adults.</a:t>
            </a:r>
            <a:endParaRPr lang="en-US" sz="950" dirty="0"/>
          </a:p>
        </p:txBody>
      </p:sp>
      <p:sp>
        <p:nvSpPr>
          <p:cNvPr id="8" name="Shape 6"/>
          <p:cNvSpPr/>
          <p:nvPr/>
        </p:nvSpPr>
        <p:spPr>
          <a:xfrm>
            <a:off x="4728046" y="3113633"/>
            <a:ext cx="3924598" cy="725463"/>
          </a:xfrm>
          <a:prstGeom prst="roundRect">
            <a:avLst>
              <a:gd name="adj" fmla="val 2565"/>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298180"/>
            <a:ext cx="155004" cy="123974"/>
          </a:xfrm>
          <a:prstGeom prst="rect">
            <a:avLst/>
          </a:prstGeom>
        </p:spPr>
      </p:pic>
      <p:sp>
        <p:nvSpPr>
          <p:cNvPr id="10" name="Text 7"/>
          <p:cNvSpPr/>
          <p:nvPr/>
        </p:nvSpPr>
        <p:spPr>
          <a:xfrm>
            <a:off x="5130998" y="3268563"/>
            <a:ext cx="3397672"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The reasons for rising prevalence are multifactorial and remain an active area of research.</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496119" y="477366"/>
            <a:ext cx="4347642" cy="348853"/>
          </a:xfrm>
          <a:prstGeom prst="rect">
            <a:avLst/>
          </a:prstGeom>
          <a:noFill/>
          <a:ln/>
        </p:spPr>
        <p:txBody>
          <a:bodyPr wrap="none" lIns="0" tIns="0" rIns="0" bIns="0" rtlCol="0" anchor="t"/>
          <a:lstStyle/>
          <a:p>
            <a:pPr algn="l" indent="0" marL="0">
              <a:lnSpc>
                <a:spcPts val="2700"/>
              </a:lnSpc>
              <a:buNone/>
            </a:pPr>
            <a:r>
              <a:rPr lang="en-US" sz="2150" dirty="0">
                <a:solidFill>
                  <a:srgbClr val="201B18"/>
                </a:solidFill>
                <a:latin typeface="Platypi Medium" pitchFamily="34" charset="0"/>
                <a:ea typeface="Platypi Medium" pitchFamily="34" charset="-122"/>
                <a:cs typeface="Platypi Medium" pitchFamily="34" charset="-120"/>
              </a:rPr>
              <a:t>Asthma – Modern Management</a:t>
            </a:r>
            <a:endParaRPr lang="en-US" sz="2150" dirty="0"/>
          </a:p>
        </p:txBody>
      </p:sp>
      <p:sp>
        <p:nvSpPr>
          <p:cNvPr id="3" name="Text 1"/>
          <p:cNvSpPr/>
          <p:nvPr/>
        </p:nvSpPr>
        <p:spPr>
          <a:xfrm>
            <a:off x="496119" y="1027137"/>
            <a:ext cx="8151763"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Current UK asthma management (NICE NG80 / BTS-SIGN) is founded on </a:t>
            </a:r>
            <a:pPr algn="l" indent="0" marL="0">
              <a:lnSpc>
                <a:spcPts val="1300"/>
              </a:lnSpc>
              <a:buNone/>
            </a:pPr>
            <a:r>
              <a:rPr lang="en-US" sz="850" b="1" dirty="0">
                <a:solidFill>
                  <a:srgbClr val="504C49"/>
                </a:solidFill>
                <a:latin typeface="Source Serif 4" pitchFamily="34" charset="0"/>
                <a:ea typeface="Source Serif 4" pitchFamily="34" charset="-122"/>
                <a:cs typeface="Source Serif 4" pitchFamily="34" charset="-120"/>
              </a:rPr>
              <a:t>ICS-based preventative therapy</a:t>
            </a:r>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 The goal is complete control: no daytime symptoms, no night-time wakening, no rescue inhaler use, and normal activity.</a:t>
            </a:r>
            <a:endParaRPr lang="en-US" sz="850" dirty="0"/>
          </a:p>
        </p:txBody>
      </p:sp>
      <p:sp>
        <p:nvSpPr>
          <p:cNvPr id="4" name="Shape 2"/>
          <p:cNvSpPr/>
          <p:nvPr/>
        </p:nvSpPr>
        <p:spPr>
          <a:xfrm>
            <a:off x="496119" y="1479500"/>
            <a:ext cx="1018952" cy="627534"/>
          </a:xfrm>
          <a:prstGeom prst="roundRect">
            <a:avLst>
              <a:gd name="adj" fmla="val 2669"/>
            </a:avLst>
          </a:prstGeom>
          <a:solidFill>
            <a:srgbClr val="F9F7F7"/>
          </a:solidFill>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27125" y="1714798"/>
            <a:ext cx="156939" cy="156939"/>
          </a:xfrm>
          <a:prstGeom prst="rect">
            <a:avLst/>
          </a:prstGeom>
        </p:spPr>
      </p:pic>
      <p:sp>
        <p:nvSpPr>
          <p:cNvPr id="6" name="Text 3"/>
          <p:cNvSpPr/>
          <p:nvPr/>
        </p:nvSpPr>
        <p:spPr>
          <a:xfrm>
            <a:off x="1626691" y="1591121"/>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Step 5</a:t>
            </a:r>
            <a:endParaRPr lang="en-US" sz="1050" dirty="0"/>
          </a:p>
        </p:txBody>
      </p:sp>
      <p:sp>
        <p:nvSpPr>
          <p:cNvPr id="7" name="Text 4"/>
          <p:cNvSpPr/>
          <p:nvPr/>
        </p:nvSpPr>
        <p:spPr>
          <a:xfrm>
            <a:off x="1626691" y="1825749"/>
            <a:ext cx="6575152" cy="169664"/>
          </a:xfrm>
          <a:prstGeom prst="rect">
            <a:avLst/>
          </a:prstGeom>
          <a:noFill/>
          <a:ln/>
        </p:spPr>
        <p:txBody>
          <a:bodyPr wrap="non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Add-on biologic therapy (e.g. mepolizumab, dupilumab, tezepelumab) via specialist referral for severe uncontrolled asthma.</a:t>
            </a:r>
            <a:endParaRPr lang="en-US" sz="850" dirty="0"/>
          </a:p>
        </p:txBody>
      </p:sp>
      <p:sp>
        <p:nvSpPr>
          <p:cNvPr id="8" name="Shape 5"/>
          <p:cNvSpPr/>
          <p:nvPr/>
        </p:nvSpPr>
        <p:spPr>
          <a:xfrm>
            <a:off x="1570881" y="2101081"/>
            <a:ext cx="7021190" cy="7144"/>
          </a:xfrm>
          <a:prstGeom prst="roundRect">
            <a:avLst>
              <a:gd name="adj" fmla="val 234410"/>
            </a:avLst>
          </a:prstGeom>
          <a:solidFill>
            <a:srgbClr val="D8D4D4"/>
          </a:solidFill>
          <a:ln/>
        </p:spPr>
      </p:sp>
      <p:sp>
        <p:nvSpPr>
          <p:cNvPr id="9" name="Shape 6"/>
          <p:cNvSpPr/>
          <p:nvPr/>
        </p:nvSpPr>
        <p:spPr>
          <a:xfrm>
            <a:off x="496119" y="2162845"/>
            <a:ext cx="2037904" cy="797198"/>
          </a:xfrm>
          <a:prstGeom prst="roundRect">
            <a:avLst>
              <a:gd name="adj" fmla="val 2101"/>
            </a:avLst>
          </a:prstGeom>
          <a:solidFill>
            <a:srgbClr val="F9F7F7"/>
          </a:solidFill>
          <a:ln/>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6563" y="2482974"/>
            <a:ext cx="156939" cy="156939"/>
          </a:xfrm>
          <a:prstGeom prst="rect">
            <a:avLst/>
          </a:prstGeom>
        </p:spPr>
      </p:pic>
      <p:sp>
        <p:nvSpPr>
          <p:cNvPr id="11" name="Text 7"/>
          <p:cNvSpPr/>
          <p:nvPr/>
        </p:nvSpPr>
        <p:spPr>
          <a:xfrm>
            <a:off x="2645643" y="2274466"/>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Step 4</a:t>
            </a:r>
            <a:endParaRPr lang="en-US" sz="1050" dirty="0"/>
          </a:p>
        </p:txBody>
      </p:sp>
      <p:sp>
        <p:nvSpPr>
          <p:cNvPr id="12" name="Text 8"/>
          <p:cNvSpPr/>
          <p:nvPr/>
        </p:nvSpPr>
        <p:spPr>
          <a:xfrm>
            <a:off x="2645643" y="2509093"/>
            <a:ext cx="5890617"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High-dose ICS + LABA ± LTRA ± theophylline. Consider MART (Maintenance and Reliever Therapy) with ICS/formoterol.</a:t>
            </a:r>
            <a:endParaRPr lang="en-US" sz="850" dirty="0"/>
          </a:p>
        </p:txBody>
      </p:sp>
      <p:sp>
        <p:nvSpPr>
          <p:cNvPr id="13" name="Shape 9"/>
          <p:cNvSpPr/>
          <p:nvPr/>
        </p:nvSpPr>
        <p:spPr>
          <a:xfrm>
            <a:off x="2589833" y="2954089"/>
            <a:ext cx="6002238" cy="7144"/>
          </a:xfrm>
          <a:prstGeom prst="roundRect">
            <a:avLst>
              <a:gd name="adj" fmla="val 234410"/>
            </a:avLst>
          </a:prstGeom>
          <a:solidFill>
            <a:srgbClr val="D8D4D4"/>
          </a:solidFill>
          <a:ln/>
        </p:spPr>
      </p:sp>
      <p:sp>
        <p:nvSpPr>
          <p:cNvPr id="14" name="Shape 10"/>
          <p:cNvSpPr/>
          <p:nvPr/>
        </p:nvSpPr>
        <p:spPr>
          <a:xfrm>
            <a:off x="496119" y="3015853"/>
            <a:ext cx="3056855" cy="797198"/>
          </a:xfrm>
          <a:prstGeom prst="roundRect">
            <a:avLst>
              <a:gd name="adj" fmla="val 2101"/>
            </a:avLst>
          </a:prstGeom>
          <a:solidFill>
            <a:srgbClr val="F9F7F7"/>
          </a:solidFill>
          <a:ln/>
        </p:spPr>
      </p:sp>
      <p:pic>
        <p:nvPicPr>
          <p:cNvPr id="15"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6077" y="3335982"/>
            <a:ext cx="156939" cy="156939"/>
          </a:xfrm>
          <a:prstGeom prst="rect">
            <a:avLst/>
          </a:prstGeom>
        </p:spPr>
      </p:pic>
      <p:sp>
        <p:nvSpPr>
          <p:cNvPr id="16" name="Text 11"/>
          <p:cNvSpPr/>
          <p:nvPr/>
        </p:nvSpPr>
        <p:spPr>
          <a:xfrm>
            <a:off x="3664595" y="3127474"/>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Step 3</a:t>
            </a:r>
            <a:endParaRPr lang="en-US" sz="1050" dirty="0"/>
          </a:p>
        </p:txBody>
      </p:sp>
      <p:sp>
        <p:nvSpPr>
          <p:cNvPr id="17" name="Text 12"/>
          <p:cNvSpPr/>
          <p:nvPr/>
        </p:nvSpPr>
        <p:spPr>
          <a:xfrm>
            <a:off x="3664595" y="3362102"/>
            <a:ext cx="4871665"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Low-dose ICS + LABA (combination inhaler). MART strategy increasingly preferred. Assess adherence and inhaler technique first.</a:t>
            </a:r>
            <a:endParaRPr lang="en-US" sz="850" dirty="0"/>
          </a:p>
        </p:txBody>
      </p:sp>
      <p:sp>
        <p:nvSpPr>
          <p:cNvPr id="18" name="Shape 13"/>
          <p:cNvSpPr/>
          <p:nvPr/>
        </p:nvSpPr>
        <p:spPr>
          <a:xfrm>
            <a:off x="3608784" y="3807098"/>
            <a:ext cx="4983287" cy="7144"/>
          </a:xfrm>
          <a:prstGeom prst="roundRect">
            <a:avLst>
              <a:gd name="adj" fmla="val 234410"/>
            </a:avLst>
          </a:prstGeom>
          <a:solidFill>
            <a:srgbClr val="D8D4D4"/>
          </a:solidFill>
          <a:ln/>
        </p:spPr>
      </p:sp>
      <p:sp>
        <p:nvSpPr>
          <p:cNvPr id="19" name="Shape 14"/>
          <p:cNvSpPr/>
          <p:nvPr/>
        </p:nvSpPr>
        <p:spPr>
          <a:xfrm>
            <a:off x="496119" y="3868862"/>
            <a:ext cx="4075881" cy="797198"/>
          </a:xfrm>
          <a:prstGeom prst="roundRect">
            <a:avLst>
              <a:gd name="adj" fmla="val 2101"/>
            </a:avLst>
          </a:prstGeom>
          <a:solidFill>
            <a:srgbClr val="F9F7F7"/>
          </a:solidFill>
          <a:ln/>
        </p:spPr>
      </p:sp>
      <p:pic>
        <p:nvPicPr>
          <p:cNvPr id="20"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55590" y="4188991"/>
            <a:ext cx="156939" cy="156939"/>
          </a:xfrm>
          <a:prstGeom prst="rect">
            <a:avLst/>
          </a:prstGeom>
        </p:spPr>
      </p:pic>
      <p:sp>
        <p:nvSpPr>
          <p:cNvPr id="21" name="Text 15"/>
          <p:cNvSpPr/>
          <p:nvPr/>
        </p:nvSpPr>
        <p:spPr>
          <a:xfrm>
            <a:off x="4683621" y="3980483"/>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Steps 1–2</a:t>
            </a:r>
            <a:endParaRPr lang="en-US" sz="1050" dirty="0"/>
          </a:p>
        </p:txBody>
      </p:sp>
      <p:sp>
        <p:nvSpPr>
          <p:cNvPr id="22" name="Text 16"/>
          <p:cNvSpPr/>
          <p:nvPr/>
        </p:nvSpPr>
        <p:spPr>
          <a:xfrm>
            <a:off x="4683621" y="4215110"/>
            <a:ext cx="3852639"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Low-dose ICS preventer + SABA reliever (or ICS/formoterol as reliever per NICE). Patient education and trigger avoidance essential at all steps.</a:t>
            </a:r>
            <a:endParaRPr lang="en-US" sz="8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496119" y="1257821"/>
            <a:ext cx="6869013"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Rhinitis – Classification and Clinical Features</a:t>
            </a:r>
            <a:endParaRPr lang="en-US" sz="2400" dirty="0"/>
          </a:p>
        </p:txBody>
      </p:sp>
      <p:sp>
        <p:nvSpPr>
          <p:cNvPr id="3" name="Text 1"/>
          <p:cNvSpPr/>
          <p:nvPr/>
        </p:nvSpPr>
        <p:spPr>
          <a:xfrm>
            <a:off x="496119" y="1955378"/>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Classification</a:t>
            </a:r>
            <a:endParaRPr lang="en-US" sz="1200" dirty="0"/>
          </a:p>
        </p:txBody>
      </p:sp>
      <p:sp>
        <p:nvSpPr>
          <p:cNvPr id="4" name="Text 2"/>
          <p:cNvSpPr/>
          <p:nvPr/>
        </p:nvSpPr>
        <p:spPr>
          <a:xfrm>
            <a:off x="496119" y="2273201"/>
            <a:ext cx="3924598" cy="198462"/>
          </a:xfrm>
          <a:prstGeom prst="rect">
            <a:avLst/>
          </a:prstGeom>
          <a:noFill/>
          <a:ln/>
        </p:spPr>
        <p:txBody>
          <a:bodyPr wrap="non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Allergic rhinitis is classified as:</a:t>
            </a:r>
            <a:endParaRPr lang="en-US" sz="950" dirty="0"/>
          </a:p>
        </p:txBody>
      </p:sp>
      <p:sp>
        <p:nvSpPr>
          <p:cNvPr id="5" name="Text 3"/>
          <p:cNvSpPr/>
          <p:nvPr/>
        </p:nvSpPr>
        <p:spPr>
          <a:xfrm>
            <a:off x="496119" y="2583284"/>
            <a:ext cx="3924598" cy="682154"/>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Intermittent</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symptoms &lt;4 days/week or &lt;4 consecutive weeks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Persistent</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symptoms &gt;4 days/week AND &gt;4 weeks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Mild / Moderate–Severe</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based on impact on quality of life</a:t>
            </a:r>
            <a:endParaRPr lang="en-US" sz="950" dirty="0"/>
          </a:p>
        </p:txBody>
      </p:sp>
      <p:sp>
        <p:nvSpPr>
          <p:cNvPr id="6" name="Text 4"/>
          <p:cNvSpPr/>
          <p:nvPr/>
        </p:nvSpPr>
        <p:spPr>
          <a:xfrm>
            <a:off x="496119" y="3377059"/>
            <a:ext cx="3924598"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Non-allergic rhinitis (vasomotor, occupational, drug-induced) must be considered in the differential.</a:t>
            </a:r>
            <a:endParaRPr lang="en-US" sz="950" dirty="0"/>
          </a:p>
        </p:txBody>
      </p:sp>
      <p:sp>
        <p:nvSpPr>
          <p:cNvPr id="7" name="Shape 5"/>
          <p:cNvSpPr/>
          <p:nvPr/>
        </p:nvSpPr>
        <p:spPr>
          <a:xfrm>
            <a:off x="4638749" y="1831404"/>
            <a:ext cx="4103191" cy="2054200"/>
          </a:xfrm>
          <a:prstGeom prst="roundRect">
            <a:avLst>
              <a:gd name="adj" fmla="val 906"/>
            </a:avLst>
          </a:prstGeom>
          <a:solidFill>
            <a:srgbClr val="3E2513"/>
          </a:solidFill>
          <a:ln/>
        </p:spPr>
      </p:sp>
      <p:sp>
        <p:nvSpPr>
          <p:cNvPr id="8" name="Text 6"/>
          <p:cNvSpPr/>
          <p:nvPr/>
        </p:nvSpPr>
        <p:spPr>
          <a:xfrm>
            <a:off x="4762723" y="1955378"/>
            <a:ext cx="1950913"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Coexistence with Asthma</a:t>
            </a:r>
            <a:endParaRPr lang="en-US" sz="1200" dirty="0"/>
          </a:p>
        </p:txBody>
      </p:sp>
      <p:sp>
        <p:nvSpPr>
          <p:cNvPr id="9" name="Text 7"/>
          <p:cNvSpPr/>
          <p:nvPr/>
        </p:nvSpPr>
        <p:spPr>
          <a:xfrm>
            <a:off x="4762723" y="2273201"/>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Allergic rhinitis is present in up to 80% of asthma patients. BSACI and NICE recommend treating both conditions simultaneously. Poor nasal symptom control is a modifiable risk factor for asthma exacerbations and should be actively addressed at every asthma review.</a:t>
            </a:r>
            <a:endParaRPr lang="en-US" sz="9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496119" y="931887"/>
            <a:ext cx="3548955"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Rhinitis – Management</a:t>
            </a:r>
            <a:endParaRPr lang="en-US" sz="2400" dirty="0"/>
          </a:p>
        </p:txBody>
      </p:sp>
      <p:sp>
        <p:nvSpPr>
          <p:cNvPr id="3" name="Text 1"/>
          <p:cNvSpPr/>
          <p:nvPr/>
        </p:nvSpPr>
        <p:spPr>
          <a:xfrm>
            <a:off x="496119" y="1567458"/>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BSACI and NICE guidelines consistently recommend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intranasal corticosteroids (INCS)</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as first-line pharmacotherapy for moderate–severe or persistent allergic rhinitis, superior to oral antihistamines for nasal blockage.</a:t>
            </a:r>
            <a:endParaRPr lang="en-US" sz="950" dirty="0"/>
          </a:p>
        </p:txBody>
      </p:sp>
      <p:sp>
        <p:nvSpPr>
          <p:cNvPr id="4" name="Shape 2"/>
          <p:cNvSpPr/>
          <p:nvPr/>
        </p:nvSpPr>
        <p:spPr>
          <a:xfrm>
            <a:off x="496119" y="2103909"/>
            <a:ext cx="2634555" cy="2107629"/>
          </a:xfrm>
          <a:prstGeom prst="roundRect">
            <a:avLst>
              <a:gd name="adj" fmla="val 883"/>
            </a:avLst>
          </a:prstGeom>
          <a:solidFill>
            <a:srgbClr val="FFFFFF"/>
          </a:solidFill>
          <a:ln w="14288">
            <a:solidFill>
              <a:srgbClr val="D8D4D4"/>
            </a:solidFill>
            <a:prstDash val="solid"/>
          </a:ln>
        </p:spPr>
      </p:sp>
      <p:sp>
        <p:nvSpPr>
          <p:cNvPr id="5" name="Shape 3"/>
          <p:cNvSpPr/>
          <p:nvPr/>
        </p:nvSpPr>
        <p:spPr>
          <a:xfrm>
            <a:off x="510406" y="2118196"/>
            <a:ext cx="2605980" cy="372070"/>
          </a:xfrm>
          <a:prstGeom prst="roundRect">
            <a:avLst>
              <a:gd name="adj" fmla="val 393"/>
            </a:avLst>
          </a:prstGeom>
          <a:solidFill>
            <a:srgbClr val="F9F7F7"/>
          </a:solidFill>
          <a:ln/>
        </p:spPr>
      </p:sp>
      <p:sp>
        <p:nvSpPr>
          <p:cNvPr id="6" name="Text 4"/>
          <p:cNvSpPr/>
          <p:nvPr/>
        </p:nvSpPr>
        <p:spPr>
          <a:xfrm>
            <a:off x="1720379" y="2187922"/>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1</a:t>
            </a:r>
            <a:endParaRPr lang="en-US" sz="1450" dirty="0"/>
          </a:p>
        </p:txBody>
      </p:sp>
      <p:sp>
        <p:nvSpPr>
          <p:cNvPr id="7" name="Text 5"/>
          <p:cNvSpPr/>
          <p:nvPr/>
        </p:nvSpPr>
        <p:spPr>
          <a:xfrm>
            <a:off x="634380" y="2614240"/>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Intranasal Corticosteroids (First Line)</a:t>
            </a:r>
            <a:endParaRPr lang="en-US" sz="1200" dirty="0"/>
          </a:p>
        </p:txBody>
      </p:sp>
      <p:sp>
        <p:nvSpPr>
          <p:cNvPr id="8" name="Text 6"/>
          <p:cNvSpPr/>
          <p:nvPr/>
        </p:nvSpPr>
        <p:spPr>
          <a:xfrm>
            <a:off x="634380" y="3076352"/>
            <a:ext cx="2358033"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e.g. mometasone, fluticasone furoate (Avamys), budesonide. Regular use essential — onset of action 1–2 weeks. Minimal systemic absorption with modern preparations.</a:t>
            </a:r>
            <a:endParaRPr lang="en-US" sz="950" dirty="0"/>
          </a:p>
        </p:txBody>
      </p:sp>
      <p:sp>
        <p:nvSpPr>
          <p:cNvPr id="9" name="Shape 7"/>
          <p:cNvSpPr/>
          <p:nvPr/>
        </p:nvSpPr>
        <p:spPr>
          <a:xfrm>
            <a:off x="3254648" y="2103909"/>
            <a:ext cx="2634630" cy="2107629"/>
          </a:xfrm>
          <a:prstGeom prst="roundRect">
            <a:avLst>
              <a:gd name="adj" fmla="val 883"/>
            </a:avLst>
          </a:prstGeom>
          <a:solidFill>
            <a:srgbClr val="FFFFFF"/>
          </a:solidFill>
          <a:ln w="14288">
            <a:solidFill>
              <a:srgbClr val="D8D4D4"/>
            </a:solidFill>
            <a:prstDash val="solid"/>
          </a:ln>
        </p:spPr>
      </p:sp>
      <p:sp>
        <p:nvSpPr>
          <p:cNvPr id="10" name="Shape 8"/>
          <p:cNvSpPr/>
          <p:nvPr/>
        </p:nvSpPr>
        <p:spPr>
          <a:xfrm>
            <a:off x="3268935" y="2118196"/>
            <a:ext cx="2606055" cy="372070"/>
          </a:xfrm>
          <a:prstGeom prst="roundRect">
            <a:avLst>
              <a:gd name="adj" fmla="val 393"/>
            </a:avLst>
          </a:prstGeom>
          <a:solidFill>
            <a:srgbClr val="F9F7F7"/>
          </a:solidFill>
          <a:ln/>
        </p:spPr>
      </p:sp>
      <p:sp>
        <p:nvSpPr>
          <p:cNvPr id="11" name="Text 9"/>
          <p:cNvSpPr/>
          <p:nvPr/>
        </p:nvSpPr>
        <p:spPr>
          <a:xfrm>
            <a:off x="4478908" y="2187922"/>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2</a:t>
            </a:r>
            <a:endParaRPr lang="en-US" sz="1450" dirty="0"/>
          </a:p>
        </p:txBody>
      </p:sp>
      <p:sp>
        <p:nvSpPr>
          <p:cNvPr id="12" name="Text 10"/>
          <p:cNvSpPr/>
          <p:nvPr/>
        </p:nvSpPr>
        <p:spPr>
          <a:xfrm>
            <a:off x="3392909" y="2614240"/>
            <a:ext cx="2358107"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Oral Non-Sedating Antihistamines</a:t>
            </a:r>
            <a:endParaRPr lang="en-US" sz="1200" dirty="0"/>
          </a:p>
        </p:txBody>
      </p:sp>
      <p:sp>
        <p:nvSpPr>
          <p:cNvPr id="13" name="Text 11"/>
          <p:cNvSpPr/>
          <p:nvPr/>
        </p:nvSpPr>
        <p:spPr>
          <a:xfrm>
            <a:off x="3392909" y="3076352"/>
            <a:ext cx="2358107"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e.g. cetirizine, loratadine, fexofenadine. Effective for sneezing and rhinorrhoea; less effective for nasal obstruction. Useful for mild or intermittent symptoms.</a:t>
            </a:r>
            <a:endParaRPr lang="en-US" sz="950" dirty="0"/>
          </a:p>
        </p:txBody>
      </p:sp>
      <p:sp>
        <p:nvSpPr>
          <p:cNvPr id="14" name="Shape 12"/>
          <p:cNvSpPr/>
          <p:nvPr/>
        </p:nvSpPr>
        <p:spPr>
          <a:xfrm>
            <a:off x="6013252" y="2103909"/>
            <a:ext cx="2634555" cy="2107629"/>
          </a:xfrm>
          <a:prstGeom prst="roundRect">
            <a:avLst>
              <a:gd name="adj" fmla="val 883"/>
            </a:avLst>
          </a:prstGeom>
          <a:solidFill>
            <a:srgbClr val="FFFFFF"/>
          </a:solidFill>
          <a:ln w="14288">
            <a:solidFill>
              <a:srgbClr val="D8D4D4"/>
            </a:solidFill>
            <a:prstDash val="solid"/>
          </a:ln>
        </p:spPr>
      </p:sp>
      <p:sp>
        <p:nvSpPr>
          <p:cNvPr id="15" name="Shape 13"/>
          <p:cNvSpPr/>
          <p:nvPr/>
        </p:nvSpPr>
        <p:spPr>
          <a:xfrm>
            <a:off x="6027539" y="2118196"/>
            <a:ext cx="2605980" cy="372070"/>
          </a:xfrm>
          <a:prstGeom prst="roundRect">
            <a:avLst>
              <a:gd name="adj" fmla="val 393"/>
            </a:avLst>
          </a:prstGeom>
          <a:solidFill>
            <a:srgbClr val="F9F7F7"/>
          </a:solidFill>
          <a:ln/>
        </p:spPr>
      </p:sp>
      <p:sp>
        <p:nvSpPr>
          <p:cNvPr id="16" name="Text 14"/>
          <p:cNvSpPr/>
          <p:nvPr/>
        </p:nvSpPr>
        <p:spPr>
          <a:xfrm>
            <a:off x="7237512" y="2187922"/>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3</a:t>
            </a:r>
            <a:endParaRPr lang="en-US" sz="1450" dirty="0"/>
          </a:p>
        </p:txBody>
      </p:sp>
      <p:sp>
        <p:nvSpPr>
          <p:cNvPr id="17" name="Text 15"/>
          <p:cNvSpPr/>
          <p:nvPr/>
        </p:nvSpPr>
        <p:spPr>
          <a:xfrm>
            <a:off x="6151513" y="2614240"/>
            <a:ext cx="1931863"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Combination / Escalation</a:t>
            </a:r>
            <a:endParaRPr lang="en-US" sz="1200" dirty="0"/>
          </a:p>
        </p:txBody>
      </p:sp>
      <p:sp>
        <p:nvSpPr>
          <p:cNvPr id="18" name="Text 16"/>
          <p:cNvSpPr/>
          <p:nvPr/>
        </p:nvSpPr>
        <p:spPr>
          <a:xfrm>
            <a:off x="6151513" y="2882503"/>
            <a:ext cx="2358033"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INCS + antihistamine if inadequate response. Intranasal antihistamine (azelastine) has rapid onset. Refer to ENT/Allergy if inadequate response, nasal polyps, or need for immunotherapy assessment.</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496119" y="1033016"/>
            <a:ext cx="507117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Atopic Dermatitis – Management</a:t>
            </a:r>
            <a:endParaRPr lang="en-US" sz="2400" dirty="0"/>
          </a:p>
        </p:txBody>
      </p:sp>
      <p:sp>
        <p:nvSpPr>
          <p:cNvPr id="3" name="Text 1"/>
          <p:cNvSpPr/>
          <p:nvPr/>
        </p:nvSpPr>
        <p:spPr>
          <a:xfrm>
            <a:off x="496119" y="1668587"/>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Atopic eczema (atopic dermatitis) management in primary care follows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NICE NG190</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The stepwise approach prioritises skin barrier restoration, trigger avoidance, and anti-inflammatory treatment when needed.</a:t>
            </a:r>
            <a:endParaRPr lang="en-US" sz="950" dirty="0"/>
          </a:p>
        </p:txBody>
      </p:sp>
      <p:sp>
        <p:nvSpPr>
          <p:cNvPr id="4" name="Shape 2"/>
          <p:cNvSpPr/>
          <p:nvPr/>
        </p:nvSpPr>
        <p:spPr>
          <a:xfrm>
            <a:off x="496119" y="2205038"/>
            <a:ext cx="2634555" cy="1905446"/>
          </a:xfrm>
          <a:prstGeom prst="roundRect">
            <a:avLst>
              <a:gd name="adj" fmla="val 977"/>
            </a:avLst>
          </a:prstGeom>
          <a:solidFill>
            <a:srgbClr val="F9F7F7"/>
          </a:solidFill>
          <a:ln/>
        </p:spPr>
      </p:sp>
      <p:sp>
        <p:nvSpPr>
          <p:cNvPr id="5" name="Text 3"/>
          <p:cNvSpPr/>
          <p:nvPr/>
        </p:nvSpPr>
        <p:spPr>
          <a:xfrm>
            <a:off x="620092" y="2329011"/>
            <a:ext cx="219119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Emollients – The Foundation</a:t>
            </a:r>
            <a:endParaRPr lang="en-US" sz="1200" dirty="0"/>
          </a:p>
        </p:txBody>
      </p:sp>
      <p:sp>
        <p:nvSpPr>
          <p:cNvPr id="6" name="Text 4"/>
          <p:cNvSpPr/>
          <p:nvPr/>
        </p:nvSpPr>
        <p:spPr>
          <a:xfrm>
            <a:off x="620092" y="2597274"/>
            <a:ext cx="2386608"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Applied liberally and frequently (at least twice daily) regardless of disease severity. Quantity matters: adults may need 500g/week. Emollients restore barrier function and reduce transepidermal water loss.</a:t>
            </a:r>
            <a:endParaRPr lang="en-US" sz="950" dirty="0"/>
          </a:p>
        </p:txBody>
      </p:sp>
      <p:sp>
        <p:nvSpPr>
          <p:cNvPr id="7" name="Shape 5"/>
          <p:cNvSpPr/>
          <p:nvPr/>
        </p:nvSpPr>
        <p:spPr>
          <a:xfrm>
            <a:off x="3254648" y="2205038"/>
            <a:ext cx="2634630" cy="1905446"/>
          </a:xfrm>
          <a:prstGeom prst="roundRect">
            <a:avLst>
              <a:gd name="adj" fmla="val 977"/>
            </a:avLst>
          </a:prstGeom>
          <a:solidFill>
            <a:srgbClr val="F9F7F7"/>
          </a:solidFill>
          <a:ln/>
        </p:spPr>
      </p:sp>
      <p:sp>
        <p:nvSpPr>
          <p:cNvPr id="8" name="Text 6"/>
          <p:cNvSpPr/>
          <p:nvPr/>
        </p:nvSpPr>
        <p:spPr>
          <a:xfrm>
            <a:off x="3378622" y="2329011"/>
            <a:ext cx="1764432"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Topical Corticosteroids</a:t>
            </a:r>
            <a:endParaRPr lang="en-US" sz="1200" dirty="0"/>
          </a:p>
        </p:txBody>
      </p:sp>
      <p:sp>
        <p:nvSpPr>
          <p:cNvPr id="9" name="Text 7"/>
          <p:cNvSpPr/>
          <p:nvPr/>
        </p:nvSpPr>
        <p:spPr>
          <a:xfrm>
            <a:off x="3378622" y="2597274"/>
            <a:ext cx="2386682"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Applied to active eczema using the fingertip unit (FTU) guide. Match potency to site and severity. Proactive therapy (twice weekly on previously affected skin) reduces flare frequency.</a:t>
            </a:r>
            <a:endParaRPr lang="en-US" sz="950" dirty="0"/>
          </a:p>
        </p:txBody>
      </p:sp>
      <p:sp>
        <p:nvSpPr>
          <p:cNvPr id="10" name="Shape 8"/>
          <p:cNvSpPr/>
          <p:nvPr/>
        </p:nvSpPr>
        <p:spPr>
          <a:xfrm>
            <a:off x="6013252" y="2205038"/>
            <a:ext cx="2634555" cy="1905446"/>
          </a:xfrm>
          <a:prstGeom prst="roundRect">
            <a:avLst>
              <a:gd name="adj" fmla="val 977"/>
            </a:avLst>
          </a:prstGeom>
          <a:solidFill>
            <a:srgbClr val="F9F7F7"/>
          </a:solidFill>
          <a:ln/>
        </p:spPr>
      </p:sp>
      <p:sp>
        <p:nvSpPr>
          <p:cNvPr id="11" name="Text 9"/>
          <p:cNvSpPr/>
          <p:nvPr/>
        </p:nvSpPr>
        <p:spPr>
          <a:xfrm>
            <a:off x="6137225" y="2329011"/>
            <a:ext cx="2137842"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Antibiotics – Use Cautiously</a:t>
            </a:r>
            <a:endParaRPr lang="en-US" sz="1200" dirty="0"/>
          </a:p>
        </p:txBody>
      </p:sp>
      <p:sp>
        <p:nvSpPr>
          <p:cNvPr id="12" name="Text 10"/>
          <p:cNvSpPr/>
          <p:nvPr/>
        </p:nvSpPr>
        <p:spPr>
          <a:xfrm>
            <a:off x="6137225" y="2597274"/>
            <a:ext cx="2386608" cy="1389236"/>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Routine oral antibiotics are NOT indicated for eczema without clear infection. NICE NG190 discourages antibiotic prescribing for eczema unless there are clinical signs of infection (impetiginisation, weeping, crusting, fever).</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364331" y="268932"/>
            <a:ext cx="4849490" cy="284634"/>
          </a:xfrm>
          <a:prstGeom prst="rect">
            <a:avLst/>
          </a:prstGeom>
          <a:noFill/>
          <a:ln/>
        </p:spPr>
        <p:txBody>
          <a:bodyPr wrap="none" lIns="0" tIns="0" rIns="0" bIns="0" rtlCol="0" anchor="t"/>
          <a:lstStyle/>
          <a:p>
            <a:pPr algn="l" indent="0" marL="0">
              <a:lnSpc>
                <a:spcPts val="2200"/>
              </a:lnSpc>
              <a:buNone/>
            </a:pPr>
            <a:r>
              <a:rPr lang="en-US" sz="1750" dirty="0">
                <a:solidFill>
                  <a:srgbClr val="201B18"/>
                </a:solidFill>
                <a:latin typeface="Platypi Medium" pitchFamily="34" charset="0"/>
                <a:ea typeface="Platypi Medium" pitchFamily="34" charset="-122"/>
                <a:cs typeface="Platypi Medium" pitchFamily="34" charset="-120"/>
              </a:rPr>
              <a:t>Adverse Reactions to Foods – Classification</a:t>
            </a:r>
            <a:endParaRPr lang="en-US" sz="1750" dirty="0"/>
          </a:p>
        </p:txBody>
      </p:sp>
      <p:sp>
        <p:nvSpPr>
          <p:cNvPr id="3" name="Text 1"/>
          <p:cNvSpPr/>
          <p:nvPr/>
        </p:nvSpPr>
        <p:spPr>
          <a:xfrm>
            <a:off x="364331" y="687363"/>
            <a:ext cx="8415338" cy="126355"/>
          </a:xfrm>
          <a:prstGeom prst="rect">
            <a:avLst/>
          </a:prstGeom>
          <a:noFill/>
          <a:ln/>
        </p:spPr>
        <p:txBody>
          <a:bodyPr wrap="none" lIns="0" tIns="0" rIns="0" bIns="0" rtlCol="0" anchor="t"/>
          <a:lstStyle/>
          <a:p>
            <a:pPr algn="l" indent="0" marL="0">
              <a:lnSpc>
                <a:spcPts val="950"/>
              </a:lnSpc>
              <a:buNone/>
            </a:pPr>
            <a:r>
              <a:rPr lang="en-US" sz="700" dirty="0">
                <a:solidFill>
                  <a:srgbClr val="504C49"/>
                </a:solidFill>
                <a:latin typeface="Source Serif 4" pitchFamily="34" charset="0"/>
                <a:ea typeface="Source Serif 4" pitchFamily="34" charset="-122"/>
                <a:cs typeface="Source Serif 4" pitchFamily="34" charset="-120"/>
              </a:rPr>
              <a:t>Not all adverse reactions to food are allergic. Accurate classification is essential to avoid unnecessary dietary restriction and anxiety, particularly in children.</a:t>
            </a:r>
            <a:endParaRPr lang="en-US" sz="700" dirty="0"/>
          </a:p>
        </p:txBody>
      </p:sp>
      <p:pic>
        <p:nvPicPr>
          <p:cNvPr id="4" name="Image 0" descr="preencoded.png">    </p:cNvPr>
          <p:cNvPicPr>
            <a:picLocks noChangeAspect="1"/>
          </p:cNvPicPr>
          <p:nvPr/>
        </p:nvPicPr>
        <p:blipFill>
          <a:blip r:embed="rId1"/>
          <a:stretch>
            <a:fillRect/>
          </a:stretch>
        </p:blipFill>
        <p:spPr>
          <a:xfrm>
            <a:off x="364331" y="888950"/>
            <a:ext cx="6553200" cy="3657600"/>
          </a:xfrm>
          <a:prstGeom prst="rect">
            <a:avLst/>
          </a:prstGeom>
        </p:spPr>
      </p:pic>
      <p:pic>
        <p:nvPicPr>
          <p:cNvPr id="5" name="Image 1" descr="preencoded.png">    </p:cNvPr>
          <p:cNvPicPr>
            <a:picLocks noChangeAspect="1"/>
          </p:cNvPicPr>
          <p:nvPr/>
        </p:nvPicPr>
        <p:blipFill>
          <a:blip r:embed="rId2"/>
          <a:stretch>
            <a:fillRect/>
          </a:stretch>
        </p:blipFill>
        <p:spPr>
          <a:xfrm>
            <a:off x="364331" y="888950"/>
            <a:ext cx="6553200" cy="3657600"/>
          </a:xfrm>
          <a:prstGeom prst="rect">
            <a:avLst/>
          </a:prstGeom>
        </p:spPr>
      </p:pic>
      <p:sp>
        <p:nvSpPr>
          <p:cNvPr id="6" name="Text 2"/>
          <p:cNvSpPr/>
          <p:nvPr/>
        </p:nvSpPr>
        <p:spPr>
          <a:xfrm>
            <a:off x="364331" y="4621783"/>
            <a:ext cx="8415338" cy="252710"/>
          </a:xfrm>
          <a:prstGeom prst="rect">
            <a:avLst/>
          </a:prstGeom>
          <a:noFill/>
          <a:ln/>
        </p:spPr>
        <p:txBody>
          <a:bodyPr wrap="square" lIns="0" tIns="0" rIns="0" bIns="0" rtlCol="0" anchor="t"/>
          <a:lstStyle/>
          <a:p>
            <a:pPr algn="l" indent="0" marL="0">
              <a:lnSpc>
                <a:spcPts val="950"/>
              </a:lnSpc>
              <a:buNone/>
            </a:pPr>
            <a:r>
              <a:rPr lang="en-US" sz="700" dirty="0">
                <a:solidFill>
                  <a:srgbClr val="504C49"/>
                </a:solidFill>
                <a:latin typeface="Source Serif 4" pitchFamily="34" charset="0"/>
                <a:ea typeface="Source Serif 4" pitchFamily="34" charset="-122"/>
                <a:cs typeface="Source Serif 4" pitchFamily="34" charset="-120"/>
              </a:rPr>
              <a:t>IgE-mediated food allergy is the most clinically urgent form, presenting with immediate reactions. Non-IgE-mediated reactions are delayed (hours to days) and require different investigation and management pathways.</a:t>
            </a:r>
            <a:endParaRPr lang="en-US" sz="7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496119" y="855166"/>
            <a:ext cx="7269659"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Common Food Allergens in UK Practice (P-MEN)</a:t>
            </a:r>
            <a:endParaRPr lang="en-US" sz="2400" dirty="0"/>
          </a:p>
        </p:txBody>
      </p:sp>
      <p:sp>
        <p:nvSpPr>
          <p:cNvPr id="3" name="Text 1"/>
          <p:cNvSpPr/>
          <p:nvPr/>
        </p:nvSpPr>
        <p:spPr>
          <a:xfrm>
            <a:off x="496119" y="1490737"/>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UK follows the EU/UK Food Information Regulations — 14 major allergens must be declared on pre-packed food. The most clinically significant allergens in UK practice are:</a:t>
            </a:r>
            <a:endParaRPr lang="en-US" sz="950" dirty="0"/>
          </a:p>
        </p:txBody>
      </p:sp>
      <p:pic>
        <p:nvPicPr>
          <p:cNvPr id="4" name="Image 0" descr="preencoded.png">    </p:cNvPr>
          <p:cNvPicPr>
            <a:picLocks noChangeAspect="1"/>
          </p:cNvPicPr>
          <p:nvPr/>
        </p:nvPicPr>
        <p:blipFill>
          <a:blip r:embed="rId1"/>
          <a:stretch>
            <a:fillRect/>
          </a:stretch>
        </p:blipFill>
        <p:spPr>
          <a:xfrm>
            <a:off x="496119" y="2027188"/>
            <a:ext cx="845493" cy="845493"/>
          </a:xfrm>
          <a:prstGeom prst="rect">
            <a:avLst/>
          </a:prstGeom>
        </p:spPr>
      </p:pic>
      <p:sp>
        <p:nvSpPr>
          <p:cNvPr id="5" name="Text 2"/>
          <p:cNvSpPr/>
          <p:nvPr/>
        </p:nvSpPr>
        <p:spPr>
          <a:xfrm>
            <a:off x="496119" y="302768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Peanut</a:t>
            </a:r>
            <a:endParaRPr lang="en-US" sz="1200" dirty="0"/>
          </a:p>
        </p:txBody>
      </p:sp>
      <p:sp>
        <p:nvSpPr>
          <p:cNvPr id="6" name="Text 3"/>
          <p:cNvSpPr/>
          <p:nvPr/>
        </p:nvSpPr>
        <p:spPr>
          <a:xfrm>
            <a:off x="496119" y="3295948"/>
            <a:ext cx="1921669"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Most common cause of fatal food anaphylaxis in the UK. Ara h 2 component predicts higher risk of severe reaction.</a:t>
            </a:r>
            <a:endParaRPr lang="en-US" sz="950" dirty="0"/>
          </a:p>
        </p:txBody>
      </p:sp>
      <p:pic>
        <p:nvPicPr>
          <p:cNvPr id="7" name="Image 1" descr="preencoded.png">    </p:cNvPr>
          <p:cNvPicPr>
            <a:picLocks noChangeAspect="1"/>
          </p:cNvPicPr>
          <p:nvPr/>
        </p:nvPicPr>
        <p:blipFill>
          <a:blip r:embed="rId2"/>
          <a:stretch>
            <a:fillRect/>
          </a:stretch>
        </p:blipFill>
        <p:spPr>
          <a:xfrm>
            <a:off x="2572792" y="2027188"/>
            <a:ext cx="845493" cy="845493"/>
          </a:xfrm>
          <a:prstGeom prst="rect">
            <a:avLst/>
          </a:prstGeom>
        </p:spPr>
      </p:pic>
      <p:sp>
        <p:nvSpPr>
          <p:cNvPr id="8" name="Text 4"/>
          <p:cNvSpPr/>
          <p:nvPr/>
        </p:nvSpPr>
        <p:spPr>
          <a:xfrm>
            <a:off x="2572792" y="302768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Milk from Cows</a:t>
            </a:r>
            <a:endParaRPr lang="en-US" sz="1200" dirty="0"/>
          </a:p>
        </p:txBody>
      </p:sp>
      <p:sp>
        <p:nvSpPr>
          <p:cNvPr id="9" name="Text 5"/>
          <p:cNvSpPr/>
          <p:nvPr/>
        </p:nvSpPr>
        <p:spPr>
          <a:xfrm>
            <a:off x="2572792" y="3295948"/>
            <a:ext cx="1921669"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Commonest food allergy in infants; most outgrow by school age. Both IgE-mediated (immediate) and non-IgE-mediated forms exist.</a:t>
            </a:r>
            <a:endParaRPr lang="en-US" sz="950" dirty="0"/>
          </a:p>
        </p:txBody>
      </p:sp>
      <p:pic>
        <p:nvPicPr>
          <p:cNvPr id="10" name="Image 2" descr="preencoded.png">    </p:cNvPr>
          <p:cNvPicPr>
            <a:picLocks noChangeAspect="1"/>
          </p:cNvPicPr>
          <p:nvPr/>
        </p:nvPicPr>
        <p:blipFill>
          <a:blip r:embed="rId3"/>
          <a:stretch>
            <a:fillRect/>
          </a:stretch>
        </p:blipFill>
        <p:spPr>
          <a:xfrm>
            <a:off x="4649465" y="2027188"/>
            <a:ext cx="845493" cy="845493"/>
          </a:xfrm>
          <a:prstGeom prst="rect">
            <a:avLst/>
          </a:prstGeom>
        </p:spPr>
      </p:pic>
      <p:sp>
        <p:nvSpPr>
          <p:cNvPr id="11" name="Text 6"/>
          <p:cNvSpPr/>
          <p:nvPr/>
        </p:nvSpPr>
        <p:spPr>
          <a:xfrm>
            <a:off x="4649465" y="302768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Egg</a:t>
            </a:r>
            <a:endParaRPr lang="en-US" sz="1200" dirty="0"/>
          </a:p>
        </p:txBody>
      </p:sp>
      <p:sp>
        <p:nvSpPr>
          <p:cNvPr id="12" name="Text 7"/>
          <p:cNvSpPr/>
          <p:nvPr/>
        </p:nvSpPr>
        <p:spPr>
          <a:xfrm>
            <a:off x="4649465" y="3295948"/>
            <a:ext cx="1921669"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Second most common childhood food allergy. Most children tolerate baked egg before resolving allergy to raw egg.</a:t>
            </a:r>
            <a:endParaRPr lang="en-US" sz="950" dirty="0"/>
          </a:p>
        </p:txBody>
      </p:sp>
      <p:pic>
        <p:nvPicPr>
          <p:cNvPr id="13" name="Image 3" descr="preencoded.png">    </p:cNvPr>
          <p:cNvPicPr>
            <a:picLocks noChangeAspect="1"/>
          </p:cNvPicPr>
          <p:nvPr/>
        </p:nvPicPr>
        <p:blipFill>
          <a:blip r:embed="rId4"/>
          <a:stretch>
            <a:fillRect/>
          </a:stretch>
        </p:blipFill>
        <p:spPr>
          <a:xfrm>
            <a:off x="6726138" y="2027188"/>
            <a:ext cx="845567" cy="845567"/>
          </a:xfrm>
          <a:prstGeom prst="rect">
            <a:avLst/>
          </a:prstGeom>
        </p:spPr>
      </p:pic>
      <p:sp>
        <p:nvSpPr>
          <p:cNvPr id="14" name="Text 8"/>
          <p:cNvSpPr/>
          <p:nvPr/>
        </p:nvSpPr>
        <p:spPr>
          <a:xfrm>
            <a:off x="6726138" y="3027759"/>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Nuts from Trees</a:t>
            </a:r>
            <a:endParaRPr lang="en-US" sz="1200" dirty="0"/>
          </a:p>
        </p:txBody>
      </p:sp>
      <p:sp>
        <p:nvSpPr>
          <p:cNvPr id="15" name="Text 9"/>
          <p:cNvSpPr/>
          <p:nvPr/>
        </p:nvSpPr>
        <p:spPr>
          <a:xfrm>
            <a:off x="6726138" y="3296022"/>
            <a:ext cx="1921743"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Walnut, cashew, almond, and others — persistence into adulthood is common. Requires clear allergen labelling awareness.</a:t>
            </a:r>
            <a:endParaRPr lang="en-US" sz="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496119" y="963290"/>
            <a:ext cx="4362301"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Oral Allergy Syndrome (OAS)</a:t>
            </a:r>
            <a:endParaRPr lang="en-US" sz="2400" dirty="0"/>
          </a:p>
        </p:txBody>
      </p:sp>
      <p:sp>
        <p:nvSpPr>
          <p:cNvPr id="3" name="Shape 1"/>
          <p:cNvSpPr/>
          <p:nvPr/>
        </p:nvSpPr>
        <p:spPr>
          <a:xfrm>
            <a:off x="406822" y="1536874"/>
            <a:ext cx="4103191" cy="2643336"/>
          </a:xfrm>
          <a:prstGeom prst="roundRect">
            <a:avLst>
              <a:gd name="adj" fmla="val 704"/>
            </a:avLst>
          </a:prstGeom>
          <a:solidFill>
            <a:srgbClr val="3E2513"/>
          </a:solidFill>
          <a:ln/>
        </p:spPr>
      </p:sp>
      <p:sp>
        <p:nvSpPr>
          <p:cNvPr id="4" name="Text 2"/>
          <p:cNvSpPr/>
          <p:nvPr/>
        </p:nvSpPr>
        <p:spPr>
          <a:xfrm>
            <a:off x="530796" y="1660847"/>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What Is OAS?</a:t>
            </a:r>
            <a:endParaRPr lang="en-US" sz="1200" dirty="0"/>
          </a:p>
        </p:txBody>
      </p:sp>
      <p:sp>
        <p:nvSpPr>
          <p:cNvPr id="5" name="Text 3"/>
          <p:cNvSpPr/>
          <p:nvPr/>
        </p:nvSpPr>
        <p:spPr>
          <a:xfrm>
            <a:off x="530796" y="1978670"/>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Oral allergy syndrome (pollen-food syndrome) is a localised IgE-mediated reaction in the oropharynx triggered by raw fruits, vegetables, or nuts that share cross-reactive proteins with pollen allergens. It is the commonest form of food-related allergic reaction in adults in the UK.</a:t>
            </a:r>
            <a:endParaRPr lang="en-US" sz="950" dirty="0"/>
          </a:p>
        </p:txBody>
      </p:sp>
      <p:sp>
        <p:nvSpPr>
          <p:cNvPr id="6" name="Text 4"/>
          <p:cNvSpPr/>
          <p:nvPr/>
        </p:nvSpPr>
        <p:spPr>
          <a:xfrm>
            <a:off x="4728046" y="1660847"/>
            <a:ext cx="2628454"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Clinical Features and Management</a:t>
            </a:r>
            <a:endParaRPr lang="en-US" sz="1200" dirty="0"/>
          </a:p>
        </p:txBody>
      </p:sp>
      <p:sp>
        <p:nvSpPr>
          <p:cNvPr id="7" name="Text 5"/>
          <p:cNvSpPr/>
          <p:nvPr/>
        </p:nvSpPr>
        <p:spPr>
          <a:xfrm>
            <a:off x="4728046" y="1978670"/>
            <a:ext cx="3924598" cy="2158157"/>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Immediate oral tingling, itching, and mild swelling of lips, tongue, and palate — resolves within minutes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Triggered by raw foods (e.g. apples, peaches, hazelnuts, kiwi, celery) — cooking usually destroys the responsible lipo-transfer proteins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Associated with birch, grass, or weed pollen sensitisation</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Systemic or respiratory symptoms are unusual — if present, reassess for systemic food allergy</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Management: avoidance of triggering raw foods; AAI usually NOT required for pure OAS</a:t>
            </a:r>
            <a:endParaRPr lang="en-US" sz="9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496119" y="950863"/>
            <a:ext cx="576820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Food Allergy – Respiratory Symptoms</a:t>
            </a:r>
            <a:endParaRPr lang="en-US" sz="2400" dirty="0"/>
          </a:p>
        </p:txBody>
      </p:sp>
      <p:sp>
        <p:nvSpPr>
          <p:cNvPr id="3" name="Text 1"/>
          <p:cNvSpPr/>
          <p:nvPr/>
        </p:nvSpPr>
        <p:spPr>
          <a:xfrm>
            <a:off x="496119" y="1648420"/>
            <a:ext cx="2107183"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When Breathing Is Affected</a:t>
            </a:r>
            <a:endParaRPr lang="en-US" sz="1200" dirty="0"/>
          </a:p>
        </p:txBody>
      </p:sp>
      <p:sp>
        <p:nvSpPr>
          <p:cNvPr id="4" name="Text 2"/>
          <p:cNvSpPr/>
          <p:nvPr/>
        </p:nvSpPr>
        <p:spPr>
          <a:xfrm>
            <a:off x="496119" y="1966243"/>
            <a:ext cx="3924598"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Respiratory symptoms — wheeze, stridor, hoarseness, or laryngeal oedema — in the context of food ingestion indicate severe IgE-mediated food allergy and significantly increase the risk of a life-threatening reaction. These features should prompt urgent management.</a:t>
            </a:r>
            <a:endParaRPr lang="en-US" sz="950" dirty="0"/>
          </a:p>
        </p:txBody>
      </p:sp>
      <p:sp>
        <p:nvSpPr>
          <p:cNvPr id="5" name="Text 3"/>
          <p:cNvSpPr/>
          <p:nvPr/>
        </p:nvSpPr>
        <p:spPr>
          <a:xfrm>
            <a:off x="496119" y="3070175"/>
            <a:ext cx="3924598" cy="1079078"/>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Laryngeal oedema (hoarse voice, stridor) = airway emergency</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Bronchospasm + food exposure = likely anaphylaxis until proven otherwise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Rhinitis and conjunctivitis during food reactions suggest but do not confirm allergy</a:t>
            </a:r>
            <a:endParaRPr lang="en-US" sz="950" dirty="0"/>
          </a:p>
        </p:txBody>
      </p:sp>
      <p:sp>
        <p:nvSpPr>
          <p:cNvPr id="6" name="Shape 4"/>
          <p:cNvSpPr/>
          <p:nvPr/>
        </p:nvSpPr>
        <p:spPr>
          <a:xfrm>
            <a:off x="4638749" y="1524446"/>
            <a:ext cx="4103191" cy="2668191"/>
          </a:xfrm>
          <a:prstGeom prst="roundRect">
            <a:avLst>
              <a:gd name="adj" fmla="val 697"/>
            </a:avLst>
          </a:prstGeom>
          <a:solidFill>
            <a:srgbClr val="3E2513"/>
          </a:solidFill>
          <a:ln/>
        </p:spPr>
      </p:sp>
      <p:sp>
        <p:nvSpPr>
          <p:cNvPr id="7" name="Text 5"/>
          <p:cNvSpPr/>
          <p:nvPr/>
        </p:nvSpPr>
        <p:spPr>
          <a:xfrm>
            <a:off x="4762723" y="1648420"/>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High-Risk Features</a:t>
            </a:r>
            <a:endParaRPr lang="en-US" sz="1200" dirty="0"/>
          </a:p>
        </p:txBody>
      </p:sp>
      <p:sp>
        <p:nvSpPr>
          <p:cNvPr id="8" name="Text 6"/>
          <p:cNvSpPr/>
          <p:nvPr/>
        </p:nvSpPr>
        <p:spPr>
          <a:xfrm>
            <a:off x="4762723" y="1966243"/>
            <a:ext cx="3855244" cy="396925"/>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Any food-induced reaction involving the respiratory tract warrants:</a:t>
            </a:r>
            <a:endParaRPr lang="en-US" sz="950" dirty="0"/>
          </a:p>
        </p:txBody>
      </p:sp>
      <p:sp>
        <p:nvSpPr>
          <p:cNvPr id="9" name="Text 7"/>
          <p:cNvSpPr/>
          <p:nvPr/>
        </p:nvSpPr>
        <p:spPr>
          <a:xfrm>
            <a:off x="4762723" y="2474788"/>
            <a:ext cx="3855244" cy="1122462"/>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Prescription of two adrenaline auto-injectors (AAIs)</a:t>
            </a:r>
            <a:endParaRPr lang="en-US" sz="950" dirty="0"/>
          </a:p>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Written anaphylaxis action plan</a:t>
            </a:r>
            <a:endParaRPr lang="en-US" sz="950" dirty="0"/>
          </a:p>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Referral to specialist allergy services</a:t>
            </a:r>
            <a:endParaRPr lang="en-US" sz="950" dirty="0"/>
          </a:p>
          <a:p>
            <a:pPr algn="l" marL="342900" indent="-342900">
              <a:lnSpc>
                <a:spcPts val="1550"/>
              </a:lnSpc>
              <a:buSzPct val="100000"/>
              <a:buChar char="•"/>
            </a:pPr>
            <a:r>
              <a:rPr lang="en-US" sz="950" dirty="0">
                <a:solidFill>
                  <a:srgbClr val="FFFFFF"/>
                </a:solidFill>
                <a:latin typeface="Source Serif 4" pitchFamily="34" charset="0"/>
                <a:ea typeface="Source Serif 4" pitchFamily="34" charset="-122"/>
                <a:cs typeface="Source Serif 4" pitchFamily="34" charset="-120"/>
              </a:rPr>
              <a:t>Asthma optimisation — poorly controlled asthma significantly increases fatality risk in food anaphylaxis</a:t>
            </a:r>
            <a:endParaRPr lang="en-US" sz="9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496119" y="807467"/>
            <a:ext cx="367732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Food Allergy &amp; Urticaria</a:t>
            </a:r>
            <a:endParaRPr lang="en-US" sz="2400" dirty="0"/>
          </a:p>
        </p:txBody>
      </p:sp>
      <p:sp>
        <p:nvSpPr>
          <p:cNvPr id="3" name="Text 1"/>
          <p:cNvSpPr/>
          <p:nvPr/>
        </p:nvSpPr>
        <p:spPr>
          <a:xfrm>
            <a:off x="496119" y="1244575"/>
            <a:ext cx="2523827"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An Often Overstated Association</a:t>
            </a:r>
            <a:endParaRPr lang="en-US" sz="1200" dirty="0"/>
          </a:p>
        </p:txBody>
      </p:sp>
      <p:sp>
        <p:nvSpPr>
          <p:cNvPr id="4" name="Text 2"/>
          <p:cNvSpPr/>
          <p:nvPr/>
        </p:nvSpPr>
        <p:spPr>
          <a:xfrm>
            <a:off x="496119" y="1624459"/>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Food allergy is an </a:t>
            </a:r>
            <a:pPr algn="l" indent="0" marL="0">
              <a:lnSpc>
                <a:spcPts val="1550"/>
              </a:lnSpc>
              <a:buNone/>
            </a:pPr>
            <a:r>
              <a:rPr lang="en-US" sz="950" i="1" dirty="0">
                <a:solidFill>
                  <a:srgbClr val="504C49"/>
                </a:solidFill>
                <a:latin typeface="Source Serif 4" pitchFamily="34" charset="0"/>
                <a:ea typeface="Source Serif 4" pitchFamily="34" charset="-122"/>
                <a:cs typeface="Source Serif 4" pitchFamily="34" charset="-120"/>
              </a:rPr>
              <a:t>uncommon</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cause of chronic urticaria. This is a critical and frequently misunderstood distinction. Many patients with chronic urticaria self-diagnose "food allergy" and undertake unnecessary dietary restriction.</a:t>
            </a:r>
            <a:endParaRPr lang="en-US" sz="950" dirty="0"/>
          </a:p>
        </p:txBody>
      </p:sp>
      <p:sp>
        <p:nvSpPr>
          <p:cNvPr id="5" name="Shape 3"/>
          <p:cNvSpPr/>
          <p:nvPr/>
        </p:nvSpPr>
        <p:spPr>
          <a:xfrm>
            <a:off x="496119" y="2160910"/>
            <a:ext cx="8151763" cy="1310060"/>
          </a:xfrm>
          <a:prstGeom prst="roundRect">
            <a:avLst>
              <a:gd name="adj" fmla="val 1420"/>
            </a:avLst>
          </a:prstGeom>
          <a:solidFill>
            <a:srgbClr val="F9F7F7"/>
          </a:solidFill>
          <a:ln/>
        </p:spPr>
      </p:sp>
      <p:sp>
        <p:nvSpPr>
          <p:cNvPr id="6" name="Shape 4"/>
          <p:cNvSpPr/>
          <p:nvPr/>
        </p:nvSpPr>
        <p:spPr>
          <a:xfrm>
            <a:off x="496119" y="2160910"/>
            <a:ext cx="4075881" cy="1310060"/>
          </a:xfrm>
          <a:prstGeom prst="roundRect">
            <a:avLst>
              <a:gd name="adj" fmla="val 1420"/>
            </a:avLst>
          </a:prstGeom>
          <a:solidFill>
            <a:srgbClr val="F9F7F7"/>
          </a:solidFill>
          <a:ln/>
        </p:spPr>
      </p:sp>
      <p:sp>
        <p:nvSpPr>
          <p:cNvPr id="7" name="Text 5"/>
          <p:cNvSpPr/>
          <p:nvPr/>
        </p:nvSpPr>
        <p:spPr>
          <a:xfrm>
            <a:off x="620092" y="228488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Acute Urticaria</a:t>
            </a:r>
            <a:endParaRPr lang="en-US" sz="1200" dirty="0"/>
          </a:p>
        </p:txBody>
      </p:sp>
      <p:sp>
        <p:nvSpPr>
          <p:cNvPr id="8" name="Text 6"/>
          <p:cNvSpPr/>
          <p:nvPr/>
        </p:nvSpPr>
        <p:spPr>
          <a:xfrm>
            <a:off x="620092" y="2553146"/>
            <a:ext cx="3827934"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Can be IgE-mediated food allergy — onset within minutes of exposure, usually with other allergic features. Foods are a relevant cause; confirm by clear temporal relationship and consistent reproducibility.</a:t>
            </a:r>
            <a:endParaRPr lang="en-US" sz="950" dirty="0"/>
          </a:p>
        </p:txBody>
      </p:sp>
      <p:sp>
        <p:nvSpPr>
          <p:cNvPr id="9" name="Shape 7"/>
          <p:cNvSpPr/>
          <p:nvPr/>
        </p:nvSpPr>
        <p:spPr>
          <a:xfrm>
            <a:off x="4572000" y="2160910"/>
            <a:ext cx="4075881" cy="1310060"/>
          </a:xfrm>
          <a:prstGeom prst="rect">
            <a:avLst/>
          </a:prstGeom>
          <a:solidFill>
            <a:srgbClr val="F9F7F7"/>
          </a:solidFill>
          <a:ln/>
        </p:spPr>
      </p:sp>
      <p:sp>
        <p:nvSpPr>
          <p:cNvPr id="10" name="Shape 8"/>
          <p:cNvSpPr/>
          <p:nvPr/>
        </p:nvSpPr>
        <p:spPr>
          <a:xfrm>
            <a:off x="4572000" y="2160910"/>
            <a:ext cx="14288" cy="1310060"/>
          </a:xfrm>
          <a:prstGeom prst="roundRect">
            <a:avLst>
              <a:gd name="adj" fmla="val 130228"/>
            </a:avLst>
          </a:prstGeom>
          <a:solidFill>
            <a:srgbClr val="D8D4D4"/>
          </a:solidFill>
          <a:ln/>
        </p:spPr>
      </p:sp>
      <p:sp>
        <p:nvSpPr>
          <p:cNvPr id="11" name="Text 9"/>
          <p:cNvSpPr/>
          <p:nvPr/>
        </p:nvSpPr>
        <p:spPr>
          <a:xfrm>
            <a:off x="4695974" y="2284884"/>
            <a:ext cx="2138288"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Chronic Urticaria (&gt;6 weeks)</a:t>
            </a:r>
            <a:endParaRPr lang="en-US" sz="1200" dirty="0"/>
          </a:p>
        </p:txBody>
      </p:sp>
      <p:sp>
        <p:nvSpPr>
          <p:cNvPr id="12" name="Text 10"/>
          <p:cNvSpPr/>
          <p:nvPr/>
        </p:nvSpPr>
        <p:spPr>
          <a:xfrm>
            <a:off x="4695974" y="2553146"/>
            <a:ext cx="3827934"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Food allergy is rarely the cause. The majority of chronic urticaria/angioedema (CUA) is idiopathic (autoimmune in ~40%). Allergy testing for food is unhelpful and misleading in the absence of a specific history.</a:t>
            </a:r>
            <a:endParaRPr lang="en-US" sz="950" dirty="0"/>
          </a:p>
        </p:txBody>
      </p:sp>
      <p:sp>
        <p:nvSpPr>
          <p:cNvPr id="13" name="Shape 11"/>
          <p:cNvSpPr/>
          <p:nvPr/>
        </p:nvSpPr>
        <p:spPr>
          <a:xfrm>
            <a:off x="496119" y="3610496"/>
            <a:ext cx="8151763" cy="725463"/>
          </a:xfrm>
          <a:prstGeom prst="roundRect">
            <a:avLst>
              <a:gd name="adj" fmla="val 2565"/>
            </a:avLst>
          </a:prstGeom>
          <a:solidFill>
            <a:srgbClr val="FCF2B5"/>
          </a:solidFill>
          <a:ln/>
        </p:spPr>
      </p:sp>
      <p:pic>
        <p:nvPicPr>
          <p:cNvPr id="14" name="Image 0" descr="preencoded.png">    </p:cNvPr>
          <p:cNvPicPr>
            <a:picLocks noChangeAspect="1"/>
          </p:cNvPicPr>
          <p:nvPr/>
        </p:nvPicPr>
        <p:blipFill>
          <a:blip r:embed="rId1"/>
          <a:stretch>
            <a:fillRect/>
          </a:stretch>
        </p:blipFill>
        <p:spPr>
          <a:xfrm>
            <a:off x="620092" y="3795043"/>
            <a:ext cx="155004" cy="123974"/>
          </a:xfrm>
          <a:prstGeom prst="rect">
            <a:avLst/>
          </a:prstGeom>
        </p:spPr>
      </p:pic>
      <p:sp>
        <p:nvSpPr>
          <p:cNvPr id="15" name="Text 12"/>
          <p:cNvSpPr/>
          <p:nvPr/>
        </p:nvSpPr>
        <p:spPr>
          <a:xfrm>
            <a:off x="899071" y="3765426"/>
            <a:ext cx="7624837"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Ordering broad food IgE panels in chronic urticaria generates false positive results, causes unnecessary food avoidance, and does not improve outcomes.</a:t>
            </a:r>
            <a:endParaRPr lang="en-US" sz="9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496119" y="603647"/>
            <a:ext cx="492353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Food Allergy – Elimination Diets</a:t>
            </a:r>
            <a:endParaRPr lang="en-US" sz="2400" dirty="0"/>
          </a:p>
        </p:txBody>
      </p:sp>
      <p:sp>
        <p:nvSpPr>
          <p:cNvPr id="3" name="Shape 1"/>
          <p:cNvSpPr/>
          <p:nvPr/>
        </p:nvSpPr>
        <p:spPr>
          <a:xfrm>
            <a:off x="406822" y="1177230"/>
            <a:ext cx="4103191" cy="3362623"/>
          </a:xfrm>
          <a:prstGeom prst="roundRect">
            <a:avLst>
              <a:gd name="adj" fmla="val 553"/>
            </a:avLst>
          </a:prstGeom>
          <a:solidFill>
            <a:srgbClr val="3E2513"/>
          </a:solidFill>
          <a:ln/>
        </p:spPr>
      </p:sp>
      <p:sp>
        <p:nvSpPr>
          <p:cNvPr id="4" name="Text 2"/>
          <p:cNvSpPr/>
          <p:nvPr/>
        </p:nvSpPr>
        <p:spPr>
          <a:xfrm>
            <a:off x="530796" y="1301204"/>
            <a:ext cx="3176811"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When Are Elimination Diets Appropriate?</a:t>
            </a:r>
            <a:endParaRPr lang="en-US" sz="1200" dirty="0"/>
          </a:p>
        </p:txBody>
      </p:sp>
      <p:sp>
        <p:nvSpPr>
          <p:cNvPr id="5" name="Text 3"/>
          <p:cNvSpPr/>
          <p:nvPr/>
        </p:nvSpPr>
        <p:spPr>
          <a:xfrm>
            <a:off x="530796" y="1619027"/>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Dietary elimination should only follow appropriate specialist assessment. In primary care, empirical elimination diets — particularly in children — carry real risks of nutritional deficiency, growth impairment, and unnecessary social restriction. </a:t>
            </a:r>
            <a:endParaRPr lang="en-US" sz="950" dirty="0"/>
          </a:p>
        </p:txBody>
      </p:sp>
      <p:sp>
        <p:nvSpPr>
          <p:cNvPr id="6" name="Text 4"/>
          <p:cNvSpPr/>
          <p:nvPr/>
        </p:nvSpPr>
        <p:spPr>
          <a:xfrm>
            <a:off x="4728046" y="1301204"/>
            <a:ext cx="1602135"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Structured Approach</a:t>
            </a:r>
            <a:endParaRPr lang="en-US" sz="1200" dirty="0"/>
          </a:p>
        </p:txBody>
      </p:sp>
      <p:sp>
        <p:nvSpPr>
          <p:cNvPr id="7" name="Text 5"/>
          <p:cNvSpPr/>
          <p:nvPr/>
        </p:nvSpPr>
        <p:spPr>
          <a:xfrm>
            <a:off x="4728046" y="1619027"/>
            <a:ext cx="3924598" cy="1916311"/>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Elimination should be based on a plausible history </a:t>
            </a:r>
            <a:pPr algn="l" marL="342900" indent="-342900">
              <a:lnSpc>
                <a:spcPts val="1550"/>
              </a:lnSpc>
              <a:buSzPct val="100000"/>
              <a:buChar char="•"/>
            </a:pPr>
            <a:r>
              <a:rPr lang="en-US" sz="950" i="1" dirty="0">
                <a:solidFill>
                  <a:srgbClr val="504C49"/>
                </a:solidFill>
                <a:latin typeface="Source Serif 4" pitchFamily="34" charset="0"/>
                <a:ea typeface="Source Serif 4" pitchFamily="34" charset="-122"/>
                <a:cs typeface="Source Serif 4" pitchFamily="34" charset="-120"/>
              </a:rPr>
              <a:t>and</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supported by objective testing or specialist review</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Cow's milk elimination in infants with non-IgE-mediated allergy: follow NICE/MAP guideline — dietitian support is recommended</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Duration of elimination should be defined (typically 2–6 weeks) with clear reintroduction plan</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Food challenges (if required) should be supervised by allergy specialists</a:t>
            </a:r>
            <a:endParaRPr lang="en-US" sz="950" dirty="0"/>
          </a:p>
        </p:txBody>
      </p:sp>
      <p:sp>
        <p:nvSpPr>
          <p:cNvPr id="8" name="Shape 6"/>
          <p:cNvSpPr/>
          <p:nvPr/>
        </p:nvSpPr>
        <p:spPr>
          <a:xfrm>
            <a:off x="4728046" y="3674864"/>
            <a:ext cx="3924598" cy="725463"/>
          </a:xfrm>
          <a:prstGeom prst="roundRect">
            <a:avLst>
              <a:gd name="adj" fmla="val 2565"/>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859411"/>
            <a:ext cx="155004" cy="123974"/>
          </a:xfrm>
          <a:prstGeom prst="rect">
            <a:avLst/>
          </a:prstGeom>
        </p:spPr>
      </p:pic>
      <p:sp>
        <p:nvSpPr>
          <p:cNvPr id="10" name="Text 7"/>
          <p:cNvSpPr/>
          <p:nvPr/>
        </p:nvSpPr>
        <p:spPr>
          <a:xfrm>
            <a:off x="5130998" y="3829794"/>
            <a:ext cx="3397672"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Refer to NICE guideline CG116 and the iMAP/MAP guidance for cow's milk protein allergy in infants.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1031156"/>
            <a:ext cx="445561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Hypersensitivity – Types I–III</a:t>
            </a:r>
            <a:endParaRPr lang="en-US" sz="2400" dirty="0"/>
          </a:p>
        </p:txBody>
      </p:sp>
      <p:sp>
        <p:nvSpPr>
          <p:cNvPr id="3" name="Text 1"/>
          <p:cNvSpPr/>
          <p:nvPr/>
        </p:nvSpPr>
        <p:spPr>
          <a:xfrm>
            <a:off x="496119" y="1666726"/>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Gell and Coombs classification describes four types of hypersensitivity reaction. Types I–III are antibody-mediated and remain clinically important in everyday practice.</a:t>
            </a:r>
            <a:endParaRPr lang="en-US" sz="950" dirty="0"/>
          </a:p>
        </p:txBody>
      </p:sp>
      <p:sp>
        <p:nvSpPr>
          <p:cNvPr id="4" name="Shape 2"/>
          <p:cNvSpPr/>
          <p:nvPr/>
        </p:nvSpPr>
        <p:spPr>
          <a:xfrm>
            <a:off x="496119" y="2203177"/>
            <a:ext cx="2634555" cy="1909167"/>
          </a:xfrm>
          <a:prstGeom prst="roundRect">
            <a:avLst>
              <a:gd name="adj" fmla="val 975"/>
            </a:avLst>
          </a:prstGeom>
          <a:solidFill>
            <a:srgbClr val="FFFFFF"/>
          </a:solidFill>
          <a:ln w="14288">
            <a:solidFill>
              <a:srgbClr val="D8D4D4"/>
            </a:solidFill>
            <a:prstDash val="solid"/>
          </a:ln>
        </p:spPr>
      </p:sp>
      <p:sp>
        <p:nvSpPr>
          <p:cNvPr id="5" name="Shape 3"/>
          <p:cNvSpPr/>
          <p:nvPr/>
        </p:nvSpPr>
        <p:spPr>
          <a:xfrm>
            <a:off x="510406" y="2217465"/>
            <a:ext cx="2605980" cy="372070"/>
          </a:xfrm>
          <a:prstGeom prst="roundRect">
            <a:avLst>
              <a:gd name="adj" fmla="val 393"/>
            </a:avLst>
          </a:prstGeom>
          <a:solidFill>
            <a:srgbClr val="F9F7F7"/>
          </a:solidFill>
          <a:ln/>
        </p:spPr>
      </p:sp>
      <p:sp>
        <p:nvSpPr>
          <p:cNvPr id="6" name="Text 4"/>
          <p:cNvSpPr/>
          <p:nvPr/>
        </p:nvSpPr>
        <p:spPr>
          <a:xfrm>
            <a:off x="1720379" y="2287191"/>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1</a:t>
            </a:r>
            <a:endParaRPr lang="en-US" sz="1450" dirty="0"/>
          </a:p>
        </p:txBody>
      </p:sp>
      <p:sp>
        <p:nvSpPr>
          <p:cNvPr id="7" name="Text 5"/>
          <p:cNvSpPr/>
          <p:nvPr/>
        </p:nvSpPr>
        <p:spPr>
          <a:xfrm>
            <a:off x="634380" y="2713509"/>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Type I – Immediate (IgE-mediated)</a:t>
            </a:r>
            <a:endParaRPr lang="en-US" sz="1200" dirty="0"/>
          </a:p>
        </p:txBody>
      </p:sp>
      <p:sp>
        <p:nvSpPr>
          <p:cNvPr id="8" name="Text 6"/>
          <p:cNvSpPr/>
          <p:nvPr/>
        </p:nvSpPr>
        <p:spPr>
          <a:xfrm>
            <a:off x="634380" y="3175620"/>
            <a:ext cx="2358033"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Allergen cross-links IgE on mast cells → rapid degranulation. Examples: anaphylaxis, allergic rhinitis, asthma, urticaria, food allergy.</a:t>
            </a:r>
            <a:endParaRPr lang="en-US" sz="950" dirty="0"/>
          </a:p>
        </p:txBody>
      </p:sp>
      <p:sp>
        <p:nvSpPr>
          <p:cNvPr id="9" name="Shape 7"/>
          <p:cNvSpPr/>
          <p:nvPr/>
        </p:nvSpPr>
        <p:spPr>
          <a:xfrm>
            <a:off x="3254648" y="2203177"/>
            <a:ext cx="2634630" cy="1909167"/>
          </a:xfrm>
          <a:prstGeom prst="roundRect">
            <a:avLst>
              <a:gd name="adj" fmla="val 975"/>
            </a:avLst>
          </a:prstGeom>
          <a:solidFill>
            <a:srgbClr val="FFFFFF"/>
          </a:solidFill>
          <a:ln w="14288">
            <a:solidFill>
              <a:srgbClr val="D8D4D4"/>
            </a:solidFill>
            <a:prstDash val="solid"/>
          </a:ln>
        </p:spPr>
      </p:sp>
      <p:sp>
        <p:nvSpPr>
          <p:cNvPr id="10" name="Shape 8"/>
          <p:cNvSpPr/>
          <p:nvPr/>
        </p:nvSpPr>
        <p:spPr>
          <a:xfrm>
            <a:off x="3268935" y="2217465"/>
            <a:ext cx="2606055" cy="372070"/>
          </a:xfrm>
          <a:prstGeom prst="roundRect">
            <a:avLst>
              <a:gd name="adj" fmla="val 393"/>
            </a:avLst>
          </a:prstGeom>
          <a:solidFill>
            <a:srgbClr val="F9F7F7"/>
          </a:solidFill>
          <a:ln/>
        </p:spPr>
      </p:sp>
      <p:sp>
        <p:nvSpPr>
          <p:cNvPr id="11" name="Text 9"/>
          <p:cNvSpPr/>
          <p:nvPr/>
        </p:nvSpPr>
        <p:spPr>
          <a:xfrm>
            <a:off x="4478908" y="2287191"/>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2</a:t>
            </a:r>
            <a:endParaRPr lang="en-US" sz="1450" dirty="0"/>
          </a:p>
        </p:txBody>
      </p:sp>
      <p:sp>
        <p:nvSpPr>
          <p:cNvPr id="12" name="Text 10"/>
          <p:cNvSpPr/>
          <p:nvPr/>
        </p:nvSpPr>
        <p:spPr>
          <a:xfrm>
            <a:off x="3392909" y="2713509"/>
            <a:ext cx="2174900"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Type II – Cytotoxic (IgG/IgM)</a:t>
            </a:r>
            <a:endParaRPr lang="en-US" sz="1200" dirty="0"/>
          </a:p>
        </p:txBody>
      </p:sp>
      <p:sp>
        <p:nvSpPr>
          <p:cNvPr id="13" name="Text 11"/>
          <p:cNvSpPr/>
          <p:nvPr/>
        </p:nvSpPr>
        <p:spPr>
          <a:xfrm>
            <a:off x="3392909" y="2981771"/>
            <a:ext cx="2358107"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Antibodies directed against cell surface antigens. Examples: haemolytic anaemia, drug-induced thrombocytopaenia.</a:t>
            </a:r>
            <a:endParaRPr lang="en-US" sz="950" dirty="0"/>
          </a:p>
        </p:txBody>
      </p:sp>
      <p:sp>
        <p:nvSpPr>
          <p:cNvPr id="14" name="Shape 12"/>
          <p:cNvSpPr/>
          <p:nvPr/>
        </p:nvSpPr>
        <p:spPr>
          <a:xfrm>
            <a:off x="6013252" y="2203177"/>
            <a:ext cx="2634555" cy="1909167"/>
          </a:xfrm>
          <a:prstGeom prst="roundRect">
            <a:avLst>
              <a:gd name="adj" fmla="val 975"/>
            </a:avLst>
          </a:prstGeom>
          <a:solidFill>
            <a:srgbClr val="FFFFFF"/>
          </a:solidFill>
          <a:ln w="14288">
            <a:solidFill>
              <a:srgbClr val="D8D4D4"/>
            </a:solidFill>
            <a:prstDash val="solid"/>
          </a:ln>
        </p:spPr>
      </p:sp>
      <p:sp>
        <p:nvSpPr>
          <p:cNvPr id="15" name="Shape 13"/>
          <p:cNvSpPr/>
          <p:nvPr/>
        </p:nvSpPr>
        <p:spPr>
          <a:xfrm>
            <a:off x="6027539" y="2217465"/>
            <a:ext cx="2605980" cy="372070"/>
          </a:xfrm>
          <a:prstGeom prst="roundRect">
            <a:avLst>
              <a:gd name="adj" fmla="val 393"/>
            </a:avLst>
          </a:prstGeom>
          <a:solidFill>
            <a:srgbClr val="F9F7F7"/>
          </a:solidFill>
          <a:ln/>
        </p:spPr>
      </p:sp>
      <p:sp>
        <p:nvSpPr>
          <p:cNvPr id="16" name="Text 14"/>
          <p:cNvSpPr/>
          <p:nvPr/>
        </p:nvSpPr>
        <p:spPr>
          <a:xfrm>
            <a:off x="7237512" y="2287191"/>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3</a:t>
            </a:r>
            <a:endParaRPr lang="en-US" sz="1450" dirty="0"/>
          </a:p>
        </p:txBody>
      </p:sp>
      <p:sp>
        <p:nvSpPr>
          <p:cNvPr id="17" name="Text 15"/>
          <p:cNvSpPr/>
          <p:nvPr/>
        </p:nvSpPr>
        <p:spPr>
          <a:xfrm>
            <a:off x="6151513" y="2713509"/>
            <a:ext cx="2085603"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Type III – Immune Complex</a:t>
            </a:r>
            <a:endParaRPr lang="en-US" sz="1200" dirty="0"/>
          </a:p>
        </p:txBody>
      </p:sp>
      <p:sp>
        <p:nvSpPr>
          <p:cNvPr id="18" name="Text 16"/>
          <p:cNvSpPr/>
          <p:nvPr/>
        </p:nvSpPr>
        <p:spPr>
          <a:xfrm>
            <a:off x="6151513" y="2981771"/>
            <a:ext cx="2358033"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Circulating antigen–antibody complexes deposited in tissues. Examples: serum sickness, certain drug reactions, hypersensitivity pneumonitis.</a:t>
            </a:r>
            <a:endParaRPr lang="en-US" sz="9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422597"/>
            <a:ext cx="4722763" cy="736402"/>
          </a:xfrm>
          <a:prstGeom prst="rect">
            <a:avLst/>
          </a:prstGeom>
          <a:noFill/>
          <a:ln/>
        </p:spPr>
        <p:txBody>
          <a:bodyPr wrap="square" lIns="0" tIns="0" rIns="0" bIns="0" rtlCol="0" anchor="t"/>
          <a:lstStyle/>
          <a:p>
            <a:pPr algn="l" indent="0" marL="0">
              <a:lnSpc>
                <a:spcPts val="2850"/>
              </a:lnSpc>
              <a:buNone/>
            </a:pPr>
            <a:r>
              <a:rPr lang="en-US" sz="2300" dirty="0">
                <a:solidFill>
                  <a:srgbClr val="201B18"/>
                </a:solidFill>
                <a:latin typeface="Platypi Medium" pitchFamily="34" charset="0"/>
                <a:ea typeface="Platypi Medium" pitchFamily="34" charset="-122"/>
                <a:cs typeface="Platypi Medium" pitchFamily="34" charset="-120"/>
              </a:rPr>
              <a:t>Food Anaphylaxis – Adrenaline Saves Lives</a:t>
            </a:r>
            <a:endParaRPr lang="en-US" sz="2300" dirty="0"/>
          </a:p>
        </p:txBody>
      </p:sp>
      <p:sp>
        <p:nvSpPr>
          <p:cNvPr id="4" name="Shape 1"/>
          <p:cNvSpPr/>
          <p:nvPr/>
        </p:nvSpPr>
        <p:spPr>
          <a:xfrm>
            <a:off x="3925119" y="1326877"/>
            <a:ext cx="1056010" cy="217736"/>
          </a:xfrm>
          <a:prstGeom prst="roundRect">
            <a:avLst>
              <a:gd name="adj" fmla="val 6495"/>
            </a:avLst>
          </a:prstGeom>
          <a:solidFill>
            <a:srgbClr val="F3E3D8"/>
          </a:solidFill>
          <a:ln/>
        </p:spPr>
      </p:sp>
      <p:sp>
        <p:nvSpPr>
          <p:cNvPr id="5" name="Text 2"/>
          <p:cNvSpPr/>
          <p:nvPr/>
        </p:nvSpPr>
        <p:spPr>
          <a:xfrm>
            <a:off x="3995812" y="1362224"/>
            <a:ext cx="914623" cy="147042"/>
          </a:xfrm>
          <a:prstGeom prst="rect">
            <a:avLst/>
          </a:prstGeom>
          <a:noFill/>
          <a:ln/>
        </p:spPr>
        <p:txBody>
          <a:bodyPr wrap="none" lIns="0" tIns="0" rIns="0" bIns="0" rtlCol="0" anchor="t"/>
          <a:lstStyle/>
          <a:p>
            <a:pPr algn="l" indent="0" marL="0">
              <a:lnSpc>
                <a:spcPts val="1150"/>
              </a:lnSpc>
              <a:buNone/>
            </a:pPr>
            <a:r>
              <a:rPr lang="en-US" sz="700" dirty="0">
                <a:solidFill>
                  <a:srgbClr val="504C49"/>
                </a:solidFill>
                <a:latin typeface="Source Serif 4" pitchFamily="34" charset="0"/>
                <a:ea typeface="Source Serif 4" pitchFamily="34" charset="-122"/>
                <a:cs typeface="Source Serif 4" pitchFamily="34" charset="-120"/>
              </a:rPr>
              <a:t>CLINICAL PRIORITY</a:t>
            </a:r>
            <a:endParaRPr lang="en-US" sz="700" dirty="0"/>
          </a:p>
        </p:txBody>
      </p:sp>
      <p:sp>
        <p:nvSpPr>
          <p:cNvPr id="6" name="Text 3"/>
          <p:cNvSpPr/>
          <p:nvPr/>
        </p:nvSpPr>
        <p:spPr>
          <a:xfrm>
            <a:off x="3925119" y="1670521"/>
            <a:ext cx="4722763" cy="735509"/>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Prompt intramuscular adrenaline is the only first-line life-saving treatment for food anaphylaxis. Delay in administration is associated with fatal and near-fatal outcomes. Every primary care clinician should be able to recognise anaphylaxis and act without hesitation.</a:t>
            </a:r>
            <a:endParaRPr lang="en-US" sz="900" dirty="0"/>
          </a:p>
        </p:txBody>
      </p:sp>
      <p:sp>
        <p:nvSpPr>
          <p:cNvPr id="7" name="Shape 4"/>
          <p:cNvSpPr/>
          <p:nvPr/>
        </p:nvSpPr>
        <p:spPr>
          <a:xfrm>
            <a:off x="3925119" y="2531938"/>
            <a:ext cx="2305422" cy="1222400"/>
          </a:xfrm>
          <a:prstGeom prst="roundRect">
            <a:avLst>
              <a:gd name="adj" fmla="val 1446"/>
            </a:avLst>
          </a:prstGeom>
          <a:solidFill>
            <a:srgbClr val="F9F7F7"/>
          </a:solidFill>
          <a:ln/>
        </p:spPr>
      </p:sp>
      <p:sp>
        <p:nvSpPr>
          <p:cNvPr id="8" name="Text 5"/>
          <p:cNvSpPr/>
          <p:nvPr/>
        </p:nvSpPr>
        <p:spPr>
          <a:xfrm>
            <a:off x="4042916" y="2649736"/>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Act Immediately</a:t>
            </a:r>
            <a:endParaRPr lang="en-US" sz="1150" dirty="0"/>
          </a:p>
        </p:txBody>
      </p:sp>
      <p:sp>
        <p:nvSpPr>
          <p:cNvPr id="9" name="Text 6"/>
          <p:cNvSpPr/>
          <p:nvPr/>
        </p:nvSpPr>
        <p:spPr>
          <a:xfrm>
            <a:off x="4042916" y="2901032"/>
            <a:ext cx="2069827" cy="735509"/>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Do not wait for all features to develop. If anaphylaxis is suspected, give IM adrenaline into the outer mid-thigh without delay.</a:t>
            </a:r>
            <a:endParaRPr lang="en-US" sz="900" dirty="0"/>
          </a:p>
        </p:txBody>
      </p:sp>
      <p:sp>
        <p:nvSpPr>
          <p:cNvPr id="10" name="Shape 7"/>
          <p:cNvSpPr/>
          <p:nvPr/>
        </p:nvSpPr>
        <p:spPr>
          <a:xfrm>
            <a:off x="6342459" y="2531938"/>
            <a:ext cx="2305422" cy="1222400"/>
          </a:xfrm>
          <a:prstGeom prst="roundRect">
            <a:avLst>
              <a:gd name="adj" fmla="val 1446"/>
            </a:avLst>
          </a:prstGeom>
          <a:solidFill>
            <a:srgbClr val="F9F7F7"/>
          </a:solidFill>
          <a:ln/>
        </p:spPr>
      </p:sp>
      <p:sp>
        <p:nvSpPr>
          <p:cNvPr id="11" name="Text 8"/>
          <p:cNvSpPr/>
          <p:nvPr/>
        </p:nvSpPr>
        <p:spPr>
          <a:xfrm>
            <a:off x="6460257" y="2649736"/>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Correct Dose</a:t>
            </a:r>
            <a:endParaRPr lang="en-US" sz="1150" dirty="0"/>
          </a:p>
        </p:txBody>
      </p:sp>
      <p:sp>
        <p:nvSpPr>
          <p:cNvPr id="12" name="Text 9"/>
          <p:cNvSpPr/>
          <p:nvPr/>
        </p:nvSpPr>
        <p:spPr>
          <a:xfrm>
            <a:off x="6460257" y="2901032"/>
            <a:ext cx="2069827" cy="735509"/>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Adults and children &gt;12 years: 0.5 mg IM (500 micrograms). Child 6–12 years: 0.3 mg. Child &lt;6 years: 0.15 mg. Use auto-injector if available.</a:t>
            </a:r>
            <a:endParaRPr lang="en-US" sz="900" dirty="0"/>
          </a:p>
        </p:txBody>
      </p:sp>
      <p:sp>
        <p:nvSpPr>
          <p:cNvPr id="13" name="Shape 10"/>
          <p:cNvSpPr/>
          <p:nvPr/>
        </p:nvSpPr>
        <p:spPr>
          <a:xfrm>
            <a:off x="3925119" y="3866257"/>
            <a:ext cx="4722763" cy="854646"/>
          </a:xfrm>
          <a:prstGeom prst="roundRect">
            <a:avLst>
              <a:gd name="adj" fmla="val 2068"/>
            </a:avLst>
          </a:prstGeom>
          <a:solidFill>
            <a:srgbClr val="F9F7F7"/>
          </a:solidFill>
          <a:ln/>
        </p:spPr>
      </p:sp>
      <p:sp>
        <p:nvSpPr>
          <p:cNvPr id="14" name="Text 11"/>
          <p:cNvSpPr/>
          <p:nvPr/>
        </p:nvSpPr>
        <p:spPr>
          <a:xfrm>
            <a:off x="4042916" y="3984054"/>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Call 999</a:t>
            </a:r>
            <a:endParaRPr lang="en-US" sz="1150" dirty="0"/>
          </a:p>
        </p:txBody>
      </p:sp>
      <p:sp>
        <p:nvSpPr>
          <p:cNvPr id="15" name="Text 12"/>
          <p:cNvSpPr/>
          <p:nvPr/>
        </p:nvSpPr>
        <p:spPr>
          <a:xfrm>
            <a:off x="4042916" y="4235351"/>
            <a:ext cx="4487168"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All cases of suspected anaphylaxis require 999 and hospital transfer, even if initial response to adrenaline is good. Biphasic reactions may occur.</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496119" y="532954"/>
            <a:ext cx="5787479"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Food Allergy Management – Overview</a:t>
            </a:r>
            <a:endParaRPr lang="en-US" sz="2400" dirty="0"/>
          </a:p>
        </p:txBody>
      </p:sp>
      <p:sp>
        <p:nvSpPr>
          <p:cNvPr id="3" name="Text 1"/>
          <p:cNvSpPr/>
          <p:nvPr/>
        </p:nvSpPr>
        <p:spPr>
          <a:xfrm>
            <a:off x="496119" y="1168524"/>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Comprehensive management of food allergy extends well beyond the acute reaction. The triad of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avoidance, education, and emergency planning</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forms the cornerstone of long-term care in primary care.</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704975"/>
            <a:ext cx="310083" cy="310083"/>
          </a:xfrm>
          <a:prstGeom prst="rect">
            <a:avLst/>
          </a:prstGeom>
        </p:spPr>
      </p:pic>
      <p:sp>
        <p:nvSpPr>
          <p:cNvPr id="5" name="Text 2"/>
          <p:cNvSpPr/>
          <p:nvPr/>
        </p:nvSpPr>
        <p:spPr>
          <a:xfrm>
            <a:off x="496119" y="217006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Allergen Avoidance</a:t>
            </a:r>
            <a:endParaRPr lang="en-US" sz="1200" dirty="0"/>
          </a:p>
        </p:txBody>
      </p:sp>
      <p:sp>
        <p:nvSpPr>
          <p:cNvPr id="6" name="Text 3"/>
          <p:cNvSpPr/>
          <p:nvPr/>
        </p:nvSpPr>
        <p:spPr>
          <a:xfrm>
            <a:off x="496119" y="2438326"/>
            <a:ext cx="3998342"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Clear written information on allergen identification in food labels (14 major allergens). Cross-contamination awareness, eating out safely, and allergen-free alternatives.</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704975"/>
            <a:ext cx="310083" cy="310083"/>
          </a:xfrm>
          <a:prstGeom prst="rect">
            <a:avLst/>
          </a:prstGeom>
        </p:spPr>
      </p:pic>
      <p:sp>
        <p:nvSpPr>
          <p:cNvPr id="8" name="Text 4"/>
          <p:cNvSpPr/>
          <p:nvPr/>
        </p:nvSpPr>
        <p:spPr>
          <a:xfrm>
            <a:off x="4649465" y="217006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Education</a:t>
            </a:r>
            <a:endParaRPr lang="en-US" sz="1200" dirty="0"/>
          </a:p>
        </p:txBody>
      </p:sp>
      <p:sp>
        <p:nvSpPr>
          <p:cNvPr id="9" name="Text 5"/>
          <p:cNvSpPr/>
          <p:nvPr/>
        </p:nvSpPr>
        <p:spPr>
          <a:xfrm>
            <a:off x="4649465" y="2438326"/>
            <a:ext cx="3998416"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Patient and carer training: recognition of early symptoms, when and how to use AAIs, importance of wearing medical alert identification.</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281735"/>
            <a:ext cx="310083" cy="310083"/>
          </a:xfrm>
          <a:prstGeom prst="rect">
            <a:avLst/>
          </a:prstGeom>
        </p:spPr>
      </p:pic>
      <p:sp>
        <p:nvSpPr>
          <p:cNvPr id="11" name="Text 6"/>
          <p:cNvSpPr/>
          <p:nvPr/>
        </p:nvSpPr>
        <p:spPr>
          <a:xfrm>
            <a:off x="496119" y="3746822"/>
            <a:ext cx="1763985"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Emergency Action Plan</a:t>
            </a:r>
            <a:endParaRPr lang="en-US" sz="1200" dirty="0"/>
          </a:p>
        </p:txBody>
      </p:sp>
      <p:sp>
        <p:nvSpPr>
          <p:cNvPr id="12" name="Text 7"/>
          <p:cNvSpPr/>
          <p:nvPr/>
        </p:nvSpPr>
        <p:spPr>
          <a:xfrm>
            <a:off x="496119" y="4015085"/>
            <a:ext cx="3998342"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Every patient at risk of anaphylaxis should have a written, personalised anaphylaxis action plan provided at point of prescription of AAIs.</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281735"/>
            <a:ext cx="310083" cy="310083"/>
          </a:xfrm>
          <a:prstGeom prst="rect">
            <a:avLst/>
          </a:prstGeom>
        </p:spPr>
      </p:pic>
      <p:sp>
        <p:nvSpPr>
          <p:cNvPr id="14" name="Text 8"/>
          <p:cNvSpPr/>
          <p:nvPr/>
        </p:nvSpPr>
        <p:spPr>
          <a:xfrm>
            <a:off x="4649465" y="374682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Specialist Referral</a:t>
            </a:r>
            <a:endParaRPr lang="en-US" sz="1200" dirty="0"/>
          </a:p>
        </p:txBody>
      </p:sp>
      <p:sp>
        <p:nvSpPr>
          <p:cNvPr id="15" name="Text 9"/>
          <p:cNvSpPr/>
          <p:nvPr/>
        </p:nvSpPr>
        <p:spPr>
          <a:xfrm>
            <a:off x="4649465" y="4015085"/>
            <a:ext cx="3998416"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Refer to allergy services for diagnostic confirmation, immunotherapy consideration, and food challenge if appropriate. Do not manage uncertain food allergy in isolation in primary care.</a:t>
            </a:r>
            <a:endParaRPr lang="en-US" sz="9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496119" y="681186"/>
            <a:ext cx="715059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Food Allergy – Adrenaline Auto-Injectors (AAIs)</a:t>
            </a:r>
            <a:endParaRPr lang="en-US" sz="2400" dirty="0"/>
          </a:p>
        </p:txBody>
      </p:sp>
      <p:sp>
        <p:nvSpPr>
          <p:cNvPr id="3" name="Shape 1"/>
          <p:cNvSpPr/>
          <p:nvPr/>
        </p:nvSpPr>
        <p:spPr>
          <a:xfrm>
            <a:off x="406822" y="1254770"/>
            <a:ext cx="4103191" cy="3207544"/>
          </a:xfrm>
          <a:prstGeom prst="roundRect">
            <a:avLst>
              <a:gd name="adj" fmla="val 580"/>
            </a:avLst>
          </a:prstGeom>
          <a:solidFill>
            <a:srgbClr val="3E2513"/>
          </a:solidFill>
          <a:ln/>
        </p:spPr>
      </p:sp>
      <p:sp>
        <p:nvSpPr>
          <p:cNvPr id="4" name="Text 2"/>
          <p:cNvSpPr/>
          <p:nvPr/>
        </p:nvSpPr>
        <p:spPr>
          <a:xfrm>
            <a:off x="530796" y="1378744"/>
            <a:ext cx="1712491"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Who Needs Two AAIs?</a:t>
            </a:r>
            <a:endParaRPr lang="en-US" sz="1200" dirty="0"/>
          </a:p>
        </p:txBody>
      </p:sp>
      <p:sp>
        <p:nvSpPr>
          <p:cNvPr id="5" name="Text 3"/>
          <p:cNvSpPr/>
          <p:nvPr/>
        </p:nvSpPr>
        <p:spPr>
          <a:xfrm>
            <a:off x="530796" y="1696566"/>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Current BSACI and Resuscitation Council UK guidance recommends prescribing </a:t>
            </a:r>
            <a:pPr algn="l" indent="0" marL="0">
              <a:lnSpc>
                <a:spcPts val="1550"/>
              </a:lnSpc>
              <a:buNone/>
            </a:pPr>
            <a:r>
              <a:rPr lang="en-US" sz="950" b="1" dirty="0">
                <a:solidFill>
                  <a:srgbClr val="FFFFFF"/>
                </a:solidFill>
                <a:latin typeface="Source Serif 4" pitchFamily="34" charset="0"/>
                <a:ea typeface="Source Serif 4" pitchFamily="34" charset="-122"/>
                <a:cs typeface="Source Serif 4" pitchFamily="34" charset="-120"/>
              </a:rPr>
              <a:t>two AAIs</a:t>
            </a:r>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 to patients with food allergy at significant risk of anaphylaxis. Two devices are recommended because a second dose may be required if symptoms recur before emergency services arrive, or if the first device fails.</a:t>
            </a:r>
            <a:endParaRPr lang="en-US" sz="950" dirty="0"/>
          </a:p>
        </p:txBody>
      </p:sp>
      <p:sp>
        <p:nvSpPr>
          <p:cNvPr id="6" name="Text 4"/>
          <p:cNvSpPr/>
          <p:nvPr/>
        </p:nvSpPr>
        <p:spPr>
          <a:xfrm>
            <a:off x="4728046" y="1378744"/>
            <a:ext cx="1892350"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Indications for Two AAIs</a:t>
            </a:r>
            <a:endParaRPr lang="en-US" sz="1200" dirty="0"/>
          </a:p>
        </p:txBody>
      </p:sp>
      <p:sp>
        <p:nvSpPr>
          <p:cNvPr id="7" name="Text 5"/>
          <p:cNvSpPr/>
          <p:nvPr/>
        </p:nvSpPr>
        <p:spPr>
          <a:xfrm>
            <a:off x="4728046" y="1696566"/>
            <a:ext cx="3924598" cy="1562770"/>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Previous anaphylaxis to food</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Known peanut, tree nut, or sesame allergy with systemic reaction history</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Coexisting poorly controlled asthma — a major risk factor for fatal anaphylaxis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Remote location or delayed access to emergency services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Patient/carer preference where risk is significant</a:t>
            </a:r>
            <a:endParaRPr lang="en-US" sz="950" dirty="0"/>
          </a:p>
        </p:txBody>
      </p:sp>
      <p:sp>
        <p:nvSpPr>
          <p:cNvPr id="8" name="Shape 6"/>
          <p:cNvSpPr/>
          <p:nvPr/>
        </p:nvSpPr>
        <p:spPr>
          <a:xfrm>
            <a:off x="4728046" y="3398862"/>
            <a:ext cx="3924598" cy="923925"/>
          </a:xfrm>
          <a:prstGeom prst="roundRect">
            <a:avLst>
              <a:gd name="adj" fmla="val 2014"/>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583409"/>
            <a:ext cx="155004" cy="123974"/>
          </a:xfrm>
          <a:prstGeom prst="rect">
            <a:avLst/>
          </a:prstGeom>
        </p:spPr>
      </p:pic>
      <p:sp>
        <p:nvSpPr>
          <p:cNvPr id="10" name="Text 7"/>
          <p:cNvSpPr/>
          <p:nvPr/>
        </p:nvSpPr>
        <p:spPr>
          <a:xfrm>
            <a:off x="5130998" y="3553792"/>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Ensure training on correct technique at every prescription. Devices should be carried at all times and not stored in extreme temperatures.</a:t>
            </a:r>
            <a:endParaRPr lang="en-US" sz="9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496119" y="1033016"/>
            <a:ext cx="523488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Drug Reactions – Penicillin Allergy</a:t>
            </a:r>
            <a:endParaRPr lang="en-US" sz="2400" dirty="0"/>
          </a:p>
        </p:txBody>
      </p:sp>
      <p:sp>
        <p:nvSpPr>
          <p:cNvPr id="3" name="Text 1"/>
          <p:cNvSpPr/>
          <p:nvPr/>
        </p:nvSpPr>
        <p:spPr>
          <a:xfrm>
            <a:off x="496119" y="1668587"/>
            <a:ext cx="8151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Penicillin allergy is one of the most common drug allergy labels encountered in UK primary care — yet it is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frequently overdiagnosed</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Approximately 90% of patients labelled as penicillin-allergic are found to tolerate penicillins on formal testing. Inaccurate labels drive antimicrobial stewardship failures.</a:t>
            </a:r>
            <a:endParaRPr lang="en-US" sz="950" dirty="0"/>
          </a:p>
        </p:txBody>
      </p:sp>
      <p:sp>
        <p:nvSpPr>
          <p:cNvPr id="4" name="Shape 2"/>
          <p:cNvSpPr/>
          <p:nvPr/>
        </p:nvSpPr>
        <p:spPr>
          <a:xfrm>
            <a:off x="496119" y="2403500"/>
            <a:ext cx="8151763" cy="1706984"/>
          </a:xfrm>
          <a:prstGeom prst="roundRect">
            <a:avLst>
              <a:gd name="adj" fmla="val 1090"/>
            </a:avLst>
          </a:prstGeom>
          <a:solidFill>
            <a:srgbClr val="F9F7F7"/>
          </a:solidFill>
          <a:ln/>
        </p:spPr>
      </p:sp>
      <p:sp>
        <p:nvSpPr>
          <p:cNvPr id="5" name="Shape 3"/>
          <p:cNvSpPr/>
          <p:nvPr/>
        </p:nvSpPr>
        <p:spPr>
          <a:xfrm>
            <a:off x="496119" y="2403500"/>
            <a:ext cx="2717229" cy="1706984"/>
          </a:xfrm>
          <a:prstGeom prst="roundRect">
            <a:avLst>
              <a:gd name="adj" fmla="val 1090"/>
            </a:avLst>
          </a:prstGeom>
          <a:solidFill>
            <a:srgbClr val="F9F7F7"/>
          </a:solidFill>
          <a:ln/>
        </p:spPr>
      </p:sp>
      <p:sp>
        <p:nvSpPr>
          <p:cNvPr id="6" name="Text 4"/>
          <p:cNvSpPr/>
          <p:nvPr/>
        </p:nvSpPr>
        <p:spPr>
          <a:xfrm>
            <a:off x="620092" y="2527474"/>
            <a:ext cx="2245593"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Consequences of Mislabelling</a:t>
            </a:r>
            <a:endParaRPr lang="en-US" sz="1200" dirty="0"/>
          </a:p>
        </p:txBody>
      </p:sp>
      <p:sp>
        <p:nvSpPr>
          <p:cNvPr id="7" name="Text 5"/>
          <p:cNvSpPr/>
          <p:nvPr/>
        </p:nvSpPr>
        <p:spPr>
          <a:xfrm>
            <a:off x="620092" y="2795736"/>
            <a:ext cx="2469282"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Unnecessary use of broader-spectrum antibiotics (e.g. clindamycin, fluoroquinolones) — increased C. diff risk, resistance, worse clinical outcomes, and higher costs.</a:t>
            </a:r>
            <a:endParaRPr lang="en-US" sz="950" dirty="0"/>
          </a:p>
        </p:txBody>
      </p:sp>
      <p:sp>
        <p:nvSpPr>
          <p:cNvPr id="8" name="Shape 6"/>
          <p:cNvSpPr/>
          <p:nvPr/>
        </p:nvSpPr>
        <p:spPr>
          <a:xfrm>
            <a:off x="3213348" y="2403500"/>
            <a:ext cx="2717229" cy="1706984"/>
          </a:xfrm>
          <a:prstGeom prst="rect">
            <a:avLst/>
          </a:prstGeom>
          <a:solidFill>
            <a:srgbClr val="F9F7F7"/>
          </a:solidFill>
          <a:ln/>
        </p:spPr>
      </p:sp>
      <p:sp>
        <p:nvSpPr>
          <p:cNvPr id="9" name="Shape 7"/>
          <p:cNvSpPr/>
          <p:nvPr/>
        </p:nvSpPr>
        <p:spPr>
          <a:xfrm>
            <a:off x="3213348" y="2403500"/>
            <a:ext cx="14288" cy="1706984"/>
          </a:xfrm>
          <a:prstGeom prst="roundRect">
            <a:avLst>
              <a:gd name="adj" fmla="val 130228"/>
            </a:avLst>
          </a:prstGeom>
          <a:solidFill>
            <a:srgbClr val="D8D4D4"/>
          </a:solidFill>
          <a:ln/>
        </p:spPr>
      </p:sp>
      <p:sp>
        <p:nvSpPr>
          <p:cNvPr id="10" name="Text 8"/>
          <p:cNvSpPr/>
          <p:nvPr/>
        </p:nvSpPr>
        <p:spPr>
          <a:xfrm>
            <a:off x="3337322" y="252747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Clinical Approach</a:t>
            </a:r>
            <a:endParaRPr lang="en-US" sz="1200" dirty="0"/>
          </a:p>
        </p:txBody>
      </p:sp>
      <p:sp>
        <p:nvSpPr>
          <p:cNvPr id="11" name="Text 9"/>
          <p:cNvSpPr/>
          <p:nvPr/>
        </p:nvSpPr>
        <p:spPr>
          <a:xfrm>
            <a:off x="3337322" y="2795736"/>
            <a:ext cx="2469282"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Take a structured history: nature of reaction, timing, circumstances. Many "reactions" were side effects (GI upset, yeast infection) not allergy. Refer for allergy assessment if systemic features were present.</a:t>
            </a:r>
            <a:endParaRPr lang="en-US" sz="950" dirty="0"/>
          </a:p>
        </p:txBody>
      </p:sp>
      <p:sp>
        <p:nvSpPr>
          <p:cNvPr id="12" name="Shape 10"/>
          <p:cNvSpPr/>
          <p:nvPr/>
        </p:nvSpPr>
        <p:spPr>
          <a:xfrm>
            <a:off x="5930578" y="2403500"/>
            <a:ext cx="2717229" cy="1706984"/>
          </a:xfrm>
          <a:prstGeom prst="rect">
            <a:avLst/>
          </a:prstGeom>
          <a:solidFill>
            <a:srgbClr val="F9F7F7"/>
          </a:solidFill>
          <a:ln/>
        </p:spPr>
      </p:sp>
      <p:sp>
        <p:nvSpPr>
          <p:cNvPr id="13" name="Shape 11"/>
          <p:cNvSpPr/>
          <p:nvPr/>
        </p:nvSpPr>
        <p:spPr>
          <a:xfrm>
            <a:off x="5930578" y="2403500"/>
            <a:ext cx="14288" cy="1706984"/>
          </a:xfrm>
          <a:prstGeom prst="roundRect">
            <a:avLst>
              <a:gd name="adj" fmla="val 130228"/>
            </a:avLst>
          </a:prstGeom>
          <a:solidFill>
            <a:srgbClr val="D8D4D4"/>
          </a:solidFill>
          <a:ln/>
        </p:spPr>
      </p:sp>
      <p:sp>
        <p:nvSpPr>
          <p:cNvPr id="14" name="Text 12"/>
          <p:cNvSpPr/>
          <p:nvPr/>
        </p:nvSpPr>
        <p:spPr>
          <a:xfrm>
            <a:off x="6054551" y="252747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De-labelling</a:t>
            </a:r>
            <a:endParaRPr lang="en-US" sz="1200" dirty="0"/>
          </a:p>
        </p:txBody>
      </p:sp>
      <p:sp>
        <p:nvSpPr>
          <p:cNvPr id="15" name="Text 13"/>
          <p:cNvSpPr/>
          <p:nvPr/>
        </p:nvSpPr>
        <p:spPr>
          <a:xfrm>
            <a:off x="6054551" y="2795736"/>
            <a:ext cx="2469282"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NHS-led de-labelling initiatives using risk stratification and direct oral challenge improve antibiotic access. Primary care plays a key role in identifying and referring suitable patients.</a:t>
            </a:r>
            <a:endParaRPr lang="en-US" sz="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418654" y="287759"/>
            <a:ext cx="5064323" cy="327050"/>
          </a:xfrm>
          <a:prstGeom prst="rect">
            <a:avLst/>
          </a:prstGeom>
          <a:noFill/>
          <a:ln/>
        </p:spPr>
        <p:txBody>
          <a:bodyPr wrap="none" lIns="0" tIns="0" rIns="0" bIns="0" rtlCol="0" anchor="t"/>
          <a:lstStyle/>
          <a:p>
            <a:pPr algn="l" indent="0" marL="0">
              <a:lnSpc>
                <a:spcPts val="2550"/>
              </a:lnSpc>
              <a:buNone/>
            </a:pPr>
            <a:r>
              <a:rPr lang="en-US" sz="2050" dirty="0">
                <a:solidFill>
                  <a:srgbClr val="201B18"/>
                </a:solidFill>
                <a:latin typeface="Platypi Medium" pitchFamily="34" charset="0"/>
                <a:ea typeface="Platypi Medium" pitchFamily="34" charset="-122"/>
                <a:cs typeface="Platypi Medium" pitchFamily="34" charset="-120"/>
              </a:rPr>
              <a:t>Angioedema ± Urticaria – Classification</a:t>
            </a:r>
            <a:endParaRPr lang="en-US" sz="2050" dirty="0"/>
          </a:p>
        </p:txBody>
      </p:sp>
      <p:sp>
        <p:nvSpPr>
          <p:cNvPr id="3" name="Text 1"/>
          <p:cNvSpPr/>
          <p:nvPr/>
        </p:nvSpPr>
        <p:spPr>
          <a:xfrm>
            <a:off x="418654" y="791394"/>
            <a:ext cx="8306693" cy="308818"/>
          </a:xfrm>
          <a:prstGeom prst="rect">
            <a:avLst/>
          </a:prstGeom>
          <a:noFill/>
          <a:ln/>
        </p:spPr>
        <p:txBody>
          <a:bodyPr wrap="square" lIns="0" tIns="0" rIns="0" bIns="0" rtlCol="0" anchor="t"/>
          <a:lstStyle/>
          <a:p>
            <a:pPr algn="l" indent="0" marL="0">
              <a:lnSpc>
                <a:spcPts val="1200"/>
              </a:lnSpc>
              <a:buNone/>
            </a:pPr>
            <a:r>
              <a:rPr lang="en-US" sz="800" dirty="0">
                <a:solidFill>
                  <a:srgbClr val="504C49"/>
                </a:solidFill>
                <a:latin typeface="Source Serif 4" pitchFamily="34" charset="0"/>
                <a:ea typeface="Source Serif 4" pitchFamily="34" charset="-122"/>
                <a:cs typeface="Source Serif 4" pitchFamily="34" charset="-120"/>
              </a:rPr>
              <a:t>Urticaria (wheals) and angioedema (deeper tissue swelling) may occur together or separately. Classification guides management and identifies patients at risk of anaphylaxis or hereditary angioedema.</a:t>
            </a:r>
            <a:endParaRPr lang="en-US" sz="800" dirty="0"/>
          </a:p>
        </p:txBody>
      </p:sp>
      <p:pic>
        <p:nvPicPr>
          <p:cNvPr id="4" name="Image 0" descr="preencoded.png">    </p:cNvPr>
          <p:cNvPicPr>
            <a:picLocks noChangeAspect="1"/>
          </p:cNvPicPr>
          <p:nvPr/>
        </p:nvPicPr>
        <p:blipFill>
          <a:blip r:embed="rId1"/>
          <a:stretch>
            <a:fillRect/>
          </a:stretch>
        </p:blipFill>
        <p:spPr>
          <a:xfrm>
            <a:off x="418654" y="1199555"/>
            <a:ext cx="6553200" cy="3657600"/>
          </a:xfrm>
          <a:prstGeom prst="rect">
            <a:avLst/>
          </a:prstGeom>
        </p:spPr>
      </p:pic>
      <p:pic>
        <p:nvPicPr>
          <p:cNvPr id="5" name="Image 1" descr="preencoded.png">    </p:cNvPr>
          <p:cNvPicPr>
            <a:picLocks noChangeAspect="1"/>
          </p:cNvPicPr>
          <p:nvPr/>
        </p:nvPicPr>
        <p:blipFill>
          <a:blip r:embed="rId2"/>
          <a:stretch>
            <a:fillRect/>
          </a:stretch>
        </p:blipFill>
        <p:spPr>
          <a:xfrm>
            <a:off x="418654" y="1199555"/>
            <a:ext cx="6553200" cy="36576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496119" y="735732"/>
            <a:ext cx="7864376"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Chronic Urticaria/Angioedema (CUA) – Management</a:t>
            </a:r>
            <a:endParaRPr lang="en-US" sz="2400" dirty="0"/>
          </a:p>
        </p:txBody>
      </p:sp>
      <p:sp>
        <p:nvSpPr>
          <p:cNvPr id="3" name="Text 1"/>
          <p:cNvSpPr/>
          <p:nvPr/>
        </p:nvSpPr>
        <p:spPr>
          <a:xfrm>
            <a:off x="496119" y="1371302"/>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Management follows the international EAACI/BSACI stepwise approach. The majority of patients with chronic spontaneous urticaria can be managed in primary care.</a:t>
            </a:r>
            <a:endParaRPr lang="en-US" sz="950" dirty="0"/>
          </a:p>
        </p:txBody>
      </p:sp>
      <p:sp>
        <p:nvSpPr>
          <p:cNvPr id="4" name="Shape 2"/>
          <p:cNvSpPr/>
          <p:nvPr/>
        </p:nvSpPr>
        <p:spPr>
          <a:xfrm>
            <a:off x="496119" y="1907753"/>
            <a:ext cx="2634555" cy="2499940"/>
          </a:xfrm>
          <a:prstGeom prst="roundRect">
            <a:avLst>
              <a:gd name="adj" fmla="val 744"/>
            </a:avLst>
          </a:prstGeom>
          <a:solidFill>
            <a:srgbClr val="FFFFFF"/>
          </a:solidFill>
          <a:ln w="14288">
            <a:solidFill>
              <a:srgbClr val="D8D4D4"/>
            </a:solidFill>
            <a:prstDash val="solid"/>
          </a:ln>
        </p:spPr>
      </p:sp>
      <p:sp>
        <p:nvSpPr>
          <p:cNvPr id="5" name="Shape 3"/>
          <p:cNvSpPr/>
          <p:nvPr/>
        </p:nvSpPr>
        <p:spPr>
          <a:xfrm>
            <a:off x="510406" y="1922041"/>
            <a:ext cx="2605980" cy="372070"/>
          </a:xfrm>
          <a:prstGeom prst="roundRect">
            <a:avLst>
              <a:gd name="adj" fmla="val 393"/>
            </a:avLst>
          </a:prstGeom>
          <a:solidFill>
            <a:srgbClr val="F9F7F7"/>
          </a:solidFill>
          <a:ln/>
        </p:spPr>
      </p:sp>
      <p:sp>
        <p:nvSpPr>
          <p:cNvPr id="6" name="Text 4"/>
          <p:cNvSpPr/>
          <p:nvPr/>
        </p:nvSpPr>
        <p:spPr>
          <a:xfrm>
            <a:off x="1720379" y="1991767"/>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1</a:t>
            </a:r>
            <a:endParaRPr lang="en-US" sz="1450" dirty="0"/>
          </a:p>
        </p:txBody>
      </p:sp>
      <p:sp>
        <p:nvSpPr>
          <p:cNvPr id="7" name="Text 5"/>
          <p:cNvSpPr/>
          <p:nvPr/>
        </p:nvSpPr>
        <p:spPr>
          <a:xfrm>
            <a:off x="634380" y="2418085"/>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Step 1 – Non-Sedating Antihistamine (First Line)</a:t>
            </a:r>
            <a:endParaRPr lang="en-US" sz="1200" dirty="0"/>
          </a:p>
        </p:txBody>
      </p:sp>
      <p:sp>
        <p:nvSpPr>
          <p:cNvPr id="8" name="Text 6"/>
          <p:cNvSpPr/>
          <p:nvPr/>
        </p:nvSpPr>
        <p:spPr>
          <a:xfrm>
            <a:off x="634380" y="2880196"/>
            <a:ext cx="2358033"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Licensed dose of a second-generation antihistamine (e.g. cetirizine 10mg, loratadine 10mg, bilastine 20mg). Taken daily. Avoid sedating antihistamines (chlorphenamine) for regular use.</a:t>
            </a:r>
            <a:endParaRPr lang="en-US" sz="950" dirty="0"/>
          </a:p>
        </p:txBody>
      </p:sp>
      <p:sp>
        <p:nvSpPr>
          <p:cNvPr id="9" name="Shape 7"/>
          <p:cNvSpPr/>
          <p:nvPr/>
        </p:nvSpPr>
        <p:spPr>
          <a:xfrm>
            <a:off x="3254648" y="1907753"/>
            <a:ext cx="2634630" cy="2499940"/>
          </a:xfrm>
          <a:prstGeom prst="roundRect">
            <a:avLst>
              <a:gd name="adj" fmla="val 744"/>
            </a:avLst>
          </a:prstGeom>
          <a:solidFill>
            <a:srgbClr val="FFFFFF"/>
          </a:solidFill>
          <a:ln w="14288">
            <a:solidFill>
              <a:srgbClr val="D8D4D4"/>
            </a:solidFill>
            <a:prstDash val="solid"/>
          </a:ln>
        </p:spPr>
      </p:sp>
      <p:sp>
        <p:nvSpPr>
          <p:cNvPr id="10" name="Shape 8"/>
          <p:cNvSpPr/>
          <p:nvPr/>
        </p:nvSpPr>
        <p:spPr>
          <a:xfrm>
            <a:off x="3268935" y="1922041"/>
            <a:ext cx="2606055" cy="372070"/>
          </a:xfrm>
          <a:prstGeom prst="roundRect">
            <a:avLst>
              <a:gd name="adj" fmla="val 393"/>
            </a:avLst>
          </a:prstGeom>
          <a:solidFill>
            <a:srgbClr val="F9F7F7"/>
          </a:solidFill>
          <a:ln/>
        </p:spPr>
      </p:sp>
      <p:sp>
        <p:nvSpPr>
          <p:cNvPr id="11" name="Text 9"/>
          <p:cNvSpPr/>
          <p:nvPr/>
        </p:nvSpPr>
        <p:spPr>
          <a:xfrm>
            <a:off x="4478908" y="1991767"/>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2</a:t>
            </a:r>
            <a:endParaRPr lang="en-US" sz="1450" dirty="0"/>
          </a:p>
        </p:txBody>
      </p:sp>
      <p:sp>
        <p:nvSpPr>
          <p:cNvPr id="12" name="Text 10"/>
          <p:cNvSpPr/>
          <p:nvPr/>
        </p:nvSpPr>
        <p:spPr>
          <a:xfrm>
            <a:off x="3392909" y="2418085"/>
            <a:ext cx="2358107"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Step 2 – Updosing (Up to 4× Licensed Dose)</a:t>
            </a:r>
            <a:endParaRPr lang="en-US" sz="1200" dirty="0"/>
          </a:p>
        </p:txBody>
      </p:sp>
      <p:sp>
        <p:nvSpPr>
          <p:cNvPr id="13" name="Text 11"/>
          <p:cNvSpPr/>
          <p:nvPr/>
        </p:nvSpPr>
        <p:spPr>
          <a:xfrm>
            <a:off x="3392909" y="2880196"/>
            <a:ext cx="2358107"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If standard dose is insufficient after 2–4 weeks, updose the same antihistamine up to four times the licensed daily dose — supported by EAACI guidelines and BSACI guidance. Inform patient of off-label use.</a:t>
            </a:r>
            <a:endParaRPr lang="en-US" sz="950" dirty="0"/>
          </a:p>
        </p:txBody>
      </p:sp>
      <p:sp>
        <p:nvSpPr>
          <p:cNvPr id="14" name="Shape 12"/>
          <p:cNvSpPr/>
          <p:nvPr/>
        </p:nvSpPr>
        <p:spPr>
          <a:xfrm>
            <a:off x="6013252" y="1907753"/>
            <a:ext cx="2634555" cy="2499940"/>
          </a:xfrm>
          <a:prstGeom prst="roundRect">
            <a:avLst>
              <a:gd name="adj" fmla="val 744"/>
            </a:avLst>
          </a:prstGeom>
          <a:solidFill>
            <a:srgbClr val="FFFFFF"/>
          </a:solidFill>
          <a:ln w="14288">
            <a:solidFill>
              <a:srgbClr val="D8D4D4"/>
            </a:solidFill>
            <a:prstDash val="solid"/>
          </a:ln>
        </p:spPr>
      </p:sp>
      <p:sp>
        <p:nvSpPr>
          <p:cNvPr id="15" name="Shape 13"/>
          <p:cNvSpPr/>
          <p:nvPr/>
        </p:nvSpPr>
        <p:spPr>
          <a:xfrm>
            <a:off x="6027539" y="1922041"/>
            <a:ext cx="2605980" cy="372070"/>
          </a:xfrm>
          <a:prstGeom prst="roundRect">
            <a:avLst>
              <a:gd name="adj" fmla="val 393"/>
            </a:avLst>
          </a:prstGeom>
          <a:solidFill>
            <a:srgbClr val="F9F7F7"/>
          </a:solidFill>
          <a:ln/>
        </p:spPr>
      </p:sp>
      <p:sp>
        <p:nvSpPr>
          <p:cNvPr id="16" name="Text 14"/>
          <p:cNvSpPr/>
          <p:nvPr/>
        </p:nvSpPr>
        <p:spPr>
          <a:xfrm>
            <a:off x="7237512" y="1991767"/>
            <a:ext cx="186035" cy="232544"/>
          </a:xfrm>
          <a:prstGeom prst="rect">
            <a:avLst/>
          </a:prstGeom>
          <a:noFill/>
          <a:ln/>
        </p:spPr>
        <p:txBody>
          <a:bodyPr wrap="none" lIns="0" tIns="0" rIns="0" bIns="0" rtlCol="0" anchor="ctr"/>
          <a:lstStyle/>
          <a:p>
            <a:pPr algn="ctr" indent="0" marL="0">
              <a:lnSpc>
                <a:spcPct val="100000"/>
              </a:lnSpc>
              <a:buNone/>
            </a:pPr>
            <a:r>
              <a:rPr lang="en-US" sz="1450" dirty="0">
                <a:solidFill>
                  <a:srgbClr val="504C49"/>
                </a:solidFill>
                <a:latin typeface="Platypi Medium" pitchFamily="34" charset="0"/>
                <a:ea typeface="Platypi Medium" pitchFamily="34" charset="-122"/>
                <a:cs typeface="Platypi Medium" pitchFamily="34" charset="-120"/>
              </a:rPr>
              <a:t>3</a:t>
            </a:r>
            <a:endParaRPr lang="en-US" sz="1450" dirty="0"/>
          </a:p>
        </p:txBody>
      </p:sp>
      <p:sp>
        <p:nvSpPr>
          <p:cNvPr id="17" name="Text 15"/>
          <p:cNvSpPr/>
          <p:nvPr/>
        </p:nvSpPr>
        <p:spPr>
          <a:xfrm>
            <a:off x="6151513" y="2418085"/>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Step 3 – Add Omalizumab or Refer</a:t>
            </a:r>
            <a:endParaRPr lang="en-US" sz="1200" dirty="0"/>
          </a:p>
        </p:txBody>
      </p:sp>
      <p:sp>
        <p:nvSpPr>
          <p:cNvPr id="18" name="Text 16"/>
          <p:cNvSpPr/>
          <p:nvPr/>
        </p:nvSpPr>
        <p:spPr>
          <a:xfrm>
            <a:off x="6151513" y="2880196"/>
            <a:ext cx="2358033" cy="1389236"/>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If updosed antihistamine fails after 1–3 months, refer to specialist for consideration of omalizumab (anti-IgE, NICE-approved for refractory CSU) or ciclosporin. Short courses of prednisolone for severe flares only — not for maintenance.</a:t>
            </a:r>
            <a:endParaRPr lang="en-US" sz="9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557361"/>
            <a:ext cx="3634160" cy="348853"/>
          </a:xfrm>
          <a:prstGeom prst="rect">
            <a:avLst/>
          </a:prstGeom>
          <a:noFill/>
          <a:ln/>
        </p:spPr>
        <p:txBody>
          <a:bodyPr wrap="none" lIns="0" tIns="0" rIns="0" bIns="0" rtlCol="0" anchor="t"/>
          <a:lstStyle/>
          <a:p>
            <a:pPr algn="l" indent="0" marL="0">
              <a:lnSpc>
                <a:spcPts val="2700"/>
              </a:lnSpc>
              <a:buNone/>
            </a:pPr>
            <a:r>
              <a:rPr lang="en-US" sz="2150" dirty="0">
                <a:solidFill>
                  <a:srgbClr val="201B18"/>
                </a:solidFill>
                <a:latin typeface="Platypi Medium" pitchFamily="34" charset="0"/>
                <a:ea typeface="Platypi Medium" pitchFamily="34" charset="-122"/>
                <a:cs typeface="Platypi Medium" pitchFamily="34" charset="-120"/>
              </a:rPr>
              <a:t>Anaphylaxis – Recognition</a:t>
            </a:r>
            <a:endParaRPr lang="en-US" sz="2150" dirty="0"/>
          </a:p>
        </p:txBody>
      </p:sp>
      <p:sp>
        <p:nvSpPr>
          <p:cNvPr id="4" name="Shape 1"/>
          <p:cNvSpPr/>
          <p:nvPr/>
        </p:nvSpPr>
        <p:spPr>
          <a:xfrm>
            <a:off x="3925119" y="1056903"/>
            <a:ext cx="1408212" cy="202704"/>
          </a:xfrm>
          <a:prstGeom prst="roundRect">
            <a:avLst>
              <a:gd name="adj" fmla="val 6609"/>
            </a:avLst>
          </a:prstGeom>
          <a:solidFill>
            <a:srgbClr val="F3E3D8"/>
          </a:solidFill>
          <a:ln/>
        </p:spPr>
      </p:sp>
      <p:sp>
        <p:nvSpPr>
          <p:cNvPr id="5" name="Text 2"/>
          <p:cNvSpPr/>
          <p:nvPr/>
        </p:nvSpPr>
        <p:spPr>
          <a:xfrm>
            <a:off x="3992091" y="1090389"/>
            <a:ext cx="1274266" cy="135731"/>
          </a:xfrm>
          <a:prstGeom prst="rect">
            <a:avLst/>
          </a:prstGeom>
          <a:noFill/>
          <a:ln/>
        </p:spPr>
        <p:txBody>
          <a:bodyPr wrap="none" lIns="0" tIns="0" rIns="0" bIns="0" rtlCol="0" anchor="t"/>
          <a:lstStyle/>
          <a:p>
            <a:pPr algn="l" indent="0" marL="0">
              <a:lnSpc>
                <a:spcPts val="1050"/>
              </a:lnSpc>
              <a:buNone/>
            </a:pPr>
            <a:r>
              <a:rPr lang="en-US" sz="700" dirty="0">
                <a:solidFill>
                  <a:srgbClr val="504C49"/>
                </a:solidFill>
                <a:latin typeface="Source Serif 4" pitchFamily="34" charset="0"/>
                <a:ea typeface="Source Serif 4" pitchFamily="34" charset="-122"/>
                <a:cs typeface="Source Serif 4" pitchFamily="34" charset="-120"/>
              </a:rPr>
              <a:t>RESUSCITATION COUNCIL UK</a:t>
            </a:r>
            <a:endParaRPr lang="en-US" sz="700" dirty="0"/>
          </a:p>
        </p:txBody>
      </p:sp>
      <p:sp>
        <p:nvSpPr>
          <p:cNvPr id="6" name="Text 3"/>
          <p:cNvSpPr/>
          <p:nvPr/>
        </p:nvSpPr>
        <p:spPr>
          <a:xfrm>
            <a:off x="3925119" y="1372642"/>
            <a:ext cx="4722763" cy="508992"/>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Anaphylaxis is a </a:t>
            </a:r>
            <a:pPr algn="l" indent="0" marL="0">
              <a:lnSpc>
                <a:spcPts val="1300"/>
              </a:lnSpc>
              <a:buNone/>
            </a:pPr>
            <a:r>
              <a:rPr lang="en-US" sz="850" b="1" dirty="0">
                <a:solidFill>
                  <a:srgbClr val="504C49"/>
                </a:solidFill>
                <a:latin typeface="Source Serif 4" pitchFamily="34" charset="0"/>
                <a:ea typeface="Source Serif 4" pitchFamily="34" charset="-122"/>
                <a:cs typeface="Source Serif 4" pitchFamily="34" charset="-120"/>
              </a:rPr>
              <a:t>life-threatening</a:t>
            </a:r>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 systemic hypersensitivity reaction requiring immediate recognition and treatment. Diagnosis is clinical — do not delay treatment for investigations.</a:t>
            </a:r>
            <a:endParaRPr lang="en-US" sz="850" dirty="0"/>
          </a:p>
        </p:txBody>
      </p:sp>
      <p:sp>
        <p:nvSpPr>
          <p:cNvPr id="7" name="Shape 4"/>
          <p:cNvSpPr/>
          <p:nvPr/>
        </p:nvSpPr>
        <p:spPr>
          <a:xfrm>
            <a:off x="3925119" y="1994669"/>
            <a:ext cx="4722763" cy="783580"/>
          </a:xfrm>
          <a:prstGeom prst="roundRect">
            <a:avLst>
              <a:gd name="adj" fmla="val 2137"/>
            </a:avLst>
          </a:prstGeom>
          <a:solidFill>
            <a:srgbClr val="FFB3B4"/>
          </a:solidFill>
          <a:ln/>
        </p:spPr>
      </p:sp>
      <p:pic>
        <p:nvPicPr>
          <p:cNvPr id="8" name="Image 1" descr="preencoded.png">    </p:cNvPr>
          <p:cNvPicPr>
            <a:picLocks noChangeAspect="1"/>
          </p:cNvPicPr>
          <p:nvPr/>
        </p:nvPicPr>
        <p:blipFill>
          <a:blip r:embed="rId2"/>
          <a:stretch>
            <a:fillRect/>
          </a:stretch>
        </p:blipFill>
        <p:spPr>
          <a:xfrm>
            <a:off x="4036740" y="2155552"/>
            <a:ext cx="139526" cy="111621"/>
          </a:xfrm>
          <a:prstGeom prst="rect">
            <a:avLst/>
          </a:prstGeom>
        </p:spPr>
      </p:pic>
      <p:sp>
        <p:nvSpPr>
          <p:cNvPr id="9" name="Text 5"/>
          <p:cNvSpPr/>
          <p:nvPr/>
        </p:nvSpPr>
        <p:spPr>
          <a:xfrm>
            <a:off x="4287887" y="2123033"/>
            <a:ext cx="4248373" cy="508992"/>
          </a:xfrm>
          <a:prstGeom prst="rect">
            <a:avLst/>
          </a:prstGeom>
          <a:noFill/>
          <a:ln/>
        </p:spPr>
        <p:txBody>
          <a:bodyPr wrap="square" lIns="0" tIns="0" rIns="0" bIns="0" rtlCol="0" anchor="t"/>
          <a:lstStyle/>
          <a:p>
            <a:pPr algn="l" indent="0" marL="0">
              <a:lnSpc>
                <a:spcPts val="1300"/>
              </a:lnSpc>
              <a:buNone/>
            </a:pPr>
            <a:r>
              <a:rPr lang="en-US" sz="850" dirty="0">
                <a:solidFill>
                  <a:srgbClr val="000000"/>
                </a:solidFill>
                <a:latin typeface="Source Serif 4" pitchFamily="34" charset="0"/>
                <a:ea typeface="Source Serif 4" pitchFamily="34" charset="-122"/>
                <a:cs typeface="Source Serif 4" pitchFamily="34" charset="-120"/>
              </a:rPr>
              <a:t>Anaphylaxis is likely when ALL THREE criteria are met: sudden onset and rapid progression; life-threatening Airway/Breathing/Circulation compromise; AND skin/mucosal changes (may be absent in ~20%).</a:t>
            </a:r>
            <a:endParaRPr lang="en-US" sz="850" dirty="0"/>
          </a:p>
        </p:txBody>
      </p:sp>
      <p:sp>
        <p:nvSpPr>
          <p:cNvPr id="10" name="Shape 6"/>
          <p:cNvSpPr/>
          <p:nvPr/>
        </p:nvSpPr>
        <p:spPr>
          <a:xfrm>
            <a:off x="3925119" y="2891284"/>
            <a:ext cx="2311152" cy="966862"/>
          </a:xfrm>
          <a:prstGeom prst="roundRect">
            <a:avLst>
              <a:gd name="adj" fmla="val 1732"/>
            </a:avLst>
          </a:prstGeom>
          <a:solidFill>
            <a:srgbClr val="F9F7F7"/>
          </a:solidFill>
          <a:ln/>
        </p:spPr>
      </p:sp>
      <p:sp>
        <p:nvSpPr>
          <p:cNvPr id="11" name="Text 7"/>
          <p:cNvSpPr/>
          <p:nvPr/>
        </p:nvSpPr>
        <p:spPr>
          <a:xfrm>
            <a:off x="4036740" y="3002905"/>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Airway</a:t>
            </a:r>
            <a:endParaRPr lang="en-US" sz="1050" dirty="0"/>
          </a:p>
        </p:txBody>
      </p:sp>
      <p:sp>
        <p:nvSpPr>
          <p:cNvPr id="12" name="Text 8"/>
          <p:cNvSpPr/>
          <p:nvPr/>
        </p:nvSpPr>
        <p:spPr>
          <a:xfrm>
            <a:off x="4036740" y="3237533"/>
            <a:ext cx="2087910" cy="508992"/>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Stridor, hoarseness, throat tightening, difficulty swallowing, swollen tongue or lips.</a:t>
            </a:r>
            <a:endParaRPr lang="en-US" sz="850" dirty="0"/>
          </a:p>
        </p:txBody>
      </p:sp>
      <p:sp>
        <p:nvSpPr>
          <p:cNvPr id="13" name="Shape 9"/>
          <p:cNvSpPr/>
          <p:nvPr/>
        </p:nvSpPr>
        <p:spPr>
          <a:xfrm>
            <a:off x="6336729" y="2891284"/>
            <a:ext cx="2311152" cy="966862"/>
          </a:xfrm>
          <a:prstGeom prst="roundRect">
            <a:avLst>
              <a:gd name="adj" fmla="val 1732"/>
            </a:avLst>
          </a:prstGeom>
          <a:solidFill>
            <a:srgbClr val="F9F7F7"/>
          </a:solidFill>
          <a:ln/>
        </p:spPr>
      </p:sp>
      <p:sp>
        <p:nvSpPr>
          <p:cNvPr id="14" name="Text 10"/>
          <p:cNvSpPr/>
          <p:nvPr/>
        </p:nvSpPr>
        <p:spPr>
          <a:xfrm>
            <a:off x="6448351" y="3002905"/>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Breathing</a:t>
            </a:r>
            <a:endParaRPr lang="en-US" sz="1050" dirty="0"/>
          </a:p>
        </p:txBody>
      </p:sp>
      <p:sp>
        <p:nvSpPr>
          <p:cNvPr id="15" name="Text 11"/>
          <p:cNvSpPr/>
          <p:nvPr/>
        </p:nvSpPr>
        <p:spPr>
          <a:xfrm>
            <a:off x="6448351" y="3237533"/>
            <a:ext cx="2087910" cy="339328"/>
          </a:xfrm>
          <a:prstGeom prst="rect">
            <a:avLst/>
          </a:prstGeom>
          <a:noFill/>
          <a:ln/>
        </p:spPr>
        <p:txBody>
          <a:bodyPr wrap="squar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Wheeze, bronchospasm, tachypnoea, hypoxia, respiratory arrest.</a:t>
            </a:r>
            <a:endParaRPr lang="en-US" sz="850" dirty="0"/>
          </a:p>
        </p:txBody>
      </p:sp>
      <p:sp>
        <p:nvSpPr>
          <p:cNvPr id="16" name="Shape 12"/>
          <p:cNvSpPr/>
          <p:nvPr/>
        </p:nvSpPr>
        <p:spPr>
          <a:xfrm>
            <a:off x="3925119" y="3958605"/>
            <a:ext cx="4722763" cy="627534"/>
          </a:xfrm>
          <a:prstGeom prst="roundRect">
            <a:avLst>
              <a:gd name="adj" fmla="val 2669"/>
            </a:avLst>
          </a:prstGeom>
          <a:solidFill>
            <a:srgbClr val="F9F7F7"/>
          </a:solidFill>
          <a:ln/>
        </p:spPr>
      </p:sp>
      <p:sp>
        <p:nvSpPr>
          <p:cNvPr id="17" name="Text 13"/>
          <p:cNvSpPr/>
          <p:nvPr/>
        </p:nvSpPr>
        <p:spPr>
          <a:xfrm>
            <a:off x="4036740" y="4070226"/>
            <a:ext cx="1395487" cy="174352"/>
          </a:xfrm>
          <a:prstGeom prst="rect">
            <a:avLst/>
          </a:prstGeom>
          <a:noFill/>
          <a:ln/>
        </p:spPr>
        <p:txBody>
          <a:bodyPr wrap="none" lIns="0" tIns="0" rIns="0" bIns="0" rtlCol="0" anchor="t"/>
          <a:lstStyle/>
          <a:p>
            <a:pPr algn="l" indent="0" marL="0">
              <a:lnSpc>
                <a:spcPts val="1350"/>
              </a:lnSpc>
              <a:buNone/>
            </a:pPr>
            <a:r>
              <a:rPr lang="en-US" sz="1050" dirty="0">
                <a:solidFill>
                  <a:srgbClr val="504C49"/>
                </a:solidFill>
                <a:latin typeface="Platypi Medium" pitchFamily="34" charset="0"/>
                <a:ea typeface="Platypi Medium" pitchFamily="34" charset="-122"/>
                <a:cs typeface="Platypi Medium" pitchFamily="34" charset="-120"/>
              </a:rPr>
              <a:t>Circulation</a:t>
            </a:r>
            <a:endParaRPr lang="en-US" sz="1050" dirty="0"/>
          </a:p>
        </p:txBody>
      </p:sp>
      <p:sp>
        <p:nvSpPr>
          <p:cNvPr id="18" name="Text 14"/>
          <p:cNvSpPr/>
          <p:nvPr/>
        </p:nvSpPr>
        <p:spPr>
          <a:xfrm>
            <a:off x="4036740" y="4304854"/>
            <a:ext cx="4499521" cy="169664"/>
          </a:xfrm>
          <a:prstGeom prst="rect">
            <a:avLst/>
          </a:prstGeom>
          <a:noFill/>
          <a:ln/>
        </p:spPr>
        <p:txBody>
          <a:bodyPr wrap="none" lIns="0" tIns="0" rIns="0" bIns="0" rtlCol="0" anchor="t"/>
          <a:lstStyle/>
          <a:p>
            <a:pPr algn="l" indent="0" marL="0">
              <a:lnSpc>
                <a:spcPts val="1300"/>
              </a:lnSpc>
              <a:buNone/>
            </a:pPr>
            <a:r>
              <a:rPr lang="en-US" sz="850" dirty="0">
                <a:solidFill>
                  <a:srgbClr val="504C49"/>
                </a:solidFill>
                <a:latin typeface="Source Serif 4" pitchFamily="34" charset="0"/>
                <a:ea typeface="Source Serif 4" pitchFamily="34" charset="-122"/>
                <a:cs typeface="Source Serif 4" pitchFamily="34" charset="-120"/>
              </a:rPr>
              <a:t>Pallor, tachycardia, hypotension, dizziness, loss of consciousness, cardiac arrest.</a:t>
            </a:r>
            <a:endParaRPr lang="en-US" sz="8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496119" y="842367"/>
            <a:ext cx="6885459"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Aetiology of Anaphylaxis – Common Triggers</a:t>
            </a:r>
            <a:endParaRPr lang="en-US" sz="2400" dirty="0"/>
          </a:p>
        </p:txBody>
      </p:sp>
      <p:sp>
        <p:nvSpPr>
          <p:cNvPr id="3" name="Shape 1"/>
          <p:cNvSpPr/>
          <p:nvPr/>
        </p:nvSpPr>
        <p:spPr>
          <a:xfrm>
            <a:off x="406822" y="1415951"/>
            <a:ext cx="4103191" cy="2885182"/>
          </a:xfrm>
          <a:prstGeom prst="roundRect">
            <a:avLst>
              <a:gd name="adj" fmla="val 645"/>
            </a:avLst>
          </a:prstGeom>
          <a:solidFill>
            <a:srgbClr val="3E2513"/>
          </a:solidFill>
          <a:ln/>
        </p:spPr>
      </p:sp>
      <p:sp>
        <p:nvSpPr>
          <p:cNvPr id="4" name="Text 2"/>
          <p:cNvSpPr/>
          <p:nvPr/>
        </p:nvSpPr>
        <p:spPr>
          <a:xfrm>
            <a:off x="530796" y="1539925"/>
            <a:ext cx="1786012"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Three Major Categories</a:t>
            </a:r>
            <a:endParaRPr lang="en-US" sz="1200" dirty="0"/>
          </a:p>
        </p:txBody>
      </p:sp>
      <p:sp>
        <p:nvSpPr>
          <p:cNvPr id="5" name="Text 3"/>
          <p:cNvSpPr/>
          <p:nvPr/>
        </p:nvSpPr>
        <p:spPr>
          <a:xfrm>
            <a:off x="530796" y="1857747"/>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Foods, drugs, and insect venom (Hymenoptera) account for the majority of anaphylaxis presentations in UK practice. Identifying the trigger is essential for subsequent management planning and referral.</a:t>
            </a:r>
            <a:endParaRPr lang="en-US" sz="950" dirty="0"/>
          </a:p>
        </p:txBody>
      </p:sp>
      <p:sp>
        <p:nvSpPr>
          <p:cNvPr id="6" name="Text 4"/>
          <p:cNvSpPr/>
          <p:nvPr/>
        </p:nvSpPr>
        <p:spPr>
          <a:xfrm>
            <a:off x="4728046" y="1539925"/>
            <a:ext cx="1680270"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Trigger-Specific Notes</a:t>
            </a:r>
            <a:endParaRPr lang="en-US" sz="1200" dirty="0"/>
          </a:p>
        </p:txBody>
      </p:sp>
      <p:sp>
        <p:nvSpPr>
          <p:cNvPr id="7" name="Text 5"/>
          <p:cNvSpPr/>
          <p:nvPr/>
        </p:nvSpPr>
        <p:spPr>
          <a:xfrm>
            <a:off x="4728046" y="1857747"/>
            <a:ext cx="3924598" cy="2400002"/>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Foods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peanut, tree nuts, sesame, fish, shellfish, milk, egg — commonest in children</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Drugs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penicillins, NSAIDs, aspirin, ACE inhibitors, contrast media, biologics — commonest in adults</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Insect venom</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bee and wasp stings — systemic reactions warrant referral for venom immunotherapy</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Latex</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healthcare workers and patients with spina bifida at higher risk</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Exercise</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exercise-induced anaphylaxis — may be food co-factor dependent</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Idiopathic</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no trigger identified in up to 20% of cases</a:t>
            </a:r>
            <a:endParaRPr lang="en-US" sz="9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496119" y="1018729"/>
            <a:ext cx="736297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Aetiology of Anaphylaxis – Non-IgE Mechanisms</a:t>
            </a:r>
            <a:endParaRPr lang="en-US" sz="2400" dirty="0"/>
          </a:p>
        </p:txBody>
      </p:sp>
      <p:sp>
        <p:nvSpPr>
          <p:cNvPr id="3" name="Text 1"/>
          <p:cNvSpPr/>
          <p:nvPr/>
        </p:nvSpPr>
        <p:spPr>
          <a:xfrm>
            <a:off x="496119" y="1654299"/>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Not all anaphylaxis-like reactions are IgE-mediated. Non-IgE-mediated reactions can present identically to IgE-mediated anaphylaxis and require the same emergency management, but differ in mechanism and subsequent investigation.</a:t>
            </a:r>
            <a:endParaRPr lang="en-US" sz="950" dirty="0"/>
          </a:p>
        </p:txBody>
      </p:sp>
      <p:sp>
        <p:nvSpPr>
          <p:cNvPr id="4" name="Shape 2"/>
          <p:cNvSpPr/>
          <p:nvPr/>
        </p:nvSpPr>
        <p:spPr>
          <a:xfrm>
            <a:off x="496119" y="2190750"/>
            <a:ext cx="2634555" cy="1934021"/>
          </a:xfrm>
          <a:prstGeom prst="roundRect">
            <a:avLst>
              <a:gd name="adj" fmla="val 962"/>
            </a:avLst>
          </a:prstGeom>
          <a:solidFill>
            <a:srgbClr val="FFFFFF"/>
          </a:solidFill>
          <a:ln w="14288">
            <a:solidFill>
              <a:srgbClr val="D8D4D4"/>
            </a:solidFill>
            <a:prstDash val="solid"/>
          </a:ln>
        </p:spPr>
      </p:sp>
      <p:sp>
        <p:nvSpPr>
          <p:cNvPr id="5" name="Text 3"/>
          <p:cNvSpPr/>
          <p:nvPr/>
        </p:nvSpPr>
        <p:spPr>
          <a:xfrm>
            <a:off x="634380" y="2329011"/>
            <a:ext cx="205092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Direct Mast Cell Activation</a:t>
            </a:r>
            <a:endParaRPr lang="en-US" sz="1200" dirty="0"/>
          </a:p>
        </p:txBody>
      </p:sp>
      <p:sp>
        <p:nvSpPr>
          <p:cNvPr id="6" name="Text 4"/>
          <p:cNvSpPr/>
          <p:nvPr/>
        </p:nvSpPr>
        <p:spPr>
          <a:xfrm>
            <a:off x="634380" y="2597274"/>
            <a:ext cx="2358033" cy="1389236"/>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Some drugs (e.g. opioids, vancomycin, radiocontrast media) directly degranulate mast cells independently of IgE. Reactions are dose-dependent and reproducible. Premedication protocols can reduce risk for essential procedures.</a:t>
            </a:r>
            <a:endParaRPr lang="en-US" sz="950" dirty="0"/>
          </a:p>
        </p:txBody>
      </p:sp>
      <p:sp>
        <p:nvSpPr>
          <p:cNvPr id="7" name="Shape 5"/>
          <p:cNvSpPr/>
          <p:nvPr/>
        </p:nvSpPr>
        <p:spPr>
          <a:xfrm>
            <a:off x="3254648" y="2190750"/>
            <a:ext cx="2634630" cy="1934021"/>
          </a:xfrm>
          <a:prstGeom prst="roundRect">
            <a:avLst>
              <a:gd name="adj" fmla="val 962"/>
            </a:avLst>
          </a:prstGeom>
          <a:solidFill>
            <a:srgbClr val="FFFFFF"/>
          </a:solidFill>
          <a:ln w="14288">
            <a:solidFill>
              <a:srgbClr val="D8D4D4"/>
            </a:solidFill>
            <a:prstDash val="solid"/>
          </a:ln>
        </p:spPr>
      </p:sp>
      <p:sp>
        <p:nvSpPr>
          <p:cNvPr id="8" name="Text 6"/>
          <p:cNvSpPr/>
          <p:nvPr/>
        </p:nvSpPr>
        <p:spPr>
          <a:xfrm>
            <a:off x="3392909" y="2329011"/>
            <a:ext cx="1813247"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Complement Activation</a:t>
            </a:r>
            <a:endParaRPr lang="en-US" sz="1200" dirty="0"/>
          </a:p>
        </p:txBody>
      </p:sp>
      <p:sp>
        <p:nvSpPr>
          <p:cNvPr id="9" name="Text 7"/>
          <p:cNvSpPr/>
          <p:nvPr/>
        </p:nvSpPr>
        <p:spPr>
          <a:xfrm>
            <a:off x="3392909" y="2597274"/>
            <a:ext cx="2358107"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Dextran, some biological therapies, and aggregated immunoglobulins may activate complement, generating C3a and C5a (anaphylatoxins) that cause mast cell degranulation.</a:t>
            </a:r>
            <a:endParaRPr lang="en-US" sz="950" dirty="0"/>
          </a:p>
        </p:txBody>
      </p:sp>
      <p:sp>
        <p:nvSpPr>
          <p:cNvPr id="10" name="Shape 8"/>
          <p:cNvSpPr/>
          <p:nvPr/>
        </p:nvSpPr>
        <p:spPr>
          <a:xfrm>
            <a:off x="6013252" y="2190750"/>
            <a:ext cx="2634555" cy="1934021"/>
          </a:xfrm>
          <a:prstGeom prst="roundRect">
            <a:avLst>
              <a:gd name="adj" fmla="val 962"/>
            </a:avLst>
          </a:prstGeom>
          <a:solidFill>
            <a:srgbClr val="FFFFFF"/>
          </a:solidFill>
          <a:ln w="14288">
            <a:solidFill>
              <a:srgbClr val="D8D4D4"/>
            </a:solidFill>
            <a:prstDash val="solid"/>
          </a:ln>
        </p:spPr>
      </p:sp>
      <p:sp>
        <p:nvSpPr>
          <p:cNvPr id="11" name="Text 9"/>
          <p:cNvSpPr/>
          <p:nvPr/>
        </p:nvSpPr>
        <p:spPr>
          <a:xfrm>
            <a:off x="6151513" y="2329011"/>
            <a:ext cx="2358033" cy="387697"/>
          </a:xfrm>
          <a:prstGeom prst="rect">
            <a:avLst/>
          </a:prstGeom>
          <a:noFill/>
          <a:ln/>
        </p:spPr>
        <p:txBody>
          <a:bodyPr wrap="squar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Bradykinin-Mediated Angioedema</a:t>
            </a:r>
            <a:endParaRPr lang="en-US" sz="1200" dirty="0"/>
          </a:p>
        </p:txBody>
      </p:sp>
      <p:sp>
        <p:nvSpPr>
          <p:cNvPr id="12" name="Text 10"/>
          <p:cNvSpPr/>
          <p:nvPr/>
        </p:nvSpPr>
        <p:spPr>
          <a:xfrm>
            <a:off x="6151513" y="2791123"/>
            <a:ext cx="2358033"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ACE inhibitor-induced angioedema is bradykinin-mediated — NOT IgE or histamine-driven. Antihistamines and adrenaline are less effective; treat with icatibant or C1-inhibitor concentrate if severe.</a:t>
            </a:r>
            <a:endParaRPr lang="en-US" sz="9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496119" y="712887"/>
            <a:ext cx="7127007"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Non-Allergic Reactions – Differential Diagnosis</a:t>
            </a:r>
            <a:endParaRPr lang="en-US" sz="2400" dirty="0"/>
          </a:p>
        </p:txBody>
      </p:sp>
      <p:sp>
        <p:nvSpPr>
          <p:cNvPr id="3" name="Text 1"/>
          <p:cNvSpPr/>
          <p:nvPr/>
        </p:nvSpPr>
        <p:spPr>
          <a:xfrm>
            <a:off x="496119" y="1348457"/>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Several conditions may mimic anaphylaxis or allergic reactions. Accurate diagnosis prevents both under-treatment of genuine emergencies and over-treatment of benign conditions.</a:t>
            </a:r>
            <a:endParaRPr lang="en-US" sz="950" dirty="0"/>
          </a:p>
        </p:txBody>
      </p:sp>
      <p:sp>
        <p:nvSpPr>
          <p:cNvPr id="4" name="Shape 2"/>
          <p:cNvSpPr/>
          <p:nvPr/>
        </p:nvSpPr>
        <p:spPr>
          <a:xfrm>
            <a:off x="496119" y="1884908"/>
            <a:ext cx="4013895" cy="1310060"/>
          </a:xfrm>
          <a:prstGeom prst="roundRect">
            <a:avLst>
              <a:gd name="adj" fmla="val 1420"/>
            </a:avLst>
          </a:prstGeom>
          <a:solidFill>
            <a:srgbClr val="F9F7F7"/>
          </a:solidFill>
          <a:ln/>
        </p:spPr>
      </p:sp>
      <p:sp>
        <p:nvSpPr>
          <p:cNvPr id="5" name="Text 3"/>
          <p:cNvSpPr/>
          <p:nvPr/>
        </p:nvSpPr>
        <p:spPr>
          <a:xfrm>
            <a:off x="620092" y="200888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Vasovagal Syncope</a:t>
            </a:r>
            <a:endParaRPr lang="en-US" sz="1200" dirty="0"/>
          </a:p>
        </p:txBody>
      </p:sp>
      <p:sp>
        <p:nvSpPr>
          <p:cNvPr id="6" name="Text 4"/>
          <p:cNvSpPr/>
          <p:nvPr/>
        </p:nvSpPr>
        <p:spPr>
          <a:xfrm>
            <a:off x="620092" y="2277145"/>
            <a:ext cx="3765947"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Common post-injection or needle-related. Pallor, bradycardia, brief LOC — no urticaria, wheeze, or angioedema. Supine position restores consciousness rapidly. No adrenaline required.</a:t>
            </a:r>
            <a:endParaRPr lang="en-US" sz="950" dirty="0"/>
          </a:p>
        </p:txBody>
      </p:sp>
      <p:sp>
        <p:nvSpPr>
          <p:cNvPr id="7" name="Shape 5"/>
          <p:cNvSpPr/>
          <p:nvPr/>
        </p:nvSpPr>
        <p:spPr>
          <a:xfrm>
            <a:off x="4633987" y="1884908"/>
            <a:ext cx="4013895" cy="1310060"/>
          </a:xfrm>
          <a:prstGeom prst="roundRect">
            <a:avLst>
              <a:gd name="adj" fmla="val 1420"/>
            </a:avLst>
          </a:prstGeom>
          <a:solidFill>
            <a:srgbClr val="F9F7F7"/>
          </a:solidFill>
          <a:ln/>
        </p:spPr>
      </p:sp>
      <p:sp>
        <p:nvSpPr>
          <p:cNvPr id="8" name="Text 6"/>
          <p:cNvSpPr/>
          <p:nvPr/>
        </p:nvSpPr>
        <p:spPr>
          <a:xfrm>
            <a:off x="4757961" y="2008882"/>
            <a:ext cx="1712491"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Panic Attack / Anxiety</a:t>
            </a:r>
            <a:endParaRPr lang="en-US" sz="1200" dirty="0"/>
          </a:p>
        </p:txBody>
      </p:sp>
      <p:sp>
        <p:nvSpPr>
          <p:cNvPr id="9" name="Text 7"/>
          <p:cNvSpPr/>
          <p:nvPr/>
        </p:nvSpPr>
        <p:spPr>
          <a:xfrm>
            <a:off x="4757961" y="2277145"/>
            <a:ext cx="3765947"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Hyperventilation, chest tightness, perioral tingling — can closely resemble allergy. Normal oxygen saturations, no wheeze, no urticaria. May coexist with genuine allergy in high-anxiety patients.</a:t>
            </a:r>
            <a:endParaRPr lang="en-US" sz="950" dirty="0"/>
          </a:p>
        </p:txBody>
      </p:sp>
      <p:sp>
        <p:nvSpPr>
          <p:cNvPr id="10" name="Shape 8"/>
          <p:cNvSpPr/>
          <p:nvPr/>
        </p:nvSpPr>
        <p:spPr>
          <a:xfrm>
            <a:off x="496119" y="3318942"/>
            <a:ext cx="4013895" cy="1111597"/>
          </a:xfrm>
          <a:prstGeom prst="roundRect">
            <a:avLst>
              <a:gd name="adj" fmla="val 1674"/>
            </a:avLst>
          </a:prstGeom>
          <a:solidFill>
            <a:srgbClr val="F9F7F7"/>
          </a:solidFill>
          <a:ln/>
        </p:spPr>
      </p:sp>
      <p:sp>
        <p:nvSpPr>
          <p:cNvPr id="11" name="Text 9"/>
          <p:cNvSpPr/>
          <p:nvPr/>
        </p:nvSpPr>
        <p:spPr>
          <a:xfrm>
            <a:off x="620092" y="3442915"/>
            <a:ext cx="2288828"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Hereditary Angioedema (HAE)</a:t>
            </a:r>
            <a:endParaRPr lang="en-US" sz="1200" dirty="0"/>
          </a:p>
        </p:txBody>
      </p:sp>
      <p:sp>
        <p:nvSpPr>
          <p:cNvPr id="12" name="Text 10"/>
          <p:cNvSpPr/>
          <p:nvPr/>
        </p:nvSpPr>
        <p:spPr>
          <a:xfrm>
            <a:off x="620092" y="3711178"/>
            <a:ext cx="3765947"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Recurrent angioedema WITHOUT urticaria. C1-inhibitor deficiency — adrenaline and antihistamines are ineffective. Check C4 levels (low in 95%). Refer urgently.</a:t>
            </a:r>
            <a:endParaRPr lang="en-US" sz="950" dirty="0"/>
          </a:p>
        </p:txBody>
      </p:sp>
      <p:sp>
        <p:nvSpPr>
          <p:cNvPr id="13" name="Shape 11"/>
          <p:cNvSpPr/>
          <p:nvPr/>
        </p:nvSpPr>
        <p:spPr>
          <a:xfrm>
            <a:off x="4633987" y="3318942"/>
            <a:ext cx="4013895" cy="1111597"/>
          </a:xfrm>
          <a:prstGeom prst="roundRect">
            <a:avLst>
              <a:gd name="adj" fmla="val 1674"/>
            </a:avLst>
          </a:prstGeom>
          <a:solidFill>
            <a:srgbClr val="F9F7F7"/>
          </a:solidFill>
          <a:ln/>
        </p:spPr>
      </p:sp>
      <p:sp>
        <p:nvSpPr>
          <p:cNvPr id="14" name="Text 12"/>
          <p:cNvSpPr/>
          <p:nvPr/>
        </p:nvSpPr>
        <p:spPr>
          <a:xfrm>
            <a:off x="4757961" y="3442915"/>
            <a:ext cx="2552328"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Scombroid / Histamine Poisoning</a:t>
            </a:r>
            <a:endParaRPr lang="en-US" sz="1200" dirty="0"/>
          </a:p>
        </p:txBody>
      </p:sp>
      <p:sp>
        <p:nvSpPr>
          <p:cNvPr id="15" name="Text 13"/>
          <p:cNvSpPr/>
          <p:nvPr/>
        </p:nvSpPr>
        <p:spPr>
          <a:xfrm>
            <a:off x="4757961" y="3711178"/>
            <a:ext cx="3765947"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From spoiled fish (tuna, mackerel). Mimics allergy with flushing, urticaria, headache. Responds to antihistamines. Not a true allergy — fish can be safely eaten again.</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1028402"/>
            <a:ext cx="4021857"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Hypersensitivity – Type IV</a:t>
            </a:r>
            <a:endParaRPr lang="en-US" sz="2400" dirty="0"/>
          </a:p>
        </p:txBody>
      </p:sp>
      <p:sp>
        <p:nvSpPr>
          <p:cNvPr id="3" name="Text 1"/>
          <p:cNvSpPr/>
          <p:nvPr/>
        </p:nvSpPr>
        <p:spPr>
          <a:xfrm>
            <a:off x="496119" y="1725960"/>
            <a:ext cx="1931417"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T-Cell Mediated (Delayed)</a:t>
            </a:r>
            <a:endParaRPr lang="en-US" sz="1200" dirty="0"/>
          </a:p>
        </p:txBody>
      </p:sp>
      <p:sp>
        <p:nvSpPr>
          <p:cNvPr id="4" name="Text 2"/>
          <p:cNvSpPr/>
          <p:nvPr/>
        </p:nvSpPr>
        <p:spPr>
          <a:xfrm>
            <a:off x="496119" y="2043782"/>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Type IV hypersensitivity is distinct from antibody-mediated reactions. It is driven by sensitised T-lymphocytes rather than antibodies, and onset is characteristically delayed — typically 48–72 hours after exposure to the triggering antigen.</a:t>
            </a:r>
            <a:endParaRPr lang="en-US" sz="950" dirty="0"/>
          </a:p>
        </p:txBody>
      </p:sp>
      <p:sp>
        <p:nvSpPr>
          <p:cNvPr id="5" name="Text 3"/>
          <p:cNvSpPr/>
          <p:nvPr/>
        </p:nvSpPr>
        <p:spPr>
          <a:xfrm>
            <a:off x="496119" y="2949253"/>
            <a:ext cx="3924598" cy="1122462"/>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Contact dermatitis (e.g. nickel, fragrances, rubber)</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Tuberculin skin test reaction</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Granulomatous inflammation (e.g. sarcoidosis)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Drug-induced delayed hypersensitivity (e.g. Stevens–Johnson syndrome)</a:t>
            </a:r>
            <a:endParaRPr lang="en-US" sz="950" dirty="0"/>
          </a:p>
        </p:txBody>
      </p:sp>
      <p:sp>
        <p:nvSpPr>
          <p:cNvPr id="6" name="Shape 4"/>
          <p:cNvSpPr/>
          <p:nvPr/>
        </p:nvSpPr>
        <p:spPr>
          <a:xfrm>
            <a:off x="4728046" y="1741512"/>
            <a:ext cx="3924598" cy="923925"/>
          </a:xfrm>
          <a:prstGeom prst="roundRect">
            <a:avLst>
              <a:gd name="adj" fmla="val 2014"/>
            </a:avLst>
          </a:prstGeom>
          <a:solidFill>
            <a:srgbClr val="FCF2B5"/>
          </a:solidFill>
          <a:ln/>
        </p:spPr>
      </p:sp>
      <p:pic>
        <p:nvPicPr>
          <p:cNvPr id="7" name="Image 0" descr="preencoded.png">    </p:cNvPr>
          <p:cNvPicPr>
            <a:picLocks noChangeAspect="1"/>
          </p:cNvPicPr>
          <p:nvPr/>
        </p:nvPicPr>
        <p:blipFill>
          <a:blip r:embed="rId1"/>
          <a:stretch>
            <a:fillRect/>
          </a:stretch>
        </p:blipFill>
        <p:spPr>
          <a:xfrm>
            <a:off x="4852020" y="1926059"/>
            <a:ext cx="155004" cy="123974"/>
          </a:xfrm>
          <a:prstGeom prst="rect">
            <a:avLst/>
          </a:prstGeom>
        </p:spPr>
      </p:pic>
      <p:sp>
        <p:nvSpPr>
          <p:cNvPr id="8" name="Text 5"/>
          <p:cNvSpPr/>
          <p:nvPr/>
        </p:nvSpPr>
        <p:spPr>
          <a:xfrm>
            <a:off x="5130998" y="1896442"/>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Type IV reactions are NOT IgE-mediated and do not respond to adrenaline in the same way as anaphylaxis. Correct classification guides appropriate management.</a:t>
            </a:r>
            <a:endParaRPr lang="en-US" sz="950" dirty="0"/>
          </a:p>
        </p:txBody>
      </p:sp>
      <p:sp>
        <p:nvSpPr>
          <p:cNvPr id="9" name="Text 6"/>
          <p:cNvSpPr/>
          <p:nvPr/>
        </p:nvSpPr>
        <p:spPr>
          <a:xfrm>
            <a:off x="4728046" y="2804964"/>
            <a:ext cx="3924598"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CD4+ Th1 cells release cytokines (IFN-γ, TNF) that activate macrophages and perpetuate tissue damage. CD8+ cytotoxic T-cells may also play a role in severe cutaneous reactions.</a:t>
            </a:r>
            <a:endParaRPr lang="en-US" sz="9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p:nvPr/>
        </p:nvSpPr>
        <p:spPr>
          <a:xfrm>
            <a:off x="496119" y="563017"/>
            <a:ext cx="6751811"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Anaphylaxis Management – Adrenaline First</a:t>
            </a:r>
            <a:endParaRPr lang="en-US" sz="2400" dirty="0"/>
          </a:p>
        </p:txBody>
      </p:sp>
      <p:sp>
        <p:nvSpPr>
          <p:cNvPr id="3" name="Shape 1"/>
          <p:cNvSpPr/>
          <p:nvPr/>
        </p:nvSpPr>
        <p:spPr>
          <a:xfrm>
            <a:off x="496119" y="1198587"/>
            <a:ext cx="1797769" cy="233214"/>
          </a:xfrm>
          <a:prstGeom prst="roundRect">
            <a:avLst>
              <a:gd name="adj" fmla="val 6383"/>
            </a:avLst>
          </a:prstGeom>
          <a:solidFill>
            <a:srgbClr val="F3E3D8"/>
          </a:solidFill>
          <a:ln/>
        </p:spPr>
      </p:sp>
      <p:sp>
        <p:nvSpPr>
          <p:cNvPr id="4" name="Text 2"/>
          <p:cNvSpPr/>
          <p:nvPr/>
        </p:nvSpPr>
        <p:spPr>
          <a:xfrm>
            <a:off x="570533" y="1235794"/>
            <a:ext cx="1648941" cy="158800"/>
          </a:xfrm>
          <a:prstGeom prst="rect">
            <a:avLst/>
          </a:prstGeom>
          <a:noFill/>
          <a:ln/>
        </p:spPr>
        <p:txBody>
          <a:bodyPr wrap="none" lIns="0" tIns="0" rIns="0" bIns="0" rtlCol="0" anchor="t"/>
          <a:lstStyle/>
          <a:p>
            <a:pPr algn="l" indent="0" marL="0">
              <a:lnSpc>
                <a:spcPts val="1250"/>
              </a:lnSpc>
              <a:buNone/>
            </a:pPr>
            <a:r>
              <a:rPr lang="en-US" sz="750" dirty="0">
                <a:solidFill>
                  <a:srgbClr val="504C49"/>
                </a:solidFill>
                <a:latin typeface="Source Serif 4" pitchFamily="34" charset="0"/>
                <a:ea typeface="Source Serif 4" pitchFamily="34" charset="-122"/>
                <a:cs typeface="Source Serif 4" pitchFamily="34" charset="-120"/>
              </a:rPr>
              <a:t>RESUSCITATION COUNCIL UK 2021</a:t>
            </a:r>
            <a:endParaRPr lang="en-US" sz="750" dirty="0"/>
          </a:p>
        </p:txBody>
      </p:sp>
      <p:sp>
        <p:nvSpPr>
          <p:cNvPr id="5" name="Shape 3"/>
          <p:cNvSpPr/>
          <p:nvPr/>
        </p:nvSpPr>
        <p:spPr>
          <a:xfrm>
            <a:off x="406822" y="1571327"/>
            <a:ext cx="4103191" cy="3009081"/>
          </a:xfrm>
          <a:prstGeom prst="roundRect">
            <a:avLst>
              <a:gd name="adj" fmla="val 618"/>
            </a:avLst>
          </a:prstGeom>
          <a:solidFill>
            <a:srgbClr val="3E2513"/>
          </a:solidFill>
          <a:ln/>
        </p:spPr>
      </p:sp>
      <p:sp>
        <p:nvSpPr>
          <p:cNvPr id="6" name="Text 4"/>
          <p:cNvSpPr/>
          <p:nvPr/>
        </p:nvSpPr>
        <p:spPr>
          <a:xfrm>
            <a:off x="530796" y="1695301"/>
            <a:ext cx="2661791"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IM Adrenaline — First-Line, Always</a:t>
            </a:r>
            <a:endParaRPr lang="en-US" sz="1200" dirty="0"/>
          </a:p>
        </p:txBody>
      </p:sp>
      <p:sp>
        <p:nvSpPr>
          <p:cNvPr id="7" name="Text 5"/>
          <p:cNvSpPr/>
          <p:nvPr/>
        </p:nvSpPr>
        <p:spPr>
          <a:xfrm>
            <a:off x="530796" y="2013124"/>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Intramuscular adrenaline (epinephrine) is the ONLY first-line treatment for anaphylaxis. It must be given immediately, without delay, to the outer mid-thigh. It reverses bronchospasm, vasodilation, and angioedema simultaneously.</a:t>
            </a:r>
            <a:endParaRPr lang="en-US" sz="950" dirty="0"/>
          </a:p>
        </p:txBody>
      </p:sp>
      <p:sp>
        <p:nvSpPr>
          <p:cNvPr id="8" name="Text 6"/>
          <p:cNvSpPr/>
          <p:nvPr/>
        </p:nvSpPr>
        <p:spPr>
          <a:xfrm>
            <a:off x="4728046" y="1695301"/>
            <a:ext cx="2231901"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Dosing (IM, Outer Mid-Thigh)</a:t>
            </a:r>
            <a:endParaRPr lang="en-US" sz="1200" dirty="0"/>
          </a:p>
        </p:txBody>
      </p:sp>
      <p:sp>
        <p:nvSpPr>
          <p:cNvPr id="9" name="Text 7"/>
          <p:cNvSpPr/>
          <p:nvPr/>
        </p:nvSpPr>
        <p:spPr>
          <a:xfrm>
            <a:off x="4728046" y="2013124"/>
            <a:ext cx="3924598" cy="1364307"/>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Adults and children &gt;12 years: </a:t>
            </a:r>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500 micrograms (0.5 mg)</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 0.5 mL of 1:1000</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Children 6–12 years: </a:t>
            </a:r>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300 micrograms (0.3 mg)</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Children 6 months–6 years: </a:t>
            </a:r>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150 micrograms (0.15 mg)</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Infants &lt;6 months: seek specialist/PICU guidance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Repeat after 5–15 minutes if no improvement</a:t>
            </a:r>
            <a:endParaRPr lang="en-US" sz="950" dirty="0"/>
          </a:p>
        </p:txBody>
      </p:sp>
      <p:sp>
        <p:nvSpPr>
          <p:cNvPr id="10" name="Shape 8"/>
          <p:cNvSpPr/>
          <p:nvPr/>
        </p:nvSpPr>
        <p:spPr>
          <a:xfrm>
            <a:off x="4728046" y="3516957"/>
            <a:ext cx="3924598" cy="923925"/>
          </a:xfrm>
          <a:prstGeom prst="roundRect">
            <a:avLst>
              <a:gd name="adj" fmla="val 2014"/>
            </a:avLst>
          </a:prstGeom>
          <a:solidFill>
            <a:srgbClr val="FFB3B4"/>
          </a:solidFill>
          <a:ln/>
        </p:spPr>
      </p:sp>
      <p:pic>
        <p:nvPicPr>
          <p:cNvPr id="11" name="Image 0" descr="preencoded.png">    </p:cNvPr>
          <p:cNvPicPr>
            <a:picLocks noChangeAspect="1"/>
          </p:cNvPicPr>
          <p:nvPr/>
        </p:nvPicPr>
        <p:blipFill>
          <a:blip r:embed="rId1"/>
          <a:stretch>
            <a:fillRect/>
          </a:stretch>
        </p:blipFill>
        <p:spPr>
          <a:xfrm>
            <a:off x="4852020" y="3701504"/>
            <a:ext cx="155004" cy="123974"/>
          </a:xfrm>
          <a:prstGeom prst="rect">
            <a:avLst/>
          </a:prstGeom>
        </p:spPr>
      </p:pic>
      <p:sp>
        <p:nvSpPr>
          <p:cNvPr id="12" name="Text 9"/>
          <p:cNvSpPr/>
          <p:nvPr/>
        </p:nvSpPr>
        <p:spPr>
          <a:xfrm>
            <a:off x="5130998" y="3671888"/>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IV adrenaline carries high risk of fatal arrhythmia if given inappropriately. IM is safe and effective in most settings.</a:t>
            </a:r>
            <a:endParaRPr lang="en-US" sz="9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Text 0"/>
          <p:cNvSpPr/>
          <p:nvPr/>
        </p:nvSpPr>
        <p:spPr>
          <a:xfrm>
            <a:off x="496119" y="871835"/>
            <a:ext cx="8151763" cy="775097"/>
          </a:xfrm>
          <a:prstGeom prst="rect">
            <a:avLst/>
          </a:prstGeom>
          <a:noFill/>
          <a:ln/>
        </p:spPr>
        <p:txBody>
          <a:bodyPr wrap="squar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Anaphylaxis – The Role of Steroids and Antihistamines</a:t>
            </a:r>
            <a:endParaRPr lang="en-US" sz="2400" dirty="0"/>
          </a:p>
        </p:txBody>
      </p:sp>
      <p:sp>
        <p:nvSpPr>
          <p:cNvPr id="3" name="Text 1"/>
          <p:cNvSpPr/>
          <p:nvPr/>
        </p:nvSpPr>
        <p:spPr>
          <a:xfrm>
            <a:off x="496119" y="1956941"/>
            <a:ext cx="1980828"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Steroids — NOT First-Line</a:t>
            </a:r>
            <a:endParaRPr lang="en-US" sz="1200" dirty="0"/>
          </a:p>
        </p:txBody>
      </p:sp>
      <p:sp>
        <p:nvSpPr>
          <p:cNvPr id="4" name="Text 2"/>
          <p:cNvSpPr/>
          <p:nvPr/>
        </p:nvSpPr>
        <p:spPr>
          <a:xfrm>
            <a:off x="496119" y="2274763"/>
            <a:ext cx="3924598"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Hydrocortisone and other steroids have historically been used in anaphylaxis management, but are now confirmed as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NOT first-line emergency treatment</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Evidence for their effect on biphasic reactions is weak and inconsistent. They have a slow onset (hours) and should not delay or replace adrenaline administration.</a:t>
            </a:r>
            <a:endParaRPr lang="en-US" sz="950" dirty="0"/>
          </a:p>
        </p:txBody>
      </p:sp>
      <p:sp>
        <p:nvSpPr>
          <p:cNvPr id="5" name="Shape 3"/>
          <p:cNvSpPr/>
          <p:nvPr/>
        </p:nvSpPr>
        <p:spPr>
          <a:xfrm>
            <a:off x="496119" y="3406601"/>
            <a:ext cx="3924598" cy="725463"/>
          </a:xfrm>
          <a:prstGeom prst="roundRect">
            <a:avLst>
              <a:gd name="adj" fmla="val 2565"/>
            </a:avLst>
          </a:prstGeom>
          <a:solidFill>
            <a:srgbClr val="FCF2B5"/>
          </a:solidFill>
          <a:ln/>
        </p:spPr>
      </p:sp>
      <p:pic>
        <p:nvPicPr>
          <p:cNvPr id="6" name="Image 0" descr="preencoded.png">    </p:cNvPr>
          <p:cNvPicPr>
            <a:picLocks noChangeAspect="1"/>
          </p:cNvPicPr>
          <p:nvPr/>
        </p:nvPicPr>
        <p:blipFill>
          <a:blip r:embed="rId1"/>
          <a:stretch>
            <a:fillRect/>
          </a:stretch>
        </p:blipFill>
        <p:spPr>
          <a:xfrm>
            <a:off x="620092" y="3591148"/>
            <a:ext cx="155004" cy="123974"/>
          </a:xfrm>
          <a:prstGeom prst="rect">
            <a:avLst/>
          </a:prstGeom>
        </p:spPr>
      </p:pic>
      <p:sp>
        <p:nvSpPr>
          <p:cNvPr id="7" name="Text 4"/>
          <p:cNvSpPr/>
          <p:nvPr/>
        </p:nvSpPr>
        <p:spPr>
          <a:xfrm>
            <a:off x="899071" y="3561531"/>
            <a:ext cx="3397672"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Giving steroids instead of — or before — adrenaline is a dangerous error. Adrenaline must always come first.</a:t>
            </a:r>
            <a:endParaRPr lang="en-US" sz="950" dirty="0"/>
          </a:p>
        </p:txBody>
      </p:sp>
      <p:sp>
        <p:nvSpPr>
          <p:cNvPr id="8" name="Shape 5"/>
          <p:cNvSpPr/>
          <p:nvPr/>
        </p:nvSpPr>
        <p:spPr>
          <a:xfrm>
            <a:off x="4638749" y="1832967"/>
            <a:ext cx="4103191" cy="2438623"/>
          </a:xfrm>
          <a:prstGeom prst="roundRect">
            <a:avLst>
              <a:gd name="adj" fmla="val 763"/>
            </a:avLst>
          </a:prstGeom>
          <a:solidFill>
            <a:srgbClr val="3E2513"/>
          </a:solidFill>
          <a:ln/>
        </p:spPr>
      </p:sp>
      <p:sp>
        <p:nvSpPr>
          <p:cNvPr id="9" name="Text 6"/>
          <p:cNvSpPr/>
          <p:nvPr/>
        </p:nvSpPr>
        <p:spPr>
          <a:xfrm>
            <a:off x="4762723" y="1956941"/>
            <a:ext cx="2617887"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Antihistamines — Secondary Only</a:t>
            </a:r>
            <a:endParaRPr lang="en-US" sz="1200" dirty="0"/>
          </a:p>
        </p:txBody>
      </p:sp>
      <p:sp>
        <p:nvSpPr>
          <p:cNvPr id="10" name="Text 7"/>
          <p:cNvSpPr/>
          <p:nvPr/>
        </p:nvSpPr>
        <p:spPr>
          <a:xfrm>
            <a:off x="4762723" y="2274763"/>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Chlorphenamine (and cetirizine) relieve urticaria and pruritus but have </a:t>
            </a:r>
            <a:pPr algn="l" indent="0" marL="0">
              <a:lnSpc>
                <a:spcPts val="1550"/>
              </a:lnSpc>
              <a:buNone/>
            </a:pPr>
            <a:r>
              <a:rPr lang="en-US" sz="950" b="1" dirty="0">
                <a:solidFill>
                  <a:srgbClr val="FFFFFF"/>
                </a:solidFill>
                <a:latin typeface="Source Serif 4" pitchFamily="34" charset="0"/>
                <a:ea typeface="Source Serif 4" pitchFamily="34" charset="-122"/>
                <a:cs typeface="Source Serif 4" pitchFamily="34" charset="-120"/>
              </a:rPr>
              <a:t>no effect on life-threatening features</a:t>
            </a:r>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 (bronchospasm, hypotension, angioedema). They are an adjunct after adrenaline and stabilisation — never a substitute. Current Resus Council guidance de-emphasises their routine use in the acute phase.</a:t>
            </a:r>
            <a:endParaRPr lang="en-US" sz="9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496119" y="358676"/>
            <a:ext cx="4852169" cy="368201"/>
          </a:xfrm>
          <a:prstGeom prst="rect">
            <a:avLst/>
          </a:prstGeom>
          <a:noFill/>
          <a:ln/>
        </p:spPr>
        <p:txBody>
          <a:bodyPr wrap="none" lIns="0" tIns="0" rIns="0" bIns="0" rtlCol="0" anchor="t"/>
          <a:lstStyle/>
          <a:p>
            <a:pPr algn="l" indent="0" marL="0">
              <a:lnSpc>
                <a:spcPts val="2850"/>
              </a:lnSpc>
              <a:buNone/>
            </a:pPr>
            <a:r>
              <a:rPr lang="en-US" sz="2300" dirty="0">
                <a:solidFill>
                  <a:srgbClr val="201B18"/>
                </a:solidFill>
                <a:latin typeface="Platypi Medium" pitchFamily="34" charset="0"/>
                <a:ea typeface="Platypi Medium" pitchFamily="34" charset="-122"/>
                <a:cs typeface="Platypi Medium" pitchFamily="34" charset="-120"/>
              </a:rPr>
              <a:t>Anaphylaxis – Immediate Actions</a:t>
            </a:r>
            <a:endParaRPr lang="en-US" sz="2300" dirty="0"/>
          </a:p>
        </p:txBody>
      </p:sp>
      <p:sp>
        <p:nvSpPr>
          <p:cNvPr id="3" name="Shape 1"/>
          <p:cNvSpPr/>
          <p:nvPr/>
        </p:nvSpPr>
        <p:spPr>
          <a:xfrm>
            <a:off x="496119" y="950714"/>
            <a:ext cx="1262137" cy="217736"/>
          </a:xfrm>
          <a:prstGeom prst="roundRect">
            <a:avLst>
              <a:gd name="adj" fmla="val 6495"/>
            </a:avLst>
          </a:prstGeom>
          <a:solidFill>
            <a:srgbClr val="F3E3D8"/>
          </a:solidFill>
          <a:ln/>
        </p:spPr>
      </p:sp>
      <p:sp>
        <p:nvSpPr>
          <p:cNvPr id="4" name="Text 2"/>
          <p:cNvSpPr/>
          <p:nvPr/>
        </p:nvSpPr>
        <p:spPr>
          <a:xfrm>
            <a:off x="566812" y="986061"/>
            <a:ext cx="1120750" cy="147042"/>
          </a:xfrm>
          <a:prstGeom prst="rect">
            <a:avLst/>
          </a:prstGeom>
          <a:noFill/>
          <a:ln/>
        </p:spPr>
        <p:txBody>
          <a:bodyPr wrap="none" lIns="0" tIns="0" rIns="0" bIns="0" rtlCol="0" anchor="t"/>
          <a:lstStyle/>
          <a:p>
            <a:pPr algn="l" indent="0" marL="0">
              <a:lnSpc>
                <a:spcPts val="1150"/>
              </a:lnSpc>
              <a:buNone/>
            </a:pPr>
            <a:r>
              <a:rPr lang="en-US" sz="700" dirty="0">
                <a:solidFill>
                  <a:srgbClr val="504C49"/>
                </a:solidFill>
                <a:latin typeface="Source Serif 4" pitchFamily="34" charset="0"/>
                <a:ea typeface="Source Serif 4" pitchFamily="34" charset="-122"/>
                <a:cs typeface="Source Serif 4" pitchFamily="34" charset="-120"/>
              </a:rPr>
              <a:t>EMERGENCY PROTOCOL</a:t>
            </a:r>
            <a:endParaRPr lang="en-US" sz="700" dirty="0"/>
          </a:p>
        </p:txBody>
      </p:sp>
      <p:pic>
        <p:nvPicPr>
          <p:cNvPr id="5" name="Image 0" descr="preencoded.png">    </p:cNvPr>
          <p:cNvPicPr>
            <a:picLocks noChangeAspect="1"/>
          </p:cNvPicPr>
          <p:nvPr/>
        </p:nvPicPr>
        <p:blipFill>
          <a:blip r:embed="rId1"/>
          <a:stretch>
            <a:fillRect/>
          </a:stretch>
        </p:blipFill>
        <p:spPr>
          <a:xfrm>
            <a:off x="823913" y="1294358"/>
            <a:ext cx="7496101" cy="2812852"/>
          </a:xfrm>
          <a:prstGeom prst="rect">
            <a:avLst/>
          </a:prstGeom>
        </p:spPr>
      </p:pic>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25637" y="2010842"/>
            <a:ext cx="387200" cy="387200"/>
          </a:xfrm>
          <a:prstGeom prst="rect">
            <a:avLst/>
          </a:prstGeom>
        </p:spPr>
      </p:pic>
      <p:sp>
        <p:nvSpPr>
          <p:cNvPr id="7" name="Text 3"/>
          <p:cNvSpPr/>
          <p:nvPr/>
        </p:nvSpPr>
        <p:spPr>
          <a:xfrm>
            <a:off x="6880666" y="3424364"/>
            <a:ext cx="1130624" cy="217800"/>
          </a:xfrm>
          <a:prstGeom prst="rect">
            <a:avLst/>
          </a:prstGeom>
          <a:noFill/>
          <a:ln/>
        </p:spPr>
        <p:txBody>
          <a:bodyPr wrap="none" lIns="0" tIns="0" rIns="0" bIns="0" rtlCol="0" anchor="t"/>
          <a:lstStyle/>
          <a:p>
            <a:pPr algn="ctr" indent="0" marL="0">
              <a:lnSpc>
                <a:spcPts val="1700"/>
              </a:lnSpc>
              <a:buNone/>
            </a:pPr>
            <a:r>
              <a:rPr lang="en-US" sz="1350" dirty="0">
                <a:solidFill>
                  <a:srgbClr val="504C49"/>
                </a:solidFill>
                <a:latin typeface="Platypi Medium" pitchFamily="34" charset="0"/>
                <a:ea typeface="Platypi Medium" pitchFamily="34" charset="-122"/>
                <a:cs typeface="Platypi Medium" pitchFamily="34" charset="-120"/>
              </a:rPr>
              <a:t>High-flow O₂</a:t>
            </a:r>
            <a:endParaRPr lang="en-US" sz="135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08122" y="2011568"/>
            <a:ext cx="387200" cy="387200"/>
          </a:xfrm>
          <a:prstGeom prst="rect">
            <a:avLst/>
          </a:prstGeom>
        </p:spPr>
      </p:pic>
      <p:sp>
        <p:nvSpPr>
          <p:cNvPr id="9" name="Text 4"/>
          <p:cNvSpPr/>
          <p:nvPr/>
        </p:nvSpPr>
        <p:spPr>
          <a:xfrm>
            <a:off x="5455770" y="3315464"/>
            <a:ext cx="1130624" cy="435600"/>
          </a:xfrm>
          <a:prstGeom prst="rect">
            <a:avLst/>
          </a:prstGeom>
          <a:noFill/>
          <a:ln/>
        </p:spPr>
        <p:txBody>
          <a:bodyPr wrap="square" lIns="0" tIns="0" rIns="0" bIns="0" rtlCol="0" anchor="t"/>
          <a:lstStyle/>
          <a:p>
            <a:pPr algn="ctr" indent="0" marL="0">
              <a:lnSpc>
                <a:spcPts val="1700"/>
              </a:lnSpc>
              <a:buNone/>
            </a:pPr>
            <a:r>
              <a:rPr lang="en-US" sz="1350" dirty="0">
                <a:solidFill>
                  <a:srgbClr val="504C49"/>
                </a:solidFill>
                <a:latin typeface="Platypi Medium" pitchFamily="34" charset="0"/>
                <a:ea typeface="Platypi Medium" pitchFamily="34" charset="-122"/>
                <a:cs typeface="Platypi Medium" pitchFamily="34" charset="-120"/>
              </a:rPr>
              <a:t>Position patient</a:t>
            </a:r>
            <a:endParaRPr lang="en-US" sz="135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90970" y="2011568"/>
            <a:ext cx="387200" cy="387200"/>
          </a:xfrm>
          <a:prstGeom prst="rect">
            <a:avLst/>
          </a:prstGeom>
        </p:spPr>
      </p:pic>
      <p:sp>
        <p:nvSpPr>
          <p:cNvPr id="11" name="Text 5"/>
          <p:cNvSpPr/>
          <p:nvPr/>
        </p:nvSpPr>
        <p:spPr>
          <a:xfrm>
            <a:off x="4038618" y="3315464"/>
            <a:ext cx="1130624" cy="435600"/>
          </a:xfrm>
          <a:prstGeom prst="rect">
            <a:avLst/>
          </a:prstGeom>
          <a:noFill/>
          <a:ln/>
        </p:spPr>
        <p:txBody>
          <a:bodyPr wrap="square" lIns="0" tIns="0" rIns="0" bIns="0" rtlCol="0" anchor="t"/>
          <a:lstStyle/>
          <a:p>
            <a:pPr algn="ctr" indent="0" marL="0">
              <a:lnSpc>
                <a:spcPts val="1700"/>
              </a:lnSpc>
              <a:buNone/>
            </a:pPr>
            <a:r>
              <a:rPr lang="en-US" sz="1350" dirty="0">
                <a:solidFill>
                  <a:srgbClr val="504C49"/>
                </a:solidFill>
                <a:latin typeface="Platypi Medium" pitchFamily="34" charset="0"/>
                <a:ea typeface="Platypi Medium" pitchFamily="34" charset="-122"/>
                <a:cs typeface="Platypi Medium" pitchFamily="34" charset="-120"/>
              </a:rPr>
              <a:t>Give IM adrenaline</a:t>
            </a:r>
            <a:endParaRPr lang="en-US" sz="1350" dirty="0"/>
          </a:p>
        </p:txBody>
      </p:sp>
      <p:pic>
        <p:nvPicPr>
          <p:cNvPr id="12"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73818" y="2011568"/>
            <a:ext cx="387200" cy="387200"/>
          </a:xfrm>
          <a:prstGeom prst="rect">
            <a:avLst/>
          </a:prstGeom>
        </p:spPr>
      </p:pic>
      <p:sp>
        <p:nvSpPr>
          <p:cNvPr id="13" name="Text 6"/>
          <p:cNvSpPr/>
          <p:nvPr/>
        </p:nvSpPr>
        <p:spPr>
          <a:xfrm>
            <a:off x="2621466" y="3424364"/>
            <a:ext cx="1130624" cy="217800"/>
          </a:xfrm>
          <a:prstGeom prst="rect">
            <a:avLst/>
          </a:prstGeom>
          <a:noFill/>
          <a:ln/>
        </p:spPr>
        <p:txBody>
          <a:bodyPr wrap="none" lIns="0" tIns="0" rIns="0" bIns="0" rtlCol="0" anchor="t"/>
          <a:lstStyle/>
          <a:p>
            <a:pPr algn="ctr" indent="0" marL="0">
              <a:lnSpc>
                <a:spcPts val="1700"/>
              </a:lnSpc>
              <a:buNone/>
            </a:pPr>
            <a:r>
              <a:rPr lang="en-US" sz="1350" dirty="0">
                <a:solidFill>
                  <a:srgbClr val="504C49"/>
                </a:solidFill>
                <a:latin typeface="Platypi Medium" pitchFamily="34" charset="0"/>
                <a:ea typeface="Platypi Medium" pitchFamily="34" charset="-122"/>
                <a:cs typeface="Platypi Medium" pitchFamily="34" charset="-120"/>
              </a:rPr>
              <a:t>Call 999</a:t>
            </a:r>
            <a:endParaRPr lang="en-US" sz="1350" dirty="0"/>
          </a:p>
        </p:txBody>
      </p:sp>
      <p:pic>
        <p:nvPicPr>
          <p:cNvPr id="14"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8922" y="2011568"/>
            <a:ext cx="387200" cy="387200"/>
          </a:xfrm>
          <a:prstGeom prst="rect">
            <a:avLst/>
          </a:prstGeom>
        </p:spPr>
      </p:pic>
      <p:sp>
        <p:nvSpPr>
          <p:cNvPr id="15" name="Text 7"/>
          <p:cNvSpPr/>
          <p:nvPr/>
        </p:nvSpPr>
        <p:spPr>
          <a:xfrm>
            <a:off x="1173338" y="3315464"/>
            <a:ext cx="1130624" cy="435600"/>
          </a:xfrm>
          <a:prstGeom prst="rect">
            <a:avLst/>
          </a:prstGeom>
          <a:noFill/>
          <a:ln/>
        </p:spPr>
        <p:txBody>
          <a:bodyPr wrap="square" lIns="0" tIns="0" rIns="0" bIns="0" rtlCol="0" anchor="t"/>
          <a:lstStyle/>
          <a:p>
            <a:pPr algn="ctr" indent="0" marL="0">
              <a:lnSpc>
                <a:spcPts val="1700"/>
              </a:lnSpc>
              <a:buNone/>
            </a:pPr>
            <a:r>
              <a:rPr lang="en-US" sz="1350" dirty="0">
                <a:solidFill>
                  <a:srgbClr val="504C49"/>
                </a:solidFill>
                <a:latin typeface="Platypi Medium" pitchFamily="34" charset="0"/>
                <a:ea typeface="Platypi Medium" pitchFamily="34" charset="-122"/>
                <a:cs typeface="Platypi Medium" pitchFamily="34" charset="-120"/>
              </a:rPr>
              <a:t>Remove trigger</a:t>
            </a:r>
            <a:endParaRPr lang="en-US" sz="1350" dirty="0"/>
          </a:p>
        </p:txBody>
      </p:sp>
      <p:sp>
        <p:nvSpPr>
          <p:cNvPr id="16" name="Text 8"/>
          <p:cNvSpPr/>
          <p:nvPr/>
        </p:nvSpPr>
        <p:spPr>
          <a:xfrm>
            <a:off x="496119" y="4233118"/>
            <a:ext cx="8151763" cy="551631"/>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Positioning is critical: lay the patient flat with legs raised to maintain venous return. If there is breathing difficulty, allow sitting. Never stand a patient with hypotension — this can cause cardiac arrest. High-flow oxygen (10–15 L/min via non-rebreathe mask) should be given alongside adrenaline.</a:t>
            </a:r>
            <a:endParaRPr lang="en-US" sz="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496119" y="799579"/>
            <a:ext cx="6010721"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Anaphylaxis – Follow-Up and Education</a:t>
            </a:r>
            <a:endParaRPr lang="en-US" sz="2400" dirty="0"/>
          </a:p>
        </p:txBody>
      </p:sp>
      <p:sp>
        <p:nvSpPr>
          <p:cNvPr id="3" name="Text 1"/>
          <p:cNvSpPr/>
          <p:nvPr/>
        </p:nvSpPr>
        <p:spPr>
          <a:xfrm>
            <a:off x="496119" y="1435150"/>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Surviving an anaphylaxis episode does not end the clinician's responsibility. Comprehensive follow-up and education are essential components of safe long-term management.</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971601"/>
            <a:ext cx="310083" cy="310083"/>
          </a:xfrm>
          <a:prstGeom prst="rect">
            <a:avLst/>
          </a:prstGeom>
        </p:spPr>
      </p:pic>
      <p:sp>
        <p:nvSpPr>
          <p:cNvPr id="5" name="Text 2"/>
          <p:cNvSpPr/>
          <p:nvPr/>
        </p:nvSpPr>
        <p:spPr>
          <a:xfrm>
            <a:off x="961206" y="1971601"/>
            <a:ext cx="2270671"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AAI Prescription and Training</a:t>
            </a:r>
            <a:endParaRPr lang="en-US" sz="1200" dirty="0"/>
          </a:p>
        </p:txBody>
      </p:sp>
      <p:sp>
        <p:nvSpPr>
          <p:cNvPr id="6" name="Text 3"/>
          <p:cNvSpPr/>
          <p:nvPr/>
        </p:nvSpPr>
        <p:spPr>
          <a:xfrm>
            <a:off x="961206" y="2239863"/>
            <a:ext cx="3533254"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Prescribe two AAIs before discharge from emergency care. Ensure patient and carers receive hands-on training. Review at every GP contact. AAIs should be prescribed in pairs — one to use, one as backup.</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971601"/>
            <a:ext cx="310083" cy="310083"/>
          </a:xfrm>
          <a:prstGeom prst="rect">
            <a:avLst/>
          </a:prstGeom>
        </p:spPr>
      </p:pic>
      <p:sp>
        <p:nvSpPr>
          <p:cNvPr id="8" name="Text 4"/>
          <p:cNvSpPr/>
          <p:nvPr/>
        </p:nvSpPr>
        <p:spPr>
          <a:xfrm>
            <a:off x="5114553" y="197160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Written Action Plan</a:t>
            </a:r>
            <a:endParaRPr lang="en-US" sz="1200" dirty="0"/>
          </a:p>
        </p:txBody>
      </p:sp>
      <p:sp>
        <p:nvSpPr>
          <p:cNvPr id="9" name="Text 5"/>
          <p:cNvSpPr/>
          <p:nvPr/>
        </p:nvSpPr>
        <p:spPr>
          <a:xfrm>
            <a:off x="5114553" y="2239863"/>
            <a:ext cx="3533329"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Every patient should leave with a personalised written anaphylaxis action plan detailing triggers, early warning signs, and a step-by-step response guide including when to use AAI and when to call 999.</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281735"/>
            <a:ext cx="310083" cy="310083"/>
          </a:xfrm>
          <a:prstGeom prst="rect">
            <a:avLst/>
          </a:prstGeom>
        </p:spPr>
      </p:pic>
      <p:sp>
        <p:nvSpPr>
          <p:cNvPr id="11" name="Text 6"/>
          <p:cNvSpPr/>
          <p:nvPr/>
        </p:nvSpPr>
        <p:spPr>
          <a:xfrm>
            <a:off x="961206" y="3281735"/>
            <a:ext cx="1961629"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Specialist Allergy Referral</a:t>
            </a:r>
            <a:endParaRPr lang="en-US" sz="1200" dirty="0"/>
          </a:p>
        </p:txBody>
      </p:sp>
      <p:sp>
        <p:nvSpPr>
          <p:cNvPr id="12" name="Text 7"/>
          <p:cNvSpPr/>
          <p:nvPr/>
        </p:nvSpPr>
        <p:spPr>
          <a:xfrm>
            <a:off x="961206" y="3549997"/>
            <a:ext cx="3533254"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 patients who have had anaphylaxis should be referred to a specialist allergy service for trigger identification, serum tryptase interpretation, venom immunotherapy assessment, and long-term management planning.</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281735"/>
            <a:ext cx="310083" cy="310083"/>
          </a:xfrm>
          <a:prstGeom prst="rect">
            <a:avLst/>
          </a:prstGeom>
        </p:spPr>
      </p:pic>
      <p:sp>
        <p:nvSpPr>
          <p:cNvPr id="14" name="Text 8"/>
          <p:cNvSpPr/>
          <p:nvPr/>
        </p:nvSpPr>
        <p:spPr>
          <a:xfrm>
            <a:off x="5114553" y="3281735"/>
            <a:ext cx="2099221"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Medical Alert Identification</a:t>
            </a:r>
            <a:endParaRPr lang="en-US" sz="1200" dirty="0"/>
          </a:p>
        </p:txBody>
      </p:sp>
      <p:sp>
        <p:nvSpPr>
          <p:cNvPr id="15" name="Text 9"/>
          <p:cNvSpPr/>
          <p:nvPr/>
        </p:nvSpPr>
        <p:spPr>
          <a:xfrm>
            <a:off x="5114553" y="3549997"/>
            <a:ext cx="3533329"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Recommend MedicAlert bracelet or equivalent. Register allergy clearly on the patient's GP record. Brief emergency contacts and school/workplace where appropriate.</a:t>
            </a:r>
            <a:endParaRPr lang="en-US" sz="9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496119" y="681186"/>
            <a:ext cx="572140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Theoretical Basis for Immunotherapy</a:t>
            </a:r>
            <a:endParaRPr lang="en-US" sz="2400" dirty="0"/>
          </a:p>
        </p:txBody>
      </p:sp>
      <p:sp>
        <p:nvSpPr>
          <p:cNvPr id="3" name="Shape 1"/>
          <p:cNvSpPr/>
          <p:nvPr/>
        </p:nvSpPr>
        <p:spPr>
          <a:xfrm>
            <a:off x="406822" y="1254770"/>
            <a:ext cx="4103191" cy="3207544"/>
          </a:xfrm>
          <a:prstGeom prst="roundRect">
            <a:avLst>
              <a:gd name="adj" fmla="val 580"/>
            </a:avLst>
          </a:prstGeom>
          <a:solidFill>
            <a:srgbClr val="3E2513"/>
          </a:solidFill>
          <a:ln/>
        </p:spPr>
      </p:sp>
      <p:sp>
        <p:nvSpPr>
          <p:cNvPr id="4" name="Text 2"/>
          <p:cNvSpPr/>
          <p:nvPr/>
        </p:nvSpPr>
        <p:spPr>
          <a:xfrm>
            <a:off x="530796" y="1378744"/>
            <a:ext cx="2775347"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Mechanism of Immune Modification</a:t>
            </a:r>
            <a:endParaRPr lang="en-US" sz="1200" dirty="0"/>
          </a:p>
        </p:txBody>
      </p:sp>
      <p:sp>
        <p:nvSpPr>
          <p:cNvPr id="5" name="Text 3"/>
          <p:cNvSpPr/>
          <p:nvPr/>
        </p:nvSpPr>
        <p:spPr>
          <a:xfrm>
            <a:off x="530796" y="1696566"/>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Allergen immunotherapy (AIT) works by reprogramming the allergic immune response through repeated, escalating exposure to allergen. It is the only treatment that modifies the underlying disease rather than suppressing symptoms.</a:t>
            </a:r>
            <a:endParaRPr lang="en-US" sz="950" dirty="0"/>
          </a:p>
        </p:txBody>
      </p:sp>
      <p:sp>
        <p:nvSpPr>
          <p:cNvPr id="6" name="Text 4"/>
          <p:cNvSpPr/>
          <p:nvPr/>
        </p:nvSpPr>
        <p:spPr>
          <a:xfrm>
            <a:off x="4728046" y="1378744"/>
            <a:ext cx="2472184"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Immunological Changes Induced</a:t>
            </a:r>
            <a:endParaRPr lang="en-US" sz="1200" dirty="0"/>
          </a:p>
        </p:txBody>
      </p:sp>
      <p:sp>
        <p:nvSpPr>
          <p:cNvPr id="7" name="Text 5"/>
          <p:cNvSpPr/>
          <p:nvPr/>
        </p:nvSpPr>
        <p:spPr>
          <a:xfrm>
            <a:off x="4728046" y="1696566"/>
            <a:ext cx="3924598" cy="1562770"/>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Shift from Th2 to Th1/Treg-dominant responses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Induction of blocking antibodies (IgG4) that compete with IgE for allergen binding</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Suppression of mast cell and basophil reactivity</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Increased allergen-specific IL-10 and TGF-β production by Tregs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Reduction in late-phase tissue eosinophilia</a:t>
            </a:r>
            <a:endParaRPr lang="en-US" sz="950" dirty="0"/>
          </a:p>
        </p:txBody>
      </p:sp>
      <p:sp>
        <p:nvSpPr>
          <p:cNvPr id="8" name="Shape 6"/>
          <p:cNvSpPr/>
          <p:nvPr/>
        </p:nvSpPr>
        <p:spPr>
          <a:xfrm>
            <a:off x="4728046" y="3398862"/>
            <a:ext cx="3924598" cy="923925"/>
          </a:xfrm>
          <a:prstGeom prst="roundRect">
            <a:avLst>
              <a:gd name="adj" fmla="val 2014"/>
            </a:avLst>
          </a:prstGeom>
          <a:solidFill>
            <a:srgbClr val="B6D6FC"/>
          </a:solidFill>
          <a:ln/>
        </p:spPr>
      </p:sp>
      <p:pic>
        <p:nvPicPr>
          <p:cNvPr id="9" name="Image 0" descr="preencoded.png">    </p:cNvPr>
          <p:cNvPicPr>
            <a:picLocks noChangeAspect="1"/>
          </p:cNvPicPr>
          <p:nvPr/>
        </p:nvPicPr>
        <p:blipFill>
          <a:blip r:embed="rId1"/>
          <a:stretch>
            <a:fillRect/>
          </a:stretch>
        </p:blipFill>
        <p:spPr>
          <a:xfrm>
            <a:off x="4852020" y="3583409"/>
            <a:ext cx="155004" cy="123974"/>
          </a:xfrm>
          <a:prstGeom prst="rect">
            <a:avLst/>
          </a:prstGeom>
        </p:spPr>
      </p:pic>
      <p:sp>
        <p:nvSpPr>
          <p:cNvPr id="10" name="Text 7"/>
          <p:cNvSpPr/>
          <p:nvPr/>
        </p:nvSpPr>
        <p:spPr>
          <a:xfrm>
            <a:off x="5130998" y="3553792"/>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These immune changes can persist for years after completing a course of AIT — true disease modification, not just symptom suppression.</a:t>
            </a:r>
            <a:endParaRPr lang="en-US" sz="9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p:nvPr/>
        </p:nvSpPr>
        <p:spPr>
          <a:xfrm>
            <a:off x="496119" y="829940"/>
            <a:ext cx="6124203"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Immunotherapy – Does It Work? Venom</a:t>
            </a:r>
            <a:endParaRPr lang="en-US" sz="2400" dirty="0"/>
          </a:p>
        </p:txBody>
      </p:sp>
      <p:sp>
        <p:nvSpPr>
          <p:cNvPr id="3" name="Text 1"/>
          <p:cNvSpPr/>
          <p:nvPr/>
        </p:nvSpPr>
        <p:spPr>
          <a:xfrm>
            <a:off x="496119" y="1527497"/>
            <a:ext cx="3598292"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Venom Immunotherapy (VIT) – Highly Effective</a:t>
            </a:r>
            <a:endParaRPr lang="en-US" sz="1200" dirty="0"/>
          </a:p>
        </p:txBody>
      </p:sp>
      <p:sp>
        <p:nvSpPr>
          <p:cNvPr id="4" name="Text 2"/>
          <p:cNvSpPr/>
          <p:nvPr/>
        </p:nvSpPr>
        <p:spPr>
          <a:xfrm>
            <a:off x="496119" y="1845320"/>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VIT for bee and wasp venom anaphylaxis is one of the most evidence-based and effective interventions in allergy medicine. It reduces the risk of systemic reaction on subsequent sting from approximately 60% to &lt;5%.</a:t>
            </a:r>
            <a:endParaRPr lang="en-US" sz="950" dirty="0"/>
          </a:p>
        </p:txBody>
      </p:sp>
      <p:sp>
        <p:nvSpPr>
          <p:cNvPr id="5" name="Text 3"/>
          <p:cNvSpPr/>
          <p:nvPr/>
        </p:nvSpPr>
        <p:spPr>
          <a:xfrm>
            <a:off x="496119" y="2750790"/>
            <a:ext cx="3924598" cy="1519386"/>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Indication: systemic allergic reaction to bee or wasp sting + positive venom sIgE or SPT</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Duration: typically 3–5 years; protection may persist long-term</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NICE-recommended: refer all eligible patients to specialist allergy services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Exceptional impact on quality of life — enabling outdoor activities safely</a:t>
            </a:r>
            <a:endParaRPr lang="en-US" sz="950" dirty="0"/>
          </a:p>
        </p:txBody>
      </p:sp>
      <p:sp>
        <p:nvSpPr>
          <p:cNvPr id="6" name="Shape 4"/>
          <p:cNvSpPr/>
          <p:nvPr/>
        </p:nvSpPr>
        <p:spPr>
          <a:xfrm>
            <a:off x="4638749" y="1403524"/>
            <a:ext cx="4103191" cy="2910036"/>
          </a:xfrm>
          <a:prstGeom prst="roundRect">
            <a:avLst>
              <a:gd name="adj" fmla="val 639"/>
            </a:avLst>
          </a:prstGeom>
          <a:solidFill>
            <a:srgbClr val="3E2513"/>
          </a:solidFill>
          <a:ln/>
        </p:spPr>
      </p:sp>
      <p:sp>
        <p:nvSpPr>
          <p:cNvPr id="7" name="Text 5"/>
          <p:cNvSpPr/>
          <p:nvPr/>
        </p:nvSpPr>
        <p:spPr>
          <a:xfrm>
            <a:off x="4762723" y="1527497"/>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Primary Care Role</a:t>
            </a:r>
            <a:endParaRPr lang="en-US" sz="1200" dirty="0"/>
          </a:p>
        </p:txBody>
      </p:sp>
      <p:sp>
        <p:nvSpPr>
          <p:cNvPr id="8" name="Text 6"/>
          <p:cNvSpPr/>
          <p:nvPr/>
        </p:nvSpPr>
        <p:spPr>
          <a:xfrm>
            <a:off x="4762723" y="1845320"/>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GPs play a key role in identifying eligible patients after wasp or bee sting anaphylaxis and making timely referrals. Patients with systemic reactions should receive AAIs pending specialist assessment and VIT initiation. Do not delay referral — venom allergy carries real fatality risk.</a:t>
            </a:r>
            <a:endParaRPr lang="en-US" sz="9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17379" y="367382"/>
            <a:ext cx="4738241" cy="724942"/>
          </a:xfrm>
          <a:prstGeom prst="rect">
            <a:avLst/>
          </a:prstGeom>
          <a:noFill/>
          <a:ln/>
        </p:spPr>
        <p:txBody>
          <a:bodyPr wrap="square" lIns="0" tIns="0" rIns="0" bIns="0" rtlCol="0" anchor="t"/>
          <a:lstStyle/>
          <a:p>
            <a:pPr algn="l" indent="0" marL="0">
              <a:lnSpc>
                <a:spcPts val="2850"/>
              </a:lnSpc>
              <a:buNone/>
            </a:pPr>
            <a:r>
              <a:rPr lang="en-US" sz="2250" dirty="0">
                <a:solidFill>
                  <a:srgbClr val="201B18"/>
                </a:solidFill>
                <a:latin typeface="Platypi Medium" pitchFamily="34" charset="0"/>
                <a:ea typeface="Platypi Medium" pitchFamily="34" charset="-122"/>
                <a:cs typeface="Platypi Medium" pitchFamily="34" charset="-120"/>
              </a:rPr>
              <a:t>Immunotherapy – Does It Work? Grass Pollen</a:t>
            </a:r>
            <a:endParaRPr lang="en-US" sz="2250" dirty="0"/>
          </a:p>
        </p:txBody>
      </p:sp>
      <p:sp>
        <p:nvSpPr>
          <p:cNvPr id="4" name="Text 1"/>
          <p:cNvSpPr/>
          <p:nvPr/>
        </p:nvSpPr>
        <p:spPr>
          <a:xfrm>
            <a:off x="3917379" y="1254993"/>
            <a:ext cx="4738241" cy="538683"/>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Grass pollen subcutaneous immunotherapy (SCIT) and sublingual immunotherapy (SLIT) have strong clinical trial evidence for moderate-to-severe allergic rhinoconjunctivitis.</a:t>
            </a:r>
            <a:endParaRPr lang="en-US" sz="900" dirty="0"/>
          </a:p>
        </p:txBody>
      </p:sp>
      <p:sp>
        <p:nvSpPr>
          <p:cNvPr id="5" name="Shape 2"/>
          <p:cNvSpPr/>
          <p:nvPr/>
        </p:nvSpPr>
        <p:spPr>
          <a:xfrm>
            <a:off x="3917379" y="1915716"/>
            <a:ext cx="2314873" cy="1735113"/>
          </a:xfrm>
          <a:prstGeom prst="roundRect">
            <a:avLst>
              <a:gd name="adj" fmla="val 1003"/>
            </a:avLst>
          </a:prstGeom>
          <a:solidFill>
            <a:srgbClr val="F9F7F7"/>
          </a:solidFill>
          <a:ln/>
        </p:spPr>
      </p:sp>
      <p:sp>
        <p:nvSpPr>
          <p:cNvPr id="6" name="Text 3"/>
          <p:cNvSpPr/>
          <p:nvPr/>
        </p:nvSpPr>
        <p:spPr>
          <a:xfrm>
            <a:off x="4033317" y="2031653"/>
            <a:ext cx="1450032" cy="181273"/>
          </a:xfrm>
          <a:prstGeom prst="rect">
            <a:avLst/>
          </a:prstGeom>
          <a:noFill/>
          <a:ln/>
        </p:spPr>
        <p:txBody>
          <a:bodyPr wrap="none" lIns="0" tIns="0" rIns="0" bIns="0" rtlCol="0" anchor="t"/>
          <a:lstStyle/>
          <a:p>
            <a:pPr algn="l" indent="0" marL="0">
              <a:lnSpc>
                <a:spcPts val="1400"/>
              </a:lnSpc>
              <a:buNone/>
            </a:pPr>
            <a:r>
              <a:rPr lang="en-US" sz="1100" dirty="0">
                <a:solidFill>
                  <a:srgbClr val="504C49"/>
                </a:solidFill>
                <a:latin typeface="Platypi Medium" pitchFamily="34" charset="0"/>
                <a:ea typeface="Platypi Medium" pitchFamily="34" charset="-122"/>
                <a:cs typeface="Platypi Medium" pitchFamily="34" charset="-120"/>
              </a:rPr>
              <a:t>Clinical Outcomes</a:t>
            </a:r>
            <a:endParaRPr lang="en-US" sz="1100" dirty="0"/>
          </a:p>
        </p:txBody>
      </p:sp>
      <p:sp>
        <p:nvSpPr>
          <p:cNvPr id="7" name="Text 4"/>
          <p:cNvSpPr/>
          <p:nvPr/>
        </p:nvSpPr>
        <p:spPr>
          <a:xfrm>
            <a:off x="4033317" y="2277963"/>
            <a:ext cx="2082998" cy="1256928"/>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Significant reduction in rhinitis and conjunctivitis symptom scores, reduced rescue medication use, and improved quality of life compared with pharmacotherapy alone. Benefits may persist 3–4 years post-treatment.</a:t>
            </a:r>
            <a:endParaRPr lang="en-US" sz="900" dirty="0"/>
          </a:p>
        </p:txBody>
      </p:sp>
      <p:sp>
        <p:nvSpPr>
          <p:cNvPr id="8" name="Shape 5"/>
          <p:cNvSpPr/>
          <p:nvPr/>
        </p:nvSpPr>
        <p:spPr>
          <a:xfrm>
            <a:off x="6340673" y="1915716"/>
            <a:ext cx="2314947" cy="1735113"/>
          </a:xfrm>
          <a:prstGeom prst="roundRect">
            <a:avLst>
              <a:gd name="adj" fmla="val 1003"/>
            </a:avLst>
          </a:prstGeom>
          <a:solidFill>
            <a:srgbClr val="F9F7F7"/>
          </a:solidFill>
          <a:ln/>
        </p:spPr>
      </p:sp>
      <p:sp>
        <p:nvSpPr>
          <p:cNvPr id="9" name="Text 6"/>
          <p:cNvSpPr/>
          <p:nvPr/>
        </p:nvSpPr>
        <p:spPr>
          <a:xfrm>
            <a:off x="6456611" y="2031653"/>
            <a:ext cx="1450032" cy="181273"/>
          </a:xfrm>
          <a:prstGeom prst="rect">
            <a:avLst/>
          </a:prstGeom>
          <a:noFill/>
          <a:ln/>
        </p:spPr>
        <p:txBody>
          <a:bodyPr wrap="none" lIns="0" tIns="0" rIns="0" bIns="0" rtlCol="0" anchor="t"/>
          <a:lstStyle/>
          <a:p>
            <a:pPr algn="l" indent="0" marL="0">
              <a:lnSpc>
                <a:spcPts val="1400"/>
              </a:lnSpc>
              <a:buNone/>
            </a:pPr>
            <a:r>
              <a:rPr lang="en-US" sz="1100" dirty="0">
                <a:solidFill>
                  <a:srgbClr val="504C49"/>
                </a:solidFill>
                <a:latin typeface="Platypi Medium" pitchFamily="34" charset="0"/>
                <a:ea typeface="Platypi Medium" pitchFamily="34" charset="-122"/>
                <a:cs typeface="Platypi Medium" pitchFamily="34" charset="-120"/>
              </a:rPr>
              <a:t>Evidence Base</a:t>
            </a:r>
            <a:endParaRPr lang="en-US" sz="1100" dirty="0"/>
          </a:p>
        </p:txBody>
      </p:sp>
      <p:sp>
        <p:nvSpPr>
          <p:cNvPr id="10" name="Text 7"/>
          <p:cNvSpPr/>
          <p:nvPr/>
        </p:nvSpPr>
        <p:spPr>
          <a:xfrm>
            <a:off x="6456611" y="2277963"/>
            <a:ext cx="2083073" cy="1077367"/>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NICE IPG 585 supports the use of SLIT grass pollen tablets (Grazax, Itulazax) for adults with moderate-to-severe grass pollen rhinitis inadequately controlled by antihistamines and nasal steroids.</a:t>
            </a:r>
            <a:endParaRPr lang="en-US" sz="900" dirty="0"/>
          </a:p>
        </p:txBody>
      </p:sp>
      <p:sp>
        <p:nvSpPr>
          <p:cNvPr id="11" name="Shape 8"/>
          <p:cNvSpPr/>
          <p:nvPr/>
        </p:nvSpPr>
        <p:spPr>
          <a:xfrm>
            <a:off x="3917379" y="3759250"/>
            <a:ext cx="4738241" cy="1016868"/>
          </a:xfrm>
          <a:prstGeom prst="roundRect">
            <a:avLst>
              <a:gd name="adj" fmla="val 1711"/>
            </a:avLst>
          </a:prstGeom>
          <a:solidFill>
            <a:srgbClr val="F9F7F7"/>
          </a:solidFill>
          <a:ln/>
        </p:spPr>
      </p:sp>
      <p:sp>
        <p:nvSpPr>
          <p:cNvPr id="12" name="Text 9"/>
          <p:cNvSpPr/>
          <p:nvPr/>
        </p:nvSpPr>
        <p:spPr>
          <a:xfrm>
            <a:off x="4033317" y="3875187"/>
            <a:ext cx="1450032" cy="181273"/>
          </a:xfrm>
          <a:prstGeom prst="rect">
            <a:avLst/>
          </a:prstGeom>
          <a:noFill/>
          <a:ln/>
        </p:spPr>
        <p:txBody>
          <a:bodyPr wrap="none" lIns="0" tIns="0" rIns="0" bIns="0" rtlCol="0" anchor="t"/>
          <a:lstStyle/>
          <a:p>
            <a:pPr algn="l" indent="0" marL="0">
              <a:lnSpc>
                <a:spcPts val="1400"/>
              </a:lnSpc>
              <a:buNone/>
            </a:pPr>
            <a:r>
              <a:rPr lang="en-US" sz="1100" dirty="0">
                <a:solidFill>
                  <a:srgbClr val="504C49"/>
                </a:solidFill>
                <a:latin typeface="Platypi Medium" pitchFamily="34" charset="0"/>
                <a:ea typeface="Platypi Medium" pitchFamily="34" charset="-122"/>
                <a:cs typeface="Platypi Medium" pitchFamily="34" charset="-120"/>
              </a:rPr>
              <a:t>Duration</a:t>
            </a:r>
            <a:endParaRPr lang="en-US" sz="1100" dirty="0"/>
          </a:p>
        </p:txBody>
      </p:sp>
      <p:sp>
        <p:nvSpPr>
          <p:cNvPr id="13" name="Text 10"/>
          <p:cNvSpPr/>
          <p:nvPr/>
        </p:nvSpPr>
        <p:spPr>
          <a:xfrm>
            <a:off x="4033317" y="4121497"/>
            <a:ext cx="4506367" cy="538683"/>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A minimum of 3 years is recommended for sustained benefit. Treatment should ideally start 4 months before pollen season. Refer to regional allergy or ENT services for assessment.</a:t>
            </a:r>
            <a:endParaRPr lang="en-US" sz="9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p:nvPr/>
        </p:nvSpPr>
        <p:spPr>
          <a:xfrm>
            <a:off x="496119" y="1183407"/>
            <a:ext cx="513598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Sublingual Immunotherapy (SLIT)</a:t>
            </a:r>
            <a:endParaRPr lang="en-US" sz="2400" dirty="0"/>
          </a:p>
        </p:txBody>
      </p:sp>
      <p:sp>
        <p:nvSpPr>
          <p:cNvPr id="3" name="Shape 1"/>
          <p:cNvSpPr/>
          <p:nvPr/>
        </p:nvSpPr>
        <p:spPr>
          <a:xfrm>
            <a:off x="406822" y="1756990"/>
            <a:ext cx="4103191" cy="2203028"/>
          </a:xfrm>
          <a:prstGeom prst="roundRect">
            <a:avLst>
              <a:gd name="adj" fmla="val 845"/>
            </a:avLst>
          </a:prstGeom>
          <a:solidFill>
            <a:srgbClr val="3E2513"/>
          </a:solidFill>
          <a:ln/>
        </p:spPr>
      </p:sp>
      <p:sp>
        <p:nvSpPr>
          <p:cNvPr id="4" name="Text 2"/>
          <p:cNvSpPr/>
          <p:nvPr/>
        </p:nvSpPr>
        <p:spPr>
          <a:xfrm>
            <a:off x="530796" y="188096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What Is SLIT?</a:t>
            </a:r>
            <a:endParaRPr lang="en-US" sz="1200" dirty="0"/>
          </a:p>
        </p:txBody>
      </p:sp>
      <p:sp>
        <p:nvSpPr>
          <p:cNvPr id="5" name="Text 3"/>
          <p:cNvSpPr/>
          <p:nvPr/>
        </p:nvSpPr>
        <p:spPr>
          <a:xfrm>
            <a:off x="530796" y="2198787"/>
            <a:ext cx="3855244" cy="992312"/>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SLIT delivers allergen as tablets or drops placed under the tongue, inducing tolerance via oral mucosal dendritic cells and regulatory T-cells. It is safer than subcutaneous immunotherapy (no adrenaline on-site required) and can be self-administered at home after the first dose under medical supervision.</a:t>
            </a:r>
            <a:endParaRPr lang="en-US" sz="950" dirty="0"/>
          </a:p>
        </p:txBody>
      </p:sp>
      <p:sp>
        <p:nvSpPr>
          <p:cNvPr id="6" name="Text 4"/>
          <p:cNvSpPr/>
          <p:nvPr/>
        </p:nvSpPr>
        <p:spPr>
          <a:xfrm>
            <a:off x="4728046" y="188096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Current UK Position</a:t>
            </a:r>
            <a:endParaRPr lang="en-US" sz="1200" dirty="0"/>
          </a:p>
        </p:txBody>
      </p:sp>
      <p:sp>
        <p:nvSpPr>
          <p:cNvPr id="7" name="Text 5"/>
          <p:cNvSpPr/>
          <p:nvPr/>
        </p:nvSpPr>
        <p:spPr>
          <a:xfrm>
            <a:off x="4728046" y="2198787"/>
            <a:ext cx="3924598" cy="1717849"/>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Grass pollen SLIT tablets</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(Grazax, Itulazax): NICE-approved (IPG 585) — well established</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House dust mite SLIT</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licensed products available (Acarizax) — growing evidence base for rhinitis and asthma</a:t>
            </a:r>
            <a:endParaRPr lang="en-US" sz="950" dirty="0"/>
          </a:p>
          <a:p>
            <a:pPr algn="l" marL="342900" indent="-342900">
              <a:lnSpc>
                <a:spcPts val="1550"/>
              </a:lnSpc>
              <a:buSzPct val="100000"/>
              <a:buChar char="•"/>
            </a:pPr>
            <a:r>
              <a:rPr lang="en-US" sz="950" b="1" dirty="0">
                <a:solidFill>
                  <a:srgbClr val="504C49"/>
                </a:solidFill>
                <a:latin typeface="Source Serif 4" pitchFamily="34" charset="0"/>
                <a:ea typeface="Source Serif 4" pitchFamily="34" charset="-122"/>
                <a:cs typeface="Source Serif 4" pitchFamily="34" charset="-120"/>
              </a:rPr>
              <a:t>Peanut OIT</a:t>
            </a:r>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 (Palforzia): oral immunotherapy for children 4–17 years — MHRA-approved, specialist use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Primary care role: identify suitable candidates, initiate referral, and support adherence during treatment</a:t>
            </a:r>
            <a:endParaRPr lang="en-US" sz="9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sp>
        <p:nvSpPr>
          <p:cNvPr id="2" name="Text 0"/>
          <p:cNvSpPr/>
          <p:nvPr/>
        </p:nvSpPr>
        <p:spPr>
          <a:xfrm>
            <a:off x="496119" y="585118"/>
            <a:ext cx="479204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Anti-IgE and Biologic Therapies</a:t>
            </a:r>
            <a:endParaRPr lang="en-US" sz="2400" dirty="0"/>
          </a:p>
        </p:txBody>
      </p:sp>
      <p:sp>
        <p:nvSpPr>
          <p:cNvPr id="3" name="Text 1"/>
          <p:cNvSpPr/>
          <p:nvPr/>
        </p:nvSpPr>
        <p:spPr>
          <a:xfrm>
            <a:off x="496119" y="1220688"/>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Biologics targeting specific pathways in IgE-mediated and type 2 inflammatory disease have transformed the management of severe allergic conditions. These are now mainstream specialist therapies with clear NICE-approved indications.</a:t>
            </a:r>
            <a:endParaRPr lang="en-US" sz="950" dirty="0"/>
          </a:p>
        </p:txBody>
      </p:sp>
      <p:sp>
        <p:nvSpPr>
          <p:cNvPr id="4" name="Shape 2"/>
          <p:cNvSpPr/>
          <p:nvPr/>
        </p:nvSpPr>
        <p:spPr>
          <a:xfrm>
            <a:off x="496119" y="1757139"/>
            <a:ext cx="4013895" cy="1537097"/>
          </a:xfrm>
          <a:prstGeom prst="roundRect">
            <a:avLst>
              <a:gd name="adj" fmla="val 1211"/>
            </a:avLst>
          </a:prstGeom>
          <a:solidFill>
            <a:srgbClr val="FFFFFF"/>
          </a:solidFill>
          <a:ln w="14288">
            <a:solidFill>
              <a:srgbClr val="D8D4D4"/>
            </a:solidFill>
            <a:prstDash val="solid"/>
          </a:ln>
        </p:spPr>
      </p:sp>
      <p:sp>
        <p:nvSpPr>
          <p:cNvPr id="5" name="Text 3"/>
          <p:cNvSpPr/>
          <p:nvPr/>
        </p:nvSpPr>
        <p:spPr>
          <a:xfrm>
            <a:off x="634380" y="1895401"/>
            <a:ext cx="1727895"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Omalizumab (Anti-IgE)</a:t>
            </a:r>
            <a:endParaRPr lang="en-US" sz="1200" dirty="0"/>
          </a:p>
        </p:txBody>
      </p:sp>
      <p:sp>
        <p:nvSpPr>
          <p:cNvPr id="6" name="Text 4"/>
          <p:cNvSpPr/>
          <p:nvPr/>
        </p:nvSpPr>
        <p:spPr>
          <a:xfrm>
            <a:off x="634380" y="2163663"/>
            <a:ext cx="3737372"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Binds free IgE, reducing mast cell and basophil activation. NICE-approved for: severe persistent allergic asthma (TA278), chronic spontaneous urticaria (TA339), and severe allergic rhinitis (selected patients). Subcutaneous injection every 2–4 weeks.</a:t>
            </a:r>
            <a:endParaRPr lang="en-US" sz="950" dirty="0"/>
          </a:p>
        </p:txBody>
      </p:sp>
      <p:sp>
        <p:nvSpPr>
          <p:cNvPr id="7" name="Shape 5"/>
          <p:cNvSpPr/>
          <p:nvPr/>
        </p:nvSpPr>
        <p:spPr>
          <a:xfrm>
            <a:off x="4633987" y="1757139"/>
            <a:ext cx="4013895" cy="1537097"/>
          </a:xfrm>
          <a:prstGeom prst="roundRect">
            <a:avLst>
              <a:gd name="adj" fmla="val 1211"/>
            </a:avLst>
          </a:prstGeom>
          <a:solidFill>
            <a:srgbClr val="FFFFFF"/>
          </a:solidFill>
          <a:ln w="14288">
            <a:solidFill>
              <a:srgbClr val="D8D4D4"/>
            </a:solidFill>
            <a:prstDash val="solid"/>
          </a:ln>
        </p:spPr>
      </p:sp>
      <p:sp>
        <p:nvSpPr>
          <p:cNvPr id="8" name="Text 6"/>
          <p:cNvSpPr/>
          <p:nvPr/>
        </p:nvSpPr>
        <p:spPr>
          <a:xfrm>
            <a:off x="4772248" y="1895401"/>
            <a:ext cx="185975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Dupilumab (Anti-IL-4Rα)</a:t>
            </a:r>
            <a:endParaRPr lang="en-US" sz="1200" dirty="0"/>
          </a:p>
        </p:txBody>
      </p:sp>
      <p:sp>
        <p:nvSpPr>
          <p:cNvPr id="9" name="Text 7"/>
          <p:cNvSpPr/>
          <p:nvPr/>
        </p:nvSpPr>
        <p:spPr>
          <a:xfrm>
            <a:off x="4772248" y="2163663"/>
            <a:ext cx="3737372"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Blocks both IL-4 and IL-13 signalling. NICE-approved for severe atopic eczema (TA534), severe asthma (TA751), and eosinophilic oesophagitis. Rapidly becoming a cornerstone of severe atopic disease management.</a:t>
            </a:r>
            <a:endParaRPr lang="en-US" sz="950" dirty="0"/>
          </a:p>
        </p:txBody>
      </p:sp>
      <p:sp>
        <p:nvSpPr>
          <p:cNvPr id="10" name="Shape 8"/>
          <p:cNvSpPr/>
          <p:nvPr/>
        </p:nvSpPr>
        <p:spPr>
          <a:xfrm>
            <a:off x="496119" y="3418210"/>
            <a:ext cx="4013895" cy="1140172"/>
          </a:xfrm>
          <a:prstGeom prst="roundRect">
            <a:avLst>
              <a:gd name="adj" fmla="val 1632"/>
            </a:avLst>
          </a:prstGeom>
          <a:solidFill>
            <a:srgbClr val="FFFFFF"/>
          </a:solidFill>
          <a:ln w="14288">
            <a:solidFill>
              <a:srgbClr val="D8D4D4"/>
            </a:solidFill>
            <a:prstDash val="solid"/>
          </a:ln>
        </p:spPr>
      </p:sp>
      <p:sp>
        <p:nvSpPr>
          <p:cNvPr id="11" name="Text 9"/>
          <p:cNvSpPr/>
          <p:nvPr/>
        </p:nvSpPr>
        <p:spPr>
          <a:xfrm>
            <a:off x="634380" y="3556471"/>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Anti-IL-5 Agents</a:t>
            </a:r>
            <a:endParaRPr lang="en-US" sz="1200" dirty="0"/>
          </a:p>
        </p:txBody>
      </p:sp>
      <p:sp>
        <p:nvSpPr>
          <p:cNvPr id="12" name="Text 10"/>
          <p:cNvSpPr/>
          <p:nvPr/>
        </p:nvSpPr>
        <p:spPr>
          <a:xfrm>
            <a:off x="634380" y="3824734"/>
            <a:ext cx="3737372"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Mepolizumab, benralizumab, reslizumab — NICE-approved for severe eosinophilic asthma. Dramatically reduce exacerbation rates and oral steroid burden in eligible patients.</a:t>
            </a:r>
            <a:endParaRPr lang="en-US" sz="950" dirty="0"/>
          </a:p>
        </p:txBody>
      </p:sp>
      <p:sp>
        <p:nvSpPr>
          <p:cNvPr id="13" name="Shape 11"/>
          <p:cNvSpPr/>
          <p:nvPr/>
        </p:nvSpPr>
        <p:spPr>
          <a:xfrm>
            <a:off x="4633987" y="3418210"/>
            <a:ext cx="4013895" cy="1140172"/>
          </a:xfrm>
          <a:prstGeom prst="roundRect">
            <a:avLst>
              <a:gd name="adj" fmla="val 1632"/>
            </a:avLst>
          </a:prstGeom>
          <a:solidFill>
            <a:srgbClr val="FFFFFF"/>
          </a:solidFill>
          <a:ln w="14288">
            <a:solidFill>
              <a:srgbClr val="D8D4D4"/>
            </a:solidFill>
            <a:prstDash val="solid"/>
          </a:ln>
        </p:spPr>
      </p:sp>
      <p:sp>
        <p:nvSpPr>
          <p:cNvPr id="14" name="Text 12"/>
          <p:cNvSpPr/>
          <p:nvPr/>
        </p:nvSpPr>
        <p:spPr>
          <a:xfrm>
            <a:off x="4772248" y="3556471"/>
            <a:ext cx="1900535"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Tezepelumab (Anti-TSLP)</a:t>
            </a:r>
            <a:endParaRPr lang="en-US" sz="1200" dirty="0"/>
          </a:p>
        </p:txBody>
      </p:sp>
      <p:sp>
        <p:nvSpPr>
          <p:cNvPr id="15" name="Text 13"/>
          <p:cNvSpPr/>
          <p:nvPr/>
        </p:nvSpPr>
        <p:spPr>
          <a:xfrm>
            <a:off x="4772248" y="3824734"/>
            <a:ext cx="3737372"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Targets the upstream epithelial alarmin TSLP. NICE-approved (TA872) for severe uncontrolled asthma regardless of eosinophil count — broadest biologic indication to date.</a:t>
            </a:r>
            <a:endParaRPr lang="en-US" sz="9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p:nvPr/>
        </p:nvSpPr>
        <p:spPr>
          <a:xfrm>
            <a:off x="496119" y="828749"/>
            <a:ext cx="3215953"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Issues for Discussion</a:t>
            </a:r>
            <a:endParaRPr lang="en-US" sz="2400" dirty="0"/>
          </a:p>
        </p:txBody>
      </p:sp>
      <p:sp>
        <p:nvSpPr>
          <p:cNvPr id="3" name="Text 1"/>
          <p:cNvSpPr/>
          <p:nvPr/>
        </p:nvSpPr>
        <p:spPr>
          <a:xfrm>
            <a:off x="496119" y="1265858"/>
            <a:ext cx="2680543"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Key Questions for UK Primary Care</a:t>
            </a:r>
            <a:endParaRPr lang="en-US" sz="1200" dirty="0"/>
          </a:p>
        </p:txBody>
      </p:sp>
      <p:sp>
        <p:nvSpPr>
          <p:cNvPr id="4" name="Text 2"/>
          <p:cNvSpPr/>
          <p:nvPr/>
        </p:nvSpPr>
        <p:spPr>
          <a:xfrm>
            <a:off x="496119" y="1645741"/>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following case scenarios and clinical questions are worth considering in the context of this module. They reflect real-world challenges in UK primary care allergy management.</a:t>
            </a:r>
            <a:endParaRPr lang="en-US" sz="950" dirty="0"/>
          </a:p>
        </p:txBody>
      </p:sp>
      <p:sp>
        <p:nvSpPr>
          <p:cNvPr id="5" name="Shape 3"/>
          <p:cNvSpPr/>
          <p:nvPr/>
        </p:nvSpPr>
        <p:spPr>
          <a:xfrm>
            <a:off x="496119" y="2182192"/>
            <a:ext cx="2634555" cy="2132484"/>
          </a:xfrm>
          <a:prstGeom prst="roundRect">
            <a:avLst>
              <a:gd name="adj" fmla="val 3216"/>
            </a:avLst>
          </a:prstGeom>
          <a:solidFill>
            <a:srgbClr val="FFFFFF"/>
          </a:solidFill>
          <a:ln w="14288">
            <a:solidFill>
              <a:srgbClr val="D8D4D4"/>
            </a:solidFill>
            <a:prstDash val="solid"/>
          </a:ln>
        </p:spPr>
      </p:sp>
      <p:sp>
        <p:nvSpPr>
          <p:cNvPr id="6" name="Shape 4"/>
          <p:cNvSpPr/>
          <p:nvPr/>
        </p:nvSpPr>
        <p:spPr>
          <a:xfrm>
            <a:off x="481831" y="2182192"/>
            <a:ext cx="57150" cy="2132484"/>
          </a:xfrm>
          <a:prstGeom prst="roundRect">
            <a:avLst>
              <a:gd name="adj" fmla="val 32558"/>
            </a:avLst>
          </a:prstGeom>
          <a:solidFill>
            <a:srgbClr val="3E2513"/>
          </a:solidFill>
          <a:ln/>
        </p:spPr>
      </p:sp>
      <p:sp>
        <p:nvSpPr>
          <p:cNvPr id="7" name="Text 5"/>
          <p:cNvSpPr/>
          <p:nvPr/>
        </p:nvSpPr>
        <p:spPr>
          <a:xfrm>
            <a:off x="677242" y="2320454"/>
            <a:ext cx="1587550"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Who Needs Referral?</a:t>
            </a:r>
            <a:endParaRPr lang="en-US" sz="1200" dirty="0"/>
          </a:p>
        </p:txBody>
      </p:sp>
      <p:sp>
        <p:nvSpPr>
          <p:cNvPr id="8" name="Text 6"/>
          <p:cNvSpPr/>
          <p:nvPr/>
        </p:nvSpPr>
        <p:spPr>
          <a:xfrm>
            <a:off x="677242" y="2588716"/>
            <a:ext cx="2315170" cy="1389236"/>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When should a GP refer to specialist allergy services? Indications include: anaphylaxis of any cause, uncertain diagnosis, need for oral food challenge, venom or inhalant immunotherapy assessment, or complex multiple allergy.</a:t>
            </a:r>
            <a:endParaRPr lang="en-US" sz="950" dirty="0"/>
          </a:p>
        </p:txBody>
      </p:sp>
      <p:sp>
        <p:nvSpPr>
          <p:cNvPr id="9" name="Shape 7"/>
          <p:cNvSpPr/>
          <p:nvPr/>
        </p:nvSpPr>
        <p:spPr>
          <a:xfrm>
            <a:off x="3254648" y="2182192"/>
            <a:ext cx="2634630" cy="2132484"/>
          </a:xfrm>
          <a:prstGeom prst="roundRect">
            <a:avLst>
              <a:gd name="adj" fmla="val 3216"/>
            </a:avLst>
          </a:prstGeom>
          <a:solidFill>
            <a:srgbClr val="FFFFFF"/>
          </a:solidFill>
          <a:ln w="14288">
            <a:solidFill>
              <a:srgbClr val="D8D4D4"/>
            </a:solidFill>
            <a:prstDash val="solid"/>
          </a:ln>
        </p:spPr>
      </p:sp>
      <p:sp>
        <p:nvSpPr>
          <p:cNvPr id="10" name="Shape 8"/>
          <p:cNvSpPr/>
          <p:nvPr/>
        </p:nvSpPr>
        <p:spPr>
          <a:xfrm>
            <a:off x="3240360" y="2182192"/>
            <a:ext cx="57150" cy="2132484"/>
          </a:xfrm>
          <a:prstGeom prst="roundRect">
            <a:avLst>
              <a:gd name="adj" fmla="val 32558"/>
            </a:avLst>
          </a:prstGeom>
          <a:solidFill>
            <a:srgbClr val="3E2513"/>
          </a:solidFill>
          <a:ln/>
        </p:spPr>
      </p:sp>
      <p:sp>
        <p:nvSpPr>
          <p:cNvPr id="11" name="Text 9"/>
          <p:cNvSpPr/>
          <p:nvPr/>
        </p:nvSpPr>
        <p:spPr>
          <a:xfrm>
            <a:off x="3435772" y="2320454"/>
            <a:ext cx="1558454"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Who Needs Testing?</a:t>
            </a:r>
            <a:endParaRPr lang="en-US" sz="1200" dirty="0"/>
          </a:p>
        </p:txBody>
      </p:sp>
      <p:sp>
        <p:nvSpPr>
          <p:cNvPr id="12" name="Text 10"/>
          <p:cNvSpPr/>
          <p:nvPr/>
        </p:nvSpPr>
        <p:spPr>
          <a:xfrm>
            <a:off x="3435772" y="2588716"/>
            <a:ext cx="2315245" cy="1190774"/>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Testing should only be requested when the result will change management. Avoid broad allergy panels without a clear clinical question. Discuss indications for SPT vs. sIgE with local allergy services.</a:t>
            </a:r>
            <a:endParaRPr lang="en-US" sz="950" dirty="0"/>
          </a:p>
        </p:txBody>
      </p:sp>
      <p:sp>
        <p:nvSpPr>
          <p:cNvPr id="13" name="Shape 11"/>
          <p:cNvSpPr/>
          <p:nvPr/>
        </p:nvSpPr>
        <p:spPr>
          <a:xfrm>
            <a:off x="6013252" y="2182192"/>
            <a:ext cx="2634555" cy="2132484"/>
          </a:xfrm>
          <a:prstGeom prst="roundRect">
            <a:avLst>
              <a:gd name="adj" fmla="val 3216"/>
            </a:avLst>
          </a:prstGeom>
          <a:solidFill>
            <a:srgbClr val="FFFFFF"/>
          </a:solidFill>
          <a:ln w="14288">
            <a:solidFill>
              <a:srgbClr val="D8D4D4"/>
            </a:solidFill>
            <a:prstDash val="solid"/>
          </a:ln>
        </p:spPr>
      </p:sp>
      <p:sp>
        <p:nvSpPr>
          <p:cNvPr id="14" name="Shape 12"/>
          <p:cNvSpPr/>
          <p:nvPr/>
        </p:nvSpPr>
        <p:spPr>
          <a:xfrm>
            <a:off x="5998964" y="2182192"/>
            <a:ext cx="57150" cy="2132484"/>
          </a:xfrm>
          <a:prstGeom prst="roundRect">
            <a:avLst>
              <a:gd name="adj" fmla="val 32558"/>
            </a:avLst>
          </a:prstGeom>
          <a:solidFill>
            <a:srgbClr val="3E2513"/>
          </a:solidFill>
          <a:ln/>
        </p:spPr>
      </p:sp>
      <p:sp>
        <p:nvSpPr>
          <p:cNvPr id="15" name="Text 13"/>
          <p:cNvSpPr/>
          <p:nvPr/>
        </p:nvSpPr>
        <p:spPr>
          <a:xfrm>
            <a:off x="6194375" y="2320454"/>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Who Needs AAIs?</a:t>
            </a:r>
            <a:endParaRPr lang="en-US" sz="1200" dirty="0"/>
          </a:p>
        </p:txBody>
      </p:sp>
      <p:sp>
        <p:nvSpPr>
          <p:cNvPr id="16" name="Text 14"/>
          <p:cNvSpPr/>
          <p:nvPr/>
        </p:nvSpPr>
        <p:spPr>
          <a:xfrm>
            <a:off x="6194375" y="2588716"/>
            <a:ext cx="2315170" cy="1587698"/>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Prescribe AAIs for patients at significant risk of anaphylaxis — previous anaphylaxis, high-risk food/venom allergy with systemic features, or coexisting poorly controlled asthma. Always prescribe two devices with written action plan and training.</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682972"/>
            <a:ext cx="4637708" cy="368201"/>
          </a:xfrm>
          <a:prstGeom prst="rect">
            <a:avLst/>
          </a:prstGeom>
          <a:noFill/>
          <a:ln/>
        </p:spPr>
        <p:txBody>
          <a:bodyPr wrap="none" lIns="0" tIns="0" rIns="0" bIns="0" rtlCol="0" anchor="t"/>
          <a:lstStyle/>
          <a:p>
            <a:pPr algn="l" indent="0" marL="0">
              <a:lnSpc>
                <a:spcPts val="2850"/>
              </a:lnSpc>
              <a:buNone/>
            </a:pPr>
            <a:r>
              <a:rPr lang="en-US" sz="2300" dirty="0">
                <a:solidFill>
                  <a:srgbClr val="201B18"/>
                </a:solidFill>
                <a:latin typeface="Platypi Medium" pitchFamily="34" charset="0"/>
                <a:ea typeface="Platypi Medium" pitchFamily="34" charset="-122"/>
                <a:cs typeface="Platypi Medium" pitchFamily="34" charset="-120"/>
              </a:rPr>
              <a:t>Immune Responses to Allergens</a:t>
            </a:r>
            <a:endParaRPr lang="en-US" sz="2300" dirty="0"/>
          </a:p>
        </p:txBody>
      </p:sp>
      <p:sp>
        <p:nvSpPr>
          <p:cNvPr id="4" name="Text 1"/>
          <p:cNvSpPr/>
          <p:nvPr/>
        </p:nvSpPr>
        <p:spPr>
          <a:xfrm>
            <a:off x="496119" y="1219051"/>
            <a:ext cx="4722763" cy="551631"/>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In genetically susceptible individuals, allergens — typically proteins — trigger an inappropriate adaptive immune response rather than immune tolerance. The key steps are sensitisation, then re-exposure and effector response.</a:t>
            </a:r>
            <a:endParaRPr lang="en-US" sz="900" dirty="0"/>
          </a:p>
        </p:txBody>
      </p:sp>
      <p:pic>
        <p:nvPicPr>
          <p:cNvPr id="5" name="Image 1" descr="preencoded.png">    </p:cNvPr>
          <p:cNvPicPr>
            <a:picLocks noChangeAspect="1"/>
          </p:cNvPicPr>
          <p:nvPr/>
        </p:nvPicPr>
        <p:blipFill>
          <a:blip r:embed="rId2"/>
          <a:stretch>
            <a:fillRect/>
          </a:stretch>
        </p:blipFill>
        <p:spPr>
          <a:xfrm>
            <a:off x="496119" y="1896591"/>
            <a:ext cx="589211" cy="854646"/>
          </a:xfrm>
          <a:prstGeom prst="rect">
            <a:avLst/>
          </a:prstGeom>
        </p:spPr>
      </p:pic>
      <p:sp>
        <p:nvSpPr>
          <p:cNvPr id="6" name="Text 2"/>
          <p:cNvSpPr/>
          <p:nvPr/>
        </p:nvSpPr>
        <p:spPr>
          <a:xfrm>
            <a:off x="1197248" y="2014389"/>
            <a:ext cx="154483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Antigen Presentation</a:t>
            </a:r>
            <a:endParaRPr lang="en-US" sz="1150" dirty="0"/>
          </a:p>
        </p:txBody>
      </p:sp>
      <p:sp>
        <p:nvSpPr>
          <p:cNvPr id="7" name="Text 3"/>
          <p:cNvSpPr/>
          <p:nvPr/>
        </p:nvSpPr>
        <p:spPr>
          <a:xfrm>
            <a:off x="1197248" y="2265685"/>
            <a:ext cx="4021634"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Dendritic cells capture allergen at mucosal surfaces and present peptides to naïve T-cells via MHC class II.</a:t>
            </a:r>
            <a:endParaRPr lang="en-US" sz="900" dirty="0"/>
          </a:p>
        </p:txBody>
      </p:sp>
      <p:pic>
        <p:nvPicPr>
          <p:cNvPr id="8" name="Image 2" descr="preencoded.png">    </p:cNvPr>
          <p:cNvPicPr>
            <a:picLocks noChangeAspect="1"/>
          </p:cNvPicPr>
          <p:nvPr/>
        </p:nvPicPr>
        <p:blipFill>
          <a:blip r:embed="rId3"/>
          <a:stretch>
            <a:fillRect/>
          </a:stretch>
        </p:blipFill>
        <p:spPr>
          <a:xfrm>
            <a:off x="496119" y="2751237"/>
            <a:ext cx="589211" cy="854646"/>
          </a:xfrm>
          <a:prstGeom prst="rect">
            <a:avLst/>
          </a:prstGeom>
        </p:spPr>
      </p:pic>
      <p:sp>
        <p:nvSpPr>
          <p:cNvPr id="9" name="Text 4"/>
          <p:cNvSpPr/>
          <p:nvPr/>
        </p:nvSpPr>
        <p:spPr>
          <a:xfrm>
            <a:off x="1197248" y="2869034"/>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Th2 Skewing</a:t>
            </a:r>
            <a:endParaRPr lang="en-US" sz="1150" dirty="0"/>
          </a:p>
        </p:txBody>
      </p:sp>
      <p:sp>
        <p:nvSpPr>
          <p:cNvPr id="10" name="Text 5"/>
          <p:cNvSpPr/>
          <p:nvPr/>
        </p:nvSpPr>
        <p:spPr>
          <a:xfrm>
            <a:off x="1197248" y="3120330"/>
            <a:ext cx="4021634"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Cytokine environment (IL-4, IL-13) promotes Th2 polarisation over regulatory or Th1 responses.</a:t>
            </a:r>
            <a:endParaRPr lang="en-US" sz="900" dirty="0"/>
          </a:p>
        </p:txBody>
      </p:sp>
      <p:pic>
        <p:nvPicPr>
          <p:cNvPr id="11" name="Image 3" descr="preencoded.png">    </p:cNvPr>
          <p:cNvPicPr>
            <a:picLocks noChangeAspect="1"/>
          </p:cNvPicPr>
          <p:nvPr/>
        </p:nvPicPr>
        <p:blipFill>
          <a:blip r:embed="rId4"/>
          <a:stretch>
            <a:fillRect/>
          </a:stretch>
        </p:blipFill>
        <p:spPr>
          <a:xfrm>
            <a:off x="496119" y="3605882"/>
            <a:ext cx="589211" cy="854646"/>
          </a:xfrm>
          <a:prstGeom prst="rect">
            <a:avLst/>
          </a:prstGeom>
        </p:spPr>
      </p:pic>
      <p:sp>
        <p:nvSpPr>
          <p:cNvPr id="12" name="Text 6"/>
          <p:cNvSpPr/>
          <p:nvPr/>
        </p:nvSpPr>
        <p:spPr>
          <a:xfrm>
            <a:off x="1197248" y="3723680"/>
            <a:ext cx="1473026" cy="184175"/>
          </a:xfrm>
          <a:prstGeom prst="rect">
            <a:avLst/>
          </a:prstGeom>
          <a:noFill/>
          <a:ln/>
        </p:spPr>
        <p:txBody>
          <a:bodyPr wrap="none" lIns="0" tIns="0" rIns="0" bIns="0" rtlCol="0" anchor="t"/>
          <a:lstStyle/>
          <a:p>
            <a:pPr algn="l" indent="0" marL="0">
              <a:lnSpc>
                <a:spcPts val="1400"/>
              </a:lnSpc>
              <a:buNone/>
            </a:pPr>
            <a:r>
              <a:rPr lang="en-US" sz="1150" dirty="0">
                <a:solidFill>
                  <a:srgbClr val="504C49"/>
                </a:solidFill>
                <a:latin typeface="Platypi Medium" pitchFamily="34" charset="0"/>
                <a:ea typeface="Platypi Medium" pitchFamily="34" charset="-122"/>
                <a:cs typeface="Platypi Medium" pitchFamily="34" charset="-120"/>
              </a:rPr>
              <a:t>IgE Production</a:t>
            </a:r>
            <a:endParaRPr lang="en-US" sz="1150" dirty="0"/>
          </a:p>
        </p:txBody>
      </p:sp>
      <p:sp>
        <p:nvSpPr>
          <p:cNvPr id="13" name="Text 7"/>
          <p:cNvSpPr/>
          <p:nvPr/>
        </p:nvSpPr>
        <p:spPr>
          <a:xfrm>
            <a:off x="1197248" y="3974976"/>
            <a:ext cx="4021634" cy="367754"/>
          </a:xfrm>
          <a:prstGeom prst="rect">
            <a:avLst/>
          </a:prstGeom>
          <a:noFill/>
          <a:ln/>
        </p:spPr>
        <p:txBody>
          <a:bodyPr wrap="square" lIns="0" tIns="0" rIns="0" bIns="0" rtlCol="0" anchor="t"/>
          <a:lstStyle/>
          <a:p>
            <a:pPr algn="l" indent="0" marL="0">
              <a:lnSpc>
                <a:spcPts val="1400"/>
              </a:lnSpc>
              <a:buNone/>
            </a:pPr>
            <a:r>
              <a:rPr lang="en-US" sz="900" dirty="0">
                <a:solidFill>
                  <a:srgbClr val="504C49"/>
                </a:solidFill>
                <a:latin typeface="Source Serif 4" pitchFamily="34" charset="0"/>
                <a:ea typeface="Source Serif 4" pitchFamily="34" charset="-122"/>
                <a:cs typeface="Source Serif 4" pitchFamily="34" charset="-120"/>
              </a:rPr>
              <a:t>B-cells undergo class switching to produce allergen-specific IgE, which binds high-affinity Fcε RI receptors on mast cells and basophils.</a:t>
            </a:r>
            <a:endParaRPr lang="en-US" sz="9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sp>
        <p:nvSpPr>
          <p:cNvPr id="2" name="Text 0"/>
          <p:cNvSpPr/>
          <p:nvPr/>
        </p:nvSpPr>
        <p:spPr>
          <a:xfrm>
            <a:off x="496119" y="600521"/>
            <a:ext cx="3101132"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Disclaimer</a:t>
            </a:r>
            <a:endParaRPr lang="en-US" sz="2400" dirty="0"/>
          </a:p>
        </p:txBody>
      </p:sp>
      <p:sp>
        <p:nvSpPr>
          <p:cNvPr id="3" name="Shape 1"/>
          <p:cNvSpPr/>
          <p:nvPr/>
        </p:nvSpPr>
        <p:spPr>
          <a:xfrm>
            <a:off x="496119" y="1236092"/>
            <a:ext cx="8151763" cy="725463"/>
          </a:xfrm>
          <a:prstGeom prst="roundRect">
            <a:avLst>
              <a:gd name="adj" fmla="val 2565"/>
            </a:avLst>
          </a:prstGeom>
          <a:solidFill>
            <a:srgbClr val="FCF2B5"/>
          </a:solidFill>
          <a:ln/>
        </p:spPr>
      </p:sp>
      <p:pic>
        <p:nvPicPr>
          <p:cNvPr id="4" name="Image 0" descr="preencoded.png">    </p:cNvPr>
          <p:cNvPicPr>
            <a:picLocks noChangeAspect="1"/>
          </p:cNvPicPr>
          <p:nvPr/>
        </p:nvPicPr>
        <p:blipFill>
          <a:blip r:embed="rId1"/>
          <a:stretch>
            <a:fillRect/>
          </a:stretch>
        </p:blipFill>
        <p:spPr>
          <a:xfrm>
            <a:off x="620092" y="1420639"/>
            <a:ext cx="155004" cy="123974"/>
          </a:xfrm>
          <a:prstGeom prst="rect">
            <a:avLst/>
          </a:prstGeom>
        </p:spPr>
      </p:pic>
      <p:sp>
        <p:nvSpPr>
          <p:cNvPr id="5" name="Text 2"/>
          <p:cNvSpPr/>
          <p:nvPr/>
        </p:nvSpPr>
        <p:spPr>
          <a:xfrm>
            <a:off x="899071" y="1391022"/>
            <a:ext cx="7624837" cy="396925"/>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This resource is for </a:t>
            </a:r>
            <a:pPr algn="l" indent="0" marL="0">
              <a:lnSpc>
                <a:spcPts val="1550"/>
              </a:lnSpc>
              <a:buNone/>
            </a:pPr>
            <a:r>
              <a:rPr lang="en-US" sz="950" b="1" dirty="0">
                <a:solidFill>
                  <a:srgbClr val="000000"/>
                </a:solidFill>
                <a:latin typeface="Source Serif 4" pitchFamily="34" charset="0"/>
                <a:ea typeface="Source Serif 4" pitchFamily="34" charset="-122"/>
                <a:cs typeface="Source Serif 4" pitchFamily="34" charset="-120"/>
              </a:rPr>
              <a:t>educational use by healthcare professionals only</a:t>
            </a:r>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 It does not constitute clinical advice for individual patient management.</a:t>
            </a:r>
            <a:endParaRPr lang="en-US" sz="950" dirty="0"/>
          </a:p>
        </p:txBody>
      </p:sp>
      <p:sp>
        <p:nvSpPr>
          <p:cNvPr id="6" name="Shape 3"/>
          <p:cNvSpPr/>
          <p:nvPr/>
        </p:nvSpPr>
        <p:spPr>
          <a:xfrm>
            <a:off x="496119" y="2101081"/>
            <a:ext cx="2634555" cy="2103909"/>
          </a:xfrm>
          <a:prstGeom prst="roundRect">
            <a:avLst>
              <a:gd name="adj" fmla="val 884"/>
            </a:avLst>
          </a:prstGeom>
          <a:solidFill>
            <a:srgbClr val="F9F7F7"/>
          </a:solidFill>
          <a:ln/>
        </p:spPr>
      </p:sp>
      <p:sp>
        <p:nvSpPr>
          <p:cNvPr id="7" name="Text 4"/>
          <p:cNvSpPr/>
          <p:nvPr/>
        </p:nvSpPr>
        <p:spPr>
          <a:xfrm>
            <a:off x="620092" y="222505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Guidance Evolves</a:t>
            </a:r>
            <a:endParaRPr lang="en-US" sz="1200" dirty="0"/>
          </a:p>
        </p:txBody>
      </p:sp>
      <p:sp>
        <p:nvSpPr>
          <p:cNvPr id="8" name="Text 5"/>
          <p:cNvSpPr/>
          <p:nvPr/>
        </p:nvSpPr>
        <p:spPr>
          <a:xfrm>
            <a:off x="620092" y="2493318"/>
            <a:ext cx="2386608" cy="1587698"/>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Clinical guidance changes over time. The information in this module reflects general principles aligned with NICE, BNF, BSACI, and Resuscitation Council UK at the time of preparation. Always check the most current published guidance before applying recommendations in clinical practice.</a:t>
            </a:r>
            <a:endParaRPr lang="en-US" sz="950" dirty="0"/>
          </a:p>
        </p:txBody>
      </p:sp>
      <p:sp>
        <p:nvSpPr>
          <p:cNvPr id="9" name="Shape 6"/>
          <p:cNvSpPr/>
          <p:nvPr/>
        </p:nvSpPr>
        <p:spPr>
          <a:xfrm>
            <a:off x="3254648" y="2101081"/>
            <a:ext cx="2634630" cy="2103909"/>
          </a:xfrm>
          <a:prstGeom prst="roundRect">
            <a:avLst>
              <a:gd name="adj" fmla="val 884"/>
            </a:avLst>
          </a:prstGeom>
          <a:solidFill>
            <a:srgbClr val="F9F7F7"/>
          </a:solidFill>
          <a:ln/>
        </p:spPr>
      </p:sp>
      <p:sp>
        <p:nvSpPr>
          <p:cNvPr id="10" name="Text 7"/>
          <p:cNvSpPr/>
          <p:nvPr/>
        </p:nvSpPr>
        <p:spPr>
          <a:xfrm>
            <a:off x="3378622" y="2225055"/>
            <a:ext cx="197725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Use Authoritative Sources</a:t>
            </a:r>
            <a:endParaRPr lang="en-US" sz="1200" dirty="0"/>
          </a:p>
        </p:txBody>
      </p:sp>
      <p:sp>
        <p:nvSpPr>
          <p:cNvPr id="11" name="Text 8"/>
          <p:cNvSpPr/>
          <p:nvPr/>
        </p:nvSpPr>
        <p:spPr>
          <a:xfrm>
            <a:off x="3378622" y="2493318"/>
            <a:ext cx="2386682" cy="1587698"/>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Always consult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NICE (nice.org.uk)</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the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BNF (bnf.nice.org.uk)</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BSACI (bsaci.org)</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and your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local clinical pathways</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for up-to-date, context-specific guidance. Resuscitation Council UK (resus.org.uk) remains the definitive source for anaphylaxis management protocols.</a:t>
            </a:r>
            <a:endParaRPr lang="en-US" sz="950" dirty="0"/>
          </a:p>
        </p:txBody>
      </p:sp>
      <p:sp>
        <p:nvSpPr>
          <p:cNvPr id="12" name="Shape 9"/>
          <p:cNvSpPr/>
          <p:nvPr/>
        </p:nvSpPr>
        <p:spPr>
          <a:xfrm>
            <a:off x="6013252" y="2101081"/>
            <a:ext cx="2634555" cy="2103909"/>
          </a:xfrm>
          <a:prstGeom prst="roundRect">
            <a:avLst>
              <a:gd name="adj" fmla="val 884"/>
            </a:avLst>
          </a:prstGeom>
          <a:solidFill>
            <a:srgbClr val="F9F7F7"/>
          </a:solidFill>
          <a:ln/>
        </p:spPr>
      </p:sp>
      <p:sp>
        <p:nvSpPr>
          <p:cNvPr id="13" name="Text 10"/>
          <p:cNvSpPr/>
          <p:nvPr/>
        </p:nvSpPr>
        <p:spPr>
          <a:xfrm>
            <a:off x="6137225" y="222505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Clinical Judgement</a:t>
            </a:r>
            <a:endParaRPr lang="en-US" sz="1200" dirty="0"/>
          </a:p>
        </p:txBody>
      </p:sp>
      <p:sp>
        <p:nvSpPr>
          <p:cNvPr id="14" name="Text 11"/>
          <p:cNvSpPr/>
          <p:nvPr/>
        </p:nvSpPr>
        <p:spPr>
          <a:xfrm>
            <a:off x="6137225" y="2493318"/>
            <a:ext cx="2386608" cy="992312"/>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All clinical decisions must integrate individual patient circumstances, preferences, comorbidities, and local resources. </a:t>
            </a:r>
            <a:pPr algn="l" indent="0" marL="0">
              <a:lnSpc>
                <a:spcPts val="1550"/>
              </a:lnSpc>
              <a:buNone/>
            </a:pPr>
            <a:r>
              <a:rPr lang="en-US" sz="950" b="1" dirty="0">
                <a:solidFill>
                  <a:srgbClr val="504C49"/>
                </a:solidFill>
                <a:latin typeface="Source Serif 4" pitchFamily="34" charset="0"/>
                <a:ea typeface="Source Serif 4" pitchFamily="34" charset="-122"/>
                <a:cs typeface="Source Serif 4" pitchFamily="34" charset="-120"/>
              </a:rPr>
              <a:t>Clinical judgement remains paramount</a:t>
            </a:r>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 in every patient encounter.</a:t>
            </a:r>
            <a:endParaRPr lang="en-US" sz="950" dirty="0"/>
          </a:p>
        </p:txBody>
      </p:sp>
      <p:sp>
        <p:nvSpPr>
          <p:cNvPr id="15" name="Text 12"/>
          <p:cNvSpPr/>
          <p:nvPr/>
        </p:nvSpPr>
        <p:spPr>
          <a:xfrm>
            <a:off x="496119" y="4344516"/>
            <a:ext cx="8151763" cy="198462"/>
          </a:xfrm>
          <a:prstGeom prst="rect">
            <a:avLst/>
          </a:prstGeom>
          <a:noFill/>
          <a:ln/>
        </p:spPr>
        <p:txBody>
          <a:bodyPr wrap="none" lIns="0" tIns="0" rIns="0" bIns="0" rtlCol="0" anchor="t"/>
          <a:lstStyle/>
          <a:p>
            <a:pPr algn="ctr" indent="0" marL="0">
              <a:lnSpc>
                <a:spcPts val="1550"/>
              </a:lnSpc>
              <a:buNone/>
            </a:pPr>
            <a:r>
              <a:rPr lang="en-US" sz="950" i="1" dirty="0">
                <a:solidFill>
                  <a:srgbClr val="504C49"/>
                </a:solidFill>
                <a:latin typeface="Source Serif 4" pitchFamily="34" charset="0"/>
                <a:ea typeface="Source Serif 4" pitchFamily="34" charset="-122"/>
                <a:cs typeface="Source Serif 4" pitchFamily="34" charset="-120"/>
              </a:rPr>
              <a:t>Developed for UK primary care education. Please direct feedback to your local allergy or education lead.</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702841"/>
            <a:ext cx="4368180"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IgE – Structure and Function</a:t>
            </a:r>
            <a:endParaRPr lang="en-US" sz="2400" dirty="0"/>
          </a:p>
        </p:txBody>
      </p:sp>
      <p:sp>
        <p:nvSpPr>
          <p:cNvPr id="3" name="Shape 1"/>
          <p:cNvSpPr/>
          <p:nvPr/>
        </p:nvSpPr>
        <p:spPr>
          <a:xfrm>
            <a:off x="406822" y="1276424"/>
            <a:ext cx="4103191" cy="3164160"/>
          </a:xfrm>
          <a:prstGeom prst="roundRect">
            <a:avLst>
              <a:gd name="adj" fmla="val 588"/>
            </a:avLst>
          </a:prstGeom>
          <a:solidFill>
            <a:srgbClr val="3E2513"/>
          </a:solidFill>
          <a:ln/>
        </p:spPr>
      </p:sp>
      <p:sp>
        <p:nvSpPr>
          <p:cNvPr id="4" name="Text 2"/>
          <p:cNvSpPr/>
          <p:nvPr/>
        </p:nvSpPr>
        <p:spPr>
          <a:xfrm>
            <a:off x="530796" y="1400398"/>
            <a:ext cx="1599233"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Platypi Medium" pitchFamily="34" charset="0"/>
                <a:ea typeface="Platypi Medium" pitchFamily="34" charset="-122"/>
                <a:cs typeface="Platypi Medium" pitchFamily="34" charset="-120"/>
              </a:rPr>
              <a:t>Key Properties of IgE</a:t>
            </a:r>
            <a:endParaRPr lang="en-US" sz="1200" dirty="0"/>
          </a:p>
        </p:txBody>
      </p:sp>
      <p:sp>
        <p:nvSpPr>
          <p:cNvPr id="5" name="Text 3"/>
          <p:cNvSpPr/>
          <p:nvPr/>
        </p:nvSpPr>
        <p:spPr>
          <a:xfrm>
            <a:off x="530796" y="1718221"/>
            <a:ext cx="3855244"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Source Serif 4" pitchFamily="34" charset="0"/>
                <a:ea typeface="Source Serif 4" pitchFamily="34" charset="-122"/>
                <a:cs typeface="Source Serif 4" pitchFamily="34" charset="-120"/>
              </a:rPr>
              <a:t>IgE is the least abundant serum immunoglobulin but has the highest affinity for its receptor. It binds to high-affinity Fcε RI receptors on mast cells and basophils, and low-affinity Fcε RII (CD23) on B-cells and dendritic cells.</a:t>
            </a:r>
            <a:endParaRPr lang="en-US" sz="950" dirty="0"/>
          </a:p>
        </p:txBody>
      </p:sp>
      <p:sp>
        <p:nvSpPr>
          <p:cNvPr id="6" name="Text 4"/>
          <p:cNvSpPr/>
          <p:nvPr/>
        </p:nvSpPr>
        <p:spPr>
          <a:xfrm>
            <a:off x="4728046" y="1400398"/>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201B18"/>
                </a:solidFill>
                <a:latin typeface="Platypi Medium" pitchFamily="34" charset="0"/>
                <a:ea typeface="Platypi Medium" pitchFamily="34" charset="-122"/>
                <a:cs typeface="Platypi Medium" pitchFamily="34" charset="-120"/>
              </a:rPr>
              <a:t>Clinical Relevance</a:t>
            </a:r>
            <a:endParaRPr lang="en-US" sz="1200" dirty="0"/>
          </a:p>
        </p:txBody>
      </p:sp>
      <p:sp>
        <p:nvSpPr>
          <p:cNvPr id="7" name="Text 5"/>
          <p:cNvSpPr/>
          <p:nvPr/>
        </p:nvSpPr>
        <p:spPr>
          <a:xfrm>
            <a:off x="4728046" y="1718221"/>
            <a:ext cx="3924598" cy="1519386"/>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Sensitisation: allergen-specific IgE is produced after first exposure</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Effector phase: re-exposure cross-links cell-bound IgE → degranulation</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Total IgE can be elevated in atopy, parasitic infection, or certain lymphomas</a:t>
            </a:r>
            <a:endParaRPr lang="en-US" sz="950" dirty="0"/>
          </a:p>
          <a:p>
            <a:pPr algn="l" marL="342900" indent="-342900">
              <a:lnSpc>
                <a:spcPts val="1550"/>
              </a:lnSpc>
              <a:buSzPct val="100000"/>
              <a:buChar char="•"/>
            </a:pPr>
            <a:r>
              <a:rPr lang="en-US" sz="950" dirty="0">
                <a:solidFill>
                  <a:srgbClr val="504C49"/>
                </a:solidFill>
                <a:latin typeface="Source Serif 4" pitchFamily="34" charset="0"/>
                <a:ea typeface="Source Serif 4" pitchFamily="34" charset="-122"/>
                <a:cs typeface="Source Serif 4" pitchFamily="34" charset="-120"/>
              </a:rPr>
              <a:t>Specific IgE levels do not always predict clinical severity</a:t>
            </a:r>
            <a:endParaRPr lang="en-US" sz="950" dirty="0"/>
          </a:p>
        </p:txBody>
      </p:sp>
      <p:sp>
        <p:nvSpPr>
          <p:cNvPr id="8" name="Shape 6"/>
          <p:cNvSpPr/>
          <p:nvPr/>
        </p:nvSpPr>
        <p:spPr>
          <a:xfrm>
            <a:off x="4728046" y="3377133"/>
            <a:ext cx="3924598" cy="923925"/>
          </a:xfrm>
          <a:prstGeom prst="roundRect">
            <a:avLst>
              <a:gd name="adj" fmla="val 2014"/>
            </a:avLst>
          </a:prstGeom>
          <a:solidFill>
            <a:srgbClr val="EDD5C4"/>
          </a:solidFill>
          <a:ln/>
        </p:spPr>
      </p:sp>
      <p:pic>
        <p:nvPicPr>
          <p:cNvPr id="9" name="Image 0" descr="preencoded.png">    </p:cNvPr>
          <p:cNvPicPr>
            <a:picLocks noChangeAspect="1"/>
          </p:cNvPicPr>
          <p:nvPr/>
        </p:nvPicPr>
        <p:blipFill>
          <a:blip r:embed="rId1"/>
          <a:stretch>
            <a:fillRect/>
          </a:stretch>
        </p:blipFill>
        <p:spPr>
          <a:xfrm>
            <a:off x="4852020" y="3561680"/>
            <a:ext cx="155004" cy="123974"/>
          </a:xfrm>
          <a:prstGeom prst="rect">
            <a:avLst/>
          </a:prstGeom>
        </p:spPr>
      </p:pic>
      <p:sp>
        <p:nvSpPr>
          <p:cNvPr id="10" name="Text 7"/>
          <p:cNvSpPr/>
          <p:nvPr/>
        </p:nvSpPr>
        <p:spPr>
          <a:xfrm>
            <a:off x="5130998" y="3532063"/>
            <a:ext cx="3397672"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Source Serif 4" pitchFamily="34" charset="0"/>
                <a:ea typeface="Source Serif 4" pitchFamily="34" charset="-122"/>
                <a:cs typeface="Source Serif 4" pitchFamily="34" charset="-120"/>
              </a:rPr>
              <a:t>Omalizumab (anti-IgE) targets free IgE and has transformed severe asthma and chronic urticaria management.</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1222102"/>
            <a:ext cx="6261274"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IgE Production – Regulatory Mechanisms</a:t>
            </a:r>
            <a:endParaRPr lang="en-US" sz="2400" dirty="0"/>
          </a:p>
        </p:txBody>
      </p:sp>
      <p:sp>
        <p:nvSpPr>
          <p:cNvPr id="3" name="Text 1"/>
          <p:cNvSpPr/>
          <p:nvPr/>
        </p:nvSpPr>
        <p:spPr>
          <a:xfrm>
            <a:off x="496119" y="1857673"/>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production of allergen-specific IgE is tightly regulated by the interplay of cytokines, T-cell subsets, and co-stimulatory signals. Understanding these pathways underpins modern biologic therapy.</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2394124"/>
            <a:ext cx="310083" cy="310083"/>
          </a:xfrm>
          <a:prstGeom prst="rect">
            <a:avLst/>
          </a:prstGeom>
        </p:spPr>
      </p:pic>
      <p:sp>
        <p:nvSpPr>
          <p:cNvPr id="5" name="Text 2"/>
          <p:cNvSpPr/>
          <p:nvPr/>
        </p:nvSpPr>
        <p:spPr>
          <a:xfrm>
            <a:off x="496119"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IL-4 and IL-13</a:t>
            </a:r>
            <a:endParaRPr lang="en-US" sz="1200" dirty="0"/>
          </a:p>
        </p:txBody>
      </p:sp>
      <p:sp>
        <p:nvSpPr>
          <p:cNvPr id="6" name="Text 3"/>
          <p:cNvSpPr/>
          <p:nvPr/>
        </p:nvSpPr>
        <p:spPr>
          <a:xfrm>
            <a:off x="496119" y="3127474"/>
            <a:ext cx="2613868"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Key Th2 cytokines that drive B-cell class switching to IgE production. Dupilumab targets the IL-4Rα subunit shared by both receptor complexes.</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4991" y="2394124"/>
            <a:ext cx="310083" cy="310083"/>
          </a:xfrm>
          <a:prstGeom prst="rect">
            <a:avLst/>
          </a:prstGeom>
        </p:spPr>
      </p:pic>
      <p:sp>
        <p:nvSpPr>
          <p:cNvPr id="8" name="Text 4"/>
          <p:cNvSpPr/>
          <p:nvPr/>
        </p:nvSpPr>
        <p:spPr>
          <a:xfrm>
            <a:off x="3264991"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Th2 Polarisation</a:t>
            </a:r>
            <a:endParaRPr lang="en-US" sz="1200" dirty="0"/>
          </a:p>
        </p:txBody>
      </p:sp>
      <p:sp>
        <p:nvSpPr>
          <p:cNvPr id="9" name="Text 5"/>
          <p:cNvSpPr/>
          <p:nvPr/>
        </p:nvSpPr>
        <p:spPr>
          <a:xfrm>
            <a:off x="3264991" y="3127474"/>
            <a:ext cx="2613943"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Transcription factor GATA-3 drives Th2 differentiation. TSLP, IL-33, and IL-25 from epithelial cells amplify Th2 responses — these are upstream therapeutic targets.</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3939" y="2394124"/>
            <a:ext cx="310083" cy="310083"/>
          </a:xfrm>
          <a:prstGeom prst="rect">
            <a:avLst/>
          </a:prstGeom>
        </p:spPr>
      </p:pic>
      <p:sp>
        <p:nvSpPr>
          <p:cNvPr id="11" name="Text 6"/>
          <p:cNvSpPr/>
          <p:nvPr/>
        </p:nvSpPr>
        <p:spPr>
          <a:xfrm>
            <a:off x="6033939" y="285921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Regulatory T-cells</a:t>
            </a:r>
            <a:endParaRPr lang="en-US" sz="1200" dirty="0"/>
          </a:p>
        </p:txBody>
      </p:sp>
      <p:sp>
        <p:nvSpPr>
          <p:cNvPr id="12" name="Text 7"/>
          <p:cNvSpPr/>
          <p:nvPr/>
        </p:nvSpPr>
        <p:spPr>
          <a:xfrm>
            <a:off x="6033939" y="3127474"/>
            <a:ext cx="2613943" cy="793849"/>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Treg cells (FoxP3+) suppress IgE production and promote tolerance. Reduced Treg function is implicated in atopic disease and is restored by successful immunotherapy.</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843111"/>
            <a:ext cx="3295278" cy="387548"/>
          </a:xfrm>
          <a:prstGeom prst="rect">
            <a:avLst/>
          </a:prstGeom>
          <a:noFill/>
          <a:ln/>
        </p:spPr>
        <p:txBody>
          <a:bodyPr wrap="none" lIns="0" tIns="0" rIns="0" bIns="0" rtlCol="0" anchor="t"/>
          <a:lstStyle/>
          <a:p>
            <a:pPr algn="l" indent="0" marL="0">
              <a:lnSpc>
                <a:spcPts val="3050"/>
              </a:lnSpc>
              <a:buNone/>
            </a:pPr>
            <a:r>
              <a:rPr lang="en-US" sz="2400" dirty="0">
                <a:solidFill>
                  <a:srgbClr val="201B18"/>
                </a:solidFill>
                <a:latin typeface="Platypi Medium" pitchFamily="34" charset="0"/>
                <a:ea typeface="Platypi Medium" pitchFamily="34" charset="-122"/>
                <a:cs typeface="Platypi Medium" pitchFamily="34" charset="-120"/>
              </a:rPr>
              <a:t>Early Phase Response</a:t>
            </a:r>
            <a:endParaRPr lang="en-US" sz="2400" dirty="0"/>
          </a:p>
        </p:txBody>
      </p:sp>
      <p:sp>
        <p:nvSpPr>
          <p:cNvPr id="4" name="Text 1"/>
          <p:cNvSpPr/>
          <p:nvPr/>
        </p:nvSpPr>
        <p:spPr>
          <a:xfrm>
            <a:off x="496119" y="1416695"/>
            <a:ext cx="4722763"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The early phase allergic response occurs within seconds to minutes of allergen re-exposure in a sensitised individual. Cross-linking of adjacent IgE molecules on mast cells by allergen triggers rapid degranulation.</a:t>
            </a:r>
            <a:endParaRPr lang="en-US" sz="950" dirty="0"/>
          </a:p>
        </p:txBody>
      </p:sp>
      <p:sp>
        <p:nvSpPr>
          <p:cNvPr id="5" name="Shape 2"/>
          <p:cNvSpPr/>
          <p:nvPr/>
        </p:nvSpPr>
        <p:spPr>
          <a:xfrm>
            <a:off x="496119" y="2151608"/>
            <a:ext cx="2299395" cy="1111597"/>
          </a:xfrm>
          <a:prstGeom prst="roundRect">
            <a:avLst>
              <a:gd name="adj" fmla="val 1674"/>
            </a:avLst>
          </a:prstGeom>
          <a:solidFill>
            <a:srgbClr val="F9F7F7"/>
          </a:solidFill>
          <a:ln/>
        </p:spPr>
      </p:sp>
      <p:sp>
        <p:nvSpPr>
          <p:cNvPr id="6" name="Text 3"/>
          <p:cNvSpPr/>
          <p:nvPr/>
        </p:nvSpPr>
        <p:spPr>
          <a:xfrm>
            <a:off x="620092" y="227558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Onset</a:t>
            </a:r>
            <a:endParaRPr lang="en-US" sz="1200" dirty="0"/>
          </a:p>
        </p:txBody>
      </p:sp>
      <p:sp>
        <p:nvSpPr>
          <p:cNvPr id="7" name="Text 4"/>
          <p:cNvSpPr/>
          <p:nvPr/>
        </p:nvSpPr>
        <p:spPr>
          <a:xfrm>
            <a:off x="620092" y="2543845"/>
            <a:ext cx="2051447"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Symptoms begin within 5–30 minutes of exposure and typically resolve within 1–2 hours.</a:t>
            </a:r>
            <a:endParaRPr lang="en-US" sz="950" dirty="0"/>
          </a:p>
        </p:txBody>
      </p:sp>
      <p:sp>
        <p:nvSpPr>
          <p:cNvPr id="8" name="Shape 5"/>
          <p:cNvSpPr/>
          <p:nvPr/>
        </p:nvSpPr>
        <p:spPr>
          <a:xfrm>
            <a:off x="2919487" y="2151608"/>
            <a:ext cx="2299395" cy="1111597"/>
          </a:xfrm>
          <a:prstGeom prst="roundRect">
            <a:avLst>
              <a:gd name="adj" fmla="val 1674"/>
            </a:avLst>
          </a:prstGeom>
          <a:solidFill>
            <a:srgbClr val="F9F7F7"/>
          </a:solidFill>
          <a:ln/>
        </p:spPr>
      </p:sp>
      <p:sp>
        <p:nvSpPr>
          <p:cNvPr id="9" name="Text 6"/>
          <p:cNvSpPr/>
          <p:nvPr/>
        </p:nvSpPr>
        <p:spPr>
          <a:xfrm>
            <a:off x="3043461" y="2275582"/>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Mediators Released</a:t>
            </a:r>
            <a:endParaRPr lang="en-US" sz="1200" dirty="0"/>
          </a:p>
        </p:txBody>
      </p:sp>
      <p:sp>
        <p:nvSpPr>
          <p:cNvPr id="10" name="Text 7"/>
          <p:cNvSpPr/>
          <p:nvPr/>
        </p:nvSpPr>
        <p:spPr>
          <a:xfrm>
            <a:off x="3043461" y="2543845"/>
            <a:ext cx="2051447" cy="595387"/>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Preformed: histamine, tryptase, heparin. Newly synthesised: prostaglandins, leukotrienes, PAF.</a:t>
            </a:r>
            <a:endParaRPr lang="en-US" sz="950" dirty="0"/>
          </a:p>
        </p:txBody>
      </p:sp>
      <p:sp>
        <p:nvSpPr>
          <p:cNvPr id="11" name="Shape 8"/>
          <p:cNvSpPr/>
          <p:nvPr/>
        </p:nvSpPr>
        <p:spPr>
          <a:xfrm>
            <a:off x="496119" y="3387179"/>
            <a:ext cx="4722763" cy="913135"/>
          </a:xfrm>
          <a:prstGeom prst="roundRect">
            <a:avLst>
              <a:gd name="adj" fmla="val 2038"/>
            </a:avLst>
          </a:prstGeom>
          <a:solidFill>
            <a:srgbClr val="F9F7F7"/>
          </a:solidFill>
          <a:ln/>
        </p:spPr>
      </p:sp>
      <p:sp>
        <p:nvSpPr>
          <p:cNvPr id="12" name="Text 9"/>
          <p:cNvSpPr/>
          <p:nvPr/>
        </p:nvSpPr>
        <p:spPr>
          <a:xfrm>
            <a:off x="620092" y="3511153"/>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504C49"/>
                </a:solidFill>
                <a:latin typeface="Platypi Medium" pitchFamily="34" charset="0"/>
                <a:ea typeface="Platypi Medium" pitchFamily="34" charset="-122"/>
                <a:cs typeface="Platypi Medium" pitchFamily="34" charset="-120"/>
              </a:rPr>
              <a:t>Clinical Features</a:t>
            </a:r>
            <a:endParaRPr lang="en-US" sz="1200" dirty="0"/>
          </a:p>
        </p:txBody>
      </p:sp>
      <p:sp>
        <p:nvSpPr>
          <p:cNvPr id="13" name="Text 10"/>
          <p:cNvSpPr/>
          <p:nvPr/>
        </p:nvSpPr>
        <p:spPr>
          <a:xfrm>
            <a:off x="620092" y="3779416"/>
            <a:ext cx="4474815" cy="396925"/>
          </a:xfrm>
          <a:prstGeom prst="rect">
            <a:avLst/>
          </a:prstGeom>
          <a:noFill/>
          <a:ln/>
        </p:spPr>
        <p:txBody>
          <a:bodyPr wrap="square" lIns="0" tIns="0" rIns="0" bIns="0" rtlCol="0" anchor="t"/>
          <a:lstStyle/>
          <a:p>
            <a:pPr algn="l" indent="0" marL="0">
              <a:lnSpc>
                <a:spcPts val="1550"/>
              </a:lnSpc>
              <a:buNone/>
            </a:pPr>
            <a:r>
              <a:rPr lang="en-US" sz="950" dirty="0">
                <a:solidFill>
                  <a:srgbClr val="504C49"/>
                </a:solidFill>
                <a:latin typeface="Source Serif 4" pitchFamily="34" charset="0"/>
                <a:ea typeface="Source Serif 4" pitchFamily="34" charset="-122"/>
                <a:cs typeface="Source Serif 4" pitchFamily="34" charset="-120"/>
              </a:rPr>
              <a:t>Urticaria, angioedema, bronchospasm, nasal congestion, hypotension — severity varies by organ involved.</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60</Slides>
  <Notes>60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60</vt:i4>
      </vt:variant>
    </vt:vector>
  </HeadingPairs>
  <TitlesOfParts>
    <vt:vector size="6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2026-05-10T17:05:06Z</dcterms:created>
  <dcterms:modified xsi:type="dcterms:W3CDTF">2026-05-10T17:05:06Z</dcterms:modified>
</cp:coreProperties>
</file>