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12192000"/>
  <p:embeddedFontLst>
    <p:embeddedFont>
      <p:font typeface="Open Sans" panose="020B0606030504020204" pitchFamily="34" charset="0"/>
      <p:regular r:id="rId38"/>
      <p:bold r:id="rId39"/>
      <p:italic r:id="rId40"/>
      <p:boldItalic r:id="rId4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2584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2.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2.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10.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9.png"/><Relationship Id="rId9" Type="http://schemas.openxmlformats.org/officeDocument/2006/relationships/image" Target="../media/image25.png"/><Relationship Id="rId1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2.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4.xml"/><Relationship Id="rId16"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s>
</file>

<file path=ppt/slides/_rels/slide5.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2.png"/><Relationship Id="rId21" Type="http://schemas.openxmlformats.org/officeDocument/2006/relationships/image" Target="../media/image61.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5" Type="http://schemas.openxmlformats.org/officeDocument/2006/relationships/image" Target="../media/image65.png"/><Relationship Id="rId2" Type="http://schemas.openxmlformats.org/officeDocument/2006/relationships/notesSlide" Target="../notesSlides/notesSlide5.xm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png"/><Relationship Id="rId24" Type="http://schemas.openxmlformats.org/officeDocument/2006/relationships/image" Target="../media/image64.png"/><Relationship Id="rId5" Type="http://schemas.openxmlformats.org/officeDocument/2006/relationships/image" Target="../media/image33.png"/><Relationship Id="rId15" Type="http://schemas.openxmlformats.org/officeDocument/2006/relationships/image" Target="../media/image55.png"/><Relationship Id="rId23" Type="http://schemas.openxmlformats.org/officeDocument/2006/relationships/image" Target="../media/image63.png"/><Relationship Id="rId10" Type="http://schemas.openxmlformats.org/officeDocument/2006/relationships/image" Target="../media/image50.png"/><Relationship Id="rId19" Type="http://schemas.openxmlformats.org/officeDocument/2006/relationships/image" Target="../media/image59.png"/><Relationship Id="rId4" Type="http://schemas.openxmlformats.org/officeDocument/2006/relationships/image" Target="../media/image45.png"/><Relationship Id="rId9" Type="http://schemas.openxmlformats.org/officeDocument/2006/relationships/image" Target="../media/image49.png"/><Relationship Id="rId14" Type="http://schemas.openxmlformats.org/officeDocument/2006/relationships/image" Target="../media/image54.png"/><Relationship Id="rId22" Type="http://schemas.openxmlformats.org/officeDocument/2006/relationships/image" Target="../media/image62.png"/></Relationships>
</file>

<file path=ppt/slides/_rels/slide6.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3" Type="http://schemas.openxmlformats.org/officeDocument/2006/relationships/image" Target="../media/image2.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33.png"/><Relationship Id="rId10" Type="http://schemas.openxmlformats.org/officeDocument/2006/relationships/image" Target="../media/image70.png"/><Relationship Id="rId4" Type="http://schemas.openxmlformats.org/officeDocument/2006/relationships/image" Target="../media/image45.png"/><Relationship Id="rId9" Type="http://schemas.openxmlformats.org/officeDocument/2006/relationships/image" Target="../media/image69.png"/></Relationships>
</file>

<file path=ppt/slides/_rels/slide7.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3" Type="http://schemas.openxmlformats.org/officeDocument/2006/relationships/image" Target="../media/image2.pn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33.png"/><Relationship Id="rId10" Type="http://schemas.openxmlformats.org/officeDocument/2006/relationships/image" Target="../media/image78.png"/><Relationship Id="rId4" Type="http://schemas.openxmlformats.org/officeDocument/2006/relationships/image" Target="../media/image45.png"/><Relationship Id="rId9" Type="http://schemas.openxmlformats.org/officeDocument/2006/relationships/image" Target="../media/image77.png"/><Relationship Id="rId14" Type="http://schemas.openxmlformats.org/officeDocument/2006/relationships/image" Target="../media/image82.png"/></Relationships>
</file>

<file path=ppt/slides/_rels/slide8.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2.png"/><Relationship Id="rId7" Type="http://schemas.openxmlformats.org/officeDocument/2006/relationships/image" Target="../media/image84.png"/><Relationship Id="rId12" Type="http://schemas.openxmlformats.org/officeDocument/2006/relationships/image" Target="../media/image89.png"/><Relationship Id="rId17" Type="http://schemas.openxmlformats.org/officeDocument/2006/relationships/image" Target="../media/image94.png"/><Relationship Id="rId2" Type="http://schemas.openxmlformats.org/officeDocument/2006/relationships/notesSlide" Target="../notesSlides/notesSlide8.xml"/><Relationship Id="rId16" Type="http://schemas.openxmlformats.org/officeDocument/2006/relationships/image" Target="../media/image93.png"/><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33.png"/><Relationship Id="rId15" Type="http://schemas.openxmlformats.org/officeDocument/2006/relationships/image" Target="../media/image92.png"/><Relationship Id="rId10" Type="http://schemas.openxmlformats.org/officeDocument/2006/relationships/image" Target="../media/image87.png"/><Relationship Id="rId4" Type="http://schemas.openxmlformats.org/officeDocument/2006/relationships/image" Target="../media/image45.png"/><Relationship Id="rId9" Type="http://schemas.openxmlformats.org/officeDocument/2006/relationships/image" Target="../media/image86.png"/><Relationship Id="rId14" Type="http://schemas.openxmlformats.org/officeDocument/2006/relationships/image" Target="../media/image91.png"/></Relationships>
</file>

<file path=ppt/slides/_rels/slide9.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png"/><Relationship Id="rId18" Type="http://schemas.openxmlformats.org/officeDocument/2006/relationships/image" Target="../media/image108.png"/><Relationship Id="rId26" Type="http://schemas.openxmlformats.org/officeDocument/2006/relationships/image" Target="../media/image116.png"/><Relationship Id="rId3" Type="http://schemas.openxmlformats.org/officeDocument/2006/relationships/image" Target="../media/image2.png"/><Relationship Id="rId21" Type="http://schemas.openxmlformats.org/officeDocument/2006/relationships/image" Target="../media/image111.png"/><Relationship Id="rId7" Type="http://schemas.openxmlformats.org/officeDocument/2006/relationships/image" Target="../media/image97.png"/><Relationship Id="rId12" Type="http://schemas.openxmlformats.org/officeDocument/2006/relationships/image" Target="../media/image102.png"/><Relationship Id="rId17" Type="http://schemas.openxmlformats.org/officeDocument/2006/relationships/image" Target="../media/image107.png"/><Relationship Id="rId25" Type="http://schemas.openxmlformats.org/officeDocument/2006/relationships/image" Target="../media/image115.png"/><Relationship Id="rId2" Type="http://schemas.openxmlformats.org/officeDocument/2006/relationships/notesSlide" Target="../notesSlides/notesSlide9.xml"/><Relationship Id="rId16" Type="http://schemas.openxmlformats.org/officeDocument/2006/relationships/image" Target="../media/image106.png"/><Relationship Id="rId20" Type="http://schemas.openxmlformats.org/officeDocument/2006/relationships/image" Target="../media/image110.png"/><Relationship Id="rId1" Type="http://schemas.openxmlformats.org/officeDocument/2006/relationships/slideLayout" Target="../slideLayouts/slideLayout1.xml"/><Relationship Id="rId6" Type="http://schemas.openxmlformats.org/officeDocument/2006/relationships/image" Target="../media/image96.png"/><Relationship Id="rId11" Type="http://schemas.openxmlformats.org/officeDocument/2006/relationships/image" Target="../media/image101.png"/><Relationship Id="rId24" Type="http://schemas.openxmlformats.org/officeDocument/2006/relationships/image" Target="../media/image114.png"/><Relationship Id="rId5" Type="http://schemas.openxmlformats.org/officeDocument/2006/relationships/image" Target="../media/image33.png"/><Relationship Id="rId15" Type="http://schemas.openxmlformats.org/officeDocument/2006/relationships/image" Target="../media/image105.png"/><Relationship Id="rId23" Type="http://schemas.openxmlformats.org/officeDocument/2006/relationships/image" Target="../media/image113.png"/><Relationship Id="rId10" Type="http://schemas.openxmlformats.org/officeDocument/2006/relationships/image" Target="../media/image100.png"/><Relationship Id="rId19" Type="http://schemas.openxmlformats.org/officeDocument/2006/relationships/image" Target="../media/image109.png"/><Relationship Id="rId4" Type="http://schemas.openxmlformats.org/officeDocument/2006/relationships/image" Target="../media/image95.png"/><Relationship Id="rId9" Type="http://schemas.openxmlformats.org/officeDocument/2006/relationships/image" Target="../media/image99.png"/><Relationship Id="rId14" Type="http://schemas.openxmlformats.org/officeDocument/2006/relationships/image" Target="../media/image104.png"/><Relationship Id="rId22" Type="http://schemas.openxmlformats.org/officeDocument/2006/relationships/image" Target="../media/image112.png"/></Relationships>
</file>

<file path=ppt/slides/_rels/slide10.xml.rels><?xml version="1.0" encoding="UTF-8" standalone="yes"?>
<Relationships xmlns="http://schemas.openxmlformats.org/package/2006/relationships"><Relationship Id="rId8" Type="http://schemas.openxmlformats.org/officeDocument/2006/relationships/image" Target="../media/image119.png"/><Relationship Id="rId13" Type="http://schemas.openxmlformats.org/officeDocument/2006/relationships/image" Target="../media/image124.png"/><Relationship Id="rId18" Type="http://schemas.openxmlformats.org/officeDocument/2006/relationships/image" Target="../media/image129.png"/><Relationship Id="rId3" Type="http://schemas.openxmlformats.org/officeDocument/2006/relationships/image" Target="../media/image2.png"/><Relationship Id="rId21" Type="http://schemas.openxmlformats.org/officeDocument/2006/relationships/image" Target="../media/image132.png"/><Relationship Id="rId7" Type="http://schemas.openxmlformats.org/officeDocument/2006/relationships/image" Target="../media/image118.png"/><Relationship Id="rId12" Type="http://schemas.openxmlformats.org/officeDocument/2006/relationships/image" Target="../media/image123.png"/><Relationship Id="rId17" Type="http://schemas.openxmlformats.org/officeDocument/2006/relationships/image" Target="../media/image128.png"/><Relationship Id="rId2" Type="http://schemas.openxmlformats.org/officeDocument/2006/relationships/notesSlide" Target="../notesSlides/notesSlide10.xml"/><Relationship Id="rId16" Type="http://schemas.openxmlformats.org/officeDocument/2006/relationships/image" Target="../media/image127.png"/><Relationship Id="rId20" Type="http://schemas.openxmlformats.org/officeDocument/2006/relationships/image" Target="../media/image131.png"/><Relationship Id="rId1" Type="http://schemas.openxmlformats.org/officeDocument/2006/relationships/slideLayout" Target="../slideLayouts/slideLayout1.xml"/><Relationship Id="rId6" Type="http://schemas.openxmlformats.org/officeDocument/2006/relationships/image" Target="../media/image117.png"/><Relationship Id="rId11" Type="http://schemas.openxmlformats.org/officeDocument/2006/relationships/image" Target="../media/image122.png"/><Relationship Id="rId5" Type="http://schemas.openxmlformats.org/officeDocument/2006/relationships/image" Target="../media/image33.png"/><Relationship Id="rId15" Type="http://schemas.openxmlformats.org/officeDocument/2006/relationships/image" Target="../media/image126.png"/><Relationship Id="rId10" Type="http://schemas.openxmlformats.org/officeDocument/2006/relationships/image" Target="../media/image121.png"/><Relationship Id="rId19" Type="http://schemas.openxmlformats.org/officeDocument/2006/relationships/image" Target="../media/image130.png"/><Relationship Id="rId4" Type="http://schemas.openxmlformats.org/officeDocument/2006/relationships/image" Target="../media/image45.png"/><Relationship Id="rId9" Type="http://schemas.openxmlformats.org/officeDocument/2006/relationships/image" Target="../media/image120.png"/><Relationship Id="rId14" Type="http://schemas.openxmlformats.org/officeDocument/2006/relationships/image" Target="../media/image125.png"/></Relationships>
</file>

<file path=ppt/slides/_rels/slide11.xml.rels><?xml version="1.0" encoding="UTF-8" standalone="yes"?>
<Relationships xmlns="http://schemas.openxmlformats.org/package/2006/relationships"><Relationship Id="rId8" Type="http://schemas.openxmlformats.org/officeDocument/2006/relationships/image" Target="../media/image135.png"/><Relationship Id="rId13" Type="http://schemas.openxmlformats.org/officeDocument/2006/relationships/image" Target="../media/image140.png"/><Relationship Id="rId18" Type="http://schemas.openxmlformats.org/officeDocument/2006/relationships/image" Target="../media/image145.png"/><Relationship Id="rId3" Type="http://schemas.openxmlformats.org/officeDocument/2006/relationships/image" Target="../media/image2.png"/><Relationship Id="rId21" Type="http://schemas.openxmlformats.org/officeDocument/2006/relationships/image" Target="../media/image148.png"/><Relationship Id="rId7" Type="http://schemas.openxmlformats.org/officeDocument/2006/relationships/image" Target="../media/image134.png"/><Relationship Id="rId12" Type="http://schemas.openxmlformats.org/officeDocument/2006/relationships/image" Target="../media/image139.png"/><Relationship Id="rId17" Type="http://schemas.openxmlformats.org/officeDocument/2006/relationships/image" Target="../media/image144.png"/><Relationship Id="rId2" Type="http://schemas.openxmlformats.org/officeDocument/2006/relationships/notesSlide" Target="../notesSlides/notesSlide11.xml"/><Relationship Id="rId16" Type="http://schemas.openxmlformats.org/officeDocument/2006/relationships/image" Target="../media/image143.png"/><Relationship Id="rId20" Type="http://schemas.openxmlformats.org/officeDocument/2006/relationships/image" Target="../media/image147.png"/><Relationship Id="rId1" Type="http://schemas.openxmlformats.org/officeDocument/2006/relationships/slideLayout" Target="../slideLayouts/slideLayout1.xml"/><Relationship Id="rId6" Type="http://schemas.openxmlformats.org/officeDocument/2006/relationships/image" Target="../media/image133.png"/><Relationship Id="rId11" Type="http://schemas.openxmlformats.org/officeDocument/2006/relationships/image" Target="../media/image138.png"/><Relationship Id="rId24" Type="http://schemas.openxmlformats.org/officeDocument/2006/relationships/image" Target="../media/image151.png"/><Relationship Id="rId5" Type="http://schemas.openxmlformats.org/officeDocument/2006/relationships/image" Target="../media/image33.png"/><Relationship Id="rId15" Type="http://schemas.openxmlformats.org/officeDocument/2006/relationships/image" Target="../media/image142.png"/><Relationship Id="rId23" Type="http://schemas.openxmlformats.org/officeDocument/2006/relationships/image" Target="../media/image150.png"/><Relationship Id="rId10" Type="http://schemas.openxmlformats.org/officeDocument/2006/relationships/image" Target="../media/image137.png"/><Relationship Id="rId19" Type="http://schemas.openxmlformats.org/officeDocument/2006/relationships/image" Target="../media/image146.png"/><Relationship Id="rId4" Type="http://schemas.openxmlformats.org/officeDocument/2006/relationships/image" Target="../media/image32.png"/><Relationship Id="rId9" Type="http://schemas.openxmlformats.org/officeDocument/2006/relationships/image" Target="../media/image136.png"/><Relationship Id="rId14" Type="http://schemas.openxmlformats.org/officeDocument/2006/relationships/image" Target="../media/image141.png"/><Relationship Id="rId22" Type="http://schemas.openxmlformats.org/officeDocument/2006/relationships/image" Target="../media/image149.png"/></Relationships>
</file>

<file path=ppt/slides/_rels/slide12.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60.png"/><Relationship Id="rId18" Type="http://schemas.openxmlformats.org/officeDocument/2006/relationships/image" Target="../media/image165.png"/><Relationship Id="rId3" Type="http://schemas.openxmlformats.org/officeDocument/2006/relationships/image" Target="../media/image2.png"/><Relationship Id="rId21" Type="http://schemas.openxmlformats.org/officeDocument/2006/relationships/image" Target="../media/image168.png"/><Relationship Id="rId7" Type="http://schemas.openxmlformats.org/officeDocument/2006/relationships/image" Target="../media/image154.png"/><Relationship Id="rId12" Type="http://schemas.openxmlformats.org/officeDocument/2006/relationships/image" Target="../media/image159.png"/><Relationship Id="rId17" Type="http://schemas.openxmlformats.org/officeDocument/2006/relationships/image" Target="../media/image164.png"/><Relationship Id="rId25" Type="http://schemas.openxmlformats.org/officeDocument/2006/relationships/image" Target="../media/image172.png"/><Relationship Id="rId2" Type="http://schemas.openxmlformats.org/officeDocument/2006/relationships/notesSlide" Target="../notesSlides/notesSlide12.xml"/><Relationship Id="rId16" Type="http://schemas.openxmlformats.org/officeDocument/2006/relationships/image" Target="../media/image163.png"/><Relationship Id="rId20" Type="http://schemas.openxmlformats.org/officeDocument/2006/relationships/image" Target="../media/image167.png"/><Relationship Id="rId1" Type="http://schemas.openxmlformats.org/officeDocument/2006/relationships/slideLayout" Target="../slideLayouts/slideLayout1.xml"/><Relationship Id="rId6" Type="http://schemas.openxmlformats.org/officeDocument/2006/relationships/image" Target="../media/image153.png"/><Relationship Id="rId11" Type="http://schemas.openxmlformats.org/officeDocument/2006/relationships/image" Target="../media/image158.png"/><Relationship Id="rId24" Type="http://schemas.openxmlformats.org/officeDocument/2006/relationships/image" Target="../media/image171.png"/><Relationship Id="rId5" Type="http://schemas.openxmlformats.org/officeDocument/2006/relationships/image" Target="../media/image33.png"/><Relationship Id="rId15" Type="http://schemas.openxmlformats.org/officeDocument/2006/relationships/image" Target="../media/image162.png"/><Relationship Id="rId23" Type="http://schemas.openxmlformats.org/officeDocument/2006/relationships/image" Target="../media/image170.png"/><Relationship Id="rId10" Type="http://schemas.openxmlformats.org/officeDocument/2006/relationships/image" Target="../media/image157.png"/><Relationship Id="rId19" Type="http://schemas.openxmlformats.org/officeDocument/2006/relationships/image" Target="../media/image166.png"/><Relationship Id="rId4" Type="http://schemas.openxmlformats.org/officeDocument/2006/relationships/image" Target="../media/image152.png"/><Relationship Id="rId9" Type="http://schemas.openxmlformats.org/officeDocument/2006/relationships/image" Target="../media/image156.png"/><Relationship Id="rId14" Type="http://schemas.openxmlformats.org/officeDocument/2006/relationships/image" Target="../media/image161.png"/><Relationship Id="rId22" Type="http://schemas.openxmlformats.org/officeDocument/2006/relationships/image" Target="../media/image169.png"/></Relationships>
</file>

<file path=ppt/slides/_rels/slide13.xml.rels><?xml version="1.0" encoding="UTF-8" standalone="yes"?>
<Relationships xmlns="http://schemas.openxmlformats.org/package/2006/relationships"><Relationship Id="rId8" Type="http://schemas.openxmlformats.org/officeDocument/2006/relationships/image" Target="../media/image175.png"/><Relationship Id="rId13" Type="http://schemas.openxmlformats.org/officeDocument/2006/relationships/image" Target="../media/image180.png"/><Relationship Id="rId18" Type="http://schemas.openxmlformats.org/officeDocument/2006/relationships/image" Target="../media/image185.png"/><Relationship Id="rId3" Type="http://schemas.openxmlformats.org/officeDocument/2006/relationships/image" Target="../media/image2.png"/><Relationship Id="rId7" Type="http://schemas.openxmlformats.org/officeDocument/2006/relationships/image" Target="../media/image174.png"/><Relationship Id="rId12" Type="http://schemas.openxmlformats.org/officeDocument/2006/relationships/image" Target="../media/image179.png"/><Relationship Id="rId17" Type="http://schemas.openxmlformats.org/officeDocument/2006/relationships/image" Target="../media/image184.png"/><Relationship Id="rId2" Type="http://schemas.openxmlformats.org/officeDocument/2006/relationships/notesSlide" Target="../notesSlides/notesSlide13.xml"/><Relationship Id="rId16" Type="http://schemas.openxmlformats.org/officeDocument/2006/relationships/image" Target="../media/image183.png"/><Relationship Id="rId1" Type="http://schemas.openxmlformats.org/officeDocument/2006/relationships/slideLayout" Target="../slideLayouts/slideLayout1.xml"/><Relationship Id="rId6" Type="http://schemas.openxmlformats.org/officeDocument/2006/relationships/image" Target="../media/image173.png"/><Relationship Id="rId11" Type="http://schemas.openxmlformats.org/officeDocument/2006/relationships/image" Target="../media/image178.png"/><Relationship Id="rId5" Type="http://schemas.openxmlformats.org/officeDocument/2006/relationships/image" Target="../media/image33.png"/><Relationship Id="rId15" Type="http://schemas.openxmlformats.org/officeDocument/2006/relationships/image" Target="../media/image182.png"/><Relationship Id="rId10" Type="http://schemas.openxmlformats.org/officeDocument/2006/relationships/image" Target="../media/image177.png"/><Relationship Id="rId4" Type="http://schemas.openxmlformats.org/officeDocument/2006/relationships/image" Target="../media/image45.png"/><Relationship Id="rId9" Type="http://schemas.openxmlformats.org/officeDocument/2006/relationships/image" Target="../media/image176.png"/><Relationship Id="rId14" Type="http://schemas.openxmlformats.org/officeDocument/2006/relationships/image" Target="../media/image181.png"/></Relationships>
</file>

<file path=ppt/slides/_rels/slide14.xml.rels><?xml version="1.0" encoding="UTF-8" standalone="yes"?>
<Relationships xmlns="http://schemas.openxmlformats.org/package/2006/relationships"><Relationship Id="rId8" Type="http://schemas.openxmlformats.org/officeDocument/2006/relationships/image" Target="../media/image188.png"/><Relationship Id="rId13" Type="http://schemas.openxmlformats.org/officeDocument/2006/relationships/image" Target="../media/image192.png"/><Relationship Id="rId3" Type="http://schemas.openxmlformats.org/officeDocument/2006/relationships/image" Target="../media/image2.png"/><Relationship Id="rId7" Type="http://schemas.openxmlformats.org/officeDocument/2006/relationships/image" Target="../media/image187.png"/><Relationship Id="rId12" Type="http://schemas.openxmlformats.org/officeDocument/2006/relationships/image" Target="../media/image90.png"/><Relationship Id="rId2" Type="http://schemas.openxmlformats.org/officeDocument/2006/relationships/notesSlide" Target="../notesSlides/notesSlide14.xml"/><Relationship Id="rId16" Type="http://schemas.openxmlformats.org/officeDocument/2006/relationships/image" Target="../media/image194.png"/><Relationship Id="rId1" Type="http://schemas.openxmlformats.org/officeDocument/2006/relationships/slideLayout" Target="../slideLayouts/slideLayout1.xml"/><Relationship Id="rId6" Type="http://schemas.openxmlformats.org/officeDocument/2006/relationships/image" Target="../media/image186.png"/><Relationship Id="rId11" Type="http://schemas.openxmlformats.org/officeDocument/2006/relationships/image" Target="../media/image191.png"/><Relationship Id="rId5" Type="http://schemas.openxmlformats.org/officeDocument/2006/relationships/image" Target="../media/image33.png"/><Relationship Id="rId15" Type="http://schemas.openxmlformats.org/officeDocument/2006/relationships/image" Target="../media/image93.png"/><Relationship Id="rId10" Type="http://schemas.openxmlformats.org/officeDocument/2006/relationships/image" Target="../media/image190.png"/><Relationship Id="rId4" Type="http://schemas.openxmlformats.org/officeDocument/2006/relationships/image" Target="../media/image45.png"/><Relationship Id="rId9" Type="http://schemas.openxmlformats.org/officeDocument/2006/relationships/image" Target="../media/image189.png"/><Relationship Id="rId14" Type="http://schemas.openxmlformats.org/officeDocument/2006/relationships/image" Target="../media/image193.png"/></Relationships>
</file>

<file path=ppt/slides/_rels/slide15.xml.rels><?xml version="1.0" encoding="UTF-8" standalone="yes"?>
<Relationships xmlns="http://schemas.openxmlformats.org/package/2006/relationships"><Relationship Id="rId8" Type="http://schemas.openxmlformats.org/officeDocument/2006/relationships/image" Target="../media/image197.png"/><Relationship Id="rId13" Type="http://schemas.openxmlformats.org/officeDocument/2006/relationships/image" Target="../media/image202.png"/><Relationship Id="rId18" Type="http://schemas.openxmlformats.org/officeDocument/2006/relationships/image" Target="../media/image207.png"/><Relationship Id="rId3" Type="http://schemas.openxmlformats.org/officeDocument/2006/relationships/image" Target="../media/image2.png"/><Relationship Id="rId7" Type="http://schemas.openxmlformats.org/officeDocument/2006/relationships/image" Target="../media/image196.png"/><Relationship Id="rId12" Type="http://schemas.openxmlformats.org/officeDocument/2006/relationships/image" Target="../media/image201.png"/><Relationship Id="rId17" Type="http://schemas.openxmlformats.org/officeDocument/2006/relationships/image" Target="../media/image206.png"/><Relationship Id="rId2" Type="http://schemas.openxmlformats.org/officeDocument/2006/relationships/notesSlide" Target="../notesSlides/notesSlide15.xml"/><Relationship Id="rId16" Type="http://schemas.openxmlformats.org/officeDocument/2006/relationships/image" Target="../media/image205.png"/><Relationship Id="rId1" Type="http://schemas.openxmlformats.org/officeDocument/2006/relationships/slideLayout" Target="../slideLayouts/slideLayout1.xml"/><Relationship Id="rId6" Type="http://schemas.openxmlformats.org/officeDocument/2006/relationships/image" Target="../media/image195.png"/><Relationship Id="rId11" Type="http://schemas.openxmlformats.org/officeDocument/2006/relationships/image" Target="../media/image200.png"/><Relationship Id="rId5" Type="http://schemas.openxmlformats.org/officeDocument/2006/relationships/image" Target="../media/image33.png"/><Relationship Id="rId15" Type="http://schemas.openxmlformats.org/officeDocument/2006/relationships/image" Target="../media/image204.png"/><Relationship Id="rId10" Type="http://schemas.openxmlformats.org/officeDocument/2006/relationships/image" Target="../media/image199.png"/><Relationship Id="rId19" Type="http://schemas.openxmlformats.org/officeDocument/2006/relationships/image" Target="../media/image208.png"/><Relationship Id="rId4" Type="http://schemas.openxmlformats.org/officeDocument/2006/relationships/image" Target="../media/image45.png"/><Relationship Id="rId9" Type="http://schemas.openxmlformats.org/officeDocument/2006/relationships/image" Target="../media/image198.png"/><Relationship Id="rId14" Type="http://schemas.openxmlformats.org/officeDocument/2006/relationships/image" Target="../media/image203.png"/></Relationships>
</file>

<file path=ppt/slides/_rels/slide16.xml.rels><?xml version="1.0" encoding="UTF-8" standalone="yes"?>
<Relationships xmlns="http://schemas.openxmlformats.org/package/2006/relationships"><Relationship Id="rId8" Type="http://schemas.openxmlformats.org/officeDocument/2006/relationships/image" Target="../media/image211.png"/><Relationship Id="rId13" Type="http://schemas.openxmlformats.org/officeDocument/2006/relationships/image" Target="../media/image216.png"/><Relationship Id="rId18" Type="http://schemas.openxmlformats.org/officeDocument/2006/relationships/image" Target="../media/image221.png"/><Relationship Id="rId3" Type="http://schemas.openxmlformats.org/officeDocument/2006/relationships/image" Target="../media/image209.png"/><Relationship Id="rId7" Type="http://schemas.openxmlformats.org/officeDocument/2006/relationships/image" Target="../media/image210.png"/><Relationship Id="rId12" Type="http://schemas.openxmlformats.org/officeDocument/2006/relationships/image" Target="../media/image215.png"/><Relationship Id="rId17" Type="http://schemas.openxmlformats.org/officeDocument/2006/relationships/image" Target="../media/image220.png"/><Relationship Id="rId2" Type="http://schemas.openxmlformats.org/officeDocument/2006/relationships/notesSlide" Target="../notesSlides/notesSlide16.xml"/><Relationship Id="rId16" Type="http://schemas.openxmlformats.org/officeDocument/2006/relationships/image" Target="../media/image219.png"/><Relationship Id="rId20" Type="http://schemas.openxmlformats.org/officeDocument/2006/relationships/image" Target="../media/image223.png"/><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214.png"/><Relationship Id="rId5" Type="http://schemas.openxmlformats.org/officeDocument/2006/relationships/image" Target="../media/image45.png"/><Relationship Id="rId15" Type="http://schemas.openxmlformats.org/officeDocument/2006/relationships/image" Target="../media/image218.png"/><Relationship Id="rId10" Type="http://schemas.openxmlformats.org/officeDocument/2006/relationships/image" Target="../media/image213.png"/><Relationship Id="rId19" Type="http://schemas.openxmlformats.org/officeDocument/2006/relationships/image" Target="../media/image222.png"/><Relationship Id="rId4" Type="http://schemas.openxmlformats.org/officeDocument/2006/relationships/image" Target="../media/image2.png"/><Relationship Id="rId9" Type="http://schemas.openxmlformats.org/officeDocument/2006/relationships/image" Target="../media/image212.png"/><Relationship Id="rId14" Type="http://schemas.openxmlformats.org/officeDocument/2006/relationships/image" Target="../media/image217.png"/></Relationships>
</file>

<file path=ppt/slides/_rels/slide17.xml.rels><?xml version="1.0" encoding="UTF-8" standalone="yes"?>
<Relationships xmlns="http://schemas.openxmlformats.org/package/2006/relationships"><Relationship Id="rId8" Type="http://schemas.openxmlformats.org/officeDocument/2006/relationships/image" Target="../media/image226.png"/><Relationship Id="rId13" Type="http://schemas.openxmlformats.org/officeDocument/2006/relationships/image" Target="../media/image231.png"/><Relationship Id="rId3" Type="http://schemas.openxmlformats.org/officeDocument/2006/relationships/image" Target="../media/image2.png"/><Relationship Id="rId7" Type="http://schemas.openxmlformats.org/officeDocument/2006/relationships/image" Target="../media/image225.png"/><Relationship Id="rId12" Type="http://schemas.openxmlformats.org/officeDocument/2006/relationships/image" Target="../media/image230.png"/><Relationship Id="rId17" Type="http://schemas.openxmlformats.org/officeDocument/2006/relationships/image" Target="../media/image235.png"/><Relationship Id="rId2" Type="http://schemas.openxmlformats.org/officeDocument/2006/relationships/notesSlide" Target="../notesSlides/notesSlide17.xml"/><Relationship Id="rId16" Type="http://schemas.openxmlformats.org/officeDocument/2006/relationships/image" Target="../media/image234.png"/><Relationship Id="rId1" Type="http://schemas.openxmlformats.org/officeDocument/2006/relationships/slideLayout" Target="../slideLayouts/slideLayout1.xml"/><Relationship Id="rId6" Type="http://schemas.openxmlformats.org/officeDocument/2006/relationships/image" Target="../media/image224.png"/><Relationship Id="rId11" Type="http://schemas.openxmlformats.org/officeDocument/2006/relationships/image" Target="../media/image229.png"/><Relationship Id="rId5" Type="http://schemas.openxmlformats.org/officeDocument/2006/relationships/image" Target="../media/image33.png"/><Relationship Id="rId15" Type="http://schemas.openxmlformats.org/officeDocument/2006/relationships/image" Target="../media/image233.png"/><Relationship Id="rId10" Type="http://schemas.openxmlformats.org/officeDocument/2006/relationships/image" Target="../media/image228.png"/><Relationship Id="rId4" Type="http://schemas.openxmlformats.org/officeDocument/2006/relationships/image" Target="../media/image45.png"/><Relationship Id="rId9" Type="http://schemas.openxmlformats.org/officeDocument/2006/relationships/image" Target="../media/image227.png"/><Relationship Id="rId14" Type="http://schemas.openxmlformats.org/officeDocument/2006/relationships/image" Target="../media/image232.png"/></Relationships>
</file>

<file path=ppt/slides/_rels/slide18.xml.rels><?xml version="1.0" encoding="UTF-8" standalone="yes"?>
<Relationships xmlns="http://schemas.openxmlformats.org/package/2006/relationships"><Relationship Id="rId8" Type="http://schemas.openxmlformats.org/officeDocument/2006/relationships/image" Target="../media/image238.png"/><Relationship Id="rId13" Type="http://schemas.openxmlformats.org/officeDocument/2006/relationships/image" Target="../media/image243.png"/><Relationship Id="rId18" Type="http://schemas.openxmlformats.org/officeDocument/2006/relationships/image" Target="../media/image248.png"/><Relationship Id="rId3" Type="http://schemas.openxmlformats.org/officeDocument/2006/relationships/image" Target="../media/image2.png"/><Relationship Id="rId21" Type="http://schemas.openxmlformats.org/officeDocument/2006/relationships/image" Target="../media/image251.png"/><Relationship Id="rId7" Type="http://schemas.openxmlformats.org/officeDocument/2006/relationships/image" Target="../media/image237.png"/><Relationship Id="rId12" Type="http://schemas.openxmlformats.org/officeDocument/2006/relationships/image" Target="../media/image242.png"/><Relationship Id="rId17" Type="http://schemas.openxmlformats.org/officeDocument/2006/relationships/image" Target="../media/image247.png"/><Relationship Id="rId2" Type="http://schemas.openxmlformats.org/officeDocument/2006/relationships/notesSlide" Target="../notesSlides/notesSlide18.xml"/><Relationship Id="rId16" Type="http://schemas.openxmlformats.org/officeDocument/2006/relationships/image" Target="../media/image246.png"/><Relationship Id="rId20" Type="http://schemas.openxmlformats.org/officeDocument/2006/relationships/image" Target="../media/image250.png"/><Relationship Id="rId1" Type="http://schemas.openxmlformats.org/officeDocument/2006/relationships/slideLayout" Target="../slideLayouts/slideLayout1.xml"/><Relationship Id="rId6" Type="http://schemas.openxmlformats.org/officeDocument/2006/relationships/image" Target="../media/image236.png"/><Relationship Id="rId11" Type="http://schemas.openxmlformats.org/officeDocument/2006/relationships/image" Target="../media/image241.png"/><Relationship Id="rId5" Type="http://schemas.openxmlformats.org/officeDocument/2006/relationships/image" Target="../media/image33.png"/><Relationship Id="rId15" Type="http://schemas.openxmlformats.org/officeDocument/2006/relationships/image" Target="../media/image245.png"/><Relationship Id="rId23" Type="http://schemas.openxmlformats.org/officeDocument/2006/relationships/image" Target="../media/image253.png"/><Relationship Id="rId10" Type="http://schemas.openxmlformats.org/officeDocument/2006/relationships/image" Target="../media/image240.png"/><Relationship Id="rId19" Type="http://schemas.openxmlformats.org/officeDocument/2006/relationships/image" Target="../media/image249.png"/><Relationship Id="rId4" Type="http://schemas.openxmlformats.org/officeDocument/2006/relationships/image" Target="../media/image152.png"/><Relationship Id="rId9" Type="http://schemas.openxmlformats.org/officeDocument/2006/relationships/image" Target="../media/image239.png"/><Relationship Id="rId14" Type="http://schemas.openxmlformats.org/officeDocument/2006/relationships/image" Target="../media/image244.png"/><Relationship Id="rId22" Type="http://schemas.openxmlformats.org/officeDocument/2006/relationships/image" Target="../media/image252.png"/></Relationships>
</file>

<file path=ppt/slides/_rels/slide19.xml.rels><?xml version="1.0" encoding="UTF-8" standalone="yes"?>
<Relationships xmlns="http://schemas.openxmlformats.org/package/2006/relationships"><Relationship Id="rId8" Type="http://schemas.openxmlformats.org/officeDocument/2006/relationships/image" Target="../media/image259.png"/><Relationship Id="rId13" Type="http://schemas.openxmlformats.org/officeDocument/2006/relationships/image" Target="../media/image264.png"/><Relationship Id="rId18" Type="http://schemas.openxmlformats.org/officeDocument/2006/relationships/image" Target="../media/image269.png"/><Relationship Id="rId3" Type="http://schemas.openxmlformats.org/officeDocument/2006/relationships/image" Target="../media/image254.png"/><Relationship Id="rId7" Type="http://schemas.openxmlformats.org/officeDocument/2006/relationships/image" Target="../media/image258.png"/><Relationship Id="rId12" Type="http://schemas.openxmlformats.org/officeDocument/2006/relationships/image" Target="../media/image263.png"/><Relationship Id="rId17" Type="http://schemas.openxmlformats.org/officeDocument/2006/relationships/image" Target="../media/image268.png"/><Relationship Id="rId2" Type="http://schemas.openxmlformats.org/officeDocument/2006/relationships/notesSlide" Target="../notesSlides/notesSlide19.xml"/><Relationship Id="rId16" Type="http://schemas.openxmlformats.org/officeDocument/2006/relationships/image" Target="../media/image267.png"/><Relationship Id="rId1" Type="http://schemas.openxmlformats.org/officeDocument/2006/relationships/slideLayout" Target="../slideLayouts/slideLayout1.xml"/><Relationship Id="rId6" Type="http://schemas.openxmlformats.org/officeDocument/2006/relationships/image" Target="../media/image257.png"/><Relationship Id="rId11" Type="http://schemas.openxmlformats.org/officeDocument/2006/relationships/image" Target="../media/image262.png"/><Relationship Id="rId5" Type="http://schemas.openxmlformats.org/officeDocument/2006/relationships/image" Target="../media/image256.png"/><Relationship Id="rId15" Type="http://schemas.openxmlformats.org/officeDocument/2006/relationships/image" Target="../media/image266.png"/><Relationship Id="rId10" Type="http://schemas.openxmlformats.org/officeDocument/2006/relationships/image" Target="../media/image261.png"/><Relationship Id="rId19" Type="http://schemas.openxmlformats.org/officeDocument/2006/relationships/image" Target="../media/image270.png"/><Relationship Id="rId4" Type="http://schemas.openxmlformats.org/officeDocument/2006/relationships/image" Target="../media/image255.png"/><Relationship Id="rId9" Type="http://schemas.openxmlformats.org/officeDocument/2006/relationships/image" Target="../media/image260.png"/><Relationship Id="rId14" Type="http://schemas.openxmlformats.org/officeDocument/2006/relationships/image" Target="../media/image265.png"/></Relationships>
</file>

<file path=ppt/slides/_rels/slide20.xml.rels><?xml version="1.0" encoding="UTF-8" standalone="yes"?>
<Relationships xmlns="http://schemas.openxmlformats.org/package/2006/relationships"><Relationship Id="rId8" Type="http://schemas.openxmlformats.org/officeDocument/2006/relationships/image" Target="../media/image272.png"/><Relationship Id="rId13" Type="http://schemas.openxmlformats.org/officeDocument/2006/relationships/image" Target="../media/image277.png"/><Relationship Id="rId18" Type="http://schemas.openxmlformats.org/officeDocument/2006/relationships/image" Target="../media/image282.png"/><Relationship Id="rId3" Type="http://schemas.openxmlformats.org/officeDocument/2006/relationships/image" Target="../media/image209.png"/><Relationship Id="rId21" Type="http://schemas.openxmlformats.org/officeDocument/2006/relationships/image" Target="../media/image285.png"/><Relationship Id="rId7" Type="http://schemas.openxmlformats.org/officeDocument/2006/relationships/image" Target="../media/image271.png"/><Relationship Id="rId12" Type="http://schemas.openxmlformats.org/officeDocument/2006/relationships/image" Target="../media/image276.png"/><Relationship Id="rId17" Type="http://schemas.openxmlformats.org/officeDocument/2006/relationships/image" Target="../media/image281.png"/><Relationship Id="rId2" Type="http://schemas.openxmlformats.org/officeDocument/2006/relationships/notesSlide" Target="../notesSlides/notesSlide20.xml"/><Relationship Id="rId16" Type="http://schemas.openxmlformats.org/officeDocument/2006/relationships/image" Target="../media/image280.png"/><Relationship Id="rId20" Type="http://schemas.openxmlformats.org/officeDocument/2006/relationships/image" Target="../media/image284.png"/><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275.png"/><Relationship Id="rId5" Type="http://schemas.openxmlformats.org/officeDocument/2006/relationships/image" Target="../media/image152.png"/><Relationship Id="rId15" Type="http://schemas.openxmlformats.org/officeDocument/2006/relationships/image" Target="../media/image279.png"/><Relationship Id="rId10" Type="http://schemas.openxmlformats.org/officeDocument/2006/relationships/image" Target="../media/image274.png"/><Relationship Id="rId19" Type="http://schemas.openxmlformats.org/officeDocument/2006/relationships/image" Target="../media/image283.png"/><Relationship Id="rId4" Type="http://schemas.openxmlformats.org/officeDocument/2006/relationships/image" Target="../media/image2.png"/><Relationship Id="rId9" Type="http://schemas.openxmlformats.org/officeDocument/2006/relationships/image" Target="../media/image273.png"/><Relationship Id="rId14" Type="http://schemas.openxmlformats.org/officeDocument/2006/relationships/image" Target="../media/image278.png"/><Relationship Id="rId22" Type="http://schemas.openxmlformats.org/officeDocument/2006/relationships/image" Target="../media/image286.png"/></Relationships>
</file>

<file path=ppt/slides/_rels/slide21.xml.rels><?xml version="1.0" encoding="UTF-8" standalone="yes"?>
<Relationships xmlns="http://schemas.openxmlformats.org/package/2006/relationships"><Relationship Id="rId8" Type="http://schemas.openxmlformats.org/officeDocument/2006/relationships/image" Target="../media/image288.png"/><Relationship Id="rId13" Type="http://schemas.openxmlformats.org/officeDocument/2006/relationships/image" Target="../media/image292.png"/><Relationship Id="rId3" Type="http://schemas.openxmlformats.org/officeDocument/2006/relationships/image" Target="../media/image209.png"/><Relationship Id="rId7" Type="http://schemas.openxmlformats.org/officeDocument/2006/relationships/image" Target="../media/image287.png"/><Relationship Id="rId12" Type="http://schemas.openxmlformats.org/officeDocument/2006/relationships/image" Target="../media/image291.png"/><Relationship Id="rId2" Type="http://schemas.openxmlformats.org/officeDocument/2006/relationships/notesSlide" Target="../notesSlides/notesSlide21.xml"/><Relationship Id="rId16" Type="http://schemas.openxmlformats.org/officeDocument/2006/relationships/image" Target="../media/image295.png"/><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290.png"/><Relationship Id="rId5" Type="http://schemas.openxmlformats.org/officeDocument/2006/relationships/image" Target="../media/image45.png"/><Relationship Id="rId15" Type="http://schemas.openxmlformats.org/officeDocument/2006/relationships/image" Target="../media/image294.png"/><Relationship Id="rId10" Type="http://schemas.openxmlformats.org/officeDocument/2006/relationships/image" Target="../media/image289.png"/><Relationship Id="rId4" Type="http://schemas.openxmlformats.org/officeDocument/2006/relationships/image" Target="../media/image2.png"/><Relationship Id="rId9" Type="http://schemas.openxmlformats.org/officeDocument/2006/relationships/image" Target="../media/image202.png"/><Relationship Id="rId14" Type="http://schemas.openxmlformats.org/officeDocument/2006/relationships/image" Target="../media/image293.png"/></Relationships>
</file>

<file path=ppt/slides/_rels/slide22.xml.rels><?xml version="1.0" encoding="UTF-8" standalone="yes"?>
<Relationships xmlns="http://schemas.openxmlformats.org/package/2006/relationships"><Relationship Id="rId8" Type="http://schemas.openxmlformats.org/officeDocument/2006/relationships/image" Target="../media/image298.png"/><Relationship Id="rId13" Type="http://schemas.openxmlformats.org/officeDocument/2006/relationships/image" Target="../media/image80.png"/><Relationship Id="rId18" Type="http://schemas.openxmlformats.org/officeDocument/2006/relationships/image" Target="../media/image307.png"/><Relationship Id="rId3" Type="http://schemas.openxmlformats.org/officeDocument/2006/relationships/image" Target="../media/image2.png"/><Relationship Id="rId21" Type="http://schemas.openxmlformats.org/officeDocument/2006/relationships/image" Target="../media/image310.png"/><Relationship Id="rId7" Type="http://schemas.openxmlformats.org/officeDocument/2006/relationships/image" Target="../media/image297.png"/><Relationship Id="rId12" Type="http://schemas.openxmlformats.org/officeDocument/2006/relationships/image" Target="../media/image302.png"/><Relationship Id="rId17" Type="http://schemas.openxmlformats.org/officeDocument/2006/relationships/image" Target="../media/image306.png"/><Relationship Id="rId2" Type="http://schemas.openxmlformats.org/officeDocument/2006/relationships/notesSlide" Target="../notesSlides/notesSlide22.xml"/><Relationship Id="rId16" Type="http://schemas.openxmlformats.org/officeDocument/2006/relationships/image" Target="../media/image305.png"/><Relationship Id="rId20" Type="http://schemas.openxmlformats.org/officeDocument/2006/relationships/image" Target="../media/image309.png"/><Relationship Id="rId1" Type="http://schemas.openxmlformats.org/officeDocument/2006/relationships/slideLayout" Target="../slideLayouts/slideLayout1.xml"/><Relationship Id="rId6" Type="http://schemas.openxmlformats.org/officeDocument/2006/relationships/image" Target="../media/image296.png"/><Relationship Id="rId11" Type="http://schemas.openxmlformats.org/officeDocument/2006/relationships/image" Target="../media/image301.png"/><Relationship Id="rId5" Type="http://schemas.openxmlformats.org/officeDocument/2006/relationships/image" Target="../media/image33.png"/><Relationship Id="rId15" Type="http://schemas.openxmlformats.org/officeDocument/2006/relationships/image" Target="../media/image304.png"/><Relationship Id="rId10" Type="http://schemas.openxmlformats.org/officeDocument/2006/relationships/image" Target="../media/image300.png"/><Relationship Id="rId19" Type="http://schemas.openxmlformats.org/officeDocument/2006/relationships/image" Target="../media/image308.png"/><Relationship Id="rId4" Type="http://schemas.openxmlformats.org/officeDocument/2006/relationships/image" Target="../media/image45.png"/><Relationship Id="rId9" Type="http://schemas.openxmlformats.org/officeDocument/2006/relationships/image" Target="../media/image299.png"/><Relationship Id="rId14" Type="http://schemas.openxmlformats.org/officeDocument/2006/relationships/image" Target="../media/image303.png"/></Relationships>
</file>

<file path=ppt/slides/_rels/slide23.xml.rels><?xml version="1.0" encoding="UTF-8" standalone="yes"?>
<Relationships xmlns="http://schemas.openxmlformats.org/package/2006/relationships"><Relationship Id="rId8" Type="http://schemas.openxmlformats.org/officeDocument/2006/relationships/image" Target="../media/image313.png"/><Relationship Id="rId13" Type="http://schemas.openxmlformats.org/officeDocument/2006/relationships/image" Target="../media/image318.png"/><Relationship Id="rId3" Type="http://schemas.openxmlformats.org/officeDocument/2006/relationships/image" Target="../media/image2.png"/><Relationship Id="rId7" Type="http://schemas.openxmlformats.org/officeDocument/2006/relationships/image" Target="../media/image312.png"/><Relationship Id="rId12" Type="http://schemas.openxmlformats.org/officeDocument/2006/relationships/image" Target="../media/image317.png"/><Relationship Id="rId17" Type="http://schemas.openxmlformats.org/officeDocument/2006/relationships/image" Target="../media/image322.png"/><Relationship Id="rId2" Type="http://schemas.openxmlformats.org/officeDocument/2006/relationships/notesSlide" Target="../notesSlides/notesSlide23.xml"/><Relationship Id="rId16" Type="http://schemas.openxmlformats.org/officeDocument/2006/relationships/image" Target="../media/image321.png"/><Relationship Id="rId1" Type="http://schemas.openxmlformats.org/officeDocument/2006/relationships/slideLayout" Target="../slideLayouts/slideLayout1.xml"/><Relationship Id="rId6" Type="http://schemas.openxmlformats.org/officeDocument/2006/relationships/image" Target="../media/image311.png"/><Relationship Id="rId11" Type="http://schemas.openxmlformats.org/officeDocument/2006/relationships/image" Target="../media/image316.png"/><Relationship Id="rId5" Type="http://schemas.openxmlformats.org/officeDocument/2006/relationships/image" Target="../media/image10.png"/><Relationship Id="rId15" Type="http://schemas.openxmlformats.org/officeDocument/2006/relationships/image" Target="../media/image320.png"/><Relationship Id="rId10" Type="http://schemas.openxmlformats.org/officeDocument/2006/relationships/image" Target="../media/image315.png"/><Relationship Id="rId4" Type="http://schemas.openxmlformats.org/officeDocument/2006/relationships/image" Target="../media/image9.png"/><Relationship Id="rId9" Type="http://schemas.openxmlformats.org/officeDocument/2006/relationships/image" Target="../media/image314.png"/><Relationship Id="rId14" Type="http://schemas.openxmlformats.org/officeDocument/2006/relationships/image" Target="../media/image319.png"/></Relationships>
</file>

<file path=ppt/slides/_rels/slide24.xml.rels><?xml version="1.0" encoding="UTF-8" standalone="yes"?>
<Relationships xmlns="http://schemas.openxmlformats.org/package/2006/relationships"><Relationship Id="rId8" Type="http://schemas.openxmlformats.org/officeDocument/2006/relationships/image" Target="../media/image325.png"/><Relationship Id="rId13" Type="http://schemas.openxmlformats.org/officeDocument/2006/relationships/image" Target="../media/image330.png"/><Relationship Id="rId3" Type="http://schemas.openxmlformats.org/officeDocument/2006/relationships/image" Target="../media/image2.png"/><Relationship Id="rId7" Type="http://schemas.openxmlformats.org/officeDocument/2006/relationships/image" Target="../media/image324.png"/><Relationship Id="rId12" Type="http://schemas.openxmlformats.org/officeDocument/2006/relationships/image" Target="../media/image32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23.png"/><Relationship Id="rId11" Type="http://schemas.openxmlformats.org/officeDocument/2006/relationships/image" Target="../media/image328.png"/><Relationship Id="rId5" Type="http://schemas.openxmlformats.org/officeDocument/2006/relationships/image" Target="../media/image33.png"/><Relationship Id="rId10" Type="http://schemas.openxmlformats.org/officeDocument/2006/relationships/image" Target="../media/image327.png"/><Relationship Id="rId4" Type="http://schemas.openxmlformats.org/officeDocument/2006/relationships/image" Target="../media/image45.png"/><Relationship Id="rId9" Type="http://schemas.openxmlformats.org/officeDocument/2006/relationships/image" Target="../media/image326.png"/><Relationship Id="rId14" Type="http://schemas.openxmlformats.org/officeDocument/2006/relationships/image" Target="../media/image331.png"/></Relationships>
</file>

<file path=ppt/slides/_rels/slide25.xml.rels><?xml version="1.0" encoding="UTF-8" standalone="yes"?>
<Relationships xmlns="http://schemas.openxmlformats.org/package/2006/relationships"><Relationship Id="rId8" Type="http://schemas.openxmlformats.org/officeDocument/2006/relationships/image" Target="../media/image334.png"/><Relationship Id="rId13" Type="http://schemas.openxmlformats.org/officeDocument/2006/relationships/image" Target="../media/image339.png"/><Relationship Id="rId18" Type="http://schemas.openxmlformats.org/officeDocument/2006/relationships/image" Target="../media/image344.png"/><Relationship Id="rId3" Type="http://schemas.openxmlformats.org/officeDocument/2006/relationships/image" Target="../media/image2.png"/><Relationship Id="rId21" Type="http://schemas.openxmlformats.org/officeDocument/2006/relationships/image" Target="../media/image347.png"/><Relationship Id="rId7" Type="http://schemas.openxmlformats.org/officeDocument/2006/relationships/image" Target="../media/image333.png"/><Relationship Id="rId12" Type="http://schemas.openxmlformats.org/officeDocument/2006/relationships/image" Target="../media/image338.png"/><Relationship Id="rId17" Type="http://schemas.openxmlformats.org/officeDocument/2006/relationships/image" Target="../media/image343.png"/><Relationship Id="rId2" Type="http://schemas.openxmlformats.org/officeDocument/2006/relationships/notesSlide" Target="../notesSlides/notesSlide25.xml"/><Relationship Id="rId16" Type="http://schemas.openxmlformats.org/officeDocument/2006/relationships/image" Target="../media/image342.png"/><Relationship Id="rId20" Type="http://schemas.openxmlformats.org/officeDocument/2006/relationships/image" Target="../media/image346.png"/><Relationship Id="rId1" Type="http://schemas.openxmlformats.org/officeDocument/2006/relationships/slideLayout" Target="../slideLayouts/slideLayout1.xml"/><Relationship Id="rId6" Type="http://schemas.openxmlformats.org/officeDocument/2006/relationships/image" Target="../media/image332.png"/><Relationship Id="rId11" Type="http://schemas.openxmlformats.org/officeDocument/2006/relationships/image" Target="../media/image337.png"/><Relationship Id="rId5" Type="http://schemas.openxmlformats.org/officeDocument/2006/relationships/image" Target="../media/image33.png"/><Relationship Id="rId15" Type="http://schemas.openxmlformats.org/officeDocument/2006/relationships/image" Target="../media/image341.png"/><Relationship Id="rId10" Type="http://schemas.openxmlformats.org/officeDocument/2006/relationships/image" Target="../media/image336.png"/><Relationship Id="rId19" Type="http://schemas.openxmlformats.org/officeDocument/2006/relationships/image" Target="../media/image345.png"/><Relationship Id="rId4" Type="http://schemas.openxmlformats.org/officeDocument/2006/relationships/image" Target="../media/image152.png"/><Relationship Id="rId9" Type="http://schemas.openxmlformats.org/officeDocument/2006/relationships/image" Target="../media/image335.png"/><Relationship Id="rId14" Type="http://schemas.openxmlformats.org/officeDocument/2006/relationships/image" Target="../media/image340.png"/><Relationship Id="rId22" Type="http://schemas.openxmlformats.org/officeDocument/2006/relationships/image" Target="../media/image348.png"/></Relationships>
</file>

<file path=ppt/slides/_rels/slide26.xml.rels><?xml version="1.0" encoding="UTF-8" standalone="yes"?>
<Relationships xmlns="http://schemas.openxmlformats.org/package/2006/relationships"><Relationship Id="rId8" Type="http://schemas.openxmlformats.org/officeDocument/2006/relationships/image" Target="../media/image350.png"/><Relationship Id="rId13" Type="http://schemas.openxmlformats.org/officeDocument/2006/relationships/image" Target="../media/image355.png"/><Relationship Id="rId18" Type="http://schemas.openxmlformats.org/officeDocument/2006/relationships/image" Target="../media/image360.png"/><Relationship Id="rId3" Type="http://schemas.openxmlformats.org/officeDocument/2006/relationships/image" Target="../media/image209.png"/><Relationship Id="rId21" Type="http://schemas.openxmlformats.org/officeDocument/2006/relationships/image" Target="../media/image363.png"/><Relationship Id="rId7" Type="http://schemas.openxmlformats.org/officeDocument/2006/relationships/image" Target="../media/image349.png"/><Relationship Id="rId12" Type="http://schemas.openxmlformats.org/officeDocument/2006/relationships/image" Target="../media/image354.png"/><Relationship Id="rId17" Type="http://schemas.openxmlformats.org/officeDocument/2006/relationships/image" Target="../media/image359.png"/><Relationship Id="rId2" Type="http://schemas.openxmlformats.org/officeDocument/2006/relationships/notesSlide" Target="../notesSlides/notesSlide26.xml"/><Relationship Id="rId16" Type="http://schemas.openxmlformats.org/officeDocument/2006/relationships/image" Target="../media/image358.png"/><Relationship Id="rId20" Type="http://schemas.openxmlformats.org/officeDocument/2006/relationships/image" Target="../media/image362.png"/><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353.png"/><Relationship Id="rId5" Type="http://schemas.openxmlformats.org/officeDocument/2006/relationships/image" Target="../media/image152.png"/><Relationship Id="rId15" Type="http://schemas.openxmlformats.org/officeDocument/2006/relationships/image" Target="../media/image357.png"/><Relationship Id="rId23" Type="http://schemas.openxmlformats.org/officeDocument/2006/relationships/image" Target="../media/image365.png"/><Relationship Id="rId10" Type="http://schemas.openxmlformats.org/officeDocument/2006/relationships/image" Target="../media/image352.png"/><Relationship Id="rId19" Type="http://schemas.openxmlformats.org/officeDocument/2006/relationships/image" Target="../media/image361.png"/><Relationship Id="rId4" Type="http://schemas.openxmlformats.org/officeDocument/2006/relationships/image" Target="../media/image2.png"/><Relationship Id="rId9" Type="http://schemas.openxmlformats.org/officeDocument/2006/relationships/image" Target="../media/image351.png"/><Relationship Id="rId14" Type="http://schemas.openxmlformats.org/officeDocument/2006/relationships/image" Target="../media/image356.png"/><Relationship Id="rId22" Type="http://schemas.openxmlformats.org/officeDocument/2006/relationships/image" Target="../media/image364.png"/></Relationships>
</file>

<file path=ppt/slides/_rels/slide27.xml.rels><?xml version="1.0" encoding="UTF-8" standalone="yes"?>
<Relationships xmlns="http://schemas.openxmlformats.org/package/2006/relationships"><Relationship Id="rId8" Type="http://schemas.openxmlformats.org/officeDocument/2006/relationships/image" Target="../media/image368.png"/><Relationship Id="rId13" Type="http://schemas.openxmlformats.org/officeDocument/2006/relationships/image" Target="../media/image373.png"/><Relationship Id="rId3" Type="http://schemas.openxmlformats.org/officeDocument/2006/relationships/image" Target="../media/image2.png"/><Relationship Id="rId7" Type="http://schemas.openxmlformats.org/officeDocument/2006/relationships/image" Target="../media/image367.png"/><Relationship Id="rId12" Type="http://schemas.openxmlformats.org/officeDocument/2006/relationships/image" Target="../media/image372.png"/><Relationship Id="rId17" Type="http://schemas.openxmlformats.org/officeDocument/2006/relationships/image" Target="../media/image377.png"/><Relationship Id="rId2" Type="http://schemas.openxmlformats.org/officeDocument/2006/relationships/notesSlide" Target="../notesSlides/notesSlide27.xml"/><Relationship Id="rId16" Type="http://schemas.openxmlformats.org/officeDocument/2006/relationships/image" Target="../media/image376.png"/><Relationship Id="rId1" Type="http://schemas.openxmlformats.org/officeDocument/2006/relationships/slideLayout" Target="../slideLayouts/slideLayout1.xml"/><Relationship Id="rId6" Type="http://schemas.openxmlformats.org/officeDocument/2006/relationships/image" Target="../media/image366.png"/><Relationship Id="rId11" Type="http://schemas.openxmlformats.org/officeDocument/2006/relationships/image" Target="../media/image371.png"/><Relationship Id="rId5" Type="http://schemas.openxmlformats.org/officeDocument/2006/relationships/image" Target="../media/image10.png"/><Relationship Id="rId15" Type="http://schemas.openxmlformats.org/officeDocument/2006/relationships/image" Target="../media/image375.png"/><Relationship Id="rId10" Type="http://schemas.openxmlformats.org/officeDocument/2006/relationships/image" Target="../media/image370.png"/><Relationship Id="rId4" Type="http://schemas.openxmlformats.org/officeDocument/2006/relationships/image" Target="../media/image45.png"/><Relationship Id="rId9" Type="http://schemas.openxmlformats.org/officeDocument/2006/relationships/image" Target="../media/image369.png"/><Relationship Id="rId14" Type="http://schemas.openxmlformats.org/officeDocument/2006/relationships/image" Target="../media/image374.png"/></Relationships>
</file>

<file path=ppt/slides/_rels/slide28.xml.rels><?xml version="1.0" encoding="UTF-8" standalone="yes"?>
<Relationships xmlns="http://schemas.openxmlformats.org/package/2006/relationships"><Relationship Id="rId8" Type="http://schemas.openxmlformats.org/officeDocument/2006/relationships/image" Target="../media/image380.png"/><Relationship Id="rId13" Type="http://schemas.openxmlformats.org/officeDocument/2006/relationships/image" Target="../media/image385.png"/><Relationship Id="rId18" Type="http://schemas.openxmlformats.org/officeDocument/2006/relationships/image" Target="../media/image389.png"/><Relationship Id="rId3" Type="http://schemas.openxmlformats.org/officeDocument/2006/relationships/image" Target="../media/image2.png"/><Relationship Id="rId7" Type="http://schemas.openxmlformats.org/officeDocument/2006/relationships/image" Target="../media/image379.png"/><Relationship Id="rId12" Type="http://schemas.openxmlformats.org/officeDocument/2006/relationships/image" Target="../media/image384.png"/><Relationship Id="rId17" Type="http://schemas.openxmlformats.org/officeDocument/2006/relationships/image" Target="../media/image388.png"/><Relationship Id="rId2" Type="http://schemas.openxmlformats.org/officeDocument/2006/relationships/notesSlide" Target="../notesSlides/notesSlide28.xml"/><Relationship Id="rId16" Type="http://schemas.openxmlformats.org/officeDocument/2006/relationships/image" Target="../media/image375.png"/><Relationship Id="rId1" Type="http://schemas.openxmlformats.org/officeDocument/2006/relationships/slideLayout" Target="../slideLayouts/slideLayout1.xml"/><Relationship Id="rId6" Type="http://schemas.openxmlformats.org/officeDocument/2006/relationships/image" Target="../media/image378.png"/><Relationship Id="rId11" Type="http://schemas.openxmlformats.org/officeDocument/2006/relationships/image" Target="../media/image383.png"/><Relationship Id="rId5" Type="http://schemas.openxmlformats.org/officeDocument/2006/relationships/image" Target="../media/image33.png"/><Relationship Id="rId15" Type="http://schemas.openxmlformats.org/officeDocument/2006/relationships/image" Target="../media/image387.png"/><Relationship Id="rId10" Type="http://schemas.openxmlformats.org/officeDocument/2006/relationships/image" Target="../media/image382.png"/><Relationship Id="rId4" Type="http://schemas.openxmlformats.org/officeDocument/2006/relationships/image" Target="../media/image45.png"/><Relationship Id="rId9" Type="http://schemas.openxmlformats.org/officeDocument/2006/relationships/image" Target="../media/image381.png"/><Relationship Id="rId14" Type="http://schemas.openxmlformats.org/officeDocument/2006/relationships/image" Target="../media/image386.png"/></Relationships>
</file>

<file path=ppt/slides/_rels/slide29.xml.rels><?xml version="1.0" encoding="UTF-8" standalone="yes"?>
<Relationships xmlns="http://schemas.openxmlformats.org/package/2006/relationships"><Relationship Id="rId8" Type="http://schemas.openxmlformats.org/officeDocument/2006/relationships/image" Target="../media/image392.png"/><Relationship Id="rId13" Type="http://schemas.openxmlformats.org/officeDocument/2006/relationships/image" Target="../media/image397.png"/><Relationship Id="rId18" Type="http://schemas.openxmlformats.org/officeDocument/2006/relationships/image" Target="../media/image402.png"/><Relationship Id="rId3" Type="http://schemas.openxmlformats.org/officeDocument/2006/relationships/image" Target="../media/image2.png"/><Relationship Id="rId21" Type="http://schemas.openxmlformats.org/officeDocument/2006/relationships/image" Target="../media/image404.png"/><Relationship Id="rId7" Type="http://schemas.openxmlformats.org/officeDocument/2006/relationships/image" Target="../media/image391.png"/><Relationship Id="rId12" Type="http://schemas.openxmlformats.org/officeDocument/2006/relationships/image" Target="../media/image396.png"/><Relationship Id="rId17" Type="http://schemas.openxmlformats.org/officeDocument/2006/relationships/image" Target="../media/image401.png"/><Relationship Id="rId2" Type="http://schemas.openxmlformats.org/officeDocument/2006/relationships/notesSlide" Target="../notesSlides/notesSlide29.xml"/><Relationship Id="rId16" Type="http://schemas.openxmlformats.org/officeDocument/2006/relationships/image" Target="../media/image400.png"/><Relationship Id="rId20" Type="http://schemas.openxmlformats.org/officeDocument/2006/relationships/image" Target="../media/image268.png"/><Relationship Id="rId1" Type="http://schemas.openxmlformats.org/officeDocument/2006/relationships/slideLayout" Target="../slideLayouts/slideLayout1.xml"/><Relationship Id="rId6" Type="http://schemas.openxmlformats.org/officeDocument/2006/relationships/image" Target="../media/image390.png"/><Relationship Id="rId11" Type="http://schemas.openxmlformats.org/officeDocument/2006/relationships/image" Target="../media/image395.png"/><Relationship Id="rId5" Type="http://schemas.openxmlformats.org/officeDocument/2006/relationships/image" Target="../media/image33.png"/><Relationship Id="rId15" Type="http://schemas.openxmlformats.org/officeDocument/2006/relationships/image" Target="../media/image399.png"/><Relationship Id="rId23" Type="http://schemas.openxmlformats.org/officeDocument/2006/relationships/image" Target="../media/image406.png"/><Relationship Id="rId10" Type="http://schemas.openxmlformats.org/officeDocument/2006/relationships/image" Target="../media/image394.png"/><Relationship Id="rId19" Type="http://schemas.openxmlformats.org/officeDocument/2006/relationships/image" Target="../media/image403.png"/><Relationship Id="rId4" Type="http://schemas.openxmlformats.org/officeDocument/2006/relationships/image" Target="../media/image45.png"/><Relationship Id="rId9" Type="http://schemas.openxmlformats.org/officeDocument/2006/relationships/image" Target="../media/image393.png"/><Relationship Id="rId14" Type="http://schemas.openxmlformats.org/officeDocument/2006/relationships/image" Target="../media/image398.png"/><Relationship Id="rId22" Type="http://schemas.openxmlformats.org/officeDocument/2006/relationships/image" Target="../media/image405.png"/></Relationships>
</file>

<file path=ppt/slides/_rels/slide30.xml.rels><?xml version="1.0" encoding="UTF-8" standalone="yes"?>
<Relationships xmlns="http://schemas.openxmlformats.org/package/2006/relationships"><Relationship Id="rId8" Type="http://schemas.openxmlformats.org/officeDocument/2006/relationships/image" Target="../media/image409.png"/><Relationship Id="rId13" Type="http://schemas.openxmlformats.org/officeDocument/2006/relationships/image" Target="../media/image414.png"/><Relationship Id="rId18" Type="http://schemas.openxmlformats.org/officeDocument/2006/relationships/image" Target="../media/image419.png"/><Relationship Id="rId3" Type="http://schemas.openxmlformats.org/officeDocument/2006/relationships/image" Target="../media/image407.png"/><Relationship Id="rId7" Type="http://schemas.openxmlformats.org/officeDocument/2006/relationships/image" Target="../media/image408.png"/><Relationship Id="rId12" Type="http://schemas.openxmlformats.org/officeDocument/2006/relationships/image" Target="../media/image413.png"/><Relationship Id="rId17" Type="http://schemas.openxmlformats.org/officeDocument/2006/relationships/image" Target="../media/image418.png"/><Relationship Id="rId2" Type="http://schemas.openxmlformats.org/officeDocument/2006/relationships/notesSlide" Target="../notesSlides/notesSlide30.xml"/><Relationship Id="rId16" Type="http://schemas.openxmlformats.org/officeDocument/2006/relationships/image" Target="../media/image417.png"/><Relationship Id="rId20" Type="http://schemas.openxmlformats.org/officeDocument/2006/relationships/image" Target="../media/image421.png"/><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412.png"/><Relationship Id="rId5" Type="http://schemas.openxmlformats.org/officeDocument/2006/relationships/image" Target="../media/image152.png"/><Relationship Id="rId15" Type="http://schemas.openxmlformats.org/officeDocument/2006/relationships/image" Target="../media/image416.png"/><Relationship Id="rId10" Type="http://schemas.openxmlformats.org/officeDocument/2006/relationships/image" Target="../media/image411.png"/><Relationship Id="rId19" Type="http://schemas.openxmlformats.org/officeDocument/2006/relationships/image" Target="../media/image420.png"/><Relationship Id="rId4" Type="http://schemas.openxmlformats.org/officeDocument/2006/relationships/image" Target="../media/image2.png"/><Relationship Id="rId9" Type="http://schemas.openxmlformats.org/officeDocument/2006/relationships/image" Target="../media/image410.png"/><Relationship Id="rId14" Type="http://schemas.openxmlformats.org/officeDocument/2006/relationships/image" Target="../media/image415.png"/></Relationships>
</file>

<file path=ppt/slides/_rels/slide31.xml.rels><?xml version="1.0" encoding="UTF-8" standalone="yes"?>
<Relationships xmlns="http://schemas.openxmlformats.org/package/2006/relationships"><Relationship Id="rId8" Type="http://schemas.openxmlformats.org/officeDocument/2006/relationships/image" Target="../media/image424.png"/><Relationship Id="rId13" Type="http://schemas.openxmlformats.org/officeDocument/2006/relationships/image" Target="../media/image429.png"/><Relationship Id="rId3" Type="http://schemas.openxmlformats.org/officeDocument/2006/relationships/image" Target="../media/image2.png"/><Relationship Id="rId7" Type="http://schemas.openxmlformats.org/officeDocument/2006/relationships/image" Target="../media/image423.png"/><Relationship Id="rId12" Type="http://schemas.openxmlformats.org/officeDocument/2006/relationships/image" Target="../media/image428.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22.png"/><Relationship Id="rId11" Type="http://schemas.openxmlformats.org/officeDocument/2006/relationships/image" Target="../media/image427.png"/><Relationship Id="rId5" Type="http://schemas.openxmlformats.org/officeDocument/2006/relationships/image" Target="../media/image33.png"/><Relationship Id="rId10" Type="http://schemas.openxmlformats.org/officeDocument/2006/relationships/image" Target="../media/image426.png"/><Relationship Id="rId4" Type="http://schemas.openxmlformats.org/officeDocument/2006/relationships/image" Target="../media/image45.png"/><Relationship Id="rId9" Type="http://schemas.openxmlformats.org/officeDocument/2006/relationships/image" Target="../media/image425.png"/></Relationships>
</file>

<file path=ppt/slides/_rels/slide32.xml.rels><?xml version="1.0" encoding="UTF-8" standalone="yes"?>
<Relationships xmlns="http://schemas.openxmlformats.org/package/2006/relationships"><Relationship Id="rId8" Type="http://schemas.openxmlformats.org/officeDocument/2006/relationships/image" Target="../media/image431.png"/><Relationship Id="rId13" Type="http://schemas.openxmlformats.org/officeDocument/2006/relationships/image" Target="../media/image436.png"/><Relationship Id="rId3" Type="http://schemas.openxmlformats.org/officeDocument/2006/relationships/image" Target="../media/image1.png"/><Relationship Id="rId7" Type="http://schemas.openxmlformats.org/officeDocument/2006/relationships/image" Target="../media/image430.png"/><Relationship Id="rId12" Type="http://schemas.openxmlformats.org/officeDocument/2006/relationships/image" Target="../media/image435.png"/><Relationship Id="rId2" Type="http://schemas.openxmlformats.org/officeDocument/2006/relationships/notesSlide" Target="../notesSlides/notesSlide32.xml"/><Relationship Id="rId16" Type="http://schemas.openxmlformats.org/officeDocument/2006/relationships/image" Target="../media/image439.png"/><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434.png"/><Relationship Id="rId5" Type="http://schemas.openxmlformats.org/officeDocument/2006/relationships/image" Target="../media/image32.png"/><Relationship Id="rId15" Type="http://schemas.openxmlformats.org/officeDocument/2006/relationships/image" Target="../media/image438.png"/><Relationship Id="rId10" Type="http://schemas.openxmlformats.org/officeDocument/2006/relationships/image" Target="../media/image433.png"/><Relationship Id="rId4" Type="http://schemas.openxmlformats.org/officeDocument/2006/relationships/image" Target="../media/image2.png"/><Relationship Id="rId9" Type="http://schemas.openxmlformats.org/officeDocument/2006/relationships/image" Target="../media/image432.png"/><Relationship Id="rId14" Type="http://schemas.openxmlformats.org/officeDocument/2006/relationships/image" Target="../media/image437.png"/></Relationships>
</file>

<file path=ppt/slides/_rels/slide33.xml.rels><?xml version="1.0" encoding="UTF-8" standalone="yes"?>
<Relationships xmlns="http://schemas.openxmlformats.org/package/2006/relationships"><Relationship Id="rId8" Type="http://schemas.openxmlformats.org/officeDocument/2006/relationships/image" Target="../media/image442.png"/><Relationship Id="rId13" Type="http://schemas.openxmlformats.org/officeDocument/2006/relationships/image" Target="../media/image447.png"/><Relationship Id="rId18" Type="http://schemas.openxmlformats.org/officeDocument/2006/relationships/image" Target="../media/image452.png"/><Relationship Id="rId3" Type="http://schemas.openxmlformats.org/officeDocument/2006/relationships/image" Target="../media/image2.png"/><Relationship Id="rId21" Type="http://schemas.openxmlformats.org/officeDocument/2006/relationships/image" Target="../media/image455.png"/><Relationship Id="rId7" Type="http://schemas.openxmlformats.org/officeDocument/2006/relationships/image" Target="../media/image441.png"/><Relationship Id="rId12" Type="http://schemas.openxmlformats.org/officeDocument/2006/relationships/image" Target="../media/image446.png"/><Relationship Id="rId17" Type="http://schemas.openxmlformats.org/officeDocument/2006/relationships/image" Target="../media/image451.png"/><Relationship Id="rId2" Type="http://schemas.openxmlformats.org/officeDocument/2006/relationships/notesSlide" Target="../notesSlides/notesSlide33.xml"/><Relationship Id="rId16" Type="http://schemas.openxmlformats.org/officeDocument/2006/relationships/image" Target="../media/image450.png"/><Relationship Id="rId20" Type="http://schemas.openxmlformats.org/officeDocument/2006/relationships/image" Target="../media/image454.png"/><Relationship Id="rId1" Type="http://schemas.openxmlformats.org/officeDocument/2006/relationships/slideLayout" Target="../slideLayouts/slideLayout1.xml"/><Relationship Id="rId6" Type="http://schemas.openxmlformats.org/officeDocument/2006/relationships/image" Target="../media/image440.png"/><Relationship Id="rId11" Type="http://schemas.openxmlformats.org/officeDocument/2006/relationships/image" Target="../media/image445.png"/><Relationship Id="rId5" Type="http://schemas.openxmlformats.org/officeDocument/2006/relationships/image" Target="../media/image10.png"/><Relationship Id="rId15" Type="http://schemas.openxmlformats.org/officeDocument/2006/relationships/image" Target="../media/image449.png"/><Relationship Id="rId10" Type="http://schemas.openxmlformats.org/officeDocument/2006/relationships/image" Target="../media/image444.png"/><Relationship Id="rId19" Type="http://schemas.openxmlformats.org/officeDocument/2006/relationships/image" Target="../media/image453.png"/><Relationship Id="rId4" Type="http://schemas.openxmlformats.org/officeDocument/2006/relationships/image" Target="../media/image45.png"/><Relationship Id="rId9" Type="http://schemas.openxmlformats.org/officeDocument/2006/relationships/image" Target="../media/image443.png"/><Relationship Id="rId14" Type="http://schemas.openxmlformats.org/officeDocument/2006/relationships/image" Target="../media/image448.png"/></Relationships>
</file>

<file path=ppt/slides/_rels/slide34.xml.rels><?xml version="1.0" encoding="UTF-8" standalone="yes"?>
<Relationships xmlns="http://schemas.openxmlformats.org/package/2006/relationships"><Relationship Id="rId8" Type="http://schemas.openxmlformats.org/officeDocument/2006/relationships/image" Target="../media/image458.png"/><Relationship Id="rId3" Type="http://schemas.openxmlformats.org/officeDocument/2006/relationships/image" Target="../media/image2.png"/><Relationship Id="rId7" Type="http://schemas.openxmlformats.org/officeDocument/2006/relationships/image" Target="../media/image457.png"/><Relationship Id="rId12" Type="http://schemas.openxmlformats.org/officeDocument/2006/relationships/image" Target="../media/image462.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56.png"/><Relationship Id="rId11" Type="http://schemas.openxmlformats.org/officeDocument/2006/relationships/image" Target="../media/image461.png"/><Relationship Id="rId5" Type="http://schemas.openxmlformats.org/officeDocument/2006/relationships/image" Target="../media/image33.png"/><Relationship Id="rId10" Type="http://schemas.openxmlformats.org/officeDocument/2006/relationships/image" Target="../media/image460.png"/><Relationship Id="rId4" Type="http://schemas.openxmlformats.org/officeDocument/2006/relationships/image" Target="../media/image152.png"/><Relationship Id="rId9" Type="http://schemas.openxmlformats.org/officeDocument/2006/relationships/image" Target="../media/image459.png"/></Relationships>
</file>

<file path=ppt/slides/_rels/slide35.xml.rels><?xml version="1.0" encoding="UTF-8" standalone="yes"?>
<Relationships xmlns="http://schemas.openxmlformats.org/package/2006/relationships"><Relationship Id="rId8" Type="http://schemas.openxmlformats.org/officeDocument/2006/relationships/image" Target="../media/image465.png"/><Relationship Id="rId13" Type="http://schemas.openxmlformats.org/officeDocument/2006/relationships/image" Target="../media/image469.png"/><Relationship Id="rId18" Type="http://schemas.openxmlformats.org/officeDocument/2006/relationships/image" Target="../media/image474.png"/><Relationship Id="rId26" Type="http://schemas.openxmlformats.org/officeDocument/2006/relationships/image" Target="../media/image482.png"/><Relationship Id="rId3" Type="http://schemas.openxmlformats.org/officeDocument/2006/relationships/image" Target="../media/image2.png"/><Relationship Id="rId21" Type="http://schemas.openxmlformats.org/officeDocument/2006/relationships/image" Target="../media/image477.png"/><Relationship Id="rId7" Type="http://schemas.openxmlformats.org/officeDocument/2006/relationships/image" Target="../media/image464.png"/><Relationship Id="rId12" Type="http://schemas.openxmlformats.org/officeDocument/2006/relationships/image" Target="../media/image337.png"/><Relationship Id="rId17" Type="http://schemas.openxmlformats.org/officeDocument/2006/relationships/image" Target="../media/image473.png"/><Relationship Id="rId25" Type="http://schemas.openxmlformats.org/officeDocument/2006/relationships/image" Target="../media/image481.png"/><Relationship Id="rId2" Type="http://schemas.openxmlformats.org/officeDocument/2006/relationships/notesSlide" Target="../notesSlides/notesSlide35.xml"/><Relationship Id="rId16" Type="http://schemas.openxmlformats.org/officeDocument/2006/relationships/image" Target="../media/image472.png"/><Relationship Id="rId20" Type="http://schemas.openxmlformats.org/officeDocument/2006/relationships/image" Target="../media/image476.png"/><Relationship Id="rId1" Type="http://schemas.openxmlformats.org/officeDocument/2006/relationships/slideLayout" Target="../slideLayouts/slideLayout1.xml"/><Relationship Id="rId6" Type="http://schemas.openxmlformats.org/officeDocument/2006/relationships/image" Target="../media/image463.png"/><Relationship Id="rId11" Type="http://schemas.openxmlformats.org/officeDocument/2006/relationships/image" Target="../media/image468.png"/><Relationship Id="rId24" Type="http://schemas.openxmlformats.org/officeDocument/2006/relationships/image" Target="../media/image480.png"/><Relationship Id="rId5" Type="http://schemas.openxmlformats.org/officeDocument/2006/relationships/image" Target="../media/image33.png"/><Relationship Id="rId15" Type="http://schemas.openxmlformats.org/officeDocument/2006/relationships/image" Target="../media/image471.png"/><Relationship Id="rId23" Type="http://schemas.openxmlformats.org/officeDocument/2006/relationships/image" Target="../media/image479.png"/><Relationship Id="rId10" Type="http://schemas.openxmlformats.org/officeDocument/2006/relationships/image" Target="../media/image467.png"/><Relationship Id="rId19" Type="http://schemas.openxmlformats.org/officeDocument/2006/relationships/image" Target="../media/image475.png"/><Relationship Id="rId4" Type="http://schemas.openxmlformats.org/officeDocument/2006/relationships/image" Target="../media/image45.png"/><Relationship Id="rId9" Type="http://schemas.openxmlformats.org/officeDocument/2006/relationships/image" Target="../media/image466.png"/><Relationship Id="rId14" Type="http://schemas.openxmlformats.org/officeDocument/2006/relationships/image" Target="../media/image470.png"/><Relationship Id="rId22" Type="http://schemas.openxmlformats.org/officeDocument/2006/relationships/image" Target="../media/image478.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571500" y="1032570"/>
            <a:ext cx="5867400" cy="2245816"/>
          </a:xfrm>
          <a:prstGeom prst="rect">
            <a:avLst/>
          </a:prstGeom>
        </p:spPr>
      </p:pic>
      <p:pic>
        <p:nvPicPr>
          <p:cNvPr id="5" name="Image 3" descr="preencoded.png"/>
          <p:cNvPicPr>
            <a:picLocks noChangeAspect="1"/>
          </p:cNvPicPr>
          <p:nvPr/>
        </p:nvPicPr>
        <p:blipFill>
          <a:blip r:embed="rId6"/>
          <a:stretch>
            <a:fillRect/>
          </a:stretch>
        </p:blipFill>
        <p:spPr>
          <a:xfrm>
            <a:off x="571500" y="5053757"/>
            <a:ext cx="1343025" cy="352425"/>
          </a:xfrm>
          <a:prstGeom prst="rect">
            <a:avLst/>
          </a:prstGeom>
        </p:spPr>
      </p:pic>
      <p:pic>
        <p:nvPicPr>
          <p:cNvPr id="6" name="Image 4" descr="preencoded.png"/>
          <p:cNvPicPr>
            <a:picLocks noChangeAspect="1"/>
          </p:cNvPicPr>
          <p:nvPr/>
        </p:nvPicPr>
        <p:blipFill>
          <a:blip r:embed="rId7"/>
          <a:stretch>
            <a:fillRect/>
          </a:stretch>
        </p:blipFill>
        <p:spPr>
          <a:xfrm>
            <a:off x="2057400" y="5053757"/>
            <a:ext cx="1619250" cy="352425"/>
          </a:xfrm>
          <a:prstGeom prst="rect">
            <a:avLst/>
          </a:prstGeom>
        </p:spPr>
      </p:pic>
      <p:pic>
        <p:nvPicPr>
          <p:cNvPr id="7" name="Image 5" descr="preencoded.png"/>
          <p:cNvPicPr>
            <a:picLocks noChangeAspect="1"/>
          </p:cNvPicPr>
          <p:nvPr/>
        </p:nvPicPr>
        <p:blipFill>
          <a:blip r:embed="rId8"/>
          <a:stretch>
            <a:fillRect/>
          </a:stretch>
        </p:blipFill>
        <p:spPr>
          <a:xfrm>
            <a:off x="3819525" y="5053757"/>
            <a:ext cx="1285875" cy="352425"/>
          </a:xfrm>
          <a:prstGeom prst="rect">
            <a:avLst/>
          </a:prstGeom>
        </p:spPr>
      </p:pic>
      <p:pic>
        <p:nvPicPr>
          <p:cNvPr id="8" name="Image 6" descr="preencoded.png"/>
          <p:cNvPicPr>
            <a:picLocks noChangeAspect="1"/>
          </p:cNvPicPr>
          <p:nvPr/>
        </p:nvPicPr>
        <p:blipFill>
          <a:blip r:embed="rId9"/>
          <a:stretch>
            <a:fillRect/>
          </a:stretch>
        </p:blipFill>
        <p:spPr>
          <a:xfrm>
            <a:off x="6819900" y="742950"/>
            <a:ext cx="4800600" cy="4953000"/>
          </a:xfrm>
          <a:prstGeom prst="rect">
            <a:avLst/>
          </a:prstGeom>
        </p:spPr>
      </p:pic>
      <p:pic>
        <p:nvPicPr>
          <p:cNvPr id="9" name="Image 7" descr="preencoded.png"/>
          <p:cNvPicPr>
            <a:picLocks noChangeAspect="1"/>
          </p:cNvPicPr>
          <p:nvPr/>
        </p:nvPicPr>
        <p:blipFill>
          <a:blip r:embed="rId10"/>
          <a:stretch>
            <a:fillRect/>
          </a:stretch>
        </p:blipFill>
        <p:spPr>
          <a:xfrm>
            <a:off x="0" y="6248400"/>
            <a:ext cx="12192000" cy="609600"/>
          </a:xfrm>
          <a:prstGeom prst="rect">
            <a:avLst/>
          </a:prstGeom>
        </p:spPr>
      </p:pic>
      <p:sp>
        <p:nvSpPr>
          <p:cNvPr id="10" name="Text 0"/>
          <p:cNvSpPr/>
          <p:nvPr/>
        </p:nvSpPr>
        <p:spPr>
          <a:xfrm>
            <a:off x="809625" y="1032570"/>
            <a:ext cx="5629275" cy="1760041"/>
          </a:xfrm>
          <a:prstGeom prst="rect">
            <a:avLst/>
          </a:prstGeom>
          <a:noFill/>
          <a:ln/>
        </p:spPr>
        <p:txBody>
          <a:bodyPr vert="horz" wrap="square" lIns="0" tIns="0" rIns="0" bIns="0" rtlCol="0" anchor="ctr"/>
          <a:lstStyle/>
          <a:p>
            <a:pPr marL="0" indent="0">
              <a:lnSpc>
                <a:spcPts val="4620"/>
              </a:lnSpc>
              <a:buNone/>
            </a:pPr>
            <a:r>
              <a:rPr lang="en-US" sz="4200" b="1" dirty="0">
                <a:solidFill>
                  <a:srgbClr val="212529"/>
                </a:solidFill>
                <a:latin typeface="Open Sans" pitchFamily="34" charset="0"/>
                <a:ea typeface="Open Sans" pitchFamily="34" charset="-122"/>
                <a:cs typeface="Open Sans" pitchFamily="34" charset="-120"/>
              </a:rPr>
              <a:t>Amenorrhoea and
Intermenstrual Bleeding</a:t>
            </a:r>
            <a:endParaRPr lang="en-US" sz="4200" dirty="0"/>
          </a:p>
        </p:txBody>
      </p:sp>
      <p:sp>
        <p:nvSpPr>
          <p:cNvPr id="11" name="Text 1"/>
          <p:cNvSpPr/>
          <p:nvPr/>
        </p:nvSpPr>
        <p:spPr>
          <a:xfrm>
            <a:off x="809625" y="2935486"/>
            <a:ext cx="5629275" cy="342900"/>
          </a:xfrm>
          <a:prstGeom prst="rect">
            <a:avLst/>
          </a:prstGeom>
          <a:solidFill>
            <a:schemeClr val="accent2"/>
          </a:solidFill>
          <a:ln/>
        </p:spPr>
        <p:txBody>
          <a:bodyPr vert="horz" wrap="square" lIns="0" tIns="0" rIns="0" bIns="0" rtlCol="0" anchor="ctr"/>
          <a:lstStyle/>
          <a:p>
            <a:pPr marL="0" indent="0">
              <a:lnSpc>
                <a:spcPts val="2700"/>
              </a:lnSpc>
              <a:buNone/>
            </a:pPr>
            <a:r>
              <a:rPr lang="en-US" kern="0" spc="30" dirty="0">
                <a:solidFill>
                  <a:schemeClr val="bg1"/>
                </a:solidFill>
                <a:latin typeface="Open Sans" pitchFamily="34" charset="0"/>
                <a:ea typeface="Open Sans" pitchFamily="34" charset="-122"/>
                <a:cs typeface="Open Sans" pitchFamily="34" charset="-120"/>
              </a:rPr>
              <a:t> Bradford VTS </a:t>
            </a:r>
            <a:r>
              <a:rPr lang="en-US" sz="1800" kern="0" spc="30" dirty="0">
                <a:solidFill>
                  <a:schemeClr val="bg1"/>
                </a:solidFill>
                <a:latin typeface="Open Sans" pitchFamily="34" charset="0"/>
                <a:ea typeface="Open Sans" pitchFamily="34" charset="-122"/>
                <a:cs typeface="Open Sans" pitchFamily="34" charset="-120"/>
              </a:rPr>
              <a:t>Teaching Deck</a:t>
            </a:r>
            <a:endParaRPr lang="en-US" sz="1800" dirty="0">
              <a:solidFill>
                <a:schemeClr val="bg1"/>
              </a:solidFill>
            </a:endParaRPr>
          </a:p>
        </p:txBody>
      </p:sp>
      <p:sp>
        <p:nvSpPr>
          <p:cNvPr id="12" name="Text 2"/>
          <p:cNvSpPr/>
          <p:nvPr/>
        </p:nvSpPr>
        <p:spPr>
          <a:xfrm>
            <a:off x="571500" y="3802261"/>
            <a:ext cx="5867400" cy="822871"/>
          </a:xfrm>
          <a:prstGeom prst="rect">
            <a:avLst/>
          </a:prstGeom>
          <a:noFill/>
          <a:ln/>
        </p:spPr>
        <p:txBody>
          <a:bodyPr vert="horz" wrap="square" lIns="0" tIns="0" rIns="0" bIns="0" rtlCol="0" anchor="ctr"/>
          <a:lstStyle/>
          <a:p>
            <a:pPr marL="0" indent="0">
              <a:lnSpc>
                <a:spcPts val="2160"/>
              </a:lnSpc>
              <a:buNone/>
            </a:pPr>
            <a:r>
              <a:rPr lang="en-US" sz="1350" dirty="0">
                <a:solidFill>
                  <a:srgbClr val="495057"/>
                </a:solidFill>
                <a:latin typeface="Open Sans" pitchFamily="34" charset="0"/>
                <a:ea typeface="Open Sans" pitchFamily="34" charset="-122"/>
                <a:cs typeface="Open Sans" pitchFamily="34" charset="-120"/>
              </a:rPr>
              <a:t>A comprehensive guide to clinical management, diagnostic pathways, and referral criteria for Bradford VTS. Integrating primary care practice with focused preparation for AKT and SCA.</a:t>
            </a:r>
            <a:endParaRPr lang="en-US" sz="1350" dirty="0"/>
          </a:p>
        </p:txBody>
      </p:sp>
      <p:sp>
        <p:nvSpPr>
          <p:cNvPr id="13" name="Text 3"/>
          <p:cNvSpPr/>
          <p:nvPr/>
        </p:nvSpPr>
        <p:spPr>
          <a:xfrm>
            <a:off x="723900" y="5053757"/>
            <a:ext cx="1731848" cy="352425"/>
          </a:xfrm>
          <a:prstGeom prst="rect">
            <a:avLst/>
          </a:prstGeom>
          <a:noFill/>
          <a:ln/>
        </p:spPr>
        <p:txBody>
          <a:bodyPr vert="horz" wrap="square" lIns="0" tIns="0" rIns="0" bIns="0" rtlCol="0" anchor="ctr"/>
          <a:lstStyle/>
          <a:p>
            <a:pPr marL="0" indent="0">
              <a:lnSpc>
                <a:spcPts val="1575"/>
              </a:lnSpc>
              <a:buNone/>
            </a:pPr>
            <a:r>
              <a:rPr lang="en-US" sz="1050" b="1" dirty="0">
                <a:solidFill>
                  <a:srgbClr val="856404"/>
                </a:solidFill>
                <a:latin typeface="Open Sans" pitchFamily="34" charset="0"/>
                <a:ea typeface="Open Sans" pitchFamily="34" charset="-122"/>
                <a:cs typeface="Open Sans" pitchFamily="34" charset="-120"/>
              </a:rPr>
              <a:t>AKT HIGH-YIELD</a:t>
            </a:r>
            <a:endParaRPr lang="en-US" sz="1050" dirty="0"/>
          </a:p>
        </p:txBody>
      </p:sp>
      <p:sp>
        <p:nvSpPr>
          <p:cNvPr id="14" name="Text 4"/>
          <p:cNvSpPr/>
          <p:nvPr/>
        </p:nvSpPr>
        <p:spPr>
          <a:xfrm>
            <a:off x="2209800" y="5053757"/>
            <a:ext cx="2078377" cy="352425"/>
          </a:xfrm>
          <a:prstGeom prst="rect">
            <a:avLst/>
          </a:prstGeom>
          <a:noFill/>
          <a:ln/>
        </p:spPr>
        <p:txBody>
          <a:bodyPr vert="horz" wrap="square" lIns="0" tIns="0" rIns="0" bIns="0" rtlCol="0" anchor="ctr"/>
          <a:lstStyle/>
          <a:p>
            <a:pPr marL="0" indent="0">
              <a:lnSpc>
                <a:spcPts val="1575"/>
              </a:lnSpc>
              <a:buNone/>
            </a:pPr>
            <a:r>
              <a:rPr lang="en-US" sz="1050" b="1" dirty="0">
                <a:solidFill>
                  <a:srgbClr val="0F5132"/>
                </a:solidFill>
                <a:latin typeface="Open Sans" pitchFamily="34" charset="0"/>
                <a:ea typeface="Open Sans" pitchFamily="34" charset="-122"/>
                <a:cs typeface="Open Sans" pitchFamily="34" charset="-120"/>
              </a:rPr>
              <a:t>SCA CONSULTATION</a:t>
            </a:r>
            <a:endParaRPr lang="en-US" sz="1050" dirty="0"/>
          </a:p>
        </p:txBody>
      </p:sp>
      <p:sp>
        <p:nvSpPr>
          <p:cNvPr id="15" name="Text 5"/>
          <p:cNvSpPr/>
          <p:nvPr/>
        </p:nvSpPr>
        <p:spPr>
          <a:xfrm>
            <a:off x="3971925" y="5053757"/>
            <a:ext cx="1342983" cy="352425"/>
          </a:xfrm>
          <a:prstGeom prst="rect">
            <a:avLst/>
          </a:prstGeom>
          <a:noFill/>
          <a:ln/>
        </p:spPr>
        <p:txBody>
          <a:bodyPr vert="horz" wrap="square" lIns="0" tIns="0" rIns="0" bIns="0" rtlCol="0" anchor="ctr"/>
          <a:lstStyle/>
          <a:p>
            <a:pPr marL="0" indent="0">
              <a:lnSpc>
                <a:spcPts val="1575"/>
              </a:lnSpc>
              <a:buNone/>
            </a:pPr>
            <a:r>
              <a:rPr lang="en-US" sz="1050" b="1" dirty="0">
                <a:solidFill>
                  <a:srgbClr val="842029"/>
                </a:solidFill>
                <a:latin typeface="Open Sans" pitchFamily="34" charset="0"/>
                <a:ea typeface="Open Sans" pitchFamily="34" charset="-122"/>
                <a:cs typeface="Open Sans" pitchFamily="34" charset="-120"/>
              </a:rPr>
              <a:t>GYNAECOLOGY</a:t>
            </a:r>
            <a:endParaRPr lang="en-US" sz="1050" dirty="0"/>
          </a:p>
        </p:txBody>
      </p:sp>
      <p:sp>
        <p:nvSpPr>
          <p:cNvPr id="16" name="Text 6"/>
          <p:cNvSpPr/>
          <p:nvPr/>
        </p:nvSpPr>
        <p:spPr>
          <a:xfrm>
            <a:off x="571500" y="6438900"/>
            <a:ext cx="6766560" cy="228600"/>
          </a:xfrm>
          <a:prstGeom prst="rect">
            <a:avLst/>
          </a:prstGeom>
          <a:noFill/>
          <a:ln/>
        </p:spPr>
        <p:txBody>
          <a:bodyPr vert="horz" wrap="square" lIns="0" tIns="0" rIns="0" bIns="0" rtlCol="0" anchor="ctr"/>
          <a:lstStyle/>
          <a:p>
            <a:pPr marL="0" indent="0">
              <a:lnSpc>
                <a:spcPts val="1800"/>
              </a:lnSpc>
              <a:buNone/>
            </a:pPr>
            <a:r>
              <a:rPr lang="en-US" sz="1200" b="1" kern="0" spc="60" dirty="0">
                <a:solidFill>
                  <a:srgbClr val="0072B2"/>
                </a:solidFill>
                <a:latin typeface="Open Sans" pitchFamily="34" charset="0"/>
                <a:ea typeface="Open Sans" pitchFamily="34" charset="-122"/>
                <a:cs typeface="Open Sans" pitchFamily="34" charset="-120"/>
              </a:rPr>
              <a:t>BRADFORD VTS | PRIMARY CARE EDUCATION</a:t>
            </a:r>
            <a:endParaRPr lang="en-US" sz="1200" dirty="0"/>
          </a:p>
        </p:txBody>
      </p:sp>
      <p:sp>
        <p:nvSpPr>
          <p:cNvPr id="17" name="Text 7"/>
          <p:cNvSpPr/>
          <p:nvPr/>
        </p:nvSpPr>
        <p:spPr>
          <a:xfrm>
            <a:off x="9315450" y="6453188"/>
            <a:ext cx="2876550" cy="200025"/>
          </a:xfrm>
          <a:prstGeom prst="rect">
            <a:avLst/>
          </a:prstGeom>
          <a:noFill/>
          <a:ln/>
        </p:spPr>
        <p:txBody>
          <a:bodyPr vert="horz" wrap="square" lIns="0" tIns="0" rIns="0" bIns="0" rtlCol="0" anchor="ctr"/>
          <a:lstStyle/>
          <a:p>
            <a:pPr marL="0" indent="0">
              <a:lnSpc>
                <a:spcPts val="1575"/>
              </a:lnSpc>
              <a:buNone/>
            </a:pPr>
            <a:r>
              <a:rPr lang="en-US" sz="1050" dirty="0">
                <a:solidFill>
                  <a:srgbClr val="6C757D"/>
                </a:solidFill>
                <a:latin typeface="Open Sans" pitchFamily="34" charset="0"/>
                <a:ea typeface="Open Sans" pitchFamily="34" charset="-122"/>
                <a:cs typeface="Open Sans" pitchFamily="34" charset="-120"/>
              </a:rPr>
              <a:t>Gynaecology Module | Session 2026</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247775"/>
          </a:xfrm>
          <a:prstGeom prst="rect">
            <a:avLst/>
          </a:prstGeom>
        </p:spPr>
      </p:pic>
      <p:pic>
        <p:nvPicPr>
          <p:cNvPr id="5" name="Image 3" descr="preencoded.png"/>
          <p:cNvPicPr>
            <a:picLocks noChangeAspect="1"/>
          </p:cNvPicPr>
          <p:nvPr/>
        </p:nvPicPr>
        <p:blipFill>
          <a:blip r:embed="rId5"/>
          <a:stretch>
            <a:fillRect/>
          </a:stretch>
        </p:blipFill>
        <p:spPr>
          <a:xfrm>
            <a:off x="571500" y="381000"/>
            <a:ext cx="11049000" cy="400050"/>
          </a:xfrm>
          <a:prstGeom prst="rect">
            <a:avLst/>
          </a:prstGeom>
        </p:spPr>
      </p:pic>
      <p:pic>
        <p:nvPicPr>
          <p:cNvPr id="6" name="Image 4" descr="preencoded.png"/>
          <p:cNvPicPr>
            <a:picLocks noChangeAspect="1"/>
          </p:cNvPicPr>
          <p:nvPr/>
        </p:nvPicPr>
        <p:blipFill>
          <a:blip r:embed="rId6"/>
          <a:stretch>
            <a:fillRect/>
          </a:stretch>
        </p:blipFill>
        <p:spPr>
          <a:xfrm>
            <a:off x="571500" y="1438275"/>
            <a:ext cx="5381625" cy="1552575"/>
          </a:xfrm>
          <a:prstGeom prst="rect">
            <a:avLst/>
          </a:prstGeom>
        </p:spPr>
      </p:pic>
      <p:pic>
        <p:nvPicPr>
          <p:cNvPr id="7" name="Image 5" descr="preencoded.png"/>
          <p:cNvPicPr>
            <a:picLocks noChangeAspect="1"/>
          </p:cNvPicPr>
          <p:nvPr/>
        </p:nvPicPr>
        <p:blipFill>
          <a:blip r:embed="rId7"/>
          <a:stretch>
            <a:fillRect/>
          </a:stretch>
        </p:blipFill>
        <p:spPr>
          <a:xfrm>
            <a:off x="762000" y="1662113"/>
            <a:ext cx="285750" cy="190500"/>
          </a:xfrm>
          <a:prstGeom prst="rect">
            <a:avLst/>
          </a:prstGeom>
        </p:spPr>
      </p:pic>
      <p:pic>
        <p:nvPicPr>
          <p:cNvPr id="8" name="Image 6" descr="preencoded.png"/>
          <p:cNvPicPr>
            <a:picLocks noChangeAspect="1"/>
          </p:cNvPicPr>
          <p:nvPr/>
        </p:nvPicPr>
        <p:blipFill>
          <a:blip r:embed="rId8"/>
          <a:stretch>
            <a:fillRect/>
          </a:stretch>
        </p:blipFill>
        <p:spPr>
          <a:xfrm>
            <a:off x="571500" y="3181350"/>
            <a:ext cx="5381625" cy="1552575"/>
          </a:xfrm>
          <a:prstGeom prst="rect">
            <a:avLst/>
          </a:prstGeom>
        </p:spPr>
      </p:pic>
      <p:pic>
        <p:nvPicPr>
          <p:cNvPr id="9" name="Image 7" descr="preencoded.png"/>
          <p:cNvPicPr>
            <a:picLocks noChangeAspect="1"/>
          </p:cNvPicPr>
          <p:nvPr/>
        </p:nvPicPr>
        <p:blipFill>
          <a:blip r:embed="rId9"/>
          <a:stretch>
            <a:fillRect/>
          </a:stretch>
        </p:blipFill>
        <p:spPr>
          <a:xfrm>
            <a:off x="762000" y="3405188"/>
            <a:ext cx="285750" cy="190500"/>
          </a:xfrm>
          <a:prstGeom prst="rect">
            <a:avLst/>
          </a:prstGeom>
        </p:spPr>
      </p:pic>
      <p:pic>
        <p:nvPicPr>
          <p:cNvPr id="10" name="Image 8" descr="preencoded.png"/>
          <p:cNvPicPr>
            <a:picLocks noChangeAspect="1"/>
          </p:cNvPicPr>
          <p:nvPr/>
        </p:nvPicPr>
        <p:blipFill>
          <a:blip r:embed="rId10"/>
          <a:stretch>
            <a:fillRect/>
          </a:stretch>
        </p:blipFill>
        <p:spPr>
          <a:xfrm>
            <a:off x="571500" y="4924425"/>
            <a:ext cx="5381625" cy="1552575"/>
          </a:xfrm>
          <a:prstGeom prst="rect">
            <a:avLst/>
          </a:prstGeom>
        </p:spPr>
      </p:pic>
      <p:pic>
        <p:nvPicPr>
          <p:cNvPr id="11" name="Image 9" descr="preencoded.png"/>
          <p:cNvPicPr>
            <a:picLocks noChangeAspect="1"/>
          </p:cNvPicPr>
          <p:nvPr/>
        </p:nvPicPr>
        <p:blipFill>
          <a:blip r:embed="rId11"/>
          <a:stretch>
            <a:fillRect/>
          </a:stretch>
        </p:blipFill>
        <p:spPr>
          <a:xfrm>
            <a:off x="762000" y="5148263"/>
            <a:ext cx="285750" cy="190500"/>
          </a:xfrm>
          <a:prstGeom prst="rect">
            <a:avLst/>
          </a:prstGeom>
        </p:spPr>
      </p:pic>
      <p:pic>
        <p:nvPicPr>
          <p:cNvPr id="12" name="Image 10" descr="preencoded.png"/>
          <p:cNvPicPr>
            <a:picLocks noChangeAspect="1"/>
          </p:cNvPicPr>
          <p:nvPr/>
        </p:nvPicPr>
        <p:blipFill>
          <a:blip r:embed="rId12"/>
          <a:stretch>
            <a:fillRect/>
          </a:stretch>
        </p:blipFill>
        <p:spPr>
          <a:xfrm>
            <a:off x="6238875" y="1438275"/>
            <a:ext cx="5381625" cy="1552575"/>
          </a:xfrm>
          <a:prstGeom prst="rect">
            <a:avLst/>
          </a:prstGeom>
        </p:spPr>
      </p:pic>
      <p:pic>
        <p:nvPicPr>
          <p:cNvPr id="13" name="Image 11" descr="preencoded.png"/>
          <p:cNvPicPr>
            <a:picLocks noChangeAspect="1"/>
          </p:cNvPicPr>
          <p:nvPr/>
        </p:nvPicPr>
        <p:blipFill>
          <a:blip r:embed="rId13"/>
          <a:stretch>
            <a:fillRect/>
          </a:stretch>
        </p:blipFill>
        <p:spPr>
          <a:xfrm>
            <a:off x="6429375" y="1662113"/>
            <a:ext cx="285750" cy="190500"/>
          </a:xfrm>
          <a:prstGeom prst="rect">
            <a:avLst/>
          </a:prstGeom>
        </p:spPr>
      </p:pic>
      <p:pic>
        <p:nvPicPr>
          <p:cNvPr id="14" name="Image 12" descr="preencoded.png"/>
          <p:cNvPicPr>
            <a:picLocks noChangeAspect="1"/>
          </p:cNvPicPr>
          <p:nvPr/>
        </p:nvPicPr>
        <p:blipFill>
          <a:blip r:embed="rId14"/>
          <a:stretch>
            <a:fillRect/>
          </a:stretch>
        </p:blipFill>
        <p:spPr>
          <a:xfrm>
            <a:off x="6238875" y="3181350"/>
            <a:ext cx="5381625" cy="1552575"/>
          </a:xfrm>
          <a:prstGeom prst="rect">
            <a:avLst/>
          </a:prstGeom>
        </p:spPr>
      </p:pic>
      <p:pic>
        <p:nvPicPr>
          <p:cNvPr id="15" name="Image 13" descr="preencoded.png"/>
          <p:cNvPicPr>
            <a:picLocks noChangeAspect="1"/>
          </p:cNvPicPr>
          <p:nvPr/>
        </p:nvPicPr>
        <p:blipFill>
          <a:blip r:embed="rId15"/>
          <a:stretch>
            <a:fillRect/>
          </a:stretch>
        </p:blipFill>
        <p:spPr>
          <a:xfrm>
            <a:off x="6429375" y="3405188"/>
            <a:ext cx="285750" cy="190500"/>
          </a:xfrm>
          <a:prstGeom prst="rect">
            <a:avLst/>
          </a:prstGeom>
        </p:spPr>
      </p:pic>
      <p:pic>
        <p:nvPicPr>
          <p:cNvPr id="16" name="Image 14" descr="preencoded.png"/>
          <p:cNvPicPr>
            <a:picLocks noChangeAspect="1"/>
          </p:cNvPicPr>
          <p:nvPr/>
        </p:nvPicPr>
        <p:blipFill>
          <a:blip r:embed="rId6"/>
          <a:stretch>
            <a:fillRect/>
          </a:stretch>
        </p:blipFill>
        <p:spPr>
          <a:xfrm>
            <a:off x="6238875" y="4924425"/>
            <a:ext cx="5381625" cy="1552575"/>
          </a:xfrm>
          <a:prstGeom prst="rect">
            <a:avLst/>
          </a:prstGeom>
        </p:spPr>
      </p:pic>
      <p:pic>
        <p:nvPicPr>
          <p:cNvPr id="17" name="Image 15" descr="preencoded.png"/>
          <p:cNvPicPr>
            <a:picLocks noChangeAspect="1"/>
          </p:cNvPicPr>
          <p:nvPr/>
        </p:nvPicPr>
        <p:blipFill>
          <a:blip r:embed="rId16"/>
          <a:stretch>
            <a:fillRect/>
          </a:stretch>
        </p:blipFill>
        <p:spPr>
          <a:xfrm>
            <a:off x="6429375" y="5148263"/>
            <a:ext cx="285750" cy="190500"/>
          </a:xfrm>
          <a:prstGeom prst="rect">
            <a:avLst/>
          </a:prstGeom>
        </p:spPr>
      </p:pic>
      <p:sp>
        <p:nvSpPr>
          <p:cNvPr id="18" name="Text 0"/>
          <p:cNvSpPr/>
          <p:nvPr/>
        </p:nvSpPr>
        <p:spPr>
          <a:xfrm>
            <a:off x="714375" y="381000"/>
            <a:ext cx="576072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Session Objectives</a:t>
            </a:r>
            <a:endParaRPr lang="en-US" sz="2100" dirty="0"/>
          </a:p>
        </p:txBody>
      </p:sp>
      <p:sp>
        <p:nvSpPr>
          <p:cNvPr id="19" name="Text 1"/>
          <p:cNvSpPr/>
          <p:nvPr/>
        </p:nvSpPr>
        <p:spPr>
          <a:xfrm>
            <a:off x="762000" y="828675"/>
            <a:ext cx="10858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0" name="Text 2"/>
          <p:cNvSpPr/>
          <p:nvPr/>
        </p:nvSpPr>
        <p:spPr>
          <a:xfrm>
            <a:off x="1162050" y="1628775"/>
            <a:ext cx="41148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Clinical Definitions</a:t>
            </a:r>
            <a:endParaRPr lang="en-US" sz="1350" dirty="0"/>
          </a:p>
        </p:txBody>
      </p:sp>
      <p:sp>
        <p:nvSpPr>
          <p:cNvPr id="21" name="Text 3"/>
          <p:cNvSpPr/>
          <p:nvPr/>
        </p:nvSpPr>
        <p:spPr>
          <a:xfrm>
            <a:off x="762000" y="1981200"/>
            <a:ext cx="5000625" cy="428625"/>
          </a:xfrm>
          <a:prstGeom prst="rect">
            <a:avLst/>
          </a:prstGeom>
          <a:noFill/>
          <a:ln/>
        </p:spPr>
        <p:txBody>
          <a:bodyPr vert="horz" wrap="square" lIns="0" tIns="0" rIns="0" bIns="0" rtlCol="0" anchor="ctr"/>
          <a:lstStyle/>
          <a:p>
            <a:pPr marL="0" indent="0">
              <a:lnSpc>
                <a:spcPts val="1688"/>
              </a:lnSpc>
              <a:buNone/>
            </a:pPr>
            <a:r>
              <a:rPr lang="en-US" sz="1125" dirty="0">
                <a:solidFill>
                  <a:srgbClr val="212529"/>
                </a:solidFill>
              </a:rPr>
              <a:t>Master the diagnostic thresholds for Primary and Secondary Amenorrhoea, Oligomenorrhoea, and the physiological range of the normal menstrual cycle.</a:t>
            </a:r>
            <a:endParaRPr lang="en-US" sz="1125" dirty="0"/>
          </a:p>
        </p:txBody>
      </p:sp>
      <p:sp>
        <p:nvSpPr>
          <p:cNvPr id="22" name="Text 4"/>
          <p:cNvSpPr/>
          <p:nvPr/>
        </p:nvSpPr>
        <p:spPr>
          <a:xfrm>
            <a:off x="1162050" y="3371850"/>
            <a:ext cx="32918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Diagnostic Logic</a:t>
            </a:r>
            <a:endParaRPr lang="en-US" sz="1350" dirty="0"/>
          </a:p>
        </p:txBody>
      </p:sp>
      <p:sp>
        <p:nvSpPr>
          <p:cNvPr id="23" name="Text 5"/>
          <p:cNvSpPr/>
          <p:nvPr/>
        </p:nvSpPr>
        <p:spPr>
          <a:xfrm>
            <a:off x="762000" y="3724275"/>
            <a:ext cx="5000625" cy="642938"/>
          </a:xfrm>
          <a:prstGeom prst="rect">
            <a:avLst/>
          </a:prstGeom>
          <a:noFill/>
          <a:ln/>
        </p:spPr>
        <p:txBody>
          <a:bodyPr vert="horz" wrap="square" lIns="0" tIns="0" rIns="0" bIns="0" rtlCol="0" anchor="ctr"/>
          <a:lstStyle/>
          <a:p>
            <a:pPr marL="0" indent="0">
              <a:lnSpc>
                <a:spcPts val="1688"/>
              </a:lnSpc>
              <a:buNone/>
            </a:pPr>
            <a:r>
              <a:rPr lang="en-US" sz="1125" dirty="0">
                <a:solidFill>
                  <a:srgbClr val="212529"/>
                </a:solidFill>
              </a:rPr>
              <a:t>Develop a systematic approach to investigations including hormonal assays (FSH, LH, Prolactin, TFTs) and pelvic imaging for common primary care presentations.</a:t>
            </a:r>
            <a:endParaRPr lang="en-US" sz="1125" dirty="0"/>
          </a:p>
        </p:txBody>
      </p:sp>
      <p:sp>
        <p:nvSpPr>
          <p:cNvPr id="24" name="Text 6"/>
          <p:cNvSpPr/>
          <p:nvPr/>
        </p:nvSpPr>
        <p:spPr>
          <a:xfrm>
            <a:off x="1162050" y="5114925"/>
            <a:ext cx="37033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Safety &amp; Red Flags</a:t>
            </a:r>
            <a:endParaRPr lang="en-US" sz="1350" dirty="0"/>
          </a:p>
        </p:txBody>
      </p:sp>
      <p:sp>
        <p:nvSpPr>
          <p:cNvPr id="25" name="Text 7"/>
          <p:cNvSpPr/>
          <p:nvPr/>
        </p:nvSpPr>
        <p:spPr>
          <a:xfrm>
            <a:off x="762000" y="5467350"/>
            <a:ext cx="5000625" cy="428625"/>
          </a:xfrm>
          <a:prstGeom prst="rect">
            <a:avLst/>
          </a:prstGeom>
          <a:noFill/>
          <a:ln/>
        </p:spPr>
        <p:txBody>
          <a:bodyPr vert="horz" wrap="square" lIns="0" tIns="0" rIns="0" bIns="0" rtlCol="0" anchor="ctr"/>
          <a:lstStyle/>
          <a:p>
            <a:pPr marL="0" indent="0">
              <a:lnSpc>
                <a:spcPts val="1688"/>
              </a:lnSpc>
              <a:buNone/>
            </a:pPr>
            <a:r>
              <a:rPr lang="en-US" sz="1125" dirty="0">
                <a:solidFill>
                  <a:srgbClr val="212529"/>
                </a:solidFill>
              </a:rPr>
              <a:t>Identify critical "must-not-miss" diagnoses including pregnancy, Premature Ovarian Insufficiency (POI), and malignant causes of intermenstrual bleeding.</a:t>
            </a:r>
            <a:endParaRPr lang="en-US" sz="1125" dirty="0"/>
          </a:p>
        </p:txBody>
      </p:sp>
      <p:sp>
        <p:nvSpPr>
          <p:cNvPr id="26" name="Text 8"/>
          <p:cNvSpPr/>
          <p:nvPr/>
        </p:nvSpPr>
        <p:spPr>
          <a:xfrm>
            <a:off x="6829425" y="1628775"/>
            <a:ext cx="41148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AKT High-Yield Facts</a:t>
            </a:r>
            <a:endParaRPr lang="en-US" sz="1350" dirty="0"/>
          </a:p>
        </p:txBody>
      </p:sp>
      <p:sp>
        <p:nvSpPr>
          <p:cNvPr id="27" name="Text 9"/>
          <p:cNvSpPr/>
          <p:nvPr/>
        </p:nvSpPr>
        <p:spPr>
          <a:xfrm>
            <a:off x="6429375" y="1981200"/>
            <a:ext cx="5000625" cy="428625"/>
          </a:xfrm>
          <a:prstGeom prst="rect">
            <a:avLst/>
          </a:prstGeom>
          <a:noFill/>
          <a:ln/>
        </p:spPr>
        <p:txBody>
          <a:bodyPr vert="horz" wrap="square" lIns="0" tIns="0" rIns="0" bIns="0" rtlCol="0" anchor="ctr"/>
          <a:lstStyle/>
          <a:p>
            <a:pPr marL="0" indent="0">
              <a:lnSpc>
                <a:spcPts val="1688"/>
              </a:lnSpc>
              <a:buNone/>
            </a:pPr>
            <a:r>
              <a:rPr lang="en-US" sz="1125" dirty="0">
                <a:solidFill>
                  <a:srgbClr val="212529"/>
                </a:solidFill>
              </a:rPr>
              <a:t>Learn specific data points, percentages of prevalence, and hormone ratios (e.g., LH:FSH in PCOS) frequently tested in the Applied Knowledge Test.</a:t>
            </a:r>
            <a:endParaRPr lang="en-US" sz="1125" dirty="0"/>
          </a:p>
        </p:txBody>
      </p:sp>
      <p:sp>
        <p:nvSpPr>
          <p:cNvPr id="28" name="Text 10"/>
          <p:cNvSpPr/>
          <p:nvPr/>
        </p:nvSpPr>
        <p:spPr>
          <a:xfrm>
            <a:off x="6829425" y="3371850"/>
            <a:ext cx="47320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SCA Consultation Skills</a:t>
            </a:r>
            <a:endParaRPr lang="en-US" sz="1350" dirty="0"/>
          </a:p>
        </p:txBody>
      </p:sp>
      <p:sp>
        <p:nvSpPr>
          <p:cNvPr id="29" name="Text 11"/>
          <p:cNvSpPr/>
          <p:nvPr/>
        </p:nvSpPr>
        <p:spPr>
          <a:xfrm>
            <a:off x="6429375" y="3724275"/>
            <a:ext cx="5000625" cy="428625"/>
          </a:xfrm>
          <a:prstGeom prst="rect">
            <a:avLst/>
          </a:prstGeom>
          <a:noFill/>
          <a:ln/>
        </p:spPr>
        <p:txBody>
          <a:bodyPr vert="horz" wrap="square" lIns="0" tIns="0" rIns="0" bIns="0" rtlCol="0" anchor="ctr"/>
          <a:lstStyle/>
          <a:p>
            <a:pPr marL="0" indent="0">
              <a:lnSpc>
                <a:spcPts val="1688"/>
              </a:lnSpc>
              <a:buNone/>
            </a:pPr>
            <a:r>
              <a:rPr lang="en-US" sz="1125" dirty="0">
                <a:solidFill>
                  <a:srgbClr val="212529"/>
                </a:solidFill>
              </a:rPr>
              <a:t>Practice "Plain English" communication for sensitive history taking, breaking bad news in POI, and managing patient expectations regarding investigations.</a:t>
            </a:r>
            <a:endParaRPr lang="en-US" sz="1125" dirty="0"/>
          </a:p>
        </p:txBody>
      </p:sp>
      <p:sp>
        <p:nvSpPr>
          <p:cNvPr id="30" name="Text 12"/>
          <p:cNvSpPr/>
          <p:nvPr/>
        </p:nvSpPr>
        <p:spPr>
          <a:xfrm>
            <a:off x="6829425" y="5114925"/>
            <a:ext cx="39090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Management Pathways</a:t>
            </a:r>
            <a:endParaRPr lang="en-US" sz="1350" dirty="0"/>
          </a:p>
        </p:txBody>
      </p:sp>
      <p:sp>
        <p:nvSpPr>
          <p:cNvPr id="31" name="Text 13"/>
          <p:cNvSpPr/>
          <p:nvPr/>
        </p:nvSpPr>
        <p:spPr>
          <a:xfrm>
            <a:off x="6429375" y="5467350"/>
            <a:ext cx="5000625" cy="428625"/>
          </a:xfrm>
          <a:prstGeom prst="rect">
            <a:avLst/>
          </a:prstGeom>
          <a:noFill/>
          <a:ln/>
        </p:spPr>
        <p:txBody>
          <a:bodyPr vert="horz" wrap="square" lIns="0" tIns="0" rIns="0" bIns="0" rtlCol="0" anchor="ctr"/>
          <a:lstStyle/>
          <a:p>
            <a:pPr marL="0" indent="0">
              <a:lnSpc>
                <a:spcPts val="1688"/>
              </a:lnSpc>
              <a:buNone/>
            </a:pPr>
            <a:r>
              <a:rPr lang="en-US" sz="1125" dirty="0">
                <a:solidFill>
                  <a:srgbClr val="212529"/>
                </a:solidFill>
              </a:rPr>
              <a:t>Review primary care management for PCOS, hypothalamic amenorrhoea, and IMB, including contraception adjustments and specialist referral criteria.</a:t>
            </a:r>
            <a:endParaRPr lang="en-US" sz="112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247775"/>
          </a:xfrm>
          <a:prstGeom prst="rect">
            <a:avLst/>
          </a:prstGeom>
        </p:spPr>
      </p:pic>
      <p:pic>
        <p:nvPicPr>
          <p:cNvPr id="5" name="Image 3" descr="preencoded.png"/>
          <p:cNvPicPr>
            <a:picLocks noChangeAspect="1"/>
          </p:cNvPicPr>
          <p:nvPr/>
        </p:nvPicPr>
        <p:blipFill>
          <a:blip r:embed="rId5"/>
          <a:stretch>
            <a:fillRect/>
          </a:stretch>
        </p:blipFill>
        <p:spPr>
          <a:xfrm>
            <a:off x="571500" y="381000"/>
            <a:ext cx="11049000" cy="400050"/>
          </a:xfrm>
          <a:prstGeom prst="rect">
            <a:avLst/>
          </a:prstGeom>
        </p:spPr>
      </p:pic>
      <p:pic>
        <p:nvPicPr>
          <p:cNvPr id="6" name="Image 4" descr="preencoded.png"/>
          <p:cNvPicPr>
            <a:picLocks noChangeAspect="1"/>
          </p:cNvPicPr>
          <p:nvPr/>
        </p:nvPicPr>
        <p:blipFill>
          <a:blip r:embed="rId6"/>
          <a:stretch>
            <a:fillRect/>
          </a:stretch>
        </p:blipFill>
        <p:spPr>
          <a:xfrm>
            <a:off x="571500" y="1247775"/>
            <a:ext cx="5334000" cy="2495550"/>
          </a:xfrm>
          <a:prstGeom prst="rect">
            <a:avLst/>
          </a:prstGeom>
        </p:spPr>
      </p:pic>
      <p:pic>
        <p:nvPicPr>
          <p:cNvPr id="7" name="Image 5" descr="preencoded.png"/>
          <p:cNvPicPr>
            <a:picLocks noChangeAspect="1"/>
          </p:cNvPicPr>
          <p:nvPr/>
        </p:nvPicPr>
        <p:blipFill>
          <a:blip r:embed="rId7"/>
          <a:stretch>
            <a:fillRect/>
          </a:stretch>
        </p:blipFill>
        <p:spPr>
          <a:xfrm>
            <a:off x="809625" y="1514475"/>
            <a:ext cx="285750" cy="228600"/>
          </a:xfrm>
          <a:prstGeom prst="rect">
            <a:avLst/>
          </a:prstGeom>
        </p:spPr>
      </p:pic>
      <p:pic>
        <p:nvPicPr>
          <p:cNvPr id="8" name="Image 6" descr="preencoded.png"/>
          <p:cNvPicPr>
            <a:picLocks noChangeAspect="1"/>
          </p:cNvPicPr>
          <p:nvPr/>
        </p:nvPicPr>
        <p:blipFill>
          <a:blip r:embed="rId8"/>
          <a:stretch>
            <a:fillRect/>
          </a:stretch>
        </p:blipFill>
        <p:spPr>
          <a:xfrm>
            <a:off x="809625" y="1971675"/>
            <a:ext cx="95250" cy="95250"/>
          </a:xfrm>
          <a:prstGeom prst="rect">
            <a:avLst/>
          </a:prstGeom>
        </p:spPr>
      </p:pic>
      <p:pic>
        <p:nvPicPr>
          <p:cNvPr id="9" name="Image 7" descr="preencoded.png"/>
          <p:cNvPicPr>
            <a:picLocks noChangeAspect="1"/>
          </p:cNvPicPr>
          <p:nvPr/>
        </p:nvPicPr>
        <p:blipFill>
          <a:blip r:embed="rId9"/>
          <a:stretch>
            <a:fillRect/>
          </a:stretch>
        </p:blipFill>
        <p:spPr>
          <a:xfrm>
            <a:off x="809625" y="2603897"/>
            <a:ext cx="95250" cy="95250"/>
          </a:xfrm>
          <a:prstGeom prst="rect">
            <a:avLst/>
          </a:prstGeom>
        </p:spPr>
      </p:pic>
      <p:pic>
        <p:nvPicPr>
          <p:cNvPr id="10" name="Image 8" descr="preencoded.png"/>
          <p:cNvPicPr>
            <a:picLocks noChangeAspect="1"/>
          </p:cNvPicPr>
          <p:nvPr/>
        </p:nvPicPr>
        <p:blipFill>
          <a:blip r:embed="rId10"/>
          <a:stretch>
            <a:fillRect/>
          </a:stretch>
        </p:blipFill>
        <p:spPr>
          <a:xfrm>
            <a:off x="571500" y="3981450"/>
            <a:ext cx="5334000" cy="2495550"/>
          </a:xfrm>
          <a:prstGeom prst="rect">
            <a:avLst/>
          </a:prstGeom>
        </p:spPr>
      </p:pic>
      <p:pic>
        <p:nvPicPr>
          <p:cNvPr id="11" name="Image 9" descr="preencoded.png"/>
          <p:cNvPicPr>
            <a:picLocks noChangeAspect="1"/>
          </p:cNvPicPr>
          <p:nvPr/>
        </p:nvPicPr>
        <p:blipFill>
          <a:blip r:embed="rId11"/>
          <a:stretch>
            <a:fillRect/>
          </a:stretch>
        </p:blipFill>
        <p:spPr>
          <a:xfrm>
            <a:off x="809625" y="4248150"/>
            <a:ext cx="285750" cy="228600"/>
          </a:xfrm>
          <a:prstGeom prst="rect">
            <a:avLst/>
          </a:prstGeom>
        </p:spPr>
      </p:pic>
      <p:pic>
        <p:nvPicPr>
          <p:cNvPr id="12" name="Image 10" descr="preencoded.png"/>
          <p:cNvPicPr>
            <a:picLocks noChangeAspect="1"/>
          </p:cNvPicPr>
          <p:nvPr/>
        </p:nvPicPr>
        <p:blipFill>
          <a:blip r:embed="rId8"/>
          <a:stretch>
            <a:fillRect/>
          </a:stretch>
        </p:blipFill>
        <p:spPr>
          <a:xfrm>
            <a:off x="809625" y="4705350"/>
            <a:ext cx="95250" cy="95250"/>
          </a:xfrm>
          <a:prstGeom prst="rect">
            <a:avLst/>
          </a:prstGeom>
        </p:spPr>
      </p:pic>
      <p:pic>
        <p:nvPicPr>
          <p:cNvPr id="13" name="Image 11" descr="preencoded.png"/>
          <p:cNvPicPr>
            <a:picLocks noChangeAspect="1"/>
          </p:cNvPicPr>
          <p:nvPr/>
        </p:nvPicPr>
        <p:blipFill>
          <a:blip r:embed="rId6"/>
          <a:stretch>
            <a:fillRect/>
          </a:stretch>
        </p:blipFill>
        <p:spPr>
          <a:xfrm>
            <a:off x="6286500" y="1247775"/>
            <a:ext cx="5334000" cy="2495550"/>
          </a:xfrm>
          <a:prstGeom prst="rect">
            <a:avLst/>
          </a:prstGeom>
        </p:spPr>
      </p:pic>
      <p:pic>
        <p:nvPicPr>
          <p:cNvPr id="14" name="Image 12" descr="preencoded.png"/>
          <p:cNvPicPr>
            <a:picLocks noChangeAspect="1"/>
          </p:cNvPicPr>
          <p:nvPr/>
        </p:nvPicPr>
        <p:blipFill>
          <a:blip r:embed="rId12"/>
          <a:stretch>
            <a:fillRect/>
          </a:stretch>
        </p:blipFill>
        <p:spPr>
          <a:xfrm>
            <a:off x="6524625" y="1514475"/>
            <a:ext cx="285750" cy="228600"/>
          </a:xfrm>
          <a:prstGeom prst="rect">
            <a:avLst/>
          </a:prstGeom>
        </p:spPr>
      </p:pic>
      <p:pic>
        <p:nvPicPr>
          <p:cNvPr id="15" name="Image 13" descr="preencoded.png"/>
          <p:cNvPicPr>
            <a:picLocks noChangeAspect="1"/>
          </p:cNvPicPr>
          <p:nvPr/>
        </p:nvPicPr>
        <p:blipFill>
          <a:blip r:embed="rId13"/>
          <a:stretch>
            <a:fillRect/>
          </a:stretch>
        </p:blipFill>
        <p:spPr>
          <a:xfrm>
            <a:off x="6524625" y="1971675"/>
            <a:ext cx="95250" cy="95250"/>
          </a:xfrm>
          <a:prstGeom prst="rect">
            <a:avLst/>
          </a:prstGeom>
        </p:spPr>
      </p:pic>
      <p:pic>
        <p:nvPicPr>
          <p:cNvPr id="16" name="Image 14" descr="preencoded.png"/>
          <p:cNvPicPr>
            <a:picLocks noChangeAspect="1"/>
          </p:cNvPicPr>
          <p:nvPr/>
        </p:nvPicPr>
        <p:blipFill>
          <a:blip r:embed="rId9"/>
          <a:stretch>
            <a:fillRect/>
          </a:stretch>
        </p:blipFill>
        <p:spPr>
          <a:xfrm>
            <a:off x="6524625" y="2603897"/>
            <a:ext cx="95250" cy="95250"/>
          </a:xfrm>
          <a:prstGeom prst="rect">
            <a:avLst/>
          </a:prstGeom>
        </p:spPr>
      </p:pic>
      <p:pic>
        <p:nvPicPr>
          <p:cNvPr id="17" name="Image 15" descr="preencoded.png"/>
          <p:cNvPicPr>
            <a:picLocks noChangeAspect="1"/>
          </p:cNvPicPr>
          <p:nvPr/>
        </p:nvPicPr>
        <p:blipFill>
          <a:blip r:embed="rId14"/>
          <a:stretch>
            <a:fillRect/>
          </a:stretch>
        </p:blipFill>
        <p:spPr>
          <a:xfrm>
            <a:off x="6286500" y="3981450"/>
            <a:ext cx="5334000" cy="2495550"/>
          </a:xfrm>
          <a:prstGeom prst="rect">
            <a:avLst/>
          </a:prstGeom>
        </p:spPr>
      </p:pic>
      <p:pic>
        <p:nvPicPr>
          <p:cNvPr id="18" name="Image 16" descr="preencoded.png"/>
          <p:cNvPicPr>
            <a:picLocks noChangeAspect="1"/>
          </p:cNvPicPr>
          <p:nvPr/>
        </p:nvPicPr>
        <p:blipFill>
          <a:blip r:embed="rId15"/>
          <a:stretch>
            <a:fillRect/>
          </a:stretch>
        </p:blipFill>
        <p:spPr>
          <a:xfrm>
            <a:off x="6524625" y="4241453"/>
            <a:ext cx="261937" cy="213420"/>
          </a:xfrm>
          <a:prstGeom prst="rect">
            <a:avLst/>
          </a:prstGeom>
        </p:spPr>
      </p:pic>
      <p:sp>
        <p:nvSpPr>
          <p:cNvPr id="19" name="Text 0"/>
          <p:cNvSpPr/>
          <p:nvPr/>
        </p:nvSpPr>
        <p:spPr>
          <a:xfrm>
            <a:off x="714375" y="381000"/>
            <a:ext cx="512064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Core Definitions</a:t>
            </a:r>
            <a:endParaRPr lang="en-US" sz="2100" dirty="0"/>
          </a:p>
        </p:txBody>
      </p:sp>
      <p:sp>
        <p:nvSpPr>
          <p:cNvPr id="20" name="Text 1"/>
          <p:cNvSpPr/>
          <p:nvPr/>
        </p:nvSpPr>
        <p:spPr>
          <a:xfrm>
            <a:off x="762000" y="85725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1" name="Text 2"/>
          <p:cNvSpPr/>
          <p:nvPr/>
        </p:nvSpPr>
        <p:spPr>
          <a:xfrm>
            <a:off x="1209675" y="1485900"/>
            <a:ext cx="4343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D63384"/>
                </a:solidFill>
              </a:rPr>
              <a:t>Primary Amenorrhoea</a:t>
            </a:r>
            <a:endParaRPr lang="en-US" sz="1500" dirty="0"/>
          </a:p>
        </p:txBody>
      </p:sp>
      <p:sp>
        <p:nvSpPr>
          <p:cNvPr id="22" name="Text 3"/>
          <p:cNvSpPr/>
          <p:nvPr/>
        </p:nvSpPr>
        <p:spPr>
          <a:xfrm>
            <a:off x="1000125" y="1914525"/>
            <a:ext cx="4667250" cy="517922"/>
          </a:xfrm>
          <a:prstGeom prst="rect">
            <a:avLst/>
          </a:prstGeom>
          <a:noFill/>
          <a:ln/>
        </p:spPr>
        <p:txBody>
          <a:bodyPr vert="horz" wrap="square" lIns="0" tIns="0" rIns="0" bIns="0" rtlCol="0" anchor="ctr"/>
          <a:lstStyle/>
          <a:p>
            <a:pPr marL="0" indent="0" algn="l">
              <a:lnSpc>
                <a:spcPts val="2040"/>
              </a:lnSpc>
              <a:buNone/>
            </a:pPr>
            <a:r>
              <a:rPr lang="en-US" sz="1275" dirty="0">
                <a:solidFill>
                  <a:srgbClr val="212529"/>
                </a:solidFill>
              </a:rPr>
              <a:t>No menstruation by </a:t>
            </a:r>
            <a:r>
              <a:rPr lang="en-US" sz="1275" b="1" dirty="0">
                <a:solidFill>
                  <a:srgbClr val="212529"/>
                </a:solidFill>
              </a:rPr>
              <a:t>age 14</a:t>
            </a:r>
            <a:r>
              <a:rPr lang="en-US" sz="1275" dirty="0">
                <a:solidFill>
                  <a:srgbClr val="212529"/>
                </a:solidFill>
              </a:rPr>
              <a:t> with growth failure or absence of secondary sexual characteristics.</a:t>
            </a:r>
            <a:endParaRPr lang="en-US" sz="1275" dirty="0"/>
          </a:p>
        </p:txBody>
      </p:sp>
      <p:sp>
        <p:nvSpPr>
          <p:cNvPr id="23" name="Text 4"/>
          <p:cNvSpPr/>
          <p:nvPr/>
        </p:nvSpPr>
        <p:spPr>
          <a:xfrm>
            <a:off x="1000125" y="2546747"/>
            <a:ext cx="4667250" cy="517922"/>
          </a:xfrm>
          <a:prstGeom prst="rect">
            <a:avLst/>
          </a:prstGeom>
          <a:noFill/>
          <a:ln/>
        </p:spPr>
        <p:txBody>
          <a:bodyPr vert="horz" wrap="square" lIns="0" tIns="0" rIns="0" bIns="0" rtlCol="0" anchor="ctr"/>
          <a:lstStyle/>
          <a:p>
            <a:pPr marL="0" indent="0" algn="l">
              <a:lnSpc>
                <a:spcPts val="2040"/>
              </a:lnSpc>
              <a:buNone/>
            </a:pPr>
            <a:r>
              <a:rPr lang="en-US" sz="1275" dirty="0">
                <a:solidFill>
                  <a:srgbClr val="212529"/>
                </a:solidFill>
              </a:rPr>
              <a:t>No menstruation by </a:t>
            </a:r>
            <a:r>
              <a:rPr lang="en-US" sz="1275" b="1" dirty="0">
                <a:solidFill>
                  <a:srgbClr val="212529"/>
                </a:solidFill>
              </a:rPr>
              <a:t>age 16</a:t>
            </a:r>
            <a:r>
              <a:rPr lang="en-US" sz="1275" dirty="0">
                <a:solidFill>
                  <a:srgbClr val="212529"/>
                </a:solidFill>
              </a:rPr>
              <a:t> with normal growth and secondary sexual characteristics.</a:t>
            </a:r>
            <a:endParaRPr lang="en-US" sz="1275" dirty="0"/>
          </a:p>
        </p:txBody>
      </p:sp>
      <p:sp>
        <p:nvSpPr>
          <p:cNvPr id="24" name="Text 5"/>
          <p:cNvSpPr/>
          <p:nvPr/>
        </p:nvSpPr>
        <p:spPr>
          <a:xfrm>
            <a:off x="1209675" y="4219575"/>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Secondary Amenorrhoea</a:t>
            </a:r>
            <a:endParaRPr lang="en-US" sz="1500" dirty="0"/>
          </a:p>
        </p:txBody>
      </p:sp>
      <p:sp>
        <p:nvSpPr>
          <p:cNvPr id="25" name="Text 6"/>
          <p:cNvSpPr/>
          <p:nvPr/>
        </p:nvSpPr>
        <p:spPr>
          <a:xfrm>
            <a:off x="1000125" y="4648200"/>
            <a:ext cx="4667250" cy="517922"/>
          </a:xfrm>
          <a:prstGeom prst="rect">
            <a:avLst/>
          </a:prstGeom>
          <a:noFill/>
          <a:ln/>
        </p:spPr>
        <p:txBody>
          <a:bodyPr vert="horz" wrap="square" lIns="0" tIns="0" rIns="0" bIns="0" rtlCol="0" anchor="ctr"/>
          <a:lstStyle/>
          <a:p>
            <a:pPr marL="0" indent="0" algn="l">
              <a:lnSpc>
                <a:spcPts val="2040"/>
              </a:lnSpc>
              <a:buNone/>
            </a:pPr>
            <a:r>
              <a:rPr lang="en-US" sz="1275" dirty="0">
                <a:solidFill>
                  <a:srgbClr val="212529"/>
                </a:solidFill>
              </a:rPr>
              <a:t>Absence of menstruation for </a:t>
            </a:r>
            <a:r>
              <a:rPr lang="en-US" sz="1275" b="1" dirty="0">
                <a:solidFill>
                  <a:srgbClr val="212529"/>
                </a:solidFill>
              </a:rPr>
              <a:t>6 consecutive cycles</a:t>
            </a:r>
            <a:r>
              <a:rPr lang="en-US" sz="1275" dirty="0">
                <a:solidFill>
                  <a:srgbClr val="212529"/>
                </a:solidFill>
              </a:rPr>
              <a:t> (or 6 months) in a woman who previously menstruated.</a:t>
            </a:r>
            <a:endParaRPr lang="en-US" sz="1275" dirty="0"/>
          </a:p>
        </p:txBody>
      </p:sp>
      <p:sp>
        <p:nvSpPr>
          <p:cNvPr id="26" name="Text 7"/>
          <p:cNvSpPr/>
          <p:nvPr/>
        </p:nvSpPr>
        <p:spPr>
          <a:xfrm>
            <a:off x="6924675" y="1485900"/>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Cycle &amp; Oligomenorrhoea</a:t>
            </a:r>
            <a:endParaRPr lang="en-US" sz="1500" dirty="0"/>
          </a:p>
        </p:txBody>
      </p:sp>
      <p:sp>
        <p:nvSpPr>
          <p:cNvPr id="27" name="Text 8"/>
          <p:cNvSpPr/>
          <p:nvPr/>
        </p:nvSpPr>
        <p:spPr>
          <a:xfrm>
            <a:off x="6715125" y="1914525"/>
            <a:ext cx="4667250" cy="517922"/>
          </a:xfrm>
          <a:prstGeom prst="rect">
            <a:avLst/>
          </a:prstGeom>
          <a:noFill/>
          <a:ln/>
        </p:spPr>
        <p:txBody>
          <a:bodyPr vert="horz" wrap="square" lIns="0" tIns="0" rIns="0" bIns="0" rtlCol="0" anchor="ctr"/>
          <a:lstStyle/>
          <a:p>
            <a:pPr marL="0" indent="0" algn="l">
              <a:lnSpc>
                <a:spcPts val="2040"/>
              </a:lnSpc>
              <a:buNone/>
            </a:pPr>
            <a:r>
              <a:rPr lang="en-US" sz="1275" b="1" dirty="0">
                <a:solidFill>
                  <a:srgbClr val="212529"/>
                </a:solidFill>
              </a:rPr>
              <a:t>Normal Menstrual Cycle:</a:t>
            </a:r>
            <a:r>
              <a:rPr lang="en-US" sz="1275" dirty="0">
                <a:solidFill>
                  <a:srgbClr val="212529"/>
                </a:solidFill>
              </a:rPr>
              <a:t> 21–35 days (Note: Not just the textbook 28 days).</a:t>
            </a:r>
            <a:endParaRPr lang="en-US" sz="1275" dirty="0"/>
          </a:p>
        </p:txBody>
      </p:sp>
      <p:sp>
        <p:nvSpPr>
          <p:cNvPr id="28" name="Text 9"/>
          <p:cNvSpPr/>
          <p:nvPr/>
        </p:nvSpPr>
        <p:spPr>
          <a:xfrm>
            <a:off x="6715125" y="2546747"/>
            <a:ext cx="4667250" cy="517922"/>
          </a:xfrm>
          <a:prstGeom prst="rect">
            <a:avLst/>
          </a:prstGeom>
          <a:noFill/>
          <a:ln/>
        </p:spPr>
        <p:txBody>
          <a:bodyPr vert="horz" wrap="square" lIns="0" tIns="0" rIns="0" bIns="0" rtlCol="0" anchor="ctr"/>
          <a:lstStyle/>
          <a:p>
            <a:pPr marL="0" indent="0" algn="l">
              <a:lnSpc>
                <a:spcPts val="2040"/>
              </a:lnSpc>
              <a:buNone/>
            </a:pPr>
            <a:r>
              <a:rPr lang="en-US" sz="1275" b="1" dirty="0">
                <a:solidFill>
                  <a:srgbClr val="212529"/>
                </a:solidFill>
              </a:rPr>
              <a:t>Oligomenorrhoea:</a:t>
            </a:r>
            <a:r>
              <a:rPr lang="en-US" sz="1275" dirty="0">
                <a:solidFill>
                  <a:srgbClr val="212529"/>
                </a:solidFill>
              </a:rPr>
              <a:t> Infrequent periods where the cycle length exceeds 35 days.</a:t>
            </a:r>
            <a:endParaRPr lang="en-US" sz="1275" dirty="0"/>
          </a:p>
        </p:txBody>
      </p:sp>
      <p:sp>
        <p:nvSpPr>
          <p:cNvPr id="29" name="Text 10"/>
          <p:cNvSpPr/>
          <p:nvPr/>
        </p:nvSpPr>
        <p:spPr>
          <a:xfrm>
            <a:off x="6881813" y="4219575"/>
            <a:ext cx="18516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856404"/>
                </a:solidFill>
              </a:rPr>
              <a:t>AKT PEARL</a:t>
            </a:r>
            <a:endParaRPr lang="en-US" sz="1350" dirty="0"/>
          </a:p>
        </p:txBody>
      </p:sp>
      <p:sp>
        <p:nvSpPr>
          <p:cNvPr id="30" name="Text 11"/>
          <p:cNvSpPr/>
          <p:nvPr/>
        </p:nvSpPr>
        <p:spPr>
          <a:xfrm>
            <a:off x="6524625" y="4591050"/>
            <a:ext cx="4857750" cy="1457325"/>
          </a:xfrm>
          <a:prstGeom prst="rect">
            <a:avLst/>
          </a:prstGeom>
          <a:noFill/>
          <a:ln/>
        </p:spPr>
        <p:txBody>
          <a:bodyPr vert="horz" wrap="square" lIns="0" tIns="0" rIns="0" bIns="0" rtlCol="0" anchor="ctr"/>
          <a:lstStyle/>
          <a:p>
            <a:pPr marL="0" indent="0">
              <a:lnSpc>
                <a:spcPts val="1913"/>
              </a:lnSpc>
              <a:buNone/>
            </a:pPr>
            <a:r>
              <a:rPr lang="en-US" sz="1275" dirty="0">
                <a:solidFill>
                  <a:srgbClr val="856404"/>
                </a:solidFill>
              </a:rPr>
              <a:t>While 14/16 are the standard teaching thresholds, be aware that some </a:t>
            </a:r>
            <a:r>
              <a:rPr lang="en-US" sz="1275" b="1" dirty="0">
                <a:solidFill>
                  <a:srgbClr val="856404"/>
                </a:solidFill>
              </a:rPr>
              <a:t>NICE guidelines</a:t>
            </a:r>
            <a:r>
              <a:rPr lang="en-US" sz="1275" dirty="0">
                <a:solidFill>
                  <a:srgbClr val="856404"/>
                </a:solidFill>
              </a:rPr>
              <a:t> now suggest initiating investigations at </a:t>
            </a:r>
            <a:r>
              <a:rPr lang="en-US" sz="1275" b="1" dirty="0">
                <a:solidFill>
                  <a:srgbClr val="856404"/>
                </a:solidFill>
              </a:rPr>
              <a:t>age 15</a:t>
            </a:r>
            <a:r>
              <a:rPr lang="en-US" sz="1275" dirty="0">
                <a:solidFill>
                  <a:srgbClr val="856404"/>
                </a:solidFill>
              </a:rPr>
              <a:t> if menstruation hasn't started.
Always confirm the patient's baseline cycle length when assessing for secondary amenorrhoea.</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885825"/>
          </a:xfrm>
          <a:prstGeom prst="rect">
            <a:avLst/>
          </a:prstGeom>
        </p:spPr>
      </p:pic>
      <p:pic>
        <p:nvPicPr>
          <p:cNvPr id="5" name="Image 3" descr="preencoded.png"/>
          <p:cNvPicPr>
            <a:picLocks noChangeAspect="1"/>
          </p:cNvPicPr>
          <p:nvPr/>
        </p:nvPicPr>
        <p:blipFill>
          <a:blip r:embed="rId5"/>
          <a:stretch>
            <a:fillRect/>
          </a:stretch>
        </p:blipFill>
        <p:spPr>
          <a:xfrm>
            <a:off x="381000" y="1143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942975"/>
            <a:ext cx="5572125" cy="2786063"/>
          </a:xfrm>
          <a:prstGeom prst="rect">
            <a:avLst/>
          </a:prstGeom>
        </p:spPr>
      </p:pic>
      <p:pic>
        <p:nvPicPr>
          <p:cNvPr id="7" name="Image 5" descr="preencoded.png"/>
          <p:cNvPicPr>
            <a:picLocks noChangeAspect="1"/>
          </p:cNvPicPr>
          <p:nvPr/>
        </p:nvPicPr>
        <p:blipFill>
          <a:blip r:embed="rId7"/>
          <a:stretch>
            <a:fillRect/>
          </a:stretch>
        </p:blipFill>
        <p:spPr>
          <a:xfrm>
            <a:off x="619125" y="1135261"/>
            <a:ext cx="226219" cy="186779"/>
          </a:xfrm>
          <a:prstGeom prst="rect">
            <a:avLst/>
          </a:prstGeom>
        </p:spPr>
      </p:pic>
      <p:pic>
        <p:nvPicPr>
          <p:cNvPr id="8" name="Image 6" descr="preencoded.png"/>
          <p:cNvPicPr>
            <a:picLocks noChangeAspect="1"/>
          </p:cNvPicPr>
          <p:nvPr/>
        </p:nvPicPr>
        <p:blipFill>
          <a:blip r:embed="rId8"/>
          <a:stretch>
            <a:fillRect/>
          </a:stretch>
        </p:blipFill>
        <p:spPr>
          <a:xfrm>
            <a:off x="381000" y="3843338"/>
            <a:ext cx="5572125" cy="2786063"/>
          </a:xfrm>
          <a:prstGeom prst="rect">
            <a:avLst/>
          </a:prstGeom>
        </p:spPr>
      </p:pic>
      <p:pic>
        <p:nvPicPr>
          <p:cNvPr id="9" name="Image 7" descr="preencoded.png"/>
          <p:cNvPicPr>
            <a:picLocks noChangeAspect="1"/>
          </p:cNvPicPr>
          <p:nvPr/>
        </p:nvPicPr>
        <p:blipFill>
          <a:blip r:embed="rId9"/>
          <a:stretch>
            <a:fillRect/>
          </a:stretch>
        </p:blipFill>
        <p:spPr>
          <a:xfrm>
            <a:off x="619125" y="4035623"/>
            <a:ext cx="226219" cy="186779"/>
          </a:xfrm>
          <a:prstGeom prst="rect">
            <a:avLst/>
          </a:prstGeom>
        </p:spPr>
      </p:pic>
      <p:pic>
        <p:nvPicPr>
          <p:cNvPr id="10" name="Image 8" descr="preencoded.png"/>
          <p:cNvPicPr>
            <a:picLocks noChangeAspect="1"/>
          </p:cNvPicPr>
          <p:nvPr/>
        </p:nvPicPr>
        <p:blipFill>
          <a:blip r:embed="rId10"/>
          <a:stretch>
            <a:fillRect/>
          </a:stretch>
        </p:blipFill>
        <p:spPr>
          <a:xfrm>
            <a:off x="6238875" y="942975"/>
            <a:ext cx="5572125" cy="1771650"/>
          </a:xfrm>
          <a:prstGeom prst="rect">
            <a:avLst/>
          </a:prstGeom>
        </p:spPr>
      </p:pic>
      <p:pic>
        <p:nvPicPr>
          <p:cNvPr id="11" name="Image 9" descr="preencoded.png"/>
          <p:cNvPicPr>
            <a:picLocks noChangeAspect="1"/>
          </p:cNvPicPr>
          <p:nvPr/>
        </p:nvPicPr>
        <p:blipFill>
          <a:blip r:embed="rId11"/>
          <a:stretch>
            <a:fillRect/>
          </a:stretch>
        </p:blipFill>
        <p:spPr>
          <a:xfrm>
            <a:off x="6477000" y="1135261"/>
            <a:ext cx="226219" cy="186779"/>
          </a:xfrm>
          <a:prstGeom prst="rect">
            <a:avLst/>
          </a:prstGeom>
        </p:spPr>
      </p:pic>
      <p:pic>
        <p:nvPicPr>
          <p:cNvPr id="12" name="Image 10" descr="preencoded.png"/>
          <p:cNvPicPr>
            <a:picLocks noChangeAspect="1"/>
          </p:cNvPicPr>
          <p:nvPr/>
        </p:nvPicPr>
        <p:blipFill>
          <a:blip r:embed="rId12"/>
          <a:stretch>
            <a:fillRect/>
          </a:stretch>
        </p:blipFill>
        <p:spPr>
          <a:xfrm>
            <a:off x="6477000" y="1971675"/>
            <a:ext cx="5095875" cy="571500"/>
          </a:xfrm>
          <a:prstGeom prst="rect">
            <a:avLst/>
          </a:prstGeom>
        </p:spPr>
      </p:pic>
      <p:pic>
        <p:nvPicPr>
          <p:cNvPr id="13" name="Image 11" descr="preencoded.png"/>
          <p:cNvPicPr>
            <a:picLocks noChangeAspect="1"/>
          </p:cNvPicPr>
          <p:nvPr/>
        </p:nvPicPr>
        <p:blipFill>
          <a:blip r:embed="rId13"/>
          <a:stretch>
            <a:fillRect/>
          </a:stretch>
        </p:blipFill>
        <p:spPr>
          <a:xfrm>
            <a:off x="6238875" y="2828925"/>
            <a:ext cx="5572125" cy="1914525"/>
          </a:xfrm>
          <a:prstGeom prst="rect">
            <a:avLst/>
          </a:prstGeom>
        </p:spPr>
      </p:pic>
      <p:pic>
        <p:nvPicPr>
          <p:cNvPr id="14" name="Image 12" descr="preencoded.png"/>
          <p:cNvPicPr>
            <a:picLocks noChangeAspect="1"/>
          </p:cNvPicPr>
          <p:nvPr/>
        </p:nvPicPr>
        <p:blipFill>
          <a:blip r:embed="rId14"/>
          <a:stretch>
            <a:fillRect/>
          </a:stretch>
        </p:blipFill>
        <p:spPr>
          <a:xfrm>
            <a:off x="6477000" y="3021211"/>
            <a:ext cx="226219" cy="186779"/>
          </a:xfrm>
          <a:prstGeom prst="rect">
            <a:avLst/>
          </a:prstGeom>
        </p:spPr>
      </p:pic>
      <p:pic>
        <p:nvPicPr>
          <p:cNvPr id="15" name="Image 13" descr="preencoded.png"/>
          <p:cNvPicPr>
            <a:picLocks noChangeAspect="1"/>
          </p:cNvPicPr>
          <p:nvPr/>
        </p:nvPicPr>
        <p:blipFill>
          <a:blip r:embed="rId15"/>
          <a:stretch>
            <a:fillRect/>
          </a:stretch>
        </p:blipFill>
        <p:spPr>
          <a:xfrm>
            <a:off x="6238875" y="4857750"/>
            <a:ext cx="5572125" cy="1771650"/>
          </a:xfrm>
          <a:prstGeom prst="rect">
            <a:avLst/>
          </a:prstGeom>
        </p:spPr>
      </p:pic>
      <p:pic>
        <p:nvPicPr>
          <p:cNvPr id="16" name="Image 14" descr="preencoded.png"/>
          <p:cNvPicPr>
            <a:picLocks noChangeAspect="1"/>
          </p:cNvPicPr>
          <p:nvPr/>
        </p:nvPicPr>
        <p:blipFill>
          <a:blip r:embed="rId16"/>
          <a:stretch>
            <a:fillRect/>
          </a:stretch>
        </p:blipFill>
        <p:spPr>
          <a:xfrm>
            <a:off x="6477000" y="5050036"/>
            <a:ext cx="226219" cy="186779"/>
          </a:xfrm>
          <a:prstGeom prst="rect">
            <a:avLst/>
          </a:prstGeom>
        </p:spPr>
      </p:pic>
      <p:sp>
        <p:nvSpPr>
          <p:cNvPr id="17" name="Text 0"/>
          <p:cNvSpPr/>
          <p:nvPr/>
        </p:nvSpPr>
        <p:spPr>
          <a:xfrm>
            <a:off x="523875" y="114300"/>
            <a:ext cx="896112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Primary Amenorrhoea Overview</a:t>
            </a:r>
            <a:endParaRPr lang="en-US" sz="2100" dirty="0"/>
          </a:p>
        </p:txBody>
      </p:sp>
      <p:sp>
        <p:nvSpPr>
          <p:cNvPr id="18" name="Text 1"/>
          <p:cNvSpPr/>
          <p:nvPr/>
        </p:nvSpPr>
        <p:spPr>
          <a:xfrm>
            <a:off x="571500" y="57150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19" name="Text 2"/>
          <p:cNvSpPr/>
          <p:nvPr/>
        </p:nvSpPr>
        <p:spPr>
          <a:xfrm>
            <a:off x="940594" y="1085850"/>
            <a:ext cx="4572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Standard Definitions</a:t>
            </a:r>
            <a:endParaRPr lang="en-US" sz="1500" dirty="0"/>
          </a:p>
        </p:txBody>
      </p:sp>
      <p:sp>
        <p:nvSpPr>
          <p:cNvPr id="20" name="Text 3"/>
          <p:cNvSpPr/>
          <p:nvPr/>
        </p:nvSpPr>
        <p:spPr>
          <a:xfrm>
            <a:off x="952500" y="1457325"/>
            <a:ext cx="476250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12529"/>
                </a:solidFill>
              </a:rPr>
              <a:t>No menstruation by </a:t>
            </a:r>
            <a:r>
              <a:rPr lang="en-US" sz="1200" b="1" dirty="0">
                <a:solidFill>
                  <a:srgbClr val="0072B2"/>
                </a:solidFill>
              </a:rPr>
              <a:t>age 14</a:t>
            </a:r>
            <a:r>
              <a:rPr lang="en-US" sz="1200" dirty="0">
                <a:solidFill>
                  <a:srgbClr val="212529"/>
                </a:solidFill>
              </a:rPr>
              <a:t> + growth failure or absence of secondary sexual characteristics.</a:t>
            </a:r>
            <a:endParaRPr lang="en-US" sz="1200" dirty="0"/>
          </a:p>
        </p:txBody>
      </p:sp>
      <p:sp>
        <p:nvSpPr>
          <p:cNvPr id="21" name="Text 4"/>
          <p:cNvSpPr/>
          <p:nvPr/>
        </p:nvSpPr>
        <p:spPr>
          <a:xfrm>
            <a:off x="952500" y="1971675"/>
            <a:ext cx="476250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12529"/>
                </a:solidFill>
              </a:rPr>
              <a:t>No menstruation by </a:t>
            </a:r>
            <a:r>
              <a:rPr lang="en-US" sz="1200" b="1" dirty="0">
                <a:solidFill>
                  <a:srgbClr val="0072B2"/>
                </a:solidFill>
              </a:rPr>
              <a:t>age 16</a:t>
            </a:r>
            <a:r>
              <a:rPr lang="en-US" sz="1200" dirty="0">
                <a:solidFill>
                  <a:srgbClr val="212529"/>
                </a:solidFill>
              </a:rPr>
              <a:t> with normal growth and secondary sexual characteristics.</a:t>
            </a:r>
            <a:endParaRPr lang="en-US" sz="1200" dirty="0"/>
          </a:p>
        </p:txBody>
      </p:sp>
      <p:sp>
        <p:nvSpPr>
          <p:cNvPr id="22" name="Text 5"/>
          <p:cNvSpPr/>
          <p:nvPr/>
        </p:nvSpPr>
        <p:spPr>
          <a:xfrm>
            <a:off x="952500" y="2486025"/>
            <a:ext cx="10830757"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529"/>
                </a:solidFill>
              </a:rPr>
              <a:t>Normal menstrual cycle range is </a:t>
            </a:r>
            <a:r>
              <a:rPr lang="en-US" sz="1200" b="1" dirty="0">
                <a:solidFill>
                  <a:srgbClr val="0072B2"/>
                </a:solidFill>
              </a:rPr>
              <a:t>21–35 days</a:t>
            </a:r>
            <a:r>
              <a:rPr lang="en-US" sz="1200" dirty="0">
                <a:solidFill>
                  <a:srgbClr val="212529"/>
                </a:solidFill>
              </a:rPr>
              <a:t> (not just 28).</a:t>
            </a:r>
            <a:endParaRPr lang="en-US" sz="1200" dirty="0"/>
          </a:p>
        </p:txBody>
      </p:sp>
      <p:sp>
        <p:nvSpPr>
          <p:cNvPr id="23" name="Text 6"/>
          <p:cNvSpPr/>
          <p:nvPr/>
        </p:nvSpPr>
        <p:spPr>
          <a:xfrm>
            <a:off x="940594" y="3986213"/>
            <a:ext cx="5486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GP Management Principles</a:t>
            </a:r>
            <a:endParaRPr lang="en-US" sz="1500" dirty="0"/>
          </a:p>
        </p:txBody>
      </p:sp>
      <p:sp>
        <p:nvSpPr>
          <p:cNvPr id="24" name="Text 7"/>
          <p:cNvSpPr/>
          <p:nvPr/>
        </p:nvSpPr>
        <p:spPr>
          <a:xfrm>
            <a:off x="952500" y="4357688"/>
            <a:ext cx="8522563"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529"/>
                </a:solidFill>
              </a:rPr>
              <a:t>Primary amenorrhoea is </a:t>
            </a:r>
            <a:r>
              <a:rPr lang="en-US" sz="1200" b="1" dirty="0">
                <a:solidFill>
                  <a:srgbClr val="0072B2"/>
                </a:solidFill>
              </a:rPr>
              <a:t>rare</a:t>
            </a:r>
            <a:r>
              <a:rPr lang="en-US" sz="1200" dirty="0">
                <a:solidFill>
                  <a:srgbClr val="212529"/>
                </a:solidFill>
              </a:rPr>
              <a:t> in general practice.</a:t>
            </a:r>
            <a:endParaRPr lang="en-US" sz="1200" dirty="0"/>
          </a:p>
        </p:txBody>
      </p:sp>
      <p:sp>
        <p:nvSpPr>
          <p:cNvPr id="25" name="Text 8"/>
          <p:cNvSpPr/>
          <p:nvPr/>
        </p:nvSpPr>
        <p:spPr>
          <a:xfrm>
            <a:off x="952500" y="4643438"/>
            <a:ext cx="5681709"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529"/>
                </a:solidFill>
              </a:rPr>
              <a:t>The GP's role: </a:t>
            </a:r>
            <a:r>
              <a:rPr lang="en-US" sz="1200" b="1" dirty="0">
                <a:solidFill>
                  <a:srgbClr val="0072B2"/>
                </a:solidFill>
              </a:rPr>
              <a:t>Assess and Refer</a:t>
            </a:r>
            <a:r>
              <a:rPr lang="en-US" sz="1200" dirty="0">
                <a:solidFill>
                  <a:srgbClr val="212529"/>
                </a:solidFill>
              </a:rPr>
              <a:t>.</a:t>
            </a:r>
            <a:endParaRPr lang="en-US" sz="1200" dirty="0"/>
          </a:p>
        </p:txBody>
      </p:sp>
      <p:sp>
        <p:nvSpPr>
          <p:cNvPr id="26" name="Text 9"/>
          <p:cNvSpPr/>
          <p:nvPr/>
        </p:nvSpPr>
        <p:spPr>
          <a:xfrm>
            <a:off x="952500" y="4929188"/>
            <a:ext cx="476250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12529"/>
                </a:solidFill>
              </a:rPr>
              <a:t>Specialist referral is mandatory for chromosomal and endocrine assessment.</a:t>
            </a:r>
            <a:endParaRPr lang="en-US" sz="1200" dirty="0"/>
          </a:p>
        </p:txBody>
      </p:sp>
      <p:sp>
        <p:nvSpPr>
          <p:cNvPr id="27" name="Text 10"/>
          <p:cNvSpPr/>
          <p:nvPr/>
        </p:nvSpPr>
        <p:spPr>
          <a:xfrm>
            <a:off x="952500" y="5443538"/>
            <a:ext cx="9765437" cy="228600"/>
          </a:xfrm>
          <a:prstGeom prst="rect">
            <a:avLst/>
          </a:prstGeom>
          <a:noFill/>
          <a:ln/>
        </p:spPr>
        <p:txBody>
          <a:bodyPr vert="horz" wrap="square" lIns="0" tIns="0" rIns="0" bIns="0" rtlCol="0" anchor="ctr"/>
          <a:lstStyle/>
          <a:p>
            <a:pPr marL="0" indent="0" algn="l">
              <a:lnSpc>
                <a:spcPts val="1800"/>
              </a:lnSpc>
              <a:buNone/>
            </a:pPr>
            <a:r>
              <a:rPr lang="en-US" sz="1200" dirty="0">
                <a:solidFill>
                  <a:srgbClr val="212529"/>
                </a:solidFill>
              </a:rPr>
              <a:t>Do not attempt to manage independently in primary care.</a:t>
            </a:r>
            <a:endParaRPr lang="en-US" sz="1200" dirty="0"/>
          </a:p>
        </p:txBody>
      </p:sp>
      <p:sp>
        <p:nvSpPr>
          <p:cNvPr id="28" name="Text 11"/>
          <p:cNvSpPr/>
          <p:nvPr/>
        </p:nvSpPr>
        <p:spPr>
          <a:xfrm>
            <a:off x="6798469" y="1085850"/>
            <a:ext cx="5029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SCA Rhetorical Opening</a:t>
            </a:r>
            <a:endParaRPr lang="en-US" sz="1500" dirty="0"/>
          </a:p>
        </p:txBody>
      </p:sp>
      <p:sp>
        <p:nvSpPr>
          <p:cNvPr id="29" name="Text 12"/>
          <p:cNvSpPr/>
          <p:nvPr/>
        </p:nvSpPr>
        <p:spPr>
          <a:xfrm>
            <a:off x="6477000" y="1457325"/>
            <a:ext cx="5095875" cy="108585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"A 17-year-old hasn't started her period but has normal secondary sexual characteristics. Do you refer now or wait until 16?"</a:t>
            </a:r>
            <a:r>
              <a:rPr lang="en-US" sz="1200" b="1" i="1" dirty="0">
                <a:solidFill>
                  <a:srgbClr val="D63384"/>
                </a:solidFill>
              </a:rPr>
              <a:t>Answer: Refer now. She has exceeded the age 16 threshold for normal development.</a:t>
            </a:r>
            <a:endParaRPr lang="en-US" sz="1200" dirty="0"/>
          </a:p>
        </p:txBody>
      </p:sp>
      <p:sp>
        <p:nvSpPr>
          <p:cNvPr id="30" name="Text 13"/>
          <p:cNvSpPr/>
          <p:nvPr/>
        </p:nvSpPr>
        <p:spPr>
          <a:xfrm>
            <a:off x="6798469" y="2971800"/>
            <a:ext cx="4572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AKT High-Yield Pearl</a:t>
            </a:r>
            <a:endParaRPr lang="en-US" sz="1500" dirty="0"/>
          </a:p>
        </p:txBody>
      </p:sp>
      <p:sp>
        <p:nvSpPr>
          <p:cNvPr id="31" name="Text 14"/>
          <p:cNvSpPr/>
          <p:nvPr/>
        </p:nvSpPr>
        <p:spPr>
          <a:xfrm>
            <a:off x="6810375" y="3343275"/>
            <a:ext cx="4762500" cy="685800"/>
          </a:xfrm>
          <a:prstGeom prst="rect">
            <a:avLst/>
          </a:prstGeom>
          <a:noFill/>
          <a:ln/>
        </p:spPr>
        <p:txBody>
          <a:bodyPr vert="horz" wrap="square" lIns="0" tIns="0" rIns="0" bIns="0" rtlCol="0" anchor="ctr"/>
          <a:lstStyle/>
          <a:p>
            <a:pPr marL="0" indent="0" algn="l">
              <a:lnSpc>
                <a:spcPts val="1800"/>
              </a:lnSpc>
              <a:buNone/>
            </a:pPr>
            <a:r>
              <a:rPr lang="en-US" sz="1200" b="1" dirty="0">
                <a:solidFill>
                  <a:srgbClr val="0072B2"/>
                </a:solidFill>
              </a:rPr>
              <a:t>NICE Guidelines:</a:t>
            </a:r>
            <a:r>
              <a:rPr lang="en-US" sz="1200" dirty="0">
                <a:solidFill>
                  <a:srgbClr val="212529"/>
                </a:solidFill>
              </a:rPr>
              <a:t> Some current pathways use </a:t>
            </a:r>
            <a:r>
              <a:rPr lang="en-US" sz="1200" b="1" dirty="0">
                <a:solidFill>
                  <a:srgbClr val="0072B2"/>
                </a:solidFill>
              </a:rPr>
              <a:t>age 15</a:t>
            </a:r>
            <a:r>
              <a:rPr lang="en-US" sz="1200" dirty="0">
                <a:solidFill>
                  <a:srgbClr val="212529"/>
                </a:solidFill>
              </a:rPr>
              <a:t> as the threshold for initiating investigations if growth and development are normal.</a:t>
            </a:r>
            <a:endParaRPr lang="en-US" sz="1200" dirty="0"/>
          </a:p>
        </p:txBody>
      </p:sp>
      <p:sp>
        <p:nvSpPr>
          <p:cNvPr id="32" name="Text 15"/>
          <p:cNvSpPr/>
          <p:nvPr/>
        </p:nvSpPr>
        <p:spPr>
          <a:xfrm>
            <a:off x="6810375" y="4086225"/>
            <a:ext cx="4762500" cy="457200"/>
          </a:xfrm>
          <a:prstGeom prst="rect">
            <a:avLst/>
          </a:prstGeom>
          <a:noFill/>
          <a:ln/>
        </p:spPr>
        <p:txBody>
          <a:bodyPr vert="horz" wrap="square" lIns="0" tIns="0" rIns="0" bIns="0" rtlCol="0" anchor="ctr"/>
          <a:lstStyle/>
          <a:p>
            <a:pPr marL="0" indent="0" algn="l">
              <a:lnSpc>
                <a:spcPts val="1800"/>
              </a:lnSpc>
              <a:buNone/>
            </a:pPr>
            <a:r>
              <a:rPr lang="en-US" sz="1200" dirty="0">
                <a:solidFill>
                  <a:srgbClr val="212529"/>
                </a:solidFill>
              </a:rPr>
              <a:t>Always flag the presence or absence of secondary sexual characteristics in your referral letter.</a:t>
            </a:r>
            <a:endParaRPr lang="en-US" sz="1200" dirty="0"/>
          </a:p>
        </p:txBody>
      </p:sp>
      <p:sp>
        <p:nvSpPr>
          <p:cNvPr id="33" name="Text 16"/>
          <p:cNvSpPr/>
          <p:nvPr/>
        </p:nvSpPr>
        <p:spPr>
          <a:xfrm>
            <a:off x="6798469" y="5000625"/>
            <a:ext cx="3429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Clinical Safety</a:t>
            </a:r>
            <a:endParaRPr lang="en-US" sz="1500" dirty="0"/>
          </a:p>
        </p:txBody>
      </p:sp>
      <p:sp>
        <p:nvSpPr>
          <p:cNvPr id="34" name="Text 17"/>
          <p:cNvSpPr/>
          <p:nvPr/>
        </p:nvSpPr>
        <p:spPr>
          <a:xfrm>
            <a:off x="6477000" y="5372100"/>
            <a:ext cx="5095875" cy="68580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All cases of primary amenorrhoea </a:t>
            </a:r>
            <a:r>
              <a:rPr lang="en-US" sz="1200" b="1" dirty="0">
                <a:solidFill>
                  <a:srgbClr val="0072B2"/>
                </a:solidFill>
              </a:rPr>
              <a:t>require specialist referral</a:t>
            </a:r>
            <a:r>
              <a:rPr lang="en-US" sz="1200" dirty="0">
                <a:solidFill>
                  <a:srgbClr val="212529"/>
                </a:solidFill>
              </a:rPr>
              <a:t>. The underlying causes can include significant chromosomal anomalies (e.g., Turner Syndrome) or anatomical obstructions (e.g., Imperforate Hymen).</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11430000" cy="257175"/>
          </a:xfrm>
          <a:prstGeom prst="rect">
            <a:avLst/>
          </a:prstGeom>
        </p:spPr>
      </p:pic>
      <p:pic>
        <p:nvPicPr>
          <p:cNvPr id="7" name="Image 5" descr="preencoded.png"/>
          <p:cNvPicPr>
            <a:picLocks noChangeAspect="1"/>
          </p:cNvPicPr>
          <p:nvPr/>
        </p:nvPicPr>
        <p:blipFill>
          <a:blip r:embed="rId7"/>
          <a:stretch>
            <a:fillRect/>
          </a:stretch>
        </p:blipFill>
        <p:spPr>
          <a:xfrm>
            <a:off x="381000" y="1647825"/>
            <a:ext cx="5595938" cy="3045916"/>
          </a:xfrm>
          <a:prstGeom prst="rect">
            <a:avLst/>
          </a:prstGeom>
        </p:spPr>
      </p:pic>
      <p:pic>
        <p:nvPicPr>
          <p:cNvPr id="8" name="Image 6" descr="preencoded.png"/>
          <p:cNvPicPr>
            <a:picLocks noChangeAspect="1"/>
          </p:cNvPicPr>
          <p:nvPr/>
        </p:nvPicPr>
        <p:blipFill>
          <a:blip r:embed="rId8"/>
          <a:stretch>
            <a:fillRect/>
          </a:stretch>
        </p:blipFill>
        <p:spPr>
          <a:xfrm>
            <a:off x="571500" y="1838325"/>
            <a:ext cx="5214938" cy="361950"/>
          </a:xfrm>
          <a:prstGeom prst="rect">
            <a:avLst/>
          </a:prstGeom>
        </p:spPr>
      </p:pic>
      <p:pic>
        <p:nvPicPr>
          <p:cNvPr id="9" name="Image 7" descr="preencoded.png"/>
          <p:cNvPicPr>
            <a:picLocks noChangeAspect="1"/>
          </p:cNvPicPr>
          <p:nvPr/>
        </p:nvPicPr>
        <p:blipFill>
          <a:blip r:embed="rId9"/>
          <a:stretch>
            <a:fillRect/>
          </a:stretch>
        </p:blipFill>
        <p:spPr>
          <a:xfrm>
            <a:off x="571500" y="1885950"/>
            <a:ext cx="238125" cy="190500"/>
          </a:xfrm>
          <a:prstGeom prst="rect">
            <a:avLst/>
          </a:prstGeom>
        </p:spPr>
      </p:pic>
      <p:pic>
        <p:nvPicPr>
          <p:cNvPr id="10" name="Image 8" descr="preencoded.png"/>
          <p:cNvPicPr>
            <a:picLocks noChangeAspect="1"/>
          </p:cNvPicPr>
          <p:nvPr/>
        </p:nvPicPr>
        <p:blipFill>
          <a:blip r:embed="rId10"/>
          <a:stretch>
            <a:fillRect/>
          </a:stretch>
        </p:blipFill>
        <p:spPr>
          <a:xfrm>
            <a:off x="571500" y="2314575"/>
            <a:ext cx="202406" cy="188863"/>
          </a:xfrm>
          <a:prstGeom prst="rect">
            <a:avLst/>
          </a:prstGeom>
        </p:spPr>
      </p:pic>
      <p:pic>
        <p:nvPicPr>
          <p:cNvPr id="11" name="Image 9" descr="preencoded.png"/>
          <p:cNvPicPr>
            <a:picLocks noChangeAspect="1"/>
          </p:cNvPicPr>
          <p:nvPr/>
        </p:nvPicPr>
        <p:blipFill>
          <a:blip r:embed="rId11"/>
          <a:stretch>
            <a:fillRect/>
          </a:stretch>
        </p:blipFill>
        <p:spPr>
          <a:xfrm>
            <a:off x="571500" y="2863155"/>
            <a:ext cx="202406" cy="177105"/>
          </a:xfrm>
          <a:prstGeom prst="rect">
            <a:avLst/>
          </a:prstGeom>
        </p:spPr>
      </p:pic>
      <p:pic>
        <p:nvPicPr>
          <p:cNvPr id="12" name="Image 10" descr="preencoded.png"/>
          <p:cNvPicPr>
            <a:picLocks noChangeAspect="1"/>
          </p:cNvPicPr>
          <p:nvPr/>
        </p:nvPicPr>
        <p:blipFill>
          <a:blip r:embed="rId12"/>
          <a:stretch>
            <a:fillRect/>
          </a:stretch>
        </p:blipFill>
        <p:spPr>
          <a:xfrm>
            <a:off x="571500" y="3411736"/>
            <a:ext cx="202406" cy="177105"/>
          </a:xfrm>
          <a:prstGeom prst="rect">
            <a:avLst/>
          </a:prstGeom>
        </p:spPr>
      </p:pic>
      <p:pic>
        <p:nvPicPr>
          <p:cNvPr id="13" name="Image 11" descr="preencoded.png"/>
          <p:cNvPicPr>
            <a:picLocks noChangeAspect="1"/>
          </p:cNvPicPr>
          <p:nvPr/>
        </p:nvPicPr>
        <p:blipFill>
          <a:blip r:embed="rId13"/>
          <a:stretch>
            <a:fillRect/>
          </a:stretch>
        </p:blipFill>
        <p:spPr>
          <a:xfrm>
            <a:off x="571500" y="4122241"/>
            <a:ext cx="5214938" cy="381000"/>
          </a:xfrm>
          <a:prstGeom prst="rect">
            <a:avLst/>
          </a:prstGeom>
        </p:spPr>
      </p:pic>
      <p:pic>
        <p:nvPicPr>
          <p:cNvPr id="14" name="Image 12" descr="preencoded.png"/>
          <p:cNvPicPr>
            <a:picLocks noChangeAspect="1"/>
          </p:cNvPicPr>
          <p:nvPr/>
        </p:nvPicPr>
        <p:blipFill>
          <a:blip r:embed="rId14"/>
          <a:stretch>
            <a:fillRect/>
          </a:stretch>
        </p:blipFill>
        <p:spPr>
          <a:xfrm>
            <a:off x="685800" y="4234309"/>
            <a:ext cx="190500" cy="152400"/>
          </a:xfrm>
          <a:prstGeom prst="rect">
            <a:avLst/>
          </a:prstGeom>
        </p:spPr>
      </p:pic>
      <p:pic>
        <p:nvPicPr>
          <p:cNvPr id="15" name="Image 13" descr="preencoded.png"/>
          <p:cNvPicPr>
            <a:picLocks noChangeAspect="1"/>
          </p:cNvPicPr>
          <p:nvPr/>
        </p:nvPicPr>
        <p:blipFill>
          <a:blip r:embed="rId15"/>
          <a:stretch>
            <a:fillRect/>
          </a:stretch>
        </p:blipFill>
        <p:spPr>
          <a:xfrm>
            <a:off x="6215063" y="1647825"/>
            <a:ext cx="5595938" cy="3045916"/>
          </a:xfrm>
          <a:prstGeom prst="rect">
            <a:avLst/>
          </a:prstGeom>
        </p:spPr>
      </p:pic>
      <p:pic>
        <p:nvPicPr>
          <p:cNvPr id="16" name="Image 14" descr="preencoded.png"/>
          <p:cNvPicPr>
            <a:picLocks noChangeAspect="1"/>
          </p:cNvPicPr>
          <p:nvPr/>
        </p:nvPicPr>
        <p:blipFill>
          <a:blip r:embed="rId16"/>
          <a:stretch>
            <a:fillRect/>
          </a:stretch>
        </p:blipFill>
        <p:spPr>
          <a:xfrm>
            <a:off x="6405563" y="1838325"/>
            <a:ext cx="5214938" cy="361950"/>
          </a:xfrm>
          <a:prstGeom prst="rect">
            <a:avLst/>
          </a:prstGeom>
        </p:spPr>
      </p:pic>
      <p:pic>
        <p:nvPicPr>
          <p:cNvPr id="17" name="Image 15" descr="preencoded.png"/>
          <p:cNvPicPr>
            <a:picLocks noChangeAspect="1"/>
          </p:cNvPicPr>
          <p:nvPr/>
        </p:nvPicPr>
        <p:blipFill>
          <a:blip r:embed="rId17"/>
          <a:stretch>
            <a:fillRect/>
          </a:stretch>
        </p:blipFill>
        <p:spPr>
          <a:xfrm>
            <a:off x="6405563" y="1885950"/>
            <a:ext cx="238125" cy="190500"/>
          </a:xfrm>
          <a:prstGeom prst="rect">
            <a:avLst/>
          </a:prstGeom>
        </p:spPr>
      </p:pic>
      <p:pic>
        <p:nvPicPr>
          <p:cNvPr id="18" name="Image 16" descr="preencoded.png"/>
          <p:cNvPicPr>
            <a:picLocks noChangeAspect="1"/>
          </p:cNvPicPr>
          <p:nvPr/>
        </p:nvPicPr>
        <p:blipFill>
          <a:blip r:embed="rId18"/>
          <a:stretch>
            <a:fillRect/>
          </a:stretch>
        </p:blipFill>
        <p:spPr>
          <a:xfrm>
            <a:off x="6405563" y="2314575"/>
            <a:ext cx="202406" cy="177105"/>
          </a:xfrm>
          <a:prstGeom prst="rect">
            <a:avLst/>
          </a:prstGeom>
        </p:spPr>
      </p:pic>
      <p:pic>
        <p:nvPicPr>
          <p:cNvPr id="19" name="Image 17" descr="preencoded.png"/>
          <p:cNvPicPr>
            <a:picLocks noChangeAspect="1"/>
          </p:cNvPicPr>
          <p:nvPr/>
        </p:nvPicPr>
        <p:blipFill>
          <a:blip r:embed="rId19"/>
          <a:stretch>
            <a:fillRect/>
          </a:stretch>
        </p:blipFill>
        <p:spPr>
          <a:xfrm>
            <a:off x="6405563" y="2863155"/>
            <a:ext cx="202406" cy="202406"/>
          </a:xfrm>
          <a:prstGeom prst="rect">
            <a:avLst/>
          </a:prstGeom>
        </p:spPr>
      </p:pic>
      <p:pic>
        <p:nvPicPr>
          <p:cNvPr id="20" name="Image 18" descr="preencoded.png"/>
          <p:cNvPicPr>
            <a:picLocks noChangeAspect="1"/>
          </p:cNvPicPr>
          <p:nvPr/>
        </p:nvPicPr>
        <p:blipFill>
          <a:blip r:embed="rId20"/>
          <a:stretch>
            <a:fillRect/>
          </a:stretch>
        </p:blipFill>
        <p:spPr>
          <a:xfrm>
            <a:off x="6405563" y="3411736"/>
            <a:ext cx="202406" cy="202406"/>
          </a:xfrm>
          <a:prstGeom prst="rect">
            <a:avLst/>
          </a:prstGeom>
        </p:spPr>
      </p:pic>
      <p:pic>
        <p:nvPicPr>
          <p:cNvPr id="21" name="Image 19" descr="preencoded.png"/>
          <p:cNvPicPr>
            <a:picLocks noChangeAspect="1"/>
          </p:cNvPicPr>
          <p:nvPr/>
        </p:nvPicPr>
        <p:blipFill>
          <a:blip r:embed="rId21"/>
          <a:stretch>
            <a:fillRect/>
          </a:stretch>
        </p:blipFill>
        <p:spPr>
          <a:xfrm>
            <a:off x="6405563" y="4122241"/>
            <a:ext cx="5214938" cy="381000"/>
          </a:xfrm>
          <a:prstGeom prst="rect">
            <a:avLst/>
          </a:prstGeom>
        </p:spPr>
      </p:pic>
      <p:pic>
        <p:nvPicPr>
          <p:cNvPr id="22" name="Image 20" descr="preencoded.png"/>
          <p:cNvPicPr>
            <a:picLocks noChangeAspect="1"/>
          </p:cNvPicPr>
          <p:nvPr/>
        </p:nvPicPr>
        <p:blipFill>
          <a:blip r:embed="rId22"/>
          <a:stretch>
            <a:fillRect/>
          </a:stretch>
        </p:blipFill>
        <p:spPr>
          <a:xfrm>
            <a:off x="6519863" y="4234309"/>
            <a:ext cx="190500" cy="152400"/>
          </a:xfrm>
          <a:prstGeom prst="rect">
            <a:avLst/>
          </a:prstGeom>
        </p:spPr>
      </p:pic>
      <p:pic>
        <p:nvPicPr>
          <p:cNvPr id="23" name="Image 21" descr="preencoded.png"/>
          <p:cNvPicPr>
            <a:picLocks noChangeAspect="1"/>
          </p:cNvPicPr>
          <p:nvPr/>
        </p:nvPicPr>
        <p:blipFill>
          <a:blip r:embed="rId23"/>
          <a:stretch>
            <a:fillRect/>
          </a:stretch>
        </p:blipFill>
        <p:spPr>
          <a:xfrm>
            <a:off x="381000" y="4884241"/>
            <a:ext cx="11430000" cy="1371600"/>
          </a:xfrm>
          <a:prstGeom prst="rect">
            <a:avLst/>
          </a:prstGeom>
        </p:spPr>
      </p:pic>
      <p:pic>
        <p:nvPicPr>
          <p:cNvPr id="24" name="Image 22" descr="preencoded.png"/>
          <p:cNvPicPr>
            <a:picLocks noChangeAspect="1"/>
          </p:cNvPicPr>
          <p:nvPr/>
        </p:nvPicPr>
        <p:blipFill>
          <a:blip r:embed="rId24"/>
          <a:stretch>
            <a:fillRect/>
          </a:stretch>
        </p:blipFill>
        <p:spPr>
          <a:xfrm>
            <a:off x="571500" y="5074741"/>
            <a:ext cx="381000" cy="381000"/>
          </a:xfrm>
          <a:prstGeom prst="rect">
            <a:avLst/>
          </a:prstGeom>
        </p:spPr>
      </p:pic>
      <p:pic>
        <p:nvPicPr>
          <p:cNvPr id="25" name="Image 23" descr="preencoded.png"/>
          <p:cNvPicPr>
            <a:picLocks noChangeAspect="1"/>
          </p:cNvPicPr>
          <p:nvPr/>
        </p:nvPicPr>
        <p:blipFill>
          <a:blip r:embed="rId25"/>
          <a:stretch>
            <a:fillRect/>
          </a:stretch>
        </p:blipFill>
        <p:spPr>
          <a:xfrm>
            <a:off x="642938" y="5169991"/>
            <a:ext cx="238125" cy="190500"/>
          </a:xfrm>
          <a:prstGeom prst="rect">
            <a:avLst/>
          </a:prstGeom>
        </p:spPr>
      </p:pic>
      <p:sp>
        <p:nvSpPr>
          <p:cNvPr id="26" name="Text 0"/>
          <p:cNvSpPr/>
          <p:nvPr/>
        </p:nvSpPr>
        <p:spPr>
          <a:xfrm>
            <a:off x="523875" y="190500"/>
            <a:ext cx="1120140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Primary Amenorrhoea: Causes Group A</a:t>
            </a:r>
            <a:endParaRPr lang="en-US" sz="2100" dirty="0"/>
          </a:p>
        </p:txBody>
      </p:sp>
      <p:sp>
        <p:nvSpPr>
          <p:cNvPr id="27"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8" name="Text 2"/>
          <p:cNvSpPr/>
          <p:nvPr/>
        </p:nvSpPr>
        <p:spPr>
          <a:xfrm>
            <a:off x="476250" y="1152525"/>
            <a:ext cx="1171575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495057"/>
                </a:solidFill>
              </a:rPr>
              <a:t>Normal Secondary Sexual Characteristics (Puberty has occurred normally)</a:t>
            </a:r>
            <a:endParaRPr lang="en-US" sz="1350" dirty="0"/>
          </a:p>
        </p:txBody>
      </p:sp>
      <p:sp>
        <p:nvSpPr>
          <p:cNvPr id="29" name="Text 3"/>
          <p:cNvSpPr/>
          <p:nvPr/>
        </p:nvSpPr>
        <p:spPr>
          <a:xfrm>
            <a:off x="904875" y="1838325"/>
            <a:ext cx="5214938"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Imperforate Hymen</a:t>
            </a:r>
            <a:endParaRPr lang="en-US" sz="1500" dirty="0"/>
          </a:p>
        </p:txBody>
      </p:sp>
      <p:sp>
        <p:nvSpPr>
          <p:cNvPr id="30" name="Text 4"/>
          <p:cNvSpPr/>
          <p:nvPr/>
        </p:nvSpPr>
        <p:spPr>
          <a:xfrm>
            <a:off x="888206" y="2314575"/>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Haematocolpus:</a:t>
            </a:r>
            <a:r>
              <a:rPr lang="en-US" sz="1275" dirty="0">
                <a:solidFill>
                  <a:srgbClr val="212529"/>
                </a:solidFill>
              </a:rPr>
              <a:t> Menstrual blood collects behind the hymen, unable to escape.</a:t>
            </a:r>
            <a:endParaRPr lang="en-US" sz="1275" dirty="0"/>
          </a:p>
        </p:txBody>
      </p:sp>
      <p:sp>
        <p:nvSpPr>
          <p:cNvPr id="31" name="Text 5"/>
          <p:cNvSpPr/>
          <p:nvPr/>
        </p:nvSpPr>
        <p:spPr>
          <a:xfrm>
            <a:off x="888206" y="2863155"/>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Symptoms:</a:t>
            </a:r>
            <a:r>
              <a:rPr lang="en-US" sz="1275" dirty="0">
                <a:solidFill>
                  <a:srgbClr val="212529"/>
                </a:solidFill>
              </a:rPr>
              <a:t> Cyclical lower abdominal pain without visible menstruation.</a:t>
            </a:r>
            <a:endParaRPr lang="en-US" sz="1275" dirty="0"/>
          </a:p>
        </p:txBody>
      </p:sp>
      <p:sp>
        <p:nvSpPr>
          <p:cNvPr id="32" name="Text 6"/>
          <p:cNvSpPr/>
          <p:nvPr/>
        </p:nvSpPr>
        <p:spPr>
          <a:xfrm>
            <a:off x="888206" y="3411736"/>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Physical Sign:</a:t>
            </a:r>
            <a:r>
              <a:rPr lang="en-US" sz="1275" dirty="0">
                <a:solidFill>
                  <a:srgbClr val="212529"/>
                </a:solidFill>
              </a:rPr>
              <a:t> Bulging, bluish membrane visible at the vaginal introitus.</a:t>
            </a:r>
            <a:endParaRPr lang="en-US" sz="1275" dirty="0"/>
          </a:p>
        </p:txBody>
      </p:sp>
      <p:sp>
        <p:nvSpPr>
          <p:cNvPr id="33" name="Text 7"/>
          <p:cNvSpPr/>
          <p:nvPr/>
        </p:nvSpPr>
        <p:spPr>
          <a:xfrm>
            <a:off x="876300" y="4122241"/>
            <a:ext cx="9267757" cy="381000"/>
          </a:xfrm>
          <a:prstGeom prst="rect">
            <a:avLst/>
          </a:prstGeom>
          <a:noFill/>
          <a:ln/>
        </p:spPr>
        <p:txBody>
          <a:bodyPr vert="horz" wrap="square" lIns="0" tIns="0" rIns="0" bIns="0" rtlCol="0" anchor="ctr"/>
          <a:lstStyle/>
          <a:p>
            <a:pPr marL="0" indent="0">
              <a:lnSpc>
                <a:spcPts val="1800"/>
              </a:lnSpc>
              <a:buNone/>
            </a:pPr>
            <a:r>
              <a:rPr lang="en-US" sz="1200" b="1" dirty="0">
                <a:solidFill>
                  <a:srgbClr val="842029"/>
                </a:solidFill>
              </a:rPr>
              <a:t> May present as acute urinary retention in teenagers.</a:t>
            </a:r>
            <a:endParaRPr lang="en-US" sz="1200" dirty="0"/>
          </a:p>
        </p:txBody>
      </p:sp>
      <p:sp>
        <p:nvSpPr>
          <p:cNvPr id="34" name="Text 8"/>
          <p:cNvSpPr/>
          <p:nvPr/>
        </p:nvSpPr>
        <p:spPr>
          <a:xfrm>
            <a:off x="6738938" y="1838325"/>
            <a:ext cx="5214938" cy="3619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Absent Vagina (MRKH)</a:t>
            </a:r>
            <a:endParaRPr lang="en-US" sz="1500" dirty="0"/>
          </a:p>
        </p:txBody>
      </p:sp>
      <p:sp>
        <p:nvSpPr>
          <p:cNvPr id="35" name="Text 9"/>
          <p:cNvSpPr/>
          <p:nvPr/>
        </p:nvSpPr>
        <p:spPr>
          <a:xfrm>
            <a:off x="6722269" y="2314575"/>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Mayer-Rokitansky-Küster-Hauser:</a:t>
            </a:r>
            <a:r>
              <a:rPr lang="en-US" sz="1275" dirty="0">
                <a:solidFill>
                  <a:srgbClr val="212529"/>
                </a:solidFill>
              </a:rPr>
              <a:t> Congenital vaginal aplasia/agenesis.</a:t>
            </a:r>
            <a:endParaRPr lang="en-US" sz="1275" dirty="0"/>
          </a:p>
        </p:txBody>
      </p:sp>
      <p:sp>
        <p:nvSpPr>
          <p:cNvPr id="36" name="Text 10"/>
          <p:cNvSpPr/>
          <p:nvPr/>
        </p:nvSpPr>
        <p:spPr>
          <a:xfrm>
            <a:off x="6722269" y="2863155"/>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Anatomy:</a:t>
            </a:r>
            <a:r>
              <a:rPr lang="en-US" sz="1275" dirty="0">
                <a:solidFill>
                  <a:srgbClr val="212529"/>
                </a:solidFill>
              </a:rPr>
              <a:t> Normal ovaries and external genitalia, but absent or rudimentary uterus/vagina.</a:t>
            </a:r>
            <a:endParaRPr lang="en-US" sz="1275" dirty="0"/>
          </a:p>
        </p:txBody>
      </p:sp>
      <p:sp>
        <p:nvSpPr>
          <p:cNvPr id="37" name="Text 11"/>
          <p:cNvSpPr/>
          <p:nvPr/>
        </p:nvSpPr>
        <p:spPr>
          <a:xfrm>
            <a:off x="6722269" y="3411736"/>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Diagnosis:</a:t>
            </a:r>
            <a:r>
              <a:rPr lang="en-US" sz="1275" dirty="0">
                <a:solidFill>
                  <a:srgbClr val="212529"/>
                </a:solidFill>
              </a:rPr>
              <a:t> Requires specialist imaging (MRI) and chromosomal analysis (46,XX).</a:t>
            </a:r>
            <a:endParaRPr lang="en-US" sz="1275" dirty="0"/>
          </a:p>
        </p:txBody>
      </p:sp>
      <p:sp>
        <p:nvSpPr>
          <p:cNvPr id="38" name="Text 12"/>
          <p:cNvSpPr/>
          <p:nvPr/>
        </p:nvSpPr>
        <p:spPr>
          <a:xfrm>
            <a:off x="6710363" y="4122241"/>
            <a:ext cx="5481638" cy="381000"/>
          </a:xfrm>
          <a:prstGeom prst="rect">
            <a:avLst/>
          </a:prstGeom>
          <a:noFill/>
          <a:ln/>
        </p:spPr>
        <p:txBody>
          <a:bodyPr vert="horz" wrap="square" lIns="0" tIns="0" rIns="0" bIns="0" rtlCol="0" anchor="ctr"/>
          <a:lstStyle/>
          <a:p>
            <a:pPr marL="0" indent="0">
              <a:lnSpc>
                <a:spcPts val="1800"/>
              </a:lnSpc>
              <a:buNone/>
            </a:pPr>
            <a:r>
              <a:rPr lang="en-US" sz="1200" b="1" dirty="0">
                <a:solidFill>
                  <a:srgbClr val="004085"/>
                </a:solidFill>
              </a:rPr>
              <a:t> Requires sensitive specialist psychological support.</a:t>
            </a:r>
            <a:endParaRPr lang="en-US" sz="1200" dirty="0"/>
          </a:p>
        </p:txBody>
      </p:sp>
      <p:sp>
        <p:nvSpPr>
          <p:cNvPr id="39" name="Text 13"/>
          <p:cNvSpPr/>
          <p:nvPr/>
        </p:nvSpPr>
        <p:spPr>
          <a:xfrm>
            <a:off x="1095375" y="5074741"/>
            <a:ext cx="10525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856404"/>
                </a:solidFill>
              </a:rPr>
              <a:t>AKT &amp; SCA Clinical Pearl</a:t>
            </a:r>
            <a:endParaRPr lang="en-US" sz="1350" dirty="0"/>
          </a:p>
        </p:txBody>
      </p:sp>
      <p:sp>
        <p:nvSpPr>
          <p:cNvPr id="40" name="Text 14"/>
          <p:cNvSpPr/>
          <p:nvPr/>
        </p:nvSpPr>
        <p:spPr>
          <a:xfrm>
            <a:off x="1095375" y="5379541"/>
            <a:ext cx="10525125" cy="685800"/>
          </a:xfrm>
          <a:prstGeom prst="rect">
            <a:avLst/>
          </a:prstGeom>
          <a:noFill/>
          <a:ln/>
        </p:spPr>
        <p:txBody>
          <a:bodyPr vert="horz" wrap="square" lIns="0" tIns="0" rIns="0" bIns="0" rtlCol="0" anchor="ctr"/>
          <a:lstStyle/>
          <a:p>
            <a:pPr marL="0" indent="0">
              <a:lnSpc>
                <a:spcPts val="1800"/>
              </a:lnSpc>
              <a:buNone/>
            </a:pPr>
            <a:r>
              <a:rPr lang="en-US" sz="1200" dirty="0">
                <a:solidFill>
                  <a:srgbClr val="664D03"/>
                </a:solidFill>
              </a:rPr>
              <a:t>In Group A causes, the </a:t>
            </a:r>
            <a:r>
              <a:rPr lang="en-US" sz="1200" b="1" dirty="0">
                <a:solidFill>
                  <a:srgbClr val="664D03"/>
                </a:solidFill>
              </a:rPr>
              <a:t>Hypothalamic-Pituitary-Ovarian (HPO) axis is fully functional</a:t>
            </a:r>
            <a:r>
              <a:rPr lang="en-US" sz="1200" dirty="0">
                <a:solidFill>
                  <a:srgbClr val="664D03"/>
                </a:solidFill>
              </a:rPr>
              <a:t>. This is why secondary sexual characteristics (breast development/pubic hair) are normal. The failure is </a:t>
            </a:r>
            <a:r>
              <a:rPr lang="en-US" sz="1200" b="1" dirty="0">
                <a:solidFill>
                  <a:srgbClr val="664D03"/>
                </a:solidFill>
              </a:rPr>
              <a:t>structural/outflow tract</a:t>
            </a:r>
            <a:r>
              <a:rPr lang="en-US" sz="1200" dirty="0">
                <a:solidFill>
                  <a:srgbClr val="664D03"/>
                </a:solidFill>
              </a:rPr>
              <a:t> related, not hormonal. Always perform a visual inspection of the genitalia if primary amenorrhoea is suspected.</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5619750" cy="4514850"/>
          </a:xfrm>
          <a:prstGeom prst="rect">
            <a:avLst/>
          </a:prstGeom>
        </p:spPr>
      </p:pic>
      <p:pic>
        <p:nvPicPr>
          <p:cNvPr id="7" name="Image 5" descr="preencoded.png"/>
          <p:cNvPicPr>
            <a:picLocks noChangeAspect="1"/>
          </p:cNvPicPr>
          <p:nvPr/>
        </p:nvPicPr>
        <p:blipFill>
          <a:blip r:embed="rId7"/>
          <a:stretch>
            <a:fillRect/>
          </a:stretch>
        </p:blipFill>
        <p:spPr>
          <a:xfrm>
            <a:off x="571500" y="1376363"/>
            <a:ext cx="238125" cy="190500"/>
          </a:xfrm>
          <a:prstGeom prst="rect">
            <a:avLst/>
          </a:prstGeom>
        </p:spPr>
      </p:pic>
      <p:pic>
        <p:nvPicPr>
          <p:cNvPr id="8" name="Image 6" descr="preencoded.png"/>
          <p:cNvPicPr>
            <a:picLocks noChangeAspect="1"/>
          </p:cNvPicPr>
          <p:nvPr/>
        </p:nvPicPr>
        <p:blipFill>
          <a:blip r:embed="rId8"/>
          <a:stretch>
            <a:fillRect/>
          </a:stretch>
        </p:blipFill>
        <p:spPr>
          <a:xfrm>
            <a:off x="381000" y="5857875"/>
            <a:ext cx="5619750" cy="714375"/>
          </a:xfrm>
          <a:prstGeom prst="rect">
            <a:avLst/>
          </a:prstGeom>
        </p:spPr>
      </p:pic>
      <p:pic>
        <p:nvPicPr>
          <p:cNvPr id="9" name="Image 7" descr="preencoded.png"/>
          <p:cNvPicPr>
            <a:picLocks noChangeAspect="1"/>
          </p:cNvPicPr>
          <p:nvPr/>
        </p:nvPicPr>
        <p:blipFill>
          <a:blip r:embed="rId9"/>
          <a:stretch>
            <a:fillRect/>
          </a:stretch>
        </p:blipFill>
        <p:spPr>
          <a:xfrm>
            <a:off x="571500" y="6031409"/>
            <a:ext cx="178594" cy="148828"/>
          </a:xfrm>
          <a:prstGeom prst="rect">
            <a:avLst/>
          </a:prstGeom>
        </p:spPr>
      </p:pic>
      <p:pic>
        <p:nvPicPr>
          <p:cNvPr id="10" name="Image 8" descr="preencoded.png"/>
          <p:cNvPicPr>
            <a:picLocks noChangeAspect="1"/>
          </p:cNvPicPr>
          <p:nvPr/>
        </p:nvPicPr>
        <p:blipFill>
          <a:blip r:embed="rId10"/>
          <a:stretch>
            <a:fillRect/>
          </a:stretch>
        </p:blipFill>
        <p:spPr>
          <a:xfrm>
            <a:off x="6191250" y="1152525"/>
            <a:ext cx="5619750" cy="4514850"/>
          </a:xfrm>
          <a:prstGeom prst="rect">
            <a:avLst/>
          </a:prstGeom>
        </p:spPr>
      </p:pic>
      <p:pic>
        <p:nvPicPr>
          <p:cNvPr id="11" name="Image 9" descr="preencoded.png"/>
          <p:cNvPicPr>
            <a:picLocks noChangeAspect="1"/>
          </p:cNvPicPr>
          <p:nvPr/>
        </p:nvPicPr>
        <p:blipFill>
          <a:blip r:embed="rId11"/>
          <a:stretch>
            <a:fillRect/>
          </a:stretch>
        </p:blipFill>
        <p:spPr>
          <a:xfrm>
            <a:off x="6381750" y="1376363"/>
            <a:ext cx="238125" cy="190500"/>
          </a:xfrm>
          <a:prstGeom prst="rect">
            <a:avLst/>
          </a:prstGeom>
        </p:spPr>
      </p:pic>
      <p:pic>
        <p:nvPicPr>
          <p:cNvPr id="12" name="Image 10" descr="preencoded.png"/>
          <p:cNvPicPr>
            <a:picLocks noChangeAspect="1"/>
          </p:cNvPicPr>
          <p:nvPr/>
        </p:nvPicPr>
        <p:blipFill>
          <a:blip r:embed="rId12"/>
          <a:stretch>
            <a:fillRect/>
          </a:stretch>
        </p:blipFill>
        <p:spPr>
          <a:xfrm>
            <a:off x="6191250" y="5857875"/>
            <a:ext cx="5619750" cy="714375"/>
          </a:xfrm>
          <a:prstGeom prst="rect">
            <a:avLst/>
          </a:prstGeom>
        </p:spPr>
      </p:pic>
      <p:pic>
        <p:nvPicPr>
          <p:cNvPr id="13" name="Image 11" descr="preencoded.png"/>
          <p:cNvPicPr>
            <a:picLocks noChangeAspect="1"/>
          </p:cNvPicPr>
          <p:nvPr/>
        </p:nvPicPr>
        <p:blipFill>
          <a:blip r:embed="rId13"/>
          <a:stretch>
            <a:fillRect/>
          </a:stretch>
        </p:blipFill>
        <p:spPr>
          <a:xfrm>
            <a:off x="6381750" y="6031409"/>
            <a:ext cx="178594" cy="148828"/>
          </a:xfrm>
          <a:prstGeom prst="rect">
            <a:avLst/>
          </a:prstGeom>
        </p:spPr>
      </p:pic>
      <p:sp>
        <p:nvSpPr>
          <p:cNvPr id="14" name="Text 0"/>
          <p:cNvSpPr/>
          <p:nvPr/>
        </p:nvSpPr>
        <p:spPr>
          <a:xfrm>
            <a:off x="523875" y="190500"/>
            <a:ext cx="1088136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Primary Amenorrhoea Causes Group B</a:t>
            </a:r>
            <a:endParaRPr lang="en-US" sz="2100" dirty="0"/>
          </a:p>
        </p:txBody>
      </p:sp>
      <p:sp>
        <p:nvSpPr>
          <p:cNvPr id="15"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16" name="Text 2"/>
          <p:cNvSpPr/>
          <p:nvPr/>
        </p:nvSpPr>
        <p:spPr>
          <a:xfrm>
            <a:off x="904875" y="1343025"/>
            <a:ext cx="76123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Constitutional Delay &amp; Central Causes</a:t>
            </a:r>
            <a:endParaRPr lang="en-US" sz="1350" dirty="0"/>
          </a:p>
        </p:txBody>
      </p:sp>
      <p:sp>
        <p:nvSpPr>
          <p:cNvPr id="17" name="Text 3"/>
          <p:cNvSpPr/>
          <p:nvPr/>
        </p:nvSpPr>
        <p:spPr>
          <a:xfrm>
            <a:off x="762000" y="1714500"/>
            <a:ext cx="504825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 </a:t>
            </a:r>
            <a:r>
              <a:rPr lang="en-US" sz="1200" b="1" dirty="0">
                <a:solidFill>
                  <a:srgbClr val="212529"/>
                </a:solidFill>
              </a:rPr>
              <a:t>Constitutional Delayed Puberty:</a:t>
            </a:r>
            <a:r>
              <a:rPr lang="en-US" sz="1200" dirty="0">
                <a:solidFill>
                  <a:srgbClr val="212529"/>
                </a:solidFill>
              </a:rPr>
              <a:t> Most common cause overall. Often a positive family history; requires reassurance.</a:t>
            </a:r>
            <a:endParaRPr lang="en-US" sz="1200" dirty="0"/>
          </a:p>
        </p:txBody>
      </p:sp>
      <p:sp>
        <p:nvSpPr>
          <p:cNvPr id="18" name="Text 4"/>
          <p:cNvSpPr/>
          <p:nvPr/>
        </p:nvSpPr>
        <p:spPr>
          <a:xfrm>
            <a:off x="762000" y="2217241"/>
            <a:ext cx="504825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 </a:t>
            </a:r>
            <a:r>
              <a:rPr lang="en-US" sz="1200" b="1" dirty="0">
                <a:solidFill>
                  <a:srgbClr val="212529"/>
                </a:solidFill>
              </a:rPr>
              <a:t>Hypothalamic:</a:t>
            </a:r>
            <a:r>
              <a:rPr lang="en-US" sz="1200" dirty="0">
                <a:solidFill>
                  <a:srgbClr val="212529"/>
                </a:solidFill>
              </a:rPr>
              <a:t> Kallmann’s Syndrome (Failure of GnRH migration + </a:t>
            </a:r>
            <a:r>
              <a:rPr lang="en-US" sz="1200" b="1" dirty="0">
                <a:solidFill>
                  <a:srgbClr val="212529"/>
                </a:solidFill>
              </a:rPr>
              <a:t>Anosmia</a:t>
            </a:r>
            <a:r>
              <a:rPr lang="en-US" sz="1200" dirty="0">
                <a:solidFill>
                  <a:srgbClr val="212529"/>
                </a:solidFill>
              </a:rPr>
              <a:t>).</a:t>
            </a:r>
            <a:endParaRPr lang="en-US" sz="1200" dirty="0"/>
          </a:p>
        </p:txBody>
      </p:sp>
      <p:sp>
        <p:nvSpPr>
          <p:cNvPr id="19" name="Text 5"/>
          <p:cNvSpPr/>
          <p:nvPr/>
        </p:nvSpPr>
        <p:spPr>
          <a:xfrm>
            <a:off x="762000" y="2719983"/>
            <a:ext cx="504825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 </a:t>
            </a:r>
            <a:r>
              <a:rPr lang="en-US" sz="1200" b="1" dirty="0">
                <a:solidFill>
                  <a:srgbClr val="212529"/>
                </a:solidFill>
              </a:rPr>
              <a:t>Pituitary:</a:t>
            </a:r>
            <a:r>
              <a:rPr lang="en-US" sz="1200" dirty="0">
                <a:solidFill>
                  <a:srgbClr val="212529"/>
                </a:solidFill>
              </a:rPr>
              <a:t> Tumours such as Prolactinomas or Craniopharyngiomas obstructing the HPO axis.</a:t>
            </a:r>
            <a:endParaRPr lang="en-US" sz="1200" dirty="0"/>
          </a:p>
        </p:txBody>
      </p:sp>
      <p:sp>
        <p:nvSpPr>
          <p:cNvPr id="20" name="Text 6"/>
          <p:cNvSpPr/>
          <p:nvPr/>
        </p:nvSpPr>
        <p:spPr>
          <a:xfrm>
            <a:off x="866031" y="6000750"/>
            <a:ext cx="5238750" cy="428625"/>
          </a:xfrm>
          <a:prstGeom prst="rect">
            <a:avLst/>
          </a:prstGeom>
          <a:noFill/>
          <a:ln/>
        </p:spPr>
        <p:txBody>
          <a:bodyPr vert="horz" wrap="square" lIns="0" tIns="0" rIns="0" bIns="0" rtlCol="0" anchor="ctr"/>
          <a:lstStyle/>
          <a:p>
            <a:pPr marL="0" indent="0">
              <a:lnSpc>
                <a:spcPts val="1688"/>
              </a:lnSpc>
              <a:buNone/>
            </a:pPr>
            <a:r>
              <a:rPr lang="en-US" sz="1125" dirty="0">
                <a:solidFill>
                  <a:srgbClr val="856404"/>
                </a:solidFill>
              </a:rPr>
              <a:t> </a:t>
            </a:r>
            <a:r>
              <a:rPr lang="en-US" sz="1125" b="1" dirty="0">
                <a:solidFill>
                  <a:srgbClr val="212529"/>
                </a:solidFill>
              </a:rPr>
              <a:t>AKT Pearl:</a:t>
            </a:r>
            <a:r>
              <a:rPr lang="en-US" sz="1125" dirty="0">
                <a:solidFill>
                  <a:srgbClr val="856404"/>
                </a:solidFill>
              </a:rPr>
              <a:t> If a patient presents with primary amenorrhoea and a complete inability to smell, think </a:t>
            </a:r>
            <a:r>
              <a:rPr lang="en-US" sz="1125" b="1" dirty="0">
                <a:solidFill>
                  <a:srgbClr val="212529"/>
                </a:solidFill>
              </a:rPr>
              <a:t>Kallmann's Syndrome</a:t>
            </a:r>
            <a:r>
              <a:rPr lang="en-US" sz="1125" dirty="0">
                <a:solidFill>
                  <a:srgbClr val="856404"/>
                </a:solidFill>
              </a:rPr>
              <a:t> (Hypogonadotropic hypogonadism).</a:t>
            </a:r>
            <a:endParaRPr lang="en-US" sz="1125" dirty="0"/>
          </a:p>
        </p:txBody>
      </p:sp>
      <p:sp>
        <p:nvSpPr>
          <p:cNvPr id="21" name="Text 7"/>
          <p:cNvSpPr/>
          <p:nvPr/>
        </p:nvSpPr>
        <p:spPr>
          <a:xfrm>
            <a:off x="6715125" y="1343025"/>
            <a:ext cx="54768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Ovarian &amp; Endocrine Factors</a:t>
            </a:r>
            <a:endParaRPr lang="en-US" sz="1350" dirty="0"/>
          </a:p>
        </p:txBody>
      </p:sp>
      <p:sp>
        <p:nvSpPr>
          <p:cNvPr id="22" name="Text 8"/>
          <p:cNvSpPr/>
          <p:nvPr/>
        </p:nvSpPr>
        <p:spPr>
          <a:xfrm>
            <a:off x="6572250" y="1714500"/>
            <a:ext cx="504825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 </a:t>
            </a:r>
            <a:r>
              <a:rPr lang="en-US" sz="1200" b="1" dirty="0">
                <a:solidFill>
                  <a:srgbClr val="212529"/>
                </a:solidFill>
              </a:rPr>
              <a:t>Ovarian Dysgenesis:</a:t>
            </a:r>
            <a:r>
              <a:rPr lang="en-US" sz="1200" dirty="0">
                <a:solidFill>
                  <a:srgbClr val="212529"/>
                </a:solidFill>
              </a:rPr>
              <a:t> Turner Syndrome (45XO). Look for short stature, webbed neck, and wide-spaced nipples.</a:t>
            </a:r>
            <a:endParaRPr lang="en-US" sz="1200" dirty="0"/>
          </a:p>
        </p:txBody>
      </p:sp>
      <p:sp>
        <p:nvSpPr>
          <p:cNvPr id="23" name="Text 9"/>
          <p:cNvSpPr/>
          <p:nvPr/>
        </p:nvSpPr>
        <p:spPr>
          <a:xfrm>
            <a:off x="6572250" y="2217241"/>
            <a:ext cx="504825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 </a:t>
            </a:r>
            <a:r>
              <a:rPr lang="en-US" sz="1200" b="1" dirty="0">
                <a:solidFill>
                  <a:srgbClr val="212529"/>
                </a:solidFill>
              </a:rPr>
              <a:t>Endocrine:</a:t>
            </a:r>
            <a:r>
              <a:rPr lang="en-US" sz="1200" dirty="0">
                <a:solidFill>
                  <a:srgbClr val="212529"/>
                </a:solidFill>
              </a:rPr>
              <a:t> Hypothyroidism, Cushing’s Syndrome, or Hyperprolactinaemia.</a:t>
            </a:r>
            <a:endParaRPr lang="en-US" sz="1200" dirty="0"/>
          </a:p>
        </p:txBody>
      </p:sp>
      <p:sp>
        <p:nvSpPr>
          <p:cNvPr id="24" name="Text 10"/>
          <p:cNvSpPr/>
          <p:nvPr/>
        </p:nvSpPr>
        <p:spPr>
          <a:xfrm>
            <a:off x="6572250" y="2719983"/>
            <a:ext cx="5048250"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 </a:t>
            </a:r>
            <a:r>
              <a:rPr lang="en-US" sz="1200" b="1" dirty="0">
                <a:solidFill>
                  <a:srgbClr val="212529"/>
                </a:solidFill>
              </a:rPr>
              <a:t>Systemic Disease:</a:t>
            </a:r>
            <a:r>
              <a:rPr lang="en-US" sz="1200" dirty="0">
                <a:solidFill>
                  <a:srgbClr val="212529"/>
                </a:solidFill>
              </a:rPr>
              <a:t> Anorexia nervosa, Coeliac disease, or chronic illness (e.g., Rheumatoid Arthritis).</a:t>
            </a:r>
            <a:endParaRPr lang="en-US" sz="1200" dirty="0"/>
          </a:p>
        </p:txBody>
      </p:sp>
      <p:sp>
        <p:nvSpPr>
          <p:cNvPr id="25" name="Text 11"/>
          <p:cNvSpPr/>
          <p:nvPr/>
        </p:nvSpPr>
        <p:spPr>
          <a:xfrm>
            <a:off x="6676281" y="6000750"/>
            <a:ext cx="5238750" cy="428625"/>
          </a:xfrm>
          <a:prstGeom prst="rect">
            <a:avLst/>
          </a:prstGeom>
          <a:noFill/>
          <a:ln/>
        </p:spPr>
        <p:txBody>
          <a:bodyPr vert="horz" wrap="square" lIns="0" tIns="0" rIns="0" bIns="0" rtlCol="0" anchor="ctr"/>
          <a:lstStyle/>
          <a:p>
            <a:pPr marL="0" indent="0">
              <a:lnSpc>
                <a:spcPts val="1688"/>
              </a:lnSpc>
              <a:buNone/>
            </a:pPr>
            <a:r>
              <a:rPr lang="en-US" sz="1125" dirty="0">
                <a:solidFill>
                  <a:srgbClr val="0F5132"/>
                </a:solidFill>
              </a:rPr>
              <a:t> </a:t>
            </a:r>
            <a:r>
              <a:rPr lang="en-US" sz="1125" b="1" dirty="0">
                <a:solidFill>
                  <a:srgbClr val="212529"/>
                </a:solidFill>
              </a:rPr>
              <a:t>SCA Tip:</a:t>
            </a:r>
            <a:r>
              <a:rPr lang="en-US" sz="1125" dirty="0">
                <a:solidFill>
                  <a:srgbClr val="0F5132"/>
                </a:solidFill>
              </a:rPr>
              <a:t> When puberty is delayed, exploring </a:t>
            </a:r>
            <a:r>
              <a:rPr lang="en-US" sz="1125" b="1" dirty="0">
                <a:solidFill>
                  <a:srgbClr val="212529"/>
                </a:solidFill>
              </a:rPr>
              <a:t>ICE</a:t>
            </a:r>
            <a:r>
              <a:rPr lang="en-US" sz="1125" dirty="0">
                <a:solidFill>
                  <a:srgbClr val="0F5132"/>
                </a:solidFill>
              </a:rPr>
              <a:t> is vital. Patients often worry about "being different" from peers or future fertility.</a:t>
            </a:r>
            <a:endParaRPr lang="en-US" sz="112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6715125" cy="4419600"/>
          </a:xfrm>
          <a:prstGeom prst="rect">
            <a:avLst/>
          </a:prstGeom>
        </p:spPr>
      </p:pic>
      <p:pic>
        <p:nvPicPr>
          <p:cNvPr id="7" name="Image 5" descr="preencoded.png"/>
          <p:cNvPicPr>
            <a:picLocks noChangeAspect="1"/>
          </p:cNvPicPr>
          <p:nvPr/>
        </p:nvPicPr>
        <p:blipFill>
          <a:blip r:embed="rId7"/>
          <a:stretch>
            <a:fillRect/>
          </a:stretch>
        </p:blipFill>
        <p:spPr>
          <a:xfrm>
            <a:off x="571500" y="1395413"/>
            <a:ext cx="190500" cy="152400"/>
          </a:xfrm>
          <a:prstGeom prst="rect">
            <a:avLst/>
          </a:prstGeom>
        </p:spPr>
      </p:pic>
      <p:pic>
        <p:nvPicPr>
          <p:cNvPr id="8" name="Image 6" descr="preencoded.png"/>
          <p:cNvPicPr>
            <a:picLocks noChangeAspect="1"/>
          </p:cNvPicPr>
          <p:nvPr/>
        </p:nvPicPr>
        <p:blipFill>
          <a:blip r:embed="rId8"/>
          <a:stretch>
            <a:fillRect/>
          </a:stretch>
        </p:blipFill>
        <p:spPr>
          <a:xfrm>
            <a:off x="571500" y="1714500"/>
            <a:ext cx="6334125" cy="428625"/>
          </a:xfrm>
          <a:prstGeom prst="rect">
            <a:avLst/>
          </a:prstGeom>
        </p:spPr>
      </p:pic>
      <p:pic>
        <p:nvPicPr>
          <p:cNvPr id="9" name="Image 7" descr="preencoded.png"/>
          <p:cNvPicPr>
            <a:picLocks noChangeAspect="1"/>
          </p:cNvPicPr>
          <p:nvPr/>
        </p:nvPicPr>
        <p:blipFill>
          <a:blip r:embed="rId8"/>
          <a:stretch>
            <a:fillRect/>
          </a:stretch>
        </p:blipFill>
        <p:spPr>
          <a:xfrm>
            <a:off x="571500" y="2219325"/>
            <a:ext cx="6334125" cy="428625"/>
          </a:xfrm>
          <a:prstGeom prst="rect">
            <a:avLst/>
          </a:prstGeom>
        </p:spPr>
      </p:pic>
      <p:pic>
        <p:nvPicPr>
          <p:cNvPr id="10" name="Image 8" descr="preencoded.png"/>
          <p:cNvPicPr>
            <a:picLocks noChangeAspect="1"/>
          </p:cNvPicPr>
          <p:nvPr/>
        </p:nvPicPr>
        <p:blipFill>
          <a:blip r:embed="rId8"/>
          <a:stretch>
            <a:fillRect/>
          </a:stretch>
        </p:blipFill>
        <p:spPr>
          <a:xfrm>
            <a:off x="571500" y="2724150"/>
            <a:ext cx="6334125" cy="428625"/>
          </a:xfrm>
          <a:prstGeom prst="rect">
            <a:avLst/>
          </a:prstGeom>
        </p:spPr>
      </p:pic>
      <p:pic>
        <p:nvPicPr>
          <p:cNvPr id="11" name="Image 9" descr="preencoded.png"/>
          <p:cNvPicPr>
            <a:picLocks noChangeAspect="1"/>
          </p:cNvPicPr>
          <p:nvPr/>
        </p:nvPicPr>
        <p:blipFill>
          <a:blip r:embed="rId9"/>
          <a:stretch>
            <a:fillRect/>
          </a:stretch>
        </p:blipFill>
        <p:spPr>
          <a:xfrm>
            <a:off x="381000" y="5762625"/>
            <a:ext cx="6715125" cy="714375"/>
          </a:xfrm>
          <a:prstGeom prst="rect">
            <a:avLst/>
          </a:prstGeom>
        </p:spPr>
      </p:pic>
      <p:pic>
        <p:nvPicPr>
          <p:cNvPr id="12" name="Image 10" descr="preencoded.png"/>
          <p:cNvPicPr>
            <a:picLocks noChangeAspect="1"/>
          </p:cNvPicPr>
          <p:nvPr/>
        </p:nvPicPr>
        <p:blipFill>
          <a:blip r:embed="rId10"/>
          <a:stretch>
            <a:fillRect/>
          </a:stretch>
        </p:blipFill>
        <p:spPr>
          <a:xfrm>
            <a:off x="773162" y="5936159"/>
            <a:ext cx="178594" cy="148828"/>
          </a:xfrm>
          <a:prstGeom prst="rect">
            <a:avLst/>
          </a:prstGeom>
        </p:spPr>
      </p:pic>
      <p:pic>
        <p:nvPicPr>
          <p:cNvPr id="13" name="Image 11" descr="preencoded.png"/>
          <p:cNvPicPr>
            <a:picLocks noChangeAspect="1"/>
          </p:cNvPicPr>
          <p:nvPr/>
        </p:nvPicPr>
        <p:blipFill>
          <a:blip r:embed="rId11"/>
          <a:stretch>
            <a:fillRect/>
          </a:stretch>
        </p:blipFill>
        <p:spPr>
          <a:xfrm>
            <a:off x="7334250" y="1152525"/>
            <a:ext cx="4476750" cy="2566988"/>
          </a:xfrm>
          <a:prstGeom prst="rect">
            <a:avLst/>
          </a:prstGeom>
        </p:spPr>
      </p:pic>
      <p:pic>
        <p:nvPicPr>
          <p:cNvPr id="14" name="Image 12" descr="preencoded.png"/>
          <p:cNvPicPr>
            <a:picLocks noChangeAspect="1"/>
          </p:cNvPicPr>
          <p:nvPr/>
        </p:nvPicPr>
        <p:blipFill>
          <a:blip r:embed="rId12"/>
          <a:stretch>
            <a:fillRect/>
          </a:stretch>
        </p:blipFill>
        <p:spPr>
          <a:xfrm>
            <a:off x="7524750" y="1381125"/>
            <a:ext cx="190500" cy="152400"/>
          </a:xfrm>
          <a:prstGeom prst="rect">
            <a:avLst/>
          </a:prstGeom>
        </p:spPr>
      </p:pic>
      <p:pic>
        <p:nvPicPr>
          <p:cNvPr id="15" name="Image 13" descr="preencoded.png"/>
          <p:cNvPicPr>
            <a:picLocks noChangeAspect="1"/>
          </p:cNvPicPr>
          <p:nvPr/>
        </p:nvPicPr>
        <p:blipFill>
          <a:blip r:embed="rId13"/>
          <a:stretch>
            <a:fillRect/>
          </a:stretch>
        </p:blipFill>
        <p:spPr>
          <a:xfrm>
            <a:off x="7334250" y="3910013"/>
            <a:ext cx="4476750" cy="2566988"/>
          </a:xfrm>
          <a:prstGeom prst="rect">
            <a:avLst/>
          </a:prstGeom>
        </p:spPr>
      </p:pic>
      <p:pic>
        <p:nvPicPr>
          <p:cNvPr id="16" name="Image 14" descr="preencoded.png"/>
          <p:cNvPicPr>
            <a:picLocks noChangeAspect="1"/>
          </p:cNvPicPr>
          <p:nvPr/>
        </p:nvPicPr>
        <p:blipFill>
          <a:blip r:embed="rId14"/>
          <a:stretch>
            <a:fillRect/>
          </a:stretch>
        </p:blipFill>
        <p:spPr>
          <a:xfrm>
            <a:off x="7524750" y="4138613"/>
            <a:ext cx="190500" cy="152400"/>
          </a:xfrm>
          <a:prstGeom prst="rect">
            <a:avLst/>
          </a:prstGeom>
        </p:spPr>
      </p:pic>
      <p:sp>
        <p:nvSpPr>
          <p:cNvPr id="17" name="Text 0"/>
          <p:cNvSpPr/>
          <p:nvPr/>
        </p:nvSpPr>
        <p:spPr>
          <a:xfrm>
            <a:off x="523875" y="190500"/>
            <a:ext cx="1120140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Primary Amenorrhoea Causes: Group C</a:t>
            </a:r>
            <a:endParaRPr lang="en-US" sz="2100" dirty="0"/>
          </a:p>
        </p:txBody>
      </p:sp>
      <p:sp>
        <p:nvSpPr>
          <p:cNvPr id="18"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19" name="Text 2"/>
          <p:cNvSpPr/>
          <p:nvPr/>
        </p:nvSpPr>
        <p:spPr>
          <a:xfrm>
            <a:off x="876300" y="1343025"/>
            <a:ext cx="57607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72B2"/>
                </a:solidFill>
              </a:rPr>
              <a:t>Ambiguous Sexual Development</a:t>
            </a:r>
            <a:endParaRPr lang="en-US" sz="1350" dirty="0"/>
          </a:p>
        </p:txBody>
      </p:sp>
      <p:sp>
        <p:nvSpPr>
          <p:cNvPr id="20" name="Text 3"/>
          <p:cNvSpPr/>
          <p:nvPr/>
        </p:nvSpPr>
        <p:spPr>
          <a:xfrm>
            <a:off x="666750" y="1714500"/>
            <a:ext cx="6238875"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212529"/>
                </a:solidFill>
              </a:rPr>
              <a:t>Congenital Adrenal Hyperplasia (CAH):</a:t>
            </a:r>
            <a:r>
              <a:rPr lang="en-US" sz="1125" dirty="0">
                <a:solidFill>
                  <a:srgbClr val="212529"/>
                </a:solidFill>
              </a:rPr>
              <a:t> Enzyme deficiency leading to excess androgen production; can cause virilisation of female genitalia.</a:t>
            </a:r>
            <a:endParaRPr lang="en-US" sz="1125" dirty="0"/>
          </a:p>
        </p:txBody>
      </p:sp>
      <p:sp>
        <p:nvSpPr>
          <p:cNvPr id="21" name="Text 4"/>
          <p:cNvSpPr/>
          <p:nvPr/>
        </p:nvSpPr>
        <p:spPr>
          <a:xfrm>
            <a:off x="666750" y="2219325"/>
            <a:ext cx="6238875"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212529"/>
                </a:solidFill>
              </a:rPr>
              <a:t>Intersex / Disorders of Sex Development (DSD):</a:t>
            </a:r>
            <a:r>
              <a:rPr lang="en-US" sz="1125" dirty="0">
                <a:solidFill>
                  <a:srgbClr val="212529"/>
                </a:solidFill>
              </a:rPr>
              <a:t> Complex conditions where chromosomal, gonadal, or anatomical sex are discordant.</a:t>
            </a:r>
            <a:endParaRPr lang="en-US" sz="1125" dirty="0"/>
          </a:p>
        </p:txBody>
      </p:sp>
      <p:sp>
        <p:nvSpPr>
          <p:cNvPr id="22" name="Text 5"/>
          <p:cNvSpPr/>
          <p:nvPr/>
        </p:nvSpPr>
        <p:spPr>
          <a:xfrm>
            <a:off x="666750" y="2724150"/>
            <a:ext cx="6238875"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212529"/>
                </a:solidFill>
              </a:rPr>
              <a:t>Androgen-Secreting Tumours:</a:t>
            </a:r>
            <a:r>
              <a:rPr lang="en-US" sz="1125" dirty="0">
                <a:solidFill>
                  <a:srgbClr val="212529"/>
                </a:solidFill>
              </a:rPr>
              <a:t> Rare adrenal or ovarian neoplasms that trigger virilisation and suppress normal menstruation.</a:t>
            </a:r>
            <a:endParaRPr lang="en-US" sz="1125" dirty="0"/>
          </a:p>
        </p:txBody>
      </p:sp>
      <p:sp>
        <p:nvSpPr>
          <p:cNvPr id="23" name="Text 6"/>
          <p:cNvSpPr/>
          <p:nvPr/>
        </p:nvSpPr>
        <p:spPr>
          <a:xfrm>
            <a:off x="951756" y="5762625"/>
            <a:ext cx="5858619" cy="714375"/>
          </a:xfrm>
          <a:prstGeom prst="rect">
            <a:avLst/>
          </a:prstGeom>
          <a:noFill/>
          <a:ln/>
        </p:spPr>
        <p:txBody>
          <a:bodyPr vert="horz" wrap="square" lIns="0" tIns="0" rIns="0" bIns="0" rtlCol="0" anchor="ctr"/>
          <a:lstStyle/>
          <a:p>
            <a:pPr marL="0" indent="0" algn="ctr">
              <a:lnSpc>
                <a:spcPts val="1688"/>
              </a:lnSpc>
              <a:buNone/>
            </a:pPr>
            <a:r>
              <a:rPr lang="en-US" sz="1125" dirty="0">
                <a:solidFill>
                  <a:srgbClr val="212529"/>
                </a:solidFill>
              </a:rPr>
              <a:t> General Principle: These cases are rare in GP but require immediate specialist clinical and chromosomal assessment.</a:t>
            </a:r>
            <a:endParaRPr lang="en-US" sz="1125" dirty="0"/>
          </a:p>
        </p:txBody>
      </p:sp>
      <p:sp>
        <p:nvSpPr>
          <p:cNvPr id="24" name="Text 7"/>
          <p:cNvSpPr/>
          <p:nvPr/>
        </p:nvSpPr>
        <p:spPr>
          <a:xfrm>
            <a:off x="7810500" y="1343025"/>
            <a:ext cx="402336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RED FLAG: Virilisation</a:t>
            </a:r>
            <a:endParaRPr lang="en-US" sz="1200" dirty="0"/>
          </a:p>
        </p:txBody>
      </p:sp>
      <p:sp>
        <p:nvSpPr>
          <p:cNvPr id="25" name="Text 8"/>
          <p:cNvSpPr/>
          <p:nvPr/>
        </p:nvSpPr>
        <p:spPr>
          <a:xfrm>
            <a:off x="7524750" y="1666875"/>
            <a:ext cx="4095750" cy="857250"/>
          </a:xfrm>
          <a:prstGeom prst="rect">
            <a:avLst/>
          </a:prstGeom>
          <a:noFill/>
          <a:ln/>
        </p:spPr>
        <p:txBody>
          <a:bodyPr vert="horz" wrap="square" lIns="0" tIns="0" rIns="0" bIns="0" rtlCol="0" anchor="ctr"/>
          <a:lstStyle/>
          <a:p>
            <a:pPr marL="0" indent="0">
              <a:lnSpc>
                <a:spcPts val="1688"/>
              </a:lnSpc>
              <a:buNone/>
            </a:pPr>
            <a:r>
              <a:rPr lang="en-US" sz="1125" dirty="0">
                <a:solidFill>
                  <a:srgbClr val="212529"/>
                </a:solidFill>
              </a:rPr>
              <a:t>Rapid onset of male-pattern hair growth, voice deepening, or clitoromegaly in a patient who has not menstruated requires </a:t>
            </a:r>
            <a:r>
              <a:rPr lang="en-US" sz="1125" b="1" dirty="0">
                <a:solidFill>
                  <a:srgbClr val="212529"/>
                </a:solidFill>
              </a:rPr>
              <a:t>urgent endocrine review</a:t>
            </a:r>
            <a:r>
              <a:rPr lang="en-US" sz="1125" dirty="0">
                <a:solidFill>
                  <a:srgbClr val="212529"/>
                </a:solidFill>
              </a:rPr>
              <a:t> to exclude androgen-secreting tumours.</a:t>
            </a:r>
            <a:endParaRPr lang="en-US" sz="1125" dirty="0"/>
          </a:p>
        </p:txBody>
      </p:sp>
      <p:sp>
        <p:nvSpPr>
          <p:cNvPr id="26" name="Text 9"/>
          <p:cNvSpPr/>
          <p:nvPr/>
        </p:nvSpPr>
        <p:spPr>
          <a:xfrm>
            <a:off x="7810500" y="4100513"/>
            <a:ext cx="256032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AKT EXAM PEARL</a:t>
            </a:r>
            <a:endParaRPr lang="en-US" sz="1200" dirty="0"/>
          </a:p>
        </p:txBody>
      </p:sp>
      <p:sp>
        <p:nvSpPr>
          <p:cNvPr id="27" name="Text 10"/>
          <p:cNvSpPr/>
          <p:nvPr/>
        </p:nvSpPr>
        <p:spPr>
          <a:xfrm>
            <a:off x="7524750" y="4424363"/>
            <a:ext cx="4095750" cy="857250"/>
          </a:xfrm>
          <a:prstGeom prst="rect">
            <a:avLst/>
          </a:prstGeom>
          <a:noFill/>
          <a:ln/>
        </p:spPr>
        <p:txBody>
          <a:bodyPr vert="horz" wrap="square" lIns="0" tIns="0" rIns="0" bIns="0" rtlCol="0" anchor="ctr"/>
          <a:lstStyle/>
          <a:p>
            <a:pPr marL="0" indent="0">
              <a:lnSpc>
                <a:spcPts val="1688"/>
              </a:lnSpc>
              <a:buNone/>
            </a:pPr>
            <a:r>
              <a:rPr lang="en-US" sz="1125" dirty="0">
                <a:solidFill>
                  <a:srgbClr val="212529"/>
                </a:solidFill>
              </a:rPr>
              <a:t>CAH is the most common cause of ambiguous genitalia in females. Remember: </a:t>
            </a:r>
            <a:r>
              <a:rPr lang="en-US" sz="1125" b="1" dirty="0">
                <a:solidFill>
                  <a:srgbClr val="212529"/>
                </a:solidFill>
              </a:rPr>
              <a:t>Chromosomal analysis</a:t>
            </a:r>
            <a:r>
              <a:rPr lang="en-US" sz="1125" dirty="0">
                <a:solidFill>
                  <a:srgbClr val="212529"/>
                </a:solidFill>
              </a:rPr>
              <a:t> is the gold standard investigation when external genitalia do not match expected secondary sexual characteristics.</a:t>
            </a:r>
            <a:endParaRPr lang="en-US" sz="112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5572125" cy="1647825"/>
          </a:xfrm>
          <a:prstGeom prst="rect">
            <a:avLst/>
          </a:prstGeom>
        </p:spPr>
      </p:pic>
      <p:pic>
        <p:nvPicPr>
          <p:cNvPr id="7" name="Image 5" descr="preencoded.png"/>
          <p:cNvPicPr>
            <a:picLocks noChangeAspect="1"/>
          </p:cNvPicPr>
          <p:nvPr/>
        </p:nvPicPr>
        <p:blipFill>
          <a:blip r:embed="rId7"/>
          <a:stretch>
            <a:fillRect/>
          </a:stretch>
        </p:blipFill>
        <p:spPr>
          <a:xfrm>
            <a:off x="571500" y="1383953"/>
            <a:ext cx="214313" cy="175320"/>
          </a:xfrm>
          <a:prstGeom prst="rect">
            <a:avLst/>
          </a:prstGeom>
        </p:spPr>
      </p:pic>
      <p:pic>
        <p:nvPicPr>
          <p:cNvPr id="8" name="Image 6" descr="preencoded.png"/>
          <p:cNvPicPr>
            <a:picLocks noChangeAspect="1"/>
          </p:cNvPicPr>
          <p:nvPr/>
        </p:nvPicPr>
        <p:blipFill>
          <a:blip r:embed="rId8"/>
          <a:stretch>
            <a:fillRect/>
          </a:stretch>
        </p:blipFill>
        <p:spPr>
          <a:xfrm>
            <a:off x="571500" y="1729085"/>
            <a:ext cx="178594" cy="142875"/>
          </a:xfrm>
          <a:prstGeom prst="rect">
            <a:avLst/>
          </a:prstGeom>
        </p:spPr>
      </p:pic>
      <p:pic>
        <p:nvPicPr>
          <p:cNvPr id="9" name="Image 7" descr="preencoded.png"/>
          <p:cNvPicPr>
            <a:picLocks noChangeAspect="1"/>
          </p:cNvPicPr>
          <p:nvPr/>
        </p:nvPicPr>
        <p:blipFill>
          <a:blip r:embed="rId9"/>
          <a:stretch>
            <a:fillRect/>
          </a:stretch>
        </p:blipFill>
        <p:spPr>
          <a:xfrm>
            <a:off x="571500" y="1991023"/>
            <a:ext cx="178594" cy="142875"/>
          </a:xfrm>
          <a:prstGeom prst="rect">
            <a:avLst/>
          </a:prstGeom>
        </p:spPr>
      </p:pic>
      <p:pic>
        <p:nvPicPr>
          <p:cNvPr id="10" name="Image 8" descr="preencoded.png"/>
          <p:cNvPicPr>
            <a:picLocks noChangeAspect="1"/>
          </p:cNvPicPr>
          <p:nvPr/>
        </p:nvPicPr>
        <p:blipFill>
          <a:blip r:embed="rId8"/>
          <a:stretch>
            <a:fillRect/>
          </a:stretch>
        </p:blipFill>
        <p:spPr>
          <a:xfrm>
            <a:off x="571500" y="2252960"/>
            <a:ext cx="178594" cy="142875"/>
          </a:xfrm>
          <a:prstGeom prst="rect">
            <a:avLst/>
          </a:prstGeom>
        </p:spPr>
      </p:pic>
      <p:pic>
        <p:nvPicPr>
          <p:cNvPr id="11" name="Image 9" descr="preencoded.png"/>
          <p:cNvPicPr>
            <a:picLocks noChangeAspect="1"/>
          </p:cNvPicPr>
          <p:nvPr/>
        </p:nvPicPr>
        <p:blipFill>
          <a:blip r:embed="rId6"/>
          <a:stretch>
            <a:fillRect/>
          </a:stretch>
        </p:blipFill>
        <p:spPr>
          <a:xfrm>
            <a:off x="381000" y="2990850"/>
            <a:ext cx="5572125" cy="1647825"/>
          </a:xfrm>
          <a:prstGeom prst="rect">
            <a:avLst/>
          </a:prstGeom>
        </p:spPr>
      </p:pic>
      <p:pic>
        <p:nvPicPr>
          <p:cNvPr id="12" name="Image 10" descr="preencoded.png"/>
          <p:cNvPicPr>
            <a:picLocks noChangeAspect="1"/>
          </p:cNvPicPr>
          <p:nvPr/>
        </p:nvPicPr>
        <p:blipFill>
          <a:blip r:embed="rId10"/>
          <a:stretch>
            <a:fillRect/>
          </a:stretch>
        </p:blipFill>
        <p:spPr>
          <a:xfrm>
            <a:off x="571500" y="3222278"/>
            <a:ext cx="214313" cy="175320"/>
          </a:xfrm>
          <a:prstGeom prst="rect">
            <a:avLst/>
          </a:prstGeom>
        </p:spPr>
      </p:pic>
      <p:pic>
        <p:nvPicPr>
          <p:cNvPr id="13" name="Image 11" descr="preencoded.png"/>
          <p:cNvPicPr>
            <a:picLocks noChangeAspect="1"/>
          </p:cNvPicPr>
          <p:nvPr/>
        </p:nvPicPr>
        <p:blipFill>
          <a:blip r:embed="rId8"/>
          <a:stretch>
            <a:fillRect/>
          </a:stretch>
        </p:blipFill>
        <p:spPr>
          <a:xfrm>
            <a:off x="571500" y="3567410"/>
            <a:ext cx="178594" cy="142875"/>
          </a:xfrm>
          <a:prstGeom prst="rect">
            <a:avLst/>
          </a:prstGeom>
        </p:spPr>
      </p:pic>
      <p:pic>
        <p:nvPicPr>
          <p:cNvPr id="14" name="Image 12" descr="preencoded.png"/>
          <p:cNvPicPr>
            <a:picLocks noChangeAspect="1"/>
          </p:cNvPicPr>
          <p:nvPr/>
        </p:nvPicPr>
        <p:blipFill>
          <a:blip r:embed="rId9"/>
          <a:stretch>
            <a:fillRect/>
          </a:stretch>
        </p:blipFill>
        <p:spPr>
          <a:xfrm>
            <a:off x="571500" y="3829348"/>
            <a:ext cx="178594" cy="142875"/>
          </a:xfrm>
          <a:prstGeom prst="rect">
            <a:avLst/>
          </a:prstGeom>
        </p:spPr>
      </p:pic>
      <p:pic>
        <p:nvPicPr>
          <p:cNvPr id="15" name="Image 13" descr="preencoded.png"/>
          <p:cNvPicPr>
            <a:picLocks noChangeAspect="1"/>
          </p:cNvPicPr>
          <p:nvPr/>
        </p:nvPicPr>
        <p:blipFill>
          <a:blip r:embed="rId8"/>
          <a:stretch>
            <a:fillRect/>
          </a:stretch>
        </p:blipFill>
        <p:spPr>
          <a:xfrm>
            <a:off x="571500" y="4091285"/>
            <a:ext cx="178594" cy="142875"/>
          </a:xfrm>
          <a:prstGeom prst="rect">
            <a:avLst/>
          </a:prstGeom>
        </p:spPr>
      </p:pic>
      <p:pic>
        <p:nvPicPr>
          <p:cNvPr id="16" name="Image 14" descr="preencoded.png"/>
          <p:cNvPicPr>
            <a:picLocks noChangeAspect="1"/>
          </p:cNvPicPr>
          <p:nvPr/>
        </p:nvPicPr>
        <p:blipFill>
          <a:blip r:embed="rId11"/>
          <a:stretch>
            <a:fillRect/>
          </a:stretch>
        </p:blipFill>
        <p:spPr>
          <a:xfrm>
            <a:off x="381000" y="4829175"/>
            <a:ext cx="5572125" cy="1647825"/>
          </a:xfrm>
          <a:prstGeom prst="rect">
            <a:avLst/>
          </a:prstGeom>
        </p:spPr>
      </p:pic>
      <p:pic>
        <p:nvPicPr>
          <p:cNvPr id="17" name="Image 15" descr="preencoded.png"/>
          <p:cNvPicPr>
            <a:picLocks noChangeAspect="1"/>
          </p:cNvPicPr>
          <p:nvPr/>
        </p:nvPicPr>
        <p:blipFill>
          <a:blip r:embed="rId12"/>
          <a:stretch>
            <a:fillRect/>
          </a:stretch>
        </p:blipFill>
        <p:spPr>
          <a:xfrm>
            <a:off x="571500" y="5060603"/>
            <a:ext cx="214313" cy="175320"/>
          </a:xfrm>
          <a:prstGeom prst="rect">
            <a:avLst/>
          </a:prstGeom>
        </p:spPr>
      </p:pic>
      <p:pic>
        <p:nvPicPr>
          <p:cNvPr id="18" name="Image 16" descr="preencoded.png"/>
          <p:cNvPicPr>
            <a:picLocks noChangeAspect="1"/>
          </p:cNvPicPr>
          <p:nvPr/>
        </p:nvPicPr>
        <p:blipFill>
          <a:blip r:embed="rId8"/>
          <a:stretch>
            <a:fillRect/>
          </a:stretch>
        </p:blipFill>
        <p:spPr>
          <a:xfrm>
            <a:off x="571500" y="5405735"/>
            <a:ext cx="178594" cy="142875"/>
          </a:xfrm>
          <a:prstGeom prst="rect">
            <a:avLst/>
          </a:prstGeom>
        </p:spPr>
      </p:pic>
      <p:pic>
        <p:nvPicPr>
          <p:cNvPr id="19" name="Image 17" descr="preencoded.png"/>
          <p:cNvPicPr>
            <a:picLocks noChangeAspect="1"/>
          </p:cNvPicPr>
          <p:nvPr/>
        </p:nvPicPr>
        <p:blipFill>
          <a:blip r:embed="rId9"/>
          <a:stretch>
            <a:fillRect/>
          </a:stretch>
        </p:blipFill>
        <p:spPr>
          <a:xfrm>
            <a:off x="571500" y="5667673"/>
            <a:ext cx="178594" cy="142875"/>
          </a:xfrm>
          <a:prstGeom prst="rect">
            <a:avLst/>
          </a:prstGeom>
        </p:spPr>
      </p:pic>
      <p:pic>
        <p:nvPicPr>
          <p:cNvPr id="20" name="Image 18" descr="preencoded.png"/>
          <p:cNvPicPr>
            <a:picLocks noChangeAspect="1"/>
          </p:cNvPicPr>
          <p:nvPr/>
        </p:nvPicPr>
        <p:blipFill>
          <a:blip r:embed="rId8"/>
          <a:stretch>
            <a:fillRect/>
          </a:stretch>
        </p:blipFill>
        <p:spPr>
          <a:xfrm>
            <a:off x="571500" y="5929610"/>
            <a:ext cx="178594" cy="142875"/>
          </a:xfrm>
          <a:prstGeom prst="rect">
            <a:avLst/>
          </a:prstGeom>
        </p:spPr>
      </p:pic>
      <p:pic>
        <p:nvPicPr>
          <p:cNvPr id="21" name="Image 19" descr="preencoded.png"/>
          <p:cNvPicPr>
            <a:picLocks noChangeAspect="1"/>
          </p:cNvPicPr>
          <p:nvPr/>
        </p:nvPicPr>
        <p:blipFill>
          <a:blip r:embed="rId13"/>
          <a:stretch>
            <a:fillRect/>
          </a:stretch>
        </p:blipFill>
        <p:spPr>
          <a:xfrm>
            <a:off x="6238875" y="1152525"/>
            <a:ext cx="5572125" cy="2566988"/>
          </a:xfrm>
          <a:prstGeom prst="rect">
            <a:avLst/>
          </a:prstGeom>
        </p:spPr>
      </p:pic>
      <p:pic>
        <p:nvPicPr>
          <p:cNvPr id="22" name="Image 20" descr="preencoded.png"/>
          <p:cNvPicPr>
            <a:picLocks noChangeAspect="1"/>
          </p:cNvPicPr>
          <p:nvPr/>
        </p:nvPicPr>
        <p:blipFill>
          <a:blip r:embed="rId14"/>
          <a:stretch>
            <a:fillRect/>
          </a:stretch>
        </p:blipFill>
        <p:spPr>
          <a:xfrm>
            <a:off x="6429375" y="1343025"/>
            <a:ext cx="1033165" cy="247650"/>
          </a:xfrm>
          <a:prstGeom prst="rect">
            <a:avLst/>
          </a:prstGeom>
        </p:spPr>
      </p:pic>
      <p:pic>
        <p:nvPicPr>
          <p:cNvPr id="23" name="Image 21" descr="preencoded.png"/>
          <p:cNvPicPr>
            <a:picLocks noChangeAspect="1"/>
          </p:cNvPicPr>
          <p:nvPr/>
        </p:nvPicPr>
        <p:blipFill>
          <a:blip r:embed="rId15"/>
          <a:stretch>
            <a:fillRect/>
          </a:stretch>
        </p:blipFill>
        <p:spPr>
          <a:xfrm>
            <a:off x="6429375" y="2878634"/>
            <a:ext cx="178594" cy="148828"/>
          </a:xfrm>
          <a:prstGeom prst="rect">
            <a:avLst/>
          </a:prstGeom>
        </p:spPr>
      </p:pic>
      <p:pic>
        <p:nvPicPr>
          <p:cNvPr id="24" name="Image 22" descr="preencoded.png"/>
          <p:cNvPicPr>
            <a:picLocks noChangeAspect="1"/>
          </p:cNvPicPr>
          <p:nvPr/>
        </p:nvPicPr>
        <p:blipFill>
          <a:blip r:embed="rId16"/>
          <a:stretch>
            <a:fillRect/>
          </a:stretch>
        </p:blipFill>
        <p:spPr>
          <a:xfrm>
            <a:off x="6238875" y="3910013"/>
            <a:ext cx="5572125" cy="2566988"/>
          </a:xfrm>
          <a:prstGeom prst="rect">
            <a:avLst/>
          </a:prstGeom>
        </p:spPr>
      </p:pic>
      <p:pic>
        <p:nvPicPr>
          <p:cNvPr id="25" name="Image 23" descr="preencoded.png"/>
          <p:cNvPicPr>
            <a:picLocks noChangeAspect="1"/>
          </p:cNvPicPr>
          <p:nvPr/>
        </p:nvPicPr>
        <p:blipFill>
          <a:blip r:embed="rId17"/>
          <a:stretch>
            <a:fillRect/>
          </a:stretch>
        </p:blipFill>
        <p:spPr>
          <a:xfrm>
            <a:off x="6429375" y="4100513"/>
            <a:ext cx="1799183" cy="247650"/>
          </a:xfrm>
          <a:prstGeom prst="rect">
            <a:avLst/>
          </a:prstGeom>
        </p:spPr>
      </p:pic>
      <p:sp>
        <p:nvSpPr>
          <p:cNvPr id="26" name="Text 0"/>
          <p:cNvSpPr/>
          <p:nvPr/>
        </p:nvSpPr>
        <p:spPr>
          <a:xfrm>
            <a:off x="523875" y="190500"/>
            <a:ext cx="11668125"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Primary Amenorrhoea Referral Essentials</a:t>
            </a:r>
            <a:endParaRPr lang="en-US" sz="2100" dirty="0"/>
          </a:p>
        </p:txBody>
      </p:sp>
      <p:sp>
        <p:nvSpPr>
          <p:cNvPr id="27"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8" name="Text 2"/>
          <p:cNvSpPr/>
          <p:nvPr/>
        </p:nvSpPr>
        <p:spPr>
          <a:xfrm>
            <a:off x="881063" y="1343025"/>
            <a:ext cx="53492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72B2"/>
                </a:solidFill>
              </a:rPr>
              <a:t>Pubertal &amp; Physical Status</a:t>
            </a:r>
            <a:endParaRPr lang="en-US" sz="1350" dirty="0"/>
          </a:p>
        </p:txBody>
      </p:sp>
      <p:sp>
        <p:nvSpPr>
          <p:cNvPr id="29" name="Text 3"/>
          <p:cNvSpPr/>
          <p:nvPr/>
        </p:nvSpPr>
        <p:spPr>
          <a:xfrm>
            <a:off x="750094" y="1695450"/>
            <a:ext cx="11441906"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95057"/>
                </a:solidFill>
              </a:rPr>
              <a:t> Presence/absence of </a:t>
            </a:r>
            <a:r>
              <a:rPr lang="en-US" sz="1125" b="1" dirty="0">
                <a:solidFill>
                  <a:srgbClr val="212529"/>
                </a:solidFill>
              </a:rPr>
              <a:t>secondary sexual characteristics</a:t>
            </a:r>
            <a:r>
              <a:rPr lang="en-US" sz="1125" dirty="0">
                <a:solidFill>
                  <a:srgbClr val="495057"/>
                </a:solidFill>
              </a:rPr>
              <a:t> (breasts/hair).</a:t>
            </a:r>
            <a:endParaRPr lang="en-US" sz="1125" dirty="0"/>
          </a:p>
        </p:txBody>
      </p:sp>
      <p:sp>
        <p:nvSpPr>
          <p:cNvPr id="30" name="Text 4"/>
          <p:cNvSpPr/>
          <p:nvPr/>
        </p:nvSpPr>
        <p:spPr>
          <a:xfrm>
            <a:off x="750094" y="1957388"/>
            <a:ext cx="925830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95057"/>
                </a:solidFill>
              </a:rPr>
              <a:t> Examination of </a:t>
            </a:r>
            <a:r>
              <a:rPr lang="en-US" sz="1125" b="1" dirty="0">
                <a:solidFill>
                  <a:srgbClr val="212529"/>
                </a:solidFill>
              </a:rPr>
              <a:t>external genitalia</a:t>
            </a:r>
            <a:r>
              <a:rPr lang="en-US" sz="1125" dirty="0">
                <a:solidFill>
                  <a:srgbClr val="495057"/>
                </a:solidFill>
              </a:rPr>
              <a:t> (normality/masses).</a:t>
            </a:r>
            <a:endParaRPr lang="en-US" sz="1125" dirty="0"/>
          </a:p>
        </p:txBody>
      </p:sp>
      <p:sp>
        <p:nvSpPr>
          <p:cNvPr id="31" name="Text 5"/>
          <p:cNvSpPr/>
          <p:nvPr/>
        </p:nvSpPr>
        <p:spPr>
          <a:xfrm>
            <a:off x="750094" y="2219325"/>
            <a:ext cx="77152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95057"/>
                </a:solidFill>
              </a:rPr>
              <a:t> Assessment of </a:t>
            </a:r>
            <a:r>
              <a:rPr lang="en-US" sz="1125" b="1" dirty="0">
                <a:solidFill>
                  <a:srgbClr val="212529"/>
                </a:solidFill>
              </a:rPr>
              <a:t>anosmia</a:t>
            </a:r>
            <a:r>
              <a:rPr lang="en-US" sz="1125" dirty="0">
                <a:solidFill>
                  <a:srgbClr val="495057"/>
                </a:solidFill>
              </a:rPr>
              <a:t> (Kallmann's syndrome).</a:t>
            </a:r>
            <a:endParaRPr lang="en-US" sz="1125" dirty="0"/>
          </a:p>
        </p:txBody>
      </p:sp>
      <p:sp>
        <p:nvSpPr>
          <p:cNvPr id="32" name="Text 6"/>
          <p:cNvSpPr/>
          <p:nvPr/>
        </p:nvSpPr>
        <p:spPr>
          <a:xfrm>
            <a:off x="881063" y="3181350"/>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72B2"/>
                </a:solidFill>
              </a:rPr>
              <a:t>Growth &amp; History</a:t>
            </a:r>
            <a:endParaRPr lang="en-US" sz="1350" dirty="0"/>
          </a:p>
        </p:txBody>
      </p:sp>
      <p:sp>
        <p:nvSpPr>
          <p:cNvPr id="33" name="Text 7"/>
          <p:cNvSpPr/>
          <p:nvPr/>
        </p:nvSpPr>
        <p:spPr>
          <a:xfrm>
            <a:off x="750094" y="3533775"/>
            <a:ext cx="90868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95057"/>
                </a:solidFill>
              </a:rPr>
              <a:t> Accurate </a:t>
            </a:r>
            <a:r>
              <a:rPr lang="en-US" sz="1125" b="1" dirty="0">
                <a:solidFill>
                  <a:srgbClr val="212529"/>
                </a:solidFill>
              </a:rPr>
              <a:t>Height and Weight</a:t>
            </a:r>
            <a:r>
              <a:rPr lang="en-US" sz="1125" dirty="0">
                <a:solidFill>
                  <a:srgbClr val="495057"/>
                </a:solidFill>
              </a:rPr>
              <a:t> (plot on centile charts).</a:t>
            </a:r>
            <a:endParaRPr lang="en-US" sz="1125" dirty="0"/>
          </a:p>
        </p:txBody>
      </p:sp>
      <p:sp>
        <p:nvSpPr>
          <p:cNvPr id="34" name="Text 8"/>
          <p:cNvSpPr/>
          <p:nvPr/>
        </p:nvSpPr>
        <p:spPr>
          <a:xfrm>
            <a:off x="750094" y="3795713"/>
            <a:ext cx="97726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95057"/>
                </a:solidFill>
              </a:rPr>
              <a:t> Family history of </a:t>
            </a:r>
            <a:r>
              <a:rPr lang="en-US" sz="1125" b="1" dirty="0">
                <a:solidFill>
                  <a:srgbClr val="212529"/>
                </a:solidFill>
              </a:rPr>
              <a:t>delayed puberty</a:t>
            </a:r>
            <a:r>
              <a:rPr lang="en-US" sz="1125" dirty="0">
                <a:solidFill>
                  <a:srgbClr val="495057"/>
                </a:solidFill>
              </a:rPr>
              <a:t> or genetic conditions.</a:t>
            </a:r>
            <a:endParaRPr lang="en-US" sz="1125" dirty="0"/>
          </a:p>
        </p:txBody>
      </p:sp>
      <p:sp>
        <p:nvSpPr>
          <p:cNvPr id="35" name="Text 9"/>
          <p:cNvSpPr/>
          <p:nvPr/>
        </p:nvSpPr>
        <p:spPr>
          <a:xfrm>
            <a:off x="750094" y="4057650"/>
            <a:ext cx="822960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95057"/>
                </a:solidFill>
              </a:rPr>
              <a:t> History of chronic illness or eating disorders.</a:t>
            </a:r>
            <a:endParaRPr lang="en-US" sz="1125" dirty="0"/>
          </a:p>
        </p:txBody>
      </p:sp>
      <p:sp>
        <p:nvSpPr>
          <p:cNvPr id="36" name="Text 10"/>
          <p:cNvSpPr/>
          <p:nvPr/>
        </p:nvSpPr>
        <p:spPr>
          <a:xfrm>
            <a:off x="881063" y="5019675"/>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72B2"/>
                </a:solidFill>
              </a:rPr>
              <a:t>Initial Investigations</a:t>
            </a:r>
            <a:endParaRPr lang="en-US" sz="1350" dirty="0"/>
          </a:p>
        </p:txBody>
      </p:sp>
      <p:sp>
        <p:nvSpPr>
          <p:cNvPr id="37" name="Text 11"/>
          <p:cNvSpPr/>
          <p:nvPr/>
        </p:nvSpPr>
        <p:spPr>
          <a:xfrm>
            <a:off x="789831" y="5372100"/>
            <a:ext cx="891540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95057"/>
                </a:solidFill>
              </a:rPr>
              <a:t> </a:t>
            </a:r>
            <a:r>
              <a:rPr lang="en-US" sz="1125" b="1" dirty="0">
                <a:solidFill>
                  <a:srgbClr val="212529"/>
                </a:solidFill>
              </a:rPr>
              <a:t>Bloods:</a:t>
            </a:r>
            <a:r>
              <a:rPr lang="en-US" sz="1125" dirty="0">
                <a:solidFill>
                  <a:srgbClr val="495057"/>
                </a:solidFill>
              </a:rPr>
              <a:t> TFTs, Prolactin, FSH, LH, and Testosterone.</a:t>
            </a:r>
            <a:endParaRPr lang="en-US" sz="1125" dirty="0"/>
          </a:p>
        </p:txBody>
      </p:sp>
      <p:sp>
        <p:nvSpPr>
          <p:cNvPr id="38" name="Text 12"/>
          <p:cNvSpPr/>
          <p:nvPr/>
        </p:nvSpPr>
        <p:spPr>
          <a:xfrm>
            <a:off x="750094" y="5634038"/>
            <a:ext cx="994410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95057"/>
                </a:solidFill>
              </a:rPr>
              <a:t> Pelvic Ultrasound results (if performed in primary care).</a:t>
            </a:r>
            <a:endParaRPr lang="en-US" sz="1125" dirty="0"/>
          </a:p>
        </p:txBody>
      </p:sp>
      <p:sp>
        <p:nvSpPr>
          <p:cNvPr id="39" name="Text 13"/>
          <p:cNvSpPr/>
          <p:nvPr/>
        </p:nvSpPr>
        <p:spPr>
          <a:xfrm>
            <a:off x="750094" y="5895975"/>
            <a:ext cx="8058150"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495057"/>
                </a:solidFill>
              </a:rPr>
              <a:t> Karyotype (often initiated by secondary care).</a:t>
            </a:r>
            <a:endParaRPr lang="en-US" sz="1125" dirty="0"/>
          </a:p>
        </p:txBody>
      </p:sp>
      <p:sp>
        <p:nvSpPr>
          <p:cNvPr id="40" name="Text 14"/>
          <p:cNvSpPr/>
          <p:nvPr/>
        </p:nvSpPr>
        <p:spPr>
          <a:xfrm>
            <a:off x="6543675" y="1343025"/>
            <a:ext cx="1281741" cy="247650"/>
          </a:xfrm>
          <a:prstGeom prst="rect">
            <a:avLst/>
          </a:prstGeom>
          <a:noFill/>
          <a:ln/>
        </p:spPr>
        <p:txBody>
          <a:bodyPr vert="horz" wrap="square" lIns="0" tIns="0" rIns="0" bIns="0" rtlCol="0" anchor="ctr"/>
          <a:lstStyle/>
          <a:p>
            <a:pPr marL="0" indent="0">
              <a:lnSpc>
                <a:spcPts val="1350"/>
              </a:lnSpc>
              <a:buNone/>
            </a:pPr>
            <a:r>
              <a:rPr lang="en-US" sz="900" b="1" dirty="0">
                <a:solidFill>
                  <a:srgbClr val="0072B2"/>
                </a:solidFill>
              </a:rPr>
              <a:t>GP PRINCIPLE</a:t>
            </a:r>
            <a:endParaRPr lang="en-US" sz="900" dirty="0"/>
          </a:p>
        </p:txBody>
      </p:sp>
      <p:sp>
        <p:nvSpPr>
          <p:cNvPr id="41" name="Text 15"/>
          <p:cNvSpPr/>
          <p:nvPr/>
        </p:nvSpPr>
        <p:spPr>
          <a:xfrm>
            <a:off x="6429375" y="1733550"/>
            <a:ext cx="519112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0F5132"/>
                </a:solidFill>
              </a:rPr>
              <a:t>Primary Care Role</a:t>
            </a:r>
            <a:endParaRPr lang="en-US" sz="1200" dirty="0"/>
          </a:p>
        </p:txBody>
      </p:sp>
      <p:sp>
        <p:nvSpPr>
          <p:cNvPr id="42" name="Text 16"/>
          <p:cNvSpPr/>
          <p:nvPr/>
        </p:nvSpPr>
        <p:spPr>
          <a:xfrm>
            <a:off x="6429375" y="2057400"/>
            <a:ext cx="5191125" cy="685800"/>
          </a:xfrm>
          <a:prstGeom prst="rect">
            <a:avLst/>
          </a:prstGeom>
          <a:noFill/>
          <a:ln/>
        </p:spPr>
        <p:txBody>
          <a:bodyPr vert="horz" wrap="square" lIns="0" tIns="0" rIns="0" bIns="0" rtlCol="0" anchor="ctr"/>
          <a:lstStyle/>
          <a:p>
            <a:pPr marL="0" indent="0">
              <a:lnSpc>
                <a:spcPts val="1800"/>
              </a:lnSpc>
              <a:buNone/>
            </a:pPr>
            <a:r>
              <a:rPr lang="en-US" sz="1125" dirty="0">
                <a:solidFill>
                  <a:srgbClr val="145C32"/>
                </a:solidFill>
              </a:rPr>
              <a:t>Primary amenorrhoea is </a:t>
            </a:r>
            <a:r>
              <a:rPr lang="en-US" sz="1125" b="1" dirty="0">
                <a:solidFill>
                  <a:srgbClr val="212529"/>
                </a:solidFill>
              </a:rPr>
              <a:t>rare in general practice</a:t>
            </a:r>
            <a:r>
              <a:rPr lang="en-US" sz="1125" dirty="0">
                <a:solidFill>
                  <a:srgbClr val="145C32"/>
                </a:solidFill>
              </a:rPr>
              <a:t>. Your role is not independent management, but a thorough assessment to provide the specialist with a clear clinical picture.</a:t>
            </a:r>
            <a:endParaRPr lang="en-US" sz="1125" dirty="0"/>
          </a:p>
        </p:txBody>
      </p:sp>
      <p:sp>
        <p:nvSpPr>
          <p:cNvPr id="43" name="Text 17"/>
          <p:cNvSpPr/>
          <p:nvPr/>
        </p:nvSpPr>
        <p:spPr>
          <a:xfrm>
            <a:off x="6647706" y="2838450"/>
            <a:ext cx="5191125" cy="457200"/>
          </a:xfrm>
          <a:prstGeom prst="rect">
            <a:avLst/>
          </a:prstGeom>
          <a:noFill/>
          <a:ln/>
        </p:spPr>
        <p:txBody>
          <a:bodyPr vert="horz" wrap="square" lIns="0" tIns="0" rIns="0" bIns="0" rtlCol="0" anchor="ctr"/>
          <a:lstStyle/>
          <a:p>
            <a:pPr marL="0" indent="0">
              <a:lnSpc>
                <a:spcPts val="1800"/>
              </a:lnSpc>
              <a:buNone/>
            </a:pPr>
            <a:r>
              <a:rPr lang="en-US" sz="1125" dirty="0">
                <a:solidFill>
                  <a:srgbClr val="145C32"/>
                </a:solidFill>
              </a:rPr>
              <a:t> </a:t>
            </a:r>
            <a:r>
              <a:rPr lang="en-US" sz="1125" b="1" dirty="0">
                <a:solidFill>
                  <a:srgbClr val="212529"/>
                </a:solidFill>
              </a:rPr>
              <a:t>Mandatory Referral:</a:t>
            </a:r>
            <a:r>
              <a:rPr lang="en-US" sz="1125" dirty="0">
                <a:solidFill>
                  <a:srgbClr val="145C32"/>
                </a:solidFill>
              </a:rPr>
              <a:t> All cases of primary amenorrhoea require specialist gynaecology/endocrine referral.</a:t>
            </a:r>
            <a:endParaRPr lang="en-US" sz="1125" dirty="0"/>
          </a:p>
        </p:txBody>
      </p:sp>
      <p:sp>
        <p:nvSpPr>
          <p:cNvPr id="44" name="Text 18"/>
          <p:cNvSpPr/>
          <p:nvPr/>
        </p:nvSpPr>
        <p:spPr>
          <a:xfrm>
            <a:off x="6543675" y="4100513"/>
            <a:ext cx="2634121" cy="247650"/>
          </a:xfrm>
          <a:prstGeom prst="rect">
            <a:avLst/>
          </a:prstGeom>
          <a:noFill/>
          <a:ln/>
        </p:spPr>
        <p:txBody>
          <a:bodyPr vert="horz" wrap="square" lIns="0" tIns="0" rIns="0" bIns="0" rtlCol="0" anchor="ctr"/>
          <a:lstStyle/>
          <a:p>
            <a:pPr marL="0" indent="0">
              <a:lnSpc>
                <a:spcPts val="1350"/>
              </a:lnSpc>
              <a:buNone/>
            </a:pPr>
            <a:r>
              <a:rPr lang="en-US" sz="900" b="1" dirty="0">
                <a:solidFill>
                  <a:srgbClr val="856404"/>
                </a:solidFill>
              </a:rPr>
              <a:t>SCA CONSULTATION PEARL</a:t>
            </a:r>
            <a:endParaRPr lang="en-US" sz="900" dirty="0"/>
          </a:p>
        </p:txBody>
      </p:sp>
      <p:sp>
        <p:nvSpPr>
          <p:cNvPr id="45" name="Text 19"/>
          <p:cNvSpPr/>
          <p:nvPr/>
        </p:nvSpPr>
        <p:spPr>
          <a:xfrm>
            <a:off x="6429375" y="4491038"/>
            <a:ext cx="519112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856404"/>
                </a:solidFill>
              </a:rPr>
              <a:t>The "Sensitive" Examination</a:t>
            </a:r>
            <a:endParaRPr lang="en-US" sz="1200" dirty="0"/>
          </a:p>
        </p:txBody>
      </p:sp>
      <p:sp>
        <p:nvSpPr>
          <p:cNvPr id="46" name="Text 20"/>
          <p:cNvSpPr/>
          <p:nvPr/>
        </p:nvSpPr>
        <p:spPr>
          <a:xfrm>
            <a:off x="6429375" y="4814888"/>
            <a:ext cx="5191125" cy="457200"/>
          </a:xfrm>
          <a:prstGeom prst="rect">
            <a:avLst/>
          </a:prstGeom>
          <a:noFill/>
          <a:ln/>
        </p:spPr>
        <p:txBody>
          <a:bodyPr vert="horz" wrap="square" lIns="0" tIns="0" rIns="0" bIns="0" rtlCol="0" anchor="ctr"/>
          <a:lstStyle/>
          <a:p>
            <a:pPr marL="0" indent="0">
              <a:lnSpc>
                <a:spcPts val="1800"/>
              </a:lnSpc>
              <a:buNone/>
            </a:pPr>
            <a:r>
              <a:rPr lang="en-US" sz="1125" dirty="0">
                <a:solidFill>
                  <a:srgbClr val="664D03"/>
                </a:solidFill>
              </a:rPr>
              <a:t>In an SCA station, you must explain </a:t>
            </a:r>
            <a:r>
              <a:rPr lang="en-US" sz="1125" b="1" dirty="0">
                <a:solidFill>
                  <a:srgbClr val="212529"/>
                </a:solidFill>
              </a:rPr>
              <a:t>why</a:t>
            </a:r>
            <a:r>
              <a:rPr lang="en-US" sz="1125" dirty="0">
                <a:solidFill>
                  <a:srgbClr val="664D03"/>
                </a:solidFill>
              </a:rPr>
              <a:t> an examination of external genitalia is needed (e.g., to check for structural causes like an imperforate hymen).</a:t>
            </a:r>
            <a:endParaRPr lang="en-US" sz="1125" dirty="0"/>
          </a:p>
        </p:txBody>
      </p:sp>
      <p:sp>
        <p:nvSpPr>
          <p:cNvPr id="47" name="Text 21"/>
          <p:cNvSpPr/>
          <p:nvPr/>
        </p:nvSpPr>
        <p:spPr>
          <a:xfrm>
            <a:off x="6429375" y="5367338"/>
            <a:ext cx="5191125" cy="457200"/>
          </a:xfrm>
          <a:prstGeom prst="rect">
            <a:avLst/>
          </a:prstGeom>
          <a:noFill/>
          <a:ln/>
        </p:spPr>
        <p:txBody>
          <a:bodyPr vert="horz" wrap="square" lIns="0" tIns="0" rIns="0" bIns="0" rtlCol="0" anchor="ctr"/>
          <a:lstStyle/>
          <a:p>
            <a:pPr marL="0" indent="0">
              <a:lnSpc>
                <a:spcPts val="1800"/>
              </a:lnSpc>
              <a:buNone/>
            </a:pPr>
            <a:r>
              <a:rPr lang="en-US" sz="1125" dirty="0">
                <a:solidFill>
                  <a:srgbClr val="664D03"/>
                </a:solidFill>
              </a:rPr>
              <a:t>Always offer a </a:t>
            </a:r>
            <a:r>
              <a:rPr lang="en-US" sz="1125" b="1" dirty="0">
                <a:solidFill>
                  <a:srgbClr val="212529"/>
                </a:solidFill>
              </a:rPr>
              <a:t>chaperone</a:t>
            </a:r>
            <a:r>
              <a:rPr lang="en-US" sz="1125" dirty="0">
                <a:solidFill>
                  <a:srgbClr val="664D03"/>
                </a:solidFill>
              </a:rPr>
              <a:t> and acknowledge the sensitivity of the situation for a teenager.</a:t>
            </a:r>
            <a:endParaRPr lang="en-US" sz="11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904875"/>
          </a:xfrm>
          <a:prstGeom prst="rect">
            <a:avLst/>
          </a:prstGeom>
        </p:spPr>
      </p:pic>
      <p:pic>
        <p:nvPicPr>
          <p:cNvPr id="4" name="Image 2" descr="preencoded.png"/>
          <p:cNvPicPr>
            <a:picLocks noChangeAspect="1"/>
          </p:cNvPicPr>
          <p:nvPr/>
        </p:nvPicPr>
        <p:blipFill>
          <a:blip r:embed="rId5"/>
          <a:stretch>
            <a:fillRect/>
          </a:stretch>
        </p:blipFill>
        <p:spPr>
          <a:xfrm>
            <a:off x="381000" y="123825"/>
            <a:ext cx="11430000" cy="400050"/>
          </a:xfrm>
          <a:prstGeom prst="rect">
            <a:avLst/>
          </a:prstGeom>
        </p:spPr>
      </p:pic>
      <p:pic>
        <p:nvPicPr>
          <p:cNvPr id="5" name="Image 3" descr="preencoded.png"/>
          <p:cNvPicPr>
            <a:picLocks noChangeAspect="1"/>
          </p:cNvPicPr>
          <p:nvPr/>
        </p:nvPicPr>
        <p:blipFill>
          <a:blip r:embed="rId6"/>
          <a:stretch>
            <a:fillRect/>
          </a:stretch>
        </p:blipFill>
        <p:spPr>
          <a:xfrm>
            <a:off x="381000" y="962025"/>
            <a:ext cx="5019675" cy="5715000"/>
          </a:xfrm>
          <a:prstGeom prst="rect">
            <a:avLst/>
          </a:prstGeom>
        </p:spPr>
      </p:pic>
      <p:pic>
        <p:nvPicPr>
          <p:cNvPr id="6" name="Image 4" descr="preencoded.png"/>
          <p:cNvPicPr>
            <a:picLocks noChangeAspect="1"/>
          </p:cNvPicPr>
          <p:nvPr/>
        </p:nvPicPr>
        <p:blipFill>
          <a:blip r:embed="rId7"/>
          <a:stretch>
            <a:fillRect/>
          </a:stretch>
        </p:blipFill>
        <p:spPr>
          <a:xfrm>
            <a:off x="571500" y="1552575"/>
            <a:ext cx="4638675" cy="4000500"/>
          </a:xfrm>
          <a:prstGeom prst="rect">
            <a:avLst/>
          </a:prstGeom>
        </p:spPr>
      </p:pic>
      <p:pic>
        <p:nvPicPr>
          <p:cNvPr id="7" name="Image 5" descr="preencoded.png"/>
          <p:cNvPicPr>
            <a:picLocks noChangeAspect="1"/>
          </p:cNvPicPr>
          <p:nvPr/>
        </p:nvPicPr>
        <p:blipFill>
          <a:blip r:embed="rId8"/>
          <a:stretch>
            <a:fillRect/>
          </a:stretch>
        </p:blipFill>
        <p:spPr>
          <a:xfrm>
            <a:off x="5686425" y="962025"/>
            <a:ext cx="6124575" cy="609600"/>
          </a:xfrm>
          <a:prstGeom prst="rect">
            <a:avLst/>
          </a:prstGeom>
        </p:spPr>
      </p:pic>
      <p:pic>
        <p:nvPicPr>
          <p:cNvPr id="8" name="Image 6" descr="preencoded.png"/>
          <p:cNvPicPr>
            <a:picLocks noChangeAspect="1"/>
          </p:cNvPicPr>
          <p:nvPr/>
        </p:nvPicPr>
        <p:blipFill>
          <a:blip r:embed="rId9"/>
          <a:stretch>
            <a:fillRect/>
          </a:stretch>
        </p:blipFill>
        <p:spPr>
          <a:xfrm>
            <a:off x="5876925" y="1171575"/>
            <a:ext cx="190500" cy="190500"/>
          </a:xfrm>
          <a:prstGeom prst="rect">
            <a:avLst/>
          </a:prstGeom>
        </p:spPr>
      </p:pic>
      <p:pic>
        <p:nvPicPr>
          <p:cNvPr id="9" name="Image 7" descr="preencoded.png"/>
          <p:cNvPicPr>
            <a:picLocks noChangeAspect="1"/>
          </p:cNvPicPr>
          <p:nvPr/>
        </p:nvPicPr>
        <p:blipFill>
          <a:blip r:embed="rId10"/>
          <a:stretch>
            <a:fillRect/>
          </a:stretch>
        </p:blipFill>
        <p:spPr>
          <a:xfrm>
            <a:off x="5686425" y="1790700"/>
            <a:ext cx="6124575" cy="3695700"/>
          </a:xfrm>
          <a:prstGeom prst="rect">
            <a:avLst/>
          </a:prstGeom>
        </p:spPr>
      </p:pic>
      <p:pic>
        <p:nvPicPr>
          <p:cNvPr id="10" name="Image 8" descr="preencoded.png"/>
          <p:cNvPicPr>
            <a:picLocks noChangeAspect="1"/>
          </p:cNvPicPr>
          <p:nvPr/>
        </p:nvPicPr>
        <p:blipFill>
          <a:blip r:embed="rId11"/>
          <a:stretch>
            <a:fillRect/>
          </a:stretch>
        </p:blipFill>
        <p:spPr>
          <a:xfrm>
            <a:off x="5876925" y="1914525"/>
            <a:ext cx="5743575" cy="495300"/>
          </a:xfrm>
          <a:prstGeom prst="rect">
            <a:avLst/>
          </a:prstGeom>
        </p:spPr>
      </p:pic>
      <p:pic>
        <p:nvPicPr>
          <p:cNvPr id="11" name="Image 9" descr="preencoded.png"/>
          <p:cNvPicPr>
            <a:picLocks noChangeAspect="1"/>
          </p:cNvPicPr>
          <p:nvPr/>
        </p:nvPicPr>
        <p:blipFill>
          <a:blip r:embed="rId12"/>
          <a:stretch>
            <a:fillRect/>
          </a:stretch>
        </p:blipFill>
        <p:spPr>
          <a:xfrm>
            <a:off x="5876925" y="1971675"/>
            <a:ext cx="381000" cy="381000"/>
          </a:xfrm>
          <a:prstGeom prst="rect">
            <a:avLst/>
          </a:prstGeom>
        </p:spPr>
      </p:pic>
      <p:pic>
        <p:nvPicPr>
          <p:cNvPr id="12" name="Image 10" descr="preencoded.png"/>
          <p:cNvPicPr>
            <a:picLocks noChangeAspect="1"/>
          </p:cNvPicPr>
          <p:nvPr/>
        </p:nvPicPr>
        <p:blipFill>
          <a:blip r:embed="rId13"/>
          <a:stretch>
            <a:fillRect/>
          </a:stretch>
        </p:blipFill>
        <p:spPr>
          <a:xfrm>
            <a:off x="5966222" y="2080320"/>
            <a:ext cx="202406" cy="163711"/>
          </a:xfrm>
          <a:prstGeom prst="rect">
            <a:avLst/>
          </a:prstGeom>
        </p:spPr>
      </p:pic>
      <p:pic>
        <p:nvPicPr>
          <p:cNvPr id="13" name="Image 11" descr="preencoded.png"/>
          <p:cNvPicPr>
            <a:picLocks noChangeAspect="1"/>
          </p:cNvPicPr>
          <p:nvPr/>
        </p:nvPicPr>
        <p:blipFill>
          <a:blip r:embed="rId14"/>
          <a:stretch>
            <a:fillRect/>
          </a:stretch>
        </p:blipFill>
        <p:spPr>
          <a:xfrm>
            <a:off x="11143952" y="2050256"/>
            <a:ext cx="476548" cy="223838"/>
          </a:xfrm>
          <a:prstGeom prst="rect">
            <a:avLst/>
          </a:prstGeom>
        </p:spPr>
      </p:pic>
      <p:pic>
        <p:nvPicPr>
          <p:cNvPr id="14" name="Image 12" descr="preencoded.png"/>
          <p:cNvPicPr>
            <a:picLocks noChangeAspect="1"/>
          </p:cNvPicPr>
          <p:nvPr/>
        </p:nvPicPr>
        <p:blipFill>
          <a:blip r:embed="rId11"/>
          <a:stretch>
            <a:fillRect/>
          </a:stretch>
        </p:blipFill>
        <p:spPr>
          <a:xfrm>
            <a:off x="5876925" y="2409825"/>
            <a:ext cx="5743575" cy="495300"/>
          </a:xfrm>
          <a:prstGeom prst="rect">
            <a:avLst/>
          </a:prstGeom>
        </p:spPr>
      </p:pic>
      <p:pic>
        <p:nvPicPr>
          <p:cNvPr id="15" name="Image 13" descr="preencoded.png"/>
          <p:cNvPicPr>
            <a:picLocks noChangeAspect="1"/>
          </p:cNvPicPr>
          <p:nvPr/>
        </p:nvPicPr>
        <p:blipFill>
          <a:blip r:embed="rId12"/>
          <a:stretch>
            <a:fillRect/>
          </a:stretch>
        </p:blipFill>
        <p:spPr>
          <a:xfrm>
            <a:off x="5876925" y="2466975"/>
            <a:ext cx="381000" cy="381000"/>
          </a:xfrm>
          <a:prstGeom prst="rect">
            <a:avLst/>
          </a:prstGeom>
        </p:spPr>
      </p:pic>
      <p:pic>
        <p:nvPicPr>
          <p:cNvPr id="16" name="Image 14" descr="preencoded.png"/>
          <p:cNvPicPr>
            <a:picLocks noChangeAspect="1"/>
          </p:cNvPicPr>
          <p:nvPr/>
        </p:nvPicPr>
        <p:blipFill>
          <a:blip r:embed="rId15"/>
          <a:stretch>
            <a:fillRect/>
          </a:stretch>
        </p:blipFill>
        <p:spPr>
          <a:xfrm>
            <a:off x="5966222" y="2575620"/>
            <a:ext cx="202406" cy="163711"/>
          </a:xfrm>
          <a:prstGeom prst="rect">
            <a:avLst/>
          </a:prstGeom>
        </p:spPr>
      </p:pic>
      <p:pic>
        <p:nvPicPr>
          <p:cNvPr id="17" name="Image 15" descr="preencoded.png"/>
          <p:cNvPicPr>
            <a:picLocks noChangeAspect="1"/>
          </p:cNvPicPr>
          <p:nvPr/>
        </p:nvPicPr>
        <p:blipFill>
          <a:blip r:embed="rId14"/>
          <a:stretch>
            <a:fillRect/>
          </a:stretch>
        </p:blipFill>
        <p:spPr>
          <a:xfrm>
            <a:off x="11143952" y="2545556"/>
            <a:ext cx="476548" cy="223838"/>
          </a:xfrm>
          <a:prstGeom prst="rect">
            <a:avLst/>
          </a:prstGeom>
        </p:spPr>
      </p:pic>
      <p:pic>
        <p:nvPicPr>
          <p:cNvPr id="18" name="Image 16" descr="preencoded.png"/>
          <p:cNvPicPr>
            <a:picLocks noChangeAspect="1"/>
          </p:cNvPicPr>
          <p:nvPr/>
        </p:nvPicPr>
        <p:blipFill>
          <a:blip r:embed="rId11"/>
          <a:stretch>
            <a:fillRect/>
          </a:stretch>
        </p:blipFill>
        <p:spPr>
          <a:xfrm>
            <a:off x="5876925" y="2905125"/>
            <a:ext cx="5743575" cy="495300"/>
          </a:xfrm>
          <a:prstGeom prst="rect">
            <a:avLst/>
          </a:prstGeom>
        </p:spPr>
      </p:pic>
      <p:pic>
        <p:nvPicPr>
          <p:cNvPr id="19" name="Image 17" descr="preencoded.png"/>
          <p:cNvPicPr>
            <a:picLocks noChangeAspect="1"/>
          </p:cNvPicPr>
          <p:nvPr/>
        </p:nvPicPr>
        <p:blipFill>
          <a:blip r:embed="rId16"/>
          <a:stretch>
            <a:fillRect/>
          </a:stretch>
        </p:blipFill>
        <p:spPr>
          <a:xfrm>
            <a:off x="5876925" y="2962275"/>
            <a:ext cx="381000" cy="381000"/>
          </a:xfrm>
          <a:prstGeom prst="rect">
            <a:avLst/>
          </a:prstGeom>
        </p:spPr>
      </p:pic>
      <p:pic>
        <p:nvPicPr>
          <p:cNvPr id="20" name="Image 18" descr="preencoded.png"/>
          <p:cNvPicPr>
            <a:picLocks noChangeAspect="1"/>
          </p:cNvPicPr>
          <p:nvPr/>
        </p:nvPicPr>
        <p:blipFill>
          <a:blip r:embed="rId17"/>
          <a:stretch>
            <a:fillRect/>
          </a:stretch>
        </p:blipFill>
        <p:spPr>
          <a:xfrm>
            <a:off x="5966222" y="3070920"/>
            <a:ext cx="202406" cy="163711"/>
          </a:xfrm>
          <a:prstGeom prst="rect">
            <a:avLst/>
          </a:prstGeom>
        </p:spPr>
      </p:pic>
      <p:pic>
        <p:nvPicPr>
          <p:cNvPr id="21" name="Image 19" descr="preencoded.png"/>
          <p:cNvPicPr>
            <a:picLocks noChangeAspect="1"/>
          </p:cNvPicPr>
          <p:nvPr/>
        </p:nvPicPr>
        <p:blipFill>
          <a:blip r:embed="rId18"/>
          <a:stretch>
            <a:fillRect/>
          </a:stretch>
        </p:blipFill>
        <p:spPr>
          <a:xfrm>
            <a:off x="11143952" y="3040856"/>
            <a:ext cx="476548" cy="223838"/>
          </a:xfrm>
          <a:prstGeom prst="rect">
            <a:avLst/>
          </a:prstGeom>
        </p:spPr>
      </p:pic>
      <p:pic>
        <p:nvPicPr>
          <p:cNvPr id="22" name="Image 20" descr="preencoded.png"/>
          <p:cNvPicPr>
            <a:picLocks noChangeAspect="1"/>
          </p:cNvPicPr>
          <p:nvPr/>
        </p:nvPicPr>
        <p:blipFill>
          <a:blip r:embed="rId11"/>
          <a:stretch>
            <a:fillRect/>
          </a:stretch>
        </p:blipFill>
        <p:spPr>
          <a:xfrm>
            <a:off x="5876925" y="3400425"/>
            <a:ext cx="5743575" cy="495300"/>
          </a:xfrm>
          <a:prstGeom prst="rect">
            <a:avLst/>
          </a:prstGeom>
        </p:spPr>
      </p:pic>
      <p:pic>
        <p:nvPicPr>
          <p:cNvPr id="23" name="Image 21" descr="preencoded.png"/>
          <p:cNvPicPr>
            <a:picLocks noChangeAspect="1"/>
          </p:cNvPicPr>
          <p:nvPr/>
        </p:nvPicPr>
        <p:blipFill>
          <a:blip r:embed="rId12"/>
          <a:stretch>
            <a:fillRect/>
          </a:stretch>
        </p:blipFill>
        <p:spPr>
          <a:xfrm>
            <a:off x="5876925" y="3457575"/>
            <a:ext cx="381000" cy="381000"/>
          </a:xfrm>
          <a:prstGeom prst="rect">
            <a:avLst/>
          </a:prstGeom>
        </p:spPr>
      </p:pic>
      <p:pic>
        <p:nvPicPr>
          <p:cNvPr id="24" name="Image 22" descr="preencoded.png"/>
          <p:cNvPicPr>
            <a:picLocks noChangeAspect="1"/>
          </p:cNvPicPr>
          <p:nvPr/>
        </p:nvPicPr>
        <p:blipFill>
          <a:blip r:embed="rId19"/>
          <a:stretch>
            <a:fillRect/>
          </a:stretch>
        </p:blipFill>
        <p:spPr>
          <a:xfrm>
            <a:off x="5966222" y="3566220"/>
            <a:ext cx="202406" cy="163711"/>
          </a:xfrm>
          <a:prstGeom prst="rect">
            <a:avLst/>
          </a:prstGeom>
        </p:spPr>
      </p:pic>
      <p:pic>
        <p:nvPicPr>
          <p:cNvPr id="25" name="Image 23" descr="preencoded.png"/>
          <p:cNvPicPr>
            <a:picLocks noChangeAspect="1"/>
          </p:cNvPicPr>
          <p:nvPr/>
        </p:nvPicPr>
        <p:blipFill>
          <a:blip r:embed="rId14"/>
          <a:stretch>
            <a:fillRect/>
          </a:stretch>
        </p:blipFill>
        <p:spPr>
          <a:xfrm>
            <a:off x="11143952" y="3536156"/>
            <a:ext cx="476548" cy="223838"/>
          </a:xfrm>
          <a:prstGeom prst="rect">
            <a:avLst/>
          </a:prstGeom>
        </p:spPr>
      </p:pic>
      <p:pic>
        <p:nvPicPr>
          <p:cNvPr id="26" name="Image 24" descr="preencoded.png"/>
          <p:cNvPicPr>
            <a:picLocks noChangeAspect="1"/>
          </p:cNvPicPr>
          <p:nvPr/>
        </p:nvPicPr>
        <p:blipFill>
          <a:blip r:embed="rId11"/>
          <a:stretch>
            <a:fillRect/>
          </a:stretch>
        </p:blipFill>
        <p:spPr>
          <a:xfrm>
            <a:off x="5876925" y="3895725"/>
            <a:ext cx="5743575" cy="495300"/>
          </a:xfrm>
          <a:prstGeom prst="rect">
            <a:avLst/>
          </a:prstGeom>
        </p:spPr>
      </p:pic>
      <p:pic>
        <p:nvPicPr>
          <p:cNvPr id="27" name="Image 25" descr="preencoded.png"/>
          <p:cNvPicPr>
            <a:picLocks noChangeAspect="1"/>
          </p:cNvPicPr>
          <p:nvPr/>
        </p:nvPicPr>
        <p:blipFill>
          <a:blip r:embed="rId20"/>
          <a:stretch>
            <a:fillRect/>
          </a:stretch>
        </p:blipFill>
        <p:spPr>
          <a:xfrm>
            <a:off x="5876925" y="3952875"/>
            <a:ext cx="381000" cy="381000"/>
          </a:xfrm>
          <a:prstGeom prst="rect">
            <a:avLst/>
          </a:prstGeom>
        </p:spPr>
      </p:pic>
      <p:pic>
        <p:nvPicPr>
          <p:cNvPr id="28" name="Image 26" descr="preencoded.png"/>
          <p:cNvPicPr>
            <a:picLocks noChangeAspect="1"/>
          </p:cNvPicPr>
          <p:nvPr/>
        </p:nvPicPr>
        <p:blipFill>
          <a:blip r:embed="rId21"/>
          <a:stretch>
            <a:fillRect/>
          </a:stretch>
        </p:blipFill>
        <p:spPr>
          <a:xfrm>
            <a:off x="5966222" y="4061520"/>
            <a:ext cx="202406" cy="163711"/>
          </a:xfrm>
          <a:prstGeom prst="rect">
            <a:avLst/>
          </a:prstGeom>
        </p:spPr>
      </p:pic>
      <p:pic>
        <p:nvPicPr>
          <p:cNvPr id="29" name="Image 27" descr="preencoded.png"/>
          <p:cNvPicPr>
            <a:picLocks noChangeAspect="1"/>
          </p:cNvPicPr>
          <p:nvPr/>
        </p:nvPicPr>
        <p:blipFill>
          <a:blip r:embed="rId22"/>
          <a:stretch>
            <a:fillRect/>
          </a:stretch>
        </p:blipFill>
        <p:spPr>
          <a:xfrm>
            <a:off x="11212860" y="4031456"/>
            <a:ext cx="407640" cy="223838"/>
          </a:xfrm>
          <a:prstGeom prst="rect">
            <a:avLst/>
          </a:prstGeom>
        </p:spPr>
      </p:pic>
      <p:pic>
        <p:nvPicPr>
          <p:cNvPr id="30" name="Image 28" descr="preencoded.png"/>
          <p:cNvPicPr>
            <a:picLocks noChangeAspect="1"/>
          </p:cNvPicPr>
          <p:nvPr/>
        </p:nvPicPr>
        <p:blipFill>
          <a:blip r:embed="rId12"/>
          <a:stretch>
            <a:fillRect/>
          </a:stretch>
        </p:blipFill>
        <p:spPr>
          <a:xfrm>
            <a:off x="5876925" y="4448175"/>
            <a:ext cx="381000" cy="381000"/>
          </a:xfrm>
          <a:prstGeom prst="rect">
            <a:avLst/>
          </a:prstGeom>
        </p:spPr>
      </p:pic>
      <p:pic>
        <p:nvPicPr>
          <p:cNvPr id="31" name="Image 29" descr="preencoded.png"/>
          <p:cNvPicPr>
            <a:picLocks noChangeAspect="1"/>
          </p:cNvPicPr>
          <p:nvPr/>
        </p:nvPicPr>
        <p:blipFill>
          <a:blip r:embed="rId23"/>
          <a:stretch>
            <a:fillRect/>
          </a:stretch>
        </p:blipFill>
        <p:spPr>
          <a:xfrm>
            <a:off x="5966222" y="4556820"/>
            <a:ext cx="202406" cy="163711"/>
          </a:xfrm>
          <a:prstGeom prst="rect">
            <a:avLst/>
          </a:prstGeom>
        </p:spPr>
      </p:pic>
      <p:pic>
        <p:nvPicPr>
          <p:cNvPr id="32" name="Image 30" descr="preencoded.png"/>
          <p:cNvPicPr>
            <a:picLocks noChangeAspect="1"/>
          </p:cNvPicPr>
          <p:nvPr/>
        </p:nvPicPr>
        <p:blipFill>
          <a:blip r:embed="rId24"/>
          <a:stretch>
            <a:fillRect/>
          </a:stretch>
        </p:blipFill>
        <p:spPr>
          <a:xfrm>
            <a:off x="11212860" y="4526756"/>
            <a:ext cx="407640" cy="223838"/>
          </a:xfrm>
          <a:prstGeom prst="rect">
            <a:avLst/>
          </a:prstGeom>
        </p:spPr>
      </p:pic>
      <p:pic>
        <p:nvPicPr>
          <p:cNvPr id="33" name="Image 31" descr="preencoded.png"/>
          <p:cNvPicPr>
            <a:picLocks noChangeAspect="1"/>
          </p:cNvPicPr>
          <p:nvPr/>
        </p:nvPicPr>
        <p:blipFill>
          <a:blip r:embed="rId25"/>
          <a:stretch>
            <a:fillRect/>
          </a:stretch>
        </p:blipFill>
        <p:spPr>
          <a:xfrm>
            <a:off x="5686425" y="5610225"/>
            <a:ext cx="6124575" cy="1066800"/>
          </a:xfrm>
          <a:prstGeom prst="rect">
            <a:avLst/>
          </a:prstGeom>
        </p:spPr>
      </p:pic>
      <p:pic>
        <p:nvPicPr>
          <p:cNvPr id="34" name="Image 32" descr="preencoded.png"/>
          <p:cNvPicPr>
            <a:picLocks noChangeAspect="1"/>
          </p:cNvPicPr>
          <p:nvPr/>
        </p:nvPicPr>
        <p:blipFill>
          <a:blip r:embed="rId26"/>
          <a:stretch>
            <a:fillRect/>
          </a:stretch>
        </p:blipFill>
        <p:spPr>
          <a:xfrm>
            <a:off x="5876925" y="5773638"/>
            <a:ext cx="202406" cy="163711"/>
          </a:xfrm>
          <a:prstGeom prst="rect">
            <a:avLst/>
          </a:prstGeom>
        </p:spPr>
      </p:pic>
      <p:sp>
        <p:nvSpPr>
          <p:cNvPr id="35" name="Text 0"/>
          <p:cNvSpPr/>
          <p:nvPr/>
        </p:nvSpPr>
        <p:spPr>
          <a:xfrm>
            <a:off x="523875" y="123825"/>
            <a:ext cx="11668125"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Secondary Amenorrhoea Causes by Frequency</a:t>
            </a:r>
            <a:endParaRPr lang="en-US" sz="2100" dirty="0"/>
          </a:p>
        </p:txBody>
      </p:sp>
      <p:sp>
        <p:nvSpPr>
          <p:cNvPr id="36" name="Text 1"/>
          <p:cNvSpPr/>
          <p:nvPr/>
        </p:nvSpPr>
        <p:spPr>
          <a:xfrm>
            <a:off x="571500" y="552450"/>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37" name="Text 2"/>
          <p:cNvSpPr/>
          <p:nvPr/>
        </p:nvSpPr>
        <p:spPr>
          <a:xfrm>
            <a:off x="571500" y="1152525"/>
            <a:ext cx="4638675" cy="257175"/>
          </a:xfrm>
          <a:prstGeom prst="rect">
            <a:avLst/>
          </a:prstGeom>
          <a:noFill/>
          <a:ln/>
        </p:spPr>
        <p:txBody>
          <a:bodyPr vert="horz" wrap="square" lIns="0" tIns="0" rIns="0" bIns="0" rtlCol="0" anchor="ctr"/>
          <a:lstStyle/>
          <a:p>
            <a:pPr marL="0" indent="0" algn="ctr">
              <a:lnSpc>
                <a:spcPts val="2025"/>
              </a:lnSpc>
              <a:buNone/>
            </a:pPr>
            <a:r>
              <a:rPr lang="en-US" sz="1350" b="1" dirty="0">
                <a:solidFill>
                  <a:srgbClr val="0072B2"/>
                </a:solidFill>
              </a:rPr>
              <a:t>Frequency Distribution (Non-Pregnancy)</a:t>
            </a:r>
            <a:endParaRPr lang="en-US" sz="1350" dirty="0"/>
          </a:p>
        </p:txBody>
      </p:sp>
      <p:sp>
        <p:nvSpPr>
          <p:cNvPr id="38" name="Text 3"/>
          <p:cNvSpPr/>
          <p:nvPr/>
        </p:nvSpPr>
        <p:spPr>
          <a:xfrm>
            <a:off x="6210300" y="1038225"/>
            <a:ext cx="54102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0F5132"/>
                </a:solidFill>
              </a:rPr>
              <a:t>1. PREGNANCY: Always exclude first! "All secondary amenorrhoea is pregnancy until proven otherwise."</a:t>
            </a:r>
            <a:endParaRPr lang="en-US" sz="1200" dirty="0"/>
          </a:p>
        </p:txBody>
      </p:sp>
      <p:sp>
        <p:nvSpPr>
          <p:cNvPr id="39" name="Text 4"/>
          <p:cNvSpPr/>
          <p:nvPr/>
        </p:nvSpPr>
        <p:spPr>
          <a:xfrm>
            <a:off x="6400800" y="2047875"/>
            <a:ext cx="57912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Hypothalamic (Stress/Weight/Exercise)</a:t>
            </a:r>
            <a:endParaRPr lang="en-US" sz="1200" dirty="0"/>
          </a:p>
        </p:txBody>
      </p:sp>
      <p:sp>
        <p:nvSpPr>
          <p:cNvPr id="40" name="Text 5"/>
          <p:cNvSpPr/>
          <p:nvPr/>
        </p:nvSpPr>
        <p:spPr>
          <a:xfrm>
            <a:off x="11258252" y="2050256"/>
            <a:ext cx="335016" cy="223838"/>
          </a:xfrm>
          <a:prstGeom prst="rect">
            <a:avLst/>
          </a:prstGeom>
          <a:noFill/>
          <a:ln/>
        </p:spPr>
        <p:txBody>
          <a:bodyPr vert="horz" wrap="square" lIns="0" tIns="0" rIns="0" bIns="0" rtlCol="0" anchor="ctr"/>
          <a:lstStyle/>
          <a:p>
            <a:pPr marL="0" indent="0">
              <a:lnSpc>
                <a:spcPts val="1463"/>
              </a:lnSpc>
              <a:buNone/>
            </a:pPr>
            <a:r>
              <a:rPr lang="en-US" sz="975" b="1" dirty="0">
                <a:solidFill>
                  <a:srgbClr val="495057"/>
                </a:solidFill>
              </a:rPr>
              <a:t>40%</a:t>
            </a:r>
            <a:endParaRPr lang="en-US" sz="975" dirty="0"/>
          </a:p>
        </p:txBody>
      </p:sp>
      <p:sp>
        <p:nvSpPr>
          <p:cNvPr id="41" name="Text 6"/>
          <p:cNvSpPr/>
          <p:nvPr/>
        </p:nvSpPr>
        <p:spPr>
          <a:xfrm>
            <a:off x="6400800" y="2543175"/>
            <a:ext cx="4743152"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Hyperprolactinaemia</a:t>
            </a:r>
            <a:endParaRPr lang="en-US" sz="1200" dirty="0"/>
          </a:p>
        </p:txBody>
      </p:sp>
      <p:sp>
        <p:nvSpPr>
          <p:cNvPr id="42" name="Text 7"/>
          <p:cNvSpPr/>
          <p:nvPr/>
        </p:nvSpPr>
        <p:spPr>
          <a:xfrm>
            <a:off x="11258252" y="2545556"/>
            <a:ext cx="335016" cy="223838"/>
          </a:xfrm>
          <a:prstGeom prst="rect">
            <a:avLst/>
          </a:prstGeom>
          <a:noFill/>
          <a:ln/>
        </p:spPr>
        <p:txBody>
          <a:bodyPr vert="horz" wrap="square" lIns="0" tIns="0" rIns="0" bIns="0" rtlCol="0" anchor="ctr"/>
          <a:lstStyle/>
          <a:p>
            <a:pPr marL="0" indent="0">
              <a:lnSpc>
                <a:spcPts val="1463"/>
              </a:lnSpc>
              <a:buNone/>
            </a:pPr>
            <a:r>
              <a:rPr lang="en-US" sz="975" b="1" dirty="0">
                <a:solidFill>
                  <a:srgbClr val="495057"/>
                </a:solidFill>
              </a:rPr>
              <a:t>20%</a:t>
            </a:r>
            <a:endParaRPr lang="en-US" sz="975" dirty="0"/>
          </a:p>
        </p:txBody>
      </p:sp>
      <p:sp>
        <p:nvSpPr>
          <p:cNvPr id="43" name="Text 8"/>
          <p:cNvSpPr/>
          <p:nvPr/>
        </p:nvSpPr>
        <p:spPr>
          <a:xfrm>
            <a:off x="6400800" y="3038475"/>
            <a:ext cx="57912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Hypothalamic (Progestogen Responsive)</a:t>
            </a:r>
            <a:endParaRPr lang="en-US" sz="1200" dirty="0"/>
          </a:p>
        </p:txBody>
      </p:sp>
      <p:sp>
        <p:nvSpPr>
          <p:cNvPr id="44" name="Text 9"/>
          <p:cNvSpPr/>
          <p:nvPr/>
        </p:nvSpPr>
        <p:spPr>
          <a:xfrm>
            <a:off x="11258252" y="3040856"/>
            <a:ext cx="335016" cy="223838"/>
          </a:xfrm>
          <a:prstGeom prst="rect">
            <a:avLst/>
          </a:prstGeom>
          <a:noFill/>
          <a:ln/>
        </p:spPr>
        <p:txBody>
          <a:bodyPr vert="horz" wrap="square" lIns="0" tIns="0" rIns="0" bIns="0" rtlCol="0" anchor="ctr"/>
          <a:lstStyle/>
          <a:p>
            <a:pPr marL="0" indent="0">
              <a:lnSpc>
                <a:spcPts val="1463"/>
              </a:lnSpc>
              <a:buNone/>
            </a:pPr>
            <a:r>
              <a:rPr lang="en-US" sz="975" b="1" dirty="0">
                <a:solidFill>
                  <a:srgbClr val="495057"/>
                </a:solidFill>
              </a:rPr>
              <a:t>20%</a:t>
            </a:r>
            <a:endParaRPr lang="en-US" sz="975" dirty="0"/>
          </a:p>
        </p:txBody>
      </p:sp>
      <p:sp>
        <p:nvSpPr>
          <p:cNvPr id="45" name="Text 10"/>
          <p:cNvSpPr/>
          <p:nvPr/>
        </p:nvSpPr>
        <p:spPr>
          <a:xfrm>
            <a:off x="6400800" y="3533775"/>
            <a:ext cx="57912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Premature Ovarian Insufficiency (POI)</a:t>
            </a:r>
            <a:endParaRPr lang="en-US" sz="1200" dirty="0"/>
          </a:p>
        </p:txBody>
      </p:sp>
      <p:sp>
        <p:nvSpPr>
          <p:cNvPr id="46" name="Text 11"/>
          <p:cNvSpPr/>
          <p:nvPr/>
        </p:nvSpPr>
        <p:spPr>
          <a:xfrm>
            <a:off x="11258252" y="3536156"/>
            <a:ext cx="335016" cy="223838"/>
          </a:xfrm>
          <a:prstGeom prst="rect">
            <a:avLst/>
          </a:prstGeom>
          <a:noFill/>
          <a:ln/>
        </p:spPr>
        <p:txBody>
          <a:bodyPr vert="horz" wrap="square" lIns="0" tIns="0" rIns="0" bIns="0" rtlCol="0" anchor="ctr"/>
          <a:lstStyle/>
          <a:p>
            <a:pPr marL="0" indent="0">
              <a:lnSpc>
                <a:spcPts val="1463"/>
              </a:lnSpc>
              <a:buNone/>
            </a:pPr>
            <a:r>
              <a:rPr lang="en-US" sz="975" b="1" dirty="0">
                <a:solidFill>
                  <a:srgbClr val="495057"/>
                </a:solidFill>
              </a:rPr>
              <a:t>10%</a:t>
            </a:r>
            <a:endParaRPr lang="en-US" sz="975" dirty="0"/>
          </a:p>
        </p:txBody>
      </p:sp>
      <p:sp>
        <p:nvSpPr>
          <p:cNvPr id="47" name="Text 12"/>
          <p:cNvSpPr/>
          <p:nvPr/>
        </p:nvSpPr>
        <p:spPr>
          <a:xfrm>
            <a:off x="6400800" y="4029075"/>
            <a:ext cx="57912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Polycystic Ovary Syndrome (PCOS)</a:t>
            </a:r>
            <a:endParaRPr lang="en-US" sz="1200" dirty="0"/>
          </a:p>
        </p:txBody>
      </p:sp>
      <p:sp>
        <p:nvSpPr>
          <p:cNvPr id="48" name="Text 13"/>
          <p:cNvSpPr/>
          <p:nvPr/>
        </p:nvSpPr>
        <p:spPr>
          <a:xfrm>
            <a:off x="11327160" y="4031456"/>
            <a:ext cx="179040" cy="223838"/>
          </a:xfrm>
          <a:prstGeom prst="rect">
            <a:avLst/>
          </a:prstGeom>
          <a:noFill/>
          <a:ln/>
        </p:spPr>
        <p:txBody>
          <a:bodyPr vert="horz" wrap="square" lIns="0" tIns="0" rIns="0" bIns="0" rtlCol="0" anchor="ctr"/>
          <a:lstStyle/>
          <a:p>
            <a:pPr marL="0" indent="0">
              <a:lnSpc>
                <a:spcPts val="1463"/>
              </a:lnSpc>
              <a:buNone/>
            </a:pPr>
            <a:r>
              <a:rPr lang="en-US" sz="975" b="1" dirty="0">
                <a:solidFill>
                  <a:srgbClr val="495057"/>
                </a:solidFill>
              </a:rPr>
              <a:t>4%</a:t>
            </a:r>
            <a:endParaRPr lang="en-US" sz="975" dirty="0"/>
          </a:p>
        </p:txBody>
      </p:sp>
      <p:sp>
        <p:nvSpPr>
          <p:cNvPr id="49" name="Text 14"/>
          <p:cNvSpPr/>
          <p:nvPr/>
        </p:nvSpPr>
        <p:spPr>
          <a:xfrm>
            <a:off x="6400800" y="4524375"/>
            <a:ext cx="481206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Hypothyroidism</a:t>
            </a:r>
            <a:endParaRPr lang="en-US" sz="1200" dirty="0"/>
          </a:p>
        </p:txBody>
      </p:sp>
      <p:sp>
        <p:nvSpPr>
          <p:cNvPr id="50" name="Text 15"/>
          <p:cNvSpPr/>
          <p:nvPr/>
        </p:nvSpPr>
        <p:spPr>
          <a:xfrm>
            <a:off x="11327160" y="4526756"/>
            <a:ext cx="179040" cy="223838"/>
          </a:xfrm>
          <a:prstGeom prst="rect">
            <a:avLst/>
          </a:prstGeom>
          <a:noFill/>
          <a:ln/>
        </p:spPr>
        <p:txBody>
          <a:bodyPr vert="horz" wrap="square" lIns="0" tIns="0" rIns="0" bIns="0" rtlCol="0" anchor="ctr"/>
          <a:lstStyle/>
          <a:p>
            <a:pPr marL="0" indent="0">
              <a:lnSpc>
                <a:spcPts val="1463"/>
              </a:lnSpc>
              <a:buNone/>
            </a:pPr>
            <a:r>
              <a:rPr lang="en-US" sz="975" b="1" dirty="0">
                <a:solidFill>
                  <a:srgbClr val="495057"/>
                </a:solidFill>
              </a:rPr>
              <a:t>1%</a:t>
            </a:r>
            <a:endParaRPr lang="en-US" sz="975" dirty="0"/>
          </a:p>
        </p:txBody>
      </p:sp>
      <p:sp>
        <p:nvSpPr>
          <p:cNvPr id="51" name="Text 16"/>
          <p:cNvSpPr/>
          <p:nvPr/>
        </p:nvSpPr>
        <p:spPr>
          <a:xfrm>
            <a:off x="6174581" y="5734050"/>
            <a:ext cx="5743575" cy="242888"/>
          </a:xfrm>
          <a:prstGeom prst="rect">
            <a:avLst/>
          </a:prstGeom>
          <a:noFill/>
          <a:ln/>
        </p:spPr>
        <p:txBody>
          <a:bodyPr vert="horz" wrap="square" lIns="0" tIns="0" rIns="0" bIns="0" rtlCol="0" anchor="ctr"/>
          <a:lstStyle/>
          <a:p>
            <a:pPr marL="0" indent="0">
              <a:lnSpc>
                <a:spcPts val="1913"/>
              </a:lnSpc>
              <a:buNone/>
            </a:pPr>
            <a:r>
              <a:rPr lang="en-US" sz="1275" b="1" dirty="0">
                <a:solidFill>
                  <a:srgbClr val="856404"/>
                </a:solidFill>
              </a:rPr>
              <a:t>AKT EXAM PEARL: Mnemonic</a:t>
            </a:r>
            <a:endParaRPr lang="en-US" sz="1275" dirty="0"/>
          </a:p>
        </p:txBody>
      </p:sp>
      <p:sp>
        <p:nvSpPr>
          <p:cNvPr id="52" name="Text 17"/>
          <p:cNvSpPr/>
          <p:nvPr/>
        </p:nvSpPr>
        <p:spPr>
          <a:xfrm>
            <a:off x="5876925" y="6024563"/>
            <a:ext cx="5743575" cy="300038"/>
          </a:xfrm>
          <a:prstGeom prst="rect">
            <a:avLst/>
          </a:prstGeom>
          <a:noFill/>
          <a:ln/>
        </p:spPr>
        <p:txBody>
          <a:bodyPr vert="horz" wrap="square" lIns="0" tIns="0" rIns="0" bIns="0" rtlCol="0" anchor="ctr"/>
          <a:lstStyle/>
          <a:p>
            <a:pPr marL="0" indent="0" algn="ctr">
              <a:lnSpc>
                <a:spcPts val="2363"/>
              </a:lnSpc>
              <a:buNone/>
            </a:pPr>
            <a:r>
              <a:rPr lang="en-US" sz="1575" b="1" kern="0" spc="120" dirty="0">
                <a:solidFill>
                  <a:srgbClr val="212529"/>
                </a:solidFill>
              </a:rPr>
              <a:t>P — HHH — P — P — H</a:t>
            </a:r>
            <a:endParaRPr lang="en-US" sz="1575" dirty="0"/>
          </a:p>
        </p:txBody>
      </p:sp>
      <p:sp>
        <p:nvSpPr>
          <p:cNvPr id="53" name="Text 18"/>
          <p:cNvSpPr/>
          <p:nvPr/>
        </p:nvSpPr>
        <p:spPr>
          <a:xfrm>
            <a:off x="5876925" y="6353175"/>
            <a:ext cx="5743575" cy="200025"/>
          </a:xfrm>
          <a:prstGeom prst="rect">
            <a:avLst/>
          </a:prstGeom>
          <a:noFill/>
          <a:ln/>
        </p:spPr>
        <p:txBody>
          <a:bodyPr vert="horz" wrap="square" lIns="0" tIns="0" rIns="0" bIns="0" rtlCol="0" anchor="ctr"/>
          <a:lstStyle/>
          <a:p>
            <a:pPr marL="0" indent="0" algn="ctr">
              <a:lnSpc>
                <a:spcPts val="1575"/>
              </a:lnSpc>
              <a:buNone/>
            </a:pPr>
            <a:r>
              <a:rPr lang="en-US" sz="1050" dirty="0">
                <a:solidFill>
                  <a:srgbClr val="664D03"/>
                </a:solidFill>
              </a:rPr>
              <a:t>Pregnancy → Hypothalamic (3x) → POI → PCOS → Hypothyroidism</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770013"/>
            <a:ext cx="5572125" cy="1752600"/>
          </a:xfrm>
          <a:prstGeom prst="rect">
            <a:avLst/>
          </a:prstGeom>
        </p:spPr>
      </p:pic>
      <p:pic>
        <p:nvPicPr>
          <p:cNvPr id="7" name="Image 5" descr="preencoded.png"/>
          <p:cNvPicPr>
            <a:picLocks noChangeAspect="1"/>
          </p:cNvPicPr>
          <p:nvPr/>
        </p:nvPicPr>
        <p:blipFill>
          <a:blip r:embed="rId7"/>
          <a:stretch>
            <a:fillRect/>
          </a:stretch>
        </p:blipFill>
        <p:spPr>
          <a:xfrm>
            <a:off x="619125" y="2012900"/>
            <a:ext cx="381000" cy="304800"/>
          </a:xfrm>
          <a:prstGeom prst="rect">
            <a:avLst/>
          </a:prstGeom>
        </p:spPr>
      </p:pic>
      <p:pic>
        <p:nvPicPr>
          <p:cNvPr id="8" name="Image 6" descr="preencoded.png"/>
          <p:cNvPicPr>
            <a:picLocks noChangeAspect="1"/>
          </p:cNvPicPr>
          <p:nvPr/>
        </p:nvPicPr>
        <p:blipFill>
          <a:blip r:embed="rId8"/>
          <a:stretch>
            <a:fillRect/>
          </a:stretch>
        </p:blipFill>
        <p:spPr>
          <a:xfrm>
            <a:off x="381000" y="3713113"/>
            <a:ext cx="5572125" cy="2241649"/>
          </a:xfrm>
          <a:prstGeom prst="rect">
            <a:avLst/>
          </a:prstGeom>
        </p:spPr>
      </p:pic>
      <p:pic>
        <p:nvPicPr>
          <p:cNvPr id="9" name="Image 7" descr="preencoded.png"/>
          <p:cNvPicPr>
            <a:picLocks noChangeAspect="1"/>
          </p:cNvPicPr>
          <p:nvPr/>
        </p:nvPicPr>
        <p:blipFill>
          <a:blip r:embed="rId9"/>
          <a:stretch>
            <a:fillRect/>
          </a:stretch>
        </p:blipFill>
        <p:spPr>
          <a:xfrm>
            <a:off x="571500" y="3944541"/>
            <a:ext cx="214313" cy="175320"/>
          </a:xfrm>
          <a:prstGeom prst="rect">
            <a:avLst/>
          </a:prstGeom>
        </p:spPr>
      </p:pic>
      <p:pic>
        <p:nvPicPr>
          <p:cNvPr id="10" name="Image 8" descr="preencoded.png"/>
          <p:cNvPicPr>
            <a:picLocks noChangeAspect="1"/>
          </p:cNvPicPr>
          <p:nvPr/>
        </p:nvPicPr>
        <p:blipFill>
          <a:blip r:embed="rId10"/>
          <a:stretch>
            <a:fillRect/>
          </a:stretch>
        </p:blipFill>
        <p:spPr>
          <a:xfrm>
            <a:off x="571500" y="4256038"/>
            <a:ext cx="190500" cy="175766"/>
          </a:xfrm>
          <a:prstGeom prst="rect">
            <a:avLst/>
          </a:prstGeom>
        </p:spPr>
      </p:pic>
      <p:pic>
        <p:nvPicPr>
          <p:cNvPr id="11" name="Image 9" descr="preencoded.png"/>
          <p:cNvPicPr>
            <a:picLocks noChangeAspect="1"/>
          </p:cNvPicPr>
          <p:nvPr/>
        </p:nvPicPr>
        <p:blipFill>
          <a:blip r:embed="rId11"/>
          <a:stretch>
            <a:fillRect/>
          </a:stretch>
        </p:blipFill>
        <p:spPr>
          <a:xfrm>
            <a:off x="571500" y="4758779"/>
            <a:ext cx="190500" cy="190500"/>
          </a:xfrm>
          <a:prstGeom prst="rect">
            <a:avLst/>
          </a:prstGeom>
        </p:spPr>
      </p:pic>
      <p:pic>
        <p:nvPicPr>
          <p:cNvPr id="12" name="Image 10" descr="preencoded.png"/>
          <p:cNvPicPr>
            <a:picLocks noChangeAspect="1"/>
          </p:cNvPicPr>
          <p:nvPr/>
        </p:nvPicPr>
        <p:blipFill>
          <a:blip r:embed="rId12"/>
          <a:stretch>
            <a:fillRect/>
          </a:stretch>
        </p:blipFill>
        <p:spPr>
          <a:xfrm>
            <a:off x="571500" y="5261521"/>
            <a:ext cx="190500" cy="175766"/>
          </a:xfrm>
          <a:prstGeom prst="rect">
            <a:avLst/>
          </a:prstGeom>
        </p:spPr>
      </p:pic>
      <p:pic>
        <p:nvPicPr>
          <p:cNvPr id="13" name="Image 11" descr="preencoded.png"/>
          <p:cNvPicPr>
            <a:picLocks noChangeAspect="1"/>
          </p:cNvPicPr>
          <p:nvPr/>
        </p:nvPicPr>
        <p:blipFill>
          <a:blip r:embed="rId13"/>
          <a:stretch>
            <a:fillRect/>
          </a:stretch>
        </p:blipFill>
        <p:spPr>
          <a:xfrm>
            <a:off x="6238875" y="1776859"/>
            <a:ext cx="5572125" cy="1738908"/>
          </a:xfrm>
          <a:prstGeom prst="rect">
            <a:avLst/>
          </a:prstGeom>
        </p:spPr>
      </p:pic>
      <p:pic>
        <p:nvPicPr>
          <p:cNvPr id="14" name="Image 12" descr="preencoded.png"/>
          <p:cNvPicPr>
            <a:picLocks noChangeAspect="1"/>
          </p:cNvPicPr>
          <p:nvPr/>
        </p:nvPicPr>
        <p:blipFill>
          <a:blip r:embed="rId14"/>
          <a:stretch>
            <a:fillRect/>
          </a:stretch>
        </p:blipFill>
        <p:spPr>
          <a:xfrm>
            <a:off x="6429375" y="2008287"/>
            <a:ext cx="214313" cy="175320"/>
          </a:xfrm>
          <a:prstGeom prst="rect">
            <a:avLst/>
          </a:prstGeom>
        </p:spPr>
      </p:pic>
      <p:pic>
        <p:nvPicPr>
          <p:cNvPr id="15" name="Image 13" descr="preencoded.png"/>
          <p:cNvPicPr>
            <a:picLocks noChangeAspect="1"/>
          </p:cNvPicPr>
          <p:nvPr/>
        </p:nvPicPr>
        <p:blipFill>
          <a:blip r:embed="rId15"/>
          <a:stretch>
            <a:fillRect/>
          </a:stretch>
        </p:blipFill>
        <p:spPr>
          <a:xfrm>
            <a:off x="6429375" y="2319784"/>
            <a:ext cx="190500" cy="152400"/>
          </a:xfrm>
          <a:prstGeom prst="rect">
            <a:avLst/>
          </a:prstGeom>
        </p:spPr>
      </p:pic>
      <p:pic>
        <p:nvPicPr>
          <p:cNvPr id="16" name="Image 14" descr="preencoded.png"/>
          <p:cNvPicPr>
            <a:picLocks noChangeAspect="1"/>
          </p:cNvPicPr>
          <p:nvPr/>
        </p:nvPicPr>
        <p:blipFill>
          <a:blip r:embed="rId16"/>
          <a:stretch>
            <a:fillRect/>
          </a:stretch>
        </p:blipFill>
        <p:spPr>
          <a:xfrm>
            <a:off x="6429375" y="2822525"/>
            <a:ext cx="190500" cy="163264"/>
          </a:xfrm>
          <a:prstGeom prst="rect">
            <a:avLst/>
          </a:prstGeom>
        </p:spPr>
      </p:pic>
      <p:pic>
        <p:nvPicPr>
          <p:cNvPr id="17" name="Image 15" descr="preencoded.png"/>
          <p:cNvPicPr>
            <a:picLocks noChangeAspect="1"/>
          </p:cNvPicPr>
          <p:nvPr/>
        </p:nvPicPr>
        <p:blipFill>
          <a:blip r:embed="rId17"/>
          <a:stretch>
            <a:fillRect/>
          </a:stretch>
        </p:blipFill>
        <p:spPr>
          <a:xfrm>
            <a:off x="6238875" y="3706267"/>
            <a:ext cx="5572125" cy="2241649"/>
          </a:xfrm>
          <a:prstGeom prst="rect">
            <a:avLst/>
          </a:prstGeom>
        </p:spPr>
      </p:pic>
      <p:pic>
        <p:nvPicPr>
          <p:cNvPr id="18" name="Image 16" descr="preencoded.png"/>
          <p:cNvPicPr>
            <a:picLocks noChangeAspect="1"/>
          </p:cNvPicPr>
          <p:nvPr/>
        </p:nvPicPr>
        <p:blipFill>
          <a:blip r:embed="rId18"/>
          <a:stretch>
            <a:fillRect/>
          </a:stretch>
        </p:blipFill>
        <p:spPr>
          <a:xfrm>
            <a:off x="6429375" y="3937695"/>
            <a:ext cx="214313" cy="175320"/>
          </a:xfrm>
          <a:prstGeom prst="rect">
            <a:avLst/>
          </a:prstGeom>
        </p:spPr>
      </p:pic>
      <p:pic>
        <p:nvPicPr>
          <p:cNvPr id="19" name="Image 17" descr="preencoded.png"/>
          <p:cNvPicPr>
            <a:picLocks noChangeAspect="1"/>
          </p:cNvPicPr>
          <p:nvPr/>
        </p:nvPicPr>
        <p:blipFill>
          <a:blip r:embed="rId19"/>
          <a:stretch>
            <a:fillRect/>
          </a:stretch>
        </p:blipFill>
        <p:spPr>
          <a:xfrm>
            <a:off x="6429375" y="4249192"/>
            <a:ext cx="119063" cy="132159"/>
          </a:xfrm>
          <a:prstGeom prst="rect">
            <a:avLst/>
          </a:prstGeom>
        </p:spPr>
      </p:pic>
      <p:pic>
        <p:nvPicPr>
          <p:cNvPr id="20" name="Image 18" descr="preencoded.png"/>
          <p:cNvPicPr>
            <a:picLocks noChangeAspect="1"/>
          </p:cNvPicPr>
          <p:nvPr/>
        </p:nvPicPr>
        <p:blipFill>
          <a:blip r:embed="rId20"/>
          <a:stretch>
            <a:fillRect/>
          </a:stretch>
        </p:blipFill>
        <p:spPr>
          <a:xfrm>
            <a:off x="6429375" y="4751933"/>
            <a:ext cx="190500" cy="163264"/>
          </a:xfrm>
          <a:prstGeom prst="rect">
            <a:avLst/>
          </a:prstGeom>
        </p:spPr>
      </p:pic>
      <p:pic>
        <p:nvPicPr>
          <p:cNvPr id="21" name="Image 19" descr="preencoded.png"/>
          <p:cNvPicPr>
            <a:picLocks noChangeAspect="1"/>
          </p:cNvPicPr>
          <p:nvPr/>
        </p:nvPicPr>
        <p:blipFill>
          <a:blip r:embed="rId21"/>
          <a:stretch>
            <a:fillRect/>
          </a:stretch>
        </p:blipFill>
        <p:spPr>
          <a:xfrm>
            <a:off x="6429375" y="5254675"/>
            <a:ext cx="190500" cy="175766"/>
          </a:xfrm>
          <a:prstGeom prst="rect">
            <a:avLst/>
          </a:prstGeom>
        </p:spPr>
      </p:pic>
      <p:sp>
        <p:nvSpPr>
          <p:cNvPr id="22" name="Text 0"/>
          <p:cNvSpPr/>
          <p:nvPr/>
        </p:nvSpPr>
        <p:spPr>
          <a:xfrm>
            <a:off x="523875" y="190500"/>
            <a:ext cx="1056132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The Priority Diagnosis: Pregnancy</a:t>
            </a:r>
            <a:endParaRPr lang="en-US" sz="2100" dirty="0"/>
          </a:p>
        </p:txBody>
      </p:sp>
      <p:sp>
        <p:nvSpPr>
          <p:cNvPr id="23" name="Text 1"/>
          <p:cNvSpPr/>
          <p:nvPr/>
        </p:nvSpPr>
        <p:spPr>
          <a:xfrm>
            <a:off x="571500" y="66675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4" name="Text 2"/>
          <p:cNvSpPr/>
          <p:nvPr/>
        </p:nvSpPr>
        <p:spPr>
          <a:xfrm>
            <a:off x="1143000" y="2008138"/>
            <a:ext cx="603504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072B2"/>
                </a:solidFill>
              </a:rPr>
              <a:t>The Clinical Golden Rule</a:t>
            </a:r>
            <a:endParaRPr lang="en-US" sz="1650" dirty="0"/>
          </a:p>
        </p:txBody>
      </p:sp>
      <p:sp>
        <p:nvSpPr>
          <p:cNvPr id="25" name="Text 3"/>
          <p:cNvSpPr/>
          <p:nvPr/>
        </p:nvSpPr>
        <p:spPr>
          <a:xfrm>
            <a:off x="619125" y="2417713"/>
            <a:ext cx="5095875" cy="571500"/>
          </a:xfrm>
          <a:prstGeom prst="rect">
            <a:avLst/>
          </a:prstGeom>
          <a:noFill/>
          <a:ln/>
        </p:spPr>
        <p:txBody>
          <a:bodyPr vert="horz" wrap="square" lIns="0" tIns="0" rIns="0" bIns="0" rtlCol="0" anchor="ctr"/>
          <a:lstStyle/>
          <a:p>
            <a:pPr marL="0" indent="0">
              <a:lnSpc>
                <a:spcPts val="2250"/>
              </a:lnSpc>
              <a:buNone/>
            </a:pPr>
            <a:r>
              <a:rPr lang="en-US" sz="1500" i="1" dirty="0">
                <a:solidFill>
                  <a:srgbClr val="212529"/>
                </a:solidFill>
              </a:rPr>
              <a:t>"All secondary amenorrhoea is pregnancy until proven otherwise."</a:t>
            </a:r>
            <a:endParaRPr lang="en-US" sz="1500" dirty="0"/>
          </a:p>
        </p:txBody>
      </p:sp>
      <p:sp>
        <p:nvSpPr>
          <p:cNvPr id="26" name="Text 4"/>
          <p:cNvSpPr/>
          <p:nvPr/>
        </p:nvSpPr>
        <p:spPr>
          <a:xfrm>
            <a:off x="619125" y="3084463"/>
            <a:ext cx="6560820" cy="200025"/>
          </a:xfrm>
          <a:prstGeom prst="rect">
            <a:avLst/>
          </a:prstGeom>
          <a:noFill/>
          <a:ln/>
        </p:spPr>
        <p:txBody>
          <a:bodyPr vert="horz" wrap="square" lIns="0" tIns="0" rIns="0" bIns="0" rtlCol="0" anchor="ctr"/>
          <a:lstStyle/>
          <a:p>
            <a:pPr marL="0" indent="0">
              <a:lnSpc>
                <a:spcPts val="1575"/>
              </a:lnSpc>
              <a:buNone/>
            </a:pPr>
            <a:r>
              <a:rPr lang="en-US" sz="1050" dirty="0">
                <a:solidFill>
                  <a:srgbClr val="555555"/>
                </a:solidFill>
              </a:rPr>
              <a:t>— MDU / MPS / St Paul's Teaching Standard</a:t>
            </a:r>
            <a:endParaRPr lang="en-US" sz="1050" dirty="0"/>
          </a:p>
        </p:txBody>
      </p:sp>
      <p:sp>
        <p:nvSpPr>
          <p:cNvPr id="27" name="Text 5"/>
          <p:cNvSpPr/>
          <p:nvPr/>
        </p:nvSpPr>
        <p:spPr>
          <a:xfrm>
            <a:off x="881063" y="3903613"/>
            <a:ext cx="65836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842029"/>
                </a:solidFill>
              </a:rPr>
              <a:t>Why First? Medico-Legal Priority</a:t>
            </a:r>
            <a:endParaRPr lang="en-US" sz="1350" dirty="0"/>
          </a:p>
        </p:txBody>
      </p:sp>
      <p:sp>
        <p:nvSpPr>
          <p:cNvPr id="28" name="Text 6"/>
          <p:cNvSpPr/>
          <p:nvPr/>
        </p:nvSpPr>
        <p:spPr>
          <a:xfrm>
            <a:off x="838200" y="4256038"/>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It is the single most common and dangerous omission in amenorrhoea consultations.</a:t>
            </a:r>
            <a:endParaRPr lang="en-US" sz="1200" dirty="0"/>
          </a:p>
        </p:txBody>
      </p:sp>
      <p:sp>
        <p:nvSpPr>
          <p:cNvPr id="29" name="Text 7"/>
          <p:cNvSpPr/>
          <p:nvPr/>
        </p:nvSpPr>
        <p:spPr>
          <a:xfrm>
            <a:off x="838200" y="4758779"/>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Essential to exclude BEFORE ordering expensive or invasive investigations (e.g., MRI pituitary or pelvic USS).</a:t>
            </a:r>
            <a:endParaRPr lang="en-US" sz="1200" dirty="0"/>
          </a:p>
        </p:txBody>
      </p:sp>
      <p:sp>
        <p:nvSpPr>
          <p:cNvPr id="30" name="Text 8"/>
          <p:cNvSpPr/>
          <p:nvPr/>
        </p:nvSpPr>
        <p:spPr>
          <a:xfrm>
            <a:off x="838200" y="5261521"/>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Patient history regarding sexual activity may not always be accurate or volunteered.</a:t>
            </a:r>
            <a:endParaRPr lang="en-US" sz="1200" dirty="0"/>
          </a:p>
        </p:txBody>
      </p:sp>
      <p:sp>
        <p:nvSpPr>
          <p:cNvPr id="31" name="Text 9"/>
          <p:cNvSpPr/>
          <p:nvPr/>
        </p:nvSpPr>
        <p:spPr>
          <a:xfrm>
            <a:off x="6738938" y="1967359"/>
            <a:ext cx="53492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664D03"/>
                </a:solidFill>
              </a:rPr>
              <a:t>AKT High-Yield: HCG Timing</a:t>
            </a:r>
            <a:endParaRPr lang="en-US" sz="1350" dirty="0"/>
          </a:p>
        </p:txBody>
      </p:sp>
      <p:sp>
        <p:nvSpPr>
          <p:cNvPr id="32" name="Text 10"/>
          <p:cNvSpPr/>
          <p:nvPr/>
        </p:nvSpPr>
        <p:spPr>
          <a:xfrm>
            <a:off x="6696075" y="2319784"/>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Urine HCG levels typically become positive </a:t>
            </a:r>
            <a:r>
              <a:rPr lang="en-US" sz="1200" b="1" dirty="0">
                <a:solidFill>
                  <a:srgbClr val="212529"/>
                </a:solidFill>
              </a:rPr>
              <a:t>2–3 weeks after conception</a:t>
            </a:r>
            <a:r>
              <a:rPr lang="en-US" sz="1200" dirty="0">
                <a:solidFill>
                  <a:srgbClr val="212529"/>
                </a:solidFill>
              </a:rPr>
              <a:t>.</a:t>
            </a:r>
            <a:endParaRPr lang="en-US" sz="1200" dirty="0"/>
          </a:p>
        </p:txBody>
      </p:sp>
      <p:sp>
        <p:nvSpPr>
          <p:cNvPr id="33" name="Text 11"/>
          <p:cNvSpPr/>
          <p:nvPr/>
        </p:nvSpPr>
        <p:spPr>
          <a:xfrm>
            <a:off x="6696075" y="2822525"/>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If recent risk is suspected, repeat the test in 2 weeks for definitive exclusion.</a:t>
            </a:r>
            <a:endParaRPr lang="en-US" sz="1200" dirty="0"/>
          </a:p>
        </p:txBody>
      </p:sp>
      <p:sp>
        <p:nvSpPr>
          <p:cNvPr id="34" name="Text 12"/>
          <p:cNvSpPr/>
          <p:nvPr/>
        </p:nvSpPr>
        <p:spPr>
          <a:xfrm>
            <a:off x="6738938" y="3896767"/>
            <a:ext cx="47320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5132"/>
                </a:solidFill>
              </a:rPr>
              <a:t>SCA Consultation Skills</a:t>
            </a:r>
            <a:endParaRPr lang="en-US" sz="1350" dirty="0"/>
          </a:p>
        </p:txBody>
      </p:sp>
      <p:sp>
        <p:nvSpPr>
          <p:cNvPr id="35" name="Text 13"/>
          <p:cNvSpPr/>
          <p:nvPr/>
        </p:nvSpPr>
        <p:spPr>
          <a:xfrm>
            <a:off x="6624638" y="4249192"/>
            <a:ext cx="4995863"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"Before we look into why your periods have stopped, I'd like to do a pregnancy test first — is that okay?"</a:t>
            </a:r>
            <a:endParaRPr lang="en-US" sz="1200" dirty="0"/>
          </a:p>
        </p:txBody>
      </p:sp>
      <p:sp>
        <p:nvSpPr>
          <p:cNvPr id="36" name="Text 14"/>
          <p:cNvSpPr/>
          <p:nvPr/>
        </p:nvSpPr>
        <p:spPr>
          <a:xfrm>
            <a:off x="6696075" y="4751933"/>
            <a:ext cx="49244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Be Sensitive:</a:t>
            </a:r>
            <a:r>
              <a:rPr lang="en-US" sz="1200" dirty="0">
                <a:solidFill>
                  <a:srgbClr val="212529"/>
                </a:solidFill>
              </a:rPr>
              <a:t> Always consider the environment (e.g., is a parent present?). Offer a private moment to speak.</a:t>
            </a:r>
            <a:endParaRPr lang="en-US" sz="1200" dirty="0"/>
          </a:p>
        </p:txBody>
      </p:sp>
      <p:sp>
        <p:nvSpPr>
          <p:cNvPr id="37" name="Text 15"/>
          <p:cNvSpPr/>
          <p:nvPr/>
        </p:nvSpPr>
        <p:spPr>
          <a:xfrm>
            <a:off x="6696075" y="5254675"/>
            <a:ext cx="4924425" cy="426541"/>
          </a:xfrm>
          <a:prstGeom prst="rect">
            <a:avLst/>
          </a:prstGeom>
          <a:noFill/>
          <a:ln/>
        </p:spPr>
        <p:txBody>
          <a:bodyPr vert="horz" wrap="square" lIns="0" tIns="0" rIns="0" bIns="0" rtlCol="0" anchor="ctr"/>
          <a:lstStyle/>
          <a:p>
            <a:pPr marL="0" indent="0" algn="l">
              <a:lnSpc>
                <a:spcPts val="1680"/>
              </a:lnSpc>
              <a:buNone/>
            </a:pPr>
            <a:r>
              <a:rPr lang="en-US" sz="1200" dirty="0">
                <a:solidFill>
                  <a:srgbClr val="212529"/>
                </a:solidFill>
              </a:rPr>
              <a:t>Acknowledge the patient's concerns/ICE while maintaining clinical safety protocols.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885825"/>
          </a:xfrm>
          <a:prstGeom prst="rect">
            <a:avLst/>
          </a:prstGeom>
        </p:spPr>
      </p:pic>
      <p:pic>
        <p:nvPicPr>
          <p:cNvPr id="4" name="Image 2" descr="preencoded.png"/>
          <p:cNvPicPr>
            <a:picLocks noChangeAspect="1"/>
          </p:cNvPicPr>
          <p:nvPr/>
        </p:nvPicPr>
        <p:blipFill>
          <a:blip r:embed="rId5"/>
          <a:stretch>
            <a:fillRect/>
          </a:stretch>
        </p:blipFill>
        <p:spPr>
          <a:xfrm>
            <a:off x="381000" y="114300"/>
            <a:ext cx="11430000" cy="400050"/>
          </a:xfrm>
          <a:prstGeom prst="rect">
            <a:avLst/>
          </a:prstGeom>
        </p:spPr>
      </p:pic>
      <p:pic>
        <p:nvPicPr>
          <p:cNvPr id="5" name="Image 3" descr="preencoded.png"/>
          <p:cNvPicPr>
            <a:picLocks noChangeAspect="1"/>
          </p:cNvPicPr>
          <p:nvPr/>
        </p:nvPicPr>
        <p:blipFill>
          <a:blip r:embed="rId6"/>
          <a:stretch>
            <a:fillRect/>
          </a:stretch>
        </p:blipFill>
        <p:spPr>
          <a:xfrm>
            <a:off x="381000" y="942975"/>
            <a:ext cx="5572125" cy="2786063"/>
          </a:xfrm>
          <a:prstGeom prst="rect">
            <a:avLst/>
          </a:prstGeom>
        </p:spPr>
      </p:pic>
      <p:pic>
        <p:nvPicPr>
          <p:cNvPr id="6" name="Image 4" descr="preencoded.png"/>
          <p:cNvPicPr>
            <a:picLocks noChangeAspect="1"/>
          </p:cNvPicPr>
          <p:nvPr/>
        </p:nvPicPr>
        <p:blipFill>
          <a:blip r:embed="rId7"/>
          <a:stretch>
            <a:fillRect/>
          </a:stretch>
        </p:blipFill>
        <p:spPr>
          <a:xfrm>
            <a:off x="619125" y="1133475"/>
            <a:ext cx="238125" cy="190500"/>
          </a:xfrm>
          <a:prstGeom prst="rect">
            <a:avLst/>
          </a:prstGeom>
        </p:spPr>
      </p:pic>
      <p:pic>
        <p:nvPicPr>
          <p:cNvPr id="7" name="Image 5" descr="preencoded.png"/>
          <p:cNvPicPr>
            <a:picLocks noChangeAspect="1"/>
          </p:cNvPicPr>
          <p:nvPr/>
        </p:nvPicPr>
        <p:blipFill>
          <a:blip r:embed="rId8"/>
          <a:stretch>
            <a:fillRect/>
          </a:stretch>
        </p:blipFill>
        <p:spPr>
          <a:xfrm>
            <a:off x="619125" y="1457325"/>
            <a:ext cx="202406" cy="164455"/>
          </a:xfrm>
          <a:prstGeom prst="rect">
            <a:avLst/>
          </a:prstGeom>
        </p:spPr>
      </p:pic>
      <p:pic>
        <p:nvPicPr>
          <p:cNvPr id="8" name="Image 6" descr="preencoded.png"/>
          <p:cNvPicPr>
            <a:picLocks noChangeAspect="1"/>
          </p:cNvPicPr>
          <p:nvPr/>
        </p:nvPicPr>
        <p:blipFill>
          <a:blip r:embed="rId9"/>
          <a:stretch>
            <a:fillRect/>
          </a:stretch>
        </p:blipFill>
        <p:spPr>
          <a:xfrm>
            <a:off x="619125" y="1852612"/>
            <a:ext cx="202406" cy="187821"/>
          </a:xfrm>
          <a:prstGeom prst="rect">
            <a:avLst/>
          </a:prstGeom>
        </p:spPr>
      </p:pic>
      <p:pic>
        <p:nvPicPr>
          <p:cNvPr id="9" name="Image 7" descr="preencoded.png"/>
          <p:cNvPicPr>
            <a:picLocks noChangeAspect="1"/>
          </p:cNvPicPr>
          <p:nvPr/>
        </p:nvPicPr>
        <p:blipFill>
          <a:blip r:embed="rId10"/>
          <a:stretch>
            <a:fillRect/>
          </a:stretch>
        </p:blipFill>
        <p:spPr>
          <a:xfrm>
            <a:off x="619125" y="2405063"/>
            <a:ext cx="202406" cy="175320"/>
          </a:xfrm>
          <a:prstGeom prst="rect">
            <a:avLst/>
          </a:prstGeom>
        </p:spPr>
      </p:pic>
      <p:pic>
        <p:nvPicPr>
          <p:cNvPr id="10" name="Image 8" descr="preencoded.png"/>
          <p:cNvPicPr>
            <a:picLocks noChangeAspect="1"/>
          </p:cNvPicPr>
          <p:nvPr/>
        </p:nvPicPr>
        <p:blipFill>
          <a:blip r:embed="rId11"/>
          <a:stretch>
            <a:fillRect/>
          </a:stretch>
        </p:blipFill>
        <p:spPr>
          <a:xfrm>
            <a:off x="381000" y="3843338"/>
            <a:ext cx="5572125" cy="2786063"/>
          </a:xfrm>
          <a:prstGeom prst="rect">
            <a:avLst/>
          </a:prstGeom>
        </p:spPr>
      </p:pic>
      <p:pic>
        <p:nvPicPr>
          <p:cNvPr id="11" name="Image 9" descr="preencoded.png"/>
          <p:cNvPicPr>
            <a:picLocks noChangeAspect="1"/>
          </p:cNvPicPr>
          <p:nvPr/>
        </p:nvPicPr>
        <p:blipFill>
          <a:blip r:embed="rId12"/>
          <a:stretch>
            <a:fillRect/>
          </a:stretch>
        </p:blipFill>
        <p:spPr>
          <a:xfrm>
            <a:off x="619125" y="4033837"/>
            <a:ext cx="238125" cy="190500"/>
          </a:xfrm>
          <a:prstGeom prst="rect">
            <a:avLst/>
          </a:prstGeom>
        </p:spPr>
      </p:pic>
      <p:pic>
        <p:nvPicPr>
          <p:cNvPr id="12" name="Image 10" descr="preencoded.png"/>
          <p:cNvPicPr>
            <a:picLocks noChangeAspect="1"/>
          </p:cNvPicPr>
          <p:nvPr/>
        </p:nvPicPr>
        <p:blipFill>
          <a:blip r:embed="rId13"/>
          <a:stretch>
            <a:fillRect/>
          </a:stretch>
        </p:blipFill>
        <p:spPr>
          <a:xfrm>
            <a:off x="619125" y="4357688"/>
            <a:ext cx="202406" cy="164455"/>
          </a:xfrm>
          <a:prstGeom prst="rect">
            <a:avLst/>
          </a:prstGeom>
        </p:spPr>
      </p:pic>
      <p:pic>
        <p:nvPicPr>
          <p:cNvPr id="13" name="Image 11" descr="preencoded.png"/>
          <p:cNvPicPr>
            <a:picLocks noChangeAspect="1"/>
          </p:cNvPicPr>
          <p:nvPr/>
        </p:nvPicPr>
        <p:blipFill>
          <a:blip r:embed="rId13"/>
          <a:stretch>
            <a:fillRect/>
          </a:stretch>
        </p:blipFill>
        <p:spPr>
          <a:xfrm>
            <a:off x="619125" y="4910138"/>
            <a:ext cx="202406" cy="164455"/>
          </a:xfrm>
          <a:prstGeom prst="rect">
            <a:avLst/>
          </a:prstGeom>
        </p:spPr>
      </p:pic>
      <p:pic>
        <p:nvPicPr>
          <p:cNvPr id="14" name="Image 12" descr="preencoded.png"/>
          <p:cNvPicPr>
            <a:picLocks noChangeAspect="1"/>
          </p:cNvPicPr>
          <p:nvPr/>
        </p:nvPicPr>
        <p:blipFill>
          <a:blip r:embed="rId14"/>
          <a:stretch>
            <a:fillRect/>
          </a:stretch>
        </p:blipFill>
        <p:spPr>
          <a:xfrm>
            <a:off x="619125" y="5219700"/>
            <a:ext cx="202406" cy="164455"/>
          </a:xfrm>
          <a:prstGeom prst="rect">
            <a:avLst/>
          </a:prstGeom>
        </p:spPr>
      </p:pic>
      <p:pic>
        <p:nvPicPr>
          <p:cNvPr id="15" name="Image 13" descr="preencoded.png"/>
          <p:cNvPicPr>
            <a:picLocks noChangeAspect="1"/>
          </p:cNvPicPr>
          <p:nvPr/>
        </p:nvPicPr>
        <p:blipFill>
          <a:blip r:embed="rId15"/>
          <a:stretch>
            <a:fillRect/>
          </a:stretch>
        </p:blipFill>
        <p:spPr>
          <a:xfrm>
            <a:off x="6238875" y="942975"/>
            <a:ext cx="5572125" cy="1828800"/>
          </a:xfrm>
          <a:prstGeom prst="rect">
            <a:avLst/>
          </a:prstGeom>
        </p:spPr>
      </p:pic>
      <p:pic>
        <p:nvPicPr>
          <p:cNvPr id="16" name="Image 14" descr="preencoded.png"/>
          <p:cNvPicPr>
            <a:picLocks noChangeAspect="1"/>
          </p:cNvPicPr>
          <p:nvPr/>
        </p:nvPicPr>
        <p:blipFill>
          <a:blip r:embed="rId16"/>
          <a:stretch>
            <a:fillRect/>
          </a:stretch>
        </p:blipFill>
        <p:spPr>
          <a:xfrm>
            <a:off x="6477000" y="1133475"/>
            <a:ext cx="238125" cy="190500"/>
          </a:xfrm>
          <a:prstGeom prst="rect">
            <a:avLst/>
          </a:prstGeom>
        </p:spPr>
      </p:pic>
      <p:pic>
        <p:nvPicPr>
          <p:cNvPr id="17" name="Image 15" descr="preencoded.png"/>
          <p:cNvPicPr>
            <a:picLocks noChangeAspect="1"/>
          </p:cNvPicPr>
          <p:nvPr/>
        </p:nvPicPr>
        <p:blipFill>
          <a:blip r:embed="rId17"/>
          <a:stretch>
            <a:fillRect/>
          </a:stretch>
        </p:blipFill>
        <p:spPr>
          <a:xfrm>
            <a:off x="6477000" y="1457325"/>
            <a:ext cx="202406" cy="187821"/>
          </a:xfrm>
          <a:prstGeom prst="rect">
            <a:avLst/>
          </a:prstGeom>
        </p:spPr>
      </p:pic>
      <p:pic>
        <p:nvPicPr>
          <p:cNvPr id="18" name="Image 16" descr="preencoded.png"/>
          <p:cNvPicPr>
            <a:picLocks noChangeAspect="1"/>
          </p:cNvPicPr>
          <p:nvPr/>
        </p:nvPicPr>
        <p:blipFill>
          <a:blip r:embed="rId18"/>
          <a:stretch>
            <a:fillRect/>
          </a:stretch>
        </p:blipFill>
        <p:spPr>
          <a:xfrm>
            <a:off x="6477000" y="2009775"/>
            <a:ext cx="202406" cy="164455"/>
          </a:xfrm>
          <a:prstGeom prst="rect">
            <a:avLst/>
          </a:prstGeom>
        </p:spPr>
      </p:pic>
      <p:pic>
        <p:nvPicPr>
          <p:cNvPr id="19" name="Image 17" descr="preencoded.png"/>
          <p:cNvPicPr>
            <a:picLocks noChangeAspect="1"/>
          </p:cNvPicPr>
          <p:nvPr/>
        </p:nvPicPr>
        <p:blipFill>
          <a:blip r:embed="rId19"/>
          <a:stretch>
            <a:fillRect/>
          </a:stretch>
        </p:blipFill>
        <p:spPr>
          <a:xfrm>
            <a:off x="6477000" y="2319338"/>
            <a:ext cx="202406" cy="164455"/>
          </a:xfrm>
          <a:prstGeom prst="rect">
            <a:avLst/>
          </a:prstGeom>
        </p:spPr>
      </p:pic>
      <p:pic>
        <p:nvPicPr>
          <p:cNvPr id="20" name="Image 18" descr="preencoded.png"/>
          <p:cNvPicPr>
            <a:picLocks noChangeAspect="1"/>
          </p:cNvPicPr>
          <p:nvPr/>
        </p:nvPicPr>
        <p:blipFill>
          <a:blip r:embed="rId20"/>
          <a:stretch>
            <a:fillRect/>
          </a:stretch>
        </p:blipFill>
        <p:spPr>
          <a:xfrm>
            <a:off x="6238875" y="2886075"/>
            <a:ext cx="5572125" cy="1814513"/>
          </a:xfrm>
          <a:prstGeom prst="rect">
            <a:avLst/>
          </a:prstGeom>
        </p:spPr>
      </p:pic>
      <p:pic>
        <p:nvPicPr>
          <p:cNvPr id="21" name="Image 19" descr="preencoded.png"/>
          <p:cNvPicPr>
            <a:picLocks noChangeAspect="1"/>
          </p:cNvPicPr>
          <p:nvPr/>
        </p:nvPicPr>
        <p:blipFill>
          <a:blip r:embed="rId21"/>
          <a:stretch>
            <a:fillRect/>
          </a:stretch>
        </p:blipFill>
        <p:spPr>
          <a:xfrm>
            <a:off x="6477000" y="3076575"/>
            <a:ext cx="238125" cy="190500"/>
          </a:xfrm>
          <a:prstGeom prst="rect">
            <a:avLst/>
          </a:prstGeom>
        </p:spPr>
      </p:pic>
      <p:pic>
        <p:nvPicPr>
          <p:cNvPr id="22" name="Image 20" descr="preencoded.png"/>
          <p:cNvPicPr>
            <a:picLocks noChangeAspect="1"/>
          </p:cNvPicPr>
          <p:nvPr/>
        </p:nvPicPr>
        <p:blipFill>
          <a:blip r:embed="rId22"/>
          <a:stretch>
            <a:fillRect/>
          </a:stretch>
        </p:blipFill>
        <p:spPr>
          <a:xfrm>
            <a:off x="6477000" y="3400425"/>
            <a:ext cx="202406" cy="175320"/>
          </a:xfrm>
          <a:prstGeom prst="rect">
            <a:avLst/>
          </a:prstGeom>
        </p:spPr>
      </p:pic>
      <p:pic>
        <p:nvPicPr>
          <p:cNvPr id="23" name="Image 21" descr="preencoded.png"/>
          <p:cNvPicPr>
            <a:picLocks noChangeAspect="1"/>
          </p:cNvPicPr>
          <p:nvPr/>
        </p:nvPicPr>
        <p:blipFill>
          <a:blip r:embed="rId22"/>
          <a:stretch>
            <a:fillRect/>
          </a:stretch>
        </p:blipFill>
        <p:spPr>
          <a:xfrm>
            <a:off x="6477000" y="3952875"/>
            <a:ext cx="202406" cy="175320"/>
          </a:xfrm>
          <a:prstGeom prst="rect">
            <a:avLst/>
          </a:prstGeom>
        </p:spPr>
      </p:pic>
      <p:pic>
        <p:nvPicPr>
          <p:cNvPr id="24" name="Image 22" descr="preencoded.png"/>
          <p:cNvPicPr>
            <a:picLocks noChangeAspect="1"/>
          </p:cNvPicPr>
          <p:nvPr/>
        </p:nvPicPr>
        <p:blipFill>
          <a:blip r:embed="rId23"/>
          <a:stretch>
            <a:fillRect/>
          </a:stretch>
        </p:blipFill>
        <p:spPr>
          <a:xfrm>
            <a:off x="6238875" y="4814888"/>
            <a:ext cx="5572125" cy="1814513"/>
          </a:xfrm>
          <a:prstGeom prst="rect">
            <a:avLst/>
          </a:prstGeom>
        </p:spPr>
      </p:pic>
      <p:pic>
        <p:nvPicPr>
          <p:cNvPr id="25" name="Image 23" descr="preencoded.png"/>
          <p:cNvPicPr>
            <a:picLocks noChangeAspect="1"/>
          </p:cNvPicPr>
          <p:nvPr/>
        </p:nvPicPr>
        <p:blipFill>
          <a:blip r:embed="rId24"/>
          <a:stretch>
            <a:fillRect/>
          </a:stretch>
        </p:blipFill>
        <p:spPr>
          <a:xfrm>
            <a:off x="6477000" y="5005388"/>
            <a:ext cx="238125" cy="190500"/>
          </a:xfrm>
          <a:prstGeom prst="rect">
            <a:avLst/>
          </a:prstGeom>
        </p:spPr>
      </p:pic>
      <p:sp>
        <p:nvSpPr>
          <p:cNvPr id="26" name="Text 0"/>
          <p:cNvSpPr/>
          <p:nvPr/>
        </p:nvSpPr>
        <p:spPr>
          <a:xfrm>
            <a:off x="523875" y="114300"/>
            <a:ext cx="768096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Hypothalamic Amenorrhoea</a:t>
            </a:r>
            <a:endParaRPr lang="en-US" sz="2100" dirty="0"/>
          </a:p>
        </p:txBody>
      </p:sp>
      <p:sp>
        <p:nvSpPr>
          <p:cNvPr id="27" name="Text 1"/>
          <p:cNvSpPr/>
          <p:nvPr/>
        </p:nvSpPr>
        <p:spPr>
          <a:xfrm>
            <a:off x="571500" y="57150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8" name="Text 2"/>
          <p:cNvSpPr/>
          <p:nvPr/>
        </p:nvSpPr>
        <p:spPr>
          <a:xfrm>
            <a:off x="952500" y="1085850"/>
            <a:ext cx="5095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The "Big Picture"</a:t>
            </a:r>
            <a:endParaRPr lang="en-US" sz="1500" dirty="0"/>
          </a:p>
        </p:txBody>
      </p:sp>
      <p:sp>
        <p:nvSpPr>
          <p:cNvPr id="29" name="Text 3"/>
          <p:cNvSpPr/>
          <p:nvPr/>
        </p:nvSpPr>
        <p:spPr>
          <a:xfrm>
            <a:off x="916781" y="1457325"/>
            <a:ext cx="3138934" cy="328613"/>
          </a:xfrm>
          <a:prstGeom prst="rect">
            <a:avLst/>
          </a:prstGeom>
          <a:noFill/>
          <a:ln/>
        </p:spPr>
        <p:txBody>
          <a:bodyPr vert="horz" wrap="square" lIns="0" tIns="0" rIns="0" bIns="0" rtlCol="0" anchor="ctr"/>
          <a:lstStyle/>
          <a:p>
            <a:pPr marL="0" indent="0" algn="l">
              <a:lnSpc>
                <a:spcPts val="2588"/>
              </a:lnSpc>
              <a:buNone/>
            </a:pPr>
            <a:r>
              <a:rPr lang="en-US" sz="1725" b="1" dirty="0">
                <a:solidFill>
                  <a:srgbClr val="D63384"/>
                </a:solidFill>
              </a:rPr>
              <a:t>40%</a:t>
            </a:r>
            <a:r>
              <a:rPr lang="en-US" sz="1275" dirty="0">
                <a:solidFill>
                  <a:srgbClr val="212529"/>
                </a:solidFill>
              </a:rPr>
              <a:t> of all secondary amenorrhoea cases.</a:t>
            </a:r>
            <a:endParaRPr lang="en-US" sz="1275" dirty="0"/>
          </a:p>
        </p:txBody>
      </p:sp>
      <p:sp>
        <p:nvSpPr>
          <p:cNvPr id="30" name="Text 4"/>
          <p:cNvSpPr/>
          <p:nvPr/>
        </p:nvSpPr>
        <p:spPr>
          <a:xfrm>
            <a:off x="916781" y="1852612"/>
            <a:ext cx="4798219"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Functional suppression of the Hypothalamic-Pituitary-Ovarian (HPO) axis.</a:t>
            </a:r>
            <a:endParaRPr lang="en-US" sz="1275" dirty="0"/>
          </a:p>
        </p:txBody>
      </p:sp>
      <p:sp>
        <p:nvSpPr>
          <p:cNvPr id="31" name="Text 5"/>
          <p:cNvSpPr/>
          <p:nvPr/>
        </p:nvSpPr>
        <p:spPr>
          <a:xfrm>
            <a:off x="916781" y="2405063"/>
            <a:ext cx="4798219"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A diagnosis of exclusion—must rule out structural and endocrine causes.</a:t>
            </a:r>
            <a:endParaRPr lang="en-US" sz="1275" dirty="0"/>
          </a:p>
        </p:txBody>
      </p:sp>
      <p:sp>
        <p:nvSpPr>
          <p:cNvPr id="32" name="Text 6"/>
          <p:cNvSpPr/>
          <p:nvPr/>
        </p:nvSpPr>
        <p:spPr>
          <a:xfrm>
            <a:off x="952500" y="3986213"/>
            <a:ext cx="5095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Common Triggers</a:t>
            </a:r>
            <a:endParaRPr lang="en-US" sz="1500" dirty="0"/>
          </a:p>
        </p:txBody>
      </p:sp>
      <p:sp>
        <p:nvSpPr>
          <p:cNvPr id="33" name="Text 7"/>
          <p:cNvSpPr/>
          <p:nvPr/>
        </p:nvSpPr>
        <p:spPr>
          <a:xfrm>
            <a:off x="916781" y="4357688"/>
            <a:ext cx="4798219"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12529"/>
                </a:solidFill>
              </a:rPr>
              <a:t>Physical Stress:</a:t>
            </a:r>
            <a:r>
              <a:rPr lang="en-US" sz="1275" dirty="0">
                <a:solidFill>
                  <a:srgbClr val="212529"/>
                </a:solidFill>
              </a:rPr>
              <a:t> Excessive exercise, rapid weight loss, or low BMI.</a:t>
            </a:r>
            <a:endParaRPr lang="en-US" sz="1275" dirty="0"/>
          </a:p>
        </p:txBody>
      </p:sp>
      <p:sp>
        <p:nvSpPr>
          <p:cNvPr id="34" name="Text 8"/>
          <p:cNvSpPr/>
          <p:nvPr/>
        </p:nvSpPr>
        <p:spPr>
          <a:xfrm>
            <a:off x="916781" y="4910138"/>
            <a:ext cx="11275219"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212529"/>
                </a:solidFill>
              </a:rPr>
              <a:t>Psychological Stress:</a:t>
            </a:r>
            <a:r>
              <a:rPr lang="en-US" sz="1275" dirty="0">
                <a:solidFill>
                  <a:srgbClr val="212529"/>
                </a:solidFill>
              </a:rPr>
              <a:t> Exams, trauma, or emotional distress.</a:t>
            </a:r>
            <a:endParaRPr lang="en-US" sz="1275" dirty="0"/>
          </a:p>
        </p:txBody>
      </p:sp>
      <p:sp>
        <p:nvSpPr>
          <p:cNvPr id="35" name="Text 9"/>
          <p:cNvSpPr/>
          <p:nvPr/>
        </p:nvSpPr>
        <p:spPr>
          <a:xfrm>
            <a:off x="916781" y="5219700"/>
            <a:ext cx="11275219"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212529"/>
                </a:solidFill>
              </a:rPr>
              <a:t>Nutritional Deficit:</a:t>
            </a:r>
            <a:r>
              <a:rPr lang="en-US" sz="1275" dirty="0">
                <a:solidFill>
                  <a:srgbClr val="212529"/>
                </a:solidFill>
              </a:rPr>
              <a:t> Anorexia nervosa or restrictive dieting.</a:t>
            </a:r>
            <a:endParaRPr lang="en-US" sz="1275" dirty="0"/>
          </a:p>
        </p:txBody>
      </p:sp>
      <p:sp>
        <p:nvSpPr>
          <p:cNvPr id="36" name="Text 10"/>
          <p:cNvSpPr/>
          <p:nvPr/>
        </p:nvSpPr>
        <p:spPr>
          <a:xfrm>
            <a:off x="6810375" y="1085850"/>
            <a:ext cx="538162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Progestogen-Responsive (20%)</a:t>
            </a:r>
            <a:endParaRPr lang="en-US" sz="1500" dirty="0"/>
          </a:p>
        </p:txBody>
      </p:sp>
      <p:sp>
        <p:nvSpPr>
          <p:cNvPr id="37" name="Text 11"/>
          <p:cNvSpPr/>
          <p:nvPr/>
        </p:nvSpPr>
        <p:spPr>
          <a:xfrm>
            <a:off x="6774656" y="1457325"/>
            <a:ext cx="4798219"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Occurs when ovulation fails to initiate, but oestrogen levels remain adequate.</a:t>
            </a:r>
            <a:endParaRPr lang="en-US" sz="1275" dirty="0"/>
          </a:p>
        </p:txBody>
      </p:sp>
      <p:sp>
        <p:nvSpPr>
          <p:cNvPr id="38" name="Text 12"/>
          <p:cNvSpPr/>
          <p:nvPr/>
        </p:nvSpPr>
        <p:spPr>
          <a:xfrm>
            <a:off x="6774656" y="2009775"/>
            <a:ext cx="5417344"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212529"/>
                </a:solidFill>
              </a:rPr>
              <a:t>Test:</a:t>
            </a:r>
            <a:r>
              <a:rPr lang="en-US" sz="1275" dirty="0">
                <a:solidFill>
                  <a:srgbClr val="212529"/>
                </a:solidFill>
              </a:rPr>
              <a:t> Progestogen challenge produces a withdrawal bleed.</a:t>
            </a:r>
            <a:endParaRPr lang="en-US" sz="1275" dirty="0"/>
          </a:p>
        </p:txBody>
      </p:sp>
      <p:sp>
        <p:nvSpPr>
          <p:cNvPr id="39" name="Text 13"/>
          <p:cNvSpPr/>
          <p:nvPr/>
        </p:nvSpPr>
        <p:spPr>
          <a:xfrm>
            <a:off x="6774656" y="2319338"/>
            <a:ext cx="5417344" cy="242888"/>
          </a:xfrm>
          <a:prstGeom prst="rect">
            <a:avLst/>
          </a:prstGeom>
          <a:noFill/>
          <a:ln/>
        </p:spPr>
        <p:txBody>
          <a:bodyPr vert="horz" wrap="square" lIns="0" tIns="0" rIns="0" bIns="0" rtlCol="0" anchor="ctr"/>
          <a:lstStyle/>
          <a:p>
            <a:pPr marL="0" indent="0" algn="l">
              <a:lnSpc>
                <a:spcPts val="1913"/>
              </a:lnSpc>
              <a:buNone/>
            </a:pPr>
            <a:r>
              <a:rPr lang="en-US" sz="1275" b="1" dirty="0">
                <a:solidFill>
                  <a:srgbClr val="212529"/>
                </a:solidFill>
              </a:rPr>
              <a:t>Management:</a:t>
            </a:r>
            <a:r>
              <a:rPr lang="en-US" sz="1275" dirty="0">
                <a:solidFill>
                  <a:srgbClr val="212529"/>
                </a:solidFill>
              </a:rPr>
              <a:t> Clomiphene is highly effective if fertility is desired.</a:t>
            </a:r>
            <a:endParaRPr lang="en-US" sz="1275" dirty="0"/>
          </a:p>
        </p:txBody>
      </p:sp>
      <p:sp>
        <p:nvSpPr>
          <p:cNvPr id="40" name="Text 14"/>
          <p:cNvSpPr/>
          <p:nvPr/>
        </p:nvSpPr>
        <p:spPr>
          <a:xfrm>
            <a:off x="6810375" y="3028950"/>
            <a:ext cx="5095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856404"/>
                </a:solidFill>
              </a:rPr>
              <a:t>AKT High-Yield Pearl</a:t>
            </a:r>
            <a:endParaRPr lang="en-US" sz="1500" dirty="0"/>
          </a:p>
        </p:txBody>
      </p:sp>
      <p:sp>
        <p:nvSpPr>
          <p:cNvPr id="41" name="Text 15"/>
          <p:cNvSpPr/>
          <p:nvPr/>
        </p:nvSpPr>
        <p:spPr>
          <a:xfrm>
            <a:off x="6774656" y="3400425"/>
            <a:ext cx="4798219"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12529"/>
                </a:solidFill>
              </a:rPr>
              <a:t>Normal Results:</a:t>
            </a:r>
            <a:r>
              <a:rPr lang="en-US" sz="1275" dirty="0">
                <a:solidFill>
                  <a:srgbClr val="212529"/>
                </a:solidFill>
              </a:rPr>
              <a:t> Blood tests (FSH/LH/Prolactin) are often entirely normal.</a:t>
            </a:r>
            <a:endParaRPr lang="en-US" sz="1275" dirty="0"/>
          </a:p>
        </p:txBody>
      </p:sp>
      <p:sp>
        <p:nvSpPr>
          <p:cNvPr id="42" name="Text 16"/>
          <p:cNvSpPr/>
          <p:nvPr/>
        </p:nvSpPr>
        <p:spPr>
          <a:xfrm>
            <a:off x="6774656" y="3952875"/>
            <a:ext cx="4798219"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212529"/>
                </a:solidFill>
              </a:rPr>
              <a:t>Pregnancy Risk:</a:t>
            </a:r>
            <a:r>
              <a:rPr lang="en-US" sz="1275" dirty="0">
                <a:solidFill>
                  <a:srgbClr val="212529"/>
                </a:solidFill>
              </a:rPr>
              <a:t> These women ovulate infrequently; they are still at risk of pregnancy.</a:t>
            </a:r>
            <a:endParaRPr lang="en-US" sz="1275" dirty="0"/>
          </a:p>
        </p:txBody>
      </p:sp>
      <p:sp>
        <p:nvSpPr>
          <p:cNvPr id="43" name="Text 17"/>
          <p:cNvSpPr/>
          <p:nvPr/>
        </p:nvSpPr>
        <p:spPr>
          <a:xfrm>
            <a:off x="6810375" y="4957763"/>
            <a:ext cx="5095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5132"/>
                </a:solidFill>
              </a:rPr>
              <a:t>SCA Consultation Tip</a:t>
            </a:r>
            <a:endParaRPr lang="en-US" sz="1500" dirty="0"/>
          </a:p>
        </p:txBody>
      </p:sp>
      <p:sp>
        <p:nvSpPr>
          <p:cNvPr id="44" name="Text 18"/>
          <p:cNvSpPr/>
          <p:nvPr/>
        </p:nvSpPr>
        <p:spPr>
          <a:xfrm>
            <a:off x="6477000" y="5329238"/>
            <a:ext cx="5095875" cy="679996"/>
          </a:xfrm>
          <a:prstGeom prst="rect">
            <a:avLst/>
          </a:prstGeom>
          <a:noFill/>
          <a:ln/>
        </p:spPr>
        <p:txBody>
          <a:bodyPr vert="horz" wrap="square" lIns="0" tIns="0" rIns="0" bIns="0" rtlCol="0" anchor="ctr"/>
          <a:lstStyle/>
          <a:p>
            <a:pPr marL="0" indent="0">
              <a:lnSpc>
                <a:spcPts val="1785"/>
              </a:lnSpc>
              <a:buNone/>
            </a:pPr>
            <a:r>
              <a:rPr lang="en-US" sz="1275" dirty="0">
                <a:solidFill>
                  <a:srgbClr val="0F5132"/>
                </a:solidFill>
              </a:rPr>
              <a:t>Always ask about lifestyle changes. "Have you changed your exercise routine or diet recently?" It’s a gentle way to explore hypothalamic causes.</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971550"/>
          </a:xfrm>
          <a:prstGeom prst="rect">
            <a:avLst/>
          </a:prstGeom>
        </p:spPr>
      </p:pic>
      <p:pic>
        <p:nvPicPr>
          <p:cNvPr id="5" name="Image 3" descr="preencoded.png"/>
          <p:cNvPicPr>
            <a:picLocks noChangeAspect="1"/>
          </p:cNvPicPr>
          <p:nvPr/>
        </p:nvPicPr>
        <p:blipFill>
          <a:blip r:embed="rId5"/>
          <a:stretch>
            <a:fillRect/>
          </a:stretch>
        </p:blipFill>
        <p:spPr>
          <a:xfrm>
            <a:off x="381000" y="1524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047750"/>
            <a:ext cx="5572125" cy="2313980"/>
          </a:xfrm>
          <a:prstGeom prst="rect">
            <a:avLst/>
          </a:prstGeom>
        </p:spPr>
      </p:pic>
      <p:pic>
        <p:nvPicPr>
          <p:cNvPr id="7" name="Image 5" descr="preencoded.png"/>
          <p:cNvPicPr>
            <a:picLocks noChangeAspect="1"/>
          </p:cNvPicPr>
          <p:nvPr/>
        </p:nvPicPr>
        <p:blipFill>
          <a:blip r:embed="rId7"/>
          <a:stretch>
            <a:fillRect/>
          </a:stretch>
        </p:blipFill>
        <p:spPr>
          <a:xfrm>
            <a:off x="609600" y="1323975"/>
            <a:ext cx="238125" cy="190500"/>
          </a:xfrm>
          <a:prstGeom prst="rect">
            <a:avLst/>
          </a:prstGeom>
        </p:spPr>
      </p:pic>
      <p:pic>
        <p:nvPicPr>
          <p:cNvPr id="8" name="Image 6" descr="preencoded.png"/>
          <p:cNvPicPr>
            <a:picLocks noChangeAspect="1"/>
          </p:cNvPicPr>
          <p:nvPr/>
        </p:nvPicPr>
        <p:blipFill>
          <a:blip r:embed="rId8"/>
          <a:stretch>
            <a:fillRect/>
          </a:stretch>
        </p:blipFill>
        <p:spPr>
          <a:xfrm>
            <a:off x="609600" y="1743075"/>
            <a:ext cx="190500" cy="171450"/>
          </a:xfrm>
          <a:prstGeom prst="rect">
            <a:avLst/>
          </a:prstGeom>
        </p:spPr>
      </p:pic>
      <p:pic>
        <p:nvPicPr>
          <p:cNvPr id="9" name="Image 7" descr="preencoded.png"/>
          <p:cNvPicPr>
            <a:picLocks noChangeAspect="1"/>
          </p:cNvPicPr>
          <p:nvPr/>
        </p:nvPicPr>
        <p:blipFill>
          <a:blip r:embed="rId9"/>
          <a:stretch>
            <a:fillRect/>
          </a:stretch>
        </p:blipFill>
        <p:spPr>
          <a:xfrm>
            <a:off x="609600" y="2097286"/>
            <a:ext cx="190500" cy="190500"/>
          </a:xfrm>
          <a:prstGeom prst="rect">
            <a:avLst/>
          </a:prstGeom>
        </p:spPr>
      </p:pic>
      <p:pic>
        <p:nvPicPr>
          <p:cNvPr id="10" name="Image 8" descr="preencoded.png"/>
          <p:cNvPicPr>
            <a:picLocks noChangeAspect="1"/>
          </p:cNvPicPr>
          <p:nvPr/>
        </p:nvPicPr>
        <p:blipFill>
          <a:blip r:embed="rId10"/>
          <a:stretch>
            <a:fillRect/>
          </a:stretch>
        </p:blipFill>
        <p:spPr>
          <a:xfrm>
            <a:off x="609600" y="2691408"/>
            <a:ext cx="190500" cy="190500"/>
          </a:xfrm>
          <a:prstGeom prst="rect">
            <a:avLst/>
          </a:prstGeom>
        </p:spPr>
      </p:pic>
      <p:pic>
        <p:nvPicPr>
          <p:cNvPr id="11" name="Image 9" descr="preencoded.png"/>
          <p:cNvPicPr>
            <a:picLocks noChangeAspect="1"/>
          </p:cNvPicPr>
          <p:nvPr/>
        </p:nvPicPr>
        <p:blipFill>
          <a:blip r:embed="rId11"/>
          <a:stretch>
            <a:fillRect/>
          </a:stretch>
        </p:blipFill>
        <p:spPr>
          <a:xfrm>
            <a:off x="381000" y="3552230"/>
            <a:ext cx="5572125" cy="1991320"/>
          </a:xfrm>
          <a:prstGeom prst="rect">
            <a:avLst/>
          </a:prstGeom>
        </p:spPr>
      </p:pic>
      <p:pic>
        <p:nvPicPr>
          <p:cNvPr id="12" name="Image 10" descr="preencoded.png"/>
          <p:cNvPicPr>
            <a:picLocks noChangeAspect="1"/>
          </p:cNvPicPr>
          <p:nvPr/>
        </p:nvPicPr>
        <p:blipFill>
          <a:blip r:embed="rId12"/>
          <a:stretch>
            <a:fillRect/>
          </a:stretch>
        </p:blipFill>
        <p:spPr>
          <a:xfrm>
            <a:off x="609600" y="3828455"/>
            <a:ext cx="238125" cy="190500"/>
          </a:xfrm>
          <a:prstGeom prst="rect">
            <a:avLst/>
          </a:prstGeom>
        </p:spPr>
      </p:pic>
      <p:pic>
        <p:nvPicPr>
          <p:cNvPr id="13" name="Image 11" descr="preencoded.png"/>
          <p:cNvPicPr>
            <a:picLocks noChangeAspect="1"/>
          </p:cNvPicPr>
          <p:nvPr/>
        </p:nvPicPr>
        <p:blipFill>
          <a:blip r:embed="rId13"/>
          <a:stretch>
            <a:fillRect/>
          </a:stretch>
        </p:blipFill>
        <p:spPr>
          <a:xfrm>
            <a:off x="609600" y="4247555"/>
            <a:ext cx="190500" cy="190500"/>
          </a:xfrm>
          <a:prstGeom prst="rect">
            <a:avLst/>
          </a:prstGeom>
        </p:spPr>
      </p:pic>
      <p:pic>
        <p:nvPicPr>
          <p:cNvPr id="14" name="Image 12" descr="preencoded.png"/>
          <p:cNvPicPr>
            <a:picLocks noChangeAspect="1"/>
          </p:cNvPicPr>
          <p:nvPr/>
        </p:nvPicPr>
        <p:blipFill>
          <a:blip r:embed="rId14"/>
          <a:stretch>
            <a:fillRect/>
          </a:stretch>
        </p:blipFill>
        <p:spPr>
          <a:xfrm>
            <a:off x="609600" y="4841677"/>
            <a:ext cx="190500" cy="180380"/>
          </a:xfrm>
          <a:prstGeom prst="rect">
            <a:avLst/>
          </a:prstGeom>
        </p:spPr>
      </p:pic>
      <p:pic>
        <p:nvPicPr>
          <p:cNvPr id="15" name="Image 13" descr="preencoded.png"/>
          <p:cNvPicPr>
            <a:picLocks noChangeAspect="1"/>
          </p:cNvPicPr>
          <p:nvPr/>
        </p:nvPicPr>
        <p:blipFill>
          <a:blip r:embed="rId15"/>
          <a:stretch>
            <a:fillRect/>
          </a:stretch>
        </p:blipFill>
        <p:spPr>
          <a:xfrm>
            <a:off x="6238875" y="1047750"/>
            <a:ext cx="5572125" cy="2553891"/>
          </a:xfrm>
          <a:prstGeom prst="rect">
            <a:avLst/>
          </a:prstGeom>
        </p:spPr>
      </p:pic>
      <p:pic>
        <p:nvPicPr>
          <p:cNvPr id="16" name="Image 14" descr="preencoded.png"/>
          <p:cNvPicPr>
            <a:picLocks noChangeAspect="1"/>
          </p:cNvPicPr>
          <p:nvPr/>
        </p:nvPicPr>
        <p:blipFill>
          <a:blip r:embed="rId16"/>
          <a:stretch>
            <a:fillRect/>
          </a:stretch>
        </p:blipFill>
        <p:spPr>
          <a:xfrm>
            <a:off x="6467475" y="1323975"/>
            <a:ext cx="238125" cy="190500"/>
          </a:xfrm>
          <a:prstGeom prst="rect">
            <a:avLst/>
          </a:prstGeom>
        </p:spPr>
      </p:pic>
      <p:pic>
        <p:nvPicPr>
          <p:cNvPr id="17" name="Image 15" descr="preencoded.png"/>
          <p:cNvPicPr>
            <a:picLocks noChangeAspect="1"/>
          </p:cNvPicPr>
          <p:nvPr/>
        </p:nvPicPr>
        <p:blipFill>
          <a:blip r:embed="rId17"/>
          <a:stretch>
            <a:fillRect/>
          </a:stretch>
        </p:blipFill>
        <p:spPr>
          <a:xfrm>
            <a:off x="6467475" y="1743075"/>
            <a:ext cx="190500" cy="201662"/>
          </a:xfrm>
          <a:prstGeom prst="rect">
            <a:avLst/>
          </a:prstGeom>
        </p:spPr>
      </p:pic>
      <p:pic>
        <p:nvPicPr>
          <p:cNvPr id="18" name="Image 16" descr="preencoded.png"/>
          <p:cNvPicPr>
            <a:picLocks noChangeAspect="1"/>
          </p:cNvPicPr>
          <p:nvPr/>
        </p:nvPicPr>
        <p:blipFill>
          <a:blip r:embed="rId18"/>
          <a:stretch>
            <a:fillRect/>
          </a:stretch>
        </p:blipFill>
        <p:spPr>
          <a:xfrm>
            <a:off x="6467475" y="2337197"/>
            <a:ext cx="190500" cy="228600"/>
          </a:xfrm>
          <a:prstGeom prst="rect">
            <a:avLst/>
          </a:prstGeom>
        </p:spPr>
      </p:pic>
      <p:pic>
        <p:nvPicPr>
          <p:cNvPr id="19" name="Image 17" descr="preencoded.png"/>
          <p:cNvPicPr>
            <a:picLocks noChangeAspect="1"/>
          </p:cNvPicPr>
          <p:nvPr/>
        </p:nvPicPr>
        <p:blipFill>
          <a:blip r:embed="rId19"/>
          <a:stretch>
            <a:fillRect/>
          </a:stretch>
        </p:blipFill>
        <p:spPr>
          <a:xfrm>
            <a:off x="6467475" y="2931319"/>
            <a:ext cx="190500" cy="244822"/>
          </a:xfrm>
          <a:prstGeom prst="rect">
            <a:avLst/>
          </a:prstGeom>
        </p:spPr>
      </p:pic>
      <p:pic>
        <p:nvPicPr>
          <p:cNvPr id="20" name="Image 18" descr="preencoded.png"/>
          <p:cNvPicPr>
            <a:picLocks noChangeAspect="1"/>
          </p:cNvPicPr>
          <p:nvPr/>
        </p:nvPicPr>
        <p:blipFill>
          <a:blip r:embed="rId20"/>
          <a:stretch>
            <a:fillRect/>
          </a:stretch>
        </p:blipFill>
        <p:spPr>
          <a:xfrm>
            <a:off x="6238875" y="3754041"/>
            <a:ext cx="5572125" cy="1789509"/>
          </a:xfrm>
          <a:prstGeom prst="rect">
            <a:avLst/>
          </a:prstGeom>
        </p:spPr>
      </p:pic>
      <p:pic>
        <p:nvPicPr>
          <p:cNvPr id="21" name="Image 19" descr="preencoded.png"/>
          <p:cNvPicPr>
            <a:picLocks noChangeAspect="1"/>
          </p:cNvPicPr>
          <p:nvPr/>
        </p:nvPicPr>
        <p:blipFill>
          <a:blip r:embed="rId21"/>
          <a:stretch>
            <a:fillRect/>
          </a:stretch>
        </p:blipFill>
        <p:spPr>
          <a:xfrm>
            <a:off x="6467475" y="4030266"/>
            <a:ext cx="238125" cy="190500"/>
          </a:xfrm>
          <a:prstGeom prst="rect">
            <a:avLst/>
          </a:prstGeom>
        </p:spPr>
      </p:pic>
      <p:pic>
        <p:nvPicPr>
          <p:cNvPr id="22" name="Image 20" descr="preencoded.png"/>
          <p:cNvPicPr>
            <a:picLocks noChangeAspect="1"/>
          </p:cNvPicPr>
          <p:nvPr/>
        </p:nvPicPr>
        <p:blipFill>
          <a:blip r:embed="rId22"/>
          <a:stretch>
            <a:fillRect/>
          </a:stretch>
        </p:blipFill>
        <p:spPr>
          <a:xfrm>
            <a:off x="6467475" y="4449366"/>
            <a:ext cx="190500" cy="171450"/>
          </a:xfrm>
          <a:prstGeom prst="rect">
            <a:avLst/>
          </a:prstGeom>
        </p:spPr>
      </p:pic>
      <p:pic>
        <p:nvPicPr>
          <p:cNvPr id="23" name="Image 21" descr="preencoded.png"/>
          <p:cNvPicPr>
            <a:picLocks noChangeAspect="1"/>
          </p:cNvPicPr>
          <p:nvPr/>
        </p:nvPicPr>
        <p:blipFill>
          <a:blip r:embed="rId23"/>
          <a:stretch>
            <a:fillRect/>
          </a:stretch>
        </p:blipFill>
        <p:spPr>
          <a:xfrm>
            <a:off x="6467475" y="4803577"/>
            <a:ext cx="190500" cy="214313"/>
          </a:xfrm>
          <a:prstGeom prst="rect">
            <a:avLst/>
          </a:prstGeom>
        </p:spPr>
      </p:pic>
      <p:pic>
        <p:nvPicPr>
          <p:cNvPr id="24" name="Image 22" descr="preencoded.png"/>
          <p:cNvPicPr>
            <a:picLocks noChangeAspect="1"/>
          </p:cNvPicPr>
          <p:nvPr/>
        </p:nvPicPr>
        <p:blipFill>
          <a:blip r:embed="rId24"/>
          <a:stretch>
            <a:fillRect/>
          </a:stretch>
        </p:blipFill>
        <p:spPr>
          <a:xfrm>
            <a:off x="381000" y="5734050"/>
            <a:ext cx="11430000" cy="819150"/>
          </a:xfrm>
          <a:prstGeom prst="rect">
            <a:avLst/>
          </a:prstGeom>
        </p:spPr>
      </p:pic>
      <p:pic>
        <p:nvPicPr>
          <p:cNvPr id="25" name="Image 23" descr="preencoded.png"/>
          <p:cNvPicPr>
            <a:picLocks noChangeAspect="1"/>
          </p:cNvPicPr>
          <p:nvPr/>
        </p:nvPicPr>
        <p:blipFill>
          <a:blip r:embed="rId25"/>
          <a:stretch>
            <a:fillRect/>
          </a:stretch>
        </p:blipFill>
        <p:spPr>
          <a:xfrm>
            <a:off x="571500" y="6000750"/>
            <a:ext cx="285750" cy="285750"/>
          </a:xfrm>
          <a:prstGeom prst="rect">
            <a:avLst/>
          </a:prstGeom>
        </p:spPr>
      </p:pic>
      <p:sp>
        <p:nvSpPr>
          <p:cNvPr id="26" name="Text 0"/>
          <p:cNvSpPr/>
          <p:nvPr/>
        </p:nvSpPr>
        <p:spPr>
          <a:xfrm>
            <a:off x="523875" y="152400"/>
            <a:ext cx="960120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Hyperprolactinaemia Mechanisms</a:t>
            </a:r>
            <a:endParaRPr lang="en-US" sz="2100" dirty="0"/>
          </a:p>
        </p:txBody>
      </p:sp>
      <p:sp>
        <p:nvSpPr>
          <p:cNvPr id="27" name="Text 1"/>
          <p:cNvSpPr/>
          <p:nvPr/>
        </p:nvSpPr>
        <p:spPr>
          <a:xfrm>
            <a:off x="571500" y="619125"/>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8" name="Text 2"/>
          <p:cNvSpPr/>
          <p:nvPr/>
        </p:nvSpPr>
        <p:spPr>
          <a:xfrm>
            <a:off x="962025" y="1276350"/>
            <a:ext cx="511492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The "Dopamine Brake"</a:t>
            </a:r>
            <a:endParaRPr lang="en-US" sz="1500" dirty="0"/>
          </a:p>
        </p:txBody>
      </p:sp>
      <p:sp>
        <p:nvSpPr>
          <p:cNvPr id="29" name="Text 3"/>
          <p:cNvSpPr/>
          <p:nvPr/>
        </p:nvSpPr>
        <p:spPr>
          <a:xfrm>
            <a:off x="914400" y="1704975"/>
            <a:ext cx="1127760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Unlike most hormones, prolactin is under </a:t>
            </a:r>
            <a:r>
              <a:rPr lang="en-US" sz="1350" b="1" dirty="0">
                <a:solidFill>
                  <a:srgbClr val="D63384"/>
                </a:solidFill>
              </a:rPr>
              <a:t>tonic inhibition</a:t>
            </a:r>
            <a:r>
              <a:rPr lang="en-US" sz="1350" dirty="0">
                <a:solidFill>
                  <a:srgbClr val="212529"/>
                </a:solidFill>
              </a:rPr>
              <a:t>.</a:t>
            </a:r>
            <a:endParaRPr lang="en-US" sz="1350" dirty="0"/>
          </a:p>
        </p:txBody>
      </p:sp>
      <p:sp>
        <p:nvSpPr>
          <p:cNvPr id="30" name="Text 4"/>
          <p:cNvSpPr/>
          <p:nvPr/>
        </p:nvSpPr>
        <p:spPr>
          <a:xfrm>
            <a:off x="914400" y="2059186"/>
            <a:ext cx="4810125" cy="479822"/>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Dopamine (from the hypothalamus) acts as the primary </a:t>
            </a:r>
            <a:r>
              <a:rPr lang="en-US" sz="1350" b="1" dirty="0">
                <a:solidFill>
                  <a:srgbClr val="D63384"/>
                </a:solidFill>
              </a:rPr>
              <a:t>prolactin-inhibiting factor</a:t>
            </a:r>
            <a:r>
              <a:rPr lang="en-US" sz="1350" dirty="0">
                <a:solidFill>
                  <a:srgbClr val="212529"/>
                </a:solidFill>
              </a:rPr>
              <a:t>.</a:t>
            </a:r>
            <a:endParaRPr lang="en-US" sz="1350" dirty="0"/>
          </a:p>
        </p:txBody>
      </p:sp>
      <p:sp>
        <p:nvSpPr>
          <p:cNvPr id="31" name="Text 5"/>
          <p:cNvSpPr/>
          <p:nvPr/>
        </p:nvSpPr>
        <p:spPr>
          <a:xfrm>
            <a:off x="914400" y="2653308"/>
            <a:ext cx="4810125" cy="479822"/>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Anything that blocks dopamine action (drugs) or disrupts the pituitary stalk will </a:t>
            </a:r>
            <a:r>
              <a:rPr lang="en-US" sz="1350" b="1" dirty="0">
                <a:solidFill>
                  <a:srgbClr val="D63384"/>
                </a:solidFill>
              </a:rPr>
              <a:t>increase</a:t>
            </a:r>
            <a:r>
              <a:rPr lang="en-US" sz="1350" dirty="0">
                <a:solidFill>
                  <a:srgbClr val="212529"/>
                </a:solidFill>
              </a:rPr>
              <a:t> prolactin.</a:t>
            </a:r>
            <a:endParaRPr lang="en-US" sz="1350" dirty="0"/>
          </a:p>
        </p:txBody>
      </p:sp>
      <p:sp>
        <p:nvSpPr>
          <p:cNvPr id="32" name="Text 6"/>
          <p:cNvSpPr/>
          <p:nvPr/>
        </p:nvSpPr>
        <p:spPr>
          <a:xfrm>
            <a:off x="962025" y="3780830"/>
            <a:ext cx="511492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Disrupting the Brake</a:t>
            </a:r>
            <a:endParaRPr lang="en-US" sz="1500" dirty="0"/>
          </a:p>
        </p:txBody>
      </p:sp>
      <p:sp>
        <p:nvSpPr>
          <p:cNvPr id="33" name="Text 7"/>
          <p:cNvSpPr/>
          <p:nvPr/>
        </p:nvSpPr>
        <p:spPr>
          <a:xfrm>
            <a:off x="914400" y="4209455"/>
            <a:ext cx="4810125"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212529"/>
                </a:solidFill>
              </a:rPr>
              <a:t>Dopamine Antagonists:</a:t>
            </a:r>
            <a:r>
              <a:rPr lang="en-US" sz="1350" dirty="0">
                <a:solidFill>
                  <a:srgbClr val="212529"/>
                </a:solidFill>
              </a:rPr>
              <a:t> Antipsychotics, antiemetics (metoclopramide).</a:t>
            </a:r>
            <a:endParaRPr lang="en-US" sz="1350" dirty="0"/>
          </a:p>
        </p:txBody>
      </p:sp>
      <p:sp>
        <p:nvSpPr>
          <p:cNvPr id="34" name="Text 8"/>
          <p:cNvSpPr/>
          <p:nvPr/>
        </p:nvSpPr>
        <p:spPr>
          <a:xfrm>
            <a:off x="914400" y="4803577"/>
            <a:ext cx="4810125"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212529"/>
                </a:solidFill>
              </a:rPr>
              <a:t>Hypothyroidism:</a:t>
            </a:r>
            <a:r>
              <a:rPr lang="en-US" sz="1350" dirty="0">
                <a:solidFill>
                  <a:srgbClr val="212529"/>
                </a:solidFill>
              </a:rPr>
              <a:t> Raised TRH acts as a prolactin-releasing factor.</a:t>
            </a:r>
            <a:endParaRPr lang="en-US" sz="1350" dirty="0"/>
          </a:p>
        </p:txBody>
      </p:sp>
      <p:sp>
        <p:nvSpPr>
          <p:cNvPr id="35" name="Text 9"/>
          <p:cNvSpPr/>
          <p:nvPr/>
        </p:nvSpPr>
        <p:spPr>
          <a:xfrm>
            <a:off x="6819900" y="1276350"/>
            <a:ext cx="511492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HPO Axis Suppression</a:t>
            </a:r>
            <a:endParaRPr lang="en-US" sz="1500" dirty="0"/>
          </a:p>
        </p:txBody>
      </p:sp>
      <p:sp>
        <p:nvSpPr>
          <p:cNvPr id="36" name="Text 10"/>
          <p:cNvSpPr/>
          <p:nvPr/>
        </p:nvSpPr>
        <p:spPr>
          <a:xfrm>
            <a:off x="6772275" y="1704975"/>
            <a:ext cx="4810125" cy="479822"/>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High prolactin disrupts the </a:t>
            </a:r>
            <a:r>
              <a:rPr lang="en-US" sz="1350" b="1" dirty="0">
                <a:solidFill>
                  <a:srgbClr val="D63384"/>
                </a:solidFill>
              </a:rPr>
              <a:t>GnRH pulse generator</a:t>
            </a:r>
            <a:r>
              <a:rPr lang="en-US" sz="1350" dirty="0">
                <a:solidFill>
                  <a:srgbClr val="212529"/>
                </a:solidFill>
              </a:rPr>
              <a:t> in the hypothalamus.</a:t>
            </a:r>
            <a:endParaRPr lang="en-US" sz="1350" dirty="0"/>
          </a:p>
        </p:txBody>
      </p:sp>
      <p:sp>
        <p:nvSpPr>
          <p:cNvPr id="37" name="Text 11"/>
          <p:cNvSpPr/>
          <p:nvPr/>
        </p:nvSpPr>
        <p:spPr>
          <a:xfrm>
            <a:off x="6772275" y="2299097"/>
            <a:ext cx="4810125" cy="479822"/>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Reduced GnRH pulses lead to decreased secretion of </a:t>
            </a:r>
            <a:r>
              <a:rPr lang="en-US" sz="1350" b="1" dirty="0">
                <a:solidFill>
                  <a:srgbClr val="D63384"/>
                </a:solidFill>
              </a:rPr>
              <a:t>FSH and LH</a:t>
            </a:r>
            <a:r>
              <a:rPr lang="en-US" sz="1350" dirty="0">
                <a:solidFill>
                  <a:srgbClr val="212529"/>
                </a:solidFill>
              </a:rPr>
              <a:t> from the pituitary.</a:t>
            </a:r>
            <a:endParaRPr lang="en-US" sz="1350" dirty="0"/>
          </a:p>
        </p:txBody>
      </p:sp>
      <p:sp>
        <p:nvSpPr>
          <p:cNvPr id="38" name="Text 12"/>
          <p:cNvSpPr/>
          <p:nvPr/>
        </p:nvSpPr>
        <p:spPr>
          <a:xfrm>
            <a:off x="6772275" y="2893219"/>
            <a:ext cx="4810125" cy="479822"/>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Lower FSH/LH prevents follicular development and the LH surge, causing </a:t>
            </a:r>
            <a:r>
              <a:rPr lang="en-US" sz="1350" b="1" dirty="0">
                <a:solidFill>
                  <a:srgbClr val="D63384"/>
                </a:solidFill>
              </a:rPr>
              <a:t>anovulation</a:t>
            </a:r>
            <a:r>
              <a:rPr lang="en-US" sz="1350" dirty="0">
                <a:solidFill>
                  <a:srgbClr val="212529"/>
                </a:solidFill>
              </a:rPr>
              <a:t>.</a:t>
            </a:r>
            <a:endParaRPr lang="en-US" sz="1350" dirty="0"/>
          </a:p>
        </p:txBody>
      </p:sp>
      <p:sp>
        <p:nvSpPr>
          <p:cNvPr id="39" name="Text 13"/>
          <p:cNvSpPr/>
          <p:nvPr/>
        </p:nvSpPr>
        <p:spPr>
          <a:xfrm>
            <a:off x="6819900" y="3982641"/>
            <a:ext cx="53721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AKT Pearl: The Galactorrhoea Paradox</a:t>
            </a:r>
            <a:endParaRPr lang="en-US" sz="1500" dirty="0"/>
          </a:p>
        </p:txBody>
      </p:sp>
      <p:sp>
        <p:nvSpPr>
          <p:cNvPr id="40" name="Text 14"/>
          <p:cNvSpPr/>
          <p:nvPr/>
        </p:nvSpPr>
        <p:spPr>
          <a:xfrm>
            <a:off x="6772275" y="4411266"/>
            <a:ext cx="5419725"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Galactorrhoea only occurs at </a:t>
            </a:r>
            <a:r>
              <a:rPr lang="en-US" sz="1350" b="1" dirty="0">
                <a:solidFill>
                  <a:srgbClr val="D63384"/>
                </a:solidFill>
              </a:rPr>
              <a:t>very high</a:t>
            </a:r>
            <a:r>
              <a:rPr lang="en-US" sz="1350" dirty="0">
                <a:solidFill>
                  <a:srgbClr val="212529"/>
                </a:solidFill>
              </a:rPr>
              <a:t> prolactin levels.</a:t>
            </a:r>
            <a:endParaRPr lang="en-US" sz="1350" dirty="0"/>
          </a:p>
        </p:txBody>
      </p:sp>
      <p:sp>
        <p:nvSpPr>
          <p:cNvPr id="41" name="Text 15"/>
          <p:cNvSpPr/>
          <p:nvPr/>
        </p:nvSpPr>
        <p:spPr>
          <a:xfrm>
            <a:off x="6772275" y="4765477"/>
            <a:ext cx="4810125" cy="479822"/>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If a woman has galactorrhoea but </a:t>
            </a:r>
            <a:r>
              <a:rPr lang="en-US" sz="1350" b="1" dirty="0">
                <a:solidFill>
                  <a:srgbClr val="D63384"/>
                </a:solidFill>
              </a:rPr>
              <a:t>regular periods</a:t>
            </a:r>
            <a:r>
              <a:rPr lang="en-US" sz="1350" dirty="0">
                <a:solidFill>
                  <a:srgbClr val="212529"/>
                </a:solidFill>
              </a:rPr>
              <a:t>, hyperprolactinaemia is usually NOT the cause.</a:t>
            </a:r>
            <a:endParaRPr lang="en-US" sz="1350" dirty="0"/>
          </a:p>
        </p:txBody>
      </p:sp>
      <p:sp>
        <p:nvSpPr>
          <p:cNvPr id="42" name="Text 16"/>
          <p:cNvSpPr/>
          <p:nvPr/>
        </p:nvSpPr>
        <p:spPr>
          <a:xfrm>
            <a:off x="1047750" y="5886450"/>
            <a:ext cx="10572750" cy="514350"/>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SCA Tip:</a:t>
            </a:r>
            <a:r>
              <a:rPr lang="en-US" sz="1350" dirty="0">
                <a:solidFill>
                  <a:srgbClr val="212529"/>
                </a:solidFill>
              </a:rPr>
              <a:t> When explaining this to patients, describe Prolactin as the "milk-making hormone" that naturally tells the body it isn't time for another pregnancy, which is why it stops the monthly cycle.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673572"/>
            <a:ext cx="5572125" cy="3015407"/>
          </a:xfrm>
          <a:prstGeom prst="rect">
            <a:avLst/>
          </a:prstGeom>
        </p:spPr>
      </p:pic>
      <p:pic>
        <p:nvPicPr>
          <p:cNvPr id="7" name="Image 5" descr="preencoded.png"/>
          <p:cNvPicPr>
            <a:picLocks noChangeAspect="1"/>
          </p:cNvPicPr>
          <p:nvPr/>
        </p:nvPicPr>
        <p:blipFill>
          <a:blip r:embed="rId7"/>
          <a:stretch>
            <a:fillRect/>
          </a:stretch>
        </p:blipFill>
        <p:spPr>
          <a:xfrm>
            <a:off x="571500" y="1911697"/>
            <a:ext cx="238125" cy="190500"/>
          </a:xfrm>
          <a:prstGeom prst="rect">
            <a:avLst/>
          </a:prstGeom>
        </p:spPr>
      </p:pic>
      <p:pic>
        <p:nvPicPr>
          <p:cNvPr id="8" name="Image 6" descr="preencoded.png"/>
          <p:cNvPicPr>
            <a:picLocks noChangeAspect="1"/>
          </p:cNvPicPr>
          <p:nvPr/>
        </p:nvPicPr>
        <p:blipFill>
          <a:blip r:embed="rId8"/>
          <a:stretch>
            <a:fillRect/>
          </a:stretch>
        </p:blipFill>
        <p:spPr>
          <a:xfrm>
            <a:off x="571500" y="2292697"/>
            <a:ext cx="214313" cy="272653"/>
          </a:xfrm>
          <a:prstGeom prst="rect">
            <a:avLst/>
          </a:prstGeom>
        </p:spPr>
      </p:pic>
      <p:pic>
        <p:nvPicPr>
          <p:cNvPr id="9" name="Image 7" descr="preencoded.png"/>
          <p:cNvPicPr>
            <a:picLocks noChangeAspect="1"/>
          </p:cNvPicPr>
          <p:nvPr/>
        </p:nvPicPr>
        <p:blipFill>
          <a:blip r:embed="rId9"/>
          <a:stretch>
            <a:fillRect/>
          </a:stretch>
        </p:blipFill>
        <p:spPr>
          <a:xfrm>
            <a:off x="571500" y="2936528"/>
            <a:ext cx="214313" cy="272653"/>
          </a:xfrm>
          <a:prstGeom prst="rect">
            <a:avLst/>
          </a:prstGeom>
        </p:spPr>
      </p:pic>
      <p:pic>
        <p:nvPicPr>
          <p:cNvPr id="10" name="Image 8" descr="preencoded.png"/>
          <p:cNvPicPr>
            <a:picLocks noChangeAspect="1"/>
          </p:cNvPicPr>
          <p:nvPr/>
        </p:nvPicPr>
        <p:blipFill>
          <a:blip r:embed="rId10"/>
          <a:stretch>
            <a:fillRect/>
          </a:stretch>
        </p:blipFill>
        <p:spPr>
          <a:xfrm>
            <a:off x="571500" y="3854648"/>
            <a:ext cx="214313" cy="250031"/>
          </a:xfrm>
          <a:prstGeom prst="rect">
            <a:avLst/>
          </a:prstGeom>
        </p:spPr>
      </p:pic>
      <p:pic>
        <p:nvPicPr>
          <p:cNvPr id="11" name="Image 9" descr="preencoded.png"/>
          <p:cNvPicPr>
            <a:picLocks noChangeAspect="1"/>
          </p:cNvPicPr>
          <p:nvPr/>
        </p:nvPicPr>
        <p:blipFill>
          <a:blip r:embed="rId11"/>
          <a:stretch>
            <a:fillRect/>
          </a:stretch>
        </p:blipFill>
        <p:spPr>
          <a:xfrm>
            <a:off x="381000" y="4879479"/>
            <a:ext cx="5572125" cy="1266825"/>
          </a:xfrm>
          <a:prstGeom prst="rect">
            <a:avLst/>
          </a:prstGeom>
        </p:spPr>
      </p:pic>
      <p:pic>
        <p:nvPicPr>
          <p:cNvPr id="12" name="Image 10" descr="preencoded.png"/>
          <p:cNvPicPr>
            <a:picLocks noChangeAspect="1"/>
          </p:cNvPicPr>
          <p:nvPr/>
        </p:nvPicPr>
        <p:blipFill>
          <a:blip r:embed="rId12"/>
          <a:stretch>
            <a:fillRect/>
          </a:stretch>
        </p:blipFill>
        <p:spPr>
          <a:xfrm>
            <a:off x="571500" y="5110907"/>
            <a:ext cx="214313" cy="175320"/>
          </a:xfrm>
          <a:prstGeom prst="rect">
            <a:avLst/>
          </a:prstGeom>
        </p:spPr>
      </p:pic>
      <p:pic>
        <p:nvPicPr>
          <p:cNvPr id="13" name="Image 11" descr="preencoded.png"/>
          <p:cNvPicPr>
            <a:picLocks noChangeAspect="1"/>
          </p:cNvPicPr>
          <p:nvPr/>
        </p:nvPicPr>
        <p:blipFill>
          <a:blip r:embed="rId13"/>
          <a:stretch>
            <a:fillRect/>
          </a:stretch>
        </p:blipFill>
        <p:spPr>
          <a:xfrm>
            <a:off x="6238875" y="1152525"/>
            <a:ext cx="5572125" cy="2741116"/>
          </a:xfrm>
          <a:prstGeom prst="rect">
            <a:avLst/>
          </a:prstGeom>
        </p:spPr>
      </p:pic>
      <p:pic>
        <p:nvPicPr>
          <p:cNvPr id="14" name="Image 12" descr="preencoded.png"/>
          <p:cNvPicPr>
            <a:picLocks noChangeAspect="1"/>
          </p:cNvPicPr>
          <p:nvPr/>
        </p:nvPicPr>
        <p:blipFill>
          <a:blip r:embed="rId14"/>
          <a:stretch>
            <a:fillRect/>
          </a:stretch>
        </p:blipFill>
        <p:spPr>
          <a:xfrm>
            <a:off x="6429375" y="1390650"/>
            <a:ext cx="238125" cy="190500"/>
          </a:xfrm>
          <a:prstGeom prst="rect">
            <a:avLst/>
          </a:prstGeom>
        </p:spPr>
      </p:pic>
      <p:pic>
        <p:nvPicPr>
          <p:cNvPr id="15" name="Image 13" descr="preencoded.png"/>
          <p:cNvPicPr>
            <a:picLocks noChangeAspect="1"/>
          </p:cNvPicPr>
          <p:nvPr/>
        </p:nvPicPr>
        <p:blipFill>
          <a:blip r:embed="rId15"/>
          <a:stretch>
            <a:fillRect/>
          </a:stretch>
        </p:blipFill>
        <p:spPr>
          <a:xfrm>
            <a:off x="6238875" y="4289971"/>
            <a:ext cx="5572125" cy="990600"/>
          </a:xfrm>
          <a:prstGeom prst="rect">
            <a:avLst/>
          </a:prstGeom>
        </p:spPr>
      </p:pic>
      <p:pic>
        <p:nvPicPr>
          <p:cNvPr id="16" name="Image 14" descr="preencoded.png"/>
          <p:cNvPicPr>
            <a:picLocks noChangeAspect="1"/>
          </p:cNvPicPr>
          <p:nvPr/>
        </p:nvPicPr>
        <p:blipFill>
          <a:blip r:embed="rId16"/>
          <a:stretch>
            <a:fillRect/>
          </a:stretch>
        </p:blipFill>
        <p:spPr>
          <a:xfrm>
            <a:off x="6429375" y="4629001"/>
            <a:ext cx="381000" cy="312539"/>
          </a:xfrm>
          <a:prstGeom prst="rect">
            <a:avLst/>
          </a:prstGeom>
        </p:spPr>
      </p:pic>
      <p:pic>
        <p:nvPicPr>
          <p:cNvPr id="17" name="Image 15" descr="preencoded.png"/>
          <p:cNvPicPr>
            <a:picLocks noChangeAspect="1"/>
          </p:cNvPicPr>
          <p:nvPr/>
        </p:nvPicPr>
        <p:blipFill>
          <a:blip r:embed="rId17"/>
          <a:stretch>
            <a:fillRect/>
          </a:stretch>
        </p:blipFill>
        <p:spPr>
          <a:xfrm>
            <a:off x="6238875" y="5676900"/>
            <a:ext cx="5572125" cy="990600"/>
          </a:xfrm>
          <a:prstGeom prst="rect">
            <a:avLst/>
          </a:prstGeom>
        </p:spPr>
      </p:pic>
      <p:pic>
        <p:nvPicPr>
          <p:cNvPr id="18" name="Image 16" descr="preencoded.png"/>
          <p:cNvPicPr>
            <a:picLocks noChangeAspect="1"/>
          </p:cNvPicPr>
          <p:nvPr/>
        </p:nvPicPr>
        <p:blipFill>
          <a:blip r:embed="rId18"/>
          <a:stretch>
            <a:fillRect/>
          </a:stretch>
        </p:blipFill>
        <p:spPr>
          <a:xfrm>
            <a:off x="6429375" y="5975598"/>
            <a:ext cx="381000" cy="393204"/>
          </a:xfrm>
          <a:prstGeom prst="rect">
            <a:avLst/>
          </a:prstGeom>
        </p:spPr>
      </p:pic>
      <p:sp>
        <p:nvSpPr>
          <p:cNvPr id="19" name="Text 0"/>
          <p:cNvSpPr/>
          <p:nvPr/>
        </p:nvSpPr>
        <p:spPr>
          <a:xfrm>
            <a:off x="523875" y="190500"/>
            <a:ext cx="1024128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Drug-Induced Hyperprolactinaemia</a:t>
            </a:r>
            <a:endParaRPr lang="en-US" sz="2100" dirty="0"/>
          </a:p>
        </p:txBody>
      </p:sp>
      <p:sp>
        <p:nvSpPr>
          <p:cNvPr id="20"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1" name="Text 2"/>
          <p:cNvSpPr/>
          <p:nvPr/>
        </p:nvSpPr>
        <p:spPr>
          <a:xfrm>
            <a:off x="904875" y="1864072"/>
            <a:ext cx="6172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The Dopamine-Prolactin Link</a:t>
            </a:r>
            <a:endParaRPr lang="en-US" sz="1500" dirty="0"/>
          </a:p>
        </p:txBody>
      </p:sp>
      <p:sp>
        <p:nvSpPr>
          <p:cNvPr id="22" name="Text 3"/>
          <p:cNvSpPr/>
          <p:nvPr/>
        </p:nvSpPr>
        <p:spPr>
          <a:xfrm>
            <a:off x="881063" y="2292697"/>
            <a:ext cx="5191125" cy="548580"/>
          </a:xfrm>
          <a:prstGeom prst="rect">
            <a:avLst/>
          </a:prstGeom>
          <a:noFill/>
          <a:ln/>
        </p:spPr>
        <p:txBody>
          <a:bodyPr vert="horz" wrap="square" lIns="0" tIns="0" rIns="0" bIns="0" rtlCol="0" anchor="ctr"/>
          <a:lstStyle/>
          <a:p>
            <a:pPr marL="0" indent="0" algn="l">
              <a:lnSpc>
                <a:spcPts val="2160"/>
              </a:lnSpc>
              <a:buNone/>
            </a:pPr>
            <a:r>
              <a:rPr lang="en-US" sz="1350" dirty="0">
                <a:solidFill>
                  <a:srgbClr val="212529"/>
                </a:solidFill>
              </a:rPr>
              <a:t>Dopamine normally acts as a</a:t>
            </a:r>
            <a:r>
              <a:rPr lang="en-US" sz="1350" b="1" dirty="0">
                <a:solidFill>
                  <a:srgbClr val="212529"/>
                </a:solidFill>
              </a:rPr>
              <a:t>brake</a:t>
            </a:r>
            <a:r>
              <a:rPr lang="en-US" sz="1350" dirty="0">
                <a:solidFill>
                  <a:srgbClr val="212529"/>
                </a:solidFill>
              </a:rPr>
              <a:t>, suppressing prolactin release from the pituitary gland.</a:t>
            </a:r>
            <a:endParaRPr lang="en-US" sz="1350" dirty="0"/>
          </a:p>
        </p:txBody>
      </p:sp>
      <p:sp>
        <p:nvSpPr>
          <p:cNvPr id="23" name="Text 4"/>
          <p:cNvSpPr/>
          <p:nvPr/>
        </p:nvSpPr>
        <p:spPr>
          <a:xfrm>
            <a:off x="881063" y="2936528"/>
            <a:ext cx="11310938" cy="822871"/>
          </a:xfrm>
          <a:prstGeom prst="rect">
            <a:avLst/>
          </a:prstGeom>
          <a:noFill/>
          <a:ln/>
        </p:spPr>
        <p:txBody>
          <a:bodyPr vert="horz" wrap="square" lIns="0" tIns="0" rIns="0" bIns="0" rtlCol="0" anchor="ctr"/>
          <a:lstStyle/>
          <a:p>
            <a:pPr marL="0" indent="0" algn="l">
              <a:lnSpc>
                <a:spcPts val="2160"/>
              </a:lnSpc>
              <a:buNone/>
            </a:pPr>
            <a:r>
              <a:rPr lang="en-US" sz="1350" dirty="0">
                <a:solidFill>
                  <a:srgbClr val="212529"/>
                </a:solidFill>
              </a:rPr>
              <a:t>Drugs that block dopamine (antagonists) remove this brake, leading to</a:t>
            </a:r>
            <a:r>
              <a:rPr lang="en-US" sz="1350" b="1" dirty="0">
                <a:solidFill>
                  <a:srgbClr val="212529"/>
                </a:solidFill>
              </a:rPr>
              <a:t>raised prolactin levels</a:t>
            </a:r>
            <a:r>
              <a:rPr lang="en-US" sz="1350" dirty="0">
                <a:solidFill>
                  <a:srgbClr val="212529"/>
                </a:solidFill>
              </a:rPr>
              <a:t>.</a:t>
            </a:r>
            <a:endParaRPr lang="en-US" sz="1350" dirty="0"/>
          </a:p>
        </p:txBody>
      </p:sp>
      <p:sp>
        <p:nvSpPr>
          <p:cNvPr id="24" name="Text 5"/>
          <p:cNvSpPr/>
          <p:nvPr/>
        </p:nvSpPr>
        <p:spPr>
          <a:xfrm>
            <a:off x="881063" y="3854648"/>
            <a:ext cx="5191125" cy="548580"/>
          </a:xfrm>
          <a:prstGeom prst="rect">
            <a:avLst/>
          </a:prstGeom>
          <a:noFill/>
          <a:ln/>
        </p:spPr>
        <p:txBody>
          <a:bodyPr vert="horz" wrap="square" lIns="0" tIns="0" rIns="0" bIns="0" rtlCol="0" anchor="ctr"/>
          <a:lstStyle/>
          <a:p>
            <a:pPr marL="0" indent="0" algn="l">
              <a:lnSpc>
                <a:spcPts val="2160"/>
              </a:lnSpc>
              <a:buNone/>
            </a:pPr>
            <a:r>
              <a:rPr lang="en-US" sz="1350" dirty="0">
                <a:solidFill>
                  <a:srgbClr val="212529"/>
                </a:solidFill>
              </a:rPr>
              <a:t>Raised prolactin then suppresses FSH and LH, leading to amenorrhoea or oligomenorrhoea.</a:t>
            </a:r>
            <a:endParaRPr lang="en-US" sz="1350" dirty="0"/>
          </a:p>
        </p:txBody>
      </p:sp>
      <p:sp>
        <p:nvSpPr>
          <p:cNvPr id="25" name="Text 6"/>
          <p:cNvSpPr/>
          <p:nvPr/>
        </p:nvSpPr>
        <p:spPr>
          <a:xfrm>
            <a:off x="881063" y="5069979"/>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Clinical Presentation</a:t>
            </a:r>
            <a:endParaRPr lang="en-US" sz="1350" dirty="0"/>
          </a:p>
        </p:txBody>
      </p:sp>
      <p:sp>
        <p:nvSpPr>
          <p:cNvPr id="26" name="Text 7"/>
          <p:cNvSpPr/>
          <p:nvPr/>
        </p:nvSpPr>
        <p:spPr>
          <a:xfrm>
            <a:off x="571500" y="5470029"/>
            <a:ext cx="5191125" cy="485775"/>
          </a:xfrm>
          <a:prstGeom prst="rect">
            <a:avLst/>
          </a:prstGeom>
          <a:noFill/>
          <a:ln/>
        </p:spPr>
        <p:txBody>
          <a:bodyPr vert="horz" wrap="square" lIns="0" tIns="0" rIns="0" bIns="0" rtlCol="0" anchor="ctr"/>
          <a:lstStyle/>
          <a:p>
            <a:pPr marL="0" indent="0">
              <a:lnSpc>
                <a:spcPts val="1913"/>
              </a:lnSpc>
              <a:buNone/>
            </a:pPr>
            <a:r>
              <a:rPr lang="en-US" sz="1275" dirty="0">
                <a:solidFill>
                  <a:srgbClr val="000000"/>
                </a:solidFill>
              </a:rPr>
              <a:t>May present as </a:t>
            </a:r>
            <a:r>
              <a:rPr lang="en-US" sz="1275" b="1" dirty="0">
                <a:solidFill>
                  <a:srgbClr val="000000"/>
                </a:solidFill>
              </a:rPr>
              <a:t>secondary amenorrhoea</a:t>
            </a:r>
            <a:r>
              <a:rPr lang="en-US" sz="1275" dirty="0">
                <a:solidFill>
                  <a:srgbClr val="000000"/>
                </a:solidFill>
              </a:rPr>
              <a:t>, galactorrhoea (only at very high levels), or infertility due to anovulation.</a:t>
            </a:r>
            <a:endParaRPr lang="en-US" sz="1275" dirty="0"/>
          </a:p>
        </p:txBody>
      </p:sp>
      <p:sp>
        <p:nvSpPr>
          <p:cNvPr id="27" name="Text 8"/>
          <p:cNvSpPr/>
          <p:nvPr/>
        </p:nvSpPr>
        <p:spPr>
          <a:xfrm>
            <a:off x="6762750" y="1343025"/>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Common Offending Agents</a:t>
            </a:r>
            <a:endParaRPr lang="en-US" sz="1500" dirty="0"/>
          </a:p>
        </p:txBody>
      </p:sp>
      <p:sp>
        <p:nvSpPr>
          <p:cNvPr id="28" name="Text 9"/>
          <p:cNvSpPr/>
          <p:nvPr/>
        </p:nvSpPr>
        <p:spPr>
          <a:xfrm>
            <a:off x="6429375" y="1771650"/>
            <a:ext cx="2344341"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D63384"/>
                </a:solidFill>
              </a:rPr>
              <a:t>Antiemetics:</a:t>
            </a:r>
            <a:r>
              <a:rPr lang="en-US" sz="1350" dirty="0">
                <a:solidFill>
                  <a:srgbClr val="212529"/>
                </a:solidFill>
              </a:rPr>
              <a:t>
Metoclopramide, Domperidone</a:t>
            </a:r>
            <a:endParaRPr lang="en-US" sz="1350" dirty="0"/>
          </a:p>
        </p:txBody>
      </p:sp>
      <p:sp>
        <p:nvSpPr>
          <p:cNvPr id="29" name="Text 10"/>
          <p:cNvSpPr/>
          <p:nvPr/>
        </p:nvSpPr>
        <p:spPr>
          <a:xfrm>
            <a:off x="6429375" y="2415480"/>
            <a:ext cx="4850904"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D63384"/>
                </a:solidFill>
              </a:rPr>
              <a:t>Antipsychotics:</a:t>
            </a:r>
            <a:r>
              <a:rPr lang="en-US" sz="1350" dirty="0">
                <a:solidFill>
                  <a:srgbClr val="212529"/>
                </a:solidFill>
              </a:rPr>
              <a:t>
Phenothiazines (e.g. Chlorpromazine), Haloperidol, Risperidone</a:t>
            </a:r>
            <a:endParaRPr lang="en-US" sz="1350" dirty="0"/>
          </a:p>
        </p:txBody>
      </p:sp>
      <p:sp>
        <p:nvSpPr>
          <p:cNvPr id="30" name="Text 11"/>
          <p:cNvSpPr/>
          <p:nvPr/>
        </p:nvSpPr>
        <p:spPr>
          <a:xfrm>
            <a:off x="6429375" y="3059311"/>
            <a:ext cx="2753767"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D63384"/>
                </a:solidFill>
              </a:rPr>
              <a:t>Antihypertensives &amp; H2 Blockers:</a:t>
            </a:r>
            <a:r>
              <a:rPr lang="en-US" sz="1350" dirty="0">
                <a:solidFill>
                  <a:srgbClr val="212529"/>
                </a:solidFill>
              </a:rPr>
              <a:t>
Methyldopa, Cimetidine</a:t>
            </a:r>
            <a:endParaRPr lang="en-US" sz="1350" dirty="0"/>
          </a:p>
        </p:txBody>
      </p:sp>
      <p:sp>
        <p:nvSpPr>
          <p:cNvPr id="31" name="Text 12"/>
          <p:cNvSpPr/>
          <p:nvPr/>
        </p:nvSpPr>
        <p:spPr>
          <a:xfrm>
            <a:off x="6953250" y="4432846"/>
            <a:ext cx="46672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495057"/>
                </a:solidFill>
              </a:rPr>
              <a:t>COMMON PITFALL</a:t>
            </a:r>
            <a:endParaRPr lang="en-US" sz="1200" dirty="0"/>
          </a:p>
        </p:txBody>
      </p:sp>
      <p:sp>
        <p:nvSpPr>
          <p:cNvPr id="32" name="Text 13"/>
          <p:cNvSpPr/>
          <p:nvPr/>
        </p:nvSpPr>
        <p:spPr>
          <a:xfrm>
            <a:off x="6953250" y="4709071"/>
            <a:ext cx="4328517" cy="390525"/>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Failing to check the medication list before referring for a pituitary MRI.</a:t>
            </a:r>
            <a:endParaRPr lang="en-US" sz="1200" dirty="0"/>
          </a:p>
        </p:txBody>
      </p:sp>
      <p:sp>
        <p:nvSpPr>
          <p:cNvPr id="33" name="Text 14"/>
          <p:cNvSpPr/>
          <p:nvPr/>
        </p:nvSpPr>
        <p:spPr>
          <a:xfrm>
            <a:off x="6953250" y="5819775"/>
            <a:ext cx="46672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856404"/>
                </a:solidFill>
              </a:rPr>
              <a:t>AKT PEARL</a:t>
            </a:r>
            <a:endParaRPr lang="en-US" sz="1200" dirty="0"/>
          </a:p>
        </p:txBody>
      </p:sp>
      <p:sp>
        <p:nvSpPr>
          <p:cNvPr id="34" name="Text 15"/>
          <p:cNvSpPr/>
          <p:nvPr/>
        </p:nvSpPr>
        <p:spPr>
          <a:xfrm>
            <a:off x="6953250" y="6096000"/>
            <a:ext cx="4469755" cy="390525"/>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Hypothyroidism raises TSH, which acts as a dopamine antagonist, also raising prolactin.</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1057275"/>
          </a:xfrm>
          <a:prstGeom prst="rect">
            <a:avLst/>
          </a:prstGeom>
        </p:spPr>
      </p:pic>
      <p:pic>
        <p:nvPicPr>
          <p:cNvPr id="4" name="Image 2"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5" name="Image 3" descr="preencoded.png"/>
          <p:cNvPicPr>
            <a:picLocks noChangeAspect="1"/>
          </p:cNvPicPr>
          <p:nvPr/>
        </p:nvPicPr>
        <p:blipFill>
          <a:blip r:embed="rId6"/>
          <a:stretch>
            <a:fillRect/>
          </a:stretch>
        </p:blipFill>
        <p:spPr>
          <a:xfrm>
            <a:off x="381000" y="1152525"/>
            <a:ext cx="5572125" cy="2566988"/>
          </a:xfrm>
          <a:prstGeom prst="rect">
            <a:avLst/>
          </a:prstGeom>
        </p:spPr>
      </p:pic>
      <p:pic>
        <p:nvPicPr>
          <p:cNvPr id="6" name="Image 4" descr="preencoded.png"/>
          <p:cNvPicPr>
            <a:picLocks noChangeAspect="1"/>
          </p:cNvPicPr>
          <p:nvPr/>
        </p:nvPicPr>
        <p:blipFill>
          <a:blip r:embed="rId7"/>
          <a:stretch>
            <a:fillRect/>
          </a:stretch>
        </p:blipFill>
        <p:spPr>
          <a:xfrm>
            <a:off x="619125" y="1436489"/>
            <a:ext cx="238125" cy="193923"/>
          </a:xfrm>
          <a:prstGeom prst="rect">
            <a:avLst/>
          </a:prstGeom>
        </p:spPr>
      </p:pic>
      <p:pic>
        <p:nvPicPr>
          <p:cNvPr id="7" name="Image 5" descr="preencoded.png"/>
          <p:cNvPicPr>
            <a:picLocks noChangeAspect="1"/>
          </p:cNvPicPr>
          <p:nvPr/>
        </p:nvPicPr>
        <p:blipFill>
          <a:blip r:embed="rId8"/>
          <a:stretch>
            <a:fillRect/>
          </a:stretch>
        </p:blipFill>
        <p:spPr>
          <a:xfrm>
            <a:off x="619125" y="1866900"/>
            <a:ext cx="166688" cy="137220"/>
          </a:xfrm>
          <a:prstGeom prst="rect">
            <a:avLst/>
          </a:prstGeom>
        </p:spPr>
      </p:pic>
      <p:pic>
        <p:nvPicPr>
          <p:cNvPr id="8" name="Image 6" descr="preencoded.png"/>
          <p:cNvPicPr>
            <a:picLocks noChangeAspect="1"/>
          </p:cNvPicPr>
          <p:nvPr/>
        </p:nvPicPr>
        <p:blipFill>
          <a:blip r:embed="rId9"/>
          <a:stretch>
            <a:fillRect/>
          </a:stretch>
        </p:blipFill>
        <p:spPr>
          <a:xfrm>
            <a:off x="619125" y="2221111"/>
            <a:ext cx="166688" cy="137220"/>
          </a:xfrm>
          <a:prstGeom prst="rect">
            <a:avLst/>
          </a:prstGeom>
        </p:spPr>
      </p:pic>
      <p:pic>
        <p:nvPicPr>
          <p:cNvPr id="9" name="Image 7" descr="preencoded.png"/>
          <p:cNvPicPr>
            <a:picLocks noChangeAspect="1"/>
          </p:cNvPicPr>
          <p:nvPr/>
        </p:nvPicPr>
        <p:blipFill>
          <a:blip r:embed="rId9"/>
          <a:stretch>
            <a:fillRect/>
          </a:stretch>
        </p:blipFill>
        <p:spPr>
          <a:xfrm>
            <a:off x="619125" y="2575322"/>
            <a:ext cx="166688" cy="137220"/>
          </a:xfrm>
          <a:prstGeom prst="rect">
            <a:avLst/>
          </a:prstGeom>
        </p:spPr>
      </p:pic>
      <p:pic>
        <p:nvPicPr>
          <p:cNvPr id="10" name="Image 8" descr="preencoded.png"/>
          <p:cNvPicPr>
            <a:picLocks noChangeAspect="1"/>
          </p:cNvPicPr>
          <p:nvPr/>
        </p:nvPicPr>
        <p:blipFill>
          <a:blip r:embed="rId10"/>
          <a:stretch>
            <a:fillRect/>
          </a:stretch>
        </p:blipFill>
        <p:spPr>
          <a:xfrm>
            <a:off x="381000" y="3910013"/>
            <a:ext cx="5572125" cy="2566988"/>
          </a:xfrm>
          <a:prstGeom prst="rect">
            <a:avLst/>
          </a:prstGeom>
        </p:spPr>
      </p:pic>
      <p:pic>
        <p:nvPicPr>
          <p:cNvPr id="11" name="Image 9" descr="preencoded.png"/>
          <p:cNvPicPr>
            <a:picLocks noChangeAspect="1"/>
          </p:cNvPicPr>
          <p:nvPr/>
        </p:nvPicPr>
        <p:blipFill>
          <a:blip r:embed="rId11"/>
          <a:stretch>
            <a:fillRect/>
          </a:stretch>
        </p:blipFill>
        <p:spPr>
          <a:xfrm>
            <a:off x="619125" y="4193977"/>
            <a:ext cx="238125" cy="193923"/>
          </a:xfrm>
          <a:prstGeom prst="rect">
            <a:avLst/>
          </a:prstGeom>
        </p:spPr>
      </p:pic>
      <p:pic>
        <p:nvPicPr>
          <p:cNvPr id="12" name="Image 10" descr="preencoded.png"/>
          <p:cNvPicPr>
            <a:picLocks noChangeAspect="1"/>
          </p:cNvPicPr>
          <p:nvPr/>
        </p:nvPicPr>
        <p:blipFill>
          <a:blip r:embed="rId12"/>
          <a:stretch>
            <a:fillRect/>
          </a:stretch>
        </p:blipFill>
        <p:spPr>
          <a:xfrm>
            <a:off x="6238875" y="1152525"/>
            <a:ext cx="5572125" cy="2566988"/>
          </a:xfrm>
          <a:prstGeom prst="rect">
            <a:avLst/>
          </a:prstGeom>
        </p:spPr>
      </p:pic>
      <p:pic>
        <p:nvPicPr>
          <p:cNvPr id="13" name="Image 11" descr="preencoded.png"/>
          <p:cNvPicPr>
            <a:picLocks noChangeAspect="1"/>
          </p:cNvPicPr>
          <p:nvPr/>
        </p:nvPicPr>
        <p:blipFill>
          <a:blip r:embed="rId13"/>
          <a:stretch>
            <a:fillRect/>
          </a:stretch>
        </p:blipFill>
        <p:spPr>
          <a:xfrm>
            <a:off x="6477000" y="1436489"/>
            <a:ext cx="238125" cy="193923"/>
          </a:xfrm>
          <a:prstGeom prst="rect">
            <a:avLst/>
          </a:prstGeom>
        </p:spPr>
      </p:pic>
      <p:pic>
        <p:nvPicPr>
          <p:cNvPr id="14" name="Image 12" descr="preencoded.png"/>
          <p:cNvPicPr>
            <a:picLocks noChangeAspect="1"/>
          </p:cNvPicPr>
          <p:nvPr/>
        </p:nvPicPr>
        <p:blipFill>
          <a:blip r:embed="rId8"/>
          <a:stretch>
            <a:fillRect/>
          </a:stretch>
        </p:blipFill>
        <p:spPr>
          <a:xfrm>
            <a:off x="6477000" y="1866900"/>
            <a:ext cx="166688" cy="137220"/>
          </a:xfrm>
          <a:prstGeom prst="rect">
            <a:avLst/>
          </a:prstGeom>
        </p:spPr>
      </p:pic>
      <p:pic>
        <p:nvPicPr>
          <p:cNvPr id="15" name="Image 13" descr="preencoded.png"/>
          <p:cNvPicPr>
            <a:picLocks noChangeAspect="1"/>
          </p:cNvPicPr>
          <p:nvPr/>
        </p:nvPicPr>
        <p:blipFill>
          <a:blip r:embed="rId9"/>
          <a:stretch>
            <a:fillRect/>
          </a:stretch>
        </p:blipFill>
        <p:spPr>
          <a:xfrm>
            <a:off x="6477000" y="2221111"/>
            <a:ext cx="166688" cy="137220"/>
          </a:xfrm>
          <a:prstGeom prst="rect">
            <a:avLst/>
          </a:prstGeom>
        </p:spPr>
      </p:pic>
      <p:pic>
        <p:nvPicPr>
          <p:cNvPr id="16" name="Image 14" descr="preencoded.png"/>
          <p:cNvPicPr>
            <a:picLocks noChangeAspect="1"/>
          </p:cNvPicPr>
          <p:nvPr/>
        </p:nvPicPr>
        <p:blipFill>
          <a:blip r:embed="rId14"/>
          <a:stretch>
            <a:fillRect/>
          </a:stretch>
        </p:blipFill>
        <p:spPr>
          <a:xfrm>
            <a:off x="6477000" y="2575322"/>
            <a:ext cx="166688" cy="145852"/>
          </a:xfrm>
          <a:prstGeom prst="rect">
            <a:avLst/>
          </a:prstGeom>
        </p:spPr>
      </p:pic>
      <p:pic>
        <p:nvPicPr>
          <p:cNvPr id="17" name="Image 15" descr="preencoded.png"/>
          <p:cNvPicPr>
            <a:picLocks noChangeAspect="1"/>
          </p:cNvPicPr>
          <p:nvPr/>
        </p:nvPicPr>
        <p:blipFill>
          <a:blip r:embed="rId15"/>
          <a:stretch>
            <a:fillRect/>
          </a:stretch>
        </p:blipFill>
        <p:spPr>
          <a:xfrm>
            <a:off x="6238875" y="3910013"/>
            <a:ext cx="5572125" cy="2566988"/>
          </a:xfrm>
          <a:prstGeom prst="rect">
            <a:avLst/>
          </a:prstGeom>
        </p:spPr>
      </p:pic>
      <p:pic>
        <p:nvPicPr>
          <p:cNvPr id="18" name="Image 16" descr="preencoded.png"/>
          <p:cNvPicPr>
            <a:picLocks noChangeAspect="1"/>
          </p:cNvPicPr>
          <p:nvPr/>
        </p:nvPicPr>
        <p:blipFill>
          <a:blip r:embed="rId16"/>
          <a:stretch>
            <a:fillRect/>
          </a:stretch>
        </p:blipFill>
        <p:spPr>
          <a:xfrm>
            <a:off x="6477000" y="4193977"/>
            <a:ext cx="238125" cy="193923"/>
          </a:xfrm>
          <a:prstGeom prst="rect">
            <a:avLst/>
          </a:prstGeom>
        </p:spPr>
      </p:pic>
      <p:sp>
        <p:nvSpPr>
          <p:cNvPr id="19" name="Text 0"/>
          <p:cNvSpPr/>
          <p:nvPr/>
        </p:nvSpPr>
        <p:spPr>
          <a:xfrm>
            <a:off x="523875" y="190500"/>
            <a:ext cx="11668125"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Premature Ovarian Insufficiency (POI)</a:t>
            </a:r>
            <a:endParaRPr lang="en-US" sz="2100" dirty="0"/>
          </a:p>
        </p:txBody>
      </p:sp>
      <p:sp>
        <p:nvSpPr>
          <p:cNvPr id="20" name="Text 1"/>
          <p:cNvSpPr/>
          <p:nvPr/>
        </p:nvSpPr>
        <p:spPr>
          <a:xfrm>
            <a:off x="571500" y="66675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1" name="Text 2"/>
          <p:cNvSpPr/>
          <p:nvPr/>
        </p:nvSpPr>
        <p:spPr>
          <a:xfrm>
            <a:off x="857250" y="1390650"/>
            <a:ext cx="5095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Diagnostic Criteria</a:t>
            </a:r>
            <a:endParaRPr lang="en-US" sz="1500" dirty="0"/>
          </a:p>
        </p:txBody>
      </p:sp>
      <p:sp>
        <p:nvSpPr>
          <p:cNvPr id="22" name="Text 3"/>
          <p:cNvSpPr/>
          <p:nvPr/>
        </p:nvSpPr>
        <p:spPr>
          <a:xfrm>
            <a:off x="881063" y="1819275"/>
            <a:ext cx="624078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Age </a:t>
            </a:r>
            <a:r>
              <a:rPr lang="en-US" sz="1350" b="1" dirty="0">
                <a:solidFill>
                  <a:srgbClr val="212529"/>
                </a:solidFill>
              </a:rPr>
              <a:t>under 40</a:t>
            </a:r>
            <a:r>
              <a:rPr lang="en-US" sz="1350" dirty="0">
                <a:solidFill>
                  <a:srgbClr val="212529"/>
                </a:solidFill>
              </a:rPr>
              <a:t> at presentation.</a:t>
            </a:r>
            <a:endParaRPr lang="en-US" sz="1350" dirty="0"/>
          </a:p>
        </p:txBody>
      </p:sp>
      <p:sp>
        <p:nvSpPr>
          <p:cNvPr id="23" name="Text 4"/>
          <p:cNvSpPr/>
          <p:nvPr/>
        </p:nvSpPr>
        <p:spPr>
          <a:xfrm>
            <a:off x="881063" y="2173486"/>
            <a:ext cx="788670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FSH levels </a:t>
            </a:r>
            <a:r>
              <a:rPr lang="en-US" sz="1350" b="1" dirty="0">
                <a:solidFill>
                  <a:srgbClr val="212529"/>
                </a:solidFill>
              </a:rPr>
              <a:t>&gt; 30 IU/L</a:t>
            </a:r>
            <a:r>
              <a:rPr lang="en-US" sz="1350" dirty="0">
                <a:solidFill>
                  <a:srgbClr val="212529"/>
                </a:solidFill>
              </a:rPr>
              <a:t> on two readings.</a:t>
            </a:r>
            <a:endParaRPr lang="en-US" sz="1350" dirty="0"/>
          </a:p>
        </p:txBody>
      </p:sp>
      <p:sp>
        <p:nvSpPr>
          <p:cNvPr id="24" name="Text 5"/>
          <p:cNvSpPr/>
          <p:nvPr/>
        </p:nvSpPr>
        <p:spPr>
          <a:xfrm>
            <a:off x="881063" y="2527697"/>
            <a:ext cx="8298180" cy="239911"/>
          </a:xfrm>
          <a:prstGeom prst="rect">
            <a:avLst/>
          </a:prstGeom>
          <a:noFill/>
          <a:ln/>
        </p:spPr>
        <p:txBody>
          <a:bodyPr vert="horz" wrap="square" lIns="0" tIns="0" rIns="0" bIns="0" rtlCol="0" anchor="ctr"/>
          <a:lstStyle/>
          <a:p>
            <a:pPr marL="0" indent="0" algn="l">
              <a:lnSpc>
                <a:spcPts val="1890"/>
              </a:lnSpc>
              <a:buNone/>
            </a:pPr>
            <a:r>
              <a:rPr lang="en-US" sz="1350" dirty="0">
                <a:solidFill>
                  <a:srgbClr val="212529"/>
                </a:solidFill>
              </a:rPr>
              <a:t>Readings must be taken </a:t>
            </a:r>
            <a:r>
              <a:rPr lang="en-US" sz="1350" b="1" dirty="0">
                <a:solidFill>
                  <a:srgbClr val="212529"/>
                </a:solidFill>
              </a:rPr>
              <a:t>4–6 weeks apart</a:t>
            </a:r>
            <a:r>
              <a:rPr lang="en-US" sz="1350" dirty="0">
                <a:solidFill>
                  <a:srgbClr val="212529"/>
                </a:solidFill>
              </a:rPr>
              <a:t>.</a:t>
            </a:r>
            <a:endParaRPr lang="en-US" sz="1350" dirty="0"/>
          </a:p>
        </p:txBody>
      </p:sp>
      <p:sp>
        <p:nvSpPr>
          <p:cNvPr id="25" name="Text 6"/>
          <p:cNvSpPr/>
          <p:nvPr/>
        </p:nvSpPr>
        <p:spPr>
          <a:xfrm>
            <a:off x="857250" y="4148137"/>
            <a:ext cx="5095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842029"/>
                </a:solidFill>
              </a:rPr>
              <a:t>Clinical Safety Alert</a:t>
            </a:r>
            <a:endParaRPr lang="en-US" sz="1500" dirty="0"/>
          </a:p>
        </p:txBody>
      </p:sp>
      <p:sp>
        <p:nvSpPr>
          <p:cNvPr id="26" name="Text 7"/>
          <p:cNvSpPr/>
          <p:nvPr/>
        </p:nvSpPr>
        <p:spPr>
          <a:xfrm>
            <a:off x="619125" y="4576763"/>
            <a:ext cx="5095875" cy="771525"/>
          </a:xfrm>
          <a:prstGeom prst="rect">
            <a:avLst/>
          </a:prstGeom>
          <a:noFill/>
          <a:ln/>
        </p:spPr>
        <p:txBody>
          <a:bodyPr vert="horz" wrap="square" lIns="0" tIns="0" rIns="0" bIns="0" rtlCol="0" anchor="ctr"/>
          <a:lstStyle/>
          <a:p>
            <a:pPr marL="0" indent="0">
              <a:lnSpc>
                <a:spcPts val="2025"/>
              </a:lnSpc>
              <a:buNone/>
            </a:pPr>
            <a:r>
              <a:rPr lang="en-US" sz="1350" dirty="0">
                <a:solidFill>
                  <a:srgbClr val="842029"/>
                </a:solidFill>
              </a:rPr>
              <a:t>POI has serious long-term consequences for bone, cardiovascular, and cognitive health if left untreated. Always check FSH in women &lt; 45 with amenorrhoea.</a:t>
            </a:r>
            <a:endParaRPr lang="en-US" sz="1350" dirty="0"/>
          </a:p>
        </p:txBody>
      </p:sp>
      <p:sp>
        <p:nvSpPr>
          <p:cNvPr id="27" name="Text 8"/>
          <p:cNvSpPr/>
          <p:nvPr/>
        </p:nvSpPr>
        <p:spPr>
          <a:xfrm>
            <a:off x="6715125" y="1390650"/>
            <a:ext cx="5095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5132"/>
                </a:solidFill>
              </a:rPr>
              <a:t>Management Pathway</a:t>
            </a:r>
            <a:endParaRPr lang="en-US" sz="1500" dirty="0"/>
          </a:p>
        </p:txBody>
      </p:sp>
      <p:sp>
        <p:nvSpPr>
          <p:cNvPr id="28" name="Text 9"/>
          <p:cNvSpPr/>
          <p:nvPr/>
        </p:nvSpPr>
        <p:spPr>
          <a:xfrm>
            <a:off x="6738938" y="1819275"/>
            <a:ext cx="5453063"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0F5132"/>
                </a:solidFill>
              </a:rPr>
              <a:t>Specialist Referral:</a:t>
            </a:r>
            <a:r>
              <a:rPr lang="en-US" sz="1350" dirty="0">
                <a:solidFill>
                  <a:srgbClr val="0F5132"/>
                </a:solidFill>
              </a:rPr>
              <a:t> Essential for all confirmed cases.</a:t>
            </a:r>
            <a:endParaRPr lang="en-US" sz="1350" dirty="0"/>
          </a:p>
        </p:txBody>
      </p:sp>
      <p:sp>
        <p:nvSpPr>
          <p:cNvPr id="29" name="Text 10"/>
          <p:cNvSpPr/>
          <p:nvPr/>
        </p:nvSpPr>
        <p:spPr>
          <a:xfrm>
            <a:off x="6738938" y="2173486"/>
            <a:ext cx="5453063" cy="239911"/>
          </a:xfrm>
          <a:prstGeom prst="rect">
            <a:avLst/>
          </a:prstGeom>
          <a:noFill/>
          <a:ln/>
        </p:spPr>
        <p:txBody>
          <a:bodyPr vert="horz" wrap="square" lIns="0" tIns="0" rIns="0" bIns="0" rtlCol="0" anchor="ctr"/>
          <a:lstStyle/>
          <a:p>
            <a:pPr marL="0" indent="0" algn="l">
              <a:lnSpc>
                <a:spcPts val="1890"/>
              </a:lnSpc>
              <a:buNone/>
            </a:pPr>
            <a:r>
              <a:rPr lang="en-US" sz="1350" b="1" dirty="0">
                <a:solidFill>
                  <a:srgbClr val="0F5132"/>
                </a:solidFill>
              </a:rPr>
              <a:t>Hormone Replacement:</a:t>
            </a:r>
            <a:r>
              <a:rPr lang="en-US" sz="1350" dirty="0">
                <a:solidFill>
                  <a:srgbClr val="0F5132"/>
                </a:solidFill>
              </a:rPr>
              <a:t> HRT until at least age 51.</a:t>
            </a:r>
            <a:endParaRPr lang="en-US" sz="1350" dirty="0"/>
          </a:p>
        </p:txBody>
      </p:sp>
      <p:sp>
        <p:nvSpPr>
          <p:cNvPr id="30" name="Text 11"/>
          <p:cNvSpPr/>
          <p:nvPr/>
        </p:nvSpPr>
        <p:spPr>
          <a:xfrm>
            <a:off x="6738938" y="2527697"/>
            <a:ext cx="4833938" cy="479822"/>
          </a:xfrm>
          <a:prstGeom prst="rect">
            <a:avLst/>
          </a:prstGeom>
          <a:noFill/>
          <a:ln/>
        </p:spPr>
        <p:txBody>
          <a:bodyPr vert="horz" wrap="square" lIns="0" tIns="0" rIns="0" bIns="0" rtlCol="0" anchor="ctr"/>
          <a:lstStyle/>
          <a:p>
            <a:pPr marL="0" indent="0" algn="l">
              <a:lnSpc>
                <a:spcPts val="1890"/>
              </a:lnSpc>
              <a:buNone/>
            </a:pPr>
            <a:r>
              <a:rPr lang="en-US" sz="1350" b="1" dirty="0">
                <a:solidFill>
                  <a:srgbClr val="0F5132"/>
                </a:solidFill>
              </a:rPr>
              <a:t>Psychological Support:</a:t>
            </a:r>
            <a:r>
              <a:rPr lang="en-US" sz="1350" dirty="0">
                <a:solidFill>
                  <a:srgbClr val="0F5132"/>
                </a:solidFill>
              </a:rPr>
              <a:t> Acknowledge significant emotional impact.</a:t>
            </a:r>
            <a:endParaRPr lang="en-US" sz="1350" dirty="0"/>
          </a:p>
        </p:txBody>
      </p:sp>
      <p:sp>
        <p:nvSpPr>
          <p:cNvPr id="31" name="Text 12"/>
          <p:cNvSpPr/>
          <p:nvPr/>
        </p:nvSpPr>
        <p:spPr>
          <a:xfrm>
            <a:off x="6715125" y="4148137"/>
            <a:ext cx="5095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664D03"/>
                </a:solidFill>
              </a:rPr>
              <a:t>Exam Pearl (AKT)</a:t>
            </a:r>
            <a:endParaRPr lang="en-US" sz="1500" dirty="0"/>
          </a:p>
        </p:txBody>
      </p:sp>
      <p:sp>
        <p:nvSpPr>
          <p:cNvPr id="32" name="Text 13"/>
          <p:cNvSpPr/>
          <p:nvPr/>
        </p:nvSpPr>
        <p:spPr>
          <a:xfrm>
            <a:off x="6477000" y="4576763"/>
            <a:ext cx="5095875" cy="771525"/>
          </a:xfrm>
          <a:prstGeom prst="rect">
            <a:avLst/>
          </a:prstGeom>
          <a:noFill/>
          <a:ln/>
        </p:spPr>
        <p:txBody>
          <a:bodyPr vert="horz" wrap="square" lIns="0" tIns="0" rIns="0" bIns="0" rtlCol="0" anchor="ctr"/>
          <a:lstStyle/>
          <a:p>
            <a:pPr marL="0" indent="0">
              <a:lnSpc>
                <a:spcPts val="2025"/>
              </a:lnSpc>
              <a:buNone/>
            </a:pPr>
            <a:r>
              <a:rPr lang="en-US" sz="1350" dirty="0">
                <a:solidFill>
                  <a:srgbClr val="664D03"/>
                </a:solidFill>
              </a:rPr>
              <a:t>For the AKT, remember the </a:t>
            </a:r>
            <a:r>
              <a:rPr lang="en-US" sz="1350" b="1" dirty="0">
                <a:solidFill>
                  <a:srgbClr val="664D03"/>
                </a:solidFill>
              </a:rPr>
              <a:t>threshold of 30 IU/L</a:t>
            </a:r>
            <a:r>
              <a:rPr lang="en-US" sz="1350" dirty="0">
                <a:solidFill>
                  <a:srgbClr val="664D03"/>
                </a:solidFill>
              </a:rPr>
              <a:t> and the requirement for </a:t>
            </a:r>
            <a:r>
              <a:rPr lang="en-US" sz="1350" b="1" dirty="0">
                <a:solidFill>
                  <a:srgbClr val="664D03"/>
                </a:solidFill>
              </a:rPr>
              <a:t>two readings</a:t>
            </a:r>
            <a:r>
              <a:rPr lang="en-US" sz="1350" dirty="0">
                <a:solidFill>
                  <a:srgbClr val="664D03"/>
                </a:solidFill>
              </a:rPr>
              <a:t> to differentiate POI from transient hypothalamic issues.</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5595938" cy="2614613"/>
          </a:xfrm>
          <a:prstGeom prst="rect">
            <a:avLst/>
          </a:prstGeom>
        </p:spPr>
      </p:pic>
      <p:pic>
        <p:nvPicPr>
          <p:cNvPr id="7" name="Image 5" descr="preencoded.png"/>
          <p:cNvPicPr>
            <a:picLocks noChangeAspect="1"/>
          </p:cNvPicPr>
          <p:nvPr/>
        </p:nvPicPr>
        <p:blipFill>
          <a:blip r:embed="rId7"/>
          <a:stretch>
            <a:fillRect/>
          </a:stretch>
        </p:blipFill>
        <p:spPr>
          <a:xfrm>
            <a:off x="571500" y="1343025"/>
            <a:ext cx="5214938" cy="361950"/>
          </a:xfrm>
          <a:prstGeom prst="rect">
            <a:avLst/>
          </a:prstGeom>
        </p:spPr>
      </p:pic>
      <p:pic>
        <p:nvPicPr>
          <p:cNvPr id="8" name="Image 6" descr="preencoded.png"/>
          <p:cNvPicPr>
            <a:picLocks noChangeAspect="1"/>
          </p:cNvPicPr>
          <p:nvPr/>
        </p:nvPicPr>
        <p:blipFill>
          <a:blip r:embed="rId8"/>
          <a:stretch>
            <a:fillRect/>
          </a:stretch>
        </p:blipFill>
        <p:spPr>
          <a:xfrm>
            <a:off x="571500" y="1409700"/>
            <a:ext cx="190500" cy="152400"/>
          </a:xfrm>
          <a:prstGeom prst="rect">
            <a:avLst/>
          </a:prstGeom>
        </p:spPr>
      </p:pic>
      <p:pic>
        <p:nvPicPr>
          <p:cNvPr id="9" name="Image 7" descr="preencoded.png"/>
          <p:cNvPicPr>
            <a:picLocks noChangeAspect="1"/>
          </p:cNvPicPr>
          <p:nvPr/>
        </p:nvPicPr>
        <p:blipFill>
          <a:blip r:embed="rId9"/>
          <a:stretch>
            <a:fillRect/>
          </a:stretch>
        </p:blipFill>
        <p:spPr>
          <a:xfrm>
            <a:off x="571500" y="1881039"/>
            <a:ext cx="202406" cy="172045"/>
          </a:xfrm>
          <a:prstGeom prst="rect">
            <a:avLst/>
          </a:prstGeom>
        </p:spPr>
      </p:pic>
      <p:pic>
        <p:nvPicPr>
          <p:cNvPr id="10" name="Image 8" descr="preencoded.png"/>
          <p:cNvPicPr>
            <a:picLocks noChangeAspect="1"/>
          </p:cNvPicPr>
          <p:nvPr/>
        </p:nvPicPr>
        <p:blipFill>
          <a:blip r:embed="rId10"/>
          <a:stretch>
            <a:fillRect/>
          </a:stretch>
        </p:blipFill>
        <p:spPr>
          <a:xfrm>
            <a:off x="571500" y="2222004"/>
            <a:ext cx="202406" cy="172045"/>
          </a:xfrm>
          <a:prstGeom prst="rect">
            <a:avLst/>
          </a:prstGeom>
        </p:spPr>
      </p:pic>
      <p:pic>
        <p:nvPicPr>
          <p:cNvPr id="11" name="Image 9" descr="preencoded.png"/>
          <p:cNvPicPr>
            <a:picLocks noChangeAspect="1"/>
          </p:cNvPicPr>
          <p:nvPr/>
        </p:nvPicPr>
        <p:blipFill>
          <a:blip r:embed="rId10"/>
          <a:stretch>
            <a:fillRect/>
          </a:stretch>
        </p:blipFill>
        <p:spPr>
          <a:xfrm>
            <a:off x="571500" y="2562969"/>
            <a:ext cx="202406" cy="172045"/>
          </a:xfrm>
          <a:prstGeom prst="rect">
            <a:avLst/>
          </a:prstGeom>
        </p:spPr>
      </p:pic>
      <p:pic>
        <p:nvPicPr>
          <p:cNvPr id="12" name="Image 10" descr="preencoded.png"/>
          <p:cNvPicPr>
            <a:picLocks noChangeAspect="1"/>
          </p:cNvPicPr>
          <p:nvPr/>
        </p:nvPicPr>
        <p:blipFill>
          <a:blip r:embed="rId11"/>
          <a:stretch>
            <a:fillRect/>
          </a:stretch>
        </p:blipFill>
        <p:spPr>
          <a:xfrm>
            <a:off x="381000" y="3957638"/>
            <a:ext cx="5595938" cy="2614613"/>
          </a:xfrm>
          <a:prstGeom prst="rect">
            <a:avLst/>
          </a:prstGeom>
        </p:spPr>
      </p:pic>
      <p:pic>
        <p:nvPicPr>
          <p:cNvPr id="13" name="Image 11" descr="preencoded.png"/>
          <p:cNvPicPr>
            <a:picLocks noChangeAspect="1"/>
          </p:cNvPicPr>
          <p:nvPr/>
        </p:nvPicPr>
        <p:blipFill>
          <a:blip r:embed="rId12"/>
          <a:stretch>
            <a:fillRect/>
          </a:stretch>
        </p:blipFill>
        <p:spPr>
          <a:xfrm>
            <a:off x="571500" y="4148137"/>
            <a:ext cx="5214938" cy="361950"/>
          </a:xfrm>
          <a:prstGeom prst="rect">
            <a:avLst/>
          </a:prstGeom>
        </p:spPr>
      </p:pic>
      <p:pic>
        <p:nvPicPr>
          <p:cNvPr id="14" name="Image 12" descr="preencoded.png"/>
          <p:cNvPicPr>
            <a:picLocks noChangeAspect="1"/>
          </p:cNvPicPr>
          <p:nvPr/>
        </p:nvPicPr>
        <p:blipFill>
          <a:blip r:embed="rId13"/>
          <a:stretch>
            <a:fillRect/>
          </a:stretch>
        </p:blipFill>
        <p:spPr>
          <a:xfrm>
            <a:off x="571500" y="4214813"/>
            <a:ext cx="190500" cy="152400"/>
          </a:xfrm>
          <a:prstGeom prst="rect">
            <a:avLst/>
          </a:prstGeom>
        </p:spPr>
      </p:pic>
      <p:pic>
        <p:nvPicPr>
          <p:cNvPr id="15" name="Image 13" descr="preencoded.png"/>
          <p:cNvPicPr>
            <a:picLocks noChangeAspect="1"/>
          </p:cNvPicPr>
          <p:nvPr/>
        </p:nvPicPr>
        <p:blipFill>
          <a:blip r:embed="rId14"/>
          <a:stretch>
            <a:fillRect/>
          </a:stretch>
        </p:blipFill>
        <p:spPr>
          <a:xfrm>
            <a:off x="571500" y="4705201"/>
            <a:ext cx="202406" cy="172045"/>
          </a:xfrm>
          <a:prstGeom prst="rect">
            <a:avLst/>
          </a:prstGeom>
        </p:spPr>
      </p:pic>
      <p:pic>
        <p:nvPicPr>
          <p:cNvPr id="16" name="Image 14" descr="preencoded.png"/>
          <p:cNvPicPr>
            <a:picLocks noChangeAspect="1"/>
          </p:cNvPicPr>
          <p:nvPr/>
        </p:nvPicPr>
        <p:blipFill>
          <a:blip r:embed="rId14"/>
          <a:stretch>
            <a:fillRect/>
          </a:stretch>
        </p:blipFill>
        <p:spPr>
          <a:xfrm>
            <a:off x="571500" y="5049738"/>
            <a:ext cx="202406" cy="172045"/>
          </a:xfrm>
          <a:prstGeom prst="rect">
            <a:avLst/>
          </a:prstGeom>
        </p:spPr>
      </p:pic>
      <p:pic>
        <p:nvPicPr>
          <p:cNvPr id="17" name="Image 15" descr="preencoded.png"/>
          <p:cNvPicPr>
            <a:picLocks noChangeAspect="1"/>
          </p:cNvPicPr>
          <p:nvPr/>
        </p:nvPicPr>
        <p:blipFill>
          <a:blip r:embed="rId15"/>
          <a:stretch>
            <a:fillRect/>
          </a:stretch>
        </p:blipFill>
        <p:spPr>
          <a:xfrm>
            <a:off x="571500" y="5390704"/>
            <a:ext cx="202406" cy="172045"/>
          </a:xfrm>
          <a:prstGeom prst="rect">
            <a:avLst/>
          </a:prstGeom>
        </p:spPr>
      </p:pic>
      <p:pic>
        <p:nvPicPr>
          <p:cNvPr id="18" name="Image 16" descr="preencoded.png"/>
          <p:cNvPicPr>
            <a:picLocks noChangeAspect="1"/>
          </p:cNvPicPr>
          <p:nvPr/>
        </p:nvPicPr>
        <p:blipFill>
          <a:blip r:embed="rId16"/>
          <a:stretch>
            <a:fillRect/>
          </a:stretch>
        </p:blipFill>
        <p:spPr>
          <a:xfrm>
            <a:off x="6215063" y="1152525"/>
            <a:ext cx="5595938" cy="2614613"/>
          </a:xfrm>
          <a:prstGeom prst="rect">
            <a:avLst/>
          </a:prstGeom>
        </p:spPr>
      </p:pic>
      <p:pic>
        <p:nvPicPr>
          <p:cNvPr id="19" name="Image 17" descr="preencoded.png"/>
          <p:cNvPicPr>
            <a:picLocks noChangeAspect="1"/>
          </p:cNvPicPr>
          <p:nvPr/>
        </p:nvPicPr>
        <p:blipFill>
          <a:blip r:embed="rId17"/>
          <a:stretch>
            <a:fillRect/>
          </a:stretch>
        </p:blipFill>
        <p:spPr>
          <a:xfrm>
            <a:off x="6405563" y="1393627"/>
            <a:ext cx="190500" cy="155823"/>
          </a:xfrm>
          <a:prstGeom prst="rect">
            <a:avLst/>
          </a:prstGeom>
        </p:spPr>
      </p:pic>
      <p:pic>
        <p:nvPicPr>
          <p:cNvPr id="20" name="Image 18" descr="preencoded.png"/>
          <p:cNvPicPr>
            <a:picLocks noChangeAspect="1"/>
          </p:cNvPicPr>
          <p:nvPr/>
        </p:nvPicPr>
        <p:blipFill>
          <a:blip r:embed="rId18"/>
          <a:stretch>
            <a:fillRect/>
          </a:stretch>
        </p:blipFill>
        <p:spPr>
          <a:xfrm>
            <a:off x="6215063" y="3957638"/>
            <a:ext cx="5595938" cy="2614613"/>
          </a:xfrm>
          <a:prstGeom prst="rect">
            <a:avLst/>
          </a:prstGeom>
        </p:spPr>
      </p:pic>
      <p:pic>
        <p:nvPicPr>
          <p:cNvPr id="21" name="Image 19" descr="preencoded.png"/>
          <p:cNvPicPr>
            <a:picLocks noChangeAspect="1"/>
          </p:cNvPicPr>
          <p:nvPr/>
        </p:nvPicPr>
        <p:blipFill>
          <a:blip r:embed="rId19"/>
          <a:stretch>
            <a:fillRect/>
          </a:stretch>
        </p:blipFill>
        <p:spPr>
          <a:xfrm>
            <a:off x="6405563" y="4198739"/>
            <a:ext cx="190500" cy="155823"/>
          </a:xfrm>
          <a:prstGeom prst="rect">
            <a:avLst/>
          </a:prstGeom>
        </p:spPr>
      </p:pic>
      <p:sp>
        <p:nvSpPr>
          <p:cNvPr id="22" name="Text 0"/>
          <p:cNvSpPr/>
          <p:nvPr/>
        </p:nvSpPr>
        <p:spPr>
          <a:xfrm>
            <a:off x="523875" y="190500"/>
            <a:ext cx="1024128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Polycystic Ovary Syndrome (PCOS)</a:t>
            </a:r>
            <a:endParaRPr lang="en-US" sz="2100" dirty="0"/>
          </a:p>
        </p:txBody>
      </p:sp>
      <p:sp>
        <p:nvSpPr>
          <p:cNvPr id="23" name="Text 1"/>
          <p:cNvSpPr/>
          <p:nvPr/>
        </p:nvSpPr>
        <p:spPr>
          <a:xfrm>
            <a:off x="571500" y="66675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4" name="Text 2"/>
          <p:cNvSpPr/>
          <p:nvPr/>
        </p:nvSpPr>
        <p:spPr>
          <a:xfrm>
            <a:off x="762000" y="1343025"/>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Clinical Presentation</a:t>
            </a:r>
            <a:endParaRPr lang="en-US" sz="1500" dirty="0"/>
          </a:p>
        </p:txBody>
      </p:sp>
      <p:sp>
        <p:nvSpPr>
          <p:cNvPr id="25" name="Text 3"/>
          <p:cNvSpPr/>
          <p:nvPr/>
        </p:nvSpPr>
        <p:spPr>
          <a:xfrm>
            <a:off x="819001" y="1847850"/>
            <a:ext cx="11075670" cy="226665"/>
          </a:xfrm>
          <a:prstGeom prst="rect">
            <a:avLst/>
          </a:prstGeom>
          <a:noFill/>
          <a:ln/>
        </p:spPr>
        <p:txBody>
          <a:bodyPr vert="horz" wrap="square" lIns="0" tIns="0" rIns="0" bIns="0" rtlCol="0" anchor="ctr"/>
          <a:lstStyle/>
          <a:p>
            <a:pPr marL="0" indent="0">
              <a:lnSpc>
                <a:spcPts val="1785"/>
              </a:lnSpc>
              <a:buNone/>
            </a:pPr>
            <a:r>
              <a:rPr lang="en-US" sz="1275" dirty="0">
                <a:solidFill>
                  <a:srgbClr val="212529"/>
                </a:solidFill>
              </a:rPr>
              <a:t> </a:t>
            </a:r>
            <a:r>
              <a:rPr lang="en-US" sz="1275" b="1" dirty="0">
                <a:solidFill>
                  <a:srgbClr val="212529"/>
                </a:solidFill>
              </a:rPr>
              <a:t>Menstrual:</a:t>
            </a:r>
            <a:r>
              <a:rPr lang="en-US" sz="1275" dirty="0">
                <a:solidFill>
                  <a:srgbClr val="212529"/>
                </a:solidFill>
              </a:rPr>
              <a:t> Irregular or absent periods (Oligomenorrhoea)</a:t>
            </a:r>
            <a:endParaRPr lang="en-US" sz="1275" dirty="0"/>
          </a:p>
        </p:txBody>
      </p:sp>
      <p:sp>
        <p:nvSpPr>
          <p:cNvPr id="26" name="Text 4"/>
          <p:cNvSpPr/>
          <p:nvPr/>
        </p:nvSpPr>
        <p:spPr>
          <a:xfrm>
            <a:off x="819001" y="2188815"/>
            <a:ext cx="9326880" cy="226665"/>
          </a:xfrm>
          <a:prstGeom prst="rect">
            <a:avLst/>
          </a:prstGeom>
          <a:noFill/>
          <a:ln/>
        </p:spPr>
        <p:txBody>
          <a:bodyPr vert="horz" wrap="square" lIns="0" tIns="0" rIns="0" bIns="0" rtlCol="0" anchor="ctr"/>
          <a:lstStyle/>
          <a:p>
            <a:pPr marL="0" indent="0">
              <a:lnSpc>
                <a:spcPts val="1785"/>
              </a:lnSpc>
              <a:buNone/>
            </a:pPr>
            <a:r>
              <a:rPr lang="en-US" sz="1275" dirty="0">
                <a:solidFill>
                  <a:srgbClr val="212529"/>
                </a:solidFill>
              </a:rPr>
              <a:t> </a:t>
            </a:r>
            <a:r>
              <a:rPr lang="en-US" sz="1275" b="1" dirty="0">
                <a:solidFill>
                  <a:srgbClr val="212529"/>
                </a:solidFill>
              </a:rPr>
              <a:t>Hyperandrogenism:</a:t>
            </a:r>
            <a:r>
              <a:rPr lang="en-US" sz="1275" dirty="0">
                <a:solidFill>
                  <a:srgbClr val="212529"/>
                </a:solidFill>
              </a:rPr>
              <a:t> Hirsutism and persistent acne</a:t>
            </a:r>
            <a:endParaRPr lang="en-US" sz="1275" dirty="0"/>
          </a:p>
        </p:txBody>
      </p:sp>
      <p:sp>
        <p:nvSpPr>
          <p:cNvPr id="27" name="Text 5"/>
          <p:cNvSpPr/>
          <p:nvPr/>
        </p:nvSpPr>
        <p:spPr>
          <a:xfrm>
            <a:off x="819001" y="2529780"/>
            <a:ext cx="11269980" cy="226665"/>
          </a:xfrm>
          <a:prstGeom prst="rect">
            <a:avLst/>
          </a:prstGeom>
          <a:noFill/>
          <a:ln/>
        </p:spPr>
        <p:txBody>
          <a:bodyPr vert="horz" wrap="square" lIns="0" tIns="0" rIns="0" bIns="0" rtlCol="0" anchor="ctr"/>
          <a:lstStyle/>
          <a:p>
            <a:pPr marL="0" indent="0">
              <a:lnSpc>
                <a:spcPts val="1785"/>
              </a:lnSpc>
              <a:buNone/>
            </a:pPr>
            <a:r>
              <a:rPr lang="en-US" sz="1275" dirty="0">
                <a:solidFill>
                  <a:srgbClr val="212529"/>
                </a:solidFill>
              </a:rPr>
              <a:t> </a:t>
            </a:r>
            <a:r>
              <a:rPr lang="en-US" sz="1275" b="1" dirty="0">
                <a:solidFill>
                  <a:srgbClr val="212529"/>
                </a:solidFill>
              </a:rPr>
              <a:t>Metabolic:</a:t>
            </a:r>
            <a:r>
              <a:rPr lang="en-US" sz="1275" dirty="0">
                <a:solidFill>
                  <a:srgbClr val="212529"/>
                </a:solidFill>
              </a:rPr>
              <a:t> Often associated with obesity (but not always)</a:t>
            </a:r>
            <a:endParaRPr lang="en-US" sz="1275" dirty="0"/>
          </a:p>
        </p:txBody>
      </p:sp>
      <p:sp>
        <p:nvSpPr>
          <p:cNvPr id="28" name="Text 6"/>
          <p:cNvSpPr/>
          <p:nvPr/>
        </p:nvSpPr>
        <p:spPr>
          <a:xfrm>
            <a:off x="762000" y="4148137"/>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Biochemical &amp; Imaging</a:t>
            </a:r>
            <a:endParaRPr lang="en-US" sz="1500" dirty="0"/>
          </a:p>
        </p:txBody>
      </p:sp>
      <p:sp>
        <p:nvSpPr>
          <p:cNvPr id="29" name="Text 7"/>
          <p:cNvSpPr/>
          <p:nvPr/>
        </p:nvSpPr>
        <p:spPr>
          <a:xfrm>
            <a:off x="819001" y="4652963"/>
            <a:ext cx="8808720" cy="249287"/>
          </a:xfrm>
          <a:prstGeom prst="rect">
            <a:avLst/>
          </a:prstGeom>
          <a:noFill/>
          <a:ln/>
        </p:spPr>
        <p:txBody>
          <a:bodyPr vert="horz" wrap="square" lIns="0" tIns="0" rIns="0" bIns="0" rtlCol="0" anchor="ctr"/>
          <a:lstStyle/>
          <a:p>
            <a:pPr marL="0" indent="0">
              <a:lnSpc>
                <a:spcPts val="1785"/>
              </a:lnSpc>
              <a:buNone/>
            </a:pPr>
            <a:r>
              <a:rPr lang="en-US" sz="1275" dirty="0">
                <a:solidFill>
                  <a:srgbClr val="212529"/>
                </a:solidFill>
              </a:rPr>
              <a:t> </a:t>
            </a:r>
            <a:r>
              <a:rPr lang="en-US" sz="1275" b="1" dirty="0">
                <a:solidFill>
                  <a:srgbClr val="212529"/>
                </a:solidFill>
              </a:rPr>
              <a:t>LH:FSH Ratio:</a:t>
            </a:r>
            <a:r>
              <a:rPr lang="en-US" sz="1275" dirty="0">
                <a:solidFill>
                  <a:srgbClr val="212529"/>
                </a:solidFill>
              </a:rPr>
              <a:t> Often reversed (</a:t>
            </a:r>
            <a:r>
              <a:rPr lang="en-US" sz="1402" b="1" dirty="0">
                <a:solidFill>
                  <a:srgbClr val="D63384"/>
                </a:solidFill>
              </a:rPr>
              <a:t>LH:FSH &gt; 3:1</a:t>
            </a:r>
            <a:r>
              <a:rPr lang="en-US" sz="1275" dirty="0">
                <a:solidFill>
                  <a:srgbClr val="212529"/>
                </a:solidFill>
              </a:rPr>
              <a:t>)</a:t>
            </a:r>
            <a:endParaRPr lang="en-US" sz="1275" dirty="0"/>
          </a:p>
        </p:txBody>
      </p:sp>
      <p:sp>
        <p:nvSpPr>
          <p:cNvPr id="30" name="Text 8"/>
          <p:cNvSpPr/>
          <p:nvPr/>
        </p:nvSpPr>
        <p:spPr>
          <a:xfrm>
            <a:off x="819001" y="5016550"/>
            <a:ext cx="9909810" cy="226665"/>
          </a:xfrm>
          <a:prstGeom prst="rect">
            <a:avLst/>
          </a:prstGeom>
          <a:noFill/>
          <a:ln/>
        </p:spPr>
        <p:txBody>
          <a:bodyPr vert="horz" wrap="square" lIns="0" tIns="0" rIns="0" bIns="0" rtlCol="0" anchor="ctr"/>
          <a:lstStyle/>
          <a:p>
            <a:pPr marL="0" indent="0">
              <a:lnSpc>
                <a:spcPts val="1785"/>
              </a:lnSpc>
              <a:buNone/>
            </a:pPr>
            <a:r>
              <a:rPr lang="en-US" sz="1275" dirty="0">
                <a:solidFill>
                  <a:srgbClr val="212529"/>
                </a:solidFill>
              </a:rPr>
              <a:t> </a:t>
            </a:r>
            <a:r>
              <a:rPr lang="en-US" sz="1275" b="1" dirty="0">
                <a:solidFill>
                  <a:srgbClr val="212529"/>
                </a:solidFill>
              </a:rPr>
              <a:t>Androgens:</a:t>
            </a:r>
            <a:r>
              <a:rPr lang="en-US" sz="1275" dirty="0">
                <a:solidFill>
                  <a:srgbClr val="212529"/>
                </a:solidFill>
              </a:rPr>
              <a:t> Raised Testosterone and/or DHEAS levels</a:t>
            </a:r>
            <a:endParaRPr lang="en-US" sz="1275" dirty="0"/>
          </a:p>
        </p:txBody>
      </p:sp>
      <p:sp>
        <p:nvSpPr>
          <p:cNvPr id="31" name="Text 9"/>
          <p:cNvSpPr/>
          <p:nvPr/>
        </p:nvSpPr>
        <p:spPr>
          <a:xfrm>
            <a:off x="819001" y="5357515"/>
            <a:ext cx="10881360" cy="226665"/>
          </a:xfrm>
          <a:prstGeom prst="rect">
            <a:avLst/>
          </a:prstGeom>
          <a:noFill/>
          <a:ln/>
        </p:spPr>
        <p:txBody>
          <a:bodyPr vert="horz" wrap="square" lIns="0" tIns="0" rIns="0" bIns="0" rtlCol="0" anchor="ctr"/>
          <a:lstStyle/>
          <a:p>
            <a:pPr marL="0" indent="0">
              <a:lnSpc>
                <a:spcPts val="1785"/>
              </a:lnSpc>
              <a:buNone/>
            </a:pPr>
            <a:r>
              <a:rPr lang="en-US" sz="1275" dirty="0">
                <a:solidFill>
                  <a:srgbClr val="212529"/>
                </a:solidFill>
              </a:rPr>
              <a:t> </a:t>
            </a:r>
            <a:r>
              <a:rPr lang="en-US" sz="1275" b="1" dirty="0">
                <a:solidFill>
                  <a:srgbClr val="212529"/>
                </a:solidFill>
              </a:rPr>
              <a:t>USS:</a:t>
            </a:r>
            <a:r>
              <a:rPr lang="en-US" sz="1275" dirty="0">
                <a:solidFill>
                  <a:srgbClr val="212529"/>
                </a:solidFill>
              </a:rPr>
              <a:t> Multiple follicles ("string of pearls" appearance)</a:t>
            </a:r>
            <a:endParaRPr lang="en-US" sz="1275" dirty="0"/>
          </a:p>
        </p:txBody>
      </p:sp>
      <p:sp>
        <p:nvSpPr>
          <p:cNvPr id="32" name="Text 10"/>
          <p:cNvSpPr/>
          <p:nvPr/>
        </p:nvSpPr>
        <p:spPr>
          <a:xfrm>
            <a:off x="6596063" y="1343025"/>
            <a:ext cx="2880360" cy="257175"/>
          </a:xfrm>
          <a:prstGeom prst="rect">
            <a:avLst/>
          </a:prstGeom>
          <a:noFill/>
          <a:ln/>
        </p:spPr>
        <p:txBody>
          <a:bodyPr vert="horz" wrap="square" lIns="0" tIns="0" rIns="0" bIns="0" rtlCol="0" anchor="ctr"/>
          <a:lstStyle/>
          <a:p>
            <a:pPr marL="0" indent="0">
              <a:lnSpc>
                <a:spcPts val="2025"/>
              </a:lnSpc>
              <a:buNone/>
            </a:pPr>
            <a:r>
              <a:rPr lang="en-US" sz="1350" b="1" kern="0" spc="30" dirty="0">
                <a:solidFill>
                  <a:srgbClr val="856404"/>
                </a:solidFill>
              </a:rPr>
              <a:t>AKT EXAM PEARL</a:t>
            </a:r>
            <a:endParaRPr lang="en-US" sz="1350" dirty="0"/>
          </a:p>
        </p:txBody>
      </p:sp>
      <p:sp>
        <p:nvSpPr>
          <p:cNvPr id="33" name="Text 11"/>
          <p:cNvSpPr/>
          <p:nvPr/>
        </p:nvSpPr>
        <p:spPr>
          <a:xfrm>
            <a:off x="6405563" y="1695450"/>
            <a:ext cx="5214938" cy="971550"/>
          </a:xfrm>
          <a:prstGeom prst="rect">
            <a:avLst/>
          </a:prstGeom>
          <a:noFill/>
          <a:ln/>
        </p:spPr>
        <p:txBody>
          <a:bodyPr vert="horz" wrap="square" lIns="0" tIns="0" rIns="0" bIns="0" rtlCol="0" anchor="ctr"/>
          <a:lstStyle/>
          <a:p>
            <a:pPr marL="0" indent="0">
              <a:lnSpc>
                <a:spcPts val="1913"/>
              </a:lnSpc>
              <a:buNone/>
            </a:pPr>
            <a:r>
              <a:rPr lang="en-US" sz="1275" dirty="0">
                <a:solidFill>
                  <a:srgbClr val="664D03"/>
                </a:solidFill>
              </a:rPr>
              <a:t>The </a:t>
            </a:r>
            <a:r>
              <a:rPr lang="en-US" sz="1275" b="1" dirty="0">
                <a:solidFill>
                  <a:srgbClr val="664D03"/>
                </a:solidFill>
              </a:rPr>
              <a:t>LH:FSH ratio</a:t>
            </a:r>
            <a:r>
              <a:rPr lang="en-US" sz="1275" dirty="0">
                <a:solidFill>
                  <a:srgbClr val="664D03"/>
                </a:solidFill>
              </a:rPr>
              <a:t> is a high-yield AKT fact. In PCOS, LH is elevated relative to FSH. Remember the </a:t>
            </a:r>
            <a:r>
              <a:rPr lang="en-US" sz="1275" b="1" dirty="0">
                <a:solidFill>
                  <a:srgbClr val="664D03"/>
                </a:solidFill>
              </a:rPr>
              <a:t>3:1 threshold</a:t>
            </a:r>
            <a:r>
              <a:rPr lang="en-US" sz="1275" dirty="0">
                <a:solidFill>
                  <a:srgbClr val="664D03"/>
                </a:solidFill>
              </a:rPr>
              <a:t>. Also, biochemical hyperandrogenism (raised testosterone) is more significant for diagnosis than clinical hirsutism alone in some criteria.</a:t>
            </a:r>
            <a:endParaRPr lang="en-US" sz="1275" dirty="0"/>
          </a:p>
        </p:txBody>
      </p:sp>
      <p:sp>
        <p:nvSpPr>
          <p:cNvPr id="34" name="Text 12"/>
          <p:cNvSpPr/>
          <p:nvPr/>
        </p:nvSpPr>
        <p:spPr>
          <a:xfrm>
            <a:off x="6596063" y="4148137"/>
            <a:ext cx="2057400" cy="257175"/>
          </a:xfrm>
          <a:prstGeom prst="rect">
            <a:avLst/>
          </a:prstGeom>
          <a:noFill/>
          <a:ln/>
        </p:spPr>
        <p:txBody>
          <a:bodyPr vert="horz" wrap="square" lIns="0" tIns="0" rIns="0" bIns="0" rtlCol="0" anchor="ctr"/>
          <a:lstStyle/>
          <a:p>
            <a:pPr marL="0" indent="0">
              <a:lnSpc>
                <a:spcPts val="2025"/>
              </a:lnSpc>
              <a:buNone/>
            </a:pPr>
            <a:r>
              <a:rPr lang="en-US" sz="1350" b="1" kern="0" spc="30" dirty="0">
                <a:solidFill>
                  <a:srgbClr val="0F5132"/>
                </a:solidFill>
              </a:rPr>
              <a:t>GP TOP TIP</a:t>
            </a:r>
            <a:endParaRPr lang="en-US" sz="1350" dirty="0"/>
          </a:p>
        </p:txBody>
      </p:sp>
      <p:sp>
        <p:nvSpPr>
          <p:cNvPr id="35" name="Text 13"/>
          <p:cNvSpPr/>
          <p:nvPr/>
        </p:nvSpPr>
        <p:spPr>
          <a:xfrm>
            <a:off x="6405563" y="4500563"/>
            <a:ext cx="5214938" cy="971550"/>
          </a:xfrm>
          <a:prstGeom prst="rect">
            <a:avLst/>
          </a:prstGeom>
          <a:noFill/>
          <a:ln/>
        </p:spPr>
        <p:txBody>
          <a:bodyPr vert="horz" wrap="square" lIns="0" tIns="0" rIns="0" bIns="0" rtlCol="0" anchor="ctr"/>
          <a:lstStyle/>
          <a:p>
            <a:pPr marL="0" indent="0">
              <a:lnSpc>
                <a:spcPts val="1913"/>
              </a:lnSpc>
              <a:buNone/>
            </a:pPr>
            <a:r>
              <a:rPr lang="en-US" sz="1275" dirty="0">
                <a:solidFill>
                  <a:srgbClr val="0F5132"/>
                </a:solidFill>
              </a:rPr>
              <a:t>Don't diagnose PCOS on ultrasound alone. Many healthy young women have "polycystic" looking ovaries without the syndrome. You need at least </a:t>
            </a:r>
            <a:r>
              <a:rPr lang="en-US" sz="1275" b="1" dirty="0">
                <a:solidFill>
                  <a:srgbClr val="0F5132"/>
                </a:solidFill>
              </a:rPr>
              <a:t>two</a:t>
            </a:r>
            <a:r>
              <a:rPr lang="en-US" sz="1275" dirty="0">
                <a:solidFill>
                  <a:srgbClr val="0F5132"/>
                </a:solidFill>
              </a:rPr>
              <a:t> out of three features: </a:t>
            </a:r>
            <a:r>
              <a:rPr lang="en-US" sz="1275" b="1" dirty="0">
                <a:solidFill>
                  <a:srgbClr val="0F5132"/>
                </a:solidFill>
              </a:rPr>
              <a:t>Anovulation</a:t>
            </a:r>
            <a:r>
              <a:rPr lang="en-US" sz="1275" dirty="0">
                <a:solidFill>
                  <a:srgbClr val="0F5132"/>
                </a:solidFill>
              </a:rPr>
              <a:t>, </a:t>
            </a:r>
            <a:r>
              <a:rPr lang="en-US" sz="1275" b="1" dirty="0">
                <a:solidFill>
                  <a:srgbClr val="0F5132"/>
                </a:solidFill>
              </a:rPr>
              <a:t>Hyperandrogenism</a:t>
            </a:r>
            <a:r>
              <a:rPr lang="en-US" sz="1275" dirty="0">
                <a:solidFill>
                  <a:srgbClr val="0F5132"/>
                </a:solidFill>
              </a:rPr>
              <a:t>, and </a:t>
            </a:r>
            <a:r>
              <a:rPr lang="en-US" sz="1275" b="1" dirty="0">
                <a:solidFill>
                  <a:srgbClr val="0F5132"/>
                </a:solidFill>
              </a:rPr>
              <a:t>Polycystic Ovaries</a:t>
            </a:r>
            <a:r>
              <a:rPr lang="en-US" sz="1275" dirty="0">
                <a:solidFill>
                  <a:srgbClr val="0F5132"/>
                </a:solidFill>
              </a:rPr>
              <a:t>.</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6"/>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7"/>
          <a:stretch>
            <a:fillRect/>
          </a:stretch>
        </p:blipFill>
        <p:spPr>
          <a:xfrm>
            <a:off x="381000" y="1152525"/>
            <a:ext cx="5595938" cy="2614613"/>
          </a:xfrm>
          <a:prstGeom prst="rect">
            <a:avLst/>
          </a:prstGeom>
        </p:spPr>
      </p:pic>
      <p:pic>
        <p:nvPicPr>
          <p:cNvPr id="7" name="Image 5" descr="preencoded.png"/>
          <p:cNvPicPr>
            <a:picLocks noChangeAspect="1"/>
          </p:cNvPicPr>
          <p:nvPr/>
        </p:nvPicPr>
        <p:blipFill>
          <a:blip r:embed="rId8"/>
          <a:stretch>
            <a:fillRect/>
          </a:stretch>
        </p:blipFill>
        <p:spPr>
          <a:xfrm>
            <a:off x="571500" y="1409700"/>
            <a:ext cx="190500" cy="152400"/>
          </a:xfrm>
          <a:prstGeom prst="rect">
            <a:avLst/>
          </a:prstGeom>
        </p:spPr>
      </p:pic>
      <p:pic>
        <p:nvPicPr>
          <p:cNvPr id="8" name="Image 6" descr="preencoded.png"/>
          <p:cNvPicPr>
            <a:picLocks noChangeAspect="1"/>
          </p:cNvPicPr>
          <p:nvPr/>
        </p:nvPicPr>
        <p:blipFill>
          <a:blip r:embed="rId9"/>
          <a:stretch>
            <a:fillRect/>
          </a:stretch>
        </p:blipFill>
        <p:spPr>
          <a:xfrm>
            <a:off x="571500" y="1743075"/>
            <a:ext cx="202406" cy="202406"/>
          </a:xfrm>
          <a:prstGeom prst="rect">
            <a:avLst/>
          </a:prstGeom>
        </p:spPr>
      </p:pic>
      <p:pic>
        <p:nvPicPr>
          <p:cNvPr id="9" name="Image 7" descr="preencoded.png"/>
          <p:cNvPicPr>
            <a:picLocks noChangeAspect="1"/>
          </p:cNvPicPr>
          <p:nvPr/>
        </p:nvPicPr>
        <p:blipFill>
          <a:blip r:embed="rId10"/>
          <a:stretch>
            <a:fillRect/>
          </a:stretch>
        </p:blipFill>
        <p:spPr>
          <a:xfrm>
            <a:off x="571500" y="2291655"/>
            <a:ext cx="202406" cy="202406"/>
          </a:xfrm>
          <a:prstGeom prst="rect">
            <a:avLst/>
          </a:prstGeom>
        </p:spPr>
      </p:pic>
      <p:pic>
        <p:nvPicPr>
          <p:cNvPr id="10" name="Image 8" descr="preencoded.png"/>
          <p:cNvPicPr>
            <a:picLocks noChangeAspect="1"/>
          </p:cNvPicPr>
          <p:nvPr/>
        </p:nvPicPr>
        <p:blipFill>
          <a:blip r:embed="rId11"/>
          <a:stretch>
            <a:fillRect/>
          </a:stretch>
        </p:blipFill>
        <p:spPr>
          <a:xfrm>
            <a:off x="571500" y="2840236"/>
            <a:ext cx="202406" cy="173385"/>
          </a:xfrm>
          <a:prstGeom prst="rect">
            <a:avLst/>
          </a:prstGeom>
        </p:spPr>
      </p:pic>
      <p:pic>
        <p:nvPicPr>
          <p:cNvPr id="11" name="Image 9" descr="preencoded.png"/>
          <p:cNvPicPr>
            <a:picLocks noChangeAspect="1"/>
          </p:cNvPicPr>
          <p:nvPr/>
        </p:nvPicPr>
        <p:blipFill>
          <a:blip r:embed="rId12"/>
          <a:stretch>
            <a:fillRect/>
          </a:stretch>
        </p:blipFill>
        <p:spPr>
          <a:xfrm>
            <a:off x="381000" y="3957638"/>
            <a:ext cx="5595938" cy="2614613"/>
          </a:xfrm>
          <a:prstGeom prst="rect">
            <a:avLst/>
          </a:prstGeom>
        </p:spPr>
      </p:pic>
      <p:pic>
        <p:nvPicPr>
          <p:cNvPr id="12" name="Image 10" descr="preencoded.png"/>
          <p:cNvPicPr>
            <a:picLocks noChangeAspect="1"/>
          </p:cNvPicPr>
          <p:nvPr/>
        </p:nvPicPr>
        <p:blipFill>
          <a:blip r:embed="rId13"/>
          <a:stretch>
            <a:fillRect/>
          </a:stretch>
        </p:blipFill>
        <p:spPr>
          <a:xfrm>
            <a:off x="571500" y="4189065"/>
            <a:ext cx="214313" cy="175320"/>
          </a:xfrm>
          <a:prstGeom prst="rect">
            <a:avLst/>
          </a:prstGeom>
        </p:spPr>
      </p:pic>
      <p:pic>
        <p:nvPicPr>
          <p:cNvPr id="13" name="Image 11" descr="preencoded.png"/>
          <p:cNvPicPr>
            <a:picLocks noChangeAspect="1"/>
          </p:cNvPicPr>
          <p:nvPr/>
        </p:nvPicPr>
        <p:blipFill>
          <a:blip r:embed="rId14"/>
          <a:stretch>
            <a:fillRect/>
          </a:stretch>
        </p:blipFill>
        <p:spPr>
          <a:xfrm>
            <a:off x="6215063" y="1152525"/>
            <a:ext cx="5595938" cy="2975372"/>
          </a:xfrm>
          <a:prstGeom prst="rect">
            <a:avLst/>
          </a:prstGeom>
        </p:spPr>
      </p:pic>
      <p:pic>
        <p:nvPicPr>
          <p:cNvPr id="14" name="Image 12" descr="preencoded.png"/>
          <p:cNvPicPr>
            <a:picLocks noChangeAspect="1"/>
          </p:cNvPicPr>
          <p:nvPr/>
        </p:nvPicPr>
        <p:blipFill>
          <a:blip r:embed="rId15"/>
          <a:stretch>
            <a:fillRect/>
          </a:stretch>
        </p:blipFill>
        <p:spPr>
          <a:xfrm>
            <a:off x="6405563" y="1409700"/>
            <a:ext cx="190500" cy="152400"/>
          </a:xfrm>
          <a:prstGeom prst="rect">
            <a:avLst/>
          </a:prstGeom>
        </p:spPr>
      </p:pic>
      <p:pic>
        <p:nvPicPr>
          <p:cNvPr id="15" name="Image 13" descr="preencoded.png"/>
          <p:cNvPicPr>
            <a:picLocks noChangeAspect="1"/>
          </p:cNvPicPr>
          <p:nvPr/>
        </p:nvPicPr>
        <p:blipFill>
          <a:blip r:embed="rId16"/>
          <a:stretch>
            <a:fillRect/>
          </a:stretch>
        </p:blipFill>
        <p:spPr>
          <a:xfrm>
            <a:off x="6405563" y="1743075"/>
            <a:ext cx="202406" cy="161925"/>
          </a:xfrm>
          <a:prstGeom prst="rect">
            <a:avLst/>
          </a:prstGeom>
        </p:spPr>
      </p:pic>
      <p:pic>
        <p:nvPicPr>
          <p:cNvPr id="16" name="Image 14" descr="preencoded.png"/>
          <p:cNvPicPr>
            <a:picLocks noChangeAspect="1"/>
          </p:cNvPicPr>
          <p:nvPr/>
        </p:nvPicPr>
        <p:blipFill>
          <a:blip r:embed="rId10"/>
          <a:stretch>
            <a:fillRect/>
          </a:stretch>
        </p:blipFill>
        <p:spPr>
          <a:xfrm>
            <a:off x="6405563" y="2291655"/>
            <a:ext cx="202406" cy="202406"/>
          </a:xfrm>
          <a:prstGeom prst="rect">
            <a:avLst/>
          </a:prstGeom>
        </p:spPr>
      </p:pic>
      <p:pic>
        <p:nvPicPr>
          <p:cNvPr id="17" name="Image 15" descr="preencoded.png"/>
          <p:cNvPicPr>
            <a:picLocks noChangeAspect="1"/>
          </p:cNvPicPr>
          <p:nvPr/>
        </p:nvPicPr>
        <p:blipFill>
          <a:blip r:embed="rId17"/>
          <a:stretch>
            <a:fillRect/>
          </a:stretch>
        </p:blipFill>
        <p:spPr>
          <a:xfrm>
            <a:off x="6405563" y="2840236"/>
            <a:ext cx="202406" cy="202406"/>
          </a:xfrm>
          <a:prstGeom prst="rect">
            <a:avLst/>
          </a:prstGeom>
        </p:spPr>
      </p:pic>
      <p:pic>
        <p:nvPicPr>
          <p:cNvPr id="18" name="Image 16" descr="preencoded.png"/>
          <p:cNvPicPr>
            <a:picLocks noChangeAspect="1"/>
          </p:cNvPicPr>
          <p:nvPr/>
        </p:nvPicPr>
        <p:blipFill>
          <a:blip r:embed="rId18"/>
          <a:stretch>
            <a:fillRect/>
          </a:stretch>
        </p:blipFill>
        <p:spPr>
          <a:xfrm>
            <a:off x="6405563" y="3388816"/>
            <a:ext cx="202406" cy="173385"/>
          </a:xfrm>
          <a:prstGeom prst="rect">
            <a:avLst/>
          </a:prstGeom>
        </p:spPr>
      </p:pic>
      <p:pic>
        <p:nvPicPr>
          <p:cNvPr id="19" name="Image 17" descr="preencoded.png"/>
          <p:cNvPicPr>
            <a:picLocks noChangeAspect="1"/>
          </p:cNvPicPr>
          <p:nvPr/>
        </p:nvPicPr>
        <p:blipFill>
          <a:blip r:embed="rId19"/>
          <a:stretch>
            <a:fillRect/>
          </a:stretch>
        </p:blipFill>
        <p:spPr>
          <a:xfrm>
            <a:off x="6215063" y="4318397"/>
            <a:ext cx="5595938" cy="2253853"/>
          </a:xfrm>
          <a:prstGeom prst="rect">
            <a:avLst/>
          </a:prstGeom>
        </p:spPr>
      </p:pic>
      <p:pic>
        <p:nvPicPr>
          <p:cNvPr id="20" name="Image 18" descr="preencoded.png"/>
          <p:cNvPicPr>
            <a:picLocks noChangeAspect="1"/>
          </p:cNvPicPr>
          <p:nvPr/>
        </p:nvPicPr>
        <p:blipFill>
          <a:blip r:embed="rId20"/>
          <a:stretch>
            <a:fillRect/>
          </a:stretch>
        </p:blipFill>
        <p:spPr>
          <a:xfrm>
            <a:off x="6405563" y="4549825"/>
            <a:ext cx="214313" cy="175320"/>
          </a:xfrm>
          <a:prstGeom prst="rect">
            <a:avLst/>
          </a:prstGeom>
        </p:spPr>
      </p:pic>
      <p:sp>
        <p:nvSpPr>
          <p:cNvPr id="21" name="Text 0"/>
          <p:cNvSpPr/>
          <p:nvPr/>
        </p:nvSpPr>
        <p:spPr>
          <a:xfrm>
            <a:off x="523875" y="190500"/>
            <a:ext cx="1162812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Investigation Algorithm: Step 1 &amp; 2</a:t>
            </a:r>
            <a:endParaRPr lang="en-US" sz="2100" dirty="0"/>
          </a:p>
        </p:txBody>
      </p:sp>
      <p:sp>
        <p:nvSpPr>
          <p:cNvPr id="22"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3" name="Text 2"/>
          <p:cNvSpPr/>
          <p:nvPr/>
        </p:nvSpPr>
        <p:spPr>
          <a:xfrm>
            <a:off x="876300" y="1343025"/>
            <a:ext cx="5867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Step 1: Exclude Pregnancy</a:t>
            </a:r>
            <a:endParaRPr lang="en-US" sz="1500" dirty="0"/>
          </a:p>
        </p:txBody>
      </p:sp>
      <p:sp>
        <p:nvSpPr>
          <p:cNvPr id="24" name="Text 3"/>
          <p:cNvSpPr/>
          <p:nvPr/>
        </p:nvSpPr>
        <p:spPr>
          <a:xfrm>
            <a:off x="869156" y="1743075"/>
            <a:ext cx="491728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The Golden Rule:</a:t>
            </a:r>
            <a:r>
              <a:rPr lang="en-US" sz="1275" dirty="0">
                <a:solidFill>
                  <a:srgbClr val="212529"/>
                </a:solidFill>
              </a:rPr>
              <a:t> Always take a pregnancy test first, regardless of sexual history or age.</a:t>
            </a:r>
            <a:endParaRPr lang="en-US" sz="1275" dirty="0"/>
          </a:p>
        </p:txBody>
      </p:sp>
      <p:sp>
        <p:nvSpPr>
          <p:cNvPr id="25" name="Text 4"/>
          <p:cNvSpPr/>
          <p:nvPr/>
        </p:nvSpPr>
        <p:spPr>
          <a:xfrm>
            <a:off x="869156" y="2291655"/>
            <a:ext cx="491728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Medico-legal:</a:t>
            </a:r>
            <a:r>
              <a:rPr lang="en-US" sz="1275" dirty="0">
                <a:solidFill>
                  <a:srgbClr val="212529"/>
                </a:solidFill>
              </a:rPr>
              <a:t> Essential to document a negative HCG before any other investigations or hormonal treatments.</a:t>
            </a:r>
            <a:endParaRPr lang="en-US" sz="1275" dirty="0"/>
          </a:p>
        </p:txBody>
      </p:sp>
      <p:sp>
        <p:nvSpPr>
          <p:cNvPr id="26" name="Text 5"/>
          <p:cNvSpPr/>
          <p:nvPr/>
        </p:nvSpPr>
        <p:spPr>
          <a:xfrm>
            <a:off x="869156" y="2840236"/>
            <a:ext cx="491728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Wait Period:</a:t>
            </a:r>
            <a:r>
              <a:rPr lang="en-US" sz="1275" dirty="0">
                <a:solidFill>
                  <a:srgbClr val="212529"/>
                </a:solidFill>
              </a:rPr>
              <a:t> If recent unprotected intercourse, repeat HCG in 2–3 weeks.</a:t>
            </a:r>
            <a:endParaRPr lang="en-US" sz="1275" dirty="0"/>
          </a:p>
        </p:txBody>
      </p:sp>
      <p:sp>
        <p:nvSpPr>
          <p:cNvPr id="27" name="Text 6"/>
          <p:cNvSpPr/>
          <p:nvPr/>
        </p:nvSpPr>
        <p:spPr>
          <a:xfrm>
            <a:off x="881063" y="4148137"/>
            <a:ext cx="57607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856404"/>
                </a:solidFill>
              </a:rPr>
              <a:t>AKT &amp; SCA Pearl: Sensitivity</a:t>
            </a:r>
            <a:endParaRPr lang="en-US" sz="1350" dirty="0"/>
          </a:p>
        </p:txBody>
      </p:sp>
      <p:sp>
        <p:nvSpPr>
          <p:cNvPr id="28" name="Text 7"/>
          <p:cNvSpPr/>
          <p:nvPr/>
        </p:nvSpPr>
        <p:spPr>
          <a:xfrm>
            <a:off x="571500" y="4500563"/>
            <a:ext cx="5214938" cy="68580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In an SCA station, be sensitive. "Before we look into why your periods have stopped, I'd like to do a pregnancy test first — is that okay?" Acknowledge she may be with a parent or find the question intrusive.</a:t>
            </a:r>
            <a:endParaRPr lang="en-US" sz="1200" dirty="0"/>
          </a:p>
        </p:txBody>
      </p:sp>
      <p:sp>
        <p:nvSpPr>
          <p:cNvPr id="29" name="Text 8"/>
          <p:cNvSpPr/>
          <p:nvPr/>
        </p:nvSpPr>
        <p:spPr>
          <a:xfrm>
            <a:off x="6710363" y="1343025"/>
            <a:ext cx="5181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Step 2: Primary Bloods</a:t>
            </a:r>
            <a:endParaRPr lang="en-US" sz="1500" dirty="0"/>
          </a:p>
        </p:txBody>
      </p:sp>
      <p:sp>
        <p:nvSpPr>
          <p:cNvPr id="30" name="Text 9"/>
          <p:cNvSpPr/>
          <p:nvPr/>
        </p:nvSpPr>
        <p:spPr>
          <a:xfrm>
            <a:off x="6703219" y="1743075"/>
            <a:ext cx="491728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0072B2"/>
                </a:solidFill>
              </a:rPr>
              <a:t>TFTs:</a:t>
            </a:r>
            <a:r>
              <a:rPr lang="en-US" sz="1275" dirty="0">
                <a:solidFill>
                  <a:srgbClr val="212529"/>
                </a:solidFill>
              </a:rPr>
              <a:t> Exclude hypothyroidism (TSH acts as a dopamine antagonist).</a:t>
            </a:r>
            <a:endParaRPr lang="en-US" sz="1275" dirty="0"/>
          </a:p>
        </p:txBody>
      </p:sp>
      <p:sp>
        <p:nvSpPr>
          <p:cNvPr id="31" name="Text 10"/>
          <p:cNvSpPr/>
          <p:nvPr/>
        </p:nvSpPr>
        <p:spPr>
          <a:xfrm>
            <a:off x="6703219" y="2291655"/>
            <a:ext cx="491728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0072B2"/>
                </a:solidFill>
              </a:rPr>
              <a:t>FSH &amp; LH:</a:t>
            </a:r>
            <a:r>
              <a:rPr lang="en-US" sz="1275" dirty="0">
                <a:solidFill>
                  <a:srgbClr val="212529"/>
                </a:solidFill>
              </a:rPr>
              <a:t> Vital to distinguish POI (High FSH) from PCOS (High LH:FSH) or Hypothalamic (Normal/Low).</a:t>
            </a:r>
            <a:endParaRPr lang="en-US" sz="1275" dirty="0"/>
          </a:p>
        </p:txBody>
      </p:sp>
      <p:sp>
        <p:nvSpPr>
          <p:cNvPr id="32" name="Text 11"/>
          <p:cNvSpPr/>
          <p:nvPr/>
        </p:nvSpPr>
        <p:spPr>
          <a:xfrm>
            <a:off x="6703219" y="2840236"/>
            <a:ext cx="491728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0072B2"/>
                </a:solidFill>
              </a:rPr>
              <a:t>Prolactin:</a:t>
            </a:r>
            <a:r>
              <a:rPr lang="en-US" sz="1275" dirty="0">
                <a:solidFill>
                  <a:srgbClr val="212529"/>
                </a:solidFill>
              </a:rPr>
              <a:t> Stress can raise it transiently; </a:t>
            </a:r>
            <a:r>
              <a:rPr lang="en-US" sz="1275" b="1" dirty="0">
                <a:solidFill>
                  <a:srgbClr val="B02A37"/>
                </a:solidFill>
              </a:rPr>
              <a:t>always repeat</a:t>
            </a:r>
            <a:r>
              <a:rPr lang="en-US" sz="1275" dirty="0">
                <a:solidFill>
                  <a:srgbClr val="212529"/>
                </a:solidFill>
              </a:rPr>
              <a:t> if elevated before referring.</a:t>
            </a:r>
            <a:endParaRPr lang="en-US" sz="1275" dirty="0"/>
          </a:p>
        </p:txBody>
      </p:sp>
      <p:sp>
        <p:nvSpPr>
          <p:cNvPr id="33" name="Text 12"/>
          <p:cNvSpPr/>
          <p:nvPr/>
        </p:nvSpPr>
        <p:spPr>
          <a:xfrm>
            <a:off x="6703219" y="3388816"/>
            <a:ext cx="491728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0072B2"/>
                </a:solidFill>
              </a:rPr>
              <a:t>Androgens:</a:t>
            </a:r>
            <a:r>
              <a:rPr lang="en-US" sz="1275" dirty="0">
                <a:solidFill>
                  <a:srgbClr val="212529"/>
                </a:solidFill>
              </a:rPr>
              <a:t> Testosterone + DHEAS if hirsutism/acne present (PCOS).</a:t>
            </a:r>
            <a:endParaRPr lang="en-US" sz="1275" dirty="0"/>
          </a:p>
        </p:txBody>
      </p:sp>
      <p:sp>
        <p:nvSpPr>
          <p:cNvPr id="34" name="Text 13"/>
          <p:cNvSpPr/>
          <p:nvPr/>
        </p:nvSpPr>
        <p:spPr>
          <a:xfrm>
            <a:off x="6715125" y="4508897"/>
            <a:ext cx="5214938"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5132"/>
                </a:solidFill>
              </a:rPr>
              <a:t>Top Tip: Timing of Bloods</a:t>
            </a:r>
            <a:endParaRPr lang="en-US" sz="1350" dirty="0"/>
          </a:p>
        </p:txBody>
      </p:sp>
      <p:sp>
        <p:nvSpPr>
          <p:cNvPr id="35" name="Text 14"/>
          <p:cNvSpPr/>
          <p:nvPr/>
        </p:nvSpPr>
        <p:spPr>
          <a:xfrm>
            <a:off x="6405563" y="4861322"/>
            <a:ext cx="5214938" cy="68580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While FSH/LH are ideally taken on Day 2–5 of a cycle, in </a:t>
            </a:r>
            <a:r>
              <a:rPr lang="en-US" sz="1200" b="1" dirty="0">
                <a:solidFill>
                  <a:srgbClr val="212529"/>
                </a:solidFill>
              </a:rPr>
              <a:t>amenorrhoea</a:t>
            </a:r>
            <a:r>
              <a:rPr lang="en-US" sz="1200" dirty="0">
                <a:solidFill>
                  <a:srgbClr val="212529"/>
                </a:solidFill>
              </a:rPr>
              <a:t> they can be taken at </a:t>
            </a:r>
            <a:r>
              <a:rPr lang="en-US" sz="1200" b="1" dirty="0">
                <a:solidFill>
                  <a:srgbClr val="212529"/>
                </a:solidFill>
              </a:rPr>
              <a:t>any time</a:t>
            </a:r>
            <a:r>
              <a:rPr lang="en-US" sz="1200" dirty="0">
                <a:solidFill>
                  <a:srgbClr val="212529"/>
                </a:solidFill>
              </a:rPr>
              <a:t>. Do not wait for a period that isn't coming! However, avoid Day 21 Progesterone as it offers no diagnostic value here.</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1057275"/>
          </a:xfrm>
          <a:prstGeom prst="rect">
            <a:avLst/>
          </a:prstGeom>
        </p:spPr>
      </p:pic>
      <p:pic>
        <p:nvPicPr>
          <p:cNvPr id="4" name="Image 2"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5" name="Image 3" descr="preencoded.png"/>
          <p:cNvPicPr>
            <a:picLocks noChangeAspect="1"/>
          </p:cNvPicPr>
          <p:nvPr/>
        </p:nvPicPr>
        <p:blipFill>
          <a:blip r:embed="rId6"/>
          <a:stretch>
            <a:fillRect/>
          </a:stretch>
        </p:blipFill>
        <p:spPr>
          <a:xfrm>
            <a:off x="381000" y="1152525"/>
            <a:ext cx="5572125" cy="2614613"/>
          </a:xfrm>
          <a:prstGeom prst="rect">
            <a:avLst/>
          </a:prstGeom>
        </p:spPr>
      </p:pic>
      <p:pic>
        <p:nvPicPr>
          <p:cNvPr id="6" name="Image 4" descr="preencoded.png"/>
          <p:cNvPicPr>
            <a:picLocks noChangeAspect="1"/>
          </p:cNvPicPr>
          <p:nvPr/>
        </p:nvPicPr>
        <p:blipFill>
          <a:blip r:embed="rId7"/>
          <a:stretch>
            <a:fillRect/>
          </a:stretch>
        </p:blipFill>
        <p:spPr>
          <a:xfrm>
            <a:off x="619125" y="1436489"/>
            <a:ext cx="238125" cy="193923"/>
          </a:xfrm>
          <a:prstGeom prst="rect">
            <a:avLst/>
          </a:prstGeom>
        </p:spPr>
      </p:pic>
      <p:pic>
        <p:nvPicPr>
          <p:cNvPr id="7" name="Image 5" descr="preencoded.png"/>
          <p:cNvPicPr>
            <a:picLocks noChangeAspect="1"/>
          </p:cNvPicPr>
          <p:nvPr/>
        </p:nvPicPr>
        <p:blipFill>
          <a:blip r:embed="rId8"/>
          <a:stretch>
            <a:fillRect/>
          </a:stretch>
        </p:blipFill>
        <p:spPr>
          <a:xfrm>
            <a:off x="619125" y="1819275"/>
            <a:ext cx="202406" cy="173385"/>
          </a:xfrm>
          <a:prstGeom prst="rect">
            <a:avLst/>
          </a:prstGeom>
        </p:spPr>
      </p:pic>
      <p:pic>
        <p:nvPicPr>
          <p:cNvPr id="8" name="Image 6" descr="preencoded.png"/>
          <p:cNvPicPr>
            <a:picLocks noChangeAspect="1"/>
          </p:cNvPicPr>
          <p:nvPr/>
        </p:nvPicPr>
        <p:blipFill>
          <a:blip r:embed="rId9"/>
          <a:stretch>
            <a:fillRect/>
          </a:stretch>
        </p:blipFill>
        <p:spPr>
          <a:xfrm>
            <a:off x="619125" y="2386905"/>
            <a:ext cx="202406" cy="186779"/>
          </a:xfrm>
          <a:prstGeom prst="rect">
            <a:avLst/>
          </a:prstGeom>
        </p:spPr>
      </p:pic>
      <p:pic>
        <p:nvPicPr>
          <p:cNvPr id="9" name="Image 7" descr="preencoded.png"/>
          <p:cNvPicPr>
            <a:picLocks noChangeAspect="1"/>
          </p:cNvPicPr>
          <p:nvPr/>
        </p:nvPicPr>
        <p:blipFill>
          <a:blip r:embed="rId10"/>
          <a:stretch>
            <a:fillRect/>
          </a:stretch>
        </p:blipFill>
        <p:spPr>
          <a:xfrm>
            <a:off x="619125" y="2954536"/>
            <a:ext cx="202406" cy="161925"/>
          </a:xfrm>
          <a:prstGeom prst="rect">
            <a:avLst/>
          </a:prstGeom>
        </p:spPr>
      </p:pic>
      <p:pic>
        <p:nvPicPr>
          <p:cNvPr id="10" name="Image 8" descr="preencoded.png"/>
          <p:cNvPicPr>
            <a:picLocks noChangeAspect="1"/>
          </p:cNvPicPr>
          <p:nvPr/>
        </p:nvPicPr>
        <p:blipFill>
          <a:blip r:embed="rId11"/>
          <a:stretch>
            <a:fillRect/>
          </a:stretch>
        </p:blipFill>
        <p:spPr>
          <a:xfrm>
            <a:off x="381000" y="3957638"/>
            <a:ext cx="5572125" cy="2519363"/>
          </a:xfrm>
          <a:prstGeom prst="rect">
            <a:avLst/>
          </a:prstGeom>
        </p:spPr>
      </p:pic>
      <p:pic>
        <p:nvPicPr>
          <p:cNvPr id="11" name="Image 9" descr="preencoded.png"/>
          <p:cNvPicPr>
            <a:picLocks noChangeAspect="1"/>
          </p:cNvPicPr>
          <p:nvPr/>
        </p:nvPicPr>
        <p:blipFill>
          <a:blip r:embed="rId12"/>
          <a:stretch>
            <a:fillRect/>
          </a:stretch>
        </p:blipFill>
        <p:spPr>
          <a:xfrm>
            <a:off x="571500" y="4196209"/>
            <a:ext cx="214313" cy="175320"/>
          </a:xfrm>
          <a:prstGeom prst="rect">
            <a:avLst/>
          </a:prstGeom>
        </p:spPr>
      </p:pic>
      <p:pic>
        <p:nvPicPr>
          <p:cNvPr id="12" name="Image 10" descr="preencoded.png"/>
          <p:cNvPicPr>
            <a:picLocks noChangeAspect="1"/>
          </p:cNvPicPr>
          <p:nvPr/>
        </p:nvPicPr>
        <p:blipFill>
          <a:blip r:embed="rId13"/>
          <a:stretch>
            <a:fillRect/>
          </a:stretch>
        </p:blipFill>
        <p:spPr>
          <a:xfrm>
            <a:off x="6238875" y="1152525"/>
            <a:ext cx="5572125" cy="2933700"/>
          </a:xfrm>
          <a:prstGeom prst="rect">
            <a:avLst/>
          </a:prstGeom>
        </p:spPr>
      </p:pic>
      <p:pic>
        <p:nvPicPr>
          <p:cNvPr id="13" name="Image 11" descr="preencoded.png"/>
          <p:cNvPicPr>
            <a:picLocks noChangeAspect="1"/>
          </p:cNvPicPr>
          <p:nvPr/>
        </p:nvPicPr>
        <p:blipFill>
          <a:blip r:embed="rId14"/>
          <a:stretch>
            <a:fillRect/>
          </a:stretch>
        </p:blipFill>
        <p:spPr>
          <a:xfrm>
            <a:off x="6477000" y="1436489"/>
            <a:ext cx="238125" cy="193923"/>
          </a:xfrm>
          <a:prstGeom prst="rect">
            <a:avLst/>
          </a:prstGeom>
        </p:spPr>
      </p:pic>
      <p:pic>
        <p:nvPicPr>
          <p:cNvPr id="14" name="Image 12" descr="preencoded.png"/>
          <p:cNvPicPr>
            <a:picLocks noChangeAspect="1"/>
          </p:cNvPicPr>
          <p:nvPr/>
        </p:nvPicPr>
        <p:blipFill>
          <a:blip r:embed="rId15"/>
          <a:stretch>
            <a:fillRect/>
          </a:stretch>
        </p:blipFill>
        <p:spPr>
          <a:xfrm>
            <a:off x="6477000" y="1819275"/>
            <a:ext cx="5095875" cy="676275"/>
          </a:xfrm>
          <a:prstGeom prst="rect">
            <a:avLst/>
          </a:prstGeom>
        </p:spPr>
      </p:pic>
      <p:pic>
        <p:nvPicPr>
          <p:cNvPr id="15" name="Image 13" descr="preencoded.png"/>
          <p:cNvPicPr>
            <a:picLocks noChangeAspect="1"/>
          </p:cNvPicPr>
          <p:nvPr/>
        </p:nvPicPr>
        <p:blipFill>
          <a:blip r:embed="rId15"/>
          <a:stretch>
            <a:fillRect/>
          </a:stretch>
        </p:blipFill>
        <p:spPr>
          <a:xfrm>
            <a:off x="6477000" y="2495550"/>
            <a:ext cx="5095875" cy="676275"/>
          </a:xfrm>
          <a:prstGeom prst="rect">
            <a:avLst/>
          </a:prstGeom>
        </p:spPr>
      </p:pic>
      <p:pic>
        <p:nvPicPr>
          <p:cNvPr id="16" name="Image 14" descr="preencoded.png"/>
          <p:cNvPicPr>
            <a:picLocks noChangeAspect="1"/>
          </p:cNvPicPr>
          <p:nvPr/>
        </p:nvPicPr>
        <p:blipFill>
          <a:blip r:embed="rId16"/>
          <a:stretch>
            <a:fillRect/>
          </a:stretch>
        </p:blipFill>
        <p:spPr>
          <a:xfrm>
            <a:off x="6238875" y="4276725"/>
            <a:ext cx="5572125" cy="2200275"/>
          </a:xfrm>
          <a:prstGeom prst="rect">
            <a:avLst/>
          </a:prstGeom>
        </p:spPr>
      </p:pic>
      <p:pic>
        <p:nvPicPr>
          <p:cNvPr id="17" name="Image 15" descr="preencoded.png"/>
          <p:cNvPicPr>
            <a:picLocks noChangeAspect="1"/>
          </p:cNvPicPr>
          <p:nvPr/>
        </p:nvPicPr>
        <p:blipFill>
          <a:blip r:embed="rId17"/>
          <a:stretch>
            <a:fillRect/>
          </a:stretch>
        </p:blipFill>
        <p:spPr>
          <a:xfrm>
            <a:off x="6429375" y="4515296"/>
            <a:ext cx="214313" cy="175320"/>
          </a:xfrm>
          <a:prstGeom prst="rect">
            <a:avLst/>
          </a:prstGeom>
        </p:spPr>
      </p:pic>
      <p:sp>
        <p:nvSpPr>
          <p:cNvPr id="18" name="Text 0"/>
          <p:cNvSpPr/>
          <p:nvPr/>
        </p:nvSpPr>
        <p:spPr>
          <a:xfrm>
            <a:off x="523875" y="190500"/>
            <a:ext cx="11668125"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Investigation Algorithm: Step 3 and 4</a:t>
            </a:r>
            <a:endParaRPr lang="en-US" sz="2100" dirty="0"/>
          </a:p>
        </p:txBody>
      </p:sp>
      <p:sp>
        <p:nvSpPr>
          <p:cNvPr id="19"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0" name="Text 2"/>
          <p:cNvSpPr/>
          <p:nvPr/>
        </p:nvSpPr>
        <p:spPr>
          <a:xfrm>
            <a:off x="857250" y="1390650"/>
            <a:ext cx="7239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Step 3: Pelvic Ultrasound (USS)</a:t>
            </a:r>
            <a:endParaRPr lang="en-US" sz="1500" dirty="0"/>
          </a:p>
        </p:txBody>
      </p:sp>
      <p:sp>
        <p:nvSpPr>
          <p:cNvPr id="21" name="Text 3"/>
          <p:cNvSpPr/>
          <p:nvPr/>
        </p:nvSpPr>
        <p:spPr>
          <a:xfrm>
            <a:off x="821531" y="1819275"/>
            <a:ext cx="5095875" cy="453330"/>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Visualize Ovaries: Identify multiple follicles to support PCOS diagnosis.</a:t>
            </a:r>
            <a:endParaRPr lang="en-US" sz="1275" dirty="0"/>
          </a:p>
        </p:txBody>
      </p:sp>
      <p:sp>
        <p:nvSpPr>
          <p:cNvPr id="22" name="Text 4"/>
          <p:cNvSpPr/>
          <p:nvPr/>
        </p:nvSpPr>
        <p:spPr>
          <a:xfrm>
            <a:off x="821531" y="2386905"/>
            <a:ext cx="5095875" cy="453330"/>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Examine Uterus: Exclude rare structural abnormalities or endometrial issues.</a:t>
            </a:r>
            <a:endParaRPr lang="en-US" sz="1275" dirty="0"/>
          </a:p>
        </p:txBody>
      </p:sp>
      <p:sp>
        <p:nvSpPr>
          <p:cNvPr id="23" name="Text 5"/>
          <p:cNvSpPr/>
          <p:nvPr/>
        </p:nvSpPr>
        <p:spPr>
          <a:xfrm>
            <a:off x="821531" y="2954536"/>
            <a:ext cx="1107567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Timing: In amenorrhoea, USS can be performed at any time.</a:t>
            </a:r>
            <a:endParaRPr lang="en-US" sz="1275" dirty="0"/>
          </a:p>
        </p:txBody>
      </p:sp>
      <p:sp>
        <p:nvSpPr>
          <p:cNvPr id="24" name="Text 6"/>
          <p:cNvSpPr/>
          <p:nvPr/>
        </p:nvSpPr>
        <p:spPr>
          <a:xfrm>
            <a:off x="785813" y="4148137"/>
            <a:ext cx="57607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5132"/>
                </a:solidFill>
              </a:rPr>
              <a:t> Top Tip: Beyond the Ovaries</a:t>
            </a:r>
            <a:endParaRPr lang="en-US" sz="1350" dirty="0"/>
          </a:p>
        </p:txBody>
      </p:sp>
      <p:sp>
        <p:nvSpPr>
          <p:cNvPr id="25" name="Text 7"/>
          <p:cNvSpPr/>
          <p:nvPr/>
        </p:nvSpPr>
        <p:spPr>
          <a:xfrm>
            <a:off x="571500" y="4481513"/>
            <a:ext cx="5191125" cy="600075"/>
          </a:xfrm>
          <a:prstGeom prst="rect">
            <a:avLst/>
          </a:prstGeom>
          <a:noFill/>
          <a:ln/>
        </p:spPr>
        <p:txBody>
          <a:bodyPr vert="horz" wrap="square" lIns="0" tIns="0" rIns="0" bIns="0" rtlCol="0" anchor="ctr"/>
          <a:lstStyle/>
          <a:p>
            <a:pPr marL="0" indent="0">
              <a:lnSpc>
                <a:spcPts val="1575"/>
              </a:lnSpc>
              <a:buNone/>
            </a:pPr>
            <a:r>
              <a:rPr lang="en-US" sz="1125" dirty="0">
                <a:solidFill>
                  <a:srgbClr val="212529"/>
                </a:solidFill>
              </a:rPr>
              <a:t>USS is not just for finding "cysts." It is vital to ensure normal anatomy. If you suspect </a:t>
            </a:r>
            <a:r>
              <a:rPr lang="en-US" sz="1125" b="1" dirty="0">
                <a:solidFill>
                  <a:srgbClr val="D63384"/>
                </a:solidFill>
              </a:rPr>
              <a:t>Asherman’s Syndrome</a:t>
            </a:r>
            <a:r>
              <a:rPr lang="en-US" sz="1125" dirty="0">
                <a:solidFill>
                  <a:srgbClr val="212529"/>
                </a:solidFill>
              </a:rPr>
              <a:t> (post-procedure scarring), USS/Hysteroscopy is the definitive investigation.</a:t>
            </a:r>
            <a:endParaRPr lang="en-US" sz="1125" dirty="0"/>
          </a:p>
        </p:txBody>
      </p:sp>
      <p:sp>
        <p:nvSpPr>
          <p:cNvPr id="26" name="Text 8"/>
          <p:cNvSpPr/>
          <p:nvPr/>
        </p:nvSpPr>
        <p:spPr>
          <a:xfrm>
            <a:off x="6715125" y="1390650"/>
            <a:ext cx="5476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Step 4: Interpreting Bloods</a:t>
            </a:r>
            <a:endParaRPr lang="en-US" sz="1500" dirty="0"/>
          </a:p>
        </p:txBody>
      </p:sp>
      <p:sp>
        <p:nvSpPr>
          <p:cNvPr id="27" name="Text 9"/>
          <p:cNvSpPr/>
          <p:nvPr/>
        </p:nvSpPr>
        <p:spPr>
          <a:xfrm>
            <a:off x="6477000" y="1914525"/>
            <a:ext cx="233172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0072B2"/>
                </a:solidFill>
              </a:rPr>
              <a:t>Elevated FSH</a:t>
            </a:r>
            <a:endParaRPr lang="en-US" sz="1275" dirty="0"/>
          </a:p>
        </p:txBody>
      </p:sp>
      <p:sp>
        <p:nvSpPr>
          <p:cNvPr id="28" name="Text 10"/>
          <p:cNvSpPr/>
          <p:nvPr/>
        </p:nvSpPr>
        <p:spPr>
          <a:xfrm>
            <a:off x="8515350" y="1914525"/>
            <a:ext cx="3057525" cy="485775"/>
          </a:xfrm>
          <a:prstGeom prst="rect">
            <a:avLst/>
          </a:prstGeom>
          <a:noFill/>
          <a:ln/>
        </p:spPr>
        <p:txBody>
          <a:bodyPr vert="horz" wrap="square" lIns="0" tIns="0" rIns="0" bIns="0" rtlCol="0" anchor="ctr"/>
          <a:lstStyle/>
          <a:p>
            <a:pPr marL="0" indent="0">
              <a:lnSpc>
                <a:spcPts val="1913"/>
              </a:lnSpc>
              <a:buNone/>
            </a:pPr>
            <a:r>
              <a:rPr lang="en-US" sz="1275" dirty="0">
                <a:solidFill>
                  <a:srgbClr val="212529"/>
                </a:solidFill>
              </a:rPr>
              <a:t>Suggests </a:t>
            </a:r>
            <a:r>
              <a:rPr lang="en-US" sz="1275" b="1" dirty="0">
                <a:solidFill>
                  <a:srgbClr val="D63384"/>
                </a:solidFill>
              </a:rPr>
              <a:t>POI</a:t>
            </a:r>
            <a:r>
              <a:rPr lang="en-US" sz="1275" dirty="0">
                <a:solidFill>
                  <a:srgbClr val="212529"/>
                </a:solidFill>
              </a:rPr>
              <a:t>. Must repeat in 4–6 weeks to confirm.</a:t>
            </a:r>
            <a:endParaRPr lang="en-US" sz="1275" dirty="0"/>
          </a:p>
        </p:txBody>
      </p:sp>
      <p:sp>
        <p:nvSpPr>
          <p:cNvPr id="29" name="Text 11"/>
          <p:cNvSpPr/>
          <p:nvPr/>
        </p:nvSpPr>
        <p:spPr>
          <a:xfrm>
            <a:off x="6477000" y="2590800"/>
            <a:ext cx="259080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0072B2"/>
                </a:solidFill>
              </a:rPr>
              <a:t>LH:FSH &gt; 3:1</a:t>
            </a:r>
            <a:endParaRPr lang="en-US" sz="1275" dirty="0"/>
          </a:p>
        </p:txBody>
      </p:sp>
      <p:sp>
        <p:nvSpPr>
          <p:cNvPr id="30" name="Text 12"/>
          <p:cNvSpPr/>
          <p:nvPr/>
        </p:nvSpPr>
        <p:spPr>
          <a:xfrm>
            <a:off x="8515350" y="2590800"/>
            <a:ext cx="3057525" cy="485775"/>
          </a:xfrm>
          <a:prstGeom prst="rect">
            <a:avLst/>
          </a:prstGeom>
          <a:noFill/>
          <a:ln/>
        </p:spPr>
        <p:txBody>
          <a:bodyPr vert="horz" wrap="square" lIns="0" tIns="0" rIns="0" bIns="0" rtlCol="0" anchor="ctr"/>
          <a:lstStyle/>
          <a:p>
            <a:pPr marL="0" indent="0">
              <a:lnSpc>
                <a:spcPts val="1913"/>
              </a:lnSpc>
              <a:buNone/>
            </a:pPr>
            <a:r>
              <a:rPr lang="en-US" sz="1275" dirty="0">
                <a:solidFill>
                  <a:srgbClr val="212529"/>
                </a:solidFill>
              </a:rPr>
              <a:t>Biochemical marker for </a:t>
            </a:r>
            <a:r>
              <a:rPr lang="en-US" sz="1275" b="1" dirty="0">
                <a:solidFill>
                  <a:srgbClr val="D63384"/>
                </a:solidFill>
              </a:rPr>
              <a:t>PCOS</a:t>
            </a:r>
            <a:r>
              <a:rPr lang="en-US" sz="1275" dirty="0">
                <a:solidFill>
                  <a:srgbClr val="212529"/>
                </a:solidFill>
              </a:rPr>
              <a:t> (along with hyperandrogenism).</a:t>
            </a:r>
            <a:endParaRPr lang="en-US" sz="1275" dirty="0"/>
          </a:p>
        </p:txBody>
      </p:sp>
      <p:sp>
        <p:nvSpPr>
          <p:cNvPr id="31" name="Text 13"/>
          <p:cNvSpPr/>
          <p:nvPr/>
        </p:nvSpPr>
        <p:spPr>
          <a:xfrm>
            <a:off x="6477000" y="3267075"/>
            <a:ext cx="2720340" cy="485775"/>
          </a:xfrm>
          <a:prstGeom prst="rect">
            <a:avLst/>
          </a:prstGeom>
          <a:noFill/>
          <a:ln/>
        </p:spPr>
        <p:txBody>
          <a:bodyPr vert="horz" wrap="square" lIns="0" tIns="0" rIns="0" bIns="0" rtlCol="0" anchor="ctr"/>
          <a:lstStyle/>
          <a:p>
            <a:pPr marL="0" indent="0">
              <a:lnSpc>
                <a:spcPts val="1913"/>
              </a:lnSpc>
              <a:buNone/>
            </a:pPr>
            <a:r>
              <a:rPr lang="en-US" sz="1275" b="1" dirty="0">
                <a:solidFill>
                  <a:srgbClr val="0072B2"/>
                </a:solidFill>
              </a:rPr>
              <a:t>Normal Profile</a:t>
            </a:r>
            <a:endParaRPr lang="en-US" sz="1275" dirty="0"/>
          </a:p>
        </p:txBody>
      </p:sp>
      <p:sp>
        <p:nvSpPr>
          <p:cNvPr id="32" name="Text 14"/>
          <p:cNvSpPr/>
          <p:nvPr/>
        </p:nvSpPr>
        <p:spPr>
          <a:xfrm>
            <a:off x="8515350" y="3267075"/>
            <a:ext cx="3057525" cy="485775"/>
          </a:xfrm>
          <a:prstGeom prst="rect">
            <a:avLst/>
          </a:prstGeom>
          <a:noFill/>
          <a:ln/>
        </p:spPr>
        <p:txBody>
          <a:bodyPr vert="horz" wrap="square" lIns="0" tIns="0" rIns="0" bIns="0" rtlCol="0" anchor="ctr"/>
          <a:lstStyle/>
          <a:p>
            <a:pPr marL="0" indent="0">
              <a:lnSpc>
                <a:spcPts val="1913"/>
              </a:lnSpc>
              <a:buNone/>
            </a:pPr>
            <a:r>
              <a:rPr lang="en-US" sz="1275" dirty="0">
                <a:solidFill>
                  <a:srgbClr val="212529"/>
                </a:solidFill>
              </a:rPr>
              <a:t>Likely </a:t>
            </a:r>
            <a:r>
              <a:rPr lang="en-US" sz="1275" b="1" dirty="0">
                <a:solidFill>
                  <a:srgbClr val="D63384"/>
                </a:solidFill>
              </a:rPr>
              <a:t>Hypothalamic</a:t>
            </a:r>
            <a:r>
              <a:rPr lang="en-US" sz="1275" dirty="0">
                <a:solidFill>
                  <a:srgbClr val="212529"/>
                </a:solidFill>
              </a:rPr>
              <a:t> (stress/weight) if history fits.</a:t>
            </a:r>
            <a:endParaRPr lang="en-US" sz="1275" dirty="0"/>
          </a:p>
        </p:txBody>
      </p:sp>
      <p:sp>
        <p:nvSpPr>
          <p:cNvPr id="33" name="Text 15"/>
          <p:cNvSpPr/>
          <p:nvPr/>
        </p:nvSpPr>
        <p:spPr>
          <a:xfrm>
            <a:off x="6643688" y="4467225"/>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856404"/>
                </a:solidFill>
              </a:rPr>
              <a:t> AKT Exam Pearl</a:t>
            </a:r>
            <a:endParaRPr lang="en-US" sz="1350" dirty="0"/>
          </a:p>
        </p:txBody>
      </p:sp>
      <p:sp>
        <p:nvSpPr>
          <p:cNvPr id="34" name="Text 16"/>
          <p:cNvSpPr/>
          <p:nvPr/>
        </p:nvSpPr>
        <p:spPr>
          <a:xfrm>
            <a:off x="6429375" y="4800600"/>
            <a:ext cx="5191125" cy="600075"/>
          </a:xfrm>
          <a:prstGeom prst="rect">
            <a:avLst/>
          </a:prstGeom>
          <a:noFill/>
          <a:ln/>
        </p:spPr>
        <p:txBody>
          <a:bodyPr vert="horz" wrap="square" lIns="0" tIns="0" rIns="0" bIns="0" rtlCol="0" anchor="ctr"/>
          <a:lstStyle/>
          <a:p>
            <a:pPr marL="0" indent="0">
              <a:lnSpc>
                <a:spcPts val="1575"/>
              </a:lnSpc>
              <a:buNone/>
            </a:pPr>
            <a:r>
              <a:rPr lang="en-US" sz="1125" b="1" dirty="0">
                <a:solidFill>
                  <a:srgbClr val="212529"/>
                </a:solidFill>
              </a:rPr>
              <a:t>FSH &gt; 30 IU/L</a:t>
            </a:r>
            <a:r>
              <a:rPr lang="en-US" sz="1125" dirty="0">
                <a:solidFill>
                  <a:srgbClr val="212529"/>
                </a:solidFill>
              </a:rPr>
              <a:t> on two separate readings is the diagnostic threshold for </a:t>
            </a:r>
            <a:r>
              <a:rPr lang="en-US" sz="1125" b="1" dirty="0">
                <a:solidFill>
                  <a:srgbClr val="212529"/>
                </a:solidFill>
              </a:rPr>
              <a:t>POI</a:t>
            </a:r>
            <a:r>
              <a:rPr lang="en-US" sz="1125" dirty="0">
                <a:solidFill>
                  <a:srgbClr val="212529"/>
                </a:solidFill>
              </a:rPr>
              <a:t> in women under 40. Do not refer on a single high reading—stress or mid-cycle surges can cause transient rises.</a:t>
            </a:r>
            <a:endParaRPr lang="en-US" sz="112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971550"/>
          </a:xfrm>
          <a:prstGeom prst="rect">
            <a:avLst/>
          </a:prstGeom>
        </p:spPr>
      </p:pic>
      <p:pic>
        <p:nvPicPr>
          <p:cNvPr id="5" name="Image 3" descr="preencoded.png"/>
          <p:cNvPicPr>
            <a:picLocks noChangeAspect="1"/>
          </p:cNvPicPr>
          <p:nvPr/>
        </p:nvPicPr>
        <p:blipFill>
          <a:blip r:embed="rId5"/>
          <a:stretch>
            <a:fillRect/>
          </a:stretch>
        </p:blipFill>
        <p:spPr>
          <a:xfrm>
            <a:off x="381000" y="1524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047750"/>
            <a:ext cx="5572125" cy="1219200"/>
          </a:xfrm>
          <a:prstGeom prst="rect">
            <a:avLst/>
          </a:prstGeom>
        </p:spPr>
      </p:pic>
      <p:pic>
        <p:nvPicPr>
          <p:cNvPr id="7" name="Image 5" descr="preencoded.png"/>
          <p:cNvPicPr>
            <a:picLocks noChangeAspect="1"/>
          </p:cNvPicPr>
          <p:nvPr/>
        </p:nvPicPr>
        <p:blipFill>
          <a:blip r:embed="rId7"/>
          <a:stretch>
            <a:fillRect/>
          </a:stretch>
        </p:blipFill>
        <p:spPr>
          <a:xfrm>
            <a:off x="571500" y="1504950"/>
            <a:ext cx="381000" cy="304800"/>
          </a:xfrm>
          <a:prstGeom prst="rect">
            <a:avLst/>
          </a:prstGeom>
        </p:spPr>
      </p:pic>
      <p:pic>
        <p:nvPicPr>
          <p:cNvPr id="8" name="Image 6" descr="preencoded.png"/>
          <p:cNvPicPr>
            <a:picLocks noChangeAspect="1"/>
          </p:cNvPicPr>
          <p:nvPr/>
        </p:nvPicPr>
        <p:blipFill>
          <a:blip r:embed="rId8"/>
          <a:stretch>
            <a:fillRect/>
          </a:stretch>
        </p:blipFill>
        <p:spPr>
          <a:xfrm>
            <a:off x="381000" y="2419350"/>
            <a:ext cx="5572125" cy="4210050"/>
          </a:xfrm>
          <a:prstGeom prst="rect">
            <a:avLst/>
          </a:prstGeom>
        </p:spPr>
      </p:pic>
      <p:pic>
        <p:nvPicPr>
          <p:cNvPr id="9" name="Image 7" descr="preencoded.png"/>
          <p:cNvPicPr>
            <a:picLocks noChangeAspect="1"/>
          </p:cNvPicPr>
          <p:nvPr/>
        </p:nvPicPr>
        <p:blipFill>
          <a:blip r:embed="rId9"/>
          <a:stretch>
            <a:fillRect/>
          </a:stretch>
        </p:blipFill>
        <p:spPr>
          <a:xfrm>
            <a:off x="619125" y="2638425"/>
            <a:ext cx="1052661" cy="195263"/>
          </a:xfrm>
          <a:prstGeom prst="rect">
            <a:avLst/>
          </a:prstGeom>
        </p:spPr>
      </p:pic>
      <p:pic>
        <p:nvPicPr>
          <p:cNvPr id="10" name="Image 8" descr="preencoded.png"/>
          <p:cNvPicPr>
            <a:picLocks noChangeAspect="1"/>
          </p:cNvPicPr>
          <p:nvPr/>
        </p:nvPicPr>
        <p:blipFill>
          <a:blip r:embed="rId10"/>
          <a:stretch>
            <a:fillRect/>
          </a:stretch>
        </p:blipFill>
        <p:spPr>
          <a:xfrm>
            <a:off x="619125" y="2952155"/>
            <a:ext cx="226219" cy="186779"/>
          </a:xfrm>
          <a:prstGeom prst="rect">
            <a:avLst/>
          </a:prstGeom>
        </p:spPr>
      </p:pic>
      <p:pic>
        <p:nvPicPr>
          <p:cNvPr id="11" name="Image 9" descr="preencoded.png"/>
          <p:cNvPicPr>
            <a:picLocks noChangeAspect="1"/>
          </p:cNvPicPr>
          <p:nvPr/>
        </p:nvPicPr>
        <p:blipFill>
          <a:blip r:embed="rId11"/>
          <a:stretch>
            <a:fillRect/>
          </a:stretch>
        </p:blipFill>
        <p:spPr>
          <a:xfrm>
            <a:off x="619125" y="3305175"/>
            <a:ext cx="130969" cy="110728"/>
          </a:xfrm>
          <a:prstGeom prst="rect">
            <a:avLst/>
          </a:prstGeom>
        </p:spPr>
      </p:pic>
      <p:pic>
        <p:nvPicPr>
          <p:cNvPr id="12" name="Image 10" descr="preencoded.png"/>
          <p:cNvPicPr>
            <a:picLocks noChangeAspect="1"/>
          </p:cNvPicPr>
          <p:nvPr/>
        </p:nvPicPr>
        <p:blipFill>
          <a:blip r:embed="rId11"/>
          <a:stretch>
            <a:fillRect/>
          </a:stretch>
        </p:blipFill>
        <p:spPr>
          <a:xfrm>
            <a:off x="619125" y="3790950"/>
            <a:ext cx="130969" cy="110728"/>
          </a:xfrm>
          <a:prstGeom prst="rect">
            <a:avLst/>
          </a:prstGeom>
        </p:spPr>
      </p:pic>
      <p:pic>
        <p:nvPicPr>
          <p:cNvPr id="13" name="Image 11" descr="preencoded.png"/>
          <p:cNvPicPr>
            <a:picLocks noChangeAspect="1"/>
          </p:cNvPicPr>
          <p:nvPr/>
        </p:nvPicPr>
        <p:blipFill>
          <a:blip r:embed="rId12"/>
          <a:stretch>
            <a:fillRect/>
          </a:stretch>
        </p:blipFill>
        <p:spPr>
          <a:xfrm>
            <a:off x="619125" y="4062412"/>
            <a:ext cx="130969" cy="119955"/>
          </a:xfrm>
          <a:prstGeom prst="rect">
            <a:avLst/>
          </a:prstGeom>
        </p:spPr>
      </p:pic>
      <p:pic>
        <p:nvPicPr>
          <p:cNvPr id="14" name="Image 12" descr="preencoded.png"/>
          <p:cNvPicPr>
            <a:picLocks noChangeAspect="1"/>
          </p:cNvPicPr>
          <p:nvPr/>
        </p:nvPicPr>
        <p:blipFill>
          <a:blip r:embed="rId13"/>
          <a:stretch>
            <a:fillRect/>
          </a:stretch>
        </p:blipFill>
        <p:spPr>
          <a:xfrm>
            <a:off x="6238875" y="1047750"/>
            <a:ext cx="5572125" cy="2135088"/>
          </a:xfrm>
          <a:prstGeom prst="rect">
            <a:avLst/>
          </a:prstGeom>
        </p:spPr>
      </p:pic>
      <p:pic>
        <p:nvPicPr>
          <p:cNvPr id="15" name="Image 13" descr="preencoded.png"/>
          <p:cNvPicPr>
            <a:picLocks noChangeAspect="1"/>
          </p:cNvPicPr>
          <p:nvPr/>
        </p:nvPicPr>
        <p:blipFill>
          <a:blip r:embed="rId14"/>
          <a:stretch>
            <a:fillRect/>
          </a:stretch>
        </p:blipFill>
        <p:spPr>
          <a:xfrm>
            <a:off x="6477000" y="1280517"/>
            <a:ext cx="226219" cy="186779"/>
          </a:xfrm>
          <a:prstGeom prst="rect">
            <a:avLst/>
          </a:prstGeom>
        </p:spPr>
      </p:pic>
      <p:pic>
        <p:nvPicPr>
          <p:cNvPr id="16" name="Image 14" descr="preencoded.png"/>
          <p:cNvPicPr>
            <a:picLocks noChangeAspect="1"/>
          </p:cNvPicPr>
          <p:nvPr/>
        </p:nvPicPr>
        <p:blipFill>
          <a:blip r:embed="rId15"/>
          <a:stretch>
            <a:fillRect/>
          </a:stretch>
        </p:blipFill>
        <p:spPr>
          <a:xfrm>
            <a:off x="6477000" y="1633538"/>
            <a:ext cx="130969" cy="119955"/>
          </a:xfrm>
          <a:prstGeom prst="rect">
            <a:avLst/>
          </a:prstGeom>
        </p:spPr>
      </p:pic>
      <p:pic>
        <p:nvPicPr>
          <p:cNvPr id="17" name="Image 15" descr="preencoded.png"/>
          <p:cNvPicPr>
            <a:picLocks noChangeAspect="1"/>
          </p:cNvPicPr>
          <p:nvPr/>
        </p:nvPicPr>
        <p:blipFill>
          <a:blip r:embed="rId15"/>
          <a:stretch>
            <a:fillRect/>
          </a:stretch>
        </p:blipFill>
        <p:spPr>
          <a:xfrm>
            <a:off x="6477000" y="2119313"/>
            <a:ext cx="130969" cy="119955"/>
          </a:xfrm>
          <a:prstGeom prst="rect">
            <a:avLst/>
          </a:prstGeom>
        </p:spPr>
      </p:pic>
      <p:pic>
        <p:nvPicPr>
          <p:cNvPr id="18" name="Image 16" descr="preencoded.png"/>
          <p:cNvPicPr>
            <a:picLocks noChangeAspect="1"/>
          </p:cNvPicPr>
          <p:nvPr/>
        </p:nvPicPr>
        <p:blipFill>
          <a:blip r:embed="rId16"/>
          <a:stretch>
            <a:fillRect/>
          </a:stretch>
        </p:blipFill>
        <p:spPr>
          <a:xfrm>
            <a:off x="6477000" y="2605088"/>
            <a:ext cx="130969" cy="110728"/>
          </a:xfrm>
          <a:prstGeom prst="rect">
            <a:avLst/>
          </a:prstGeom>
        </p:spPr>
      </p:pic>
      <p:pic>
        <p:nvPicPr>
          <p:cNvPr id="19" name="Image 17" descr="preencoded.png"/>
          <p:cNvPicPr>
            <a:picLocks noChangeAspect="1"/>
          </p:cNvPicPr>
          <p:nvPr/>
        </p:nvPicPr>
        <p:blipFill>
          <a:blip r:embed="rId17"/>
          <a:stretch>
            <a:fillRect/>
          </a:stretch>
        </p:blipFill>
        <p:spPr>
          <a:xfrm>
            <a:off x="6238875" y="3335238"/>
            <a:ext cx="5572125" cy="2135088"/>
          </a:xfrm>
          <a:prstGeom prst="rect">
            <a:avLst/>
          </a:prstGeom>
        </p:spPr>
      </p:pic>
      <p:pic>
        <p:nvPicPr>
          <p:cNvPr id="20" name="Image 18" descr="preencoded.png"/>
          <p:cNvPicPr>
            <a:picLocks noChangeAspect="1"/>
          </p:cNvPicPr>
          <p:nvPr/>
        </p:nvPicPr>
        <p:blipFill>
          <a:blip r:embed="rId18"/>
          <a:stretch>
            <a:fillRect/>
          </a:stretch>
        </p:blipFill>
        <p:spPr>
          <a:xfrm>
            <a:off x="6477000" y="3568005"/>
            <a:ext cx="226219" cy="186779"/>
          </a:xfrm>
          <a:prstGeom prst="rect">
            <a:avLst/>
          </a:prstGeom>
        </p:spPr>
      </p:pic>
      <p:pic>
        <p:nvPicPr>
          <p:cNvPr id="21" name="Image 19" descr="preencoded.png"/>
          <p:cNvPicPr>
            <a:picLocks noChangeAspect="1"/>
          </p:cNvPicPr>
          <p:nvPr/>
        </p:nvPicPr>
        <p:blipFill>
          <a:blip r:embed="rId19"/>
          <a:stretch>
            <a:fillRect/>
          </a:stretch>
        </p:blipFill>
        <p:spPr>
          <a:xfrm>
            <a:off x="6477000" y="3921026"/>
            <a:ext cx="130969" cy="119955"/>
          </a:xfrm>
          <a:prstGeom prst="rect">
            <a:avLst/>
          </a:prstGeom>
        </p:spPr>
      </p:pic>
      <p:pic>
        <p:nvPicPr>
          <p:cNvPr id="22" name="Image 20" descr="preencoded.png"/>
          <p:cNvPicPr>
            <a:picLocks noChangeAspect="1"/>
          </p:cNvPicPr>
          <p:nvPr/>
        </p:nvPicPr>
        <p:blipFill>
          <a:blip r:embed="rId20"/>
          <a:stretch>
            <a:fillRect/>
          </a:stretch>
        </p:blipFill>
        <p:spPr>
          <a:xfrm>
            <a:off x="6477000" y="4406801"/>
            <a:ext cx="130969" cy="119955"/>
          </a:xfrm>
          <a:prstGeom prst="rect">
            <a:avLst/>
          </a:prstGeom>
        </p:spPr>
      </p:pic>
      <p:pic>
        <p:nvPicPr>
          <p:cNvPr id="23" name="Image 21" descr="preencoded.png"/>
          <p:cNvPicPr>
            <a:picLocks noChangeAspect="1"/>
          </p:cNvPicPr>
          <p:nvPr/>
        </p:nvPicPr>
        <p:blipFill>
          <a:blip r:embed="rId21"/>
          <a:stretch>
            <a:fillRect/>
          </a:stretch>
        </p:blipFill>
        <p:spPr>
          <a:xfrm>
            <a:off x="6477000" y="4892576"/>
            <a:ext cx="130969" cy="110728"/>
          </a:xfrm>
          <a:prstGeom prst="rect">
            <a:avLst/>
          </a:prstGeom>
        </p:spPr>
      </p:pic>
      <p:pic>
        <p:nvPicPr>
          <p:cNvPr id="24" name="Image 22" descr="preencoded.png"/>
          <p:cNvPicPr>
            <a:picLocks noChangeAspect="1"/>
          </p:cNvPicPr>
          <p:nvPr/>
        </p:nvPicPr>
        <p:blipFill>
          <a:blip r:embed="rId22"/>
          <a:stretch>
            <a:fillRect/>
          </a:stretch>
        </p:blipFill>
        <p:spPr>
          <a:xfrm>
            <a:off x="6238875" y="5698927"/>
            <a:ext cx="5572125" cy="930473"/>
          </a:xfrm>
          <a:prstGeom prst="rect">
            <a:avLst/>
          </a:prstGeom>
        </p:spPr>
      </p:pic>
      <p:pic>
        <p:nvPicPr>
          <p:cNvPr id="25" name="Image 23" descr="preencoded.png"/>
          <p:cNvPicPr>
            <a:picLocks noChangeAspect="1"/>
          </p:cNvPicPr>
          <p:nvPr/>
        </p:nvPicPr>
        <p:blipFill>
          <a:blip r:embed="rId23"/>
          <a:stretch>
            <a:fillRect/>
          </a:stretch>
        </p:blipFill>
        <p:spPr>
          <a:xfrm>
            <a:off x="6429375" y="5882283"/>
            <a:ext cx="190500" cy="152400"/>
          </a:xfrm>
          <a:prstGeom prst="rect">
            <a:avLst/>
          </a:prstGeom>
        </p:spPr>
      </p:pic>
      <p:sp>
        <p:nvSpPr>
          <p:cNvPr id="26" name="Text 0"/>
          <p:cNvSpPr/>
          <p:nvPr/>
        </p:nvSpPr>
        <p:spPr>
          <a:xfrm>
            <a:off x="523875" y="152400"/>
            <a:ext cx="960120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The Progestogen Challenge Test</a:t>
            </a:r>
            <a:endParaRPr lang="en-US" sz="2100" dirty="0"/>
          </a:p>
        </p:txBody>
      </p:sp>
      <p:sp>
        <p:nvSpPr>
          <p:cNvPr id="27" name="Text 1"/>
          <p:cNvSpPr/>
          <p:nvPr/>
        </p:nvSpPr>
        <p:spPr>
          <a:xfrm>
            <a:off x="571500" y="619125"/>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8" name="Text 2"/>
          <p:cNvSpPr/>
          <p:nvPr/>
        </p:nvSpPr>
        <p:spPr>
          <a:xfrm>
            <a:off x="1095375" y="1200150"/>
            <a:ext cx="466725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Clinical Context</a:t>
            </a:r>
            <a:endParaRPr lang="en-US" sz="1200" dirty="0"/>
          </a:p>
        </p:txBody>
      </p:sp>
      <p:sp>
        <p:nvSpPr>
          <p:cNvPr id="29" name="Text 3"/>
          <p:cNvSpPr/>
          <p:nvPr/>
        </p:nvSpPr>
        <p:spPr>
          <a:xfrm>
            <a:off x="1095375" y="1457325"/>
            <a:ext cx="4200971" cy="619125"/>
          </a:xfrm>
          <a:prstGeom prst="rect">
            <a:avLst/>
          </a:prstGeom>
          <a:noFill/>
          <a:ln/>
        </p:spPr>
        <p:txBody>
          <a:bodyPr vert="horz" wrap="square" lIns="0" tIns="0" rIns="0" bIns="0" rtlCol="0" anchor="ctr"/>
          <a:lstStyle/>
          <a:p>
            <a:pPr marL="0" indent="0">
              <a:lnSpc>
                <a:spcPts val="1688"/>
              </a:lnSpc>
              <a:buNone/>
            </a:pPr>
            <a:r>
              <a:rPr lang="en-US" sz="1125" dirty="0">
                <a:solidFill>
                  <a:srgbClr val="212529"/>
                </a:solidFill>
              </a:rPr>
              <a:t>Primarily a hospital-based investigation. Not routinely performed in General Practice but vital to understand for AKT and referral interpretation.</a:t>
            </a:r>
            <a:endParaRPr lang="en-US" sz="1125" dirty="0"/>
          </a:p>
        </p:txBody>
      </p:sp>
      <p:sp>
        <p:nvSpPr>
          <p:cNvPr id="30" name="Text 4"/>
          <p:cNvSpPr/>
          <p:nvPr/>
        </p:nvSpPr>
        <p:spPr>
          <a:xfrm>
            <a:off x="695325" y="2638425"/>
            <a:ext cx="1505383" cy="195263"/>
          </a:xfrm>
          <a:prstGeom prst="rect">
            <a:avLst/>
          </a:prstGeom>
          <a:noFill/>
          <a:ln/>
        </p:spPr>
        <p:txBody>
          <a:bodyPr vert="horz" wrap="square" lIns="0" tIns="0" rIns="0" bIns="0" rtlCol="0" anchor="ctr"/>
          <a:lstStyle/>
          <a:p>
            <a:pPr marL="0" indent="0">
              <a:lnSpc>
                <a:spcPts val="1238"/>
              </a:lnSpc>
              <a:buNone/>
            </a:pPr>
            <a:r>
              <a:rPr lang="en-US" sz="825" b="1" dirty="0">
                <a:solidFill>
                  <a:srgbClr val="FFFFFF"/>
                </a:solidFill>
              </a:rPr>
              <a:t>ADMINISTRATION</a:t>
            </a:r>
            <a:endParaRPr lang="en-US" sz="825" dirty="0"/>
          </a:p>
        </p:txBody>
      </p:sp>
      <p:sp>
        <p:nvSpPr>
          <p:cNvPr id="31" name="Text 5"/>
          <p:cNvSpPr/>
          <p:nvPr/>
        </p:nvSpPr>
        <p:spPr>
          <a:xfrm>
            <a:off x="940594" y="2909888"/>
            <a:ext cx="5095875"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The Procedure</a:t>
            </a:r>
            <a:endParaRPr lang="en-US" sz="1425" dirty="0"/>
          </a:p>
        </p:txBody>
      </p:sp>
      <p:sp>
        <p:nvSpPr>
          <p:cNvPr id="32" name="Text 6"/>
          <p:cNvSpPr/>
          <p:nvPr/>
        </p:nvSpPr>
        <p:spPr>
          <a:xfrm>
            <a:off x="845344" y="3276600"/>
            <a:ext cx="4869656" cy="428625"/>
          </a:xfrm>
          <a:prstGeom prst="rect">
            <a:avLst/>
          </a:prstGeom>
          <a:noFill/>
          <a:ln/>
        </p:spPr>
        <p:txBody>
          <a:bodyPr vert="horz" wrap="square" lIns="0" tIns="0" rIns="0" bIns="0" rtlCol="0" anchor="ctr"/>
          <a:lstStyle/>
          <a:p>
            <a:pPr marL="0" indent="0" algn="l">
              <a:lnSpc>
                <a:spcPts val="1688"/>
              </a:lnSpc>
              <a:buNone/>
            </a:pPr>
            <a:r>
              <a:rPr lang="en-US" sz="1125" dirty="0">
                <a:solidFill>
                  <a:srgbClr val="212529"/>
                </a:solidFill>
              </a:rPr>
              <a:t>Administer oral progestogen (e.g., Medroxyprogesterone 10mg) for </a:t>
            </a:r>
            <a:r>
              <a:rPr lang="en-US" sz="1125" b="1" dirty="0">
                <a:solidFill>
                  <a:srgbClr val="212529"/>
                </a:solidFill>
              </a:rPr>
              <a:t>7–10 days</a:t>
            </a:r>
            <a:r>
              <a:rPr lang="en-US" sz="1125" dirty="0">
                <a:solidFill>
                  <a:srgbClr val="212529"/>
                </a:solidFill>
              </a:rPr>
              <a:t>.</a:t>
            </a:r>
            <a:endParaRPr lang="en-US" sz="1125" dirty="0"/>
          </a:p>
        </p:txBody>
      </p:sp>
      <p:sp>
        <p:nvSpPr>
          <p:cNvPr id="33" name="Text 7"/>
          <p:cNvSpPr/>
          <p:nvPr/>
        </p:nvSpPr>
        <p:spPr>
          <a:xfrm>
            <a:off x="845344" y="3762375"/>
            <a:ext cx="11346656"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212529"/>
                </a:solidFill>
              </a:rPr>
              <a:t>Wait for withdrawal bleeding to occur (usually within 2–7 days of stopping).</a:t>
            </a:r>
            <a:endParaRPr lang="en-US" sz="1125" dirty="0"/>
          </a:p>
        </p:txBody>
      </p:sp>
      <p:sp>
        <p:nvSpPr>
          <p:cNvPr id="34" name="Text 8"/>
          <p:cNvSpPr/>
          <p:nvPr/>
        </p:nvSpPr>
        <p:spPr>
          <a:xfrm>
            <a:off x="845344" y="4033837"/>
            <a:ext cx="4869656"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212529"/>
                </a:solidFill>
              </a:rPr>
              <a:t>Goal:</a:t>
            </a:r>
            <a:r>
              <a:rPr lang="en-US" sz="1125" dirty="0">
                <a:solidFill>
                  <a:srgbClr val="212529"/>
                </a:solidFill>
              </a:rPr>
              <a:t> To confirm the presence of endogenous oestrogen and a patent outflow tract.</a:t>
            </a:r>
            <a:endParaRPr lang="en-US" sz="1125" dirty="0"/>
          </a:p>
        </p:txBody>
      </p:sp>
      <p:sp>
        <p:nvSpPr>
          <p:cNvPr id="35" name="Text 9"/>
          <p:cNvSpPr/>
          <p:nvPr/>
        </p:nvSpPr>
        <p:spPr>
          <a:xfrm>
            <a:off x="6798469" y="1238250"/>
            <a:ext cx="5393531"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Withdrawal Bleed (Positive)</a:t>
            </a:r>
            <a:endParaRPr lang="en-US" sz="1425" dirty="0"/>
          </a:p>
        </p:txBody>
      </p:sp>
      <p:sp>
        <p:nvSpPr>
          <p:cNvPr id="36" name="Text 10"/>
          <p:cNvSpPr/>
          <p:nvPr/>
        </p:nvSpPr>
        <p:spPr>
          <a:xfrm>
            <a:off x="6703219" y="1604963"/>
            <a:ext cx="4869656"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212529"/>
                </a:solidFill>
              </a:rPr>
              <a:t>Interpretation:</a:t>
            </a:r>
            <a:r>
              <a:rPr lang="en-US" sz="1125" dirty="0">
                <a:solidFill>
                  <a:srgbClr val="212529"/>
                </a:solidFill>
              </a:rPr>
              <a:t> Adequate endogenous oestrogen is present to prime the endometrium.</a:t>
            </a:r>
            <a:endParaRPr lang="en-US" sz="1125" dirty="0"/>
          </a:p>
        </p:txBody>
      </p:sp>
      <p:sp>
        <p:nvSpPr>
          <p:cNvPr id="37" name="Text 11"/>
          <p:cNvSpPr/>
          <p:nvPr/>
        </p:nvSpPr>
        <p:spPr>
          <a:xfrm>
            <a:off x="6703219" y="2090738"/>
            <a:ext cx="4869656"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212529"/>
                </a:solidFill>
              </a:rPr>
              <a:t>Diagnosis:</a:t>
            </a:r>
            <a:r>
              <a:rPr lang="en-US" sz="1125" dirty="0">
                <a:solidFill>
                  <a:srgbClr val="212529"/>
                </a:solidFill>
              </a:rPr>
              <a:t> Likely </a:t>
            </a:r>
            <a:r>
              <a:rPr lang="en-US" sz="1125" b="1" dirty="0">
                <a:solidFill>
                  <a:srgbClr val="212529"/>
                </a:solidFill>
              </a:rPr>
              <a:t>anovulation</a:t>
            </a:r>
            <a:r>
              <a:rPr lang="en-US" sz="1125" dirty="0">
                <a:solidFill>
                  <a:srgbClr val="212529"/>
                </a:solidFill>
              </a:rPr>
              <a:t> (oestrogen present but no progesterone rise to cycle it).</a:t>
            </a:r>
            <a:endParaRPr lang="en-US" sz="1125" dirty="0"/>
          </a:p>
        </p:txBody>
      </p:sp>
      <p:sp>
        <p:nvSpPr>
          <p:cNvPr id="38" name="Text 12"/>
          <p:cNvSpPr/>
          <p:nvPr/>
        </p:nvSpPr>
        <p:spPr>
          <a:xfrm>
            <a:off x="6703219" y="2576513"/>
            <a:ext cx="5488781"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212529"/>
                </a:solidFill>
              </a:rPr>
              <a:t>Clomiphene is highly effective for these patients.</a:t>
            </a:r>
            <a:endParaRPr lang="en-US" sz="1125" dirty="0"/>
          </a:p>
        </p:txBody>
      </p:sp>
      <p:sp>
        <p:nvSpPr>
          <p:cNvPr id="39" name="Text 13"/>
          <p:cNvSpPr/>
          <p:nvPr/>
        </p:nvSpPr>
        <p:spPr>
          <a:xfrm>
            <a:off x="6798469" y="3525738"/>
            <a:ext cx="5095875"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No Bleed (Negative)</a:t>
            </a:r>
            <a:endParaRPr lang="en-US" sz="1425" dirty="0"/>
          </a:p>
        </p:txBody>
      </p:sp>
      <p:sp>
        <p:nvSpPr>
          <p:cNvPr id="40" name="Text 14"/>
          <p:cNvSpPr/>
          <p:nvPr/>
        </p:nvSpPr>
        <p:spPr>
          <a:xfrm>
            <a:off x="6703219" y="3892451"/>
            <a:ext cx="4869656"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212529"/>
                </a:solidFill>
              </a:rPr>
              <a:t>Interpretation:</a:t>
            </a:r>
            <a:r>
              <a:rPr lang="en-US" sz="1125" dirty="0">
                <a:solidFill>
                  <a:srgbClr val="212529"/>
                </a:solidFill>
              </a:rPr>
              <a:t> Oestrogen levels are insufficient to build up the endometrial lining.</a:t>
            </a:r>
            <a:endParaRPr lang="en-US" sz="1125" dirty="0"/>
          </a:p>
        </p:txBody>
      </p:sp>
      <p:sp>
        <p:nvSpPr>
          <p:cNvPr id="41" name="Text 15"/>
          <p:cNvSpPr/>
          <p:nvPr/>
        </p:nvSpPr>
        <p:spPr>
          <a:xfrm>
            <a:off x="6703219" y="4378226"/>
            <a:ext cx="4869656" cy="428625"/>
          </a:xfrm>
          <a:prstGeom prst="rect">
            <a:avLst/>
          </a:prstGeom>
          <a:noFill/>
          <a:ln/>
        </p:spPr>
        <p:txBody>
          <a:bodyPr vert="horz" wrap="square" lIns="0" tIns="0" rIns="0" bIns="0" rtlCol="0" anchor="ctr"/>
          <a:lstStyle/>
          <a:p>
            <a:pPr marL="0" indent="0" algn="l">
              <a:lnSpc>
                <a:spcPts val="1688"/>
              </a:lnSpc>
              <a:buNone/>
            </a:pPr>
            <a:r>
              <a:rPr lang="en-US" sz="1125" b="1" dirty="0">
                <a:solidFill>
                  <a:srgbClr val="212529"/>
                </a:solidFill>
              </a:rPr>
              <a:t>Causes:</a:t>
            </a:r>
            <a:r>
              <a:rPr lang="en-US" sz="1125" dirty="0">
                <a:solidFill>
                  <a:srgbClr val="212529"/>
                </a:solidFill>
              </a:rPr>
              <a:t> Premature Ovarian Insufficiency (POI) or severe hypothalamic suppression.</a:t>
            </a:r>
            <a:endParaRPr lang="en-US" sz="1125" dirty="0"/>
          </a:p>
        </p:txBody>
      </p:sp>
      <p:sp>
        <p:nvSpPr>
          <p:cNvPr id="42" name="Text 16"/>
          <p:cNvSpPr/>
          <p:nvPr/>
        </p:nvSpPr>
        <p:spPr>
          <a:xfrm>
            <a:off x="6703219" y="4864001"/>
            <a:ext cx="5488781" cy="214313"/>
          </a:xfrm>
          <a:prstGeom prst="rect">
            <a:avLst/>
          </a:prstGeom>
          <a:noFill/>
          <a:ln/>
        </p:spPr>
        <p:txBody>
          <a:bodyPr vert="horz" wrap="square" lIns="0" tIns="0" rIns="0" bIns="0" rtlCol="0" anchor="ctr"/>
          <a:lstStyle/>
          <a:p>
            <a:pPr marL="0" indent="0" algn="l">
              <a:lnSpc>
                <a:spcPts val="1688"/>
              </a:lnSpc>
              <a:buNone/>
            </a:pPr>
            <a:r>
              <a:rPr lang="en-US" sz="1125" dirty="0">
                <a:solidFill>
                  <a:srgbClr val="212529"/>
                </a:solidFill>
              </a:rPr>
              <a:t>Requires urgent referral for FSH/LH assessment and HRT consideration.</a:t>
            </a:r>
            <a:endParaRPr lang="en-US" sz="1125" dirty="0"/>
          </a:p>
        </p:txBody>
      </p:sp>
      <p:sp>
        <p:nvSpPr>
          <p:cNvPr id="43" name="Text 17"/>
          <p:cNvSpPr/>
          <p:nvPr/>
        </p:nvSpPr>
        <p:spPr>
          <a:xfrm>
            <a:off x="6715125" y="5851327"/>
            <a:ext cx="4972050" cy="214313"/>
          </a:xfrm>
          <a:prstGeom prst="rect">
            <a:avLst/>
          </a:prstGeom>
          <a:noFill/>
          <a:ln/>
        </p:spPr>
        <p:txBody>
          <a:bodyPr vert="horz" wrap="square" lIns="0" tIns="0" rIns="0" bIns="0" rtlCol="0" anchor="ctr"/>
          <a:lstStyle/>
          <a:p>
            <a:pPr marL="0" indent="0">
              <a:lnSpc>
                <a:spcPts val="1688"/>
              </a:lnSpc>
              <a:buNone/>
            </a:pPr>
            <a:r>
              <a:rPr lang="en-US" sz="1125" b="1" dirty="0">
                <a:solidFill>
                  <a:srgbClr val="212529"/>
                </a:solidFill>
              </a:rPr>
              <a:t>AKT Pearl: The Oestrogen Link</a:t>
            </a:r>
            <a:endParaRPr lang="en-US" sz="1125" dirty="0"/>
          </a:p>
        </p:txBody>
      </p:sp>
      <p:sp>
        <p:nvSpPr>
          <p:cNvPr id="44" name="Text 18"/>
          <p:cNvSpPr/>
          <p:nvPr/>
        </p:nvSpPr>
        <p:spPr>
          <a:xfrm>
            <a:off x="6429375" y="6103739"/>
            <a:ext cx="5191125" cy="373261"/>
          </a:xfrm>
          <a:prstGeom prst="rect">
            <a:avLst/>
          </a:prstGeom>
          <a:noFill/>
          <a:ln/>
        </p:spPr>
        <p:txBody>
          <a:bodyPr vert="horz" wrap="square" lIns="0" tIns="0" rIns="0" bIns="0" rtlCol="0" anchor="ctr"/>
          <a:lstStyle/>
          <a:p>
            <a:pPr marL="0" indent="0">
              <a:lnSpc>
                <a:spcPts val="1470"/>
              </a:lnSpc>
              <a:buNone/>
            </a:pPr>
            <a:r>
              <a:rPr lang="en-US" sz="1050" dirty="0">
                <a:solidFill>
                  <a:srgbClr val="212529"/>
                </a:solidFill>
              </a:rPr>
              <a:t>A positive challenge proves the patient is </a:t>
            </a:r>
            <a:r>
              <a:rPr lang="en-US" sz="1050" b="1" dirty="0">
                <a:solidFill>
                  <a:srgbClr val="212529"/>
                </a:solidFill>
              </a:rPr>
              <a:t>normo-oestrogenic</a:t>
            </a:r>
            <a:r>
              <a:rPr lang="en-US" sz="1050" dirty="0">
                <a:solidFill>
                  <a:srgbClr val="212529"/>
                </a:solidFill>
              </a:rPr>
              <a:t>. A negative challenge suggests </a:t>
            </a:r>
            <a:r>
              <a:rPr lang="en-US" sz="1050" b="1" dirty="0">
                <a:solidFill>
                  <a:srgbClr val="212529"/>
                </a:solidFill>
              </a:rPr>
              <a:t>hypo-oestrogenism</a:t>
            </a:r>
            <a:r>
              <a:rPr lang="en-US" sz="1050" dirty="0">
                <a:solidFill>
                  <a:srgbClr val="212529"/>
                </a:solidFill>
              </a:rPr>
              <a:t>, posing a risk to long-term bone health.</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0" y="0"/>
            <a:ext cx="12192000" cy="1104900"/>
          </a:xfrm>
          <a:prstGeom prst="rect">
            <a:avLst/>
          </a:prstGeom>
        </p:spPr>
      </p:pic>
      <p:pic>
        <p:nvPicPr>
          <p:cNvPr id="5" name="Image 3" descr="preencoded.png"/>
          <p:cNvPicPr>
            <a:picLocks noChangeAspect="1"/>
          </p:cNvPicPr>
          <p:nvPr/>
        </p:nvPicPr>
        <p:blipFill>
          <a:blip r:embed="rId6"/>
          <a:stretch>
            <a:fillRect/>
          </a:stretch>
        </p:blipFill>
        <p:spPr>
          <a:xfrm>
            <a:off x="476250" y="285750"/>
            <a:ext cx="11239500" cy="400050"/>
          </a:xfrm>
          <a:prstGeom prst="rect">
            <a:avLst/>
          </a:prstGeom>
        </p:spPr>
      </p:pic>
      <p:pic>
        <p:nvPicPr>
          <p:cNvPr id="6" name="Image 4" descr="preencoded.png"/>
          <p:cNvPicPr>
            <a:picLocks noChangeAspect="1"/>
          </p:cNvPicPr>
          <p:nvPr/>
        </p:nvPicPr>
        <p:blipFill>
          <a:blip r:embed="rId7"/>
          <a:stretch>
            <a:fillRect/>
          </a:stretch>
        </p:blipFill>
        <p:spPr>
          <a:xfrm>
            <a:off x="476250" y="1104900"/>
            <a:ext cx="5500688" cy="2724150"/>
          </a:xfrm>
          <a:prstGeom prst="rect">
            <a:avLst/>
          </a:prstGeom>
        </p:spPr>
      </p:pic>
      <p:pic>
        <p:nvPicPr>
          <p:cNvPr id="7" name="Image 5" descr="preencoded.png"/>
          <p:cNvPicPr>
            <a:picLocks noChangeAspect="1"/>
          </p:cNvPicPr>
          <p:nvPr/>
        </p:nvPicPr>
        <p:blipFill>
          <a:blip r:embed="rId8"/>
          <a:stretch>
            <a:fillRect/>
          </a:stretch>
        </p:blipFill>
        <p:spPr>
          <a:xfrm>
            <a:off x="714375" y="1390650"/>
            <a:ext cx="238125" cy="190500"/>
          </a:xfrm>
          <a:prstGeom prst="rect">
            <a:avLst/>
          </a:prstGeom>
        </p:spPr>
      </p:pic>
      <p:pic>
        <p:nvPicPr>
          <p:cNvPr id="8" name="Image 6" descr="preencoded.png"/>
          <p:cNvPicPr>
            <a:picLocks noChangeAspect="1"/>
          </p:cNvPicPr>
          <p:nvPr/>
        </p:nvPicPr>
        <p:blipFill>
          <a:blip r:embed="rId9"/>
          <a:stretch>
            <a:fillRect/>
          </a:stretch>
        </p:blipFill>
        <p:spPr>
          <a:xfrm>
            <a:off x="714375" y="1819275"/>
            <a:ext cx="214313" cy="201662"/>
          </a:xfrm>
          <a:prstGeom prst="rect">
            <a:avLst/>
          </a:prstGeom>
        </p:spPr>
      </p:pic>
      <p:pic>
        <p:nvPicPr>
          <p:cNvPr id="9" name="Image 7" descr="preencoded.png"/>
          <p:cNvPicPr>
            <a:picLocks noChangeAspect="1"/>
          </p:cNvPicPr>
          <p:nvPr/>
        </p:nvPicPr>
        <p:blipFill>
          <a:blip r:embed="rId10"/>
          <a:stretch>
            <a:fillRect/>
          </a:stretch>
        </p:blipFill>
        <p:spPr>
          <a:xfrm>
            <a:off x="714375" y="2447925"/>
            <a:ext cx="214313" cy="214313"/>
          </a:xfrm>
          <a:prstGeom prst="rect">
            <a:avLst/>
          </a:prstGeom>
        </p:spPr>
      </p:pic>
      <p:pic>
        <p:nvPicPr>
          <p:cNvPr id="10" name="Image 8" descr="preencoded.png"/>
          <p:cNvPicPr>
            <a:picLocks noChangeAspect="1"/>
          </p:cNvPicPr>
          <p:nvPr/>
        </p:nvPicPr>
        <p:blipFill>
          <a:blip r:embed="rId10"/>
          <a:stretch>
            <a:fillRect/>
          </a:stretch>
        </p:blipFill>
        <p:spPr>
          <a:xfrm>
            <a:off x="714375" y="3076575"/>
            <a:ext cx="214313" cy="214313"/>
          </a:xfrm>
          <a:prstGeom prst="rect">
            <a:avLst/>
          </a:prstGeom>
        </p:spPr>
      </p:pic>
      <p:pic>
        <p:nvPicPr>
          <p:cNvPr id="11" name="Image 9" descr="preencoded.png"/>
          <p:cNvPicPr>
            <a:picLocks noChangeAspect="1"/>
          </p:cNvPicPr>
          <p:nvPr/>
        </p:nvPicPr>
        <p:blipFill>
          <a:blip r:embed="rId11"/>
          <a:stretch>
            <a:fillRect/>
          </a:stretch>
        </p:blipFill>
        <p:spPr>
          <a:xfrm>
            <a:off x="6215063" y="1104900"/>
            <a:ext cx="5500688" cy="2724150"/>
          </a:xfrm>
          <a:prstGeom prst="rect">
            <a:avLst/>
          </a:prstGeom>
        </p:spPr>
      </p:pic>
      <p:pic>
        <p:nvPicPr>
          <p:cNvPr id="12" name="Image 10" descr="preencoded.png"/>
          <p:cNvPicPr>
            <a:picLocks noChangeAspect="1"/>
          </p:cNvPicPr>
          <p:nvPr/>
        </p:nvPicPr>
        <p:blipFill>
          <a:blip r:embed="rId12"/>
          <a:stretch>
            <a:fillRect/>
          </a:stretch>
        </p:blipFill>
        <p:spPr>
          <a:xfrm>
            <a:off x="6453188" y="1390650"/>
            <a:ext cx="238125" cy="190500"/>
          </a:xfrm>
          <a:prstGeom prst="rect">
            <a:avLst/>
          </a:prstGeom>
        </p:spPr>
      </p:pic>
      <p:pic>
        <p:nvPicPr>
          <p:cNvPr id="13" name="Image 11" descr="preencoded.png"/>
          <p:cNvPicPr>
            <a:picLocks noChangeAspect="1"/>
          </p:cNvPicPr>
          <p:nvPr/>
        </p:nvPicPr>
        <p:blipFill>
          <a:blip r:embed="rId13"/>
          <a:stretch>
            <a:fillRect/>
          </a:stretch>
        </p:blipFill>
        <p:spPr>
          <a:xfrm>
            <a:off x="6453188" y="1819275"/>
            <a:ext cx="214313" cy="171450"/>
          </a:xfrm>
          <a:prstGeom prst="rect">
            <a:avLst/>
          </a:prstGeom>
        </p:spPr>
      </p:pic>
      <p:pic>
        <p:nvPicPr>
          <p:cNvPr id="14" name="Image 12" descr="preencoded.png"/>
          <p:cNvPicPr>
            <a:picLocks noChangeAspect="1"/>
          </p:cNvPicPr>
          <p:nvPr/>
        </p:nvPicPr>
        <p:blipFill>
          <a:blip r:embed="rId14"/>
          <a:stretch>
            <a:fillRect/>
          </a:stretch>
        </p:blipFill>
        <p:spPr>
          <a:xfrm>
            <a:off x="6453188" y="2190750"/>
            <a:ext cx="214313" cy="201662"/>
          </a:xfrm>
          <a:prstGeom prst="rect">
            <a:avLst/>
          </a:prstGeom>
        </p:spPr>
      </p:pic>
      <p:pic>
        <p:nvPicPr>
          <p:cNvPr id="15" name="Image 13" descr="preencoded.png"/>
          <p:cNvPicPr>
            <a:picLocks noChangeAspect="1"/>
          </p:cNvPicPr>
          <p:nvPr/>
        </p:nvPicPr>
        <p:blipFill>
          <a:blip r:embed="rId15"/>
          <a:stretch>
            <a:fillRect/>
          </a:stretch>
        </p:blipFill>
        <p:spPr>
          <a:xfrm>
            <a:off x="6453188" y="2819400"/>
            <a:ext cx="214313" cy="244822"/>
          </a:xfrm>
          <a:prstGeom prst="rect">
            <a:avLst/>
          </a:prstGeom>
        </p:spPr>
      </p:pic>
      <p:pic>
        <p:nvPicPr>
          <p:cNvPr id="16" name="Image 14" descr="preencoded.png"/>
          <p:cNvPicPr>
            <a:picLocks noChangeAspect="1"/>
          </p:cNvPicPr>
          <p:nvPr/>
        </p:nvPicPr>
        <p:blipFill>
          <a:blip r:embed="rId16"/>
          <a:stretch>
            <a:fillRect/>
          </a:stretch>
        </p:blipFill>
        <p:spPr>
          <a:xfrm>
            <a:off x="476250" y="4019550"/>
            <a:ext cx="5500688" cy="1354187"/>
          </a:xfrm>
          <a:prstGeom prst="rect">
            <a:avLst/>
          </a:prstGeom>
        </p:spPr>
      </p:pic>
      <p:pic>
        <p:nvPicPr>
          <p:cNvPr id="17" name="Image 15" descr="preencoded.png"/>
          <p:cNvPicPr>
            <a:picLocks noChangeAspect="1"/>
          </p:cNvPicPr>
          <p:nvPr/>
        </p:nvPicPr>
        <p:blipFill>
          <a:blip r:embed="rId17"/>
          <a:stretch>
            <a:fillRect/>
          </a:stretch>
        </p:blipFill>
        <p:spPr>
          <a:xfrm>
            <a:off x="666750" y="4250978"/>
            <a:ext cx="214313" cy="175320"/>
          </a:xfrm>
          <a:prstGeom prst="rect">
            <a:avLst/>
          </a:prstGeom>
        </p:spPr>
      </p:pic>
      <p:pic>
        <p:nvPicPr>
          <p:cNvPr id="18" name="Image 16" descr="preencoded.png"/>
          <p:cNvPicPr>
            <a:picLocks noChangeAspect="1"/>
          </p:cNvPicPr>
          <p:nvPr/>
        </p:nvPicPr>
        <p:blipFill>
          <a:blip r:embed="rId18"/>
          <a:stretch>
            <a:fillRect/>
          </a:stretch>
        </p:blipFill>
        <p:spPr>
          <a:xfrm>
            <a:off x="6215063" y="4019550"/>
            <a:ext cx="5500688" cy="1354187"/>
          </a:xfrm>
          <a:prstGeom prst="rect">
            <a:avLst/>
          </a:prstGeom>
        </p:spPr>
      </p:pic>
      <p:pic>
        <p:nvPicPr>
          <p:cNvPr id="19" name="Image 17" descr="preencoded.png"/>
          <p:cNvPicPr>
            <a:picLocks noChangeAspect="1"/>
          </p:cNvPicPr>
          <p:nvPr/>
        </p:nvPicPr>
        <p:blipFill>
          <a:blip r:embed="rId19"/>
          <a:stretch>
            <a:fillRect/>
          </a:stretch>
        </p:blipFill>
        <p:spPr>
          <a:xfrm>
            <a:off x="6405563" y="4250978"/>
            <a:ext cx="214313" cy="175320"/>
          </a:xfrm>
          <a:prstGeom prst="rect">
            <a:avLst/>
          </a:prstGeom>
        </p:spPr>
      </p:pic>
      <p:sp>
        <p:nvSpPr>
          <p:cNvPr id="20" name="Text 0"/>
          <p:cNvSpPr/>
          <p:nvPr/>
        </p:nvSpPr>
        <p:spPr>
          <a:xfrm>
            <a:off x="619125" y="285750"/>
            <a:ext cx="1034796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Pitfalls of Day 21 Progesterone</a:t>
            </a:r>
            <a:endParaRPr lang="en-US" sz="2100" dirty="0"/>
          </a:p>
        </p:txBody>
      </p:sp>
      <p:sp>
        <p:nvSpPr>
          <p:cNvPr id="21" name="Text 1"/>
          <p:cNvSpPr/>
          <p:nvPr/>
        </p:nvSpPr>
        <p:spPr>
          <a:xfrm>
            <a:off x="666750" y="733425"/>
            <a:ext cx="110490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2" name="Text 2"/>
          <p:cNvSpPr/>
          <p:nvPr/>
        </p:nvSpPr>
        <p:spPr>
          <a:xfrm>
            <a:off x="1047750" y="1343025"/>
            <a:ext cx="6172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Why it fails in Amenorrhoea</a:t>
            </a:r>
            <a:endParaRPr lang="en-US" sz="1500" dirty="0"/>
          </a:p>
        </p:txBody>
      </p:sp>
      <p:sp>
        <p:nvSpPr>
          <p:cNvPr id="23" name="Text 3"/>
          <p:cNvSpPr/>
          <p:nvPr/>
        </p:nvSpPr>
        <p:spPr>
          <a:xfrm>
            <a:off x="1042988" y="1819275"/>
            <a:ext cx="4695825"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529"/>
                </a:solidFill>
              </a:rPr>
              <a:t>The Logic Gap:</a:t>
            </a:r>
            <a:r>
              <a:rPr lang="en-US" sz="1350" dirty="0">
                <a:solidFill>
                  <a:srgbClr val="212529"/>
                </a:solidFill>
              </a:rPr>
              <a:t> Progesterone only rises </a:t>
            </a:r>
            <a:r>
              <a:rPr lang="en-US" sz="1350" i="1" dirty="0">
                <a:solidFill>
                  <a:srgbClr val="212529"/>
                </a:solidFill>
              </a:rPr>
              <a:t>after</a:t>
            </a:r>
            <a:r>
              <a:rPr lang="en-US" sz="1350" dirty="0">
                <a:solidFill>
                  <a:srgbClr val="212529"/>
                </a:solidFill>
              </a:rPr>
              <a:t> ovulation has occurred.</a:t>
            </a:r>
            <a:endParaRPr lang="en-US" sz="1350" dirty="0"/>
          </a:p>
        </p:txBody>
      </p:sp>
      <p:sp>
        <p:nvSpPr>
          <p:cNvPr id="24" name="Text 4"/>
          <p:cNvSpPr/>
          <p:nvPr/>
        </p:nvSpPr>
        <p:spPr>
          <a:xfrm>
            <a:off x="1042988" y="2447925"/>
            <a:ext cx="4695825"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529"/>
                </a:solidFill>
              </a:rPr>
              <a:t>No Cycle = No "Day 21":</a:t>
            </a:r>
            <a:r>
              <a:rPr lang="en-US" sz="1350" dirty="0">
                <a:solidFill>
                  <a:srgbClr val="212529"/>
                </a:solidFill>
              </a:rPr>
              <a:t> In amenorrhoea, there is no predictable ovulation timing.</a:t>
            </a:r>
            <a:endParaRPr lang="en-US" sz="1350" dirty="0"/>
          </a:p>
        </p:txBody>
      </p:sp>
      <p:sp>
        <p:nvSpPr>
          <p:cNvPr id="25" name="Text 5"/>
          <p:cNvSpPr/>
          <p:nvPr/>
        </p:nvSpPr>
        <p:spPr>
          <a:xfrm>
            <a:off x="1042988" y="3076575"/>
            <a:ext cx="4695825"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529"/>
                </a:solidFill>
              </a:rPr>
              <a:t>Zero Diagnostic Value:</a:t>
            </a:r>
            <a:r>
              <a:rPr lang="en-US" sz="1350" dirty="0">
                <a:solidFill>
                  <a:srgbClr val="212529"/>
                </a:solidFill>
              </a:rPr>
              <a:t> A low result only confirms she isn't ovulating—which we already know. It doesn't find the </a:t>
            </a:r>
            <a:r>
              <a:rPr lang="en-US" sz="1350" b="1" dirty="0">
                <a:solidFill>
                  <a:srgbClr val="DC3545"/>
                </a:solidFill>
              </a:rPr>
              <a:t>cause</a:t>
            </a:r>
            <a:r>
              <a:rPr lang="en-US" sz="1350" dirty="0">
                <a:solidFill>
                  <a:srgbClr val="212529"/>
                </a:solidFill>
              </a:rPr>
              <a:t>.</a:t>
            </a:r>
            <a:endParaRPr lang="en-US" sz="1350" dirty="0"/>
          </a:p>
        </p:txBody>
      </p:sp>
      <p:sp>
        <p:nvSpPr>
          <p:cNvPr id="26" name="Text 6"/>
          <p:cNvSpPr/>
          <p:nvPr/>
        </p:nvSpPr>
        <p:spPr>
          <a:xfrm>
            <a:off x="6786563" y="1343025"/>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When to actually use it</a:t>
            </a:r>
            <a:endParaRPr lang="en-US" sz="1500" dirty="0"/>
          </a:p>
        </p:txBody>
      </p:sp>
      <p:sp>
        <p:nvSpPr>
          <p:cNvPr id="27" name="Text 7"/>
          <p:cNvSpPr/>
          <p:nvPr/>
        </p:nvSpPr>
        <p:spPr>
          <a:xfrm>
            <a:off x="6781800" y="1819275"/>
            <a:ext cx="5410200" cy="257175"/>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529"/>
                </a:solidFill>
              </a:rPr>
              <a:t>Irregular Cycles:</a:t>
            </a:r>
            <a:r>
              <a:rPr lang="en-US" sz="1350" dirty="0">
                <a:solidFill>
                  <a:srgbClr val="212529"/>
                </a:solidFill>
              </a:rPr>
              <a:t> To confirm if ovulation is occurring at all.</a:t>
            </a:r>
            <a:endParaRPr lang="en-US" sz="1350" dirty="0"/>
          </a:p>
        </p:txBody>
      </p:sp>
      <p:sp>
        <p:nvSpPr>
          <p:cNvPr id="28" name="Text 8"/>
          <p:cNvSpPr/>
          <p:nvPr/>
        </p:nvSpPr>
        <p:spPr>
          <a:xfrm>
            <a:off x="6781800" y="2190750"/>
            <a:ext cx="4695825"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529"/>
                </a:solidFill>
              </a:rPr>
              <a:t>Timing is Key:</a:t>
            </a:r>
            <a:r>
              <a:rPr lang="en-US" sz="1350" dirty="0">
                <a:solidFill>
                  <a:srgbClr val="212529"/>
                </a:solidFill>
              </a:rPr>
              <a:t> Must be taken 7 days </a:t>
            </a:r>
            <a:r>
              <a:rPr lang="en-US" sz="1350" i="1" dirty="0">
                <a:solidFill>
                  <a:srgbClr val="212529"/>
                </a:solidFill>
              </a:rPr>
              <a:t>before</a:t>
            </a:r>
            <a:r>
              <a:rPr lang="en-US" sz="1350" dirty="0">
                <a:solidFill>
                  <a:srgbClr val="212529"/>
                </a:solidFill>
              </a:rPr>
              <a:t> the next expected period.</a:t>
            </a:r>
            <a:endParaRPr lang="en-US" sz="1350" dirty="0"/>
          </a:p>
        </p:txBody>
      </p:sp>
      <p:sp>
        <p:nvSpPr>
          <p:cNvPr id="29" name="Text 9"/>
          <p:cNvSpPr/>
          <p:nvPr/>
        </p:nvSpPr>
        <p:spPr>
          <a:xfrm>
            <a:off x="6781800" y="2819400"/>
            <a:ext cx="4695825"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529"/>
                </a:solidFill>
              </a:rPr>
              <a:t>Fertility Workup:</a:t>
            </a:r>
            <a:r>
              <a:rPr lang="en-US" sz="1350" dirty="0">
                <a:solidFill>
                  <a:srgbClr val="212529"/>
                </a:solidFill>
              </a:rPr>
              <a:t> Primary use is investigating subfertility, not investigating why periods have stopped.</a:t>
            </a:r>
            <a:endParaRPr lang="en-US" sz="1350" dirty="0"/>
          </a:p>
        </p:txBody>
      </p:sp>
      <p:sp>
        <p:nvSpPr>
          <p:cNvPr id="30" name="Text 10"/>
          <p:cNvSpPr/>
          <p:nvPr/>
        </p:nvSpPr>
        <p:spPr>
          <a:xfrm>
            <a:off x="957263" y="4210050"/>
            <a:ext cx="5119688"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AKT High-Yield Pearl</a:t>
            </a:r>
            <a:endParaRPr lang="en-US" sz="1350" dirty="0"/>
          </a:p>
        </p:txBody>
      </p:sp>
      <p:sp>
        <p:nvSpPr>
          <p:cNvPr id="31" name="Text 11"/>
          <p:cNvSpPr/>
          <p:nvPr/>
        </p:nvSpPr>
        <p:spPr>
          <a:xfrm>
            <a:off x="666750" y="4543425"/>
            <a:ext cx="5119688" cy="639812"/>
          </a:xfrm>
          <a:prstGeom prst="rect">
            <a:avLst/>
          </a:prstGeom>
          <a:noFill/>
          <a:ln/>
        </p:spPr>
        <p:txBody>
          <a:bodyPr vert="horz" wrap="square" lIns="0" tIns="0" rIns="0" bIns="0" rtlCol="0" anchor="ctr"/>
          <a:lstStyle/>
          <a:p>
            <a:pPr marL="0" indent="0">
              <a:lnSpc>
                <a:spcPts val="1680"/>
              </a:lnSpc>
              <a:buNone/>
            </a:pPr>
            <a:r>
              <a:rPr lang="en-US" sz="1200" dirty="0">
                <a:solidFill>
                  <a:srgbClr val="212529"/>
                </a:solidFill>
              </a:rPr>
              <a:t>Do not select "Serum Progesterone" in AKT questions regarding the investigation of </a:t>
            </a:r>
            <a:r>
              <a:rPr lang="en-US" sz="1200" b="1" dirty="0">
                <a:solidFill>
                  <a:srgbClr val="212529"/>
                </a:solidFill>
              </a:rPr>
              <a:t>secondary amenorrhoea</a:t>
            </a:r>
            <a:r>
              <a:rPr lang="en-US" sz="1200" dirty="0">
                <a:solidFill>
                  <a:srgbClr val="212529"/>
                </a:solidFill>
              </a:rPr>
              <a:t>. It is a common "distractor" option that leads to clinical waste.</a:t>
            </a:r>
            <a:endParaRPr lang="en-US" sz="1200" dirty="0"/>
          </a:p>
        </p:txBody>
      </p:sp>
      <p:sp>
        <p:nvSpPr>
          <p:cNvPr id="32" name="Text 12"/>
          <p:cNvSpPr/>
          <p:nvPr/>
        </p:nvSpPr>
        <p:spPr>
          <a:xfrm>
            <a:off x="6696075" y="4210050"/>
            <a:ext cx="5119688"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Common Clinical Pitfall</a:t>
            </a:r>
            <a:endParaRPr lang="en-US" sz="1350" dirty="0"/>
          </a:p>
        </p:txBody>
      </p:sp>
      <p:sp>
        <p:nvSpPr>
          <p:cNvPr id="33" name="Text 13"/>
          <p:cNvSpPr/>
          <p:nvPr/>
        </p:nvSpPr>
        <p:spPr>
          <a:xfrm>
            <a:off x="6405563" y="4543425"/>
            <a:ext cx="5119688" cy="639812"/>
          </a:xfrm>
          <a:prstGeom prst="rect">
            <a:avLst/>
          </a:prstGeom>
          <a:noFill/>
          <a:ln/>
        </p:spPr>
        <p:txBody>
          <a:bodyPr vert="horz" wrap="square" lIns="0" tIns="0" rIns="0" bIns="0" rtlCol="0" anchor="ctr"/>
          <a:lstStyle/>
          <a:p>
            <a:pPr marL="0" indent="0">
              <a:lnSpc>
                <a:spcPts val="1680"/>
              </a:lnSpc>
              <a:buNone/>
            </a:pPr>
            <a:r>
              <a:rPr lang="en-US" sz="1200" dirty="0">
                <a:solidFill>
                  <a:srgbClr val="212529"/>
                </a:solidFill>
              </a:rPr>
              <a:t>Ordering a generic "menstrual blood panel" from the lab that includes progesterone for a patient who hasn't bled in 6 months. It adds cost without adding clinical insight.</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0" y="0"/>
            <a:ext cx="12192000" cy="971550"/>
          </a:xfrm>
          <a:prstGeom prst="rect">
            <a:avLst/>
          </a:prstGeom>
        </p:spPr>
      </p:pic>
      <p:pic>
        <p:nvPicPr>
          <p:cNvPr id="5" name="Image 3" descr="preencoded.png"/>
          <p:cNvPicPr>
            <a:picLocks noChangeAspect="1"/>
          </p:cNvPicPr>
          <p:nvPr/>
        </p:nvPicPr>
        <p:blipFill>
          <a:blip r:embed="rId6"/>
          <a:stretch>
            <a:fillRect/>
          </a:stretch>
        </p:blipFill>
        <p:spPr>
          <a:xfrm>
            <a:off x="381000" y="152400"/>
            <a:ext cx="11430000" cy="400050"/>
          </a:xfrm>
          <a:prstGeom prst="rect">
            <a:avLst/>
          </a:prstGeom>
        </p:spPr>
      </p:pic>
      <p:pic>
        <p:nvPicPr>
          <p:cNvPr id="6" name="Image 4" descr="preencoded.png"/>
          <p:cNvPicPr>
            <a:picLocks noChangeAspect="1"/>
          </p:cNvPicPr>
          <p:nvPr/>
        </p:nvPicPr>
        <p:blipFill>
          <a:blip r:embed="rId7"/>
          <a:stretch>
            <a:fillRect/>
          </a:stretch>
        </p:blipFill>
        <p:spPr>
          <a:xfrm>
            <a:off x="381000" y="1047750"/>
            <a:ext cx="5572125" cy="2714625"/>
          </a:xfrm>
          <a:prstGeom prst="rect">
            <a:avLst/>
          </a:prstGeom>
        </p:spPr>
      </p:pic>
      <p:pic>
        <p:nvPicPr>
          <p:cNvPr id="7" name="Image 5" descr="preencoded.png"/>
          <p:cNvPicPr>
            <a:picLocks noChangeAspect="1"/>
          </p:cNvPicPr>
          <p:nvPr/>
        </p:nvPicPr>
        <p:blipFill>
          <a:blip r:embed="rId8"/>
          <a:stretch>
            <a:fillRect/>
          </a:stretch>
        </p:blipFill>
        <p:spPr>
          <a:xfrm>
            <a:off x="571500" y="1263551"/>
            <a:ext cx="285750" cy="228600"/>
          </a:xfrm>
          <a:prstGeom prst="rect">
            <a:avLst/>
          </a:prstGeom>
        </p:spPr>
      </p:pic>
      <p:pic>
        <p:nvPicPr>
          <p:cNvPr id="8" name="Image 6" descr="preencoded.png"/>
          <p:cNvPicPr>
            <a:picLocks noChangeAspect="1"/>
          </p:cNvPicPr>
          <p:nvPr/>
        </p:nvPicPr>
        <p:blipFill>
          <a:blip r:embed="rId9"/>
          <a:stretch>
            <a:fillRect/>
          </a:stretch>
        </p:blipFill>
        <p:spPr>
          <a:xfrm>
            <a:off x="571500" y="1695450"/>
            <a:ext cx="142875" cy="142875"/>
          </a:xfrm>
          <a:prstGeom prst="rect">
            <a:avLst/>
          </a:prstGeom>
        </p:spPr>
      </p:pic>
      <p:pic>
        <p:nvPicPr>
          <p:cNvPr id="9" name="Image 7" descr="preencoded.png"/>
          <p:cNvPicPr>
            <a:picLocks noChangeAspect="1"/>
          </p:cNvPicPr>
          <p:nvPr/>
        </p:nvPicPr>
        <p:blipFill>
          <a:blip r:embed="rId10"/>
          <a:stretch>
            <a:fillRect/>
          </a:stretch>
        </p:blipFill>
        <p:spPr>
          <a:xfrm>
            <a:off x="571500" y="2217241"/>
            <a:ext cx="142875" cy="131862"/>
          </a:xfrm>
          <a:prstGeom prst="rect">
            <a:avLst/>
          </a:prstGeom>
        </p:spPr>
      </p:pic>
      <p:pic>
        <p:nvPicPr>
          <p:cNvPr id="10" name="Image 8" descr="preencoded.png"/>
          <p:cNvPicPr>
            <a:picLocks noChangeAspect="1"/>
          </p:cNvPicPr>
          <p:nvPr/>
        </p:nvPicPr>
        <p:blipFill>
          <a:blip r:embed="rId10"/>
          <a:stretch>
            <a:fillRect/>
          </a:stretch>
        </p:blipFill>
        <p:spPr>
          <a:xfrm>
            <a:off x="571500" y="2739033"/>
            <a:ext cx="142875" cy="131862"/>
          </a:xfrm>
          <a:prstGeom prst="rect">
            <a:avLst/>
          </a:prstGeom>
        </p:spPr>
      </p:pic>
      <p:pic>
        <p:nvPicPr>
          <p:cNvPr id="11" name="Image 9" descr="preencoded.png"/>
          <p:cNvPicPr>
            <a:picLocks noChangeAspect="1"/>
          </p:cNvPicPr>
          <p:nvPr/>
        </p:nvPicPr>
        <p:blipFill>
          <a:blip r:embed="rId11"/>
          <a:stretch>
            <a:fillRect/>
          </a:stretch>
        </p:blipFill>
        <p:spPr>
          <a:xfrm>
            <a:off x="381000" y="3914775"/>
            <a:ext cx="5572125" cy="2714625"/>
          </a:xfrm>
          <a:prstGeom prst="rect">
            <a:avLst/>
          </a:prstGeom>
        </p:spPr>
      </p:pic>
      <p:pic>
        <p:nvPicPr>
          <p:cNvPr id="12" name="Image 10" descr="preencoded.png"/>
          <p:cNvPicPr>
            <a:picLocks noChangeAspect="1"/>
          </p:cNvPicPr>
          <p:nvPr/>
        </p:nvPicPr>
        <p:blipFill>
          <a:blip r:embed="rId12"/>
          <a:stretch>
            <a:fillRect/>
          </a:stretch>
        </p:blipFill>
        <p:spPr>
          <a:xfrm>
            <a:off x="571500" y="4130576"/>
            <a:ext cx="285750" cy="228600"/>
          </a:xfrm>
          <a:prstGeom prst="rect">
            <a:avLst/>
          </a:prstGeom>
        </p:spPr>
      </p:pic>
      <p:pic>
        <p:nvPicPr>
          <p:cNvPr id="13" name="Image 11" descr="preencoded.png"/>
          <p:cNvPicPr>
            <a:picLocks noChangeAspect="1"/>
          </p:cNvPicPr>
          <p:nvPr/>
        </p:nvPicPr>
        <p:blipFill>
          <a:blip r:embed="rId13"/>
          <a:stretch>
            <a:fillRect/>
          </a:stretch>
        </p:blipFill>
        <p:spPr>
          <a:xfrm>
            <a:off x="571500" y="4562475"/>
            <a:ext cx="142875" cy="131862"/>
          </a:xfrm>
          <a:prstGeom prst="rect">
            <a:avLst/>
          </a:prstGeom>
        </p:spPr>
      </p:pic>
      <p:pic>
        <p:nvPicPr>
          <p:cNvPr id="14" name="Image 12" descr="preencoded.png"/>
          <p:cNvPicPr>
            <a:picLocks noChangeAspect="1"/>
          </p:cNvPicPr>
          <p:nvPr/>
        </p:nvPicPr>
        <p:blipFill>
          <a:blip r:embed="rId14"/>
          <a:stretch>
            <a:fillRect/>
          </a:stretch>
        </p:blipFill>
        <p:spPr>
          <a:xfrm>
            <a:off x="571500" y="5084266"/>
            <a:ext cx="142875" cy="142875"/>
          </a:xfrm>
          <a:prstGeom prst="rect">
            <a:avLst/>
          </a:prstGeom>
        </p:spPr>
      </p:pic>
      <p:pic>
        <p:nvPicPr>
          <p:cNvPr id="15" name="Image 13" descr="preencoded.png"/>
          <p:cNvPicPr>
            <a:picLocks noChangeAspect="1"/>
          </p:cNvPicPr>
          <p:nvPr/>
        </p:nvPicPr>
        <p:blipFill>
          <a:blip r:embed="rId15"/>
          <a:stretch>
            <a:fillRect/>
          </a:stretch>
        </p:blipFill>
        <p:spPr>
          <a:xfrm>
            <a:off x="571500" y="5606058"/>
            <a:ext cx="142875" cy="142875"/>
          </a:xfrm>
          <a:prstGeom prst="rect">
            <a:avLst/>
          </a:prstGeom>
        </p:spPr>
      </p:pic>
      <p:pic>
        <p:nvPicPr>
          <p:cNvPr id="16" name="Image 14" descr="preencoded.png"/>
          <p:cNvPicPr>
            <a:picLocks noChangeAspect="1"/>
          </p:cNvPicPr>
          <p:nvPr/>
        </p:nvPicPr>
        <p:blipFill>
          <a:blip r:embed="rId16"/>
          <a:stretch>
            <a:fillRect/>
          </a:stretch>
        </p:blipFill>
        <p:spPr>
          <a:xfrm>
            <a:off x="6238875" y="1047750"/>
            <a:ext cx="5572125" cy="2327374"/>
          </a:xfrm>
          <a:prstGeom prst="rect">
            <a:avLst/>
          </a:prstGeom>
        </p:spPr>
      </p:pic>
      <p:pic>
        <p:nvPicPr>
          <p:cNvPr id="17" name="Image 15" descr="preencoded.png"/>
          <p:cNvPicPr>
            <a:picLocks noChangeAspect="1"/>
          </p:cNvPicPr>
          <p:nvPr/>
        </p:nvPicPr>
        <p:blipFill>
          <a:blip r:embed="rId17"/>
          <a:stretch>
            <a:fillRect/>
          </a:stretch>
        </p:blipFill>
        <p:spPr>
          <a:xfrm>
            <a:off x="6429375" y="1263551"/>
            <a:ext cx="285750" cy="228600"/>
          </a:xfrm>
          <a:prstGeom prst="rect">
            <a:avLst/>
          </a:prstGeom>
        </p:spPr>
      </p:pic>
      <p:pic>
        <p:nvPicPr>
          <p:cNvPr id="18" name="Image 16" descr="preencoded.png"/>
          <p:cNvPicPr>
            <a:picLocks noChangeAspect="1"/>
          </p:cNvPicPr>
          <p:nvPr/>
        </p:nvPicPr>
        <p:blipFill>
          <a:blip r:embed="rId18"/>
          <a:stretch>
            <a:fillRect/>
          </a:stretch>
        </p:blipFill>
        <p:spPr>
          <a:xfrm>
            <a:off x="6429375" y="1695450"/>
            <a:ext cx="142875" cy="131862"/>
          </a:xfrm>
          <a:prstGeom prst="rect">
            <a:avLst/>
          </a:prstGeom>
        </p:spPr>
      </p:pic>
      <p:pic>
        <p:nvPicPr>
          <p:cNvPr id="19" name="Image 17" descr="preencoded.png"/>
          <p:cNvPicPr>
            <a:picLocks noChangeAspect="1"/>
          </p:cNvPicPr>
          <p:nvPr/>
        </p:nvPicPr>
        <p:blipFill>
          <a:blip r:embed="rId15"/>
          <a:stretch>
            <a:fillRect/>
          </a:stretch>
        </p:blipFill>
        <p:spPr>
          <a:xfrm>
            <a:off x="6429375" y="2217241"/>
            <a:ext cx="142875" cy="142875"/>
          </a:xfrm>
          <a:prstGeom prst="rect">
            <a:avLst/>
          </a:prstGeom>
        </p:spPr>
      </p:pic>
      <p:pic>
        <p:nvPicPr>
          <p:cNvPr id="20" name="Image 18" descr="preencoded.png"/>
          <p:cNvPicPr>
            <a:picLocks noChangeAspect="1"/>
          </p:cNvPicPr>
          <p:nvPr/>
        </p:nvPicPr>
        <p:blipFill>
          <a:blip r:embed="rId15"/>
          <a:stretch>
            <a:fillRect/>
          </a:stretch>
        </p:blipFill>
        <p:spPr>
          <a:xfrm>
            <a:off x="6429375" y="2739033"/>
            <a:ext cx="142875" cy="142875"/>
          </a:xfrm>
          <a:prstGeom prst="rect">
            <a:avLst/>
          </a:prstGeom>
        </p:spPr>
      </p:pic>
      <p:pic>
        <p:nvPicPr>
          <p:cNvPr id="21" name="Image 19" descr="preencoded.png"/>
          <p:cNvPicPr>
            <a:picLocks noChangeAspect="1"/>
          </p:cNvPicPr>
          <p:nvPr/>
        </p:nvPicPr>
        <p:blipFill>
          <a:blip r:embed="rId19"/>
          <a:stretch>
            <a:fillRect/>
          </a:stretch>
        </p:blipFill>
        <p:spPr>
          <a:xfrm>
            <a:off x="6238875" y="3527524"/>
            <a:ext cx="5572125" cy="1552575"/>
          </a:xfrm>
          <a:prstGeom prst="rect">
            <a:avLst/>
          </a:prstGeom>
        </p:spPr>
      </p:pic>
      <p:pic>
        <p:nvPicPr>
          <p:cNvPr id="22" name="Image 20" descr="preencoded.png"/>
          <p:cNvPicPr>
            <a:picLocks noChangeAspect="1"/>
          </p:cNvPicPr>
          <p:nvPr/>
        </p:nvPicPr>
        <p:blipFill>
          <a:blip r:embed="rId20"/>
          <a:stretch>
            <a:fillRect/>
          </a:stretch>
        </p:blipFill>
        <p:spPr>
          <a:xfrm>
            <a:off x="6429375" y="3732312"/>
            <a:ext cx="190500" cy="152400"/>
          </a:xfrm>
          <a:prstGeom prst="rect">
            <a:avLst/>
          </a:prstGeom>
        </p:spPr>
      </p:pic>
      <p:pic>
        <p:nvPicPr>
          <p:cNvPr id="23" name="Image 21" descr="preencoded.png"/>
          <p:cNvPicPr>
            <a:picLocks noChangeAspect="1"/>
          </p:cNvPicPr>
          <p:nvPr/>
        </p:nvPicPr>
        <p:blipFill>
          <a:blip r:embed="rId21"/>
          <a:stretch>
            <a:fillRect/>
          </a:stretch>
        </p:blipFill>
        <p:spPr>
          <a:xfrm>
            <a:off x="6238875" y="5232499"/>
            <a:ext cx="5572125" cy="1396901"/>
          </a:xfrm>
          <a:prstGeom prst="rect">
            <a:avLst/>
          </a:prstGeom>
        </p:spPr>
      </p:pic>
      <p:pic>
        <p:nvPicPr>
          <p:cNvPr id="24" name="Image 22" descr="preencoded.png"/>
          <p:cNvPicPr>
            <a:picLocks noChangeAspect="1"/>
          </p:cNvPicPr>
          <p:nvPr/>
        </p:nvPicPr>
        <p:blipFill>
          <a:blip r:embed="rId22"/>
          <a:stretch>
            <a:fillRect/>
          </a:stretch>
        </p:blipFill>
        <p:spPr>
          <a:xfrm>
            <a:off x="6429375" y="5437287"/>
            <a:ext cx="190500" cy="152400"/>
          </a:xfrm>
          <a:prstGeom prst="rect">
            <a:avLst/>
          </a:prstGeom>
        </p:spPr>
      </p:pic>
      <p:sp>
        <p:nvSpPr>
          <p:cNvPr id="25" name="Text 0"/>
          <p:cNvSpPr/>
          <p:nvPr/>
        </p:nvSpPr>
        <p:spPr>
          <a:xfrm>
            <a:off x="523875" y="152400"/>
            <a:ext cx="1152144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Management: Hypothalamic Amenorrhoea</a:t>
            </a:r>
            <a:endParaRPr lang="en-US" sz="2100" dirty="0"/>
          </a:p>
        </p:txBody>
      </p:sp>
      <p:sp>
        <p:nvSpPr>
          <p:cNvPr id="26" name="Text 1"/>
          <p:cNvSpPr/>
          <p:nvPr/>
        </p:nvSpPr>
        <p:spPr>
          <a:xfrm>
            <a:off x="571500" y="590550"/>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7" name="Text 2"/>
          <p:cNvSpPr/>
          <p:nvPr/>
        </p:nvSpPr>
        <p:spPr>
          <a:xfrm>
            <a:off x="971550" y="1228725"/>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First-Line: Lifestyle</a:t>
            </a:r>
            <a:endParaRPr lang="en-US" sz="1500" dirty="0"/>
          </a:p>
        </p:txBody>
      </p:sp>
      <p:sp>
        <p:nvSpPr>
          <p:cNvPr id="28" name="Text 3"/>
          <p:cNvSpPr/>
          <p:nvPr/>
        </p:nvSpPr>
        <p:spPr>
          <a:xfrm>
            <a:off x="809625" y="1657350"/>
            <a:ext cx="4953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Weight Restoration:</a:t>
            </a:r>
            <a:r>
              <a:rPr lang="en-US" sz="1200" dirty="0">
                <a:solidFill>
                  <a:srgbClr val="212529"/>
                </a:solidFill>
              </a:rPr>
              <a:t> Target healthy BMI if low weight is the primary driver (e.g. Anorexia).</a:t>
            </a:r>
            <a:endParaRPr lang="en-US" sz="1200" dirty="0"/>
          </a:p>
        </p:txBody>
      </p:sp>
      <p:sp>
        <p:nvSpPr>
          <p:cNvPr id="29" name="Text 4"/>
          <p:cNvSpPr/>
          <p:nvPr/>
        </p:nvSpPr>
        <p:spPr>
          <a:xfrm>
            <a:off x="809625" y="2179141"/>
            <a:ext cx="4953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Exercise Modification:</a:t>
            </a:r>
            <a:r>
              <a:rPr lang="en-US" sz="1200" dirty="0">
                <a:solidFill>
                  <a:srgbClr val="212529"/>
                </a:solidFill>
              </a:rPr>
              <a:t> Reduce intensity/frequency of training if exercise-induced.</a:t>
            </a:r>
            <a:endParaRPr lang="en-US" sz="1200" dirty="0"/>
          </a:p>
        </p:txBody>
      </p:sp>
      <p:sp>
        <p:nvSpPr>
          <p:cNvPr id="30" name="Text 5"/>
          <p:cNvSpPr/>
          <p:nvPr/>
        </p:nvSpPr>
        <p:spPr>
          <a:xfrm>
            <a:off x="809625" y="2700933"/>
            <a:ext cx="4953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Stress Management:</a:t>
            </a:r>
            <a:r>
              <a:rPr lang="en-US" sz="1200" dirty="0">
                <a:solidFill>
                  <a:srgbClr val="212529"/>
                </a:solidFill>
              </a:rPr>
              <a:t> Counseling or CBT for stress-related HPO axis suppression.</a:t>
            </a:r>
            <a:endParaRPr lang="en-US" sz="1200" dirty="0"/>
          </a:p>
        </p:txBody>
      </p:sp>
      <p:sp>
        <p:nvSpPr>
          <p:cNvPr id="31" name="Text 6"/>
          <p:cNvSpPr/>
          <p:nvPr/>
        </p:nvSpPr>
        <p:spPr>
          <a:xfrm>
            <a:off x="971550" y="4095750"/>
            <a:ext cx="4800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Hormonal Manipulation</a:t>
            </a:r>
            <a:endParaRPr lang="en-US" sz="1500" dirty="0"/>
          </a:p>
        </p:txBody>
      </p:sp>
      <p:sp>
        <p:nvSpPr>
          <p:cNvPr id="32" name="Text 7"/>
          <p:cNvSpPr/>
          <p:nvPr/>
        </p:nvSpPr>
        <p:spPr>
          <a:xfrm>
            <a:off x="809625" y="4524375"/>
            <a:ext cx="4953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COCP:</a:t>
            </a:r>
            <a:r>
              <a:rPr lang="en-US" sz="1200" dirty="0">
                <a:solidFill>
                  <a:srgbClr val="212529"/>
                </a:solidFill>
              </a:rPr>
              <a:t> Use to induce a regular withdrawal bleed and protect endometrial health.</a:t>
            </a:r>
            <a:endParaRPr lang="en-US" sz="1200" dirty="0"/>
          </a:p>
        </p:txBody>
      </p:sp>
      <p:sp>
        <p:nvSpPr>
          <p:cNvPr id="33" name="Text 8"/>
          <p:cNvSpPr/>
          <p:nvPr/>
        </p:nvSpPr>
        <p:spPr>
          <a:xfrm>
            <a:off x="809625" y="5046166"/>
            <a:ext cx="4953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Bone Health:</a:t>
            </a:r>
            <a:r>
              <a:rPr lang="en-US" sz="1200" dirty="0">
                <a:solidFill>
                  <a:srgbClr val="212529"/>
                </a:solidFill>
              </a:rPr>
              <a:t> Consider HRT or COCP if oestrogen is very low to prevent osteoporosis.</a:t>
            </a:r>
            <a:endParaRPr lang="en-US" sz="1200" dirty="0"/>
          </a:p>
        </p:txBody>
      </p:sp>
      <p:sp>
        <p:nvSpPr>
          <p:cNvPr id="34" name="Text 9"/>
          <p:cNvSpPr/>
          <p:nvPr/>
        </p:nvSpPr>
        <p:spPr>
          <a:xfrm>
            <a:off x="809625" y="5567958"/>
            <a:ext cx="4953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Observation:</a:t>
            </a:r>
            <a:r>
              <a:rPr lang="en-US" sz="1200" dirty="0">
                <a:solidFill>
                  <a:srgbClr val="212529"/>
                </a:solidFill>
              </a:rPr>
              <a:t> If patient is asymptomatic and not seeking fertility, "no active treatment" is valid.</a:t>
            </a:r>
            <a:endParaRPr lang="en-US" sz="1200" dirty="0"/>
          </a:p>
        </p:txBody>
      </p:sp>
      <p:sp>
        <p:nvSpPr>
          <p:cNvPr id="35" name="Text 10"/>
          <p:cNvSpPr/>
          <p:nvPr/>
        </p:nvSpPr>
        <p:spPr>
          <a:xfrm>
            <a:off x="6829425" y="1228725"/>
            <a:ext cx="4572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Fertility &amp; Referral</a:t>
            </a:r>
            <a:endParaRPr lang="en-US" sz="1500" dirty="0"/>
          </a:p>
        </p:txBody>
      </p:sp>
      <p:sp>
        <p:nvSpPr>
          <p:cNvPr id="36" name="Text 11"/>
          <p:cNvSpPr/>
          <p:nvPr/>
        </p:nvSpPr>
        <p:spPr>
          <a:xfrm>
            <a:off x="6667500" y="1657350"/>
            <a:ext cx="4953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Specialist Referral:</a:t>
            </a:r>
            <a:r>
              <a:rPr lang="en-US" sz="1200" dirty="0">
                <a:solidFill>
                  <a:srgbClr val="212529"/>
                </a:solidFill>
              </a:rPr>
              <a:t> Always refer to Gynae/Fertility if the patient wishes to conceive.</a:t>
            </a:r>
            <a:endParaRPr lang="en-US" sz="1200" dirty="0"/>
          </a:p>
        </p:txBody>
      </p:sp>
      <p:sp>
        <p:nvSpPr>
          <p:cNvPr id="37" name="Text 12"/>
          <p:cNvSpPr/>
          <p:nvPr/>
        </p:nvSpPr>
        <p:spPr>
          <a:xfrm>
            <a:off x="6667500" y="2179141"/>
            <a:ext cx="4953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Ovulation Induction:</a:t>
            </a:r>
            <a:r>
              <a:rPr lang="en-US" sz="1200" dirty="0">
                <a:solidFill>
                  <a:srgbClr val="212529"/>
                </a:solidFill>
              </a:rPr>
              <a:t> Clomiphene is highly effective if the patient is progestogen-responsive.</a:t>
            </a:r>
            <a:endParaRPr lang="en-US" sz="1200" dirty="0"/>
          </a:p>
        </p:txBody>
      </p:sp>
      <p:sp>
        <p:nvSpPr>
          <p:cNvPr id="38" name="Text 13"/>
          <p:cNvSpPr/>
          <p:nvPr/>
        </p:nvSpPr>
        <p:spPr>
          <a:xfrm>
            <a:off x="6667500" y="2700933"/>
            <a:ext cx="4953000"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GP Role:</a:t>
            </a:r>
            <a:r>
              <a:rPr lang="en-US" sz="1200" dirty="0">
                <a:solidFill>
                  <a:srgbClr val="212529"/>
                </a:solidFill>
              </a:rPr>
              <a:t> Our job is to exclude pathology and provide lifestyle support, not prescribe clomiphene.</a:t>
            </a:r>
            <a:endParaRPr lang="en-US" sz="1200" dirty="0"/>
          </a:p>
        </p:txBody>
      </p:sp>
      <p:sp>
        <p:nvSpPr>
          <p:cNvPr id="39" name="Text 14"/>
          <p:cNvSpPr/>
          <p:nvPr/>
        </p:nvSpPr>
        <p:spPr>
          <a:xfrm>
            <a:off x="6715125" y="3679924"/>
            <a:ext cx="30861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856404"/>
                </a:solidFill>
              </a:rPr>
              <a:t>AKT / SCA Pearl</a:t>
            </a:r>
            <a:endParaRPr lang="en-US" sz="1350" dirty="0"/>
          </a:p>
        </p:txBody>
      </p:sp>
      <p:sp>
        <p:nvSpPr>
          <p:cNvPr id="40" name="Text 15"/>
          <p:cNvSpPr/>
          <p:nvPr/>
        </p:nvSpPr>
        <p:spPr>
          <a:xfrm>
            <a:off x="6429375" y="4013299"/>
            <a:ext cx="5191125" cy="9144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The Clomiphene Safety Warning:</a:t>
            </a:r>
            <a:r>
              <a:rPr lang="en-US" sz="1200" dirty="0">
                <a:solidFill>
                  <a:srgbClr val="212529"/>
                </a:solidFill>
              </a:rPr>
              <a:t> Never initiate clomiphene in Primary Care. It carries a significant risk of </a:t>
            </a:r>
            <a:r>
              <a:rPr lang="en-US" sz="1200" b="1" dirty="0">
                <a:solidFill>
                  <a:srgbClr val="212529"/>
                </a:solidFill>
              </a:rPr>
              <a:t>multiple pregnancy</a:t>
            </a:r>
            <a:r>
              <a:rPr lang="en-US" sz="1200" dirty="0">
                <a:solidFill>
                  <a:srgbClr val="212529"/>
                </a:solidFill>
              </a:rPr>
              <a:t> and requires specialist monitoring (USS) to ensure safety. Always state "Refer for ovulation induction" in exam answers.</a:t>
            </a:r>
            <a:endParaRPr lang="en-US" sz="1200" dirty="0"/>
          </a:p>
        </p:txBody>
      </p:sp>
      <p:sp>
        <p:nvSpPr>
          <p:cNvPr id="41" name="Text 16"/>
          <p:cNvSpPr/>
          <p:nvPr/>
        </p:nvSpPr>
        <p:spPr>
          <a:xfrm>
            <a:off x="6715125" y="5384899"/>
            <a:ext cx="14401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5132"/>
                </a:solidFill>
              </a:rPr>
              <a:t>Top Tip</a:t>
            </a:r>
            <a:endParaRPr lang="en-US" sz="1350" dirty="0"/>
          </a:p>
        </p:txBody>
      </p:sp>
      <p:sp>
        <p:nvSpPr>
          <p:cNvPr id="42" name="Text 17"/>
          <p:cNvSpPr/>
          <p:nvPr/>
        </p:nvSpPr>
        <p:spPr>
          <a:xfrm>
            <a:off x="6429375" y="5718274"/>
            <a:ext cx="5191125" cy="68580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Before starting the COCP in a patient with amenorrhoea, verify the </a:t>
            </a:r>
            <a:r>
              <a:rPr lang="en-US" sz="1200" b="1" dirty="0">
                <a:solidFill>
                  <a:srgbClr val="212529"/>
                </a:solidFill>
              </a:rPr>
              <a:t>Pregnancy Test</a:t>
            </a:r>
            <a:r>
              <a:rPr lang="en-US" sz="1200" dirty="0">
                <a:solidFill>
                  <a:srgbClr val="212529"/>
                </a:solidFill>
              </a:rPr>
              <a:t> is negative. If there's any risk of recent conception, wait 2 weeks and re-test.</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6"/>
          <a:stretch>
            <a:fillRect/>
          </a:stretch>
        </p:blipFill>
        <p:spPr>
          <a:xfrm>
            <a:off x="381000" y="285750"/>
            <a:ext cx="11430000" cy="400050"/>
          </a:xfrm>
          <a:prstGeom prst="rect">
            <a:avLst/>
          </a:prstGeom>
        </p:spPr>
      </p:pic>
      <p:pic>
        <p:nvPicPr>
          <p:cNvPr id="6" name="Image 4" descr="preencoded.png"/>
          <p:cNvPicPr>
            <a:picLocks noChangeAspect="1"/>
          </p:cNvPicPr>
          <p:nvPr/>
        </p:nvPicPr>
        <p:blipFill>
          <a:blip r:embed="rId7"/>
          <a:stretch>
            <a:fillRect/>
          </a:stretch>
        </p:blipFill>
        <p:spPr>
          <a:xfrm>
            <a:off x="381000" y="1152525"/>
            <a:ext cx="5572125" cy="4210050"/>
          </a:xfrm>
          <a:prstGeom prst="rect">
            <a:avLst/>
          </a:prstGeom>
        </p:spPr>
      </p:pic>
      <p:pic>
        <p:nvPicPr>
          <p:cNvPr id="7" name="Image 5" descr="preencoded.png"/>
          <p:cNvPicPr>
            <a:picLocks noChangeAspect="1"/>
          </p:cNvPicPr>
          <p:nvPr/>
        </p:nvPicPr>
        <p:blipFill>
          <a:blip r:embed="rId8"/>
          <a:stretch>
            <a:fillRect/>
          </a:stretch>
        </p:blipFill>
        <p:spPr>
          <a:xfrm>
            <a:off x="571500" y="1343025"/>
            <a:ext cx="5191125" cy="333375"/>
          </a:xfrm>
          <a:prstGeom prst="rect">
            <a:avLst/>
          </a:prstGeom>
        </p:spPr>
      </p:pic>
      <p:pic>
        <p:nvPicPr>
          <p:cNvPr id="8" name="Image 6" descr="preencoded.png"/>
          <p:cNvPicPr>
            <a:picLocks noChangeAspect="1"/>
          </p:cNvPicPr>
          <p:nvPr/>
        </p:nvPicPr>
        <p:blipFill>
          <a:blip r:embed="rId9"/>
          <a:stretch>
            <a:fillRect/>
          </a:stretch>
        </p:blipFill>
        <p:spPr>
          <a:xfrm>
            <a:off x="571500" y="1376363"/>
            <a:ext cx="238125" cy="190500"/>
          </a:xfrm>
          <a:prstGeom prst="rect">
            <a:avLst/>
          </a:prstGeom>
        </p:spPr>
      </p:pic>
      <p:pic>
        <p:nvPicPr>
          <p:cNvPr id="9" name="Image 7" descr="preencoded.png"/>
          <p:cNvPicPr>
            <a:picLocks noChangeAspect="1"/>
          </p:cNvPicPr>
          <p:nvPr/>
        </p:nvPicPr>
        <p:blipFill>
          <a:blip r:embed="rId10"/>
          <a:stretch>
            <a:fillRect/>
          </a:stretch>
        </p:blipFill>
        <p:spPr>
          <a:xfrm>
            <a:off x="809625" y="2809875"/>
            <a:ext cx="4953000" cy="590550"/>
          </a:xfrm>
          <a:prstGeom prst="rect">
            <a:avLst/>
          </a:prstGeom>
        </p:spPr>
      </p:pic>
      <p:pic>
        <p:nvPicPr>
          <p:cNvPr id="10" name="Image 8" descr="preencoded.png"/>
          <p:cNvPicPr>
            <a:picLocks noChangeAspect="1"/>
          </p:cNvPicPr>
          <p:nvPr/>
        </p:nvPicPr>
        <p:blipFill>
          <a:blip r:embed="rId11"/>
          <a:stretch>
            <a:fillRect/>
          </a:stretch>
        </p:blipFill>
        <p:spPr>
          <a:xfrm>
            <a:off x="381000" y="5553075"/>
            <a:ext cx="5572125" cy="1019175"/>
          </a:xfrm>
          <a:prstGeom prst="rect">
            <a:avLst/>
          </a:prstGeom>
        </p:spPr>
      </p:pic>
      <p:pic>
        <p:nvPicPr>
          <p:cNvPr id="11" name="Image 9" descr="preencoded.png"/>
          <p:cNvPicPr>
            <a:picLocks noChangeAspect="1"/>
          </p:cNvPicPr>
          <p:nvPr/>
        </p:nvPicPr>
        <p:blipFill>
          <a:blip r:embed="rId12"/>
          <a:stretch>
            <a:fillRect/>
          </a:stretch>
        </p:blipFill>
        <p:spPr>
          <a:xfrm>
            <a:off x="571500" y="5731818"/>
            <a:ext cx="190500" cy="152400"/>
          </a:xfrm>
          <a:prstGeom prst="rect">
            <a:avLst/>
          </a:prstGeom>
        </p:spPr>
      </p:pic>
      <p:pic>
        <p:nvPicPr>
          <p:cNvPr id="12" name="Image 10" descr="preencoded.png"/>
          <p:cNvPicPr>
            <a:picLocks noChangeAspect="1"/>
          </p:cNvPicPr>
          <p:nvPr/>
        </p:nvPicPr>
        <p:blipFill>
          <a:blip r:embed="rId13"/>
          <a:stretch>
            <a:fillRect/>
          </a:stretch>
        </p:blipFill>
        <p:spPr>
          <a:xfrm>
            <a:off x="6238875" y="1152525"/>
            <a:ext cx="5572125" cy="3981450"/>
          </a:xfrm>
          <a:prstGeom prst="rect">
            <a:avLst/>
          </a:prstGeom>
        </p:spPr>
      </p:pic>
      <p:pic>
        <p:nvPicPr>
          <p:cNvPr id="13" name="Image 11" descr="preencoded.png"/>
          <p:cNvPicPr>
            <a:picLocks noChangeAspect="1"/>
          </p:cNvPicPr>
          <p:nvPr/>
        </p:nvPicPr>
        <p:blipFill>
          <a:blip r:embed="rId8"/>
          <a:stretch>
            <a:fillRect/>
          </a:stretch>
        </p:blipFill>
        <p:spPr>
          <a:xfrm>
            <a:off x="6429375" y="1343025"/>
            <a:ext cx="5191125" cy="333375"/>
          </a:xfrm>
          <a:prstGeom prst="rect">
            <a:avLst/>
          </a:prstGeom>
        </p:spPr>
      </p:pic>
      <p:pic>
        <p:nvPicPr>
          <p:cNvPr id="14" name="Image 12" descr="preencoded.png"/>
          <p:cNvPicPr>
            <a:picLocks noChangeAspect="1"/>
          </p:cNvPicPr>
          <p:nvPr/>
        </p:nvPicPr>
        <p:blipFill>
          <a:blip r:embed="rId14"/>
          <a:stretch>
            <a:fillRect/>
          </a:stretch>
        </p:blipFill>
        <p:spPr>
          <a:xfrm>
            <a:off x="6429375" y="1376363"/>
            <a:ext cx="238125" cy="190500"/>
          </a:xfrm>
          <a:prstGeom prst="rect">
            <a:avLst/>
          </a:prstGeom>
        </p:spPr>
      </p:pic>
      <p:pic>
        <p:nvPicPr>
          <p:cNvPr id="15" name="Image 13" descr="preencoded.png"/>
          <p:cNvPicPr>
            <a:picLocks noChangeAspect="1"/>
          </p:cNvPicPr>
          <p:nvPr/>
        </p:nvPicPr>
        <p:blipFill>
          <a:blip r:embed="rId15"/>
          <a:stretch>
            <a:fillRect/>
          </a:stretch>
        </p:blipFill>
        <p:spPr>
          <a:xfrm>
            <a:off x="6238875" y="5324475"/>
            <a:ext cx="5572125" cy="1247775"/>
          </a:xfrm>
          <a:prstGeom prst="rect">
            <a:avLst/>
          </a:prstGeom>
        </p:spPr>
      </p:pic>
      <p:pic>
        <p:nvPicPr>
          <p:cNvPr id="16" name="Image 14" descr="preencoded.png"/>
          <p:cNvPicPr>
            <a:picLocks noChangeAspect="1"/>
          </p:cNvPicPr>
          <p:nvPr/>
        </p:nvPicPr>
        <p:blipFill>
          <a:blip r:embed="rId16"/>
          <a:stretch>
            <a:fillRect/>
          </a:stretch>
        </p:blipFill>
        <p:spPr>
          <a:xfrm>
            <a:off x="6429375" y="5503218"/>
            <a:ext cx="190500" cy="152400"/>
          </a:xfrm>
          <a:prstGeom prst="rect">
            <a:avLst/>
          </a:prstGeom>
        </p:spPr>
      </p:pic>
      <p:sp>
        <p:nvSpPr>
          <p:cNvPr id="17" name="Text 0"/>
          <p:cNvSpPr/>
          <p:nvPr/>
        </p:nvSpPr>
        <p:spPr>
          <a:xfrm>
            <a:off x="523875" y="285750"/>
            <a:ext cx="896112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Starting COCP in Amenorrhoea</a:t>
            </a:r>
            <a:endParaRPr lang="en-US" sz="2100" dirty="0"/>
          </a:p>
        </p:txBody>
      </p:sp>
      <p:sp>
        <p:nvSpPr>
          <p:cNvPr id="18" name="Text 1"/>
          <p:cNvSpPr/>
          <p:nvPr/>
        </p:nvSpPr>
        <p:spPr>
          <a:xfrm>
            <a:off x="571500" y="73342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19" name="Text 2"/>
          <p:cNvSpPr/>
          <p:nvPr/>
        </p:nvSpPr>
        <p:spPr>
          <a:xfrm>
            <a:off x="923925" y="1343025"/>
            <a:ext cx="528066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72B2"/>
                </a:solidFill>
              </a:rPr>
              <a:t>Step 1: Exclude Pregnancy</a:t>
            </a:r>
            <a:endParaRPr lang="en-US" sz="1350" dirty="0"/>
          </a:p>
        </p:txBody>
      </p:sp>
      <p:sp>
        <p:nvSpPr>
          <p:cNvPr id="20" name="Text 3"/>
          <p:cNvSpPr/>
          <p:nvPr/>
        </p:nvSpPr>
        <p:spPr>
          <a:xfrm>
            <a:off x="809625" y="1819275"/>
            <a:ext cx="11167425" cy="22860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Take a </a:t>
            </a:r>
            <a:r>
              <a:rPr lang="en-US" sz="1200" b="1" dirty="0">
                <a:solidFill>
                  <a:srgbClr val="0072B2"/>
                </a:solidFill>
              </a:rPr>
              <a:t>frank sexual history</a:t>
            </a:r>
            <a:r>
              <a:rPr lang="en-US" sz="1200" dirty="0">
                <a:solidFill>
                  <a:srgbClr val="212529"/>
                </a:solidFill>
              </a:rPr>
              <a:t>. When could she last have conceived?</a:t>
            </a:r>
            <a:endParaRPr lang="en-US" sz="1200" dirty="0"/>
          </a:p>
        </p:txBody>
      </p:sp>
      <p:sp>
        <p:nvSpPr>
          <p:cNvPr id="21" name="Text 4"/>
          <p:cNvSpPr/>
          <p:nvPr/>
        </p:nvSpPr>
        <p:spPr>
          <a:xfrm>
            <a:off x="809625" y="2162175"/>
            <a:ext cx="10178642" cy="22860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Urine hCG is typically raised </a:t>
            </a:r>
            <a:r>
              <a:rPr lang="en-US" sz="1200" b="1" dirty="0">
                <a:solidFill>
                  <a:srgbClr val="D63384"/>
                </a:solidFill>
              </a:rPr>
              <a:t>2–3 weeks</a:t>
            </a:r>
            <a:r>
              <a:rPr lang="en-US" sz="1200" dirty="0">
                <a:solidFill>
                  <a:srgbClr val="212529"/>
                </a:solidFill>
              </a:rPr>
              <a:t> after conception.</a:t>
            </a:r>
            <a:endParaRPr lang="en-US" sz="1200" dirty="0"/>
          </a:p>
        </p:txBody>
      </p:sp>
      <p:sp>
        <p:nvSpPr>
          <p:cNvPr id="22" name="Text 5"/>
          <p:cNvSpPr/>
          <p:nvPr/>
        </p:nvSpPr>
        <p:spPr>
          <a:xfrm>
            <a:off x="809625" y="2505075"/>
            <a:ext cx="4953000" cy="89535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If any risk of </a:t>
            </a:r>
            <a:r>
              <a:rPr lang="en-US" sz="1200" b="1" dirty="0">
                <a:solidFill>
                  <a:srgbClr val="0072B2"/>
                </a:solidFill>
              </a:rPr>
              <a:t>very recent</a:t>
            </a:r>
            <a:r>
              <a:rPr lang="en-US" sz="1200" dirty="0">
                <a:solidFill>
                  <a:srgbClr val="212529"/>
                </a:solidFill>
              </a:rPr>
              <a:t> unprotected intercourse (UPSI):</a:t>
            </a:r>
            <a:r>
              <a:rPr lang="en-US" sz="1050" dirty="0">
                <a:solidFill>
                  <a:srgbClr val="212529"/>
                </a:solidFill>
              </a:rPr>
              <a:t>The 2-Week Rule: Use barrier methods → Check pregnancy test in 14 days → If negative, start COCP.</a:t>
            </a:r>
            <a:endParaRPr lang="en-US" sz="1200" dirty="0"/>
          </a:p>
        </p:txBody>
      </p:sp>
      <p:sp>
        <p:nvSpPr>
          <p:cNvPr id="23" name="Text 6"/>
          <p:cNvSpPr/>
          <p:nvPr/>
        </p:nvSpPr>
        <p:spPr>
          <a:xfrm>
            <a:off x="762000" y="5695950"/>
            <a:ext cx="566928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 AKT Pearl: Contraceptive Cover</a:t>
            </a:r>
            <a:endParaRPr lang="en-US" sz="1200" dirty="0"/>
          </a:p>
        </p:txBody>
      </p:sp>
      <p:sp>
        <p:nvSpPr>
          <p:cNvPr id="24" name="Text 7"/>
          <p:cNvSpPr/>
          <p:nvPr/>
        </p:nvSpPr>
        <p:spPr>
          <a:xfrm>
            <a:off x="571500" y="6000750"/>
            <a:ext cx="4920853" cy="390525"/>
          </a:xfrm>
          <a:prstGeom prst="rect">
            <a:avLst/>
          </a:prstGeom>
          <a:noFill/>
          <a:ln/>
        </p:spPr>
        <p:txBody>
          <a:bodyPr vert="horz" wrap="square" lIns="0" tIns="0" rIns="0" bIns="0" rtlCol="0" anchor="ctr"/>
          <a:lstStyle/>
          <a:p>
            <a:pPr marL="0" indent="0">
              <a:lnSpc>
                <a:spcPts val="1575"/>
              </a:lnSpc>
              <a:buNone/>
            </a:pPr>
            <a:r>
              <a:rPr lang="en-US" sz="1125" dirty="0">
                <a:solidFill>
                  <a:srgbClr val="212529"/>
                </a:solidFill>
              </a:rPr>
              <a:t>Starting COCP mid-cycle (common in amenorrhoea) requires </a:t>
            </a:r>
            <a:r>
              <a:rPr lang="en-US" sz="1125" b="1" dirty="0">
                <a:solidFill>
                  <a:srgbClr val="D63384"/>
                </a:solidFill>
              </a:rPr>
              <a:t>7 days</a:t>
            </a:r>
            <a:r>
              <a:rPr lang="en-US" sz="1125" dirty="0">
                <a:solidFill>
                  <a:srgbClr val="212529"/>
                </a:solidFill>
              </a:rPr>
              <a:t> to inhibit ovulation. Patients are </a:t>
            </a:r>
            <a:r>
              <a:rPr lang="en-US" sz="1125" b="1" dirty="0">
                <a:solidFill>
                  <a:srgbClr val="212529"/>
                </a:solidFill>
              </a:rPr>
              <a:t>not protected</a:t>
            </a:r>
            <a:r>
              <a:rPr lang="en-US" sz="1125" dirty="0">
                <a:solidFill>
                  <a:srgbClr val="212529"/>
                </a:solidFill>
              </a:rPr>
              <a:t> during this window.</a:t>
            </a:r>
            <a:endParaRPr lang="en-US" sz="1125" dirty="0"/>
          </a:p>
        </p:txBody>
      </p:sp>
      <p:sp>
        <p:nvSpPr>
          <p:cNvPr id="25" name="Text 8"/>
          <p:cNvSpPr/>
          <p:nvPr/>
        </p:nvSpPr>
        <p:spPr>
          <a:xfrm>
            <a:off x="6781800" y="1343025"/>
            <a:ext cx="54102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072B2"/>
                </a:solidFill>
              </a:rPr>
              <a:t>Step 2: Practical Management</a:t>
            </a:r>
            <a:endParaRPr lang="en-US" sz="1350" dirty="0"/>
          </a:p>
        </p:txBody>
      </p:sp>
      <p:sp>
        <p:nvSpPr>
          <p:cNvPr id="26" name="Text 9"/>
          <p:cNvSpPr/>
          <p:nvPr/>
        </p:nvSpPr>
        <p:spPr>
          <a:xfrm>
            <a:off x="6667500" y="1819275"/>
            <a:ext cx="49530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The 7-Day Rule:</a:t>
            </a:r>
            <a:r>
              <a:rPr lang="en-US" sz="1200" dirty="0">
                <a:solidFill>
                  <a:srgbClr val="212529"/>
                </a:solidFill>
              </a:rPr>
              <a:t> Advise additional barrier contraception for the first week of the first pack.</a:t>
            </a:r>
            <a:endParaRPr lang="en-US" sz="1200" dirty="0"/>
          </a:p>
        </p:txBody>
      </p:sp>
      <p:sp>
        <p:nvSpPr>
          <p:cNvPr id="27" name="Text 10"/>
          <p:cNvSpPr/>
          <p:nvPr/>
        </p:nvSpPr>
        <p:spPr>
          <a:xfrm>
            <a:off x="6667500" y="2390775"/>
            <a:ext cx="49530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Compliance:</a:t>
            </a:r>
            <a:r>
              <a:rPr lang="en-US" sz="1200" dirty="0">
                <a:solidFill>
                  <a:srgbClr val="212529"/>
                </a:solidFill>
              </a:rPr>
              <a:t> Stress that </a:t>
            </a:r>
            <a:r>
              <a:rPr lang="en-US" sz="1200" b="1" dirty="0">
                <a:solidFill>
                  <a:srgbClr val="0072B2"/>
                </a:solidFill>
              </a:rPr>
              <a:t>missing pills</a:t>
            </a:r>
            <a:r>
              <a:rPr lang="en-US" sz="1200" dirty="0">
                <a:solidFill>
                  <a:srgbClr val="212529"/>
                </a:solidFill>
              </a:rPr>
              <a:t> is the #1 cause of breakthrough bleeding/failure.</a:t>
            </a:r>
            <a:endParaRPr lang="en-US" sz="1200" dirty="0"/>
          </a:p>
        </p:txBody>
      </p:sp>
      <p:sp>
        <p:nvSpPr>
          <p:cNvPr id="28" name="Text 11"/>
          <p:cNvSpPr/>
          <p:nvPr/>
        </p:nvSpPr>
        <p:spPr>
          <a:xfrm>
            <a:off x="6667500" y="2962275"/>
            <a:ext cx="49530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Information:</a:t>
            </a:r>
            <a:r>
              <a:rPr lang="en-US" sz="1200" dirty="0">
                <a:solidFill>
                  <a:srgbClr val="212529"/>
                </a:solidFill>
              </a:rPr>
              <a:t> Always provide written leaflets (e.g., patient.info or the pill packet insert).</a:t>
            </a:r>
            <a:endParaRPr lang="en-US" sz="1200" dirty="0"/>
          </a:p>
        </p:txBody>
      </p:sp>
      <p:sp>
        <p:nvSpPr>
          <p:cNvPr id="29" name="Text 12"/>
          <p:cNvSpPr/>
          <p:nvPr/>
        </p:nvSpPr>
        <p:spPr>
          <a:xfrm>
            <a:off x="6667500" y="3533775"/>
            <a:ext cx="4953000"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Follow-up:</a:t>
            </a:r>
            <a:r>
              <a:rPr lang="en-US" sz="1200" dirty="0">
                <a:solidFill>
                  <a:srgbClr val="212529"/>
                </a:solidFill>
              </a:rPr>
              <a:t> Advise return if breakthrough bleeding persists beyond </a:t>
            </a:r>
            <a:r>
              <a:rPr lang="en-US" sz="1200" b="1" dirty="0">
                <a:solidFill>
                  <a:srgbClr val="D63384"/>
                </a:solidFill>
              </a:rPr>
              <a:t>3 months</a:t>
            </a:r>
            <a:r>
              <a:rPr lang="en-US" sz="1200" dirty="0">
                <a:solidFill>
                  <a:srgbClr val="212529"/>
                </a:solidFill>
              </a:rPr>
              <a:t>.</a:t>
            </a:r>
            <a:endParaRPr lang="en-US" sz="1200" dirty="0"/>
          </a:p>
        </p:txBody>
      </p:sp>
      <p:sp>
        <p:nvSpPr>
          <p:cNvPr id="30" name="Text 13"/>
          <p:cNvSpPr/>
          <p:nvPr/>
        </p:nvSpPr>
        <p:spPr>
          <a:xfrm>
            <a:off x="6619875" y="5467350"/>
            <a:ext cx="5191125"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212529"/>
                </a:solidFill>
              </a:rPr>
              <a:t> SCA Consultation Tip</a:t>
            </a:r>
            <a:endParaRPr lang="en-US" sz="1200" dirty="0"/>
          </a:p>
        </p:txBody>
      </p:sp>
      <p:sp>
        <p:nvSpPr>
          <p:cNvPr id="31" name="Text 14"/>
          <p:cNvSpPr/>
          <p:nvPr/>
        </p:nvSpPr>
        <p:spPr>
          <a:xfrm>
            <a:off x="6429375" y="5772150"/>
            <a:ext cx="4967139" cy="619125"/>
          </a:xfrm>
          <a:prstGeom prst="rect">
            <a:avLst/>
          </a:prstGeom>
          <a:noFill/>
          <a:ln/>
        </p:spPr>
        <p:txBody>
          <a:bodyPr vert="horz" wrap="square" lIns="0" tIns="0" rIns="0" bIns="0" rtlCol="0" anchor="ctr"/>
          <a:lstStyle/>
          <a:p>
            <a:pPr marL="0" indent="0">
              <a:lnSpc>
                <a:spcPts val="1575"/>
              </a:lnSpc>
              <a:buNone/>
            </a:pPr>
            <a:r>
              <a:rPr lang="en-US" sz="1125" dirty="0">
                <a:solidFill>
                  <a:srgbClr val="212529"/>
                </a:solidFill>
              </a:rPr>
              <a:t>Frame the pregnancy test sensitively: </a:t>
            </a:r>
            <a:r>
              <a:rPr lang="en-US" sz="1125" i="1" dirty="0">
                <a:solidFill>
                  <a:srgbClr val="212529"/>
                </a:solidFill>
              </a:rPr>
              <a:t>"Before we start the pill to help regulate your cycles, I need to perform a routine pregnancy test to ensure it's safe to do so. Is that okay with you?"</a:t>
            </a:r>
            <a:endParaRPr lang="en-US" sz="11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5595938" cy="4314825"/>
          </a:xfrm>
          <a:prstGeom prst="rect">
            <a:avLst/>
          </a:prstGeom>
        </p:spPr>
      </p:pic>
      <p:pic>
        <p:nvPicPr>
          <p:cNvPr id="7" name="Image 5" descr="preencoded.png"/>
          <p:cNvPicPr>
            <a:picLocks noChangeAspect="1"/>
          </p:cNvPicPr>
          <p:nvPr/>
        </p:nvPicPr>
        <p:blipFill>
          <a:blip r:embed="rId7"/>
          <a:stretch>
            <a:fillRect/>
          </a:stretch>
        </p:blipFill>
        <p:spPr>
          <a:xfrm>
            <a:off x="571500" y="1393478"/>
            <a:ext cx="261937" cy="213420"/>
          </a:xfrm>
          <a:prstGeom prst="rect">
            <a:avLst/>
          </a:prstGeom>
        </p:spPr>
      </p:pic>
      <p:pic>
        <p:nvPicPr>
          <p:cNvPr id="8" name="Image 6" descr="preencoded.png"/>
          <p:cNvPicPr>
            <a:picLocks noChangeAspect="1"/>
          </p:cNvPicPr>
          <p:nvPr/>
        </p:nvPicPr>
        <p:blipFill>
          <a:blip r:embed="rId8"/>
          <a:stretch>
            <a:fillRect/>
          </a:stretch>
        </p:blipFill>
        <p:spPr>
          <a:xfrm>
            <a:off x="571500" y="1800225"/>
            <a:ext cx="202406" cy="166688"/>
          </a:xfrm>
          <a:prstGeom prst="rect">
            <a:avLst/>
          </a:prstGeom>
        </p:spPr>
      </p:pic>
      <p:pic>
        <p:nvPicPr>
          <p:cNvPr id="9" name="Image 7" descr="preencoded.png"/>
          <p:cNvPicPr>
            <a:picLocks noChangeAspect="1"/>
          </p:cNvPicPr>
          <p:nvPr/>
        </p:nvPicPr>
        <p:blipFill>
          <a:blip r:embed="rId9"/>
          <a:stretch>
            <a:fillRect/>
          </a:stretch>
        </p:blipFill>
        <p:spPr>
          <a:xfrm>
            <a:off x="571500" y="2371576"/>
            <a:ext cx="202406" cy="202406"/>
          </a:xfrm>
          <a:prstGeom prst="rect">
            <a:avLst/>
          </a:prstGeom>
        </p:spPr>
      </p:pic>
      <p:pic>
        <p:nvPicPr>
          <p:cNvPr id="10" name="Image 8" descr="preencoded.png"/>
          <p:cNvPicPr>
            <a:picLocks noChangeAspect="1"/>
          </p:cNvPicPr>
          <p:nvPr/>
        </p:nvPicPr>
        <p:blipFill>
          <a:blip r:embed="rId10"/>
          <a:stretch>
            <a:fillRect/>
          </a:stretch>
        </p:blipFill>
        <p:spPr>
          <a:xfrm>
            <a:off x="571500" y="2939207"/>
            <a:ext cx="202406" cy="236041"/>
          </a:xfrm>
          <a:prstGeom prst="rect">
            <a:avLst/>
          </a:prstGeom>
        </p:spPr>
      </p:pic>
      <p:pic>
        <p:nvPicPr>
          <p:cNvPr id="11" name="Image 9" descr="preencoded.png"/>
          <p:cNvPicPr>
            <a:picLocks noChangeAspect="1"/>
          </p:cNvPicPr>
          <p:nvPr/>
        </p:nvPicPr>
        <p:blipFill>
          <a:blip r:embed="rId11"/>
          <a:stretch>
            <a:fillRect/>
          </a:stretch>
        </p:blipFill>
        <p:spPr>
          <a:xfrm>
            <a:off x="571500" y="3506837"/>
            <a:ext cx="202406" cy="202406"/>
          </a:xfrm>
          <a:prstGeom prst="rect">
            <a:avLst/>
          </a:prstGeom>
        </p:spPr>
      </p:pic>
      <p:pic>
        <p:nvPicPr>
          <p:cNvPr id="12" name="Image 10" descr="preencoded.png"/>
          <p:cNvPicPr>
            <a:picLocks noChangeAspect="1"/>
          </p:cNvPicPr>
          <p:nvPr/>
        </p:nvPicPr>
        <p:blipFill>
          <a:blip r:embed="rId12"/>
          <a:stretch>
            <a:fillRect/>
          </a:stretch>
        </p:blipFill>
        <p:spPr>
          <a:xfrm>
            <a:off x="381000" y="5610225"/>
            <a:ext cx="5595938" cy="962025"/>
          </a:xfrm>
          <a:prstGeom prst="rect">
            <a:avLst/>
          </a:prstGeom>
        </p:spPr>
      </p:pic>
      <p:pic>
        <p:nvPicPr>
          <p:cNvPr id="13" name="Image 11" descr="preencoded.png"/>
          <p:cNvPicPr>
            <a:picLocks noChangeAspect="1"/>
          </p:cNvPicPr>
          <p:nvPr/>
        </p:nvPicPr>
        <p:blipFill>
          <a:blip r:embed="rId13"/>
          <a:stretch>
            <a:fillRect/>
          </a:stretch>
        </p:blipFill>
        <p:spPr>
          <a:xfrm>
            <a:off x="523875" y="5791200"/>
            <a:ext cx="190500" cy="152400"/>
          </a:xfrm>
          <a:prstGeom prst="rect">
            <a:avLst/>
          </a:prstGeom>
        </p:spPr>
      </p:pic>
      <p:pic>
        <p:nvPicPr>
          <p:cNvPr id="14" name="Image 12" descr="preencoded.png"/>
          <p:cNvPicPr>
            <a:picLocks noChangeAspect="1"/>
          </p:cNvPicPr>
          <p:nvPr/>
        </p:nvPicPr>
        <p:blipFill>
          <a:blip r:embed="rId14"/>
          <a:stretch>
            <a:fillRect/>
          </a:stretch>
        </p:blipFill>
        <p:spPr>
          <a:xfrm>
            <a:off x="6215063" y="1152525"/>
            <a:ext cx="5595938" cy="4314825"/>
          </a:xfrm>
          <a:prstGeom prst="rect">
            <a:avLst/>
          </a:prstGeom>
        </p:spPr>
      </p:pic>
      <p:pic>
        <p:nvPicPr>
          <p:cNvPr id="15" name="Image 13" descr="preencoded.png"/>
          <p:cNvPicPr>
            <a:picLocks noChangeAspect="1"/>
          </p:cNvPicPr>
          <p:nvPr/>
        </p:nvPicPr>
        <p:blipFill>
          <a:blip r:embed="rId15"/>
          <a:stretch>
            <a:fillRect/>
          </a:stretch>
        </p:blipFill>
        <p:spPr>
          <a:xfrm>
            <a:off x="6405563" y="1393478"/>
            <a:ext cx="261937" cy="213420"/>
          </a:xfrm>
          <a:prstGeom prst="rect">
            <a:avLst/>
          </a:prstGeom>
        </p:spPr>
      </p:pic>
      <p:pic>
        <p:nvPicPr>
          <p:cNvPr id="16" name="Image 14" descr="preencoded.png"/>
          <p:cNvPicPr>
            <a:picLocks noChangeAspect="1"/>
          </p:cNvPicPr>
          <p:nvPr/>
        </p:nvPicPr>
        <p:blipFill>
          <a:blip r:embed="rId16"/>
          <a:stretch>
            <a:fillRect/>
          </a:stretch>
        </p:blipFill>
        <p:spPr>
          <a:xfrm>
            <a:off x="6405563" y="1800225"/>
            <a:ext cx="202406" cy="257473"/>
          </a:xfrm>
          <a:prstGeom prst="rect">
            <a:avLst/>
          </a:prstGeom>
        </p:spPr>
      </p:pic>
      <p:pic>
        <p:nvPicPr>
          <p:cNvPr id="17" name="Image 15" descr="preencoded.png"/>
          <p:cNvPicPr>
            <a:picLocks noChangeAspect="1"/>
          </p:cNvPicPr>
          <p:nvPr/>
        </p:nvPicPr>
        <p:blipFill>
          <a:blip r:embed="rId17"/>
          <a:stretch>
            <a:fillRect/>
          </a:stretch>
        </p:blipFill>
        <p:spPr>
          <a:xfrm>
            <a:off x="6405563" y="2367855"/>
            <a:ext cx="202406" cy="177105"/>
          </a:xfrm>
          <a:prstGeom prst="rect">
            <a:avLst/>
          </a:prstGeom>
        </p:spPr>
      </p:pic>
      <p:pic>
        <p:nvPicPr>
          <p:cNvPr id="18" name="Image 16" descr="preencoded.png"/>
          <p:cNvPicPr>
            <a:picLocks noChangeAspect="1"/>
          </p:cNvPicPr>
          <p:nvPr/>
        </p:nvPicPr>
        <p:blipFill>
          <a:blip r:embed="rId18"/>
          <a:stretch>
            <a:fillRect/>
          </a:stretch>
        </p:blipFill>
        <p:spPr>
          <a:xfrm>
            <a:off x="6405563" y="2935486"/>
            <a:ext cx="202406" cy="177105"/>
          </a:xfrm>
          <a:prstGeom prst="rect">
            <a:avLst/>
          </a:prstGeom>
        </p:spPr>
      </p:pic>
      <p:pic>
        <p:nvPicPr>
          <p:cNvPr id="19" name="Image 17" descr="preencoded.png"/>
          <p:cNvPicPr>
            <a:picLocks noChangeAspect="1"/>
          </p:cNvPicPr>
          <p:nvPr/>
        </p:nvPicPr>
        <p:blipFill>
          <a:blip r:embed="rId19"/>
          <a:stretch>
            <a:fillRect/>
          </a:stretch>
        </p:blipFill>
        <p:spPr>
          <a:xfrm>
            <a:off x="6405563" y="3503116"/>
            <a:ext cx="202406" cy="177105"/>
          </a:xfrm>
          <a:prstGeom prst="rect">
            <a:avLst/>
          </a:prstGeom>
        </p:spPr>
      </p:pic>
      <p:pic>
        <p:nvPicPr>
          <p:cNvPr id="20" name="Image 18" descr="preencoded.png"/>
          <p:cNvPicPr>
            <a:picLocks noChangeAspect="1"/>
          </p:cNvPicPr>
          <p:nvPr/>
        </p:nvPicPr>
        <p:blipFill>
          <a:blip r:embed="rId20"/>
          <a:stretch>
            <a:fillRect/>
          </a:stretch>
        </p:blipFill>
        <p:spPr>
          <a:xfrm>
            <a:off x="6215063" y="5610225"/>
            <a:ext cx="5595938" cy="962025"/>
          </a:xfrm>
          <a:prstGeom prst="rect">
            <a:avLst/>
          </a:prstGeom>
        </p:spPr>
      </p:pic>
      <p:pic>
        <p:nvPicPr>
          <p:cNvPr id="21" name="Image 19" descr="preencoded.png"/>
          <p:cNvPicPr>
            <a:picLocks noChangeAspect="1"/>
          </p:cNvPicPr>
          <p:nvPr/>
        </p:nvPicPr>
        <p:blipFill>
          <a:blip r:embed="rId21"/>
          <a:stretch>
            <a:fillRect/>
          </a:stretch>
        </p:blipFill>
        <p:spPr>
          <a:xfrm>
            <a:off x="6357938" y="5791200"/>
            <a:ext cx="190500" cy="152400"/>
          </a:xfrm>
          <a:prstGeom prst="rect">
            <a:avLst/>
          </a:prstGeom>
        </p:spPr>
      </p:pic>
      <p:sp>
        <p:nvSpPr>
          <p:cNvPr id="22" name="Text 0"/>
          <p:cNvSpPr/>
          <p:nvPr/>
        </p:nvSpPr>
        <p:spPr>
          <a:xfrm>
            <a:off x="523875" y="190500"/>
            <a:ext cx="11668125"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Management: POI &amp; Hyperprolactinaemia</a:t>
            </a:r>
            <a:endParaRPr lang="en-US" sz="2100" dirty="0"/>
          </a:p>
        </p:txBody>
      </p:sp>
      <p:sp>
        <p:nvSpPr>
          <p:cNvPr id="23"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4" name="Text 2"/>
          <p:cNvSpPr/>
          <p:nvPr/>
        </p:nvSpPr>
        <p:spPr>
          <a:xfrm>
            <a:off x="928688" y="1343025"/>
            <a:ext cx="779526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12529"/>
                </a:solidFill>
              </a:rPr>
              <a:t>Premature Ovarian Insufficiency</a:t>
            </a:r>
            <a:endParaRPr lang="en-US" sz="1650" dirty="0"/>
          </a:p>
        </p:txBody>
      </p:sp>
      <p:sp>
        <p:nvSpPr>
          <p:cNvPr id="25" name="Text 3"/>
          <p:cNvSpPr/>
          <p:nvPr/>
        </p:nvSpPr>
        <p:spPr>
          <a:xfrm>
            <a:off x="888206" y="1800225"/>
            <a:ext cx="4898231" cy="457051"/>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Specialist Referral:</a:t>
            </a:r>
            <a:r>
              <a:rPr lang="en-US" sz="1275" dirty="0">
                <a:solidFill>
                  <a:srgbClr val="212529"/>
                </a:solidFill>
              </a:rPr>
              <a:t> Mandatory for all suspected POI cases </a:t>
            </a:r>
            <a:r>
              <a:rPr lang="en-US" sz="975" b="1" dirty="0">
                <a:solidFill>
                  <a:srgbClr val="FFFFFF"/>
                </a:solidFill>
                <a:highlight>
                  <a:srgbClr val="0072B2"/>
                </a:highlight>
              </a:rPr>
              <a:t>URGENT</a:t>
            </a:r>
            <a:endParaRPr lang="en-US" sz="1275" dirty="0"/>
          </a:p>
        </p:txBody>
      </p:sp>
      <p:sp>
        <p:nvSpPr>
          <p:cNvPr id="26" name="Text 4"/>
          <p:cNvSpPr/>
          <p:nvPr/>
        </p:nvSpPr>
        <p:spPr>
          <a:xfrm>
            <a:off x="888206" y="2371576"/>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HRT Therapy:</a:t>
            </a:r>
            <a:r>
              <a:rPr lang="en-US" sz="1275" dirty="0">
                <a:solidFill>
                  <a:srgbClr val="212529"/>
                </a:solidFill>
              </a:rPr>
              <a:t> Must continue until at least age 51 (average UK menopause age) to protect bone &amp; CV health.</a:t>
            </a:r>
            <a:endParaRPr lang="en-US" sz="1275" dirty="0"/>
          </a:p>
        </p:txBody>
      </p:sp>
      <p:sp>
        <p:nvSpPr>
          <p:cNvPr id="27" name="Text 5"/>
          <p:cNvSpPr/>
          <p:nvPr/>
        </p:nvSpPr>
        <p:spPr>
          <a:xfrm>
            <a:off x="888206" y="2939207"/>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Fertility:</a:t>
            </a:r>
            <a:r>
              <a:rPr lang="en-US" sz="1275" dirty="0">
                <a:solidFill>
                  <a:srgbClr val="212529"/>
                </a:solidFill>
              </a:rPr>
              <a:t> Refer to specialist unit; egg donation is often the primary route for successful pregnancy.</a:t>
            </a:r>
            <a:endParaRPr lang="en-US" sz="1275" dirty="0"/>
          </a:p>
        </p:txBody>
      </p:sp>
      <p:sp>
        <p:nvSpPr>
          <p:cNvPr id="28" name="Text 6"/>
          <p:cNvSpPr/>
          <p:nvPr/>
        </p:nvSpPr>
        <p:spPr>
          <a:xfrm>
            <a:off x="888206" y="3506837"/>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Psychological Care:</a:t>
            </a:r>
            <a:r>
              <a:rPr lang="en-US" sz="1275" dirty="0">
                <a:solidFill>
                  <a:srgbClr val="212529"/>
                </a:solidFill>
              </a:rPr>
              <a:t> Significant impact; acknowledge distress and signpost to support groups (e.g., Daisy Network).</a:t>
            </a:r>
            <a:endParaRPr lang="en-US" sz="1275" dirty="0"/>
          </a:p>
        </p:txBody>
      </p:sp>
      <p:sp>
        <p:nvSpPr>
          <p:cNvPr id="29" name="Text 7"/>
          <p:cNvSpPr/>
          <p:nvPr/>
        </p:nvSpPr>
        <p:spPr>
          <a:xfrm>
            <a:off x="790575" y="5753100"/>
            <a:ext cx="5310188"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842029"/>
                </a:solidFill>
              </a:rPr>
              <a:t>RED FLAG: LONG-TERM RISKS</a:t>
            </a:r>
            <a:endParaRPr lang="en-US" sz="1200" dirty="0"/>
          </a:p>
        </p:txBody>
      </p:sp>
      <p:sp>
        <p:nvSpPr>
          <p:cNvPr id="30" name="Text 8"/>
          <p:cNvSpPr/>
          <p:nvPr/>
        </p:nvSpPr>
        <p:spPr>
          <a:xfrm>
            <a:off x="523875" y="6029325"/>
            <a:ext cx="5310188" cy="400050"/>
          </a:xfrm>
          <a:prstGeom prst="rect">
            <a:avLst/>
          </a:prstGeom>
          <a:noFill/>
          <a:ln/>
        </p:spPr>
        <p:txBody>
          <a:bodyPr vert="horz" wrap="square" lIns="0" tIns="0" rIns="0" bIns="0" rtlCol="0" anchor="ctr"/>
          <a:lstStyle/>
          <a:p>
            <a:pPr marL="0" indent="0">
              <a:lnSpc>
                <a:spcPts val="1575"/>
              </a:lnSpc>
              <a:buNone/>
            </a:pPr>
            <a:r>
              <a:rPr lang="en-US" sz="1125" dirty="0">
                <a:solidFill>
                  <a:srgbClr val="842029"/>
                </a:solidFill>
              </a:rPr>
              <a:t>Untreated POI leads to premature osteoporosis, cardiovascular disease, and cognitive decline. FSH &gt;30 IU/L on two readings 4-6 weeks apart is diagnostic.</a:t>
            </a:r>
            <a:endParaRPr lang="en-US" sz="1125" dirty="0"/>
          </a:p>
        </p:txBody>
      </p:sp>
      <p:sp>
        <p:nvSpPr>
          <p:cNvPr id="31" name="Text 9"/>
          <p:cNvSpPr/>
          <p:nvPr/>
        </p:nvSpPr>
        <p:spPr>
          <a:xfrm>
            <a:off x="6762750" y="1343025"/>
            <a:ext cx="5214938"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212529"/>
                </a:solidFill>
              </a:rPr>
              <a:t>Hyperprolactinaemia</a:t>
            </a:r>
            <a:endParaRPr lang="en-US" sz="1650" dirty="0"/>
          </a:p>
        </p:txBody>
      </p:sp>
      <p:sp>
        <p:nvSpPr>
          <p:cNvPr id="32" name="Text 10"/>
          <p:cNvSpPr/>
          <p:nvPr/>
        </p:nvSpPr>
        <p:spPr>
          <a:xfrm>
            <a:off x="6722269" y="1800225"/>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Medication Review:</a:t>
            </a:r>
            <a:r>
              <a:rPr lang="en-US" sz="1275" dirty="0">
                <a:solidFill>
                  <a:srgbClr val="212529"/>
                </a:solidFill>
              </a:rPr>
              <a:t> Identify and stop dopamine antagonists (e.g. Metoclopramide, Haloperidol, Cimetidine).</a:t>
            </a:r>
            <a:endParaRPr lang="en-US" sz="1275" dirty="0"/>
          </a:p>
        </p:txBody>
      </p:sp>
      <p:sp>
        <p:nvSpPr>
          <p:cNvPr id="33" name="Text 11"/>
          <p:cNvSpPr/>
          <p:nvPr/>
        </p:nvSpPr>
        <p:spPr>
          <a:xfrm>
            <a:off x="6722269" y="2367855"/>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Referral:</a:t>
            </a:r>
            <a:r>
              <a:rPr lang="en-US" sz="1275" dirty="0">
                <a:solidFill>
                  <a:srgbClr val="212529"/>
                </a:solidFill>
              </a:rPr>
              <a:t> Endocrinology or Gynaecology if prolactin remains elevated or if adenoma is suspected (MRI Pituitary).</a:t>
            </a:r>
            <a:endParaRPr lang="en-US" sz="1275" dirty="0"/>
          </a:p>
        </p:txBody>
      </p:sp>
      <p:sp>
        <p:nvSpPr>
          <p:cNvPr id="34" name="Text 12"/>
          <p:cNvSpPr/>
          <p:nvPr/>
        </p:nvSpPr>
        <p:spPr>
          <a:xfrm>
            <a:off x="6722269" y="2935486"/>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Medical Treatment:</a:t>
            </a:r>
            <a:r>
              <a:rPr lang="en-US" sz="1275" dirty="0">
                <a:solidFill>
                  <a:srgbClr val="212529"/>
                </a:solidFill>
              </a:rPr>
              <a:t> </a:t>
            </a:r>
            <a:r>
              <a:rPr lang="en-US" sz="1275" b="1" dirty="0">
                <a:solidFill>
                  <a:srgbClr val="212529"/>
                </a:solidFill>
              </a:rPr>
              <a:t>Cabergoline</a:t>
            </a:r>
            <a:r>
              <a:rPr lang="en-US" sz="1275" dirty="0">
                <a:solidFill>
                  <a:srgbClr val="212529"/>
                </a:solidFill>
              </a:rPr>
              <a:t> (Dopamine agonist) is highly effective at reducing tumour size &amp; restoring periods.</a:t>
            </a:r>
            <a:endParaRPr lang="en-US" sz="1275" dirty="0"/>
          </a:p>
        </p:txBody>
      </p:sp>
      <p:sp>
        <p:nvSpPr>
          <p:cNvPr id="35" name="Text 13"/>
          <p:cNvSpPr/>
          <p:nvPr/>
        </p:nvSpPr>
        <p:spPr>
          <a:xfrm>
            <a:off x="6722269" y="3503116"/>
            <a:ext cx="4898231"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Hypothyroidism:</a:t>
            </a:r>
            <a:r>
              <a:rPr lang="en-US" sz="1275" dirty="0">
                <a:solidFill>
                  <a:srgbClr val="212529"/>
                </a:solidFill>
              </a:rPr>
              <a:t> Treat underlying low thyroid status first; TSH acts as a dopamine antagonist.</a:t>
            </a:r>
            <a:endParaRPr lang="en-US" sz="1275" dirty="0"/>
          </a:p>
        </p:txBody>
      </p:sp>
      <p:sp>
        <p:nvSpPr>
          <p:cNvPr id="36" name="Text 14"/>
          <p:cNvSpPr/>
          <p:nvPr/>
        </p:nvSpPr>
        <p:spPr>
          <a:xfrm>
            <a:off x="6624638" y="5753100"/>
            <a:ext cx="5310188"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664D03"/>
                </a:solidFill>
              </a:rPr>
              <a:t>AKT EXAM PEARL</a:t>
            </a:r>
            <a:endParaRPr lang="en-US" sz="1200" dirty="0"/>
          </a:p>
        </p:txBody>
      </p:sp>
      <p:sp>
        <p:nvSpPr>
          <p:cNvPr id="37" name="Text 15"/>
          <p:cNvSpPr/>
          <p:nvPr/>
        </p:nvSpPr>
        <p:spPr>
          <a:xfrm>
            <a:off x="6357938" y="6029325"/>
            <a:ext cx="5310188"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664D03"/>
                </a:solidFill>
              </a:rPr>
              <a:t>Galactorrhoea + Regular Periods:</a:t>
            </a:r>
            <a:r>
              <a:rPr lang="en-US" sz="1125" dirty="0">
                <a:solidFill>
                  <a:srgbClr val="664D03"/>
                </a:solidFill>
              </a:rPr>
              <a:t> Prolactin is likely </a:t>
            </a:r>
            <a:r>
              <a:rPr lang="en-US" sz="1125" b="1" dirty="0">
                <a:solidFill>
                  <a:srgbClr val="664D03"/>
                </a:solidFill>
              </a:rPr>
              <a:t>normal</a:t>
            </a:r>
            <a:r>
              <a:rPr lang="en-US" sz="1125" dirty="0">
                <a:solidFill>
                  <a:srgbClr val="664D03"/>
                </a:solidFill>
              </a:rPr>
              <a:t>. Galactorrhoea usually only occurs at levels high enough to suppress the menstrual cycle.</a:t>
            </a:r>
            <a:endParaRPr lang="en-US" sz="112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247775"/>
          </a:xfrm>
          <a:prstGeom prst="rect">
            <a:avLst/>
          </a:prstGeom>
        </p:spPr>
      </p:pic>
      <p:pic>
        <p:nvPicPr>
          <p:cNvPr id="5" name="Image 3" descr="preencoded.png"/>
          <p:cNvPicPr>
            <a:picLocks noChangeAspect="1"/>
          </p:cNvPicPr>
          <p:nvPr/>
        </p:nvPicPr>
        <p:blipFill>
          <a:blip r:embed="rId5"/>
          <a:stretch>
            <a:fillRect/>
          </a:stretch>
        </p:blipFill>
        <p:spPr>
          <a:xfrm>
            <a:off x="571500" y="381000"/>
            <a:ext cx="11049000" cy="400050"/>
          </a:xfrm>
          <a:prstGeom prst="rect">
            <a:avLst/>
          </a:prstGeom>
        </p:spPr>
      </p:pic>
      <p:pic>
        <p:nvPicPr>
          <p:cNvPr id="6" name="Image 4" descr="preencoded.png"/>
          <p:cNvPicPr>
            <a:picLocks noChangeAspect="1"/>
          </p:cNvPicPr>
          <p:nvPr/>
        </p:nvPicPr>
        <p:blipFill>
          <a:blip r:embed="rId6"/>
          <a:stretch>
            <a:fillRect/>
          </a:stretch>
        </p:blipFill>
        <p:spPr>
          <a:xfrm>
            <a:off x="571500" y="1247775"/>
            <a:ext cx="5381625" cy="3930104"/>
          </a:xfrm>
          <a:prstGeom prst="rect">
            <a:avLst/>
          </a:prstGeom>
        </p:spPr>
      </p:pic>
      <p:pic>
        <p:nvPicPr>
          <p:cNvPr id="7" name="Image 5" descr="preencoded.png"/>
          <p:cNvPicPr>
            <a:picLocks noChangeAspect="1"/>
          </p:cNvPicPr>
          <p:nvPr/>
        </p:nvPicPr>
        <p:blipFill>
          <a:blip r:embed="rId7"/>
          <a:stretch>
            <a:fillRect/>
          </a:stretch>
        </p:blipFill>
        <p:spPr>
          <a:xfrm>
            <a:off x="809625" y="1485900"/>
            <a:ext cx="4905375" cy="409575"/>
          </a:xfrm>
          <a:prstGeom prst="rect">
            <a:avLst/>
          </a:prstGeom>
        </p:spPr>
      </p:pic>
      <p:pic>
        <p:nvPicPr>
          <p:cNvPr id="8" name="Image 6" descr="preencoded.png"/>
          <p:cNvPicPr>
            <a:picLocks noChangeAspect="1"/>
          </p:cNvPicPr>
          <p:nvPr/>
        </p:nvPicPr>
        <p:blipFill>
          <a:blip r:embed="rId8"/>
          <a:stretch>
            <a:fillRect/>
          </a:stretch>
        </p:blipFill>
        <p:spPr>
          <a:xfrm>
            <a:off x="809625" y="1528763"/>
            <a:ext cx="285750" cy="228600"/>
          </a:xfrm>
          <a:prstGeom prst="rect">
            <a:avLst/>
          </a:prstGeom>
        </p:spPr>
      </p:pic>
      <p:pic>
        <p:nvPicPr>
          <p:cNvPr id="9" name="Image 7" descr="preencoded.png"/>
          <p:cNvPicPr>
            <a:picLocks noChangeAspect="1"/>
          </p:cNvPicPr>
          <p:nvPr/>
        </p:nvPicPr>
        <p:blipFill>
          <a:blip r:embed="rId9"/>
          <a:stretch>
            <a:fillRect/>
          </a:stretch>
        </p:blipFill>
        <p:spPr>
          <a:xfrm>
            <a:off x="809625" y="2085975"/>
            <a:ext cx="214313" cy="200025"/>
          </a:xfrm>
          <a:prstGeom prst="rect">
            <a:avLst/>
          </a:prstGeom>
        </p:spPr>
      </p:pic>
      <p:pic>
        <p:nvPicPr>
          <p:cNvPr id="10" name="Image 8" descr="preencoded.png"/>
          <p:cNvPicPr>
            <a:picLocks noChangeAspect="1"/>
          </p:cNvPicPr>
          <p:nvPr/>
        </p:nvPicPr>
        <p:blipFill>
          <a:blip r:embed="rId10"/>
          <a:stretch>
            <a:fillRect/>
          </a:stretch>
        </p:blipFill>
        <p:spPr>
          <a:xfrm>
            <a:off x="809625" y="2743200"/>
            <a:ext cx="214313" cy="272653"/>
          </a:xfrm>
          <a:prstGeom prst="rect">
            <a:avLst/>
          </a:prstGeom>
        </p:spPr>
      </p:pic>
      <p:pic>
        <p:nvPicPr>
          <p:cNvPr id="11" name="Image 9" descr="preencoded.png"/>
          <p:cNvPicPr>
            <a:picLocks noChangeAspect="1"/>
          </p:cNvPicPr>
          <p:nvPr/>
        </p:nvPicPr>
        <p:blipFill>
          <a:blip r:embed="rId11"/>
          <a:stretch>
            <a:fillRect/>
          </a:stretch>
        </p:blipFill>
        <p:spPr>
          <a:xfrm>
            <a:off x="809625" y="3400425"/>
            <a:ext cx="214313" cy="272653"/>
          </a:xfrm>
          <a:prstGeom prst="rect">
            <a:avLst/>
          </a:prstGeom>
        </p:spPr>
      </p:pic>
      <p:pic>
        <p:nvPicPr>
          <p:cNvPr id="12" name="Image 10" descr="preencoded.png"/>
          <p:cNvPicPr>
            <a:picLocks noChangeAspect="1"/>
          </p:cNvPicPr>
          <p:nvPr/>
        </p:nvPicPr>
        <p:blipFill>
          <a:blip r:embed="rId6"/>
          <a:stretch>
            <a:fillRect/>
          </a:stretch>
        </p:blipFill>
        <p:spPr>
          <a:xfrm>
            <a:off x="6238875" y="1247775"/>
            <a:ext cx="5381625" cy="3930104"/>
          </a:xfrm>
          <a:prstGeom prst="rect">
            <a:avLst/>
          </a:prstGeom>
        </p:spPr>
      </p:pic>
      <p:pic>
        <p:nvPicPr>
          <p:cNvPr id="13" name="Image 11" descr="preencoded.png"/>
          <p:cNvPicPr>
            <a:picLocks noChangeAspect="1"/>
          </p:cNvPicPr>
          <p:nvPr/>
        </p:nvPicPr>
        <p:blipFill>
          <a:blip r:embed="rId7"/>
          <a:stretch>
            <a:fillRect/>
          </a:stretch>
        </p:blipFill>
        <p:spPr>
          <a:xfrm>
            <a:off x="6477000" y="1485900"/>
            <a:ext cx="4905375" cy="409575"/>
          </a:xfrm>
          <a:prstGeom prst="rect">
            <a:avLst/>
          </a:prstGeom>
        </p:spPr>
      </p:pic>
      <p:pic>
        <p:nvPicPr>
          <p:cNvPr id="14" name="Image 12" descr="preencoded.png"/>
          <p:cNvPicPr>
            <a:picLocks noChangeAspect="1"/>
          </p:cNvPicPr>
          <p:nvPr/>
        </p:nvPicPr>
        <p:blipFill>
          <a:blip r:embed="rId12"/>
          <a:stretch>
            <a:fillRect/>
          </a:stretch>
        </p:blipFill>
        <p:spPr>
          <a:xfrm>
            <a:off x="6477000" y="1528763"/>
            <a:ext cx="285750" cy="228600"/>
          </a:xfrm>
          <a:prstGeom prst="rect">
            <a:avLst/>
          </a:prstGeom>
        </p:spPr>
      </p:pic>
      <p:pic>
        <p:nvPicPr>
          <p:cNvPr id="15" name="Image 13" descr="preencoded.png"/>
          <p:cNvPicPr>
            <a:picLocks noChangeAspect="1"/>
          </p:cNvPicPr>
          <p:nvPr/>
        </p:nvPicPr>
        <p:blipFill>
          <a:blip r:embed="rId13"/>
          <a:stretch>
            <a:fillRect/>
          </a:stretch>
        </p:blipFill>
        <p:spPr>
          <a:xfrm>
            <a:off x="6477000" y="2085975"/>
            <a:ext cx="214313" cy="176361"/>
          </a:xfrm>
          <a:prstGeom prst="rect">
            <a:avLst/>
          </a:prstGeom>
        </p:spPr>
      </p:pic>
      <p:pic>
        <p:nvPicPr>
          <p:cNvPr id="16" name="Image 14" descr="preencoded.png"/>
          <p:cNvPicPr>
            <a:picLocks noChangeAspect="1"/>
          </p:cNvPicPr>
          <p:nvPr/>
        </p:nvPicPr>
        <p:blipFill>
          <a:blip r:embed="rId13"/>
          <a:stretch>
            <a:fillRect/>
          </a:stretch>
        </p:blipFill>
        <p:spPr>
          <a:xfrm>
            <a:off x="6477000" y="2486025"/>
            <a:ext cx="214313" cy="176361"/>
          </a:xfrm>
          <a:prstGeom prst="rect">
            <a:avLst/>
          </a:prstGeom>
        </p:spPr>
      </p:pic>
      <p:pic>
        <p:nvPicPr>
          <p:cNvPr id="17" name="Image 15" descr="preencoded.png"/>
          <p:cNvPicPr>
            <a:picLocks noChangeAspect="1"/>
          </p:cNvPicPr>
          <p:nvPr/>
        </p:nvPicPr>
        <p:blipFill>
          <a:blip r:embed="rId14"/>
          <a:stretch>
            <a:fillRect/>
          </a:stretch>
        </p:blipFill>
        <p:spPr>
          <a:xfrm>
            <a:off x="6477000" y="2981325"/>
            <a:ext cx="4905375" cy="1167705"/>
          </a:xfrm>
          <a:prstGeom prst="rect">
            <a:avLst/>
          </a:prstGeom>
        </p:spPr>
      </p:pic>
      <p:pic>
        <p:nvPicPr>
          <p:cNvPr id="18" name="Image 16" descr="preencoded.png"/>
          <p:cNvPicPr>
            <a:picLocks noChangeAspect="1"/>
          </p:cNvPicPr>
          <p:nvPr/>
        </p:nvPicPr>
        <p:blipFill>
          <a:blip r:embed="rId15"/>
          <a:stretch>
            <a:fillRect/>
          </a:stretch>
        </p:blipFill>
        <p:spPr>
          <a:xfrm>
            <a:off x="6667500" y="3212753"/>
            <a:ext cx="214313" cy="175320"/>
          </a:xfrm>
          <a:prstGeom prst="rect">
            <a:avLst/>
          </a:prstGeom>
        </p:spPr>
      </p:pic>
      <p:pic>
        <p:nvPicPr>
          <p:cNvPr id="19" name="Image 17" descr="preencoded.png"/>
          <p:cNvPicPr>
            <a:picLocks noChangeAspect="1"/>
          </p:cNvPicPr>
          <p:nvPr/>
        </p:nvPicPr>
        <p:blipFill>
          <a:blip r:embed="rId16"/>
          <a:stretch>
            <a:fillRect/>
          </a:stretch>
        </p:blipFill>
        <p:spPr>
          <a:xfrm>
            <a:off x="571500" y="5416004"/>
            <a:ext cx="11049000" cy="1060996"/>
          </a:xfrm>
          <a:prstGeom prst="rect">
            <a:avLst/>
          </a:prstGeom>
        </p:spPr>
      </p:pic>
      <p:pic>
        <p:nvPicPr>
          <p:cNvPr id="20" name="Image 18" descr="preencoded.png"/>
          <p:cNvPicPr>
            <a:picLocks noChangeAspect="1"/>
          </p:cNvPicPr>
          <p:nvPr/>
        </p:nvPicPr>
        <p:blipFill>
          <a:blip r:embed="rId17"/>
          <a:stretch>
            <a:fillRect/>
          </a:stretch>
        </p:blipFill>
        <p:spPr>
          <a:xfrm>
            <a:off x="762000" y="5816650"/>
            <a:ext cx="357188" cy="289471"/>
          </a:xfrm>
          <a:prstGeom prst="rect">
            <a:avLst/>
          </a:prstGeom>
        </p:spPr>
      </p:pic>
      <p:sp>
        <p:nvSpPr>
          <p:cNvPr id="21" name="Text 0"/>
          <p:cNvSpPr/>
          <p:nvPr/>
        </p:nvSpPr>
        <p:spPr>
          <a:xfrm>
            <a:off x="714375" y="381000"/>
            <a:ext cx="11477625"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Intermenstrual Bleeding (IMB) Overview</a:t>
            </a:r>
            <a:endParaRPr lang="en-US" sz="2100" dirty="0"/>
          </a:p>
        </p:txBody>
      </p:sp>
      <p:sp>
        <p:nvSpPr>
          <p:cNvPr id="22" name="Text 1"/>
          <p:cNvSpPr/>
          <p:nvPr/>
        </p:nvSpPr>
        <p:spPr>
          <a:xfrm>
            <a:off x="762000" y="85725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3" name="Text 2"/>
          <p:cNvSpPr/>
          <p:nvPr/>
        </p:nvSpPr>
        <p:spPr>
          <a:xfrm>
            <a:off x="1238250" y="1485900"/>
            <a:ext cx="301752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072B2"/>
                </a:solidFill>
              </a:rPr>
              <a:t>Defining IMB</a:t>
            </a:r>
            <a:endParaRPr lang="en-US" sz="1650" dirty="0"/>
          </a:p>
        </p:txBody>
      </p:sp>
      <p:sp>
        <p:nvSpPr>
          <p:cNvPr id="24" name="Text 3"/>
          <p:cNvSpPr/>
          <p:nvPr/>
        </p:nvSpPr>
        <p:spPr>
          <a:xfrm>
            <a:off x="1138238" y="2085975"/>
            <a:ext cx="4576763" cy="514350"/>
          </a:xfrm>
          <a:prstGeom prst="rect">
            <a:avLst/>
          </a:prstGeom>
          <a:noFill/>
          <a:ln/>
        </p:spPr>
        <p:txBody>
          <a:bodyPr vert="horz" wrap="square" lIns="0" tIns="0" rIns="0" bIns="0" rtlCol="0" anchor="ctr"/>
          <a:lstStyle/>
          <a:p>
            <a:pPr marL="0" indent="0" algn="l">
              <a:lnSpc>
                <a:spcPts val="2025"/>
              </a:lnSpc>
              <a:buNone/>
            </a:pPr>
            <a:r>
              <a:rPr lang="en-US" sz="1350" b="1" dirty="0">
                <a:solidFill>
                  <a:srgbClr val="212529"/>
                </a:solidFill>
              </a:rPr>
              <a:t>Definition:</a:t>
            </a:r>
            <a:r>
              <a:rPr lang="en-US" sz="1350" dirty="0">
                <a:solidFill>
                  <a:srgbClr val="212529"/>
                </a:solidFill>
              </a:rPr>
              <a:t> Bleeding that occurs between regular menstrual periods.</a:t>
            </a:r>
            <a:endParaRPr lang="en-US" sz="1350" dirty="0"/>
          </a:p>
        </p:txBody>
      </p:sp>
      <p:sp>
        <p:nvSpPr>
          <p:cNvPr id="25" name="Text 4"/>
          <p:cNvSpPr/>
          <p:nvPr/>
        </p:nvSpPr>
        <p:spPr>
          <a:xfrm>
            <a:off x="1138238" y="2743200"/>
            <a:ext cx="4576763"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12529"/>
                </a:solidFill>
              </a:rPr>
              <a:t>Must be distinguished from </a:t>
            </a:r>
            <a:r>
              <a:rPr lang="en-US" sz="1350" b="1" dirty="0">
                <a:solidFill>
                  <a:srgbClr val="212529"/>
                </a:solidFill>
              </a:rPr>
              <a:t>irregular periods</a:t>
            </a:r>
            <a:r>
              <a:rPr lang="en-US" sz="1350" dirty="0">
                <a:solidFill>
                  <a:srgbClr val="212529"/>
                </a:solidFill>
              </a:rPr>
              <a:t> (where the whole cycle length varies significantly).</a:t>
            </a:r>
            <a:endParaRPr lang="en-US" sz="1350" dirty="0"/>
          </a:p>
        </p:txBody>
      </p:sp>
      <p:sp>
        <p:nvSpPr>
          <p:cNvPr id="26" name="Text 5"/>
          <p:cNvSpPr/>
          <p:nvPr/>
        </p:nvSpPr>
        <p:spPr>
          <a:xfrm>
            <a:off x="1138238" y="3400425"/>
            <a:ext cx="4576763" cy="514350"/>
          </a:xfrm>
          <a:prstGeom prst="rect">
            <a:avLst/>
          </a:prstGeom>
          <a:noFill/>
          <a:ln/>
        </p:spPr>
        <p:txBody>
          <a:bodyPr vert="horz" wrap="square" lIns="0" tIns="0" rIns="0" bIns="0" rtlCol="0" anchor="ctr"/>
          <a:lstStyle/>
          <a:p>
            <a:pPr marL="0" indent="0" algn="l">
              <a:lnSpc>
                <a:spcPts val="2025"/>
              </a:lnSpc>
              <a:buNone/>
            </a:pPr>
            <a:r>
              <a:rPr lang="en-US" sz="1350" dirty="0">
                <a:solidFill>
                  <a:srgbClr val="212529"/>
                </a:solidFill>
              </a:rPr>
              <a:t>Includes spotting, "breakthrough bleeding," or heavier episodes between expected menses.</a:t>
            </a:r>
            <a:endParaRPr lang="en-US" sz="1350" dirty="0"/>
          </a:p>
        </p:txBody>
      </p:sp>
      <p:sp>
        <p:nvSpPr>
          <p:cNvPr id="27" name="Text 6"/>
          <p:cNvSpPr/>
          <p:nvPr/>
        </p:nvSpPr>
        <p:spPr>
          <a:xfrm>
            <a:off x="6905625" y="1485900"/>
            <a:ext cx="477774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072B2"/>
                </a:solidFill>
              </a:rPr>
              <a:t>Clinical Assessment</a:t>
            </a:r>
            <a:endParaRPr lang="en-US" sz="1650" dirty="0"/>
          </a:p>
        </p:txBody>
      </p:sp>
      <p:sp>
        <p:nvSpPr>
          <p:cNvPr id="28" name="Text 7"/>
          <p:cNvSpPr/>
          <p:nvPr/>
        </p:nvSpPr>
        <p:spPr>
          <a:xfrm>
            <a:off x="6805613" y="2085975"/>
            <a:ext cx="5386388"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212529"/>
                </a:solidFill>
              </a:rPr>
              <a:t>Always take a thorough sexual and contraceptive history.</a:t>
            </a:r>
            <a:endParaRPr lang="en-US" sz="1350" dirty="0"/>
          </a:p>
        </p:txBody>
      </p:sp>
      <p:sp>
        <p:nvSpPr>
          <p:cNvPr id="29" name="Text 8"/>
          <p:cNvSpPr/>
          <p:nvPr/>
        </p:nvSpPr>
        <p:spPr>
          <a:xfrm>
            <a:off x="6805613" y="2486025"/>
            <a:ext cx="5386388" cy="257175"/>
          </a:xfrm>
          <a:prstGeom prst="rect">
            <a:avLst/>
          </a:prstGeom>
          <a:noFill/>
          <a:ln/>
        </p:spPr>
        <p:txBody>
          <a:bodyPr vert="horz" wrap="square" lIns="0" tIns="0" rIns="0" bIns="0" rtlCol="0" anchor="ctr"/>
          <a:lstStyle/>
          <a:p>
            <a:pPr marL="0" indent="0" algn="l">
              <a:lnSpc>
                <a:spcPts val="2025"/>
              </a:lnSpc>
              <a:buNone/>
            </a:pPr>
            <a:r>
              <a:rPr lang="en-US" sz="1350" dirty="0">
                <a:solidFill>
                  <a:srgbClr val="212529"/>
                </a:solidFill>
              </a:rPr>
              <a:t>Check cervical screening (smear) history status.</a:t>
            </a:r>
            <a:endParaRPr lang="en-US" sz="1350" dirty="0"/>
          </a:p>
        </p:txBody>
      </p:sp>
      <p:sp>
        <p:nvSpPr>
          <p:cNvPr id="30" name="Text 9"/>
          <p:cNvSpPr/>
          <p:nvPr/>
        </p:nvSpPr>
        <p:spPr>
          <a:xfrm>
            <a:off x="6977063" y="3171825"/>
            <a:ext cx="452437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842029"/>
                </a:solidFill>
              </a:rPr>
              <a:t>The Golden Rule</a:t>
            </a:r>
            <a:endParaRPr lang="en-US" sz="1350" dirty="0"/>
          </a:p>
        </p:txBody>
      </p:sp>
      <p:sp>
        <p:nvSpPr>
          <p:cNvPr id="31" name="Text 10"/>
          <p:cNvSpPr/>
          <p:nvPr/>
        </p:nvSpPr>
        <p:spPr>
          <a:xfrm>
            <a:off x="6667500" y="3505200"/>
            <a:ext cx="4524375" cy="453330"/>
          </a:xfrm>
          <a:prstGeom prst="rect">
            <a:avLst/>
          </a:prstGeom>
          <a:noFill/>
          <a:ln/>
        </p:spPr>
        <p:txBody>
          <a:bodyPr vert="horz" wrap="square" lIns="0" tIns="0" rIns="0" bIns="0" rtlCol="0" anchor="ctr"/>
          <a:lstStyle/>
          <a:p>
            <a:pPr marL="0" indent="0">
              <a:lnSpc>
                <a:spcPts val="1785"/>
              </a:lnSpc>
              <a:buNone/>
            </a:pPr>
            <a:r>
              <a:rPr lang="en-US" sz="1275" dirty="0">
                <a:solidFill>
                  <a:srgbClr val="842029"/>
                </a:solidFill>
              </a:rPr>
              <a:t>Physical examination of the </a:t>
            </a:r>
            <a:r>
              <a:rPr lang="en-US" sz="1275" b="1" dirty="0">
                <a:solidFill>
                  <a:srgbClr val="842029"/>
                </a:solidFill>
              </a:rPr>
              <a:t>cervix</a:t>
            </a:r>
            <a:r>
              <a:rPr lang="en-US" sz="1275" dirty="0">
                <a:solidFill>
                  <a:srgbClr val="842029"/>
                </a:solidFill>
              </a:rPr>
              <a:t> is essential in all cases of IMB to exclude polyps, ectropion, or malignancy.</a:t>
            </a:r>
            <a:endParaRPr lang="en-US" sz="1275" dirty="0"/>
          </a:p>
        </p:txBody>
      </p:sp>
      <p:sp>
        <p:nvSpPr>
          <p:cNvPr id="32" name="Text 11"/>
          <p:cNvSpPr/>
          <p:nvPr/>
        </p:nvSpPr>
        <p:spPr>
          <a:xfrm>
            <a:off x="1309688" y="5606504"/>
            <a:ext cx="10120313" cy="679996"/>
          </a:xfrm>
          <a:prstGeom prst="rect">
            <a:avLst/>
          </a:prstGeom>
          <a:noFill/>
          <a:ln/>
        </p:spPr>
        <p:txBody>
          <a:bodyPr vert="horz" wrap="square" lIns="0" tIns="0" rIns="0" bIns="0" rtlCol="0" anchor="ctr"/>
          <a:lstStyle/>
          <a:p>
            <a:pPr marL="0" indent="0">
              <a:lnSpc>
                <a:spcPts val="1785"/>
              </a:lnSpc>
              <a:buNone/>
            </a:pPr>
            <a:r>
              <a:rPr lang="en-US" sz="1275" b="1" dirty="0">
                <a:solidFill>
                  <a:srgbClr val="0F5132"/>
                </a:solidFill>
              </a:rPr>
              <a:t>SCA Consultation Pearl:</a:t>
            </a:r>
            <a:r>
              <a:rPr lang="en-US" sz="1275" dirty="0">
                <a:solidFill>
                  <a:srgbClr val="0F5132"/>
                </a:solidFill>
              </a:rPr>
              <a:t> When a patient presents with IMB, always explain the need for an examination sensitively: "To understand why you're having this bleeding between periods, I need to perform a physical check of your cervix. This is a standard part of our investigation to make sure everything looks healthy."</a:t>
            </a:r>
            <a:endParaRPr lang="en-US" sz="127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5619750" cy="1711375"/>
          </a:xfrm>
          <a:prstGeom prst="rect">
            <a:avLst/>
          </a:prstGeom>
        </p:spPr>
      </p:pic>
      <p:pic>
        <p:nvPicPr>
          <p:cNvPr id="7" name="Image 5" descr="preencoded.png"/>
          <p:cNvPicPr>
            <a:picLocks noChangeAspect="1"/>
          </p:cNvPicPr>
          <p:nvPr/>
        </p:nvPicPr>
        <p:blipFill>
          <a:blip r:embed="rId7"/>
          <a:stretch>
            <a:fillRect/>
          </a:stretch>
        </p:blipFill>
        <p:spPr>
          <a:xfrm>
            <a:off x="571500" y="1338263"/>
            <a:ext cx="238125" cy="171450"/>
          </a:xfrm>
          <a:prstGeom prst="rect">
            <a:avLst/>
          </a:prstGeom>
        </p:spPr>
      </p:pic>
      <p:pic>
        <p:nvPicPr>
          <p:cNvPr id="8" name="Image 6" descr="preencoded.png"/>
          <p:cNvPicPr>
            <a:picLocks noChangeAspect="1"/>
          </p:cNvPicPr>
          <p:nvPr/>
        </p:nvPicPr>
        <p:blipFill>
          <a:blip r:embed="rId8"/>
          <a:stretch>
            <a:fillRect/>
          </a:stretch>
        </p:blipFill>
        <p:spPr>
          <a:xfrm>
            <a:off x="381000" y="3006775"/>
            <a:ext cx="5619750" cy="1711375"/>
          </a:xfrm>
          <a:prstGeom prst="rect">
            <a:avLst/>
          </a:prstGeom>
        </p:spPr>
      </p:pic>
      <p:pic>
        <p:nvPicPr>
          <p:cNvPr id="9" name="Image 7" descr="preencoded.png"/>
          <p:cNvPicPr>
            <a:picLocks noChangeAspect="1"/>
          </p:cNvPicPr>
          <p:nvPr/>
        </p:nvPicPr>
        <p:blipFill>
          <a:blip r:embed="rId9"/>
          <a:stretch>
            <a:fillRect/>
          </a:stretch>
        </p:blipFill>
        <p:spPr>
          <a:xfrm>
            <a:off x="571500" y="3192512"/>
            <a:ext cx="238125" cy="171450"/>
          </a:xfrm>
          <a:prstGeom prst="rect">
            <a:avLst/>
          </a:prstGeom>
        </p:spPr>
      </p:pic>
      <p:pic>
        <p:nvPicPr>
          <p:cNvPr id="10" name="Image 8" descr="preencoded.png"/>
          <p:cNvPicPr>
            <a:picLocks noChangeAspect="1"/>
          </p:cNvPicPr>
          <p:nvPr/>
        </p:nvPicPr>
        <p:blipFill>
          <a:blip r:embed="rId6"/>
          <a:stretch>
            <a:fillRect/>
          </a:stretch>
        </p:blipFill>
        <p:spPr>
          <a:xfrm>
            <a:off x="381000" y="4861024"/>
            <a:ext cx="5619750" cy="1711375"/>
          </a:xfrm>
          <a:prstGeom prst="rect">
            <a:avLst/>
          </a:prstGeom>
        </p:spPr>
      </p:pic>
      <p:pic>
        <p:nvPicPr>
          <p:cNvPr id="11" name="Image 9" descr="preencoded.png"/>
          <p:cNvPicPr>
            <a:picLocks noChangeAspect="1"/>
          </p:cNvPicPr>
          <p:nvPr/>
        </p:nvPicPr>
        <p:blipFill>
          <a:blip r:embed="rId10"/>
          <a:stretch>
            <a:fillRect/>
          </a:stretch>
        </p:blipFill>
        <p:spPr>
          <a:xfrm>
            <a:off x="571500" y="5046762"/>
            <a:ext cx="238125" cy="171450"/>
          </a:xfrm>
          <a:prstGeom prst="rect">
            <a:avLst/>
          </a:prstGeom>
        </p:spPr>
      </p:pic>
      <p:pic>
        <p:nvPicPr>
          <p:cNvPr id="12" name="Image 10" descr="preencoded.png"/>
          <p:cNvPicPr>
            <a:picLocks noChangeAspect="1"/>
          </p:cNvPicPr>
          <p:nvPr/>
        </p:nvPicPr>
        <p:blipFill>
          <a:blip r:embed="rId6"/>
          <a:stretch>
            <a:fillRect/>
          </a:stretch>
        </p:blipFill>
        <p:spPr>
          <a:xfrm>
            <a:off x="6191250" y="1152525"/>
            <a:ext cx="5619750" cy="1711375"/>
          </a:xfrm>
          <a:prstGeom prst="rect">
            <a:avLst/>
          </a:prstGeom>
        </p:spPr>
      </p:pic>
      <p:pic>
        <p:nvPicPr>
          <p:cNvPr id="13" name="Image 11" descr="preencoded.png"/>
          <p:cNvPicPr>
            <a:picLocks noChangeAspect="1"/>
          </p:cNvPicPr>
          <p:nvPr/>
        </p:nvPicPr>
        <p:blipFill>
          <a:blip r:embed="rId11"/>
          <a:stretch>
            <a:fillRect/>
          </a:stretch>
        </p:blipFill>
        <p:spPr>
          <a:xfrm>
            <a:off x="6381750" y="1338263"/>
            <a:ext cx="238125" cy="171450"/>
          </a:xfrm>
          <a:prstGeom prst="rect">
            <a:avLst/>
          </a:prstGeom>
        </p:spPr>
      </p:pic>
      <p:pic>
        <p:nvPicPr>
          <p:cNvPr id="14" name="Image 12" descr="preencoded.png"/>
          <p:cNvPicPr>
            <a:picLocks noChangeAspect="1"/>
          </p:cNvPicPr>
          <p:nvPr/>
        </p:nvPicPr>
        <p:blipFill>
          <a:blip r:embed="rId6"/>
          <a:stretch>
            <a:fillRect/>
          </a:stretch>
        </p:blipFill>
        <p:spPr>
          <a:xfrm>
            <a:off x="6191250" y="3006775"/>
            <a:ext cx="5619750" cy="1711375"/>
          </a:xfrm>
          <a:prstGeom prst="rect">
            <a:avLst/>
          </a:prstGeom>
        </p:spPr>
      </p:pic>
      <p:pic>
        <p:nvPicPr>
          <p:cNvPr id="15" name="Image 13" descr="preencoded.png"/>
          <p:cNvPicPr>
            <a:picLocks noChangeAspect="1"/>
          </p:cNvPicPr>
          <p:nvPr/>
        </p:nvPicPr>
        <p:blipFill>
          <a:blip r:embed="rId12"/>
          <a:stretch>
            <a:fillRect/>
          </a:stretch>
        </p:blipFill>
        <p:spPr>
          <a:xfrm>
            <a:off x="6381750" y="3192512"/>
            <a:ext cx="238125" cy="171450"/>
          </a:xfrm>
          <a:prstGeom prst="rect">
            <a:avLst/>
          </a:prstGeom>
        </p:spPr>
      </p:pic>
      <p:pic>
        <p:nvPicPr>
          <p:cNvPr id="16" name="Image 14" descr="preencoded.png"/>
          <p:cNvPicPr>
            <a:picLocks noChangeAspect="1"/>
          </p:cNvPicPr>
          <p:nvPr/>
        </p:nvPicPr>
        <p:blipFill>
          <a:blip r:embed="rId13"/>
          <a:stretch>
            <a:fillRect/>
          </a:stretch>
        </p:blipFill>
        <p:spPr>
          <a:xfrm>
            <a:off x="6191250" y="4861024"/>
            <a:ext cx="5619750" cy="1711375"/>
          </a:xfrm>
          <a:prstGeom prst="rect">
            <a:avLst/>
          </a:prstGeom>
        </p:spPr>
      </p:pic>
      <p:pic>
        <p:nvPicPr>
          <p:cNvPr id="17" name="Image 15" descr="preencoded.png"/>
          <p:cNvPicPr>
            <a:picLocks noChangeAspect="1"/>
          </p:cNvPicPr>
          <p:nvPr/>
        </p:nvPicPr>
        <p:blipFill>
          <a:blip r:embed="rId14"/>
          <a:stretch>
            <a:fillRect/>
          </a:stretch>
        </p:blipFill>
        <p:spPr>
          <a:xfrm>
            <a:off x="6381750" y="5041999"/>
            <a:ext cx="190500" cy="152400"/>
          </a:xfrm>
          <a:prstGeom prst="rect">
            <a:avLst/>
          </a:prstGeom>
        </p:spPr>
      </p:pic>
      <p:sp>
        <p:nvSpPr>
          <p:cNvPr id="18" name="Text 0"/>
          <p:cNvSpPr/>
          <p:nvPr/>
        </p:nvSpPr>
        <p:spPr>
          <a:xfrm>
            <a:off x="523875" y="190500"/>
            <a:ext cx="938784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IMB Causes in Women Under 35</a:t>
            </a:r>
            <a:endParaRPr lang="en-US" sz="2100" dirty="0"/>
          </a:p>
        </p:txBody>
      </p:sp>
      <p:sp>
        <p:nvSpPr>
          <p:cNvPr id="19"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0" name="Text 2"/>
          <p:cNvSpPr/>
          <p:nvPr/>
        </p:nvSpPr>
        <p:spPr>
          <a:xfrm>
            <a:off x="923925" y="1295400"/>
            <a:ext cx="432054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Functional &amp; Hormonal</a:t>
            </a:r>
            <a:endParaRPr lang="en-US" sz="1350" dirty="0"/>
          </a:p>
        </p:txBody>
      </p:sp>
      <p:sp>
        <p:nvSpPr>
          <p:cNvPr id="21" name="Text 3"/>
          <p:cNvSpPr/>
          <p:nvPr/>
        </p:nvSpPr>
        <p:spPr>
          <a:xfrm>
            <a:off x="571500" y="1628775"/>
            <a:ext cx="5238750" cy="400050"/>
          </a:xfrm>
          <a:prstGeom prst="rect">
            <a:avLst/>
          </a:prstGeom>
          <a:noFill/>
          <a:ln/>
        </p:spPr>
        <p:txBody>
          <a:bodyPr vert="horz" wrap="square" lIns="0" tIns="0" rIns="0" bIns="0" rtlCol="0" anchor="ctr"/>
          <a:lstStyle/>
          <a:p>
            <a:pPr marL="0" indent="0">
              <a:lnSpc>
                <a:spcPts val="1575"/>
              </a:lnSpc>
              <a:buNone/>
            </a:pPr>
            <a:r>
              <a:rPr lang="en-US" sz="1125" dirty="0">
                <a:solidFill>
                  <a:srgbClr val="495057"/>
                </a:solidFill>
              </a:rPr>
              <a:t>The most common cause in this age group. Typically due to irregular endometrial shedding or transient hormonal fluctuations.</a:t>
            </a:r>
            <a:endParaRPr lang="en-US" sz="1125" dirty="0"/>
          </a:p>
        </p:txBody>
      </p:sp>
      <p:sp>
        <p:nvSpPr>
          <p:cNvPr id="22" name="Text 4"/>
          <p:cNvSpPr/>
          <p:nvPr/>
        </p:nvSpPr>
        <p:spPr>
          <a:xfrm>
            <a:off x="923925" y="3149650"/>
            <a:ext cx="308610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Infection (STI)</a:t>
            </a:r>
            <a:endParaRPr lang="en-US" sz="1350" dirty="0"/>
          </a:p>
        </p:txBody>
      </p:sp>
      <p:sp>
        <p:nvSpPr>
          <p:cNvPr id="23" name="Text 5"/>
          <p:cNvSpPr/>
          <p:nvPr/>
        </p:nvSpPr>
        <p:spPr>
          <a:xfrm>
            <a:off x="571500" y="3483025"/>
            <a:ext cx="523875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495057"/>
                </a:solidFill>
              </a:rPr>
              <a:t>Chlamydia</a:t>
            </a:r>
            <a:r>
              <a:rPr lang="en-US" sz="1125" dirty="0">
                <a:solidFill>
                  <a:srgbClr val="495057"/>
                </a:solidFill>
              </a:rPr>
              <a:t> is a major cause. Mid-cycle spotting or IMB may be the </a:t>
            </a:r>
            <a:r>
              <a:rPr lang="en-US" sz="1125" i="1" dirty="0">
                <a:solidFill>
                  <a:srgbClr val="495057"/>
                </a:solidFill>
              </a:rPr>
              <a:t>only</a:t>
            </a:r>
            <a:r>
              <a:rPr lang="en-US" sz="1125" dirty="0">
                <a:solidFill>
                  <a:srgbClr val="495057"/>
                </a:solidFill>
              </a:rPr>
              <a:t> presenting symptom of cervical infection.</a:t>
            </a:r>
            <a:endParaRPr lang="en-US" sz="1125" dirty="0"/>
          </a:p>
        </p:txBody>
      </p:sp>
      <p:sp>
        <p:nvSpPr>
          <p:cNvPr id="24" name="Text 6"/>
          <p:cNvSpPr/>
          <p:nvPr/>
        </p:nvSpPr>
        <p:spPr>
          <a:xfrm>
            <a:off x="923925" y="5003899"/>
            <a:ext cx="452628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Hormonal Contraception</a:t>
            </a:r>
            <a:endParaRPr lang="en-US" sz="1350" dirty="0"/>
          </a:p>
        </p:txBody>
      </p:sp>
      <p:sp>
        <p:nvSpPr>
          <p:cNvPr id="25" name="Text 7"/>
          <p:cNvSpPr/>
          <p:nvPr/>
        </p:nvSpPr>
        <p:spPr>
          <a:xfrm>
            <a:off x="571500" y="5337274"/>
            <a:ext cx="5238750" cy="704850"/>
          </a:xfrm>
          <a:prstGeom prst="rect">
            <a:avLst/>
          </a:prstGeom>
          <a:noFill/>
          <a:ln/>
        </p:spPr>
        <p:txBody>
          <a:bodyPr vert="horz" wrap="square" lIns="0" tIns="0" rIns="0" bIns="0" rtlCol="0" anchor="ctr"/>
          <a:lstStyle/>
          <a:p>
            <a:pPr marL="0" indent="0">
              <a:lnSpc>
                <a:spcPts val="1575"/>
              </a:lnSpc>
              <a:buNone/>
            </a:pPr>
            <a:r>
              <a:rPr lang="en-US" sz="1125" dirty="0">
                <a:solidFill>
                  <a:srgbClr val="495057"/>
                </a:solidFill>
              </a:rPr>
              <a:t>Breakthrough bleeding (BTB) is frequent with:</a:t>
            </a:r>
            <a:endParaRPr lang="en-US" sz="1125" dirty="0"/>
          </a:p>
        </p:txBody>
      </p:sp>
      <p:sp>
        <p:nvSpPr>
          <p:cNvPr id="26" name="Text 8"/>
          <p:cNvSpPr/>
          <p:nvPr/>
        </p:nvSpPr>
        <p:spPr>
          <a:xfrm>
            <a:off x="6734175" y="1295400"/>
            <a:ext cx="37033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Cervical Pathology</a:t>
            </a:r>
            <a:endParaRPr lang="en-US" sz="1350" dirty="0"/>
          </a:p>
        </p:txBody>
      </p:sp>
      <p:sp>
        <p:nvSpPr>
          <p:cNvPr id="27" name="Text 9"/>
          <p:cNvSpPr/>
          <p:nvPr/>
        </p:nvSpPr>
        <p:spPr>
          <a:xfrm>
            <a:off x="6524625" y="1676400"/>
            <a:ext cx="5667375" cy="200025"/>
          </a:xfrm>
          <a:prstGeom prst="rect">
            <a:avLst/>
          </a:prstGeom>
          <a:noFill/>
          <a:ln/>
        </p:spPr>
        <p:txBody>
          <a:bodyPr vert="horz" wrap="square" lIns="0" tIns="0" rIns="0" bIns="0" rtlCol="0" anchor="ctr"/>
          <a:lstStyle/>
          <a:p>
            <a:pPr marL="0" indent="0" algn="l">
              <a:lnSpc>
                <a:spcPts val="1575"/>
              </a:lnSpc>
              <a:buNone/>
            </a:pPr>
            <a:r>
              <a:rPr lang="en-US" sz="1125" b="1" dirty="0">
                <a:solidFill>
                  <a:srgbClr val="495057"/>
                </a:solidFill>
              </a:rPr>
              <a:t>Ectropion:</a:t>
            </a:r>
            <a:r>
              <a:rPr lang="en-US" sz="1125" dirty="0">
                <a:solidFill>
                  <a:srgbClr val="495057"/>
                </a:solidFill>
              </a:rPr>
              <a:t> Common in those on COCP.</a:t>
            </a:r>
            <a:endParaRPr lang="en-US" sz="1125" dirty="0"/>
          </a:p>
        </p:txBody>
      </p:sp>
      <p:sp>
        <p:nvSpPr>
          <p:cNvPr id="28" name="Text 10"/>
          <p:cNvSpPr/>
          <p:nvPr/>
        </p:nvSpPr>
        <p:spPr>
          <a:xfrm>
            <a:off x="6524625" y="1905000"/>
            <a:ext cx="5667375" cy="200025"/>
          </a:xfrm>
          <a:prstGeom prst="rect">
            <a:avLst/>
          </a:prstGeom>
          <a:noFill/>
          <a:ln/>
        </p:spPr>
        <p:txBody>
          <a:bodyPr vert="horz" wrap="square" lIns="0" tIns="0" rIns="0" bIns="0" rtlCol="0" anchor="ctr"/>
          <a:lstStyle/>
          <a:p>
            <a:pPr marL="0" indent="0" algn="l">
              <a:lnSpc>
                <a:spcPts val="1575"/>
              </a:lnSpc>
              <a:buNone/>
            </a:pPr>
            <a:r>
              <a:rPr lang="en-US" sz="1125" b="1" dirty="0">
                <a:solidFill>
                  <a:srgbClr val="495057"/>
                </a:solidFill>
              </a:rPr>
              <a:t>Cervical Polyps:</a:t>
            </a:r>
            <a:r>
              <a:rPr lang="en-US" sz="1125" dirty="0">
                <a:solidFill>
                  <a:srgbClr val="495057"/>
                </a:solidFill>
              </a:rPr>
              <a:t> Benign but cause spotting.</a:t>
            </a:r>
            <a:endParaRPr lang="en-US" sz="1125" dirty="0"/>
          </a:p>
        </p:txBody>
      </p:sp>
      <p:sp>
        <p:nvSpPr>
          <p:cNvPr id="29" name="Text 11"/>
          <p:cNvSpPr/>
          <p:nvPr/>
        </p:nvSpPr>
        <p:spPr>
          <a:xfrm>
            <a:off x="6524625" y="2133600"/>
            <a:ext cx="5667375" cy="200025"/>
          </a:xfrm>
          <a:prstGeom prst="rect">
            <a:avLst/>
          </a:prstGeom>
          <a:noFill/>
          <a:ln/>
        </p:spPr>
        <p:txBody>
          <a:bodyPr vert="horz" wrap="square" lIns="0" tIns="0" rIns="0" bIns="0" rtlCol="0" anchor="ctr"/>
          <a:lstStyle/>
          <a:p>
            <a:pPr marL="0" indent="0" algn="l">
              <a:lnSpc>
                <a:spcPts val="1575"/>
              </a:lnSpc>
              <a:buNone/>
            </a:pPr>
            <a:r>
              <a:rPr lang="en-US" sz="1125" dirty="0">
                <a:solidFill>
                  <a:srgbClr val="495057"/>
                </a:solidFill>
              </a:rPr>
              <a:t>Always visualize the cervix in all IMB cases.</a:t>
            </a:r>
            <a:endParaRPr lang="en-US" sz="1125" dirty="0"/>
          </a:p>
        </p:txBody>
      </p:sp>
      <p:sp>
        <p:nvSpPr>
          <p:cNvPr id="30" name="Text 12"/>
          <p:cNvSpPr/>
          <p:nvPr/>
        </p:nvSpPr>
        <p:spPr>
          <a:xfrm>
            <a:off x="6734175" y="3149650"/>
            <a:ext cx="3703320"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Ovulation Bleeding</a:t>
            </a:r>
            <a:endParaRPr lang="en-US" sz="1350" dirty="0"/>
          </a:p>
        </p:txBody>
      </p:sp>
      <p:sp>
        <p:nvSpPr>
          <p:cNvPr id="31" name="Text 13"/>
          <p:cNvSpPr/>
          <p:nvPr/>
        </p:nvSpPr>
        <p:spPr>
          <a:xfrm>
            <a:off x="6381750" y="3483025"/>
            <a:ext cx="5238750" cy="400050"/>
          </a:xfrm>
          <a:prstGeom prst="rect">
            <a:avLst/>
          </a:prstGeom>
          <a:noFill/>
          <a:ln/>
        </p:spPr>
        <p:txBody>
          <a:bodyPr vert="horz" wrap="square" lIns="0" tIns="0" rIns="0" bIns="0" rtlCol="0" anchor="ctr"/>
          <a:lstStyle/>
          <a:p>
            <a:pPr marL="0" indent="0">
              <a:lnSpc>
                <a:spcPts val="1575"/>
              </a:lnSpc>
              <a:buNone/>
            </a:pPr>
            <a:r>
              <a:rPr lang="en-US" sz="1125" dirty="0">
                <a:solidFill>
                  <a:srgbClr val="495057"/>
                </a:solidFill>
              </a:rPr>
              <a:t>Mid-cycle spotting associated with the LH surge. Benign and physiological; reassure if history is consistent and exam is normal.</a:t>
            </a:r>
            <a:endParaRPr lang="en-US" sz="1125" dirty="0"/>
          </a:p>
        </p:txBody>
      </p:sp>
      <p:sp>
        <p:nvSpPr>
          <p:cNvPr id="32" name="Text 14"/>
          <p:cNvSpPr/>
          <p:nvPr/>
        </p:nvSpPr>
        <p:spPr>
          <a:xfrm>
            <a:off x="6667500" y="5003899"/>
            <a:ext cx="5524500" cy="228600"/>
          </a:xfrm>
          <a:prstGeom prst="rect">
            <a:avLst/>
          </a:prstGeom>
          <a:noFill/>
          <a:ln/>
        </p:spPr>
        <p:txBody>
          <a:bodyPr vert="horz" wrap="square" lIns="0" tIns="0" rIns="0" bIns="0" rtlCol="0" anchor="ctr"/>
          <a:lstStyle/>
          <a:p>
            <a:pPr marL="0" indent="0">
              <a:lnSpc>
                <a:spcPts val="1800"/>
              </a:lnSpc>
              <a:buNone/>
            </a:pPr>
            <a:r>
              <a:rPr lang="en-US" sz="1200" b="1" dirty="0">
                <a:solidFill>
                  <a:srgbClr val="856404"/>
                </a:solidFill>
              </a:rPr>
              <a:t>AKT &amp; SCA PEARL: Clinical Safety</a:t>
            </a:r>
            <a:endParaRPr lang="en-US" sz="1200" dirty="0"/>
          </a:p>
        </p:txBody>
      </p:sp>
      <p:sp>
        <p:nvSpPr>
          <p:cNvPr id="33" name="Text 15"/>
          <p:cNvSpPr/>
          <p:nvPr/>
        </p:nvSpPr>
        <p:spPr>
          <a:xfrm>
            <a:off x="6381750" y="5280124"/>
            <a:ext cx="5238750" cy="794147"/>
          </a:xfrm>
          <a:prstGeom prst="rect">
            <a:avLst/>
          </a:prstGeom>
          <a:noFill/>
          <a:ln/>
        </p:spPr>
        <p:txBody>
          <a:bodyPr vert="horz" wrap="square" lIns="0" tIns="0" rIns="0" bIns="0" rtlCol="0" anchor="ctr"/>
          <a:lstStyle/>
          <a:p>
            <a:pPr marL="0" indent="0">
              <a:lnSpc>
                <a:spcPts val="1470"/>
              </a:lnSpc>
              <a:buNone/>
            </a:pPr>
            <a:r>
              <a:rPr lang="en-US" sz="1050" dirty="0">
                <a:solidFill>
                  <a:srgbClr val="856404"/>
                </a:solidFill>
              </a:rPr>
              <a:t>In a young woman with IMB, you </a:t>
            </a:r>
            <a:r>
              <a:rPr lang="en-US" sz="1050" b="1" dirty="0">
                <a:solidFill>
                  <a:srgbClr val="856404"/>
                </a:solidFill>
              </a:rPr>
              <a:t>must</a:t>
            </a:r>
            <a:r>
              <a:rPr lang="en-US" sz="1050" dirty="0">
                <a:solidFill>
                  <a:srgbClr val="856404"/>
                </a:solidFill>
              </a:rPr>
              <a:t> perform three actions:</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971550"/>
          </a:xfrm>
          <a:prstGeom prst="rect">
            <a:avLst/>
          </a:prstGeom>
        </p:spPr>
      </p:pic>
      <p:pic>
        <p:nvPicPr>
          <p:cNvPr id="4" name="Image 2" descr="preencoded.png"/>
          <p:cNvPicPr>
            <a:picLocks noChangeAspect="1"/>
          </p:cNvPicPr>
          <p:nvPr/>
        </p:nvPicPr>
        <p:blipFill>
          <a:blip r:embed="rId5"/>
          <a:stretch>
            <a:fillRect/>
          </a:stretch>
        </p:blipFill>
        <p:spPr>
          <a:xfrm>
            <a:off x="381000" y="152400"/>
            <a:ext cx="11430000" cy="400050"/>
          </a:xfrm>
          <a:prstGeom prst="rect">
            <a:avLst/>
          </a:prstGeom>
        </p:spPr>
      </p:pic>
      <p:pic>
        <p:nvPicPr>
          <p:cNvPr id="5" name="Image 3" descr="preencoded.png"/>
          <p:cNvPicPr>
            <a:picLocks noChangeAspect="1"/>
          </p:cNvPicPr>
          <p:nvPr/>
        </p:nvPicPr>
        <p:blipFill>
          <a:blip r:embed="rId6"/>
          <a:stretch>
            <a:fillRect/>
          </a:stretch>
        </p:blipFill>
        <p:spPr>
          <a:xfrm>
            <a:off x="381000" y="1047750"/>
            <a:ext cx="5572125" cy="3105150"/>
          </a:xfrm>
          <a:prstGeom prst="rect">
            <a:avLst/>
          </a:prstGeom>
        </p:spPr>
      </p:pic>
      <p:pic>
        <p:nvPicPr>
          <p:cNvPr id="6" name="Image 4" descr="preencoded.png"/>
          <p:cNvPicPr>
            <a:picLocks noChangeAspect="1"/>
          </p:cNvPicPr>
          <p:nvPr/>
        </p:nvPicPr>
        <p:blipFill>
          <a:blip r:embed="rId7"/>
          <a:stretch>
            <a:fillRect/>
          </a:stretch>
        </p:blipFill>
        <p:spPr>
          <a:xfrm>
            <a:off x="619125" y="1285875"/>
            <a:ext cx="238125" cy="190500"/>
          </a:xfrm>
          <a:prstGeom prst="rect">
            <a:avLst/>
          </a:prstGeom>
        </p:spPr>
      </p:pic>
      <p:pic>
        <p:nvPicPr>
          <p:cNvPr id="7" name="Image 5" descr="preencoded.png"/>
          <p:cNvPicPr>
            <a:picLocks noChangeAspect="1"/>
          </p:cNvPicPr>
          <p:nvPr/>
        </p:nvPicPr>
        <p:blipFill>
          <a:blip r:embed="rId8"/>
          <a:stretch>
            <a:fillRect/>
          </a:stretch>
        </p:blipFill>
        <p:spPr>
          <a:xfrm>
            <a:off x="619125" y="1676400"/>
            <a:ext cx="166688" cy="166688"/>
          </a:xfrm>
          <a:prstGeom prst="rect">
            <a:avLst/>
          </a:prstGeom>
        </p:spPr>
      </p:pic>
      <p:pic>
        <p:nvPicPr>
          <p:cNvPr id="8" name="Image 6" descr="preencoded.png"/>
          <p:cNvPicPr>
            <a:picLocks noChangeAspect="1"/>
          </p:cNvPicPr>
          <p:nvPr/>
        </p:nvPicPr>
        <p:blipFill>
          <a:blip r:embed="rId9"/>
          <a:stretch>
            <a:fillRect/>
          </a:stretch>
        </p:blipFill>
        <p:spPr>
          <a:xfrm>
            <a:off x="619125" y="2257425"/>
            <a:ext cx="166688" cy="155525"/>
          </a:xfrm>
          <a:prstGeom prst="rect">
            <a:avLst/>
          </a:prstGeom>
        </p:spPr>
      </p:pic>
      <p:pic>
        <p:nvPicPr>
          <p:cNvPr id="9" name="Image 7" descr="preencoded.png"/>
          <p:cNvPicPr>
            <a:picLocks noChangeAspect="1"/>
          </p:cNvPicPr>
          <p:nvPr/>
        </p:nvPicPr>
        <p:blipFill>
          <a:blip r:embed="rId8"/>
          <a:stretch>
            <a:fillRect/>
          </a:stretch>
        </p:blipFill>
        <p:spPr>
          <a:xfrm>
            <a:off x="619125" y="2838450"/>
            <a:ext cx="166688" cy="166688"/>
          </a:xfrm>
          <a:prstGeom prst="rect">
            <a:avLst/>
          </a:prstGeom>
        </p:spPr>
      </p:pic>
      <p:pic>
        <p:nvPicPr>
          <p:cNvPr id="10" name="Image 8" descr="preencoded.png"/>
          <p:cNvPicPr>
            <a:picLocks noChangeAspect="1"/>
          </p:cNvPicPr>
          <p:nvPr/>
        </p:nvPicPr>
        <p:blipFill>
          <a:blip r:embed="rId9"/>
          <a:stretch>
            <a:fillRect/>
          </a:stretch>
        </p:blipFill>
        <p:spPr>
          <a:xfrm>
            <a:off x="619125" y="3419475"/>
            <a:ext cx="166688" cy="155525"/>
          </a:xfrm>
          <a:prstGeom prst="rect">
            <a:avLst/>
          </a:prstGeom>
        </p:spPr>
      </p:pic>
      <p:pic>
        <p:nvPicPr>
          <p:cNvPr id="11" name="Image 9" descr="preencoded.png"/>
          <p:cNvPicPr>
            <a:picLocks noChangeAspect="1"/>
          </p:cNvPicPr>
          <p:nvPr/>
        </p:nvPicPr>
        <p:blipFill>
          <a:blip r:embed="rId10"/>
          <a:stretch>
            <a:fillRect/>
          </a:stretch>
        </p:blipFill>
        <p:spPr>
          <a:xfrm>
            <a:off x="381000" y="4305300"/>
            <a:ext cx="5572125" cy="2324100"/>
          </a:xfrm>
          <a:prstGeom prst="rect">
            <a:avLst/>
          </a:prstGeom>
        </p:spPr>
      </p:pic>
      <p:pic>
        <p:nvPicPr>
          <p:cNvPr id="12" name="Image 10" descr="preencoded.png"/>
          <p:cNvPicPr>
            <a:picLocks noChangeAspect="1"/>
          </p:cNvPicPr>
          <p:nvPr/>
        </p:nvPicPr>
        <p:blipFill>
          <a:blip r:embed="rId11"/>
          <a:stretch>
            <a:fillRect/>
          </a:stretch>
        </p:blipFill>
        <p:spPr>
          <a:xfrm>
            <a:off x="619125" y="4543425"/>
            <a:ext cx="238125" cy="190500"/>
          </a:xfrm>
          <a:prstGeom prst="rect">
            <a:avLst/>
          </a:prstGeom>
        </p:spPr>
      </p:pic>
      <p:pic>
        <p:nvPicPr>
          <p:cNvPr id="13" name="Image 11" descr="preencoded.png"/>
          <p:cNvPicPr>
            <a:picLocks noChangeAspect="1"/>
          </p:cNvPicPr>
          <p:nvPr/>
        </p:nvPicPr>
        <p:blipFill>
          <a:blip r:embed="rId12"/>
          <a:stretch>
            <a:fillRect/>
          </a:stretch>
        </p:blipFill>
        <p:spPr>
          <a:xfrm>
            <a:off x="619125" y="4933950"/>
            <a:ext cx="166688" cy="145852"/>
          </a:xfrm>
          <a:prstGeom prst="rect">
            <a:avLst/>
          </a:prstGeom>
        </p:spPr>
      </p:pic>
      <p:pic>
        <p:nvPicPr>
          <p:cNvPr id="14" name="Image 12" descr="preencoded.png"/>
          <p:cNvPicPr>
            <a:picLocks noChangeAspect="1"/>
          </p:cNvPicPr>
          <p:nvPr/>
        </p:nvPicPr>
        <p:blipFill>
          <a:blip r:embed="rId13"/>
          <a:stretch>
            <a:fillRect/>
          </a:stretch>
        </p:blipFill>
        <p:spPr>
          <a:xfrm>
            <a:off x="619125" y="5514975"/>
            <a:ext cx="166688" cy="166688"/>
          </a:xfrm>
          <a:prstGeom prst="rect">
            <a:avLst/>
          </a:prstGeom>
        </p:spPr>
      </p:pic>
      <p:pic>
        <p:nvPicPr>
          <p:cNvPr id="15" name="Image 13" descr="preencoded.png"/>
          <p:cNvPicPr>
            <a:picLocks noChangeAspect="1"/>
          </p:cNvPicPr>
          <p:nvPr/>
        </p:nvPicPr>
        <p:blipFill>
          <a:blip r:embed="rId6"/>
          <a:stretch>
            <a:fillRect/>
          </a:stretch>
        </p:blipFill>
        <p:spPr>
          <a:xfrm>
            <a:off x="6238875" y="1047750"/>
            <a:ext cx="5572125" cy="3105150"/>
          </a:xfrm>
          <a:prstGeom prst="rect">
            <a:avLst/>
          </a:prstGeom>
        </p:spPr>
      </p:pic>
      <p:pic>
        <p:nvPicPr>
          <p:cNvPr id="16" name="Image 14" descr="preencoded.png"/>
          <p:cNvPicPr>
            <a:picLocks noChangeAspect="1"/>
          </p:cNvPicPr>
          <p:nvPr/>
        </p:nvPicPr>
        <p:blipFill>
          <a:blip r:embed="rId14"/>
          <a:stretch>
            <a:fillRect/>
          </a:stretch>
        </p:blipFill>
        <p:spPr>
          <a:xfrm>
            <a:off x="6477000" y="1285875"/>
            <a:ext cx="238125" cy="190500"/>
          </a:xfrm>
          <a:prstGeom prst="rect">
            <a:avLst/>
          </a:prstGeom>
        </p:spPr>
      </p:pic>
      <p:pic>
        <p:nvPicPr>
          <p:cNvPr id="17" name="Image 15" descr="preencoded.png"/>
          <p:cNvPicPr>
            <a:picLocks noChangeAspect="1"/>
          </p:cNvPicPr>
          <p:nvPr/>
        </p:nvPicPr>
        <p:blipFill>
          <a:blip r:embed="rId15"/>
          <a:stretch>
            <a:fillRect/>
          </a:stretch>
        </p:blipFill>
        <p:spPr>
          <a:xfrm>
            <a:off x="6477000" y="1676400"/>
            <a:ext cx="166688" cy="166688"/>
          </a:xfrm>
          <a:prstGeom prst="rect">
            <a:avLst/>
          </a:prstGeom>
        </p:spPr>
      </p:pic>
      <p:pic>
        <p:nvPicPr>
          <p:cNvPr id="18" name="Image 16" descr="preencoded.png"/>
          <p:cNvPicPr>
            <a:picLocks noChangeAspect="1"/>
          </p:cNvPicPr>
          <p:nvPr/>
        </p:nvPicPr>
        <p:blipFill>
          <a:blip r:embed="rId16"/>
          <a:stretch>
            <a:fillRect/>
          </a:stretch>
        </p:blipFill>
        <p:spPr>
          <a:xfrm>
            <a:off x="6477000" y="2257425"/>
            <a:ext cx="166688" cy="179487"/>
          </a:xfrm>
          <a:prstGeom prst="rect">
            <a:avLst/>
          </a:prstGeom>
        </p:spPr>
      </p:pic>
      <p:pic>
        <p:nvPicPr>
          <p:cNvPr id="19" name="Image 17" descr="preencoded.png"/>
          <p:cNvPicPr>
            <a:picLocks noChangeAspect="1"/>
          </p:cNvPicPr>
          <p:nvPr/>
        </p:nvPicPr>
        <p:blipFill>
          <a:blip r:embed="rId17"/>
          <a:stretch>
            <a:fillRect/>
          </a:stretch>
        </p:blipFill>
        <p:spPr>
          <a:xfrm>
            <a:off x="6477000" y="2838450"/>
            <a:ext cx="166688" cy="155525"/>
          </a:xfrm>
          <a:prstGeom prst="rect">
            <a:avLst/>
          </a:prstGeom>
        </p:spPr>
      </p:pic>
      <p:pic>
        <p:nvPicPr>
          <p:cNvPr id="20" name="Image 18" descr="preencoded.png"/>
          <p:cNvPicPr>
            <a:picLocks noChangeAspect="1"/>
          </p:cNvPicPr>
          <p:nvPr/>
        </p:nvPicPr>
        <p:blipFill>
          <a:blip r:embed="rId18"/>
          <a:stretch>
            <a:fillRect/>
          </a:stretch>
        </p:blipFill>
        <p:spPr>
          <a:xfrm>
            <a:off x="6477000" y="3419475"/>
            <a:ext cx="166688" cy="166688"/>
          </a:xfrm>
          <a:prstGeom prst="rect">
            <a:avLst/>
          </a:prstGeom>
        </p:spPr>
      </p:pic>
      <p:pic>
        <p:nvPicPr>
          <p:cNvPr id="21" name="Image 19" descr="preencoded.png"/>
          <p:cNvPicPr>
            <a:picLocks noChangeAspect="1"/>
          </p:cNvPicPr>
          <p:nvPr/>
        </p:nvPicPr>
        <p:blipFill>
          <a:blip r:embed="rId19"/>
          <a:stretch>
            <a:fillRect/>
          </a:stretch>
        </p:blipFill>
        <p:spPr>
          <a:xfrm>
            <a:off x="6238875" y="4305300"/>
            <a:ext cx="5572125" cy="2324100"/>
          </a:xfrm>
          <a:prstGeom prst="rect">
            <a:avLst/>
          </a:prstGeom>
        </p:spPr>
      </p:pic>
      <p:pic>
        <p:nvPicPr>
          <p:cNvPr id="22" name="Image 20" descr="preencoded.png"/>
          <p:cNvPicPr>
            <a:picLocks noChangeAspect="1"/>
          </p:cNvPicPr>
          <p:nvPr/>
        </p:nvPicPr>
        <p:blipFill>
          <a:blip r:embed="rId20"/>
          <a:stretch>
            <a:fillRect/>
          </a:stretch>
        </p:blipFill>
        <p:spPr>
          <a:xfrm>
            <a:off x="6477000" y="4543425"/>
            <a:ext cx="238125" cy="190500"/>
          </a:xfrm>
          <a:prstGeom prst="rect">
            <a:avLst/>
          </a:prstGeom>
        </p:spPr>
      </p:pic>
      <p:pic>
        <p:nvPicPr>
          <p:cNvPr id="23" name="Image 21" descr="preencoded.png"/>
          <p:cNvPicPr>
            <a:picLocks noChangeAspect="1"/>
          </p:cNvPicPr>
          <p:nvPr/>
        </p:nvPicPr>
        <p:blipFill>
          <a:blip r:embed="rId21"/>
          <a:stretch>
            <a:fillRect/>
          </a:stretch>
        </p:blipFill>
        <p:spPr>
          <a:xfrm>
            <a:off x="6477000" y="4933950"/>
            <a:ext cx="166688" cy="194370"/>
          </a:xfrm>
          <a:prstGeom prst="rect">
            <a:avLst/>
          </a:prstGeom>
        </p:spPr>
      </p:pic>
      <p:pic>
        <p:nvPicPr>
          <p:cNvPr id="24" name="Image 22" descr="preencoded.png"/>
          <p:cNvPicPr>
            <a:picLocks noChangeAspect="1"/>
          </p:cNvPicPr>
          <p:nvPr/>
        </p:nvPicPr>
        <p:blipFill>
          <a:blip r:embed="rId22"/>
          <a:stretch>
            <a:fillRect/>
          </a:stretch>
        </p:blipFill>
        <p:spPr>
          <a:xfrm>
            <a:off x="6477000" y="5514975"/>
            <a:ext cx="166688" cy="212080"/>
          </a:xfrm>
          <a:prstGeom prst="rect">
            <a:avLst/>
          </a:prstGeom>
        </p:spPr>
      </p:pic>
      <p:sp>
        <p:nvSpPr>
          <p:cNvPr id="25" name="Text 0"/>
          <p:cNvSpPr/>
          <p:nvPr/>
        </p:nvSpPr>
        <p:spPr>
          <a:xfrm>
            <a:off x="523875" y="152400"/>
            <a:ext cx="906780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IMB Causes in Women Over 35</a:t>
            </a:r>
            <a:endParaRPr lang="en-US" sz="2100" dirty="0"/>
          </a:p>
        </p:txBody>
      </p:sp>
      <p:sp>
        <p:nvSpPr>
          <p:cNvPr id="26" name="Text 1"/>
          <p:cNvSpPr/>
          <p:nvPr/>
        </p:nvSpPr>
        <p:spPr>
          <a:xfrm>
            <a:off x="571500" y="619125"/>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7" name="Text 2"/>
          <p:cNvSpPr/>
          <p:nvPr/>
        </p:nvSpPr>
        <p:spPr>
          <a:xfrm>
            <a:off x="952500" y="1238250"/>
            <a:ext cx="7086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Expanded Differential Diagnosis</a:t>
            </a:r>
            <a:endParaRPr lang="en-US" sz="1500" dirty="0"/>
          </a:p>
        </p:txBody>
      </p:sp>
      <p:sp>
        <p:nvSpPr>
          <p:cNvPr id="28" name="Text 3"/>
          <p:cNvSpPr/>
          <p:nvPr/>
        </p:nvSpPr>
        <p:spPr>
          <a:xfrm>
            <a:off x="881063" y="1638300"/>
            <a:ext cx="4833938"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63384"/>
                </a:solidFill>
              </a:rPr>
              <a:t>Endometrial:</a:t>
            </a:r>
            <a:r>
              <a:rPr lang="en-US" sz="1275" dirty="0">
                <a:solidFill>
                  <a:srgbClr val="212529"/>
                </a:solidFill>
              </a:rPr>
              <a:t> Polyps, hyperplasia, or carcinoma (incidence increases significantly with age).</a:t>
            </a:r>
            <a:endParaRPr lang="en-US" sz="1275" dirty="0"/>
          </a:p>
        </p:txBody>
      </p:sp>
      <p:sp>
        <p:nvSpPr>
          <p:cNvPr id="29" name="Text 4"/>
          <p:cNvSpPr/>
          <p:nvPr/>
        </p:nvSpPr>
        <p:spPr>
          <a:xfrm>
            <a:off x="881063" y="2219325"/>
            <a:ext cx="4833938"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63384"/>
                </a:solidFill>
              </a:rPr>
              <a:t>Cervical:</a:t>
            </a:r>
            <a:r>
              <a:rPr lang="en-US" sz="1275" dirty="0">
                <a:solidFill>
                  <a:srgbClr val="212529"/>
                </a:solidFill>
              </a:rPr>
              <a:t> Ectropion, polyps, CIN, or cervical carcinoma (Always examine!).</a:t>
            </a:r>
            <a:endParaRPr lang="en-US" sz="1275" dirty="0"/>
          </a:p>
        </p:txBody>
      </p:sp>
      <p:sp>
        <p:nvSpPr>
          <p:cNvPr id="30" name="Text 5"/>
          <p:cNvSpPr/>
          <p:nvPr/>
        </p:nvSpPr>
        <p:spPr>
          <a:xfrm>
            <a:off x="881063" y="2800350"/>
            <a:ext cx="4833938"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63384"/>
                </a:solidFill>
              </a:rPr>
              <a:t>Functional:</a:t>
            </a:r>
            <a:r>
              <a:rPr lang="en-US" sz="1275" dirty="0">
                <a:solidFill>
                  <a:srgbClr val="212529"/>
                </a:solidFill>
              </a:rPr>
              <a:t> Irregular endometrial shedding due to perimenopausal hormonal shifts.</a:t>
            </a:r>
            <a:endParaRPr lang="en-US" sz="1275" dirty="0"/>
          </a:p>
        </p:txBody>
      </p:sp>
      <p:sp>
        <p:nvSpPr>
          <p:cNvPr id="31" name="Text 6"/>
          <p:cNvSpPr/>
          <p:nvPr/>
        </p:nvSpPr>
        <p:spPr>
          <a:xfrm>
            <a:off x="881063" y="3381375"/>
            <a:ext cx="4833938"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63384"/>
                </a:solidFill>
              </a:rPr>
              <a:t>Infection:</a:t>
            </a:r>
            <a:r>
              <a:rPr lang="en-US" sz="1275" dirty="0">
                <a:solidFill>
                  <a:srgbClr val="212529"/>
                </a:solidFill>
              </a:rPr>
              <a:t> Chlamydia swabs are still essential regardless of perceived risk.</a:t>
            </a:r>
            <a:endParaRPr lang="en-US" sz="1275" dirty="0"/>
          </a:p>
        </p:txBody>
      </p:sp>
      <p:sp>
        <p:nvSpPr>
          <p:cNvPr id="32" name="Text 7"/>
          <p:cNvSpPr/>
          <p:nvPr/>
        </p:nvSpPr>
        <p:spPr>
          <a:xfrm>
            <a:off x="952500" y="4495800"/>
            <a:ext cx="5715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842029"/>
                </a:solidFill>
              </a:rPr>
              <a:t>Red Flags &amp; Urgent Action</a:t>
            </a:r>
            <a:endParaRPr lang="en-US" sz="1500" dirty="0"/>
          </a:p>
        </p:txBody>
      </p:sp>
      <p:sp>
        <p:nvSpPr>
          <p:cNvPr id="33" name="Text 8"/>
          <p:cNvSpPr/>
          <p:nvPr/>
        </p:nvSpPr>
        <p:spPr>
          <a:xfrm>
            <a:off x="881063" y="4895850"/>
            <a:ext cx="4833938"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Persistent IMB in women </a:t>
            </a:r>
            <a:r>
              <a:rPr lang="en-US" sz="1275" b="1" dirty="0">
                <a:solidFill>
                  <a:srgbClr val="D63384"/>
                </a:solidFill>
              </a:rPr>
              <a:t>≥40 years</a:t>
            </a:r>
            <a:r>
              <a:rPr lang="en-US" sz="1275" dirty="0">
                <a:solidFill>
                  <a:srgbClr val="212529"/>
                </a:solidFill>
              </a:rPr>
              <a:t> requires endometrial investigation.</a:t>
            </a:r>
            <a:endParaRPr lang="en-US" sz="1275" dirty="0"/>
          </a:p>
        </p:txBody>
      </p:sp>
      <p:sp>
        <p:nvSpPr>
          <p:cNvPr id="34" name="Text 9"/>
          <p:cNvSpPr/>
          <p:nvPr/>
        </p:nvSpPr>
        <p:spPr>
          <a:xfrm>
            <a:off x="881063" y="5476875"/>
            <a:ext cx="4833938"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Postcoital bleeding (PCB) or visible cervical lesions → Urgent 2-week wait referral.</a:t>
            </a:r>
            <a:endParaRPr lang="en-US" sz="1275" dirty="0"/>
          </a:p>
        </p:txBody>
      </p:sp>
      <p:sp>
        <p:nvSpPr>
          <p:cNvPr id="35" name="Text 10"/>
          <p:cNvSpPr/>
          <p:nvPr/>
        </p:nvSpPr>
        <p:spPr>
          <a:xfrm>
            <a:off x="6810375" y="1238250"/>
            <a:ext cx="538162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Clinical Management Approach</a:t>
            </a:r>
            <a:endParaRPr lang="en-US" sz="1500" dirty="0"/>
          </a:p>
        </p:txBody>
      </p:sp>
      <p:sp>
        <p:nvSpPr>
          <p:cNvPr id="36" name="Text 11"/>
          <p:cNvSpPr/>
          <p:nvPr/>
        </p:nvSpPr>
        <p:spPr>
          <a:xfrm>
            <a:off x="6738938" y="1638300"/>
            <a:ext cx="4833938"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63384"/>
                </a:solidFill>
              </a:rPr>
              <a:t>Lower Threshold:</a:t>
            </a:r>
            <a:r>
              <a:rPr lang="en-US" sz="1275" dirty="0">
                <a:solidFill>
                  <a:srgbClr val="212529"/>
                </a:solidFill>
              </a:rPr>
              <a:t> Investigation is prioritized over observation in this age group.</a:t>
            </a:r>
            <a:endParaRPr lang="en-US" sz="1275" dirty="0"/>
          </a:p>
        </p:txBody>
      </p:sp>
      <p:sp>
        <p:nvSpPr>
          <p:cNvPr id="37" name="Text 12"/>
          <p:cNvSpPr/>
          <p:nvPr/>
        </p:nvSpPr>
        <p:spPr>
          <a:xfrm>
            <a:off x="6738938" y="2219325"/>
            <a:ext cx="4833938"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63384"/>
                </a:solidFill>
              </a:rPr>
              <a:t>Investigations:</a:t>
            </a:r>
            <a:r>
              <a:rPr lang="en-US" sz="1275" dirty="0">
                <a:solidFill>
                  <a:srgbClr val="212529"/>
                </a:solidFill>
              </a:rPr>
              <a:t> Pelvic Ultrasound (USS) to assess endometrial thickness and ovaries.</a:t>
            </a:r>
            <a:endParaRPr lang="en-US" sz="1275" dirty="0"/>
          </a:p>
        </p:txBody>
      </p:sp>
      <p:sp>
        <p:nvSpPr>
          <p:cNvPr id="38" name="Text 13"/>
          <p:cNvSpPr/>
          <p:nvPr/>
        </p:nvSpPr>
        <p:spPr>
          <a:xfrm>
            <a:off x="6738938" y="2800350"/>
            <a:ext cx="4833938"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63384"/>
                </a:solidFill>
              </a:rPr>
              <a:t>Biopsy:</a:t>
            </a:r>
            <a:r>
              <a:rPr lang="en-US" sz="1275" dirty="0">
                <a:solidFill>
                  <a:srgbClr val="212529"/>
                </a:solidFill>
              </a:rPr>
              <a:t> Consider endometrial biopsy if USS is abnormal or patient is &gt;45.</a:t>
            </a:r>
            <a:endParaRPr lang="en-US" sz="1275" dirty="0"/>
          </a:p>
        </p:txBody>
      </p:sp>
      <p:sp>
        <p:nvSpPr>
          <p:cNvPr id="39" name="Text 14"/>
          <p:cNvSpPr/>
          <p:nvPr/>
        </p:nvSpPr>
        <p:spPr>
          <a:xfrm>
            <a:off x="6738938" y="3381375"/>
            <a:ext cx="4833938"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D63384"/>
                </a:solidFill>
              </a:rPr>
              <a:t>Hysteroscopy:</a:t>
            </a:r>
            <a:r>
              <a:rPr lang="en-US" sz="1275" dirty="0">
                <a:solidFill>
                  <a:srgbClr val="212529"/>
                </a:solidFill>
              </a:rPr>
              <a:t> Referral if IMB persists despite negative initial examination/USS.</a:t>
            </a:r>
            <a:endParaRPr lang="en-US" sz="1275" dirty="0"/>
          </a:p>
        </p:txBody>
      </p:sp>
      <p:sp>
        <p:nvSpPr>
          <p:cNvPr id="40" name="Text 15"/>
          <p:cNvSpPr/>
          <p:nvPr/>
        </p:nvSpPr>
        <p:spPr>
          <a:xfrm>
            <a:off x="6810375" y="4495800"/>
            <a:ext cx="538162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664D03"/>
                </a:solidFill>
              </a:rPr>
              <a:t>AKT / SCA High-Yield Facts</a:t>
            </a:r>
            <a:endParaRPr lang="en-US" sz="1500" dirty="0"/>
          </a:p>
        </p:txBody>
      </p:sp>
      <p:sp>
        <p:nvSpPr>
          <p:cNvPr id="41" name="Text 16"/>
          <p:cNvSpPr/>
          <p:nvPr/>
        </p:nvSpPr>
        <p:spPr>
          <a:xfrm>
            <a:off x="6738938" y="4895850"/>
            <a:ext cx="4833938"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In clinical scenarios, never prescribe hormones (COCP/HRT) for IMB without a </a:t>
            </a:r>
            <a:r>
              <a:rPr lang="en-US" sz="1275" b="1" dirty="0">
                <a:solidFill>
                  <a:srgbClr val="D63384"/>
                </a:solidFill>
              </a:rPr>
              <a:t>speculum exam</a:t>
            </a:r>
            <a:r>
              <a:rPr lang="en-US" sz="1275" dirty="0">
                <a:solidFill>
                  <a:srgbClr val="212529"/>
                </a:solidFill>
              </a:rPr>
              <a:t>.</a:t>
            </a:r>
            <a:endParaRPr lang="en-US" sz="1275" dirty="0"/>
          </a:p>
        </p:txBody>
      </p:sp>
      <p:sp>
        <p:nvSpPr>
          <p:cNvPr id="42" name="Text 17"/>
          <p:cNvSpPr/>
          <p:nvPr/>
        </p:nvSpPr>
        <p:spPr>
          <a:xfrm>
            <a:off x="6738938" y="5476875"/>
            <a:ext cx="4833938"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For SCA: Acknowledge patient concerns regarding "cancer risk" while explaining the need for internal checks.</a:t>
            </a:r>
            <a:endParaRPr lang="en-US" sz="127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0" y="0"/>
            <a:ext cx="12192000" cy="971550"/>
          </a:xfrm>
          <a:prstGeom prst="rect">
            <a:avLst/>
          </a:prstGeom>
        </p:spPr>
      </p:pic>
      <p:pic>
        <p:nvPicPr>
          <p:cNvPr id="5" name="Image 3" descr="preencoded.png"/>
          <p:cNvPicPr>
            <a:picLocks noChangeAspect="1"/>
          </p:cNvPicPr>
          <p:nvPr/>
        </p:nvPicPr>
        <p:blipFill>
          <a:blip r:embed="rId6"/>
          <a:stretch>
            <a:fillRect/>
          </a:stretch>
        </p:blipFill>
        <p:spPr>
          <a:xfrm>
            <a:off x="381000" y="152400"/>
            <a:ext cx="11430000" cy="400050"/>
          </a:xfrm>
          <a:prstGeom prst="rect">
            <a:avLst/>
          </a:prstGeom>
        </p:spPr>
      </p:pic>
      <p:pic>
        <p:nvPicPr>
          <p:cNvPr id="6" name="Image 4" descr="preencoded.png"/>
          <p:cNvPicPr>
            <a:picLocks noChangeAspect="1"/>
          </p:cNvPicPr>
          <p:nvPr/>
        </p:nvPicPr>
        <p:blipFill>
          <a:blip r:embed="rId7"/>
          <a:stretch>
            <a:fillRect/>
          </a:stretch>
        </p:blipFill>
        <p:spPr>
          <a:xfrm>
            <a:off x="381000" y="1047750"/>
            <a:ext cx="5595938" cy="3994547"/>
          </a:xfrm>
          <a:prstGeom prst="rect">
            <a:avLst/>
          </a:prstGeom>
        </p:spPr>
      </p:pic>
      <p:pic>
        <p:nvPicPr>
          <p:cNvPr id="7" name="Image 5" descr="preencoded.png"/>
          <p:cNvPicPr>
            <a:picLocks noChangeAspect="1"/>
          </p:cNvPicPr>
          <p:nvPr/>
        </p:nvPicPr>
        <p:blipFill>
          <a:blip r:embed="rId8"/>
          <a:stretch>
            <a:fillRect/>
          </a:stretch>
        </p:blipFill>
        <p:spPr>
          <a:xfrm>
            <a:off x="619125" y="1333500"/>
            <a:ext cx="238125" cy="190500"/>
          </a:xfrm>
          <a:prstGeom prst="rect">
            <a:avLst/>
          </a:prstGeom>
        </p:spPr>
      </p:pic>
      <p:pic>
        <p:nvPicPr>
          <p:cNvPr id="8" name="Image 6" descr="preencoded.png"/>
          <p:cNvPicPr>
            <a:picLocks noChangeAspect="1"/>
          </p:cNvPicPr>
          <p:nvPr/>
        </p:nvPicPr>
        <p:blipFill>
          <a:blip r:embed="rId9"/>
          <a:stretch>
            <a:fillRect/>
          </a:stretch>
        </p:blipFill>
        <p:spPr>
          <a:xfrm>
            <a:off x="619125" y="1800225"/>
            <a:ext cx="166688" cy="166688"/>
          </a:xfrm>
          <a:prstGeom prst="rect">
            <a:avLst/>
          </a:prstGeom>
        </p:spPr>
      </p:pic>
      <p:pic>
        <p:nvPicPr>
          <p:cNvPr id="9" name="Image 7" descr="preencoded.png"/>
          <p:cNvPicPr>
            <a:picLocks noChangeAspect="1"/>
          </p:cNvPicPr>
          <p:nvPr/>
        </p:nvPicPr>
        <p:blipFill>
          <a:blip r:embed="rId10"/>
          <a:stretch>
            <a:fillRect/>
          </a:stretch>
        </p:blipFill>
        <p:spPr>
          <a:xfrm>
            <a:off x="619125" y="2367855"/>
            <a:ext cx="166688" cy="166688"/>
          </a:xfrm>
          <a:prstGeom prst="rect">
            <a:avLst/>
          </a:prstGeom>
        </p:spPr>
      </p:pic>
      <p:pic>
        <p:nvPicPr>
          <p:cNvPr id="10" name="Image 8" descr="preencoded.png"/>
          <p:cNvPicPr>
            <a:picLocks noChangeAspect="1"/>
          </p:cNvPicPr>
          <p:nvPr/>
        </p:nvPicPr>
        <p:blipFill>
          <a:blip r:embed="rId11"/>
          <a:stretch>
            <a:fillRect/>
          </a:stretch>
        </p:blipFill>
        <p:spPr>
          <a:xfrm>
            <a:off x="619125" y="2935486"/>
            <a:ext cx="166688" cy="155525"/>
          </a:xfrm>
          <a:prstGeom prst="rect">
            <a:avLst/>
          </a:prstGeom>
        </p:spPr>
      </p:pic>
      <p:pic>
        <p:nvPicPr>
          <p:cNvPr id="11" name="Image 9" descr="preencoded.png"/>
          <p:cNvPicPr>
            <a:picLocks noChangeAspect="1"/>
          </p:cNvPicPr>
          <p:nvPr/>
        </p:nvPicPr>
        <p:blipFill>
          <a:blip r:embed="rId10"/>
          <a:stretch>
            <a:fillRect/>
          </a:stretch>
        </p:blipFill>
        <p:spPr>
          <a:xfrm>
            <a:off x="619125" y="3503116"/>
            <a:ext cx="166688" cy="166688"/>
          </a:xfrm>
          <a:prstGeom prst="rect">
            <a:avLst/>
          </a:prstGeom>
        </p:spPr>
      </p:pic>
      <p:pic>
        <p:nvPicPr>
          <p:cNvPr id="12" name="Image 10" descr="preencoded.png"/>
          <p:cNvPicPr>
            <a:picLocks noChangeAspect="1"/>
          </p:cNvPicPr>
          <p:nvPr/>
        </p:nvPicPr>
        <p:blipFill>
          <a:blip r:embed="rId12"/>
          <a:stretch>
            <a:fillRect/>
          </a:stretch>
        </p:blipFill>
        <p:spPr>
          <a:xfrm>
            <a:off x="619125" y="4061222"/>
            <a:ext cx="5119688" cy="742950"/>
          </a:xfrm>
          <a:prstGeom prst="rect">
            <a:avLst/>
          </a:prstGeom>
        </p:spPr>
      </p:pic>
      <p:pic>
        <p:nvPicPr>
          <p:cNvPr id="13" name="Image 11" descr="preencoded.png"/>
          <p:cNvPicPr>
            <a:picLocks noChangeAspect="1"/>
          </p:cNvPicPr>
          <p:nvPr/>
        </p:nvPicPr>
        <p:blipFill>
          <a:blip r:embed="rId13"/>
          <a:stretch>
            <a:fillRect/>
          </a:stretch>
        </p:blipFill>
        <p:spPr>
          <a:xfrm>
            <a:off x="762000" y="4239964"/>
            <a:ext cx="190500" cy="152400"/>
          </a:xfrm>
          <a:prstGeom prst="rect">
            <a:avLst/>
          </a:prstGeom>
        </p:spPr>
      </p:pic>
      <p:pic>
        <p:nvPicPr>
          <p:cNvPr id="14" name="Image 12" descr="preencoded.png"/>
          <p:cNvPicPr>
            <a:picLocks noChangeAspect="1"/>
          </p:cNvPicPr>
          <p:nvPr/>
        </p:nvPicPr>
        <p:blipFill>
          <a:blip r:embed="rId14"/>
          <a:stretch>
            <a:fillRect/>
          </a:stretch>
        </p:blipFill>
        <p:spPr>
          <a:xfrm>
            <a:off x="6215063" y="1047750"/>
            <a:ext cx="5595938" cy="3994547"/>
          </a:xfrm>
          <a:prstGeom prst="rect">
            <a:avLst/>
          </a:prstGeom>
        </p:spPr>
      </p:pic>
      <p:pic>
        <p:nvPicPr>
          <p:cNvPr id="15" name="Image 13" descr="preencoded.png"/>
          <p:cNvPicPr>
            <a:picLocks noChangeAspect="1"/>
          </p:cNvPicPr>
          <p:nvPr/>
        </p:nvPicPr>
        <p:blipFill>
          <a:blip r:embed="rId15"/>
          <a:stretch>
            <a:fillRect/>
          </a:stretch>
        </p:blipFill>
        <p:spPr>
          <a:xfrm>
            <a:off x="6453188" y="1285875"/>
            <a:ext cx="238125" cy="190500"/>
          </a:xfrm>
          <a:prstGeom prst="rect">
            <a:avLst/>
          </a:prstGeom>
        </p:spPr>
      </p:pic>
      <p:pic>
        <p:nvPicPr>
          <p:cNvPr id="16" name="Image 14" descr="preencoded.png"/>
          <p:cNvPicPr>
            <a:picLocks noChangeAspect="1"/>
          </p:cNvPicPr>
          <p:nvPr/>
        </p:nvPicPr>
        <p:blipFill>
          <a:blip r:embed="rId16"/>
          <a:stretch>
            <a:fillRect/>
          </a:stretch>
        </p:blipFill>
        <p:spPr>
          <a:xfrm>
            <a:off x="6453188" y="2333625"/>
            <a:ext cx="5119688" cy="657225"/>
          </a:xfrm>
          <a:prstGeom prst="rect">
            <a:avLst/>
          </a:prstGeom>
        </p:spPr>
      </p:pic>
      <p:pic>
        <p:nvPicPr>
          <p:cNvPr id="17" name="Image 15" descr="preencoded.png"/>
          <p:cNvPicPr>
            <a:picLocks noChangeAspect="1"/>
          </p:cNvPicPr>
          <p:nvPr/>
        </p:nvPicPr>
        <p:blipFill>
          <a:blip r:embed="rId17"/>
          <a:stretch>
            <a:fillRect/>
          </a:stretch>
        </p:blipFill>
        <p:spPr>
          <a:xfrm>
            <a:off x="7777163" y="2574578"/>
            <a:ext cx="214313" cy="175320"/>
          </a:xfrm>
          <a:prstGeom prst="rect">
            <a:avLst/>
          </a:prstGeom>
        </p:spPr>
      </p:pic>
      <p:pic>
        <p:nvPicPr>
          <p:cNvPr id="18" name="Image 16" descr="preencoded.png"/>
          <p:cNvPicPr>
            <a:picLocks noChangeAspect="1"/>
          </p:cNvPicPr>
          <p:nvPr/>
        </p:nvPicPr>
        <p:blipFill>
          <a:blip r:embed="rId18"/>
          <a:stretch>
            <a:fillRect/>
          </a:stretch>
        </p:blipFill>
        <p:spPr>
          <a:xfrm>
            <a:off x="9748689" y="2574578"/>
            <a:ext cx="214313" cy="175320"/>
          </a:xfrm>
          <a:prstGeom prst="rect">
            <a:avLst/>
          </a:prstGeom>
        </p:spPr>
      </p:pic>
      <p:pic>
        <p:nvPicPr>
          <p:cNvPr id="19" name="Image 17" descr="preencoded.png"/>
          <p:cNvPicPr>
            <a:picLocks noChangeAspect="1"/>
          </p:cNvPicPr>
          <p:nvPr/>
        </p:nvPicPr>
        <p:blipFill>
          <a:blip r:embed="rId19"/>
          <a:stretch>
            <a:fillRect/>
          </a:stretch>
        </p:blipFill>
        <p:spPr>
          <a:xfrm>
            <a:off x="6453188" y="3190875"/>
            <a:ext cx="166688" cy="145852"/>
          </a:xfrm>
          <a:prstGeom prst="rect">
            <a:avLst/>
          </a:prstGeom>
        </p:spPr>
      </p:pic>
      <p:pic>
        <p:nvPicPr>
          <p:cNvPr id="20" name="Image 18" descr="preencoded.png"/>
          <p:cNvPicPr>
            <a:picLocks noChangeAspect="1"/>
          </p:cNvPicPr>
          <p:nvPr/>
        </p:nvPicPr>
        <p:blipFill>
          <a:blip r:embed="rId20"/>
          <a:stretch>
            <a:fillRect/>
          </a:stretch>
        </p:blipFill>
        <p:spPr>
          <a:xfrm>
            <a:off x="6453188" y="3758505"/>
            <a:ext cx="166688" cy="145852"/>
          </a:xfrm>
          <a:prstGeom prst="rect">
            <a:avLst/>
          </a:prstGeom>
        </p:spPr>
      </p:pic>
      <p:pic>
        <p:nvPicPr>
          <p:cNvPr id="21" name="Image 19" descr="preencoded.png"/>
          <p:cNvPicPr>
            <a:picLocks noChangeAspect="1"/>
          </p:cNvPicPr>
          <p:nvPr/>
        </p:nvPicPr>
        <p:blipFill>
          <a:blip r:embed="rId21"/>
          <a:stretch>
            <a:fillRect/>
          </a:stretch>
        </p:blipFill>
        <p:spPr>
          <a:xfrm>
            <a:off x="6453188" y="4326136"/>
            <a:ext cx="166688" cy="166688"/>
          </a:xfrm>
          <a:prstGeom prst="rect">
            <a:avLst/>
          </a:prstGeom>
        </p:spPr>
      </p:pic>
      <p:pic>
        <p:nvPicPr>
          <p:cNvPr id="22" name="Image 20" descr="preencoded.png"/>
          <p:cNvPicPr>
            <a:picLocks noChangeAspect="1"/>
          </p:cNvPicPr>
          <p:nvPr/>
        </p:nvPicPr>
        <p:blipFill>
          <a:blip r:embed="rId22"/>
          <a:stretch>
            <a:fillRect/>
          </a:stretch>
        </p:blipFill>
        <p:spPr>
          <a:xfrm>
            <a:off x="381000" y="5194697"/>
            <a:ext cx="11430000" cy="1028700"/>
          </a:xfrm>
          <a:prstGeom prst="rect">
            <a:avLst/>
          </a:prstGeom>
        </p:spPr>
      </p:pic>
      <p:pic>
        <p:nvPicPr>
          <p:cNvPr id="23" name="Image 21" descr="preencoded.png"/>
          <p:cNvPicPr>
            <a:picLocks noChangeAspect="1"/>
          </p:cNvPicPr>
          <p:nvPr/>
        </p:nvPicPr>
        <p:blipFill>
          <a:blip r:embed="rId23"/>
          <a:stretch>
            <a:fillRect/>
          </a:stretch>
        </p:blipFill>
        <p:spPr>
          <a:xfrm>
            <a:off x="571500" y="5347097"/>
            <a:ext cx="381000" cy="381000"/>
          </a:xfrm>
          <a:prstGeom prst="rect">
            <a:avLst/>
          </a:prstGeom>
        </p:spPr>
      </p:pic>
      <p:sp>
        <p:nvSpPr>
          <p:cNvPr id="24" name="Text 0"/>
          <p:cNvSpPr/>
          <p:nvPr/>
        </p:nvSpPr>
        <p:spPr>
          <a:xfrm>
            <a:off x="523875" y="152400"/>
            <a:ext cx="1120140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Breakthrough Bleeding (BTB) on COCP</a:t>
            </a:r>
            <a:endParaRPr lang="en-US" sz="2100" dirty="0"/>
          </a:p>
        </p:txBody>
      </p:sp>
      <p:sp>
        <p:nvSpPr>
          <p:cNvPr id="25" name="Text 1"/>
          <p:cNvSpPr/>
          <p:nvPr/>
        </p:nvSpPr>
        <p:spPr>
          <a:xfrm>
            <a:off x="571500" y="590550"/>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6" name="Text 2"/>
          <p:cNvSpPr/>
          <p:nvPr/>
        </p:nvSpPr>
        <p:spPr>
          <a:xfrm>
            <a:off x="952500" y="1285875"/>
            <a:ext cx="5257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First Steps: Assessment</a:t>
            </a:r>
            <a:endParaRPr lang="en-US" sz="1500" dirty="0"/>
          </a:p>
        </p:txBody>
      </p:sp>
      <p:sp>
        <p:nvSpPr>
          <p:cNvPr id="27" name="Text 3"/>
          <p:cNvSpPr/>
          <p:nvPr/>
        </p:nvSpPr>
        <p:spPr>
          <a:xfrm>
            <a:off x="881063" y="1762125"/>
            <a:ext cx="48577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Check Compliance:</a:t>
            </a:r>
            <a:r>
              <a:rPr lang="en-US" sz="1275" dirty="0">
                <a:solidFill>
                  <a:srgbClr val="212529"/>
                </a:solidFill>
              </a:rPr>
              <a:t> Missing pills is the #1 cause of BTB. Clarify actual usage patterns.</a:t>
            </a:r>
            <a:endParaRPr lang="en-US" sz="1275" dirty="0"/>
          </a:p>
        </p:txBody>
      </p:sp>
      <p:sp>
        <p:nvSpPr>
          <p:cNvPr id="28" name="Text 4"/>
          <p:cNvSpPr/>
          <p:nvPr/>
        </p:nvSpPr>
        <p:spPr>
          <a:xfrm>
            <a:off x="881063" y="2329755"/>
            <a:ext cx="48577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Exclude Infection:</a:t>
            </a:r>
            <a:r>
              <a:rPr lang="en-US" sz="1275" dirty="0">
                <a:solidFill>
                  <a:srgbClr val="212529"/>
                </a:solidFill>
              </a:rPr>
              <a:t> Always swab for Chlamydia; mid-cycle spotting is a common symptom.</a:t>
            </a:r>
            <a:endParaRPr lang="en-US" sz="1275" dirty="0"/>
          </a:p>
        </p:txBody>
      </p:sp>
      <p:sp>
        <p:nvSpPr>
          <p:cNvPr id="29" name="Text 5"/>
          <p:cNvSpPr/>
          <p:nvPr/>
        </p:nvSpPr>
        <p:spPr>
          <a:xfrm>
            <a:off x="881063" y="2897386"/>
            <a:ext cx="48577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Examine Cervix:</a:t>
            </a:r>
            <a:r>
              <a:rPr lang="en-US" sz="1275" dirty="0">
                <a:solidFill>
                  <a:srgbClr val="212529"/>
                </a:solidFill>
              </a:rPr>
              <a:t> You must look to exclude polyps, ectropion, or visible lesions.</a:t>
            </a:r>
            <a:endParaRPr lang="en-US" sz="1275" dirty="0"/>
          </a:p>
        </p:txBody>
      </p:sp>
      <p:sp>
        <p:nvSpPr>
          <p:cNvPr id="30" name="Text 6"/>
          <p:cNvSpPr/>
          <p:nvPr/>
        </p:nvSpPr>
        <p:spPr>
          <a:xfrm>
            <a:off x="881063" y="3465016"/>
            <a:ext cx="48577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Wait 3 Months:</a:t>
            </a:r>
            <a:r>
              <a:rPr lang="en-US" sz="1275" dirty="0">
                <a:solidFill>
                  <a:srgbClr val="212529"/>
                </a:solidFill>
              </a:rPr>
              <a:t> BTB often resolves spontaneously during the first 3 cycles of a new pill.</a:t>
            </a:r>
            <a:endParaRPr lang="en-US" sz="1275" dirty="0"/>
          </a:p>
        </p:txBody>
      </p:sp>
      <p:sp>
        <p:nvSpPr>
          <p:cNvPr id="31" name="Text 7"/>
          <p:cNvSpPr/>
          <p:nvPr/>
        </p:nvSpPr>
        <p:spPr>
          <a:xfrm>
            <a:off x="994916" y="4061222"/>
            <a:ext cx="4833938" cy="74295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 </a:t>
            </a:r>
            <a:r>
              <a:rPr lang="en-US" sz="1200" b="1" dirty="0">
                <a:solidFill>
                  <a:srgbClr val="212529"/>
                </a:solidFill>
              </a:rPr>
              <a:t>AKT Tip:</a:t>
            </a:r>
            <a:r>
              <a:rPr lang="en-US" sz="1200" dirty="0">
                <a:solidFill>
                  <a:srgbClr val="212529"/>
                </a:solidFill>
              </a:rPr>
              <a:t> Review drug interactions (e.g., Enzyme inducers, Rifampicin) which can reduce efficacy.</a:t>
            </a:r>
            <a:endParaRPr lang="en-US" sz="1200" dirty="0"/>
          </a:p>
        </p:txBody>
      </p:sp>
      <p:sp>
        <p:nvSpPr>
          <p:cNvPr id="32" name="Text 8"/>
          <p:cNvSpPr/>
          <p:nvPr/>
        </p:nvSpPr>
        <p:spPr>
          <a:xfrm>
            <a:off x="6786563" y="1238250"/>
            <a:ext cx="5119688"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072B2"/>
                </a:solidFill>
              </a:rPr>
              <a:t>Management Strategy</a:t>
            </a:r>
            <a:endParaRPr lang="en-US" sz="1500" dirty="0"/>
          </a:p>
        </p:txBody>
      </p:sp>
      <p:sp>
        <p:nvSpPr>
          <p:cNvPr id="33" name="Text 9"/>
          <p:cNvSpPr/>
          <p:nvPr/>
        </p:nvSpPr>
        <p:spPr>
          <a:xfrm>
            <a:off x="6453188" y="1685925"/>
            <a:ext cx="5119688" cy="457200"/>
          </a:xfrm>
          <a:prstGeom prst="rect">
            <a:avLst/>
          </a:prstGeom>
          <a:noFill/>
          <a:ln/>
        </p:spPr>
        <p:txBody>
          <a:bodyPr vert="horz" wrap="square" lIns="0" tIns="0" rIns="0" bIns="0" rtlCol="0" anchor="ctr"/>
          <a:lstStyle/>
          <a:p>
            <a:pPr marL="0" indent="0">
              <a:lnSpc>
                <a:spcPts val="1800"/>
              </a:lnSpc>
              <a:buNone/>
            </a:pPr>
            <a:r>
              <a:rPr lang="en-US" sz="1200" dirty="0">
                <a:solidFill>
                  <a:srgbClr val="212529"/>
                </a:solidFill>
              </a:rPr>
              <a:t>If exam is normal and infection is excluded, the most logical management is to </a:t>
            </a:r>
            <a:r>
              <a:rPr lang="en-US" sz="1200" b="1" dirty="0">
                <a:solidFill>
                  <a:srgbClr val="212529"/>
                </a:solidFill>
              </a:rPr>
              <a:t>increase the oestrogen dose</a:t>
            </a:r>
            <a:r>
              <a:rPr lang="en-US" sz="1200" dirty="0">
                <a:solidFill>
                  <a:srgbClr val="212529"/>
                </a:solidFill>
              </a:rPr>
              <a:t>.</a:t>
            </a:r>
            <a:endParaRPr lang="en-US" sz="1200" dirty="0"/>
          </a:p>
        </p:txBody>
      </p:sp>
      <p:sp>
        <p:nvSpPr>
          <p:cNvPr id="34" name="Text 10"/>
          <p:cNvSpPr/>
          <p:nvPr/>
        </p:nvSpPr>
        <p:spPr>
          <a:xfrm>
            <a:off x="6640413" y="2447925"/>
            <a:ext cx="762298" cy="428625"/>
          </a:xfrm>
          <a:prstGeom prst="rect">
            <a:avLst/>
          </a:prstGeom>
          <a:noFill/>
          <a:ln/>
        </p:spPr>
        <p:txBody>
          <a:bodyPr vert="horz" wrap="square" lIns="0" tIns="0" rIns="0" bIns="0" rtlCol="0" anchor="ctr"/>
          <a:lstStyle/>
          <a:p>
            <a:pPr marL="0" indent="0" algn="ctr">
              <a:lnSpc>
                <a:spcPts val="1688"/>
              </a:lnSpc>
              <a:buNone/>
            </a:pPr>
            <a:r>
              <a:rPr lang="en-US" sz="1125" b="1" dirty="0">
                <a:solidFill>
                  <a:srgbClr val="D63384"/>
                </a:solidFill>
              </a:rPr>
              <a:t>20mcg EE</a:t>
            </a:r>
            <a:r>
              <a:rPr lang="en-US" sz="1125" b="1" dirty="0">
                <a:solidFill>
                  <a:srgbClr val="212529"/>
                </a:solidFill>
              </a:rPr>
              <a:t>
Loestrin 20</a:t>
            </a:r>
            <a:endParaRPr lang="en-US" sz="1125" dirty="0"/>
          </a:p>
        </p:txBody>
      </p:sp>
      <p:sp>
        <p:nvSpPr>
          <p:cNvPr id="35" name="Text 11"/>
          <p:cNvSpPr/>
          <p:nvPr/>
        </p:nvSpPr>
        <p:spPr>
          <a:xfrm>
            <a:off x="8365927" y="2447925"/>
            <a:ext cx="1008311" cy="428625"/>
          </a:xfrm>
          <a:prstGeom prst="rect">
            <a:avLst/>
          </a:prstGeom>
          <a:noFill/>
          <a:ln/>
        </p:spPr>
        <p:txBody>
          <a:bodyPr vert="horz" wrap="square" lIns="0" tIns="0" rIns="0" bIns="0" rtlCol="0" anchor="ctr"/>
          <a:lstStyle/>
          <a:p>
            <a:pPr marL="0" indent="0" algn="ctr">
              <a:lnSpc>
                <a:spcPts val="1688"/>
              </a:lnSpc>
              <a:buNone/>
            </a:pPr>
            <a:r>
              <a:rPr lang="en-US" sz="1125" b="1" dirty="0">
                <a:solidFill>
                  <a:srgbClr val="D63384"/>
                </a:solidFill>
              </a:rPr>
              <a:t>30mcg EE</a:t>
            </a:r>
            <a:r>
              <a:rPr lang="en-US" sz="1125" b="1" dirty="0">
                <a:solidFill>
                  <a:srgbClr val="212529"/>
                </a:solidFill>
              </a:rPr>
              <a:t>
Microgynon 30</a:t>
            </a:r>
            <a:endParaRPr lang="en-US" sz="1125" dirty="0"/>
          </a:p>
        </p:txBody>
      </p:sp>
      <p:sp>
        <p:nvSpPr>
          <p:cNvPr id="36" name="Text 12"/>
          <p:cNvSpPr/>
          <p:nvPr/>
        </p:nvSpPr>
        <p:spPr>
          <a:xfrm>
            <a:off x="10337453" y="2447925"/>
            <a:ext cx="1048048" cy="428625"/>
          </a:xfrm>
          <a:prstGeom prst="rect">
            <a:avLst/>
          </a:prstGeom>
          <a:noFill/>
          <a:ln/>
        </p:spPr>
        <p:txBody>
          <a:bodyPr vert="horz" wrap="square" lIns="0" tIns="0" rIns="0" bIns="0" rtlCol="0" anchor="ctr"/>
          <a:lstStyle/>
          <a:p>
            <a:pPr marL="0" indent="0" algn="ctr">
              <a:lnSpc>
                <a:spcPts val="1688"/>
              </a:lnSpc>
              <a:buNone/>
            </a:pPr>
            <a:r>
              <a:rPr lang="en-US" sz="1125" b="1" dirty="0">
                <a:solidFill>
                  <a:srgbClr val="D63384"/>
                </a:solidFill>
              </a:rPr>
              <a:t>35mcg EE</a:t>
            </a:r>
            <a:r>
              <a:rPr lang="en-US" sz="1125" b="1" dirty="0">
                <a:solidFill>
                  <a:srgbClr val="212529"/>
                </a:solidFill>
              </a:rPr>
              <a:t>
Cilest / Norimin</a:t>
            </a:r>
            <a:endParaRPr lang="en-US" sz="1125" dirty="0"/>
          </a:p>
        </p:txBody>
      </p:sp>
      <p:sp>
        <p:nvSpPr>
          <p:cNvPr id="37" name="Text 13"/>
          <p:cNvSpPr/>
          <p:nvPr/>
        </p:nvSpPr>
        <p:spPr>
          <a:xfrm>
            <a:off x="6715125" y="3152775"/>
            <a:ext cx="4857750" cy="453330"/>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Higher oestrogen provides better endometrial stability and cycle control.</a:t>
            </a:r>
            <a:endParaRPr lang="en-US" sz="1275" dirty="0"/>
          </a:p>
        </p:txBody>
      </p:sp>
      <p:sp>
        <p:nvSpPr>
          <p:cNvPr id="38" name="Text 14"/>
          <p:cNvSpPr/>
          <p:nvPr/>
        </p:nvSpPr>
        <p:spPr>
          <a:xfrm>
            <a:off x="6715125" y="3720405"/>
            <a:ext cx="4857750" cy="453330"/>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Consider changing progestogen type if switching oestrogen dose fails.</a:t>
            </a:r>
            <a:endParaRPr lang="en-US" sz="1275" dirty="0"/>
          </a:p>
        </p:txBody>
      </p:sp>
      <p:sp>
        <p:nvSpPr>
          <p:cNvPr id="39" name="Text 15"/>
          <p:cNvSpPr/>
          <p:nvPr/>
        </p:nvSpPr>
        <p:spPr>
          <a:xfrm>
            <a:off x="6715125" y="4288036"/>
            <a:ext cx="4857750"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SCA Pearl:</a:t>
            </a:r>
            <a:r>
              <a:rPr lang="en-US" sz="1275" dirty="0">
                <a:solidFill>
                  <a:srgbClr val="212529"/>
                </a:solidFill>
              </a:rPr>
              <a:t> Provide written info; pill packet leaflets are excellent patient resources.</a:t>
            </a:r>
            <a:endParaRPr lang="en-US" sz="1275" dirty="0"/>
          </a:p>
        </p:txBody>
      </p:sp>
      <p:sp>
        <p:nvSpPr>
          <p:cNvPr id="40" name="Text 16"/>
          <p:cNvSpPr/>
          <p:nvPr/>
        </p:nvSpPr>
        <p:spPr>
          <a:xfrm>
            <a:off x="1143000" y="5347097"/>
            <a:ext cx="10477500" cy="723900"/>
          </a:xfrm>
          <a:prstGeom prst="rect">
            <a:avLst/>
          </a:prstGeom>
          <a:noFill/>
          <a:ln/>
        </p:spPr>
        <p:txBody>
          <a:bodyPr vert="horz" wrap="square" lIns="0" tIns="0" rIns="0" bIns="0" rtlCol="0" anchor="ctr"/>
          <a:lstStyle/>
          <a:p>
            <a:pPr marL="0" indent="0">
              <a:lnSpc>
                <a:spcPts val="1800"/>
              </a:lnSpc>
              <a:buNone/>
            </a:pPr>
            <a:r>
              <a:rPr lang="en-US" sz="1200" b="1" dirty="0">
                <a:solidFill>
                  <a:srgbClr val="842029"/>
                </a:solidFill>
              </a:rPr>
              <a:t>CRITICAL SAFETY LIMITS</a:t>
            </a:r>
            <a:r>
              <a:rPr lang="en-US" sz="1200" dirty="0">
                <a:solidFill>
                  <a:srgbClr val="212529"/>
                </a:solidFill>
              </a:rPr>
              <a:t>Do not routinely exceed higher oestrogen preparations (35mcg+) in older women or those with additional risk factors due to the significantly increased </a:t>
            </a:r>
            <a:r>
              <a:rPr lang="en-US" sz="1200" b="1" dirty="0">
                <a:solidFill>
                  <a:srgbClr val="212529"/>
                </a:solidFill>
              </a:rPr>
              <a:t>cardiovascular and thromboembolic risk</a:t>
            </a:r>
            <a:r>
              <a:rPr lang="en-US" sz="1200" dirty="0">
                <a:solidFill>
                  <a:srgbClr val="212529"/>
                </a:solidFill>
              </a:rPr>
              <a:t>. If BTB persists despite 35mcg EE, investigate for endometrial pathology rather than increasing dose further.</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571500" y="285750"/>
            <a:ext cx="11049000" cy="400050"/>
          </a:xfrm>
          <a:prstGeom prst="rect">
            <a:avLst/>
          </a:prstGeom>
        </p:spPr>
      </p:pic>
      <p:pic>
        <p:nvPicPr>
          <p:cNvPr id="6" name="Image 4" descr="preencoded.png"/>
          <p:cNvPicPr>
            <a:picLocks noChangeAspect="1"/>
          </p:cNvPicPr>
          <p:nvPr/>
        </p:nvPicPr>
        <p:blipFill>
          <a:blip r:embed="rId6"/>
          <a:stretch>
            <a:fillRect/>
          </a:stretch>
        </p:blipFill>
        <p:spPr>
          <a:xfrm>
            <a:off x="571500" y="1247775"/>
            <a:ext cx="5381625" cy="3476625"/>
          </a:xfrm>
          <a:prstGeom prst="rect">
            <a:avLst/>
          </a:prstGeom>
        </p:spPr>
      </p:pic>
      <p:pic>
        <p:nvPicPr>
          <p:cNvPr id="7" name="Image 5" descr="preencoded.png"/>
          <p:cNvPicPr>
            <a:picLocks noChangeAspect="1"/>
          </p:cNvPicPr>
          <p:nvPr/>
        </p:nvPicPr>
        <p:blipFill>
          <a:blip r:embed="rId7"/>
          <a:stretch>
            <a:fillRect/>
          </a:stretch>
        </p:blipFill>
        <p:spPr>
          <a:xfrm>
            <a:off x="762000" y="1466850"/>
            <a:ext cx="285750" cy="228600"/>
          </a:xfrm>
          <a:prstGeom prst="rect">
            <a:avLst/>
          </a:prstGeom>
        </p:spPr>
      </p:pic>
      <p:pic>
        <p:nvPicPr>
          <p:cNvPr id="8" name="Image 6" descr="preencoded.png"/>
          <p:cNvPicPr>
            <a:picLocks noChangeAspect="1"/>
          </p:cNvPicPr>
          <p:nvPr/>
        </p:nvPicPr>
        <p:blipFill>
          <a:blip r:embed="rId8"/>
          <a:stretch>
            <a:fillRect/>
          </a:stretch>
        </p:blipFill>
        <p:spPr>
          <a:xfrm>
            <a:off x="762000" y="1895475"/>
            <a:ext cx="95250" cy="95250"/>
          </a:xfrm>
          <a:prstGeom prst="rect">
            <a:avLst/>
          </a:prstGeom>
        </p:spPr>
      </p:pic>
      <p:pic>
        <p:nvPicPr>
          <p:cNvPr id="9" name="Image 7" descr="preencoded.png"/>
          <p:cNvPicPr>
            <a:picLocks noChangeAspect="1"/>
          </p:cNvPicPr>
          <p:nvPr/>
        </p:nvPicPr>
        <p:blipFill>
          <a:blip r:embed="rId9"/>
          <a:stretch>
            <a:fillRect/>
          </a:stretch>
        </p:blipFill>
        <p:spPr>
          <a:xfrm>
            <a:off x="762000" y="2417266"/>
            <a:ext cx="95250" cy="95250"/>
          </a:xfrm>
          <a:prstGeom prst="rect">
            <a:avLst/>
          </a:prstGeom>
        </p:spPr>
      </p:pic>
      <p:pic>
        <p:nvPicPr>
          <p:cNvPr id="10" name="Image 8" descr="preencoded.png"/>
          <p:cNvPicPr>
            <a:picLocks noChangeAspect="1"/>
          </p:cNvPicPr>
          <p:nvPr/>
        </p:nvPicPr>
        <p:blipFill>
          <a:blip r:embed="rId9"/>
          <a:stretch>
            <a:fillRect/>
          </a:stretch>
        </p:blipFill>
        <p:spPr>
          <a:xfrm>
            <a:off x="762000" y="2939058"/>
            <a:ext cx="95250" cy="95250"/>
          </a:xfrm>
          <a:prstGeom prst="rect">
            <a:avLst/>
          </a:prstGeom>
        </p:spPr>
      </p:pic>
      <p:pic>
        <p:nvPicPr>
          <p:cNvPr id="11" name="Image 9" descr="preencoded.png"/>
          <p:cNvPicPr>
            <a:picLocks noChangeAspect="1"/>
          </p:cNvPicPr>
          <p:nvPr/>
        </p:nvPicPr>
        <p:blipFill>
          <a:blip r:embed="rId10"/>
          <a:stretch>
            <a:fillRect/>
          </a:stretch>
        </p:blipFill>
        <p:spPr>
          <a:xfrm>
            <a:off x="571500" y="4962525"/>
            <a:ext cx="5381625" cy="714375"/>
          </a:xfrm>
          <a:prstGeom prst="rect">
            <a:avLst/>
          </a:prstGeom>
        </p:spPr>
      </p:pic>
      <p:pic>
        <p:nvPicPr>
          <p:cNvPr id="12" name="Image 10" descr="preencoded.png"/>
          <p:cNvPicPr>
            <a:picLocks noChangeAspect="1"/>
          </p:cNvPicPr>
          <p:nvPr/>
        </p:nvPicPr>
        <p:blipFill>
          <a:blip r:embed="rId11"/>
          <a:stretch>
            <a:fillRect/>
          </a:stretch>
        </p:blipFill>
        <p:spPr>
          <a:xfrm>
            <a:off x="762000" y="5129213"/>
            <a:ext cx="381000" cy="381000"/>
          </a:xfrm>
          <a:prstGeom prst="rect">
            <a:avLst/>
          </a:prstGeom>
        </p:spPr>
      </p:pic>
      <p:pic>
        <p:nvPicPr>
          <p:cNvPr id="13" name="Image 11" descr="preencoded.png"/>
          <p:cNvPicPr>
            <a:picLocks noChangeAspect="1"/>
          </p:cNvPicPr>
          <p:nvPr/>
        </p:nvPicPr>
        <p:blipFill>
          <a:blip r:embed="rId12"/>
          <a:stretch>
            <a:fillRect/>
          </a:stretch>
        </p:blipFill>
        <p:spPr>
          <a:xfrm>
            <a:off x="845344" y="5232053"/>
            <a:ext cx="214313" cy="175320"/>
          </a:xfrm>
          <a:prstGeom prst="rect">
            <a:avLst/>
          </a:prstGeom>
        </p:spPr>
      </p:pic>
      <p:pic>
        <p:nvPicPr>
          <p:cNvPr id="14" name="Image 12" descr="preencoded.png"/>
          <p:cNvPicPr>
            <a:picLocks noChangeAspect="1"/>
          </p:cNvPicPr>
          <p:nvPr/>
        </p:nvPicPr>
        <p:blipFill>
          <a:blip r:embed="rId6"/>
          <a:stretch>
            <a:fillRect/>
          </a:stretch>
        </p:blipFill>
        <p:spPr>
          <a:xfrm>
            <a:off x="6238875" y="1247775"/>
            <a:ext cx="5381625" cy="3476625"/>
          </a:xfrm>
          <a:prstGeom prst="rect">
            <a:avLst/>
          </a:prstGeom>
        </p:spPr>
      </p:pic>
      <p:pic>
        <p:nvPicPr>
          <p:cNvPr id="15" name="Image 13" descr="preencoded.png"/>
          <p:cNvPicPr>
            <a:picLocks noChangeAspect="1"/>
          </p:cNvPicPr>
          <p:nvPr/>
        </p:nvPicPr>
        <p:blipFill>
          <a:blip r:embed="rId13"/>
          <a:stretch>
            <a:fillRect/>
          </a:stretch>
        </p:blipFill>
        <p:spPr>
          <a:xfrm>
            <a:off x="6429375" y="1466850"/>
            <a:ext cx="285750" cy="228600"/>
          </a:xfrm>
          <a:prstGeom prst="rect">
            <a:avLst/>
          </a:prstGeom>
        </p:spPr>
      </p:pic>
      <p:pic>
        <p:nvPicPr>
          <p:cNvPr id="16" name="Image 14" descr="preencoded.png"/>
          <p:cNvPicPr>
            <a:picLocks noChangeAspect="1"/>
          </p:cNvPicPr>
          <p:nvPr/>
        </p:nvPicPr>
        <p:blipFill>
          <a:blip r:embed="rId8"/>
          <a:stretch>
            <a:fillRect/>
          </a:stretch>
        </p:blipFill>
        <p:spPr>
          <a:xfrm>
            <a:off x="6429375" y="1895475"/>
            <a:ext cx="95250" cy="95250"/>
          </a:xfrm>
          <a:prstGeom prst="rect">
            <a:avLst/>
          </a:prstGeom>
        </p:spPr>
      </p:pic>
      <p:pic>
        <p:nvPicPr>
          <p:cNvPr id="17" name="Image 15" descr="preencoded.png"/>
          <p:cNvPicPr>
            <a:picLocks noChangeAspect="1"/>
          </p:cNvPicPr>
          <p:nvPr/>
        </p:nvPicPr>
        <p:blipFill>
          <a:blip r:embed="rId9"/>
          <a:stretch>
            <a:fillRect/>
          </a:stretch>
        </p:blipFill>
        <p:spPr>
          <a:xfrm>
            <a:off x="6429375" y="2417266"/>
            <a:ext cx="95250" cy="95250"/>
          </a:xfrm>
          <a:prstGeom prst="rect">
            <a:avLst/>
          </a:prstGeom>
        </p:spPr>
      </p:pic>
      <p:pic>
        <p:nvPicPr>
          <p:cNvPr id="18" name="Image 16" descr="preencoded.png"/>
          <p:cNvPicPr>
            <a:picLocks noChangeAspect="1"/>
          </p:cNvPicPr>
          <p:nvPr/>
        </p:nvPicPr>
        <p:blipFill>
          <a:blip r:embed="rId9"/>
          <a:stretch>
            <a:fillRect/>
          </a:stretch>
        </p:blipFill>
        <p:spPr>
          <a:xfrm>
            <a:off x="6429375" y="2939058"/>
            <a:ext cx="95250" cy="95250"/>
          </a:xfrm>
          <a:prstGeom prst="rect">
            <a:avLst/>
          </a:prstGeom>
        </p:spPr>
      </p:pic>
      <p:pic>
        <p:nvPicPr>
          <p:cNvPr id="19" name="Image 17" descr="preencoded.png"/>
          <p:cNvPicPr>
            <a:picLocks noChangeAspect="1"/>
          </p:cNvPicPr>
          <p:nvPr/>
        </p:nvPicPr>
        <p:blipFill>
          <a:blip r:embed="rId10"/>
          <a:stretch>
            <a:fillRect/>
          </a:stretch>
        </p:blipFill>
        <p:spPr>
          <a:xfrm>
            <a:off x="6238875" y="4962525"/>
            <a:ext cx="5381625" cy="714375"/>
          </a:xfrm>
          <a:prstGeom prst="rect">
            <a:avLst/>
          </a:prstGeom>
        </p:spPr>
      </p:pic>
      <p:pic>
        <p:nvPicPr>
          <p:cNvPr id="20" name="Image 18" descr="preencoded.png"/>
          <p:cNvPicPr>
            <a:picLocks noChangeAspect="1"/>
          </p:cNvPicPr>
          <p:nvPr/>
        </p:nvPicPr>
        <p:blipFill>
          <a:blip r:embed="rId14"/>
          <a:stretch>
            <a:fillRect/>
          </a:stretch>
        </p:blipFill>
        <p:spPr>
          <a:xfrm>
            <a:off x="6429375" y="5129213"/>
            <a:ext cx="381000" cy="381000"/>
          </a:xfrm>
          <a:prstGeom prst="rect">
            <a:avLst/>
          </a:prstGeom>
        </p:spPr>
      </p:pic>
      <p:pic>
        <p:nvPicPr>
          <p:cNvPr id="21" name="Image 19" descr="preencoded.png"/>
          <p:cNvPicPr>
            <a:picLocks noChangeAspect="1"/>
          </p:cNvPicPr>
          <p:nvPr/>
        </p:nvPicPr>
        <p:blipFill>
          <a:blip r:embed="rId15"/>
          <a:stretch>
            <a:fillRect/>
          </a:stretch>
        </p:blipFill>
        <p:spPr>
          <a:xfrm>
            <a:off x="6512719" y="5232053"/>
            <a:ext cx="214313" cy="175320"/>
          </a:xfrm>
          <a:prstGeom prst="rect">
            <a:avLst/>
          </a:prstGeom>
        </p:spPr>
      </p:pic>
      <p:pic>
        <p:nvPicPr>
          <p:cNvPr id="22" name="Image 20" descr="preencoded.png"/>
          <p:cNvPicPr>
            <a:picLocks noChangeAspect="1"/>
          </p:cNvPicPr>
          <p:nvPr/>
        </p:nvPicPr>
        <p:blipFill>
          <a:blip r:embed="rId16"/>
          <a:stretch>
            <a:fillRect/>
          </a:stretch>
        </p:blipFill>
        <p:spPr>
          <a:xfrm>
            <a:off x="571500" y="6057900"/>
            <a:ext cx="11049000" cy="514350"/>
          </a:xfrm>
          <a:prstGeom prst="rect">
            <a:avLst/>
          </a:prstGeom>
        </p:spPr>
      </p:pic>
      <p:pic>
        <p:nvPicPr>
          <p:cNvPr id="23" name="Image 21" descr="preencoded.png"/>
          <p:cNvPicPr>
            <a:picLocks noChangeAspect="1"/>
          </p:cNvPicPr>
          <p:nvPr/>
        </p:nvPicPr>
        <p:blipFill>
          <a:blip r:embed="rId17"/>
          <a:stretch>
            <a:fillRect/>
          </a:stretch>
        </p:blipFill>
        <p:spPr>
          <a:xfrm>
            <a:off x="918121" y="6238875"/>
            <a:ext cx="190500" cy="152400"/>
          </a:xfrm>
          <a:prstGeom prst="rect">
            <a:avLst/>
          </a:prstGeom>
        </p:spPr>
      </p:pic>
      <p:sp>
        <p:nvSpPr>
          <p:cNvPr id="24" name="Text 0"/>
          <p:cNvSpPr/>
          <p:nvPr/>
        </p:nvSpPr>
        <p:spPr>
          <a:xfrm>
            <a:off x="714375" y="285750"/>
            <a:ext cx="960120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Red Flags and Urgent Referrals</a:t>
            </a:r>
            <a:endParaRPr lang="en-US" sz="2100" dirty="0"/>
          </a:p>
        </p:txBody>
      </p:sp>
      <p:sp>
        <p:nvSpPr>
          <p:cNvPr id="25" name="Text 1"/>
          <p:cNvSpPr/>
          <p:nvPr/>
        </p:nvSpPr>
        <p:spPr>
          <a:xfrm>
            <a:off x="762000" y="733425"/>
            <a:ext cx="10858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6" name="Text 2"/>
          <p:cNvSpPr/>
          <p:nvPr/>
        </p:nvSpPr>
        <p:spPr>
          <a:xfrm>
            <a:off x="1162050" y="1438275"/>
            <a:ext cx="8229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842029"/>
                </a:solidFill>
              </a:rPr>
              <a:t>Cervical &amp; Endometrial Warning Signs</a:t>
            </a:r>
            <a:endParaRPr lang="en-US" sz="1500" dirty="0"/>
          </a:p>
        </p:txBody>
      </p:sp>
      <p:sp>
        <p:nvSpPr>
          <p:cNvPr id="27" name="Text 3"/>
          <p:cNvSpPr/>
          <p:nvPr/>
        </p:nvSpPr>
        <p:spPr>
          <a:xfrm>
            <a:off x="952500" y="1838325"/>
            <a:ext cx="48101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Postcoital Bleeding (PCB):</a:t>
            </a:r>
            <a:r>
              <a:rPr lang="en-US" sz="1200" dirty="0">
                <a:solidFill>
                  <a:srgbClr val="212529"/>
                </a:solidFill>
              </a:rPr>
              <a:t> Always examine. If cervix looks abnormal, use </a:t>
            </a:r>
            <a:r>
              <a:rPr lang="en-US" sz="1200" b="1" dirty="0">
                <a:solidFill>
                  <a:srgbClr val="212529"/>
                </a:solidFill>
              </a:rPr>
              <a:t>2-week wait (2WW)</a:t>
            </a:r>
            <a:r>
              <a:rPr lang="en-US" sz="1200" dirty="0">
                <a:solidFill>
                  <a:srgbClr val="212529"/>
                </a:solidFill>
              </a:rPr>
              <a:t> pathway immediately.</a:t>
            </a:r>
            <a:endParaRPr lang="en-US" sz="1200" dirty="0"/>
          </a:p>
        </p:txBody>
      </p:sp>
      <p:sp>
        <p:nvSpPr>
          <p:cNvPr id="28" name="Text 4"/>
          <p:cNvSpPr/>
          <p:nvPr/>
        </p:nvSpPr>
        <p:spPr>
          <a:xfrm>
            <a:off x="952500" y="2360116"/>
            <a:ext cx="48101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IMB in Women ≥40:</a:t>
            </a:r>
            <a:r>
              <a:rPr lang="en-US" sz="1200" dirty="0">
                <a:solidFill>
                  <a:srgbClr val="212529"/>
                </a:solidFill>
              </a:rPr>
              <a:t> Increased risk of endometrial pathology. Low threshold for pelvic USS and biopsy.</a:t>
            </a:r>
            <a:endParaRPr lang="en-US" sz="1200" dirty="0"/>
          </a:p>
        </p:txBody>
      </p:sp>
      <p:sp>
        <p:nvSpPr>
          <p:cNvPr id="29" name="Text 5"/>
          <p:cNvSpPr/>
          <p:nvPr/>
        </p:nvSpPr>
        <p:spPr>
          <a:xfrm>
            <a:off x="952500" y="2881908"/>
            <a:ext cx="48101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Persistent IMB:</a:t>
            </a:r>
            <a:r>
              <a:rPr lang="en-US" sz="1200" dirty="0">
                <a:solidFill>
                  <a:srgbClr val="212529"/>
                </a:solidFill>
              </a:rPr>
              <a:t> If symptoms persist despite initial treatment (e.g. changing COCP), refer for hysteroscopy.</a:t>
            </a:r>
            <a:endParaRPr lang="en-US" sz="1200" dirty="0"/>
          </a:p>
        </p:txBody>
      </p:sp>
      <p:sp>
        <p:nvSpPr>
          <p:cNvPr id="30" name="Text 6"/>
          <p:cNvSpPr/>
          <p:nvPr/>
        </p:nvSpPr>
        <p:spPr>
          <a:xfrm>
            <a:off x="1285875" y="5105400"/>
            <a:ext cx="4476750"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664D03"/>
                </a:solidFill>
              </a:rPr>
              <a:t>Rule out Endometrial Hyperplasia/Carcinoma in erratic, heavy anovulatory bleeding if &gt;45 years old.</a:t>
            </a:r>
            <a:endParaRPr lang="en-US" sz="1125" dirty="0"/>
          </a:p>
        </p:txBody>
      </p:sp>
      <p:sp>
        <p:nvSpPr>
          <p:cNvPr id="31" name="Text 7"/>
          <p:cNvSpPr/>
          <p:nvPr/>
        </p:nvSpPr>
        <p:spPr>
          <a:xfrm>
            <a:off x="6829425" y="1438275"/>
            <a:ext cx="53625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842029"/>
                </a:solidFill>
              </a:rPr>
              <a:t>Endocrine &amp; Ovarian Emergencies</a:t>
            </a:r>
            <a:endParaRPr lang="en-US" sz="1500" dirty="0"/>
          </a:p>
        </p:txBody>
      </p:sp>
      <p:sp>
        <p:nvSpPr>
          <p:cNvPr id="32" name="Text 8"/>
          <p:cNvSpPr/>
          <p:nvPr/>
        </p:nvSpPr>
        <p:spPr>
          <a:xfrm>
            <a:off x="6619875" y="1838325"/>
            <a:ext cx="48101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POI (Premature Ovarian Insufficiency):</a:t>
            </a:r>
            <a:r>
              <a:rPr lang="en-US" sz="1200" dirty="0">
                <a:solidFill>
                  <a:srgbClr val="212529"/>
                </a:solidFill>
              </a:rPr>
              <a:t> FSH &gt;30 IU/L on two readings (4–6 weeks apart) in women &lt;40. Urgent specialist referral.</a:t>
            </a:r>
            <a:endParaRPr lang="en-US" sz="1200" dirty="0"/>
          </a:p>
        </p:txBody>
      </p:sp>
      <p:sp>
        <p:nvSpPr>
          <p:cNvPr id="33" name="Text 9"/>
          <p:cNvSpPr/>
          <p:nvPr/>
        </p:nvSpPr>
        <p:spPr>
          <a:xfrm>
            <a:off x="6619875" y="2360116"/>
            <a:ext cx="48101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Galactorrhoea + Amenorrhoea:</a:t>
            </a:r>
            <a:r>
              <a:rPr lang="en-US" sz="1200" dirty="0">
                <a:solidFill>
                  <a:srgbClr val="212529"/>
                </a:solidFill>
              </a:rPr>
              <a:t> Suspect Prolactinoma until proven otherwise. Requires </a:t>
            </a:r>
            <a:r>
              <a:rPr lang="en-US" sz="1200" b="1" dirty="0">
                <a:solidFill>
                  <a:srgbClr val="212529"/>
                </a:solidFill>
              </a:rPr>
              <a:t>MRI Pituitary</a:t>
            </a:r>
            <a:r>
              <a:rPr lang="en-US" sz="1200" dirty="0">
                <a:solidFill>
                  <a:srgbClr val="212529"/>
                </a:solidFill>
              </a:rPr>
              <a:t> and endocrine workup.</a:t>
            </a:r>
            <a:endParaRPr lang="en-US" sz="1200" dirty="0"/>
          </a:p>
        </p:txBody>
      </p:sp>
      <p:sp>
        <p:nvSpPr>
          <p:cNvPr id="34" name="Text 10"/>
          <p:cNvSpPr/>
          <p:nvPr/>
        </p:nvSpPr>
        <p:spPr>
          <a:xfrm>
            <a:off x="6619875" y="2881908"/>
            <a:ext cx="4810125" cy="426541"/>
          </a:xfrm>
          <a:prstGeom prst="rect">
            <a:avLst/>
          </a:prstGeom>
          <a:noFill/>
          <a:ln/>
        </p:spPr>
        <p:txBody>
          <a:bodyPr vert="horz" wrap="square" lIns="0" tIns="0" rIns="0" bIns="0" rtlCol="0" anchor="ctr"/>
          <a:lstStyle/>
          <a:p>
            <a:pPr marL="0" indent="0" algn="l">
              <a:lnSpc>
                <a:spcPts val="1680"/>
              </a:lnSpc>
              <a:buNone/>
            </a:pPr>
            <a:r>
              <a:rPr lang="en-US" sz="1200" b="1" dirty="0">
                <a:solidFill>
                  <a:srgbClr val="212529"/>
                </a:solidFill>
              </a:rPr>
              <a:t>Neurological Symptoms:</a:t>
            </a:r>
            <a:r>
              <a:rPr lang="en-US" sz="1200" dirty="0">
                <a:solidFill>
                  <a:srgbClr val="212529"/>
                </a:solidFill>
              </a:rPr>
              <a:t> Headaches or visual field defects accompanying amenorrhoea suggest a pituitary macroadenoma.</a:t>
            </a:r>
            <a:endParaRPr lang="en-US" sz="1200" dirty="0"/>
          </a:p>
        </p:txBody>
      </p:sp>
      <p:sp>
        <p:nvSpPr>
          <p:cNvPr id="35" name="Text 11"/>
          <p:cNvSpPr/>
          <p:nvPr/>
        </p:nvSpPr>
        <p:spPr>
          <a:xfrm>
            <a:off x="6953250" y="5105400"/>
            <a:ext cx="4476750" cy="428625"/>
          </a:xfrm>
          <a:prstGeom prst="rect">
            <a:avLst/>
          </a:prstGeom>
          <a:noFill/>
          <a:ln/>
        </p:spPr>
        <p:txBody>
          <a:bodyPr vert="horz" wrap="square" lIns="0" tIns="0" rIns="0" bIns="0" rtlCol="0" anchor="ctr"/>
          <a:lstStyle/>
          <a:p>
            <a:pPr marL="0" indent="0">
              <a:lnSpc>
                <a:spcPts val="1688"/>
              </a:lnSpc>
              <a:buNone/>
            </a:pPr>
            <a:r>
              <a:rPr lang="en-US" sz="1125" b="1" dirty="0">
                <a:solidFill>
                  <a:srgbClr val="664D03"/>
                </a:solidFill>
              </a:rPr>
              <a:t>POI has long-term implications for bone, cardiovascular, and cognitive health. Early HRT is mandatory.</a:t>
            </a:r>
            <a:endParaRPr lang="en-US" sz="1125" dirty="0"/>
          </a:p>
        </p:txBody>
      </p:sp>
      <p:sp>
        <p:nvSpPr>
          <p:cNvPr id="36" name="Text 12"/>
          <p:cNvSpPr/>
          <p:nvPr/>
        </p:nvSpPr>
        <p:spPr>
          <a:xfrm>
            <a:off x="1299121" y="6200775"/>
            <a:ext cx="2926080" cy="228600"/>
          </a:xfrm>
          <a:prstGeom prst="rect">
            <a:avLst/>
          </a:prstGeom>
          <a:noFill/>
          <a:ln/>
        </p:spPr>
        <p:txBody>
          <a:bodyPr vert="horz" wrap="square" lIns="0" tIns="0" rIns="0" bIns="0" rtlCol="0" anchor="ctr"/>
          <a:lstStyle/>
          <a:p>
            <a:pPr marL="0" indent="0">
              <a:lnSpc>
                <a:spcPts val="1800"/>
              </a:lnSpc>
              <a:buNone/>
            </a:pPr>
            <a:r>
              <a:rPr lang="en-US" sz="1200" b="1" kern="0" spc="30" dirty="0">
                <a:solidFill>
                  <a:srgbClr val="FFFFFF"/>
                </a:solidFill>
              </a:rPr>
              <a:t>CLINICAL ACTION:</a:t>
            </a:r>
            <a:endParaRPr lang="en-US" sz="1200" dirty="0"/>
          </a:p>
        </p:txBody>
      </p:sp>
      <p:sp>
        <p:nvSpPr>
          <p:cNvPr id="37" name="Text 13"/>
          <p:cNvSpPr/>
          <p:nvPr/>
        </p:nvSpPr>
        <p:spPr>
          <a:xfrm>
            <a:off x="2945755" y="6200775"/>
            <a:ext cx="9246245" cy="228600"/>
          </a:xfrm>
          <a:prstGeom prst="rect">
            <a:avLst/>
          </a:prstGeom>
          <a:noFill/>
          <a:ln/>
        </p:spPr>
        <p:txBody>
          <a:bodyPr vert="horz" wrap="square" lIns="0" tIns="0" rIns="0" bIns="0" rtlCol="0" anchor="ctr"/>
          <a:lstStyle/>
          <a:p>
            <a:pPr marL="0" indent="0">
              <a:lnSpc>
                <a:spcPts val="1800"/>
              </a:lnSpc>
              <a:buNone/>
            </a:pPr>
            <a:r>
              <a:rPr lang="en-US" sz="1200" dirty="0">
                <a:solidFill>
                  <a:srgbClr val="FFFFFF"/>
                </a:solidFill>
              </a:rPr>
              <a:t>Examine the cervix in ALL cases of IMB/PCB. Never treat "breakthrough bleeding" without checking compliance and swabs.</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5572125" cy="4391025"/>
          </a:xfrm>
          <a:prstGeom prst="rect">
            <a:avLst/>
          </a:prstGeom>
        </p:spPr>
      </p:pic>
      <p:pic>
        <p:nvPicPr>
          <p:cNvPr id="7" name="Image 5" descr="preencoded.png"/>
          <p:cNvPicPr>
            <a:picLocks noChangeAspect="1"/>
          </p:cNvPicPr>
          <p:nvPr/>
        </p:nvPicPr>
        <p:blipFill>
          <a:blip r:embed="rId7"/>
          <a:stretch>
            <a:fillRect/>
          </a:stretch>
        </p:blipFill>
        <p:spPr>
          <a:xfrm>
            <a:off x="619125" y="1441103"/>
            <a:ext cx="261937" cy="213420"/>
          </a:xfrm>
          <a:prstGeom prst="rect">
            <a:avLst/>
          </a:prstGeom>
        </p:spPr>
      </p:pic>
      <p:pic>
        <p:nvPicPr>
          <p:cNvPr id="8" name="Image 6" descr="preencoded.png"/>
          <p:cNvPicPr>
            <a:picLocks noChangeAspect="1"/>
          </p:cNvPicPr>
          <p:nvPr/>
        </p:nvPicPr>
        <p:blipFill>
          <a:blip r:embed="rId8"/>
          <a:stretch>
            <a:fillRect/>
          </a:stretch>
        </p:blipFill>
        <p:spPr>
          <a:xfrm>
            <a:off x="619125" y="1847850"/>
            <a:ext cx="214313" cy="192881"/>
          </a:xfrm>
          <a:prstGeom prst="rect">
            <a:avLst/>
          </a:prstGeom>
        </p:spPr>
      </p:pic>
      <p:pic>
        <p:nvPicPr>
          <p:cNvPr id="9" name="Image 7" descr="preencoded.png"/>
          <p:cNvPicPr>
            <a:picLocks noChangeAspect="1"/>
          </p:cNvPicPr>
          <p:nvPr/>
        </p:nvPicPr>
        <p:blipFill>
          <a:blip r:embed="rId9"/>
          <a:stretch>
            <a:fillRect/>
          </a:stretch>
        </p:blipFill>
        <p:spPr>
          <a:xfrm>
            <a:off x="619125" y="2236440"/>
            <a:ext cx="214313" cy="241102"/>
          </a:xfrm>
          <a:prstGeom prst="rect">
            <a:avLst/>
          </a:prstGeom>
        </p:spPr>
      </p:pic>
      <p:pic>
        <p:nvPicPr>
          <p:cNvPr id="10" name="Image 8" descr="preencoded.png"/>
          <p:cNvPicPr>
            <a:picLocks noChangeAspect="1"/>
          </p:cNvPicPr>
          <p:nvPr/>
        </p:nvPicPr>
        <p:blipFill>
          <a:blip r:embed="rId10"/>
          <a:stretch>
            <a:fillRect/>
          </a:stretch>
        </p:blipFill>
        <p:spPr>
          <a:xfrm>
            <a:off x="619125" y="2899321"/>
            <a:ext cx="214313" cy="203002"/>
          </a:xfrm>
          <a:prstGeom prst="rect">
            <a:avLst/>
          </a:prstGeom>
        </p:spPr>
      </p:pic>
      <p:pic>
        <p:nvPicPr>
          <p:cNvPr id="11" name="Image 9" descr="preencoded.png"/>
          <p:cNvPicPr>
            <a:picLocks noChangeAspect="1"/>
          </p:cNvPicPr>
          <p:nvPr/>
        </p:nvPicPr>
        <p:blipFill>
          <a:blip r:embed="rId11"/>
          <a:stretch>
            <a:fillRect/>
          </a:stretch>
        </p:blipFill>
        <p:spPr>
          <a:xfrm>
            <a:off x="619125" y="3562201"/>
            <a:ext cx="214313" cy="192881"/>
          </a:xfrm>
          <a:prstGeom prst="rect">
            <a:avLst/>
          </a:prstGeom>
        </p:spPr>
      </p:pic>
      <p:pic>
        <p:nvPicPr>
          <p:cNvPr id="12" name="Image 10" descr="preencoded.png"/>
          <p:cNvPicPr>
            <a:picLocks noChangeAspect="1"/>
          </p:cNvPicPr>
          <p:nvPr/>
        </p:nvPicPr>
        <p:blipFill>
          <a:blip r:embed="rId12"/>
          <a:stretch>
            <a:fillRect/>
          </a:stretch>
        </p:blipFill>
        <p:spPr>
          <a:xfrm>
            <a:off x="619125" y="3950791"/>
            <a:ext cx="214313" cy="192881"/>
          </a:xfrm>
          <a:prstGeom prst="rect">
            <a:avLst/>
          </a:prstGeom>
        </p:spPr>
      </p:pic>
      <p:pic>
        <p:nvPicPr>
          <p:cNvPr id="13" name="Image 11" descr="preencoded.png"/>
          <p:cNvPicPr>
            <a:picLocks noChangeAspect="1"/>
          </p:cNvPicPr>
          <p:nvPr/>
        </p:nvPicPr>
        <p:blipFill>
          <a:blip r:embed="rId13"/>
          <a:stretch>
            <a:fillRect/>
          </a:stretch>
        </p:blipFill>
        <p:spPr>
          <a:xfrm>
            <a:off x="6238875" y="1152525"/>
            <a:ext cx="5572125" cy="2100263"/>
          </a:xfrm>
          <a:prstGeom prst="rect">
            <a:avLst/>
          </a:prstGeom>
        </p:spPr>
      </p:pic>
      <p:pic>
        <p:nvPicPr>
          <p:cNvPr id="14" name="Image 12" descr="preencoded.png"/>
          <p:cNvPicPr>
            <a:picLocks noChangeAspect="1"/>
          </p:cNvPicPr>
          <p:nvPr/>
        </p:nvPicPr>
        <p:blipFill>
          <a:blip r:embed="rId14"/>
          <a:stretch>
            <a:fillRect/>
          </a:stretch>
        </p:blipFill>
        <p:spPr>
          <a:xfrm>
            <a:off x="6429375" y="1391096"/>
            <a:ext cx="214313" cy="175320"/>
          </a:xfrm>
          <a:prstGeom prst="rect">
            <a:avLst/>
          </a:prstGeom>
        </p:spPr>
      </p:pic>
      <p:pic>
        <p:nvPicPr>
          <p:cNvPr id="15" name="Image 13" descr="preencoded.png"/>
          <p:cNvPicPr>
            <a:picLocks noChangeAspect="1"/>
          </p:cNvPicPr>
          <p:nvPr/>
        </p:nvPicPr>
        <p:blipFill>
          <a:blip r:embed="rId15"/>
          <a:stretch>
            <a:fillRect/>
          </a:stretch>
        </p:blipFill>
        <p:spPr>
          <a:xfrm>
            <a:off x="6238875" y="3443288"/>
            <a:ext cx="5572125" cy="2100263"/>
          </a:xfrm>
          <a:prstGeom prst="rect">
            <a:avLst/>
          </a:prstGeom>
        </p:spPr>
      </p:pic>
      <p:pic>
        <p:nvPicPr>
          <p:cNvPr id="16" name="Image 14" descr="preencoded.png"/>
          <p:cNvPicPr>
            <a:picLocks noChangeAspect="1"/>
          </p:cNvPicPr>
          <p:nvPr/>
        </p:nvPicPr>
        <p:blipFill>
          <a:blip r:embed="rId16"/>
          <a:stretch>
            <a:fillRect/>
          </a:stretch>
        </p:blipFill>
        <p:spPr>
          <a:xfrm>
            <a:off x="6429375" y="3681859"/>
            <a:ext cx="214313" cy="175320"/>
          </a:xfrm>
          <a:prstGeom prst="rect">
            <a:avLst/>
          </a:prstGeom>
        </p:spPr>
      </p:pic>
      <p:pic>
        <p:nvPicPr>
          <p:cNvPr id="17" name="Image 15" descr="preencoded.png"/>
          <p:cNvPicPr>
            <a:picLocks noChangeAspect="1"/>
          </p:cNvPicPr>
          <p:nvPr/>
        </p:nvPicPr>
        <p:blipFill>
          <a:blip r:embed="rId17"/>
          <a:stretch>
            <a:fillRect/>
          </a:stretch>
        </p:blipFill>
        <p:spPr>
          <a:xfrm>
            <a:off x="381000" y="5829300"/>
            <a:ext cx="11430000" cy="742950"/>
          </a:xfrm>
          <a:prstGeom prst="rect">
            <a:avLst/>
          </a:prstGeom>
        </p:spPr>
      </p:pic>
      <p:pic>
        <p:nvPicPr>
          <p:cNvPr id="18" name="Image 16" descr="preencoded.png"/>
          <p:cNvPicPr>
            <a:picLocks noChangeAspect="1"/>
          </p:cNvPicPr>
          <p:nvPr/>
        </p:nvPicPr>
        <p:blipFill>
          <a:blip r:embed="rId18"/>
          <a:stretch>
            <a:fillRect/>
          </a:stretch>
        </p:blipFill>
        <p:spPr>
          <a:xfrm>
            <a:off x="619125" y="6044952"/>
            <a:ext cx="285750" cy="311646"/>
          </a:xfrm>
          <a:prstGeom prst="rect">
            <a:avLst/>
          </a:prstGeom>
        </p:spPr>
      </p:pic>
      <p:sp>
        <p:nvSpPr>
          <p:cNvPr id="19" name="Text 0"/>
          <p:cNvSpPr/>
          <p:nvPr/>
        </p:nvSpPr>
        <p:spPr>
          <a:xfrm>
            <a:off x="523875" y="190500"/>
            <a:ext cx="1109472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Case Scenario Part 1: Presentation</a:t>
            </a:r>
            <a:endParaRPr lang="en-US" sz="2100" dirty="0"/>
          </a:p>
        </p:txBody>
      </p:sp>
      <p:sp>
        <p:nvSpPr>
          <p:cNvPr id="20"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1" name="Text 2"/>
          <p:cNvSpPr/>
          <p:nvPr/>
        </p:nvSpPr>
        <p:spPr>
          <a:xfrm>
            <a:off x="976312" y="1390650"/>
            <a:ext cx="5280660" cy="314325"/>
          </a:xfrm>
          <a:prstGeom prst="rect">
            <a:avLst/>
          </a:prstGeom>
          <a:noFill/>
          <a:ln/>
        </p:spPr>
        <p:txBody>
          <a:bodyPr vert="horz" wrap="square" lIns="0" tIns="0" rIns="0" bIns="0" rtlCol="0" anchor="ctr"/>
          <a:lstStyle/>
          <a:p>
            <a:pPr marL="0" indent="0">
              <a:lnSpc>
                <a:spcPts val="2475"/>
              </a:lnSpc>
              <a:buNone/>
            </a:pPr>
            <a:r>
              <a:rPr lang="en-US" sz="1650" b="1" dirty="0">
                <a:solidFill>
                  <a:srgbClr val="0072B2"/>
                </a:solidFill>
              </a:rPr>
              <a:t>Clinical Presentation</a:t>
            </a:r>
            <a:endParaRPr lang="en-US" sz="1650" dirty="0"/>
          </a:p>
        </p:txBody>
      </p:sp>
      <p:sp>
        <p:nvSpPr>
          <p:cNvPr id="22" name="Text 3"/>
          <p:cNvSpPr/>
          <p:nvPr/>
        </p:nvSpPr>
        <p:spPr>
          <a:xfrm>
            <a:off x="928688" y="1847850"/>
            <a:ext cx="7475220" cy="274290"/>
          </a:xfrm>
          <a:prstGeom prst="rect">
            <a:avLst/>
          </a:prstGeom>
          <a:noFill/>
          <a:ln/>
        </p:spPr>
        <p:txBody>
          <a:bodyPr vert="horz" wrap="square" lIns="0" tIns="0" rIns="0" bIns="0" rtlCol="0" anchor="ctr"/>
          <a:lstStyle/>
          <a:p>
            <a:pPr marL="0" indent="0" algn="l">
              <a:lnSpc>
                <a:spcPts val="2160"/>
              </a:lnSpc>
              <a:buNone/>
            </a:pPr>
            <a:r>
              <a:rPr lang="en-US" sz="1350" b="1" dirty="0">
                <a:solidFill>
                  <a:srgbClr val="212529"/>
                </a:solidFill>
              </a:rPr>
              <a:t>Patient:</a:t>
            </a:r>
            <a:r>
              <a:rPr lang="en-US" sz="1350" dirty="0">
                <a:solidFill>
                  <a:srgbClr val="212529"/>
                </a:solidFill>
              </a:rPr>
              <a:t> Sarah, 24-year-old female.</a:t>
            </a:r>
            <a:endParaRPr lang="en-US" sz="1350" dirty="0"/>
          </a:p>
        </p:txBody>
      </p:sp>
      <p:sp>
        <p:nvSpPr>
          <p:cNvPr id="23" name="Text 4"/>
          <p:cNvSpPr/>
          <p:nvPr/>
        </p:nvSpPr>
        <p:spPr>
          <a:xfrm>
            <a:off x="928688" y="2236440"/>
            <a:ext cx="4786313"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212529"/>
                </a:solidFill>
              </a:rPr>
              <a:t>Chief Complaint:</a:t>
            </a:r>
            <a:r>
              <a:rPr lang="en-US" sz="1350" dirty="0">
                <a:solidFill>
                  <a:srgbClr val="212529"/>
                </a:solidFill>
              </a:rPr>
              <a:t> Periods stopped 7 months ago (Secondary Amenorrhoea).</a:t>
            </a:r>
            <a:endParaRPr lang="en-US" sz="1350" dirty="0"/>
          </a:p>
        </p:txBody>
      </p:sp>
      <p:sp>
        <p:nvSpPr>
          <p:cNvPr id="24" name="Text 5"/>
          <p:cNvSpPr/>
          <p:nvPr/>
        </p:nvSpPr>
        <p:spPr>
          <a:xfrm>
            <a:off x="928688" y="2899321"/>
            <a:ext cx="4786313" cy="548580"/>
          </a:xfrm>
          <a:prstGeom prst="rect">
            <a:avLst/>
          </a:prstGeom>
          <a:noFill/>
          <a:ln/>
        </p:spPr>
        <p:txBody>
          <a:bodyPr vert="horz" wrap="square" lIns="0" tIns="0" rIns="0" bIns="0" rtlCol="0" anchor="ctr"/>
          <a:lstStyle/>
          <a:p>
            <a:pPr marL="0" indent="0" algn="l">
              <a:lnSpc>
                <a:spcPts val="2160"/>
              </a:lnSpc>
              <a:buNone/>
            </a:pPr>
            <a:r>
              <a:rPr lang="en-US" sz="1350" b="1" dirty="0">
                <a:solidFill>
                  <a:srgbClr val="212529"/>
                </a:solidFill>
              </a:rPr>
              <a:t>Lifestyle:</a:t>
            </a:r>
            <a:r>
              <a:rPr lang="en-US" sz="1350" dirty="0">
                <a:solidFill>
                  <a:srgbClr val="212529"/>
                </a:solidFill>
              </a:rPr>
              <a:t> Training for her first marathon; running 45 miles/week.</a:t>
            </a:r>
            <a:endParaRPr lang="en-US" sz="1350" dirty="0"/>
          </a:p>
        </p:txBody>
      </p:sp>
      <p:sp>
        <p:nvSpPr>
          <p:cNvPr id="25" name="Text 6"/>
          <p:cNvSpPr/>
          <p:nvPr/>
        </p:nvSpPr>
        <p:spPr>
          <a:xfrm>
            <a:off x="928688" y="3562201"/>
            <a:ext cx="10561320" cy="274290"/>
          </a:xfrm>
          <a:prstGeom prst="rect">
            <a:avLst/>
          </a:prstGeom>
          <a:noFill/>
          <a:ln/>
        </p:spPr>
        <p:txBody>
          <a:bodyPr vert="horz" wrap="square" lIns="0" tIns="0" rIns="0" bIns="0" rtlCol="0" anchor="ctr"/>
          <a:lstStyle/>
          <a:p>
            <a:pPr marL="0" indent="0" algn="l">
              <a:lnSpc>
                <a:spcPts val="2160"/>
              </a:lnSpc>
              <a:buNone/>
            </a:pPr>
            <a:r>
              <a:rPr lang="en-US" sz="1350" b="1" dirty="0">
                <a:solidFill>
                  <a:srgbClr val="212529"/>
                </a:solidFill>
              </a:rPr>
              <a:t>Weight:</a:t>
            </a:r>
            <a:r>
              <a:rPr lang="en-US" sz="1350" dirty="0">
                <a:solidFill>
                  <a:srgbClr val="212529"/>
                </a:solidFill>
              </a:rPr>
              <a:t> Lost 6kg in 4 months. Current BMI: 19.2.</a:t>
            </a:r>
            <a:endParaRPr lang="en-US" sz="1350" dirty="0"/>
          </a:p>
        </p:txBody>
      </p:sp>
      <p:sp>
        <p:nvSpPr>
          <p:cNvPr id="26" name="Text 7"/>
          <p:cNvSpPr/>
          <p:nvPr/>
        </p:nvSpPr>
        <p:spPr>
          <a:xfrm>
            <a:off x="928688" y="3950791"/>
            <a:ext cx="11263313" cy="274290"/>
          </a:xfrm>
          <a:prstGeom prst="rect">
            <a:avLst/>
          </a:prstGeom>
          <a:noFill/>
          <a:ln/>
        </p:spPr>
        <p:txBody>
          <a:bodyPr vert="horz" wrap="square" lIns="0" tIns="0" rIns="0" bIns="0" rtlCol="0" anchor="ctr"/>
          <a:lstStyle/>
          <a:p>
            <a:pPr marL="0" indent="0" algn="l">
              <a:lnSpc>
                <a:spcPts val="2160"/>
              </a:lnSpc>
              <a:buNone/>
            </a:pPr>
            <a:r>
              <a:rPr lang="en-US" sz="1350" b="1" dirty="0">
                <a:solidFill>
                  <a:srgbClr val="212529"/>
                </a:solidFill>
              </a:rPr>
              <a:t>Meds/Hx:</a:t>
            </a:r>
            <a:r>
              <a:rPr lang="en-US" sz="1350" dirty="0">
                <a:solidFill>
                  <a:srgbClr val="212529"/>
                </a:solidFill>
              </a:rPr>
              <a:t> No regular meds, no contraception, non-smoker.</a:t>
            </a:r>
            <a:endParaRPr lang="en-US" sz="1350" dirty="0"/>
          </a:p>
        </p:txBody>
      </p:sp>
      <p:sp>
        <p:nvSpPr>
          <p:cNvPr id="27" name="Text 8"/>
          <p:cNvSpPr/>
          <p:nvPr/>
        </p:nvSpPr>
        <p:spPr>
          <a:xfrm>
            <a:off x="6643688" y="1343025"/>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 DOCTOR'S BRIEF (2-MIN)</a:t>
            </a:r>
            <a:endParaRPr lang="en-US" sz="1350" dirty="0"/>
          </a:p>
        </p:txBody>
      </p:sp>
      <p:sp>
        <p:nvSpPr>
          <p:cNvPr id="28" name="Text 9"/>
          <p:cNvSpPr/>
          <p:nvPr/>
        </p:nvSpPr>
        <p:spPr>
          <a:xfrm>
            <a:off x="6429375" y="1695450"/>
            <a:ext cx="5191125" cy="914400"/>
          </a:xfrm>
          <a:prstGeom prst="rect">
            <a:avLst/>
          </a:prstGeom>
          <a:noFill/>
          <a:ln/>
        </p:spPr>
        <p:txBody>
          <a:bodyPr vert="horz" wrap="square" lIns="0" tIns="0" rIns="0" bIns="0" rtlCol="0" anchor="ctr"/>
          <a:lstStyle/>
          <a:p>
            <a:pPr marL="0" indent="0">
              <a:lnSpc>
                <a:spcPts val="1800"/>
              </a:lnSpc>
              <a:buNone/>
            </a:pPr>
            <a:r>
              <a:rPr lang="en-US" sz="1200" dirty="0">
                <a:solidFill>
                  <a:srgbClr val="495057"/>
                </a:solidFill>
              </a:rPr>
              <a:t>Focus on </a:t>
            </a:r>
            <a:r>
              <a:rPr lang="en-US" sz="1200" b="1" dirty="0">
                <a:solidFill>
                  <a:srgbClr val="495057"/>
                </a:solidFill>
              </a:rPr>
              <a:t>sensitive history taking</a:t>
            </a:r>
            <a:r>
              <a:rPr lang="en-US" sz="1200" dirty="0">
                <a:solidFill>
                  <a:srgbClr val="495057"/>
                </a:solidFill>
              </a:rPr>
              <a:t>. You must exclude pregnancy first. Explore dietary habits, stress levels, and exercise intensity. Screen for other symptoms of PCOS or POI (flushes, hirsutism). Prepare to explain the link between weight/exercise and hormones.</a:t>
            </a:r>
            <a:endParaRPr lang="en-US" sz="1200" dirty="0"/>
          </a:p>
        </p:txBody>
      </p:sp>
      <p:sp>
        <p:nvSpPr>
          <p:cNvPr id="29" name="Text 10"/>
          <p:cNvSpPr/>
          <p:nvPr/>
        </p:nvSpPr>
        <p:spPr>
          <a:xfrm>
            <a:off x="6643688" y="3633788"/>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 PATIENT'S BRIEF (SARAH)</a:t>
            </a:r>
            <a:endParaRPr lang="en-US" sz="1350" dirty="0"/>
          </a:p>
        </p:txBody>
      </p:sp>
      <p:sp>
        <p:nvSpPr>
          <p:cNvPr id="30" name="Text 11"/>
          <p:cNvSpPr/>
          <p:nvPr/>
        </p:nvSpPr>
        <p:spPr>
          <a:xfrm>
            <a:off x="6429375" y="3986213"/>
            <a:ext cx="5191125" cy="685800"/>
          </a:xfrm>
          <a:prstGeom prst="rect">
            <a:avLst/>
          </a:prstGeom>
          <a:noFill/>
          <a:ln/>
        </p:spPr>
        <p:txBody>
          <a:bodyPr vert="horz" wrap="square" lIns="0" tIns="0" rIns="0" bIns="0" rtlCol="0" anchor="ctr"/>
          <a:lstStyle/>
          <a:p>
            <a:pPr marL="0" indent="0">
              <a:lnSpc>
                <a:spcPts val="1800"/>
              </a:lnSpc>
              <a:buNone/>
            </a:pPr>
            <a:r>
              <a:rPr lang="en-US" sz="1200" dirty="0">
                <a:solidFill>
                  <a:srgbClr val="495057"/>
                </a:solidFill>
              </a:rPr>
              <a:t>You feel "the healthiest you've ever been." You are proud of your fitness and weight loss. You only came because your mother is worried about your fertility. You are sexually active but "careful." You don't want to stop running.</a:t>
            </a:r>
            <a:endParaRPr lang="en-US" sz="1200" dirty="0"/>
          </a:p>
        </p:txBody>
      </p:sp>
      <p:sp>
        <p:nvSpPr>
          <p:cNvPr id="31" name="Text 12"/>
          <p:cNvSpPr/>
          <p:nvPr/>
        </p:nvSpPr>
        <p:spPr>
          <a:xfrm>
            <a:off x="1047750" y="5972175"/>
            <a:ext cx="10525125"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856404"/>
                </a:solidFill>
              </a:rPr>
              <a:t>SCA PEARL: Always start with an empathetic opening and ICE (Ideas, Concerns, Expectations). In this case, Sarah's "Idea" of health conflicts with the clinical reality of hypothalamic amenorrhoea.</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1057275"/>
          </a:xfrm>
          <a:prstGeom prst="rect">
            <a:avLst/>
          </a:prstGeom>
        </p:spPr>
      </p:pic>
      <p:pic>
        <p:nvPicPr>
          <p:cNvPr id="4" name="Image 2"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5" name="Image 3" descr="preencoded.png"/>
          <p:cNvPicPr>
            <a:picLocks noChangeAspect="1"/>
          </p:cNvPicPr>
          <p:nvPr/>
        </p:nvPicPr>
        <p:blipFill>
          <a:blip r:embed="rId6"/>
          <a:stretch>
            <a:fillRect/>
          </a:stretch>
        </p:blipFill>
        <p:spPr>
          <a:xfrm>
            <a:off x="381000" y="1247775"/>
            <a:ext cx="5572125" cy="2566988"/>
          </a:xfrm>
          <a:prstGeom prst="rect">
            <a:avLst/>
          </a:prstGeom>
        </p:spPr>
      </p:pic>
      <p:pic>
        <p:nvPicPr>
          <p:cNvPr id="6" name="Image 4" descr="preencoded.png"/>
          <p:cNvPicPr>
            <a:picLocks noChangeAspect="1"/>
          </p:cNvPicPr>
          <p:nvPr/>
        </p:nvPicPr>
        <p:blipFill>
          <a:blip r:embed="rId7"/>
          <a:stretch>
            <a:fillRect/>
          </a:stretch>
        </p:blipFill>
        <p:spPr>
          <a:xfrm>
            <a:off x="571500" y="1479203"/>
            <a:ext cx="214313" cy="175320"/>
          </a:xfrm>
          <a:prstGeom prst="rect">
            <a:avLst/>
          </a:prstGeom>
        </p:spPr>
      </p:pic>
      <p:pic>
        <p:nvPicPr>
          <p:cNvPr id="7" name="Image 5" descr="preencoded.png"/>
          <p:cNvPicPr>
            <a:picLocks noChangeAspect="1"/>
          </p:cNvPicPr>
          <p:nvPr/>
        </p:nvPicPr>
        <p:blipFill>
          <a:blip r:embed="rId8"/>
          <a:stretch>
            <a:fillRect/>
          </a:stretch>
        </p:blipFill>
        <p:spPr>
          <a:xfrm>
            <a:off x="571500" y="1809750"/>
            <a:ext cx="178594" cy="178594"/>
          </a:xfrm>
          <a:prstGeom prst="rect">
            <a:avLst/>
          </a:prstGeom>
        </p:spPr>
      </p:pic>
      <p:pic>
        <p:nvPicPr>
          <p:cNvPr id="8" name="Image 6" descr="preencoded.png"/>
          <p:cNvPicPr>
            <a:picLocks noChangeAspect="1"/>
          </p:cNvPicPr>
          <p:nvPr/>
        </p:nvPicPr>
        <p:blipFill>
          <a:blip r:embed="rId9"/>
          <a:stretch>
            <a:fillRect/>
          </a:stretch>
        </p:blipFill>
        <p:spPr>
          <a:xfrm>
            <a:off x="571500" y="2286000"/>
            <a:ext cx="178594" cy="164753"/>
          </a:xfrm>
          <a:prstGeom prst="rect">
            <a:avLst/>
          </a:prstGeom>
        </p:spPr>
      </p:pic>
      <p:pic>
        <p:nvPicPr>
          <p:cNvPr id="9" name="Image 7" descr="preencoded.png"/>
          <p:cNvPicPr>
            <a:picLocks noChangeAspect="1"/>
          </p:cNvPicPr>
          <p:nvPr/>
        </p:nvPicPr>
        <p:blipFill>
          <a:blip r:embed="rId10"/>
          <a:stretch>
            <a:fillRect/>
          </a:stretch>
        </p:blipFill>
        <p:spPr>
          <a:xfrm>
            <a:off x="571500" y="2762250"/>
            <a:ext cx="178594" cy="152995"/>
          </a:xfrm>
          <a:prstGeom prst="rect">
            <a:avLst/>
          </a:prstGeom>
        </p:spPr>
      </p:pic>
      <p:pic>
        <p:nvPicPr>
          <p:cNvPr id="10" name="Image 8" descr="preencoded.png"/>
          <p:cNvPicPr>
            <a:picLocks noChangeAspect="1"/>
          </p:cNvPicPr>
          <p:nvPr/>
        </p:nvPicPr>
        <p:blipFill>
          <a:blip r:embed="rId11"/>
          <a:stretch>
            <a:fillRect/>
          </a:stretch>
        </p:blipFill>
        <p:spPr>
          <a:xfrm>
            <a:off x="381000" y="4005262"/>
            <a:ext cx="5572125" cy="2566988"/>
          </a:xfrm>
          <a:prstGeom prst="rect">
            <a:avLst/>
          </a:prstGeom>
        </p:spPr>
      </p:pic>
      <p:pic>
        <p:nvPicPr>
          <p:cNvPr id="11" name="Image 9" descr="preencoded.png"/>
          <p:cNvPicPr>
            <a:picLocks noChangeAspect="1"/>
          </p:cNvPicPr>
          <p:nvPr/>
        </p:nvPicPr>
        <p:blipFill>
          <a:blip r:embed="rId12"/>
          <a:stretch>
            <a:fillRect/>
          </a:stretch>
        </p:blipFill>
        <p:spPr>
          <a:xfrm>
            <a:off x="571500" y="4236690"/>
            <a:ext cx="214313" cy="175320"/>
          </a:xfrm>
          <a:prstGeom prst="rect">
            <a:avLst/>
          </a:prstGeom>
        </p:spPr>
      </p:pic>
      <p:pic>
        <p:nvPicPr>
          <p:cNvPr id="12" name="Image 10" descr="preencoded.png"/>
          <p:cNvPicPr>
            <a:picLocks noChangeAspect="1"/>
          </p:cNvPicPr>
          <p:nvPr/>
        </p:nvPicPr>
        <p:blipFill>
          <a:blip r:embed="rId13"/>
          <a:stretch>
            <a:fillRect/>
          </a:stretch>
        </p:blipFill>
        <p:spPr>
          <a:xfrm>
            <a:off x="571500" y="4567238"/>
            <a:ext cx="178594" cy="178594"/>
          </a:xfrm>
          <a:prstGeom prst="rect">
            <a:avLst/>
          </a:prstGeom>
        </p:spPr>
      </p:pic>
      <p:pic>
        <p:nvPicPr>
          <p:cNvPr id="13" name="Image 11" descr="preencoded.png"/>
          <p:cNvPicPr>
            <a:picLocks noChangeAspect="1"/>
          </p:cNvPicPr>
          <p:nvPr/>
        </p:nvPicPr>
        <p:blipFill>
          <a:blip r:embed="rId14"/>
          <a:stretch>
            <a:fillRect/>
          </a:stretch>
        </p:blipFill>
        <p:spPr>
          <a:xfrm>
            <a:off x="571500" y="5043488"/>
            <a:ext cx="178594" cy="164753"/>
          </a:xfrm>
          <a:prstGeom prst="rect">
            <a:avLst/>
          </a:prstGeom>
        </p:spPr>
      </p:pic>
      <p:pic>
        <p:nvPicPr>
          <p:cNvPr id="14" name="Image 12" descr="preencoded.png"/>
          <p:cNvPicPr>
            <a:picLocks noChangeAspect="1"/>
          </p:cNvPicPr>
          <p:nvPr/>
        </p:nvPicPr>
        <p:blipFill>
          <a:blip r:embed="rId15"/>
          <a:stretch>
            <a:fillRect/>
          </a:stretch>
        </p:blipFill>
        <p:spPr>
          <a:xfrm>
            <a:off x="571500" y="5519738"/>
            <a:ext cx="178594" cy="178594"/>
          </a:xfrm>
          <a:prstGeom prst="rect">
            <a:avLst/>
          </a:prstGeom>
        </p:spPr>
      </p:pic>
      <p:pic>
        <p:nvPicPr>
          <p:cNvPr id="15" name="Image 13" descr="preencoded.png"/>
          <p:cNvPicPr>
            <a:picLocks noChangeAspect="1"/>
          </p:cNvPicPr>
          <p:nvPr/>
        </p:nvPicPr>
        <p:blipFill>
          <a:blip r:embed="rId16"/>
          <a:stretch>
            <a:fillRect/>
          </a:stretch>
        </p:blipFill>
        <p:spPr>
          <a:xfrm>
            <a:off x="6238875" y="1247775"/>
            <a:ext cx="5572125" cy="2638425"/>
          </a:xfrm>
          <a:prstGeom prst="rect">
            <a:avLst/>
          </a:prstGeom>
        </p:spPr>
      </p:pic>
      <p:pic>
        <p:nvPicPr>
          <p:cNvPr id="16" name="Image 14" descr="preencoded.png"/>
          <p:cNvPicPr>
            <a:picLocks noChangeAspect="1"/>
          </p:cNvPicPr>
          <p:nvPr/>
        </p:nvPicPr>
        <p:blipFill>
          <a:blip r:embed="rId17"/>
          <a:stretch>
            <a:fillRect/>
          </a:stretch>
        </p:blipFill>
        <p:spPr>
          <a:xfrm>
            <a:off x="6429375" y="1479203"/>
            <a:ext cx="214313" cy="175320"/>
          </a:xfrm>
          <a:prstGeom prst="rect">
            <a:avLst/>
          </a:prstGeom>
        </p:spPr>
      </p:pic>
      <p:pic>
        <p:nvPicPr>
          <p:cNvPr id="17" name="Image 15" descr="preencoded.png"/>
          <p:cNvPicPr>
            <a:picLocks noChangeAspect="1"/>
          </p:cNvPicPr>
          <p:nvPr/>
        </p:nvPicPr>
        <p:blipFill>
          <a:blip r:embed="rId18"/>
          <a:stretch>
            <a:fillRect/>
          </a:stretch>
        </p:blipFill>
        <p:spPr>
          <a:xfrm>
            <a:off x="6429375" y="3219450"/>
            <a:ext cx="178594" cy="152995"/>
          </a:xfrm>
          <a:prstGeom prst="rect">
            <a:avLst/>
          </a:prstGeom>
        </p:spPr>
      </p:pic>
      <p:pic>
        <p:nvPicPr>
          <p:cNvPr id="18" name="Image 16" descr="preencoded.png"/>
          <p:cNvPicPr>
            <a:picLocks noChangeAspect="1"/>
          </p:cNvPicPr>
          <p:nvPr/>
        </p:nvPicPr>
        <p:blipFill>
          <a:blip r:embed="rId19"/>
          <a:stretch>
            <a:fillRect/>
          </a:stretch>
        </p:blipFill>
        <p:spPr>
          <a:xfrm>
            <a:off x="6238875" y="4076700"/>
            <a:ext cx="5572125" cy="2495550"/>
          </a:xfrm>
          <a:prstGeom prst="rect">
            <a:avLst/>
          </a:prstGeom>
        </p:spPr>
      </p:pic>
      <p:pic>
        <p:nvPicPr>
          <p:cNvPr id="19" name="Image 17" descr="preencoded.png"/>
          <p:cNvPicPr>
            <a:picLocks noChangeAspect="1"/>
          </p:cNvPicPr>
          <p:nvPr/>
        </p:nvPicPr>
        <p:blipFill>
          <a:blip r:embed="rId20"/>
          <a:stretch>
            <a:fillRect/>
          </a:stretch>
        </p:blipFill>
        <p:spPr>
          <a:xfrm>
            <a:off x="6429375" y="4308128"/>
            <a:ext cx="214313" cy="175320"/>
          </a:xfrm>
          <a:prstGeom prst="rect">
            <a:avLst/>
          </a:prstGeom>
        </p:spPr>
      </p:pic>
      <p:pic>
        <p:nvPicPr>
          <p:cNvPr id="20" name="Image 18" descr="preencoded.png"/>
          <p:cNvPicPr>
            <a:picLocks noChangeAspect="1"/>
          </p:cNvPicPr>
          <p:nvPr/>
        </p:nvPicPr>
        <p:blipFill>
          <a:blip r:embed="rId21"/>
          <a:stretch>
            <a:fillRect/>
          </a:stretch>
        </p:blipFill>
        <p:spPr>
          <a:xfrm>
            <a:off x="6429375" y="4638675"/>
            <a:ext cx="178594" cy="178594"/>
          </a:xfrm>
          <a:prstGeom prst="rect">
            <a:avLst/>
          </a:prstGeom>
        </p:spPr>
      </p:pic>
      <p:pic>
        <p:nvPicPr>
          <p:cNvPr id="21" name="Image 19" descr="preencoded.png"/>
          <p:cNvPicPr>
            <a:picLocks noChangeAspect="1"/>
          </p:cNvPicPr>
          <p:nvPr/>
        </p:nvPicPr>
        <p:blipFill>
          <a:blip r:embed="rId22"/>
          <a:stretch>
            <a:fillRect/>
          </a:stretch>
        </p:blipFill>
        <p:spPr>
          <a:xfrm>
            <a:off x="6429375" y="5114925"/>
            <a:ext cx="178594" cy="178594"/>
          </a:xfrm>
          <a:prstGeom prst="rect">
            <a:avLst/>
          </a:prstGeom>
        </p:spPr>
      </p:pic>
      <p:pic>
        <p:nvPicPr>
          <p:cNvPr id="22" name="Image 20" descr="preencoded.png"/>
          <p:cNvPicPr>
            <a:picLocks noChangeAspect="1"/>
          </p:cNvPicPr>
          <p:nvPr/>
        </p:nvPicPr>
        <p:blipFill>
          <a:blip r:embed="rId23"/>
          <a:stretch>
            <a:fillRect/>
          </a:stretch>
        </p:blipFill>
        <p:spPr>
          <a:xfrm>
            <a:off x="6429375" y="5591175"/>
            <a:ext cx="178594" cy="164753"/>
          </a:xfrm>
          <a:prstGeom prst="rect">
            <a:avLst/>
          </a:prstGeom>
        </p:spPr>
      </p:pic>
      <p:sp>
        <p:nvSpPr>
          <p:cNvPr id="23" name="Text 0"/>
          <p:cNvSpPr/>
          <p:nvPr/>
        </p:nvSpPr>
        <p:spPr>
          <a:xfrm>
            <a:off x="523875" y="190500"/>
            <a:ext cx="1013460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Case Scenario Part 2 Management</a:t>
            </a:r>
            <a:endParaRPr lang="en-US" sz="2100" dirty="0"/>
          </a:p>
        </p:txBody>
      </p:sp>
      <p:sp>
        <p:nvSpPr>
          <p:cNvPr id="24"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5" name="Text 2"/>
          <p:cNvSpPr/>
          <p:nvPr/>
        </p:nvSpPr>
        <p:spPr>
          <a:xfrm>
            <a:off x="881063" y="1438275"/>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Diagnostic Steps</a:t>
            </a:r>
            <a:endParaRPr lang="en-US" sz="1350" dirty="0"/>
          </a:p>
        </p:txBody>
      </p:sp>
      <p:sp>
        <p:nvSpPr>
          <p:cNvPr id="26" name="Text 3"/>
          <p:cNvSpPr/>
          <p:nvPr/>
        </p:nvSpPr>
        <p:spPr>
          <a:xfrm>
            <a:off x="845344" y="1809750"/>
            <a:ext cx="4917281"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529"/>
                </a:solidFill>
              </a:rPr>
              <a:t>Step 1:</a:t>
            </a:r>
            <a:r>
              <a:rPr lang="en-US" sz="1125" dirty="0">
                <a:solidFill>
                  <a:srgbClr val="212529"/>
                </a:solidFill>
              </a:rPr>
              <a:t> Immediate Pregnancy Test (HCG) to exclude conception regardless of stated history.</a:t>
            </a:r>
            <a:endParaRPr lang="en-US" sz="1125" dirty="0"/>
          </a:p>
        </p:txBody>
      </p:sp>
      <p:sp>
        <p:nvSpPr>
          <p:cNvPr id="27" name="Text 4"/>
          <p:cNvSpPr/>
          <p:nvPr/>
        </p:nvSpPr>
        <p:spPr>
          <a:xfrm>
            <a:off x="845344" y="2286000"/>
            <a:ext cx="4917281"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529"/>
                </a:solidFill>
              </a:rPr>
              <a:t>Step 2:</a:t>
            </a:r>
            <a:r>
              <a:rPr lang="en-US" sz="1125" dirty="0">
                <a:solidFill>
                  <a:srgbClr val="212529"/>
                </a:solidFill>
              </a:rPr>
              <a:t> Bloods (FSH, LH, Prolactin, TFTs). Normal/Low FSH confirms hypothalamic origin.</a:t>
            </a:r>
            <a:endParaRPr lang="en-US" sz="1125" dirty="0"/>
          </a:p>
        </p:txBody>
      </p:sp>
      <p:sp>
        <p:nvSpPr>
          <p:cNvPr id="28" name="Text 5"/>
          <p:cNvSpPr/>
          <p:nvPr/>
        </p:nvSpPr>
        <p:spPr>
          <a:xfrm>
            <a:off x="845344" y="2762250"/>
            <a:ext cx="4917281"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529"/>
                </a:solidFill>
              </a:rPr>
              <a:t>Step 3:</a:t>
            </a:r>
            <a:r>
              <a:rPr lang="en-US" sz="1125" dirty="0">
                <a:solidFill>
                  <a:srgbClr val="212529"/>
                </a:solidFill>
              </a:rPr>
              <a:t> Exclude POI (Primary Ovarian Insufficiency) if FSH is elevated (&gt;30 IU/L).</a:t>
            </a:r>
            <a:endParaRPr lang="en-US" sz="1125" dirty="0"/>
          </a:p>
        </p:txBody>
      </p:sp>
      <p:sp>
        <p:nvSpPr>
          <p:cNvPr id="29" name="Text 6"/>
          <p:cNvSpPr/>
          <p:nvPr/>
        </p:nvSpPr>
        <p:spPr>
          <a:xfrm>
            <a:off x="881063" y="4195763"/>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Lifestyle Advice</a:t>
            </a:r>
            <a:endParaRPr lang="en-US" sz="1350" dirty="0"/>
          </a:p>
        </p:txBody>
      </p:sp>
      <p:sp>
        <p:nvSpPr>
          <p:cNvPr id="30" name="Text 7"/>
          <p:cNvSpPr/>
          <p:nvPr/>
        </p:nvSpPr>
        <p:spPr>
          <a:xfrm>
            <a:off x="845344" y="4567238"/>
            <a:ext cx="4917281"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529"/>
                </a:solidFill>
              </a:rPr>
              <a:t>Energy Availability:</a:t>
            </a:r>
            <a:r>
              <a:rPr lang="en-US" sz="1125" dirty="0">
                <a:solidFill>
                  <a:srgbClr val="212529"/>
                </a:solidFill>
              </a:rPr>
              <a:t> Balance exercise intensity with adequate caloric intake (RED-S assessment).</a:t>
            </a:r>
            <a:endParaRPr lang="en-US" sz="1125" dirty="0"/>
          </a:p>
        </p:txBody>
      </p:sp>
      <p:sp>
        <p:nvSpPr>
          <p:cNvPr id="31" name="Text 8"/>
          <p:cNvSpPr/>
          <p:nvPr/>
        </p:nvSpPr>
        <p:spPr>
          <a:xfrm>
            <a:off x="845344" y="5043488"/>
            <a:ext cx="4917281"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529"/>
                </a:solidFill>
              </a:rPr>
              <a:t>Stress Management:</a:t>
            </a:r>
            <a:r>
              <a:rPr lang="en-US" sz="1125" dirty="0">
                <a:solidFill>
                  <a:srgbClr val="212529"/>
                </a:solidFill>
              </a:rPr>
              <a:t> Discuss the hypothalamic impact of high cortisol on menstruation.</a:t>
            </a:r>
            <a:endParaRPr lang="en-US" sz="1125" dirty="0"/>
          </a:p>
        </p:txBody>
      </p:sp>
      <p:sp>
        <p:nvSpPr>
          <p:cNvPr id="32" name="Text 9"/>
          <p:cNvSpPr/>
          <p:nvPr/>
        </p:nvSpPr>
        <p:spPr>
          <a:xfrm>
            <a:off x="845344" y="5519738"/>
            <a:ext cx="4917281"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529"/>
                </a:solidFill>
              </a:rPr>
              <a:t>Wait &amp; Watch:</a:t>
            </a:r>
            <a:r>
              <a:rPr lang="en-US" sz="1125" dirty="0">
                <a:solidFill>
                  <a:srgbClr val="212529"/>
                </a:solidFill>
              </a:rPr>
              <a:t> Menstruation usually returns within 3-6 months of weight/stress stabilization.</a:t>
            </a:r>
            <a:endParaRPr lang="en-US" sz="1125" dirty="0"/>
          </a:p>
        </p:txBody>
      </p:sp>
      <p:sp>
        <p:nvSpPr>
          <p:cNvPr id="33" name="Text 10"/>
          <p:cNvSpPr/>
          <p:nvPr/>
        </p:nvSpPr>
        <p:spPr>
          <a:xfrm>
            <a:off x="6738938" y="1438275"/>
            <a:ext cx="5453063"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SCA Roleplay Framing (2-Min)</a:t>
            </a:r>
            <a:endParaRPr lang="en-US" sz="1350" dirty="0"/>
          </a:p>
        </p:txBody>
      </p:sp>
      <p:sp>
        <p:nvSpPr>
          <p:cNvPr id="34" name="Text 11"/>
          <p:cNvSpPr/>
          <p:nvPr/>
        </p:nvSpPr>
        <p:spPr>
          <a:xfrm>
            <a:off x="6429375" y="1809750"/>
            <a:ext cx="51911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664D03"/>
                </a:solidFill>
              </a:rPr>
              <a:t>DOCTOR'S BRIEF:</a:t>
            </a:r>
            <a:endParaRPr lang="en-US" sz="900" dirty="0"/>
          </a:p>
        </p:txBody>
      </p:sp>
      <p:sp>
        <p:nvSpPr>
          <p:cNvPr id="35" name="Text 12"/>
          <p:cNvSpPr/>
          <p:nvPr/>
        </p:nvSpPr>
        <p:spPr>
          <a:xfrm>
            <a:off x="6429375" y="2019300"/>
            <a:ext cx="5191125" cy="400050"/>
          </a:xfrm>
          <a:prstGeom prst="rect">
            <a:avLst/>
          </a:prstGeom>
          <a:noFill/>
          <a:ln/>
        </p:spPr>
        <p:txBody>
          <a:bodyPr vert="horz" wrap="square" lIns="0" tIns="0" rIns="0" bIns="0" rtlCol="0" anchor="ctr"/>
          <a:lstStyle/>
          <a:p>
            <a:pPr marL="0" indent="0">
              <a:lnSpc>
                <a:spcPts val="1575"/>
              </a:lnSpc>
              <a:buNone/>
            </a:pPr>
            <a:r>
              <a:rPr lang="en-US" sz="1050" i="1" dirty="0">
                <a:solidFill>
                  <a:srgbClr val="212529"/>
                </a:solidFill>
              </a:rPr>
              <a:t>Explain in plain English how stress/exercise stops periods. Use the "body's safety switch" analogy.</a:t>
            </a:r>
            <a:endParaRPr lang="en-US" sz="1050" dirty="0"/>
          </a:p>
        </p:txBody>
      </p:sp>
      <p:sp>
        <p:nvSpPr>
          <p:cNvPr id="36" name="Text 13"/>
          <p:cNvSpPr/>
          <p:nvPr/>
        </p:nvSpPr>
        <p:spPr>
          <a:xfrm>
            <a:off x="6429375" y="2514600"/>
            <a:ext cx="51911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664D03"/>
                </a:solidFill>
              </a:rPr>
              <a:t>PATIENT'S BRIEF:</a:t>
            </a:r>
            <a:endParaRPr lang="en-US" sz="900" dirty="0"/>
          </a:p>
        </p:txBody>
      </p:sp>
      <p:sp>
        <p:nvSpPr>
          <p:cNvPr id="37" name="Text 14"/>
          <p:cNvSpPr/>
          <p:nvPr/>
        </p:nvSpPr>
        <p:spPr>
          <a:xfrm>
            <a:off x="6429375" y="2724150"/>
            <a:ext cx="5191125" cy="400050"/>
          </a:xfrm>
          <a:prstGeom prst="rect">
            <a:avLst/>
          </a:prstGeom>
          <a:noFill/>
          <a:ln/>
        </p:spPr>
        <p:txBody>
          <a:bodyPr vert="horz" wrap="square" lIns="0" tIns="0" rIns="0" bIns="0" rtlCol="0" anchor="ctr"/>
          <a:lstStyle/>
          <a:p>
            <a:pPr marL="0" indent="0">
              <a:lnSpc>
                <a:spcPts val="1575"/>
              </a:lnSpc>
              <a:buNone/>
            </a:pPr>
            <a:r>
              <a:rPr lang="en-US" sz="1050" i="1" dirty="0">
                <a:solidFill>
                  <a:srgbClr val="212529"/>
                </a:solidFill>
              </a:rPr>
              <a:t>You are 24, training for a marathon. You are worried you've gone into "early menopause" like your aunt.</a:t>
            </a:r>
            <a:endParaRPr lang="en-US" sz="1050" dirty="0"/>
          </a:p>
        </p:txBody>
      </p:sp>
      <p:sp>
        <p:nvSpPr>
          <p:cNvPr id="38" name="Text 15"/>
          <p:cNvSpPr/>
          <p:nvPr/>
        </p:nvSpPr>
        <p:spPr>
          <a:xfrm>
            <a:off x="6703219" y="3219450"/>
            <a:ext cx="4917281" cy="400050"/>
          </a:xfrm>
          <a:prstGeom prst="rect">
            <a:avLst/>
          </a:prstGeom>
          <a:noFill/>
          <a:ln/>
        </p:spPr>
        <p:txBody>
          <a:bodyPr vert="horz" wrap="square" lIns="0" tIns="0" rIns="0" bIns="0" rtlCol="0" anchor="ctr"/>
          <a:lstStyle/>
          <a:p>
            <a:pPr marL="0" indent="0" algn="l">
              <a:lnSpc>
                <a:spcPts val="1575"/>
              </a:lnSpc>
              <a:buNone/>
            </a:pPr>
            <a:r>
              <a:rPr lang="en-US" sz="1125" dirty="0">
                <a:solidFill>
                  <a:srgbClr val="212529"/>
                </a:solidFill>
              </a:rPr>
              <a:t>"Your body is prioritizing survival over reproduction due to high energy demand."</a:t>
            </a:r>
            <a:endParaRPr lang="en-US" sz="1125" dirty="0"/>
          </a:p>
        </p:txBody>
      </p:sp>
      <p:sp>
        <p:nvSpPr>
          <p:cNvPr id="39" name="Text 16"/>
          <p:cNvSpPr/>
          <p:nvPr/>
        </p:nvSpPr>
        <p:spPr>
          <a:xfrm>
            <a:off x="6738938" y="4267200"/>
            <a:ext cx="5191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212529"/>
                </a:solidFill>
              </a:rPr>
              <a:t>AKT / SCA Pearl</a:t>
            </a:r>
            <a:endParaRPr lang="en-US" sz="1350" dirty="0"/>
          </a:p>
        </p:txBody>
      </p:sp>
      <p:sp>
        <p:nvSpPr>
          <p:cNvPr id="40" name="Text 17"/>
          <p:cNvSpPr/>
          <p:nvPr/>
        </p:nvSpPr>
        <p:spPr>
          <a:xfrm>
            <a:off x="6703219" y="4638675"/>
            <a:ext cx="4917281"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529"/>
                </a:solidFill>
              </a:rPr>
              <a:t>The FSH Trap:</a:t>
            </a:r>
            <a:r>
              <a:rPr lang="en-US" sz="1125" dirty="0">
                <a:solidFill>
                  <a:srgbClr val="212529"/>
                </a:solidFill>
              </a:rPr>
              <a:t> Never diagnose hypothalamic amenorrhoea without checking FSH to exclude POI.</a:t>
            </a:r>
            <a:endParaRPr lang="en-US" sz="1125" dirty="0"/>
          </a:p>
        </p:txBody>
      </p:sp>
      <p:sp>
        <p:nvSpPr>
          <p:cNvPr id="41" name="Text 18"/>
          <p:cNvSpPr/>
          <p:nvPr/>
        </p:nvSpPr>
        <p:spPr>
          <a:xfrm>
            <a:off x="6703219" y="5114925"/>
            <a:ext cx="4917281"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529"/>
                </a:solidFill>
              </a:rPr>
              <a:t>Safety Netting:</a:t>
            </a:r>
            <a:r>
              <a:rPr lang="en-US" sz="1125" dirty="0">
                <a:solidFill>
                  <a:srgbClr val="212529"/>
                </a:solidFill>
              </a:rPr>
              <a:t> If periods do not return after 6 months of lifestyle change, re-investigate/refer.</a:t>
            </a:r>
            <a:endParaRPr lang="en-US" sz="1125" dirty="0"/>
          </a:p>
        </p:txBody>
      </p:sp>
      <p:sp>
        <p:nvSpPr>
          <p:cNvPr id="42" name="Text 19"/>
          <p:cNvSpPr/>
          <p:nvPr/>
        </p:nvSpPr>
        <p:spPr>
          <a:xfrm>
            <a:off x="6703219" y="5591175"/>
            <a:ext cx="4917281" cy="400050"/>
          </a:xfrm>
          <a:prstGeom prst="rect">
            <a:avLst/>
          </a:prstGeom>
          <a:noFill/>
          <a:ln/>
        </p:spPr>
        <p:txBody>
          <a:bodyPr vert="horz" wrap="square" lIns="0" tIns="0" rIns="0" bIns="0" rtlCol="0" anchor="ctr"/>
          <a:lstStyle/>
          <a:p>
            <a:pPr marL="0" indent="0" algn="l">
              <a:lnSpc>
                <a:spcPts val="1575"/>
              </a:lnSpc>
              <a:buNone/>
            </a:pPr>
            <a:r>
              <a:rPr lang="en-US" sz="1125" b="1" dirty="0">
                <a:solidFill>
                  <a:srgbClr val="212529"/>
                </a:solidFill>
              </a:rPr>
              <a:t>Fertility:</a:t>
            </a:r>
            <a:r>
              <a:rPr lang="en-US" sz="1125" dirty="0">
                <a:solidFill>
                  <a:srgbClr val="212529"/>
                </a:solidFill>
              </a:rPr>
              <a:t> Remind her she may still ovulate occasionally—contraception is still needed.</a:t>
            </a:r>
            <a:endParaRPr lang="en-US" sz="112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0" y="0"/>
            <a:ext cx="12192000" cy="971550"/>
          </a:xfrm>
          <a:prstGeom prst="rect">
            <a:avLst/>
          </a:prstGeom>
        </p:spPr>
      </p:pic>
      <p:pic>
        <p:nvPicPr>
          <p:cNvPr id="5" name="Image 3" descr="preencoded.png"/>
          <p:cNvPicPr>
            <a:picLocks noChangeAspect="1"/>
          </p:cNvPicPr>
          <p:nvPr/>
        </p:nvPicPr>
        <p:blipFill>
          <a:blip r:embed="rId6"/>
          <a:stretch>
            <a:fillRect/>
          </a:stretch>
        </p:blipFill>
        <p:spPr>
          <a:xfrm>
            <a:off x="381000" y="152400"/>
            <a:ext cx="11430000" cy="400050"/>
          </a:xfrm>
          <a:prstGeom prst="rect">
            <a:avLst/>
          </a:prstGeom>
        </p:spPr>
      </p:pic>
      <p:pic>
        <p:nvPicPr>
          <p:cNvPr id="6" name="Image 4" descr="preencoded.png"/>
          <p:cNvPicPr>
            <a:picLocks noChangeAspect="1"/>
          </p:cNvPicPr>
          <p:nvPr/>
        </p:nvPicPr>
        <p:blipFill>
          <a:blip r:embed="rId7"/>
          <a:stretch>
            <a:fillRect/>
          </a:stretch>
        </p:blipFill>
        <p:spPr>
          <a:xfrm>
            <a:off x="381000" y="1047750"/>
            <a:ext cx="5595938" cy="1905000"/>
          </a:xfrm>
          <a:prstGeom prst="rect">
            <a:avLst/>
          </a:prstGeom>
        </p:spPr>
      </p:pic>
      <p:pic>
        <p:nvPicPr>
          <p:cNvPr id="7" name="Image 5" descr="preencoded.png"/>
          <p:cNvPicPr>
            <a:picLocks noChangeAspect="1"/>
          </p:cNvPicPr>
          <p:nvPr/>
        </p:nvPicPr>
        <p:blipFill>
          <a:blip r:embed="rId8"/>
          <a:stretch>
            <a:fillRect/>
          </a:stretch>
        </p:blipFill>
        <p:spPr>
          <a:xfrm>
            <a:off x="619125" y="1301651"/>
            <a:ext cx="285750" cy="228600"/>
          </a:xfrm>
          <a:prstGeom prst="rect">
            <a:avLst/>
          </a:prstGeom>
        </p:spPr>
      </p:pic>
      <p:pic>
        <p:nvPicPr>
          <p:cNvPr id="8" name="Image 6" descr="preencoded.png"/>
          <p:cNvPicPr>
            <a:picLocks noChangeAspect="1"/>
          </p:cNvPicPr>
          <p:nvPr/>
        </p:nvPicPr>
        <p:blipFill>
          <a:blip r:embed="rId9"/>
          <a:stretch>
            <a:fillRect/>
          </a:stretch>
        </p:blipFill>
        <p:spPr>
          <a:xfrm>
            <a:off x="619125" y="1714500"/>
            <a:ext cx="142875" cy="131862"/>
          </a:xfrm>
          <a:prstGeom prst="rect">
            <a:avLst/>
          </a:prstGeom>
        </p:spPr>
      </p:pic>
      <p:pic>
        <p:nvPicPr>
          <p:cNvPr id="9" name="Image 7" descr="preencoded.png"/>
          <p:cNvPicPr>
            <a:picLocks noChangeAspect="1"/>
          </p:cNvPicPr>
          <p:nvPr/>
        </p:nvPicPr>
        <p:blipFill>
          <a:blip r:embed="rId10"/>
          <a:stretch>
            <a:fillRect/>
          </a:stretch>
        </p:blipFill>
        <p:spPr>
          <a:xfrm>
            <a:off x="619125" y="2257425"/>
            <a:ext cx="142875" cy="155823"/>
          </a:xfrm>
          <a:prstGeom prst="rect">
            <a:avLst/>
          </a:prstGeom>
        </p:spPr>
      </p:pic>
      <p:pic>
        <p:nvPicPr>
          <p:cNvPr id="10" name="Image 8" descr="preencoded.png"/>
          <p:cNvPicPr>
            <a:picLocks noChangeAspect="1"/>
          </p:cNvPicPr>
          <p:nvPr/>
        </p:nvPicPr>
        <p:blipFill>
          <a:blip r:embed="rId11"/>
          <a:stretch>
            <a:fillRect/>
          </a:stretch>
        </p:blipFill>
        <p:spPr>
          <a:xfrm>
            <a:off x="857250" y="2219325"/>
            <a:ext cx="628650" cy="381000"/>
          </a:xfrm>
          <a:prstGeom prst="rect">
            <a:avLst/>
          </a:prstGeom>
        </p:spPr>
      </p:pic>
      <p:pic>
        <p:nvPicPr>
          <p:cNvPr id="11" name="Image 9" descr="preencoded.png"/>
          <p:cNvPicPr>
            <a:picLocks noChangeAspect="1"/>
          </p:cNvPicPr>
          <p:nvPr/>
        </p:nvPicPr>
        <p:blipFill>
          <a:blip r:embed="rId12"/>
          <a:stretch>
            <a:fillRect/>
          </a:stretch>
        </p:blipFill>
        <p:spPr>
          <a:xfrm>
            <a:off x="6215063" y="1047750"/>
            <a:ext cx="5595938" cy="1905000"/>
          </a:xfrm>
          <a:prstGeom prst="rect">
            <a:avLst/>
          </a:prstGeom>
        </p:spPr>
      </p:pic>
      <p:pic>
        <p:nvPicPr>
          <p:cNvPr id="12" name="Image 10" descr="preencoded.png"/>
          <p:cNvPicPr>
            <a:picLocks noChangeAspect="1"/>
          </p:cNvPicPr>
          <p:nvPr/>
        </p:nvPicPr>
        <p:blipFill>
          <a:blip r:embed="rId13"/>
          <a:stretch>
            <a:fillRect/>
          </a:stretch>
        </p:blipFill>
        <p:spPr>
          <a:xfrm>
            <a:off x="6453188" y="1301651"/>
            <a:ext cx="285750" cy="228600"/>
          </a:xfrm>
          <a:prstGeom prst="rect">
            <a:avLst/>
          </a:prstGeom>
        </p:spPr>
      </p:pic>
      <p:pic>
        <p:nvPicPr>
          <p:cNvPr id="13" name="Image 11" descr="preencoded.png"/>
          <p:cNvPicPr>
            <a:picLocks noChangeAspect="1"/>
          </p:cNvPicPr>
          <p:nvPr/>
        </p:nvPicPr>
        <p:blipFill>
          <a:blip r:embed="rId14"/>
          <a:stretch>
            <a:fillRect/>
          </a:stretch>
        </p:blipFill>
        <p:spPr>
          <a:xfrm>
            <a:off x="6453188" y="1714500"/>
            <a:ext cx="142875" cy="131862"/>
          </a:xfrm>
          <a:prstGeom prst="rect">
            <a:avLst/>
          </a:prstGeom>
        </p:spPr>
      </p:pic>
      <p:pic>
        <p:nvPicPr>
          <p:cNvPr id="14" name="Image 12" descr="preencoded.png"/>
          <p:cNvPicPr>
            <a:picLocks noChangeAspect="1"/>
          </p:cNvPicPr>
          <p:nvPr/>
        </p:nvPicPr>
        <p:blipFill>
          <a:blip r:embed="rId15"/>
          <a:stretch>
            <a:fillRect/>
          </a:stretch>
        </p:blipFill>
        <p:spPr>
          <a:xfrm>
            <a:off x="6453188" y="2257425"/>
            <a:ext cx="142875" cy="155823"/>
          </a:xfrm>
          <a:prstGeom prst="rect">
            <a:avLst/>
          </a:prstGeom>
        </p:spPr>
      </p:pic>
      <p:pic>
        <p:nvPicPr>
          <p:cNvPr id="15" name="Image 13" descr="preencoded.png"/>
          <p:cNvPicPr>
            <a:picLocks noChangeAspect="1"/>
          </p:cNvPicPr>
          <p:nvPr/>
        </p:nvPicPr>
        <p:blipFill>
          <a:blip r:embed="rId7"/>
          <a:stretch>
            <a:fillRect/>
          </a:stretch>
        </p:blipFill>
        <p:spPr>
          <a:xfrm>
            <a:off x="381000" y="3143250"/>
            <a:ext cx="5595938" cy="1905000"/>
          </a:xfrm>
          <a:prstGeom prst="rect">
            <a:avLst/>
          </a:prstGeom>
        </p:spPr>
      </p:pic>
      <p:pic>
        <p:nvPicPr>
          <p:cNvPr id="16" name="Image 14" descr="preencoded.png"/>
          <p:cNvPicPr>
            <a:picLocks noChangeAspect="1"/>
          </p:cNvPicPr>
          <p:nvPr/>
        </p:nvPicPr>
        <p:blipFill>
          <a:blip r:embed="rId16"/>
          <a:stretch>
            <a:fillRect/>
          </a:stretch>
        </p:blipFill>
        <p:spPr>
          <a:xfrm>
            <a:off x="619125" y="3397151"/>
            <a:ext cx="285750" cy="228600"/>
          </a:xfrm>
          <a:prstGeom prst="rect">
            <a:avLst/>
          </a:prstGeom>
        </p:spPr>
      </p:pic>
      <p:pic>
        <p:nvPicPr>
          <p:cNvPr id="17" name="Image 15" descr="preencoded.png"/>
          <p:cNvPicPr>
            <a:picLocks noChangeAspect="1"/>
          </p:cNvPicPr>
          <p:nvPr/>
        </p:nvPicPr>
        <p:blipFill>
          <a:blip r:embed="rId10"/>
          <a:stretch>
            <a:fillRect/>
          </a:stretch>
        </p:blipFill>
        <p:spPr>
          <a:xfrm>
            <a:off x="619125" y="3810000"/>
            <a:ext cx="142875" cy="155823"/>
          </a:xfrm>
          <a:prstGeom prst="rect">
            <a:avLst/>
          </a:prstGeom>
        </p:spPr>
      </p:pic>
      <p:pic>
        <p:nvPicPr>
          <p:cNvPr id="18" name="Image 16" descr="preencoded.png"/>
          <p:cNvPicPr>
            <a:picLocks noChangeAspect="1"/>
          </p:cNvPicPr>
          <p:nvPr/>
        </p:nvPicPr>
        <p:blipFill>
          <a:blip r:embed="rId17"/>
          <a:stretch>
            <a:fillRect/>
          </a:stretch>
        </p:blipFill>
        <p:spPr>
          <a:xfrm>
            <a:off x="619125" y="4352925"/>
            <a:ext cx="142875" cy="114300"/>
          </a:xfrm>
          <a:prstGeom prst="rect">
            <a:avLst/>
          </a:prstGeom>
        </p:spPr>
      </p:pic>
      <p:pic>
        <p:nvPicPr>
          <p:cNvPr id="19" name="Image 17" descr="preencoded.png"/>
          <p:cNvPicPr>
            <a:picLocks noChangeAspect="1"/>
          </p:cNvPicPr>
          <p:nvPr/>
        </p:nvPicPr>
        <p:blipFill>
          <a:blip r:embed="rId12"/>
          <a:stretch>
            <a:fillRect/>
          </a:stretch>
        </p:blipFill>
        <p:spPr>
          <a:xfrm>
            <a:off x="6215063" y="3143250"/>
            <a:ext cx="5595938" cy="1905000"/>
          </a:xfrm>
          <a:prstGeom prst="rect">
            <a:avLst/>
          </a:prstGeom>
        </p:spPr>
      </p:pic>
      <p:pic>
        <p:nvPicPr>
          <p:cNvPr id="20" name="Image 18" descr="preencoded.png"/>
          <p:cNvPicPr>
            <a:picLocks noChangeAspect="1"/>
          </p:cNvPicPr>
          <p:nvPr/>
        </p:nvPicPr>
        <p:blipFill>
          <a:blip r:embed="rId18"/>
          <a:stretch>
            <a:fillRect/>
          </a:stretch>
        </p:blipFill>
        <p:spPr>
          <a:xfrm>
            <a:off x="6453188" y="3397151"/>
            <a:ext cx="285750" cy="228600"/>
          </a:xfrm>
          <a:prstGeom prst="rect">
            <a:avLst/>
          </a:prstGeom>
        </p:spPr>
      </p:pic>
      <p:pic>
        <p:nvPicPr>
          <p:cNvPr id="21" name="Image 19" descr="preencoded.png"/>
          <p:cNvPicPr>
            <a:picLocks noChangeAspect="1"/>
          </p:cNvPicPr>
          <p:nvPr/>
        </p:nvPicPr>
        <p:blipFill>
          <a:blip r:embed="rId10"/>
          <a:stretch>
            <a:fillRect/>
          </a:stretch>
        </p:blipFill>
        <p:spPr>
          <a:xfrm>
            <a:off x="6453188" y="3810000"/>
            <a:ext cx="142875" cy="155823"/>
          </a:xfrm>
          <a:prstGeom prst="rect">
            <a:avLst/>
          </a:prstGeom>
        </p:spPr>
      </p:pic>
      <p:pic>
        <p:nvPicPr>
          <p:cNvPr id="22" name="Image 20" descr="preencoded.png"/>
          <p:cNvPicPr>
            <a:picLocks noChangeAspect="1"/>
          </p:cNvPicPr>
          <p:nvPr/>
        </p:nvPicPr>
        <p:blipFill>
          <a:blip r:embed="rId10"/>
          <a:stretch>
            <a:fillRect/>
          </a:stretch>
        </p:blipFill>
        <p:spPr>
          <a:xfrm>
            <a:off x="6453188" y="4352925"/>
            <a:ext cx="142875" cy="155823"/>
          </a:xfrm>
          <a:prstGeom prst="rect">
            <a:avLst/>
          </a:prstGeom>
        </p:spPr>
      </p:pic>
      <p:pic>
        <p:nvPicPr>
          <p:cNvPr id="23" name="Image 21" descr="preencoded.png"/>
          <p:cNvPicPr>
            <a:picLocks noChangeAspect="1"/>
          </p:cNvPicPr>
          <p:nvPr/>
        </p:nvPicPr>
        <p:blipFill>
          <a:blip r:embed="rId19"/>
          <a:stretch>
            <a:fillRect/>
          </a:stretch>
        </p:blipFill>
        <p:spPr>
          <a:xfrm>
            <a:off x="381000" y="5238750"/>
            <a:ext cx="11430000" cy="685800"/>
          </a:xfrm>
          <a:prstGeom prst="rect">
            <a:avLst/>
          </a:prstGeom>
        </p:spPr>
      </p:pic>
      <p:pic>
        <p:nvPicPr>
          <p:cNvPr id="24" name="Image 22" descr="preencoded.png"/>
          <p:cNvPicPr>
            <a:picLocks noChangeAspect="1"/>
          </p:cNvPicPr>
          <p:nvPr/>
        </p:nvPicPr>
        <p:blipFill>
          <a:blip r:embed="rId20"/>
          <a:stretch>
            <a:fillRect/>
          </a:stretch>
        </p:blipFill>
        <p:spPr>
          <a:xfrm>
            <a:off x="619125" y="5495330"/>
            <a:ext cx="232916" cy="186333"/>
          </a:xfrm>
          <a:prstGeom prst="rect">
            <a:avLst/>
          </a:prstGeom>
        </p:spPr>
      </p:pic>
      <p:sp>
        <p:nvSpPr>
          <p:cNvPr id="25" name="Text 0"/>
          <p:cNvSpPr/>
          <p:nvPr/>
        </p:nvSpPr>
        <p:spPr>
          <a:xfrm>
            <a:off x="523875" y="152400"/>
            <a:ext cx="928116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Top Tips for General Practice</a:t>
            </a:r>
            <a:endParaRPr lang="en-US" sz="2100" dirty="0"/>
          </a:p>
        </p:txBody>
      </p:sp>
      <p:sp>
        <p:nvSpPr>
          <p:cNvPr id="26" name="Text 1"/>
          <p:cNvSpPr/>
          <p:nvPr/>
        </p:nvSpPr>
        <p:spPr>
          <a:xfrm>
            <a:off x="571500" y="619125"/>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7" name="Text 2"/>
          <p:cNvSpPr/>
          <p:nvPr/>
        </p:nvSpPr>
        <p:spPr>
          <a:xfrm>
            <a:off x="1047750" y="1266825"/>
            <a:ext cx="7772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5132"/>
                </a:solidFill>
              </a:rPr>
              <a:t>The Golden Rule: Exclude Pregnancy</a:t>
            </a:r>
            <a:endParaRPr lang="en-US" sz="1500" dirty="0"/>
          </a:p>
        </p:txBody>
      </p:sp>
      <p:sp>
        <p:nvSpPr>
          <p:cNvPr id="28" name="Text 3"/>
          <p:cNvSpPr/>
          <p:nvPr/>
        </p:nvSpPr>
        <p:spPr>
          <a:xfrm>
            <a:off x="857250" y="1676400"/>
            <a:ext cx="4881563"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0F5132"/>
                </a:solidFill>
              </a:rPr>
              <a:t>Always exclude pregnancy first in </a:t>
            </a:r>
            <a:r>
              <a:rPr lang="en-US" sz="1275" b="1" dirty="0">
                <a:solidFill>
                  <a:srgbClr val="0F5132"/>
                </a:solidFill>
              </a:rPr>
              <a:t>every</a:t>
            </a:r>
            <a:r>
              <a:rPr lang="en-US" sz="1275" dirty="0">
                <a:solidFill>
                  <a:srgbClr val="0F5132"/>
                </a:solidFill>
              </a:rPr>
              <a:t> consultation about absent periods.</a:t>
            </a:r>
            <a:endParaRPr lang="en-US" sz="1275" dirty="0"/>
          </a:p>
        </p:txBody>
      </p:sp>
      <p:sp>
        <p:nvSpPr>
          <p:cNvPr id="29" name="Text 4"/>
          <p:cNvSpPr/>
          <p:nvPr/>
        </p:nvSpPr>
        <p:spPr>
          <a:xfrm>
            <a:off x="933450" y="2219325"/>
            <a:ext cx="476250" cy="381000"/>
          </a:xfrm>
          <a:prstGeom prst="rect">
            <a:avLst/>
          </a:prstGeom>
          <a:noFill/>
          <a:ln/>
        </p:spPr>
        <p:txBody>
          <a:bodyPr vert="horz" wrap="square" lIns="0" tIns="0" rIns="0" bIns="0" rtlCol="0" anchor="ctr"/>
          <a:lstStyle/>
          <a:p>
            <a:pPr marL="0" indent="0" algn="l">
              <a:lnSpc>
                <a:spcPts val="1350"/>
              </a:lnSpc>
              <a:buNone/>
            </a:pPr>
            <a:r>
              <a:rPr lang="en-US" sz="900" b="1" dirty="0">
                <a:solidFill>
                  <a:srgbClr val="856404"/>
                </a:solidFill>
              </a:rPr>
              <a:t>SCA PHRASE</a:t>
            </a:r>
            <a:endParaRPr lang="en-US" sz="900" dirty="0"/>
          </a:p>
        </p:txBody>
      </p:sp>
      <p:sp>
        <p:nvSpPr>
          <p:cNvPr id="30" name="Text 5"/>
          <p:cNvSpPr/>
          <p:nvPr/>
        </p:nvSpPr>
        <p:spPr>
          <a:xfrm>
            <a:off x="1581150" y="2219325"/>
            <a:ext cx="4157663"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0F5132"/>
                </a:solidFill>
              </a:rPr>
              <a:t>"Before we look into why your periods have stopped, I'd like to do a pregnancy test — is that okay?"</a:t>
            </a:r>
            <a:endParaRPr lang="en-US" sz="1275" dirty="0"/>
          </a:p>
        </p:txBody>
      </p:sp>
      <p:sp>
        <p:nvSpPr>
          <p:cNvPr id="31" name="Text 6"/>
          <p:cNvSpPr/>
          <p:nvPr/>
        </p:nvSpPr>
        <p:spPr>
          <a:xfrm>
            <a:off x="6881813" y="1266825"/>
            <a:ext cx="3200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5132"/>
                </a:solidFill>
              </a:rPr>
              <a:t>Don't Miss POI</a:t>
            </a:r>
            <a:endParaRPr lang="en-US" sz="1500" dirty="0"/>
          </a:p>
        </p:txBody>
      </p:sp>
      <p:sp>
        <p:nvSpPr>
          <p:cNvPr id="32" name="Text 7"/>
          <p:cNvSpPr/>
          <p:nvPr/>
        </p:nvSpPr>
        <p:spPr>
          <a:xfrm>
            <a:off x="6691313" y="1676400"/>
            <a:ext cx="4881563"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0F5132"/>
                </a:solidFill>
              </a:rPr>
              <a:t>Check FSH in </a:t>
            </a:r>
            <a:r>
              <a:rPr lang="en-US" sz="1275" b="1" dirty="0">
                <a:solidFill>
                  <a:srgbClr val="0F5132"/>
                </a:solidFill>
              </a:rPr>
              <a:t>any</a:t>
            </a:r>
            <a:r>
              <a:rPr lang="en-US" sz="1275" dirty="0">
                <a:solidFill>
                  <a:srgbClr val="0F5132"/>
                </a:solidFill>
              </a:rPr>
              <a:t> woman under 45 presenting with secondary amenorrhoea.</a:t>
            </a:r>
            <a:endParaRPr lang="en-US" sz="1275" dirty="0"/>
          </a:p>
        </p:txBody>
      </p:sp>
      <p:sp>
        <p:nvSpPr>
          <p:cNvPr id="33" name="Text 8"/>
          <p:cNvSpPr/>
          <p:nvPr/>
        </p:nvSpPr>
        <p:spPr>
          <a:xfrm>
            <a:off x="6691313" y="2219325"/>
            <a:ext cx="4881563"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0F5132"/>
                </a:solidFill>
              </a:rPr>
              <a:t>POI has serious long-term bone, heart, and cognitive risks if left untreated without HRT.</a:t>
            </a:r>
            <a:endParaRPr lang="en-US" sz="1275" dirty="0"/>
          </a:p>
        </p:txBody>
      </p:sp>
      <p:sp>
        <p:nvSpPr>
          <p:cNvPr id="34" name="Text 9"/>
          <p:cNvSpPr/>
          <p:nvPr/>
        </p:nvSpPr>
        <p:spPr>
          <a:xfrm>
            <a:off x="1047750" y="3362325"/>
            <a:ext cx="61722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5132"/>
                </a:solidFill>
              </a:rPr>
              <a:t>Breakthrough Bleeding (BTB)</a:t>
            </a:r>
            <a:endParaRPr lang="en-US" sz="1500" dirty="0"/>
          </a:p>
        </p:txBody>
      </p:sp>
      <p:sp>
        <p:nvSpPr>
          <p:cNvPr id="35" name="Text 10"/>
          <p:cNvSpPr/>
          <p:nvPr/>
        </p:nvSpPr>
        <p:spPr>
          <a:xfrm>
            <a:off x="857250" y="3771900"/>
            <a:ext cx="4881563"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0F5132"/>
                </a:solidFill>
              </a:rPr>
              <a:t>On the COCP, BTB is usually due to missed pills. Always check compliance before changing the brand.</a:t>
            </a:r>
            <a:endParaRPr lang="en-US" sz="1275" dirty="0"/>
          </a:p>
        </p:txBody>
      </p:sp>
      <p:sp>
        <p:nvSpPr>
          <p:cNvPr id="36" name="Text 11"/>
          <p:cNvSpPr/>
          <p:nvPr/>
        </p:nvSpPr>
        <p:spPr>
          <a:xfrm>
            <a:off x="857250" y="4314825"/>
            <a:ext cx="1133475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0F5132"/>
                </a:solidFill>
              </a:rPr>
              <a:t>Always swab for </a:t>
            </a:r>
            <a:r>
              <a:rPr lang="en-US" sz="1275" b="1" dirty="0">
                <a:solidFill>
                  <a:srgbClr val="0F5132"/>
                </a:solidFill>
              </a:rPr>
              <a:t>Chlamydia</a:t>
            </a:r>
            <a:r>
              <a:rPr lang="en-US" sz="1275" dirty="0">
                <a:solidFill>
                  <a:srgbClr val="0F5132"/>
                </a:solidFill>
              </a:rPr>
              <a:t> and examine the cervix if IMB persists.</a:t>
            </a:r>
            <a:endParaRPr lang="en-US" sz="1275" dirty="0"/>
          </a:p>
        </p:txBody>
      </p:sp>
      <p:sp>
        <p:nvSpPr>
          <p:cNvPr id="37" name="Text 12"/>
          <p:cNvSpPr/>
          <p:nvPr/>
        </p:nvSpPr>
        <p:spPr>
          <a:xfrm>
            <a:off x="6881813" y="3362325"/>
            <a:ext cx="36576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5132"/>
                </a:solidFill>
              </a:rPr>
              <a:t>Safe Prescribing</a:t>
            </a:r>
            <a:endParaRPr lang="en-US" sz="1500" dirty="0"/>
          </a:p>
        </p:txBody>
      </p:sp>
      <p:sp>
        <p:nvSpPr>
          <p:cNvPr id="38" name="Text 13"/>
          <p:cNvSpPr/>
          <p:nvPr/>
        </p:nvSpPr>
        <p:spPr>
          <a:xfrm>
            <a:off x="6691313" y="3771900"/>
            <a:ext cx="4881563" cy="485775"/>
          </a:xfrm>
          <a:prstGeom prst="rect">
            <a:avLst/>
          </a:prstGeom>
          <a:noFill/>
          <a:ln/>
        </p:spPr>
        <p:txBody>
          <a:bodyPr vert="horz" wrap="square" lIns="0" tIns="0" rIns="0" bIns="0" rtlCol="0" anchor="ctr"/>
          <a:lstStyle/>
          <a:p>
            <a:pPr marL="0" indent="0" algn="l">
              <a:lnSpc>
                <a:spcPts val="1913"/>
              </a:lnSpc>
              <a:buNone/>
            </a:pPr>
            <a:r>
              <a:rPr lang="en-US" sz="1275" b="1" dirty="0">
                <a:solidFill>
                  <a:srgbClr val="0F5132"/>
                </a:solidFill>
              </a:rPr>
              <a:t>Refer for ovulation induction:</a:t>
            </a:r>
            <a:r>
              <a:rPr lang="en-US" sz="1275" dirty="0">
                <a:solidFill>
                  <a:srgbClr val="0F5132"/>
                </a:solidFill>
              </a:rPr>
              <a:t> Do not start clomiphene in primary care due to multiple pregnancy risks.</a:t>
            </a:r>
            <a:endParaRPr lang="en-US" sz="1275" dirty="0"/>
          </a:p>
        </p:txBody>
      </p:sp>
      <p:sp>
        <p:nvSpPr>
          <p:cNvPr id="39" name="Text 14"/>
          <p:cNvSpPr/>
          <p:nvPr/>
        </p:nvSpPr>
        <p:spPr>
          <a:xfrm>
            <a:off x="6691313" y="4314825"/>
            <a:ext cx="4881563"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0F5132"/>
                </a:solidFill>
              </a:rPr>
              <a:t>Day 21 Progesterone is </a:t>
            </a:r>
            <a:r>
              <a:rPr lang="en-US" sz="1275" b="1" dirty="0">
                <a:solidFill>
                  <a:srgbClr val="0F5132"/>
                </a:solidFill>
              </a:rPr>
              <a:t>useless</a:t>
            </a:r>
            <a:r>
              <a:rPr lang="en-US" sz="1275" dirty="0">
                <a:solidFill>
                  <a:srgbClr val="0F5132"/>
                </a:solidFill>
              </a:rPr>
              <a:t> in amenorrhoea; it only confirms ovulation in cycling women.</a:t>
            </a:r>
            <a:endParaRPr lang="en-US" sz="1275" dirty="0"/>
          </a:p>
        </p:txBody>
      </p:sp>
      <p:sp>
        <p:nvSpPr>
          <p:cNvPr id="40" name="Text 15"/>
          <p:cNvSpPr/>
          <p:nvPr/>
        </p:nvSpPr>
        <p:spPr>
          <a:xfrm>
            <a:off x="994916" y="5353050"/>
            <a:ext cx="10577959" cy="457200"/>
          </a:xfrm>
          <a:prstGeom prst="rect">
            <a:avLst/>
          </a:prstGeom>
          <a:noFill/>
          <a:ln/>
        </p:spPr>
        <p:txBody>
          <a:bodyPr vert="horz" wrap="square" lIns="0" tIns="0" rIns="0" bIns="0" rtlCol="0" anchor="ctr"/>
          <a:lstStyle/>
          <a:p>
            <a:pPr marL="0" indent="0">
              <a:lnSpc>
                <a:spcPts val="1800"/>
              </a:lnSpc>
              <a:buNone/>
            </a:pPr>
            <a:r>
              <a:rPr lang="en-US" sz="1200" b="1" dirty="0">
                <a:solidFill>
                  <a:srgbClr val="41464B"/>
                </a:solidFill>
              </a:rPr>
              <a:t>Clinical Safety:</a:t>
            </a:r>
            <a:r>
              <a:rPr lang="en-US" sz="1200" dirty="0">
                <a:solidFill>
                  <a:srgbClr val="41464B"/>
                </a:solidFill>
              </a:rPr>
              <a:t> Hypothalamic amenorrhoea is common, but it is a </a:t>
            </a:r>
            <a:r>
              <a:rPr lang="en-US" sz="1200" b="1" dirty="0">
                <a:solidFill>
                  <a:srgbClr val="41464B"/>
                </a:solidFill>
              </a:rPr>
              <a:t>diagnosis of exclusion</a:t>
            </a:r>
            <a:r>
              <a:rPr lang="en-US" sz="1200" dirty="0">
                <a:solidFill>
                  <a:srgbClr val="41464B"/>
                </a:solidFill>
              </a:rPr>
              <a:t>. Never diagnose it until you have checked Prolactin, TFTs, and FSH.</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5572125" cy="1647825"/>
          </a:xfrm>
          <a:prstGeom prst="rect">
            <a:avLst/>
          </a:prstGeom>
        </p:spPr>
      </p:pic>
      <p:pic>
        <p:nvPicPr>
          <p:cNvPr id="7" name="Image 5" descr="preencoded.png"/>
          <p:cNvPicPr>
            <a:picLocks noChangeAspect="1"/>
          </p:cNvPicPr>
          <p:nvPr/>
        </p:nvPicPr>
        <p:blipFill>
          <a:blip r:embed="rId7"/>
          <a:stretch>
            <a:fillRect/>
          </a:stretch>
        </p:blipFill>
        <p:spPr>
          <a:xfrm>
            <a:off x="571500" y="1629817"/>
            <a:ext cx="285750" cy="190500"/>
          </a:xfrm>
          <a:prstGeom prst="rect">
            <a:avLst/>
          </a:prstGeom>
        </p:spPr>
      </p:pic>
      <p:pic>
        <p:nvPicPr>
          <p:cNvPr id="8" name="Image 6" descr="preencoded.png"/>
          <p:cNvPicPr>
            <a:picLocks noChangeAspect="1"/>
          </p:cNvPicPr>
          <p:nvPr/>
        </p:nvPicPr>
        <p:blipFill>
          <a:blip r:embed="rId6"/>
          <a:stretch>
            <a:fillRect/>
          </a:stretch>
        </p:blipFill>
        <p:spPr>
          <a:xfrm>
            <a:off x="381000" y="2990850"/>
            <a:ext cx="5572125" cy="1647825"/>
          </a:xfrm>
          <a:prstGeom prst="rect">
            <a:avLst/>
          </a:prstGeom>
        </p:spPr>
      </p:pic>
      <p:pic>
        <p:nvPicPr>
          <p:cNvPr id="9" name="Image 7" descr="preencoded.png"/>
          <p:cNvPicPr>
            <a:picLocks noChangeAspect="1"/>
          </p:cNvPicPr>
          <p:nvPr/>
        </p:nvPicPr>
        <p:blipFill>
          <a:blip r:embed="rId8"/>
          <a:stretch>
            <a:fillRect/>
          </a:stretch>
        </p:blipFill>
        <p:spPr>
          <a:xfrm>
            <a:off x="571500" y="3468142"/>
            <a:ext cx="285750" cy="190500"/>
          </a:xfrm>
          <a:prstGeom prst="rect">
            <a:avLst/>
          </a:prstGeom>
        </p:spPr>
      </p:pic>
      <p:pic>
        <p:nvPicPr>
          <p:cNvPr id="10" name="Image 8" descr="preencoded.png"/>
          <p:cNvPicPr>
            <a:picLocks noChangeAspect="1"/>
          </p:cNvPicPr>
          <p:nvPr/>
        </p:nvPicPr>
        <p:blipFill>
          <a:blip r:embed="rId9"/>
          <a:stretch>
            <a:fillRect/>
          </a:stretch>
        </p:blipFill>
        <p:spPr>
          <a:xfrm>
            <a:off x="381000" y="4829175"/>
            <a:ext cx="5572125" cy="1647825"/>
          </a:xfrm>
          <a:prstGeom prst="rect">
            <a:avLst/>
          </a:prstGeom>
        </p:spPr>
      </p:pic>
      <p:pic>
        <p:nvPicPr>
          <p:cNvPr id="11" name="Image 9" descr="preencoded.png"/>
          <p:cNvPicPr>
            <a:picLocks noChangeAspect="1"/>
          </p:cNvPicPr>
          <p:nvPr/>
        </p:nvPicPr>
        <p:blipFill>
          <a:blip r:embed="rId10"/>
          <a:stretch>
            <a:fillRect/>
          </a:stretch>
        </p:blipFill>
        <p:spPr>
          <a:xfrm>
            <a:off x="571500" y="5306467"/>
            <a:ext cx="285750" cy="190500"/>
          </a:xfrm>
          <a:prstGeom prst="rect">
            <a:avLst/>
          </a:prstGeom>
        </p:spPr>
      </p:pic>
      <p:pic>
        <p:nvPicPr>
          <p:cNvPr id="12" name="Image 10" descr="preencoded.png"/>
          <p:cNvPicPr>
            <a:picLocks noChangeAspect="1"/>
          </p:cNvPicPr>
          <p:nvPr/>
        </p:nvPicPr>
        <p:blipFill>
          <a:blip r:embed="rId6"/>
          <a:stretch>
            <a:fillRect/>
          </a:stretch>
        </p:blipFill>
        <p:spPr>
          <a:xfrm>
            <a:off x="6238875" y="1152525"/>
            <a:ext cx="5572125" cy="1647825"/>
          </a:xfrm>
          <a:prstGeom prst="rect">
            <a:avLst/>
          </a:prstGeom>
        </p:spPr>
      </p:pic>
      <p:pic>
        <p:nvPicPr>
          <p:cNvPr id="13" name="Image 11" descr="preencoded.png"/>
          <p:cNvPicPr>
            <a:picLocks noChangeAspect="1"/>
          </p:cNvPicPr>
          <p:nvPr/>
        </p:nvPicPr>
        <p:blipFill>
          <a:blip r:embed="rId11"/>
          <a:stretch>
            <a:fillRect/>
          </a:stretch>
        </p:blipFill>
        <p:spPr>
          <a:xfrm>
            <a:off x="6429375" y="1629817"/>
            <a:ext cx="285750" cy="190500"/>
          </a:xfrm>
          <a:prstGeom prst="rect">
            <a:avLst/>
          </a:prstGeom>
        </p:spPr>
      </p:pic>
      <p:pic>
        <p:nvPicPr>
          <p:cNvPr id="14" name="Image 12" descr="preencoded.png"/>
          <p:cNvPicPr>
            <a:picLocks noChangeAspect="1"/>
          </p:cNvPicPr>
          <p:nvPr/>
        </p:nvPicPr>
        <p:blipFill>
          <a:blip r:embed="rId6"/>
          <a:stretch>
            <a:fillRect/>
          </a:stretch>
        </p:blipFill>
        <p:spPr>
          <a:xfrm>
            <a:off x="6238875" y="2990850"/>
            <a:ext cx="5572125" cy="1647825"/>
          </a:xfrm>
          <a:prstGeom prst="rect">
            <a:avLst/>
          </a:prstGeom>
        </p:spPr>
      </p:pic>
      <p:pic>
        <p:nvPicPr>
          <p:cNvPr id="15" name="Image 13" descr="preencoded.png"/>
          <p:cNvPicPr>
            <a:picLocks noChangeAspect="1"/>
          </p:cNvPicPr>
          <p:nvPr/>
        </p:nvPicPr>
        <p:blipFill>
          <a:blip r:embed="rId12"/>
          <a:stretch>
            <a:fillRect/>
          </a:stretch>
        </p:blipFill>
        <p:spPr>
          <a:xfrm>
            <a:off x="6429375" y="3468142"/>
            <a:ext cx="285750" cy="190500"/>
          </a:xfrm>
          <a:prstGeom prst="rect">
            <a:avLst/>
          </a:prstGeom>
        </p:spPr>
      </p:pic>
      <p:pic>
        <p:nvPicPr>
          <p:cNvPr id="16" name="Image 14" descr="preencoded.png"/>
          <p:cNvPicPr>
            <a:picLocks noChangeAspect="1"/>
          </p:cNvPicPr>
          <p:nvPr/>
        </p:nvPicPr>
        <p:blipFill>
          <a:blip r:embed="rId9"/>
          <a:stretch>
            <a:fillRect/>
          </a:stretch>
        </p:blipFill>
        <p:spPr>
          <a:xfrm>
            <a:off x="6238875" y="4829175"/>
            <a:ext cx="5572125" cy="1647825"/>
          </a:xfrm>
          <a:prstGeom prst="rect">
            <a:avLst/>
          </a:prstGeom>
        </p:spPr>
      </p:pic>
      <p:pic>
        <p:nvPicPr>
          <p:cNvPr id="17" name="Image 15" descr="preencoded.png"/>
          <p:cNvPicPr>
            <a:picLocks noChangeAspect="1"/>
          </p:cNvPicPr>
          <p:nvPr/>
        </p:nvPicPr>
        <p:blipFill>
          <a:blip r:embed="rId13"/>
          <a:stretch>
            <a:fillRect/>
          </a:stretch>
        </p:blipFill>
        <p:spPr>
          <a:xfrm>
            <a:off x="6429375" y="5306467"/>
            <a:ext cx="285750" cy="190500"/>
          </a:xfrm>
          <a:prstGeom prst="rect">
            <a:avLst/>
          </a:prstGeom>
        </p:spPr>
      </p:pic>
      <p:sp>
        <p:nvSpPr>
          <p:cNvPr id="18" name="Text 0"/>
          <p:cNvSpPr/>
          <p:nvPr/>
        </p:nvSpPr>
        <p:spPr>
          <a:xfrm>
            <a:off x="523875" y="190500"/>
            <a:ext cx="768096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Common Pitfalls to Avoid</a:t>
            </a:r>
            <a:endParaRPr lang="en-US" sz="2100" dirty="0"/>
          </a:p>
        </p:txBody>
      </p:sp>
      <p:sp>
        <p:nvSpPr>
          <p:cNvPr id="19" name="Text 1"/>
          <p:cNvSpPr/>
          <p:nvPr/>
        </p:nvSpPr>
        <p:spPr>
          <a:xfrm>
            <a:off x="571500" y="66675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0" name="Text 2"/>
          <p:cNvSpPr/>
          <p:nvPr/>
        </p:nvSpPr>
        <p:spPr>
          <a:xfrm>
            <a:off x="971550" y="1589336"/>
            <a:ext cx="499491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Missing Pregnancy Tests</a:t>
            </a:r>
            <a:endParaRPr lang="en-US" sz="1425" dirty="0"/>
          </a:p>
        </p:txBody>
      </p:sp>
      <p:sp>
        <p:nvSpPr>
          <p:cNvPr id="21" name="Text 3"/>
          <p:cNvSpPr/>
          <p:nvPr/>
        </p:nvSpPr>
        <p:spPr>
          <a:xfrm>
            <a:off x="571500" y="1936998"/>
            <a:ext cx="5191125" cy="426541"/>
          </a:xfrm>
          <a:prstGeom prst="rect">
            <a:avLst/>
          </a:prstGeom>
          <a:noFill/>
          <a:ln/>
        </p:spPr>
        <p:txBody>
          <a:bodyPr vert="horz" wrap="square" lIns="0" tIns="0" rIns="0" bIns="0" rtlCol="0" anchor="ctr"/>
          <a:lstStyle/>
          <a:p>
            <a:pPr marL="0" indent="0">
              <a:lnSpc>
                <a:spcPts val="1680"/>
              </a:lnSpc>
              <a:buNone/>
            </a:pPr>
            <a:r>
              <a:rPr lang="en-US" sz="1200" dirty="0">
                <a:solidFill>
                  <a:srgbClr val="495057"/>
                </a:solidFill>
              </a:rPr>
              <a:t>The most dangerous omission; always exclude pregnancy in every amenorrhoea consultation regardless of sexual history.</a:t>
            </a:r>
            <a:endParaRPr lang="en-US" sz="1200" dirty="0"/>
          </a:p>
        </p:txBody>
      </p:sp>
      <p:sp>
        <p:nvSpPr>
          <p:cNvPr id="22" name="Text 4"/>
          <p:cNvSpPr/>
          <p:nvPr/>
        </p:nvSpPr>
        <p:spPr>
          <a:xfrm>
            <a:off x="971550" y="3427661"/>
            <a:ext cx="477774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Diagnosing Without FSH</a:t>
            </a:r>
            <a:endParaRPr lang="en-US" sz="1425" dirty="0"/>
          </a:p>
        </p:txBody>
      </p:sp>
      <p:sp>
        <p:nvSpPr>
          <p:cNvPr id="23" name="Text 5"/>
          <p:cNvSpPr/>
          <p:nvPr/>
        </p:nvSpPr>
        <p:spPr>
          <a:xfrm>
            <a:off x="571500" y="3775323"/>
            <a:ext cx="5191125" cy="426541"/>
          </a:xfrm>
          <a:prstGeom prst="rect">
            <a:avLst/>
          </a:prstGeom>
          <a:noFill/>
          <a:ln/>
        </p:spPr>
        <p:txBody>
          <a:bodyPr vert="horz" wrap="square" lIns="0" tIns="0" rIns="0" bIns="0" rtlCol="0" anchor="ctr"/>
          <a:lstStyle/>
          <a:p>
            <a:pPr marL="0" indent="0">
              <a:lnSpc>
                <a:spcPts val="1680"/>
              </a:lnSpc>
              <a:buNone/>
            </a:pPr>
            <a:r>
              <a:rPr lang="en-US" sz="1200" dirty="0">
                <a:solidFill>
                  <a:srgbClr val="495057"/>
                </a:solidFill>
              </a:rPr>
              <a:t>Checking FSH is mandatory to exclude </a:t>
            </a:r>
            <a:r>
              <a:rPr lang="en-US" sz="1200" b="1" dirty="0">
                <a:solidFill>
                  <a:srgbClr val="D63384"/>
                </a:solidFill>
              </a:rPr>
              <a:t>Premature Ovarian Insufficiency (POI)</a:t>
            </a:r>
            <a:r>
              <a:rPr lang="en-US" sz="1200" dirty="0">
                <a:solidFill>
                  <a:srgbClr val="495057"/>
                </a:solidFill>
              </a:rPr>
              <a:t>, which requires urgent specialist management.</a:t>
            </a:r>
            <a:endParaRPr lang="en-US" sz="1200" dirty="0"/>
          </a:p>
        </p:txBody>
      </p:sp>
      <p:sp>
        <p:nvSpPr>
          <p:cNvPr id="24" name="Text 6"/>
          <p:cNvSpPr/>
          <p:nvPr/>
        </p:nvSpPr>
        <p:spPr>
          <a:xfrm>
            <a:off x="971550" y="5265986"/>
            <a:ext cx="564642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Overlooking Drug Histories</a:t>
            </a:r>
            <a:endParaRPr lang="en-US" sz="1425" dirty="0"/>
          </a:p>
        </p:txBody>
      </p:sp>
      <p:sp>
        <p:nvSpPr>
          <p:cNvPr id="25" name="Text 7"/>
          <p:cNvSpPr/>
          <p:nvPr/>
        </p:nvSpPr>
        <p:spPr>
          <a:xfrm>
            <a:off x="571500" y="5613648"/>
            <a:ext cx="5191125" cy="426541"/>
          </a:xfrm>
          <a:prstGeom prst="rect">
            <a:avLst/>
          </a:prstGeom>
          <a:noFill/>
          <a:ln/>
        </p:spPr>
        <p:txBody>
          <a:bodyPr vert="horz" wrap="square" lIns="0" tIns="0" rIns="0" bIns="0" rtlCol="0" anchor="ctr"/>
          <a:lstStyle/>
          <a:p>
            <a:pPr marL="0" indent="0">
              <a:lnSpc>
                <a:spcPts val="1680"/>
              </a:lnSpc>
              <a:buNone/>
            </a:pPr>
            <a:r>
              <a:rPr lang="en-US" sz="1200" dirty="0">
                <a:solidFill>
                  <a:srgbClr val="495057"/>
                </a:solidFill>
              </a:rPr>
              <a:t>Many common medications (e.g., Metoclopramide, Haloperidol) are dopamine antagonists that directly cause hyperprolactinaemia.</a:t>
            </a:r>
            <a:endParaRPr lang="en-US" sz="1200" dirty="0"/>
          </a:p>
        </p:txBody>
      </p:sp>
      <p:sp>
        <p:nvSpPr>
          <p:cNvPr id="26" name="Text 8"/>
          <p:cNvSpPr/>
          <p:nvPr/>
        </p:nvSpPr>
        <p:spPr>
          <a:xfrm>
            <a:off x="6829425" y="1589336"/>
            <a:ext cx="528447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Day 21 Progesterone Use</a:t>
            </a:r>
            <a:endParaRPr lang="en-US" sz="1425" dirty="0"/>
          </a:p>
        </p:txBody>
      </p:sp>
      <p:sp>
        <p:nvSpPr>
          <p:cNvPr id="27" name="Text 9"/>
          <p:cNvSpPr/>
          <p:nvPr/>
        </p:nvSpPr>
        <p:spPr>
          <a:xfrm>
            <a:off x="6429375" y="1936998"/>
            <a:ext cx="5191125" cy="426541"/>
          </a:xfrm>
          <a:prstGeom prst="rect">
            <a:avLst/>
          </a:prstGeom>
          <a:noFill/>
          <a:ln/>
        </p:spPr>
        <p:txBody>
          <a:bodyPr vert="horz" wrap="square" lIns="0" tIns="0" rIns="0" bIns="0" rtlCol="0" anchor="ctr"/>
          <a:lstStyle/>
          <a:p>
            <a:pPr marL="0" indent="0">
              <a:lnSpc>
                <a:spcPts val="1680"/>
              </a:lnSpc>
              <a:buNone/>
            </a:pPr>
            <a:r>
              <a:rPr lang="en-US" sz="1200" dirty="0">
                <a:solidFill>
                  <a:srgbClr val="495057"/>
                </a:solidFill>
              </a:rPr>
              <a:t>This test is useless in amenorrhoea; it only confirms ovulation in cycling women and provides no diagnostic value here.</a:t>
            </a:r>
            <a:endParaRPr lang="en-US" sz="1200" dirty="0"/>
          </a:p>
        </p:txBody>
      </p:sp>
      <p:sp>
        <p:nvSpPr>
          <p:cNvPr id="28" name="Text 10"/>
          <p:cNvSpPr/>
          <p:nvPr/>
        </p:nvSpPr>
        <p:spPr>
          <a:xfrm>
            <a:off x="6829425" y="3427661"/>
            <a:ext cx="5362575"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Treating IMB Without Exam</a:t>
            </a:r>
            <a:endParaRPr lang="en-US" sz="1425" dirty="0"/>
          </a:p>
        </p:txBody>
      </p:sp>
      <p:sp>
        <p:nvSpPr>
          <p:cNvPr id="29" name="Text 11"/>
          <p:cNvSpPr/>
          <p:nvPr/>
        </p:nvSpPr>
        <p:spPr>
          <a:xfrm>
            <a:off x="6429375" y="3775323"/>
            <a:ext cx="5191125" cy="426541"/>
          </a:xfrm>
          <a:prstGeom prst="rect">
            <a:avLst/>
          </a:prstGeom>
          <a:noFill/>
          <a:ln/>
        </p:spPr>
        <p:txBody>
          <a:bodyPr vert="horz" wrap="square" lIns="0" tIns="0" rIns="0" bIns="0" rtlCol="0" anchor="ctr"/>
          <a:lstStyle/>
          <a:p>
            <a:pPr marL="0" indent="0">
              <a:lnSpc>
                <a:spcPts val="1680"/>
              </a:lnSpc>
              <a:buNone/>
            </a:pPr>
            <a:r>
              <a:rPr lang="en-US" sz="1200" dirty="0">
                <a:solidFill>
                  <a:srgbClr val="495057"/>
                </a:solidFill>
              </a:rPr>
              <a:t>Failing to examine the cervix is a major risk; visible lesions, polyps, or ectropions cannot be detected by blood tests alone.</a:t>
            </a:r>
            <a:endParaRPr lang="en-US" sz="1200" dirty="0"/>
          </a:p>
        </p:txBody>
      </p:sp>
      <p:sp>
        <p:nvSpPr>
          <p:cNvPr id="30" name="Text 12"/>
          <p:cNvSpPr/>
          <p:nvPr/>
        </p:nvSpPr>
        <p:spPr>
          <a:xfrm>
            <a:off x="6829425" y="5265986"/>
            <a:ext cx="477774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COCP Compliance Checks</a:t>
            </a:r>
            <a:endParaRPr lang="en-US" sz="1425" dirty="0"/>
          </a:p>
        </p:txBody>
      </p:sp>
      <p:sp>
        <p:nvSpPr>
          <p:cNvPr id="31" name="Text 13"/>
          <p:cNvSpPr/>
          <p:nvPr/>
        </p:nvSpPr>
        <p:spPr>
          <a:xfrm>
            <a:off x="6429375" y="5613648"/>
            <a:ext cx="5191125" cy="426541"/>
          </a:xfrm>
          <a:prstGeom prst="rect">
            <a:avLst/>
          </a:prstGeom>
          <a:noFill/>
          <a:ln/>
        </p:spPr>
        <p:txBody>
          <a:bodyPr vert="horz" wrap="square" lIns="0" tIns="0" rIns="0" bIns="0" rtlCol="0" anchor="ctr"/>
          <a:lstStyle/>
          <a:p>
            <a:pPr marL="0" indent="0">
              <a:lnSpc>
                <a:spcPts val="1680"/>
              </a:lnSpc>
              <a:buNone/>
            </a:pPr>
            <a:r>
              <a:rPr lang="en-US" sz="1200" dirty="0">
                <a:solidFill>
                  <a:srgbClr val="495057"/>
                </a:solidFill>
              </a:rPr>
              <a:t>The primary cause of breakthrough bleeding (BTB) is missed pills; always verify compliance before changing the hormonal formulation.</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5"/>
          <a:stretch>
            <a:fillRect/>
          </a:stretch>
        </p:blipFill>
        <p:spPr>
          <a:xfrm>
            <a:off x="0" y="0"/>
            <a:ext cx="12192000" cy="885825"/>
          </a:xfrm>
          <a:prstGeom prst="rect">
            <a:avLst/>
          </a:prstGeom>
        </p:spPr>
      </p:pic>
      <p:pic>
        <p:nvPicPr>
          <p:cNvPr id="5" name="Image 3" descr="preencoded.png"/>
          <p:cNvPicPr>
            <a:picLocks noChangeAspect="1"/>
          </p:cNvPicPr>
          <p:nvPr/>
        </p:nvPicPr>
        <p:blipFill>
          <a:blip r:embed="rId6"/>
          <a:stretch>
            <a:fillRect/>
          </a:stretch>
        </p:blipFill>
        <p:spPr>
          <a:xfrm>
            <a:off x="381000" y="114300"/>
            <a:ext cx="11430000" cy="400050"/>
          </a:xfrm>
          <a:prstGeom prst="rect">
            <a:avLst/>
          </a:prstGeom>
        </p:spPr>
      </p:pic>
      <p:pic>
        <p:nvPicPr>
          <p:cNvPr id="6" name="Image 4" descr="preencoded.png"/>
          <p:cNvPicPr>
            <a:picLocks noChangeAspect="1"/>
          </p:cNvPicPr>
          <p:nvPr/>
        </p:nvPicPr>
        <p:blipFill>
          <a:blip r:embed="rId7"/>
          <a:stretch>
            <a:fillRect/>
          </a:stretch>
        </p:blipFill>
        <p:spPr>
          <a:xfrm>
            <a:off x="381000" y="942975"/>
            <a:ext cx="5619750" cy="2786063"/>
          </a:xfrm>
          <a:prstGeom prst="rect">
            <a:avLst/>
          </a:prstGeom>
        </p:spPr>
      </p:pic>
      <p:pic>
        <p:nvPicPr>
          <p:cNvPr id="7" name="Image 5" descr="preencoded.png"/>
          <p:cNvPicPr>
            <a:picLocks noChangeAspect="1"/>
          </p:cNvPicPr>
          <p:nvPr/>
        </p:nvPicPr>
        <p:blipFill>
          <a:blip r:embed="rId8"/>
          <a:stretch>
            <a:fillRect/>
          </a:stretch>
        </p:blipFill>
        <p:spPr>
          <a:xfrm>
            <a:off x="619125" y="1628775"/>
            <a:ext cx="5143500" cy="328613"/>
          </a:xfrm>
          <a:prstGeom prst="rect">
            <a:avLst/>
          </a:prstGeom>
        </p:spPr>
      </p:pic>
      <p:pic>
        <p:nvPicPr>
          <p:cNvPr id="8" name="Image 6" descr="preencoded.png"/>
          <p:cNvPicPr>
            <a:picLocks noChangeAspect="1"/>
          </p:cNvPicPr>
          <p:nvPr/>
        </p:nvPicPr>
        <p:blipFill>
          <a:blip r:embed="rId9"/>
          <a:stretch>
            <a:fillRect/>
          </a:stretch>
        </p:blipFill>
        <p:spPr>
          <a:xfrm>
            <a:off x="619125" y="1686223"/>
            <a:ext cx="190500" cy="156418"/>
          </a:xfrm>
          <a:prstGeom prst="rect">
            <a:avLst/>
          </a:prstGeom>
        </p:spPr>
      </p:pic>
      <p:pic>
        <p:nvPicPr>
          <p:cNvPr id="9" name="Image 7" descr="preencoded.png"/>
          <p:cNvPicPr>
            <a:picLocks noChangeAspect="1"/>
          </p:cNvPicPr>
          <p:nvPr/>
        </p:nvPicPr>
        <p:blipFill>
          <a:blip r:embed="rId7"/>
          <a:stretch>
            <a:fillRect/>
          </a:stretch>
        </p:blipFill>
        <p:spPr>
          <a:xfrm>
            <a:off x="6191250" y="942975"/>
            <a:ext cx="5619750" cy="2786063"/>
          </a:xfrm>
          <a:prstGeom prst="rect">
            <a:avLst/>
          </a:prstGeom>
        </p:spPr>
      </p:pic>
      <p:pic>
        <p:nvPicPr>
          <p:cNvPr id="10" name="Image 8" descr="preencoded.png"/>
          <p:cNvPicPr>
            <a:picLocks noChangeAspect="1"/>
          </p:cNvPicPr>
          <p:nvPr/>
        </p:nvPicPr>
        <p:blipFill>
          <a:blip r:embed="rId10"/>
          <a:stretch>
            <a:fillRect/>
          </a:stretch>
        </p:blipFill>
        <p:spPr>
          <a:xfrm>
            <a:off x="6429375" y="1395413"/>
            <a:ext cx="5143500" cy="328613"/>
          </a:xfrm>
          <a:prstGeom prst="rect">
            <a:avLst/>
          </a:prstGeom>
        </p:spPr>
      </p:pic>
      <p:pic>
        <p:nvPicPr>
          <p:cNvPr id="11" name="Image 9" descr="preencoded.png"/>
          <p:cNvPicPr>
            <a:picLocks noChangeAspect="1"/>
          </p:cNvPicPr>
          <p:nvPr/>
        </p:nvPicPr>
        <p:blipFill>
          <a:blip r:embed="rId11"/>
          <a:stretch>
            <a:fillRect/>
          </a:stretch>
        </p:blipFill>
        <p:spPr>
          <a:xfrm>
            <a:off x="6429375" y="1452860"/>
            <a:ext cx="190500" cy="156418"/>
          </a:xfrm>
          <a:prstGeom prst="rect">
            <a:avLst/>
          </a:prstGeom>
        </p:spPr>
      </p:pic>
      <p:pic>
        <p:nvPicPr>
          <p:cNvPr id="12" name="Image 10" descr="preencoded.png"/>
          <p:cNvPicPr>
            <a:picLocks noChangeAspect="1"/>
          </p:cNvPicPr>
          <p:nvPr/>
        </p:nvPicPr>
        <p:blipFill>
          <a:blip r:embed="rId12"/>
          <a:stretch>
            <a:fillRect/>
          </a:stretch>
        </p:blipFill>
        <p:spPr>
          <a:xfrm>
            <a:off x="381000" y="3843338"/>
            <a:ext cx="5619750" cy="2786063"/>
          </a:xfrm>
          <a:prstGeom prst="rect">
            <a:avLst/>
          </a:prstGeom>
        </p:spPr>
      </p:pic>
      <p:pic>
        <p:nvPicPr>
          <p:cNvPr id="13" name="Image 11" descr="preencoded.png"/>
          <p:cNvPicPr>
            <a:picLocks noChangeAspect="1"/>
          </p:cNvPicPr>
          <p:nvPr/>
        </p:nvPicPr>
        <p:blipFill>
          <a:blip r:embed="rId8"/>
          <a:stretch>
            <a:fillRect/>
          </a:stretch>
        </p:blipFill>
        <p:spPr>
          <a:xfrm>
            <a:off x="619125" y="4429125"/>
            <a:ext cx="5143500" cy="328613"/>
          </a:xfrm>
          <a:prstGeom prst="rect">
            <a:avLst/>
          </a:prstGeom>
        </p:spPr>
      </p:pic>
      <p:pic>
        <p:nvPicPr>
          <p:cNvPr id="14" name="Image 12" descr="preencoded.png"/>
          <p:cNvPicPr>
            <a:picLocks noChangeAspect="1"/>
          </p:cNvPicPr>
          <p:nvPr/>
        </p:nvPicPr>
        <p:blipFill>
          <a:blip r:embed="rId13"/>
          <a:stretch>
            <a:fillRect/>
          </a:stretch>
        </p:blipFill>
        <p:spPr>
          <a:xfrm>
            <a:off x="619125" y="4486573"/>
            <a:ext cx="190500" cy="156418"/>
          </a:xfrm>
          <a:prstGeom prst="rect">
            <a:avLst/>
          </a:prstGeom>
        </p:spPr>
      </p:pic>
      <p:pic>
        <p:nvPicPr>
          <p:cNvPr id="15" name="Image 13" descr="preencoded.png"/>
          <p:cNvPicPr>
            <a:picLocks noChangeAspect="1"/>
          </p:cNvPicPr>
          <p:nvPr/>
        </p:nvPicPr>
        <p:blipFill>
          <a:blip r:embed="rId12"/>
          <a:stretch>
            <a:fillRect/>
          </a:stretch>
        </p:blipFill>
        <p:spPr>
          <a:xfrm>
            <a:off x="6191250" y="3843338"/>
            <a:ext cx="5619750" cy="2786063"/>
          </a:xfrm>
          <a:prstGeom prst="rect">
            <a:avLst/>
          </a:prstGeom>
        </p:spPr>
      </p:pic>
      <p:pic>
        <p:nvPicPr>
          <p:cNvPr id="16" name="Image 14" descr="preencoded.png"/>
          <p:cNvPicPr>
            <a:picLocks noChangeAspect="1"/>
          </p:cNvPicPr>
          <p:nvPr/>
        </p:nvPicPr>
        <p:blipFill>
          <a:blip r:embed="rId8"/>
          <a:stretch>
            <a:fillRect/>
          </a:stretch>
        </p:blipFill>
        <p:spPr>
          <a:xfrm>
            <a:off x="6429375" y="4229100"/>
            <a:ext cx="5143500" cy="328613"/>
          </a:xfrm>
          <a:prstGeom prst="rect">
            <a:avLst/>
          </a:prstGeom>
        </p:spPr>
      </p:pic>
      <p:pic>
        <p:nvPicPr>
          <p:cNvPr id="17" name="Image 15" descr="preencoded.png"/>
          <p:cNvPicPr>
            <a:picLocks noChangeAspect="1"/>
          </p:cNvPicPr>
          <p:nvPr/>
        </p:nvPicPr>
        <p:blipFill>
          <a:blip r:embed="rId14"/>
          <a:stretch>
            <a:fillRect/>
          </a:stretch>
        </p:blipFill>
        <p:spPr>
          <a:xfrm>
            <a:off x="6429375" y="4286548"/>
            <a:ext cx="190500" cy="156418"/>
          </a:xfrm>
          <a:prstGeom prst="rect">
            <a:avLst/>
          </a:prstGeom>
        </p:spPr>
      </p:pic>
      <p:pic>
        <p:nvPicPr>
          <p:cNvPr id="18" name="Image 16" descr="preencoded.png"/>
          <p:cNvPicPr>
            <a:picLocks noChangeAspect="1"/>
          </p:cNvPicPr>
          <p:nvPr/>
        </p:nvPicPr>
        <p:blipFill>
          <a:blip r:embed="rId15"/>
          <a:stretch>
            <a:fillRect/>
          </a:stretch>
        </p:blipFill>
        <p:spPr>
          <a:xfrm>
            <a:off x="6429375" y="5929313"/>
            <a:ext cx="5143500" cy="314325"/>
          </a:xfrm>
          <a:prstGeom prst="rect">
            <a:avLst/>
          </a:prstGeom>
        </p:spPr>
      </p:pic>
      <p:pic>
        <p:nvPicPr>
          <p:cNvPr id="19" name="Image 17" descr="preencoded.png"/>
          <p:cNvPicPr>
            <a:picLocks noChangeAspect="1"/>
          </p:cNvPicPr>
          <p:nvPr/>
        </p:nvPicPr>
        <p:blipFill>
          <a:blip r:embed="rId16"/>
          <a:stretch>
            <a:fillRect/>
          </a:stretch>
        </p:blipFill>
        <p:spPr>
          <a:xfrm>
            <a:off x="6572250" y="6025455"/>
            <a:ext cx="166688" cy="137220"/>
          </a:xfrm>
          <a:prstGeom prst="rect">
            <a:avLst/>
          </a:prstGeom>
        </p:spPr>
      </p:pic>
      <p:sp>
        <p:nvSpPr>
          <p:cNvPr id="20" name="Text 0"/>
          <p:cNvSpPr/>
          <p:nvPr/>
        </p:nvSpPr>
        <p:spPr>
          <a:xfrm>
            <a:off x="523875" y="114300"/>
            <a:ext cx="640080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AKT High Yield Facts</a:t>
            </a:r>
            <a:endParaRPr lang="en-US" sz="2100" dirty="0"/>
          </a:p>
        </p:txBody>
      </p:sp>
      <p:sp>
        <p:nvSpPr>
          <p:cNvPr id="21" name="Text 1"/>
          <p:cNvSpPr/>
          <p:nvPr/>
        </p:nvSpPr>
        <p:spPr>
          <a:xfrm>
            <a:off x="571500" y="57150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2" name="Text 2"/>
          <p:cNvSpPr/>
          <p:nvPr/>
        </p:nvSpPr>
        <p:spPr>
          <a:xfrm>
            <a:off x="809625" y="1628775"/>
            <a:ext cx="434340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Definitions &amp; Cycles</a:t>
            </a:r>
            <a:endParaRPr lang="en-US" sz="1425" dirty="0"/>
          </a:p>
        </p:txBody>
      </p:sp>
      <p:sp>
        <p:nvSpPr>
          <p:cNvPr id="23" name="Text 3"/>
          <p:cNvSpPr/>
          <p:nvPr/>
        </p:nvSpPr>
        <p:spPr>
          <a:xfrm>
            <a:off x="809625" y="2043113"/>
            <a:ext cx="495300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Secondary Amenorrhoea:</a:t>
            </a:r>
            <a:r>
              <a:rPr lang="en-US" sz="1125" dirty="0">
                <a:solidFill>
                  <a:srgbClr val="212529"/>
                </a:solidFill>
              </a:rPr>
              <a:t> Absence for </a:t>
            </a:r>
            <a:r>
              <a:rPr lang="en-US" sz="1125" b="1" dirty="0">
                <a:solidFill>
                  <a:srgbClr val="0072B2"/>
                </a:solidFill>
              </a:rPr>
              <a:t>6 consecutive cycles</a:t>
            </a:r>
            <a:r>
              <a:rPr lang="en-US" sz="1125" dirty="0">
                <a:solidFill>
                  <a:srgbClr val="212529"/>
                </a:solidFill>
              </a:rPr>
              <a:t> in previously menstruating women.</a:t>
            </a:r>
            <a:endParaRPr lang="en-US" sz="1125" dirty="0"/>
          </a:p>
        </p:txBody>
      </p:sp>
      <p:sp>
        <p:nvSpPr>
          <p:cNvPr id="24" name="Text 4"/>
          <p:cNvSpPr/>
          <p:nvPr/>
        </p:nvSpPr>
        <p:spPr>
          <a:xfrm>
            <a:off x="809625" y="2509838"/>
            <a:ext cx="11061700"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Normal Cycle Range:</a:t>
            </a:r>
            <a:r>
              <a:rPr lang="en-US" sz="1125" dirty="0">
                <a:solidFill>
                  <a:srgbClr val="212529"/>
                </a:solidFill>
              </a:rPr>
              <a:t> </a:t>
            </a:r>
            <a:r>
              <a:rPr lang="en-US" sz="1125" b="1" dirty="0">
                <a:solidFill>
                  <a:srgbClr val="0072B2"/>
                </a:solidFill>
              </a:rPr>
              <a:t>21–35 days</a:t>
            </a:r>
            <a:r>
              <a:rPr lang="en-US" sz="1125" dirty="0">
                <a:solidFill>
                  <a:srgbClr val="212529"/>
                </a:solidFill>
              </a:rPr>
              <a:t> (not strictly 28 days for many).</a:t>
            </a:r>
            <a:endParaRPr lang="en-US" sz="1125" dirty="0"/>
          </a:p>
        </p:txBody>
      </p:sp>
      <p:sp>
        <p:nvSpPr>
          <p:cNvPr id="25" name="Text 5"/>
          <p:cNvSpPr/>
          <p:nvPr/>
        </p:nvSpPr>
        <p:spPr>
          <a:xfrm>
            <a:off x="809625" y="2776538"/>
            <a:ext cx="8805333"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Oligomenorrhoea:</a:t>
            </a:r>
            <a:r>
              <a:rPr lang="en-US" sz="1125" dirty="0">
                <a:solidFill>
                  <a:srgbClr val="212529"/>
                </a:solidFill>
              </a:rPr>
              <a:t> Cycle length consistently </a:t>
            </a:r>
            <a:r>
              <a:rPr lang="en-US" sz="1125" b="1" dirty="0">
                <a:solidFill>
                  <a:srgbClr val="0072B2"/>
                </a:solidFill>
              </a:rPr>
              <a:t>&gt;35 days</a:t>
            </a:r>
            <a:r>
              <a:rPr lang="en-US" sz="1125" dirty="0">
                <a:solidFill>
                  <a:srgbClr val="212529"/>
                </a:solidFill>
              </a:rPr>
              <a:t>.</a:t>
            </a:r>
            <a:endParaRPr lang="en-US" sz="1125" dirty="0"/>
          </a:p>
        </p:txBody>
      </p:sp>
      <p:sp>
        <p:nvSpPr>
          <p:cNvPr id="26" name="Text 6"/>
          <p:cNvSpPr/>
          <p:nvPr/>
        </p:nvSpPr>
        <p:spPr>
          <a:xfrm>
            <a:off x="6619875" y="1395413"/>
            <a:ext cx="412623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Frequency Breakdown</a:t>
            </a:r>
            <a:endParaRPr lang="en-US" sz="1425" dirty="0"/>
          </a:p>
        </p:txBody>
      </p:sp>
      <p:sp>
        <p:nvSpPr>
          <p:cNvPr id="27" name="Text 7"/>
          <p:cNvSpPr/>
          <p:nvPr/>
        </p:nvSpPr>
        <p:spPr>
          <a:xfrm>
            <a:off x="6619875" y="1809750"/>
            <a:ext cx="495300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Hypothalamic Causes (40%):</a:t>
            </a:r>
            <a:r>
              <a:rPr lang="en-US" sz="1125" dirty="0">
                <a:solidFill>
                  <a:srgbClr val="212529"/>
                </a:solidFill>
              </a:rPr>
              <a:t> Stress, weight loss, exercise; often normal blood results.</a:t>
            </a:r>
            <a:endParaRPr lang="en-US" sz="1125" dirty="0"/>
          </a:p>
        </p:txBody>
      </p:sp>
      <p:sp>
        <p:nvSpPr>
          <p:cNvPr id="28" name="Text 8"/>
          <p:cNvSpPr/>
          <p:nvPr/>
        </p:nvSpPr>
        <p:spPr>
          <a:xfrm>
            <a:off x="6619875" y="2276475"/>
            <a:ext cx="495300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Hyperprolactinaemia (20%):</a:t>
            </a:r>
            <a:r>
              <a:rPr lang="en-US" sz="1125" dirty="0">
                <a:solidFill>
                  <a:srgbClr val="212529"/>
                </a:solidFill>
              </a:rPr>
              <a:t> Suppresses FSH/LH via dopamine pathway; check drug history.</a:t>
            </a:r>
            <a:endParaRPr lang="en-US" sz="1125" dirty="0"/>
          </a:p>
        </p:txBody>
      </p:sp>
      <p:sp>
        <p:nvSpPr>
          <p:cNvPr id="29" name="Text 9"/>
          <p:cNvSpPr/>
          <p:nvPr/>
        </p:nvSpPr>
        <p:spPr>
          <a:xfrm>
            <a:off x="6619875" y="2743200"/>
            <a:ext cx="5572125"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Premature Ovarian Insufficiency (10%):</a:t>
            </a:r>
            <a:r>
              <a:rPr lang="en-US" sz="1125" dirty="0">
                <a:solidFill>
                  <a:srgbClr val="212529"/>
                </a:solidFill>
              </a:rPr>
              <a:t> Elevated FSH levels.</a:t>
            </a:r>
            <a:endParaRPr lang="en-US" sz="1125" dirty="0"/>
          </a:p>
        </p:txBody>
      </p:sp>
      <p:sp>
        <p:nvSpPr>
          <p:cNvPr id="30" name="Text 10"/>
          <p:cNvSpPr/>
          <p:nvPr/>
        </p:nvSpPr>
        <p:spPr>
          <a:xfrm>
            <a:off x="6619875" y="3009900"/>
            <a:ext cx="5572125"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PCOS (4%):</a:t>
            </a:r>
            <a:r>
              <a:rPr lang="en-US" sz="1125" dirty="0">
                <a:solidFill>
                  <a:srgbClr val="212529"/>
                </a:solidFill>
              </a:rPr>
              <a:t> LH:FSH ratio reversal + hyperandrogenism.</a:t>
            </a:r>
            <a:endParaRPr lang="en-US" sz="1125" dirty="0"/>
          </a:p>
        </p:txBody>
      </p:sp>
      <p:sp>
        <p:nvSpPr>
          <p:cNvPr id="31" name="Text 11"/>
          <p:cNvSpPr/>
          <p:nvPr/>
        </p:nvSpPr>
        <p:spPr>
          <a:xfrm>
            <a:off x="809625" y="4429125"/>
            <a:ext cx="477774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Biochemical Thresholds</a:t>
            </a:r>
            <a:endParaRPr lang="en-US" sz="1425" dirty="0"/>
          </a:p>
        </p:txBody>
      </p:sp>
      <p:sp>
        <p:nvSpPr>
          <p:cNvPr id="32" name="Text 12"/>
          <p:cNvSpPr/>
          <p:nvPr/>
        </p:nvSpPr>
        <p:spPr>
          <a:xfrm>
            <a:off x="809625" y="4843463"/>
            <a:ext cx="495300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POI Diagnosis:</a:t>
            </a:r>
            <a:r>
              <a:rPr lang="en-US" sz="1125" dirty="0">
                <a:solidFill>
                  <a:srgbClr val="212529"/>
                </a:solidFill>
              </a:rPr>
              <a:t> FSH </a:t>
            </a:r>
            <a:r>
              <a:rPr lang="en-US" sz="1125" b="1" dirty="0">
                <a:solidFill>
                  <a:srgbClr val="0072B2"/>
                </a:solidFill>
              </a:rPr>
              <a:t>&gt;30 IU/L</a:t>
            </a:r>
            <a:r>
              <a:rPr lang="en-US" sz="1125" dirty="0">
                <a:solidFill>
                  <a:srgbClr val="212529"/>
                </a:solidFill>
              </a:rPr>
              <a:t> on </a:t>
            </a:r>
            <a:r>
              <a:rPr lang="en-US" sz="1125" b="1" dirty="0">
                <a:solidFill>
                  <a:srgbClr val="0072B2"/>
                </a:solidFill>
              </a:rPr>
              <a:t>two readings</a:t>
            </a:r>
            <a:r>
              <a:rPr lang="en-US" sz="1125" dirty="0">
                <a:solidFill>
                  <a:srgbClr val="212529"/>
                </a:solidFill>
              </a:rPr>
              <a:t> taken 4–6 weeks apart in women &lt;40.</a:t>
            </a:r>
            <a:endParaRPr lang="en-US" sz="1125" dirty="0"/>
          </a:p>
        </p:txBody>
      </p:sp>
      <p:sp>
        <p:nvSpPr>
          <p:cNvPr id="33" name="Text 13"/>
          <p:cNvSpPr/>
          <p:nvPr/>
        </p:nvSpPr>
        <p:spPr>
          <a:xfrm>
            <a:off x="809625" y="5310188"/>
            <a:ext cx="11382375"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PCOS Indicator:</a:t>
            </a:r>
            <a:r>
              <a:rPr lang="en-US" sz="1125" dirty="0">
                <a:solidFill>
                  <a:srgbClr val="212529"/>
                </a:solidFill>
              </a:rPr>
              <a:t> LH:FSH ratio </a:t>
            </a:r>
            <a:r>
              <a:rPr lang="en-US" sz="1125" b="1" dirty="0">
                <a:solidFill>
                  <a:srgbClr val="0072B2"/>
                </a:solidFill>
              </a:rPr>
              <a:t>&gt;3:1</a:t>
            </a:r>
            <a:r>
              <a:rPr lang="en-US" sz="1125" dirty="0">
                <a:solidFill>
                  <a:srgbClr val="212529"/>
                </a:solidFill>
              </a:rPr>
              <a:t>; raised testosterone or DHEAS if hirsute.</a:t>
            </a:r>
            <a:endParaRPr lang="en-US" sz="1125" dirty="0"/>
          </a:p>
        </p:txBody>
      </p:sp>
      <p:sp>
        <p:nvSpPr>
          <p:cNvPr id="34" name="Text 14"/>
          <p:cNvSpPr/>
          <p:nvPr/>
        </p:nvSpPr>
        <p:spPr>
          <a:xfrm>
            <a:off x="809625" y="5576888"/>
            <a:ext cx="495300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Hyperprolactinaemia:</a:t>
            </a:r>
            <a:r>
              <a:rPr lang="en-US" sz="1125" dirty="0">
                <a:solidFill>
                  <a:srgbClr val="212529"/>
                </a:solidFill>
              </a:rPr>
              <a:t> Prolactin must be </a:t>
            </a:r>
            <a:r>
              <a:rPr lang="en-US" sz="1125" b="1" dirty="0">
                <a:solidFill>
                  <a:srgbClr val="0072B2"/>
                </a:solidFill>
              </a:rPr>
              <a:t>repeated</a:t>
            </a:r>
            <a:r>
              <a:rPr lang="en-US" sz="1125" dirty="0">
                <a:solidFill>
                  <a:srgbClr val="212529"/>
                </a:solidFill>
              </a:rPr>
              <a:t> if mildly elevated due to stress sensitivity.</a:t>
            </a:r>
            <a:endParaRPr lang="en-US" sz="1125" dirty="0"/>
          </a:p>
        </p:txBody>
      </p:sp>
      <p:sp>
        <p:nvSpPr>
          <p:cNvPr id="35" name="Text 15"/>
          <p:cNvSpPr/>
          <p:nvPr/>
        </p:nvSpPr>
        <p:spPr>
          <a:xfrm>
            <a:off x="6619875" y="4229100"/>
            <a:ext cx="3257550" cy="271463"/>
          </a:xfrm>
          <a:prstGeom prst="rect">
            <a:avLst/>
          </a:prstGeom>
          <a:noFill/>
          <a:ln/>
        </p:spPr>
        <p:txBody>
          <a:bodyPr vert="horz" wrap="square" lIns="0" tIns="0" rIns="0" bIns="0" rtlCol="0" anchor="ctr"/>
          <a:lstStyle/>
          <a:p>
            <a:pPr marL="0" indent="0">
              <a:lnSpc>
                <a:spcPts val="2138"/>
              </a:lnSpc>
              <a:buNone/>
            </a:pPr>
            <a:r>
              <a:rPr lang="en-US" sz="1425" b="1" dirty="0">
                <a:solidFill>
                  <a:srgbClr val="212529"/>
                </a:solidFill>
              </a:rPr>
              <a:t>Clinical Pearls</a:t>
            </a:r>
            <a:endParaRPr lang="en-US" sz="1425" dirty="0"/>
          </a:p>
        </p:txBody>
      </p:sp>
      <p:sp>
        <p:nvSpPr>
          <p:cNvPr id="36" name="Text 16"/>
          <p:cNvSpPr/>
          <p:nvPr/>
        </p:nvSpPr>
        <p:spPr>
          <a:xfrm>
            <a:off x="6619875" y="4643438"/>
            <a:ext cx="5572125" cy="200025"/>
          </a:xfrm>
          <a:prstGeom prst="rect">
            <a:avLst/>
          </a:prstGeom>
          <a:noFill/>
          <a:ln/>
        </p:spPr>
        <p:txBody>
          <a:bodyPr vert="horz" wrap="square" lIns="0" tIns="0" rIns="0" bIns="0" rtlCol="0" anchor="ctr"/>
          <a:lstStyle/>
          <a:p>
            <a:pPr marL="0" indent="0">
              <a:lnSpc>
                <a:spcPts val="1575"/>
              </a:lnSpc>
              <a:buNone/>
            </a:pPr>
            <a:r>
              <a:rPr lang="en-US" sz="1125" b="1" dirty="0">
                <a:solidFill>
                  <a:srgbClr val="D63384"/>
                </a:solidFill>
              </a:rPr>
              <a:t>Pregnancy First:</a:t>
            </a:r>
            <a:r>
              <a:rPr lang="en-US" sz="1125" dirty="0">
                <a:solidFill>
                  <a:srgbClr val="212529"/>
                </a:solidFill>
              </a:rPr>
              <a:t> Always exclude first, regardless of sexual history or age.</a:t>
            </a:r>
            <a:endParaRPr lang="en-US" sz="1125" dirty="0"/>
          </a:p>
        </p:txBody>
      </p:sp>
      <p:sp>
        <p:nvSpPr>
          <p:cNvPr id="37" name="Text 17"/>
          <p:cNvSpPr/>
          <p:nvPr/>
        </p:nvSpPr>
        <p:spPr>
          <a:xfrm>
            <a:off x="6619875" y="4910138"/>
            <a:ext cx="495300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Day 21 Progesterone:</a:t>
            </a:r>
            <a:r>
              <a:rPr lang="en-US" sz="1125" dirty="0">
                <a:solidFill>
                  <a:srgbClr val="212529"/>
                </a:solidFill>
              </a:rPr>
              <a:t> </a:t>
            </a:r>
            <a:r>
              <a:rPr lang="en-US" sz="1125" b="1" dirty="0">
                <a:solidFill>
                  <a:srgbClr val="D63384"/>
                </a:solidFill>
              </a:rPr>
              <a:t>Useless</a:t>
            </a:r>
            <a:r>
              <a:rPr lang="en-US" sz="1125" dirty="0">
                <a:solidFill>
                  <a:srgbClr val="212529"/>
                </a:solidFill>
              </a:rPr>
              <a:t> in amenorrhoea; only useful for confirming ovulation in irregular cycles.</a:t>
            </a:r>
            <a:endParaRPr lang="en-US" sz="1125" dirty="0"/>
          </a:p>
        </p:txBody>
      </p:sp>
      <p:sp>
        <p:nvSpPr>
          <p:cNvPr id="38" name="Text 18"/>
          <p:cNvSpPr/>
          <p:nvPr/>
        </p:nvSpPr>
        <p:spPr>
          <a:xfrm>
            <a:off x="6619875" y="5376863"/>
            <a:ext cx="4953000" cy="400050"/>
          </a:xfrm>
          <a:prstGeom prst="rect">
            <a:avLst/>
          </a:prstGeom>
          <a:noFill/>
          <a:ln/>
        </p:spPr>
        <p:txBody>
          <a:bodyPr vert="horz" wrap="square" lIns="0" tIns="0" rIns="0" bIns="0" rtlCol="0" anchor="ctr"/>
          <a:lstStyle/>
          <a:p>
            <a:pPr marL="0" indent="0">
              <a:lnSpc>
                <a:spcPts val="1575"/>
              </a:lnSpc>
              <a:buNone/>
            </a:pPr>
            <a:r>
              <a:rPr lang="en-US" sz="1125" b="1" dirty="0">
                <a:solidFill>
                  <a:srgbClr val="0072B2"/>
                </a:solidFill>
              </a:rPr>
              <a:t>Galactorrhoea Rule:</a:t>
            </a:r>
            <a:r>
              <a:rPr lang="en-US" sz="1125" dirty="0">
                <a:solidFill>
                  <a:srgbClr val="212529"/>
                </a:solidFill>
              </a:rPr>
              <a:t> If regular cycles exist, hyperprolactinaemia is </a:t>
            </a:r>
            <a:r>
              <a:rPr lang="en-US" sz="1125" b="1" dirty="0">
                <a:solidFill>
                  <a:srgbClr val="D63384"/>
                </a:solidFill>
              </a:rPr>
              <a:t>NOT</a:t>
            </a:r>
            <a:r>
              <a:rPr lang="en-US" sz="1125" dirty="0">
                <a:solidFill>
                  <a:srgbClr val="212529"/>
                </a:solidFill>
              </a:rPr>
              <a:t> the cause.</a:t>
            </a:r>
            <a:endParaRPr lang="en-US" sz="1125" dirty="0"/>
          </a:p>
        </p:txBody>
      </p:sp>
      <p:sp>
        <p:nvSpPr>
          <p:cNvPr id="39" name="Text 19"/>
          <p:cNvSpPr/>
          <p:nvPr/>
        </p:nvSpPr>
        <p:spPr>
          <a:xfrm>
            <a:off x="6738938" y="5929313"/>
            <a:ext cx="5453063" cy="314325"/>
          </a:xfrm>
          <a:prstGeom prst="rect">
            <a:avLst/>
          </a:prstGeom>
          <a:noFill/>
          <a:ln/>
        </p:spPr>
        <p:txBody>
          <a:bodyPr vert="horz" wrap="square" lIns="0" tIns="0" rIns="0" bIns="0" rtlCol="0" anchor="ctr"/>
          <a:lstStyle/>
          <a:p>
            <a:pPr marL="0" indent="0">
              <a:lnSpc>
                <a:spcPts val="1575"/>
              </a:lnSpc>
              <a:buNone/>
            </a:pPr>
            <a:r>
              <a:rPr lang="en-US" sz="1050" dirty="0">
                <a:solidFill>
                  <a:srgbClr val="0F5132"/>
                </a:solidFill>
              </a:rPr>
              <a:t> Starting COCP mid-cycle requires 7 days of barrier cover to inhibit ovulation.</a:t>
            </a:r>
            <a:endParaRPr lang="en-US" sz="10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571500" y="285750"/>
            <a:ext cx="11049000" cy="400050"/>
          </a:xfrm>
          <a:prstGeom prst="rect">
            <a:avLst/>
          </a:prstGeom>
        </p:spPr>
      </p:pic>
      <p:pic>
        <p:nvPicPr>
          <p:cNvPr id="6" name="Image 4" descr="preencoded.png"/>
          <p:cNvPicPr>
            <a:picLocks noChangeAspect="1"/>
          </p:cNvPicPr>
          <p:nvPr/>
        </p:nvPicPr>
        <p:blipFill>
          <a:blip r:embed="rId6"/>
          <a:stretch>
            <a:fillRect/>
          </a:stretch>
        </p:blipFill>
        <p:spPr>
          <a:xfrm>
            <a:off x="571500" y="1247775"/>
            <a:ext cx="5381625" cy="2340769"/>
          </a:xfrm>
          <a:prstGeom prst="rect">
            <a:avLst/>
          </a:prstGeom>
        </p:spPr>
      </p:pic>
      <p:pic>
        <p:nvPicPr>
          <p:cNvPr id="7" name="Image 5" descr="preencoded.png"/>
          <p:cNvPicPr>
            <a:picLocks noChangeAspect="1"/>
          </p:cNvPicPr>
          <p:nvPr/>
        </p:nvPicPr>
        <p:blipFill>
          <a:blip r:embed="rId7"/>
          <a:stretch>
            <a:fillRect/>
          </a:stretch>
        </p:blipFill>
        <p:spPr>
          <a:xfrm>
            <a:off x="809625" y="1533525"/>
            <a:ext cx="238125" cy="190500"/>
          </a:xfrm>
          <a:prstGeom prst="rect">
            <a:avLst/>
          </a:prstGeom>
        </p:spPr>
      </p:pic>
      <p:pic>
        <p:nvPicPr>
          <p:cNvPr id="8" name="Image 6" descr="preencoded.png"/>
          <p:cNvPicPr>
            <a:picLocks noChangeAspect="1"/>
          </p:cNvPicPr>
          <p:nvPr/>
        </p:nvPicPr>
        <p:blipFill>
          <a:blip r:embed="rId8"/>
          <a:stretch>
            <a:fillRect/>
          </a:stretch>
        </p:blipFill>
        <p:spPr>
          <a:xfrm>
            <a:off x="809625" y="2562225"/>
            <a:ext cx="202406" cy="163711"/>
          </a:xfrm>
          <a:prstGeom prst="rect">
            <a:avLst/>
          </a:prstGeom>
        </p:spPr>
      </p:pic>
      <p:pic>
        <p:nvPicPr>
          <p:cNvPr id="9" name="Image 7" descr="preencoded.png"/>
          <p:cNvPicPr>
            <a:picLocks noChangeAspect="1"/>
          </p:cNvPicPr>
          <p:nvPr/>
        </p:nvPicPr>
        <p:blipFill>
          <a:blip r:embed="rId9"/>
          <a:stretch>
            <a:fillRect/>
          </a:stretch>
        </p:blipFill>
        <p:spPr>
          <a:xfrm>
            <a:off x="809625" y="2919413"/>
            <a:ext cx="202406" cy="163711"/>
          </a:xfrm>
          <a:prstGeom prst="rect">
            <a:avLst/>
          </a:prstGeom>
        </p:spPr>
      </p:pic>
      <p:pic>
        <p:nvPicPr>
          <p:cNvPr id="10" name="Image 8" descr="preencoded.png"/>
          <p:cNvPicPr>
            <a:picLocks noChangeAspect="1"/>
          </p:cNvPicPr>
          <p:nvPr/>
        </p:nvPicPr>
        <p:blipFill>
          <a:blip r:embed="rId10"/>
          <a:stretch>
            <a:fillRect/>
          </a:stretch>
        </p:blipFill>
        <p:spPr>
          <a:xfrm>
            <a:off x="571500" y="3826669"/>
            <a:ext cx="5381625" cy="2340769"/>
          </a:xfrm>
          <a:prstGeom prst="rect">
            <a:avLst/>
          </a:prstGeom>
        </p:spPr>
      </p:pic>
      <p:pic>
        <p:nvPicPr>
          <p:cNvPr id="11" name="Image 9" descr="preencoded.png"/>
          <p:cNvPicPr>
            <a:picLocks noChangeAspect="1"/>
          </p:cNvPicPr>
          <p:nvPr/>
        </p:nvPicPr>
        <p:blipFill>
          <a:blip r:embed="rId11"/>
          <a:stretch>
            <a:fillRect/>
          </a:stretch>
        </p:blipFill>
        <p:spPr>
          <a:xfrm>
            <a:off x="809625" y="4112419"/>
            <a:ext cx="238125" cy="190500"/>
          </a:xfrm>
          <a:prstGeom prst="rect">
            <a:avLst/>
          </a:prstGeom>
        </p:spPr>
      </p:pic>
      <p:pic>
        <p:nvPicPr>
          <p:cNvPr id="12" name="Image 10" descr="preencoded.png"/>
          <p:cNvPicPr>
            <a:picLocks noChangeAspect="1"/>
          </p:cNvPicPr>
          <p:nvPr/>
        </p:nvPicPr>
        <p:blipFill>
          <a:blip r:embed="rId12"/>
          <a:stretch>
            <a:fillRect/>
          </a:stretch>
        </p:blipFill>
        <p:spPr>
          <a:xfrm>
            <a:off x="809625" y="4898231"/>
            <a:ext cx="202406" cy="163711"/>
          </a:xfrm>
          <a:prstGeom prst="rect">
            <a:avLst/>
          </a:prstGeom>
        </p:spPr>
      </p:pic>
      <p:pic>
        <p:nvPicPr>
          <p:cNvPr id="13" name="Image 11" descr="preencoded.png"/>
          <p:cNvPicPr>
            <a:picLocks noChangeAspect="1"/>
          </p:cNvPicPr>
          <p:nvPr/>
        </p:nvPicPr>
        <p:blipFill>
          <a:blip r:embed="rId13"/>
          <a:stretch>
            <a:fillRect/>
          </a:stretch>
        </p:blipFill>
        <p:spPr>
          <a:xfrm>
            <a:off x="809625" y="5255419"/>
            <a:ext cx="202406" cy="163711"/>
          </a:xfrm>
          <a:prstGeom prst="rect">
            <a:avLst/>
          </a:prstGeom>
        </p:spPr>
      </p:pic>
      <p:pic>
        <p:nvPicPr>
          <p:cNvPr id="14" name="Image 12" descr="preencoded.png"/>
          <p:cNvPicPr>
            <a:picLocks noChangeAspect="1"/>
          </p:cNvPicPr>
          <p:nvPr/>
        </p:nvPicPr>
        <p:blipFill>
          <a:blip r:embed="rId14"/>
          <a:stretch>
            <a:fillRect/>
          </a:stretch>
        </p:blipFill>
        <p:spPr>
          <a:xfrm>
            <a:off x="6238875" y="1247775"/>
            <a:ext cx="5381625" cy="2219325"/>
          </a:xfrm>
          <a:prstGeom prst="rect">
            <a:avLst/>
          </a:prstGeom>
        </p:spPr>
      </p:pic>
      <p:pic>
        <p:nvPicPr>
          <p:cNvPr id="15" name="Image 13" descr="preencoded.png"/>
          <p:cNvPicPr>
            <a:picLocks noChangeAspect="1"/>
          </p:cNvPicPr>
          <p:nvPr/>
        </p:nvPicPr>
        <p:blipFill>
          <a:blip r:embed="rId15"/>
          <a:stretch>
            <a:fillRect/>
          </a:stretch>
        </p:blipFill>
        <p:spPr>
          <a:xfrm>
            <a:off x="6477000" y="1533525"/>
            <a:ext cx="238125" cy="190500"/>
          </a:xfrm>
          <a:prstGeom prst="rect">
            <a:avLst/>
          </a:prstGeom>
        </p:spPr>
      </p:pic>
      <p:pic>
        <p:nvPicPr>
          <p:cNvPr id="16" name="Image 14" descr="preencoded.png"/>
          <p:cNvPicPr>
            <a:picLocks noChangeAspect="1"/>
          </p:cNvPicPr>
          <p:nvPr/>
        </p:nvPicPr>
        <p:blipFill>
          <a:blip r:embed="rId16"/>
          <a:stretch>
            <a:fillRect/>
          </a:stretch>
        </p:blipFill>
        <p:spPr>
          <a:xfrm>
            <a:off x="6477000" y="2562225"/>
            <a:ext cx="202406" cy="163711"/>
          </a:xfrm>
          <a:prstGeom prst="rect">
            <a:avLst/>
          </a:prstGeom>
        </p:spPr>
      </p:pic>
      <p:pic>
        <p:nvPicPr>
          <p:cNvPr id="17" name="Image 15" descr="preencoded.png"/>
          <p:cNvPicPr>
            <a:picLocks noChangeAspect="1"/>
          </p:cNvPicPr>
          <p:nvPr/>
        </p:nvPicPr>
        <p:blipFill>
          <a:blip r:embed="rId17"/>
          <a:stretch>
            <a:fillRect/>
          </a:stretch>
        </p:blipFill>
        <p:spPr>
          <a:xfrm>
            <a:off x="6477000" y="2919413"/>
            <a:ext cx="202406" cy="163711"/>
          </a:xfrm>
          <a:prstGeom prst="rect">
            <a:avLst/>
          </a:prstGeom>
        </p:spPr>
      </p:pic>
      <p:pic>
        <p:nvPicPr>
          <p:cNvPr id="18" name="Image 16" descr="preencoded.png"/>
          <p:cNvPicPr>
            <a:picLocks noChangeAspect="1"/>
          </p:cNvPicPr>
          <p:nvPr/>
        </p:nvPicPr>
        <p:blipFill>
          <a:blip r:embed="rId18"/>
          <a:stretch>
            <a:fillRect/>
          </a:stretch>
        </p:blipFill>
        <p:spPr>
          <a:xfrm>
            <a:off x="6238875" y="3705225"/>
            <a:ext cx="5381625" cy="2462213"/>
          </a:xfrm>
          <a:prstGeom prst="rect">
            <a:avLst/>
          </a:prstGeom>
        </p:spPr>
      </p:pic>
      <p:pic>
        <p:nvPicPr>
          <p:cNvPr id="19" name="Image 17" descr="preencoded.png"/>
          <p:cNvPicPr>
            <a:picLocks noChangeAspect="1"/>
          </p:cNvPicPr>
          <p:nvPr/>
        </p:nvPicPr>
        <p:blipFill>
          <a:blip r:embed="rId19"/>
          <a:stretch>
            <a:fillRect/>
          </a:stretch>
        </p:blipFill>
        <p:spPr>
          <a:xfrm>
            <a:off x="6477000" y="3990975"/>
            <a:ext cx="238125" cy="190500"/>
          </a:xfrm>
          <a:prstGeom prst="rect">
            <a:avLst/>
          </a:prstGeom>
        </p:spPr>
      </p:pic>
      <p:pic>
        <p:nvPicPr>
          <p:cNvPr id="20" name="Image 18" descr="preencoded.png"/>
          <p:cNvPicPr>
            <a:picLocks noChangeAspect="1"/>
          </p:cNvPicPr>
          <p:nvPr/>
        </p:nvPicPr>
        <p:blipFill>
          <a:blip r:embed="rId20"/>
          <a:stretch>
            <a:fillRect/>
          </a:stretch>
        </p:blipFill>
        <p:spPr>
          <a:xfrm>
            <a:off x="6477000" y="5019675"/>
            <a:ext cx="202406" cy="202406"/>
          </a:xfrm>
          <a:prstGeom prst="rect">
            <a:avLst/>
          </a:prstGeom>
        </p:spPr>
      </p:pic>
      <p:pic>
        <p:nvPicPr>
          <p:cNvPr id="21" name="Image 19" descr="preencoded.png"/>
          <p:cNvPicPr>
            <a:picLocks noChangeAspect="1"/>
          </p:cNvPicPr>
          <p:nvPr/>
        </p:nvPicPr>
        <p:blipFill>
          <a:blip r:embed="rId21"/>
          <a:stretch>
            <a:fillRect/>
          </a:stretch>
        </p:blipFill>
        <p:spPr>
          <a:xfrm>
            <a:off x="6477000" y="5619750"/>
            <a:ext cx="202406" cy="163711"/>
          </a:xfrm>
          <a:prstGeom prst="rect">
            <a:avLst/>
          </a:prstGeom>
        </p:spPr>
      </p:pic>
      <p:sp>
        <p:nvSpPr>
          <p:cNvPr id="22" name="Text 0"/>
          <p:cNvSpPr/>
          <p:nvPr/>
        </p:nvSpPr>
        <p:spPr>
          <a:xfrm>
            <a:off x="714375" y="285750"/>
            <a:ext cx="736092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SCA Consultation Pearls</a:t>
            </a:r>
            <a:endParaRPr lang="en-US" sz="2100" dirty="0"/>
          </a:p>
        </p:txBody>
      </p:sp>
      <p:sp>
        <p:nvSpPr>
          <p:cNvPr id="23" name="Text 1"/>
          <p:cNvSpPr/>
          <p:nvPr/>
        </p:nvSpPr>
        <p:spPr>
          <a:xfrm>
            <a:off x="762000" y="762000"/>
            <a:ext cx="6035040" cy="161925"/>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4" name="Text 2"/>
          <p:cNvSpPr/>
          <p:nvPr/>
        </p:nvSpPr>
        <p:spPr>
          <a:xfrm>
            <a:off x="1162050" y="1485900"/>
            <a:ext cx="5486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5132"/>
                </a:solidFill>
              </a:rPr>
              <a:t>Opening the Consultation</a:t>
            </a:r>
            <a:endParaRPr lang="en-US" sz="1500" dirty="0"/>
          </a:p>
        </p:txBody>
      </p:sp>
      <p:sp>
        <p:nvSpPr>
          <p:cNvPr id="25" name="Text 3"/>
          <p:cNvSpPr/>
          <p:nvPr/>
        </p:nvSpPr>
        <p:spPr>
          <a:xfrm>
            <a:off x="809625" y="1914525"/>
            <a:ext cx="4905375" cy="485775"/>
          </a:xfrm>
          <a:prstGeom prst="rect">
            <a:avLst/>
          </a:prstGeom>
          <a:noFill/>
          <a:ln/>
        </p:spPr>
        <p:txBody>
          <a:bodyPr vert="horz" wrap="square" lIns="0" tIns="0" rIns="0" bIns="0" rtlCol="0" anchor="ctr"/>
          <a:lstStyle/>
          <a:p>
            <a:pPr marL="0" indent="0" algn="l">
              <a:lnSpc>
                <a:spcPts val="1913"/>
              </a:lnSpc>
              <a:buNone/>
            </a:pPr>
            <a:r>
              <a:rPr lang="en-US" sz="1275" i="1" dirty="0">
                <a:solidFill>
                  <a:srgbClr val="495057"/>
                </a:solidFill>
              </a:rPr>
              <a:t>"Before we look into why your periods have stopped, I'd like to do a pregnancy test first — is that okay?"</a:t>
            </a:r>
            <a:endParaRPr lang="en-US" sz="1275" dirty="0"/>
          </a:p>
        </p:txBody>
      </p:sp>
      <p:sp>
        <p:nvSpPr>
          <p:cNvPr id="26" name="Text 4"/>
          <p:cNvSpPr/>
          <p:nvPr/>
        </p:nvSpPr>
        <p:spPr>
          <a:xfrm>
            <a:off x="1107281" y="2514600"/>
            <a:ext cx="874395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Normalise the test to reduce stigma or shock.</a:t>
            </a:r>
            <a:endParaRPr lang="en-US" sz="1275" dirty="0"/>
          </a:p>
        </p:txBody>
      </p:sp>
      <p:sp>
        <p:nvSpPr>
          <p:cNvPr id="27" name="Text 5"/>
          <p:cNvSpPr/>
          <p:nvPr/>
        </p:nvSpPr>
        <p:spPr>
          <a:xfrm>
            <a:off x="1107281" y="2871788"/>
            <a:ext cx="11084719"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Explain that excluding pregnancy is the clinical priority.</a:t>
            </a:r>
            <a:endParaRPr lang="en-US" sz="1275" dirty="0"/>
          </a:p>
        </p:txBody>
      </p:sp>
      <p:sp>
        <p:nvSpPr>
          <p:cNvPr id="28" name="Text 6"/>
          <p:cNvSpPr/>
          <p:nvPr/>
        </p:nvSpPr>
        <p:spPr>
          <a:xfrm>
            <a:off x="1162050" y="4064794"/>
            <a:ext cx="5486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664D03"/>
                </a:solidFill>
              </a:rPr>
              <a:t>Exploring ICE (Concerns)</a:t>
            </a:r>
            <a:endParaRPr lang="en-US" sz="1500" dirty="0"/>
          </a:p>
        </p:txBody>
      </p:sp>
      <p:sp>
        <p:nvSpPr>
          <p:cNvPr id="29" name="Text 7"/>
          <p:cNvSpPr/>
          <p:nvPr/>
        </p:nvSpPr>
        <p:spPr>
          <a:xfrm>
            <a:off x="809625" y="4493419"/>
            <a:ext cx="10104120" cy="242888"/>
          </a:xfrm>
          <a:prstGeom prst="rect">
            <a:avLst/>
          </a:prstGeom>
          <a:noFill/>
          <a:ln/>
        </p:spPr>
        <p:txBody>
          <a:bodyPr vert="horz" wrap="square" lIns="0" tIns="0" rIns="0" bIns="0" rtlCol="0" anchor="ctr"/>
          <a:lstStyle/>
          <a:p>
            <a:pPr marL="0" indent="0" algn="l">
              <a:lnSpc>
                <a:spcPts val="1913"/>
              </a:lnSpc>
              <a:buNone/>
            </a:pPr>
            <a:r>
              <a:rPr lang="en-US" sz="1275" i="1" dirty="0">
                <a:solidFill>
                  <a:srgbClr val="495057"/>
                </a:solidFill>
              </a:rPr>
              <a:t>"What worries you most about your periods stopping?"</a:t>
            </a:r>
            <a:endParaRPr lang="en-US" sz="1275" dirty="0"/>
          </a:p>
        </p:txBody>
      </p:sp>
      <p:sp>
        <p:nvSpPr>
          <p:cNvPr id="30" name="Text 8"/>
          <p:cNvSpPr/>
          <p:nvPr/>
        </p:nvSpPr>
        <p:spPr>
          <a:xfrm>
            <a:off x="1107281" y="4850606"/>
            <a:ext cx="952119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Common fears: Fertility, Cancer, Early Menopause.</a:t>
            </a:r>
            <a:endParaRPr lang="en-US" sz="1275" dirty="0"/>
          </a:p>
        </p:txBody>
      </p:sp>
      <p:sp>
        <p:nvSpPr>
          <p:cNvPr id="31" name="Text 9"/>
          <p:cNvSpPr/>
          <p:nvPr/>
        </p:nvSpPr>
        <p:spPr>
          <a:xfrm>
            <a:off x="1107281" y="5207794"/>
            <a:ext cx="9715500"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Tailor your explanation to their specific concern.</a:t>
            </a:r>
            <a:endParaRPr lang="en-US" sz="1275" dirty="0"/>
          </a:p>
        </p:txBody>
      </p:sp>
      <p:sp>
        <p:nvSpPr>
          <p:cNvPr id="32" name="Text 10"/>
          <p:cNvSpPr/>
          <p:nvPr/>
        </p:nvSpPr>
        <p:spPr>
          <a:xfrm>
            <a:off x="6829425" y="1485900"/>
            <a:ext cx="4114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842029"/>
                </a:solidFill>
              </a:rPr>
              <a:t>Breaking News: POI</a:t>
            </a:r>
            <a:endParaRPr lang="en-US" sz="1500" dirty="0"/>
          </a:p>
        </p:txBody>
      </p:sp>
      <p:sp>
        <p:nvSpPr>
          <p:cNvPr id="33" name="Text 11"/>
          <p:cNvSpPr/>
          <p:nvPr/>
        </p:nvSpPr>
        <p:spPr>
          <a:xfrm>
            <a:off x="6477000" y="1914525"/>
            <a:ext cx="4905375" cy="485775"/>
          </a:xfrm>
          <a:prstGeom prst="rect">
            <a:avLst/>
          </a:prstGeom>
          <a:noFill/>
          <a:ln/>
        </p:spPr>
        <p:txBody>
          <a:bodyPr vert="horz" wrap="square" lIns="0" tIns="0" rIns="0" bIns="0" rtlCol="0" anchor="ctr"/>
          <a:lstStyle/>
          <a:p>
            <a:pPr marL="0" indent="0" algn="l">
              <a:lnSpc>
                <a:spcPts val="1913"/>
              </a:lnSpc>
              <a:buNone/>
            </a:pPr>
            <a:r>
              <a:rPr lang="en-US" sz="1275" i="1" dirty="0">
                <a:solidFill>
                  <a:srgbClr val="495057"/>
                </a:solidFill>
              </a:rPr>
              <a:t>"I know this is hard to hear — but I want to ensure you get the right support from the specialist team."</a:t>
            </a:r>
            <a:endParaRPr lang="en-US" sz="1275" dirty="0"/>
          </a:p>
        </p:txBody>
      </p:sp>
      <p:sp>
        <p:nvSpPr>
          <p:cNvPr id="34" name="Text 12"/>
          <p:cNvSpPr/>
          <p:nvPr/>
        </p:nvSpPr>
        <p:spPr>
          <a:xfrm>
            <a:off x="6774656" y="2514600"/>
            <a:ext cx="5417344"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Acknowledge the psychological impact immediately.</a:t>
            </a:r>
            <a:endParaRPr lang="en-US" sz="1275" dirty="0"/>
          </a:p>
        </p:txBody>
      </p:sp>
      <p:sp>
        <p:nvSpPr>
          <p:cNvPr id="35" name="Text 13"/>
          <p:cNvSpPr/>
          <p:nvPr/>
        </p:nvSpPr>
        <p:spPr>
          <a:xfrm>
            <a:off x="6774656" y="2871788"/>
            <a:ext cx="5417344"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Focus on long-term health (bone/heart) and options.</a:t>
            </a:r>
            <a:endParaRPr lang="en-US" sz="1275" dirty="0"/>
          </a:p>
        </p:txBody>
      </p:sp>
      <p:sp>
        <p:nvSpPr>
          <p:cNvPr id="36" name="Text 14"/>
          <p:cNvSpPr/>
          <p:nvPr/>
        </p:nvSpPr>
        <p:spPr>
          <a:xfrm>
            <a:off x="6829425" y="3943350"/>
            <a:ext cx="4572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383D41"/>
                </a:solidFill>
              </a:rPr>
              <a:t>Safety Netting &amp; BTB</a:t>
            </a:r>
            <a:endParaRPr lang="en-US" sz="1500" dirty="0"/>
          </a:p>
        </p:txBody>
      </p:sp>
      <p:sp>
        <p:nvSpPr>
          <p:cNvPr id="37" name="Text 15"/>
          <p:cNvSpPr/>
          <p:nvPr/>
        </p:nvSpPr>
        <p:spPr>
          <a:xfrm>
            <a:off x="6477000" y="4371975"/>
            <a:ext cx="4905375" cy="485775"/>
          </a:xfrm>
          <a:prstGeom prst="rect">
            <a:avLst/>
          </a:prstGeom>
          <a:noFill/>
          <a:ln/>
        </p:spPr>
        <p:txBody>
          <a:bodyPr vert="horz" wrap="square" lIns="0" tIns="0" rIns="0" bIns="0" rtlCol="0" anchor="ctr"/>
          <a:lstStyle/>
          <a:p>
            <a:pPr marL="0" indent="0" algn="l">
              <a:lnSpc>
                <a:spcPts val="1913"/>
              </a:lnSpc>
              <a:buNone/>
            </a:pPr>
            <a:r>
              <a:rPr lang="en-US" sz="1275" i="1" dirty="0">
                <a:solidFill>
                  <a:srgbClr val="495057"/>
                </a:solidFill>
              </a:rPr>
              <a:t>"Have you missed any pills recently? That's the most common reason this happens."</a:t>
            </a:r>
            <a:endParaRPr lang="en-US" sz="1275" dirty="0"/>
          </a:p>
        </p:txBody>
      </p:sp>
      <p:sp>
        <p:nvSpPr>
          <p:cNvPr id="38" name="Text 16"/>
          <p:cNvSpPr/>
          <p:nvPr/>
        </p:nvSpPr>
        <p:spPr>
          <a:xfrm>
            <a:off x="6774656" y="4972050"/>
            <a:ext cx="4607719" cy="485775"/>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Always advise: "Any bleeding after sex or between periods needs a check-up."</a:t>
            </a:r>
            <a:endParaRPr lang="en-US" sz="1275" dirty="0"/>
          </a:p>
        </p:txBody>
      </p:sp>
      <p:sp>
        <p:nvSpPr>
          <p:cNvPr id="39" name="Text 17"/>
          <p:cNvSpPr/>
          <p:nvPr/>
        </p:nvSpPr>
        <p:spPr>
          <a:xfrm>
            <a:off x="6774656" y="5572125"/>
            <a:ext cx="5417344" cy="242888"/>
          </a:xfrm>
          <a:prstGeom prst="rect">
            <a:avLst/>
          </a:prstGeom>
          <a:noFill/>
          <a:ln/>
        </p:spPr>
        <p:txBody>
          <a:bodyPr vert="horz" wrap="square" lIns="0" tIns="0" rIns="0" bIns="0" rtlCol="0" anchor="ctr"/>
          <a:lstStyle/>
          <a:p>
            <a:pPr marL="0" indent="0" algn="l">
              <a:lnSpc>
                <a:spcPts val="1913"/>
              </a:lnSpc>
              <a:buNone/>
            </a:pPr>
            <a:r>
              <a:rPr lang="en-US" sz="1275" dirty="0">
                <a:solidFill>
                  <a:srgbClr val="212529"/>
                </a:solidFill>
              </a:rPr>
              <a:t>Verify compliance and STI risk before changing pills.</a:t>
            </a:r>
            <a:endParaRPr lang="en-US" sz="127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971550"/>
          </a:xfrm>
          <a:prstGeom prst="rect">
            <a:avLst/>
          </a:prstGeom>
        </p:spPr>
      </p:pic>
      <p:pic>
        <p:nvPicPr>
          <p:cNvPr id="5" name="Image 3" descr="preencoded.png"/>
          <p:cNvPicPr>
            <a:picLocks noChangeAspect="1"/>
          </p:cNvPicPr>
          <p:nvPr/>
        </p:nvPicPr>
        <p:blipFill>
          <a:blip r:embed="rId5"/>
          <a:stretch>
            <a:fillRect/>
          </a:stretch>
        </p:blipFill>
        <p:spPr>
          <a:xfrm>
            <a:off x="381000" y="1524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047750"/>
            <a:ext cx="5572125" cy="2638425"/>
          </a:xfrm>
          <a:prstGeom prst="rect">
            <a:avLst/>
          </a:prstGeom>
        </p:spPr>
      </p:pic>
      <p:pic>
        <p:nvPicPr>
          <p:cNvPr id="7" name="Image 5" descr="preencoded.png"/>
          <p:cNvPicPr>
            <a:picLocks noChangeAspect="1"/>
          </p:cNvPicPr>
          <p:nvPr/>
        </p:nvPicPr>
        <p:blipFill>
          <a:blip r:embed="rId7"/>
          <a:stretch>
            <a:fillRect/>
          </a:stretch>
        </p:blipFill>
        <p:spPr>
          <a:xfrm>
            <a:off x="619125" y="1269653"/>
            <a:ext cx="166688" cy="137220"/>
          </a:xfrm>
          <a:prstGeom prst="rect">
            <a:avLst/>
          </a:prstGeom>
        </p:spPr>
      </p:pic>
      <p:pic>
        <p:nvPicPr>
          <p:cNvPr id="8" name="Image 6" descr="preencoded.png"/>
          <p:cNvPicPr>
            <a:picLocks noChangeAspect="1"/>
          </p:cNvPicPr>
          <p:nvPr/>
        </p:nvPicPr>
        <p:blipFill>
          <a:blip r:embed="rId8"/>
          <a:stretch>
            <a:fillRect/>
          </a:stretch>
        </p:blipFill>
        <p:spPr>
          <a:xfrm>
            <a:off x="619125" y="2576513"/>
            <a:ext cx="5095875" cy="919162"/>
          </a:xfrm>
          <a:prstGeom prst="rect">
            <a:avLst/>
          </a:prstGeom>
        </p:spPr>
      </p:pic>
      <p:pic>
        <p:nvPicPr>
          <p:cNvPr id="9" name="Image 7" descr="preencoded.png"/>
          <p:cNvPicPr>
            <a:picLocks noChangeAspect="1"/>
          </p:cNvPicPr>
          <p:nvPr/>
        </p:nvPicPr>
        <p:blipFill>
          <a:blip r:embed="rId9"/>
          <a:stretch>
            <a:fillRect/>
          </a:stretch>
        </p:blipFill>
        <p:spPr>
          <a:xfrm>
            <a:off x="381000" y="3914775"/>
            <a:ext cx="5572125" cy="2638425"/>
          </a:xfrm>
          <a:prstGeom prst="rect">
            <a:avLst/>
          </a:prstGeom>
        </p:spPr>
      </p:pic>
      <p:pic>
        <p:nvPicPr>
          <p:cNvPr id="10" name="Image 8" descr="preencoded.png"/>
          <p:cNvPicPr>
            <a:picLocks noChangeAspect="1"/>
          </p:cNvPicPr>
          <p:nvPr/>
        </p:nvPicPr>
        <p:blipFill>
          <a:blip r:embed="rId10"/>
          <a:stretch>
            <a:fillRect/>
          </a:stretch>
        </p:blipFill>
        <p:spPr>
          <a:xfrm>
            <a:off x="619125" y="4136678"/>
            <a:ext cx="166688" cy="137220"/>
          </a:xfrm>
          <a:prstGeom prst="rect">
            <a:avLst/>
          </a:prstGeom>
        </p:spPr>
      </p:pic>
      <p:pic>
        <p:nvPicPr>
          <p:cNvPr id="11" name="Image 9" descr="preencoded.png"/>
          <p:cNvPicPr>
            <a:picLocks noChangeAspect="1"/>
          </p:cNvPicPr>
          <p:nvPr/>
        </p:nvPicPr>
        <p:blipFill>
          <a:blip r:embed="rId8"/>
          <a:stretch>
            <a:fillRect/>
          </a:stretch>
        </p:blipFill>
        <p:spPr>
          <a:xfrm>
            <a:off x="619125" y="5443538"/>
            <a:ext cx="5095875" cy="919162"/>
          </a:xfrm>
          <a:prstGeom prst="rect">
            <a:avLst/>
          </a:prstGeom>
        </p:spPr>
      </p:pic>
      <p:pic>
        <p:nvPicPr>
          <p:cNvPr id="12" name="Image 10" descr="preencoded.png"/>
          <p:cNvPicPr>
            <a:picLocks noChangeAspect="1"/>
          </p:cNvPicPr>
          <p:nvPr/>
        </p:nvPicPr>
        <p:blipFill>
          <a:blip r:embed="rId6"/>
          <a:stretch>
            <a:fillRect/>
          </a:stretch>
        </p:blipFill>
        <p:spPr>
          <a:xfrm>
            <a:off x="6238875" y="1047750"/>
            <a:ext cx="5572125" cy="2638425"/>
          </a:xfrm>
          <a:prstGeom prst="rect">
            <a:avLst/>
          </a:prstGeom>
        </p:spPr>
      </p:pic>
      <p:pic>
        <p:nvPicPr>
          <p:cNvPr id="13" name="Image 11" descr="preencoded.png"/>
          <p:cNvPicPr>
            <a:picLocks noChangeAspect="1"/>
          </p:cNvPicPr>
          <p:nvPr/>
        </p:nvPicPr>
        <p:blipFill>
          <a:blip r:embed="rId11"/>
          <a:stretch>
            <a:fillRect/>
          </a:stretch>
        </p:blipFill>
        <p:spPr>
          <a:xfrm>
            <a:off x="6477000" y="1269653"/>
            <a:ext cx="166688" cy="137220"/>
          </a:xfrm>
          <a:prstGeom prst="rect">
            <a:avLst/>
          </a:prstGeom>
        </p:spPr>
      </p:pic>
      <p:pic>
        <p:nvPicPr>
          <p:cNvPr id="14" name="Image 12" descr="preencoded.png"/>
          <p:cNvPicPr>
            <a:picLocks noChangeAspect="1"/>
          </p:cNvPicPr>
          <p:nvPr/>
        </p:nvPicPr>
        <p:blipFill>
          <a:blip r:embed="rId8"/>
          <a:stretch>
            <a:fillRect/>
          </a:stretch>
        </p:blipFill>
        <p:spPr>
          <a:xfrm>
            <a:off x="6477000" y="2576513"/>
            <a:ext cx="5095875" cy="919162"/>
          </a:xfrm>
          <a:prstGeom prst="rect">
            <a:avLst/>
          </a:prstGeom>
        </p:spPr>
      </p:pic>
      <p:pic>
        <p:nvPicPr>
          <p:cNvPr id="15" name="Image 13" descr="preencoded.png"/>
          <p:cNvPicPr>
            <a:picLocks noChangeAspect="1"/>
          </p:cNvPicPr>
          <p:nvPr/>
        </p:nvPicPr>
        <p:blipFill>
          <a:blip r:embed="rId9"/>
          <a:stretch>
            <a:fillRect/>
          </a:stretch>
        </p:blipFill>
        <p:spPr>
          <a:xfrm>
            <a:off x="6238875" y="3914775"/>
            <a:ext cx="5572125" cy="2638425"/>
          </a:xfrm>
          <a:prstGeom prst="rect">
            <a:avLst/>
          </a:prstGeom>
        </p:spPr>
      </p:pic>
      <p:pic>
        <p:nvPicPr>
          <p:cNvPr id="16" name="Image 14" descr="preencoded.png"/>
          <p:cNvPicPr>
            <a:picLocks noChangeAspect="1"/>
          </p:cNvPicPr>
          <p:nvPr/>
        </p:nvPicPr>
        <p:blipFill>
          <a:blip r:embed="rId12"/>
          <a:stretch>
            <a:fillRect/>
          </a:stretch>
        </p:blipFill>
        <p:spPr>
          <a:xfrm>
            <a:off x="6477000" y="4136678"/>
            <a:ext cx="166688" cy="137220"/>
          </a:xfrm>
          <a:prstGeom prst="rect">
            <a:avLst/>
          </a:prstGeom>
        </p:spPr>
      </p:pic>
      <p:pic>
        <p:nvPicPr>
          <p:cNvPr id="17" name="Image 15" descr="preencoded.png"/>
          <p:cNvPicPr>
            <a:picLocks noChangeAspect="1"/>
          </p:cNvPicPr>
          <p:nvPr/>
        </p:nvPicPr>
        <p:blipFill>
          <a:blip r:embed="rId8"/>
          <a:stretch>
            <a:fillRect/>
          </a:stretch>
        </p:blipFill>
        <p:spPr>
          <a:xfrm>
            <a:off x="6477000" y="5443538"/>
            <a:ext cx="5095875" cy="919162"/>
          </a:xfrm>
          <a:prstGeom prst="rect">
            <a:avLst/>
          </a:prstGeom>
        </p:spPr>
      </p:pic>
      <p:sp>
        <p:nvSpPr>
          <p:cNvPr id="18" name="Text 0"/>
          <p:cNvSpPr/>
          <p:nvPr/>
        </p:nvSpPr>
        <p:spPr>
          <a:xfrm>
            <a:off x="523875" y="152400"/>
            <a:ext cx="544068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Quick Recall Quiz</a:t>
            </a:r>
            <a:endParaRPr lang="en-US" sz="2100" dirty="0"/>
          </a:p>
        </p:txBody>
      </p:sp>
      <p:sp>
        <p:nvSpPr>
          <p:cNvPr id="19" name="Text 1"/>
          <p:cNvSpPr/>
          <p:nvPr/>
        </p:nvSpPr>
        <p:spPr>
          <a:xfrm>
            <a:off x="571500" y="590550"/>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0" name="Text 2"/>
          <p:cNvSpPr/>
          <p:nvPr/>
        </p:nvSpPr>
        <p:spPr>
          <a:xfrm>
            <a:off x="862013" y="1238250"/>
            <a:ext cx="509587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072B2"/>
                </a:solidFill>
              </a:rPr>
              <a:t>AKT RECALL: THE GOLD RULE</a:t>
            </a:r>
            <a:endParaRPr lang="en-US" sz="1050" dirty="0"/>
          </a:p>
        </p:txBody>
      </p:sp>
      <p:sp>
        <p:nvSpPr>
          <p:cNvPr id="21" name="Text 3"/>
          <p:cNvSpPr/>
          <p:nvPr/>
        </p:nvSpPr>
        <p:spPr>
          <a:xfrm>
            <a:off x="619125" y="1552575"/>
            <a:ext cx="5095875" cy="533400"/>
          </a:xfrm>
          <a:prstGeom prst="rect">
            <a:avLst/>
          </a:prstGeom>
          <a:noFill/>
          <a:ln/>
        </p:spPr>
        <p:txBody>
          <a:bodyPr vert="horz" wrap="square" lIns="0" tIns="0" rIns="0" bIns="0" rtlCol="0" anchor="ctr"/>
          <a:lstStyle/>
          <a:p>
            <a:pPr marL="0" indent="0">
              <a:lnSpc>
                <a:spcPts val="2100"/>
              </a:lnSpc>
              <a:buNone/>
            </a:pPr>
            <a:r>
              <a:rPr lang="en-US" sz="1500" b="1" dirty="0">
                <a:solidFill>
                  <a:srgbClr val="212529"/>
                </a:solidFill>
              </a:rPr>
              <a:t>What is the single most important diagnosis to exclude first in any woman with secondary amenorrhoea?</a:t>
            </a:r>
            <a:endParaRPr lang="en-US" sz="1500" dirty="0"/>
          </a:p>
        </p:txBody>
      </p:sp>
      <p:sp>
        <p:nvSpPr>
          <p:cNvPr id="22" name="Text 4"/>
          <p:cNvSpPr/>
          <p:nvPr/>
        </p:nvSpPr>
        <p:spPr>
          <a:xfrm>
            <a:off x="762000" y="2690813"/>
            <a:ext cx="48101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198754"/>
                </a:solidFill>
              </a:rPr>
              <a:t>CORRECT ANSWER</a:t>
            </a:r>
            <a:endParaRPr lang="en-US" sz="900" dirty="0"/>
          </a:p>
        </p:txBody>
      </p:sp>
      <p:sp>
        <p:nvSpPr>
          <p:cNvPr id="23" name="Text 5"/>
          <p:cNvSpPr/>
          <p:nvPr/>
        </p:nvSpPr>
        <p:spPr>
          <a:xfrm>
            <a:off x="762000" y="2900363"/>
            <a:ext cx="4810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5132"/>
                </a:solidFill>
              </a:rPr>
              <a:t>Pregnancy (HCG Test)</a:t>
            </a:r>
            <a:endParaRPr lang="en-US" sz="1350" dirty="0"/>
          </a:p>
        </p:txBody>
      </p:sp>
      <p:sp>
        <p:nvSpPr>
          <p:cNvPr id="24" name="Text 6"/>
          <p:cNvSpPr/>
          <p:nvPr/>
        </p:nvSpPr>
        <p:spPr>
          <a:xfrm>
            <a:off x="762000" y="3195638"/>
            <a:ext cx="8023860" cy="185738"/>
          </a:xfrm>
          <a:prstGeom prst="rect">
            <a:avLst/>
          </a:prstGeom>
          <a:noFill/>
          <a:ln/>
        </p:spPr>
        <p:txBody>
          <a:bodyPr vert="horz" wrap="square" lIns="0" tIns="0" rIns="0" bIns="0" rtlCol="0" anchor="ctr"/>
          <a:lstStyle/>
          <a:p>
            <a:pPr marL="0" indent="0">
              <a:lnSpc>
                <a:spcPts val="1463"/>
              </a:lnSpc>
              <a:buNone/>
            </a:pPr>
            <a:r>
              <a:rPr lang="en-US" sz="975" i="1" dirty="0">
                <a:solidFill>
                  <a:srgbClr val="666666"/>
                </a:solidFill>
              </a:rPr>
              <a:t>"All amenorrhoea is pregnancy until proven otherwise."</a:t>
            </a:r>
            <a:endParaRPr lang="en-US" sz="975" dirty="0"/>
          </a:p>
        </p:txBody>
      </p:sp>
      <p:sp>
        <p:nvSpPr>
          <p:cNvPr id="25" name="Text 7"/>
          <p:cNvSpPr/>
          <p:nvPr/>
        </p:nvSpPr>
        <p:spPr>
          <a:xfrm>
            <a:off x="862013" y="4105275"/>
            <a:ext cx="509587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072B2"/>
                </a:solidFill>
              </a:rPr>
              <a:t>AKT RECALL: POI THRESHOLDS</a:t>
            </a:r>
            <a:endParaRPr lang="en-US" sz="1050" dirty="0"/>
          </a:p>
        </p:txBody>
      </p:sp>
      <p:sp>
        <p:nvSpPr>
          <p:cNvPr id="26" name="Text 8"/>
          <p:cNvSpPr/>
          <p:nvPr/>
        </p:nvSpPr>
        <p:spPr>
          <a:xfrm>
            <a:off x="619125" y="4419600"/>
            <a:ext cx="5095875" cy="533400"/>
          </a:xfrm>
          <a:prstGeom prst="rect">
            <a:avLst/>
          </a:prstGeom>
          <a:noFill/>
          <a:ln/>
        </p:spPr>
        <p:txBody>
          <a:bodyPr vert="horz" wrap="square" lIns="0" tIns="0" rIns="0" bIns="0" rtlCol="0" anchor="ctr"/>
          <a:lstStyle/>
          <a:p>
            <a:pPr marL="0" indent="0">
              <a:lnSpc>
                <a:spcPts val="2100"/>
              </a:lnSpc>
              <a:buNone/>
            </a:pPr>
            <a:r>
              <a:rPr lang="en-US" sz="1500" b="1" dirty="0">
                <a:solidFill>
                  <a:srgbClr val="212529"/>
                </a:solidFill>
              </a:rPr>
              <a:t>What FSH level confirms Premature Ovarian Insufficiency (POI) in a woman under 40?</a:t>
            </a:r>
            <a:endParaRPr lang="en-US" sz="1500" dirty="0"/>
          </a:p>
        </p:txBody>
      </p:sp>
      <p:sp>
        <p:nvSpPr>
          <p:cNvPr id="27" name="Text 9"/>
          <p:cNvSpPr/>
          <p:nvPr/>
        </p:nvSpPr>
        <p:spPr>
          <a:xfrm>
            <a:off x="762000" y="5557838"/>
            <a:ext cx="48101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198754"/>
                </a:solidFill>
              </a:rPr>
              <a:t>CORRECT ANSWER</a:t>
            </a:r>
            <a:endParaRPr lang="en-US" sz="900" dirty="0"/>
          </a:p>
        </p:txBody>
      </p:sp>
      <p:sp>
        <p:nvSpPr>
          <p:cNvPr id="28" name="Text 10"/>
          <p:cNvSpPr/>
          <p:nvPr/>
        </p:nvSpPr>
        <p:spPr>
          <a:xfrm>
            <a:off x="762000" y="5767388"/>
            <a:ext cx="4810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5132"/>
                </a:solidFill>
              </a:rPr>
              <a:t>FSH &gt;30 IU/L</a:t>
            </a:r>
            <a:endParaRPr lang="en-US" sz="1350" dirty="0"/>
          </a:p>
        </p:txBody>
      </p:sp>
      <p:sp>
        <p:nvSpPr>
          <p:cNvPr id="29" name="Text 11"/>
          <p:cNvSpPr/>
          <p:nvPr/>
        </p:nvSpPr>
        <p:spPr>
          <a:xfrm>
            <a:off x="762000" y="6062663"/>
            <a:ext cx="7776210" cy="185738"/>
          </a:xfrm>
          <a:prstGeom prst="rect">
            <a:avLst/>
          </a:prstGeom>
          <a:noFill/>
          <a:ln/>
        </p:spPr>
        <p:txBody>
          <a:bodyPr vert="horz" wrap="square" lIns="0" tIns="0" rIns="0" bIns="0" rtlCol="0" anchor="ctr"/>
          <a:lstStyle/>
          <a:p>
            <a:pPr marL="0" indent="0">
              <a:lnSpc>
                <a:spcPts val="1463"/>
              </a:lnSpc>
              <a:buNone/>
            </a:pPr>
            <a:r>
              <a:rPr lang="en-US" sz="975" i="1" dirty="0">
                <a:solidFill>
                  <a:srgbClr val="666666"/>
                </a:solidFill>
              </a:rPr>
              <a:t>Must be confirmed on two readings, 4–6 weeks apart.</a:t>
            </a:r>
            <a:endParaRPr lang="en-US" sz="975" dirty="0"/>
          </a:p>
        </p:txBody>
      </p:sp>
      <p:sp>
        <p:nvSpPr>
          <p:cNvPr id="30" name="Text 12"/>
          <p:cNvSpPr/>
          <p:nvPr/>
        </p:nvSpPr>
        <p:spPr>
          <a:xfrm>
            <a:off x="6719888" y="1238250"/>
            <a:ext cx="509587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072B2"/>
                </a:solidFill>
              </a:rPr>
              <a:t>SCA SKILL: CLINICAL SAFETY</a:t>
            </a:r>
            <a:endParaRPr lang="en-US" sz="1050" dirty="0"/>
          </a:p>
        </p:txBody>
      </p:sp>
      <p:sp>
        <p:nvSpPr>
          <p:cNvPr id="31" name="Text 13"/>
          <p:cNvSpPr/>
          <p:nvPr/>
        </p:nvSpPr>
        <p:spPr>
          <a:xfrm>
            <a:off x="6477000" y="1552575"/>
            <a:ext cx="5095875" cy="533400"/>
          </a:xfrm>
          <a:prstGeom prst="rect">
            <a:avLst/>
          </a:prstGeom>
          <a:noFill/>
          <a:ln/>
        </p:spPr>
        <p:txBody>
          <a:bodyPr vert="horz" wrap="square" lIns="0" tIns="0" rIns="0" bIns="0" rtlCol="0" anchor="ctr"/>
          <a:lstStyle/>
          <a:p>
            <a:pPr marL="0" indent="0">
              <a:lnSpc>
                <a:spcPts val="2100"/>
              </a:lnSpc>
              <a:buNone/>
            </a:pPr>
            <a:r>
              <a:rPr lang="en-US" sz="1500" b="1" dirty="0">
                <a:solidFill>
                  <a:srgbClr val="212529"/>
                </a:solidFill>
              </a:rPr>
              <a:t>What physical examination is mandatory for every woman presenting with Intermenstrual Bleeding (IMB)?</a:t>
            </a:r>
            <a:endParaRPr lang="en-US" sz="1500" dirty="0"/>
          </a:p>
        </p:txBody>
      </p:sp>
      <p:sp>
        <p:nvSpPr>
          <p:cNvPr id="32" name="Text 14"/>
          <p:cNvSpPr/>
          <p:nvPr/>
        </p:nvSpPr>
        <p:spPr>
          <a:xfrm>
            <a:off x="6619875" y="2690813"/>
            <a:ext cx="48101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198754"/>
                </a:solidFill>
              </a:rPr>
              <a:t>CORRECT ANSWER</a:t>
            </a:r>
            <a:endParaRPr lang="en-US" sz="900" dirty="0"/>
          </a:p>
        </p:txBody>
      </p:sp>
      <p:sp>
        <p:nvSpPr>
          <p:cNvPr id="33" name="Text 15"/>
          <p:cNvSpPr/>
          <p:nvPr/>
        </p:nvSpPr>
        <p:spPr>
          <a:xfrm>
            <a:off x="6619875" y="2900363"/>
            <a:ext cx="4810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5132"/>
                </a:solidFill>
              </a:rPr>
              <a:t>Speculum Exam (Cervix)</a:t>
            </a:r>
            <a:endParaRPr lang="en-US" sz="1350" dirty="0"/>
          </a:p>
        </p:txBody>
      </p:sp>
      <p:sp>
        <p:nvSpPr>
          <p:cNvPr id="34" name="Text 16"/>
          <p:cNvSpPr/>
          <p:nvPr/>
        </p:nvSpPr>
        <p:spPr>
          <a:xfrm>
            <a:off x="6619875" y="3195638"/>
            <a:ext cx="5572125" cy="185738"/>
          </a:xfrm>
          <a:prstGeom prst="rect">
            <a:avLst/>
          </a:prstGeom>
          <a:noFill/>
          <a:ln/>
        </p:spPr>
        <p:txBody>
          <a:bodyPr vert="horz" wrap="square" lIns="0" tIns="0" rIns="0" bIns="0" rtlCol="0" anchor="ctr"/>
          <a:lstStyle/>
          <a:p>
            <a:pPr marL="0" indent="0">
              <a:lnSpc>
                <a:spcPts val="1463"/>
              </a:lnSpc>
              <a:buNone/>
            </a:pPr>
            <a:r>
              <a:rPr lang="en-US" sz="975" i="1" dirty="0">
                <a:solidFill>
                  <a:srgbClr val="666666"/>
                </a:solidFill>
              </a:rPr>
              <a:t>To exclude polyps, ectropion, or visible malignancy.</a:t>
            </a:r>
            <a:endParaRPr lang="en-US" sz="975" dirty="0"/>
          </a:p>
        </p:txBody>
      </p:sp>
      <p:sp>
        <p:nvSpPr>
          <p:cNvPr id="35" name="Text 17"/>
          <p:cNvSpPr/>
          <p:nvPr/>
        </p:nvSpPr>
        <p:spPr>
          <a:xfrm>
            <a:off x="6719888" y="4105275"/>
            <a:ext cx="5095875" cy="200025"/>
          </a:xfrm>
          <a:prstGeom prst="rect">
            <a:avLst/>
          </a:prstGeom>
          <a:noFill/>
          <a:ln/>
        </p:spPr>
        <p:txBody>
          <a:bodyPr vert="horz" wrap="square" lIns="0" tIns="0" rIns="0" bIns="0" rtlCol="0" anchor="ctr"/>
          <a:lstStyle/>
          <a:p>
            <a:pPr marL="0" indent="0">
              <a:lnSpc>
                <a:spcPts val="1575"/>
              </a:lnSpc>
              <a:buNone/>
            </a:pPr>
            <a:r>
              <a:rPr lang="en-US" sz="1050" b="1" dirty="0">
                <a:solidFill>
                  <a:srgbClr val="0072B2"/>
                </a:solidFill>
              </a:rPr>
              <a:t>AKT RECALL: DRUG CAUSES</a:t>
            </a:r>
            <a:endParaRPr lang="en-US" sz="1050" dirty="0"/>
          </a:p>
        </p:txBody>
      </p:sp>
      <p:sp>
        <p:nvSpPr>
          <p:cNvPr id="36" name="Text 18"/>
          <p:cNvSpPr/>
          <p:nvPr/>
        </p:nvSpPr>
        <p:spPr>
          <a:xfrm>
            <a:off x="6477000" y="4419600"/>
            <a:ext cx="5095875" cy="800100"/>
          </a:xfrm>
          <a:prstGeom prst="rect">
            <a:avLst/>
          </a:prstGeom>
          <a:noFill/>
          <a:ln/>
        </p:spPr>
        <p:txBody>
          <a:bodyPr vert="horz" wrap="square" lIns="0" tIns="0" rIns="0" bIns="0" rtlCol="0" anchor="ctr"/>
          <a:lstStyle/>
          <a:p>
            <a:pPr marL="0" indent="0">
              <a:lnSpc>
                <a:spcPts val="2100"/>
              </a:lnSpc>
              <a:buNone/>
            </a:pPr>
            <a:r>
              <a:rPr lang="en-US" sz="1500" b="1" dirty="0">
                <a:solidFill>
                  <a:srgbClr val="212529"/>
                </a:solidFill>
              </a:rPr>
              <a:t>Which common antiemetic can cause hyperprolactinaemia by acting as a dopamine antagonist?</a:t>
            </a:r>
            <a:endParaRPr lang="en-US" sz="1500" dirty="0"/>
          </a:p>
        </p:txBody>
      </p:sp>
      <p:sp>
        <p:nvSpPr>
          <p:cNvPr id="37" name="Text 19"/>
          <p:cNvSpPr/>
          <p:nvPr/>
        </p:nvSpPr>
        <p:spPr>
          <a:xfrm>
            <a:off x="6619875" y="5557838"/>
            <a:ext cx="4810125" cy="171450"/>
          </a:xfrm>
          <a:prstGeom prst="rect">
            <a:avLst/>
          </a:prstGeom>
          <a:noFill/>
          <a:ln/>
        </p:spPr>
        <p:txBody>
          <a:bodyPr vert="horz" wrap="square" lIns="0" tIns="0" rIns="0" bIns="0" rtlCol="0" anchor="ctr"/>
          <a:lstStyle/>
          <a:p>
            <a:pPr marL="0" indent="0">
              <a:lnSpc>
                <a:spcPts val="1350"/>
              </a:lnSpc>
              <a:buNone/>
            </a:pPr>
            <a:r>
              <a:rPr lang="en-US" sz="900" b="1" dirty="0">
                <a:solidFill>
                  <a:srgbClr val="198754"/>
                </a:solidFill>
              </a:rPr>
              <a:t>CORRECT ANSWER</a:t>
            </a:r>
            <a:endParaRPr lang="en-US" sz="900" dirty="0"/>
          </a:p>
        </p:txBody>
      </p:sp>
      <p:sp>
        <p:nvSpPr>
          <p:cNvPr id="38" name="Text 20"/>
          <p:cNvSpPr/>
          <p:nvPr/>
        </p:nvSpPr>
        <p:spPr>
          <a:xfrm>
            <a:off x="6619875" y="5767388"/>
            <a:ext cx="4810125" cy="257175"/>
          </a:xfrm>
          <a:prstGeom prst="rect">
            <a:avLst/>
          </a:prstGeom>
          <a:noFill/>
          <a:ln/>
        </p:spPr>
        <p:txBody>
          <a:bodyPr vert="horz" wrap="square" lIns="0" tIns="0" rIns="0" bIns="0" rtlCol="0" anchor="ctr"/>
          <a:lstStyle/>
          <a:p>
            <a:pPr marL="0" indent="0">
              <a:lnSpc>
                <a:spcPts val="2025"/>
              </a:lnSpc>
              <a:buNone/>
            </a:pPr>
            <a:r>
              <a:rPr lang="en-US" sz="1350" b="1" dirty="0">
                <a:solidFill>
                  <a:srgbClr val="0F5132"/>
                </a:solidFill>
              </a:rPr>
              <a:t>Metoclopramide</a:t>
            </a:r>
            <a:endParaRPr lang="en-US" sz="1350" dirty="0"/>
          </a:p>
        </p:txBody>
      </p:sp>
      <p:sp>
        <p:nvSpPr>
          <p:cNvPr id="39" name="Text 21"/>
          <p:cNvSpPr/>
          <p:nvPr/>
        </p:nvSpPr>
        <p:spPr>
          <a:xfrm>
            <a:off x="6619875" y="6062663"/>
            <a:ext cx="5572125" cy="185738"/>
          </a:xfrm>
          <a:prstGeom prst="rect">
            <a:avLst/>
          </a:prstGeom>
          <a:noFill/>
          <a:ln/>
        </p:spPr>
        <p:txBody>
          <a:bodyPr vert="horz" wrap="square" lIns="0" tIns="0" rIns="0" bIns="0" rtlCol="0" anchor="ctr"/>
          <a:lstStyle/>
          <a:p>
            <a:pPr marL="0" indent="0">
              <a:lnSpc>
                <a:spcPts val="1463"/>
              </a:lnSpc>
              <a:buNone/>
            </a:pPr>
            <a:r>
              <a:rPr lang="en-US" sz="975" i="1" dirty="0">
                <a:solidFill>
                  <a:srgbClr val="666666"/>
                </a:solidFill>
              </a:rPr>
              <a:t>Also consider haloperidol, cimetidine, and methyldopa.</a:t>
            </a:r>
            <a:endParaRPr lang="en-US" sz="975"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icPr>
            <a:picLocks noChangeAspect="1"/>
          </p:cNvPicPr>
          <p:nvPr/>
        </p:nvPicPr>
        <p:blipFill>
          <a:blip r:embed="rId4"/>
          <a:stretch>
            <a:fillRect/>
          </a:stretch>
        </p:blipFill>
        <p:spPr>
          <a:xfrm>
            <a:off x="0" y="0"/>
            <a:ext cx="12192000" cy="1057275"/>
          </a:xfrm>
          <a:prstGeom prst="rect">
            <a:avLst/>
          </a:prstGeom>
        </p:spPr>
      </p:pic>
      <p:pic>
        <p:nvPicPr>
          <p:cNvPr id="5" name="Image 3" descr="preencoded.png"/>
          <p:cNvPicPr>
            <a:picLocks noChangeAspect="1"/>
          </p:cNvPicPr>
          <p:nvPr/>
        </p:nvPicPr>
        <p:blipFill>
          <a:blip r:embed="rId5"/>
          <a:stretch>
            <a:fillRect/>
          </a:stretch>
        </p:blipFill>
        <p:spPr>
          <a:xfrm>
            <a:off x="381000" y="190500"/>
            <a:ext cx="11430000" cy="400050"/>
          </a:xfrm>
          <a:prstGeom prst="rect">
            <a:avLst/>
          </a:prstGeom>
        </p:spPr>
      </p:pic>
      <p:pic>
        <p:nvPicPr>
          <p:cNvPr id="6" name="Image 4" descr="preencoded.png"/>
          <p:cNvPicPr>
            <a:picLocks noChangeAspect="1"/>
          </p:cNvPicPr>
          <p:nvPr/>
        </p:nvPicPr>
        <p:blipFill>
          <a:blip r:embed="rId6"/>
          <a:stretch>
            <a:fillRect/>
          </a:stretch>
        </p:blipFill>
        <p:spPr>
          <a:xfrm>
            <a:off x="381000" y="1152525"/>
            <a:ext cx="5619750" cy="2142976"/>
          </a:xfrm>
          <a:prstGeom prst="rect">
            <a:avLst/>
          </a:prstGeom>
        </p:spPr>
      </p:pic>
      <p:pic>
        <p:nvPicPr>
          <p:cNvPr id="7" name="Image 5" descr="preencoded.png"/>
          <p:cNvPicPr>
            <a:picLocks noChangeAspect="1"/>
          </p:cNvPicPr>
          <p:nvPr/>
        </p:nvPicPr>
        <p:blipFill>
          <a:blip r:embed="rId7"/>
          <a:stretch>
            <a:fillRect/>
          </a:stretch>
        </p:blipFill>
        <p:spPr>
          <a:xfrm>
            <a:off x="571500" y="1390650"/>
            <a:ext cx="238125" cy="190500"/>
          </a:xfrm>
          <a:prstGeom prst="rect">
            <a:avLst/>
          </a:prstGeom>
        </p:spPr>
      </p:pic>
      <p:pic>
        <p:nvPicPr>
          <p:cNvPr id="8" name="Image 6" descr="preencoded.png"/>
          <p:cNvPicPr>
            <a:picLocks noChangeAspect="1"/>
          </p:cNvPicPr>
          <p:nvPr/>
        </p:nvPicPr>
        <p:blipFill>
          <a:blip r:embed="rId8"/>
          <a:stretch>
            <a:fillRect/>
          </a:stretch>
        </p:blipFill>
        <p:spPr>
          <a:xfrm>
            <a:off x="571500" y="1781175"/>
            <a:ext cx="202406" cy="180975"/>
          </a:xfrm>
          <a:prstGeom prst="rect">
            <a:avLst/>
          </a:prstGeom>
        </p:spPr>
      </p:pic>
      <p:pic>
        <p:nvPicPr>
          <p:cNvPr id="9" name="Image 7" descr="preencoded.png"/>
          <p:cNvPicPr>
            <a:picLocks noChangeAspect="1"/>
          </p:cNvPicPr>
          <p:nvPr/>
        </p:nvPicPr>
        <p:blipFill>
          <a:blip r:embed="rId9"/>
          <a:stretch>
            <a:fillRect/>
          </a:stretch>
        </p:blipFill>
        <p:spPr>
          <a:xfrm>
            <a:off x="571500" y="2310705"/>
            <a:ext cx="202406" cy="172045"/>
          </a:xfrm>
          <a:prstGeom prst="rect">
            <a:avLst/>
          </a:prstGeom>
        </p:spPr>
      </p:pic>
      <p:pic>
        <p:nvPicPr>
          <p:cNvPr id="10" name="Image 8" descr="preencoded.png"/>
          <p:cNvPicPr>
            <a:picLocks noChangeAspect="1"/>
          </p:cNvPicPr>
          <p:nvPr/>
        </p:nvPicPr>
        <p:blipFill>
          <a:blip r:embed="rId10"/>
          <a:stretch>
            <a:fillRect/>
          </a:stretch>
        </p:blipFill>
        <p:spPr>
          <a:xfrm>
            <a:off x="571500" y="2840236"/>
            <a:ext cx="202406" cy="163711"/>
          </a:xfrm>
          <a:prstGeom prst="rect">
            <a:avLst/>
          </a:prstGeom>
        </p:spPr>
      </p:pic>
      <p:pic>
        <p:nvPicPr>
          <p:cNvPr id="11" name="Image 9" descr="preencoded.png"/>
          <p:cNvPicPr>
            <a:picLocks noChangeAspect="1"/>
          </p:cNvPicPr>
          <p:nvPr/>
        </p:nvPicPr>
        <p:blipFill>
          <a:blip r:embed="rId11"/>
          <a:stretch>
            <a:fillRect/>
          </a:stretch>
        </p:blipFill>
        <p:spPr>
          <a:xfrm>
            <a:off x="381000" y="3438376"/>
            <a:ext cx="5619750" cy="1689646"/>
          </a:xfrm>
          <a:prstGeom prst="rect">
            <a:avLst/>
          </a:prstGeom>
        </p:spPr>
      </p:pic>
      <p:pic>
        <p:nvPicPr>
          <p:cNvPr id="12" name="Image 10" descr="preencoded.png"/>
          <p:cNvPicPr>
            <a:picLocks noChangeAspect="1"/>
          </p:cNvPicPr>
          <p:nvPr/>
        </p:nvPicPr>
        <p:blipFill>
          <a:blip r:embed="rId12"/>
          <a:stretch>
            <a:fillRect/>
          </a:stretch>
        </p:blipFill>
        <p:spPr>
          <a:xfrm>
            <a:off x="571500" y="3676501"/>
            <a:ext cx="238125" cy="190500"/>
          </a:xfrm>
          <a:prstGeom prst="rect">
            <a:avLst/>
          </a:prstGeom>
        </p:spPr>
      </p:pic>
      <p:pic>
        <p:nvPicPr>
          <p:cNvPr id="13" name="Image 11" descr="preencoded.png"/>
          <p:cNvPicPr>
            <a:picLocks noChangeAspect="1"/>
          </p:cNvPicPr>
          <p:nvPr/>
        </p:nvPicPr>
        <p:blipFill>
          <a:blip r:embed="rId13"/>
          <a:stretch>
            <a:fillRect/>
          </a:stretch>
        </p:blipFill>
        <p:spPr>
          <a:xfrm>
            <a:off x="571500" y="4067026"/>
            <a:ext cx="202406" cy="163711"/>
          </a:xfrm>
          <a:prstGeom prst="rect">
            <a:avLst/>
          </a:prstGeom>
        </p:spPr>
      </p:pic>
      <p:pic>
        <p:nvPicPr>
          <p:cNvPr id="14" name="Image 12" descr="preencoded.png"/>
          <p:cNvPicPr>
            <a:picLocks noChangeAspect="1"/>
          </p:cNvPicPr>
          <p:nvPr/>
        </p:nvPicPr>
        <p:blipFill>
          <a:blip r:embed="rId14"/>
          <a:stretch>
            <a:fillRect/>
          </a:stretch>
        </p:blipFill>
        <p:spPr>
          <a:xfrm>
            <a:off x="571500" y="4369891"/>
            <a:ext cx="202406" cy="163711"/>
          </a:xfrm>
          <a:prstGeom prst="rect">
            <a:avLst/>
          </a:prstGeom>
        </p:spPr>
      </p:pic>
      <p:pic>
        <p:nvPicPr>
          <p:cNvPr id="15" name="Image 13" descr="preencoded.png"/>
          <p:cNvPicPr>
            <a:picLocks noChangeAspect="1"/>
          </p:cNvPicPr>
          <p:nvPr/>
        </p:nvPicPr>
        <p:blipFill>
          <a:blip r:embed="rId15"/>
          <a:stretch>
            <a:fillRect/>
          </a:stretch>
        </p:blipFill>
        <p:spPr>
          <a:xfrm>
            <a:off x="571500" y="4672757"/>
            <a:ext cx="202406" cy="163711"/>
          </a:xfrm>
          <a:prstGeom prst="rect">
            <a:avLst/>
          </a:prstGeom>
        </p:spPr>
      </p:pic>
      <p:pic>
        <p:nvPicPr>
          <p:cNvPr id="16" name="Image 14" descr="preencoded.png"/>
          <p:cNvPicPr>
            <a:picLocks noChangeAspect="1"/>
          </p:cNvPicPr>
          <p:nvPr/>
        </p:nvPicPr>
        <p:blipFill>
          <a:blip r:embed="rId16"/>
          <a:stretch>
            <a:fillRect/>
          </a:stretch>
        </p:blipFill>
        <p:spPr>
          <a:xfrm>
            <a:off x="6191250" y="1152525"/>
            <a:ext cx="5619750" cy="1916311"/>
          </a:xfrm>
          <a:prstGeom prst="rect">
            <a:avLst/>
          </a:prstGeom>
        </p:spPr>
      </p:pic>
      <p:pic>
        <p:nvPicPr>
          <p:cNvPr id="17" name="Image 15" descr="preencoded.png"/>
          <p:cNvPicPr>
            <a:picLocks noChangeAspect="1"/>
          </p:cNvPicPr>
          <p:nvPr/>
        </p:nvPicPr>
        <p:blipFill>
          <a:blip r:embed="rId17"/>
          <a:stretch>
            <a:fillRect/>
          </a:stretch>
        </p:blipFill>
        <p:spPr>
          <a:xfrm>
            <a:off x="6381750" y="1390650"/>
            <a:ext cx="238125" cy="190500"/>
          </a:xfrm>
          <a:prstGeom prst="rect">
            <a:avLst/>
          </a:prstGeom>
        </p:spPr>
      </p:pic>
      <p:pic>
        <p:nvPicPr>
          <p:cNvPr id="18" name="Image 16" descr="preencoded.png"/>
          <p:cNvPicPr>
            <a:picLocks noChangeAspect="1"/>
          </p:cNvPicPr>
          <p:nvPr/>
        </p:nvPicPr>
        <p:blipFill>
          <a:blip r:embed="rId18"/>
          <a:stretch>
            <a:fillRect/>
          </a:stretch>
        </p:blipFill>
        <p:spPr>
          <a:xfrm>
            <a:off x="6381750" y="1781175"/>
            <a:ext cx="202406" cy="163711"/>
          </a:xfrm>
          <a:prstGeom prst="rect">
            <a:avLst/>
          </a:prstGeom>
        </p:spPr>
      </p:pic>
      <p:pic>
        <p:nvPicPr>
          <p:cNvPr id="19" name="Image 17" descr="preencoded.png"/>
          <p:cNvPicPr>
            <a:picLocks noChangeAspect="1"/>
          </p:cNvPicPr>
          <p:nvPr/>
        </p:nvPicPr>
        <p:blipFill>
          <a:blip r:embed="rId19"/>
          <a:stretch>
            <a:fillRect/>
          </a:stretch>
        </p:blipFill>
        <p:spPr>
          <a:xfrm>
            <a:off x="6381750" y="2084040"/>
            <a:ext cx="202406" cy="163711"/>
          </a:xfrm>
          <a:prstGeom prst="rect">
            <a:avLst/>
          </a:prstGeom>
        </p:spPr>
      </p:pic>
      <p:pic>
        <p:nvPicPr>
          <p:cNvPr id="20" name="Image 18" descr="preencoded.png"/>
          <p:cNvPicPr>
            <a:picLocks noChangeAspect="1"/>
          </p:cNvPicPr>
          <p:nvPr/>
        </p:nvPicPr>
        <p:blipFill>
          <a:blip r:embed="rId20"/>
          <a:stretch>
            <a:fillRect/>
          </a:stretch>
        </p:blipFill>
        <p:spPr>
          <a:xfrm>
            <a:off x="6381750" y="2386905"/>
            <a:ext cx="202406" cy="163711"/>
          </a:xfrm>
          <a:prstGeom prst="rect">
            <a:avLst/>
          </a:prstGeom>
        </p:spPr>
      </p:pic>
      <p:pic>
        <p:nvPicPr>
          <p:cNvPr id="21" name="Image 19" descr="preencoded.png"/>
          <p:cNvPicPr>
            <a:picLocks noChangeAspect="1"/>
          </p:cNvPicPr>
          <p:nvPr/>
        </p:nvPicPr>
        <p:blipFill>
          <a:blip r:embed="rId21"/>
          <a:stretch>
            <a:fillRect/>
          </a:stretch>
        </p:blipFill>
        <p:spPr>
          <a:xfrm>
            <a:off x="6191250" y="3211711"/>
            <a:ext cx="5619750" cy="1916311"/>
          </a:xfrm>
          <a:prstGeom prst="rect">
            <a:avLst/>
          </a:prstGeom>
        </p:spPr>
      </p:pic>
      <p:pic>
        <p:nvPicPr>
          <p:cNvPr id="22" name="Image 20" descr="preencoded.png"/>
          <p:cNvPicPr>
            <a:picLocks noChangeAspect="1"/>
          </p:cNvPicPr>
          <p:nvPr/>
        </p:nvPicPr>
        <p:blipFill>
          <a:blip r:embed="rId22"/>
          <a:stretch>
            <a:fillRect/>
          </a:stretch>
        </p:blipFill>
        <p:spPr>
          <a:xfrm>
            <a:off x="6381750" y="3449836"/>
            <a:ext cx="238125" cy="190500"/>
          </a:xfrm>
          <a:prstGeom prst="rect">
            <a:avLst/>
          </a:prstGeom>
        </p:spPr>
      </p:pic>
      <p:pic>
        <p:nvPicPr>
          <p:cNvPr id="23" name="Image 21" descr="preencoded.png"/>
          <p:cNvPicPr>
            <a:picLocks noChangeAspect="1"/>
          </p:cNvPicPr>
          <p:nvPr/>
        </p:nvPicPr>
        <p:blipFill>
          <a:blip r:embed="rId23"/>
          <a:stretch>
            <a:fillRect/>
          </a:stretch>
        </p:blipFill>
        <p:spPr>
          <a:xfrm>
            <a:off x="6381750" y="3840361"/>
            <a:ext cx="202406" cy="163711"/>
          </a:xfrm>
          <a:prstGeom prst="rect">
            <a:avLst/>
          </a:prstGeom>
        </p:spPr>
      </p:pic>
      <p:pic>
        <p:nvPicPr>
          <p:cNvPr id="24" name="Image 22" descr="preencoded.png"/>
          <p:cNvPicPr>
            <a:picLocks noChangeAspect="1"/>
          </p:cNvPicPr>
          <p:nvPr/>
        </p:nvPicPr>
        <p:blipFill>
          <a:blip r:embed="rId24"/>
          <a:stretch>
            <a:fillRect/>
          </a:stretch>
        </p:blipFill>
        <p:spPr>
          <a:xfrm>
            <a:off x="6381750" y="4143226"/>
            <a:ext cx="202406" cy="163711"/>
          </a:xfrm>
          <a:prstGeom prst="rect">
            <a:avLst/>
          </a:prstGeom>
        </p:spPr>
      </p:pic>
      <p:pic>
        <p:nvPicPr>
          <p:cNvPr id="25" name="Image 23" descr="preencoded.png"/>
          <p:cNvPicPr>
            <a:picLocks noChangeAspect="1"/>
          </p:cNvPicPr>
          <p:nvPr/>
        </p:nvPicPr>
        <p:blipFill>
          <a:blip r:embed="rId25"/>
          <a:stretch>
            <a:fillRect/>
          </a:stretch>
        </p:blipFill>
        <p:spPr>
          <a:xfrm>
            <a:off x="6381750" y="4446091"/>
            <a:ext cx="202406" cy="163711"/>
          </a:xfrm>
          <a:prstGeom prst="rect">
            <a:avLst/>
          </a:prstGeom>
        </p:spPr>
      </p:pic>
      <p:pic>
        <p:nvPicPr>
          <p:cNvPr id="26" name="Image 24" descr="preencoded.png"/>
          <p:cNvPicPr>
            <a:picLocks noChangeAspect="1"/>
          </p:cNvPicPr>
          <p:nvPr/>
        </p:nvPicPr>
        <p:blipFill>
          <a:blip r:embed="rId26"/>
          <a:stretch>
            <a:fillRect/>
          </a:stretch>
        </p:blipFill>
        <p:spPr>
          <a:xfrm>
            <a:off x="381000" y="5413772"/>
            <a:ext cx="11430000" cy="923925"/>
          </a:xfrm>
          <a:prstGeom prst="rect">
            <a:avLst/>
          </a:prstGeom>
        </p:spPr>
      </p:pic>
      <p:sp>
        <p:nvSpPr>
          <p:cNvPr id="27" name="Text 0"/>
          <p:cNvSpPr/>
          <p:nvPr/>
        </p:nvSpPr>
        <p:spPr>
          <a:xfrm>
            <a:off x="523875" y="190500"/>
            <a:ext cx="7040880" cy="400050"/>
          </a:xfrm>
          <a:prstGeom prst="rect">
            <a:avLst/>
          </a:prstGeom>
          <a:noFill/>
          <a:ln/>
        </p:spPr>
        <p:txBody>
          <a:bodyPr vert="horz" wrap="square" lIns="0" tIns="0" rIns="0" bIns="0" rtlCol="0" anchor="ctr"/>
          <a:lstStyle/>
          <a:p>
            <a:pPr marL="0" indent="0">
              <a:lnSpc>
                <a:spcPts val="3150"/>
              </a:lnSpc>
              <a:buNone/>
            </a:pPr>
            <a:r>
              <a:rPr lang="en-US" sz="2100" b="1" dirty="0">
                <a:solidFill>
                  <a:srgbClr val="212529"/>
                </a:solidFill>
              </a:rPr>
              <a:t>Summary and Conclusion</a:t>
            </a:r>
            <a:endParaRPr lang="en-US" sz="2100" dirty="0"/>
          </a:p>
        </p:txBody>
      </p:sp>
      <p:sp>
        <p:nvSpPr>
          <p:cNvPr id="28" name="Text 1"/>
          <p:cNvSpPr/>
          <p:nvPr/>
        </p:nvSpPr>
        <p:spPr>
          <a:xfrm>
            <a:off x="571500" y="638175"/>
            <a:ext cx="11239500" cy="228600"/>
          </a:xfrm>
          <a:prstGeom prst="rect">
            <a:avLst/>
          </a:prstGeom>
          <a:noFill/>
          <a:ln/>
        </p:spPr>
        <p:txBody>
          <a:bodyPr vert="horz" wrap="square" lIns="0" tIns="0" rIns="0" bIns="0" rtlCol="0" anchor="ctr"/>
          <a:lstStyle/>
          <a:p>
            <a:pPr marL="0" indent="0">
              <a:lnSpc>
                <a:spcPts val="1800"/>
              </a:lnSpc>
              <a:buNone/>
            </a:pPr>
            <a:r>
              <a:rPr lang="en-US" sz="1200" kern="0" spc="60" dirty="0">
                <a:solidFill>
                  <a:srgbClr val="D63384"/>
                </a:solidFill>
              </a:rPr>
              <a:t>BRADFORD VTS | GYNAECOLOGY MODULE</a:t>
            </a:r>
            <a:endParaRPr lang="en-US" sz="1200" dirty="0"/>
          </a:p>
        </p:txBody>
      </p:sp>
      <p:sp>
        <p:nvSpPr>
          <p:cNvPr id="29" name="Text 2"/>
          <p:cNvSpPr/>
          <p:nvPr/>
        </p:nvSpPr>
        <p:spPr>
          <a:xfrm>
            <a:off x="904875" y="1343025"/>
            <a:ext cx="43434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212529"/>
                </a:solidFill>
              </a:rPr>
              <a:t>Clinical Essentials</a:t>
            </a:r>
            <a:endParaRPr lang="en-US" sz="1500" dirty="0"/>
          </a:p>
        </p:txBody>
      </p:sp>
      <p:sp>
        <p:nvSpPr>
          <p:cNvPr id="30" name="Text 3"/>
          <p:cNvSpPr/>
          <p:nvPr/>
        </p:nvSpPr>
        <p:spPr>
          <a:xfrm>
            <a:off x="850106" y="1743075"/>
            <a:ext cx="49601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Pregnancy first:</a:t>
            </a:r>
            <a:r>
              <a:rPr lang="en-US" sz="1275" dirty="0">
                <a:solidFill>
                  <a:srgbClr val="212529"/>
                </a:solidFill>
              </a:rPr>
              <a:t> Always exclude pregnancy before any other investigation.</a:t>
            </a:r>
            <a:endParaRPr lang="en-US" sz="1275" dirty="0"/>
          </a:p>
        </p:txBody>
      </p:sp>
      <p:sp>
        <p:nvSpPr>
          <p:cNvPr id="31" name="Text 4"/>
          <p:cNvSpPr/>
          <p:nvPr/>
        </p:nvSpPr>
        <p:spPr>
          <a:xfrm>
            <a:off x="850106" y="2272605"/>
            <a:ext cx="4960144" cy="453330"/>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IMB Rule:</a:t>
            </a:r>
            <a:r>
              <a:rPr lang="en-US" sz="1275" dirty="0">
                <a:solidFill>
                  <a:srgbClr val="212529"/>
                </a:solidFill>
              </a:rPr>
              <a:t> You must visualize the cervix to exclude polyps or malignancy.</a:t>
            </a:r>
            <a:endParaRPr lang="en-US" sz="1275" dirty="0"/>
          </a:p>
        </p:txBody>
      </p:sp>
      <p:sp>
        <p:nvSpPr>
          <p:cNvPr id="32" name="Text 5"/>
          <p:cNvSpPr/>
          <p:nvPr/>
        </p:nvSpPr>
        <p:spPr>
          <a:xfrm>
            <a:off x="850106" y="2802136"/>
            <a:ext cx="11341894"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FSH Testing:</a:t>
            </a:r>
            <a:r>
              <a:rPr lang="en-US" sz="1275" dirty="0">
                <a:solidFill>
                  <a:srgbClr val="212529"/>
                </a:solidFill>
              </a:rPr>
              <a:t> Essential in women &lt;45 to identify POI early.</a:t>
            </a:r>
            <a:endParaRPr lang="en-US" sz="1275" dirty="0"/>
          </a:p>
        </p:txBody>
      </p:sp>
      <p:sp>
        <p:nvSpPr>
          <p:cNvPr id="33" name="Text 6"/>
          <p:cNvSpPr/>
          <p:nvPr/>
        </p:nvSpPr>
        <p:spPr>
          <a:xfrm>
            <a:off x="904875" y="3628876"/>
            <a:ext cx="41148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842029"/>
                </a:solidFill>
              </a:rPr>
              <a:t>Safety &amp; Red Flags</a:t>
            </a:r>
            <a:endParaRPr lang="en-US" sz="1500" dirty="0"/>
          </a:p>
        </p:txBody>
      </p:sp>
      <p:sp>
        <p:nvSpPr>
          <p:cNvPr id="34" name="Text 7"/>
          <p:cNvSpPr/>
          <p:nvPr/>
        </p:nvSpPr>
        <p:spPr>
          <a:xfrm>
            <a:off x="850106" y="4028926"/>
            <a:ext cx="11341894"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Postcoital bleeding (PCB) requires urgent cervical assessment.</a:t>
            </a:r>
            <a:endParaRPr lang="en-US" sz="1275" dirty="0"/>
          </a:p>
        </p:txBody>
      </p:sp>
      <p:sp>
        <p:nvSpPr>
          <p:cNvPr id="35" name="Text 8"/>
          <p:cNvSpPr/>
          <p:nvPr/>
        </p:nvSpPr>
        <p:spPr>
          <a:xfrm>
            <a:off x="850106" y="4331791"/>
            <a:ext cx="10557510"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Persistent IMB in women ≥40 needs endometrial biopsy.</a:t>
            </a:r>
            <a:endParaRPr lang="en-US" sz="1275" dirty="0"/>
          </a:p>
        </p:txBody>
      </p:sp>
      <p:sp>
        <p:nvSpPr>
          <p:cNvPr id="36" name="Text 9"/>
          <p:cNvSpPr/>
          <p:nvPr/>
        </p:nvSpPr>
        <p:spPr>
          <a:xfrm>
            <a:off x="850106" y="4634657"/>
            <a:ext cx="11341894"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Check drug history for dopamine antagonists in high prolactin.</a:t>
            </a:r>
            <a:endParaRPr lang="en-US" sz="1275" dirty="0"/>
          </a:p>
        </p:txBody>
      </p:sp>
      <p:sp>
        <p:nvSpPr>
          <p:cNvPr id="37" name="Text 10"/>
          <p:cNvSpPr/>
          <p:nvPr/>
        </p:nvSpPr>
        <p:spPr>
          <a:xfrm>
            <a:off x="6715125" y="1343025"/>
            <a:ext cx="5476875"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856404"/>
                </a:solidFill>
              </a:rPr>
              <a:t>Exam Readiness (AKT/SCA)</a:t>
            </a:r>
            <a:endParaRPr lang="en-US" sz="1500" dirty="0"/>
          </a:p>
        </p:txBody>
      </p:sp>
      <p:sp>
        <p:nvSpPr>
          <p:cNvPr id="38" name="Text 11"/>
          <p:cNvSpPr/>
          <p:nvPr/>
        </p:nvSpPr>
        <p:spPr>
          <a:xfrm>
            <a:off x="6660356" y="1743075"/>
            <a:ext cx="5531644"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AKT:</a:t>
            </a:r>
            <a:r>
              <a:rPr lang="en-US" sz="1275" dirty="0">
                <a:solidFill>
                  <a:srgbClr val="212529"/>
                </a:solidFill>
              </a:rPr>
              <a:t> POI is diagnosed by FSH &gt;30 IU/L on two readings.</a:t>
            </a:r>
            <a:endParaRPr lang="en-US" sz="1275" dirty="0"/>
          </a:p>
        </p:txBody>
      </p:sp>
      <p:sp>
        <p:nvSpPr>
          <p:cNvPr id="39" name="Text 12"/>
          <p:cNvSpPr/>
          <p:nvPr/>
        </p:nvSpPr>
        <p:spPr>
          <a:xfrm>
            <a:off x="6660356" y="2045940"/>
            <a:ext cx="5531644" cy="226665"/>
          </a:xfrm>
          <a:prstGeom prst="rect">
            <a:avLst/>
          </a:prstGeom>
          <a:noFill/>
          <a:ln/>
        </p:spPr>
        <p:txBody>
          <a:bodyPr vert="horz" wrap="square" lIns="0" tIns="0" rIns="0" bIns="0" rtlCol="0" anchor="ctr"/>
          <a:lstStyle/>
          <a:p>
            <a:pPr marL="0" indent="0" algn="l">
              <a:lnSpc>
                <a:spcPts val="1785"/>
              </a:lnSpc>
              <a:buNone/>
            </a:pPr>
            <a:r>
              <a:rPr lang="en-US" sz="1275" b="1" dirty="0">
                <a:solidFill>
                  <a:srgbClr val="212529"/>
                </a:solidFill>
              </a:rPr>
              <a:t>SCA:</a:t>
            </a:r>
            <a:r>
              <a:rPr lang="en-US" sz="1275" dirty="0">
                <a:solidFill>
                  <a:srgbClr val="212529"/>
                </a:solidFill>
              </a:rPr>
              <a:t> Use "Plain English" for PCOS/POI and address patient ICE.</a:t>
            </a:r>
            <a:endParaRPr lang="en-US" sz="1275" dirty="0"/>
          </a:p>
        </p:txBody>
      </p:sp>
      <p:sp>
        <p:nvSpPr>
          <p:cNvPr id="40" name="Text 13"/>
          <p:cNvSpPr/>
          <p:nvPr/>
        </p:nvSpPr>
        <p:spPr>
          <a:xfrm>
            <a:off x="6660356" y="2348805"/>
            <a:ext cx="5531644"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Day 21 Progesterone is </a:t>
            </a:r>
            <a:r>
              <a:rPr lang="en-US" sz="1275" b="1" dirty="0">
                <a:solidFill>
                  <a:srgbClr val="212529"/>
                </a:solidFill>
              </a:rPr>
              <a:t>not useful</a:t>
            </a:r>
            <a:r>
              <a:rPr lang="en-US" sz="1275" dirty="0">
                <a:solidFill>
                  <a:srgbClr val="212529"/>
                </a:solidFill>
              </a:rPr>
              <a:t> in amenorrhoea.</a:t>
            </a:r>
            <a:endParaRPr lang="en-US" sz="1275" dirty="0"/>
          </a:p>
        </p:txBody>
      </p:sp>
      <p:sp>
        <p:nvSpPr>
          <p:cNvPr id="41" name="Text 14"/>
          <p:cNvSpPr/>
          <p:nvPr/>
        </p:nvSpPr>
        <p:spPr>
          <a:xfrm>
            <a:off x="6715125" y="3402211"/>
            <a:ext cx="3429000" cy="285750"/>
          </a:xfrm>
          <a:prstGeom prst="rect">
            <a:avLst/>
          </a:prstGeom>
          <a:noFill/>
          <a:ln/>
        </p:spPr>
        <p:txBody>
          <a:bodyPr vert="horz" wrap="square" lIns="0" tIns="0" rIns="0" bIns="0" rtlCol="0" anchor="ctr"/>
          <a:lstStyle/>
          <a:p>
            <a:pPr marL="0" indent="0">
              <a:lnSpc>
                <a:spcPts val="2250"/>
              </a:lnSpc>
              <a:buNone/>
            </a:pPr>
            <a:r>
              <a:rPr lang="en-US" sz="1500" b="1" dirty="0">
                <a:solidFill>
                  <a:srgbClr val="0F5132"/>
                </a:solidFill>
              </a:rPr>
              <a:t>Final Take-Home</a:t>
            </a:r>
            <a:endParaRPr lang="en-US" sz="1500" dirty="0"/>
          </a:p>
        </p:txBody>
      </p:sp>
      <p:sp>
        <p:nvSpPr>
          <p:cNvPr id="42" name="Text 15"/>
          <p:cNvSpPr/>
          <p:nvPr/>
        </p:nvSpPr>
        <p:spPr>
          <a:xfrm>
            <a:off x="6660356" y="3802261"/>
            <a:ext cx="5531644"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Most amenorrhoea in GP is hypothalamic (stress/weight).</a:t>
            </a:r>
            <a:endParaRPr lang="en-US" sz="1275" dirty="0"/>
          </a:p>
        </p:txBody>
      </p:sp>
      <p:sp>
        <p:nvSpPr>
          <p:cNvPr id="43" name="Text 16"/>
          <p:cNvSpPr/>
          <p:nvPr/>
        </p:nvSpPr>
        <p:spPr>
          <a:xfrm>
            <a:off x="6660356" y="4105126"/>
            <a:ext cx="5531644"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Refer for ovulation induction—never initiate clomiphene in GP.</a:t>
            </a:r>
            <a:endParaRPr lang="en-US" sz="1275" dirty="0"/>
          </a:p>
        </p:txBody>
      </p:sp>
      <p:sp>
        <p:nvSpPr>
          <p:cNvPr id="44" name="Text 17"/>
          <p:cNvSpPr/>
          <p:nvPr/>
        </p:nvSpPr>
        <p:spPr>
          <a:xfrm>
            <a:off x="6660356" y="4407991"/>
            <a:ext cx="5531644" cy="226665"/>
          </a:xfrm>
          <a:prstGeom prst="rect">
            <a:avLst/>
          </a:prstGeom>
          <a:noFill/>
          <a:ln/>
        </p:spPr>
        <p:txBody>
          <a:bodyPr vert="horz" wrap="square" lIns="0" tIns="0" rIns="0" bIns="0" rtlCol="0" anchor="ctr"/>
          <a:lstStyle/>
          <a:p>
            <a:pPr marL="0" indent="0" algn="l">
              <a:lnSpc>
                <a:spcPts val="1785"/>
              </a:lnSpc>
              <a:buNone/>
            </a:pPr>
            <a:r>
              <a:rPr lang="en-US" sz="1275" dirty="0">
                <a:solidFill>
                  <a:srgbClr val="212529"/>
                </a:solidFill>
              </a:rPr>
              <a:t>BTB on COCP: check compliance and infection status first.</a:t>
            </a:r>
            <a:endParaRPr lang="en-US" sz="1275" dirty="0"/>
          </a:p>
        </p:txBody>
      </p:sp>
      <p:sp>
        <p:nvSpPr>
          <p:cNvPr id="45" name="Text 18"/>
          <p:cNvSpPr/>
          <p:nvPr/>
        </p:nvSpPr>
        <p:spPr>
          <a:xfrm>
            <a:off x="523875" y="5556647"/>
            <a:ext cx="11144250" cy="314325"/>
          </a:xfrm>
          <a:prstGeom prst="rect">
            <a:avLst/>
          </a:prstGeom>
          <a:noFill/>
          <a:ln/>
        </p:spPr>
        <p:txBody>
          <a:bodyPr vert="horz" wrap="square" lIns="0" tIns="0" rIns="0" bIns="0" rtlCol="0" anchor="ctr"/>
          <a:lstStyle/>
          <a:p>
            <a:pPr marL="0" indent="0" algn="ctr">
              <a:lnSpc>
                <a:spcPts val="2475"/>
              </a:lnSpc>
              <a:buNone/>
            </a:pPr>
            <a:r>
              <a:rPr lang="en-US" sz="1650" b="1" dirty="0">
                <a:solidFill>
                  <a:srgbClr val="0072B2"/>
                </a:solidFill>
              </a:rPr>
              <a:t>Clinical Safety + Patient ICE + Exam Knowledge = Success</a:t>
            </a:r>
            <a:endParaRPr lang="en-US" sz="1650" dirty="0"/>
          </a:p>
        </p:txBody>
      </p:sp>
      <p:sp>
        <p:nvSpPr>
          <p:cNvPr id="46" name="Text 19"/>
          <p:cNvSpPr/>
          <p:nvPr/>
        </p:nvSpPr>
        <p:spPr>
          <a:xfrm>
            <a:off x="523875" y="5966222"/>
            <a:ext cx="11144250" cy="228600"/>
          </a:xfrm>
          <a:prstGeom prst="rect">
            <a:avLst/>
          </a:prstGeom>
          <a:noFill/>
          <a:ln/>
        </p:spPr>
        <p:txBody>
          <a:bodyPr vert="horz" wrap="square" lIns="0" tIns="0" rIns="0" bIns="0" rtlCol="0" anchor="ctr"/>
          <a:lstStyle/>
          <a:p>
            <a:pPr marL="0" indent="0" algn="ctr">
              <a:lnSpc>
                <a:spcPts val="1800"/>
              </a:lnSpc>
              <a:buNone/>
            </a:pPr>
            <a:r>
              <a:rPr lang="en-US" sz="1200" dirty="0">
                <a:solidFill>
                  <a:srgbClr val="6C757D"/>
                </a:solidFill>
              </a:rPr>
              <a:t>Thank you for your participation. Any questions?</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6338</Words>
  <Application>Microsoft Office PowerPoint</Application>
  <PresentationFormat>Widescreen</PresentationFormat>
  <Paragraphs>596</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Ramesh Mehay</cp:lastModifiedBy>
  <cp:revision>2</cp:revision>
  <dcterms:created xsi:type="dcterms:W3CDTF">2026-05-04T13:12:53Z</dcterms:created>
  <dcterms:modified xsi:type="dcterms:W3CDTF">2026-05-04T13:18:24Z</dcterms:modified>
</cp:coreProperties>
</file>