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879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18" Type="http://schemas.openxmlformats.org/officeDocument/2006/relationships/image" Target="../media/image125.png"/><Relationship Id="rId3" Type="http://schemas.openxmlformats.org/officeDocument/2006/relationships/image" Target="../media/image8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17" Type="http://schemas.openxmlformats.org/officeDocument/2006/relationships/image" Target="../media/image12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23.png"/><Relationship Id="rId20" Type="http://schemas.openxmlformats.org/officeDocument/2006/relationships/image" Target="../media/image1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9.png"/><Relationship Id="rId15" Type="http://schemas.openxmlformats.org/officeDocument/2006/relationships/image" Target="../media/image122.png"/><Relationship Id="rId10" Type="http://schemas.openxmlformats.org/officeDocument/2006/relationships/image" Target="../media/image117.png"/><Relationship Id="rId19" Type="http://schemas.openxmlformats.org/officeDocument/2006/relationships/image" Target="../media/image126.png"/><Relationship Id="rId4" Type="http://schemas.openxmlformats.org/officeDocument/2006/relationships/image" Target="../media/image112.png"/><Relationship Id="rId9" Type="http://schemas.openxmlformats.org/officeDocument/2006/relationships/image" Target="../media/image116.png"/><Relationship Id="rId14" Type="http://schemas.openxmlformats.org/officeDocument/2006/relationships/image" Target="../media/image1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36.png"/><Relationship Id="rId18" Type="http://schemas.openxmlformats.org/officeDocument/2006/relationships/image" Target="../media/image141.png"/><Relationship Id="rId3" Type="http://schemas.openxmlformats.org/officeDocument/2006/relationships/image" Target="../media/image8.pn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17" Type="http://schemas.openxmlformats.org/officeDocument/2006/relationships/image" Target="../media/image14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png"/><Relationship Id="rId11" Type="http://schemas.openxmlformats.org/officeDocument/2006/relationships/image" Target="../media/image134.png"/><Relationship Id="rId5" Type="http://schemas.openxmlformats.org/officeDocument/2006/relationships/image" Target="../media/image128.png"/><Relationship Id="rId15" Type="http://schemas.openxmlformats.org/officeDocument/2006/relationships/image" Target="../media/image138.png"/><Relationship Id="rId10" Type="http://schemas.openxmlformats.org/officeDocument/2006/relationships/image" Target="../media/image133.png"/><Relationship Id="rId4" Type="http://schemas.openxmlformats.org/officeDocument/2006/relationships/image" Target="../media/image1.png"/><Relationship Id="rId9" Type="http://schemas.openxmlformats.org/officeDocument/2006/relationships/image" Target="../media/image132.png"/><Relationship Id="rId14" Type="http://schemas.openxmlformats.org/officeDocument/2006/relationships/image" Target="../media/image1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13" Type="http://schemas.openxmlformats.org/officeDocument/2006/relationships/image" Target="../media/image149.png"/><Relationship Id="rId3" Type="http://schemas.openxmlformats.org/officeDocument/2006/relationships/image" Target="../media/image8.png"/><Relationship Id="rId7" Type="http://schemas.openxmlformats.org/officeDocument/2006/relationships/image" Target="../media/image143.png"/><Relationship Id="rId12" Type="http://schemas.openxmlformats.org/officeDocument/2006/relationships/image" Target="../media/image1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2.png"/><Relationship Id="rId11" Type="http://schemas.openxmlformats.org/officeDocument/2006/relationships/image" Target="../media/image147.png"/><Relationship Id="rId5" Type="http://schemas.openxmlformats.org/officeDocument/2006/relationships/image" Target="../media/image9.png"/><Relationship Id="rId10" Type="http://schemas.openxmlformats.org/officeDocument/2006/relationships/image" Target="../media/image146.png"/><Relationship Id="rId4" Type="http://schemas.openxmlformats.org/officeDocument/2006/relationships/image" Target="../media/image1.png"/><Relationship Id="rId9" Type="http://schemas.openxmlformats.org/officeDocument/2006/relationships/image" Target="../media/image1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7.png"/><Relationship Id="rId18" Type="http://schemas.openxmlformats.org/officeDocument/2006/relationships/image" Target="../media/image162.png"/><Relationship Id="rId3" Type="http://schemas.openxmlformats.org/officeDocument/2006/relationships/image" Target="../media/image8.png"/><Relationship Id="rId21" Type="http://schemas.openxmlformats.org/officeDocument/2006/relationships/image" Target="../media/image165.png"/><Relationship Id="rId7" Type="http://schemas.openxmlformats.org/officeDocument/2006/relationships/image" Target="../media/image151.png"/><Relationship Id="rId12" Type="http://schemas.openxmlformats.org/officeDocument/2006/relationships/image" Target="../media/image156.png"/><Relationship Id="rId17" Type="http://schemas.openxmlformats.org/officeDocument/2006/relationships/image" Target="../media/image161.png"/><Relationship Id="rId25" Type="http://schemas.openxmlformats.org/officeDocument/2006/relationships/image" Target="../media/image16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60.png"/><Relationship Id="rId20" Type="http://schemas.openxmlformats.org/officeDocument/2006/relationships/image" Target="../media/image1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24" Type="http://schemas.openxmlformats.org/officeDocument/2006/relationships/image" Target="../media/image168.png"/><Relationship Id="rId5" Type="http://schemas.openxmlformats.org/officeDocument/2006/relationships/image" Target="../media/image9.png"/><Relationship Id="rId15" Type="http://schemas.openxmlformats.org/officeDocument/2006/relationships/image" Target="../media/image159.png"/><Relationship Id="rId23" Type="http://schemas.openxmlformats.org/officeDocument/2006/relationships/image" Target="../media/image167.png"/><Relationship Id="rId10" Type="http://schemas.openxmlformats.org/officeDocument/2006/relationships/image" Target="../media/image154.png"/><Relationship Id="rId19" Type="http://schemas.openxmlformats.org/officeDocument/2006/relationships/image" Target="../media/image163.png"/><Relationship Id="rId4" Type="http://schemas.openxmlformats.org/officeDocument/2006/relationships/image" Target="../media/image1.png"/><Relationship Id="rId9" Type="http://schemas.openxmlformats.org/officeDocument/2006/relationships/image" Target="../media/image153.png"/><Relationship Id="rId14" Type="http://schemas.openxmlformats.org/officeDocument/2006/relationships/image" Target="../media/image158.png"/><Relationship Id="rId22" Type="http://schemas.openxmlformats.org/officeDocument/2006/relationships/image" Target="../media/image16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6.png"/><Relationship Id="rId3" Type="http://schemas.openxmlformats.org/officeDocument/2006/relationships/image" Target="../media/image8.png"/><Relationship Id="rId7" Type="http://schemas.openxmlformats.org/officeDocument/2006/relationships/image" Target="../media/image79.png"/><Relationship Id="rId12" Type="http://schemas.openxmlformats.org/officeDocument/2006/relationships/image" Target="../media/image175.png"/><Relationship Id="rId17" Type="http://schemas.openxmlformats.org/officeDocument/2006/relationships/image" Target="../media/image18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11" Type="http://schemas.openxmlformats.org/officeDocument/2006/relationships/image" Target="../media/image174.png"/><Relationship Id="rId5" Type="http://schemas.openxmlformats.org/officeDocument/2006/relationships/image" Target="../media/image9.png"/><Relationship Id="rId15" Type="http://schemas.openxmlformats.org/officeDocument/2006/relationships/image" Target="../media/image178.png"/><Relationship Id="rId10" Type="http://schemas.openxmlformats.org/officeDocument/2006/relationships/image" Target="../media/image173.png"/><Relationship Id="rId4" Type="http://schemas.openxmlformats.org/officeDocument/2006/relationships/image" Target="../media/image1.png"/><Relationship Id="rId9" Type="http://schemas.openxmlformats.org/officeDocument/2006/relationships/image" Target="../media/image172.png"/><Relationship Id="rId14" Type="http://schemas.openxmlformats.org/officeDocument/2006/relationships/image" Target="../media/image17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13" Type="http://schemas.openxmlformats.org/officeDocument/2006/relationships/image" Target="../media/image189.png"/><Relationship Id="rId3" Type="http://schemas.openxmlformats.org/officeDocument/2006/relationships/image" Target="../media/image1.png"/><Relationship Id="rId7" Type="http://schemas.openxmlformats.org/officeDocument/2006/relationships/image" Target="../media/image183.png"/><Relationship Id="rId12" Type="http://schemas.openxmlformats.org/officeDocument/2006/relationships/image" Target="../media/image18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5" Type="http://schemas.openxmlformats.org/officeDocument/2006/relationships/image" Target="../media/image181.png"/><Relationship Id="rId15" Type="http://schemas.openxmlformats.org/officeDocument/2006/relationships/image" Target="../media/image191.png"/><Relationship Id="rId10" Type="http://schemas.openxmlformats.org/officeDocument/2006/relationships/image" Target="../media/image186.png"/><Relationship Id="rId4" Type="http://schemas.openxmlformats.org/officeDocument/2006/relationships/image" Target="../media/image9.png"/><Relationship Id="rId9" Type="http://schemas.openxmlformats.org/officeDocument/2006/relationships/image" Target="../media/image185.png"/><Relationship Id="rId14" Type="http://schemas.openxmlformats.org/officeDocument/2006/relationships/image" Target="../media/image19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13" Type="http://schemas.openxmlformats.org/officeDocument/2006/relationships/image" Target="../media/image200.png"/><Relationship Id="rId3" Type="http://schemas.openxmlformats.org/officeDocument/2006/relationships/image" Target="../media/image1.png"/><Relationship Id="rId7" Type="http://schemas.openxmlformats.org/officeDocument/2006/relationships/image" Target="../media/image194.png"/><Relationship Id="rId12" Type="http://schemas.openxmlformats.org/officeDocument/2006/relationships/image" Target="../media/image19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3.png"/><Relationship Id="rId11" Type="http://schemas.openxmlformats.org/officeDocument/2006/relationships/image" Target="../media/image198.png"/><Relationship Id="rId5" Type="http://schemas.openxmlformats.org/officeDocument/2006/relationships/image" Target="../media/image192.png"/><Relationship Id="rId10" Type="http://schemas.openxmlformats.org/officeDocument/2006/relationships/image" Target="../media/image197.png"/><Relationship Id="rId4" Type="http://schemas.openxmlformats.org/officeDocument/2006/relationships/image" Target="../media/image22.png"/><Relationship Id="rId9" Type="http://schemas.openxmlformats.org/officeDocument/2006/relationships/image" Target="../media/image196.png"/><Relationship Id="rId14" Type="http://schemas.openxmlformats.org/officeDocument/2006/relationships/image" Target="../media/image20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13" Type="http://schemas.openxmlformats.org/officeDocument/2006/relationships/image" Target="../media/image209.png"/><Relationship Id="rId18" Type="http://schemas.openxmlformats.org/officeDocument/2006/relationships/image" Target="../media/image214.png"/><Relationship Id="rId3" Type="http://schemas.openxmlformats.org/officeDocument/2006/relationships/image" Target="../media/image8.png"/><Relationship Id="rId7" Type="http://schemas.openxmlformats.org/officeDocument/2006/relationships/image" Target="../media/image203.png"/><Relationship Id="rId12" Type="http://schemas.openxmlformats.org/officeDocument/2006/relationships/image" Target="../media/image208.png"/><Relationship Id="rId17" Type="http://schemas.openxmlformats.org/officeDocument/2006/relationships/image" Target="../media/image213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2.png"/><Relationship Id="rId11" Type="http://schemas.openxmlformats.org/officeDocument/2006/relationships/image" Target="../media/image207.png"/><Relationship Id="rId5" Type="http://schemas.openxmlformats.org/officeDocument/2006/relationships/image" Target="../media/image32.png"/><Relationship Id="rId15" Type="http://schemas.openxmlformats.org/officeDocument/2006/relationships/image" Target="../media/image211.png"/><Relationship Id="rId10" Type="http://schemas.openxmlformats.org/officeDocument/2006/relationships/image" Target="../media/image206.png"/><Relationship Id="rId19" Type="http://schemas.openxmlformats.org/officeDocument/2006/relationships/image" Target="../media/image215.png"/><Relationship Id="rId4" Type="http://schemas.openxmlformats.org/officeDocument/2006/relationships/image" Target="../media/image1.png"/><Relationship Id="rId9" Type="http://schemas.openxmlformats.org/officeDocument/2006/relationships/image" Target="../media/image205.png"/><Relationship Id="rId14" Type="http://schemas.openxmlformats.org/officeDocument/2006/relationships/image" Target="../media/image2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13" Type="http://schemas.openxmlformats.org/officeDocument/2006/relationships/image" Target="../media/image224.png"/><Relationship Id="rId18" Type="http://schemas.openxmlformats.org/officeDocument/2006/relationships/image" Target="../media/image229.png"/><Relationship Id="rId3" Type="http://schemas.openxmlformats.org/officeDocument/2006/relationships/image" Target="../media/image1.png"/><Relationship Id="rId7" Type="http://schemas.openxmlformats.org/officeDocument/2006/relationships/image" Target="../media/image218.png"/><Relationship Id="rId12" Type="http://schemas.openxmlformats.org/officeDocument/2006/relationships/image" Target="../media/image223.png"/><Relationship Id="rId17" Type="http://schemas.openxmlformats.org/officeDocument/2006/relationships/image" Target="../media/image228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27.png"/><Relationship Id="rId20" Type="http://schemas.openxmlformats.org/officeDocument/2006/relationships/image" Target="../media/image2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7.png"/><Relationship Id="rId11" Type="http://schemas.openxmlformats.org/officeDocument/2006/relationships/image" Target="../media/image222.png"/><Relationship Id="rId5" Type="http://schemas.openxmlformats.org/officeDocument/2006/relationships/image" Target="../media/image216.png"/><Relationship Id="rId15" Type="http://schemas.openxmlformats.org/officeDocument/2006/relationships/image" Target="../media/image226.png"/><Relationship Id="rId10" Type="http://schemas.openxmlformats.org/officeDocument/2006/relationships/image" Target="../media/image221.png"/><Relationship Id="rId19" Type="http://schemas.openxmlformats.org/officeDocument/2006/relationships/image" Target="../media/image230.png"/><Relationship Id="rId4" Type="http://schemas.openxmlformats.org/officeDocument/2006/relationships/image" Target="../media/image9.png"/><Relationship Id="rId9" Type="http://schemas.openxmlformats.org/officeDocument/2006/relationships/image" Target="../media/image220.png"/><Relationship Id="rId14" Type="http://schemas.openxmlformats.org/officeDocument/2006/relationships/image" Target="../media/image2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png"/><Relationship Id="rId13" Type="http://schemas.openxmlformats.org/officeDocument/2006/relationships/image" Target="../media/image239.png"/><Relationship Id="rId18" Type="http://schemas.openxmlformats.org/officeDocument/2006/relationships/image" Target="../media/image244.png"/><Relationship Id="rId3" Type="http://schemas.openxmlformats.org/officeDocument/2006/relationships/image" Target="../media/image8.png"/><Relationship Id="rId21" Type="http://schemas.openxmlformats.org/officeDocument/2006/relationships/image" Target="../media/image247.png"/><Relationship Id="rId7" Type="http://schemas.openxmlformats.org/officeDocument/2006/relationships/image" Target="../media/image233.png"/><Relationship Id="rId12" Type="http://schemas.openxmlformats.org/officeDocument/2006/relationships/image" Target="../media/image238.png"/><Relationship Id="rId17" Type="http://schemas.openxmlformats.org/officeDocument/2006/relationships/image" Target="../media/image243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42.png"/><Relationship Id="rId20" Type="http://schemas.openxmlformats.org/officeDocument/2006/relationships/image" Target="../media/image2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2.png"/><Relationship Id="rId11" Type="http://schemas.openxmlformats.org/officeDocument/2006/relationships/image" Target="../media/image237.png"/><Relationship Id="rId24" Type="http://schemas.openxmlformats.org/officeDocument/2006/relationships/image" Target="../media/image250.png"/><Relationship Id="rId5" Type="http://schemas.openxmlformats.org/officeDocument/2006/relationships/image" Target="../media/image9.png"/><Relationship Id="rId15" Type="http://schemas.openxmlformats.org/officeDocument/2006/relationships/image" Target="../media/image241.png"/><Relationship Id="rId23" Type="http://schemas.openxmlformats.org/officeDocument/2006/relationships/image" Target="../media/image249.png"/><Relationship Id="rId10" Type="http://schemas.openxmlformats.org/officeDocument/2006/relationships/image" Target="../media/image236.png"/><Relationship Id="rId19" Type="http://schemas.openxmlformats.org/officeDocument/2006/relationships/image" Target="../media/image245.png"/><Relationship Id="rId4" Type="http://schemas.openxmlformats.org/officeDocument/2006/relationships/image" Target="../media/image1.png"/><Relationship Id="rId9" Type="http://schemas.openxmlformats.org/officeDocument/2006/relationships/image" Target="../media/image235.png"/><Relationship Id="rId14" Type="http://schemas.openxmlformats.org/officeDocument/2006/relationships/image" Target="../media/image240.png"/><Relationship Id="rId22" Type="http://schemas.openxmlformats.org/officeDocument/2006/relationships/image" Target="../media/image2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4.png"/><Relationship Id="rId13" Type="http://schemas.openxmlformats.org/officeDocument/2006/relationships/image" Target="../media/image259.png"/><Relationship Id="rId18" Type="http://schemas.openxmlformats.org/officeDocument/2006/relationships/image" Target="../media/image264.png"/><Relationship Id="rId26" Type="http://schemas.openxmlformats.org/officeDocument/2006/relationships/image" Target="../media/image272.png"/><Relationship Id="rId3" Type="http://schemas.openxmlformats.org/officeDocument/2006/relationships/image" Target="../media/image1.png"/><Relationship Id="rId21" Type="http://schemas.openxmlformats.org/officeDocument/2006/relationships/image" Target="../media/image267.png"/><Relationship Id="rId7" Type="http://schemas.openxmlformats.org/officeDocument/2006/relationships/image" Target="../media/image253.png"/><Relationship Id="rId12" Type="http://schemas.openxmlformats.org/officeDocument/2006/relationships/image" Target="../media/image258.png"/><Relationship Id="rId17" Type="http://schemas.openxmlformats.org/officeDocument/2006/relationships/image" Target="../media/image263.png"/><Relationship Id="rId25" Type="http://schemas.openxmlformats.org/officeDocument/2006/relationships/image" Target="../media/image271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62.png"/><Relationship Id="rId20" Type="http://schemas.openxmlformats.org/officeDocument/2006/relationships/image" Target="../media/image266.png"/><Relationship Id="rId29" Type="http://schemas.openxmlformats.org/officeDocument/2006/relationships/image" Target="../media/image2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2.png"/><Relationship Id="rId11" Type="http://schemas.openxmlformats.org/officeDocument/2006/relationships/image" Target="../media/image257.png"/><Relationship Id="rId24" Type="http://schemas.openxmlformats.org/officeDocument/2006/relationships/image" Target="../media/image270.png"/><Relationship Id="rId5" Type="http://schemas.openxmlformats.org/officeDocument/2006/relationships/image" Target="../media/image251.png"/><Relationship Id="rId15" Type="http://schemas.openxmlformats.org/officeDocument/2006/relationships/image" Target="../media/image261.png"/><Relationship Id="rId23" Type="http://schemas.openxmlformats.org/officeDocument/2006/relationships/image" Target="../media/image269.png"/><Relationship Id="rId28" Type="http://schemas.openxmlformats.org/officeDocument/2006/relationships/image" Target="../media/image274.png"/><Relationship Id="rId10" Type="http://schemas.openxmlformats.org/officeDocument/2006/relationships/image" Target="../media/image256.png"/><Relationship Id="rId19" Type="http://schemas.openxmlformats.org/officeDocument/2006/relationships/image" Target="../media/image265.png"/><Relationship Id="rId4" Type="http://schemas.openxmlformats.org/officeDocument/2006/relationships/image" Target="../media/image22.png"/><Relationship Id="rId9" Type="http://schemas.openxmlformats.org/officeDocument/2006/relationships/image" Target="../media/image255.png"/><Relationship Id="rId14" Type="http://schemas.openxmlformats.org/officeDocument/2006/relationships/image" Target="../media/image260.png"/><Relationship Id="rId22" Type="http://schemas.openxmlformats.org/officeDocument/2006/relationships/image" Target="../media/image268.png"/><Relationship Id="rId27" Type="http://schemas.openxmlformats.org/officeDocument/2006/relationships/image" Target="../media/image273.png"/><Relationship Id="rId30" Type="http://schemas.openxmlformats.org/officeDocument/2006/relationships/image" Target="../media/image27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83.png"/><Relationship Id="rId18" Type="http://schemas.openxmlformats.org/officeDocument/2006/relationships/image" Target="../media/image288.png"/><Relationship Id="rId3" Type="http://schemas.openxmlformats.org/officeDocument/2006/relationships/image" Target="../media/image8.png"/><Relationship Id="rId21" Type="http://schemas.openxmlformats.org/officeDocument/2006/relationships/image" Target="../media/image291.png"/><Relationship Id="rId7" Type="http://schemas.openxmlformats.org/officeDocument/2006/relationships/image" Target="../media/image278.png"/><Relationship Id="rId12" Type="http://schemas.openxmlformats.org/officeDocument/2006/relationships/image" Target="../media/image282.png"/><Relationship Id="rId17" Type="http://schemas.openxmlformats.org/officeDocument/2006/relationships/image" Target="../media/image287.png"/><Relationship Id="rId25" Type="http://schemas.openxmlformats.org/officeDocument/2006/relationships/image" Target="../media/image295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86.png"/><Relationship Id="rId20" Type="http://schemas.openxmlformats.org/officeDocument/2006/relationships/image" Target="../media/image2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7.png"/><Relationship Id="rId11" Type="http://schemas.openxmlformats.org/officeDocument/2006/relationships/image" Target="../media/image281.png"/><Relationship Id="rId24" Type="http://schemas.openxmlformats.org/officeDocument/2006/relationships/image" Target="../media/image294.png"/><Relationship Id="rId5" Type="http://schemas.openxmlformats.org/officeDocument/2006/relationships/image" Target="../media/image22.png"/><Relationship Id="rId15" Type="http://schemas.openxmlformats.org/officeDocument/2006/relationships/image" Target="../media/image285.png"/><Relationship Id="rId23" Type="http://schemas.openxmlformats.org/officeDocument/2006/relationships/image" Target="../media/image293.png"/><Relationship Id="rId10" Type="http://schemas.openxmlformats.org/officeDocument/2006/relationships/image" Target="../media/image280.png"/><Relationship Id="rId19" Type="http://schemas.openxmlformats.org/officeDocument/2006/relationships/image" Target="../media/image289.png"/><Relationship Id="rId4" Type="http://schemas.openxmlformats.org/officeDocument/2006/relationships/image" Target="../media/image1.png"/><Relationship Id="rId9" Type="http://schemas.openxmlformats.org/officeDocument/2006/relationships/image" Target="../media/image279.png"/><Relationship Id="rId14" Type="http://schemas.openxmlformats.org/officeDocument/2006/relationships/image" Target="../media/image284.png"/><Relationship Id="rId22" Type="http://schemas.openxmlformats.org/officeDocument/2006/relationships/image" Target="../media/image29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png"/><Relationship Id="rId13" Type="http://schemas.openxmlformats.org/officeDocument/2006/relationships/image" Target="../media/image303.png"/><Relationship Id="rId3" Type="http://schemas.openxmlformats.org/officeDocument/2006/relationships/image" Target="../media/image8.png"/><Relationship Id="rId7" Type="http://schemas.openxmlformats.org/officeDocument/2006/relationships/image" Target="../media/image297.png"/><Relationship Id="rId12" Type="http://schemas.openxmlformats.org/officeDocument/2006/relationships/image" Target="../media/image30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6.png"/><Relationship Id="rId11" Type="http://schemas.openxmlformats.org/officeDocument/2006/relationships/image" Target="../media/image301.png"/><Relationship Id="rId5" Type="http://schemas.openxmlformats.org/officeDocument/2006/relationships/image" Target="../media/image32.png"/><Relationship Id="rId15" Type="http://schemas.openxmlformats.org/officeDocument/2006/relationships/image" Target="../media/image305.png"/><Relationship Id="rId10" Type="http://schemas.openxmlformats.org/officeDocument/2006/relationships/image" Target="../media/image300.png"/><Relationship Id="rId4" Type="http://schemas.openxmlformats.org/officeDocument/2006/relationships/image" Target="../media/image1.png"/><Relationship Id="rId9" Type="http://schemas.openxmlformats.org/officeDocument/2006/relationships/image" Target="../media/image299.png"/><Relationship Id="rId14" Type="http://schemas.openxmlformats.org/officeDocument/2006/relationships/image" Target="../media/image30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1.png"/><Relationship Id="rId3" Type="http://schemas.openxmlformats.org/officeDocument/2006/relationships/image" Target="../media/image1.png"/><Relationship Id="rId7" Type="http://schemas.openxmlformats.org/officeDocument/2006/relationships/image" Target="../media/image89.png"/><Relationship Id="rId12" Type="http://schemas.openxmlformats.org/officeDocument/2006/relationships/image" Target="../media/image3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7.png"/><Relationship Id="rId11" Type="http://schemas.openxmlformats.org/officeDocument/2006/relationships/image" Target="../media/image309.png"/><Relationship Id="rId5" Type="http://schemas.openxmlformats.org/officeDocument/2006/relationships/image" Target="../media/image306.png"/><Relationship Id="rId15" Type="http://schemas.openxmlformats.org/officeDocument/2006/relationships/image" Target="../media/image199.png"/><Relationship Id="rId10" Type="http://schemas.openxmlformats.org/officeDocument/2006/relationships/image" Target="../media/image308.png"/><Relationship Id="rId4" Type="http://schemas.openxmlformats.org/officeDocument/2006/relationships/image" Target="../media/image9.png"/><Relationship Id="rId9" Type="http://schemas.openxmlformats.org/officeDocument/2006/relationships/image" Target="../media/image27.png"/><Relationship Id="rId14" Type="http://schemas.openxmlformats.org/officeDocument/2006/relationships/image" Target="../media/image31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png"/><Relationship Id="rId13" Type="http://schemas.openxmlformats.org/officeDocument/2006/relationships/image" Target="../media/image321.png"/><Relationship Id="rId3" Type="http://schemas.openxmlformats.org/officeDocument/2006/relationships/image" Target="../media/image1.png"/><Relationship Id="rId7" Type="http://schemas.openxmlformats.org/officeDocument/2006/relationships/image" Target="../media/image315.png"/><Relationship Id="rId12" Type="http://schemas.openxmlformats.org/officeDocument/2006/relationships/image" Target="../media/image3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4.png"/><Relationship Id="rId11" Type="http://schemas.openxmlformats.org/officeDocument/2006/relationships/image" Target="../media/image319.png"/><Relationship Id="rId5" Type="http://schemas.openxmlformats.org/officeDocument/2006/relationships/image" Target="../media/image313.png"/><Relationship Id="rId10" Type="http://schemas.openxmlformats.org/officeDocument/2006/relationships/image" Target="../media/image318.png"/><Relationship Id="rId4" Type="http://schemas.openxmlformats.org/officeDocument/2006/relationships/image" Target="../media/image9.png"/><Relationship Id="rId9" Type="http://schemas.openxmlformats.org/officeDocument/2006/relationships/image" Target="../media/image317.png"/><Relationship Id="rId14" Type="http://schemas.openxmlformats.org/officeDocument/2006/relationships/image" Target="../media/image32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5.png"/><Relationship Id="rId13" Type="http://schemas.openxmlformats.org/officeDocument/2006/relationships/image" Target="../media/image330.png"/><Relationship Id="rId18" Type="http://schemas.openxmlformats.org/officeDocument/2006/relationships/image" Target="../media/image30.png"/><Relationship Id="rId3" Type="http://schemas.openxmlformats.org/officeDocument/2006/relationships/image" Target="../media/image8.png"/><Relationship Id="rId7" Type="http://schemas.openxmlformats.org/officeDocument/2006/relationships/image" Target="../media/image324.png"/><Relationship Id="rId12" Type="http://schemas.openxmlformats.org/officeDocument/2006/relationships/image" Target="../media/image329.png"/><Relationship Id="rId17" Type="http://schemas.openxmlformats.org/officeDocument/2006/relationships/image" Target="../media/image334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3.png"/><Relationship Id="rId11" Type="http://schemas.openxmlformats.org/officeDocument/2006/relationships/image" Target="../media/image328.png"/><Relationship Id="rId5" Type="http://schemas.openxmlformats.org/officeDocument/2006/relationships/image" Target="../media/image9.png"/><Relationship Id="rId15" Type="http://schemas.openxmlformats.org/officeDocument/2006/relationships/image" Target="../media/image332.png"/><Relationship Id="rId10" Type="http://schemas.openxmlformats.org/officeDocument/2006/relationships/image" Target="../media/image327.png"/><Relationship Id="rId19" Type="http://schemas.openxmlformats.org/officeDocument/2006/relationships/image" Target="../media/image335.png"/><Relationship Id="rId4" Type="http://schemas.openxmlformats.org/officeDocument/2006/relationships/image" Target="../media/image1.png"/><Relationship Id="rId9" Type="http://schemas.openxmlformats.org/officeDocument/2006/relationships/image" Target="../media/image326.png"/><Relationship Id="rId14" Type="http://schemas.openxmlformats.org/officeDocument/2006/relationships/image" Target="../media/image3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8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22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openxmlformats.org/officeDocument/2006/relationships/image" Target="../media/image61.png"/><Relationship Id="rId4" Type="http://schemas.openxmlformats.org/officeDocument/2006/relationships/image" Target="../media/image1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8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9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1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1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22.png"/><Relationship Id="rId9" Type="http://schemas.openxmlformats.org/officeDocument/2006/relationships/image" Target="../media/image7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0.png"/><Relationship Id="rId3" Type="http://schemas.openxmlformats.org/officeDocument/2006/relationships/image" Target="../media/image1.png"/><Relationship Id="rId7" Type="http://schemas.openxmlformats.org/officeDocument/2006/relationships/image" Target="../media/image85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2.png"/><Relationship Id="rId10" Type="http://schemas.openxmlformats.org/officeDocument/2006/relationships/image" Target="../media/image88.png"/><Relationship Id="rId4" Type="http://schemas.openxmlformats.org/officeDocument/2006/relationships/image" Target="../media/image9.png"/><Relationship Id="rId9" Type="http://schemas.openxmlformats.org/officeDocument/2006/relationships/image" Target="../media/image87.png"/><Relationship Id="rId14" Type="http://schemas.openxmlformats.org/officeDocument/2006/relationships/image" Target="../media/image9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3" Type="http://schemas.openxmlformats.org/officeDocument/2006/relationships/image" Target="../media/image1.png"/><Relationship Id="rId21" Type="http://schemas.openxmlformats.org/officeDocument/2006/relationships/image" Target="../media/image110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17" Type="http://schemas.openxmlformats.org/officeDocument/2006/relationships/image" Target="../media/image10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05.png"/><Relationship Id="rId20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10" Type="http://schemas.openxmlformats.org/officeDocument/2006/relationships/image" Target="../media/image99.png"/><Relationship Id="rId19" Type="http://schemas.openxmlformats.org/officeDocument/2006/relationships/image" Target="../media/image108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Relationship Id="rId22" Type="http://schemas.openxmlformats.org/officeDocument/2006/relationships/image" Target="../media/image1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7056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64966"/>
            <a:ext cx="762000" cy="76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038279"/>
            <a:ext cx="1397496" cy="647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9496" y="5038279"/>
            <a:ext cx="1975098" cy="647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5094" y="5038279"/>
            <a:ext cx="1809006" cy="6477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571500" y="571500"/>
            <a:ext cx="5562600" cy="25717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20" dirty="0">
                <a:solidFill>
                  <a:schemeClr val="bg1"/>
                </a:solidFill>
              </a:rPr>
              <a:t> BRADFORD VTS TEACHING DECK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1" name="Text 1"/>
          <p:cNvSpPr/>
          <p:nvPr/>
        </p:nvSpPr>
        <p:spPr>
          <a:xfrm>
            <a:off x="571500" y="1209675"/>
            <a:ext cx="5562600" cy="13409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2D3436"/>
                </a:solidFill>
              </a:rPr>
              <a:t>Breast Problems in
Primary Care</a:t>
            </a:r>
            <a:endParaRPr lang="en-US" sz="4800" dirty="0"/>
          </a:p>
        </p:txBody>
      </p:sp>
      <p:sp>
        <p:nvSpPr>
          <p:cNvPr id="12" name="Text 2"/>
          <p:cNvSpPr/>
          <p:nvPr/>
        </p:nvSpPr>
        <p:spPr>
          <a:xfrm>
            <a:off x="571500" y="3426916"/>
            <a:ext cx="5562600" cy="10398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30"/>
              </a:lnSpc>
              <a:buNone/>
            </a:pPr>
            <a:r>
              <a:rPr lang="en-US" sz="1950" dirty="0">
                <a:solidFill>
                  <a:srgbClr val="636E72"/>
                </a:solidFill>
              </a:rPr>
              <a:t>A comprehensive guide to clinical management, referral pathways, and exam preparation for GP trainees.</a:t>
            </a:r>
            <a:endParaRPr lang="en-US" sz="1950" dirty="0"/>
          </a:p>
        </p:txBody>
      </p:sp>
      <p:sp>
        <p:nvSpPr>
          <p:cNvPr id="13" name="Text 3"/>
          <p:cNvSpPr/>
          <p:nvPr/>
        </p:nvSpPr>
        <p:spPr>
          <a:xfrm>
            <a:off x="762000" y="5038279"/>
            <a:ext cx="1016496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AKT High-Yield</a:t>
            </a:r>
            <a:endParaRPr lang="en-US" sz="1200" dirty="0"/>
          </a:p>
        </p:txBody>
      </p:sp>
      <p:sp>
        <p:nvSpPr>
          <p:cNvPr id="14" name="Text 4"/>
          <p:cNvSpPr/>
          <p:nvPr/>
        </p:nvSpPr>
        <p:spPr>
          <a:xfrm>
            <a:off x="2349996" y="5038279"/>
            <a:ext cx="1594098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SCA Consultation Skills</a:t>
            </a:r>
            <a:endParaRPr lang="en-US" sz="1200" dirty="0"/>
          </a:p>
        </p:txBody>
      </p:sp>
      <p:sp>
        <p:nvSpPr>
          <p:cNvPr id="15" name="Text 5"/>
          <p:cNvSpPr/>
          <p:nvPr/>
        </p:nvSpPr>
        <p:spPr>
          <a:xfrm>
            <a:off x="4515594" y="5038279"/>
            <a:ext cx="1428006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NICE NG12 Pathways</a:t>
            </a:r>
            <a:endParaRPr lang="en-US" sz="1200" dirty="0"/>
          </a:p>
        </p:txBody>
      </p:sp>
      <p:sp>
        <p:nvSpPr>
          <p:cNvPr id="16" name="Text 6"/>
          <p:cNvSpPr/>
          <p:nvPr/>
        </p:nvSpPr>
        <p:spPr>
          <a:xfrm>
            <a:off x="571500" y="6086475"/>
            <a:ext cx="61874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B2BEC3"/>
                </a:solidFill>
              </a:rPr>
              <a:t>PRIMARY CARE EDUCATION SERIES •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300"/>
            <a:ext cx="11430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62050"/>
            <a:ext cx="5572125" cy="26765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342727"/>
            <a:ext cx="202406" cy="167134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671638"/>
            <a:ext cx="83344" cy="7292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166938"/>
            <a:ext cx="83344" cy="7292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662238"/>
            <a:ext cx="83344" cy="7292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952875"/>
            <a:ext cx="5572125" cy="26765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4133552"/>
            <a:ext cx="202406" cy="16713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462463"/>
            <a:ext cx="83344" cy="72926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743450"/>
            <a:ext cx="83344" cy="72926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5024438"/>
            <a:ext cx="83344" cy="7292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162050"/>
            <a:ext cx="5572125" cy="203224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342727"/>
            <a:ext cx="202406" cy="167134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1671638"/>
            <a:ext cx="83344" cy="72926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952625"/>
            <a:ext cx="83344" cy="72926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2447925"/>
            <a:ext cx="83344" cy="72926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308598"/>
            <a:ext cx="5572125" cy="203224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3489275"/>
            <a:ext cx="202406" cy="167134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3818186"/>
            <a:ext cx="83344" cy="72926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4099173"/>
            <a:ext cx="83344" cy="72926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5455146"/>
            <a:ext cx="5572125" cy="1174254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5635823"/>
            <a:ext cx="202406" cy="167134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523875" y="114300"/>
            <a:ext cx="1152144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Management of Non-Cyclical Mastalgia</a:t>
            </a:r>
            <a:endParaRPr lang="en-US" sz="2100" dirty="0"/>
          </a:p>
        </p:txBody>
      </p:sp>
      <p:sp>
        <p:nvSpPr>
          <p:cNvPr id="27" name="Text 1"/>
          <p:cNvSpPr/>
          <p:nvPr/>
        </p:nvSpPr>
        <p:spPr>
          <a:xfrm>
            <a:off x="571500" y="561975"/>
            <a:ext cx="1042094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CLINICAL APPROACH TO NON-CYCLICAL PAIN, FOCUSING ON EXCLUDING STRUCTURAL CAUSES AND USING TOPICAL NSAIDS FOR LOCALIZED SYMPTOMS.</a:t>
            </a:r>
            <a:endParaRPr lang="en-US" sz="1050" dirty="0"/>
          </a:p>
        </p:txBody>
      </p:sp>
      <p:sp>
        <p:nvSpPr>
          <p:cNvPr id="28" name="Text 2"/>
          <p:cNvSpPr/>
          <p:nvPr/>
        </p:nvSpPr>
        <p:spPr>
          <a:xfrm>
            <a:off x="821531" y="1304925"/>
            <a:ext cx="509587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Clinical Assessment</a:t>
            </a:r>
            <a:endParaRPr lang="en-US" sz="1275" dirty="0"/>
          </a:p>
        </p:txBody>
      </p:sp>
      <p:sp>
        <p:nvSpPr>
          <p:cNvPr id="29" name="Text 3"/>
          <p:cNvSpPr/>
          <p:nvPr/>
        </p:nvSpPr>
        <p:spPr>
          <a:xfrm>
            <a:off x="797719" y="1633538"/>
            <a:ext cx="491728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Identify pattern: Pain is unrelated to menstrual cycle; common postmenopausally.</a:t>
            </a:r>
            <a:endParaRPr lang="en-US" sz="1125" dirty="0"/>
          </a:p>
        </p:txBody>
      </p:sp>
      <p:sp>
        <p:nvSpPr>
          <p:cNvPr id="30" name="Text 4"/>
          <p:cNvSpPr/>
          <p:nvPr/>
        </p:nvSpPr>
        <p:spPr>
          <a:xfrm>
            <a:off x="797719" y="2128838"/>
            <a:ext cx="491728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Exclude musculoskeletal causes: Check for Tietze’s syndrome or chest wall pain.</a:t>
            </a:r>
            <a:endParaRPr lang="en-US" sz="1125" dirty="0"/>
          </a:p>
        </p:txBody>
      </p:sp>
      <p:sp>
        <p:nvSpPr>
          <p:cNvPr id="31" name="Text 5"/>
          <p:cNvSpPr/>
          <p:nvPr/>
        </p:nvSpPr>
        <p:spPr>
          <a:xfrm>
            <a:off x="797719" y="2624138"/>
            <a:ext cx="1139428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Perform full clinical exam: Crucial to rule out underlying structural masses.</a:t>
            </a:r>
            <a:endParaRPr lang="en-US" sz="1125" dirty="0"/>
          </a:p>
        </p:txBody>
      </p:sp>
      <p:sp>
        <p:nvSpPr>
          <p:cNvPr id="32" name="Text 6"/>
          <p:cNvSpPr/>
          <p:nvPr/>
        </p:nvSpPr>
        <p:spPr>
          <a:xfrm>
            <a:off x="821531" y="4095750"/>
            <a:ext cx="509587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7AE60"/>
                </a:solidFill>
              </a:rPr>
              <a:t>Mild/Moderate Management</a:t>
            </a:r>
            <a:endParaRPr lang="en-US" sz="1275" dirty="0"/>
          </a:p>
        </p:txBody>
      </p:sp>
      <p:sp>
        <p:nvSpPr>
          <p:cNvPr id="33" name="Text 7"/>
          <p:cNvSpPr/>
          <p:nvPr/>
        </p:nvSpPr>
        <p:spPr>
          <a:xfrm>
            <a:off x="797719" y="4424363"/>
            <a:ext cx="1139428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Reassurance: Explain the benign nature once malignancy is excluded.</a:t>
            </a:r>
            <a:endParaRPr lang="en-US" sz="1125" dirty="0"/>
          </a:p>
        </p:txBody>
      </p:sp>
      <p:sp>
        <p:nvSpPr>
          <p:cNvPr id="34" name="Text 8"/>
          <p:cNvSpPr/>
          <p:nvPr/>
        </p:nvSpPr>
        <p:spPr>
          <a:xfrm>
            <a:off x="797719" y="4705350"/>
            <a:ext cx="1139428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Topical NSAIDs: Use Ibuprofen gel first-line for localized pain relief.</a:t>
            </a:r>
            <a:endParaRPr lang="en-US" sz="1125" dirty="0"/>
          </a:p>
        </p:txBody>
      </p:sp>
      <p:sp>
        <p:nvSpPr>
          <p:cNvPr id="35" name="Text 9"/>
          <p:cNvSpPr/>
          <p:nvPr/>
        </p:nvSpPr>
        <p:spPr>
          <a:xfrm>
            <a:off x="797719" y="4986338"/>
            <a:ext cx="1139428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Reassess: Review the patient's symptoms after a trial period of 2-3 months.</a:t>
            </a:r>
            <a:endParaRPr lang="en-US" sz="1125" dirty="0"/>
          </a:p>
        </p:txBody>
      </p:sp>
      <p:sp>
        <p:nvSpPr>
          <p:cNvPr id="36" name="Text 10"/>
          <p:cNvSpPr/>
          <p:nvPr/>
        </p:nvSpPr>
        <p:spPr>
          <a:xfrm>
            <a:off x="6679406" y="1304925"/>
            <a:ext cx="509587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Severe or Diffuse Pain</a:t>
            </a:r>
            <a:endParaRPr lang="en-US" sz="1275" dirty="0"/>
          </a:p>
        </p:txBody>
      </p:sp>
      <p:sp>
        <p:nvSpPr>
          <p:cNvPr id="37" name="Text 11"/>
          <p:cNvSpPr/>
          <p:nvPr/>
        </p:nvSpPr>
        <p:spPr>
          <a:xfrm>
            <a:off x="6655594" y="1633538"/>
            <a:ext cx="553640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Oral NSAIDs: Consider systemic analgesia if topical treatment is insufficient.</a:t>
            </a:r>
            <a:endParaRPr lang="en-US" sz="1125" dirty="0"/>
          </a:p>
        </p:txBody>
      </p:sp>
      <p:sp>
        <p:nvSpPr>
          <p:cNvPr id="38" name="Text 12"/>
          <p:cNvSpPr/>
          <p:nvPr/>
        </p:nvSpPr>
        <p:spPr>
          <a:xfrm>
            <a:off x="6655594" y="1914525"/>
            <a:ext cx="491728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Second-line options: Gamolenic acid, Danazol, or Bromocriptine for refractory cases.</a:t>
            </a:r>
            <a:endParaRPr lang="en-US" sz="1125" dirty="0"/>
          </a:p>
        </p:txBody>
      </p:sp>
      <p:sp>
        <p:nvSpPr>
          <p:cNvPr id="39" name="Text 13"/>
          <p:cNvSpPr/>
          <p:nvPr/>
        </p:nvSpPr>
        <p:spPr>
          <a:xfrm>
            <a:off x="6655594" y="2409825"/>
            <a:ext cx="553640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Note side effects: Danazol can cause acne, weight gain, and hirsutism.</a:t>
            </a:r>
            <a:endParaRPr lang="en-US" sz="1125" dirty="0"/>
          </a:p>
        </p:txBody>
      </p:sp>
      <p:sp>
        <p:nvSpPr>
          <p:cNvPr id="40" name="Text 14"/>
          <p:cNvSpPr/>
          <p:nvPr/>
        </p:nvSpPr>
        <p:spPr>
          <a:xfrm>
            <a:off x="6679406" y="3451473"/>
            <a:ext cx="509587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D63031"/>
                </a:solidFill>
              </a:rPr>
              <a:t>When to Refer</a:t>
            </a:r>
            <a:endParaRPr lang="en-US" sz="1275" dirty="0"/>
          </a:p>
        </p:txBody>
      </p:sp>
      <p:sp>
        <p:nvSpPr>
          <p:cNvPr id="41" name="Text 15"/>
          <p:cNvSpPr/>
          <p:nvPr/>
        </p:nvSpPr>
        <p:spPr>
          <a:xfrm>
            <a:off x="6655594" y="3780086"/>
            <a:ext cx="553640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Severe Localised Pain: Refer to exclude focal pathology or structural cause.</a:t>
            </a:r>
            <a:endParaRPr lang="en-US" sz="1125" dirty="0"/>
          </a:p>
        </p:txBody>
      </p:sp>
      <p:sp>
        <p:nvSpPr>
          <p:cNvPr id="42" name="Text 16"/>
          <p:cNvSpPr/>
          <p:nvPr/>
        </p:nvSpPr>
        <p:spPr>
          <a:xfrm>
            <a:off x="6655594" y="4061073"/>
            <a:ext cx="491728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Unresponsive Symptoms: Referral if persistent despite trial of two treatment options.</a:t>
            </a:r>
            <a:endParaRPr lang="en-US" sz="1125" dirty="0"/>
          </a:p>
        </p:txBody>
      </p:sp>
      <p:sp>
        <p:nvSpPr>
          <p:cNvPr id="43" name="Text 17"/>
          <p:cNvSpPr/>
          <p:nvPr/>
        </p:nvSpPr>
        <p:spPr>
          <a:xfrm>
            <a:off x="6477000" y="4997946"/>
            <a:ext cx="5715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636E72"/>
                </a:solidFill>
              </a:rPr>
              <a:t>Always document the presence/absence of a lump before mastalgia management.</a:t>
            </a:r>
            <a:endParaRPr lang="en-US" sz="1050" dirty="0"/>
          </a:p>
        </p:txBody>
      </p:sp>
      <p:sp>
        <p:nvSpPr>
          <p:cNvPr id="44" name="Text 18"/>
          <p:cNvSpPr/>
          <p:nvPr/>
        </p:nvSpPr>
        <p:spPr>
          <a:xfrm>
            <a:off x="6679406" y="5598021"/>
            <a:ext cx="509587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8E44AD"/>
                </a:solidFill>
              </a:rPr>
              <a:t>SCA Consultation Tip</a:t>
            </a:r>
            <a:endParaRPr lang="en-US" sz="1275" dirty="0"/>
          </a:p>
        </p:txBody>
      </p:sp>
      <p:sp>
        <p:nvSpPr>
          <p:cNvPr id="45" name="Text 19"/>
          <p:cNvSpPr/>
          <p:nvPr/>
        </p:nvSpPr>
        <p:spPr>
          <a:xfrm>
            <a:off x="6477000" y="5926634"/>
            <a:ext cx="5095875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Use a pain calendar for 2 months. It provides objective evidence to differentiate cyclical from non-cyclical pain, which is vital for AKT knowledge and SCA clinical reasoning.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285750"/>
            <a:ext cx="112395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190625"/>
            <a:ext cx="11239500" cy="76557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1486644"/>
            <a:ext cx="277713" cy="22205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2146697"/>
            <a:ext cx="3619500" cy="342542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337197"/>
            <a:ext cx="3238500" cy="3333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2370534"/>
            <a:ext cx="238125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0" y="2146697"/>
            <a:ext cx="3619500" cy="342542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76750" y="2337197"/>
            <a:ext cx="3238500" cy="3333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76750" y="2370534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96250" y="2146697"/>
            <a:ext cx="3619500" cy="342542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86750" y="2337197"/>
            <a:ext cx="3238500" cy="33337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86750" y="2370534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6250" y="5762625"/>
            <a:ext cx="11239500" cy="7143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6750" y="6035873"/>
            <a:ext cx="189607" cy="151656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619125" y="285750"/>
            <a:ext cx="864108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Nipple Discharge Assessment</a:t>
            </a:r>
            <a:endParaRPr lang="en-US" sz="2100" dirty="0"/>
          </a:p>
        </p:txBody>
      </p:sp>
      <p:sp>
        <p:nvSpPr>
          <p:cNvPr id="19" name="Text 1"/>
          <p:cNvSpPr/>
          <p:nvPr/>
        </p:nvSpPr>
        <p:spPr>
          <a:xfrm>
            <a:off x="666750" y="752475"/>
            <a:ext cx="1152525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CLINICAL EVALUATION BASED ON THE NUMBER OF DUCTS INVOLVED, CHARACTER OF DISCHARGE, AND PATIENT AGE.</a:t>
            </a:r>
            <a:endParaRPr lang="en-US" sz="1050" dirty="0"/>
          </a:p>
        </p:txBody>
      </p:sp>
      <p:sp>
        <p:nvSpPr>
          <p:cNvPr id="20" name="Text 2"/>
          <p:cNvSpPr/>
          <p:nvPr/>
        </p:nvSpPr>
        <p:spPr>
          <a:xfrm>
            <a:off x="1182588" y="1333500"/>
            <a:ext cx="10295037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PRIORITY 1:</a:t>
            </a:r>
            <a:r>
              <a:rPr lang="en-US" sz="1350" dirty="0">
                <a:solidFill>
                  <a:srgbClr val="2D3436"/>
                </a:solidFill>
              </a:rPr>
              <a:t> Always examine for a lump first. If a lump is present, the patient </a:t>
            </a:r>
            <a:r>
              <a:rPr lang="en-US" sz="1350" b="1" dirty="0">
                <a:solidFill>
                  <a:srgbClr val="D63031"/>
                </a:solidFill>
              </a:rPr>
              <a:t>MUST BE REFERRED</a:t>
            </a:r>
            <a:r>
              <a:rPr lang="en-US" sz="1350" dirty="0">
                <a:solidFill>
                  <a:srgbClr val="2D3436"/>
                </a:solidFill>
              </a:rPr>
              <a:t> immediately via the appropriate pathway, regardless of the discharge characteristics.</a:t>
            </a:r>
            <a:endParaRPr lang="en-US" sz="1350" dirty="0"/>
          </a:p>
        </p:txBody>
      </p:sp>
      <p:sp>
        <p:nvSpPr>
          <p:cNvPr id="21" name="Text 3"/>
          <p:cNvSpPr/>
          <p:nvPr/>
        </p:nvSpPr>
        <p:spPr>
          <a:xfrm>
            <a:off x="1019175" y="2337197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Source &amp; Laterality</a:t>
            </a:r>
            <a:endParaRPr lang="en-US" sz="1350" dirty="0"/>
          </a:p>
        </p:txBody>
      </p:sp>
      <p:sp>
        <p:nvSpPr>
          <p:cNvPr id="22" name="Text 4"/>
          <p:cNvSpPr/>
          <p:nvPr/>
        </p:nvSpPr>
        <p:spPr>
          <a:xfrm>
            <a:off x="666750" y="2813447"/>
            <a:ext cx="3238500" cy="8911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Number of Ducts</a:t>
            </a:r>
            <a:r>
              <a:rPr lang="en-US" sz="1200" dirty="0">
                <a:solidFill>
                  <a:srgbClr val="4A5568"/>
                </a:solidFill>
              </a:rPr>
              <a:t>Single duct discharge is more concerning for local pathology (e.g., intraductal papilloma or cancer).</a:t>
            </a:r>
            <a:endParaRPr lang="en-US" sz="1200" dirty="0"/>
          </a:p>
        </p:txBody>
      </p:sp>
      <p:sp>
        <p:nvSpPr>
          <p:cNvPr id="23" name="Text 5"/>
          <p:cNvSpPr/>
          <p:nvPr/>
        </p:nvSpPr>
        <p:spPr>
          <a:xfrm>
            <a:off x="666750" y="3847505"/>
            <a:ext cx="3238500" cy="8911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Laterality</a:t>
            </a:r>
            <a:r>
              <a:rPr lang="en-US" sz="1200" dirty="0">
                <a:solidFill>
                  <a:srgbClr val="4A5568"/>
                </a:solidFill>
              </a:rPr>
              <a:t>Unilateral discharge suggests localized breast disease. Bilateral discharge is more likely physiological or systemic.</a:t>
            </a:r>
            <a:endParaRPr lang="en-US" sz="1200" dirty="0"/>
          </a:p>
        </p:txBody>
      </p:sp>
      <p:sp>
        <p:nvSpPr>
          <p:cNvPr id="24" name="Text 6"/>
          <p:cNvSpPr/>
          <p:nvPr/>
        </p:nvSpPr>
        <p:spPr>
          <a:xfrm>
            <a:off x="4829175" y="2337197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Discharge Character</a:t>
            </a:r>
            <a:endParaRPr lang="en-US" sz="1350" dirty="0"/>
          </a:p>
        </p:txBody>
      </p:sp>
      <p:sp>
        <p:nvSpPr>
          <p:cNvPr id="25" name="Text 7"/>
          <p:cNvSpPr/>
          <p:nvPr/>
        </p:nvSpPr>
        <p:spPr>
          <a:xfrm>
            <a:off x="4476750" y="2813447"/>
            <a:ext cx="3238500" cy="7160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Bloodstained</a:t>
            </a:r>
            <a:r>
              <a:rPr lang="en-US" sz="1200" dirty="0">
                <a:solidFill>
                  <a:srgbClr val="4A5568"/>
                </a:solidFill>
              </a:rPr>
              <a:t>High suspicion for malignancy or papilloma. </a:t>
            </a:r>
            <a:r>
              <a:rPr lang="en-US" sz="900" b="1" dirty="0">
                <a:solidFill>
                  <a:srgbClr val="991B1B"/>
                </a:solidFill>
                <a:highlight>
                  <a:srgbClr val="FEE2E2"/>
                </a:highlight>
              </a:rPr>
              <a:t>URGENT ACTION</a:t>
            </a:r>
            <a:endParaRPr lang="en-US" sz="1200" dirty="0"/>
          </a:p>
        </p:txBody>
      </p:sp>
      <p:sp>
        <p:nvSpPr>
          <p:cNvPr id="26" name="Text 8"/>
          <p:cNvSpPr/>
          <p:nvPr/>
        </p:nvSpPr>
        <p:spPr>
          <a:xfrm>
            <a:off x="4476750" y="3672334"/>
            <a:ext cx="3238500" cy="6779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Serous / Clear</a:t>
            </a:r>
            <a:r>
              <a:rPr lang="en-US" sz="1200" dirty="0">
                <a:solidFill>
                  <a:srgbClr val="4A5568"/>
                </a:solidFill>
              </a:rPr>
              <a:t>Often benign but requires investigation if persistent or in older patients.</a:t>
            </a:r>
            <a:endParaRPr lang="en-US" sz="1200" dirty="0"/>
          </a:p>
        </p:txBody>
      </p:sp>
      <p:sp>
        <p:nvSpPr>
          <p:cNvPr id="27" name="Text 9"/>
          <p:cNvSpPr/>
          <p:nvPr/>
        </p:nvSpPr>
        <p:spPr>
          <a:xfrm>
            <a:off x="4476750" y="4493121"/>
            <a:ext cx="3238500" cy="4646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Coloured (Green/Brown)</a:t>
            </a:r>
            <a:r>
              <a:rPr lang="en-US" sz="1200" dirty="0">
                <a:solidFill>
                  <a:srgbClr val="4A5568"/>
                </a:solidFill>
              </a:rPr>
              <a:t>Typical of duct ectasia; usually benign.</a:t>
            </a:r>
            <a:endParaRPr lang="en-US" sz="1200" dirty="0"/>
          </a:p>
        </p:txBody>
      </p:sp>
      <p:sp>
        <p:nvSpPr>
          <p:cNvPr id="28" name="Text 10"/>
          <p:cNvSpPr/>
          <p:nvPr/>
        </p:nvSpPr>
        <p:spPr>
          <a:xfrm>
            <a:off x="8639175" y="2337197"/>
            <a:ext cx="28803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Age &amp; Systemic</a:t>
            </a:r>
            <a:endParaRPr lang="en-US" sz="1350" dirty="0"/>
          </a:p>
        </p:txBody>
      </p:sp>
      <p:sp>
        <p:nvSpPr>
          <p:cNvPr id="29" name="Text 11"/>
          <p:cNvSpPr/>
          <p:nvPr/>
        </p:nvSpPr>
        <p:spPr>
          <a:xfrm>
            <a:off x="8286750" y="2813447"/>
            <a:ext cx="3238500" cy="6779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The Age 50 Threshold</a:t>
            </a:r>
            <a:r>
              <a:rPr lang="en-US" sz="1200" dirty="0">
                <a:solidFill>
                  <a:srgbClr val="4A5568"/>
                </a:solidFill>
              </a:rPr>
              <a:t>Any nipple discharge in women ≥50 is a trigger for referral.</a:t>
            </a:r>
            <a:endParaRPr lang="en-US" sz="1200" dirty="0"/>
          </a:p>
        </p:txBody>
      </p:sp>
      <p:sp>
        <p:nvSpPr>
          <p:cNvPr id="30" name="Text 12"/>
          <p:cNvSpPr/>
          <p:nvPr/>
        </p:nvSpPr>
        <p:spPr>
          <a:xfrm>
            <a:off x="8286750" y="3634234"/>
            <a:ext cx="3238500" cy="8911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Galactorrhoea</a:t>
            </a:r>
            <a:r>
              <a:rPr lang="en-US" sz="1200" dirty="0">
                <a:solidFill>
                  <a:srgbClr val="4A5568"/>
                </a:solidFill>
              </a:rPr>
              <a:t>Bilateral milky discharge. Check Prolactin and TFTs. Consider drug-induced causes (e.g., Metoclopramide).</a:t>
            </a:r>
            <a:endParaRPr lang="en-US" sz="1200" dirty="0"/>
          </a:p>
        </p:txBody>
      </p:sp>
      <p:sp>
        <p:nvSpPr>
          <p:cNvPr id="31" name="Text 13"/>
          <p:cNvSpPr/>
          <p:nvPr/>
        </p:nvSpPr>
        <p:spPr>
          <a:xfrm>
            <a:off x="999232" y="5905500"/>
            <a:ext cx="1052601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8E44AD"/>
                </a:solidFill>
              </a:rPr>
              <a:t>AKT High-Yield Fact:</a:t>
            </a:r>
            <a:r>
              <a:rPr lang="en-US" sz="1125" dirty="0">
                <a:solidFill>
                  <a:srgbClr val="2D3436"/>
                </a:solidFill>
              </a:rPr>
              <a:t> While duct ectasia often produces multicoloured (green/yellow/black) discharge from multiple ducts, always test serous discharge for occult blood. </a:t>
            </a:r>
            <a:r>
              <a:rPr lang="en-US" sz="1125" b="1" dirty="0">
                <a:solidFill>
                  <a:srgbClr val="8E44AD"/>
                </a:solidFill>
              </a:rPr>
              <a:t>NICE NG12:</a:t>
            </a:r>
            <a:r>
              <a:rPr lang="en-US" sz="1125" dirty="0">
                <a:solidFill>
                  <a:srgbClr val="2D3436"/>
                </a:solidFill>
              </a:rPr>
              <a:t> Unilateral nipple discharge in women ≥50 is an urgent 2WW referral.</a:t>
            </a:r>
            <a:endParaRPr lang="en-US" sz="11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0500"/>
            <a:ext cx="11430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43000"/>
            <a:ext cx="4457700" cy="44386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447800"/>
            <a:ext cx="3810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24450" y="1143000"/>
            <a:ext cx="6686550" cy="21240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4950" y="1362075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4450" y="3457575"/>
            <a:ext cx="6686550" cy="21240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4950" y="3676650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5772150"/>
            <a:ext cx="11430000" cy="8001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6054030"/>
            <a:ext cx="285750" cy="236339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523875" y="190500"/>
            <a:ext cx="1088136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Nipple Discharge Management by Age</a:t>
            </a:r>
            <a:endParaRPr lang="en-US" sz="2100" dirty="0"/>
          </a:p>
        </p:txBody>
      </p:sp>
      <p:sp>
        <p:nvSpPr>
          <p:cNvPr id="14" name="Text 1"/>
          <p:cNvSpPr/>
          <p:nvPr/>
        </p:nvSpPr>
        <p:spPr>
          <a:xfrm>
            <a:off x="571500" y="657225"/>
            <a:ext cx="73609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REFERRAL THRESHOLDS &amp; CLINICAL DECISION MAKING</a:t>
            </a:r>
            <a:endParaRPr lang="en-US" sz="1050" dirty="0"/>
          </a:p>
        </p:txBody>
      </p:sp>
      <p:sp>
        <p:nvSpPr>
          <p:cNvPr id="15" name="Text 2"/>
          <p:cNvSpPr/>
          <p:nvPr/>
        </p:nvSpPr>
        <p:spPr>
          <a:xfrm>
            <a:off x="1190625" y="1428750"/>
            <a:ext cx="44805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63031"/>
                </a:solidFill>
              </a:rPr>
              <a:t>Women Aged ≥ 50</a:t>
            </a:r>
            <a:endParaRPr lang="en-US" sz="1800" dirty="0"/>
          </a:p>
        </p:txBody>
      </p:sp>
      <p:sp>
        <p:nvSpPr>
          <p:cNvPr id="16" name="Text 3"/>
          <p:cNvSpPr/>
          <p:nvPr/>
        </p:nvSpPr>
        <p:spPr>
          <a:xfrm>
            <a:off x="666750" y="1962150"/>
            <a:ext cx="49377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Universal Referral Rule:</a:t>
            </a:r>
            <a:endParaRPr lang="en-US" sz="1350" dirty="0"/>
          </a:p>
        </p:txBody>
      </p:sp>
      <p:sp>
        <p:nvSpPr>
          <p:cNvPr id="17" name="Text 4"/>
          <p:cNvSpPr/>
          <p:nvPr/>
        </p:nvSpPr>
        <p:spPr>
          <a:xfrm>
            <a:off x="952500" y="2379315"/>
            <a:ext cx="360045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ALL</a:t>
            </a:r>
            <a:r>
              <a:rPr lang="en-US" sz="1350" dirty="0">
                <a:solidFill>
                  <a:srgbClr val="2D3436"/>
                </a:solidFill>
              </a:rPr>
              <a:t> nipple discharge in women over 50 requires specialist referral.</a:t>
            </a:r>
            <a:endParaRPr lang="en-US" sz="1350" dirty="0"/>
          </a:p>
        </p:txBody>
      </p:sp>
      <p:sp>
        <p:nvSpPr>
          <p:cNvPr id="18" name="Text 5"/>
          <p:cNvSpPr/>
          <p:nvPr/>
        </p:nvSpPr>
        <p:spPr>
          <a:xfrm>
            <a:off x="952500" y="3070771"/>
            <a:ext cx="360045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Urgent 2WW:</a:t>
            </a:r>
            <a:r>
              <a:rPr lang="en-US" sz="1350" dirty="0">
                <a:solidFill>
                  <a:srgbClr val="2D3436"/>
                </a:solidFill>
              </a:rPr>
              <a:t> Unilateral nipple discharge that is bloodstained or persistent.</a:t>
            </a:r>
            <a:endParaRPr lang="en-US" sz="1350" dirty="0"/>
          </a:p>
        </p:txBody>
      </p:sp>
      <p:sp>
        <p:nvSpPr>
          <p:cNvPr id="19" name="Text 6"/>
          <p:cNvSpPr/>
          <p:nvPr/>
        </p:nvSpPr>
        <p:spPr>
          <a:xfrm>
            <a:off x="952500" y="3762226"/>
            <a:ext cx="360045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High suspicion of underlying pathology (DCIS or malignancy) in this age bracket.</a:t>
            </a:r>
            <a:endParaRPr lang="en-US" sz="1350" dirty="0"/>
          </a:p>
        </p:txBody>
      </p:sp>
      <p:sp>
        <p:nvSpPr>
          <p:cNvPr id="20" name="Text 7"/>
          <p:cNvSpPr/>
          <p:nvPr/>
        </p:nvSpPr>
        <p:spPr>
          <a:xfrm>
            <a:off x="5715000" y="1333500"/>
            <a:ext cx="6477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Women &lt; 50: High-Risk Features</a:t>
            </a:r>
            <a:endParaRPr lang="en-US" sz="1500" dirty="0"/>
          </a:p>
        </p:txBody>
      </p:sp>
      <p:sp>
        <p:nvSpPr>
          <p:cNvPr id="21" name="Text 8"/>
          <p:cNvSpPr/>
          <p:nvPr/>
        </p:nvSpPr>
        <p:spPr>
          <a:xfrm>
            <a:off x="5553075" y="1762125"/>
            <a:ext cx="6638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Single Duct:</a:t>
            </a:r>
            <a:r>
              <a:rPr lang="en-US" sz="1200" dirty="0">
                <a:solidFill>
                  <a:srgbClr val="2D3436"/>
                </a:solidFill>
              </a:rPr>
              <a:t> Refer if bloodstained, persistent, or large volume.</a:t>
            </a:r>
            <a:endParaRPr lang="en-US" sz="1200" dirty="0"/>
          </a:p>
        </p:txBody>
      </p:sp>
      <p:sp>
        <p:nvSpPr>
          <p:cNvPr id="22" name="Text 9"/>
          <p:cNvSpPr/>
          <p:nvPr/>
        </p:nvSpPr>
        <p:spPr>
          <a:xfrm>
            <a:off x="5553075" y="2066925"/>
            <a:ext cx="6638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Multiple Ducts:</a:t>
            </a:r>
            <a:r>
              <a:rPr lang="en-US" sz="1200" dirty="0">
                <a:solidFill>
                  <a:srgbClr val="2D3436"/>
                </a:solidFill>
              </a:rPr>
              <a:t> Refer if bloodstained or serous +ve for blood.</a:t>
            </a:r>
            <a:endParaRPr lang="en-US" sz="1200" dirty="0"/>
          </a:p>
        </p:txBody>
      </p:sp>
      <p:sp>
        <p:nvSpPr>
          <p:cNvPr id="23" name="Text 10"/>
          <p:cNvSpPr/>
          <p:nvPr/>
        </p:nvSpPr>
        <p:spPr>
          <a:xfrm>
            <a:off x="5553075" y="2371725"/>
            <a:ext cx="6638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Persistent Discharge:</a:t>
            </a:r>
            <a:r>
              <a:rPr lang="en-US" sz="1200" dirty="0">
                <a:solidFill>
                  <a:srgbClr val="2D3436"/>
                </a:solidFill>
              </a:rPr>
              <a:t> Even if non-bloody, if it impacts quality of life.</a:t>
            </a:r>
            <a:endParaRPr lang="en-US" sz="1200" dirty="0"/>
          </a:p>
        </p:txBody>
      </p:sp>
      <p:sp>
        <p:nvSpPr>
          <p:cNvPr id="24" name="Text 11"/>
          <p:cNvSpPr/>
          <p:nvPr/>
        </p:nvSpPr>
        <p:spPr>
          <a:xfrm>
            <a:off x="5715000" y="3648075"/>
            <a:ext cx="6477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Women &lt; 50: Low-Risk Features</a:t>
            </a:r>
            <a:endParaRPr lang="en-US" sz="1500" dirty="0"/>
          </a:p>
        </p:txBody>
      </p:sp>
      <p:sp>
        <p:nvSpPr>
          <p:cNvPr id="25" name="Text 12"/>
          <p:cNvSpPr/>
          <p:nvPr/>
        </p:nvSpPr>
        <p:spPr>
          <a:xfrm>
            <a:off x="5553075" y="4076700"/>
            <a:ext cx="6638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Coloured/Clear:</a:t>
            </a:r>
            <a:r>
              <a:rPr lang="en-US" sz="1200" dirty="0">
                <a:solidFill>
                  <a:srgbClr val="2D3436"/>
                </a:solidFill>
              </a:rPr>
              <a:t> Often physiological or duct ectasia.</a:t>
            </a:r>
            <a:endParaRPr lang="en-US" sz="1200" dirty="0"/>
          </a:p>
        </p:txBody>
      </p:sp>
      <p:sp>
        <p:nvSpPr>
          <p:cNvPr id="26" name="Text 13"/>
          <p:cNvSpPr/>
          <p:nvPr/>
        </p:nvSpPr>
        <p:spPr>
          <a:xfrm>
            <a:off x="5553075" y="4381500"/>
            <a:ext cx="6638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Drug Review:</a:t>
            </a:r>
            <a:r>
              <a:rPr lang="en-US" sz="1200" dirty="0">
                <a:solidFill>
                  <a:srgbClr val="2D3436"/>
                </a:solidFill>
              </a:rPr>
              <a:t> Check for Metoclopramide, Antipsychotics, or OCP.</a:t>
            </a:r>
            <a:endParaRPr lang="en-US" sz="1200" dirty="0"/>
          </a:p>
        </p:txBody>
      </p:sp>
      <p:sp>
        <p:nvSpPr>
          <p:cNvPr id="27" name="Text 14"/>
          <p:cNvSpPr/>
          <p:nvPr/>
        </p:nvSpPr>
        <p:spPr>
          <a:xfrm>
            <a:off x="5553075" y="4686300"/>
            <a:ext cx="66389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Management:</a:t>
            </a:r>
            <a:r>
              <a:rPr lang="en-US" sz="1200" dirty="0">
                <a:solidFill>
                  <a:srgbClr val="2D3436"/>
                </a:solidFill>
              </a:rPr>
              <a:t> Reassure if small volume and multi-duct.</a:t>
            </a:r>
            <a:endParaRPr lang="en-US" sz="1200" dirty="0"/>
          </a:p>
        </p:txBody>
      </p:sp>
      <p:sp>
        <p:nvSpPr>
          <p:cNvPr id="28" name="Text 15"/>
          <p:cNvSpPr/>
          <p:nvPr/>
        </p:nvSpPr>
        <p:spPr>
          <a:xfrm>
            <a:off x="1047750" y="5915025"/>
            <a:ext cx="105251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u="sng" dirty="0">
                <a:solidFill>
                  <a:srgbClr val="FFFFFF"/>
                </a:solidFill>
              </a:rPr>
              <a:t>THE GOLDEN RULE:</a:t>
            </a:r>
            <a:r>
              <a:rPr lang="en-US" sz="1350" b="1" dirty="0">
                <a:solidFill>
                  <a:srgbClr val="FFFFFF"/>
                </a:solidFill>
              </a:rPr>
              <a:t> If a </a:t>
            </a:r>
            <a:r>
              <a:rPr lang="en-US" sz="1350" b="1" u="sng" dirty="0">
                <a:solidFill>
                  <a:srgbClr val="FFFFFF"/>
                </a:solidFill>
              </a:rPr>
              <a:t>PALPABLE LUMP</a:t>
            </a:r>
            <a:r>
              <a:rPr lang="en-US" sz="1350" b="1" dirty="0">
                <a:solidFill>
                  <a:srgbClr val="FFFFFF"/>
                </a:solidFill>
              </a:rPr>
              <a:t> is present with discharge, refer </a:t>
            </a:r>
            <a:r>
              <a:rPr lang="en-US" sz="1350" b="1" u="sng" dirty="0">
                <a:solidFill>
                  <a:srgbClr val="FFFFFF"/>
                </a:solidFill>
              </a:rPr>
              <a:t>URGENTLY (2WW)</a:t>
            </a:r>
            <a:r>
              <a:rPr lang="en-US" sz="1350" b="1" dirty="0">
                <a:solidFill>
                  <a:srgbClr val="FFFFFF"/>
                </a:solidFill>
              </a:rPr>
              <a:t> regardless of age or discharge type.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0500"/>
            <a:ext cx="11430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43000"/>
            <a:ext cx="5595938" cy="400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81125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62125"/>
            <a:ext cx="19050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302966"/>
            <a:ext cx="190500" cy="15686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843808"/>
            <a:ext cx="190500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479899"/>
            <a:ext cx="5214938" cy="117425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3884712"/>
            <a:ext cx="166688" cy="1372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4118967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4353223"/>
            <a:ext cx="166688" cy="1372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5334000"/>
            <a:ext cx="5595938" cy="12382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5572125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5063" y="1143000"/>
            <a:ext cx="5595938" cy="347245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1381125"/>
            <a:ext cx="238125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5563" y="1762125"/>
            <a:ext cx="1029891" cy="261937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2071688"/>
            <a:ext cx="190500" cy="15686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5563" y="2475458"/>
            <a:ext cx="1284387" cy="261937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2785021"/>
            <a:ext cx="190500" cy="15686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3188791"/>
            <a:ext cx="1518493" cy="261937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3498354"/>
            <a:ext cx="190500" cy="15686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5563" y="3902125"/>
            <a:ext cx="706487" cy="261937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4211687"/>
            <a:ext cx="190500" cy="15686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15063" y="4805958"/>
            <a:ext cx="5595938" cy="1766292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5563" y="5037386"/>
            <a:ext cx="214313" cy="175320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523875" y="190500"/>
            <a:ext cx="928116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Galactorrhoea and Drug Causes</a:t>
            </a:r>
            <a:endParaRPr lang="en-US" sz="2100" dirty="0"/>
          </a:p>
        </p:txBody>
      </p:sp>
      <p:sp>
        <p:nvSpPr>
          <p:cNvPr id="29" name="Text 1"/>
          <p:cNvSpPr/>
          <p:nvPr/>
        </p:nvSpPr>
        <p:spPr>
          <a:xfrm>
            <a:off x="571500" y="657225"/>
            <a:ext cx="110413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INVESTIGATING BILATERAL MILKY DISCHARGE &amp; COMMON DOPAMINE ANTAGONISTS</a:t>
            </a:r>
            <a:endParaRPr lang="en-US" sz="1050" dirty="0"/>
          </a:p>
        </p:txBody>
      </p:sp>
      <p:sp>
        <p:nvSpPr>
          <p:cNvPr id="30" name="Text 2"/>
          <p:cNvSpPr/>
          <p:nvPr/>
        </p:nvSpPr>
        <p:spPr>
          <a:xfrm>
            <a:off x="904875" y="1333500"/>
            <a:ext cx="521493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Clinical Assessment</a:t>
            </a:r>
            <a:endParaRPr lang="en-US" sz="1500" dirty="0"/>
          </a:p>
        </p:txBody>
      </p:sp>
      <p:sp>
        <p:nvSpPr>
          <p:cNvPr id="31" name="Text 3"/>
          <p:cNvSpPr/>
          <p:nvPr/>
        </p:nvSpPr>
        <p:spPr>
          <a:xfrm>
            <a:off x="876300" y="1762125"/>
            <a:ext cx="49101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Presentation:</a:t>
            </a:r>
            <a:r>
              <a:rPr lang="en-US" sz="1200" dirty="0">
                <a:solidFill>
                  <a:srgbClr val="2D3436"/>
                </a:solidFill>
              </a:rPr>
              <a:t> Bilateral milky discharge; usually multi-duct and non-spontaneous (expressible).</a:t>
            </a:r>
            <a:endParaRPr lang="en-US" sz="1200" dirty="0"/>
          </a:p>
        </p:txBody>
      </p:sp>
      <p:sp>
        <p:nvSpPr>
          <p:cNvPr id="32" name="Text 4"/>
          <p:cNvSpPr/>
          <p:nvPr/>
        </p:nvSpPr>
        <p:spPr>
          <a:xfrm>
            <a:off x="876300" y="2302966"/>
            <a:ext cx="49101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Red Flags:</a:t>
            </a:r>
            <a:r>
              <a:rPr lang="en-US" sz="1200" dirty="0">
                <a:solidFill>
                  <a:srgbClr val="2D3436"/>
                </a:solidFill>
              </a:rPr>
              <a:t> Check for visual field defects (pituitary adenoma) or headache.</a:t>
            </a:r>
            <a:endParaRPr lang="en-US" sz="1200" dirty="0"/>
          </a:p>
        </p:txBody>
      </p:sp>
      <p:sp>
        <p:nvSpPr>
          <p:cNvPr id="33" name="Text 5"/>
          <p:cNvSpPr/>
          <p:nvPr/>
        </p:nvSpPr>
        <p:spPr>
          <a:xfrm>
            <a:off x="876300" y="2843808"/>
            <a:ext cx="49101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Physical:</a:t>
            </a:r>
            <a:r>
              <a:rPr lang="en-US" sz="1200" dirty="0">
                <a:solidFill>
                  <a:srgbClr val="2D3436"/>
                </a:solidFill>
              </a:rPr>
              <a:t> Ensure no palpable masses are present (lump + discharge = urgent referral).</a:t>
            </a:r>
            <a:endParaRPr lang="en-US" sz="1200" dirty="0"/>
          </a:p>
        </p:txBody>
      </p:sp>
      <p:sp>
        <p:nvSpPr>
          <p:cNvPr id="34" name="Text 6"/>
          <p:cNvSpPr/>
          <p:nvPr/>
        </p:nvSpPr>
        <p:spPr>
          <a:xfrm>
            <a:off x="685800" y="3594199"/>
            <a:ext cx="498633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Essential Investigations:</a:t>
            </a:r>
            <a:endParaRPr lang="en-US" sz="1125" dirty="0"/>
          </a:p>
        </p:txBody>
      </p:sp>
      <p:sp>
        <p:nvSpPr>
          <p:cNvPr id="35" name="Text 7"/>
          <p:cNvSpPr/>
          <p:nvPr/>
        </p:nvSpPr>
        <p:spPr>
          <a:xfrm>
            <a:off x="966788" y="3884712"/>
            <a:ext cx="86410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Serum Prolactin:</a:t>
            </a:r>
            <a:r>
              <a:rPr lang="en-US" sz="1050" dirty="0">
                <a:solidFill>
                  <a:srgbClr val="2D3436"/>
                </a:solidFill>
              </a:rPr>
              <a:t> Primary test for hyperprolactinaemia.</a:t>
            </a:r>
            <a:endParaRPr lang="en-US" sz="1050" dirty="0"/>
          </a:p>
        </p:txBody>
      </p:sp>
      <p:sp>
        <p:nvSpPr>
          <p:cNvPr id="36" name="Text 8"/>
          <p:cNvSpPr/>
          <p:nvPr/>
        </p:nvSpPr>
        <p:spPr>
          <a:xfrm>
            <a:off x="966788" y="4118967"/>
            <a:ext cx="108813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TFTs:</a:t>
            </a:r>
            <a:r>
              <a:rPr lang="en-US" sz="1050" dirty="0">
                <a:solidFill>
                  <a:srgbClr val="2D3436"/>
                </a:solidFill>
              </a:rPr>
              <a:t> Primary hypothyroidism can lead to TRH-induced prolactin rise.</a:t>
            </a:r>
            <a:endParaRPr lang="en-US" sz="1050" dirty="0"/>
          </a:p>
        </p:txBody>
      </p:sp>
      <p:sp>
        <p:nvSpPr>
          <p:cNvPr id="37" name="Text 9"/>
          <p:cNvSpPr/>
          <p:nvPr/>
        </p:nvSpPr>
        <p:spPr>
          <a:xfrm>
            <a:off x="966788" y="4353223"/>
            <a:ext cx="896112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U&amp;Es:</a:t>
            </a:r>
            <a:r>
              <a:rPr lang="en-US" sz="1050" dirty="0">
                <a:solidFill>
                  <a:srgbClr val="2D3436"/>
                </a:solidFill>
              </a:rPr>
              <a:t> Chronic renal failure reduces prolactin clearance.</a:t>
            </a:r>
            <a:endParaRPr lang="en-US" sz="1050" dirty="0"/>
          </a:p>
        </p:txBody>
      </p:sp>
      <p:sp>
        <p:nvSpPr>
          <p:cNvPr id="38" name="Text 10"/>
          <p:cNvSpPr/>
          <p:nvPr/>
        </p:nvSpPr>
        <p:spPr>
          <a:xfrm>
            <a:off x="904875" y="5524500"/>
            <a:ext cx="521493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AKT High-Yield Fact</a:t>
            </a:r>
            <a:endParaRPr lang="en-US" sz="1500" dirty="0"/>
          </a:p>
        </p:txBody>
      </p:sp>
      <p:sp>
        <p:nvSpPr>
          <p:cNvPr id="39" name="Text 11"/>
          <p:cNvSpPr/>
          <p:nvPr/>
        </p:nvSpPr>
        <p:spPr>
          <a:xfrm>
            <a:off x="571500" y="5953125"/>
            <a:ext cx="521493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Pregnancy</a:t>
            </a:r>
            <a:r>
              <a:rPr lang="en-US" sz="1125" dirty="0">
                <a:solidFill>
                  <a:srgbClr val="4B2C5E"/>
                </a:solidFill>
              </a:rPr>
              <a:t> is the most common physiological cause of galactorrhoea. Always perform a </a:t>
            </a:r>
            <a:r>
              <a:rPr lang="en-US" sz="1125" b="1" dirty="0">
                <a:solidFill>
                  <a:srgbClr val="4B2C5E"/>
                </a:solidFill>
              </a:rPr>
              <a:t>β-hCG</a:t>
            </a:r>
            <a:r>
              <a:rPr lang="en-US" sz="1125" dirty="0">
                <a:solidFill>
                  <a:srgbClr val="4B2C5E"/>
                </a:solidFill>
              </a:rPr>
              <a:t> test before embarking on extensive endocrine work-ups.</a:t>
            </a:r>
            <a:endParaRPr lang="en-US" sz="1125" dirty="0"/>
          </a:p>
        </p:txBody>
      </p:sp>
      <p:sp>
        <p:nvSpPr>
          <p:cNvPr id="40" name="Text 12"/>
          <p:cNvSpPr/>
          <p:nvPr/>
        </p:nvSpPr>
        <p:spPr>
          <a:xfrm>
            <a:off x="6738938" y="1333500"/>
            <a:ext cx="521493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Common Drug Causes</a:t>
            </a:r>
            <a:endParaRPr lang="en-US" sz="1500" dirty="0"/>
          </a:p>
        </p:txBody>
      </p:sp>
      <p:sp>
        <p:nvSpPr>
          <p:cNvPr id="41" name="Text 13"/>
          <p:cNvSpPr/>
          <p:nvPr/>
        </p:nvSpPr>
        <p:spPr>
          <a:xfrm>
            <a:off x="6500813" y="1762125"/>
            <a:ext cx="1332157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5100"/>
                </a:solidFill>
              </a:rPr>
              <a:t>ANTIEMETICS</a:t>
            </a:r>
            <a:endParaRPr lang="en-US" sz="975" dirty="0"/>
          </a:p>
        </p:txBody>
      </p:sp>
      <p:sp>
        <p:nvSpPr>
          <p:cNvPr id="42" name="Text 14"/>
          <p:cNvSpPr/>
          <p:nvPr/>
        </p:nvSpPr>
        <p:spPr>
          <a:xfrm>
            <a:off x="6710363" y="2071688"/>
            <a:ext cx="54816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Metoclopramide and Domperidone.</a:t>
            </a:r>
            <a:endParaRPr lang="en-US" sz="1200" dirty="0"/>
          </a:p>
        </p:txBody>
      </p:sp>
      <p:sp>
        <p:nvSpPr>
          <p:cNvPr id="43" name="Text 15"/>
          <p:cNvSpPr/>
          <p:nvPr/>
        </p:nvSpPr>
        <p:spPr>
          <a:xfrm>
            <a:off x="6500813" y="2475458"/>
            <a:ext cx="1771716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5100"/>
                </a:solidFill>
              </a:rPr>
              <a:t>ANTIPSYCHOTICS</a:t>
            </a:r>
            <a:endParaRPr lang="en-US" sz="975" dirty="0"/>
          </a:p>
        </p:txBody>
      </p:sp>
      <p:sp>
        <p:nvSpPr>
          <p:cNvPr id="44" name="Text 16"/>
          <p:cNvSpPr/>
          <p:nvPr/>
        </p:nvSpPr>
        <p:spPr>
          <a:xfrm>
            <a:off x="6710363" y="2785021"/>
            <a:ext cx="54816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Risperidone, Haloperidol, Phenothiazines.</a:t>
            </a:r>
            <a:endParaRPr lang="en-US" sz="1200" dirty="0"/>
          </a:p>
        </p:txBody>
      </p:sp>
      <p:sp>
        <p:nvSpPr>
          <p:cNvPr id="45" name="Text 17"/>
          <p:cNvSpPr/>
          <p:nvPr/>
        </p:nvSpPr>
        <p:spPr>
          <a:xfrm>
            <a:off x="6500813" y="3188791"/>
            <a:ext cx="2209131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5100"/>
                </a:solidFill>
              </a:rPr>
              <a:t>ANTIHYPERTENSIVES</a:t>
            </a:r>
            <a:endParaRPr lang="en-US" sz="975" dirty="0"/>
          </a:p>
        </p:txBody>
      </p:sp>
      <p:sp>
        <p:nvSpPr>
          <p:cNvPr id="46" name="Text 18"/>
          <p:cNvSpPr/>
          <p:nvPr/>
        </p:nvSpPr>
        <p:spPr>
          <a:xfrm>
            <a:off x="6710363" y="3498354"/>
            <a:ext cx="54816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Methyldopa (central action), Verapamil.</a:t>
            </a:r>
            <a:endParaRPr lang="en-US" sz="1200" dirty="0"/>
          </a:p>
        </p:txBody>
      </p:sp>
      <p:sp>
        <p:nvSpPr>
          <p:cNvPr id="47" name="Text 19"/>
          <p:cNvSpPr/>
          <p:nvPr/>
        </p:nvSpPr>
        <p:spPr>
          <a:xfrm>
            <a:off x="6500813" y="3902125"/>
            <a:ext cx="651142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65100"/>
                </a:solidFill>
              </a:rPr>
              <a:t>OTHERS</a:t>
            </a:r>
            <a:endParaRPr lang="en-US" sz="975" dirty="0"/>
          </a:p>
        </p:txBody>
      </p:sp>
      <p:sp>
        <p:nvSpPr>
          <p:cNvPr id="48" name="Text 20"/>
          <p:cNvSpPr/>
          <p:nvPr/>
        </p:nvSpPr>
        <p:spPr>
          <a:xfrm>
            <a:off x="6710363" y="4211687"/>
            <a:ext cx="54816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Opiates, SSRIs, Cimetidine, Combined OCP.</a:t>
            </a:r>
            <a:endParaRPr lang="en-US" sz="1200" dirty="0"/>
          </a:p>
        </p:txBody>
      </p:sp>
      <p:sp>
        <p:nvSpPr>
          <p:cNvPr id="49" name="Text 21"/>
          <p:cNvSpPr/>
          <p:nvPr/>
        </p:nvSpPr>
        <p:spPr>
          <a:xfrm>
            <a:off x="6715125" y="4996458"/>
            <a:ext cx="52149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The Mechanism</a:t>
            </a:r>
            <a:endParaRPr lang="en-US" sz="1350" dirty="0"/>
          </a:p>
        </p:txBody>
      </p:sp>
      <p:sp>
        <p:nvSpPr>
          <p:cNvPr id="50" name="Text 22"/>
          <p:cNvSpPr/>
          <p:nvPr/>
        </p:nvSpPr>
        <p:spPr>
          <a:xfrm>
            <a:off x="6405563" y="5396508"/>
            <a:ext cx="5214938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Dopamine (from the hypothalamus) acts as the </a:t>
            </a:r>
            <a:r>
              <a:rPr lang="en-US" sz="1050" b="1" dirty="0">
                <a:solidFill>
                  <a:srgbClr val="2D3436"/>
                </a:solidFill>
              </a:rPr>
              <a:t>Prolactin-Inhibiting Factor</a:t>
            </a:r>
            <a:r>
              <a:rPr lang="en-US" sz="1050" dirty="0">
                <a:solidFill>
                  <a:srgbClr val="2D3436"/>
                </a:solidFill>
              </a:rPr>
              <a:t>. Drugs that are </a:t>
            </a:r>
            <a:r>
              <a:rPr lang="en-US" sz="1050" b="1" dirty="0">
                <a:solidFill>
                  <a:srgbClr val="2D3436"/>
                </a:solidFill>
              </a:rPr>
              <a:t>Dopamine Antagonists</a:t>
            </a:r>
            <a:r>
              <a:rPr lang="en-US" sz="1050" dirty="0">
                <a:solidFill>
                  <a:srgbClr val="2D3436"/>
                </a:solidFill>
              </a:rPr>
              <a:t> block this inhibition, causing the pituitary to secrete excess prolactin, leading to galactorrhoea and potential amenorrhoea.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0500"/>
            <a:ext cx="11430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43000"/>
            <a:ext cx="3683050" cy="5334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409700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5862638"/>
            <a:ext cx="3206800" cy="37623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5987802"/>
            <a:ext cx="154781" cy="12576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550" y="1143000"/>
            <a:ext cx="3683050" cy="5334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92675" y="1409700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2675" y="5862638"/>
            <a:ext cx="3206800" cy="37623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35550" y="5987802"/>
            <a:ext cx="154781" cy="12576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28099" y="1143000"/>
            <a:ext cx="3683050" cy="5334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66224" y="1409700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66224" y="5862638"/>
            <a:ext cx="3206800" cy="37623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09099" y="5983635"/>
            <a:ext cx="154781" cy="134094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523875" y="190500"/>
            <a:ext cx="832104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Breast Cancer Risk Factors</a:t>
            </a:r>
            <a:endParaRPr lang="en-US" sz="2100" dirty="0"/>
          </a:p>
        </p:txBody>
      </p:sp>
      <p:sp>
        <p:nvSpPr>
          <p:cNvPr id="18" name="Text 1"/>
          <p:cNvSpPr/>
          <p:nvPr/>
        </p:nvSpPr>
        <p:spPr>
          <a:xfrm>
            <a:off x="571500" y="657225"/>
            <a:ext cx="116205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ANALYSIS OF NON-MODIFIABLE RISKS LIKE AGE AND GENETICS ALONGSIDE HORMONAL AND LIFESTYLE FACTORS SUCH AS OBESITY AND HRT USE.</a:t>
            </a:r>
            <a:endParaRPr lang="en-US" sz="1050" dirty="0"/>
          </a:p>
        </p:txBody>
      </p:sp>
      <p:sp>
        <p:nvSpPr>
          <p:cNvPr id="19" name="Text 2"/>
          <p:cNvSpPr/>
          <p:nvPr/>
        </p:nvSpPr>
        <p:spPr>
          <a:xfrm>
            <a:off x="1047750" y="1381125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Biological &amp; Genetic</a:t>
            </a:r>
            <a:endParaRPr lang="en-US" sz="1500" dirty="0"/>
          </a:p>
        </p:txBody>
      </p:sp>
      <p:sp>
        <p:nvSpPr>
          <p:cNvPr id="20" name="Text 3"/>
          <p:cNvSpPr/>
          <p:nvPr/>
        </p:nvSpPr>
        <p:spPr>
          <a:xfrm>
            <a:off x="904875" y="1857375"/>
            <a:ext cx="2921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Age &amp; Sex</a:t>
            </a:r>
            <a:endParaRPr lang="en-US" sz="1200" dirty="0"/>
          </a:p>
        </p:txBody>
      </p:sp>
      <p:sp>
        <p:nvSpPr>
          <p:cNvPr id="21" name="Text 4"/>
          <p:cNvSpPr/>
          <p:nvPr/>
        </p:nvSpPr>
        <p:spPr>
          <a:xfrm>
            <a:off x="904875" y="2143125"/>
            <a:ext cx="2832943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636E72"/>
                </a:solidFill>
              </a:rPr>
              <a:t>Female sex (99:1 ratio). Risk increases significantly with age; average diagnosis is 62.</a:t>
            </a:r>
            <a:endParaRPr lang="en-US" sz="1088" dirty="0"/>
          </a:p>
        </p:txBody>
      </p:sp>
      <p:sp>
        <p:nvSpPr>
          <p:cNvPr id="22" name="Text 5"/>
          <p:cNvSpPr/>
          <p:nvPr/>
        </p:nvSpPr>
        <p:spPr>
          <a:xfrm>
            <a:off x="904875" y="2733675"/>
            <a:ext cx="2921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Family History</a:t>
            </a:r>
            <a:endParaRPr lang="en-US" sz="1200" dirty="0"/>
          </a:p>
        </p:txBody>
      </p:sp>
      <p:sp>
        <p:nvSpPr>
          <p:cNvPr id="23" name="Text 6"/>
          <p:cNvSpPr/>
          <p:nvPr/>
        </p:nvSpPr>
        <p:spPr>
          <a:xfrm>
            <a:off x="904875" y="3019425"/>
            <a:ext cx="2786807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636E72"/>
                </a:solidFill>
              </a:rPr>
              <a:t>BRCA1/BRCA2 mutations account for 5–10% of cases. Lifetime risk up to 85%.</a:t>
            </a:r>
            <a:endParaRPr lang="en-US" sz="1088" dirty="0"/>
          </a:p>
        </p:txBody>
      </p:sp>
      <p:sp>
        <p:nvSpPr>
          <p:cNvPr id="24" name="Text 7"/>
          <p:cNvSpPr/>
          <p:nvPr/>
        </p:nvSpPr>
        <p:spPr>
          <a:xfrm>
            <a:off x="904875" y="3609975"/>
            <a:ext cx="3474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Dense Breast Tissue</a:t>
            </a:r>
            <a:endParaRPr lang="en-US" sz="1200" dirty="0"/>
          </a:p>
        </p:txBody>
      </p:sp>
      <p:sp>
        <p:nvSpPr>
          <p:cNvPr id="25" name="Text 8"/>
          <p:cNvSpPr/>
          <p:nvPr/>
        </p:nvSpPr>
        <p:spPr>
          <a:xfrm>
            <a:off x="904875" y="3895725"/>
            <a:ext cx="2791718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636E72"/>
                </a:solidFill>
              </a:rPr>
              <a:t>Higher radiological density correlates with increased risk and lower screening sensitivity.</a:t>
            </a:r>
            <a:endParaRPr lang="en-US" sz="1088" dirty="0"/>
          </a:p>
        </p:txBody>
      </p:sp>
      <p:sp>
        <p:nvSpPr>
          <p:cNvPr id="26" name="Text 9"/>
          <p:cNvSpPr/>
          <p:nvPr/>
        </p:nvSpPr>
        <p:spPr>
          <a:xfrm>
            <a:off x="916781" y="5862638"/>
            <a:ext cx="5865146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/>
                </a:solidFill>
              </a:rPr>
              <a:t>AKT: Lifetime risk for UK women is 1 in 7.</a:t>
            </a:r>
            <a:endParaRPr lang="en-US" sz="975" dirty="0"/>
          </a:p>
        </p:txBody>
      </p:sp>
      <p:sp>
        <p:nvSpPr>
          <p:cNvPr id="27" name="Text 10"/>
          <p:cNvSpPr/>
          <p:nvPr/>
        </p:nvSpPr>
        <p:spPr>
          <a:xfrm>
            <a:off x="4921300" y="1381125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Hormonal Drivers</a:t>
            </a:r>
            <a:endParaRPr lang="en-US" sz="1500" dirty="0"/>
          </a:p>
        </p:txBody>
      </p:sp>
      <p:sp>
        <p:nvSpPr>
          <p:cNvPr id="28" name="Text 11"/>
          <p:cNvSpPr/>
          <p:nvPr/>
        </p:nvSpPr>
        <p:spPr>
          <a:xfrm>
            <a:off x="4778425" y="1857375"/>
            <a:ext cx="3108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Estrogen Exposure</a:t>
            </a:r>
            <a:endParaRPr lang="en-US" sz="1200" dirty="0"/>
          </a:p>
        </p:txBody>
      </p:sp>
      <p:sp>
        <p:nvSpPr>
          <p:cNvPr id="29" name="Text 12"/>
          <p:cNvSpPr/>
          <p:nvPr/>
        </p:nvSpPr>
        <p:spPr>
          <a:xfrm>
            <a:off x="4778425" y="2143125"/>
            <a:ext cx="262190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636E72"/>
                </a:solidFill>
              </a:rPr>
              <a:t>Early menarche (&lt;12) and late menopause (&gt;55) increase lifetime exposure.</a:t>
            </a:r>
            <a:endParaRPr lang="en-US" sz="1088" dirty="0"/>
          </a:p>
        </p:txBody>
      </p:sp>
      <p:sp>
        <p:nvSpPr>
          <p:cNvPr id="30" name="Text 13"/>
          <p:cNvSpPr/>
          <p:nvPr/>
        </p:nvSpPr>
        <p:spPr>
          <a:xfrm>
            <a:off x="4778425" y="2733675"/>
            <a:ext cx="3657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Reproductive History</a:t>
            </a:r>
            <a:endParaRPr lang="en-US" sz="1200" dirty="0"/>
          </a:p>
        </p:txBody>
      </p:sp>
      <p:sp>
        <p:nvSpPr>
          <p:cNvPr id="31" name="Text 14"/>
          <p:cNvSpPr/>
          <p:nvPr/>
        </p:nvSpPr>
        <p:spPr>
          <a:xfrm>
            <a:off x="4778425" y="3019425"/>
            <a:ext cx="2713583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636E72"/>
                </a:solidFill>
              </a:rPr>
              <a:t>Nulliparity or late first pregnancy (&gt;30 years) increases baseline risk.</a:t>
            </a:r>
            <a:endParaRPr lang="en-US" sz="1088" dirty="0"/>
          </a:p>
        </p:txBody>
      </p:sp>
      <p:sp>
        <p:nvSpPr>
          <p:cNvPr id="32" name="Text 15"/>
          <p:cNvSpPr/>
          <p:nvPr/>
        </p:nvSpPr>
        <p:spPr>
          <a:xfrm>
            <a:off x="4778425" y="3609975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Exogenous Hormones</a:t>
            </a:r>
            <a:endParaRPr lang="en-US" sz="1200" dirty="0"/>
          </a:p>
        </p:txBody>
      </p:sp>
      <p:sp>
        <p:nvSpPr>
          <p:cNvPr id="33" name="Text 16"/>
          <p:cNvSpPr/>
          <p:nvPr/>
        </p:nvSpPr>
        <p:spPr>
          <a:xfrm>
            <a:off x="4778425" y="3895725"/>
            <a:ext cx="2621459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636E72"/>
                </a:solidFill>
              </a:rPr>
              <a:t>HRT (Combined &gt;5 years) and OCP (slight transient increase while using).</a:t>
            </a:r>
            <a:endParaRPr lang="en-US" sz="1088" dirty="0"/>
          </a:p>
        </p:txBody>
      </p:sp>
      <p:sp>
        <p:nvSpPr>
          <p:cNvPr id="34" name="Text 17"/>
          <p:cNvSpPr/>
          <p:nvPr/>
        </p:nvSpPr>
        <p:spPr>
          <a:xfrm>
            <a:off x="4790331" y="5862638"/>
            <a:ext cx="6902825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/>
                </a:solidFill>
              </a:rPr>
              <a:t>HRT users still follow routine screening intervals.</a:t>
            </a:r>
            <a:endParaRPr lang="en-US" sz="975" dirty="0"/>
          </a:p>
        </p:txBody>
      </p:sp>
      <p:sp>
        <p:nvSpPr>
          <p:cNvPr id="35" name="Text 18"/>
          <p:cNvSpPr/>
          <p:nvPr/>
        </p:nvSpPr>
        <p:spPr>
          <a:xfrm>
            <a:off x="8794849" y="1381125"/>
            <a:ext cx="339715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Lifestyle &amp; History</a:t>
            </a:r>
            <a:endParaRPr lang="en-US" sz="1500" dirty="0"/>
          </a:p>
        </p:txBody>
      </p:sp>
      <p:sp>
        <p:nvSpPr>
          <p:cNvPr id="36" name="Text 19"/>
          <p:cNvSpPr/>
          <p:nvPr/>
        </p:nvSpPr>
        <p:spPr>
          <a:xfrm>
            <a:off x="8651974" y="1857375"/>
            <a:ext cx="354002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Obesity &amp; Inactivity</a:t>
            </a:r>
            <a:endParaRPr lang="en-US" sz="1200" dirty="0"/>
          </a:p>
        </p:txBody>
      </p:sp>
      <p:sp>
        <p:nvSpPr>
          <p:cNvPr id="37" name="Text 20"/>
          <p:cNvSpPr/>
          <p:nvPr/>
        </p:nvSpPr>
        <p:spPr>
          <a:xfrm>
            <a:off x="8651974" y="2143125"/>
            <a:ext cx="2794397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636E72"/>
                </a:solidFill>
              </a:rPr>
              <a:t>Postmenopausal obesity is a major driver due to peripheral estrogen conversion.</a:t>
            </a:r>
            <a:endParaRPr lang="en-US" sz="1088" dirty="0"/>
          </a:p>
        </p:txBody>
      </p:sp>
      <p:sp>
        <p:nvSpPr>
          <p:cNvPr id="38" name="Text 21"/>
          <p:cNvSpPr/>
          <p:nvPr/>
        </p:nvSpPr>
        <p:spPr>
          <a:xfrm>
            <a:off x="8651974" y="2733675"/>
            <a:ext cx="3474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Alcohol Consumption</a:t>
            </a:r>
            <a:endParaRPr lang="en-US" sz="1200" dirty="0"/>
          </a:p>
        </p:txBody>
      </p:sp>
      <p:sp>
        <p:nvSpPr>
          <p:cNvPr id="39" name="Text 22"/>
          <p:cNvSpPr/>
          <p:nvPr/>
        </p:nvSpPr>
        <p:spPr>
          <a:xfrm>
            <a:off x="8651974" y="3019425"/>
            <a:ext cx="282505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636E72"/>
                </a:solidFill>
              </a:rPr>
              <a:t>Dose-dependent risk increase across all types of alcohol.</a:t>
            </a:r>
            <a:endParaRPr lang="en-US" sz="1088" dirty="0"/>
          </a:p>
        </p:txBody>
      </p:sp>
      <p:sp>
        <p:nvSpPr>
          <p:cNvPr id="40" name="Text 23"/>
          <p:cNvSpPr/>
          <p:nvPr/>
        </p:nvSpPr>
        <p:spPr>
          <a:xfrm>
            <a:off x="8651974" y="3609975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Previous Pathology</a:t>
            </a:r>
            <a:endParaRPr lang="en-US" sz="1200" dirty="0"/>
          </a:p>
        </p:txBody>
      </p:sp>
      <p:sp>
        <p:nvSpPr>
          <p:cNvPr id="41" name="Text 24"/>
          <p:cNvSpPr/>
          <p:nvPr/>
        </p:nvSpPr>
        <p:spPr>
          <a:xfrm>
            <a:off x="8651974" y="3895725"/>
            <a:ext cx="2686794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31"/>
              </a:lnSpc>
              <a:buNone/>
            </a:pPr>
            <a:r>
              <a:rPr lang="en-US" sz="1088" dirty="0">
                <a:solidFill>
                  <a:srgbClr val="636E72"/>
                </a:solidFill>
              </a:rPr>
              <a:t>Personal history of breast cancer or atypical ductal hyperplasia (ADH).</a:t>
            </a:r>
            <a:endParaRPr lang="en-US" sz="1088" dirty="0"/>
          </a:p>
        </p:txBody>
      </p:sp>
      <p:sp>
        <p:nvSpPr>
          <p:cNvPr id="42" name="Text 25"/>
          <p:cNvSpPr/>
          <p:nvPr/>
        </p:nvSpPr>
        <p:spPr>
          <a:xfrm>
            <a:off x="8663880" y="5862638"/>
            <a:ext cx="3528120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/>
                </a:solidFill>
              </a:rPr>
              <a:t>SCA: Always document a full Family History (FH).</a:t>
            </a:r>
            <a:endParaRPr lang="en-US" sz="9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71600"/>
            <a:ext cx="3657600" cy="350356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4050" y="1600200"/>
            <a:ext cx="571500" cy="571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3113" y="1752600"/>
            <a:ext cx="333375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200" y="1371600"/>
            <a:ext cx="3657600" cy="350356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0250" y="1600200"/>
            <a:ext cx="571500" cy="571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9313" y="1752600"/>
            <a:ext cx="333375" cy="266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3400" y="1371600"/>
            <a:ext cx="3657600" cy="350356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96450" y="1600200"/>
            <a:ext cx="571500" cy="571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15513" y="1752600"/>
            <a:ext cx="333375" cy="2667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5160913"/>
            <a:ext cx="11430000" cy="1316087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5497562"/>
            <a:ext cx="126653" cy="101203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523875" y="190500"/>
            <a:ext cx="11668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Protective Factors Against Breast Cancer</a:t>
            </a:r>
            <a:endParaRPr lang="en-US" sz="2100" dirty="0"/>
          </a:p>
        </p:txBody>
      </p:sp>
      <p:sp>
        <p:nvSpPr>
          <p:cNvPr id="17" name="Text 1"/>
          <p:cNvSpPr/>
          <p:nvPr/>
        </p:nvSpPr>
        <p:spPr>
          <a:xfrm>
            <a:off x="571500" y="657225"/>
            <a:ext cx="11188303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EVIDENCE-BASED FACTORS THAT REDUCE RISK, INCLUDING BREASTFEEDING DURATION, REGULAR PHYSICAL EXERCISE, AND MAINTAINING A HEALTHY BODY WEIGHT.</a:t>
            </a:r>
            <a:endParaRPr lang="en-US" sz="1050" dirty="0"/>
          </a:p>
        </p:txBody>
      </p:sp>
      <p:sp>
        <p:nvSpPr>
          <p:cNvPr id="18" name="Text 2"/>
          <p:cNvSpPr/>
          <p:nvPr/>
        </p:nvSpPr>
        <p:spPr>
          <a:xfrm>
            <a:off x="1574602" y="2324100"/>
            <a:ext cx="1270397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Breastfeeding</a:t>
            </a:r>
            <a:endParaRPr lang="en-US" sz="1500" dirty="0"/>
          </a:p>
        </p:txBody>
      </p:sp>
      <p:sp>
        <p:nvSpPr>
          <p:cNvPr id="19" name="Text 3"/>
          <p:cNvSpPr/>
          <p:nvPr/>
        </p:nvSpPr>
        <p:spPr>
          <a:xfrm>
            <a:off x="800100" y="2724150"/>
            <a:ext cx="687977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Protective effect is </a:t>
            </a:r>
            <a:r>
              <a:rPr lang="en-US" sz="1200" b="1" dirty="0">
                <a:solidFill>
                  <a:srgbClr val="27AE60"/>
                </a:solidFill>
              </a:rPr>
              <a:t>duration-dependent</a:t>
            </a:r>
            <a:r>
              <a:rPr lang="en-US" sz="1200" dirty="0">
                <a:solidFill>
                  <a:srgbClr val="4A4A4A"/>
                </a:solidFill>
              </a:rPr>
              <a:t>.</a:t>
            </a:r>
            <a:endParaRPr lang="en-US" sz="1200" dirty="0"/>
          </a:p>
        </p:txBody>
      </p:sp>
      <p:sp>
        <p:nvSpPr>
          <p:cNvPr id="20" name="Text 4"/>
          <p:cNvSpPr/>
          <p:nvPr/>
        </p:nvSpPr>
        <p:spPr>
          <a:xfrm>
            <a:off x="800100" y="3048000"/>
            <a:ext cx="3009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Every 12 months of breastfeeding reduces relative risk by </a:t>
            </a:r>
            <a:r>
              <a:rPr lang="en-US" sz="1200" b="1" dirty="0">
                <a:solidFill>
                  <a:srgbClr val="27AE60"/>
                </a:solidFill>
              </a:rPr>
              <a:t>4.3%</a:t>
            </a:r>
            <a:r>
              <a:rPr lang="en-US" sz="1200" dirty="0">
                <a:solidFill>
                  <a:srgbClr val="4A4A4A"/>
                </a:solidFill>
              </a:rPr>
              <a:t>.</a:t>
            </a:r>
            <a:endParaRPr lang="en-US" sz="1200" dirty="0"/>
          </a:p>
        </p:txBody>
      </p:sp>
      <p:sp>
        <p:nvSpPr>
          <p:cNvPr id="21" name="Text 5"/>
          <p:cNvSpPr/>
          <p:nvPr/>
        </p:nvSpPr>
        <p:spPr>
          <a:xfrm>
            <a:off x="800100" y="3600450"/>
            <a:ext cx="3009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Potential mechanism: Delayed ovulation and differentiation of breast cells.</a:t>
            </a:r>
            <a:endParaRPr lang="en-US" sz="1200" dirty="0"/>
          </a:p>
        </p:txBody>
      </p:sp>
      <p:sp>
        <p:nvSpPr>
          <p:cNvPr id="22" name="Text 6"/>
          <p:cNvSpPr/>
          <p:nvPr/>
        </p:nvSpPr>
        <p:spPr>
          <a:xfrm>
            <a:off x="5290989" y="2324100"/>
            <a:ext cx="1609874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Physical Exercise</a:t>
            </a:r>
            <a:endParaRPr lang="en-US" sz="1500" dirty="0"/>
          </a:p>
        </p:txBody>
      </p:sp>
      <p:sp>
        <p:nvSpPr>
          <p:cNvPr id="23" name="Text 7"/>
          <p:cNvSpPr/>
          <p:nvPr/>
        </p:nvSpPr>
        <p:spPr>
          <a:xfrm>
            <a:off x="4686300" y="2724150"/>
            <a:ext cx="3009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Aim for </a:t>
            </a:r>
            <a:r>
              <a:rPr lang="en-US" sz="1200" b="1" dirty="0">
                <a:solidFill>
                  <a:srgbClr val="27AE60"/>
                </a:solidFill>
              </a:rPr>
              <a:t>150+ minutes</a:t>
            </a:r>
            <a:r>
              <a:rPr lang="en-US" sz="1200" dirty="0">
                <a:solidFill>
                  <a:srgbClr val="4A4A4A"/>
                </a:solidFill>
              </a:rPr>
              <a:t> of moderate intensity activity per week.</a:t>
            </a:r>
            <a:endParaRPr lang="en-US" sz="1200" dirty="0"/>
          </a:p>
        </p:txBody>
      </p:sp>
      <p:sp>
        <p:nvSpPr>
          <p:cNvPr id="24" name="Text 8"/>
          <p:cNvSpPr/>
          <p:nvPr/>
        </p:nvSpPr>
        <p:spPr>
          <a:xfrm>
            <a:off x="4686300" y="3276600"/>
            <a:ext cx="3009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Reduces risk of postmenopausal breast cancer by up to </a:t>
            </a:r>
            <a:r>
              <a:rPr lang="en-US" sz="1200" b="1" dirty="0">
                <a:solidFill>
                  <a:srgbClr val="27AE60"/>
                </a:solidFill>
              </a:rPr>
              <a:t>20%</a:t>
            </a:r>
            <a:r>
              <a:rPr lang="en-US" sz="1200" dirty="0">
                <a:solidFill>
                  <a:srgbClr val="4A4A4A"/>
                </a:solidFill>
              </a:rPr>
              <a:t>.</a:t>
            </a:r>
            <a:endParaRPr lang="en-US" sz="1200" dirty="0"/>
          </a:p>
        </p:txBody>
      </p:sp>
      <p:sp>
        <p:nvSpPr>
          <p:cNvPr id="25" name="Text 9"/>
          <p:cNvSpPr/>
          <p:nvPr/>
        </p:nvSpPr>
        <p:spPr>
          <a:xfrm>
            <a:off x="4686300" y="3829050"/>
            <a:ext cx="3009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Regular exercise lowers circulating levels of insulin and oestrogen.</a:t>
            </a:r>
            <a:endParaRPr lang="en-US" sz="1200" dirty="0"/>
          </a:p>
        </p:txBody>
      </p:sp>
      <p:sp>
        <p:nvSpPr>
          <p:cNvPr id="26" name="Text 10"/>
          <p:cNvSpPr/>
          <p:nvPr/>
        </p:nvSpPr>
        <p:spPr>
          <a:xfrm>
            <a:off x="9295954" y="2324100"/>
            <a:ext cx="137249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Healthy Weight</a:t>
            </a:r>
            <a:endParaRPr lang="en-US" sz="1500" dirty="0"/>
          </a:p>
        </p:txBody>
      </p:sp>
      <p:sp>
        <p:nvSpPr>
          <p:cNvPr id="27" name="Text 11"/>
          <p:cNvSpPr/>
          <p:nvPr/>
        </p:nvSpPr>
        <p:spPr>
          <a:xfrm>
            <a:off x="8572500" y="2724150"/>
            <a:ext cx="3619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Critical in </a:t>
            </a:r>
            <a:r>
              <a:rPr lang="en-US" sz="1200" b="1" dirty="0">
                <a:solidFill>
                  <a:srgbClr val="27AE60"/>
                </a:solidFill>
              </a:rPr>
              <a:t>postmenopausal</a:t>
            </a:r>
            <a:r>
              <a:rPr lang="en-US" sz="1200" dirty="0">
                <a:solidFill>
                  <a:srgbClr val="4A4A4A"/>
                </a:solidFill>
              </a:rPr>
              <a:t> women.</a:t>
            </a:r>
            <a:endParaRPr lang="en-US" sz="1200" dirty="0"/>
          </a:p>
        </p:txBody>
      </p:sp>
      <p:sp>
        <p:nvSpPr>
          <p:cNvPr id="28" name="Text 12"/>
          <p:cNvSpPr/>
          <p:nvPr/>
        </p:nvSpPr>
        <p:spPr>
          <a:xfrm>
            <a:off x="8572500" y="3048000"/>
            <a:ext cx="3009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Adipose tissue is the primary source of oestrogen after menopause.</a:t>
            </a:r>
            <a:endParaRPr lang="en-US" sz="1200" dirty="0"/>
          </a:p>
        </p:txBody>
      </p:sp>
      <p:sp>
        <p:nvSpPr>
          <p:cNvPr id="29" name="Text 13"/>
          <p:cNvSpPr/>
          <p:nvPr/>
        </p:nvSpPr>
        <p:spPr>
          <a:xfrm>
            <a:off x="8572500" y="3600450"/>
            <a:ext cx="3009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Aim for </a:t>
            </a:r>
            <a:r>
              <a:rPr lang="en-US" sz="1200" b="1" dirty="0">
                <a:solidFill>
                  <a:srgbClr val="27AE60"/>
                </a:solidFill>
              </a:rPr>
              <a:t>BMI 18.5–24.9</a:t>
            </a:r>
            <a:r>
              <a:rPr lang="en-US" sz="1200" dirty="0">
                <a:solidFill>
                  <a:srgbClr val="4A4A4A"/>
                </a:solidFill>
              </a:rPr>
              <a:t>; obesity significantly increases risk post-menopause.</a:t>
            </a:r>
            <a:endParaRPr lang="en-US" sz="1200" dirty="0"/>
          </a:p>
        </p:txBody>
      </p:sp>
      <p:sp>
        <p:nvSpPr>
          <p:cNvPr id="30" name="Text 14"/>
          <p:cNvSpPr/>
          <p:nvPr/>
        </p:nvSpPr>
        <p:spPr>
          <a:xfrm>
            <a:off x="841028" y="5351413"/>
            <a:ext cx="10779472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E44AD"/>
                </a:solidFill>
              </a:rPr>
              <a:t>SCA Consultation Pearl: Health Promotion</a:t>
            </a:r>
            <a:endParaRPr lang="en-US" sz="1350" dirty="0"/>
          </a:p>
        </p:txBody>
      </p:sp>
      <p:sp>
        <p:nvSpPr>
          <p:cNvPr id="31" name="Text 15"/>
          <p:cNvSpPr/>
          <p:nvPr/>
        </p:nvSpPr>
        <p:spPr>
          <a:xfrm>
            <a:off x="841028" y="5646688"/>
            <a:ext cx="10779472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When a patient presents with a benign breast concern, use the opportunity for </a:t>
            </a:r>
            <a:r>
              <a:rPr lang="en-US" sz="1200" b="1" dirty="0">
                <a:solidFill>
                  <a:srgbClr val="2D3436"/>
                </a:solidFill>
              </a:rPr>
              <a:t>Primary Care health promotion</a:t>
            </a:r>
            <a:r>
              <a:rPr lang="en-US" sz="1200" dirty="0">
                <a:solidFill>
                  <a:srgbClr val="2D3436"/>
                </a:solidFill>
              </a:rPr>
              <a:t>. Frame it positively: "While your examination today is normal, many women ask what they can do to keep their breasts healthy. Maintaining a healthy weight and regular activity are the two biggest things you can control to reduce your long-term risk."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28600"/>
            <a:ext cx="11049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09675"/>
            <a:ext cx="5405438" cy="20288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490663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429000"/>
            <a:ext cx="5405438" cy="20288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709988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5063" y="1209675"/>
            <a:ext cx="5405438" cy="20478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43663" y="1490663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3409950"/>
            <a:ext cx="5405438" cy="20478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3663" y="3690937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610225"/>
            <a:ext cx="11049000" cy="10191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2000" y="5991671"/>
            <a:ext cx="381000" cy="30480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714375" y="228600"/>
            <a:ext cx="1098804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BRCA1 and BRCA2 Genetic Mutations</a:t>
            </a:r>
            <a:endParaRPr lang="en-US" sz="2100" dirty="0"/>
          </a:p>
        </p:txBody>
      </p:sp>
      <p:sp>
        <p:nvSpPr>
          <p:cNvPr id="16" name="Text 1"/>
          <p:cNvSpPr/>
          <p:nvPr/>
        </p:nvSpPr>
        <p:spPr>
          <a:xfrm>
            <a:off x="762000" y="657225"/>
            <a:ext cx="10858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STATISTICS ON LIFETIME RISK FOR CARRIERS AND THE IMPACT OF PROPHYLACTIC MEASURES LIKE SURGERY OR TAMOXIFEN ON RISK REDUCTION.</a:t>
            </a:r>
            <a:endParaRPr lang="en-US" sz="1050" dirty="0"/>
          </a:p>
        </p:txBody>
      </p:sp>
      <p:sp>
        <p:nvSpPr>
          <p:cNvPr id="17" name="Text 2"/>
          <p:cNvSpPr/>
          <p:nvPr/>
        </p:nvSpPr>
        <p:spPr>
          <a:xfrm>
            <a:off x="1104900" y="1438275"/>
            <a:ext cx="65836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Prevalence &amp; Context (AKT Focus)</a:t>
            </a:r>
            <a:endParaRPr lang="en-US" sz="1350" dirty="0"/>
          </a:p>
        </p:txBody>
      </p:sp>
      <p:sp>
        <p:nvSpPr>
          <p:cNvPr id="18" name="Text 3"/>
          <p:cNvSpPr/>
          <p:nvPr/>
        </p:nvSpPr>
        <p:spPr>
          <a:xfrm>
            <a:off x="952054" y="1838325"/>
            <a:ext cx="1049274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Responsible for approx. 5–10% of all breast cancers.</a:t>
            </a:r>
            <a:endParaRPr lang="en-US" sz="1275" dirty="0"/>
          </a:p>
        </p:txBody>
      </p:sp>
      <p:sp>
        <p:nvSpPr>
          <p:cNvPr id="19" name="Text 4"/>
          <p:cNvSpPr/>
          <p:nvPr/>
        </p:nvSpPr>
        <p:spPr>
          <a:xfrm>
            <a:off x="952054" y="2176463"/>
            <a:ext cx="11239946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Strongest known genetic link for breast and ovarian cancer.</a:t>
            </a:r>
            <a:endParaRPr lang="en-US" sz="1275" dirty="0"/>
          </a:p>
        </p:txBody>
      </p:sp>
      <p:sp>
        <p:nvSpPr>
          <p:cNvPr id="20" name="Text 5"/>
          <p:cNvSpPr/>
          <p:nvPr/>
        </p:nvSpPr>
        <p:spPr>
          <a:xfrm>
            <a:off x="952054" y="2514600"/>
            <a:ext cx="835533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Inherited in an autosomal dominant pattern.</a:t>
            </a:r>
            <a:endParaRPr lang="en-US" sz="1275" dirty="0"/>
          </a:p>
        </p:txBody>
      </p:sp>
      <p:sp>
        <p:nvSpPr>
          <p:cNvPr id="21" name="Text 6"/>
          <p:cNvSpPr/>
          <p:nvPr/>
        </p:nvSpPr>
        <p:spPr>
          <a:xfrm>
            <a:off x="1104900" y="365760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Lifetime Risk Statistics</a:t>
            </a:r>
            <a:endParaRPr lang="en-US" sz="1350" dirty="0"/>
          </a:p>
        </p:txBody>
      </p:sp>
      <p:sp>
        <p:nvSpPr>
          <p:cNvPr id="22" name="Text 7"/>
          <p:cNvSpPr/>
          <p:nvPr/>
        </p:nvSpPr>
        <p:spPr>
          <a:xfrm>
            <a:off x="952054" y="4057650"/>
            <a:ext cx="744855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Up to</a:t>
            </a:r>
            <a:r>
              <a:rPr lang="en-US" sz="1275" b="1" dirty="0">
                <a:solidFill>
                  <a:srgbClr val="D63031"/>
                </a:solidFill>
              </a:rPr>
              <a:t>85% lifetime risk</a:t>
            </a:r>
            <a:r>
              <a:rPr lang="en-US" sz="1275" dirty="0">
                <a:solidFill>
                  <a:srgbClr val="2D3436"/>
                </a:solidFill>
              </a:rPr>
              <a:t>for carriers.</a:t>
            </a:r>
            <a:endParaRPr lang="en-US" sz="1275" dirty="0"/>
          </a:p>
        </p:txBody>
      </p:sp>
      <p:sp>
        <p:nvSpPr>
          <p:cNvPr id="23" name="Text 8"/>
          <p:cNvSpPr/>
          <p:nvPr/>
        </p:nvSpPr>
        <p:spPr>
          <a:xfrm>
            <a:off x="952054" y="4395788"/>
            <a:ext cx="11239946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Risk varies significantly by specific mutation and family history.</a:t>
            </a:r>
            <a:endParaRPr lang="en-US" sz="1275" dirty="0"/>
          </a:p>
        </p:txBody>
      </p:sp>
      <p:sp>
        <p:nvSpPr>
          <p:cNvPr id="24" name="Text 9"/>
          <p:cNvSpPr/>
          <p:nvPr/>
        </p:nvSpPr>
        <p:spPr>
          <a:xfrm>
            <a:off x="952054" y="4733925"/>
            <a:ext cx="11239946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Significantly higher risk of early-onset disease (&lt;40 years).</a:t>
            </a:r>
            <a:endParaRPr lang="en-US" sz="1275" dirty="0"/>
          </a:p>
        </p:txBody>
      </p:sp>
      <p:sp>
        <p:nvSpPr>
          <p:cNvPr id="25" name="Text 10"/>
          <p:cNvSpPr/>
          <p:nvPr/>
        </p:nvSpPr>
        <p:spPr>
          <a:xfrm>
            <a:off x="6748463" y="1438275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Prophylactic Surgery</a:t>
            </a:r>
            <a:endParaRPr lang="en-US" sz="1350" dirty="0"/>
          </a:p>
        </p:txBody>
      </p:sp>
      <p:sp>
        <p:nvSpPr>
          <p:cNvPr id="26" name="Text 11"/>
          <p:cNvSpPr/>
          <p:nvPr/>
        </p:nvSpPr>
        <p:spPr>
          <a:xfrm>
            <a:off x="6595616" y="1838325"/>
            <a:ext cx="559638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Bilateral mastectomy reduces risk by</a:t>
            </a:r>
            <a:r>
              <a:rPr lang="en-US" sz="1275" b="1" dirty="0">
                <a:solidFill>
                  <a:srgbClr val="D63031"/>
                </a:solidFill>
              </a:rPr>
              <a:t>~90%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  <p:sp>
        <p:nvSpPr>
          <p:cNvPr id="27" name="Text 12"/>
          <p:cNvSpPr/>
          <p:nvPr/>
        </p:nvSpPr>
        <p:spPr>
          <a:xfrm>
            <a:off x="6595616" y="2176463"/>
            <a:ext cx="559638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Prophylactic oophorectomy reduces risk by</a:t>
            </a:r>
            <a:r>
              <a:rPr lang="en-US" sz="1275" b="1" dirty="0">
                <a:solidFill>
                  <a:srgbClr val="D63031"/>
                </a:solidFill>
              </a:rPr>
              <a:t>~50%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  <p:sp>
        <p:nvSpPr>
          <p:cNvPr id="28" name="Text 13"/>
          <p:cNvSpPr/>
          <p:nvPr/>
        </p:nvSpPr>
        <p:spPr>
          <a:xfrm>
            <a:off x="6595616" y="2514600"/>
            <a:ext cx="559638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Also drastically reduces risk of ovarian cancer.</a:t>
            </a:r>
            <a:endParaRPr lang="en-US" sz="1275" dirty="0"/>
          </a:p>
        </p:txBody>
      </p:sp>
      <p:sp>
        <p:nvSpPr>
          <p:cNvPr id="29" name="Text 14"/>
          <p:cNvSpPr/>
          <p:nvPr/>
        </p:nvSpPr>
        <p:spPr>
          <a:xfrm>
            <a:off x="6748463" y="3638550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Medical Risk Reduction</a:t>
            </a:r>
            <a:endParaRPr lang="en-US" sz="1350" dirty="0"/>
          </a:p>
        </p:txBody>
      </p:sp>
      <p:sp>
        <p:nvSpPr>
          <p:cNvPr id="30" name="Text 15"/>
          <p:cNvSpPr/>
          <p:nvPr/>
        </p:nvSpPr>
        <p:spPr>
          <a:xfrm>
            <a:off x="6595616" y="4038600"/>
            <a:ext cx="559638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Chemoprevention (Tamoxifen/Raloxifene) reduces risk by</a:t>
            </a:r>
            <a:r>
              <a:rPr lang="en-US" sz="1275" b="1" dirty="0">
                <a:solidFill>
                  <a:srgbClr val="D63031"/>
                </a:solidFill>
              </a:rPr>
              <a:t>~50%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  <p:sp>
        <p:nvSpPr>
          <p:cNvPr id="31" name="Text 16"/>
          <p:cNvSpPr/>
          <p:nvPr/>
        </p:nvSpPr>
        <p:spPr>
          <a:xfrm>
            <a:off x="6595616" y="4376738"/>
            <a:ext cx="559638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Offers a non-surgical alternative for high-risk patients.</a:t>
            </a:r>
            <a:endParaRPr lang="en-US" sz="1275" dirty="0"/>
          </a:p>
        </p:txBody>
      </p:sp>
      <p:sp>
        <p:nvSpPr>
          <p:cNvPr id="32" name="Text 17"/>
          <p:cNvSpPr/>
          <p:nvPr/>
        </p:nvSpPr>
        <p:spPr>
          <a:xfrm>
            <a:off x="6595616" y="4714875"/>
            <a:ext cx="559638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Recommended based on individual risk assessment.</a:t>
            </a:r>
            <a:endParaRPr lang="en-US" sz="1275" dirty="0"/>
          </a:p>
        </p:txBody>
      </p:sp>
      <p:sp>
        <p:nvSpPr>
          <p:cNvPr id="33" name="Text 18"/>
          <p:cNvSpPr/>
          <p:nvPr/>
        </p:nvSpPr>
        <p:spPr>
          <a:xfrm>
            <a:off x="1333500" y="5762625"/>
            <a:ext cx="10858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Primary Care Action: Referral to Cancer Genetics Service</a:t>
            </a:r>
            <a:endParaRPr lang="en-US" sz="1350" dirty="0"/>
          </a:p>
        </p:txBody>
      </p:sp>
      <p:sp>
        <p:nvSpPr>
          <p:cNvPr id="34" name="Text 19"/>
          <p:cNvSpPr/>
          <p:nvPr/>
        </p:nvSpPr>
        <p:spPr>
          <a:xfrm>
            <a:off x="1333500" y="6048375"/>
            <a:ext cx="100965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Refer according to </a:t>
            </a:r>
            <a:r>
              <a:rPr lang="en-US" sz="1125" b="1" dirty="0">
                <a:solidFill>
                  <a:srgbClr val="2D3436"/>
                </a:solidFill>
              </a:rPr>
              <a:t>NICE NG151</a:t>
            </a:r>
            <a:r>
              <a:rPr lang="en-US" sz="1125" dirty="0">
                <a:solidFill>
                  <a:srgbClr val="2D3436"/>
                </a:solidFill>
              </a:rPr>
              <a:t> criteria (usually ≥2 first/second-degree relatives with breast cancer, or known BRCA carrier). Always refer new symptoms in known carriers as </a:t>
            </a:r>
            <a:r>
              <a:rPr lang="en-US" sz="1125" b="1" dirty="0">
                <a:solidFill>
                  <a:srgbClr val="D63031"/>
                </a:solidFill>
              </a:rPr>
              <a:t>Urgent 2WW</a:t>
            </a:r>
            <a:r>
              <a:rPr lang="en-US" sz="1125" dirty="0">
                <a:solidFill>
                  <a:srgbClr val="2D3436"/>
                </a:solidFill>
              </a:rPr>
              <a:t>.</a:t>
            </a:r>
            <a:endParaRPr lang="en-US" sz="11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457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607641"/>
            <a:ext cx="5381625" cy="202406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864816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388691"/>
            <a:ext cx="95250" cy="76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745879"/>
            <a:ext cx="95250" cy="76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103066"/>
            <a:ext cx="95250" cy="76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869829"/>
            <a:ext cx="5381625" cy="16668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4127004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4650879"/>
            <a:ext cx="95250" cy="76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5008066"/>
            <a:ext cx="95250" cy="76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607641"/>
            <a:ext cx="5381625" cy="215741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864816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3236416"/>
            <a:ext cx="95250" cy="762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4003179"/>
            <a:ext cx="5381625" cy="225266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231779"/>
            <a:ext cx="1215033" cy="2476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4603254"/>
            <a:ext cx="285750" cy="2286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5127129"/>
            <a:ext cx="95250" cy="952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5727204"/>
            <a:ext cx="95250" cy="7620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762000" y="381000"/>
            <a:ext cx="10972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2D3436"/>
                </a:solidFill>
              </a:rPr>
              <a:t>NHS Breast Screening Programme</a:t>
            </a:r>
            <a:endParaRPr lang="en-US" sz="2400" dirty="0"/>
          </a:p>
        </p:txBody>
      </p:sp>
      <p:sp>
        <p:nvSpPr>
          <p:cNvPr id="23" name="Text 1"/>
          <p:cNvSpPr/>
          <p:nvPr/>
        </p:nvSpPr>
        <p:spPr>
          <a:xfrm>
            <a:off x="819150" y="895350"/>
            <a:ext cx="108013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kern="0" spc="30" dirty="0">
                <a:solidFill>
                  <a:srgbClr val="636E72"/>
                </a:solidFill>
              </a:rPr>
              <a:t>CURRENT ENGLAND GUIDELINES FOR 3-YEARLY MAMMOGRAPHY IN WOMEN AGED 50-71 AND THE IMPACT OF SCREENING ON MORTALITY.</a:t>
            </a:r>
            <a:endParaRPr lang="en-US" sz="1200" dirty="0"/>
          </a:p>
        </p:txBody>
      </p:sp>
      <p:sp>
        <p:nvSpPr>
          <p:cNvPr id="24" name="Text 2"/>
          <p:cNvSpPr/>
          <p:nvPr/>
        </p:nvSpPr>
        <p:spPr>
          <a:xfrm>
            <a:off x="1228725" y="1836241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Eligibility &amp; Frequency</a:t>
            </a:r>
            <a:endParaRPr lang="en-US" sz="1500" dirty="0"/>
          </a:p>
        </p:txBody>
      </p:sp>
      <p:sp>
        <p:nvSpPr>
          <p:cNvPr id="25" name="Text 3"/>
          <p:cNvSpPr/>
          <p:nvPr/>
        </p:nvSpPr>
        <p:spPr>
          <a:xfrm>
            <a:off x="990600" y="2331541"/>
            <a:ext cx="945642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Offered to all women aged </a:t>
            </a:r>
            <a:r>
              <a:rPr lang="en-US" sz="1275" b="1" dirty="0">
                <a:solidFill>
                  <a:srgbClr val="005EB8"/>
                </a:solidFill>
              </a:rPr>
              <a:t>50 to 71</a:t>
            </a:r>
            <a:r>
              <a:rPr lang="en-US" sz="1275" dirty="0">
                <a:solidFill>
                  <a:srgbClr val="2D3436"/>
                </a:solidFill>
              </a:rPr>
              <a:t> in England.</a:t>
            </a:r>
            <a:endParaRPr lang="en-US" sz="1275" dirty="0"/>
          </a:p>
        </p:txBody>
      </p:sp>
      <p:sp>
        <p:nvSpPr>
          <p:cNvPr id="26" name="Text 4"/>
          <p:cNvSpPr/>
          <p:nvPr/>
        </p:nvSpPr>
        <p:spPr>
          <a:xfrm>
            <a:off x="990600" y="2688729"/>
            <a:ext cx="673608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Screening interval: </a:t>
            </a:r>
            <a:r>
              <a:rPr lang="en-US" sz="1275" b="1" dirty="0">
                <a:solidFill>
                  <a:srgbClr val="005EB8"/>
                </a:solidFill>
              </a:rPr>
              <a:t>Every 3 years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  <p:sp>
        <p:nvSpPr>
          <p:cNvPr id="27" name="Text 5"/>
          <p:cNvSpPr/>
          <p:nvPr/>
        </p:nvSpPr>
        <p:spPr>
          <a:xfrm>
            <a:off x="990600" y="3045916"/>
            <a:ext cx="112014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Age-extension: Rolling out to cover ages 47 to 73 in many areas.</a:t>
            </a:r>
            <a:endParaRPr lang="en-US" sz="1275" dirty="0"/>
          </a:p>
        </p:txBody>
      </p:sp>
      <p:sp>
        <p:nvSpPr>
          <p:cNvPr id="28" name="Text 6"/>
          <p:cNvSpPr/>
          <p:nvPr/>
        </p:nvSpPr>
        <p:spPr>
          <a:xfrm>
            <a:off x="1228725" y="4098429"/>
            <a:ext cx="2971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The Procedure</a:t>
            </a:r>
            <a:endParaRPr lang="en-US" sz="1500" dirty="0"/>
          </a:p>
        </p:txBody>
      </p:sp>
      <p:sp>
        <p:nvSpPr>
          <p:cNvPr id="29" name="Text 7"/>
          <p:cNvSpPr/>
          <p:nvPr/>
        </p:nvSpPr>
        <p:spPr>
          <a:xfrm>
            <a:off x="990600" y="4593729"/>
            <a:ext cx="1003935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Standard method: </a:t>
            </a:r>
            <a:r>
              <a:rPr lang="en-US" sz="1275" b="1" dirty="0">
                <a:solidFill>
                  <a:srgbClr val="005EB8"/>
                </a:solidFill>
              </a:rPr>
              <a:t>2-view mammography</a:t>
            </a:r>
            <a:r>
              <a:rPr lang="en-US" sz="1275" dirty="0">
                <a:solidFill>
                  <a:srgbClr val="2D3436"/>
                </a:solidFill>
              </a:rPr>
              <a:t> of each breast.</a:t>
            </a:r>
            <a:endParaRPr lang="en-US" sz="1275" dirty="0"/>
          </a:p>
        </p:txBody>
      </p:sp>
      <p:sp>
        <p:nvSpPr>
          <p:cNvPr id="30" name="Text 8"/>
          <p:cNvSpPr/>
          <p:nvPr/>
        </p:nvSpPr>
        <p:spPr>
          <a:xfrm>
            <a:off x="990600" y="4950916"/>
            <a:ext cx="1029843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Aimed at detecting small, non-palpable cancers early.</a:t>
            </a:r>
            <a:endParaRPr lang="en-US" sz="1275" dirty="0"/>
          </a:p>
        </p:txBody>
      </p:sp>
      <p:sp>
        <p:nvSpPr>
          <p:cNvPr id="31" name="Text 9"/>
          <p:cNvSpPr/>
          <p:nvPr/>
        </p:nvSpPr>
        <p:spPr>
          <a:xfrm>
            <a:off x="6896100" y="1836241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Impact on Mortality</a:t>
            </a:r>
            <a:endParaRPr lang="en-US" sz="1500" dirty="0"/>
          </a:p>
        </p:txBody>
      </p:sp>
      <p:sp>
        <p:nvSpPr>
          <p:cNvPr id="32" name="Text 10"/>
          <p:cNvSpPr/>
          <p:nvPr/>
        </p:nvSpPr>
        <p:spPr>
          <a:xfrm>
            <a:off x="6467475" y="2236291"/>
            <a:ext cx="56692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7AE60"/>
                </a:solidFill>
              </a:rPr>
              <a:t>~1,300 Lives Saved</a:t>
            </a:r>
            <a:endParaRPr lang="en-US" sz="1800" dirty="0"/>
          </a:p>
        </p:txBody>
      </p:sp>
      <p:sp>
        <p:nvSpPr>
          <p:cNvPr id="33" name="Text 11"/>
          <p:cNvSpPr/>
          <p:nvPr/>
        </p:nvSpPr>
        <p:spPr>
          <a:xfrm>
            <a:off x="6467475" y="2626816"/>
            <a:ext cx="4924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Estimated number of breast cancer deaths prevented annually in England through the screening programme.</a:t>
            </a:r>
            <a:endParaRPr lang="en-US" sz="1200" dirty="0"/>
          </a:p>
        </p:txBody>
      </p:sp>
      <p:sp>
        <p:nvSpPr>
          <p:cNvPr id="34" name="Text 12"/>
          <p:cNvSpPr/>
          <p:nvPr/>
        </p:nvSpPr>
        <p:spPr>
          <a:xfrm>
            <a:off x="6657975" y="3179266"/>
            <a:ext cx="55340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Reduces the risk of dying from breast cancer by ~20%.</a:t>
            </a:r>
            <a:endParaRPr lang="en-US" sz="1275" dirty="0"/>
          </a:p>
        </p:txBody>
      </p:sp>
      <p:sp>
        <p:nvSpPr>
          <p:cNvPr id="35" name="Text 13"/>
          <p:cNvSpPr/>
          <p:nvPr/>
        </p:nvSpPr>
        <p:spPr>
          <a:xfrm>
            <a:off x="6581775" y="4231779"/>
            <a:ext cx="1670314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AKT / SCA PEARL</a:t>
            </a:r>
            <a:endParaRPr lang="en-US" sz="900" dirty="0"/>
          </a:p>
        </p:txBody>
      </p:sp>
      <p:sp>
        <p:nvSpPr>
          <p:cNvPr id="36" name="Text 14"/>
          <p:cNvSpPr/>
          <p:nvPr/>
        </p:nvSpPr>
        <p:spPr>
          <a:xfrm>
            <a:off x="6896100" y="4574679"/>
            <a:ext cx="52959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HRT &amp; Specific Situations</a:t>
            </a:r>
            <a:endParaRPr lang="en-US" sz="1500" dirty="0"/>
          </a:p>
        </p:txBody>
      </p:sp>
      <p:sp>
        <p:nvSpPr>
          <p:cNvPr id="37" name="Text 15"/>
          <p:cNvSpPr/>
          <p:nvPr/>
        </p:nvSpPr>
        <p:spPr>
          <a:xfrm>
            <a:off x="6657975" y="5069979"/>
            <a:ext cx="4733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HRT:</a:t>
            </a:r>
            <a:r>
              <a:rPr lang="en-US" sz="1275" dirty="0">
                <a:solidFill>
                  <a:srgbClr val="2D3436"/>
                </a:solidFill>
              </a:rPr>
              <a:t> Does NOT require additional mammograms. Patients should continue routine 3-yearly screening.</a:t>
            </a:r>
            <a:endParaRPr lang="en-US" sz="1275" dirty="0"/>
          </a:p>
        </p:txBody>
      </p:sp>
      <p:sp>
        <p:nvSpPr>
          <p:cNvPr id="38" name="Text 16"/>
          <p:cNvSpPr/>
          <p:nvPr/>
        </p:nvSpPr>
        <p:spPr>
          <a:xfrm>
            <a:off x="6657975" y="5670054"/>
            <a:ext cx="553402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Women over 71 can self-refer every 3 years.</a:t>
            </a:r>
            <a:endParaRPr lang="en-US" sz="127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3000"/>
            <a:ext cx="5572125" cy="365283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38275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00225"/>
            <a:ext cx="202406" cy="1619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57413"/>
            <a:ext cx="202406" cy="1619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514600"/>
            <a:ext cx="202406" cy="1619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871788"/>
            <a:ext cx="202406" cy="1619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5081588"/>
            <a:ext cx="5572125" cy="11144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310188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143000"/>
            <a:ext cx="5572125" cy="365283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438275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133600"/>
            <a:ext cx="202406" cy="1619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2490788"/>
            <a:ext cx="202406" cy="1619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847975"/>
            <a:ext cx="202406" cy="1619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376613"/>
            <a:ext cx="2936081" cy="3524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19875" y="3491805"/>
            <a:ext cx="166688" cy="1372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5081588"/>
            <a:ext cx="5572125" cy="11144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5310188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6511677"/>
            <a:ext cx="154781" cy="12576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523875" y="190500"/>
            <a:ext cx="832104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Inflammatory Breast Cancer</a:t>
            </a:r>
            <a:endParaRPr lang="en-US" sz="2100" dirty="0"/>
          </a:p>
        </p:txBody>
      </p:sp>
      <p:sp>
        <p:nvSpPr>
          <p:cNvPr id="24" name="Text 1"/>
          <p:cNvSpPr/>
          <p:nvPr/>
        </p:nvSpPr>
        <p:spPr>
          <a:xfrm>
            <a:off x="571500" y="657225"/>
            <a:ext cx="91211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RECOGNISING THE AGGRESSIVE PRESENTATION &amp; MANAGEMENT RULE</a:t>
            </a:r>
            <a:endParaRPr lang="en-US" sz="1050" dirty="0"/>
          </a:p>
        </p:txBody>
      </p:sp>
      <p:sp>
        <p:nvSpPr>
          <p:cNvPr id="25" name="Text 2"/>
          <p:cNvSpPr/>
          <p:nvPr/>
        </p:nvSpPr>
        <p:spPr>
          <a:xfrm>
            <a:off x="914400" y="137160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Clinical Presentation</a:t>
            </a:r>
            <a:endParaRPr lang="en-US" sz="1500" dirty="0"/>
          </a:p>
        </p:txBody>
      </p:sp>
      <p:sp>
        <p:nvSpPr>
          <p:cNvPr id="26" name="Text 3"/>
          <p:cNvSpPr/>
          <p:nvPr/>
        </p:nvSpPr>
        <p:spPr>
          <a:xfrm>
            <a:off x="907256" y="1800225"/>
            <a:ext cx="952119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Rapid Onset:</a:t>
            </a:r>
            <a:r>
              <a:rPr lang="en-US" sz="1275" dirty="0">
                <a:solidFill>
                  <a:srgbClr val="2D3436"/>
                </a:solidFill>
              </a:rPr>
              <a:t> Symptoms develop over days or weeks.</a:t>
            </a:r>
            <a:endParaRPr lang="en-US" sz="1275" dirty="0"/>
          </a:p>
        </p:txBody>
      </p:sp>
      <p:sp>
        <p:nvSpPr>
          <p:cNvPr id="27" name="Text 4"/>
          <p:cNvSpPr/>
          <p:nvPr/>
        </p:nvSpPr>
        <p:spPr>
          <a:xfrm>
            <a:off x="907256" y="2157413"/>
            <a:ext cx="1107567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Diffuse Changes:</a:t>
            </a:r>
            <a:r>
              <a:rPr lang="en-US" sz="1275" dirty="0">
                <a:solidFill>
                  <a:srgbClr val="2D3436"/>
                </a:solidFill>
              </a:rPr>
              <a:t> Red, hot, swollen breast; often painful.</a:t>
            </a:r>
            <a:endParaRPr lang="en-US" sz="1275" dirty="0"/>
          </a:p>
        </p:txBody>
      </p:sp>
      <p:sp>
        <p:nvSpPr>
          <p:cNvPr id="28" name="Text 5"/>
          <p:cNvSpPr/>
          <p:nvPr/>
        </p:nvSpPr>
        <p:spPr>
          <a:xfrm>
            <a:off x="907256" y="2514600"/>
            <a:ext cx="1128474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Peau d'orange:</a:t>
            </a:r>
            <a:r>
              <a:rPr lang="en-US" sz="1275" dirty="0">
                <a:solidFill>
                  <a:srgbClr val="2D3436"/>
                </a:solidFill>
              </a:rPr>
              <a:t> Skin dimpling/pitting (resembles orange peel).</a:t>
            </a:r>
            <a:endParaRPr lang="en-US" sz="1275" dirty="0"/>
          </a:p>
        </p:txBody>
      </p:sp>
      <p:sp>
        <p:nvSpPr>
          <p:cNvPr id="29" name="Text 6"/>
          <p:cNvSpPr/>
          <p:nvPr/>
        </p:nvSpPr>
        <p:spPr>
          <a:xfrm>
            <a:off x="907256" y="2871788"/>
            <a:ext cx="1107567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Nipple Change:</a:t>
            </a:r>
            <a:r>
              <a:rPr lang="en-US" sz="1275" dirty="0">
                <a:solidFill>
                  <a:srgbClr val="2D3436"/>
                </a:solidFill>
              </a:rPr>
              <a:t> Sudden retraction, inversion, or crusting.</a:t>
            </a:r>
            <a:endParaRPr lang="en-US" sz="1275" dirty="0"/>
          </a:p>
        </p:txBody>
      </p:sp>
      <p:sp>
        <p:nvSpPr>
          <p:cNvPr id="30" name="Text 7"/>
          <p:cNvSpPr/>
          <p:nvPr/>
        </p:nvSpPr>
        <p:spPr>
          <a:xfrm>
            <a:off x="876300" y="5272088"/>
            <a:ext cx="3657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E44AD"/>
                </a:solidFill>
              </a:rPr>
              <a:t>AKT High-Yield Pearl</a:t>
            </a:r>
            <a:endParaRPr lang="en-US" sz="1200" dirty="0"/>
          </a:p>
        </p:txBody>
      </p:sp>
      <p:sp>
        <p:nvSpPr>
          <p:cNvPr id="31" name="Text 8"/>
          <p:cNvSpPr/>
          <p:nvPr/>
        </p:nvSpPr>
        <p:spPr>
          <a:xfrm>
            <a:off x="571500" y="5576888"/>
            <a:ext cx="51911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Inflammatory cancer accounts for 1-5% of cases but has a high mortality rate. </a:t>
            </a:r>
            <a:r>
              <a:rPr lang="en-US" sz="1125" b="1" dirty="0">
                <a:solidFill>
                  <a:srgbClr val="2D3436"/>
                </a:solidFill>
              </a:rPr>
              <a:t>Peau d'orange</a:t>
            </a:r>
            <a:r>
              <a:rPr lang="en-US" sz="1125" dirty="0">
                <a:solidFill>
                  <a:srgbClr val="2D3436"/>
                </a:solidFill>
              </a:rPr>
              <a:t> is caused by lymphovascular invasion of the dermal lymphatics.</a:t>
            </a:r>
            <a:endParaRPr lang="en-US" sz="1125" dirty="0"/>
          </a:p>
        </p:txBody>
      </p:sp>
      <p:sp>
        <p:nvSpPr>
          <p:cNvPr id="32" name="Text 9"/>
          <p:cNvSpPr/>
          <p:nvPr/>
        </p:nvSpPr>
        <p:spPr>
          <a:xfrm>
            <a:off x="6772275" y="1371600"/>
            <a:ext cx="5410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The "48-72 Hour" Rule</a:t>
            </a:r>
            <a:endParaRPr lang="en-US" sz="1500" dirty="0"/>
          </a:p>
        </p:txBody>
      </p:sp>
      <p:sp>
        <p:nvSpPr>
          <p:cNvPr id="33" name="Text 10"/>
          <p:cNvSpPr/>
          <p:nvPr/>
        </p:nvSpPr>
        <p:spPr>
          <a:xfrm>
            <a:off x="6467475" y="1800225"/>
            <a:ext cx="5724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Clinical approach to suspected mastitis:</a:t>
            </a:r>
            <a:endParaRPr lang="en-US" sz="1350" dirty="0"/>
          </a:p>
        </p:txBody>
      </p:sp>
      <p:sp>
        <p:nvSpPr>
          <p:cNvPr id="34" name="Text 11"/>
          <p:cNvSpPr/>
          <p:nvPr/>
        </p:nvSpPr>
        <p:spPr>
          <a:xfrm>
            <a:off x="6765131" y="2133600"/>
            <a:ext cx="542686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Prescribe Flucloxacillin 500mg QDS (10 days).</a:t>
            </a:r>
            <a:endParaRPr lang="en-US" sz="1275" dirty="0"/>
          </a:p>
        </p:txBody>
      </p:sp>
      <p:sp>
        <p:nvSpPr>
          <p:cNvPr id="35" name="Text 12"/>
          <p:cNvSpPr/>
          <p:nvPr/>
        </p:nvSpPr>
        <p:spPr>
          <a:xfrm>
            <a:off x="6765131" y="2490788"/>
            <a:ext cx="542686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Mandatory review in </a:t>
            </a:r>
            <a:r>
              <a:rPr lang="en-US" sz="1275" b="1" dirty="0">
                <a:solidFill>
                  <a:srgbClr val="FFFFFF"/>
                </a:solidFill>
                <a:highlight>
                  <a:srgbClr val="E67E22"/>
                </a:highlight>
              </a:rPr>
              <a:t>48–72 hours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  <p:sp>
        <p:nvSpPr>
          <p:cNvPr id="36" name="Text 13"/>
          <p:cNvSpPr/>
          <p:nvPr/>
        </p:nvSpPr>
        <p:spPr>
          <a:xfrm>
            <a:off x="6765131" y="2847975"/>
            <a:ext cx="542686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If no improvement, do not repeat antibiotics.</a:t>
            </a:r>
            <a:endParaRPr lang="en-US" sz="1275" dirty="0"/>
          </a:p>
        </p:txBody>
      </p:sp>
      <p:sp>
        <p:nvSpPr>
          <p:cNvPr id="37" name="Text 14"/>
          <p:cNvSpPr/>
          <p:nvPr/>
        </p:nvSpPr>
        <p:spPr>
          <a:xfrm>
            <a:off x="6786563" y="3376613"/>
            <a:ext cx="425443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 URGENT 2WW REFERRAL REQUIRED</a:t>
            </a:r>
            <a:endParaRPr lang="en-US" sz="1050" dirty="0"/>
          </a:p>
        </p:txBody>
      </p:sp>
      <p:sp>
        <p:nvSpPr>
          <p:cNvPr id="38" name="Text 15"/>
          <p:cNvSpPr/>
          <p:nvPr/>
        </p:nvSpPr>
        <p:spPr>
          <a:xfrm>
            <a:off x="6734175" y="5272088"/>
            <a:ext cx="2560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Common Pitfall</a:t>
            </a:r>
            <a:endParaRPr lang="en-US" sz="1200" dirty="0"/>
          </a:p>
        </p:txBody>
      </p:sp>
      <p:sp>
        <p:nvSpPr>
          <p:cNvPr id="39" name="Text 16"/>
          <p:cNvSpPr/>
          <p:nvPr/>
        </p:nvSpPr>
        <p:spPr>
          <a:xfrm>
            <a:off x="6429375" y="5576888"/>
            <a:ext cx="51911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Reassuring postmenopausal or non-lactating women that a red breast is "just mastitis" for weeks. Inflammatory cancer is the top differential in this cohort.</a:t>
            </a:r>
            <a:endParaRPr lang="en-US" sz="1125" dirty="0"/>
          </a:p>
        </p:txBody>
      </p:sp>
      <p:sp>
        <p:nvSpPr>
          <p:cNvPr id="40" name="Text 17"/>
          <p:cNvSpPr/>
          <p:nvPr/>
        </p:nvSpPr>
        <p:spPr>
          <a:xfrm>
            <a:off x="631031" y="6481763"/>
            <a:ext cx="11560969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36E72"/>
                </a:solidFill>
              </a:rPr>
              <a:t>SCA Tip:</a:t>
            </a:r>
            <a:r>
              <a:rPr lang="en-US" sz="975" dirty="0">
                <a:solidFill>
                  <a:srgbClr val="636E72"/>
                </a:solidFill>
              </a:rPr>
              <a:t> Explain to the patient: "I'm giving you antibiotics for a possible infection, but we must see you back in 2 days to ensure it's clearing, as we need to rule out more serious causes if it doesn't."</a:t>
            </a:r>
            <a:endParaRPr lang="en-US" sz="97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85750"/>
            <a:ext cx="11430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43000"/>
            <a:ext cx="5572125" cy="227602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33500"/>
            <a:ext cx="34290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" y="1428750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857375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184946"/>
            <a:ext cx="142875" cy="13186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725787"/>
            <a:ext cx="142875" cy="13186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609529"/>
            <a:ext cx="5572125" cy="194845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800029"/>
            <a:ext cx="342900" cy="342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" y="3895279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323904"/>
            <a:ext cx="142875" cy="13186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4864745"/>
            <a:ext cx="142875" cy="131862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143000"/>
            <a:ext cx="5572125" cy="4414986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1333500"/>
            <a:ext cx="342900" cy="3429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05575" y="1428750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1857375"/>
            <a:ext cx="142875" cy="122337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2398216"/>
            <a:ext cx="142875" cy="1143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9375" y="2725787"/>
            <a:ext cx="142875" cy="122337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29375" y="3266629"/>
            <a:ext cx="142875" cy="1428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5748486"/>
            <a:ext cx="11430000" cy="9906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19125" y="6129486"/>
            <a:ext cx="285750" cy="22860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523875" y="285750"/>
            <a:ext cx="864108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Mastitis and Breast Abscess</a:t>
            </a:r>
            <a:endParaRPr lang="en-US" sz="2100" dirty="0"/>
          </a:p>
        </p:txBody>
      </p:sp>
      <p:sp>
        <p:nvSpPr>
          <p:cNvPr id="26" name="Text 1"/>
          <p:cNvSpPr/>
          <p:nvPr/>
        </p:nvSpPr>
        <p:spPr>
          <a:xfrm>
            <a:off x="571500" y="752475"/>
            <a:ext cx="91211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MANAGEMENT OF POSTPARTUM INFECTIONS &amp; SUSPECTED ABSCESSES</a:t>
            </a:r>
            <a:endParaRPr lang="en-US" sz="1050" dirty="0"/>
          </a:p>
        </p:txBody>
      </p:sp>
      <p:sp>
        <p:nvSpPr>
          <p:cNvPr id="27" name="Text 2"/>
          <p:cNvSpPr/>
          <p:nvPr/>
        </p:nvSpPr>
        <p:spPr>
          <a:xfrm>
            <a:off x="1028700" y="1362075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Mastitis Management</a:t>
            </a:r>
            <a:endParaRPr lang="en-US" sz="1500" dirty="0"/>
          </a:p>
        </p:txBody>
      </p:sp>
      <p:sp>
        <p:nvSpPr>
          <p:cNvPr id="28" name="Text 3"/>
          <p:cNvSpPr/>
          <p:nvPr/>
        </p:nvSpPr>
        <p:spPr>
          <a:xfrm>
            <a:off x="809625" y="1819275"/>
            <a:ext cx="113823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Antibiotics:</a:t>
            </a:r>
            <a:r>
              <a:rPr lang="en-US" sz="1200" dirty="0">
                <a:solidFill>
                  <a:srgbClr val="2D3436"/>
                </a:solidFill>
              </a:rPr>
              <a:t> Flucloxacillin 500mg QDS for 10 days (first line).</a:t>
            </a:r>
            <a:endParaRPr lang="en-US" sz="1200" dirty="0"/>
          </a:p>
        </p:txBody>
      </p:sp>
      <p:sp>
        <p:nvSpPr>
          <p:cNvPr id="29" name="Text 4"/>
          <p:cNvSpPr/>
          <p:nvPr/>
        </p:nvSpPr>
        <p:spPr>
          <a:xfrm>
            <a:off x="809625" y="2146846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Symptom Relief:</a:t>
            </a:r>
            <a:r>
              <a:rPr lang="en-US" sz="1200" dirty="0">
                <a:solidFill>
                  <a:srgbClr val="2D3436"/>
                </a:solidFill>
              </a:rPr>
              <a:t> Oral Ibuprofen/Paracetamol; warm compresses before feeding.</a:t>
            </a:r>
            <a:endParaRPr lang="en-US" sz="1200" dirty="0"/>
          </a:p>
        </p:txBody>
      </p:sp>
      <p:sp>
        <p:nvSpPr>
          <p:cNvPr id="30" name="Text 5"/>
          <p:cNvSpPr/>
          <p:nvPr/>
        </p:nvSpPr>
        <p:spPr>
          <a:xfrm>
            <a:off x="809625" y="2687687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SCA Tip:</a:t>
            </a:r>
            <a:r>
              <a:rPr lang="en-US" sz="1200" dirty="0">
                <a:solidFill>
                  <a:srgbClr val="2D3436"/>
                </a:solidFill>
              </a:rPr>
              <a:t> Address maternal anxiety; infection doesn't mean breastfeeding must stop.</a:t>
            </a:r>
            <a:endParaRPr lang="en-US" sz="1200" dirty="0"/>
          </a:p>
        </p:txBody>
      </p:sp>
      <p:sp>
        <p:nvSpPr>
          <p:cNvPr id="31" name="Text 6"/>
          <p:cNvSpPr/>
          <p:nvPr/>
        </p:nvSpPr>
        <p:spPr>
          <a:xfrm>
            <a:off x="1028700" y="3828604"/>
            <a:ext cx="3200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Crucial Advice</a:t>
            </a:r>
            <a:endParaRPr lang="en-US" sz="1500" dirty="0"/>
          </a:p>
        </p:txBody>
      </p:sp>
      <p:sp>
        <p:nvSpPr>
          <p:cNvPr id="32" name="Text 7"/>
          <p:cNvSpPr/>
          <p:nvPr/>
        </p:nvSpPr>
        <p:spPr>
          <a:xfrm>
            <a:off x="809625" y="4285804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Continue Breastfeeding:</a:t>
            </a:r>
            <a:r>
              <a:rPr lang="en-US" sz="1200" dirty="0">
                <a:solidFill>
                  <a:srgbClr val="2D3436"/>
                </a:solidFill>
              </a:rPr>
              <a:t> Essential to clear the milk duct and resolve infection.</a:t>
            </a:r>
            <a:endParaRPr lang="en-US" sz="1200" dirty="0"/>
          </a:p>
        </p:txBody>
      </p:sp>
      <p:sp>
        <p:nvSpPr>
          <p:cNvPr id="33" name="Text 8"/>
          <p:cNvSpPr/>
          <p:nvPr/>
        </p:nvSpPr>
        <p:spPr>
          <a:xfrm>
            <a:off x="809625" y="4826645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Technique:</a:t>
            </a:r>
            <a:r>
              <a:rPr lang="en-US" sz="1200" dirty="0">
                <a:solidFill>
                  <a:srgbClr val="2D3436"/>
                </a:solidFill>
              </a:rPr>
              <a:t> Feed from the affected side first or express frequently to avoid stasis.</a:t>
            </a:r>
            <a:endParaRPr lang="en-US" sz="1200" dirty="0"/>
          </a:p>
        </p:txBody>
      </p:sp>
      <p:sp>
        <p:nvSpPr>
          <p:cNvPr id="34" name="Text 9"/>
          <p:cNvSpPr/>
          <p:nvPr/>
        </p:nvSpPr>
        <p:spPr>
          <a:xfrm>
            <a:off x="6886575" y="1362075"/>
            <a:ext cx="3200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Breast Abscess</a:t>
            </a:r>
            <a:endParaRPr lang="en-US" sz="1500" dirty="0"/>
          </a:p>
        </p:txBody>
      </p:sp>
      <p:sp>
        <p:nvSpPr>
          <p:cNvPr id="35" name="Text 10"/>
          <p:cNvSpPr/>
          <p:nvPr/>
        </p:nvSpPr>
        <p:spPr>
          <a:xfrm>
            <a:off x="6667500" y="1819275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Clinical Signs:</a:t>
            </a:r>
            <a:r>
              <a:rPr lang="en-US" sz="1200" dirty="0">
                <a:solidFill>
                  <a:srgbClr val="2D3436"/>
                </a:solidFill>
              </a:rPr>
              <a:t> Localised collection of pus; skin may be fluctuant or pointing.</a:t>
            </a:r>
            <a:endParaRPr lang="en-US" sz="1200" dirty="0"/>
          </a:p>
        </p:txBody>
      </p:sp>
      <p:sp>
        <p:nvSpPr>
          <p:cNvPr id="36" name="Text 11"/>
          <p:cNvSpPr/>
          <p:nvPr/>
        </p:nvSpPr>
        <p:spPr>
          <a:xfrm>
            <a:off x="6667500" y="2360116"/>
            <a:ext cx="55245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Diagnosis:</a:t>
            </a:r>
            <a:r>
              <a:rPr lang="en-US" sz="1200" dirty="0">
                <a:solidFill>
                  <a:srgbClr val="2D3436"/>
                </a:solidFill>
              </a:rPr>
              <a:t> Clinical suspicion confirmed by Ultrasound (USS) scan.</a:t>
            </a:r>
            <a:endParaRPr lang="en-US" sz="1200" dirty="0"/>
          </a:p>
        </p:txBody>
      </p:sp>
      <p:sp>
        <p:nvSpPr>
          <p:cNvPr id="37" name="Text 12"/>
          <p:cNvSpPr/>
          <p:nvPr/>
        </p:nvSpPr>
        <p:spPr>
          <a:xfrm>
            <a:off x="6667500" y="2687687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Intervention:</a:t>
            </a:r>
            <a:r>
              <a:rPr lang="en-US" sz="1200" dirty="0">
                <a:solidFill>
                  <a:srgbClr val="2D3436"/>
                </a:solidFill>
              </a:rPr>
              <a:t> Ultrasound-guided drainage (aspiration) + targeted antibiotics.</a:t>
            </a:r>
            <a:endParaRPr lang="en-US" sz="1200" dirty="0"/>
          </a:p>
        </p:txBody>
      </p:sp>
      <p:sp>
        <p:nvSpPr>
          <p:cNvPr id="38" name="Text 13"/>
          <p:cNvSpPr/>
          <p:nvPr/>
        </p:nvSpPr>
        <p:spPr>
          <a:xfrm>
            <a:off x="6667500" y="3228529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Referral:</a:t>
            </a:r>
            <a:r>
              <a:rPr lang="en-US" sz="1200" dirty="0">
                <a:solidFill>
                  <a:srgbClr val="2D3436"/>
                </a:solidFill>
              </a:rPr>
              <a:t> Urgent referral to breast clinic for drainage if postpartum abscess suspected.</a:t>
            </a:r>
            <a:endParaRPr lang="en-US" sz="1200" dirty="0"/>
          </a:p>
        </p:txBody>
      </p:sp>
      <p:sp>
        <p:nvSpPr>
          <p:cNvPr id="39" name="Text 14"/>
          <p:cNvSpPr/>
          <p:nvPr/>
        </p:nvSpPr>
        <p:spPr>
          <a:xfrm>
            <a:off x="1095375" y="5891361"/>
            <a:ext cx="10477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Critical Safety Netting: The 48-72 Hour Rule</a:t>
            </a:r>
            <a:endParaRPr lang="en-US" sz="1350" dirty="0"/>
          </a:p>
        </p:txBody>
      </p:sp>
      <p:sp>
        <p:nvSpPr>
          <p:cNvPr id="40" name="Text 15"/>
          <p:cNvSpPr/>
          <p:nvPr/>
        </p:nvSpPr>
        <p:spPr>
          <a:xfrm>
            <a:off x="1095375" y="6167586"/>
            <a:ext cx="104775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>
                    <a:alpha val="95000"/>
                  </a:srgbClr>
                </a:solidFill>
              </a:rPr>
              <a:t>Review all mastitis patients within </a:t>
            </a:r>
            <a:r>
              <a:rPr lang="en-US" sz="1125" b="1" dirty="0">
                <a:solidFill>
                  <a:srgbClr val="2D3436">
                    <a:alpha val="95000"/>
                  </a:srgbClr>
                </a:solidFill>
              </a:rPr>
              <a:t>48–72 hours</a:t>
            </a:r>
            <a:r>
              <a:rPr lang="en-US" sz="1125" dirty="0">
                <a:solidFill>
                  <a:srgbClr val="FFFFFF">
                    <a:alpha val="95000"/>
                  </a:srgbClr>
                </a:solidFill>
              </a:rPr>
              <a:t>. If no improvement, arrange an urgent </a:t>
            </a:r>
            <a:r>
              <a:rPr lang="en-US" sz="1125" b="1" dirty="0">
                <a:solidFill>
                  <a:srgbClr val="2D3436">
                    <a:alpha val="95000"/>
                  </a:srgbClr>
                </a:solidFill>
              </a:rPr>
              <a:t>USS</a:t>
            </a:r>
            <a:r>
              <a:rPr lang="en-US" sz="1125" dirty="0">
                <a:solidFill>
                  <a:srgbClr val="FFFFFF">
                    <a:alpha val="95000"/>
                  </a:srgbClr>
                </a:solidFill>
              </a:rPr>
              <a:t> to exclude an abscess. </a:t>
            </a:r>
            <a:r>
              <a:rPr lang="en-US" sz="1125" b="1" dirty="0">
                <a:solidFill>
                  <a:srgbClr val="2D3436">
                    <a:alpha val="95000"/>
                  </a:srgbClr>
                </a:solidFill>
              </a:rPr>
              <a:t>AKT Pearl:</a:t>
            </a:r>
            <a:r>
              <a:rPr lang="en-US" sz="1125" dirty="0">
                <a:solidFill>
                  <a:srgbClr val="FFFFFF">
                    <a:alpha val="95000"/>
                  </a:srgbClr>
                </a:solidFill>
              </a:rPr>
              <a:t> Inflammatory breast cancer can mimic mastitis—never reassure if symptoms persist.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5250"/>
            <a:ext cx="11430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885825"/>
            <a:ext cx="4457700" cy="53149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2708523"/>
            <a:ext cx="190500" cy="1714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3125688"/>
            <a:ext cx="190500" cy="1714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3817144"/>
            <a:ext cx="190500" cy="1714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4508599"/>
            <a:ext cx="190500" cy="1714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4450" y="938213"/>
            <a:ext cx="3248025" cy="15240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62975" y="938213"/>
            <a:ext cx="3248025" cy="1524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24450" y="2557463"/>
            <a:ext cx="3248025" cy="1524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62975" y="2557463"/>
            <a:ext cx="3248025" cy="1524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24450" y="4176712"/>
            <a:ext cx="6686550" cy="216217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67325" y="4252913"/>
            <a:ext cx="6381750" cy="19907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91300"/>
            <a:ext cx="12192000" cy="26670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523875" y="95250"/>
            <a:ext cx="928116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Epidemiology and Significance</a:t>
            </a:r>
            <a:endParaRPr lang="en-US" sz="2100" dirty="0"/>
          </a:p>
        </p:txBody>
      </p:sp>
      <p:sp>
        <p:nvSpPr>
          <p:cNvPr id="18" name="Text 1"/>
          <p:cNvSpPr/>
          <p:nvPr/>
        </p:nvSpPr>
        <p:spPr>
          <a:xfrm>
            <a:off x="571500" y="542925"/>
            <a:ext cx="64008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CONSULTATION BURDEN &amp; CORE UK STATISTICS</a:t>
            </a:r>
            <a:endParaRPr lang="en-US" sz="1050" dirty="0"/>
          </a:p>
        </p:txBody>
      </p:sp>
      <p:sp>
        <p:nvSpPr>
          <p:cNvPr id="19" name="Text 2"/>
          <p:cNvSpPr/>
          <p:nvPr/>
        </p:nvSpPr>
        <p:spPr>
          <a:xfrm>
            <a:off x="666750" y="2220367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Primary Care Workload</a:t>
            </a:r>
            <a:endParaRPr lang="en-US" sz="1500" dirty="0"/>
          </a:p>
        </p:txBody>
      </p:sp>
      <p:sp>
        <p:nvSpPr>
          <p:cNvPr id="20" name="Text 3"/>
          <p:cNvSpPr/>
          <p:nvPr/>
        </p:nvSpPr>
        <p:spPr>
          <a:xfrm>
            <a:off x="1019324" y="2648992"/>
            <a:ext cx="10287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 </a:t>
            </a:r>
            <a:r>
              <a:rPr lang="en-US" sz="1350" b="1" dirty="0">
                <a:solidFill>
                  <a:srgbClr val="2D3436"/>
                </a:solidFill>
              </a:rPr>
              <a:t>30 consultations</a:t>
            </a:r>
            <a:r>
              <a:rPr lang="en-US" sz="1350" dirty="0">
                <a:solidFill>
                  <a:srgbClr val="2D3436"/>
                </a:solidFill>
              </a:rPr>
              <a:t> per 1,000 patients per year.</a:t>
            </a:r>
            <a:endParaRPr lang="en-US" sz="1350" dirty="0"/>
          </a:p>
        </p:txBody>
      </p:sp>
      <p:sp>
        <p:nvSpPr>
          <p:cNvPr id="21" name="Text 4"/>
          <p:cNvSpPr/>
          <p:nvPr/>
        </p:nvSpPr>
        <p:spPr>
          <a:xfrm>
            <a:off x="971550" y="3066157"/>
            <a:ext cx="38862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 High anxiety presentations for patients (fear of cancer).</a:t>
            </a:r>
            <a:endParaRPr lang="en-US" sz="1350" dirty="0"/>
          </a:p>
        </p:txBody>
      </p:sp>
      <p:sp>
        <p:nvSpPr>
          <p:cNvPr id="22" name="Text 5"/>
          <p:cNvSpPr/>
          <p:nvPr/>
        </p:nvSpPr>
        <p:spPr>
          <a:xfrm>
            <a:off x="971550" y="3757613"/>
            <a:ext cx="38862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 High clinical risk for GPs: missing cancer has serious consequences.</a:t>
            </a:r>
            <a:endParaRPr lang="en-US" sz="1350" dirty="0"/>
          </a:p>
        </p:txBody>
      </p:sp>
      <p:sp>
        <p:nvSpPr>
          <p:cNvPr id="23" name="Text 6"/>
          <p:cNvSpPr/>
          <p:nvPr/>
        </p:nvSpPr>
        <p:spPr>
          <a:xfrm>
            <a:off x="971550" y="4449068"/>
            <a:ext cx="61722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 Commonest cancer in UK women.</a:t>
            </a:r>
            <a:endParaRPr lang="en-US" sz="1350" dirty="0"/>
          </a:p>
        </p:txBody>
      </p:sp>
      <p:sp>
        <p:nvSpPr>
          <p:cNvPr id="24" name="Text 7"/>
          <p:cNvSpPr/>
          <p:nvPr/>
        </p:nvSpPr>
        <p:spPr>
          <a:xfrm>
            <a:off x="6296769" y="1376363"/>
            <a:ext cx="903238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488"/>
              </a:lnSpc>
              <a:buNone/>
            </a:pPr>
            <a:r>
              <a:rPr lang="en-US" sz="2325" b="1" dirty="0">
                <a:solidFill>
                  <a:srgbClr val="005EB8"/>
                </a:solidFill>
              </a:rPr>
              <a:t>55,000</a:t>
            </a:r>
            <a:endParaRPr lang="en-US" sz="2325" dirty="0"/>
          </a:p>
        </p:txBody>
      </p:sp>
      <p:sp>
        <p:nvSpPr>
          <p:cNvPr id="25" name="Text 8"/>
          <p:cNvSpPr/>
          <p:nvPr/>
        </p:nvSpPr>
        <p:spPr>
          <a:xfrm>
            <a:off x="5940028" y="1838325"/>
            <a:ext cx="161672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36E72"/>
                </a:solidFill>
              </a:rPr>
              <a:t>NEW ANNUAL DIAGNOSES</a:t>
            </a:r>
            <a:endParaRPr lang="en-US" sz="975" dirty="0"/>
          </a:p>
        </p:txBody>
      </p:sp>
      <p:sp>
        <p:nvSpPr>
          <p:cNvPr id="26" name="Text 9"/>
          <p:cNvSpPr/>
          <p:nvPr/>
        </p:nvSpPr>
        <p:spPr>
          <a:xfrm>
            <a:off x="9809411" y="1376363"/>
            <a:ext cx="755005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488"/>
              </a:lnSpc>
              <a:buNone/>
            </a:pPr>
            <a:r>
              <a:rPr lang="en-US" sz="2325" b="1" dirty="0">
                <a:solidFill>
                  <a:srgbClr val="D63031"/>
                </a:solidFill>
              </a:rPr>
              <a:t>1 in 7</a:t>
            </a:r>
            <a:endParaRPr lang="en-US" sz="2325" dirty="0"/>
          </a:p>
        </p:txBody>
      </p:sp>
      <p:sp>
        <p:nvSpPr>
          <p:cNvPr id="27" name="Text 10"/>
          <p:cNvSpPr/>
          <p:nvPr/>
        </p:nvSpPr>
        <p:spPr>
          <a:xfrm>
            <a:off x="9591973" y="1838325"/>
            <a:ext cx="119003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36E72"/>
                </a:solidFill>
              </a:rPr>
              <a:t>LIFETIME RISK (UK)</a:t>
            </a:r>
            <a:endParaRPr lang="en-US" sz="975" dirty="0"/>
          </a:p>
        </p:txBody>
      </p:sp>
      <p:sp>
        <p:nvSpPr>
          <p:cNvPr id="28" name="Text 11"/>
          <p:cNvSpPr/>
          <p:nvPr/>
        </p:nvSpPr>
        <p:spPr>
          <a:xfrm>
            <a:off x="6296769" y="2995613"/>
            <a:ext cx="903238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488"/>
              </a:lnSpc>
              <a:buNone/>
            </a:pPr>
            <a:r>
              <a:rPr lang="en-US" sz="2325" b="1" dirty="0">
                <a:solidFill>
                  <a:srgbClr val="8E44AD"/>
                </a:solidFill>
              </a:rPr>
              <a:t>11,500</a:t>
            </a:r>
            <a:endParaRPr lang="en-US" sz="2325" dirty="0"/>
          </a:p>
        </p:txBody>
      </p:sp>
      <p:sp>
        <p:nvSpPr>
          <p:cNvPr id="29" name="Text 12"/>
          <p:cNvSpPr/>
          <p:nvPr/>
        </p:nvSpPr>
        <p:spPr>
          <a:xfrm>
            <a:off x="5856387" y="3457575"/>
            <a:ext cx="1784003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36E72"/>
                </a:solidFill>
              </a:rPr>
              <a:t>ANNUAL DEATHS (ENGLAND)</a:t>
            </a:r>
            <a:endParaRPr lang="en-US" sz="975" dirty="0"/>
          </a:p>
        </p:txBody>
      </p:sp>
      <p:sp>
        <p:nvSpPr>
          <p:cNvPr id="30" name="Text 13"/>
          <p:cNvSpPr/>
          <p:nvPr/>
        </p:nvSpPr>
        <p:spPr>
          <a:xfrm>
            <a:off x="10022681" y="2995613"/>
            <a:ext cx="328464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488"/>
              </a:lnSpc>
              <a:buNone/>
            </a:pPr>
            <a:r>
              <a:rPr lang="en-US" sz="2325" b="1" dirty="0">
                <a:solidFill>
                  <a:srgbClr val="27AE60"/>
                </a:solidFill>
              </a:rPr>
              <a:t>62</a:t>
            </a:r>
            <a:endParaRPr lang="en-US" sz="2325" dirty="0"/>
          </a:p>
        </p:txBody>
      </p:sp>
      <p:sp>
        <p:nvSpPr>
          <p:cNvPr id="31" name="Text 14"/>
          <p:cNvSpPr/>
          <p:nvPr/>
        </p:nvSpPr>
        <p:spPr>
          <a:xfrm>
            <a:off x="9278838" y="3457575"/>
            <a:ext cx="1816298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36E72"/>
                </a:solidFill>
              </a:rPr>
              <a:t>AVERAGE AGE AT DIAGNOSIS</a:t>
            </a:r>
            <a:endParaRPr lang="en-US" sz="975" dirty="0"/>
          </a:p>
        </p:txBody>
      </p:sp>
      <p:sp>
        <p:nvSpPr>
          <p:cNvPr id="32" name="Text 15"/>
          <p:cNvSpPr/>
          <p:nvPr/>
        </p:nvSpPr>
        <p:spPr>
          <a:xfrm>
            <a:off x="381000" y="6638925"/>
            <a:ext cx="63093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Bradford VTS - Breast Problems in Primary Care</a:t>
            </a:r>
            <a:endParaRPr lang="en-US" sz="900" dirty="0"/>
          </a:p>
        </p:txBody>
      </p:sp>
      <p:sp>
        <p:nvSpPr>
          <p:cNvPr id="33" name="Text 16"/>
          <p:cNvSpPr/>
          <p:nvPr/>
        </p:nvSpPr>
        <p:spPr>
          <a:xfrm>
            <a:off x="11448604" y="6638925"/>
            <a:ext cx="743396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Page 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85750"/>
            <a:ext cx="11049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143000"/>
            <a:ext cx="3555950" cy="13494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" y="1366838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950" y="2073325"/>
            <a:ext cx="3213050" cy="2476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635300"/>
            <a:ext cx="3555950" cy="13494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2950" y="2859137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950" y="3565624"/>
            <a:ext cx="3213050" cy="2476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127599"/>
            <a:ext cx="3555950" cy="13494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2950" y="4351437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2950" y="5057924"/>
            <a:ext cx="3213050" cy="2476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17950" y="1143000"/>
            <a:ext cx="3555950" cy="13494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89400" y="1366838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9400" y="2073325"/>
            <a:ext cx="3213050" cy="2476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17950" y="2635300"/>
            <a:ext cx="3555950" cy="13494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89400" y="2859137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9400" y="3565624"/>
            <a:ext cx="3213050" cy="2476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17950" y="4127599"/>
            <a:ext cx="3555950" cy="13494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89400" y="4351437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89400" y="5057924"/>
            <a:ext cx="3213050" cy="2476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64401" y="1143000"/>
            <a:ext cx="3555950" cy="134942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35851" y="1366838"/>
            <a:ext cx="190500" cy="1524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235851" y="2073325"/>
            <a:ext cx="3213050" cy="24765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64401" y="2635300"/>
            <a:ext cx="3555950" cy="134942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235851" y="2859137"/>
            <a:ext cx="190500" cy="1524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235851" y="3565624"/>
            <a:ext cx="3213050" cy="24765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064401" y="4127599"/>
            <a:ext cx="3555950" cy="1349425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35851" y="4351437"/>
            <a:ext cx="190500" cy="1524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235851" y="5057924"/>
            <a:ext cx="3213050" cy="24765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71500" y="5857875"/>
            <a:ext cx="11049000" cy="714375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09625" y="6128445"/>
            <a:ext cx="190500" cy="173087"/>
          </a:xfrm>
          <a:prstGeom prst="rect">
            <a:avLst/>
          </a:prstGeom>
        </p:spPr>
      </p:pic>
      <p:sp>
        <p:nvSpPr>
          <p:cNvPr id="34" name="Text 0"/>
          <p:cNvSpPr/>
          <p:nvPr/>
        </p:nvSpPr>
        <p:spPr>
          <a:xfrm>
            <a:off x="714375" y="285750"/>
            <a:ext cx="544068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Red Flags Summary</a:t>
            </a:r>
            <a:endParaRPr lang="en-US" sz="2100" dirty="0"/>
          </a:p>
        </p:txBody>
      </p:sp>
      <p:sp>
        <p:nvSpPr>
          <p:cNvPr id="35" name="Text 1"/>
          <p:cNvSpPr/>
          <p:nvPr/>
        </p:nvSpPr>
        <p:spPr>
          <a:xfrm>
            <a:off x="762000" y="752475"/>
            <a:ext cx="86410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HIGH-RISK SYMPTOMS REQUIRING IMMEDIATE URGENT REFERRAL</a:t>
            </a:r>
            <a:endParaRPr lang="en-US" sz="1050" dirty="0"/>
          </a:p>
        </p:txBody>
      </p:sp>
      <p:sp>
        <p:nvSpPr>
          <p:cNvPr id="36" name="Text 2"/>
          <p:cNvSpPr/>
          <p:nvPr/>
        </p:nvSpPr>
        <p:spPr>
          <a:xfrm>
            <a:off x="1047750" y="1314450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New Discrete Lump</a:t>
            </a:r>
            <a:endParaRPr lang="en-US" sz="1350" dirty="0"/>
          </a:p>
        </p:txBody>
      </p:sp>
      <p:sp>
        <p:nvSpPr>
          <p:cNvPr id="37" name="Text 3"/>
          <p:cNvSpPr/>
          <p:nvPr/>
        </p:nvSpPr>
        <p:spPr>
          <a:xfrm>
            <a:off x="742950" y="1647825"/>
            <a:ext cx="3213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>
                    <a:alpha val="95000"/>
                  </a:srgbClr>
                </a:solidFill>
              </a:rPr>
              <a:t>Any unexplained breast lump in a patient aged 30 or over, with or without pain.</a:t>
            </a:r>
            <a:endParaRPr lang="en-US" sz="1050" dirty="0"/>
          </a:p>
        </p:txBody>
      </p:sp>
      <p:sp>
        <p:nvSpPr>
          <p:cNvPr id="38" name="Text 4"/>
          <p:cNvSpPr/>
          <p:nvPr/>
        </p:nvSpPr>
        <p:spPr>
          <a:xfrm>
            <a:off x="742950" y="2073325"/>
            <a:ext cx="32130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URGENT 2WW REFERRAL</a:t>
            </a:r>
            <a:endParaRPr lang="en-US" sz="900" dirty="0"/>
          </a:p>
        </p:txBody>
      </p:sp>
      <p:sp>
        <p:nvSpPr>
          <p:cNvPr id="39" name="Text 5"/>
          <p:cNvSpPr/>
          <p:nvPr/>
        </p:nvSpPr>
        <p:spPr>
          <a:xfrm>
            <a:off x="1047750" y="280675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Postmenopausal Lump</a:t>
            </a:r>
            <a:endParaRPr lang="en-US" sz="1350" dirty="0"/>
          </a:p>
        </p:txBody>
      </p:sp>
      <p:sp>
        <p:nvSpPr>
          <p:cNvPr id="40" name="Text 6"/>
          <p:cNvSpPr/>
          <p:nvPr/>
        </p:nvSpPr>
        <p:spPr>
          <a:xfrm>
            <a:off x="742950" y="3140125"/>
            <a:ext cx="3213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>
                    <a:alpha val="95000"/>
                  </a:srgbClr>
                </a:solidFill>
              </a:rPr>
              <a:t>Any new lump in a postmenopausal woman; high risk of malignancy in this cohort.</a:t>
            </a:r>
            <a:endParaRPr lang="en-US" sz="1050" dirty="0"/>
          </a:p>
        </p:txBody>
      </p:sp>
      <p:sp>
        <p:nvSpPr>
          <p:cNvPr id="41" name="Text 7"/>
          <p:cNvSpPr/>
          <p:nvPr/>
        </p:nvSpPr>
        <p:spPr>
          <a:xfrm>
            <a:off x="742950" y="3565624"/>
            <a:ext cx="32130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URGENT 2WW REFERRAL</a:t>
            </a:r>
            <a:endParaRPr lang="en-US" sz="900" dirty="0"/>
          </a:p>
        </p:txBody>
      </p:sp>
      <p:sp>
        <p:nvSpPr>
          <p:cNvPr id="42" name="Text 8"/>
          <p:cNvSpPr/>
          <p:nvPr/>
        </p:nvSpPr>
        <p:spPr>
          <a:xfrm>
            <a:off x="1047750" y="4299049"/>
            <a:ext cx="2674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Axillary Mass</a:t>
            </a:r>
            <a:endParaRPr lang="en-US" sz="1350" dirty="0"/>
          </a:p>
        </p:txBody>
      </p:sp>
      <p:sp>
        <p:nvSpPr>
          <p:cNvPr id="43" name="Text 9"/>
          <p:cNvSpPr/>
          <p:nvPr/>
        </p:nvSpPr>
        <p:spPr>
          <a:xfrm>
            <a:off x="742950" y="4632424"/>
            <a:ext cx="3213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>
                    <a:alpha val="95000"/>
                  </a:srgbClr>
                </a:solidFill>
              </a:rPr>
              <a:t>Unexplained lymphadenopathy in the axilla when associated with any breast symptom.</a:t>
            </a:r>
            <a:endParaRPr lang="en-US" sz="1050" dirty="0"/>
          </a:p>
        </p:txBody>
      </p:sp>
      <p:sp>
        <p:nvSpPr>
          <p:cNvPr id="44" name="Text 10"/>
          <p:cNvSpPr/>
          <p:nvPr/>
        </p:nvSpPr>
        <p:spPr>
          <a:xfrm>
            <a:off x="742950" y="5057924"/>
            <a:ext cx="32130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URGENT 2WW REFERRAL</a:t>
            </a:r>
            <a:endParaRPr lang="en-US" sz="900" dirty="0"/>
          </a:p>
        </p:txBody>
      </p:sp>
      <p:sp>
        <p:nvSpPr>
          <p:cNvPr id="45" name="Text 11"/>
          <p:cNvSpPr/>
          <p:nvPr/>
        </p:nvSpPr>
        <p:spPr>
          <a:xfrm>
            <a:off x="4794200" y="1314450"/>
            <a:ext cx="24688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Skin Changes</a:t>
            </a:r>
            <a:endParaRPr lang="en-US" sz="1350" dirty="0"/>
          </a:p>
        </p:txBody>
      </p:sp>
      <p:sp>
        <p:nvSpPr>
          <p:cNvPr id="46" name="Text 12"/>
          <p:cNvSpPr/>
          <p:nvPr/>
        </p:nvSpPr>
        <p:spPr>
          <a:xfrm>
            <a:off x="4489400" y="1647825"/>
            <a:ext cx="3213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>
                    <a:alpha val="95000"/>
                  </a:srgbClr>
                </a:solidFill>
              </a:rPr>
              <a:t>Peau d'orange, skin dimpling, tethering, or localized thickening of the breast tissue.</a:t>
            </a:r>
            <a:endParaRPr lang="en-US" sz="1050" dirty="0"/>
          </a:p>
        </p:txBody>
      </p:sp>
      <p:sp>
        <p:nvSpPr>
          <p:cNvPr id="47" name="Text 13"/>
          <p:cNvSpPr/>
          <p:nvPr/>
        </p:nvSpPr>
        <p:spPr>
          <a:xfrm>
            <a:off x="4489400" y="2073325"/>
            <a:ext cx="32130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URGENT 2WW REFERRAL</a:t>
            </a:r>
            <a:endParaRPr lang="en-US" sz="900" dirty="0"/>
          </a:p>
        </p:txBody>
      </p:sp>
      <p:sp>
        <p:nvSpPr>
          <p:cNvPr id="48" name="Text 14"/>
          <p:cNvSpPr/>
          <p:nvPr/>
        </p:nvSpPr>
        <p:spPr>
          <a:xfrm>
            <a:off x="4794200" y="2806750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Inflammatory Signs</a:t>
            </a:r>
            <a:endParaRPr lang="en-US" sz="1350" dirty="0"/>
          </a:p>
        </p:txBody>
      </p:sp>
      <p:sp>
        <p:nvSpPr>
          <p:cNvPr id="49" name="Text 15"/>
          <p:cNvSpPr/>
          <p:nvPr/>
        </p:nvSpPr>
        <p:spPr>
          <a:xfrm>
            <a:off x="4489400" y="3140125"/>
            <a:ext cx="3213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>
                    <a:alpha val="95000"/>
                  </a:srgbClr>
                </a:solidFill>
              </a:rPr>
              <a:t>Red, hot, swollen breast mimicking mastitis but not responding to antibiotics.</a:t>
            </a:r>
            <a:endParaRPr lang="en-US" sz="1050" dirty="0"/>
          </a:p>
        </p:txBody>
      </p:sp>
      <p:sp>
        <p:nvSpPr>
          <p:cNvPr id="50" name="Text 16"/>
          <p:cNvSpPr/>
          <p:nvPr/>
        </p:nvSpPr>
        <p:spPr>
          <a:xfrm>
            <a:off x="4489400" y="3565624"/>
            <a:ext cx="384048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RULE OUT INFLAMMATORY CANCER</a:t>
            </a:r>
            <a:endParaRPr lang="en-US" sz="900" dirty="0"/>
          </a:p>
        </p:txBody>
      </p:sp>
      <p:sp>
        <p:nvSpPr>
          <p:cNvPr id="51" name="Text 17"/>
          <p:cNvSpPr/>
          <p:nvPr/>
        </p:nvSpPr>
        <p:spPr>
          <a:xfrm>
            <a:off x="4794200" y="4299049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Antibiotic Failure</a:t>
            </a:r>
            <a:endParaRPr lang="en-US" sz="1350" dirty="0"/>
          </a:p>
        </p:txBody>
      </p:sp>
      <p:sp>
        <p:nvSpPr>
          <p:cNvPr id="52" name="Text 18"/>
          <p:cNvSpPr/>
          <p:nvPr/>
        </p:nvSpPr>
        <p:spPr>
          <a:xfrm>
            <a:off x="4489400" y="4632424"/>
            <a:ext cx="3213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>
                    <a:alpha val="95000"/>
                  </a:srgbClr>
                </a:solidFill>
              </a:rPr>
              <a:t>Failure to improve within 48-72 hours of starting treatment for suspected infection.</a:t>
            </a:r>
            <a:endParaRPr lang="en-US" sz="1050" dirty="0"/>
          </a:p>
        </p:txBody>
      </p:sp>
      <p:sp>
        <p:nvSpPr>
          <p:cNvPr id="53" name="Text 19"/>
          <p:cNvSpPr/>
          <p:nvPr/>
        </p:nvSpPr>
        <p:spPr>
          <a:xfrm>
            <a:off x="4489400" y="5057924"/>
            <a:ext cx="32130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SAFETY NET TRIGGER</a:t>
            </a:r>
            <a:endParaRPr lang="en-US" sz="900" dirty="0"/>
          </a:p>
        </p:txBody>
      </p:sp>
      <p:sp>
        <p:nvSpPr>
          <p:cNvPr id="54" name="Text 20"/>
          <p:cNvSpPr/>
          <p:nvPr/>
        </p:nvSpPr>
        <p:spPr>
          <a:xfrm>
            <a:off x="8540651" y="1314450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Nipple Discharge</a:t>
            </a:r>
            <a:endParaRPr lang="en-US" sz="1350" dirty="0"/>
          </a:p>
        </p:txBody>
      </p:sp>
      <p:sp>
        <p:nvSpPr>
          <p:cNvPr id="55" name="Text 21"/>
          <p:cNvSpPr/>
          <p:nvPr/>
        </p:nvSpPr>
        <p:spPr>
          <a:xfrm>
            <a:off x="8235851" y="1647825"/>
            <a:ext cx="3213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>
                    <a:alpha val="95000"/>
                  </a:srgbClr>
                </a:solidFill>
              </a:rPr>
              <a:t>Spontaneous bloodstained or persistent single-duct discharge in any patient.</a:t>
            </a:r>
            <a:endParaRPr lang="en-US" sz="1050" dirty="0"/>
          </a:p>
        </p:txBody>
      </p:sp>
      <p:sp>
        <p:nvSpPr>
          <p:cNvPr id="56" name="Text 22"/>
          <p:cNvSpPr/>
          <p:nvPr/>
        </p:nvSpPr>
        <p:spPr>
          <a:xfrm>
            <a:off x="8235851" y="2073325"/>
            <a:ext cx="32130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URGENT 2WW REFERRAL</a:t>
            </a:r>
            <a:endParaRPr lang="en-US" sz="900" dirty="0"/>
          </a:p>
        </p:txBody>
      </p:sp>
      <p:sp>
        <p:nvSpPr>
          <p:cNvPr id="57" name="Text 23"/>
          <p:cNvSpPr/>
          <p:nvPr/>
        </p:nvSpPr>
        <p:spPr>
          <a:xfrm>
            <a:off x="8540651" y="2806750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Nipple Retraction</a:t>
            </a:r>
            <a:endParaRPr lang="en-US" sz="1350" dirty="0"/>
          </a:p>
        </p:txBody>
      </p:sp>
      <p:sp>
        <p:nvSpPr>
          <p:cNvPr id="58" name="Text 24"/>
          <p:cNvSpPr/>
          <p:nvPr/>
        </p:nvSpPr>
        <p:spPr>
          <a:xfrm>
            <a:off x="8235851" y="3140125"/>
            <a:ext cx="3213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>
                    <a:alpha val="95000"/>
                  </a:srgbClr>
                </a:solidFill>
              </a:rPr>
              <a:t>New-onset nipple retraction, distortion, or inversion that is persistent.</a:t>
            </a:r>
            <a:endParaRPr lang="en-US" sz="1050" dirty="0"/>
          </a:p>
        </p:txBody>
      </p:sp>
      <p:sp>
        <p:nvSpPr>
          <p:cNvPr id="59" name="Text 25"/>
          <p:cNvSpPr/>
          <p:nvPr/>
        </p:nvSpPr>
        <p:spPr>
          <a:xfrm>
            <a:off x="8235851" y="3565624"/>
            <a:ext cx="3956149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URGENT 2WW REFERRAL (AGE ≥50)</a:t>
            </a:r>
            <a:endParaRPr lang="en-US" sz="900" dirty="0"/>
          </a:p>
        </p:txBody>
      </p:sp>
      <p:sp>
        <p:nvSpPr>
          <p:cNvPr id="60" name="Text 26"/>
          <p:cNvSpPr/>
          <p:nvPr/>
        </p:nvSpPr>
        <p:spPr>
          <a:xfrm>
            <a:off x="8540651" y="4299049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High-Risk History</a:t>
            </a:r>
            <a:endParaRPr lang="en-US" sz="1350" dirty="0"/>
          </a:p>
        </p:txBody>
      </p:sp>
      <p:sp>
        <p:nvSpPr>
          <p:cNvPr id="61" name="Text 27"/>
          <p:cNvSpPr/>
          <p:nvPr/>
        </p:nvSpPr>
        <p:spPr>
          <a:xfrm>
            <a:off x="8235851" y="4632424"/>
            <a:ext cx="3213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>
                    <a:alpha val="95000"/>
                  </a:srgbClr>
                </a:solidFill>
              </a:rPr>
              <a:t>Known BRCA1/2 carriers or high-risk family history presenting with any new symptom.</a:t>
            </a:r>
            <a:endParaRPr lang="en-US" sz="1050" dirty="0"/>
          </a:p>
        </p:txBody>
      </p:sp>
      <p:sp>
        <p:nvSpPr>
          <p:cNvPr id="62" name="Text 28"/>
          <p:cNvSpPr/>
          <p:nvPr/>
        </p:nvSpPr>
        <p:spPr>
          <a:xfrm>
            <a:off x="8235851" y="5057924"/>
            <a:ext cx="32130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GENETICS/CANCER REVIEW</a:t>
            </a:r>
            <a:endParaRPr lang="en-US" sz="900" dirty="0"/>
          </a:p>
        </p:txBody>
      </p:sp>
      <p:sp>
        <p:nvSpPr>
          <p:cNvPr id="63" name="Text 29"/>
          <p:cNvSpPr/>
          <p:nvPr/>
        </p:nvSpPr>
        <p:spPr>
          <a:xfrm>
            <a:off x="1143000" y="6000750"/>
            <a:ext cx="102393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Clinical Pearl:</a:t>
            </a:r>
            <a:r>
              <a:rPr lang="en-US" sz="1125" dirty="0">
                <a:solidFill>
                  <a:srgbClr val="FFFFFF"/>
                </a:solidFill>
              </a:rPr>
              <a:t> If in doubt, do not wait. The presence of pain does not exclude malignancy. Document your 2WW referral discussion and clinical justification clearly in the patient record.</a:t>
            </a:r>
            <a:endParaRPr lang="en-US" sz="11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85750"/>
            <a:ext cx="11049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38250"/>
            <a:ext cx="3555950" cy="2524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466850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725" y="1543050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792909"/>
            <a:ext cx="178594" cy="14882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17950" y="1238250"/>
            <a:ext cx="3555950" cy="25241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6550" y="1466850"/>
            <a:ext cx="381000" cy="3810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94175" y="1543050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46550" y="2792909"/>
            <a:ext cx="178594" cy="14882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64401" y="1238250"/>
            <a:ext cx="3555950" cy="25241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93001" y="1533525"/>
            <a:ext cx="368201" cy="381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34226" y="1609725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93001" y="3154859"/>
            <a:ext cx="178594" cy="14882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3952875"/>
            <a:ext cx="5429250" cy="25241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0100" y="4181475"/>
            <a:ext cx="381000" cy="381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7725" y="4257675"/>
            <a:ext cx="285750" cy="2286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0100" y="5278934"/>
            <a:ext cx="178594" cy="14882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191250" y="3952875"/>
            <a:ext cx="5429250" cy="25241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19850" y="4181475"/>
            <a:ext cx="381000" cy="3810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4257675"/>
            <a:ext cx="285750" cy="2286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19850" y="5278934"/>
            <a:ext cx="178594" cy="148828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714375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Top Tips for Primary Care</a:t>
            </a:r>
            <a:endParaRPr lang="en-US" sz="2100" dirty="0"/>
          </a:p>
        </p:txBody>
      </p:sp>
      <p:sp>
        <p:nvSpPr>
          <p:cNvPr id="26" name="Text 1"/>
          <p:cNvSpPr/>
          <p:nvPr/>
        </p:nvSpPr>
        <p:spPr>
          <a:xfrm>
            <a:off x="762000" y="752475"/>
            <a:ext cx="114300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PRACTICAL ADVICE ON USING PAIN CALENDARS, FAMILY HISTORY, AND PERSISTENT LUMPS</a:t>
            </a:r>
            <a:endParaRPr lang="en-US" sz="1050" dirty="0"/>
          </a:p>
        </p:txBody>
      </p:sp>
      <p:sp>
        <p:nvSpPr>
          <p:cNvPr id="27" name="Text 2"/>
          <p:cNvSpPr/>
          <p:nvPr/>
        </p:nvSpPr>
        <p:spPr>
          <a:xfrm>
            <a:off x="1323975" y="1528763"/>
            <a:ext cx="57607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Pain Does Not Exclude Cancer</a:t>
            </a:r>
            <a:endParaRPr lang="en-US" sz="1350" dirty="0"/>
          </a:p>
        </p:txBody>
      </p:sp>
      <p:sp>
        <p:nvSpPr>
          <p:cNvPr id="28" name="Text 3"/>
          <p:cNvSpPr/>
          <p:nvPr/>
        </p:nvSpPr>
        <p:spPr>
          <a:xfrm>
            <a:off x="800100" y="1990725"/>
            <a:ext cx="30987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Don't let the pain story stop you from referring a lump. While cancer is often painless, </a:t>
            </a:r>
            <a:r>
              <a:rPr lang="en-US" sz="1125" b="1" dirty="0">
                <a:solidFill>
                  <a:srgbClr val="2D3436"/>
                </a:solidFill>
              </a:rPr>
              <a:t>pain is neither reassuring nor diagnostic.</a:t>
            </a:r>
            <a:endParaRPr lang="en-US" sz="1125" dirty="0"/>
          </a:p>
        </p:txBody>
      </p:sp>
      <p:sp>
        <p:nvSpPr>
          <p:cNvPr id="29" name="Text 4"/>
          <p:cNvSpPr/>
          <p:nvPr/>
        </p:nvSpPr>
        <p:spPr>
          <a:xfrm>
            <a:off x="1026319" y="2752725"/>
            <a:ext cx="3098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 If there is a discrete lump, follow the referral pathway regardless of pain.</a:t>
            </a:r>
            <a:endParaRPr lang="en-US" sz="1125" dirty="0"/>
          </a:p>
        </p:txBody>
      </p:sp>
      <p:sp>
        <p:nvSpPr>
          <p:cNvPr id="30" name="Text 5"/>
          <p:cNvSpPr/>
          <p:nvPr/>
        </p:nvSpPr>
        <p:spPr>
          <a:xfrm>
            <a:off x="5070425" y="1528763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Ask Family History Every Time</a:t>
            </a:r>
            <a:endParaRPr lang="en-US" sz="1350" dirty="0"/>
          </a:p>
        </p:txBody>
      </p:sp>
      <p:sp>
        <p:nvSpPr>
          <p:cNvPr id="31" name="Text 6"/>
          <p:cNvSpPr/>
          <p:nvPr/>
        </p:nvSpPr>
        <p:spPr>
          <a:xfrm>
            <a:off x="4546550" y="1990725"/>
            <a:ext cx="30987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A new breast symptom is an opportunity to re-screen for high-risk genes. Identify relatives with breast/ovarian cancer early.</a:t>
            </a:r>
            <a:endParaRPr lang="en-US" sz="1125" dirty="0"/>
          </a:p>
        </p:txBody>
      </p:sp>
      <p:sp>
        <p:nvSpPr>
          <p:cNvPr id="32" name="Text 7"/>
          <p:cNvSpPr/>
          <p:nvPr/>
        </p:nvSpPr>
        <p:spPr>
          <a:xfrm>
            <a:off x="4772769" y="2752725"/>
            <a:ext cx="3098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 Use </a:t>
            </a:r>
            <a:r>
              <a:rPr lang="en-US" sz="1125" b="1" dirty="0">
                <a:solidFill>
                  <a:srgbClr val="2D3436"/>
                </a:solidFill>
              </a:rPr>
              <a:t>NICE NG151 criteria</a:t>
            </a:r>
            <a:r>
              <a:rPr lang="en-US" sz="1125" dirty="0">
                <a:solidFill>
                  <a:srgbClr val="444444"/>
                </a:solidFill>
              </a:rPr>
              <a:t> for Genetics Service referrals.</a:t>
            </a:r>
            <a:endParaRPr lang="en-US" sz="1125" dirty="0"/>
          </a:p>
        </p:txBody>
      </p:sp>
      <p:sp>
        <p:nvSpPr>
          <p:cNvPr id="33" name="Text 8"/>
          <p:cNvSpPr/>
          <p:nvPr/>
        </p:nvSpPr>
        <p:spPr>
          <a:xfrm>
            <a:off x="8804077" y="1466850"/>
            <a:ext cx="25876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The "Non-Resolving" Red Breast</a:t>
            </a:r>
            <a:endParaRPr lang="en-US" sz="1350" dirty="0"/>
          </a:p>
        </p:txBody>
      </p:sp>
      <p:sp>
        <p:nvSpPr>
          <p:cNvPr id="34" name="Text 9"/>
          <p:cNvSpPr/>
          <p:nvPr/>
        </p:nvSpPr>
        <p:spPr>
          <a:xfrm>
            <a:off x="8293001" y="2124075"/>
            <a:ext cx="309875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Inflammatory breast cancer is aggressive and mimics mastitis. If a red, swollen breast doesn't improve with antibiotics in </a:t>
            </a:r>
            <a:r>
              <a:rPr lang="en-US" sz="1125" b="1" dirty="0">
                <a:solidFill>
                  <a:srgbClr val="2D3436"/>
                </a:solidFill>
              </a:rPr>
              <a:t>48-72 hours</a:t>
            </a:r>
            <a:r>
              <a:rPr lang="en-US" sz="1125" dirty="0">
                <a:solidFill>
                  <a:srgbClr val="444444"/>
                </a:solidFill>
              </a:rPr>
              <a:t>, it is cancer until proven otherwise.</a:t>
            </a:r>
            <a:endParaRPr lang="en-US" sz="1125" dirty="0"/>
          </a:p>
        </p:txBody>
      </p:sp>
      <p:sp>
        <p:nvSpPr>
          <p:cNvPr id="35" name="Text 10"/>
          <p:cNvSpPr/>
          <p:nvPr/>
        </p:nvSpPr>
        <p:spPr>
          <a:xfrm>
            <a:off x="8519220" y="3114675"/>
            <a:ext cx="36727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 Urgent 2WW referral required.</a:t>
            </a:r>
            <a:endParaRPr lang="en-US" sz="1125" dirty="0"/>
          </a:p>
        </p:txBody>
      </p:sp>
      <p:sp>
        <p:nvSpPr>
          <p:cNvPr id="36" name="Text 11"/>
          <p:cNvSpPr/>
          <p:nvPr/>
        </p:nvSpPr>
        <p:spPr>
          <a:xfrm>
            <a:off x="1323975" y="4243388"/>
            <a:ext cx="6172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Prescribe a Mastalgia Calendar</a:t>
            </a:r>
            <a:endParaRPr lang="en-US" sz="1350" dirty="0"/>
          </a:p>
        </p:txBody>
      </p:sp>
      <p:sp>
        <p:nvSpPr>
          <p:cNvPr id="37" name="Text 12"/>
          <p:cNvSpPr/>
          <p:nvPr/>
        </p:nvSpPr>
        <p:spPr>
          <a:xfrm>
            <a:off x="800100" y="4705350"/>
            <a:ext cx="4972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Before making management decisions for breast pain, ask the patient to record symptoms for </a:t>
            </a:r>
            <a:r>
              <a:rPr lang="en-US" sz="1125" b="1" dirty="0">
                <a:solidFill>
                  <a:srgbClr val="2D3436"/>
                </a:solidFill>
              </a:rPr>
              <a:t>2 full menstrual cycles</a:t>
            </a:r>
            <a:r>
              <a:rPr lang="en-US" sz="1125" dirty="0">
                <a:solidFill>
                  <a:srgbClr val="444444"/>
                </a:solidFill>
              </a:rPr>
              <a:t>.</a:t>
            </a:r>
            <a:endParaRPr lang="en-US" sz="1125" dirty="0"/>
          </a:p>
        </p:txBody>
      </p:sp>
      <p:sp>
        <p:nvSpPr>
          <p:cNvPr id="38" name="Text 13"/>
          <p:cNvSpPr/>
          <p:nvPr/>
        </p:nvSpPr>
        <p:spPr>
          <a:xfrm>
            <a:off x="1026319" y="5238750"/>
            <a:ext cx="10287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 Instantly distinguishes cyclical vs. non-cyclical patterns.</a:t>
            </a:r>
            <a:endParaRPr lang="en-US" sz="1125" dirty="0"/>
          </a:p>
        </p:txBody>
      </p:sp>
      <p:sp>
        <p:nvSpPr>
          <p:cNvPr id="39" name="Text 14"/>
          <p:cNvSpPr/>
          <p:nvPr/>
        </p:nvSpPr>
        <p:spPr>
          <a:xfrm>
            <a:off x="6943725" y="4243388"/>
            <a:ext cx="52482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Systemic Exam &amp; Documentation</a:t>
            </a:r>
            <a:endParaRPr lang="en-US" sz="1350" dirty="0"/>
          </a:p>
        </p:txBody>
      </p:sp>
      <p:sp>
        <p:nvSpPr>
          <p:cNvPr id="40" name="Text 15"/>
          <p:cNvSpPr/>
          <p:nvPr/>
        </p:nvSpPr>
        <p:spPr>
          <a:xfrm>
            <a:off x="6419850" y="4705350"/>
            <a:ext cx="4972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Always examine both breasts and the axilla. A systemic approach is essential for both clinical safety and medico-legal protection.</a:t>
            </a:r>
            <a:endParaRPr lang="en-US" sz="1125" dirty="0"/>
          </a:p>
        </p:txBody>
      </p:sp>
      <p:sp>
        <p:nvSpPr>
          <p:cNvPr id="41" name="Text 16"/>
          <p:cNvSpPr/>
          <p:nvPr/>
        </p:nvSpPr>
        <p:spPr>
          <a:xfrm>
            <a:off x="6646069" y="5238750"/>
            <a:ext cx="4972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 Document: Chaperone, FH, both breasts, lymph nodes, and safety-netting.</a:t>
            </a:r>
            <a:endParaRPr lang="en-US" sz="11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85750"/>
            <a:ext cx="11049000" cy="457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19200"/>
            <a:ext cx="5381625" cy="16256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443038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035350"/>
            <a:ext cx="5381625" cy="16256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3259187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851499"/>
            <a:ext cx="5381625" cy="16256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5075337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219200"/>
            <a:ext cx="5381625" cy="25336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443038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3943350"/>
            <a:ext cx="5381625" cy="25336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4167188"/>
            <a:ext cx="238125" cy="19050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762000" y="285750"/>
            <a:ext cx="98755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2D3436"/>
                </a:solidFill>
              </a:rPr>
              <a:t>Common Pitfalls in Practice</a:t>
            </a:r>
            <a:endParaRPr lang="en-US" sz="2400" dirty="0"/>
          </a:p>
        </p:txBody>
      </p:sp>
      <p:sp>
        <p:nvSpPr>
          <p:cNvPr id="16" name="Text 1"/>
          <p:cNvSpPr/>
          <p:nvPr/>
        </p:nvSpPr>
        <p:spPr>
          <a:xfrm>
            <a:off x="819150" y="800100"/>
            <a:ext cx="108013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60" dirty="0">
                <a:solidFill>
                  <a:srgbClr val="636E72"/>
                </a:solidFill>
              </a:rPr>
              <a:t>AVOIDING DIAGNOSTIC ERRORS &amp; CLINICAL OVERSIGHTS</a:t>
            </a:r>
            <a:endParaRPr lang="en-US" sz="1200" dirty="0"/>
          </a:p>
        </p:txBody>
      </p:sp>
      <p:sp>
        <p:nvSpPr>
          <p:cNvPr id="17" name="Text 2"/>
          <p:cNvSpPr/>
          <p:nvPr/>
        </p:nvSpPr>
        <p:spPr>
          <a:xfrm>
            <a:off x="1114425" y="1409700"/>
            <a:ext cx="6515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Pitfall 1: The "Young Age" Bias</a:t>
            </a:r>
            <a:endParaRPr lang="en-US" sz="1350" dirty="0"/>
          </a:p>
        </p:txBody>
      </p:sp>
      <p:sp>
        <p:nvSpPr>
          <p:cNvPr id="18" name="Text 3"/>
          <p:cNvSpPr/>
          <p:nvPr/>
        </p:nvSpPr>
        <p:spPr>
          <a:xfrm>
            <a:off x="762000" y="1781175"/>
            <a:ext cx="5000625" cy="857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Reassuring a young woman with a breast lump because "it's likely a fibroadenoma." </a:t>
            </a:r>
            <a:r>
              <a:rPr lang="en-US" sz="1125" b="1" u="sng" dirty="0">
                <a:solidFill>
                  <a:srgbClr val="444444"/>
                </a:solidFill>
              </a:rPr>
              <a:t>Clinical Truth:</a:t>
            </a:r>
            <a:r>
              <a:rPr lang="en-US" sz="1125" dirty="0">
                <a:solidFill>
                  <a:srgbClr val="444444"/>
                </a:solidFill>
              </a:rPr>
              <a:t> Fibroadenomas cannot be distinguished from Phyllodes tumours or cancer without </a:t>
            </a:r>
            <a:r>
              <a:rPr lang="en-US" sz="1125" b="1" u="sng" dirty="0">
                <a:solidFill>
                  <a:srgbClr val="444444"/>
                </a:solidFill>
              </a:rPr>
              <a:t>Triple Assessment</a:t>
            </a:r>
            <a:r>
              <a:rPr lang="en-US" sz="1125" dirty="0">
                <a:solidFill>
                  <a:srgbClr val="444444"/>
                </a:solidFill>
              </a:rPr>
              <a:t>. Refer all discrete lumps.</a:t>
            </a:r>
            <a:endParaRPr lang="en-US" sz="1125" dirty="0"/>
          </a:p>
        </p:txBody>
      </p:sp>
      <p:sp>
        <p:nvSpPr>
          <p:cNvPr id="19" name="Text 4"/>
          <p:cNvSpPr/>
          <p:nvPr/>
        </p:nvSpPr>
        <p:spPr>
          <a:xfrm>
            <a:off x="1114425" y="3225850"/>
            <a:ext cx="7338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Pitfall 2: Misattributing Discharge</a:t>
            </a:r>
            <a:endParaRPr lang="en-US" sz="1350" dirty="0"/>
          </a:p>
        </p:txBody>
      </p:sp>
      <p:sp>
        <p:nvSpPr>
          <p:cNvPr id="20" name="Text 5"/>
          <p:cNvSpPr/>
          <p:nvPr/>
        </p:nvSpPr>
        <p:spPr>
          <a:xfrm>
            <a:off x="762000" y="3597325"/>
            <a:ext cx="5000625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Assuming nipple discharge is purely a side effect of Prolactin-raising drugs (e.g., antipsychotics). </a:t>
            </a:r>
            <a:r>
              <a:rPr lang="en-US" sz="1125" b="1" u="sng" dirty="0">
                <a:solidFill>
                  <a:srgbClr val="444444"/>
                </a:solidFill>
              </a:rPr>
              <a:t>Clinical Truth:</a:t>
            </a:r>
            <a:r>
              <a:rPr lang="en-US" sz="1125" dirty="0">
                <a:solidFill>
                  <a:srgbClr val="444444"/>
                </a:solidFill>
              </a:rPr>
              <a:t> Always examine for a lump first. </a:t>
            </a:r>
            <a:r>
              <a:rPr lang="en-US" sz="1125" b="1" u="sng" dirty="0">
                <a:solidFill>
                  <a:srgbClr val="444444"/>
                </a:solidFill>
              </a:rPr>
              <a:t>Lump + Discharge = Urgent Referral</a:t>
            </a:r>
            <a:r>
              <a:rPr lang="en-US" sz="1125" dirty="0">
                <a:solidFill>
                  <a:srgbClr val="444444"/>
                </a:solidFill>
              </a:rPr>
              <a:t>, regardless of medication history.</a:t>
            </a:r>
            <a:endParaRPr lang="en-US" sz="1125" dirty="0"/>
          </a:p>
        </p:txBody>
      </p:sp>
      <p:sp>
        <p:nvSpPr>
          <p:cNvPr id="21" name="Text 6"/>
          <p:cNvSpPr/>
          <p:nvPr/>
        </p:nvSpPr>
        <p:spPr>
          <a:xfrm>
            <a:off x="1114425" y="5041999"/>
            <a:ext cx="6103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Pitfall 3: Poor Documentation</a:t>
            </a:r>
            <a:endParaRPr lang="en-US" sz="1350" dirty="0"/>
          </a:p>
        </p:txBody>
      </p:sp>
      <p:sp>
        <p:nvSpPr>
          <p:cNvPr id="22" name="Text 7"/>
          <p:cNvSpPr/>
          <p:nvPr/>
        </p:nvSpPr>
        <p:spPr>
          <a:xfrm>
            <a:off x="762000" y="5413474"/>
            <a:ext cx="5000625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Failing to record the specifics of the referral discussion. </a:t>
            </a:r>
            <a:r>
              <a:rPr lang="en-US" sz="1125" b="1" u="sng" dirty="0">
                <a:solidFill>
                  <a:srgbClr val="444444"/>
                </a:solidFill>
              </a:rPr>
              <a:t>Best Practice:</a:t>
            </a:r>
            <a:r>
              <a:rPr lang="en-US" sz="1125" dirty="0">
                <a:solidFill>
                  <a:srgbClr val="444444"/>
                </a:solidFill>
              </a:rPr>
              <a:t> Explicitly document the referral urgency (2WW), the clinical rationale, the patient's understanding of risk, and their informed choice.</a:t>
            </a:r>
            <a:endParaRPr lang="en-US" sz="1125" dirty="0"/>
          </a:p>
        </p:txBody>
      </p:sp>
      <p:sp>
        <p:nvSpPr>
          <p:cNvPr id="23" name="Text 8"/>
          <p:cNvSpPr/>
          <p:nvPr/>
        </p:nvSpPr>
        <p:spPr>
          <a:xfrm>
            <a:off x="6781800" y="1409700"/>
            <a:ext cx="5410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Pitfall 4: Missing Inflammatory Cancer</a:t>
            </a:r>
            <a:endParaRPr lang="en-US" sz="1350" dirty="0"/>
          </a:p>
        </p:txBody>
      </p:sp>
      <p:sp>
        <p:nvSpPr>
          <p:cNvPr id="24" name="Text 9"/>
          <p:cNvSpPr/>
          <p:nvPr/>
        </p:nvSpPr>
        <p:spPr>
          <a:xfrm>
            <a:off x="6429375" y="1781175"/>
            <a:ext cx="5000625" cy="857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Treating a red, swollen breast as "mastitis" for multiple courses of antibiotics without review. </a:t>
            </a:r>
            <a:r>
              <a:rPr lang="en-US" sz="1125" b="1" u="sng" dirty="0">
                <a:solidFill>
                  <a:srgbClr val="444444"/>
                </a:solidFill>
              </a:rPr>
              <a:t>Clinical Truth:</a:t>
            </a:r>
            <a:r>
              <a:rPr lang="en-US" sz="1125" dirty="0">
                <a:solidFill>
                  <a:srgbClr val="444444"/>
                </a:solidFill>
              </a:rPr>
              <a:t> If there is no improvement within </a:t>
            </a:r>
            <a:r>
              <a:rPr lang="en-US" sz="1125" b="1" u="sng" dirty="0">
                <a:solidFill>
                  <a:srgbClr val="444444"/>
                </a:solidFill>
              </a:rPr>
              <a:t>48-72 hours</a:t>
            </a:r>
            <a:r>
              <a:rPr lang="en-US" sz="1125" dirty="0">
                <a:solidFill>
                  <a:srgbClr val="444444"/>
                </a:solidFill>
              </a:rPr>
              <a:t> of starting antibiotics, refer urgently via 2WW pathway. Inflammatory cancer mimics infection.</a:t>
            </a:r>
            <a:endParaRPr lang="en-US" sz="1125" dirty="0"/>
          </a:p>
        </p:txBody>
      </p:sp>
      <p:sp>
        <p:nvSpPr>
          <p:cNvPr id="25" name="Text 10"/>
          <p:cNvSpPr/>
          <p:nvPr/>
        </p:nvSpPr>
        <p:spPr>
          <a:xfrm>
            <a:off x="6781800" y="4133850"/>
            <a:ext cx="5410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E44AD"/>
                </a:solidFill>
              </a:rPr>
              <a:t>Pitfall 5: "Pain = No Cancer" Myth</a:t>
            </a:r>
            <a:endParaRPr lang="en-US" sz="1350" dirty="0"/>
          </a:p>
        </p:txBody>
      </p:sp>
      <p:sp>
        <p:nvSpPr>
          <p:cNvPr id="26" name="Text 11"/>
          <p:cNvSpPr/>
          <p:nvPr/>
        </p:nvSpPr>
        <p:spPr>
          <a:xfrm>
            <a:off x="6429375" y="4505325"/>
            <a:ext cx="5000625" cy="857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Dismissing a patient's concern because their breast lump is painful. </a:t>
            </a:r>
            <a:r>
              <a:rPr lang="en-US" sz="1125" b="1" u="sng" dirty="0">
                <a:solidFill>
                  <a:srgbClr val="444444"/>
                </a:solidFill>
              </a:rPr>
              <a:t>Clinical Truth:</a:t>
            </a:r>
            <a:r>
              <a:rPr lang="en-US" sz="1125" dirty="0">
                <a:solidFill>
                  <a:srgbClr val="444444"/>
                </a:solidFill>
              </a:rPr>
              <a:t> While most breast cancers are painless, pain does not exclude malignancy. Pain is neither diagnostic nor reassuring. If a lump is present, the pain story is secondary to the need for referral.</a:t>
            </a:r>
            <a:endParaRPr lang="en-US" sz="11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38250"/>
            <a:ext cx="5595938" cy="250031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57325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914525"/>
            <a:ext cx="95250" cy="76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223046"/>
            <a:ext cx="95250" cy="76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531566"/>
            <a:ext cx="95250" cy="76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840087"/>
            <a:ext cx="95250" cy="762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5063" y="1238250"/>
            <a:ext cx="5595938" cy="250031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5563" y="1457325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5563" y="1914525"/>
            <a:ext cx="95250" cy="76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5563" y="2223046"/>
            <a:ext cx="95250" cy="76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5563" y="2531566"/>
            <a:ext cx="95250" cy="762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5563" y="2840087"/>
            <a:ext cx="95250" cy="762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976687"/>
            <a:ext cx="5595938" cy="250031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195763"/>
            <a:ext cx="285750" cy="228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652963"/>
            <a:ext cx="95250" cy="76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961483"/>
            <a:ext cx="95250" cy="762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270004"/>
            <a:ext cx="95250" cy="762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578525"/>
            <a:ext cx="95250" cy="762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3976687"/>
            <a:ext cx="5595938" cy="2500313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4195763"/>
            <a:ext cx="285750" cy="2286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5563" y="4652963"/>
            <a:ext cx="95250" cy="762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5563" y="4961483"/>
            <a:ext cx="95250" cy="762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5563" y="5270004"/>
            <a:ext cx="95250" cy="762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5563" y="5578525"/>
            <a:ext cx="95250" cy="76200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523875" y="190500"/>
            <a:ext cx="832104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AKT High-Yield Exam Pearls</a:t>
            </a:r>
            <a:endParaRPr lang="en-US" sz="2100" dirty="0"/>
          </a:p>
        </p:txBody>
      </p:sp>
      <p:sp>
        <p:nvSpPr>
          <p:cNvPr id="30" name="Text 1"/>
          <p:cNvSpPr/>
          <p:nvPr/>
        </p:nvSpPr>
        <p:spPr>
          <a:xfrm>
            <a:off x="571500" y="657225"/>
            <a:ext cx="107213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ESSENTIAL STATISTICS AND NICE CRITERIA FREQUENTLY TESTED IN THE AKT</a:t>
            </a:r>
            <a:endParaRPr lang="en-US" sz="1050" dirty="0"/>
          </a:p>
        </p:txBody>
      </p:sp>
      <p:sp>
        <p:nvSpPr>
          <p:cNvPr id="31" name="Text 2"/>
          <p:cNvSpPr/>
          <p:nvPr/>
        </p:nvSpPr>
        <p:spPr>
          <a:xfrm>
            <a:off x="971550" y="1428750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E44AD"/>
                </a:solidFill>
              </a:rPr>
              <a:t>Vital AKT Statistics</a:t>
            </a:r>
            <a:endParaRPr lang="en-US" sz="1500" dirty="0"/>
          </a:p>
        </p:txBody>
      </p:sp>
      <p:sp>
        <p:nvSpPr>
          <p:cNvPr id="32" name="Text 3"/>
          <p:cNvSpPr/>
          <p:nvPr/>
        </p:nvSpPr>
        <p:spPr>
          <a:xfrm>
            <a:off x="762000" y="1857375"/>
            <a:ext cx="90220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Lifetime Risk:</a:t>
            </a:r>
            <a:r>
              <a:rPr lang="en-US" sz="1200" dirty="0">
                <a:solidFill>
                  <a:srgbClr val="2D3436"/>
                </a:solidFill>
              </a:rPr>
              <a:t> 1 in 7 UK women (updated figure).</a:t>
            </a:r>
            <a:endParaRPr lang="en-US" sz="1200" dirty="0"/>
          </a:p>
        </p:txBody>
      </p:sp>
      <p:sp>
        <p:nvSpPr>
          <p:cNvPr id="33" name="Text 4"/>
          <p:cNvSpPr/>
          <p:nvPr/>
        </p:nvSpPr>
        <p:spPr>
          <a:xfrm>
            <a:off x="762000" y="2165896"/>
            <a:ext cx="10668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Incidence:</a:t>
            </a:r>
            <a:r>
              <a:rPr lang="en-US" sz="1200" dirty="0">
                <a:solidFill>
                  <a:srgbClr val="2D3436"/>
                </a:solidFill>
              </a:rPr>
              <a:t> ~55,000 new cases/year; commonest UK cancer.</a:t>
            </a:r>
            <a:endParaRPr lang="en-US" sz="1200" dirty="0"/>
          </a:p>
        </p:txBody>
      </p:sp>
      <p:sp>
        <p:nvSpPr>
          <p:cNvPr id="34" name="Text 5"/>
          <p:cNvSpPr/>
          <p:nvPr/>
        </p:nvSpPr>
        <p:spPr>
          <a:xfrm>
            <a:off x="762000" y="2474416"/>
            <a:ext cx="92049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Screening:</a:t>
            </a:r>
            <a:r>
              <a:rPr lang="en-US" sz="1200" dirty="0">
                <a:solidFill>
                  <a:srgbClr val="2D3436"/>
                </a:solidFill>
              </a:rPr>
              <a:t> Aged 50–71, every 3 years (England).</a:t>
            </a:r>
            <a:endParaRPr lang="en-US" sz="1200" dirty="0"/>
          </a:p>
        </p:txBody>
      </p:sp>
      <p:sp>
        <p:nvSpPr>
          <p:cNvPr id="35" name="Text 6"/>
          <p:cNvSpPr/>
          <p:nvPr/>
        </p:nvSpPr>
        <p:spPr>
          <a:xfrm>
            <a:off x="762000" y="2782937"/>
            <a:ext cx="107289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Genetics:</a:t>
            </a:r>
            <a:r>
              <a:rPr lang="en-US" sz="1200" dirty="0">
                <a:solidFill>
                  <a:srgbClr val="2D3436"/>
                </a:solidFill>
              </a:rPr>
              <a:t> BRCA1/2 carriers have up to 85% lifetime risk.</a:t>
            </a:r>
            <a:endParaRPr lang="en-US" sz="1200" dirty="0"/>
          </a:p>
        </p:txBody>
      </p:sp>
      <p:sp>
        <p:nvSpPr>
          <p:cNvPr id="36" name="Text 7"/>
          <p:cNvSpPr/>
          <p:nvPr/>
        </p:nvSpPr>
        <p:spPr>
          <a:xfrm>
            <a:off x="6805613" y="1428750"/>
            <a:ext cx="4495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Urgent 2WW Criteria</a:t>
            </a:r>
            <a:endParaRPr lang="en-US" sz="1500" dirty="0"/>
          </a:p>
        </p:txBody>
      </p:sp>
      <p:sp>
        <p:nvSpPr>
          <p:cNvPr id="37" name="Text 8"/>
          <p:cNvSpPr/>
          <p:nvPr/>
        </p:nvSpPr>
        <p:spPr>
          <a:xfrm>
            <a:off x="6596063" y="1857375"/>
            <a:ext cx="55959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Lump:</a:t>
            </a:r>
            <a:r>
              <a:rPr lang="en-US" sz="1200" dirty="0">
                <a:solidFill>
                  <a:srgbClr val="2D3436"/>
                </a:solidFill>
              </a:rPr>
              <a:t> Any unexplained lump in patients ≥30 years.</a:t>
            </a:r>
            <a:endParaRPr lang="en-US" sz="1200" dirty="0"/>
          </a:p>
        </p:txBody>
      </p:sp>
      <p:sp>
        <p:nvSpPr>
          <p:cNvPr id="38" name="Text 9"/>
          <p:cNvSpPr/>
          <p:nvPr/>
        </p:nvSpPr>
        <p:spPr>
          <a:xfrm>
            <a:off x="6596063" y="2165896"/>
            <a:ext cx="55959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Skin:</a:t>
            </a:r>
            <a:r>
              <a:rPr lang="en-US" sz="1200" dirty="0">
                <a:solidFill>
                  <a:srgbClr val="2D3436"/>
                </a:solidFill>
              </a:rPr>
              <a:t> Peau d'orange, dimpling, tethering or retraction.</a:t>
            </a:r>
            <a:endParaRPr lang="en-US" sz="1200" dirty="0"/>
          </a:p>
        </p:txBody>
      </p:sp>
      <p:sp>
        <p:nvSpPr>
          <p:cNvPr id="39" name="Text 10"/>
          <p:cNvSpPr/>
          <p:nvPr/>
        </p:nvSpPr>
        <p:spPr>
          <a:xfrm>
            <a:off x="6596063" y="2474416"/>
            <a:ext cx="55959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Nipple:</a:t>
            </a:r>
            <a:r>
              <a:rPr lang="en-US" sz="1200" dirty="0">
                <a:solidFill>
                  <a:srgbClr val="2D3436"/>
                </a:solidFill>
              </a:rPr>
              <a:t> New discharge, retraction, or distortion in ≥50s.</a:t>
            </a:r>
            <a:endParaRPr lang="en-US" sz="1200" dirty="0"/>
          </a:p>
        </p:txBody>
      </p:sp>
      <p:sp>
        <p:nvSpPr>
          <p:cNvPr id="40" name="Text 11"/>
          <p:cNvSpPr/>
          <p:nvPr/>
        </p:nvSpPr>
        <p:spPr>
          <a:xfrm>
            <a:off x="6596063" y="2782937"/>
            <a:ext cx="55959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Axilla:</a:t>
            </a:r>
            <a:r>
              <a:rPr lang="en-US" sz="1200" dirty="0">
                <a:solidFill>
                  <a:srgbClr val="2D3436"/>
                </a:solidFill>
              </a:rPr>
              <a:t> Unexplained lump in the axilla.</a:t>
            </a:r>
            <a:endParaRPr lang="en-US" sz="1200" dirty="0"/>
          </a:p>
        </p:txBody>
      </p:sp>
      <p:sp>
        <p:nvSpPr>
          <p:cNvPr id="41" name="Text 12"/>
          <p:cNvSpPr/>
          <p:nvPr/>
        </p:nvSpPr>
        <p:spPr>
          <a:xfrm>
            <a:off x="971550" y="4167188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Triple Assessment</a:t>
            </a:r>
            <a:endParaRPr lang="en-US" sz="1500" dirty="0"/>
          </a:p>
        </p:txBody>
      </p:sp>
      <p:sp>
        <p:nvSpPr>
          <p:cNvPr id="42" name="Text 13"/>
          <p:cNvSpPr/>
          <p:nvPr/>
        </p:nvSpPr>
        <p:spPr>
          <a:xfrm>
            <a:off x="762000" y="4595813"/>
            <a:ext cx="85953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Clinical Exam:</a:t>
            </a:r>
            <a:r>
              <a:rPr lang="en-US" sz="1200" dirty="0">
                <a:solidFill>
                  <a:srgbClr val="2D3436"/>
                </a:solidFill>
              </a:rPr>
              <a:t> Always the essential first step.</a:t>
            </a:r>
            <a:endParaRPr lang="en-US" sz="1200" dirty="0"/>
          </a:p>
        </p:txBody>
      </p:sp>
      <p:sp>
        <p:nvSpPr>
          <p:cNvPr id="43" name="Text 14"/>
          <p:cNvSpPr/>
          <p:nvPr/>
        </p:nvSpPr>
        <p:spPr>
          <a:xfrm>
            <a:off x="762000" y="4904333"/>
            <a:ext cx="92659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Imaging:</a:t>
            </a:r>
            <a:r>
              <a:rPr lang="en-US" sz="1200" dirty="0">
                <a:solidFill>
                  <a:srgbClr val="2D3436"/>
                </a:solidFill>
              </a:rPr>
              <a:t> USS if &lt;35 yrs; Mammography if ≥35 yrs.</a:t>
            </a:r>
            <a:endParaRPr lang="en-US" sz="1200" dirty="0"/>
          </a:p>
        </p:txBody>
      </p:sp>
      <p:sp>
        <p:nvSpPr>
          <p:cNvPr id="44" name="Text 15"/>
          <p:cNvSpPr/>
          <p:nvPr/>
        </p:nvSpPr>
        <p:spPr>
          <a:xfrm>
            <a:off x="762000" y="5212854"/>
            <a:ext cx="56692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Histology:</a:t>
            </a:r>
            <a:r>
              <a:rPr lang="en-US" sz="1200" dirty="0">
                <a:solidFill>
                  <a:srgbClr val="2D3436"/>
                </a:solidFill>
              </a:rPr>
              <a:t> FNAC or Core Biopsy.</a:t>
            </a:r>
            <a:endParaRPr lang="en-US" sz="1200" dirty="0"/>
          </a:p>
        </p:txBody>
      </p:sp>
      <p:sp>
        <p:nvSpPr>
          <p:cNvPr id="45" name="Text 16"/>
          <p:cNvSpPr/>
          <p:nvPr/>
        </p:nvSpPr>
        <p:spPr>
          <a:xfrm>
            <a:off x="762000" y="5521375"/>
            <a:ext cx="104241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Note:</a:t>
            </a:r>
            <a:r>
              <a:rPr lang="en-US" sz="1200" dirty="0">
                <a:solidFill>
                  <a:srgbClr val="2D3436"/>
                </a:solidFill>
              </a:rPr>
              <a:t> 2WW rule for lumps &lt;30 exists but varies locally.</a:t>
            </a:r>
            <a:endParaRPr lang="en-US" sz="1200" dirty="0"/>
          </a:p>
        </p:txBody>
      </p:sp>
      <p:sp>
        <p:nvSpPr>
          <p:cNvPr id="46" name="Text 17"/>
          <p:cNvSpPr/>
          <p:nvPr/>
        </p:nvSpPr>
        <p:spPr>
          <a:xfrm>
            <a:off x="6805613" y="4167188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7AE60"/>
                </a:solidFill>
              </a:rPr>
              <a:t>Management Ladders</a:t>
            </a:r>
            <a:endParaRPr lang="en-US" sz="1500" dirty="0"/>
          </a:p>
        </p:txBody>
      </p:sp>
      <p:sp>
        <p:nvSpPr>
          <p:cNvPr id="47" name="Text 18"/>
          <p:cNvSpPr/>
          <p:nvPr/>
        </p:nvSpPr>
        <p:spPr>
          <a:xfrm>
            <a:off x="6596063" y="4595813"/>
            <a:ext cx="55959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Mastalgia:</a:t>
            </a:r>
            <a:r>
              <a:rPr lang="en-US" sz="1200" dirty="0">
                <a:solidFill>
                  <a:srgbClr val="2D3436"/>
                </a:solidFill>
              </a:rPr>
              <a:t> Reassurance → Bra → Topical NSAID → Gamolenic Acid.</a:t>
            </a:r>
            <a:endParaRPr lang="en-US" sz="1200" dirty="0"/>
          </a:p>
        </p:txBody>
      </p:sp>
      <p:sp>
        <p:nvSpPr>
          <p:cNvPr id="48" name="Text 19"/>
          <p:cNvSpPr/>
          <p:nvPr/>
        </p:nvSpPr>
        <p:spPr>
          <a:xfrm>
            <a:off x="6596063" y="4904333"/>
            <a:ext cx="55959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Inflammatory:</a:t>
            </a:r>
            <a:r>
              <a:rPr lang="en-US" sz="1200" dirty="0">
                <a:solidFill>
                  <a:srgbClr val="2D3436"/>
                </a:solidFill>
              </a:rPr>
              <a:t> If Abx fail at 48–72h, refer urgently for cancer.</a:t>
            </a:r>
            <a:endParaRPr lang="en-US" sz="1200" dirty="0"/>
          </a:p>
        </p:txBody>
      </p:sp>
      <p:sp>
        <p:nvSpPr>
          <p:cNvPr id="49" name="Text 20"/>
          <p:cNvSpPr/>
          <p:nvPr/>
        </p:nvSpPr>
        <p:spPr>
          <a:xfrm>
            <a:off x="6596063" y="5212854"/>
            <a:ext cx="55959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Nipple Discharge:</a:t>
            </a:r>
            <a:r>
              <a:rPr lang="en-US" sz="1200" dirty="0">
                <a:solidFill>
                  <a:srgbClr val="2D3436"/>
                </a:solidFill>
              </a:rPr>
              <a:t> All &gt;50 refer; bloodstained any age refer.</a:t>
            </a:r>
            <a:endParaRPr lang="en-US" sz="1200" dirty="0"/>
          </a:p>
        </p:txBody>
      </p:sp>
      <p:sp>
        <p:nvSpPr>
          <p:cNvPr id="50" name="Text 21"/>
          <p:cNvSpPr/>
          <p:nvPr/>
        </p:nvSpPr>
        <p:spPr>
          <a:xfrm>
            <a:off x="6596063" y="5521375"/>
            <a:ext cx="55959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Galactorrhoea:</a:t>
            </a:r>
            <a:r>
              <a:rPr lang="en-US" sz="1200" dirty="0">
                <a:solidFill>
                  <a:srgbClr val="2D3436"/>
                </a:solidFill>
              </a:rPr>
              <a:t> Check Prolactin &amp; TFTs (Dopamine Antagonists).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4000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3000"/>
            <a:ext cx="5572125" cy="25717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550" y="1352550"/>
            <a:ext cx="342900" cy="342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447800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550" y="2076450"/>
            <a:ext cx="5153025" cy="4000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905250"/>
            <a:ext cx="5572125" cy="25717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550" y="4114800"/>
            <a:ext cx="342900" cy="342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4210050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550" y="4838700"/>
            <a:ext cx="5153025" cy="4000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143000"/>
            <a:ext cx="5572125" cy="2476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810000"/>
            <a:ext cx="5572125" cy="2667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8425" y="4019550"/>
            <a:ext cx="342900" cy="3429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4625" y="4114800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8425" y="4743450"/>
            <a:ext cx="5153025" cy="40005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523875" y="190500"/>
            <a:ext cx="736092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SCA Consultation Pearls</a:t>
            </a:r>
            <a:endParaRPr lang="en-US" sz="2100" dirty="0"/>
          </a:p>
        </p:txBody>
      </p:sp>
      <p:sp>
        <p:nvSpPr>
          <p:cNvPr id="18" name="Text 1"/>
          <p:cNvSpPr/>
          <p:nvPr/>
        </p:nvSpPr>
        <p:spPr>
          <a:xfrm>
            <a:off x="571500" y="657225"/>
            <a:ext cx="57607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COMMUNICATION STRATEGIES FOR THE SCA</a:t>
            </a:r>
            <a:endParaRPr lang="en-US" sz="1050" dirty="0"/>
          </a:p>
        </p:txBody>
      </p:sp>
      <p:sp>
        <p:nvSpPr>
          <p:cNvPr id="19" name="Text 2"/>
          <p:cNvSpPr/>
          <p:nvPr/>
        </p:nvSpPr>
        <p:spPr>
          <a:xfrm>
            <a:off x="1047750" y="1395413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Addressing Patient Fear</a:t>
            </a:r>
            <a:endParaRPr lang="en-US" sz="1350" dirty="0"/>
          </a:p>
        </p:txBody>
      </p:sp>
      <p:sp>
        <p:nvSpPr>
          <p:cNvPr id="20" name="Text 3"/>
          <p:cNvSpPr/>
          <p:nvPr/>
        </p:nvSpPr>
        <p:spPr>
          <a:xfrm>
            <a:off x="590550" y="1838325"/>
            <a:ext cx="5153025" cy="638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Validate early:</a:t>
            </a:r>
            <a:r>
              <a:rPr lang="en-US" sz="1125" dirty="0">
                <a:solidFill>
                  <a:srgbClr val="2D3436"/>
                </a:solidFill>
              </a:rPr>
              <a:t> Acknowledge anxiety immediately to build rapport.</a:t>
            </a:r>
            <a:r>
              <a:rPr lang="en-US" sz="1125" i="1" dirty="0">
                <a:solidFill>
                  <a:srgbClr val="444444"/>
                </a:solidFill>
              </a:rPr>
              <a:t>"I understand you're worried this might be something serious — let's look at this carefully together."</a:t>
            </a:r>
            <a:endParaRPr lang="en-US" sz="1125" dirty="0"/>
          </a:p>
        </p:txBody>
      </p:sp>
      <p:sp>
        <p:nvSpPr>
          <p:cNvPr id="21" name="Text 4"/>
          <p:cNvSpPr/>
          <p:nvPr/>
        </p:nvSpPr>
        <p:spPr>
          <a:xfrm>
            <a:off x="590550" y="2590800"/>
            <a:ext cx="11601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The "C-Word":</a:t>
            </a:r>
            <a:r>
              <a:rPr lang="en-US" sz="1125" dirty="0">
                <a:solidFill>
                  <a:srgbClr val="2D3436"/>
                </a:solidFill>
              </a:rPr>
              <a:t> Don't be afraid to name the fear (Cancer) rather than avoiding it.</a:t>
            </a:r>
            <a:endParaRPr lang="en-US" sz="1125" dirty="0"/>
          </a:p>
        </p:txBody>
      </p:sp>
      <p:sp>
        <p:nvSpPr>
          <p:cNvPr id="22" name="Text 5"/>
          <p:cNvSpPr/>
          <p:nvPr/>
        </p:nvSpPr>
        <p:spPr>
          <a:xfrm>
            <a:off x="1047750" y="4157663"/>
            <a:ext cx="6172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Explaining Referral Positively</a:t>
            </a:r>
            <a:endParaRPr lang="en-US" sz="1350" dirty="0"/>
          </a:p>
        </p:txBody>
      </p:sp>
      <p:sp>
        <p:nvSpPr>
          <p:cNvPr id="23" name="Text 6"/>
          <p:cNvSpPr/>
          <p:nvPr/>
        </p:nvSpPr>
        <p:spPr>
          <a:xfrm>
            <a:off x="590550" y="4600575"/>
            <a:ext cx="5153025" cy="638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Safety Frame:</a:t>
            </a:r>
            <a:r>
              <a:rPr lang="en-US" sz="1125" dirty="0">
                <a:solidFill>
                  <a:srgbClr val="2D3436"/>
                </a:solidFill>
              </a:rPr>
              <a:t> Frame the referral as the gold standard for certainty.</a:t>
            </a:r>
            <a:r>
              <a:rPr lang="en-US" sz="1125" i="1" dirty="0">
                <a:solidFill>
                  <a:srgbClr val="444444"/>
                </a:solidFill>
              </a:rPr>
              <a:t>"I'm referring you not because I think it's cancer, but because specialist assessment is the right way to be 100% sure."</a:t>
            </a:r>
            <a:endParaRPr lang="en-US" sz="1125" dirty="0"/>
          </a:p>
        </p:txBody>
      </p:sp>
      <p:sp>
        <p:nvSpPr>
          <p:cNvPr id="24" name="Text 7"/>
          <p:cNvSpPr/>
          <p:nvPr/>
        </p:nvSpPr>
        <p:spPr>
          <a:xfrm>
            <a:off x="590550" y="535305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Normalize:</a:t>
            </a:r>
            <a:r>
              <a:rPr lang="en-US" sz="1125" dirty="0">
                <a:solidFill>
                  <a:srgbClr val="2D3436"/>
                </a:solidFill>
              </a:rPr>
              <a:t> Reassure that most referrals result in benign findings.</a:t>
            </a:r>
            <a:endParaRPr lang="en-US" sz="1125" dirty="0"/>
          </a:p>
        </p:txBody>
      </p:sp>
      <p:sp>
        <p:nvSpPr>
          <p:cNvPr id="25" name="Text 8"/>
          <p:cNvSpPr/>
          <p:nvPr/>
        </p:nvSpPr>
        <p:spPr>
          <a:xfrm>
            <a:off x="6905625" y="4062412"/>
            <a:ext cx="52863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Safety Netting &amp; Documentation</a:t>
            </a:r>
            <a:endParaRPr lang="en-US" sz="1350" dirty="0"/>
          </a:p>
        </p:txBody>
      </p:sp>
      <p:sp>
        <p:nvSpPr>
          <p:cNvPr id="26" name="Text 9"/>
          <p:cNvSpPr/>
          <p:nvPr/>
        </p:nvSpPr>
        <p:spPr>
          <a:xfrm>
            <a:off x="6448425" y="4505325"/>
            <a:ext cx="5153025" cy="638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Specific Safety Net:</a:t>
            </a:r>
            <a:r>
              <a:rPr lang="en-US" sz="1125" dirty="0">
                <a:solidFill>
                  <a:srgbClr val="2D3436"/>
                </a:solidFill>
              </a:rPr>
              <a:t> Give clear "Red Flag" return triggers.</a:t>
            </a:r>
            <a:r>
              <a:rPr lang="en-US" sz="1125" i="1" dirty="0">
                <a:solidFill>
                  <a:srgbClr val="444444"/>
                </a:solidFill>
              </a:rPr>
              <a:t>"Return immediately if you notice skin dimpling, nipple shape changes, or the lump grows."</a:t>
            </a:r>
            <a:endParaRPr lang="en-US" sz="1125" dirty="0"/>
          </a:p>
        </p:txBody>
      </p:sp>
      <p:sp>
        <p:nvSpPr>
          <p:cNvPr id="27" name="Text 10"/>
          <p:cNvSpPr/>
          <p:nvPr/>
        </p:nvSpPr>
        <p:spPr>
          <a:xfrm>
            <a:off x="6448425" y="5257800"/>
            <a:ext cx="51530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Professional Record:</a:t>
            </a:r>
            <a:r>
              <a:rPr lang="en-US" sz="1125" dirty="0">
                <a:solidFill>
                  <a:srgbClr val="2D3436"/>
                </a:solidFill>
              </a:rPr>
              <a:t> Document Family History, Chaperone offers, and clear patient consent for the management plan.</a:t>
            </a:r>
            <a:endParaRPr lang="en-US" sz="11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0500"/>
            <a:ext cx="11430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43000"/>
            <a:ext cx="5595938" cy="254793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85888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400300"/>
            <a:ext cx="5138738" cy="38576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590056"/>
            <a:ext cx="202406" cy="16371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5063" y="1143000"/>
            <a:ext cx="5595938" cy="254793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43663" y="1385888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3663" y="2400300"/>
            <a:ext cx="5138738" cy="38576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3663" y="2590056"/>
            <a:ext cx="202406" cy="16371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3929063"/>
            <a:ext cx="5595938" cy="254793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171950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186363"/>
            <a:ext cx="5138738" cy="38576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376118"/>
            <a:ext cx="202406" cy="16371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5063" y="3929063"/>
            <a:ext cx="5595938" cy="254793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3663" y="4171950"/>
            <a:ext cx="285750" cy="228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3663" y="5186363"/>
            <a:ext cx="5138738" cy="38576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663" y="5376118"/>
            <a:ext cx="202406" cy="163711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23875" y="190500"/>
            <a:ext cx="544068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Quick Recall Quiz</a:t>
            </a:r>
            <a:endParaRPr lang="en-US" sz="2100" dirty="0"/>
          </a:p>
        </p:txBody>
      </p:sp>
      <p:sp>
        <p:nvSpPr>
          <p:cNvPr id="22" name="Text 1"/>
          <p:cNvSpPr/>
          <p:nvPr/>
        </p:nvSpPr>
        <p:spPr>
          <a:xfrm>
            <a:off x="571500" y="657225"/>
            <a:ext cx="70408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FINAL REVIEW OF KEY CLINICAL LEARNING POINTS</a:t>
            </a:r>
            <a:endParaRPr lang="en-US" sz="1050" dirty="0"/>
          </a:p>
        </p:txBody>
      </p:sp>
      <p:sp>
        <p:nvSpPr>
          <p:cNvPr id="23" name="Text 2"/>
          <p:cNvSpPr/>
          <p:nvPr/>
        </p:nvSpPr>
        <p:spPr>
          <a:xfrm>
            <a:off x="1038225" y="1371600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AKT: Epidemiology &amp; Screening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609600" y="1771650"/>
            <a:ext cx="51387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What is the current lifetime risk of breast cancer for UK women, and what is the standard age range for NHS breast screening?</a:t>
            </a:r>
            <a:endParaRPr lang="en-US" sz="1275" dirty="0"/>
          </a:p>
        </p:txBody>
      </p:sp>
      <p:sp>
        <p:nvSpPr>
          <p:cNvPr id="25" name="Text 4"/>
          <p:cNvSpPr/>
          <p:nvPr/>
        </p:nvSpPr>
        <p:spPr>
          <a:xfrm>
            <a:off x="888206" y="2400300"/>
            <a:ext cx="11303794" cy="3857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F2937"/>
                </a:solidFill>
              </a:rPr>
              <a:t> 1 in 7 lifetime risk; Screening age 50–71 (every 3 years).</a:t>
            </a:r>
            <a:endParaRPr lang="en-US" sz="1275" dirty="0"/>
          </a:p>
        </p:txBody>
      </p:sp>
      <p:sp>
        <p:nvSpPr>
          <p:cNvPr id="26" name="Text 5"/>
          <p:cNvSpPr/>
          <p:nvPr/>
        </p:nvSpPr>
        <p:spPr>
          <a:xfrm>
            <a:off x="6872288" y="1371600"/>
            <a:ext cx="50063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NICE: 2-Week Wait (2WW)</a:t>
            </a:r>
            <a:endParaRPr lang="en-US" sz="1350" dirty="0"/>
          </a:p>
        </p:txBody>
      </p:sp>
      <p:sp>
        <p:nvSpPr>
          <p:cNvPr id="27" name="Text 6"/>
          <p:cNvSpPr/>
          <p:nvPr/>
        </p:nvSpPr>
        <p:spPr>
          <a:xfrm>
            <a:off x="6443663" y="1771650"/>
            <a:ext cx="51387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Which patients with an unexplained breast lump (with or without pain) qualify for an urgent 2WW referral?</a:t>
            </a:r>
            <a:endParaRPr lang="en-US" sz="1275" dirty="0"/>
          </a:p>
        </p:txBody>
      </p:sp>
      <p:sp>
        <p:nvSpPr>
          <p:cNvPr id="28" name="Text 7"/>
          <p:cNvSpPr/>
          <p:nvPr/>
        </p:nvSpPr>
        <p:spPr>
          <a:xfrm>
            <a:off x="6722269" y="2400300"/>
            <a:ext cx="5469731" cy="3857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F2937"/>
                </a:solidFill>
              </a:rPr>
              <a:t> Any woman aged ≥30. (Consider non-urgent for &lt;30).</a:t>
            </a:r>
            <a:endParaRPr lang="en-US" sz="1275" dirty="0"/>
          </a:p>
        </p:txBody>
      </p:sp>
      <p:sp>
        <p:nvSpPr>
          <p:cNvPr id="29" name="Text 8"/>
          <p:cNvSpPr/>
          <p:nvPr/>
        </p:nvSpPr>
        <p:spPr>
          <a:xfrm>
            <a:off x="1038225" y="4157663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Management: Mastalgia</a:t>
            </a:r>
            <a:endParaRPr lang="en-US" sz="1350" dirty="0"/>
          </a:p>
        </p:txBody>
      </p:sp>
      <p:sp>
        <p:nvSpPr>
          <p:cNvPr id="30" name="Text 9"/>
          <p:cNvSpPr/>
          <p:nvPr/>
        </p:nvSpPr>
        <p:spPr>
          <a:xfrm>
            <a:off x="609600" y="4557713"/>
            <a:ext cx="51387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List the stepwise pharmacological options for severe cyclical mastalgia after simple measures (bra/NSAIDs) fail.</a:t>
            </a:r>
            <a:endParaRPr lang="en-US" sz="1275" dirty="0"/>
          </a:p>
        </p:txBody>
      </p:sp>
      <p:sp>
        <p:nvSpPr>
          <p:cNvPr id="31" name="Text 10"/>
          <p:cNvSpPr/>
          <p:nvPr/>
        </p:nvSpPr>
        <p:spPr>
          <a:xfrm>
            <a:off x="888206" y="5186363"/>
            <a:ext cx="11303794" cy="3857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F2937"/>
                </a:solidFill>
              </a:rPr>
              <a:t> 1. Gamolenic acid (EPO) → 2. Danazol → 3. Bromocriptine.</a:t>
            </a:r>
            <a:endParaRPr lang="en-US" sz="1275" dirty="0"/>
          </a:p>
        </p:txBody>
      </p:sp>
      <p:sp>
        <p:nvSpPr>
          <p:cNvPr id="32" name="Text 11"/>
          <p:cNvSpPr/>
          <p:nvPr/>
        </p:nvSpPr>
        <p:spPr>
          <a:xfrm>
            <a:off x="6872288" y="4157663"/>
            <a:ext cx="53197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Safety Net: Inflammatory Signs</a:t>
            </a:r>
            <a:endParaRPr lang="en-US" sz="1350" dirty="0"/>
          </a:p>
        </p:txBody>
      </p:sp>
      <p:sp>
        <p:nvSpPr>
          <p:cNvPr id="33" name="Text 12"/>
          <p:cNvSpPr/>
          <p:nvPr/>
        </p:nvSpPr>
        <p:spPr>
          <a:xfrm>
            <a:off x="6443663" y="4557713"/>
            <a:ext cx="51387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Within what timeframe should mastitis respond to antibiotics before you must refer urgently for suspected inflammatory cancer?</a:t>
            </a:r>
            <a:endParaRPr lang="en-US" sz="1275" dirty="0"/>
          </a:p>
        </p:txBody>
      </p:sp>
      <p:sp>
        <p:nvSpPr>
          <p:cNvPr id="34" name="Text 13"/>
          <p:cNvSpPr/>
          <p:nvPr/>
        </p:nvSpPr>
        <p:spPr>
          <a:xfrm>
            <a:off x="6722269" y="5186363"/>
            <a:ext cx="5469731" cy="3857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F2937"/>
                </a:solidFill>
              </a:rPr>
              <a:t> 48–72 hours. Do not wait weeks for review.</a:t>
            </a:r>
            <a:endParaRPr lang="en-US" sz="12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762125"/>
            <a:ext cx="5334000" cy="42862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952625"/>
            <a:ext cx="4933950" cy="3886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2065288"/>
            <a:ext cx="5334000" cy="175423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5100" y="2322463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5100" y="2789188"/>
            <a:ext cx="95250" cy="76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5100" y="3116759"/>
            <a:ext cx="95250" cy="762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5100" y="3444329"/>
            <a:ext cx="95250" cy="76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86500" y="4105275"/>
            <a:ext cx="5334000" cy="1639937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15100" y="4362450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15100" y="4820841"/>
            <a:ext cx="95250" cy="8453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5100" y="5370016"/>
            <a:ext cx="95250" cy="7620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714375" y="381000"/>
            <a:ext cx="928116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Age-Related Breast Conditions</a:t>
            </a:r>
            <a:endParaRPr lang="en-US" sz="2100" dirty="0"/>
          </a:p>
        </p:txBody>
      </p:sp>
      <p:sp>
        <p:nvSpPr>
          <p:cNvPr id="17" name="Text 1"/>
          <p:cNvSpPr/>
          <p:nvPr/>
        </p:nvSpPr>
        <p:spPr>
          <a:xfrm>
            <a:off x="762000" y="847725"/>
            <a:ext cx="64008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DISTRIBUTION OF COMMON CONDITIONS BY AGE</a:t>
            </a:r>
            <a:endParaRPr lang="en-US" sz="1050" dirty="0"/>
          </a:p>
        </p:txBody>
      </p:sp>
      <p:sp>
        <p:nvSpPr>
          <p:cNvPr id="18" name="Text 2"/>
          <p:cNvSpPr/>
          <p:nvPr/>
        </p:nvSpPr>
        <p:spPr>
          <a:xfrm>
            <a:off x="6915150" y="2293888"/>
            <a:ext cx="5276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Common Benign Presentations</a:t>
            </a:r>
            <a:endParaRPr lang="en-US" sz="1500" dirty="0"/>
          </a:p>
        </p:txBody>
      </p:sp>
      <p:sp>
        <p:nvSpPr>
          <p:cNvPr id="19" name="Text 3"/>
          <p:cNvSpPr/>
          <p:nvPr/>
        </p:nvSpPr>
        <p:spPr>
          <a:xfrm>
            <a:off x="6705600" y="2722513"/>
            <a:ext cx="5486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Fibroadenoma:</a:t>
            </a:r>
            <a:r>
              <a:rPr lang="en-US" sz="1200" dirty="0">
                <a:solidFill>
                  <a:srgbClr val="2D3436"/>
                </a:solidFill>
              </a:rPr>
              <a:t> Most common in young women </a:t>
            </a:r>
            <a:r>
              <a:rPr lang="en-US" sz="1200" b="1" dirty="0">
                <a:solidFill>
                  <a:srgbClr val="2D3436"/>
                </a:solidFill>
              </a:rPr>
              <a:t>(20–30 years)</a:t>
            </a:r>
            <a:r>
              <a:rPr lang="en-US" sz="1200" dirty="0">
                <a:solidFill>
                  <a:srgbClr val="2D3436"/>
                </a:solidFill>
              </a:rPr>
              <a:t>.</a:t>
            </a:r>
            <a:endParaRPr lang="en-US" sz="1200" dirty="0"/>
          </a:p>
        </p:txBody>
      </p:sp>
      <p:sp>
        <p:nvSpPr>
          <p:cNvPr id="20" name="Text 4"/>
          <p:cNvSpPr/>
          <p:nvPr/>
        </p:nvSpPr>
        <p:spPr>
          <a:xfrm>
            <a:off x="6705600" y="3050084"/>
            <a:ext cx="5486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Diffuse Nodularity:</a:t>
            </a:r>
            <a:r>
              <a:rPr lang="en-US" sz="1200" dirty="0">
                <a:solidFill>
                  <a:srgbClr val="2D3436"/>
                </a:solidFill>
              </a:rPr>
              <a:t> Cyclical hormonal changes </a:t>
            </a:r>
            <a:r>
              <a:rPr lang="en-US" sz="1200" b="1" dirty="0">
                <a:solidFill>
                  <a:srgbClr val="2D3436"/>
                </a:solidFill>
              </a:rPr>
              <a:t>(16–50 years)</a:t>
            </a:r>
            <a:r>
              <a:rPr lang="en-US" sz="1200" dirty="0">
                <a:solidFill>
                  <a:srgbClr val="2D3436"/>
                </a:solidFill>
              </a:rPr>
              <a:t>.</a:t>
            </a:r>
            <a:endParaRPr lang="en-US" sz="1200" dirty="0"/>
          </a:p>
        </p:txBody>
      </p:sp>
      <p:sp>
        <p:nvSpPr>
          <p:cNvPr id="21" name="Text 5"/>
          <p:cNvSpPr/>
          <p:nvPr/>
        </p:nvSpPr>
        <p:spPr>
          <a:xfrm>
            <a:off x="6705600" y="3377654"/>
            <a:ext cx="5486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Breast Cysts:</a:t>
            </a:r>
            <a:r>
              <a:rPr lang="en-US" sz="1200" dirty="0">
                <a:solidFill>
                  <a:srgbClr val="2D3436"/>
                </a:solidFill>
              </a:rPr>
              <a:t> Most frequent peri-menopausally </a:t>
            </a:r>
            <a:r>
              <a:rPr lang="en-US" sz="1200" b="1" dirty="0">
                <a:solidFill>
                  <a:srgbClr val="2D3436"/>
                </a:solidFill>
              </a:rPr>
              <a:t>(40–60 years)</a:t>
            </a:r>
            <a:r>
              <a:rPr lang="en-US" sz="1200" dirty="0">
                <a:solidFill>
                  <a:srgbClr val="2D3436"/>
                </a:solidFill>
              </a:rPr>
              <a:t>.</a:t>
            </a:r>
            <a:endParaRPr lang="en-US" sz="1200" dirty="0"/>
          </a:p>
        </p:txBody>
      </p:sp>
      <p:sp>
        <p:nvSpPr>
          <p:cNvPr id="22" name="Text 6"/>
          <p:cNvSpPr/>
          <p:nvPr/>
        </p:nvSpPr>
        <p:spPr>
          <a:xfrm>
            <a:off x="6915150" y="4333875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Malignant Presentations</a:t>
            </a:r>
            <a:endParaRPr lang="en-US" sz="1500" dirty="0"/>
          </a:p>
        </p:txBody>
      </p:sp>
      <p:sp>
        <p:nvSpPr>
          <p:cNvPr id="23" name="Text 7"/>
          <p:cNvSpPr/>
          <p:nvPr/>
        </p:nvSpPr>
        <p:spPr>
          <a:xfrm>
            <a:off x="6705600" y="4762500"/>
            <a:ext cx="4686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Carcinoma:</a:t>
            </a:r>
            <a:r>
              <a:rPr lang="en-US" sz="1200" dirty="0">
                <a:solidFill>
                  <a:srgbClr val="2D3436"/>
                </a:solidFill>
              </a:rPr>
              <a:t> Incidence increases significantly after 50; rare before 40.</a:t>
            </a:r>
            <a:endParaRPr lang="en-US" sz="1200" dirty="0"/>
          </a:p>
        </p:txBody>
      </p:sp>
      <p:sp>
        <p:nvSpPr>
          <p:cNvPr id="24" name="Text 8"/>
          <p:cNvSpPr/>
          <p:nvPr/>
        </p:nvSpPr>
        <p:spPr>
          <a:xfrm>
            <a:off x="6705600" y="5303341"/>
            <a:ext cx="5486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Key Stat:</a:t>
            </a:r>
            <a:r>
              <a:rPr lang="en-US" sz="1200" dirty="0">
                <a:solidFill>
                  <a:srgbClr val="2D3436"/>
                </a:solidFill>
              </a:rPr>
              <a:t> Average age at diagnosis in the UK is </a:t>
            </a:r>
            <a:r>
              <a:rPr lang="en-US" sz="1200" b="1" dirty="0">
                <a:solidFill>
                  <a:srgbClr val="2D3436"/>
                </a:solidFill>
              </a:rPr>
              <a:t>62 years</a:t>
            </a:r>
            <a:r>
              <a:rPr lang="en-US" sz="1200" dirty="0">
                <a:solidFill>
                  <a:srgbClr val="2D3436"/>
                </a:solidFill>
              </a:rPr>
              <a:t>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28600"/>
            <a:ext cx="11049000" cy="457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52525"/>
            <a:ext cx="3460700" cy="54006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1343025"/>
            <a:ext cx="476250" cy="4762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781" y="1474440"/>
            <a:ext cx="261937" cy="2134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625" y="4295775"/>
            <a:ext cx="2984450" cy="6286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0125" y="4449068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5575" y="1152525"/>
            <a:ext cx="3460700" cy="31337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03700" y="1343025"/>
            <a:ext cx="476250" cy="4762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10857" y="1474440"/>
            <a:ext cx="261937" cy="2134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65575" y="4476750"/>
            <a:ext cx="3460700" cy="20764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59651" y="1152525"/>
            <a:ext cx="3460700" cy="540067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97776" y="1343025"/>
            <a:ext cx="476250" cy="4762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04932" y="1474440"/>
            <a:ext cx="261937" cy="2134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97776" y="5463778"/>
            <a:ext cx="2984450" cy="89892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97776" y="5645646"/>
            <a:ext cx="166688" cy="13722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762000" y="228600"/>
            <a:ext cx="11430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2D3436"/>
                </a:solidFill>
              </a:rPr>
              <a:t>Breast Lump Assessment: Triple Assessment</a:t>
            </a:r>
            <a:endParaRPr lang="en-US" sz="2400" dirty="0"/>
          </a:p>
        </p:txBody>
      </p:sp>
      <p:sp>
        <p:nvSpPr>
          <p:cNvPr id="20" name="Text 1"/>
          <p:cNvSpPr/>
          <p:nvPr/>
        </p:nvSpPr>
        <p:spPr>
          <a:xfrm>
            <a:off x="819150" y="733425"/>
            <a:ext cx="113728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72" dirty="0">
                <a:solidFill>
                  <a:srgbClr val="636E72"/>
                </a:solidFill>
              </a:rPr>
              <a:t>UNDERSTANDING THE SECONDARY CARE GOLD STANDARD FOR CLINICAL DIAGNOSIS</a:t>
            </a:r>
            <a:endParaRPr lang="en-US" sz="1200" dirty="0"/>
          </a:p>
        </p:txBody>
      </p:sp>
      <p:sp>
        <p:nvSpPr>
          <p:cNvPr id="21" name="Text 2"/>
          <p:cNvSpPr/>
          <p:nvPr/>
        </p:nvSpPr>
        <p:spPr>
          <a:xfrm>
            <a:off x="1428750" y="1423988"/>
            <a:ext cx="41910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1. Clinical Exam</a:t>
            </a:r>
            <a:endParaRPr lang="en-US" sz="1650" dirty="0"/>
          </a:p>
        </p:txBody>
      </p:sp>
      <p:sp>
        <p:nvSpPr>
          <p:cNvPr id="22" name="Text 3"/>
          <p:cNvSpPr/>
          <p:nvPr/>
        </p:nvSpPr>
        <p:spPr>
          <a:xfrm>
            <a:off x="1047750" y="1971675"/>
            <a:ext cx="27463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The diagnostic starting point for all primary care referrals.</a:t>
            </a:r>
            <a:endParaRPr lang="en-US" sz="1200" dirty="0"/>
          </a:p>
        </p:txBody>
      </p:sp>
      <p:sp>
        <p:nvSpPr>
          <p:cNvPr id="23" name="Text 4"/>
          <p:cNvSpPr/>
          <p:nvPr/>
        </p:nvSpPr>
        <p:spPr>
          <a:xfrm>
            <a:off x="1047750" y="2524125"/>
            <a:ext cx="27463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Bilateral examination including axillary lymph nodes.</a:t>
            </a:r>
            <a:endParaRPr lang="en-US" sz="1200" dirty="0"/>
          </a:p>
        </p:txBody>
      </p:sp>
      <p:sp>
        <p:nvSpPr>
          <p:cNvPr id="24" name="Text 5"/>
          <p:cNvSpPr/>
          <p:nvPr/>
        </p:nvSpPr>
        <p:spPr>
          <a:xfrm>
            <a:off x="1047750" y="3076575"/>
            <a:ext cx="27463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Assessment of size, consistency, mobility, and skin/nipple changes.</a:t>
            </a:r>
            <a:endParaRPr lang="en-US" sz="1200" dirty="0"/>
          </a:p>
        </p:txBody>
      </p:sp>
      <p:sp>
        <p:nvSpPr>
          <p:cNvPr id="25" name="Text 6"/>
          <p:cNvSpPr/>
          <p:nvPr/>
        </p:nvSpPr>
        <p:spPr>
          <a:xfrm>
            <a:off x="1047750" y="3629025"/>
            <a:ext cx="27463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Helps determine the urgency and pathway of referral.</a:t>
            </a:r>
            <a:endParaRPr lang="en-US" sz="1200" dirty="0"/>
          </a:p>
        </p:txBody>
      </p:sp>
      <p:sp>
        <p:nvSpPr>
          <p:cNvPr id="26" name="Text 7"/>
          <p:cNvSpPr/>
          <p:nvPr/>
        </p:nvSpPr>
        <p:spPr>
          <a:xfrm>
            <a:off x="1166813" y="4295775"/>
            <a:ext cx="26034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856404"/>
                </a:solidFill>
              </a:rPr>
              <a:t> Always document if a chaperone was offered and present.</a:t>
            </a:r>
            <a:endParaRPr lang="en-US" sz="1050" dirty="0"/>
          </a:p>
        </p:txBody>
      </p:sp>
      <p:sp>
        <p:nvSpPr>
          <p:cNvPr id="27" name="Text 8"/>
          <p:cNvSpPr/>
          <p:nvPr/>
        </p:nvSpPr>
        <p:spPr>
          <a:xfrm>
            <a:off x="5222825" y="1423988"/>
            <a:ext cx="26822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2. Imaging</a:t>
            </a:r>
            <a:endParaRPr lang="en-US" sz="1650" dirty="0"/>
          </a:p>
        </p:txBody>
      </p:sp>
      <p:sp>
        <p:nvSpPr>
          <p:cNvPr id="28" name="Text 9"/>
          <p:cNvSpPr/>
          <p:nvPr/>
        </p:nvSpPr>
        <p:spPr>
          <a:xfrm>
            <a:off x="4841825" y="1971675"/>
            <a:ext cx="27463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Mammography:</a:t>
            </a:r>
            <a:r>
              <a:rPr lang="en-US" sz="1200" dirty="0">
                <a:solidFill>
                  <a:srgbClr val="4A4A4A"/>
                </a:solidFill>
              </a:rPr>
              <a:t> Preferred for women </a:t>
            </a:r>
            <a:r>
              <a:rPr lang="en-US" sz="1200" b="1" dirty="0">
                <a:solidFill>
                  <a:srgbClr val="005EB8"/>
                </a:solidFill>
              </a:rPr>
              <a:t>&gt;35 years</a:t>
            </a:r>
            <a:r>
              <a:rPr lang="en-US" sz="1200" dirty="0">
                <a:solidFill>
                  <a:srgbClr val="4A4A4A"/>
                </a:solidFill>
              </a:rPr>
              <a:t>.</a:t>
            </a:r>
            <a:endParaRPr lang="en-US" sz="1200" dirty="0"/>
          </a:p>
        </p:txBody>
      </p:sp>
      <p:sp>
        <p:nvSpPr>
          <p:cNvPr id="29" name="Text 10"/>
          <p:cNvSpPr/>
          <p:nvPr/>
        </p:nvSpPr>
        <p:spPr>
          <a:xfrm>
            <a:off x="4841825" y="2524125"/>
            <a:ext cx="27463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Ultrasound:</a:t>
            </a:r>
            <a:r>
              <a:rPr lang="en-US" sz="1200" dirty="0">
                <a:solidFill>
                  <a:srgbClr val="4A4A4A"/>
                </a:solidFill>
              </a:rPr>
              <a:t> Preferred for women </a:t>
            </a:r>
            <a:r>
              <a:rPr lang="en-US" sz="1200" b="1" dirty="0">
                <a:solidFill>
                  <a:srgbClr val="005EB8"/>
                </a:solidFill>
              </a:rPr>
              <a:t>&lt;35 years</a:t>
            </a:r>
            <a:r>
              <a:rPr lang="en-US" sz="1200" dirty="0">
                <a:solidFill>
                  <a:srgbClr val="4A4A4A"/>
                </a:solidFill>
              </a:rPr>
              <a:t> (denser breast tissue).</a:t>
            </a:r>
            <a:endParaRPr lang="en-US" sz="1200" dirty="0"/>
          </a:p>
        </p:txBody>
      </p:sp>
      <p:sp>
        <p:nvSpPr>
          <p:cNvPr id="30" name="Text 11"/>
          <p:cNvSpPr/>
          <p:nvPr/>
        </p:nvSpPr>
        <p:spPr>
          <a:xfrm>
            <a:off x="4841825" y="3076575"/>
            <a:ext cx="27463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Identifies non-palpable lesions and characterizes masses.</a:t>
            </a:r>
            <a:endParaRPr lang="en-US" sz="1200" dirty="0"/>
          </a:p>
        </p:txBody>
      </p:sp>
      <p:sp>
        <p:nvSpPr>
          <p:cNvPr id="31" name="Text 12"/>
          <p:cNvSpPr/>
          <p:nvPr/>
        </p:nvSpPr>
        <p:spPr>
          <a:xfrm>
            <a:off x="9016901" y="1423988"/>
            <a:ext cx="3175099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3. Histology</a:t>
            </a:r>
            <a:endParaRPr lang="en-US" sz="1650" dirty="0"/>
          </a:p>
        </p:txBody>
      </p:sp>
      <p:sp>
        <p:nvSpPr>
          <p:cNvPr id="32" name="Text 13"/>
          <p:cNvSpPr/>
          <p:nvPr/>
        </p:nvSpPr>
        <p:spPr>
          <a:xfrm>
            <a:off x="8635901" y="1971675"/>
            <a:ext cx="27463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FNAC:</a:t>
            </a:r>
            <a:r>
              <a:rPr lang="en-US" sz="1200" dirty="0">
                <a:solidFill>
                  <a:srgbClr val="4A4A4A"/>
                </a:solidFill>
              </a:rPr>
              <a:t> Fine Needle Aspiration Cytology (cellular assessment).</a:t>
            </a:r>
            <a:endParaRPr lang="en-US" sz="1200" dirty="0"/>
          </a:p>
        </p:txBody>
      </p:sp>
      <p:sp>
        <p:nvSpPr>
          <p:cNvPr id="33" name="Text 14"/>
          <p:cNvSpPr/>
          <p:nvPr/>
        </p:nvSpPr>
        <p:spPr>
          <a:xfrm>
            <a:off x="8635901" y="2524125"/>
            <a:ext cx="27463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Core Biopsy:</a:t>
            </a:r>
            <a:r>
              <a:rPr lang="en-US" sz="1200" dirty="0">
                <a:solidFill>
                  <a:srgbClr val="4A4A4A"/>
                </a:solidFill>
              </a:rPr>
              <a:t> Provides tissue architecture (gold standard).</a:t>
            </a:r>
            <a:endParaRPr lang="en-US" sz="1200" dirty="0"/>
          </a:p>
        </p:txBody>
      </p:sp>
      <p:sp>
        <p:nvSpPr>
          <p:cNvPr id="34" name="Text 15"/>
          <p:cNvSpPr/>
          <p:nvPr/>
        </p:nvSpPr>
        <p:spPr>
          <a:xfrm>
            <a:off x="8635901" y="3076575"/>
            <a:ext cx="27463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Essential to confirm malignancy or confirm a benign diagnosis.</a:t>
            </a:r>
            <a:endParaRPr lang="en-US" sz="1200" dirty="0"/>
          </a:p>
        </p:txBody>
      </p:sp>
      <p:sp>
        <p:nvSpPr>
          <p:cNvPr id="35" name="Text 16"/>
          <p:cNvSpPr/>
          <p:nvPr/>
        </p:nvSpPr>
        <p:spPr>
          <a:xfrm>
            <a:off x="8635901" y="3629025"/>
            <a:ext cx="27463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Allows for receptor testing in malignant cases (ER/PR/HER2).</a:t>
            </a:r>
            <a:endParaRPr lang="en-US" sz="1200" dirty="0"/>
          </a:p>
        </p:txBody>
      </p:sp>
      <p:sp>
        <p:nvSpPr>
          <p:cNvPr id="36" name="Text 17"/>
          <p:cNvSpPr/>
          <p:nvPr/>
        </p:nvSpPr>
        <p:spPr>
          <a:xfrm>
            <a:off x="8612088" y="5616178"/>
            <a:ext cx="2984450" cy="746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 </a:t>
            </a:r>
            <a:r>
              <a:rPr lang="en-US" sz="1050" b="1" dirty="0">
                <a:solidFill>
                  <a:srgbClr val="2D3436"/>
                </a:solidFill>
              </a:rPr>
              <a:t>GP Focus:</a:t>
            </a:r>
            <a:r>
              <a:rPr lang="en-US" sz="1050" dirty="0">
                <a:solidFill>
                  <a:srgbClr val="2D3436"/>
                </a:solidFill>
              </a:rPr>
              <a:t> Triple assessment is performed in </a:t>
            </a:r>
            <a:r>
              <a:rPr lang="en-US" sz="1050" b="1" dirty="0">
                <a:solidFill>
                  <a:srgbClr val="2D3436"/>
                </a:solidFill>
              </a:rPr>
              <a:t>secondary care</a:t>
            </a:r>
            <a:r>
              <a:rPr lang="en-US" sz="1050" dirty="0">
                <a:solidFill>
                  <a:srgbClr val="2D3436"/>
                </a:solidFill>
              </a:rPr>
              <a:t>, but GPs must understand the workflow to explain it to patients and address anxiety.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28750"/>
            <a:ext cx="3492550" cy="40195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28750"/>
            <a:ext cx="3492550" cy="6667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0055" y="1666875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625" y="3818632"/>
            <a:ext cx="3016300" cy="117321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49800" y="1428750"/>
            <a:ext cx="3492550" cy="40195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49800" y="1428750"/>
            <a:ext cx="3492550" cy="6667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97623" y="1666875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87925" y="3712071"/>
            <a:ext cx="3016300" cy="138648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28099" y="1428750"/>
            <a:ext cx="3492550" cy="40195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8099" y="1428750"/>
            <a:ext cx="3492550" cy="6667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36397" y="1666875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66224" y="3818632"/>
            <a:ext cx="3016300" cy="117321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5829300"/>
            <a:ext cx="11049000" cy="7429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9625" y="6117878"/>
            <a:ext cx="222796" cy="178147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714375" y="381000"/>
            <a:ext cx="11477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Clinical Examination Findings and Actions</a:t>
            </a:r>
            <a:endParaRPr lang="en-US" sz="2100" dirty="0"/>
          </a:p>
        </p:txBody>
      </p:sp>
      <p:sp>
        <p:nvSpPr>
          <p:cNvPr id="20" name="Text 1"/>
          <p:cNvSpPr/>
          <p:nvPr/>
        </p:nvSpPr>
        <p:spPr>
          <a:xfrm>
            <a:off x="762000" y="847725"/>
            <a:ext cx="51206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ASSESSMENT &amp; MANAGEMENT PATHWAYS</a:t>
            </a:r>
            <a:endParaRPr lang="en-US" sz="1050" dirty="0"/>
          </a:p>
        </p:txBody>
      </p:sp>
      <p:sp>
        <p:nvSpPr>
          <p:cNvPr id="21" name="Text 2"/>
          <p:cNvSpPr/>
          <p:nvPr/>
        </p:nvSpPr>
        <p:spPr>
          <a:xfrm>
            <a:off x="1742480" y="1428750"/>
            <a:ext cx="194057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Normal Findings</a:t>
            </a:r>
            <a:endParaRPr lang="en-US" sz="1500" dirty="0"/>
          </a:p>
        </p:txBody>
      </p:sp>
      <p:sp>
        <p:nvSpPr>
          <p:cNvPr id="22" name="Text 3"/>
          <p:cNvSpPr/>
          <p:nvPr/>
        </p:nvSpPr>
        <p:spPr>
          <a:xfrm>
            <a:off x="809625" y="2551807"/>
            <a:ext cx="30163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Presentation:</a:t>
            </a:r>
            <a:endParaRPr lang="en-US" sz="1200" dirty="0"/>
          </a:p>
        </p:txBody>
      </p:sp>
      <p:sp>
        <p:nvSpPr>
          <p:cNvPr id="23" name="Text 4"/>
          <p:cNvSpPr/>
          <p:nvPr/>
        </p:nvSpPr>
        <p:spPr>
          <a:xfrm>
            <a:off x="809625" y="2875657"/>
            <a:ext cx="6172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Symmetrical diffuse nodularity</a:t>
            </a:r>
            <a:endParaRPr lang="en-US" sz="1350" dirty="0"/>
          </a:p>
        </p:txBody>
      </p:sp>
      <p:sp>
        <p:nvSpPr>
          <p:cNvPr id="24" name="Text 5"/>
          <p:cNvSpPr/>
          <p:nvPr/>
        </p:nvSpPr>
        <p:spPr>
          <a:xfrm>
            <a:off x="809625" y="3180457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No palpable discrete lump</a:t>
            </a:r>
            <a:endParaRPr lang="en-US" sz="1350" dirty="0"/>
          </a:p>
        </p:txBody>
      </p:sp>
      <p:sp>
        <p:nvSpPr>
          <p:cNvPr id="25" name="Text 6"/>
          <p:cNvSpPr/>
          <p:nvPr/>
        </p:nvSpPr>
        <p:spPr>
          <a:xfrm>
            <a:off x="952500" y="3961507"/>
            <a:ext cx="2730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7AE60"/>
                </a:solidFill>
              </a:rPr>
              <a:t>ACTION:</a:t>
            </a:r>
            <a:endParaRPr lang="en-US" sz="1050" dirty="0"/>
          </a:p>
        </p:txBody>
      </p:sp>
      <p:sp>
        <p:nvSpPr>
          <p:cNvPr id="26" name="Text 7"/>
          <p:cNvSpPr/>
          <p:nvPr/>
        </p:nvSpPr>
        <p:spPr>
          <a:xfrm>
            <a:off x="952500" y="4209157"/>
            <a:ext cx="27305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Reassure patient. This is normal physiology, often premenstrual. Reassess if changes occur.</a:t>
            </a:r>
            <a:endParaRPr lang="en-US" sz="1200" dirty="0"/>
          </a:p>
        </p:txBody>
      </p:sp>
      <p:sp>
        <p:nvSpPr>
          <p:cNvPr id="27" name="Text 8"/>
          <p:cNvSpPr/>
          <p:nvPr/>
        </p:nvSpPr>
        <p:spPr>
          <a:xfrm>
            <a:off x="5150048" y="1428750"/>
            <a:ext cx="2311301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Asymmetrical Nodularity</a:t>
            </a:r>
            <a:endParaRPr lang="en-US" sz="1500" dirty="0"/>
          </a:p>
        </p:txBody>
      </p:sp>
      <p:sp>
        <p:nvSpPr>
          <p:cNvPr id="28" name="Text 9"/>
          <p:cNvSpPr/>
          <p:nvPr/>
        </p:nvSpPr>
        <p:spPr>
          <a:xfrm>
            <a:off x="4587925" y="2445246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Age/History Check:</a:t>
            </a:r>
            <a:endParaRPr lang="en-US" sz="1200" dirty="0"/>
          </a:p>
        </p:txBody>
      </p:sp>
      <p:sp>
        <p:nvSpPr>
          <p:cNvPr id="29" name="Text 10"/>
          <p:cNvSpPr/>
          <p:nvPr/>
        </p:nvSpPr>
        <p:spPr>
          <a:xfrm>
            <a:off x="4587925" y="2769096"/>
            <a:ext cx="5829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Age &lt;35 &amp; No Family History</a:t>
            </a:r>
            <a:endParaRPr lang="en-US" sz="1350" dirty="0"/>
          </a:p>
        </p:txBody>
      </p:sp>
      <p:sp>
        <p:nvSpPr>
          <p:cNvPr id="30" name="Text 11"/>
          <p:cNvSpPr/>
          <p:nvPr/>
        </p:nvSpPr>
        <p:spPr>
          <a:xfrm>
            <a:off x="4587925" y="3073896"/>
            <a:ext cx="72694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Age &gt;35 OR Positive Family History</a:t>
            </a:r>
            <a:endParaRPr lang="en-US" sz="1350" dirty="0"/>
          </a:p>
        </p:txBody>
      </p:sp>
      <p:sp>
        <p:nvSpPr>
          <p:cNvPr id="31" name="Text 12"/>
          <p:cNvSpPr/>
          <p:nvPr/>
        </p:nvSpPr>
        <p:spPr>
          <a:xfrm>
            <a:off x="4730800" y="3854946"/>
            <a:ext cx="2730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67E22"/>
                </a:solidFill>
              </a:rPr>
              <a:t>ACTION:</a:t>
            </a:r>
            <a:endParaRPr lang="en-US" sz="1050" dirty="0"/>
          </a:p>
        </p:txBody>
      </p:sp>
      <p:sp>
        <p:nvSpPr>
          <p:cNvPr id="32" name="Text 13"/>
          <p:cNvSpPr/>
          <p:nvPr/>
        </p:nvSpPr>
        <p:spPr>
          <a:xfrm>
            <a:off x="4730800" y="4102596"/>
            <a:ext cx="2730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&lt;35:</a:t>
            </a:r>
            <a:r>
              <a:rPr lang="en-US" sz="1200" dirty="0">
                <a:solidFill>
                  <a:srgbClr val="2D3436"/>
                </a:solidFill>
              </a:rPr>
              <a:t> Reassess at 6 weeks (post-cycle). Refer if persistent.</a:t>
            </a:r>
            <a:endParaRPr lang="en-US" sz="1200" dirty="0"/>
          </a:p>
        </p:txBody>
      </p:sp>
      <p:sp>
        <p:nvSpPr>
          <p:cNvPr id="33" name="Text 14"/>
          <p:cNvSpPr/>
          <p:nvPr/>
        </p:nvSpPr>
        <p:spPr>
          <a:xfrm>
            <a:off x="4730800" y="4529138"/>
            <a:ext cx="2730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&gt;35/FH:</a:t>
            </a:r>
            <a:r>
              <a:rPr lang="en-US" sz="1200" dirty="0">
                <a:solidFill>
                  <a:srgbClr val="2D3436"/>
                </a:solidFill>
              </a:rPr>
              <a:t> Refer for specialist assessment.</a:t>
            </a:r>
            <a:endParaRPr lang="en-US" sz="1200" dirty="0"/>
          </a:p>
        </p:txBody>
      </p:sp>
      <p:sp>
        <p:nvSpPr>
          <p:cNvPr id="34" name="Text 15"/>
          <p:cNvSpPr/>
          <p:nvPr/>
        </p:nvSpPr>
        <p:spPr>
          <a:xfrm>
            <a:off x="9388822" y="1428750"/>
            <a:ext cx="1850827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Discrete Lump</a:t>
            </a:r>
            <a:endParaRPr lang="en-US" sz="1500" dirty="0"/>
          </a:p>
        </p:txBody>
      </p:sp>
      <p:sp>
        <p:nvSpPr>
          <p:cNvPr id="35" name="Text 16"/>
          <p:cNvSpPr/>
          <p:nvPr/>
        </p:nvSpPr>
        <p:spPr>
          <a:xfrm>
            <a:off x="8366224" y="2551807"/>
            <a:ext cx="30163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Presentation:</a:t>
            </a:r>
            <a:endParaRPr lang="en-US" sz="1200" dirty="0"/>
          </a:p>
        </p:txBody>
      </p:sp>
      <p:sp>
        <p:nvSpPr>
          <p:cNvPr id="36" name="Text 17"/>
          <p:cNvSpPr/>
          <p:nvPr/>
        </p:nvSpPr>
        <p:spPr>
          <a:xfrm>
            <a:off x="8366224" y="2875657"/>
            <a:ext cx="382577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New palpable discrete lump</a:t>
            </a:r>
            <a:endParaRPr lang="en-US" sz="1350" dirty="0"/>
          </a:p>
        </p:txBody>
      </p:sp>
      <p:sp>
        <p:nvSpPr>
          <p:cNvPr id="37" name="Text 18"/>
          <p:cNvSpPr/>
          <p:nvPr/>
        </p:nvSpPr>
        <p:spPr>
          <a:xfrm>
            <a:off x="8366224" y="3180457"/>
            <a:ext cx="382577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Any age, regardless of pain</a:t>
            </a:r>
            <a:endParaRPr lang="en-US" sz="1350" dirty="0"/>
          </a:p>
        </p:txBody>
      </p:sp>
      <p:sp>
        <p:nvSpPr>
          <p:cNvPr id="38" name="Text 19"/>
          <p:cNvSpPr/>
          <p:nvPr/>
        </p:nvSpPr>
        <p:spPr>
          <a:xfrm>
            <a:off x="8509099" y="3961507"/>
            <a:ext cx="2730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</a:rPr>
              <a:t>ACTION:</a:t>
            </a:r>
            <a:endParaRPr lang="en-US" sz="1050" dirty="0"/>
          </a:p>
        </p:txBody>
      </p:sp>
      <p:sp>
        <p:nvSpPr>
          <p:cNvPr id="39" name="Text 20"/>
          <p:cNvSpPr/>
          <p:nvPr/>
        </p:nvSpPr>
        <p:spPr>
          <a:xfrm>
            <a:off x="8509099" y="4209157"/>
            <a:ext cx="27305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REFER ALWAYS.</a:t>
            </a:r>
            <a:r>
              <a:rPr lang="en-US" sz="1200" dirty="0">
                <a:solidFill>
                  <a:srgbClr val="2D3436"/>
                </a:solidFill>
              </a:rPr>
              <a:t> Do not reassure without triple assessment. All new discrete lumps need referral.</a:t>
            </a:r>
            <a:endParaRPr lang="en-US" sz="1200" dirty="0"/>
          </a:p>
        </p:txBody>
      </p:sp>
      <p:sp>
        <p:nvSpPr>
          <p:cNvPr id="40" name="Text 21"/>
          <p:cNvSpPr/>
          <p:nvPr/>
        </p:nvSpPr>
        <p:spPr>
          <a:xfrm>
            <a:off x="1175296" y="5972175"/>
            <a:ext cx="1020707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AKT/SCA Tip:</a:t>
            </a:r>
            <a:r>
              <a:rPr lang="en-US" sz="1200" dirty="0">
                <a:solidFill>
                  <a:srgbClr val="FFFFFF"/>
                </a:solidFill>
              </a:rPr>
              <a:t> Never reassure a patient with a discrete lump based on young age or absence of pain. Fibroadenomas cannot be safely distinguished from Phyllodes or cancer by palpation alone.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85750"/>
            <a:ext cx="11430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14425"/>
            <a:ext cx="3683050" cy="53625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114425"/>
            <a:ext cx="3683050" cy="5429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309688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885950"/>
            <a:ext cx="166688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457450"/>
            <a:ext cx="166688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257550"/>
            <a:ext cx="166688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550" y="1114425"/>
            <a:ext cx="3683050" cy="53625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4550" y="1114425"/>
            <a:ext cx="3683050" cy="5429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5050" y="1309688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5050" y="1885950"/>
            <a:ext cx="166688" cy="16668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45050" y="2457450"/>
            <a:ext cx="166688" cy="145852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5050" y="3028950"/>
            <a:ext cx="166688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28099" y="1114425"/>
            <a:ext cx="3683050" cy="53625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8099" y="1114425"/>
            <a:ext cx="3683050" cy="5429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18599" y="1309688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18599" y="1847850"/>
            <a:ext cx="190500" cy="1905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18599" y="2419350"/>
            <a:ext cx="190500" cy="1905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18599" y="3248025"/>
            <a:ext cx="3302050" cy="842963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523875" y="285750"/>
            <a:ext cx="11668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NICE NG12 Urgent 2-Week Wait Referrals</a:t>
            </a:r>
            <a:endParaRPr lang="en-US" sz="2100" dirty="0"/>
          </a:p>
        </p:txBody>
      </p:sp>
      <p:sp>
        <p:nvSpPr>
          <p:cNvPr id="24" name="Text 1"/>
          <p:cNvSpPr/>
          <p:nvPr/>
        </p:nvSpPr>
        <p:spPr>
          <a:xfrm>
            <a:off x="571500" y="723900"/>
            <a:ext cx="11239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SUSPECTED BREAST CANCER REFERRAL CRITERIA (UPDATED 2023)</a:t>
            </a:r>
            <a:endParaRPr lang="en-US" sz="1050" dirty="0"/>
          </a:p>
        </p:txBody>
      </p:sp>
      <p:sp>
        <p:nvSpPr>
          <p:cNvPr id="25" name="Text 2"/>
          <p:cNvSpPr/>
          <p:nvPr/>
        </p:nvSpPr>
        <p:spPr>
          <a:xfrm>
            <a:off x="876300" y="1257300"/>
            <a:ext cx="28803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Palpable Lumps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852488" y="1847850"/>
            <a:ext cx="3021062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Aged ≥ 30:</a:t>
            </a:r>
            <a:r>
              <a:rPr lang="en-US" sz="1200" dirty="0">
                <a:solidFill>
                  <a:srgbClr val="2D3436"/>
                </a:solidFill>
              </a:rPr>
              <a:t> Any unexplained breast lump, with or without pain.</a:t>
            </a:r>
            <a:endParaRPr lang="en-US" sz="1200" dirty="0"/>
          </a:p>
        </p:txBody>
      </p:sp>
      <p:sp>
        <p:nvSpPr>
          <p:cNvPr id="27" name="Text 4"/>
          <p:cNvSpPr/>
          <p:nvPr/>
        </p:nvSpPr>
        <p:spPr>
          <a:xfrm>
            <a:off x="852488" y="2419350"/>
            <a:ext cx="3021062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Aged &lt; 30:</a:t>
            </a:r>
            <a:r>
              <a:rPr lang="en-US" sz="1200" dirty="0">
                <a:solidFill>
                  <a:srgbClr val="2D3436"/>
                </a:solidFill>
              </a:rPr>
              <a:t> Any unexplained breast lump (consider 2WW depending on clinical suspicion/local pathway).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852488" y="3219450"/>
            <a:ext cx="3021062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Axilla:</a:t>
            </a:r>
            <a:r>
              <a:rPr lang="en-US" sz="1200" dirty="0">
                <a:solidFill>
                  <a:srgbClr val="2D3436"/>
                </a:solidFill>
              </a:rPr>
              <a:t> Any unexplained lump in the axilla in patients aged ≥ 30.</a:t>
            </a:r>
            <a:endParaRPr lang="en-US" sz="1200" dirty="0"/>
          </a:p>
        </p:txBody>
      </p:sp>
      <p:sp>
        <p:nvSpPr>
          <p:cNvPr id="29" name="Text 6"/>
          <p:cNvSpPr/>
          <p:nvPr/>
        </p:nvSpPr>
        <p:spPr>
          <a:xfrm>
            <a:off x="4749850" y="1257300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Skin &amp; Nipple Changes</a:t>
            </a:r>
            <a:endParaRPr lang="en-US" sz="1350" dirty="0"/>
          </a:p>
        </p:txBody>
      </p:sp>
      <p:sp>
        <p:nvSpPr>
          <p:cNvPr id="30" name="Text 7"/>
          <p:cNvSpPr/>
          <p:nvPr/>
        </p:nvSpPr>
        <p:spPr>
          <a:xfrm>
            <a:off x="4726037" y="1847850"/>
            <a:ext cx="3021062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Skin:</a:t>
            </a:r>
            <a:r>
              <a:rPr lang="en-US" sz="1200" dirty="0">
                <a:solidFill>
                  <a:srgbClr val="2D3436"/>
                </a:solidFill>
              </a:rPr>
              <a:t> Dimpling, tethering, or </a:t>
            </a:r>
            <a:r>
              <a:rPr lang="en-US" sz="1200" b="1" dirty="0">
                <a:solidFill>
                  <a:srgbClr val="D63031"/>
                </a:solidFill>
              </a:rPr>
              <a:t>Peau d'orange</a:t>
            </a:r>
            <a:r>
              <a:rPr lang="en-US" sz="1200" dirty="0">
                <a:solidFill>
                  <a:srgbClr val="2D3436"/>
                </a:solidFill>
              </a:rPr>
              <a:t> (suggests lymphoedema/cancer).</a:t>
            </a:r>
            <a:endParaRPr lang="en-US" sz="1200" dirty="0"/>
          </a:p>
        </p:txBody>
      </p:sp>
      <p:sp>
        <p:nvSpPr>
          <p:cNvPr id="31" name="Text 8"/>
          <p:cNvSpPr/>
          <p:nvPr/>
        </p:nvSpPr>
        <p:spPr>
          <a:xfrm>
            <a:off x="4726037" y="2419350"/>
            <a:ext cx="3021062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Aged ≥ 50:</a:t>
            </a:r>
            <a:r>
              <a:rPr lang="en-US" sz="1200" dirty="0">
                <a:solidFill>
                  <a:srgbClr val="2D3436"/>
                </a:solidFill>
              </a:rPr>
              <a:t> New nipple retraction or distortion.</a:t>
            </a:r>
            <a:endParaRPr lang="en-US" sz="1200" dirty="0"/>
          </a:p>
        </p:txBody>
      </p:sp>
      <p:sp>
        <p:nvSpPr>
          <p:cNvPr id="32" name="Text 9"/>
          <p:cNvSpPr/>
          <p:nvPr/>
        </p:nvSpPr>
        <p:spPr>
          <a:xfrm>
            <a:off x="4726037" y="2990850"/>
            <a:ext cx="3021062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Aged ≥ 50:</a:t>
            </a:r>
            <a:r>
              <a:rPr lang="en-US" sz="1200" dirty="0">
                <a:solidFill>
                  <a:srgbClr val="2D3436"/>
                </a:solidFill>
              </a:rPr>
              <a:t> Unilateral nipple discharge (especially if bloodstained or persistent).</a:t>
            </a:r>
            <a:endParaRPr lang="en-US" sz="1200" dirty="0"/>
          </a:p>
        </p:txBody>
      </p:sp>
      <p:sp>
        <p:nvSpPr>
          <p:cNvPr id="33" name="Text 10"/>
          <p:cNvSpPr/>
          <p:nvPr/>
        </p:nvSpPr>
        <p:spPr>
          <a:xfrm>
            <a:off x="8623399" y="1257300"/>
            <a:ext cx="356860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Inflammatory Signs</a:t>
            </a:r>
            <a:endParaRPr lang="en-US" sz="1350" dirty="0"/>
          </a:p>
        </p:txBody>
      </p:sp>
      <p:sp>
        <p:nvSpPr>
          <p:cNvPr id="34" name="Text 11"/>
          <p:cNvSpPr/>
          <p:nvPr/>
        </p:nvSpPr>
        <p:spPr>
          <a:xfrm>
            <a:off x="8623399" y="1847850"/>
            <a:ext cx="2997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Inflammatory Breast Cancer:</a:t>
            </a:r>
            <a:r>
              <a:rPr lang="en-US" sz="1200" dirty="0">
                <a:solidFill>
                  <a:srgbClr val="2D3436"/>
                </a:solidFill>
              </a:rPr>
              <a:t> Presents as a red, hot, swollen breast.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8623399" y="2419350"/>
            <a:ext cx="29972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Critical Rule:</a:t>
            </a:r>
            <a:r>
              <a:rPr lang="en-US" sz="1200" dirty="0">
                <a:solidFill>
                  <a:srgbClr val="2D3436"/>
                </a:solidFill>
              </a:rPr>
              <a:t> If signs do not respond to antibiotics within </a:t>
            </a:r>
            <a:r>
              <a:rPr lang="en-US" sz="1200" b="1" dirty="0">
                <a:solidFill>
                  <a:srgbClr val="D63031"/>
                </a:solidFill>
              </a:rPr>
              <a:t>48–72 hours</a:t>
            </a:r>
            <a:r>
              <a:rPr lang="en-US" sz="1200" dirty="0">
                <a:solidFill>
                  <a:srgbClr val="2D3436"/>
                </a:solidFill>
              </a:rPr>
              <a:t>, refer urgently via 2WW.</a:t>
            </a:r>
            <a:endParaRPr lang="en-US" sz="1200" dirty="0"/>
          </a:p>
        </p:txBody>
      </p:sp>
      <p:sp>
        <p:nvSpPr>
          <p:cNvPr id="36" name="Text 13"/>
          <p:cNvSpPr/>
          <p:nvPr/>
        </p:nvSpPr>
        <p:spPr>
          <a:xfrm>
            <a:off x="8461474" y="3248025"/>
            <a:ext cx="3016300" cy="8429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636E72"/>
                </a:solidFill>
              </a:rPr>
              <a:t>GP Tip:</a:t>
            </a:r>
            <a:r>
              <a:rPr lang="en-US" sz="975" i="1" dirty="0">
                <a:solidFill>
                  <a:srgbClr val="636E72"/>
                </a:solidFill>
              </a:rPr>
              <a:t> Do not let the presence of pain or "infection" symptoms delay a cancer referral if there is no rapid response to treatment.</a:t>
            </a:r>
            <a:endParaRPr lang="en-US" sz="9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85750"/>
            <a:ext cx="11049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71600"/>
            <a:ext cx="5334000" cy="39814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25" y="1676400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2143125"/>
            <a:ext cx="95250" cy="95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2771775"/>
            <a:ext cx="95250" cy="952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3400425"/>
            <a:ext cx="95250" cy="95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1371600"/>
            <a:ext cx="5334000" cy="39814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24625" y="1676400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4625" y="2143125"/>
            <a:ext cx="95250" cy="952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4625" y="2771775"/>
            <a:ext cx="95250" cy="952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4625" y="3400425"/>
            <a:ext cx="95250" cy="952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638800"/>
            <a:ext cx="11049000" cy="8382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5912048"/>
            <a:ext cx="333375" cy="291703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714375" y="285750"/>
            <a:ext cx="11477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Routine Referrals and Family History</a:t>
            </a:r>
            <a:endParaRPr lang="en-US" sz="2100" dirty="0"/>
          </a:p>
        </p:txBody>
      </p:sp>
      <p:sp>
        <p:nvSpPr>
          <p:cNvPr id="18" name="Text 1"/>
          <p:cNvSpPr/>
          <p:nvPr/>
        </p:nvSpPr>
        <p:spPr>
          <a:xfrm>
            <a:off x="762000" y="752475"/>
            <a:ext cx="10218539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CRITERIA FOR NON-URGENT REFERRALS AND IDENTIFYING HIGH-RISK FAMILY HISTORY PATTERNS THAT REQUIRE THE CANCER GENETICS SERVICE.</a:t>
            </a:r>
            <a:endParaRPr lang="en-US" sz="1050" dirty="0"/>
          </a:p>
        </p:txBody>
      </p:sp>
      <p:sp>
        <p:nvSpPr>
          <p:cNvPr id="19" name="Text 2"/>
          <p:cNvSpPr/>
          <p:nvPr/>
        </p:nvSpPr>
        <p:spPr>
          <a:xfrm>
            <a:off x="1000125" y="1609725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Routine Referral Criteria</a:t>
            </a:r>
            <a:endParaRPr lang="en-US" sz="1500" dirty="0"/>
          </a:p>
        </p:txBody>
      </p:sp>
      <p:sp>
        <p:nvSpPr>
          <p:cNvPr id="20" name="Text 3"/>
          <p:cNvSpPr/>
          <p:nvPr/>
        </p:nvSpPr>
        <p:spPr>
          <a:xfrm>
            <a:off x="1019175" y="2085975"/>
            <a:ext cx="46482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D3436"/>
                </a:solidFill>
              </a:rPr>
              <a:t>Asymmetrical nodularity (&lt;35):</a:t>
            </a:r>
            <a:r>
              <a:rPr lang="en-US" sz="1275" dirty="0">
                <a:solidFill>
                  <a:srgbClr val="2D3436"/>
                </a:solidFill>
              </a:rPr>
              <a:t> Reassess at 6 weeks (different cycle phase). Refer if it persists or worsens.</a:t>
            </a:r>
            <a:endParaRPr lang="en-US" sz="1275" dirty="0"/>
          </a:p>
        </p:txBody>
      </p:sp>
      <p:sp>
        <p:nvSpPr>
          <p:cNvPr id="21" name="Text 4"/>
          <p:cNvSpPr/>
          <p:nvPr/>
        </p:nvSpPr>
        <p:spPr>
          <a:xfrm>
            <a:off x="1019175" y="2714625"/>
            <a:ext cx="46482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D3436"/>
                </a:solidFill>
              </a:rPr>
              <a:t>Breast Pain:</a:t>
            </a:r>
            <a:r>
              <a:rPr lang="en-US" sz="1275" dirty="0">
                <a:solidFill>
                  <a:srgbClr val="2D3436"/>
                </a:solidFill>
              </a:rPr>
              <a:t> Refer if examination or history suggests a structural cause (unilateral, localized, persistent).</a:t>
            </a:r>
            <a:endParaRPr lang="en-US" sz="1275" dirty="0"/>
          </a:p>
        </p:txBody>
      </p:sp>
      <p:sp>
        <p:nvSpPr>
          <p:cNvPr id="22" name="Text 5"/>
          <p:cNvSpPr/>
          <p:nvPr/>
        </p:nvSpPr>
        <p:spPr>
          <a:xfrm>
            <a:off x="1019175" y="3343275"/>
            <a:ext cx="46482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D3436"/>
                </a:solidFill>
              </a:rPr>
              <a:t>Nipple Abnormality (&lt;50):</a:t>
            </a:r>
            <a:r>
              <a:rPr lang="en-US" sz="1275" dirty="0">
                <a:solidFill>
                  <a:srgbClr val="2D3436"/>
                </a:solidFill>
              </a:rPr>
              <a:t> Non-urgent referral if there is concern (e.g., distortion or retraction without a palpable mass).</a:t>
            </a:r>
            <a:endParaRPr lang="en-US" sz="1275" dirty="0"/>
          </a:p>
        </p:txBody>
      </p:sp>
      <p:sp>
        <p:nvSpPr>
          <p:cNvPr id="23" name="Text 6"/>
          <p:cNvSpPr/>
          <p:nvPr/>
        </p:nvSpPr>
        <p:spPr>
          <a:xfrm>
            <a:off x="6715125" y="1609725"/>
            <a:ext cx="5476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Cancer Genetics Referrals</a:t>
            </a:r>
            <a:endParaRPr lang="en-US" sz="1500" dirty="0"/>
          </a:p>
        </p:txBody>
      </p:sp>
      <p:sp>
        <p:nvSpPr>
          <p:cNvPr id="24" name="Text 7"/>
          <p:cNvSpPr/>
          <p:nvPr/>
        </p:nvSpPr>
        <p:spPr>
          <a:xfrm>
            <a:off x="6734175" y="2085975"/>
            <a:ext cx="46482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D3436"/>
                </a:solidFill>
              </a:rPr>
              <a:t>NICE NG151 Criteria:</a:t>
            </a:r>
            <a:r>
              <a:rPr lang="en-US" sz="1275" dirty="0">
                <a:solidFill>
                  <a:srgbClr val="2D3436"/>
                </a:solidFill>
              </a:rPr>
              <a:t> Refer for genetic counseling if patient meets significant family history thresholds.</a:t>
            </a:r>
            <a:endParaRPr lang="en-US" sz="1275" dirty="0"/>
          </a:p>
        </p:txBody>
      </p:sp>
      <p:sp>
        <p:nvSpPr>
          <p:cNvPr id="25" name="Text 8"/>
          <p:cNvSpPr/>
          <p:nvPr/>
        </p:nvSpPr>
        <p:spPr>
          <a:xfrm>
            <a:off x="6734175" y="2714625"/>
            <a:ext cx="46482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D3436"/>
                </a:solidFill>
              </a:rPr>
              <a:t>High Risk Patterns:</a:t>
            </a:r>
            <a:r>
              <a:rPr lang="en-US" sz="1275" dirty="0">
                <a:solidFill>
                  <a:srgbClr val="2D3436"/>
                </a:solidFill>
              </a:rPr>
              <a:t> ≥2 first or second-degree relatives with breast cancer (especially if diagnosed &lt;50 yrs).</a:t>
            </a:r>
            <a:endParaRPr lang="en-US" sz="1275" dirty="0"/>
          </a:p>
        </p:txBody>
      </p:sp>
      <p:sp>
        <p:nvSpPr>
          <p:cNvPr id="26" name="Text 9"/>
          <p:cNvSpPr/>
          <p:nvPr/>
        </p:nvSpPr>
        <p:spPr>
          <a:xfrm>
            <a:off x="6734175" y="3343275"/>
            <a:ext cx="46482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D3436"/>
                </a:solidFill>
              </a:rPr>
              <a:t>Specific Red Flags:</a:t>
            </a:r>
            <a:r>
              <a:rPr lang="en-US" sz="1275" dirty="0">
                <a:solidFill>
                  <a:srgbClr val="2D3436"/>
                </a:solidFill>
              </a:rPr>
              <a:t> Male breast cancer in a relative or a known </a:t>
            </a:r>
            <a:r>
              <a:rPr lang="en-US" sz="1275" b="1" u="sng" dirty="0">
                <a:solidFill>
                  <a:srgbClr val="2D3436"/>
                </a:solidFill>
              </a:rPr>
              <a:t>BRCA1/BRCA2</a:t>
            </a:r>
            <a:r>
              <a:rPr lang="en-US" sz="1275" dirty="0">
                <a:solidFill>
                  <a:srgbClr val="2D3436"/>
                </a:solidFill>
              </a:rPr>
              <a:t> mutation carrier in the family.</a:t>
            </a:r>
            <a:endParaRPr lang="en-US" sz="1275" dirty="0"/>
          </a:p>
        </p:txBody>
      </p:sp>
      <p:sp>
        <p:nvSpPr>
          <p:cNvPr id="27" name="Text 10"/>
          <p:cNvSpPr/>
          <p:nvPr/>
        </p:nvSpPr>
        <p:spPr>
          <a:xfrm>
            <a:off x="1285875" y="5829300"/>
            <a:ext cx="10144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E44AD"/>
                </a:solidFill>
              </a:rPr>
              <a:t>SCA CONSULTATION TIP:</a:t>
            </a:r>
            <a:r>
              <a:rPr lang="en-US" sz="1200" dirty="0">
                <a:solidFill>
                  <a:srgbClr val="2D3436"/>
                </a:solidFill>
              </a:rPr>
              <a:t> Always document that family history was explored during every breast consultation. Do not reassure a patient with "benign findings" until you have ruled out high-risk familial patterns requiring specialized genetic screening.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4000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95375"/>
            <a:ext cx="5595938" cy="27241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74428"/>
            <a:ext cx="261937" cy="2134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47850"/>
            <a:ext cx="95250" cy="95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447925"/>
            <a:ext cx="95250" cy="8453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048000"/>
            <a:ext cx="95250" cy="8453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5063" y="1095375"/>
            <a:ext cx="5595938" cy="27241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43663" y="1374428"/>
            <a:ext cx="261937" cy="2134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43663" y="1847850"/>
            <a:ext cx="95250" cy="76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3663" y="2205038"/>
            <a:ext cx="95250" cy="76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3663" y="2562225"/>
            <a:ext cx="95250" cy="952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4010025"/>
            <a:ext cx="11430000" cy="1295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6750" y="4229100"/>
            <a:ext cx="285750" cy="2286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86367" y="4219575"/>
            <a:ext cx="1538883" cy="24765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523875" y="285750"/>
            <a:ext cx="11668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Breast Pain: Assessment and Categorisation</a:t>
            </a:r>
            <a:endParaRPr lang="en-US" sz="2100" dirty="0"/>
          </a:p>
        </p:txBody>
      </p:sp>
      <p:sp>
        <p:nvSpPr>
          <p:cNvPr id="19" name="Text 1"/>
          <p:cNvSpPr/>
          <p:nvPr/>
        </p:nvSpPr>
        <p:spPr>
          <a:xfrm>
            <a:off x="571500" y="752475"/>
            <a:ext cx="43205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HISTORY &amp; THE PAIN CALENDAR</a:t>
            </a:r>
            <a:endParaRPr lang="en-US" sz="1050" dirty="0"/>
          </a:p>
        </p:txBody>
      </p:sp>
      <p:sp>
        <p:nvSpPr>
          <p:cNvPr id="20" name="Text 2"/>
          <p:cNvSpPr/>
          <p:nvPr/>
        </p:nvSpPr>
        <p:spPr>
          <a:xfrm>
            <a:off x="985838" y="1323975"/>
            <a:ext cx="45262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Cyclical Mastalgia</a:t>
            </a:r>
            <a:endParaRPr lang="en-US" sz="1650" dirty="0"/>
          </a:p>
        </p:txBody>
      </p:sp>
      <p:sp>
        <p:nvSpPr>
          <p:cNvPr id="21" name="Text 3"/>
          <p:cNvSpPr/>
          <p:nvPr/>
        </p:nvSpPr>
        <p:spPr>
          <a:xfrm>
            <a:off x="800100" y="1790700"/>
            <a:ext cx="49482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Timing:</a:t>
            </a:r>
            <a:r>
              <a:rPr lang="en-US" sz="1275" dirty="0">
                <a:solidFill>
                  <a:srgbClr val="2D3436"/>
                </a:solidFill>
              </a:rPr>
              <a:t> Peaks during the luteal phase (week before period); resolves after menstruation.</a:t>
            </a:r>
            <a:endParaRPr lang="en-US" sz="1275" dirty="0"/>
          </a:p>
        </p:txBody>
      </p:sp>
      <p:sp>
        <p:nvSpPr>
          <p:cNvPr id="22" name="Text 4"/>
          <p:cNvSpPr/>
          <p:nvPr/>
        </p:nvSpPr>
        <p:spPr>
          <a:xfrm>
            <a:off x="800100" y="2390775"/>
            <a:ext cx="49482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Location:</a:t>
            </a:r>
            <a:r>
              <a:rPr lang="en-US" sz="1275" dirty="0">
                <a:solidFill>
                  <a:srgbClr val="2D3436"/>
                </a:solidFill>
              </a:rPr>
              <a:t> Usually bilateral and diffuse; often worst in upper outer quadrants.</a:t>
            </a:r>
            <a:endParaRPr lang="en-US" sz="1275" dirty="0"/>
          </a:p>
        </p:txBody>
      </p:sp>
      <p:sp>
        <p:nvSpPr>
          <p:cNvPr id="23" name="Text 5"/>
          <p:cNvSpPr/>
          <p:nvPr/>
        </p:nvSpPr>
        <p:spPr>
          <a:xfrm>
            <a:off x="800100" y="2990850"/>
            <a:ext cx="49482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Demographics:</a:t>
            </a:r>
            <a:r>
              <a:rPr lang="en-US" sz="1275" dirty="0">
                <a:solidFill>
                  <a:srgbClr val="2D3436"/>
                </a:solidFill>
              </a:rPr>
              <a:t> Most common in premenopausal women (hormone-driven).</a:t>
            </a:r>
            <a:endParaRPr lang="en-US" sz="1275" dirty="0"/>
          </a:p>
        </p:txBody>
      </p:sp>
      <p:sp>
        <p:nvSpPr>
          <p:cNvPr id="24" name="Text 6"/>
          <p:cNvSpPr/>
          <p:nvPr/>
        </p:nvSpPr>
        <p:spPr>
          <a:xfrm>
            <a:off x="6819900" y="1323975"/>
            <a:ext cx="5372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Non-Cyclical Mastalgia</a:t>
            </a:r>
            <a:endParaRPr lang="en-US" sz="1650" dirty="0"/>
          </a:p>
        </p:txBody>
      </p:sp>
      <p:sp>
        <p:nvSpPr>
          <p:cNvPr id="25" name="Text 7"/>
          <p:cNvSpPr/>
          <p:nvPr/>
        </p:nvSpPr>
        <p:spPr>
          <a:xfrm>
            <a:off x="6634163" y="1790700"/>
            <a:ext cx="555783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Timing:</a:t>
            </a:r>
            <a:r>
              <a:rPr lang="en-US" sz="1275" dirty="0">
                <a:solidFill>
                  <a:srgbClr val="2D3436"/>
                </a:solidFill>
              </a:rPr>
              <a:t> Constant or random; no relationship to the menstrual cycle.</a:t>
            </a:r>
            <a:endParaRPr lang="en-US" sz="1275" dirty="0"/>
          </a:p>
        </p:txBody>
      </p:sp>
      <p:sp>
        <p:nvSpPr>
          <p:cNvPr id="26" name="Text 8"/>
          <p:cNvSpPr/>
          <p:nvPr/>
        </p:nvSpPr>
        <p:spPr>
          <a:xfrm>
            <a:off x="6634163" y="2147888"/>
            <a:ext cx="555783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Location:</a:t>
            </a:r>
            <a:r>
              <a:rPr lang="en-US" sz="1275" dirty="0">
                <a:solidFill>
                  <a:srgbClr val="2D3436"/>
                </a:solidFill>
              </a:rPr>
              <a:t> Frequently unilateral and localized to one specific area.</a:t>
            </a:r>
            <a:endParaRPr lang="en-US" sz="1275" dirty="0"/>
          </a:p>
        </p:txBody>
      </p:sp>
      <p:sp>
        <p:nvSpPr>
          <p:cNvPr id="27" name="Text 9"/>
          <p:cNvSpPr/>
          <p:nvPr/>
        </p:nvSpPr>
        <p:spPr>
          <a:xfrm>
            <a:off x="6634163" y="2505075"/>
            <a:ext cx="49482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Demographics:</a:t>
            </a:r>
            <a:r>
              <a:rPr lang="en-US" sz="1275" dirty="0">
                <a:solidFill>
                  <a:srgbClr val="2D3436"/>
                </a:solidFill>
              </a:rPr>
              <a:t> More common in postmenopausal women; exclude structural causes.</a:t>
            </a:r>
            <a:endParaRPr lang="en-US" sz="1275" dirty="0"/>
          </a:p>
        </p:txBody>
      </p:sp>
      <p:sp>
        <p:nvSpPr>
          <p:cNvPr id="28" name="Text 10"/>
          <p:cNvSpPr/>
          <p:nvPr/>
        </p:nvSpPr>
        <p:spPr>
          <a:xfrm>
            <a:off x="1095375" y="4200525"/>
            <a:ext cx="6629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E44AD"/>
                </a:solidFill>
              </a:rPr>
              <a:t>The "Essential" Pain Calendar</a:t>
            </a:r>
            <a:endParaRPr lang="en-US" sz="1500" dirty="0"/>
          </a:p>
        </p:txBody>
      </p:sp>
      <p:sp>
        <p:nvSpPr>
          <p:cNvPr id="29" name="Text 11"/>
          <p:cNvSpPr/>
          <p:nvPr/>
        </p:nvSpPr>
        <p:spPr>
          <a:xfrm>
            <a:off x="10100667" y="4219575"/>
            <a:ext cx="2091333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AKT &amp; SCA HIGH-YIELD</a:t>
            </a:r>
            <a:endParaRPr lang="en-US" sz="900" dirty="0"/>
          </a:p>
        </p:txBody>
      </p:sp>
      <p:sp>
        <p:nvSpPr>
          <p:cNvPr id="30" name="Text 12"/>
          <p:cNvSpPr/>
          <p:nvPr/>
        </p:nvSpPr>
        <p:spPr>
          <a:xfrm>
            <a:off x="666750" y="4600575"/>
            <a:ext cx="10858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Ask the patient to record pain daily for </a:t>
            </a:r>
            <a:r>
              <a:rPr lang="en-US" sz="1350" b="1" dirty="0">
                <a:solidFill>
                  <a:srgbClr val="2D3436"/>
                </a:solidFill>
              </a:rPr>
              <a:t>2 to 3 full menstrual cycles</a:t>
            </a:r>
            <a:r>
              <a:rPr lang="en-US" sz="1350" dirty="0">
                <a:solidFill>
                  <a:srgbClr val="444444"/>
                </a:solidFill>
              </a:rPr>
              <a:t>. This simple tool instantly distinguishes cyclical patterns, avoids unnecessary drugs, and is a </a:t>
            </a:r>
            <a:r>
              <a:rPr lang="en-US" sz="1350" b="1" dirty="0">
                <a:solidFill>
                  <a:srgbClr val="2D3436"/>
                </a:solidFill>
              </a:rPr>
              <a:t>medico-legal gold standard</a:t>
            </a:r>
            <a:r>
              <a:rPr lang="en-US" sz="1350" dirty="0">
                <a:solidFill>
                  <a:srgbClr val="444444"/>
                </a:solidFill>
              </a:rPr>
              <a:t> before referral or prescribing hormonal treatments.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85750"/>
            <a:ext cx="11049000" cy="457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152525"/>
            <a:ext cx="2569071" cy="283071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638300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990725"/>
            <a:ext cx="178594" cy="19481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486025"/>
            <a:ext cx="178594" cy="19481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981325"/>
            <a:ext cx="178594" cy="19481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1071" y="1152525"/>
            <a:ext cx="2569071" cy="283071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21571" y="1638300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1571" y="1990725"/>
            <a:ext cx="178594" cy="194816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1571" y="2486025"/>
            <a:ext cx="178594" cy="194816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1160" y="2524125"/>
            <a:ext cx="482798" cy="67806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21571" y="3297436"/>
            <a:ext cx="178594" cy="19481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0642" y="1152525"/>
            <a:ext cx="2770436" cy="283071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81142" y="1638300"/>
            <a:ext cx="238125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1142" y="1990725"/>
            <a:ext cx="178594" cy="194816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88498" y="2009775"/>
            <a:ext cx="682079" cy="60543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1142" y="2886075"/>
            <a:ext cx="178594" cy="194816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12026" y="2905125"/>
            <a:ext cx="737146" cy="458837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51578" y="1152525"/>
            <a:ext cx="2569071" cy="283071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42078" y="1638300"/>
            <a:ext cx="238125" cy="1905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42078" y="1990725"/>
            <a:ext cx="178594" cy="178594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242078" y="2686050"/>
            <a:ext cx="178594" cy="178594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5857875"/>
            <a:ext cx="11049000" cy="71437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9625" y="6143476"/>
            <a:ext cx="217438" cy="173831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714375" y="285750"/>
            <a:ext cx="114776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2D3436"/>
                </a:solidFill>
              </a:rPr>
              <a:t>Management Ladder for Cyclical Mastalgia</a:t>
            </a:r>
            <a:endParaRPr lang="en-US" sz="2400" dirty="0"/>
          </a:p>
        </p:txBody>
      </p:sp>
      <p:sp>
        <p:nvSpPr>
          <p:cNvPr id="29" name="Text 1"/>
          <p:cNvSpPr/>
          <p:nvPr/>
        </p:nvSpPr>
        <p:spPr>
          <a:xfrm>
            <a:off x="762000" y="781050"/>
            <a:ext cx="10858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60" dirty="0">
                <a:solidFill>
                  <a:srgbClr val="636E72"/>
                </a:solidFill>
              </a:rPr>
              <a:t>A STEPWISE CLINICAL APPROACH FOR PRIMARY CARE</a:t>
            </a:r>
            <a:endParaRPr lang="en-US" sz="1200" dirty="0"/>
          </a:p>
        </p:txBody>
      </p:sp>
      <p:sp>
        <p:nvSpPr>
          <p:cNvPr id="30" name="Text 2"/>
          <p:cNvSpPr/>
          <p:nvPr/>
        </p:nvSpPr>
        <p:spPr>
          <a:xfrm>
            <a:off x="762000" y="1343025"/>
            <a:ext cx="25603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STEP 1: FIRST LINE</a:t>
            </a:r>
            <a:endParaRPr lang="en-US" sz="900" dirty="0"/>
          </a:p>
        </p:txBody>
      </p:sp>
      <p:sp>
        <p:nvSpPr>
          <p:cNvPr id="31" name="Text 3"/>
          <p:cNvSpPr/>
          <p:nvPr/>
        </p:nvSpPr>
        <p:spPr>
          <a:xfrm>
            <a:off x="1095375" y="1590675"/>
            <a:ext cx="2743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Conservative</a:t>
            </a:r>
            <a:endParaRPr lang="en-US" sz="1500" dirty="0"/>
          </a:p>
        </p:txBody>
      </p:sp>
      <p:sp>
        <p:nvSpPr>
          <p:cNvPr id="32" name="Text 4"/>
          <p:cNvSpPr/>
          <p:nvPr/>
        </p:nvSpPr>
        <p:spPr>
          <a:xfrm>
            <a:off x="1016794" y="1990725"/>
            <a:ext cx="218807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Reassurance of benign nature (essential first step)</a:t>
            </a:r>
            <a:endParaRPr lang="en-US" sz="1125" dirty="0"/>
          </a:p>
        </p:txBody>
      </p:sp>
      <p:sp>
        <p:nvSpPr>
          <p:cNvPr id="33" name="Text 5"/>
          <p:cNvSpPr/>
          <p:nvPr/>
        </p:nvSpPr>
        <p:spPr>
          <a:xfrm>
            <a:off x="1016794" y="2486025"/>
            <a:ext cx="218807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Well-fitting supportive bra (especially during exercise)</a:t>
            </a:r>
            <a:endParaRPr lang="en-US" sz="1125" dirty="0"/>
          </a:p>
        </p:txBody>
      </p:sp>
      <p:sp>
        <p:nvSpPr>
          <p:cNvPr id="34" name="Text 6"/>
          <p:cNvSpPr/>
          <p:nvPr/>
        </p:nvSpPr>
        <p:spPr>
          <a:xfrm>
            <a:off x="1016794" y="2981325"/>
            <a:ext cx="218807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Topical NSAIDs:</a:t>
            </a:r>
            <a:r>
              <a:rPr lang="en-US" sz="1125" dirty="0">
                <a:solidFill>
                  <a:srgbClr val="2D3436"/>
                </a:solidFill>
              </a:rPr>
              <a:t>Ibuprofen gel/Diclofenac gel</a:t>
            </a:r>
            <a:endParaRPr lang="en-US" sz="1125" dirty="0"/>
          </a:p>
        </p:txBody>
      </p:sp>
      <p:sp>
        <p:nvSpPr>
          <p:cNvPr id="35" name="Text 7"/>
          <p:cNvSpPr/>
          <p:nvPr/>
        </p:nvSpPr>
        <p:spPr>
          <a:xfrm>
            <a:off x="3521571" y="1343025"/>
            <a:ext cx="28346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STEP 2: MODIFICATION</a:t>
            </a:r>
            <a:endParaRPr lang="en-US" sz="900" dirty="0"/>
          </a:p>
        </p:txBody>
      </p:sp>
      <p:sp>
        <p:nvSpPr>
          <p:cNvPr id="36" name="Text 8"/>
          <p:cNvSpPr/>
          <p:nvPr/>
        </p:nvSpPr>
        <p:spPr>
          <a:xfrm>
            <a:off x="3854946" y="1590675"/>
            <a:ext cx="2514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Supplements</a:t>
            </a:r>
            <a:endParaRPr lang="en-US" sz="1500" dirty="0"/>
          </a:p>
        </p:txBody>
      </p:sp>
      <p:sp>
        <p:nvSpPr>
          <p:cNvPr id="37" name="Text 9"/>
          <p:cNvSpPr/>
          <p:nvPr/>
        </p:nvSpPr>
        <p:spPr>
          <a:xfrm>
            <a:off x="3776365" y="1990725"/>
            <a:ext cx="218807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Review OCP: Consider POP or lower-dose oestrogen</a:t>
            </a:r>
            <a:endParaRPr lang="en-US" sz="1125" dirty="0"/>
          </a:p>
        </p:txBody>
      </p:sp>
      <p:sp>
        <p:nvSpPr>
          <p:cNvPr id="38" name="Text 10"/>
          <p:cNvSpPr/>
          <p:nvPr/>
        </p:nvSpPr>
        <p:spPr>
          <a:xfrm>
            <a:off x="3776365" y="2486025"/>
            <a:ext cx="2188071" cy="7161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Evening Primrose Oil:</a:t>
            </a:r>
            <a:r>
              <a:rPr lang="en-US" sz="1125" dirty="0">
                <a:solidFill>
                  <a:srgbClr val="2D3436"/>
                </a:solidFill>
              </a:rPr>
              <a:t>Gamolenic acid</a:t>
            </a:r>
            <a:r>
              <a:rPr lang="en-US" sz="900" b="1" dirty="0">
                <a:solidFill>
                  <a:srgbClr val="01579B"/>
                </a:solidFill>
              </a:rPr>
              <a:t>40mg, 6-8 caps daily</a:t>
            </a:r>
            <a:endParaRPr lang="en-US" sz="1125" dirty="0"/>
          </a:p>
        </p:txBody>
      </p:sp>
      <p:sp>
        <p:nvSpPr>
          <p:cNvPr id="39" name="Text 11"/>
          <p:cNvSpPr/>
          <p:nvPr/>
        </p:nvSpPr>
        <p:spPr>
          <a:xfrm>
            <a:off x="3776365" y="3297436"/>
            <a:ext cx="218807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Trial for 4 months before assessing efficacy</a:t>
            </a:r>
            <a:endParaRPr lang="en-US" sz="1125" dirty="0"/>
          </a:p>
        </p:txBody>
      </p:sp>
      <p:sp>
        <p:nvSpPr>
          <p:cNvPr id="40" name="Text 12"/>
          <p:cNvSpPr/>
          <p:nvPr/>
        </p:nvSpPr>
        <p:spPr>
          <a:xfrm>
            <a:off x="6281142" y="1343025"/>
            <a:ext cx="3246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</a:rPr>
              <a:t>STEP 3: PHARMACOLOGICAL</a:t>
            </a:r>
            <a:endParaRPr lang="en-US" sz="900" dirty="0"/>
          </a:p>
        </p:txBody>
      </p:sp>
      <p:sp>
        <p:nvSpPr>
          <p:cNvPr id="41" name="Text 13"/>
          <p:cNvSpPr/>
          <p:nvPr/>
        </p:nvSpPr>
        <p:spPr>
          <a:xfrm>
            <a:off x="6614517" y="1590675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Specialist Meds</a:t>
            </a:r>
            <a:endParaRPr lang="en-US" sz="1500" dirty="0"/>
          </a:p>
        </p:txBody>
      </p:sp>
      <p:sp>
        <p:nvSpPr>
          <p:cNvPr id="42" name="Text 14"/>
          <p:cNvSpPr/>
          <p:nvPr/>
        </p:nvSpPr>
        <p:spPr>
          <a:xfrm>
            <a:off x="6535936" y="1990725"/>
            <a:ext cx="2389436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Danazol:</a:t>
            </a:r>
            <a:r>
              <a:rPr lang="en-US" sz="1125" dirty="0">
                <a:solidFill>
                  <a:srgbClr val="2D3436"/>
                </a:solidFill>
              </a:rPr>
              <a:t>100-300mg daily (Licensed)</a:t>
            </a:r>
            <a:r>
              <a:rPr lang="en-US" sz="825" b="1" dirty="0">
                <a:solidFill>
                  <a:srgbClr val="E65100"/>
                </a:solidFill>
              </a:rPr>
              <a:t>Acne, weight gain, hirsutism</a:t>
            </a:r>
            <a:endParaRPr lang="en-US" sz="1125" dirty="0"/>
          </a:p>
        </p:txBody>
      </p:sp>
      <p:sp>
        <p:nvSpPr>
          <p:cNvPr id="43" name="Text 15"/>
          <p:cNvSpPr/>
          <p:nvPr/>
        </p:nvSpPr>
        <p:spPr>
          <a:xfrm>
            <a:off x="6535936" y="2886075"/>
            <a:ext cx="2389436" cy="4778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Bromocriptine:</a:t>
            </a:r>
            <a:r>
              <a:rPr lang="en-US" sz="1125" dirty="0">
                <a:solidFill>
                  <a:srgbClr val="2D3436"/>
                </a:solidFill>
              </a:rPr>
              <a:t>Titrate slowly</a:t>
            </a:r>
            <a:r>
              <a:rPr lang="en-US" sz="825" b="1" dirty="0">
                <a:solidFill>
                  <a:srgbClr val="E65100"/>
                </a:solidFill>
              </a:rPr>
              <a:t>Nausea, postural hypotension</a:t>
            </a:r>
            <a:endParaRPr lang="en-US" sz="1125" dirty="0"/>
          </a:p>
        </p:txBody>
      </p:sp>
      <p:sp>
        <p:nvSpPr>
          <p:cNvPr id="44" name="Text 16"/>
          <p:cNvSpPr/>
          <p:nvPr/>
        </p:nvSpPr>
        <p:spPr>
          <a:xfrm>
            <a:off x="9242078" y="1343025"/>
            <a:ext cx="25603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63031"/>
                </a:solidFill>
              </a:rPr>
              <a:t>STEP 4: ESCALATION</a:t>
            </a:r>
            <a:endParaRPr lang="en-US" sz="900" dirty="0"/>
          </a:p>
        </p:txBody>
      </p:sp>
      <p:sp>
        <p:nvSpPr>
          <p:cNvPr id="45" name="Text 17"/>
          <p:cNvSpPr/>
          <p:nvPr/>
        </p:nvSpPr>
        <p:spPr>
          <a:xfrm>
            <a:off x="9575453" y="1590675"/>
            <a:ext cx="218807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63031"/>
                </a:solidFill>
              </a:rPr>
              <a:t>Referral</a:t>
            </a:r>
            <a:endParaRPr lang="en-US" sz="1500" dirty="0"/>
          </a:p>
        </p:txBody>
      </p:sp>
      <p:sp>
        <p:nvSpPr>
          <p:cNvPr id="46" name="Text 18"/>
          <p:cNvSpPr/>
          <p:nvPr/>
        </p:nvSpPr>
        <p:spPr>
          <a:xfrm>
            <a:off x="9496871" y="1990725"/>
            <a:ext cx="2188071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Refer if severe symptoms persist after trial of two options</a:t>
            </a:r>
            <a:endParaRPr lang="en-US" sz="1125" dirty="0"/>
          </a:p>
        </p:txBody>
      </p:sp>
      <p:sp>
        <p:nvSpPr>
          <p:cNvPr id="47" name="Text 19"/>
          <p:cNvSpPr/>
          <p:nvPr/>
        </p:nvSpPr>
        <p:spPr>
          <a:xfrm>
            <a:off x="9496871" y="2686050"/>
            <a:ext cx="218807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Refer if diagnostic uncertainty persists</a:t>
            </a:r>
            <a:endParaRPr lang="en-US" sz="1125" dirty="0"/>
          </a:p>
        </p:txBody>
      </p:sp>
      <p:sp>
        <p:nvSpPr>
          <p:cNvPr id="48" name="Text 20"/>
          <p:cNvSpPr/>
          <p:nvPr/>
        </p:nvSpPr>
        <p:spPr>
          <a:xfrm>
            <a:off x="1217563" y="6000750"/>
            <a:ext cx="10164812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AKT/SCA Pearl:</a:t>
            </a:r>
            <a:r>
              <a:rPr lang="en-US" sz="1125" dirty="0">
                <a:solidFill>
                  <a:srgbClr val="2D3436"/>
                </a:solidFill>
              </a:rPr>
              <a:t> Use a </a:t>
            </a:r>
            <a:r>
              <a:rPr lang="en-US" sz="1125" b="1" dirty="0">
                <a:solidFill>
                  <a:srgbClr val="2D3436"/>
                </a:solidFill>
              </a:rPr>
              <a:t>pain calendar</a:t>
            </a:r>
            <a:r>
              <a:rPr lang="en-US" sz="1125" dirty="0">
                <a:solidFill>
                  <a:srgbClr val="2D3436"/>
                </a:solidFill>
              </a:rPr>
              <a:t> for 2 cycles </a:t>
            </a:r>
            <a:r>
              <a:rPr lang="en-US" sz="1125" i="1" dirty="0">
                <a:solidFill>
                  <a:srgbClr val="2D3436"/>
                </a:solidFill>
              </a:rPr>
              <a:t>before</a:t>
            </a:r>
            <a:r>
              <a:rPr lang="en-US" sz="1125" dirty="0">
                <a:solidFill>
                  <a:srgbClr val="2D3436"/>
                </a:solidFill>
              </a:rPr>
              <a:t> escalating to Step 3. This confirms the cyclical pattern and provides objective evidence of severity. Note that Danazol, while effective, is often poorly tolerated due to androgenic side effects.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4348</Words>
  <Application>Microsoft Office PowerPoint</Application>
  <PresentationFormat>Widescreen</PresentationFormat>
  <Paragraphs>449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2026-05-04T13:12:05Z</dcterms:created>
  <dcterms:modified xsi:type="dcterms:W3CDTF">2026-05-04T13:18:48Z</dcterms:modified>
</cp:coreProperties>
</file>