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61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7.png"/><Relationship Id="rId18" Type="http://schemas.openxmlformats.org/officeDocument/2006/relationships/image" Target="../media/image152.png"/><Relationship Id="rId3" Type="http://schemas.openxmlformats.org/officeDocument/2006/relationships/image" Target="../media/image1.png"/><Relationship Id="rId21" Type="http://schemas.openxmlformats.org/officeDocument/2006/relationships/image" Target="../media/image155.png"/><Relationship Id="rId7" Type="http://schemas.openxmlformats.org/officeDocument/2006/relationships/image" Target="../media/image141.png"/><Relationship Id="rId12" Type="http://schemas.openxmlformats.org/officeDocument/2006/relationships/image" Target="../media/image146.png"/><Relationship Id="rId17" Type="http://schemas.openxmlformats.org/officeDocument/2006/relationships/image" Target="../media/image15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0.png"/><Relationship Id="rId20" Type="http://schemas.openxmlformats.org/officeDocument/2006/relationships/image" Target="../media/image1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5" Type="http://schemas.openxmlformats.org/officeDocument/2006/relationships/image" Target="../media/image139.png"/><Relationship Id="rId15" Type="http://schemas.openxmlformats.org/officeDocument/2006/relationships/image" Target="../media/image149.png"/><Relationship Id="rId10" Type="http://schemas.openxmlformats.org/officeDocument/2006/relationships/image" Target="../media/image144.png"/><Relationship Id="rId19" Type="http://schemas.openxmlformats.org/officeDocument/2006/relationships/image" Target="../media/image153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Relationship Id="rId14" Type="http://schemas.openxmlformats.org/officeDocument/2006/relationships/image" Target="../media/image148.png"/><Relationship Id="rId22" Type="http://schemas.openxmlformats.org/officeDocument/2006/relationships/image" Target="../media/image1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18" Type="http://schemas.openxmlformats.org/officeDocument/2006/relationships/image" Target="../media/image171.png"/><Relationship Id="rId3" Type="http://schemas.openxmlformats.org/officeDocument/2006/relationships/image" Target="../media/image1.pn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17" Type="http://schemas.openxmlformats.org/officeDocument/2006/relationships/image" Target="../media/image17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5" Type="http://schemas.openxmlformats.org/officeDocument/2006/relationships/image" Target="../media/image158.png"/><Relationship Id="rId15" Type="http://schemas.openxmlformats.org/officeDocument/2006/relationships/image" Target="../media/image168.png"/><Relationship Id="rId10" Type="http://schemas.openxmlformats.org/officeDocument/2006/relationships/image" Target="../media/image163.png"/><Relationship Id="rId4" Type="http://schemas.openxmlformats.org/officeDocument/2006/relationships/image" Target="../media/image157.png"/><Relationship Id="rId9" Type="http://schemas.openxmlformats.org/officeDocument/2006/relationships/image" Target="../media/image162.png"/><Relationship Id="rId14" Type="http://schemas.openxmlformats.org/officeDocument/2006/relationships/image" Target="../media/image16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13" Type="http://schemas.openxmlformats.org/officeDocument/2006/relationships/image" Target="../media/image180.png"/><Relationship Id="rId18" Type="http://schemas.openxmlformats.org/officeDocument/2006/relationships/image" Target="../media/image185.png"/><Relationship Id="rId3" Type="http://schemas.openxmlformats.org/officeDocument/2006/relationships/image" Target="../media/image1.png"/><Relationship Id="rId21" Type="http://schemas.openxmlformats.org/officeDocument/2006/relationships/image" Target="../media/image188.png"/><Relationship Id="rId7" Type="http://schemas.openxmlformats.org/officeDocument/2006/relationships/image" Target="../media/image174.png"/><Relationship Id="rId12" Type="http://schemas.openxmlformats.org/officeDocument/2006/relationships/image" Target="../media/image179.png"/><Relationship Id="rId17" Type="http://schemas.openxmlformats.org/officeDocument/2006/relationships/image" Target="../media/image184.png"/><Relationship Id="rId25" Type="http://schemas.openxmlformats.org/officeDocument/2006/relationships/image" Target="../media/image19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83.png"/><Relationship Id="rId20" Type="http://schemas.openxmlformats.org/officeDocument/2006/relationships/image" Target="../media/image1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3.png"/><Relationship Id="rId11" Type="http://schemas.openxmlformats.org/officeDocument/2006/relationships/image" Target="../media/image178.png"/><Relationship Id="rId24" Type="http://schemas.openxmlformats.org/officeDocument/2006/relationships/image" Target="../media/image191.png"/><Relationship Id="rId5" Type="http://schemas.openxmlformats.org/officeDocument/2006/relationships/image" Target="../media/image172.png"/><Relationship Id="rId15" Type="http://schemas.openxmlformats.org/officeDocument/2006/relationships/image" Target="../media/image182.png"/><Relationship Id="rId23" Type="http://schemas.openxmlformats.org/officeDocument/2006/relationships/image" Target="../media/image190.png"/><Relationship Id="rId10" Type="http://schemas.openxmlformats.org/officeDocument/2006/relationships/image" Target="../media/image177.png"/><Relationship Id="rId19" Type="http://schemas.openxmlformats.org/officeDocument/2006/relationships/image" Target="../media/image186.png"/><Relationship Id="rId4" Type="http://schemas.openxmlformats.org/officeDocument/2006/relationships/image" Target="../media/image48.png"/><Relationship Id="rId9" Type="http://schemas.openxmlformats.org/officeDocument/2006/relationships/image" Target="../media/image176.png"/><Relationship Id="rId14" Type="http://schemas.openxmlformats.org/officeDocument/2006/relationships/image" Target="../media/image181.png"/><Relationship Id="rId22" Type="http://schemas.openxmlformats.org/officeDocument/2006/relationships/image" Target="../media/image18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02.png"/><Relationship Id="rId3" Type="http://schemas.openxmlformats.org/officeDocument/2006/relationships/image" Target="../media/image1.png"/><Relationship Id="rId7" Type="http://schemas.openxmlformats.org/officeDocument/2006/relationships/image" Target="../media/image196.png"/><Relationship Id="rId12" Type="http://schemas.openxmlformats.org/officeDocument/2006/relationships/image" Target="../media/image20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5.png"/><Relationship Id="rId11" Type="http://schemas.openxmlformats.org/officeDocument/2006/relationships/image" Target="../media/image200.png"/><Relationship Id="rId5" Type="http://schemas.openxmlformats.org/officeDocument/2006/relationships/image" Target="../media/image194.png"/><Relationship Id="rId15" Type="http://schemas.openxmlformats.org/officeDocument/2006/relationships/image" Target="../media/image204.png"/><Relationship Id="rId10" Type="http://schemas.openxmlformats.org/officeDocument/2006/relationships/image" Target="../media/image199.png"/><Relationship Id="rId4" Type="http://schemas.openxmlformats.org/officeDocument/2006/relationships/image" Target="../media/image193.png"/><Relationship Id="rId9" Type="http://schemas.openxmlformats.org/officeDocument/2006/relationships/image" Target="../media/image198.png"/><Relationship Id="rId14" Type="http://schemas.openxmlformats.org/officeDocument/2006/relationships/image" Target="../media/image20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13" Type="http://schemas.openxmlformats.org/officeDocument/2006/relationships/image" Target="../media/image212.png"/><Relationship Id="rId18" Type="http://schemas.openxmlformats.org/officeDocument/2006/relationships/image" Target="../media/image217.png"/><Relationship Id="rId3" Type="http://schemas.openxmlformats.org/officeDocument/2006/relationships/image" Target="../media/image1.png"/><Relationship Id="rId21" Type="http://schemas.openxmlformats.org/officeDocument/2006/relationships/image" Target="../media/image220.png"/><Relationship Id="rId7" Type="http://schemas.openxmlformats.org/officeDocument/2006/relationships/image" Target="../media/image207.png"/><Relationship Id="rId12" Type="http://schemas.openxmlformats.org/officeDocument/2006/relationships/image" Target="../media/image165.png"/><Relationship Id="rId17" Type="http://schemas.openxmlformats.org/officeDocument/2006/relationships/image" Target="../media/image216.png"/><Relationship Id="rId25" Type="http://schemas.openxmlformats.org/officeDocument/2006/relationships/image" Target="../media/image22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15.png"/><Relationship Id="rId20" Type="http://schemas.openxmlformats.org/officeDocument/2006/relationships/image" Target="../media/image2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6.png"/><Relationship Id="rId11" Type="http://schemas.openxmlformats.org/officeDocument/2006/relationships/image" Target="../media/image211.png"/><Relationship Id="rId24" Type="http://schemas.openxmlformats.org/officeDocument/2006/relationships/image" Target="../media/image223.png"/><Relationship Id="rId5" Type="http://schemas.openxmlformats.org/officeDocument/2006/relationships/image" Target="../media/image205.png"/><Relationship Id="rId15" Type="http://schemas.openxmlformats.org/officeDocument/2006/relationships/image" Target="../media/image214.png"/><Relationship Id="rId23" Type="http://schemas.openxmlformats.org/officeDocument/2006/relationships/image" Target="../media/image222.png"/><Relationship Id="rId10" Type="http://schemas.openxmlformats.org/officeDocument/2006/relationships/image" Target="../media/image210.png"/><Relationship Id="rId19" Type="http://schemas.openxmlformats.org/officeDocument/2006/relationships/image" Target="../media/image218.png"/><Relationship Id="rId4" Type="http://schemas.openxmlformats.org/officeDocument/2006/relationships/image" Target="../media/image6.png"/><Relationship Id="rId9" Type="http://schemas.openxmlformats.org/officeDocument/2006/relationships/image" Target="../media/image209.png"/><Relationship Id="rId14" Type="http://schemas.openxmlformats.org/officeDocument/2006/relationships/image" Target="../media/image213.png"/><Relationship Id="rId22" Type="http://schemas.openxmlformats.org/officeDocument/2006/relationships/image" Target="../media/image2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33.png"/><Relationship Id="rId18" Type="http://schemas.openxmlformats.org/officeDocument/2006/relationships/image" Target="../media/image238.png"/><Relationship Id="rId3" Type="http://schemas.openxmlformats.org/officeDocument/2006/relationships/image" Target="../media/image1.png"/><Relationship Id="rId7" Type="http://schemas.openxmlformats.org/officeDocument/2006/relationships/image" Target="../media/image227.png"/><Relationship Id="rId12" Type="http://schemas.openxmlformats.org/officeDocument/2006/relationships/image" Target="../media/image232.png"/><Relationship Id="rId17" Type="http://schemas.openxmlformats.org/officeDocument/2006/relationships/image" Target="../media/image237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6.png"/><Relationship Id="rId11" Type="http://schemas.openxmlformats.org/officeDocument/2006/relationships/image" Target="../media/image231.png"/><Relationship Id="rId5" Type="http://schemas.openxmlformats.org/officeDocument/2006/relationships/image" Target="../media/image225.png"/><Relationship Id="rId15" Type="http://schemas.openxmlformats.org/officeDocument/2006/relationships/image" Target="../media/image235.png"/><Relationship Id="rId10" Type="http://schemas.openxmlformats.org/officeDocument/2006/relationships/image" Target="../media/image230.png"/><Relationship Id="rId4" Type="http://schemas.openxmlformats.org/officeDocument/2006/relationships/image" Target="../media/image193.png"/><Relationship Id="rId9" Type="http://schemas.openxmlformats.org/officeDocument/2006/relationships/image" Target="../media/image229.png"/><Relationship Id="rId14" Type="http://schemas.openxmlformats.org/officeDocument/2006/relationships/image" Target="../media/image2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13" Type="http://schemas.openxmlformats.org/officeDocument/2006/relationships/image" Target="../media/image248.png"/><Relationship Id="rId18" Type="http://schemas.openxmlformats.org/officeDocument/2006/relationships/image" Target="../media/image253.png"/><Relationship Id="rId26" Type="http://schemas.openxmlformats.org/officeDocument/2006/relationships/image" Target="../media/image261.png"/><Relationship Id="rId3" Type="http://schemas.openxmlformats.org/officeDocument/2006/relationships/image" Target="../media/image1.png"/><Relationship Id="rId21" Type="http://schemas.openxmlformats.org/officeDocument/2006/relationships/image" Target="../media/image256.png"/><Relationship Id="rId7" Type="http://schemas.openxmlformats.org/officeDocument/2006/relationships/image" Target="../media/image242.png"/><Relationship Id="rId12" Type="http://schemas.openxmlformats.org/officeDocument/2006/relationships/image" Target="../media/image247.png"/><Relationship Id="rId17" Type="http://schemas.openxmlformats.org/officeDocument/2006/relationships/image" Target="../media/image252.png"/><Relationship Id="rId25" Type="http://schemas.openxmlformats.org/officeDocument/2006/relationships/image" Target="../media/image260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51.png"/><Relationship Id="rId20" Type="http://schemas.openxmlformats.org/officeDocument/2006/relationships/image" Target="../media/image2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1.png"/><Relationship Id="rId11" Type="http://schemas.openxmlformats.org/officeDocument/2006/relationships/image" Target="../media/image246.png"/><Relationship Id="rId24" Type="http://schemas.openxmlformats.org/officeDocument/2006/relationships/image" Target="../media/image259.png"/><Relationship Id="rId5" Type="http://schemas.openxmlformats.org/officeDocument/2006/relationships/image" Target="../media/image240.png"/><Relationship Id="rId15" Type="http://schemas.openxmlformats.org/officeDocument/2006/relationships/image" Target="../media/image250.png"/><Relationship Id="rId23" Type="http://schemas.openxmlformats.org/officeDocument/2006/relationships/image" Target="../media/image258.png"/><Relationship Id="rId10" Type="http://schemas.openxmlformats.org/officeDocument/2006/relationships/image" Target="../media/image245.png"/><Relationship Id="rId19" Type="http://schemas.openxmlformats.org/officeDocument/2006/relationships/image" Target="../media/image254.png"/><Relationship Id="rId4" Type="http://schemas.openxmlformats.org/officeDocument/2006/relationships/image" Target="../media/image239.png"/><Relationship Id="rId9" Type="http://schemas.openxmlformats.org/officeDocument/2006/relationships/image" Target="../media/image244.png"/><Relationship Id="rId14" Type="http://schemas.openxmlformats.org/officeDocument/2006/relationships/image" Target="../media/image249.png"/><Relationship Id="rId22" Type="http://schemas.openxmlformats.org/officeDocument/2006/relationships/image" Target="../media/image2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67.png"/><Relationship Id="rId3" Type="http://schemas.openxmlformats.org/officeDocument/2006/relationships/image" Target="../media/image1.png"/><Relationship Id="rId7" Type="http://schemas.openxmlformats.org/officeDocument/2006/relationships/image" Target="../media/image264.png"/><Relationship Id="rId12" Type="http://schemas.openxmlformats.org/officeDocument/2006/relationships/image" Target="../media/image266.png"/><Relationship Id="rId17" Type="http://schemas.openxmlformats.org/officeDocument/2006/relationships/image" Target="../media/image271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3.png"/><Relationship Id="rId11" Type="http://schemas.openxmlformats.org/officeDocument/2006/relationships/image" Target="../media/image13.png"/><Relationship Id="rId5" Type="http://schemas.openxmlformats.org/officeDocument/2006/relationships/image" Target="../media/image262.png"/><Relationship Id="rId15" Type="http://schemas.openxmlformats.org/officeDocument/2006/relationships/image" Target="../media/image269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265.png"/><Relationship Id="rId14" Type="http://schemas.openxmlformats.org/officeDocument/2006/relationships/image" Target="../media/image26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png"/><Relationship Id="rId13" Type="http://schemas.openxmlformats.org/officeDocument/2006/relationships/image" Target="../media/image280.png"/><Relationship Id="rId18" Type="http://schemas.openxmlformats.org/officeDocument/2006/relationships/image" Target="../media/image285.png"/><Relationship Id="rId26" Type="http://schemas.openxmlformats.org/officeDocument/2006/relationships/image" Target="../media/image293.png"/><Relationship Id="rId3" Type="http://schemas.openxmlformats.org/officeDocument/2006/relationships/image" Target="../media/image1.png"/><Relationship Id="rId21" Type="http://schemas.openxmlformats.org/officeDocument/2006/relationships/image" Target="../media/image288.png"/><Relationship Id="rId7" Type="http://schemas.openxmlformats.org/officeDocument/2006/relationships/image" Target="../media/image274.png"/><Relationship Id="rId12" Type="http://schemas.openxmlformats.org/officeDocument/2006/relationships/image" Target="../media/image279.png"/><Relationship Id="rId17" Type="http://schemas.openxmlformats.org/officeDocument/2006/relationships/image" Target="../media/image284.png"/><Relationship Id="rId25" Type="http://schemas.openxmlformats.org/officeDocument/2006/relationships/image" Target="../media/image29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83.png"/><Relationship Id="rId20" Type="http://schemas.openxmlformats.org/officeDocument/2006/relationships/image" Target="../media/image2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3.png"/><Relationship Id="rId11" Type="http://schemas.openxmlformats.org/officeDocument/2006/relationships/image" Target="../media/image278.png"/><Relationship Id="rId24" Type="http://schemas.openxmlformats.org/officeDocument/2006/relationships/image" Target="../media/image291.png"/><Relationship Id="rId5" Type="http://schemas.openxmlformats.org/officeDocument/2006/relationships/image" Target="../media/image272.png"/><Relationship Id="rId15" Type="http://schemas.openxmlformats.org/officeDocument/2006/relationships/image" Target="../media/image282.png"/><Relationship Id="rId23" Type="http://schemas.openxmlformats.org/officeDocument/2006/relationships/image" Target="../media/image290.png"/><Relationship Id="rId28" Type="http://schemas.openxmlformats.org/officeDocument/2006/relationships/image" Target="../media/image295.png"/><Relationship Id="rId10" Type="http://schemas.openxmlformats.org/officeDocument/2006/relationships/image" Target="../media/image277.png"/><Relationship Id="rId19" Type="http://schemas.openxmlformats.org/officeDocument/2006/relationships/image" Target="../media/image286.png"/><Relationship Id="rId4" Type="http://schemas.openxmlformats.org/officeDocument/2006/relationships/image" Target="../media/image193.png"/><Relationship Id="rId9" Type="http://schemas.openxmlformats.org/officeDocument/2006/relationships/image" Target="../media/image276.png"/><Relationship Id="rId14" Type="http://schemas.openxmlformats.org/officeDocument/2006/relationships/image" Target="../media/image281.png"/><Relationship Id="rId22" Type="http://schemas.openxmlformats.org/officeDocument/2006/relationships/image" Target="../media/image289.png"/><Relationship Id="rId27" Type="http://schemas.openxmlformats.org/officeDocument/2006/relationships/image" Target="../media/image29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openxmlformats.org/officeDocument/2006/relationships/image" Target="../media/image305.png"/><Relationship Id="rId3" Type="http://schemas.openxmlformats.org/officeDocument/2006/relationships/image" Target="../media/image1.png"/><Relationship Id="rId7" Type="http://schemas.openxmlformats.org/officeDocument/2006/relationships/image" Target="../media/image299.png"/><Relationship Id="rId12" Type="http://schemas.openxmlformats.org/officeDocument/2006/relationships/image" Target="../media/image30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8.png"/><Relationship Id="rId11" Type="http://schemas.openxmlformats.org/officeDocument/2006/relationships/image" Target="../media/image303.png"/><Relationship Id="rId5" Type="http://schemas.openxmlformats.org/officeDocument/2006/relationships/image" Target="../media/image297.png"/><Relationship Id="rId10" Type="http://schemas.openxmlformats.org/officeDocument/2006/relationships/image" Target="../media/image302.png"/><Relationship Id="rId4" Type="http://schemas.openxmlformats.org/officeDocument/2006/relationships/image" Target="../media/image296.png"/><Relationship Id="rId9" Type="http://schemas.openxmlformats.org/officeDocument/2006/relationships/image" Target="../media/image301.png"/><Relationship Id="rId14" Type="http://schemas.openxmlformats.org/officeDocument/2006/relationships/image" Target="../media/image30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13" Type="http://schemas.openxmlformats.org/officeDocument/2006/relationships/image" Target="../media/image312.png"/><Relationship Id="rId18" Type="http://schemas.openxmlformats.org/officeDocument/2006/relationships/image" Target="../media/image317.png"/><Relationship Id="rId3" Type="http://schemas.openxmlformats.org/officeDocument/2006/relationships/image" Target="../media/image1.png"/><Relationship Id="rId7" Type="http://schemas.openxmlformats.org/officeDocument/2006/relationships/image" Target="../media/image309.png"/><Relationship Id="rId12" Type="http://schemas.openxmlformats.org/officeDocument/2006/relationships/image" Target="../media/image311.png"/><Relationship Id="rId17" Type="http://schemas.openxmlformats.org/officeDocument/2006/relationships/image" Target="../media/image31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8.png"/><Relationship Id="rId11" Type="http://schemas.openxmlformats.org/officeDocument/2006/relationships/image" Target="../media/image310.png"/><Relationship Id="rId5" Type="http://schemas.openxmlformats.org/officeDocument/2006/relationships/image" Target="../media/image307.png"/><Relationship Id="rId15" Type="http://schemas.openxmlformats.org/officeDocument/2006/relationships/image" Target="../media/image314.png"/><Relationship Id="rId10" Type="http://schemas.openxmlformats.org/officeDocument/2006/relationships/image" Target="../media/image231.png"/><Relationship Id="rId19" Type="http://schemas.openxmlformats.org/officeDocument/2006/relationships/image" Target="../media/image318.png"/><Relationship Id="rId4" Type="http://schemas.openxmlformats.org/officeDocument/2006/relationships/image" Target="../media/image193.png"/><Relationship Id="rId9" Type="http://schemas.openxmlformats.org/officeDocument/2006/relationships/image" Target="../media/image229.png"/><Relationship Id="rId14" Type="http://schemas.openxmlformats.org/officeDocument/2006/relationships/image" Target="../media/image3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2.png"/><Relationship Id="rId13" Type="http://schemas.openxmlformats.org/officeDocument/2006/relationships/image" Target="../media/image327.png"/><Relationship Id="rId18" Type="http://schemas.openxmlformats.org/officeDocument/2006/relationships/image" Target="../media/image332.png"/><Relationship Id="rId3" Type="http://schemas.openxmlformats.org/officeDocument/2006/relationships/image" Target="../media/image1.png"/><Relationship Id="rId7" Type="http://schemas.openxmlformats.org/officeDocument/2006/relationships/image" Target="../media/image321.png"/><Relationship Id="rId12" Type="http://schemas.openxmlformats.org/officeDocument/2006/relationships/image" Target="../media/image326.png"/><Relationship Id="rId17" Type="http://schemas.openxmlformats.org/officeDocument/2006/relationships/image" Target="../media/image331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0.png"/><Relationship Id="rId11" Type="http://schemas.openxmlformats.org/officeDocument/2006/relationships/image" Target="../media/image325.png"/><Relationship Id="rId5" Type="http://schemas.openxmlformats.org/officeDocument/2006/relationships/image" Target="../media/image319.png"/><Relationship Id="rId15" Type="http://schemas.openxmlformats.org/officeDocument/2006/relationships/image" Target="../media/image329.png"/><Relationship Id="rId10" Type="http://schemas.openxmlformats.org/officeDocument/2006/relationships/image" Target="../media/image324.png"/><Relationship Id="rId4" Type="http://schemas.openxmlformats.org/officeDocument/2006/relationships/image" Target="../media/image193.png"/><Relationship Id="rId9" Type="http://schemas.openxmlformats.org/officeDocument/2006/relationships/image" Target="../media/image323.png"/><Relationship Id="rId14" Type="http://schemas.openxmlformats.org/officeDocument/2006/relationships/image" Target="../media/image3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6.png"/><Relationship Id="rId13" Type="http://schemas.openxmlformats.org/officeDocument/2006/relationships/image" Target="../media/image341.png"/><Relationship Id="rId3" Type="http://schemas.openxmlformats.org/officeDocument/2006/relationships/image" Target="../media/image1.png"/><Relationship Id="rId7" Type="http://schemas.openxmlformats.org/officeDocument/2006/relationships/image" Target="../media/image335.png"/><Relationship Id="rId12" Type="http://schemas.openxmlformats.org/officeDocument/2006/relationships/image" Target="../media/image3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4.png"/><Relationship Id="rId11" Type="http://schemas.openxmlformats.org/officeDocument/2006/relationships/image" Target="../media/image339.png"/><Relationship Id="rId5" Type="http://schemas.openxmlformats.org/officeDocument/2006/relationships/image" Target="../media/image333.png"/><Relationship Id="rId10" Type="http://schemas.openxmlformats.org/officeDocument/2006/relationships/image" Target="../media/image338.png"/><Relationship Id="rId4" Type="http://schemas.openxmlformats.org/officeDocument/2006/relationships/image" Target="../media/image296.png"/><Relationship Id="rId9" Type="http://schemas.openxmlformats.org/officeDocument/2006/relationships/image" Target="../media/image337.png"/><Relationship Id="rId14" Type="http://schemas.openxmlformats.org/officeDocument/2006/relationships/image" Target="../media/image3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png"/><Relationship Id="rId13" Type="http://schemas.openxmlformats.org/officeDocument/2006/relationships/image" Target="../media/image352.png"/><Relationship Id="rId3" Type="http://schemas.openxmlformats.org/officeDocument/2006/relationships/image" Target="../media/image1.png"/><Relationship Id="rId7" Type="http://schemas.openxmlformats.org/officeDocument/2006/relationships/image" Target="../media/image346.png"/><Relationship Id="rId12" Type="http://schemas.openxmlformats.org/officeDocument/2006/relationships/image" Target="../media/image3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5.png"/><Relationship Id="rId11" Type="http://schemas.openxmlformats.org/officeDocument/2006/relationships/image" Target="../media/image350.png"/><Relationship Id="rId5" Type="http://schemas.openxmlformats.org/officeDocument/2006/relationships/image" Target="../media/image344.png"/><Relationship Id="rId10" Type="http://schemas.openxmlformats.org/officeDocument/2006/relationships/image" Target="../media/image349.png"/><Relationship Id="rId4" Type="http://schemas.openxmlformats.org/officeDocument/2006/relationships/image" Target="../media/image343.png"/><Relationship Id="rId9" Type="http://schemas.openxmlformats.org/officeDocument/2006/relationships/image" Target="../media/image348.png"/><Relationship Id="rId14" Type="http://schemas.openxmlformats.org/officeDocument/2006/relationships/image" Target="../media/image35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8.png"/><Relationship Id="rId3" Type="http://schemas.openxmlformats.org/officeDocument/2006/relationships/image" Target="../media/image1.png"/><Relationship Id="rId7" Type="http://schemas.openxmlformats.org/officeDocument/2006/relationships/image" Target="../media/image357.png"/><Relationship Id="rId12" Type="http://schemas.openxmlformats.org/officeDocument/2006/relationships/image" Target="../media/image36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6.png"/><Relationship Id="rId11" Type="http://schemas.openxmlformats.org/officeDocument/2006/relationships/image" Target="../media/image361.png"/><Relationship Id="rId5" Type="http://schemas.openxmlformats.org/officeDocument/2006/relationships/image" Target="../media/image355.png"/><Relationship Id="rId10" Type="http://schemas.openxmlformats.org/officeDocument/2006/relationships/image" Target="../media/image360.png"/><Relationship Id="rId4" Type="http://schemas.openxmlformats.org/officeDocument/2006/relationships/image" Target="../media/image354.png"/><Relationship Id="rId9" Type="http://schemas.openxmlformats.org/officeDocument/2006/relationships/image" Target="../media/image35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png"/><Relationship Id="rId13" Type="http://schemas.openxmlformats.org/officeDocument/2006/relationships/image" Target="../media/image372.png"/><Relationship Id="rId3" Type="http://schemas.openxmlformats.org/officeDocument/2006/relationships/image" Target="../media/image1.png"/><Relationship Id="rId7" Type="http://schemas.openxmlformats.org/officeDocument/2006/relationships/image" Target="../media/image366.png"/><Relationship Id="rId12" Type="http://schemas.openxmlformats.org/officeDocument/2006/relationships/image" Target="../media/image37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5.png"/><Relationship Id="rId11" Type="http://schemas.openxmlformats.org/officeDocument/2006/relationships/image" Target="../media/image370.png"/><Relationship Id="rId5" Type="http://schemas.openxmlformats.org/officeDocument/2006/relationships/image" Target="../media/image364.png"/><Relationship Id="rId10" Type="http://schemas.openxmlformats.org/officeDocument/2006/relationships/image" Target="../media/image369.png"/><Relationship Id="rId4" Type="http://schemas.openxmlformats.org/officeDocument/2006/relationships/image" Target="../media/image363.png"/><Relationship Id="rId9" Type="http://schemas.openxmlformats.org/officeDocument/2006/relationships/image" Target="../media/image36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5.png"/><Relationship Id="rId13" Type="http://schemas.openxmlformats.org/officeDocument/2006/relationships/image" Target="../media/image380.png"/><Relationship Id="rId3" Type="http://schemas.openxmlformats.org/officeDocument/2006/relationships/image" Target="../media/image1.png"/><Relationship Id="rId7" Type="http://schemas.openxmlformats.org/officeDocument/2006/relationships/image" Target="../media/image372.png"/><Relationship Id="rId12" Type="http://schemas.openxmlformats.org/officeDocument/2006/relationships/image" Target="../media/image379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4.png"/><Relationship Id="rId11" Type="http://schemas.openxmlformats.org/officeDocument/2006/relationships/image" Target="../media/image378.png"/><Relationship Id="rId5" Type="http://schemas.openxmlformats.org/officeDocument/2006/relationships/image" Target="../media/image373.png"/><Relationship Id="rId15" Type="http://schemas.openxmlformats.org/officeDocument/2006/relationships/image" Target="../media/image382.png"/><Relationship Id="rId10" Type="http://schemas.openxmlformats.org/officeDocument/2006/relationships/image" Target="../media/image377.png"/><Relationship Id="rId4" Type="http://schemas.openxmlformats.org/officeDocument/2006/relationships/image" Target="../media/image6.png"/><Relationship Id="rId9" Type="http://schemas.openxmlformats.org/officeDocument/2006/relationships/image" Target="../media/image376.png"/><Relationship Id="rId14" Type="http://schemas.openxmlformats.org/officeDocument/2006/relationships/image" Target="../media/image38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8.png"/><Relationship Id="rId13" Type="http://schemas.openxmlformats.org/officeDocument/2006/relationships/image" Target="../media/image393.png"/><Relationship Id="rId3" Type="http://schemas.openxmlformats.org/officeDocument/2006/relationships/image" Target="../media/image1.png"/><Relationship Id="rId7" Type="http://schemas.openxmlformats.org/officeDocument/2006/relationships/image" Target="../media/image387.png"/><Relationship Id="rId12" Type="http://schemas.openxmlformats.org/officeDocument/2006/relationships/image" Target="../media/image39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6.png"/><Relationship Id="rId11" Type="http://schemas.openxmlformats.org/officeDocument/2006/relationships/image" Target="../media/image391.png"/><Relationship Id="rId5" Type="http://schemas.openxmlformats.org/officeDocument/2006/relationships/image" Target="../media/image385.png"/><Relationship Id="rId10" Type="http://schemas.openxmlformats.org/officeDocument/2006/relationships/image" Target="../media/image390.png"/><Relationship Id="rId4" Type="http://schemas.openxmlformats.org/officeDocument/2006/relationships/image" Target="../media/image384.png"/><Relationship Id="rId9" Type="http://schemas.openxmlformats.org/officeDocument/2006/relationships/image" Target="../media/image38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7.png"/><Relationship Id="rId13" Type="http://schemas.openxmlformats.org/officeDocument/2006/relationships/image" Target="../media/image402.png"/><Relationship Id="rId18" Type="http://schemas.openxmlformats.org/officeDocument/2006/relationships/image" Target="../media/image406.png"/><Relationship Id="rId3" Type="http://schemas.openxmlformats.org/officeDocument/2006/relationships/image" Target="../media/image1.png"/><Relationship Id="rId21" Type="http://schemas.openxmlformats.org/officeDocument/2006/relationships/image" Target="../media/image409.png"/><Relationship Id="rId7" Type="http://schemas.openxmlformats.org/officeDocument/2006/relationships/image" Target="../media/image396.png"/><Relationship Id="rId12" Type="http://schemas.openxmlformats.org/officeDocument/2006/relationships/image" Target="../media/image401.png"/><Relationship Id="rId17" Type="http://schemas.openxmlformats.org/officeDocument/2006/relationships/image" Target="../media/image405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04.png"/><Relationship Id="rId20" Type="http://schemas.openxmlformats.org/officeDocument/2006/relationships/image" Target="../media/image4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5.png"/><Relationship Id="rId11" Type="http://schemas.openxmlformats.org/officeDocument/2006/relationships/image" Target="../media/image400.png"/><Relationship Id="rId5" Type="http://schemas.openxmlformats.org/officeDocument/2006/relationships/image" Target="../media/image394.png"/><Relationship Id="rId15" Type="http://schemas.openxmlformats.org/officeDocument/2006/relationships/image" Target="../media/image403.png"/><Relationship Id="rId10" Type="http://schemas.openxmlformats.org/officeDocument/2006/relationships/image" Target="../media/image399.png"/><Relationship Id="rId19" Type="http://schemas.openxmlformats.org/officeDocument/2006/relationships/image" Target="../media/image407.png"/><Relationship Id="rId4" Type="http://schemas.openxmlformats.org/officeDocument/2006/relationships/image" Target="../media/image6.png"/><Relationship Id="rId9" Type="http://schemas.openxmlformats.org/officeDocument/2006/relationships/image" Target="../media/image398.png"/><Relationship Id="rId14" Type="http://schemas.openxmlformats.org/officeDocument/2006/relationships/image" Target="../media/image99.png"/><Relationship Id="rId22" Type="http://schemas.openxmlformats.org/officeDocument/2006/relationships/image" Target="../media/image41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4.png"/><Relationship Id="rId13" Type="http://schemas.openxmlformats.org/officeDocument/2006/relationships/image" Target="../media/image419.png"/><Relationship Id="rId18" Type="http://schemas.openxmlformats.org/officeDocument/2006/relationships/image" Target="../media/image424.png"/><Relationship Id="rId3" Type="http://schemas.openxmlformats.org/officeDocument/2006/relationships/image" Target="../media/image1.png"/><Relationship Id="rId7" Type="http://schemas.openxmlformats.org/officeDocument/2006/relationships/image" Target="../media/image413.png"/><Relationship Id="rId12" Type="http://schemas.openxmlformats.org/officeDocument/2006/relationships/image" Target="../media/image418.png"/><Relationship Id="rId17" Type="http://schemas.openxmlformats.org/officeDocument/2006/relationships/image" Target="../media/image423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2.png"/><Relationship Id="rId11" Type="http://schemas.openxmlformats.org/officeDocument/2006/relationships/image" Target="../media/image417.png"/><Relationship Id="rId5" Type="http://schemas.openxmlformats.org/officeDocument/2006/relationships/image" Target="../media/image411.png"/><Relationship Id="rId15" Type="http://schemas.openxmlformats.org/officeDocument/2006/relationships/image" Target="../media/image421.png"/><Relationship Id="rId10" Type="http://schemas.openxmlformats.org/officeDocument/2006/relationships/image" Target="../media/image416.png"/><Relationship Id="rId19" Type="http://schemas.openxmlformats.org/officeDocument/2006/relationships/image" Target="../media/image425.png"/><Relationship Id="rId4" Type="http://schemas.openxmlformats.org/officeDocument/2006/relationships/image" Target="../media/image363.png"/><Relationship Id="rId9" Type="http://schemas.openxmlformats.org/officeDocument/2006/relationships/image" Target="../media/image415.png"/><Relationship Id="rId14" Type="http://schemas.openxmlformats.org/officeDocument/2006/relationships/image" Target="../media/image4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6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8.png"/><Relationship Id="rId13" Type="http://schemas.openxmlformats.org/officeDocument/2006/relationships/image" Target="../media/image433.png"/><Relationship Id="rId18" Type="http://schemas.openxmlformats.org/officeDocument/2006/relationships/image" Target="../media/image438.png"/><Relationship Id="rId3" Type="http://schemas.openxmlformats.org/officeDocument/2006/relationships/image" Target="../media/image1.png"/><Relationship Id="rId7" Type="http://schemas.openxmlformats.org/officeDocument/2006/relationships/image" Target="../media/image233.png"/><Relationship Id="rId12" Type="http://schemas.openxmlformats.org/officeDocument/2006/relationships/image" Target="../media/image432.png"/><Relationship Id="rId17" Type="http://schemas.openxmlformats.org/officeDocument/2006/relationships/image" Target="../media/image437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4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7.png"/><Relationship Id="rId11" Type="http://schemas.openxmlformats.org/officeDocument/2006/relationships/image" Target="../media/image431.png"/><Relationship Id="rId5" Type="http://schemas.openxmlformats.org/officeDocument/2006/relationships/image" Target="../media/image426.png"/><Relationship Id="rId15" Type="http://schemas.openxmlformats.org/officeDocument/2006/relationships/image" Target="../media/image435.png"/><Relationship Id="rId10" Type="http://schemas.openxmlformats.org/officeDocument/2006/relationships/image" Target="../media/image430.png"/><Relationship Id="rId19" Type="http://schemas.openxmlformats.org/officeDocument/2006/relationships/image" Target="../media/image439.png"/><Relationship Id="rId4" Type="http://schemas.openxmlformats.org/officeDocument/2006/relationships/image" Target="../media/image48.png"/><Relationship Id="rId9" Type="http://schemas.openxmlformats.org/officeDocument/2006/relationships/image" Target="../media/image429.png"/><Relationship Id="rId14" Type="http://schemas.openxmlformats.org/officeDocument/2006/relationships/image" Target="../media/image4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12" Type="http://schemas.openxmlformats.org/officeDocument/2006/relationships/image" Target="../media/image13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2.png"/><Relationship Id="rId10" Type="http://schemas.openxmlformats.org/officeDocument/2006/relationships/image" Target="../media/image38.png"/><Relationship Id="rId19" Type="http://schemas.openxmlformats.org/officeDocument/2006/relationships/image" Target="../media/image46.png"/><Relationship Id="rId4" Type="http://schemas.openxmlformats.org/officeDocument/2006/relationships/image" Target="../media/image6.png"/><Relationship Id="rId9" Type="http://schemas.openxmlformats.org/officeDocument/2006/relationships/image" Target="../media/image37.png"/><Relationship Id="rId1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image" Target="../media/image1.png"/><Relationship Id="rId21" Type="http://schemas.openxmlformats.org/officeDocument/2006/relationships/image" Target="../media/image65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3" Type="http://schemas.openxmlformats.org/officeDocument/2006/relationships/image" Target="../media/image1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4" Type="http://schemas.openxmlformats.org/officeDocument/2006/relationships/image" Target="../media/image48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26" Type="http://schemas.openxmlformats.org/officeDocument/2006/relationships/image" Target="../media/image101.png"/><Relationship Id="rId3" Type="http://schemas.openxmlformats.org/officeDocument/2006/relationships/image" Target="../media/image1.png"/><Relationship Id="rId21" Type="http://schemas.openxmlformats.org/officeDocument/2006/relationships/image" Target="../media/image96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5" Type="http://schemas.openxmlformats.org/officeDocument/2006/relationships/image" Target="../media/image10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24" Type="http://schemas.openxmlformats.org/officeDocument/2006/relationships/image" Target="../media/image99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23" Type="http://schemas.openxmlformats.org/officeDocument/2006/relationships/image" Target="../media/image98.png"/><Relationship Id="rId10" Type="http://schemas.openxmlformats.org/officeDocument/2006/relationships/image" Target="../media/image85.png"/><Relationship Id="rId19" Type="http://schemas.openxmlformats.org/officeDocument/2006/relationships/image" Target="../media/image94.png"/><Relationship Id="rId4" Type="http://schemas.openxmlformats.org/officeDocument/2006/relationships/image" Target="../media/image6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Relationship Id="rId22" Type="http://schemas.openxmlformats.org/officeDocument/2006/relationships/image" Target="../media/image97.png"/><Relationship Id="rId27" Type="http://schemas.openxmlformats.org/officeDocument/2006/relationships/image" Target="../media/image10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18" Type="http://schemas.openxmlformats.org/officeDocument/2006/relationships/image" Target="../media/image117.png"/><Relationship Id="rId26" Type="http://schemas.openxmlformats.org/officeDocument/2006/relationships/image" Target="../media/image124.png"/><Relationship Id="rId3" Type="http://schemas.openxmlformats.org/officeDocument/2006/relationships/image" Target="../media/image1.png"/><Relationship Id="rId21" Type="http://schemas.openxmlformats.org/officeDocument/2006/relationships/image" Target="../media/image120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5" Type="http://schemas.openxmlformats.org/officeDocument/2006/relationships/image" Target="../media/image12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5.png"/><Relationship Id="rId20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24" Type="http://schemas.openxmlformats.org/officeDocument/2006/relationships/image" Target="../media/image122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23" Type="http://schemas.openxmlformats.org/officeDocument/2006/relationships/image" Target="../media/image121.png"/><Relationship Id="rId10" Type="http://schemas.openxmlformats.org/officeDocument/2006/relationships/image" Target="../media/image109.png"/><Relationship Id="rId19" Type="http://schemas.openxmlformats.org/officeDocument/2006/relationships/image" Target="../media/image118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Relationship Id="rId22" Type="http://schemas.openxmlformats.org/officeDocument/2006/relationships/image" Target="../media/image9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3" Type="http://schemas.openxmlformats.org/officeDocument/2006/relationships/image" Target="../media/image1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7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10" Type="http://schemas.openxmlformats.org/officeDocument/2006/relationships/image" Target="../media/image130.png"/><Relationship Id="rId4" Type="http://schemas.openxmlformats.org/officeDocument/2006/relationships/image" Target="../media/image6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0" y="1333649"/>
            <a:ext cx="571500" cy="381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3981301"/>
            <a:ext cx="4953000" cy="4572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6667500" y="885974"/>
            <a:ext cx="4953000" cy="25717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20" dirty="0">
                <a:solidFill>
                  <a:srgbClr val="FFFFFF">
                    <a:alpha val="90000"/>
                  </a:srgbClr>
                </a:solidFill>
              </a:rPr>
              <a:t> BRADFORD VTS TEACHING DECK</a:t>
            </a:r>
            <a:endParaRPr lang="en-US" sz="1350" dirty="0"/>
          </a:p>
        </p:txBody>
      </p:sp>
      <p:sp>
        <p:nvSpPr>
          <p:cNvPr id="8" name="Text 1"/>
          <p:cNvSpPr/>
          <p:nvPr/>
        </p:nvSpPr>
        <p:spPr>
          <a:xfrm>
            <a:off x="6667500" y="1657499"/>
            <a:ext cx="5524500" cy="754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940"/>
              </a:lnSpc>
              <a:buNone/>
            </a:pPr>
            <a:r>
              <a:rPr lang="en-US" sz="5400" b="1" dirty="0">
                <a:solidFill>
                  <a:srgbClr val="FFFFFF"/>
                </a:solidFill>
              </a:rPr>
              <a:t>BREASTFEEDING</a:t>
            </a:r>
            <a:endParaRPr lang="en-US" sz="5400" dirty="0"/>
          </a:p>
        </p:txBody>
      </p:sp>
      <p:sp>
        <p:nvSpPr>
          <p:cNvPr id="9" name="Text 2"/>
          <p:cNvSpPr/>
          <p:nvPr/>
        </p:nvSpPr>
        <p:spPr>
          <a:xfrm>
            <a:off x="6667500" y="2640360"/>
            <a:ext cx="4572000" cy="9599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1800" dirty="0">
                <a:solidFill>
                  <a:srgbClr val="FFFFFF">
                    <a:alpha val="95000"/>
                  </a:srgbClr>
                </a:solidFill>
              </a:rPr>
              <a:t>Comprehensive Clinical Teaching for GP Trainees: Bridging Physiology, Management, and Consultation Skills.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6858000" y="3981301"/>
            <a:ext cx="5334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8806"/>
                </a:solidFill>
              </a:rPr>
              <a:t>AKT &amp; SCA EXAM PREPARATION INCLUDED</a:t>
            </a:r>
            <a:endParaRPr lang="en-US" sz="1200" dirty="0"/>
          </a:p>
        </p:txBody>
      </p:sp>
      <p:sp>
        <p:nvSpPr>
          <p:cNvPr id="11" name="Text 4"/>
          <p:cNvSpPr/>
          <p:nvPr/>
        </p:nvSpPr>
        <p:spPr>
          <a:xfrm>
            <a:off x="6667500" y="5200501"/>
            <a:ext cx="5524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>
                    <a:alpha val="70000"/>
                  </a:srgbClr>
                </a:solidFill>
              </a:rPr>
              <a:t>NICE CKS (2023) | NICE Postnatal Care NG194</a:t>
            </a:r>
            <a:endParaRPr lang="en-US" sz="1050" dirty="0"/>
          </a:p>
        </p:txBody>
      </p:sp>
      <p:sp>
        <p:nvSpPr>
          <p:cNvPr id="12" name="Text 5"/>
          <p:cNvSpPr/>
          <p:nvPr/>
        </p:nvSpPr>
        <p:spPr>
          <a:xfrm>
            <a:off x="6667500" y="5457676"/>
            <a:ext cx="5524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>
                    <a:alpha val="70000"/>
                  </a:srgbClr>
                </a:solidFill>
              </a:rPr>
              <a:t>WHO/UNICEF Global Strategy for Infant Feeding</a:t>
            </a:r>
            <a:endParaRPr lang="en-US" sz="1050" dirty="0"/>
          </a:p>
        </p:txBody>
      </p:sp>
      <p:sp>
        <p:nvSpPr>
          <p:cNvPr id="13" name="Text 6"/>
          <p:cNvSpPr/>
          <p:nvPr/>
        </p:nvSpPr>
        <p:spPr>
          <a:xfrm>
            <a:off x="6667500" y="5714851"/>
            <a:ext cx="5524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>
                    <a:alpha val="70000"/>
                  </a:srgbClr>
                </a:solidFill>
              </a:rPr>
              <a:t>RCM/UNICEF Baby Friendly Initiative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" cy="7715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190500"/>
            <a:ext cx="11315700" cy="7715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04900"/>
            <a:ext cx="5595938" cy="2638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28738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04975"/>
            <a:ext cx="142875" cy="1428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226766"/>
            <a:ext cx="142875" cy="15582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748558"/>
            <a:ext cx="142875" cy="12233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933825"/>
            <a:ext cx="5595938" cy="26384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157663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533900"/>
            <a:ext cx="142875" cy="1428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5055691"/>
            <a:ext cx="142875" cy="15582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063" y="1104900"/>
            <a:ext cx="5595938" cy="26384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1328738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1704975"/>
            <a:ext cx="142875" cy="1428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5563" y="2226766"/>
            <a:ext cx="142875" cy="15582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2748558"/>
            <a:ext cx="142875" cy="1428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15063" y="3933825"/>
            <a:ext cx="5595938" cy="26384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4157663"/>
            <a:ext cx="238125" cy="1905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4495800"/>
            <a:ext cx="5214938" cy="428625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733425" y="285750"/>
            <a:ext cx="112471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COMMON PROBLEMS: SORE AND CRACKED NIPPLES</a:t>
            </a:r>
            <a:endParaRPr lang="en-US" sz="1800" dirty="0"/>
          </a:p>
        </p:txBody>
      </p:sp>
      <p:sp>
        <p:nvSpPr>
          <p:cNvPr id="24" name="Text 1"/>
          <p:cNvSpPr/>
          <p:nvPr/>
        </p:nvSpPr>
        <p:spPr>
          <a:xfrm>
            <a:off x="733425" y="666750"/>
            <a:ext cx="11458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Usually caused by poor latch. Management includes correcting positioning, applying expressed breast milk or lanolin cream, and avoiding soaps that dry the skin.</a:t>
            </a:r>
            <a:endParaRPr lang="en-US" sz="1050" dirty="0"/>
          </a:p>
        </p:txBody>
      </p:sp>
      <p:sp>
        <p:nvSpPr>
          <p:cNvPr id="25" name="Text 2"/>
          <p:cNvSpPr/>
          <p:nvPr/>
        </p:nvSpPr>
        <p:spPr>
          <a:xfrm>
            <a:off x="923925" y="1295400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89E0D"/>
                </a:solidFill>
              </a:rPr>
              <a:t>Primary Management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809625" y="1666875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Correct the Latch:</a:t>
            </a:r>
            <a:r>
              <a:rPr lang="en-US" sz="1200" dirty="0">
                <a:solidFill>
                  <a:srgbClr val="2D3436"/>
                </a:solidFill>
              </a:rPr>
              <a:t> Use the CHINS acronym. Soreness is almost always mechanical, not a "lack of toughness".</a:t>
            </a:r>
            <a:endParaRPr lang="en-US" sz="1200" dirty="0"/>
          </a:p>
        </p:txBody>
      </p:sp>
      <p:sp>
        <p:nvSpPr>
          <p:cNvPr id="27" name="Text 4"/>
          <p:cNvSpPr/>
          <p:nvPr/>
        </p:nvSpPr>
        <p:spPr>
          <a:xfrm>
            <a:off x="809625" y="2188666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Vary Positions:</a:t>
            </a:r>
            <a:r>
              <a:rPr lang="en-US" sz="1200" dirty="0">
                <a:solidFill>
                  <a:srgbClr val="2D3436"/>
                </a:solidFill>
              </a:rPr>
              <a:t> Try the rugby hold or laid-back position to change pressure points on the nipple.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809625" y="2710458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Topical Care:</a:t>
            </a:r>
            <a:r>
              <a:rPr lang="en-US" sz="1200" dirty="0">
                <a:solidFill>
                  <a:srgbClr val="2D3436"/>
                </a:solidFill>
              </a:rPr>
              <a:t> Apply a drop of </a:t>
            </a:r>
            <a:r>
              <a:rPr lang="en-US" sz="1200" b="1" dirty="0">
                <a:solidFill>
                  <a:srgbClr val="2D3436"/>
                </a:solidFill>
              </a:rPr>
              <a:t>Expressed Breast Milk (EBM)</a:t>
            </a:r>
            <a:r>
              <a:rPr lang="en-US" sz="1200" dirty="0">
                <a:solidFill>
                  <a:srgbClr val="2D3436"/>
                </a:solidFill>
              </a:rPr>
              <a:t> after feeds for its healing properties.</a:t>
            </a:r>
            <a:endParaRPr lang="en-US" sz="1200" dirty="0"/>
          </a:p>
        </p:txBody>
      </p:sp>
      <p:sp>
        <p:nvSpPr>
          <p:cNvPr id="29" name="Text 6"/>
          <p:cNvSpPr/>
          <p:nvPr/>
        </p:nvSpPr>
        <p:spPr>
          <a:xfrm>
            <a:off x="923925" y="4124325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6B08"/>
                </a:solidFill>
              </a:rPr>
              <a:t>Avoid Irritants</a:t>
            </a:r>
            <a:endParaRPr lang="en-US" sz="1350" dirty="0"/>
          </a:p>
        </p:txBody>
      </p:sp>
      <p:sp>
        <p:nvSpPr>
          <p:cNvPr id="30" name="Text 7"/>
          <p:cNvSpPr/>
          <p:nvPr/>
        </p:nvSpPr>
        <p:spPr>
          <a:xfrm>
            <a:off x="809625" y="4495800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No Soap/Alcohol:</a:t>
            </a:r>
            <a:r>
              <a:rPr lang="en-US" sz="1200" dirty="0">
                <a:solidFill>
                  <a:srgbClr val="2D3436"/>
                </a:solidFill>
              </a:rPr>
              <a:t> Do not use harsh cleansers on nipples; they strip natural oils and exacerbate cracking.</a:t>
            </a:r>
            <a:endParaRPr lang="en-US" sz="1200" dirty="0"/>
          </a:p>
        </p:txBody>
      </p:sp>
      <p:sp>
        <p:nvSpPr>
          <p:cNvPr id="31" name="Text 8"/>
          <p:cNvSpPr/>
          <p:nvPr/>
        </p:nvSpPr>
        <p:spPr>
          <a:xfrm>
            <a:off x="809625" y="5017591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Lanolin Cream:</a:t>
            </a:r>
            <a:r>
              <a:rPr lang="en-US" sz="1200" dirty="0">
                <a:solidFill>
                  <a:srgbClr val="2D3436"/>
                </a:solidFill>
              </a:rPr>
              <a:t> Purified lanolin (e.g., Lansinoh) is safe for the baby and soothing for the mother.</a:t>
            </a:r>
            <a:endParaRPr lang="en-US" sz="1200" dirty="0"/>
          </a:p>
        </p:txBody>
      </p:sp>
      <p:sp>
        <p:nvSpPr>
          <p:cNvPr id="32" name="Text 9"/>
          <p:cNvSpPr/>
          <p:nvPr/>
        </p:nvSpPr>
        <p:spPr>
          <a:xfrm>
            <a:off x="6757988" y="1295400"/>
            <a:ext cx="54340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8806"/>
                </a:solidFill>
              </a:rPr>
              <a:t>GP Clinical Pearls (AKT/SCA)</a:t>
            </a:r>
            <a:endParaRPr lang="en-US" sz="1350" dirty="0"/>
          </a:p>
        </p:txBody>
      </p:sp>
      <p:sp>
        <p:nvSpPr>
          <p:cNvPr id="33" name="Text 10"/>
          <p:cNvSpPr/>
          <p:nvPr/>
        </p:nvSpPr>
        <p:spPr>
          <a:xfrm>
            <a:off x="6643688" y="1666875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The "Lipstick" Nipple:</a:t>
            </a:r>
            <a:r>
              <a:rPr lang="en-US" sz="1200" dirty="0">
                <a:solidFill>
                  <a:srgbClr val="2D3436"/>
                </a:solidFill>
              </a:rPr>
              <a:t> If the nipple looks compressed or slanted after a feed, the latch is incorrect.</a:t>
            </a:r>
            <a:endParaRPr lang="en-US" sz="1200" dirty="0"/>
          </a:p>
        </p:txBody>
      </p:sp>
      <p:sp>
        <p:nvSpPr>
          <p:cNvPr id="34" name="Text 11"/>
          <p:cNvSpPr/>
          <p:nvPr/>
        </p:nvSpPr>
        <p:spPr>
          <a:xfrm>
            <a:off x="6643688" y="2188666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SCA Tip:</a:t>
            </a:r>
            <a:r>
              <a:rPr lang="en-US" sz="1200" dirty="0">
                <a:solidFill>
                  <a:srgbClr val="2D3436"/>
                </a:solidFill>
              </a:rPr>
              <a:t> Acknowledge the pain empathetically. Observe a feed if possible or refer to a Health Visitor/Lactation Consultant.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6643688" y="2710458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First Sucks:</a:t>
            </a:r>
            <a:r>
              <a:rPr lang="en-US" sz="1200" dirty="0">
                <a:solidFill>
                  <a:srgbClr val="2D3436"/>
                </a:solidFill>
              </a:rPr>
              <a:t> Reassure that a sharp pain for the first 1–2 sucks can be normal, but persistent pain is not.</a:t>
            </a:r>
            <a:endParaRPr lang="en-US" sz="1200" dirty="0"/>
          </a:p>
        </p:txBody>
      </p:sp>
      <p:sp>
        <p:nvSpPr>
          <p:cNvPr id="36" name="Text 13"/>
          <p:cNvSpPr/>
          <p:nvPr/>
        </p:nvSpPr>
        <p:spPr>
          <a:xfrm>
            <a:off x="6757988" y="4124325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89E0D"/>
                </a:solidFill>
              </a:rPr>
              <a:t>SCA Roleplay Framing</a:t>
            </a:r>
            <a:endParaRPr lang="en-US" sz="1350" dirty="0"/>
          </a:p>
        </p:txBody>
      </p:sp>
      <p:sp>
        <p:nvSpPr>
          <p:cNvPr id="37" name="Text 14"/>
          <p:cNvSpPr/>
          <p:nvPr/>
        </p:nvSpPr>
        <p:spPr>
          <a:xfrm>
            <a:off x="6500813" y="4495800"/>
            <a:ext cx="511968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2D3436"/>
                </a:solidFill>
              </a:rPr>
              <a:t>"My nipples are so sore I'm dreading the next feed. I think I'm doing it right, but it's bleeding. Should I just give him a bottle of formula to let myself heal?"</a:t>
            </a:r>
            <a:endParaRPr lang="en-US" sz="1125" dirty="0"/>
          </a:p>
        </p:txBody>
      </p:sp>
      <p:sp>
        <p:nvSpPr>
          <p:cNvPr id="38" name="Text 15"/>
          <p:cNvSpPr/>
          <p:nvPr/>
        </p:nvSpPr>
        <p:spPr>
          <a:xfrm>
            <a:off x="6405563" y="5019675"/>
            <a:ext cx="57864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89E0D"/>
                </a:solidFill>
              </a:rPr>
              <a:t>Discussion: How do you support her choice while addressing the root cause (latch)?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3109" cy="10287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109" y="190500"/>
            <a:ext cx="11316891" cy="10287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62075"/>
            <a:ext cx="4480620" cy="40862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24013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24100"/>
            <a:ext cx="119063" cy="991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665065"/>
            <a:ext cx="119063" cy="991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425130"/>
            <a:ext cx="119063" cy="991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766096"/>
            <a:ext cx="119063" cy="991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107061"/>
            <a:ext cx="119063" cy="991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90220" y="1362075"/>
            <a:ext cx="6720780" cy="40862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18820" y="1624013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18820" y="2028825"/>
            <a:ext cx="202406" cy="17204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18820" y="2596455"/>
            <a:ext cx="202406" cy="215057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18820" y="3164086"/>
            <a:ext cx="202406" cy="1809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18820" y="3731716"/>
            <a:ext cx="202406" cy="16371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5829300"/>
            <a:ext cx="11430000" cy="7429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" y="6063555"/>
            <a:ext cx="285750" cy="27429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732234" y="285750"/>
            <a:ext cx="10840641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COMMON PROBLEMS: BREAST ENGORGEMENT</a:t>
            </a:r>
            <a:endParaRPr lang="en-US" sz="1800" dirty="0"/>
          </a:p>
        </p:txBody>
      </p:sp>
      <p:sp>
        <p:nvSpPr>
          <p:cNvPr id="22" name="Text 1"/>
          <p:cNvSpPr/>
          <p:nvPr/>
        </p:nvSpPr>
        <p:spPr>
          <a:xfrm>
            <a:off x="732234" y="666750"/>
            <a:ext cx="1084064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Occurs when production exceeds demand. Treatment involves frequent on-demand feeding, hand expression to soften the areola, and using warm or cold compresses for relief.</a:t>
            </a:r>
            <a:endParaRPr lang="en-US" sz="1200" dirty="0"/>
          </a:p>
        </p:txBody>
      </p:sp>
      <p:sp>
        <p:nvSpPr>
          <p:cNvPr id="23" name="Text 2"/>
          <p:cNvSpPr/>
          <p:nvPr/>
        </p:nvSpPr>
        <p:spPr>
          <a:xfrm>
            <a:off x="962025" y="159067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B5C"/>
                </a:solidFill>
              </a:rPr>
              <a:t>CLINICAL PRESENTATION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609600" y="1990725"/>
            <a:ext cx="40234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36E72"/>
                </a:solidFill>
              </a:rPr>
              <a:t>TIMING &amp; CAUSE</a:t>
            </a:r>
            <a:endParaRPr lang="en-US" sz="1050" dirty="0"/>
          </a:p>
        </p:txBody>
      </p:sp>
      <p:sp>
        <p:nvSpPr>
          <p:cNvPr id="25" name="Text 4"/>
          <p:cNvSpPr/>
          <p:nvPr/>
        </p:nvSpPr>
        <p:spPr>
          <a:xfrm>
            <a:off x="823913" y="2266950"/>
            <a:ext cx="783717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Often occurs </a:t>
            </a:r>
            <a:r>
              <a:rPr lang="en-US" sz="1275" b="1" dirty="0">
                <a:solidFill>
                  <a:srgbClr val="2D3436"/>
                </a:solidFill>
              </a:rPr>
              <a:t>Day 3–5</a:t>
            </a:r>
            <a:r>
              <a:rPr lang="en-US" sz="1275" dirty="0">
                <a:solidFill>
                  <a:srgbClr val="2D3436"/>
                </a:solidFill>
              </a:rPr>
              <a:t> as milk "comes in"</a:t>
            </a:r>
            <a:endParaRPr lang="en-US" sz="1275" dirty="0"/>
          </a:p>
        </p:txBody>
      </p:sp>
      <p:sp>
        <p:nvSpPr>
          <p:cNvPr id="26" name="Text 5"/>
          <p:cNvSpPr/>
          <p:nvPr/>
        </p:nvSpPr>
        <p:spPr>
          <a:xfrm>
            <a:off x="823913" y="2607915"/>
            <a:ext cx="97155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Caused by milk production exceeding initial demand</a:t>
            </a:r>
            <a:endParaRPr lang="en-US" sz="1275" dirty="0"/>
          </a:p>
        </p:txBody>
      </p:sp>
      <p:sp>
        <p:nvSpPr>
          <p:cNvPr id="27" name="Text 6"/>
          <p:cNvSpPr/>
          <p:nvPr/>
        </p:nvSpPr>
        <p:spPr>
          <a:xfrm>
            <a:off x="609600" y="3091755"/>
            <a:ext cx="40234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36E72"/>
                </a:solidFill>
              </a:rPr>
              <a:t>SYMPTOMS</a:t>
            </a:r>
            <a:endParaRPr lang="en-US" sz="1050" dirty="0"/>
          </a:p>
        </p:txBody>
      </p:sp>
      <p:sp>
        <p:nvSpPr>
          <p:cNvPr id="28" name="Text 7"/>
          <p:cNvSpPr/>
          <p:nvPr/>
        </p:nvSpPr>
        <p:spPr>
          <a:xfrm>
            <a:off x="823913" y="3367980"/>
            <a:ext cx="757809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Breasts: Swollen, hard, hot, and tender</a:t>
            </a:r>
            <a:endParaRPr lang="en-US" sz="1275" dirty="0"/>
          </a:p>
        </p:txBody>
      </p:sp>
      <p:sp>
        <p:nvSpPr>
          <p:cNvPr id="29" name="Text 8"/>
          <p:cNvSpPr/>
          <p:nvPr/>
        </p:nvSpPr>
        <p:spPr>
          <a:xfrm>
            <a:off x="823913" y="3708946"/>
            <a:ext cx="699516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Systemic: May have a </a:t>
            </a:r>
            <a:r>
              <a:rPr lang="en-US" sz="1275" b="1" dirty="0">
                <a:solidFill>
                  <a:srgbClr val="2D3436"/>
                </a:solidFill>
              </a:rPr>
              <a:t>low-grade fever</a:t>
            </a:r>
            <a:endParaRPr lang="en-US" sz="1275" dirty="0"/>
          </a:p>
        </p:txBody>
      </p:sp>
      <p:sp>
        <p:nvSpPr>
          <p:cNvPr id="30" name="Text 9"/>
          <p:cNvSpPr/>
          <p:nvPr/>
        </p:nvSpPr>
        <p:spPr>
          <a:xfrm>
            <a:off x="823913" y="4049911"/>
            <a:ext cx="77724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Physical: Skin may appear shiny or tight</a:t>
            </a:r>
            <a:endParaRPr lang="en-US" sz="1275" dirty="0"/>
          </a:p>
        </p:txBody>
      </p:sp>
      <p:sp>
        <p:nvSpPr>
          <p:cNvPr id="31" name="Text 10"/>
          <p:cNvSpPr/>
          <p:nvPr/>
        </p:nvSpPr>
        <p:spPr>
          <a:xfrm>
            <a:off x="5671245" y="159067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89E0D"/>
                </a:solidFill>
              </a:rPr>
              <a:t>GP MANAGEMENT STRATEGY</a:t>
            </a:r>
            <a:endParaRPr lang="en-US" sz="1350" dirty="0"/>
          </a:p>
        </p:txBody>
      </p:sp>
      <p:sp>
        <p:nvSpPr>
          <p:cNvPr id="32" name="Text 11"/>
          <p:cNvSpPr/>
          <p:nvPr/>
        </p:nvSpPr>
        <p:spPr>
          <a:xfrm>
            <a:off x="5635526" y="1990725"/>
            <a:ext cx="594687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389E0D"/>
                </a:solidFill>
              </a:rPr>
              <a:t>Feed Frequently:</a:t>
            </a:r>
            <a:r>
              <a:rPr lang="en-US" sz="1275" dirty="0">
                <a:solidFill>
                  <a:srgbClr val="2D3436"/>
                </a:solidFill>
              </a:rPr>
              <a:t> Feed on demand; this is the primary treatment to clear congestion.</a:t>
            </a:r>
            <a:endParaRPr lang="en-US" sz="1275" dirty="0"/>
          </a:p>
        </p:txBody>
      </p:sp>
      <p:sp>
        <p:nvSpPr>
          <p:cNvPr id="33" name="Text 12"/>
          <p:cNvSpPr/>
          <p:nvPr/>
        </p:nvSpPr>
        <p:spPr>
          <a:xfrm>
            <a:off x="5635526" y="2558355"/>
            <a:ext cx="594687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389E0D"/>
                </a:solidFill>
              </a:rPr>
              <a:t>Hand Expression:</a:t>
            </a:r>
            <a:r>
              <a:rPr lang="en-US" sz="1275" dirty="0">
                <a:solidFill>
                  <a:srgbClr val="2D3436"/>
                </a:solidFill>
              </a:rPr>
              <a:t> Express a small amount </a:t>
            </a:r>
            <a:r>
              <a:rPr lang="en-US" sz="1275" i="1" dirty="0">
                <a:solidFill>
                  <a:srgbClr val="2D3436"/>
                </a:solidFill>
              </a:rPr>
              <a:t>before</a:t>
            </a:r>
            <a:r>
              <a:rPr lang="en-US" sz="1275" dirty="0">
                <a:solidFill>
                  <a:srgbClr val="2D3436"/>
                </a:solidFill>
              </a:rPr>
              <a:t> feeding to soften the areola, facilitating a better latch.</a:t>
            </a:r>
            <a:endParaRPr lang="en-US" sz="1275" dirty="0"/>
          </a:p>
        </p:txBody>
      </p:sp>
      <p:sp>
        <p:nvSpPr>
          <p:cNvPr id="34" name="Text 13"/>
          <p:cNvSpPr/>
          <p:nvPr/>
        </p:nvSpPr>
        <p:spPr>
          <a:xfrm>
            <a:off x="5635526" y="3125986"/>
            <a:ext cx="594687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389E0D"/>
                </a:solidFill>
              </a:rPr>
              <a:t>Temperature Therapy:</a:t>
            </a:r>
            <a:r>
              <a:rPr lang="en-US" sz="1275" dirty="0">
                <a:solidFill>
                  <a:srgbClr val="2D3436"/>
                </a:solidFill>
              </a:rPr>
              <a:t> Warm shower/compress before feeds (helps let-down); cold compress </a:t>
            </a:r>
            <a:r>
              <a:rPr lang="en-US" sz="1275" i="1" dirty="0">
                <a:solidFill>
                  <a:srgbClr val="2D3436"/>
                </a:solidFill>
              </a:rPr>
              <a:t>between</a:t>
            </a:r>
            <a:r>
              <a:rPr lang="en-US" sz="1275" dirty="0">
                <a:solidFill>
                  <a:srgbClr val="2D3436"/>
                </a:solidFill>
              </a:rPr>
              <a:t> feeds (reduces oedema).</a:t>
            </a:r>
            <a:endParaRPr lang="en-US" sz="1275" dirty="0"/>
          </a:p>
        </p:txBody>
      </p:sp>
      <p:sp>
        <p:nvSpPr>
          <p:cNvPr id="35" name="Text 14"/>
          <p:cNvSpPr/>
          <p:nvPr/>
        </p:nvSpPr>
        <p:spPr>
          <a:xfrm>
            <a:off x="5635526" y="3693616"/>
            <a:ext cx="6556474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389E0D"/>
                </a:solidFill>
              </a:rPr>
              <a:t>Analgesia:</a:t>
            </a:r>
            <a:r>
              <a:rPr lang="en-US" sz="1275" dirty="0">
                <a:solidFill>
                  <a:srgbClr val="2D3436"/>
                </a:solidFill>
              </a:rPr>
              <a:t> Ibuprofen is safe and effective for pain and inflammation.</a:t>
            </a:r>
            <a:endParaRPr lang="en-US" sz="1275" dirty="0"/>
          </a:p>
        </p:txBody>
      </p:sp>
      <p:sp>
        <p:nvSpPr>
          <p:cNvPr id="36" name="Text 15"/>
          <p:cNvSpPr/>
          <p:nvPr/>
        </p:nvSpPr>
        <p:spPr>
          <a:xfrm>
            <a:off x="1095375" y="5972175"/>
            <a:ext cx="10477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8806"/>
                </a:solidFill>
              </a:rPr>
              <a:t>AKT RECALL: Breast engorgement is a physiological process. Reassure the mother that stopping breastfeeding will worsen the condition; frequent drainage is the cure.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" cy="4953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152400"/>
            <a:ext cx="5308550" cy="4953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56420"/>
            <a:ext cx="4476750" cy="27051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546920"/>
            <a:ext cx="381000" cy="381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2469" y="1649760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080320"/>
            <a:ext cx="166688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689920"/>
            <a:ext cx="166688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299520"/>
            <a:ext cx="166688" cy="1666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213920"/>
            <a:ext cx="4476750" cy="1392436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394895"/>
            <a:ext cx="19050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430762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95875" y="785813"/>
            <a:ext cx="6715125" cy="33147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34000" y="976312"/>
            <a:ext cx="381000" cy="3810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17344" y="1079153"/>
            <a:ext cx="214313" cy="1753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34000" y="1509713"/>
            <a:ext cx="166688" cy="14585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34000" y="2119313"/>
            <a:ext cx="166688" cy="1372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34000" y="2728913"/>
            <a:ext cx="166688" cy="1555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34000" y="3338513"/>
            <a:ext cx="166688" cy="13722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095875" y="4252913"/>
            <a:ext cx="6715125" cy="19240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86375" y="4433888"/>
            <a:ext cx="190500" cy="2286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86375" y="4469755"/>
            <a:ext cx="190500" cy="1524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286375" y="4843463"/>
            <a:ext cx="214313" cy="214313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86375" y="5453063"/>
            <a:ext cx="214313" cy="183654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81000" y="6429375"/>
            <a:ext cx="11430000" cy="276225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733425" y="228600"/>
            <a:ext cx="82296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COMMON PROBLEMS: BLOCKED DUCTS</a:t>
            </a:r>
            <a:endParaRPr lang="en-US" sz="1800" dirty="0"/>
          </a:p>
        </p:txBody>
      </p:sp>
      <p:sp>
        <p:nvSpPr>
          <p:cNvPr id="29" name="Text 1"/>
          <p:cNvSpPr/>
          <p:nvPr/>
        </p:nvSpPr>
        <p:spPr>
          <a:xfrm>
            <a:off x="1114425" y="1594545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Clinical Identification</a:t>
            </a:r>
            <a:endParaRPr lang="en-US" sz="1500" dirty="0"/>
          </a:p>
        </p:txBody>
      </p:sp>
      <p:sp>
        <p:nvSpPr>
          <p:cNvPr id="30" name="Text 2"/>
          <p:cNvSpPr/>
          <p:nvPr/>
        </p:nvSpPr>
        <p:spPr>
          <a:xfrm>
            <a:off x="900113" y="2042220"/>
            <a:ext cx="3719512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B5C"/>
                </a:solidFill>
              </a:rPr>
              <a:t>Symptoms:</a:t>
            </a:r>
            <a:r>
              <a:rPr lang="en-US" sz="1350" dirty="0">
                <a:solidFill>
                  <a:srgbClr val="2D3436"/>
                </a:solidFill>
              </a:rPr>
              <a:t> Localised, firm, and tender lump within the breast tissue.</a:t>
            </a:r>
            <a:endParaRPr lang="en-US" sz="1350" dirty="0"/>
          </a:p>
        </p:txBody>
      </p:sp>
      <p:sp>
        <p:nvSpPr>
          <p:cNvPr id="31" name="Text 3"/>
          <p:cNvSpPr/>
          <p:nvPr/>
        </p:nvSpPr>
        <p:spPr>
          <a:xfrm>
            <a:off x="900113" y="2651820"/>
            <a:ext cx="3719512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B5C"/>
                </a:solidFill>
              </a:rPr>
              <a:t>Key Differentiator:</a:t>
            </a:r>
            <a:r>
              <a:rPr lang="en-US" sz="1350" dirty="0">
                <a:solidFill>
                  <a:srgbClr val="2D3436"/>
                </a:solidFill>
              </a:rPr>
              <a:t> NO systemic illness (no fever, rigors, or flu-like feeling).</a:t>
            </a:r>
            <a:endParaRPr lang="en-US" sz="1350" dirty="0"/>
          </a:p>
        </p:txBody>
      </p:sp>
      <p:sp>
        <p:nvSpPr>
          <p:cNvPr id="32" name="Text 4"/>
          <p:cNvSpPr/>
          <p:nvPr/>
        </p:nvSpPr>
        <p:spPr>
          <a:xfrm>
            <a:off x="900113" y="3261420"/>
            <a:ext cx="3719512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Skin may be slightly red over the lump, but the mother feels otherwise well.</a:t>
            </a:r>
            <a:endParaRPr lang="en-US" sz="1350" dirty="0"/>
          </a:p>
        </p:txBody>
      </p:sp>
      <p:sp>
        <p:nvSpPr>
          <p:cNvPr id="33" name="Text 5"/>
          <p:cNvSpPr/>
          <p:nvPr/>
        </p:nvSpPr>
        <p:spPr>
          <a:xfrm>
            <a:off x="876300" y="4366320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AKT Quick Recall</a:t>
            </a:r>
            <a:endParaRPr lang="en-US" sz="1500" dirty="0"/>
          </a:p>
        </p:txBody>
      </p:sp>
      <p:sp>
        <p:nvSpPr>
          <p:cNvPr id="34" name="Text 6"/>
          <p:cNvSpPr/>
          <p:nvPr/>
        </p:nvSpPr>
        <p:spPr>
          <a:xfrm>
            <a:off x="647700" y="4766370"/>
            <a:ext cx="4095750" cy="6875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highlight>
                  <a:srgbClr val="D48806"/>
                </a:highlight>
              </a:rPr>
              <a:t>AKT</a:t>
            </a:r>
            <a:r>
              <a:rPr lang="en-US" sz="1275" dirty="0">
                <a:solidFill>
                  <a:srgbClr val="2D3436"/>
                </a:solidFill>
              </a:rPr>
              <a:t> A firm, tender lump without fever or systemic symptoms in a breastfeeding mother is most likely a </a:t>
            </a:r>
            <a:r>
              <a:rPr lang="en-US" sz="1275" b="1" dirty="0">
                <a:solidFill>
                  <a:srgbClr val="2D3436"/>
                </a:solidFill>
              </a:rPr>
              <a:t>blocked duct</a:t>
            </a:r>
            <a:r>
              <a:rPr lang="en-US" sz="1275" dirty="0">
                <a:solidFill>
                  <a:srgbClr val="2D3436"/>
                </a:solidFill>
              </a:rPr>
              <a:t>, not mastitis.</a:t>
            </a:r>
            <a:endParaRPr lang="en-US" sz="1275" dirty="0"/>
          </a:p>
        </p:txBody>
      </p:sp>
      <p:sp>
        <p:nvSpPr>
          <p:cNvPr id="35" name="Text 7"/>
          <p:cNvSpPr/>
          <p:nvPr/>
        </p:nvSpPr>
        <p:spPr>
          <a:xfrm>
            <a:off x="5829300" y="1023938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GP Management Strategy</a:t>
            </a:r>
            <a:endParaRPr lang="en-US" sz="1500" dirty="0"/>
          </a:p>
        </p:txBody>
      </p:sp>
      <p:sp>
        <p:nvSpPr>
          <p:cNvPr id="36" name="Text 8"/>
          <p:cNvSpPr/>
          <p:nvPr/>
        </p:nvSpPr>
        <p:spPr>
          <a:xfrm>
            <a:off x="5614988" y="1471613"/>
            <a:ext cx="5957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B5C"/>
                </a:solidFill>
              </a:rPr>
              <a:t>Frequent Feeding:</a:t>
            </a:r>
            <a:r>
              <a:rPr lang="en-US" sz="1350" dirty="0">
                <a:solidFill>
                  <a:srgbClr val="2D3436"/>
                </a:solidFill>
              </a:rPr>
              <a:t> Feed more often from the affected side to clear the blockage.</a:t>
            </a:r>
            <a:endParaRPr lang="en-US" sz="1350" dirty="0"/>
          </a:p>
        </p:txBody>
      </p:sp>
      <p:sp>
        <p:nvSpPr>
          <p:cNvPr id="37" name="Text 9"/>
          <p:cNvSpPr/>
          <p:nvPr/>
        </p:nvSpPr>
        <p:spPr>
          <a:xfrm>
            <a:off x="5614988" y="2081212"/>
            <a:ext cx="5957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B5C"/>
                </a:solidFill>
              </a:rPr>
              <a:t>Breast Massage:</a:t>
            </a:r>
            <a:r>
              <a:rPr lang="en-US" sz="1350" dirty="0">
                <a:solidFill>
                  <a:srgbClr val="2D3436"/>
                </a:solidFill>
              </a:rPr>
              <a:t> Gently massage from the lump toward the nipple during feeds.</a:t>
            </a:r>
            <a:endParaRPr lang="en-US" sz="1350" dirty="0"/>
          </a:p>
        </p:txBody>
      </p:sp>
      <p:sp>
        <p:nvSpPr>
          <p:cNvPr id="38" name="Text 10"/>
          <p:cNvSpPr/>
          <p:nvPr/>
        </p:nvSpPr>
        <p:spPr>
          <a:xfrm>
            <a:off x="5614988" y="2690813"/>
            <a:ext cx="5957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B5C"/>
                </a:solidFill>
              </a:rPr>
              <a:t>Heat/Cold:</a:t>
            </a:r>
            <a:r>
              <a:rPr lang="en-US" sz="1350" dirty="0">
                <a:solidFill>
                  <a:srgbClr val="2D3436"/>
                </a:solidFill>
              </a:rPr>
              <a:t> Warm compress before feeding (let-down); cold compress after for comfort.</a:t>
            </a:r>
            <a:endParaRPr lang="en-US" sz="1350" dirty="0"/>
          </a:p>
        </p:txBody>
      </p:sp>
      <p:sp>
        <p:nvSpPr>
          <p:cNvPr id="39" name="Text 11"/>
          <p:cNvSpPr/>
          <p:nvPr/>
        </p:nvSpPr>
        <p:spPr>
          <a:xfrm>
            <a:off x="5614988" y="3300413"/>
            <a:ext cx="5957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B5C"/>
                </a:solidFill>
              </a:rPr>
              <a:t>Varied Positions:</a:t>
            </a:r>
            <a:r>
              <a:rPr lang="en-US" sz="1350" dirty="0">
                <a:solidFill>
                  <a:srgbClr val="2D3436"/>
                </a:solidFill>
              </a:rPr>
              <a:t> Use gravity (e.g., rugby hold) to help drain the specific area.</a:t>
            </a:r>
            <a:endParaRPr lang="en-US" sz="1350" dirty="0"/>
          </a:p>
        </p:txBody>
      </p:sp>
      <p:sp>
        <p:nvSpPr>
          <p:cNvPr id="40" name="Text 12"/>
          <p:cNvSpPr/>
          <p:nvPr/>
        </p:nvSpPr>
        <p:spPr>
          <a:xfrm>
            <a:off x="5591175" y="4405313"/>
            <a:ext cx="3200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Safety Netting</a:t>
            </a:r>
            <a:endParaRPr lang="en-US" sz="1500" dirty="0"/>
          </a:p>
        </p:txBody>
      </p:sp>
      <p:sp>
        <p:nvSpPr>
          <p:cNvPr id="41" name="Text 13"/>
          <p:cNvSpPr/>
          <p:nvPr/>
        </p:nvSpPr>
        <p:spPr>
          <a:xfrm>
            <a:off x="5614988" y="4805363"/>
            <a:ext cx="60055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If the lump does not resolve within </a:t>
            </a:r>
            <a:r>
              <a:rPr lang="en-US" sz="1350" b="1" dirty="0">
                <a:solidFill>
                  <a:srgbClr val="005B5C"/>
                </a:solidFill>
              </a:rPr>
              <a:t>24–48 hours</a:t>
            </a:r>
            <a:r>
              <a:rPr lang="en-US" sz="1350" dirty="0">
                <a:solidFill>
                  <a:srgbClr val="2D3436"/>
                </a:solidFill>
              </a:rPr>
              <a:t>, there is a high risk of progression to </a:t>
            </a:r>
            <a:r>
              <a:rPr lang="en-US" sz="1350" b="1" dirty="0">
                <a:solidFill>
                  <a:srgbClr val="005B5C"/>
                </a:solidFill>
              </a:rPr>
              <a:t>Mastitis</a:t>
            </a:r>
            <a:r>
              <a:rPr lang="en-US" sz="1350" dirty="0">
                <a:solidFill>
                  <a:srgbClr val="2D3436"/>
                </a:solidFill>
              </a:rPr>
              <a:t>.</a:t>
            </a:r>
            <a:endParaRPr lang="en-US" sz="1350" dirty="0"/>
          </a:p>
        </p:txBody>
      </p:sp>
      <p:sp>
        <p:nvSpPr>
          <p:cNvPr id="42" name="Text 14"/>
          <p:cNvSpPr/>
          <p:nvPr/>
        </p:nvSpPr>
        <p:spPr>
          <a:xfrm>
            <a:off x="5614988" y="5414963"/>
            <a:ext cx="60055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Advise the mother to return immediately if she develops a fever or flu-like symptoms.</a:t>
            </a:r>
            <a:endParaRPr lang="en-US" sz="1350" dirty="0"/>
          </a:p>
        </p:txBody>
      </p:sp>
      <p:sp>
        <p:nvSpPr>
          <p:cNvPr id="43" name="Text 15"/>
          <p:cNvSpPr/>
          <p:nvPr/>
        </p:nvSpPr>
        <p:spPr>
          <a:xfrm>
            <a:off x="381000" y="6505575"/>
            <a:ext cx="67208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Bradford VTS Teaching Deck • Breastfeeding</a:t>
            </a:r>
            <a:endParaRPr lang="en-US" sz="1050" dirty="0"/>
          </a:p>
        </p:txBody>
      </p:sp>
      <p:sp>
        <p:nvSpPr>
          <p:cNvPr id="44" name="Text 16"/>
          <p:cNvSpPr/>
          <p:nvPr/>
        </p:nvSpPr>
        <p:spPr>
          <a:xfrm>
            <a:off x="9017198" y="6505575"/>
            <a:ext cx="317480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Ref: NICE CKS (2023) / UNICEF Baby Friendly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85750"/>
            <a:ext cx="1143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285750"/>
            <a:ext cx="5764709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09650"/>
            <a:ext cx="5381625" cy="21907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1295400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438525"/>
            <a:ext cx="5381625" cy="21907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625" y="3724275"/>
            <a:ext cx="238125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009650"/>
            <a:ext cx="5381625" cy="21907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1295400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438525"/>
            <a:ext cx="5381625" cy="21907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3724275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5915025"/>
            <a:ext cx="11049000" cy="56197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9625" y="6057900"/>
            <a:ext cx="1381125" cy="276225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923925" y="381000"/>
            <a:ext cx="101498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MASTITIS: IDENTIFICATION AND SYMPTOMS</a:t>
            </a:r>
            <a:endParaRPr lang="en-US" sz="1800" dirty="0"/>
          </a:p>
        </p:txBody>
      </p:sp>
      <p:sp>
        <p:nvSpPr>
          <p:cNvPr id="17" name="Text 1"/>
          <p:cNvSpPr/>
          <p:nvPr/>
        </p:nvSpPr>
        <p:spPr>
          <a:xfrm>
            <a:off x="1047750" y="1247775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F1322"/>
                </a:solidFill>
              </a:rPr>
              <a:t>Localized Presentation</a:t>
            </a:r>
            <a:endParaRPr lang="en-US" sz="1500" dirty="0"/>
          </a:p>
        </p:txBody>
      </p:sp>
      <p:sp>
        <p:nvSpPr>
          <p:cNvPr id="18" name="Text 2"/>
          <p:cNvSpPr/>
          <p:nvPr/>
        </p:nvSpPr>
        <p:spPr>
          <a:xfrm>
            <a:off x="939254" y="1676400"/>
            <a:ext cx="796671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Red, hot, and painful area of the breast.</a:t>
            </a:r>
            <a:endParaRPr lang="en-US" sz="1275" dirty="0"/>
          </a:p>
        </p:txBody>
      </p:sp>
      <p:sp>
        <p:nvSpPr>
          <p:cNvPr id="19" name="Text 3"/>
          <p:cNvSpPr/>
          <p:nvPr/>
        </p:nvSpPr>
        <p:spPr>
          <a:xfrm>
            <a:off x="939254" y="2014538"/>
            <a:ext cx="660654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Classic</a:t>
            </a:r>
            <a:r>
              <a:rPr lang="en-US" sz="1275" b="1" dirty="0">
                <a:solidFill>
                  <a:srgbClr val="2D3436"/>
                </a:solidFill>
              </a:rPr>
              <a:t>wedge-shaped</a:t>
            </a:r>
            <a:r>
              <a:rPr lang="en-US" sz="1275" dirty="0">
                <a:solidFill>
                  <a:srgbClr val="2D3436"/>
                </a:solidFill>
              </a:rPr>
              <a:t>distribution.</a:t>
            </a:r>
            <a:endParaRPr lang="en-US" sz="1275" dirty="0"/>
          </a:p>
        </p:txBody>
      </p:sp>
      <p:sp>
        <p:nvSpPr>
          <p:cNvPr id="20" name="Text 4"/>
          <p:cNvSpPr/>
          <p:nvPr/>
        </p:nvSpPr>
        <p:spPr>
          <a:xfrm>
            <a:off x="939254" y="2352675"/>
            <a:ext cx="893826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Affected area is tender to the touch (oedema).</a:t>
            </a:r>
            <a:endParaRPr lang="en-US" sz="1275" dirty="0"/>
          </a:p>
        </p:txBody>
      </p:sp>
      <p:sp>
        <p:nvSpPr>
          <p:cNvPr id="21" name="Text 5"/>
          <p:cNvSpPr/>
          <p:nvPr/>
        </p:nvSpPr>
        <p:spPr>
          <a:xfrm>
            <a:off x="1047750" y="3676650"/>
            <a:ext cx="49053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F1322"/>
                </a:solidFill>
              </a:rPr>
              <a:t>Systemic Symptoms</a:t>
            </a:r>
            <a:endParaRPr lang="en-US" sz="1500" dirty="0"/>
          </a:p>
        </p:txBody>
      </p:sp>
      <p:sp>
        <p:nvSpPr>
          <p:cNvPr id="22" name="Text 6"/>
          <p:cNvSpPr/>
          <p:nvPr/>
        </p:nvSpPr>
        <p:spPr>
          <a:xfrm>
            <a:off x="939254" y="4105275"/>
            <a:ext cx="738378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Flu-like illness: myalgia and fatigue.</a:t>
            </a:r>
            <a:endParaRPr lang="en-US" sz="1275" dirty="0"/>
          </a:p>
        </p:txBody>
      </p:sp>
      <p:sp>
        <p:nvSpPr>
          <p:cNvPr id="23" name="Text 7"/>
          <p:cNvSpPr/>
          <p:nvPr/>
        </p:nvSpPr>
        <p:spPr>
          <a:xfrm>
            <a:off x="939254" y="4443413"/>
            <a:ext cx="602361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High fever (usually &gt;38.0°C).</a:t>
            </a:r>
            <a:endParaRPr lang="en-US" sz="1275" dirty="0"/>
          </a:p>
        </p:txBody>
      </p:sp>
      <p:sp>
        <p:nvSpPr>
          <p:cNvPr id="24" name="Text 8"/>
          <p:cNvSpPr/>
          <p:nvPr/>
        </p:nvSpPr>
        <p:spPr>
          <a:xfrm>
            <a:off x="939254" y="4781550"/>
            <a:ext cx="680085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Rigors or shivering may be present.</a:t>
            </a:r>
            <a:endParaRPr lang="en-US" sz="1275" dirty="0"/>
          </a:p>
        </p:txBody>
      </p:sp>
      <p:sp>
        <p:nvSpPr>
          <p:cNvPr id="25" name="Text 9"/>
          <p:cNvSpPr/>
          <p:nvPr/>
        </p:nvSpPr>
        <p:spPr>
          <a:xfrm>
            <a:off x="6715125" y="1247775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89E0D"/>
                </a:solidFill>
              </a:rPr>
              <a:t>Clinical Classification</a:t>
            </a:r>
            <a:endParaRPr lang="en-US" sz="1500" dirty="0"/>
          </a:p>
        </p:txBody>
      </p:sp>
      <p:sp>
        <p:nvSpPr>
          <p:cNvPr id="26" name="Text 10"/>
          <p:cNvSpPr/>
          <p:nvPr/>
        </p:nvSpPr>
        <p:spPr>
          <a:xfrm>
            <a:off x="6582817" y="1676400"/>
            <a:ext cx="490537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Non-infective (Inflammatory):</a:t>
            </a:r>
            <a:r>
              <a:rPr lang="en-US" sz="1275" dirty="0">
                <a:solidFill>
                  <a:srgbClr val="2D3436"/>
                </a:solidFill>
              </a:rPr>
              <a:t>Stagnation of milk causing tissue inflammation.</a:t>
            </a:r>
            <a:endParaRPr lang="en-US" sz="1275" dirty="0"/>
          </a:p>
        </p:txBody>
      </p:sp>
      <p:sp>
        <p:nvSpPr>
          <p:cNvPr id="27" name="Text 11"/>
          <p:cNvSpPr/>
          <p:nvPr/>
        </p:nvSpPr>
        <p:spPr>
          <a:xfrm>
            <a:off x="6606629" y="2257425"/>
            <a:ext cx="5585371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Infective:</a:t>
            </a:r>
            <a:r>
              <a:rPr lang="en-US" sz="1275" dirty="0">
                <a:solidFill>
                  <a:srgbClr val="2D3436"/>
                </a:solidFill>
              </a:rPr>
              <a:t>Bacterial entry via nipple cracks or skin breaks.</a:t>
            </a:r>
            <a:endParaRPr lang="en-US" sz="1275" dirty="0"/>
          </a:p>
        </p:txBody>
      </p:sp>
      <p:sp>
        <p:nvSpPr>
          <p:cNvPr id="28" name="Text 12"/>
          <p:cNvSpPr/>
          <p:nvPr/>
        </p:nvSpPr>
        <p:spPr>
          <a:xfrm>
            <a:off x="6715125" y="3676650"/>
            <a:ext cx="5476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89E0D"/>
                </a:solidFill>
              </a:rPr>
              <a:t>Microbiology &amp; Occurrence</a:t>
            </a:r>
            <a:endParaRPr lang="en-US" sz="1500" dirty="0"/>
          </a:p>
        </p:txBody>
      </p:sp>
      <p:sp>
        <p:nvSpPr>
          <p:cNvPr id="29" name="Text 13"/>
          <p:cNvSpPr/>
          <p:nvPr/>
        </p:nvSpPr>
        <p:spPr>
          <a:xfrm>
            <a:off x="6606629" y="4105275"/>
            <a:ext cx="5585371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Most common pathogen:</a:t>
            </a:r>
            <a:r>
              <a:rPr lang="en-US" sz="1275" b="1" dirty="0">
                <a:solidFill>
                  <a:srgbClr val="2D3436"/>
                </a:solidFill>
              </a:rPr>
              <a:t>Staphylococcus aureus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  <p:sp>
        <p:nvSpPr>
          <p:cNvPr id="30" name="Text 14"/>
          <p:cNvSpPr/>
          <p:nvPr/>
        </p:nvSpPr>
        <p:spPr>
          <a:xfrm>
            <a:off x="6606629" y="4443413"/>
            <a:ext cx="5585371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Typically occurs in the first 3 months postpartum.</a:t>
            </a:r>
            <a:endParaRPr lang="en-US" sz="1275" dirty="0"/>
          </a:p>
        </p:txBody>
      </p:sp>
      <p:sp>
        <p:nvSpPr>
          <p:cNvPr id="31" name="Text 15"/>
          <p:cNvSpPr/>
          <p:nvPr/>
        </p:nvSpPr>
        <p:spPr>
          <a:xfrm>
            <a:off x="6606629" y="4781550"/>
            <a:ext cx="5585371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Affects approximately 10% of breastfeeding women.</a:t>
            </a:r>
            <a:endParaRPr lang="en-US" sz="1275" dirty="0"/>
          </a:p>
        </p:txBody>
      </p:sp>
      <p:sp>
        <p:nvSpPr>
          <p:cNvPr id="32" name="Text 16"/>
          <p:cNvSpPr/>
          <p:nvPr/>
        </p:nvSpPr>
        <p:spPr>
          <a:xfrm>
            <a:off x="904875" y="6057900"/>
            <a:ext cx="220717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QUICK RECALL</a:t>
            </a:r>
            <a:endParaRPr lang="en-US" sz="1050" dirty="0"/>
          </a:p>
        </p:txBody>
      </p:sp>
      <p:sp>
        <p:nvSpPr>
          <p:cNvPr id="33" name="Text 17"/>
          <p:cNvSpPr/>
          <p:nvPr/>
        </p:nvSpPr>
        <p:spPr>
          <a:xfrm>
            <a:off x="2333625" y="6081713"/>
            <a:ext cx="9858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3A8C"/>
                </a:solidFill>
              </a:rPr>
              <a:t>Is mastitis a reason to stop breastfeeding? (No – continuing feeding is the treatment!)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190500"/>
            <a:ext cx="5076974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866775"/>
            <a:ext cx="5595938" cy="275748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04900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457325"/>
            <a:ext cx="214313" cy="21431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032397"/>
            <a:ext cx="214313" cy="21431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607469"/>
            <a:ext cx="214313" cy="18752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814763"/>
            <a:ext cx="5595938" cy="27574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052888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405313"/>
            <a:ext cx="214313" cy="18752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980384"/>
            <a:ext cx="214313" cy="21431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5555456"/>
            <a:ext cx="214313" cy="17636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5063" y="866775"/>
            <a:ext cx="5595938" cy="27574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1104900"/>
            <a:ext cx="238125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5563" y="1457325"/>
            <a:ext cx="214313" cy="17636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2032397"/>
            <a:ext cx="214313" cy="17636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5563" y="2367558"/>
            <a:ext cx="214313" cy="176361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15063" y="3814763"/>
            <a:ext cx="5595938" cy="275748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4052888"/>
            <a:ext cx="238125" cy="1905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5563" y="4405313"/>
            <a:ext cx="214313" cy="230684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05563" y="4980384"/>
            <a:ext cx="214313" cy="20002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5563" y="5555456"/>
            <a:ext cx="214313" cy="200025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733425" y="285750"/>
            <a:ext cx="85039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MASTITIS: MANAGEMENT PRINCIPLES</a:t>
            </a:r>
            <a:endParaRPr lang="en-US" sz="1800" dirty="0"/>
          </a:p>
        </p:txBody>
      </p:sp>
      <p:sp>
        <p:nvSpPr>
          <p:cNvPr id="27" name="Text 1"/>
          <p:cNvSpPr/>
          <p:nvPr/>
        </p:nvSpPr>
        <p:spPr>
          <a:xfrm>
            <a:off x="904875" y="1057275"/>
            <a:ext cx="521493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89E0D"/>
                </a:solidFill>
              </a:rPr>
              <a:t>THE GOLDEN RULE</a:t>
            </a:r>
            <a:endParaRPr lang="en-US" sz="1500" dirty="0"/>
          </a:p>
        </p:txBody>
      </p:sp>
      <p:sp>
        <p:nvSpPr>
          <p:cNvPr id="28" name="Text 2"/>
          <p:cNvSpPr/>
          <p:nvPr/>
        </p:nvSpPr>
        <p:spPr>
          <a:xfrm>
            <a:off x="881063" y="1457325"/>
            <a:ext cx="49053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u="sng" dirty="0">
                <a:solidFill>
                  <a:srgbClr val="2D3436"/>
                </a:solidFill>
              </a:rPr>
              <a:t>Continue Breastfeeding:</a:t>
            </a:r>
            <a:r>
              <a:rPr lang="en-US" sz="1350" dirty="0">
                <a:solidFill>
                  <a:srgbClr val="2D3436"/>
                </a:solidFill>
              </a:rPr>
              <a:t> Essential to drain the breast and prevent abscess formation.</a:t>
            </a:r>
            <a:endParaRPr lang="en-US" sz="1350" dirty="0"/>
          </a:p>
        </p:txBody>
      </p:sp>
      <p:sp>
        <p:nvSpPr>
          <p:cNvPr id="29" name="Text 3"/>
          <p:cNvSpPr/>
          <p:nvPr/>
        </p:nvSpPr>
        <p:spPr>
          <a:xfrm>
            <a:off x="881063" y="2032397"/>
            <a:ext cx="49053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Feed more frequently from the </a:t>
            </a:r>
            <a:r>
              <a:rPr lang="en-US" sz="1350" b="1" u="sng" dirty="0">
                <a:solidFill>
                  <a:srgbClr val="2D3436"/>
                </a:solidFill>
              </a:rPr>
              <a:t>affected side</a:t>
            </a:r>
            <a:r>
              <a:rPr lang="en-US" sz="1350" dirty="0">
                <a:solidFill>
                  <a:srgbClr val="2D3436"/>
                </a:solidFill>
              </a:rPr>
              <a:t> first to ensure effective drainage.</a:t>
            </a:r>
            <a:endParaRPr lang="en-US" sz="1350" dirty="0"/>
          </a:p>
        </p:txBody>
      </p:sp>
      <p:sp>
        <p:nvSpPr>
          <p:cNvPr id="30" name="Text 4"/>
          <p:cNvSpPr/>
          <p:nvPr/>
        </p:nvSpPr>
        <p:spPr>
          <a:xfrm>
            <a:off x="881063" y="2607469"/>
            <a:ext cx="49053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Stopping feeding suddenly is the most common cause of complications.</a:t>
            </a:r>
            <a:endParaRPr lang="en-US" sz="1350" dirty="0"/>
          </a:p>
        </p:txBody>
      </p:sp>
      <p:sp>
        <p:nvSpPr>
          <p:cNvPr id="31" name="Text 5"/>
          <p:cNvSpPr/>
          <p:nvPr/>
        </p:nvSpPr>
        <p:spPr>
          <a:xfrm>
            <a:off x="904875" y="4005262"/>
            <a:ext cx="521493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89E0D"/>
                </a:solidFill>
              </a:rPr>
              <a:t>SUPPORTIVE CARE</a:t>
            </a:r>
            <a:endParaRPr lang="en-US" sz="1500" dirty="0"/>
          </a:p>
        </p:txBody>
      </p:sp>
      <p:sp>
        <p:nvSpPr>
          <p:cNvPr id="32" name="Text 6"/>
          <p:cNvSpPr/>
          <p:nvPr/>
        </p:nvSpPr>
        <p:spPr>
          <a:xfrm>
            <a:off x="881063" y="4405313"/>
            <a:ext cx="49053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Analgesia: </a:t>
            </a:r>
            <a:r>
              <a:rPr lang="en-US" sz="1350" b="1" u="sng" dirty="0">
                <a:solidFill>
                  <a:srgbClr val="2D3436"/>
                </a:solidFill>
              </a:rPr>
              <a:t>Ibuprofen</a:t>
            </a:r>
            <a:r>
              <a:rPr lang="en-US" sz="1350" dirty="0">
                <a:solidFill>
                  <a:srgbClr val="2D3436"/>
                </a:solidFill>
              </a:rPr>
              <a:t> is the preferred NSAID (safe in breastfeeding).</a:t>
            </a:r>
            <a:endParaRPr lang="en-US" sz="1350" dirty="0"/>
          </a:p>
        </p:txBody>
      </p:sp>
      <p:sp>
        <p:nvSpPr>
          <p:cNvPr id="33" name="Text 7"/>
          <p:cNvSpPr/>
          <p:nvPr/>
        </p:nvSpPr>
        <p:spPr>
          <a:xfrm>
            <a:off x="881063" y="4980384"/>
            <a:ext cx="49053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Warm compress </a:t>
            </a:r>
            <a:r>
              <a:rPr lang="en-US" sz="1350" b="1" u="sng" dirty="0">
                <a:solidFill>
                  <a:srgbClr val="2D3436"/>
                </a:solidFill>
              </a:rPr>
              <a:t>before</a:t>
            </a:r>
            <a:r>
              <a:rPr lang="en-US" sz="1350" dirty="0">
                <a:solidFill>
                  <a:srgbClr val="2D3436"/>
                </a:solidFill>
              </a:rPr>
              <a:t> feeding (aids let-down); cold compress </a:t>
            </a:r>
            <a:r>
              <a:rPr lang="en-US" sz="1350" b="1" u="sng" dirty="0">
                <a:solidFill>
                  <a:srgbClr val="2D3436"/>
                </a:solidFill>
              </a:rPr>
              <a:t>after</a:t>
            </a:r>
            <a:r>
              <a:rPr lang="en-US" sz="1350" dirty="0">
                <a:solidFill>
                  <a:srgbClr val="2D3436"/>
                </a:solidFill>
              </a:rPr>
              <a:t> (reduces edema).</a:t>
            </a:r>
            <a:endParaRPr lang="en-US" sz="1350" dirty="0"/>
          </a:p>
        </p:txBody>
      </p:sp>
      <p:sp>
        <p:nvSpPr>
          <p:cNvPr id="34" name="Text 8"/>
          <p:cNvSpPr/>
          <p:nvPr/>
        </p:nvSpPr>
        <p:spPr>
          <a:xfrm>
            <a:off x="881063" y="5555456"/>
            <a:ext cx="1090422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Encourage rest and adequate hydration for the mother.</a:t>
            </a:r>
            <a:endParaRPr lang="en-US" sz="1350" dirty="0"/>
          </a:p>
        </p:txBody>
      </p:sp>
      <p:sp>
        <p:nvSpPr>
          <p:cNvPr id="35" name="Text 9"/>
          <p:cNvSpPr/>
          <p:nvPr/>
        </p:nvSpPr>
        <p:spPr>
          <a:xfrm>
            <a:off x="6738938" y="1057275"/>
            <a:ext cx="521493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F1322"/>
                </a:solidFill>
              </a:rPr>
              <a:t>ANTIBIOTIC INDICATIONS</a:t>
            </a:r>
            <a:endParaRPr lang="en-US" sz="1500" dirty="0"/>
          </a:p>
        </p:txBody>
      </p:sp>
      <p:sp>
        <p:nvSpPr>
          <p:cNvPr id="36" name="Text 10"/>
          <p:cNvSpPr/>
          <p:nvPr/>
        </p:nvSpPr>
        <p:spPr>
          <a:xfrm>
            <a:off x="6715125" y="1457325"/>
            <a:ext cx="49053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Start if: Symptoms persist &gt;12–24h despite effective milk removal.</a:t>
            </a:r>
            <a:endParaRPr lang="en-US" sz="1350" dirty="0"/>
          </a:p>
        </p:txBody>
      </p:sp>
      <p:sp>
        <p:nvSpPr>
          <p:cNvPr id="37" name="Text 11"/>
          <p:cNvSpPr/>
          <p:nvPr/>
        </p:nvSpPr>
        <p:spPr>
          <a:xfrm>
            <a:off x="6715125" y="2032397"/>
            <a:ext cx="547687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Start if: Mother is systemically unwell or fever </a:t>
            </a:r>
            <a:r>
              <a:rPr lang="en-US" sz="1350" b="1" u="sng" dirty="0">
                <a:solidFill>
                  <a:srgbClr val="2D3436"/>
                </a:solidFill>
              </a:rPr>
              <a:t>&gt;38°C</a:t>
            </a:r>
            <a:r>
              <a:rPr lang="en-US" sz="1350" dirty="0">
                <a:solidFill>
                  <a:srgbClr val="2D3436"/>
                </a:solidFill>
              </a:rPr>
              <a:t>.</a:t>
            </a:r>
            <a:endParaRPr lang="en-US" sz="1350" dirty="0"/>
          </a:p>
        </p:txBody>
      </p:sp>
      <p:sp>
        <p:nvSpPr>
          <p:cNvPr id="38" name="Text 12"/>
          <p:cNvSpPr/>
          <p:nvPr/>
        </p:nvSpPr>
        <p:spPr>
          <a:xfrm>
            <a:off x="6715125" y="2367558"/>
            <a:ext cx="49053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u="sng" dirty="0">
                <a:solidFill>
                  <a:srgbClr val="2D3436"/>
                </a:solidFill>
              </a:rPr>
              <a:t>Flucloxacillin 500mg QDS</a:t>
            </a:r>
            <a:r>
              <a:rPr lang="en-US" sz="1350" dirty="0">
                <a:solidFill>
                  <a:srgbClr val="2D3436"/>
                </a:solidFill>
              </a:rPr>
              <a:t> for 10–14 days (Erythromycin if Pen-allergic).</a:t>
            </a:r>
            <a:endParaRPr lang="en-US" sz="1350" dirty="0"/>
          </a:p>
        </p:txBody>
      </p:sp>
      <p:sp>
        <p:nvSpPr>
          <p:cNvPr id="39" name="Text 13"/>
          <p:cNvSpPr/>
          <p:nvPr/>
        </p:nvSpPr>
        <p:spPr>
          <a:xfrm>
            <a:off x="6738938" y="4005262"/>
            <a:ext cx="521493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48806"/>
                </a:solidFill>
              </a:rPr>
              <a:t>AKT / SCA PEARLS</a:t>
            </a:r>
            <a:endParaRPr lang="en-US" sz="1500" dirty="0"/>
          </a:p>
        </p:txBody>
      </p:sp>
      <p:sp>
        <p:nvSpPr>
          <p:cNvPr id="40" name="Text 14"/>
          <p:cNvSpPr/>
          <p:nvPr/>
        </p:nvSpPr>
        <p:spPr>
          <a:xfrm>
            <a:off x="6715125" y="4405313"/>
            <a:ext cx="49053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u="sng" dirty="0">
                <a:solidFill>
                  <a:srgbClr val="2D3436"/>
                </a:solidFill>
              </a:rPr>
              <a:t>Safety Net:</a:t>
            </a:r>
            <a:r>
              <a:rPr lang="en-US" sz="1350" dirty="0">
                <a:solidFill>
                  <a:srgbClr val="2D3436"/>
                </a:solidFill>
              </a:rPr>
              <a:t> If no response to antibiotics in 48–72h, refer for USS to exclude abscess.</a:t>
            </a:r>
            <a:endParaRPr lang="en-US" sz="1350" dirty="0"/>
          </a:p>
        </p:txBody>
      </p:sp>
      <p:sp>
        <p:nvSpPr>
          <p:cNvPr id="41" name="Text 15"/>
          <p:cNvSpPr/>
          <p:nvPr/>
        </p:nvSpPr>
        <p:spPr>
          <a:xfrm>
            <a:off x="6715125" y="4980384"/>
            <a:ext cx="49053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u="sng" dirty="0">
                <a:solidFill>
                  <a:srgbClr val="2D3436"/>
                </a:solidFill>
              </a:rPr>
              <a:t>SCA Tip:</a:t>
            </a:r>
            <a:r>
              <a:rPr lang="en-US" sz="1350" dirty="0">
                <a:solidFill>
                  <a:srgbClr val="2D3436"/>
                </a:solidFill>
              </a:rPr>
              <a:t> Address the misconception that "infected milk" will harm the baby.</a:t>
            </a:r>
            <a:endParaRPr lang="en-US" sz="1350" dirty="0"/>
          </a:p>
        </p:txBody>
      </p:sp>
      <p:sp>
        <p:nvSpPr>
          <p:cNvPr id="42" name="Text 16"/>
          <p:cNvSpPr/>
          <p:nvPr/>
        </p:nvSpPr>
        <p:spPr>
          <a:xfrm>
            <a:off x="6715125" y="5555456"/>
            <a:ext cx="49053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NICE CKS (2023) emphasizes the </a:t>
            </a:r>
            <a:r>
              <a:rPr lang="en-US" sz="1350" b="1" u="sng" dirty="0">
                <a:solidFill>
                  <a:srgbClr val="2D3436"/>
                </a:solidFill>
              </a:rPr>
              <a:t>10–14 day</a:t>
            </a:r>
            <a:r>
              <a:rPr lang="en-US" sz="1350" dirty="0">
                <a:solidFill>
                  <a:srgbClr val="2D3436"/>
                </a:solidFill>
              </a:rPr>
              <a:t> course to prevent recurrence.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285750"/>
            <a:ext cx="5336530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09650"/>
            <a:ext cx="5595938" cy="4533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247775"/>
            <a:ext cx="5119688" cy="26193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633538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081212"/>
            <a:ext cx="142875" cy="1428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2648843"/>
            <a:ext cx="142875" cy="1428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216473"/>
            <a:ext cx="142875" cy="1428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784104"/>
            <a:ext cx="142875" cy="1428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63" y="1009650"/>
            <a:ext cx="5595938" cy="45339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53188" y="1276350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1724025"/>
            <a:ext cx="142875" cy="1428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3188" y="2291655"/>
            <a:ext cx="142875" cy="1428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3188" y="2859286"/>
            <a:ext cx="142875" cy="1428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3188" y="3426916"/>
            <a:ext cx="142875" cy="1428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5734050"/>
            <a:ext cx="11430000" cy="7429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" y="5956697"/>
            <a:ext cx="238125" cy="297656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733425" y="381000"/>
            <a:ext cx="87782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BREAST ABSCESS AND NIPPLE THRUSH</a:t>
            </a:r>
            <a:endParaRPr lang="en-US" sz="1800" dirty="0"/>
          </a:p>
        </p:txBody>
      </p:sp>
      <p:sp>
        <p:nvSpPr>
          <p:cNvPr id="22" name="Text 1"/>
          <p:cNvSpPr/>
          <p:nvPr/>
        </p:nvSpPr>
        <p:spPr>
          <a:xfrm>
            <a:off x="714375" y="1247775"/>
            <a:ext cx="4929188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SURGICAL EMERGENCY</a:t>
            </a:r>
            <a:endParaRPr lang="en-US" sz="975" dirty="0"/>
          </a:p>
        </p:txBody>
      </p:sp>
      <p:sp>
        <p:nvSpPr>
          <p:cNvPr id="23" name="Text 2"/>
          <p:cNvSpPr/>
          <p:nvPr/>
        </p:nvSpPr>
        <p:spPr>
          <a:xfrm>
            <a:off x="1019175" y="1604963"/>
            <a:ext cx="3200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F1322"/>
                </a:solidFill>
              </a:rPr>
              <a:t>BREAST ABSCESS</a:t>
            </a:r>
            <a:endParaRPr lang="en-US" sz="1500" dirty="0"/>
          </a:p>
        </p:txBody>
      </p:sp>
      <p:sp>
        <p:nvSpPr>
          <p:cNvPr id="24" name="Text 3"/>
          <p:cNvSpPr/>
          <p:nvPr/>
        </p:nvSpPr>
        <p:spPr>
          <a:xfrm>
            <a:off x="857250" y="2033588"/>
            <a:ext cx="488156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Definition:</a:t>
            </a:r>
            <a:r>
              <a:rPr lang="en-US" sz="1275" dirty="0">
                <a:solidFill>
                  <a:srgbClr val="2D3436"/>
                </a:solidFill>
              </a:rPr>
              <a:t> Localised collection of pus; rare complication of untreated or poorly managed mastitis.</a:t>
            </a:r>
            <a:endParaRPr lang="en-US" sz="1275" dirty="0"/>
          </a:p>
        </p:txBody>
      </p:sp>
      <p:sp>
        <p:nvSpPr>
          <p:cNvPr id="25" name="Text 4"/>
          <p:cNvSpPr/>
          <p:nvPr/>
        </p:nvSpPr>
        <p:spPr>
          <a:xfrm>
            <a:off x="857250" y="2601218"/>
            <a:ext cx="488156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Presentation:</a:t>
            </a:r>
            <a:r>
              <a:rPr lang="en-US" sz="1275" dirty="0">
                <a:solidFill>
                  <a:srgbClr val="2D3436"/>
                </a:solidFill>
              </a:rPr>
              <a:t> Painful, fluctuant, tender mass; "pointing" of skin; high fever/rigors; systemically unwell.</a:t>
            </a:r>
            <a:endParaRPr lang="en-US" sz="1275" dirty="0"/>
          </a:p>
        </p:txBody>
      </p:sp>
      <p:sp>
        <p:nvSpPr>
          <p:cNvPr id="26" name="Text 5"/>
          <p:cNvSpPr/>
          <p:nvPr/>
        </p:nvSpPr>
        <p:spPr>
          <a:xfrm>
            <a:off x="857250" y="3168848"/>
            <a:ext cx="488156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GP Management:</a:t>
            </a:r>
            <a:r>
              <a:rPr lang="en-US" sz="1275" dirty="0">
                <a:solidFill>
                  <a:srgbClr val="2D3436"/>
                </a:solidFill>
              </a:rPr>
              <a:t> Urgent referral for Ultrasound-guided aspiration or Incision &amp; Drainage (I&amp;D).</a:t>
            </a:r>
            <a:endParaRPr lang="en-US" sz="1275" dirty="0"/>
          </a:p>
        </p:txBody>
      </p:sp>
      <p:sp>
        <p:nvSpPr>
          <p:cNvPr id="27" name="Text 6"/>
          <p:cNvSpPr/>
          <p:nvPr/>
        </p:nvSpPr>
        <p:spPr>
          <a:xfrm>
            <a:off x="857250" y="3736479"/>
            <a:ext cx="488156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Feeding Advice:</a:t>
            </a:r>
            <a:r>
              <a:rPr lang="en-US" sz="1275" dirty="0">
                <a:solidFill>
                  <a:srgbClr val="2D3436"/>
                </a:solidFill>
              </a:rPr>
              <a:t> Continue breastfeeding from the </a:t>
            </a:r>
            <a:r>
              <a:rPr lang="en-US" sz="1275" b="1" dirty="0">
                <a:solidFill>
                  <a:srgbClr val="2D3436"/>
                </a:solidFill>
              </a:rPr>
              <a:t>unaffected</a:t>
            </a:r>
            <a:r>
              <a:rPr lang="en-US" sz="1275" dirty="0">
                <a:solidFill>
                  <a:srgbClr val="2D3436"/>
                </a:solidFill>
              </a:rPr>
              <a:t> side; express from affected side if possible.</a:t>
            </a:r>
            <a:endParaRPr lang="en-US" sz="1275" dirty="0"/>
          </a:p>
        </p:txBody>
      </p:sp>
      <p:sp>
        <p:nvSpPr>
          <p:cNvPr id="28" name="Text 7"/>
          <p:cNvSpPr/>
          <p:nvPr/>
        </p:nvSpPr>
        <p:spPr>
          <a:xfrm>
            <a:off x="6853238" y="1247775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89E0D"/>
                </a:solidFill>
              </a:rPr>
              <a:t>NIPPLE THRUSH (CANDIDA)</a:t>
            </a:r>
            <a:endParaRPr lang="en-US" sz="1500" dirty="0"/>
          </a:p>
        </p:txBody>
      </p:sp>
      <p:sp>
        <p:nvSpPr>
          <p:cNvPr id="29" name="Text 8"/>
          <p:cNvSpPr/>
          <p:nvPr/>
        </p:nvSpPr>
        <p:spPr>
          <a:xfrm>
            <a:off x="6691313" y="1676400"/>
            <a:ext cx="488156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Key Symptom:</a:t>
            </a:r>
            <a:r>
              <a:rPr lang="en-US" sz="1275" dirty="0">
                <a:solidFill>
                  <a:srgbClr val="2D3436"/>
                </a:solidFill>
              </a:rPr>
              <a:t> Sudden onset severe </a:t>
            </a:r>
            <a:r>
              <a:rPr lang="en-US" sz="1275" b="1" dirty="0">
                <a:solidFill>
                  <a:srgbClr val="2D3436"/>
                </a:solidFill>
              </a:rPr>
              <a:t>burning or shooting pain</a:t>
            </a:r>
            <a:r>
              <a:rPr lang="en-US" sz="1275" dirty="0">
                <a:solidFill>
                  <a:srgbClr val="2D3436"/>
                </a:solidFill>
              </a:rPr>
              <a:t> occurring during AND between feeds.</a:t>
            </a:r>
            <a:endParaRPr lang="en-US" sz="1275" dirty="0"/>
          </a:p>
        </p:txBody>
      </p:sp>
      <p:sp>
        <p:nvSpPr>
          <p:cNvPr id="30" name="Text 9"/>
          <p:cNvSpPr/>
          <p:nvPr/>
        </p:nvSpPr>
        <p:spPr>
          <a:xfrm>
            <a:off x="6691313" y="2244030"/>
            <a:ext cx="488156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Signs:</a:t>
            </a:r>
            <a:r>
              <a:rPr lang="en-US" sz="1275" dirty="0">
                <a:solidFill>
                  <a:srgbClr val="2D3436"/>
                </a:solidFill>
              </a:rPr>
              <a:t> Nipples may appear shiny, pink, or flaky. Check baby's mouth for white plaques (oral thrush).</a:t>
            </a:r>
            <a:endParaRPr lang="en-US" sz="1275" dirty="0"/>
          </a:p>
        </p:txBody>
      </p:sp>
      <p:sp>
        <p:nvSpPr>
          <p:cNvPr id="31" name="Text 10"/>
          <p:cNvSpPr/>
          <p:nvPr/>
        </p:nvSpPr>
        <p:spPr>
          <a:xfrm>
            <a:off x="6691313" y="2811661"/>
            <a:ext cx="488156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Dual Treatment:</a:t>
            </a:r>
            <a:r>
              <a:rPr lang="en-US" sz="1275" dirty="0">
                <a:solidFill>
                  <a:srgbClr val="2D3436"/>
                </a:solidFill>
              </a:rPr>
              <a:t> Essential to treat </a:t>
            </a:r>
            <a:r>
              <a:rPr lang="en-US" sz="1275" b="1" dirty="0">
                <a:solidFill>
                  <a:srgbClr val="2D3436"/>
                </a:solidFill>
              </a:rPr>
              <a:t>both</a:t>
            </a:r>
            <a:r>
              <a:rPr lang="en-US" sz="1275" dirty="0">
                <a:solidFill>
                  <a:srgbClr val="2D3436"/>
                </a:solidFill>
              </a:rPr>
              <a:t> mother and baby simultaneously to prevent re-infection.</a:t>
            </a:r>
            <a:endParaRPr lang="en-US" sz="1275" dirty="0"/>
          </a:p>
        </p:txBody>
      </p:sp>
      <p:sp>
        <p:nvSpPr>
          <p:cNvPr id="32" name="Text 11"/>
          <p:cNvSpPr/>
          <p:nvPr/>
        </p:nvSpPr>
        <p:spPr>
          <a:xfrm>
            <a:off x="6691313" y="3379291"/>
            <a:ext cx="488156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Medication:</a:t>
            </a:r>
            <a:r>
              <a:rPr lang="en-US" sz="1275" dirty="0">
                <a:solidFill>
                  <a:srgbClr val="2D3436"/>
                </a:solidFill>
              </a:rPr>
              <a:t> Topical Miconazole 2% for nipples (post-feed) + Oral Nystatin suspension for the infant.</a:t>
            </a:r>
            <a:endParaRPr lang="en-US" sz="1275" dirty="0"/>
          </a:p>
        </p:txBody>
      </p:sp>
      <p:sp>
        <p:nvSpPr>
          <p:cNvPr id="33" name="Text 12"/>
          <p:cNvSpPr/>
          <p:nvPr/>
        </p:nvSpPr>
        <p:spPr>
          <a:xfrm>
            <a:off x="1000125" y="5876925"/>
            <a:ext cx="10572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56404"/>
                </a:solidFill>
              </a:rPr>
              <a:t>AKT/SCA Pearl:</a:t>
            </a:r>
            <a:r>
              <a:rPr lang="en-US" sz="1200" dirty="0">
                <a:solidFill>
                  <a:srgbClr val="856404"/>
                </a:solidFill>
              </a:rPr>
              <a:t> Differentiate thrush from poor latch. Latch pain typically </a:t>
            </a:r>
            <a:r>
              <a:rPr lang="en-US" sz="1200" b="1" dirty="0">
                <a:solidFill>
                  <a:srgbClr val="856404"/>
                </a:solidFill>
              </a:rPr>
              <a:t>subsides</a:t>
            </a:r>
            <a:r>
              <a:rPr lang="en-US" sz="1200" dirty="0">
                <a:solidFill>
                  <a:srgbClr val="856404"/>
                </a:solidFill>
              </a:rPr>
              <a:t> after the first few sucks; thrush pain often </a:t>
            </a:r>
            <a:r>
              <a:rPr lang="en-US" sz="1200" b="1" dirty="0">
                <a:solidFill>
                  <a:srgbClr val="856404"/>
                </a:solidFill>
              </a:rPr>
              <a:t>persists</a:t>
            </a:r>
            <a:r>
              <a:rPr lang="en-US" sz="1200" dirty="0">
                <a:solidFill>
                  <a:srgbClr val="856404"/>
                </a:solidFill>
              </a:rPr>
              <a:t> or occurs specifically after the feed. If mastitis doesn't improve on antibiotics within 48-72h, suspect an abscess.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47650"/>
            <a:ext cx="114300" cy="5905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247650"/>
            <a:ext cx="6190655" cy="590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79649"/>
            <a:ext cx="5334000" cy="183996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1717774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625" y="2070199"/>
            <a:ext cx="202406" cy="17859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625" y="2774900"/>
            <a:ext cx="202406" cy="16862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472011"/>
            <a:ext cx="5334000" cy="262056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625" y="3710136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625" y="4062561"/>
            <a:ext cx="202406" cy="25300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9625" y="4675733"/>
            <a:ext cx="202406" cy="23351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9625" y="5288905"/>
            <a:ext cx="202406" cy="23351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86500" y="1109067"/>
            <a:ext cx="5334000" cy="242054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280964"/>
            <a:ext cx="214313" cy="1753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1566267"/>
            <a:ext cx="202406" cy="23351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2179439"/>
            <a:ext cx="202406" cy="21684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2792611"/>
            <a:ext cx="202406" cy="202406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86500" y="3682008"/>
            <a:ext cx="5334000" cy="1981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3846761"/>
            <a:ext cx="214313" cy="1753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7000" y="4682133"/>
            <a:ext cx="178594" cy="14882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77000" y="4948833"/>
            <a:ext cx="178594" cy="14882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77000" y="5215533"/>
            <a:ext cx="178594" cy="148828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286500" y="5815608"/>
            <a:ext cx="5334000" cy="6477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29375" y="5946725"/>
            <a:ext cx="190500" cy="152400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971550" y="342900"/>
            <a:ext cx="1088136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60" dirty="0">
                <a:solidFill>
                  <a:srgbClr val="005B5C"/>
                </a:solidFill>
              </a:rPr>
              <a:t>PERCEIVED INSUFFICIENT MILK SUPPLY</a:t>
            </a:r>
            <a:endParaRPr lang="en-US" sz="2100" dirty="0"/>
          </a:p>
        </p:txBody>
      </p:sp>
      <p:sp>
        <p:nvSpPr>
          <p:cNvPr id="27" name="Text 1"/>
          <p:cNvSpPr/>
          <p:nvPr/>
        </p:nvSpPr>
        <p:spPr>
          <a:xfrm>
            <a:off x="1162050" y="1670149"/>
            <a:ext cx="6248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The #1 Reason for Stopping</a:t>
            </a:r>
            <a:endParaRPr lang="en-US" sz="1500" dirty="0"/>
          </a:p>
        </p:txBody>
      </p:sp>
      <p:sp>
        <p:nvSpPr>
          <p:cNvPr id="28" name="Text 2"/>
          <p:cNvSpPr/>
          <p:nvPr/>
        </p:nvSpPr>
        <p:spPr>
          <a:xfrm>
            <a:off x="1126331" y="2070199"/>
            <a:ext cx="4541044" cy="6094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Most common reason mothers stop breastfeeding in the UK, yet true physiological failure is </a:t>
            </a:r>
            <a:r>
              <a:rPr lang="en-US" sz="1725" b="1" dirty="0">
                <a:solidFill>
                  <a:srgbClr val="005B5C"/>
                </a:solidFill>
              </a:rPr>
              <a:t>&lt; 5%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  <p:sp>
        <p:nvSpPr>
          <p:cNvPr id="29" name="Text 3"/>
          <p:cNvSpPr/>
          <p:nvPr/>
        </p:nvSpPr>
        <p:spPr>
          <a:xfrm>
            <a:off x="1126331" y="2774900"/>
            <a:ext cx="10881360" cy="258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Usually a </a:t>
            </a:r>
            <a:r>
              <a:rPr lang="en-US" sz="1275" b="1" dirty="0">
                <a:solidFill>
                  <a:srgbClr val="CF1322"/>
                </a:solidFill>
              </a:rPr>
              <a:t>management issue</a:t>
            </a:r>
            <a:r>
              <a:rPr lang="en-US" sz="1275" dirty="0">
                <a:solidFill>
                  <a:srgbClr val="2D3436"/>
                </a:solidFill>
              </a:rPr>
              <a:t> rather than a biological one.</a:t>
            </a:r>
            <a:endParaRPr lang="en-US" sz="1275" dirty="0"/>
          </a:p>
        </p:txBody>
      </p:sp>
      <p:sp>
        <p:nvSpPr>
          <p:cNvPr id="30" name="Text 4"/>
          <p:cNvSpPr/>
          <p:nvPr/>
        </p:nvSpPr>
        <p:spPr>
          <a:xfrm>
            <a:off x="1162050" y="3662511"/>
            <a:ext cx="48577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Common Root Causes</a:t>
            </a:r>
            <a:endParaRPr lang="en-US" sz="1500" dirty="0"/>
          </a:p>
        </p:txBody>
      </p:sp>
      <p:sp>
        <p:nvSpPr>
          <p:cNvPr id="31" name="Text 5"/>
          <p:cNvSpPr/>
          <p:nvPr/>
        </p:nvSpPr>
        <p:spPr>
          <a:xfrm>
            <a:off x="1126331" y="4062561"/>
            <a:ext cx="4541044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Poor Latch:</a:t>
            </a:r>
            <a:r>
              <a:rPr lang="en-US" sz="1275" dirty="0">
                <a:solidFill>
                  <a:srgbClr val="2D3436"/>
                </a:solidFill>
              </a:rPr>
              <a:t> Inefficient milk transfer leaves baby hungry and reduces stimulation for more milk.</a:t>
            </a:r>
            <a:endParaRPr lang="en-US" sz="1275" dirty="0"/>
          </a:p>
        </p:txBody>
      </p:sp>
      <p:sp>
        <p:nvSpPr>
          <p:cNvPr id="32" name="Text 6"/>
          <p:cNvSpPr/>
          <p:nvPr/>
        </p:nvSpPr>
        <p:spPr>
          <a:xfrm>
            <a:off x="1126331" y="4675733"/>
            <a:ext cx="4541044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Infrequent Feeding:</a:t>
            </a:r>
            <a:r>
              <a:rPr lang="en-US" sz="1275" dirty="0">
                <a:solidFill>
                  <a:srgbClr val="2D3436"/>
                </a:solidFill>
              </a:rPr>
              <a:t> Supply = Demand. If feeds are missed or restricted, production drops.</a:t>
            </a:r>
            <a:endParaRPr lang="en-US" sz="1275" dirty="0"/>
          </a:p>
        </p:txBody>
      </p:sp>
      <p:sp>
        <p:nvSpPr>
          <p:cNvPr id="33" name="Text 7"/>
          <p:cNvSpPr/>
          <p:nvPr/>
        </p:nvSpPr>
        <p:spPr>
          <a:xfrm>
            <a:off x="1126331" y="5288905"/>
            <a:ext cx="4541044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Misinterpreted Behavior:</a:t>
            </a:r>
            <a:r>
              <a:rPr lang="en-US" sz="1275" dirty="0">
                <a:solidFill>
                  <a:srgbClr val="2D3436"/>
                </a:solidFill>
              </a:rPr>
              <a:t> Growth spurts (cluster feeding) mistaken for "running out of milk."</a:t>
            </a:r>
            <a:endParaRPr lang="en-US" sz="1275" dirty="0"/>
          </a:p>
        </p:txBody>
      </p:sp>
      <p:sp>
        <p:nvSpPr>
          <p:cNvPr id="34" name="Text 8"/>
          <p:cNvSpPr/>
          <p:nvPr/>
        </p:nvSpPr>
        <p:spPr>
          <a:xfrm>
            <a:off x="6691313" y="1232892"/>
            <a:ext cx="4953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89E0D"/>
                </a:solidFill>
              </a:rPr>
              <a:t> GP MANAGEMENT PLAN</a:t>
            </a:r>
            <a:endParaRPr lang="en-US" sz="1350" dirty="0"/>
          </a:p>
        </p:txBody>
      </p:sp>
      <p:sp>
        <p:nvSpPr>
          <p:cNvPr id="35" name="Text 9"/>
          <p:cNvSpPr/>
          <p:nvPr/>
        </p:nvSpPr>
        <p:spPr>
          <a:xfrm>
            <a:off x="6793706" y="1566267"/>
            <a:ext cx="4636294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Observe a Feed:</a:t>
            </a:r>
            <a:r>
              <a:rPr lang="en-US" sz="1275" dirty="0">
                <a:solidFill>
                  <a:srgbClr val="2D3436"/>
                </a:solidFill>
              </a:rPr>
              <a:t> The gold standard. Check for audible swallowing and the "CHINS" acronym.</a:t>
            </a:r>
            <a:endParaRPr lang="en-US" sz="1275" dirty="0"/>
          </a:p>
        </p:txBody>
      </p:sp>
      <p:sp>
        <p:nvSpPr>
          <p:cNvPr id="36" name="Text 10"/>
          <p:cNvSpPr/>
          <p:nvPr/>
        </p:nvSpPr>
        <p:spPr>
          <a:xfrm>
            <a:off x="6793706" y="2179439"/>
            <a:ext cx="4636294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Review Weight:</a:t>
            </a:r>
            <a:r>
              <a:rPr lang="en-US" sz="1275" dirty="0">
                <a:solidFill>
                  <a:srgbClr val="2D3436"/>
                </a:solidFill>
              </a:rPr>
              <a:t> Check the "Red Book" trajectory. Is the baby tracking their centile?</a:t>
            </a:r>
            <a:endParaRPr lang="en-US" sz="1275" dirty="0"/>
          </a:p>
        </p:txBody>
      </p:sp>
      <p:sp>
        <p:nvSpPr>
          <p:cNvPr id="37" name="Text 11"/>
          <p:cNvSpPr/>
          <p:nvPr/>
        </p:nvSpPr>
        <p:spPr>
          <a:xfrm>
            <a:off x="6793706" y="2792611"/>
            <a:ext cx="4636294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Education:</a:t>
            </a:r>
            <a:r>
              <a:rPr lang="en-US" sz="1275" dirty="0">
                <a:solidFill>
                  <a:srgbClr val="2D3436"/>
                </a:solidFill>
              </a:rPr>
              <a:t> Explain the supply/demand loop and the importance of night feeds.</a:t>
            </a:r>
            <a:endParaRPr lang="en-US" sz="1275" dirty="0"/>
          </a:p>
        </p:txBody>
      </p:sp>
      <p:sp>
        <p:nvSpPr>
          <p:cNvPr id="38" name="Text 12"/>
          <p:cNvSpPr/>
          <p:nvPr/>
        </p:nvSpPr>
        <p:spPr>
          <a:xfrm>
            <a:off x="6786563" y="3805833"/>
            <a:ext cx="4953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8806"/>
                </a:solidFill>
              </a:rPr>
              <a:t>Exam Pearl (AKT / SCA)</a:t>
            </a:r>
            <a:endParaRPr lang="en-US" sz="1350" dirty="0"/>
          </a:p>
        </p:txBody>
      </p:sp>
      <p:sp>
        <p:nvSpPr>
          <p:cNvPr id="39" name="Text 13"/>
          <p:cNvSpPr/>
          <p:nvPr/>
        </p:nvSpPr>
        <p:spPr>
          <a:xfrm>
            <a:off x="6477000" y="4120158"/>
            <a:ext cx="4953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D48806"/>
                </a:solidFill>
              </a:rPr>
              <a:t>SCA Strategy:</a:t>
            </a:r>
            <a:r>
              <a:rPr lang="en-US" sz="1275" dirty="0">
                <a:solidFill>
                  <a:srgbClr val="D48806"/>
                </a:solidFill>
              </a:rPr>
              <a:t> If a mother says "I haven't got enough milk," do not reflexively recommend formula. Instead:</a:t>
            </a:r>
            <a:endParaRPr lang="en-US" sz="1275" dirty="0"/>
          </a:p>
        </p:txBody>
      </p:sp>
      <p:sp>
        <p:nvSpPr>
          <p:cNvPr id="40" name="Text 14"/>
          <p:cNvSpPr/>
          <p:nvPr/>
        </p:nvSpPr>
        <p:spPr>
          <a:xfrm>
            <a:off x="6769894" y="4682133"/>
            <a:ext cx="53149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Validate her concern (Empathy).</a:t>
            </a:r>
            <a:endParaRPr lang="en-US" sz="1125" dirty="0"/>
          </a:p>
        </p:txBody>
      </p:sp>
      <p:sp>
        <p:nvSpPr>
          <p:cNvPr id="41" name="Text 15"/>
          <p:cNvSpPr/>
          <p:nvPr/>
        </p:nvSpPr>
        <p:spPr>
          <a:xfrm>
            <a:off x="6769894" y="4948833"/>
            <a:ext cx="542210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Explore feeding frequency and latch (Clinical Assessment).</a:t>
            </a:r>
            <a:endParaRPr lang="en-US" sz="1125" dirty="0"/>
          </a:p>
        </p:txBody>
      </p:sp>
      <p:sp>
        <p:nvSpPr>
          <p:cNvPr id="42" name="Text 16"/>
          <p:cNvSpPr/>
          <p:nvPr/>
        </p:nvSpPr>
        <p:spPr>
          <a:xfrm>
            <a:off x="6769894" y="5215533"/>
            <a:ext cx="542210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Safety-net with Health Visitor/Lactation support referral.</a:t>
            </a:r>
            <a:endParaRPr lang="en-US" sz="1125" dirty="0"/>
          </a:p>
        </p:txBody>
      </p:sp>
      <p:sp>
        <p:nvSpPr>
          <p:cNvPr id="43" name="Text 17"/>
          <p:cNvSpPr/>
          <p:nvPr/>
        </p:nvSpPr>
        <p:spPr>
          <a:xfrm>
            <a:off x="6619875" y="5910858"/>
            <a:ext cx="5048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6B08"/>
                </a:solidFill>
              </a:rPr>
              <a:t> TOP TIP: "Topping up" with formula reduces the baby's demand on the breast, which then </a:t>
            </a:r>
            <a:r>
              <a:rPr lang="en-US" sz="1200" b="1" u="sng" dirty="0">
                <a:solidFill>
                  <a:srgbClr val="D46B08"/>
                </a:solidFill>
              </a:rPr>
              <a:t>actually</a:t>
            </a:r>
            <a:r>
              <a:rPr lang="en-US" sz="1200" b="1" dirty="0">
                <a:solidFill>
                  <a:srgbClr val="D46B08"/>
                </a:solidFill>
              </a:rPr>
              <a:t> lowers milk supply.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1143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381000"/>
            <a:ext cx="4326582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52525"/>
            <a:ext cx="5595938" cy="3974009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426815"/>
            <a:ext cx="261937" cy="2134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866900"/>
            <a:ext cx="202406" cy="20240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495550"/>
            <a:ext cx="202406" cy="21788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124200"/>
            <a:ext cx="202406" cy="17710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752850"/>
            <a:ext cx="202406" cy="1666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63" y="1152525"/>
            <a:ext cx="5595938" cy="397400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53188" y="1426815"/>
            <a:ext cx="261937" cy="2134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1866900"/>
            <a:ext cx="202406" cy="20240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2495550"/>
            <a:ext cx="202406" cy="20240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3124200"/>
            <a:ext cx="202406" cy="202406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3752850"/>
            <a:ext cx="202406" cy="202406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5364659"/>
            <a:ext cx="11430000" cy="111234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125" y="5682704"/>
            <a:ext cx="476250" cy="4762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4375" y="5806529"/>
            <a:ext cx="285750" cy="2286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733425" y="476250"/>
            <a:ext cx="71323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TONGUE TIE (ANKYLOGLOSSIA)</a:t>
            </a:r>
            <a:endParaRPr lang="en-US" sz="1800" dirty="0"/>
          </a:p>
        </p:txBody>
      </p:sp>
      <p:sp>
        <p:nvSpPr>
          <p:cNvPr id="22" name="Text 1"/>
          <p:cNvSpPr/>
          <p:nvPr/>
        </p:nvSpPr>
        <p:spPr>
          <a:xfrm>
            <a:off x="995363" y="1390650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Clinical Assessment</a:t>
            </a:r>
            <a:endParaRPr lang="en-US" sz="1500" dirty="0"/>
          </a:p>
        </p:txBody>
      </p:sp>
      <p:sp>
        <p:nvSpPr>
          <p:cNvPr id="23" name="Text 2"/>
          <p:cNvSpPr/>
          <p:nvPr/>
        </p:nvSpPr>
        <p:spPr>
          <a:xfrm>
            <a:off x="935831" y="1866900"/>
            <a:ext cx="480298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Visual Signs:</a:t>
            </a:r>
            <a:r>
              <a:rPr lang="en-US" sz="1275" dirty="0">
                <a:solidFill>
                  <a:srgbClr val="2D3436"/>
                </a:solidFill>
              </a:rPr>
              <a:t> Heart-shaped tongue tip; inability to protrude tongue over the lower gum.</a:t>
            </a:r>
            <a:endParaRPr lang="en-US" sz="1275" dirty="0"/>
          </a:p>
        </p:txBody>
      </p:sp>
      <p:sp>
        <p:nvSpPr>
          <p:cNvPr id="24" name="Text 3"/>
          <p:cNvSpPr/>
          <p:nvPr/>
        </p:nvSpPr>
        <p:spPr>
          <a:xfrm>
            <a:off x="935831" y="2495550"/>
            <a:ext cx="480298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Feeding Signs:</a:t>
            </a:r>
            <a:r>
              <a:rPr lang="en-US" sz="1275" dirty="0">
                <a:solidFill>
                  <a:srgbClr val="2D3436"/>
                </a:solidFill>
              </a:rPr>
              <a:t> Frequent clicking sounds (loss of vacuum); nipple slipping out of mouth.</a:t>
            </a:r>
            <a:endParaRPr lang="en-US" sz="1275" dirty="0"/>
          </a:p>
        </p:txBody>
      </p:sp>
      <p:sp>
        <p:nvSpPr>
          <p:cNvPr id="25" name="Text 4"/>
          <p:cNvSpPr/>
          <p:nvPr/>
        </p:nvSpPr>
        <p:spPr>
          <a:xfrm>
            <a:off x="935831" y="3124200"/>
            <a:ext cx="480298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Maternal Impact:</a:t>
            </a:r>
            <a:r>
              <a:rPr lang="en-US" sz="1275" dirty="0">
                <a:solidFill>
                  <a:srgbClr val="2D3436"/>
                </a:solidFill>
              </a:rPr>
              <a:t> Severe nipple trauma/pain despite correct positioning and latch technique.</a:t>
            </a:r>
            <a:endParaRPr lang="en-US" sz="1275" dirty="0"/>
          </a:p>
        </p:txBody>
      </p:sp>
      <p:sp>
        <p:nvSpPr>
          <p:cNvPr id="26" name="Text 5"/>
          <p:cNvSpPr/>
          <p:nvPr/>
        </p:nvSpPr>
        <p:spPr>
          <a:xfrm>
            <a:off x="935831" y="3752850"/>
            <a:ext cx="480298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Infant Impact:</a:t>
            </a:r>
            <a:r>
              <a:rPr lang="en-US" sz="1275" dirty="0">
                <a:solidFill>
                  <a:srgbClr val="2D3436"/>
                </a:solidFill>
              </a:rPr>
              <a:t> Poor weight gain; baby is unsatisfied and exhausted after long feeds.</a:t>
            </a:r>
            <a:endParaRPr lang="en-US" sz="1275" dirty="0"/>
          </a:p>
        </p:txBody>
      </p:sp>
      <p:sp>
        <p:nvSpPr>
          <p:cNvPr id="27" name="Text 6"/>
          <p:cNvSpPr/>
          <p:nvPr/>
        </p:nvSpPr>
        <p:spPr>
          <a:xfrm>
            <a:off x="6829425" y="1390650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89E0D"/>
                </a:solidFill>
              </a:rPr>
              <a:t>Clinical Management</a:t>
            </a:r>
            <a:endParaRPr lang="en-US" sz="1500" dirty="0"/>
          </a:p>
        </p:txBody>
      </p:sp>
      <p:sp>
        <p:nvSpPr>
          <p:cNvPr id="28" name="Text 7"/>
          <p:cNvSpPr/>
          <p:nvPr/>
        </p:nvSpPr>
        <p:spPr>
          <a:xfrm>
            <a:off x="6769894" y="1866900"/>
            <a:ext cx="480298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Initial Step:</a:t>
            </a:r>
            <a:r>
              <a:rPr lang="en-US" sz="1275" dirty="0">
                <a:solidFill>
                  <a:srgbClr val="2D3436"/>
                </a:solidFill>
              </a:rPr>
              <a:t> Always check and optimize positioning/latch (CHINS) with a health visitor first.</a:t>
            </a:r>
            <a:endParaRPr lang="en-US" sz="1275" dirty="0"/>
          </a:p>
        </p:txBody>
      </p:sp>
      <p:sp>
        <p:nvSpPr>
          <p:cNvPr id="29" name="Text 8"/>
          <p:cNvSpPr/>
          <p:nvPr/>
        </p:nvSpPr>
        <p:spPr>
          <a:xfrm>
            <a:off x="6769894" y="2495550"/>
            <a:ext cx="480298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Referral Criteria:</a:t>
            </a:r>
            <a:r>
              <a:rPr lang="en-US" sz="1275" dirty="0">
                <a:solidFill>
                  <a:srgbClr val="2D3436"/>
                </a:solidFill>
              </a:rPr>
              <a:t> Refer for frenulotomy if there are clear feeding difficulties or poor weight gain.</a:t>
            </a:r>
            <a:endParaRPr lang="en-US" sz="1275" dirty="0"/>
          </a:p>
        </p:txBody>
      </p:sp>
      <p:sp>
        <p:nvSpPr>
          <p:cNvPr id="30" name="Text 9"/>
          <p:cNvSpPr/>
          <p:nvPr/>
        </p:nvSpPr>
        <p:spPr>
          <a:xfrm>
            <a:off x="6769894" y="3124200"/>
            <a:ext cx="480298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Procedure:</a:t>
            </a:r>
            <a:r>
              <a:rPr lang="en-US" sz="1275" dirty="0">
                <a:solidFill>
                  <a:srgbClr val="2D3436"/>
                </a:solidFill>
              </a:rPr>
              <a:t> Frenulotomy (tongue-tie division) is a quick, safe outpatient procedure often done without anaesthetic.</a:t>
            </a:r>
            <a:endParaRPr lang="en-US" sz="1275" dirty="0"/>
          </a:p>
        </p:txBody>
      </p:sp>
      <p:sp>
        <p:nvSpPr>
          <p:cNvPr id="31" name="Text 10"/>
          <p:cNvSpPr/>
          <p:nvPr/>
        </p:nvSpPr>
        <p:spPr>
          <a:xfrm>
            <a:off x="6769894" y="3752850"/>
            <a:ext cx="480298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Local Pathway:</a:t>
            </a:r>
            <a:r>
              <a:rPr lang="en-US" sz="1275" dirty="0">
                <a:solidFill>
                  <a:srgbClr val="2D3436"/>
                </a:solidFill>
              </a:rPr>
              <a:t> Follow Bradford-specific referral pathways to specialist midwives or paediatric surgeons.</a:t>
            </a:r>
            <a:endParaRPr lang="en-US" sz="1275" dirty="0"/>
          </a:p>
        </p:txBody>
      </p:sp>
      <p:sp>
        <p:nvSpPr>
          <p:cNvPr id="32" name="Text 11"/>
          <p:cNvSpPr/>
          <p:nvPr/>
        </p:nvSpPr>
        <p:spPr>
          <a:xfrm>
            <a:off x="1285875" y="5555159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8806"/>
                </a:solidFill>
              </a:rPr>
              <a:t>EXAM PEARL: AKT &amp; SCA FOCUS</a:t>
            </a:r>
            <a:endParaRPr lang="en-US" sz="1350" dirty="0"/>
          </a:p>
        </p:txBody>
      </p:sp>
      <p:sp>
        <p:nvSpPr>
          <p:cNvPr id="33" name="Text 12"/>
          <p:cNvSpPr/>
          <p:nvPr/>
        </p:nvSpPr>
        <p:spPr>
          <a:xfrm>
            <a:off x="1285875" y="5859959"/>
            <a:ext cx="10287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Do </a:t>
            </a:r>
            <a:r>
              <a:rPr lang="en-US" sz="1200" b="1" dirty="0">
                <a:solidFill>
                  <a:srgbClr val="CF1322"/>
                </a:solidFill>
              </a:rPr>
              <a:t>NOT</a:t>
            </a:r>
            <a:r>
              <a:rPr lang="en-US" sz="1200" dirty="0">
                <a:solidFill>
                  <a:srgbClr val="2D3436"/>
                </a:solidFill>
              </a:rPr>
              <a:t> refer every baby with a visible tongue-tie. Many are asymptomatic and do not require intervention. In the SCA, focus on the </a:t>
            </a:r>
            <a:r>
              <a:rPr lang="en-US" sz="1200" b="1" dirty="0">
                <a:solidFill>
                  <a:srgbClr val="2D3436"/>
                </a:solidFill>
              </a:rPr>
              <a:t>functional impact</a:t>
            </a:r>
            <a:r>
              <a:rPr lang="en-US" sz="1200" dirty="0">
                <a:solidFill>
                  <a:srgbClr val="2D3436"/>
                </a:solidFill>
              </a:rPr>
              <a:t> on feeding and the mother's pain levels before suggesting referral.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285750"/>
            <a:ext cx="5563195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683246"/>
            <a:ext cx="4476750" cy="2476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757809"/>
            <a:ext cx="142875" cy="114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216646"/>
            <a:ext cx="4476750" cy="9810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624138"/>
            <a:ext cx="246013" cy="19675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388221"/>
            <a:ext cx="4476750" cy="9810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795266"/>
            <a:ext cx="247055" cy="19764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559796"/>
            <a:ext cx="4476750" cy="9810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965055"/>
            <a:ext cx="251520" cy="201216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95875" y="1009650"/>
            <a:ext cx="6715125" cy="314801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86375" y="1200150"/>
            <a:ext cx="2365474" cy="2476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00675" y="1274713"/>
            <a:ext cx="142875" cy="1143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86375" y="1583978"/>
            <a:ext cx="214313" cy="1753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86375" y="1943100"/>
            <a:ext cx="6334125" cy="202406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86375" y="1943100"/>
            <a:ext cx="3774430" cy="40481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60805" y="1943100"/>
            <a:ext cx="2559695" cy="404813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86375" y="2347913"/>
            <a:ext cx="3774430" cy="404813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060805" y="2347913"/>
            <a:ext cx="2559695" cy="404813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86375" y="2752725"/>
            <a:ext cx="3774430" cy="404813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060805" y="2752725"/>
            <a:ext cx="2559695" cy="404813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86375" y="3157538"/>
            <a:ext cx="3774430" cy="404813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060805" y="3157538"/>
            <a:ext cx="2559695" cy="404813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095875" y="4348163"/>
            <a:ext cx="6715125" cy="1866454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286375" y="4529138"/>
            <a:ext cx="190500" cy="1524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81000" y="6500366"/>
            <a:ext cx="11430000" cy="357634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733425" y="381000"/>
            <a:ext cx="93268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EXPRESSING AND STORING BREAST MILK</a:t>
            </a:r>
            <a:endParaRPr lang="en-US" sz="1800" dirty="0"/>
          </a:p>
        </p:txBody>
      </p:sp>
      <p:sp>
        <p:nvSpPr>
          <p:cNvPr id="31" name="Text 1"/>
          <p:cNvSpPr/>
          <p:nvPr/>
        </p:nvSpPr>
        <p:spPr>
          <a:xfrm>
            <a:off x="638175" y="1683246"/>
            <a:ext cx="42481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48806"/>
                </a:solidFill>
              </a:rPr>
              <a:t> GP CLINICAL SKILLS</a:t>
            </a:r>
            <a:endParaRPr lang="en-US" sz="900" dirty="0"/>
          </a:p>
        </p:txBody>
      </p:sp>
      <p:sp>
        <p:nvSpPr>
          <p:cNvPr id="32" name="Text 2"/>
          <p:cNvSpPr/>
          <p:nvPr/>
        </p:nvSpPr>
        <p:spPr>
          <a:xfrm>
            <a:off x="1008013" y="2359521"/>
            <a:ext cx="3659237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B5C"/>
                </a:solidFill>
              </a:rPr>
              <a:t>Hand Expression</a:t>
            </a:r>
            <a:endParaRPr lang="en-US" sz="1350" dirty="0"/>
          </a:p>
        </p:txBody>
      </p:sp>
      <p:sp>
        <p:nvSpPr>
          <p:cNvPr id="33" name="Text 3"/>
          <p:cNvSpPr/>
          <p:nvPr/>
        </p:nvSpPr>
        <p:spPr>
          <a:xfrm>
            <a:off x="1008013" y="2654796"/>
            <a:ext cx="365923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UNICEF technique: simplest, free, and highly effective for engorgement relief or early colostrum.</a:t>
            </a:r>
            <a:endParaRPr lang="en-US" sz="1050" dirty="0"/>
          </a:p>
        </p:txBody>
      </p:sp>
      <p:sp>
        <p:nvSpPr>
          <p:cNvPr id="34" name="Text 4"/>
          <p:cNvSpPr/>
          <p:nvPr/>
        </p:nvSpPr>
        <p:spPr>
          <a:xfrm>
            <a:off x="1009055" y="3531096"/>
            <a:ext cx="365819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B5C"/>
                </a:solidFill>
              </a:rPr>
              <a:t>Manual Pump</a:t>
            </a:r>
            <a:endParaRPr lang="en-US" sz="1350" dirty="0"/>
          </a:p>
        </p:txBody>
      </p:sp>
      <p:sp>
        <p:nvSpPr>
          <p:cNvPr id="35" name="Text 5"/>
          <p:cNvSpPr/>
          <p:nvPr/>
        </p:nvSpPr>
        <p:spPr>
          <a:xfrm>
            <a:off x="1009055" y="3826371"/>
            <a:ext cx="365819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Portable, quiet, and discreet. Best for occasional use or when away from baby for short periods.</a:t>
            </a:r>
            <a:endParaRPr lang="en-US" sz="1050" dirty="0"/>
          </a:p>
        </p:txBody>
      </p:sp>
      <p:sp>
        <p:nvSpPr>
          <p:cNvPr id="36" name="Text 6"/>
          <p:cNvSpPr/>
          <p:nvPr/>
        </p:nvSpPr>
        <p:spPr>
          <a:xfrm>
            <a:off x="1013520" y="4702671"/>
            <a:ext cx="365373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B5C"/>
                </a:solidFill>
              </a:rPr>
              <a:t>Electric Pump</a:t>
            </a:r>
            <a:endParaRPr lang="en-US" sz="1350" dirty="0"/>
          </a:p>
        </p:txBody>
      </p:sp>
      <p:sp>
        <p:nvSpPr>
          <p:cNvPr id="37" name="Text 7"/>
          <p:cNvSpPr/>
          <p:nvPr/>
        </p:nvSpPr>
        <p:spPr>
          <a:xfrm>
            <a:off x="1013520" y="4997946"/>
            <a:ext cx="365373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Most efficient for frequent use (e.g. returning to work) or long-term expressing (SCBU babies).</a:t>
            </a:r>
            <a:endParaRPr lang="en-US" sz="1050" dirty="0"/>
          </a:p>
        </p:txBody>
      </p:sp>
      <p:sp>
        <p:nvSpPr>
          <p:cNvPr id="38" name="Text 8"/>
          <p:cNvSpPr/>
          <p:nvPr/>
        </p:nvSpPr>
        <p:spPr>
          <a:xfrm>
            <a:off x="5543550" y="1200150"/>
            <a:ext cx="38410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48806"/>
                </a:solidFill>
              </a:rPr>
              <a:t> AKT HIGH-YIELD: STORAGE LIMITS</a:t>
            </a:r>
            <a:endParaRPr lang="en-US" sz="900" dirty="0"/>
          </a:p>
        </p:txBody>
      </p:sp>
      <p:sp>
        <p:nvSpPr>
          <p:cNvPr id="39" name="Text 9"/>
          <p:cNvSpPr/>
          <p:nvPr/>
        </p:nvSpPr>
        <p:spPr>
          <a:xfrm>
            <a:off x="5595938" y="1543050"/>
            <a:ext cx="6334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89E0D"/>
                </a:solidFill>
              </a:rPr>
              <a:t>UNICEF UK Storage Guidelines</a:t>
            </a:r>
            <a:endParaRPr lang="en-US" sz="1350" dirty="0"/>
          </a:p>
        </p:txBody>
      </p:sp>
      <p:sp>
        <p:nvSpPr>
          <p:cNvPr id="40" name="Text 10"/>
          <p:cNvSpPr/>
          <p:nvPr/>
        </p:nvSpPr>
        <p:spPr>
          <a:xfrm>
            <a:off x="5429250" y="1943100"/>
            <a:ext cx="3488680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B5E20"/>
                </a:solidFill>
              </a:rPr>
              <a:t>Storage Location</a:t>
            </a:r>
            <a:endParaRPr lang="en-US" sz="1125" dirty="0"/>
          </a:p>
        </p:txBody>
      </p:sp>
      <p:sp>
        <p:nvSpPr>
          <p:cNvPr id="41" name="Text 11"/>
          <p:cNvSpPr/>
          <p:nvPr/>
        </p:nvSpPr>
        <p:spPr>
          <a:xfrm>
            <a:off x="9203680" y="1943100"/>
            <a:ext cx="2436965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B5E20"/>
                </a:solidFill>
              </a:rPr>
              <a:t>Maximum Duration</a:t>
            </a:r>
            <a:endParaRPr lang="en-US" sz="1125" dirty="0"/>
          </a:p>
        </p:txBody>
      </p:sp>
      <p:sp>
        <p:nvSpPr>
          <p:cNvPr id="42" name="Text 12"/>
          <p:cNvSpPr/>
          <p:nvPr/>
        </p:nvSpPr>
        <p:spPr>
          <a:xfrm>
            <a:off x="5429250" y="2347913"/>
            <a:ext cx="4806925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Room Temperature (up to 25°C)</a:t>
            </a:r>
            <a:endParaRPr lang="en-US" sz="1125" dirty="0"/>
          </a:p>
        </p:txBody>
      </p:sp>
      <p:sp>
        <p:nvSpPr>
          <p:cNvPr id="43" name="Text 13"/>
          <p:cNvSpPr/>
          <p:nvPr/>
        </p:nvSpPr>
        <p:spPr>
          <a:xfrm>
            <a:off x="9203680" y="2462213"/>
            <a:ext cx="17716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4–6 hours</a:t>
            </a:r>
            <a:endParaRPr lang="en-US" sz="1125" dirty="0"/>
          </a:p>
        </p:txBody>
      </p:sp>
      <p:sp>
        <p:nvSpPr>
          <p:cNvPr id="44" name="Text 14"/>
          <p:cNvSpPr/>
          <p:nvPr/>
        </p:nvSpPr>
        <p:spPr>
          <a:xfrm>
            <a:off x="5429250" y="2752725"/>
            <a:ext cx="3697635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Back of Fridge (2–4°C)</a:t>
            </a:r>
            <a:endParaRPr lang="en-US" sz="1125" dirty="0"/>
          </a:p>
        </p:txBody>
      </p:sp>
      <p:sp>
        <p:nvSpPr>
          <p:cNvPr id="45" name="Text 15"/>
          <p:cNvSpPr/>
          <p:nvPr/>
        </p:nvSpPr>
        <p:spPr>
          <a:xfrm>
            <a:off x="9203680" y="2867025"/>
            <a:ext cx="21717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Up to 8 days</a:t>
            </a:r>
            <a:endParaRPr lang="en-US" sz="1125" dirty="0"/>
          </a:p>
        </p:txBody>
      </p:sp>
      <p:sp>
        <p:nvSpPr>
          <p:cNvPr id="46" name="Text 16"/>
          <p:cNvSpPr/>
          <p:nvPr/>
        </p:nvSpPr>
        <p:spPr>
          <a:xfrm>
            <a:off x="5429250" y="3157538"/>
            <a:ext cx="4754102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Freezer Compartment (Internal)</a:t>
            </a:r>
            <a:endParaRPr lang="en-US" sz="1125" dirty="0"/>
          </a:p>
        </p:txBody>
      </p:sp>
      <p:sp>
        <p:nvSpPr>
          <p:cNvPr id="47" name="Text 17"/>
          <p:cNvSpPr/>
          <p:nvPr/>
        </p:nvSpPr>
        <p:spPr>
          <a:xfrm>
            <a:off x="9203680" y="3271838"/>
            <a:ext cx="13144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2 weeks</a:t>
            </a:r>
            <a:endParaRPr lang="en-US" sz="1125" dirty="0"/>
          </a:p>
        </p:txBody>
      </p:sp>
      <p:sp>
        <p:nvSpPr>
          <p:cNvPr id="48" name="Text 18"/>
          <p:cNvSpPr/>
          <p:nvPr/>
        </p:nvSpPr>
        <p:spPr>
          <a:xfrm>
            <a:off x="5429250" y="3562350"/>
            <a:ext cx="4806925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Chest/Upright Freezer (-18°C)</a:t>
            </a:r>
            <a:endParaRPr lang="en-US" sz="1125" dirty="0"/>
          </a:p>
        </p:txBody>
      </p:sp>
      <p:sp>
        <p:nvSpPr>
          <p:cNvPr id="49" name="Text 19"/>
          <p:cNvSpPr/>
          <p:nvPr/>
        </p:nvSpPr>
        <p:spPr>
          <a:xfrm>
            <a:off x="9203680" y="3676650"/>
            <a:ext cx="14859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6 months</a:t>
            </a:r>
            <a:endParaRPr lang="en-US" sz="1125" dirty="0"/>
          </a:p>
        </p:txBody>
      </p:sp>
      <p:sp>
        <p:nvSpPr>
          <p:cNvPr id="50" name="Text 20"/>
          <p:cNvSpPr/>
          <p:nvPr/>
        </p:nvSpPr>
        <p:spPr>
          <a:xfrm>
            <a:off x="5553075" y="4491038"/>
            <a:ext cx="63341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6B08"/>
                </a:solidFill>
              </a:rPr>
              <a:t>Safe Handling &amp; Use</a:t>
            </a:r>
            <a:endParaRPr lang="en-US" sz="1200" dirty="0"/>
          </a:p>
        </p:txBody>
      </p:sp>
      <p:sp>
        <p:nvSpPr>
          <p:cNvPr id="51" name="Text 21"/>
          <p:cNvSpPr/>
          <p:nvPr/>
        </p:nvSpPr>
        <p:spPr>
          <a:xfrm>
            <a:off x="5476875" y="4814888"/>
            <a:ext cx="67151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Containers:</a:t>
            </a:r>
            <a:r>
              <a:rPr lang="en-US" sz="1050" dirty="0">
                <a:solidFill>
                  <a:srgbClr val="2D3436"/>
                </a:solidFill>
              </a:rPr>
              <a:t> Use sterilized containers/bags; label with date and time.</a:t>
            </a:r>
            <a:endParaRPr lang="en-US" sz="1050" dirty="0"/>
          </a:p>
        </p:txBody>
      </p:sp>
      <p:sp>
        <p:nvSpPr>
          <p:cNvPr id="52" name="Text 22"/>
          <p:cNvSpPr/>
          <p:nvPr/>
        </p:nvSpPr>
        <p:spPr>
          <a:xfrm>
            <a:off x="5476875" y="5075783"/>
            <a:ext cx="67151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Thawing:</a:t>
            </a:r>
            <a:r>
              <a:rPr lang="en-US" sz="1050" dirty="0">
                <a:solidFill>
                  <a:srgbClr val="2D3436"/>
                </a:solidFill>
              </a:rPr>
              <a:t> Defrost in fridge; use within 24 hours; </a:t>
            </a:r>
            <a:r>
              <a:rPr lang="en-US" sz="1050" b="1" dirty="0">
                <a:solidFill>
                  <a:srgbClr val="2D3436"/>
                </a:solidFill>
              </a:rPr>
              <a:t>never refreeze</a:t>
            </a:r>
            <a:r>
              <a:rPr lang="en-US" sz="1050" dirty="0">
                <a:solidFill>
                  <a:srgbClr val="2D3436"/>
                </a:solidFill>
              </a:rPr>
              <a:t>.</a:t>
            </a:r>
            <a:endParaRPr lang="en-US" sz="1050" dirty="0"/>
          </a:p>
        </p:txBody>
      </p:sp>
      <p:sp>
        <p:nvSpPr>
          <p:cNvPr id="53" name="Text 23"/>
          <p:cNvSpPr/>
          <p:nvPr/>
        </p:nvSpPr>
        <p:spPr>
          <a:xfrm>
            <a:off x="5476875" y="5336679"/>
            <a:ext cx="61436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Heating:</a:t>
            </a:r>
            <a:r>
              <a:rPr lang="en-US" sz="1050" dirty="0">
                <a:solidFill>
                  <a:srgbClr val="2D3436"/>
                </a:solidFill>
              </a:rPr>
              <a:t> Do NOT microwave (creates hot spots and destroys immunoglobulins). Warm in a jug of warm water.</a:t>
            </a:r>
            <a:endParaRPr lang="en-US" sz="1050" dirty="0"/>
          </a:p>
        </p:txBody>
      </p:sp>
      <p:sp>
        <p:nvSpPr>
          <p:cNvPr id="54" name="Text 24"/>
          <p:cNvSpPr/>
          <p:nvPr/>
        </p:nvSpPr>
        <p:spPr>
          <a:xfrm>
            <a:off x="5476875" y="5810845"/>
            <a:ext cx="67151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Work:</a:t>
            </a:r>
            <a:r>
              <a:rPr lang="en-US" sz="1050" dirty="0">
                <a:solidFill>
                  <a:srgbClr val="2D3436"/>
                </a:solidFill>
              </a:rPr>
              <a:t> Support mothers to continue expressing upon return to employment.</a:t>
            </a:r>
            <a:endParaRPr lang="en-US" sz="1050" dirty="0"/>
          </a:p>
        </p:txBody>
      </p:sp>
      <p:sp>
        <p:nvSpPr>
          <p:cNvPr id="55" name="Text 25"/>
          <p:cNvSpPr/>
          <p:nvPr/>
        </p:nvSpPr>
        <p:spPr>
          <a:xfrm>
            <a:off x="9340751" y="6593384"/>
            <a:ext cx="2851249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B2BEC3"/>
                </a:solidFill>
              </a:rPr>
              <a:t>BRADFORD VTS TEACHING DECK • PAGE 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4300" cy="571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04800"/>
            <a:ext cx="9496723" cy="723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81100"/>
            <a:ext cx="5381625" cy="256698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460748"/>
            <a:ext cx="190500" cy="15507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986213"/>
            <a:ext cx="5381625" cy="25669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4265861"/>
            <a:ext cx="190500" cy="15507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181100"/>
            <a:ext cx="5381625" cy="2590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460748"/>
            <a:ext cx="190500" cy="15507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962400"/>
            <a:ext cx="5381625" cy="2590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4242048"/>
            <a:ext cx="190500" cy="155079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4591050"/>
            <a:ext cx="4924425" cy="68580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923925" y="381000"/>
            <a:ext cx="9020473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MEDICATIONS: GENERAL PRINCIPLES</a:t>
            </a:r>
            <a:endParaRPr lang="en-US" sz="1800" dirty="0"/>
          </a:p>
        </p:txBody>
      </p:sp>
      <p:sp>
        <p:nvSpPr>
          <p:cNvPr id="16" name="Text 1"/>
          <p:cNvSpPr/>
          <p:nvPr/>
        </p:nvSpPr>
        <p:spPr>
          <a:xfrm>
            <a:off x="923925" y="752475"/>
            <a:ext cx="112680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Most medications are safe with low milk transfer. Always verify safety using the BNF breastfeeding appendix or the LactMed database before prescribing.</a:t>
            </a:r>
            <a:endParaRPr lang="en-US" sz="1050" dirty="0"/>
          </a:p>
        </p:txBody>
      </p:sp>
      <p:sp>
        <p:nvSpPr>
          <p:cNvPr id="17" name="Text 2"/>
          <p:cNvSpPr/>
          <p:nvPr/>
        </p:nvSpPr>
        <p:spPr>
          <a:xfrm>
            <a:off x="990600" y="1409700"/>
            <a:ext cx="65836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6B08"/>
                </a:solidFill>
              </a:rPr>
              <a:t>The "Golden Rule" of Prescribing</a:t>
            </a:r>
            <a:endParaRPr lang="en-US" sz="1350" dirty="0"/>
          </a:p>
        </p:txBody>
      </p:sp>
      <p:sp>
        <p:nvSpPr>
          <p:cNvPr id="18" name="Text 3"/>
          <p:cNvSpPr/>
          <p:nvPr/>
        </p:nvSpPr>
        <p:spPr>
          <a:xfrm>
            <a:off x="800100" y="1809750"/>
            <a:ext cx="4924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Most medications are </a:t>
            </a:r>
            <a:r>
              <a:rPr lang="en-US" sz="1125" b="1" dirty="0">
                <a:solidFill>
                  <a:srgbClr val="2D3436"/>
                </a:solidFill>
              </a:rPr>
              <a:t>safe</a:t>
            </a:r>
            <a:r>
              <a:rPr lang="en-US" sz="1125" dirty="0">
                <a:solidFill>
                  <a:srgbClr val="2D3436"/>
                </a:solidFill>
              </a:rPr>
              <a:t> to use. Transfer into breast milk is typically </a:t>
            </a:r>
            <a:r>
              <a:rPr lang="en-US" sz="1125" b="1" dirty="0">
                <a:solidFill>
                  <a:srgbClr val="2D3436"/>
                </a:solidFill>
              </a:rPr>
              <a:t>less than 1%</a:t>
            </a:r>
            <a:r>
              <a:rPr lang="en-US" sz="1125" dirty="0">
                <a:solidFill>
                  <a:srgbClr val="2D3436"/>
                </a:solidFill>
              </a:rPr>
              <a:t> of the maternal dose.</a:t>
            </a:r>
            <a:endParaRPr lang="en-US" sz="1125" dirty="0"/>
          </a:p>
        </p:txBody>
      </p:sp>
      <p:sp>
        <p:nvSpPr>
          <p:cNvPr id="19" name="Text 4"/>
          <p:cNvSpPr/>
          <p:nvPr/>
        </p:nvSpPr>
        <p:spPr>
          <a:xfrm>
            <a:off x="990600" y="2381250"/>
            <a:ext cx="11201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Do not automatically advise stopping breastfeeding to take a medication.</a:t>
            </a:r>
            <a:endParaRPr lang="en-US" sz="1125" dirty="0"/>
          </a:p>
        </p:txBody>
      </p:sp>
      <p:sp>
        <p:nvSpPr>
          <p:cNvPr id="20" name="Text 5"/>
          <p:cNvSpPr/>
          <p:nvPr/>
        </p:nvSpPr>
        <p:spPr>
          <a:xfrm>
            <a:off x="990600" y="2671763"/>
            <a:ext cx="1104277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Consider the age of the baby (preterm/neonates are at higher risk).</a:t>
            </a:r>
            <a:endParaRPr lang="en-US" sz="1125" dirty="0"/>
          </a:p>
        </p:txBody>
      </p:sp>
      <p:sp>
        <p:nvSpPr>
          <p:cNvPr id="21" name="Text 6"/>
          <p:cNvSpPr/>
          <p:nvPr/>
        </p:nvSpPr>
        <p:spPr>
          <a:xfrm>
            <a:off x="990600" y="2962275"/>
            <a:ext cx="1021868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Look for drugs with short half-lives and high protein binding.</a:t>
            </a:r>
            <a:endParaRPr lang="en-US" sz="1125" dirty="0"/>
          </a:p>
        </p:txBody>
      </p:sp>
      <p:sp>
        <p:nvSpPr>
          <p:cNvPr id="22" name="Text 7"/>
          <p:cNvSpPr/>
          <p:nvPr/>
        </p:nvSpPr>
        <p:spPr>
          <a:xfrm>
            <a:off x="990600" y="4214813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8806"/>
                </a:solidFill>
              </a:rPr>
              <a:t>AKT Focus: Pharmacokinetics</a:t>
            </a:r>
            <a:endParaRPr lang="en-US" sz="1350" dirty="0"/>
          </a:p>
        </p:txBody>
      </p:sp>
      <p:sp>
        <p:nvSpPr>
          <p:cNvPr id="23" name="Text 8"/>
          <p:cNvSpPr/>
          <p:nvPr/>
        </p:nvSpPr>
        <p:spPr>
          <a:xfrm>
            <a:off x="800100" y="4614863"/>
            <a:ext cx="7543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Factors that </a:t>
            </a:r>
            <a:r>
              <a:rPr lang="en-US" sz="1125" b="1" dirty="0">
                <a:solidFill>
                  <a:srgbClr val="2D3436"/>
                </a:solidFill>
              </a:rPr>
              <a:t>reduce</a:t>
            </a:r>
            <a:r>
              <a:rPr lang="en-US" sz="1125" dirty="0">
                <a:solidFill>
                  <a:srgbClr val="2D3436"/>
                </a:solidFill>
              </a:rPr>
              <a:t> drug transfer into milk:</a:t>
            </a:r>
            <a:endParaRPr lang="en-US" sz="1125" dirty="0"/>
          </a:p>
        </p:txBody>
      </p:sp>
      <p:sp>
        <p:nvSpPr>
          <p:cNvPr id="24" name="Text 9"/>
          <p:cNvSpPr/>
          <p:nvPr/>
        </p:nvSpPr>
        <p:spPr>
          <a:xfrm>
            <a:off x="990600" y="4957763"/>
            <a:ext cx="890014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High Molecular Weight:</a:t>
            </a:r>
            <a:r>
              <a:rPr lang="en-US" sz="1125" dirty="0">
                <a:solidFill>
                  <a:srgbClr val="2D3436"/>
                </a:solidFill>
              </a:rPr>
              <a:t> Harder to cross cell membranes.</a:t>
            </a:r>
            <a:endParaRPr lang="en-US" sz="1125" dirty="0"/>
          </a:p>
        </p:txBody>
      </p:sp>
      <p:sp>
        <p:nvSpPr>
          <p:cNvPr id="25" name="Text 10"/>
          <p:cNvSpPr/>
          <p:nvPr/>
        </p:nvSpPr>
        <p:spPr>
          <a:xfrm>
            <a:off x="990600" y="5248275"/>
            <a:ext cx="90649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High Protein Binding:</a:t>
            </a:r>
            <a:r>
              <a:rPr lang="en-US" sz="1125" dirty="0">
                <a:solidFill>
                  <a:srgbClr val="2D3436"/>
                </a:solidFill>
              </a:rPr>
              <a:t> Only "free" drug enters the milk.</a:t>
            </a:r>
            <a:endParaRPr lang="en-US" sz="1125" dirty="0"/>
          </a:p>
        </p:txBody>
      </p:sp>
      <p:sp>
        <p:nvSpPr>
          <p:cNvPr id="26" name="Text 11"/>
          <p:cNvSpPr/>
          <p:nvPr/>
        </p:nvSpPr>
        <p:spPr>
          <a:xfrm>
            <a:off x="990600" y="5538788"/>
            <a:ext cx="890014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Low Lipid Solubility:</a:t>
            </a:r>
            <a:r>
              <a:rPr lang="en-US" sz="1125" dirty="0">
                <a:solidFill>
                  <a:srgbClr val="2D3436"/>
                </a:solidFill>
              </a:rPr>
              <a:t> Limits entry into fat-rich milk.</a:t>
            </a:r>
            <a:endParaRPr lang="en-US" sz="1125" dirty="0"/>
          </a:p>
        </p:txBody>
      </p:sp>
      <p:sp>
        <p:nvSpPr>
          <p:cNvPr id="27" name="Text 12"/>
          <p:cNvSpPr/>
          <p:nvPr/>
        </p:nvSpPr>
        <p:spPr>
          <a:xfrm>
            <a:off x="990600" y="5829300"/>
            <a:ext cx="873532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Short Half-life:</a:t>
            </a:r>
            <a:r>
              <a:rPr lang="en-US" sz="1125" dirty="0">
                <a:solidFill>
                  <a:srgbClr val="2D3436"/>
                </a:solidFill>
              </a:rPr>
              <a:t> Drug clears maternal plasma quickly.</a:t>
            </a:r>
            <a:endParaRPr lang="en-US" sz="1125" dirty="0"/>
          </a:p>
        </p:txBody>
      </p:sp>
      <p:sp>
        <p:nvSpPr>
          <p:cNvPr id="28" name="Text 13"/>
          <p:cNvSpPr/>
          <p:nvPr/>
        </p:nvSpPr>
        <p:spPr>
          <a:xfrm>
            <a:off x="6657975" y="1409700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89E0D"/>
                </a:solidFill>
              </a:rPr>
              <a:t>Verification Toolkit</a:t>
            </a:r>
            <a:endParaRPr lang="en-US" sz="1350" dirty="0"/>
          </a:p>
        </p:txBody>
      </p:sp>
      <p:sp>
        <p:nvSpPr>
          <p:cNvPr id="29" name="Text 14"/>
          <p:cNvSpPr/>
          <p:nvPr/>
        </p:nvSpPr>
        <p:spPr>
          <a:xfrm>
            <a:off x="6467475" y="1809750"/>
            <a:ext cx="57245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Never guess. Use these trusted primary care resources:</a:t>
            </a:r>
            <a:endParaRPr lang="en-US" sz="1125" dirty="0"/>
          </a:p>
        </p:txBody>
      </p:sp>
      <p:sp>
        <p:nvSpPr>
          <p:cNvPr id="30" name="Text 15"/>
          <p:cNvSpPr/>
          <p:nvPr/>
        </p:nvSpPr>
        <p:spPr>
          <a:xfrm>
            <a:off x="6657975" y="2152650"/>
            <a:ext cx="55340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BNF Appendix:</a:t>
            </a:r>
            <a:r>
              <a:rPr lang="en-US" sz="1125" dirty="0">
                <a:solidFill>
                  <a:srgbClr val="2D3436"/>
                </a:solidFill>
              </a:rPr>
              <a:t> Quick check for common UK prescribing.</a:t>
            </a:r>
            <a:endParaRPr lang="en-US" sz="1125" dirty="0"/>
          </a:p>
        </p:txBody>
      </p:sp>
      <p:sp>
        <p:nvSpPr>
          <p:cNvPr id="31" name="Text 16"/>
          <p:cNvSpPr/>
          <p:nvPr/>
        </p:nvSpPr>
        <p:spPr>
          <a:xfrm>
            <a:off x="6657975" y="2443163"/>
            <a:ext cx="55340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LactMed (NCBI):</a:t>
            </a:r>
            <a:r>
              <a:rPr lang="en-US" sz="1125" dirty="0">
                <a:solidFill>
                  <a:srgbClr val="2D3436"/>
                </a:solidFill>
              </a:rPr>
              <a:t> Detailed, peer-reviewed US database.</a:t>
            </a:r>
            <a:endParaRPr lang="en-US" sz="1125" dirty="0"/>
          </a:p>
        </p:txBody>
      </p:sp>
      <p:sp>
        <p:nvSpPr>
          <p:cNvPr id="32" name="Text 17"/>
          <p:cNvSpPr/>
          <p:nvPr/>
        </p:nvSpPr>
        <p:spPr>
          <a:xfrm>
            <a:off x="6657975" y="2733675"/>
            <a:ext cx="47339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SPS (Specialist Pharmacy Service):</a:t>
            </a:r>
            <a:r>
              <a:rPr lang="en-US" sz="1125" dirty="0">
                <a:solidFill>
                  <a:srgbClr val="2D3436"/>
                </a:solidFill>
              </a:rPr>
              <a:t> UK-specific expert guidance on complex scenarios.</a:t>
            </a:r>
            <a:endParaRPr lang="en-US" sz="1125" dirty="0"/>
          </a:p>
        </p:txBody>
      </p:sp>
      <p:sp>
        <p:nvSpPr>
          <p:cNvPr id="33" name="Text 18"/>
          <p:cNvSpPr/>
          <p:nvPr/>
        </p:nvSpPr>
        <p:spPr>
          <a:xfrm>
            <a:off x="6657975" y="3238500"/>
            <a:ext cx="55340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UKDILAS:</a:t>
            </a:r>
            <a:r>
              <a:rPr lang="en-US" sz="1125" dirty="0">
                <a:solidFill>
                  <a:srgbClr val="2D3436"/>
                </a:solidFill>
              </a:rPr>
              <a:t> UK Drugs in Lactation Advisory Service.</a:t>
            </a:r>
            <a:endParaRPr lang="en-US" sz="1125" dirty="0"/>
          </a:p>
        </p:txBody>
      </p:sp>
      <p:sp>
        <p:nvSpPr>
          <p:cNvPr id="34" name="Text 19"/>
          <p:cNvSpPr/>
          <p:nvPr/>
        </p:nvSpPr>
        <p:spPr>
          <a:xfrm>
            <a:off x="6657975" y="4191000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B5C"/>
                </a:solidFill>
              </a:rPr>
              <a:t>SCA Roleplay Framing</a:t>
            </a:r>
            <a:endParaRPr lang="en-US" sz="1350" dirty="0"/>
          </a:p>
        </p:txBody>
      </p:sp>
      <p:sp>
        <p:nvSpPr>
          <p:cNvPr id="35" name="Text 20"/>
          <p:cNvSpPr/>
          <p:nvPr/>
        </p:nvSpPr>
        <p:spPr>
          <a:xfrm>
            <a:off x="6610350" y="4705350"/>
            <a:ext cx="4638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i="1" dirty="0">
                <a:solidFill>
                  <a:srgbClr val="2D3436"/>
                </a:solidFill>
              </a:rPr>
              <a:t>"Doctor, I have a terrible migraine but I'm scared to take anything in case it dries up my milk or hurts the baby."</a:t>
            </a:r>
            <a:endParaRPr lang="en-US" sz="1125" dirty="0"/>
          </a:p>
        </p:txBody>
      </p:sp>
      <p:sp>
        <p:nvSpPr>
          <p:cNvPr id="36" name="Text 21"/>
          <p:cNvSpPr/>
          <p:nvPr/>
        </p:nvSpPr>
        <p:spPr>
          <a:xfrm>
            <a:off x="6467475" y="5419725"/>
            <a:ext cx="4924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Task:</a:t>
            </a:r>
            <a:r>
              <a:rPr lang="en-US" sz="1125" dirty="0">
                <a:solidFill>
                  <a:srgbClr val="2D3436"/>
                </a:solidFill>
              </a:rPr>
              <a:t> Spend 30 seconds identifying how you would counsel this mother using the "Global Management" approach before we reveal specific safe drugs.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" cy="5334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190500"/>
            <a:ext cx="4829919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866775"/>
            <a:ext cx="5572125" cy="57054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143000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524000"/>
            <a:ext cx="214313" cy="21431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152650"/>
            <a:ext cx="214313" cy="25003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781300"/>
            <a:ext cx="214313" cy="18752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409950"/>
            <a:ext cx="214313" cy="17636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866775"/>
            <a:ext cx="5572125" cy="27574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143000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862138"/>
            <a:ext cx="5114925" cy="685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726680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814763"/>
            <a:ext cx="5572125" cy="27574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4090987"/>
            <a:ext cx="238125" cy="19050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733425" y="285750"/>
            <a:ext cx="82296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THE GP'S ROLE IN BREASTFEEDING</a:t>
            </a:r>
            <a:endParaRPr lang="en-US" sz="1800" dirty="0"/>
          </a:p>
        </p:txBody>
      </p:sp>
      <p:sp>
        <p:nvSpPr>
          <p:cNvPr id="18" name="Text 1"/>
          <p:cNvSpPr/>
          <p:nvPr/>
        </p:nvSpPr>
        <p:spPr>
          <a:xfrm>
            <a:off x="962025" y="1095375"/>
            <a:ext cx="6858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89E0D"/>
                </a:solidFill>
              </a:rPr>
              <a:t>Core Clinical Responsibilities</a:t>
            </a:r>
            <a:endParaRPr lang="en-US" sz="1500" dirty="0"/>
          </a:p>
        </p:txBody>
      </p:sp>
      <p:sp>
        <p:nvSpPr>
          <p:cNvPr id="19" name="Text 2"/>
          <p:cNvSpPr/>
          <p:nvPr/>
        </p:nvSpPr>
        <p:spPr>
          <a:xfrm>
            <a:off x="919162" y="1524000"/>
            <a:ext cx="480536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First Contact Support:</a:t>
            </a:r>
            <a:r>
              <a:rPr lang="en-US" sz="1350" dirty="0">
                <a:solidFill>
                  <a:srgbClr val="2D3436"/>
                </a:solidFill>
              </a:rPr>
              <a:t> GPs are often the first port of call for latch issues, mastitis, and supply concerns.</a:t>
            </a:r>
            <a:endParaRPr lang="en-US" sz="1350" dirty="0"/>
          </a:p>
        </p:txBody>
      </p:sp>
      <p:sp>
        <p:nvSpPr>
          <p:cNvPr id="20" name="Text 3"/>
          <p:cNvSpPr/>
          <p:nvPr/>
        </p:nvSpPr>
        <p:spPr>
          <a:xfrm>
            <a:off x="919162" y="2152650"/>
            <a:ext cx="480536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Health Promotion:</a:t>
            </a:r>
            <a:r>
              <a:rPr lang="en-US" sz="1350" dirty="0">
                <a:solidFill>
                  <a:srgbClr val="2D3436"/>
                </a:solidFill>
              </a:rPr>
              <a:t> Actively promoting exclusive breastfeeding for the first 6 months (WHO/NICE).</a:t>
            </a:r>
            <a:endParaRPr lang="en-US" sz="1350" dirty="0"/>
          </a:p>
        </p:txBody>
      </p:sp>
      <p:sp>
        <p:nvSpPr>
          <p:cNvPr id="21" name="Text 4"/>
          <p:cNvSpPr/>
          <p:nvPr/>
        </p:nvSpPr>
        <p:spPr>
          <a:xfrm>
            <a:off x="919162" y="2781300"/>
            <a:ext cx="480536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Prescribing Safety:</a:t>
            </a:r>
            <a:r>
              <a:rPr lang="en-US" sz="1350" dirty="0">
                <a:solidFill>
                  <a:srgbClr val="2D3436"/>
                </a:solidFill>
              </a:rPr>
              <a:t> Managing maternal medications safely using resources like </a:t>
            </a:r>
            <a:r>
              <a:rPr lang="en-US" sz="1350" b="1" dirty="0">
                <a:solidFill>
                  <a:srgbClr val="2D3436"/>
                </a:solidFill>
              </a:rPr>
              <a:t>LactMed</a:t>
            </a:r>
            <a:r>
              <a:rPr lang="en-US" sz="1350" dirty="0">
                <a:solidFill>
                  <a:srgbClr val="2D3436"/>
                </a:solidFill>
              </a:rPr>
              <a:t> or the </a:t>
            </a:r>
            <a:r>
              <a:rPr lang="en-US" sz="1350" b="1" dirty="0">
                <a:solidFill>
                  <a:srgbClr val="2D3436"/>
                </a:solidFill>
              </a:rPr>
              <a:t>BNF</a:t>
            </a:r>
            <a:r>
              <a:rPr lang="en-US" sz="1350" dirty="0">
                <a:solidFill>
                  <a:srgbClr val="2D3436"/>
                </a:solidFill>
              </a:rPr>
              <a:t>.</a:t>
            </a:r>
            <a:endParaRPr lang="en-US" sz="1350" dirty="0"/>
          </a:p>
        </p:txBody>
      </p:sp>
      <p:sp>
        <p:nvSpPr>
          <p:cNvPr id="22" name="Text 5"/>
          <p:cNvSpPr/>
          <p:nvPr/>
        </p:nvSpPr>
        <p:spPr>
          <a:xfrm>
            <a:off x="919162" y="3409950"/>
            <a:ext cx="480536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Expert Referral:</a:t>
            </a:r>
            <a:r>
              <a:rPr lang="en-US" sz="1350" dirty="0">
                <a:solidFill>
                  <a:srgbClr val="2D3436"/>
                </a:solidFill>
              </a:rPr>
              <a:t> Knowing when to escalate to specialist lactation consultants or health visitors.</a:t>
            </a:r>
            <a:endParaRPr lang="en-US" sz="1350" dirty="0"/>
          </a:p>
        </p:txBody>
      </p:sp>
      <p:sp>
        <p:nvSpPr>
          <p:cNvPr id="23" name="Text 6"/>
          <p:cNvSpPr/>
          <p:nvPr/>
        </p:nvSpPr>
        <p:spPr>
          <a:xfrm>
            <a:off x="6819900" y="1095375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48806"/>
                </a:solidFill>
              </a:rPr>
              <a:t>SCA Roleplay Framing</a:t>
            </a:r>
            <a:endParaRPr lang="en-US" sz="1500" dirty="0"/>
          </a:p>
        </p:txBody>
      </p:sp>
      <p:sp>
        <p:nvSpPr>
          <p:cNvPr id="24" name="Text 7"/>
          <p:cNvSpPr/>
          <p:nvPr/>
        </p:nvSpPr>
        <p:spPr>
          <a:xfrm>
            <a:off x="6467475" y="1524000"/>
            <a:ext cx="57245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Consider this common primary care scenario:</a:t>
            </a:r>
            <a:endParaRPr lang="en-US" sz="1275" dirty="0"/>
          </a:p>
        </p:txBody>
      </p:sp>
      <p:sp>
        <p:nvSpPr>
          <p:cNvPr id="25" name="Text 8"/>
          <p:cNvSpPr/>
          <p:nvPr/>
        </p:nvSpPr>
        <p:spPr>
          <a:xfrm>
            <a:off x="6638925" y="1862138"/>
            <a:ext cx="47720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D3436"/>
                </a:solidFill>
              </a:rPr>
              <a:t>"Doctor, my baby is 4 days old and my nipples are so sore I want to stop. Should I just use formula?"</a:t>
            </a:r>
            <a:endParaRPr lang="en-US" sz="1200" dirty="0"/>
          </a:p>
        </p:txBody>
      </p:sp>
      <p:sp>
        <p:nvSpPr>
          <p:cNvPr id="26" name="Text 9"/>
          <p:cNvSpPr/>
          <p:nvPr/>
        </p:nvSpPr>
        <p:spPr>
          <a:xfrm>
            <a:off x="6700391" y="2690813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55555"/>
                </a:solidFill>
              </a:rPr>
              <a:t> </a:t>
            </a:r>
            <a:r>
              <a:rPr lang="en-US" sz="1200" b="1" dirty="0">
                <a:solidFill>
                  <a:srgbClr val="555555"/>
                </a:solidFill>
              </a:rPr>
              <a:t>Quick Task:</a:t>
            </a:r>
            <a:r>
              <a:rPr lang="en-US" sz="1200" dirty="0">
                <a:solidFill>
                  <a:srgbClr val="555555"/>
                </a:solidFill>
              </a:rPr>
              <a:t> Take 30 seconds to identify your 3-step approach before checking the management guidelines.</a:t>
            </a:r>
            <a:endParaRPr lang="en-US" sz="1200" dirty="0"/>
          </a:p>
        </p:txBody>
      </p:sp>
      <p:sp>
        <p:nvSpPr>
          <p:cNvPr id="27" name="Text 10"/>
          <p:cNvSpPr/>
          <p:nvPr/>
        </p:nvSpPr>
        <p:spPr>
          <a:xfrm>
            <a:off x="6819900" y="4043363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46B08"/>
                </a:solidFill>
              </a:rPr>
              <a:t>The Golden Rule</a:t>
            </a:r>
            <a:endParaRPr lang="en-US" sz="1500" dirty="0"/>
          </a:p>
        </p:txBody>
      </p:sp>
      <p:sp>
        <p:nvSpPr>
          <p:cNvPr id="28" name="Text 11"/>
          <p:cNvSpPr/>
          <p:nvPr/>
        </p:nvSpPr>
        <p:spPr>
          <a:xfrm>
            <a:off x="6467475" y="4471988"/>
            <a:ext cx="5114925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95"/>
              </a:lnSpc>
              <a:buNone/>
            </a:pPr>
            <a:r>
              <a:rPr lang="en-US" sz="1425" dirty="0">
                <a:solidFill>
                  <a:srgbClr val="2D3436"/>
                </a:solidFill>
              </a:rPr>
              <a:t>Do </a:t>
            </a:r>
            <a:r>
              <a:rPr lang="en-US" sz="1425" b="1" dirty="0">
                <a:solidFill>
                  <a:srgbClr val="2D3436"/>
                </a:solidFill>
              </a:rPr>
              <a:t>NOT</a:t>
            </a:r>
            <a:r>
              <a:rPr lang="en-US" sz="1425" dirty="0">
                <a:solidFill>
                  <a:srgbClr val="2D3436"/>
                </a:solidFill>
              </a:rPr>
              <a:t> undermine breastfeeding by premature recommendation of formula.</a:t>
            </a:r>
            <a:endParaRPr lang="en-US" sz="1425" dirty="0"/>
          </a:p>
        </p:txBody>
      </p:sp>
      <p:sp>
        <p:nvSpPr>
          <p:cNvPr id="29" name="Text 12"/>
          <p:cNvSpPr/>
          <p:nvPr/>
        </p:nvSpPr>
        <p:spPr>
          <a:xfrm>
            <a:off x="6467475" y="5073848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The GP's role is to </a:t>
            </a:r>
            <a:r>
              <a:rPr lang="en-US" sz="1275" b="1" dirty="0">
                <a:solidFill>
                  <a:srgbClr val="2D3436"/>
                </a:solidFill>
              </a:rPr>
              <a:t>troubleshoot the barrier</a:t>
            </a:r>
            <a:r>
              <a:rPr lang="en-US" sz="1275" dirty="0">
                <a:solidFill>
                  <a:srgbClr val="2D3436"/>
                </a:solidFill>
              </a:rPr>
              <a:t>, not bypass the biological recommendation.</a:t>
            </a:r>
            <a:endParaRPr lang="en-US" sz="127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285750"/>
            <a:ext cx="4552950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09650"/>
            <a:ext cx="5595938" cy="53721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329779"/>
            <a:ext cx="333375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847850"/>
            <a:ext cx="142875" cy="1428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510730"/>
            <a:ext cx="142875" cy="1428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173611"/>
            <a:ext cx="142875" cy="1428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807916"/>
            <a:ext cx="5119688" cy="7429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3996184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1399282"/>
            <a:ext cx="5595938" cy="267831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1719411"/>
            <a:ext cx="333375" cy="2667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3188" y="2237482"/>
            <a:ext cx="142875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3188" y="2900363"/>
            <a:ext cx="142875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53188" y="3601343"/>
            <a:ext cx="2362200" cy="2381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5063" y="4268093"/>
            <a:ext cx="5595938" cy="19145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4540597"/>
            <a:ext cx="333375" cy="26670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733425" y="381000"/>
            <a:ext cx="82296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HIGH-RISK MEDICATIONS TO AVOID</a:t>
            </a:r>
            <a:endParaRPr lang="en-US" sz="1800" dirty="0"/>
          </a:p>
        </p:txBody>
      </p:sp>
      <p:sp>
        <p:nvSpPr>
          <p:cNvPr id="21" name="Text 1"/>
          <p:cNvSpPr/>
          <p:nvPr/>
        </p:nvSpPr>
        <p:spPr>
          <a:xfrm>
            <a:off x="1095375" y="1290638"/>
            <a:ext cx="82981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CF1322"/>
                </a:solidFill>
              </a:rPr>
              <a:t>Codeine: Strictly Contraindicated</a:t>
            </a:r>
            <a:endParaRPr lang="en-US" sz="1650" dirty="0"/>
          </a:p>
        </p:txBody>
      </p:sp>
      <p:sp>
        <p:nvSpPr>
          <p:cNvPr id="22" name="Text 2"/>
          <p:cNvSpPr/>
          <p:nvPr/>
        </p:nvSpPr>
        <p:spPr>
          <a:xfrm>
            <a:off x="857250" y="1790700"/>
            <a:ext cx="488156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The Risk:</a:t>
            </a:r>
            <a:r>
              <a:rPr lang="en-US" sz="1350" dirty="0">
                <a:solidFill>
                  <a:srgbClr val="2D3436"/>
                </a:solidFill>
              </a:rPr>
              <a:t> Maternal ultra-rapid metabolism of codeine leads to high morphine levels in breast milk.</a:t>
            </a:r>
            <a:endParaRPr lang="en-US" sz="1350" dirty="0"/>
          </a:p>
        </p:txBody>
      </p:sp>
      <p:sp>
        <p:nvSpPr>
          <p:cNvPr id="23" name="Text 3"/>
          <p:cNvSpPr/>
          <p:nvPr/>
        </p:nvSpPr>
        <p:spPr>
          <a:xfrm>
            <a:off x="857250" y="2453580"/>
            <a:ext cx="488156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Neonatal Consequence:</a:t>
            </a:r>
            <a:r>
              <a:rPr lang="en-US" sz="1350" dirty="0">
                <a:solidFill>
                  <a:srgbClr val="2D3436"/>
                </a:solidFill>
              </a:rPr>
              <a:t> Risk of severe respiratory depression, drowsiness, and potential infant death.</a:t>
            </a:r>
            <a:endParaRPr lang="en-US" sz="1350" dirty="0"/>
          </a:p>
        </p:txBody>
      </p:sp>
      <p:sp>
        <p:nvSpPr>
          <p:cNvPr id="24" name="Text 4"/>
          <p:cNvSpPr/>
          <p:nvPr/>
        </p:nvSpPr>
        <p:spPr>
          <a:xfrm>
            <a:off x="857250" y="3116461"/>
            <a:ext cx="488156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GP Action:</a:t>
            </a:r>
            <a:r>
              <a:rPr lang="en-US" sz="1350" dirty="0">
                <a:solidFill>
                  <a:srgbClr val="2D3436"/>
                </a:solidFill>
              </a:rPr>
              <a:t> Do NOT prescribe for any postpartum pain (even post-C-section) in breastfeeding mothers.</a:t>
            </a:r>
            <a:endParaRPr lang="en-US" sz="1350" dirty="0"/>
          </a:p>
        </p:txBody>
      </p:sp>
      <p:sp>
        <p:nvSpPr>
          <p:cNvPr id="25" name="Text 5"/>
          <p:cNvSpPr/>
          <p:nvPr/>
        </p:nvSpPr>
        <p:spPr>
          <a:xfrm>
            <a:off x="1028700" y="3807916"/>
            <a:ext cx="4833938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D3436"/>
                </a:solidFill>
              </a:rPr>
              <a:t> "Fatalities have been reported. Always check the BNF breastfeeding appendix if unsure about opioid safety."</a:t>
            </a:r>
            <a:endParaRPr lang="en-US" sz="1200" dirty="0"/>
          </a:p>
        </p:txBody>
      </p:sp>
      <p:sp>
        <p:nvSpPr>
          <p:cNvPr id="26" name="Text 6"/>
          <p:cNvSpPr/>
          <p:nvPr/>
        </p:nvSpPr>
        <p:spPr>
          <a:xfrm>
            <a:off x="6929438" y="1680270"/>
            <a:ext cx="526256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46B08"/>
                </a:solidFill>
              </a:rPr>
              <a:t>Combined Hormonal (CHC)</a:t>
            </a:r>
            <a:endParaRPr lang="en-US" sz="1650" dirty="0"/>
          </a:p>
        </p:txBody>
      </p:sp>
      <p:sp>
        <p:nvSpPr>
          <p:cNvPr id="27" name="Text 7"/>
          <p:cNvSpPr/>
          <p:nvPr/>
        </p:nvSpPr>
        <p:spPr>
          <a:xfrm>
            <a:off x="6691313" y="2180332"/>
            <a:ext cx="488156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Avoid for first 6 months:</a:t>
            </a:r>
            <a:r>
              <a:rPr lang="en-US" sz="1350" dirty="0">
                <a:solidFill>
                  <a:srgbClr val="2D3436"/>
                </a:solidFill>
              </a:rPr>
              <a:t> Oestrogen component significantly reduces milk supply (the "supply killer").</a:t>
            </a:r>
            <a:endParaRPr lang="en-US" sz="1350" dirty="0"/>
          </a:p>
        </p:txBody>
      </p:sp>
      <p:sp>
        <p:nvSpPr>
          <p:cNvPr id="28" name="Text 8"/>
          <p:cNvSpPr/>
          <p:nvPr/>
        </p:nvSpPr>
        <p:spPr>
          <a:xfrm>
            <a:off x="6691313" y="2843213"/>
            <a:ext cx="488156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Impact:</a:t>
            </a:r>
            <a:r>
              <a:rPr lang="en-US" sz="1350" dirty="0">
                <a:solidFill>
                  <a:srgbClr val="2D3436"/>
                </a:solidFill>
              </a:rPr>
              <a:t> Can lead to premature cessation of breastfeeding due to perceived or actual low milk volume.</a:t>
            </a:r>
            <a:endParaRPr lang="en-US" sz="1350" dirty="0"/>
          </a:p>
        </p:txBody>
      </p:sp>
      <p:sp>
        <p:nvSpPr>
          <p:cNvPr id="29" name="Text 9"/>
          <p:cNvSpPr/>
          <p:nvPr/>
        </p:nvSpPr>
        <p:spPr>
          <a:xfrm>
            <a:off x="6548438" y="3601343"/>
            <a:ext cx="485480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SAFE ALTERNATIVE: POP (Mini-pill)</a:t>
            </a:r>
            <a:endParaRPr lang="en-US" sz="1050" dirty="0"/>
          </a:p>
        </p:txBody>
      </p:sp>
      <p:sp>
        <p:nvSpPr>
          <p:cNvPr id="30" name="Text 10"/>
          <p:cNvSpPr/>
          <p:nvPr/>
        </p:nvSpPr>
        <p:spPr>
          <a:xfrm>
            <a:off x="6881813" y="4530030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8806"/>
                </a:solidFill>
              </a:rPr>
              <a:t>AKT Quick Recall</a:t>
            </a:r>
            <a:endParaRPr lang="en-US" sz="1350" dirty="0"/>
          </a:p>
        </p:txBody>
      </p:sp>
      <p:sp>
        <p:nvSpPr>
          <p:cNvPr id="31" name="Text 11"/>
          <p:cNvSpPr/>
          <p:nvPr/>
        </p:nvSpPr>
        <p:spPr>
          <a:xfrm>
            <a:off x="6405563" y="5001518"/>
            <a:ext cx="5214938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595959"/>
                </a:solidFill>
              </a:rPr>
              <a:t>Q:</a:t>
            </a:r>
            <a:r>
              <a:rPr lang="en-US" sz="1200" dirty="0">
                <a:solidFill>
                  <a:srgbClr val="595959"/>
                </a:solidFill>
              </a:rPr>
              <a:t> A breastfeeding mother requests contraception at her 6-week check. She has no contraindications. Which pill is preferred?</a:t>
            </a:r>
            <a:endParaRPr lang="en-US" sz="1200" dirty="0"/>
          </a:p>
        </p:txBody>
      </p:sp>
      <p:sp>
        <p:nvSpPr>
          <p:cNvPr id="32" name="Text 12"/>
          <p:cNvSpPr/>
          <p:nvPr/>
        </p:nvSpPr>
        <p:spPr>
          <a:xfrm>
            <a:off x="6405563" y="5534918"/>
            <a:ext cx="5214938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8806"/>
                </a:solidFill>
              </a:rPr>
              <a:t>A: Progestogen-only pill (POP). Avoid CHC as it suppresses lactation in the early months.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285750"/>
            <a:ext cx="4620667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57275"/>
            <a:ext cx="3683050" cy="45624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246114"/>
            <a:ext cx="3302050" cy="476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246114"/>
            <a:ext cx="381000" cy="381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844" y="2348954"/>
            <a:ext cx="214313" cy="1753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550" y="1057275"/>
            <a:ext cx="3683050" cy="45624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45050" y="2246114"/>
            <a:ext cx="3302050" cy="4762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5050" y="2246114"/>
            <a:ext cx="381000" cy="38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28393" y="2348954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28099" y="1057275"/>
            <a:ext cx="3683050" cy="456247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18599" y="2339429"/>
            <a:ext cx="3302050" cy="4762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18599" y="2339429"/>
            <a:ext cx="381000" cy="3810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01943" y="2442270"/>
            <a:ext cx="214313" cy="1753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5810250"/>
            <a:ext cx="11430000" cy="762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" y="5953125"/>
            <a:ext cx="970359" cy="47625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733425" y="381000"/>
            <a:ext cx="7680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SAFE MEDICATION ALTERNATIVES</a:t>
            </a:r>
            <a:endParaRPr lang="en-US" sz="1800" dirty="0"/>
          </a:p>
        </p:txBody>
      </p:sp>
      <p:sp>
        <p:nvSpPr>
          <p:cNvPr id="21" name="Text 1"/>
          <p:cNvSpPr/>
          <p:nvPr/>
        </p:nvSpPr>
        <p:spPr>
          <a:xfrm>
            <a:off x="1066800" y="2293739"/>
            <a:ext cx="2057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Analgesia</a:t>
            </a:r>
            <a:endParaRPr lang="en-US" sz="1500" dirty="0"/>
          </a:p>
        </p:txBody>
      </p:sp>
      <p:sp>
        <p:nvSpPr>
          <p:cNvPr id="22" name="Text 2"/>
          <p:cNvSpPr/>
          <p:nvPr/>
        </p:nvSpPr>
        <p:spPr>
          <a:xfrm>
            <a:off x="571500" y="2865239"/>
            <a:ext cx="330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89E0D"/>
                </a:solidFill>
              </a:rPr>
              <a:t>Paracetamol</a:t>
            </a:r>
            <a:endParaRPr lang="en-US" sz="1200" dirty="0"/>
          </a:p>
        </p:txBody>
      </p:sp>
      <p:sp>
        <p:nvSpPr>
          <p:cNvPr id="23" name="Text 3"/>
          <p:cNvSpPr/>
          <p:nvPr/>
        </p:nvSpPr>
        <p:spPr>
          <a:xfrm>
            <a:off x="571500" y="3131939"/>
            <a:ext cx="3302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Considered safe with negligible transfer into breast milk.</a:t>
            </a:r>
            <a:endParaRPr lang="en-US" sz="1050" dirty="0"/>
          </a:p>
        </p:txBody>
      </p:sp>
      <p:sp>
        <p:nvSpPr>
          <p:cNvPr id="24" name="Text 4"/>
          <p:cNvSpPr/>
          <p:nvPr/>
        </p:nvSpPr>
        <p:spPr>
          <a:xfrm>
            <a:off x="571500" y="3648075"/>
            <a:ext cx="330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89E0D"/>
                </a:solidFill>
              </a:rPr>
              <a:t>Ibuprofen</a:t>
            </a:r>
            <a:endParaRPr lang="en-US" sz="1200" dirty="0"/>
          </a:p>
        </p:txBody>
      </p:sp>
      <p:sp>
        <p:nvSpPr>
          <p:cNvPr id="25" name="Text 5"/>
          <p:cNvSpPr/>
          <p:nvPr/>
        </p:nvSpPr>
        <p:spPr>
          <a:xfrm>
            <a:off x="571500" y="3914775"/>
            <a:ext cx="3302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The preferred NSAID; extremely low levels in milk and short half-life.</a:t>
            </a:r>
            <a:endParaRPr lang="en-US" sz="1050" dirty="0"/>
          </a:p>
        </p:txBody>
      </p:sp>
      <p:sp>
        <p:nvSpPr>
          <p:cNvPr id="26" name="Text 6"/>
          <p:cNvSpPr/>
          <p:nvPr/>
        </p:nvSpPr>
        <p:spPr>
          <a:xfrm>
            <a:off x="4940350" y="2293739"/>
            <a:ext cx="2971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Contraception</a:t>
            </a:r>
            <a:endParaRPr lang="en-US" sz="1500" dirty="0"/>
          </a:p>
        </p:txBody>
      </p:sp>
      <p:sp>
        <p:nvSpPr>
          <p:cNvPr id="27" name="Text 7"/>
          <p:cNvSpPr/>
          <p:nvPr/>
        </p:nvSpPr>
        <p:spPr>
          <a:xfrm>
            <a:off x="4445050" y="2865239"/>
            <a:ext cx="4937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89E0D"/>
                </a:solidFill>
              </a:rPr>
              <a:t>Progestogen-Only Pill (POP)</a:t>
            </a:r>
            <a:endParaRPr lang="en-US" sz="1200" dirty="0"/>
          </a:p>
        </p:txBody>
      </p:sp>
      <p:sp>
        <p:nvSpPr>
          <p:cNvPr id="28" name="Text 8"/>
          <p:cNvSpPr/>
          <p:nvPr/>
        </p:nvSpPr>
        <p:spPr>
          <a:xfrm>
            <a:off x="4445050" y="3131939"/>
            <a:ext cx="3302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Safe to use from immediately postpartum; does not affect supply.</a:t>
            </a:r>
            <a:endParaRPr lang="en-US" sz="1050" dirty="0"/>
          </a:p>
        </p:txBody>
      </p:sp>
      <p:sp>
        <p:nvSpPr>
          <p:cNvPr id="29" name="Text 9"/>
          <p:cNvSpPr/>
          <p:nvPr/>
        </p:nvSpPr>
        <p:spPr>
          <a:xfrm>
            <a:off x="4445050" y="3648075"/>
            <a:ext cx="5669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89E0D"/>
                </a:solidFill>
              </a:rPr>
              <a:t>Progestogen Injections/Implants</a:t>
            </a:r>
            <a:endParaRPr lang="en-US" sz="1200" dirty="0"/>
          </a:p>
        </p:txBody>
      </p:sp>
      <p:sp>
        <p:nvSpPr>
          <p:cNvPr id="30" name="Text 10"/>
          <p:cNvSpPr/>
          <p:nvPr/>
        </p:nvSpPr>
        <p:spPr>
          <a:xfrm>
            <a:off x="4445050" y="3914775"/>
            <a:ext cx="3302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Effective alternatives that are safe for breastfeeding mothers.</a:t>
            </a:r>
            <a:endParaRPr lang="en-US" sz="1050" dirty="0"/>
          </a:p>
        </p:txBody>
      </p:sp>
      <p:sp>
        <p:nvSpPr>
          <p:cNvPr id="31" name="Text 11"/>
          <p:cNvSpPr/>
          <p:nvPr/>
        </p:nvSpPr>
        <p:spPr>
          <a:xfrm>
            <a:off x="8813899" y="2387054"/>
            <a:ext cx="2971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Mental Health</a:t>
            </a:r>
            <a:endParaRPr lang="en-US" sz="1500" dirty="0"/>
          </a:p>
        </p:txBody>
      </p:sp>
      <p:sp>
        <p:nvSpPr>
          <p:cNvPr id="32" name="Text 12"/>
          <p:cNvSpPr/>
          <p:nvPr/>
        </p:nvSpPr>
        <p:spPr>
          <a:xfrm>
            <a:off x="8318599" y="2958554"/>
            <a:ext cx="330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89E0D"/>
                </a:solidFill>
              </a:rPr>
              <a:t>Sertraline</a:t>
            </a:r>
            <a:endParaRPr lang="en-US" sz="1200" dirty="0"/>
          </a:p>
        </p:txBody>
      </p:sp>
      <p:sp>
        <p:nvSpPr>
          <p:cNvPr id="33" name="Text 13"/>
          <p:cNvSpPr/>
          <p:nvPr/>
        </p:nvSpPr>
        <p:spPr>
          <a:xfrm>
            <a:off x="8318599" y="3225254"/>
            <a:ext cx="3302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Preferred SSRI due to very low levels in milk; well-studied safety profile.</a:t>
            </a:r>
            <a:endParaRPr lang="en-US" sz="1050" dirty="0"/>
          </a:p>
        </p:txBody>
      </p:sp>
      <p:sp>
        <p:nvSpPr>
          <p:cNvPr id="34" name="Text 14"/>
          <p:cNvSpPr/>
          <p:nvPr/>
        </p:nvSpPr>
        <p:spPr>
          <a:xfrm>
            <a:off x="8318599" y="3741390"/>
            <a:ext cx="330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89E0D"/>
                </a:solidFill>
              </a:rPr>
              <a:t>Paroxetine</a:t>
            </a:r>
            <a:endParaRPr lang="en-US" sz="1200" dirty="0"/>
          </a:p>
        </p:txBody>
      </p:sp>
      <p:sp>
        <p:nvSpPr>
          <p:cNvPr id="35" name="Text 15"/>
          <p:cNvSpPr/>
          <p:nvPr/>
        </p:nvSpPr>
        <p:spPr>
          <a:xfrm>
            <a:off x="8318599" y="4008090"/>
            <a:ext cx="3873401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Another preferred option with minimal infant exposure.</a:t>
            </a:r>
            <a:endParaRPr lang="en-US" sz="1050" dirty="0"/>
          </a:p>
        </p:txBody>
      </p:sp>
      <p:sp>
        <p:nvSpPr>
          <p:cNvPr id="36" name="Text 16"/>
          <p:cNvSpPr/>
          <p:nvPr/>
        </p:nvSpPr>
        <p:spPr>
          <a:xfrm>
            <a:off x="733425" y="5953125"/>
            <a:ext cx="741759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/ SCA PEARL</a:t>
            </a:r>
            <a:endParaRPr lang="en-US" sz="1050" dirty="0"/>
          </a:p>
        </p:txBody>
      </p:sp>
      <p:sp>
        <p:nvSpPr>
          <p:cNvPr id="37" name="Text 17"/>
          <p:cNvSpPr/>
          <p:nvPr/>
        </p:nvSpPr>
        <p:spPr>
          <a:xfrm>
            <a:off x="1779984" y="5976938"/>
            <a:ext cx="979289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856404"/>
                </a:solidFill>
              </a:rPr>
              <a:t>Prescribing Logic:</a:t>
            </a:r>
            <a:r>
              <a:rPr lang="en-US" sz="1125" dirty="0">
                <a:solidFill>
                  <a:srgbClr val="856404"/>
                </a:solidFill>
              </a:rPr>
              <a:t> Always prioritize meds with the shortest half-life and lowest milk-to-plasma ratio. For contraception at the 6-week check, </a:t>
            </a:r>
            <a:r>
              <a:rPr lang="en-US" sz="1125" b="1" dirty="0">
                <a:solidFill>
                  <a:srgbClr val="856404"/>
                </a:solidFill>
              </a:rPr>
              <a:t>POP is the gold standard</a:t>
            </a:r>
            <a:r>
              <a:rPr lang="en-US" sz="1125" dirty="0">
                <a:solidFill>
                  <a:srgbClr val="856404"/>
                </a:solidFill>
              </a:rPr>
              <a:t> for breastfeeding patients to avoid the supply-killing effects of oestrogen.</a:t>
            </a:r>
            <a:endParaRPr lang="en-US" sz="11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4300" cy="571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400050"/>
            <a:ext cx="6046738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28700"/>
            <a:ext cx="5381625" cy="4486126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1348829"/>
            <a:ext cx="333375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1028700"/>
            <a:ext cx="5381625" cy="448612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1348829"/>
            <a:ext cx="333375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3453705"/>
            <a:ext cx="4905375" cy="8572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3641973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705326"/>
            <a:ext cx="11049000" cy="1033462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6007745"/>
            <a:ext cx="428625" cy="4286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7250" y="6126807"/>
            <a:ext cx="238125" cy="19050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923925" y="404813"/>
            <a:ext cx="1010412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60" dirty="0">
                <a:solidFill>
                  <a:srgbClr val="005B5C"/>
                </a:solidFill>
              </a:rPr>
              <a:t>CONTRAINDICATIONS TO BREASTFEEDING</a:t>
            </a:r>
            <a:endParaRPr lang="en-US" sz="1950" dirty="0"/>
          </a:p>
        </p:txBody>
      </p:sp>
      <p:sp>
        <p:nvSpPr>
          <p:cNvPr id="16" name="Text 1"/>
          <p:cNvSpPr/>
          <p:nvPr/>
        </p:nvSpPr>
        <p:spPr>
          <a:xfrm>
            <a:off x="1285875" y="1309688"/>
            <a:ext cx="8801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46B08"/>
                </a:solidFill>
              </a:rPr>
              <a:t>Maternal Absolute Contraindications</a:t>
            </a:r>
            <a:endParaRPr lang="en-US" sz="1650" dirty="0"/>
          </a:p>
        </p:txBody>
      </p:sp>
      <p:sp>
        <p:nvSpPr>
          <p:cNvPr id="17" name="Text 2"/>
          <p:cNvSpPr/>
          <p:nvPr/>
        </p:nvSpPr>
        <p:spPr>
          <a:xfrm>
            <a:off x="1095375" y="1895475"/>
            <a:ext cx="45262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Maternal HIV Infection</a:t>
            </a:r>
            <a:endParaRPr lang="en-US" sz="1350" dirty="0"/>
          </a:p>
        </p:txBody>
      </p:sp>
      <p:sp>
        <p:nvSpPr>
          <p:cNvPr id="18" name="Text 3"/>
          <p:cNvSpPr/>
          <p:nvPr/>
        </p:nvSpPr>
        <p:spPr>
          <a:xfrm>
            <a:off x="1095375" y="2169765"/>
            <a:ext cx="101155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i="1" dirty="0">
                <a:solidFill>
                  <a:srgbClr val="636E72"/>
                </a:solidFill>
              </a:rPr>
              <a:t>Standard UK guidance (differs in resource-limited settings)</a:t>
            </a:r>
            <a:endParaRPr lang="en-US" sz="1125" dirty="0"/>
          </a:p>
        </p:txBody>
      </p:sp>
      <p:sp>
        <p:nvSpPr>
          <p:cNvPr id="19" name="Text 4"/>
          <p:cNvSpPr/>
          <p:nvPr/>
        </p:nvSpPr>
        <p:spPr>
          <a:xfrm>
            <a:off x="1095375" y="2579340"/>
            <a:ext cx="59664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Active untreated Tuberculosis</a:t>
            </a:r>
            <a:endParaRPr lang="en-US" sz="1350" dirty="0"/>
          </a:p>
        </p:txBody>
      </p:sp>
      <p:sp>
        <p:nvSpPr>
          <p:cNvPr id="20" name="Text 5"/>
          <p:cNvSpPr/>
          <p:nvPr/>
        </p:nvSpPr>
        <p:spPr>
          <a:xfrm>
            <a:off x="1095375" y="2853630"/>
            <a:ext cx="8229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i="1" dirty="0">
                <a:solidFill>
                  <a:srgbClr val="636E72"/>
                </a:solidFill>
              </a:rPr>
              <a:t>Feeding may resume once mother is non-infectious</a:t>
            </a:r>
            <a:endParaRPr lang="en-US" sz="1125" dirty="0"/>
          </a:p>
        </p:txBody>
      </p:sp>
      <p:sp>
        <p:nvSpPr>
          <p:cNvPr id="21" name="Text 6"/>
          <p:cNvSpPr/>
          <p:nvPr/>
        </p:nvSpPr>
        <p:spPr>
          <a:xfrm>
            <a:off x="1095375" y="3263205"/>
            <a:ext cx="45262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Cytotoxic Chemotherapy</a:t>
            </a:r>
            <a:endParaRPr lang="en-US" sz="1350" dirty="0"/>
          </a:p>
        </p:txBody>
      </p:sp>
      <p:sp>
        <p:nvSpPr>
          <p:cNvPr id="22" name="Text 7"/>
          <p:cNvSpPr/>
          <p:nvPr/>
        </p:nvSpPr>
        <p:spPr>
          <a:xfrm>
            <a:off x="1095375" y="3537496"/>
            <a:ext cx="6172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i="1" dirty="0">
                <a:solidFill>
                  <a:srgbClr val="636E72"/>
                </a:solidFill>
              </a:rPr>
              <a:t>Interferes with infant cell division</a:t>
            </a:r>
            <a:endParaRPr lang="en-US" sz="1125" dirty="0"/>
          </a:p>
        </p:txBody>
      </p:sp>
      <p:sp>
        <p:nvSpPr>
          <p:cNvPr id="23" name="Text 8"/>
          <p:cNvSpPr/>
          <p:nvPr/>
        </p:nvSpPr>
        <p:spPr>
          <a:xfrm>
            <a:off x="1095375" y="3947071"/>
            <a:ext cx="61722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Specific High-Risk Medications</a:t>
            </a:r>
            <a:endParaRPr lang="en-US" sz="1350" dirty="0"/>
          </a:p>
        </p:txBody>
      </p:sp>
      <p:sp>
        <p:nvSpPr>
          <p:cNvPr id="24" name="Text 9"/>
          <p:cNvSpPr/>
          <p:nvPr/>
        </p:nvSpPr>
        <p:spPr>
          <a:xfrm>
            <a:off x="1095375" y="4221361"/>
            <a:ext cx="92583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i="1" dirty="0">
                <a:solidFill>
                  <a:srgbClr val="636E72"/>
                </a:solidFill>
              </a:rPr>
              <a:t>e.g., Lithium, Amiodarone (requires specialist review)</a:t>
            </a:r>
            <a:endParaRPr lang="en-US" sz="1125" dirty="0"/>
          </a:p>
        </p:txBody>
      </p:sp>
      <p:sp>
        <p:nvSpPr>
          <p:cNvPr id="25" name="Text 10"/>
          <p:cNvSpPr/>
          <p:nvPr/>
        </p:nvSpPr>
        <p:spPr>
          <a:xfrm>
            <a:off x="1095375" y="4630936"/>
            <a:ext cx="57607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Significant Substance Misuse</a:t>
            </a:r>
            <a:endParaRPr lang="en-US" sz="1350" dirty="0"/>
          </a:p>
        </p:txBody>
      </p:sp>
      <p:sp>
        <p:nvSpPr>
          <p:cNvPr id="26" name="Text 11"/>
          <p:cNvSpPr/>
          <p:nvPr/>
        </p:nvSpPr>
        <p:spPr>
          <a:xfrm>
            <a:off x="1095375" y="4905226"/>
            <a:ext cx="8572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i="1" dirty="0">
                <a:solidFill>
                  <a:srgbClr val="636E72"/>
                </a:solidFill>
              </a:rPr>
              <a:t>Active use of illicit drugs or high alcohol levels</a:t>
            </a:r>
            <a:endParaRPr lang="en-US" sz="1125" dirty="0"/>
          </a:p>
        </p:txBody>
      </p:sp>
      <p:sp>
        <p:nvSpPr>
          <p:cNvPr id="27" name="Text 12"/>
          <p:cNvSpPr/>
          <p:nvPr/>
        </p:nvSpPr>
        <p:spPr>
          <a:xfrm>
            <a:off x="6953250" y="1309688"/>
            <a:ext cx="52387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46B08"/>
                </a:solidFill>
              </a:rPr>
              <a:t>Infant Metabolic Contraindications</a:t>
            </a:r>
            <a:endParaRPr lang="en-US" sz="1650" dirty="0"/>
          </a:p>
        </p:txBody>
      </p:sp>
      <p:sp>
        <p:nvSpPr>
          <p:cNvPr id="28" name="Text 13"/>
          <p:cNvSpPr/>
          <p:nvPr/>
        </p:nvSpPr>
        <p:spPr>
          <a:xfrm>
            <a:off x="6762750" y="1895475"/>
            <a:ext cx="26746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Galactosaemia</a:t>
            </a:r>
            <a:endParaRPr lang="en-US" sz="1350" dirty="0"/>
          </a:p>
        </p:txBody>
      </p:sp>
      <p:sp>
        <p:nvSpPr>
          <p:cNvPr id="29" name="Text 14"/>
          <p:cNvSpPr/>
          <p:nvPr/>
        </p:nvSpPr>
        <p:spPr>
          <a:xfrm>
            <a:off x="6762750" y="2169765"/>
            <a:ext cx="5429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i="1" dirty="0">
                <a:solidFill>
                  <a:srgbClr val="636E72"/>
                </a:solidFill>
              </a:rPr>
              <a:t>Inability to metabolise galactose in breast milk (Rare)</a:t>
            </a:r>
            <a:endParaRPr lang="en-US" sz="1125" dirty="0"/>
          </a:p>
        </p:txBody>
      </p:sp>
      <p:sp>
        <p:nvSpPr>
          <p:cNvPr id="30" name="Text 15"/>
          <p:cNvSpPr/>
          <p:nvPr/>
        </p:nvSpPr>
        <p:spPr>
          <a:xfrm>
            <a:off x="6762750" y="2579340"/>
            <a:ext cx="54292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Classic Maple Syrup Urine Disease</a:t>
            </a:r>
            <a:endParaRPr lang="en-US" sz="1350" dirty="0"/>
          </a:p>
        </p:txBody>
      </p:sp>
      <p:sp>
        <p:nvSpPr>
          <p:cNvPr id="31" name="Text 16"/>
          <p:cNvSpPr/>
          <p:nvPr/>
        </p:nvSpPr>
        <p:spPr>
          <a:xfrm>
            <a:off x="6762750" y="2853630"/>
            <a:ext cx="5429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i="1" dirty="0">
                <a:solidFill>
                  <a:srgbClr val="636E72"/>
                </a:solidFill>
              </a:rPr>
              <a:t>Rare metabolic disorder requiring strict diet control</a:t>
            </a:r>
            <a:endParaRPr lang="en-US" sz="1125" dirty="0"/>
          </a:p>
        </p:txBody>
      </p:sp>
      <p:sp>
        <p:nvSpPr>
          <p:cNvPr id="32" name="Text 17"/>
          <p:cNvSpPr/>
          <p:nvPr/>
        </p:nvSpPr>
        <p:spPr>
          <a:xfrm>
            <a:off x="6762750" y="3606105"/>
            <a:ext cx="4905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6B08"/>
                </a:solidFill>
              </a:rPr>
              <a:t>Clinical Context</a:t>
            </a:r>
            <a:endParaRPr lang="en-US" sz="1200" dirty="0"/>
          </a:p>
        </p:txBody>
      </p:sp>
      <p:sp>
        <p:nvSpPr>
          <p:cNvPr id="33" name="Text 18"/>
          <p:cNvSpPr/>
          <p:nvPr/>
        </p:nvSpPr>
        <p:spPr>
          <a:xfrm>
            <a:off x="6477000" y="3910905"/>
            <a:ext cx="49053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These cases are </a:t>
            </a:r>
            <a:r>
              <a:rPr lang="en-US" sz="1125" b="1" dirty="0">
                <a:solidFill>
                  <a:srgbClr val="2D3436"/>
                </a:solidFill>
              </a:rPr>
              <a:t>rare</a:t>
            </a:r>
            <a:r>
              <a:rPr lang="en-US" sz="1125" dirty="0">
                <a:solidFill>
                  <a:srgbClr val="2D3436"/>
                </a:solidFill>
              </a:rPr>
              <a:t>. Most common maternal illnesses (colds, flu, mastitis) are NOT contraindications and feeding should continue.</a:t>
            </a:r>
            <a:endParaRPr lang="en-US" sz="1125" dirty="0"/>
          </a:p>
        </p:txBody>
      </p:sp>
      <p:sp>
        <p:nvSpPr>
          <p:cNvPr id="34" name="Text 19"/>
          <p:cNvSpPr/>
          <p:nvPr/>
        </p:nvSpPr>
        <p:spPr>
          <a:xfrm>
            <a:off x="1381125" y="5857726"/>
            <a:ext cx="10048875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D48806"/>
                </a:solidFill>
              </a:rPr>
              <a:t>AKT/SCA PEARL:</a:t>
            </a:r>
            <a:r>
              <a:rPr lang="en-US" sz="1275" dirty="0">
                <a:solidFill>
                  <a:srgbClr val="2D3436"/>
                </a:solidFill>
              </a:rPr>
              <a:t> Always distinguish between </a:t>
            </a:r>
            <a:r>
              <a:rPr lang="en-US" sz="1275" b="1" dirty="0">
                <a:solidFill>
                  <a:srgbClr val="2D3436"/>
                </a:solidFill>
              </a:rPr>
              <a:t>absolute contraindications</a:t>
            </a:r>
            <a:r>
              <a:rPr lang="en-US" sz="1275" dirty="0">
                <a:solidFill>
                  <a:srgbClr val="2D3436"/>
                </a:solidFill>
              </a:rPr>
              <a:t> and temporary interruptions. In the UK, HIV is an absolute contraindication to prevent vertical transmission, even if the viral load is undetectable, as safe formula alternatives are accessible. Always consult </a:t>
            </a:r>
            <a:r>
              <a:rPr lang="en-US" sz="1275" b="1" dirty="0">
                <a:solidFill>
                  <a:srgbClr val="2D3436"/>
                </a:solidFill>
              </a:rPr>
              <a:t>LactMed</a:t>
            </a:r>
            <a:r>
              <a:rPr lang="en-US" sz="1275" dirty="0">
                <a:solidFill>
                  <a:srgbClr val="2D3436"/>
                </a:solidFill>
              </a:rPr>
              <a:t> or </a:t>
            </a:r>
            <a:r>
              <a:rPr lang="en-US" sz="1275" b="1" dirty="0">
                <a:solidFill>
                  <a:srgbClr val="2D3436"/>
                </a:solidFill>
              </a:rPr>
              <a:t>BNF</a:t>
            </a:r>
            <a:r>
              <a:rPr lang="en-US" sz="1275" dirty="0">
                <a:solidFill>
                  <a:srgbClr val="2D3436"/>
                </a:solidFill>
              </a:rPr>
              <a:t> for drug-specific safety.</a:t>
            </a:r>
            <a:endParaRPr lang="en-US" sz="127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" cy="7524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152400"/>
            <a:ext cx="5770959" cy="7524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19175"/>
            <a:ext cx="5572125" cy="31337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53430"/>
            <a:ext cx="214313" cy="169664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4343400"/>
            <a:ext cx="5572125" cy="2286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019175"/>
            <a:ext cx="5572125" cy="263515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1215330"/>
            <a:ext cx="214313" cy="16966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3806726"/>
            <a:ext cx="5572125" cy="282267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4002881"/>
            <a:ext cx="214313" cy="16966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5924550"/>
            <a:ext cx="5191125" cy="5524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19875" y="6039743"/>
            <a:ext cx="166688" cy="13722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733425" y="228600"/>
            <a:ext cx="5394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THE 6-WEEK GP CHECK</a:t>
            </a:r>
            <a:endParaRPr lang="en-US" sz="1800" dirty="0"/>
          </a:p>
        </p:txBody>
      </p:sp>
      <p:sp>
        <p:nvSpPr>
          <p:cNvPr id="15" name="Text 1"/>
          <p:cNvSpPr/>
          <p:nvPr/>
        </p:nvSpPr>
        <p:spPr>
          <a:xfrm>
            <a:off x="733425" y="600075"/>
            <a:ext cx="114585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Proactively review breastfeeding status, weight gain, and maternal confidence.</a:t>
            </a:r>
            <a:endParaRPr lang="en-US" sz="1200" dirty="0"/>
          </a:p>
        </p:txBody>
      </p:sp>
      <p:sp>
        <p:nvSpPr>
          <p:cNvPr id="16" name="Text 2"/>
          <p:cNvSpPr/>
          <p:nvPr/>
        </p:nvSpPr>
        <p:spPr>
          <a:xfrm>
            <a:off x="881063" y="1209675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89E0D"/>
                </a:solidFill>
              </a:rPr>
              <a:t>Clinical Review Checklist</a:t>
            </a:r>
            <a:endParaRPr lang="en-US" sz="1350" dirty="0"/>
          </a:p>
        </p:txBody>
      </p:sp>
      <p:sp>
        <p:nvSpPr>
          <p:cNvPr id="17" name="Text 3"/>
          <p:cNvSpPr/>
          <p:nvPr/>
        </p:nvSpPr>
        <p:spPr>
          <a:xfrm>
            <a:off x="809625" y="1609725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89E0D"/>
                </a:solidFill>
              </a:rPr>
              <a:t>Specific Inquiry:</a:t>
            </a:r>
            <a:r>
              <a:rPr lang="en-US" sz="1200" dirty="0">
                <a:solidFill>
                  <a:srgbClr val="389E0D"/>
                </a:solidFill>
              </a:rPr>
              <a:t> Ask "How is breastfeeding going?" (avoid generic feeding questions).</a:t>
            </a:r>
            <a:endParaRPr lang="en-US" sz="1200" dirty="0"/>
          </a:p>
        </p:txBody>
      </p:sp>
      <p:sp>
        <p:nvSpPr>
          <p:cNvPr id="18" name="Text 4"/>
          <p:cNvSpPr/>
          <p:nvPr/>
        </p:nvSpPr>
        <p:spPr>
          <a:xfrm>
            <a:off x="809625" y="2131516"/>
            <a:ext cx="113823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89E0D"/>
                </a:solidFill>
              </a:rPr>
              <a:t>Growth Tracking:</a:t>
            </a:r>
            <a:r>
              <a:rPr lang="en-US" sz="1200" dirty="0">
                <a:solidFill>
                  <a:srgbClr val="389E0D"/>
                </a:solidFill>
              </a:rPr>
              <a:t> Plot weight gain trajectory in the Red Book (PCHR).</a:t>
            </a:r>
            <a:endParaRPr lang="en-US" sz="1200" dirty="0"/>
          </a:p>
        </p:txBody>
      </p:sp>
      <p:sp>
        <p:nvSpPr>
          <p:cNvPr id="19" name="Text 5"/>
          <p:cNvSpPr/>
          <p:nvPr/>
        </p:nvSpPr>
        <p:spPr>
          <a:xfrm>
            <a:off x="809625" y="2440037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89E0D"/>
                </a:solidFill>
              </a:rPr>
              <a:t>Maternal Wellbeing:</a:t>
            </a:r>
            <a:r>
              <a:rPr lang="en-US" sz="1200" dirty="0">
                <a:solidFill>
                  <a:srgbClr val="389E0D"/>
                </a:solidFill>
              </a:rPr>
              <a:t> Assess for pain, nipple health, and overall confidence.</a:t>
            </a:r>
            <a:endParaRPr lang="en-US" sz="1200" dirty="0"/>
          </a:p>
        </p:txBody>
      </p:sp>
      <p:sp>
        <p:nvSpPr>
          <p:cNvPr id="20" name="Text 6"/>
          <p:cNvSpPr/>
          <p:nvPr/>
        </p:nvSpPr>
        <p:spPr>
          <a:xfrm>
            <a:off x="809625" y="2961829"/>
            <a:ext cx="113823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89E0D"/>
                </a:solidFill>
              </a:rPr>
              <a:t>Future Planning:</a:t>
            </a:r>
            <a:r>
              <a:rPr lang="en-US" sz="1200" dirty="0">
                <a:solidFill>
                  <a:srgbClr val="389E0D"/>
                </a:solidFill>
              </a:rPr>
              <a:t> Discuss return-to-work plans and milk expression.</a:t>
            </a:r>
            <a:endParaRPr lang="en-US" sz="1200" dirty="0"/>
          </a:p>
        </p:txBody>
      </p:sp>
      <p:sp>
        <p:nvSpPr>
          <p:cNvPr id="21" name="Text 7"/>
          <p:cNvSpPr/>
          <p:nvPr/>
        </p:nvSpPr>
        <p:spPr>
          <a:xfrm>
            <a:off x="6738938" y="1171575"/>
            <a:ext cx="54530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8806"/>
                </a:solidFill>
              </a:rPr>
              <a:t>SCA Focus: Consultation Skills</a:t>
            </a:r>
            <a:endParaRPr lang="en-US" sz="1350" dirty="0"/>
          </a:p>
        </p:txBody>
      </p:sp>
      <p:sp>
        <p:nvSpPr>
          <p:cNvPr id="22" name="Text 8"/>
          <p:cNvSpPr/>
          <p:nvPr/>
        </p:nvSpPr>
        <p:spPr>
          <a:xfrm>
            <a:off x="6667500" y="1571625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48806"/>
                </a:solidFill>
              </a:rPr>
              <a:t>Non-Judgmental Tone:</a:t>
            </a:r>
            <a:r>
              <a:rPr lang="en-US" sz="1200" dirty="0">
                <a:solidFill>
                  <a:srgbClr val="D48806"/>
                </a:solidFill>
              </a:rPr>
              <a:t> Explore reasons for supplementation or stopping without bias.</a:t>
            </a:r>
            <a:endParaRPr lang="en-US" sz="1200" dirty="0"/>
          </a:p>
        </p:txBody>
      </p:sp>
      <p:sp>
        <p:nvSpPr>
          <p:cNvPr id="23" name="Text 9"/>
          <p:cNvSpPr/>
          <p:nvPr/>
        </p:nvSpPr>
        <p:spPr>
          <a:xfrm>
            <a:off x="6667500" y="2093416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48806"/>
                </a:solidFill>
              </a:rPr>
              <a:t>Observation:</a:t>
            </a:r>
            <a:r>
              <a:rPr lang="en-US" sz="1200" dirty="0">
                <a:solidFill>
                  <a:srgbClr val="D48806"/>
                </a:solidFill>
              </a:rPr>
              <a:t> Offer to observe a feed if the mother expresses concerns about supply or latch.</a:t>
            </a:r>
            <a:endParaRPr lang="en-US" sz="1200" dirty="0"/>
          </a:p>
        </p:txBody>
      </p:sp>
      <p:sp>
        <p:nvSpPr>
          <p:cNvPr id="24" name="Text 10"/>
          <p:cNvSpPr/>
          <p:nvPr/>
        </p:nvSpPr>
        <p:spPr>
          <a:xfrm>
            <a:off x="6667500" y="2615208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48806"/>
                </a:solidFill>
              </a:rPr>
              <a:t>Active Safety-Netting:</a:t>
            </a:r>
            <a:r>
              <a:rPr lang="en-US" sz="1200" dirty="0">
                <a:solidFill>
                  <a:srgbClr val="D48806"/>
                </a:solidFill>
              </a:rPr>
              <a:t> Discuss mastitis symptoms and when to seek urgent help.</a:t>
            </a:r>
            <a:endParaRPr lang="en-US" sz="1200" dirty="0"/>
          </a:p>
        </p:txBody>
      </p:sp>
      <p:sp>
        <p:nvSpPr>
          <p:cNvPr id="25" name="Text 11"/>
          <p:cNvSpPr/>
          <p:nvPr/>
        </p:nvSpPr>
        <p:spPr>
          <a:xfrm>
            <a:off x="6738938" y="3959126"/>
            <a:ext cx="54530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B5C"/>
                </a:solidFill>
              </a:rPr>
              <a:t>Normal Variations &amp; Reassurance</a:t>
            </a:r>
            <a:endParaRPr lang="en-US" sz="1350" dirty="0"/>
          </a:p>
        </p:txBody>
      </p:sp>
      <p:sp>
        <p:nvSpPr>
          <p:cNvPr id="26" name="Text 12"/>
          <p:cNvSpPr/>
          <p:nvPr/>
        </p:nvSpPr>
        <p:spPr>
          <a:xfrm>
            <a:off x="6667500" y="4359176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Reassure about </a:t>
            </a:r>
            <a:r>
              <a:rPr lang="en-US" sz="1200" b="1" dirty="0">
                <a:solidFill>
                  <a:srgbClr val="2D3436"/>
                </a:solidFill>
              </a:rPr>
              <a:t>cluster feeding</a:t>
            </a:r>
            <a:r>
              <a:rPr lang="en-US" sz="1200" dirty="0">
                <a:solidFill>
                  <a:srgbClr val="2D3436"/>
                </a:solidFill>
              </a:rPr>
              <a:t> and growth spurts (normal biological behavior).</a:t>
            </a:r>
            <a:endParaRPr lang="en-US" sz="1200" dirty="0"/>
          </a:p>
        </p:txBody>
      </p:sp>
      <p:sp>
        <p:nvSpPr>
          <p:cNvPr id="27" name="Text 13"/>
          <p:cNvSpPr/>
          <p:nvPr/>
        </p:nvSpPr>
        <p:spPr>
          <a:xfrm>
            <a:off x="6667500" y="4880967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Explain that frequent night waking is physiological and supports milk supply.</a:t>
            </a:r>
            <a:endParaRPr lang="en-US" sz="1200" dirty="0"/>
          </a:p>
        </p:txBody>
      </p:sp>
      <p:sp>
        <p:nvSpPr>
          <p:cNvPr id="28" name="Text 14"/>
          <p:cNvSpPr/>
          <p:nvPr/>
        </p:nvSpPr>
        <p:spPr>
          <a:xfrm>
            <a:off x="6667500" y="5402759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Document feeding status clearly in the clinical record for continuity of care.</a:t>
            </a:r>
            <a:endParaRPr lang="en-US" sz="1200" dirty="0"/>
          </a:p>
        </p:txBody>
      </p:sp>
      <p:sp>
        <p:nvSpPr>
          <p:cNvPr id="29" name="Text 15"/>
          <p:cNvSpPr/>
          <p:nvPr/>
        </p:nvSpPr>
        <p:spPr>
          <a:xfrm>
            <a:off x="6786563" y="5924550"/>
            <a:ext cx="4810125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5B5C"/>
                </a:solidFill>
              </a:rPr>
              <a:t> If problems are identified: Refer to Health Visitor or local Bradford Specialist Lactation Support.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4300" cy="628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81000"/>
            <a:ext cx="5057031" cy="6286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47775"/>
            <a:ext cx="5334000" cy="5416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50" y="1571625"/>
            <a:ext cx="333375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50" y="5024438"/>
            <a:ext cx="4762500" cy="1354187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5375" y="5263009"/>
            <a:ext cx="214313" cy="1753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1247775"/>
            <a:ext cx="5334000" cy="5416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250" y="1571625"/>
            <a:ext cx="333375" cy="2667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72250" y="5024438"/>
            <a:ext cx="4762500" cy="1354187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10375" y="5263009"/>
            <a:ext cx="214313" cy="17532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971550" y="495300"/>
            <a:ext cx="832104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60" dirty="0">
                <a:solidFill>
                  <a:srgbClr val="005B5C"/>
                </a:solidFill>
              </a:rPr>
              <a:t>RED FLAGS IN BREASTFEEDING</a:t>
            </a:r>
            <a:endParaRPr lang="en-US" sz="2100" dirty="0"/>
          </a:p>
        </p:txBody>
      </p:sp>
      <p:sp>
        <p:nvSpPr>
          <p:cNvPr id="15" name="Text 1"/>
          <p:cNvSpPr/>
          <p:nvPr/>
        </p:nvSpPr>
        <p:spPr>
          <a:xfrm>
            <a:off x="1333500" y="1533525"/>
            <a:ext cx="46634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CF1322"/>
                </a:solidFill>
              </a:rPr>
              <a:t>Maternal Warnings</a:t>
            </a:r>
            <a:endParaRPr lang="en-US" sz="1800" dirty="0"/>
          </a:p>
        </p:txBody>
      </p:sp>
      <p:sp>
        <p:nvSpPr>
          <p:cNvPr id="16" name="Text 2"/>
          <p:cNvSpPr/>
          <p:nvPr/>
        </p:nvSpPr>
        <p:spPr>
          <a:xfrm>
            <a:off x="857250" y="2066925"/>
            <a:ext cx="499491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CF1322"/>
                </a:solidFill>
              </a:rPr>
              <a:t>Mastitis Non-Resolution</a:t>
            </a:r>
            <a:endParaRPr lang="en-US" sz="1425" dirty="0"/>
          </a:p>
        </p:txBody>
      </p:sp>
      <p:sp>
        <p:nvSpPr>
          <p:cNvPr id="17" name="Text 3"/>
          <p:cNvSpPr/>
          <p:nvPr/>
        </p:nvSpPr>
        <p:spPr>
          <a:xfrm>
            <a:off x="857250" y="2376488"/>
            <a:ext cx="4762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Symptoms not improving within 48–72 hours on antibiotics. </a:t>
            </a:r>
            <a:r>
              <a:rPr lang="en-US" sz="1275" b="1" dirty="0">
                <a:solidFill>
                  <a:srgbClr val="2D3436"/>
                </a:solidFill>
              </a:rPr>
              <a:t>Action:</a:t>
            </a:r>
            <a:r>
              <a:rPr lang="en-US" sz="1275" dirty="0">
                <a:solidFill>
                  <a:srgbClr val="2D3436"/>
                </a:solidFill>
              </a:rPr>
              <a:t> Consider breast abscess; urgent USS required.</a:t>
            </a:r>
            <a:endParaRPr lang="en-US" sz="1275" dirty="0"/>
          </a:p>
        </p:txBody>
      </p:sp>
      <p:sp>
        <p:nvSpPr>
          <p:cNvPr id="18" name="Text 4"/>
          <p:cNvSpPr/>
          <p:nvPr/>
        </p:nvSpPr>
        <p:spPr>
          <a:xfrm>
            <a:off x="857250" y="3052763"/>
            <a:ext cx="476250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CF1322"/>
                </a:solidFill>
              </a:rPr>
              <a:t>Maternal Sepsis</a:t>
            </a:r>
            <a:endParaRPr lang="en-US" sz="1425" dirty="0"/>
          </a:p>
        </p:txBody>
      </p:sp>
      <p:sp>
        <p:nvSpPr>
          <p:cNvPr id="19" name="Text 5"/>
          <p:cNvSpPr/>
          <p:nvPr/>
        </p:nvSpPr>
        <p:spPr>
          <a:xfrm>
            <a:off x="857250" y="3362325"/>
            <a:ext cx="4762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Rigors, high fever, tachycardia, or systemically unwell. </a:t>
            </a:r>
            <a:r>
              <a:rPr lang="en-US" sz="1275" b="1" dirty="0">
                <a:solidFill>
                  <a:srgbClr val="2D3436"/>
                </a:solidFill>
              </a:rPr>
              <a:t>Action:</a:t>
            </a:r>
            <a:r>
              <a:rPr lang="en-US" sz="1275" dirty="0">
                <a:solidFill>
                  <a:srgbClr val="2D3436"/>
                </a:solidFill>
              </a:rPr>
              <a:t> Emergency secondary care admission.</a:t>
            </a:r>
            <a:endParaRPr lang="en-US" sz="1275" dirty="0"/>
          </a:p>
        </p:txBody>
      </p:sp>
      <p:sp>
        <p:nvSpPr>
          <p:cNvPr id="20" name="Text 6"/>
          <p:cNvSpPr/>
          <p:nvPr/>
        </p:nvSpPr>
        <p:spPr>
          <a:xfrm>
            <a:off x="1309688" y="5214938"/>
            <a:ext cx="42862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D48806"/>
                </a:solidFill>
              </a:rPr>
              <a:t> SCA SAFETY NETTING</a:t>
            </a:r>
            <a:endParaRPr lang="en-US" sz="1350" dirty="0"/>
          </a:p>
        </p:txBody>
      </p:sp>
      <p:sp>
        <p:nvSpPr>
          <p:cNvPr id="21" name="Text 7"/>
          <p:cNvSpPr/>
          <p:nvPr/>
        </p:nvSpPr>
        <p:spPr>
          <a:xfrm>
            <a:off x="1095375" y="5548313"/>
            <a:ext cx="42862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Always advise a mother with mastitis to return immediately if a </a:t>
            </a:r>
            <a:r>
              <a:rPr lang="en-US" sz="1200" b="1" dirty="0">
                <a:solidFill>
                  <a:srgbClr val="2D3436"/>
                </a:solidFill>
              </a:rPr>
              <a:t>tender, fluctuant lump</a:t>
            </a:r>
            <a:r>
              <a:rPr lang="en-US" sz="1200" dirty="0">
                <a:solidFill>
                  <a:srgbClr val="2D3436"/>
                </a:solidFill>
              </a:rPr>
              <a:t> (abscess) develops or if she feels systemically worse despite treatment.</a:t>
            </a:r>
            <a:endParaRPr lang="en-US" sz="1200" dirty="0"/>
          </a:p>
        </p:txBody>
      </p:sp>
      <p:sp>
        <p:nvSpPr>
          <p:cNvPr id="22" name="Text 8"/>
          <p:cNvSpPr/>
          <p:nvPr/>
        </p:nvSpPr>
        <p:spPr>
          <a:xfrm>
            <a:off x="7048500" y="1533525"/>
            <a:ext cx="46634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CF1322"/>
                </a:solidFill>
              </a:rPr>
              <a:t>Neonatal Warnings</a:t>
            </a:r>
            <a:endParaRPr lang="en-US" sz="1800" dirty="0"/>
          </a:p>
        </p:txBody>
      </p:sp>
      <p:sp>
        <p:nvSpPr>
          <p:cNvPr id="23" name="Text 9"/>
          <p:cNvSpPr/>
          <p:nvPr/>
        </p:nvSpPr>
        <p:spPr>
          <a:xfrm>
            <a:off x="6572250" y="2066925"/>
            <a:ext cx="499491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CF1322"/>
                </a:solidFill>
              </a:rPr>
              <a:t>Significant Weight Loss</a:t>
            </a:r>
            <a:endParaRPr lang="en-US" sz="1425" dirty="0"/>
          </a:p>
        </p:txBody>
      </p:sp>
      <p:sp>
        <p:nvSpPr>
          <p:cNvPr id="24" name="Text 10"/>
          <p:cNvSpPr/>
          <p:nvPr/>
        </p:nvSpPr>
        <p:spPr>
          <a:xfrm>
            <a:off x="6572250" y="2376488"/>
            <a:ext cx="4762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Loss of </a:t>
            </a:r>
            <a:r>
              <a:rPr lang="en-US" sz="1275" b="1" dirty="0">
                <a:solidFill>
                  <a:srgbClr val="2D3436"/>
                </a:solidFill>
              </a:rPr>
              <a:t>&gt;10% birth weight</a:t>
            </a:r>
            <a:r>
              <a:rPr lang="en-US" sz="1275" dirty="0">
                <a:solidFill>
                  <a:srgbClr val="2D3436"/>
                </a:solidFill>
              </a:rPr>
              <a:t> by day 5, or failure to regain birth weight by day 10–14. </a:t>
            </a:r>
            <a:r>
              <a:rPr lang="en-US" sz="1275" b="1" dirty="0">
                <a:solidFill>
                  <a:srgbClr val="2D3436"/>
                </a:solidFill>
              </a:rPr>
              <a:t>Action:</a:t>
            </a:r>
            <a:r>
              <a:rPr lang="en-US" sz="1275" dirty="0">
                <a:solidFill>
                  <a:srgbClr val="2D3436"/>
                </a:solidFill>
              </a:rPr>
              <a:t> Urgent feeding assessment.</a:t>
            </a:r>
            <a:endParaRPr lang="en-US" sz="1275" dirty="0"/>
          </a:p>
        </p:txBody>
      </p:sp>
      <p:sp>
        <p:nvSpPr>
          <p:cNvPr id="25" name="Text 11"/>
          <p:cNvSpPr/>
          <p:nvPr/>
        </p:nvSpPr>
        <p:spPr>
          <a:xfrm>
            <a:off x="6572250" y="3052763"/>
            <a:ext cx="499491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CF1322"/>
                </a:solidFill>
              </a:rPr>
              <a:t>Jaundice + Poor Feeding</a:t>
            </a:r>
            <a:endParaRPr lang="en-US" sz="1425" dirty="0"/>
          </a:p>
        </p:txBody>
      </p:sp>
      <p:sp>
        <p:nvSpPr>
          <p:cNvPr id="26" name="Text 12"/>
          <p:cNvSpPr/>
          <p:nvPr/>
        </p:nvSpPr>
        <p:spPr>
          <a:xfrm>
            <a:off x="6572250" y="3362325"/>
            <a:ext cx="4762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Infant is sleepy, reluctant to feed, and visibly jaundiced. </a:t>
            </a:r>
            <a:r>
              <a:rPr lang="en-US" sz="1275" b="1" dirty="0">
                <a:solidFill>
                  <a:srgbClr val="2D3436"/>
                </a:solidFill>
              </a:rPr>
              <a:t>Action:</a:t>
            </a:r>
            <a:r>
              <a:rPr lang="en-US" sz="1275" dirty="0">
                <a:solidFill>
                  <a:srgbClr val="2D3436"/>
                </a:solidFill>
              </a:rPr>
              <a:t> Urgent bilirubin check and paediatric review.</a:t>
            </a:r>
            <a:endParaRPr lang="en-US" sz="1275" dirty="0"/>
          </a:p>
        </p:txBody>
      </p:sp>
      <p:sp>
        <p:nvSpPr>
          <p:cNvPr id="27" name="Text 13"/>
          <p:cNvSpPr/>
          <p:nvPr/>
        </p:nvSpPr>
        <p:spPr>
          <a:xfrm>
            <a:off x="6572250" y="4038600"/>
            <a:ext cx="476250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CF1322"/>
                </a:solidFill>
              </a:rPr>
              <a:t>Suspected Tongue Tie</a:t>
            </a:r>
            <a:endParaRPr lang="en-US" sz="1425" dirty="0"/>
          </a:p>
        </p:txBody>
      </p:sp>
      <p:sp>
        <p:nvSpPr>
          <p:cNvPr id="28" name="Text 14"/>
          <p:cNvSpPr/>
          <p:nvPr/>
        </p:nvSpPr>
        <p:spPr>
          <a:xfrm>
            <a:off x="6572250" y="4348163"/>
            <a:ext cx="4762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Persistent nipple pain and poor latch despite correct positioning. </a:t>
            </a:r>
            <a:r>
              <a:rPr lang="en-US" sz="1275" b="1" dirty="0">
                <a:solidFill>
                  <a:srgbClr val="2D3436"/>
                </a:solidFill>
              </a:rPr>
              <a:t>Action:</a:t>
            </a:r>
            <a:r>
              <a:rPr lang="en-US" sz="1275" dirty="0">
                <a:solidFill>
                  <a:srgbClr val="2D3436"/>
                </a:solidFill>
              </a:rPr>
              <a:t> Referral for frenulotomy division.</a:t>
            </a:r>
            <a:endParaRPr lang="en-US" sz="1275" dirty="0"/>
          </a:p>
        </p:txBody>
      </p:sp>
      <p:sp>
        <p:nvSpPr>
          <p:cNvPr id="29" name="Text 15"/>
          <p:cNvSpPr/>
          <p:nvPr/>
        </p:nvSpPr>
        <p:spPr>
          <a:xfrm>
            <a:off x="7024688" y="5214938"/>
            <a:ext cx="42862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D48806"/>
                </a:solidFill>
              </a:rPr>
              <a:t> AKT FACT CHECK</a:t>
            </a:r>
            <a:endParaRPr lang="en-US" sz="1350" dirty="0"/>
          </a:p>
        </p:txBody>
      </p:sp>
      <p:sp>
        <p:nvSpPr>
          <p:cNvPr id="30" name="Text 16"/>
          <p:cNvSpPr/>
          <p:nvPr/>
        </p:nvSpPr>
        <p:spPr>
          <a:xfrm>
            <a:off x="6810375" y="5548313"/>
            <a:ext cx="42862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A baby losing </a:t>
            </a:r>
            <a:r>
              <a:rPr lang="en-US" sz="1200" b="1" dirty="0">
                <a:solidFill>
                  <a:srgbClr val="2D3436"/>
                </a:solidFill>
              </a:rPr>
              <a:t>12%</a:t>
            </a:r>
            <a:r>
              <a:rPr lang="en-US" sz="1200" dirty="0">
                <a:solidFill>
                  <a:srgbClr val="2D3436"/>
                </a:solidFill>
              </a:rPr>
              <a:t> of their birth weight is an </a:t>
            </a:r>
            <a:r>
              <a:rPr lang="en-US" sz="1200" b="1" dirty="0">
                <a:solidFill>
                  <a:srgbClr val="2D3436"/>
                </a:solidFill>
              </a:rPr>
              <a:t>urgent red flag</a:t>
            </a:r>
            <a:r>
              <a:rPr lang="en-US" sz="1200" dirty="0">
                <a:solidFill>
                  <a:srgbClr val="2D3436"/>
                </a:solidFill>
              </a:rPr>
              <a:t> requiring immediate intervention and clinical assessment of milk transfer.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4300" cy="4953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04800"/>
            <a:ext cx="2754362" cy="4953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952500"/>
            <a:ext cx="5381625" cy="268128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1200150"/>
            <a:ext cx="333375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871913"/>
            <a:ext cx="5381625" cy="26812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625" y="4119562"/>
            <a:ext cx="333375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952500"/>
            <a:ext cx="5381625" cy="27051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1200150"/>
            <a:ext cx="333375" cy="2667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848100"/>
            <a:ext cx="5381625" cy="27051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4095750"/>
            <a:ext cx="333375" cy="2667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923925" y="381000"/>
            <a:ext cx="43891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TOP TIPS FOR GPS</a:t>
            </a:r>
            <a:endParaRPr lang="en-US" sz="1800" dirty="0"/>
          </a:p>
        </p:txBody>
      </p:sp>
      <p:sp>
        <p:nvSpPr>
          <p:cNvPr id="15" name="Text 1"/>
          <p:cNvSpPr/>
          <p:nvPr/>
        </p:nvSpPr>
        <p:spPr>
          <a:xfrm>
            <a:off x="1285875" y="1190625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89E0D"/>
                </a:solidFill>
              </a:rPr>
              <a:t>Latch Vs. Supply</a:t>
            </a:r>
            <a:endParaRPr lang="en-US" sz="1500" dirty="0"/>
          </a:p>
        </p:txBody>
      </p:sp>
      <p:sp>
        <p:nvSpPr>
          <p:cNvPr id="16" name="Text 2"/>
          <p:cNvSpPr/>
          <p:nvPr/>
        </p:nvSpPr>
        <p:spPr>
          <a:xfrm>
            <a:off x="809625" y="1619250"/>
            <a:ext cx="49053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"Not enough milk" is almost always a </a:t>
            </a:r>
            <a:r>
              <a:rPr lang="en-US" sz="1350" b="1" u="sng" dirty="0">
                <a:solidFill>
                  <a:srgbClr val="444444"/>
                </a:solidFill>
              </a:rPr>
              <a:t>latch problem</a:t>
            </a:r>
            <a:r>
              <a:rPr lang="en-US" sz="1350" dirty="0">
                <a:solidFill>
                  <a:srgbClr val="444444"/>
                </a:solidFill>
              </a:rPr>
              <a:t> rather than biological failure.</a:t>
            </a:r>
            <a:endParaRPr lang="en-US" sz="1350" dirty="0"/>
          </a:p>
        </p:txBody>
      </p:sp>
      <p:sp>
        <p:nvSpPr>
          <p:cNvPr id="17" name="Text 3"/>
          <p:cNvSpPr/>
          <p:nvPr/>
        </p:nvSpPr>
        <p:spPr>
          <a:xfrm>
            <a:off x="1000125" y="2228850"/>
            <a:ext cx="10645547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Observe a feed before accepting a "low supply" diagnosis.</a:t>
            </a:r>
            <a:endParaRPr lang="en-US" sz="1275" dirty="0"/>
          </a:p>
        </p:txBody>
      </p:sp>
      <p:sp>
        <p:nvSpPr>
          <p:cNvPr id="18" name="Text 4"/>
          <p:cNvSpPr/>
          <p:nvPr/>
        </p:nvSpPr>
        <p:spPr>
          <a:xfrm>
            <a:off x="1000125" y="2547938"/>
            <a:ext cx="10832311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Simple positional adjustments can transform milk transfer.</a:t>
            </a:r>
            <a:endParaRPr lang="en-US" sz="1275" dirty="0"/>
          </a:p>
        </p:txBody>
      </p:sp>
      <p:sp>
        <p:nvSpPr>
          <p:cNvPr id="19" name="Text 5"/>
          <p:cNvSpPr/>
          <p:nvPr/>
        </p:nvSpPr>
        <p:spPr>
          <a:xfrm>
            <a:off x="1000125" y="2867025"/>
            <a:ext cx="915143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Check infant weight trajectory to objective data.</a:t>
            </a:r>
            <a:endParaRPr lang="en-US" sz="1275" dirty="0"/>
          </a:p>
        </p:txBody>
      </p:sp>
      <p:sp>
        <p:nvSpPr>
          <p:cNvPr id="20" name="Text 6"/>
          <p:cNvSpPr/>
          <p:nvPr/>
        </p:nvSpPr>
        <p:spPr>
          <a:xfrm>
            <a:off x="1285875" y="4110038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46B08"/>
                </a:solidFill>
              </a:rPr>
              <a:t>The Mastitis Rule</a:t>
            </a:r>
            <a:endParaRPr lang="en-US" sz="1500" dirty="0"/>
          </a:p>
        </p:txBody>
      </p:sp>
      <p:sp>
        <p:nvSpPr>
          <p:cNvPr id="21" name="Text 7"/>
          <p:cNvSpPr/>
          <p:nvPr/>
        </p:nvSpPr>
        <p:spPr>
          <a:xfrm>
            <a:off x="809625" y="4538663"/>
            <a:ext cx="49053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u="sng" dirty="0">
                <a:solidFill>
                  <a:srgbClr val="444444"/>
                </a:solidFill>
              </a:rPr>
              <a:t>Continue breastfeeding</a:t>
            </a:r>
            <a:r>
              <a:rPr lang="en-US" sz="1350" dirty="0">
                <a:solidFill>
                  <a:srgbClr val="444444"/>
                </a:solidFill>
              </a:rPr>
              <a:t> through mastitis. This is the most critical advice.</a:t>
            </a:r>
            <a:endParaRPr lang="en-US" sz="1350" dirty="0"/>
          </a:p>
        </p:txBody>
      </p:sp>
      <p:sp>
        <p:nvSpPr>
          <p:cNvPr id="22" name="Text 8"/>
          <p:cNvSpPr/>
          <p:nvPr/>
        </p:nvSpPr>
        <p:spPr>
          <a:xfrm>
            <a:off x="1000125" y="5148263"/>
            <a:ext cx="952496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Stopping makes engorgement worse and risks abscess.</a:t>
            </a:r>
            <a:endParaRPr lang="en-US" sz="1275" dirty="0"/>
          </a:p>
        </p:txBody>
      </p:sp>
      <p:sp>
        <p:nvSpPr>
          <p:cNvPr id="23" name="Text 9"/>
          <p:cNvSpPr/>
          <p:nvPr/>
        </p:nvSpPr>
        <p:spPr>
          <a:xfrm>
            <a:off x="1000125" y="5467350"/>
            <a:ext cx="8030851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Frequent drainage is the primary treatment.</a:t>
            </a:r>
            <a:endParaRPr lang="en-US" sz="1275" dirty="0"/>
          </a:p>
        </p:txBody>
      </p:sp>
      <p:sp>
        <p:nvSpPr>
          <p:cNvPr id="24" name="Text 10"/>
          <p:cNvSpPr/>
          <p:nvPr/>
        </p:nvSpPr>
        <p:spPr>
          <a:xfrm>
            <a:off x="1000125" y="5786438"/>
            <a:ext cx="977398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Inflammation is not always infection (initial 24h).</a:t>
            </a:r>
            <a:endParaRPr lang="en-US" sz="1275" dirty="0"/>
          </a:p>
        </p:txBody>
      </p:sp>
      <p:sp>
        <p:nvSpPr>
          <p:cNvPr id="25" name="Text 11"/>
          <p:cNvSpPr/>
          <p:nvPr/>
        </p:nvSpPr>
        <p:spPr>
          <a:xfrm>
            <a:off x="6953250" y="119062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89E0D"/>
                </a:solidFill>
              </a:rPr>
              <a:t>Night Feed Physiology</a:t>
            </a:r>
            <a:endParaRPr lang="en-US" sz="1500" dirty="0"/>
          </a:p>
        </p:txBody>
      </p:sp>
      <p:sp>
        <p:nvSpPr>
          <p:cNvPr id="26" name="Text 12"/>
          <p:cNvSpPr/>
          <p:nvPr/>
        </p:nvSpPr>
        <p:spPr>
          <a:xfrm>
            <a:off x="6477000" y="1619250"/>
            <a:ext cx="49053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Night feeds are essential in the first weeks for long-term breastfeeding success.</a:t>
            </a:r>
            <a:endParaRPr lang="en-US" sz="1350" dirty="0"/>
          </a:p>
        </p:txBody>
      </p:sp>
      <p:sp>
        <p:nvSpPr>
          <p:cNvPr id="27" name="Text 13"/>
          <p:cNvSpPr/>
          <p:nvPr/>
        </p:nvSpPr>
        <p:spPr>
          <a:xfrm>
            <a:off x="6667500" y="2228850"/>
            <a:ext cx="55245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D3436"/>
                </a:solidFill>
              </a:rPr>
              <a:t>Prolactin</a:t>
            </a:r>
            <a:r>
              <a:rPr lang="en-US" sz="1275" dirty="0">
                <a:solidFill>
                  <a:srgbClr val="2D3436"/>
                </a:solidFill>
              </a:rPr>
              <a:t> levels peak naturally at night.</a:t>
            </a:r>
            <a:endParaRPr lang="en-US" sz="1275" dirty="0"/>
          </a:p>
        </p:txBody>
      </p:sp>
      <p:sp>
        <p:nvSpPr>
          <p:cNvPr id="28" name="Text 14"/>
          <p:cNvSpPr/>
          <p:nvPr/>
        </p:nvSpPr>
        <p:spPr>
          <a:xfrm>
            <a:off x="6667500" y="2547938"/>
            <a:ext cx="55245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Frequent night stimulation establishes the milk supply.</a:t>
            </a:r>
            <a:endParaRPr lang="en-US" sz="1275" dirty="0"/>
          </a:p>
        </p:txBody>
      </p:sp>
      <p:sp>
        <p:nvSpPr>
          <p:cNvPr id="29" name="Text 15"/>
          <p:cNvSpPr/>
          <p:nvPr/>
        </p:nvSpPr>
        <p:spPr>
          <a:xfrm>
            <a:off x="6667500" y="2867025"/>
            <a:ext cx="55245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Advise mothers to expect and embrace night feeding early on.</a:t>
            </a:r>
            <a:endParaRPr lang="en-US" sz="1275" dirty="0"/>
          </a:p>
        </p:txBody>
      </p:sp>
      <p:sp>
        <p:nvSpPr>
          <p:cNvPr id="30" name="Text 16"/>
          <p:cNvSpPr/>
          <p:nvPr/>
        </p:nvSpPr>
        <p:spPr>
          <a:xfrm>
            <a:off x="6953250" y="4086225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46B08"/>
                </a:solidFill>
              </a:rPr>
              <a:t>Prescribing Hazards</a:t>
            </a:r>
            <a:endParaRPr lang="en-US" sz="1500" dirty="0"/>
          </a:p>
        </p:txBody>
      </p:sp>
      <p:sp>
        <p:nvSpPr>
          <p:cNvPr id="31" name="Text 17"/>
          <p:cNvSpPr/>
          <p:nvPr/>
        </p:nvSpPr>
        <p:spPr>
          <a:xfrm>
            <a:off x="6477000" y="4514850"/>
            <a:ext cx="5715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Two major pitfalls to avoid in Monday morning surgery:</a:t>
            </a:r>
            <a:endParaRPr lang="en-US" sz="1350" dirty="0"/>
          </a:p>
        </p:txBody>
      </p:sp>
      <p:sp>
        <p:nvSpPr>
          <p:cNvPr id="32" name="Text 18"/>
          <p:cNvSpPr/>
          <p:nvPr/>
        </p:nvSpPr>
        <p:spPr>
          <a:xfrm>
            <a:off x="6667500" y="4867275"/>
            <a:ext cx="471487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D3436"/>
                </a:solidFill>
              </a:rPr>
              <a:t>Combined Pill:</a:t>
            </a:r>
            <a:r>
              <a:rPr lang="en-US" sz="1275" dirty="0">
                <a:solidFill>
                  <a:srgbClr val="2D3436"/>
                </a:solidFill>
              </a:rPr>
              <a:t> Avoid in first 6 months (Oestrogen kills supply). Use POP instead.</a:t>
            </a:r>
            <a:endParaRPr lang="en-US" sz="1275" dirty="0"/>
          </a:p>
        </p:txBody>
      </p:sp>
      <p:sp>
        <p:nvSpPr>
          <p:cNvPr id="33" name="Text 19"/>
          <p:cNvSpPr/>
          <p:nvPr/>
        </p:nvSpPr>
        <p:spPr>
          <a:xfrm>
            <a:off x="6667500" y="5429250"/>
            <a:ext cx="471487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D3436"/>
                </a:solidFill>
              </a:rPr>
              <a:t>Codeine:</a:t>
            </a:r>
            <a:r>
              <a:rPr lang="en-US" sz="1275" dirty="0">
                <a:solidFill>
                  <a:srgbClr val="2D3436"/>
                </a:solidFill>
              </a:rPr>
              <a:t> Strictly contraindicated. Risk of neonatal respiratory depression.</a:t>
            </a:r>
            <a:endParaRPr lang="en-US" sz="1275" dirty="0"/>
          </a:p>
        </p:txBody>
      </p:sp>
      <p:sp>
        <p:nvSpPr>
          <p:cNvPr id="34" name="Text 20"/>
          <p:cNvSpPr/>
          <p:nvPr/>
        </p:nvSpPr>
        <p:spPr>
          <a:xfrm>
            <a:off x="6667500" y="5991225"/>
            <a:ext cx="55245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Always verify with LactMed or BNF Appendix.</a:t>
            </a:r>
            <a:endParaRPr lang="en-US" sz="127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190500"/>
            <a:ext cx="4053483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537097"/>
            <a:ext cx="3651200" cy="429220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799034"/>
            <a:ext cx="333375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4227165"/>
            <a:ext cx="202406" cy="16371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0325" y="1537097"/>
            <a:ext cx="3651200" cy="429220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8450" y="1799034"/>
            <a:ext cx="333375" cy="266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08450" y="4470053"/>
            <a:ext cx="202406" cy="16371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59651" y="1537097"/>
            <a:ext cx="3651200" cy="429220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97776" y="1799034"/>
            <a:ext cx="333375" cy="2667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97776" y="4227165"/>
            <a:ext cx="202406" cy="16371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6019800"/>
            <a:ext cx="11430000" cy="4572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88505" y="6169968"/>
            <a:ext cx="190500" cy="15240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733425" y="28575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COMMON PITFALLS TO AVOID</a:t>
            </a:r>
            <a:endParaRPr lang="en-US" sz="1800" dirty="0"/>
          </a:p>
        </p:txBody>
      </p:sp>
      <p:sp>
        <p:nvSpPr>
          <p:cNvPr id="18" name="Text 1"/>
          <p:cNvSpPr/>
          <p:nvPr/>
        </p:nvSpPr>
        <p:spPr>
          <a:xfrm>
            <a:off x="523875" y="819150"/>
            <a:ext cx="95250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636E72"/>
                </a:solidFill>
              </a:rPr>
              <a:t>GP practice often involves balancing patient requests with clinical guidelines. Avoid these common errors that can unintentionally sabotage breastfeeding success.</a:t>
            </a:r>
            <a:endParaRPr lang="en-US" sz="1350" dirty="0"/>
          </a:p>
        </p:txBody>
      </p:sp>
      <p:sp>
        <p:nvSpPr>
          <p:cNvPr id="19" name="Text 2"/>
          <p:cNvSpPr/>
          <p:nvPr/>
        </p:nvSpPr>
        <p:spPr>
          <a:xfrm>
            <a:off x="1095375" y="1775222"/>
            <a:ext cx="32689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46B08"/>
                </a:solidFill>
              </a:rPr>
              <a:t>Contraception</a:t>
            </a:r>
            <a:endParaRPr lang="en-US" sz="1650" dirty="0"/>
          </a:p>
        </p:txBody>
      </p:sp>
      <p:sp>
        <p:nvSpPr>
          <p:cNvPr id="20" name="Text 3"/>
          <p:cNvSpPr/>
          <p:nvPr/>
        </p:nvSpPr>
        <p:spPr>
          <a:xfrm>
            <a:off x="723900" y="2280047"/>
            <a:ext cx="3174950" cy="828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46B08"/>
                </a:solidFill>
                <a:highlight>
                  <a:srgbClr val="FFFFFF"/>
                </a:highlight>
              </a:rPr>
              <a:t>THE PITFALL</a:t>
            </a:r>
            <a:r>
              <a:rPr lang="en-US" sz="1275" dirty="0">
                <a:solidFill>
                  <a:srgbClr val="D46B08"/>
                </a:solidFill>
              </a:rPr>
              <a:t>
Prescribing the </a:t>
            </a:r>
            <a:r>
              <a:rPr lang="en-US" sz="1275" b="1" dirty="0">
                <a:solidFill>
                  <a:srgbClr val="D46B08"/>
                </a:solidFill>
              </a:rPr>
              <a:t>Combined Pill (COCP)</a:t>
            </a:r>
            <a:r>
              <a:rPr lang="en-US" sz="1275" dirty="0">
                <a:solidFill>
                  <a:srgbClr val="D46B08"/>
                </a:solidFill>
              </a:rPr>
              <a:t> before 6 months postpartum.</a:t>
            </a:r>
            <a:endParaRPr lang="en-US" sz="1275" dirty="0"/>
          </a:p>
        </p:txBody>
      </p:sp>
      <p:sp>
        <p:nvSpPr>
          <p:cNvPr id="21" name="Text 4"/>
          <p:cNvSpPr/>
          <p:nvPr/>
        </p:nvSpPr>
        <p:spPr>
          <a:xfrm>
            <a:off x="619125" y="3280172"/>
            <a:ext cx="31749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D46B08"/>
                </a:solidFill>
              </a:rPr>
              <a:t>Why?</a:t>
            </a:r>
            <a:r>
              <a:rPr lang="en-US" sz="1275" dirty="0">
                <a:solidFill>
                  <a:srgbClr val="D46B08"/>
                </a:solidFill>
              </a:rPr>
              <a:t> Oestrogen significantly suppresses prolactin levels, which can "kill" milk supply overnight.</a:t>
            </a:r>
            <a:endParaRPr lang="en-US" sz="1275" dirty="0"/>
          </a:p>
        </p:txBody>
      </p:sp>
      <p:sp>
        <p:nvSpPr>
          <p:cNvPr id="22" name="Text 5"/>
          <p:cNvSpPr/>
          <p:nvPr/>
        </p:nvSpPr>
        <p:spPr>
          <a:xfrm>
            <a:off x="821531" y="4180284"/>
            <a:ext cx="3174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D46B08"/>
                </a:solidFill>
              </a:rPr>
              <a:t> Use Progestogen-Only Pill (POP) or IUD/IUS instead.</a:t>
            </a:r>
            <a:endParaRPr lang="en-US" sz="1275" dirty="0"/>
          </a:p>
        </p:txBody>
      </p:sp>
      <p:sp>
        <p:nvSpPr>
          <p:cNvPr id="23" name="Text 6"/>
          <p:cNvSpPr/>
          <p:nvPr/>
        </p:nvSpPr>
        <p:spPr>
          <a:xfrm>
            <a:off x="4984700" y="1775222"/>
            <a:ext cx="37719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CF1322"/>
                </a:solidFill>
              </a:rPr>
              <a:t>Pain Management</a:t>
            </a:r>
            <a:endParaRPr lang="en-US" sz="1650" dirty="0"/>
          </a:p>
        </p:txBody>
      </p:sp>
      <p:sp>
        <p:nvSpPr>
          <p:cNvPr id="24" name="Text 7"/>
          <p:cNvSpPr/>
          <p:nvPr/>
        </p:nvSpPr>
        <p:spPr>
          <a:xfrm>
            <a:off x="4613225" y="2280047"/>
            <a:ext cx="3174950" cy="828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F1322"/>
                </a:solidFill>
                <a:highlight>
                  <a:srgbClr val="FFFFFF"/>
                </a:highlight>
              </a:rPr>
              <a:t>THE PITFALL</a:t>
            </a:r>
            <a:r>
              <a:rPr lang="en-US" sz="1275" dirty="0">
                <a:solidFill>
                  <a:srgbClr val="CF1322"/>
                </a:solidFill>
              </a:rPr>
              <a:t>
Prescribing </a:t>
            </a:r>
            <a:r>
              <a:rPr lang="en-US" sz="1275" b="1" dirty="0">
                <a:solidFill>
                  <a:srgbClr val="CF1322"/>
                </a:solidFill>
              </a:rPr>
              <a:t>Codeine</a:t>
            </a:r>
            <a:r>
              <a:rPr lang="en-US" sz="1275" dirty="0">
                <a:solidFill>
                  <a:srgbClr val="CF1322"/>
                </a:solidFill>
              </a:rPr>
              <a:t> or </a:t>
            </a:r>
            <a:r>
              <a:rPr lang="en-US" sz="1275" b="1" dirty="0">
                <a:solidFill>
                  <a:srgbClr val="CF1322"/>
                </a:solidFill>
              </a:rPr>
              <a:t>Co-codamol</a:t>
            </a:r>
            <a:r>
              <a:rPr lang="en-US" sz="1275" dirty="0">
                <a:solidFill>
                  <a:srgbClr val="CF1322"/>
                </a:solidFill>
              </a:rPr>
              <a:t> for postpartum pain.</a:t>
            </a:r>
            <a:endParaRPr lang="en-US" sz="1275" dirty="0"/>
          </a:p>
        </p:txBody>
      </p:sp>
      <p:sp>
        <p:nvSpPr>
          <p:cNvPr id="25" name="Text 8"/>
          <p:cNvSpPr/>
          <p:nvPr/>
        </p:nvSpPr>
        <p:spPr>
          <a:xfrm>
            <a:off x="4508450" y="3280172"/>
            <a:ext cx="3174950" cy="971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CF1322"/>
                </a:solidFill>
              </a:rPr>
              <a:t>Why?</a:t>
            </a:r>
            <a:r>
              <a:rPr lang="en-US" sz="1275" dirty="0">
                <a:solidFill>
                  <a:srgbClr val="CF1322"/>
                </a:solidFill>
              </a:rPr>
              <a:t> Ultra-rapid metabolisers convert codeine to high morphine levels in milk, risking neonatal respiratory depression and death.</a:t>
            </a:r>
            <a:endParaRPr lang="en-US" sz="1275" dirty="0"/>
          </a:p>
        </p:txBody>
      </p:sp>
      <p:sp>
        <p:nvSpPr>
          <p:cNvPr id="26" name="Text 9"/>
          <p:cNvSpPr/>
          <p:nvPr/>
        </p:nvSpPr>
        <p:spPr>
          <a:xfrm>
            <a:off x="4710857" y="4423172"/>
            <a:ext cx="3174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CF1322"/>
                </a:solidFill>
              </a:rPr>
              <a:t> Stick to Paracetamol and Ibuprofen (NSAID of choice).</a:t>
            </a:r>
            <a:endParaRPr lang="en-US" sz="1275" dirty="0"/>
          </a:p>
        </p:txBody>
      </p:sp>
      <p:sp>
        <p:nvSpPr>
          <p:cNvPr id="27" name="Text 10"/>
          <p:cNvSpPr/>
          <p:nvPr/>
        </p:nvSpPr>
        <p:spPr>
          <a:xfrm>
            <a:off x="8874026" y="1775222"/>
            <a:ext cx="331797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389E0D"/>
                </a:solidFill>
              </a:rPr>
              <a:t>Feeding Advice</a:t>
            </a:r>
            <a:endParaRPr lang="en-US" sz="1650" dirty="0"/>
          </a:p>
        </p:txBody>
      </p:sp>
      <p:sp>
        <p:nvSpPr>
          <p:cNvPr id="28" name="Text 11"/>
          <p:cNvSpPr/>
          <p:nvPr/>
        </p:nvSpPr>
        <p:spPr>
          <a:xfrm>
            <a:off x="8502551" y="2280047"/>
            <a:ext cx="3174950" cy="828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89E0D"/>
                </a:solidFill>
                <a:highlight>
                  <a:srgbClr val="FFFFFF"/>
                </a:highlight>
              </a:rPr>
              <a:t>THE PITFALL</a:t>
            </a:r>
            <a:r>
              <a:rPr lang="en-US" sz="1275" dirty="0">
                <a:solidFill>
                  <a:srgbClr val="389E0D"/>
                </a:solidFill>
              </a:rPr>
              <a:t>
Recommending </a:t>
            </a:r>
            <a:r>
              <a:rPr lang="en-US" sz="1275" b="1" dirty="0">
                <a:solidFill>
                  <a:srgbClr val="389E0D"/>
                </a:solidFill>
              </a:rPr>
              <a:t>formula "top-ups"</a:t>
            </a:r>
            <a:r>
              <a:rPr lang="en-US" sz="1275" dirty="0">
                <a:solidFill>
                  <a:srgbClr val="389E0D"/>
                </a:solidFill>
              </a:rPr>
              <a:t> based solely on maternal worry about supply.</a:t>
            </a:r>
            <a:endParaRPr lang="en-US" sz="1275" dirty="0"/>
          </a:p>
        </p:txBody>
      </p:sp>
      <p:sp>
        <p:nvSpPr>
          <p:cNvPr id="29" name="Text 12"/>
          <p:cNvSpPr/>
          <p:nvPr/>
        </p:nvSpPr>
        <p:spPr>
          <a:xfrm>
            <a:off x="8397776" y="3280172"/>
            <a:ext cx="31749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389E0D"/>
                </a:solidFill>
              </a:rPr>
              <a:t>Why?</a:t>
            </a:r>
            <a:r>
              <a:rPr lang="en-US" sz="1275" dirty="0">
                <a:solidFill>
                  <a:srgbClr val="389E0D"/>
                </a:solidFill>
              </a:rPr>
              <a:t> Formula reduces infant demand on the breast, leading to a biological reduction in milk production.</a:t>
            </a:r>
            <a:endParaRPr lang="en-US" sz="1275" dirty="0"/>
          </a:p>
        </p:txBody>
      </p:sp>
      <p:sp>
        <p:nvSpPr>
          <p:cNvPr id="30" name="Text 13"/>
          <p:cNvSpPr/>
          <p:nvPr/>
        </p:nvSpPr>
        <p:spPr>
          <a:xfrm>
            <a:off x="8600182" y="4180284"/>
            <a:ext cx="3174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389E0D"/>
                </a:solidFill>
              </a:rPr>
              <a:t> Observe a feed and check the Latch (CHINS) first.</a:t>
            </a:r>
            <a:endParaRPr lang="en-US" sz="1275" dirty="0"/>
          </a:p>
        </p:txBody>
      </p:sp>
      <p:sp>
        <p:nvSpPr>
          <p:cNvPr id="31" name="Text 14"/>
          <p:cNvSpPr/>
          <p:nvPr/>
        </p:nvSpPr>
        <p:spPr>
          <a:xfrm>
            <a:off x="2279005" y="6019800"/>
            <a:ext cx="915099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   NEVER advise a mother to stop breastfeeding during Mastitis. Continuing to feed is the primary treatment.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43458" cy="104358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58" y="152400"/>
            <a:ext cx="11386542" cy="104358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86483"/>
            <a:ext cx="5572125" cy="222349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691283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838575"/>
            <a:ext cx="5572125" cy="27908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143375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386483"/>
            <a:ext cx="5572125" cy="247858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1691283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4150816"/>
            <a:ext cx="5572125" cy="2478584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4455616"/>
            <a:ext cx="190500" cy="1524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662583" y="228600"/>
            <a:ext cx="10910292" cy="8911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EXAM PEARLS: AKT FOCUS KNOW THE 6-MONTH EXCLUSIVE RECOMMENDATION, STORAGE DURATIONS, MASTITIS MANAGEMENT, AND THE SPECIFIC CONTRAINDICATIONS FOR CODEINE AND THE COMBINED ORAL CONTRACEPTIVE PILL.</a:t>
            </a:r>
            <a:endParaRPr lang="en-US" sz="1800" dirty="0"/>
          </a:p>
        </p:txBody>
      </p:sp>
      <p:sp>
        <p:nvSpPr>
          <p:cNvPr id="15" name="Text 1"/>
          <p:cNvSpPr/>
          <p:nvPr/>
        </p:nvSpPr>
        <p:spPr>
          <a:xfrm>
            <a:off x="952500" y="1624608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D48806"/>
                </a:solidFill>
              </a:rPr>
              <a:t>CORE RECOMMENDATIONS</a:t>
            </a:r>
            <a:endParaRPr lang="en-US" sz="1500" dirty="0"/>
          </a:p>
        </p:txBody>
      </p:sp>
      <p:sp>
        <p:nvSpPr>
          <p:cNvPr id="16" name="Text 2"/>
          <p:cNvSpPr/>
          <p:nvPr/>
        </p:nvSpPr>
        <p:spPr>
          <a:xfrm>
            <a:off x="857250" y="2053233"/>
            <a:ext cx="48577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56404"/>
                </a:solidFill>
              </a:rPr>
              <a:t>Exclusive Feeding:</a:t>
            </a:r>
            <a:r>
              <a:rPr lang="en-US" sz="1350" dirty="0">
                <a:solidFill>
                  <a:srgbClr val="856404"/>
                </a:solidFill>
              </a:rPr>
              <a:t> WHO/NICE recommend exclusive breastfeeding for the first </a:t>
            </a:r>
            <a:r>
              <a:rPr lang="en-US" sz="1350" b="1" dirty="0">
                <a:solidFill>
                  <a:srgbClr val="856404"/>
                </a:solidFill>
              </a:rPr>
              <a:t>6 months</a:t>
            </a:r>
            <a:r>
              <a:rPr lang="en-US" sz="1350" dirty="0">
                <a:solidFill>
                  <a:srgbClr val="856404"/>
                </a:solidFill>
              </a:rPr>
              <a:t>.</a:t>
            </a:r>
            <a:endParaRPr lang="en-US" sz="1350" dirty="0"/>
          </a:p>
        </p:txBody>
      </p:sp>
      <p:sp>
        <p:nvSpPr>
          <p:cNvPr id="17" name="Text 3"/>
          <p:cNvSpPr/>
          <p:nvPr/>
        </p:nvSpPr>
        <p:spPr>
          <a:xfrm>
            <a:off x="857250" y="2681883"/>
            <a:ext cx="48577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56404"/>
                </a:solidFill>
              </a:rPr>
              <a:t>SIDS Protection:</a:t>
            </a:r>
            <a:r>
              <a:rPr lang="en-US" sz="1350" dirty="0">
                <a:solidFill>
                  <a:srgbClr val="856404"/>
                </a:solidFill>
              </a:rPr>
              <a:t> Breastfeeding is a significant protective factor against Sudden Infant Death Syndrome.</a:t>
            </a:r>
            <a:endParaRPr lang="en-US" sz="1350" dirty="0"/>
          </a:p>
        </p:txBody>
      </p:sp>
      <p:sp>
        <p:nvSpPr>
          <p:cNvPr id="18" name="Text 4"/>
          <p:cNvSpPr/>
          <p:nvPr/>
        </p:nvSpPr>
        <p:spPr>
          <a:xfrm>
            <a:off x="952500" y="4076700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389E0D"/>
                </a:solidFill>
              </a:rPr>
              <a:t>MASTITIS MANAGEMENT</a:t>
            </a:r>
            <a:endParaRPr lang="en-US" sz="1500" dirty="0"/>
          </a:p>
        </p:txBody>
      </p:sp>
      <p:sp>
        <p:nvSpPr>
          <p:cNvPr id="19" name="Text 5"/>
          <p:cNvSpPr/>
          <p:nvPr/>
        </p:nvSpPr>
        <p:spPr>
          <a:xfrm>
            <a:off x="857250" y="4505325"/>
            <a:ext cx="48577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B5E20"/>
                </a:solidFill>
              </a:rPr>
              <a:t>Continue Feeding:</a:t>
            </a:r>
            <a:r>
              <a:rPr lang="en-US" sz="1350" dirty="0">
                <a:solidFill>
                  <a:srgbClr val="1B5E20"/>
                </a:solidFill>
              </a:rPr>
              <a:t> Essential to prevent abscess; feed more frequently from the affected side.</a:t>
            </a:r>
            <a:endParaRPr lang="en-US" sz="1350" dirty="0"/>
          </a:p>
        </p:txBody>
      </p:sp>
      <p:sp>
        <p:nvSpPr>
          <p:cNvPr id="20" name="Text 6"/>
          <p:cNvSpPr/>
          <p:nvPr/>
        </p:nvSpPr>
        <p:spPr>
          <a:xfrm>
            <a:off x="857250" y="5133975"/>
            <a:ext cx="48577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B5E20"/>
                </a:solidFill>
              </a:rPr>
              <a:t>Antibiotics:</a:t>
            </a:r>
            <a:r>
              <a:rPr lang="en-US" sz="1350" dirty="0">
                <a:solidFill>
                  <a:srgbClr val="1B5E20"/>
                </a:solidFill>
              </a:rPr>
              <a:t> Flucloxacillin 500mg QDS for 10–14 days if infective or systemic symptoms.</a:t>
            </a:r>
            <a:endParaRPr lang="en-US" sz="1350" dirty="0"/>
          </a:p>
        </p:txBody>
      </p:sp>
      <p:sp>
        <p:nvSpPr>
          <p:cNvPr id="21" name="Text 7"/>
          <p:cNvSpPr/>
          <p:nvPr/>
        </p:nvSpPr>
        <p:spPr>
          <a:xfrm>
            <a:off x="857250" y="5762625"/>
            <a:ext cx="48577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B5E20"/>
                </a:solidFill>
              </a:rPr>
              <a:t>Abscess:</a:t>
            </a:r>
            <a:r>
              <a:rPr lang="en-US" sz="1350" dirty="0">
                <a:solidFill>
                  <a:srgbClr val="1B5E20"/>
                </a:solidFill>
              </a:rPr>
              <a:t> Refer if no improvement in 48–72h or if a fluctuant lump is present.</a:t>
            </a:r>
            <a:endParaRPr lang="en-US" sz="1350" dirty="0"/>
          </a:p>
        </p:txBody>
      </p:sp>
      <p:sp>
        <p:nvSpPr>
          <p:cNvPr id="22" name="Text 8"/>
          <p:cNvSpPr/>
          <p:nvPr/>
        </p:nvSpPr>
        <p:spPr>
          <a:xfrm>
            <a:off x="6810375" y="1624608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D46B08"/>
                </a:solidFill>
              </a:rPr>
              <a:t>HIGH-RISK PRESCRIBING</a:t>
            </a:r>
            <a:endParaRPr lang="en-US" sz="1500" dirty="0"/>
          </a:p>
        </p:txBody>
      </p:sp>
      <p:sp>
        <p:nvSpPr>
          <p:cNvPr id="23" name="Text 9"/>
          <p:cNvSpPr/>
          <p:nvPr/>
        </p:nvSpPr>
        <p:spPr>
          <a:xfrm>
            <a:off x="6715125" y="2053233"/>
            <a:ext cx="48577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7D3C00"/>
                </a:solidFill>
              </a:rPr>
              <a:t>Codeine:</a:t>
            </a:r>
            <a:r>
              <a:rPr lang="en-US" sz="1350" dirty="0">
                <a:solidFill>
                  <a:srgbClr val="7D3C00"/>
                </a:solidFill>
              </a:rPr>
              <a:t> STRICTLY CONTRAINDICATED; risk of fatal neonatal respiratory depression.</a:t>
            </a:r>
            <a:endParaRPr lang="en-US" sz="1350" dirty="0"/>
          </a:p>
        </p:txBody>
      </p:sp>
      <p:sp>
        <p:nvSpPr>
          <p:cNvPr id="24" name="Text 10"/>
          <p:cNvSpPr/>
          <p:nvPr/>
        </p:nvSpPr>
        <p:spPr>
          <a:xfrm>
            <a:off x="6715125" y="2681883"/>
            <a:ext cx="48577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7D3C00"/>
                </a:solidFill>
              </a:rPr>
              <a:t>Combined Pill (COCP):</a:t>
            </a:r>
            <a:r>
              <a:rPr lang="en-US" sz="1350" dirty="0">
                <a:solidFill>
                  <a:srgbClr val="7D3C00"/>
                </a:solidFill>
              </a:rPr>
              <a:t> Avoid in first 6 months; oestrogen suppresses milk supply.</a:t>
            </a:r>
            <a:endParaRPr lang="en-US" sz="1350" dirty="0"/>
          </a:p>
        </p:txBody>
      </p:sp>
      <p:sp>
        <p:nvSpPr>
          <p:cNvPr id="25" name="Text 11"/>
          <p:cNvSpPr/>
          <p:nvPr/>
        </p:nvSpPr>
        <p:spPr>
          <a:xfrm>
            <a:off x="6810375" y="4388941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D48806"/>
                </a:solidFill>
              </a:rPr>
              <a:t>STORAGE DURATIONS</a:t>
            </a:r>
            <a:endParaRPr lang="en-US" sz="1500" dirty="0"/>
          </a:p>
        </p:txBody>
      </p:sp>
      <p:sp>
        <p:nvSpPr>
          <p:cNvPr id="26" name="Text 12"/>
          <p:cNvSpPr/>
          <p:nvPr/>
        </p:nvSpPr>
        <p:spPr>
          <a:xfrm>
            <a:off x="6715125" y="4817566"/>
            <a:ext cx="5476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56404"/>
                </a:solidFill>
              </a:rPr>
              <a:t>Room Temp:</a:t>
            </a:r>
            <a:r>
              <a:rPr lang="en-US" sz="1350" dirty="0">
                <a:solidFill>
                  <a:srgbClr val="856404"/>
                </a:solidFill>
              </a:rPr>
              <a:t> Up to 4–6 hours (below 25°C).</a:t>
            </a:r>
            <a:endParaRPr lang="en-US" sz="1350" dirty="0"/>
          </a:p>
        </p:txBody>
      </p:sp>
      <p:sp>
        <p:nvSpPr>
          <p:cNvPr id="27" name="Text 13"/>
          <p:cNvSpPr/>
          <p:nvPr/>
        </p:nvSpPr>
        <p:spPr>
          <a:xfrm>
            <a:off x="6715125" y="5189041"/>
            <a:ext cx="5476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56404"/>
                </a:solidFill>
              </a:rPr>
              <a:t>Fridge:</a:t>
            </a:r>
            <a:r>
              <a:rPr lang="en-US" sz="1350" dirty="0">
                <a:solidFill>
                  <a:srgbClr val="856404"/>
                </a:solidFill>
              </a:rPr>
              <a:t> Up to </a:t>
            </a:r>
            <a:r>
              <a:rPr lang="en-US" sz="1350" b="1" dirty="0">
                <a:solidFill>
                  <a:srgbClr val="856404"/>
                </a:solidFill>
              </a:rPr>
              <a:t>8 days</a:t>
            </a:r>
            <a:r>
              <a:rPr lang="en-US" sz="1350" dirty="0">
                <a:solidFill>
                  <a:srgbClr val="856404"/>
                </a:solidFill>
              </a:rPr>
              <a:t> at 2–4°C (at the back, not the door).</a:t>
            </a:r>
            <a:endParaRPr lang="en-US" sz="1350" dirty="0"/>
          </a:p>
        </p:txBody>
      </p:sp>
      <p:sp>
        <p:nvSpPr>
          <p:cNvPr id="28" name="Text 14"/>
          <p:cNvSpPr/>
          <p:nvPr/>
        </p:nvSpPr>
        <p:spPr>
          <a:xfrm>
            <a:off x="6715125" y="5560516"/>
            <a:ext cx="5476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56404"/>
                </a:solidFill>
              </a:rPr>
              <a:t>Freezer:</a:t>
            </a:r>
            <a:r>
              <a:rPr lang="en-US" sz="1350" dirty="0">
                <a:solidFill>
                  <a:srgbClr val="856404"/>
                </a:solidFill>
              </a:rPr>
              <a:t> Up to 6 months at −18°C or below.</a:t>
            </a:r>
            <a:endParaRPr lang="en-US" sz="13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190500"/>
            <a:ext cx="3814465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866775"/>
            <a:ext cx="5619750" cy="280511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050578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381125"/>
            <a:ext cx="5238750" cy="5905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118420"/>
            <a:ext cx="178594" cy="10715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394645"/>
            <a:ext cx="178594" cy="107156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862387"/>
            <a:ext cx="5619750" cy="280511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046190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428232"/>
            <a:ext cx="178594" cy="107156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904482"/>
            <a:ext cx="178594" cy="10715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180707"/>
            <a:ext cx="178594" cy="10715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656957"/>
            <a:ext cx="178594" cy="107156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0" y="866775"/>
            <a:ext cx="5619750" cy="280511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1750" y="1050578"/>
            <a:ext cx="214313" cy="1753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1750" y="1432620"/>
            <a:ext cx="178594" cy="107156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1750" y="1708845"/>
            <a:ext cx="178594" cy="107156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1750" y="1985070"/>
            <a:ext cx="178594" cy="107156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1750" y="2505075"/>
            <a:ext cx="5238750" cy="39052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72250" y="2639318"/>
            <a:ext cx="166688" cy="13722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0" y="3862387"/>
            <a:ext cx="5619750" cy="2805113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81750" y="4046190"/>
            <a:ext cx="214313" cy="17532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81750" y="4428232"/>
            <a:ext cx="178594" cy="107156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81750" y="4704457"/>
            <a:ext cx="178594" cy="107156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81750" y="4980682"/>
            <a:ext cx="178594" cy="107156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733425" y="285750"/>
            <a:ext cx="60350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EXAM PEARLS: SCA FOCUS</a:t>
            </a:r>
            <a:endParaRPr lang="en-US" sz="1800" dirty="0"/>
          </a:p>
        </p:txBody>
      </p:sp>
      <p:sp>
        <p:nvSpPr>
          <p:cNvPr id="30" name="Text 1"/>
          <p:cNvSpPr/>
          <p:nvPr/>
        </p:nvSpPr>
        <p:spPr>
          <a:xfrm>
            <a:off x="881063" y="1009650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8806"/>
                </a:solidFill>
              </a:rPr>
              <a:t>SCA Roleplay Framing</a:t>
            </a:r>
            <a:endParaRPr lang="en-US" sz="1350" dirty="0"/>
          </a:p>
        </p:txBody>
      </p:sp>
      <p:sp>
        <p:nvSpPr>
          <p:cNvPr id="31" name="Text 2"/>
          <p:cNvSpPr/>
          <p:nvPr/>
        </p:nvSpPr>
        <p:spPr>
          <a:xfrm>
            <a:off x="666750" y="1381125"/>
            <a:ext cx="504825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2D3436"/>
                </a:solidFill>
              </a:rPr>
              <a:t>"Sophie is 10 days postpartum, exhausted and tearful. She says: 'I don't think I have enough milk and it's so painful. Should I just give him a bottle?'"</a:t>
            </a:r>
            <a:endParaRPr lang="en-US" sz="1125" dirty="0"/>
          </a:p>
        </p:txBody>
      </p:sp>
      <p:sp>
        <p:nvSpPr>
          <p:cNvPr id="32" name="Text 3"/>
          <p:cNvSpPr/>
          <p:nvPr/>
        </p:nvSpPr>
        <p:spPr>
          <a:xfrm>
            <a:off x="789831" y="2066925"/>
            <a:ext cx="1140216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Global Management:</a:t>
            </a:r>
            <a:r>
              <a:rPr lang="en-US" sz="1125" dirty="0">
                <a:solidFill>
                  <a:srgbClr val="2D3436"/>
                </a:solidFill>
              </a:rPr>
              <a:t> Don't jump to formula. Acknowledge her feelings first.</a:t>
            </a:r>
            <a:endParaRPr lang="en-US" sz="1125" dirty="0"/>
          </a:p>
        </p:txBody>
      </p:sp>
      <p:sp>
        <p:nvSpPr>
          <p:cNvPr id="33" name="Text 4"/>
          <p:cNvSpPr/>
          <p:nvPr/>
        </p:nvSpPr>
        <p:spPr>
          <a:xfrm>
            <a:off x="789831" y="2343150"/>
            <a:ext cx="5238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Task:</a:t>
            </a:r>
            <a:r>
              <a:rPr lang="en-US" sz="1125" dirty="0">
                <a:solidFill>
                  <a:srgbClr val="2D3436"/>
                </a:solidFill>
              </a:rPr>
              <a:t> Spend 30 seconds identifying how to explore her concerns non-judgementally.</a:t>
            </a:r>
            <a:endParaRPr lang="en-US" sz="1125" dirty="0"/>
          </a:p>
        </p:txBody>
      </p:sp>
      <p:sp>
        <p:nvSpPr>
          <p:cNvPr id="34" name="Text 5"/>
          <p:cNvSpPr/>
          <p:nvPr/>
        </p:nvSpPr>
        <p:spPr>
          <a:xfrm>
            <a:off x="881063" y="4005262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89E0D"/>
                </a:solidFill>
              </a:rPr>
              <a:t>Non-Judgemental Exploration</a:t>
            </a:r>
            <a:endParaRPr lang="en-US" sz="1350" dirty="0"/>
          </a:p>
        </p:txBody>
      </p:sp>
      <p:sp>
        <p:nvSpPr>
          <p:cNvPr id="35" name="Text 6"/>
          <p:cNvSpPr/>
          <p:nvPr/>
        </p:nvSpPr>
        <p:spPr>
          <a:xfrm>
            <a:off x="789831" y="4376738"/>
            <a:ext cx="5238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Validate:</a:t>
            </a:r>
            <a:r>
              <a:rPr lang="en-US" sz="1125" dirty="0">
                <a:solidFill>
                  <a:srgbClr val="2D3436"/>
                </a:solidFill>
              </a:rPr>
              <a:t> "It sounds like you've had a really difficult few days. Many mothers feel this way."</a:t>
            </a:r>
            <a:endParaRPr lang="en-US" sz="1125" dirty="0"/>
          </a:p>
        </p:txBody>
      </p:sp>
      <p:sp>
        <p:nvSpPr>
          <p:cNvPr id="36" name="Text 7"/>
          <p:cNvSpPr/>
          <p:nvPr/>
        </p:nvSpPr>
        <p:spPr>
          <a:xfrm>
            <a:off x="789831" y="4852988"/>
            <a:ext cx="1140216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Explore ICE:</a:t>
            </a:r>
            <a:r>
              <a:rPr lang="en-US" sz="1125" dirty="0">
                <a:solidFill>
                  <a:srgbClr val="2D3436"/>
                </a:solidFill>
              </a:rPr>
              <a:t> "What are you most worried about regarding the milk supply?"</a:t>
            </a:r>
            <a:endParaRPr lang="en-US" sz="1125" dirty="0"/>
          </a:p>
        </p:txBody>
      </p:sp>
      <p:sp>
        <p:nvSpPr>
          <p:cNvPr id="37" name="Text 8"/>
          <p:cNvSpPr/>
          <p:nvPr/>
        </p:nvSpPr>
        <p:spPr>
          <a:xfrm>
            <a:off x="789831" y="5129213"/>
            <a:ext cx="5238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Avoid Reflexive Advice:</a:t>
            </a:r>
            <a:r>
              <a:rPr lang="en-US" sz="1125" dirty="0">
                <a:solidFill>
                  <a:srgbClr val="2D3436"/>
                </a:solidFill>
              </a:rPr>
              <a:t> Don't say "breast is best" immediately; listen to the barrier first.</a:t>
            </a:r>
            <a:endParaRPr lang="en-US" sz="1125" dirty="0"/>
          </a:p>
        </p:txBody>
      </p:sp>
      <p:sp>
        <p:nvSpPr>
          <p:cNvPr id="38" name="Text 9"/>
          <p:cNvSpPr/>
          <p:nvPr/>
        </p:nvSpPr>
        <p:spPr>
          <a:xfrm>
            <a:off x="789831" y="5605463"/>
            <a:ext cx="5238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Shared Decision Making:</a:t>
            </a:r>
            <a:r>
              <a:rPr lang="en-US" sz="1125" dirty="0">
                <a:solidFill>
                  <a:srgbClr val="2D3436"/>
                </a:solidFill>
              </a:rPr>
              <a:t> Support her choice while offering clinical optimization.</a:t>
            </a:r>
            <a:endParaRPr lang="en-US" sz="1125" dirty="0"/>
          </a:p>
        </p:txBody>
      </p:sp>
      <p:sp>
        <p:nvSpPr>
          <p:cNvPr id="39" name="Text 10"/>
          <p:cNvSpPr/>
          <p:nvPr/>
        </p:nvSpPr>
        <p:spPr>
          <a:xfrm>
            <a:off x="6691313" y="100965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89E0D"/>
                </a:solidFill>
              </a:rPr>
              <a:t>Demonstrating Assessment</a:t>
            </a:r>
            <a:endParaRPr lang="en-US" sz="1350" dirty="0"/>
          </a:p>
        </p:txBody>
      </p:sp>
      <p:sp>
        <p:nvSpPr>
          <p:cNvPr id="40" name="Text 11"/>
          <p:cNvSpPr/>
          <p:nvPr/>
        </p:nvSpPr>
        <p:spPr>
          <a:xfrm>
            <a:off x="6600081" y="1381125"/>
            <a:ext cx="55919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Observe/Describe:</a:t>
            </a:r>
            <a:r>
              <a:rPr lang="en-US" sz="1125" dirty="0">
                <a:solidFill>
                  <a:srgbClr val="2D3436"/>
                </a:solidFill>
              </a:rPr>
              <a:t> Ask the mother to describe the latch using </a:t>
            </a:r>
            <a:r>
              <a:rPr lang="en-US" sz="1125" b="1" dirty="0">
                <a:solidFill>
                  <a:srgbClr val="2D3436"/>
                </a:solidFill>
              </a:rPr>
              <a:t>CHINS</a:t>
            </a:r>
            <a:r>
              <a:rPr lang="en-US" sz="1125" dirty="0">
                <a:solidFill>
                  <a:srgbClr val="2D3436"/>
                </a:solidFill>
              </a:rPr>
              <a:t>.</a:t>
            </a:r>
            <a:endParaRPr lang="en-US" sz="1125" dirty="0"/>
          </a:p>
        </p:txBody>
      </p:sp>
      <p:sp>
        <p:nvSpPr>
          <p:cNvPr id="41" name="Text 12"/>
          <p:cNvSpPr/>
          <p:nvPr/>
        </p:nvSpPr>
        <p:spPr>
          <a:xfrm>
            <a:off x="6600081" y="1657350"/>
            <a:ext cx="55919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Physical Clues:</a:t>
            </a:r>
            <a:r>
              <a:rPr lang="en-US" sz="1125" dirty="0">
                <a:solidFill>
                  <a:srgbClr val="2D3436"/>
                </a:solidFill>
              </a:rPr>
              <a:t> Check for nipple shape (lipstick sign) or clicking sounds.</a:t>
            </a:r>
            <a:endParaRPr lang="en-US" sz="1125" dirty="0"/>
          </a:p>
        </p:txBody>
      </p:sp>
      <p:sp>
        <p:nvSpPr>
          <p:cNvPr id="42" name="Text 13"/>
          <p:cNvSpPr/>
          <p:nvPr/>
        </p:nvSpPr>
        <p:spPr>
          <a:xfrm>
            <a:off x="6600081" y="1933575"/>
            <a:ext cx="5238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Infant Check:</a:t>
            </a:r>
            <a:r>
              <a:rPr lang="en-US" sz="1125" dirty="0">
                <a:solidFill>
                  <a:srgbClr val="2D3436"/>
                </a:solidFill>
              </a:rPr>
              <a:t> Weight gain trajectory and wet/dirty nappies are the best indicators of supply.</a:t>
            </a:r>
            <a:endParaRPr lang="en-US" sz="1125" dirty="0"/>
          </a:p>
        </p:txBody>
      </p:sp>
      <p:sp>
        <p:nvSpPr>
          <p:cNvPr id="43" name="Text 14"/>
          <p:cNvSpPr/>
          <p:nvPr/>
        </p:nvSpPr>
        <p:spPr>
          <a:xfrm>
            <a:off x="6775996" y="2505075"/>
            <a:ext cx="5416004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 </a:t>
            </a:r>
            <a:r>
              <a:rPr lang="en-US" sz="1050" b="1" dirty="0">
                <a:solidFill>
                  <a:srgbClr val="FFFFFF"/>
                </a:solidFill>
              </a:rPr>
              <a:t>SCA TIP:</a:t>
            </a:r>
            <a:r>
              <a:rPr lang="en-US" sz="1050" dirty="0">
                <a:solidFill>
                  <a:srgbClr val="FFFFFF"/>
                </a:solidFill>
              </a:rPr>
              <a:t> Verbalize your findings to the examiner while talking to the patient.</a:t>
            </a:r>
            <a:endParaRPr lang="en-US" sz="1050" dirty="0"/>
          </a:p>
        </p:txBody>
      </p:sp>
      <p:sp>
        <p:nvSpPr>
          <p:cNvPr id="44" name="Text 15"/>
          <p:cNvSpPr/>
          <p:nvPr/>
        </p:nvSpPr>
        <p:spPr>
          <a:xfrm>
            <a:off x="6691313" y="4005262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F1322"/>
                </a:solidFill>
              </a:rPr>
              <a:t>Safety-Netting &amp; Follow-up</a:t>
            </a:r>
            <a:endParaRPr lang="en-US" sz="1350" dirty="0"/>
          </a:p>
        </p:txBody>
      </p:sp>
      <p:sp>
        <p:nvSpPr>
          <p:cNvPr id="45" name="Text 16"/>
          <p:cNvSpPr/>
          <p:nvPr/>
        </p:nvSpPr>
        <p:spPr>
          <a:xfrm>
            <a:off x="6600081" y="4376738"/>
            <a:ext cx="55919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Mastitis:</a:t>
            </a:r>
            <a:r>
              <a:rPr lang="en-US" sz="1125" dirty="0">
                <a:solidFill>
                  <a:srgbClr val="2D3436"/>
                </a:solidFill>
              </a:rPr>
              <a:t> Safety net for fever, rigors, or a red wedge-shaped area.</a:t>
            </a:r>
            <a:endParaRPr lang="en-US" sz="1125" dirty="0"/>
          </a:p>
        </p:txBody>
      </p:sp>
      <p:sp>
        <p:nvSpPr>
          <p:cNvPr id="46" name="Text 17"/>
          <p:cNvSpPr/>
          <p:nvPr/>
        </p:nvSpPr>
        <p:spPr>
          <a:xfrm>
            <a:off x="6600081" y="4652963"/>
            <a:ext cx="55919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Weight Loss:</a:t>
            </a:r>
            <a:r>
              <a:rPr lang="en-US" sz="1125" dirty="0">
                <a:solidFill>
                  <a:srgbClr val="2D3436"/>
                </a:solidFill>
              </a:rPr>
              <a:t> Urgent review if baby seems lethargic or nappies decrease.</a:t>
            </a:r>
            <a:endParaRPr lang="en-US" sz="1125" dirty="0"/>
          </a:p>
        </p:txBody>
      </p:sp>
      <p:sp>
        <p:nvSpPr>
          <p:cNvPr id="47" name="Text 18"/>
          <p:cNvSpPr/>
          <p:nvPr/>
        </p:nvSpPr>
        <p:spPr>
          <a:xfrm>
            <a:off x="6600081" y="4929188"/>
            <a:ext cx="55919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Review:</a:t>
            </a:r>
            <a:r>
              <a:rPr lang="en-US" sz="1125" dirty="0">
                <a:solidFill>
                  <a:srgbClr val="2D3436"/>
                </a:solidFill>
              </a:rPr>
              <a:t> Arrange a weight check or HV visit within 24–48 hours.</a:t>
            </a:r>
            <a:endParaRPr lang="en-US" sz="11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04800"/>
            <a:ext cx="114300" cy="4953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304800"/>
            <a:ext cx="5415558" cy="4953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952500"/>
            <a:ext cx="5595938" cy="245268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323082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402681"/>
            <a:ext cx="5119688" cy="6953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5063" y="952500"/>
            <a:ext cx="5595938" cy="2452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3188" y="1323082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53188" y="2402681"/>
            <a:ext cx="5119688" cy="6953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595688"/>
            <a:ext cx="5595938" cy="245268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3966270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5045869"/>
            <a:ext cx="5119688" cy="6953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063" y="3595688"/>
            <a:ext cx="5595938" cy="24526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3188" y="3966270"/>
            <a:ext cx="285750" cy="2286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53188" y="5045869"/>
            <a:ext cx="5119688" cy="6953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6353175"/>
            <a:ext cx="11430000" cy="3524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6250" y="6453188"/>
            <a:ext cx="190500" cy="15240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733425" y="381000"/>
            <a:ext cx="96012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QUICK RECALL QUIZ: HIGH-YIELD FACTS</a:t>
            </a:r>
            <a:endParaRPr lang="en-US" sz="1800" dirty="0"/>
          </a:p>
        </p:txBody>
      </p:sp>
      <p:sp>
        <p:nvSpPr>
          <p:cNvPr id="21" name="Text 1"/>
          <p:cNvSpPr/>
          <p:nvPr/>
        </p:nvSpPr>
        <p:spPr>
          <a:xfrm>
            <a:off x="1047750" y="1302544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AKT Recall: Milk Storage</a:t>
            </a:r>
            <a:endParaRPr lang="en-US" sz="1350" dirty="0"/>
          </a:p>
        </p:txBody>
      </p:sp>
      <p:sp>
        <p:nvSpPr>
          <p:cNvPr id="22" name="Text 2"/>
          <p:cNvSpPr/>
          <p:nvPr/>
        </p:nvSpPr>
        <p:spPr>
          <a:xfrm>
            <a:off x="619125" y="1716881"/>
            <a:ext cx="5119688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2D3436"/>
                </a:solidFill>
              </a:rPr>
              <a:t>What is the maximum duration breast milk can be safely stored in a standard fridge (2–4°C)?</a:t>
            </a:r>
            <a:endParaRPr lang="en-US" sz="1500" dirty="0"/>
          </a:p>
        </p:txBody>
      </p:sp>
      <p:sp>
        <p:nvSpPr>
          <p:cNvPr id="23" name="Text 3"/>
          <p:cNvSpPr/>
          <p:nvPr/>
        </p:nvSpPr>
        <p:spPr>
          <a:xfrm>
            <a:off x="762000" y="2516981"/>
            <a:ext cx="48339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856404"/>
                </a:solidFill>
              </a:rPr>
              <a:t>ANSWER</a:t>
            </a:r>
            <a:endParaRPr lang="en-US" sz="900" dirty="0"/>
          </a:p>
        </p:txBody>
      </p:sp>
      <p:sp>
        <p:nvSpPr>
          <p:cNvPr id="24" name="Text 4"/>
          <p:cNvSpPr/>
          <p:nvPr/>
        </p:nvSpPr>
        <p:spPr>
          <a:xfrm>
            <a:off x="762000" y="2726531"/>
            <a:ext cx="48339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56404"/>
                </a:solidFill>
              </a:rPr>
              <a:t>Up to 8 days</a:t>
            </a:r>
            <a:endParaRPr lang="en-US" sz="1350" dirty="0"/>
          </a:p>
        </p:txBody>
      </p:sp>
      <p:sp>
        <p:nvSpPr>
          <p:cNvPr id="25" name="Text 5"/>
          <p:cNvSpPr/>
          <p:nvPr/>
        </p:nvSpPr>
        <p:spPr>
          <a:xfrm>
            <a:off x="6881813" y="1302544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SCA Recall: Positioning</a:t>
            </a:r>
            <a:endParaRPr lang="en-US" sz="1350" dirty="0"/>
          </a:p>
        </p:txBody>
      </p:sp>
      <p:sp>
        <p:nvSpPr>
          <p:cNvPr id="26" name="Text 6"/>
          <p:cNvSpPr/>
          <p:nvPr/>
        </p:nvSpPr>
        <p:spPr>
          <a:xfrm>
            <a:off x="6453188" y="1716881"/>
            <a:ext cx="5119688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2D3436"/>
                </a:solidFill>
              </a:rPr>
              <a:t>In the UNICEF "CHINS" acronym for positioning, what does the 'S' stand for?</a:t>
            </a:r>
            <a:endParaRPr lang="en-US" sz="1500" dirty="0"/>
          </a:p>
        </p:txBody>
      </p:sp>
      <p:sp>
        <p:nvSpPr>
          <p:cNvPr id="27" name="Text 7"/>
          <p:cNvSpPr/>
          <p:nvPr/>
        </p:nvSpPr>
        <p:spPr>
          <a:xfrm>
            <a:off x="6596063" y="2516981"/>
            <a:ext cx="48339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1B5E20"/>
                </a:solidFill>
              </a:rPr>
              <a:t>ANSWER</a:t>
            </a:r>
            <a:endParaRPr lang="en-US" sz="900" dirty="0"/>
          </a:p>
        </p:txBody>
      </p:sp>
      <p:sp>
        <p:nvSpPr>
          <p:cNvPr id="28" name="Text 8"/>
          <p:cNvSpPr/>
          <p:nvPr/>
        </p:nvSpPr>
        <p:spPr>
          <a:xfrm>
            <a:off x="6596063" y="2726531"/>
            <a:ext cx="55959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B5E20"/>
                </a:solidFill>
              </a:rPr>
              <a:t>Sustainable (Comfortable for the mother)</a:t>
            </a:r>
            <a:endParaRPr lang="en-US" sz="1350" dirty="0"/>
          </a:p>
        </p:txBody>
      </p:sp>
      <p:sp>
        <p:nvSpPr>
          <p:cNvPr id="29" name="Text 9"/>
          <p:cNvSpPr/>
          <p:nvPr/>
        </p:nvSpPr>
        <p:spPr>
          <a:xfrm>
            <a:off x="1047750" y="3945731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Physiology Check</a:t>
            </a:r>
            <a:endParaRPr lang="en-US" sz="1350" dirty="0"/>
          </a:p>
        </p:txBody>
      </p:sp>
      <p:sp>
        <p:nvSpPr>
          <p:cNvPr id="30" name="Text 10"/>
          <p:cNvSpPr/>
          <p:nvPr/>
        </p:nvSpPr>
        <p:spPr>
          <a:xfrm>
            <a:off x="619125" y="4360069"/>
            <a:ext cx="5119688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2D3436"/>
                </a:solidFill>
              </a:rPr>
              <a:t>Which hormone is responsible for the 'let-down' reflex (milk ejection) during feeding?</a:t>
            </a:r>
            <a:endParaRPr lang="en-US" sz="1500" dirty="0"/>
          </a:p>
        </p:txBody>
      </p:sp>
      <p:sp>
        <p:nvSpPr>
          <p:cNvPr id="31" name="Text 11"/>
          <p:cNvSpPr/>
          <p:nvPr/>
        </p:nvSpPr>
        <p:spPr>
          <a:xfrm>
            <a:off x="762000" y="5160169"/>
            <a:ext cx="48339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50B3"/>
                </a:solidFill>
              </a:rPr>
              <a:t>ANSWER</a:t>
            </a:r>
            <a:endParaRPr lang="en-US" sz="900" dirty="0"/>
          </a:p>
        </p:txBody>
      </p:sp>
      <p:sp>
        <p:nvSpPr>
          <p:cNvPr id="32" name="Text 12"/>
          <p:cNvSpPr/>
          <p:nvPr/>
        </p:nvSpPr>
        <p:spPr>
          <a:xfrm>
            <a:off x="762000" y="5369719"/>
            <a:ext cx="6172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0B3"/>
                </a:solidFill>
              </a:rPr>
              <a:t>Oxytocin (Posterior Pituitary)</a:t>
            </a:r>
            <a:endParaRPr lang="en-US" sz="1350" dirty="0"/>
          </a:p>
        </p:txBody>
      </p:sp>
      <p:sp>
        <p:nvSpPr>
          <p:cNvPr id="33" name="Text 13"/>
          <p:cNvSpPr/>
          <p:nvPr/>
        </p:nvSpPr>
        <p:spPr>
          <a:xfrm>
            <a:off x="6881813" y="3945731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Clinical Management</a:t>
            </a:r>
            <a:endParaRPr lang="en-US" sz="1350" dirty="0"/>
          </a:p>
        </p:txBody>
      </p:sp>
      <p:sp>
        <p:nvSpPr>
          <p:cNvPr id="34" name="Text 14"/>
          <p:cNvSpPr/>
          <p:nvPr/>
        </p:nvSpPr>
        <p:spPr>
          <a:xfrm>
            <a:off x="6453188" y="4360069"/>
            <a:ext cx="5119688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2D3436"/>
                </a:solidFill>
              </a:rPr>
              <a:t>What is the first-line antibiotic and dosage for infective mastitis in the UK?</a:t>
            </a:r>
            <a:endParaRPr lang="en-US" sz="1500" dirty="0"/>
          </a:p>
        </p:txBody>
      </p:sp>
      <p:sp>
        <p:nvSpPr>
          <p:cNvPr id="35" name="Text 15"/>
          <p:cNvSpPr/>
          <p:nvPr/>
        </p:nvSpPr>
        <p:spPr>
          <a:xfrm>
            <a:off x="6596063" y="5160169"/>
            <a:ext cx="48339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7E3E04"/>
                </a:solidFill>
              </a:rPr>
              <a:t>ANSWER</a:t>
            </a:r>
            <a:endParaRPr lang="en-US" sz="900" dirty="0"/>
          </a:p>
        </p:txBody>
      </p:sp>
      <p:sp>
        <p:nvSpPr>
          <p:cNvPr id="36" name="Text 16"/>
          <p:cNvSpPr/>
          <p:nvPr/>
        </p:nvSpPr>
        <p:spPr>
          <a:xfrm>
            <a:off x="6596063" y="5369719"/>
            <a:ext cx="55959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7E3E04"/>
                </a:solidFill>
              </a:rPr>
              <a:t>Flucloxacillin 500mg QDS (10–14 days)</a:t>
            </a:r>
            <a:endParaRPr lang="en-US" sz="1350" dirty="0"/>
          </a:p>
        </p:txBody>
      </p:sp>
      <p:sp>
        <p:nvSpPr>
          <p:cNvPr id="37" name="Text 17"/>
          <p:cNvSpPr/>
          <p:nvPr/>
        </p:nvSpPr>
        <p:spPr>
          <a:xfrm>
            <a:off x="781050" y="6429375"/>
            <a:ext cx="11410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0277BD"/>
                </a:solidFill>
              </a:rPr>
              <a:t>Teaching Tip:</a:t>
            </a:r>
            <a:r>
              <a:rPr lang="en-US" sz="1050" i="1" dirty="0">
                <a:solidFill>
                  <a:srgbClr val="0277BD"/>
                </a:solidFill>
              </a:rPr>
              <a:t> Use these rapid-fire questions to break up long sessions and reinforce the "must-know" AKT data points.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43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81000"/>
            <a:ext cx="5232350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763167"/>
            <a:ext cx="5381625" cy="2741116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2048917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0125" y="3131344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0125" y="3775174"/>
            <a:ext cx="214313" cy="1753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742408"/>
            <a:ext cx="5381625" cy="1371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625" y="4971008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152525"/>
            <a:ext cx="5381625" cy="419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743075"/>
            <a:ext cx="4981575" cy="2667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4800600"/>
            <a:ext cx="1152525" cy="3524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24775" y="4800600"/>
            <a:ext cx="1238250" cy="3524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5581650"/>
            <a:ext cx="5381625" cy="11430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5810250"/>
            <a:ext cx="285750" cy="22860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923925" y="476250"/>
            <a:ext cx="82296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RECOMMENDATIONS AND UK CONTEXT</a:t>
            </a:r>
            <a:endParaRPr lang="en-US" sz="1800" dirty="0"/>
          </a:p>
        </p:txBody>
      </p:sp>
      <p:sp>
        <p:nvSpPr>
          <p:cNvPr id="19" name="Text 1"/>
          <p:cNvSpPr/>
          <p:nvPr/>
        </p:nvSpPr>
        <p:spPr>
          <a:xfrm>
            <a:off x="1190625" y="2001292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89E0D"/>
                </a:solidFill>
              </a:rPr>
              <a:t>WHO / NICE Recommendations</a:t>
            </a:r>
            <a:endParaRPr lang="en-US" sz="1500" dirty="0"/>
          </a:p>
        </p:txBody>
      </p:sp>
      <p:sp>
        <p:nvSpPr>
          <p:cNvPr id="20" name="Text 2"/>
          <p:cNvSpPr/>
          <p:nvPr/>
        </p:nvSpPr>
        <p:spPr>
          <a:xfrm>
            <a:off x="809625" y="2429917"/>
            <a:ext cx="490537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Exclusive breastfeeding for the first 6 months</a:t>
            </a:r>
            <a:r>
              <a:rPr lang="en-US" sz="1350" dirty="0">
                <a:solidFill>
                  <a:srgbClr val="2D3436"/>
                </a:solidFill>
              </a:rPr>
              <a:t> is the global gold standard.</a:t>
            </a:r>
            <a:endParaRPr lang="en-US" sz="1350" dirty="0"/>
          </a:p>
        </p:txBody>
      </p:sp>
      <p:sp>
        <p:nvSpPr>
          <p:cNvPr id="21" name="Text 3"/>
          <p:cNvSpPr/>
          <p:nvPr/>
        </p:nvSpPr>
        <p:spPr>
          <a:xfrm>
            <a:off x="1309688" y="3073747"/>
            <a:ext cx="471487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Continued alongside complementary foods up to </a:t>
            </a:r>
            <a:r>
              <a:rPr lang="en-US" sz="1350" b="1" dirty="0">
                <a:solidFill>
                  <a:srgbClr val="2D3436"/>
                </a:solidFill>
              </a:rPr>
              <a:t>2 years or beyond</a:t>
            </a:r>
            <a:r>
              <a:rPr lang="en-US" sz="1350" dirty="0">
                <a:solidFill>
                  <a:srgbClr val="2D3436"/>
                </a:solidFill>
              </a:rPr>
              <a:t>.</a:t>
            </a:r>
            <a:endParaRPr lang="en-US" sz="1350" dirty="0"/>
          </a:p>
        </p:txBody>
      </p:sp>
      <p:sp>
        <p:nvSpPr>
          <p:cNvPr id="22" name="Text 4"/>
          <p:cNvSpPr/>
          <p:nvPr/>
        </p:nvSpPr>
        <p:spPr>
          <a:xfrm>
            <a:off x="1309688" y="3717578"/>
            <a:ext cx="471487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Promoting initiation and sustained feeding are key GP responsibilities.</a:t>
            </a:r>
            <a:endParaRPr lang="en-US" sz="1350" dirty="0"/>
          </a:p>
        </p:txBody>
      </p:sp>
      <p:sp>
        <p:nvSpPr>
          <p:cNvPr id="23" name="Text 5"/>
          <p:cNvSpPr/>
          <p:nvPr/>
        </p:nvSpPr>
        <p:spPr>
          <a:xfrm>
            <a:off x="1285875" y="4932908"/>
            <a:ext cx="7543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8806"/>
                </a:solidFill>
              </a:rPr>
              <a:t>THE 6-WEEK GP CHECK (CLINICAL FOCUS)</a:t>
            </a:r>
            <a:endParaRPr lang="en-US" sz="1350" dirty="0"/>
          </a:p>
        </p:txBody>
      </p:sp>
      <p:sp>
        <p:nvSpPr>
          <p:cNvPr id="24" name="Text 6"/>
          <p:cNvSpPr/>
          <p:nvPr/>
        </p:nvSpPr>
        <p:spPr>
          <a:xfrm>
            <a:off x="1285875" y="5237708"/>
            <a:ext cx="44291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The 6-week postnatal check is a </a:t>
            </a:r>
            <a:r>
              <a:rPr lang="en-US" sz="1200" b="1" dirty="0">
                <a:solidFill>
                  <a:srgbClr val="005B5C"/>
                </a:solidFill>
              </a:rPr>
              <a:t>critical intervention point</a:t>
            </a:r>
            <a:r>
              <a:rPr lang="en-US" sz="1200" dirty="0">
                <a:solidFill>
                  <a:srgbClr val="2D3436"/>
                </a:solidFill>
              </a:rPr>
              <a:t>. Use this time to proactively assess feeding, weight gain, and maternal confidence to prevent premature cessation.</a:t>
            </a:r>
            <a:endParaRPr lang="en-US" sz="1200" dirty="0"/>
          </a:p>
        </p:txBody>
      </p:sp>
      <p:sp>
        <p:nvSpPr>
          <p:cNvPr id="25" name="Text 7"/>
          <p:cNvSpPr/>
          <p:nvPr/>
        </p:nvSpPr>
        <p:spPr>
          <a:xfrm>
            <a:off x="6429375" y="1343025"/>
            <a:ext cx="5000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dirty="0">
                <a:solidFill>
                  <a:srgbClr val="005B5C"/>
                </a:solidFill>
              </a:rPr>
              <a:t>UK Breastfeeding Rates (%)</a:t>
            </a:r>
            <a:endParaRPr lang="en-US" sz="1350" dirty="0"/>
          </a:p>
        </p:txBody>
      </p:sp>
      <p:sp>
        <p:nvSpPr>
          <p:cNvPr id="26" name="Text 8"/>
          <p:cNvSpPr/>
          <p:nvPr/>
        </p:nvSpPr>
        <p:spPr>
          <a:xfrm>
            <a:off x="6429375" y="4505325"/>
            <a:ext cx="50006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636E72"/>
                </a:solidFill>
              </a:rPr>
              <a:t>UK rates are among the lowest in Europe.</a:t>
            </a:r>
            <a:endParaRPr lang="en-US" sz="1050" dirty="0"/>
          </a:p>
        </p:txBody>
      </p:sp>
      <p:sp>
        <p:nvSpPr>
          <p:cNvPr id="27" name="Text 9"/>
          <p:cNvSpPr/>
          <p:nvPr/>
        </p:nvSpPr>
        <p:spPr>
          <a:xfrm>
            <a:off x="6572250" y="4800600"/>
            <a:ext cx="196564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E7D32"/>
                </a:solidFill>
              </a:rPr>
              <a:t>Initiation: 74%</a:t>
            </a:r>
            <a:endParaRPr lang="en-US" sz="1050" dirty="0"/>
          </a:p>
        </p:txBody>
      </p:sp>
      <p:sp>
        <p:nvSpPr>
          <p:cNvPr id="28" name="Text 10"/>
          <p:cNvSpPr/>
          <p:nvPr/>
        </p:nvSpPr>
        <p:spPr>
          <a:xfrm>
            <a:off x="7867650" y="4800600"/>
            <a:ext cx="205153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E7D32"/>
                </a:solidFill>
              </a:rPr>
              <a:t>6-8 Weeks: 44%</a:t>
            </a:r>
            <a:endParaRPr lang="en-US" sz="1050" dirty="0"/>
          </a:p>
        </p:txBody>
      </p:sp>
      <p:sp>
        <p:nvSpPr>
          <p:cNvPr id="29" name="Text 11"/>
          <p:cNvSpPr/>
          <p:nvPr/>
        </p:nvSpPr>
        <p:spPr>
          <a:xfrm>
            <a:off x="6953250" y="5772150"/>
            <a:ext cx="4429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8806"/>
                </a:solidFill>
              </a:rPr>
              <a:t>AKT PEARL</a:t>
            </a:r>
            <a:endParaRPr lang="en-US" sz="1350" dirty="0"/>
          </a:p>
        </p:txBody>
      </p:sp>
      <p:sp>
        <p:nvSpPr>
          <p:cNvPr id="30" name="Text 12"/>
          <p:cNvSpPr/>
          <p:nvPr/>
        </p:nvSpPr>
        <p:spPr>
          <a:xfrm>
            <a:off x="6953250" y="6076950"/>
            <a:ext cx="4429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Expect questions on the </a:t>
            </a:r>
            <a:r>
              <a:rPr lang="en-US" sz="1200" b="1" dirty="0">
                <a:solidFill>
                  <a:srgbClr val="2D3436"/>
                </a:solidFill>
              </a:rPr>
              <a:t>duration</a:t>
            </a:r>
            <a:r>
              <a:rPr lang="en-US" sz="1200" dirty="0">
                <a:solidFill>
                  <a:srgbClr val="2D3436"/>
                </a:solidFill>
              </a:rPr>
              <a:t> of exclusive breastfeeding (6 months) and the </a:t>
            </a:r>
            <a:r>
              <a:rPr lang="en-US" sz="1200" b="1" dirty="0">
                <a:solidFill>
                  <a:srgbClr val="2D3436"/>
                </a:solidFill>
              </a:rPr>
              <a:t>protective effects</a:t>
            </a:r>
            <a:r>
              <a:rPr lang="en-US" sz="1200" dirty="0">
                <a:solidFill>
                  <a:srgbClr val="2D3436"/>
                </a:solidFill>
              </a:rPr>
              <a:t> against SIDS and infections.</a:t>
            </a:r>
            <a:endParaRPr 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600"/>
            <a:ext cx="114300" cy="4953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228600"/>
            <a:ext cx="4810423" cy="4953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876300"/>
            <a:ext cx="5595938" cy="3331369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134368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129730"/>
            <a:ext cx="226219" cy="22621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750641"/>
            <a:ext cx="226219" cy="26387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371552"/>
            <a:ext cx="226219" cy="19794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876300"/>
            <a:ext cx="5595938" cy="333136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53188" y="1109663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53188" y="1533525"/>
            <a:ext cx="226219" cy="226219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2154436"/>
            <a:ext cx="226219" cy="22621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3188" y="2775347"/>
            <a:ext cx="226219" cy="263872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3188" y="3396258"/>
            <a:ext cx="226219" cy="19794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4398169"/>
            <a:ext cx="11430000" cy="20383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" y="4631531"/>
            <a:ext cx="285750" cy="228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9125" y="5055394"/>
            <a:ext cx="3524250" cy="11906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33875" y="5055394"/>
            <a:ext cx="3524250" cy="11906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48625" y="5055394"/>
            <a:ext cx="3524250" cy="1190625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733425" y="304800"/>
            <a:ext cx="74066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SUMMARY AND LOCAL RESOURCES</a:t>
            </a:r>
            <a:endParaRPr lang="en-US" sz="1800" dirty="0"/>
          </a:p>
        </p:txBody>
      </p:sp>
      <p:sp>
        <p:nvSpPr>
          <p:cNvPr id="23" name="Text 1"/>
          <p:cNvSpPr/>
          <p:nvPr/>
        </p:nvSpPr>
        <p:spPr>
          <a:xfrm>
            <a:off x="1019175" y="1091505"/>
            <a:ext cx="60350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A Live Biological System</a:t>
            </a:r>
            <a:endParaRPr lang="en-US" sz="1650" dirty="0"/>
          </a:p>
        </p:txBody>
      </p:sp>
      <p:sp>
        <p:nvSpPr>
          <p:cNvPr id="24" name="Text 2"/>
          <p:cNvSpPr/>
          <p:nvPr/>
        </p:nvSpPr>
        <p:spPr>
          <a:xfrm>
            <a:off x="619125" y="1558230"/>
            <a:ext cx="5119688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i="1" dirty="0">
                <a:solidFill>
                  <a:srgbClr val="005B5C"/>
                </a:solidFill>
              </a:rPr>
              <a:t>"Breast milk is like a perfectly calibrated smart home system — it adjusts automatically to what the baby needs."</a:t>
            </a:r>
            <a:endParaRPr lang="en-US" sz="1200" dirty="0"/>
          </a:p>
        </p:txBody>
      </p:sp>
      <p:sp>
        <p:nvSpPr>
          <p:cNvPr id="25" name="Text 3"/>
          <p:cNvSpPr/>
          <p:nvPr/>
        </p:nvSpPr>
        <p:spPr>
          <a:xfrm>
            <a:off x="959644" y="2129730"/>
            <a:ext cx="4779169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Dynamic Nutrition:</a:t>
            </a:r>
            <a:r>
              <a:rPr lang="en-US" sz="1425" dirty="0">
                <a:solidFill>
                  <a:srgbClr val="2D3436"/>
                </a:solidFill>
              </a:rPr>
              <a:t> Transitions from antibody-rich colostrum to calorie-dense hindmilk.</a:t>
            </a:r>
            <a:endParaRPr lang="en-US" sz="1425" dirty="0"/>
          </a:p>
        </p:txBody>
      </p:sp>
      <p:sp>
        <p:nvSpPr>
          <p:cNvPr id="26" name="Text 4"/>
          <p:cNvSpPr/>
          <p:nvPr/>
        </p:nvSpPr>
        <p:spPr>
          <a:xfrm>
            <a:off x="959644" y="2750641"/>
            <a:ext cx="4779169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Supply &amp; Demand:</a:t>
            </a:r>
            <a:r>
              <a:rPr lang="en-US" sz="1425" dirty="0">
                <a:solidFill>
                  <a:srgbClr val="2D3436"/>
                </a:solidFill>
              </a:rPr>
              <a:t> Frequent suckling (especially at night) is the primary driver of milk production.</a:t>
            </a:r>
            <a:endParaRPr lang="en-US" sz="1425" dirty="0"/>
          </a:p>
        </p:txBody>
      </p:sp>
      <p:sp>
        <p:nvSpPr>
          <p:cNvPr id="27" name="Text 5"/>
          <p:cNvSpPr/>
          <p:nvPr/>
        </p:nvSpPr>
        <p:spPr>
          <a:xfrm>
            <a:off x="959644" y="3371552"/>
            <a:ext cx="4779169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Maternal Health:</a:t>
            </a:r>
            <a:r>
              <a:rPr lang="en-US" sz="1425" dirty="0">
                <a:solidFill>
                  <a:srgbClr val="2D3436"/>
                </a:solidFill>
              </a:rPr>
              <a:t> Facilitates uterine involution and burns ~500 extra kcal/day.</a:t>
            </a:r>
            <a:endParaRPr lang="en-US" sz="1425" dirty="0"/>
          </a:p>
        </p:txBody>
      </p:sp>
      <p:sp>
        <p:nvSpPr>
          <p:cNvPr id="28" name="Text 6"/>
          <p:cNvSpPr/>
          <p:nvPr/>
        </p:nvSpPr>
        <p:spPr>
          <a:xfrm>
            <a:off x="6853238" y="1066800"/>
            <a:ext cx="533876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Bradford &amp; Specialist Support</a:t>
            </a:r>
            <a:endParaRPr lang="en-US" sz="1650" dirty="0"/>
          </a:p>
        </p:txBody>
      </p:sp>
      <p:sp>
        <p:nvSpPr>
          <p:cNvPr id="29" name="Text 7"/>
          <p:cNvSpPr/>
          <p:nvPr/>
        </p:nvSpPr>
        <p:spPr>
          <a:xfrm>
            <a:off x="6793706" y="1533525"/>
            <a:ext cx="4779169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Health Visiting Teams:</a:t>
            </a:r>
            <a:r>
              <a:rPr lang="en-US" sz="1425" dirty="0">
                <a:solidFill>
                  <a:srgbClr val="2D3436"/>
                </a:solidFill>
              </a:rPr>
              <a:t> BDCT Health Visitors are the first line of community support for new mothers.</a:t>
            </a:r>
            <a:endParaRPr lang="en-US" sz="1425" dirty="0"/>
          </a:p>
        </p:txBody>
      </p:sp>
      <p:sp>
        <p:nvSpPr>
          <p:cNvPr id="30" name="Text 8"/>
          <p:cNvSpPr/>
          <p:nvPr/>
        </p:nvSpPr>
        <p:spPr>
          <a:xfrm>
            <a:off x="6793706" y="2154436"/>
            <a:ext cx="4779169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Peer Support:</a:t>
            </a:r>
            <a:r>
              <a:rPr lang="en-US" sz="1425" dirty="0">
                <a:solidFill>
                  <a:srgbClr val="2D3436"/>
                </a:solidFill>
              </a:rPr>
              <a:t> Bradford Breastfeeding Buddies (voluntary/peer support networks).</a:t>
            </a:r>
            <a:endParaRPr lang="en-US" sz="1425" dirty="0"/>
          </a:p>
        </p:txBody>
      </p:sp>
      <p:sp>
        <p:nvSpPr>
          <p:cNvPr id="31" name="Text 9"/>
          <p:cNvSpPr/>
          <p:nvPr/>
        </p:nvSpPr>
        <p:spPr>
          <a:xfrm>
            <a:off x="6793706" y="2775347"/>
            <a:ext cx="4779169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Clinical Tools:</a:t>
            </a:r>
            <a:r>
              <a:rPr lang="en-US" sz="1425" dirty="0">
                <a:solidFill>
                  <a:srgbClr val="2D3436"/>
                </a:solidFill>
              </a:rPr>
              <a:t> LactMed Database and BNF Breastfeeding Appendix for safety checks.</a:t>
            </a:r>
            <a:endParaRPr lang="en-US" sz="1425" dirty="0"/>
          </a:p>
        </p:txBody>
      </p:sp>
      <p:sp>
        <p:nvSpPr>
          <p:cNvPr id="32" name="Text 10"/>
          <p:cNvSpPr/>
          <p:nvPr/>
        </p:nvSpPr>
        <p:spPr>
          <a:xfrm>
            <a:off x="6793706" y="3396258"/>
            <a:ext cx="4779169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Lactation Clinics:</a:t>
            </a:r>
            <a:r>
              <a:rPr lang="en-US" sz="1425" dirty="0">
                <a:solidFill>
                  <a:srgbClr val="2D3436"/>
                </a:solidFill>
              </a:rPr>
              <a:t> Refer for complex latch issues, tongue tie assessment, or persistent mastitis.</a:t>
            </a:r>
            <a:endParaRPr lang="en-US" sz="1425" dirty="0"/>
          </a:p>
        </p:txBody>
      </p:sp>
      <p:sp>
        <p:nvSpPr>
          <p:cNvPr id="33" name="Text 11"/>
          <p:cNvSpPr/>
          <p:nvPr/>
        </p:nvSpPr>
        <p:spPr>
          <a:xfrm>
            <a:off x="1019175" y="4588669"/>
            <a:ext cx="99745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Monday Morning Surgery: Top 3 Takeaways</a:t>
            </a:r>
            <a:endParaRPr lang="en-US" sz="1650" dirty="0"/>
          </a:p>
        </p:txBody>
      </p:sp>
      <p:sp>
        <p:nvSpPr>
          <p:cNvPr id="34" name="Text 12"/>
          <p:cNvSpPr/>
          <p:nvPr/>
        </p:nvSpPr>
        <p:spPr>
          <a:xfrm>
            <a:off x="714375" y="5131594"/>
            <a:ext cx="3962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8806"/>
                </a:solidFill>
              </a:rPr>
              <a:t>1. LATCH OVER FORMULA</a:t>
            </a:r>
            <a:endParaRPr lang="en-US" sz="1200" dirty="0"/>
          </a:p>
        </p:txBody>
      </p:sp>
      <p:sp>
        <p:nvSpPr>
          <p:cNvPr id="35" name="Text 13"/>
          <p:cNvSpPr/>
          <p:nvPr/>
        </p:nvSpPr>
        <p:spPr>
          <a:xfrm>
            <a:off x="714375" y="5398294"/>
            <a:ext cx="3333750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Always observe a feed and check the CHINS acronym before accepting "low supply."</a:t>
            </a:r>
            <a:endParaRPr lang="en-US" sz="1350" dirty="0"/>
          </a:p>
        </p:txBody>
      </p:sp>
      <p:sp>
        <p:nvSpPr>
          <p:cNvPr id="36" name="Text 14"/>
          <p:cNvSpPr/>
          <p:nvPr/>
        </p:nvSpPr>
        <p:spPr>
          <a:xfrm>
            <a:off x="4429125" y="5131594"/>
            <a:ext cx="3413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8806"/>
                </a:solidFill>
              </a:rPr>
              <a:t>2. MASTITIS ADVICE</a:t>
            </a:r>
            <a:endParaRPr lang="en-US" sz="1200" dirty="0"/>
          </a:p>
        </p:txBody>
      </p:sp>
      <p:sp>
        <p:nvSpPr>
          <p:cNvPr id="37" name="Text 15"/>
          <p:cNvSpPr/>
          <p:nvPr/>
        </p:nvSpPr>
        <p:spPr>
          <a:xfrm>
            <a:off x="4429125" y="5398294"/>
            <a:ext cx="33337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Never advise stopping breastfeeding; frequent drainage is the primary treatment.</a:t>
            </a:r>
            <a:endParaRPr lang="en-US" sz="1350" dirty="0"/>
          </a:p>
        </p:txBody>
      </p:sp>
      <p:sp>
        <p:nvSpPr>
          <p:cNvPr id="38" name="Text 16"/>
          <p:cNvSpPr/>
          <p:nvPr/>
        </p:nvSpPr>
        <p:spPr>
          <a:xfrm>
            <a:off x="8143875" y="5131594"/>
            <a:ext cx="3962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8806"/>
                </a:solidFill>
              </a:rPr>
              <a:t>3. PRESCRIBING SAFETY</a:t>
            </a:r>
            <a:endParaRPr lang="en-US" sz="1200" dirty="0"/>
          </a:p>
        </p:txBody>
      </p:sp>
      <p:sp>
        <p:nvSpPr>
          <p:cNvPr id="39" name="Text 17"/>
          <p:cNvSpPr/>
          <p:nvPr/>
        </p:nvSpPr>
        <p:spPr>
          <a:xfrm>
            <a:off x="8143875" y="5398294"/>
            <a:ext cx="3333750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Strictly avoid Codeine and the Combined Pill; stick to POP and Ibuprofen/Paracetamol.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" cy="5334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190500"/>
            <a:ext cx="3584674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866775"/>
            <a:ext cx="6686550" cy="15525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04900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457325"/>
            <a:ext cx="190500" cy="15686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762125"/>
            <a:ext cx="190500" cy="15686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2609850"/>
            <a:ext cx="6686550" cy="15525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847975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200400"/>
            <a:ext cx="190500" cy="15686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505200"/>
            <a:ext cx="190500" cy="15686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4352925"/>
            <a:ext cx="6686550" cy="15525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591050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943475"/>
            <a:ext cx="190500" cy="15686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5248275"/>
            <a:ext cx="190500" cy="15686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6143625"/>
            <a:ext cx="6686550" cy="4286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6296918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53300" y="866775"/>
            <a:ext cx="4457700" cy="2857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53300" y="3914775"/>
            <a:ext cx="4457700" cy="265747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43800" y="4146203"/>
            <a:ext cx="214313" cy="17532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733425" y="285750"/>
            <a:ext cx="57607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BENEFITS FOR THE BABY</a:t>
            </a:r>
            <a:endParaRPr lang="en-US" sz="1800" dirty="0"/>
          </a:p>
        </p:txBody>
      </p:sp>
      <p:sp>
        <p:nvSpPr>
          <p:cNvPr id="23" name="Text 1"/>
          <p:cNvSpPr/>
          <p:nvPr/>
        </p:nvSpPr>
        <p:spPr>
          <a:xfrm>
            <a:off x="923925" y="1057275"/>
            <a:ext cx="6629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Infection &amp; Immune Protection</a:t>
            </a:r>
            <a:endParaRPr lang="en-US" sz="1500" dirty="0"/>
          </a:p>
        </p:txBody>
      </p:sp>
      <p:sp>
        <p:nvSpPr>
          <p:cNvPr id="24" name="Text 2"/>
          <p:cNvSpPr/>
          <p:nvPr/>
        </p:nvSpPr>
        <p:spPr>
          <a:xfrm>
            <a:off x="857250" y="1457325"/>
            <a:ext cx="11334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4A4A"/>
                </a:solidFill>
              </a:rPr>
              <a:t>Colostrum:</a:t>
            </a:r>
            <a:r>
              <a:rPr lang="en-US" sz="1200" dirty="0">
                <a:solidFill>
                  <a:srgbClr val="4A4A4A"/>
                </a:solidFill>
              </a:rPr>
              <a:t> The "first immunisation"—packed with IgA and antibodies.</a:t>
            </a:r>
            <a:endParaRPr lang="en-US" sz="1200" dirty="0"/>
          </a:p>
        </p:txBody>
      </p:sp>
      <p:sp>
        <p:nvSpPr>
          <p:cNvPr id="25" name="Text 3"/>
          <p:cNvSpPr/>
          <p:nvPr/>
        </p:nvSpPr>
        <p:spPr>
          <a:xfrm>
            <a:off x="857250" y="1762125"/>
            <a:ext cx="11334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Reduces risks of GI (diarrhoea), respiratory, and ear infections.</a:t>
            </a:r>
            <a:endParaRPr lang="en-US" sz="1200" dirty="0"/>
          </a:p>
        </p:txBody>
      </p:sp>
      <p:sp>
        <p:nvSpPr>
          <p:cNvPr id="26" name="Text 4"/>
          <p:cNvSpPr/>
          <p:nvPr/>
        </p:nvSpPr>
        <p:spPr>
          <a:xfrm>
            <a:off x="923925" y="2800350"/>
            <a:ext cx="6858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Development &amp; Long-term Health</a:t>
            </a:r>
            <a:endParaRPr lang="en-US" sz="1500" dirty="0"/>
          </a:p>
        </p:txBody>
      </p:sp>
      <p:sp>
        <p:nvSpPr>
          <p:cNvPr id="27" name="Text 5"/>
          <p:cNvSpPr/>
          <p:nvPr/>
        </p:nvSpPr>
        <p:spPr>
          <a:xfrm>
            <a:off x="857250" y="3200400"/>
            <a:ext cx="11334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4A4A"/>
                </a:solidFill>
              </a:rPr>
              <a:t>Neurodevelopment:</a:t>
            </a:r>
            <a:r>
              <a:rPr lang="en-US" sz="1200" dirty="0">
                <a:solidFill>
                  <a:srgbClr val="4A4A4A"/>
                </a:solidFill>
              </a:rPr>
              <a:t> Higher IQ, better motor and language scores.</a:t>
            </a:r>
            <a:endParaRPr lang="en-US" sz="1200" dirty="0"/>
          </a:p>
        </p:txBody>
      </p:sp>
      <p:sp>
        <p:nvSpPr>
          <p:cNvPr id="28" name="Text 6"/>
          <p:cNvSpPr/>
          <p:nvPr/>
        </p:nvSpPr>
        <p:spPr>
          <a:xfrm>
            <a:off x="857250" y="3505200"/>
            <a:ext cx="10668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Protects against Type 1/2 diabetes and childhood obesity.</a:t>
            </a:r>
            <a:endParaRPr lang="en-US" sz="1200" dirty="0"/>
          </a:p>
        </p:txBody>
      </p:sp>
      <p:sp>
        <p:nvSpPr>
          <p:cNvPr id="29" name="Text 7"/>
          <p:cNvSpPr/>
          <p:nvPr/>
        </p:nvSpPr>
        <p:spPr>
          <a:xfrm>
            <a:off x="923925" y="4543425"/>
            <a:ext cx="63055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Nutrition &amp; Safety</a:t>
            </a:r>
            <a:endParaRPr lang="en-US" sz="1500" dirty="0"/>
          </a:p>
        </p:txBody>
      </p:sp>
      <p:sp>
        <p:nvSpPr>
          <p:cNvPr id="30" name="Text 8"/>
          <p:cNvSpPr/>
          <p:nvPr/>
        </p:nvSpPr>
        <p:spPr>
          <a:xfrm>
            <a:off x="857250" y="4943475"/>
            <a:ext cx="11334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4A4A"/>
                </a:solidFill>
              </a:rPr>
              <a:t>Complete Nutrition:</a:t>
            </a:r>
            <a:r>
              <a:rPr lang="en-US" sz="1200" dirty="0">
                <a:solidFill>
                  <a:srgbClr val="4A4A4A"/>
                </a:solidFill>
              </a:rPr>
              <a:t> Tailored perfectly for the first 6 months.</a:t>
            </a:r>
            <a:endParaRPr lang="en-US" sz="1200" dirty="0"/>
          </a:p>
        </p:txBody>
      </p:sp>
      <p:sp>
        <p:nvSpPr>
          <p:cNvPr id="31" name="Text 9"/>
          <p:cNvSpPr/>
          <p:nvPr/>
        </p:nvSpPr>
        <p:spPr>
          <a:xfrm>
            <a:off x="857250" y="5248275"/>
            <a:ext cx="11155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Significant reduction in </a:t>
            </a:r>
            <a:r>
              <a:rPr lang="en-US" sz="1200" b="1" dirty="0">
                <a:solidFill>
                  <a:srgbClr val="4A4A4A"/>
                </a:solidFill>
              </a:rPr>
              <a:t>SIDS (Sudden Infant Death Syndrome)</a:t>
            </a:r>
            <a:r>
              <a:rPr lang="en-US" sz="1200" dirty="0">
                <a:solidFill>
                  <a:srgbClr val="4A4A4A"/>
                </a:solidFill>
              </a:rPr>
              <a:t>.</a:t>
            </a:r>
            <a:endParaRPr lang="en-US" sz="1200" dirty="0"/>
          </a:p>
        </p:txBody>
      </p:sp>
      <p:sp>
        <p:nvSpPr>
          <p:cNvPr id="32" name="Text 10"/>
          <p:cNvSpPr/>
          <p:nvPr/>
        </p:nvSpPr>
        <p:spPr>
          <a:xfrm>
            <a:off x="738188" y="6143625"/>
            <a:ext cx="110158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D3436"/>
                </a:solidFill>
              </a:rPr>
              <a:t>   "A live biological system that adjusts composition as the baby grows."</a:t>
            </a:r>
            <a:endParaRPr lang="en-US" sz="1050" dirty="0"/>
          </a:p>
        </p:txBody>
      </p:sp>
      <p:sp>
        <p:nvSpPr>
          <p:cNvPr id="33" name="Text 11"/>
          <p:cNvSpPr/>
          <p:nvPr/>
        </p:nvSpPr>
        <p:spPr>
          <a:xfrm>
            <a:off x="7853362" y="4105275"/>
            <a:ext cx="43386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8806"/>
                </a:solidFill>
              </a:rPr>
              <a:t>AKT FOCUS: CLINICAL IMPACT</a:t>
            </a:r>
            <a:endParaRPr lang="en-US" sz="1350" dirty="0"/>
          </a:p>
        </p:txBody>
      </p:sp>
      <p:sp>
        <p:nvSpPr>
          <p:cNvPr id="34" name="Text 12"/>
          <p:cNvSpPr/>
          <p:nvPr/>
        </p:nvSpPr>
        <p:spPr>
          <a:xfrm>
            <a:off x="7543800" y="4457700"/>
            <a:ext cx="4076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56404"/>
                </a:solidFill>
              </a:rPr>
              <a:t>High Yield Points:</a:t>
            </a:r>
            <a:endParaRPr lang="en-US" sz="1125" dirty="0"/>
          </a:p>
        </p:txBody>
      </p:sp>
      <p:sp>
        <p:nvSpPr>
          <p:cNvPr id="35" name="Text 13"/>
          <p:cNvSpPr/>
          <p:nvPr/>
        </p:nvSpPr>
        <p:spPr>
          <a:xfrm>
            <a:off x="7715250" y="4733925"/>
            <a:ext cx="4476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856404"/>
                </a:solidFill>
              </a:rPr>
              <a:t>Breastfeeding is protective against </a:t>
            </a:r>
            <a:r>
              <a:rPr lang="en-US" sz="1125" b="1" dirty="0">
                <a:solidFill>
                  <a:srgbClr val="856404"/>
                </a:solidFill>
              </a:rPr>
              <a:t>SIDS</a:t>
            </a:r>
            <a:r>
              <a:rPr lang="en-US" sz="1125" dirty="0">
                <a:solidFill>
                  <a:srgbClr val="856404"/>
                </a:solidFill>
              </a:rPr>
              <a:t> (cot death).</a:t>
            </a:r>
            <a:endParaRPr lang="en-US" sz="1125" dirty="0"/>
          </a:p>
        </p:txBody>
      </p:sp>
      <p:sp>
        <p:nvSpPr>
          <p:cNvPr id="36" name="Text 14"/>
          <p:cNvSpPr/>
          <p:nvPr/>
        </p:nvSpPr>
        <p:spPr>
          <a:xfrm>
            <a:off x="7715250" y="4933950"/>
            <a:ext cx="4476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856404"/>
                </a:solidFill>
              </a:rPr>
              <a:t>Reduces lifelong risk of </a:t>
            </a:r>
            <a:r>
              <a:rPr lang="en-US" sz="1125" b="1" dirty="0">
                <a:solidFill>
                  <a:srgbClr val="856404"/>
                </a:solidFill>
              </a:rPr>
              <a:t>atopic conditions</a:t>
            </a:r>
            <a:r>
              <a:rPr lang="en-US" sz="1125" dirty="0">
                <a:solidFill>
                  <a:srgbClr val="856404"/>
                </a:solidFill>
              </a:rPr>
              <a:t> (eczema/asthma).</a:t>
            </a:r>
            <a:endParaRPr lang="en-US" sz="1125" dirty="0"/>
          </a:p>
        </p:txBody>
      </p:sp>
      <p:sp>
        <p:nvSpPr>
          <p:cNvPr id="37" name="Text 15"/>
          <p:cNvSpPr/>
          <p:nvPr/>
        </p:nvSpPr>
        <p:spPr>
          <a:xfrm>
            <a:off x="7715250" y="5133975"/>
            <a:ext cx="4476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856404"/>
                </a:solidFill>
              </a:rPr>
              <a:t>Associated with lower blood pressure in later life.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600"/>
            <a:ext cx="114300" cy="4953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228600"/>
            <a:ext cx="3946624" cy="4953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876300"/>
            <a:ext cx="5036344" cy="25717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600450"/>
            <a:ext cx="5036344" cy="30289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752850"/>
            <a:ext cx="342900" cy="3429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" y="3848100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191000"/>
            <a:ext cx="178594" cy="15106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467225"/>
            <a:ext cx="178594" cy="19645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943475"/>
            <a:ext cx="178594" cy="15106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55469" y="876300"/>
            <a:ext cx="6155531" cy="17716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45969" y="1028700"/>
            <a:ext cx="342900" cy="3429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22169" y="1123950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45969" y="1466850"/>
            <a:ext cx="178594" cy="178594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45969" y="1943100"/>
            <a:ext cx="178594" cy="15106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45969" y="2219325"/>
            <a:ext cx="178594" cy="15106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55469" y="2800350"/>
            <a:ext cx="6155531" cy="142398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45969" y="2952750"/>
            <a:ext cx="342900" cy="3429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22169" y="3048000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45969" y="3390900"/>
            <a:ext cx="178594" cy="15106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45969" y="3667125"/>
            <a:ext cx="178594" cy="151061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55469" y="4376738"/>
            <a:ext cx="6155531" cy="1423988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45969" y="4529138"/>
            <a:ext cx="342900" cy="3429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922169" y="4624388"/>
            <a:ext cx="190500" cy="1524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655469" y="6029325"/>
            <a:ext cx="6155531" cy="600075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733425" y="304800"/>
            <a:ext cx="63093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BENEFITS FOR THE MOTHER</a:t>
            </a:r>
            <a:endParaRPr lang="en-US" sz="1800" dirty="0"/>
          </a:p>
        </p:txBody>
      </p:sp>
      <p:sp>
        <p:nvSpPr>
          <p:cNvPr id="29" name="Text 1"/>
          <p:cNvSpPr/>
          <p:nvPr/>
        </p:nvSpPr>
        <p:spPr>
          <a:xfrm>
            <a:off x="1028700" y="3795713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Economics &amp; Convenience</a:t>
            </a:r>
            <a:endParaRPr lang="en-US" sz="1350" dirty="0"/>
          </a:p>
        </p:txBody>
      </p:sp>
      <p:sp>
        <p:nvSpPr>
          <p:cNvPr id="30" name="Text 2"/>
          <p:cNvSpPr/>
          <p:nvPr/>
        </p:nvSpPr>
        <p:spPr>
          <a:xfrm>
            <a:off x="845344" y="4191000"/>
            <a:ext cx="11144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Significant Cost Savings:</a:t>
            </a:r>
            <a:r>
              <a:rPr lang="en-US" sz="1125" dirty="0">
                <a:solidFill>
                  <a:srgbClr val="2D3436"/>
                </a:solidFill>
              </a:rPr>
              <a:t> Free vs. </a:t>
            </a:r>
            <a:r>
              <a:rPr lang="en-US" sz="1125" b="1" dirty="0">
                <a:solidFill>
                  <a:srgbClr val="005B5C"/>
                </a:solidFill>
              </a:rPr>
              <a:t>£400–700/year</a:t>
            </a:r>
            <a:r>
              <a:rPr lang="en-US" sz="1125" dirty="0">
                <a:solidFill>
                  <a:srgbClr val="2D3436"/>
                </a:solidFill>
              </a:rPr>
              <a:t> for formula.</a:t>
            </a:r>
            <a:endParaRPr lang="en-US" sz="1125" dirty="0"/>
          </a:p>
        </p:txBody>
      </p:sp>
      <p:sp>
        <p:nvSpPr>
          <p:cNvPr id="31" name="Text 3"/>
          <p:cNvSpPr/>
          <p:nvPr/>
        </p:nvSpPr>
        <p:spPr>
          <a:xfrm>
            <a:off x="845344" y="4467225"/>
            <a:ext cx="4381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Ultimate Convenience:</a:t>
            </a:r>
            <a:r>
              <a:rPr lang="en-US" sz="1125" dirty="0">
                <a:solidFill>
                  <a:srgbClr val="2D3436"/>
                </a:solidFill>
              </a:rPr>
              <a:t> Always at the right temperature; no sterilization or prep required.</a:t>
            </a:r>
            <a:endParaRPr lang="en-US" sz="1125" dirty="0"/>
          </a:p>
        </p:txBody>
      </p:sp>
      <p:sp>
        <p:nvSpPr>
          <p:cNvPr id="32" name="Text 4"/>
          <p:cNvSpPr/>
          <p:nvPr/>
        </p:nvSpPr>
        <p:spPr>
          <a:xfrm>
            <a:off x="845344" y="4943475"/>
            <a:ext cx="4381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Natural Contraception:</a:t>
            </a:r>
            <a:r>
              <a:rPr lang="en-US" sz="1125" dirty="0">
                <a:solidFill>
                  <a:srgbClr val="2D3436"/>
                </a:solidFill>
              </a:rPr>
              <a:t> LAM method (Lactational Amenorrhoea Method).</a:t>
            </a:r>
            <a:endParaRPr lang="en-US" sz="1125" dirty="0"/>
          </a:p>
        </p:txBody>
      </p:sp>
      <p:sp>
        <p:nvSpPr>
          <p:cNvPr id="33" name="Text 5"/>
          <p:cNvSpPr/>
          <p:nvPr/>
        </p:nvSpPr>
        <p:spPr>
          <a:xfrm>
            <a:off x="6303169" y="1071563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Long-Term Health Protection</a:t>
            </a:r>
            <a:endParaRPr lang="en-US" sz="1350" dirty="0"/>
          </a:p>
        </p:txBody>
      </p:sp>
      <p:sp>
        <p:nvSpPr>
          <p:cNvPr id="34" name="Text 6"/>
          <p:cNvSpPr/>
          <p:nvPr/>
        </p:nvSpPr>
        <p:spPr>
          <a:xfrm>
            <a:off x="6119813" y="1466850"/>
            <a:ext cx="55006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Cancer Risk Reduction:</a:t>
            </a:r>
            <a:r>
              <a:rPr lang="en-US" sz="1125" dirty="0">
                <a:solidFill>
                  <a:srgbClr val="2D3436"/>
                </a:solidFill>
              </a:rPr>
              <a:t> Pre-menopausal breast cancer (RR reduced by </a:t>
            </a:r>
            <a:r>
              <a:rPr lang="en-US" sz="1125" b="1" dirty="0">
                <a:solidFill>
                  <a:srgbClr val="005B5C"/>
                </a:solidFill>
              </a:rPr>
              <a:t>~7% per year</a:t>
            </a:r>
            <a:r>
              <a:rPr lang="en-US" sz="1125" dirty="0">
                <a:solidFill>
                  <a:srgbClr val="2D3436"/>
                </a:solidFill>
              </a:rPr>
              <a:t>) and ovarian cancer.</a:t>
            </a:r>
            <a:endParaRPr lang="en-US" sz="1125" dirty="0"/>
          </a:p>
        </p:txBody>
      </p:sp>
      <p:sp>
        <p:nvSpPr>
          <p:cNvPr id="35" name="Text 7"/>
          <p:cNvSpPr/>
          <p:nvPr/>
        </p:nvSpPr>
        <p:spPr>
          <a:xfrm>
            <a:off x="6119813" y="1943100"/>
            <a:ext cx="6072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Bone Health:</a:t>
            </a:r>
            <a:r>
              <a:rPr lang="en-US" sz="1125" dirty="0">
                <a:solidFill>
                  <a:srgbClr val="2D3436"/>
                </a:solidFill>
              </a:rPr>
              <a:t> Reduced risk of osteoporosis in later life.</a:t>
            </a:r>
            <a:endParaRPr lang="en-US" sz="1125" dirty="0"/>
          </a:p>
        </p:txBody>
      </p:sp>
      <p:sp>
        <p:nvSpPr>
          <p:cNvPr id="36" name="Text 8"/>
          <p:cNvSpPr/>
          <p:nvPr/>
        </p:nvSpPr>
        <p:spPr>
          <a:xfrm>
            <a:off x="6119813" y="2219325"/>
            <a:ext cx="6072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Metabolic Health:</a:t>
            </a:r>
            <a:r>
              <a:rPr lang="en-US" sz="1125" dirty="0">
                <a:solidFill>
                  <a:srgbClr val="2D3436"/>
                </a:solidFill>
              </a:rPr>
              <a:t> Lower long-term risk of Type 2 Diabetes.</a:t>
            </a:r>
            <a:endParaRPr lang="en-US" sz="1125" dirty="0"/>
          </a:p>
        </p:txBody>
      </p:sp>
      <p:sp>
        <p:nvSpPr>
          <p:cNvPr id="37" name="Text 9"/>
          <p:cNvSpPr/>
          <p:nvPr/>
        </p:nvSpPr>
        <p:spPr>
          <a:xfrm>
            <a:off x="6303169" y="2995613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Physiological Recovery</a:t>
            </a:r>
            <a:endParaRPr lang="en-US" sz="1350" dirty="0"/>
          </a:p>
        </p:txBody>
      </p:sp>
      <p:sp>
        <p:nvSpPr>
          <p:cNvPr id="38" name="Text 10"/>
          <p:cNvSpPr/>
          <p:nvPr/>
        </p:nvSpPr>
        <p:spPr>
          <a:xfrm>
            <a:off x="6119813" y="3390900"/>
            <a:ext cx="6072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Uterine Involution:</a:t>
            </a:r>
            <a:r>
              <a:rPr lang="en-US" sz="1125" dirty="0">
                <a:solidFill>
                  <a:srgbClr val="2D3436"/>
                </a:solidFill>
              </a:rPr>
              <a:t> Oxytocin release reduces postpartum blood loss.</a:t>
            </a:r>
            <a:endParaRPr lang="en-US" sz="1125" dirty="0"/>
          </a:p>
        </p:txBody>
      </p:sp>
      <p:sp>
        <p:nvSpPr>
          <p:cNvPr id="39" name="Text 11"/>
          <p:cNvSpPr/>
          <p:nvPr/>
        </p:nvSpPr>
        <p:spPr>
          <a:xfrm>
            <a:off x="6119813" y="3667125"/>
            <a:ext cx="6072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Weight Management:</a:t>
            </a:r>
            <a:r>
              <a:rPr lang="en-US" sz="1125" dirty="0">
                <a:solidFill>
                  <a:srgbClr val="2D3436"/>
                </a:solidFill>
              </a:rPr>
              <a:t> Aids return to pre-pregnancy weight (burns </a:t>
            </a:r>
            <a:r>
              <a:rPr lang="en-US" sz="1125" b="1" dirty="0">
                <a:solidFill>
                  <a:srgbClr val="005B5C"/>
                </a:solidFill>
              </a:rPr>
              <a:t>~500 kcal/day</a:t>
            </a:r>
            <a:r>
              <a:rPr lang="en-US" sz="1125" dirty="0">
                <a:solidFill>
                  <a:srgbClr val="2D3436"/>
                </a:solidFill>
              </a:rPr>
              <a:t>).</a:t>
            </a:r>
            <a:endParaRPr lang="en-US" sz="1125" dirty="0"/>
          </a:p>
        </p:txBody>
      </p:sp>
      <p:sp>
        <p:nvSpPr>
          <p:cNvPr id="40" name="Text 12"/>
          <p:cNvSpPr/>
          <p:nvPr/>
        </p:nvSpPr>
        <p:spPr>
          <a:xfrm>
            <a:off x="6303169" y="4572000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SCA Consultation Tip</a:t>
            </a:r>
            <a:endParaRPr lang="en-US" sz="1350" dirty="0"/>
          </a:p>
        </p:txBody>
      </p:sp>
      <p:sp>
        <p:nvSpPr>
          <p:cNvPr id="41" name="Text 13"/>
          <p:cNvSpPr/>
          <p:nvPr/>
        </p:nvSpPr>
        <p:spPr>
          <a:xfrm>
            <a:off x="5845969" y="4967288"/>
            <a:ext cx="577453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613400"/>
                </a:solidFill>
              </a:rPr>
              <a:t>When discussing </a:t>
            </a:r>
            <a:r>
              <a:rPr lang="en-US" sz="1125" b="1" dirty="0">
                <a:solidFill>
                  <a:srgbClr val="613400"/>
                </a:solidFill>
              </a:rPr>
              <a:t>LAM</a:t>
            </a:r>
            <a:r>
              <a:rPr lang="en-US" sz="1125" dirty="0">
                <a:solidFill>
                  <a:srgbClr val="613400"/>
                </a:solidFill>
              </a:rPr>
              <a:t> as contraception, remind mothers it is </a:t>
            </a:r>
            <a:r>
              <a:rPr lang="en-US" sz="1125" b="1" dirty="0">
                <a:solidFill>
                  <a:srgbClr val="613400"/>
                </a:solidFill>
              </a:rPr>
              <a:t>only</a:t>
            </a:r>
            <a:r>
              <a:rPr lang="en-US" sz="1125" dirty="0">
                <a:solidFill>
                  <a:srgbClr val="613400"/>
                </a:solidFill>
              </a:rPr>
              <a:t> reliable if exclusively breastfeeding, amenorrhoeic, and baby is &lt;6 months old.</a:t>
            </a:r>
            <a:endParaRPr lang="en-US" sz="1125" dirty="0"/>
          </a:p>
        </p:txBody>
      </p:sp>
      <p:sp>
        <p:nvSpPr>
          <p:cNvPr id="42" name="Text 14"/>
          <p:cNvSpPr/>
          <p:nvPr/>
        </p:nvSpPr>
        <p:spPr>
          <a:xfrm>
            <a:off x="5798344" y="6029325"/>
            <a:ext cx="5869781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2D3436"/>
                </a:solidFill>
              </a:rPr>
              <a:t>The Biological Metaphor:</a:t>
            </a:r>
            <a:r>
              <a:rPr lang="en-US" sz="975" i="1" dirty="0">
                <a:solidFill>
                  <a:srgbClr val="2D3436"/>
                </a:solidFill>
              </a:rPr>
              <a:t> Breast milk is like a "smart home system"—it adjusts automatically to the baby's needs, changing composition (foremilk to hindmilk) and evolving as the baby grows.</a:t>
            </a:r>
            <a:endParaRPr lang="en-US" sz="9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" cy="4953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152400"/>
            <a:ext cx="4912816" cy="4953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595438"/>
            <a:ext cx="5572125" cy="20193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896963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852863"/>
            <a:ext cx="5572125" cy="2019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4154388"/>
            <a:ext cx="285750" cy="228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988665"/>
            <a:ext cx="5572125" cy="23241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24625" y="1290191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1712565"/>
            <a:ext cx="5095875" cy="5429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3503265"/>
            <a:ext cx="5572125" cy="297552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4625" y="3804791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4970115"/>
            <a:ext cx="5095875" cy="127054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67500" y="5160615"/>
            <a:ext cx="190500" cy="15240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733425" y="228600"/>
            <a:ext cx="7680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PHYSIOLOGY: HORMONAL CONTROL</a:t>
            </a:r>
            <a:endParaRPr lang="en-US" sz="1800" dirty="0"/>
          </a:p>
        </p:txBody>
      </p:sp>
      <p:sp>
        <p:nvSpPr>
          <p:cNvPr id="18" name="Text 1"/>
          <p:cNvSpPr/>
          <p:nvPr/>
        </p:nvSpPr>
        <p:spPr>
          <a:xfrm>
            <a:off x="1143000" y="1862138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Prolactin: Milk Production</a:t>
            </a:r>
            <a:endParaRPr lang="en-US" sz="1500" dirty="0"/>
          </a:p>
        </p:txBody>
      </p:sp>
      <p:sp>
        <p:nvSpPr>
          <p:cNvPr id="19" name="Text 2"/>
          <p:cNvSpPr/>
          <p:nvPr/>
        </p:nvSpPr>
        <p:spPr>
          <a:xfrm>
            <a:off x="857250" y="2319338"/>
            <a:ext cx="6864409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Secreted by the </a:t>
            </a:r>
            <a:r>
              <a:rPr lang="en-US" sz="1350" b="1" dirty="0">
                <a:solidFill>
                  <a:srgbClr val="005B5C"/>
                </a:solidFill>
              </a:rPr>
              <a:t>Anterior Pituitary</a:t>
            </a:r>
            <a:r>
              <a:rPr lang="en-US" sz="1350" dirty="0">
                <a:solidFill>
                  <a:srgbClr val="2D3436"/>
                </a:solidFill>
              </a:rPr>
              <a:t>.</a:t>
            </a:r>
            <a:endParaRPr lang="en-US" sz="1350" dirty="0"/>
          </a:p>
        </p:txBody>
      </p:sp>
      <p:sp>
        <p:nvSpPr>
          <p:cNvPr id="20" name="Text 3"/>
          <p:cNvSpPr/>
          <p:nvPr/>
        </p:nvSpPr>
        <p:spPr>
          <a:xfrm>
            <a:off x="857250" y="2671763"/>
            <a:ext cx="8825669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Released in response to suckling stimulation.</a:t>
            </a:r>
            <a:endParaRPr lang="en-US" sz="1350" dirty="0"/>
          </a:p>
        </p:txBody>
      </p:sp>
      <p:sp>
        <p:nvSpPr>
          <p:cNvPr id="21" name="Text 4"/>
          <p:cNvSpPr/>
          <p:nvPr/>
        </p:nvSpPr>
        <p:spPr>
          <a:xfrm>
            <a:off x="857250" y="3024188"/>
            <a:ext cx="113347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Postpartum: Fall in Oestrogen/Progesterone triggers release.</a:t>
            </a:r>
            <a:endParaRPr lang="en-US" sz="1350" dirty="0"/>
          </a:p>
        </p:txBody>
      </p:sp>
      <p:sp>
        <p:nvSpPr>
          <p:cNvPr id="22" name="Text 5"/>
          <p:cNvSpPr/>
          <p:nvPr/>
        </p:nvSpPr>
        <p:spPr>
          <a:xfrm>
            <a:off x="1143000" y="4119562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Oxytocin: Milk Ejection</a:t>
            </a:r>
            <a:endParaRPr lang="en-US" sz="1500" dirty="0"/>
          </a:p>
        </p:txBody>
      </p:sp>
      <p:sp>
        <p:nvSpPr>
          <p:cNvPr id="23" name="Text 6"/>
          <p:cNvSpPr/>
          <p:nvPr/>
        </p:nvSpPr>
        <p:spPr>
          <a:xfrm>
            <a:off x="857250" y="4576763"/>
            <a:ext cx="706053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Secreted by the </a:t>
            </a:r>
            <a:r>
              <a:rPr lang="en-US" sz="1350" b="1" dirty="0">
                <a:solidFill>
                  <a:srgbClr val="005B5C"/>
                </a:solidFill>
              </a:rPr>
              <a:t>Posterior Pituitary</a:t>
            </a:r>
            <a:r>
              <a:rPr lang="en-US" sz="1350" dirty="0">
                <a:solidFill>
                  <a:srgbClr val="2D3436"/>
                </a:solidFill>
              </a:rPr>
              <a:t>.</a:t>
            </a:r>
            <a:endParaRPr lang="en-US" sz="1350" dirty="0"/>
          </a:p>
        </p:txBody>
      </p:sp>
      <p:sp>
        <p:nvSpPr>
          <p:cNvPr id="24" name="Text 7"/>
          <p:cNvSpPr/>
          <p:nvPr/>
        </p:nvSpPr>
        <p:spPr>
          <a:xfrm>
            <a:off x="857250" y="4929188"/>
            <a:ext cx="1019855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Drives the </a:t>
            </a:r>
            <a:r>
              <a:rPr lang="en-US" sz="1350" b="1" dirty="0">
                <a:solidFill>
                  <a:srgbClr val="005B5C"/>
                </a:solidFill>
              </a:rPr>
              <a:t>"Let-Down" reflex</a:t>
            </a:r>
            <a:r>
              <a:rPr lang="en-US" sz="1350" dirty="0">
                <a:solidFill>
                  <a:srgbClr val="2D3436"/>
                </a:solidFill>
              </a:rPr>
              <a:t> (alveolar contraction).</a:t>
            </a:r>
            <a:endParaRPr lang="en-US" sz="1350" dirty="0"/>
          </a:p>
        </p:txBody>
      </p:sp>
      <p:sp>
        <p:nvSpPr>
          <p:cNvPr id="25" name="Text 8"/>
          <p:cNvSpPr/>
          <p:nvPr/>
        </p:nvSpPr>
        <p:spPr>
          <a:xfrm>
            <a:off x="857250" y="5281613"/>
            <a:ext cx="113347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Triggered by suckling, baby's cry, or even thoughts of baby.</a:t>
            </a:r>
            <a:endParaRPr lang="en-US" sz="1350" dirty="0"/>
          </a:p>
        </p:txBody>
      </p:sp>
      <p:sp>
        <p:nvSpPr>
          <p:cNvPr id="26" name="Text 9"/>
          <p:cNvSpPr/>
          <p:nvPr/>
        </p:nvSpPr>
        <p:spPr>
          <a:xfrm>
            <a:off x="7000875" y="1255365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The Feedback Loop</a:t>
            </a:r>
            <a:endParaRPr lang="en-US" sz="1500" dirty="0"/>
          </a:p>
        </p:txBody>
      </p:sp>
      <p:sp>
        <p:nvSpPr>
          <p:cNvPr id="27" name="Text 10"/>
          <p:cNvSpPr/>
          <p:nvPr/>
        </p:nvSpPr>
        <p:spPr>
          <a:xfrm>
            <a:off x="6477000" y="1712565"/>
            <a:ext cx="4810125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389E0D"/>
                </a:solidFill>
              </a:rPr>
              <a:t>Demand = Supply</a:t>
            </a:r>
            <a:endParaRPr lang="en-US" sz="1650" dirty="0"/>
          </a:p>
        </p:txBody>
      </p:sp>
      <p:sp>
        <p:nvSpPr>
          <p:cNvPr id="28" name="Text 11"/>
          <p:cNvSpPr/>
          <p:nvPr/>
        </p:nvSpPr>
        <p:spPr>
          <a:xfrm>
            <a:off x="6715125" y="2369790"/>
            <a:ext cx="5476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Frequent feeding (8–12 times/day) establishes supply.</a:t>
            </a:r>
            <a:endParaRPr lang="en-US" sz="1350" dirty="0"/>
          </a:p>
        </p:txBody>
      </p:sp>
      <p:sp>
        <p:nvSpPr>
          <p:cNvPr id="29" name="Text 12"/>
          <p:cNvSpPr/>
          <p:nvPr/>
        </p:nvSpPr>
        <p:spPr>
          <a:xfrm>
            <a:off x="6715125" y="2722215"/>
            <a:ext cx="5476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More nipple stimulation = more prolactin = more milk.</a:t>
            </a:r>
            <a:endParaRPr lang="en-US" sz="1350" dirty="0"/>
          </a:p>
        </p:txBody>
      </p:sp>
      <p:sp>
        <p:nvSpPr>
          <p:cNvPr id="30" name="Text 13"/>
          <p:cNvSpPr/>
          <p:nvPr/>
        </p:nvSpPr>
        <p:spPr>
          <a:xfrm>
            <a:off x="7000875" y="3769965"/>
            <a:ext cx="51911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The Importance of Night Feeds</a:t>
            </a:r>
            <a:endParaRPr lang="en-US" sz="1500" dirty="0"/>
          </a:p>
        </p:txBody>
      </p:sp>
      <p:sp>
        <p:nvSpPr>
          <p:cNvPr id="31" name="Text 14"/>
          <p:cNvSpPr/>
          <p:nvPr/>
        </p:nvSpPr>
        <p:spPr>
          <a:xfrm>
            <a:off x="6715125" y="4227165"/>
            <a:ext cx="5476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Prolactin levels are </a:t>
            </a:r>
            <a:r>
              <a:rPr lang="en-US" sz="1350" b="1" dirty="0">
                <a:solidFill>
                  <a:srgbClr val="005B5C"/>
                </a:solidFill>
              </a:rPr>
              <a:t>highest at night</a:t>
            </a:r>
            <a:r>
              <a:rPr lang="en-US" sz="1350" dirty="0">
                <a:solidFill>
                  <a:srgbClr val="2D3436"/>
                </a:solidFill>
              </a:rPr>
              <a:t>.</a:t>
            </a:r>
            <a:endParaRPr lang="en-US" sz="1350" dirty="0"/>
          </a:p>
        </p:txBody>
      </p:sp>
      <p:sp>
        <p:nvSpPr>
          <p:cNvPr id="32" name="Text 15"/>
          <p:cNvSpPr/>
          <p:nvPr/>
        </p:nvSpPr>
        <p:spPr>
          <a:xfrm>
            <a:off x="6715125" y="4579590"/>
            <a:ext cx="5476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Night feeding is essential to maintain long-term production.</a:t>
            </a:r>
            <a:endParaRPr lang="en-US" sz="1350" dirty="0"/>
          </a:p>
        </p:txBody>
      </p:sp>
      <p:sp>
        <p:nvSpPr>
          <p:cNvPr id="33" name="Text 16"/>
          <p:cNvSpPr/>
          <p:nvPr/>
        </p:nvSpPr>
        <p:spPr>
          <a:xfrm>
            <a:off x="6953250" y="5122515"/>
            <a:ext cx="1645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8806"/>
                </a:solidFill>
              </a:rPr>
              <a:t>AKT PEARL</a:t>
            </a:r>
            <a:endParaRPr lang="en-US" sz="1200" dirty="0"/>
          </a:p>
        </p:txBody>
      </p:sp>
      <p:sp>
        <p:nvSpPr>
          <p:cNvPr id="34" name="Text 17"/>
          <p:cNvSpPr/>
          <p:nvPr/>
        </p:nvSpPr>
        <p:spPr>
          <a:xfrm>
            <a:off x="6667500" y="5408265"/>
            <a:ext cx="4714875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Delaying or limiting feeds in the early weeks reduces the long-term milk supply. Night feeds are the primary driver of prolactin establishment.</a:t>
            </a:r>
            <a:endParaRPr lang="en-US" sz="12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1143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381000"/>
            <a:ext cx="4625132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04900"/>
            <a:ext cx="5572125" cy="256698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33500"/>
            <a:ext cx="342900" cy="3429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894" y="1417290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857375"/>
            <a:ext cx="142875" cy="1428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405955"/>
            <a:ext cx="142875" cy="12233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954536"/>
            <a:ext cx="142875" cy="1143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910013"/>
            <a:ext cx="5572125" cy="256698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138613"/>
            <a:ext cx="342900" cy="3429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3894" y="4222403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662488"/>
            <a:ext cx="142875" cy="122337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211068"/>
            <a:ext cx="142875" cy="13186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5759648"/>
            <a:ext cx="142875" cy="1143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1104900"/>
            <a:ext cx="5572125" cy="260508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1333500"/>
            <a:ext cx="342900" cy="3429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31769" y="1417290"/>
            <a:ext cx="214313" cy="1753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2238375"/>
            <a:ext cx="2486025" cy="947737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096375" y="2238375"/>
            <a:ext cx="2486025" cy="947737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38875" y="3948112"/>
            <a:ext cx="5572125" cy="2528888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9375" y="4138613"/>
            <a:ext cx="342900" cy="3429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93669" y="4222403"/>
            <a:ext cx="214313" cy="17532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29375" y="4662488"/>
            <a:ext cx="202406" cy="18097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29375" y="5211068"/>
            <a:ext cx="202406" cy="229344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29375" y="5759648"/>
            <a:ext cx="202406" cy="191095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733425" y="476250"/>
            <a:ext cx="7680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PHYSIOLOGY: MILK COMPOSITION</a:t>
            </a:r>
            <a:endParaRPr lang="en-US" sz="1800" dirty="0"/>
          </a:p>
        </p:txBody>
      </p:sp>
      <p:sp>
        <p:nvSpPr>
          <p:cNvPr id="30" name="Text 1"/>
          <p:cNvSpPr/>
          <p:nvPr/>
        </p:nvSpPr>
        <p:spPr>
          <a:xfrm>
            <a:off x="1066800" y="1362075"/>
            <a:ext cx="4876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Colostrum (Days 1–3)</a:t>
            </a:r>
            <a:endParaRPr lang="en-US" sz="1500" dirty="0"/>
          </a:p>
        </p:txBody>
      </p:sp>
      <p:sp>
        <p:nvSpPr>
          <p:cNvPr id="31" name="Text 2"/>
          <p:cNvSpPr/>
          <p:nvPr/>
        </p:nvSpPr>
        <p:spPr>
          <a:xfrm>
            <a:off x="847725" y="1819275"/>
            <a:ext cx="48768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5B5C"/>
                </a:solidFill>
              </a:rPr>
              <a:t>The First Immunization:</a:t>
            </a:r>
            <a:r>
              <a:rPr lang="en-US" sz="1275" dirty="0">
                <a:solidFill>
                  <a:srgbClr val="2D3436"/>
                </a:solidFill>
              </a:rPr>
              <a:t> Yellow/orange fluid, highly concentrated and low volume.</a:t>
            </a:r>
            <a:endParaRPr lang="en-US" sz="1275" dirty="0"/>
          </a:p>
        </p:txBody>
      </p:sp>
      <p:sp>
        <p:nvSpPr>
          <p:cNvPr id="32" name="Text 3"/>
          <p:cNvSpPr/>
          <p:nvPr/>
        </p:nvSpPr>
        <p:spPr>
          <a:xfrm>
            <a:off x="847725" y="2367855"/>
            <a:ext cx="48768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Rich in </a:t>
            </a:r>
            <a:r>
              <a:rPr lang="en-US" sz="1275" b="1" dirty="0">
                <a:solidFill>
                  <a:srgbClr val="005B5C"/>
                </a:solidFill>
              </a:rPr>
              <a:t>Secretory IgA</a:t>
            </a:r>
            <a:r>
              <a:rPr lang="en-US" sz="1275" dirty="0">
                <a:solidFill>
                  <a:srgbClr val="2D3436"/>
                </a:solidFill>
              </a:rPr>
              <a:t>, proteins, white cells, and essential growth factors.</a:t>
            </a:r>
            <a:endParaRPr lang="en-US" sz="1275" dirty="0"/>
          </a:p>
        </p:txBody>
      </p:sp>
      <p:sp>
        <p:nvSpPr>
          <p:cNvPr id="33" name="Text 4"/>
          <p:cNvSpPr/>
          <p:nvPr/>
        </p:nvSpPr>
        <p:spPr>
          <a:xfrm>
            <a:off x="847725" y="2916436"/>
            <a:ext cx="1126998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Acts as a natural laxative to help the baby pass meconium.</a:t>
            </a:r>
            <a:endParaRPr lang="en-US" sz="1275" dirty="0"/>
          </a:p>
        </p:txBody>
      </p:sp>
      <p:sp>
        <p:nvSpPr>
          <p:cNvPr id="34" name="Text 5"/>
          <p:cNvSpPr/>
          <p:nvPr/>
        </p:nvSpPr>
        <p:spPr>
          <a:xfrm>
            <a:off x="1066800" y="4167188"/>
            <a:ext cx="6019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Mature Milk (From Day 14)</a:t>
            </a:r>
            <a:endParaRPr lang="en-US" sz="1500" dirty="0"/>
          </a:p>
        </p:txBody>
      </p:sp>
      <p:sp>
        <p:nvSpPr>
          <p:cNvPr id="35" name="Text 6"/>
          <p:cNvSpPr/>
          <p:nvPr/>
        </p:nvSpPr>
        <p:spPr>
          <a:xfrm>
            <a:off x="847725" y="4624388"/>
            <a:ext cx="48768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5B5C"/>
                </a:solidFill>
              </a:rPr>
              <a:t>Transitional Phase:</a:t>
            </a:r>
            <a:r>
              <a:rPr lang="en-US" sz="1275" dirty="0">
                <a:solidFill>
                  <a:srgbClr val="2D3436"/>
                </a:solidFill>
              </a:rPr>
              <a:t> Days 3–14; volume increases as "milk comes in."</a:t>
            </a:r>
            <a:endParaRPr lang="en-US" sz="1275" dirty="0"/>
          </a:p>
        </p:txBody>
      </p:sp>
      <p:sp>
        <p:nvSpPr>
          <p:cNvPr id="36" name="Text 7"/>
          <p:cNvSpPr/>
          <p:nvPr/>
        </p:nvSpPr>
        <p:spPr>
          <a:xfrm>
            <a:off x="847725" y="5172968"/>
            <a:ext cx="48768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Composition is a </a:t>
            </a:r>
            <a:r>
              <a:rPr lang="en-US" sz="1275" b="1" dirty="0">
                <a:solidFill>
                  <a:srgbClr val="005B5C"/>
                </a:solidFill>
              </a:rPr>
              <a:t>live biological system</a:t>
            </a:r>
            <a:r>
              <a:rPr lang="en-US" sz="1275" dirty="0">
                <a:solidFill>
                  <a:srgbClr val="2D3436"/>
                </a:solidFill>
              </a:rPr>
              <a:t> that adjusts to infant age and health.</a:t>
            </a:r>
            <a:endParaRPr lang="en-US" sz="1275" dirty="0"/>
          </a:p>
        </p:txBody>
      </p:sp>
      <p:sp>
        <p:nvSpPr>
          <p:cNvPr id="37" name="Text 8"/>
          <p:cNvSpPr/>
          <p:nvPr/>
        </p:nvSpPr>
        <p:spPr>
          <a:xfrm>
            <a:off x="847725" y="5721548"/>
            <a:ext cx="1107567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Volume is driven by demand (frequent nipple stimulation).</a:t>
            </a:r>
            <a:endParaRPr lang="en-US" sz="1275" dirty="0"/>
          </a:p>
        </p:txBody>
      </p:sp>
      <p:sp>
        <p:nvSpPr>
          <p:cNvPr id="38" name="Text 9"/>
          <p:cNvSpPr/>
          <p:nvPr/>
        </p:nvSpPr>
        <p:spPr>
          <a:xfrm>
            <a:off x="6924675" y="136207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Foremilk vs. Hindmilk</a:t>
            </a:r>
            <a:endParaRPr lang="en-US" sz="1500" dirty="0"/>
          </a:p>
        </p:txBody>
      </p:sp>
      <p:sp>
        <p:nvSpPr>
          <p:cNvPr id="39" name="Text 10"/>
          <p:cNvSpPr/>
          <p:nvPr/>
        </p:nvSpPr>
        <p:spPr>
          <a:xfrm>
            <a:off x="6467475" y="1819275"/>
            <a:ext cx="57245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Milk composition changes </a:t>
            </a:r>
            <a:r>
              <a:rPr lang="en-US" sz="1200" i="1" dirty="0">
                <a:solidFill>
                  <a:srgbClr val="636E72"/>
                </a:solidFill>
              </a:rPr>
              <a:t>during</a:t>
            </a:r>
            <a:r>
              <a:rPr lang="en-US" sz="1200" dirty="0">
                <a:solidFill>
                  <a:srgbClr val="636E72"/>
                </a:solidFill>
              </a:rPr>
              <a:t> the feed:</a:t>
            </a:r>
            <a:endParaRPr lang="en-US" sz="1200" dirty="0"/>
          </a:p>
        </p:txBody>
      </p:sp>
      <p:sp>
        <p:nvSpPr>
          <p:cNvPr id="40" name="Text 11"/>
          <p:cNvSpPr/>
          <p:nvPr/>
        </p:nvSpPr>
        <p:spPr>
          <a:xfrm>
            <a:off x="6581775" y="2352675"/>
            <a:ext cx="22574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984E3"/>
                </a:solidFill>
              </a:rPr>
              <a:t>FOREMILK</a:t>
            </a:r>
            <a:endParaRPr lang="en-US" sz="1125" dirty="0"/>
          </a:p>
        </p:txBody>
      </p:sp>
      <p:sp>
        <p:nvSpPr>
          <p:cNvPr id="41" name="Text 12"/>
          <p:cNvSpPr/>
          <p:nvPr/>
        </p:nvSpPr>
        <p:spPr>
          <a:xfrm>
            <a:off x="6581775" y="2643188"/>
            <a:ext cx="21812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636E72"/>
                </a:solidFill>
              </a:rPr>
              <a:t>Start of feed. Watery, high lactose. Quenches thirst.</a:t>
            </a:r>
            <a:endParaRPr lang="en-US" sz="1125" dirty="0"/>
          </a:p>
        </p:txBody>
      </p:sp>
      <p:sp>
        <p:nvSpPr>
          <p:cNvPr id="42" name="Text 13"/>
          <p:cNvSpPr/>
          <p:nvPr/>
        </p:nvSpPr>
        <p:spPr>
          <a:xfrm>
            <a:off x="9210675" y="2352675"/>
            <a:ext cx="22574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48806"/>
                </a:solidFill>
              </a:rPr>
              <a:t>HINDMILK</a:t>
            </a:r>
            <a:endParaRPr lang="en-US" sz="1125" dirty="0"/>
          </a:p>
        </p:txBody>
      </p:sp>
      <p:sp>
        <p:nvSpPr>
          <p:cNvPr id="43" name="Text 14"/>
          <p:cNvSpPr/>
          <p:nvPr/>
        </p:nvSpPr>
        <p:spPr>
          <a:xfrm>
            <a:off x="9210675" y="2643188"/>
            <a:ext cx="2019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636E72"/>
                </a:solidFill>
              </a:rPr>
              <a:t>End of feed. Creamy, high fat/calories. Drives weight gain.</a:t>
            </a:r>
            <a:endParaRPr lang="en-US" sz="1125" dirty="0"/>
          </a:p>
        </p:txBody>
      </p:sp>
      <p:sp>
        <p:nvSpPr>
          <p:cNvPr id="44" name="Text 15"/>
          <p:cNvSpPr/>
          <p:nvPr/>
        </p:nvSpPr>
        <p:spPr>
          <a:xfrm>
            <a:off x="6886575" y="4167188"/>
            <a:ext cx="53054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89E0D"/>
                </a:solidFill>
              </a:rPr>
              <a:t>Key Principle: GP Advice</a:t>
            </a:r>
            <a:endParaRPr lang="en-US" sz="1500" dirty="0"/>
          </a:p>
        </p:txBody>
      </p:sp>
      <p:sp>
        <p:nvSpPr>
          <p:cNvPr id="45" name="Text 16"/>
          <p:cNvSpPr/>
          <p:nvPr/>
        </p:nvSpPr>
        <p:spPr>
          <a:xfrm>
            <a:off x="6727031" y="4624388"/>
            <a:ext cx="48934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Complete one breast</a:t>
            </a:r>
            <a:r>
              <a:rPr lang="en-US" sz="1275" dirty="0">
                <a:solidFill>
                  <a:srgbClr val="2D3436"/>
                </a:solidFill>
              </a:rPr>
              <a:t> before offering the second to ensure hindmilk delivery.</a:t>
            </a:r>
            <a:endParaRPr lang="en-US" sz="1275" dirty="0"/>
          </a:p>
        </p:txBody>
      </p:sp>
      <p:sp>
        <p:nvSpPr>
          <p:cNvPr id="46" name="Text 17"/>
          <p:cNvSpPr/>
          <p:nvPr/>
        </p:nvSpPr>
        <p:spPr>
          <a:xfrm>
            <a:off x="6727031" y="5172968"/>
            <a:ext cx="48934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AKT Pearl:</a:t>
            </a:r>
            <a:r>
              <a:rPr lang="en-US" sz="1275" dirty="0">
                <a:solidFill>
                  <a:srgbClr val="2D3436"/>
                </a:solidFill>
              </a:rPr>
              <a:t> Cutting feeds short causes "foremilk oversupply," leading to hunger and poor weight gain.</a:t>
            </a:r>
            <a:endParaRPr lang="en-US" sz="1275" dirty="0"/>
          </a:p>
        </p:txBody>
      </p:sp>
      <p:sp>
        <p:nvSpPr>
          <p:cNvPr id="47" name="Text 18"/>
          <p:cNvSpPr/>
          <p:nvPr/>
        </p:nvSpPr>
        <p:spPr>
          <a:xfrm>
            <a:off x="6727031" y="5721548"/>
            <a:ext cx="48934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SCA Tip:</a:t>
            </a:r>
            <a:r>
              <a:rPr lang="en-US" sz="1275" dirty="0">
                <a:solidFill>
                  <a:srgbClr val="2D3436"/>
                </a:solidFill>
              </a:rPr>
              <a:t> Use the "Smart Home" metaphor to explain milk changes to parents.</a:t>
            </a:r>
            <a:endParaRPr lang="en-US" sz="12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" cy="762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152400"/>
            <a:ext cx="11315700" cy="762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28700"/>
            <a:ext cx="2171700" cy="23241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100" y="1181100"/>
            <a:ext cx="571500" cy="571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3975" y="1866900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5575" y="1028700"/>
            <a:ext cx="2171700" cy="23241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95675" y="1181100"/>
            <a:ext cx="571500" cy="571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38550" y="1866900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10150" y="1028700"/>
            <a:ext cx="2171700" cy="23241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10250" y="1181100"/>
            <a:ext cx="571500" cy="571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53125" y="1866900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24725" y="1028700"/>
            <a:ext cx="2171700" cy="23241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24825" y="1181100"/>
            <a:ext cx="571500" cy="571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67700" y="1866900"/>
            <a:ext cx="285750" cy="2286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39300" y="1028700"/>
            <a:ext cx="2171700" cy="23241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39400" y="1181100"/>
            <a:ext cx="571500" cy="571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582275" y="1866900"/>
            <a:ext cx="285750" cy="2286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3505200"/>
            <a:ext cx="5619750" cy="29718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1500" y="3698528"/>
            <a:ext cx="214313" cy="17532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1500" y="5686425"/>
            <a:ext cx="5238750" cy="6381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62149" y="5809506"/>
            <a:ext cx="202406" cy="163711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191250" y="3505200"/>
            <a:ext cx="5619750" cy="29718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381750" y="3698528"/>
            <a:ext cx="214313" cy="17532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733425" y="228600"/>
            <a:ext cx="108394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OPTIMAL POSITIONING: THE CHINS ACRONYM</a:t>
            </a:r>
            <a:endParaRPr lang="en-US" sz="1800" dirty="0"/>
          </a:p>
        </p:txBody>
      </p:sp>
      <p:sp>
        <p:nvSpPr>
          <p:cNvPr id="28" name="Text 1"/>
          <p:cNvSpPr/>
          <p:nvPr/>
        </p:nvSpPr>
        <p:spPr>
          <a:xfrm>
            <a:off x="733425" y="609600"/>
            <a:ext cx="114585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</a:rPr>
              <a:t>Ensure baby is Close, Head free, In-line, Nose-to-nipple, and the mother is in a Sustainable position to facilitate effective feeding and prevent pain.</a:t>
            </a:r>
            <a:endParaRPr lang="en-US" sz="1200" dirty="0"/>
          </a:p>
        </p:txBody>
      </p:sp>
      <p:sp>
        <p:nvSpPr>
          <p:cNvPr id="29" name="Text 2"/>
          <p:cNvSpPr/>
          <p:nvPr/>
        </p:nvSpPr>
        <p:spPr>
          <a:xfrm>
            <a:off x="1181100" y="1181100"/>
            <a:ext cx="5715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C</a:t>
            </a:r>
            <a:endParaRPr lang="en-US" sz="2400" dirty="0"/>
          </a:p>
        </p:txBody>
      </p:sp>
      <p:sp>
        <p:nvSpPr>
          <p:cNvPr id="30" name="Text 3"/>
          <p:cNvSpPr/>
          <p:nvPr/>
        </p:nvSpPr>
        <p:spPr>
          <a:xfrm>
            <a:off x="1207443" y="2238375"/>
            <a:ext cx="51881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Close</a:t>
            </a:r>
            <a:endParaRPr lang="en-US" sz="1500" dirty="0"/>
          </a:p>
        </p:txBody>
      </p:sp>
      <p:sp>
        <p:nvSpPr>
          <p:cNvPr id="31" name="Text 4"/>
          <p:cNvSpPr/>
          <p:nvPr/>
        </p:nvSpPr>
        <p:spPr>
          <a:xfrm>
            <a:off x="571500" y="2600325"/>
            <a:ext cx="17907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Baby's body should be held close to mother's body, skin-to-skin where possible.</a:t>
            </a:r>
            <a:endParaRPr lang="en-US" sz="1125" dirty="0"/>
          </a:p>
        </p:txBody>
      </p:sp>
      <p:sp>
        <p:nvSpPr>
          <p:cNvPr id="32" name="Text 5"/>
          <p:cNvSpPr/>
          <p:nvPr/>
        </p:nvSpPr>
        <p:spPr>
          <a:xfrm>
            <a:off x="3495675" y="1181100"/>
            <a:ext cx="5715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H</a:t>
            </a:r>
            <a:endParaRPr lang="en-US" sz="2400" dirty="0"/>
          </a:p>
        </p:txBody>
      </p:sp>
      <p:sp>
        <p:nvSpPr>
          <p:cNvPr id="33" name="Text 6"/>
          <p:cNvSpPr/>
          <p:nvPr/>
        </p:nvSpPr>
        <p:spPr>
          <a:xfrm>
            <a:off x="3320802" y="2238375"/>
            <a:ext cx="921246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Head Free</a:t>
            </a:r>
            <a:endParaRPr lang="en-US" sz="1500" dirty="0"/>
          </a:p>
        </p:txBody>
      </p:sp>
      <p:sp>
        <p:nvSpPr>
          <p:cNvPr id="34" name="Text 7"/>
          <p:cNvSpPr/>
          <p:nvPr/>
        </p:nvSpPr>
        <p:spPr>
          <a:xfrm>
            <a:off x="2886075" y="2600325"/>
            <a:ext cx="17907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Support neck, but leave head free to tilt back slightly for a wide gape.</a:t>
            </a:r>
            <a:endParaRPr lang="en-US" sz="1125" dirty="0"/>
          </a:p>
        </p:txBody>
      </p:sp>
      <p:sp>
        <p:nvSpPr>
          <p:cNvPr id="35" name="Text 8"/>
          <p:cNvSpPr/>
          <p:nvPr/>
        </p:nvSpPr>
        <p:spPr>
          <a:xfrm>
            <a:off x="5810250" y="1181100"/>
            <a:ext cx="5715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I</a:t>
            </a:r>
            <a:endParaRPr lang="en-US" sz="2400" dirty="0"/>
          </a:p>
        </p:txBody>
      </p:sp>
      <p:sp>
        <p:nvSpPr>
          <p:cNvPr id="36" name="Text 9"/>
          <p:cNvSpPr/>
          <p:nvPr/>
        </p:nvSpPr>
        <p:spPr>
          <a:xfrm>
            <a:off x="5788968" y="2238375"/>
            <a:ext cx="613916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In Line</a:t>
            </a:r>
            <a:endParaRPr lang="en-US" sz="1500" dirty="0"/>
          </a:p>
        </p:txBody>
      </p:sp>
      <p:sp>
        <p:nvSpPr>
          <p:cNvPr id="37" name="Text 10"/>
          <p:cNvSpPr/>
          <p:nvPr/>
        </p:nvSpPr>
        <p:spPr>
          <a:xfrm>
            <a:off x="5200650" y="2600325"/>
            <a:ext cx="17907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Head, neck, and body in a straight line. No twisting to reach the nipple.</a:t>
            </a:r>
            <a:endParaRPr lang="en-US" sz="1125" dirty="0"/>
          </a:p>
        </p:txBody>
      </p:sp>
      <p:sp>
        <p:nvSpPr>
          <p:cNvPr id="38" name="Text 11"/>
          <p:cNvSpPr/>
          <p:nvPr/>
        </p:nvSpPr>
        <p:spPr>
          <a:xfrm>
            <a:off x="8124825" y="1181100"/>
            <a:ext cx="5715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N</a:t>
            </a:r>
            <a:endParaRPr lang="en-US" sz="2400" dirty="0"/>
          </a:p>
        </p:txBody>
      </p:sp>
      <p:sp>
        <p:nvSpPr>
          <p:cNvPr id="39" name="Text 12"/>
          <p:cNvSpPr/>
          <p:nvPr/>
        </p:nvSpPr>
        <p:spPr>
          <a:xfrm>
            <a:off x="7733258" y="2238375"/>
            <a:ext cx="1354634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Nose-to-Nipple</a:t>
            </a:r>
            <a:endParaRPr lang="en-US" sz="1500" dirty="0"/>
          </a:p>
        </p:txBody>
      </p:sp>
      <p:sp>
        <p:nvSpPr>
          <p:cNvPr id="40" name="Text 13"/>
          <p:cNvSpPr/>
          <p:nvPr/>
        </p:nvSpPr>
        <p:spPr>
          <a:xfrm>
            <a:off x="7515225" y="2600325"/>
            <a:ext cx="17907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Align nose with nipple initially; baby reaches up to latch deep into the areola.</a:t>
            </a:r>
            <a:endParaRPr lang="en-US" sz="1125" dirty="0"/>
          </a:p>
        </p:txBody>
      </p:sp>
      <p:sp>
        <p:nvSpPr>
          <p:cNvPr id="41" name="Text 14"/>
          <p:cNvSpPr/>
          <p:nvPr/>
        </p:nvSpPr>
        <p:spPr>
          <a:xfrm>
            <a:off x="10439400" y="1181100"/>
            <a:ext cx="5715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S</a:t>
            </a:r>
            <a:endParaRPr lang="en-US" sz="2400" dirty="0"/>
          </a:p>
        </p:txBody>
      </p:sp>
      <p:sp>
        <p:nvSpPr>
          <p:cNvPr id="42" name="Text 15"/>
          <p:cNvSpPr/>
          <p:nvPr/>
        </p:nvSpPr>
        <p:spPr>
          <a:xfrm>
            <a:off x="10190411" y="2238375"/>
            <a:ext cx="106933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B5C"/>
                </a:solidFill>
              </a:rPr>
              <a:t>Sustainable</a:t>
            </a:r>
            <a:endParaRPr lang="en-US" sz="1500" dirty="0"/>
          </a:p>
        </p:txBody>
      </p:sp>
      <p:sp>
        <p:nvSpPr>
          <p:cNvPr id="43" name="Text 16"/>
          <p:cNvSpPr/>
          <p:nvPr/>
        </p:nvSpPr>
        <p:spPr>
          <a:xfrm>
            <a:off x="9829800" y="2600325"/>
            <a:ext cx="17907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Mother must be comfortable. Use pillows for support. Relax shoulders.</a:t>
            </a:r>
            <a:endParaRPr lang="en-US" sz="1125" dirty="0"/>
          </a:p>
        </p:txBody>
      </p:sp>
      <p:sp>
        <p:nvSpPr>
          <p:cNvPr id="44" name="Text 17"/>
          <p:cNvSpPr/>
          <p:nvPr/>
        </p:nvSpPr>
        <p:spPr>
          <a:xfrm>
            <a:off x="881063" y="3657600"/>
            <a:ext cx="52387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89E0D"/>
                </a:solidFill>
              </a:rPr>
              <a:t>Practical Implementation</a:t>
            </a:r>
            <a:endParaRPr lang="en-US" sz="1350" dirty="0"/>
          </a:p>
        </p:txBody>
      </p:sp>
      <p:sp>
        <p:nvSpPr>
          <p:cNvPr id="45" name="Text 18"/>
          <p:cNvSpPr/>
          <p:nvPr/>
        </p:nvSpPr>
        <p:spPr>
          <a:xfrm>
            <a:off x="762000" y="4029075"/>
            <a:ext cx="5048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The "Lipstick" Sign:</a:t>
            </a:r>
            <a:r>
              <a:rPr lang="en-US" sz="1200" dirty="0">
                <a:solidFill>
                  <a:srgbClr val="2D3436"/>
                </a:solidFill>
              </a:rPr>
              <a:t> If the nipple looks compressed or slanted after feeding, the latch is likely shallow.</a:t>
            </a:r>
            <a:endParaRPr lang="en-US" sz="1200" dirty="0"/>
          </a:p>
        </p:txBody>
      </p:sp>
      <p:sp>
        <p:nvSpPr>
          <p:cNvPr id="46" name="Text 19"/>
          <p:cNvSpPr/>
          <p:nvPr/>
        </p:nvSpPr>
        <p:spPr>
          <a:xfrm>
            <a:off x="762000" y="4543425"/>
            <a:ext cx="5048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Supportive Tools:</a:t>
            </a:r>
            <a:r>
              <a:rPr lang="en-US" sz="1200" dirty="0">
                <a:solidFill>
                  <a:srgbClr val="2D3436"/>
                </a:solidFill>
              </a:rPr>
              <a:t> Encourage the use of a "V-shaped" or breastfeeding pillow to maintain the "S" (Sustainable).</a:t>
            </a:r>
            <a:endParaRPr lang="en-US" sz="1200" dirty="0"/>
          </a:p>
        </p:txBody>
      </p:sp>
      <p:sp>
        <p:nvSpPr>
          <p:cNvPr id="47" name="Text 20"/>
          <p:cNvSpPr/>
          <p:nvPr/>
        </p:nvSpPr>
        <p:spPr>
          <a:xfrm>
            <a:off x="762000" y="5057775"/>
            <a:ext cx="5048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The Gap:</a:t>
            </a:r>
            <a:r>
              <a:rPr lang="en-US" sz="1200" dirty="0">
                <a:solidFill>
                  <a:srgbClr val="2D3436"/>
                </a:solidFill>
              </a:rPr>
              <a:t> Ensure there is no gap between the baby's chest and the mother's ribs.</a:t>
            </a:r>
            <a:endParaRPr lang="en-US" sz="1200" dirty="0"/>
          </a:p>
        </p:txBody>
      </p:sp>
      <p:sp>
        <p:nvSpPr>
          <p:cNvPr id="48" name="Text 21"/>
          <p:cNvSpPr/>
          <p:nvPr/>
        </p:nvSpPr>
        <p:spPr>
          <a:xfrm>
            <a:off x="964555" y="5686425"/>
            <a:ext cx="4559945" cy="638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FFFFFF"/>
                </a:solidFill>
              </a:rPr>
              <a:t> THE GOLDEN RULE: Bring baby TO breast, never breast TO baby.</a:t>
            </a:r>
            <a:endParaRPr lang="en-US" sz="1275" dirty="0"/>
          </a:p>
        </p:txBody>
      </p:sp>
      <p:sp>
        <p:nvSpPr>
          <p:cNvPr id="49" name="Text 22"/>
          <p:cNvSpPr/>
          <p:nvPr/>
        </p:nvSpPr>
        <p:spPr>
          <a:xfrm>
            <a:off x="6691313" y="3657600"/>
            <a:ext cx="550068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8806"/>
                </a:solidFill>
              </a:rPr>
              <a:t>Visual Spot Check (SCA Focus)</a:t>
            </a:r>
            <a:endParaRPr lang="en-US" sz="1350" dirty="0"/>
          </a:p>
        </p:txBody>
      </p:sp>
      <p:sp>
        <p:nvSpPr>
          <p:cNvPr id="50" name="Text 23"/>
          <p:cNvSpPr/>
          <p:nvPr/>
        </p:nvSpPr>
        <p:spPr>
          <a:xfrm>
            <a:off x="6572250" y="4029075"/>
            <a:ext cx="5048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Task:</a:t>
            </a:r>
            <a:r>
              <a:rPr lang="en-US" sz="1200" dirty="0">
                <a:solidFill>
                  <a:srgbClr val="2D3436"/>
                </a:solidFill>
              </a:rPr>
              <a:t> In a mock consultation, observe the mother's posture first. Is she leaning forward? (Common cause of back pain and poor latch).</a:t>
            </a:r>
            <a:endParaRPr lang="en-US" sz="1200" dirty="0"/>
          </a:p>
        </p:txBody>
      </p:sp>
      <p:sp>
        <p:nvSpPr>
          <p:cNvPr id="51" name="Text 24"/>
          <p:cNvSpPr/>
          <p:nvPr/>
        </p:nvSpPr>
        <p:spPr>
          <a:xfrm>
            <a:off x="6572250" y="4543425"/>
            <a:ext cx="5048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Critique:</a:t>
            </a:r>
            <a:r>
              <a:rPr lang="en-US" sz="1200" dirty="0">
                <a:solidFill>
                  <a:srgbClr val="2D3436"/>
                </a:solidFill>
              </a:rPr>
              <a:t> Look at the baby's chin. It should be pressed firmly into the breast.</a:t>
            </a:r>
            <a:endParaRPr lang="en-US" sz="1200" dirty="0"/>
          </a:p>
        </p:txBody>
      </p:sp>
      <p:sp>
        <p:nvSpPr>
          <p:cNvPr id="52" name="Text 25"/>
          <p:cNvSpPr/>
          <p:nvPr/>
        </p:nvSpPr>
        <p:spPr>
          <a:xfrm>
            <a:off x="6572250" y="5057775"/>
            <a:ext cx="5048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Question:</a:t>
            </a:r>
            <a:r>
              <a:rPr lang="en-US" sz="1200" dirty="0">
                <a:solidFill>
                  <a:srgbClr val="2D3436"/>
                </a:solidFill>
              </a:rPr>
              <a:t> "If the baby is clicking during the feed, which part of CHINS might be failing?"</a:t>
            </a:r>
            <a:endParaRPr lang="en-US" sz="1200" dirty="0"/>
          </a:p>
        </p:txBody>
      </p:sp>
      <p:sp>
        <p:nvSpPr>
          <p:cNvPr id="53" name="Text 26"/>
          <p:cNvSpPr/>
          <p:nvPr/>
        </p:nvSpPr>
        <p:spPr>
          <a:xfrm>
            <a:off x="6572250" y="5572125"/>
            <a:ext cx="5048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Answer:</a:t>
            </a:r>
            <a:r>
              <a:rPr lang="en-US" sz="1200" dirty="0">
                <a:solidFill>
                  <a:srgbClr val="2D3436"/>
                </a:solidFill>
              </a:rPr>
              <a:t> Likely "C" or "I" – losing the vacuum due to poor alignment or distance.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190500"/>
            <a:ext cx="4705499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866775"/>
            <a:ext cx="5595938" cy="268545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138238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" y="1593056"/>
            <a:ext cx="214313" cy="1714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300" y="1947267"/>
            <a:ext cx="214313" cy="1714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300" y="2301478"/>
            <a:ext cx="214313" cy="1714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6300" y="2655689"/>
            <a:ext cx="214313" cy="1714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6300" y="3009900"/>
            <a:ext cx="214313" cy="1714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866775"/>
            <a:ext cx="5595938" cy="268545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3663" y="1138238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10363" y="1593056"/>
            <a:ext cx="214313" cy="1714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10363" y="1947267"/>
            <a:ext cx="214313" cy="1714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10363" y="2301478"/>
            <a:ext cx="214313" cy="1714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10363" y="2655689"/>
            <a:ext cx="214313" cy="1714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10363" y="3009900"/>
            <a:ext cx="214313" cy="1714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3742730"/>
            <a:ext cx="11430000" cy="8001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125" y="3904655"/>
            <a:ext cx="1124843" cy="47625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733425" y="285750"/>
            <a:ext cx="7680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005B5C"/>
                </a:solidFill>
              </a:rPr>
              <a:t>SIGNS OF GOOD AND POOR LATCH</a:t>
            </a:r>
            <a:endParaRPr lang="en-US" sz="1800" dirty="0"/>
          </a:p>
        </p:txBody>
      </p:sp>
      <p:sp>
        <p:nvSpPr>
          <p:cNvPr id="23" name="Text 1"/>
          <p:cNvSpPr/>
          <p:nvPr/>
        </p:nvSpPr>
        <p:spPr>
          <a:xfrm>
            <a:off x="1009650" y="1095375"/>
            <a:ext cx="52806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389E0D"/>
                </a:solidFill>
              </a:rPr>
              <a:t>Signs of a Good Latch</a:t>
            </a:r>
            <a:endParaRPr lang="en-US" sz="1650" dirty="0"/>
          </a:p>
        </p:txBody>
      </p:sp>
      <p:sp>
        <p:nvSpPr>
          <p:cNvPr id="24" name="Text 2"/>
          <p:cNvSpPr/>
          <p:nvPr/>
        </p:nvSpPr>
        <p:spPr>
          <a:xfrm>
            <a:off x="1090613" y="1552575"/>
            <a:ext cx="6046926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Baby’s mouth wide open (gaping)</a:t>
            </a:r>
            <a:endParaRPr lang="en-US" sz="1350" dirty="0"/>
          </a:p>
        </p:txBody>
      </p:sp>
      <p:sp>
        <p:nvSpPr>
          <p:cNvPr id="25" name="Text 3"/>
          <p:cNvSpPr/>
          <p:nvPr/>
        </p:nvSpPr>
        <p:spPr>
          <a:xfrm>
            <a:off x="1090613" y="1906786"/>
            <a:ext cx="9753106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More areola visible above the upper lip than below</a:t>
            </a:r>
            <a:endParaRPr lang="en-US" sz="1350" dirty="0"/>
          </a:p>
        </p:txBody>
      </p:sp>
      <p:sp>
        <p:nvSpPr>
          <p:cNvPr id="26" name="Text 4"/>
          <p:cNvSpPr/>
          <p:nvPr/>
        </p:nvSpPr>
        <p:spPr>
          <a:xfrm>
            <a:off x="1090613" y="2260997"/>
            <a:ext cx="11101388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Chin touching the breast; nose is free or lightly touching</a:t>
            </a:r>
            <a:endParaRPr lang="en-US" sz="1350" dirty="0"/>
          </a:p>
        </p:txBody>
      </p:sp>
      <p:sp>
        <p:nvSpPr>
          <p:cNvPr id="27" name="Text 5"/>
          <p:cNvSpPr/>
          <p:nvPr/>
        </p:nvSpPr>
        <p:spPr>
          <a:xfrm>
            <a:off x="1090613" y="2615208"/>
            <a:ext cx="11101388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Audible swallowing sounds; rounded cheeks (not sucked-in)</a:t>
            </a:r>
            <a:endParaRPr lang="en-US" sz="1350" dirty="0"/>
          </a:p>
        </p:txBody>
      </p:sp>
      <p:sp>
        <p:nvSpPr>
          <p:cNvPr id="28" name="Text 6"/>
          <p:cNvSpPr/>
          <p:nvPr/>
        </p:nvSpPr>
        <p:spPr>
          <a:xfrm>
            <a:off x="1090613" y="2969419"/>
            <a:ext cx="10338292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Pain-free feeding (after the first few initial sucks)</a:t>
            </a:r>
            <a:endParaRPr lang="en-US" sz="1350" dirty="0"/>
          </a:p>
        </p:txBody>
      </p:sp>
      <p:sp>
        <p:nvSpPr>
          <p:cNvPr id="29" name="Text 7"/>
          <p:cNvSpPr/>
          <p:nvPr/>
        </p:nvSpPr>
        <p:spPr>
          <a:xfrm>
            <a:off x="6843713" y="1095375"/>
            <a:ext cx="52806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CF1322"/>
                </a:solidFill>
              </a:rPr>
              <a:t>Signs of a Poor Latch</a:t>
            </a:r>
            <a:endParaRPr lang="en-US" sz="1650" dirty="0"/>
          </a:p>
        </p:txBody>
      </p:sp>
      <p:sp>
        <p:nvSpPr>
          <p:cNvPr id="30" name="Text 8"/>
          <p:cNvSpPr/>
          <p:nvPr/>
        </p:nvSpPr>
        <p:spPr>
          <a:xfrm>
            <a:off x="6924675" y="1552575"/>
            <a:ext cx="526732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Persistent nipple pain throughout the entire feed</a:t>
            </a:r>
            <a:endParaRPr lang="en-US" sz="1350" dirty="0"/>
          </a:p>
        </p:txBody>
      </p:sp>
      <p:sp>
        <p:nvSpPr>
          <p:cNvPr id="31" name="Text 9"/>
          <p:cNvSpPr/>
          <p:nvPr/>
        </p:nvSpPr>
        <p:spPr>
          <a:xfrm>
            <a:off x="6924675" y="1906786"/>
            <a:ext cx="526732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Clicking sound (indicating baby is losing the vacuum)</a:t>
            </a:r>
            <a:endParaRPr lang="en-US" sz="1350" dirty="0"/>
          </a:p>
        </p:txBody>
      </p:sp>
      <p:sp>
        <p:nvSpPr>
          <p:cNvPr id="32" name="Text 10"/>
          <p:cNvSpPr/>
          <p:nvPr/>
        </p:nvSpPr>
        <p:spPr>
          <a:xfrm>
            <a:off x="6924675" y="2260997"/>
            <a:ext cx="526732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Nipple looks compressed or misshapen ("lipstick nipple")</a:t>
            </a:r>
            <a:endParaRPr lang="en-US" sz="1350" dirty="0"/>
          </a:p>
        </p:txBody>
      </p:sp>
      <p:sp>
        <p:nvSpPr>
          <p:cNvPr id="33" name="Text 11"/>
          <p:cNvSpPr/>
          <p:nvPr/>
        </p:nvSpPr>
        <p:spPr>
          <a:xfrm>
            <a:off x="6924675" y="2615208"/>
            <a:ext cx="526732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Baby coming off frequently or unsatisfied after feeds</a:t>
            </a:r>
            <a:endParaRPr lang="en-US" sz="1350" dirty="0"/>
          </a:p>
        </p:txBody>
      </p:sp>
      <p:sp>
        <p:nvSpPr>
          <p:cNvPr id="34" name="Text 12"/>
          <p:cNvSpPr/>
          <p:nvPr/>
        </p:nvSpPr>
        <p:spPr>
          <a:xfrm>
            <a:off x="6924675" y="2969419"/>
            <a:ext cx="526732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Poor weight gain trajectory on the growth chart</a:t>
            </a:r>
            <a:endParaRPr lang="en-US" sz="1350" dirty="0"/>
          </a:p>
        </p:txBody>
      </p:sp>
      <p:sp>
        <p:nvSpPr>
          <p:cNvPr id="35" name="Text 13"/>
          <p:cNvSpPr/>
          <p:nvPr/>
        </p:nvSpPr>
        <p:spPr>
          <a:xfrm>
            <a:off x="733425" y="3904655"/>
            <a:ext cx="896243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SCA PRACTICE</a:t>
            </a:r>
            <a:endParaRPr lang="en-US" sz="1050" dirty="0"/>
          </a:p>
        </p:txBody>
      </p:sp>
      <p:sp>
        <p:nvSpPr>
          <p:cNvPr id="36" name="Text 14"/>
          <p:cNvSpPr/>
          <p:nvPr/>
        </p:nvSpPr>
        <p:spPr>
          <a:xfrm>
            <a:off x="1886843" y="3885605"/>
            <a:ext cx="9686032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74D00"/>
                </a:solidFill>
              </a:rPr>
              <a:t>Observe a feed: Apply the </a:t>
            </a:r>
            <a:r>
              <a:rPr lang="en-US" sz="1350" b="1" i="1" dirty="0">
                <a:solidFill>
                  <a:srgbClr val="005B5C"/>
                </a:solidFill>
              </a:rPr>
              <a:t>CHINS</a:t>
            </a:r>
            <a:r>
              <a:rPr lang="en-US" sz="1350" b="1" dirty="0">
                <a:solidFill>
                  <a:srgbClr val="874D00"/>
                </a:solidFill>
              </a:rPr>
              <a:t> acronym. Remember the Golden Rule: </a:t>
            </a:r>
            <a:r>
              <a:rPr lang="en-US" sz="1350" b="1" i="1" dirty="0">
                <a:solidFill>
                  <a:srgbClr val="005B5C"/>
                </a:solidFill>
              </a:rPr>
              <a:t>Always bring baby TO the breast, never breast TO the baby.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5443</Words>
  <Application>Microsoft Office PowerPoint</Application>
  <PresentationFormat>Widescreen</PresentationFormat>
  <Paragraphs>539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2026-05-03T22:18:41Z</dcterms:created>
  <dcterms:modified xsi:type="dcterms:W3CDTF">2026-05-04T13:19:17Z</dcterms:modified>
</cp:coreProperties>
</file>