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12192000"/>
  <p:embeddedFontLst>
    <p:embeddedFont>
      <p:font typeface="Inter" panose="020B0604020202020204" charset="0"/>
      <p:regular r:id="rId38"/>
      <p:bold r:id="rId3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5445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3" Type="http://schemas.openxmlformats.org/officeDocument/2006/relationships/image" Target="../media/image1.png"/><Relationship Id="rId7" Type="http://schemas.openxmlformats.org/officeDocument/2006/relationships/image" Target="../media/image117.png"/><Relationship Id="rId12" Type="http://schemas.openxmlformats.org/officeDocument/2006/relationships/image" Target="../media/image122.png"/><Relationship Id="rId17" Type="http://schemas.openxmlformats.org/officeDocument/2006/relationships/image" Target="../media/image127.png"/><Relationship Id="rId2" Type="http://schemas.openxmlformats.org/officeDocument/2006/relationships/notesSlide" Target="../notesSlides/notesSlide10.xml"/><Relationship Id="rId16" Type="http://schemas.openxmlformats.org/officeDocument/2006/relationships/image" Target="../media/image126.png"/><Relationship Id="rId1" Type="http://schemas.openxmlformats.org/officeDocument/2006/relationships/slideLayout" Target="../slideLayouts/slideLayout1.xml"/><Relationship Id="rId6" Type="http://schemas.openxmlformats.org/officeDocument/2006/relationships/image" Target="../media/image116.png"/><Relationship Id="rId11" Type="http://schemas.openxmlformats.org/officeDocument/2006/relationships/image" Target="../media/image121.png"/><Relationship Id="rId5" Type="http://schemas.openxmlformats.org/officeDocument/2006/relationships/image" Target="../media/image115.png"/><Relationship Id="rId15" Type="http://schemas.openxmlformats.org/officeDocument/2006/relationships/image" Target="../media/image125.png"/><Relationship Id="rId10" Type="http://schemas.openxmlformats.org/officeDocument/2006/relationships/image" Target="../media/image120.png"/><Relationship Id="rId4" Type="http://schemas.openxmlformats.org/officeDocument/2006/relationships/image" Target="../media/image30.png"/><Relationship Id="rId9" Type="http://schemas.openxmlformats.org/officeDocument/2006/relationships/image" Target="../media/image119.png"/><Relationship Id="rId14" Type="http://schemas.openxmlformats.org/officeDocument/2006/relationships/image" Target="../media/image124.png"/></Relationships>
</file>

<file path=ppt/slides/_rels/slide11.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3" Type="http://schemas.openxmlformats.org/officeDocument/2006/relationships/image" Target="../media/image1.png"/><Relationship Id="rId7" Type="http://schemas.openxmlformats.org/officeDocument/2006/relationships/image" Target="../media/image130.png"/><Relationship Id="rId12" Type="http://schemas.openxmlformats.org/officeDocument/2006/relationships/image" Target="../media/image13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0" Type="http://schemas.openxmlformats.org/officeDocument/2006/relationships/image" Target="../media/image133.png"/><Relationship Id="rId4" Type="http://schemas.openxmlformats.org/officeDocument/2006/relationships/image" Target="../media/image4.png"/><Relationship Id="rId9" Type="http://schemas.openxmlformats.org/officeDocument/2006/relationships/image" Target="../media/image132.png"/><Relationship Id="rId14" Type="http://schemas.openxmlformats.org/officeDocument/2006/relationships/image" Target="../media/image137.png"/></Relationships>
</file>

<file path=ppt/slides/_rels/slide12.xml.rels><?xml version="1.0" encoding="UTF-8" standalone="yes"?>
<Relationships xmlns="http://schemas.openxmlformats.org/package/2006/relationships"><Relationship Id="rId8" Type="http://schemas.openxmlformats.org/officeDocument/2006/relationships/image" Target="../media/image141.png"/><Relationship Id="rId13" Type="http://schemas.openxmlformats.org/officeDocument/2006/relationships/image" Target="../media/image146.png"/><Relationship Id="rId3" Type="http://schemas.openxmlformats.org/officeDocument/2006/relationships/image" Target="../media/image1.png"/><Relationship Id="rId7" Type="http://schemas.openxmlformats.org/officeDocument/2006/relationships/image" Target="../media/image140.png"/><Relationship Id="rId12" Type="http://schemas.openxmlformats.org/officeDocument/2006/relationships/image" Target="../media/image145.png"/><Relationship Id="rId17" Type="http://schemas.openxmlformats.org/officeDocument/2006/relationships/image" Target="../media/image150.png"/><Relationship Id="rId2" Type="http://schemas.openxmlformats.org/officeDocument/2006/relationships/notesSlide" Target="../notesSlides/notesSlide12.xml"/><Relationship Id="rId16" Type="http://schemas.openxmlformats.org/officeDocument/2006/relationships/image" Target="../media/image149.png"/><Relationship Id="rId1" Type="http://schemas.openxmlformats.org/officeDocument/2006/relationships/slideLayout" Target="../slideLayouts/slideLayout1.xml"/><Relationship Id="rId6" Type="http://schemas.openxmlformats.org/officeDocument/2006/relationships/image" Target="../media/image139.png"/><Relationship Id="rId11" Type="http://schemas.openxmlformats.org/officeDocument/2006/relationships/image" Target="../media/image144.png"/><Relationship Id="rId5" Type="http://schemas.openxmlformats.org/officeDocument/2006/relationships/image" Target="../media/image138.png"/><Relationship Id="rId15" Type="http://schemas.openxmlformats.org/officeDocument/2006/relationships/image" Target="../media/image148.png"/><Relationship Id="rId10" Type="http://schemas.openxmlformats.org/officeDocument/2006/relationships/image" Target="../media/image143.png"/><Relationship Id="rId4" Type="http://schemas.openxmlformats.org/officeDocument/2006/relationships/image" Target="../media/image4.png"/><Relationship Id="rId9" Type="http://schemas.openxmlformats.org/officeDocument/2006/relationships/image" Target="../media/image142.png"/><Relationship Id="rId14" Type="http://schemas.openxmlformats.org/officeDocument/2006/relationships/image" Target="../media/image147.png"/></Relationships>
</file>

<file path=ppt/slides/_rels/slide13.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9.png"/><Relationship Id="rId3" Type="http://schemas.openxmlformats.org/officeDocument/2006/relationships/image" Target="../media/image1.png"/><Relationship Id="rId7" Type="http://schemas.openxmlformats.org/officeDocument/2006/relationships/image" Target="../media/image153.png"/><Relationship Id="rId12" Type="http://schemas.openxmlformats.org/officeDocument/2006/relationships/image" Target="../media/image158.png"/><Relationship Id="rId17" Type="http://schemas.openxmlformats.org/officeDocument/2006/relationships/image" Target="../media/image163.png"/><Relationship Id="rId2" Type="http://schemas.openxmlformats.org/officeDocument/2006/relationships/notesSlide" Target="../notesSlides/notesSlide13.xml"/><Relationship Id="rId16" Type="http://schemas.openxmlformats.org/officeDocument/2006/relationships/image" Target="../media/image162.png"/><Relationship Id="rId1" Type="http://schemas.openxmlformats.org/officeDocument/2006/relationships/slideLayout" Target="../slideLayouts/slideLayout1.xml"/><Relationship Id="rId6" Type="http://schemas.openxmlformats.org/officeDocument/2006/relationships/image" Target="../media/image152.png"/><Relationship Id="rId11" Type="http://schemas.openxmlformats.org/officeDocument/2006/relationships/image" Target="../media/image157.png"/><Relationship Id="rId5" Type="http://schemas.openxmlformats.org/officeDocument/2006/relationships/image" Target="../media/image151.png"/><Relationship Id="rId15" Type="http://schemas.openxmlformats.org/officeDocument/2006/relationships/image" Target="../media/image161.png"/><Relationship Id="rId10" Type="http://schemas.openxmlformats.org/officeDocument/2006/relationships/image" Target="../media/image156.png"/><Relationship Id="rId4" Type="http://schemas.openxmlformats.org/officeDocument/2006/relationships/image" Target="../media/image30.png"/><Relationship Id="rId9" Type="http://schemas.openxmlformats.org/officeDocument/2006/relationships/image" Target="../media/image155.png"/><Relationship Id="rId14" Type="http://schemas.openxmlformats.org/officeDocument/2006/relationships/image" Target="../media/image160.png"/></Relationships>
</file>

<file path=ppt/slides/_rels/slide14.xml.rels><?xml version="1.0" encoding="UTF-8" standalone="yes"?>
<Relationships xmlns="http://schemas.openxmlformats.org/package/2006/relationships"><Relationship Id="rId8" Type="http://schemas.openxmlformats.org/officeDocument/2006/relationships/image" Target="../media/image167.png"/><Relationship Id="rId13" Type="http://schemas.openxmlformats.org/officeDocument/2006/relationships/image" Target="../media/image171.png"/><Relationship Id="rId3" Type="http://schemas.openxmlformats.org/officeDocument/2006/relationships/image" Target="../media/image164.png"/><Relationship Id="rId7" Type="http://schemas.openxmlformats.org/officeDocument/2006/relationships/image" Target="../media/image166.png"/><Relationship Id="rId12" Type="http://schemas.openxmlformats.org/officeDocument/2006/relationships/image" Target="../media/image17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65.png"/><Relationship Id="rId11" Type="http://schemas.openxmlformats.org/officeDocument/2006/relationships/image" Target="../media/image169.png"/><Relationship Id="rId5" Type="http://schemas.openxmlformats.org/officeDocument/2006/relationships/image" Target="../media/image30.png"/><Relationship Id="rId15" Type="http://schemas.openxmlformats.org/officeDocument/2006/relationships/image" Target="../media/image173.png"/><Relationship Id="rId10" Type="http://schemas.openxmlformats.org/officeDocument/2006/relationships/image" Target="../media/image168.png"/><Relationship Id="rId4" Type="http://schemas.openxmlformats.org/officeDocument/2006/relationships/image" Target="../media/image1.png"/><Relationship Id="rId9" Type="http://schemas.openxmlformats.org/officeDocument/2006/relationships/image" Target="../media/image60.png"/><Relationship Id="rId14" Type="http://schemas.openxmlformats.org/officeDocument/2006/relationships/image" Target="../media/image172.png"/></Relationships>
</file>

<file path=ppt/slides/_rels/slide15.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2.png"/><Relationship Id="rId18" Type="http://schemas.openxmlformats.org/officeDocument/2006/relationships/image" Target="../media/image187.png"/><Relationship Id="rId3" Type="http://schemas.openxmlformats.org/officeDocument/2006/relationships/image" Target="../media/image1.png"/><Relationship Id="rId7" Type="http://schemas.openxmlformats.org/officeDocument/2006/relationships/image" Target="../media/image176.png"/><Relationship Id="rId12" Type="http://schemas.openxmlformats.org/officeDocument/2006/relationships/image" Target="../media/image181.png"/><Relationship Id="rId17" Type="http://schemas.openxmlformats.org/officeDocument/2006/relationships/image" Target="../media/image186.png"/><Relationship Id="rId2" Type="http://schemas.openxmlformats.org/officeDocument/2006/relationships/notesSlide" Target="../notesSlides/notesSlide15.xml"/><Relationship Id="rId16" Type="http://schemas.openxmlformats.org/officeDocument/2006/relationships/image" Target="../media/image185.png"/><Relationship Id="rId1" Type="http://schemas.openxmlformats.org/officeDocument/2006/relationships/slideLayout" Target="../slideLayouts/slideLayout1.xml"/><Relationship Id="rId6" Type="http://schemas.openxmlformats.org/officeDocument/2006/relationships/image" Target="../media/image175.png"/><Relationship Id="rId11" Type="http://schemas.openxmlformats.org/officeDocument/2006/relationships/image" Target="../media/image180.png"/><Relationship Id="rId5" Type="http://schemas.openxmlformats.org/officeDocument/2006/relationships/image" Target="../media/image174.png"/><Relationship Id="rId15" Type="http://schemas.openxmlformats.org/officeDocument/2006/relationships/image" Target="../media/image184.png"/><Relationship Id="rId10" Type="http://schemas.openxmlformats.org/officeDocument/2006/relationships/image" Target="../media/image179.png"/><Relationship Id="rId4" Type="http://schemas.openxmlformats.org/officeDocument/2006/relationships/image" Target="../media/image30.png"/><Relationship Id="rId9" Type="http://schemas.openxmlformats.org/officeDocument/2006/relationships/image" Target="../media/image178.png"/><Relationship Id="rId14" Type="http://schemas.openxmlformats.org/officeDocument/2006/relationships/image" Target="../media/image183.png"/></Relationships>
</file>

<file path=ppt/slides/_rels/slide16.xml.rels><?xml version="1.0" encoding="UTF-8" standalone="yes"?>
<Relationships xmlns="http://schemas.openxmlformats.org/package/2006/relationships"><Relationship Id="rId8" Type="http://schemas.openxmlformats.org/officeDocument/2006/relationships/image" Target="../media/image192.png"/><Relationship Id="rId13" Type="http://schemas.openxmlformats.org/officeDocument/2006/relationships/image" Target="../media/image197.png"/><Relationship Id="rId3" Type="http://schemas.openxmlformats.org/officeDocument/2006/relationships/image" Target="../media/image1.png"/><Relationship Id="rId7" Type="http://schemas.openxmlformats.org/officeDocument/2006/relationships/image" Target="../media/image191.png"/><Relationship Id="rId12" Type="http://schemas.openxmlformats.org/officeDocument/2006/relationships/image" Target="../media/image19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0.png"/><Relationship Id="rId11" Type="http://schemas.openxmlformats.org/officeDocument/2006/relationships/image" Target="../media/image195.png"/><Relationship Id="rId5" Type="http://schemas.openxmlformats.org/officeDocument/2006/relationships/image" Target="../media/image189.png"/><Relationship Id="rId10" Type="http://schemas.openxmlformats.org/officeDocument/2006/relationships/image" Target="../media/image194.png"/><Relationship Id="rId4" Type="http://schemas.openxmlformats.org/officeDocument/2006/relationships/image" Target="../media/image188.png"/><Relationship Id="rId9" Type="http://schemas.openxmlformats.org/officeDocument/2006/relationships/image" Target="../media/image193.png"/><Relationship Id="rId14" Type="http://schemas.openxmlformats.org/officeDocument/2006/relationships/image" Target="../media/image198.png"/></Relationships>
</file>

<file path=ppt/slides/_rels/slide17.xml.rels><?xml version="1.0" encoding="UTF-8" standalone="yes"?>
<Relationships xmlns="http://schemas.openxmlformats.org/package/2006/relationships"><Relationship Id="rId8" Type="http://schemas.openxmlformats.org/officeDocument/2006/relationships/image" Target="../media/image203.png"/><Relationship Id="rId13" Type="http://schemas.openxmlformats.org/officeDocument/2006/relationships/image" Target="../media/image206.png"/><Relationship Id="rId3" Type="http://schemas.openxmlformats.org/officeDocument/2006/relationships/image" Target="../media/image1.png"/><Relationship Id="rId7" Type="http://schemas.openxmlformats.org/officeDocument/2006/relationships/image" Target="../media/image202.png"/><Relationship Id="rId12" Type="http://schemas.openxmlformats.org/officeDocument/2006/relationships/image" Target="../media/image205.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01.png"/><Relationship Id="rId11" Type="http://schemas.openxmlformats.org/officeDocument/2006/relationships/image" Target="../media/image156.png"/><Relationship Id="rId5" Type="http://schemas.openxmlformats.org/officeDocument/2006/relationships/image" Target="../media/image200.png"/><Relationship Id="rId10" Type="http://schemas.openxmlformats.org/officeDocument/2006/relationships/image" Target="../media/image204.png"/><Relationship Id="rId4" Type="http://schemas.openxmlformats.org/officeDocument/2006/relationships/image" Target="../media/image199.png"/><Relationship Id="rId9" Type="http://schemas.openxmlformats.org/officeDocument/2006/relationships/image" Target="../media/image171.png"/><Relationship Id="rId14" Type="http://schemas.openxmlformats.org/officeDocument/2006/relationships/image" Target="../media/image207.png"/></Relationships>
</file>

<file path=ppt/slides/_rels/slide18.xml.rels><?xml version="1.0" encoding="UTF-8" standalone="yes"?>
<Relationships xmlns="http://schemas.openxmlformats.org/package/2006/relationships"><Relationship Id="rId8" Type="http://schemas.openxmlformats.org/officeDocument/2006/relationships/image" Target="../media/image211.png"/><Relationship Id="rId13" Type="http://schemas.openxmlformats.org/officeDocument/2006/relationships/image" Target="../media/image216.png"/><Relationship Id="rId18" Type="http://schemas.openxmlformats.org/officeDocument/2006/relationships/image" Target="../media/image221.png"/><Relationship Id="rId3" Type="http://schemas.openxmlformats.org/officeDocument/2006/relationships/image" Target="../media/image1.png"/><Relationship Id="rId7" Type="http://schemas.openxmlformats.org/officeDocument/2006/relationships/image" Target="../media/image210.png"/><Relationship Id="rId12" Type="http://schemas.openxmlformats.org/officeDocument/2006/relationships/image" Target="../media/image215.png"/><Relationship Id="rId17" Type="http://schemas.openxmlformats.org/officeDocument/2006/relationships/image" Target="../media/image220.png"/><Relationship Id="rId2" Type="http://schemas.openxmlformats.org/officeDocument/2006/relationships/notesSlide" Target="../notesSlides/notesSlide18.xml"/><Relationship Id="rId16" Type="http://schemas.openxmlformats.org/officeDocument/2006/relationships/image" Target="../media/image219.png"/><Relationship Id="rId1" Type="http://schemas.openxmlformats.org/officeDocument/2006/relationships/slideLayout" Target="../slideLayouts/slideLayout1.xml"/><Relationship Id="rId6" Type="http://schemas.openxmlformats.org/officeDocument/2006/relationships/image" Target="../media/image209.png"/><Relationship Id="rId11" Type="http://schemas.openxmlformats.org/officeDocument/2006/relationships/image" Target="../media/image214.png"/><Relationship Id="rId5" Type="http://schemas.openxmlformats.org/officeDocument/2006/relationships/image" Target="../media/image208.png"/><Relationship Id="rId15" Type="http://schemas.openxmlformats.org/officeDocument/2006/relationships/image" Target="../media/image218.png"/><Relationship Id="rId10" Type="http://schemas.openxmlformats.org/officeDocument/2006/relationships/image" Target="../media/image213.png"/><Relationship Id="rId4" Type="http://schemas.openxmlformats.org/officeDocument/2006/relationships/image" Target="../media/image30.png"/><Relationship Id="rId9" Type="http://schemas.openxmlformats.org/officeDocument/2006/relationships/image" Target="../media/image212.png"/><Relationship Id="rId14" Type="http://schemas.openxmlformats.org/officeDocument/2006/relationships/image" Target="../media/image217.png"/></Relationships>
</file>

<file path=ppt/slides/_rels/slide19.xml.rels><?xml version="1.0" encoding="UTF-8" standalone="yes"?>
<Relationships xmlns="http://schemas.openxmlformats.org/package/2006/relationships"><Relationship Id="rId8" Type="http://schemas.openxmlformats.org/officeDocument/2006/relationships/image" Target="../media/image225.png"/><Relationship Id="rId13" Type="http://schemas.openxmlformats.org/officeDocument/2006/relationships/image" Target="../media/image230.png"/><Relationship Id="rId3" Type="http://schemas.openxmlformats.org/officeDocument/2006/relationships/image" Target="../media/image1.png"/><Relationship Id="rId7" Type="http://schemas.openxmlformats.org/officeDocument/2006/relationships/image" Target="../media/image224.png"/><Relationship Id="rId12" Type="http://schemas.openxmlformats.org/officeDocument/2006/relationships/image" Target="../media/image229.png"/><Relationship Id="rId17" Type="http://schemas.openxmlformats.org/officeDocument/2006/relationships/image" Target="../media/image234.png"/><Relationship Id="rId2" Type="http://schemas.openxmlformats.org/officeDocument/2006/relationships/notesSlide" Target="../notesSlides/notesSlide19.xml"/><Relationship Id="rId16" Type="http://schemas.openxmlformats.org/officeDocument/2006/relationships/image" Target="../media/image233.png"/><Relationship Id="rId1" Type="http://schemas.openxmlformats.org/officeDocument/2006/relationships/slideLayout" Target="../slideLayouts/slideLayout1.xml"/><Relationship Id="rId6" Type="http://schemas.openxmlformats.org/officeDocument/2006/relationships/image" Target="../media/image223.png"/><Relationship Id="rId11" Type="http://schemas.openxmlformats.org/officeDocument/2006/relationships/image" Target="../media/image228.png"/><Relationship Id="rId5" Type="http://schemas.openxmlformats.org/officeDocument/2006/relationships/image" Target="../media/image222.png"/><Relationship Id="rId15" Type="http://schemas.openxmlformats.org/officeDocument/2006/relationships/image" Target="../media/image232.png"/><Relationship Id="rId10" Type="http://schemas.openxmlformats.org/officeDocument/2006/relationships/image" Target="../media/image227.png"/><Relationship Id="rId4" Type="http://schemas.openxmlformats.org/officeDocument/2006/relationships/image" Target="../media/image30.png"/><Relationship Id="rId9" Type="http://schemas.openxmlformats.org/officeDocument/2006/relationships/image" Target="../media/image226.png"/><Relationship Id="rId14" Type="http://schemas.openxmlformats.org/officeDocument/2006/relationships/image" Target="../media/image23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2.xml"/><Relationship Id="rId16" Type="http://schemas.openxmlformats.org/officeDocument/2006/relationships/image" Target="../media/image16.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20.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37.png"/><Relationship Id="rId11" Type="http://schemas.openxmlformats.org/officeDocument/2006/relationships/image" Target="../media/image240.png"/><Relationship Id="rId5" Type="http://schemas.openxmlformats.org/officeDocument/2006/relationships/image" Target="../media/image236.png"/><Relationship Id="rId10" Type="http://schemas.openxmlformats.org/officeDocument/2006/relationships/image" Target="../media/image239.png"/><Relationship Id="rId4" Type="http://schemas.openxmlformats.org/officeDocument/2006/relationships/image" Target="../media/image235.png"/><Relationship Id="rId9" Type="http://schemas.openxmlformats.org/officeDocument/2006/relationships/image" Target="../media/image238.png"/></Relationships>
</file>

<file path=ppt/slides/_rels/slide21.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247.png"/><Relationship Id="rId18" Type="http://schemas.openxmlformats.org/officeDocument/2006/relationships/image" Target="../media/image252.png"/><Relationship Id="rId3" Type="http://schemas.openxmlformats.org/officeDocument/2006/relationships/image" Target="../media/image1.png"/><Relationship Id="rId21" Type="http://schemas.openxmlformats.org/officeDocument/2006/relationships/image" Target="../media/image255.png"/><Relationship Id="rId7" Type="http://schemas.openxmlformats.org/officeDocument/2006/relationships/image" Target="../media/image242.png"/><Relationship Id="rId12" Type="http://schemas.openxmlformats.org/officeDocument/2006/relationships/image" Target="../media/image246.png"/><Relationship Id="rId17" Type="http://schemas.openxmlformats.org/officeDocument/2006/relationships/image" Target="../media/image251.png"/><Relationship Id="rId2" Type="http://schemas.openxmlformats.org/officeDocument/2006/relationships/notesSlide" Target="../notesSlides/notesSlide21.xml"/><Relationship Id="rId16" Type="http://schemas.openxmlformats.org/officeDocument/2006/relationships/image" Target="../media/image250.png"/><Relationship Id="rId20" Type="http://schemas.openxmlformats.org/officeDocument/2006/relationships/image" Target="../media/image254.png"/><Relationship Id="rId1" Type="http://schemas.openxmlformats.org/officeDocument/2006/relationships/slideLayout" Target="../slideLayouts/slideLayout1.xml"/><Relationship Id="rId6" Type="http://schemas.openxmlformats.org/officeDocument/2006/relationships/image" Target="../media/image209.png"/><Relationship Id="rId11" Type="http://schemas.openxmlformats.org/officeDocument/2006/relationships/image" Target="../media/image245.png"/><Relationship Id="rId5" Type="http://schemas.openxmlformats.org/officeDocument/2006/relationships/image" Target="../media/image241.png"/><Relationship Id="rId15" Type="http://schemas.openxmlformats.org/officeDocument/2006/relationships/image" Target="../media/image249.png"/><Relationship Id="rId10" Type="http://schemas.openxmlformats.org/officeDocument/2006/relationships/image" Target="../media/image244.png"/><Relationship Id="rId19" Type="http://schemas.openxmlformats.org/officeDocument/2006/relationships/image" Target="../media/image253.png"/><Relationship Id="rId4" Type="http://schemas.openxmlformats.org/officeDocument/2006/relationships/image" Target="../media/image30.png"/><Relationship Id="rId9" Type="http://schemas.openxmlformats.org/officeDocument/2006/relationships/image" Target="../media/image243.png"/><Relationship Id="rId14" Type="http://schemas.openxmlformats.org/officeDocument/2006/relationships/image" Target="../media/image248.png"/><Relationship Id="rId22" Type="http://schemas.openxmlformats.org/officeDocument/2006/relationships/image" Target="../media/image256.png"/></Relationships>
</file>

<file path=ppt/slides/_rels/slide22.xml.rels><?xml version="1.0" encoding="UTF-8" standalone="yes"?>
<Relationships xmlns="http://schemas.openxmlformats.org/package/2006/relationships"><Relationship Id="rId8" Type="http://schemas.openxmlformats.org/officeDocument/2006/relationships/image" Target="../media/image252.png"/><Relationship Id="rId13" Type="http://schemas.openxmlformats.org/officeDocument/2006/relationships/image" Target="../media/image264.png"/><Relationship Id="rId18" Type="http://schemas.openxmlformats.org/officeDocument/2006/relationships/image" Target="../media/image246.png"/><Relationship Id="rId3" Type="http://schemas.openxmlformats.org/officeDocument/2006/relationships/image" Target="../media/image1.png"/><Relationship Id="rId7" Type="http://schemas.openxmlformats.org/officeDocument/2006/relationships/image" Target="../media/image259.png"/><Relationship Id="rId12" Type="http://schemas.openxmlformats.org/officeDocument/2006/relationships/image" Target="../media/image263.png"/><Relationship Id="rId17" Type="http://schemas.openxmlformats.org/officeDocument/2006/relationships/image" Target="../media/image267.png"/><Relationship Id="rId2" Type="http://schemas.openxmlformats.org/officeDocument/2006/relationships/notesSlide" Target="../notesSlides/notesSlide22.xml"/><Relationship Id="rId16" Type="http://schemas.openxmlformats.org/officeDocument/2006/relationships/image" Target="../media/image156.png"/><Relationship Id="rId1" Type="http://schemas.openxmlformats.org/officeDocument/2006/relationships/slideLayout" Target="../slideLayouts/slideLayout1.xml"/><Relationship Id="rId6" Type="http://schemas.openxmlformats.org/officeDocument/2006/relationships/image" Target="../media/image258.png"/><Relationship Id="rId11" Type="http://schemas.openxmlformats.org/officeDocument/2006/relationships/image" Target="../media/image262.png"/><Relationship Id="rId5" Type="http://schemas.openxmlformats.org/officeDocument/2006/relationships/image" Target="../media/image257.png"/><Relationship Id="rId15" Type="http://schemas.openxmlformats.org/officeDocument/2006/relationships/image" Target="../media/image266.png"/><Relationship Id="rId10" Type="http://schemas.openxmlformats.org/officeDocument/2006/relationships/image" Target="../media/image261.png"/><Relationship Id="rId19" Type="http://schemas.openxmlformats.org/officeDocument/2006/relationships/image" Target="../media/image247.png"/><Relationship Id="rId4" Type="http://schemas.openxmlformats.org/officeDocument/2006/relationships/image" Target="../media/image4.png"/><Relationship Id="rId9" Type="http://schemas.openxmlformats.org/officeDocument/2006/relationships/image" Target="../media/image260.png"/><Relationship Id="rId14" Type="http://schemas.openxmlformats.org/officeDocument/2006/relationships/image" Target="../media/image265.png"/></Relationships>
</file>

<file path=ppt/slides/_rels/slide23.xml.rels><?xml version="1.0" encoding="UTF-8" standalone="yes"?>
<Relationships xmlns="http://schemas.openxmlformats.org/package/2006/relationships"><Relationship Id="rId8" Type="http://schemas.openxmlformats.org/officeDocument/2006/relationships/image" Target="../media/image271.png"/><Relationship Id="rId13" Type="http://schemas.openxmlformats.org/officeDocument/2006/relationships/image" Target="../media/image275.png"/><Relationship Id="rId3" Type="http://schemas.openxmlformats.org/officeDocument/2006/relationships/image" Target="../media/image1.png"/><Relationship Id="rId7" Type="http://schemas.openxmlformats.org/officeDocument/2006/relationships/image" Target="../media/image270.png"/><Relationship Id="rId12" Type="http://schemas.openxmlformats.org/officeDocument/2006/relationships/image" Target="../media/image274.png"/><Relationship Id="rId17" Type="http://schemas.openxmlformats.org/officeDocument/2006/relationships/image" Target="../media/image278.png"/><Relationship Id="rId2" Type="http://schemas.openxmlformats.org/officeDocument/2006/relationships/notesSlide" Target="../notesSlides/notesSlide23.xml"/><Relationship Id="rId16" Type="http://schemas.openxmlformats.org/officeDocument/2006/relationships/image" Target="../media/image277.png"/><Relationship Id="rId1" Type="http://schemas.openxmlformats.org/officeDocument/2006/relationships/slideLayout" Target="../slideLayouts/slideLayout1.xml"/><Relationship Id="rId6" Type="http://schemas.openxmlformats.org/officeDocument/2006/relationships/image" Target="../media/image269.png"/><Relationship Id="rId11" Type="http://schemas.openxmlformats.org/officeDocument/2006/relationships/image" Target="../media/image273.png"/><Relationship Id="rId5" Type="http://schemas.openxmlformats.org/officeDocument/2006/relationships/image" Target="../media/image268.png"/><Relationship Id="rId15" Type="http://schemas.openxmlformats.org/officeDocument/2006/relationships/image" Target="../media/image276.png"/><Relationship Id="rId10" Type="http://schemas.openxmlformats.org/officeDocument/2006/relationships/image" Target="../media/image73.png"/><Relationship Id="rId4" Type="http://schemas.openxmlformats.org/officeDocument/2006/relationships/image" Target="../media/image4.png"/><Relationship Id="rId9" Type="http://schemas.openxmlformats.org/officeDocument/2006/relationships/image" Target="../media/image272.png"/><Relationship Id="rId14" Type="http://schemas.openxmlformats.org/officeDocument/2006/relationships/image" Target="../media/image78.png"/></Relationships>
</file>

<file path=ppt/slides/_rels/slide24.xml.rels><?xml version="1.0" encoding="UTF-8" standalone="yes"?>
<Relationships xmlns="http://schemas.openxmlformats.org/package/2006/relationships"><Relationship Id="rId8" Type="http://schemas.openxmlformats.org/officeDocument/2006/relationships/image" Target="../media/image282.png"/><Relationship Id="rId13" Type="http://schemas.openxmlformats.org/officeDocument/2006/relationships/image" Target="../media/image287.png"/><Relationship Id="rId3" Type="http://schemas.openxmlformats.org/officeDocument/2006/relationships/image" Target="../media/image1.png"/><Relationship Id="rId7" Type="http://schemas.openxmlformats.org/officeDocument/2006/relationships/image" Target="../media/image281.png"/><Relationship Id="rId12" Type="http://schemas.openxmlformats.org/officeDocument/2006/relationships/image" Target="../media/image286.png"/><Relationship Id="rId2" Type="http://schemas.openxmlformats.org/officeDocument/2006/relationships/notesSlide" Target="../notesSlides/notesSlide24.xml"/><Relationship Id="rId16" Type="http://schemas.openxmlformats.org/officeDocument/2006/relationships/image" Target="../media/image289.png"/><Relationship Id="rId1" Type="http://schemas.openxmlformats.org/officeDocument/2006/relationships/slideLayout" Target="../slideLayouts/slideLayout1.xml"/><Relationship Id="rId6" Type="http://schemas.openxmlformats.org/officeDocument/2006/relationships/image" Target="../media/image280.png"/><Relationship Id="rId11" Type="http://schemas.openxmlformats.org/officeDocument/2006/relationships/image" Target="../media/image285.png"/><Relationship Id="rId5" Type="http://schemas.openxmlformats.org/officeDocument/2006/relationships/image" Target="../media/image279.png"/><Relationship Id="rId15" Type="http://schemas.openxmlformats.org/officeDocument/2006/relationships/image" Target="../media/image29.png"/><Relationship Id="rId10" Type="http://schemas.openxmlformats.org/officeDocument/2006/relationships/image" Target="../media/image284.png"/><Relationship Id="rId4" Type="http://schemas.openxmlformats.org/officeDocument/2006/relationships/image" Target="../media/image4.png"/><Relationship Id="rId9" Type="http://schemas.openxmlformats.org/officeDocument/2006/relationships/image" Target="../media/image283.png"/><Relationship Id="rId14" Type="http://schemas.openxmlformats.org/officeDocument/2006/relationships/image" Target="../media/image288.png"/></Relationships>
</file>

<file path=ppt/slides/_rels/slide25.xml.rels><?xml version="1.0" encoding="UTF-8" standalone="yes"?>
<Relationships xmlns="http://schemas.openxmlformats.org/package/2006/relationships"><Relationship Id="rId8" Type="http://schemas.openxmlformats.org/officeDocument/2006/relationships/image" Target="../media/image293.png"/><Relationship Id="rId13" Type="http://schemas.openxmlformats.org/officeDocument/2006/relationships/image" Target="../media/image298.png"/><Relationship Id="rId18" Type="http://schemas.openxmlformats.org/officeDocument/2006/relationships/image" Target="../media/image303.png"/><Relationship Id="rId3" Type="http://schemas.openxmlformats.org/officeDocument/2006/relationships/image" Target="../media/image290.png"/><Relationship Id="rId21" Type="http://schemas.openxmlformats.org/officeDocument/2006/relationships/image" Target="../media/image306.png"/><Relationship Id="rId7" Type="http://schemas.openxmlformats.org/officeDocument/2006/relationships/image" Target="../media/image223.png"/><Relationship Id="rId12" Type="http://schemas.openxmlformats.org/officeDocument/2006/relationships/image" Target="../media/image297.png"/><Relationship Id="rId17" Type="http://schemas.openxmlformats.org/officeDocument/2006/relationships/image" Target="../media/image302.png"/><Relationship Id="rId2" Type="http://schemas.openxmlformats.org/officeDocument/2006/relationships/notesSlide" Target="../notesSlides/notesSlide25.xml"/><Relationship Id="rId16" Type="http://schemas.openxmlformats.org/officeDocument/2006/relationships/image" Target="../media/image301.png"/><Relationship Id="rId20" Type="http://schemas.openxmlformats.org/officeDocument/2006/relationships/image" Target="../media/image305.png"/><Relationship Id="rId1" Type="http://schemas.openxmlformats.org/officeDocument/2006/relationships/slideLayout" Target="../slideLayouts/slideLayout1.xml"/><Relationship Id="rId6" Type="http://schemas.openxmlformats.org/officeDocument/2006/relationships/image" Target="../media/image292.png"/><Relationship Id="rId11" Type="http://schemas.openxmlformats.org/officeDocument/2006/relationships/image" Target="../media/image296.png"/><Relationship Id="rId5" Type="http://schemas.openxmlformats.org/officeDocument/2006/relationships/image" Target="../media/image291.png"/><Relationship Id="rId15" Type="http://schemas.openxmlformats.org/officeDocument/2006/relationships/image" Target="../media/image300.png"/><Relationship Id="rId23" Type="http://schemas.openxmlformats.org/officeDocument/2006/relationships/image" Target="../media/image308.png"/><Relationship Id="rId10" Type="http://schemas.openxmlformats.org/officeDocument/2006/relationships/image" Target="../media/image295.png"/><Relationship Id="rId19" Type="http://schemas.openxmlformats.org/officeDocument/2006/relationships/image" Target="../media/image304.png"/><Relationship Id="rId4" Type="http://schemas.openxmlformats.org/officeDocument/2006/relationships/image" Target="../media/image1.png"/><Relationship Id="rId9" Type="http://schemas.openxmlformats.org/officeDocument/2006/relationships/image" Target="../media/image294.png"/><Relationship Id="rId14" Type="http://schemas.openxmlformats.org/officeDocument/2006/relationships/image" Target="../media/image299.png"/><Relationship Id="rId22" Type="http://schemas.openxmlformats.org/officeDocument/2006/relationships/image" Target="../media/image307.png"/></Relationships>
</file>

<file path=ppt/slides/_rels/slide26.xml.rels><?xml version="1.0" encoding="UTF-8" standalone="yes"?>
<Relationships xmlns="http://schemas.openxmlformats.org/package/2006/relationships"><Relationship Id="rId8" Type="http://schemas.openxmlformats.org/officeDocument/2006/relationships/image" Target="../media/image313.png"/><Relationship Id="rId13" Type="http://schemas.openxmlformats.org/officeDocument/2006/relationships/image" Target="../media/image318.png"/><Relationship Id="rId18" Type="http://schemas.openxmlformats.org/officeDocument/2006/relationships/image" Target="../media/image323.png"/><Relationship Id="rId3" Type="http://schemas.openxmlformats.org/officeDocument/2006/relationships/image" Target="../media/image1.png"/><Relationship Id="rId7" Type="http://schemas.openxmlformats.org/officeDocument/2006/relationships/image" Target="../media/image312.png"/><Relationship Id="rId12" Type="http://schemas.openxmlformats.org/officeDocument/2006/relationships/image" Target="../media/image317.png"/><Relationship Id="rId17" Type="http://schemas.openxmlformats.org/officeDocument/2006/relationships/image" Target="../media/image322.png"/><Relationship Id="rId2" Type="http://schemas.openxmlformats.org/officeDocument/2006/relationships/notesSlide" Target="../notesSlides/notesSlide26.xml"/><Relationship Id="rId16" Type="http://schemas.openxmlformats.org/officeDocument/2006/relationships/image" Target="../media/image321.png"/><Relationship Id="rId20" Type="http://schemas.openxmlformats.org/officeDocument/2006/relationships/image" Target="../media/image325.png"/><Relationship Id="rId1" Type="http://schemas.openxmlformats.org/officeDocument/2006/relationships/slideLayout" Target="../slideLayouts/slideLayout1.xml"/><Relationship Id="rId6" Type="http://schemas.openxmlformats.org/officeDocument/2006/relationships/image" Target="../media/image311.png"/><Relationship Id="rId11" Type="http://schemas.openxmlformats.org/officeDocument/2006/relationships/image" Target="../media/image316.png"/><Relationship Id="rId5" Type="http://schemas.openxmlformats.org/officeDocument/2006/relationships/image" Target="../media/image310.png"/><Relationship Id="rId15" Type="http://schemas.openxmlformats.org/officeDocument/2006/relationships/image" Target="../media/image320.png"/><Relationship Id="rId10" Type="http://schemas.openxmlformats.org/officeDocument/2006/relationships/image" Target="../media/image315.png"/><Relationship Id="rId19" Type="http://schemas.openxmlformats.org/officeDocument/2006/relationships/image" Target="../media/image324.png"/><Relationship Id="rId4" Type="http://schemas.openxmlformats.org/officeDocument/2006/relationships/image" Target="../media/image309.png"/><Relationship Id="rId9" Type="http://schemas.openxmlformats.org/officeDocument/2006/relationships/image" Target="../media/image314.png"/><Relationship Id="rId14" Type="http://schemas.openxmlformats.org/officeDocument/2006/relationships/image" Target="../media/image319.png"/></Relationships>
</file>

<file path=ppt/slides/_rels/slide27.xml.rels><?xml version="1.0" encoding="UTF-8" standalone="yes"?>
<Relationships xmlns="http://schemas.openxmlformats.org/package/2006/relationships"><Relationship Id="rId8" Type="http://schemas.openxmlformats.org/officeDocument/2006/relationships/image" Target="../media/image329.png"/><Relationship Id="rId3" Type="http://schemas.openxmlformats.org/officeDocument/2006/relationships/image" Target="../media/image1.png"/><Relationship Id="rId7" Type="http://schemas.openxmlformats.org/officeDocument/2006/relationships/image" Target="../media/image328.png"/><Relationship Id="rId12" Type="http://schemas.openxmlformats.org/officeDocument/2006/relationships/image" Target="../media/image333.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27.png"/><Relationship Id="rId11" Type="http://schemas.openxmlformats.org/officeDocument/2006/relationships/image" Target="../media/image332.png"/><Relationship Id="rId5" Type="http://schemas.openxmlformats.org/officeDocument/2006/relationships/image" Target="../media/image326.png"/><Relationship Id="rId10" Type="http://schemas.openxmlformats.org/officeDocument/2006/relationships/image" Target="../media/image331.png"/><Relationship Id="rId4" Type="http://schemas.openxmlformats.org/officeDocument/2006/relationships/image" Target="../media/image30.png"/><Relationship Id="rId9" Type="http://schemas.openxmlformats.org/officeDocument/2006/relationships/image" Target="../media/image330.png"/></Relationships>
</file>

<file path=ppt/slides/_rels/slide28.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2.png"/><Relationship Id="rId18" Type="http://schemas.openxmlformats.org/officeDocument/2006/relationships/image" Target="../media/image347.png"/><Relationship Id="rId3" Type="http://schemas.openxmlformats.org/officeDocument/2006/relationships/image" Target="../media/image1.png"/><Relationship Id="rId7" Type="http://schemas.openxmlformats.org/officeDocument/2006/relationships/image" Target="../media/image336.png"/><Relationship Id="rId12" Type="http://schemas.openxmlformats.org/officeDocument/2006/relationships/image" Target="../media/image341.png"/><Relationship Id="rId17" Type="http://schemas.openxmlformats.org/officeDocument/2006/relationships/image" Target="../media/image346.png"/><Relationship Id="rId2" Type="http://schemas.openxmlformats.org/officeDocument/2006/relationships/notesSlide" Target="../notesSlides/notesSlide28.xml"/><Relationship Id="rId16" Type="http://schemas.openxmlformats.org/officeDocument/2006/relationships/image" Target="../media/image345.png"/><Relationship Id="rId20" Type="http://schemas.openxmlformats.org/officeDocument/2006/relationships/image" Target="../media/image349.png"/><Relationship Id="rId1" Type="http://schemas.openxmlformats.org/officeDocument/2006/relationships/slideLayout" Target="../slideLayouts/slideLayout1.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19" Type="http://schemas.openxmlformats.org/officeDocument/2006/relationships/image" Target="../media/image348.png"/><Relationship Id="rId4" Type="http://schemas.openxmlformats.org/officeDocument/2006/relationships/image" Target="../media/image4.png"/><Relationship Id="rId9" Type="http://schemas.openxmlformats.org/officeDocument/2006/relationships/image" Target="../media/image338.png"/><Relationship Id="rId14" Type="http://schemas.openxmlformats.org/officeDocument/2006/relationships/image" Target="../media/image343.png"/></Relationships>
</file>

<file path=ppt/slides/_rels/slide29.xml.rels><?xml version="1.0" encoding="UTF-8" standalone="yes"?>
<Relationships xmlns="http://schemas.openxmlformats.org/package/2006/relationships"><Relationship Id="rId8" Type="http://schemas.openxmlformats.org/officeDocument/2006/relationships/image" Target="../media/image353.png"/><Relationship Id="rId3" Type="http://schemas.openxmlformats.org/officeDocument/2006/relationships/image" Target="../media/image1.png"/><Relationship Id="rId7" Type="http://schemas.openxmlformats.org/officeDocument/2006/relationships/image" Target="../media/image352.png"/><Relationship Id="rId12" Type="http://schemas.openxmlformats.org/officeDocument/2006/relationships/image" Target="../media/image357.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51.png"/><Relationship Id="rId11" Type="http://schemas.openxmlformats.org/officeDocument/2006/relationships/image" Target="../media/image356.png"/><Relationship Id="rId5" Type="http://schemas.openxmlformats.org/officeDocument/2006/relationships/image" Target="../media/image350.png"/><Relationship Id="rId10" Type="http://schemas.openxmlformats.org/officeDocument/2006/relationships/image" Target="../media/image355.png"/><Relationship Id="rId4" Type="http://schemas.openxmlformats.org/officeDocument/2006/relationships/image" Target="../media/image199.png"/><Relationship Id="rId9" Type="http://schemas.openxmlformats.org/officeDocument/2006/relationships/image" Target="../media/image354.png"/></Relationships>
</file>

<file path=ppt/slides/_rels/slide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image" Target="../media/image4.png"/><Relationship Id="rId9" Type="http://schemas.openxmlformats.org/officeDocument/2006/relationships/image" Target="../media/image23.png"/><Relationship Id="rId14" Type="http://schemas.openxmlformats.org/officeDocument/2006/relationships/image" Target="../media/image28.png"/></Relationships>
</file>

<file path=ppt/slides/_rels/slide30.xml.rels><?xml version="1.0" encoding="UTF-8" standalone="yes"?>
<Relationships xmlns="http://schemas.openxmlformats.org/package/2006/relationships"><Relationship Id="rId8" Type="http://schemas.openxmlformats.org/officeDocument/2006/relationships/image" Target="../media/image361.png"/><Relationship Id="rId13" Type="http://schemas.openxmlformats.org/officeDocument/2006/relationships/image" Target="../media/image366.png"/><Relationship Id="rId3" Type="http://schemas.openxmlformats.org/officeDocument/2006/relationships/image" Target="../media/image1.png"/><Relationship Id="rId7" Type="http://schemas.openxmlformats.org/officeDocument/2006/relationships/image" Target="../media/image360.png"/><Relationship Id="rId12" Type="http://schemas.openxmlformats.org/officeDocument/2006/relationships/image" Target="../media/image365.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59.png"/><Relationship Id="rId11" Type="http://schemas.openxmlformats.org/officeDocument/2006/relationships/image" Target="../media/image364.png"/><Relationship Id="rId5" Type="http://schemas.openxmlformats.org/officeDocument/2006/relationships/image" Target="../media/image358.png"/><Relationship Id="rId15" Type="http://schemas.openxmlformats.org/officeDocument/2006/relationships/image" Target="../media/image368.png"/><Relationship Id="rId10" Type="http://schemas.openxmlformats.org/officeDocument/2006/relationships/image" Target="../media/image363.png"/><Relationship Id="rId4" Type="http://schemas.openxmlformats.org/officeDocument/2006/relationships/image" Target="../media/image4.png"/><Relationship Id="rId9" Type="http://schemas.openxmlformats.org/officeDocument/2006/relationships/image" Target="../media/image362.png"/><Relationship Id="rId14" Type="http://schemas.openxmlformats.org/officeDocument/2006/relationships/image" Target="../media/image367.png"/></Relationships>
</file>

<file path=ppt/slides/_rels/slide31.xml.rels><?xml version="1.0" encoding="UTF-8" standalone="yes"?>
<Relationships xmlns="http://schemas.openxmlformats.org/package/2006/relationships"><Relationship Id="rId8" Type="http://schemas.openxmlformats.org/officeDocument/2006/relationships/image" Target="../media/image373.png"/><Relationship Id="rId13" Type="http://schemas.openxmlformats.org/officeDocument/2006/relationships/image" Target="../media/image255.png"/><Relationship Id="rId18" Type="http://schemas.openxmlformats.org/officeDocument/2006/relationships/image" Target="../media/image382.png"/><Relationship Id="rId3" Type="http://schemas.openxmlformats.org/officeDocument/2006/relationships/image" Target="../media/image1.png"/><Relationship Id="rId7" Type="http://schemas.openxmlformats.org/officeDocument/2006/relationships/image" Target="../media/image372.png"/><Relationship Id="rId12" Type="http://schemas.openxmlformats.org/officeDocument/2006/relationships/image" Target="../media/image377.png"/><Relationship Id="rId17" Type="http://schemas.openxmlformats.org/officeDocument/2006/relationships/image" Target="../media/image381.png"/><Relationship Id="rId2" Type="http://schemas.openxmlformats.org/officeDocument/2006/relationships/notesSlide" Target="../notesSlides/notesSlide31.xml"/><Relationship Id="rId16" Type="http://schemas.openxmlformats.org/officeDocument/2006/relationships/image" Target="../media/image380.png"/><Relationship Id="rId20" Type="http://schemas.openxmlformats.org/officeDocument/2006/relationships/image" Target="../media/image384.png"/><Relationship Id="rId1" Type="http://schemas.openxmlformats.org/officeDocument/2006/relationships/slideLayout" Target="../slideLayouts/slideLayout1.xml"/><Relationship Id="rId6" Type="http://schemas.openxmlformats.org/officeDocument/2006/relationships/image" Target="../media/image371.png"/><Relationship Id="rId11" Type="http://schemas.openxmlformats.org/officeDocument/2006/relationships/image" Target="../media/image376.png"/><Relationship Id="rId5" Type="http://schemas.openxmlformats.org/officeDocument/2006/relationships/image" Target="../media/image370.png"/><Relationship Id="rId15" Type="http://schemas.openxmlformats.org/officeDocument/2006/relationships/image" Target="../media/image379.png"/><Relationship Id="rId10" Type="http://schemas.openxmlformats.org/officeDocument/2006/relationships/image" Target="../media/image375.png"/><Relationship Id="rId19" Type="http://schemas.openxmlformats.org/officeDocument/2006/relationships/image" Target="../media/image383.png"/><Relationship Id="rId4" Type="http://schemas.openxmlformats.org/officeDocument/2006/relationships/image" Target="../media/image369.png"/><Relationship Id="rId9" Type="http://schemas.openxmlformats.org/officeDocument/2006/relationships/image" Target="../media/image374.png"/><Relationship Id="rId14" Type="http://schemas.openxmlformats.org/officeDocument/2006/relationships/image" Target="../media/image378.png"/></Relationships>
</file>

<file path=ppt/slides/_rels/slide32.xml.rels><?xml version="1.0" encoding="UTF-8" standalone="yes"?>
<Relationships xmlns="http://schemas.openxmlformats.org/package/2006/relationships"><Relationship Id="rId8" Type="http://schemas.openxmlformats.org/officeDocument/2006/relationships/image" Target="../media/image389.png"/><Relationship Id="rId13" Type="http://schemas.openxmlformats.org/officeDocument/2006/relationships/image" Target="../media/image394.png"/><Relationship Id="rId3" Type="http://schemas.openxmlformats.org/officeDocument/2006/relationships/image" Target="../media/image1.png"/><Relationship Id="rId7" Type="http://schemas.openxmlformats.org/officeDocument/2006/relationships/image" Target="../media/image388.png"/><Relationship Id="rId12" Type="http://schemas.openxmlformats.org/officeDocument/2006/relationships/image" Target="../media/image393.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87.png"/><Relationship Id="rId11" Type="http://schemas.openxmlformats.org/officeDocument/2006/relationships/image" Target="../media/image392.png"/><Relationship Id="rId5" Type="http://schemas.openxmlformats.org/officeDocument/2006/relationships/image" Target="../media/image386.png"/><Relationship Id="rId10" Type="http://schemas.openxmlformats.org/officeDocument/2006/relationships/image" Target="../media/image391.png"/><Relationship Id="rId4" Type="http://schemas.openxmlformats.org/officeDocument/2006/relationships/image" Target="../media/image385.png"/><Relationship Id="rId9" Type="http://schemas.openxmlformats.org/officeDocument/2006/relationships/image" Target="../media/image390.png"/><Relationship Id="rId14" Type="http://schemas.openxmlformats.org/officeDocument/2006/relationships/image" Target="../media/image395.png"/></Relationships>
</file>

<file path=ppt/slides/_rels/slide33.xml.rels><?xml version="1.0" encoding="UTF-8" standalone="yes"?>
<Relationships xmlns="http://schemas.openxmlformats.org/package/2006/relationships"><Relationship Id="rId8" Type="http://schemas.openxmlformats.org/officeDocument/2006/relationships/image" Target="../media/image399.png"/><Relationship Id="rId13" Type="http://schemas.openxmlformats.org/officeDocument/2006/relationships/image" Target="../media/image404.png"/><Relationship Id="rId3" Type="http://schemas.openxmlformats.org/officeDocument/2006/relationships/image" Target="../media/image1.png"/><Relationship Id="rId7" Type="http://schemas.openxmlformats.org/officeDocument/2006/relationships/image" Target="../media/image398.png"/><Relationship Id="rId12" Type="http://schemas.openxmlformats.org/officeDocument/2006/relationships/image" Target="../media/image403.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397.png"/><Relationship Id="rId11" Type="http://schemas.openxmlformats.org/officeDocument/2006/relationships/image" Target="../media/image402.png"/><Relationship Id="rId5" Type="http://schemas.openxmlformats.org/officeDocument/2006/relationships/image" Target="../media/image396.png"/><Relationship Id="rId10" Type="http://schemas.openxmlformats.org/officeDocument/2006/relationships/image" Target="../media/image401.png"/><Relationship Id="rId4" Type="http://schemas.openxmlformats.org/officeDocument/2006/relationships/image" Target="../media/image4.png"/><Relationship Id="rId9" Type="http://schemas.openxmlformats.org/officeDocument/2006/relationships/image" Target="../media/image400.png"/></Relationships>
</file>

<file path=ppt/slides/_rels/slide34.xml.rels><?xml version="1.0" encoding="UTF-8" standalone="yes"?>
<Relationships xmlns="http://schemas.openxmlformats.org/package/2006/relationships"><Relationship Id="rId8" Type="http://schemas.openxmlformats.org/officeDocument/2006/relationships/image" Target="../media/image408.png"/><Relationship Id="rId13" Type="http://schemas.openxmlformats.org/officeDocument/2006/relationships/image" Target="../media/image413.png"/><Relationship Id="rId3" Type="http://schemas.openxmlformats.org/officeDocument/2006/relationships/image" Target="../media/image1.png"/><Relationship Id="rId7" Type="http://schemas.openxmlformats.org/officeDocument/2006/relationships/image" Target="../media/image407.png"/><Relationship Id="rId12" Type="http://schemas.openxmlformats.org/officeDocument/2006/relationships/image" Target="../media/image412.png"/><Relationship Id="rId17" Type="http://schemas.openxmlformats.org/officeDocument/2006/relationships/image" Target="../media/image417.png"/><Relationship Id="rId2" Type="http://schemas.openxmlformats.org/officeDocument/2006/relationships/notesSlide" Target="../notesSlides/notesSlide34.xml"/><Relationship Id="rId16" Type="http://schemas.openxmlformats.org/officeDocument/2006/relationships/image" Target="../media/image416.png"/><Relationship Id="rId1" Type="http://schemas.openxmlformats.org/officeDocument/2006/relationships/slideLayout" Target="../slideLayouts/slideLayout1.xml"/><Relationship Id="rId6" Type="http://schemas.openxmlformats.org/officeDocument/2006/relationships/image" Target="../media/image406.png"/><Relationship Id="rId11" Type="http://schemas.openxmlformats.org/officeDocument/2006/relationships/image" Target="../media/image411.png"/><Relationship Id="rId5" Type="http://schemas.openxmlformats.org/officeDocument/2006/relationships/image" Target="../media/image405.png"/><Relationship Id="rId15" Type="http://schemas.openxmlformats.org/officeDocument/2006/relationships/image" Target="../media/image415.png"/><Relationship Id="rId10" Type="http://schemas.openxmlformats.org/officeDocument/2006/relationships/image" Target="../media/image410.png"/><Relationship Id="rId4" Type="http://schemas.openxmlformats.org/officeDocument/2006/relationships/image" Target="../media/image4.png"/><Relationship Id="rId9" Type="http://schemas.openxmlformats.org/officeDocument/2006/relationships/image" Target="../media/image409.png"/><Relationship Id="rId14" Type="http://schemas.openxmlformats.org/officeDocument/2006/relationships/image" Target="../media/image414.png"/></Relationships>
</file>

<file path=ppt/slides/_rels/slide35.xml.rels><?xml version="1.0" encoding="UTF-8" standalone="yes"?>
<Relationships xmlns="http://schemas.openxmlformats.org/package/2006/relationships"><Relationship Id="rId8" Type="http://schemas.openxmlformats.org/officeDocument/2006/relationships/image" Target="../media/image196.png"/><Relationship Id="rId13" Type="http://schemas.openxmlformats.org/officeDocument/2006/relationships/image" Target="../media/image425.png"/><Relationship Id="rId18" Type="http://schemas.openxmlformats.org/officeDocument/2006/relationships/image" Target="../media/image430.png"/><Relationship Id="rId3" Type="http://schemas.openxmlformats.org/officeDocument/2006/relationships/image" Target="../media/image1.png"/><Relationship Id="rId21" Type="http://schemas.openxmlformats.org/officeDocument/2006/relationships/image" Target="../media/image433.png"/><Relationship Id="rId7" Type="http://schemas.openxmlformats.org/officeDocument/2006/relationships/image" Target="../media/image420.png"/><Relationship Id="rId12" Type="http://schemas.openxmlformats.org/officeDocument/2006/relationships/image" Target="../media/image424.png"/><Relationship Id="rId17" Type="http://schemas.openxmlformats.org/officeDocument/2006/relationships/image" Target="../media/image429.png"/><Relationship Id="rId2" Type="http://schemas.openxmlformats.org/officeDocument/2006/relationships/notesSlide" Target="../notesSlides/notesSlide35.xml"/><Relationship Id="rId16" Type="http://schemas.openxmlformats.org/officeDocument/2006/relationships/image" Target="../media/image428.png"/><Relationship Id="rId20" Type="http://schemas.openxmlformats.org/officeDocument/2006/relationships/image" Target="../media/image432.png"/><Relationship Id="rId1" Type="http://schemas.openxmlformats.org/officeDocument/2006/relationships/slideLayout" Target="../slideLayouts/slideLayout1.xml"/><Relationship Id="rId6" Type="http://schemas.openxmlformats.org/officeDocument/2006/relationships/image" Target="../media/image419.png"/><Relationship Id="rId11" Type="http://schemas.openxmlformats.org/officeDocument/2006/relationships/image" Target="../media/image423.png"/><Relationship Id="rId24" Type="http://schemas.openxmlformats.org/officeDocument/2006/relationships/image" Target="../media/image436.png"/><Relationship Id="rId5" Type="http://schemas.openxmlformats.org/officeDocument/2006/relationships/image" Target="../media/image418.png"/><Relationship Id="rId15" Type="http://schemas.openxmlformats.org/officeDocument/2006/relationships/image" Target="../media/image427.png"/><Relationship Id="rId23" Type="http://schemas.openxmlformats.org/officeDocument/2006/relationships/image" Target="../media/image435.png"/><Relationship Id="rId10" Type="http://schemas.openxmlformats.org/officeDocument/2006/relationships/image" Target="../media/image422.png"/><Relationship Id="rId19" Type="http://schemas.openxmlformats.org/officeDocument/2006/relationships/image" Target="../media/image431.png"/><Relationship Id="rId4" Type="http://schemas.openxmlformats.org/officeDocument/2006/relationships/image" Target="../media/image30.png"/><Relationship Id="rId9" Type="http://schemas.openxmlformats.org/officeDocument/2006/relationships/image" Target="../media/image421.png"/><Relationship Id="rId14" Type="http://schemas.openxmlformats.org/officeDocument/2006/relationships/image" Target="../media/image426.png"/><Relationship Id="rId22" Type="http://schemas.openxmlformats.org/officeDocument/2006/relationships/image" Target="../media/image434.png"/></Relationships>
</file>

<file path=ppt/slides/_rels/slide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4.xml"/><Relationship Id="rId16"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1.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 Type="http://schemas.openxmlformats.org/officeDocument/2006/relationships/notesSlide" Target="../notesSlides/notesSlide5.xml"/><Relationship Id="rId16"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5" Type="http://schemas.openxmlformats.org/officeDocument/2006/relationships/image" Target="../media/image55.png"/><Relationship Id="rId10" Type="http://schemas.openxmlformats.org/officeDocument/2006/relationships/image" Target="../media/image50.png"/><Relationship Id="rId4" Type="http://schemas.openxmlformats.org/officeDocument/2006/relationships/image" Target="../media/image30.png"/><Relationship Id="rId9" Type="http://schemas.openxmlformats.org/officeDocument/2006/relationships/image" Target="../media/image49.png"/><Relationship Id="rId14" Type="http://schemas.openxmlformats.org/officeDocument/2006/relationships/image" Target="../media/image54.png"/></Relationships>
</file>

<file path=ppt/slides/_rels/slide6.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3" Type="http://schemas.openxmlformats.org/officeDocument/2006/relationships/image" Target="../media/image1.png"/><Relationship Id="rId7" Type="http://schemas.openxmlformats.org/officeDocument/2006/relationships/image" Target="../media/image61.png"/><Relationship Id="rId12" Type="http://schemas.openxmlformats.org/officeDocument/2006/relationships/image" Target="../media/image6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4.png"/><Relationship Id="rId9" Type="http://schemas.openxmlformats.org/officeDocument/2006/relationships/image" Target="../media/image63.png"/><Relationship Id="rId14" Type="http://schemas.openxmlformats.org/officeDocument/2006/relationships/image" Target="../media/image68.png"/></Relationships>
</file>

<file path=ppt/slides/_rels/slide7.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png"/><Relationship Id="rId18" Type="http://schemas.openxmlformats.org/officeDocument/2006/relationships/image" Target="../media/image82.png"/><Relationship Id="rId3" Type="http://schemas.openxmlformats.org/officeDocument/2006/relationships/image" Target="../media/image1.png"/><Relationship Id="rId7" Type="http://schemas.openxmlformats.org/officeDocument/2006/relationships/image" Target="../media/image71.png"/><Relationship Id="rId12" Type="http://schemas.openxmlformats.org/officeDocument/2006/relationships/image" Target="../media/image76.png"/><Relationship Id="rId17" Type="http://schemas.openxmlformats.org/officeDocument/2006/relationships/image" Target="../media/image81.png"/><Relationship Id="rId2" Type="http://schemas.openxmlformats.org/officeDocument/2006/relationships/notesSlide" Target="../notesSlides/notesSlide7.xml"/><Relationship Id="rId16" Type="http://schemas.openxmlformats.org/officeDocument/2006/relationships/image" Target="../media/image80.png"/><Relationship Id="rId1" Type="http://schemas.openxmlformats.org/officeDocument/2006/relationships/slideLayout" Target="../slideLayouts/slideLayout1.xml"/><Relationship Id="rId6" Type="http://schemas.openxmlformats.org/officeDocument/2006/relationships/image" Target="../media/image70.png"/><Relationship Id="rId11" Type="http://schemas.openxmlformats.org/officeDocument/2006/relationships/image" Target="../media/image75.png"/><Relationship Id="rId5" Type="http://schemas.openxmlformats.org/officeDocument/2006/relationships/image" Target="../media/image69.png"/><Relationship Id="rId15" Type="http://schemas.openxmlformats.org/officeDocument/2006/relationships/image" Target="../media/image79.png"/><Relationship Id="rId10" Type="http://schemas.openxmlformats.org/officeDocument/2006/relationships/image" Target="../media/image74.png"/><Relationship Id="rId4" Type="http://schemas.openxmlformats.org/officeDocument/2006/relationships/image" Target="../media/image30.png"/><Relationship Id="rId9" Type="http://schemas.openxmlformats.org/officeDocument/2006/relationships/image" Target="../media/image73.png"/><Relationship Id="rId14" Type="http://schemas.openxmlformats.org/officeDocument/2006/relationships/image" Target="../media/image78.png"/></Relationships>
</file>

<file path=ppt/slides/_rels/slide8.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3" Type="http://schemas.openxmlformats.org/officeDocument/2006/relationships/image" Target="../media/image1.png"/><Relationship Id="rId7" Type="http://schemas.openxmlformats.org/officeDocument/2006/relationships/image" Target="../media/image85.png"/><Relationship Id="rId12" Type="http://schemas.openxmlformats.org/officeDocument/2006/relationships/image" Target="../media/image90.png"/><Relationship Id="rId2" Type="http://schemas.openxmlformats.org/officeDocument/2006/relationships/notesSlide" Target="../notesSlides/notesSlide8.xml"/><Relationship Id="rId16" Type="http://schemas.openxmlformats.org/officeDocument/2006/relationships/image" Target="../media/image94.png"/><Relationship Id="rId1" Type="http://schemas.openxmlformats.org/officeDocument/2006/relationships/slideLayout" Target="../slideLayouts/slideLayout1.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93.png"/><Relationship Id="rId10" Type="http://schemas.openxmlformats.org/officeDocument/2006/relationships/image" Target="../media/image88.png"/><Relationship Id="rId4" Type="http://schemas.openxmlformats.org/officeDocument/2006/relationships/image" Target="../media/image30.png"/><Relationship Id="rId9" Type="http://schemas.openxmlformats.org/officeDocument/2006/relationships/image" Target="../media/image87.png"/><Relationship Id="rId14" Type="http://schemas.openxmlformats.org/officeDocument/2006/relationships/image" Target="../media/image92.png"/></Relationships>
</file>

<file path=ppt/slides/_rels/slide9.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3.png"/><Relationship Id="rId18" Type="http://schemas.openxmlformats.org/officeDocument/2006/relationships/image" Target="../media/image108.png"/><Relationship Id="rId3" Type="http://schemas.openxmlformats.org/officeDocument/2006/relationships/image" Target="../media/image1.png"/><Relationship Id="rId21" Type="http://schemas.openxmlformats.org/officeDocument/2006/relationships/image" Target="../media/image111.png"/><Relationship Id="rId7" Type="http://schemas.openxmlformats.org/officeDocument/2006/relationships/image" Target="../media/image97.png"/><Relationship Id="rId12" Type="http://schemas.openxmlformats.org/officeDocument/2006/relationships/image" Target="../media/image102.png"/><Relationship Id="rId17" Type="http://schemas.openxmlformats.org/officeDocument/2006/relationships/image" Target="../media/image107.png"/><Relationship Id="rId2" Type="http://schemas.openxmlformats.org/officeDocument/2006/relationships/notesSlide" Target="../notesSlides/notesSlide9.xml"/><Relationship Id="rId16" Type="http://schemas.openxmlformats.org/officeDocument/2006/relationships/image" Target="../media/image106.png"/><Relationship Id="rId20" Type="http://schemas.openxmlformats.org/officeDocument/2006/relationships/image" Target="../media/image110.png"/><Relationship Id="rId1" Type="http://schemas.openxmlformats.org/officeDocument/2006/relationships/slideLayout" Target="../slideLayouts/slideLayout1.xml"/><Relationship Id="rId6" Type="http://schemas.openxmlformats.org/officeDocument/2006/relationships/image" Target="../media/image96.png"/><Relationship Id="rId11" Type="http://schemas.openxmlformats.org/officeDocument/2006/relationships/image" Target="../media/image101.png"/><Relationship Id="rId24" Type="http://schemas.openxmlformats.org/officeDocument/2006/relationships/image" Target="../media/image114.png"/><Relationship Id="rId5" Type="http://schemas.openxmlformats.org/officeDocument/2006/relationships/image" Target="../media/image95.png"/><Relationship Id="rId15" Type="http://schemas.openxmlformats.org/officeDocument/2006/relationships/image" Target="../media/image105.png"/><Relationship Id="rId23" Type="http://schemas.openxmlformats.org/officeDocument/2006/relationships/image" Target="../media/image113.png"/><Relationship Id="rId10" Type="http://schemas.openxmlformats.org/officeDocument/2006/relationships/image" Target="../media/image100.png"/><Relationship Id="rId19" Type="http://schemas.openxmlformats.org/officeDocument/2006/relationships/image" Target="../media/image109.png"/><Relationship Id="rId4" Type="http://schemas.openxmlformats.org/officeDocument/2006/relationships/image" Target="../media/image30.png"/><Relationship Id="rId9" Type="http://schemas.openxmlformats.org/officeDocument/2006/relationships/image" Target="../media/image99.png"/><Relationship Id="rId14" Type="http://schemas.openxmlformats.org/officeDocument/2006/relationships/image" Target="../media/image104.png"/><Relationship Id="rId22" Type="http://schemas.openxmlformats.org/officeDocument/2006/relationships/image" Target="../media/image11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5486400" cy="6858000"/>
          </a:xfrm>
          <a:prstGeom prst="rect">
            <a:avLst/>
          </a:prstGeom>
        </p:spPr>
      </p:pic>
      <p:pic>
        <p:nvPicPr>
          <p:cNvPr id="5" name="Image 3" descr="preencoded.png"/>
          <p:cNvPicPr>
            <a:picLocks noChangeAspect="1"/>
          </p:cNvPicPr>
          <p:nvPr/>
        </p:nvPicPr>
        <p:blipFill>
          <a:blip r:embed="rId5"/>
          <a:stretch>
            <a:fillRect/>
          </a:stretch>
        </p:blipFill>
        <p:spPr>
          <a:xfrm>
            <a:off x="6057900" y="4430762"/>
            <a:ext cx="5562600" cy="1638300"/>
          </a:xfrm>
          <a:prstGeom prst="rect">
            <a:avLst/>
          </a:prstGeom>
        </p:spPr>
      </p:pic>
      <p:sp>
        <p:nvSpPr>
          <p:cNvPr id="6" name="Text 0"/>
          <p:cNvSpPr/>
          <p:nvPr/>
        </p:nvSpPr>
        <p:spPr>
          <a:xfrm>
            <a:off x="6057900" y="457200"/>
            <a:ext cx="5562600" cy="228600"/>
          </a:xfrm>
          <a:prstGeom prst="rect">
            <a:avLst/>
          </a:prstGeom>
          <a:solidFill>
            <a:schemeClr val="accent2"/>
          </a:solidFill>
          <a:ln/>
        </p:spPr>
        <p:txBody>
          <a:bodyPr vert="horz" wrap="square" lIns="0" tIns="0" rIns="0" bIns="0" rtlCol="0" anchor="ctr"/>
          <a:lstStyle/>
          <a:p>
            <a:pPr marL="0" indent="0">
              <a:lnSpc>
                <a:spcPts val="1800"/>
              </a:lnSpc>
              <a:buNone/>
            </a:pPr>
            <a:r>
              <a:rPr lang="en-US" sz="1200" b="1" kern="0" spc="120" dirty="0">
                <a:solidFill>
                  <a:schemeClr val="bg1"/>
                </a:solidFill>
                <a:latin typeface="Inter" pitchFamily="34" charset="0"/>
                <a:ea typeface="Inter" pitchFamily="34" charset="-122"/>
                <a:cs typeface="Inter" pitchFamily="34" charset="-120"/>
              </a:rPr>
              <a:t> BRADFORD VTS TEACHING DECK</a:t>
            </a:r>
            <a:endParaRPr lang="en-US" sz="1200" dirty="0">
              <a:solidFill>
                <a:schemeClr val="bg1"/>
              </a:solidFill>
            </a:endParaRPr>
          </a:p>
        </p:txBody>
      </p:sp>
      <p:sp>
        <p:nvSpPr>
          <p:cNvPr id="7" name="Text 1"/>
          <p:cNvSpPr/>
          <p:nvPr/>
        </p:nvSpPr>
        <p:spPr>
          <a:xfrm>
            <a:off x="6057900" y="838200"/>
            <a:ext cx="5562600" cy="2011412"/>
          </a:xfrm>
          <a:prstGeom prst="rect">
            <a:avLst/>
          </a:prstGeom>
          <a:noFill/>
          <a:ln/>
        </p:spPr>
        <p:txBody>
          <a:bodyPr vert="horz" wrap="square" lIns="0" tIns="0" rIns="0" bIns="0" rtlCol="0" anchor="ctr"/>
          <a:lstStyle/>
          <a:p>
            <a:pPr marL="0" indent="0">
              <a:lnSpc>
                <a:spcPts val="5280"/>
              </a:lnSpc>
              <a:buNone/>
            </a:pPr>
            <a:r>
              <a:rPr lang="en-US" sz="4800" b="1" dirty="0">
                <a:solidFill>
                  <a:srgbClr val="2C3E50"/>
                </a:solidFill>
                <a:latin typeface="Inter" pitchFamily="34" charset="0"/>
                <a:ea typeface="Inter" pitchFamily="34" charset="-122"/>
                <a:cs typeface="Inter" pitchFamily="34" charset="-120"/>
              </a:rPr>
              <a:t>Cervical Cancer, HPV and Vulval Problems</a:t>
            </a:r>
            <a:endParaRPr lang="en-US" sz="4800" dirty="0"/>
          </a:p>
        </p:txBody>
      </p:sp>
      <p:sp>
        <p:nvSpPr>
          <p:cNvPr id="8" name="Text 2"/>
          <p:cNvSpPr/>
          <p:nvPr/>
        </p:nvSpPr>
        <p:spPr>
          <a:xfrm>
            <a:off x="6057900" y="3030587"/>
            <a:ext cx="5562600" cy="942975"/>
          </a:xfrm>
          <a:prstGeom prst="rect">
            <a:avLst/>
          </a:prstGeom>
          <a:noFill/>
          <a:ln/>
        </p:spPr>
        <p:txBody>
          <a:bodyPr vert="horz" wrap="square" lIns="0" tIns="0" rIns="0" bIns="0" rtlCol="0" anchor="ctr"/>
          <a:lstStyle/>
          <a:p>
            <a:pPr marL="0" indent="0">
              <a:lnSpc>
                <a:spcPts val="2475"/>
              </a:lnSpc>
              <a:buNone/>
            </a:pPr>
            <a:r>
              <a:rPr lang="en-US" sz="1650" dirty="0">
                <a:solidFill>
                  <a:srgbClr val="546E7A"/>
                </a:solidFill>
                <a:latin typeface="Inter" pitchFamily="34" charset="0"/>
                <a:ea typeface="Inter" pitchFamily="34" charset="-122"/>
                <a:cs typeface="Inter" pitchFamily="34" charset="-120"/>
              </a:rPr>
              <a:t>A comprehensive high-yield guide for GP trainees covering biology, primary care management, and exam-focused clinical pearls.</a:t>
            </a:r>
            <a:endParaRPr lang="en-US" sz="1650" dirty="0"/>
          </a:p>
        </p:txBody>
      </p:sp>
      <p:sp>
        <p:nvSpPr>
          <p:cNvPr id="9" name="Text 3"/>
          <p:cNvSpPr/>
          <p:nvPr/>
        </p:nvSpPr>
        <p:spPr>
          <a:xfrm>
            <a:off x="6286500" y="4611737"/>
            <a:ext cx="5105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latin typeface="Inter" pitchFamily="34" charset="0"/>
                <a:ea typeface="Inter" pitchFamily="34" charset="-122"/>
                <a:cs typeface="Inter" pitchFamily="34" charset="-120"/>
              </a:rPr>
              <a:t>TEACHING FOCUS &amp; METHODOLOGY</a:t>
            </a:r>
            <a:endParaRPr lang="en-US" sz="1050" dirty="0"/>
          </a:p>
        </p:txBody>
      </p:sp>
      <p:sp>
        <p:nvSpPr>
          <p:cNvPr id="10" name="Text 4"/>
          <p:cNvSpPr/>
          <p:nvPr/>
        </p:nvSpPr>
        <p:spPr>
          <a:xfrm>
            <a:off x="6286500" y="4935587"/>
            <a:ext cx="24765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673AB7"/>
                </a:solidFill>
                <a:latin typeface="Inter" pitchFamily="34" charset="0"/>
                <a:ea typeface="Inter" pitchFamily="34" charset="-122"/>
                <a:cs typeface="Inter" pitchFamily="34" charset="-120"/>
              </a:rPr>
              <a:t>Pathophysiology</a:t>
            </a:r>
            <a:endParaRPr lang="en-US" sz="975" dirty="0"/>
          </a:p>
        </p:txBody>
      </p:sp>
      <p:sp>
        <p:nvSpPr>
          <p:cNvPr id="11" name="Text 5"/>
          <p:cNvSpPr/>
          <p:nvPr/>
        </p:nvSpPr>
        <p:spPr>
          <a:xfrm>
            <a:off x="6286500" y="5149900"/>
            <a:ext cx="4000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8909C"/>
                </a:solidFill>
                <a:latin typeface="Inter" pitchFamily="34" charset="0"/>
                <a:ea typeface="Inter" pitchFamily="34" charset="-122"/>
                <a:cs typeface="Inter" pitchFamily="34" charset="-120"/>
              </a:rPr>
              <a:t>HPV Biology &amp; Oncogenesis</a:t>
            </a:r>
            <a:endParaRPr lang="en-US" sz="1050" dirty="0"/>
          </a:p>
        </p:txBody>
      </p:sp>
      <p:sp>
        <p:nvSpPr>
          <p:cNvPr id="12" name="Text 6"/>
          <p:cNvSpPr/>
          <p:nvPr/>
        </p:nvSpPr>
        <p:spPr>
          <a:xfrm>
            <a:off x="8915400" y="4935587"/>
            <a:ext cx="252603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E7D32"/>
                </a:solidFill>
                <a:latin typeface="Inter" pitchFamily="34" charset="0"/>
                <a:ea typeface="Inter" pitchFamily="34" charset="-122"/>
                <a:cs typeface="Inter" pitchFamily="34" charset="-120"/>
              </a:rPr>
              <a:t>Clinical Practice</a:t>
            </a:r>
            <a:endParaRPr lang="en-US" sz="975" dirty="0"/>
          </a:p>
        </p:txBody>
      </p:sp>
      <p:sp>
        <p:nvSpPr>
          <p:cNvPr id="13" name="Text 7"/>
          <p:cNvSpPr/>
          <p:nvPr/>
        </p:nvSpPr>
        <p:spPr>
          <a:xfrm>
            <a:off x="8915400" y="5149900"/>
            <a:ext cx="3276600" cy="200025"/>
          </a:xfrm>
          <a:prstGeom prst="rect">
            <a:avLst/>
          </a:prstGeom>
          <a:noFill/>
          <a:ln/>
        </p:spPr>
        <p:txBody>
          <a:bodyPr vert="horz" wrap="square" lIns="0" tIns="0" rIns="0" bIns="0" rtlCol="0" anchor="ctr"/>
          <a:lstStyle/>
          <a:p>
            <a:pPr marL="0" indent="0">
              <a:lnSpc>
                <a:spcPts val="1575"/>
              </a:lnSpc>
              <a:buNone/>
            </a:pPr>
            <a:r>
              <a:rPr lang="en-US" sz="1050" dirty="0">
                <a:solidFill>
                  <a:srgbClr val="78909C"/>
                </a:solidFill>
                <a:latin typeface="Inter" pitchFamily="34" charset="0"/>
                <a:ea typeface="Inter" pitchFamily="34" charset="-122"/>
                <a:cs typeface="Inter" pitchFamily="34" charset="-120"/>
              </a:rPr>
              <a:t>PCB &amp; Referral Pathways</a:t>
            </a:r>
            <a:endParaRPr lang="en-US" sz="1050" dirty="0"/>
          </a:p>
        </p:txBody>
      </p:sp>
      <p:sp>
        <p:nvSpPr>
          <p:cNvPr id="14" name="Text 8"/>
          <p:cNvSpPr/>
          <p:nvPr/>
        </p:nvSpPr>
        <p:spPr>
          <a:xfrm>
            <a:off x="6286500" y="5473750"/>
            <a:ext cx="24765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1565C0"/>
                </a:solidFill>
                <a:latin typeface="Inter" pitchFamily="34" charset="0"/>
                <a:ea typeface="Inter" pitchFamily="34" charset="-122"/>
                <a:cs typeface="Inter" pitchFamily="34" charset="-120"/>
              </a:rPr>
              <a:t>AKT Mastery</a:t>
            </a:r>
            <a:endParaRPr lang="en-US" sz="975" dirty="0"/>
          </a:p>
        </p:txBody>
      </p:sp>
      <p:sp>
        <p:nvSpPr>
          <p:cNvPr id="15" name="Text 9"/>
          <p:cNvSpPr/>
          <p:nvPr/>
        </p:nvSpPr>
        <p:spPr>
          <a:xfrm>
            <a:off x="6286500" y="5688062"/>
            <a:ext cx="3680460" cy="200025"/>
          </a:xfrm>
          <a:prstGeom prst="rect">
            <a:avLst/>
          </a:prstGeom>
          <a:noFill/>
          <a:ln/>
        </p:spPr>
        <p:txBody>
          <a:bodyPr vert="horz" wrap="square" lIns="0" tIns="0" rIns="0" bIns="0" rtlCol="0" anchor="ctr"/>
          <a:lstStyle/>
          <a:p>
            <a:pPr marL="0" indent="0">
              <a:lnSpc>
                <a:spcPts val="1575"/>
              </a:lnSpc>
              <a:buNone/>
            </a:pPr>
            <a:r>
              <a:rPr lang="en-US" sz="1050" dirty="0">
                <a:solidFill>
                  <a:srgbClr val="78909C"/>
                </a:solidFill>
                <a:latin typeface="Inter" pitchFamily="34" charset="0"/>
                <a:ea typeface="Inter" pitchFamily="34" charset="-122"/>
                <a:cs typeface="Inter" pitchFamily="34" charset="-120"/>
              </a:rPr>
              <a:t>Data &amp; Evidence Summary</a:t>
            </a:r>
            <a:endParaRPr lang="en-US" sz="1050" dirty="0"/>
          </a:p>
        </p:txBody>
      </p:sp>
      <p:sp>
        <p:nvSpPr>
          <p:cNvPr id="16" name="Text 10"/>
          <p:cNvSpPr/>
          <p:nvPr/>
        </p:nvSpPr>
        <p:spPr>
          <a:xfrm>
            <a:off x="8915400" y="5473750"/>
            <a:ext cx="24765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C62828"/>
                </a:solidFill>
                <a:latin typeface="Inter" pitchFamily="34" charset="0"/>
                <a:ea typeface="Inter" pitchFamily="34" charset="-122"/>
                <a:cs typeface="Inter" pitchFamily="34" charset="-120"/>
              </a:rPr>
              <a:t>SCA Skills</a:t>
            </a:r>
            <a:endParaRPr lang="en-US" sz="975" dirty="0"/>
          </a:p>
        </p:txBody>
      </p:sp>
      <p:sp>
        <p:nvSpPr>
          <p:cNvPr id="17" name="Text 11"/>
          <p:cNvSpPr/>
          <p:nvPr/>
        </p:nvSpPr>
        <p:spPr>
          <a:xfrm>
            <a:off x="8915400" y="5688062"/>
            <a:ext cx="3040380" cy="200025"/>
          </a:xfrm>
          <a:prstGeom prst="rect">
            <a:avLst/>
          </a:prstGeom>
          <a:noFill/>
          <a:ln/>
        </p:spPr>
        <p:txBody>
          <a:bodyPr vert="horz" wrap="square" lIns="0" tIns="0" rIns="0" bIns="0" rtlCol="0" anchor="ctr"/>
          <a:lstStyle/>
          <a:p>
            <a:pPr marL="0" indent="0">
              <a:lnSpc>
                <a:spcPts val="1575"/>
              </a:lnSpc>
              <a:buNone/>
            </a:pPr>
            <a:r>
              <a:rPr lang="en-US" sz="1050" dirty="0">
                <a:solidFill>
                  <a:srgbClr val="78909C"/>
                </a:solidFill>
                <a:latin typeface="Inter" pitchFamily="34" charset="0"/>
                <a:ea typeface="Inter" pitchFamily="34" charset="-122"/>
                <a:cs typeface="Inter" pitchFamily="34" charset="-120"/>
              </a:rPr>
              <a:t>Consultation Pearls</a:t>
            </a:r>
            <a:endParaRPr lang="en-US" sz="1050" dirty="0"/>
          </a:p>
        </p:txBody>
      </p:sp>
      <p:sp>
        <p:nvSpPr>
          <p:cNvPr id="18" name="Text 12"/>
          <p:cNvSpPr/>
          <p:nvPr/>
        </p:nvSpPr>
        <p:spPr>
          <a:xfrm>
            <a:off x="6057900" y="6297662"/>
            <a:ext cx="1685925"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0A4AE"/>
                </a:solidFill>
                <a:latin typeface="Inter" pitchFamily="34" charset="0"/>
                <a:ea typeface="Inter" pitchFamily="34" charset="-122"/>
                <a:cs typeface="Inter" pitchFamily="34" charset="-120"/>
              </a:rPr>
              <a:t>DEPARTMENT</a:t>
            </a:r>
            <a:endParaRPr lang="en-US" sz="900" dirty="0"/>
          </a:p>
        </p:txBody>
      </p:sp>
      <p:sp>
        <p:nvSpPr>
          <p:cNvPr id="19" name="Text 13"/>
          <p:cNvSpPr/>
          <p:nvPr/>
        </p:nvSpPr>
        <p:spPr>
          <a:xfrm>
            <a:off x="6057900" y="6497687"/>
            <a:ext cx="36804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latin typeface="Inter" pitchFamily="34" charset="0"/>
                <a:ea typeface="Inter" pitchFamily="34" charset="-122"/>
                <a:cs typeface="Inter" pitchFamily="34" charset="-120"/>
              </a:rPr>
              <a:t>Gynaecological Oncology</a:t>
            </a:r>
            <a:endParaRPr lang="en-US" sz="1050" dirty="0"/>
          </a:p>
        </p:txBody>
      </p:sp>
      <p:sp>
        <p:nvSpPr>
          <p:cNvPr id="20" name="Text 14"/>
          <p:cNvSpPr/>
          <p:nvPr/>
        </p:nvSpPr>
        <p:spPr>
          <a:xfrm>
            <a:off x="8048625" y="6297662"/>
            <a:ext cx="164592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0A4AE"/>
                </a:solidFill>
                <a:latin typeface="Inter" pitchFamily="34" charset="0"/>
                <a:ea typeface="Inter" pitchFamily="34" charset="-122"/>
                <a:cs typeface="Inter" pitchFamily="34" charset="-120"/>
              </a:rPr>
              <a:t>SESSION DATE</a:t>
            </a:r>
            <a:endParaRPr lang="en-US" sz="900" dirty="0"/>
          </a:p>
        </p:txBody>
      </p:sp>
      <p:sp>
        <p:nvSpPr>
          <p:cNvPr id="21" name="Text 15"/>
          <p:cNvSpPr/>
          <p:nvPr/>
        </p:nvSpPr>
        <p:spPr>
          <a:xfrm>
            <a:off x="8048625" y="6497687"/>
            <a:ext cx="22936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latin typeface="Inter" pitchFamily="34" charset="0"/>
                <a:ea typeface="Inter" pitchFamily="34" charset="-122"/>
                <a:cs typeface="Inter" pitchFamily="34" charset="-120"/>
              </a:rPr>
              <a:t>May 3, 2026</a:t>
            </a:r>
            <a:endParaRPr lang="en-US" sz="1050" dirty="0"/>
          </a:p>
        </p:txBody>
      </p:sp>
      <p:sp>
        <p:nvSpPr>
          <p:cNvPr id="22" name="Text 16"/>
          <p:cNvSpPr/>
          <p:nvPr/>
        </p:nvSpPr>
        <p:spPr>
          <a:xfrm>
            <a:off x="9182100" y="6297662"/>
            <a:ext cx="178308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0A4AE"/>
                </a:solidFill>
                <a:latin typeface="Inter" pitchFamily="34" charset="0"/>
                <a:ea typeface="Inter" pitchFamily="34" charset="-122"/>
                <a:cs typeface="Inter" pitchFamily="34" charset="-120"/>
              </a:rPr>
              <a:t>RESOURCE TYPE</a:t>
            </a:r>
            <a:endParaRPr lang="en-US" sz="900" dirty="0"/>
          </a:p>
        </p:txBody>
      </p:sp>
      <p:sp>
        <p:nvSpPr>
          <p:cNvPr id="23" name="Text 17"/>
          <p:cNvSpPr/>
          <p:nvPr/>
        </p:nvSpPr>
        <p:spPr>
          <a:xfrm>
            <a:off x="9182100" y="6497687"/>
            <a:ext cx="30099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latin typeface="Inter" pitchFamily="34" charset="0"/>
                <a:ea typeface="Inter" pitchFamily="34" charset="-122"/>
                <a:cs typeface="Inter" pitchFamily="34" charset="-120"/>
              </a:rPr>
              <a:t>High-Yield Teaching Deck</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4" name="Image 2" descr="preencoded.png"/>
          <p:cNvPicPr>
            <a:picLocks noChangeAspect="1"/>
          </p:cNvPicPr>
          <p:nvPr/>
        </p:nvPicPr>
        <p:blipFill>
          <a:blip r:embed="rId5"/>
          <a:stretch>
            <a:fillRect/>
          </a:stretch>
        </p:blipFill>
        <p:spPr>
          <a:xfrm>
            <a:off x="381000" y="1179165"/>
            <a:ext cx="5762625" cy="5393085"/>
          </a:xfrm>
          <a:prstGeom prst="rect">
            <a:avLst/>
          </a:prstGeom>
        </p:spPr>
      </p:pic>
      <p:pic>
        <p:nvPicPr>
          <p:cNvPr id="5" name="Image 3" descr="preencoded.png"/>
          <p:cNvPicPr>
            <a:picLocks noChangeAspect="1"/>
          </p:cNvPicPr>
          <p:nvPr/>
        </p:nvPicPr>
        <p:blipFill>
          <a:blip r:embed="rId6"/>
          <a:stretch>
            <a:fillRect/>
          </a:stretch>
        </p:blipFill>
        <p:spPr>
          <a:xfrm>
            <a:off x="1659285" y="1669256"/>
            <a:ext cx="214313" cy="175320"/>
          </a:xfrm>
          <a:prstGeom prst="rect">
            <a:avLst/>
          </a:prstGeom>
        </p:spPr>
      </p:pic>
      <p:pic>
        <p:nvPicPr>
          <p:cNvPr id="6" name="Image 4" descr="preencoded.png"/>
          <p:cNvPicPr>
            <a:picLocks noChangeAspect="1"/>
          </p:cNvPicPr>
          <p:nvPr/>
        </p:nvPicPr>
        <p:blipFill>
          <a:blip r:embed="rId7"/>
          <a:stretch>
            <a:fillRect/>
          </a:stretch>
        </p:blipFill>
        <p:spPr>
          <a:xfrm>
            <a:off x="571500" y="2021235"/>
            <a:ext cx="5372100" cy="3619500"/>
          </a:xfrm>
          <a:prstGeom prst="rect">
            <a:avLst/>
          </a:prstGeom>
        </p:spPr>
      </p:pic>
      <p:pic>
        <p:nvPicPr>
          <p:cNvPr id="7" name="Image 5" descr="preencoded.png"/>
          <p:cNvPicPr>
            <a:picLocks noChangeAspect="1"/>
          </p:cNvPicPr>
          <p:nvPr/>
        </p:nvPicPr>
        <p:blipFill>
          <a:blip r:embed="rId8"/>
          <a:stretch>
            <a:fillRect/>
          </a:stretch>
        </p:blipFill>
        <p:spPr>
          <a:xfrm>
            <a:off x="6429375" y="1179165"/>
            <a:ext cx="5381625" cy="2601367"/>
          </a:xfrm>
          <a:prstGeom prst="rect">
            <a:avLst/>
          </a:prstGeom>
        </p:spPr>
      </p:pic>
      <p:pic>
        <p:nvPicPr>
          <p:cNvPr id="8" name="Image 6" descr="preencoded.png"/>
          <p:cNvPicPr>
            <a:picLocks noChangeAspect="1"/>
          </p:cNvPicPr>
          <p:nvPr/>
        </p:nvPicPr>
        <p:blipFill>
          <a:blip r:embed="rId9"/>
          <a:stretch>
            <a:fillRect/>
          </a:stretch>
        </p:blipFill>
        <p:spPr>
          <a:xfrm>
            <a:off x="6619875" y="1684883"/>
            <a:ext cx="214313" cy="175320"/>
          </a:xfrm>
          <a:prstGeom prst="rect">
            <a:avLst/>
          </a:prstGeom>
        </p:spPr>
      </p:pic>
      <p:pic>
        <p:nvPicPr>
          <p:cNvPr id="9" name="Image 7" descr="preencoded.png"/>
          <p:cNvPicPr>
            <a:picLocks noChangeAspect="1"/>
          </p:cNvPicPr>
          <p:nvPr/>
        </p:nvPicPr>
        <p:blipFill>
          <a:blip r:embed="rId10"/>
          <a:stretch>
            <a:fillRect/>
          </a:stretch>
        </p:blipFill>
        <p:spPr>
          <a:xfrm>
            <a:off x="6619875" y="2015430"/>
            <a:ext cx="178594" cy="194816"/>
          </a:xfrm>
          <a:prstGeom prst="rect">
            <a:avLst/>
          </a:prstGeom>
        </p:spPr>
      </p:pic>
      <p:pic>
        <p:nvPicPr>
          <p:cNvPr id="10" name="Image 8" descr="preencoded.png"/>
          <p:cNvPicPr>
            <a:picLocks noChangeAspect="1"/>
          </p:cNvPicPr>
          <p:nvPr/>
        </p:nvPicPr>
        <p:blipFill>
          <a:blip r:embed="rId11"/>
          <a:stretch>
            <a:fillRect/>
          </a:stretch>
        </p:blipFill>
        <p:spPr>
          <a:xfrm>
            <a:off x="6619875" y="2520255"/>
            <a:ext cx="178594" cy="194816"/>
          </a:xfrm>
          <a:prstGeom prst="rect">
            <a:avLst/>
          </a:prstGeom>
        </p:spPr>
      </p:pic>
      <p:pic>
        <p:nvPicPr>
          <p:cNvPr id="11" name="Image 9" descr="preencoded.png"/>
          <p:cNvPicPr>
            <a:picLocks noChangeAspect="1"/>
          </p:cNvPicPr>
          <p:nvPr/>
        </p:nvPicPr>
        <p:blipFill>
          <a:blip r:embed="rId12"/>
          <a:stretch>
            <a:fillRect/>
          </a:stretch>
        </p:blipFill>
        <p:spPr>
          <a:xfrm>
            <a:off x="6619875" y="3025080"/>
            <a:ext cx="178594" cy="142875"/>
          </a:xfrm>
          <a:prstGeom prst="rect">
            <a:avLst/>
          </a:prstGeom>
        </p:spPr>
      </p:pic>
      <p:pic>
        <p:nvPicPr>
          <p:cNvPr id="12" name="Image 10" descr="preencoded.png"/>
          <p:cNvPicPr>
            <a:picLocks noChangeAspect="1"/>
          </p:cNvPicPr>
          <p:nvPr/>
        </p:nvPicPr>
        <p:blipFill>
          <a:blip r:embed="rId13"/>
          <a:stretch>
            <a:fillRect/>
          </a:stretch>
        </p:blipFill>
        <p:spPr>
          <a:xfrm>
            <a:off x="6429375" y="3971032"/>
            <a:ext cx="5381625" cy="2601367"/>
          </a:xfrm>
          <a:prstGeom prst="rect">
            <a:avLst/>
          </a:prstGeom>
        </p:spPr>
      </p:pic>
      <p:pic>
        <p:nvPicPr>
          <p:cNvPr id="13" name="Image 11" descr="preencoded.png"/>
          <p:cNvPicPr>
            <a:picLocks noChangeAspect="1"/>
          </p:cNvPicPr>
          <p:nvPr/>
        </p:nvPicPr>
        <p:blipFill>
          <a:blip r:embed="rId14"/>
          <a:stretch>
            <a:fillRect/>
          </a:stretch>
        </p:blipFill>
        <p:spPr>
          <a:xfrm>
            <a:off x="6619875" y="4583906"/>
            <a:ext cx="214313" cy="175320"/>
          </a:xfrm>
          <a:prstGeom prst="rect">
            <a:avLst/>
          </a:prstGeom>
        </p:spPr>
      </p:pic>
      <p:pic>
        <p:nvPicPr>
          <p:cNvPr id="14" name="Image 12" descr="preencoded.png"/>
          <p:cNvPicPr>
            <a:picLocks noChangeAspect="1"/>
          </p:cNvPicPr>
          <p:nvPr/>
        </p:nvPicPr>
        <p:blipFill>
          <a:blip r:embed="rId15"/>
          <a:stretch>
            <a:fillRect/>
          </a:stretch>
        </p:blipFill>
        <p:spPr>
          <a:xfrm>
            <a:off x="6619875" y="4914454"/>
            <a:ext cx="178594" cy="142875"/>
          </a:xfrm>
          <a:prstGeom prst="rect">
            <a:avLst/>
          </a:prstGeom>
        </p:spPr>
      </p:pic>
      <p:pic>
        <p:nvPicPr>
          <p:cNvPr id="15" name="Image 13" descr="preencoded.png"/>
          <p:cNvPicPr>
            <a:picLocks noChangeAspect="1"/>
          </p:cNvPicPr>
          <p:nvPr/>
        </p:nvPicPr>
        <p:blipFill>
          <a:blip r:embed="rId16"/>
          <a:stretch>
            <a:fillRect/>
          </a:stretch>
        </p:blipFill>
        <p:spPr>
          <a:xfrm>
            <a:off x="6619875" y="5204966"/>
            <a:ext cx="178594" cy="267891"/>
          </a:xfrm>
          <a:prstGeom prst="rect">
            <a:avLst/>
          </a:prstGeom>
        </p:spPr>
      </p:pic>
      <p:pic>
        <p:nvPicPr>
          <p:cNvPr id="16" name="Image 14" descr="preencoded.png"/>
          <p:cNvPicPr>
            <a:picLocks noChangeAspect="1"/>
          </p:cNvPicPr>
          <p:nvPr/>
        </p:nvPicPr>
        <p:blipFill>
          <a:blip r:embed="rId17"/>
          <a:stretch>
            <a:fillRect/>
          </a:stretch>
        </p:blipFill>
        <p:spPr>
          <a:xfrm>
            <a:off x="6619875" y="5709791"/>
            <a:ext cx="178594" cy="142875"/>
          </a:xfrm>
          <a:prstGeom prst="rect">
            <a:avLst/>
          </a:prstGeom>
        </p:spPr>
      </p:pic>
      <p:sp>
        <p:nvSpPr>
          <p:cNvPr id="17"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Vaccination Impact and Screening Rules</a:t>
            </a:r>
            <a:endParaRPr lang="en-US" sz="1800" dirty="0"/>
          </a:p>
        </p:txBody>
      </p:sp>
      <p:sp>
        <p:nvSpPr>
          <p:cNvPr id="18"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19" name="Text 2"/>
          <p:cNvSpPr/>
          <p:nvPr/>
        </p:nvSpPr>
        <p:spPr>
          <a:xfrm>
            <a:off x="1873597" y="1621185"/>
            <a:ext cx="4079528"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C3E50"/>
                </a:solidFill>
              </a:rPr>
              <a:t> Scottish Study Impact (Lancet 2021)</a:t>
            </a:r>
            <a:endParaRPr lang="en-US" sz="1350" dirty="0"/>
          </a:p>
        </p:txBody>
      </p:sp>
      <p:sp>
        <p:nvSpPr>
          <p:cNvPr id="20" name="Text 3"/>
          <p:cNvSpPr/>
          <p:nvPr/>
        </p:nvSpPr>
        <p:spPr>
          <a:xfrm>
            <a:off x="571500" y="5783610"/>
            <a:ext cx="5381625" cy="346472"/>
          </a:xfrm>
          <a:prstGeom prst="rect">
            <a:avLst/>
          </a:prstGeom>
          <a:noFill/>
          <a:ln/>
        </p:spPr>
        <p:txBody>
          <a:bodyPr vert="horz" wrap="square" lIns="0" tIns="0" rIns="0" bIns="0" rtlCol="0" anchor="ctr"/>
          <a:lstStyle/>
          <a:p>
            <a:pPr marL="0" indent="0" algn="ctr">
              <a:lnSpc>
                <a:spcPts val="1365"/>
              </a:lnSpc>
              <a:buNone/>
            </a:pPr>
            <a:r>
              <a:rPr lang="en-US" sz="975" i="1" dirty="0">
                <a:solidFill>
                  <a:srgbClr val="546E7A"/>
                </a:solidFill>
              </a:rPr>
              <a:t>Cervical cancer rates fell by </a:t>
            </a:r>
            <a:r>
              <a:rPr lang="en-US" sz="975" b="1" i="1" dirty="0">
                <a:solidFill>
                  <a:srgbClr val="546E7A"/>
                </a:solidFill>
              </a:rPr>
              <a:t>nearly 90%</a:t>
            </a:r>
            <a:r>
              <a:rPr lang="en-US" sz="975" i="1" dirty="0">
                <a:solidFill>
                  <a:srgbClr val="546E7A"/>
                </a:solidFill>
              </a:rPr>
              <a:t> in women vaccinated at age 12–13. This landmark data confirms the vaccine's high efficacy.</a:t>
            </a:r>
            <a:endParaRPr lang="en-US" sz="975" dirty="0"/>
          </a:p>
        </p:txBody>
      </p:sp>
      <p:sp>
        <p:nvSpPr>
          <p:cNvPr id="21" name="Text 4"/>
          <p:cNvSpPr/>
          <p:nvPr/>
        </p:nvSpPr>
        <p:spPr>
          <a:xfrm>
            <a:off x="6929438" y="1643955"/>
            <a:ext cx="52625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B5E20"/>
                </a:solidFill>
              </a:rPr>
              <a:t>Clinical Practice: Top Tip</a:t>
            </a:r>
            <a:endParaRPr lang="en-US" sz="1350" dirty="0"/>
          </a:p>
        </p:txBody>
      </p:sp>
      <p:sp>
        <p:nvSpPr>
          <p:cNvPr id="22" name="Text 5"/>
          <p:cNvSpPr/>
          <p:nvPr/>
        </p:nvSpPr>
        <p:spPr>
          <a:xfrm>
            <a:off x="6874669" y="2015430"/>
            <a:ext cx="47458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1B5E20"/>
                </a:solidFill>
              </a:rPr>
              <a:t>Vaccination ≠ No Screening:</a:t>
            </a:r>
            <a:r>
              <a:rPr lang="en-US" sz="1125" dirty="0">
                <a:solidFill>
                  <a:srgbClr val="1B5E20"/>
                </a:solidFill>
              </a:rPr>
              <a:t> All vaccinated women MUST still attend routine cervical screening.</a:t>
            </a:r>
            <a:endParaRPr lang="en-US" sz="1125" dirty="0"/>
          </a:p>
        </p:txBody>
      </p:sp>
      <p:sp>
        <p:nvSpPr>
          <p:cNvPr id="23" name="Text 6"/>
          <p:cNvSpPr/>
          <p:nvPr/>
        </p:nvSpPr>
        <p:spPr>
          <a:xfrm>
            <a:off x="6874669" y="2520255"/>
            <a:ext cx="4745831"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1B5E20"/>
                </a:solidFill>
              </a:rPr>
              <a:t>The vaccine covers ~90% of cancer-causing types (Gardasil-9), but not all possible high-risk types.</a:t>
            </a:r>
            <a:endParaRPr lang="en-US" sz="1125" dirty="0"/>
          </a:p>
        </p:txBody>
      </p:sp>
      <p:sp>
        <p:nvSpPr>
          <p:cNvPr id="24" name="Text 7"/>
          <p:cNvSpPr/>
          <p:nvPr/>
        </p:nvSpPr>
        <p:spPr>
          <a:xfrm>
            <a:off x="6874669" y="3025080"/>
            <a:ext cx="53173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1B5E20"/>
                </a:solidFill>
              </a:rPr>
              <a:t>Vaccination is preventative; it </a:t>
            </a:r>
            <a:r>
              <a:rPr lang="en-US" sz="1125" b="1" dirty="0">
                <a:solidFill>
                  <a:srgbClr val="1B5E20"/>
                </a:solidFill>
              </a:rPr>
              <a:t>does not treat</a:t>
            </a:r>
            <a:r>
              <a:rPr lang="en-US" sz="1125" dirty="0">
                <a:solidFill>
                  <a:srgbClr val="1B5E20"/>
                </a:solidFill>
              </a:rPr>
              <a:t> existing HPV infections.</a:t>
            </a:r>
            <a:endParaRPr lang="en-US" sz="1125" dirty="0"/>
          </a:p>
        </p:txBody>
      </p:sp>
      <p:sp>
        <p:nvSpPr>
          <p:cNvPr id="25" name="Text 8"/>
          <p:cNvSpPr/>
          <p:nvPr/>
        </p:nvSpPr>
        <p:spPr>
          <a:xfrm>
            <a:off x="6929438" y="4542979"/>
            <a:ext cx="50006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D47A1"/>
                </a:solidFill>
              </a:rPr>
              <a:t>AKT / SCA Pearl</a:t>
            </a:r>
            <a:endParaRPr lang="en-US" sz="1350" dirty="0"/>
          </a:p>
        </p:txBody>
      </p:sp>
      <p:sp>
        <p:nvSpPr>
          <p:cNvPr id="26" name="Text 9"/>
          <p:cNvSpPr/>
          <p:nvPr/>
        </p:nvSpPr>
        <p:spPr>
          <a:xfrm>
            <a:off x="6874669" y="4914454"/>
            <a:ext cx="53173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0D47A1"/>
                </a:solidFill>
              </a:rPr>
              <a:t>UK programme uses </a:t>
            </a:r>
            <a:r>
              <a:rPr lang="en-US" sz="1125" b="1" dirty="0">
                <a:solidFill>
                  <a:srgbClr val="0D47A1"/>
                </a:solidFill>
              </a:rPr>
              <a:t>Gardasil-9</a:t>
            </a:r>
            <a:r>
              <a:rPr lang="en-US" sz="1125" dirty="0">
                <a:solidFill>
                  <a:srgbClr val="0D47A1"/>
                </a:solidFill>
              </a:rPr>
              <a:t> (covers 6, 11, 16, 18, 31, 33, 45, 52, 58).</a:t>
            </a:r>
            <a:endParaRPr lang="en-US" sz="1125" dirty="0"/>
          </a:p>
        </p:txBody>
      </p:sp>
      <p:sp>
        <p:nvSpPr>
          <p:cNvPr id="27" name="Text 10"/>
          <p:cNvSpPr/>
          <p:nvPr/>
        </p:nvSpPr>
        <p:spPr>
          <a:xfrm>
            <a:off x="6874669" y="5204966"/>
            <a:ext cx="4745831"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0D47A1"/>
                </a:solidFill>
              </a:rPr>
              <a:t>SCA Tip: Clearly explain that "The vaccine is excellent but doesn't cover every single virus type, so screening is still a vital safety net."</a:t>
            </a:r>
            <a:endParaRPr lang="en-US" sz="1125" dirty="0"/>
          </a:p>
        </p:txBody>
      </p:sp>
      <p:sp>
        <p:nvSpPr>
          <p:cNvPr id="28" name="Text 11"/>
          <p:cNvSpPr/>
          <p:nvPr/>
        </p:nvSpPr>
        <p:spPr>
          <a:xfrm>
            <a:off x="6874669" y="5709791"/>
            <a:ext cx="53173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0D47A1"/>
                </a:solidFill>
              </a:rPr>
              <a:t>Catch-up is available up to </a:t>
            </a:r>
            <a:r>
              <a:rPr lang="en-US" sz="1125" b="1" dirty="0">
                <a:solidFill>
                  <a:srgbClr val="0D47A1"/>
                </a:solidFill>
              </a:rPr>
              <a:t>age 25</a:t>
            </a:r>
            <a:r>
              <a:rPr lang="en-US" sz="1125" dirty="0">
                <a:solidFill>
                  <a:srgbClr val="0D47A1"/>
                </a:solidFill>
              </a:rPr>
              <a:t> for those who missed school doses.</a:t>
            </a:r>
            <a:endParaRPr lang="en-US" sz="11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72125" cy="4341763"/>
          </a:xfrm>
          <a:prstGeom prst="rect">
            <a:avLst/>
          </a:prstGeom>
        </p:spPr>
      </p:pic>
      <p:pic>
        <p:nvPicPr>
          <p:cNvPr id="6" name="Image 4" descr="preencoded.png"/>
          <p:cNvPicPr>
            <a:picLocks noChangeAspect="1"/>
          </p:cNvPicPr>
          <p:nvPr/>
        </p:nvPicPr>
        <p:blipFill>
          <a:blip r:embed="rId6"/>
          <a:stretch>
            <a:fillRect/>
          </a:stretch>
        </p:blipFill>
        <p:spPr>
          <a:xfrm>
            <a:off x="619125" y="1322040"/>
            <a:ext cx="5095875" cy="361950"/>
          </a:xfrm>
          <a:prstGeom prst="rect">
            <a:avLst/>
          </a:prstGeom>
        </p:spPr>
      </p:pic>
      <p:pic>
        <p:nvPicPr>
          <p:cNvPr id="7" name="Image 5" descr="preencoded.png"/>
          <p:cNvPicPr>
            <a:picLocks noChangeAspect="1"/>
          </p:cNvPicPr>
          <p:nvPr/>
        </p:nvPicPr>
        <p:blipFill>
          <a:blip r:embed="rId7"/>
          <a:stretch>
            <a:fillRect/>
          </a:stretch>
        </p:blipFill>
        <p:spPr>
          <a:xfrm>
            <a:off x="619125" y="1369665"/>
            <a:ext cx="238125" cy="190500"/>
          </a:xfrm>
          <a:prstGeom prst="rect">
            <a:avLst/>
          </a:prstGeom>
        </p:spPr>
      </p:pic>
      <p:pic>
        <p:nvPicPr>
          <p:cNvPr id="8" name="Image 6" descr="preencoded.png"/>
          <p:cNvPicPr>
            <a:picLocks noChangeAspect="1"/>
          </p:cNvPicPr>
          <p:nvPr/>
        </p:nvPicPr>
        <p:blipFill>
          <a:blip r:embed="rId8"/>
          <a:stretch>
            <a:fillRect/>
          </a:stretch>
        </p:blipFill>
        <p:spPr>
          <a:xfrm>
            <a:off x="619125" y="1884015"/>
            <a:ext cx="142875" cy="114300"/>
          </a:xfrm>
          <a:prstGeom prst="rect">
            <a:avLst/>
          </a:prstGeom>
        </p:spPr>
      </p:pic>
      <p:pic>
        <p:nvPicPr>
          <p:cNvPr id="9" name="Image 7" descr="preencoded.png"/>
          <p:cNvPicPr>
            <a:picLocks noChangeAspect="1"/>
          </p:cNvPicPr>
          <p:nvPr/>
        </p:nvPicPr>
        <p:blipFill>
          <a:blip r:embed="rId8"/>
          <a:stretch>
            <a:fillRect/>
          </a:stretch>
        </p:blipFill>
        <p:spPr>
          <a:xfrm>
            <a:off x="619125" y="2236440"/>
            <a:ext cx="142875" cy="114300"/>
          </a:xfrm>
          <a:prstGeom prst="rect">
            <a:avLst/>
          </a:prstGeom>
        </p:spPr>
      </p:pic>
      <p:pic>
        <p:nvPicPr>
          <p:cNvPr id="10" name="Image 8" descr="preencoded.png"/>
          <p:cNvPicPr>
            <a:picLocks noChangeAspect="1"/>
          </p:cNvPicPr>
          <p:nvPr/>
        </p:nvPicPr>
        <p:blipFill>
          <a:blip r:embed="rId8"/>
          <a:stretch>
            <a:fillRect/>
          </a:stretch>
        </p:blipFill>
        <p:spPr>
          <a:xfrm>
            <a:off x="619125" y="2577405"/>
            <a:ext cx="142875" cy="114300"/>
          </a:xfrm>
          <a:prstGeom prst="rect">
            <a:avLst/>
          </a:prstGeom>
        </p:spPr>
      </p:pic>
      <p:pic>
        <p:nvPicPr>
          <p:cNvPr id="11" name="Image 9" descr="preencoded.png"/>
          <p:cNvPicPr>
            <a:picLocks noChangeAspect="1"/>
          </p:cNvPicPr>
          <p:nvPr/>
        </p:nvPicPr>
        <p:blipFill>
          <a:blip r:embed="rId9"/>
          <a:stretch>
            <a:fillRect/>
          </a:stretch>
        </p:blipFill>
        <p:spPr>
          <a:xfrm>
            <a:off x="619125" y="2918371"/>
            <a:ext cx="142875" cy="114300"/>
          </a:xfrm>
          <a:prstGeom prst="rect">
            <a:avLst/>
          </a:prstGeom>
        </p:spPr>
      </p:pic>
      <p:pic>
        <p:nvPicPr>
          <p:cNvPr id="12" name="Image 10" descr="preencoded.png"/>
          <p:cNvPicPr>
            <a:picLocks noChangeAspect="1"/>
          </p:cNvPicPr>
          <p:nvPr/>
        </p:nvPicPr>
        <p:blipFill>
          <a:blip r:embed="rId9"/>
          <a:stretch>
            <a:fillRect/>
          </a:stretch>
        </p:blipFill>
        <p:spPr>
          <a:xfrm>
            <a:off x="619125" y="3259336"/>
            <a:ext cx="142875" cy="114300"/>
          </a:xfrm>
          <a:prstGeom prst="rect">
            <a:avLst/>
          </a:prstGeom>
        </p:spPr>
      </p:pic>
      <p:pic>
        <p:nvPicPr>
          <p:cNvPr id="13" name="Image 11" descr="preencoded.png"/>
          <p:cNvPicPr>
            <a:picLocks noChangeAspect="1"/>
          </p:cNvPicPr>
          <p:nvPr/>
        </p:nvPicPr>
        <p:blipFill>
          <a:blip r:embed="rId5"/>
          <a:stretch>
            <a:fillRect/>
          </a:stretch>
        </p:blipFill>
        <p:spPr>
          <a:xfrm>
            <a:off x="6238875" y="1083915"/>
            <a:ext cx="5572125" cy="4341763"/>
          </a:xfrm>
          <a:prstGeom prst="rect">
            <a:avLst/>
          </a:prstGeom>
        </p:spPr>
      </p:pic>
      <p:pic>
        <p:nvPicPr>
          <p:cNvPr id="14" name="Image 12" descr="preencoded.png"/>
          <p:cNvPicPr>
            <a:picLocks noChangeAspect="1"/>
          </p:cNvPicPr>
          <p:nvPr/>
        </p:nvPicPr>
        <p:blipFill>
          <a:blip r:embed="rId6"/>
          <a:stretch>
            <a:fillRect/>
          </a:stretch>
        </p:blipFill>
        <p:spPr>
          <a:xfrm>
            <a:off x="6477000" y="1322040"/>
            <a:ext cx="5095875" cy="361950"/>
          </a:xfrm>
          <a:prstGeom prst="rect">
            <a:avLst/>
          </a:prstGeom>
        </p:spPr>
      </p:pic>
      <p:pic>
        <p:nvPicPr>
          <p:cNvPr id="15" name="Image 13" descr="preencoded.png"/>
          <p:cNvPicPr>
            <a:picLocks noChangeAspect="1"/>
          </p:cNvPicPr>
          <p:nvPr/>
        </p:nvPicPr>
        <p:blipFill>
          <a:blip r:embed="rId10"/>
          <a:stretch>
            <a:fillRect/>
          </a:stretch>
        </p:blipFill>
        <p:spPr>
          <a:xfrm>
            <a:off x="6477000" y="1369665"/>
            <a:ext cx="238125" cy="190500"/>
          </a:xfrm>
          <a:prstGeom prst="rect">
            <a:avLst/>
          </a:prstGeom>
        </p:spPr>
      </p:pic>
      <p:pic>
        <p:nvPicPr>
          <p:cNvPr id="16" name="Image 14" descr="preencoded.png"/>
          <p:cNvPicPr>
            <a:picLocks noChangeAspect="1"/>
          </p:cNvPicPr>
          <p:nvPr/>
        </p:nvPicPr>
        <p:blipFill>
          <a:blip r:embed="rId8"/>
          <a:stretch>
            <a:fillRect/>
          </a:stretch>
        </p:blipFill>
        <p:spPr>
          <a:xfrm>
            <a:off x="6477000" y="1884015"/>
            <a:ext cx="142875" cy="114300"/>
          </a:xfrm>
          <a:prstGeom prst="rect">
            <a:avLst/>
          </a:prstGeom>
        </p:spPr>
      </p:pic>
      <p:pic>
        <p:nvPicPr>
          <p:cNvPr id="17" name="Image 15" descr="preencoded.png"/>
          <p:cNvPicPr>
            <a:picLocks noChangeAspect="1"/>
          </p:cNvPicPr>
          <p:nvPr/>
        </p:nvPicPr>
        <p:blipFill>
          <a:blip r:embed="rId11"/>
          <a:stretch>
            <a:fillRect/>
          </a:stretch>
        </p:blipFill>
        <p:spPr>
          <a:xfrm>
            <a:off x="6477000" y="2224980"/>
            <a:ext cx="142875" cy="142875"/>
          </a:xfrm>
          <a:prstGeom prst="rect">
            <a:avLst/>
          </a:prstGeom>
        </p:spPr>
      </p:pic>
      <p:pic>
        <p:nvPicPr>
          <p:cNvPr id="18" name="Image 16" descr="preencoded.png"/>
          <p:cNvPicPr>
            <a:picLocks noChangeAspect="1"/>
          </p:cNvPicPr>
          <p:nvPr/>
        </p:nvPicPr>
        <p:blipFill>
          <a:blip r:embed="rId12"/>
          <a:stretch>
            <a:fillRect/>
          </a:stretch>
        </p:blipFill>
        <p:spPr>
          <a:xfrm>
            <a:off x="6477000" y="2792611"/>
            <a:ext cx="142875" cy="142875"/>
          </a:xfrm>
          <a:prstGeom prst="rect">
            <a:avLst/>
          </a:prstGeom>
        </p:spPr>
      </p:pic>
      <p:pic>
        <p:nvPicPr>
          <p:cNvPr id="19" name="Image 17" descr="preencoded.png"/>
          <p:cNvPicPr>
            <a:picLocks noChangeAspect="1"/>
          </p:cNvPicPr>
          <p:nvPr/>
        </p:nvPicPr>
        <p:blipFill>
          <a:blip r:embed="rId11"/>
          <a:stretch>
            <a:fillRect/>
          </a:stretch>
        </p:blipFill>
        <p:spPr>
          <a:xfrm>
            <a:off x="6477000" y="3360241"/>
            <a:ext cx="142875" cy="142875"/>
          </a:xfrm>
          <a:prstGeom prst="rect">
            <a:avLst/>
          </a:prstGeom>
        </p:spPr>
      </p:pic>
      <p:pic>
        <p:nvPicPr>
          <p:cNvPr id="20" name="Image 18" descr="preencoded.png"/>
          <p:cNvPicPr>
            <a:picLocks noChangeAspect="1"/>
          </p:cNvPicPr>
          <p:nvPr/>
        </p:nvPicPr>
        <p:blipFill>
          <a:blip r:embed="rId13"/>
          <a:stretch>
            <a:fillRect/>
          </a:stretch>
        </p:blipFill>
        <p:spPr>
          <a:xfrm>
            <a:off x="381000" y="5806678"/>
            <a:ext cx="11430000" cy="765572"/>
          </a:xfrm>
          <a:prstGeom prst="rect">
            <a:avLst/>
          </a:prstGeom>
        </p:spPr>
      </p:pic>
      <p:pic>
        <p:nvPicPr>
          <p:cNvPr id="21" name="Image 19" descr="preencoded.png"/>
          <p:cNvPicPr>
            <a:picLocks noChangeAspect="1"/>
          </p:cNvPicPr>
          <p:nvPr/>
        </p:nvPicPr>
        <p:blipFill>
          <a:blip r:embed="rId14"/>
          <a:stretch>
            <a:fillRect/>
          </a:stretch>
        </p:blipFill>
        <p:spPr>
          <a:xfrm>
            <a:off x="619125" y="6116836"/>
            <a:ext cx="221159" cy="176808"/>
          </a:xfrm>
          <a:prstGeom prst="rect">
            <a:avLst/>
          </a:prstGeom>
        </p:spPr>
      </p:pic>
      <p:sp>
        <p:nvSpPr>
          <p:cNvPr id="22"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Genital Warts (Condylomata Acuminata)</a:t>
            </a:r>
            <a:endParaRPr lang="en-US" sz="1800" dirty="0"/>
          </a:p>
        </p:txBody>
      </p:sp>
      <p:sp>
        <p:nvSpPr>
          <p:cNvPr id="23"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4" name="Text 2"/>
          <p:cNvSpPr/>
          <p:nvPr/>
        </p:nvSpPr>
        <p:spPr>
          <a:xfrm>
            <a:off x="971550" y="1322040"/>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Clinical Appearance</a:t>
            </a:r>
            <a:endParaRPr lang="en-US" sz="1500" dirty="0"/>
          </a:p>
        </p:txBody>
      </p:sp>
      <p:sp>
        <p:nvSpPr>
          <p:cNvPr id="25" name="Text 3"/>
          <p:cNvSpPr/>
          <p:nvPr/>
        </p:nvSpPr>
        <p:spPr>
          <a:xfrm>
            <a:off x="857250" y="1826865"/>
            <a:ext cx="7772400" cy="238125"/>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Caused by </a:t>
            </a:r>
            <a:r>
              <a:rPr lang="en-US" sz="1275" b="1" dirty="0">
                <a:solidFill>
                  <a:srgbClr val="2C3E50"/>
                </a:solidFill>
              </a:rPr>
              <a:t>Low-Risk</a:t>
            </a:r>
            <a:r>
              <a:rPr lang="en-US" sz="1275" dirty="0">
                <a:solidFill>
                  <a:srgbClr val="2C3E50"/>
                </a:solidFill>
              </a:rPr>
              <a:t> HPV types </a:t>
            </a:r>
            <a:r>
              <a:rPr lang="en-US" sz="1125" b="1" dirty="0">
                <a:solidFill>
                  <a:srgbClr val="3F51B5"/>
                </a:solidFill>
                <a:highlight>
                  <a:srgbClr val="E8EAF6"/>
                </a:highlight>
              </a:rPr>
              <a:t>6</a:t>
            </a:r>
            <a:r>
              <a:rPr lang="en-US" sz="1275" dirty="0">
                <a:solidFill>
                  <a:srgbClr val="2C3E50"/>
                </a:solidFill>
              </a:rPr>
              <a:t> and </a:t>
            </a:r>
            <a:r>
              <a:rPr lang="en-US" sz="1125" b="1" dirty="0">
                <a:solidFill>
                  <a:srgbClr val="3F51B5"/>
                </a:solidFill>
                <a:highlight>
                  <a:srgbClr val="E8EAF6"/>
                </a:highlight>
              </a:rPr>
              <a:t>11</a:t>
            </a:r>
            <a:r>
              <a:rPr lang="en-US" sz="1275" dirty="0">
                <a:solidFill>
                  <a:srgbClr val="2C3E50"/>
                </a:solidFill>
              </a:rPr>
              <a:t>.</a:t>
            </a:r>
            <a:endParaRPr lang="en-US" sz="1275" dirty="0"/>
          </a:p>
        </p:txBody>
      </p:sp>
      <p:sp>
        <p:nvSpPr>
          <p:cNvPr id="26" name="Text 4"/>
          <p:cNvSpPr/>
          <p:nvPr/>
        </p:nvSpPr>
        <p:spPr>
          <a:xfrm>
            <a:off x="857250" y="2179290"/>
            <a:ext cx="1133475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Morphology:</a:t>
            </a:r>
            <a:r>
              <a:rPr lang="en-US" sz="1275" dirty="0">
                <a:solidFill>
                  <a:srgbClr val="2C3E50"/>
                </a:solidFill>
              </a:rPr>
              <a:t> Flat, raised, or cauliflower-like (verrucous) lesions.</a:t>
            </a:r>
            <a:endParaRPr lang="en-US" sz="1275" dirty="0"/>
          </a:p>
        </p:txBody>
      </p:sp>
      <p:sp>
        <p:nvSpPr>
          <p:cNvPr id="27" name="Text 5"/>
          <p:cNvSpPr/>
          <p:nvPr/>
        </p:nvSpPr>
        <p:spPr>
          <a:xfrm>
            <a:off x="857250" y="2520255"/>
            <a:ext cx="990981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Color:</a:t>
            </a:r>
            <a:r>
              <a:rPr lang="en-US" sz="1275" dirty="0">
                <a:solidFill>
                  <a:srgbClr val="2C3E50"/>
                </a:solidFill>
              </a:rPr>
              <a:t> Flesh-coloured, pink, or slightly pigmented.</a:t>
            </a:r>
            <a:endParaRPr lang="en-US" sz="1275" dirty="0"/>
          </a:p>
        </p:txBody>
      </p:sp>
      <p:sp>
        <p:nvSpPr>
          <p:cNvPr id="28" name="Text 6"/>
          <p:cNvSpPr/>
          <p:nvPr/>
        </p:nvSpPr>
        <p:spPr>
          <a:xfrm>
            <a:off x="857250" y="2861221"/>
            <a:ext cx="11334750"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Location:</a:t>
            </a:r>
            <a:r>
              <a:rPr lang="en-US" sz="1275" dirty="0">
                <a:solidFill>
                  <a:srgbClr val="2C3E50"/>
                </a:solidFill>
              </a:rPr>
              <a:t> Vulva, perianal area, vaginal introitus, or cervix.</a:t>
            </a:r>
            <a:endParaRPr lang="en-US" sz="1275" dirty="0"/>
          </a:p>
        </p:txBody>
      </p:sp>
      <p:sp>
        <p:nvSpPr>
          <p:cNvPr id="29" name="Text 7"/>
          <p:cNvSpPr/>
          <p:nvPr/>
        </p:nvSpPr>
        <p:spPr>
          <a:xfrm>
            <a:off x="857250" y="3202186"/>
            <a:ext cx="1029843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Usually painless but can cause itching or irritation.</a:t>
            </a:r>
            <a:endParaRPr lang="en-US" sz="1275" dirty="0"/>
          </a:p>
        </p:txBody>
      </p:sp>
      <p:sp>
        <p:nvSpPr>
          <p:cNvPr id="30" name="Text 8"/>
          <p:cNvSpPr/>
          <p:nvPr/>
        </p:nvSpPr>
        <p:spPr>
          <a:xfrm>
            <a:off x="6829425" y="1322040"/>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Diagnosis &amp; Assessment</a:t>
            </a:r>
            <a:endParaRPr lang="en-US" sz="1500" dirty="0"/>
          </a:p>
        </p:txBody>
      </p:sp>
      <p:sp>
        <p:nvSpPr>
          <p:cNvPr id="31" name="Text 9"/>
          <p:cNvSpPr/>
          <p:nvPr/>
        </p:nvSpPr>
        <p:spPr>
          <a:xfrm>
            <a:off x="6715125" y="1826865"/>
            <a:ext cx="5476875"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Visual Diagnosis:</a:t>
            </a:r>
            <a:r>
              <a:rPr lang="en-US" sz="1275" dirty="0">
                <a:solidFill>
                  <a:srgbClr val="2C3E50"/>
                </a:solidFill>
              </a:rPr>
              <a:t> Usually clinical; obvious on inspection.</a:t>
            </a:r>
            <a:endParaRPr lang="en-US" sz="1275" dirty="0"/>
          </a:p>
        </p:txBody>
      </p:sp>
      <p:sp>
        <p:nvSpPr>
          <p:cNvPr id="32" name="Text 10"/>
          <p:cNvSpPr/>
          <p:nvPr/>
        </p:nvSpPr>
        <p:spPr>
          <a:xfrm>
            <a:off x="6715125" y="2167830"/>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Biopsy Indications:</a:t>
            </a:r>
            <a:r>
              <a:rPr lang="en-US" sz="1275" dirty="0">
                <a:solidFill>
                  <a:srgbClr val="2C3E50"/>
                </a:solidFill>
              </a:rPr>
              <a:t> Only if appearance is atypical, pigmented, indurated, or fixed to underlying tissue.</a:t>
            </a:r>
            <a:endParaRPr lang="en-US" sz="1275" dirty="0"/>
          </a:p>
        </p:txBody>
      </p:sp>
      <p:sp>
        <p:nvSpPr>
          <p:cNvPr id="33" name="Text 11"/>
          <p:cNvSpPr/>
          <p:nvPr/>
        </p:nvSpPr>
        <p:spPr>
          <a:xfrm>
            <a:off x="6715125" y="2735461"/>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STI Screening:</a:t>
            </a:r>
            <a:r>
              <a:rPr lang="en-US" sz="1275" dirty="0">
                <a:solidFill>
                  <a:srgbClr val="2C3E50"/>
                </a:solidFill>
              </a:rPr>
              <a:t> Essential co-infection check (Chlamydia, HIV, Syphilis) at GUM clinic.</a:t>
            </a:r>
            <a:endParaRPr lang="en-US" sz="1275" dirty="0"/>
          </a:p>
        </p:txBody>
      </p:sp>
      <p:sp>
        <p:nvSpPr>
          <p:cNvPr id="34" name="Text 12"/>
          <p:cNvSpPr/>
          <p:nvPr/>
        </p:nvSpPr>
        <p:spPr>
          <a:xfrm>
            <a:off x="6715125" y="3303091"/>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2C3E50"/>
                </a:solidFill>
              </a:rPr>
              <a:t>Cervical Screening:</a:t>
            </a:r>
            <a:r>
              <a:rPr lang="en-US" sz="1275" dirty="0">
                <a:solidFill>
                  <a:srgbClr val="2C3E50"/>
                </a:solidFill>
              </a:rPr>
              <a:t> Being on the normal screening interval is correct; warts do not trigger an early smear.</a:t>
            </a:r>
            <a:endParaRPr lang="en-US" sz="1275" dirty="0"/>
          </a:p>
        </p:txBody>
      </p:sp>
      <p:sp>
        <p:nvSpPr>
          <p:cNvPr id="35" name="Text 13"/>
          <p:cNvSpPr/>
          <p:nvPr/>
        </p:nvSpPr>
        <p:spPr>
          <a:xfrm>
            <a:off x="1030784" y="5949553"/>
            <a:ext cx="10542091"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FFFFFF"/>
                </a:solidFill>
              </a:rPr>
              <a:t>AKT High-Yield:</a:t>
            </a:r>
            <a:r>
              <a:rPr lang="en-US" sz="1350" dirty="0">
                <a:solidFill>
                  <a:srgbClr val="FFFFFF"/>
                </a:solidFill>
              </a:rPr>
              <a:t> HPV 6 and 11 are responsible for ~90% of genital warts. They do  cause cervical cancer. Reassurance on this distinction is a frequent SCA communication point.</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190500" y="1083915"/>
            <a:ext cx="5810250" cy="5583585"/>
          </a:xfrm>
          <a:prstGeom prst="rect">
            <a:avLst/>
          </a:prstGeom>
        </p:spPr>
      </p:pic>
      <p:pic>
        <p:nvPicPr>
          <p:cNvPr id="6" name="Image 4" descr="preencoded.png"/>
          <p:cNvPicPr>
            <a:picLocks noChangeAspect="1"/>
          </p:cNvPicPr>
          <p:nvPr/>
        </p:nvPicPr>
        <p:blipFill>
          <a:blip r:embed="rId6"/>
          <a:stretch>
            <a:fillRect/>
          </a:stretch>
        </p:blipFill>
        <p:spPr>
          <a:xfrm>
            <a:off x="381000" y="1322040"/>
            <a:ext cx="238125" cy="190500"/>
          </a:xfrm>
          <a:prstGeom prst="rect">
            <a:avLst/>
          </a:prstGeom>
        </p:spPr>
      </p:pic>
      <p:pic>
        <p:nvPicPr>
          <p:cNvPr id="7" name="Image 5" descr="preencoded.png"/>
          <p:cNvPicPr>
            <a:picLocks noChangeAspect="1"/>
          </p:cNvPicPr>
          <p:nvPr/>
        </p:nvPicPr>
        <p:blipFill>
          <a:blip r:embed="rId7"/>
          <a:stretch>
            <a:fillRect/>
          </a:stretch>
        </p:blipFill>
        <p:spPr>
          <a:xfrm>
            <a:off x="381000" y="1710333"/>
            <a:ext cx="190500" cy="152400"/>
          </a:xfrm>
          <a:prstGeom prst="rect">
            <a:avLst/>
          </a:prstGeom>
        </p:spPr>
      </p:pic>
      <p:pic>
        <p:nvPicPr>
          <p:cNvPr id="8" name="Image 6" descr="preencoded.png"/>
          <p:cNvPicPr>
            <a:picLocks noChangeAspect="1"/>
          </p:cNvPicPr>
          <p:nvPr/>
        </p:nvPicPr>
        <p:blipFill>
          <a:blip r:embed="rId8"/>
          <a:stretch>
            <a:fillRect/>
          </a:stretch>
        </p:blipFill>
        <p:spPr>
          <a:xfrm>
            <a:off x="381000" y="2243584"/>
            <a:ext cx="190500" cy="152400"/>
          </a:xfrm>
          <a:prstGeom prst="rect">
            <a:avLst/>
          </a:prstGeom>
        </p:spPr>
      </p:pic>
      <p:pic>
        <p:nvPicPr>
          <p:cNvPr id="9" name="Image 7" descr="preencoded.png"/>
          <p:cNvPicPr>
            <a:picLocks noChangeAspect="1"/>
          </p:cNvPicPr>
          <p:nvPr/>
        </p:nvPicPr>
        <p:blipFill>
          <a:blip r:embed="rId9"/>
          <a:stretch>
            <a:fillRect/>
          </a:stretch>
        </p:blipFill>
        <p:spPr>
          <a:xfrm>
            <a:off x="381000" y="2776835"/>
            <a:ext cx="190500" cy="152400"/>
          </a:xfrm>
          <a:prstGeom prst="rect">
            <a:avLst/>
          </a:prstGeom>
        </p:spPr>
      </p:pic>
      <p:pic>
        <p:nvPicPr>
          <p:cNvPr id="10" name="Image 8" descr="preencoded.png"/>
          <p:cNvPicPr>
            <a:picLocks noChangeAspect="1"/>
          </p:cNvPicPr>
          <p:nvPr/>
        </p:nvPicPr>
        <p:blipFill>
          <a:blip r:embed="rId10"/>
          <a:stretch>
            <a:fillRect/>
          </a:stretch>
        </p:blipFill>
        <p:spPr>
          <a:xfrm>
            <a:off x="381000" y="3310086"/>
            <a:ext cx="190500" cy="152400"/>
          </a:xfrm>
          <a:prstGeom prst="rect">
            <a:avLst/>
          </a:prstGeom>
        </p:spPr>
      </p:pic>
      <p:pic>
        <p:nvPicPr>
          <p:cNvPr id="11" name="Image 9" descr="preencoded.png"/>
          <p:cNvPicPr>
            <a:picLocks noChangeAspect="1"/>
          </p:cNvPicPr>
          <p:nvPr/>
        </p:nvPicPr>
        <p:blipFill>
          <a:blip r:embed="rId11"/>
          <a:stretch>
            <a:fillRect/>
          </a:stretch>
        </p:blipFill>
        <p:spPr>
          <a:xfrm>
            <a:off x="6191250" y="1083915"/>
            <a:ext cx="5810250" cy="5583585"/>
          </a:xfrm>
          <a:prstGeom prst="rect">
            <a:avLst/>
          </a:prstGeom>
        </p:spPr>
      </p:pic>
      <p:pic>
        <p:nvPicPr>
          <p:cNvPr id="12" name="Image 10" descr="preencoded.png"/>
          <p:cNvPicPr>
            <a:picLocks noChangeAspect="1"/>
          </p:cNvPicPr>
          <p:nvPr/>
        </p:nvPicPr>
        <p:blipFill>
          <a:blip r:embed="rId12"/>
          <a:stretch>
            <a:fillRect/>
          </a:stretch>
        </p:blipFill>
        <p:spPr>
          <a:xfrm>
            <a:off x="6381750" y="1322040"/>
            <a:ext cx="238125" cy="190500"/>
          </a:xfrm>
          <a:prstGeom prst="rect">
            <a:avLst/>
          </a:prstGeom>
        </p:spPr>
      </p:pic>
      <p:pic>
        <p:nvPicPr>
          <p:cNvPr id="13" name="Image 11" descr="preencoded.png"/>
          <p:cNvPicPr>
            <a:picLocks noChangeAspect="1"/>
          </p:cNvPicPr>
          <p:nvPr/>
        </p:nvPicPr>
        <p:blipFill>
          <a:blip r:embed="rId13"/>
          <a:stretch>
            <a:fillRect/>
          </a:stretch>
        </p:blipFill>
        <p:spPr>
          <a:xfrm>
            <a:off x="6381750" y="1710333"/>
            <a:ext cx="190500" cy="152400"/>
          </a:xfrm>
          <a:prstGeom prst="rect">
            <a:avLst/>
          </a:prstGeom>
        </p:spPr>
      </p:pic>
      <p:pic>
        <p:nvPicPr>
          <p:cNvPr id="14" name="Image 12" descr="preencoded.png"/>
          <p:cNvPicPr>
            <a:picLocks noChangeAspect="1"/>
          </p:cNvPicPr>
          <p:nvPr/>
        </p:nvPicPr>
        <p:blipFill>
          <a:blip r:embed="rId14"/>
          <a:stretch>
            <a:fillRect/>
          </a:stretch>
        </p:blipFill>
        <p:spPr>
          <a:xfrm>
            <a:off x="6381750" y="2243584"/>
            <a:ext cx="190500" cy="152400"/>
          </a:xfrm>
          <a:prstGeom prst="rect">
            <a:avLst/>
          </a:prstGeom>
        </p:spPr>
      </p:pic>
      <p:pic>
        <p:nvPicPr>
          <p:cNvPr id="15" name="Image 13" descr="preencoded.png"/>
          <p:cNvPicPr>
            <a:picLocks noChangeAspect="1"/>
          </p:cNvPicPr>
          <p:nvPr/>
        </p:nvPicPr>
        <p:blipFill>
          <a:blip r:embed="rId15"/>
          <a:stretch>
            <a:fillRect/>
          </a:stretch>
        </p:blipFill>
        <p:spPr>
          <a:xfrm>
            <a:off x="6381750" y="2776835"/>
            <a:ext cx="190500" cy="152400"/>
          </a:xfrm>
          <a:prstGeom prst="rect">
            <a:avLst/>
          </a:prstGeom>
        </p:spPr>
      </p:pic>
      <p:pic>
        <p:nvPicPr>
          <p:cNvPr id="16" name="Image 14" descr="preencoded.png"/>
          <p:cNvPicPr>
            <a:picLocks noChangeAspect="1"/>
          </p:cNvPicPr>
          <p:nvPr/>
        </p:nvPicPr>
        <p:blipFill>
          <a:blip r:embed="rId16"/>
          <a:stretch>
            <a:fillRect/>
          </a:stretch>
        </p:blipFill>
        <p:spPr>
          <a:xfrm>
            <a:off x="6381750" y="3274219"/>
            <a:ext cx="5429250" cy="962025"/>
          </a:xfrm>
          <a:prstGeom prst="rect">
            <a:avLst/>
          </a:prstGeom>
        </p:spPr>
      </p:pic>
      <p:pic>
        <p:nvPicPr>
          <p:cNvPr id="17" name="Image 15" descr="preencoded.png"/>
          <p:cNvPicPr>
            <a:picLocks noChangeAspect="1"/>
          </p:cNvPicPr>
          <p:nvPr/>
        </p:nvPicPr>
        <p:blipFill>
          <a:blip r:embed="rId17"/>
          <a:stretch>
            <a:fillRect/>
          </a:stretch>
        </p:blipFill>
        <p:spPr>
          <a:xfrm>
            <a:off x="6572250" y="3455194"/>
            <a:ext cx="190500" cy="152400"/>
          </a:xfrm>
          <a:prstGeom prst="rect">
            <a:avLst/>
          </a:prstGeom>
        </p:spPr>
      </p:pic>
      <p:sp>
        <p:nvSpPr>
          <p:cNvPr id="18"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Management of Genital Warts</a:t>
            </a:r>
            <a:endParaRPr lang="en-US" sz="1800" dirty="0"/>
          </a:p>
        </p:txBody>
      </p:sp>
      <p:sp>
        <p:nvSpPr>
          <p:cNvPr id="19"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0" name="Text 2"/>
          <p:cNvSpPr/>
          <p:nvPr/>
        </p:nvSpPr>
        <p:spPr>
          <a:xfrm>
            <a:off x="714375" y="1274415"/>
            <a:ext cx="5429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E7D32"/>
                </a:solidFill>
              </a:rPr>
              <a:t>Treatment Options</a:t>
            </a:r>
            <a:endParaRPr lang="en-US" sz="1500" dirty="0"/>
          </a:p>
        </p:txBody>
      </p:sp>
      <p:sp>
        <p:nvSpPr>
          <p:cNvPr id="21" name="Text 3"/>
          <p:cNvSpPr/>
          <p:nvPr/>
        </p:nvSpPr>
        <p:spPr>
          <a:xfrm>
            <a:off x="609600" y="1674465"/>
            <a:ext cx="5429250" cy="43800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 </a:t>
            </a:r>
            <a:r>
              <a:rPr lang="en-US" sz="1200" b="1" dirty="0">
                <a:solidFill>
                  <a:srgbClr val="2C3E50"/>
                </a:solidFill>
              </a:rPr>
              <a:t>Podophyllotoxin</a:t>
            </a:r>
            <a:r>
              <a:rPr lang="en-US" sz="1200" dirty="0">
                <a:solidFill>
                  <a:srgbClr val="2C3E50"/>
                </a:solidFill>
              </a:rPr>
              <a:t> (Cream/Gel)</a:t>
            </a:r>
            <a:r>
              <a:rPr lang="en-US" sz="1050" dirty="0">
                <a:solidFill>
                  <a:srgbClr val="546E7A"/>
                </a:solidFill>
              </a:rPr>
              <a:t>Self-applied twice daily for 3 days; then 4 days off.</a:t>
            </a:r>
            <a:endParaRPr lang="en-US" sz="1200" dirty="0"/>
          </a:p>
        </p:txBody>
      </p:sp>
      <p:sp>
        <p:nvSpPr>
          <p:cNvPr id="22" name="Text 4"/>
          <p:cNvSpPr/>
          <p:nvPr/>
        </p:nvSpPr>
        <p:spPr>
          <a:xfrm>
            <a:off x="609600" y="2207716"/>
            <a:ext cx="5429250" cy="43800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 </a:t>
            </a:r>
            <a:r>
              <a:rPr lang="en-US" sz="1200" b="1" dirty="0">
                <a:solidFill>
                  <a:srgbClr val="2C3E50"/>
                </a:solidFill>
              </a:rPr>
              <a:t>Imiquimod</a:t>
            </a:r>
            <a:r>
              <a:rPr lang="en-US" sz="1200" dirty="0">
                <a:solidFill>
                  <a:srgbClr val="2C3E50"/>
                </a:solidFill>
              </a:rPr>
              <a:t> (Immunomodulator)</a:t>
            </a:r>
            <a:r>
              <a:rPr lang="en-US" sz="1050" dirty="0">
                <a:solidFill>
                  <a:srgbClr val="546E7A"/>
                </a:solidFill>
              </a:rPr>
              <a:t>Self-applied 3x weekly; stimulates local immune response.</a:t>
            </a:r>
            <a:endParaRPr lang="en-US" sz="1200" dirty="0"/>
          </a:p>
        </p:txBody>
      </p:sp>
      <p:sp>
        <p:nvSpPr>
          <p:cNvPr id="23" name="Text 5"/>
          <p:cNvSpPr/>
          <p:nvPr/>
        </p:nvSpPr>
        <p:spPr>
          <a:xfrm>
            <a:off x="609600" y="2740968"/>
            <a:ext cx="5429250" cy="43800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 </a:t>
            </a:r>
            <a:r>
              <a:rPr lang="en-US" sz="1200" b="1" dirty="0">
                <a:solidFill>
                  <a:srgbClr val="2C3E50"/>
                </a:solidFill>
              </a:rPr>
              <a:t>Cryotherapy</a:t>
            </a:r>
            <a:r>
              <a:rPr lang="en-US" sz="1200" dirty="0">
                <a:solidFill>
                  <a:srgbClr val="2C3E50"/>
                </a:solidFill>
              </a:rPr>
              <a:t> (Liquid Nitrogen)</a:t>
            </a:r>
            <a:r>
              <a:rPr lang="en-US" sz="1050" dirty="0">
                <a:solidFill>
                  <a:srgbClr val="546E7A"/>
                </a:solidFill>
              </a:rPr>
              <a:t>Clinician-applied weekly; good for keratinised lesions.</a:t>
            </a:r>
            <a:endParaRPr lang="en-US" sz="1200" dirty="0"/>
          </a:p>
        </p:txBody>
      </p:sp>
      <p:sp>
        <p:nvSpPr>
          <p:cNvPr id="24" name="Text 6"/>
          <p:cNvSpPr/>
          <p:nvPr/>
        </p:nvSpPr>
        <p:spPr>
          <a:xfrm>
            <a:off x="609600" y="3283744"/>
            <a:ext cx="3108960" cy="180975"/>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Surgical Excision</a:t>
            </a:r>
            <a:endParaRPr lang="en-US" sz="1200" dirty="0"/>
          </a:p>
        </p:txBody>
      </p:sp>
      <p:sp>
        <p:nvSpPr>
          <p:cNvPr id="25" name="Text 7"/>
          <p:cNvSpPr/>
          <p:nvPr/>
        </p:nvSpPr>
        <p:spPr>
          <a:xfrm>
            <a:off x="647700" y="3525589"/>
            <a:ext cx="76809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546E7A"/>
                </a:solidFill>
              </a:rPr>
              <a:t>Reserved for large, bulky, or resistant lesions.</a:t>
            </a:r>
            <a:endParaRPr lang="en-US" sz="1050" dirty="0"/>
          </a:p>
        </p:txBody>
      </p:sp>
      <p:sp>
        <p:nvSpPr>
          <p:cNvPr id="26" name="Text 8"/>
          <p:cNvSpPr/>
          <p:nvPr/>
        </p:nvSpPr>
        <p:spPr>
          <a:xfrm>
            <a:off x="6715125" y="1274415"/>
            <a:ext cx="5429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565C0"/>
                </a:solidFill>
              </a:rPr>
              <a:t>Clinical Management</a:t>
            </a:r>
            <a:endParaRPr lang="en-US" sz="1500" dirty="0"/>
          </a:p>
        </p:txBody>
      </p:sp>
      <p:sp>
        <p:nvSpPr>
          <p:cNvPr id="27" name="Text 9"/>
          <p:cNvSpPr/>
          <p:nvPr/>
        </p:nvSpPr>
        <p:spPr>
          <a:xfrm>
            <a:off x="6610350" y="1683990"/>
            <a:ext cx="5120640" cy="180975"/>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Refer to GUM / Sexual Health</a:t>
            </a:r>
            <a:endParaRPr lang="en-US" sz="1200" dirty="0"/>
          </a:p>
        </p:txBody>
      </p:sp>
      <p:sp>
        <p:nvSpPr>
          <p:cNvPr id="28" name="Text 10"/>
          <p:cNvSpPr/>
          <p:nvPr/>
        </p:nvSpPr>
        <p:spPr>
          <a:xfrm>
            <a:off x="6648450" y="1925836"/>
            <a:ext cx="554355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546E7A"/>
                </a:solidFill>
              </a:rPr>
              <a:t>Essential for full STI screen (Chlamydia, HIV, Syphilis).</a:t>
            </a:r>
            <a:endParaRPr lang="en-US" sz="1050" dirty="0"/>
          </a:p>
        </p:txBody>
      </p:sp>
      <p:sp>
        <p:nvSpPr>
          <p:cNvPr id="29" name="Text 11"/>
          <p:cNvSpPr/>
          <p:nvPr/>
        </p:nvSpPr>
        <p:spPr>
          <a:xfrm>
            <a:off x="6610350" y="2217241"/>
            <a:ext cx="4389120" cy="180975"/>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No Early Smears Required</a:t>
            </a:r>
            <a:endParaRPr lang="en-US" sz="1200" dirty="0"/>
          </a:p>
        </p:txBody>
      </p:sp>
      <p:sp>
        <p:nvSpPr>
          <p:cNvPr id="30" name="Text 12"/>
          <p:cNvSpPr/>
          <p:nvPr/>
        </p:nvSpPr>
        <p:spPr>
          <a:xfrm>
            <a:off x="6648450" y="2459087"/>
            <a:ext cx="554355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546E7A"/>
                </a:solidFill>
              </a:rPr>
              <a:t>Warts (HPV 6/11) do not trigger out-of-cycle screening.</a:t>
            </a:r>
            <a:endParaRPr lang="en-US" sz="1050" dirty="0"/>
          </a:p>
        </p:txBody>
      </p:sp>
      <p:sp>
        <p:nvSpPr>
          <p:cNvPr id="31" name="Text 13"/>
          <p:cNvSpPr/>
          <p:nvPr/>
        </p:nvSpPr>
        <p:spPr>
          <a:xfrm>
            <a:off x="6610350" y="2750493"/>
            <a:ext cx="2560320" cy="180975"/>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Non-Notifiable</a:t>
            </a:r>
            <a:endParaRPr lang="en-US" sz="1200" dirty="0"/>
          </a:p>
        </p:txBody>
      </p:sp>
      <p:sp>
        <p:nvSpPr>
          <p:cNvPr id="32" name="Text 14"/>
          <p:cNvSpPr/>
          <p:nvPr/>
        </p:nvSpPr>
        <p:spPr>
          <a:xfrm>
            <a:off x="6648450" y="2992338"/>
            <a:ext cx="554355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546E7A"/>
                </a:solidFill>
              </a:rPr>
              <a:t>Partner notification is not legally required but advised.</a:t>
            </a:r>
            <a:endParaRPr lang="en-US" sz="1050" dirty="0"/>
          </a:p>
        </p:txBody>
      </p:sp>
      <p:sp>
        <p:nvSpPr>
          <p:cNvPr id="33" name="Text 15"/>
          <p:cNvSpPr/>
          <p:nvPr/>
        </p:nvSpPr>
        <p:spPr>
          <a:xfrm>
            <a:off x="6838950" y="3417094"/>
            <a:ext cx="5048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65100"/>
                </a:solidFill>
              </a:rPr>
              <a:t>Common Pitfall</a:t>
            </a:r>
            <a:endParaRPr lang="en-US" sz="1200" dirty="0"/>
          </a:p>
        </p:txBody>
      </p:sp>
      <p:sp>
        <p:nvSpPr>
          <p:cNvPr id="34" name="Text 16"/>
          <p:cNvSpPr/>
          <p:nvPr/>
        </p:nvSpPr>
        <p:spPr>
          <a:xfrm>
            <a:off x="6572250" y="3693319"/>
            <a:ext cx="5048250" cy="40005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Avoid diagnosing and treating "blindly." If a lesion is atypical, pigmented, or persistent despite therapy, </a:t>
            </a:r>
            <a:r>
              <a:rPr lang="en-US" sz="1125" b="1" dirty="0">
                <a:solidFill>
                  <a:srgbClr val="2C3E50"/>
                </a:solidFill>
              </a:rPr>
              <a:t>biopsy is mandatory</a:t>
            </a:r>
            <a:r>
              <a:rPr lang="en-US" sz="1125" dirty="0">
                <a:solidFill>
                  <a:srgbClr val="2C3E50"/>
                </a:solidFill>
              </a:rPr>
              <a:t> to rule out VIN or malignancy.</a:t>
            </a:r>
            <a:endParaRPr lang="en-US" sz="112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179165"/>
            <a:ext cx="5595938" cy="2601367"/>
          </a:xfrm>
          <a:prstGeom prst="rect">
            <a:avLst/>
          </a:prstGeom>
        </p:spPr>
      </p:pic>
      <p:pic>
        <p:nvPicPr>
          <p:cNvPr id="6" name="Image 4" descr="preencoded.png"/>
          <p:cNvPicPr>
            <a:picLocks noChangeAspect="1"/>
          </p:cNvPicPr>
          <p:nvPr/>
        </p:nvPicPr>
        <p:blipFill>
          <a:blip r:embed="rId6"/>
          <a:stretch>
            <a:fillRect/>
          </a:stretch>
        </p:blipFill>
        <p:spPr>
          <a:xfrm>
            <a:off x="571500" y="1403003"/>
            <a:ext cx="238125" cy="190500"/>
          </a:xfrm>
          <a:prstGeom prst="rect">
            <a:avLst/>
          </a:prstGeom>
        </p:spPr>
      </p:pic>
      <p:pic>
        <p:nvPicPr>
          <p:cNvPr id="7" name="Image 5" descr="preencoded.png"/>
          <p:cNvPicPr>
            <a:picLocks noChangeAspect="1"/>
          </p:cNvPicPr>
          <p:nvPr/>
        </p:nvPicPr>
        <p:blipFill>
          <a:blip r:embed="rId7"/>
          <a:stretch>
            <a:fillRect/>
          </a:stretch>
        </p:blipFill>
        <p:spPr>
          <a:xfrm>
            <a:off x="571500" y="1826865"/>
            <a:ext cx="95250" cy="95250"/>
          </a:xfrm>
          <a:prstGeom prst="rect">
            <a:avLst/>
          </a:prstGeom>
        </p:spPr>
      </p:pic>
      <p:pic>
        <p:nvPicPr>
          <p:cNvPr id="8" name="Image 6" descr="preencoded.png"/>
          <p:cNvPicPr>
            <a:picLocks noChangeAspect="1"/>
          </p:cNvPicPr>
          <p:nvPr/>
        </p:nvPicPr>
        <p:blipFill>
          <a:blip r:embed="rId7"/>
          <a:stretch>
            <a:fillRect/>
          </a:stretch>
        </p:blipFill>
        <p:spPr>
          <a:xfrm>
            <a:off x="571500" y="2398365"/>
            <a:ext cx="95250" cy="95250"/>
          </a:xfrm>
          <a:prstGeom prst="rect">
            <a:avLst/>
          </a:prstGeom>
        </p:spPr>
      </p:pic>
      <p:pic>
        <p:nvPicPr>
          <p:cNvPr id="9" name="Image 7" descr="preencoded.png"/>
          <p:cNvPicPr>
            <a:picLocks noChangeAspect="1"/>
          </p:cNvPicPr>
          <p:nvPr/>
        </p:nvPicPr>
        <p:blipFill>
          <a:blip r:embed="rId8"/>
          <a:stretch>
            <a:fillRect/>
          </a:stretch>
        </p:blipFill>
        <p:spPr>
          <a:xfrm>
            <a:off x="571500" y="2969865"/>
            <a:ext cx="95250" cy="95250"/>
          </a:xfrm>
          <a:prstGeom prst="rect">
            <a:avLst/>
          </a:prstGeom>
        </p:spPr>
      </p:pic>
      <p:pic>
        <p:nvPicPr>
          <p:cNvPr id="10" name="Image 8" descr="preencoded.png"/>
          <p:cNvPicPr>
            <a:picLocks noChangeAspect="1"/>
          </p:cNvPicPr>
          <p:nvPr/>
        </p:nvPicPr>
        <p:blipFill>
          <a:blip r:embed="rId9"/>
          <a:stretch>
            <a:fillRect/>
          </a:stretch>
        </p:blipFill>
        <p:spPr>
          <a:xfrm>
            <a:off x="381000" y="3971032"/>
            <a:ext cx="5595938" cy="2601367"/>
          </a:xfrm>
          <a:prstGeom prst="rect">
            <a:avLst/>
          </a:prstGeom>
        </p:spPr>
      </p:pic>
      <p:pic>
        <p:nvPicPr>
          <p:cNvPr id="11" name="Image 9" descr="preencoded.png"/>
          <p:cNvPicPr>
            <a:picLocks noChangeAspect="1"/>
          </p:cNvPicPr>
          <p:nvPr/>
        </p:nvPicPr>
        <p:blipFill>
          <a:blip r:embed="rId10"/>
          <a:stretch>
            <a:fillRect/>
          </a:stretch>
        </p:blipFill>
        <p:spPr>
          <a:xfrm>
            <a:off x="571500" y="4194870"/>
            <a:ext cx="238125" cy="190500"/>
          </a:xfrm>
          <a:prstGeom prst="rect">
            <a:avLst/>
          </a:prstGeom>
        </p:spPr>
      </p:pic>
      <p:pic>
        <p:nvPicPr>
          <p:cNvPr id="12" name="Image 10" descr="preencoded.png"/>
          <p:cNvPicPr>
            <a:picLocks noChangeAspect="1"/>
          </p:cNvPicPr>
          <p:nvPr/>
        </p:nvPicPr>
        <p:blipFill>
          <a:blip r:embed="rId11"/>
          <a:stretch>
            <a:fillRect/>
          </a:stretch>
        </p:blipFill>
        <p:spPr>
          <a:xfrm>
            <a:off x="571500" y="4618732"/>
            <a:ext cx="95250" cy="95250"/>
          </a:xfrm>
          <a:prstGeom prst="rect">
            <a:avLst/>
          </a:prstGeom>
        </p:spPr>
      </p:pic>
      <p:pic>
        <p:nvPicPr>
          <p:cNvPr id="13" name="Image 11" descr="preencoded.png"/>
          <p:cNvPicPr>
            <a:picLocks noChangeAspect="1"/>
          </p:cNvPicPr>
          <p:nvPr/>
        </p:nvPicPr>
        <p:blipFill>
          <a:blip r:embed="rId11"/>
          <a:stretch>
            <a:fillRect/>
          </a:stretch>
        </p:blipFill>
        <p:spPr>
          <a:xfrm>
            <a:off x="571500" y="5190232"/>
            <a:ext cx="95250" cy="95250"/>
          </a:xfrm>
          <a:prstGeom prst="rect">
            <a:avLst/>
          </a:prstGeom>
        </p:spPr>
      </p:pic>
      <p:pic>
        <p:nvPicPr>
          <p:cNvPr id="14" name="Image 12" descr="preencoded.png"/>
          <p:cNvPicPr>
            <a:picLocks noChangeAspect="1"/>
          </p:cNvPicPr>
          <p:nvPr/>
        </p:nvPicPr>
        <p:blipFill>
          <a:blip r:embed="rId12"/>
          <a:stretch>
            <a:fillRect/>
          </a:stretch>
        </p:blipFill>
        <p:spPr>
          <a:xfrm>
            <a:off x="6215063" y="1179165"/>
            <a:ext cx="5595938" cy="3267075"/>
          </a:xfrm>
          <a:prstGeom prst="rect">
            <a:avLst/>
          </a:prstGeom>
        </p:spPr>
      </p:pic>
      <p:pic>
        <p:nvPicPr>
          <p:cNvPr id="15" name="Image 13" descr="preencoded.png"/>
          <p:cNvPicPr>
            <a:picLocks noChangeAspect="1"/>
          </p:cNvPicPr>
          <p:nvPr/>
        </p:nvPicPr>
        <p:blipFill>
          <a:blip r:embed="rId13"/>
          <a:stretch>
            <a:fillRect/>
          </a:stretch>
        </p:blipFill>
        <p:spPr>
          <a:xfrm>
            <a:off x="6405563" y="1403003"/>
            <a:ext cx="238125" cy="190500"/>
          </a:xfrm>
          <a:prstGeom prst="rect">
            <a:avLst/>
          </a:prstGeom>
        </p:spPr>
      </p:pic>
      <p:pic>
        <p:nvPicPr>
          <p:cNvPr id="16" name="Image 14" descr="preencoded.png"/>
          <p:cNvPicPr>
            <a:picLocks noChangeAspect="1"/>
          </p:cNvPicPr>
          <p:nvPr/>
        </p:nvPicPr>
        <p:blipFill>
          <a:blip r:embed="rId14"/>
          <a:stretch>
            <a:fillRect/>
          </a:stretch>
        </p:blipFill>
        <p:spPr>
          <a:xfrm>
            <a:off x="6405563" y="1769715"/>
            <a:ext cx="5214938" cy="1428750"/>
          </a:xfrm>
          <a:prstGeom prst="rect">
            <a:avLst/>
          </a:prstGeom>
        </p:spPr>
      </p:pic>
      <p:pic>
        <p:nvPicPr>
          <p:cNvPr id="17" name="Image 15" descr="preencoded.png"/>
          <p:cNvPicPr>
            <a:picLocks noChangeAspect="1"/>
          </p:cNvPicPr>
          <p:nvPr/>
        </p:nvPicPr>
        <p:blipFill>
          <a:blip r:embed="rId15"/>
          <a:stretch>
            <a:fillRect/>
          </a:stretch>
        </p:blipFill>
        <p:spPr>
          <a:xfrm>
            <a:off x="6405563" y="3398490"/>
            <a:ext cx="95250" cy="76200"/>
          </a:xfrm>
          <a:prstGeom prst="rect">
            <a:avLst/>
          </a:prstGeom>
        </p:spPr>
      </p:pic>
      <p:pic>
        <p:nvPicPr>
          <p:cNvPr id="18" name="Image 16" descr="preencoded.png"/>
          <p:cNvPicPr>
            <a:picLocks noChangeAspect="1"/>
          </p:cNvPicPr>
          <p:nvPr/>
        </p:nvPicPr>
        <p:blipFill>
          <a:blip r:embed="rId7"/>
          <a:stretch>
            <a:fillRect/>
          </a:stretch>
        </p:blipFill>
        <p:spPr>
          <a:xfrm>
            <a:off x="6405563" y="3741390"/>
            <a:ext cx="95250" cy="95250"/>
          </a:xfrm>
          <a:prstGeom prst="rect">
            <a:avLst/>
          </a:prstGeom>
        </p:spPr>
      </p:pic>
      <p:pic>
        <p:nvPicPr>
          <p:cNvPr id="19" name="Image 17" descr="preencoded.png"/>
          <p:cNvPicPr>
            <a:picLocks noChangeAspect="1"/>
          </p:cNvPicPr>
          <p:nvPr/>
        </p:nvPicPr>
        <p:blipFill>
          <a:blip r:embed="rId16"/>
          <a:stretch>
            <a:fillRect/>
          </a:stretch>
        </p:blipFill>
        <p:spPr>
          <a:xfrm>
            <a:off x="6215063" y="4636740"/>
            <a:ext cx="5595938" cy="1935510"/>
          </a:xfrm>
          <a:prstGeom prst="rect">
            <a:avLst/>
          </a:prstGeom>
        </p:spPr>
      </p:pic>
      <p:pic>
        <p:nvPicPr>
          <p:cNvPr id="20" name="Image 18" descr="preencoded.png"/>
          <p:cNvPicPr>
            <a:picLocks noChangeAspect="1"/>
          </p:cNvPicPr>
          <p:nvPr/>
        </p:nvPicPr>
        <p:blipFill>
          <a:blip r:embed="rId17"/>
          <a:stretch>
            <a:fillRect/>
          </a:stretch>
        </p:blipFill>
        <p:spPr>
          <a:xfrm>
            <a:off x="6405563" y="4860578"/>
            <a:ext cx="238125" cy="190500"/>
          </a:xfrm>
          <a:prstGeom prst="rect">
            <a:avLst/>
          </a:prstGeom>
        </p:spPr>
      </p:pic>
      <p:pic>
        <p:nvPicPr>
          <p:cNvPr id="21" name="Image 19" descr="preencoded.png"/>
          <p:cNvPicPr>
            <a:picLocks noChangeAspect="1"/>
          </p:cNvPicPr>
          <p:nvPr/>
        </p:nvPicPr>
        <p:blipFill>
          <a:blip r:embed="rId15"/>
          <a:stretch>
            <a:fillRect/>
          </a:stretch>
        </p:blipFill>
        <p:spPr>
          <a:xfrm>
            <a:off x="6405563" y="5284440"/>
            <a:ext cx="95250" cy="76200"/>
          </a:xfrm>
          <a:prstGeom prst="rect">
            <a:avLst/>
          </a:prstGeom>
        </p:spPr>
      </p:pic>
      <p:pic>
        <p:nvPicPr>
          <p:cNvPr id="22" name="Image 20" descr="preencoded.png"/>
          <p:cNvPicPr>
            <a:picLocks noChangeAspect="1"/>
          </p:cNvPicPr>
          <p:nvPr/>
        </p:nvPicPr>
        <p:blipFill>
          <a:blip r:embed="rId15"/>
          <a:stretch>
            <a:fillRect/>
          </a:stretch>
        </p:blipFill>
        <p:spPr>
          <a:xfrm>
            <a:off x="6405563" y="5627340"/>
            <a:ext cx="95250" cy="76200"/>
          </a:xfrm>
          <a:prstGeom prst="rect">
            <a:avLst/>
          </a:prstGeom>
        </p:spPr>
      </p:pic>
      <p:pic>
        <p:nvPicPr>
          <p:cNvPr id="23" name="Image 21" descr="preencoded.png"/>
          <p:cNvPicPr>
            <a:picLocks noChangeAspect="1"/>
          </p:cNvPicPr>
          <p:nvPr/>
        </p:nvPicPr>
        <p:blipFill>
          <a:blip r:embed="rId15"/>
          <a:stretch>
            <a:fillRect/>
          </a:stretch>
        </p:blipFill>
        <p:spPr>
          <a:xfrm>
            <a:off x="6405563" y="5970240"/>
            <a:ext cx="95250" cy="76200"/>
          </a:xfrm>
          <a:prstGeom prst="rect">
            <a:avLst/>
          </a:prstGeom>
        </p:spPr>
      </p:pic>
      <p:sp>
        <p:nvSpPr>
          <p:cNvPr id="24"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Warts: Patient Reassurance</a:t>
            </a:r>
            <a:endParaRPr lang="en-US" sz="1800" dirty="0"/>
          </a:p>
        </p:txBody>
      </p:sp>
      <p:sp>
        <p:nvSpPr>
          <p:cNvPr id="25"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6" name="Text 2"/>
          <p:cNvSpPr/>
          <p:nvPr/>
        </p:nvSpPr>
        <p:spPr>
          <a:xfrm>
            <a:off x="923925" y="1369665"/>
            <a:ext cx="67894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565C0"/>
                </a:solidFill>
              </a:rPr>
              <a:t>AKT EXAM PEARL: VIRAL DISTINCTION</a:t>
            </a:r>
            <a:endParaRPr lang="en-US" sz="1350" dirty="0"/>
          </a:p>
        </p:txBody>
      </p:sp>
      <p:sp>
        <p:nvSpPr>
          <p:cNvPr id="27" name="Text 3"/>
          <p:cNvSpPr/>
          <p:nvPr/>
        </p:nvSpPr>
        <p:spPr>
          <a:xfrm>
            <a:off x="762000" y="1769715"/>
            <a:ext cx="50244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Low-Risk HPV (6, 11):</a:t>
            </a:r>
            <a:r>
              <a:rPr lang="en-US" sz="1200" dirty="0">
                <a:solidFill>
                  <a:srgbClr val="2C3E50"/>
                </a:solidFill>
              </a:rPr>
              <a:t> Responsible for 90% of genital warts; strictly non-oncogenic.</a:t>
            </a:r>
            <a:endParaRPr lang="en-US" sz="1200" dirty="0"/>
          </a:p>
        </p:txBody>
      </p:sp>
      <p:sp>
        <p:nvSpPr>
          <p:cNvPr id="28" name="Text 4"/>
          <p:cNvSpPr/>
          <p:nvPr/>
        </p:nvSpPr>
        <p:spPr>
          <a:xfrm>
            <a:off x="762000" y="2341215"/>
            <a:ext cx="50244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High-Risk HPV (16, 18):</a:t>
            </a:r>
            <a:r>
              <a:rPr lang="en-US" sz="1200" dirty="0">
                <a:solidFill>
                  <a:srgbClr val="2C3E50"/>
                </a:solidFill>
              </a:rPr>
              <a:t> Responsible for ~70% of cervical cancers; oncogenic behavior.</a:t>
            </a:r>
            <a:endParaRPr lang="en-US" sz="1200" dirty="0"/>
          </a:p>
        </p:txBody>
      </p:sp>
      <p:sp>
        <p:nvSpPr>
          <p:cNvPr id="29" name="Text 5"/>
          <p:cNvSpPr/>
          <p:nvPr/>
        </p:nvSpPr>
        <p:spPr>
          <a:xfrm>
            <a:off x="762000" y="2912715"/>
            <a:ext cx="50244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The Key Fact:</a:t>
            </a:r>
            <a:r>
              <a:rPr lang="en-US" sz="1200" dirty="0">
                <a:solidFill>
                  <a:srgbClr val="2C3E50"/>
                </a:solidFill>
              </a:rPr>
              <a:t> Warts do not "turn into" cancer. They are caused by distinct "families" of the same virus.</a:t>
            </a:r>
            <a:endParaRPr lang="en-US" sz="1200" dirty="0"/>
          </a:p>
        </p:txBody>
      </p:sp>
      <p:sp>
        <p:nvSpPr>
          <p:cNvPr id="30" name="Text 6"/>
          <p:cNvSpPr/>
          <p:nvPr/>
        </p:nvSpPr>
        <p:spPr>
          <a:xfrm>
            <a:off x="923925" y="4161532"/>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6C00"/>
                </a:solidFill>
              </a:rPr>
              <a:t>COMMON PITFALL</a:t>
            </a:r>
            <a:endParaRPr lang="en-US" sz="1350" dirty="0"/>
          </a:p>
        </p:txBody>
      </p:sp>
      <p:sp>
        <p:nvSpPr>
          <p:cNvPr id="31" name="Text 7"/>
          <p:cNvSpPr/>
          <p:nvPr/>
        </p:nvSpPr>
        <p:spPr>
          <a:xfrm>
            <a:off x="762000" y="4561582"/>
            <a:ext cx="50244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Assuming the patient knows the difference. Most women equate "HPV" immediately with "Cervical Cancer."</a:t>
            </a:r>
            <a:endParaRPr lang="en-US" sz="1200" dirty="0"/>
          </a:p>
        </p:txBody>
      </p:sp>
      <p:sp>
        <p:nvSpPr>
          <p:cNvPr id="32" name="Text 8"/>
          <p:cNvSpPr/>
          <p:nvPr/>
        </p:nvSpPr>
        <p:spPr>
          <a:xfrm>
            <a:off x="762000" y="5133082"/>
            <a:ext cx="50244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Triggering an early cervical smear because of warts. Warts are NOT an indication for screening outside the normal interval.</a:t>
            </a:r>
            <a:endParaRPr lang="en-US" sz="1200" dirty="0"/>
          </a:p>
        </p:txBody>
      </p:sp>
      <p:sp>
        <p:nvSpPr>
          <p:cNvPr id="33" name="Text 9"/>
          <p:cNvSpPr/>
          <p:nvPr/>
        </p:nvSpPr>
        <p:spPr>
          <a:xfrm>
            <a:off x="6757988" y="1369665"/>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SCA CONSULTATION SCRIPT</a:t>
            </a:r>
            <a:endParaRPr lang="en-US" sz="1350" dirty="0"/>
          </a:p>
        </p:txBody>
      </p:sp>
      <p:sp>
        <p:nvSpPr>
          <p:cNvPr id="34" name="Text 10"/>
          <p:cNvSpPr/>
          <p:nvPr/>
        </p:nvSpPr>
        <p:spPr>
          <a:xfrm>
            <a:off x="6548438" y="1769715"/>
            <a:ext cx="4929188" cy="1428750"/>
          </a:xfrm>
          <a:prstGeom prst="rect">
            <a:avLst/>
          </a:prstGeom>
          <a:noFill/>
          <a:ln/>
        </p:spPr>
        <p:txBody>
          <a:bodyPr vert="horz" wrap="square" lIns="0" tIns="0" rIns="0" bIns="0" rtlCol="0" anchor="ctr"/>
          <a:lstStyle/>
          <a:p>
            <a:pPr marL="0" indent="0">
              <a:lnSpc>
                <a:spcPts val="1800"/>
              </a:lnSpc>
              <a:buNone/>
            </a:pPr>
            <a:r>
              <a:rPr lang="en-US" sz="1125" i="1" dirty="0">
                <a:solidFill>
                  <a:srgbClr val="2C3E50"/>
                </a:solidFill>
              </a:rPr>
              <a:t>"I understand finding these warts is worrying, especially as people often link this virus to cancer. I want to reassure you clearly: the virus types that cause warts are </a:t>
            </a:r>
            <a:r>
              <a:rPr lang="en-US" sz="1125" b="1" i="1" dirty="0">
                <a:solidFill>
                  <a:srgbClr val="2C3E50"/>
                </a:solidFill>
              </a:rPr>
              <a:t>different</a:t>
            </a:r>
            <a:r>
              <a:rPr lang="en-US" sz="1125" i="1" dirty="0">
                <a:solidFill>
                  <a:srgbClr val="2C3E50"/>
                </a:solidFill>
              </a:rPr>
              <a:t> from the types that cause cervical cancer. They are like distant cousins—one causes the skin changes we see today, but it does not lead to cancer."</a:t>
            </a:r>
            <a:endParaRPr lang="en-US" sz="1125" dirty="0"/>
          </a:p>
        </p:txBody>
      </p:sp>
      <p:sp>
        <p:nvSpPr>
          <p:cNvPr id="35" name="Text 11"/>
          <p:cNvSpPr/>
          <p:nvPr/>
        </p:nvSpPr>
        <p:spPr>
          <a:xfrm>
            <a:off x="6596063" y="3341340"/>
            <a:ext cx="55959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Address the "Cancer Fear" early in the consultation.</a:t>
            </a:r>
            <a:endParaRPr lang="en-US" sz="1200" dirty="0"/>
          </a:p>
        </p:txBody>
      </p:sp>
      <p:sp>
        <p:nvSpPr>
          <p:cNvPr id="36" name="Text 12"/>
          <p:cNvSpPr/>
          <p:nvPr/>
        </p:nvSpPr>
        <p:spPr>
          <a:xfrm>
            <a:off x="6596063" y="3684240"/>
            <a:ext cx="50244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Explain that co-infection is possible, which is why we keep up with routine screening.</a:t>
            </a:r>
            <a:endParaRPr lang="en-US" sz="1200" dirty="0"/>
          </a:p>
        </p:txBody>
      </p:sp>
      <p:sp>
        <p:nvSpPr>
          <p:cNvPr id="37" name="Text 13"/>
          <p:cNvSpPr/>
          <p:nvPr/>
        </p:nvSpPr>
        <p:spPr>
          <a:xfrm>
            <a:off x="6757988" y="4827240"/>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565C0"/>
                </a:solidFill>
              </a:rPr>
              <a:t>ACTION PLAN FOR WARTS</a:t>
            </a:r>
            <a:endParaRPr lang="en-US" sz="1350" dirty="0"/>
          </a:p>
        </p:txBody>
      </p:sp>
      <p:sp>
        <p:nvSpPr>
          <p:cNvPr id="38" name="Text 14"/>
          <p:cNvSpPr/>
          <p:nvPr/>
        </p:nvSpPr>
        <p:spPr>
          <a:xfrm>
            <a:off x="6596063" y="5227290"/>
            <a:ext cx="55959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Refer to GUM for full STI screening (other STIs are common).</a:t>
            </a:r>
            <a:endParaRPr lang="en-US" sz="1200" dirty="0"/>
          </a:p>
        </p:txBody>
      </p:sp>
      <p:sp>
        <p:nvSpPr>
          <p:cNvPr id="39" name="Text 15"/>
          <p:cNvSpPr/>
          <p:nvPr/>
        </p:nvSpPr>
        <p:spPr>
          <a:xfrm>
            <a:off x="6596063" y="5570190"/>
            <a:ext cx="55959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Discuss treatment (Podophyllotoxin, Imiquimod, or Cryo).</a:t>
            </a:r>
            <a:endParaRPr lang="en-US" sz="1200" dirty="0"/>
          </a:p>
        </p:txBody>
      </p:sp>
      <p:sp>
        <p:nvSpPr>
          <p:cNvPr id="40" name="Text 16"/>
          <p:cNvSpPr/>
          <p:nvPr/>
        </p:nvSpPr>
        <p:spPr>
          <a:xfrm>
            <a:off x="6596063" y="5913090"/>
            <a:ext cx="5595938"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Counsel: Not a notifiable disease; focus on symptom control.</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6"/>
          <a:stretch>
            <a:fillRect/>
          </a:stretch>
        </p:blipFill>
        <p:spPr>
          <a:xfrm>
            <a:off x="381000" y="1083915"/>
            <a:ext cx="5572125" cy="4359622"/>
          </a:xfrm>
          <a:prstGeom prst="rect">
            <a:avLst/>
          </a:prstGeom>
        </p:spPr>
      </p:pic>
      <p:pic>
        <p:nvPicPr>
          <p:cNvPr id="6" name="Image 4" descr="preencoded.png"/>
          <p:cNvPicPr>
            <a:picLocks noChangeAspect="1"/>
          </p:cNvPicPr>
          <p:nvPr/>
        </p:nvPicPr>
        <p:blipFill>
          <a:blip r:embed="rId7"/>
          <a:stretch>
            <a:fillRect/>
          </a:stretch>
        </p:blipFill>
        <p:spPr>
          <a:xfrm>
            <a:off x="571500" y="1274415"/>
            <a:ext cx="5191125" cy="261937"/>
          </a:xfrm>
          <a:prstGeom prst="rect">
            <a:avLst/>
          </a:prstGeom>
        </p:spPr>
      </p:pic>
      <p:pic>
        <p:nvPicPr>
          <p:cNvPr id="7" name="Image 5" descr="preencoded.png"/>
          <p:cNvPicPr>
            <a:picLocks noChangeAspect="1"/>
          </p:cNvPicPr>
          <p:nvPr/>
        </p:nvPicPr>
        <p:blipFill>
          <a:blip r:embed="rId8"/>
          <a:stretch>
            <a:fillRect/>
          </a:stretch>
        </p:blipFill>
        <p:spPr>
          <a:xfrm>
            <a:off x="571500" y="1679228"/>
            <a:ext cx="5191125" cy="352425"/>
          </a:xfrm>
          <a:prstGeom prst="rect">
            <a:avLst/>
          </a:prstGeom>
        </p:spPr>
      </p:pic>
      <p:pic>
        <p:nvPicPr>
          <p:cNvPr id="8" name="Image 6" descr="preencoded.png"/>
          <p:cNvPicPr>
            <a:picLocks noChangeAspect="1"/>
          </p:cNvPicPr>
          <p:nvPr/>
        </p:nvPicPr>
        <p:blipFill>
          <a:blip r:embed="rId9"/>
          <a:stretch>
            <a:fillRect/>
          </a:stretch>
        </p:blipFill>
        <p:spPr>
          <a:xfrm>
            <a:off x="571500" y="1731615"/>
            <a:ext cx="190500" cy="152400"/>
          </a:xfrm>
          <a:prstGeom prst="rect">
            <a:avLst/>
          </a:prstGeom>
        </p:spPr>
      </p:pic>
      <p:pic>
        <p:nvPicPr>
          <p:cNvPr id="9" name="Image 7" descr="preencoded.png"/>
          <p:cNvPicPr>
            <a:picLocks noChangeAspect="1"/>
          </p:cNvPicPr>
          <p:nvPr/>
        </p:nvPicPr>
        <p:blipFill>
          <a:blip r:embed="rId10"/>
          <a:stretch>
            <a:fillRect/>
          </a:stretch>
        </p:blipFill>
        <p:spPr>
          <a:xfrm>
            <a:off x="571500" y="3879056"/>
            <a:ext cx="154781" cy="125760"/>
          </a:xfrm>
          <a:prstGeom prst="rect">
            <a:avLst/>
          </a:prstGeom>
        </p:spPr>
      </p:pic>
      <p:pic>
        <p:nvPicPr>
          <p:cNvPr id="10" name="Image 8" descr="preencoded.png"/>
          <p:cNvPicPr>
            <a:picLocks noChangeAspect="1"/>
          </p:cNvPicPr>
          <p:nvPr/>
        </p:nvPicPr>
        <p:blipFill>
          <a:blip r:embed="rId11"/>
          <a:stretch>
            <a:fillRect/>
          </a:stretch>
        </p:blipFill>
        <p:spPr>
          <a:xfrm>
            <a:off x="6238875" y="1083915"/>
            <a:ext cx="5572125" cy="4359622"/>
          </a:xfrm>
          <a:prstGeom prst="rect">
            <a:avLst/>
          </a:prstGeom>
        </p:spPr>
      </p:pic>
      <p:pic>
        <p:nvPicPr>
          <p:cNvPr id="11" name="Image 9" descr="preencoded.png"/>
          <p:cNvPicPr>
            <a:picLocks noChangeAspect="1"/>
          </p:cNvPicPr>
          <p:nvPr/>
        </p:nvPicPr>
        <p:blipFill>
          <a:blip r:embed="rId12"/>
          <a:stretch>
            <a:fillRect/>
          </a:stretch>
        </p:blipFill>
        <p:spPr>
          <a:xfrm>
            <a:off x="6429375" y="1274415"/>
            <a:ext cx="5191125" cy="352425"/>
          </a:xfrm>
          <a:prstGeom prst="rect">
            <a:avLst/>
          </a:prstGeom>
        </p:spPr>
      </p:pic>
      <p:pic>
        <p:nvPicPr>
          <p:cNvPr id="12" name="Image 10" descr="preencoded.png"/>
          <p:cNvPicPr>
            <a:picLocks noChangeAspect="1"/>
          </p:cNvPicPr>
          <p:nvPr/>
        </p:nvPicPr>
        <p:blipFill>
          <a:blip r:embed="rId13"/>
          <a:stretch>
            <a:fillRect/>
          </a:stretch>
        </p:blipFill>
        <p:spPr>
          <a:xfrm>
            <a:off x="6429375" y="1326803"/>
            <a:ext cx="190500" cy="152400"/>
          </a:xfrm>
          <a:prstGeom prst="rect">
            <a:avLst/>
          </a:prstGeom>
        </p:spPr>
      </p:pic>
      <p:pic>
        <p:nvPicPr>
          <p:cNvPr id="13" name="Image 11" descr="preencoded.png"/>
          <p:cNvPicPr>
            <a:picLocks noChangeAspect="1"/>
          </p:cNvPicPr>
          <p:nvPr/>
        </p:nvPicPr>
        <p:blipFill>
          <a:blip r:embed="rId14"/>
          <a:stretch>
            <a:fillRect/>
          </a:stretch>
        </p:blipFill>
        <p:spPr>
          <a:xfrm>
            <a:off x="381000" y="5634038"/>
            <a:ext cx="11430000" cy="938213"/>
          </a:xfrm>
          <a:prstGeom prst="rect">
            <a:avLst/>
          </a:prstGeom>
        </p:spPr>
      </p:pic>
      <p:pic>
        <p:nvPicPr>
          <p:cNvPr id="14" name="Image 12" descr="preencoded.png"/>
          <p:cNvPicPr>
            <a:picLocks noChangeAspect="1"/>
          </p:cNvPicPr>
          <p:nvPr/>
        </p:nvPicPr>
        <p:blipFill>
          <a:blip r:embed="rId15"/>
          <a:stretch>
            <a:fillRect/>
          </a:stretch>
        </p:blipFill>
        <p:spPr>
          <a:xfrm>
            <a:off x="619125" y="6004620"/>
            <a:ext cx="285750" cy="228600"/>
          </a:xfrm>
          <a:prstGeom prst="rect">
            <a:avLst/>
          </a:prstGeom>
        </p:spPr>
      </p:pic>
      <p:sp>
        <p:nvSpPr>
          <p:cNvPr id="15"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Postcoital Bleeding (PCB) Assessment</a:t>
            </a:r>
            <a:endParaRPr lang="en-US" sz="1800" dirty="0"/>
          </a:p>
        </p:txBody>
      </p:sp>
      <p:sp>
        <p:nvSpPr>
          <p:cNvPr id="16"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17" name="Text 2"/>
          <p:cNvSpPr/>
          <p:nvPr/>
        </p:nvSpPr>
        <p:spPr>
          <a:xfrm>
            <a:off x="685800" y="1274415"/>
            <a:ext cx="7386423" cy="261937"/>
          </a:xfrm>
          <a:prstGeom prst="rect">
            <a:avLst/>
          </a:prstGeom>
          <a:noFill/>
          <a:ln/>
        </p:spPr>
        <p:txBody>
          <a:bodyPr vert="horz" wrap="square" lIns="0" tIns="0" rIns="0" bIns="0" rtlCol="0" anchor="ctr"/>
          <a:lstStyle/>
          <a:p>
            <a:pPr marL="0" indent="0">
              <a:lnSpc>
                <a:spcPts val="1463"/>
              </a:lnSpc>
              <a:buNone/>
            </a:pPr>
            <a:r>
              <a:rPr lang="en-US" sz="975" dirty="0">
                <a:solidFill>
                  <a:srgbClr val="FFFFFF"/>
                </a:solidFill>
              </a:rPr>
              <a:t>Definition: Non-menstrual bleeding after intercourse</a:t>
            </a:r>
            <a:endParaRPr lang="en-US" sz="975" dirty="0"/>
          </a:p>
        </p:txBody>
      </p:sp>
      <p:sp>
        <p:nvSpPr>
          <p:cNvPr id="18" name="Text 3"/>
          <p:cNvSpPr/>
          <p:nvPr/>
        </p:nvSpPr>
        <p:spPr>
          <a:xfrm>
            <a:off x="762000" y="167922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Benign Differentials</a:t>
            </a:r>
            <a:endParaRPr lang="en-US" sz="1350" dirty="0"/>
          </a:p>
        </p:txBody>
      </p:sp>
      <p:sp>
        <p:nvSpPr>
          <p:cNvPr id="19" name="Text 4"/>
          <p:cNvSpPr/>
          <p:nvPr/>
        </p:nvSpPr>
        <p:spPr>
          <a:xfrm>
            <a:off x="809625" y="2174528"/>
            <a:ext cx="83428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Cervical Ectropion:</a:t>
            </a:r>
            <a:r>
              <a:rPr lang="en-US" sz="1125" dirty="0">
                <a:solidFill>
                  <a:srgbClr val="2C3E50"/>
                </a:solidFill>
              </a:rPr>
              <a:t> Common in COCP users/pregnancy.</a:t>
            </a:r>
            <a:endParaRPr lang="en-US" sz="1125" dirty="0"/>
          </a:p>
        </p:txBody>
      </p:sp>
      <p:sp>
        <p:nvSpPr>
          <p:cNvPr id="20" name="Text 5"/>
          <p:cNvSpPr/>
          <p:nvPr/>
        </p:nvSpPr>
        <p:spPr>
          <a:xfrm>
            <a:off x="809625" y="2488853"/>
            <a:ext cx="785209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Cervical Polyps:</a:t>
            </a:r>
            <a:r>
              <a:rPr lang="en-US" sz="1125" dirty="0">
                <a:solidFill>
                  <a:srgbClr val="2C3E50"/>
                </a:solidFill>
              </a:rPr>
              <a:t> Usually benign, easily visible.</a:t>
            </a:r>
            <a:endParaRPr lang="en-US" sz="1125" dirty="0"/>
          </a:p>
        </p:txBody>
      </p:sp>
      <p:sp>
        <p:nvSpPr>
          <p:cNvPr id="21" name="Text 6"/>
          <p:cNvSpPr/>
          <p:nvPr/>
        </p:nvSpPr>
        <p:spPr>
          <a:xfrm>
            <a:off x="809625" y="2803178"/>
            <a:ext cx="905172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Infection:</a:t>
            </a:r>
            <a:r>
              <a:rPr lang="en-US" sz="1125" dirty="0">
                <a:solidFill>
                  <a:srgbClr val="2C3E50"/>
                </a:solidFill>
              </a:rPr>
              <a:t> Chlamydia is a high-yield AKT cause (&lt;25s).</a:t>
            </a:r>
            <a:endParaRPr lang="en-US" sz="1125" dirty="0"/>
          </a:p>
        </p:txBody>
      </p:sp>
      <p:sp>
        <p:nvSpPr>
          <p:cNvPr id="22" name="Text 7"/>
          <p:cNvSpPr/>
          <p:nvPr/>
        </p:nvSpPr>
        <p:spPr>
          <a:xfrm>
            <a:off x="809625" y="3117503"/>
            <a:ext cx="83428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Atrophic Vaginitis:</a:t>
            </a:r>
            <a:r>
              <a:rPr lang="en-US" sz="1125" dirty="0">
                <a:solidFill>
                  <a:srgbClr val="2C3E50"/>
                </a:solidFill>
              </a:rPr>
              <a:t> Common in postmenopausal women.</a:t>
            </a:r>
            <a:endParaRPr lang="en-US" sz="1125" dirty="0"/>
          </a:p>
        </p:txBody>
      </p:sp>
      <p:sp>
        <p:nvSpPr>
          <p:cNvPr id="23" name="Text 8"/>
          <p:cNvSpPr/>
          <p:nvPr/>
        </p:nvSpPr>
        <p:spPr>
          <a:xfrm>
            <a:off x="809625" y="3431828"/>
            <a:ext cx="670699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Trauma:</a:t>
            </a:r>
            <a:r>
              <a:rPr lang="en-US" sz="1125" dirty="0">
                <a:solidFill>
                  <a:srgbClr val="2C3E50"/>
                </a:solidFill>
              </a:rPr>
              <a:t> Local injury or friction-related.</a:t>
            </a:r>
            <a:endParaRPr lang="en-US" sz="1125" dirty="0"/>
          </a:p>
        </p:txBody>
      </p:sp>
      <p:sp>
        <p:nvSpPr>
          <p:cNvPr id="24" name="Text 9"/>
          <p:cNvSpPr/>
          <p:nvPr/>
        </p:nvSpPr>
        <p:spPr>
          <a:xfrm>
            <a:off x="726281" y="3841403"/>
            <a:ext cx="832104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rPr>
              <a:t> Remember: Cervical cancer is rare but must be excluded.</a:t>
            </a:r>
            <a:endParaRPr lang="en-US" sz="975" dirty="0"/>
          </a:p>
        </p:txBody>
      </p:sp>
      <p:sp>
        <p:nvSpPr>
          <p:cNvPr id="25" name="Text 10"/>
          <p:cNvSpPr/>
          <p:nvPr/>
        </p:nvSpPr>
        <p:spPr>
          <a:xfrm>
            <a:off x="6619875" y="1274415"/>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Primary Care Assessment</a:t>
            </a:r>
            <a:endParaRPr lang="en-US" sz="1350" dirty="0"/>
          </a:p>
        </p:txBody>
      </p:sp>
      <p:sp>
        <p:nvSpPr>
          <p:cNvPr id="26" name="Text 11"/>
          <p:cNvSpPr/>
          <p:nvPr/>
        </p:nvSpPr>
        <p:spPr>
          <a:xfrm>
            <a:off x="6667500" y="176971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Focused History:</a:t>
            </a:r>
            <a:r>
              <a:rPr lang="en-US" sz="1125" dirty="0">
                <a:solidFill>
                  <a:srgbClr val="2C3E50"/>
                </a:solidFill>
              </a:rPr>
              <a:t> Duration, frequency, amount, and associated IMB/PMB symptoms.</a:t>
            </a:r>
            <a:endParaRPr lang="en-US" sz="1125" dirty="0"/>
          </a:p>
        </p:txBody>
      </p:sp>
      <p:sp>
        <p:nvSpPr>
          <p:cNvPr id="27" name="Text 12"/>
          <p:cNvSpPr/>
          <p:nvPr/>
        </p:nvSpPr>
        <p:spPr>
          <a:xfrm>
            <a:off x="6667500" y="228406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Screening History:</a:t>
            </a:r>
            <a:r>
              <a:rPr lang="en-US" sz="1125" dirty="0">
                <a:solidFill>
                  <a:srgbClr val="2C3E50"/>
                </a:solidFill>
              </a:rPr>
              <a:t> Check if due/overdue. If overdue, perform smear (but not out-of-cycle).</a:t>
            </a:r>
            <a:endParaRPr lang="en-US" sz="1125" dirty="0"/>
          </a:p>
        </p:txBody>
      </p:sp>
      <p:sp>
        <p:nvSpPr>
          <p:cNvPr id="28" name="Text 13"/>
          <p:cNvSpPr/>
          <p:nvPr/>
        </p:nvSpPr>
        <p:spPr>
          <a:xfrm>
            <a:off x="6667500" y="279841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Physical Examination:</a:t>
            </a:r>
            <a:r>
              <a:rPr lang="en-US" sz="1125" dirty="0">
                <a:solidFill>
                  <a:srgbClr val="2C3E50"/>
                </a:solidFill>
              </a:rPr>
              <a:t> Speculum exam to assess cervix (Normal vs. Abnormal appearance).</a:t>
            </a:r>
            <a:endParaRPr lang="en-US" sz="1125" dirty="0"/>
          </a:p>
        </p:txBody>
      </p:sp>
      <p:sp>
        <p:nvSpPr>
          <p:cNvPr id="29" name="Text 14"/>
          <p:cNvSpPr/>
          <p:nvPr/>
        </p:nvSpPr>
        <p:spPr>
          <a:xfrm>
            <a:off x="6667500" y="331276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Immediate Actions:</a:t>
            </a:r>
            <a:r>
              <a:rPr lang="en-US" sz="1125" dirty="0">
                <a:solidFill>
                  <a:srgbClr val="2C3E50"/>
                </a:solidFill>
              </a:rPr>
              <a:t> Take swabs for infection (especially Chlamydia) if indicated.</a:t>
            </a:r>
            <a:endParaRPr lang="en-US" sz="1125" dirty="0"/>
          </a:p>
        </p:txBody>
      </p:sp>
      <p:sp>
        <p:nvSpPr>
          <p:cNvPr id="30" name="Text 15"/>
          <p:cNvSpPr/>
          <p:nvPr/>
        </p:nvSpPr>
        <p:spPr>
          <a:xfrm>
            <a:off x="1095375" y="5776913"/>
            <a:ext cx="10477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565C0"/>
                </a:solidFill>
              </a:rPr>
              <a:t>SCA CONSULTATION PEARL</a:t>
            </a:r>
            <a:endParaRPr lang="en-US" sz="1125" dirty="0"/>
          </a:p>
        </p:txBody>
      </p:sp>
      <p:sp>
        <p:nvSpPr>
          <p:cNvPr id="31" name="Text 16"/>
          <p:cNvSpPr/>
          <p:nvPr/>
        </p:nvSpPr>
        <p:spPr>
          <a:xfrm>
            <a:off x="1095375" y="6029325"/>
            <a:ext cx="10477500"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1A237E"/>
                </a:solidFill>
              </a:rPr>
              <a:t>"I want to look at your cervix today—is that okay? I'll arrange a chaperone. If everything looks normal and the swab is fine, we can keep an eye on things, but if I see anything that concerns me I'll refer you quickly."</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85750"/>
            <a:ext cx="11430000" cy="798165"/>
          </a:xfrm>
          <a:prstGeom prst="rect">
            <a:avLst/>
          </a:prstGeom>
        </p:spPr>
      </p:pic>
      <p:pic>
        <p:nvPicPr>
          <p:cNvPr id="4" name="Image 2" descr="preencoded.png"/>
          <p:cNvPicPr>
            <a:picLocks noChangeAspect="1"/>
          </p:cNvPicPr>
          <p:nvPr/>
        </p:nvPicPr>
        <p:blipFill>
          <a:blip r:embed="rId5"/>
          <a:stretch>
            <a:fillRect/>
          </a:stretch>
        </p:blipFill>
        <p:spPr>
          <a:xfrm>
            <a:off x="381000" y="1274415"/>
            <a:ext cx="5600700" cy="5202585"/>
          </a:xfrm>
          <a:prstGeom prst="rect">
            <a:avLst/>
          </a:prstGeom>
        </p:spPr>
      </p:pic>
      <p:pic>
        <p:nvPicPr>
          <p:cNvPr id="5" name="Image 3" descr="preencoded.png"/>
          <p:cNvPicPr>
            <a:picLocks noChangeAspect="1"/>
          </p:cNvPicPr>
          <p:nvPr/>
        </p:nvPicPr>
        <p:blipFill>
          <a:blip r:embed="rId6"/>
          <a:stretch>
            <a:fillRect/>
          </a:stretch>
        </p:blipFill>
        <p:spPr>
          <a:xfrm>
            <a:off x="609600" y="1503015"/>
            <a:ext cx="5143500" cy="352425"/>
          </a:xfrm>
          <a:prstGeom prst="rect">
            <a:avLst/>
          </a:prstGeom>
        </p:spPr>
      </p:pic>
      <p:pic>
        <p:nvPicPr>
          <p:cNvPr id="6" name="Image 4" descr="preencoded.png"/>
          <p:cNvPicPr>
            <a:picLocks noChangeAspect="1"/>
          </p:cNvPicPr>
          <p:nvPr/>
        </p:nvPicPr>
        <p:blipFill>
          <a:blip r:embed="rId7"/>
          <a:stretch>
            <a:fillRect/>
          </a:stretch>
        </p:blipFill>
        <p:spPr>
          <a:xfrm>
            <a:off x="609600" y="1543943"/>
            <a:ext cx="214313" cy="175320"/>
          </a:xfrm>
          <a:prstGeom prst="rect">
            <a:avLst/>
          </a:prstGeom>
        </p:spPr>
      </p:pic>
      <p:pic>
        <p:nvPicPr>
          <p:cNvPr id="7" name="Image 5" descr="preencoded.png"/>
          <p:cNvPicPr>
            <a:picLocks noChangeAspect="1"/>
          </p:cNvPicPr>
          <p:nvPr/>
        </p:nvPicPr>
        <p:blipFill>
          <a:blip r:embed="rId8"/>
          <a:stretch>
            <a:fillRect/>
          </a:stretch>
        </p:blipFill>
        <p:spPr>
          <a:xfrm>
            <a:off x="609600" y="2064990"/>
            <a:ext cx="304800" cy="304800"/>
          </a:xfrm>
          <a:prstGeom prst="rect">
            <a:avLst/>
          </a:prstGeom>
        </p:spPr>
      </p:pic>
      <p:pic>
        <p:nvPicPr>
          <p:cNvPr id="8" name="Image 6" descr="preencoded.png"/>
          <p:cNvPicPr>
            <a:picLocks noChangeAspect="1"/>
          </p:cNvPicPr>
          <p:nvPr/>
        </p:nvPicPr>
        <p:blipFill>
          <a:blip r:embed="rId9"/>
          <a:stretch>
            <a:fillRect/>
          </a:stretch>
        </p:blipFill>
        <p:spPr>
          <a:xfrm>
            <a:off x="678656" y="2148780"/>
            <a:ext cx="166688" cy="137220"/>
          </a:xfrm>
          <a:prstGeom prst="rect">
            <a:avLst/>
          </a:prstGeom>
        </p:spPr>
      </p:pic>
      <p:pic>
        <p:nvPicPr>
          <p:cNvPr id="9" name="Image 7" descr="preencoded.png"/>
          <p:cNvPicPr>
            <a:picLocks noChangeAspect="1"/>
          </p:cNvPicPr>
          <p:nvPr/>
        </p:nvPicPr>
        <p:blipFill>
          <a:blip r:embed="rId10"/>
          <a:stretch>
            <a:fillRect/>
          </a:stretch>
        </p:blipFill>
        <p:spPr>
          <a:xfrm>
            <a:off x="609600" y="2857351"/>
            <a:ext cx="304800" cy="304800"/>
          </a:xfrm>
          <a:prstGeom prst="rect">
            <a:avLst/>
          </a:prstGeom>
        </p:spPr>
      </p:pic>
      <p:pic>
        <p:nvPicPr>
          <p:cNvPr id="10" name="Image 8" descr="preencoded.png"/>
          <p:cNvPicPr>
            <a:picLocks noChangeAspect="1"/>
          </p:cNvPicPr>
          <p:nvPr/>
        </p:nvPicPr>
        <p:blipFill>
          <a:blip r:embed="rId11"/>
          <a:stretch>
            <a:fillRect/>
          </a:stretch>
        </p:blipFill>
        <p:spPr>
          <a:xfrm>
            <a:off x="678656" y="2941141"/>
            <a:ext cx="166688" cy="137220"/>
          </a:xfrm>
          <a:prstGeom prst="rect">
            <a:avLst/>
          </a:prstGeom>
        </p:spPr>
      </p:pic>
      <p:pic>
        <p:nvPicPr>
          <p:cNvPr id="11" name="Image 9" descr="preencoded.png"/>
          <p:cNvPicPr>
            <a:picLocks noChangeAspect="1"/>
          </p:cNvPicPr>
          <p:nvPr/>
        </p:nvPicPr>
        <p:blipFill>
          <a:blip r:embed="rId12"/>
          <a:stretch>
            <a:fillRect/>
          </a:stretch>
        </p:blipFill>
        <p:spPr>
          <a:xfrm>
            <a:off x="609600" y="3649712"/>
            <a:ext cx="304800" cy="304800"/>
          </a:xfrm>
          <a:prstGeom prst="rect">
            <a:avLst/>
          </a:prstGeom>
        </p:spPr>
      </p:pic>
      <p:pic>
        <p:nvPicPr>
          <p:cNvPr id="12" name="Image 10" descr="preencoded.png"/>
          <p:cNvPicPr>
            <a:picLocks noChangeAspect="1"/>
          </p:cNvPicPr>
          <p:nvPr/>
        </p:nvPicPr>
        <p:blipFill>
          <a:blip r:embed="rId13"/>
          <a:stretch>
            <a:fillRect/>
          </a:stretch>
        </p:blipFill>
        <p:spPr>
          <a:xfrm>
            <a:off x="678656" y="3733502"/>
            <a:ext cx="166688" cy="137220"/>
          </a:xfrm>
          <a:prstGeom prst="rect">
            <a:avLst/>
          </a:prstGeom>
        </p:spPr>
      </p:pic>
      <p:pic>
        <p:nvPicPr>
          <p:cNvPr id="13" name="Image 11" descr="preencoded.png"/>
          <p:cNvPicPr>
            <a:picLocks noChangeAspect="1"/>
          </p:cNvPicPr>
          <p:nvPr/>
        </p:nvPicPr>
        <p:blipFill>
          <a:blip r:embed="rId12"/>
          <a:stretch>
            <a:fillRect/>
          </a:stretch>
        </p:blipFill>
        <p:spPr>
          <a:xfrm>
            <a:off x="609600" y="4442073"/>
            <a:ext cx="304800" cy="304800"/>
          </a:xfrm>
          <a:prstGeom prst="rect">
            <a:avLst/>
          </a:prstGeom>
        </p:spPr>
      </p:pic>
      <p:pic>
        <p:nvPicPr>
          <p:cNvPr id="14" name="Image 12" descr="preencoded.png"/>
          <p:cNvPicPr>
            <a:picLocks noChangeAspect="1"/>
          </p:cNvPicPr>
          <p:nvPr/>
        </p:nvPicPr>
        <p:blipFill>
          <a:blip r:embed="rId14"/>
          <a:stretch>
            <a:fillRect/>
          </a:stretch>
        </p:blipFill>
        <p:spPr>
          <a:xfrm>
            <a:off x="678656" y="4525863"/>
            <a:ext cx="166688" cy="137220"/>
          </a:xfrm>
          <a:prstGeom prst="rect">
            <a:avLst/>
          </a:prstGeom>
        </p:spPr>
      </p:pic>
      <p:pic>
        <p:nvPicPr>
          <p:cNvPr id="15" name="Image 13" descr="preencoded.png"/>
          <p:cNvPicPr>
            <a:picLocks noChangeAspect="1"/>
          </p:cNvPicPr>
          <p:nvPr/>
        </p:nvPicPr>
        <p:blipFill>
          <a:blip r:embed="rId15"/>
          <a:stretch>
            <a:fillRect/>
          </a:stretch>
        </p:blipFill>
        <p:spPr>
          <a:xfrm>
            <a:off x="6210300" y="1274415"/>
            <a:ext cx="5600700" cy="2506117"/>
          </a:xfrm>
          <a:prstGeom prst="rect">
            <a:avLst/>
          </a:prstGeom>
        </p:spPr>
      </p:pic>
      <p:pic>
        <p:nvPicPr>
          <p:cNvPr id="16" name="Image 14" descr="preencoded.png"/>
          <p:cNvPicPr>
            <a:picLocks noChangeAspect="1"/>
          </p:cNvPicPr>
          <p:nvPr/>
        </p:nvPicPr>
        <p:blipFill>
          <a:blip r:embed="rId16"/>
          <a:stretch>
            <a:fillRect/>
          </a:stretch>
        </p:blipFill>
        <p:spPr>
          <a:xfrm>
            <a:off x="6400800" y="1503015"/>
            <a:ext cx="190500" cy="152400"/>
          </a:xfrm>
          <a:prstGeom prst="rect">
            <a:avLst/>
          </a:prstGeom>
        </p:spPr>
      </p:pic>
      <p:pic>
        <p:nvPicPr>
          <p:cNvPr id="17" name="Image 15" descr="preencoded.png"/>
          <p:cNvPicPr>
            <a:picLocks noChangeAspect="1"/>
          </p:cNvPicPr>
          <p:nvPr/>
        </p:nvPicPr>
        <p:blipFill>
          <a:blip r:embed="rId17"/>
          <a:stretch>
            <a:fillRect/>
          </a:stretch>
        </p:blipFill>
        <p:spPr>
          <a:xfrm>
            <a:off x="6210300" y="3971032"/>
            <a:ext cx="5600700" cy="2506117"/>
          </a:xfrm>
          <a:prstGeom prst="rect">
            <a:avLst/>
          </a:prstGeom>
        </p:spPr>
      </p:pic>
      <p:pic>
        <p:nvPicPr>
          <p:cNvPr id="18" name="Image 16" descr="preencoded.png"/>
          <p:cNvPicPr>
            <a:picLocks noChangeAspect="1"/>
          </p:cNvPicPr>
          <p:nvPr/>
        </p:nvPicPr>
        <p:blipFill>
          <a:blip r:embed="rId18"/>
          <a:stretch>
            <a:fillRect/>
          </a:stretch>
        </p:blipFill>
        <p:spPr>
          <a:xfrm>
            <a:off x="6400800" y="4199632"/>
            <a:ext cx="190500" cy="152400"/>
          </a:xfrm>
          <a:prstGeom prst="rect">
            <a:avLst/>
          </a:prstGeom>
        </p:spPr>
      </p:pic>
      <p:sp>
        <p:nvSpPr>
          <p:cNvPr id="19" name="Text 0"/>
          <p:cNvSpPr/>
          <p:nvPr/>
        </p:nvSpPr>
        <p:spPr>
          <a:xfrm>
            <a:off x="666750" y="42862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PCB: Primary Care Investigations</a:t>
            </a:r>
            <a:endParaRPr lang="en-US" sz="1800" dirty="0"/>
          </a:p>
        </p:txBody>
      </p:sp>
      <p:sp>
        <p:nvSpPr>
          <p:cNvPr id="20" name="Text 1"/>
          <p:cNvSpPr/>
          <p:nvPr/>
        </p:nvSpPr>
        <p:spPr>
          <a:xfrm>
            <a:off x="666750" y="74101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1" name="Text 2"/>
          <p:cNvSpPr/>
          <p:nvPr/>
        </p:nvSpPr>
        <p:spPr>
          <a:xfrm>
            <a:off x="938213" y="1503015"/>
            <a:ext cx="5349240" cy="352425"/>
          </a:xfrm>
          <a:prstGeom prst="rect">
            <a:avLst/>
          </a:prstGeom>
          <a:noFill/>
          <a:ln/>
        </p:spPr>
        <p:txBody>
          <a:bodyPr vert="horz" wrap="square" lIns="0" tIns="0" rIns="0" bIns="0" rtlCol="0" anchor="ctr"/>
          <a:lstStyle/>
          <a:p>
            <a:pPr marL="0" indent="0">
              <a:lnSpc>
                <a:spcPts val="2025"/>
              </a:lnSpc>
              <a:buNone/>
            </a:pPr>
            <a:r>
              <a:rPr lang="en-US" sz="1350" b="1" dirty="0">
                <a:solidFill>
                  <a:srgbClr val="673AB7"/>
                </a:solidFill>
              </a:rPr>
              <a:t>The Primary Care Checklist</a:t>
            </a:r>
            <a:endParaRPr lang="en-US" sz="1350" dirty="0"/>
          </a:p>
        </p:txBody>
      </p:sp>
      <p:sp>
        <p:nvSpPr>
          <p:cNvPr id="22" name="Text 3"/>
          <p:cNvSpPr/>
          <p:nvPr/>
        </p:nvSpPr>
        <p:spPr>
          <a:xfrm>
            <a:off x="1057275" y="2045940"/>
            <a:ext cx="46958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Comprehensive History</a:t>
            </a:r>
            <a:endParaRPr lang="en-US" sz="1200" dirty="0"/>
          </a:p>
        </p:txBody>
      </p:sp>
      <p:sp>
        <p:nvSpPr>
          <p:cNvPr id="23" name="Text 4"/>
          <p:cNvSpPr/>
          <p:nvPr/>
        </p:nvSpPr>
        <p:spPr>
          <a:xfrm>
            <a:off x="1057275" y="2312640"/>
            <a:ext cx="4695825"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546E7A"/>
                </a:solidFill>
              </a:rPr>
              <a:t>Assess duration, frequency, and amount. Rule out trauma or atrophic symptoms.</a:t>
            </a:r>
            <a:endParaRPr lang="en-US" sz="1050" dirty="0"/>
          </a:p>
        </p:txBody>
      </p:sp>
      <p:sp>
        <p:nvSpPr>
          <p:cNvPr id="24" name="Text 5"/>
          <p:cNvSpPr/>
          <p:nvPr/>
        </p:nvSpPr>
        <p:spPr>
          <a:xfrm>
            <a:off x="1057275" y="2838301"/>
            <a:ext cx="46958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Screening History</a:t>
            </a:r>
            <a:endParaRPr lang="en-US" sz="1200" dirty="0"/>
          </a:p>
        </p:txBody>
      </p:sp>
      <p:sp>
        <p:nvSpPr>
          <p:cNvPr id="25" name="Text 6"/>
          <p:cNvSpPr/>
          <p:nvPr/>
        </p:nvSpPr>
        <p:spPr>
          <a:xfrm>
            <a:off x="1057275" y="3105001"/>
            <a:ext cx="4695825"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546E7A"/>
                </a:solidFill>
              </a:rPr>
              <a:t>Check if smear is due or overdue. </a:t>
            </a:r>
            <a:r>
              <a:rPr lang="en-US" sz="1050" b="1" dirty="0">
                <a:solidFill>
                  <a:srgbClr val="546E7A"/>
                </a:solidFill>
              </a:rPr>
              <a:t>If due:</a:t>
            </a:r>
            <a:r>
              <a:rPr lang="en-US" sz="1050" dirty="0">
                <a:solidFill>
                  <a:srgbClr val="546E7A"/>
                </a:solidFill>
              </a:rPr>
              <a:t> perform smear. </a:t>
            </a:r>
            <a:r>
              <a:rPr lang="en-US" sz="1050" b="1" dirty="0">
                <a:solidFill>
                  <a:srgbClr val="546E7A"/>
                </a:solidFill>
              </a:rPr>
              <a:t>If not due:</a:t>
            </a:r>
            <a:r>
              <a:rPr lang="en-US" sz="1050" dirty="0">
                <a:solidFill>
                  <a:srgbClr val="546E7A"/>
                </a:solidFill>
              </a:rPr>
              <a:t> manage as a symptom.</a:t>
            </a:r>
            <a:endParaRPr lang="en-US" sz="1050" dirty="0"/>
          </a:p>
        </p:txBody>
      </p:sp>
      <p:sp>
        <p:nvSpPr>
          <p:cNvPr id="26" name="Text 7"/>
          <p:cNvSpPr/>
          <p:nvPr/>
        </p:nvSpPr>
        <p:spPr>
          <a:xfrm>
            <a:off x="1057275" y="3630662"/>
            <a:ext cx="46958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Physical Examination</a:t>
            </a:r>
            <a:endParaRPr lang="en-US" sz="1200" dirty="0"/>
          </a:p>
        </p:txBody>
      </p:sp>
      <p:sp>
        <p:nvSpPr>
          <p:cNvPr id="27" name="Text 8"/>
          <p:cNvSpPr/>
          <p:nvPr/>
        </p:nvSpPr>
        <p:spPr>
          <a:xfrm>
            <a:off x="1057275" y="3897362"/>
            <a:ext cx="4695825"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546E7A"/>
                </a:solidFill>
              </a:rPr>
              <a:t>Speculum exam to visualise the cervix. Check for ectropion, polyps, or suspicious lesions.</a:t>
            </a:r>
            <a:endParaRPr lang="en-US" sz="1050" dirty="0"/>
          </a:p>
        </p:txBody>
      </p:sp>
      <p:sp>
        <p:nvSpPr>
          <p:cNvPr id="28" name="Text 9"/>
          <p:cNvSpPr/>
          <p:nvPr/>
        </p:nvSpPr>
        <p:spPr>
          <a:xfrm>
            <a:off x="1057275" y="4423023"/>
            <a:ext cx="4606379"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Infection Screening</a:t>
            </a:r>
            <a:endParaRPr lang="en-US" sz="1200" dirty="0"/>
          </a:p>
        </p:txBody>
      </p:sp>
      <p:sp>
        <p:nvSpPr>
          <p:cNvPr id="29" name="Text 10"/>
          <p:cNvSpPr/>
          <p:nvPr/>
        </p:nvSpPr>
        <p:spPr>
          <a:xfrm>
            <a:off x="1057275" y="4689723"/>
            <a:ext cx="11134725"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546E7A"/>
                </a:solidFill>
              </a:rPr>
              <a:t>Perform swabs for infection, specifically </a:t>
            </a:r>
            <a:r>
              <a:rPr lang="en-US" sz="1050" b="1" dirty="0">
                <a:solidFill>
                  <a:srgbClr val="546E7A"/>
                </a:solidFill>
              </a:rPr>
              <a:t>Chlamydia</a:t>
            </a:r>
            <a:r>
              <a:rPr lang="en-US" sz="1050" dirty="0">
                <a:solidFill>
                  <a:srgbClr val="546E7A"/>
                </a:solidFill>
              </a:rPr>
              <a:t> (essential in women &lt;25).</a:t>
            </a:r>
            <a:endParaRPr lang="en-US" sz="1050" dirty="0"/>
          </a:p>
        </p:txBody>
      </p:sp>
      <p:sp>
        <p:nvSpPr>
          <p:cNvPr id="30" name="Text 11"/>
          <p:cNvSpPr/>
          <p:nvPr/>
        </p:nvSpPr>
        <p:spPr>
          <a:xfrm>
            <a:off x="6686550" y="1464915"/>
            <a:ext cx="5219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E7D32"/>
                </a:solidFill>
              </a:rPr>
              <a:t>Management of Findings</a:t>
            </a:r>
            <a:endParaRPr lang="en-US" sz="1200" dirty="0"/>
          </a:p>
        </p:txBody>
      </p:sp>
      <p:sp>
        <p:nvSpPr>
          <p:cNvPr id="31" name="Text 12"/>
          <p:cNvSpPr/>
          <p:nvPr/>
        </p:nvSpPr>
        <p:spPr>
          <a:xfrm>
            <a:off x="6523732" y="1807815"/>
            <a:ext cx="5668268"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Infection:</a:t>
            </a:r>
            <a:r>
              <a:rPr lang="en-US" sz="1050" dirty="0">
                <a:solidFill>
                  <a:srgbClr val="2C3E50"/>
                </a:solidFill>
              </a:rPr>
              <a:t>Treat based on swab results (e.g., Chlamydia) and reassess symptoms.</a:t>
            </a:r>
            <a:endParaRPr lang="en-US" sz="1050" dirty="0"/>
          </a:p>
        </p:txBody>
      </p:sp>
      <p:sp>
        <p:nvSpPr>
          <p:cNvPr id="32" name="Text 13"/>
          <p:cNvSpPr/>
          <p:nvPr/>
        </p:nvSpPr>
        <p:spPr>
          <a:xfrm>
            <a:off x="6523732" y="2064990"/>
            <a:ext cx="5219700"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Ectropion:</a:t>
            </a:r>
            <a:r>
              <a:rPr lang="en-US" sz="1050" dirty="0">
                <a:solidFill>
                  <a:srgbClr val="2C3E50"/>
                </a:solidFill>
              </a:rPr>
              <a:t>Benign finding. Consider treatment only if symptoms are persistent and troublesome.</a:t>
            </a:r>
            <a:endParaRPr lang="en-US" sz="1050" dirty="0"/>
          </a:p>
        </p:txBody>
      </p:sp>
      <p:sp>
        <p:nvSpPr>
          <p:cNvPr id="33" name="Text 14"/>
          <p:cNvSpPr/>
          <p:nvPr/>
        </p:nvSpPr>
        <p:spPr>
          <a:xfrm>
            <a:off x="6523732" y="2522190"/>
            <a:ext cx="5219700"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Atrophic Vaginitis:</a:t>
            </a:r>
            <a:r>
              <a:rPr lang="en-US" sz="1050" dirty="0">
                <a:solidFill>
                  <a:srgbClr val="2C3E50"/>
                </a:solidFill>
              </a:rPr>
              <a:t>Common in postmenopausal women; treat with topical oestrogen.</a:t>
            </a:r>
            <a:endParaRPr lang="en-US" sz="1050" dirty="0"/>
          </a:p>
        </p:txBody>
      </p:sp>
      <p:sp>
        <p:nvSpPr>
          <p:cNvPr id="34" name="Text 15"/>
          <p:cNvSpPr/>
          <p:nvPr/>
        </p:nvSpPr>
        <p:spPr>
          <a:xfrm>
            <a:off x="6523732" y="2979390"/>
            <a:ext cx="5668268"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Polyps:</a:t>
            </a:r>
            <a:r>
              <a:rPr lang="en-US" sz="1050" dirty="0">
                <a:solidFill>
                  <a:srgbClr val="2C3E50"/>
                </a:solidFill>
              </a:rPr>
              <a:t>Refer for removal if symptomatic or suspicious looking.</a:t>
            </a:r>
            <a:endParaRPr lang="en-US" sz="1050" dirty="0"/>
          </a:p>
        </p:txBody>
      </p:sp>
      <p:sp>
        <p:nvSpPr>
          <p:cNvPr id="35" name="Text 16"/>
          <p:cNvSpPr/>
          <p:nvPr/>
        </p:nvSpPr>
        <p:spPr>
          <a:xfrm>
            <a:off x="6686550" y="4161532"/>
            <a:ext cx="5219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565C0"/>
                </a:solidFill>
              </a:rPr>
              <a:t>AKT Exam Pearls</a:t>
            </a:r>
            <a:endParaRPr lang="en-US" sz="1200" dirty="0"/>
          </a:p>
        </p:txBody>
      </p:sp>
      <p:sp>
        <p:nvSpPr>
          <p:cNvPr id="36" name="Text 17"/>
          <p:cNvSpPr/>
          <p:nvPr/>
        </p:nvSpPr>
        <p:spPr>
          <a:xfrm>
            <a:off x="6523732" y="4504432"/>
            <a:ext cx="521970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C62828"/>
                </a:solidFill>
              </a:rPr>
              <a:t>NO OUT-OF-CYCLE SMEARS:</a:t>
            </a:r>
            <a:r>
              <a:rPr lang="en-US" sz="1050" dirty="0">
                <a:solidFill>
                  <a:srgbClr val="2C3E50"/>
                </a:solidFill>
              </a:rPr>
              <a:t>PCB is not an indication for an early cervical smear. Manage as a clinical symptom.</a:t>
            </a:r>
            <a:endParaRPr lang="en-US" sz="1050" dirty="0"/>
          </a:p>
        </p:txBody>
      </p:sp>
      <p:sp>
        <p:nvSpPr>
          <p:cNvPr id="37" name="Text 18"/>
          <p:cNvSpPr/>
          <p:nvPr/>
        </p:nvSpPr>
        <p:spPr>
          <a:xfrm>
            <a:off x="6523732" y="5018782"/>
            <a:ext cx="521970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1565C0"/>
                </a:solidFill>
              </a:rPr>
              <a:t>Normal Cervix + Up-to-date Screening:</a:t>
            </a:r>
            <a:r>
              <a:rPr lang="en-US" sz="1050" dirty="0">
                <a:solidFill>
                  <a:srgbClr val="2C3E50"/>
                </a:solidFill>
              </a:rPr>
              <a:t>PCB alone does NOT always warrant an urgent 2WW referral.</a:t>
            </a:r>
            <a:endParaRPr lang="en-US" sz="1050" dirty="0"/>
          </a:p>
        </p:txBody>
      </p:sp>
      <p:sp>
        <p:nvSpPr>
          <p:cNvPr id="38" name="Text 19"/>
          <p:cNvSpPr/>
          <p:nvPr/>
        </p:nvSpPr>
        <p:spPr>
          <a:xfrm>
            <a:off x="6523732" y="5495032"/>
            <a:ext cx="5219700"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1565C0"/>
                </a:solidFill>
              </a:rPr>
              <a:t>Contact Bleeding:</a:t>
            </a:r>
            <a:r>
              <a:rPr lang="en-US" sz="1050" dirty="0">
                <a:solidFill>
                  <a:srgbClr val="2C3E50"/>
                </a:solidFill>
              </a:rPr>
              <a:t>Bleeding during examination (smear/swab) is common and not diagnostic of malignancy.</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843855"/>
          </a:xfrm>
          <a:prstGeom prst="rect">
            <a:avLst/>
          </a:prstGeom>
        </p:spPr>
      </p:pic>
      <p:pic>
        <p:nvPicPr>
          <p:cNvPr id="5" name="Image 3" descr="preencoded.png"/>
          <p:cNvPicPr>
            <a:picLocks noChangeAspect="1"/>
          </p:cNvPicPr>
          <p:nvPr/>
        </p:nvPicPr>
        <p:blipFill>
          <a:blip r:embed="rId5"/>
          <a:stretch>
            <a:fillRect/>
          </a:stretch>
        </p:blipFill>
        <p:spPr>
          <a:xfrm>
            <a:off x="381000" y="1224855"/>
            <a:ext cx="5595938" cy="2781300"/>
          </a:xfrm>
          <a:prstGeom prst="rect">
            <a:avLst/>
          </a:prstGeom>
        </p:spPr>
      </p:pic>
      <p:pic>
        <p:nvPicPr>
          <p:cNvPr id="6" name="Image 4" descr="preencoded.png"/>
          <p:cNvPicPr>
            <a:picLocks noChangeAspect="1"/>
          </p:cNvPicPr>
          <p:nvPr/>
        </p:nvPicPr>
        <p:blipFill>
          <a:blip r:embed="rId6"/>
          <a:stretch>
            <a:fillRect/>
          </a:stretch>
        </p:blipFill>
        <p:spPr>
          <a:xfrm>
            <a:off x="571500" y="1462980"/>
            <a:ext cx="238125" cy="190500"/>
          </a:xfrm>
          <a:prstGeom prst="rect">
            <a:avLst/>
          </a:prstGeom>
        </p:spPr>
      </p:pic>
      <p:pic>
        <p:nvPicPr>
          <p:cNvPr id="7" name="Image 5" descr="preencoded.png"/>
          <p:cNvPicPr>
            <a:picLocks noChangeAspect="1"/>
          </p:cNvPicPr>
          <p:nvPr/>
        </p:nvPicPr>
        <p:blipFill>
          <a:blip r:embed="rId7"/>
          <a:stretch>
            <a:fillRect/>
          </a:stretch>
        </p:blipFill>
        <p:spPr>
          <a:xfrm>
            <a:off x="571500" y="1863030"/>
            <a:ext cx="166688" cy="145852"/>
          </a:xfrm>
          <a:prstGeom prst="rect">
            <a:avLst/>
          </a:prstGeom>
        </p:spPr>
      </p:pic>
      <p:pic>
        <p:nvPicPr>
          <p:cNvPr id="8" name="Image 6" descr="preencoded.png"/>
          <p:cNvPicPr>
            <a:picLocks noChangeAspect="1"/>
          </p:cNvPicPr>
          <p:nvPr/>
        </p:nvPicPr>
        <p:blipFill>
          <a:blip r:embed="rId8"/>
          <a:stretch>
            <a:fillRect/>
          </a:stretch>
        </p:blipFill>
        <p:spPr>
          <a:xfrm>
            <a:off x="571500" y="2463105"/>
            <a:ext cx="166688" cy="166688"/>
          </a:xfrm>
          <a:prstGeom prst="rect">
            <a:avLst/>
          </a:prstGeom>
        </p:spPr>
      </p:pic>
      <p:pic>
        <p:nvPicPr>
          <p:cNvPr id="9" name="Image 7" descr="preencoded.png"/>
          <p:cNvPicPr>
            <a:picLocks noChangeAspect="1"/>
          </p:cNvPicPr>
          <p:nvPr/>
        </p:nvPicPr>
        <p:blipFill>
          <a:blip r:embed="rId9"/>
          <a:stretch>
            <a:fillRect/>
          </a:stretch>
        </p:blipFill>
        <p:spPr>
          <a:xfrm>
            <a:off x="571500" y="3063180"/>
            <a:ext cx="166688" cy="145852"/>
          </a:xfrm>
          <a:prstGeom prst="rect">
            <a:avLst/>
          </a:prstGeom>
        </p:spPr>
      </p:pic>
      <p:pic>
        <p:nvPicPr>
          <p:cNvPr id="10" name="Image 8" descr="preencoded.png"/>
          <p:cNvPicPr>
            <a:picLocks noChangeAspect="1"/>
          </p:cNvPicPr>
          <p:nvPr/>
        </p:nvPicPr>
        <p:blipFill>
          <a:blip r:embed="rId10"/>
          <a:stretch>
            <a:fillRect/>
          </a:stretch>
        </p:blipFill>
        <p:spPr>
          <a:xfrm>
            <a:off x="6215063" y="1224855"/>
            <a:ext cx="5595938" cy="2781300"/>
          </a:xfrm>
          <a:prstGeom prst="rect">
            <a:avLst/>
          </a:prstGeom>
        </p:spPr>
      </p:pic>
      <p:pic>
        <p:nvPicPr>
          <p:cNvPr id="11" name="Image 9" descr="preencoded.png"/>
          <p:cNvPicPr>
            <a:picLocks noChangeAspect="1"/>
          </p:cNvPicPr>
          <p:nvPr/>
        </p:nvPicPr>
        <p:blipFill>
          <a:blip r:embed="rId11"/>
          <a:stretch>
            <a:fillRect/>
          </a:stretch>
        </p:blipFill>
        <p:spPr>
          <a:xfrm>
            <a:off x="6405563" y="1462980"/>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405563" y="1863030"/>
            <a:ext cx="166688" cy="166688"/>
          </a:xfrm>
          <a:prstGeom prst="rect">
            <a:avLst/>
          </a:prstGeom>
        </p:spPr>
      </p:pic>
      <p:pic>
        <p:nvPicPr>
          <p:cNvPr id="13" name="Image 11" descr="preencoded.png"/>
          <p:cNvPicPr>
            <a:picLocks noChangeAspect="1"/>
          </p:cNvPicPr>
          <p:nvPr/>
        </p:nvPicPr>
        <p:blipFill>
          <a:blip r:embed="rId12"/>
          <a:stretch>
            <a:fillRect/>
          </a:stretch>
        </p:blipFill>
        <p:spPr>
          <a:xfrm>
            <a:off x="6405563" y="2463105"/>
            <a:ext cx="166688" cy="166688"/>
          </a:xfrm>
          <a:prstGeom prst="rect">
            <a:avLst/>
          </a:prstGeom>
        </p:spPr>
      </p:pic>
      <p:pic>
        <p:nvPicPr>
          <p:cNvPr id="14" name="Image 12" descr="preencoded.png"/>
          <p:cNvPicPr>
            <a:picLocks noChangeAspect="1"/>
          </p:cNvPicPr>
          <p:nvPr/>
        </p:nvPicPr>
        <p:blipFill>
          <a:blip r:embed="rId12"/>
          <a:stretch>
            <a:fillRect/>
          </a:stretch>
        </p:blipFill>
        <p:spPr>
          <a:xfrm>
            <a:off x="6405563" y="3063180"/>
            <a:ext cx="166688" cy="166688"/>
          </a:xfrm>
          <a:prstGeom prst="rect">
            <a:avLst/>
          </a:prstGeom>
        </p:spPr>
      </p:pic>
      <p:pic>
        <p:nvPicPr>
          <p:cNvPr id="15" name="Image 13" descr="preencoded.png"/>
          <p:cNvPicPr>
            <a:picLocks noChangeAspect="1"/>
          </p:cNvPicPr>
          <p:nvPr/>
        </p:nvPicPr>
        <p:blipFill>
          <a:blip r:embed="rId13"/>
          <a:stretch>
            <a:fillRect/>
          </a:stretch>
        </p:blipFill>
        <p:spPr>
          <a:xfrm>
            <a:off x="381000" y="4291905"/>
            <a:ext cx="11430000" cy="1074241"/>
          </a:xfrm>
          <a:prstGeom prst="rect">
            <a:avLst/>
          </a:prstGeom>
        </p:spPr>
      </p:pic>
      <p:pic>
        <p:nvPicPr>
          <p:cNvPr id="16" name="Image 14" descr="preencoded.png"/>
          <p:cNvPicPr>
            <a:picLocks noChangeAspect="1"/>
          </p:cNvPicPr>
          <p:nvPr/>
        </p:nvPicPr>
        <p:blipFill>
          <a:blip r:embed="rId14"/>
          <a:stretch>
            <a:fillRect/>
          </a:stretch>
        </p:blipFill>
        <p:spPr>
          <a:xfrm>
            <a:off x="619125" y="4482405"/>
            <a:ext cx="238125" cy="190500"/>
          </a:xfrm>
          <a:prstGeom prst="rect">
            <a:avLst/>
          </a:prstGeom>
        </p:spPr>
      </p:pic>
      <p:sp>
        <p:nvSpPr>
          <p:cNvPr id="17" name="Text 0"/>
          <p:cNvSpPr/>
          <p:nvPr/>
        </p:nvSpPr>
        <p:spPr>
          <a:xfrm>
            <a:off x="666750" y="333375"/>
            <a:ext cx="1085850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PCB: Referral Criteria</a:t>
            </a:r>
            <a:endParaRPr lang="en-US" sz="2100" dirty="0"/>
          </a:p>
        </p:txBody>
      </p:sp>
      <p:sp>
        <p:nvSpPr>
          <p:cNvPr id="18" name="Text 1"/>
          <p:cNvSpPr/>
          <p:nvPr/>
        </p:nvSpPr>
        <p:spPr>
          <a:xfrm>
            <a:off x="666750" y="69145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19" name="Text 2"/>
          <p:cNvSpPr/>
          <p:nvPr/>
        </p:nvSpPr>
        <p:spPr>
          <a:xfrm>
            <a:off x="923925" y="1415355"/>
            <a:ext cx="5791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62828"/>
                </a:solidFill>
              </a:rPr>
              <a:t>Urgent 2-Week Wait (2WW)</a:t>
            </a:r>
            <a:endParaRPr lang="en-US" sz="1500" dirty="0"/>
          </a:p>
        </p:txBody>
      </p:sp>
      <p:sp>
        <p:nvSpPr>
          <p:cNvPr id="20" name="Text 3"/>
          <p:cNvSpPr/>
          <p:nvPr/>
        </p:nvSpPr>
        <p:spPr>
          <a:xfrm>
            <a:off x="852488" y="1815405"/>
            <a:ext cx="49339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Suspicious Cervical Appearance:</a:t>
            </a:r>
            <a:r>
              <a:rPr lang="en-US" sz="1275" dirty="0">
                <a:solidFill>
                  <a:srgbClr val="2C3E50"/>
                </a:solidFill>
              </a:rPr>
              <a:t> visible lump, ulcer, or hard/friable tissue.</a:t>
            </a:r>
            <a:endParaRPr lang="en-US" sz="1275" dirty="0"/>
          </a:p>
        </p:txBody>
      </p:sp>
      <p:sp>
        <p:nvSpPr>
          <p:cNvPr id="21" name="Text 4"/>
          <p:cNvSpPr/>
          <p:nvPr/>
        </p:nvSpPr>
        <p:spPr>
          <a:xfrm>
            <a:off x="852488" y="2415480"/>
            <a:ext cx="49339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Clinical Concern:</a:t>
            </a:r>
            <a:r>
              <a:rPr lang="en-US" sz="1275" dirty="0">
                <a:solidFill>
                  <a:srgbClr val="2C3E50"/>
                </a:solidFill>
              </a:rPr>
              <a:t> Persistent, unexplained PCB despite a visually normal cervix and negative infection screen.</a:t>
            </a:r>
            <a:endParaRPr lang="en-US" sz="1275" dirty="0"/>
          </a:p>
        </p:txBody>
      </p:sp>
      <p:sp>
        <p:nvSpPr>
          <p:cNvPr id="22" name="Text 5"/>
          <p:cNvSpPr/>
          <p:nvPr/>
        </p:nvSpPr>
        <p:spPr>
          <a:xfrm>
            <a:off x="852488" y="3015555"/>
            <a:ext cx="49339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Rule:</a:t>
            </a:r>
            <a:r>
              <a:rPr lang="en-US" sz="1275" dirty="0">
                <a:solidFill>
                  <a:srgbClr val="2C3E50"/>
                </a:solidFill>
              </a:rPr>
              <a:t> Do NOT wait for a cervical smear result if the cervix looks abnormal.</a:t>
            </a:r>
            <a:endParaRPr lang="en-US" sz="1275" dirty="0"/>
          </a:p>
        </p:txBody>
      </p:sp>
      <p:sp>
        <p:nvSpPr>
          <p:cNvPr id="23" name="Text 6"/>
          <p:cNvSpPr/>
          <p:nvPr/>
        </p:nvSpPr>
        <p:spPr>
          <a:xfrm>
            <a:off x="571500" y="3615630"/>
            <a:ext cx="1034796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546E7A"/>
                </a:solidFill>
              </a:rPr>
              <a:t>* Refer based on clinical suspicion, not just screening results.</a:t>
            </a:r>
            <a:endParaRPr lang="en-US" sz="1050" dirty="0"/>
          </a:p>
        </p:txBody>
      </p:sp>
      <p:sp>
        <p:nvSpPr>
          <p:cNvPr id="24" name="Text 7"/>
          <p:cNvSpPr/>
          <p:nvPr/>
        </p:nvSpPr>
        <p:spPr>
          <a:xfrm>
            <a:off x="6757988" y="1415355"/>
            <a:ext cx="543401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E7D32"/>
                </a:solidFill>
              </a:rPr>
              <a:t>Routine Colposcopy Referral</a:t>
            </a:r>
            <a:endParaRPr lang="en-US" sz="1500" dirty="0"/>
          </a:p>
        </p:txBody>
      </p:sp>
      <p:sp>
        <p:nvSpPr>
          <p:cNvPr id="25" name="Text 8"/>
          <p:cNvSpPr/>
          <p:nvPr/>
        </p:nvSpPr>
        <p:spPr>
          <a:xfrm>
            <a:off x="6686550" y="1815405"/>
            <a:ext cx="49339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Persistent PCB:</a:t>
            </a:r>
            <a:r>
              <a:rPr lang="en-US" sz="1275" dirty="0">
                <a:solidFill>
                  <a:srgbClr val="2C3E50"/>
                </a:solidFill>
              </a:rPr>
              <a:t> Symptoms continue after treating infection (e.g., Chlamydia) and ruling out ectropion/polyps.</a:t>
            </a:r>
            <a:endParaRPr lang="en-US" sz="1275" dirty="0"/>
          </a:p>
        </p:txBody>
      </p:sp>
      <p:sp>
        <p:nvSpPr>
          <p:cNvPr id="26" name="Text 9"/>
          <p:cNvSpPr/>
          <p:nvPr/>
        </p:nvSpPr>
        <p:spPr>
          <a:xfrm>
            <a:off x="6686550" y="2415480"/>
            <a:ext cx="49339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Normal Cervix:</a:t>
            </a:r>
            <a:r>
              <a:rPr lang="en-US" sz="1275" dirty="0">
                <a:solidFill>
                  <a:srgbClr val="2C3E50"/>
                </a:solidFill>
              </a:rPr>
              <a:t> If visually healthy and screening is up to date, 2WW is usually not required.</a:t>
            </a:r>
            <a:endParaRPr lang="en-US" sz="1275" dirty="0"/>
          </a:p>
        </p:txBody>
      </p:sp>
      <p:sp>
        <p:nvSpPr>
          <p:cNvPr id="27" name="Text 10"/>
          <p:cNvSpPr/>
          <p:nvPr/>
        </p:nvSpPr>
        <p:spPr>
          <a:xfrm>
            <a:off x="6686550" y="3015555"/>
            <a:ext cx="49339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rPr>
              <a:t>Contact Bleeding:</a:t>
            </a:r>
            <a:r>
              <a:rPr lang="en-US" sz="1275" dirty="0">
                <a:solidFill>
                  <a:srgbClr val="2C3E50"/>
                </a:solidFill>
              </a:rPr>
              <a:t> Bleeding during a smear/swab is common and NOT a 2WW indicator alone.</a:t>
            </a:r>
            <a:endParaRPr lang="en-US" sz="1275" dirty="0"/>
          </a:p>
        </p:txBody>
      </p:sp>
      <p:sp>
        <p:nvSpPr>
          <p:cNvPr id="28" name="Text 11"/>
          <p:cNvSpPr/>
          <p:nvPr/>
        </p:nvSpPr>
        <p:spPr>
          <a:xfrm>
            <a:off x="971550" y="4434780"/>
            <a:ext cx="10972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565C0"/>
                </a:solidFill>
              </a:rPr>
              <a:t>AKT &amp; SCA Exam Pearl: The "Abnormal Cervix" Rule</a:t>
            </a:r>
            <a:endParaRPr lang="en-US" sz="1500" dirty="0"/>
          </a:p>
        </p:txBody>
      </p:sp>
      <p:sp>
        <p:nvSpPr>
          <p:cNvPr id="29" name="Text 12"/>
          <p:cNvSpPr/>
          <p:nvPr/>
        </p:nvSpPr>
        <p:spPr>
          <a:xfrm>
            <a:off x="619125" y="4796730"/>
            <a:ext cx="10953750"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In the AKT, if a clinical description mentions a </a:t>
            </a:r>
            <a:r>
              <a:rPr lang="en-US" sz="1200" b="1" dirty="0">
                <a:solidFill>
                  <a:srgbClr val="2C3E50"/>
                </a:solidFill>
              </a:rPr>
              <a:t>"friable"</a:t>
            </a:r>
            <a:r>
              <a:rPr lang="en-US" sz="1200" dirty="0">
                <a:solidFill>
                  <a:srgbClr val="2C3E50"/>
                </a:solidFill>
              </a:rPr>
              <a:t> or </a:t>
            </a:r>
            <a:r>
              <a:rPr lang="en-US" sz="1200" b="1" dirty="0">
                <a:solidFill>
                  <a:srgbClr val="2C3E50"/>
                </a:solidFill>
              </a:rPr>
              <a:t>"irregular"</a:t>
            </a:r>
            <a:r>
              <a:rPr lang="en-US" sz="1200" dirty="0">
                <a:solidFill>
                  <a:srgbClr val="2C3E50"/>
                </a:solidFill>
              </a:rPr>
              <a:t> cervix with PCB, the answer is </a:t>
            </a:r>
            <a:r>
              <a:rPr lang="en-US" sz="1200" b="1" dirty="0">
                <a:solidFill>
                  <a:srgbClr val="2C3E50"/>
                </a:solidFill>
              </a:rPr>
              <a:t>Urgent 2WW Colposcopy</a:t>
            </a:r>
            <a:r>
              <a:rPr lang="en-US" sz="1200" dirty="0">
                <a:solidFill>
                  <a:srgbClr val="2C3E50"/>
                </a:solidFill>
              </a:rPr>
              <a:t>. In an SCA consultation, always explicitly state that you need to examine the cervix to decide on the referral pathway. </a:t>
            </a:r>
            <a:r>
              <a:rPr lang="en-US" sz="1200" b="1" dirty="0">
                <a:solidFill>
                  <a:srgbClr val="2C3E50"/>
                </a:solidFill>
              </a:rPr>
              <a:t>Safety-net:</a:t>
            </a:r>
            <a:r>
              <a:rPr lang="en-US" sz="1200" dirty="0">
                <a:solidFill>
                  <a:srgbClr val="2C3E50"/>
                </a:solidFill>
              </a:rPr>
              <a:t> "If bleeding worsens or becomes heavier, contact us immediately."</a:t>
            </a:r>
            <a:endParaRPr lang="en-US" sz="1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28600"/>
            <a:ext cx="11430000" cy="731490"/>
          </a:xfrm>
          <a:prstGeom prst="rect">
            <a:avLst/>
          </a:prstGeom>
        </p:spPr>
      </p:pic>
      <p:pic>
        <p:nvPicPr>
          <p:cNvPr id="4" name="Image 2" descr="preencoded.png"/>
          <p:cNvPicPr>
            <a:picLocks noChangeAspect="1"/>
          </p:cNvPicPr>
          <p:nvPr/>
        </p:nvPicPr>
        <p:blipFill>
          <a:blip r:embed="rId5"/>
          <a:stretch>
            <a:fillRect/>
          </a:stretch>
        </p:blipFill>
        <p:spPr>
          <a:xfrm>
            <a:off x="381000" y="1112490"/>
            <a:ext cx="5600700" cy="2990850"/>
          </a:xfrm>
          <a:prstGeom prst="rect">
            <a:avLst/>
          </a:prstGeom>
        </p:spPr>
      </p:pic>
      <p:pic>
        <p:nvPicPr>
          <p:cNvPr id="5" name="Image 3" descr="preencoded.png"/>
          <p:cNvPicPr>
            <a:picLocks noChangeAspect="1"/>
          </p:cNvPicPr>
          <p:nvPr/>
        </p:nvPicPr>
        <p:blipFill>
          <a:blip r:embed="rId6"/>
          <a:stretch>
            <a:fillRect/>
          </a:stretch>
        </p:blipFill>
        <p:spPr>
          <a:xfrm>
            <a:off x="609600" y="1336328"/>
            <a:ext cx="214313" cy="171450"/>
          </a:xfrm>
          <a:prstGeom prst="rect">
            <a:avLst/>
          </a:prstGeom>
        </p:spPr>
      </p:pic>
      <p:pic>
        <p:nvPicPr>
          <p:cNvPr id="6" name="Image 4" descr="preencoded.png"/>
          <p:cNvPicPr>
            <a:picLocks noChangeAspect="1"/>
          </p:cNvPicPr>
          <p:nvPr/>
        </p:nvPicPr>
        <p:blipFill>
          <a:blip r:embed="rId7"/>
          <a:stretch>
            <a:fillRect/>
          </a:stretch>
        </p:blipFill>
        <p:spPr>
          <a:xfrm>
            <a:off x="609600" y="3331815"/>
            <a:ext cx="5143500" cy="590550"/>
          </a:xfrm>
          <a:prstGeom prst="rect">
            <a:avLst/>
          </a:prstGeom>
        </p:spPr>
      </p:pic>
      <p:pic>
        <p:nvPicPr>
          <p:cNvPr id="7" name="Image 5" descr="preencoded.png"/>
          <p:cNvPicPr>
            <a:picLocks noChangeAspect="1"/>
          </p:cNvPicPr>
          <p:nvPr/>
        </p:nvPicPr>
        <p:blipFill>
          <a:blip r:embed="rId8"/>
          <a:stretch>
            <a:fillRect/>
          </a:stretch>
        </p:blipFill>
        <p:spPr>
          <a:xfrm>
            <a:off x="381000" y="4255740"/>
            <a:ext cx="5600700" cy="2297460"/>
          </a:xfrm>
          <a:prstGeom prst="rect">
            <a:avLst/>
          </a:prstGeom>
        </p:spPr>
      </p:pic>
      <p:pic>
        <p:nvPicPr>
          <p:cNvPr id="8" name="Image 6" descr="preencoded.png"/>
          <p:cNvPicPr>
            <a:picLocks noChangeAspect="1"/>
          </p:cNvPicPr>
          <p:nvPr/>
        </p:nvPicPr>
        <p:blipFill>
          <a:blip r:embed="rId9"/>
          <a:stretch>
            <a:fillRect/>
          </a:stretch>
        </p:blipFill>
        <p:spPr>
          <a:xfrm>
            <a:off x="609600" y="4479578"/>
            <a:ext cx="214313" cy="171450"/>
          </a:xfrm>
          <a:prstGeom prst="rect">
            <a:avLst/>
          </a:prstGeom>
        </p:spPr>
      </p:pic>
      <p:pic>
        <p:nvPicPr>
          <p:cNvPr id="9" name="Image 7" descr="preencoded.png"/>
          <p:cNvPicPr>
            <a:picLocks noChangeAspect="1"/>
          </p:cNvPicPr>
          <p:nvPr/>
        </p:nvPicPr>
        <p:blipFill>
          <a:blip r:embed="rId10"/>
          <a:stretch>
            <a:fillRect/>
          </a:stretch>
        </p:blipFill>
        <p:spPr>
          <a:xfrm>
            <a:off x="6210300" y="1112490"/>
            <a:ext cx="5600700" cy="2644229"/>
          </a:xfrm>
          <a:prstGeom prst="rect">
            <a:avLst/>
          </a:prstGeom>
        </p:spPr>
      </p:pic>
      <p:pic>
        <p:nvPicPr>
          <p:cNvPr id="10" name="Image 8" descr="preencoded.png"/>
          <p:cNvPicPr>
            <a:picLocks noChangeAspect="1"/>
          </p:cNvPicPr>
          <p:nvPr/>
        </p:nvPicPr>
        <p:blipFill>
          <a:blip r:embed="rId11"/>
          <a:stretch>
            <a:fillRect/>
          </a:stretch>
        </p:blipFill>
        <p:spPr>
          <a:xfrm>
            <a:off x="6438900" y="1336328"/>
            <a:ext cx="214313" cy="171450"/>
          </a:xfrm>
          <a:prstGeom prst="rect">
            <a:avLst/>
          </a:prstGeom>
        </p:spPr>
      </p:pic>
      <p:pic>
        <p:nvPicPr>
          <p:cNvPr id="11" name="Image 9" descr="preencoded.png"/>
          <p:cNvPicPr>
            <a:picLocks noChangeAspect="1"/>
          </p:cNvPicPr>
          <p:nvPr/>
        </p:nvPicPr>
        <p:blipFill>
          <a:blip r:embed="rId12"/>
          <a:stretch>
            <a:fillRect/>
          </a:stretch>
        </p:blipFill>
        <p:spPr>
          <a:xfrm>
            <a:off x="6210300" y="3909120"/>
            <a:ext cx="5600700" cy="2644229"/>
          </a:xfrm>
          <a:prstGeom prst="rect">
            <a:avLst/>
          </a:prstGeom>
        </p:spPr>
      </p:pic>
      <p:pic>
        <p:nvPicPr>
          <p:cNvPr id="12" name="Image 10" descr="preencoded.png"/>
          <p:cNvPicPr>
            <a:picLocks noChangeAspect="1"/>
          </p:cNvPicPr>
          <p:nvPr/>
        </p:nvPicPr>
        <p:blipFill>
          <a:blip r:embed="rId13"/>
          <a:stretch>
            <a:fillRect/>
          </a:stretch>
        </p:blipFill>
        <p:spPr>
          <a:xfrm>
            <a:off x="6438900" y="4132957"/>
            <a:ext cx="214313" cy="171450"/>
          </a:xfrm>
          <a:prstGeom prst="rect">
            <a:avLst/>
          </a:prstGeom>
        </p:spPr>
      </p:pic>
      <p:pic>
        <p:nvPicPr>
          <p:cNvPr id="13" name="Image 11" descr="preencoded.png"/>
          <p:cNvPicPr>
            <a:picLocks noChangeAspect="1"/>
          </p:cNvPicPr>
          <p:nvPr/>
        </p:nvPicPr>
        <p:blipFill>
          <a:blip r:embed="rId14"/>
          <a:stretch>
            <a:fillRect/>
          </a:stretch>
        </p:blipFill>
        <p:spPr>
          <a:xfrm>
            <a:off x="6438900" y="5781824"/>
            <a:ext cx="5143500" cy="590550"/>
          </a:xfrm>
          <a:prstGeom prst="rect">
            <a:avLst/>
          </a:prstGeom>
        </p:spPr>
      </p:pic>
      <p:sp>
        <p:nvSpPr>
          <p:cNvPr id="14" name="Text 0"/>
          <p:cNvSpPr/>
          <p:nvPr/>
        </p:nvSpPr>
        <p:spPr>
          <a:xfrm>
            <a:off x="666750" y="342900"/>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When NOT to Refer Urgently for PCB</a:t>
            </a:r>
            <a:endParaRPr lang="en-US" sz="1800" dirty="0"/>
          </a:p>
        </p:txBody>
      </p:sp>
      <p:sp>
        <p:nvSpPr>
          <p:cNvPr id="15"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16" name="Text 2"/>
          <p:cNvSpPr/>
          <p:nvPr/>
        </p:nvSpPr>
        <p:spPr>
          <a:xfrm>
            <a:off x="823913" y="1293465"/>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565C0"/>
                </a:solidFill>
              </a:rPr>
              <a:t>Criteria for Routine Management</a:t>
            </a:r>
            <a:endParaRPr lang="en-US" sz="1350" dirty="0"/>
          </a:p>
        </p:txBody>
      </p:sp>
      <p:sp>
        <p:nvSpPr>
          <p:cNvPr id="17" name="Text 3"/>
          <p:cNvSpPr/>
          <p:nvPr/>
        </p:nvSpPr>
        <p:spPr>
          <a:xfrm>
            <a:off x="658118" y="1674465"/>
            <a:ext cx="5143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Normal Cervical Appearance:</a:t>
            </a:r>
            <a:r>
              <a:rPr lang="en-US" sz="1200" dirty="0">
                <a:solidFill>
                  <a:srgbClr val="2C3E50"/>
                </a:solidFill>
              </a:rPr>
              <a:t>Smooth, pink, and healthy-looking on speculum examination.</a:t>
            </a:r>
            <a:endParaRPr lang="en-US" sz="1200" dirty="0"/>
          </a:p>
        </p:txBody>
      </p:sp>
      <p:sp>
        <p:nvSpPr>
          <p:cNvPr id="18" name="Text 4"/>
          <p:cNvSpPr/>
          <p:nvPr/>
        </p:nvSpPr>
        <p:spPr>
          <a:xfrm>
            <a:off x="660946" y="2226915"/>
            <a:ext cx="5143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Screening Up-to-Date:</a:t>
            </a:r>
            <a:r>
              <a:rPr lang="en-US" sz="1200" dirty="0">
                <a:solidFill>
                  <a:srgbClr val="2C3E50"/>
                </a:solidFill>
              </a:rPr>
              <a:t>Recent negative HPV/cytology result (within the standard interval).</a:t>
            </a:r>
            <a:endParaRPr lang="en-US" sz="1200" dirty="0"/>
          </a:p>
        </p:txBody>
      </p:sp>
      <p:sp>
        <p:nvSpPr>
          <p:cNvPr id="19" name="Text 5"/>
          <p:cNvSpPr/>
          <p:nvPr/>
        </p:nvSpPr>
        <p:spPr>
          <a:xfrm>
            <a:off x="679996" y="2779365"/>
            <a:ext cx="5143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Identifiable Benign Cause:</a:t>
            </a:r>
            <a:r>
              <a:rPr lang="en-US" sz="1200" dirty="0">
                <a:solidFill>
                  <a:srgbClr val="2C3E50"/>
                </a:solidFill>
              </a:rPr>
              <a:t>Symptoms linked to ectropion, atrophy, or trauma.</a:t>
            </a:r>
            <a:endParaRPr lang="en-US" sz="1200" dirty="0"/>
          </a:p>
        </p:txBody>
      </p:sp>
      <p:sp>
        <p:nvSpPr>
          <p:cNvPr id="20" name="Text 6"/>
          <p:cNvSpPr/>
          <p:nvPr/>
        </p:nvSpPr>
        <p:spPr>
          <a:xfrm>
            <a:off x="723900" y="3331815"/>
            <a:ext cx="4914900" cy="590550"/>
          </a:xfrm>
          <a:prstGeom prst="rect">
            <a:avLst/>
          </a:prstGeom>
          <a:noFill/>
          <a:ln/>
        </p:spPr>
        <p:txBody>
          <a:bodyPr vert="horz" wrap="square" lIns="0" tIns="0" rIns="0" bIns="0" rtlCol="0" anchor="ctr"/>
          <a:lstStyle/>
          <a:p>
            <a:pPr marL="0" indent="0">
              <a:lnSpc>
                <a:spcPts val="1575"/>
              </a:lnSpc>
              <a:buNone/>
            </a:pPr>
            <a:r>
              <a:rPr lang="en-US" sz="1050" i="1" dirty="0">
                <a:solidFill>
                  <a:srgbClr val="546E7A"/>
                </a:solidFill>
              </a:rPr>
              <a:t>PCB alone is rarely the sole indicator of malignancy if the screening history is perfect and the cervix looks normal.</a:t>
            </a:r>
            <a:endParaRPr lang="en-US" sz="1050" dirty="0"/>
          </a:p>
        </p:txBody>
      </p:sp>
      <p:sp>
        <p:nvSpPr>
          <p:cNvPr id="21" name="Text 7"/>
          <p:cNvSpPr/>
          <p:nvPr/>
        </p:nvSpPr>
        <p:spPr>
          <a:xfrm>
            <a:off x="823913" y="4436715"/>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First-Line Management Actions</a:t>
            </a:r>
            <a:endParaRPr lang="en-US" sz="1350" dirty="0"/>
          </a:p>
        </p:txBody>
      </p:sp>
      <p:sp>
        <p:nvSpPr>
          <p:cNvPr id="22" name="Text 8"/>
          <p:cNvSpPr/>
          <p:nvPr/>
        </p:nvSpPr>
        <p:spPr>
          <a:xfrm>
            <a:off x="678656" y="4817715"/>
            <a:ext cx="514350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Treat</a:t>
            </a:r>
            <a:r>
              <a:rPr lang="en-US" sz="1200" b="1" dirty="0">
                <a:solidFill>
                  <a:srgbClr val="2C3E50"/>
                </a:solidFill>
              </a:rPr>
              <a:t>Chlamydia</a:t>
            </a:r>
            <a:r>
              <a:rPr lang="en-US" sz="1200" dirty="0">
                <a:solidFill>
                  <a:srgbClr val="2C3E50"/>
                </a:solidFill>
              </a:rPr>
              <a:t>or other STIs if swabs are positive (especially in women &lt;25).</a:t>
            </a:r>
            <a:endParaRPr lang="en-US" sz="1200" dirty="0"/>
          </a:p>
        </p:txBody>
      </p:sp>
      <p:sp>
        <p:nvSpPr>
          <p:cNvPr id="23" name="Text 9"/>
          <p:cNvSpPr/>
          <p:nvPr/>
        </p:nvSpPr>
        <p:spPr>
          <a:xfrm>
            <a:off x="685800" y="5370165"/>
            <a:ext cx="115062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Manage</a:t>
            </a:r>
            <a:r>
              <a:rPr lang="en-US" sz="1200" b="1" dirty="0">
                <a:solidFill>
                  <a:srgbClr val="2C3E50"/>
                </a:solidFill>
              </a:rPr>
              <a:t>atrophic vaginitis</a:t>
            </a:r>
            <a:r>
              <a:rPr lang="en-US" sz="1200" dirty="0">
                <a:solidFill>
                  <a:srgbClr val="2C3E50"/>
                </a:solidFill>
              </a:rPr>
              <a:t>with topical oestrogen if appropriate.</a:t>
            </a:r>
            <a:endParaRPr lang="en-US" sz="1200" dirty="0"/>
          </a:p>
        </p:txBody>
      </p:sp>
      <p:sp>
        <p:nvSpPr>
          <p:cNvPr id="24" name="Text 10"/>
          <p:cNvSpPr/>
          <p:nvPr/>
        </p:nvSpPr>
        <p:spPr>
          <a:xfrm>
            <a:off x="676721" y="5694015"/>
            <a:ext cx="11515279"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Reassess after treatment; if symptoms persist, use the</a:t>
            </a:r>
            <a:r>
              <a:rPr lang="en-US" sz="1200" b="1" dirty="0">
                <a:solidFill>
                  <a:srgbClr val="2C3E50"/>
                </a:solidFill>
              </a:rPr>
              <a:t>routine referral</a:t>
            </a:r>
            <a:r>
              <a:rPr lang="en-US" sz="1200" dirty="0">
                <a:solidFill>
                  <a:srgbClr val="2C3E50"/>
                </a:solidFill>
              </a:rPr>
              <a:t>pathway.</a:t>
            </a:r>
            <a:endParaRPr lang="en-US" sz="1200" dirty="0"/>
          </a:p>
        </p:txBody>
      </p:sp>
      <p:sp>
        <p:nvSpPr>
          <p:cNvPr id="25" name="Text 11"/>
          <p:cNvSpPr/>
          <p:nvPr/>
        </p:nvSpPr>
        <p:spPr>
          <a:xfrm>
            <a:off x="6653213" y="129346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F6C00"/>
                </a:solidFill>
              </a:rPr>
              <a:t>AKT &amp; SCA Common Pitfalls</a:t>
            </a:r>
            <a:endParaRPr lang="en-US" sz="1350" dirty="0"/>
          </a:p>
        </p:txBody>
      </p:sp>
      <p:sp>
        <p:nvSpPr>
          <p:cNvPr id="26" name="Text 12"/>
          <p:cNvSpPr/>
          <p:nvPr/>
        </p:nvSpPr>
        <p:spPr>
          <a:xfrm>
            <a:off x="6461373" y="1674465"/>
            <a:ext cx="5143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The "Early Smear" Trap:</a:t>
            </a:r>
            <a:r>
              <a:rPr lang="en-US" sz="1200" dirty="0">
                <a:solidFill>
                  <a:srgbClr val="2C3E50"/>
                </a:solidFill>
              </a:rPr>
              <a:t>Taking a smear out-of-cycle because of PCB. PCB is a symptom; smears are for screening.</a:t>
            </a:r>
            <a:endParaRPr lang="en-US" sz="1200" dirty="0"/>
          </a:p>
        </p:txBody>
      </p:sp>
      <p:sp>
        <p:nvSpPr>
          <p:cNvPr id="27" name="Text 13"/>
          <p:cNvSpPr/>
          <p:nvPr/>
        </p:nvSpPr>
        <p:spPr>
          <a:xfrm>
            <a:off x="6469856" y="2226915"/>
            <a:ext cx="5722144"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Reassuring via Smear:</a:t>
            </a:r>
            <a:r>
              <a:rPr lang="en-US" sz="1200" dirty="0">
                <a:solidFill>
                  <a:srgbClr val="2C3E50"/>
                </a:solidFill>
              </a:rPr>
              <a:t>Never assume a normal smear excludes cancer in a</a:t>
            </a:r>
            <a:r>
              <a:rPr lang="en-US" sz="1200" b="1" dirty="0">
                <a:solidFill>
                  <a:srgbClr val="2C3E50"/>
                </a:solidFill>
              </a:rPr>
              <a:t>clinically suspicious</a:t>
            </a:r>
            <a:r>
              <a:rPr lang="en-US" sz="1200" dirty="0">
                <a:solidFill>
                  <a:srgbClr val="2C3E50"/>
                </a:solidFill>
              </a:rPr>
              <a:t>cervix.</a:t>
            </a:r>
            <a:endParaRPr lang="en-US" sz="1200" dirty="0"/>
          </a:p>
        </p:txBody>
      </p:sp>
      <p:sp>
        <p:nvSpPr>
          <p:cNvPr id="28" name="Text 14"/>
          <p:cNvSpPr/>
          <p:nvPr/>
        </p:nvSpPr>
        <p:spPr>
          <a:xfrm>
            <a:off x="6468814" y="2779365"/>
            <a:ext cx="5143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Ignoring Contact Bleeding:</a:t>
            </a:r>
            <a:r>
              <a:rPr lang="en-US" sz="1200" dirty="0">
                <a:solidFill>
                  <a:srgbClr val="2C3E50"/>
                </a:solidFill>
              </a:rPr>
              <a:t>Bleeding during examination is common (ectropion) and not an automatic 2WW.</a:t>
            </a:r>
            <a:endParaRPr lang="en-US" sz="1200" dirty="0"/>
          </a:p>
        </p:txBody>
      </p:sp>
      <p:sp>
        <p:nvSpPr>
          <p:cNvPr id="29" name="Text 15"/>
          <p:cNvSpPr/>
          <p:nvPr/>
        </p:nvSpPr>
        <p:spPr>
          <a:xfrm>
            <a:off x="6653213" y="4090095"/>
            <a:ext cx="55387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565C0"/>
                </a:solidFill>
              </a:rPr>
              <a:t>The Bradford Specialist Rule</a:t>
            </a:r>
            <a:endParaRPr lang="en-US" sz="1350" dirty="0"/>
          </a:p>
        </p:txBody>
      </p:sp>
      <p:sp>
        <p:nvSpPr>
          <p:cNvPr id="30" name="Text 16"/>
          <p:cNvSpPr/>
          <p:nvPr/>
        </p:nvSpPr>
        <p:spPr>
          <a:xfrm>
            <a:off x="6464647" y="4471095"/>
            <a:ext cx="5143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Persistent PCB + Normal Cervix:</a:t>
            </a:r>
            <a:r>
              <a:rPr lang="en-US" sz="1200" dirty="0">
                <a:solidFill>
                  <a:srgbClr val="2C3E50"/>
                </a:solidFill>
              </a:rPr>
              <a:t>Routine referral is indicated after treating infection and ruling out other causes.</a:t>
            </a:r>
            <a:endParaRPr lang="en-US" sz="1200" dirty="0"/>
          </a:p>
        </p:txBody>
      </p:sp>
      <p:sp>
        <p:nvSpPr>
          <p:cNvPr id="31" name="Text 17"/>
          <p:cNvSpPr/>
          <p:nvPr/>
        </p:nvSpPr>
        <p:spPr>
          <a:xfrm>
            <a:off x="6482358" y="5023545"/>
            <a:ext cx="51435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2-Week Wait:</a:t>
            </a:r>
            <a:r>
              <a:rPr lang="en-US" sz="1200" dirty="0">
                <a:solidFill>
                  <a:srgbClr val="2C3E50"/>
                </a:solidFill>
              </a:rPr>
              <a:t>Reserved for suspicious appearance or persistent symptoms despite investigation.</a:t>
            </a:r>
            <a:endParaRPr lang="en-US" sz="1200" dirty="0"/>
          </a:p>
        </p:txBody>
      </p:sp>
      <p:sp>
        <p:nvSpPr>
          <p:cNvPr id="32" name="Text 18"/>
          <p:cNvSpPr/>
          <p:nvPr/>
        </p:nvSpPr>
        <p:spPr>
          <a:xfrm>
            <a:off x="6553200" y="5781824"/>
            <a:ext cx="4914900" cy="590550"/>
          </a:xfrm>
          <a:prstGeom prst="rect">
            <a:avLst/>
          </a:prstGeom>
          <a:noFill/>
          <a:ln/>
        </p:spPr>
        <p:txBody>
          <a:bodyPr vert="horz" wrap="square" lIns="0" tIns="0" rIns="0" bIns="0" rtlCol="0" anchor="ctr"/>
          <a:lstStyle/>
          <a:p>
            <a:pPr marL="0" indent="0">
              <a:lnSpc>
                <a:spcPts val="1575"/>
              </a:lnSpc>
              <a:buNone/>
            </a:pPr>
            <a:r>
              <a:rPr lang="en-US" sz="1050" i="1" dirty="0">
                <a:solidFill>
                  <a:srgbClr val="546E7A"/>
                </a:solidFill>
              </a:rPr>
              <a:t>SCA Tip: Explain to the patient that we are investigating the symptom (PCB), not just screening for cancer.</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72125" cy="5488335"/>
          </a:xfrm>
          <a:prstGeom prst="rect">
            <a:avLst/>
          </a:prstGeom>
        </p:spPr>
      </p:pic>
      <p:pic>
        <p:nvPicPr>
          <p:cNvPr id="6" name="Image 4" descr="preencoded.png"/>
          <p:cNvPicPr>
            <a:picLocks noChangeAspect="1"/>
          </p:cNvPicPr>
          <p:nvPr/>
        </p:nvPicPr>
        <p:blipFill>
          <a:blip r:embed="rId6"/>
          <a:stretch>
            <a:fillRect/>
          </a:stretch>
        </p:blipFill>
        <p:spPr>
          <a:xfrm>
            <a:off x="619125" y="1355378"/>
            <a:ext cx="238125" cy="190500"/>
          </a:xfrm>
          <a:prstGeom prst="rect">
            <a:avLst/>
          </a:prstGeom>
        </p:spPr>
      </p:pic>
      <p:pic>
        <p:nvPicPr>
          <p:cNvPr id="7" name="Image 5" descr="preencoded.png"/>
          <p:cNvPicPr>
            <a:picLocks noChangeAspect="1"/>
          </p:cNvPicPr>
          <p:nvPr/>
        </p:nvPicPr>
        <p:blipFill>
          <a:blip r:embed="rId7"/>
          <a:stretch>
            <a:fillRect/>
          </a:stretch>
        </p:blipFill>
        <p:spPr>
          <a:xfrm>
            <a:off x="619125" y="2739182"/>
            <a:ext cx="894606" cy="428625"/>
          </a:xfrm>
          <a:prstGeom prst="rect">
            <a:avLst/>
          </a:prstGeom>
        </p:spPr>
      </p:pic>
      <p:pic>
        <p:nvPicPr>
          <p:cNvPr id="8" name="Image 6" descr="preencoded.png"/>
          <p:cNvPicPr>
            <a:picLocks noChangeAspect="1"/>
          </p:cNvPicPr>
          <p:nvPr/>
        </p:nvPicPr>
        <p:blipFill>
          <a:blip r:embed="rId8"/>
          <a:stretch>
            <a:fillRect/>
          </a:stretch>
        </p:blipFill>
        <p:spPr>
          <a:xfrm>
            <a:off x="1513731" y="2739182"/>
            <a:ext cx="4201269" cy="428625"/>
          </a:xfrm>
          <a:prstGeom prst="rect">
            <a:avLst/>
          </a:prstGeom>
        </p:spPr>
      </p:pic>
      <p:pic>
        <p:nvPicPr>
          <p:cNvPr id="9" name="Image 7" descr="preencoded.png"/>
          <p:cNvPicPr>
            <a:picLocks noChangeAspect="1"/>
          </p:cNvPicPr>
          <p:nvPr/>
        </p:nvPicPr>
        <p:blipFill>
          <a:blip r:embed="rId9"/>
          <a:stretch>
            <a:fillRect/>
          </a:stretch>
        </p:blipFill>
        <p:spPr>
          <a:xfrm>
            <a:off x="619125" y="3167807"/>
            <a:ext cx="894606" cy="442913"/>
          </a:xfrm>
          <a:prstGeom prst="rect">
            <a:avLst/>
          </a:prstGeom>
        </p:spPr>
      </p:pic>
      <p:pic>
        <p:nvPicPr>
          <p:cNvPr id="10" name="Image 8" descr="preencoded.png"/>
          <p:cNvPicPr>
            <a:picLocks noChangeAspect="1"/>
          </p:cNvPicPr>
          <p:nvPr/>
        </p:nvPicPr>
        <p:blipFill>
          <a:blip r:embed="rId10"/>
          <a:stretch>
            <a:fillRect/>
          </a:stretch>
        </p:blipFill>
        <p:spPr>
          <a:xfrm>
            <a:off x="1513731" y="3167807"/>
            <a:ext cx="4201269" cy="442913"/>
          </a:xfrm>
          <a:prstGeom prst="rect">
            <a:avLst/>
          </a:prstGeom>
        </p:spPr>
      </p:pic>
      <p:pic>
        <p:nvPicPr>
          <p:cNvPr id="11" name="Image 9" descr="preencoded.png"/>
          <p:cNvPicPr>
            <a:picLocks noChangeAspect="1"/>
          </p:cNvPicPr>
          <p:nvPr/>
        </p:nvPicPr>
        <p:blipFill>
          <a:blip r:embed="rId11"/>
          <a:stretch>
            <a:fillRect/>
          </a:stretch>
        </p:blipFill>
        <p:spPr>
          <a:xfrm>
            <a:off x="619125" y="3610719"/>
            <a:ext cx="894606" cy="442913"/>
          </a:xfrm>
          <a:prstGeom prst="rect">
            <a:avLst/>
          </a:prstGeom>
        </p:spPr>
      </p:pic>
      <p:pic>
        <p:nvPicPr>
          <p:cNvPr id="12" name="Image 10" descr="preencoded.png"/>
          <p:cNvPicPr>
            <a:picLocks noChangeAspect="1"/>
          </p:cNvPicPr>
          <p:nvPr/>
        </p:nvPicPr>
        <p:blipFill>
          <a:blip r:embed="rId12"/>
          <a:stretch>
            <a:fillRect/>
          </a:stretch>
        </p:blipFill>
        <p:spPr>
          <a:xfrm>
            <a:off x="1513731" y="3610719"/>
            <a:ext cx="4201269" cy="442913"/>
          </a:xfrm>
          <a:prstGeom prst="rect">
            <a:avLst/>
          </a:prstGeom>
        </p:spPr>
      </p:pic>
      <p:pic>
        <p:nvPicPr>
          <p:cNvPr id="13" name="Image 11" descr="preencoded.png"/>
          <p:cNvPicPr>
            <a:picLocks noChangeAspect="1"/>
          </p:cNvPicPr>
          <p:nvPr/>
        </p:nvPicPr>
        <p:blipFill>
          <a:blip r:embed="rId13"/>
          <a:stretch>
            <a:fillRect/>
          </a:stretch>
        </p:blipFill>
        <p:spPr>
          <a:xfrm>
            <a:off x="619125" y="4053632"/>
            <a:ext cx="894606" cy="442913"/>
          </a:xfrm>
          <a:prstGeom prst="rect">
            <a:avLst/>
          </a:prstGeom>
        </p:spPr>
      </p:pic>
      <p:pic>
        <p:nvPicPr>
          <p:cNvPr id="14" name="Image 12" descr="preencoded.png"/>
          <p:cNvPicPr>
            <a:picLocks noChangeAspect="1"/>
          </p:cNvPicPr>
          <p:nvPr/>
        </p:nvPicPr>
        <p:blipFill>
          <a:blip r:embed="rId14"/>
          <a:stretch>
            <a:fillRect/>
          </a:stretch>
        </p:blipFill>
        <p:spPr>
          <a:xfrm>
            <a:off x="1513731" y="4053632"/>
            <a:ext cx="4201269" cy="442913"/>
          </a:xfrm>
          <a:prstGeom prst="rect">
            <a:avLst/>
          </a:prstGeom>
        </p:spPr>
      </p:pic>
      <p:pic>
        <p:nvPicPr>
          <p:cNvPr id="15" name="Image 13" descr="preencoded.png"/>
          <p:cNvPicPr>
            <a:picLocks noChangeAspect="1"/>
          </p:cNvPicPr>
          <p:nvPr/>
        </p:nvPicPr>
        <p:blipFill>
          <a:blip r:embed="rId15"/>
          <a:stretch>
            <a:fillRect/>
          </a:stretch>
        </p:blipFill>
        <p:spPr>
          <a:xfrm>
            <a:off x="6238875" y="1796802"/>
            <a:ext cx="5572125" cy="2081212"/>
          </a:xfrm>
          <a:prstGeom prst="rect">
            <a:avLst/>
          </a:prstGeom>
        </p:spPr>
      </p:pic>
      <p:pic>
        <p:nvPicPr>
          <p:cNvPr id="16" name="Image 14" descr="preencoded.png"/>
          <p:cNvPicPr>
            <a:picLocks noChangeAspect="1"/>
          </p:cNvPicPr>
          <p:nvPr/>
        </p:nvPicPr>
        <p:blipFill>
          <a:blip r:embed="rId16"/>
          <a:stretch>
            <a:fillRect/>
          </a:stretch>
        </p:blipFill>
        <p:spPr>
          <a:xfrm>
            <a:off x="6429375" y="2025402"/>
            <a:ext cx="190500" cy="152400"/>
          </a:xfrm>
          <a:prstGeom prst="rect">
            <a:avLst/>
          </a:prstGeom>
        </p:spPr>
      </p:pic>
      <p:pic>
        <p:nvPicPr>
          <p:cNvPr id="17" name="Image 15" descr="preencoded.png"/>
          <p:cNvPicPr>
            <a:picLocks noChangeAspect="1"/>
          </p:cNvPicPr>
          <p:nvPr/>
        </p:nvPicPr>
        <p:blipFill>
          <a:blip r:embed="rId17"/>
          <a:stretch>
            <a:fillRect/>
          </a:stretch>
        </p:blipFill>
        <p:spPr>
          <a:xfrm>
            <a:off x="6238875" y="4068514"/>
            <a:ext cx="5572125" cy="1790700"/>
          </a:xfrm>
          <a:prstGeom prst="rect">
            <a:avLst/>
          </a:prstGeom>
        </p:spPr>
      </p:pic>
      <p:pic>
        <p:nvPicPr>
          <p:cNvPr id="18" name="Image 16" descr="preencoded.png"/>
          <p:cNvPicPr>
            <a:picLocks noChangeAspect="1"/>
          </p:cNvPicPr>
          <p:nvPr/>
        </p:nvPicPr>
        <p:blipFill>
          <a:blip r:embed="rId18"/>
          <a:stretch>
            <a:fillRect/>
          </a:stretch>
        </p:blipFill>
        <p:spPr>
          <a:xfrm>
            <a:off x="6429375" y="4297114"/>
            <a:ext cx="190500" cy="152400"/>
          </a:xfrm>
          <a:prstGeom prst="rect">
            <a:avLst/>
          </a:prstGeom>
        </p:spPr>
      </p:pic>
      <p:sp>
        <p:nvSpPr>
          <p:cNvPr id="19"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Vulval Intraepithelial Neoplasia (VIN)</a:t>
            </a:r>
            <a:endParaRPr lang="en-US" sz="1800" dirty="0"/>
          </a:p>
        </p:txBody>
      </p:sp>
      <p:sp>
        <p:nvSpPr>
          <p:cNvPr id="20"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1" name="Text 2"/>
          <p:cNvSpPr/>
          <p:nvPr/>
        </p:nvSpPr>
        <p:spPr>
          <a:xfrm>
            <a:off x="971550" y="1322040"/>
            <a:ext cx="24688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What is VIN?</a:t>
            </a:r>
            <a:endParaRPr lang="en-US" sz="1350" dirty="0"/>
          </a:p>
        </p:txBody>
      </p:sp>
      <p:sp>
        <p:nvSpPr>
          <p:cNvPr id="22" name="Text 3"/>
          <p:cNvSpPr/>
          <p:nvPr/>
        </p:nvSpPr>
        <p:spPr>
          <a:xfrm>
            <a:off x="619125" y="1722090"/>
            <a:ext cx="5095875" cy="731341"/>
          </a:xfrm>
          <a:prstGeom prst="rect">
            <a:avLst/>
          </a:prstGeom>
          <a:noFill/>
          <a:ln/>
        </p:spPr>
        <p:txBody>
          <a:bodyPr vert="horz" wrap="square" lIns="0" tIns="0" rIns="0" bIns="0" rtlCol="0" anchor="ctr"/>
          <a:lstStyle/>
          <a:p>
            <a:pPr marL="0" indent="0">
              <a:lnSpc>
                <a:spcPts val="1920"/>
              </a:lnSpc>
              <a:buNone/>
            </a:pPr>
            <a:r>
              <a:rPr lang="en-US" sz="1200" dirty="0">
                <a:solidFill>
                  <a:srgbClr val="2C3E50"/>
                </a:solidFill>
              </a:rPr>
              <a:t>Neoplastic changes confined within the surface epithelium of the vulva. It is the vulval equivalent of CIN for the cervix and represents a </a:t>
            </a:r>
            <a:r>
              <a:rPr lang="en-US" sz="1200" b="1" dirty="0">
                <a:solidFill>
                  <a:srgbClr val="2C3E50"/>
                </a:solidFill>
              </a:rPr>
              <a:t>precancerous change</a:t>
            </a:r>
            <a:r>
              <a:rPr lang="en-US" sz="1200" dirty="0">
                <a:solidFill>
                  <a:srgbClr val="2C3E50"/>
                </a:solidFill>
              </a:rPr>
              <a:t>.</a:t>
            </a:r>
            <a:endParaRPr lang="en-US" sz="1200" dirty="0"/>
          </a:p>
        </p:txBody>
      </p:sp>
      <p:sp>
        <p:nvSpPr>
          <p:cNvPr id="23" name="Text 4"/>
          <p:cNvSpPr/>
          <p:nvPr/>
        </p:nvSpPr>
        <p:spPr>
          <a:xfrm>
            <a:off x="733425" y="2739182"/>
            <a:ext cx="666006"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673AB7"/>
                </a:solidFill>
              </a:rPr>
              <a:t>GRADE</a:t>
            </a:r>
            <a:endParaRPr lang="en-US" sz="1050" dirty="0"/>
          </a:p>
        </p:txBody>
      </p:sp>
      <p:sp>
        <p:nvSpPr>
          <p:cNvPr id="24" name="Text 5"/>
          <p:cNvSpPr/>
          <p:nvPr/>
        </p:nvSpPr>
        <p:spPr>
          <a:xfrm>
            <a:off x="1628031" y="2739182"/>
            <a:ext cx="3972669"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673AB7"/>
                </a:solidFill>
              </a:rPr>
              <a:t>DESCRIPTION</a:t>
            </a:r>
            <a:endParaRPr lang="en-US" sz="1050" dirty="0"/>
          </a:p>
        </p:txBody>
      </p:sp>
      <p:sp>
        <p:nvSpPr>
          <p:cNvPr id="25" name="Text 6"/>
          <p:cNvSpPr/>
          <p:nvPr/>
        </p:nvSpPr>
        <p:spPr>
          <a:xfrm>
            <a:off x="733425" y="3301157"/>
            <a:ext cx="857250" cy="171450"/>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VIN I</a:t>
            </a:r>
            <a:endParaRPr lang="en-US" sz="1125" dirty="0"/>
          </a:p>
        </p:txBody>
      </p:sp>
      <p:sp>
        <p:nvSpPr>
          <p:cNvPr id="26" name="Text 7"/>
          <p:cNvSpPr/>
          <p:nvPr/>
        </p:nvSpPr>
        <p:spPr>
          <a:xfrm>
            <a:off x="1628031" y="3167807"/>
            <a:ext cx="6701003"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Mild dysplasia (lower 1/3 of epithelium)</a:t>
            </a:r>
            <a:endParaRPr lang="en-US" sz="1125" dirty="0"/>
          </a:p>
        </p:txBody>
      </p:sp>
      <p:sp>
        <p:nvSpPr>
          <p:cNvPr id="27" name="Text 8"/>
          <p:cNvSpPr/>
          <p:nvPr/>
        </p:nvSpPr>
        <p:spPr>
          <a:xfrm>
            <a:off x="733425" y="3744069"/>
            <a:ext cx="1028700" cy="171450"/>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VIN II</a:t>
            </a:r>
            <a:endParaRPr lang="en-US" sz="1125" dirty="0"/>
          </a:p>
        </p:txBody>
      </p:sp>
      <p:sp>
        <p:nvSpPr>
          <p:cNvPr id="28" name="Text 9"/>
          <p:cNvSpPr/>
          <p:nvPr/>
        </p:nvSpPr>
        <p:spPr>
          <a:xfrm>
            <a:off x="1628031" y="3610719"/>
            <a:ext cx="7349487"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Moderate dysplasia (lower 2/3 of epithelium)</a:t>
            </a:r>
            <a:endParaRPr lang="en-US" sz="1125" dirty="0"/>
          </a:p>
        </p:txBody>
      </p:sp>
      <p:sp>
        <p:nvSpPr>
          <p:cNvPr id="29" name="Text 10"/>
          <p:cNvSpPr/>
          <p:nvPr/>
        </p:nvSpPr>
        <p:spPr>
          <a:xfrm>
            <a:off x="733425" y="4186982"/>
            <a:ext cx="1200150" cy="171450"/>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VIN III</a:t>
            </a:r>
            <a:endParaRPr lang="en-US" sz="1125" dirty="0"/>
          </a:p>
        </p:txBody>
      </p:sp>
      <p:sp>
        <p:nvSpPr>
          <p:cNvPr id="30" name="Text 11"/>
          <p:cNvSpPr/>
          <p:nvPr/>
        </p:nvSpPr>
        <p:spPr>
          <a:xfrm>
            <a:off x="1628031" y="4053632"/>
            <a:ext cx="6971205" cy="4429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Severe / Full thickness (carcinoma in-situ)</a:t>
            </a:r>
            <a:endParaRPr lang="en-US" sz="1125" dirty="0"/>
          </a:p>
        </p:txBody>
      </p:sp>
      <p:sp>
        <p:nvSpPr>
          <p:cNvPr id="31" name="Text 12"/>
          <p:cNvSpPr/>
          <p:nvPr/>
        </p:nvSpPr>
        <p:spPr>
          <a:xfrm>
            <a:off x="6715125" y="1987302"/>
            <a:ext cx="29260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C62828"/>
                </a:solidFill>
              </a:rPr>
              <a:t>Progression Risk</a:t>
            </a:r>
            <a:endParaRPr lang="en-US" sz="1200" dirty="0"/>
          </a:p>
        </p:txBody>
      </p:sp>
      <p:sp>
        <p:nvSpPr>
          <p:cNvPr id="32" name="Text 13"/>
          <p:cNvSpPr/>
          <p:nvPr/>
        </p:nvSpPr>
        <p:spPr>
          <a:xfrm>
            <a:off x="6429375" y="2292102"/>
            <a:ext cx="5191125" cy="13192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While the risk of progression to invasive cancer is small, it is real and requires vigilant management.</a:t>
            </a:r>
            <a:endParaRPr lang="en-US" sz="1125" dirty="0"/>
          </a:p>
        </p:txBody>
      </p:sp>
      <p:sp>
        <p:nvSpPr>
          <p:cNvPr id="33" name="Text 14"/>
          <p:cNvSpPr/>
          <p:nvPr/>
        </p:nvSpPr>
        <p:spPr>
          <a:xfrm>
            <a:off x="6715125" y="4259014"/>
            <a:ext cx="2560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565C0"/>
                </a:solidFill>
              </a:rPr>
              <a:t>AKT Exam Pearl</a:t>
            </a:r>
            <a:endParaRPr lang="en-US" sz="1200" dirty="0"/>
          </a:p>
        </p:txBody>
      </p:sp>
      <p:sp>
        <p:nvSpPr>
          <p:cNvPr id="34" name="Text 15"/>
          <p:cNvSpPr/>
          <p:nvPr/>
        </p:nvSpPr>
        <p:spPr>
          <a:xfrm>
            <a:off x="6429375" y="4563814"/>
            <a:ext cx="5191125" cy="1028700"/>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Think "Vulval CIN":</a:t>
            </a:r>
            <a:r>
              <a:rPr lang="en-US" sz="1125" dirty="0">
                <a:solidFill>
                  <a:srgbClr val="2C3E50"/>
                </a:solidFill>
              </a:rPr>
              <a:t> Grading follows the same I–III pattern as cervical disease. Remember that VIN III is equivalent to full-thickness dysplasia.</a:t>
            </a:r>
            <a:endParaRPr lang="en-US" sz="112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4" name="Image 2" descr="preencoded.png"/>
          <p:cNvPicPr>
            <a:picLocks noChangeAspect="1"/>
          </p:cNvPicPr>
          <p:nvPr/>
        </p:nvPicPr>
        <p:blipFill>
          <a:blip r:embed="rId5"/>
          <a:stretch>
            <a:fillRect/>
          </a:stretch>
        </p:blipFill>
        <p:spPr>
          <a:xfrm>
            <a:off x="381000" y="1083915"/>
            <a:ext cx="5572125" cy="4402485"/>
          </a:xfrm>
          <a:prstGeom prst="rect">
            <a:avLst/>
          </a:prstGeom>
        </p:spPr>
      </p:pic>
      <p:pic>
        <p:nvPicPr>
          <p:cNvPr id="5" name="Image 3" descr="preencoded.png"/>
          <p:cNvPicPr>
            <a:picLocks noChangeAspect="1"/>
          </p:cNvPicPr>
          <p:nvPr/>
        </p:nvPicPr>
        <p:blipFill>
          <a:blip r:embed="rId6"/>
          <a:stretch>
            <a:fillRect/>
          </a:stretch>
        </p:blipFill>
        <p:spPr>
          <a:xfrm>
            <a:off x="619125" y="1322040"/>
            <a:ext cx="5095875" cy="381000"/>
          </a:xfrm>
          <a:prstGeom prst="rect">
            <a:avLst/>
          </a:prstGeom>
        </p:spPr>
      </p:pic>
      <p:pic>
        <p:nvPicPr>
          <p:cNvPr id="6" name="Image 4" descr="preencoded.png"/>
          <p:cNvPicPr>
            <a:picLocks noChangeAspect="1"/>
          </p:cNvPicPr>
          <p:nvPr/>
        </p:nvPicPr>
        <p:blipFill>
          <a:blip r:embed="rId7"/>
          <a:stretch>
            <a:fillRect/>
          </a:stretch>
        </p:blipFill>
        <p:spPr>
          <a:xfrm>
            <a:off x="619125" y="1350615"/>
            <a:ext cx="285750" cy="228600"/>
          </a:xfrm>
          <a:prstGeom prst="rect">
            <a:avLst/>
          </a:prstGeom>
        </p:spPr>
      </p:pic>
      <p:pic>
        <p:nvPicPr>
          <p:cNvPr id="7" name="Image 5" descr="preencoded.png"/>
          <p:cNvPicPr>
            <a:picLocks noChangeAspect="1"/>
          </p:cNvPicPr>
          <p:nvPr/>
        </p:nvPicPr>
        <p:blipFill>
          <a:blip r:embed="rId8"/>
          <a:stretch>
            <a:fillRect/>
          </a:stretch>
        </p:blipFill>
        <p:spPr>
          <a:xfrm>
            <a:off x="619125" y="1941165"/>
            <a:ext cx="190500" cy="166688"/>
          </a:xfrm>
          <a:prstGeom prst="rect">
            <a:avLst/>
          </a:prstGeom>
        </p:spPr>
      </p:pic>
      <p:pic>
        <p:nvPicPr>
          <p:cNvPr id="8" name="Image 6" descr="preencoded.png"/>
          <p:cNvPicPr>
            <a:picLocks noChangeAspect="1"/>
          </p:cNvPicPr>
          <p:nvPr/>
        </p:nvPicPr>
        <p:blipFill>
          <a:blip r:embed="rId9"/>
          <a:stretch>
            <a:fillRect/>
          </a:stretch>
        </p:blipFill>
        <p:spPr>
          <a:xfrm>
            <a:off x="619125" y="2569815"/>
            <a:ext cx="190500" cy="133350"/>
          </a:xfrm>
          <a:prstGeom prst="rect">
            <a:avLst/>
          </a:prstGeom>
        </p:spPr>
      </p:pic>
      <p:pic>
        <p:nvPicPr>
          <p:cNvPr id="9" name="Image 7" descr="preencoded.png"/>
          <p:cNvPicPr>
            <a:picLocks noChangeAspect="1"/>
          </p:cNvPicPr>
          <p:nvPr/>
        </p:nvPicPr>
        <p:blipFill>
          <a:blip r:embed="rId10"/>
          <a:stretch>
            <a:fillRect/>
          </a:stretch>
        </p:blipFill>
        <p:spPr>
          <a:xfrm>
            <a:off x="619125" y="2955578"/>
            <a:ext cx="190500" cy="133350"/>
          </a:xfrm>
          <a:prstGeom prst="rect">
            <a:avLst/>
          </a:prstGeom>
        </p:spPr>
      </p:pic>
      <p:pic>
        <p:nvPicPr>
          <p:cNvPr id="10" name="Image 8" descr="preencoded.png"/>
          <p:cNvPicPr>
            <a:picLocks noChangeAspect="1"/>
          </p:cNvPicPr>
          <p:nvPr/>
        </p:nvPicPr>
        <p:blipFill>
          <a:blip r:embed="rId11"/>
          <a:stretch>
            <a:fillRect/>
          </a:stretch>
        </p:blipFill>
        <p:spPr>
          <a:xfrm>
            <a:off x="619125" y="3341340"/>
            <a:ext cx="190500" cy="166688"/>
          </a:xfrm>
          <a:prstGeom prst="rect">
            <a:avLst/>
          </a:prstGeom>
        </p:spPr>
      </p:pic>
      <p:pic>
        <p:nvPicPr>
          <p:cNvPr id="11" name="Image 9" descr="preencoded.png"/>
          <p:cNvPicPr>
            <a:picLocks noChangeAspect="1"/>
          </p:cNvPicPr>
          <p:nvPr/>
        </p:nvPicPr>
        <p:blipFill>
          <a:blip r:embed="rId5"/>
          <a:stretch>
            <a:fillRect/>
          </a:stretch>
        </p:blipFill>
        <p:spPr>
          <a:xfrm>
            <a:off x="6238875" y="1083915"/>
            <a:ext cx="5572125" cy="4402485"/>
          </a:xfrm>
          <a:prstGeom prst="rect">
            <a:avLst/>
          </a:prstGeom>
        </p:spPr>
      </p:pic>
      <p:pic>
        <p:nvPicPr>
          <p:cNvPr id="12" name="Image 10" descr="preencoded.png"/>
          <p:cNvPicPr>
            <a:picLocks noChangeAspect="1"/>
          </p:cNvPicPr>
          <p:nvPr/>
        </p:nvPicPr>
        <p:blipFill>
          <a:blip r:embed="rId6"/>
          <a:stretch>
            <a:fillRect/>
          </a:stretch>
        </p:blipFill>
        <p:spPr>
          <a:xfrm>
            <a:off x="6477000" y="1322040"/>
            <a:ext cx="5095875" cy="381000"/>
          </a:xfrm>
          <a:prstGeom prst="rect">
            <a:avLst/>
          </a:prstGeom>
        </p:spPr>
      </p:pic>
      <p:pic>
        <p:nvPicPr>
          <p:cNvPr id="13" name="Image 11" descr="preencoded.png"/>
          <p:cNvPicPr>
            <a:picLocks noChangeAspect="1"/>
          </p:cNvPicPr>
          <p:nvPr/>
        </p:nvPicPr>
        <p:blipFill>
          <a:blip r:embed="rId12"/>
          <a:stretch>
            <a:fillRect/>
          </a:stretch>
        </p:blipFill>
        <p:spPr>
          <a:xfrm>
            <a:off x="6477000" y="1350615"/>
            <a:ext cx="285750" cy="228600"/>
          </a:xfrm>
          <a:prstGeom prst="rect">
            <a:avLst/>
          </a:prstGeom>
        </p:spPr>
      </p:pic>
      <p:pic>
        <p:nvPicPr>
          <p:cNvPr id="14" name="Image 12" descr="preencoded.png"/>
          <p:cNvPicPr>
            <a:picLocks noChangeAspect="1"/>
          </p:cNvPicPr>
          <p:nvPr/>
        </p:nvPicPr>
        <p:blipFill>
          <a:blip r:embed="rId13"/>
          <a:stretch>
            <a:fillRect/>
          </a:stretch>
        </p:blipFill>
        <p:spPr>
          <a:xfrm>
            <a:off x="6477000" y="1941165"/>
            <a:ext cx="190500" cy="133350"/>
          </a:xfrm>
          <a:prstGeom prst="rect">
            <a:avLst/>
          </a:prstGeom>
        </p:spPr>
      </p:pic>
      <p:pic>
        <p:nvPicPr>
          <p:cNvPr id="15" name="Image 13" descr="preencoded.png"/>
          <p:cNvPicPr>
            <a:picLocks noChangeAspect="1"/>
          </p:cNvPicPr>
          <p:nvPr/>
        </p:nvPicPr>
        <p:blipFill>
          <a:blip r:embed="rId14"/>
          <a:stretch>
            <a:fillRect/>
          </a:stretch>
        </p:blipFill>
        <p:spPr>
          <a:xfrm>
            <a:off x="6477000" y="3131790"/>
            <a:ext cx="190500" cy="133350"/>
          </a:xfrm>
          <a:prstGeom prst="rect">
            <a:avLst/>
          </a:prstGeom>
        </p:spPr>
      </p:pic>
      <p:pic>
        <p:nvPicPr>
          <p:cNvPr id="16" name="Image 14" descr="preencoded.png"/>
          <p:cNvPicPr>
            <a:picLocks noChangeAspect="1"/>
          </p:cNvPicPr>
          <p:nvPr/>
        </p:nvPicPr>
        <p:blipFill>
          <a:blip r:embed="rId15"/>
          <a:stretch>
            <a:fillRect/>
          </a:stretch>
        </p:blipFill>
        <p:spPr>
          <a:xfrm>
            <a:off x="6477000" y="4322415"/>
            <a:ext cx="190500" cy="140345"/>
          </a:xfrm>
          <a:prstGeom prst="rect">
            <a:avLst/>
          </a:prstGeom>
        </p:spPr>
      </p:pic>
      <p:pic>
        <p:nvPicPr>
          <p:cNvPr id="17" name="Image 15" descr="preencoded.png"/>
          <p:cNvPicPr>
            <a:picLocks noChangeAspect="1"/>
          </p:cNvPicPr>
          <p:nvPr/>
        </p:nvPicPr>
        <p:blipFill>
          <a:blip r:embed="rId16"/>
          <a:stretch>
            <a:fillRect/>
          </a:stretch>
        </p:blipFill>
        <p:spPr>
          <a:xfrm>
            <a:off x="381000" y="5676900"/>
            <a:ext cx="11430000" cy="895350"/>
          </a:xfrm>
          <a:prstGeom prst="rect">
            <a:avLst/>
          </a:prstGeom>
        </p:spPr>
      </p:pic>
      <p:pic>
        <p:nvPicPr>
          <p:cNvPr id="18" name="Image 16" descr="preencoded.png"/>
          <p:cNvPicPr>
            <a:picLocks noChangeAspect="1"/>
          </p:cNvPicPr>
          <p:nvPr/>
        </p:nvPicPr>
        <p:blipFill>
          <a:blip r:embed="rId17"/>
          <a:stretch>
            <a:fillRect/>
          </a:stretch>
        </p:blipFill>
        <p:spPr>
          <a:xfrm>
            <a:off x="571500" y="5969050"/>
            <a:ext cx="333375" cy="311051"/>
          </a:xfrm>
          <a:prstGeom prst="rect">
            <a:avLst/>
          </a:prstGeom>
        </p:spPr>
      </p:pic>
      <p:sp>
        <p:nvSpPr>
          <p:cNvPr id="19"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VIN: Symptoms and Signs</a:t>
            </a:r>
            <a:endParaRPr lang="en-US" sz="1800" dirty="0"/>
          </a:p>
        </p:txBody>
      </p:sp>
      <p:sp>
        <p:nvSpPr>
          <p:cNvPr id="20"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1" name="Text 2"/>
          <p:cNvSpPr/>
          <p:nvPr/>
        </p:nvSpPr>
        <p:spPr>
          <a:xfrm>
            <a:off x="1047750" y="1322040"/>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Clinical Symptoms</a:t>
            </a:r>
            <a:endParaRPr lang="en-US" sz="1500" dirty="0"/>
          </a:p>
        </p:txBody>
      </p:sp>
      <p:sp>
        <p:nvSpPr>
          <p:cNvPr id="22" name="Text 3"/>
          <p:cNvSpPr/>
          <p:nvPr/>
        </p:nvSpPr>
        <p:spPr>
          <a:xfrm>
            <a:off x="923925" y="1893540"/>
            <a:ext cx="479107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673AB7"/>
                </a:solidFill>
              </a:rPr>
              <a:t>Pruritus (Itching):</a:t>
            </a:r>
            <a:r>
              <a:rPr lang="en-US" sz="1275" dirty="0">
                <a:solidFill>
                  <a:srgbClr val="2C3E50"/>
                </a:solidFill>
              </a:rPr>
              <a:t> The most common symptom, occurring in </a:t>
            </a:r>
            <a:r>
              <a:rPr lang="en-US" sz="1275" b="1" dirty="0">
                <a:solidFill>
                  <a:srgbClr val="673AB7"/>
                </a:solidFill>
              </a:rPr>
              <a:t>38–73%</a:t>
            </a:r>
            <a:r>
              <a:rPr lang="en-US" sz="1275" dirty="0">
                <a:solidFill>
                  <a:srgbClr val="2C3E50"/>
                </a:solidFill>
              </a:rPr>
              <a:t> of cases.</a:t>
            </a:r>
            <a:endParaRPr lang="en-US" sz="1275" dirty="0"/>
          </a:p>
        </p:txBody>
      </p:sp>
      <p:sp>
        <p:nvSpPr>
          <p:cNvPr id="23" name="Text 4"/>
          <p:cNvSpPr/>
          <p:nvPr/>
        </p:nvSpPr>
        <p:spPr>
          <a:xfrm>
            <a:off x="923925" y="2522190"/>
            <a:ext cx="6800850"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Vulval pain or persistent soreness.</a:t>
            </a:r>
            <a:endParaRPr lang="en-US" sz="1275" dirty="0"/>
          </a:p>
        </p:txBody>
      </p:sp>
      <p:sp>
        <p:nvSpPr>
          <p:cNvPr id="24" name="Text 5"/>
          <p:cNvSpPr/>
          <p:nvPr/>
        </p:nvSpPr>
        <p:spPr>
          <a:xfrm>
            <a:off x="923925" y="2907953"/>
            <a:ext cx="9715500" cy="242888"/>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Patient notices a visible lump or discrete lesion.</a:t>
            </a:r>
            <a:endParaRPr lang="en-US" sz="1275" dirty="0"/>
          </a:p>
        </p:txBody>
      </p:sp>
      <p:sp>
        <p:nvSpPr>
          <p:cNvPr id="25" name="Text 6"/>
          <p:cNvSpPr/>
          <p:nvPr/>
        </p:nvSpPr>
        <p:spPr>
          <a:xfrm>
            <a:off x="923925" y="3293715"/>
            <a:ext cx="4791075" cy="485775"/>
          </a:xfrm>
          <a:prstGeom prst="rect">
            <a:avLst/>
          </a:prstGeom>
          <a:noFill/>
          <a:ln/>
        </p:spPr>
        <p:txBody>
          <a:bodyPr vert="horz" wrap="square" lIns="0" tIns="0" rIns="0" bIns="0" rtlCol="0" anchor="ctr"/>
          <a:lstStyle/>
          <a:p>
            <a:pPr marL="0" indent="0">
              <a:lnSpc>
                <a:spcPts val="1913"/>
              </a:lnSpc>
              <a:buNone/>
            </a:pPr>
            <a:r>
              <a:rPr lang="en-US" sz="1275" b="1" dirty="0">
                <a:solidFill>
                  <a:srgbClr val="673AB7"/>
                </a:solidFill>
              </a:rPr>
              <a:t>Asymptomatic:</a:t>
            </a:r>
            <a:r>
              <a:rPr lang="en-US" sz="1275" dirty="0">
                <a:solidFill>
                  <a:srgbClr val="2C3E50"/>
                </a:solidFill>
              </a:rPr>
              <a:t> Often found incidentally during examination for other concerns.</a:t>
            </a:r>
            <a:endParaRPr lang="en-US" sz="1275" dirty="0"/>
          </a:p>
        </p:txBody>
      </p:sp>
      <p:sp>
        <p:nvSpPr>
          <p:cNvPr id="26" name="Text 7"/>
          <p:cNvSpPr/>
          <p:nvPr/>
        </p:nvSpPr>
        <p:spPr>
          <a:xfrm>
            <a:off x="6905625" y="1322040"/>
            <a:ext cx="52863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Physical Signs (Variable)</a:t>
            </a:r>
            <a:endParaRPr lang="en-US" sz="1500" dirty="0"/>
          </a:p>
        </p:txBody>
      </p:sp>
      <p:sp>
        <p:nvSpPr>
          <p:cNvPr id="27" name="Text 8"/>
          <p:cNvSpPr/>
          <p:nvPr/>
        </p:nvSpPr>
        <p:spPr>
          <a:xfrm>
            <a:off x="6781800" y="1893540"/>
            <a:ext cx="2962275" cy="1047750"/>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Morphology:</a:t>
            </a:r>
            <a:r>
              <a:rPr lang="en-US" sz="1275" dirty="0">
                <a:solidFill>
                  <a:srgbClr val="2C3E50"/>
                </a:solidFill>
              </a:rPr>
              <a:t> Highly variable appearance.</a:t>
            </a:r>
            <a:endParaRPr lang="en-US" sz="1275" dirty="0"/>
          </a:p>
        </p:txBody>
      </p:sp>
      <p:sp>
        <p:nvSpPr>
          <p:cNvPr id="28" name="Text 9"/>
          <p:cNvSpPr/>
          <p:nvPr/>
        </p:nvSpPr>
        <p:spPr>
          <a:xfrm>
            <a:off x="6781800" y="3103215"/>
            <a:ext cx="1165860" cy="190500"/>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rPr>
              <a:t>Color:</a:t>
            </a:r>
            <a:endParaRPr lang="en-US" sz="1275" dirty="0"/>
          </a:p>
        </p:txBody>
      </p:sp>
      <p:sp>
        <p:nvSpPr>
          <p:cNvPr id="29" name="Text 10"/>
          <p:cNvSpPr/>
          <p:nvPr/>
        </p:nvSpPr>
        <p:spPr>
          <a:xfrm>
            <a:off x="7086600" y="3374678"/>
            <a:ext cx="4800600" cy="214313"/>
          </a:xfrm>
          <a:prstGeom prst="rect">
            <a:avLst/>
          </a:prstGeom>
          <a:noFill/>
          <a:ln/>
        </p:spPr>
        <p:txBody>
          <a:bodyPr vert="horz" wrap="square" lIns="0" tIns="0" rIns="0" bIns="0" rtlCol="0" anchor="ctr"/>
          <a:lstStyle/>
          <a:p>
            <a:pPr marL="0" indent="0">
              <a:lnSpc>
                <a:spcPts val="1688"/>
              </a:lnSpc>
              <a:buNone/>
            </a:pPr>
            <a:r>
              <a:rPr lang="en-US" sz="1125" dirty="0">
                <a:solidFill>
                  <a:srgbClr val="546E7A"/>
                </a:solidFill>
              </a:rPr>
              <a:t>• Pigmented (brown or black)</a:t>
            </a:r>
            <a:endParaRPr lang="en-US" sz="1125" dirty="0"/>
          </a:p>
        </p:txBody>
      </p:sp>
      <p:sp>
        <p:nvSpPr>
          <p:cNvPr id="30" name="Text 11"/>
          <p:cNvSpPr/>
          <p:nvPr/>
        </p:nvSpPr>
        <p:spPr>
          <a:xfrm>
            <a:off x="7086600" y="3627090"/>
            <a:ext cx="5105400" cy="214313"/>
          </a:xfrm>
          <a:prstGeom prst="rect">
            <a:avLst/>
          </a:prstGeom>
          <a:noFill/>
          <a:ln/>
        </p:spPr>
        <p:txBody>
          <a:bodyPr vert="horz" wrap="square" lIns="0" tIns="0" rIns="0" bIns="0" rtlCol="0" anchor="ctr"/>
          <a:lstStyle/>
          <a:p>
            <a:pPr marL="0" indent="0">
              <a:lnSpc>
                <a:spcPts val="1688"/>
              </a:lnSpc>
              <a:buNone/>
            </a:pPr>
            <a:r>
              <a:rPr lang="en-US" sz="1125" dirty="0">
                <a:solidFill>
                  <a:srgbClr val="546E7A"/>
                </a:solidFill>
              </a:rPr>
              <a:t>• White hyperkeratotic plaques</a:t>
            </a:r>
            <a:endParaRPr lang="en-US" sz="1125" dirty="0"/>
          </a:p>
        </p:txBody>
      </p:sp>
      <p:sp>
        <p:nvSpPr>
          <p:cNvPr id="31" name="Text 12"/>
          <p:cNvSpPr/>
          <p:nvPr/>
        </p:nvSpPr>
        <p:spPr>
          <a:xfrm>
            <a:off x="7086600" y="3879503"/>
            <a:ext cx="4457700" cy="214313"/>
          </a:xfrm>
          <a:prstGeom prst="rect">
            <a:avLst/>
          </a:prstGeom>
          <a:noFill/>
          <a:ln/>
        </p:spPr>
        <p:txBody>
          <a:bodyPr vert="horz" wrap="square" lIns="0" tIns="0" rIns="0" bIns="0" rtlCol="0" anchor="ctr"/>
          <a:lstStyle/>
          <a:p>
            <a:pPr marL="0" indent="0">
              <a:lnSpc>
                <a:spcPts val="1688"/>
              </a:lnSpc>
              <a:buNone/>
            </a:pPr>
            <a:r>
              <a:rPr lang="en-US" sz="1125" dirty="0">
                <a:solidFill>
                  <a:srgbClr val="546E7A"/>
                </a:solidFill>
              </a:rPr>
              <a:t>• Red (erythematous) areas</a:t>
            </a:r>
            <a:endParaRPr lang="en-US" sz="1125" dirty="0"/>
          </a:p>
        </p:txBody>
      </p:sp>
      <p:sp>
        <p:nvSpPr>
          <p:cNvPr id="32" name="Text 13"/>
          <p:cNvSpPr/>
          <p:nvPr/>
        </p:nvSpPr>
        <p:spPr>
          <a:xfrm>
            <a:off x="6781800" y="4274790"/>
            <a:ext cx="4791075" cy="485775"/>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Can be </a:t>
            </a:r>
            <a:r>
              <a:rPr lang="en-US" sz="1275" b="1" dirty="0">
                <a:solidFill>
                  <a:srgbClr val="2C3E50"/>
                </a:solidFill>
              </a:rPr>
              <a:t>multifocal</a:t>
            </a:r>
            <a:r>
              <a:rPr lang="en-US" sz="1275" dirty="0">
                <a:solidFill>
                  <a:srgbClr val="2C3E50"/>
                </a:solidFill>
              </a:rPr>
              <a:t> (younger, HPV-related) or </a:t>
            </a:r>
            <a:r>
              <a:rPr lang="en-US" sz="1275" b="1" dirty="0">
                <a:solidFill>
                  <a:srgbClr val="2C3E50"/>
                </a:solidFill>
              </a:rPr>
              <a:t>unifocal</a:t>
            </a:r>
            <a:r>
              <a:rPr lang="en-US" sz="1275" dirty="0">
                <a:solidFill>
                  <a:srgbClr val="2C3E50"/>
                </a:solidFill>
              </a:rPr>
              <a:t> (older women).</a:t>
            </a:r>
            <a:endParaRPr lang="en-US" sz="1275" dirty="0"/>
          </a:p>
        </p:txBody>
      </p:sp>
      <p:sp>
        <p:nvSpPr>
          <p:cNvPr id="33" name="Text 14"/>
          <p:cNvSpPr/>
          <p:nvPr/>
        </p:nvSpPr>
        <p:spPr>
          <a:xfrm>
            <a:off x="1095375" y="5867400"/>
            <a:ext cx="1052512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EF6C00"/>
                </a:solidFill>
              </a:rPr>
              <a:t>GOLDEN RULE:</a:t>
            </a:r>
            <a:r>
              <a:rPr lang="en-US" sz="1350" b="1" dirty="0">
                <a:solidFill>
                  <a:srgbClr val="2C3E50"/>
                </a:solidFill>
              </a:rPr>
              <a:t> Any chronic, persistent, or unexplained vulval change </a:t>
            </a:r>
            <a:r>
              <a:rPr lang="en-US" sz="1350" b="1" u="sng" dirty="0">
                <a:solidFill>
                  <a:srgbClr val="2C3E50"/>
                </a:solidFill>
              </a:rPr>
              <a:t>must</a:t>
            </a:r>
            <a:r>
              <a:rPr lang="en-US" sz="1350" b="1" dirty="0">
                <a:solidFill>
                  <a:srgbClr val="2C3E50"/>
                </a:solidFill>
              </a:rPr>
              <a:t> be biopsied. Clinical appearance alone is notoriously unreliable for diagnosing VIN.</a:t>
            </a:r>
            <a:endParaRPr lang="en-US" sz="1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72125" cy="2776984"/>
          </a:xfrm>
          <a:prstGeom prst="rect">
            <a:avLst/>
          </a:prstGeom>
        </p:spPr>
      </p:pic>
      <p:pic>
        <p:nvPicPr>
          <p:cNvPr id="6" name="Image 4" descr="preencoded.png"/>
          <p:cNvPicPr>
            <a:picLocks noChangeAspect="1"/>
          </p:cNvPicPr>
          <p:nvPr/>
        </p:nvPicPr>
        <p:blipFill>
          <a:blip r:embed="rId6"/>
          <a:stretch>
            <a:fillRect/>
          </a:stretch>
        </p:blipFill>
        <p:spPr>
          <a:xfrm>
            <a:off x="609600" y="1364903"/>
            <a:ext cx="190500" cy="152400"/>
          </a:xfrm>
          <a:prstGeom prst="rect">
            <a:avLst/>
          </a:prstGeom>
        </p:spPr>
      </p:pic>
      <p:pic>
        <p:nvPicPr>
          <p:cNvPr id="7" name="Image 5" descr="preencoded.png"/>
          <p:cNvPicPr>
            <a:picLocks noChangeAspect="1"/>
          </p:cNvPicPr>
          <p:nvPr/>
        </p:nvPicPr>
        <p:blipFill>
          <a:blip r:embed="rId7"/>
          <a:stretch>
            <a:fillRect/>
          </a:stretch>
        </p:blipFill>
        <p:spPr>
          <a:xfrm>
            <a:off x="609600" y="3304729"/>
            <a:ext cx="190500" cy="152400"/>
          </a:xfrm>
          <a:prstGeom prst="rect">
            <a:avLst/>
          </a:prstGeom>
        </p:spPr>
      </p:pic>
      <p:pic>
        <p:nvPicPr>
          <p:cNvPr id="8" name="Image 6" descr="preencoded.png"/>
          <p:cNvPicPr>
            <a:picLocks noChangeAspect="1"/>
          </p:cNvPicPr>
          <p:nvPr/>
        </p:nvPicPr>
        <p:blipFill>
          <a:blip r:embed="rId8"/>
          <a:stretch>
            <a:fillRect/>
          </a:stretch>
        </p:blipFill>
        <p:spPr>
          <a:xfrm>
            <a:off x="381000" y="4099024"/>
            <a:ext cx="5572125" cy="2473226"/>
          </a:xfrm>
          <a:prstGeom prst="rect">
            <a:avLst/>
          </a:prstGeom>
        </p:spPr>
      </p:pic>
      <p:pic>
        <p:nvPicPr>
          <p:cNvPr id="9" name="Image 7" descr="preencoded.png"/>
          <p:cNvPicPr>
            <a:picLocks noChangeAspect="1"/>
          </p:cNvPicPr>
          <p:nvPr/>
        </p:nvPicPr>
        <p:blipFill>
          <a:blip r:embed="rId9"/>
          <a:stretch>
            <a:fillRect/>
          </a:stretch>
        </p:blipFill>
        <p:spPr>
          <a:xfrm>
            <a:off x="609600" y="4380012"/>
            <a:ext cx="190500" cy="152400"/>
          </a:xfrm>
          <a:prstGeom prst="rect">
            <a:avLst/>
          </a:prstGeom>
        </p:spPr>
      </p:pic>
      <p:pic>
        <p:nvPicPr>
          <p:cNvPr id="10" name="Image 8" descr="preencoded.png"/>
          <p:cNvPicPr>
            <a:picLocks noChangeAspect="1"/>
          </p:cNvPicPr>
          <p:nvPr/>
        </p:nvPicPr>
        <p:blipFill>
          <a:blip r:embed="rId10"/>
          <a:stretch>
            <a:fillRect/>
          </a:stretch>
        </p:blipFill>
        <p:spPr>
          <a:xfrm>
            <a:off x="609600" y="4727674"/>
            <a:ext cx="190500" cy="152400"/>
          </a:xfrm>
          <a:prstGeom prst="rect">
            <a:avLst/>
          </a:prstGeom>
        </p:spPr>
      </p:pic>
      <p:pic>
        <p:nvPicPr>
          <p:cNvPr id="11" name="Image 9" descr="preencoded.png"/>
          <p:cNvPicPr>
            <a:picLocks noChangeAspect="1"/>
          </p:cNvPicPr>
          <p:nvPr/>
        </p:nvPicPr>
        <p:blipFill>
          <a:blip r:embed="rId11"/>
          <a:stretch>
            <a:fillRect/>
          </a:stretch>
        </p:blipFill>
        <p:spPr>
          <a:xfrm>
            <a:off x="609600" y="5055245"/>
            <a:ext cx="190500" cy="152400"/>
          </a:xfrm>
          <a:prstGeom prst="rect">
            <a:avLst/>
          </a:prstGeom>
        </p:spPr>
      </p:pic>
      <p:pic>
        <p:nvPicPr>
          <p:cNvPr id="12" name="Image 10" descr="preencoded.png"/>
          <p:cNvPicPr>
            <a:picLocks noChangeAspect="1"/>
          </p:cNvPicPr>
          <p:nvPr/>
        </p:nvPicPr>
        <p:blipFill>
          <a:blip r:embed="rId12"/>
          <a:stretch>
            <a:fillRect/>
          </a:stretch>
        </p:blipFill>
        <p:spPr>
          <a:xfrm>
            <a:off x="609600" y="5382816"/>
            <a:ext cx="190500" cy="175766"/>
          </a:xfrm>
          <a:prstGeom prst="rect">
            <a:avLst/>
          </a:prstGeom>
        </p:spPr>
      </p:pic>
      <p:pic>
        <p:nvPicPr>
          <p:cNvPr id="13" name="Image 11" descr="preencoded.png"/>
          <p:cNvPicPr>
            <a:picLocks noChangeAspect="1"/>
          </p:cNvPicPr>
          <p:nvPr/>
        </p:nvPicPr>
        <p:blipFill>
          <a:blip r:embed="rId13"/>
          <a:stretch>
            <a:fillRect/>
          </a:stretch>
        </p:blipFill>
        <p:spPr>
          <a:xfrm>
            <a:off x="6238875" y="1083915"/>
            <a:ext cx="5572125" cy="2625179"/>
          </a:xfrm>
          <a:prstGeom prst="rect">
            <a:avLst/>
          </a:prstGeom>
        </p:spPr>
      </p:pic>
      <p:pic>
        <p:nvPicPr>
          <p:cNvPr id="14" name="Image 12" descr="preencoded.png"/>
          <p:cNvPicPr>
            <a:picLocks noChangeAspect="1"/>
          </p:cNvPicPr>
          <p:nvPr/>
        </p:nvPicPr>
        <p:blipFill>
          <a:blip r:embed="rId14"/>
          <a:stretch>
            <a:fillRect/>
          </a:stretch>
        </p:blipFill>
        <p:spPr>
          <a:xfrm>
            <a:off x="6467475" y="1364903"/>
            <a:ext cx="190500" cy="152400"/>
          </a:xfrm>
          <a:prstGeom prst="rect">
            <a:avLst/>
          </a:prstGeom>
        </p:spPr>
      </p:pic>
      <p:pic>
        <p:nvPicPr>
          <p:cNvPr id="15" name="Image 13" descr="preencoded.png"/>
          <p:cNvPicPr>
            <a:picLocks noChangeAspect="1"/>
          </p:cNvPicPr>
          <p:nvPr/>
        </p:nvPicPr>
        <p:blipFill>
          <a:blip r:embed="rId10"/>
          <a:stretch>
            <a:fillRect/>
          </a:stretch>
        </p:blipFill>
        <p:spPr>
          <a:xfrm>
            <a:off x="6467475" y="2508647"/>
            <a:ext cx="190500" cy="152400"/>
          </a:xfrm>
          <a:prstGeom prst="rect">
            <a:avLst/>
          </a:prstGeom>
        </p:spPr>
      </p:pic>
      <p:pic>
        <p:nvPicPr>
          <p:cNvPr id="16" name="Image 14" descr="preencoded.png"/>
          <p:cNvPicPr>
            <a:picLocks noChangeAspect="1"/>
          </p:cNvPicPr>
          <p:nvPr/>
        </p:nvPicPr>
        <p:blipFill>
          <a:blip r:embed="rId11"/>
          <a:stretch>
            <a:fillRect/>
          </a:stretch>
        </p:blipFill>
        <p:spPr>
          <a:xfrm>
            <a:off x="6467475" y="2836218"/>
            <a:ext cx="190500" cy="152400"/>
          </a:xfrm>
          <a:prstGeom prst="rect">
            <a:avLst/>
          </a:prstGeom>
        </p:spPr>
      </p:pic>
      <p:pic>
        <p:nvPicPr>
          <p:cNvPr id="17" name="Image 15" descr="preencoded.png"/>
          <p:cNvPicPr>
            <a:picLocks noChangeAspect="1"/>
          </p:cNvPicPr>
          <p:nvPr/>
        </p:nvPicPr>
        <p:blipFill>
          <a:blip r:embed="rId15"/>
          <a:stretch>
            <a:fillRect/>
          </a:stretch>
        </p:blipFill>
        <p:spPr>
          <a:xfrm>
            <a:off x="6238875" y="3947220"/>
            <a:ext cx="5572125" cy="2625179"/>
          </a:xfrm>
          <a:prstGeom prst="rect">
            <a:avLst/>
          </a:prstGeom>
        </p:spPr>
      </p:pic>
      <p:pic>
        <p:nvPicPr>
          <p:cNvPr id="18" name="Image 16" descr="preencoded.png"/>
          <p:cNvPicPr>
            <a:picLocks noChangeAspect="1"/>
          </p:cNvPicPr>
          <p:nvPr/>
        </p:nvPicPr>
        <p:blipFill>
          <a:blip r:embed="rId16"/>
          <a:stretch>
            <a:fillRect/>
          </a:stretch>
        </p:blipFill>
        <p:spPr>
          <a:xfrm>
            <a:off x="6467475" y="4228207"/>
            <a:ext cx="190500" cy="152400"/>
          </a:xfrm>
          <a:prstGeom prst="rect">
            <a:avLst/>
          </a:prstGeom>
        </p:spPr>
      </p:pic>
      <p:pic>
        <p:nvPicPr>
          <p:cNvPr id="19" name="Image 17" descr="preencoded.png"/>
          <p:cNvPicPr>
            <a:picLocks noChangeAspect="1"/>
          </p:cNvPicPr>
          <p:nvPr/>
        </p:nvPicPr>
        <p:blipFill>
          <a:blip r:embed="rId17"/>
          <a:stretch>
            <a:fillRect/>
          </a:stretch>
        </p:blipFill>
        <p:spPr>
          <a:xfrm>
            <a:off x="6467475" y="4575870"/>
            <a:ext cx="190500" cy="152400"/>
          </a:xfrm>
          <a:prstGeom prst="rect">
            <a:avLst/>
          </a:prstGeom>
        </p:spPr>
      </p:pic>
      <p:pic>
        <p:nvPicPr>
          <p:cNvPr id="20" name="Image 18" descr="preencoded.png"/>
          <p:cNvPicPr>
            <a:picLocks noChangeAspect="1"/>
          </p:cNvPicPr>
          <p:nvPr/>
        </p:nvPicPr>
        <p:blipFill>
          <a:blip r:embed="rId18"/>
          <a:stretch>
            <a:fillRect/>
          </a:stretch>
        </p:blipFill>
        <p:spPr>
          <a:xfrm>
            <a:off x="6467475" y="4903440"/>
            <a:ext cx="190500" cy="152400"/>
          </a:xfrm>
          <a:prstGeom prst="rect">
            <a:avLst/>
          </a:prstGeom>
        </p:spPr>
      </p:pic>
      <p:sp>
        <p:nvSpPr>
          <p:cNvPr id="21"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Cervical Cancer: UK Epidemiology</a:t>
            </a:r>
            <a:endParaRPr lang="en-US" sz="1800" dirty="0"/>
          </a:p>
        </p:txBody>
      </p:sp>
      <p:sp>
        <p:nvSpPr>
          <p:cNvPr id="22"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3" name="Text 2"/>
          <p:cNvSpPr/>
          <p:nvPr/>
        </p:nvSpPr>
        <p:spPr>
          <a:xfrm>
            <a:off x="800100" y="1312515"/>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Incidence &amp; Mortality</a:t>
            </a:r>
            <a:endParaRPr lang="en-US" sz="1350" dirty="0"/>
          </a:p>
        </p:txBody>
      </p:sp>
      <p:sp>
        <p:nvSpPr>
          <p:cNvPr id="24" name="Text 3"/>
          <p:cNvSpPr/>
          <p:nvPr/>
        </p:nvSpPr>
        <p:spPr>
          <a:xfrm>
            <a:off x="609600" y="1712565"/>
            <a:ext cx="3083570" cy="681782"/>
          </a:xfrm>
          <a:prstGeom prst="rect">
            <a:avLst/>
          </a:prstGeom>
          <a:noFill/>
          <a:ln/>
        </p:spPr>
        <p:txBody>
          <a:bodyPr vert="horz" wrap="square" lIns="0" tIns="0" rIns="0" bIns="0" rtlCol="0" anchor="ctr"/>
          <a:lstStyle/>
          <a:p>
            <a:pPr marL="0" indent="0">
              <a:lnSpc>
                <a:spcPts val="2940"/>
              </a:lnSpc>
              <a:buNone/>
            </a:pPr>
            <a:r>
              <a:rPr lang="en-US" sz="2100" b="1" dirty="0">
                <a:solidFill>
                  <a:srgbClr val="1565C0"/>
                </a:solidFill>
              </a:rPr>
              <a:t>~3,200</a:t>
            </a:r>
            <a:r>
              <a:rPr lang="en-US" sz="1200" b="1" dirty="0">
                <a:solidFill>
                  <a:srgbClr val="2C3E50"/>
                </a:solidFill>
              </a:rPr>
              <a:t>New cases per year</a:t>
            </a:r>
            <a:r>
              <a:rPr lang="en-US" sz="1200" dirty="0">
                <a:solidFill>
                  <a:srgbClr val="2C3E50"/>
                </a:solidFill>
              </a:rPr>
              <a:t> in the UK (CRUK 2023).</a:t>
            </a:r>
            <a:endParaRPr lang="en-US" sz="1200" dirty="0"/>
          </a:p>
        </p:txBody>
      </p:sp>
      <p:sp>
        <p:nvSpPr>
          <p:cNvPr id="25" name="Text 4"/>
          <p:cNvSpPr/>
          <p:nvPr/>
        </p:nvSpPr>
        <p:spPr>
          <a:xfrm>
            <a:off x="609600" y="2508647"/>
            <a:ext cx="1948607" cy="681782"/>
          </a:xfrm>
          <a:prstGeom prst="rect">
            <a:avLst/>
          </a:prstGeom>
          <a:noFill/>
          <a:ln/>
        </p:spPr>
        <p:txBody>
          <a:bodyPr vert="horz" wrap="square" lIns="0" tIns="0" rIns="0" bIns="0" rtlCol="0" anchor="ctr"/>
          <a:lstStyle/>
          <a:p>
            <a:pPr marL="0" indent="0">
              <a:lnSpc>
                <a:spcPts val="2940"/>
              </a:lnSpc>
              <a:buNone/>
            </a:pPr>
            <a:r>
              <a:rPr lang="en-US" sz="2100" b="1" dirty="0">
                <a:solidFill>
                  <a:srgbClr val="1565C0"/>
                </a:solidFill>
              </a:rPr>
              <a:t>~850</a:t>
            </a:r>
            <a:r>
              <a:rPr lang="en-US" sz="1200" b="1" dirty="0">
                <a:solidFill>
                  <a:srgbClr val="2C3E50"/>
                </a:solidFill>
              </a:rPr>
              <a:t>Deaths per year</a:t>
            </a:r>
            <a:r>
              <a:rPr lang="en-US" sz="1200" dirty="0">
                <a:solidFill>
                  <a:srgbClr val="2C3E50"/>
                </a:solidFill>
              </a:rPr>
              <a:t> in England.</a:t>
            </a:r>
            <a:endParaRPr lang="en-US" sz="1200" dirty="0"/>
          </a:p>
        </p:txBody>
      </p:sp>
      <p:sp>
        <p:nvSpPr>
          <p:cNvPr id="26" name="Text 5"/>
          <p:cNvSpPr/>
          <p:nvPr/>
        </p:nvSpPr>
        <p:spPr>
          <a:xfrm>
            <a:off x="800100" y="3304729"/>
            <a:ext cx="1139190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Almost all cases are caused by </a:t>
            </a:r>
            <a:r>
              <a:rPr lang="en-US" sz="1200" b="1" dirty="0">
                <a:solidFill>
                  <a:srgbClr val="2C3E50"/>
                </a:solidFill>
              </a:rPr>
              <a:t>persistent high-risk HPV</a:t>
            </a:r>
            <a:r>
              <a:rPr lang="en-US" sz="1200" dirty="0">
                <a:solidFill>
                  <a:srgbClr val="2C3E50"/>
                </a:solidFill>
              </a:rPr>
              <a:t> infection.</a:t>
            </a:r>
            <a:endParaRPr lang="en-US" sz="1200" dirty="0"/>
          </a:p>
        </p:txBody>
      </p:sp>
      <p:sp>
        <p:nvSpPr>
          <p:cNvPr id="27" name="Text 6"/>
          <p:cNvSpPr/>
          <p:nvPr/>
        </p:nvSpPr>
        <p:spPr>
          <a:xfrm>
            <a:off x="800100" y="4327624"/>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Demographics &amp; Trends</a:t>
            </a:r>
            <a:endParaRPr lang="en-US" sz="1350" dirty="0"/>
          </a:p>
        </p:txBody>
      </p:sp>
      <p:sp>
        <p:nvSpPr>
          <p:cNvPr id="28" name="Text 7"/>
          <p:cNvSpPr/>
          <p:nvPr/>
        </p:nvSpPr>
        <p:spPr>
          <a:xfrm>
            <a:off x="800100" y="4727674"/>
            <a:ext cx="633984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Most common in women aged </a:t>
            </a:r>
            <a:r>
              <a:rPr lang="en-US" sz="1200" b="1" dirty="0">
                <a:solidFill>
                  <a:srgbClr val="2C3E50"/>
                </a:solidFill>
              </a:rPr>
              <a:t>30–35</a:t>
            </a:r>
            <a:r>
              <a:rPr lang="en-US" sz="1200" dirty="0">
                <a:solidFill>
                  <a:srgbClr val="2C3E50"/>
                </a:solidFill>
              </a:rPr>
              <a:t>.</a:t>
            </a:r>
            <a:endParaRPr lang="en-US" sz="1200" dirty="0"/>
          </a:p>
        </p:txBody>
      </p:sp>
      <p:sp>
        <p:nvSpPr>
          <p:cNvPr id="29" name="Text 8"/>
          <p:cNvSpPr/>
          <p:nvPr/>
        </p:nvSpPr>
        <p:spPr>
          <a:xfrm>
            <a:off x="800100" y="5055245"/>
            <a:ext cx="896112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A notable </a:t>
            </a:r>
            <a:r>
              <a:rPr lang="en-US" sz="1200" b="1" dirty="0">
                <a:solidFill>
                  <a:srgbClr val="2C3E50"/>
                </a:solidFill>
              </a:rPr>
              <a:t>second peak</a:t>
            </a:r>
            <a:r>
              <a:rPr lang="en-US" sz="1200" dirty="0">
                <a:solidFill>
                  <a:srgbClr val="2C3E50"/>
                </a:solidFill>
              </a:rPr>
              <a:t> is observed in older women.</a:t>
            </a:r>
            <a:endParaRPr lang="en-US" sz="1200" dirty="0"/>
          </a:p>
        </p:txBody>
      </p:sp>
      <p:sp>
        <p:nvSpPr>
          <p:cNvPr id="30" name="Text 9"/>
          <p:cNvSpPr/>
          <p:nvPr/>
        </p:nvSpPr>
        <p:spPr>
          <a:xfrm>
            <a:off x="800100" y="5382816"/>
            <a:ext cx="4924425"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High prevalence in young sexually active populations (20–46% infected with HPV).</a:t>
            </a:r>
            <a:endParaRPr lang="en-US" sz="1200" dirty="0"/>
          </a:p>
        </p:txBody>
      </p:sp>
      <p:sp>
        <p:nvSpPr>
          <p:cNvPr id="31" name="Text 10"/>
          <p:cNvSpPr/>
          <p:nvPr/>
        </p:nvSpPr>
        <p:spPr>
          <a:xfrm>
            <a:off x="6657975" y="1312515"/>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NHS Screening Impact</a:t>
            </a:r>
            <a:endParaRPr lang="en-US" sz="1350" dirty="0"/>
          </a:p>
        </p:txBody>
      </p:sp>
      <p:sp>
        <p:nvSpPr>
          <p:cNvPr id="32" name="Text 11"/>
          <p:cNvSpPr/>
          <p:nvPr/>
        </p:nvSpPr>
        <p:spPr>
          <a:xfrm>
            <a:off x="6467475" y="1712565"/>
            <a:ext cx="3592116" cy="681782"/>
          </a:xfrm>
          <a:prstGeom prst="rect">
            <a:avLst/>
          </a:prstGeom>
          <a:noFill/>
          <a:ln/>
        </p:spPr>
        <p:txBody>
          <a:bodyPr vert="horz" wrap="square" lIns="0" tIns="0" rIns="0" bIns="0" rtlCol="0" anchor="ctr"/>
          <a:lstStyle/>
          <a:p>
            <a:pPr marL="0" indent="0">
              <a:lnSpc>
                <a:spcPts val="2940"/>
              </a:lnSpc>
              <a:buNone/>
            </a:pPr>
            <a:r>
              <a:rPr lang="en-US" sz="2100" b="1" dirty="0">
                <a:solidFill>
                  <a:srgbClr val="2E7D32"/>
                </a:solidFill>
              </a:rPr>
              <a:t>4,500</a:t>
            </a:r>
            <a:r>
              <a:rPr lang="en-US" sz="1200" b="1" dirty="0">
                <a:solidFill>
                  <a:srgbClr val="2C3E50"/>
                </a:solidFill>
              </a:rPr>
              <a:t>Lives saved annually</a:t>
            </a:r>
            <a:r>
              <a:rPr lang="en-US" sz="1200" dirty="0">
                <a:solidFill>
                  <a:srgbClr val="2C3E50"/>
                </a:solidFill>
              </a:rPr>
              <a:t> in England through screening.</a:t>
            </a:r>
            <a:endParaRPr lang="en-US" sz="1200" dirty="0"/>
          </a:p>
        </p:txBody>
      </p:sp>
      <p:sp>
        <p:nvSpPr>
          <p:cNvPr id="33" name="Text 12"/>
          <p:cNvSpPr/>
          <p:nvPr/>
        </p:nvSpPr>
        <p:spPr>
          <a:xfrm>
            <a:off x="6657975" y="2508647"/>
            <a:ext cx="5534025"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Screening identifies pre-cancerous changes (CIN) before they progress.</a:t>
            </a:r>
            <a:endParaRPr lang="en-US" sz="1200" dirty="0"/>
          </a:p>
        </p:txBody>
      </p:sp>
      <p:sp>
        <p:nvSpPr>
          <p:cNvPr id="34" name="Text 13"/>
          <p:cNvSpPr/>
          <p:nvPr/>
        </p:nvSpPr>
        <p:spPr>
          <a:xfrm>
            <a:off x="6657975" y="2836218"/>
            <a:ext cx="5534025"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UK has one of the most effective prevention programmes globally.</a:t>
            </a:r>
            <a:endParaRPr lang="en-US" sz="1200" dirty="0"/>
          </a:p>
        </p:txBody>
      </p:sp>
      <p:sp>
        <p:nvSpPr>
          <p:cNvPr id="35" name="Text 14"/>
          <p:cNvSpPr/>
          <p:nvPr/>
        </p:nvSpPr>
        <p:spPr>
          <a:xfrm>
            <a:off x="6657975" y="4175820"/>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Main Histological Types</a:t>
            </a:r>
            <a:endParaRPr lang="en-US" sz="1350" dirty="0"/>
          </a:p>
        </p:txBody>
      </p:sp>
      <p:sp>
        <p:nvSpPr>
          <p:cNvPr id="36" name="Text 15"/>
          <p:cNvSpPr/>
          <p:nvPr/>
        </p:nvSpPr>
        <p:spPr>
          <a:xfrm>
            <a:off x="6657975" y="4575870"/>
            <a:ext cx="553402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Squamous Cell Carcinoma (80%):</a:t>
            </a:r>
            <a:r>
              <a:rPr lang="en-US" sz="1200" dirty="0">
                <a:solidFill>
                  <a:srgbClr val="2C3E50"/>
                </a:solidFill>
              </a:rPr>
              <a:t> Arising from the ectocervix.</a:t>
            </a:r>
            <a:endParaRPr lang="en-US" sz="1200" dirty="0"/>
          </a:p>
        </p:txBody>
      </p:sp>
      <p:sp>
        <p:nvSpPr>
          <p:cNvPr id="37" name="Text 16"/>
          <p:cNvSpPr/>
          <p:nvPr/>
        </p:nvSpPr>
        <p:spPr>
          <a:xfrm>
            <a:off x="6657975" y="4903440"/>
            <a:ext cx="553402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Adenocarcinoma (15–20%):</a:t>
            </a:r>
            <a:r>
              <a:rPr lang="en-US" sz="1200" dirty="0">
                <a:solidFill>
                  <a:srgbClr val="2C3E50"/>
                </a:solidFill>
              </a:rPr>
              <a:t> Arising from the endocervical glands.</a:t>
            </a:r>
            <a:endParaRPr lang="en-US" sz="1200" dirty="0"/>
          </a:p>
        </p:txBody>
      </p:sp>
      <p:sp>
        <p:nvSpPr>
          <p:cNvPr id="38" name="Text 17"/>
          <p:cNvSpPr/>
          <p:nvPr/>
        </p:nvSpPr>
        <p:spPr>
          <a:xfrm>
            <a:off x="6467475" y="5231011"/>
            <a:ext cx="5114925" cy="373261"/>
          </a:xfrm>
          <a:prstGeom prst="rect">
            <a:avLst/>
          </a:prstGeom>
          <a:noFill/>
          <a:ln/>
        </p:spPr>
        <p:txBody>
          <a:bodyPr vert="horz" wrap="square" lIns="0" tIns="0" rIns="0" bIns="0" rtlCol="0" anchor="ctr"/>
          <a:lstStyle/>
          <a:p>
            <a:pPr marL="0" indent="0">
              <a:lnSpc>
                <a:spcPts val="1470"/>
              </a:lnSpc>
              <a:buNone/>
            </a:pPr>
            <a:r>
              <a:rPr lang="en-US" sz="1050" i="1" dirty="0">
                <a:solidFill>
                  <a:srgbClr val="7F8C8D"/>
                </a:solidFill>
              </a:rPr>
              <a:t>Note: Adenocarcinoma is harder to detect via traditional cytology than squamous cell types.</a:t>
            </a:r>
            <a:endParaRPr lang="en-US" sz="10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381000"/>
            <a:ext cx="11049000" cy="798165"/>
          </a:xfrm>
          <a:prstGeom prst="rect">
            <a:avLst/>
          </a:prstGeom>
        </p:spPr>
      </p:pic>
      <p:pic>
        <p:nvPicPr>
          <p:cNvPr id="5" name="Image 3" descr="preencoded.png"/>
          <p:cNvPicPr>
            <a:picLocks noChangeAspect="1"/>
          </p:cNvPicPr>
          <p:nvPr/>
        </p:nvPicPr>
        <p:blipFill>
          <a:blip r:embed="rId5"/>
          <a:stretch>
            <a:fillRect/>
          </a:stretch>
        </p:blipFill>
        <p:spPr>
          <a:xfrm>
            <a:off x="571500" y="1369665"/>
            <a:ext cx="5381625" cy="2762250"/>
          </a:xfrm>
          <a:prstGeom prst="rect">
            <a:avLst/>
          </a:prstGeom>
        </p:spPr>
      </p:pic>
      <p:pic>
        <p:nvPicPr>
          <p:cNvPr id="6" name="Image 4" descr="preencoded.png"/>
          <p:cNvPicPr>
            <a:picLocks noChangeAspect="1"/>
          </p:cNvPicPr>
          <p:nvPr/>
        </p:nvPicPr>
        <p:blipFill>
          <a:blip r:embed="rId6"/>
          <a:stretch>
            <a:fillRect/>
          </a:stretch>
        </p:blipFill>
        <p:spPr>
          <a:xfrm>
            <a:off x="800100" y="1598265"/>
            <a:ext cx="4924425" cy="352425"/>
          </a:xfrm>
          <a:prstGeom prst="rect">
            <a:avLst/>
          </a:prstGeom>
        </p:spPr>
      </p:pic>
      <p:pic>
        <p:nvPicPr>
          <p:cNvPr id="7" name="Image 5" descr="preencoded.png"/>
          <p:cNvPicPr>
            <a:picLocks noChangeAspect="1"/>
          </p:cNvPicPr>
          <p:nvPr/>
        </p:nvPicPr>
        <p:blipFill>
          <a:blip r:embed="rId7"/>
          <a:stretch>
            <a:fillRect/>
          </a:stretch>
        </p:blipFill>
        <p:spPr>
          <a:xfrm>
            <a:off x="800100" y="1631603"/>
            <a:ext cx="238125" cy="190500"/>
          </a:xfrm>
          <a:prstGeom prst="rect">
            <a:avLst/>
          </a:prstGeom>
        </p:spPr>
      </p:pic>
      <p:pic>
        <p:nvPicPr>
          <p:cNvPr id="8" name="Image 6" descr="preencoded.png"/>
          <p:cNvPicPr>
            <a:picLocks noChangeAspect="1"/>
          </p:cNvPicPr>
          <p:nvPr/>
        </p:nvPicPr>
        <p:blipFill>
          <a:blip r:embed="rId8"/>
          <a:stretch>
            <a:fillRect/>
          </a:stretch>
        </p:blipFill>
        <p:spPr>
          <a:xfrm>
            <a:off x="800100" y="2103090"/>
            <a:ext cx="190500" cy="190500"/>
          </a:xfrm>
          <a:prstGeom prst="rect">
            <a:avLst/>
          </a:prstGeom>
        </p:spPr>
      </p:pic>
      <p:pic>
        <p:nvPicPr>
          <p:cNvPr id="9" name="Image 7" descr="preencoded.png"/>
          <p:cNvPicPr>
            <a:picLocks noChangeAspect="1"/>
          </p:cNvPicPr>
          <p:nvPr/>
        </p:nvPicPr>
        <p:blipFill>
          <a:blip r:embed="rId8"/>
          <a:stretch>
            <a:fillRect/>
          </a:stretch>
        </p:blipFill>
        <p:spPr>
          <a:xfrm>
            <a:off x="800100" y="2703165"/>
            <a:ext cx="190500" cy="190500"/>
          </a:xfrm>
          <a:prstGeom prst="rect">
            <a:avLst/>
          </a:prstGeom>
        </p:spPr>
      </p:pic>
      <p:pic>
        <p:nvPicPr>
          <p:cNvPr id="10" name="Image 8" descr="preencoded.png"/>
          <p:cNvPicPr>
            <a:picLocks noChangeAspect="1"/>
          </p:cNvPicPr>
          <p:nvPr/>
        </p:nvPicPr>
        <p:blipFill>
          <a:blip r:embed="rId8"/>
          <a:stretch>
            <a:fillRect/>
          </a:stretch>
        </p:blipFill>
        <p:spPr>
          <a:xfrm>
            <a:off x="800100" y="3303240"/>
            <a:ext cx="190500" cy="190500"/>
          </a:xfrm>
          <a:prstGeom prst="rect">
            <a:avLst/>
          </a:prstGeom>
        </p:spPr>
      </p:pic>
      <p:pic>
        <p:nvPicPr>
          <p:cNvPr id="11" name="Image 9" descr="preencoded.png"/>
          <p:cNvPicPr>
            <a:picLocks noChangeAspect="1"/>
          </p:cNvPicPr>
          <p:nvPr/>
        </p:nvPicPr>
        <p:blipFill>
          <a:blip r:embed="rId5"/>
          <a:stretch>
            <a:fillRect/>
          </a:stretch>
        </p:blipFill>
        <p:spPr>
          <a:xfrm>
            <a:off x="6238875" y="1369665"/>
            <a:ext cx="5381625" cy="2762250"/>
          </a:xfrm>
          <a:prstGeom prst="rect">
            <a:avLst/>
          </a:prstGeom>
        </p:spPr>
      </p:pic>
      <p:pic>
        <p:nvPicPr>
          <p:cNvPr id="12" name="Image 10" descr="preencoded.png"/>
          <p:cNvPicPr>
            <a:picLocks noChangeAspect="1"/>
          </p:cNvPicPr>
          <p:nvPr/>
        </p:nvPicPr>
        <p:blipFill>
          <a:blip r:embed="rId6"/>
          <a:stretch>
            <a:fillRect/>
          </a:stretch>
        </p:blipFill>
        <p:spPr>
          <a:xfrm>
            <a:off x="6467475" y="1598265"/>
            <a:ext cx="4924425" cy="352425"/>
          </a:xfrm>
          <a:prstGeom prst="rect">
            <a:avLst/>
          </a:prstGeom>
        </p:spPr>
      </p:pic>
      <p:pic>
        <p:nvPicPr>
          <p:cNvPr id="13" name="Image 11" descr="preencoded.png"/>
          <p:cNvPicPr>
            <a:picLocks noChangeAspect="1"/>
          </p:cNvPicPr>
          <p:nvPr/>
        </p:nvPicPr>
        <p:blipFill>
          <a:blip r:embed="rId9"/>
          <a:stretch>
            <a:fillRect/>
          </a:stretch>
        </p:blipFill>
        <p:spPr>
          <a:xfrm>
            <a:off x="6467475" y="1631603"/>
            <a:ext cx="238125" cy="190500"/>
          </a:xfrm>
          <a:prstGeom prst="rect">
            <a:avLst/>
          </a:prstGeom>
        </p:spPr>
      </p:pic>
      <p:pic>
        <p:nvPicPr>
          <p:cNvPr id="14" name="Image 12" descr="preencoded.png"/>
          <p:cNvPicPr>
            <a:picLocks noChangeAspect="1"/>
          </p:cNvPicPr>
          <p:nvPr/>
        </p:nvPicPr>
        <p:blipFill>
          <a:blip r:embed="rId8"/>
          <a:stretch>
            <a:fillRect/>
          </a:stretch>
        </p:blipFill>
        <p:spPr>
          <a:xfrm>
            <a:off x="6467475" y="2103090"/>
            <a:ext cx="190500" cy="190500"/>
          </a:xfrm>
          <a:prstGeom prst="rect">
            <a:avLst/>
          </a:prstGeom>
        </p:spPr>
      </p:pic>
      <p:pic>
        <p:nvPicPr>
          <p:cNvPr id="15" name="Image 13" descr="preencoded.png"/>
          <p:cNvPicPr>
            <a:picLocks noChangeAspect="1"/>
          </p:cNvPicPr>
          <p:nvPr/>
        </p:nvPicPr>
        <p:blipFill>
          <a:blip r:embed="rId8"/>
          <a:stretch>
            <a:fillRect/>
          </a:stretch>
        </p:blipFill>
        <p:spPr>
          <a:xfrm>
            <a:off x="6467475" y="2703165"/>
            <a:ext cx="190500" cy="190500"/>
          </a:xfrm>
          <a:prstGeom prst="rect">
            <a:avLst/>
          </a:prstGeom>
        </p:spPr>
      </p:pic>
      <p:pic>
        <p:nvPicPr>
          <p:cNvPr id="16" name="Image 14" descr="preencoded.png"/>
          <p:cNvPicPr>
            <a:picLocks noChangeAspect="1"/>
          </p:cNvPicPr>
          <p:nvPr/>
        </p:nvPicPr>
        <p:blipFill>
          <a:blip r:embed="rId8"/>
          <a:stretch>
            <a:fillRect/>
          </a:stretch>
        </p:blipFill>
        <p:spPr>
          <a:xfrm>
            <a:off x="6467475" y="3303240"/>
            <a:ext cx="190500" cy="190500"/>
          </a:xfrm>
          <a:prstGeom prst="rect">
            <a:avLst/>
          </a:prstGeom>
        </p:spPr>
      </p:pic>
      <p:pic>
        <p:nvPicPr>
          <p:cNvPr id="17" name="Image 15" descr="preencoded.png"/>
          <p:cNvPicPr>
            <a:picLocks noChangeAspect="1"/>
          </p:cNvPicPr>
          <p:nvPr/>
        </p:nvPicPr>
        <p:blipFill>
          <a:blip r:embed="rId10"/>
          <a:stretch>
            <a:fillRect/>
          </a:stretch>
        </p:blipFill>
        <p:spPr>
          <a:xfrm>
            <a:off x="571500" y="4417665"/>
            <a:ext cx="11049000" cy="1076325"/>
          </a:xfrm>
          <a:prstGeom prst="rect">
            <a:avLst/>
          </a:prstGeom>
        </p:spPr>
      </p:pic>
      <p:pic>
        <p:nvPicPr>
          <p:cNvPr id="18" name="Image 16" descr="preencoded.png"/>
          <p:cNvPicPr>
            <a:picLocks noChangeAspect="1"/>
          </p:cNvPicPr>
          <p:nvPr/>
        </p:nvPicPr>
        <p:blipFill>
          <a:blip r:embed="rId11"/>
          <a:stretch>
            <a:fillRect/>
          </a:stretch>
        </p:blipFill>
        <p:spPr>
          <a:xfrm>
            <a:off x="857250" y="4837807"/>
            <a:ext cx="333375" cy="266700"/>
          </a:xfrm>
          <a:prstGeom prst="rect">
            <a:avLst/>
          </a:prstGeom>
        </p:spPr>
      </p:pic>
      <p:sp>
        <p:nvSpPr>
          <p:cNvPr id="19" name="Text 0"/>
          <p:cNvSpPr/>
          <p:nvPr/>
        </p:nvSpPr>
        <p:spPr>
          <a:xfrm>
            <a:off x="857250" y="523875"/>
            <a:ext cx="10477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VIN: Aetiology and Risk Factors</a:t>
            </a:r>
            <a:endParaRPr lang="en-US" sz="1800" dirty="0"/>
          </a:p>
        </p:txBody>
      </p:sp>
      <p:sp>
        <p:nvSpPr>
          <p:cNvPr id="20" name="Text 1"/>
          <p:cNvSpPr/>
          <p:nvPr/>
        </p:nvSpPr>
        <p:spPr>
          <a:xfrm>
            <a:off x="857250" y="836265"/>
            <a:ext cx="10477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1" name="Text 2"/>
          <p:cNvSpPr/>
          <p:nvPr/>
        </p:nvSpPr>
        <p:spPr>
          <a:xfrm>
            <a:off x="1152525" y="1598265"/>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Role of HPV</a:t>
            </a:r>
            <a:endParaRPr lang="en-US" sz="1350" dirty="0"/>
          </a:p>
        </p:txBody>
      </p:sp>
      <p:sp>
        <p:nvSpPr>
          <p:cNvPr id="22" name="Text 3"/>
          <p:cNvSpPr/>
          <p:nvPr/>
        </p:nvSpPr>
        <p:spPr>
          <a:xfrm>
            <a:off x="990600" y="2103090"/>
            <a:ext cx="4733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673AB7"/>
                </a:solidFill>
              </a:rPr>
              <a:t>High-Risk Types:</a:t>
            </a:r>
            <a:r>
              <a:rPr lang="en-US" sz="1200" dirty="0">
                <a:solidFill>
                  <a:srgbClr val="2C3E50"/>
                </a:solidFill>
              </a:rPr>
              <a:t> VIN is strongly associated with </a:t>
            </a:r>
            <a:r>
              <a:rPr lang="en-US" sz="1200" b="1" dirty="0">
                <a:solidFill>
                  <a:srgbClr val="673AB7"/>
                </a:solidFill>
              </a:rPr>
              <a:t>HPV 16 and 18</a:t>
            </a:r>
            <a:r>
              <a:rPr lang="en-US" sz="1200" dirty="0">
                <a:solidFill>
                  <a:srgbClr val="2C3E50"/>
                </a:solidFill>
              </a:rPr>
              <a:t> (found in 43–79% of cases).</a:t>
            </a:r>
            <a:endParaRPr lang="en-US" sz="1200" dirty="0"/>
          </a:p>
        </p:txBody>
      </p:sp>
      <p:sp>
        <p:nvSpPr>
          <p:cNvPr id="23" name="Text 4"/>
          <p:cNvSpPr/>
          <p:nvPr/>
        </p:nvSpPr>
        <p:spPr>
          <a:xfrm>
            <a:off x="990600" y="2703165"/>
            <a:ext cx="4733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673AB7"/>
                </a:solidFill>
              </a:rPr>
              <a:t>Younger Cohort:</a:t>
            </a:r>
            <a:r>
              <a:rPr lang="en-US" sz="1200" dirty="0">
                <a:solidFill>
                  <a:srgbClr val="2C3E50"/>
                </a:solidFill>
              </a:rPr>
              <a:t> Typically occurs in younger women; lesions are often </a:t>
            </a:r>
            <a:r>
              <a:rPr lang="en-US" sz="1200" b="1" dirty="0">
                <a:solidFill>
                  <a:srgbClr val="673AB7"/>
                </a:solidFill>
              </a:rPr>
              <a:t>multifocal</a:t>
            </a:r>
            <a:r>
              <a:rPr lang="en-US" sz="1200" dirty="0">
                <a:solidFill>
                  <a:srgbClr val="2C3E50"/>
                </a:solidFill>
              </a:rPr>
              <a:t> (affecting multiple vulval sites).</a:t>
            </a:r>
            <a:endParaRPr lang="en-US" sz="1200" dirty="0"/>
          </a:p>
        </p:txBody>
      </p:sp>
      <p:sp>
        <p:nvSpPr>
          <p:cNvPr id="24" name="Text 5"/>
          <p:cNvSpPr/>
          <p:nvPr/>
        </p:nvSpPr>
        <p:spPr>
          <a:xfrm>
            <a:off x="990600" y="3303240"/>
            <a:ext cx="4733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673AB7"/>
                </a:solidFill>
              </a:rPr>
              <a:t>Field Effect:</a:t>
            </a:r>
            <a:r>
              <a:rPr lang="en-US" sz="1200" dirty="0">
                <a:solidFill>
                  <a:srgbClr val="2C3E50"/>
                </a:solidFill>
              </a:rPr>
              <a:t> High risk of synchronous or metachronous CIN (cervix) or VAIN (vagina) due to shared HPV exposure.</a:t>
            </a:r>
            <a:endParaRPr lang="en-US" sz="1200" dirty="0"/>
          </a:p>
        </p:txBody>
      </p:sp>
      <p:sp>
        <p:nvSpPr>
          <p:cNvPr id="25" name="Text 6"/>
          <p:cNvSpPr/>
          <p:nvPr/>
        </p:nvSpPr>
        <p:spPr>
          <a:xfrm>
            <a:off x="6819900" y="1598265"/>
            <a:ext cx="5372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Cofactors &amp; Non-HPV Factors</a:t>
            </a:r>
            <a:endParaRPr lang="en-US" sz="1350" dirty="0"/>
          </a:p>
        </p:txBody>
      </p:sp>
      <p:sp>
        <p:nvSpPr>
          <p:cNvPr id="26" name="Text 7"/>
          <p:cNvSpPr/>
          <p:nvPr/>
        </p:nvSpPr>
        <p:spPr>
          <a:xfrm>
            <a:off x="6657975" y="2103090"/>
            <a:ext cx="4733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673AB7"/>
                </a:solidFill>
              </a:rPr>
              <a:t>Smoking:</a:t>
            </a:r>
            <a:r>
              <a:rPr lang="en-US" sz="1200" dirty="0">
                <a:solidFill>
                  <a:srgbClr val="2C3E50"/>
                </a:solidFill>
              </a:rPr>
              <a:t> A critical cofactor; smoke carcinogens impair local immune clearance of HPV in the vulval skin.</a:t>
            </a:r>
            <a:endParaRPr lang="en-US" sz="1200" dirty="0"/>
          </a:p>
        </p:txBody>
      </p:sp>
      <p:sp>
        <p:nvSpPr>
          <p:cNvPr id="27" name="Text 8"/>
          <p:cNvSpPr/>
          <p:nvPr/>
        </p:nvSpPr>
        <p:spPr>
          <a:xfrm>
            <a:off x="6657975" y="2703165"/>
            <a:ext cx="4733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673AB7"/>
                </a:solidFill>
              </a:rPr>
              <a:t>Immunosuppression:</a:t>
            </a:r>
            <a:r>
              <a:rPr lang="en-US" sz="1200" dirty="0">
                <a:solidFill>
                  <a:srgbClr val="2C3E50"/>
                </a:solidFill>
              </a:rPr>
              <a:t> Patients with HIV, SLE, or organ transplants are at significantly higher risk of progression.</a:t>
            </a:r>
            <a:endParaRPr lang="en-US" sz="1200" dirty="0"/>
          </a:p>
        </p:txBody>
      </p:sp>
      <p:sp>
        <p:nvSpPr>
          <p:cNvPr id="28" name="Text 9"/>
          <p:cNvSpPr/>
          <p:nvPr/>
        </p:nvSpPr>
        <p:spPr>
          <a:xfrm>
            <a:off x="6657975" y="3303240"/>
            <a:ext cx="47339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673AB7"/>
                </a:solidFill>
              </a:rPr>
              <a:t>The Older Cohort:</a:t>
            </a:r>
            <a:r>
              <a:rPr lang="en-US" sz="1200" dirty="0">
                <a:solidFill>
                  <a:srgbClr val="2C3E50"/>
                </a:solidFill>
              </a:rPr>
              <a:t> Often </a:t>
            </a:r>
            <a:r>
              <a:rPr lang="en-US" sz="1200" b="1" dirty="0">
                <a:solidFill>
                  <a:srgbClr val="673AB7"/>
                </a:solidFill>
              </a:rPr>
              <a:t>HPV-negative</a:t>
            </a:r>
            <a:r>
              <a:rPr lang="en-US" sz="1200" dirty="0">
                <a:solidFill>
                  <a:srgbClr val="2C3E50"/>
                </a:solidFill>
              </a:rPr>
              <a:t>; associated with chronic inflammatory conditions like </a:t>
            </a:r>
            <a:r>
              <a:rPr lang="en-US" sz="1200" b="1" dirty="0">
                <a:solidFill>
                  <a:srgbClr val="673AB7"/>
                </a:solidFill>
              </a:rPr>
              <a:t>Lichen Sclerosus</a:t>
            </a:r>
            <a:r>
              <a:rPr lang="en-US" sz="1200" dirty="0">
                <a:solidFill>
                  <a:srgbClr val="2C3E50"/>
                </a:solidFill>
              </a:rPr>
              <a:t>.</a:t>
            </a:r>
            <a:endParaRPr lang="en-US" sz="1200" dirty="0"/>
          </a:p>
        </p:txBody>
      </p:sp>
      <p:sp>
        <p:nvSpPr>
          <p:cNvPr id="29" name="Text 10"/>
          <p:cNvSpPr/>
          <p:nvPr/>
        </p:nvSpPr>
        <p:spPr>
          <a:xfrm>
            <a:off x="1381125" y="4608165"/>
            <a:ext cx="99536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1565C0"/>
                </a:solidFill>
              </a:rPr>
              <a:t>AKT EXAM PEARL</a:t>
            </a:r>
            <a:endParaRPr lang="en-US" sz="1050" dirty="0"/>
          </a:p>
        </p:txBody>
      </p:sp>
      <p:sp>
        <p:nvSpPr>
          <p:cNvPr id="30" name="Text 11"/>
          <p:cNvSpPr/>
          <p:nvPr/>
        </p:nvSpPr>
        <p:spPr>
          <a:xfrm>
            <a:off x="1381125" y="4874865"/>
            <a:ext cx="9937998" cy="390525"/>
          </a:xfrm>
          <a:prstGeom prst="rect">
            <a:avLst/>
          </a:prstGeom>
          <a:noFill/>
          <a:ln/>
        </p:spPr>
        <p:txBody>
          <a:bodyPr vert="horz" wrap="square" lIns="0" tIns="0" rIns="0" bIns="0" rtlCol="0" anchor="ctr"/>
          <a:lstStyle/>
          <a:p>
            <a:pPr marL="0" indent="0">
              <a:lnSpc>
                <a:spcPts val="1680"/>
              </a:lnSpc>
              <a:buNone/>
            </a:pPr>
            <a:r>
              <a:rPr lang="en-US" sz="1200" dirty="0">
                <a:solidFill>
                  <a:srgbClr val="0D47A1"/>
                </a:solidFill>
              </a:rPr>
              <a:t>Distinguish the two pathways: </a:t>
            </a:r>
            <a:r>
              <a:rPr lang="en-US" sz="900" b="1" dirty="0">
                <a:solidFill>
                  <a:srgbClr val="673AB7"/>
                </a:solidFill>
                <a:highlight>
                  <a:srgbClr val="F3E5F5"/>
                </a:highlight>
              </a:rPr>
              <a:t>Younger</a:t>
            </a:r>
            <a:r>
              <a:rPr lang="en-US" sz="1200" dirty="0">
                <a:solidFill>
                  <a:srgbClr val="0D47A1"/>
                </a:solidFill>
              </a:rPr>
              <a:t> HPV-related, multifocal, smoking-linked. </a:t>
            </a:r>
            <a:r>
              <a:rPr lang="en-US" sz="900" b="1" dirty="0">
                <a:solidFill>
                  <a:srgbClr val="673AB7"/>
                </a:solidFill>
                <a:highlight>
                  <a:srgbClr val="F3E5F5"/>
                </a:highlight>
              </a:rPr>
              <a:t>Older</a:t>
            </a:r>
            <a:r>
              <a:rPr lang="en-US" sz="1200" dirty="0">
                <a:solidFill>
                  <a:srgbClr val="0D47A1"/>
                </a:solidFill>
              </a:rPr>
              <a:t> HPV-negative, unifocal, associated with Lichen Sclerosus. Both require histological biopsy for diagnosis.</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179165"/>
            <a:ext cx="5572125" cy="2577554"/>
          </a:xfrm>
          <a:prstGeom prst="rect">
            <a:avLst/>
          </a:prstGeom>
        </p:spPr>
      </p:pic>
      <p:pic>
        <p:nvPicPr>
          <p:cNvPr id="6" name="Image 4" descr="preencoded.png"/>
          <p:cNvPicPr>
            <a:picLocks noChangeAspect="1"/>
          </p:cNvPicPr>
          <p:nvPr/>
        </p:nvPicPr>
        <p:blipFill>
          <a:blip r:embed="rId6"/>
          <a:stretch>
            <a:fillRect/>
          </a:stretch>
        </p:blipFill>
        <p:spPr>
          <a:xfrm>
            <a:off x="571500" y="1403003"/>
            <a:ext cx="238125" cy="190500"/>
          </a:xfrm>
          <a:prstGeom prst="rect">
            <a:avLst/>
          </a:prstGeom>
        </p:spPr>
      </p:pic>
      <p:pic>
        <p:nvPicPr>
          <p:cNvPr id="7" name="Image 5" descr="preencoded.png"/>
          <p:cNvPicPr>
            <a:picLocks noChangeAspect="1"/>
          </p:cNvPicPr>
          <p:nvPr/>
        </p:nvPicPr>
        <p:blipFill>
          <a:blip r:embed="rId7"/>
          <a:stretch>
            <a:fillRect/>
          </a:stretch>
        </p:blipFill>
        <p:spPr>
          <a:xfrm>
            <a:off x="571500" y="1779240"/>
            <a:ext cx="142875" cy="142875"/>
          </a:xfrm>
          <a:prstGeom prst="rect">
            <a:avLst/>
          </a:prstGeom>
        </p:spPr>
      </p:pic>
      <p:pic>
        <p:nvPicPr>
          <p:cNvPr id="8" name="Image 6" descr="preencoded.png"/>
          <p:cNvPicPr>
            <a:picLocks noChangeAspect="1"/>
          </p:cNvPicPr>
          <p:nvPr/>
        </p:nvPicPr>
        <p:blipFill>
          <a:blip r:embed="rId8"/>
          <a:stretch>
            <a:fillRect/>
          </a:stretch>
        </p:blipFill>
        <p:spPr>
          <a:xfrm>
            <a:off x="571500" y="2320082"/>
            <a:ext cx="142875" cy="114300"/>
          </a:xfrm>
          <a:prstGeom prst="rect">
            <a:avLst/>
          </a:prstGeom>
        </p:spPr>
      </p:pic>
      <p:pic>
        <p:nvPicPr>
          <p:cNvPr id="9" name="Image 7" descr="preencoded.png"/>
          <p:cNvPicPr>
            <a:picLocks noChangeAspect="1"/>
          </p:cNvPicPr>
          <p:nvPr/>
        </p:nvPicPr>
        <p:blipFill>
          <a:blip r:embed="rId9"/>
          <a:stretch>
            <a:fillRect/>
          </a:stretch>
        </p:blipFill>
        <p:spPr>
          <a:xfrm>
            <a:off x="571500" y="2647652"/>
            <a:ext cx="142875" cy="114300"/>
          </a:xfrm>
          <a:prstGeom prst="rect">
            <a:avLst/>
          </a:prstGeom>
        </p:spPr>
      </p:pic>
      <p:pic>
        <p:nvPicPr>
          <p:cNvPr id="10" name="Image 8" descr="preencoded.png"/>
          <p:cNvPicPr>
            <a:picLocks noChangeAspect="1"/>
          </p:cNvPicPr>
          <p:nvPr/>
        </p:nvPicPr>
        <p:blipFill>
          <a:blip r:embed="rId10"/>
          <a:stretch>
            <a:fillRect/>
          </a:stretch>
        </p:blipFill>
        <p:spPr>
          <a:xfrm>
            <a:off x="381000" y="3994845"/>
            <a:ext cx="5572125" cy="2577554"/>
          </a:xfrm>
          <a:prstGeom prst="rect">
            <a:avLst/>
          </a:prstGeom>
        </p:spPr>
      </p:pic>
      <p:pic>
        <p:nvPicPr>
          <p:cNvPr id="11" name="Image 9" descr="preencoded.png"/>
          <p:cNvPicPr>
            <a:picLocks noChangeAspect="1"/>
          </p:cNvPicPr>
          <p:nvPr/>
        </p:nvPicPr>
        <p:blipFill>
          <a:blip r:embed="rId11"/>
          <a:stretch>
            <a:fillRect/>
          </a:stretch>
        </p:blipFill>
        <p:spPr>
          <a:xfrm>
            <a:off x="571500" y="4218682"/>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571500" y="4594920"/>
            <a:ext cx="142875" cy="114300"/>
          </a:xfrm>
          <a:prstGeom prst="rect">
            <a:avLst/>
          </a:prstGeom>
        </p:spPr>
      </p:pic>
      <p:pic>
        <p:nvPicPr>
          <p:cNvPr id="13" name="Image 11" descr="preencoded.png"/>
          <p:cNvPicPr>
            <a:picLocks noChangeAspect="1"/>
          </p:cNvPicPr>
          <p:nvPr/>
        </p:nvPicPr>
        <p:blipFill>
          <a:blip r:embed="rId13"/>
          <a:stretch>
            <a:fillRect/>
          </a:stretch>
        </p:blipFill>
        <p:spPr>
          <a:xfrm>
            <a:off x="571500" y="4922490"/>
            <a:ext cx="142875" cy="114300"/>
          </a:xfrm>
          <a:prstGeom prst="rect">
            <a:avLst/>
          </a:prstGeom>
        </p:spPr>
      </p:pic>
      <p:pic>
        <p:nvPicPr>
          <p:cNvPr id="14" name="Image 12" descr="preencoded.png"/>
          <p:cNvPicPr>
            <a:picLocks noChangeAspect="1"/>
          </p:cNvPicPr>
          <p:nvPr/>
        </p:nvPicPr>
        <p:blipFill>
          <a:blip r:embed="rId12"/>
          <a:stretch>
            <a:fillRect/>
          </a:stretch>
        </p:blipFill>
        <p:spPr>
          <a:xfrm>
            <a:off x="571500" y="5250061"/>
            <a:ext cx="142875" cy="114300"/>
          </a:xfrm>
          <a:prstGeom prst="rect">
            <a:avLst/>
          </a:prstGeom>
        </p:spPr>
      </p:pic>
      <p:pic>
        <p:nvPicPr>
          <p:cNvPr id="15" name="Image 13" descr="preencoded.png"/>
          <p:cNvPicPr>
            <a:picLocks noChangeAspect="1"/>
          </p:cNvPicPr>
          <p:nvPr/>
        </p:nvPicPr>
        <p:blipFill>
          <a:blip r:embed="rId14"/>
          <a:stretch>
            <a:fillRect/>
          </a:stretch>
        </p:blipFill>
        <p:spPr>
          <a:xfrm>
            <a:off x="6238875" y="1179165"/>
            <a:ext cx="5572125" cy="2577554"/>
          </a:xfrm>
          <a:prstGeom prst="rect">
            <a:avLst/>
          </a:prstGeom>
        </p:spPr>
      </p:pic>
      <p:pic>
        <p:nvPicPr>
          <p:cNvPr id="16" name="Image 14" descr="preencoded.png"/>
          <p:cNvPicPr>
            <a:picLocks noChangeAspect="1"/>
          </p:cNvPicPr>
          <p:nvPr/>
        </p:nvPicPr>
        <p:blipFill>
          <a:blip r:embed="rId15"/>
          <a:stretch>
            <a:fillRect/>
          </a:stretch>
        </p:blipFill>
        <p:spPr>
          <a:xfrm>
            <a:off x="6429375" y="1403003"/>
            <a:ext cx="238125" cy="190500"/>
          </a:xfrm>
          <a:prstGeom prst="rect">
            <a:avLst/>
          </a:prstGeom>
        </p:spPr>
      </p:pic>
      <p:pic>
        <p:nvPicPr>
          <p:cNvPr id="17" name="Image 15" descr="preencoded.png"/>
          <p:cNvPicPr>
            <a:picLocks noChangeAspect="1"/>
          </p:cNvPicPr>
          <p:nvPr/>
        </p:nvPicPr>
        <p:blipFill>
          <a:blip r:embed="rId16"/>
          <a:stretch>
            <a:fillRect/>
          </a:stretch>
        </p:blipFill>
        <p:spPr>
          <a:xfrm>
            <a:off x="6429375" y="1779240"/>
            <a:ext cx="142875" cy="131862"/>
          </a:xfrm>
          <a:prstGeom prst="rect">
            <a:avLst/>
          </a:prstGeom>
        </p:spPr>
      </p:pic>
      <p:pic>
        <p:nvPicPr>
          <p:cNvPr id="18" name="Image 16" descr="preencoded.png"/>
          <p:cNvPicPr>
            <a:picLocks noChangeAspect="1"/>
          </p:cNvPicPr>
          <p:nvPr/>
        </p:nvPicPr>
        <p:blipFill>
          <a:blip r:embed="rId17"/>
          <a:stretch>
            <a:fillRect/>
          </a:stretch>
        </p:blipFill>
        <p:spPr>
          <a:xfrm>
            <a:off x="6429375" y="2320082"/>
            <a:ext cx="142875" cy="122337"/>
          </a:xfrm>
          <a:prstGeom prst="rect">
            <a:avLst/>
          </a:prstGeom>
        </p:spPr>
      </p:pic>
      <p:pic>
        <p:nvPicPr>
          <p:cNvPr id="19" name="Image 17" descr="preencoded.png"/>
          <p:cNvPicPr>
            <a:picLocks noChangeAspect="1"/>
          </p:cNvPicPr>
          <p:nvPr/>
        </p:nvPicPr>
        <p:blipFill>
          <a:blip r:embed="rId18"/>
          <a:stretch>
            <a:fillRect/>
          </a:stretch>
        </p:blipFill>
        <p:spPr>
          <a:xfrm>
            <a:off x="6429375" y="2860923"/>
            <a:ext cx="142875" cy="114300"/>
          </a:xfrm>
          <a:prstGeom prst="rect">
            <a:avLst/>
          </a:prstGeom>
        </p:spPr>
      </p:pic>
      <p:pic>
        <p:nvPicPr>
          <p:cNvPr id="20" name="Image 18" descr="preencoded.png"/>
          <p:cNvPicPr>
            <a:picLocks noChangeAspect="1"/>
          </p:cNvPicPr>
          <p:nvPr/>
        </p:nvPicPr>
        <p:blipFill>
          <a:blip r:embed="rId19"/>
          <a:stretch>
            <a:fillRect/>
          </a:stretch>
        </p:blipFill>
        <p:spPr>
          <a:xfrm>
            <a:off x="6238875" y="3994845"/>
            <a:ext cx="5572125" cy="2577554"/>
          </a:xfrm>
          <a:prstGeom prst="rect">
            <a:avLst/>
          </a:prstGeom>
        </p:spPr>
      </p:pic>
      <p:pic>
        <p:nvPicPr>
          <p:cNvPr id="21" name="Image 19" descr="preencoded.png"/>
          <p:cNvPicPr>
            <a:picLocks noChangeAspect="1"/>
          </p:cNvPicPr>
          <p:nvPr/>
        </p:nvPicPr>
        <p:blipFill>
          <a:blip r:embed="rId20"/>
          <a:stretch>
            <a:fillRect/>
          </a:stretch>
        </p:blipFill>
        <p:spPr>
          <a:xfrm>
            <a:off x="6429375" y="4218682"/>
            <a:ext cx="238125" cy="190500"/>
          </a:xfrm>
          <a:prstGeom prst="rect">
            <a:avLst/>
          </a:prstGeom>
        </p:spPr>
      </p:pic>
      <p:pic>
        <p:nvPicPr>
          <p:cNvPr id="22" name="Image 20" descr="preencoded.png"/>
          <p:cNvPicPr>
            <a:picLocks noChangeAspect="1"/>
          </p:cNvPicPr>
          <p:nvPr/>
        </p:nvPicPr>
        <p:blipFill>
          <a:blip r:embed="rId21"/>
          <a:stretch>
            <a:fillRect/>
          </a:stretch>
        </p:blipFill>
        <p:spPr>
          <a:xfrm>
            <a:off x="6429375" y="4594920"/>
            <a:ext cx="142875" cy="142875"/>
          </a:xfrm>
          <a:prstGeom prst="rect">
            <a:avLst/>
          </a:prstGeom>
        </p:spPr>
      </p:pic>
      <p:pic>
        <p:nvPicPr>
          <p:cNvPr id="23" name="Image 21" descr="preencoded.png"/>
          <p:cNvPicPr>
            <a:picLocks noChangeAspect="1"/>
          </p:cNvPicPr>
          <p:nvPr/>
        </p:nvPicPr>
        <p:blipFill>
          <a:blip r:embed="rId21"/>
          <a:stretch>
            <a:fillRect/>
          </a:stretch>
        </p:blipFill>
        <p:spPr>
          <a:xfrm>
            <a:off x="6429375" y="5135761"/>
            <a:ext cx="142875" cy="142875"/>
          </a:xfrm>
          <a:prstGeom prst="rect">
            <a:avLst/>
          </a:prstGeom>
        </p:spPr>
      </p:pic>
      <p:pic>
        <p:nvPicPr>
          <p:cNvPr id="24" name="Image 22" descr="preencoded.png"/>
          <p:cNvPicPr>
            <a:picLocks noChangeAspect="1"/>
          </p:cNvPicPr>
          <p:nvPr/>
        </p:nvPicPr>
        <p:blipFill>
          <a:blip r:embed="rId22"/>
          <a:stretch>
            <a:fillRect/>
          </a:stretch>
        </p:blipFill>
        <p:spPr>
          <a:xfrm>
            <a:off x="6429375" y="5676602"/>
            <a:ext cx="142875" cy="122337"/>
          </a:xfrm>
          <a:prstGeom prst="rect">
            <a:avLst/>
          </a:prstGeom>
        </p:spPr>
      </p:pic>
      <p:sp>
        <p:nvSpPr>
          <p:cNvPr id="25"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VIN: Diagnosis and Biopsy</a:t>
            </a:r>
            <a:endParaRPr lang="en-US" sz="1800" dirty="0"/>
          </a:p>
        </p:txBody>
      </p:sp>
      <p:sp>
        <p:nvSpPr>
          <p:cNvPr id="26"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7" name="Text 2"/>
          <p:cNvSpPr/>
          <p:nvPr/>
        </p:nvSpPr>
        <p:spPr>
          <a:xfrm>
            <a:off x="923925" y="1369665"/>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Diagnostic Gold Standard</a:t>
            </a:r>
            <a:endParaRPr lang="en-US" sz="1350" dirty="0"/>
          </a:p>
        </p:txBody>
      </p:sp>
      <p:sp>
        <p:nvSpPr>
          <p:cNvPr id="28" name="Text 3"/>
          <p:cNvSpPr/>
          <p:nvPr/>
        </p:nvSpPr>
        <p:spPr>
          <a:xfrm>
            <a:off x="809625" y="1741140"/>
            <a:ext cx="4953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C62828"/>
                </a:solidFill>
              </a:rPr>
              <a:t>Histology is mandatory:</a:t>
            </a:r>
            <a:r>
              <a:rPr lang="en-US" sz="1200" dirty="0">
                <a:solidFill>
                  <a:srgbClr val="2C3E50"/>
                </a:solidFill>
              </a:rPr>
              <a:t> A clinical diagnosis of VIN is never sufficient for management.</a:t>
            </a:r>
            <a:endParaRPr lang="en-US" sz="1200" dirty="0"/>
          </a:p>
        </p:txBody>
      </p:sp>
      <p:sp>
        <p:nvSpPr>
          <p:cNvPr id="29" name="Text 4"/>
          <p:cNvSpPr/>
          <p:nvPr/>
        </p:nvSpPr>
        <p:spPr>
          <a:xfrm>
            <a:off x="809625" y="2281982"/>
            <a:ext cx="113823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Required to confirm the grade (I-III) and </a:t>
            </a:r>
            <a:r>
              <a:rPr lang="en-US" sz="1200" b="1" dirty="0">
                <a:solidFill>
                  <a:srgbClr val="C62828"/>
                </a:solidFill>
              </a:rPr>
              <a:t>exclude invasive carcinoma</a:t>
            </a:r>
            <a:r>
              <a:rPr lang="en-US" sz="1200" dirty="0">
                <a:solidFill>
                  <a:srgbClr val="2C3E50"/>
                </a:solidFill>
              </a:rPr>
              <a:t>.</a:t>
            </a:r>
            <a:endParaRPr lang="en-US" sz="1200" dirty="0"/>
          </a:p>
        </p:txBody>
      </p:sp>
      <p:sp>
        <p:nvSpPr>
          <p:cNvPr id="30" name="Text 5"/>
          <p:cNvSpPr/>
          <p:nvPr/>
        </p:nvSpPr>
        <p:spPr>
          <a:xfrm>
            <a:off x="809625" y="2609552"/>
            <a:ext cx="113823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Essential for all chronic, persistent, or unexplained vulval changes.</a:t>
            </a:r>
            <a:endParaRPr lang="en-US" sz="1200" dirty="0"/>
          </a:p>
        </p:txBody>
      </p:sp>
      <p:sp>
        <p:nvSpPr>
          <p:cNvPr id="31" name="Text 6"/>
          <p:cNvSpPr/>
          <p:nvPr/>
        </p:nvSpPr>
        <p:spPr>
          <a:xfrm>
            <a:off x="923925" y="4185345"/>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"Visual Trap"</a:t>
            </a:r>
            <a:endParaRPr lang="en-US" sz="1350" dirty="0"/>
          </a:p>
        </p:txBody>
      </p:sp>
      <p:sp>
        <p:nvSpPr>
          <p:cNvPr id="32" name="Text 7"/>
          <p:cNvSpPr/>
          <p:nvPr/>
        </p:nvSpPr>
        <p:spPr>
          <a:xfrm>
            <a:off x="809625" y="4556820"/>
            <a:ext cx="11382375"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C62828"/>
                </a:solidFill>
              </a:rPr>
              <a:t>Highly variable appearance:</a:t>
            </a:r>
            <a:r>
              <a:rPr lang="en-US" sz="1200" dirty="0">
                <a:solidFill>
                  <a:srgbClr val="2C3E50"/>
                </a:solidFill>
              </a:rPr>
              <a:t> Can be white, warty, pigmented, or flat.</a:t>
            </a:r>
            <a:endParaRPr lang="en-US" sz="1200" dirty="0"/>
          </a:p>
        </p:txBody>
      </p:sp>
      <p:sp>
        <p:nvSpPr>
          <p:cNvPr id="33" name="Text 8"/>
          <p:cNvSpPr/>
          <p:nvPr/>
        </p:nvSpPr>
        <p:spPr>
          <a:xfrm>
            <a:off x="809625" y="4884390"/>
            <a:ext cx="1138237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VIN may coexist with benign conditions like Lichen Sclerosus or warts.</a:t>
            </a:r>
            <a:endParaRPr lang="en-US" sz="1200" dirty="0"/>
          </a:p>
        </p:txBody>
      </p:sp>
      <p:sp>
        <p:nvSpPr>
          <p:cNvPr id="34" name="Text 9"/>
          <p:cNvSpPr/>
          <p:nvPr/>
        </p:nvSpPr>
        <p:spPr>
          <a:xfrm>
            <a:off x="809625" y="5211961"/>
            <a:ext cx="106070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Multiple biopsies are often needed for multifocal lesions.</a:t>
            </a:r>
            <a:endParaRPr lang="en-US" sz="1200" dirty="0"/>
          </a:p>
        </p:txBody>
      </p:sp>
      <p:sp>
        <p:nvSpPr>
          <p:cNvPr id="35" name="Text 10"/>
          <p:cNvSpPr/>
          <p:nvPr/>
        </p:nvSpPr>
        <p:spPr>
          <a:xfrm>
            <a:off x="6781800" y="136966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Biopsy Technique</a:t>
            </a:r>
            <a:endParaRPr lang="en-US" sz="1350" dirty="0"/>
          </a:p>
        </p:txBody>
      </p:sp>
      <p:sp>
        <p:nvSpPr>
          <p:cNvPr id="36" name="Text 11"/>
          <p:cNvSpPr/>
          <p:nvPr/>
        </p:nvSpPr>
        <p:spPr>
          <a:xfrm>
            <a:off x="6667500" y="1741140"/>
            <a:ext cx="4953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565C0"/>
                </a:solidFill>
              </a:rPr>
              <a:t>Punch Biopsy:</a:t>
            </a:r>
            <a:r>
              <a:rPr lang="en-US" sz="1200" dirty="0">
                <a:solidFill>
                  <a:srgbClr val="2C3E50"/>
                </a:solidFill>
              </a:rPr>
              <a:t> Usually 3mm or 4mm; quick and easy under local anaesthetic (LA).</a:t>
            </a:r>
            <a:endParaRPr lang="en-US" sz="1200" dirty="0"/>
          </a:p>
        </p:txBody>
      </p:sp>
      <p:sp>
        <p:nvSpPr>
          <p:cNvPr id="37" name="Text 12"/>
          <p:cNvSpPr/>
          <p:nvPr/>
        </p:nvSpPr>
        <p:spPr>
          <a:xfrm>
            <a:off x="6667500" y="2281982"/>
            <a:ext cx="4953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565C0"/>
                </a:solidFill>
              </a:rPr>
              <a:t>Scalpel Biopsy:</a:t>
            </a:r>
            <a:r>
              <a:rPr lang="en-US" sz="1200" dirty="0">
                <a:solidFill>
                  <a:srgbClr val="2C3E50"/>
                </a:solidFill>
              </a:rPr>
              <a:t> If a larger sample is required to assess depth of invasion.</a:t>
            </a:r>
            <a:endParaRPr lang="en-US" sz="1200" dirty="0"/>
          </a:p>
        </p:txBody>
      </p:sp>
      <p:sp>
        <p:nvSpPr>
          <p:cNvPr id="38" name="Text 13"/>
          <p:cNvSpPr/>
          <p:nvPr/>
        </p:nvSpPr>
        <p:spPr>
          <a:xfrm>
            <a:off x="6667500" y="2822823"/>
            <a:ext cx="55245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Ensure sample includes the </a:t>
            </a:r>
            <a:r>
              <a:rPr lang="en-US" sz="1200" b="1" dirty="0">
                <a:solidFill>
                  <a:srgbClr val="1565C0"/>
                </a:solidFill>
              </a:rPr>
              <a:t>full thickness</a:t>
            </a:r>
            <a:r>
              <a:rPr lang="en-US" sz="1200" dirty="0">
                <a:solidFill>
                  <a:srgbClr val="2C3E50"/>
                </a:solidFill>
              </a:rPr>
              <a:t> of the epithelium.</a:t>
            </a:r>
            <a:endParaRPr lang="en-US" sz="1200" dirty="0"/>
          </a:p>
        </p:txBody>
      </p:sp>
      <p:sp>
        <p:nvSpPr>
          <p:cNvPr id="39" name="Text 14"/>
          <p:cNvSpPr/>
          <p:nvPr/>
        </p:nvSpPr>
        <p:spPr>
          <a:xfrm>
            <a:off x="6781800" y="418534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AKT &amp; SCA Pearls</a:t>
            </a:r>
            <a:endParaRPr lang="en-US" sz="1350" dirty="0"/>
          </a:p>
        </p:txBody>
      </p:sp>
      <p:sp>
        <p:nvSpPr>
          <p:cNvPr id="40" name="Text 15"/>
          <p:cNvSpPr/>
          <p:nvPr/>
        </p:nvSpPr>
        <p:spPr>
          <a:xfrm>
            <a:off x="6667500" y="4556820"/>
            <a:ext cx="4953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565C0"/>
                </a:solidFill>
              </a:rPr>
              <a:t>AKT:</a:t>
            </a:r>
            <a:r>
              <a:rPr lang="en-US" sz="1200" dirty="0">
                <a:solidFill>
                  <a:srgbClr val="2C3E50"/>
                </a:solidFill>
              </a:rPr>
              <a:t> If asked for the definitive investigation for a vulval lump/plaque, the answer is </a:t>
            </a:r>
            <a:r>
              <a:rPr lang="en-US" sz="1200" b="1" dirty="0">
                <a:solidFill>
                  <a:srgbClr val="C62828"/>
                </a:solidFill>
              </a:rPr>
              <a:t>Biopsy</a:t>
            </a:r>
            <a:r>
              <a:rPr lang="en-US" sz="1200" dirty="0">
                <a:solidFill>
                  <a:srgbClr val="2C3E50"/>
                </a:solidFill>
              </a:rPr>
              <a:t>.</a:t>
            </a:r>
            <a:endParaRPr lang="en-US" sz="1200" dirty="0"/>
          </a:p>
        </p:txBody>
      </p:sp>
      <p:sp>
        <p:nvSpPr>
          <p:cNvPr id="41" name="Text 16"/>
          <p:cNvSpPr/>
          <p:nvPr/>
        </p:nvSpPr>
        <p:spPr>
          <a:xfrm>
            <a:off x="6667500" y="5097661"/>
            <a:ext cx="4953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565C0"/>
                </a:solidFill>
              </a:rPr>
              <a:t>SCA:</a:t>
            </a:r>
            <a:r>
              <a:rPr lang="en-US" sz="1200" dirty="0">
                <a:solidFill>
                  <a:srgbClr val="2C3E50"/>
                </a:solidFill>
              </a:rPr>
              <a:t> Explain clearly: "I cannot tell exactly what this is just by looking; we need a tiny sample to be sure."</a:t>
            </a:r>
            <a:endParaRPr lang="en-US" sz="1200" dirty="0"/>
          </a:p>
        </p:txBody>
      </p:sp>
      <p:sp>
        <p:nvSpPr>
          <p:cNvPr id="42" name="Text 17"/>
          <p:cNvSpPr/>
          <p:nvPr/>
        </p:nvSpPr>
        <p:spPr>
          <a:xfrm>
            <a:off x="6667500" y="5638502"/>
            <a:ext cx="49530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565C0"/>
                </a:solidFill>
              </a:rPr>
              <a:t>Safety Net:</a:t>
            </a:r>
            <a:r>
              <a:rPr lang="en-US" sz="1200" dirty="0">
                <a:solidFill>
                  <a:srgbClr val="2C3E50"/>
                </a:solidFill>
              </a:rPr>
              <a:t> Any lesion not responding to steroids/antifungals needs a biopsy.</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285750" y="988665"/>
            <a:ext cx="5695950" cy="2744242"/>
          </a:xfrm>
          <a:prstGeom prst="rect">
            <a:avLst/>
          </a:prstGeom>
        </p:spPr>
      </p:pic>
      <p:pic>
        <p:nvPicPr>
          <p:cNvPr id="6" name="Image 4" descr="preencoded.png"/>
          <p:cNvPicPr>
            <a:picLocks noChangeAspect="1"/>
          </p:cNvPicPr>
          <p:nvPr/>
        </p:nvPicPr>
        <p:blipFill>
          <a:blip r:embed="rId6"/>
          <a:stretch>
            <a:fillRect/>
          </a:stretch>
        </p:blipFill>
        <p:spPr>
          <a:xfrm>
            <a:off x="476250" y="1212503"/>
            <a:ext cx="238125" cy="190500"/>
          </a:xfrm>
          <a:prstGeom prst="rect">
            <a:avLst/>
          </a:prstGeom>
        </p:spPr>
      </p:pic>
      <p:pic>
        <p:nvPicPr>
          <p:cNvPr id="7" name="Image 5" descr="preencoded.png"/>
          <p:cNvPicPr>
            <a:picLocks noChangeAspect="1"/>
          </p:cNvPicPr>
          <p:nvPr/>
        </p:nvPicPr>
        <p:blipFill>
          <a:blip r:embed="rId7"/>
          <a:stretch>
            <a:fillRect/>
          </a:stretch>
        </p:blipFill>
        <p:spPr>
          <a:xfrm>
            <a:off x="476250" y="1588740"/>
            <a:ext cx="142875" cy="114300"/>
          </a:xfrm>
          <a:prstGeom prst="rect">
            <a:avLst/>
          </a:prstGeom>
        </p:spPr>
      </p:pic>
      <p:pic>
        <p:nvPicPr>
          <p:cNvPr id="8" name="Image 6" descr="preencoded.png"/>
          <p:cNvPicPr>
            <a:picLocks noChangeAspect="1"/>
          </p:cNvPicPr>
          <p:nvPr/>
        </p:nvPicPr>
        <p:blipFill>
          <a:blip r:embed="rId8"/>
          <a:stretch>
            <a:fillRect/>
          </a:stretch>
        </p:blipFill>
        <p:spPr>
          <a:xfrm>
            <a:off x="476250" y="1897261"/>
            <a:ext cx="142875" cy="114300"/>
          </a:xfrm>
          <a:prstGeom prst="rect">
            <a:avLst/>
          </a:prstGeom>
        </p:spPr>
      </p:pic>
      <p:pic>
        <p:nvPicPr>
          <p:cNvPr id="9" name="Image 7" descr="preencoded.png"/>
          <p:cNvPicPr>
            <a:picLocks noChangeAspect="1"/>
          </p:cNvPicPr>
          <p:nvPr/>
        </p:nvPicPr>
        <p:blipFill>
          <a:blip r:embed="rId7"/>
          <a:stretch>
            <a:fillRect/>
          </a:stretch>
        </p:blipFill>
        <p:spPr>
          <a:xfrm>
            <a:off x="476250" y="2205782"/>
            <a:ext cx="142875" cy="114300"/>
          </a:xfrm>
          <a:prstGeom prst="rect">
            <a:avLst/>
          </a:prstGeom>
        </p:spPr>
      </p:pic>
      <p:pic>
        <p:nvPicPr>
          <p:cNvPr id="10" name="Image 8" descr="preencoded.png"/>
          <p:cNvPicPr>
            <a:picLocks noChangeAspect="1"/>
          </p:cNvPicPr>
          <p:nvPr/>
        </p:nvPicPr>
        <p:blipFill>
          <a:blip r:embed="rId9"/>
          <a:stretch>
            <a:fillRect/>
          </a:stretch>
        </p:blipFill>
        <p:spPr>
          <a:xfrm>
            <a:off x="285750" y="3923407"/>
            <a:ext cx="5695950" cy="2744242"/>
          </a:xfrm>
          <a:prstGeom prst="rect">
            <a:avLst/>
          </a:prstGeom>
        </p:spPr>
      </p:pic>
      <p:pic>
        <p:nvPicPr>
          <p:cNvPr id="11" name="Image 9" descr="preencoded.png"/>
          <p:cNvPicPr>
            <a:picLocks noChangeAspect="1"/>
          </p:cNvPicPr>
          <p:nvPr/>
        </p:nvPicPr>
        <p:blipFill>
          <a:blip r:embed="rId10"/>
          <a:stretch>
            <a:fillRect/>
          </a:stretch>
        </p:blipFill>
        <p:spPr>
          <a:xfrm>
            <a:off x="476250" y="4147245"/>
            <a:ext cx="238125" cy="190500"/>
          </a:xfrm>
          <a:prstGeom prst="rect">
            <a:avLst/>
          </a:prstGeom>
        </p:spPr>
      </p:pic>
      <p:pic>
        <p:nvPicPr>
          <p:cNvPr id="12" name="Image 10" descr="preencoded.png"/>
          <p:cNvPicPr>
            <a:picLocks noChangeAspect="1"/>
          </p:cNvPicPr>
          <p:nvPr/>
        </p:nvPicPr>
        <p:blipFill>
          <a:blip r:embed="rId11"/>
          <a:stretch>
            <a:fillRect/>
          </a:stretch>
        </p:blipFill>
        <p:spPr>
          <a:xfrm>
            <a:off x="476250" y="4523482"/>
            <a:ext cx="142875" cy="114300"/>
          </a:xfrm>
          <a:prstGeom prst="rect">
            <a:avLst/>
          </a:prstGeom>
        </p:spPr>
      </p:pic>
      <p:pic>
        <p:nvPicPr>
          <p:cNvPr id="13" name="Image 11" descr="preencoded.png"/>
          <p:cNvPicPr>
            <a:picLocks noChangeAspect="1"/>
          </p:cNvPicPr>
          <p:nvPr/>
        </p:nvPicPr>
        <p:blipFill>
          <a:blip r:embed="rId12"/>
          <a:stretch>
            <a:fillRect/>
          </a:stretch>
        </p:blipFill>
        <p:spPr>
          <a:xfrm>
            <a:off x="476250" y="4832003"/>
            <a:ext cx="142875" cy="114300"/>
          </a:xfrm>
          <a:prstGeom prst="rect">
            <a:avLst/>
          </a:prstGeom>
        </p:spPr>
      </p:pic>
      <p:pic>
        <p:nvPicPr>
          <p:cNvPr id="14" name="Image 12" descr="preencoded.png"/>
          <p:cNvPicPr>
            <a:picLocks noChangeAspect="1"/>
          </p:cNvPicPr>
          <p:nvPr/>
        </p:nvPicPr>
        <p:blipFill>
          <a:blip r:embed="rId13"/>
          <a:stretch>
            <a:fillRect/>
          </a:stretch>
        </p:blipFill>
        <p:spPr>
          <a:xfrm>
            <a:off x="476250" y="5140523"/>
            <a:ext cx="142875" cy="114300"/>
          </a:xfrm>
          <a:prstGeom prst="rect">
            <a:avLst/>
          </a:prstGeom>
        </p:spPr>
      </p:pic>
      <p:pic>
        <p:nvPicPr>
          <p:cNvPr id="15" name="Image 13" descr="preencoded.png"/>
          <p:cNvPicPr>
            <a:picLocks noChangeAspect="1"/>
          </p:cNvPicPr>
          <p:nvPr/>
        </p:nvPicPr>
        <p:blipFill>
          <a:blip r:embed="rId5"/>
          <a:stretch>
            <a:fillRect/>
          </a:stretch>
        </p:blipFill>
        <p:spPr>
          <a:xfrm>
            <a:off x="6210300" y="988665"/>
            <a:ext cx="5695950" cy="2744242"/>
          </a:xfrm>
          <a:prstGeom prst="rect">
            <a:avLst/>
          </a:prstGeom>
        </p:spPr>
      </p:pic>
      <p:pic>
        <p:nvPicPr>
          <p:cNvPr id="16" name="Image 14" descr="preencoded.png"/>
          <p:cNvPicPr>
            <a:picLocks noChangeAspect="1"/>
          </p:cNvPicPr>
          <p:nvPr/>
        </p:nvPicPr>
        <p:blipFill>
          <a:blip r:embed="rId14"/>
          <a:stretch>
            <a:fillRect/>
          </a:stretch>
        </p:blipFill>
        <p:spPr>
          <a:xfrm>
            <a:off x="6400800" y="1212503"/>
            <a:ext cx="238125" cy="190500"/>
          </a:xfrm>
          <a:prstGeom prst="rect">
            <a:avLst/>
          </a:prstGeom>
        </p:spPr>
      </p:pic>
      <p:pic>
        <p:nvPicPr>
          <p:cNvPr id="17" name="Image 15" descr="preencoded.png"/>
          <p:cNvPicPr>
            <a:picLocks noChangeAspect="1"/>
          </p:cNvPicPr>
          <p:nvPr/>
        </p:nvPicPr>
        <p:blipFill>
          <a:blip r:embed="rId7"/>
          <a:stretch>
            <a:fillRect/>
          </a:stretch>
        </p:blipFill>
        <p:spPr>
          <a:xfrm>
            <a:off x="6400800" y="1588740"/>
            <a:ext cx="142875" cy="114300"/>
          </a:xfrm>
          <a:prstGeom prst="rect">
            <a:avLst/>
          </a:prstGeom>
        </p:spPr>
      </p:pic>
      <p:pic>
        <p:nvPicPr>
          <p:cNvPr id="18" name="Image 16" descr="preencoded.png"/>
          <p:cNvPicPr>
            <a:picLocks noChangeAspect="1"/>
          </p:cNvPicPr>
          <p:nvPr/>
        </p:nvPicPr>
        <p:blipFill>
          <a:blip r:embed="rId8"/>
          <a:stretch>
            <a:fillRect/>
          </a:stretch>
        </p:blipFill>
        <p:spPr>
          <a:xfrm>
            <a:off x="6400800" y="1897261"/>
            <a:ext cx="142875" cy="114300"/>
          </a:xfrm>
          <a:prstGeom prst="rect">
            <a:avLst/>
          </a:prstGeom>
        </p:spPr>
      </p:pic>
      <p:pic>
        <p:nvPicPr>
          <p:cNvPr id="19" name="Image 17" descr="preencoded.png"/>
          <p:cNvPicPr>
            <a:picLocks noChangeAspect="1"/>
          </p:cNvPicPr>
          <p:nvPr/>
        </p:nvPicPr>
        <p:blipFill>
          <a:blip r:embed="rId7"/>
          <a:stretch>
            <a:fillRect/>
          </a:stretch>
        </p:blipFill>
        <p:spPr>
          <a:xfrm>
            <a:off x="6400800" y="2205782"/>
            <a:ext cx="142875" cy="114300"/>
          </a:xfrm>
          <a:prstGeom prst="rect">
            <a:avLst/>
          </a:prstGeom>
        </p:spPr>
      </p:pic>
      <p:pic>
        <p:nvPicPr>
          <p:cNvPr id="20" name="Image 18" descr="preencoded.png"/>
          <p:cNvPicPr>
            <a:picLocks noChangeAspect="1"/>
          </p:cNvPicPr>
          <p:nvPr/>
        </p:nvPicPr>
        <p:blipFill>
          <a:blip r:embed="rId15"/>
          <a:stretch>
            <a:fillRect/>
          </a:stretch>
        </p:blipFill>
        <p:spPr>
          <a:xfrm>
            <a:off x="6210300" y="3923407"/>
            <a:ext cx="5695950" cy="2744242"/>
          </a:xfrm>
          <a:prstGeom prst="rect">
            <a:avLst/>
          </a:prstGeom>
        </p:spPr>
      </p:pic>
      <p:pic>
        <p:nvPicPr>
          <p:cNvPr id="21" name="Image 19" descr="preencoded.png"/>
          <p:cNvPicPr>
            <a:picLocks noChangeAspect="1"/>
          </p:cNvPicPr>
          <p:nvPr/>
        </p:nvPicPr>
        <p:blipFill>
          <a:blip r:embed="rId16"/>
          <a:stretch>
            <a:fillRect/>
          </a:stretch>
        </p:blipFill>
        <p:spPr>
          <a:xfrm>
            <a:off x="6400800" y="4147245"/>
            <a:ext cx="238125" cy="190500"/>
          </a:xfrm>
          <a:prstGeom prst="rect">
            <a:avLst/>
          </a:prstGeom>
        </p:spPr>
      </p:pic>
      <p:pic>
        <p:nvPicPr>
          <p:cNvPr id="22" name="Image 20" descr="preencoded.png"/>
          <p:cNvPicPr>
            <a:picLocks noChangeAspect="1"/>
          </p:cNvPicPr>
          <p:nvPr/>
        </p:nvPicPr>
        <p:blipFill>
          <a:blip r:embed="rId17"/>
          <a:stretch>
            <a:fillRect/>
          </a:stretch>
        </p:blipFill>
        <p:spPr>
          <a:xfrm>
            <a:off x="6400800" y="4523482"/>
            <a:ext cx="142875" cy="114300"/>
          </a:xfrm>
          <a:prstGeom prst="rect">
            <a:avLst/>
          </a:prstGeom>
        </p:spPr>
      </p:pic>
      <p:pic>
        <p:nvPicPr>
          <p:cNvPr id="23" name="Image 21" descr="preencoded.png"/>
          <p:cNvPicPr>
            <a:picLocks noChangeAspect="1"/>
          </p:cNvPicPr>
          <p:nvPr/>
        </p:nvPicPr>
        <p:blipFill>
          <a:blip r:embed="rId18"/>
          <a:stretch>
            <a:fillRect/>
          </a:stretch>
        </p:blipFill>
        <p:spPr>
          <a:xfrm>
            <a:off x="6400800" y="4832003"/>
            <a:ext cx="142875" cy="114300"/>
          </a:xfrm>
          <a:prstGeom prst="rect">
            <a:avLst/>
          </a:prstGeom>
        </p:spPr>
      </p:pic>
      <p:pic>
        <p:nvPicPr>
          <p:cNvPr id="24" name="Image 22" descr="preencoded.png"/>
          <p:cNvPicPr>
            <a:picLocks noChangeAspect="1"/>
          </p:cNvPicPr>
          <p:nvPr/>
        </p:nvPicPr>
        <p:blipFill>
          <a:blip r:embed="rId19"/>
          <a:stretch>
            <a:fillRect/>
          </a:stretch>
        </p:blipFill>
        <p:spPr>
          <a:xfrm>
            <a:off x="6400800" y="5140523"/>
            <a:ext cx="142875" cy="114300"/>
          </a:xfrm>
          <a:prstGeom prst="rect">
            <a:avLst/>
          </a:prstGeom>
        </p:spPr>
      </p:pic>
      <p:sp>
        <p:nvSpPr>
          <p:cNvPr id="25"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Management of VIN</a:t>
            </a:r>
            <a:endParaRPr lang="en-US" sz="1800" dirty="0"/>
          </a:p>
        </p:txBody>
      </p:sp>
      <p:sp>
        <p:nvSpPr>
          <p:cNvPr id="26" name="Text 1"/>
          <p:cNvSpPr/>
          <p:nvPr/>
        </p:nvSpPr>
        <p:spPr>
          <a:xfrm>
            <a:off x="476250" y="550515"/>
            <a:ext cx="1171575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TREATMENT STRATEGIES RANGING FROM CONSERVATIVE "WATCH AND WAIT" TO SURGICAL EXCISION OR TOPICAL IMIQUIMOD.</a:t>
            </a:r>
            <a:endParaRPr lang="en-US" sz="1050" dirty="0"/>
          </a:p>
        </p:txBody>
      </p:sp>
      <p:sp>
        <p:nvSpPr>
          <p:cNvPr id="27" name="Text 2"/>
          <p:cNvSpPr/>
          <p:nvPr/>
        </p:nvSpPr>
        <p:spPr>
          <a:xfrm>
            <a:off x="828675" y="1179165"/>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When to Treat (Indications)</a:t>
            </a:r>
            <a:endParaRPr lang="en-US" sz="1350" dirty="0"/>
          </a:p>
        </p:txBody>
      </p:sp>
      <p:sp>
        <p:nvSpPr>
          <p:cNvPr id="28" name="Text 3"/>
          <p:cNvSpPr/>
          <p:nvPr/>
        </p:nvSpPr>
        <p:spPr>
          <a:xfrm>
            <a:off x="714375" y="1550640"/>
            <a:ext cx="896112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Postmenopausal presentation or immunosuppression.</a:t>
            </a:r>
            <a:endParaRPr lang="en-US" sz="1200" dirty="0"/>
          </a:p>
        </p:txBody>
      </p:sp>
      <p:sp>
        <p:nvSpPr>
          <p:cNvPr id="29" name="Text 4"/>
          <p:cNvSpPr/>
          <p:nvPr/>
        </p:nvSpPr>
        <p:spPr>
          <a:xfrm>
            <a:off x="714375" y="1859161"/>
            <a:ext cx="987552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Progressive worsening on serial histological biopsies.</a:t>
            </a:r>
            <a:endParaRPr lang="en-US" sz="1200" dirty="0"/>
          </a:p>
        </p:txBody>
      </p:sp>
      <p:sp>
        <p:nvSpPr>
          <p:cNvPr id="30" name="Text 5"/>
          <p:cNvSpPr/>
          <p:nvPr/>
        </p:nvSpPr>
        <p:spPr>
          <a:xfrm>
            <a:off x="714375" y="2167682"/>
            <a:ext cx="914400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Excessively hyperkeratotic or symptomatic lesions.</a:t>
            </a:r>
            <a:endParaRPr lang="en-US" sz="1200" dirty="0"/>
          </a:p>
        </p:txBody>
      </p:sp>
      <p:sp>
        <p:nvSpPr>
          <p:cNvPr id="31" name="Text 6"/>
          <p:cNvSpPr/>
          <p:nvPr/>
        </p:nvSpPr>
        <p:spPr>
          <a:xfrm>
            <a:off x="828675" y="4113907"/>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Conservative Management</a:t>
            </a:r>
            <a:endParaRPr lang="en-US" sz="1350" dirty="0"/>
          </a:p>
        </p:txBody>
      </p:sp>
      <p:sp>
        <p:nvSpPr>
          <p:cNvPr id="32" name="Text 7"/>
          <p:cNvSpPr/>
          <p:nvPr/>
        </p:nvSpPr>
        <p:spPr>
          <a:xfrm>
            <a:off x="714375" y="4485382"/>
            <a:ext cx="896112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Often preferred for </a:t>
            </a:r>
            <a:r>
              <a:rPr lang="en-US" sz="1200" b="1" dirty="0">
                <a:solidFill>
                  <a:srgbClr val="2C3E50"/>
                </a:solidFill>
              </a:rPr>
              <a:t>younger women</a:t>
            </a:r>
            <a:r>
              <a:rPr lang="en-US" sz="1200" dirty="0">
                <a:solidFill>
                  <a:srgbClr val="2C3E50"/>
                </a:solidFill>
              </a:rPr>
              <a:t> (watch &amp; wait).</a:t>
            </a:r>
            <a:endParaRPr lang="en-US" sz="1200" dirty="0"/>
          </a:p>
        </p:txBody>
      </p:sp>
      <p:sp>
        <p:nvSpPr>
          <p:cNvPr id="33" name="Text 8"/>
          <p:cNvSpPr/>
          <p:nvPr/>
        </p:nvSpPr>
        <p:spPr>
          <a:xfrm>
            <a:off x="714375" y="4793903"/>
            <a:ext cx="896112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Requires regular monitoring with serial biopsies.</a:t>
            </a:r>
            <a:endParaRPr lang="en-US" sz="1200" dirty="0"/>
          </a:p>
        </p:txBody>
      </p:sp>
      <p:sp>
        <p:nvSpPr>
          <p:cNvPr id="34" name="Text 9"/>
          <p:cNvSpPr/>
          <p:nvPr/>
        </p:nvSpPr>
        <p:spPr>
          <a:xfrm>
            <a:off x="714375" y="5102423"/>
            <a:ext cx="877824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Spontaneous regression possible after pregnancy.</a:t>
            </a:r>
            <a:endParaRPr lang="en-US" sz="1200" dirty="0"/>
          </a:p>
        </p:txBody>
      </p:sp>
      <p:sp>
        <p:nvSpPr>
          <p:cNvPr id="35" name="Text 10"/>
          <p:cNvSpPr/>
          <p:nvPr/>
        </p:nvSpPr>
        <p:spPr>
          <a:xfrm>
            <a:off x="6753225" y="117916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Active Treatment Options</a:t>
            </a:r>
            <a:endParaRPr lang="en-US" sz="1350" dirty="0"/>
          </a:p>
        </p:txBody>
      </p:sp>
      <p:sp>
        <p:nvSpPr>
          <p:cNvPr id="36" name="Text 11"/>
          <p:cNvSpPr/>
          <p:nvPr/>
        </p:nvSpPr>
        <p:spPr>
          <a:xfrm>
            <a:off x="6638925" y="1550640"/>
            <a:ext cx="555307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Wide Local Excision:</a:t>
            </a:r>
            <a:r>
              <a:rPr lang="en-US" sz="1200" dirty="0">
                <a:solidFill>
                  <a:srgbClr val="2C3E50"/>
                </a:solidFill>
              </a:rPr>
              <a:t> Standard 8mm margin.</a:t>
            </a:r>
            <a:endParaRPr lang="en-US" sz="1200" dirty="0"/>
          </a:p>
        </p:txBody>
      </p:sp>
      <p:sp>
        <p:nvSpPr>
          <p:cNvPr id="37" name="Text 12"/>
          <p:cNvSpPr/>
          <p:nvPr/>
        </p:nvSpPr>
        <p:spPr>
          <a:xfrm>
            <a:off x="6638925" y="1859161"/>
            <a:ext cx="555307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Topical Imiquimod:</a:t>
            </a:r>
            <a:r>
              <a:rPr lang="en-US" sz="1200" dirty="0">
                <a:solidFill>
                  <a:srgbClr val="2C3E50"/>
                </a:solidFill>
              </a:rPr>
              <a:t> Effective immunomodulator.</a:t>
            </a:r>
            <a:endParaRPr lang="en-US" sz="1200" dirty="0"/>
          </a:p>
        </p:txBody>
      </p:sp>
      <p:sp>
        <p:nvSpPr>
          <p:cNvPr id="38" name="Text 13"/>
          <p:cNvSpPr/>
          <p:nvPr/>
        </p:nvSpPr>
        <p:spPr>
          <a:xfrm>
            <a:off x="6638925" y="2167682"/>
            <a:ext cx="555307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CO2 Laser Ablation:</a:t>
            </a:r>
            <a:r>
              <a:rPr lang="en-US" sz="1200" dirty="0">
                <a:solidFill>
                  <a:srgbClr val="2C3E50"/>
                </a:solidFill>
              </a:rPr>
              <a:t> For multifocal disease.</a:t>
            </a:r>
            <a:endParaRPr lang="en-US" sz="1200" dirty="0"/>
          </a:p>
        </p:txBody>
      </p:sp>
      <p:sp>
        <p:nvSpPr>
          <p:cNvPr id="39" name="Text 14"/>
          <p:cNvSpPr/>
          <p:nvPr/>
        </p:nvSpPr>
        <p:spPr>
          <a:xfrm>
            <a:off x="6753225" y="4113907"/>
            <a:ext cx="54387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Management Pitfalls &amp; Facts</a:t>
            </a:r>
            <a:endParaRPr lang="en-US" sz="1350" dirty="0"/>
          </a:p>
        </p:txBody>
      </p:sp>
      <p:sp>
        <p:nvSpPr>
          <p:cNvPr id="40" name="Text 15"/>
          <p:cNvSpPr/>
          <p:nvPr/>
        </p:nvSpPr>
        <p:spPr>
          <a:xfrm>
            <a:off x="6638925" y="4485382"/>
            <a:ext cx="555307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Recurrence:</a:t>
            </a:r>
            <a:r>
              <a:rPr lang="en-US" sz="1200" dirty="0">
                <a:solidFill>
                  <a:srgbClr val="2C3E50"/>
                </a:solidFill>
              </a:rPr>
              <a:t> High rates (up to 84%) even after surgery.</a:t>
            </a:r>
            <a:endParaRPr lang="en-US" sz="1200" dirty="0"/>
          </a:p>
        </p:txBody>
      </p:sp>
      <p:sp>
        <p:nvSpPr>
          <p:cNvPr id="41" name="Text 16"/>
          <p:cNvSpPr/>
          <p:nvPr/>
        </p:nvSpPr>
        <p:spPr>
          <a:xfrm>
            <a:off x="6638925" y="4793903"/>
            <a:ext cx="5553075"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C3E50"/>
                </a:solidFill>
              </a:rPr>
              <a:t>Biopsy First:</a:t>
            </a:r>
            <a:r>
              <a:rPr lang="en-US" sz="1200" dirty="0">
                <a:solidFill>
                  <a:srgbClr val="2C3E50"/>
                </a:solidFill>
              </a:rPr>
              <a:t> Clinical appearance is unreliable.</a:t>
            </a:r>
            <a:endParaRPr lang="en-US" sz="1200" dirty="0"/>
          </a:p>
        </p:txBody>
      </p:sp>
      <p:sp>
        <p:nvSpPr>
          <p:cNvPr id="42" name="Text 17"/>
          <p:cNvSpPr/>
          <p:nvPr/>
        </p:nvSpPr>
        <p:spPr>
          <a:xfrm>
            <a:off x="6638925" y="5102423"/>
            <a:ext cx="5553075"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Smoking and immunosuppression increase failure rates.</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619750" cy="1009650"/>
          </a:xfrm>
          <a:prstGeom prst="rect">
            <a:avLst/>
          </a:prstGeom>
        </p:spPr>
      </p:pic>
      <p:pic>
        <p:nvPicPr>
          <p:cNvPr id="6" name="Image 4" descr="preencoded.png"/>
          <p:cNvPicPr>
            <a:picLocks noChangeAspect="1"/>
          </p:cNvPicPr>
          <p:nvPr/>
        </p:nvPicPr>
        <p:blipFill>
          <a:blip r:embed="rId6"/>
          <a:stretch>
            <a:fillRect/>
          </a:stretch>
        </p:blipFill>
        <p:spPr>
          <a:xfrm>
            <a:off x="642938" y="1440954"/>
            <a:ext cx="428625" cy="342900"/>
          </a:xfrm>
          <a:prstGeom prst="rect">
            <a:avLst/>
          </a:prstGeom>
        </p:spPr>
      </p:pic>
      <p:pic>
        <p:nvPicPr>
          <p:cNvPr id="7" name="Image 5" descr="preencoded.png"/>
          <p:cNvPicPr>
            <a:picLocks noChangeAspect="1"/>
          </p:cNvPicPr>
          <p:nvPr/>
        </p:nvPicPr>
        <p:blipFill>
          <a:blip r:embed="rId5"/>
          <a:stretch>
            <a:fillRect/>
          </a:stretch>
        </p:blipFill>
        <p:spPr>
          <a:xfrm>
            <a:off x="6191250" y="1083915"/>
            <a:ext cx="5619750" cy="1009650"/>
          </a:xfrm>
          <a:prstGeom prst="rect">
            <a:avLst/>
          </a:prstGeom>
        </p:spPr>
      </p:pic>
      <p:pic>
        <p:nvPicPr>
          <p:cNvPr id="8" name="Image 6" descr="preencoded.png"/>
          <p:cNvPicPr>
            <a:picLocks noChangeAspect="1"/>
          </p:cNvPicPr>
          <p:nvPr/>
        </p:nvPicPr>
        <p:blipFill>
          <a:blip r:embed="rId7"/>
          <a:stretch>
            <a:fillRect/>
          </a:stretch>
        </p:blipFill>
        <p:spPr>
          <a:xfrm>
            <a:off x="6453188" y="1440954"/>
            <a:ext cx="428625" cy="342900"/>
          </a:xfrm>
          <a:prstGeom prst="rect">
            <a:avLst/>
          </a:prstGeom>
        </p:spPr>
      </p:pic>
      <p:pic>
        <p:nvPicPr>
          <p:cNvPr id="9" name="Image 7" descr="preencoded.png"/>
          <p:cNvPicPr>
            <a:picLocks noChangeAspect="1"/>
          </p:cNvPicPr>
          <p:nvPr/>
        </p:nvPicPr>
        <p:blipFill>
          <a:blip r:embed="rId8"/>
          <a:stretch>
            <a:fillRect/>
          </a:stretch>
        </p:blipFill>
        <p:spPr>
          <a:xfrm>
            <a:off x="381000" y="2284065"/>
            <a:ext cx="5595938" cy="2268736"/>
          </a:xfrm>
          <a:prstGeom prst="rect">
            <a:avLst/>
          </a:prstGeom>
        </p:spPr>
      </p:pic>
      <p:pic>
        <p:nvPicPr>
          <p:cNvPr id="10" name="Image 8" descr="preencoded.png"/>
          <p:cNvPicPr>
            <a:picLocks noChangeAspect="1"/>
          </p:cNvPicPr>
          <p:nvPr/>
        </p:nvPicPr>
        <p:blipFill>
          <a:blip r:embed="rId9"/>
          <a:stretch>
            <a:fillRect/>
          </a:stretch>
        </p:blipFill>
        <p:spPr>
          <a:xfrm>
            <a:off x="619125" y="2569815"/>
            <a:ext cx="238125" cy="190500"/>
          </a:xfrm>
          <a:prstGeom prst="rect">
            <a:avLst/>
          </a:prstGeom>
        </p:spPr>
      </p:pic>
      <p:pic>
        <p:nvPicPr>
          <p:cNvPr id="11" name="Image 9" descr="preencoded.png"/>
          <p:cNvPicPr>
            <a:picLocks noChangeAspect="1"/>
          </p:cNvPicPr>
          <p:nvPr/>
        </p:nvPicPr>
        <p:blipFill>
          <a:blip r:embed="rId10"/>
          <a:stretch>
            <a:fillRect/>
          </a:stretch>
        </p:blipFill>
        <p:spPr>
          <a:xfrm>
            <a:off x="619125" y="2950815"/>
            <a:ext cx="202406" cy="166688"/>
          </a:xfrm>
          <a:prstGeom prst="rect">
            <a:avLst/>
          </a:prstGeom>
        </p:spPr>
      </p:pic>
      <p:pic>
        <p:nvPicPr>
          <p:cNvPr id="12" name="Image 10" descr="preencoded.png"/>
          <p:cNvPicPr>
            <a:picLocks noChangeAspect="1"/>
          </p:cNvPicPr>
          <p:nvPr/>
        </p:nvPicPr>
        <p:blipFill>
          <a:blip r:embed="rId10"/>
          <a:stretch>
            <a:fillRect/>
          </a:stretch>
        </p:blipFill>
        <p:spPr>
          <a:xfrm>
            <a:off x="619125" y="3291780"/>
            <a:ext cx="202406" cy="166688"/>
          </a:xfrm>
          <a:prstGeom prst="rect">
            <a:avLst/>
          </a:prstGeom>
        </p:spPr>
      </p:pic>
      <p:pic>
        <p:nvPicPr>
          <p:cNvPr id="13" name="Image 11" descr="preencoded.png"/>
          <p:cNvPicPr>
            <a:picLocks noChangeAspect="1"/>
          </p:cNvPicPr>
          <p:nvPr/>
        </p:nvPicPr>
        <p:blipFill>
          <a:blip r:embed="rId11"/>
          <a:stretch>
            <a:fillRect/>
          </a:stretch>
        </p:blipFill>
        <p:spPr>
          <a:xfrm>
            <a:off x="619125" y="3632746"/>
            <a:ext cx="202406" cy="166688"/>
          </a:xfrm>
          <a:prstGeom prst="rect">
            <a:avLst/>
          </a:prstGeom>
        </p:spPr>
      </p:pic>
      <p:pic>
        <p:nvPicPr>
          <p:cNvPr id="14" name="Image 12" descr="preencoded.png"/>
          <p:cNvPicPr>
            <a:picLocks noChangeAspect="1"/>
          </p:cNvPicPr>
          <p:nvPr/>
        </p:nvPicPr>
        <p:blipFill>
          <a:blip r:embed="rId11"/>
          <a:stretch>
            <a:fillRect/>
          </a:stretch>
        </p:blipFill>
        <p:spPr>
          <a:xfrm>
            <a:off x="619125" y="3973711"/>
            <a:ext cx="202406" cy="166688"/>
          </a:xfrm>
          <a:prstGeom prst="rect">
            <a:avLst/>
          </a:prstGeom>
        </p:spPr>
      </p:pic>
      <p:pic>
        <p:nvPicPr>
          <p:cNvPr id="15" name="Image 13" descr="preencoded.png"/>
          <p:cNvPicPr>
            <a:picLocks noChangeAspect="1"/>
          </p:cNvPicPr>
          <p:nvPr/>
        </p:nvPicPr>
        <p:blipFill>
          <a:blip r:embed="rId12"/>
          <a:stretch>
            <a:fillRect/>
          </a:stretch>
        </p:blipFill>
        <p:spPr>
          <a:xfrm>
            <a:off x="6215063" y="2284065"/>
            <a:ext cx="5595938" cy="2268736"/>
          </a:xfrm>
          <a:prstGeom prst="rect">
            <a:avLst/>
          </a:prstGeom>
        </p:spPr>
      </p:pic>
      <p:pic>
        <p:nvPicPr>
          <p:cNvPr id="16" name="Image 14" descr="preencoded.png"/>
          <p:cNvPicPr>
            <a:picLocks noChangeAspect="1"/>
          </p:cNvPicPr>
          <p:nvPr/>
        </p:nvPicPr>
        <p:blipFill>
          <a:blip r:embed="rId13"/>
          <a:stretch>
            <a:fillRect/>
          </a:stretch>
        </p:blipFill>
        <p:spPr>
          <a:xfrm>
            <a:off x="6453188" y="2569815"/>
            <a:ext cx="238125" cy="190500"/>
          </a:xfrm>
          <a:prstGeom prst="rect">
            <a:avLst/>
          </a:prstGeom>
        </p:spPr>
      </p:pic>
      <p:pic>
        <p:nvPicPr>
          <p:cNvPr id="17" name="Image 15" descr="preencoded.png"/>
          <p:cNvPicPr>
            <a:picLocks noChangeAspect="1"/>
          </p:cNvPicPr>
          <p:nvPr/>
        </p:nvPicPr>
        <p:blipFill>
          <a:blip r:embed="rId14"/>
          <a:stretch>
            <a:fillRect/>
          </a:stretch>
        </p:blipFill>
        <p:spPr>
          <a:xfrm>
            <a:off x="6453188" y="2950815"/>
            <a:ext cx="202406" cy="166688"/>
          </a:xfrm>
          <a:prstGeom prst="rect">
            <a:avLst/>
          </a:prstGeom>
        </p:spPr>
      </p:pic>
      <p:pic>
        <p:nvPicPr>
          <p:cNvPr id="18" name="Image 16" descr="preencoded.png"/>
          <p:cNvPicPr>
            <a:picLocks noChangeAspect="1"/>
          </p:cNvPicPr>
          <p:nvPr/>
        </p:nvPicPr>
        <p:blipFill>
          <a:blip r:embed="rId14"/>
          <a:stretch>
            <a:fillRect/>
          </a:stretch>
        </p:blipFill>
        <p:spPr>
          <a:xfrm>
            <a:off x="6453188" y="3291780"/>
            <a:ext cx="202406" cy="166688"/>
          </a:xfrm>
          <a:prstGeom prst="rect">
            <a:avLst/>
          </a:prstGeom>
        </p:spPr>
      </p:pic>
      <p:pic>
        <p:nvPicPr>
          <p:cNvPr id="19" name="Image 17" descr="preencoded.png"/>
          <p:cNvPicPr>
            <a:picLocks noChangeAspect="1"/>
          </p:cNvPicPr>
          <p:nvPr/>
        </p:nvPicPr>
        <p:blipFill>
          <a:blip r:embed="rId15"/>
          <a:stretch>
            <a:fillRect/>
          </a:stretch>
        </p:blipFill>
        <p:spPr>
          <a:xfrm>
            <a:off x="6453188" y="3632746"/>
            <a:ext cx="202406" cy="166688"/>
          </a:xfrm>
          <a:prstGeom prst="rect">
            <a:avLst/>
          </a:prstGeom>
        </p:spPr>
      </p:pic>
      <p:pic>
        <p:nvPicPr>
          <p:cNvPr id="20" name="Image 18" descr="preencoded.png"/>
          <p:cNvPicPr>
            <a:picLocks noChangeAspect="1"/>
          </p:cNvPicPr>
          <p:nvPr/>
        </p:nvPicPr>
        <p:blipFill>
          <a:blip r:embed="rId15"/>
          <a:stretch>
            <a:fillRect/>
          </a:stretch>
        </p:blipFill>
        <p:spPr>
          <a:xfrm>
            <a:off x="6453188" y="3973711"/>
            <a:ext cx="202406" cy="166688"/>
          </a:xfrm>
          <a:prstGeom prst="rect">
            <a:avLst/>
          </a:prstGeom>
        </p:spPr>
      </p:pic>
      <p:pic>
        <p:nvPicPr>
          <p:cNvPr id="21" name="Image 19" descr="preencoded.png"/>
          <p:cNvPicPr>
            <a:picLocks noChangeAspect="1"/>
          </p:cNvPicPr>
          <p:nvPr/>
        </p:nvPicPr>
        <p:blipFill>
          <a:blip r:embed="rId16"/>
          <a:stretch>
            <a:fillRect/>
          </a:stretch>
        </p:blipFill>
        <p:spPr>
          <a:xfrm>
            <a:off x="381000" y="4838551"/>
            <a:ext cx="11430000" cy="1140916"/>
          </a:xfrm>
          <a:prstGeom prst="rect">
            <a:avLst/>
          </a:prstGeom>
        </p:spPr>
      </p:pic>
      <p:pic>
        <p:nvPicPr>
          <p:cNvPr id="22" name="Image 20" descr="preencoded.png"/>
          <p:cNvPicPr>
            <a:picLocks noChangeAspect="1"/>
          </p:cNvPicPr>
          <p:nvPr/>
        </p:nvPicPr>
        <p:blipFill>
          <a:blip r:embed="rId17"/>
          <a:stretch>
            <a:fillRect/>
          </a:stretch>
        </p:blipFill>
        <p:spPr>
          <a:xfrm>
            <a:off x="571500" y="5069979"/>
            <a:ext cx="214313" cy="175320"/>
          </a:xfrm>
          <a:prstGeom prst="rect">
            <a:avLst/>
          </a:prstGeom>
        </p:spPr>
      </p:pic>
      <p:sp>
        <p:nvSpPr>
          <p:cNvPr id="23"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Vulval Carcinoma: Epidemiology</a:t>
            </a:r>
            <a:endParaRPr lang="en-US" sz="1800" dirty="0"/>
          </a:p>
        </p:txBody>
      </p:sp>
      <p:sp>
        <p:nvSpPr>
          <p:cNvPr id="24"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5" name="Text 2"/>
          <p:cNvSpPr/>
          <p:nvPr/>
        </p:nvSpPr>
        <p:spPr>
          <a:xfrm>
            <a:off x="1333500" y="1274415"/>
            <a:ext cx="277368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2C3E50"/>
                </a:solidFill>
              </a:rPr>
              <a:t>~1,400</a:t>
            </a:r>
            <a:endParaRPr lang="en-US" sz="2100" dirty="0"/>
          </a:p>
        </p:txBody>
      </p:sp>
      <p:sp>
        <p:nvSpPr>
          <p:cNvPr id="26" name="Text 3"/>
          <p:cNvSpPr/>
          <p:nvPr/>
        </p:nvSpPr>
        <p:spPr>
          <a:xfrm>
            <a:off x="1333500" y="1674465"/>
            <a:ext cx="3840480" cy="228600"/>
          </a:xfrm>
          <a:prstGeom prst="rect">
            <a:avLst/>
          </a:prstGeom>
          <a:noFill/>
          <a:ln/>
        </p:spPr>
        <p:txBody>
          <a:bodyPr vert="horz" wrap="square" lIns="0" tIns="0" rIns="0" bIns="0" rtlCol="0" anchor="ctr"/>
          <a:lstStyle/>
          <a:p>
            <a:pPr marL="0" indent="0">
              <a:lnSpc>
                <a:spcPts val="1800"/>
              </a:lnSpc>
              <a:buNone/>
            </a:pPr>
            <a:r>
              <a:rPr lang="en-US" sz="1200" dirty="0">
                <a:solidFill>
                  <a:srgbClr val="7F8C8D"/>
                </a:solidFill>
              </a:rPr>
              <a:t>New UK cases per year</a:t>
            </a:r>
            <a:endParaRPr lang="en-US" sz="1200" dirty="0"/>
          </a:p>
        </p:txBody>
      </p:sp>
      <p:sp>
        <p:nvSpPr>
          <p:cNvPr id="27" name="Text 4"/>
          <p:cNvSpPr/>
          <p:nvPr/>
        </p:nvSpPr>
        <p:spPr>
          <a:xfrm>
            <a:off x="7143750" y="1274415"/>
            <a:ext cx="37338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2C3E50"/>
                </a:solidFill>
              </a:rPr>
              <a:t>65–70 yrs</a:t>
            </a:r>
            <a:endParaRPr lang="en-US" sz="2100" dirty="0"/>
          </a:p>
        </p:txBody>
      </p:sp>
      <p:sp>
        <p:nvSpPr>
          <p:cNvPr id="28" name="Text 5"/>
          <p:cNvSpPr/>
          <p:nvPr/>
        </p:nvSpPr>
        <p:spPr>
          <a:xfrm>
            <a:off x="7143750" y="1674465"/>
            <a:ext cx="4937760" cy="228600"/>
          </a:xfrm>
          <a:prstGeom prst="rect">
            <a:avLst/>
          </a:prstGeom>
          <a:noFill/>
          <a:ln/>
        </p:spPr>
        <p:txBody>
          <a:bodyPr vert="horz" wrap="square" lIns="0" tIns="0" rIns="0" bIns="0" rtlCol="0" anchor="ctr"/>
          <a:lstStyle/>
          <a:p>
            <a:pPr marL="0" indent="0">
              <a:lnSpc>
                <a:spcPts val="1800"/>
              </a:lnSpc>
              <a:buNone/>
            </a:pPr>
            <a:r>
              <a:rPr lang="en-US" sz="1200" dirty="0">
                <a:solidFill>
                  <a:srgbClr val="7F8C8D"/>
                </a:solidFill>
              </a:rPr>
              <a:t>Average age at presentation</a:t>
            </a:r>
            <a:endParaRPr lang="en-US" sz="1200" dirty="0"/>
          </a:p>
        </p:txBody>
      </p:sp>
      <p:sp>
        <p:nvSpPr>
          <p:cNvPr id="29" name="Text 6"/>
          <p:cNvSpPr/>
          <p:nvPr/>
        </p:nvSpPr>
        <p:spPr>
          <a:xfrm>
            <a:off x="952500" y="2522190"/>
            <a:ext cx="51196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673AB7"/>
                </a:solidFill>
              </a:rPr>
              <a:t>HPV-Related Pathway</a:t>
            </a:r>
            <a:endParaRPr lang="en-US" sz="1500" dirty="0"/>
          </a:p>
        </p:txBody>
      </p:sp>
      <p:sp>
        <p:nvSpPr>
          <p:cNvPr id="30" name="Text 7"/>
          <p:cNvSpPr/>
          <p:nvPr/>
        </p:nvSpPr>
        <p:spPr>
          <a:xfrm>
            <a:off x="935831" y="2950815"/>
            <a:ext cx="6023610" cy="2266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Typically affects younger women</a:t>
            </a:r>
            <a:endParaRPr lang="en-US" sz="1275" dirty="0"/>
          </a:p>
        </p:txBody>
      </p:sp>
      <p:sp>
        <p:nvSpPr>
          <p:cNvPr id="31" name="Text 8"/>
          <p:cNvSpPr/>
          <p:nvPr/>
        </p:nvSpPr>
        <p:spPr>
          <a:xfrm>
            <a:off x="935831" y="3291780"/>
            <a:ext cx="6736080" cy="2266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Strongly linked to</a:t>
            </a:r>
            <a:r>
              <a:rPr lang="en-US" sz="1275" b="1" dirty="0">
                <a:solidFill>
                  <a:srgbClr val="2C3E50"/>
                </a:solidFill>
              </a:rPr>
              <a:t>HPV 16 and 18</a:t>
            </a:r>
            <a:endParaRPr lang="en-US" sz="1275" dirty="0"/>
          </a:p>
        </p:txBody>
      </p:sp>
      <p:sp>
        <p:nvSpPr>
          <p:cNvPr id="32" name="Text 9"/>
          <p:cNvSpPr/>
          <p:nvPr/>
        </p:nvSpPr>
        <p:spPr>
          <a:xfrm>
            <a:off x="935831" y="3632746"/>
            <a:ext cx="9715500" cy="2266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Preceded by Vulval Intraepithelial Neoplasia (VIN)</a:t>
            </a:r>
            <a:endParaRPr lang="en-US" sz="1275" dirty="0"/>
          </a:p>
        </p:txBody>
      </p:sp>
      <p:sp>
        <p:nvSpPr>
          <p:cNvPr id="33" name="Text 10"/>
          <p:cNvSpPr/>
          <p:nvPr/>
        </p:nvSpPr>
        <p:spPr>
          <a:xfrm>
            <a:off x="935831" y="3973711"/>
            <a:ext cx="7319010" cy="2266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VIN associated with 25–33% of cases</a:t>
            </a:r>
            <a:endParaRPr lang="en-US" sz="1275" dirty="0"/>
          </a:p>
        </p:txBody>
      </p:sp>
      <p:sp>
        <p:nvSpPr>
          <p:cNvPr id="34" name="Text 11"/>
          <p:cNvSpPr/>
          <p:nvPr/>
        </p:nvSpPr>
        <p:spPr>
          <a:xfrm>
            <a:off x="6786563" y="252219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673AB7"/>
                </a:solidFill>
              </a:rPr>
              <a:t>Non-HPV-Related Pathway</a:t>
            </a:r>
            <a:endParaRPr lang="en-US" sz="1500" dirty="0"/>
          </a:p>
        </p:txBody>
      </p:sp>
      <p:sp>
        <p:nvSpPr>
          <p:cNvPr id="35" name="Text 12"/>
          <p:cNvSpPr/>
          <p:nvPr/>
        </p:nvSpPr>
        <p:spPr>
          <a:xfrm>
            <a:off x="6769894" y="2950815"/>
            <a:ext cx="5422106" cy="2266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Typically affects postmenopausal/older women</a:t>
            </a:r>
            <a:endParaRPr lang="en-US" sz="1275" dirty="0"/>
          </a:p>
        </p:txBody>
      </p:sp>
      <p:sp>
        <p:nvSpPr>
          <p:cNvPr id="36" name="Text 13"/>
          <p:cNvSpPr/>
          <p:nvPr/>
        </p:nvSpPr>
        <p:spPr>
          <a:xfrm>
            <a:off x="6769894" y="3291780"/>
            <a:ext cx="5422106" cy="2266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Preceded by</a:t>
            </a:r>
            <a:r>
              <a:rPr lang="en-US" sz="1275" b="1" dirty="0">
                <a:solidFill>
                  <a:srgbClr val="2C3E50"/>
                </a:solidFill>
              </a:rPr>
              <a:t>Lichen Sclerosus (LS)</a:t>
            </a:r>
            <a:endParaRPr lang="en-US" sz="1275" dirty="0"/>
          </a:p>
        </p:txBody>
      </p:sp>
      <p:sp>
        <p:nvSpPr>
          <p:cNvPr id="37" name="Text 14"/>
          <p:cNvSpPr/>
          <p:nvPr/>
        </p:nvSpPr>
        <p:spPr>
          <a:xfrm>
            <a:off x="6769894" y="3632746"/>
            <a:ext cx="5422106" cy="2266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Associated with chronic vulval dystrophy</a:t>
            </a:r>
            <a:endParaRPr lang="en-US" sz="1275" dirty="0"/>
          </a:p>
        </p:txBody>
      </p:sp>
      <p:sp>
        <p:nvSpPr>
          <p:cNvPr id="38" name="Text 15"/>
          <p:cNvSpPr/>
          <p:nvPr/>
        </p:nvSpPr>
        <p:spPr>
          <a:xfrm>
            <a:off x="6769894" y="3973711"/>
            <a:ext cx="5422106" cy="226665"/>
          </a:xfrm>
          <a:prstGeom prst="rect">
            <a:avLst/>
          </a:prstGeom>
          <a:noFill/>
          <a:ln/>
        </p:spPr>
        <p:txBody>
          <a:bodyPr vert="horz" wrap="square" lIns="0" tIns="0" rIns="0" bIns="0" rtlCol="0" anchor="ctr"/>
          <a:lstStyle/>
          <a:p>
            <a:pPr marL="0" indent="0">
              <a:lnSpc>
                <a:spcPts val="1785"/>
              </a:lnSpc>
              <a:buNone/>
            </a:pPr>
            <a:r>
              <a:rPr lang="en-US" sz="1275" dirty="0">
                <a:solidFill>
                  <a:srgbClr val="2C3E50"/>
                </a:solidFill>
              </a:rPr>
              <a:t>LS linked to up to 50% of all vulval cancers</a:t>
            </a:r>
            <a:endParaRPr lang="en-US" sz="1275" dirty="0"/>
          </a:p>
        </p:txBody>
      </p:sp>
      <p:sp>
        <p:nvSpPr>
          <p:cNvPr id="39" name="Text 16"/>
          <p:cNvSpPr/>
          <p:nvPr/>
        </p:nvSpPr>
        <p:spPr>
          <a:xfrm>
            <a:off x="881063" y="5029051"/>
            <a:ext cx="1104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565C0"/>
                </a:solidFill>
              </a:rPr>
              <a:t>AKT Exam Pearl: The Two Pathways</a:t>
            </a:r>
            <a:endParaRPr lang="en-US" sz="1350" dirty="0"/>
          </a:p>
        </p:txBody>
      </p:sp>
      <p:sp>
        <p:nvSpPr>
          <p:cNvPr id="40" name="Text 17"/>
          <p:cNvSpPr/>
          <p:nvPr/>
        </p:nvSpPr>
        <p:spPr>
          <a:xfrm>
            <a:off x="571500" y="5362426"/>
            <a:ext cx="11049000"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Vulval carcinoma is </a:t>
            </a:r>
            <a:r>
              <a:rPr lang="en-US" sz="1200" b="1" dirty="0">
                <a:solidFill>
                  <a:srgbClr val="C62828"/>
                </a:solidFill>
              </a:rPr>
              <a:t>NOT</a:t>
            </a:r>
            <a:r>
              <a:rPr lang="en-US" sz="1200" dirty="0">
                <a:solidFill>
                  <a:srgbClr val="2C3E50"/>
                </a:solidFill>
              </a:rPr>
              <a:t> solely an HPV disease. While younger patients often have HPV-driven VIN, older patients frequently develop cancer via a background of </a:t>
            </a:r>
            <a:r>
              <a:rPr lang="en-US" sz="1200" b="1" dirty="0">
                <a:solidFill>
                  <a:srgbClr val="2C3E50"/>
                </a:solidFill>
              </a:rPr>
              <a:t>Lichen Sclerosus</a:t>
            </a:r>
            <a:r>
              <a:rPr lang="en-US" sz="1200" dirty="0">
                <a:solidFill>
                  <a:srgbClr val="2C3E50"/>
                </a:solidFill>
              </a:rPr>
              <a:t>. Always monitor LS patients annually due to the </a:t>
            </a:r>
            <a:r>
              <a:rPr lang="en-US" sz="1200" b="1" dirty="0">
                <a:solidFill>
                  <a:srgbClr val="C62828"/>
                </a:solidFill>
              </a:rPr>
              <a:t>4–5% lifetime cancer risk</a:t>
            </a:r>
            <a:r>
              <a:rPr lang="en-US" sz="1200" dirty="0">
                <a:solidFill>
                  <a:srgbClr val="2C3E50"/>
                </a:solidFill>
              </a:rPr>
              <a:t>.</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190500" y="95250"/>
            <a:ext cx="11811000" cy="798165"/>
          </a:xfrm>
          <a:prstGeom prst="rect">
            <a:avLst/>
          </a:prstGeom>
        </p:spPr>
      </p:pic>
      <p:pic>
        <p:nvPicPr>
          <p:cNvPr id="4" name="Image 2" descr="preencoded.png"/>
          <p:cNvPicPr>
            <a:picLocks noChangeAspect="1"/>
          </p:cNvPicPr>
          <p:nvPr/>
        </p:nvPicPr>
        <p:blipFill>
          <a:blip r:embed="rId5"/>
          <a:stretch>
            <a:fillRect/>
          </a:stretch>
        </p:blipFill>
        <p:spPr>
          <a:xfrm>
            <a:off x="381000" y="1083915"/>
            <a:ext cx="5572125" cy="2601367"/>
          </a:xfrm>
          <a:prstGeom prst="rect">
            <a:avLst/>
          </a:prstGeom>
        </p:spPr>
      </p:pic>
      <p:pic>
        <p:nvPicPr>
          <p:cNvPr id="5" name="Image 3" descr="preencoded.png"/>
          <p:cNvPicPr>
            <a:picLocks noChangeAspect="1"/>
          </p:cNvPicPr>
          <p:nvPr/>
        </p:nvPicPr>
        <p:blipFill>
          <a:blip r:embed="rId6"/>
          <a:stretch>
            <a:fillRect/>
          </a:stretch>
        </p:blipFill>
        <p:spPr>
          <a:xfrm>
            <a:off x="609600" y="1345853"/>
            <a:ext cx="238125" cy="190500"/>
          </a:xfrm>
          <a:prstGeom prst="rect">
            <a:avLst/>
          </a:prstGeom>
        </p:spPr>
      </p:pic>
      <p:pic>
        <p:nvPicPr>
          <p:cNvPr id="6" name="Image 4" descr="preencoded.png"/>
          <p:cNvPicPr>
            <a:picLocks noChangeAspect="1"/>
          </p:cNvPicPr>
          <p:nvPr/>
        </p:nvPicPr>
        <p:blipFill>
          <a:blip r:embed="rId7"/>
          <a:stretch>
            <a:fillRect/>
          </a:stretch>
        </p:blipFill>
        <p:spPr>
          <a:xfrm>
            <a:off x="609600" y="1769715"/>
            <a:ext cx="95250" cy="76200"/>
          </a:xfrm>
          <a:prstGeom prst="rect">
            <a:avLst/>
          </a:prstGeom>
        </p:spPr>
      </p:pic>
      <p:pic>
        <p:nvPicPr>
          <p:cNvPr id="7" name="Image 5" descr="preencoded.png"/>
          <p:cNvPicPr>
            <a:picLocks noChangeAspect="1"/>
          </p:cNvPicPr>
          <p:nvPr/>
        </p:nvPicPr>
        <p:blipFill>
          <a:blip r:embed="rId7"/>
          <a:stretch>
            <a:fillRect/>
          </a:stretch>
        </p:blipFill>
        <p:spPr>
          <a:xfrm>
            <a:off x="609600" y="2112615"/>
            <a:ext cx="95250" cy="76200"/>
          </a:xfrm>
          <a:prstGeom prst="rect">
            <a:avLst/>
          </a:prstGeom>
        </p:spPr>
      </p:pic>
      <p:pic>
        <p:nvPicPr>
          <p:cNvPr id="8" name="Image 6" descr="preencoded.png"/>
          <p:cNvPicPr>
            <a:picLocks noChangeAspect="1"/>
          </p:cNvPicPr>
          <p:nvPr/>
        </p:nvPicPr>
        <p:blipFill>
          <a:blip r:embed="rId7"/>
          <a:stretch>
            <a:fillRect/>
          </a:stretch>
        </p:blipFill>
        <p:spPr>
          <a:xfrm>
            <a:off x="609600" y="2455515"/>
            <a:ext cx="95250" cy="76200"/>
          </a:xfrm>
          <a:prstGeom prst="rect">
            <a:avLst/>
          </a:prstGeom>
        </p:spPr>
      </p:pic>
      <p:pic>
        <p:nvPicPr>
          <p:cNvPr id="9" name="Image 7" descr="preencoded.png"/>
          <p:cNvPicPr>
            <a:picLocks noChangeAspect="1"/>
          </p:cNvPicPr>
          <p:nvPr/>
        </p:nvPicPr>
        <p:blipFill>
          <a:blip r:embed="rId8"/>
          <a:stretch>
            <a:fillRect/>
          </a:stretch>
        </p:blipFill>
        <p:spPr>
          <a:xfrm>
            <a:off x="381000" y="3875782"/>
            <a:ext cx="5572125" cy="2601367"/>
          </a:xfrm>
          <a:prstGeom prst="rect">
            <a:avLst/>
          </a:prstGeom>
        </p:spPr>
      </p:pic>
      <p:pic>
        <p:nvPicPr>
          <p:cNvPr id="10" name="Image 8" descr="preencoded.png"/>
          <p:cNvPicPr>
            <a:picLocks noChangeAspect="1"/>
          </p:cNvPicPr>
          <p:nvPr/>
        </p:nvPicPr>
        <p:blipFill>
          <a:blip r:embed="rId9"/>
          <a:stretch>
            <a:fillRect/>
          </a:stretch>
        </p:blipFill>
        <p:spPr>
          <a:xfrm>
            <a:off x="609600" y="4137720"/>
            <a:ext cx="238125" cy="190500"/>
          </a:xfrm>
          <a:prstGeom prst="rect">
            <a:avLst/>
          </a:prstGeom>
        </p:spPr>
      </p:pic>
      <p:pic>
        <p:nvPicPr>
          <p:cNvPr id="11" name="Image 9" descr="preencoded.png"/>
          <p:cNvPicPr>
            <a:picLocks noChangeAspect="1"/>
          </p:cNvPicPr>
          <p:nvPr/>
        </p:nvPicPr>
        <p:blipFill>
          <a:blip r:embed="rId10"/>
          <a:stretch>
            <a:fillRect/>
          </a:stretch>
        </p:blipFill>
        <p:spPr>
          <a:xfrm>
            <a:off x="609600" y="4561582"/>
            <a:ext cx="95250" cy="76200"/>
          </a:xfrm>
          <a:prstGeom prst="rect">
            <a:avLst/>
          </a:prstGeom>
        </p:spPr>
      </p:pic>
      <p:pic>
        <p:nvPicPr>
          <p:cNvPr id="12" name="Image 10" descr="preencoded.png"/>
          <p:cNvPicPr>
            <a:picLocks noChangeAspect="1"/>
          </p:cNvPicPr>
          <p:nvPr/>
        </p:nvPicPr>
        <p:blipFill>
          <a:blip r:embed="rId10"/>
          <a:stretch>
            <a:fillRect/>
          </a:stretch>
        </p:blipFill>
        <p:spPr>
          <a:xfrm>
            <a:off x="609600" y="4904482"/>
            <a:ext cx="95250" cy="76200"/>
          </a:xfrm>
          <a:prstGeom prst="rect">
            <a:avLst/>
          </a:prstGeom>
        </p:spPr>
      </p:pic>
      <p:pic>
        <p:nvPicPr>
          <p:cNvPr id="13" name="Image 11" descr="preencoded.png"/>
          <p:cNvPicPr>
            <a:picLocks noChangeAspect="1"/>
          </p:cNvPicPr>
          <p:nvPr/>
        </p:nvPicPr>
        <p:blipFill>
          <a:blip r:embed="rId11"/>
          <a:stretch>
            <a:fillRect/>
          </a:stretch>
        </p:blipFill>
        <p:spPr>
          <a:xfrm>
            <a:off x="6238875" y="1083915"/>
            <a:ext cx="5572125" cy="2601367"/>
          </a:xfrm>
          <a:prstGeom prst="rect">
            <a:avLst/>
          </a:prstGeom>
        </p:spPr>
      </p:pic>
      <p:pic>
        <p:nvPicPr>
          <p:cNvPr id="14" name="Image 12" descr="preencoded.png"/>
          <p:cNvPicPr>
            <a:picLocks noChangeAspect="1"/>
          </p:cNvPicPr>
          <p:nvPr/>
        </p:nvPicPr>
        <p:blipFill>
          <a:blip r:embed="rId12"/>
          <a:stretch>
            <a:fillRect/>
          </a:stretch>
        </p:blipFill>
        <p:spPr>
          <a:xfrm>
            <a:off x="6467475" y="1353443"/>
            <a:ext cx="214313" cy="175320"/>
          </a:xfrm>
          <a:prstGeom prst="rect">
            <a:avLst/>
          </a:prstGeom>
        </p:spPr>
      </p:pic>
      <p:pic>
        <p:nvPicPr>
          <p:cNvPr id="15" name="Image 13" descr="preencoded.png"/>
          <p:cNvPicPr>
            <a:picLocks noChangeAspect="1"/>
          </p:cNvPicPr>
          <p:nvPr/>
        </p:nvPicPr>
        <p:blipFill>
          <a:blip r:embed="rId13"/>
          <a:stretch>
            <a:fillRect/>
          </a:stretch>
        </p:blipFill>
        <p:spPr>
          <a:xfrm>
            <a:off x="6467475" y="1741140"/>
            <a:ext cx="95250" cy="76200"/>
          </a:xfrm>
          <a:prstGeom prst="rect">
            <a:avLst/>
          </a:prstGeom>
        </p:spPr>
      </p:pic>
      <p:pic>
        <p:nvPicPr>
          <p:cNvPr id="16" name="Image 14" descr="preencoded.png"/>
          <p:cNvPicPr>
            <a:picLocks noChangeAspect="1"/>
          </p:cNvPicPr>
          <p:nvPr/>
        </p:nvPicPr>
        <p:blipFill>
          <a:blip r:embed="rId13"/>
          <a:stretch>
            <a:fillRect/>
          </a:stretch>
        </p:blipFill>
        <p:spPr>
          <a:xfrm>
            <a:off x="6467475" y="2084040"/>
            <a:ext cx="95250" cy="76200"/>
          </a:xfrm>
          <a:prstGeom prst="rect">
            <a:avLst/>
          </a:prstGeom>
        </p:spPr>
      </p:pic>
      <p:pic>
        <p:nvPicPr>
          <p:cNvPr id="17" name="Image 15" descr="preencoded.png"/>
          <p:cNvPicPr>
            <a:picLocks noChangeAspect="1"/>
          </p:cNvPicPr>
          <p:nvPr/>
        </p:nvPicPr>
        <p:blipFill>
          <a:blip r:embed="rId13"/>
          <a:stretch>
            <a:fillRect/>
          </a:stretch>
        </p:blipFill>
        <p:spPr>
          <a:xfrm>
            <a:off x="6467475" y="2426940"/>
            <a:ext cx="95250" cy="76200"/>
          </a:xfrm>
          <a:prstGeom prst="rect">
            <a:avLst/>
          </a:prstGeom>
        </p:spPr>
      </p:pic>
      <p:pic>
        <p:nvPicPr>
          <p:cNvPr id="18" name="Image 16" descr="preencoded.png"/>
          <p:cNvPicPr>
            <a:picLocks noChangeAspect="1"/>
          </p:cNvPicPr>
          <p:nvPr/>
        </p:nvPicPr>
        <p:blipFill>
          <a:blip r:embed="rId14"/>
          <a:stretch>
            <a:fillRect/>
          </a:stretch>
        </p:blipFill>
        <p:spPr>
          <a:xfrm>
            <a:off x="6238875" y="3875782"/>
            <a:ext cx="5572125" cy="2601367"/>
          </a:xfrm>
          <a:prstGeom prst="rect">
            <a:avLst/>
          </a:prstGeom>
        </p:spPr>
      </p:pic>
      <p:pic>
        <p:nvPicPr>
          <p:cNvPr id="19" name="Image 17" descr="preencoded.png"/>
          <p:cNvPicPr>
            <a:picLocks noChangeAspect="1"/>
          </p:cNvPicPr>
          <p:nvPr/>
        </p:nvPicPr>
        <p:blipFill>
          <a:blip r:embed="rId15"/>
          <a:stretch>
            <a:fillRect/>
          </a:stretch>
        </p:blipFill>
        <p:spPr>
          <a:xfrm>
            <a:off x="6467475" y="4145310"/>
            <a:ext cx="214313" cy="175320"/>
          </a:xfrm>
          <a:prstGeom prst="rect">
            <a:avLst/>
          </a:prstGeom>
        </p:spPr>
      </p:pic>
      <p:pic>
        <p:nvPicPr>
          <p:cNvPr id="20" name="Image 18" descr="preencoded.png"/>
          <p:cNvPicPr>
            <a:picLocks noChangeAspect="1"/>
          </p:cNvPicPr>
          <p:nvPr/>
        </p:nvPicPr>
        <p:blipFill>
          <a:blip r:embed="rId16"/>
          <a:stretch>
            <a:fillRect/>
          </a:stretch>
        </p:blipFill>
        <p:spPr>
          <a:xfrm>
            <a:off x="6467475" y="4533007"/>
            <a:ext cx="95250" cy="76200"/>
          </a:xfrm>
          <a:prstGeom prst="rect">
            <a:avLst/>
          </a:prstGeom>
        </p:spPr>
      </p:pic>
      <p:pic>
        <p:nvPicPr>
          <p:cNvPr id="21" name="Image 19" descr="preencoded.png"/>
          <p:cNvPicPr>
            <a:picLocks noChangeAspect="1"/>
          </p:cNvPicPr>
          <p:nvPr/>
        </p:nvPicPr>
        <p:blipFill>
          <a:blip r:embed="rId16"/>
          <a:stretch>
            <a:fillRect/>
          </a:stretch>
        </p:blipFill>
        <p:spPr>
          <a:xfrm>
            <a:off x="6467475" y="4875907"/>
            <a:ext cx="95250" cy="76200"/>
          </a:xfrm>
          <a:prstGeom prst="rect">
            <a:avLst/>
          </a:prstGeom>
        </p:spPr>
      </p:pic>
      <p:pic>
        <p:nvPicPr>
          <p:cNvPr id="22" name="Image 20" descr="preencoded.png"/>
          <p:cNvPicPr>
            <a:picLocks noChangeAspect="1"/>
          </p:cNvPicPr>
          <p:nvPr/>
        </p:nvPicPr>
        <p:blipFill>
          <a:blip r:embed="rId16"/>
          <a:stretch>
            <a:fillRect/>
          </a:stretch>
        </p:blipFill>
        <p:spPr>
          <a:xfrm>
            <a:off x="6467475" y="5218807"/>
            <a:ext cx="95250" cy="76200"/>
          </a:xfrm>
          <a:prstGeom prst="rect">
            <a:avLst/>
          </a:prstGeom>
        </p:spPr>
      </p:pic>
      <p:sp>
        <p:nvSpPr>
          <p:cNvPr id="23"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Presentation of Vulval Carcinoma</a:t>
            </a:r>
            <a:endParaRPr lang="en-US" sz="1800" dirty="0"/>
          </a:p>
        </p:txBody>
      </p:sp>
      <p:sp>
        <p:nvSpPr>
          <p:cNvPr id="24"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5" name="Text 2"/>
          <p:cNvSpPr/>
          <p:nvPr/>
        </p:nvSpPr>
        <p:spPr>
          <a:xfrm>
            <a:off x="962025" y="1312515"/>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Clinical Symptoms &amp; Signs</a:t>
            </a:r>
            <a:endParaRPr lang="en-US" sz="1350" dirty="0"/>
          </a:p>
        </p:txBody>
      </p:sp>
      <p:sp>
        <p:nvSpPr>
          <p:cNvPr id="26" name="Text 3"/>
          <p:cNvSpPr/>
          <p:nvPr/>
        </p:nvSpPr>
        <p:spPr>
          <a:xfrm>
            <a:off x="800100" y="1712565"/>
            <a:ext cx="1139190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Persistent vulval </a:t>
            </a:r>
            <a:r>
              <a:rPr lang="en-US" sz="1200" b="1" dirty="0">
                <a:solidFill>
                  <a:srgbClr val="2C3E50"/>
                </a:solidFill>
              </a:rPr>
              <a:t>pruritus</a:t>
            </a:r>
            <a:r>
              <a:rPr lang="en-US" sz="1200" dirty="0">
                <a:solidFill>
                  <a:srgbClr val="2C3E50"/>
                </a:solidFill>
              </a:rPr>
              <a:t> (often preceded by Lichen Sclerosus)</a:t>
            </a:r>
            <a:endParaRPr lang="en-US" sz="1200" dirty="0"/>
          </a:p>
        </p:txBody>
      </p:sp>
      <p:sp>
        <p:nvSpPr>
          <p:cNvPr id="27" name="Text 4"/>
          <p:cNvSpPr/>
          <p:nvPr/>
        </p:nvSpPr>
        <p:spPr>
          <a:xfrm>
            <a:off x="800100" y="2055465"/>
            <a:ext cx="969264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A visible </a:t>
            </a:r>
            <a:r>
              <a:rPr lang="en-US" sz="1200" b="1" dirty="0">
                <a:solidFill>
                  <a:srgbClr val="2C3E50"/>
                </a:solidFill>
              </a:rPr>
              <a:t>lump or ulceration</a:t>
            </a:r>
            <a:r>
              <a:rPr lang="en-US" sz="1200" dirty="0">
                <a:solidFill>
                  <a:srgbClr val="2C3E50"/>
                </a:solidFill>
              </a:rPr>
              <a:t> (may bleed or discharge)</a:t>
            </a:r>
            <a:endParaRPr lang="en-US" sz="1200" dirty="0"/>
          </a:p>
        </p:txBody>
      </p:sp>
      <p:sp>
        <p:nvSpPr>
          <p:cNvPr id="28" name="Text 5"/>
          <p:cNvSpPr/>
          <p:nvPr/>
        </p:nvSpPr>
        <p:spPr>
          <a:xfrm>
            <a:off x="800100" y="2398365"/>
            <a:ext cx="9326880"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Late features: Dysuria and inguinal </a:t>
            </a:r>
            <a:r>
              <a:rPr lang="en-US" sz="1200" b="1" dirty="0">
                <a:solidFill>
                  <a:srgbClr val="2C3E50"/>
                </a:solidFill>
              </a:rPr>
              <a:t>lymphadenopathy</a:t>
            </a:r>
            <a:endParaRPr lang="en-US" sz="1200" dirty="0"/>
          </a:p>
        </p:txBody>
      </p:sp>
      <p:sp>
        <p:nvSpPr>
          <p:cNvPr id="29" name="Text 6"/>
          <p:cNvSpPr/>
          <p:nvPr/>
        </p:nvSpPr>
        <p:spPr>
          <a:xfrm>
            <a:off x="962025" y="4104382"/>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Two Main Pathways</a:t>
            </a:r>
            <a:endParaRPr lang="en-US" sz="1350" dirty="0"/>
          </a:p>
        </p:txBody>
      </p:sp>
      <p:sp>
        <p:nvSpPr>
          <p:cNvPr id="30" name="Text 7"/>
          <p:cNvSpPr/>
          <p:nvPr/>
        </p:nvSpPr>
        <p:spPr>
          <a:xfrm>
            <a:off x="800100" y="4504432"/>
            <a:ext cx="1054608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673AB7"/>
                </a:solidFill>
              </a:rPr>
              <a:t>HPV-Related:</a:t>
            </a:r>
            <a:r>
              <a:rPr lang="en-US" sz="1200" dirty="0">
                <a:solidFill>
                  <a:srgbClr val="2C3E50"/>
                </a:solidFill>
              </a:rPr>
              <a:t> Younger women; preceded by VIN (HPV 16/18)</a:t>
            </a:r>
            <a:endParaRPr lang="en-US" sz="1200" dirty="0"/>
          </a:p>
        </p:txBody>
      </p:sp>
      <p:sp>
        <p:nvSpPr>
          <p:cNvPr id="31" name="Text 8"/>
          <p:cNvSpPr/>
          <p:nvPr/>
        </p:nvSpPr>
        <p:spPr>
          <a:xfrm>
            <a:off x="800100" y="4847332"/>
            <a:ext cx="10607040"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673AB7"/>
                </a:solidFill>
              </a:rPr>
              <a:t>Non-HPV-Related:</a:t>
            </a:r>
            <a:r>
              <a:rPr lang="en-US" sz="1200" dirty="0">
                <a:solidFill>
                  <a:srgbClr val="2C3E50"/>
                </a:solidFill>
              </a:rPr>
              <a:t> Older women; preceded by Lichen Sclerosus</a:t>
            </a:r>
            <a:endParaRPr lang="en-US" sz="1200" dirty="0"/>
          </a:p>
        </p:txBody>
      </p:sp>
      <p:sp>
        <p:nvSpPr>
          <p:cNvPr id="32" name="Text 9"/>
          <p:cNvSpPr/>
          <p:nvPr/>
        </p:nvSpPr>
        <p:spPr>
          <a:xfrm>
            <a:off x="6777038" y="1312515"/>
            <a:ext cx="54149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C62828"/>
                </a:solidFill>
              </a:rPr>
              <a:t>URGENT 2-WEEK WAIT CRITERIA</a:t>
            </a:r>
            <a:endParaRPr lang="en-US" sz="1350" dirty="0"/>
          </a:p>
        </p:txBody>
      </p:sp>
      <p:sp>
        <p:nvSpPr>
          <p:cNvPr id="33" name="Text 10"/>
          <p:cNvSpPr/>
          <p:nvPr/>
        </p:nvSpPr>
        <p:spPr>
          <a:xfrm>
            <a:off x="6657975" y="1683990"/>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Any </a:t>
            </a:r>
            <a:r>
              <a:rPr lang="en-US" sz="1200" b="1" dirty="0">
                <a:solidFill>
                  <a:srgbClr val="2C3E50"/>
                </a:solidFill>
              </a:rPr>
              <a:t>unexplained vulval lump</a:t>
            </a:r>
            <a:r>
              <a:rPr lang="en-US" sz="1200" dirty="0">
                <a:solidFill>
                  <a:srgbClr val="2C3E50"/>
                </a:solidFill>
              </a:rPr>
              <a:t> or mass</a:t>
            </a:r>
            <a:endParaRPr lang="en-US" sz="1200" dirty="0"/>
          </a:p>
        </p:txBody>
      </p:sp>
      <p:sp>
        <p:nvSpPr>
          <p:cNvPr id="34" name="Text 11"/>
          <p:cNvSpPr/>
          <p:nvPr/>
        </p:nvSpPr>
        <p:spPr>
          <a:xfrm>
            <a:off x="6657975" y="2026890"/>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Vulval </a:t>
            </a:r>
            <a:r>
              <a:rPr lang="en-US" sz="1200" b="1" dirty="0">
                <a:solidFill>
                  <a:srgbClr val="2C3E50"/>
                </a:solidFill>
              </a:rPr>
              <a:t>bleeding</a:t>
            </a:r>
            <a:r>
              <a:rPr lang="en-US" sz="1200" dirty="0">
                <a:solidFill>
                  <a:srgbClr val="2C3E50"/>
                </a:solidFill>
              </a:rPr>
              <a:t> due to ulceration</a:t>
            </a:r>
            <a:endParaRPr lang="en-US" sz="1200" dirty="0"/>
          </a:p>
        </p:txBody>
      </p:sp>
      <p:sp>
        <p:nvSpPr>
          <p:cNvPr id="35" name="Text 12"/>
          <p:cNvSpPr/>
          <p:nvPr/>
        </p:nvSpPr>
        <p:spPr>
          <a:xfrm>
            <a:off x="6657975" y="2369790"/>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Chronic symptoms not responding to standard treatment</a:t>
            </a:r>
            <a:endParaRPr lang="en-US" sz="1200" dirty="0"/>
          </a:p>
        </p:txBody>
      </p:sp>
      <p:sp>
        <p:nvSpPr>
          <p:cNvPr id="36" name="Text 13"/>
          <p:cNvSpPr/>
          <p:nvPr/>
        </p:nvSpPr>
        <p:spPr>
          <a:xfrm>
            <a:off x="6777038" y="4104382"/>
            <a:ext cx="5114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565C0"/>
                </a:solidFill>
              </a:rPr>
              <a:t>AKT / SCA Exam Pearls</a:t>
            </a:r>
            <a:endParaRPr lang="en-US" sz="1350" dirty="0"/>
          </a:p>
        </p:txBody>
      </p:sp>
      <p:sp>
        <p:nvSpPr>
          <p:cNvPr id="37" name="Text 14"/>
          <p:cNvSpPr/>
          <p:nvPr/>
        </p:nvSpPr>
        <p:spPr>
          <a:xfrm>
            <a:off x="6657975" y="4475857"/>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Average age at diagnosis is </a:t>
            </a:r>
            <a:r>
              <a:rPr lang="en-US" sz="1200" b="1" dirty="0">
                <a:solidFill>
                  <a:srgbClr val="2C3E50"/>
                </a:solidFill>
              </a:rPr>
              <a:t>65–70 years</a:t>
            </a:r>
            <a:r>
              <a:rPr lang="en-US" sz="1200" dirty="0">
                <a:solidFill>
                  <a:srgbClr val="2C3E50"/>
                </a:solidFill>
              </a:rPr>
              <a:t> (postmenopausal)</a:t>
            </a:r>
            <a:endParaRPr lang="en-US" sz="1200" dirty="0"/>
          </a:p>
        </p:txBody>
      </p:sp>
      <p:sp>
        <p:nvSpPr>
          <p:cNvPr id="38" name="Text 15"/>
          <p:cNvSpPr/>
          <p:nvPr/>
        </p:nvSpPr>
        <p:spPr>
          <a:xfrm>
            <a:off x="6657975" y="4818757"/>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VIN is associated with </a:t>
            </a:r>
            <a:r>
              <a:rPr lang="en-US" sz="1200" b="1" dirty="0">
                <a:solidFill>
                  <a:srgbClr val="2C3E50"/>
                </a:solidFill>
              </a:rPr>
              <a:t>25–33%</a:t>
            </a:r>
            <a:r>
              <a:rPr lang="en-US" sz="1200" dirty="0">
                <a:solidFill>
                  <a:srgbClr val="2C3E50"/>
                </a:solidFill>
              </a:rPr>
              <a:t> of vulval cancers</a:t>
            </a:r>
            <a:endParaRPr lang="en-US" sz="1200" dirty="0"/>
          </a:p>
        </p:txBody>
      </p:sp>
      <p:sp>
        <p:nvSpPr>
          <p:cNvPr id="39" name="Text 16"/>
          <p:cNvSpPr/>
          <p:nvPr/>
        </p:nvSpPr>
        <p:spPr>
          <a:xfrm>
            <a:off x="6657975" y="5161657"/>
            <a:ext cx="55340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2C3E50"/>
                </a:solidFill>
              </a:rPr>
              <a:t>LS carries a </a:t>
            </a:r>
            <a:r>
              <a:rPr lang="en-US" sz="1200" b="1" dirty="0">
                <a:solidFill>
                  <a:srgbClr val="2C3E50"/>
                </a:solidFill>
              </a:rPr>
              <a:t>4–5%</a:t>
            </a:r>
            <a:r>
              <a:rPr lang="en-US" sz="1200" dirty="0">
                <a:solidFill>
                  <a:srgbClr val="2C3E50"/>
                </a:solidFill>
              </a:rPr>
              <a:t> lifetime risk of progression to SCC</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28600"/>
            <a:ext cx="11430000" cy="777180"/>
          </a:xfrm>
          <a:prstGeom prst="rect">
            <a:avLst/>
          </a:prstGeom>
        </p:spPr>
      </p:pic>
      <p:pic>
        <p:nvPicPr>
          <p:cNvPr id="5" name="Image 3" descr="preencoded.png"/>
          <p:cNvPicPr>
            <a:picLocks noChangeAspect="1"/>
          </p:cNvPicPr>
          <p:nvPr/>
        </p:nvPicPr>
        <p:blipFill>
          <a:blip r:embed="rId6"/>
          <a:stretch>
            <a:fillRect/>
          </a:stretch>
        </p:blipFill>
        <p:spPr>
          <a:xfrm>
            <a:off x="381000" y="1158180"/>
            <a:ext cx="5572125" cy="5547420"/>
          </a:xfrm>
          <a:prstGeom prst="rect">
            <a:avLst/>
          </a:prstGeom>
        </p:spPr>
      </p:pic>
      <p:pic>
        <p:nvPicPr>
          <p:cNvPr id="6" name="Image 4" descr="preencoded.png"/>
          <p:cNvPicPr>
            <a:picLocks noChangeAspect="1"/>
          </p:cNvPicPr>
          <p:nvPr/>
        </p:nvPicPr>
        <p:blipFill>
          <a:blip r:embed="rId7"/>
          <a:stretch>
            <a:fillRect/>
          </a:stretch>
        </p:blipFill>
        <p:spPr>
          <a:xfrm>
            <a:off x="619125" y="1396305"/>
            <a:ext cx="5095875" cy="381000"/>
          </a:xfrm>
          <a:prstGeom prst="rect">
            <a:avLst/>
          </a:prstGeom>
        </p:spPr>
      </p:pic>
      <p:pic>
        <p:nvPicPr>
          <p:cNvPr id="7" name="Image 5" descr="preencoded.png"/>
          <p:cNvPicPr>
            <a:picLocks noChangeAspect="1"/>
          </p:cNvPicPr>
          <p:nvPr/>
        </p:nvPicPr>
        <p:blipFill>
          <a:blip r:embed="rId8"/>
          <a:stretch>
            <a:fillRect/>
          </a:stretch>
        </p:blipFill>
        <p:spPr>
          <a:xfrm>
            <a:off x="619125" y="1424880"/>
            <a:ext cx="285750" cy="228600"/>
          </a:xfrm>
          <a:prstGeom prst="rect">
            <a:avLst/>
          </a:prstGeom>
        </p:spPr>
      </p:pic>
      <p:pic>
        <p:nvPicPr>
          <p:cNvPr id="8" name="Image 6" descr="preencoded.png"/>
          <p:cNvPicPr>
            <a:picLocks noChangeAspect="1"/>
          </p:cNvPicPr>
          <p:nvPr/>
        </p:nvPicPr>
        <p:blipFill>
          <a:blip r:embed="rId9"/>
          <a:stretch>
            <a:fillRect/>
          </a:stretch>
        </p:blipFill>
        <p:spPr>
          <a:xfrm>
            <a:off x="619125" y="1967805"/>
            <a:ext cx="166688" cy="166688"/>
          </a:xfrm>
          <a:prstGeom prst="rect">
            <a:avLst/>
          </a:prstGeom>
        </p:spPr>
      </p:pic>
      <p:pic>
        <p:nvPicPr>
          <p:cNvPr id="9" name="Image 7" descr="preencoded.png"/>
          <p:cNvPicPr>
            <a:picLocks noChangeAspect="1"/>
          </p:cNvPicPr>
          <p:nvPr/>
        </p:nvPicPr>
        <p:blipFill>
          <a:blip r:embed="rId9"/>
          <a:stretch>
            <a:fillRect/>
          </a:stretch>
        </p:blipFill>
        <p:spPr>
          <a:xfrm>
            <a:off x="619125" y="2625030"/>
            <a:ext cx="166688" cy="166688"/>
          </a:xfrm>
          <a:prstGeom prst="rect">
            <a:avLst/>
          </a:prstGeom>
        </p:spPr>
      </p:pic>
      <p:pic>
        <p:nvPicPr>
          <p:cNvPr id="10" name="Image 8" descr="preencoded.png"/>
          <p:cNvPicPr>
            <a:picLocks noChangeAspect="1"/>
          </p:cNvPicPr>
          <p:nvPr/>
        </p:nvPicPr>
        <p:blipFill>
          <a:blip r:embed="rId9"/>
          <a:stretch>
            <a:fillRect/>
          </a:stretch>
        </p:blipFill>
        <p:spPr>
          <a:xfrm>
            <a:off x="619125" y="3282255"/>
            <a:ext cx="166688" cy="166688"/>
          </a:xfrm>
          <a:prstGeom prst="rect">
            <a:avLst/>
          </a:prstGeom>
        </p:spPr>
      </p:pic>
      <p:pic>
        <p:nvPicPr>
          <p:cNvPr id="11" name="Image 9" descr="preencoded.png"/>
          <p:cNvPicPr>
            <a:picLocks noChangeAspect="1"/>
          </p:cNvPicPr>
          <p:nvPr/>
        </p:nvPicPr>
        <p:blipFill>
          <a:blip r:embed="rId10"/>
          <a:stretch>
            <a:fillRect/>
          </a:stretch>
        </p:blipFill>
        <p:spPr>
          <a:xfrm>
            <a:off x="619125" y="3844230"/>
            <a:ext cx="5095875" cy="685800"/>
          </a:xfrm>
          <a:prstGeom prst="rect">
            <a:avLst/>
          </a:prstGeom>
        </p:spPr>
      </p:pic>
      <p:pic>
        <p:nvPicPr>
          <p:cNvPr id="12" name="Image 10" descr="preencoded.png"/>
          <p:cNvPicPr>
            <a:picLocks noChangeAspect="1"/>
          </p:cNvPicPr>
          <p:nvPr/>
        </p:nvPicPr>
        <p:blipFill>
          <a:blip r:embed="rId11"/>
          <a:stretch>
            <a:fillRect/>
          </a:stretch>
        </p:blipFill>
        <p:spPr>
          <a:xfrm>
            <a:off x="6238875" y="1158180"/>
            <a:ext cx="5572125" cy="4042470"/>
          </a:xfrm>
          <a:prstGeom prst="rect">
            <a:avLst/>
          </a:prstGeom>
        </p:spPr>
      </p:pic>
      <p:pic>
        <p:nvPicPr>
          <p:cNvPr id="13" name="Image 11" descr="preencoded.png"/>
          <p:cNvPicPr>
            <a:picLocks noChangeAspect="1"/>
          </p:cNvPicPr>
          <p:nvPr/>
        </p:nvPicPr>
        <p:blipFill>
          <a:blip r:embed="rId7"/>
          <a:stretch>
            <a:fillRect/>
          </a:stretch>
        </p:blipFill>
        <p:spPr>
          <a:xfrm>
            <a:off x="6477000" y="1396305"/>
            <a:ext cx="5095875" cy="381000"/>
          </a:xfrm>
          <a:prstGeom prst="rect">
            <a:avLst/>
          </a:prstGeom>
        </p:spPr>
      </p:pic>
      <p:pic>
        <p:nvPicPr>
          <p:cNvPr id="14" name="Image 12" descr="preencoded.png"/>
          <p:cNvPicPr>
            <a:picLocks noChangeAspect="1"/>
          </p:cNvPicPr>
          <p:nvPr/>
        </p:nvPicPr>
        <p:blipFill>
          <a:blip r:embed="rId12"/>
          <a:stretch>
            <a:fillRect/>
          </a:stretch>
        </p:blipFill>
        <p:spPr>
          <a:xfrm>
            <a:off x="6477000" y="1424880"/>
            <a:ext cx="285750" cy="228600"/>
          </a:xfrm>
          <a:prstGeom prst="rect">
            <a:avLst/>
          </a:prstGeom>
        </p:spPr>
      </p:pic>
      <p:pic>
        <p:nvPicPr>
          <p:cNvPr id="15" name="Image 13" descr="preencoded.png"/>
          <p:cNvPicPr>
            <a:picLocks noChangeAspect="1"/>
          </p:cNvPicPr>
          <p:nvPr/>
        </p:nvPicPr>
        <p:blipFill>
          <a:blip r:embed="rId13"/>
          <a:stretch>
            <a:fillRect/>
          </a:stretch>
        </p:blipFill>
        <p:spPr>
          <a:xfrm>
            <a:off x="6477000" y="1967805"/>
            <a:ext cx="166688" cy="179487"/>
          </a:xfrm>
          <a:prstGeom prst="rect">
            <a:avLst/>
          </a:prstGeom>
        </p:spPr>
      </p:pic>
      <p:pic>
        <p:nvPicPr>
          <p:cNvPr id="16" name="Image 14" descr="preencoded.png"/>
          <p:cNvPicPr>
            <a:picLocks noChangeAspect="1"/>
          </p:cNvPicPr>
          <p:nvPr/>
        </p:nvPicPr>
        <p:blipFill>
          <a:blip r:embed="rId14"/>
          <a:stretch>
            <a:fillRect/>
          </a:stretch>
        </p:blipFill>
        <p:spPr>
          <a:xfrm>
            <a:off x="6477000" y="2625030"/>
            <a:ext cx="166688" cy="194370"/>
          </a:xfrm>
          <a:prstGeom prst="rect">
            <a:avLst/>
          </a:prstGeom>
        </p:spPr>
      </p:pic>
      <p:pic>
        <p:nvPicPr>
          <p:cNvPr id="17" name="Image 15" descr="preencoded.png"/>
          <p:cNvPicPr>
            <a:picLocks noChangeAspect="1"/>
          </p:cNvPicPr>
          <p:nvPr/>
        </p:nvPicPr>
        <p:blipFill>
          <a:blip r:embed="rId15"/>
          <a:stretch>
            <a:fillRect/>
          </a:stretch>
        </p:blipFill>
        <p:spPr>
          <a:xfrm>
            <a:off x="6477000" y="3282255"/>
            <a:ext cx="166688" cy="212080"/>
          </a:xfrm>
          <a:prstGeom prst="rect">
            <a:avLst/>
          </a:prstGeom>
        </p:spPr>
      </p:pic>
      <p:pic>
        <p:nvPicPr>
          <p:cNvPr id="18" name="Image 16" descr="preencoded.png"/>
          <p:cNvPicPr>
            <a:picLocks noChangeAspect="1"/>
          </p:cNvPicPr>
          <p:nvPr/>
        </p:nvPicPr>
        <p:blipFill>
          <a:blip r:embed="rId16"/>
          <a:stretch>
            <a:fillRect/>
          </a:stretch>
        </p:blipFill>
        <p:spPr>
          <a:xfrm>
            <a:off x="7088088" y="3901380"/>
            <a:ext cx="476250" cy="476250"/>
          </a:xfrm>
          <a:prstGeom prst="rect">
            <a:avLst/>
          </a:prstGeom>
        </p:spPr>
      </p:pic>
      <p:pic>
        <p:nvPicPr>
          <p:cNvPr id="19" name="Image 17" descr="preencoded.png"/>
          <p:cNvPicPr>
            <a:picLocks noChangeAspect="1"/>
          </p:cNvPicPr>
          <p:nvPr/>
        </p:nvPicPr>
        <p:blipFill>
          <a:blip r:embed="rId17"/>
          <a:stretch>
            <a:fillRect/>
          </a:stretch>
        </p:blipFill>
        <p:spPr>
          <a:xfrm>
            <a:off x="7207151" y="4044255"/>
            <a:ext cx="238125" cy="190500"/>
          </a:xfrm>
          <a:prstGeom prst="rect">
            <a:avLst/>
          </a:prstGeom>
        </p:spPr>
      </p:pic>
      <p:pic>
        <p:nvPicPr>
          <p:cNvPr id="20" name="Image 18" descr="preencoded.png"/>
          <p:cNvPicPr>
            <a:picLocks noChangeAspect="1"/>
          </p:cNvPicPr>
          <p:nvPr/>
        </p:nvPicPr>
        <p:blipFill>
          <a:blip r:embed="rId18"/>
          <a:stretch>
            <a:fillRect/>
          </a:stretch>
        </p:blipFill>
        <p:spPr>
          <a:xfrm>
            <a:off x="8786664" y="3901380"/>
            <a:ext cx="476250" cy="476250"/>
          </a:xfrm>
          <a:prstGeom prst="rect">
            <a:avLst/>
          </a:prstGeom>
        </p:spPr>
      </p:pic>
      <p:pic>
        <p:nvPicPr>
          <p:cNvPr id="21" name="Image 19" descr="preencoded.png"/>
          <p:cNvPicPr>
            <a:picLocks noChangeAspect="1"/>
          </p:cNvPicPr>
          <p:nvPr/>
        </p:nvPicPr>
        <p:blipFill>
          <a:blip r:embed="rId19"/>
          <a:stretch>
            <a:fillRect/>
          </a:stretch>
        </p:blipFill>
        <p:spPr>
          <a:xfrm>
            <a:off x="8905726" y="4044255"/>
            <a:ext cx="238125" cy="190500"/>
          </a:xfrm>
          <a:prstGeom prst="rect">
            <a:avLst/>
          </a:prstGeom>
        </p:spPr>
      </p:pic>
      <p:pic>
        <p:nvPicPr>
          <p:cNvPr id="22" name="Image 20" descr="preencoded.png"/>
          <p:cNvPicPr>
            <a:picLocks noChangeAspect="1"/>
          </p:cNvPicPr>
          <p:nvPr/>
        </p:nvPicPr>
        <p:blipFill>
          <a:blip r:embed="rId20"/>
          <a:stretch>
            <a:fillRect/>
          </a:stretch>
        </p:blipFill>
        <p:spPr>
          <a:xfrm>
            <a:off x="10485239" y="3901380"/>
            <a:ext cx="476250" cy="476250"/>
          </a:xfrm>
          <a:prstGeom prst="rect">
            <a:avLst/>
          </a:prstGeom>
        </p:spPr>
      </p:pic>
      <p:pic>
        <p:nvPicPr>
          <p:cNvPr id="23" name="Image 21" descr="preencoded.png"/>
          <p:cNvPicPr>
            <a:picLocks noChangeAspect="1"/>
          </p:cNvPicPr>
          <p:nvPr/>
        </p:nvPicPr>
        <p:blipFill>
          <a:blip r:embed="rId21"/>
          <a:stretch>
            <a:fillRect/>
          </a:stretch>
        </p:blipFill>
        <p:spPr>
          <a:xfrm>
            <a:off x="10604302" y="4044255"/>
            <a:ext cx="238125" cy="190500"/>
          </a:xfrm>
          <a:prstGeom prst="rect">
            <a:avLst/>
          </a:prstGeom>
        </p:spPr>
      </p:pic>
      <p:pic>
        <p:nvPicPr>
          <p:cNvPr id="24" name="Image 22" descr="preencoded.png"/>
          <p:cNvPicPr>
            <a:picLocks noChangeAspect="1"/>
          </p:cNvPicPr>
          <p:nvPr/>
        </p:nvPicPr>
        <p:blipFill>
          <a:blip r:embed="rId22"/>
          <a:stretch>
            <a:fillRect/>
          </a:stretch>
        </p:blipFill>
        <p:spPr>
          <a:xfrm>
            <a:off x="6238875" y="5429250"/>
            <a:ext cx="5572125" cy="1276350"/>
          </a:xfrm>
          <a:prstGeom prst="rect">
            <a:avLst/>
          </a:prstGeom>
        </p:spPr>
      </p:pic>
      <p:pic>
        <p:nvPicPr>
          <p:cNvPr id="25" name="Image 23" descr="preencoded.png"/>
          <p:cNvPicPr>
            <a:picLocks noChangeAspect="1"/>
          </p:cNvPicPr>
          <p:nvPr/>
        </p:nvPicPr>
        <p:blipFill>
          <a:blip r:embed="rId23"/>
          <a:stretch>
            <a:fillRect/>
          </a:stretch>
        </p:blipFill>
        <p:spPr>
          <a:xfrm>
            <a:off x="6429375" y="5876925"/>
            <a:ext cx="476250" cy="381000"/>
          </a:xfrm>
          <a:prstGeom prst="rect">
            <a:avLst/>
          </a:prstGeom>
        </p:spPr>
      </p:pic>
      <p:sp>
        <p:nvSpPr>
          <p:cNvPr id="26" name="Text 0"/>
          <p:cNvSpPr/>
          <p:nvPr/>
        </p:nvSpPr>
        <p:spPr>
          <a:xfrm>
            <a:off x="666750" y="342900"/>
            <a:ext cx="1120140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Lichen Sclerosus: Clinical Features</a:t>
            </a:r>
            <a:endParaRPr lang="en-US" sz="2100" dirty="0"/>
          </a:p>
        </p:txBody>
      </p:sp>
      <p:sp>
        <p:nvSpPr>
          <p:cNvPr id="27" name="Text 1"/>
          <p:cNvSpPr/>
          <p:nvPr/>
        </p:nvSpPr>
        <p:spPr>
          <a:xfrm>
            <a:off x="666750" y="69145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8" name="Text 2"/>
          <p:cNvSpPr/>
          <p:nvPr/>
        </p:nvSpPr>
        <p:spPr>
          <a:xfrm>
            <a:off x="1047750" y="139630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Symptoms &amp; Presentation</a:t>
            </a:r>
            <a:endParaRPr lang="en-US" sz="1500" dirty="0"/>
          </a:p>
        </p:txBody>
      </p:sp>
      <p:sp>
        <p:nvSpPr>
          <p:cNvPr id="29" name="Text 3"/>
          <p:cNvSpPr/>
          <p:nvPr/>
        </p:nvSpPr>
        <p:spPr>
          <a:xfrm>
            <a:off x="900113" y="1920180"/>
            <a:ext cx="48148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Intense Pruritus:</a:t>
            </a:r>
            <a:r>
              <a:rPr lang="en-US" sz="1350" dirty="0">
                <a:solidFill>
                  <a:srgbClr val="444444"/>
                </a:solidFill>
              </a:rPr>
              <a:t> Often the primary complaint; can be severe enough to disrupt sleep.</a:t>
            </a:r>
            <a:endParaRPr lang="en-US" sz="1350" dirty="0"/>
          </a:p>
        </p:txBody>
      </p:sp>
      <p:sp>
        <p:nvSpPr>
          <p:cNvPr id="30" name="Text 4"/>
          <p:cNvSpPr/>
          <p:nvPr/>
        </p:nvSpPr>
        <p:spPr>
          <a:xfrm>
            <a:off x="900113" y="2577405"/>
            <a:ext cx="48148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Soreness &amp; Dyspareunia:</a:t>
            </a:r>
            <a:r>
              <a:rPr lang="en-US" sz="1350" dirty="0">
                <a:solidFill>
                  <a:srgbClr val="444444"/>
                </a:solidFill>
              </a:rPr>
              <a:t> Skin fragility leads to tearing and painful intercourse.</a:t>
            </a:r>
            <a:endParaRPr lang="en-US" sz="1350" dirty="0"/>
          </a:p>
        </p:txBody>
      </p:sp>
      <p:sp>
        <p:nvSpPr>
          <p:cNvPr id="31" name="Text 5"/>
          <p:cNvSpPr/>
          <p:nvPr/>
        </p:nvSpPr>
        <p:spPr>
          <a:xfrm>
            <a:off x="900113" y="3234630"/>
            <a:ext cx="48148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Demographics:</a:t>
            </a:r>
            <a:r>
              <a:rPr lang="en-US" sz="1350" dirty="0">
                <a:solidFill>
                  <a:srgbClr val="444444"/>
                </a:solidFill>
              </a:rPr>
              <a:t> Most common in postmenopausal women, but clinicians must maintain a high index of suspicion in all ages.</a:t>
            </a:r>
            <a:endParaRPr lang="en-US" sz="1350" dirty="0"/>
          </a:p>
        </p:txBody>
      </p:sp>
      <p:sp>
        <p:nvSpPr>
          <p:cNvPr id="32" name="Text 6"/>
          <p:cNvSpPr/>
          <p:nvPr/>
        </p:nvSpPr>
        <p:spPr>
          <a:xfrm>
            <a:off x="762000" y="3844230"/>
            <a:ext cx="4810125" cy="685800"/>
          </a:xfrm>
          <a:prstGeom prst="rect">
            <a:avLst/>
          </a:prstGeom>
          <a:noFill/>
          <a:ln/>
        </p:spPr>
        <p:txBody>
          <a:bodyPr vert="horz" wrap="square" lIns="0" tIns="0" rIns="0" bIns="0" rtlCol="0" anchor="ctr"/>
          <a:lstStyle/>
          <a:p>
            <a:pPr marL="0" indent="0">
              <a:lnSpc>
                <a:spcPts val="1800"/>
              </a:lnSpc>
              <a:buNone/>
            </a:pPr>
            <a:r>
              <a:rPr lang="en-US" sz="1200" i="1" dirty="0">
                <a:solidFill>
                  <a:srgbClr val="2C3E50"/>
                </a:solidFill>
              </a:rPr>
              <a:t>"Clinical diagnosis is often possible, but look for the chronic nature of the history—this is not simple thrush."</a:t>
            </a:r>
            <a:endParaRPr lang="en-US" sz="1200" dirty="0"/>
          </a:p>
        </p:txBody>
      </p:sp>
      <p:sp>
        <p:nvSpPr>
          <p:cNvPr id="33" name="Text 7"/>
          <p:cNvSpPr/>
          <p:nvPr/>
        </p:nvSpPr>
        <p:spPr>
          <a:xfrm>
            <a:off x="6905625" y="1396305"/>
            <a:ext cx="52863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Physical Examination Signs</a:t>
            </a:r>
            <a:endParaRPr lang="en-US" sz="1500" dirty="0"/>
          </a:p>
        </p:txBody>
      </p:sp>
      <p:sp>
        <p:nvSpPr>
          <p:cNvPr id="34" name="Text 8"/>
          <p:cNvSpPr/>
          <p:nvPr/>
        </p:nvSpPr>
        <p:spPr>
          <a:xfrm>
            <a:off x="6757988" y="1920180"/>
            <a:ext cx="48148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"Cigarette Paper" Appearance:</a:t>
            </a:r>
            <a:r>
              <a:rPr lang="en-US" sz="1350" dirty="0">
                <a:solidFill>
                  <a:srgbClr val="444444"/>
                </a:solidFill>
              </a:rPr>
              <a:t> White, thin, crinkled, and atrophic skin texture.</a:t>
            </a:r>
            <a:endParaRPr lang="en-US" sz="1350" dirty="0"/>
          </a:p>
        </p:txBody>
      </p:sp>
      <p:sp>
        <p:nvSpPr>
          <p:cNvPr id="35" name="Text 9"/>
          <p:cNvSpPr/>
          <p:nvPr/>
        </p:nvSpPr>
        <p:spPr>
          <a:xfrm>
            <a:off x="6757988" y="2577405"/>
            <a:ext cx="48148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Figure-of-8 Distribution:</a:t>
            </a:r>
            <a:r>
              <a:rPr lang="en-US" sz="1350" dirty="0">
                <a:solidFill>
                  <a:srgbClr val="444444"/>
                </a:solidFill>
              </a:rPr>
              <a:t> Classic involvement of the vulva extending back to the perianal region.</a:t>
            </a:r>
            <a:endParaRPr lang="en-US" sz="1350" dirty="0"/>
          </a:p>
        </p:txBody>
      </p:sp>
      <p:sp>
        <p:nvSpPr>
          <p:cNvPr id="36" name="Text 10"/>
          <p:cNvSpPr/>
          <p:nvPr/>
        </p:nvSpPr>
        <p:spPr>
          <a:xfrm>
            <a:off x="6757988" y="3234630"/>
            <a:ext cx="4814888"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444444"/>
                </a:solidFill>
              </a:rPr>
              <a:t>Architectural Loss:</a:t>
            </a:r>
            <a:r>
              <a:rPr lang="en-US" sz="1350" dirty="0">
                <a:solidFill>
                  <a:srgbClr val="444444"/>
                </a:solidFill>
              </a:rPr>
              <a:t> Labial fusion (burying of the clitoris) and narrowing of the introitus (stenosis).</a:t>
            </a:r>
            <a:endParaRPr lang="en-US" sz="1350" dirty="0"/>
          </a:p>
        </p:txBody>
      </p:sp>
      <p:sp>
        <p:nvSpPr>
          <p:cNvPr id="37" name="Text 11"/>
          <p:cNvSpPr/>
          <p:nvPr/>
        </p:nvSpPr>
        <p:spPr>
          <a:xfrm>
            <a:off x="7150745" y="4434780"/>
            <a:ext cx="350937"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C3E50"/>
                </a:solidFill>
              </a:rPr>
              <a:t>Vulva</a:t>
            </a:r>
            <a:endParaRPr lang="en-US" sz="1050" dirty="0"/>
          </a:p>
        </p:txBody>
      </p:sp>
      <p:sp>
        <p:nvSpPr>
          <p:cNvPr id="38" name="Text 12"/>
          <p:cNvSpPr/>
          <p:nvPr/>
        </p:nvSpPr>
        <p:spPr>
          <a:xfrm>
            <a:off x="8600926" y="4434780"/>
            <a:ext cx="847576"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C3E50"/>
                </a:solidFill>
              </a:rPr>
              <a:t>Perianal Area</a:t>
            </a:r>
            <a:endParaRPr lang="en-US" sz="1050" dirty="0"/>
          </a:p>
        </p:txBody>
      </p:sp>
      <p:sp>
        <p:nvSpPr>
          <p:cNvPr id="39" name="Text 13"/>
          <p:cNvSpPr/>
          <p:nvPr/>
        </p:nvSpPr>
        <p:spPr>
          <a:xfrm>
            <a:off x="10445353" y="4434780"/>
            <a:ext cx="555873" cy="200025"/>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C3E50"/>
                </a:solidFill>
              </a:rPr>
              <a:t>Stenosis</a:t>
            </a:r>
            <a:endParaRPr lang="en-US" sz="1050" dirty="0"/>
          </a:p>
        </p:txBody>
      </p:sp>
      <p:sp>
        <p:nvSpPr>
          <p:cNvPr id="40" name="Text 14"/>
          <p:cNvSpPr/>
          <p:nvPr/>
        </p:nvSpPr>
        <p:spPr>
          <a:xfrm>
            <a:off x="7096125" y="5581650"/>
            <a:ext cx="5095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5100"/>
                </a:solidFill>
              </a:rPr>
              <a:t>DO NOT MISS: MALIGNANT POTENTIAL</a:t>
            </a:r>
            <a:endParaRPr lang="en-US" sz="1350" dirty="0"/>
          </a:p>
        </p:txBody>
      </p:sp>
      <p:sp>
        <p:nvSpPr>
          <p:cNvPr id="41" name="Text 15"/>
          <p:cNvSpPr/>
          <p:nvPr/>
        </p:nvSpPr>
        <p:spPr>
          <a:xfrm>
            <a:off x="7096125" y="5867400"/>
            <a:ext cx="4524375" cy="6858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LS carries a </a:t>
            </a:r>
            <a:r>
              <a:rPr lang="en-US" sz="1200" b="1" dirty="0">
                <a:solidFill>
                  <a:srgbClr val="2C3E50"/>
                </a:solidFill>
              </a:rPr>
              <a:t>4–5% lifetime risk</a:t>
            </a:r>
            <a:r>
              <a:rPr lang="en-US" sz="1200" dirty="0">
                <a:solidFill>
                  <a:srgbClr val="2C3E50"/>
                </a:solidFill>
              </a:rPr>
              <a:t> of progression to Squamous Cell Carcinoma. Any suspicious, non-healing, or thickened area requires an </a:t>
            </a:r>
            <a:r>
              <a:rPr lang="en-US" sz="1200" b="1" dirty="0">
                <a:solidFill>
                  <a:srgbClr val="2C3E50"/>
                </a:solidFill>
              </a:rPr>
              <a:t>Urgent Biopsy</a:t>
            </a:r>
            <a:r>
              <a:rPr lang="en-US" sz="1200" dirty="0">
                <a:solidFill>
                  <a:srgbClr val="2C3E50"/>
                </a:solidFill>
              </a:rPr>
              <a:t>.</a:t>
            </a:r>
            <a:endParaRPr lang="en-US" sz="1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28600"/>
            <a:ext cx="11430000" cy="824805"/>
          </a:xfrm>
          <a:prstGeom prst="rect">
            <a:avLst/>
          </a:prstGeom>
        </p:spPr>
      </p:pic>
      <p:pic>
        <p:nvPicPr>
          <p:cNvPr id="5" name="Image 3" descr="preencoded.png"/>
          <p:cNvPicPr>
            <a:picLocks noChangeAspect="1"/>
          </p:cNvPicPr>
          <p:nvPr/>
        </p:nvPicPr>
        <p:blipFill>
          <a:blip r:embed="rId5"/>
          <a:stretch>
            <a:fillRect/>
          </a:stretch>
        </p:blipFill>
        <p:spPr>
          <a:xfrm>
            <a:off x="381000" y="1205805"/>
            <a:ext cx="5572125" cy="5347395"/>
          </a:xfrm>
          <a:prstGeom prst="rect">
            <a:avLst/>
          </a:prstGeom>
        </p:spPr>
      </p:pic>
      <p:pic>
        <p:nvPicPr>
          <p:cNvPr id="6" name="Image 4" descr="preencoded.png"/>
          <p:cNvPicPr>
            <a:picLocks noChangeAspect="1"/>
          </p:cNvPicPr>
          <p:nvPr/>
        </p:nvPicPr>
        <p:blipFill>
          <a:blip r:embed="rId6"/>
          <a:stretch>
            <a:fillRect/>
          </a:stretch>
        </p:blipFill>
        <p:spPr>
          <a:xfrm>
            <a:off x="609600" y="1386780"/>
            <a:ext cx="5114925" cy="361950"/>
          </a:xfrm>
          <a:prstGeom prst="rect">
            <a:avLst/>
          </a:prstGeom>
        </p:spPr>
      </p:pic>
      <p:pic>
        <p:nvPicPr>
          <p:cNvPr id="7" name="Image 5" descr="preencoded.png"/>
          <p:cNvPicPr>
            <a:picLocks noChangeAspect="1"/>
          </p:cNvPicPr>
          <p:nvPr/>
        </p:nvPicPr>
        <p:blipFill>
          <a:blip r:embed="rId7"/>
          <a:stretch>
            <a:fillRect/>
          </a:stretch>
        </p:blipFill>
        <p:spPr>
          <a:xfrm>
            <a:off x="609600" y="1415355"/>
            <a:ext cx="285750" cy="228600"/>
          </a:xfrm>
          <a:prstGeom prst="rect">
            <a:avLst/>
          </a:prstGeom>
        </p:spPr>
      </p:pic>
      <p:pic>
        <p:nvPicPr>
          <p:cNvPr id="8" name="Image 6" descr="preencoded.png"/>
          <p:cNvPicPr>
            <a:picLocks noChangeAspect="1"/>
          </p:cNvPicPr>
          <p:nvPr/>
        </p:nvPicPr>
        <p:blipFill>
          <a:blip r:embed="rId8"/>
          <a:stretch>
            <a:fillRect/>
          </a:stretch>
        </p:blipFill>
        <p:spPr>
          <a:xfrm>
            <a:off x="609600" y="1872555"/>
            <a:ext cx="214313" cy="214313"/>
          </a:xfrm>
          <a:prstGeom prst="rect">
            <a:avLst/>
          </a:prstGeom>
        </p:spPr>
      </p:pic>
      <p:pic>
        <p:nvPicPr>
          <p:cNvPr id="9" name="Image 7" descr="preencoded.png"/>
          <p:cNvPicPr>
            <a:picLocks noChangeAspect="1"/>
          </p:cNvPicPr>
          <p:nvPr/>
        </p:nvPicPr>
        <p:blipFill>
          <a:blip r:embed="rId9"/>
          <a:stretch>
            <a:fillRect/>
          </a:stretch>
        </p:blipFill>
        <p:spPr>
          <a:xfrm>
            <a:off x="609600" y="2482155"/>
            <a:ext cx="214313" cy="250031"/>
          </a:xfrm>
          <a:prstGeom prst="rect">
            <a:avLst/>
          </a:prstGeom>
        </p:spPr>
      </p:pic>
      <p:pic>
        <p:nvPicPr>
          <p:cNvPr id="10" name="Image 8" descr="preencoded.png"/>
          <p:cNvPicPr>
            <a:picLocks noChangeAspect="1"/>
          </p:cNvPicPr>
          <p:nvPr/>
        </p:nvPicPr>
        <p:blipFill>
          <a:blip r:embed="rId9"/>
          <a:stretch>
            <a:fillRect/>
          </a:stretch>
        </p:blipFill>
        <p:spPr>
          <a:xfrm>
            <a:off x="609600" y="3091755"/>
            <a:ext cx="214313" cy="250031"/>
          </a:xfrm>
          <a:prstGeom prst="rect">
            <a:avLst/>
          </a:prstGeom>
        </p:spPr>
      </p:pic>
      <p:pic>
        <p:nvPicPr>
          <p:cNvPr id="11" name="Image 9" descr="preencoded.png"/>
          <p:cNvPicPr>
            <a:picLocks noChangeAspect="1"/>
          </p:cNvPicPr>
          <p:nvPr/>
        </p:nvPicPr>
        <p:blipFill>
          <a:blip r:embed="rId9"/>
          <a:stretch>
            <a:fillRect/>
          </a:stretch>
        </p:blipFill>
        <p:spPr>
          <a:xfrm>
            <a:off x="609600" y="3701355"/>
            <a:ext cx="214313" cy="250031"/>
          </a:xfrm>
          <a:prstGeom prst="rect">
            <a:avLst/>
          </a:prstGeom>
        </p:spPr>
      </p:pic>
      <p:pic>
        <p:nvPicPr>
          <p:cNvPr id="12" name="Image 10" descr="preencoded.png"/>
          <p:cNvPicPr>
            <a:picLocks noChangeAspect="1"/>
          </p:cNvPicPr>
          <p:nvPr/>
        </p:nvPicPr>
        <p:blipFill>
          <a:blip r:embed="rId10"/>
          <a:stretch>
            <a:fillRect/>
          </a:stretch>
        </p:blipFill>
        <p:spPr>
          <a:xfrm>
            <a:off x="609600" y="4387155"/>
            <a:ext cx="5114925" cy="676275"/>
          </a:xfrm>
          <a:prstGeom prst="rect">
            <a:avLst/>
          </a:prstGeom>
        </p:spPr>
      </p:pic>
      <p:pic>
        <p:nvPicPr>
          <p:cNvPr id="13" name="Image 11" descr="preencoded.png"/>
          <p:cNvPicPr>
            <a:picLocks noChangeAspect="1"/>
          </p:cNvPicPr>
          <p:nvPr/>
        </p:nvPicPr>
        <p:blipFill>
          <a:blip r:embed="rId11"/>
          <a:stretch>
            <a:fillRect/>
          </a:stretch>
        </p:blipFill>
        <p:spPr>
          <a:xfrm>
            <a:off x="723900" y="4529286"/>
            <a:ext cx="202406" cy="163711"/>
          </a:xfrm>
          <a:prstGeom prst="rect">
            <a:avLst/>
          </a:prstGeom>
        </p:spPr>
      </p:pic>
      <p:pic>
        <p:nvPicPr>
          <p:cNvPr id="14" name="Image 12" descr="preencoded.png"/>
          <p:cNvPicPr>
            <a:picLocks noChangeAspect="1"/>
          </p:cNvPicPr>
          <p:nvPr/>
        </p:nvPicPr>
        <p:blipFill>
          <a:blip r:embed="rId12"/>
          <a:stretch>
            <a:fillRect/>
          </a:stretch>
        </p:blipFill>
        <p:spPr>
          <a:xfrm>
            <a:off x="6238875" y="1205805"/>
            <a:ext cx="5572125" cy="2518470"/>
          </a:xfrm>
          <a:prstGeom prst="rect">
            <a:avLst/>
          </a:prstGeom>
        </p:spPr>
      </p:pic>
      <p:pic>
        <p:nvPicPr>
          <p:cNvPr id="15" name="Image 13" descr="preencoded.png"/>
          <p:cNvPicPr>
            <a:picLocks noChangeAspect="1"/>
          </p:cNvPicPr>
          <p:nvPr/>
        </p:nvPicPr>
        <p:blipFill>
          <a:blip r:embed="rId6"/>
          <a:stretch>
            <a:fillRect/>
          </a:stretch>
        </p:blipFill>
        <p:spPr>
          <a:xfrm>
            <a:off x="6467475" y="1386780"/>
            <a:ext cx="5114925" cy="361950"/>
          </a:xfrm>
          <a:prstGeom prst="rect">
            <a:avLst/>
          </a:prstGeom>
        </p:spPr>
      </p:pic>
      <p:pic>
        <p:nvPicPr>
          <p:cNvPr id="16" name="Image 14" descr="preencoded.png"/>
          <p:cNvPicPr>
            <a:picLocks noChangeAspect="1"/>
          </p:cNvPicPr>
          <p:nvPr/>
        </p:nvPicPr>
        <p:blipFill>
          <a:blip r:embed="rId13"/>
          <a:stretch>
            <a:fillRect/>
          </a:stretch>
        </p:blipFill>
        <p:spPr>
          <a:xfrm>
            <a:off x="6467475" y="1415355"/>
            <a:ext cx="285750" cy="228600"/>
          </a:xfrm>
          <a:prstGeom prst="rect">
            <a:avLst/>
          </a:prstGeom>
        </p:spPr>
      </p:pic>
      <p:pic>
        <p:nvPicPr>
          <p:cNvPr id="17" name="Image 15" descr="preencoded.png"/>
          <p:cNvPicPr>
            <a:picLocks noChangeAspect="1"/>
          </p:cNvPicPr>
          <p:nvPr/>
        </p:nvPicPr>
        <p:blipFill>
          <a:blip r:embed="rId14"/>
          <a:stretch>
            <a:fillRect/>
          </a:stretch>
        </p:blipFill>
        <p:spPr>
          <a:xfrm>
            <a:off x="6467475" y="2539305"/>
            <a:ext cx="214313" cy="214313"/>
          </a:xfrm>
          <a:prstGeom prst="rect">
            <a:avLst/>
          </a:prstGeom>
        </p:spPr>
      </p:pic>
      <p:pic>
        <p:nvPicPr>
          <p:cNvPr id="18" name="Image 16" descr="preencoded.png"/>
          <p:cNvPicPr>
            <a:picLocks noChangeAspect="1"/>
          </p:cNvPicPr>
          <p:nvPr/>
        </p:nvPicPr>
        <p:blipFill>
          <a:blip r:embed="rId15"/>
          <a:stretch>
            <a:fillRect/>
          </a:stretch>
        </p:blipFill>
        <p:spPr>
          <a:xfrm>
            <a:off x="6238875" y="3876675"/>
            <a:ext cx="5572125" cy="2676525"/>
          </a:xfrm>
          <a:prstGeom prst="rect">
            <a:avLst/>
          </a:prstGeom>
        </p:spPr>
      </p:pic>
      <p:pic>
        <p:nvPicPr>
          <p:cNvPr id="19" name="Image 17" descr="preencoded.png"/>
          <p:cNvPicPr>
            <a:picLocks noChangeAspect="1"/>
          </p:cNvPicPr>
          <p:nvPr/>
        </p:nvPicPr>
        <p:blipFill>
          <a:blip r:embed="rId16"/>
          <a:stretch>
            <a:fillRect/>
          </a:stretch>
        </p:blipFill>
        <p:spPr>
          <a:xfrm>
            <a:off x="6467475" y="4057650"/>
            <a:ext cx="5114925" cy="361950"/>
          </a:xfrm>
          <a:prstGeom prst="rect">
            <a:avLst/>
          </a:prstGeom>
        </p:spPr>
      </p:pic>
      <p:pic>
        <p:nvPicPr>
          <p:cNvPr id="20" name="Image 18" descr="preencoded.png"/>
          <p:cNvPicPr>
            <a:picLocks noChangeAspect="1"/>
          </p:cNvPicPr>
          <p:nvPr/>
        </p:nvPicPr>
        <p:blipFill>
          <a:blip r:embed="rId17"/>
          <a:stretch>
            <a:fillRect/>
          </a:stretch>
        </p:blipFill>
        <p:spPr>
          <a:xfrm>
            <a:off x="6467475" y="4086225"/>
            <a:ext cx="285750" cy="228600"/>
          </a:xfrm>
          <a:prstGeom prst="rect">
            <a:avLst/>
          </a:prstGeom>
        </p:spPr>
      </p:pic>
      <p:pic>
        <p:nvPicPr>
          <p:cNvPr id="21" name="Image 19" descr="preencoded.png"/>
          <p:cNvPicPr>
            <a:picLocks noChangeAspect="1"/>
          </p:cNvPicPr>
          <p:nvPr/>
        </p:nvPicPr>
        <p:blipFill>
          <a:blip r:embed="rId18"/>
          <a:stretch>
            <a:fillRect/>
          </a:stretch>
        </p:blipFill>
        <p:spPr>
          <a:xfrm>
            <a:off x="6467475" y="4543425"/>
            <a:ext cx="214313" cy="250031"/>
          </a:xfrm>
          <a:prstGeom prst="rect">
            <a:avLst/>
          </a:prstGeom>
        </p:spPr>
      </p:pic>
      <p:pic>
        <p:nvPicPr>
          <p:cNvPr id="22" name="Image 20" descr="preencoded.png"/>
          <p:cNvPicPr>
            <a:picLocks noChangeAspect="1"/>
          </p:cNvPicPr>
          <p:nvPr/>
        </p:nvPicPr>
        <p:blipFill>
          <a:blip r:embed="rId19"/>
          <a:stretch>
            <a:fillRect/>
          </a:stretch>
        </p:blipFill>
        <p:spPr>
          <a:xfrm>
            <a:off x="6467475" y="5153025"/>
            <a:ext cx="214313" cy="187523"/>
          </a:xfrm>
          <a:prstGeom prst="rect">
            <a:avLst/>
          </a:prstGeom>
        </p:spPr>
      </p:pic>
      <p:pic>
        <p:nvPicPr>
          <p:cNvPr id="23" name="Image 21" descr="preencoded.png"/>
          <p:cNvPicPr>
            <a:picLocks noChangeAspect="1"/>
          </p:cNvPicPr>
          <p:nvPr/>
        </p:nvPicPr>
        <p:blipFill>
          <a:blip r:embed="rId20"/>
          <a:stretch>
            <a:fillRect/>
          </a:stretch>
        </p:blipFill>
        <p:spPr>
          <a:xfrm>
            <a:off x="6467475" y="5762625"/>
            <a:ext cx="214313" cy="214313"/>
          </a:xfrm>
          <a:prstGeom prst="rect">
            <a:avLst/>
          </a:prstGeom>
        </p:spPr>
      </p:pic>
      <p:sp>
        <p:nvSpPr>
          <p:cNvPr id="24" name="Text 0"/>
          <p:cNvSpPr/>
          <p:nvPr/>
        </p:nvSpPr>
        <p:spPr>
          <a:xfrm>
            <a:off x="666750" y="342900"/>
            <a:ext cx="11525250" cy="319980"/>
          </a:xfrm>
          <a:prstGeom prst="rect">
            <a:avLst/>
          </a:prstGeom>
          <a:noFill/>
          <a:ln/>
        </p:spPr>
        <p:txBody>
          <a:bodyPr vert="horz" wrap="square" lIns="0" tIns="0" rIns="0" bIns="0" rtlCol="0" anchor="ctr"/>
          <a:lstStyle/>
          <a:p>
            <a:pPr marL="0" indent="0">
              <a:lnSpc>
                <a:spcPts val="2520"/>
              </a:lnSpc>
              <a:buNone/>
            </a:pPr>
            <a:r>
              <a:rPr lang="en-US" sz="2100" b="1" dirty="0">
                <a:solidFill>
                  <a:srgbClr val="2C3E50"/>
                </a:solidFill>
              </a:rPr>
              <a:t>Lichen Sclerosus: Management and Risk</a:t>
            </a:r>
            <a:endParaRPr lang="en-US" sz="2100" dirty="0"/>
          </a:p>
        </p:txBody>
      </p:sp>
      <p:sp>
        <p:nvSpPr>
          <p:cNvPr id="25" name="Text 1"/>
          <p:cNvSpPr/>
          <p:nvPr/>
        </p:nvSpPr>
        <p:spPr>
          <a:xfrm>
            <a:off x="666750" y="710505"/>
            <a:ext cx="11525250" cy="228600"/>
          </a:xfrm>
          <a:prstGeom prst="rect">
            <a:avLst/>
          </a:prstGeom>
          <a:noFill/>
          <a:ln/>
        </p:spPr>
        <p:txBody>
          <a:bodyPr vert="horz" wrap="square" lIns="0" tIns="0" rIns="0" bIns="0" rtlCol="0" anchor="ctr"/>
          <a:lstStyle/>
          <a:p>
            <a:pPr marL="0" indent="0">
              <a:lnSpc>
                <a:spcPts val="1800"/>
              </a:lnSpc>
              <a:buNone/>
            </a:pPr>
            <a:r>
              <a:rPr lang="en-US" sz="1200" dirty="0">
                <a:solidFill>
                  <a:srgbClr val="673AB7"/>
                </a:solidFill>
              </a:rPr>
              <a:t>Treatment with ultra-potent steroids and the importance of long-term monitoring due to the 4-5% cancer risk.</a:t>
            </a:r>
            <a:endParaRPr lang="en-US" sz="1200" dirty="0"/>
          </a:p>
        </p:txBody>
      </p:sp>
      <p:sp>
        <p:nvSpPr>
          <p:cNvPr id="26" name="Text 2"/>
          <p:cNvSpPr/>
          <p:nvPr/>
        </p:nvSpPr>
        <p:spPr>
          <a:xfrm>
            <a:off x="1009650" y="1386780"/>
            <a:ext cx="48006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2E7D32"/>
                </a:solidFill>
              </a:rPr>
              <a:t>FIRST-LINE MANAGEMENT</a:t>
            </a:r>
            <a:endParaRPr lang="en-US" sz="1500" dirty="0"/>
          </a:p>
        </p:txBody>
      </p:sp>
      <p:sp>
        <p:nvSpPr>
          <p:cNvPr id="27" name="Text 3"/>
          <p:cNvSpPr/>
          <p:nvPr/>
        </p:nvSpPr>
        <p:spPr>
          <a:xfrm>
            <a:off x="919162" y="187255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Gold Standard:</a:t>
            </a:r>
            <a:r>
              <a:rPr lang="en-US" sz="1350" dirty="0">
                <a:solidFill>
                  <a:srgbClr val="2C3E50"/>
                </a:solidFill>
              </a:rPr>
              <a:t> Clobetasol propionate 0.05% ointment (Ultra-potent steroid).</a:t>
            </a:r>
            <a:endParaRPr lang="en-US" sz="1350" dirty="0"/>
          </a:p>
        </p:txBody>
      </p:sp>
      <p:sp>
        <p:nvSpPr>
          <p:cNvPr id="28" name="Text 4"/>
          <p:cNvSpPr/>
          <p:nvPr/>
        </p:nvSpPr>
        <p:spPr>
          <a:xfrm>
            <a:off x="919162" y="248215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Regimen:</a:t>
            </a:r>
            <a:r>
              <a:rPr lang="en-US" sz="1350" dirty="0">
                <a:solidFill>
                  <a:srgbClr val="2C3E50"/>
                </a:solidFill>
              </a:rPr>
              <a:t> Once daily for 3 months (tapering: 1 month daily, 1 month alternate days, 1 month twice weekly).</a:t>
            </a:r>
            <a:endParaRPr lang="en-US" sz="1350" dirty="0"/>
          </a:p>
        </p:txBody>
      </p:sp>
      <p:sp>
        <p:nvSpPr>
          <p:cNvPr id="29" name="Text 5"/>
          <p:cNvSpPr/>
          <p:nvPr/>
        </p:nvSpPr>
        <p:spPr>
          <a:xfrm>
            <a:off x="919162" y="309175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Maintenance:</a:t>
            </a:r>
            <a:r>
              <a:rPr lang="en-US" sz="1350" dirty="0">
                <a:solidFill>
                  <a:srgbClr val="2C3E50"/>
                </a:solidFill>
              </a:rPr>
              <a:t> Use twice weekly long-term to prevent recurrence and structural changes (labial fusion).</a:t>
            </a:r>
            <a:endParaRPr lang="en-US" sz="1350" dirty="0"/>
          </a:p>
        </p:txBody>
      </p:sp>
      <p:sp>
        <p:nvSpPr>
          <p:cNvPr id="30" name="Text 6"/>
          <p:cNvSpPr/>
          <p:nvPr/>
        </p:nvSpPr>
        <p:spPr>
          <a:xfrm>
            <a:off x="919162" y="370135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Application:</a:t>
            </a:r>
            <a:r>
              <a:rPr lang="en-US" sz="1350" dirty="0">
                <a:solidFill>
                  <a:srgbClr val="2C3E50"/>
                </a:solidFill>
              </a:rPr>
              <a:t> Use a Finger Tip Unit (FTU) to cover the affected area. Ointment is preferred over cream.</a:t>
            </a:r>
            <a:endParaRPr lang="en-US" sz="1350" dirty="0"/>
          </a:p>
        </p:txBody>
      </p:sp>
      <p:sp>
        <p:nvSpPr>
          <p:cNvPr id="31" name="Text 7"/>
          <p:cNvSpPr/>
          <p:nvPr/>
        </p:nvSpPr>
        <p:spPr>
          <a:xfrm>
            <a:off x="926306" y="4387155"/>
            <a:ext cx="4886325" cy="676275"/>
          </a:xfrm>
          <a:prstGeom prst="rect">
            <a:avLst/>
          </a:prstGeom>
          <a:noFill/>
          <a:ln/>
        </p:spPr>
        <p:txBody>
          <a:bodyPr vert="horz" wrap="square" lIns="0" tIns="0" rIns="0" bIns="0" rtlCol="0" anchor="ctr"/>
          <a:lstStyle/>
          <a:p>
            <a:pPr marL="0" indent="0">
              <a:lnSpc>
                <a:spcPts val="1913"/>
              </a:lnSpc>
              <a:buNone/>
            </a:pPr>
            <a:r>
              <a:rPr lang="en-US" sz="1275" b="1" dirty="0">
                <a:solidFill>
                  <a:srgbClr val="E65100"/>
                </a:solidFill>
              </a:rPr>
              <a:t> Note: Treatment leads to dramatic symptom improvement and reduces the risk of scarring.</a:t>
            </a:r>
            <a:endParaRPr lang="en-US" sz="1275" dirty="0"/>
          </a:p>
        </p:txBody>
      </p:sp>
      <p:sp>
        <p:nvSpPr>
          <p:cNvPr id="32" name="Text 8"/>
          <p:cNvSpPr/>
          <p:nvPr/>
        </p:nvSpPr>
        <p:spPr>
          <a:xfrm>
            <a:off x="6867525" y="1386780"/>
            <a:ext cx="34290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C62828"/>
                </a:solidFill>
              </a:rPr>
              <a:t>MALIGNANCY RISK</a:t>
            </a:r>
            <a:endParaRPr lang="en-US" sz="1500" dirty="0"/>
          </a:p>
        </p:txBody>
      </p:sp>
      <p:sp>
        <p:nvSpPr>
          <p:cNvPr id="33" name="Text 9"/>
          <p:cNvSpPr/>
          <p:nvPr/>
        </p:nvSpPr>
        <p:spPr>
          <a:xfrm>
            <a:off x="6562725" y="1872555"/>
            <a:ext cx="5114925" cy="571500"/>
          </a:xfrm>
          <a:prstGeom prst="rect">
            <a:avLst/>
          </a:prstGeom>
          <a:noFill/>
          <a:ln/>
        </p:spPr>
        <p:txBody>
          <a:bodyPr vert="horz" wrap="square" lIns="0" tIns="0" rIns="0" bIns="0" rtlCol="0" anchor="ctr"/>
          <a:lstStyle/>
          <a:p>
            <a:pPr marL="0" indent="0" algn="l">
              <a:lnSpc>
                <a:spcPts val="2025"/>
              </a:lnSpc>
              <a:buNone/>
            </a:pPr>
            <a:r>
              <a:rPr lang="en-US" sz="1350" b="1" dirty="0">
                <a:solidFill>
                  <a:srgbClr val="FFFFFF"/>
                </a:solidFill>
                <a:highlight>
                  <a:srgbClr val="C62828"/>
                </a:highlight>
              </a:rPr>
              <a:t>4–5%</a:t>
            </a:r>
            <a:r>
              <a:rPr lang="en-US" sz="1350" dirty="0">
                <a:solidFill>
                  <a:srgbClr val="2C3E50"/>
                </a:solidFill>
              </a:rPr>
              <a:t> Lifetime risk of developing </a:t>
            </a:r>
            <a:r>
              <a:rPr lang="en-US" sz="1350" b="1" dirty="0">
                <a:solidFill>
                  <a:srgbClr val="2C3E50"/>
                </a:solidFill>
              </a:rPr>
              <a:t>Vulval Squamous Cell Carcinoma (SCC)</a:t>
            </a:r>
            <a:r>
              <a:rPr lang="en-US" sz="1350" dirty="0">
                <a:solidFill>
                  <a:srgbClr val="2C3E50"/>
                </a:solidFill>
              </a:rPr>
              <a:t>.</a:t>
            </a:r>
            <a:endParaRPr lang="en-US" sz="1350" dirty="0"/>
          </a:p>
        </p:txBody>
      </p:sp>
      <p:sp>
        <p:nvSpPr>
          <p:cNvPr id="34" name="Text 10"/>
          <p:cNvSpPr/>
          <p:nvPr/>
        </p:nvSpPr>
        <p:spPr>
          <a:xfrm>
            <a:off x="6777038" y="2539305"/>
            <a:ext cx="4805363" cy="514350"/>
          </a:xfrm>
          <a:prstGeom prst="rect">
            <a:avLst/>
          </a:prstGeom>
          <a:noFill/>
          <a:ln/>
        </p:spPr>
        <p:txBody>
          <a:bodyPr vert="horz" wrap="square" lIns="0" tIns="0" rIns="0" bIns="0" rtlCol="0" anchor="ctr"/>
          <a:lstStyle/>
          <a:p>
            <a:pPr marL="0" indent="0" algn="l">
              <a:lnSpc>
                <a:spcPts val="2025"/>
              </a:lnSpc>
              <a:buNone/>
            </a:pPr>
            <a:r>
              <a:rPr lang="en-US" sz="1350" dirty="0">
                <a:solidFill>
                  <a:srgbClr val="2C3E50"/>
                </a:solidFill>
              </a:rPr>
              <a:t>Risk is higher in patients with poor treatment adherence or long-standing untreated disease.</a:t>
            </a:r>
            <a:endParaRPr lang="en-US" sz="1350" dirty="0"/>
          </a:p>
        </p:txBody>
      </p:sp>
      <p:sp>
        <p:nvSpPr>
          <p:cNvPr id="35" name="Text 11"/>
          <p:cNvSpPr/>
          <p:nvPr/>
        </p:nvSpPr>
        <p:spPr>
          <a:xfrm>
            <a:off x="6867525" y="4057650"/>
            <a:ext cx="50292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GP MONITORING PROTOCOL</a:t>
            </a:r>
            <a:endParaRPr lang="en-US" sz="1500" dirty="0"/>
          </a:p>
        </p:txBody>
      </p:sp>
      <p:sp>
        <p:nvSpPr>
          <p:cNvPr id="36" name="Text 12"/>
          <p:cNvSpPr/>
          <p:nvPr/>
        </p:nvSpPr>
        <p:spPr>
          <a:xfrm>
            <a:off x="6777038" y="454342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Annual Review:</a:t>
            </a:r>
            <a:r>
              <a:rPr lang="en-US" sz="1350" dirty="0">
                <a:solidFill>
                  <a:srgbClr val="2C3E50"/>
                </a:solidFill>
              </a:rPr>
              <a:t> Clinical examination is essential for all patients to monitor for suspicious changes.</a:t>
            </a:r>
            <a:endParaRPr lang="en-US" sz="1350" dirty="0"/>
          </a:p>
        </p:txBody>
      </p:sp>
      <p:sp>
        <p:nvSpPr>
          <p:cNvPr id="37" name="Text 13"/>
          <p:cNvSpPr/>
          <p:nvPr/>
        </p:nvSpPr>
        <p:spPr>
          <a:xfrm>
            <a:off x="6777038" y="515302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Biopsy Trigger:</a:t>
            </a:r>
            <a:r>
              <a:rPr lang="en-US" sz="1350" dirty="0">
                <a:solidFill>
                  <a:srgbClr val="2C3E50"/>
                </a:solidFill>
              </a:rPr>
              <a:t> Any new lump, ulceration, or area of skin thickening that does not resolve with steroids.</a:t>
            </a:r>
            <a:endParaRPr lang="en-US" sz="1350" dirty="0"/>
          </a:p>
        </p:txBody>
      </p:sp>
      <p:sp>
        <p:nvSpPr>
          <p:cNvPr id="38" name="Text 14"/>
          <p:cNvSpPr/>
          <p:nvPr/>
        </p:nvSpPr>
        <p:spPr>
          <a:xfrm>
            <a:off x="6777038" y="5762625"/>
            <a:ext cx="4805363"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Safety Net:</a:t>
            </a:r>
            <a:r>
              <a:rPr lang="en-US" sz="1350" dirty="0">
                <a:solidFill>
                  <a:srgbClr val="2C3E50"/>
                </a:solidFill>
              </a:rPr>
              <a:t> Educate patients on self-monitoring and to report any rapid changes immediately.</a:t>
            </a:r>
            <a:endParaRPr lang="en-US" sz="135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95938" cy="3973860"/>
          </a:xfrm>
          <a:prstGeom prst="rect">
            <a:avLst/>
          </a:prstGeom>
        </p:spPr>
      </p:pic>
      <p:pic>
        <p:nvPicPr>
          <p:cNvPr id="6" name="Image 4" descr="preencoded.png"/>
          <p:cNvPicPr>
            <a:picLocks noChangeAspect="1"/>
          </p:cNvPicPr>
          <p:nvPr/>
        </p:nvPicPr>
        <p:blipFill>
          <a:blip r:embed="rId6"/>
          <a:stretch>
            <a:fillRect/>
          </a:stretch>
        </p:blipFill>
        <p:spPr>
          <a:xfrm>
            <a:off x="571500" y="1322040"/>
            <a:ext cx="238125" cy="190500"/>
          </a:xfrm>
          <a:prstGeom prst="rect">
            <a:avLst/>
          </a:prstGeom>
        </p:spPr>
      </p:pic>
      <p:pic>
        <p:nvPicPr>
          <p:cNvPr id="7" name="Image 5" descr="preencoded.png"/>
          <p:cNvPicPr>
            <a:picLocks noChangeAspect="1"/>
          </p:cNvPicPr>
          <p:nvPr/>
        </p:nvPicPr>
        <p:blipFill>
          <a:blip r:embed="rId7"/>
          <a:stretch>
            <a:fillRect/>
          </a:stretch>
        </p:blipFill>
        <p:spPr>
          <a:xfrm>
            <a:off x="6215063" y="1083915"/>
            <a:ext cx="5595938" cy="3973860"/>
          </a:xfrm>
          <a:prstGeom prst="rect">
            <a:avLst/>
          </a:prstGeom>
        </p:spPr>
      </p:pic>
      <p:pic>
        <p:nvPicPr>
          <p:cNvPr id="8" name="Image 6" descr="preencoded.png"/>
          <p:cNvPicPr>
            <a:picLocks noChangeAspect="1"/>
          </p:cNvPicPr>
          <p:nvPr/>
        </p:nvPicPr>
        <p:blipFill>
          <a:blip r:embed="rId8"/>
          <a:stretch>
            <a:fillRect/>
          </a:stretch>
        </p:blipFill>
        <p:spPr>
          <a:xfrm>
            <a:off x="6405563" y="1322040"/>
            <a:ext cx="238125" cy="190500"/>
          </a:xfrm>
          <a:prstGeom prst="rect">
            <a:avLst/>
          </a:prstGeom>
        </p:spPr>
      </p:pic>
      <p:pic>
        <p:nvPicPr>
          <p:cNvPr id="9" name="Image 7" descr="preencoded.png"/>
          <p:cNvPicPr>
            <a:picLocks noChangeAspect="1"/>
          </p:cNvPicPr>
          <p:nvPr/>
        </p:nvPicPr>
        <p:blipFill>
          <a:blip r:embed="rId9"/>
          <a:stretch>
            <a:fillRect/>
          </a:stretch>
        </p:blipFill>
        <p:spPr>
          <a:xfrm>
            <a:off x="381000" y="5248275"/>
            <a:ext cx="11430000" cy="742950"/>
          </a:xfrm>
          <a:prstGeom prst="rect">
            <a:avLst/>
          </a:prstGeom>
        </p:spPr>
      </p:pic>
      <p:pic>
        <p:nvPicPr>
          <p:cNvPr id="10" name="Image 8" descr="preencoded.png"/>
          <p:cNvPicPr>
            <a:picLocks noChangeAspect="1"/>
          </p:cNvPicPr>
          <p:nvPr/>
        </p:nvPicPr>
        <p:blipFill>
          <a:blip r:embed="rId10"/>
          <a:stretch>
            <a:fillRect/>
          </a:stretch>
        </p:blipFill>
        <p:spPr>
          <a:xfrm>
            <a:off x="571500" y="5436543"/>
            <a:ext cx="190500" cy="152400"/>
          </a:xfrm>
          <a:prstGeom prst="rect">
            <a:avLst/>
          </a:prstGeom>
        </p:spPr>
      </p:pic>
      <p:pic>
        <p:nvPicPr>
          <p:cNvPr id="11" name="Image 9" descr="preencoded.png"/>
          <p:cNvPicPr>
            <a:picLocks noChangeAspect="1"/>
          </p:cNvPicPr>
          <p:nvPr/>
        </p:nvPicPr>
        <p:blipFill>
          <a:blip r:embed="rId11"/>
          <a:stretch>
            <a:fillRect/>
          </a:stretch>
        </p:blipFill>
        <p:spPr>
          <a:xfrm>
            <a:off x="381000" y="6086475"/>
            <a:ext cx="11430000" cy="485775"/>
          </a:xfrm>
          <a:prstGeom prst="rect">
            <a:avLst/>
          </a:prstGeom>
        </p:spPr>
      </p:pic>
      <p:pic>
        <p:nvPicPr>
          <p:cNvPr id="12" name="Image 10" descr="preencoded.png"/>
          <p:cNvPicPr>
            <a:picLocks noChangeAspect="1"/>
          </p:cNvPicPr>
          <p:nvPr/>
        </p:nvPicPr>
        <p:blipFill>
          <a:blip r:embed="rId12"/>
          <a:stretch>
            <a:fillRect/>
          </a:stretch>
        </p:blipFill>
        <p:spPr>
          <a:xfrm>
            <a:off x="2502694" y="6241703"/>
            <a:ext cx="214313" cy="175320"/>
          </a:xfrm>
          <a:prstGeom prst="rect">
            <a:avLst/>
          </a:prstGeom>
        </p:spPr>
      </p:pic>
      <p:sp>
        <p:nvSpPr>
          <p:cNvPr id="13"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Red Flags: Urgent Referrals</a:t>
            </a:r>
            <a:endParaRPr lang="en-US" sz="1800" dirty="0"/>
          </a:p>
        </p:txBody>
      </p:sp>
      <p:sp>
        <p:nvSpPr>
          <p:cNvPr id="14"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15" name="Text 2"/>
          <p:cNvSpPr/>
          <p:nvPr/>
        </p:nvSpPr>
        <p:spPr>
          <a:xfrm>
            <a:off x="923925" y="1274415"/>
            <a:ext cx="6629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62828"/>
                </a:solidFill>
              </a:rPr>
              <a:t>Cervical Malignancy Suspected</a:t>
            </a:r>
            <a:endParaRPr lang="en-US" sz="1500" dirty="0"/>
          </a:p>
        </p:txBody>
      </p:sp>
      <p:sp>
        <p:nvSpPr>
          <p:cNvPr id="16" name="Text 3"/>
          <p:cNvSpPr/>
          <p:nvPr/>
        </p:nvSpPr>
        <p:spPr>
          <a:xfrm>
            <a:off x="800100" y="1674465"/>
            <a:ext cx="4986338" cy="453330"/>
          </a:xfrm>
          <a:prstGeom prst="rect">
            <a:avLst/>
          </a:prstGeom>
          <a:noFill/>
          <a:ln/>
        </p:spPr>
        <p:txBody>
          <a:bodyPr vert="horz" wrap="square" lIns="0" tIns="0" rIns="0" bIns="0" rtlCol="0" anchor="ctr"/>
          <a:lstStyle/>
          <a:p>
            <a:pPr marL="0" indent="0" algn="l">
              <a:lnSpc>
                <a:spcPts val="1785"/>
              </a:lnSpc>
              <a:buNone/>
            </a:pPr>
            <a:r>
              <a:rPr lang="en-US" sz="1275" b="1" u="sng" dirty="0">
                <a:solidFill>
                  <a:srgbClr val="2C3E50"/>
                </a:solidFill>
              </a:rPr>
              <a:t>Postcoital Bleeding (PCB)</a:t>
            </a:r>
            <a:r>
              <a:rPr lang="en-US" sz="1275" dirty="0">
                <a:solidFill>
                  <a:srgbClr val="2C3E50"/>
                </a:solidFill>
              </a:rPr>
              <a:t> with an </a:t>
            </a:r>
            <a:r>
              <a:rPr lang="en-US" sz="1275" b="1" u="sng" dirty="0">
                <a:solidFill>
                  <a:srgbClr val="2C3E50"/>
                </a:solidFill>
              </a:rPr>
              <a:t>abnormal-looking cervix</a:t>
            </a:r>
            <a:r>
              <a:rPr lang="en-US" sz="1275" dirty="0">
                <a:solidFill>
                  <a:srgbClr val="2C3E50"/>
                </a:solidFill>
              </a:rPr>
              <a:t> — refer immediately; do NOT wait for smear results.</a:t>
            </a:r>
            <a:endParaRPr lang="en-US" sz="1275" dirty="0"/>
          </a:p>
        </p:txBody>
      </p:sp>
      <p:sp>
        <p:nvSpPr>
          <p:cNvPr id="17" name="Text 4"/>
          <p:cNvSpPr/>
          <p:nvPr/>
        </p:nvSpPr>
        <p:spPr>
          <a:xfrm>
            <a:off x="800100" y="2242096"/>
            <a:ext cx="4986338"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Persistent, unexplained PCB despite normal examination and negative infection swabs.</a:t>
            </a:r>
            <a:endParaRPr lang="en-US" sz="1275" dirty="0"/>
          </a:p>
        </p:txBody>
      </p:sp>
      <p:sp>
        <p:nvSpPr>
          <p:cNvPr id="18" name="Text 5"/>
          <p:cNvSpPr/>
          <p:nvPr/>
        </p:nvSpPr>
        <p:spPr>
          <a:xfrm>
            <a:off x="800100" y="2809726"/>
            <a:ext cx="4986338" cy="453330"/>
          </a:xfrm>
          <a:prstGeom prst="rect">
            <a:avLst/>
          </a:prstGeom>
          <a:noFill/>
          <a:ln/>
        </p:spPr>
        <p:txBody>
          <a:bodyPr vert="horz" wrap="square" lIns="0" tIns="0" rIns="0" bIns="0" rtlCol="0" anchor="ctr"/>
          <a:lstStyle/>
          <a:p>
            <a:pPr marL="0" indent="0" algn="l">
              <a:lnSpc>
                <a:spcPts val="1785"/>
              </a:lnSpc>
              <a:buNone/>
            </a:pPr>
            <a:r>
              <a:rPr lang="en-US" sz="1275" b="1" u="sng" dirty="0">
                <a:solidFill>
                  <a:srgbClr val="2C3E50"/>
                </a:solidFill>
              </a:rPr>
              <a:t>Postmenopausal Bleeding (PMB)</a:t>
            </a:r>
            <a:r>
              <a:rPr lang="en-US" sz="1275" dirty="0">
                <a:solidFill>
                  <a:srgbClr val="2C3E50"/>
                </a:solidFill>
              </a:rPr>
              <a:t> — always warrants urgent investigation.</a:t>
            </a:r>
            <a:endParaRPr lang="en-US" sz="1275" dirty="0"/>
          </a:p>
        </p:txBody>
      </p:sp>
      <p:sp>
        <p:nvSpPr>
          <p:cNvPr id="19" name="Text 6"/>
          <p:cNvSpPr/>
          <p:nvPr/>
        </p:nvSpPr>
        <p:spPr>
          <a:xfrm>
            <a:off x="800100" y="3377357"/>
            <a:ext cx="4986338" cy="453330"/>
          </a:xfrm>
          <a:prstGeom prst="rect">
            <a:avLst/>
          </a:prstGeom>
          <a:noFill/>
          <a:ln/>
        </p:spPr>
        <p:txBody>
          <a:bodyPr vert="horz" wrap="square" lIns="0" tIns="0" rIns="0" bIns="0" rtlCol="0" anchor="ctr"/>
          <a:lstStyle/>
          <a:p>
            <a:pPr marL="0" indent="0" algn="l">
              <a:lnSpc>
                <a:spcPts val="1785"/>
              </a:lnSpc>
              <a:buNone/>
            </a:pPr>
            <a:r>
              <a:rPr lang="en-US" sz="1275" b="1" u="sng" dirty="0">
                <a:solidFill>
                  <a:srgbClr val="2C3E50"/>
                </a:solidFill>
              </a:rPr>
              <a:t>Glandular neoplasia</a:t>
            </a:r>
            <a:r>
              <a:rPr lang="en-US" sz="1275" dirty="0">
                <a:solidFill>
                  <a:srgbClr val="2C3E50"/>
                </a:solidFill>
              </a:rPr>
              <a:t> on cytology results — requires urgent colposcopy.</a:t>
            </a:r>
            <a:endParaRPr lang="en-US" sz="1275" dirty="0"/>
          </a:p>
        </p:txBody>
      </p:sp>
      <p:sp>
        <p:nvSpPr>
          <p:cNvPr id="20" name="Text 7"/>
          <p:cNvSpPr/>
          <p:nvPr/>
        </p:nvSpPr>
        <p:spPr>
          <a:xfrm>
            <a:off x="6757988" y="1274415"/>
            <a:ext cx="543401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62828"/>
                </a:solidFill>
              </a:rPr>
              <a:t>Vulval Malignancy Suspected</a:t>
            </a:r>
            <a:endParaRPr lang="en-US" sz="1500" dirty="0"/>
          </a:p>
        </p:txBody>
      </p:sp>
      <p:sp>
        <p:nvSpPr>
          <p:cNvPr id="21" name="Text 8"/>
          <p:cNvSpPr/>
          <p:nvPr/>
        </p:nvSpPr>
        <p:spPr>
          <a:xfrm>
            <a:off x="6634163" y="1674465"/>
            <a:ext cx="5557838"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Any </a:t>
            </a:r>
            <a:r>
              <a:rPr lang="en-US" sz="1275" b="1" u="sng" dirty="0">
                <a:solidFill>
                  <a:srgbClr val="2C3E50"/>
                </a:solidFill>
              </a:rPr>
              <a:t>unexplained vulval lump</a:t>
            </a:r>
            <a:r>
              <a:rPr lang="en-US" sz="1275" dirty="0">
                <a:solidFill>
                  <a:srgbClr val="2C3E50"/>
                </a:solidFill>
              </a:rPr>
              <a:t> or mass.</a:t>
            </a:r>
            <a:endParaRPr lang="en-US" sz="1275" dirty="0"/>
          </a:p>
        </p:txBody>
      </p:sp>
      <p:sp>
        <p:nvSpPr>
          <p:cNvPr id="22" name="Text 9"/>
          <p:cNvSpPr/>
          <p:nvPr/>
        </p:nvSpPr>
        <p:spPr>
          <a:xfrm>
            <a:off x="6634163" y="2015430"/>
            <a:ext cx="5557838"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Vulval ulceration or unexplained bleeding from the vulva.</a:t>
            </a:r>
            <a:endParaRPr lang="en-US" sz="1275" dirty="0"/>
          </a:p>
        </p:txBody>
      </p:sp>
      <p:sp>
        <p:nvSpPr>
          <p:cNvPr id="23" name="Text 10"/>
          <p:cNvSpPr/>
          <p:nvPr/>
        </p:nvSpPr>
        <p:spPr>
          <a:xfrm>
            <a:off x="6634163" y="2356396"/>
            <a:ext cx="4986338"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Suspicious changes in known </a:t>
            </a:r>
            <a:r>
              <a:rPr lang="en-US" sz="1275" b="1" u="sng" dirty="0">
                <a:solidFill>
                  <a:srgbClr val="2C3E50"/>
                </a:solidFill>
              </a:rPr>
              <a:t>Lichen Sclerosus</a:t>
            </a:r>
            <a:r>
              <a:rPr lang="en-US" sz="1275" dirty="0">
                <a:solidFill>
                  <a:srgbClr val="2C3E50"/>
                </a:solidFill>
              </a:rPr>
              <a:t> (e.g., non-healing area, new lump, or worsening ulceration).</a:t>
            </a:r>
            <a:endParaRPr lang="en-US" sz="1275" dirty="0"/>
          </a:p>
        </p:txBody>
      </p:sp>
      <p:sp>
        <p:nvSpPr>
          <p:cNvPr id="24" name="Text 11"/>
          <p:cNvSpPr/>
          <p:nvPr/>
        </p:nvSpPr>
        <p:spPr>
          <a:xfrm>
            <a:off x="6634163" y="2924026"/>
            <a:ext cx="4986338"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2C3E50"/>
                </a:solidFill>
              </a:rPr>
              <a:t>Persistent vulval itch or pain that does not respond to standard medical treatments.</a:t>
            </a:r>
            <a:endParaRPr lang="en-US" sz="1275" dirty="0"/>
          </a:p>
        </p:txBody>
      </p:sp>
      <p:sp>
        <p:nvSpPr>
          <p:cNvPr id="25" name="Text 12"/>
          <p:cNvSpPr/>
          <p:nvPr/>
        </p:nvSpPr>
        <p:spPr>
          <a:xfrm>
            <a:off x="838200" y="5391150"/>
            <a:ext cx="171450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565C0"/>
                </a:solidFill>
              </a:rPr>
              <a:t>High-Risk Populations</a:t>
            </a:r>
            <a:endParaRPr lang="en-US" sz="1200" dirty="0"/>
          </a:p>
        </p:txBody>
      </p:sp>
      <p:sp>
        <p:nvSpPr>
          <p:cNvPr id="26" name="Text 13"/>
          <p:cNvSpPr/>
          <p:nvPr/>
        </p:nvSpPr>
        <p:spPr>
          <a:xfrm>
            <a:off x="2667000" y="5405438"/>
            <a:ext cx="4334173"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HIV/Immunosuppression:</a:t>
            </a:r>
            <a:r>
              <a:rPr lang="en-US" sz="1125" dirty="0">
                <a:solidFill>
                  <a:srgbClr val="2C3E50"/>
                </a:solidFill>
              </a:rPr>
              <a:t> Annual cervical smears required; maintain a low threshold for colposcopy referral.</a:t>
            </a:r>
            <a:endParaRPr lang="en-US" sz="1125" dirty="0"/>
          </a:p>
        </p:txBody>
      </p:sp>
      <p:sp>
        <p:nvSpPr>
          <p:cNvPr id="27" name="Text 14"/>
          <p:cNvSpPr/>
          <p:nvPr/>
        </p:nvSpPr>
        <p:spPr>
          <a:xfrm>
            <a:off x="7382173" y="5405438"/>
            <a:ext cx="4238327"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Pregnancy:</a:t>
            </a:r>
            <a:r>
              <a:rPr lang="en-US" sz="1125" dirty="0">
                <a:solidFill>
                  <a:srgbClr val="2C3E50"/>
                </a:solidFill>
              </a:rPr>
              <a:t> Suspected cervical cancer in pregnancy requires </a:t>
            </a:r>
            <a:r>
              <a:rPr lang="en-US" sz="1125" b="1" dirty="0">
                <a:solidFill>
                  <a:srgbClr val="2C3E50"/>
                </a:solidFill>
              </a:rPr>
              <a:t>urgent specialist obstetric-oncology</a:t>
            </a:r>
            <a:r>
              <a:rPr lang="en-US" sz="1125" dirty="0">
                <a:solidFill>
                  <a:srgbClr val="2C3E50"/>
                </a:solidFill>
              </a:rPr>
              <a:t> referral.</a:t>
            </a:r>
            <a:endParaRPr lang="en-US" sz="1125" dirty="0"/>
          </a:p>
        </p:txBody>
      </p:sp>
      <p:sp>
        <p:nvSpPr>
          <p:cNvPr id="28" name="Text 15"/>
          <p:cNvSpPr/>
          <p:nvPr/>
        </p:nvSpPr>
        <p:spPr>
          <a:xfrm>
            <a:off x="2859881" y="6086475"/>
            <a:ext cx="9332119" cy="4857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ACTION: ALL ABOVE SYMPTOMS REQUIRE AN URGENT 2-WEEK WAIT (2WW) REFERRAL</a:t>
            </a:r>
            <a:endParaRPr lang="en-US" sz="13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72125" cy="4812060"/>
          </a:xfrm>
          <a:prstGeom prst="rect">
            <a:avLst/>
          </a:prstGeom>
        </p:spPr>
      </p:pic>
      <p:pic>
        <p:nvPicPr>
          <p:cNvPr id="6" name="Image 4" descr="preencoded.png"/>
          <p:cNvPicPr>
            <a:picLocks noChangeAspect="1"/>
          </p:cNvPicPr>
          <p:nvPr/>
        </p:nvPicPr>
        <p:blipFill>
          <a:blip r:embed="rId6"/>
          <a:stretch>
            <a:fillRect/>
          </a:stretch>
        </p:blipFill>
        <p:spPr>
          <a:xfrm>
            <a:off x="619125" y="1322040"/>
            <a:ext cx="476250" cy="476250"/>
          </a:xfrm>
          <a:prstGeom prst="rect">
            <a:avLst/>
          </a:prstGeom>
        </p:spPr>
      </p:pic>
      <p:pic>
        <p:nvPicPr>
          <p:cNvPr id="7" name="Image 5" descr="preencoded.png"/>
          <p:cNvPicPr>
            <a:picLocks noChangeAspect="1"/>
          </p:cNvPicPr>
          <p:nvPr/>
        </p:nvPicPr>
        <p:blipFill>
          <a:blip r:embed="rId7"/>
          <a:stretch>
            <a:fillRect/>
          </a:stretch>
        </p:blipFill>
        <p:spPr>
          <a:xfrm>
            <a:off x="714375" y="1445865"/>
            <a:ext cx="285750" cy="228600"/>
          </a:xfrm>
          <a:prstGeom prst="rect">
            <a:avLst/>
          </a:prstGeom>
        </p:spPr>
      </p:pic>
      <p:pic>
        <p:nvPicPr>
          <p:cNvPr id="8" name="Image 6" descr="preencoded.png"/>
          <p:cNvPicPr>
            <a:picLocks noChangeAspect="1"/>
          </p:cNvPicPr>
          <p:nvPr/>
        </p:nvPicPr>
        <p:blipFill>
          <a:blip r:embed="rId8"/>
          <a:stretch>
            <a:fillRect/>
          </a:stretch>
        </p:blipFill>
        <p:spPr>
          <a:xfrm>
            <a:off x="619125" y="2045940"/>
            <a:ext cx="166688" cy="571500"/>
          </a:xfrm>
          <a:prstGeom prst="rect">
            <a:avLst/>
          </a:prstGeom>
        </p:spPr>
      </p:pic>
      <p:pic>
        <p:nvPicPr>
          <p:cNvPr id="9" name="Image 7" descr="preencoded.png"/>
          <p:cNvPicPr>
            <a:picLocks noChangeAspect="1"/>
          </p:cNvPicPr>
          <p:nvPr/>
        </p:nvPicPr>
        <p:blipFill>
          <a:blip r:embed="rId9"/>
          <a:stretch>
            <a:fillRect/>
          </a:stretch>
        </p:blipFill>
        <p:spPr>
          <a:xfrm>
            <a:off x="619125" y="2846040"/>
            <a:ext cx="166688" cy="571500"/>
          </a:xfrm>
          <a:prstGeom prst="rect">
            <a:avLst/>
          </a:prstGeom>
        </p:spPr>
      </p:pic>
      <p:pic>
        <p:nvPicPr>
          <p:cNvPr id="10" name="Image 8" descr="preencoded.png"/>
          <p:cNvPicPr>
            <a:picLocks noChangeAspect="1"/>
          </p:cNvPicPr>
          <p:nvPr/>
        </p:nvPicPr>
        <p:blipFill>
          <a:blip r:embed="rId10"/>
          <a:stretch>
            <a:fillRect/>
          </a:stretch>
        </p:blipFill>
        <p:spPr>
          <a:xfrm>
            <a:off x="619125" y="3646140"/>
            <a:ext cx="166688" cy="500063"/>
          </a:xfrm>
          <a:prstGeom prst="rect">
            <a:avLst/>
          </a:prstGeom>
        </p:spPr>
      </p:pic>
      <p:pic>
        <p:nvPicPr>
          <p:cNvPr id="11" name="Image 9" descr="preencoded.png"/>
          <p:cNvPicPr>
            <a:picLocks noChangeAspect="1"/>
          </p:cNvPicPr>
          <p:nvPr/>
        </p:nvPicPr>
        <p:blipFill>
          <a:blip r:embed="rId11"/>
          <a:stretch>
            <a:fillRect/>
          </a:stretch>
        </p:blipFill>
        <p:spPr>
          <a:xfrm>
            <a:off x="619125" y="4431953"/>
            <a:ext cx="5095875" cy="742950"/>
          </a:xfrm>
          <a:prstGeom prst="rect">
            <a:avLst/>
          </a:prstGeom>
        </p:spPr>
      </p:pic>
      <p:pic>
        <p:nvPicPr>
          <p:cNvPr id="12" name="Image 10" descr="preencoded.png"/>
          <p:cNvPicPr>
            <a:picLocks noChangeAspect="1"/>
          </p:cNvPicPr>
          <p:nvPr/>
        </p:nvPicPr>
        <p:blipFill>
          <a:blip r:embed="rId12"/>
          <a:stretch>
            <a:fillRect/>
          </a:stretch>
        </p:blipFill>
        <p:spPr>
          <a:xfrm>
            <a:off x="762000" y="4610695"/>
            <a:ext cx="190500" cy="152400"/>
          </a:xfrm>
          <a:prstGeom prst="rect">
            <a:avLst/>
          </a:prstGeom>
        </p:spPr>
      </p:pic>
      <p:pic>
        <p:nvPicPr>
          <p:cNvPr id="13" name="Image 11" descr="preencoded.png"/>
          <p:cNvPicPr>
            <a:picLocks noChangeAspect="1"/>
          </p:cNvPicPr>
          <p:nvPr/>
        </p:nvPicPr>
        <p:blipFill>
          <a:blip r:embed="rId5"/>
          <a:stretch>
            <a:fillRect/>
          </a:stretch>
        </p:blipFill>
        <p:spPr>
          <a:xfrm>
            <a:off x="6238875" y="1083915"/>
            <a:ext cx="5572125" cy="4812060"/>
          </a:xfrm>
          <a:prstGeom prst="rect">
            <a:avLst/>
          </a:prstGeom>
        </p:spPr>
      </p:pic>
      <p:pic>
        <p:nvPicPr>
          <p:cNvPr id="14" name="Image 12" descr="preencoded.png"/>
          <p:cNvPicPr>
            <a:picLocks noChangeAspect="1"/>
          </p:cNvPicPr>
          <p:nvPr/>
        </p:nvPicPr>
        <p:blipFill>
          <a:blip r:embed="rId13"/>
          <a:stretch>
            <a:fillRect/>
          </a:stretch>
        </p:blipFill>
        <p:spPr>
          <a:xfrm>
            <a:off x="6477000" y="1322040"/>
            <a:ext cx="476250" cy="476250"/>
          </a:xfrm>
          <a:prstGeom prst="rect">
            <a:avLst/>
          </a:prstGeom>
        </p:spPr>
      </p:pic>
      <p:pic>
        <p:nvPicPr>
          <p:cNvPr id="15" name="Image 13" descr="preencoded.png"/>
          <p:cNvPicPr>
            <a:picLocks noChangeAspect="1"/>
          </p:cNvPicPr>
          <p:nvPr/>
        </p:nvPicPr>
        <p:blipFill>
          <a:blip r:embed="rId14"/>
          <a:stretch>
            <a:fillRect/>
          </a:stretch>
        </p:blipFill>
        <p:spPr>
          <a:xfrm>
            <a:off x="6572250" y="1445865"/>
            <a:ext cx="285750" cy="228600"/>
          </a:xfrm>
          <a:prstGeom prst="rect">
            <a:avLst/>
          </a:prstGeom>
        </p:spPr>
      </p:pic>
      <p:pic>
        <p:nvPicPr>
          <p:cNvPr id="16" name="Image 14" descr="preencoded.png"/>
          <p:cNvPicPr>
            <a:picLocks noChangeAspect="1"/>
          </p:cNvPicPr>
          <p:nvPr/>
        </p:nvPicPr>
        <p:blipFill>
          <a:blip r:embed="rId15"/>
          <a:stretch>
            <a:fillRect/>
          </a:stretch>
        </p:blipFill>
        <p:spPr>
          <a:xfrm>
            <a:off x="6477000" y="2045940"/>
            <a:ext cx="166688" cy="470595"/>
          </a:xfrm>
          <a:prstGeom prst="rect">
            <a:avLst/>
          </a:prstGeom>
        </p:spPr>
      </p:pic>
      <p:pic>
        <p:nvPicPr>
          <p:cNvPr id="17" name="Image 15" descr="preencoded.png"/>
          <p:cNvPicPr>
            <a:picLocks noChangeAspect="1"/>
          </p:cNvPicPr>
          <p:nvPr/>
        </p:nvPicPr>
        <p:blipFill>
          <a:blip r:embed="rId16"/>
          <a:stretch>
            <a:fillRect/>
          </a:stretch>
        </p:blipFill>
        <p:spPr>
          <a:xfrm>
            <a:off x="6477000" y="2745135"/>
            <a:ext cx="166688" cy="470595"/>
          </a:xfrm>
          <a:prstGeom prst="rect">
            <a:avLst/>
          </a:prstGeom>
        </p:spPr>
      </p:pic>
      <p:pic>
        <p:nvPicPr>
          <p:cNvPr id="18" name="Image 16" descr="preencoded.png"/>
          <p:cNvPicPr>
            <a:picLocks noChangeAspect="1"/>
          </p:cNvPicPr>
          <p:nvPr/>
        </p:nvPicPr>
        <p:blipFill>
          <a:blip r:embed="rId17"/>
          <a:stretch>
            <a:fillRect/>
          </a:stretch>
        </p:blipFill>
        <p:spPr>
          <a:xfrm>
            <a:off x="6477000" y="3444329"/>
            <a:ext cx="166688" cy="470595"/>
          </a:xfrm>
          <a:prstGeom prst="rect">
            <a:avLst/>
          </a:prstGeom>
        </p:spPr>
      </p:pic>
      <p:pic>
        <p:nvPicPr>
          <p:cNvPr id="19" name="Image 17" descr="preencoded.png"/>
          <p:cNvPicPr>
            <a:picLocks noChangeAspect="1"/>
          </p:cNvPicPr>
          <p:nvPr/>
        </p:nvPicPr>
        <p:blipFill>
          <a:blip r:embed="rId18"/>
          <a:stretch>
            <a:fillRect/>
          </a:stretch>
        </p:blipFill>
        <p:spPr>
          <a:xfrm>
            <a:off x="6477000" y="4200674"/>
            <a:ext cx="5095875" cy="742950"/>
          </a:xfrm>
          <a:prstGeom prst="rect">
            <a:avLst/>
          </a:prstGeom>
        </p:spPr>
      </p:pic>
      <p:pic>
        <p:nvPicPr>
          <p:cNvPr id="20" name="Image 18" descr="preencoded.png"/>
          <p:cNvPicPr>
            <a:picLocks noChangeAspect="1"/>
          </p:cNvPicPr>
          <p:nvPr/>
        </p:nvPicPr>
        <p:blipFill>
          <a:blip r:embed="rId19"/>
          <a:stretch>
            <a:fillRect/>
          </a:stretch>
        </p:blipFill>
        <p:spPr>
          <a:xfrm>
            <a:off x="6619875" y="4379416"/>
            <a:ext cx="190500" cy="152400"/>
          </a:xfrm>
          <a:prstGeom prst="rect">
            <a:avLst/>
          </a:prstGeom>
        </p:spPr>
      </p:pic>
      <p:pic>
        <p:nvPicPr>
          <p:cNvPr id="21" name="Image 19" descr="preencoded.png"/>
          <p:cNvPicPr>
            <a:picLocks noChangeAspect="1"/>
          </p:cNvPicPr>
          <p:nvPr/>
        </p:nvPicPr>
        <p:blipFill>
          <a:blip r:embed="rId20"/>
          <a:stretch>
            <a:fillRect/>
          </a:stretch>
        </p:blipFill>
        <p:spPr>
          <a:xfrm>
            <a:off x="0" y="6467475"/>
            <a:ext cx="12192000" cy="390525"/>
          </a:xfrm>
          <a:prstGeom prst="rect">
            <a:avLst/>
          </a:prstGeom>
        </p:spPr>
      </p:pic>
      <p:sp>
        <p:nvSpPr>
          <p:cNvPr id="22"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Top Tips for Primary Care (Part 1)</a:t>
            </a:r>
            <a:endParaRPr lang="en-US" sz="1800" dirty="0"/>
          </a:p>
        </p:txBody>
      </p:sp>
      <p:sp>
        <p:nvSpPr>
          <p:cNvPr id="23"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4" name="Text 2"/>
          <p:cNvSpPr/>
          <p:nvPr/>
        </p:nvSpPr>
        <p:spPr>
          <a:xfrm>
            <a:off x="1238250" y="1403003"/>
            <a:ext cx="57835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E7D32"/>
                </a:solidFill>
              </a:rPr>
              <a:t>Vaccination &amp; Screening</a:t>
            </a:r>
            <a:endParaRPr lang="en-US" sz="1650" dirty="0"/>
          </a:p>
        </p:txBody>
      </p:sp>
      <p:sp>
        <p:nvSpPr>
          <p:cNvPr id="25" name="Text 3"/>
          <p:cNvSpPr/>
          <p:nvPr/>
        </p:nvSpPr>
        <p:spPr>
          <a:xfrm>
            <a:off x="900113" y="1988790"/>
            <a:ext cx="4814888" cy="628650"/>
          </a:xfrm>
          <a:prstGeom prst="rect">
            <a:avLst/>
          </a:prstGeom>
          <a:noFill/>
          <a:ln/>
        </p:spPr>
        <p:txBody>
          <a:bodyPr vert="horz" wrap="square" lIns="0" tIns="0" rIns="0" bIns="0" rtlCol="0" anchor="ctr"/>
          <a:lstStyle/>
          <a:p>
            <a:pPr marL="0" indent="0" algn="l">
              <a:lnSpc>
                <a:spcPts val="2025"/>
              </a:lnSpc>
              <a:buNone/>
            </a:pPr>
            <a:r>
              <a:rPr lang="en-US" sz="1350" b="1" dirty="0">
                <a:solidFill>
                  <a:srgbClr val="34495E"/>
                </a:solidFill>
              </a:rPr>
              <a:t>Vaccination ≠ No Screening:</a:t>
            </a:r>
            <a:r>
              <a:rPr lang="en-US" sz="1350" dirty="0">
                <a:solidFill>
                  <a:srgbClr val="34495E"/>
                </a:solidFill>
              </a:rPr>
              <a:t> Vaccinated women still need all cervical smears.</a:t>
            </a:r>
            <a:endParaRPr lang="en-US" sz="1350" dirty="0"/>
          </a:p>
        </p:txBody>
      </p:sp>
      <p:sp>
        <p:nvSpPr>
          <p:cNvPr id="26" name="Text 4"/>
          <p:cNvSpPr/>
          <p:nvPr/>
        </p:nvSpPr>
        <p:spPr>
          <a:xfrm>
            <a:off x="900113" y="2788890"/>
            <a:ext cx="4814888" cy="628650"/>
          </a:xfrm>
          <a:prstGeom prst="rect">
            <a:avLst/>
          </a:prstGeom>
          <a:noFill/>
          <a:ln/>
        </p:spPr>
        <p:txBody>
          <a:bodyPr vert="horz" wrap="square" lIns="0" tIns="0" rIns="0" bIns="0" rtlCol="0" anchor="ctr"/>
          <a:lstStyle/>
          <a:p>
            <a:pPr marL="0" indent="0" algn="l">
              <a:lnSpc>
                <a:spcPts val="2025"/>
              </a:lnSpc>
              <a:buNone/>
            </a:pPr>
            <a:r>
              <a:rPr lang="en-US" sz="1350" dirty="0">
                <a:solidFill>
                  <a:srgbClr val="34495E"/>
                </a:solidFill>
              </a:rPr>
              <a:t>Gardasil-9 protects against ~90% of cancer-causing HPV types, but </a:t>
            </a:r>
            <a:r>
              <a:rPr lang="en-US" sz="1350" b="1" dirty="0">
                <a:solidFill>
                  <a:srgbClr val="34495E"/>
                </a:solidFill>
              </a:rPr>
              <a:t>not 100%</a:t>
            </a:r>
            <a:r>
              <a:rPr lang="en-US" sz="1350" dirty="0">
                <a:solidFill>
                  <a:srgbClr val="34495E"/>
                </a:solidFill>
              </a:rPr>
              <a:t>.</a:t>
            </a:r>
            <a:endParaRPr lang="en-US" sz="1350" dirty="0"/>
          </a:p>
        </p:txBody>
      </p:sp>
      <p:sp>
        <p:nvSpPr>
          <p:cNvPr id="27" name="Text 5"/>
          <p:cNvSpPr/>
          <p:nvPr/>
        </p:nvSpPr>
        <p:spPr>
          <a:xfrm>
            <a:off x="900113" y="3588990"/>
            <a:ext cx="4814888" cy="557213"/>
          </a:xfrm>
          <a:prstGeom prst="rect">
            <a:avLst/>
          </a:prstGeom>
          <a:noFill/>
          <a:ln/>
        </p:spPr>
        <p:txBody>
          <a:bodyPr vert="horz" wrap="square" lIns="0" tIns="0" rIns="0" bIns="0" rtlCol="0" anchor="ctr"/>
          <a:lstStyle/>
          <a:p>
            <a:pPr marL="0" indent="0" algn="l">
              <a:lnSpc>
                <a:spcPts val="2025"/>
              </a:lnSpc>
              <a:buNone/>
            </a:pPr>
            <a:r>
              <a:rPr lang="en-US" sz="1350" dirty="0">
                <a:solidFill>
                  <a:srgbClr val="34495E"/>
                </a:solidFill>
              </a:rPr>
              <a:t>The UK programme targets Year 8 students (age 12-13) to prevent infection </a:t>
            </a:r>
            <a:r>
              <a:rPr lang="en-US" sz="1350" i="1" dirty="0">
                <a:solidFill>
                  <a:srgbClr val="34495E"/>
                </a:solidFill>
              </a:rPr>
              <a:t>before</a:t>
            </a:r>
            <a:r>
              <a:rPr lang="en-US" sz="1350" dirty="0">
                <a:solidFill>
                  <a:srgbClr val="34495E"/>
                </a:solidFill>
              </a:rPr>
              <a:t> exposure.</a:t>
            </a:r>
            <a:endParaRPr lang="en-US" sz="1350" dirty="0"/>
          </a:p>
        </p:txBody>
      </p:sp>
      <p:sp>
        <p:nvSpPr>
          <p:cNvPr id="28" name="Text 6"/>
          <p:cNvSpPr/>
          <p:nvPr/>
        </p:nvSpPr>
        <p:spPr>
          <a:xfrm>
            <a:off x="952500" y="4431953"/>
            <a:ext cx="4810125" cy="742950"/>
          </a:xfrm>
          <a:prstGeom prst="rect">
            <a:avLst/>
          </a:prstGeom>
          <a:noFill/>
          <a:ln/>
        </p:spPr>
        <p:txBody>
          <a:bodyPr vert="horz" wrap="square" lIns="0" tIns="0" rIns="0" bIns="0" rtlCol="0" anchor="ctr"/>
          <a:lstStyle/>
          <a:p>
            <a:pPr marL="0" indent="0">
              <a:lnSpc>
                <a:spcPts val="1800"/>
              </a:lnSpc>
              <a:buNone/>
            </a:pPr>
            <a:r>
              <a:rPr lang="en-US" sz="1200" b="1" dirty="0">
                <a:solidFill>
                  <a:srgbClr val="E65100"/>
                </a:solidFill>
              </a:rPr>
              <a:t> AKT Fact: Vaccination does NOT treat existing HPV infection; it only prevents new ones.</a:t>
            </a:r>
            <a:endParaRPr lang="en-US" sz="1200" dirty="0"/>
          </a:p>
        </p:txBody>
      </p:sp>
      <p:sp>
        <p:nvSpPr>
          <p:cNvPr id="29" name="Text 7"/>
          <p:cNvSpPr/>
          <p:nvPr/>
        </p:nvSpPr>
        <p:spPr>
          <a:xfrm>
            <a:off x="7096125" y="1403003"/>
            <a:ext cx="509587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E7D32"/>
                </a:solidFill>
              </a:rPr>
              <a:t>Lichen Sclerosus (LS)</a:t>
            </a:r>
            <a:endParaRPr lang="en-US" sz="1650" dirty="0"/>
          </a:p>
        </p:txBody>
      </p:sp>
      <p:sp>
        <p:nvSpPr>
          <p:cNvPr id="30" name="Text 8"/>
          <p:cNvSpPr/>
          <p:nvPr/>
        </p:nvSpPr>
        <p:spPr>
          <a:xfrm>
            <a:off x="6757988" y="1988790"/>
            <a:ext cx="4814888" cy="527745"/>
          </a:xfrm>
          <a:prstGeom prst="rect">
            <a:avLst/>
          </a:prstGeom>
          <a:noFill/>
          <a:ln/>
        </p:spPr>
        <p:txBody>
          <a:bodyPr vert="horz" wrap="square" lIns="0" tIns="0" rIns="0" bIns="0" rtlCol="0" anchor="ctr"/>
          <a:lstStyle/>
          <a:p>
            <a:pPr marL="0" indent="0" algn="l">
              <a:lnSpc>
                <a:spcPts val="2025"/>
              </a:lnSpc>
              <a:buNone/>
            </a:pPr>
            <a:r>
              <a:rPr lang="en-US" sz="1350" b="1" dirty="0">
                <a:solidFill>
                  <a:srgbClr val="34495E"/>
                </a:solidFill>
              </a:rPr>
              <a:t>LS is commonly missed:</a:t>
            </a:r>
            <a:r>
              <a:rPr lang="en-US" sz="1350" dirty="0">
                <a:solidFill>
                  <a:srgbClr val="34495E"/>
                </a:solidFill>
              </a:rPr>
              <a:t> Look for white, thin, crinkled "cigarette paper" skin changes.</a:t>
            </a:r>
            <a:endParaRPr lang="en-US" sz="1350" dirty="0"/>
          </a:p>
        </p:txBody>
      </p:sp>
      <p:sp>
        <p:nvSpPr>
          <p:cNvPr id="31" name="Text 9"/>
          <p:cNvSpPr/>
          <p:nvPr/>
        </p:nvSpPr>
        <p:spPr>
          <a:xfrm>
            <a:off x="6757988" y="2687985"/>
            <a:ext cx="4814888" cy="527745"/>
          </a:xfrm>
          <a:prstGeom prst="rect">
            <a:avLst/>
          </a:prstGeom>
          <a:noFill/>
          <a:ln/>
        </p:spPr>
        <p:txBody>
          <a:bodyPr vert="horz" wrap="square" lIns="0" tIns="0" rIns="0" bIns="0" rtlCol="0" anchor="ctr"/>
          <a:lstStyle/>
          <a:p>
            <a:pPr marL="0" indent="0" algn="l">
              <a:lnSpc>
                <a:spcPts val="2025"/>
              </a:lnSpc>
              <a:buNone/>
            </a:pPr>
            <a:r>
              <a:rPr lang="en-US" sz="1350" dirty="0">
                <a:solidFill>
                  <a:srgbClr val="34495E"/>
                </a:solidFill>
              </a:rPr>
              <a:t>It does not resolve without treatment; first-line is </a:t>
            </a:r>
            <a:r>
              <a:rPr lang="en-US" sz="1350" b="1" dirty="0">
                <a:solidFill>
                  <a:srgbClr val="34495E"/>
                </a:solidFill>
              </a:rPr>
              <a:t>ultra-potent topical steroids</a:t>
            </a:r>
            <a:r>
              <a:rPr lang="en-US" sz="1350" dirty="0">
                <a:solidFill>
                  <a:srgbClr val="34495E"/>
                </a:solidFill>
              </a:rPr>
              <a:t> (Clobetasol).</a:t>
            </a:r>
            <a:endParaRPr lang="en-US" sz="1350" dirty="0"/>
          </a:p>
        </p:txBody>
      </p:sp>
      <p:sp>
        <p:nvSpPr>
          <p:cNvPr id="32" name="Text 10"/>
          <p:cNvSpPr/>
          <p:nvPr/>
        </p:nvSpPr>
        <p:spPr>
          <a:xfrm>
            <a:off x="6757988" y="3387179"/>
            <a:ext cx="4814888" cy="527745"/>
          </a:xfrm>
          <a:prstGeom prst="rect">
            <a:avLst/>
          </a:prstGeom>
          <a:noFill/>
          <a:ln/>
        </p:spPr>
        <p:txBody>
          <a:bodyPr vert="horz" wrap="square" lIns="0" tIns="0" rIns="0" bIns="0" rtlCol="0" anchor="ctr"/>
          <a:lstStyle/>
          <a:p>
            <a:pPr marL="0" indent="0" algn="l">
              <a:lnSpc>
                <a:spcPts val="2025"/>
              </a:lnSpc>
              <a:buNone/>
            </a:pPr>
            <a:r>
              <a:rPr lang="en-US" sz="1350" dirty="0">
                <a:solidFill>
                  <a:srgbClr val="34495E"/>
                </a:solidFill>
              </a:rPr>
              <a:t>Untreated LS carries a </a:t>
            </a:r>
            <a:r>
              <a:rPr lang="en-US" sz="1350" b="1" dirty="0">
                <a:solidFill>
                  <a:srgbClr val="34495E"/>
                </a:solidFill>
              </a:rPr>
              <a:t>4–5% risk</a:t>
            </a:r>
            <a:r>
              <a:rPr lang="en-US" sz="1350" dirty="0">
                <a:solidFill>
                  <a:srgbClr val="34495E"/>
                </a:solidFill>
              </a:rPr>
              <a:t> of progressing to vulval squamous cell carcinoma.</a:t>
            </a:r>
            <a:endParaRPr lang="en-US" sz="1350" dirty="0"/>
          </a:p>
        </p:txBody>
      </p:sp>
      <p:sp>
        <p:nvSpPr>
          <p:cNvPr id="33" name="Text 11"/>
          <p:cNvSpPr/>
          <p:nvPr/>
        </p:nvSpPr>
        <p:spPr>
          <a:xfrm>
            <a:off x="6810375" y="4200674"/>
            <a:ext cx="4810125" cy="742950"/>
          </a:xfrm>
          <a:prstGeom prst="rect">
            <a:avLst/>
          </a:prstGeom>
          <a:noFill/>
          <a:ln/>
        </p:spPr>
        <p:txBody>
          <a:bodyPr vert="horz" wrap="square" lIns="0" tIns="0" rIns="0" bIns="0" rtlCol="0" anchor="ctr"/>
          <a:lstStyle/>
          <a:p>
            <a:pPr marL="0" indent="0">
              <a:lnSpc>
                <a:spcPts val="1800"/>
              </a:lnSpc>
              <a:buNone/>
            </a:pPr>
            <a:r>
              <a:rPr lang="en-US" sz="1200" b="1" dirty="0">
                <a:solidFill>
                  <a:srgbClr val="E65100"/>
                </a:solidFill>
              </a:rPr>
              <a:t> Clinical Key: Annual review is recommended. Any suspicious change or lump requires a biopsy.</a:t>
            </a:r>
            <a:endParaRPr lang="en-US" sz="1200" dirty="0"/>
          </a:p>
        </p:txBody>
      </p:sp>
      <p:sp>
        <p:nvSpPr>
          <p:cNvPr id="34" name="Text 12"/>
          <p:cNvSpPr/>
          <p:nvPr/>
        </p:nvSpPr>
        <p:spPr>
          <a:xfrm>
            <a:off x="0" y="6467475"/>
            <a:ext cx="11430000" cy="390525"/>
          </a:xfrm>
          <a:prstGeom prst="rect">
            <a:avLst/>
          </a:prstGeom>
          <a:noFill/>
          <a:ln/>
        </p:spPr>
        <p:txBody>
          <a:bodyPr vert="horz" wrap="square" lIns="0" tIns="0" rIns="0" bIns="0" rtlCol="0" anchor="ctr"/>
          <a:lstStyle/>
          <a:p>
            <a:pPr marL="0" indent="0" algn="ctr">
              <a:lnSpc>
                <a:spcPts val="1575"/>
              </a:lnSpc>
              <a:buNone/>
            </a:pPr>
            <a:r>
              <a:rPr lang="en-US" sz="1050" i="1" dirty="0">
                <a:solidFill>
                  <a:srgbClr val="7F8C8D"/>
                </a:solidFill>
              </a:rPr>
              <a:t>High-yield tips for GP trainees: Clinical vigilance saves lives. Refer to local pathways for specialist management.</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76200"/>
            <a:ext cx="11430000" cy="731490"/>
          </a:xfrm>
          <a:prstGeom prst="rect">
            <a:avLst/>
          </a:prstGeom>
        </p:spPr>
      </p:pic>
      <p:pic>
        <p:nvPicPr>
          <p:cNvPr id="4" name="Image 2" descr="preencoded.png"/>
          <p:cNvPicPr>
            <a:picLocks noChangeAspect="1"/>
          </p:cNvPicPr>
          <p:nvPr/>
        </p:nvPicPr>
        <p:blipFill>
          <a:blip r:embed="rId5"/>
          <a:stretch>
            <a:fillRect/>
          </a:stretch>
        </p:blipFill>
        <p:spPr>
          <a:xfrm>
            <a:off x="381000" y="960090"/>
            <a:ext cx="5572125" cy="2720429"/>
          </a:xfrm>
          <a:prstGeom prst="rect">
            <a:avLst/>
          </a:prstGeom>
        </p:spPr>
      </p:pic>
      <p:pic>
        <p:nvPicPr>
          <p:cNvPr id="5" name="Image 3" descr="preencoded.png"/>
          <p:cNvPicPr>
            <a:picLocks noChangeAspect="1"/>
          </p:cNvPicPr>
          <p:nvPr/>
        </p:nvPicPr>
        <p:blipFill>
          <a:blip r:embed="rId6"/>
          <a:stretch>
            <a:fillRect/>
          </a:stretch>
        </p:blipFill>
        <p:spPr>
          <a:xfrm>
            <a:off x="609600" y="1205061"/>
            <a:ext cx="238125" cy="190500"/>
          </a:xfrm>
          <a:prstGeom prst="rect">
            <a:avLst/>
          </a:prstGeom>
        </p:spPr>
      </p:pic>
      <p:pic>
        <p:nvPicPr>
          <p:cNvPr id="6" name="Image 4" descr="preencoded.png"/>
          <p:cNvPicPr>
            <a:picLocks noChangeAspect="1"/>
          </p:cNvPicPr>
          <p:nvPr/>
        </p:nvPicPr>
        <p:blipFill>
          <a:blip r:embed="rId7"/>
          <a:stretch>
            <a:fillRect/>
          </a:stretch>
        </p:blipFill>
        <p:spPr>
          <a:xfrm>
            <a:off x="381000" y="3832920"/>
            <a:ext cx="5572125" cy="2720429"/>
          </a:xfrm>
          <a:prstGeom prst="rect">
            <a:avLst/>
          </a:prstGeom>
        </p:spPr>
      </p:pic>
      <p:pic>
        <p:nvPicPr>
          <p:cNvPr id="7" name="Image 5" descr="preencoded.png"/>
          <p:cNvPicPr>
            <a:picLocks noChangeAspect="1"/>
          </p:cNvPicPr>
          <p:nvPr/>
        </p:nvPicPr>
        <p:blipFill>
          <a:blip r:embed="rId8"/>
          <a:stretch>
            <a:fillRect/>
          </a:stretch>
        </p:blipFill>
        <p:spPr>
          <a:xfrm>
            <a:off x="609600" y="4077891"/>
            <a:ext cx="238125" cy="190500"/>
          </a:xfrm>
          <a:prstGeom prst="rect">
            <a:avLst/>
          </a:prstGeom>
        </p:spPr>
      </p:pic>
      <p:pic>
        <p:nvPicPr>
          <p:cNvPr id="8" name="Image 6" descr="preencoded.png"/>
          <p:cNvPicPr>
            <a:picLocks noChangeAspect="1"/>
          </p:cNvPicPr>
          <p:nvPr/>
        </p:nvPicPr>
        <p:blipFill>
          <a:blip r:embed="rId5"/>
          <a:stretch>
            <a:fillRect/>
          </a:stretch>
        </p:blipFill>
        <p:spPr>
          <a:xfrm>
            <a:off x="6238875" y="960090"/>
            <a:ext cx="5572125" cy="2720429"/>
          </a:xfrm>
          <a:prstGeom prst="rect">
            <a:avLst/>
          </a:prstGeom>
        </p:spPr>
      </p:pic>
      <p:pic>
        <p:nvPicPr>
          <p:cNvPr id="9" name="Image 7" descr="preencoded.png"/>
          <p:cNvPicPr>
            <a:picLocks noChangeAspect="1"/>
          </p:cNvPicPr>
          <p:nvPr/>
        </p:nvPicPr>
        <p:blipFill>
          <a:blip r:embed="rId9"/>
          <a:stretch>
            <a:fillRect/>
          </a:stretch>
        </p:blipFill>
        <p:spPr>
          <a:xfrm>
            <a:off x="6467475" y="1205061"/>
            <a:ext cx="238125" cy="190500"/>
          </a:xfrm>
          <a:prstGeom prst="rect">
            <a:avLst/>
          </a:prstGeom>
        </p:spPr>
      </p:pic>
      <p:pic>
        <p:nvPicPr>
          <p:cNvPr id="10" name="Image 8" descr="preencoded.png"/>
          <p:cNvPicPr>
            <a:picLocks noChangeAspect="1"/>
          </p:cNvPicPr>
          <p:nvPr/>
        </p:nvPicPr>
        <p:blipFill>
          <a:blip r:embed="rId10"/>
          <a:stretch>
            <a:fillRect/>
          </a:stretch>
        </p:blipFill>
        <p:spPr>
          <a:xfrm>
            <a:off x="6238875" y="3832920"/>
            <a:ext cx="5572125" cy="2720429"/>
          </a:xfrm>
          <a:prstGeom prst="rect">
            <a:avLst/>
          </a:prstGeom>
        </p:spPr>
      </p:pic>
      <p:pic>
        <p:nvPicPr>
          <p:cNvPr id="11" name="Image 9" descr="preencoded.png"/>
          <p:cNvPicPr>
            <a:picLocks noChangeAspect="1"/>
          </p:cNvPicPr>
          <p:nvPr/>
        </p:nvPicPr>
        <p:blipFill>
          <a:blip r:embed="rId11"/>
          <a:stretch>
            <a:fillRect/>
          </a:stretch>
        </p:blipFill>
        <p:spPr>
          <a:xfrm>
            <a:off x="6467475" y="4077891"/>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467475" y="4966395"/>
            <a:ext cx="5114925" cy="790575"/>
          </a:xfrm>
          <a:prstGeom prst="rect">
            <a:avLst/>
          </a:prstGeom>
        </p:spPr>
      </p:pic>
      <p:sp>
        <p:nvSpPr>
          <p:cNvPr id="13" name="Text 0"/>
          <p:cNvSpPr/>
          <p:nvPr/>
        </p:nvSpPr>
        <p:spPr>
          <a:xfrm>
            <a:off x="666750" y="190500"/>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Top Tips for Primary Care (Part 2)</a:t>
            </a:r>
            <a:endParaRPr lang="en-US" sz="1800" dirty="0"/>
          </a:p>
        </p:txBody>
      </p:sp>
      <p:sp>
        <p:nvSpPr>
          <p:cNvPr id="14" name="Text 1"/>
          <p:cNvSpPr/>
          <p:nvPr/>
        </p:nvSpPr>
        <p:spPr>
          <a:xfrm>
            <a:off x="666750" y="4933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15" name="Text 2"/>
          <p:cNvSpPr/>
          <p:nvPr/>
        </p:nvSpPr>
        <p:spPr>
          <a:xfrm>
            <a:off x="962025" y="115535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VIN: Biopsy is Mandatory</a:t>
            </a:r>
            <a:endParaRPr lang="en-US" sz="1350" dirty="0"/>
          </a:p>
        </p:txBody>
      </p:sp>
      <p:sp>
        <p:nvSpPr>
          <p:cNvPr id="16" name="Text 3"/>
          <p:cNvSpPr/>
          <p:nvPr/>
        </p:nvSpPr>
        <p:spPr>
          <a:xfrm>
            <a:off x="800100" y="154111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Don't treat empirically:</a:t>
            </a:r>
            <a:r>
              <a:rPr lang="en-US" sz="1200" dirty="0">
                <a:solidFill>
                  <a:srgbClr val="2C3E50"/>
                </a:solidFill>
              </a:rPr>
              <a:t> Visual diagnosis of vulval lesions is notoriously unreliable; it can mimic warts or dermatitis.</a:t>
            </a:r>
            <a:endParaRPr lang="en-US" sz="1200" dirty="0"/>
          </a:p>
        </p:txBody>
      </p:sp>
      <p:sp>
        <p:nvSpPr>
          <p:cNvPr id="17" name="Text 4"/>
          <p:cNvSpPr/>
          <p:nvPr/>
        </p:nvSpPr>
        <p:spPr>
          <a:xfrm>
            <a:off x="800100" y="209356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Persistent changes:</a:t>
            </a:r>
            <a:r>
              <a:rPr lang="en-US" sz="1200" dirty="0">
                <a:solidFill>
                  <a:srgbClr val="2C3E50"/>
                </a:solidFill>
              </a:rPr>
              <a:t> Any unexplained change not responding to standard therapy (e.g., 2-4 weeks of antifungals/steroids) requires a punch biopsy.</a:t>
            </a:r>
            <a:endParaRPr lang="en-US" sz="1200" dirty="0"/>
          </a:p>
        </p:txBody>
      </p:sp>
      <p:sp>
        <p:nvSpPr>
          <p:cNvPr id="18" name="Text 5"/>
          <p:cNvSpPr/>
          <p:nvPr/>
        </p:nvSpPr>
        <p:spPr>
          <a:xfrm>
            <a:off x="800100" y="264601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Risk of progression:</a:t>
            </a:r>
            <a:r>
              <a:rPr lang="en-US" sz="1200" dirty="0">
                <a:solidFill>
                  <a:srgbClr val="2C3E50"/>
                </a:solidFill>
              </a:rPr>
              <a:t> Missing VIN means missing a precancerous state that could transition to invasive carcinoma.</a:t>
            </a:r>
            <a:endParaRPr lang="en-US" sz="1200" dirty="0"/>
          </a:p>
        </p:txBody>
      </p:sp>
      <p:sp>
        <p:nvSpPr>
          <p:cNvPr id="19" name="Text 6"/>
          <p:cNvSpPr/>
          <p:nvPr/>
        </p:nvSpPr>
        <p:spPr>
          <a:xfrm>
            <a:off x="962025" y="4028182"/>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HPV: Warts ≠ Cancer</a:t>
            </a:r>
            <a:endParaRPr lang="en-US" sz="1350" dirty="0"/>
          </a:p>
        </p:txBody>
      </p:sp>
      <p:sp>
        <p:nvSpPr>
          <p:cNvPr id="20" name="Text 7"/>
          <p:cNvSpPr/>
          <p:nvPr/>
        </p:nvSpPr>
        <p:spPr>
          <a:xfrm>
            <a:off x="800100" y="441394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Low-Risk (6/11):</a:t>
            </a:r>
            <a:r>
              <a:rPr lang="en-US" sz="1200" dirty="0">
                <a:solidFill>
                  <a:srgbClr val="2C3E50"/>
                </a:solidFill>
              </a:rPr>
              <a:t> Cause genital warts only. Reassure patients clearly—these types </a:t>
            </a:r>
            <a:r>
              <a:rPr lang="en-US" sz="1200" b="1" dirty="0">
                <a:solidFill>
                  <a:srgbClr val="2C3E50"/>
                </a:solidFill>
              </a:rPr>
              <a:t>do not</a:t>
            </a:r>
            <a:r>
              <a:rPr lang="en-US" sz="1200" dirty="0">
                <a:solidFill>
                  <a:srgbClr val="2C3E50"/>
                </a:solidFill>
              </a:rPr>
              <a:t> cause cervical cancer.</a:t>
            </a:r>
            <a:endParaRPr lang="en-US" sz="1200" dirty="0"/>
          </a:p>
        </p:txBody>
      </p:sp>
      <p:sp>
        <p:nvSpPr>
          <p:cNvPr id="21" name="Text 8"/>
          <p:cNvSpPr/>
          <p:nvPr/>
        </p:nvSpPr>
        <p:spPr>
          <a:xfrm>
            <a:off x="800100" y="496639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High-Risk (16/18):</a:t>
            </a:r>
            <a:r>
              <a:rPr lang="en-US" sz="1200" dirty="0">
                <a:solidFill>
                  <a:srgbClr val="2C3E50"/>
                </a:solidFill>
              </a:rPr>
              <a:t> Cause cellular changes (CIN/VIN) and cancer. Often asymptomatic until advanced.</a:t>
            </a:r>
            <a:endParaRPr lang="en-US" sz="1200" dirty="0"/>
          </a:p>
        </p:txBody>
      </p:sp>
      <p:sp>
        <p:nvSpPr>
          <p:cNvPr id="22" name="Text 9"/>
          <p:cNvSpPr/>
          <p:nvPr/>
        </p:nvSpPr>
        <p:spPr>
          <a:xfrm>
            <a:off x="800100" y="551884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Patient Education:</a:t>
            </a:r>
            <a:r>
              <a:rPr lang="en-US" sz="1200" dirty="0">
                <a:solidFill>
                  <a:srgbClr val="2C3E50"/>
                </a:solidFill>
              </a:rPr>
              <a:t> Patients with warts often panic; use the "different virus families" metaphor to explain the risk profile.</a:t>
            </a:r>
            <a:endParaRPr lang="en-US" sz="1200" dirty="0"/>
          </a:p>
        </p:txBody>
      </p:sp>
      <p:sp>
        <p:nvSpPr>
          <p:cNvPr id="23" name="Text 10"/>
          <p:cNvSpPr/>
          <p:nvPr/>
        </p:nvSpPr>
        <p:spPr>
          <a:xfrm>
            <a:off x="6819900" y="1155353"/>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PCB: Think Infection First</a:t>
            </a:r>
            <a:endParaRPr lang="en-US" sz="1350" dirty="0"/>
          </a:p>
        </p:txBody>
      </p:sp>
      <p:sp>
        <p:nvSpPr>
          <p:cNvPr id="24" name="Text 11"/>
          <p:cNvSpPr/>
          <p:nvPr/>
        </p:nvSpPr>
        <p:spPr>
          <a:xfrm>
            <a:off x="6657975" y="154111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Initial Step:</a:t>
            </a:r>
            <a:r>
              <a:rPr lang="en-US" sz="1200" dirty="0">
                <a:solidFill>
                  <a:srgbClr val="2C3E50"/>
                </a:solidFill>
              </a:rPr>
              <a:t> If the cervix looks normal, prioritize swabs (Chlamydia/Gonorrhoea) and check screening history.</a:t>
            </a:r>
            <a:endParaRPr lang="en-US" sz="1200" dirty="0"/>
          </a:p>
        </p:txBody>
      </p:sp>
      <p:sp>
        <p:nvSpPr>
          <p:cNvPr id="25" name="Text 12"/>
          <p:cNvSpPr/>
          <p:nvPr/>
        </p:nvSpPr>
        <p:spPr>
          <a:xfrm>
            <a:off x="6657975" y="209356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Management:</a:t>
            </a:r>
            <a:r>
              <a:rPr lang="en-US" sz="1200" dirty="0">
                <a:solidFill>
                  <a:srgbClr val="2C3E50"/>
                </a:solidFill>
              </a:rPr>
              <a:t> Treat identified infections or ectropion. If PCB persists despite treatment, refer routinely to colposcopy.</a:t>
            </a:r>
            <a:endParaRPr lang="en-US" sz="1200" dirty="0"/>
          </a:p>
        </p:txBody>
      </p:sp>
      <p:sp>
        <p:nvSpPr>
          <p:cNvPr id="26" name="Text 13"/>
          <p:cNvSpPr/>
          <p:nvPr/>
        </p:nvSpPr>
        <p:spPr>
          <a:xfrm>
            <a:off x="6657975" y="2646015"/>
            <a:ext cx="4924425"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Avoid Over-referral:</a:t>
            </a:r>
            <a:r>
              <a:rPr lang="en-US" sz="1200" dirty="0">
                <a:solidFill>
                  <a:srgbClr val="2C3E50"/>
                </a:solidFill>
              </a:rPr>
              <a:t> PCB alone with a normal cervix and up-to-date smear does not automatically trigger a 2WW referral.</a:t>
            </a:r>
            <a:endParaRPr lang="en-US" sz="1200" dirty="0"/>
          </a:p>
        </p:txBody>
      </p:sp>
      <p:sp>
        <p:nvSpPr>
          <p:cNvPr id="27" name="Text 14"/>
          <p:cNvSpPr/>
          <p:nvPr/>
        </p:nvSpPr>
        <p:spPr>
          <a:xfrm>
            <a:off x="6819900" y="4028182"/>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SCA Consultation Pearl</a:t>
            </a:r>
            <a:endParaRPr lang="en-US" sz="1350" dirty="0"/>
          </a:p>
        </p:txBody>
      </p:sp>
      <p:sp>
        <p:nvSpPr>
          <p:cNvPr id="28" name="Text 15"/>
          <p:cNvSpPr/>
          <p:nvPr/>
        </p:nvSpPr>
        <p:spPr>
          <a:xfrm>
            <a:off x="6657975" y="4413945"/>
            <a:ext cx="492442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Communication Strategy:</a:t>
            </a:r>
            <a:r>
              <a:rPr lang="en-US" sz="1200" dirty="0">
                <a:solidFill>
                  <a:srgbClr val="2C3E50"/>
                </a:solidFill>
              </a:rPr>
              <a:t> Frame the HPV discussion to reduce stigma and anxiety.</a:t>
            </a:r>
            <a:endParaRPr lang="en-US" sz="1200" dirty="0"/>
          </a:p>
        </p:txBody>
      </p:sp>
      <p:sp>
        <p:nvSpPr>
          <p:cNvPr id="29" name="Text 16"/>
          <p:cNvSpPr/>
          <p:nvPr/>
        </p:nvSpPr>
        <p:spPr>
          <a:xfrm>
            <a:off x="6581775" y="4966395"/>
            <a:ext cx="4886325" cy="790575"/>
          </a:xfrm>
          <a:prstGeom prst="rect">
            <a:avLst/>
          </a:prstGeom>
          <a:noFill/>
          <a:ln/>
        </p:spPr>
        <p:txBody>
          <a:bodyPr vert="horz" wrap="square" lIns="0" tIns="0" rIns="0" bIns="0" rtlCol="0" anchor="ctr"/>
          <a:lstStyle/>
          <a:p>
            <a:pPr marL="0" indent="0">
              <a:lnSpc>
                <a:spcPts val="1575"/>
              </a:lnSpc>
              <a:buNone/>
            </a:pPr>
            <a:r>
              <a:rPr lang="en-US" sz="1050" i="1" dirty="0">
                <a:solidFill>
                  <a:srgbClr val="455A64"/>
                </a:solidFill>
              </a:rPr>
              <a:t>"The virus that causes warts is different from the types we look for in screening. They are from different families—one causes skin changes (warts) and the other causes cell changes. Having warts doesn't mean you are at higher risk of cancer."</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865858"/>
            <a:ext cx="5572125" cy="1819275"/>
          </a:xfrm>
          <a:prstGeom prst="rect">
            <a:avLst/>
          </a:prstGeom>
        </p:spPr>
      </p:pic>
      <p:pic>
        <p:nvPicPr>
          <p:cNvPr id="6" name="Image 4" descr="preencoded.png"/>
          <p:cNvPicPr>
            <a:picLocks noChangeAspect="1"/>
          </p:cNvPicPr>
          <p:nvPr/>
        </p:nvPicPr>
        <p:blipFill>
          <a:blip r:embed="rId6"/>
          <a:stretch>
            <a:fillRect/>
          </a:stretch>
        </p:blipFill>
        <p:spPr>
          <a:xfrm>
            <a:off x="571500" y="2056358"/>
            <a:ext cx="5191125" cy="333375"/>
          </a:xfrm>
          <a:prstGeom prst="rect">
            <a:avLst/>
          </a:prstGeom>
        </p:spPr>
      </p:pic>
      <p:pic>
        <p:nvPicPr>
          <p:cNvPr id="7" name="Image 5" descr="preencoded.png"/>
          <p:cNvPicPr>
            <a:picLocks noChangeAspect="1"/>
          </p:cNvPicPr>
          <p:nvPr/>
        </p:nvPicPr>
        <p:blipFill>
          <a:blip r:embed="rId7"/>
          <a:stretch>
            <a:fillRect/>
          </a:stretch>
        </p:blipFill>
        <p:spPr>
          <a:xfrm>
            <a:off x="571500" y="2089696"/>
            <a:ext cx="238125" cy="190500"/>
          </a:xfrm>
          <a:prstGeom prst="rect">
            <a:avLst/>
          </a:prstGeom>
        </p:spPr>
      </p:pic>
      <p:pic>
        <p:nvPicPr>
          <p:cNvPr id="8" name="Image 6" descr="preencoded.png"/>
          <p:cNvPicPr>
            <a:picLocks noChangeAspect="1"/>
          </p:cNvPicPr>
          <p:nvPr/>
        </p:nvPicPr>
        <p:blipFill>
          <a:blip r:embed="rId5"/>
          <a:stretch>
            <a:fillRect/>
          </a:stretch>
        </p:blipFill>
        <p:spPr>
          <a:xfrm>
            <a:off x="381000" y="3875633"/>
            <a:ext cx="5572125" cy="1819275"/>
          </a:xfrm>
          <a:prstGeom prst="rect">
            <a:avLst/>
          </a:prstGeom>
        </p:spPr>
      </p:pic>
      <p:pic>
        <p:nvPicPr>
          <p:cNvPr id="9" name="Image 7" descr="preencoded.png"/>
          <p:cNvPicPr>
            <a:picLocks noChangeAspect="1"/>
          </p:cNvPicPr>
          <p:nvPr/>
        </p:nvPicPr>
        <p:blipFill>
          <a:blip r:embed="rId6"/>
          <a:stretch>
            <a:fillRect/>
          </a:stretch>
        </p:blipFill>
        <p:spPr>
          <a:xfrm>
            <a:off x="571500" y="4066133"/>
            <a:ext cx="5191125" cy="333375"/>
          </a:xfrm>
          <a:prstGeom prst="rect">
            <a:avLst/>
          </a:prstGeom>
        </p:spPr>
      </p:pic>
      <p:pic>
        <p:nvPicPr>
          <p:cNvPr id="10" name="Image 8" descr="preencoded.png"/>
          <p:cNvPicPr>
            <a:picLocks noChangeAspect="1"/>
          </p:cNvPicPr>
          <p:nvPr/>
        </p:nvPicPr>
        <p:blipFill>
          <a:blip r:embed="rId8"/>
          <a:stretch>
            <a:fillRect/>
          </a:stretch>
        </p:blipFill>
        <p:spPr>
          <a:xfrm>
            <a:off x="571500" y="4099471"/>
            <a:ext cx="238125" cy="190500"/>
          </a:xfrm>
          <a:prstGeom prst="rect">
            <a:avLst/>
          </a:prstGeom>
        </p:spPr>
      </p:pic>
      <p:pic>
        <p:nvPicPr>
          <p:cNvPr id="11" name="Image 9" descr="preencoded.png"/>
          <p:cNvPicPr>
            <a:picLocks noChangeAspect="1"/>
          </p:cNvPicPr>
          <p:nvPr/>
        </p:nvPicPr>
        <p:blipFill>
          <a:blip r:embed="rId9"/>
          <a:stretch>
            <a:fillRect/>
          </a:stretch>
        </p:blipFill>
        <p:spPr>
          <a:xfrm>
            <a:off x="6238875" y="1670596"/>
            <a:ext cx="5572125" cy="1819275"/>
          </a:xfrm>
          <a:prstGeom prst="rect">
            <a:avLst/>
          </a:prstGeom>
        </p:spPr>
      </p:pic>
      <p:pic>
        <p:nvPicPr>
          <p:cNvPr id="12" name="Image 10" descr="preencoded.png"/>
          <p:cNvPicPr>
            <a:picLocks noChangeAspect="1"/>
          </p:cNvPicPr>
          <p:nvPr/>
        </p:nvPicPr>
        <p:blipFill>
          <a:blip r:embed="rId10"/>
          <a:stretch>
            <a:fillRect/>
          </a:stretch>
        </p:blipFill>
        <p:spPr>
          <a:xfrm>
            <a:off x="6429375" y="1861096"/>
            <a:ext cx="5191125" cy="333375"/>
          </a:xfrm>
          <a:prstGeom prst="rect">
            <a:avLst/>
          </a:prstGeom>
        </p:spPr>
      </p:pic>
      <p:pic>
        <p:nvPicPr>
          <p:cNvPr id="13" name="Image 11" descr="preencoded.png"/>
          <p:cNvPicPr>
            <a:picLocks noChangeAspect="1"/>
          </p:cNvPicPr>
          <p:nvPr/>
        </p:nvPicPr>
        <p:blipFill>
          <a:blip r:embed="rId11"/>
          <a:stretch>
            <a:fillRect/>
          </a:stretch>
        </p:blipFill>
        <p:spPr>
          <a:xfrm>
            <a:off x="6429375" y="1894433"/>
            <a:ext cx="238125" cy="190500"/>
          </a:xfrm>
          <a:prstGeom prst="rect">
            <a:avLst/>
          </a:prstGeom>
        </p:spPr>
      </p:pic>
      <p:pic>
        <p:nvPicPr>
          <p:cNvPr id="14" name="Image 12" descr="preencoded.png"/>
          <p:cNvPicPr>
            <a:picLocks noChangeAspect="1"/>
          </p:cNvPicPr>
          <p:nvPr/>
        </p:nvPicPr>
        <p:blipFill>
          <a:blip r:embed="rId12"/>
          <a:stretch>
            <a:fillRect/>
          </a:stretch>
        </p:blipFill>
        <p:spPr>
          <a:xfrm>
            <a:off x="6238875" y="3680371"/>
            <a:ext cx="5572125" cy="628650"/>
          </a:xfrm>
          <a:prstGeom prst="rect">
            <a:avLst/>
          </a:prstGeom>
        </p:spPr>
      </p:pic>
      <p:pic>
        <p:nvPicPr>
          <p:cNvPr id="15" name="Image 13" descr="preencoded.png"/>
          <p:cNvPicPr>
            <a:picLocks noChangeAspect="1"/>
          </p:cNvPicPr>
          <p:nvPr/>
        </p:nvPicPr>
        <p:blipFill>
          <a:blip r:embed="rId13"/>
          <a:stretch>
            <a:fillRect/>
          </a:stretch>
        </p:blipFill>
        <p:spPr>
          <a:xfrm>
            <a:off x="6381750" y="3833664"/>
            <a:ext cx="166688" cy="137220"/>
          </a:xfrm>
          <a:prstGeom prst="rect">
            <a:avLst/>
          </a:prstGeom>
        </p:spPr>
      </p:pic>
      <p:pic>
        <p:nvPicPr>
          <p:cNvPr id="16" name="Image 14" descr="preencoded.png"/>
          <p:cNvPicPr>
            <a:picLocks noChangeAspect="1"/>
          </p:cNvPicPr>
          <p:nvPr/>
        </p:nvPicPr>
        <p:blipFill>
          <a:blip r:embed="rId14"/>
          <a:stretch>
            <a:fillRect/>
          </a:stretch>
        </p:blipFill>
        <p:spPr>
          <a:xfrm>
            <a:off x="6238875" y="4499521"/>
            <a:ext cx="5572125" cy="1390650"/>
          </a:xfrm>
          <a:prstGeom prst="rect">
            <a:avLst/>
          </a:prstGeom>
        </p:spPr>
      </p:pic>
      <p:pic>
        <p:nvPicPr>
          <p:cNvPr id="17" name="Image 15" descr="preencoded.png"/>
          <p:cNvPicPr>
            <a:picLocks noChangeAspect="1"/>
          </p:cNvPicPr>
          <p:nvPr/>
        </p:nvPicPr>
        <p:blipFill>
          <a:blip r:embed="rId15"/>
          <a:stretch>
            <a:fillRect/>
          </a:stretch>
        </p:blipFill>
        <p:spPr>
          <a:xfrm>
            <a:off x="6381750" y="4669036"/>
            <a:ext cx="214313" cy="175320"/>
          </a:xfrm>
          <a:prstGeom prst="rect">
            <a:avLst/>
          </a:prstGeom>
        </p:spPr>
      </p:pic>
      <p:sp>
        <p:nvSpPr>
          <p:cNvPr id="18"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Risk Factors for Cervical Carcinoma</a:t>
            </a:r>
            <a:endParaRPr lang="en-US" sz="1800" dirty="0"/>
          </a:p>
        </p:txBody>
      </p:sp>
      <p:sp>
        <p:nvSpPr>
          <p:cNvPr id="19"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0" name="Text 2"/>
          <p:cNvSpPr/>
          <p:nvPr/>
        </p:nvSpPr>
        <p:spPr>
          <a:xfrm>
            <a:off x="923925" y="2056358"/>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Primary Driver</a:t>
            </a:r>
            <a:endParaRPr lang="en-US" sz="1350" dirty="0"/>
          </a:p>
        </p:txBody>
      </p:sp>
      <p:sp>
        <p:nvSpPr>
          <p:cNvPr id="21" name="Text 3"/>
          <p:cNvSpPr/>
          <p:nvPr/>
        </p:nvSpPr>
        <p:spPr>
          <a:xfrm>
            <a:off x="762000" y="2504033"/>
            <a:ext cx="50006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673AB7"/>
                </a:solidFill>
              </a:rPr>
              <a:t>Persistent High-Risk HPV:</a:t>
            </a:r>
            <a:r>
              <a:rPr lang="en-US" sz="1125" dirty="0">
                <a:solidFill>
                  <a:srgbClr val="2C3E50"/>
                </a:solidFill>
              </a:rPr>
              <a:t> Necessary but not sufficient; most infections clear spontaneously within 8–24 months.</a:t>
            </a:r>
            <a:endParaRPr lang="en-US" sz="1125" dirty="0"/>
          </a:p>
        </p:txBody>
      </p:sp>
      <p:sp>
        <p:nvSpPr>
          <p:cNvPr id="22" name="Text 4"/>
          <p:cNvSpPr/>
          <p:nvPr/>
        </p:nvSpPr>
        <p:spPr>
          <a:xfrm>
            <a:off x="762000" y="2999333"/>
            <a:ext cx="50006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673AB7"/>
                </a:solidFill>
              </a:rPr>
              <a:t>Multiple Sexual Partners / Early Coitarche:</a:t>
            </a:r>
            <a:r>
              <a:rPr lang="en-US" sz="1125" dirty="0">
                <a:solidFill>
                  <a:srgbClr val="2C3E50"/>
                </a:solidFill>
              </a:rPr>
              <a:t> Increases likelihood of exposure to multiple HPV strains during vulnerable metaplastic phases.</a:t>
            </a:r>
            <a:endParaRPr lang="en-US" sz="1125" dirty="0"/>
          </a:p>
        </p:txBody>
      </p:sp>
      <p:sp>
        <p:nvSpPr>
          <p:cNvPr id="23" name="Text 5"/>
          <p:cNvSpPr/>
          <p:nvPr/>
        </p:nvSpPr>
        <p:spPr>
          <a:xfrm>
            <a:off x="923925" y="4066133"/>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Key Co-factors</a:t>
            </a:r>
            <a:endParaRPr lang="en-US" sz="1350" dirty="0"/>
          </a:p>
        </p:txBody>
      </p:sp>
      <p:sp>
        <p:nvSpPr>
          <p:cNvPr id="24" name="Text 6"/>
          <p:cNvSpPr/>
          <p:nvPr/>
        </p:nvSpPr>
        <p:spPr>
          <a:xfrm>
            <a:off x="762000" y="4513808"/>
            <a:ext cx="50006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673AB7"/>
                </a:solidFill>
              </a:rPr>
              <a:t>Smoking:</a:t>
            </a:r>
            <a:r>
              <a:rPr lang="en-US" sz="1125" dirty="0">
                <a:solidFill>
                  <a:srgbClr val="2C3E50"/>
                </a:solidFill>
              </a:rPr>
              <a:t> Impairs local immune clearance of HPV; carcinogens concentrate in cervical mucus.</a:t>
            </a:r>
            <a:endParaRPr lang="en-US" sz="1125" dirty="0"/>
          </a:p>
        </p:txBody>
      </p:sp>
      <p:sp>
        <p:nvSpPr>
          <p:cNvPr id="25" name="Text 7"/>
          <p:cNvSpPr/>
          <p:nvPr/>
        </p:nvSpPr>
        <p:spPr>
          <a:xfrm>
            <a:off x="762000" y="5009108"/>
            <a:ext cx="50006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673AB7"/>
                </a:solidFill>
              </a:rPr>
              <a:t>Immunosuppression:</a:t>
            </a:r>
            <a:r>
              <a:rPr lang="en-US" sz="1125" dirty="0">
                <a:solidFill>
                  <a:srgbClr val="2C3E50"/>
                </a:solidFill>
              </a:rPr>
              <a:t> HIV, transplant patients, or chronic steroid use significantly increase risk of CIN progression.</a:t>
            </a:r>
            <a:endParaRPr lang="en-US" sz="1125" dirty="0"/>
          </a:p>
        </p:txBody>
      </p:sp>
      <p:sp>
        <p:nvSpPr>
          <p:cNvPr id="26" name="Text 8"/>
          <p:cNvSpPr/>
          <p:nvPr/>
        </p:nvSpPr>
        <p:spPr>
          <a:xfrm>
            <a:off x="6781800" y="1861096"/>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Other Associations</a:t>
            </a:r>
            <a:endParaRPr lang="en-US" sz="1350" dirty="0"/>
          </a:p>
        </p:txBody>
      </p:sp>
      <p:sp>
        <p:nvSpPr>
          <p:cNvPr id="27" name="Text 9"/>
          <p:cNvSpPr/>
          <p:nvPr/>
        </p:nvSpPr>
        <p:spPr>
          <a:xfrm>
            <a:off x="6619875" y="2308771"/>
            <a:ext cx="50006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673AB7"/>
                </a:solidFill>
              </a:rPr>
              <a:t>High Parity:</a:t>
            </a:r>
            <a:r>
              <a:rPr lang="en-US" sz="1125" dirty="0">
                <a:solidFill>
                  <a:srgbClr val="2C3E50"/>
                </a:solidFill>
              </a:rPr>
              <a:t> Hormonal changes or cervical trauma during delivery may contribute to risk.</a:t>
            </a:r>
            <a:endParaRPr lang="en-US" sz="1125" dirty="0"/>
          </a:p>
        </p:txBody>
      </p:sp>
      <p:sp>
        <p:nvSpPr>
          <p:cNvPr id="28" name="Text 10"/>
          <p:cNvSpPr/>
          <p:nvPr/>
        </p:nvSpPr>
        <p:spPr>
          <a:xfrm>
            <a:off x="6619875" y="2804071"/>
            <a:ext cx="500062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673AB7"/>
                </a:solidFill>
              </a:rPr>
              <a:t>Long-term COCP Use:</a:t>
            </a:r>
            <a:r>
              <a:rPr lang="en-US" sz="1125" dirty="0">
                <a:solidFill>
                  <a:srgbClr val="2C3E50"/>
                </a:solidFill>
              </a:rPr>
              <a:t> Modest association found after 5+ years of use (risk reduces after stopping).</a:t>
            </a:r>
            <a:endParaRPr lang="en-US" sz="1125" dirty="0"/>
          </a:p>
        </p:txBody>
      </p:sp>
      <p:sp>
        <p:nvSpPr>
          <p:cNvPr id="29" name="Text 11"/>
          <p:cNvSpPr/>
          <p:nvPr/>
        </p:nvSpPr>
        <p:spPr>
          <a:xfrm>
            <a:off x="6624638" y="3680371"/>
            <a:ext cx="5286375" cy="628650"/>
          </a:xfrm>
          <a:prstGeom prst="rect">
            <a:avLst/>
          </a:prstGeom>
          <a:noFill/>
          <a:ln/>
        </p:spPr>
        <p:txBody>
          <a:bodyPr vert="horz" wrap="square" lIns="0" tIns="0" rIns="0" bIns="0" rtlCol="0" anchor="ctr"/>
          <a:lstStyle/>
          <a:p>
            <a:pPr marL="0" indent="0">
              <a:lnSpc>
                <a:spcPts val="1575"/>
              </a:lnSpc>
              <a:buNone/>
            </a:pPr>
            <a:r>
              <a:rPr lang="en-US" sz="1050" i="1" dirty="0">
                <a:solidFill>
                  <a:srgbClr val="546E7A"/>
                </a:solidFill>
              </a:rPr>
              <a:t> Low socioeconomic status and poor screening attendance remain major barriers to prevention in primary care.</a:t>
            </a:r>
            <a:endParaRPr lang="en-US" sz="1050" dirty="0"/>
          </a:p>
        </p:txBody>
      </p:sp>
      <p:sp>
        <p:nvSpPr>
          <p:cNvPr id="30" name="Text 12"/>
          <p:cNvSpPr/>
          <p:nvPr/>
        </p:nvSpPr>
        <p:spPr>
          <a:xfrm>
            <a:off x="6691313" y="4642396"/>
            <a:ext cx="2560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565C0"/>
                </a:solidFill>
              </a:rPr>
              <a:t>AKT EXAM PEARL</a:t>
            </a:r>
            <a:endParaRPr lang="en-US" sz="1200" dirty="0"/>
          </a:p>
        </p:txBody>
      </p:sp>
      <p:sp>
        <p:nvSpPr>
          <p:cNvPr id="31" name="Text 13"/>
          <p:cNvSpPr/>
          <p:nvPr/>
        </p:nvSpPr>
        <p:spPr>
          <a:xfrm>
            <a:off x="6381750" y="4947196"/>
            <a:ext cx="5286375" cy="80010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For the AKT, remember that **Smoking** is a specific co-factor for **Squamous Cell Carcinoma**, but has a much weaker association with Adenocarcinoma. **Annual cervical smears** are recommended for women with HIV or those who are significantly immunosuppressed.</a:t>
            </a: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619750" cy="1845320"/>
          </a:xfrm>
          <a:prstGeom prst="rect">
            <a:avLst/>
          </a:prstGeom>
        </p:spPr>
      </p:pic>
      <p:pic>
        <p:nvPicPr>
          <p:cNvPr id="6" name="Image 4" descr="preencoded.png"/>
          <p:cNvPicPr>
            <a:picLocks noChangeAspect="1"/>
          </p:cNvPicPr>
          <p:nvPr/>
        </p:nvPicPr>
        <p:blipFill>
          <a:blip r:embed="rId6"/>
          <a:stretch>
            <a:fillRect/>
          </a:stretch>
        </p:blipFill>
        <p:spPr>
          <a:xfrm>
            <a:off x="619125" y="1412230"/>
            <a:ext cx="226219" cy="180975"/>
          </a:xfrm>
          <a:prstGeom prst="rect">
            <a:avLst/>
          </a:prstGeom>
        </p:spPr>
      </p:pic>
      <p:pic>
        <p:nvPicPr>
          <p:cNvPr id="7" name="Image 5" descr="preencoded.png"/>
          <p:cNvPicPr>
            <a:picLocks noChangeAspect="1"/>
          </p:cNvPicPr>
          <p:nvPr/>
        </p:nvPicPr>
        <p:blipFill>
          <a:blip r:embed="rId7"/>
          <a:stretch>
            <a:fillRect/>
          </a:stretch>
        </p:blipFill>
        <p:spPr>
          <a:xfrm>
            <a:off x="619125" y="2217390"/>
            <a:ext cx="178594" cy="152995"/>
          </a:xfrm>
          <a:prstGeom prst="rect">
            <a:avLst/>
          </a:prstGeom>
        </p:spPr>
      </p:pic>
      <p:pic>
        <p:nvPicPr>
          <p:cNvPr id="8" name="Image 6" descr="preencoded.png"/>
          <p:cNvPicPr>
            <a:picLocks noChangeAspect="1"/>
          </p:cNvPicPr>
          <p:nvPr/>
        </p:nvPicPr>
        <p:blipFill>
          <a:blip r:embed="rId5"/>
          <a:stretch>
            <a:fillRect/>
          </a:stretch>
        </p:blipFill>
        <p:spPr>
          <a:xfrm>
            <a:off x="6191250" y="1083915"/>
            <a:ext cx="5619750" cy="1845320"/>
          </a:xfrm>
          <a:prstGeom prst="rect">
            <a:avLst/>
          </a:prstGeom>
        </p:spPr>
      </p:pic>
      <p:pic>
        <p:nvPicPr>
          <p:cNvPr id="9" name="Image 7" descr="preencoded.png"/>
          <p:cNvPicPr>
            <a:picLocks noChangeAspect="1"/>
          </p:cNvPicPr>
          <p:nvPr/>
        </p:nvPicPr>
        <p:blipFill>
          <a:blip r:embed="rId8"/>
          <a:stretch>
            <a:fillRect/>
          </a:stretch>
        </p:blipFill>
        <p:spPr>
          <a:xfrm>
            <a:off x="6429375" y="1412230"/>
            <a:ext cx="226219" cy="180975"/>
          </a:xfrm>
          <a:prstGeom prst="rect">
            <a:avLst/>
          </a:prstGeom>
        </p:spPr>
      </p:pic>
      <p:pic>
        <p:nvPicPr>
          <p:cNvPr id="10" name="Image 8" descr="preencoded.png"/>
          <p:cNvPicPr>
            <a:picLocks noChangeAspect="1"/>
          </p:cNvPicPr>
          <p:nvPr/>
        </p:nvPicPr>
        <p:blipFill>
          <a:blip r:embed="rId9"/>
          <a:stretch>
            <a:fillRect/>
          </a:stretch>
        </p:blipFill>
        <p:spPr>
          <a:xfrm>
            <a:off x="6429375" y="2217390"/>
            <a:ext cx="178594" cy="152995"/>
          </a:xfrm>
          <a:prstGeom prst="rect">
            <a:avLst/>
          </a:prstGeom>
        </p:spPr>
      </p:pic>
      <p:pic>
        <p:nvPicPr>
          <p:cNvPr id="11" name="Image 9" descr="preencoded.png"/>
          <p:cNvPicPr>
            <a:picLocks noChangeAspect="1"/>
          </p:cNvPicPr>
          <p:nvPr/>
        </p:nvPicPr>
        <p:blipFill>
          <a:blip r:embed="rId10"/>
          <a:stretch>
            <a:fillRect/>
          </a:stretch>
        </p:blipFill>
        <p:spPr>
          <a:xfrm>
            <a:off x="381000" y="3119735"/>
            <a:ext cx="5619750" cy="1631007"/>
          </a:xfrm>
          <a:prstGeom prst="rect">
            <a:avLst/>
          </a:prstGeom>
        </p:spPr>
      </p:pic>
      <p:pic>
        <p:nvPicPr>
          <p:cNvPr id="12" name="Image 10" descr="preencoded.png"/>
          <p:cNvPicPr>
            <a:picLocks noChangeAspect="1"/>
          </p:cNvPicPr>
          <p:nvPr/>
        </p:nvPicPr>
        <p:blipFill>
          <a:blip r:embed="rId6"/>
          <a:stretch>
            <a:fillRect/>
          </a:stretch>
        </p:blipFill>
        <p:spPr>
          <a:xfrm>
            <a:off x="619125" y="3554760"/>
            <a:ext cx="226219" cy="180975"/>
          </a:xfrm>
          <a:prstGeom prst="rect">
            <a:avLst/>
          </a:prstGeom>
        </p:spPr>
      </p:pic>
      <p:pic>
        <p:nvPicPr>
          <p:cNvPr id="13" name="Image 11" descr="preencoded.png"/>
          <p:cNvPicPr>
            <a:picLocks noChangeAspect="1"/>
          </p:cNvPicPr>
          <p:nvPr/>
        </p:nvPicPr>
        <p:blipFill>
          <a:blip r:embed="rId11"/>
          <a:stretch>
            <a:fillRect/>
          </a:stretch>
        </p:blipFill>
        <p:spPr>
          <a:xfrm>
            <a:off x="619125" y="4146649"/>
            <a:ext cx="178594" cy="142875"/>
          </a:xfrm>
          <a:prstGeom prst="rect">
            <a:avLst/>
          </a:prstGeom>
        </p:spPr>
      </p:pic>
      <p:pic>
        <p:nvPicPr>
          <p:cNvPr id="14" name="Image 12" descr="preencoded.png"/>
          <p:cNvPicPr>
            <a:picLocks noChangeAspect="1"/>
          </p:cNvPicPr>
          <p:nvPr/>
        </p:nvPicPr>
        <p:blipFill>
          <a:blip r:embed="rId10"/>
          <a:stretch>
            <a:fillRect/>
          </a:stretch>
        </p:blipFill>
        <p:spPr>
          <a:xfrm>
            <a:off x="6191250" y="3119735"/>
            <a:ext cx="5619750" cy="1631007"/>
          </a:xfrm>
          <a:prstGeom prst="rect">
            <a:avLst/>
          </a:prstGeom>
        </p:spPr>
      </p:pic>
      <p:pic>
        <p:nvPicPr>
          <p:cNvPr id="15" name="Image 13" descr="preencoded.png"/>
          <p:cNvPicPr>
            <a:picLocks noChangeAspect="1"/>
          </p:cNvPicPr>
          <p:nvPr/>
        </p:nvPicPr>
        <p:blipFill>
          <a:blip r:embed="rId6"/>
          <a:stretch>
            <a:fillRect/>
          </a:stretch>
        </p:blipFill>
        <p:spPr>
          <a:xfrm>
            <a:off x="6429375" y="3448050"/>
            <a:ext cx="226219" cy="180975"/>
          </a:xfrm>
          <a:prstGeom prst="rect">
            <a:avLst/>
          </a:prstGeom>
        </p:spPr>
      </p:pic>
      <p:pic>
        <p:nvPicPr>
          <p:cNvPr id="16" name="Image 14" descr="preencoded.png"/>
          <p:cNvPicPr>
            <a:picLocks noChangeAspect="1"/>
          </p:cNvPicPr>
          <p:nvPr/>
        </p:nvPicPr>
        <p:blipFill>
          <a:blip r:embed="rId12"/>
          <a:stretch>
            <a:fillRect/>
          </a:stretch>
        </p:blipFill>
        <p:spPr>
          <a:xfrm>
            <a:off x="6429375" y="4253210"/>
            <a:ext cx="178594" cy="142875"/>
          </a:xfrm>
          <a:prstGeom prst="rect">
            <a:avLst/>
          </a:prstGeom>
        </p:spPr>
      </p:pic>
      <p:pic>
        <p:nvPicPr>
          <p:cNvPr id="17" name="Image 15" descr="preencoded.png"/>
          <p:cNvPicPr>
            <a:picLocks noChangeAspect="1"/>
          </p:cNvPicPr>
          <p:nvPr/>
        </p:nvPicPr>
        <p:blipFill>
          <a:blip r:embed="rId13"/>
          <a:stretch>
            <a:fillRect/>
          </a:stretch>
        </p:blipFill>
        <p:spPr>
          <a:xfrm>
            <a:off x="381000" y="4941243"/>
            <a:ext cx="5619750" cy="1631007"/>
          </a:xfrm>
          <a:prstGeom prst="rect">
            <a:avLst/>
          </a:prstGeom>
        </p:spPr>
      </p:pic>
      <p:pic>
        <p:nvPicPr>
          <p:cNvPr id="18" name="Image 16" descr="preencoded.png"/>
          <p:cNvPicPr>
            <a:picLocks noChangeAspect="1"/>
          </p:cNvPicPr>
          <p:nvPr/>
        </p:nvPicPr>
        <p:blipFill>
          <a:blip r:embed="rId6"/>
          <a:stretch>
            <a:fillRect/>
          </a:stretch>
        </p:blipFill>
        <p:spPr>
          <a:xfrm>
            <a:off x="619125" y="5269557"/>
            <a:ext cx="226219" cy="180975"/>
          </a:xfrm>
          <a:prstGeom prst="rect">
            <a:avLst/>
          </a:prstGeom>
        </p:spPr>
      </p:pic>
      <p:pic>
        <p:nvPicPr>
          <p:cNvPr id="19" name="Image 17" descr="preencoded.png"/>
          <p:cNvPicPr>
            <a:picLocks noChangeAspect="1"/>
          </p:cNvPicPr>
          <p:nvPr/>
        </p:nvPicPr>
        <p:blipFill>
          <a:blip r:embed="rId12"/>
          <a:stretch>
            <a:fillRect/>
          </a:stretch>
        </p:blipFill>
        <p:spPr>
          <a:xfrm>
            <a:off x="619125" y="6074718"/>
            <a:ext cx="178594" cy="142875"/>
          </a:xfrm>
          <a:prstGeom prst="rect">
            <a:avLst/>
          </a:prstGeom>
        </p:spPr>
      </p:pic>
      <p:pic>
        <p:nvPicPr>
          <p:cNvPr id="20" name="Image 18" descr="preencoded.png"/>
          <p:cNvPicPr>
            <a:picLocks noChangeAspect="1"/>
          </p:cNvPicPr>
          <p:nvPr/>
        </p:nvPicPr>
        <p:blipFill>
          <a:blip r:embed="rId14"/>
          <a:stretch>
            <a:fillRect/>
          </a:stretch>
        </p:blipFill>
        <p:spPr>
          <a:xfrm>
            <a:off x="6191250" y="4941243"/>
            <a:ext cx="5619750" cy="1631007"/>
          </a:xfrm>
          <a:prstGeom prst="rect">
            <a:avLst/>
          </a:prstGeom>
        </p:spPr>
      </p:pic>
      <p:pic>
        <p:nvPicPr>
          <p:cNvPr id="21" name="Image 19" descr="preencoded.png"/>
          <p:cNvPicPr>
            <a:picLocks noChangeAspect="1"/>
          </p:cNvPicPr>
          <p:nvPr/>
        </p:nvPicPr>
        <p:blipFill>
          <a:blip r:embed="rId15"/>
          <a:stretch>
            <a:fillRect/>
          </a:stretch>
        </p:blipFill>
        <p:spPr>
          <a:xfrm>
            <a:off x="6429375" y="5308253"/>
            <a:ext cx="226219" cy="180975"/>
          </a:xfrm>
          <a:prstGeom prst="rect">
            <a:avLst/>
          </a:prstGeom>
        </p:spPr>
      </p:pic>
      <p:sp>
        <p:nvSpPr>
          <p:cNvPr id="22"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Common Pitfalls to Avoid</a:t>
            </a:r>
            <a:endParaRPr lang="en-US" sz="1800" dirty="0"/>
          </a:p>
        </p:txBody>
      </p:sp>
      <p:sp>
        <p:nvSpPr>
          <p:cNvPr id="23"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4" name="Text 2"/>
          <p:cNvSpPr/>
          <p:nvPr/>
        </p:nvSpPr>
        <p:spPr>
          <a:xfrm>
            <a:off x="845344" y="1366986"/>
            <a:ext cx="781812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E65100"/>
                </a:solidFill>
              </a:rPr>
              <a:t>The "Normal Smear" False Reassurance</a:t>
            </a:r>
            <a:endParaRPr lang="en-US" sz="1425" dirty="0"/>
          </a:p>
        </p:txBody>
      </p:sp>
      <p:sp>
        <p:nvSpPr>
          <p:cNvPr id="25" name="Text 3"/>
          <p:cNvSpPr/>
          <p:nvPr/>
        </p:nvSpPr>
        <p:spPr>
          <a:xfrm>
            <a:off x="619125" y="1714649"/>
            <a:ext cx="51435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55A64"/>
                </a:solidFill>
              </a:rPr>
              <a:t>Reassuring a woman with PCB just because her recent smear was negative.</a:t>
            </a:r>
            <a:endParaRPr lang="en-US" sz="1200" dirty="0"/>
          </a:p>
        </p:txBody>
      </p:sp>
      <p:sp>
        <p:nvSpPr>
          <p:cNvPr id="26" name="Text 4"/>
          <p:cNvSpPr/>
          <p:nvPr/>
        </p:nvSpPr>
        <p:spPr>
          <a:xfrm>
            <a:off x="797719" y="2217390"/>
            <a:ext cx="51435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E7D32"/>
                </a:solidFill>
              </a:rPr>
              <a:t>Smears screen for pre-cancer; refer if the cervix looks clinically suspicious.</a:t>
            </a:r>
            <a:endParaRPr lang="en-US" sz="1125" dirty="0"/>
          </a:p>
        </p:txBody>
      </p:sp>
      <p:sp>
        <p:nvSpPr>
          <p:cNvPr id="27" name="Text 5"/>
          <p:cNvSpPr/>
          <p:nvPr/>
        </p:nvSpPr>
        <p:spPr>
          <a:xfrm>
            <a:off x="6655594" y="1366986"/>
            <a:ext cx="5536406"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E65100"/>
                </a:solidFill>
              </a:rPr>
              <a:t>Out-of-Cycle Diagnostic Smears</a:t>
            </a:r>
            <a:endParaRPr lang="en-US" sz="1425" dirty="0"/>
          </a:p>
        </p:txBody>
      </p:sp>
      <p:sp>
        <p:nvSpPr>
          <p:cNvPr id="28" name="Text 6"/>
          <p:cNvSpPr/>
          <p:nvPr/>
        </p:nvSpPr>
        <p:spPr>
          <a:xfrm>
            <a:off x="6429375" y="1714649"/>
            <a:ext cx="51435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55A64"/>
                </a:solidFill>
              </a:rPr>
              <a:t>Taking an early cervical smear because the patient presents with PCB symptoms.</a:t>
            </a:r>
            <a:endParaRPr lang="en-US" sz="1200" dirty="0"/>
          </a:p>
        </p:txBody>
      </p:sp>
      <p:sp>
        <p:nvSpPr>
          <p:cNvPr id="29" name="Text 7"/>
          <p:cNvSpPr/>
          <p:nvPr/>
        </p:nvSpPr>
        <p:spPr>
          <a:xfrm>
            <a:off x="6607969" y="2217390"/>
            <a:ext cx="51435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E7D32"/>
                </a:solidFill>
              </a:rPr>
              <a:t>A smear is a screening tool, not a diagnostic test for symptomatic patients.</a:t>
            </a:r>
            <a:endParaRPr lang="en-US" sz="1125" dirty="0"/>
          </a:p>
        </p:txBody>
      </p:sp>
      <p:sp>
        <p:nvSpPr>
          <p:cNvPr id="30" name="Text 8"/>
          <p:cNvSpPr/>
          <p:nvPr/>
        </p:nvSpPr>
        <p:spPr>
          <a:xfrm>
            <a:off x="845344" y="3509516"/>
            <a:ext cx="514350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E65100"/>
                </a:solidFill>
              </a:rPr>
              <a:t>Examination Avoidance</a:t>
            </a:r>
            <a:endParaRPr lang="en-US" sz="1425" dirty="0"/>
          </a:p>
        </p:txBody>
      </p:sp>
      <p:sp>
        <p:nvSpPr>
          <p:cNvPr id="31" name="Text 9"/>
          <p:cNvSpPr/>
          <p:nvPr/>
        </p:nvSpPr>
        <p:spPr>
          <a:xfrm>
            <a:off x="619125" y="3857179"/>
            <a:ext cx="11572875" cy="213271"/>
          </a:xfrm>
          <a:prstGeom prst="rect">
            <a:avLst/>
          </a:prstGeom>
          <a:noFill/>
          <a:ln/>
        </p:spPr>
        <p:txBody>
          <a:bodyPr vert="horz" wrap="square" lIns="0" tIns="0" rIns="0" bIns="0" rtlCol="0" anchor="ctr"/>
          <a:lstStyle/>
          <a:p>
            <a:pPr marL="0" indent="0">
              <a:lnSpc>
                <a:spcPts val="1680"/>
              </a:lnSpc>
              <a:buNone/>
            </a:pPr>
            <a:r>
              <a:rPr lang="en-US" sz="1200" dirty="0">
                <a:solidFill>
                  <a:srgbClr val="455A64"/>
                </a:solidFill>
              </a:rPr>
              <a:t>Prescribing for vulval symptoms without performing a physical examination.</a:t>
            </a:r>
            <a:endParaRPr lang="en-US" sz="1200" dirty="0"/>
          </a:p>
        </p:txBody>
      </p:sp>
      <p:sp>
        <p:nvSpPr>
          <p:cNvPr id="32" name="Text 10"/>
          <p:cNvSpPr/>
          <p:nvPr/>
        </p:nvSpPr>
        <p:spPr>
          <a:xfrm>
            <a:off x="797719" y="4146649"/>
            <a:ext cx="11394281"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E7D32"/>
                </a:solidFill>
              </a:rPr>
              <a:t>Visual inspection is mandatory to identify Lichen Sclerosus or VIN.</a:t>
            </a:r>
            <a:endParaRPr lang="en-US" sz="1125" dirty="0"/>
          </a:p>
        </p:txBody>
      </p:sp>
      <p:sp>
        <p:nvSpPr>
          <p:cNvPr id="33" name="Text 11"/>
          <p:cNvSpPr/>
          <p:nvPr/>
        </p:nvSpPr>
        <p:spPr>
          <a:xfrm>
            <a:off x="6655594" y="3402806"/>
            <a:ext cx="5536406"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E65100"/>
                </a:solidFill>
              </a:rPr>
              <a:t>Warts vs. Cancer Risk Confusion</a:t>
            </a:r>
            <a:endParaRPr lang="en-US" sz="1425" dirty="0"/>
          </a:p>
        </p:txBody>
      </p:sp>
      <p:sp>
        <p:nvSpPr>
          <p:cNvPr id="34" name="Text 12"/>
          <p:cNvSpPr/>
          <p:nvPr/>
        </p:nvSpPr>
        <p:spPr>
          <a:xfrm>
            <a:off x="6429375" y="3750469"/>
            <a:ext cx="51435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55A64"/>
                </a:solidFill>
              </a:rPr>
              <a:t>Telling a patient with genital warts that they are at high risk for cervical cancer.</a:t>
            </a:r>
            <a:endParaRPr lang="en-US" sz="1200" dirty="0"/>
          </a:p>
        </p:txBody>
      </p:sp>
      <p:sp>
        <p:nvSpPr>
          <p:cNvPr id="35" name="Text 13"/>
          <p:cNvSpPr/>
          <p:nvPr/>
        </p:nvSpPr>
        <p:spPr>
          <a:xfrm>
            <a:off x="6607969" y="4253210"/>
            <a:ext cx="5584031"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E7D32"/>
                </a:solidFill>
              </a:rPr>
              <a:t>Low-risk HPV (6/11) causes warts; High-risk (16/18) causes cancer.</a:t>
            </a:r>
            <a:endParaRPr lang="en-US" sz="1125" dirty="0"/>
          </a:p>
        </p:txBody>
      </p:sp>
      <p:sp>
        <p:nvSpPr>
          <p:cNvPr id="36" name="Text 14"/>
          <p:cNvSpPr/>
          <p:nvPr/>
        </p:nvSpPr>
        <p:spPr>
          <a:xfrm>
            <a:off x="845344" y="5224314"/>
            <a:ext cx="586359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E65100"/>
                </a:solidFill>
              </a:rPr>
              <a:t>The Chronic Antifungal Loop</a:t>
            </a:r>
            <a:endParaRPr lang="en-US" sz="1425" dirty="0"/>
          </a:p>
        </p:txBody>
      </p:sp>
      <p:sp>
        <p:nvSpPr>
          <p:cNvPr id="37" name="Text 15"/>
          <p:cNvSpPr/>
          <p:nvPr/>
        </p:nvSpPr>
        <p:spPr>
          <a:xfrm>
            <a:off x="619125" y="5571976"/>
            <a:ext cx="51435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55A64"/>
                </a:solidFill>
              </a:rPr>
              <a:t>Treating recurrent vulval itch with repeated courses of antifungals/thrush creams.</a:t>
            </a:r>
            <a:endParaRPr lang="en-US" sz="1200" dirty="0"/>
          </a:p>
        </p:txBody>
      </p:sp>
      <p:sp>
        <p:nvSpPr>
          <p:cNvPr id="38" name="Text 16"/>
          <p:cNvSpPr/>
          <p:nvPr/>
        </p:nvSpPr>
        <p:spPr>
          <a:xfrm>
            <a:off x="797719" y="6074718"/>
            <a:ext cx="102870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E7D32"/>
                </a:solidFill>
              </a:rPr>
              <a:t>If itch persists, examine and consider biopsy for LS or VIN.</a:t>
            </a:r>
            <a:endParaRPr lang="en-US" sz="1125" dirty="0"/>
          </a:p>
        </p:txBody>
      </p:sp>
      <p:sp>
        <p:nvSpPr>
          <p:cNvPr id="39" name="Text 17"/>
          <p:cNvSpPr/>
          <p:nvPr/>
        </p:nvSpPr>
        <p:spPr>
          <a:xfrm>
            <a:off x="6655594" y="5263009"/>
            <a:ext cx="521208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BF360C"/>
                </a:solidFill>
              </a:rPr>
              <a:t>The Clinical Golden Rule</a:t>
            </a:r>
            <a:endParaRPr lang="en-US" sz="1425" dirty="0"/>
          </a:p>
        </p:txBody>
      </p:sp>
      <p:sp>
        <p:nvSpPr>
          <p:cNvPr id="40" name="Text 18"/>
          <p:cNvSpPr/>
          <p:nvPr/>
        </p:nvSpPr>
        <p:spPr>
          <a:xfrm>
            <a:off x="6429375" y="5610671"/>
            <a:ext cx="5143500" cy="639812"/>
          </a:xfrm>
          <a:prstGeom prst="rect">
            <a:avLst/>
          </a:prstGeom>
          <a:noFill/>
          <a:ln/>
        </p:spPr>
        <p:txBody>
          <a:bodyPr vert="horz" wrap="square" lIns="0" tIns="0" rIns="0" bIns="0" rtlCol="0" anchor="ctr"/>
          <a:lstStyle/>
          <a:p>
            <a:pPr marL="0" indent="0">
              <a:lnSpc>
                <a:spcPts val="1680"/>
              </a:lnSpc>
              <a:buNone/>
            </a:pPr>
            <a:r>
              <a:rPr lang="en-US" sz="1200" b="1" dirty="0">
                <a:solidFill>
                  <a:srgbClr val="BF360C"/>
                </a:solidFill>
              </a:rPr>
              <a:t>Symptoms trump screening. Even with a normal smear history, persistent symptoms or abnormal visual findings require specialist referral.</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76200"/>
            <a:ext cx="11811000" cy="731490"/>
          </a:xfrm>
          <a:prstGeom prst="rect">
            <a:avLst/>
          </a:prstGeom>
        </p:spPr>
      </p:pic>
      <p:pic>
        <p:nvPicPr>
          <p:cNvPr id="5" name="Image 3" descr="preencoded.png"/>
          <p:cNvPicPr>
            <a:picLocks noChangeAspect="1"/>
          </p:cNvPicPr>
          <p:nvPr/>
        </p:nvPicPr>
        <p:blipFill>
          <a:blip r:embed="rId5"/>
          <a:stretch>
            <a:fillRect/>
          </a:stretch>
        </p:blipFill>
        <p:spPr>
          <a:xfrm>
            <a:off x="381000" y="960090"/>
            <a:ext cx="5572125" cy="2369641"/>
          </a:xfrm>
          <a:prstGeom prst="rect">
            <a:avLst/>
          </a:prstGeom>
        </p:spPr>
      </p:pic>
      <p:pic>
        <p:nvPicPr>
          <p:cNvPr id="6" name="Image 4" descr="preencoded.png"/>
          <p:cNvPicPr>
            <a:picLocks noChangeAspect="1"/>
          </p:cNvPicPr>
          <p:nvPr/>
        </p:nvPicPr>
        <p:blipFill>
          <a:blip r:embed="rId6"/>
          <a:stretch>
            <a:fillRect/>
          </a:stretch>
        </p:blipFill>
        <p:spPr>
          <a:xfrm>
            <a:off x="609600" y="1179165"/>
            <a:ext cx="285750" cy="209550"/>
          </a:xfrm>
          <a:prstGeom prst="rect">
            <a:avLst/>
          </a:prstGeom>
        </p:spPr>
      </p:pic>
      <p:pic>
        <p:nvPicPr>
          <p:cNvPr id="7" name="Image 5" descr="preencoded.png"/>
          <p:cNvPicPr>
            <a:picLocks noChangeAspect="1"/>
          </p:cNvPicPr>
          <p:nvPr/>
        </p:nvPicPr>
        <p:blipFill>
          <a:blip r:embed="rId7"/>
          <a:stretch>
            <a:fillRect/>
          </a:stretch>
        </p:blipFill>
        <p:spPr>
          <a:xfrm>
            <a:off x="609600" y="1588740"/>
            <a:ext cx="142875" cy="142875"/>
          </a:xfrm>
          <a:prstGeom prst="rect">
            <a:avLst/>
          </a:prstGeom>
        </p:spPr>
      </p:pic>
      <p:pic>
        <p:nvPicPr>
          <p:cNvPr id="8" name="Image 6" descr="preencoded.png"/>
          <p:cNvPicPr>
            <a:picLocks noChangeAspect="1"/>
          </p:cNvPicPr>
          <p:nvPr/>
        </p:nvPicPr>
        <p:blipFill>
          <a:blip r:embed="rId8"/>
          <a:stretch>
            <a:fillRect/>
          </a:stretch>
        </p:blipFill>
        <p:spPr>
          <a:xfrm>
            <a:off x="609600" y="2156371"/>
            <a:ext cx="142875" cy="131862"/>
          </a:xfrm>
          <a:prstGeom prst="rect">
            <a:avLst/>
          </a:prstGeom>
        </p:spPr>
      </p:pic>
      <p:pic>
        <p:nvPicPr>
          <p:cNvPr id="9" name="Image 7" descr="preencoded.png"/>
          <p:cNvPicPr>
            <a:picLocks noChangeAspect="1"/>
          </p:cNvPicPr>
          <p:nvPr/>
        </p:nvPicPr>
        <p:blipFill>
          <a:blip r:embed="rId9"/>
          <a:stretch>
            <a:fillRect/>
          </a:stretch>
        </p:blipFill>
        <p:spPr>
          <a:xfrm>
            <a:off x="609600" y="2724001"/>
            <a:ext cx="142875" cy="142875"/>
          </a:xfrm>
          <a:prstGeom prst="rect">
            <a:avLst/>
          </a:prstGeom>
        </p:spPr>
      </p:pic>
      <p:pic>
        <p:nvPicPr>
          <p:cNvPr id="10" name="Image 8" descr="preencoded.png"/>
          <p:cNvPicPr>
            <a:picLocks noChangeAspect="1"/>
          </p:cNvPicPr>
          <p:nvPr/>
        </p:nvPicPr>
        <p:blipFill>
          <a:blip r:embed="rId10"/>
          <a:stretch>
            <a:fillRect/>
          </a:stretch>
        </p:blipFill>
        <p:spPr>
          <a:xfrm>
            <a:off x="381000" y="3520232"/>
            <a:ext cx="5572125" cy="2369641"/>
          </a:xfrm>
          <a:prstGeom prst="rect">
            <a:avLst/>
          </a:prstGeom>
        </p:spPr>
      </p:pic>
      <p:pic>
        <p:nvPicPr>
          <p:cNvPr id="11" name="Image 9" descr="preencoded.png"/>
          <p:cNvPicPr>
            <a:picLocks noChangeAspect="1"/>
          </p:cNvPicPr>
          <p:nvPr/>
        </p:nvPicPr>
        <p:blipFill>
          <a:blip r:embed="rId11"/>
          <a:stretch>
            <a:fillRect/>
          </a:stretch>
        </p:blipFill>
        <p:spPr>
          <a:xfrm>
            <a:off x="609600" y="3739307"/>
            <a:ext cx="285750" cy="209550"/>
          </a:xfrm>
          <a:prstGeom prst="rect">
            <a:avLst/>
          </a:prstGeom>
        </p:spPr>
      </p:pic>
      <p:pic>
        <p:nvPicPr>
          <p:cNvPr id="12" name="Image 10" descr="preencoded.png"/>
          <p:cNvPicPr>
            <a:picLocks noChangeAspect="1"/>
          </p:cNvPicPr>
          <p:nvPr/>
        </p:nvPicPr>
        <p:blipFill>
          <a:blip r:embed="rId12"/>
          <a:stretch>
            <a:fillRect/>
          </a:stretch>
        </p:blipFill>
        <p:spPr>
          <a:xfrm>
            <a:off x="609600" y="4148882"/>
            <a:ext cx="142875" cy="142875"/>
          </a:xfrm>
          <a:prstGeom prst="rect">
            <a:avLst/>
          </a:prstGeom>
        </p:spPr>
      </p:pic>
      <p:pic>
        <p:nvPicPr>
          <p:cNvPr id="13" name="Image 11" descr="preencoded.png"/>
          <p:cNvPicPr>
            <a:picLocks noChangeAspect="1"/>
          </p:cNvPicPr>
          <p:nvPr/>
        </p:nvPicPr>
        <p:blipFill>
          <a:blip r:embed="rId13"/>
          <a:stretch>
            <a:fillRect/>
          </a:stretch>
        </p:blipFill>
        <p:spPr>
          <a:xfrm>
            <a:off x="609600" y="4716512"/>
            <a:ext cx="142875" cy="142875"/>
          </a:xfrm>
          <a:prstGeom prst="rect">
            <a:avLst/>
          </a:prstGeom>
        </p:spPr>
      </p:pic>
      <p:pic>
        <p:nvPicPr>
          <p:cNvPr id="14" name="Image 12" descr="preencoded.png"/>
          <p:cNvPicPr>
            <a:picLocks noChangeAspect="1"/>
          </p:cNvPicPr>
          <p:nvPr/>
        </p:nvPicPr>
        <p:blipFill>
          <a:blip r:embed="rId7"/>
          <a:stretch>
            <a:fillRect/>
          </a:stretch>
        </p:blipFill>
        <p:spPr>
          <a:xfrm>
            <a:off x="609600" y="5284143"/>
            <a:ext cx="142875" cy="142875"/>
          </a:xfrm>
          <a:prstGeom prst="rect">
            <a:avLst/>
          </a:prstGeom>
        </p:spPr>
      </p:pic>
      <p:pic>
        <p:nvPicPr>
          <p:cNvPr id="15" name="Image 13" descr="preencoded.png"/>
          <p:cNvPicPr>
            <a:picLocks noChangeAspect="1"/>
          </p:cNvPicPr>
          <p:nvPr/>
        </p:nvPicPr>
        <p:blipFill>
          <a:blip r:embed="rId5"/>
          <a:stretch>
            <a:fillRect/>
          </a:stretch>
        </p:blipFill>
        <p:spPr>
          <a:xfrm>
            <a:off x="6238875" y="960090"/>
            <a:ext cx="5572125" cy="2369641"/>
          </a:xfrm>
          <a:prstGeom prst="rect">
            <a:avLst/>
          </a:prstGeom>
        </p:spPr>
      </p:pic>
      <p:pic>
        <p:nvPicPr>
          <p:cNvPr id="16" name="Image 14" descr="preencoded.png"/>
          <p:cNvPicPr>
            <a:picLocks noChangeAspect="1"/>
          </p:cNvPicPr>
          <p:nvPr/>
        </p:nvPicPr>
        <p:blipFill>
          <a:blip r:embed="rId14"/>
          <a:stretch>
            <a:fillRect/>
          </a:stretch>
        </p:blipFill>
        <p:spPr>
          <a:xfrm>
            <a:off x="6467475" y="1179165"/>
            <a:ext cx="285750" cy="209550"/>
          </a:xfrm>
          <a:prstGeom prst="rect">
            <a:avLst/>
          </a:prstGeom>
        </p:spPr>
      </p:pic>
      <p:pic>
        <p:nvPicPr>
          <p:cNvPr id="17" name="Image 15" descr="preencoded.png"/>
          <p:cNvPicPr>
            <a:picLocks noChangeAspect="1"/>
          </p:cNvPicPr>
          <p:nvPr/>
        </p:nvPicPr>
        <p:blipFill>
          <a:blip r:embed="rId12"/>
          <a:stretch>
            <a:fillRect/>
          </a:stretch>
        </p:blipFill>
        <p:spPr>
          <a:xfrm>
            <a:off x="6467475" y="1588740"/>
            <a:ext cx="142875" cy="142875"/>
          </a:xfrm>
          <a:prstGeom prst="rect">
            <a:avLst/>
          </a:prstGeom>
        </p:spPr>
      </p:pic>
      <p:pic>
        <p:nvPicPr>
          <p:cNvPr id="18" name="Image 16" descr="preencoded.png"/>
          <p:cNvPicPr>
            <a:picLocks noChangeAspect="1"/>
          </p:cNvPicPr>
          <p:nvPr/>
        </p:nvPicPr>
        <p:blipFill>
          <a:blip r:embed="rId13"/>
          <a:stretch>
            <a:fillRect/>
          </a:stretch>
        </p:blipFill>
        <p:spPr>
          <a:xfrm>
            <a:off x="6467475" y="2156371"/>
            <a:ext cx="142875" cy="142875"/>
          </a:xfrm>
          <a:prstGeom prst="rect">
            <a:avLst/>
          </a:prstGeom>
        </p:spPr>
      </p:pic>
      <p:pic>
        <p:nvPicPr>
          <p:cNvPr id="19" name="Image 17" descr="preencoded.png"/>
          <p:cNvPicPr>
            <a:picLocks noChangeAspect="1"/>
          </p:cNvPicPr>
          <p:nvPr/>
        </p:nvPicPr>
        <p:blipFill>
          <a:blip r:embed="rId15"/>
          <a:stretch>
            <a:fillRect/>
          </a:stretch>
        </p:blipFill>
        <p:spPr>
          <a:xfrm>
            <a:off x="6467475" y="2724001"/>
            <a:ext cx="142875" cy="131862"/>
          </a:xfrm>
          <a:prstGeom prst="rect">
            <a:avLst/>
          </a:prstGeom>
        </p:spPr>
      </p:pic>
      <p:pic>
        <p:nvPicPr>
          <p:cNvPr id="20" name="Image 18" descr="preencoded.png"/>
          <p:cNvPicPr>
            <a:picLocks noChangeAspect="1"/>
          </p:cNvPicPr>
          <p:nvPr/>
        </p:nvPicPr>
        <p:blipFill>
          <a:blip r:embed="rId16"/>
          <a:stretch>
            <a:fillRect/>
          </a:stretch>
        </p:blipFill>
        <p:spPr>
          <a:xfrm>
            <a:off x="6238875" y="3520232"/>
            <a:ext cx="5572125" cy="2369641"/>
          </a:xfrm>
          <a:prstGeom prst="rect">
            <a:avLst/>
          </a:prstGeom>
        </p:spPr>
      </p:pic>
      <p:pic>
        <p:nvPicPr>
          <p:cNvPr id="21" name="Image 19" descr="preencoded.png"/>
          <p:cNvPicPr>
            <a:picLocks noChangeAspect="1"/>
          </p:cNvPicPr>
          <p:nvPr/>
        </p:nvPicPr>
        <p:blipFill>
          <a:blip r:embed="rId17"/>
          <a:stretch>
            <a:fillRect/>
          </a:stretch>
        </p:blipFill>
        <p:spPr>
          <a:xfrm>
            <a:off x="6467475" y="3739307"/>
            <a:ext cx="285750" cy="209550"/>
          </a:xfrm>
          <a:prstGeom prst="rect">
            <a:avLst/>
          </a:prstGeom>
        </p:spPr>
      </p:pic>
      <p:pic>
        <p:nvPicPr>
          <p:cNvPr id="22" name="Image 20" descr="preencoded.png"/>
          <p:cNvPicPr>
            <a:picLocks noChangeAspect="1"/>
          </p:cNvPicPr>
          <p:nvPr/>
        </p:nvPicPr>
        <p:blipFill>
          <a:blip r:embed="rId18"/>
          <a:stretch>
            <a:fillRect/>
          </a:stretch>
        </p:blipFill>
        <p:spPr>
          <a:xfrm>
            <a:off x="6467475" y="4148882"/>
            <a:ext cx="142875" cy="131862"/>
          </a:xfrm>
          <a:prstGeom prst="rect">
            <a:avLst/>
          </a:prstGeom>
        </p:spPr>
      </p:pic>
      <p:pic>
        <p:nvPicPr>
          <p:cNvPr id="23" name="Image 21" descr="preencoded.png"/>
          <p:cNvPicPr>
            <a:picLocks noChangeAspect="1"/>
          </p:cNvPicPr>
          <p:nvPr/>
        </p:nvPicPr>
        <p:blipFill>
          <a:blip r:embed="rId13"/>
          <a:stretch>
            <a:fillRect/>
          </a:stretch>
        </p:blipFill>
        <p:spPr>
          <a:xfrm>
            <a:off x="6467475" y="4716512"/>
            <a:ext cx="142875" cy="142875"/>
          </a:xfrm>
          <a:prstGeom prst="rect">
            <a:avLst/>
          </a:prstGeom>
        </p:spPr>
      </p:pic>
      <p:pic>
        <p:nvPicPr>
          <p:cNvPr id="24" name="Image 22" descr="preencoded.png"/>
          <p:cNvPicPr>
            <a:picLocks noChangeAspect="1"/>
          </p:cNvPicPr>
          <p:nvPr/>
        </p:nvPicPr>
        <p:blipFill>
          <a:blip r:embed="rId7"/>
          <a:stretch>
            <a:fillRect/>
          </a:stretch>
        </p:blipFill>
        <p:spPr>
          <a:xfrm>
            <a:off x="6467475" y="5284143"/>
            <a:ext cx="142875" cy="142875"/>
          </a:xfrm>
          <a:prstGeom prst="rect">
            <a:avLst/>
          </a:prstGeom>
        </p:spPr>
      </p:pic>
      <p:pic>
        <p:nvPicPr>
          <p:cNvPr id="25" name="Image 23" descr="preencoded.png"/>
          <p:cNvPicPr>
            <a:picLocks noChangeAspect="1"/>
          </p:cNvPicPr>
          <p:nvPr/>
        </p:nvPicPr>
        <p:blipFill>
          <a:blip r:embed="rId19"/>
          <a:stretch>
            <a:fillRect/>
          </a:stretch>
        </p:blipFill>
        <p:spPr>
          <a:xfrm>
            <a:off x="381000" y="6194673"/>
            <a:ext cx="11430000" cy="457200"/>
          </a:xfrm>
          <a:prstGeom prst="rect">
            <a:avLst/>
          </a:prstGeom>
        </p:spPr>
      </p:pic>
      <p:pic>
        <p:nvPicPr>
          <p:cNvPr id="26" name="Image 24" descr="preencoded.png"/>
          <p:cNvPicPr>
            <a:picLocks noChangeAspect="1"/>
          </p:cNvPicPr>
          <p:nvPr/>
        </p:nvPicPr>
        <p:blipFill>
          <a:blip r:embed="rId20"/>
          <a:stretch>
            <a:fillRect/>
          </a:stretch>
        </p:blipFill>
        <p:spPr>
          <a:xfrm>
            <a:off x="619125" y="6328023"/>
            <a:ext cx="238125" cy="190500"/>
          </a:xfrm>
          <a:prstGeom prst="rect">
            <a:avLst/>
          </a:prstGeom>
        </p:spPr>
      </p:pic>
      <p:sp>
        <p:nvSpPr>
          <p:cNvPr id="27" name="Text 0"/>
          <p:cNvSpPr/>
          <p:nvPr/>
        </p:nvSpPr>
        <p:spPr>
          <a:xfrm>
            <a:off x="476250" y="190500"/>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AKT Exam Pearls: Cervical and HPV</a:t>
            </a:r>
            <a:endParaRPr lang="en-US" sz="1800" dirty="0"/>
          </a:p>
        </p:txBody>
      </p:sp>
      <p:sp>
        <p:nvSpPr>
          <p:cNvPr id="28" name="Text 1"/>
          <p:cNvSpPr/>
          <p:nvPr/>
        </p:nvSpPr>
        <p:spPr>
          <a:xfrm>
            <a:off x="476250" y="49336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9" name="Text 2"/>
          <p:cNvSpPr/>
          <p:nvPr/>
        </p:nvSpPr>
        <p:spPr>
          <a:xfrm>
            <a:off x="1009650" y="1141065"/>
            <a:ext cx="34290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HPV VIRAL TYPES</a:t>
            </a:r>
            <a:endParaRPr lang="en-US" sz="1500" dirty="0"/>
          </a:p>
        </p:txBody>
      </p:sp>
      <p:sp>
        <p:nvSpPr>
          <p:cNvPr id="30" name="Text 3"/>
          <p:cNvSpPr/>
          <p:nvPr/>
        </p:nvSpPr>
        <p:spPr>
          <a:xfrm>
            <a:off x="866775" y="1560165"/>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HPV 16 &amp; 18:</a:t>
            </a:r>
            <a:r>
              <a:rPr lang="en-US" sz="1275" dirty="0">
                <a:solidFill>
                  <a:srgbClr val="2C3E50"/>
                </a:solidFill>
              </a:rPr>
              <a:t> High-risk (oncogenic) types causing ~70% of all cervical cancers.</a:t>
            </a:r>
            <a:endParaRPr lang="en-US" sz="1275" dirty="0"/>
          </a:p>
        </p:txBody>
      </p:sp>
      <p:sp>
        <p:nvSpPr>
          <p:cNvPr id="31" name="Text 4"/>
          <p:cNvSpPr/>
          <p:nvPr/>
        </p:nvSpPr>
        <p:spPr>
          <a:xfrm>
            <a:off x="866775" y="2127796"/>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HPV 6 &amp; 11:</a:t>
            </a:r>
            <a:r>
              <a:rPr lang="en-US" sz="1275" dirty="0">
                <a:solidFill>
                  <a:srgbClr val="2C3E50"/>
                </a:solidFill>
              </a:rPr>
              <a:t> Low-risk types causing genital warts; they do NOT cause cancer.</a:t>
            </a:r>
            <a:endParaRPr lang="en-US" sz="1275" dirty="0"/>
          </a:p>
        </p:txBody>
      </p:sp>
      <p:sp>
        <p:nvSpPr>
          <p:cNvPr id="32" name="Text 5"/>
          <p:cNvSpPr/>
          <p:nvPr/>
        </p:nvSpPr>
        <p:spPr>
          <a:xfrm>
            <a:off x="866775" y="2695426"/>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Persistence:</a:t>
            </a:r>
            <a:r>
              <a:rPr lang="en-US" sz="1275" dirty="0">
                <a:solidFill>
                  <a:srgbClr val="2C3E50"/>
                </a:solidFill>
              </a:rPr>
              <a:t> Most HPV clears in 8 months; persistence is the key driver of disease.</a:t>
            </a:r>
            <a:endParaRPr lang="en-US" sz="1275" dirty="0"/>
          </a:p>
        </p:txBody>
      </p:sp>
      <p:sp>
        <p:nvSpPr>
          <p:cNvPr id="33" name="Text 6"/>
          <p:cNvSpPr/>
          <p:nvPr/>
        </p:nvSpPr>
        <p:spPr>
          <a:xfrm>
            <a:off x="1009650" y="3701207"/>
            <a:ext cx="48006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ONCOPROTEIN MECHANISM</a:t>
            </a:r>
            <a:endParaRPr lang="en-US" sz="1500" dirty="0"/>
          </a:p>
        </p:txBody>
      </p:sp>
      <p:sp>
        <p:nvSpPr>
          <p:cNvPr id="34" name="Text 7"/>
          <p:cNvSpPr/>
          <p:nvPr/>
        </p:nvSpPr>
        <p:spPr>
          <a:xfrm>
            <a:off x="866775" y="4120307"/>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E6 Binds p53:</a:t>
            </a:r>
            <a:r>
              <a:rPr lang="en-US" sz="1275" dirty="0">
                <a:solidFill>
                  <a:srgbClr val="2C3E50"/>
                </a:solidFill>
              </a:rPr>
              <a:t> Inactivates the "quality control" suppressor, allowing mutations to survive.</a:t>
            </a:r>
            <a:endParaRPr lang="en-US" sz="1275" dirty="0"/>
          </a:p>
        </p:txBody>
      </p:sp>
      <p:sp>
        <p:nvSpPr>
          <p:cNvPr id="35" name="Text 8"/>
          <p:cNvSpPr/>
          <p:nvPr/>
        </p:nvSpPr>
        <p:spPr>
          <a:xfrm>
            <a:off x="866775" y="4687937"/>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E7 Binds Rb:</a:t>
            </a:r>
            <a:r>
              <a:rPr lang="en-US" sz="1275" dirty="0">
                <a:solidFill>
                  <a:srgbClr val="2C3E50"/>
                </a:solidFill>
              </a:rPr>
              <a:t> Inactivates Retinoblastoma protein, triggering uncontrolled cell cycling.</a:t>
            </a:r>
            <a:endParaRPr lang="en-US" sz="1275" dirty="0"/>
          </a:p>
        </p:txBody>
      </p:sp>
      <p:sp>
        <p:nvSpPr>
          <p:cNvPr id="36" name="Text 9"/>
          <p:cNvSpPr/>
          <p:nvPr/>
        </p:nvSpPr>
        <p:spPr>
          <a:xfrm>
            <a:off x="866775" y="5255568"/>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Result:</a:t>
            </a:r>
            <a:r>
              <a:rPr lang="en-US" sz="1275" dirty="0">
                <a:solidFill>
                  <a:srgbClr val="2C3E50"/>
                </a:solidFill>
              </a:rPr>
              <a:t> Accumulated mutations lead to CIN and eventually invasive carcinoma.</a:t>
            </a:r>
            <a:endParaRPr lang="en-US" sz="1275" dirty="0"/>
          </a:p>
        </p:txBody>
      </p:sp>
      <p:sp>
        <p:nvSpPr>
          <p:cNvPr id="37" name="Text 10"/>
          <p:cNvSpPr/>
          <p:nvPr/>
        </p:nvSpPr>
        <p:spPr>
          <a:xfrm>
            <a:off x="6867525" y="1141065"/>
            <a:ext cx="50292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UK VACCINATION PROGRAM</a:t>
            </a:r>
            <a:endParaRPr lang="en-US" sz="1500" dirty="0"/>
          </a:p>
        </p:txBody>
      </p:sp>
      <p:sp>
        <p:nvSpPr>
          <p:cNvPr id="38" name="Text 11"/>
          <p:cNvSpPr/>
          <p:nvPr/>
        </p:nvSpPr>
        <p:spPr>
          <a:xfrm>
            <a:off x="6724650" y="1560165"/>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Gardasil-9:</a:t>
            </a:r>
            <a:r>
              <a:rPr lang="en-US" sz="1275" dirty="0">
                <a:solidFill>
                  <a:srgbClr val="2C3E50"/>
                </a:solidFill>
              </a:rPr>
              <a:t> Covers HPV 6, 11, 16, 18 + five other high-risk types (31, 33, 45, 52, 58).</a:t>
            </a:r>
            <a:endParaRPr lang="en-US" sz="1275" dirty="0"/>
          </a:p>
        </p:txBody>
      </p:sp>
      <p:sp>
        <p:nvSpPr>
          <p:cNvPr id="39" name="Text 12"/>
          <p:cNvSpPr/>
          <p:nvPr/>
        </p:nvSpPr>
        <p:spPr>
          <a:xfrm>
            <a:off x="6724650" y="2127796"/>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Schedule:</a:t>
            </a:r>
            <a:r>
              <a:rPr lang="en-US" sz="1275" dirty="0">
                <a:solidFill>
                  <a:srgbClr val="2C3E50"/>
                </a:solidFill>
              </a:rPr>
              <a:t> Routine for girls and boys aged 12–13; catch-up available up to age 25.</a:t>
            </a:r>
            <a:endParaRPr lang="en-US" sz="1275" dirty="0"/>
          </a:p>
        </p:txBody>
      </p:sp>
      <p:sp>
        <p:nvSpPr>
          <p:cNvPr id="40" name="Text 13"/>
          <p:cNvSpPr/>
          <p:nvPr/>
        </p:nvSpPr>
        <p:spPr>
          <a:xfrm>
            <a:off x="6724650" y="2695426"/>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Limitations:</a:t>
            </a:r>
            <a:r>
              <a:rPr lang="en-US" sz="1275" dirty="0">
                <a:solidFill>
                  <a:srgbClr val="2C3E50"/>
                </a:solidFill>
              </a:rPr>
              <a:t> Prevents new infection only; does not treat existing HPV or CIN.</a:t>
            </a:r>
            <a:endParaRPr lang="en-US" sz="1275" dirty="0"/>
          </a:p>
        </p:txBody>
      </p:sp>
      <p:sp>
        <p:nvSpPr>
          <p:cNvPr id="41" name="Text 14"/>
          <p:cNvSpPr/>
          <p:nvPr/>
        </p:nvSpPr>
        <p:spPr>
          <a:xfrm>
            <a:off x="6867525" y="3701207"/>
            <a:ext cx="48006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SCREENING &amp; HIV RULES</a:t>
            </a:r>
            <a:endParaRPr lang="en-US" sz="1500" dirty="0"/>
          </a:p>
        </p:txBody>
      </p:sp>
      <p:sp>
        <p:nvSpPr>
          <p:cNvPr id="42" name="Text 15"/>
          <p:cNvSpPr/>
          <p:nvPr/>
        </p:nvSpPr>
        <p:spPr>
          <a:xfrm>
            <a:off x="6724650" y="4120307"/>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Immunosuppression:</a:t>
            </a:r>
            <a:r>
              <a:rPr lang="en-US" sz="1275" dirty="0">
                <a:solidFill>
                  <a:srgbClr val="2C3E50"/>
                </a:solidFill>
              </a:rPr>
              <a:t> HIV+ women require </a:t>
            </a:r>
            <a:r>
              <a:rPr lang="en-US" sz="1275" b="1" dirty="0">
                <a:solidFill>
                  <a:srgbClr val="1565C0"/>
                </a:solidFill>
              </a:rPr>
              <a:t>annual</a:t>
            </a:r>
            <a:r>
              <a:rPr lang="en-US" sz="1275" dirty="0">
                <a:solidFill>
                  <a:srgbClr val="2C3E50"/>
                </a:solidFill>
              </a:rPr>
              <a:t> cervical smears for life.</a:t>
            </a:r>
            <a:endParaRPr lang="en-US" sz="1275" dirty="0"/>
          </a:p>
        </p:txBody>
      </p:sp>
      <p:sp>
        <p:nvSpPr>
          <p:cNvPr id="43" name="Text 16"/>
          <p:cNvSpPr/>
          <p:nvPr/>
        </p:nvSpPr>
        <p:spPr>
          <a:xfrm>
            <a:off x="6724650" y="4687937"/>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Vaccinated Patients:</a:t>
            </a:r>
            <a:r>
              <a:rPr lang="en-US" sz="1275" dirty="0">
                <a:solidFill>
                  <a:srgbClr val="2C3E50"/>
                </a:solidFill>
              </a:rPr>
              <a:t> Must still attend routine screening; vaccine protects against ~90%, not 100%.</a:t>
            </a:r>
            <a:endParaRPr lang="en-US" sz="1275" dirty="0"/>
          </a:p>
        </p:txBody>
      </p:sp>
      <p:sp>
        <p:nvSpPr>
          <p:cNvPr id="44" name="Text 17"/>
          <p:cNvSpPr/>
          <p:nvPr/>
        </p:nvSpPr>
        <p:spPr>
          <a:xfrm>
            <a:off x="6724650" y="5255568"/>
            <a:ext cx="485775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1565C0"/>
                </a:solidFill>
              </a:rPr>
              <a:t>Referral:</a:t>
            </a:r>
            <a:r>
              <a:rPr lang="en-US" sz="1275" dirty="0">
                <a:solidFill>
                  <a:srgbClr val="2C3E50"/>
                </a:solidFill>
              </a:rPr>
              <a:t> HIV patients have a lower threshold for specialist colposcopy referral.</a:t>
            </a:r>
            <a:endParaRPr lang="en-US" sz="1275" dirty="0"/>
          </a:p>
        </p:txBody>
      </p:sp>
      <p:sp>
        <p:nvSpPr>
          <p:cNvPr id="45" name="Text 18"/>
          <p:cNvSpPr/>
          <p:nvPr/>
        </p:nvSpPr>
        <p:spPr>
          <a:xfrm>
            <a:off x="1000125" y="6308973"/>
            <a:ext cx="111918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565C0"/>
                </a:solidFill>
              </a:rPr>
              <a:t>AKT Recall:</a:t>
            </a:r>
            <a:r>
              <a:rPr lang="en-US" sz="1200" dirty="0">
                <a:solidFill>
                  <a:srgbClr val="2C3E50"/>
                </a:solidFill>
              </a:rPr>
              <a:t> Remember that </a:t>
            </a:r>
            <a:r>
              <a:rPr lang="en-US" sz="1200" b="1" dirty="0">
                <a:solidFill>
                  <a:srgbClr val="1565C0"/>
                </a:solidFill>
              </a:rPr>
              <a:t>smoking</a:t>
            </a:r>
            <a:r>
              <a:rPr lang="en-US" sz="1200" dirty="0">
                <a:solidFill>
                  <a:srgbClr val="2C3E50"/>
                </a:solidFill>
              </a:rPr>
              <a:t> is a major cofactor because it impairs local immune clearance of HPV in the cervix.</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8575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274415"/>
            <a:ext cx="3651200" cy="4821585"/>
          </a:xfrm>
          <a:prstGeom prst="rect">
            <a:avLst/>
          </a:prstGeom>
        </p:spPr>
      </p:pic>
      <p:pic>
        <p:nvPicPr>
          <p:cNvPr id="6" name="Image 4" descr="preencoded.png"/>
          <p:cNvPicPr>
            <a:picLocks noChangeAspect="1"/>
          </p:cNvPicPr>
          <p:nvPr/>
        </p:nvPicPr>
        <p:blipFill>
          <a:blip r:embed="rId6"/>
          <a:stretch>
            <a:fillRect/>
          </a:stretch>
        </p:blipFill>
        <p:spPr>
          <a:xfrm>
            <a:off x="619125" y="1541115"/>
            <a:ext cx="285750" cy="228600"/>
          </a:xfrm>
          <a:prstGeom prst="rect">
            <a:avLst/>
          </a:prstGeom>
        </p:spPr>
      </p:pic>
      <p:pic>
        <p:nvPicPr>
          <p:cNvPr id="7" name="Image 5" descr="preencoded.png"/>
          <p:cNvPicPr>
            <a:picLocks noChangeAspect="1"/>
          </p:cNvPicPr>
          <p:nvPr/>
        </p:nvPicPr>
        <p:blipFill>
          <a:blip r:embed="rId7"/>
          <a:stretch>
            <a:fillRect/>
          </a:stretch>
        </p:blipFill>
        <p:spPr>
          <a:xfrm>
            <a:off x="619125" y="4843314"/>
            <a:ext cx="3174950" cy="833438"/>
          </a:xfrm>
          <a:prstGeom prst="rect">
            <a:avLst/>
          </a:prstGeom>
        </p:spPr>
      </p:pic>
      <p:pic>
        <p:nvPicPr>
          <p:cNvPr id="8" name="Image 6" descr="preencoded.png"/>
          <p:cNvPicPr>
            <a:picLocks noChangeAspect="1"/>
          </p:cNvPicPr>
          <p:nvPr/>
        </p:nvPicPr>
        <p:blipFill>
          <a:blip r:embed="rId8"/>
          <a:stretch>
            <a:fillRect/>
          </a:stretch>
        </p:blipFill>
        <p:spPr>
          <a:xfrm>
            <a:off x="4270325" y="1274415"/>
            <a:ext cx="3651200" cy="4821585"/>
          </a:xfrm>
          <a:prstGeom prst="rect">
            <a:avLst/>
          </a:prstGeom>
        </p:spPr>
      </p:pic>
      <p:pic>
        <p:nvPicPr>
          <p:cNvPr id="9" name="Image 7" descr="preencoded.png"/>
          <p:cNvPicPr>
            <a:picLocks noChangeAspect="1"/>
          </p:cNvPicPr>
          <p:nvPr/>
        </p:nvPicPr>
        <p:blipFill>
          <a:blip r:embed="rId9"/>
          <a:stretch>
            <a:fillRect/>
          </a:stretch>
        </p:blipFill>
        <p:spPr>
          <a:xfrm>
            <a:off x="4508450" y="1541115"/>
            <a:ext cx="285750" cy="228600"/>
          </a:xfrm>
          <a:prstGeom prst="rect">
            <a:avLst/>
          </a:prstGeom>
        </p:spPr>
      </p:pic>
      <p:pic>
        <p:nvPicPr>
          <p:cNvPr id="10" name="Image 8" descr="preencoded.png"/>
          <p:cNvPicPr>
            <a:picLocks noChangeAspect="1"/>
          </p:cNvPicPr>
          <p:nvPr/>
        </p:nvPicPr>
        <p:blipFill>
          <a:blip r:embed="rId10"/>
          <a:stretch>
            <a:fillRect/>
          </a:stretch>
        </p:blipFill>
        <p:spPr>
          <a:xfrm>
            <a:off x="4508450" y="4843314"/>
            <a:ext cx="3174950" cy="833438"/>
          </a:xfrm>
          <a:prstGeom prst="rect">
            <a:avLst/>
          </a:prstGeom>
        </p:spPr>
      </p:pic>
      <p:pic>
        <p:nvPicPr>
          <p:cNvPr id="11" name="Image 9" descr="preencoded.png"/>
          <p:cNvPicPr>
            <a:picLocks noChangeAspect="1"/>
          </p:cNvPicPr>
          <p:nvPr/>
        </p:nvPicPr>
        <p:blipFill>
          <a:blip r:embed="rId11"/>
          <a:stretch>
            <a:fillRect/>
          </a:stretch>
        </p:blipFill>
        <p:spPr>
          <a:xfrm>
            <a:off x="8159651" y="1274415"/>
            <a:ext cx="3651200" cy="4821585"/>
          </a:xfrm>
          <a:prstGeom prst="rect">
            <a:avLst/>
          </a:prstGeom>
        </p:spPr>
      </p:pic>
      <p:pic>
        <p:nvPicPr>
          <p:cNvPr id="12" name="Image 10" descr="preencoded.png"/>
          <p:cNvPicPr>
            <a:picLocks noChangeAspect="1"/>
          </p:cNvPicPr>
          <p:nvPr/>
        </p:nvPicPr>
        <p:blipFill>
          <a:blip r:embed="rId12"/>
          <a:stretch>
            <a:fillRect/>
          </a:stretch>
        </p:blipFill>
        <p:spPr>
          <a:xfrm>
            <a:off x="8397776" y="1541115"/>
            <a:ext cx="285750" cy="228600"/>
          </a:xfrm>
          <a:prstGeom prst="rect">
            <a:avLst/>
          </a:prstGeom>
        </p:spPr>
      </p:pic>
      <p:pic>
        <p:nvPicPr>
          <p:cNvPr id="13" name="Image 11" descr="preencoded.png"/>
          <p:cNvPicPr>
            <a:picLocks noChangeAspect="1"/>
          </p:cNvPicPr>
          <p:nvPr/>
        </p:nvPicPr>
        <p:blipFill>
          <a:blip r:embed="rId13"/>
          <a:stretch>
            <a:fillRect/>
          </a:stretch>
        </p:blipFill>
        <p:spPr>
          <a:xfrm>
            <a:off x="8397776" y="4843314"/>
            <a:ext cx="3174950" cy="833438"/>
          </a:xfrm>
          <a:prstGeom prst="rect">
            <a:avLst/>
          </a:prstGeom>
        </p:spPr>
      </p:pic>
      <p:pic>
        <p:nvPicPr>
          <p:cNvPr id="14" name="Image 12" descr="preencoded.png"/>
          <p:cNvPicPr>
            <a:picLocks noChangeAspect="1"/>
          </p:cNvPicPr>
          <p:nvPr/>
        </p:nvPicPr>
        <p:blipFill>
          <a:blip r:embed="rId14"/>
          <a:stretch>
            <a:fillRect/>
          </a:stretch>
        </p:blipFill>
        <p:spPr>
          <a:xfrm>
            <a:off x="0" y="6477000"/>
            <a:ext cx="12192000" cy="381000"/>
          </a:xfrm>
          <a:prstGeom prst="rect">
            <a:avLst/>
          </a:prstGeom>
        </p:spPr>
      </p:pic>
      <p:sp>
        <p:nvSpPr>
          <p:cNvPr id="15" name="Text 0"/>
          <p:cNvSpPr/>
          <p:nvPr/>
        </p:nvSpPr>
        <p:spPr>
          <a:xfrm>
            <a:off x="666750" y="42862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AKT Exam Pearls: Vulval Disease</a:t>
            </a:r>
            <a:endParaRPr lang="en-US" sz="1800" dirty="0"/>
          </a:p>
        </p:txBody>
      </p:sp>
      <p:sp>
        <p:nvSpPr>
          <p:cNvPr id="16" name="Text 1"/>
          <p:cNvSpPr/>
          <p:nvPr/>
        </p:nvSpPr>
        <p:spPr>
          <a:xfrm>
            <a:off x="666750" y="741015"/>
            <a:ext cx="1152525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1565C0"/>
                </a:solidFill>
              </a:rPr>
              <a:t>ESSENTIAL FACTS FOR THE AKT REGARDING VIN GRADING, LICHEN SCLEROSUS TREATMENT, AND VULVAL CANCER PATHWAYS.</a:t>
            </a:r>
            <a:endParaRPr lang="en-US" sz="1050" dirty="0"/>
          </a:p>
        </p:txBody>
      </p:sp>
      <p:sp>
        <p:nvSpPr>
          <p:cNvPr id="17" name="Text 2"/>
          <p:cNvSpPr/>
          <p:nvPr/>
        </p:nvSpPr>
        <p:spPr>
          <a:xfrm>
            <a:off x="1047750" y="1512540"/>
            <a:ext cx="32004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VIN ESSENTIALS</a:t>
            </a:r>
            <a:endParaRPr lang="en-US" sz="1500" dirty="0"/>
          </a:p>
        </p:txBody>
      </p:sp>
      <p:sp>
        <p:nvSpPr>
          <p:cNvPr id="18" name="Text 3"/>
          <p:cNvSpPr/>
          <p:nvPr/>
        </p:nvSpPr>
        <p:spPr>
          <a:xfrm>
            <a:off x="857250" y="1988790"/>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Grading:</a:t>
            </a:r>
            <a:r>
              <a:rPr lang="en-US" sz="1275" dirty="0">
                <a:solidFill>
                  <a:srgbClr val="34495E"/>
                </a:solidFill>
              </a:rPr>
              <a:t> Graded I–III (Mild, Moderate, Severe/Full-thickness) - mirrors CIN classification.</a:t>
            </a:r>
            <a:endParaRPr lang="en-US" sz="1275" dirty="0"/>
          </a:p>
        </p:txBody>
      </p:sp>
      <p:sp>
        <p:nvSpPr>
          <p:cNvPr id="19" name="Text 4"/>
          <p:cNvSpPr/>
          <p:nvPr/>
        </p:nvSpPr>
        <p:spPr>
          <a:xfrm>
            <a:off x="857250" y="2908548"/>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Diagnosis:</a:t>
            </a:r>
            <a:r>
              <a:rPr lang="en-US" sz="1275" dirty="0">
                <a:solidFill>
                  <a:srgbClr val="34495E"/>
                </a:solidFill>
              </a:rPr>
              <a:t> Histological </a:t>
            </a:r>
            <a:r>
              <a:rPr lang="en-US" sz="1275" b="1" dirty="0">
                <a:solidFill>
                  <a:srgbClr val="2C3E50"/>
                </a:solidFill>
              </a:rPr>
              <a:t>biopsy is mandatory</a:t>
            </a:r>
            <a:r>
              <a:rPr lang="en-US" sz="1275" dirty="0">
                <a:solidFill>
                  <a:srgbClr val="34495E"/>
                </a:solidFill>
              </a:rPr>
              <a:t>. Clinical appearance is too variable for visual diagnosis.</a:t>
            </a:r>
            <a:endParaRPr lang="en-US" sz="1275" dirty="0"/>
          </a:p>
        </p:txBody>
      </p:sp>
      <p:sp>
        <p:nvSpPr>
          <p:cNvPr id="20" name="Text 5"/>
          <p:cNvSpPr/>
          <p:nvPr/>
        </p:nvSpPr>
        <p:spPr>
          <a:xfrm>
            <a:off x="857250" y="3828306"/>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Aetiology:</a:t>
            </a:r>
            <a:r>
              <a:rPr lang="en-US" sz="1275" dirty="0">
                <a:solidFill>
                  <a:srgbClr val="34495E"/>
                </a:solidFill>
              </a:rPr>
              <a:t> Strong association with high-risk </a:t>
            </a:r>
            <a:r>
              <a:rPr lang="en-US" sz="1275" b="1" dirty="0">
                <a:solidFill>
                  <a:srgbClr val="2C3E50"/>
                </a:solidFill>
              </a:rPr>
              <a:t>HPV 16 and 18</a:t>
            </a:r>
            <a:r>
              <a:rPr lang="en-US" sz="1275" dirty="0">
                <a:solidFill>
                  <a:srgbClr val="34495E"/>
                </a:solidFill>
              </a:rPr>
              <a:t> (found in 43–79% of cases).</a:t>
            </a:r>
            <a:endParaRPr lang="en-US" sz="1275" dirty="0"/>
          </a:p>
        </p:txBody>
      </p:sp>
      <p:sp>
        <p:nvSpPr>
          <p:cNvPr id="21" name="Text 6"/>
          <p:cNvSpPr/>
          <p:nvPr/>
        </p:nvSpPr>
        <p:spPr>
          <a:xfrm>
            <a:off x="762000" y="4843314"/>
            <a:ext cx="2889200"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2C3E50"/>
                </a:solidFill>
              </a:rPr>
              <a:t>AKT Note: VIN III is considered a high-grade precancerous lesion with significant progression risk.</a:t>
            </a:r>
            <a:endParaRPr lang="en-US" sz="1125" dirty="0"/>
          </a:p>
        </p:txBody>
      </p:sp>
      <p:sp>
        <p:nvSpPr>
          <p:cNvPr id="22" name="Text 7"/>
          <p:cNvSpPr/>
          <p:nvPr/>
        </p:nvSpPr>
        <p:spPr>
          <a:xfrm>
            <a:off x="4937075" y="1512540"/>
            <a:ext cx="36576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LICHEN SCLEROSUS</a:t>
            </a:r>
            <a:endParaRPr lang="en-US" sz="1500" dirty="0"/>
          </a:p>
        </p:txBody>
      </p:sp>
      <p:sp>
        <p:nvSpPr>
          <p:cNvPr id="23" name="Text 8"/>
          <p:cNvSpPr/>
          <p:nvPr/>
        </p:nvSpPr>
        <p:spPr>
          <a:xfrm>
            <a:off x="4746575" y="1988790"/>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Clinical Signs:</a:t>
            </a:r>
            <a:r>
              <a:rPr lang="en-US" sz="1275" dirty="0">
                <a:solidFill>
                  <a:srgbClr val="34495E"/>
                </a:solidFill>
              </a:rPr>
              <a:t> White, crinkled "cigarette paper" skin; often in a </a:t>
            </a:r>
            <a:r>
              <a:rPr lang="en-US" sz="1275" b="1" dirty="0">
                <a:solidFill>
                  <a:srgbClr val="2C3E50"/>
                </a:solidFill>
              </a:rPr>
              <a:t>figure-of-8</a:t>
            </a:r>
            <a:r>
              <a:rPr lang="en-US" sz="1275" dirty="0">
                <a:solidFill>
                  <a:srgbClr val="34495E"/>
                </a:solidFill>
              </a:rPr>
              <a:t> distribution.</a:t>
            </a:r>
            <a:endParaRPr lang="en-US" sz="1275" dirty="0"/>
          </a:p>
        </p:txBody>
      </p:sp>
      <p:sp>
        <p:nvSpPr>
          <p:cNvPr id="24" name="Text 9"/>
          <p:cNvSpPr/>
          <p:nvPr/>
        </p:nvSpPr>
        <p:spPr>
          <a:xfrm>
            <a:off x="4746575" y="2908548"/>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Treatment:</a:t>
            </a:r>
            <a:r>
              <a:rPr lang="en-US" sz="1275" dirty="0">
                <a:solidFill>
                  <a:srgbClr val="34495E"/>
                </a:solidFill>
              </a:rPr>
              <a:t> First-line is </a:t>
            </a:r>
            <a:r>
              <a:rPr lang="en-US" sz="1275" b="1" dirty="0">
                <a:solidFill>
                  <a:srgbClr val="2C3E50"/>
                </a:solidFill>
              </a:rPr>
              <a:t>Clobetasol propionate 0.05%</a:t>
            </a:r>
            <a:r>
              <a:rPr lang="en-US" sz="1275" dirty="0">
                <a:solidFill>
                  <a:srgbClr val="34495E"/>
                </a:solidFill>
              </a:rPr>
              <a:t> ointment (ultra-potent steroid).</a:t>
            </a:r>
            <a:endParaRPr lang="en-US" sz="1275" dirty="0"/>
          </a:p>
        </p:txBody>
      </p:sp>
      <p:sp>
        <p:nvSpPr>
          <p:cNvPr id="25" name="Text 10"/>
          <p:cNvSpPr/>
          <p:nvPr/>
        </p:nvSpPr>
        <p:spPr>
          <a:xfrm>
            <a:off x="4746575" y="3828306"/>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Cancer Risk:</a:t>
            </a:r>
            <a:r>
              <a:rPr lang="en-US" sz="1275" dirty="0">
                <a:solidFill>
                  <a:srgbClr val="34495E"/>
                </a:solidFill>
              </a:rPr>
              <a:t> Carries a </a:t>
            </a:r>
            <a:r>
              <a:rPr lang="en-US" sz="1275" b="1" dirty="0">
                <a:solidFill>
                  <a:srgbClr val="2C3E50"/>
                </a:solidFill>
              </a:rPr>
              <a:t>4–5% lifetime risk</a:t>
            </a:r>
            <a:r>
              <a:rPr lang="en-US" sz="1275" dirty="0">
                <a:solidFill>
                  <a:srgbClr val="34495E"/>
                </a:solidFill>
              </a:rPr>
              <a:t> of developing Squamous Cell Carcinoma (SCC).</a:t>
            </a:r>
            <a:endParaRPr lang="en-US" sz="1275" dirty="0"/>
          </a:p>
        </p:txBody>
      </p:sp>
      <p:sp>
        <p:nvSpPr>
          <p:cNvPr id="26" name="Text 11"/>
          <p:cNvSpPr/>
          <p:nvPr/>
        </p:nvSpPr>
        <p:spPr>
          <a:xfrm>
            <a:off x="4651325" y="4843314"/>
            <a:ext cx="2889200"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2C3E50"/>
                </a:solidFill>
              </a:rPr>
              <a:t>GP Tip: Long-term maintenance and annual monitoring are essential to catch early malignancy.</a:t>
            </a:r>
            <a:endParaRPr lang="en-US" sz="1125" dirty="0"/>
          </a:p>
        </p:txBody>
      </p:sp>
      <p:sp>
        <p:nvSpPr>
          <p:cNvPr id="27" name="Text 12"/>
          <p:cNvSpPr/>
          <p:nvPr/>
        </p:nvSpPr>
        <p:spPr>
          <a:xfrm>
            <a:off x="8826401" y="1512540"/>
            <a:ext cx="3365599"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CANCER PATHWAYS</a:t>
            </a:r>
            <a:endParaRPr lang="en-US" sz="1500" dirty="0"/>
          </a:p>
        </p:txBody>
      </p:sp>
      <p:sp>
        <p:nvSpPr>
          <p:cNvPr id="28" name="Text 13"/>
          <p:cNvSpPr/>
          <p:nvPr/>
        </p:nvSpPr>
        <p:spPr>
          <a:xfrm>
            <a:off x="8635901" y="1988790"/>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HPV-Related:</a:t>
            </a:r>
            <a:r>
              <a:rPr lang="en-US" sz="1275" dirty="0">
                <a:solidFill>
                  <a:srgbClr val="34495E"/>
                </a:solidFill>
              </a:rPr>
              <a:t> Younger women, preceded by VIN, associated with HPV 16/18.</a:t>
            </a:r>
            <a:endParaRPr lang="en-US" sz="1275" dirty="0"/>
          </a:p>
        </p:txBody>
      </p:sp>
      <p:sp>
        <p:nvSpPr>
          <p:cNvPr id="29" name="Text 14"/>
          <p:cNvSpPr/>
          <p:nvPr/>
        </p:nvSpPr>
        <p:spPr>
          <a:xfrm>
            <a:off x="8635901" y="2908548"/>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Non-HPV-Related:</a:t>
            </a:r>
            <a:r>
              <a:rPr lang="en-US" sz="1275" dirty="0">
                <a:solidFill>
                  <a:srgbClr val="34495E"/>
                </a:solidFill>
              </a:rPr>
              <a:t> Older women, preceded by </a:t>
            </a:r>
            <a:r>
              <a:rPr lang="en-US" sz="1275" b="1" dirty="0">
                <a:solidFill>
                  <a:srgbClr val="2C3E50"/>
                </a:solidFill>
              </a:rPr>
              <a:t>Lichen Sclerosus</a:t>
            </a:r>
            <a:r>
              <a:rPr lang="en-US" sz="1275" dirty="0">
                <a:solidFill>
                  <a:srgbClr val="34495E"/>
                </a:solidFill>
              </a:rPr>
              <a:t> or chronic vulval dystrophy.</a:t>
            </a:r>
            <a:endParaRPr lang="en-US" sz="1275" dirty="0"/>
          </a:p>
        </p:txBody>
      </p:sp>
      <p:sp>
        <p:nvSpPr>
          <p:cNvPr id="30" name="Text 15"/>
          <p:cNvSpPr/>
          <p:nvPr/>
        </p:nvSpPr>
        <p:spPr>
          <a:xfrm>
            <a:off x="8635901" y="3828306"/>
            <a:ext cx="2936825" cy="776883"/>
          </a:xfrm>
          <a:prstGeom prst="rect">
            <a:avLst/>
          </a:prstGeom>
          <a:noFill/>
          <a:ln/>
        </p:spPr>
        <p:txBody>
          <a:bodyPr vert="horz" wrap="square" lIns="0" tIns="0" rIns="0" bIns="0" rtlCol="0" anchor="ctr"/>
          <a:lstStyle/>
          <a:p>
            <a:pPr marL="0" indent="0" algn="l">
              <a:lnSpc>
                <a:spcPts val="2040"/>
              </a:lnSpc>
              <a:buNone/>
            </a:pPr>
            <a:r>
              <a:rPr lang="en-US" sz="1275" b="1" dirty="0">
                <a:solidFill>
                  <a:srgbClr val="2C3E50"/>
                </a:solidFill>
              </a:rPr>
              <a:t>Referral Threshold:</a:t>
            </a:r>
            <a:r>
              <a:rPr lang="en-US" sz="1275" dirty="0">
                <a:solidFill>
                  <a:srgbClr val="34495E"/>
                </a:solidFill>
              </a:rPr>
              <a:t> Any unexplained vulval </a:t>
            </a:r>
            <a:r>
              <a:rPr lang="en-US" sz="1275" b="1" dirty="0">
                <a:solidFill>
                  <a:srgbClr val="2C3E50"/>
                </a:solidFill>
              </a:rPr>
              <a:t>lump, ulcer, or bleeding</a:t>
            </a:r>
            <a:r>
              <a:rPr lang="en-US" sz="1275" dirty="0">
                <a:solidFill>
                  <a:srgbClr val="34495E"/>
                </a:solidFill>
              </a:rPr>
              <a:t> = Urgent 2-Week Wait.</a:t>
            </a:r>
            <a:endParaRPr lang="en-US" sz="1275" dirty="0"/>
          </a:p>
        </p:txBody>
      </p:sp>
      <p:sp>
        <p:nvSpPr>
          <p:cNvPr id="31" name="Text 16"/>
          <p:cNvSpPr/>
          <p:nvPr/>
        </p:nvSpPr>
        <p:spPr>
          <a:xfrm>
            <a:off x="8540651" y="4843314"/>
            <a:ext cx="2889200"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2C3E50"/>
                </a:solidFill>
              </a:rPr>
              <a:t>Remember: 50% of vulval cancers are associated with non-neoplastic disorders like LS.</a:t>
            </a:r>
            <a:endParaRPr lang="en-US" sz="1125" dirty="0"/>
          </a:p>
        </p:txBody>
      </p:sp>
      <p:sp>
        <p:nvSpPr>
          <p:cNvPr id="32" name="Text 17"/>
          <p:cNvSpPr/>
          <p:nvPr/>
        </p:nvSpPr>
        <p:spPr>
          <a:xfrm>
            <a:off x="7884914" y="6477000"/>
            <a:ext cx="4307086" cy="38100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FFFFFF"/>
                </a:solidFill>
              </a:rPr>
              <a:t>BRADFORD VTS | GYNAECOLOGICAL ONCOLOGY | AKT PREP</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3619500" cy="5393085"/>
          </a:xfrm>
          <a:prstGeom prst="rect">
            <a:avLst/>
          </a:prstGeom>
        </p:spPr>
      </p:pic>
      <p:pic>
        <p:nvPicPr>
          <p:cNvPr id="6" name="Image 4" descr="preencoded.png"/>
          <p:cNvPicPr>
            <a:picLocks noChangeAspect="1"/>
          </p:cNvPicPr>
          <p:nvPr/>
        </p:nvPicPr>
        <p:blipFill>
          <a:blip r:embed="rId6"/>
          <a:stretch>
            <a:fillRect/>
          </a:stretch>
        </p:blipFill>
        <p:spPr>
          <a:xfrm>
            <a:off x="666750" y="1369665"/>
            <a:ext cx="3048000" cy="542925"/>
          </a:xfrm>
          <a:prstGeom prst="rect">
            <a:avLst/>
          </a:prstGeom>
        </p:spPr>
      </p:pic>
      <p:pic>
        <p:nvPicPr>
          <p:cNvPr id="7" name="Image 5" descr="preencoded.png"/>
          <p:cNvPicPr>
            <a:picLocks noChangeAspect="1"/>
          </p:cNvPicPr>
          <p:nvPr/>
        </p:nvPicPr>
        <p:blipFill>
          <a:blip r:embed="rId7"/>
          <a:stretch>
            <a:fillRect/>
          </a:stretch>
        </p:blipFill>
        <p:spPr>
          <a:xfrm>
            <a:off x="666750" y="1451670"/>
            <a:ext cx="333375" cy="266700"/>
          </a:xfrm>
          <a:prstGeom prst="rect">
            <a:avLst/>
          </a:prstGeom>
        </p:spPr>
      </p:pic>
      <p:pic>
        <p:nvPicPr>
          <p:cNvPr id="8" name="Image 6" descr="preencoded.png"/>
          <p:cNvPicPr>
            <a:picLocks noChangeAspect="1"/>
          </p:cNvPicPr>
          <p:nvPr/>
        </p:nvPicPr>
        <p:blipFill>
          <a:blip r:embed="rId8"/>
          <a:stretch>
            <a:fillRect/>
          </a:stretch>
        </p:blipFill>
        <p:spPr>
          <a:xfrm>
            <a:off x="666750" y="3072557"/>
            <a:ext cx="3048000" cy="1657201"/>
          </a:xfrm>
          <a:prstGeom prst="rect">
            <a:avLst/>
          </a:prstGeom>
        </p:spPr>
      </p:pic>
      <p:pic>
        <p:nvPicPr>
          <p:cNvPr id="9" name="Image 7" descr="preencoded.png"/>
          <p:cNvPicPr>
            <a:picLocks noChangeAspect="1"/>
          </p:cNvPicPr>
          <p:nvPr/>
        </p:nvPicPr>
        <p:blipFill>
          <a:blip r:embed="rId9"/>
          <a:stretch>
            <a:fillRect/>
          </a:stretch>
        </p:blipFill>
        <p:spPr>
          <a:xfrm>
            <a:off x="4286250" y="1083915"/>
            <a:ext cx="3619500" cy="5393085"/>
          </a:xfrm>
          <a:prstGeom prst="rect">
            <a:avLst/>
          </a:prstGeom>
        </p:spPr>
      </p:pic>
      <p:pic>
        <p:nvPicPr>
          <p:cNvPr id="10" name="Image 8" descr="preencoded.png"/>
          <p:cNvPicPr>
            <a:picLocks noChangeAspect="1"/>
          </p:cNvPicPr>
          <p:nvPr/>
        </p:nvPicPr>
        <p:blipFill>
          <a:blip r:embed="rId6"/>
          <a:stretch>
            <a:fillRect/>
          </a:stretch>
        </p:blipFill>
        <p:spPr>
          <a:xfrm>
            <a:off x="4572000" y="1369665"/>
            <a:ext cx="3048000" cy="542925"/>
          </a:xfrm>
          <a:prstGeom prst="rect">
            <a:avLst/>
          </a:prstGeom>
        </p:spPr>
      </p:pic>
      <p:pic>
        <p:nvPicPr>
          <p:cNvPr id="11" name="Image 9" descr="preencoded.png"/>
          <p:cNvPicPr>
            <a:picLocks noChangeAspect="1"/>
          </p:cNvPicPr>
          <p:nvPr/>
        </p:nvPicPr>
        <p:blipFill>
          <a:blip r:embed="rId10"/>
          <a:stretch>
            <a:fillRect/>
          </a:stretch>
        </p:blipFill>
        <p:spPr>
          <a:xfrm>
            <a:off x="4572000" y="1451670"/>
            <a:ext cx="333375" cy="266700"/>
          </a:xfrm>
          <a:prstGeom prst="rect">
            <a:avLst/>
          </a:prstGeom>
        </p:spPr>
      </p:pic>
      <p:pic>
        <p:nvPicPr>
          <p:cNvPr id="12" name="Image 10" descr="preencoded.png"/>
          <p:cNvPicPr>
            <a:picLocks noChangeAspect="1"/>
          </p:cNvPicPr>
          <p:nvPr/>
        </p:nvPicPr>
        <p:blipFill>
          <a:blip r:embed="rId8"/>
          <a:stretch>
            <a:fillRect/>
          </a:stretch>
        </p:blipFill>
        <p:spPr>
          <a:xfrm>
            <a:off x="4572000" y="3072557"/>
            <a:ext cx="3048000" cy="1931491"/>
          </a:xfrm>
          <a:prstGeom prst="rect">
            <a:avLst/>
          </a:prstGeom>
        </p:spPr>
      </p:pic>
      <p:pic>
        <p:nvPicPr>
          <p:cNvPr id="13" name="Image 11" descr="preencoded.png"/>
          <p:cNvPicPr>
            <a:picLocks noChangeAspect="1"/>
          </p:cNvPicPr>
          <p:nvPr/>
        </p:nvPicPr>
        <p:blipFill>
          <a:blip r:embed="rId11"/>
          <a:stretch>
            <a:fillRect/>
          </a:stretch>
        </p:blipFill>
        <p:spPr>
          <a:xfrm>
            <a:off x="8191500" y="1083915"/>
            <a:ext cx="3619500" cy="5393085"/>
          </a:xfrm>
          <a:prstGeom prst="rect">
            <a:avLst/>
          </a:prstGeom>
        </p:spPr>
      </p:pic>
      <p:pic>
        <p:nvPicPr>
          <p:cNvPr id="14" name="Image 12" descr="preencoded.png"/>
          <p:cNvPicPr>
            <a:picLocks noChangeAspect="1"/>
          </p:cNvPicPr>
          <p:nvPr/>
        </p:nvPicPr>
        <p:blipFill>
          <a:blip r:embed="rId6"/>
          <a:stretch>
            <a:fillRect/>
          </a:stretch>
        </p:blipFill>
        <p:spPr>
          <a:xfrm>
            <a:off x="8477250" y="1369665"/>
            <a:ext cx="3048000" cy="542925"/>
          </a:xfrm>
          <a:prstGeom prst="rect">
            <a:avLst/>
          </a:prstGeom>
        </p:spPr>
      </p:pic>
      <p:pic>
        <p:nvPicPr>
          <p:cNvPr id="15" name="Image 13" descr="preencoded.png"/>
          <p:cNvPicPr>
            <a:picLocks noChangeAspect="1"/>
          </p:cNvPicPr>
          <p:nvPr/>
        </p:nvPicPr>
        <p:blipFill>
          <a:blip r:embed="rId12"/>
          <a:stretch>
            <a:fillRect/>
          </a:stretch>
        </p:blipFill>
        <p:spPr>
          <a:xfrm>
            <a:off x="8477250" y="1451670"/>
            <a:ext cx="333375" cy="266700"/>
          </a:xfrm>
          <a:prstGeom prst="rect">
            <a:avLst/>
          </a:prstGeom>
        </p:spPr>
      </p:pic>
      <p:pic>
        <p:nvPicPr>
          <p:cNvPr id="16" name="Image 14" descr="preencoded.png"/>
          <p:cNvPicPr>
            <a:picLocks noChangeAspect="1"/>
          </p:cNvPicPr>
          <p:nvPr/>
        </p:nvPicPr>
        <p:blipFill>
          <a:blip r:embed="rId13"/>
          <a:stretch>
            <a:fillRect/>
          </a:stretch>
        </p:blipFill>
        <p:spPr>
          <a:xfrm>
            <a:off x="8477250" y="3072557"/>
            <a:ext cx="3048000" cy="1382911"/>
          </a:xfrm>
          <a:prstGeom prst="rect">
            <a:avLst/>
          </a:prstGeom>
        </p:spPr>
      </p:pic>
      <p:sp>
        <p:nvSpPr>
          <p:cNvPr id="17"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SCA Consultation Pearls</a:t>
            </a:r>
            <a:endParaRPr lang="en-US" sz="1800" dirty="0"/>
          </a:p>
        </p:txBody>
      </p:sp>
      <p:sp>
        <p:nvSpPr>
          <p:cNvPr id="18"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19" name="Text 2"/>
          <p:cNvSpPr/>
          <p:nvPr/>
        </p:nvSpPr>
        <p:spPr>
          <a:xfrm>
            <a:off x="1143000" y="1426815"/>
            <a:ext cx="45720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1565C0"/>
                </a:solidFill>
              </a:rPr>
              <a:t>Explaining HPV Risks</a:t>
            </a:r>
            <a:endParaRPr lang="en-US" sz="1500" dirty="0"/>
          </a:p>
        </p:txBody>
      </p:sp>
      <p:sp>
        <p:nvSpPr>
          <p:cNvPr id="20" name="Text 3"/>
          <p:cNvSpPr/>
          <p:nvPr/>
        </p:nvSpPr>
        <p:spPr>
          <a:xfrm>
            <a:off x="666750" y="2150715"/>
            <a:ext cx="3048000" cy="182761"/>
          </a:xfrm>
          <a:prstGeom prst="rect">
            <a:avLst/>
          </a:prstGeom>
          <a:noFill/>
          <a:ln/>
        </p:spPr>
        <p:txBody>
          <a:bodyPr vert="horz" wrap="square" lIns="0" tIns="0" rIns="0" bIns="0" rtlCol="0" anchor="ctr"/>
          <a:lstStyle/>
          <a:p>
            <a:pPr marL="0" indent="0">
              <a:lnSpc>
                <a:spcPts val="1440"/>
              </a:lnSpc>
              <a:buNone/>
            </a:pPr>
            <a:r>
              <a:rPr lang="en-US" sz="900" b="1" dirty="0">
                <a:solidFill>
                  <a:srgbClr val="1565C0"/>
                </a:solidFill>
              </a:rPr>
              <a:t>STRATEGY</a:t>
            </a:r>
            <a:endParaRPr lang="en-US" sz="900" dirty="0"/>
          </a:p>
        </p:txBody>
      </p:sp>
      <p:sp>
        <p:nvSpPr>
          <p:cNvPr id="21" name="Text 4"/>
          <p:cNvSpPr/>
          <p:nvPr/>
        </p:nvSpPr>
        <p:spPr>
          <a:xfrm>
            <a:off x="666750" y="2381101"/>
            <a:ext cx="3048000" cy="54858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Address the "Cancer Panic" associated with a diagnosis of genital warts.</a:t>
            </a:r>
            <a:endParaRPr lang="en-US" sz="1350" dirty="0"/>
          </a:p>
        </p:txBody>
      </p:sp>
      <p:sp>
        <p:nvSpPr>
          <p:cNvPr id="22" name="Text 5"/>
          <p:cNvSpPr/>
          <p:nvPr/>
        </p:nvSpPr>
        <p:spPr>
          <a:xfrm>
            <a:off x="809625" y="3072557"/>
            <a:ext cx="2762250" cy="1657201"/>
          </a:xfrm>
          <a:prstGeom prst="rect">
            <a:avLst/>
          </a:prstGeom>
          <a:noFill/>
          <a:ln/>
        </p:spPr>
        <p:txBody>
          <a:bodyPr vert="horz" wrap="square" lIns="0" tIns="0" rIns="0" bIns="0" rtlCol="0" anchor="ctr"/>
          <a:lstStyle/>
          <a:p>
            <a:pPr marL="0" indent="0">
              <a:lnSpc>
                <a:spcPts val="2160"/>
              </a:lnSpc>
              <a:buNone/>
            </a:pPr>
            <a:r>
              <a:rPr lang="en-US" sz="1350" i="1" dirty="0">
                <a:solidFill>
                  <a:srgbClr val="2C3E50"/>
                </a:solidFill>
              </a:rPr>
              <a:t>"The virus that causes warts is different from the type that causes cancer — they're in different families. I know that's confusing, but I want to reassure you about that."</a:t>
            </a:r>
            <a:endParaRPr lang="en-US" sz="1350" dirty="0"/>
          </a:p>
        </p:txBody>
      </p:sp>
      <p:sp>
        <p:nvSpPr>
          <p:cNvPr id="23" name="Text 6"/>
          <p:cNvSpPr/>
          <p:nvPr/>
        </p:nvSpPr>
        <p:spPr>
          <a:xfrm>
            <a:off x="857250" y="4872633"/>
            <a:ext cx="5593556" cy="27429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Acknowledge existing anxiety.</a:t>
            </a:r>
            <a:endParaRPr lang="en-US" sz="1350" dirty="0"/>
          </a:p>
        </p:txBody>
      </p:sp>
      <p:sp>
        <p:nvSpPr>
          <p:cNvPr id="24" name="Text 7"/>
          <p:cNvSpPr/>
          <p:nvPr/>
        </p:nvSpPr>
        <p:spPr>
          <a:xfrm>
            <a:off x="857250" y="5261223"/>
            <a:ext cx="5014913" cy="27429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Use the 'Family' metaphor.</a:t>
            </a:r>
            <a:endParaRPr lang="en-US" sz="1350" dirty="0"/>
          </a:p>
        </p:txBody>
      </p:sp>
      <p:sp>
        <p:nvSpPr>
          <p:cNvPr id="25" name="Text 8"/>
          <p:cNvSpPr/>
          <p:nvPr/>
        </p:nvSpPr>
        <p:spPr>
          <a:xfrm>
            <a:off x="5048250" y="1426815"/>
            <a:ext cx="38862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2E7D32"/>
                </a:solidFill>
              </a:rPr>
              <a:t>Examination &amp; PCB</a:t>
            </a:r>
            <a:endParaRPr lang="en-US" sz="1500" dirty="0"/>
          </a:p>
        </p:txBody>
      </p:sp>
      <p:sp>
        <p:nvSpPr>
          <p:cNvPr id="26" name="Text 9"/>
          <p:cNvSpPr/>
          <p:nvPr/>
        </p:nvSpPr>
        <p:spPr>
          <a:xfrm>
            <a:off x="4572000" y="2150715"/>
            <a:ext cx="3048000" cy="182761"/>
          </a:xfrm>
          <a:prstGeom prst="rect">
            <a:avLst/>
          </a:prstGeom>
          <a:noFill/>
          <a:ln/>
        </p:spPr>
        <p:txBody>
          <a:bodyPr vert="horz" wrap="square" lIns="0" tIns="0" rIns="0" bIns="0" rtlCol="0" anchor="ctr"/>
          <a:lstStyle/>
          <a:p>
            <a:pPr marL="0" indent="0">
              <a:lnSpc>
                <a:spcPts val="1440"/>
              </a:lnSpc>
              <a:buNone/>
            </a:pPr>
            <a:r>
              <a:rPr lang="en-US" sz="900" b="1" dirty="0">
                <a:solidFill>
                  <a:srgbClr val="2E7D32"/>
                </a:solidFill>
              </a:rPr>
              <a:t>STRATEGY</a:t>
            </a:r>
            <a:endParaRPr lang="en-US" sz="900" dirty="0"/>
          </a:p>
        </p:txBody>
      </p:sp>
      <p:sp>
        <p:nvSpPr>
          <p:cNvPr id="27" name="Text 10"/>
          <p:cNvSpPr/>
          <p:nvPr/>
        </p:nvSpPr>
        <p:spPr>
          <a:xfrm>
            <a:off x="4572000" y="2381101"/>
            <a:ext cx="3048000" cy="54858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Normalizing the pelvic exam while maintaining professional boundaries.</a:t>
            </a:r>
            <a:endParaRPr lang="en-US" sz="1350" dirty="0"/>
          </a:p>
        </p:txBody>
      </p:sp>
      <p:sp>
        <p:nvSpPr>
          <p:cNvPr id="28" name="Text 11"/>
          <p:cNvSpPr/>
          <p:nvPr/>
        </p:nvSpPr>
        <p:spPr>
          <a:xfrm>
            <a:off x="4714875" y="3072557"/>
            <a:ext cx="2762250" cy="1931491"/>
          </a:xfrm>
          <a:prstGeom prst="rect">
            <a:avLst/>
          </a:prstGeom>
          <a:noFill/>
          <a:ln/>
        </p:spPr>
        <p:txBody>
          <a:bodyPr vert="horz" wrap="square" lIns="0" tIns="0" rIns="0" bIns="0" rtlCol="0" anchor="ctr"/>
          <a:lstStyle/>
          <a:p>
            <a:pPr marL="0" indent="0">
              <a:lnSpc>
                <a:spcPts val="2160"/>
              </a:lnSpc>
              <a:buNone/>
            </a:pPr>
            <a:r>
              <a:rPr lang="en-US" sz="1350" i="1" dirty="0">
                <a:solidFill>
                  <a:srgbClr val="2C3E50"/>
                </a:solidFill>
              </a:rPr>
              <a:t>"I want to look at your cervix today — is that okay? I'll arrange a chaperone. If everything looks normal, we can keep an eye on things, but if I see anything that concerns me I'll refer you quickly."</a:t>
            </a:r>
            <a:endParaRPr lang="en-US" sz="1350" dirty="0"/>
          </a:p>
        </p:txBody>
      </p:sp>
      <p:sp>
        <p:nvSpPr>
          <p:cNvPr id="29" name="Text 12"/>
          <p:cNvSpPr/>
          <p:nvPr/>
        </p:nvSpPr>
        <p:spPr>
          <a:xfrm>
            <a:off x="4762500" y="5146923"/>
            <a:ext cx="5593556" cy="27429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Explicit consent &amp; chaperone.</a:t>
            </a:r>
            <a:endParaRPr lang="en-US" sz="1350" dirty="0"/>
          </a:p>
        </p:txBody>
      </p:sp>
      <p:sp>
        <p:nvSpPr>
          <p:cNvPr id="30" name="Text 13"/>
          <p:cNvSpPr/>
          <p:nvPr/>
        </p:nvSpPr>
        <p:spPr>
          <a:xfrm>
            <a:off x="4762500" y="5535513"/>
            <a:ext cx="5979319" cy="27429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Explain the referral threshold.</a:t>
            </a:r>
            <a:endParaRPr lang="en-US" sz="1350" dirty="0"/>
          </a:p>
        </p:txBody>
      </p:sp>
      <p:sp>
        <p:nvSpPr>
          <p:cNvPr id="31" name="Text 14"/>
          <p:cNvSpPr/>
          <p:nvPr/>
        </p:nvSpPr>
        <p:spPr>
          <a:xfrm>
            <a:off x="8953500" y="1426815"/>
            <a:ext cx="3238500" cy="285750"/>
          </a:xfrm>
          <a:prstGeom prst="rect">
            <a:avLst/>
          </a:prstGeom>
          <a:noFill/>
          <a:ln/>
        </p:spPr>
        <p:txBody>
          <a:bodyPr vert="horz" wrap="square" lIns="0" tIns="0" rIns="0" bIns="0" rtlCol="0" anchor="ctr"/>
          <a:lstStyle/>
          <a:p>
            <a:pPr marL="0" indent="0">
              <a:lnSpc>
                <a:spcPts val="2250"/>
              </a:lnSpc>
              <a:buNone/>
            </a:pPr>
            <a:r>
              <a:rPr lang="en-US" sz="1500" b="1" kern="0" spc="30" dirty="0">
                <a:solidFill>
                  <a:srgbClr val="C62828"/>
                </a:solidFill>
              </a:rPr>
              <a:t>Effective Safety-Netting</a:t>
            </a:r>
            <a:endParaRPr lang="en-US" sz="1500" dirty="0"/>
          </a:p>
        </p:txBody>
      </p:sp>
      <p:sp>
        <p:nvSpPr>
          <p:cNvPr id="32" name="Text 15"/>
          <p:cNvSpPr/>
          <p:nvPr/>
        </p:nvSpPr>
        <p:spPr>
          <a:xfrm>
            <a:off x="8477250" y="2150715"/>
            <a:ext cx="3048000" cy="182761"/>
          </a:xfrm>
          <a:prstGeom prst="rect">
            <a:avLst/>
          </a:prstGeom>
          <a:noFill/>
          <a:ln/>
        </p:spPr>
        <p:txBody>
          <a:bodyPr vert="horz" wrap="square" lIns="0" tIns="0" rIns="0" bIns="0" rtlCol="0" anchor="ctr"/>
          <a:lstStyle/>
          <a:p>
            <a:pPr marL="0" indent="0">
              <a:lnSpc>
                <a:spcPts val="1440"/>
              </a:lnSpc>
              <a:buNone/>
            </a:pPr>
            <a:r>
              <a:rPr lang="en-US" sz="900" b="1" dirty="0">
                <a:solidFill>
                  <a:srgbClr val="C62828"/>
                </a:solidFill>
              </a:rPr>
              <a:t>STRATEGY</a:t>
            </a:r>
            <a:endParaRPr lang="en-US" sz="900" dirty="0"/>
          </a:p>
        </p:txBody>
      </p:sp>
      <p:sp>
        <p:nvSpPr>
          <p:cNvPr id="33" name="Text 16"/>
          <p:cNvSpPr/>
          <p:nvPr/>
        </p:nvSpPr>
        <p:spPr>
          <a:xfrm>
            <a:off x="8477250" y="2381101"/>
            <a:ext cx="3048000" cy="54858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Clear, actionable triggers for the patient to return if symptoms change.</a:t>
            </a:r>
            <a:endParaRPr lang="en-US" sz="1350" dirty="0"/>
          </a:p>
        </p:txBody>
      </p:sp>
      <p:sp>
        <p:nvSpPr>
          <p:cNvPr id="34" name="Text 17"/>
          <p:cNvSpPr/>
          <p:nvPr/>
        </p:nvSpPr>
        <p:spPr>
          <a:xfrm>
            <a:off x="8620125" y="3072557"/>
            <a:ext cx="2762250" cy="1382911"/>
          </a:xfrm>
          <a:prstGeom prst="rect">
            <a:avLst/>
          </a:prstGeom>
          <a:noFill/>
          <a:ln/>
        </p:spPr>
        <p:txBody>
          <a:bodyPr vert="horz" wrap="square" lIns="0" tIns="0" rIns="0" bIns="0" rtlCol="0" anchor="ctr"/>
          <a:lstStyle/>
          <a:p>
            <a:pPr marL="0" indent="0">
              <a:lnSpc>
                <a:spcPts val="2160"/>
              </a:lnSpc>
              <a:buNone/>
            </a:pPr>
            <a:r>
              <a:rPr lang="en-US" sz="1350" i="1" dirty="0">
                <a:solidFill>
                  <a:srgbClr val="2C3E50"/>
                </a:solidFill>
              </a:rPr>
              <a:t>"If the bleeding gets worse, becomes heavier, or if you feel pain in your pelvis, please don't wait — come and see us straight away."</a:t>
            </a:r>
            <a:endParaRPr lang="en-US" sz="1350" dirty="0"/>
          </a:p>
        </p:txBody>
      </p:sp>
      <p:sp>
        <p:nvSpPr>
          <p:cNvPr id="35" name="Text 18"/>
          <p:cNvSpPr/>
          <p:nvPr/>
        </p:nvSpPr>
        <p:spPr>
          <a:xfrm>
            <a:off x="8667750" y="4598343"/>
            <a:ext cx="3524250" cy="27429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Define "worse" (Heavy/Pain).</a:t>
            </a:r>
            <a:endParaRPr lang="en-US" sz="1350" dirty="0"/>
          </a:p>
        </p:txBody>
      </p:sp>
      <p:sp>
        <p:nvSpPr>
          <p:cNvPr id="36" name="Text 19"/>
          <p:cNvSpPr/>
          <p:nvPr/>
        </p:nvSpPr>
        <p:spPr>
          <a:xfrm>
            <a:off x="8667750" y="4986933"/>
            <a:ext cx="3524250" cy="274290"/>
          </a:xfrm>
          <a:prstGeom prst="rect">
            <a:avLst/>
          </a:prstGeom>
          <a:noFill/>
          <a:ln/>
        </p:spPr>
        <p:txBody>
          <a:bodyPr vert="horz" wrap="square" lIns="0" tIns="0" rIns="0" bIns="0" rtlCol="0" anchor="ctr"/>
          <a:lstStyle/>
          <a:p>
            <a:pPr marL="0" indent="0">
              <a:lnSpc>
                <a:spcPts val="2160"/>
              </a:lnSpc>
              <a:buNone/>
            </a:pPr>
            <a:r>
              <a:rPr lang="en-US" sz="1350" dirty="0">
                <a:solidFill>
                  <a:srgbClr val="455A64"/>
                </a:solidFill>
              </a:rPr>
              <a:t>Specify the timeframe ("Don't wait").</a:t>
            </a:r>
            <a:endParaRPr lang="en-US" sz="13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95938" cy="1715988"/>
          </a:xfrm>
          <a:prstGeom prst="rect">
            <a:avLst/>
          </a:prstGeom>
        </p:spPr>
      </p:pic>
      <p:pic>
        <p:nvPicPr>
          <p:cNvPr id="6" name="Image 4" descr="preencoded.png"/>
          <p:cNvPicPr>
            <a:picLocks noChangeAspect="1"/>
          </p:cNvPicPr>
          <p:nvPr/>
        </p:nvPicPr>
        <p:blipFill>
          <a:blip r:embed="rId6"/>
          <a:stretch>
            <a:fillRect/>
          </a:stretch>
        </p:blipFill>
        <p:spPr>
          <a:xfrm>
            <a:off x="571500" y="1302990"/>
            <a:ext cx="214313" cy="183654"/>
          </a:xfrm>
          <a:prstGeom prst="rect">
            <a:avLst/>
          </a:prstGeom>
        </p:spPr>
      </p:pic>
      <p:pic>
        <p:nvPicPr>
          <p:cNvPr id="7" name="Image 5" descr="preencoded.png"/>
          <p:cNvPicPr>
            <a:picLocks noChangeAspect="1"/>
          </p:cNvPicPr>
          <p:nvPr/>
        </p:nvPicPr>
        <p:blipFill>
          <a:blip r:embed="rId7"/>
          <a:stretch>
            <a:fillRect/>
          </a:stretch>
        </p:blipFill>
        <p:spPr>
          <a:xfrm>
            <a:off x="571500" y="1897112"/>
            <a:ext cx="5214938" cy="712291"/>
          </a:xfrm>
          <a:prstGeom prst="rect">
            <a:avLst/>
          </a:prstGeom>
        </p:spPr>
      </p:pic>
      <p:pic>
        <p:nvPicPr>
          <p:cNvPr id="8" name="Image 6" descr="preencoded.png"/>
          <p:cNvPicPr>
            <a:picLocks noChangeAspect="1"/>
          </p:cNvPicPr>
          <p:nvPr/>
        </p:nvPicPr>
        <p:blipFill>
          <a:blip r:embed="rId8"/>
          <a:stretch>
            <a:fillRect/>
          </a:stretch>
        </p:blipFill>
        <p:spPr>
          <a:xfrm>
            <a:off x="714375" y="2059037"/>
            <a:ext cx="190500" cy="160288"/>
          </a:xfrm>
          <a:prstGeom prst="rect">
            <a:avLst/>
          </a:prstGeom>
        </p:spPr>
      </p:pic>
      <p:pic>
        <p:nvPicPr>
          <p:cNvPr id="9" name="Image 7" descr="preencoded.png"/>
          <p:cNvPicPr>
            <a:picLocks noChangeAspect="1"/>
          </p:cNvPicPr>
          <p:nvPr/>
        </p:nvPicPr>
        <p:blipFill>
          <a:blip r:embed="rId9"/>
          <a:stretch>
            <a:fillRect/>
          </a:stretch>
        </p:blipFill>
        <p:spPr>
          <a:xfrm>
            <a:off x="6215063" y="1083915"/>
            <a:ext cx="5595938" cy="1715988"/>
          </a:xfrm>
          <a:prstGeom prst="rect">
            <a:avLst/>
          </a:prstGeom>
        </p:spPr>
      </p:pic>
      <p:pic>
        <p:nvPicPr>
          <p:cNvPr id="10" name="Image 8" descr="preencoded.png"/>
          <p:cNvPicPr>
            <a:picLocks noChangeAspect="1"/>
          </p:cNvPicPr>
          <p:nvPr/>
        </p:nvPicPr>
        <p:blipFill>
          <a:blip r:embed="rId10"/>
          <a:stretch>
            <a:fillRect/>
          </a:stretch>
        </p:blipFill>
        <p:spPr>
          <a:xfrm>
            <a:off x="6405563" y="1302990"/>
            <a:ext cx="214313" cy="175320"/>
          </a:xfrm>
          <a:prstGeom prst="rect">
            <a:avLst/>
          </a:prstGeom>
        </p:spPr>
      </p:pic>
      <p:pic>
        <p:nvPicPr>
          <p:cNvPr id="11" name="Image 9" descr="preencoded.png"/>
          <p:cNvPicPr>
            <a:picLocks noChangeAspect="1"/>
          </p:cNvPicPr>
          <p:nvPr/>
        </p:nvPicPr>
        <p:blipFill>
          <a:blip r:embed="rId11"/>
          <a:stretch>
            <a:fillRect/>
          </a:stretch>
        </p:blipFill>
        <p:spPr>
          <a:xfrm>
            <a:off x="6405563" y="1657201"/>
            <a:ext cx="5214938" cy="712291"/>
          </a:xfrm>
          <a:prstGeom prst="rect">
            <a:avLst/>
          </a:prstGeom>
        </p:spPr>
      </p:pic>
      <p:pic>
        <p:nvPicPr>
          <p:cNvPr id="12" name="Image 10" descr="preencoded.png"/>
          <p:cNvPicPr>
            <a:picLocks noChangeAspect="1"/>
          </p:cNvPicPr>
          <p:nvPr/>
        </p:nvPicPr>
        <p:blipFill>
          <a:blip r:embed="rId12"/>
          <a:stretch>
            <a:fillRect/>
          </a:stretch>
        </p:blipFill>
        <p:spPr>
          <a:xfrm>
            <a:off x="6548438" y="1819126"/>
            <a:ext cx="190500" cy="160288"/>
          </a:xfrm>
          <a:prstGeom prst="rect">
            <a:avLst/>
          </a:prstGeom>
        </p:spPr>
      </p:pic>
      <p:pic>
        <p:nvPicPr>
          <p:cNvPr id="13" name="Image 11" descr="preencoded.png"/>
          <p:cNvPicPr>
            <a:picLocks noChangeAspect="1"/>
          </p:cNvPicPr>
          <p:nvPr/>
        </p:nvPicPr>
        <p:blipFill>
          <a:blip r:embed="rId13"/>
          <a:stretch>
            <a:fillRect/>
          </a:stretch>
        </p:blipFill>
        <p:spPr>
          <a:xfrm>
            <a:off x="381000" y="3038029"/>
            <a:ext cx="5595938" cy="1715988"/>
          </a:xfrm>
          <a:prstGeom prst="rect">
            <a:avLst/>
          </a:prstGeom>
        </p:spPr>
      </p:pic>
      <p:pic>
        <p:nvPicPr>
          <p:cNvPr id="14" name="Image 12" descr="preencoded.png"/>
          <p:cNvPicPr>
            <a:picLocks noChangeAspect="1"/>
          </p:cNvPicPr>
          <p:nvPr/>
        </p:nvPicPr>
        <p:blipFill>
          <a:blip r:embed="rId14"/>
          <a:stretch>
            <a:fillRect/>
          </a:stretch>
        </p:blipFill>
        <p:spPr>
          <a:xfrm>
            <a:off x="571500" y="3257104"/>
            <a:ext cx="214313" cy="203002"/>
          </a:xfrm>
          <a:prstGeom prst="rect">
            <a:avLst/>
          </a:prstGeom>
        </p:spPr>
      </p:pic>
      <p:pic>
        <p:nvPicPr>
          <p:cNvPr id="15" name="Image 13" descr="preencoded.png"/>
          <p:cNvPicPr>
            <a:picLocks noChangeAspect="1"/>
          </p:cNvPicPr>
          <p:nvPr/>
        </p:nvPicPr>
        <p:blipFill>
          <a:blip r:embed="rId7"/>
          <a:stretch>
            <a:fillRect/>
          </a:stretch>
        </p:blipFill>
        <p:spPr>
          <a:xfrm>
            <a:off x="571500" y="3851225"/>
            <a:ext cx="5214938" cy="712291"/>
          </a:xfrm>
          <a:prstGeom prst="rect">
            <a:avLst/>
          </a:prstGeom>
        </p:spPr>
      </p:pic>
      <p:pic>
        <p:nvPicPr>
          <p:cNvPr id="16" name="Image 14" descr="preencoded.png"/>
          <p:cNvPicPr>
            <a:picLocks noChangeAspect="1"/>
          </p:cNvPicPr>
          <p:nvPr/>
        </p:nvPicPr>
        <p:blipFill>
          <a:blip r:embed="rId15"/>
          <a:stretch>
            <a:fillRect/>
          </a:stretch>
        </p:blipFill>
        <p:spPr>
          <a:xfrm>
            <a:off x="714375" y="4013150"/>
            <a:ext cx="190500" cy="169218"/>
          </a:xfrm>
          <a:prstGeom prst="rect">
            <a:avLst/>
          </a:prstGeom>
        </p:spPr>
      </p:pic>
      <p:pic>
        <p:nvPicPr>
          <p:cNvPr id="17" name="Image 15" descr="preencoded.png"/>
          <p:cNvPicPr>
            <a:picLocks noChangeAspect="1"/>
          </p:cNvPicPr>
          <p:nvPr/>
        </p:nvPicPr>
        <p:blipFill>
          <a:blip r:embed="rId16"/>
          <a:stretch>
            <a:fillRect/>
          </a:stretch>
        </p:blipFill>
        <p:spPr>
          <a:xfrm>
            <a:off x="6215063" y="3038029"/>
            <a:ext cx="5595938" cy="1715988"/>
          </a:xfrm>
          <a:prstGeom prst="rect">
            <a:avLst/>
          </a:prstGeom>
        </p:spPr>
      </p:pic>
      <p:pic>
        <p:nvPicPr>
          <p:cNvPr id="18" name="Image 16" descr="preencoded.png"/>
          <p:cNvPicPr>
            <a:picLocks noChangeAspect="1"/>
          </p:cNvPicPr>
          <p:nvPr/>
        </p:nvPicPr>
        <p:blipFill>
          <a:blip r:embed="rId17"/>
          <a:stretch>
            <a:fillRect/>
          </a:stretch>
        </p:blipFill>
        <p:spPr>
          <a:xfrm>
            <a:off x="6405563" y="3257104"/>
            <a:ext cx="214313" cy="183654"/>
          </a:xfrm>
          <a:prstGeom prst="rect">
            <a:avLst/>
          </a:prstGeom>
        </p:spPr>
      </p:pic>
      <p:pic>
        <p:nvPicPr>
          <p:cNvPr id="19" name="Image 17" descr="preencoded.png"/>
          <p:cNvPicPr>
            <a:picLocks noChangeAspect="1"/>
          </p:cNvPicPr>
          <p:nvPr/>
        </p:nvPicPr>
        <p:blipFill>
          <a:blip r:embed="rId11"/>
          <a:stretch>
            <a:fillRect/>
          </a:stretch>
        </p:blipFill>
        <p:spPr>
          <a:xfrm>
            <a:off x="6405563" y="3851225"/>
            <a:ext cx="5214938" cy="712291"/>
          </a:xfrm>
          <a:prstGeom prst="rect">
            <a:avLst/>
          </a:prstGeom>
        </p:spPr>
      </p:pic>
      <p:pic>
        <p:nvPicPr>
          <p:cNvPr id="20" name="Image 18" descr="preencoded.png"/>
          <p:cNvPicPr>
            <a:picLocks noChangeAspect="1"/>
          </p:cNvPicPr>
          <p:nvPr/>
        </p:nvPicPr>
        <p:blipFill>
          <a:blip r:embed="rId15"/>
          <a:stretch>
            <a:fillRect/>
          </a:stretch>
        </p:blipFill>
        <p:spPr>
          <a:xfrm>
            <a:off x="6548438" y="4013150"/>
            <a:ext cx="190500" cy="169218"/>
          </a:xfrm>
          <a:prstGeom prst="rect">
            <a:avLst/>
          </a:prstGeom>
        </p:spPr>
      </p:pic>
      <p:sp>
        <p:nvSpPr>
          <p:cNvPr id="21"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Quick Recall Quiz</a:t>
            </a:r>
            <a:endParaRPr lang="en-US" sz="1800" dirty="0"/>
          </a:p>
        </p:txBody>
      </p:sp>
      <p:sp>
        <p:nvSpPr>
          <p:cNvPr id="22"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3" name="Text 2"/>
          <p:cNvSpPr/>
          <p:nvPr/>
        </p:nvSpPr>
        <p:spPr>
          <a:xfrm>
            <a:off x="900113" y="1274415"/>
            <a:ext cx="4886325"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Which HPV types are responsible for ~70% of cervical cancers?</a:t>
            </a:r>
            <a:endParaRPr lang="en-US" sz="1350" dirty="0"/>
          </a:p>
        </p:txBody>
      </p:sp>
      <p:sp>
        <p:nvSpPr>
          <p:cNvPr id="24" name="Text 3"/>
          <p:cNvSpPr/>
          <p:nvPr/>
        </p:nvSpPr>
        <p:spPr>
          <a:xfrm>
            <a:off x="1019175" y="2039987"/>
            <a:ext cx="4624388" cy="426541"/>
          </a:xfrm>
          <a:prstGeom prst="rect">
            <a:avLst/>
          </a:prstGeom>
          <a:noFill/>
          <a:ln/>
        </p:spPr>
        <p:txBody>
          <a:bodyPr vert="horz" wrap="square" lIns="0" tIns="0" rIns="0" bIns="0" rtlCol="0" anchor="ctr"/>
          <a:lstStyle/>
          <a:p>
            <a:pPr marL="0" indent="0">
              <a:lnSpc>
                <a:spcPts val="1680"/>
              </a:lnSpc>
              <a:buNone/>
            </a:pPr>
            <a:r>
              <a:rPr lang="en-US" sz="1200" dirty="0">
                <a:solidFill>
                  <a:srgbClr val="1565C0"/>
                </a:solidFill>
              </a:rPr>
              <a:t>High-risk types 16 and 18. (Types 6 and 11 cause genital warts only).</a:t>
            </a:r>
            <a:endParaRPr lang="en-US" sz="1200" dirty="0"/>
          </a:p>
        </p:txBody>
      </p:sp>
      <p:sp>
        <p:nvSpPr>
          <p:cNvPr id="25" name="Text 4"/>
          <p:cNvSpPr/>
          <p:nvPr/>
        </p:nvSpPr>
        <p:spPr>
          <a:xfrm>
            <a:off x="6734175" y="1274415"/>
            <a:ext cx="5457825" cy="239911"/>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How do the E6 and E7 oncoproteins facilitate oncogenesis?</a:t>
            </a:r>
            <a:endParaRPr lang="en-US" sz="1350" dirty="0"/>
          </a:p>
        </p:txBody>
      </p:sp>
      <p:sp>
        <p:nvSpPr>
          <p:cNvPr id="26" name="Text 5"/>
          <p:cNvSpPr/>
          <p:nvPr/>
        </p:nvSpPr>
        <p:spPr>
          <a:xfrm>
            <a:off x="6853238" y="1800076"/>
            <a:ext cx="4624388" cy="426541"/>
          </a:xfrm>
          <a:prstGeom prst="rect">
            <a:avLst/>
          </a:prstGeom>
          <a:noFill/>
          <a:ln/>
        </p:spPr>
        <p:txBody>
          <a:bodyPr vert="horz" wrap="square" lIns="0" tIns="0" rIns="0" bIns="0" rtlCol="0" anchor="ctr"/>
          <a:lstStyle/>
          <a:p>
            <a:pPr marL="0" indent="0">
              <a:lnSpc>
                <a:spcPts val="1680"/>
              </a:lnSpc>
              <a:buNone/>
            </a:pPr>
            <a:r>
              <a:rPr lang="en-US" sz="1200" dirty="0">
                <a:solidFill>
                  <a:srgbClr val="1565C0"/>
                </a:solidFill>
              </a:rPr>
              <a:t>E6 inactivates the p53 tumor suppressor; E7 inactivates the Rb protein.</a:t>
            </a:r>
            <a:endParaRPr lang="en-US" sz="1200" dirty="0"/>
          </a:p>
        </p:txBody>
      </p:sp>
      <p:sp>
        <p:nvSpPr>
          <p:cNvPr id="27" name="Text 6"/>
          <p:cNvSpPr/>
          <p:nvPr/>
        </p:nvSpPr>
        <p:spPr>
          <a:xfrm>
            <a:off x="900113" y="3228529"/>
            <a:ext cx="4886325"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Management for PCB with an abnormal or suspicious-looking cervix?</a:t>
            </a:r>
            <a:endParaRPr lang="en-US" sz="1350" dirty="0"/>
          </a:p>
        </p:txBody>
      </p:sp>
      <p:sp>
        <p:nvSpPr>
          <p:cNvPr id="28" name="Text 7"/>
          <p:cNvSpPr/>
          <p:nvPr/>
        </p:nvSpPr>
        <p:spPr>
          <a:xfrm>
            <a:off x="1019175" y="3994100"/>
            <a:ext cx="4624388" cy="426541"/>
          </a:xfrm>
          <a:prstGeom prst="rect">
            <a:avLst/>
          </a:prstGeom>
          <a:noFill/>
          <a:ln/>
        </p:spPr>
        <p:txBody>
          <a:bodyPr vert="horz" wrap="square" lIns="0" tIns="0" rIns="0" bIns="0" rtlCol="0" anchor="ctr"/>
          <a:lstStyle/>
          <a:p>
            <a:pPr marL="0" indent="0">
              <a:lnSpc>
                <a:spcPts val="1680"/>
              </a:lnSpc>
              <a:buNone/>
            </a:pPr>
            <a:r>
              <a:rPr lang="en-US" sz="1200" dirty="0">
                <a:solidFill>
                  <a:srgbClr val="1565C0"/>
                </a:solidFill>
              </a:rPr>
              <a:t>Urgent 2-week wait (2WW) referral. Do NOT wait for a cervical smear result.</a:t>
            </a:r>
            <a:endParaRPr lang="en-US" sz="1200" dirty="0"/>
          </a:p>
        </p:txBody>
      </p:sp>
      <p:sp>
        <p:nvSpPr>
          <p:cNvPr id="29" name="Text 8"/>
          <p:cNvSpPr/>
          <p:nvPr/>
        </p:nvSpPr>
        <p:spPr>
          <a:xfrm>
            <a:off x="6734175" y="3228529"/>
            <a:ext cx="4886325"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2C3E50"/>
                </a:solidFill>
              </a:rPr>
              <a:t>What is the first-line treatment for confirmed Lichen Sclerosus?</a:t>
            </a:r>
            <a:endParaRPr lang="en-US" sz="1350" dirty="0"/>
          </a:p>
        </p:txBody>
      </p:sp>
      <p:sp>
        <p:nvSpPr>
          <p:cNvPr id="30" name="Text 9"/>
          <p:cNvSpPr/>
          <p:nvPr/>
        </p:nvSpPr>
        <p:spPr>
          <a:xfrm>
            <a:off x="6853238" y="3994100"/>
            <a:ext cx="4624388" cy="426541"/>
          </a:xfrm>
          <a:prstGeom prst="rect">
            <a:avLst/>
          </a:prstGeom>
          <a:noFill/>
          <a:ln/>
        </p:spPr>
        <p:txBody>
          <a:bodyPr vert="horz" wrap="square" lIns="0" tIns="0" rIns="0" bIns="0" rtlCol="0" anchor="ctr"/>
          <a:lstStyle/>
          <a:p>
            <a:pPr marL="0" indent="0">
              <a:lnSpc>
                <a:spcPts val="1680"/>
              </a:lnSpc>
              <a:buNone/>
            </a:pPr>
            <a:r>
              <a:rPr lang="en-US" sz="1200" dirty="0">
                <a:solidFill>
                  <a:srgbClr val="1565C0"/>
                </a:solidFill>
              </a:rPr>
              <a:t>Potent topical steroid: Clobetasol Propionate 0.05% (Dermovate) ointment.</a:t>
            </a:r>
            <a:endParaRPr lang="en-US" sz="1200" dirty="0"/>
          </a:p>
        </p:txBody>
      </p:sp>
      <p:sp>
        <p:nvSpPr>
          <p:cNvPr id="31" name="Text 10"/>
          <p:cNvSpPr/>
          <p:nvPr/>
        </p:nvSpPr>
        <p:spPr>
          <a:xfrm>
            <a:off x="3294757" y="5039767"/>
            <a:ext cx="7944743" cy="390525"/>
          </a:xfrm>
          <a:prstGeom prst="rect">
            <a:avLst/>
          </a:prstGeom>
          <a:noFill/>
          <a:ln/>
        </p:spPr>
        <p:txBody>
          <a:bodyPr vert="horz" wrap="square" lIns="0" tIns="0" rIns="0" bIns="0" rtlCol="0" anchor="ctr"/>
          <a:lstStyle/>
          <a:p>
            <a:pPr marL="0" indent="0" algn="ctr">
              <a:lnSpc>
                <a:spcPts val="1575"/>
              </a:lnSpc>
              <a:buNone/>
            </a:pPr>
            <a:r>
              <a:rPr lang="en-US" sz="1050" i="1" dirty="0">
                <a:solidFill>
                  <a:srgbClr val="7F8C8D"/>
                </a:solidFill>
              </a:rPr>
              <a:t> High-yield AKT facts: Always differentiate between low-risk (6/11) and high-risk (16/18) HPV types.</a:t>
            </a:r>
            <a:endParaRPr lang="en-US" sz="10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8575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369665"/>
            <a:ext cx="3651200" cy="3830985"/>
          </a:xfrm>
          <a:prstGeom prst="rect">
            <a:avLst/>
          </a:prstGeom>
        </p:spPr>
      </p:pic>
      <p:pic>
        <p:nvPicPr>
          <p:cNvPr id="6" name="Image 4" descr="preencoded.png"/>
          <p:cNvPicPr>
            <a:picLocks noChangeAspect="1"/>
          </p:cNvPicPr>
          <p:nvPr/>
        </p:nvPicPr>
        <p:blipFill>
          <a:blip r:embed="rId6"/>
          <a:stretch>
            <a:fillRect/>
          </a:stretch>
        </p:blipFill>
        <p:spPr>
          <a:xfrm>
            <a:off x="609600" y="1598265"/>
            <a:ext cx="3194000" cy="485775"/>
          </a:xfrm>
          <a:prstGeom prst="rect">
            <a:avLst/>
          </a:prstGeom>
        </p:spPr>
      </p:pic>
      <p:pic>
        <p:nvPicPr>
          <p:cNvPr id="7" name="Image 5" descr="preencoded.png"/>
          <p:cNvPicPr>
            <a:picLocks noChangeAspect="1"/>
          </p:cNvPicPr>
          <p:nvPr/>
        </p:nvPicPr>
        <p:blipFill>
          <a:blip r:embed="rId7"/>
          <a:stretch>
            <a:fillRect/>
          </a:stretch>
        </p:blipFill>
        <p:spPr>
          <a:xfrm>
            <a:off x="609600" y="1661666"/>
            <a:ext cx="285750" cy="228600"/>
          </a:xfrm>
          <a:prstGeom prst="rect">
            <a:avLst/>
          </a:prstGeom>
        </p:spPr>
      </p:pic>
      <p:pic>
        <p:nvPicPr>
          <p:cNvPr id="8" name="Image 6" descr="preencoded.png"/>
          <p:cNvPicPr>
            <a:picLocks noChangeAspect="1"/>
          </p:cNvPicPr>
          <p:nvPr/>
        </p:nvPicPr>
        <p:blipFill>
          <a:blip r:embed="rId8"/>
          <a:stretch>
            <a:fillRect/>
          </a:stretch>
        </p:blipFill>
        <p:spPr>
          <a:xfrm>
            <a:off x="609600" y="2274540"/>
            <a:ext cx="190500" cy="190500"/>
          </a:xfrm>
          <a:prstGeom prst="rect">
            <a:avLst/>
          </a:prstGeom>
        </p:spPr>
      </p:pic>
      <p:pic>
        <p:nvPicPr>
          <p:cNvPr id="9" name="Image 7" descr="preencoded.png"/>
          <p:cNvPicPr>
            <a:picLocks noChangeAspect="1"/>
          </p:cNvPicPr>
          <p:nvPr/>
        </p:nvPicPr>
        <p:blipFill>
          <a:blip r:embed="rId9"/>
          <a:stretch>
            <a:fillRect/>
          </a:stretch>
        </p:blipFill>
        <p:spPr>
          <a:xfrm>
            <a:off x="609600" y="3131790"/>
            <a:ext cx="190500" cy="222200"/>
          </a:xfrm>
          <a:prstGeom prst="rect">
            <a:avLst/>
          </a:prstGeom>
        </p:spPr>
      </p:pic>
      <p:pic>
        <p:nvPicPr>
          <p:cNvPr id="10" name="Image 8" descr="preencoded.png"/>
          <p:cNvPicPr>
            <a:picLocks noChangeAspect="1"/>
          </p:cNvPicPr>
          <p:nvPr/>
        </p:nvPicPr>
        <p:blipFill>
          <a:blip r:embed="rId10"/>
          <a:stretch>
            <a:fillRect/>
          </a:stretch>
        </p:blipFill>
        <p:spPr>
          <a:xfrm>
            <a:off x="609600" y="3989040"/>
            <a:ext cx="190500" cy="166688"/>
          </a:xfrm>
          <a:prstGeom prst="rect">
            <a:avLst/>
          </a:prstGeom>
        </p:spPr>
      </p:pic>
      <p:pic>
        <p:nvPicPr>
          <p:cNvPr id="11" name="Image 9" descr="preencoded.png"/>
          <p:cNvPicPr>
            <a:picLocks noChangeAspect="1"/>
          </p:cNvPicPr>
          <p:nvPr/>
        </p:nvPicPr>
        <p:blipFill>
          <a:blip r:embed="rId11"/>
          <a:stretch>
            <a:fillRect/>
          </a:stretch>
        </p:blipFill>
        <p:spPr>
          <a:xfrm>
            <a:off x="4270325" y="1369665"/>
            <a:ext cx="3651200" cy="3830985"/>
          </a:xfrm>
          <a:prstGeom prst="rect">
            <a:avLst/>
          </a:prstGeom>
        </p:spPr>
      </p:pic>
      <p:pic>
        <p:nvPicPr>
          <p:cNvPr id="12" name="Image 10" descr="preencoded.png"/>
          <p:cNvPicPr>
            <a:picLocks noChangeAspect="1"/>
          </p:cNvPicPr>
          <p:nvPr/>
        </p:nvPicPr>
        <p:blipFill>
          <a:blip r:embed="rId12"/>
          <a:stretch>
            <a:fillRect/>
          </a:stretch>
        </p:blipFill>
        <p:spPr>
          <a:xfrm>
            <a:off x="4498925" y="1598265"/>
            <a:ext cx="3194000" cy="485775"/>
          </a:xfrm>
          <a:prstGeom prst="rect">
            <a:avLst/>
          </a:prstGeom>
        </p:spPr>
      </p:pic>
      <p:pic>
        <p:nvPicPr>
          <p:cNvPr id="13" name="Image 11" descr="preencoded.png"/>
          <p:cNvPicPr>
            <a:picLocks noChangeAspect="1"/>
          </p:cNvPicPr>
          <p:nvPr/>
        </p:nvPicPr>
        <p:blipFill>
          <a:blip r:embed="rId13"/>
          <a:stretch>
            <a:fillRect/>
          </a:stretch>
        </p:blipFill>
        <p:spPr>
          <a:xfrm>
            <a:off x="4498925" y="1661666"/>
            <a:ext cx="285750" cy="228600"/>
          </a:xfrm>
          <a:prstGeom prst="rect">
            <a:avLst/>
          </a:prstGeom>
        </p:spPr>
      </p:pic>
      <p:pic>
        <p:nvPicPr>
          <p:cNvPr id="14" name="Image 12" descr="preencoded.png"/>
          <p:cNvPicPr>
            <a:picLocks noChangeAspect="1"/>
          </p:cNvPicPr>
          <p:nvPr/>
        </p:nvPicPr>
        <p:blipFill>
          <a:blip r:embed="rId14"/>
          <a:stretch>
            <a:fillRect/>
          </a:stretch>
        </p:blipFill>
        <p:spPr>
          <a:xfrm>
            <a:off x="4498925" y="2274540"/>
            <a:ext cx="190500" cy="190500"/>
          </a:xfrm>
          <a:prstGeom prst="rect">
            <a:avLst/>
          </a:prstGeom>
        </p:spPr>
      </p:pic>
      <p:pic>
        <p:nvPicPr>
          <p:cNvPr id="15" name="Image 13" descr="preencoded.png"/>
          <p:cNvPicPr>
            <a:picLocks noChangeAspect="1"/>
          </p:cNvPicPr>
          <p:nvPr/>
        </p:nvPicPr>
        <p:blipFill>
          <a:blip r:embed="rId15"/>
          <a:stretch>
            <a:fillRect/>
          </a:stretch>
        </p:blipFill>
        <p:spPr>
          <a:xfrm>
            <a:off x="4498925" y="3131790"/>
            <a:ext cx="190500" cy="381000"/>
          </a:xfrm>
          <a:prstGeom prst="rect">
            <a:avLst/>
          </a:prstGeom>
        </p:spPr>
      </p:pic>
      <p:pic>
        <p:nvPicPr>
          <p:cNvPr id="16" name="Image 14" descr="preencoded.png"/>
          <p:cNvPicPr>
            <a:picLocks noChangeAspect="1"/>
          </p:cNvPicPr>
          <p:nvPr/>
        </p:nvPicPr>
        <p:blipFill>
          <a:blip r:embed="rId16"/>
          <a:stretch>
            <a:fillRect/>
          </a:stretch>
        </p:blipFill>
        <p:spPr>
          <a:xfrm>
            <a:off x="4498925" y="3989040"/>
            <a:ext cx="190500" cy="190500"/>
          </a:xfrm>
          <a:prstGeom prst="rect">
            <a:avLst/>
          </a:prstGeom>
        </p:spPr>
      </p:pic>
      <p:pic>
        <p:nvPicPr>
          <p:cNvPr id="17" name="Image 15" descr="preencoded.png"/>
          <p:cNvPicPr>
            <a:picLocks noChangeAspect="1"/>
          </p:cNvPicPr>
          <p:nvPr/>
        </p:nvPicPr>
        <p:blipFill>
          <a:blip r:embed="rId17"/>
          <a:stretch>
            <a:fillRect/>
          </a:stretch>
        </p:blipFill>
        <p:spPr>
          <a:xfrm>
            <a:off x="8159651" y="1369665"/>
            <a:ext cx="3651200" cy="3830985"/>
          </a:xfrm>
          <a:prstGeom prst="rect">
            <a:avLst/>
          </a:prstGeom>
        </p:spPr>
      </p:pic>
      <p:pic>
        <p:nvPicPr>
          <p:cNvPr id="18" name="Image 16" descr="preencoded.png"/>
          <p:cNvPicPr>
            <a:picLocks noChangeAspect="1"/>
          </p:cNvPicPr>
          <p:nvPr/>
        </p:nvPicPr>
        <p:blipFill>
          <a:blip r:embed="rId18"/>
          <a:stretch>
            <a:fillRect/>
          </a:stretch>
        </p:blipFill>
        <p:spPr>
          <a:xfrm>
            <a:off x="8388251" y="1598265"/>
            <a:ext cx="3194000" cy="485775"/>
          </a:xfrm>
          <a:prstGeom prst="rect">
            <a:avLst/>
          </a:prstGeom>
        </p:spPr>
      </p:pic>
      <p:pic>
        <p:nvPicPr>
          <p:cNvPr id="19" name="Image 17" descr="preencoded.png"/>
          <p:cNvPicPr>
            <a:picLocks noChangeAspect="1"/>
          </p:cNvPicPr>
          <p:nvPr/>
        </p:nvPicPr>
        <p:blipFill>
          <a:blip r:embed="rId19"/>
          <a:stretch>
            <a:fillRect/>
          </a:stretch>
        </p:blipFill>
        <p:spPr>
          <a:xfrm>
            <a:off x="8388251" y="1661666"/>
            <a:ext cx="285750" cy="228600"/>
          </a:xfrm>
          <a:prstGeom prst="rect">
            <a:avLst/>
          </a:prstGeom>
        </p:spPr>
      </p:pic>
      <p:pic>
        <p:nvPicPr>
          <p:cNvPr id="20" name="Image 18" descr="preencoded.png"/>
          <p:cNvPicPr>
            <a:picLocks noChangeAspect="1"/>
          </p:cNvPicPr>
          <p:nvPr/>
        </p:nvPicPr>
        <p:blipFill>
          <a:blip r:embed="rId20"/>
          <a:stretch>
            <a:fillRect/>
          </a:stretch>
        </p:blipFill>
        <p:spPr>
          <a:xfrm>
            <a:off x="8388251" y="2274540"/>
            <a:ext cx="190500" cy="190500"/>
          </a:xfrm>
          <a:prstGeom prst="rect">
            <a:avLst/>
          </a:prstGeom>
        </p:spPr>
      </p:pic>
      <p:pic>
        <p:nvPicPr>
          <p:cNvPr id="21" name="Image 19" descr="preencoded.png"/>
          <p:cNvPicPr>
            <a:picLocks noChangeAspect="1"/>
          </p:cNvPicPr>
          <p:nvPr/>
        </p:nvPicPr>
        <p:blipFill>
          <a:blip r:embed="rId21"/>
          <a:stretch>
            <a:fillRect/>
          </a:stretch>
        </p:blipFill>
        <p:spPr>
          <a:xfrm>
            <a:off x="8388251" y="3131790"/>
            <a:ext cx="190500" cy="381000"/>
          </a:xfrm>
          <a:prstGeom prst="rect">
            <a:avLst/>
          </a:prstGeom>
        </p:spPr>
      </p:pic>
      <p:pic>
        <p:nvPicPr>
          <p:cNvPr id="22" name="Image 20" descr="preencoded.png"/>
          <p:cNvPicPr>
            <a:picLocks noChangeAspect="1"/>
          </p:cNvPicPr>
          <p:nvPr/>
        </p:nvPicPr>
        <p:blipFill>
          <a:blip r:embed="rId22"/>
          <a:stretch>
            <a:fillRect/>
          </a:stretch>
        </p:blipFill>
        <p:spPr>
          <a:xfrm>
            <a:off x="8388251" y="3989040"/>
            <a:ext cx="190500" cy="190500"/>
          </a:xfrm>
          <a:prstGeom prst="rect">
            <a:avLst/>
          </a:prstGeom>
        </p:spPr>
      </p:pic>
      <p:pic>
        <p:nvPicPr>
          <p:cNvPr id="23" name="Image 21" descr="preencoded.png"/>
          <p:cNvPicPr>
            <a:picLocks noChangeAspect="1"/>
          </p:cNvPicPr>
          <p:nvPr/>
        </p:nvPicPr>
        <p:blipFill>
          <a:blip r:embed="rId23"/>
          <a:stretch>
            <a:fillRect/>
          </a:stretch>
        </p:blipFill>
        <p:spPr>
          <a:xfrm>
            <a:off x="381000" y="5581650"/>
            <a:ext cx="11430000" cy="895350"/>
          </a:xfrm>
          <a:prstGeom prst="rect">
            <a:avLst/>
          </a:prstGeom>
        </p:spPr>
      </p:pic>
      <p:pic>
        <p:nvPicPr>
          <p:cNvPr id="24" name="Image 22" descr="preencoded.png"/>
          <p:cNvPicPr>
            <a:picLocks noChangeAspect="1"/>
          </p:cNvPicPr>
          <p:nvPr/>
        </p:nvPicPr>
        <p:blipFill>
          <a:blip r:embed="rId24"/>
          <a:stretch>
            <a:fillRect/>
          </a:stretch>
        </p:blipFill>
        <p:spPr>
          <a:xfrm>
            <a:off x="571500" y="5911155"/>
            <a:ext cx="285750" cy="236339"/>
          </a:xfrm>
          <a:prstGeom prst="rect">
            <a:avLst/>
          </a:prstGeom>
        </p:spPr>
      </p:pic>
      <p:sp>
        <p:nvSpPr>
          <p:cNvPr id="25" name="Text 0"/>
          <p:cNvSpPr/>
          <p:nvPr/>
        </p:nvSpPr>
        <p:spPr>
          <a:xfrm>
            <a:off x="666750" y="42862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Summary and Conclusion</a:t>
            </a:r>
            <a:endParaRPr lang="en-US" sz="1800" dirty="0"/>
          </a:p>
        </p:txBody>
      </p:sp>
      <p:sp>
        <p:nvSpPr>
          <p:cNvPr id="26" name="Text 1"/>
          <p:cNvSpPr/>
          <p:nvPr/>
        </p:nvSpPr>
        <p:spPr>
          <a:xfrm>
            <a:off x="666750" y="74101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7" name="Text 2"/>
          <p:cNvSpPr/>
          <p:nvPr/>
        </p:nvSpPr>
        <p:spPr>
          <a:xfrm>
            <a:off x="1038225" y="1626840"/>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E7D32"/>
                </a:solidFill>
              </a:rPr>
              <a:t>Early Detection Role</a:t>
            </a:r>
            <a:endParaRPr lang="en-US" sz="1500" dirty="0"/>
          </a:p>
        </p:txBody>
      </p:sp>
      <p:sp>
        <p:nvSpPr>
          <p:cNvPr id="28" name="Text 3"/>
          <p:cNvSpPr/>
          <p:nvPr/>
        </p:nvSpPr>
        <p:spPr>
          <a:xfrm>
            <a:off x="914400" y="227454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Maximize Screening:</a:t>
            </a:r>
            <a:r>
              <a:rPr lang="en-US" sz="1200" dirty="0">
                <a:solidFill>
                  <a:srgbClr val="2C3E50"/>
                </a:solidFill>
              </a:rPr>
              <a:t> NHS screening saves 4,500 lives annually. GPs are vital in improving uptake.</a:t>
            </a:r>
            <a:endParaRPr lang="en-US" sz="1200" dirty="0"/>
          </a:p>
        </p:txBody>
      </p:sp>
      <p:sp>
        <p:nvSpPr>
          <p:cNvPr id="29" name="Text 4"/>
          <p:cNvSpPr/>
          <p:nvPr/>
        </p:nvSpPr>
        <p:spPr>
          <a:xfrm>
            <a:off x="914400" y="313179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Symptom over Cytology:</a:t>
            </a:r>
            <a:r>
              <a:rPr lang="en-US" sz="1200" dirty="0">
                <a:solidFill>
                  <a:srgbClr val="2C3E50"/>
                </a:solidFill>
              </a:rPr>
              <a:t> Never reassure based on a normal smear if the cervix looks suspicious or symptoms persist.</a:t>
            </a:r>
            <a:endParaRPr lang="en-US" sz="1200" dirty="0"/>
          </a:p>
        </p:txBody>
      </p:sp>
      <p:sp>
        <p:nvSpPr>
          <p:cNvPr id="30" name="Text 5"/>
          <p:cNvSpPr/>
          <p:nvPr/>
        </p:nvSpPr>
        <p:spPr>
          <a:xfrm>
            <a:off x="914400" y="398904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Vulval Vigilance:</a:t>
            </a:r>
            <a:r>
              <a:rPr lang="en-US" sz="1200" dirty="0">
                <a:solidFill>
                  <a:srgbClr val="2C3E50"/>
                </a:solidFill>
              </a:rPr>
              <a:t> Biopsy any chronic, unexplained vulval changes. Visual diagnosis is inherently unreliable.</a:t>
            </a:r>
            <a:endParaRPr lang="en-US" sz="1200" dirty="0"/>
          </a:p>
        </p:txBody>
      </p:sp>
      <p:sp>
        <p:nvSpPr>
          <p:cNvPr id="31" name="Text 6"/>
          <p:cNvSpPr/>
          <p:nvPr/>
        </p:nvSpPr>
        <p:spPr>
          <a:xfrm>
            <a:off x="4927550" y="1626840"/>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565C0"/>
                </a:solidFill>
              </a:rPr>
              <a:t>Vaccination Advocacy</a:t>
            </a:r>
            <a:endParaRPr lang="en-US" sz="1500" dirty="0"/>
          </a:p>
        </p:txBody>
      </p:sp>
      <p:sp>
        <p:nvSpPr>
          <p:cNvPr id="32" name="Text 7"/>
          <p:cNvSpPr/>
          <p:nvPr/>
        </p:nvSpPr>
        <p:spPr>
          <a:xfrm>
            <a:off x="4803725" y="227454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Gardasil-9 Power:</a:t>
            </a:r>
            <a:r>
              <a:rPr lang="en-US" sz="1200" dirty="0">
                <a:solidFill>
                  <a:srgbClr val="2C3E50"/>
                </a:solidFill>
              </a:rPr>
              <a:t> Covers 90% of cancer-causing types and 6/11 (warts). Scottish data shows 90% cancer reduction.</a:t>
            </a:r>
            <a:endParaRPr lang="en-US" sz="1200" dirty="0"/>
          </a:p>
        </p:txBody>
      </p:sp>
      <p:sp>
        <p:nvSpPr>
          <p:cNvPr id="33" name="Text 8"/>
          <p:cNvSpPr/>
          <p:nvPr/>
        </p:nvSpPr>
        <p:spPr>
          <a:xfrm>
            <a:off x="4803725" y="313179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Education:</a:t>
            </a:r>
            <a:r>
              <a:rPr lang="en-US" sz="1200" dirty="0">
                <a:solidFill>
                  <a:srgbClr val="2C3E50"/>
                </a:solidFill>
              </a:rPr>
              <a:t> Reassure patients that the HPV types causing genital warts do  cause cervical cancer.</a:t>
            </a:r>
            <a:endParaRPr lang="en-US" sz="1200" dirty="0"/>
          </a:p>
        </p:txBody>
      </p:sp>
      <p:sp>
        <p:nvSpPr>
          <p:cNvPr id="34" name="Text 9"/>
          <p:cNvSpPr/>
          <p:nvPr/>
        </p:nvSpPr>
        <p:spPr>
          <a:xfrm>
            <a:off x="4803725" y="398904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No Exception:</a:t>
            </a:r>
            <a:r>
              <a:rPr lang="en-US" sz="1200" dirty="0">
                <a:solidFill>
                  <a:srgbClr val="2C3E50"/>
                </a:solidFill>
              </a:rPr>
              <a:t> Vaccination does not replace screening. All eligible women must still attend smears when invited.</a:t>
            </a:r>
            <a:endParaRPr lang="en-US" sz="1200" dirty="0"/>
          </a:p>
        </p:txBody>
      </p:sp>
      <p:sp>
        <p:nvSpPr>
          <p:cNvPr id="35" name="Text 10"/>
          <p:cNvSpPr/>
          <p:nvPr/>
        </p:nvSpPr>
        <p:spPr>
          <a:xfrm>
            <a:off x="8816876" y="1626840"/>
            <a:ext cx="3375124"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C62828"/>
                </a:solidFill>
              </a:rPr>
              <a:t>Specialist Referral</a:t>
            </a:r>
            <a:endParaRPr lang="en-US" sz="1500" dirty="0"/>
          </a:p>
        </p:txBody>
      </p:sp>
      <p:sp>
        <p:nvSpPr>
          <p:cNvPr id="36" name="Text 11"/>
          <p:cNvSpPr/>
          <p:nvPr/>
        </p:nvSpPr>
        <p:spPr>
          <a:xfrm>
            <a:off x="8693051" y="227454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2WW Thresholds:</a:t>
            </a:r>
            <a:r>
              <a:rPr lang="en-US" sz="1200" dirty="0">
                <a:solidFill>
                  <a:srgbClr val="2C3E50"/>
                </a:solidFill>
              </a:rPr>
              <a:t> Urgent referral for abnormal cervix, unexplained vulval lumps, or ulceration.</a:t>
            </a:r>
            <a:endParaRPr lang="en-US" sz="1200" dirty="0"/>
          </a:p>
        </p:txBody>
      </p:sp>
      <p:sp>
        <p:nvSpPr>
          <p:cNvPr id="37" name="Text 12"/>
          <p:cNvSpPr/>
          <p:nvPr/>
        </p:nvSpPr>
        <p:spPr>
          <a:xfrm>
            <a:off x="8693051" y="313179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Lichen Sclerosus:</a:t>
            </a:r>
            <a:r>
              <a:rPr lang="en-US" sz="1200" dirty="0">
                <a:solidFill>
                  <a:srgbClr val="2C3E50"/>
                </a:solidFill>
              </a:rPr>
              <a:t> Treat with potent steroids and monitor annually. Carry a 4-5% long-term cancer risk.</a:t>
            </a:r>
            <a:endParaRPr lang="en-US" sz="1200" dirty="0"/>
          </a:p>
        </p:txBody>
      </p:sp>
      <p:sp>
        <p:nvSpPr>
          <p:cNvPr id="38" name="Text 13"/>
          <p:cNvSpPr/>
          <p:nvPr/>
        </p:nvSpPr>
        <p:spPr>
          <a:xfrm>
            <a:off x="8693051" y="3989040"/>
            <a:ext cx="288920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PCB Management:</a:t>
            </a:r>
            <a:r>
              <a:rPr lang="en-US" sz="1200" dirty="0">
                <a:solidFill>
                  <a:srgbClr val="2C3E50"/>
                </a:solidFill>
              </a:rPr>
              <a:t> Investigate infection (Chlamydia) first in normal cervices; refer if persistent.</a:t>
            </a:r>
            <a:endParaRPr lang="en-US" sz="1200" dirty="0"/>
          </a:p>
        </p:txBody>
      </p:sp>
      <p:sp>
        <p:nvSpPr>
          <p:cNvPr id="39" name="Text 14"/>
          <p:cNvSpPr/>
          <p:nvPr/>
        </p:nvSpPr>
        <p:spPr>
          <a:xfrm>
            <a:off x="1047750" y="5772150"/>
            <a:ext cx="10572750" cy="514350"/>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rPr>
              <a:t>"Effective primary care in gynaecological oncology combines clinical suspicion, thorough examination, and robust safety-netting."</a:t>
            </a:r>
            <a:endParaRPr lang="en-US"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95938" cy="4069110"/>
          </a:xfrm>
          <a:prstGeom prst="rect">
            <a:avLst/>
          </a:prstGeom>
        </p:spPr>
      </p:pic>
      <p:pic>
        <p:nvPicPr>
          <p:cNvPr id="6" name="Image 4" descr="preencoded.png"/>
          <p:cNvPicPr>
            <a:picLocks noChangeAspect="1"/>
          </p:cNvPicPr>
          <p:nvPr/>
        </p:nvPicPr>
        <p:blipFill>
          <a:blip r:embed="rId6"/>
          <a:stretch>
            <a:fillRect/>
          </a:stretch>
        </p:blipFill>
        <p:spPr>
          <a:xfrm>
            <a:off x="619125" y="1971824"/>
            <a:ext cx="5119688" cy="247650"/>
          </a:xfrm>
          <a:prstGeom prst="rect">
            <a:avLst/>
          </a:prstGeom>
        </p:spPr>
      </p:pic>
      <p:pic>
        <p:nvPicPr>
          <p:cNvPr id="7" name="Image 5" descr="preencoded.png"/>
          <p:cNvPicPr>
            <a:picLocks noChangeAspect="1"/>
          </p:cNvPicPr>
          <p:nvPr/>
        </p:nvPicPr>
        <p:blipFill>
          <a:blip r:embed="rId7"/>
          <a:stretch>
            <a:fillRect/>
          </a:stretch>
        </p:blipFill>
        <p:spPr>
          <a:xfrm>
            <a:off x="619125" y="2324249"/>
            <a:ext cx="333375" cy="266700"/>
          </a:xfrm>
          <a:prstGeom prst="rect">
            <a:avLst/>
          </a:prstGeom>
        </p:spPr>
      </p:pic>
      <p:pic>
        <p:nvPicPr>
          <p:cNvPr id="8" name="Image 6" descr="preencoded.png"/>
          <p:cNvPicPr>
            <a:picLocks noChangeAspect="1"/>
          </p:cNvPicPr>
          <p:nvPr/>
        </p:nvPicPr>
        <p:blipFill>
          <a:blip r:embed="rId8"/>
          <a:stretch>
            <a:fillRect/>
          </a:stretch>
        </p:blipFill>
        <p:spPr>
          <a:xfrm>
            <a:off x="619125" y="2838599"/>
            <a:ext cx="166688" cy="137220"/>
          </a:xfrm>
          <a:prstGeom prst="rect">
            <a:avLst/>
          </a:prstGeom>
        </p:spPr>
      </p:pic>
      <p:pic>
        <p:nvPicPr>
          <p:cNvPr id="9" name="Image 7" descr="preencoded.png"/>
          <p:cNvPicPr>
            <a:picLocks noChangeAspect="1"/>
          </p:cNvPicPr>
          <p:nvPr/>
        </p:nvPicPr>
        <p:blipFill>
          <a:blip r:embed="rId9"/>
          <a:stretch>
            <a:fillRect/>
          </a:stretch>
        </p:blipFill>
        <p:spPr>
          <a:xfrm>
            <a:off x="619125" y="3249960"/>
            <a:ext cx="166688" cy="137220"/>
          </a:xfrm>
          <a:prstGeom prst="rect">
            <a:avLst/>
          </a:prstGeom>
        </p:spPr>
      </p:pic>
      <p:pic>
        <p:nvPicPr>
          <p:cNvPr id="10" name="Image 8" descr="preencoded.png"/>
          <p:cNvPicPr>
            <a:picLocks noChangeAspect="1"/>
          </p:cNvPicPr>
          <p:nvPr/>
        </p:nvPicPr>
        <p:blipFill>
          <a:blip r:embed="rId10"/>
          <a:stretch>
            <a:fillRect/>
          </a:stretch>
        </p:blipFill>
        <p:spPr>
          <a:xfrm>
            <a:off x="619125" y="3901232"/>
            <a:ext cx="166688" cy="137220"/>
          </a:xfrm>
          <a:prstGeom prst="rect">
            <a:avLst/>
          </a:prstGeom>
        </p:spPr>
      </p:pic>
      <p:pic>
        <p:nvPicPr>
          <p:cNvPr id="11" name="Image 9" descr="preencoded.png"/>
          <p:cNvPicPr>
            <a:picLocks noChangeAspect="1"/>
          </p:cNvPicPr>
          <p:nvPr/>
        </p:nvPicPr>
        <p:blipFill>
          <a:blip r:embed="rId11"/>
          <a:stretch>
            <a:fillRect/>
          </a:stretch>
        </p:blipFill>
        <p:spPr>
          <a:xfrm>
            <a:off x="6215063" y="1083915"/>
            <a:ext cx="5595938" cy="4069110"/>
          </a:xfrm>
          <a:prstGeom prst="rect">
            <a:avLst/>
          </a:prstGeom>
        </p:spPr>
      </p:pic>
      <p:pic>
        <p:nvPicPr>
          <p:cNvPr id="12" name="Image 10" descr="preencoded.png"/>
          <p:cNvPicPr>
            <a:picLocks noChangeAspect="1"/>
          </p:cNvPicPr>
          <p:nvPr/>
        </p:nvPicPr>
        <p:blipFill>
          <a:blip r:embed="rId12"/>
          <a:stretch>
            <a:fillRect/>
          </a:stretch>
        </p:blipFill>
        <p:spPr>
          <a:xfrm>
            <a:off x="6453188" y="1971824"/>
            <a:ext cx="5119688" cy="247650"/>
          </a:xfrm>
          <a:prstGeom prst="rect">
            <a:avLst/>
          </a:prstGeom>
        </p:spPr>
      </p:pic>
      <p:pic>
        <p:nvPicPr>
          <p:cNvPr id="13" name="Image 11" descr="preencoded.png"/>
          <p:cNvPicPr>
            <a:picLocks noChangeAspect="1"/>
          </p:cNvPicPr>
          <p:nvPr/>
        </p:nvPicPr>
        <p:blipFill>
          <a:blip r:embed="rId13"/>
          <a:stretch>
            <a:fillRect/>
          </a:stretch>
        </p:blipFill>
        <p:spPr>
          <a:xfrm>
            <a:off x="6453188" y="2324249"/>
            <a:ext cx="333375" cy="266700"/>
          </a:xfrm>
          <a:prstGeom prst="rect">
            <a:avLst/>
          </a:prstGeom>
        </p:spPr>
      </p:pic>
      <p:pic>
        <p:nvPicPr>
          <p:cNvPr id="14" name="Image 12" descr="preencoded.png"/>
          <p:cNvPicPr>
            <a:picLocks noChangeAspect="1"/>
          </p:cNvPicPr>
          <p:nvPr/>
        </p:nvPicPr>
        <p:blipFill>
          <a:blip r:embed="rId14"/>
          <a:stretch>
            <a:fillRect/>
          </a:stretch>
        </p:blipFill>
        <p:spPr>
          <a:xfrm>
            <a:off x="6453188" y="2838599"/>
            <a:ext cx="166688" cy="166688"/>
          </a:xfrm>
          <a:prstGeom prst="rect">
            <a:avLst/>
          </a:prstGeom>
        </p:spPr>
      </p:pic>
      <p:pic>
        <p:nvPicPr>
          <p:cNvPr id="15" name="Image 13" descr="preencoded.png"/>
          <p:cNvPicPr>
            <a:picLocks noChangeAspect="1"/>
          </p:cNvPicPr>
          <p:nvPr/>
        </p:nvPicPr>
        <p:blipFill>
          <a:blip r:embed="rId15"/>
          <a:stretch>
            <a:fillRect/>
          </a:stretch>
        </p:blipFill>
        <p:spPr>
          <a:xfrm>
            <a:off x="6453188" y="3489871"/>
            <a:ext cx="166688" cy="137220"/>
          </a:xfrm>
          <a:prstGeom prst="rect">
            <a:avLst/>
          </a:prstGeom>
        </p:spPr>
      </p:pic>
      <p:pic>
        <p:nvPicPr>
          <p:cNvPr id="16" name="Image 14" descr="preencoded.png"/>
          <p:cNvPicPr>
            <a:picLocks noChangeAspect="1"/>
          </p:cNvPicPr>
          <p:nvPr/>
        </p:nvPicPr>
        <p:blipFill>
          <a:blip r:embed="rId16"/>
          <a:stretch>
            <a:fillRect/>
          </a:stretch>
        </p:blipFill>
        <p:spPr>
          <a:xfrm>
            <a:off x="6453188" y="3901232"/>
            <a:ext cx="166688" cy="137220"/>
          </a:xfrm>
          <a:prstGeom prst="rect">
            <a:avLst/>
          </a:prstGeom>
        </p:spPr>
      </p:pic>
      <p:pic>
        <p:nvPicPr>
          <p:cNvPr id="17" name="Image 15" descr="preencoded.png"/>
          <p:cNvPicPr>
            <a:picLocks noChangeAspect="1"/>
          </p:cNvPicPr>
          <p:nvPr/>
        </p:nvPicPr>
        <p:blipFill>
          <a:blip r:embed="rId17"/>
          <a:stretch>
            <a:fillRect/>
          </a:stretch>
        </p:blipFill>
        <p:spPr>
          <a:xfrm>
            <a:off x="381000" y="5343525"/>
            <a:ext cx="11430000" cy="1228725"/>
          </a:xfrm>
          <a:prstGeom prst="rect">
            <a:avLst/>
          </a:prstGeom>
        </p:spPr>
      </p:pic>
      <p:pic>
        <p:nvPicPr>
          <p:cNvPr id="18" name="Image 16" descr="preencoded.png"/>
          <p:cNvPicPr>
            <a:picLocks noChangeAspect="1"/>
          </p:cNvPicPr>
          <p:nvPr/>
        </p:nvPicPr>
        <p:blipFill>
          <a:blip r:embed="rId18"/>
          <a:stretch>
            <a:fillRect/>
          </a:stretch>
        </p:blipFill>
        <p:spPr>
          <a:xfrm>
            <a:off x="666750" y="5581650"/>
            <a:ext cx="238125" cy="190500"/>
          </a:xfrm>
          <a:prstGeom prst="rect">
            <a:avLst/>
          </a:prstGeom>
        </p:spPr>
      </p:pic>
      <p:sp>
        <p:nvSpPr>
          <p:cNvPr id="19"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Human Papillomavirus (HPV) Biology</a:t>
            </a:r>
            <a:endParaRPr lang="en-US" sz="1800" dirty="0"/>
          </a:p>
        </p:txBody>
      </p:sp>
      <p:sp>
        <p:nvSpPr>
          <p:cNvPr id="20"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1" name="Text 2"/>
          <p:cNvSpPr/>
          <p:nvPr/>
        </p:nvSpPr>
        <p:spPr>
          <a:xfrm>
            <a:off x="733425" y="1971824"/>
            <a:ext cx="4891088"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FOUNDATION</a:t>
            </a:r>
            <a:endParaRPr lang="en-US" sz="900" dirty="0"/>
          </a:p>
        </p:txBody>
      </p:sp>
      <p:sp>
        <p:nvSpPr>
          <p:cNvPr id="22" name="Text 3"/>
          <p:cNvSpPr/>
          <p:nvPr/>
        </p:nvSpPr>
        <p:spPr>
          <a:xfrm>
            <a:off x="1095375" y="2314724"/>
            <a:ext cx="3429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565C0"/>
                </a:solidFill>
              </a:rPr>
              <a:t>HPV: THE BASICS</a:t>
            </a:r>
            <a:endParaRPr lang="en-US" sz="1500" dirty="0"/>
          </a:p>
        </p:txBody>
      </p:sp>
      <p:sp>
        <p:nvSpPr>
          <p:cNvPr id="23" name="Text 4"/>
          <p:cNvSpPr/>
          <p:nvPr/>
        </p:nvSpPr>
        <p:spPr>
          <a:xfrm>
            <a:off x="900113" y="2790974"/>
            <a:ext cx="11291888" cy="239911"/>
          </a:xfrm>
          <a:prstGeom prst="rect">
            <a:avLst/>
          </a:prstGeom>
          <a:noFill/>
          <a:ln/>
        </p:spPr>
        <p:txBody>
          <a:bodyPr vert="horz" wrap="square" lIns="0" tIns="0" rIns="0" bIns="0" rtlCol="0" anchor="ctr"/>
          <a:lstStyle/>
          <a:p>
            <a:pPr marL="0" indent="0">
              <a:lnSpc>
                <a:spcPts val="1890"/>
              </a:lnSpc>
              <a:buNone/>
            </a:pPr>
            <a:r>
              <a:rPr lang="en-US" sz="1350" dirty="0">
                <a:solidFill>
                  <a:srgbClr val="34495E"/>
                </a:solidFill>
              </a:rPr>
              <a:t>One of the </a:t>
            </a:r>
            <a:r>
              <a:rPr lang="en-US" sz="1350" b="1" dirty="0">
                <a:solidFill>
                  <a:srgbClr val="1565C0"/>
                </a:solidFill>
              </a:rPr>
              <a:t>most common</a:t>
            </a:r>
            <a:r>
              <a:rPr lang="en-US" sz="1350" dirty="0">
                <a:solidFill>
                  <a:srgbClr val="34495E"/>
                </a:solidFill>
              </a:rPr>
              <a:t> sexually transmitted viruses globally.</a:t>
            </a:r>
            <a:endParaRPr lang="en-US" sz="1350" dirty="0"/>
          </a:p>
        </p:txBody>
      </p:sp>
      <p:sp>
        <p:nvSpPr>
          <p:cNvPr id="24" name="Text 5"/>
          <p:cNvSpPr/>
          <p:nvPr/>
        </p:nvSpPr>
        <p:spPr>
          <a:xfrm>
            <a:off x="900113" y="3202335"/>
            <a:ext cx="4838700" cy="479822"/>
          </a:xfrm>
          <a:prstGeom prst="rect">
            <a:avLst/>
          </a:prstGeom>
          <a:noFill/>
          <a:ln/>
        </p:spPr>
        <p:txBody>
          <a:bodyPr vert="horz" wrap="square" lIns="0" tIns="0" rIns="0" bIns="0" rtlCol="0" anchor="ctr"/>
          <a:lstStyle/>
          <a:p>
            <a:pPr marL="0" indent="0">
              <a:lnSpc>
                <a:spcPts val="1890"/>
              </a:lnSpc>
              <a:buNone/>
            </a:pPr>
            <a:r>
              <a:rPr lang="en-US" sz="1350" dirty="0">
                <a:solidFill>
                  <a:srgbClr val="34495E"/>
                </a:solidFill>
              </a:rPr>
              <a:t>Prevalence: </a:t>
            </a:r>
            <a:r>
              <a:rPr lang="en-US" sz="1350" b="1" dirty="0">
                <a:solidFill>
                  <a:srgbClr val="1565C0"/>
                </a:solidFill>
              </a:rPr>
              <a:t>20–46%</a:t>
            </a:r>
            <a:r>
              <a:rPr lang="en-US" sz="1350" dirty="0">
                <a:solidFill>
                  <a:srgbClr val="34495E"/>
                </a:solidFill>
              </a:rPr>
              <a:t> of young sexually active women are infected at any one time.</a:t>
            </a:r>
            <a:endParaRPr lang="en-US" sz="1350" dirty="0"/>
          </a:p>
        </p:txBody>
      </p:sp>
      <p:sp>
        <p:nvSpPr>
          <p:cNvPr id="25" name="Text 6"/>
          <p:cNvSpPr/>
          <p:nvPr/>
        </p:nvSpPr>
        <p:spPr>
          <a:xfrm>
            <a:off x="900113" y="3853607"/>
            <a:ext cx="11291888" cy="239911"/>
          </a:xfrm>
          <a:prstGeom prst="rect">
            <a:avLst/>
          </a:prstGeom>
          <a:noFill/>
          <a:ln/>
        </p:spPr>
        <p:txBody>
          <a:bodyPr vert="horz" wrap="square" lIns="0" tIns="0" rIns="0" bIns="0" rtlCol="0" anchor="ctr"/>
          <a:lstStyle/>
          <a:p>
            <a:pPr marL="0" indent="0">
              <a:lnSpc>
                <a:spcPts val="1890"/>
              </a:lnSpc>
              <a:buNone/>
            </a:pPr>
            <a:r>
              <a:rPr lang="en-US" sz="1350" dirty="0">
                <a:solidFill>
                  <a:srgbClr val="34495E"/>
                </a:solidFill>
              </a:rPr>
              <a:t>Usually acquired shortly after the onset of sexual activity.</a:t>
            </a:r>
            <a:endParaRPr lang="en-US" sz="1350" dirty="0"/>
          </a:p>
        </p:txBody>
      </p:sp>
      <p:sp>
        <p:nvSpPr>
          <p:cNvPr id="26" name="Text 7"/>
          <p:cNvSpPr/>
          <p:nvPr/>
        </p:nvSpPr>
        <p:spPr>
          <a:xfrm>
            <a:off x="6567488" y="1971824"/>
            <a:ext cx="4891088"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CLINICAL DATA</a:t>
            </a:r>
            <a:endParaRPr lang="en-US" sz="900" dirty="0"/>
          </a:p>
        </p:txBody>
      </p:sp>
      <p:sp>
        <p:nvSpPr>
          <p:cNvPr id="27" name="Text 8"/>
          <p:cNvSpPr/>
          <p:nvPr/>
        </p:nvSpPr>
        <p:spPr>
          <a:xfrm>
            <a:off x="6929438" y="2314724"/>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565C0"/>
                </a:solidFill>
              </a:rPr>
              <a:t>SPONTANEOUS CLEARANCE</a:t>
            </a:r>
            <a:endParaRPr lang="en-US" sz="1500" dirty="0"/>
          </a:p>
        </p:txBody>
      </p:sp>
      <p:sp>
        <p:nvSpPr>
          <p:cNvPr id="28" name="Text 9"/>
          <p:cNvSpPr/>
          <p:nvPr/>
        </p:nvSpPr>
        <p:spPr>
          <a:xfrm>
            <a:off x="6734175" y="2790974"/>
            <a:ext cx="4838700"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1565C0"/>
                </a:solidFill>
              </a:rPr>
              <a:t>Most infections</a:t>
            </a:r>
            <a:r>
              <a:rPr lang="en-US" sz="1350" dirty="0">
                <a:solidFill>
                  <a:srgbClr val="34495E"/>
                </a:solidFill>
              </a:rPr>
              <a:t> (approx. 90%) clear spontaneously via the immune system.</a:t>
            </a:r>
            <a:endParaRPr lang="en-US" sz="1350" dirty="0"/>
          </a:p>
        </p:txBody>
      </p:sp>
      <p:sp>
        <p:nvSpPr>
          <p:cNvPr id="29" name="Text 10"/>
          <p:cNvSpPr/>
          <p:nvPr/>
        </p:nvSpPr>
        <p:spPr>
          <a:xfrm>
            <a:off x="6734175" y="3442246"/>
            <a:ext cx="5457825" cy="239911"/>
          </a:xfrm>
          <a:prstGeom prst="rect">
            <a:avLst/>
          </a:prstGeom>
          <a:noFill/>
          <a:ln/>
        </p:spPr>
        <p:txBody>
          <a:bodyPr vert="horz" wrap="square" lIns="0" tIns="0" rIns="0" bIns="0" rtlCol="0" anchor="ctr"/>
          <a:lstStyle/>
          <a:p>
            <a:pPr marL="0" indent="0">
              <a:lnSpc>
                <a:spcPts val="1890"/>
              </a:lnSpc>
              <a:buNone/>
            </a:pPr>
            <a:r>
              <a:rPr lang="en-US" sz="1350" dirty="0">
                <a:solidFill>
                  <a:srgbClr val="34495E"/>
                </a:solidFill>
              </a:rPr>
              <a:t>Mean duration of infection is </a:t>
            </a:r>
            <a:r>
              <a:rPr lang="en-US" sz="1350" b="1" dirty="0">
                <a:solidFill>
                  <a:srgbClr val="1565C0"/>
                </a:solidFill>
              </a:rPr>
              <a:t>~8 months</a:t>
            </a:r>
            <a:r>
              <a:rPr lang="en-US" sz="1350" dirty="0">
                <a:solidFill>
                  <a:srgbClr val="34495E"/>
                </a:solidFill>
              </a:rPr>
              <a:t>.</a:t>
            </a:r>
            <a:endParaRPr lang="en-US" sz="1350" dirty="0"/>
          </a:p>
        </p:txBody>
      </p:sp>
      <p:sp>
        <p:nvSpPr>
          <p:cNvPr id="30" name="Text 11"/>
          <p:cNvSpPr/>
          <p:nvPr/>
        </p:nvSpPr>
        <p:spPr>
          <a:xfrm>
            <a:off x="6734175" y="3853607"/>
            <a:ext cx="5457825" cy="239911"/>
          </a:xfrm>
          <a:prstGeom prst="rect">
            <a:avLst/>
          </a:prstGeom>
          <a:noFill/>
          <a:ln/>
        </p:spPr>
        <p:txBody>
          <a:bodyPr vert="horz" wrap="square" lIns="0" tIns="0" rIns="0" bIns="0" rtlCol="0" anchor="ctr"/>
          <a:lstStyle/>
          <a:p>
            <a:pPr marL="0" indent="0">
              <a:lnSpc>
                <a:spcPts val="1890"/>
              </a:lnSpc>
              <a:buNone/>
            </a:pPr>
            <a:r>
              <a:rPr lang="en-US" sz="1350" dirty="0">
                <a:solidFill>
                  <a:srgbClr val="34495E"/>
                </a:solidFill>
              </a:rPr>
              <a:t>Clearance rate: </a:t>
            </a:r>
            <a:r>
              <a:rPr lang="en-US" sz="1350" b="1" dirty="0">
                <a:solidFill>
                  <a:srgbClr val="1565C0"/>
                </a:solidFill>
              </a:rPr>
              <a:t>34%</a:t>
            </a:r>
            <a:r>
              <a:rPr lang="en-US" sz="1350" dirty="0">
                <a:solidFill>
                  <a:srgbClr val="34495E"/>
                </a:solidFill>
              </a:rPr>
              <a:t> of infections clear within the first 6 months.</a:t>
            </a:r>
            <a:endParaRPr lang="en-US" sz="1350" dirty="0"/>
          </a:p>
        </p:txBody>
      </p:sp>
      <p:sp>
        <p:nvSpPr>
          <p:cNvPr id="31" name="Text 12"/>
          <p:cNvSpPr/>
          <p:nvPr/>
        </p:nvSpPr>
        <p:spPr>
          <a:xfrm>
            <a:off x="1000125" y="5534025"/>
            <a:ext cx="108585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E7D32"/>
                </a:solidFill>
              </a:rPr>
              <a:t>The Significance of Persistence</a:t>
            </a:r>
            <a:endParaRPr lang="en-US" sz="1500" dirty="0"/>
          </a:p>
        </p:txBody>
      </p:sp>
      <p:sp>
        <p:nvSpPr>
          <p:cNvPr id="32" name="Text 13"/>
          <p:cNvSpPr/>
          <p:nvPr/>
        </p:nvSpPr>
        <p:spPr>
          <a:xfrm>
            <a:off x="666750" y="5895975"/>
            <a:ext cx="10858500" cy="485775"/>
          </a:xfrm>
          <a:prstGeom prst="rect">
            <a:avLst/>
          </a:prstGeom>
          <a:noFill/>
          <a:ln/>
        </p:spPr>
        <p:txBody>
          <a:bodyPr vert="horz" wrap="square" lIns="0" tIns="0" rIns="0" bIns="0" rtlCol="0" anchor="ctr"/>
          <a:lstStyle/>
          <a:p>
            <a:pPr marL="0" indent="0">
              <a:lnSpc>
                <a:spcPts val="1913"/>
              </a:lnSpc>
              <a:buNone/>
            </a:pPr>
            <a:r>
              <a:rPr lang="en-US" sz="1275" dirty="0">
                <a:solidFill>
                  <a:srgbClr val="2C3E50"/>
                </a:solidFill>
              </a:rPr>
              <a:t>Viral </a:t>
            </a:r>
            <a:r>
              <a:rPr lang="en-US" sz="1275" b="1" dirty="0">
                <a:solidFill>
                  <a:srgbClr val="2C3E50"/>
                </a:solidFill>
              </a:rPr>
              <a:t>persistence</a:t>
            </a:r>
            <a:r>
              <a:rPr lang="en-US" sz="1275" dirty="0">
                <a:solidFill>
                  <a:srgbClr val="2C3E50"/>
                </a:solidFill>
              </a:rPr>
              <a:t> is the critical driver of oncogenesis. While most HPV is cleared, high-risk types are more likely to persist. Persistent infection leads to the integration of viral DNA into the host genome, triggering the progression from normal cells to CIN and eventually invasive carcinoma.</a:t>
            </a:r>
            <a:endParaRPr lang="en-US" sz="127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95938" cy="3467100"/>
          </a:xfrm>
          <a:prstGeom prst="rect">
            <a:avLst/>
          </a:prstGeom>
        </p:spPr>
      </p:pic>
      <p:pic>
        <p:nvPicPr>
          <p:cNvPr id="6" name="Image 4" descr="preencoded.png"/>
          <p:cNvPicPr>
            <a:picLocks noChangeAspect="1"/>
          </p:cNvPicPr>
          <p:nvPr/>
        </p:nvPicPr>
        <p:blipFill>
          <a:blip r:embed="rId6"/>
          <a:stretch>
            <a:fillRect/>
          </a:stretch>
        </p:blipFill>
        <p:spPr>
          <a:xfrm>
            <a:off x="619125" y="1322040"/>
            <a:ext cx="5119688" cy="457200"/>
          </a:xfrm>
          <a:prstGeom prst="rect">
            <a:avLst/>
          </a:prstGeom>
        </p:spPr>
      </p:pic>
      <p:pic>
        <p:nvPicPr>
          <p:cNvPr id="7" name="Image 5" descr="preencoded.png"/>
          <p:cNvPicPr>
            <a:picLocks noChangeAspect="1"/>
          </p:cNvPicPr>
          <p:nvPr/>
        </p:nvPicPr>
        <p:blipFill>
          <a:blip r:embed="rId7"/>
          <a:stretch>
            <a:fillRect/>
          </a:stretch>
        </p:blipFill>
        <p:spPr>
          <a:xfrm>
            <a:off x="619125" y="1345853"/>
            <a:ext cx="333375" cy="266700"/>
          </a:xfrm>
          <a:prstGeom prst="rect">
            <a:avLst/>
          </a:prstGeom>
        </p:spPr>
      </p:pic>
      <p:pic>
        <p:nvPicPr>
          <p:cNvPr id="8" name="Image 6" descr="preencoded.png"/>
          <p:cNvPicPr>
            <a:picLocks noChangeAspect="1"/>
          </p:cNvPicPr>
          <p:nvPr/>
        </p:nvPicPr>
        <p:blipFill>
          <a:blip r:embed="rId8"/>
          <a:stretch>
            <a:fillRect/>
          </a:stretch>
        </p:blipFill>
        <p:spPr>
          <a:xfrm>
            <a:off x="619125" y="1969740"/>
            <a:ext cx="214313" cy="176361"/>
          </a:xfrm>
          <a:prstGeom prst="rect">
            <a:avLst/>
          </a:prstGeom>
        </p:spPr>
      </p:pic>
      <p:pic>
        <p:nvPicPr>
          <p:cNvPr id="9" name="Image 7" descr="preencoded.png"/>
          <p:cNvPicPr>
            <a:picLocks noChangeAspect="1"/>
          </p:cNvPicPr>
          <p:nvPr/>
        </p:nvPicPr>
        <p:blipFill>
          <a:blip r:embed="rId8"/>
          <a:stretch>
            <a:fillRect/>
          </a:stretch>
        </p:blipFill>
        <p:spPr>
          <a:xfrm>
            <a:off x="619125" y="2341215"/>
            <a:ext cx="214313" cy="176361"/>
          </a:xfrm>
          <a:prstGeom prst="rect">
            <a:avLst/>
          </a:prstGeom>
        </p:spPr>
      </p:pic>
      <p:pic>
        <p:nvPicPr>
          <p:cNvPr id="10" name="Image 8" descr="preencoded.png"/>
          <p:cNvPicPr>
            <a:picLocks noChangeAspect="1"/>
          </p:cNvPicPr>
          <p:nvPr/>
        </p:nvPicPr>
        <p:blipFill>
          <a:blip r:embed="rId8"/>
          <a:stretch>
            <a:fillRect/>
          </a:stretch>
        </p:blipFill>
        <p:spPr>
          <a:xfrm>
            <a:off x="619125" y="2712690"/>
            <a:ext cx="214313" cy="176361"/>
          </a:xfrm>
          <a:prstGeom prst="rect">
            <a:avLst/>
          </a:prstGeom>
        </p:spPr>
      </p:pic>
      <p:pic>
        <p:nvPicPr>
          <p:cNvPr id="11" name="Image 9" descr="preencoded.png"/>
          <p:cNvPicPr>
            <a:picLocks noChangeAspect="1"/>
          </p:cNvPicPr>
          <p:nvPr/>
        </p:nvPicPr>
        <p:blipFill>
          <a:blip r:embed="rId8"/>
          <a:stretch>
            <a:fillRect/>
          </a:stretch>
        </p:blipFill>
        <p:spPr>
          <a:xfrm>
            <a:off x="619125" y="3084165"/>
            <a:ext cx="214313" cy="176361"/>
          </a:xfrm>
          <a:prstGeom prst="rect">
            <a:avLst/>
          </a:prstGeom>
        </p:spPr>
      </p:pic>
      <p:pic>
        <p:nvPicPr>
          <p:cNvPr id="12" name="Image 10" descr="preencoded.png"/>
          <p:cNvPicPr>
            <a:picLocks noChangeAspect="1"/>
          </p:cNvPicPr>
          <p:nvPr/>
        </p:nvPicPr>
        <p:blipFill>
          <a:blip r:embed="rId9"/>
          <a:stretch>
            <a:fillRect/>
          </a:stretch>
        </p:blipFill>
        <p:spPr>
          <a:xfrm>
            <a:off x="619125" y="3598515"/>
            <a:ext cx="5119688" cy="457200"/>
          </a:xfrm>
          <a:prstGeom prst="rect">
            <a:avLst/>
          </a:prstGeom>
        </p:spPr>
      </p:pic>
      <p:pic>
        <p:nvPicPr>
          <p:cNvPr id="13" name="Image 11" descr="preencoded.png"/>
          <p:cNvPicPr>
            <a:picLocks noChangeAspect="1"/>
          </p:cNvPicPr>
          <p:nvPr/>
        </p:nvPicPr>
        <p:blipFill>
          <a:blip r:embed="rId10"/>
          <a:stretch>
            <a:fillRect/>
          </a:stretch>
        </p:blipFill>
        <p:spPr>
          <a:xfrm>
            <a:off x="6215063" y="1083915"/>
            <a:ext cx="5595938" cy="3467100"/>
          </a:xfrm>
          <a:prstGeom prst="rect">
            <a:avLst/>
          </a:prstGeom>
        </p:spPr>
      </p:pic>
      <p:pic>
        <p:nvPicPr>
          <p:cNvPr id="14" name="Image 12" descr="preencoded.png"/>
          <p:cNvPicPr>
            <a:picLocks noChangeAspect="1"/>
          </p:cNvPicPr>
          <p:nvPr/>
        </p:nvPicPr>
        <p:blipFill>
          <a:blip r:embed="rId11"/>
          <a:stretch>
            <a:fillRect/>
          </a:stretch>
        </p:blipFill>
        <p:spPr>
          <a:xfrm>
            <a:off x="6453188" y="1322040"/>
            <a:ext cx="5119688" cy="457200"/>
          </a:xfrm>
          <a:prstGeom prst="rect">
            <a:avLst/>
          </a:prstGeom>
        </p:spPr>
      </p:pic>
      <p:pic>
        <p:nvPicPr>
          <p:cNvPr id="15" name="Image 13" descr="preencoded.png"/>
          <p:cNvPicPr>
            <a:picLocks noChangeAspect="1"/>
          </p:cNvPicPr>
          <p:nvPr/>
        </p:nvPicPr>
        <p:blipFill>
          <a:blip r:embed="rId12"/>
          <a:stretch>
            <a:fillRect/>
          </a:stretch>
        </p:blipFill>
        <p:spPr>
          <a:xfrm>
            <a:off x="6453188" y="1345853"/>
            <a:ext cx="333375" cy="266700"/>
          </a:xfrm>
          <a:prstGeom prst="rect">
            <a:avLst/>
          </a:prstGeom>
        </p:spPr>
      </p:pic>
      <p:pic>
        <p:nvPicPr>
          <p:cNvPr id="16" name="Image 14" descr="preencoded.png"/>
          <p:cNvPicPr>
            <a:picLocks noChangeAspect="1"/>
          </p:cNvPicPr>
          <p:nvPr/>
        </p:nvPicPr>
        <p:blipFill>
          <a:blip r:embed="rId13"/>
          <a:stretch>
            <a:fillRect/>
          </a:stretch>
        </p:blipFill>
        <p:spPr>
          <a:xfrm>
            <a:off x="6453188" y="1969740"/>
            <a:ext cx="214313" cy="176361"/>
          </a:xfrm>
          <a:prstGeom prst="rect">
            <a:avLst/>
          </a:prstGeom>
        </p:spPr>
      </p:pic>
      <p:pic>
        <p:nvPicPr>
          <p:cNvPr id="17" name="Image 15" descr="preencoded.png"/>
          <p:cNvPicPr>
            <a:picLocks noChangeAspect="1"/>
          </p:cNvPicPr>
          <p:nvPr/>
        </p:nvPicPr>
        <p:blipFill>
          <a:blip r:embed="rId13"/>
          <a:stretch>
            <a:fillRect/>
          </a:stretch>
        </p:blipFill>
        <p:spPr>
          <a:xfrm>
            <a:off x="6453188" y="2341215"/>
            <a:ext cx="214313" cy="176361"/>
          </a:xfrm>
          <a:prstGeom prst="rect">
            <a:avLst/>
          </a:prstGeom>
        </p:spPr>
      </p:pic>
      <p:pic>
        <p:nvPicPr>
          <p:cNvPr id="18" name="Image 16" descr="preencoded.png"/>
          <p:cNvPicPr>
            <a:picLocks noChangeAspect="1"/>
          </p:cNvPicPr>
          <p:nvPr/>
        </p:nvPicPr>
        <p:blipFill>
          <a:blip r:embed="rId14"/>
          <a:stretch>
            <a:fillRect/>
          </a:stretch>
        </p:blipFill>
        <p:spPr>
          <a:xfrm>
            <a:off x="6453188" y="2712690"/>
            <a:ext cx="214313" cy="200025"/>
          </a:xfrm>
          <a:prstGeom prst="rect">
            <a:avLst/>
          </a:prstGeom>
        </p:spPr>
      </p:pic>
      <p:pic>
        <p:nvPicPr>
          <p:cNvPr id="19" name="Image 17" descr="preencoded.png"/>
          <p:cNvPicPr>
            <a:picLocks noChangeAspect="1"/>
          </p:cNvPicPr>
          <p:nvPr/>
        </p:nvPicPr>
        <p:blipFill>
          <a:blip r:embed="rId13"/>
          <a:stretch>
            <a:fillRect/>
          </a:stretch>
        </p:blipFill>
        <p:spPr>
          <a:xfrm>
            <a:off x="6453188" y="3341340"/>
            <a:ext cx="214313" cy="176361"/>
          </a:xfrm>
          <a:prstGeom prst="rect">
            <a:avLst/>
          </a:prstGeom>
        </p:spPr>
      </p:pic>
      <p:pic>
        <p:nvPicPr>
          <p:cNvPr id="20" name="Image 18" descr="preencoded.png"/>
          <p:cNvPicPr>
            <a:picLocks noChangeAspect="1"/>
          </p:cNvPicPr>
          <p:nvPr/>
        </p:nvPicPr>
        <p:blipFill>
          <a:blip r:embed="rId15"/>
          <a:stretch>
            <a:fillRect/>
          </a:stretch>
        </p:blipFill>
        <p:spPr>
          <a:xfrm>
            <a:off x="6453188" y="3855690"/>
            <a:ext cx="5119688" cy="457200"/>
          </a:xfrm>
          <a:prstGeom prst="rect">
            <a:avLst/>
          </a:prstGeom>
        </p:spPr>
      </p:pic>
      <p:pic>
        <p:nvPicPr>
          <p:cNvPr id="21" name="Image 19" descr="preencoded.png"/>
          <p:cNvPicPr>
            <a:picLocks noChangeAspect="1"/>
          </p:cNvPicPr>
          <p:nvPr/>
        </p:nvPicPr>
        <p:blipFill>
          <a:blip r:embed="rId16"/>
          <a:stretch>
            <a:fillRect/>
          </a:stretch>
        </p:blipFill>
        <p:spPr>
          <a:xfrm>
            <a:off x="381000" y="4741515"/>
            <a:ext cx="11430000" cy="860822"/>
          </a:xfrm>
          <a:prstGeom prst="rect">
            <a:avLst/>
          </a:prstGeom>
        </p:spPr>
      </p:pic>
      <p:pic>
        <p:nvPicPr>
          <p:cNvPr id="22" name="Image 20" descr="preencoded.png"/>
          <p:cNvPicPr>
            <a:picLocks noChangeAspect="1"/>
          </p:cNvPicPr>
          <p:nvPr/>
        </p:nvPicPr>
        <p:blipFill>
          <a:blip r:embed="rId17"/>
          <a:stretch>
            <a:fillRect/>
          </a:stretch>
        </p:blipFill>
        <p:spPr>
          <a:xfrm>
            <a:off x="619125" y="4933801"/>
            <a:ext cx="476250" cy="476250"/>
          </a:xfrm>
          <a:prstGeom prst="rect">
            <a:avLst/>
          </a:prstGeom>
        </p:spPr>
      </p:pic>
      <p:pic>
        <p:nvPicPr>
          <p:cNvPr id="23" name="Image 21" descr="preencoded.png"/>
          <p:cNvPicPr>
            <a:picLocks noChangeAspect="1"/>
          </p:cNvPicPr>
          <p:nvPr/>
        </p:nvPicPr>
        <p:blipFill>
          <a:blip r:embed="rId18"/>
          <a:stretch>
            <a:fillRect/>
          </a:stretch>
        </p:blipFill>
        <p:spPr>
          <a:xfrm>
            <a:off x="714375" y="5057626"/>
            <a:ext cx="285750" cy="228600"/>
          </a:xfrm>
          <a:prstGeom prst="rect">
            <a:avLst/>
          </a:prstGeom>
        </p:spPr>
      </p:pic>
      <p:sp>
        <p:nvSpPr>
          <p:cNvPr id="24"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High-Risk vs Low-Risk HPV Types</a:t>
            </a:r>
            <a:endParaRPr lang="en-US" sz="1800" dirty="0"/>
          </a:p>
        </p:txBody>
      </p:sp>
      <p:sp>
        <p:nvSpPr>
          <p:cNvPr id="25"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6" name="Text 2"/>
          <p:cNvSpPr/>
          <p:nvPr/>
        </p:nvSpPr>
        <p:spPr>
          <a:xfrm>
            <a:off x="1095375" y="1322040"/>
            <a:ext cx="528066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673AB7"/>
                </a:solidFill>
              </a:rPr>
              <a:t>High-Risk (Oncogenic)</a:t>
            </a:r>
            <a:endParaRPr lang="en-US" sz="1650" dirty="0"/>
          </a:p>
        </p:txBody>
      </p:sp>
      <p:sp>
        <p:nvSpPr>
          <p:cNvPr id="27" name="Text 3"/>
          <p:cNvSpPr/>
          <p:nvPr/>
        </p:nvSpPr>
        <p:spPr>
          <a:xfrm>
            <a:off x="928688" y="1969740"/>
            <a:ext cx="630936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Primary Types:</a:t>
            </a:r>
            <a:r>
              <a:rPr lang="en-US" sz="1350" dirty="0">
                <a:solidFill>
                  <a:srgbClr val="2C3E50"/>
                </a:solidFill>
              </a:rPr>
              <a:t> HPV 16 and 18</a:t>
            </a:r>
            <a:endParaRPr lang="en-US" sz="1350" dirty="0"/>
          </a:p>
        </p:txBody>
      </p:sp>
      <p:sp>
        <p:nvSpPr>
          <p:cNvPr id="28" name="Text 4"/>
          <p:cNvSpPr/>
          <p:nvPr/>
        </p:nvSpPr>
        <p:spPr>
          <a:xfrm>
            <a:off x="928688" y="2341215"/>
            <a:ext cx="1110996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Others:</a:t>
            </a:r>
            <a:r>
              <a:rPr lang="en-US" sz="1350" dirty="0">
                <a:solidFill>
                  <a:srgbClr val="2C3E50"/>
                </a:solidFill>
              </a:rPr>
              <a:t> 31, 33, 35, 39, 45, 51, 52, 56, 58</a:t>
            </a:r>
            <a:endParaRPr lang="en-US" sz="1350" dirty="0"/>
          </a:p>
        </p:txBody>
      </p:sp>
      <p:sp>
        <p:nvSpPr>
          <p:cNvPr id="29" name="Text 5"/>
          <p:cNvSpPr/>
          <p:nvPr/>
        </p:nvSpPr>
        <p:spPr>
          <a:xfrm>
            <a:off x="928688" y="2712690"/>
            <a:ext cx="1126331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Impact:</a:t>
            </a:r>
            <a:r>
              <a:rPr lang="en-US" sz="1350" dirty="0">
                <a:solidFill>
                  <a:srgbClr val="2C3E50"/>
                </a:solidFill>
              </a:rPr>
              <a:t> Responsible for ~70% of cervical cancers globally.</a:t>
            </a:r>
            <a:endParaRPr lang="en-US" sz="1350" dirty="0"/>
          </a:p>
        </p:txBody>
      </p:sp>
      <p:sp>
        <p:nvSpPr>
          <p:cNvPr id="30" name="Text 6"/>
          <p:cNvSpPr/>
          <p:nvPr/>
        </p:nvSpPr>
        <p:spPr>
          <a:xfrm>
            <a:off x="928688" y="3084165"/>
            <a:ext cx="11263313"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Associations:</a:t>
            </a:r>
            <a:r>
              <a:rPr lang="en-US" sz="1350" dirty="0">
                <a:solidFill>
                  <a:srgbClr val="2C3E50"/>
                </a:solidFill>
              </a:rPr>
              <a:t> Vulval, anal, and oropharyngeal carcinomas.</a:t>
            </a:r>
            <a:endParaRPr lang="en-US" sz="1350" dirty="0"/>
          </a:p>
        </p:txBody>
      </p:sp>
      <p:sp>
        <p:nvSpPr>
          <p:cNvPr id="31" name="Text 7"/>
          <p:cNvSpPr/>
          <p:nvPr/>
        </p:nvSpPr>
        <p:spPr>
          <a:xfrm>
            <a:off x="762000" y="3598515"/>
            <a:ext cx="9497001"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673AB7"/>
                </a:solidFill>
              </a:rPr>
              <a:t>Necessary for the development of CIN &amp; invasive cancer.</a:t>
            </a:r>
            <a:endParaRPr lang="en-US" sz="1200" dirty="0"/>
          </a:p>
        </p:txBody>
      </p:sp>
      <p:sp>
        <p:nvSpPr>
          <p:cNvPr id="32" name="Text 8"/>
          <p:cNvSpPr/>
          <p:nvPr/>
        </p:nvSpPr>
        <p:spPr>
          <a:xfrm>
            <a:off x="6929438" y="1322040"/>
            <a:ext cx="5262563"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E88E5"/>
                </a:solidFill>
              </a:rPr>
              <a:t>Low-Risk (Non-Oncogenic)</a:t>
            </a:r>
            <a:endParaRPr lang="en-US" sz="1650" dirty="0"/>
          </a:p>
        </p:txBody>
      </p:sp>
      <p:sp>
        <p:nvSpPr>
          <p:cNvPr id="33" name="Text 9"/>
          <p:cNvSpPr/>
          <p:nvPr/>
        </p:nvSpPr>
        <p:spPr>
          <a:xfrm>
            <a:off x="6762750" y="1969740"/>
            <a:ext cx="542925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Primary Types:</a:t>
            </a:r>
            <a:r>
              <a:rPr lang="en-US" sz="1350" dirty="0">
                <a:solidFill>
                  <a:srgbClr val="2C3E50"/>
                </a:solidFill>
              </a:rPr>
              <a:t> HPV 6 and 11</a:t>
            </a:r>
            <a:endParaRPr lang="en-US" sz="1350" dirty="0"/>
          </a:p>
        </p:txBody>
      </p:sp>
      <p:sp>
        <p:nvSpPr>
          <p:cNvPr id="34" name="Text 10"/>
          <p:cNvSpPr/>
          <p:nvPr/>
        </p:nvSpPr>
        <p:spPr>
          <a:xfrm>
            <a:off x="6762750" y="2341215"/>
            <a:ext cx="542925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Others:</a:t>
            </a:r>
            <a:r>
              <a:rPr lang="en-US" sz="1350" dirty="0">
                <a:solidFill>
                  <a:srgbClr val="2C3E50"/>
                </a:solidFill>
              </a:rPr>
              <a:t> 40, 42, 43, 44, 54</a:t>
            </a:r>
            <a:endParaRPr lang="en-US" sz="1350" dirty="0"/>
          </a:p>
        </p:txBody>
      </p:sp>
      <p:sp>
        <p:nvSpPr>
          <p:cNvPr id="35" name="Text 11"/>
          <p:cNvSpPr/>
          <p:nvPr/>
        </p:nvSpPr>
        <p:spPr>
          <a:xfrm>
            <a:off x="6762750" y="2712690"/>
            <a:ext cx="4810125" cy="514350"/>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Clinical Feature:</a:t>
            </a:r>
            <a:r>
              <a:rPr lang="en-US" sz="1350" dirty="0">
                <a:solidFill>
                  <a:srgbClr val="2C3E50"/>
                </a:solidFill>
              </a:rPr>
              <a:t> Cause &gt;90% of genital warts (Condylomata Acuminata).</a:t>
            </a:r>
            <a:endParaRPr lang="en-US" sz="1350" dirty="0"/>
          </a:p>
        </p:txBody>
      </p:sp>
      <p:sp>
        <p:nvSpPr>
          <p:cNvPr id="36" name="Text 12"/>
          <p:cNvSpPr/>
          <p:nvPr/>
        </p:nvSpPr>
        <p:spPr>
          <a:xfrm>
            <a:off x="6762750" y="3341340"/>
            <a:ext cx="5429250" cy="257175"/>
          </a:xfrm>
          <a:prstGeom prst="rect">
            <a:avLst/>
          </a:prstGeom>
          <a:noFill/>
          <a:ln/>
        </p:spPr>
        <p:txBody>
          <a:bodyPr vert="horz" wrap="square" lIns="0" tIns="0" rIns="0" bIns="0" rtlCol="0" anchor="ctr"/>
          <a:lstStyle/>
          <a:p>
            <a:pPr marL="0" indent="0" algn="l">
              <a:lnSpc>
                <a:spcPts val="2025"/>
              </a:lnSpc>
              <a:buNone/>
            </a:pPr>
            <a:r>
              <a:rPr lang="en-US" sz="1350" b="1" dirty="0">
                <a:solidFill>
                  <a:srgbClr val="2C3E50"/>
                </a:solidFill>
              </a:rPr>
              <a:t>Cofactors:</a:t>
            </a:r>
            <a:r>
              <a:rPr lang="en-US" sz="1350" dirty="0">
                <a:solidFill>
                  <a:srgbClr val="2C3E50"/>
                </a:solidFill>
              </a:rPr>
              <a:t> Often coexist with high-risk infections.</a:t>
            </a:r>
            <a:endParaRPr lang="en-US" sz="1350" dirty="0"/>
          </a:p>
        </p:txBody>
      </p:sp>
      <p:sp>
        <p:nvSpPr>
          <p:cNvPr id="37" name="Text 13"/>
          <p:cNvSpPr/>
          <p:nvPr/>
        </p:nvSpPr>
        <p:spPr>
          <a:xfrm>
            <a:off x="6596063" y="3855690"/>
            <a:ext cx="5595938"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1E88E5"/>
                </a:solidFill>
              </a:rPr>
              <a:t>Important: These types do NOT cause cervical cancer.</a:t>
            </a:r>
            <a:endParaRPr lang="en-US" sz="1200" dirty="0"/>
          </a:p>
        </p:txBody>
      </p:sp>
      <p:sp>
        <p:nvSpPr>
          <p:cNvPr id="38" name="Text 14"/>
          <p:cNvSpPr/>
          <p:nvPr/>
        </p:nvSpPr>
        <p:spPr>
          <a:xfrm>
            <a:off x="1285875" y="4932015"/>
            <a:ext cx="10287000" cy="479822"/>
          </a:xfrm>
          <a:prstGeom prst="rect">
            <a:avLst/>
          </a:prstGeom>
          <a:noFill/>
          <a:ln/>
        </p:spPr>
        <p:txBody>
          <a:bodyPr vert="horz" wrap="square" lIns="0" tIns="0" rIns="0" bIns="0" rtlCol="0" anchor="ctr"/>
          <a:lstStyle/>
          <a:p>
            <a:pPr marL="0" indent="0">
              <a:lnSpc>
                <a:spcPts val="1890"/>
              </a:lnSpc>
              <a:buNone/>
            </a:pPr>
            <a:r>
              <a:rPr lang="en-US" sz="1350" b="1" kern="0" spc="30" dirty="0">
                <a:solidFill>
                  <a:srgbClr val="FFD54F"/>
                </a:solidFill>
              </a:rPr>
              <a:t>AKT PEARL:</a:t>
            </a:r>
            <a:r>
              <a:rPr lang="en-US" sz="1350" dirty="0">
                <a:solidFill>
                  <a:srgbClr val="FFFFFF"/>
                </a:solidFill>
              </a:rPr>
              <a:t> HPV 16 &amp; 18 are the major oncogenic drivers and are targeted by the UK vaccination programme. Patients with </a:t>
            </a:r>
            <a:r>
              <a:rPr lang="en-US" sz="1350" b="1" kern="0" spc="30" dirty="0">
                <a:solidFill>
                  <a:srgbClr val="FFD54F"/>
                </a:solidFill>
              </a:rPr>
              <a:t>GENITAL WARTS (6/11)</a:t>
            </a:r>
            <a:r>
              <a:rPr lang="en-US" sz="1350" dirty="0">
                <a:solidFill>
                  <a:srgbClr val="FFFFFF"/>
                </a:solidFill>
              </a:rPr>
              <a:t> do not need early screening as these types do not progress to malignancy.</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190500" y="95250"/>
            <a:ext cx="11811000" cy="798165"/>
          </a:xfrm>
          <a:prstGeom prst="rect">
            <a:avLst/>
          </a:prstGeom>
        </p:spPr>
      </p:pic>
      <p:pic>
        <p:nvPicPr>
          <p:cNvPr id="5" name="Image 3" descr="preencoded.png"/>
          <p:cNvPicPr>
            <a:picLocks noChangeAspect="1"/>
          </p:cNvPicPr>
          <p:nvPr/>
        </p:nvPicPr>
        <p:blipFill>
          <a:blip r:embed="rId5"/>
          <a:stretch>
            <a:fillRect/>
          </a:stretch>
        </p:blipFill>
        <p:spPr>
          <a:xfrm>
            <a:off x="381000" y="1083915"/>
            <a:ext cx="5572125" cy="5393085"/>
          </a:xfrm>
          <a:prstGeom prst="rect">
            <a:avLst/>
          </a:prstGeom>
        </p:spPr>
      </p:pic>
      <p:pic>
        <p:nvPicPr>
          <p:cNvPr id="6" name="Image 4" descr="preencoded.png"/>
          <p:cNvPicPr>
            <a:picLocks noChangeAspect="1"/>
          </p:cNvPicPr>
          <p:nvPr/>
        </p:nvPicPr>
        <p:blipFill>
          <a:blip r:embed="rId6"/>
          <a:stretch>
            <a:fillRect/>
          </a:stretch>
        </p:blipFill>
        <p:spPr>
          <a:xfrm>
            <a:off x="619125" y="1369665"/>
            <a:ext cx="238125" cy="190500"/>
          </a:xfrm>
          <a:prstGeom prst="rect">
            <a:avLst/>
          </a:prstGeom>
        </p:spPr>
      </p:pic>
      <p:pic>
        <p:nvPicPr>
          <p:cNvPr id="7" name="Image 5" descr="preencoded.png"/>
          <p:cNvPicPr>
            <a:picLocks noChangeAspect="1"/>
          </p:cNvPicPr>
          <p:nvPr/>
        </p:nvPicPr>
        <p:blipFill>
          <a:blip r:embed="rId7"/>
          <a:stretch>
            <a:fillRect/>
          </a:stretch>
        </p:blipFill>
        <p:spPr>
          <a:xfrm>
            <a:off x="619125" y="1798290"/>
            <a:ext cx="304800" cy="304800"/>
          </a:xfrm>
          <a:prstGeom prst="rect">
            <a:avLst/>
          </a:prstGeom>
        </p:spPr>
      </p:pic>
      <p:pic>
        <p:nvPicPr>
          <p:cNvPr id="8" name="Image 6" descr="preencoded.png"/>
          <p:cNvPicPr>
            <a:picLocks noChangeAspect="1"/>
          </p:cNvPicPr>
          <p:nvPr/>
        </p:nvPicPr>
        <p:blipFill>
          <a:blip r:embed="rId8"/>
          <a:stretch>
            <a:fillRect/>
          </a:stretch>
        </p:blipFill>
        <p:spPr>
          <a:xfrm>
            <a:off x="619125" y="2394496"/>
            <a:ext cx="304800" cy="304800"/>
          </a:xfrm>
          <a:prstGeom prst="rect">
            <a:avLst/>
          </a:prstGeom>
        </p:spPr>
      </p:pic>
      <p:pic>
        <p:nvPicPr>
          <p:cNvPr id="9" name="Image 7" descr="preencoded.png"/>
          <p:cNvPicPr>
            <a:picLocks noChangeAspect="1"/>
          </p:cNvPicPr>
          <p:nvPr/>
        </p:nvPicPr>
        <p:blipFill>
          <a:blip r:embed="rId9"/>
          <a:stretch>
            <a:fillRect/>
          </a:stretch>
        </p:blipFill>
        <p:spPr>
          <a:xfrm>
            <a:off x="619125" y="2990701"/>
            <a:ext cx="304800" cy="304800"/>
          </a:xfrm>
          <a:prstGeom prst="rect">
            <a:avLst/>
          </a:prstGeom>
        </p:spPr>
      </p:pic>
      <p:pic>
        <p:nvPicPr>
          <p:cNvPr id="10" name="Image 8" descr="preencoded.png"/>
          <p:cNvPicPr>
            <a:picLocks noChangeAspect="1"/>
          </p:cNvPicPr>
          <p:nvPr/>
        </p:nvPicPr>
        <p:blipFill>
          <a:blip r:embed="rId10"/>
          <a:stretch>
            <a:fillRect/>
          </a:stretch>
        </p:blipFill>
        <p:spPr>
          <a:xfrm>
            <a:off x="6238875" y="1083915"/>
            <a:ext cx="5572125" cy="2601367"/>
          </a:xfrm>
          <a:prstGeom prst="rect">
            <a:avLst/>
          </a:prstGeom>
        </p:spPr>
      </p:pic>
      <p:pic>
        <p:nvPicPr>
          <p:cNvPr id="11" name="Image 9" descr="preencoded.png"/>
          <p:cNvPicPr>
            <a:picLocks noChangeAspect="1"/>
          </p:cNvPicPr>
          <p:nvPr/>
        </p:nvPicPr>
        <p:blipFill>
          <a:blip r:embed="rId11"/>
          <a:stretch>
            <a:fillRect/>
          </a:stretch>
        </p:blipFill>
        <p:spPr>
          <a:xfrm>
            <a:off x="6429375" y="1322487"/>
            <a:ext cx="214313" cy="175320"/>
          </a:xfrm>
          <a:prstGeom prst="rect">
            <a:avLst/>
          </a:prstGeom>
        </p:spPr>
      </p:pic>
      <p:pic>
        <p:nvPicPr>
          <p:cNvPr id="12" name="Image 10" descr="preencoded.png"/>
          <p:cNvPicPr>
            <a:picLocks noChangeAspect="1"/>
          </p:cNvPicPr>
          <p:nvPr/>
        </p:nvPicPr>
        <p:blipFill>
          <a:blip r:embed="rId12"/>
          <a:stretch>
            <a:fillRect/>
          </a:stretch>
        </p:blipFill>
        <p:spPr>
          <a:xfrm>
            <a:off x="6238875" y="3875782"/>
            <a:ext cx="5572125" cy="2601367"/>
          </a:xfrm>
          <a:prstGeom prst="rect">
            <a:avLst/>
          </a:prstGeom>
        </p:spPr>
      </p:pic>
      <p:pic>
        <p:nvPicPr>
          <p:cNvPr id="13" name="Image 11" descr="preencoded.png"/>
          <p:cNvPicPr>
            <a:picLocks noChangeAspect="1"/>
          </p:cNvPicPr>
          <p:nvPr/>
        </p:nvPicPr>
        <p:blipFill>
          <a:blip r:embed="rId13"/>
          <a:stretch>
            <a:fillRect/>
          </a:stretch>
        </p:blipFill>
        <p:spPr>
          <a:xfrm>
            <a:off x="6429375" y="4494907"/>
            <a:ext cx="76200" cy="76200"/>
          </a:xfrm>
          <a:prstGeom prst="rect">
            <a:avLst/>
          </a:prstGeom>
        </p:spPr>
      </p:pic>
      <p:pic>
        <p:nvPicPr>
          <p:cNvPr id="14" name="Image 12" descr="preencoded.png"/>
          <p:cNvPicPr>
            <a:picLocks noChangeAspect="1"/>
          </p:cNvPicPr>
          <p:nvPr/>
        </p:nvPicPr>
        <p:blipFill>
          <a:blip r:embed="rId14"/>
          <a:stretch>
            <a:fillRect/>
          </a:stretch>
        </p:blipFill>
        <p:spPr>
          <a:xfrm>
            <a:off x="6429375" y="4818757"/>
            <a:ext cx="76200" cy="76200"/>
          </a:xfrm>
          <a:prstGeom prst="rect">
            <a:avLst/>
          </a:prstGeom>
        </p:spPr>
      </p:pic>
      <p:pic>
        <p:nvPicPr>
          <p:cNvPr id="15" name="Image 13" descr="preencoded.png"/>
          <p:cNvPicPr>
            <a:picLocks noChangeAspect="1"/>
          </p:cNvPicPr>
          <p:nvPr/>
        </p:nvPicPr>
        <p:blipFill>
          <a:blip r:embed="rId13"/>
          <a:stretch>
            <a:fillRect/>
          </a:stretch>
        </p:blipFill>
        <p:spPr>
          <a:xfrm>
            <a:off x="6429375" y="5142607"/>
            <a:ext cx="76200" cy="76200"/>
          </a:xfrm>
          <a:prstGeom prst="rect">
            <a:avLst/>
          </a:prstGeom>
        </p:spPr>
      </p:pic>
      <p:sp>
        <p:nvSpPr>
          <p:cNvPr id="16" name="Text 0"/>
          <p:cNvSpPr/>
          <p:nvPr/>
        </p:nvSpPr>
        <p:spPr>
          <a:xfrm>
            <a:off x="476250" y="238125"/>
            <a:ext cx="11239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Mechanism: How HPV Causes Cancer</a:t>
            </a:r>
            <a:endParaRPr lang="en-US" sz="1800" dirty="0"/>
          </a:p>
        </p:txBody>
      </p:sp>
      <p:sp>
        <p:nvSpPr>
          <p:cNvPr id="17" name="Text 1"/>
          <p:cNvSpPr/>
          <p:nvPr/>
        </p:nvSpPr>
        <p:spPr>
          <a:xfrm>
            <a:off x="476250" y="550515"/>
            <a:ext cx="11239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18" name="Text 2"/>
          <p:cNvSpPr/>
          <p:nvPr/>
        </p:nvSpPr>
        <p:spPr>
          <a:xfrm>
            <a:off x="971550" y="1322040"/>
            <a:ext cx="50958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673AB7"/>
                </a:solidFill>
              </a:rPr>
              <a:t>The Pathogenic Pathway</a:t>
            </a:r>
            <a:endParaRPr lang="en-US" sz="1500" dirty="0"/>
          </a:p>
        </p:txBody>
      </p:sp>
      <p:sp>
        <p:nvSpPr>
          <p:cNvPr id="19" name="Text 3"/>
          <p:cNvSpPr/>
          <p:nvPr/>
        </p:nvSpPr>
        <p:spPr>
          <a:xfrm>
            <a:off x="734318" y="1798290"/>
            <a:ext cx="304800" cy="304800"/>
          </a:xfrm>
          <a:prstGeom prst="rect">
            <a:avLst/>
          </a:prstGeom>
          <a:noFill/>
          <a:ln/>
        </p:spPr>
        <p:txBody>
          <a:bodyPr vert="horz" wrap="square" lIns="0" tIns="0" rIns="0" bIns="0" rtlCol="0" anchor="ctr"/>
          <a:lstStyle/>
          <a:p>
            <a:pPr marL="0" indent="0" algn="l">
              <a:lnSpc>
                <a:spcPts val="1470"/>
              </a:lnSpc>
              <a:buNone/>
            </a:pPr>
            <a:r>
              <a:rPr lang="en-US" sz="1050" dirty="0">
                <a:solidFill>
                  <a:srgbClr val="673AB7"/>
                </a:solidFill>
              </a:rPr>
              <a:t>1</a:t>
            </a:r>
            <a:endParaRPr lang="en-US" sz="1050" dirty="0"/>
          </a:p>
        </p:txBody>
      </p:sp>
      <p:sp>
        <p:nvSpPr>
          <p:cNvPr id="20" name="Text 4"/>
          <p:cNvSpPr/>
          <p:nvPr/>
        </p:nvSpPr>
        <p:spPr>
          <a:xfrm>
            <a:off x="1066800" y="1798290"/>
            <a:ext cx="46482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673AB7"/>
                </a:solidFill>
              </a:rPr>
              <a:t>Infection:</a:t>
            </a:r>
            <a:r>
              <a:rPr lang="en-US" sz="1275" dirty="0">
                <a:solidFill>
                  <a:srgbClr val="2C3E50"/>
                </a:solidFill>
              </a:rPr>
              <a:t> HPV enters through micro-abrasions to infect the </a:t>
            </a:r>
            <a:r>
              <a:rPr lang="en-US" sz="1275" b="1" dirty="0">
                <a:solidFill>
                  <a:srgbClr val="673AB7"/>
                </a:solidFill>
              </a:rPr>
              <a:t>Transformation Zone</a:t>
            </a:r>
            <a:r>
              <a:rPr lang="en-US" sz="1275" dirty="0">
                <a:solidFill>
                  <a:srgbClr val="2C3E50"/>
                </a:solidFill>
              </a:rPr>
              <a:t> (metaplastic cells).</a:t>
            </a:r>
            <a:endParaRPr lang="en-US" sz="1275" dirty="0"/>
          </a:p>
        </p:txBody>
      </p:sp>
      <p:sp>
        <p:nvSpPr>
          <p:cNvPr id="21" name="Text 5"/>
          <p:cNvSpPr/>
          <p:nvPr/>
        </p:nvSpPr>
        <p:spPr>
          <a:xfrm>
            <a:off x="734318" y="2394496"/>
            <a:ext cx="304800" cy="304800"/>
          </a:xfrm>
          <a:prstGeom prst="rect">
            <a:avLst/>
          </a:prstGeom>
          <a:noFill/>
          <a:ln/>
        </p:spPr>
        <p:txBody>
          <a:bodyPr vert="horz" wrap="square" lIns="0" tIns="0" rIns="0" bIns="0" rtlCol="0" anchor="ctr"/>
          <a:lstStyle/>
          <a:p>
            <a:pPr marL="0" indent="0" algn="l">
              <a:lnSpc>
                <a:spcPts val="1470"/>
              </a:lnSpc>
              <a:buNone/>
            </a:pPr>
            <a:r>
              <a:rPr lang="en-US" sz="1050" dirty="0">
                <a:solidFill>
                  <a:srgbClr val="673AB7"/>
                </a:solidFill>
              </a:rPr>
              <a:t>2</a:t>
            </a:r>
            <a:endParaRPr lang="en-US" sz="1050" dirty="0"/>
          </a:p>
        </p:txBody>
      </p:sp>
      <p:sp>
        <p:nvSpPr>
          <p:cNvPr id="22" name="Text 6"/>
          <p:cNvSpPr/>
          <p:nvPr/>
        </p:nvSpPr>
        <p:spPr>
          <a:xfrm>
            <a:off x="1066800" y="2394496"/>
            <a:ext cx="46482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673AB7"/>
                </a:solidFill>
              </a:rPr>
              <a:t>Persistence:</a:t>
            </a:r>
            <a:r>
              <a:rPr lang="en-US" sz="1275" dirty="0">
                <a:solidFill>
                  <a:srgbClr val="2C3E50"/>
                </a:solidFill>
              </a:rPr>
              <a:t> While most clear, persistent infection leads to </a:t>
            </a:r>
            <a:r>
              <a:rPr lang="en-US" sz="1275" b="1" dirty="0">
                <a:solidFill>
                  <a:srgbClr val="673AB7"/>
                </a:solidFill>
              </a:rPr>
              <a:t>Viral Integration</a:t>
            </a:r>
            <a:r>
              <a:rPr lang="en-US" sz="1275" dirty="0">
                <a:solidFill>
                  <a:srgbClr val="2C3E50"/>
                </a:solidFill>
              </a:rPr>
              <a:t> into the host genome.</a:t>
            </a:r>
            <a:endParaRPr lang="en-US" sz="1275" dirty="0"/>
          </a:p>
        </p:txBody>
      </p:sp>
      <p:sp>
        <p:nvSpPr>
          <p:cNvPr id="23" name="Text 7"/>
          <p:cNvSpPr/>
          <p:nvPr/>
        </p:nvSpPr>
        <p:spPr>
          <a:xfrm>
            <a:off x="734318" y="2990701"/>
            <a:ext cx="304800" cy="304800"/>
          </a:xfrm>
          <a:prstGeom prst="rect">
            <a:avLst/>
          </a:prstGeom>
          <a:noFill/>
          <a:ln/>
        </p:spPr>
        <p:txBody>
          <a:bodyPr vert="horz" wrap="square" lIns="0" tIns="0" rIns="0" bIns="0" rtlCol="0" anchor="ctr"/>
          <a:lstStyle/>
          <a:p>
            <a:pPr marL="0" indent="0" algn="l">
              <a:lnSpc>
                <a:spcPts val="1470"/>
              </a:lnSpc>
              <a:buNone/>
            </a:pPr>
            <a:r>
              <a:rPr lang="en-US" sz="1050" dirty="0">
                <a:solidFill>
                  <a:srgbClr val="673AB7"/>
                </a:solidFill>
              </a:rPr>
              <a:t>3</a:t>
            </a:r>
            <a:endParaRPr lang="en-US" sz="1050" dirty="0"/>
          </a:p>
        </p:txBody>
      </p:sp>
      <p:sp>
        <p:nvSpPr>
          <p:cNvPr id="24" name="Text 8"/>
          <p:cNvSpPr/>
          <p:nvPr/>
        </p:nvSpPr>
        <p:spPr>
          <a:xfrm>
            <a:off x="1066800" y="2990701"/>
            <a:ext cx="4648200" cy="453330"/>
          </a:xfrm>
          <a:prstGeom prst="rect">
            <a:avLst/>
          </a:prstGeom>
          <a:noFill/>
          <a:ln/>
        </p:spPr>
        <p:txBody>
          <a:bodyPr vert="horz" wrap="square" lIns="0" tIns="0" rIns="0" bIns="0" rtlCol="0" anchor="ctr"/>
          <a:lstStyle/>
          <a:p>
            <a:pPr marL="0" indent="0" algn="l">
              <a:lnSpc>
                <a:spcPts val="1785"/>
              </a:lnSpc>
              <a:buNone/>
            </a:pPr>
            <a:r>
              <a:rPr lang="en-US" sz="1275" b="1" dirty="0">
                <a:solidFill>
                  <a:srgbClr val="673AB7"/>
                </a:solidFill>
              </a:rPr>
              <a:t>Transformation:</a:t>
            </a:r>
            <a:r>
              <a:rPr lang="en-US" sz="1275" dirty="0">
                <a:solidFill>
                  <a:srgbClr val="2C3E50"/>
                </a:solidFill>
              </a:rPr>
              <a:t> Expression of high-risk oncoproteins triggers uncontrolled cell cycling and DNA mutation.</a:t>
            </a:r>
            <a:endParaRPr lang="en-US" sz="1275" dirty="0"/>
          </a:p>
        </p:txBody>
      </p:sp>
      <p:sp>
        <p:nvSpPr>
          <p:cNvPr id="25" name="Text 9"/>
          <p:cNvSpPr/>
          <p:nvPr/>
        </p:nvSpPr>
        <p:spPr>
          <a:xfrm>
            <a:off x="6643688" y="1274415"/>
            <a:ext cx="5191125"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1565C0"/>
                </a:solidFill>
              </a:rPr>
              <a:t> AKT KNOWLEDGE FOCUS</a:t>
            </a:r>
            <a:endParaRPr lang="en-US" sz="1350" dirty="0"/>
          </a:p>
        </p:txBody>
      </p:sp>
      <p:sp>
        <p:nvSpPr>
          <p:cNvPr id="26" name="Text 10"/>
          <p:cNvSpPr/>
          <p:nvPr/>
        </p:nvSpPr>
        <p:spPr>
          <a:xfrm>
            <a:off x="6429375" y="1645890"/>
            <a:ext cx="5191125"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1A237E"/>
                </a:solidFill>
              </a:rPr>
              <a:t>High-Risk Integration:</a:t>
            </a:r>
            <a:r>
              <a:rPr lang="en-US" sz="1200" dirty="0">
                <a:solidFill>
                  <a:srgbClr val="1A237E"/>
                </a:solidFill>
              </a:rPr>
              <a:t> In high-risk types (16/18), the circular viral genome breaks and integrates into human DNA, causing stable overexpression of </a:t>
            </a:r>
            <a:r>
              <a:rPr lang="en-US" sz="1200" b="1" dirty="0">
                <a:solidFill>
                  <a:srgbClr val="1A237E"/>
                </a:solidFill>
              </a:rPr>
              <a:t>E6 and E7</a:t>
            </a:r>
            <a:r>
              <a:rPr lang="en-US" sz="1200" dirty="0">
                <a:solidFill>
                  <a:srgbClr val="1A237E"/>
                </a:solidFill>
              </a:rPr>
              <a:t>. This is the critical step from infection to neoplasia.</a:t>
            </a:r>
            <a:endParaRPr lang="en-US" sz="1200" dirty="0"/>
          </a:p>
        </p:txBody>
      </p:sp>
      <p:sp>
        <p:nvSpPr>
          <p:cNvPr id="27" name="Text 11"/>
          <p:cNvSpPr/>
          <p:nvPr/>
        </p:nvSpPr>
        <p:spPr>
          <a:xfrm>
            <a:off x="6429375" y="4066282"/>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65100"/>
                </a:solidFill>
              </a:rPr>
              <a:t>Oncoprotein Mechanisms</a:t>
            </a:r>
            <a:endParaRPr lang="en-US" sz="1350" dirty="0"/>
          </a:p>
        </p:txBody>
      </p:sp>
      <p:sp>
        <p:nvSpPr>
          <p:cNvPr id="28" name="Text 12"/>
          <p:cNvSpPr/>
          <p:nvPr/>
        </p:nvSpPr>
        <p:spPr>
          <a:xfrm>
            <a:off x="6600825" y="4418707"/>
            <a:ext cx="55911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E6:</a:t>
            </a:r>
            <a:r>
              <a:rPr lang="en-US" sz="1200" dirty="0">
                <a:solidFill>
                  <a:srgbClr val="2C3E50"/>
                </a:solidFill>
              </a:rPr>
              <a:t> Targets and inactivates </a:t>
            </a:r>
            <a:r>
              <a:rPr lang="en-US" sz="1200" b="1" dirty="0">
                <a:solidFill>
                  <a:srgbClr val="2C3E50"/>
                </a:solidFill>
              </a:rPr>
              <a:t>p53</a:t>
            </a:r>
            <a:r>
              <a:rPr lang="en-US" sz="1200" dirty="0">
                <a:solidFill>
                  <a:srgbClr val="2C3E50"/>
                </a:solidFill>
              </a:rPr>
              <a:t> protein.</a:t>
            </a:r>
            <a:endParaRPr lang="en-US" sz="1200" dirty="0"/>
          </a:p>
        </p:txBody>
      </p:sp>
      <p:sp>
        <p:nvSpPr>
          <p:cNvPr id="29" name="Text 13"/>
          <p:cNvSpPr/>
          <p:nvPr/>
        </p:nvSpPr>
        <p:spPr>
          <a:xfrm>
            <a:off x="6600825" y="4742557"/>
            <a:ext cx="55911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E7:</a:t>
            </a:r>
            <a:r>
              <a:rPr lang="en-US" sz="1200" dirty="0">
                <a:solidFill>
                  <a:srgbClr val="2C3E50"/>
                </a:solidFill>
              </a:rPr>
              <a:t> Targets and inactivates </a:t>
            </a:r>
            <a:r>
              <a:rPr lang="en-US" sz="1200" b="1" dirty="0">
                <a:solidFill>
                  <a:srgbClr val="2C3E50"/>
                </a:solidFill>
              </a:rPr>
              <a:t>Rb</a:t>
            </a:r>
            <a:r>
              <a:rPr lang="en-US" sz="1200" dirty="0">
                <a:solidFill>
                  <a:srgbClr val="2C3E50"/>
                </a:solidFill>
              </a:rPr>
              <a:t> (Retinoblastoma) protein.</a:t>
            </a:r>
            <a:endParaRPr lang="en-US" sz="1200" dirty="0"/>
          </a:p>
        </p:txBody>
      </p:sp>
      <p:sp>
        <p:nvSpPr>
          <p:cNvPr id="30" name="Text 14"/>
          <p:cNvSpPr/>
          <p:nvPr/>
        </p:nvSpPr>
        <p:spPr>
          <a:xfrm>
            <a:off x="6600825" y="5066407"/>
            <a:ext cx="559117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Result:</a:t>
            </a:r>
            <a:r>
              <a:rPr lang="en-US" sz="1200" dirty="0">
                <a:solidFill>
                  <a:srgbClr val="2C3E50"/>
                </a:solidFill>
              </a:rPr>
              <a:t> Loss of cell cycle "brakes" and quality control.</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531590"/>
            <a:ext cx="5595938" cy="2190750"/>
          </a:xfrm>
          <a:prstGeom prst="rect">
            <a:avLst/>
          </a:prstGeom>
        </p:spPr>
      </p:pic>
      <p:pic>
        <p:nvPicPr>
          <p:cNvPr id="6" name="Image 4" descr="preencoded.png"/>
          <p:cNvPicPr>
            <a:picLocks noChangeAspect="1"/>
          </p:cNvPicPr>
          <p:nvPr/>
        </p:nvPicPr>
        <p:blipFill>
          <a:blip r:embed="rId6"/>
          <a:stretch>
            <a:fillRect/>
          </a:stretch>
        </p:blipFill>
        <p:spPr>
          <a:xfrm>
            <a:off x="571500" y="1722090"/>
            <a:ext cx="5214938" cy="523875"/>
          </a:xfrm>
          <a:prstGeom prst="rect">
            <a:avLst/>
          </a:prstGeom>
        </p:spPr>
      </p:pic>
      <p:pic>
        <p:nvPicPr>
          <p:cNvPr id="7" name="Image 5" descr="preencoded.png"/>
          <p:cNvPicPr>
            <a:picLocks noChangeAspect="1"/>
          </p:cNvPicPr>
          <p:nvPr/>
        </p:nvPicPr>
        <p:blipFill>
          <a:blip r:embed="rId7"/>
          <a:stretch>
            <a:fillRect/>
          </a:stretch>
        </p:blipFill>
        <p:spPr>
          <a:xfrm>
            <a:off x="571500" y="1722090"/>
            <a:ext cx="428625" cy="428625"/>
          </a:xfrm>
          <a:prstGeom prst="rect">
            <a:avLst/>
          </a:prstGeom>
        </p:spPr>
      </p:pic>
      <p:pic>
        <p:nvPicPr>
          <p:cNvPr id="8" name="Image 6" descr="preencoded.png"/>
          <p:cNvPicPr>
            <a:picLocks noChangeAspect="1"/>
          </p:cNvPicPr>
          <p:nvPr/>
        </p:nvPicPr>
        <p:blipFill>
          <a:blip r:embed="rId8"/>
          <a:stretch>
            <a:fillRect/>
          </a:stretch>
        </p:blipFill>
        <p:spPr>
          <a:xfrm>
            <a:off x="666750" y="1841153"/>
            <a:ext cx="238125" cy="190500"/>
          </a:xfrm>
          <a:prstGeom prst="rect">
            <a:avLst/>
          </a:prstGeom>
        </p:spPr>
      </p:pic>
      <p:pic>
        <p:nvPicPr>
          <p:cNvPr id="9" name="Image 7" descr="preencoded.png"/>
          <p:cNvPicPr>
            <a:picLocks noChangeAspect="1"/>
          </p:cNvPicPr>
          <p:nvPr/>
        </p:nvPicPr>
        <p:blipFill>
          <a:blip r:embed="rId9"/>
          <a:stretch>
            <a:fillRect/>
          </a:stretch>
        </p:blipFill>
        <p:spPr>
          <a:xfrm>
            <a:off x="571500" y="2426940"/>
            <a:ext cx="166688" cy="137220"/>
          </a:xfrm>
          <a:prstGeom prst="rect">
            <a:avLst/>
          </a:prstGeom>
        </p:spPr>
      </p:pic>
      <p:pic>
        <p:nvPicPr>
          <p:cNvPr id="10" name="Image 8" descr="preencoded.png"/>
          <p:cNvPicPr>
            <a:picLocks noChangeAspect="1"/>
          </p:cNvPicPr>
          <p:nvPr/>
        </p:nvPicPr>
        <p:blipFill>
          <a:blip r:embed="rId9"/>
          <a:stretch>
            <a:fillRect/>
          </a:stretch>
        </p:blipFill>
        <p:spPr>
          <a:xfrm>
            <a:off x="571500" y="2769840"/>
            <a:ext cx="166688" cy="137220"/>
          </a:xfrm>
          <a:prstGeom prst="rect">
            <a:avLst/>
          </a:prstGeom>
        </p:spPr>
      </p:pic>
      <p:pic>
        <p:nvPicPr>
          <p:cNvPr id="11" name="Image 9" descr="preencoded.png"/>
          <p:cNvPicPr>
            <a:picLocks noChangeAspect="1"/>
          </p:cNvPicPr>
          <p:nvPr/>
        </p:nvPicPr>
        <p:blipFill>
          <a:blip r:embed="rId9"/>
          <a:stretch>
            <a:fillRect/>
          </a:stretch>
        </p:blipFill>
        <p:spPr>
          <a:xfrm>
            <a:off x="571500" y="3112740"/>
            <a:ext cx="166688" cy="137220"/>
          </a:xfrm>
          <a:prstGeom prst="rect">
            <a:avLst/>
          </a:prstGeom>
        </p:spPr>
      </p:pic>
      <p:pic>
        <p:nvPicPr>
          <p:cNvPr id="12" name="Image 10" descr="preencoded.png"/>
          <p:cNvPicPr>
            <a:picLocks noChangeAspect="1"/>
          </p:cNvPicPr>
          <p:nvPr/>
        </p:nvPicPr>
        <p:blipFill>
          <a:blip r:embed="rId10"/>
          <a:stretch>
            <a:fillRect/>
          </a:stretch>
        </p:blipFill>
        <p:spPr>
          <a:xfrm>
            <a:off x="6215063" y="1531590"/>
            <a:ext cx="5595938" cy="2190750"/>
          </a:xfrm>
          <a:prstGeom prst="rect">
            <a:avLst/>
          </a:prstGeom>
        </p:spPr>
      </p:pic>
      <p:pic>
        <p:nvPicPr>
          <p:cNvPr id="13" name="Image 11" descr="preencoded.png"/>
          <p:cNvPicPr>
            <a:picLocks noChangeAspect="1"/>
          </p:cNvPicPr>
          <p:nvPr/>
        </p:nvPicPr>
        <p:blipFill>
          <a:blip r:embed="rId11"/>
          <a:stretch>
            <a:fillRect/>
          </a:stretch>
        </p:blipFill>
        <p:spPr>
          <a:xfrm>
            <a:off x="6405563" y="1722090"/>
            <a:ext cx="5214938" cy="523875"/>
          </a:xfrm>
          <a:prstGeom prst="rect">
            <a:avLst/>
          </a:prstGeom>
        </p:spPr>
      </p:pic>
      <p:pic>
        <p:nvPicPr>
          <p:cNvPr id="14" name="Image 12" descr="preencoded.png"/>
          <p:cNvPicPr>
            <a:picLocks noChangeAspect="1"/>
          </p:cNvPicPr>
          <p:nvPr/>
        </p:nvPicPr>
        <p:blipFill>
          <a:blip r:embed="rId12"/>
          <a:stretch>
            <a:fillRect/>
          </a:stretch>
        </p:blipFill>
        <p:spPr>
          <a:xfrm>
            <a:off x="6405563" y="1722090"/>
            <a:ext cx="428625" cy="428625"/>
          </a:xfrm>
          <a:prstGeom prst="rect">
            <a:avLst/>
          </a:prstGeom>
        </p:spPr>
      </p:pic>
      <p:pic>
        <p:nvPicPr>
          <p:cNvPr id="15" name="Image 13" descr="preencoded.png"/>
          <p:cNvPicPr>
            <a:picLocks noChangeAspect="1"/>
          </p:cNvPicPr>
          <p:nvPr/>
        </p:nvPicPr>
        <p:blipFill>
          <a:blip r:embed="rId13"/>
          <a:stretch>
            <a:fillRect/>
          </a:stretch>
        </p:blipFill>
        <p:spPr>
          <a:xfrm>
            <a:off x="6500813" y="1841153"/>
            <a:ext cx="238125" cy="190500"/>
          </a:xfrm>
          <a:prstGeom prst="rect">
            <a:avLst/>
          </a:prstGeom>
        </p:spPr>
      </p:pic>
      <p:pic>
        <p:nvPicPr>
          <p:cNvPr id="16" name="Image 14" descr="preencoded.png"/>
          <p:cNvPicPr>
            <a:picLocks noChangeAspect="1"/>
          </p:cNvPicPr>
          <p:nvPr/>
        </p:nvPicPr>
        <p:blipFill>
          <a:blip r:embed="rId14"/>
          <a:stretch>
            <a:fillRect/>
          </a:stretch>
        </p:blipFill>
        <p:spPr>
          <a:xfrm>
            <a:off x="6405563" y="2426940"/>
            <a:ext cx="166688" cy="137220"/>
          </a:xfrm>
          <a:prstGeom prst="rect">
            <a:avLst/>
          </a:prstGeom>
        </p:spPr>
      </p:pic>
      <p:pic>
        <p:nvPicPr>
          <p:cNvPr id="17" name="Image 15" descr="preencoded.png"/>
          <p:cNvPicPr>
            <a:picLocks noChangeAspect="1"/>
          </p:cNvPicPr>
          <p:nvPr/>
        </p:nvPicPr>
        <p:blipFill>
          <a:blip r:embed="rId14"/>
          <a:stretch>
            <a:fillRect/>
          </a:stretch>
        </p:blipFill>
        <p:spPr>
          <a:xfrm>
            <a:off x="6405563" y="2769840"/>
            <a:ext cx="166688" cy="137220"/>
          </a:xfrm>
          <a:prstGeom prst="rect">
            <a:avLst/>
          </a:prstGeom>
        </p:spPr>
      </p:pic>
      <p:pic>
        <p:nvPicPr>
          <p:cNvPr id="18" name="Image 16" descr="preencoded.png"/>
          <p:cNvPicPr>
            <a:picLocks noChangeAspect="1"/>
          </p:cNvPicPr>
          <p:nvPr/>
        </p:nvPicPr>
        <p:blipFill>
          <a:blip r:embed="rId14"/>
          <a:stretch>
            <a:fillRect/>
          </a:stretch>
        </p:blipFill>
        <p:spPr>
          <a:xfrm>
            <a:off x="6405563" y="3112740"/>
            <a:ext cx="166688" cy="137220"/>
          </a:xfrm>
          <a:prstGeom prst="rect">
            <a:avLst/>
          </a:prstGeom>
        </p:spPr>
      </p:pic>
      <p:pic>
        <p:nvPicPr>
          <p:cNvPr id="19" name="Image 17" descr="preencoded.png"/>
          <p:cNvPicPr>
            <a:picLocks noChangeAspect="1"/>
          </p:cNvPicPr>
          <p:nvPr/>
        </p:nvPicPr>
        <p:blipFill>
          <a:blip r:embed="rId15"/>
          <a:stretch>
            <a:fillRect/>
          </a:stretch>
        </p:blipFill>
        <p:spPr>
          <a:xfrm>
            <a:off x="381000" y="3960465"/>
            <a:ext cx="11430000" cy="457200"/>
          </a:xfrm>
          <a:prstGeom prst="rect">
            <a:avLst/>
          </a:prstGeom>
        </p:spPr>
      </p:pic>
      <p:pic>
        <p:nvPicPr>
          <p:cNvPr id="20" name="Image 18" descr="preencoded.png"/>
          <p:cNvPicPr>
            <a:picLocks noChangeAspect="1"/>
          </p:cNvPicPr>
          <p:nvPr/>
        </p:nvPicPr>
        <p:blipFill>
          <a:blip r:embed="rId16"/>
          <a:stretch>
            <a:fillRect/>
          </a:stretch>
        </p:blipFill>
        <p:spPr>
          <a:xfrm>
            <a:off x="2924175" y="4120158"/>
            <a:ext cx="190500" cy="152400"/>
          </a:xfrm>
          <a:prstGeom prst="rect">
            <a:avLst/>
          </a:prstGeom>
        </p:spPr>
      </p:pic>
      <p:pic>
        <p:nvPicPr>
          <p:cNvPr id="21" name="Image 19" descr="preencoded.png"/>
          <p:cNvPicPr>
            <a:picLocks noChangeAspect="1"/>
          </p:cNvPicPr>
          <p:nvPr/>
        </p:nvPicPr>
        <p:blipFill>
          <a:blip r:embed="rId17"/>
          <a:stretch>
            <a:fillRect/>
          </a:stretch>
        </p:blipFill>
        <p:spPr>
          <a:xfrm>
            <a:off x="381000" y="4608165"/>
            <a:ext cx="11430000" cy="766763"/>
          </a:xfrm>
          <a:prstGeom prst="rect">
            <a:avLst/>
          </a:prstGeom>
        </p:spPr>
      </p:pic>
      <p:pic>
        <p:nvPicPr>
          <p:cNvPr id="22" name="Image 20" descr="preencoded.png"/>
          <p:cNvPicPr>
            <a:picLocks noChangeAspect="1"/>
          </p:cNvPicPr>
          <p:nvPr/>
        </p:nvPicPr>
        <p:blipFill>
          <a:blip r:embed="rId18"/>
          <a:stretch>
            <a:fillRect/>
          </a:stretch>
        </p:blipFill>
        <p:spPr>
          <a:xfrm>
            <a:off x="571500" y="4893022"/>
            <a:ext cx="285750" cy="228600"/>
          </a:xfrm>
          <a:prstGeom prst="rect">
            <a:avLst/>
          </a:prstGeom>
        </p:spPr>
      </p:pic>
      <p:sp>
        <p:nvSpPr>
          <p:cNvPr id="23"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Oncoproteins E6 and E7</a:t>
            </a:r>
            <a:endParaRPr lang="en-US" sz="1800" dirty="0"/>
          </a:p>
        </p:txBody>
      </p:sp>
      <p:sp>
        <p:nvSpPr>
          <p:cNvPr id="24"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5" name="Text 2"/>
          <p:cNvSpPr/>
          <p:nvPr/>
        </p:nvSpPr>
        <p:spPr>
          <a:xfrm>
            <a:off x="476250" y="1083915"/>
            <a:ext cx="11715750" cy="257175"/>
          </a:xfrm>
          <a:prstGeom prst="rect">
            <a:avLst/>
          </a:prstGeom>
          <a:noFill/>
          <a:ln/>
        </p:spPr>
        <p:txBody>
          <a:bodyPr vert="horz" wrap="square" lIns="0" tIns="0" rIns="0" bIns="0" rtlCol="0" anchor="ctr"/>
          <a:lstStyle/>
          <a:p>
            <a:pPr marL="0" indent="0">
              <a:lnSpc>
                <a:spcPts val="2025"/>
              </a:lnSpc>
              <a:buNone/>
            </a:pPr>
            <a:r>
              <a:rPr lang="en-US" sz="1350" dirty="0">
                <a:solidFill>
                  <a:srgbClr val="34495E"/>
                </a:solidFill>
              </a:rPr>
              <a:t>Detail on how E6 inactivates p53 and E7 inactivates Rb, removing critical cell cycle controls and allowing mutations to accumulate.</a:t>
            </a:r>
            <a:endParaRPr lang="en-US" sz="1350" dirty="0"/>
          </a:p>
        </p:txBody>
      </p:sp>
      <p:sp>
        <p:nvSpPr>
          <p:cNvPr id="26" name="Text 3"/>
          <p:cNvSpPr/>
          <p:nvPr/>
        </p:nvSpPr>
        <p:spPr>
          <a:xfrm>
            <a:off x="1143000" y="1779240"/>
            <a:ext cx="36880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673AB7"/>
                </a:solidFill>
              </a:rPr>
              <a:t>Oncoprotein E6</a:t>
            </a:r>
            <a:endParaRPr lang="en-US" sz="1650" dirty="0"/>
          </a:p>
        </p:txBody>
      </p:sp>
      <p:sp>
        <p:nvSpPr>
          <p:cNvPr id="27" name="Text 4"/>
          <p:cNvSpPr/>
          <p:nvPr/>
        </p:nvSpPr>
        <p:spPr>
          <a:xfrm>
            <a:off x="852488" y="2388840"/>
            <a:ext cx="9753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Target:</a:t>
            </a:r>
            <a:r>
              <a:rPr lang="en-US" sz="1200" dirty="0">
                <a:solidFill>
                  <a:srgbClr val="2C3E50"/>
                </a:solidFill>
              </a:rPr>
              <a:t> Binds to </a:t>
            </a:r>
            <a:r>
              <a:rPr lang="en-US" sz="1200" b="1" dirty="0">
                <a:solidFill>
                  <a:srgbClr val="2C3E50"/>
                </a:solidFill>
              </a:rPr>
              <a:t>p53</a:t>
            </a:r>
            <a:r>
              <a:rPr lang="en-US" sz="1200" dirty="0">
                <a:solidFill>
                  <a:srgbClr val="2C3E50"/>
                </a:solidFill>
              </a:rPr>
              <a:t> (The "Guardian of the Genome").</a:t>
            </a:r>
            <a:endParaRPr lang="en-US" sz="1200" dirty="0"/>
          </a:p>
        </p:txBody>
      </p:sp>
      <p:sp>
        <p:nvSpPr>
          <p:cNvPr id="28" name="Text 5"/>
          <p:cNvSpPr/>
          <p:nvPr/>
        </p:nvSpPr>
        <p:spPr>
          <a:xfrm>
            <a:off x="852488" y="2731740"/>
            <a:ext cx="113395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Action:</a:t>
            </a:r>
            <a:r>
              <a:rPr lang="en-US" sz="1200" dirty="0">
                <a:solidFill>
                  <a:srgbClr val="2C3E50"/>
                </a:solidFill>
              </a:rPr>
              <a:t> Triggers ubiquitin-mediated degradation of p53 proteins.</a:t>
            </a:r>
            <a:endParaRPr lang="en-US" sz="1200" dirty="0"/>
          </a:p>
        </p:txBody>
      </p:sp>
      <p:sp>
        <p:nvSpPr>
          <p:cNvPr id="29" name="Text 6"/>
          <p:cNvSpPr/>
          <p:nvPr/>
        </p:nvSpPr>
        <p:spPr>
          <a:xfrm>
            <a:off x="852488" y="3074640"/>
            <a:ext cx="11339513"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Consequence:</a:t>
            </a:r>
            <a:r>
              <a:rPr lang="en-US" sz="1200" dirty="0">
                <a:solidFill>
                  <a:srgbClr val="2C3E50"/>
                </a:solidFill>
              </a:rPr>
              <a:t> Prevents apoptosis and stops DNA repair mechanisms.</a:t>
            </a:r>
            <a:endParaRPr lang="en-US" sz="1200" dirty="0"/>
          </a:p>
        </p:txBody>
      </p:sp>
      <p:sp>
        <p:nvSpPr>
          <p:cNvPr id="30" name="Text 7"/>
          <p:cNvSpPr/>
          <p:nvPr/>
        </p:nvSpPr>
        <p:spPr>
          <a:xfrm>
            <a:off x="6977063" y="1779240"/>
            <a:ext cx="36880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673AB7"/>
                </a:solidFill>
              </a:rPr>
              <a:t>Oncoprotein E7</a:t>
            </a:r>
            <a:endParaRPr lang="en-US" sz="1650" dirty="0"/>
          </a:p>
        </p:txBody>
      </p:sp>
      <p:sp>
        <p:nvSpPr>
          <p:cNvPr id="31" name="Text 8"/>
          <p:cNvSpPr/>
          <p:nvPr/>
        </p:nvSpPr>
        <p:spPr>
          <a:xfrm>
            <a:off x="6686550" y="2388840"/>
            <a:ext cx="55054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Target:</a:t>
            </a:r>
            <a:r>
              <a:rPr lang="en-US" sz="1200" dirty="0">
                <a:solidFill>
                  <a:srgbClr val="2C3E50"/>
                </a:solidFill>
              </a:rPr>
              <a:t> Binds to </a:t>
            </a:r>
            <a:r>
              <a:rPr lang="en-US" sz="1200" b="1" dirty="0">
                <a:solidFill>
                  <a:srgbClr val="2C3E50"/>
                </a:solidFill>
              </a:rPr>
              <a:t>Rb</a:t>
            </a:r>
            <a:r>
              <a:rPr lang="en-US" sz="1200" dirty="0">
                <a:solidFill>
                  <a:srgbClr val="2C3E50"/>
                </a:solidFill>
              </a:rPr>
              <a:t> (Retinoblastoma protein).</a:t>
            </a:r>
            <a:endParaRPr lang="en-US" sz="1200" dirty="0"/>
          </a:p>
        </p:txBody>
      </p:sp>
      <p:sp>
        <p:nvSpPr>
          <p:cNvPr id="32" name="Text 9"/>
          <p:cNvSpPr/>
          <p:nvPr/>
        </p:nvSpPr>
        <p:spPr>
          <a:xfrm>
            <a:off x="6686550" y="2731740"/>
            <a:ext cx="55054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Action:</a:t>
            </a:r>
            <a:r>
              <a:rPr lang="en-US" sz="1200" dirty="0">
                <a:solidFill>
                  <a:srgbClr val="2C3E50"/>
                </a:solidFill>
              </a:rPr>
              <a:t> Displaces E2F factors from the Rb-binding complex.</a:t>
            </a:r>
            <a:endParaRPr lang="en-US" sz="1200" dirty="0"/>
          </a:p>
        </p:txBody>
      </p:sp>
      <p:sp>
        <p:nvSpPr>
          <p:cNvPr id="33" name="Text 10"/>
          <p:cNvSpPr/>
          <p:nvPr/>
        </p:nvSpPr>
        <p:spPr>
          <a:xfrm>
            <a:off x="6686550" y="3074640"/>
            <a:ext cx="493395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Consequence:</a:t>
            </a:r>
            <a:r>
              <a:rPr lang="en-US" sz="1200" dirty="0">
                <a:solidFill>
                  <a:srgbClr val="2C3E50"/>
                </a:solidFill>
              </a:rPr>
              <a:t> Forces the cell to enter the S-phase (cell cycle) prematurely.</a:t>
            </a:r>
            <a:endParaRPr lang="en-US" sz="1200" dirty="0"/>
          </a:p>
        </p:txBody>
      </p:sp>
      <p:sp>
        <p:nvSpPr>
          <p:cNvPr id="34" name="Text 11"/>
          <p:cNvSpPr/>
          <p:nvPr/>
        </p:nvSpPr>
        <p:spPr>
          <a:xfrm>
            <a:off x="3114675" y="3960465"/>
            <a:ext cx="8315325" cy="4572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33691E"/>
                </a:solidFill>
              </a:rPr>
              <a:t>   LOSS OF CELL CYCLE CHECKPOINTS + UNCHECKED REPLICATION = CIN &amp; CARCINOMA</a:t>
            </a:r>
            <a:endParaRPr lang="en-US" sz="1200" dirty="0"/>
          </a:p>
        </p:txBody>
      </p:sp>
      <p:sp>
        <p:nvSpPr>
          <p:cNvPr id="35" name="Text 12"/>
          <p:cNvSpPr/>
          <p:nvPr/>
        </p:nvSpPr>
        <p:spPr>
          <a:xfrm>
            <a:off x="1047750" y="4751040"/>
            <a:ext cx="10382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565C0"/>
                </a:solidFill>
              </a:rPr>
              <a:t>AKT HIGH-YIELD FACT</a:t>
            </a:r>
            <a:endParaRPr lang="en-US" sz="1200" dirty="0"/>
          </a:p>
        </p:txBody>
      </p:sp>
      <p:sp>
        <p:nvSpPr>
          <p:cNvPr id="36" name="Text 13"/>
          <p:cNvSpPr/>
          <p:nvPr/>
        </p:nvSpPr>
        <p:spPr>
          <a:xfrm>
            <a:off x="1047750" y="5017740"/>
            <a:ext cx="11144250"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Remember the numeric pairing: </a:t>
            </a:r>
            <a:r>
              <a:rPr lang="en-US" sz="1125" b="1" dirty="0">
                <a:solidFill>
                  <a:srgbClr val="2C3E50"/>
                </a:solidFill>
              </a:rPr>
              <a:t>E6</a:t>
            </a:r>
            <a:r>
              <a:rPr lang="en-US" sz="1125" dirty="0">
                <a:solidFill>
                  <a:srgbClr val="2C3E50"/>
                </a:solidFill>
              </a:rPr>
              <a:t> targets </a:t>
            </a:r>
            <a:r>
              <a:rPr lang="en-US" sz="1125" b="1" dirty="0">
                <a:solidFill>
                  <a:srgbClr val="2C3E50"/>
                </a:solidFill>
              </a:rPr>
              <a:t>p53</a:t>
            </a:r>
            <a:r>
              <a:rPr lang="en-US" sz="1125" dirty="0">
                <a:solidFill>
                  <a:srgbClr val="2C3E50"/>
                </a:solidFill>
              </a:rPr>
              <a:t> (Think "6" and "5" are neighbors); </a:t>
            </a:r>
            <a:r>
              <a:rPr lang="en-US" sz="1125" b="1" dirty="0">
                <a:solidFill>
                  <a:srgbClr val="2C3E50"/>
                </a:solidFill>
              </a:rPr>
              <a:t>E7</a:t>
            </a:r>
            <a:r>
              <a:rPr lang="en-US" sz="1125" dirty="0">
                <a:solidFill>
                  <a:srgbClr val="2C3E50"/>
                </a:solidFill>
              </a:rPr>
              <a:t> targets </a:t>
            </a:r>
            <a:r>
              <a:rPr lang="en-US" sz="1125" b="1" dirty="0">
                <a:solidFill>
                  <a:srgbClr val="2C3E50"/>
                </a:solidFill>
              </a:rPr>
              <a:t>Rb</a:t>
            </a:r>
            <a:r>
              <a:rPr lang="en-US" sz="1125" dirty="0">
                <a:solidFill>
                  <a:srgbClr val="2C3E50"/>
                </a:solidFill>
              </a:rPr>
              <a:t>. These are the primary drivers of oncogenesis in high-risk HPV types.</a:t>
            </a:r>
            <a:endParaRPr lang="en-US" sz="112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9525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194346"/>
            <a:ext cx="3365450" cy="3524250"/>
          </a:xfrm>
          <a:prstGeom prst="rect">
            <a:avLst/>
          </a:prstGeom>
        </p:spPr>
      </p:pic>
      <p:pic>
        <p:nvPicPr>
          <p:cNvPr id="6" name="Image 4" descr="preencoded.png"/>
          <p:cNvPicPr>
            <a:picLocks noChangeAspect="1"/>
          </p:cNvPicPr>
          <p:nvPr/>
        </p:nvPicPr>
        <p:blipFill>
          <a:blip r:embed="rId6"/>
          <a:stretch>
            <a:fillRect/>
          </a:stretch>
        </p:blipFill>
        <p:spPr>
          <a:xfrm>
            <a:off x="1873151" y="1523405"/>
            <a:ext cx="381000" cy="304800"/>
          </a:xfrm>
          <a:prstGeom prst="rect">
            <a:avLst/>
          </a:prstGeom>
        </p:spPr>
      </p:pic>
      <p:pic>
        <p:nvPicPr>
          <p:cNvPr id="7" name="Image 5" descr="preencoded.png"/>
          <p:cNvPicPr>
            <a:picLocks noChangeAspect="1"/>
          </p:cNvPicPr>
          <p:nvPr/>
        </p:nvPicPr>
        <p:blipFill>
          <a:blip r:embed="rId7"/>
          <a:stretch>
            <a:fillRect/>
          </a:stretch>
        </p:blipFill>
        <p:spPr>
          <a:xfrm>
            <a:off x="609600" y="2032546"/>
            <a:ext cx="2908250" cy="361950"/>
          </a:xfrm>
          <a:prstGeom prst="rect">
            <a:avLst/>
          </a:prstGeom>
        </p:spPr>
      </p:pic>
      <p:pic>
        <p:nvPicPr>
          <p:cNvPr id="8" name="Image 6" descr="preencoded.png"/>
          <p:cNvPicPr>
            <a:picLocks noChangeAspect="1"/>
          </p:cNvPicPr>
          <p:nvPr/>
        </p:nvPicPr>
        <p:blipFill>
          <a:blip r:embed="rId8"/>
          <a:stretch>
            <a:fillRect/>
          </a:stretch>
        </p:blipFill>
        <p:spPr>
          <a:xfrm>
            <a:off x="3936950" y="2842171"/>
            <a:ext cx="285750" cy="228600"/>
          </a:xfrm>
          <a:prstGeom prst="rect">
            <a:avLst/>
          </a:prstGeom>
        </p:spPr>
      </p:pic>
      <p:pic>
        <p:nvPicPr>
          <p:cNvPr id="9" name="Image 7" descr="preencoded.png"/>
          <p:cNvPicPr>
            <a:picLocks noChangeAspect="1"/>
          </p:cNvPicPr>
          <p:nvPr/>
        </p:nvPicPr>
        <p:blipFill>
          <a:blip r:embed="rId9"/>
          <a:stretch>
            <a:fillRect/>
          </a:stretch>
        </p:blipFill>
        <p:spPr>
          <a:xfrm>
            <a:off x="4413200" y="1194346"/>
            <a:ext cx="3365450" cy="3524250"/>
          </a:xfrm>
          <a:prstGeom prst="rect">
            <a:avLst/>
          </a:prstGeom>
        </p:spPr>
      </p:pic>
      <p:pic>
        <p:nvPicPr>
          <p:cNvPr id="10" name="Image 8" descr="preencoded.png"/>
          <p:cNvPicPr>
            <a:picLocks noChangeAspect="1"/>
          </p:cNvPicPr>
          <p:nvPr/>
        </p:nvPicPr>
        <p:blipFill>
          <a:blip r:embed="rId10"/>
          <a:stretch>
            <a:fillRect/>
          </a:stretch>
        </p:blipFill>
        <p:spPr>
          <a:xfrm>
            <a:off x="5905351" y="1523405"/>
            <a:ext cx="381000" cy="304800"/>
          </a:xfrm>
          <a:prstGeom prst="rect">
            <a:avLst/>
          </a:prstGeom>
        </p:spPr>
      </p:pic>
      <p:pic>
        <p:nvPicPr>
          <p:cNvPr id="11" name="Image 9" descr="preencoded.png"/>
          <p:cNvPicPr>
            <a:picLocks noChangeAspect="1"/>
          </p:cNvPicPr>
          <p:nvPr/>
        </p:nvPicPr>
        <p:blipFill>
          <a:blip r:embed="rId11"/>
          <a:stretch>
            <a:fillRect/>
          </a:stretch>
        </p:blipFill>
        <p:spPr>
          <a:xfrm>
            <a:off x="4641800" y="2032546"/>
            <a:ext cx="2908250" cy="361950"/>
          </a:xfrm>
          <a:prstGeom prst="rect">
            <a:avLst/>
          </a:prstGeom>
        </p:spPr>
      </p:pic>
      <p:pic>
        <p:nvPicPr>
          <p:cNvPr id="12" name="Image 10" descr="preencoded.png"/>
          <p:cNvPicPr>
            <a:picLocks noChangeAspect="1"/>
          </p:cNvPicPr>
          <p:nvPr/>
        </p:nvPicPr>
        <p:blipFill>
          <a:blip r:embed="rId8"/>
          <a:stretch>
            <a:fillRect/>
          </a:stretch>
        </p:blipFill>
        <p:spPr>
          <a:xfrm>
            <a:off x="7969151" y="2842171"/>
            <a:ext cx="285750" cy="228600"/>
          </a:xfrm>
          <a:prstGeom prst="rect">
            <a:avLst/>
          </a:prstGeom>
        </p:spPr>
      </p:pic>
      <p:pic>
        <p:nvPicPr>
          <p:cNvPr id="13" name="Image 11" descr="preencoded.png"/>
          <p:cNvPicPr>
            <a:picLocks noChangeAspect="1"/>
          </p:cNvPicPr>
          <p:nvPr/>
        </p:nvPicPr>
        <p:blipFill>
          <a:blip r:embed="rId12"/>
          <a:stretch>
            <a:fillRect/>
          </a:stretch>
        </p:blipFill>
        <p:spPr>
          <a:xfrm>
            <a:off x="8445401" y="1194346"/>
            <a:ext cx="3365450" cy="3524250"/>
          </a:xfrm>
          <a:prstGeom prst="rect">
            <a:avLst/>
          </a:prstGeom>
        </p:spPr>
      </p:pic>
      <p:pic>
        <p:nvPicPr>
          <p:cNvPr id="14" name="Image 12" descr="preencoded.png"/>
          <p:cNvPicPr>
            <a:picLocks noChangeAspect="1"/>
          </p:cNvPicPr>
          <p:nvPr/>
        </p:nvPicPr>
        <p:blipFill>
          <a:blip r:embed="rId13"/>
          <a:stretch>
            <a:fillRect/>
          </a:stretch>
        </p:blipFill>
        <p:spPr>
          <a:xfrm>
            <a:off x="9937552" y="1523405"/>
            <a:ext cx="381000" cy="304800"/>
          </a:xfrm>
          <a:prstGeom prst="rect">
            <a:avLst/>
          </a:prstGeom>
        </p:spPr>
      </p:pic>
      <p:pic>
        <p:nvPicPr>
          <p:cNvPr id="15" name="Image 13" descr="preencoded.png"/>
          <p:cNvPicPr>
            <a:picLocks noChangeAspect="1"/>
          </p:cNvPicPr>
          <p:nvPr/>
        </p:nvPicPr>
        <p:blipFill>
          <a:blip r:embed="rId14"/>
          <a:stretch>
            <a:fillRect/>
          </a:stretch>
        </p:blipFill>
        <p:spPr>
          <a:xfrm>
            <a:off x="8674001" y="2032546"/>
            <a:ext cx="2908250" cy="361950"/>
          </a:xfrm>
          <a:prstGeom prst="rect">
            <a:avLst/>
          </a:prstGeom>
        </p:spPr>
      </p:pic>
      <p:pic>
        <p:nvPicPr>
          <p:cNvPr id="16" name="Image 14" descr="preencoded.png"/>
          <p:cNvPicPr>
            <a:picLocks noChangeAspect="1"/>
          </p:cNvPicPr>
          <p:nvPr/>
        </p:nvPicPr>
        <p:blipFill>
          <a:blip r:embed="rId15"/>
          <a:stretch>
            <a:fillRect/>
          </a:stretch>
        </p:blipFill>
        <p:spPr>
          <a:xfrm>
            <a:off x="381000" y="5099596"/>
            <a:ext cx="11430000" cy="1171575"/>
          </a:xfrm>
          <a:prstGeom prst="rect">
            <a:avLst/>
          </a:prstGeom>
        </p:spPr>
      </p:pic>
      <p:pic>
        <p:nvPicPr>
          <p:cNvPr id="17" name="Image 15" descr="preencoded.png"/>
          <p:cNvPicPr>
            <a:picLocks noChangeAspect="1"/>
          </p:cNvPicPr>
          <p:nvPr/>
        </p:nvPicPr>
        <p:blipFill>
          <a:blip r:embed="rId16"/>
          <a:stretch>
            <a:fillRect/>
          </a:stretch>
        </p:blipFill>
        <p:spPr>
          <a:xfrm>
            <a:off x="571500" y="5331023"/>
            <a:ext cx="214313" cy="175320"/>
          </a:xfrm>
          <a:prstGeom prst="rect">
            <a:avLst/>
          </a:prstGeom>
        </p:spPr>
      </p:pic>
      <p:sp>
        <p:nvSpPr>
          <p:cNvPr id="18" name="Text 0"/>
          <p:cNvSpPr/>
          <p:nvPr/>
        </p:nvSpPr>
        <p:spPr>
          <a:xfrm>
            <a:off x="666750" y="23812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The Quality Control Metaphor</a:t>
            </a:r>
            <a:endParaRPr lang="en-US" sz="1800" dirty="0"/>
          </a:p>
        </p:txBody>
      </p:sp>
      <p:sp>
        <p:nvSpPr>
          <p:cNvPr id="19" name="Text 1"/>
          <p:cNvSpPr/>
          <p:nvPr/>
        </p:nvSpPr>
        <p:spPr>
          <a:xfrm>
            <a:off x="666750" y="55051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20" name="Text 2"/>
          <p:cNvSpPr/>
          <p:nvPr/>
        </p:nvSpPr>
        <p:spPr>
          <a:xfrm>
            <a:off x="609600" y="2032546"/>
            <a:ext cx="2908250" cy="3619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673AB7"/>
                </a:solidFill>
              </a:rPr>
              <a:t>The Inspector (p53)</a:t>
            </a:r>
            <a:endParaRPr lang="en-US" sz="1500" dirty="0"/>
          </a:p>
        </p:txBody>
      </p:sp>
      <p:sp>
        <p:nvSpPr>
          <p:cNvPr id="21" name="Text 3"/>
          <p:cNvSpPr/>
          <p:nvPr/>
        </p:nvSpPr>
        <p:spPr>
          <a:xfrm>
            <a:off x="800100" y="2604046"/>
            <a:ext cx="27177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The Guardian of the Genome:</a:t>
            </a:r>
            <a:r>
              <a:rPr lang="en-US" sz="1200" dirty="0">
                <a:solidFill>
                  <a:srgbClr val="2C3E50"/>
                </a:solidFill>
              </a:rPr>
              <a:t> p53 is the cell's "Quality Control Inspector."</a:t>
            </a:r>
            <a:endParaRPr lang="en-US" sz="1200" dirty="0"/>
          </a:p>
        </p:txBody>
      </p:sp>
      <p:sp>
        <p:nvSpPr>
          <p:cNvPr id="22" name="Text 4"/>
          <p:cNvSpPr/>
          <p:nvPr/>
        </p:nvSpPr>
        <p:spPr>
          <a:xfrm>
            <a:off x="800100" y="3156496"/>
            <a:ext cx="27177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Action:</a:t>
            </a:r>
            <a:r>
              <a:rPr lang="en-US" sz="1200" dirty="0">
                <a:solidFill>
                  <a:srgbClr val="2C3E50"/>
                </a:solidFill>
              </a:rPr>
              <a:t> It scans for DNA damage and stops faulty cells from multiplying.</a:t>
            </a:r>
            <a:endParaRPr lang="en-US" sz="1200" dirty="0"/>
          </a:p>
        </p:txBody>
      </p:sp>
      <p:sp>
        <p:nvSpPr>
          <p:cNvPr id="23" name="Text 5"/>
          <p:cNvSpPr/>
          <p:nvPr/>
        </p:nvSpPr>
        <p:spPr>
          <a:xfrm>
            <a:off x="800100" y="3708946"/>
            <a:ext cx="27177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Safety Mechanism:</a:t>
            </a:r>
            <a:r>
              <a:rPr lang="en-US" sz="1200" dirty="0">
                <a:solidFill>
                  <a:srgbClr val="2C3E50"/>
                </a:solidFill>
              </a:rPr>
              <a:t> If damage is too high, it triggers cell death (apoptosis).</a:t>
            </a:r>
            <a:endParaRPr lang="en-US" sz="1200" dirty="0"/>
          </a:p>
        </p:txBody>
      </p:sp>
      <p:sp>
        <p:nvSpPr>
          <p:cNvPr id="24" name="Text 6"/>
          <p:cNvSpPr/>
          <p:nvPr/>
        </p:nvSpPr>
        <p:spPr>
          <a:xfrm>
            <a:off x="4641800" y="2032546"/>
            <a:ext cx="2908250" cy="3619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EF6C00"/>
                </a:solidFill>
              </a:rPr>
              <a:t>The Bribe (E6)</a:t>
            </a:r>
            <a:endParaRPr lang="en-US" sz="1500" dirty="0"/>
          </a:p>
        </p:txBody>
      </p:sp>
      <p:sp>
        <p:nvSpPr>
          <p:cNvPr id="25" name="Text 7"/>
          <p:cNvSpPr/>
          <p:nvPr/>
        </p:nvSpPr>
        <p:spPr>
          <a:xfrm>
            <a:off x="4832300" y="2604046"/>
            <a:ext cx="27177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Viral Infiltration:</a:t>
            </a:r>
            <a:r>
              <a:rPr lang="en-US" sz="1200" dirty="0">
                <a:solidFill>
                  <a:srgbClr val="2C3E50"/>
                </a:solidFill>
              </a:rPr>
              <a:t> High-risk HPV enters the cell and produces </a:t>
            </a:r>
            <a:r>
              <a:rPr lang="en-US" sz="1200" b="1" dirty="0">
                <a:solidFill>
                  <a:srgbClr val="2C3E50"/>
                </a:solidFill>
              </a:rPr>
              <a:t>E6 oncoprotein</a:t>
            </a:r>
            <a:r>
              <a:rPr lang="en-US" sz="1200" dirty="0">
                <a:solidFill>
                  <a:srgbClr val="2C3E50"/>
                </a:solidFill>
              </a:rPr>
              <a:t>.</a:t>
            </a:r>
            <a:endParaRPr lang="en-US" sz="1200" dirty="0"/>
          </a:p>
        </p:txBody>
      </p:sp>
      <p:sp>
        <p:nvSpPr>
          <p:cNvPr id="26" name="Text 8"/>
          <p:cNvSpPr/>
          <p:nvPr/>
        </p:nvSpPr>
        <p:spPr>
          <a:xfrm>
            <a:off x="4832300" y="3156496"/>
            <a:ext cx="27177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The Action:</a:t>
            </a:r>
            <a:r>
              <a:rPr lang="en-US" sz="1200" dirty="0">
                <a:solidFill>
                  <a:srgbClr val="2C3E50"/>
                </a:solidFill>
              </a:rPr>
              <a:t> E6 acts like a bribe that knocks out the Inspector.</a:t>
            </a:r>
            <a:endParaRPr lang="en-US" sz="1200" dirty="0"/>
          </a:p>
        </p:txBody>
      </p:sp>
      <p:sp>
        <p:nvSpPr>
          <p:cNvPr id="27" name="Text 9"/>
          <p:cNvSpPr/>
          <p:nvPr/>
        </p:nvSpPr>
        <p:spPr>
          <a:xfrm>
            <a:off x="4832300" y="3708946"/>
            <a:ext cx="27177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Mechanism:</a:t>
            </a:r>
            <a:r>
              <a:rPr lang="en-US" sz="1200" dirty="0">
                <a:solidFill>
                  <a:srgbClr val="2C3E50"/>
                </a:solidFill>
              </a:rPr>
              <a:t> E6 binds to p53, targeting it for destruction.</a:t>
            </a:r>
            <a:endParaRPr lang="en-US" sz="1200" dirty="0"/>
          </a:p>
        </p:txBody>
      </p:sp>
      <p:sp>
        <p:nvSpPr>
          <p:cNvPr id="28" name="Text 10"/>
          <p:cNvSpPr/>
          <p:nvPr/>
        </p:nvSpPr>
        <p:spPr>
          <a:xfrm>
            <a:off x="8674001" y="2032546"/>
            <a:ext cx="2908250" cy="3619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C62828"/>
                </a:solidFill>
              </a:rPr>
              <a:t>The Consequence</a:t>
            </a:r>
            <a:endParaRPr lang="en-US" sz="1500" dirty="0"/>
          </a:p>
        </p:txBody>
      </p:sp>
      <p:sp>
        <p:nvSpPr>
          <p:cNvPr id="29" name="Text 11"/>
          <p:cNvSpPr/>
          <p:nvPr/>
        </p:nvSpPr>
        <p:spPr>
          <a:xfrm>
            <a:off x="8864501" y="2604046"/>
            <a:ext cx="2717750" cy="6858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Unchecked Replication:</a:t>
            </a:r>
            <a:r>
              <a:rPr lang="en-US" sz="1200" dirty="0">
                <a:solidFill>
                  <a:srgbClr val="2C3E50"/>
                </a:solidFill>
              </a:rPr>
              <a:t> Without the Inspector, defective cells replicate freely.</a:t>
            </a:r>
            <a:endParaRPr lang="en-US" sz="1200" dirty="0"/>
          </a:p>
        </p:txBody>
      </p:sp>
      <p:sp>
        <p:nvSpPr>
          <p:cNvPr id="30" name="Text 12"/>
          <p:cNvSpPr/>
          <p:nvPr/>
        </p:nvSpPr>
        <p:spPr>
          <a:xfrm>
            <a:off x="8864501" y="3385096"/>
            <a:ext cx="27177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Mutation Accumulation:</a:t>
            </a:r>
            <a:r>
              <a:rPr lang="en-US" sz="1200" dirty="0">
                <a:solidFill>
                  <a:srgbClr val="2C3E50"/>
                </a:solidFill>
              </a:rPr>
              <a:t> DNA errors go uncorrected and unchecked.</a:t>
            </a:r>
            <a:endParaRPr lang="en-US" sz="1200" dirty="0"/>
          </a:p>
        </p:txBody>
      </p:sp>
      <p:sp>
        <p:nvSpPr>
          <p:cNvPr id="31" name="Text 13"/>
          <p:cNvSpPr/>
          <p:nvPr/>
        </p:nvSpPr>
        <p:spPr>
          <a:xfrm>
            <a:off x="8864501" y="3937546"/>
            <a:ext cx="271775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rPr>
              <a:t>Malignancy:</a:t>
            </a:r>
            <a:r>
              <a:rPr lang="en-US" sz="1200" dirty="0">
                <a:solidFill>
                  <a:srgbClr val="2C3E50"/>
                </a:solidFill>
              </a:rPr>
              <a:t> Leads directly to CIN and eventually invasive carcinoma.</a:t>
            </a:r>
            <a:endParaRPr lang="en-US" sz="1200" dirty="0"/>
          </a:p>
        </p:txBody>
      </p:sp>
      <p:sp>
        <p:nvSpPr>
          <p:cNvPr id="32" name="Text 14"/>
          <p:cNvSpPr/>
          <p:nvPr/>
        </p:nvSpPr>
        <p:spPr>
          <a:xfrm>
            <a:off x="881063" y="5290096"/>
            <a:ext cx="11049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565C0"/>
                </a:solidFill>
              </a:rPr>
              <a:t>AKT High-Yield Fact</a:t>
            </a:r>
            <a:endParaRPr lang="en-US" sz="1350" dirty="0"/>
          </a:p>
        </p:txBody>
      </p:sp>
      <p:sp>
        <p:nvSpPr>
          <p:cNvPr id="33" name="Text 15"/>
          <p:cNvSpPr/>
          <p:nvPr/>
        </p:nvSpPr>
        <p:spPr>
          <a:xfrm>
            <a:off x="571500" y="5623471"/>
            <a:ext cx="11049000" cy="457200"/>
          </a:xfrm>
          <a:prstGeom prst="rect">
            <a:avLst/>
          </a:prstGeom>
          <a:noFill/>
          <a:ln/>
        </p:spPr>
        <p:txBody>
          <a:bodyPr vert="horz" wrap="square" lIns="0" tIns="0" rIns="0" bIns="0" rtlCol="0" anchor="ctr"/>
          <a:lstStyle/>
          <a:p>
            <a:pPr marL="0" indent="0">
              <a:lnSpc>
                <a:spcPts val="1800"/>
              </a:lnSpc>
              <a:buNone/>
            </a:pPr>
            <a:r>
              <a:rPr lang="en-US" sz="1200" i="1" dirty="0">
                <a:solidFill>
                  <a:srgbClr val="2C3E50"/>
                </a:solidFill>
              </a:rPr>
              <a:t>Remember: </a:t>
            </a:r>
            <a:r>
              <a:rPr lang="en-US" sz="1200" b="1" i="1" dirty="0">
                <a:solidFill>
                  <a:srgbClr val="2C3E50"/>
                </a:solidFill>
              </a:rPr>
              <a:t>E6 binds to p53</a:t>
            </a:r>
            <a:r>
              <a:rPr lang="en-US" sz="1200" i="1" dirty="0">
                <a:solidFill>
                  <a:srgbClr val="2C3E50"/>
                </a:solidFill>
              </a:rPr>
              <a:t> (Quality Control) and </a:t>
            </a:r>
            <a:r>
              <a:rPr lang="en-US" sz="1200" b="1" i="1" dirty="0">
                <a:solidFill>
                  <a:srgbClr val="2C3E50"/>
                </a:solidFill>
              </a:rPr>
              <a:t>E7 binds to Rb</a:t>
            </a:r>
            <a:r>
              <a:rPr lang="en-US" sz="1200" i="1" dirty="0">
                <a:solidFill>
                  <a:srgbClr val="2C3E50"/>
                </a:solidFill>
              </a:rPr>
              <a:t> (Cell Cycle Brake). This dual attack by high-risk HPV removes the primary barriers to cancer development.</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98165"/>
          </a:xfrm>
          <a:prstGeom prst="rect">
            <a:avLst/>
          </a:prstGeom>
        </p:spPr>
      </p:pic>
      <p:pic>
        <p:nvPicPr>
          <p:cNvPr id="5" name="Image 3" descr="preencoded.png"/>
          <p:cNvPicPr>
            <a:picLocks noChangeAspect="1"/>
          </p:cNvPicPr>
          <p:nvPr/>
        </p:nvPicPr>
        <p:blipFill>
          <a:blip r:embed="rId5"/>
          <a:stretch>
            <a:fillRect/>
          </a:stretch>
        </p:blipFill>
        <p:spPr>
          <a:xfrm>
            <a:off x="381000" y="1978521"/>
            <a:ext cx="5572125" cy="2199829"/>
          </a:xfrm>
          <a:prstGeom prst="rect">
            <a:avLst/>
          </a:prstGeom>
        </p:spPr>
      </p:pic>
      <p:pic>
        <p:nvPicPr>
          <p:cNvPr id="6" name="Image 4" descr="preencoded.png"/>
          <p:cNvPicPr>
            <a:picLocks noChangeAspect="1"/>
          </p:cNvPicPr>
          <p:nvPr/>
        </p:nvPicPr>
        <p:blipFill>
          <a:blip r:embed="rId6"/>
          <a:stretch>
            <a:fillRect/>
          </a:stretch>
        </p:blipFill>
        <p:spPr>
          <a:xfrm>
            <a:off x="571500" y="2209949"/>
            <a:ext cx="214313" cy="175320"/>
          </a:xfrm>
          <a:prstGeom prst="rect">
            <a:avLst/>
          </a:prstGeom>
        </p:spPr>
      </p:pic>
      <p:pic>
        <p:nvPicPr>
          <p:cNvPr id="7" name="Image 5" descr="preencoded.png"/>
          <p:cNvPicPr>
            <a:picLocks noChangeAspect="1"/>
          </p:cNvPicPr>
          <p:nvPr/>
        </p:nvPicPr>
        <p:blipFill>
          <a:blip r:embed="rId7"/>
          <a:stretch>
            <a:fillRect/>
          </a:stretch>
        </p:blipFill>
        <p:spPr>
          <a:xfrm>
            <a:off x="571500" y="2578596"/>
            <a:ext cx="152400" cy="133350"/>
          </a:xfrm>
          <a:prstGeom prst="rect">
            <a:avLst/>
          </a:prstGeom>
        </p:spPr>
      </p:pic>
      <p:pic>
        <p:nvPicPr>
          <p:cNvPr id="8" name="Image 6" descr="preencoded.png"/>
          <p:cNvPicPr>
            <a:picLocks noChangeAspect="1"/>
          </p:cNvPicPr>
          <p:nvPr/>
        </p:nvPicPr>
        <p:blipFill>
          <a:blip r:embed="rId8"/>
          <a:stretch>
            <a:fillRect/>
          </a:stretch>
        </p:blipFill>
        <p:spPr>
          <a:xfrm>
            <a:off x="571500" y="2887117"/>
            <a:ext cx="152400" cy="133350"/>
          </a:xfrm>
          <a:prstGeom prst="rect">
            <a:avLst/>
          </a:prstGeom>
        </p:spPr>
      </p:pic>
      <p:pic>
        <p:nvPicPr>
          <p:cNvPr id="9" name="Image 7" descr="preencoded.png"/>
          <p:cNvPicPr>
            <a:picLocks noChangeAspect="1"/>
          </p:cNvPicPr>
          <p:nvPr/>
        </p:nvPicPr>
        <p:blipFill>
          <a:blip r:embed="rId9"/>
          <a:stretch>
            <a:fillRect/>
          </a:stretch>
        </p:blipFill>
        <p:spPr>
          <a:xfrm>
            <a:off x="571500" y="3195638"/>
            <a:ext cx="152400" cy="133350"/>
          </a:xfrm>
          <a:prstGeom prst="rect">
            <a:avLst/>
          </a:prstGeom>
        </p:spPr>
      </p:pic>
      <p:pic>
        <p:nvPicPr>
          <p:cNvPr id="10" name="Image 8" descr="preencoded.png"/>
          <p:cNvPicPr>
            <a:picLocks noChangeAspect="1"/>
          </p:cNvPicPr>
          <p:nvPr/>
        </p:nvPicPr>
        <p:blipFill>
          <a:blip r:embed="rId10"/>
          <a:stretch>
            <a:fillRect/>
          </a:stretch>
        </p:blipFill>
        <p:spPr>
          <a:xfrm>
            <a:off x="571500" y="3717429"/>
            <a:ext cx="152400" cy="133350"/>
          </a:xfrm>
          <a:prstGeom prst="rect">
            <a:avLst/>
          </a:prstGeom>
        </p:spPr>
      </p:pic>
      <p:pic>
        <p:nvPicPr>
          <p:cNvPr id="11" name="Image 9" descr="preencoded.png"/>
          <p:cNvPicPr>
            <a:picLocks noChangeAspect="1"/>
          </p:cNvPicPr>
          <p:nvPr/>
        </p:nvPicPr>
        <p:blipFill>
          <a:blip r:embed="rId11"/>
          <a:stretch>
            <a:fillRect/>
          </a:stretch>
        </p:blipFill>
        <p:spPr>
          <a:xfrm>
            <a:off x="381000" y="4368850"/>
            <a:ext cx="5572125" cy="1308646"/>
          </a:xfrm>
          <a:prstGeom prst="rect">
            <a:avLst/>
          </a:prstGeom>
        </p:spPr>
      </p:pic>
      <p:pic>
        <p:nvPicPr>
          <p:cNvPr id="12" name="Image 10" descr="preencoded.png"/>
          <p:cNvPicPr>
            <a:picLocks noChangeAspect="1"/>
          </p:cNvPicPr>
          <p:nvPr/>
        </p:nvPicPr>
        <p:blipFill>
          <a:blip r:embed="rId12"/>
          <a:stretch>
            <a:fillRect/>
          </a:stretch>
        </p:blipFill>
        <p:spPr>
          <a:xfrm>
            <a:off x="571500" y="4600277"/>
            <a:ext cx="214313" cy="175320"/>
          </a:xfrm>
          <a:prstGeom prst="rect">
            <a:avLst/>
          </a:prstGeom>
        </p:spPr>
      </p:pic>
      <p:pic>
        <p:nvPicPr>
          <p:cNvPr id="13" name="Image 11" descr="preencoded.png"/>
          <p:cNvPicPr>
            <a:picLocks noChangeAspect="1"/>
          </p:cNvPicPr>
          <p:nvPr/>
        </p:nvPicPr>
        <p:blipFill>
          <a:blip r:embed="rId13"/>
          <a:stretch>
            <a:fillRect/>
          </a:stretch>
        </p:blipFill>
        <p:spPr>
          <a:xfrm>
            <a:off x="571500" y="5239345"/>
            <a:ext cx="257175" cy="247650"/>
          </a:xfrm>
          <a:prstGeom prst="rect">
            <a:avLst/>
          </a:prstGeom>
        </p:spPr>
      </p:pic>
      <p:pic>
        <p:nvPicPr>
          <p:cNvPr id="14" name="Image 12" descr="preencoded.png"/>
          <p:cNvPicPr>
            <a:picLocks noChangeAspect="1"/>
          </p:cNvPicPr>
          <p:nvPr/>
        </p:nvPicPr>
        <p:blipFill>
          <a:blip r:embed="rId14"/>
          <a:stretch>
            <a:fillRect/>
          </a:stretch>
        </p:blipFill>
        <p:spPr>
          <a:xfrm>
            <a:off x="923925" y="5239345"/>
            <a:ext cx="323850" cy="247650"/>
          </a:xfrm>
          <a:prstGeom prst="rect">
            <a:avLst/>
          </a:prstGeom>
        </p:spPr>
      </p:pic>
      <p:pic>
        <p:nvPicPr>
          <p:cNvPr id="15" name="Image 13" descr="preencoded.png"/>
          <p:cNvPicPr>
            <a:picLocks noChangeAspect="1"/>
          </p:cNvPicPr>
          <p:nvPr/>
        </p:nvPicPr>
        <p:blipFill>
          <a:blip r:embed="rId15"/>
          <a:stretch>
            <a:fillRect/>
          </a:stretch>
        </p:blipFill>
        <p:spPr>
          <a:xfrm>
            <a:off x="1343025" y="5239345"/>
            <a:ext cx="323850" cy="247650"/>
          </a:xfrm>
          <a:prstGeom prst="rect">
            <a:avLst/>
          </a:prstGeom>
        </p:spPr>
      </p:pic>
      <p:pic>
        <p:nvPicPr>
          <p:cNvPr id="16" name="Image 14" descr="preencoded.png"/>
          <p:cNvPicPr>
            <a:picLocks noChangeAspect="1"/>
          </p:cNvPicPr>
          <p:nvPr/>
        </p:nvPicPr>
        <p:blipFill>
          <a:blip r:embed="rId16"/>
          <a:stretch>
            <a:fillRect/>
          </a:stretch>
        </p:blipFill>
        <p:spPr>
          <a:xfrm>
            <a:off x="1762125" y="5239345"/>
            <a:ext cx="323850" cy="247650"/>
          </a:xfrm>
          <a:prstGeom prst="rect">
            <a:avLst/>
          </a:prstGeom>
        </p:spPr>
      </p:pic>
      <p:pic>
        <p:nvPicPr>
          <p:cNvPr id="17" name="Image 15" descr="preencoded.png"/>
          <p:cNvPicPr>
            <a:picLocks noChangeAspect="1"/>
          </p:cNvPicPr>
          <p:nvPr/>
        </p:nvPicPr>
        <p:blipFill>
          <a:blip r:embed="rId15"/>
          <a:stretch>
            <a:fillRect/>
          </a:stretch>
        </p:blipFill>
        <p:spPr>
          <a:xfrm>
            <a:off x="2181225" y="5239345"/>
            <a:ext cx="323850" cy="247650"/>
          </a:xfrm>
          <a:prstGeom prst="rect">
            <a:avLst/>
          </a:prstGeom>
        </p:spPr>
      </p:pic>
      <p:pic>
        <p:nvPicPr>
          <p:cNvPr id="18" name="Image 16" descr="preencoded.png"/>
          <p:cNvPicPr>
            <a:picLocks noChangeAspect="1"/>
          </p:cNvPicPr>
          <p:nvPr/>
        </p:nvPicPr>
        <p:blipFill>
          <a:blip r:embed="rId16"/>
          <a:stretch>
            <a:fillRect/>
          </a:stretch>
        </p:blipFill>
        <p:spPr>
          <a:xfrm>
            <a:off x="2600325" y="5239345"/>
            <a:ext cx="323850" cy="247650"/>
          </a:xfrm>
          <a:prstGeom prst="rect">
            <a:avLst/>
          </a:prstGeom>
        </p:spPr>
      </p:pic>
      <p:pic>
        <p:nvPicPr>
          <p:cNvPr id="19" name="Image 17" descr="preencoded.png"/>
          <p:cNvPicPr>
            <a:picLocks noChangeAspect="1"/>
          </p:cNvPicPr>
          <p:nvPr/>
        </p:nvPicPr>
        <p:blipFill>
          <a:blip r:embed="rId15"/>
          <a:stretch>
            <a:fillRect/>
          </a:stretch>
        </p:blipFill>
        <p:spPr>
          <a:xfrm>
            <a:off x="3019425" y="5239345"/>
            <a:ext cx="323850" cy="247650"/>
          </a:xfrm>
          <a:prstGeom prst="rect">
            <a:avLst/>
          </a:prstGeom>
        </p:spPr>
      </p:pic>
      <p:pic>
        <p:nvPicPr>
          <p:cNvPr id="20" name="Image 18" descr="preencoded.png"/>
          <p:cNvPicPr>
            <a:picLocks noChangeAspect="1"/>
          </p:cNvPicPr>
          <p:nvPr/>
        </p:nvPicPr>
        <p:blipFill>
          <a:blip r:embed="rId14"/>
          <a:stretch>
            <a:fillRect/>
          </a:stretch>
        </p:blipFill>
        <p:spPr>
          <a:xfrm>
            <a:off x="3438525" y="5239345"/>
            <a:ext cx="323850" cy="247650"/>
          </a:xfrm>
          <a:prstGeom prst="rect">
            <a:avLst/>
          </a:prstGeom>
        </p:spPr>
      </p:pic>
      <p:pic>
        <p:nvPicPr>
          <p:cNvPr id="21" name="Image 19" descr="preencoded.png"/>
          <p:cNvPicPr>
            <a:picLocks noChangeAspect="1"/>
          </p:cNvPicPr>
          <p:nvPr/>
        </p:nvPicPr>
        <p:blipFill>
          <a:blip r:embed="rId15"/>
          <a:stretch>
            <a:fillRect/>
          </a:stretch>
        </p:blipFill>
        <p:spPr>
          <a:xfrm>
            <a:off x="3857625" y="5239345"/>
            <a:ext cx="323850" cy="247650"/>
          </a:xfrm>
          <a:prstGeom prst="rect">
            <a:avLst/>
          </a:prstGeom>
        </p:spPr>
      </p:pic>
      <p:pic>
        <p:nvPicPr>
          <p:cNvPr id="22" name="Image 20" descr="preencoded.png"/>
          <p:cNvPicPr>
            <a:picLocks noChangeAspect="1"/>
          </p:cNvPicPr>
          <p:nvPr/>
        </p:nvPicPr>
        <p:blipFill>
          <a:blip r:embed="rId17"/>
          <a:stretch>
            <a:fillRect/>
          </a:stretch>
        </p:blipFill>
        <p:spPr>
          <a:xfrm>
            <a:off x="6238875" y="1955750"/>
            <a:ext cx="5572125" cy="1777008"/>
          </a:xfrm>
          <a:prstGeom prst="rect">
            <a:avLst/>
          </a:prstGeom>
        </p:spPr>
      </p:pic>
      <p:pic>
        <p:nvPicPr>
          <p:cNvPr id="23" name="Image 21" descr="preencoded.png"/>
          <p:cNvPicPr>
            <a:picLocks noChangeAspect="1"/>
          </p:cNvPicPr>
          <p:nvPr/>
        </p:nvPicPr>
        <p:blipFill>
          <a:blip r:embed="rId18"/>
          <a:stretch>
            <a:fillRect/>
          </a:stretch>
        </p:blipFill>
        <p:spPr>
          <a:xfrm>
            <a:off x="6429375" y="2187178"/>
            <a:ext cx="214313" cy="175320"/>
          </a:xfrm>
          <a:prstGeom prst="rect">
            <a:avLst/>
          </a:prstGeom>
        </p:spPr>
      </p:pic>
      <p:pic>
        <p:nvPicPr>
          <p:cNvPr id="24" name="Image 22" descr="preencoded.png"/>
          <p:cNvPicPr>
            <a:picLocks noChangeAspect="1"/>
          </p:cNvPicPr>
          <p:nvPr/>
        </p:nvPicPr>
        <p:blipFill>
          <a:blip r:embed="rId19"/>
          <a:stretch>
            <a:fillRect/>
          </a:stretch>
        </p:blipFill>
        <p:spPr>
          <a:xfrm>
            <a:off x="6429375" y="2536775"/>
            <a:ext cx="152400" cy="193923"/>
          </a:xfrm>
          <a:prstGeom prst="rect">
            <a:avLst/>
          </a:prstGeom>
        </p:spPr>
      </p:pic>
      <p:pic>
        <p:nvPicPr>
          <p:cNvPr id="25" name="Image 23" descr="preencoded.png"/>
          <p:cNvPicPr>
            <a:picLocks noChangeAspect="1"/>
          </p:cNvPicPr>
          <p:nvPr/>
        </p:nvPicPr>
        <p:blipFill>
          <a:blip r:embed="rId20"/>
          <a:stretch>
            <a:fillRect/>
          </a:stretch>
        </p:blipFill>
        <p:spPr>
          <a:xfrm>
            <a:off x="6429375" y="3058567"/>
            <a:ext cx="152400" cy="177701"/>
          </a:xfrm>
          <a:prstGeom prst="rect">
            <a:avLst/>
          </a:prstGeom>
        </p:spPr>
      </p:pic>
      <p:pic>
        <p:nvPicPr>
          <p:cNvPr id="26" name="Image 24" descr="preencoded.png"/>
          <p:cNvPicPr>
            <a:picLocks noChangeAspect="1"/>
          </p:cNvPicPr>
          <p:nvPr/>
        </p:nvPicPr>
        <p:blipFill>
          <a:blip r:embed="rId21"/>
          <a:stretch>
            <a:fillRect/>
          </a:stretch>
        </p:blipFill>
        <p:spPr>
          <a:xfrm>
            <a:off x="6238875" y="3923258"/>
            <a:ext cx="5572125" cy="1777008"/>
          </a:xfrm>
          <a:prstGeom prst="rect">
            <a:avLst/>
          </a:prstGeom>
        </p:spPr>
      </p:pic>
      <p:pic>
        <p:nvPicPr>
          <p:cNvPr id="27" name="Image 25" descr="preencoded.png"/>
          <p:cNvPicPr>
            <a:picLocks noChangeAspect="1"/>
          </p:cNvPicPr>
          <p:nvPr/>
        </p:nvPicPr>
        <p:blipFill>
          <a:blip r:embed="rId22"/>
          <a:stretch>
            <a:fillRect/>
          </a:stretch>
        </p:blipFill>
        <p:spPr>
          <a:xfrm>
            <a:off x="6429375" y="4154686"/>
            <a:ext cx="214313" cy="175320"/>
          </a:xfrm>
          <a:prstGeom prst="rect">
            <a:avLst/>
          </a:prstGeom>
        </p:spPr>
      </p:pic>
      <p:pic>
        <p:nvPicPr>
          <p:cNvPr id="28" name="Image 26" descr="preencoded.png"/>
          <p:cNvPicPr>
            <a:picLocks noChangeAspect="1"/>
          </p:cNvPicPr>
          <p:nvPr/>
        </p:nvPicPr>
        <p:blipFill>
          <a:blip r:embed="rId23"/>
          <a:stretch>
            <a:fillRect/>
          </a:stretch>
        </p:blipFill>
        <p:spPr>
          <a:xfrm>
            <a:off x="6429375" y="4504283"/>
            <a:ext cx="152400" cy="152400"/>
          </a:xfrm>
          <a:prstGeom prst="rect">
            <a:avLst/>
          </a:prstGeom>
        </p:spPr>
      </p:pic>
      <p:pic>
        <p:nvPicPr>
          <p:cNvPr id="29" name="Image 27" descr="preencoded.png"/>
          <p:cNvPicPr>
            <a:picLocks noChangeAspect="1"/>
          </p:cNvPicPr>
          <p:nvPr/>
        </p:nvPicPr>
        <p:blipFill>
          <a:blip r:embed="rId24"/>
          <a:stretch>
            <a:fillRect/>
          </a:stretch>
        </p:blipFill>
        <p:spPr>
          <a:xfrm>
            <a:off x="6429375" y="5026075"/>
            <a:ext cx="152400" cy="152400"/>
          </a:xfrm>
          <a:prstGeom prst="rect">
            <a:avLst/>
          </a:prstGeom>
        </p:spPr>
      </p:pic>
      <p:sp>
        <p:nvSpPr>
          <p:cNvPr id="30" name="Text 0"/>
          <p:cNvSpPr/>
          <p:nvPr/>
        </p:nvSpPr>
        <p:spPr>
          <a:xfrm>
            <a:off x="666750" y="333375"/>
            <a:ext cx="10858500" cy="274290"/>
          </a:xfrm>
          <a:prstGeom prst="rect">
            <a:avLst/>
          </a:prstGeom>
          <a:noFill/>
          <a:ln/>
        </p:spPr>
        <p:txBody>
          <a:bodyPr vert="horz" wrap="square" lIns="0" tIns="0" rIns="0" bIns="0" rtlCol="0" anchor="ctr"/>
          <a:lstStyle/>
          <a:p>
            <a:pPr marL="0" indent="0">
              <a:lnSpc>
                <a:spcPts val="2160"/>
              </a:lnSpc>
              <a:buNone/>
            </a:pPr>
            <a:r>
              <a:rPr lang="en-US" sz="1800" b="1" dirty="0">
                <a:solidFill>
                  <a:srgbClr val="2C3E50"/>
                </a:solidFill>
              </a:rPr>
              <a:t>HPV Vaccination: Gardasil-9</a:t>
            </a:r>
            <a:endParaRPr lang="en-US" sz="1800" dirty="0"/>
          </a:p>
        </p:txBody>
      </p:sp>
      <p:sp>
        <p:nvSpPr>
          <p:cNvPr id="31" name="Text 1"/>
          <p:cNvSpPr/>
          <p:nvPr/>
        </p:nvSpPr>
        <p:spPr>
          <a:xfrm>
            <a:off x="666750" y="645765"/>
            <a:ext cx="10858500" cy="200025"/>
          </a:xfrm>
          <a:prstGeom prst="rect">
            <a:avLst/>
          </a:prstGeom>
          <a:noFill/>
          <a:ln/>
        </p:spPr>
        <p:txBody>
          <a:bodyPr vert="horz" wrap="square" lIns="0" tIns="0" rIns="0" bIns="0" rtlCol="0" anchor="ctr"/>
          <a:lstStyle/>
          <a:p>
            <a:pPr marL="0" indent="0">
              <a:lnSpc>
                <a:spcPts val="1575"/>
              </a:lnSpc>
              <a:buNone/>
            </a:pPr>
            <a:r>
              <a:rPr lang="en-US" sz="1050" kern="0" spc="60" dirty="0">
                <a:solidFill>
                  <a:srgbClr val="673AB7"/>
                </a:solidFill>
              </a:rPr>
              <a:t>BRADFORD VTS | GYNAECOLOGICAL ONCOLOGY</a:t>
            </a:r>
            <a:endParaRPr lang="en-US" sz="1050" dirty="0"/>
          </a:p>
        </p:txBody>
      </p:sp>
      <p:sp>
        <p:nvSpPr>
          <p:cNvPr id="32" name="Text 2"/>
          <p:cNvSpPr/>
          <p:nvPr/>
        </p:nvSpPr>
        <p:spPr>
          <a:xfrm>
            <a:off x="881063" y="2169021"/>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673AB7"/>
                </a:solidFill>
              </a:rPr>
              <a:t>The UK Vaccination Programme</a:t>
            </a:r>
            <a:endParaRPr lang="en-US" sz="1350" dirty="0"/>
          </a:p>
        </p:txBody>
      </p:sp>
      <p:sp>
        <p:nvSpPr>
          <p:cNvPr id="33" name="Text 3"/>
          <p:cNvSpPr/>
          <p:nvPr/>
        </p:nvSpPr>
        <p:spPr>
          <a:xfrm>
            <a:off x="838200" y="2540496"/>
            <a:ext cx="84734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Currently uses </a:t>
            </a:r>
            <a:r>
              <a:rPr lang="en-US" sz="1200" b="1" dirty="0">
                <a:solidFill>
                  <a:srgbClr val="2C3E50"/>
                </a:solidFill>
              </a:rPr>
              <a:t>Gardasil-9</a:t>
            </a:r>
            <a:r>
              <a:rPr lang="en-US" sz="1200" dirty="0">
                <a:solidFill>
                  <a:srgbClr val="2C3E50"/>
                </a:solidFill>
              </a:rPr>
              <a:t> (9-valent vaccine).</a:t>
            </a:r>
            <a:endParaRPr lang="en-US" sz="1200" dirty="0"/>
          </a:p>
        </p:txBody>
      </p:sp>
      <p:sp>
        <p:nvSpPr>
          <p:cNvPr id="34" name="Text 4"/>
          <p:cNvSpPr/>
          <p:nvPr/>
        </p:nvSpPr>
        <p:spPr>
          <a:xfrm>
            <a:off x="838200" y="2849017"/>
            <a:ext cx="97536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Offered to all </a:t>
            </a:r>
            <a:r>
              <a:rPr lang="en-US" sz="1200" b="1" dirty="0">
                <a:solidFill>
                  <a:srgbClr val="2C3E50"/>
                </a:solidFill>
              </a:rPr>
              <a:t>girls and boys</a:t>
            </a:r>
            <a:r>
              <a:rPr lang="en-US" sz="1200" dirty="0">
                <a:solidFill>
                  <a:srgbClr val="2C3E50"/>
                </a:solidFill>
              </a:rPr>
              <a:t> aged 12–13 (Year 8).</a:t>
            </a:r>
            <a:endParaRPr lang="en-US" sz="1200" dirty="0"/>
          </a:p>
        </p:txBody>
      </p:sp>
      <p:sp>
        <p:nvSpPr>
          <p:cNvPr id="35" name="Text 5"/>
          <p:cNvSpPr/>
          <p:nvPr/>
        </p:nvSpPr>
        <p:spPr>
          <a:xfrm>
            <a:off x="838200" y="3157538"/>
            <a:ext cx="4924425"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Catch-up available</a:t>
            </a:r>
            <a:r>
              <a:rPr lang="en-US" sz="1200" dirty="0">
                <a:solidFill>
                  <a:srgbClr val="2C3E50"/>
                </a:solidFill>
              </a:rPr>
              <a:t> up to age 25 for those who missed school vaccination.</a:t>
            </a:r>
            <a:endParaRPr lang="en-US" sz="1200" dirty="0"/>
          </a:p>
        </p:txBody>
      </p:sp>
      <p:sp>
        <p:nvSpPr>
          <p:cNvPr id="36" name="Text 6"/>
          <p:cNvSpPr/>
          <p:nvPr/>
        </p:nvSpPr>
        <p:spPr>
          <a:xfrm>
            <a:off x="838200" y="3679329"/>
            <a:ext cx="113538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MSM eligibility:</a:t>
            </a:r>
            <a:r>
              <a:rPr lang="en-US" sz="1200" dirty="0">
                <a:solidFill>
                  <a:srgbClr val="2C3E50"/>
                </a:solidFill>
              </a:rPr>
              <a:t> Offered up to age 45 via sexual health clinics.</a:t>
            </a:r>
            <a:endParaRPr lang="en-US" sz="1200" dirty="0"/>
          </a:p>
        </p:txBody>
      </p:sp>
      <p:sp>
        <p:nvSpPr>
          <p:cNvPr id="37" name="Text 7"/>
          <p:cNvSpPr/>
          <p:nvPr/>
        </p:nvSpPr>
        <p:spPr>
          <a:xfrm>
            <a:off x="881063" y="4559350"/>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673AB7"/>
                </a:solidFill>
              </a:rPr>
              <a:t>Types Covered (9-valent)</a:t>
            </a:r>
            <a:endParaRPr lang="en-US" sz="1350" dirty="0"/>
          </a:p>
        </p:txBody>
      </p:sp>
      <p:sp>
        <p:nvSpPr>
          <p:cNvPr id="38" name="Text 8"/>
          <p:cNvSpPr/>
          <p:nvPr/>
        </p:nvSpPr>
        <p:spPr>
          <a:xfrm>
            <a:off x="571500" y="4930825"/>
            <a:ext cx="11620500" cy="21327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Prevents cervical cancer, vulval/anal cancers, and genital warts:</a:t>
            </a:r>
            <a:endParaRPr lang="en-US" sz="1200" dirty="0"/>
          </a:p>
        </p:txBody>
      </p:sp>
      <p:sp>
        <p:nvSpPr>
          <p:cNvPr id="39" name="Text 9"/>
          <p:cNvSpPr/>
          <p:nvPr/>
        </p:nvSpPr>
        <p:spPr>
          <a:xfrm>
            <a:off x="666750" y="5239345"/>
            <a:ext cx="66675"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6</a:t>
            </a:r>
            <a:endParaRPr lang="en-US" sz="900" dirty="0"/>
          </a:p>
        </p:txBody>
      </p:sp>
      <p:sp>
        <p:nvSpPr>
          <p:cNvPr id="40" name="Text 10"/>
          <p:cNvSpPr/>
          <p:nvPr/>
        </p:nvSpPr>
        <p:spPr>
          <a:xfrm>
            <a:off x="1019175" y="5239345"/>
            <a:ext cx="188259"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11</a:t>
            </a:r>
            <a:endParaRPr lang="en-US" sz="900" dirty="0"/>
          </a:p>
        </p:txBody>
      </p:sp>
      <p:sp>
        <p:nvSpPr>
          <p:cNvPr id="41" name="Text 11"/>
          <p:cNvSpPr/>
          <p:nvPr/>
        </p:nvSpPr>
        <p:spPr>
          <a:xfrm>
            <a:off x="1438275" y="5239345"/>
            <a:ext cx="188259"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16</a:t>
            </a:r>
            <a:endParaRPr lang="en-US" sz="900" dirty="0"/>
          </a:p>
        </p:txBody>
      </p:sp>
      <p:sp>
        <p:nvSpPr>
          <p:cNvPr id="42" name="Text 12"/>
          <p:cNvSpPr/>
          <p:nvPr/>
        </p:nvSpPr>
        <p:spPr>
          <a:xfrm>
            <a:off x="1857375" y="5239345"/>
            <a:ext cx="188259"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18</a:t>
            </a:r>
            <a:endParaRPr lang="en-US" sz="900" dirty="0"/>
          </a:p>
        </p:txBody>
      </p:sp>
      <p:sp>
        <p:nvSpPr>
          <p:cNvPr id="43" name="Text 13"/>
          <p:cNvSpPr/>
          <p:nvPr/>
        </p:nvSpPr>
        <p:spPr>
          <a:xfrm>
            <a:off x="2276475" y="5239345"/>
            <a:ext cx="188259"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31</a:t>
            </a:r>
            <a:endParaRPr lang="en-US" sz="900" dirty="0"/>
          </a:p>
        </p:txBody>
      </p:sp>
      <p:sp>
        <p:nvSpPr>
          <p:cNvPr id="44" name="Text 14"/>
          <p:cNvSpPr/>
          <p:nvPr/>
        </p:nvSpPr>
        <p:spPr>
          <a:xfrm>
            <a:off x="2695575" y="5239345"/>
            <a:ext cx="188259"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33</a:t>
            </a:r>
            <a:endParaRPr lang="en-US" sz="900" dirty="0"/>
          </a:p>
        </p:txBody>
      </p:sp>
      <p:sp>
        <p:nvSpPr>
          <p:cNvPr id="45" name="Text 15"/>
          <p:cNvSpPr/>
          <p:nvPr/>
        </p:nvSpPr>
        <p:spPr>
          <a:xfrm>
            <a:off x="3114675" y="5239345"/>
            <a:ext cx="188259"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45</a:t>
            </a:r>
            <a:endParaRPr lang="en-US" sz="900" dirty="0"/>
          </a:p>
        </p:txBody>
      </p:sp>
      <p:sp>
        <p:nvSpPr>
          <p:cNvPr id="46" name="Text 16"/>
          <p:cNvSpPr/>
          <p:nvPr/>
        </p:nvSpPr>
        <p:spPr>
          <a:xfrm>
            <a:off x="3533775" y="5239345"/>
            <a:ext cx="188259"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52</a:t>
            </a:r>
            <a:endParaRPr lang="en-US" sz="900" dirty="0"/>
          </a:p>
        </p:txBody>
      </p:sp>
      <p:sp>
        <p:nvSpPr>
          <p:cNvPr id="47" name="Text 17"/>
          <p:cNvSpPr/>
          <p:nvPr/>
        </p:nvSpPr>
        <p:spPr>
          <a:xfrm>
            <a:off x="3952875" y="5239345"/>
            <a:ext cx="188259"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58</a:t>
            </a:r>
            <a:endParaRPr lang="en-US" sz="900" dirty="0"/>
          </a:p>
        </p:txBody>
      </p:sp>
      <p:sp>
        <p:nvSpPr>
          <p:cNvPr id="48" name="Text 18"/>
          <p:cNvSpPr/>
          <p:nvPr/>
        </p:nvSpPr>
        <p:spPr>
          <a:xfrm>
            <a:off x="6738938" y="2146250"/>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565C0"/>
                </a:solidFill>
              </a:rPr>
              <a:t>AKT Exam Pearl</a:t>
            </a:r>
            <a:endParaRPr lang="en-US" sz="1350" dirty="0"/>
          </a:p>
        </p:txBody>
      </p:sp>
      <p:sp>
        <p:nvSpPr>
          <p:cNvPr id="49" name="Text 19"/>
          <p:cNvSpPr/>
          <p:nvPr/>
        </p:nvSpPr>
        <p:spPr>
          <a:xfrm>
            <a:off x="6696075" y="2498675"/>
            <a:ext cx="49244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Gardasil-9 targets </a:t>
            </a:r>
            <a:r>
              <a:rPr lang="en-US" sz="1200" b="1" dirty="0">
                <a:solidFill>
                  <a:srgbClr val="2C3E50"/>
                </a:solidFill>
              </a:rPr>
              <a:t>HPV 16 &amp; 18</a:t>
            </a:r>
            <a:r>
              <a:rPr lang="en-US" sz="1200" dirty="0">
                <a:solidFill>
                  <a:srgbClr val="2C3E50"/>
                </a:solidFill>
              </a:rPr>
              <a:t> (responsible for ~70% of cervical cancers) and </a:t>
            </a:r>
            <a:r>
              <a:rPr lang="en-US" sz="1200" b="1" dirty="0">
                <a:solidFill>
                  <a:srgbClr val="2C3E50"/>
                </a:solidFill>
              </a:rPr>
              <a:t>HPV 6 &amp; 11</a:t>
            </a:r>
            <a:r>
              <a:rPr lang="en-US" sz="1200" dirty="0">
                <a:solidFill>
                  <a:srgbClr val="2C3E50"/>
                </a:solidFill>
              </a:rPr>
              <a:t> (causing 90% of genital warts).</a:t>
            </a:r>
            <a:endParaRPr lang="en-US" sz="1200" dirty="0"/>
          </a:p>
        </p:txBody>
      </p:sp>
      <p:sp>
        <p:nvSpPr>
          <p:cNvPr id="50" name="Text 20"/>
          <p:cNvSpPr/>
          <p:nvPr/>
        </p:nvSpPr>
        <p:spPr>
          <a:xfrm>
            <a:off x="6696075" y="3020467"/>
            <a:ext cx="49244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Scottish data (2021) shows a </a:t>
            </a:r>
            <a:r>
              <a:rPr lang="en-US" sz="1200" b="1" dirty="0">
                <a:solidFill>
                  <a:srgbClr val="2C3E50"/>
                </a:solidFill>
              </a:rPr>
              <a:t>90% drop</a:t>
            </a:r>
            <a:r>
              <a:rPr lang="en-US" sz="1200" dirty="0">
                <a:solidFill>
                  <a:srgbClr val="2C3E50"/>
                </a:solidFill>
              </a:rPr>
              <a:t> in cervical cancer rates for those vaccinated at age 12-13.</a:t>
            </a:r>
            <a:endParaRPr lang="en-US" sz="1200" dirty="0"/>
          </a:p>
        </p:txBody>
      </p:sp>
      <p:sp>
        <p:nvSpPr>
          <p:cNvPr id="51" name="Text 21"/>
          <p:cNvSpPr/>
          <p:nvPr/>
        </p:nvSpPr>
        <p:spPr>
          <a:xfrm>
            <a:off x="6738938" y="4113758"/>
            <a:ext cx="5191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Clinical Top Tips</a:t>
            </a:r>
            <a:endParaRPr lang="en-US" sz="1350" dirty="0"/>
          </a:p>
        </p:txBody>
      </p:sp>
      <p:sp>
        <p:nvSpPr>
          <p:cNvPr id="52" name="Text 22"/>
          <p:cNvSpPr/>
          <p:nvPr/>
        </p:nvSpPr>
        <p:spPr>
          <a:xfrm>
            <a:off x="6696075" y="4466183"/>
            <a:ext cx="49244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Vaccination </a:t>
            </a:r>
            <a:r>
              <a:rPr lang="en-US" sz="1200" b="1" dirty="0">
                <a:solidFill>
                  <a:srgbClr val="2C3E50"/>
                </a:solidFill>
              </a:rPr>
              <a:t>does NOT replace</a:t>
            </a:r>
            <a:r>
              <a:rPr lang="en-US" sz="1200" dirty="0">
                <a:solidFill>
                  <a:srgbClr val="2C3E50"/>
                </a:solidFill>
              </a:rPr>
              <a:t> cervical screening. Vaccinated women must still attend all smears.</a:t>
            </a:r>
            <a:endParaRPr lang="en-US" sz="1200" dirty="0"/>
          </a:p>
        </p:txBody>
      </p:sp>
      <p:sp>
        <p:nvSpPr>
          <p:cNvPr id="53" name="Text 23"/>
          <p:cNvSpPr/>
          <p:nvPr/>
        </p:nvSpPr>
        <p:spPr>
          <a:xfrm>
            <a:off x="6696075" y="4987975"/>
            <a:ext cx="49244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rPr>
              <a:t>Vaccination is </a:t>
            </a:r>
            <a:r>
              <a:rPr lang="en-US" sz="1200" b="1" dirty="0">
                <a:solidFill>
                  <a:srgbClr val="2C3E50"/>
                </a:solidFill>
              </a:rPr>
              <a:t>prophylactic</a:t>
            </a:r>
            <a:r>
              <a:rPr lang="en-US" sz="1200" dirty="0">
                <a:solidFill>
                  <a:srgbClr val="2C3E50"/>
                </a:solidFill>
              </a:rPr>
              <a:t>, not therapeutic. It does not treat an existing HPV infection.</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6172</Words>
  <Application>Microsoft Office PowerPoint</Application>
  <PresentationFormat>Widescreen</PresentationFormat>
  <Paragraphs>605</Paragraphs>
  <Slides>35</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2026-05-04T13:13:38Z</dcterms:created>
  <dcterms:modified xsi:type="dcterms:W3CDTF">2026-05-04T13:19:43Z</dcterms:modified>
</cp:coreProperties>
</file>