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4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Lst>
  <p:sldSz cx="12192000" cy="6858000"/>
  <p:notesSz cx="6858000" cy="12192000"/>
  <p:embeddedFontLst>
    <p:embeddedFont>
      <p:font typeface="Roboto" panose="02000000000000000000" pitchFamily="2" charset="0"/>
      <p:regular r:id="rId43"/>
      <p:bold r:id="rId44"/>
      <p:italic r:id="rId45"/>
      <p:boldItalic r:id="rId46"/>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88" d="100"/>
          <a:sy n="88" d="100"/>
        </p:scale>
        <p:origin x="228" y="5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3.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1.fntdata"/><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4.fntdata"/><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71594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119.png"/><Relationship Id="rId13" Type="http://schemas.openxmlformats.org/officeDocument/2006/relationships/image" Target="../media/image122.png"/><Relationship Id="rId18" Type="http://schemas.openxmlformats.org/officeDocument/2006/relationships/image" Target="../media/image127.png"/><Relationship Id="rId3" Type="http://schemas.openxmlformats.org/officeDocument/2006/relationships/image" Target="../media/image1.png"/><Relationship Id="rId7" Type="http://schemas.openxmlformats.org/officeDocument/2006/relationships/image" Target="../media/image32.png"/><Relationship Id="rId12" Type="http://schemas.openxmlformats.org/officeDocument/2006/relationships/image" Target="../media/image121.png"/><Relationship Id="rId17" Type="http://schemas.openxmlformats.org/officeDocument/2006/relationships/image" Target="../media/image126.png"/><Relationship Id="rId2" Type="http://schemas.openxmlformats.org/officeDocument/2006/relationships/notesSlide" Target="../notesSlides/notesSlide10.xml"/><Relationship Id="rId16" Type="http://schemas.openxmlformats.org/officeDocument/2006/relationships/image" Target="../media/image125.png"/><Relationship Id="rId1" Type="http://schemas.openxmlformats.org/officeDocument/2006/relationships/slideLayout" Target="../slideLayouts/slideLayout1.xml"/><Relationship Id="rId6" Type="http://schemas.openxmlformats.org/officeDocument/2006/relationships/image" Target="../media/image118.png"/><Relationship Id="rId11" Type="http://schemas.openxmlformats.org/officeDocument/2006/relationships/image" Target="../media/image33.png"/><Relationship Id="rId5" Type="http://schemas.openxmlformats.org/officeDocument/2006/relationships/image" Target="../media/image6.png"/><Relationship Id="rId15" Type="http://schemas.openxmlformats.org/officeDocument/2006/relationships/image" Target="../media/image124.png"/><Relationship Id="rId10" Type="http://schemas.openxmlformats.org/officeDocument/2006/relationships/image" Target="../media/image120.png"/><Relationship Id="rId19" Type="http://schemas.openxmlformats.org/officeDocument/2006/relationships/image" Target="../media/image128.png"/><Relationship Id="rId4" Type="http://schemas.openxmlformats.org/officeDocument/2006/relationships/image" Target="../media/image5.png"/><Relationship Id="rId9" Type="http://schemas.openxmlformats.org/officeDocument/2006/relationships/image" Target="../media/image8.png"/><Relationship Id="rId14" Type="http://schemas.openxmlformats.org/officeDocument/2006/relationships/image" Target="../media/image123.png"/></Relationships>
</file>

<file path=ppt/slides/_rels/slide11.xml.rels><?xml version="1.0" encoding="UTF-8" standalone="yes"?>
<Relationships xmlns="http://schemas.openxmlformats.org/package/2006/relationships"><Relationship Id="rId8" Type="http://schemas.openxmlformats.org/officeDocument/2006/relationships/image" Target="../media/image132.png"/><Relationship Id="rId13" Type="http://schemas.openxmlformats.org/officeDocument/2006/relationships/image" Target="../media/image137.png"/><Relationship Id="rId3" Type="http://schemas.openxmlformats.org/officeDocument/2006/relationships/image" Target="../media/image1.png"/><Relationship Id="rId7" Type="http://schemas.openxmlformats.org/officeDocument/2006/relationships/image" Target="../media/image106.png"/><Relationship Id="rId12" Type="http://schemas.openxmlformats.org/officeDocument/2006/relationships/image" Target="../media/image136.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131.png"/><Relationship Id="rId11" Type="http://schemas.openxmlformats.org/officeDocument/2006/relationships/image" Target="../media/image135.png"/><Relationship Id="rId5" Type="http://schemas.openxmlformats.org/officeDocument/2006/relationships/image" Target="../media/image130.png"/><Relationship Id="rId10" Type="http://schemas.openxmlformats.org/officeDocument/2006/relationships/image" Target="../media/image134.png"/><Relationship Id="rId4" Type="http://schemas.openxmlformats.org/officeDocument/2006/relationships/image" Target="../media/image129.png"/><Relationship Id="rId9" Type="http://schemas.openxmlformats.org/officeDocument/2006/relationships/image" Target="../media/image133.png"/><Relationship Id="rId14" Type="http://schemas.openxmlformats.org/officeDocument/2006/relationships/image" Target="../media/image138.png"/></Relationships>
</file>

<file path=ppt/slides/_rels/slide12.xml.rels><?xml version="1.0" encoding="UTF-8" standalone="yes"?>
<Relationships xmlns="http://schemas.openxmlformats.org/package/2006/relationships"><Relationship Id="rId8" Type="http://schemas.openxmlformats.org/officeDocument/2006/relationships/image" Target="../media/image143.png"/><Relationship Id="rId13" Type="http://schemas.openxmlformats.org/officeDocument/2006/relationships/image" Target="../media/image148.png"/><Relationship Id="rId18" Type="http://schemas.openxmlformats.org/officeDocument/2006/relationships/image" Target="../media/image153.png"/><Relationship Id="rId26" Type="http://schemas.openxmlformats.org/officeDocument/2006/relationships/image" Target="../media/image161.png"/><Relationship Id="rId3" Type="http://schemas.openxmlformats.org/officeDocument/2006/relationships/image" Target="../media/image1.png"/><Relationship Id="rId21" Type="http://schemas.openxmlformats.org/officeDocument/2006/relationships/image" Target="../media/image156.png"/><Relationship Id="rId7" Type="http://schemas.openxmlformats.org/officeDocument/2006/relationships/image" Target="../media/image142.png"/><Relationship Id="rId12" Type="http://schemas.openxmlformats.org/officeDocument/2006/relationships/image" Target="../media/image147.png"/><Relationship Id="rId17" Type="http://schemas.openxmlformats.org/officeDocument/2006/relationships/image" Target="../media/image152.png"/><Relationship Id="rId25" Type="http://schemas.openxmlformats.org/officeDocument/2006/relationships/image" Target="../media/image160.png"/><Relationship Id="rId2" Type="http://schemas.openxmlformats.org/officeDocument/2006/relationships/notesSlide" Target="../notesSlides/notesSlide12.xml"/><Relationship Id="rId16" Type="http://schemas.openxmlformats.org/officeDocument/2006/relationships/image" Target="../media/image151.png"/><Relationship Id="rId20" Type="http://schemas.openxmlformats.org/officeDocument/2006/relationships/image" Target="../media/image155.png"/><Relationship Id="rId1" Type="http://schemas.openxmlformats.org/officeDocument/2006/relationships/slideLayout" Target="../slideLayouts/slideLayout1.xml"/><Relationship Id="rId6" Type="http://schemas.openxmlformats.org/officeDocument/2006/relationships/image" Target="../media/image141.png"/><Relationship Id="rId11" Type="http://schemas.openxmlformats.org/officeDocument/2006/relationships/image" Target="../media/image146.png"/><Relationship Id="rId24" Type="http://schemas.openxmlformats.org/officeDocument/2006/relationships/image" Target="../media/image159.png"/><Relationship Id="rId5" Type="http://schemas.openxmlformats.org/officeDocument/2006/relationships/image" Target="../media/image140.png"/><Relationship Id="rId15" Type="http://schemas.openxmlformats.org/officeDocument/2006/relationships/image" Target="../media/image150.png"/><Relationship Id="rId23" Type="http://schemas.openxmlformats.org/officeDocument/2006/relationships/image" Target="../media/image158.png"/><Relationship Id="rId10" Type="http://schemas.openxmlformats.org/officeDocument/2006/relationships/image" Target="../media/image145.png"/><Relationship Id="rId19" Type="http://schemas.openxmlformats.org/officeDocument/2006/relationships/image" Target="../media/image154.png"/><Relationship Id="rId4" Type="http://schemas.openxmlformats.org/officeDocument/2006/relationships/image" Target="../media/image139.png"/><Relationship Id="rId9" Type="http://schemas.openxmlformats.org/officeDocument/2006/relationships/image" Target="../media/image144.png"/><Relationship Id="rId14" Type="http://schemas.openxmlformats.org/officeDocument/2006/relationships/image" Target="../media/image149.png"/><Relationship Id="rId22" Type="http://schemas.openxmlformats.org/officeDocument/2006/relationships/image" Target="../media/image157.png"/></Relationships>
</file>

<file path=ppt/slides/_rels/slide13.xml.rels><?xml version="1.0" encoding="UTF-8" standalone="yes"?>
<Relationships xmlns="http://schemas.openxmlformats.org/package/2006/relationships"><Relationship Id="rId8" Type="http://schemas.openxmlformats.org/officeDocument/2006/relationships/image" Target="../media/image166.png"/><Relationship Id="rId13" Type="http://schemas.openxmlformats.org/officeDocument/2006/relationships/image" Target="../media/image171.png"/><Relationship Id="rId3" Type="http://schemas.openxmlformats.org/officeDocument/2006/relationships/image" Target="../media/image1.png"/><Relationship Id="rId7" Type="http://schemas.openxmlformats.org/officeDocument/2006/relationships/image" Target="../media/image165.png"/><Relationship Id="rId12" Type="http://schemas.openxmlformats.org/officeDocument/2006/relationships/image" Target="../media/image170.png"/><Relationship Id="rId2" Type="http://schemas.openxmlformats.org/officeDocument/2006/relationships/notesSlide" Target="../notesSlides/notesSlide13.xml"/><Relationship Id="rId16" Type="http://schemas.openxmlformats.org/officeDocument/2006/relationships/image" Target="../media/image174.png"/><Relationship Id="rId1" Type="http://schemas.openxmlformats.org/officeDocument/2006/relationships/slideLayout" Target="../slideLayouts/slideLayout1.xml"/><Relationship Id="rId6" Type="http://schemas.openxmlformats.org/officeDocument/2006/relationships/image" Target="../media/image164.png"/><Relationship Id="rId11" Type="http://schemas.openxmlformats.org/officeDocument/2006/relationships/image" Target="../media/image169.png"/><Relationship Id="rId5" Type="http://schemas.openxmlformats.org/officeDocument/2006/relationships/image" Target="../media/image163.png"/><Relationship Id="rId15" Type="http://schemas.openxmlformats.org/officeDocument/2006/relationships/image" Target="../media/image173.png"/><Relationship Id="rId10" Type="http://schemas.openxmlformats.org/officeDocument/2006/relationships/image" Target="../media/image168.png"/><Relationship Id="rId4" Type="http://schemas.openxmlformats.org/officeDocument/2006/relationships/image" Target="../media/image162.png"/><Relationship Id="rId9" Type="http://schemas.openxmlformats.org/officeDocument/2006/relationships/image" Target="../media/image167.png"/><Relationship Id="rId14" Type="http://schemas.openxmlformats.org/officeDocument/2006/relationships/image" Target="../media/image172.png"/></Relationships>
</file>

<file path=ppt/slides/_rels/slide14.xml.rels><?xml version="1.0" encoding="UTF-8" standalone="yes"?>
<Relationships xmlns="http://schemas.openxmlformats.org/package/2006/relationships"><Relationship Id="rId8" Type="http://schemas.openxmlformats.org/officeDocument/2006/relationships/image" Target="../media/image178.png"/><Relationship Id="rId13" Type="http://schemas.openxmlformats.org/officeDocument/2006/relationships/image" Target="../media/image137.png"/><Relationship Id="rId3" Type="http://schemas.openxmlformats.org/officeDocument/2006/relationships/image" Target="../media/image1.png"/><Relationship Id="rId7" Type="http://schemas.openxmlformats.org/officeDocument/2006/relationships/image" Target="../media/image177.png"/><Relationship Id="rId12" Type="http://schemas.openxmlformats.org/officeDocument/2006/relationships/image" Target="../media/image182.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176.png"/><Relationship Id="rId11" Type="http://schemas.openxmlformats.org/officeDocument/2006/relationships/image" Target="../media/image181.png"/><Relationship Id="rId5" Type="http://schemas.openxmlformats.org/officeDocument/2006/relationships/image" Target="../media/image175.png"/><Relationship Id="rId10" Type="http://schemas.openxmlformats.org/officeDocument/2006/relationships/image" Target="../media/image180.png"/><Relationship Id="rId4" Type="http://schemas.openxmlformats.org/officeDocument/2006/relationships/image" Target="../media/image5.png"/><Relationship Id="rId9" Type="http://schemas.openxmlformats.org/officeDocument/2006/relationships/image" Target="../media/image179.png"/></Relationships>
</file>

<file path=ppt/slides/_rels/slide15.xml.rels><?xml version="1.0" encoding="UTF-8" standalone="yes"?>
<Relationships xmlns="http://schemas.openxmlformats.org/package/2006/relationships"><Relationship Id="rId8" Type="http://schemas.openxmlformats.org/officeDocument/2006/relationships/image" Target="../media/image186.png"/><Relationship Id="rId13" Type="http://schemas.openxmlformats.org/officeDocument/2006/relationships/image" Target="../media/image191.png"/><Relationship Id="rId18" Type="http://schemas.openxmlformats.org/officeDocument/2006/relationships/image" Target="../media/image195.png"/><Relationship Id="rId3" Type="http://schemas.openxmlformats.org/officeDocument/2006/relationships/image" Target="../media/image1.png"/><Relationship Id="rId21" Type="http://schemas.openxmlformats.org/officeDocument/2006/relationships/image" Target="../media/image198.png"/><Relationship Id="rId7" Type="http://schemas.openxmlformats.org/officeDocument/2006/relationships/image" Target="../media/image185.png"/><Relationship Id="rId12" Type="http://schemas.openxmlformats.org/officeDocument/2006/relationships/image" Target="../media/image190.png"/><Relationship Id="rId17" Type="http://schemas.openxmlformats.org/officeDocument/2006/relationships/image" Target="../media/image194.png"/><Relationship Id="rId2" Type="http://schemas.openxmlformats.org/officeDocument/2006/relationships/notesSlide" Target="../notesSlides/notesSlide15.xml"/><Relationship Id="rId16" Type="http://schemas.openxmlformats.org/officeDocument/2006/relationships/image" Target="../media/image116.png"/><Relationship Id="rId20" Type="http://schemas.openxmlformats.org/officeDocument/2006/relationships/image" Target="../media/image197.png"/><Relationship Id="rId1" Type="http://schemas.openxmlformats.org/officeDocument/2006/relationships/slideLayout" Target="../slideLayouts/slideLayout1.xml"/><Relationship Id="rId6" Type="http://schemas.openxmlformats.org/officeDocument/2006/relationships/image" Target="../media/image184.png"/><Relationship Id="rId11" Type="http://schemas.openxmlformats.org/officeDocument/2006/relationships/image" Target="../media/image189.png"/><Relationship Id="rId24" Type="http://schemas.openxmlformats.org/officeDocument/2006/relationships/image" Target="../media/image201.png"/><Relationship Id="rId5" Type="http://schemas.openxmlformats.org/officeDocument/2006/relationships/image" Target="../media/image183.png"/><Relationship Id="rId15" Type="http://schemas.openxmlformats.org/officeDocument/2006/relationships/image" Target="../media/image193.png"/><Relationship Id="rId23" Type="http://schemas.openxmlformats.org/officeDocument/2006/relationships/image" Target="../media/image200.png"/><Relationship Id="rId10" Type="http://schemas.openxmlformats.org/officeDocument/2006/relationships/image" Target="../media/image188.png"/><Relationship Id="rId19" Type="http://schemas.openxmlformats.org/officeDocument/2006/relationships/image" Target="../media/image196.png"/><Relationship Id="rId4" Type="http://schemas.openxmlformats.org/officeDocument/2006/relationships/image" Target="../media/image5.png"/><Relationship Id="rId9" Type="http://schemas.openxmlformats.org/officeDocument/2006/relationships/image" Target="../media/image187.png"/><Relationship Id="rId14" Type="http://schemas.openxmlformats.org/officeDocument/2006/relationships/image" Target="../media/image192.png"/><Relationship Id="rId22" Type="http://schemas.openxmlformats.org/officeDocument/2006/relationships/image" Target="../media/image199.png"/></Relationships>
</file>

<file path=ppt/slides/_rels/slide16.xml.rels><?xml version="1.0" encoding="UTF-8" standalone="yes"?>
<Relationships xmlns="http://schemas.openxmlformats.org/package/2006/relationships"><Relationship Id="rId8" Type="http://schemas.openxmlformats.org/officeDocument/2006/relationships/image" Target="../media/image205.png"/><Relationship Id="rId13" Type="http://schemas.openxmlformats.org/officeDocument/2006/relationships/image" Target="../media/image210.png"/><Relationship Id="rId18" Type="http://schemas.openxmlformats.org/officeDocument/2006/relationships/image" Target="../media/image215.png"/><Relationship Id="rId3" Type="http://schemas.openxmlformats.org/officeDocument/2006/relationships/image" Target="../media/image1.png"/><Relationship Id="rId7" Type="http://schemas.openxmlformats.org/officeDocument/2006/relationships/image" Target="../media/image204.png"/><Relationship Id="rId12" Type="http://schemas.openxmlformats.org/officeDocument/2006/relationships/image" Target="../media/image209.png"/><Relationship Id="rId17" Type="http://schemas.openxmlformats.org/officeDocument/2006/relationships/image" Target="../media/image214.png"/><Relationship Id="rId2" Type="http://schemas.openxmlformats.org/officeDocument/2006/relationships/notesSlide" Target="../notesSlides/notesSlide16.xml"/><Relationship Id="rId16" Type="http://schemas.openxmlformats.org/officeDocument/2006/relationships/image" Target="../media/image213.png"/><Relationship Id="rId20" Type="http://schemas.openxmlformats.org/officeDocument/2006/relationships/image" Target="../media/image217.png"/><Relationship Id="rId1" Type="http://schemas.openxmlformats.org/officeDocument/2006/relationships/slideLayout" Target="../slideLayouts/slideLayout1.xml"/><Relationship Id="rId6" Type="http://schemas.openxmlformats.org/officeDocument/2006/relationships/image" Target="../media/image203.png"/><Relationship Id="rId11" Type="http://schemas.openxmlformats.org/officeDocument/2006/relationships/image" Target="../media/image208.png"/><Relationship Id="rId5" Type="http://schemas.openxmlformats.org/officeDocument/2006/relationships/image" Target="../media/image202.png"/><Relationship Id="rId15" Type="http://schemas.openxmlformats.org/officeDocument/2006/relationships/image" Target="../media/image212.png"/><Relationship Id="rId10" Type="http://schemas.openxmlformats.org/officeDocument/2006/relationships/image" Target="../media/image207.png"/><Relationship Id="rId19" Type="http://schemas.openxmlformats.org/officeDocument/2006/relationships/image" Target="../media/image216.png"/><Relationship Id="rId4" Type="http://schemas.openxmlformats.org/officeDocument/2006/relationships/image" Target="../media/image5.png"/><Relationship Id="rId9" Type="http://schemas.openxmlformats.org/officeDocument/2006/relationships/image" Target="../media/image206.png"/><Relationship Id="rId14" Type="http://schemas.openxmlformats.org/officeDocument/2006/relationships/image" Target="../media/image211.png"/></Relationships>
</file>

<file path=ppt/slides/_rels/slide17.xml.rels><?xml version="1.0" encoding="UTF-8" standalone="yes"?>
<Relationships xmlns="http://schemas.openxmlformats.org/package/2006/relationships"><Relationship Id="rId8" Type="http://schemas.openxmlformats.org/officeDocument/2006/relationships/image" Target="../media/image220.png"/><Relationship Id="rId13" Type="http://schemas.openxmlformats.org/officeDocument/2006/relationships/image" Target="../media/image224.png"/><Relationship Id="rId3" Type="http://schemas.openxmlformats.org/officeDocument/2006/relationships/image" Target="../media/image1.png"/><Relationship Id="rId7" Type="http://schemas.openxmlformats.org/officeDocument/2006/relationships/image" Target="../media/image45.png"/><Relationship Id="rId12" Type="http://schemas.openxmlformats.org/officeDocument/2006/relationships/image" Target="../media/image223.png"/><Relationship Id="rId17" Type="http://schemas.openxmlformats.org/officeDocument/2006/relationships/image" Target="../media/image228.png"/><Relationship Id="rId2" Type="http://schemas.openxmlformats.org/officeDocument/2006/relationships/notesSlide" Target="../notesSlides/notesSlide17.xml"/><Relationship Id="rId16" Type="http://schemas.openxmlformats.org/officeDocument/2006/relationships/image" Target="../media/image227.png"/><Relationship Id="rId1" Type="http://schemas.openxmlformats.org/officeDocument/2006/relationships/slideLayout" Target="../slideLayouts/slideLayout1.xml"/><Relationship Id="rId6" Type="http://schemas.openxmlformats.org/officeDocument/2006/relationships/image" Target="../media/image219.png"/><Relationship Id="rId11" Type="http://schemas.openxmlformats.org/officeDocument/2006/relationships/image" Target="../media/image222.png"/><Relationship Id="rId5" Type="http://schemas.openxmlformats.org/officeDocument/2006/relationships/image" Target="../media/image218.png"/><Relationship Id="rId15" Type="http://schemas.openxmlformats.org/officeDocument/2006/relationships/image" Target="../media/image226.png"/><Relationship Id="rId10" Type="http://schemas.openxmlformats.org/officeDocument/2006/relationships/image" Target="../media/image221.png"/><Relationship Id="rId4" Type="http://schemas.openxmlformats.org/officeDocument/2006/relationships/image" Target="../media/image5.png"/><Relationship Id="rId9" Type="http://schemas.openxmlformats.org/officeDocument/2006/relationships/image" Target="../media/image120.png"/><Relationship Id="rId14" Type="http://schemas.openxmlformats.org/officeDocument/2006/relationships/image" Target="../media/image225.png"/></Relationships>
</file>

<file path=ppt/slides/_rels/slide18.xml.rels><?xml version="1.0" encoding="UTF-8" standalone="yes"?>
<Relationships xmlns="http://schemas.openxmlformats.org/package/2006/relationships"><Relationship Id="rId8" Type="http://schemas.openxmlformats.org/officeDocument/2006/relationships/image" Target="../media/image232.png"/><Relationship Id="rId13" Type="http://schemas.openxmlformats.org/officeDocument/2006/relationships/image" Target="../media/image237.png"/><Relationship Id="rId18" Type="http://schemas.openxmlformats.org/officeDocument/2006/relationships/image" Target="../media/image242.png"/><Relationship Id="rId3" Type="http://schemas.openxmlformats.org/officeDocument/2006/relationships/image" Target="../media/image1.png"/><Relationship Id="rId7" Type="http://schemas.openxmlformats.org/officeDocument/2006/relationships/image" Target="../media/image231.png"/><Relationship Id="rId12" Type="http://schemas.openxmlformats.org/officeDocument/2006/relationships/image" Target="../media/image236.png"/><Relationship Id="rId17" Type="http://schemas.openxmlformats.org/officeDocument/2006/relationships/image" Target="../media/image241.png"/><Relationship Id="rId2" Type="http://schemas.openxmlformats.org/officeDocument/2006/relationships/notesSlide" Target="../notesSlides/notesSlide18.xml"/><Relationship Id="rId16" Type="http://schemas.openxmlformats.org/officeDocument/2006/relationships/image" Target="../media/image240.png"/><Relationship Id="rId1" Type="http://schemas.openxmlformats.org/officeDocument/2006/relationships/slideLayout" Target="../slideLayouts/slideLayout1.xml"/><Relationship Id="rId6" Type="http://schemas.openxmlformats.org/officeDocument/2006/relationships/image" Target="../media/image230.png"/><Relationship Id="rId11" Type="http://schemas.openxmlformats.org/officeDocument/2006/relationships/image" Target="../media/image235.png"/><Relationship Id="rId5" Type="http://schemas.openxmlformats.org/officeDocument/2006/relationships/image" Target="../media/image229.png"/><Relationship Id="rId15" Type="http://schemas.openxmlformats.org/officeDocument/2006/relationships/image" Target="../media/image239.png"/><Relationship Id="rId10" Type="http://schemas.openxmlformats.org/officeDocument/2006/relationships/image" Target="../media/image234.png"/><Relationship Id="rId19" Type="http://schemas.openxmlformats.org/officeDocument/2006/relationships/image" Target="../media/image243.png"/><Relationship Id="rId4" Type="http://schemas.openxmlformats.org/officeDocument/2006/relationships/image" Target="../media/image129.png"/><Relationship Id="rId9" Type="http://schemas.openxmlformats.org/officeDocument/2006/relationships/image" Target="../media/image233.png"/><Relationship Id="rId14" Type="http://schemas.openxmlformats.org/officeDocument/2006/relationships/image" Target="../media/image238.png"/></Relationships>
</file>

<file path=ppt/slides/_rels/slide19.xml.rels><?xml version="1.0" encoding="UTF-8" standalone="yes"?>
<Relationships xmlns="http://schemas.openxmlformats.org/package/2006/relationships"><Relationship Id="rId8" Type="http://schemas.openxmlformats.org/officeDocument/2006/relationships/image" Target="../media/image247.png"/><Relationship Id="rId13" Type="http://schemas.openxmlformats.org/officeDocument/2006/relationships/image" Target="../media/image252.png"/><Relationship Id="rId18" Type="http://schemas.openxmlformats.org/officeDocument/2006/relationships/image" Target="../media/image257.png"/><Relationship Id="rId3" Type="http://schemas.openxmlformats.org/officeDocument/2006/relationships/image" Target="../media/image1.png"/><Relationship Id="rId21" Type="http://schemas.openxmlformats.org/officeDocument/2006/relationships/image" Target="../media/image260.png"/><Relationship Id="rId7" Type="http://schemas.openxmlformats.org/officeDocument/2006/relationships/image" Target="../media/image246.png"/><Relationship Id="rId12" Type="http://schemas.openxmlformats.org/officeDocument/2006/relationships/image" Target="../media/image251.png"/><Relationship Id="rId17" Type="http://schemas.openxmlformats.org/officeDocument/2006/relationships/image" Target="../media/image256.png"/><Relationship Id="rId2" Type="http://schemas.openxmlformats.org/officeDocument/2006/relationships/notesSlide" Target="../notesSlides/notesSlide19.xml"/><Relationship Id="rId16" Type="http://schemas.openxmlformats.org/officeDocument/2006/relationships/image" Target="../media/image255.png"/><Relationship Id="rId20" Type="http://schemas.openxmlformats.org/officeDocument/2006/relationships/image" Target="../media/image259.png"/><Relationship Id="rId1" Type="http://schemas.openxmlformats.org/officeDocument/2006/relationships/slideLayout" Target="../slideLayouts/slideLayout1.xml"/><Relationship Id="rId6" Type="http://schemas.openxmlformats.org/officeDocument/2006/relationships/image" Target="../media/image245.png"/><Relationship Id="rId11" Type="http://schemas.openxmlformats.org/officeDocument/2006/relationships/image" Target="../media/image250.png"/><Relationship Id="rId5" Type="http://schemas.openxmlformats.org/officeDocument/2006/relationships/image" Target="../media/image244.png"/><Relationship Id="rId15" Type="http://schemas.openxmlformats.org/officeDocument/2006/relationships/image" Target="../media/image254.png"/><Relationship Id="rId23" Type="http://schemas.openxmlformats.org/officeDocument/2006/relationships/image" Target="../media/image262.png"/><Relationship Id="rId10" Type="http://schemas.openxmlformats.org/officeDocument/2006/relationships/image" Target="../media/image249.png"/><Relationship Id="rId19" Type="http://schemas.openxmlformats.org/officeDocument/2006/relationships/image" Target="../media/image258.png"/><Relationship Id="rId4" Type="http://schemas.openxmlformats.org/officeDocument/2006/relationships/image" Target="../media/image129.png"/><Relationship Id="rId9" Type="http://schemas.openxmlformats.org/officeDocument/2006/relationships/image" Target="../media/image248.png"/><Relationship Id="rId14" Type="http://schemas.openxmlformats.org/officeDocument/2006/relationships/image" Target="../media/image253.png"/><Relationship Id="rId22" Type="http://schemas.openxmlformats.org/officeDocument/2006/relationships/image" Target="../media/image261.png"/></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png"/><Relationship Id="rId7" Type="http://schemas.openxmlformats.org/officeDocument/2006/relationships/image" Target="../media/image8.png"/><Relationship Id="rId12"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20.xml.rels><?xml version="1.0" encoding="UTF-8" standalone="yes"?>
<Relationships xmlns="http://schemas.openxmlformats.org/package/2006/relationships"><Relationship Id="rId8" Type="http://schemas.openxmlformats.org/officeDocument/2006/relationships/image" Target="../media/image265.png"/><Relationship Id="rId13" Type="http://schemas.openxmlformats.org/officeDocument/2006/relationships/image" Target="../media/image41.png"/><Relationship Id="rId18" Type="http://schemas.openxmlformats.org/officeDocument/2006/relationships/image" Target="../media/image271.png"/><Relationship Id="rId3" Type="http://schemas.openxmlformats.org/officeDocument/2006/relationships/image" Target="../media/image1.png"/><Relationship Id="rId7" Type="http://schemas.openxmlformats.org/officeDocument/2006/relationships/image" Target="../media/image32.png"/><Relationship Id="rId12" Type="http://schemas.openxmlformats.org/officeDocument/2006/relationships/image" Target="../media/image33.png"/><Relationship Id="rId17" Type="http://schemas.openxmlformats.org/officeDocument/2006/relationships/image" Target="../media/image270.png"/><Relationship Id="rId2" Type="http://schemas.openxmlformats.org/officeDocument/2006/relationships/notesSlide" Target="../notesSlides/notesSlide20.xml"/><Relationship Id="rId16" Type="http://schemas.openxmlformats.org/officeDocument/2006/relationships/image" Target="../media/image35.png"/><Relationship Id="rId1" Type="http://schemas.openxmlformats.org/officeDocument/2006/relationships/slideLayout" Target="../slideLayouts/slideLayout1.xml"/><Relationship Id="rId6" Type="http://schemas.openxmlformats.org/officeDocument/2006/relationships/image" Target="../media/image264.png"/><Relationship Id="rId11" Type="http://schemas.openxmlformats.org/officeDocument/2006/relationships/image" Target="../media/image267.png"/><Relationship Id="rId5" Type="http://schemas.openxmlformats.org/officeDocument/2006/relationships/image" Target="../media/image263.png"/><Relationship Id="rId15" Type="http://schemas.openxmlformats.org/officeDocument/2006/relationships/image" Target="../media/image269.png"/><Relationship Id="rId10" Type="http://schemas.openxmlformats.org/officeDocument/2006/relationships/image" Target="../media/image266.png"/><Relationship Id="rId19" Type="http://schemas.openxmlformats.org/officeDocument/2006/relationships/image" Target="../media/image272.png"/><Relationship Id="rId4" Type="http://schemas.openxmlformats.org/officeDocument/2006/relationships/image" Target="../media/image5.png"/><Relationship Id="rId9" Type="http://schemas.openxmlformats.org/officeDocument/2006/relationships/image" Target="../media/image119.png"/><Relationship Id="rId14" Type="http://schemas.openxmlformats.org/officeDocument/2006/relationships/image" Target="../media/image268.png"/></Relationships>
</file>

<file path=ppt/slides/_rels/slide21.xml.rels><?xml version="1.0" encoding="UTF-8" standalone="yes"?>
<Relationships xmlns="http://schemas.openxmlformats.org/package/2006/relationships"><Relationship Id="rId8" Type="http://schemas.openxmlformats.org/officeDocument/2006/relationships/image" Target="../media/image275.png"/><Relationship Id="rId13" Type="http://schemas.openxmlformats.org/officeDocument/2006/relationships/image" Target="../media/image280.png"/><Relationship Id="rId18" Type="http://schemas.openxmlformats.org/officeDocument/2006/relationships/image" Target="../media/image285.png"/><Relationship Id="rId3" Type="http://schemas.openxmlformats.org/officeDocument/2006/relationships/image" Target="../media/image1.png"/><Relationship Id="rId21" Type="http://schemas.openxmlformats.org/officeDocument/2006/relationships/image" Target="../media/image288.png"/><Relationship Id="rId7" Type="http://schemas.openxmlformats.org/officeDocument/2006/relationships/image" Target="../media/image274.png"/><Relationship Id="rId12" Type="http://schemas.openxmlformats.org/officeDocument/2006/relationships/image" Target="../media/image279.png"/><Relationship Id="rId17" Type="http://schemas.openxmlformats.org/officeDocument/2006/relationships/image" Target="../media/image284.png"/><Relationship Id="rId2" Type="http://schemas.openxmlformats.org/officeDocument/2006/relationships/notesSlide" Target="../notesSlides/notesSlide21.xml"/><Relationship Id="rId16" Type="http://schemas.openxmlformats.org/officeDocument/2006/relationships/image" Target="../media/image283.png"/><Relationship Id="rId20" Type="http://schemas.openxmlformats.org/officeDocument/2006/relationships/image" Target="../media/image287.png"/><Relationship Id="rId1" Type="http://schemas.openxmlformats.org/officeDocument/2006/relationships/slideLayout" Target="../slideLayouts/slideLayout1.xml"/><Relationship Id="rId6" Type="http://schemas.openxmlformats.org/officeDocument/2006/relationships/image" Target="../media/image245.png"/><Relationship Id="rId11" Type="http://schemas.openxmlformats.org/officeDocument/2006/relationships/image" Target="../media/image278.png"/><Relationship Id="rId5" Type="http://schemas.openxmlformats.org/officeDocument/2006/relationships/image" Target="../media/image273.png"/><Relationship Id="rId15" Type="http://schemas.openxmlformats.org/officeDocument/2006/relationships/image" Target="../media/image282.png"/><Relationship Id="rId23" Type="http://schemas.openxmlformats.org/officeDocument/2006/relationships/image" Target="../media/image290.png"/><Relationship Id="rId10" Type="http://schemas.openxmlformats.org/officeDocument/2006/relationships/image" Target="../media/image277.png"/><Relationship Id="rId19" Type="http://schemas.openxmlformats.org/officeDocument/2006/relationships/image" Target="../media/image286.png"/><Relationship Id="rId4" Type="http://schemas.openxmlformats.org/officeDocument/2006/relationships/image" Target="../media/image5.png"/><Relationship Id="rId9" Type="http://schemas.openxmlformats.org/officeDocument/2006/relationships/image" Target="../media/image276.png"/><Relationship Id="rId14" Type="http://schemas.openxmlformats.org/officeDocument/2006/relationships/image" Target="../media/image281.png"/><Relationship Id="rId22" Type="http://schemas.openxmlformats.org/officeDocument/2006/relationships/image" Target="../media/image289.png"/></Relationships>
</file>

<file path=ppt/slides/_rels/slide22.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97.png"/><Relationship Id="rId3" Type="http://schemas.openxmlformats.org/officeDocument/2006/relationships/image" Target="../media/image1.png"/><Relationship Id="rId7" Type="http://schemas.openxmlformats.org/officeDocument/2006/relationships/image" Target="../media/image293.png"/><Relationship Id="rId12" Type="http://schemas.openxmlformats.org/officeDocument/2006/relationships/image" Target="../media/image296.pn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292.png"/><Relationship Id="rId11" Type="http://schemas.openxmlformats.org/officeDocument/2006/relationships/image" Target="../media/image23.png"/><Relationship Id="rId5" Type="http://schemas.openxmlformats.org/officeDocument/2006/relationships/image" Target="../media/image291.png"/><Relationship Id="rId10" Type="http://schemas.openxmlformats.org/officeDocument/2006/relationships/image" Target="../media/image295.png"/><Relationship Id="rId4" Type="http://schemas.openxmlformats.org/officeDocument/2006/relationships/image" Target="../media/image129.png"/><Relationship Id="rId9" Type="http://schemas.openxmlformats.org/officeDocument/2006/relationships/image" Target="../media/image294.png"/></Relationships>
</file>

<file path=ppt/slides/_rels/slide23.xml.rels><?xml version="1.0" encoding="UTF-8" standalone="yes"?>
<Relationships xmlns="http://schemas.openxmlformats.org/package/2006/relationships"><Relationship Id="rId8" Type="http://schemas.openxmlformats.org/officeDocument/2006/relationships/image" Target="../media/image41.png"/><Relationship Id="rId13" Type="http://schemas.openxmlformats.org/officeDocument/2006/relationships/image" Target="../media/image302.png"/><Relationship Id="rId3" Type="http://schemas.openxmlformats.org/officeDocument/2006/relationships/image" Target="../media/image1.png"/><Relationship Id="rId7" Type="http://schemas.openxmlformats.org/officeDocument/2006/relationships/image" Target="../media/image32.png"/><Relationship Id="rId12" Type="http://schemas.openxmlformats.org/officeDocument/2006/relationships/image" Target="../media/image119.png"/><Relationship Id="rId2" Type="http://schemas.openxmlformats.org/officeDocument/2006/relationships/notesSlide" Target="../notesSlides/notesSlide23.xml"/><Relationship Id="rId16" Type="http://schemas.openxmlformats.org/officeDocument/2006/relationships/image" Target="../media/image45.png"/><Relationship Id="rId1" Type="http://schemas.openxmlformats.org/officeDocument/2006/relationships/slideLayout" Target="../slideLayouts/slideLayout1.xml"/><Relationship Id="rId6" Type="http://schemas.openxmlformats.org/officeDocument/2006/relationships/image" Target="../media/image299.png"/><Relationship Id="rId11" Type="http://schemas.openxmlformats.org/officeDocument/2006/relationships/image" Target="../media/image301.png"/><Relationship Id="rId5" Type="http://schemas.openxmlformats.org/officeDocument/2006/relationships/image" Target="../media/image298.png"/><Relationship Id="rId15" Type="http://schemas.openxmlformats.org/officeDocument/2006/relationships/image" Target="../media/image46.png"/><Relationship Id="rId10" Type="http://schemas.openxmlformats.org/officeDocument/2006/relationships/image" Target="../media/image300.png"/><Relationship Id="rId4" Type="http://schemas.openxmlformats.org/officeDocument/2006/relationships/image" Target="../media/image5.png"/><Relationship Id="rId9" Type="http://schemas.openxmlformats.org/officeDocument/2006/relationships/image" Target="../media/image33.png"/><Relationship Id="rId14" Type="http://schemas.openxmlformats.org/officeDocument/2006/relationships/image" Target="../media/image303.png"/></Relationships>
</file>

<file path=ppt/slides/_rels/slide24.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26.png"/><Relationship Id="rId3" Type="http://schemas.openxmlformats.org/officeDocument/2006/relationships/image" Target="../media/image1.png"/><Relationship Id="rId7" Type="http://schemas.openxmlformats.org/officeDocument/2006/relationships/image" Target="../media/image306.png"/><Relationship Id="rId12" Type="http://schemas.openxmlformats.org/officeDocument/2006/relationships/image" Target="../media/image309.png"/><Relationship Id="rId17" Type="http://schemas.openxmlformats.org/officeDocument/2006/relationships/image" Target="../media/image313.png"/><Relationship Id="rId2" Type="http://schemas.openxmlformats.org/officeDocument/2006/relationships/notesSlide" Target="../notesSlides/notesSlide24.xml"/><Relationship Id="rId16" Type="http://schemas.openxmlformats.org/officeDocument/2006/relationships/image" Target="../media/image312.png"/><Relationship Id="rId1" Type="http://schemas.openxmlformats.org/officeDocument/2006/relationships/slideLayout" Target="../slideLayouts/slideLayout1.xml"/><Relationship Id="rId6" Type="http://schemas.openxmlformats.org/officeDocument/2006/relationships/image" Target="../media/image305.png"/><Relationship Id="rId11" Type="http://schemas.openxmlformats.org/officeDocument/2006/relationships/image" Target="../media/image308.png"/><Relationship Id="rId5" Type="http://schemas.openxmlformats.org/officeDocument/2006/relationships/image" Target="../media/image304.png"/><Relationship Id="rId15" Type="http://schemas.openxmlformats.org/officeDocument/2006/relationships/image" Target="../media/image311.png"/><Relationship Id="rId10" Type="http://schemas.openxmlformats.org/officeDocument/2006/relationships/image" Target="../media/image307.png"/><Relationship Id="rId4" Type="http://schemas.openxmlformats.org/officeDocument/2006/relationships/image" Target="../media/image5.png"/><Relationship Id="rId9" Type="http://schemas.openxmlformats.org/officeDocument/2006/relationships/image" Target="../media/image116.png"/><Relationship Id="rId14" Type="http://schemas.openxmlformats.org/officeDocument/2006/relationships/image" Target="../media/image310.png"/></Relationships>
</file>

<file path=ppt/slides/_rels/slide25.xml.rels><?xml version="1.0" encoding="UTF-8" standalone="yes"?>
<Relationships xmlns="http://schemas.openxmlformats.org/package/2006/relationships"><Relationship Id="rId8" Type="http://schemas.openxmlformats.org/officeDocument/2006/relationships/image" Target="../media/image317.png"/><Relationship Id="rId3" Type="http://schemas.openxmlformats.org/officeDocument/2006/relationships/image" Target="../media/image1.png"/><Relationship Id="rId7" Type="http://schemas.openxmlformats.org/officeDocument/2006/relationships/image" Target="../media/image316.png"/><Relationship Id="rId12" Type="http://schemas.openxmlformats.org/officeDocument/2006/relationships/image" Target="../media/image321.png"/><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315.png"/><Relationship Id="rId11" Type="http://schemas.openxmlformats.org/officeDocument/2006/relationships/image" Target="../media/image320.png"/><Relationship Id="rId5" Type="http://schemas.openxmlformats.org/officeDocument/2006/relationships/image" Target="../media/image314.png"/><Relationship Id="rId10" Type="http://schemas.openxmlformats.org/officeDocument/2006/relationships/image" Target="../media/image319.png"/><Relationship Id="rId4" Type="http://schemas.openxmlformats.org/officeDocument/2006/relationships/image" Target="../media/image5.png"/><Relationship Id="rId9" Type="http://schemas.openxmlformats.org/officeDocument/2006/relationships/image" Target="../media/image318.png"/></Relationships>
</file>

<file path=ppt/slides/_rels/slide26.xml.rels><?xml version="1.0" encoding="UTF-8" standalone="yes"?>
<Relationships xmlns="http://schemas.openxmlformats.org/package/2006/relationships"><Relationship Id="rId8" Type="http://schemas.openxmlformats.org/officeDocument/2006/relationships/image" Target="../media/image113.png"/><Relationship Id="rId13" Type="http://schemas.openxmlformats.org/officeDocument/2006/relationships/image" Target="../media/image327.png"/><Relationship Id="rId18" Type="http://schemas.openxmlformats.org/officeDocument/2006/relationships/image" Target="../media/image331.png"/><Relationship Id="rId3" Type="http://schemas.openxmlformats.org/officeDocument/2006/relationships/image" Target="../media/image1.png"/><Relationship Id="rId21" Type="http://schemas.openxmlformats.org/officeDocument/2006/relationships/image" Target="../media/image334.png"/><Relationship Id="rId7" Type="http://schemas.openxmlformats.org/officeDocument/2006/relationships/image" Target="../media/image106.png"/><Relationship Id="rId12" Type="http://schemas.openxmlformats.org/officeDocument/2006/relationships/image" Target="../media/image326.png"/><Relationship Id="rId17" Type="http://schemas.openxmlformats.org/officeDocument/2006/relationships/image" Target="../media/image330.png"/><Relationship Id="rId2" Type="http://schemas.openxmlformats.org/officeDocument/2006/relationships/notesSlide" Target="../notesSlides/notesSlide26.xml"/><Relationship Id="rId16" Type="http://schemas.openxmlformats.org/officeDocument/2006/relationships/image" Target="../media/image329.png"/><Relationship Id="rId20" Type="http://schemas.openxmlformats.org/officeDocument/2006/relationships/image" Target="../media/image333.png"/><Relationship Id="rId1" Type="http://schemas.openxmlformats.org/officeDocument/2006/relationships/slideLayout" Target="../slideLayouts/slideLayout1.xml"/><Relationship Id="rId6" Type="http://schemas.openxmlformats.org/officeDocument/2006/relationships/image" Target="../media/image245.png"/><Relationship Id="rId11" Type="http://schemas.openxmlformats.org/officeDocument/2006/relationships/image" Target="../media/image325.png"/><Relationship Id="rId5" Type="http://schemas.openxmlformats.org/officeDocument/2006/relationships/image" Target="../media/image322.png"/><Relationship Id="rId15" Type="http://schemas.openxmlformats.org/officeDocument/2006/relationships/image" Target="../media/image255.png"/><Relationship Id="rId10" Type="http://schemas.openxmlformats.org/officeDocument/2006/relationships/image" Target="../media/image324.png"/><Relationship Id="rId19" Type="http://schemas.openxmlformats.org/officeDocument/2006/relationships/image" Target="../media/image332.png"/><Relationship Id="rId4" Type="http://schemas.openxmlformats.org/officeDocument/2006/relationships/image" Target="../media/image5.png"/><Relationship Id="rId9" Type="http://schemas.openxmlformats.org/officeDocument/2006/relationships/image" Target="../media/image323.png"/><Relationship Id="rId14" Type="http://schemas.openxmlformats.org/officeDocument/2006/relationships/image" Target="../media/image328.png"/></Relationships>
</file>

<file path=ppt/slides/_rels/slide27.xml.rels><?xml version="1.0" encoding="UTF-8" standalone="yes"?>
<Relationships xmlns="http://schemas.openxmlformats.org/package/2006/relationships"><Relationship Id="rId8" Type="http://schemas.openxmlformats.org/officeDocument/2006/relationships/image" Target="../media/image337.png"/><Relationship Id="rId13" Type="http://schemas.openxmlformats.org/officeDocument/2006/relationships/image" Target="../media/image340.png"/><Relationship Id="rId3" Type="http://schemas.openxmlformats.org/officeDocument/2006/relationships/image" Target="../media/image335.png"/><Relationship Id="rId7" Type="http://schemas.openxmlformats.org/officeDocument/2006/relationships/image" Target="../media/image336.png"/><Relationship Id="rId12" Type="http://schemas.openxmlformats.org/officeDocument/2006/relationships/image" Target="../media/image179.png"/><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image" Target="../media/image175.png"/><Relationship Id="rId11" Type="http://schemas.openxmlformats.org/officeDocument/2006/relationships/image" Target="../media/image339.png"/><Relationship Id="rId5" Type="http://schemas.openxmlformats.org/officeDocument/2006/relationships/image" Target="../media/image5.png"/><Relationship Id="rId15" Type="http://schemas.openxmlformats.org/officeDocument/2006/relationships/image" Target="../media/image342.png"/><Relationship Id="rId10" Type="http://schemas.openxmlformats.org/officeDocument/2006/relationships/image" Target="../media/image338.png"/><Relationship Id="rId4" Type="http://schemas.openxmlformats.org/officeDocument/2006/relationships/image" Target="../media/image1.png"/><Relationship Id="rId9" Type="http://schemas.openxmlformats.org/officeDocument/2006/relationships/image" Target="../media/image182.png"/><Relationship Id="rId14" Type="http://schemas.openxmlformats.org/officeDocument/2006/relationships/image" Target="../media/image341.png"/></Relationships>
</file>

<file path=ppt/slides/_rels/slide28.xml.rels><?xml version="1.0" encoding="UTF-8" standalone="yes"?>
<Relationships xmlns="http://schemas.openxmlformats.org/package/2006/relationships"><Relationship Id="rId8" Type="http://schemas.openxmlformats.org/officeDocument/2006/relationships/image" Target="../media/image346.png"/><Relationship Id="rId13" Type="http://schemas.openxmlformats.org/officeDocument/2006/relationships/image" Target="../media/image351.png"/><Relationship Id="rId3" Type="http://schemas.openxmlformats.org/officeDocument/2006/relationships/image" Target="../media/image1.png"/><Relationship Id="rId7" Type="http://schemas.openxmlformats.org/officeDocument/2006/relationships/image" Target="../media/image345.png"/><Relationship Id="rId12" Type="http://schemas.openxmlformats.org/officeDocument/2006/relationships/image" Target="../media/image350.png"/><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image" Target="../media/image344.png"/><Relationship Id="rId11" Type="http://schemas.openxmlformats.org/officeDocument/2006/relationships/image" Target="../media/image349.png"/><Relationship Id="rId5" Type="http://schemas.openxmlformats.org/officeDocument/2006/relationships/image" Target="../media/image343.png"/><Relationship Id="rId10" Type="http://schemas.openxmlformats.org/officeDocument/2006/relationships/image" Target="../media/image348.png"/><Relationship Id="rId4" Type="http://schemas.openxmlformats.org/officeDocument/2006/relationships/image" Target="../media/image129.png"/><Relationship Id="rId9" Type="http://schemas.openxmlformats.org/officeDocument/2006/relationships/image" Target="../media/image347.png"/></Relationships>
</file>

<file path=ppt/slides/_rels/slide29.xml.rels><?xml version="1.0" encoding="UTF-8" standalone="yes"?>
<Relationships xmlns="http://schemas.openxmlformats.org/package/2006/relationships"><Relationship Id="rId8" Type="http://schemas.openxmlformats.org/officeDocument/2006/relationships/image" Target="../media/image356.png"/><Relationship Id="rId13" Type="http://schemas.openxmlformats.org/officeDocument/2006/relationships/image" Target="../media/image360.png"/><Relationship Id="rId3" Type="http://schemas.openxmlformats.org/officeDocument/2006/relationships/image" Target="../media/image1.png"/><Relationship Id="rId7" Type="http://schemas.openxmlformats.org/officeDocument/2006/relationships/image" Target="../media/image355.png"/><Relationship Id="rId12" Type="http://schemas.openxmlformats.org/officeDocument/2006/relationships/image" Target="../media/image359.png"/><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image" Target="../media/image354.png"/><Relationship Id="rId11" Type="http://schemas.openxmlformats.org/officeDocument/2006/relationships/image" Target="../media/image358.png"/><Relationship Id="rId5" Type="http://schemas.openxmlformats.org/officeDocument/2006/relationships/image" Target="../media/image353.png"/><Relationship Id="rId10" Type="http://schemas.openxmlformats.org/officeDocument/2006/relationships/image" Target="../media/image357.png"/><Relationship Id="rId4" Type="http://schemas.openxmlformats.org/officeDocument/2006/relationships/image" Target="../media/image352.png"/><Relationship Id="rId9" Type="http://schemas.openxmlformats.org/officeDocument/2006/relationships/image" Target="../media/image23.png"/></Relationships>
</file>

<file path=ppt/slides/_rels/slide3.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2.png"/><Relationship Id="rId18" Type="http://schemas.openxmlformats.org/officeDocument/2006/relationships/image" Target="../media/image27.png"/><Relationship Id="rId3" Type="http://schemas.openxmlformats.org/officeDocument/2006/relationships/image" Target="../media/image1.png"/><Relationship Id="rId7" Type="http://schemas.openxmlformats.org/officeDocument/2006/relationships/image" Target="../media/image16.png"/><Relationship Id="rId12" Type="http://schemas.openxmlformats.org/officeDocument/2006/relationships/image" Target="../media/image21.png"/><Relationship Id="rId17" Type="http://schemas.openxmlformats.org/officeDocument/2006/relationships/image" Target="../media/image26.png"/><Relationship Id="rId2" Type="http://schemas.openxmlformats.org/officeDocument/2006/relationships/notesSlide" Target="../notesSlides/notesSlide3.xml"/><Relationship Id="rId16" Type="http://schemas.openxmlformats.org/officeDocument/2006/relationships/image" Target="../media/image25.png"/><Relationship Id="rId1" Type="http://schemas.openxmlformats.org/officeDocument/2006/relationships/slideLayout" Target="../slideLayouts/slideLayout1.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5" Type="http://schemas.openxmlformats.org/officeDocument/2006/relationships/image" Target="../media/image24.png"/><Relationship Id="rId10" Type="http://schemas.openxmlformats.org/officeDocument/2006/relationships/image" Target="../media/image19.png"/><Relationship Id="rId19" Type="http://schemas.openxmlformats.org/officeDocument/2006/relationships/image" Target="../media/image28.png"/><Relationship Id="rId4" Type="http://schemas.openxmlformats.org/officeDocument/2006/relationships/image" Target="../media/image5.png"/><Relationship Id="rId9" Type="http://schemas.openxmlformats.org/officeDocument/2006/relationships/image" Target="../media/image18.png"/><Relationship Id="rId14" Type="http://schemas.openxmlformats.org/officeDocument/2006/relationships/image" Target="../media/image23.png"/></Relationships>
</file>

<file path=ppt/slides/_rels/slide30.xml.rels><?xml version="1.0" encoding="UTF-8" standalone="yes"?>
<Relationships xmlns="http://schemas.openxmlformats.org/package/2006/relationships"><Relationship Id="rId8" Type="http://schemas.openxmlformats.org/officeDocument/2006/relationships/image" Target="../media/image364.png"/><Relationship Id="rId13" Type="http://schemas.openxmlformats.org/officeDocument/2006/relationships/image" Target="../media/image369.png"/><Relationship Id="rId18" Type="http://schemas.openxmlformats.org/officeDocument/2006/relationships/image" Target="../media/image374.png"/><Relationship Id="rId3" Type="http://schemas.openxmlformats.org/officeDocument/2006/relationships/image" Target="../media/image1.png"/><Relationship Id="rId21" Type="http://schemas.openxmlformats.org/officeDocument/2006/relationships/image" Target="../media/image377.png"/><Relationship Id="rId7" Type="http://schemas.openxmlformats.org/officeDocument/2006/relationships/image" Target="../media/image363.png"/><Relationship Id="rId12" Type="http://schemas.openxmlformats.org/officeDocument/2006/relationships/image" Target="../media/image368.png"/><Relationship Id="rId17" Type="http://schemas.openxmlformats.org/officeDocument/2006/relationships/image" Target="../media/image373.png"/><Relationship Id="rId2" Type="http://schemas.openxmlformats.org/officeDocument/2006/relationships/notesSlide" Target="../notesSlides/notesSlide30.xml"/><Relationship Id="rId16" Type="http://schemas.openxmlformats.org/officeDocument/2006/relationships/image" Target="../media/image372.png"/><Relationship Id="rId20" Type="http://schemas.openxmlformats.org/officeDocument/2006/relationships/image" Target="../media/image376.png"/><Relationship Id="rId1" Type="http://schemas.openxmlformats.org/officeDocument/2006/relationships/slideLayout" Target="../slideLayouts/slideLayout1.xml"/><Relationship Id="rId6" Type="http://schemas.openxmlformats.org/officeDocument/2006/relationships/image" Target="../media/image362.png"/><Relationship Id="rId11" Type="http://schemas.openxmlformats.org/officeDocument/2006/relationships/image" Target="../media/image367.png"/><Relationship Id="rId5" Type="http://schemas.openxmlformats.org/officeDocument/2006/relationships/image" Target="../media/image361.png"/><Relationship Id="rId15" Type="http://schemas.openxmlformats.org/officeDocument/2006/relationships/image" Target="../media/image371.png"/><Relationship Id="rId10" Type="http://schemas.openxmlformats.org/officeDocument/2006/relationships/image" Target="../media/image366.png"/><Relationship Id="rId19" Type="http://schemas.openxmlformats.org/officeDocument/2006/relationships/image" Target="../media/image375.png"/><Relationship Id="rId4" Type="http://schemas.openxmlformats.org/officeDocument/2006/relationships/image" Target="../media/image5.png"/><Relationship Id="rId9" Type="http://schemas.openxmlformats.org/officeDocument/2006/relationships/image" Target="../media/image365.png"/><Relationship Id="rId14" Type="http://schemas.openxmlformats.org/officeDocument/2006/relationships/image" Target="../media/image370.png"/></Relationships>
</file>

<file path=ppt/slides/_rels/slide31.xml.rels><?xml version="1.0" encoding="UTF-8" standalone="yes"?>
<Relationships xmlns="http://schemas.openxmlformats.org/package/2006/relationships"><Relationship Id="rId8" Type="http://schemas.openxmlformats.org/officeDocument/2006/relationships/image" Target="../media/image381.png"/><Relationship Id="rId13" Type="http://schemas.openxmlformats.org/officeDocument/2006/relationships/image" Target="../media/image386.png"/><Relationship Id="rId3" Type="http://schemas.openxmlformats.org/officeDocument/2006/relationships/image" Target="../media/image1.png"/><Relationship Id="rId7" Type="http://schemas.openxmlformats.org/officeDocument/2006/relationships/image" Target="../media/image380.png"/><Relationship Id="rId12" Type="http://schemas.openxmlformats.org/officeDocument/2006/relationships/image" Target="../media/image385.png"/><Relationship Id="rId2" Type="http://schemas.openxmlformats.org/officeDocument/2006/relationships/notesSlide" Target="../notesSlides/notesSlide31.xml"/><Relationship Id="rId1" Type="http://schemas.openxmlformats.org/officeDocument/2006/relationships/slideLayout" Target="../slideLayouts/slideLayout1.xml"/><Relationship Id="rId6" Type="http://schemas.openxmlformats.org/officeDocument/2006/relationships/image" Target="../media/image379.png"/><Relationship Id="rId11" Type="http://schemas.openxmlformats.org/officeDocument/2006/relationships/image" Target="../media/image384.png"/><Relationship Id="rId5" Type="http://schemas.openxmlformats.org/officeDocument/2006/relationships/image" Target="../media/image378.png"/><Relationship Id="rId10" Type="http://schemas.openxmlformats.org/officeDocument/2006/relationships/image" Target="../media/image383.png"/><Relationship Id="rId4" Type="http://schemas.openxmlformats.org/officeDocument/2006/relationships/image" Target="../media/image5.png"/><Relationship Id="rId9" Type="http://schemas.openxmlformats.org/officeDocument/2006/relationships/image" Target="../media/image382.png"/></Relationships>
</file>

<file path=ppt/slides/_rels/slide32.xml.rels><?xml version="1.0" encoding="UTF-8" standalone="yes"?>
<Relationships xmlns="http://schemas.openxmlformats.org/package/2006/relationships"><Relationship Id="rId8" Type="http://schemas.openxmlformats.org/officeDocument/2006/relationships/image" Target="../media/image390.png"/><Relationship Id="rId13" Type="http://schemas.openxmlformats.org/officeDocument/2006/relationships/image" Target="../media/image395.png"/><Relationship Id="rId18" Type="http://schemas.openxmlformats.org/officeDocument/2006/relationships/image" Target="../media/image400.png"/><Relationship Id="rId3" Type="http://schemas.openxmlformats.org/officeDocument/2006/relationships/image" Target="../media/image1.png"/><Relationship Id="rId7" Type="http://schemas.openxmlformats.org/officeDocument/2006/relationships/image" Target="../media/image389.png"/><Relationship Id="rId12" Type="http://schemas.openxmlformats.org/officeDocument/2006/relationships/image" Target="../media/image394.png"/><Relationship Id="rId17" Type="http://schemas.openxmlformats.org/officeDocument/2006/relationships/image" Target="../media/image399.png"/><Relationship Id="rId2" Type="http://schemas.openxmlformats.org/officeDocument/2006/relationships/notesSlide" Target="../notesSlides/notesSlide32.xml"/><Relationship Id="rId16" Type="http://schemas.openxmlformats.org/officeDocument/2006/relationships/image" Target="../media/image398.png"/><Relationship Id="rId1" Type="http://schemas.openxmlformats.org/officeDocument/2006/relationships/slideLayout" Target="../slideLayouts/slideLayout1.xml"/><Relationship Id="rId6" Type="http://schemas.openxmlformats.org/officeDocument/2006/relationships/image" Target="../media/image388.png"/><Relationship Id="rId11" Type="http://schemas.openxmlformats.org/officeDocument/2006/relationships/image" Target="../media/image393.png"/><Relationship Id="rId5" Type="http://schemas.openxmlformats.org/officeDocument/2006/relationships/image" Target="../media/image387.png"/><Relationship Id="rId15" Type="http://schemas.openxmlformats.org/officeDocument/2006/relationships/image" Target="../media/image397.png"/><Relationship Id="rId10" Type="http://schemas.openxmlformats.org/officeDocument/2006/relationships/image" Target="../media/image392.png"/><Relationship Id="rId19" Type="http://schemas.openxmlformats.org/officeDocument/2006/relationships/image" Target="../media/image401.png"/><Relationship Id="rId4" Type="http://schemas.openxmlformats.org/officeDocument/2006/relationships/image" Target="../media/image129.png"/><Relationship Id="rId9" Type="http://schemas.openxmlformats.org/officeDocument/2006/relationships/image" Target="../media/image391.png"/><Relationship Id="rId14" Type="http://schemas.openxmlformats.org/officeDocument/2006/relationships/image" Target="../media/image396.png"/></Relationships>
</file>

<file path=ppt/slides/_rels/slide33.xml.rels><?xml version="1.0" encoding="UTF-8" standalone="yes"?>
<Relationships xmlns="http://schemas.openxmlformats.org/package/2006/relationships"><Relationship Id="rId8" Type="http://schemas.openxmlformats.org/officeDocument/2006/relationships/image" Target="../media/image404.png"/><Relationship Id="rId13" Type="http://schemas.openxmlformats.org/officeDocument/2006/relationships/image" Target="../media/image409.png"/><Relationship Id="rId18" Type="http://schemas.openxmlformats.org/officeDocument/2006/relationships/image" Target="../media/image414.png"/><Relationship Id="rId3" Type="http://schemas.openxmlformats.org/officeDocument/2006/relationships/image" Target="../media/image402.png"/><Relationship Id="rId21" Type="http://schemas.openxmlformats.org/officeDocument/2006/relationships/image" Target="../media/image416.png"/><Relationship Id="rId7" Type="http://schemas.openxmlformats.org/officeDocument/2006/relationships/image" Target="../media/image403.png"/><Relationship Id="rId12" Type="http://schemas.openxmlformats.org/officeDocument/2006/relationships/image" Target="../media/image408.png"/><Relationship Id="rId17" Type="http://schemas.openxmlformats.org/officeDocument/2006/relationships/image" Target="../media/image413.png"/><Relationship Id="rId2" Type="http://schemas.openxmlformats.org/officeDocument/2006/relationships/notesSlide" Target="../notesSlides/notesSlide33.xml"/><Relationship Id="rId16" Type="http://schemas.openxmlformats.org/officeDocument/2006/relationships/image" Target="../media/image412.png"/><Relationship Id="rId20" Type="http://schemas.openxmlformats.org/officeDocument/2006/relationships/image" Target="../media/image127.png"/><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image" Target="../media/image407.png"/><Relationship Id="rId5" Type="http://schemas.openxmlformats.org/officeDocument/2006/relationships/image" Target="../media/image5.png"/><Relationship Id="rId15" Type="http://schemas.openxmlformats.org/officeDocument/2006/relationships/image" Target="../media/image411.png"/><Relationship Id="rId10" Type="http://schemas.openxmlformats.org/officeDocument/2006/relationships/image" Target="../media/image406.png"/><Relationship Id="rId19" Type="http://schemas.openxmlformats.org/officeDocument/2006/relationships/image" Target="../media/image415.png"/><Relationship Id="rId4" Type="http://schemas.openxmlformats.org/officeDocument/2006/relationships/image" Target="../media/image1.png"/><Relationship Id="rId9" Type="http://schemas.openxmlformats.org/officeDocument/2006/relationships/image" Target="../media/image405.png"/><Relationship Id="rId14" Type="http://schemas.openxmlformats.org/officeDocument/2006/relationships/image" Target="../media/image410.png"/><Relationship Id="rId22" Type="http://schemas.openxmlformats.org/officeDocument/2006/relationships/image" Target="../media/image417.png"/></Relationships>
</file>

<file path=ppt/slides/_rels/slide34.xml.rels><?xml version="1.0" encoding="UTF-8" standalone="yes"?>
<Relationships xmlns="http://schemas.openxmlformats.org/package/2006/relationships"><Relationship Id="rId8" Type="http://schemas.openxmlformats.org/officeDocument/2006/relationships/image" Target="../media/image421.png"/><Relationship Id="rId13" Type="http://schemas.openxmlformats.org/officeDocument/2006/relationships/image" Target="../media/image426.png"/><Relationship Id="rId3" Type="http://schemas.openxmlformats.org/officeDocument/2006/relationships/image" Target="../media/image1.png"/><Relationship Id="rId7" Type="http://schemas.openxmlformats.org/officeDocument/2006/relationships/image" Target="../media/image420.png"/><Relationship Id="rId12" Type="http://schemas.openxmlformats.org/officeDocument/2006/relationships/image" Target="../media/image425.png"/><Relationship Id="rId2" Type="http://schemas.openxmlformats.org/officeDocument/2006/relationships/notesSlide" Target="../notesSlides/notesSlide34.xml"/><Relationship Id="rId1" Type="http://schemas.openxmlformats.org/officeDocument/2006/relationships/slideLayout" Target="../slideLayouts/slideLayout1.xml"/><Relationship Id="rId6" Type="http://schemas.openxmlformats.org/officeDocument/2006/relationships/image" Target="../media/image419.png"/><Relationship Id="rId11" Type="http://schemas.openxmlformats.org/officeDocument/2006/relationships/image" Target="../media/image424.png"/><Relationship Id="rId5" Type="http://schemas.openxmlformats.org/officeDocument/2006/relationships/image" Target="../media/image418.png"/><Relationship Id="rId10" Type="http://schemas.openxmlformats.org/officeDocument/2006/relationships/image" Target="../media/image423.png"/><Relationship Id="rId4" Type="http://schemas.openxmlformats.org/officeDocument/2006/relationships/image" Target="../media/image5.png"/><Relationship Id="rId9" Type="http://schemas.openxmlformats.org/officeDocument/2006/relationships/image" Target="../media/image422.png"/></Relationships>
</file>

<file path=ppt/slides/_rels/slide35.xml.rels><?xml version="1.0" encoding="UTF-8" standalone="yes"?>
<Relationships xmlns="http://schemas.openxmlformats.org/package/2006/relationships"><Relationship Id="rId8" Type="http://schemas.openxmlformats.org/officeDocument/2006/relationships/image" Target="../media/image45.png"/><Relationship Id="rId13" Type="http://schemas.openxmlformats.org/officeDocument/2006/relationships/image" Target="../media/image42.png"/><Relationship Id="rId3" Type="http://schemas.openxmlformats.org/officeDocument/2006/relationships/image" Target="../media/image1.png"/><Relationship Id="rId7" Type="http://schemas.openxmlformats.org/officeDocument/2006/relationships/image" Target="../media/image429.png"/><Relationship Id="rId12" Type="http://schemas.openxmlformats.org/officeDocument/2006/relationships/image" Target="../media/image432.png"/><Relationship Id="rId2" Type="http://schemas.openxmlformats.org/officeDocument/2006/relationships/notesSlide" Target="../notesSlides/notesSlide35.xml"/><Relationship Id="rId16" Type="http://schemas.openxmlformats.org/officeDocument/2006/relationships/image" Target="../media/image435.png"/><Relationship Id="rId1" Type="http://schemas.openxmlformats.org/officeDocument/2006/relationships/slideLayout" Target="../slideLayouts/slideLayout1.xml"/><Relationship Id="rId6" Type="http://schemas.openxmlformats.org/officeDocument/2006/relationships/image" Target="../media/image428.png"/><Relationship Id="rId11" Type="http://schemas.openxmlformats.org/officeDocument/2006/relationships/image" Target="../media/image431.png"/><Relationship Id="rId5" Type="http://schemas.openxmlformats.org/officeDocument/2006/relationships/image" Target="../media/image427.png"/><Relationship Id="rId15" Type="http://schemas.openxmlformats.org/officeDocument/2006/relationships/image" Target="../media/image434.png"/><Relationship Id="rId10" Type="http://schemas.openxmlformats.org/officeDocument/2006/relationships/image" Target="../media/image430.png"/><Relationship Id="rId4" Type="http://schemas.openxmlformats.org/officeDocument/2006/relationships/image" Target="../media/image5.png"/><Relationship Id="rId9" Type="http://schemas.openxmlformats.org/officeDocument/2006/relationships/image" Target="../media/image46.png"/><Relationship Id="rId14" Type="http://schemas.openxmlformats.org/officeDocument/2006/relationships/image" Target="../media/image433.png"/></Relationships>
</file>

<file path=ppt/slides/_rels/slide36.xml.rels><?xml version="1.0" encoding="UTF-8" standalone="yes"?>
<Relationships xmlns="http://schemas.openxmlformats.org/package/2006/relationships"><Relationship Id="rId8" Type="http://schemas.openxmlformats.org/officeDocument/2006/relationships/image" Target="../media/image439.png"/><Relationship Id="rId13" Type="http://schemas.openxmlformats.org/officeDocument/2006/relationships/image" Target="../media/image444.png"/><Relationship Id="rId3" Type="http://schemas.openxmlformats.org/officeDocument/2006/relationships/image" Target="../media/image1.png"/><Relationship Id="rId7" Type="http://schemas.openxmlformats.org/officeDocument/2006/relationships/image" Target="../media/image438.png"/><Relationship Id="rId12" Type="http://schemas.openxmlformats.org/officeDocument/2006/relationships/image" Target="../media/image443.png"/><Relationship Id="rId2" Type="http://schemas.openxmlformats.org/officeDocument/2006/relationships/notesSlide" Target="../notesSlides/notesSlide36.xml"/><Relationship Id="rId1" Type="http://schemas.openxmlformats.org/officeDocument/2006/relationships/slideLayout" Target="../slideLayouts/slideLayout1.xml"/><Relationship Id="rId6" Type="http://schemas.openxmlformats.org/officeDocument/2006/relationships/image" Target="../media/image437.png"/><Relationship Id="rId11" Type="http://schemas.openxmlformats.org/officeDocument/2006/relationships/image" Target="../media/image442.png"/><Relationship Id="rId5" Type="http://schemas.openxmlformats.org/officeDocument/2006/relationships/image" Target="../media/image436.png"/><Relationship Id="rId15" Type="http://schemas.openxmlformats.org/officeDocument/2006/relationships/image" Target="../media/image446.png"/><Relationship Id="rId10" Type="http://schemas.openxmlformats.org/officeDocument/2006/relationships/image" Target="../media/image441.png"/><Relationship Id="rId4" Type="http://schemas.openxmlformats.org/officeDocument/2006/relationships/image" Target="../media/image129.png"/><Relationship Id="rId9" Type="http://schemas.openxmlformats.org/officeDocument/2006/relationships/image" Target="../media/image440.png"/><Relationship Id="rId14" Type="http://schemas.openxmlformats.org/officeDocument/2006/relationships/image" Target="../media/image445.png"/></Relationships>
</file>

<file path=ppt/slides/_rels/slide37.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453.png"/><Relationship Id="rId3" Type="http://schemas.openxmlformats.org/officeDocument/2006/relationships/image" Target="../media/image1.png"/><Relationship Id="rId7" Type="http://schemas.openxmlformats.org/officeDocument/2006/relationships/image" Target="../media/image33.png"/><Relationship Id="rId12" Type="http://schemas.openxmlformats.org/officeDocument/2006/relationships/image" Target="../media/image452.png"/><Relationship Id="rId2" Type="http://schemas.openxmlformats.org/officeDocument/2006/relationships/notesSlide" Target="../notesSlides/notesSlide37.xml"/><Relationship Id="rId1" Type="http://schemas.openxmlformats.org/officeDocument/2006/relationships/slideLayout" Target="../slideLayouts/slideLayout1.xml"/><Relationship Id="rId6" Type="http://schemas.openxmlformats.org/officeDocument/2006/relationships/image" Target="../media/image448.png"/><Relationship Id="rId11" Type="http://schemas.openxmlformats.org/officeDocument/2006/relationships/image" Target="../media/image451.png"/><Relationship Id="rId5" Type="http://schemas.openxmlformats.org/officeDocument/2006/relationships/image" Target="../media/image447.png"/><Relationship Id="rId10" Type="http://schemas.openxmlformats.org/officeDocument/2006/relationships/image" Target="../media/image450.png"/><Relationship Id="rId4" Type="http://schemas.openxmlformats.org/officeDocument/2006/relationships/image" Target="../media/image162.png"/><Relationship Id="rId9" Type="http://schemas.openxmlformats.org/officeDocument/2006/relationships/image" Target="../media/image449.png"/><Relationship Id="rId14" Type="http://schemas.openxmlformats.org/officeDocument/2006/relationships/image" Target="../media/image454.png"/></Relationships>
</file>

<file path=ppt/slides/_rels/slide38.xml.rels><?xml version="1.0" encoding="UTF-8" standalone="yes"?>
<Relationships xmlns="http://schemas.openxmlformats.org/package/2006/relationships"><Relationship Id="rId8" Type="http://schemas.openxmlformats.org/officeDocument/2006/relationships/image" Target="../media/image458.png"/><Relationship Id="rId13" Type="http://schemas.openxmlformats.org/officeDocument/2006/relationships/image" Target="../media/image463.png"/><Relationship Id="rId18" Type="http://schemas.openxmlformats.org/officeDocument/2006/relationships/image" Target="../media/image468.png"/><Relationship Id="rId3" Type="http://schemas.openxmlformats.org/officeDocument/2006/relationships/image" Target="../media/image1.png"/><Relationship Id="rId21" Type="http://schemas.openxmlformats.org/officeDocument/2006/relationships/image" Target="../media/image471.png"/><Relationship Id="rId7" Type="http://schemas.openxmlformats.org/officeDocument/2006/relationships/image" Target="../media/image457.png"/><Relationship Id="rId12" Type="http://schemas.openxmlformats.org/officeDocument/2006/relationships/image" Target="../media/image462.png"/><Relationship Id="rId17" Type="http://schemas.openxmlformats.org/officeDocument/2006/relationships/image" Target="../media/image467.png"/><Relationship Id="rId25" Type="http://schemas.openxmlformats.org/officeDocument/2006/relationships/image" Target="../media/image475.png"/><Relationship Id="rId2" Type="http://schemas.openxmlformats.org/officeDocument/2006/relationships/notesSlide" Target="../notesSlides/notesSlide38.xml"/><Relationship Id="rId16" Type="http://schemas.openxmlformats.org/officeDocument/2006/relationships/image" Target="../media/image466.png"/><Relationship Id="rId20" Type="http://schemas.openxmlformats.org/officeDocument/2006/relationships/image" Target="../media/image470.png"/><Relationship Id="rId1" Type="http://schemas.openxmlformats.org/officeDocument/2006/relationships/slideLayout" Target="../slideLayouts/slideLayout1.xml"/><Relationship Id="rId6" Type="http://schemas.openxmlformats.org/officeDocument/2006/relationships/image" Target="../media/image456.png"/><Relationship Id="rId11" Type="http://schemas.openxmlformats.org/officeDocument/2006/relationships/image" Target="../media/image461.png"/><Relationship Id="rId24" Type="http://schemas.openxmlformats.org/officeDocument/2006/relationships/image" Target="../media/image474.png"/><Relationship Id="rId5" Type="http://schemas.openxmlformats.org/officeDocument/2006/relationships/image" Target="../media/image455.png"/><Relationship Id="rId15" Type="http://schemas.openxmlformats.org/officeDocument/2006/relationships/image" Target="../media/image465.png"/><Relationship Id="rId23" Type="http://schemas.openxmlformats.org/officeDocument/2006/relationships/image" Target="../media/image473.png"/><Relationship Id="rId10" Type="http://schemas.openxmlformats.org/officeDocument/2006/relationships/image" Target="../media/image460.png"/><Relationship Id="rId19" Type="http://schemas.openxmlformats.org/officeDocument/2006/relationships/image" Target="../media/image469.png"/><Relationship Id="rId4" Type="http://schemas.openxmlformats.org/officeDocument/2006/relationships/image" Target="../media/image5.png"/><Relationship Id="rId9" Type="http://schemas.openxmlformats.org/officeDocument/2006/relationships/image" Target="../media/image459.png"/><Relationship Id="rId14" Type="http://schemas.openxmlformats.org/officeDocument/2006/relationships/image" Target="../media/image464.png"/><Relationship Id="rId22" Type="http://schemas.openxmlformats.org/officeDocument/2006/relationships/image" Target="../media/image472.png"/></Relationships>
</file>

<file path=ppt/slides/_rels/slide39.xml.rels><?xml version="1.0" encoding="UTF-8" standalone="yes"?>
<Relationships xmlns="http://schemas.openxmlformats.org/package/2006/relationships"><Relationship Id="rId8" Type="http://schemas.openxmlformats.org/officeDocument/2006/relationships/image" Target="../media/image479.png"/><Relationship Id="rId13" Type="http://schemas.openxmlformats.org/officeDocument/2006/relationships/image" Target="../media/image483.png"/><Relationship Id="rId3" Type="http://schemas.openxmlformats.org/officeDocument/2006/relationships/image" Target="../media/image1.png"/><Relationship Id="rId7" Type="http://schemas.openxmlformats.org/officeDocument/2006/relationships/image" Target="../media/image478.png"/><Relationship Id="rId12" Type="http://schemas.openxmlformats.org/officeDocument/2006/relationships/image" Target="../media/image482.png"/><Relationship Id="rId17" Type="http://schemas.openxmlformats.org/officeDocument/2006/relationships/image" Target="../media/image487.png"/><Relationship Id="rId2" Type="http://schemas.openxmlformats.org/officeDocument/2006/relationships/notesSlide" Target="../notesSlides/notesSlide39.xml"/><Relationship Id="rId16" Type="http://schemas.openxmlformats.org/officeDocument/2006/relationships/image" Target="../media/image486.png"/><Relationship Id="rId1" Type="http://schemas.openxmlformats.org/officeDocument/2006/relationships/slideLayout" Target="../slideLayouts/slideLayout1.xml"/><Relationship Id="rId6" Type="http://schemas.openxmlformats.org/officeDocument/2006/relationships/image" Target="../media/image477.png"/><Relationship Id="rId11" Type="http://schemas.openxmlformats.org/officeDocument/2006/relationships/image" Target="../media/image168.png"/><Relationship Id="rId5" Type="http://schemas.openxmlformats.org/officeDocument/2006/relationships/image" Target="../media/image476.png"/><Relationship Id="rId15" Type="http://schemas.openxmlformats.org/officeDocument/2006/relationships/image" Target="../media/image485.png"/><Relationship Id="rId10" Type="http://schemas.openxmlformats.org/officeDocument/2006/relationships/image" Target="../media/image481.png"/><Relationship Id="rId4" Type="http://schemas.openxmlformats.org/officeDocument/2006/relationships/image" Target="../media/image129.png"/><Relationship Id="rId9" Type="http://schemas.openxmlformats.org/officeDocument/2006/relationships/image" Target="../media/image480.png"/><Relationship Id="rId14" Type="http://schemas.openxmlformats.org/officeDocument/2006/relationships/image" Target="../media/image484.png"/></Relationships>
</file>

<file path=ppt/slides/_rels/slide4.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37.png"/><Relationship Id="rId18" Type="http://schemas.openxmlformats.org/officeDocument/2006/relationships/image" Target="../media/image42.png"/><Relationship Id="rId3" Type="http://schemas.openxmlformats.org/officeDocument/2006/relationships/image" Target="../media/image1.png"/><Relationship Id="rId21" Type="http://schemas.openxmlformats.org/officeDocument/2006/relationships/image" Target="../media/image45.png"/><Relationship Id="rId7" Type="http://schemas.openxmlformats.org/officeDocument/2006/relationships/image" Target="../media/image31.png"/><Relationship Id="rId12" Type="http://schemas.openxmlformats.org/officeDocument/2006/relationships/image" Target="../media/image36.png"/><Relationship Id="rId17" Type="http://schemas.openxmlformats.org/officeDocument/2006/relationships/image" Target="../media/image41.png"/><Relationship Id="rId2" Type="http://schemas.openxmlformats.org/officeDocument/2006/relationships/notesSlide" Target="../notesSlides/notesSlide4.xml"/><Relationship Id="rId16" Type="http://schemas.openxmlformats.org/officeDocument/2006/relationships/image" Target="../media/image40.png"/><Relationship Id="rId20" Type="http://schemas.openxmlformats.org/officeDocument/2006/relationships/image" Target="../media/image44.png"/><Relationship Id="rId1" Type="http://schemas.openxmlformats.org/officeDocument/2006/relationships/slideLayout" Target="../slideLayouts/slideLayout1.xml"/><Relationship Id="rId6" Type="http://schemas.openxmlformats.org/officeDocument/2006/relationships/image" Target="../media/image30.png"/><Relationship Id="rId11" Type="http://schemas.openxmlformats.org/officeDocument/2006/relationships/image" Target="../media/image35.png"/><Relationship Id="rId5" Type="http://schemas.openxmlformats.org/officeDocument/2006/relationships/image" Target="../media/image29.png"/><Relationship Id="rId15" Type="http://schemas.openxmlformats.org/officeDocument/2006/relationships/image" Target="../media/image39.png"/><Relationship Id="rId10" Type="http://schemas.openxmlformats.org/officeDocument/2006/relationships/image" Target="../media/image34.png"/><Relationship Id="rId19" Type="http://schemas.openxmlformats.org/officeDocument/2006/relationships/image" Target="../media/image43.png"/><Relationship Id="rId4" Type="http://schemas.openxmlformats.org/officeDocument/2006/relationships/image" Target="../media/image5.png"/><Relationship Id="rId9" Type="http://schemas.openxmlformats.org/officeDocument/2006/relationships/image" Target="../media/image33.png"/><Relationship Id="rId14" Type="http://schemas.openxmlformats.org/officeDocument/2006/relationships/image" Target="../media/image38.png"/><Relationship Id="rId22" Type="http://schemas.openxmlformats.org/officeDocument/2006/relationships/image" Target="../media/image46.png"/></Relationships>
</file>

<file path=ppt/slides/_rels/slide40.xml.rels><?xml version="1.0" encoding="UTF-8" standalone="yes"?>
<Relationships xmlns="http://schemas.openxmlformats.org/package/2006/relationships"><Relationship Id="rId8" Type="http://schemas.openxmlformats.org/officeDocument/2006/relationships/image" Target="../media/image490.png"/><Relationship Id="rId13" Type="http://schemas.openxmlformats.org/officeDocument/2006/relationships/image" Target="../media/image494.png"/><Relationship Id="rId18" Type="http://schemas.openxmlformats.org/officeDocument/2006/relationships/image" Target="../media/image499.png"/><Relationship Id="rId3" Type="http://schemas.openxmlformats.org/officeDocument/2006/relationships/image" Target="../media/image1.png"/><Relationship Id="rId21" Type="http://schemas.openxmlformats.org/officeDocument/2006/relationships/image" Target="../media/image502.png"/><Relationship Id="rId7" Type="http://schemas.openxmlformats.org/officeDocument/2006/relationships/image" Target="../media/image489.png"/><Relationship Id="rId12" Type="http://schemas.openxmlformats.org/officeDocument/2006/relationships/image" Target="../media/image493.png"/><Relationship Id="rId17" Type="http://schemas.openxmlformats.org/officeDocument/2006/relationships/image" Target="../media/image498.png"/><Relationship Id="rId2" Type="http://schemas.openxmlformats.org/officeDocument/2006/relationships/notesSlide" Target="../notesSlides/notesSlide40.xml"/><Relationship Id="rId16" Type="http://schemas.openxmlformats.org/officeDocument/2006/relationships/image" Target="../media/image497.png"/><Relationship Id="rId20" Type="http://schemas.openxmlformats.org/officeDocument/2006/relationships/image" Target="../media/image501.png"/><Relationship Id="rId1" Type="http://schemas.openxmlformats.org/officeDocument/2006/relationships/slideLayout" Target="../slideLayouts/slideLayout1.xml"/><Relationship Id="rId6" Type="http://schemas.openxmlformats.org/officeDocument/2006/relationships/image" Target="../media/image488.png"/><Relationship Id="rId11" Type="http://schemas.openxmlformats.org/officeDocument/2006/relationships/image" Target="../media/image19.png"/><Relationship Id="rId5" Type="http://schemas.openxmlformats.org/officeDocument/2006/relationships/image" Target="../media/image244.png"/><Relationship Id="rId15" Type="http://schemas.openxmlformats.org/officeDocument/2006/relationships/image" Target="../media/image496.png"/><Relationship Id="rId10" Type="http://schemas.openxmlformats.org/officeDocument/2006/relationships/image" Target="../media/image492.png"/><Relationship Id="rId19" Type="http://schemas.openxmlformats.org/officeDocument/2006/relationships/image" Target="../media/image500.png"/><Relationship Id="rId4" Type="http://schemas.openxmlformats.org/officeDocument/2006/relationships/image" Target="../media/image129.png"/><Relationship Id="rId9" Type="http://schemas.openxmlformats.org/officeDocument/2006/relationships/image" Target="../media/image491.png"/><Relationship Id="rId14" Type="http://schemas.openxmlformats.org/officeDocument/2006/relationships/image" Target="../media/image495.png"/></Relationships>
</file>

<file path=ppt/slides/_rels/slide5.xml.rels><?xml version="1.0" encoding="UTF-8" standalone="yes"?>
<Relationships xmlns="http://schemas.openxmlformats.org/package/2006/relationships"><Relationship Id="rId8" Type="http://schemas.openxmlformats.org/officeDocument/2006/relationships/image" Target="../media/image50.png"/><Relationship Id="rId13" Type="http://schemas.openxmlformats.org/officeDocument/2006/relationships/image" Target="../media/image55.png"/><Relationship Id="rId3" Type="http://schemas.openxmlformats.org/officeDocument/2006/relationships/image" Target="../media/image1.png"/><Relationship Id="rId7" Type="http://schemas.openxmlformats.org/officeDocument/2006/relationships/image" Target="../media/image49.png"/><Relationship Id="rId12" Type="http://schemas.openxmlformats.org/officeDocument/2006/relationships/image" Target="../media/image54.png"/><Relationship Id="rId2" Type="http://schemas.openxmlformats.org/officeDocument/2006/relationships/notesSlide" Target="../notesSlides/notesSlide5.xml"/><Relationship Id="rId16" Type="http://schemas.openxmlformats.org/officeDocument/2006/relationships/image" Target="../media/image58.png"/><Relationship Id="rId1" Type="http://schemas.openxmlformats.org/officeDocument/2006/relationships/slideLayout" Target="../slideLayouts/slideLayout1.xml"/><Relationship Id="rId6" Type="http://schemas.openxmlformats.org/officeDocument/2006/relationships/image" Target="../media/image48.png"/><Relationship Id="rId11" Type="http://schemas.openxmlformats.org/officeDocument/2006/relationships/image" Target="../media/image53.png"/><Relationship Id="rId5" Type="http://schemas.openxmlformats.org/officeDocument/2006/relationships/image" Target="../media/image47.png"/><Relationship Id="rId15" Type="http://schemas.openxmlformats.org/officeDocument/2006/relationships/image" Target="../media/image57.png"/><Relationship Id="rId10" Type="http://schemas.openxmlformats.org/officeDocument/2006/relationships/image" Target="../media/image52.png"/><Relationship Id="rId4" Type="http://schemas.openxmlformats.org/officeDocument/2006/relationships/image" Target="../media/image5.png"/><Relationship Id="rId9" Type="http://schemas.openxmlformats.org/officeDocument/2006/relationships/image" Target="../media/image51.png"/><Relationship Id="rId14" Type="http://schemas.openxmlformats.org/officeDocument/2006/relationships/image" Target="../media/image56.png"/></Relationships>
</file>

<file path=ppt/slides/_rels/slide6.xml.rels><?xml version="1.0" encoding="UTF-8" standalone="yes"?>
<Relationships xmlns="http://schemas.openxmlformats.org/package/2006/relationships"><Relationship Id="rId8" Type="http://schemas.openxmlformats.org/officeDocument/2006/relationships/image" Target="../media/image62.png"/><Relationship Id="rId13" Type="http://schemas.openxmlformats.org/officeDocument/2006/relationships/image" Target="../media/image67.png"/><Relationship Id="rId18" Type="http://schemas.openxmlformats.org/officeDocument/2006/relationships/image" Target="../media/image72.png"/><Relationship Id="rId3" Type="http://schemas.openxmlformats.org/officeDocument/2006/relationships/image" Target="../media/image1.png"/><Relationship Id="rId21" Type="http://schemas.openxmlformats.org/officeDocument/2006/relationships/image" Target="../media/image75.png"/><Relationship Id="rId7" Type="http://schemas.openxmlformats.org/officeDocument/2006/relationships/image" Target="../media/image61.png"/><Relationship Id="rId12" Type="http://schemas.openxmlformats.org/officeDocument/2006/relationships/image" Target="../media/image66.png"/><Relationship Id="rId17" Type="http://schemas.openxmlformats.org/officeDocument/2006/relationships/image" Target="../media/image71.png"/><Relationship Id="rId2" Type="http://schemas.openxmlformats.org/officeDocument/2006/relationships/notesSlide" Target="../notesSlides/notesSlide6.xml"/><Relationship Id="rId16" Type="http://schemas.openxmlformats.org/officeDocument/2006/relationships/image" Target="../media/image70.png"/><Relationship Id="rId20" Type="http://schemas.openxmlformats.org/officeDocument/2006/relationships/image" Target="../media/image74.png"/><Relationship Id="rId1" Type="http://schemas.openxmlformats.org/officeDocument/2006/relationships/slideLayout" Target="../slideLayouts/slideLayout1.xml"/><Relationship Id="rId6" Type="http://schemas.openxmlformats.org/officeDocument/2006/relationships/image" Target="../media/image60.png"/><Relationship Id="rId11" Type="http://schemas.openxmlformats.org/officeDocument/2006/relationships/image" Target="../media/image65.png"/><Relationship Id="rId5" Type="http://schemas.openxmlformats.org/officeDocument/2006/relationships/image" Target="../media/image59.png"/><Relationship Id="rId15" Type="http://schemas.openxmlformats.org/officeDocument/2006/relationships/image" Target="../media/image69.png"/><Relationship Id="rId10" Type="http://schemas.openxmlformats.org/officeDocument/2006/relationships/image" Target="../media/image64.png"/><Relationship Id="rId19" Type="http://schemas.openxmlformats.org/officeDocument/2006/relationships/image" Target="../media/image73.png"/><Relationship Id="rId4" Type="http://schemas.openxmlformats.org/officeDocument/2006/relationships/image" Target="../media/image5.png"/><Relationship Id="rId9" Type="http://schemas.openxmlformats.org/officeDocument/2006/relationships/image" Target="../media/image63.png"/><Relationship Id="rId14" Type="http://schemas.openxmlformats.org/officeDocument/2006/relationships/image" Target="../media/image68.png"/></Relationships>
</file>

<file path=ppt/slides/_rels/slide7.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84.png"/><Relationship Id="rId18" Type="http://schemas.openxmlformats.org/officeDocument/2006/relationships/image" Target="../media/image89.png"/><Relationship Id="rId3" Type="http://schemas.openxmlformats.org/officeDocument/2006/relationships/image" Target="../media/image1.png"/><Relationship Id="rId21" Type="http://schemas.openxmlformats.org/officeDocument/2006/relationships/image" Target="../media/image92.png"/><Relationship Id="rId7" Type="http://schemas.openxmlformats.org/officeDocument/2006/relationships/image" Target="../media/image78.png"/><Relationship Id="rId12" Type="http://schemas.openxmlformats.org/officeDocument/2006/relationships/image" Target="../media/image83.png"/><Relationship Id="rId17" Type="http://schemas.openxmlformats.org/officeDocument/2006/relationships/image" Target="../media/image88.png"/><Relationship Id="rId2" Type="http://schemas.openxmlformats.org/officeDocument/2006/relationships/notesSlide" Target="../notesSlides/notesSlide7.xml"/><Relationship Id="rId16" Type="http://schemas.openxmlformats.org/officeDocument/2006/relationships/image" Target="../media/image87.png"/><Relationship Id="rId20" Type="http://schemas.openxmlformats.org/officeDocument/2006/relationships/image" Target="../media/image91.png"/><Relationship Id="rId1" Type="http://schemas.openxmlformats.org/officeDocument/2006/relationships/slideLayout" Target="../slideLayouts/slideLayout1.xml"/><Relationship Id="rId6" Type="http://schemas.openxmlformats.org/officeDocument/2006/relationships/image" Target="../media/image77.png"/><Relationship Id="rId11" Type="http://schemas.openxmlformats.org/officeDocument/2006/relationships/image" Target="../media/image82.png"/><Relationship Id="rId5" Type="http://schemas.openxmlformats.org/officeDocument/2006/relationships/image" Target="../media/image76.png"/><Relationship Id="rId15" Type="http://schemas.openxmlformats.org/officeDocument/2006/relationships/image" Target="../media/image86.png"/><Relationship Id="rId10" Type="http://schemas.openxmlformats.org/officeDocument/2006/relationships/image" Target="../media/image81.png"/><Relationship Id="rId19" Type="http://schemas.openxmlformats.org/officeDocument/2006/relationships/image" Target="../media/image90.png"/><Relationship Id="rId4" Type="http://schemas.openxmlformats.org/officeDocument/2006/relationships/image" Target="../media/image5.png"/><Relationship Id="rId9" Type="http://schemas.openxmlformats.org/officeDocument/2006/relationships/image" Target="../media/image80.png"/><Relationship Id="rId14" Type="http://schemas.openxmlformats.org/officeDocument/2006/relationships/image" Target="../media/image85.png"/><Relationship Id="rId22" Type="http://schemas.openxmlformats.org/officeDocument/2006/relationships/image" Target="../media/image93.png"/></Relationships>
</file>

<file path=ppt/slides/_rels/slide8.xml.rels><?xml version="1.0" encoding="UTF-8" standalone="yes"?>
<Relationships xmlns="http://schemas.openxmlformats.org/package/2006/relationships"><Relationship Id="rId8" Type="http://schemas.openxmlformats.org/officeDocument/2006/relationships/image" Target="../media/image96.png"/><Relationship Id="rId13" Type="http://schemas.openxmlformats.org/officeDocument/2006/relationships/image" Target="../media/image101.png"/><Relationship Id="rId3" Type="http://schemas.openxmlformats.org/officeDocument/2006/relationships/image" Target="../media/image1.png"/><Relationship Id="rId7" Type="http://schemas.openxmlformats.org/officeDocument/2006/relationships/image" Target="../media/image49.png"/><Relationship Id="rId12" Type="http://schemas.openxmlformats.org/officeDocument/2006/relationships/image" Target="../media/image100.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95.png"/><Relationship Id="rId11" Type="http://schemas.openxmlformats.org/officeDocument/2006/relationships/image" Target="../media/image99.png"/><Relationship Id="rId5" Type="http://schemas.openxmlformats.org/officeDocument/2006/relationships/image" Target="../media/image94.png"/><Relationship Id="rId10" Type="http://schemas.openxmlformats.org/officeDocument/2006/relationships/image" Target="../media/image98.png"/><Relationship Id="rId4" Type="http://schemas.openxmlformats.org/officeDocument/2006/relationships/image" Target="../media/image5.png"/><Relationship Id="rId9" Type="http://schemas.openxmlformats.org/officeDocument/2006/relationships/image" Target="../media/image97.png"/></Relationships>
</file>

<file path=ppt/slides/_rels/slide9.xml.rels><?xml version="1.0" encoding="UTF-8" standalone="yes"?>
<Relationships xmlns="http://schemas.openxmlformats.org/package/2006/relationships"><Relationship Id="rId8" Type="http://schemas.openxmlformats.org/officeDocument/2006/relationships/image" Target="../media/image105.png"/><Relationship Id="rId13" Type="http://schemas.openxmlformats.org/officeDocument/2006/relationships/image" Target="../media/image110.png"/><Relationship Id="rId18" Type="http://schemas.openxmlformats.org/officeDocument/2006/relationships/image" Target="../media/image115.png"/><Relationship Id="rId3" Type="http://schemas.openxmlformats.org/officeDocument/2006/relationships/image" Target="../media/image1.png"/><Relationship Id="rId7" Type="http://schemas.openxmlformats.org/officeDocument/2006/relationships/image" Target="../media/image104.png"/><Relationship Id="rId12" Type="http://schemas.openxmlformats.org/officeDocument/2006/relationships/image" Target="../media/image109.png"/><Relationship Id="rId17" Type="http://schemas.openxmlformats.org/officeDocument/2006/relationships/image" Target="../media/image114.png"/><Relationship Id="rId2" Type="http://schemas.openxmlformats.org/officeDocument/2006/relationships/notesSlide" Target="../notesSlides/notesSlide9.xml"/><Relationship Id="rId16" Type="http://schemas.openxmlformats.org/officeDocument/2006/relationships/image" Target="../media/image113.png"/><Relationship Id="rId20" Type="http://schemas.openxmlformats.org/officeDocument/2006/relationships/image" Target="../media/image117.png"/><Relationship Id="rId1" Type="http://schemas.openxmlformats.org/officeDocument/2006/relationships/slideLayout" Target="../slideLayouts/slideLayout1.xml"/><Relationship Id="rId6" Type="http://schemas.openxmlformats.org/officeDocument/2006/relationships/image" Target="../media/image103.png"/><Relationship Id="rId11" Type="http://schemas.openxmlformats.org/officeDocument/2006/relationships/image" Target="../media/image108.png"/><Relationship Id="rId5" Type="http://schemas.openxmlformats.org/officeDocument/2006/relationships/image" Target="../media/image102.png"/><Relationship Id="rId15" Type="http://schemas.openxmlformats.org/officeDocument/2006/relationships/image" Target="../media/image112.png"/><Relationship Id="rId10" Type="http://schemas.openxmlformats.org/officeDocument/2006/relationships/image" Target="../media/image107.png"/><Relationship Id="rId19" Type="http://schemas.openxmlformats.org/officeDocument/2006/relationships/image" Target="../media/image116.png"/><Relationship Id="rId4" Type="http://schemas.openxmlformats.org/officeDocument/2006/relationships/image" Target="../media/image5.png"/><Relationship Id="rId9" Type="http://schemas.openxmlformats.org/officeDocument/2006/relationships/image" Target="../media/image106.png"/><Relationship Id="rId14" Type="http://schemas.openxmlformats.org/officeDocument/2006/relationships/image" Target="../media/image111.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571499" y="766018"/>
            <a:ext cx="6076949" cy="352425"/>
          </a:xfrm>
          <a:prstGeom prst="rect">
            <a:avLst/>
          </a:prstGeom>
        </p:spPr>
      </p:pic>
      <p:pic>
        <p:nvPicPr>
          <p:cNvPr id="5" name="Image 3" descr="preencoded.png"/>
          <p:cNvPicPr>
            <a:picLocks noChangeAspect="1"/>
          </p:cNvPicPr>
          <p:nvPr/>
        </p:nvPicPr>
        <p:blipFill>
          <a:blip r:embed="rId5"/>
          <a:stretch>
            <a:fillRect/>
          </a:stretch>
        </p:blipFill>
        <p:spPr>
          <a:xfrm>
            <a:off x="571500" y="4227165"/>
            <a:ext cx="6076950" cy="1217116"/>
          </a:xfrm>
          <a:prstGeom prst="rect">
            <a:avLst/>
          </a:prstGeom>
        </p:spPr>
      </p:pic>
      <p:pic>
        <p:nvPicPr>
          <p:cNvPr id="6" name="Image 4" descr="preencoded.png"/>
          <p:cNvPicPr>
            <a:picLocks noChangeAspect="1"/>
          </p:cNvPicPr>
          <p:nvPr/>
        </p:nvPicPr>
        <p:blipFill>
          <a:blip r:embed="rId6"/>
          <a:stretch>
            <a:fillRect/>
          </a:stretch>
        </p:blipFill>
        <p:spPr>
          <a:xfrm>
            <a:off x="7029450" y="857250"/>
            <a:ext cx="4419600" cy="5143500"/>
          </a:xfrm>
          <a:prstGeom prst="rect">
            <a:avLst/>
          </a:prstGeom>
        </p:spPr>
      </p:pic>
      <p:sp>
        <p:nvSpPr>
          <p:cNvPr id="7" name="Text 0"/>
          <p:cNvSpPr/>
          <p:nvPr/>
        </p:nvSpPr>
        <p:spPr>
          <a:xfrm>
            <a:off x="723900" y="766018"/>
            <a:ext cx="2926817" cy="352425"/>
          </a:xfrm>
          <a:prstGeom prst="rect">
            <a:avLst/>
          </a:prstGeom>
          <a:noFill/>
          <a:ln/>
        </p:spPr>
        <p:txBody>
          <a:bodyPr vert="horz" wrap="square" lIns="0" tIns="0" rIns="0" bIns="0" rtlCol="0" anchor="ctr"/>
          <a:lstStyle/>
          <a:p>
            <a:pPr marL="0" indent="0">
              <a:lnSpc>
                <a:spcPts val="1575"/>
              </a:lnSpc>
              <a:buNone/>
            </a:pPr>
            <a:r>
              <a:rPr lang="en-US" sz="1050" b="1" kern="0" spc="120" dirty="0">
                <a:solidFill>
                  <a:srgbClr val="FFFFFF"/>
                </a:solidFill>
                <a:latin typeface="Roboto" pitchFamily="34" charset="0"/>
                <a:ea typeface="Roboto" pitchFamily="34" charset="-122"/>
                <a:cs typeface="Roboto" pitchFamily="34" charset="-120"/>
              </a:rPr>
              <a:t>BRADFORD VTS TEACHING DECK</a:t>
            </a:r>
            <a:endParaRPr lang="en-US" sz="1050" dirty="0"/>
          </a:p>
        </p:txBody>
      </p:sp>
      <p:sp>
        <p:nvSpPr>
          <p:cNvPr id="8" name="Text 1"/>
          <p:cNvSpPr/>
          <p:nvPr/>
        </p:nvSpPr>
        <p:spPr>
          <a:xfrm>
            <a:off x="571500" y="1347043"/>
            <a:ext cx="6076950" cy="1679972"/>
          </a:xfrm>
          <a:prstGeom prst="rect">
            <a:avLst/>
          </a:prstGeom>
          <a:noFill/>
          <a:ln/>
        </p:spPr>
        <p:txBody>
          <a:bodyPr vert="horz" wrap="square" lIns="0" tIns="0" rIns="0" bIns="0" rtlCol="0" anchor="ctr"/>
          <a:lstStyle/>
          <a:p>
            <a:pPr marL="0" indent="0">
              <a:lnSpc>
                <a:spcPts val="6615"/>
              </a:lnSpc>
              <a:buNone/>
            </a:pPr>
            <a:r>
              <a:rPr lang="en-US" sz="6300" b="1" dirty="0">
                <a:solidFill>
                  <a:srgbClr val="2D3436"/>
                </a:solidFill>
                <a:latin typeface="Roboto" pitchFamily="34" charset="0"/>
                <a:ea typeface="Roboto" pitchFamily="34" charset="-122"/>
                <a:cs typeface="Roboto" pitchFamily="34" charset="-120"/>
              </a:rPr>
              <a:t>Cervical Screening</a:t>
            </a:r>
            <a:endParaRPr lang="en-US" sz="6300" dirty="0"/>
          </a:p>
        </p:txBody>
      </p:sp>
      <p:sp>
        <p:nvSpPr>
          <p:cNvPr id="9" name="Text 2"/>
          <p:cNvSpPr/>
          <p:nvPr/>
        </p:nvSpPr>
        <p:spPr>
          <a:xfrm>
            <a:off x="571500" y="3255615"/>
            <a:ext cx="6076950" cy="628650"/>
          </a:xfrm>
          <a:prstGeom prst="rect">
            <a:avLst/>
          </a:prstGeom>
          <a:noFill/>
          <a:ln/>
        </p:spPr>
        <p:txBody>
          <a:bodyPr vert="horz" wrap="square" lIns="0" tIns="0" rIns="0" bIns="0" rtlCol="0" anchor="ctr"/>
          <a:lstStyle/>
          <a:p>
            <a:pPr marL="0" indent="0">
              <a:lnSpc>
                <a:spcPts val="2475"/>
              </a:lnSpc>
              <a:buNone/>
            </a:pPr>
            <a:r>
              <a:rPr lang="en-US" sz="1650" dirty="0">
                <a:solidFill>
                  <a:srgbClr val="636E72"/>
                </a:solidFill>
                <a:latin typeface="Roboto" pitchFamily="34" charset="0"/>
                <a:ea typeface="Roboto" pitchFamily="34" charset="-122"/>
                <a:cs typeface="Roboto" pitchFamily="34" charset="-120"/>
              </a:rPr>
              <a:t>A comprehensive clinical guide for GP trainees on the NHS programme, cytology pathways, and exam preparation.</a:t>
            </a:r>
            <a:endParaRPr lang="en-US" sz="1650" dirty="0"/>
          </a:p>
        </p:txBody>
      </p:sp>
      <p:sp>
        <p:nvSpPr>
          <p:cNvPr id="10" name="Text 3"/>
          <p:cNvSpPr/>
          <p:nvPr/>
        </p:nvSpPr>
        <p:spPr>
          <a:xfrm>
            <a:off x="800100" y="4455765"/>
            <a:ext cx="561975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latin typeface="Roboto" pitchFamily="34" charset="0"/>
                <a:ea typeface="Roboto" pitchFamily="34" charset="-122"/>
                <a:cs typeface="Roboto" pitchFamily="34" charset="-120"/>
              </a:rPr>
              <a:t>Module Coverage</a:t>
            </a:r>
            <a:endParaRPr lang="en-US" sz="1350" dirty="0"/>
          </a:p>
        </p:txBody>
      </p:sp>
      <p:sp>
        <p:nvSpPr>
          <p:cNvPr id="11" name="Text 4"/>
          <p:cNvSpPr/>
          <p:nvPr/>
        </p:nvSpPr>
        <p:spPr>
          <a:xfrm>
            <a:off x="800100" y="4789140"/>
            <a:ext cx="5619750" cy="426541"/>
          </a:xfrm>
          <a:prstGeom prst="rect">
            <a:avLst/>
          </a:prstGeom>
          <a:noFill/>
          <a:ln/>
        </p:spPr>
        <p:txBody>
          <a:bodyPr vert="horz" wrap="square" lIns="0" tIns="0" rIns="0" bIns="0" rtlCol="0" anchor="ctr"/>
          <a:lstStyle/>
          <a:p>
            <a:pPr marL="0" indent="0">
              <a:lnSpc>
                <a:spcPts val="1680"/>
              </a:lnSpc>
              <a:buNone/>
            </a:pPr>
            <a:r>
              <a:rPr lang="en-US" sz="1200" dirty="0">
                <a:solidFill>
                  <a:srgbClr val="636E72"/>
                </a:solidFill>
                <a:latin typeface="Roboto" pitchFamily="34" charset="0"/>
                <a:ea typeface="Roboto" pitchFamily="34" charset="-122"/>
                <a:cs typeface="Roboto" pitchFamily="34" charset="-120"/>
              </a:rPr>
              <a:t>HPV Primary Testing Pathway • LBC Sampling Technique • Result Management • Colposcopy Referral • AKT &amp; SCA Exam Pearls</a:t>
            </a:r>
            <a:endParaRPr lang="en-US" sz="1200" dirty="0"/>
          </a:p>
        </p:txBody>
      </p:sp>
      <p:sp>
        <p:nvSpPr>
          <p:cNvPr id="12" name="Text 5"/>
          <p:cNvSpPr/>
          <p:nvPr/>
        </p:nvSpPr>
        <p:spPr>
          <a:xfrm>
            <a:off x="571500" y="5901482"/>
            <a:ext cx="4480560" cy="152400"/>
          </a:xfrm>
          <a:prstGeom prst="rect">
            <a:avLst/>
          </a:prstGeom>
          <a:noFill/>
          <a:ln/>
        </p:spPr>
        <p:txBody>
          <a:bodyPr vert="horz" wrap="square" lIns="0" tIns="0" rIns="0" bIns="0" rtlCol="0" anchor="ctr"/>
          <a:lstStyle/>
          <a:p>
            <a:pPr marL="0" indent="0">
              <a:lnSpc>
                <a:spcPts val="1575"/>
              </a:lnSpc>
              <a:buNone/>
            </a:pPr>
            <a:r>
              <a:rPr lang="en-US" sz="1050" b="1" dirty="0">
                <a:solidFill>
                  <a:srgbClr val="E17055"/>
                </a:solidFill>
                <a:latin typeface="Roboto" pitchFamily="34" charset="0"/>
                <a:ea typeface="Roboto" pitchFamily="34" charset="-122"/>
                <a:cs typeface="Roboto" pitchFamily="34" charset="-120"/>
              </a:rPr>
              <a:t>HIGH-YIELD CLINICAL RESOURCE</a:t>
            </a:r>
            <a:endParaRPr lang="en-US" sz="10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285750" y="190500"/>
            <a:ext cx="11620500" cy="822871"/>
          </a:xfrm>
          <a:prstGeom prst="rect">
            <a:avLst/>
          </a:prstGeom>
        </p:spPr>
      </p:pic>
      <p:pic>
        <p:nvPicPr>
          <p:cNvPr id="5" name="Image 3" descr="preencoded.png"/>
          <p:cNvPicPr>
            <a:picLocks noChangeAspect="1"/>
          </p:cNvPicPr>
          <p:nvPr/>
        </p:nvPicPr>
        <p:blipFill>
          <a:blip r:embed="rId5"/>
          <a:stretch>
            <a:fillRect/>
          </a:stretch>
        </p:blipFill>
        <p:spPr>
          <a:xfrm>
            <a:off x="285750" y="1203871"/>
            <a:ext cx="5715000" cy="2589014"/>
          </a:xfrm>
          <a:prstGeom prst="rect">
            <a:avLst/>
          </a:prstGeom>
        </p:spPr>
      </p:pic>
      <p:pic>
        <p:nvPicPr>
          <p:cNvPr id="6" name="Image 4" descr="preencoded.png"/>
          <p:cNvPicPr>
            <a:picLocks noChangeAspect="1"/>
          </p:cNvPicPr>
          <p:nvPr/>
        </p:nvPicPr>
        <p:blipFill>
          <a:blip r:embed="rId6"/>
          <a:stretch>
            <a:fillRect/>
          </a:stretch>
        </p:blipFill>
        <p:spPr>
          <a:xfrm>
            <a:off x="523875" y="1489621"/>
            <a:ext cx="238125" cy="190500"/>
          </a:xfrm>
          <a:prstGeom prst="rect">
            <a:avLst/>
          </a:prstGeom>
        </p:spPr>
      </p:pic>
      <p:pic>
        <p:nvPicPr>
          <p:cNvPr id="7" name="Image 5" descr="preencoded.png"/>
          <p:cNvPicPr>
            <a:picLocks noChangeAspect="1"/>
          </p:cNvPicPr>
          <p:nvPr/>
        </p:nvPicPr>
        <p:blipFill>
          <a:blip r:embed="rId7"/>
          <a:stretch>
            <a:fillRect/>
          </a:stretch>
        </p:blipFill>
        <p:spPr>
          <a:xfrm>
            <a:off x="523875" y="1899196"/>
            <a:ext cx="95250" cy="76200"/>
          </a:xfrm>
          <a:prstGeom prst="rect">
            <a:avLst/>
          </a:prstGeom>
        </p:spPr>
      </p:pic>
      <p:pic>
        <p:nvPicPr>
          <p:cNvPr id="8" name="Image 6" descr="preencoded.png"/>
          <p:cNvPicPr>
            <a:picLocks noChangeAspect="1"/>
          </p:cNvPicPr>
          <p:nvPr/>
        </p:nvPicPr>
        <p:blipFill>
          <a:blip r:embed="rId8"/>
          <a:stretch>
            <a:fillRect/>
          </a:stretch>
        </p:blipFill>
        <p:spPr>
          <a:xfrm>
            <a:off x="523875" y="2218283"/>
            <a:ext cx="95250" cy="76200"/>
          </a:xfrm>
          <a:prstGeom prst="rect">
            <a:avLst/>
          </a:prstGeom>
        </p:spPr>
      </p:pic>
      <p:pic>
        <p:nvPicPr>
          <p:cNvPr id="9" name="Image 7" descr="preencoded.png"/>
          <p:cNvPicPr>
            <a:picLocks noChangeAspect="1"/>
          </p:cNvPicPr>
          <p:nvPr/>
        </p:nvPicPr>
        <p:blipFill>
          <a:blip r:embed="rId7"/>
          <a:stretch>
            <a:fillRect/>
          </a:stretch>
        </p:blipFill>
        <p:spPr>
          <a:xfrm>
            <a:off x="523875" y="2537371"/>
            <a:ext cx="95250" cy="76200"/>
          </a:xfrm>
          <a:prstGeom prst="rect">
            <a:avLst/>
          </a:prstGeom>
        </p:spPr>
      </p:pic>
      <p:pic>
        <p:nvPicPr>
          <p:cNvPr id="10" name="Image 8" descr="preencoded.png"/>
          <p:cNvPicPr>
            <a:picLocks noChangeAspect="1"/>
          </p:cNvPicPr>
          <p:nvPr/>
        </p:nvPicPr>
        <p:blipFill>
          <a:blip r:embed="rId9"/>
          <a:stretch>
            <a:fillRect/>
          </a:stretch>
        </p:blipFill>
        <p:spPr>
          <a:xfrm>
            <a:off x="285750" y="3983385"/>
            <a:ext cx="5715000" cy="2589014"/>
          </a:xfrm>
          <a:prstGeom prst="rect">
            <a:avLst/>
          </a:prstGeom>
        </p:spPr>
      </p:pic>
      <p:pic>
        <p:nvPicPr>
          <p:cNvPr id="11" name="Image 9" descr="preencoded.png"/>
          <p:cNvPicPr>
            <a:picLocks noChangeAspect="1"/>
          </p:cNvPicPr>
          <p:nvPr/>
        </p:nvPicPr>
        <p:blipFill>
          <a:blip r:embed="rId10"/>
          <a:stretch>
            <a:fillRect/>
          </a:stretch>
        </p:blipFill>
        <p:spPr>
          <a:xfrm>
            <a:off x="523875" y="4269135"/>
            <a:ext cx="238125" cy="190500"/>
          </a:xfrm>
          <a:prstGeom prst="rect">
            <a:avLst/>
          </a:prstGeom>
        </p:spPr>
      </p:pic>
      <p:pic>
        <p:nvPicPr>
          <p:cNvPr id="12" name="Image 10" descr="preencoded.png"/>
          <p:cNvPicPr>
            <a:picLocks noChangeAspect="1"/>
          </p:cNvPicPr>
          <p:nvPr/>
        </p:nvPicPr>
        <p:blipFill>
          <a:blip r:embed="rId7"/>
          <a:stretch>
            <a:fillRect/>
          </a:stretch>
        </p:blipFill>
        <p:spPr>
          <a:xfrm>
            <a:off x="523875" y="4678710"/>
            <a:ext cx="95250" cy="76200"/>
          </a:xfrm>
          <a:prstGeom prst="rect">
            <a:avLst/>
          </a:prstGeom>
        </p:spPr>
      </p:pic>
      <p:pic>
        <p:nvPicPr>
          <p:cNvPr id="13" name="Image 11" descr="preencoded.png"/>
          <p:cNvPicPr>
            <a:picLocks noChangeAspect="1"/>
          </p:cNvPicPr>
          <p:nvPr/>
        </p:nvPicPr>
        <p:blipFill>
          <a:blip r:embed="rId11"/>
          <a:stretch>
            <a:fillRect/>
          </a:stretch>
        </p:blipFill>
        <p:spPr>
          <a:xfrm>
            <a:off x="523875" y="4997797"/>
            <a:ext cx="95250" cy="76200"/>
          </a:xfrm>
          <a:prstGeom prst="rect">
            <a:avLst/>
          </a:prstGeom>
        </p:spPr>
      </p:pic>
      <p:pic>
        <p:nvPicPr>
          <p:cNvPr id="14" name="Image 12" descr="preencoded.png"/>
          <p:cNvPicPr>
            <a:picLocks noChangeAspect="1"/>
          </p:cNvPicPr>
          <p:nvPr/>
        </p:nvPicPr>
        <p:blipFill>
          <a:blip r:embed="rId7"/>
          <a:stretch>
            <a:fillRect/>
          </a:stretch>
        </p:blipFill>
        <p:spPr>
          <a:xfrm>
            <a:off x="523875" y="5316885"/>
            <a:ext cx="95250" cy="76200"/>
          </a:xfrm>
          <a:prstGeom prst="rect">
            <a:avLst/>
          </a:prstGeom>
        </p:spPr>
      </p:pic>
      <p:pic>
        <p:nvPicPr>
          <p:cNvPr id="15" name="Image 13" descr="preencoded.png"/>
          <p:cNvPicPr>
            <a:picLocks noChangeAspect="1"/>
          </p:cNvPicPr>
          <p:nvPr/>
        </p:nvPicPr>
        <p:blipFill>
          <a:blip r:embed="rId12"/>
          <a:stretch>
            <a:fillRect/>
          </a:stretch>
        </p:blipFill>
        <p:spPr>
          <a:xfrm>
            <a:off x="523875" y="5674072"/>
            <a:ext cx="5238750" cy="619125"/>
          </a:xfrm>
          <a:prstGeom prst="rect">
            <a:avLst/>
          </a:prstGeom>
        </p:spPr>
      </p:pic>
      <p:pic>
        <p:nvPicPr>
          <p:cNvPr id="16" name="Image 14" descr="preencoded.png"/>
          <p:cNvPicPr>
            <a:picLocks noChangeAspect="1"/>
          </p:cNvPicPr>
          <p:nvPr/>
        </p:nvPicPr>
        <p:blipFill>
          <a:blip r:embed="rId13"/>
          <a:stretch>
            <a:fillRect/>
          </a:stretch>
        </p:blipFill>
        <p:spPr>
          <a:xfrm>
            <a:off x="6191250" y="1203871"/>
            <a:ext cx="5715000" cy="2589014"/>
          </a:xfrm>
          <a:prstGeom prst="rect">
            <a:avLst/>
          </a:prstGeom>
        </p:spPr>
      </p:pic>
      <p:pic>
        <p:nvPicPr>
          <p:cNvPr id="17" name="Image 15" descr="preencoded.png"/>
          <p:cNvPicPr>
            <a:picLocks noChangeAspect="1"/>
          </p:cNvPicPr>
          <p:nvPr/>
        </p:nvPicPr>
        <p:blipFill>
          <a:blip r:embed="rId14"/>
          <a:stretch>
            <a:fillRect/>
          </a:stretch>
        </p:blipFill>
        <p:spPr>
          <a:xfrm>
            <a:off x="6429375" y="1489621"/>
            <a:ext cx="238125" cy="190500"/>
          </a:xfrm>
          <a:prstGeom prst="rect">
            <a:avLst/>
          </a:prstGeom>
        </p:spPr>
      </p:pic>
      <p:pic>
        <p:nvPicPr>
          <p:cNvPr id="18" name="Image 16" descr="preencoded.png"/>
          <p:cNvPicPr>
            <a:picLocks noChangeAspect="1"/>
          </p:cNvPicPr>
          <p:nvPr/>
        </p:nvPicPr>
        <p:blipFill>
          <a:blip r:embed="rId15"/>
          <a:stretch>
            <a:fillRect/>
          </a:stretch>
        </p:blipFill>
        <p:spPr>
          <a:xfrm>
            <a:off x="6429375" y="1899196"/>
            <a:ext cx="95250" cy="76200"/>
          </a:xfrm>
          <a:prstGeom prst="rect">
            <a:avLst/>
          </a:prstGeom>
        </p:spPr>
      </p:pic>
      <p:pic>
        <p:nvPicPr>
          <p:cNvPr id="19" name="Image 17" descr="preencoded.png"/>
          <p:cNvPicPr>
            <a:picLocks noChangeAspect="1"/>
          </p:cNvPicPr>
          <p:nvPr/>
        </p:nvPicPr>
        <p:blipFill>
          <a:blip r:embed="rId16"/>
          <a:stretch>
            <a:fillRect/>
          </a:stretch>
        </p:blipFill>
        <p:spPr>
          <a:xfrm>
            <a:off x="6429375" y="2218283"/>
            <a:ext cx="95250" cy="76200"/>
          </a:xfrm>
          <a:prstGeom prst="rect">
            <a:avLst/>
          </a:prstGeom>
        </p:spPr>
      </p:pic>
      <p:pic>
        <p:nvPicPr>
          <p:cNvPr id="20" name="Image 18" descr="preencoded.png"/>
          <p:cNvPicPr>
            <a:picLocks noChangeAspect="1"/>
          </p:cNvPicPr>
          <p:nvPr/>
        </p:nvPicPr>
        <p:blipFill>
          <a:blip r:embed="rId15"/>
          <a:stretch>
            <a:fillRect/>
          </a:stretch>
        </p:blipFill>
        <p:spPr>
          <a:xfrm>
            <a:off x="6429375" y="2537371"/>
            <a:ext cx="95250" cy="76200"/>
          </a:xfrm>
          <a:prstGeom prst="rect">
            <a:avLst/>
          </a:prstGeom>
        </p:spPr>
      </p:pic>
      <p:pic>
        <p:nvPicPr>
          <p:cNvPr id="21" name="Image 19" descr="preencoded.png"/>
          <p:cNvPicPr>
            <a:picLocks noChangeAspect="1"/>
          </p:cNvPicPr>
          <p:nvPr/>
        </p:nvPicPr>
        <p:blipFill>
          <a:blip r:embed="rId17"/>
          <a:stretch>
            <a:fillRect/>
          </a:stretch>
        </p:blipFill>
        <p:spPr>
          <a:xfrm>
            <a:off x="6429375" y="2942183"/>
            <a:ext cx="5238750" cy="419100"/>
          </a:xfrm>
          <a:prstGeom prst="rect">
            <a:avLst/>
          </a:prstGeom>
        </p:spPr>
      </p:pic>
      <p:pic>
        <p:nvPicPr>
          <p:cNvPr id="22" name="Image 20" descr="preencoded.png"/>
          <p:cNvPicPr>
            <a:picLocks noChangeAspect="1"/>
          </p:cNvPicPr>
          <p:nvPr/>
        </p:nvPicPr>
        <p:blipFill>
          <a:blip r:embed="rId18"/>
          <a:stretch>
            <a:fillRect/>
          </a:stretch>
        </p:blipFill>
        <p:spPr>
          <a:xfrm>
            <a:off x="6191250" y="3983385"/>
            <a:ext cx="5715000" cy="2589014"/>
          </a:xfrm>
          <a:prstGeom prst="rect">
            <a:avLst/>
          </a:prstGeom>
        </p:spPr>
      </p:pic>
      <p:pic>
        <p:nvPicPr>
          <p:cNvPr id="23" name="Image 21" descr="preencoded.png"/>
          <p:cNvPicPr>
            <a:picLocks noChangeAspect="1"/>
          </p:cNvPicPr>
          <p:nvPr/>
        </p:nvPicPr>
        <p:blipFill>
          <a:blip r:embed="rId19"/>
          <a:stretch>
            <a:fillRect/>
          </a:stretch>
        </p:blipFill>
        <p:spPr>
          <a:xfrm>
            <a:off x="6429375" y="4269135"/>
            <a:ext cx="238125" cy="190500"/>
          </a:xfrm>
          <a:prstGeom prst="rect">
            <a:avLst/>
          </a:prstGeom>
        </p:spPr>
      </p:pic>
      <p:pic>
        <p:nvPicPr>
          <p:cNvPr id="24" name="Image 22" descr="preencoded.png"/>
          <p:cNvPicPr>
            <a:picLocks noChangeAspect="1"/>
          </p:cNvPicPr>
          <p:nvPr/>
        </p:nvPicPr>
        <p:blipFill>
          <a:blip r:embed="rId7"/>
          <a:stretch>
            <a:fillRect/>
          </a:stretch>
        </p:blipFill>
        <p:spPr>
          <a:xfrm>
            <a:off x="6429375" y="4678710"/>
            <a:ext cx="95250" cy="76200"/>
          </a:xfrm>
          <a:prstGeom prst="rect">
            <a:avLst/>
          </a:prstGeom>
        </p:spPr>
      </p:pic>
      <p:pic>
        <p:nvPicPr>
          <p:cNvPr id="25" name="Image 23" descr="preencoded.png"/>
          <p:cNvPicPr>
            <a:picLocks noChangeAspect="1"/>
          </p:cNvPicPr>
          <p:nvPr/>
        </p:nvPicPr>
        <p:blipFill>
          <a:blip r:embed="rId11"/>
          <a:stretch>
            <a:fillRect/>
          </a:stretch>
        </p:blipFill>
        <p:spPr>
          <a:xfrm>
            <a:off x="6429375" y="4997797"/>
            <a:ext cx="95250" cy="76200"/>
          </a:xfrm>
          <a:prstGeom prst="rect">
            <a:avLst/>
          </a:prstGeom>
        </p:spPr>
      </p:pic>
      <p:pic>
        <p:nvPicPr>
          <p:cNvPr id="26" name="Image 24" descr="preencoded.png"/>
          <p:cNvPicPr>
            <a:picLocks noChangeAspect="1"/>
          </p:cNvPicPr>
          <p:nvPr/>
        </p:nvPicPr>
        <p:blipFill>
          <a:blip r:embed="rId7"/>
          <a:stretch>
            <a:fillRect/>
          </a:stretch>
        </p:blipFill>
        <p:spPr>
          <a:xfrm>
            <a:off x="6429375" y="5316885"/>
            <a:ext cx="95250" cy="76200"/>
          </a:xfrm>
          <a:prstGeom prst="rect">
            <a:avLst/>
          </a:prstGeom>
        </p:spPr>
      </p:pic>
      <p:sp>
        <p:nvSpPr>
          <p:cNvPr id="27" name="Text 0"/>
          <p:cNvSpPr/>
          <p:nvPr/>
        </p:nvSpPr>
        <p:spPr>
          <a:xfrm>
            <a:off x="523875" y="333375"/>
            <a:ext cx="11668125" cy="251371"/>
          </a:xfrm>
          <a:prstGeom prst="rect">
            <a:avLst/>
          </a:prstGeom>
          <a:noFill/>
          <a:ln/>
        </p:spPr>
        <p:txBody>
          <a:bodyPr vert="horz" wrap="square" lIns="0" tIns="0" rIns="0" bIns="0" rtlCol="0" anchor="ctr"/>
          <a:lstStyle/>
          <a:p>
            <a:pPr marL="0" indent="0">
              <a:lnSpc>
                <a:spcPts val="1980"/>
              </a:lnSpc>
              <a:buNone/>
            </a:pPr>
            <a:r>
              <a:rPr lang="en-US" sz="1800" b="1" dirty="0">
                <a:solidFill>
                  <a:srgbClr val="2D3436"/>
                </a:solidFill>
              </a:rPr>
              <a:t>Screening vs Diagnosis in Symptomatic Women</a:t>
            </a:r>
            <a:endParaRPr lang="en-US" sz="1800" dirty="0"/>
          </a:p>
        </p:txBody>
      </p:sp>
      <p:sp>
        <p:nvSpPr>
          <p:cNvPr id="28" name="Text 1"/>
          <p:cNvSpPr/>
          <p:nvPr/>
        </p:nvSpPr>
        <p:spPr>
          <a:xfrm>
            <a:off x="523875" y="670471"/>
            <a:ext cx="3429000" cy="171450"/>
          </a:xfrm>
          <a:prstGeom prst="rect">
            <a:avLst/>
          </a:prstGeom>
          <a:noFill/>
          <a:ln/>
        </p:spPr>
        <p:txBody>
          <a:bodyPr vert="horz" wrap="square" lIns="0" tIns="0" rIns="0" bIns="0" rtlCol="0" anchor="ctr"/>
          <a:lstStyle/>
          <a:p>
            <a:pPr marL="0" indent="0">
              <a:lnSpc>
                <a:spcPts val="1350"/>
              </a:lnSpc>
              <a:buNone/>
            </a:pPr>
            <a:r>
              <a:rPr lang="en-US" sz="900" b="1" kern="0" spc="30" dirty="0">
                <a:solidFill>
                  <a:srgbClr val="E17055"/>
                </a:solidFill>
              </a:rPr>
              <a:t>CERVICAL SCREENING MODULE</a:t>
            </a:r>
            <a:endParaRPr lang="en-US" sz="900" dirty="0"/>
          </a:p>
        </p:txBody>
      </p:sp>
      <p:sp>
        <p:nvSpPr>
          <p:cNvPr id="29" name="Text 2"/>
          <p:cNvSpPr/>
          <p:nvPr/>
        </p:nvSpPr>
        <p:spPr>
          <a:xfrm>
            <a:off x="2433638" y="641896"/>
            <a:ext cx="182880" cy="228600"/>
          </a:xfrm>
          <a:prstGeom prst="rect">
            <a:avLst/>
          </a:prstGeom>
          <a:noFill/>
          <a:ln/>
        </p:spPr>
        <p:txBody>
          <a:bodyPr vert="horz" wrap="square" lIns="0" tIns="0" rIns="0" bIns="0" rtlCol="0" anchor="ctr"/>
          <a:lstStyle/>
          <a:p>
            <a:pPr marL="0" indent="0">
              <a:lnSpc>
                <a:spcPts val="1800"/>
              </a:lnSpc>
              <a:buNone/>
            </a:pPr>
            <a:r>
              <a:rPr lang="en-US" sz="1200" dirty="0">
                <a:solidFill>
                  <a:srgbClr val="BDC3C7"/>
                </a:solidFill>
              </a:rPr>
              <a:t>|</a:t>
            </a:r>
            <a:endParaRPr lang="en-US" sz="1200" dirty="0"/>
          </a:p>
        </p:txBody>
      </p:sp>
      <p:sp>
        <p:nvSpPr>
          <p:cNvPr id="30" name="Text 3"/>
          <p:cNvSpPr/>
          <p:nvPr/>
        </p:nvSpPr>
        <p:spPr>
          <a:xfrm>
            <a:off x="2566988" y="670471"/>
            <a:ext cx="3291840" cy="171450"/>
          </a:xfrm>
          <a:prstGeom prst="rect">
            <a:avLst/>
          </a:prstGeom>
          <a:noFill/>
          <a:ln/>
        </p:spPr>
        <p:txBody>
          <a:bodyPr vert="horz" wrap="square" lIns="0" tIns="0" rIns="0" bIns="0" rtlCol="0" anchor="ctr"/>
          <a:lstStyle/>
          <a:p>
            <a:pPr marL="0" indent="0">
              <a:lnSpc>
                <a:spcPts val="1350"/>
              </a:lnSpc>
              <a:buNone/>
            </a:pPr>
            <a:r>
              <a:rPr lang="en-US" sz="900" dirty="0">
                <a:solidFill>
                  <a:srgbClr val="636E72"/>
                </a:solidFill>
              </a:rPr>
              <a:t>Bradford VTS GP Training</a:t>
            </a:r>
            <a:endParaRPr lang="en-US" sz="900" dirty="0"/>
          </a:p>
        </p:txBody>
      </p:sp>
      <p:sp>
        <p:nvSpPr>
          <p:cNvPr id="31" name="Text 4"/>
          <p:cNvSpPr/>
          <p:nvPr/>
        </p:nvSpPr>
        <p:spPr>
          <a:xfrm>
            <a:off x="876300" y="1441996"/>
            <a:ext cx="54864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3436"/>
                </a:solidFill>
              </a:rPr>
              <a:t>The Purpose of Screening</a:t>
            </a:r>
            <a:endParaRPr lang="en-US" sz="1500" dirty="0"/>
          </a:p>
        </p:txBody>
      </p:sp>
      <p:sp>
        <p:nvSpPr>
          <p:cNvPr id="32" name="Text 5"/>
          <p:cNvSpPr/>
          <p:nvPr/>
        </p:nvSpPr>
        <p:spPr>
          <a:xfrm>
            <a:off x="714375" y="1842046"/>
            <a:ext cx="9132570" cy="242888"/>
          </a:xfrm>
          <a:prstGeom prst="rect">
            <a:avLst/>
          </a:prstGeom>
          <a:noFill/>
          <a:ln/>
        </p:spPr>
        <p:txBody>
          <a:bodyPr vert="horz" wrap="square" lIns="0" tIns="0" rIns="0" bIns="0" rtlCol="0" anchor="ctr"/>
          <a:lstStyle/>
          <a:p>
            <a:pPr marL="0" indent="0" algn="l">
              <a:lnSpc>
                <a:spcPts val="1913"/>
              </a:lnSpc>
              <a:buNone/>
            </a:pPr>
            <a:r>
              <a:rPr lang="en-US" sz="1275" dirty="0">
                <a:solidFill>
                  <a:srgbClr val="2D3436"/>
                </a:solidFill>
              </a:rPr>
              <a:t>Screening is for </a:t>
            </a:r>
            <a:r>
              <a:rPr lang="en-US" sz="1275" b="1" dirty="0">
                <a:solidFill>
                  <a:srgbClr val="C0392B"/>
                </a:solidFill>
              </a:rPr>
              <a:t>asymptomatic</a:t>
            </a:r>
            <a:r>
              <a:rPr lang="en-US" sz="1275" dirty="0">
                <a:solidFill>
                  <a:srgbClr val="2D3436"/>
                </a:solidFill>
              </a:rPr>
              <a:t> populations only.</a:t>
            </a:r>
            <a:endParaRPr lang="en-US" sz="1275" dirty="0"/>
          </a:p>
        </p:txBody>
      </p:sp>
      <p:sp>
        <p:nvSpPr>
          <p:cNvPr id="33" name="Text 6"/>
          <p:cNvSpPr/>
          <p:nvPr/>
        </p:nvSpPr>
        <p:spPr>
          <a:xfrm>
            <a:off x="714375" y="2161133"/>
            <a:ext cx="11477625" cy="242888"/>
          </a:xfrm>
          <a:prstGeom prst="rect">
            <a:avLst/>
          </a:prstGeom>
          <a:noFill/>
          <a:ln/>
        </p:spPr>
        <p:txBody>
          <a:bodyPr vert="horz" wrap="square" lIns="0" tIns="0" rIns="0" bIns="0" rtlCol="0" anchor="ctr"/>
          <a:lstStyle/>
          <a:p>
            <a:pPr marL="0" indent="0" algn="l">
              <a:lnSpc>
                <a:spcPts val="1913"/>
              </a:lnSpc>
              <a:buNone/>
            </a:pPr>
            <a:r>
              <a:rPr lang="en-US" sz="1275" dirty="0">
                <a:solidFill>
                  <a:srgbClr val="2D3436"/>
                </a:solidFill>
              </a:rPr>
              <a:t>It aims to find pre-cancerous changes (CIN) in healthy women.</a:t>
            </a:r>
            <a:endParaRPr lang="en-US" sz="1275" dirty="0"/>
          </a:p>
        </p:txBody>
      </p:sp>
      <p:sp>
        <p:nvSpPr>
          <p:cNvPr id="34" name="Text 7"/>
          <p:cNvSpPr/>
          <p:nvPr/>
        </p:nvSpPr>
        <p:spPr>
          <a:xfrm>
            <a:off x="714375" y="2480221"/>
            <a:ext cx="11477625" cy="242888"/>
          </a:xfrm>
          <a:prstGeom prst="rect">
            <a:avLst/>
          </a:prstGeom>
          <a:noFill/>
          <a:ln/>
        </p:spPr>
        <p:txBody>
          <a:bodyPr vert="horz" wrap="square" lIns="0" tIns="0" rIns="0" bIns="0" rtlCol="0" anchor="ctr"/>
          <a:lstStyle/>
          <a:p>
            <a:pPr marL="0" indent="0" algn="l">
              <a:lnSpc>
                <a:spcPts val="1913"/>
              </a:lnSpc>
              <a:buNone/>
            </a:pPr>
            <a:r>
              <a:rPr lang="en-US" sz="1275" dirty="0">
                <a:solidFill>
                  <a:srgbClr val="2D3436"/>
                </a:solidFill>
              </a:rPr>
              <a:t>A screening test is </a:t>
            </a:r>
            <a:r>
              <a:rPr lang="en-US" sz="1275" b="1" dirty="0">
                <a:solidFill>
                  <a:srgbClr val="C0392B"/>
                </a:solidFill>
              </a:rPr>
              <a:t>NOT</a:t>
            </a:r>
            <a:r>
              <a:rPr lang="en-US" sz="1275" dirty="0">
                <a:solidFill>
                  <a:srgbClr val="2D3436"/>
                </a:solidFill>
              </a:rPr>
              <a:t> a diagnostic tool for investigation.</a:t>
            </a:r>
            <a:endParaRPr lang="en-US" sz="1275" dirty="0"/>
          </a:p>
        </p:txBody>
      </p:sp>
      <p:sp>
        <p:nvSpPr>
          <p:cNvPr id="35" name="Text 8"/>
          <p:cNvSpPr/>
          <p:nvPr/>
        </p:nvSpPr>
        <p:spPr>
          <a:xfrm>
            <a:off x="876300" y="4221510"/>
            <a:ext cx="59436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3436"/>
                </a:solidFill>
              </a:rPr>
              <a:t>The False Reassurance Trap</a:t>
            </a:r>
            <a:endParaRPr lang="en-US" sz="1500" dirty="0"/>
          </a:p>
        </p:txBody>
      </p:sp>
      <p:sp>
        <p:nvSpPr>
          <p:cNvPr id="36" name="Text 9"/>
          <p:cNvSpPr/>
          <p:nvPr/>
        </p:nvSpPr>
        <p:spPr>
          <a:xfrm>
            <a:off x="714375" y="4621560"/>
            <a:ext cx="9780270" cy="242888"/>
          </a:xfrm>
          <a:prstGeom prst="rect">
            <a:avLst/>
          </a:prstGeom>
          <a:noFill/>
          <a:ln/>
        </p:spPr>
        <p:txBody>
          <a:bodyPr vert="horz" wrap="square" lIns="0" tIns="0" rIns="0" bIns="0" rtlCol="0" anchor="ctr"/>
          <a:lstStyle/>
          <a:p>
            <a:pPr marL="0" indent="0" algn="l">
              <a:lnSpc>
                <a:spcPts val="1913"/>
              </a:lnSpc>
              <a:buNone/>
            </a:pPr>
            <a:r>
              <a:rPr lang="en-US" sz="1275" dirty="0">
                <a:solidFill>
                  <a:srgbClr val="2D3436"/>
                </a:solidFill>
              </a:rPr>
              <a:t>Smears have a </a:t>
            </a:r>
            <a:r>
              <a:rPr lang="en-US" sz="1275" b="1" dirty="0">
                <a:solidFill>
                  <a:srgbClr val="C0392B"/>
                </a:solidFill>
              </a:rPr>
              <a:t>10% false negative rate</a:t>
            </a:r>
            <a:r>
              <a:rPr lang="en-US" sz="1275" dirty="0">
                <a:solidFill>
                  <a:srgbClr val="2D3436"/>
                </a:solidFill>
              </a:rPr>
              <a:t> for cancer.</a:t>
            </a:r>
            <a:endParaRPr lang="en-US" sz="1275" dirty="0"/>
          </a:p>
        </p:txBody>
      </p:sp>
      <p:sp>
        <p:nvSpPr>
          <p:cNvPr id="37" name="Text 10"/>
          <p:cNvSpPr/>
          <p:nvPr/>
        </p:nvSpPr>
        <p:spPr>
          <a:xfrm>
            <a:off x="714375" y="4940647"/>
            <a:ext cx="10881360" cy="242888"/>
          </a:xfrm>
          <a:prstGeom prst="rect">
            <a:avLst/>
          </a:prstGeom>
          <a:noFill/>
          <a:ln/>
        </p:spPr>
        <p:txBody>
          <a:bodyPr vert="horz" wrap="square" lIns="0" tIns="0" rIns="0" bIns="0" rtlCol="0" anchor="ctr"/>
          <a:lstStyle/>
          <a:p>
            <a:pPr marL="0" indent="0" algn="l">
              <a:lnSpc>
                <a:spcPts val="1913"/>
              </a:lnSpc>
              <a:buNone/>
            </a:pPr>
            <a:r>
              <a:rPr lang="en-US" sz="1275" dirty="0">
                <a:solidFill>
                  <a:srgbClr val="2D3436"/>
                </a:solidFill>
              </a:rPr>
              <a:t>A "Normal" result in a symptomatic woman is meaningless.</a:t>
            </a:r>
            <a:endParaRPr lang="en-US" sz="1275" dirty="0"/>
          </a:p>
        </p:txBody>
      </p:sp>
      <p:sp>
        <p:nvSpPr>
          <p:cNvPr id="38" name="Text 11"/>
          <p:cNvSpPr/>
          <p:nvPr/>
        </p:nvSpPr>
        <p:spPr>
          <a:xfrm>
            <a:off x="714375" y="5259735"/>
            <a:ext cx="11477625" cy="242888"/>
          </a:xfrm>
          <a:prstGeom prst="rect">
            <a:avLst/>
          </a:prstGeom>
          <a:noFill/>
          <a:ln/>
        </p:spPr>
        <p:txBody>
          <a:bodyPr vert="horz" wrap="square" lIns="0" tIns="0" rIns="0" bIns="0" rtlCol="0" anchor="ctr"/>
          <a:lstStyle/>
          <a:p>
            <a:pPr marL="0" indent="0" algn="l">
              <a:lnSpc>
                <a:spcPts val="1913"/>
              </a:lnSpc>
              <a:buNone/>
            </a:pPr>
            <a:r>
              <a:rPr lang="en-US" sz="1275" dirty="0">
                <a:solidFill>
                  <a:srgbClr val="2D3436"/>
                </a:solidFill>
              </a:rPr>
              <a:t>Doing a smear instead of a referral causes dangerous delays.</a:t>
            </a:r>
            <a:endParaRPr lang="en-US" sz="1275" dirty="0"/>
          </a:p>
        </p:txBody>
      </p:sp>
      <p:sp>
        <p:nvSpPr>
          <p:cNvPr id="39" name="Text 12"/>
          <p:cNvSpPr/>
          <p:nvPr/>
        </p:nvSpPr>
        <p:spPr>
          <a:xfrm>
            <a:off x="619125" y="5674072"/>
            <a:ext cx="5048250" cy="619125"/>
          </a:xfrm>
          <a:prstGeom prst="rect">
            <a:avLst/>
          </a:prstGeom>
          <a:noFill/>
          <a:ln/>
        </p:spPr>
        <p:txBody>
          <a:bodyPr vert="horz" wrap="square" lIns="0" tIns="0" rIns="0" bIns="0" rtlCol="0" anchor="ctr"/>
          <a:lstStyle/>
          <a:p>
            <a:pPr marL="0" indent="0">
              <a:lnSpc>
                <a:spcPts val="1688"/>
              </a:lnSpc>
              <a:buNone/>
            </a:pPr>
            <a:r>
              <a:rPr lang="en-US" sz="1125" b="1" i="1" dirty="0">
                <a:solidFill>
                  <a:srgbClr val="000000"/>
                </a:solidFill>
              </a:rPr>
              <a:t>SCA Talk:</a:t>
            </a:r>
            <a:r>
              <a:rPr lang="en-US" sz="1125" i="1" dirty="0">
                <a:solidFill>
                  <a:srgbClr val="000000"/>
                </a:solidFill>
              </a:rPr>
              <a:t> "Even though your last smear was normal, we need to investigate this bleeding because smears aren't designed to find the cause of symptoms."</a:t>
            </a:r>
            <a:endParaRPr lang="en-US" sz="1125" dirty="0"/>
          </a:p>
        </p:txBody>
      </p:sp>
      <p:sp>
        <p:nvSpPr>
          <p:cNvPr id="40" name="Text 13"/>
          <p:cNvSpPr/>
          <p:nvPr/>
        </p:nvSpPr>
        <p:spPr>
          <a:xfrm>
            <a:off x="6781800" y="1441996"/>
            <a:ext cx="54102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3436"/>
                </a:solidFill>
              </a:rPr>
              <a:t>When to Refer, Not Smear</a:t>
            </a:r>
            <a:endParaRPr lang="en-US" sz="1500" dirty="0"/>
          </a:p>
        </p:txBody>
      </p:sp>
      <p:sp>
        <p:nvSpPr>
          <p:cNvPr id="41" name="Text 14"/>
          <p:cNvSpPr/>
          <p:nvPr/>
        </p:nvSpPr>
        <p:spPr>
          <a:xfrm>
            <a:off x="6619875" y="1842046"/>
            <a:ext cx="5572125" cy="242888"/>
          </a:xfrm>
          <a:prstGeom prst="rect">
            <a:avLst/>
          </a:prstGeom>
          <a:noFill/>
          <a:ln/>
        </p:spPr>
        <p:txBody>
          <a:bodyPr vert="horz" wrap="square" lIns="0" tIns="0" rIns="0" bIns="0" rtlCol="0" anchor="ctr"/>
          <a:lstStyle/>
          <a:p>
            <a:pPr marL="0" indent="0" algn="l">
              <a:lnSpc>
                <a:spcPts val="1913"/>
              </a:lnSpc>
              <a:buNone/>
            </a:pPr>
            <a:r>
              <a:rPr lang="en-US" sz="1275" b="1" dirty="0">
                <a:solidFill>
                  <a:srgbClr val="2D3436"/>
                </a:solidFill>
              </a:rPr>
              <a:t>Post-coital bleeding (PCB)</a:t>
            </a:r>
            <a:r>
              <a:rPr lang="en-US" sz="1275" dirty="0">
                <a:solidFill>
                  <a:srgbClr val="2D3436"/>
                </a:solidFill>
              </a:rPr>
              <a:t> or </a:t>
            </a:r>
            <a:r>
              <a:rPr lang="en-US" sz="1275" b="1" dirty="0">
                <a:solidFill>
                  <a:srgbClr val="2D3436"/>
                </a:solidFill>
              </a:rPr>
              <a:t>IMB</a:t>
            </a:r>
            <a:r>
              <a:rPr lang="en-US" sz="1275" dirty="0">
                <a:solidFill>
                  <a:srgbClr val="2D3436"/>
                </a:solidFill>
              </a:rPr>
              <a:t>.</a:t>
            </a:r>
            <a:endParaRPr lang="en-US" sz="1275" dirty="0"/>
          </a:p>
        </p:txBody>
      </p:sp>
      <p:sp>
        <p:nvSpPr>
          <p:cNvPr id="42" name="Text 15"/>
          <p:cNvSpPr/>
          <p:nvPr/>
        </p:nvSpPr>
        <p:spPr>
          <a:xfrm>
            <a:off x="6619875" y="2161133"/>
            <a:ext cx="5572125" cy="242888"/>
          </a:xfrm>
          <a:prstGeom prst="rect">
            <a:avLst/>
          </a:prstGeom>
          <a:noFill/>
          <a:ln/>
        </p:spPr>
        <p:txBody>
          <a:bodyPr vert="horz" wrap="square" lIns="0" tIns="0" rIns="0" bIns="0" rtlCol="0" anchor="ctr"/>
          <a:lstStyle/>
          <a:p>
            <a:pPr marL="0" indent="0" algn="l">
              <a:lnSpc>
                <a:spcPts val="1913"/>
              </a:lnSpc>
              <a:buNone/>
            </a:pPr>
            <a:r>
              <a:rPr lang="en-US" sz="1275" b="1" dirty="0">
                <a:solidFill>
                  <a:srgbClr val="2D3436"/>
                </a:solidFill>
              </a:rPr>
              <a:t>Post-menopausal bleeding (PMB)</a:t>
            </a:r>
            <a:r>
              <a:rPr lang="en-US" sz="1275" dirty="0">
                <a:solidFill>
                  <a:srgbClr val="2D3436"/>
                </a:solidFill>
              </a:rPr>
              <a:t>.</a:t>
            </a:r>
            <a:endParaRPr lang="en-US" sz="1275" dirty="0"/>
          </a:p>
        </p:txBody>
      </p:sp>
      <p:sp>
        <p:nvSpPr>
          <p:cNvPr id="43" name="Text 16"/>
          <p:cNvSpPr/>
          <p:nvPr/>
        </p:nvSpPr>
        <p:spPr>
          <a:xfrm>
            <a:off x="6619875" y="2480221"/>
            <a:ext cx="5572125" cy="242888"/>
          </a:xfrm>
          <a:prstGeom prst="rect">
            <a:avLst/>
          </a:prstGeom>
          <a:noFill/>
          <a:ln/>
        </p:spPr>
        <p:txBody>
          <a:bodyPr vert="horz" wrap="square" lIns="0" tIns="0" rIns="0" bIns="0" rtlCol="0" anchor="ctr"/>
          <a:lstStyle/>
          <a:p>
            <a:pPr marL="0" indent="0" algn="l">
              <a:lnSpc>
                <a:spcPts val="1913"/>
              </a:lnSpc>
              <a:buNone/>
            </a:pPr>
            <a:r>
              <a:rPr lang="en-US" sz="1275" b="1" dirty="0">
                <a:solidFill>
                  <a:srgbClr val="2D3436"/>
                </a:solidFill>
              </a:rPr>
              <a:t>Suspicious cervix</a:t>
            </a:r>
            <a:r>
              <a:rPr lang="en-US" sz="1275" dirty="0">
                <a:solidFill>
                  <a:srgbClr val="2D3436"/>
                </a:solidFill>
              </a:rPr>
              <a:t> (visible lesion, ulcer, or hard mass).</a:t>
            </a:r>
            <a:endParaRPr lang="en-US" sz="1275" dirty="0"/>
          </a:p>
        </p:txBody>
      </p:sp>
      <p:sp>
        <p:nvSpPr>
          <p:cNvPr id="44" name="Text 17"/>
          <p:cNvSpPr/>
          <p:nvPr/>
        </p:nvSpPr>
        <p:spPr>
          <a:xfrm>
            <a:off x="6429375" y="2942183"/>
            <a:ext cx="5048250" cy="419100"/>
          </a:xfrm>
          <a:prstGeom prst="rect">
            <a:avLst/>
          </a:prstGeom>
          <a:noFill/>
          <a:ln/>
        </p:spPr>
        <p:txBody>
          <a:bodyPr vert="horz" wrap="square" lIns="0" tIns="0" rIns="0" bIns="0" rtlCol="0" anchor="ctr"/>
          <a:lstStyle/>
          <a:p>
            <a:pPr marL="0" indent="0" algn="ctr">
              <a:lnSpc>
                <a:spcPts val="1800"/>
              </a:lnSpc>
              <a:buNone/>
            </a:pPr>
            <a:r>
              <a:rPr lang="en-US" sz="1200" b="1" dirty="0">
                <a:solidFill>
                  <a:srgbClr val="C0392B"/>
                </a:solidFill>
              </a:rPr>
              <a:t>ACTION: REFER URGENTLY (2WW)</a:t>
            </a:r>
            <a:endParaRPr lang="en-US" sz="1200" dirty="0"/>
          </a:p>
        </p:txBody>
      </p:sp>
      <p:sp>
        <p:nvSpPr>
          <p:cNvPr id="45" name="Text 18"/>
          <p:cNvSpPr/>
          <p:nvPr/>
        </p:nvSpPr>
        <p:spPr>
          <a:xfrm>
            <a:off x="6781800" y="4221510"/>
            <a:ext cx="34290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3436"/>
                </a:solidFill>
              </a:rPr>
              <a:t>AKT / SCA Pearl</a:t>
            </a:r>
            <a:endParaRPr lang="en-US" sz="1500" dirty="0"/>
          </a:p>
        </p:txBody>
      </p:sp>
      <p:sp>
        <p:nvSpPr>
          <p:cNvPr id="46" name="Text 19"/>
          <p:cNvSpPr/>
          <p:nvPr/>
        </p:nvSpPr>
        <p:spPr>
          <a:xfrm>
            <a:off x="6619875" y="4621560"/>
            <a:ext cx="5572125" cy="242888"/>
          </a:xfrm>
          <a:prstGeom prst="rect">
            <a:avLst/>
          </a:prstGeom>
          <a:noFill/>
          <a:ln/>
        </p:spPr>
        <p:txBody>
          <a:bodyPr vert="horz" wrap="square" lIns="0" tIns="0" rIns="0" bIns="0" rtlCol="0" anchor="ctr"/>
          <a:lstStyle/>
          <a:p>
            <a:pPr marL="0" indent="0" algn="l">
              <a:lnSpc>
                <a:spcPts val="1913"/>
              </a:lnSpc>
              <a:buNone/>
            </a:pPr>
            <a:r>
              <a:rPr lang="en-US" sz="1275" dirty="0">
                <a:solidFill>
                  <a:srgbClr val="2D3436"/>
                </a:solidFill>
              </a:rPr>
              <a:t>Exam scenario: Patient has PCB; her smear is due next month.</a:t>
            </a:r>
            <a:endParaRPr lang="en-US" sz="1275" dirty="0"/>
          </a:p>
        </p:txBody>
      </p:sp>
      <p:sp>
        <p:nvSpPr>
          <p:cNvPr id="47" name="Text 20"/>
          <p:cNvSpPr/>
          <p:nvPr/>
        </p:nvSpPr>
        <p:spPr>
          <a:xfrm>
            <a:off x="6619875" y="4940647"/>
            <a:ext cx="5572125" cy="242888"/>
          </a:xfrm>
          <a:prstGeom prst="rect">
            <a:avLst/>
          </a:prstGeom>
          <a:noFill/>
          <a:ln/>
        </p:spPr>
        <p:txBody>
          <a:bodyPr vert="horz" wrap="square" lIns="0" tIns="0" rIns="0" bIns="0" rtlCol="0" anchor="ctr"/>
          <a:lstStyle/>
          <a:p>
            <a:pPr marL="0" indent="0" algn="l">
              <a:lnSpc>
                <a:spcPts val="1913"/>
              </a:lnSpc>
              <a:buNone/>
            </a:pPr>
            <a:r>
              <a:rPr lang="en-US" sz="1275" b="1" dirty="0">
                <a:solidFill>
                  <a:srgbClr val="2D3436"/>
                </a:solidFill>
              </a:rPr>
              <a:t>Correct Answer:</a:t>
            </a:r>
            <a:r>
              <a:rPr lang="en-US" sz="1275" dirty="0">
                <a:solidFill>
                  <a:srgbClr val="2D3436"/>
                </a:solidFill>
              </a:rPr>
              <a:t> Perform speculum exam &amp; refer.</a:t>
            </a:r>
            <a:endParaRPr lang="en-US" sz="1275" dirty="0"/>
          </a:p>
        </p:txBody>
      </p:sp>
      <p:sp>
        <p:nvSpPr>
          <p:cNvPr id="48" name="Text 21"/>
          <p:cNvSpPr/>
          <p:nvPr/>
        </p:nvSpPr>
        <p:spPr>
          <a:xfrm>
            <a:off x="6619875" y="5259735"/>
            <a:ext cx="5572125" cy="242888"/>
          </a:xfrm>
          <a:prstGeom prst="rect">
            <a:avLst/>
          </a:prstGeom>
          <a:noFill/>
          <a:ln/>
        </p:spPr>
        <p:txBody>
          <a:bodyPr vert="horz" wrap="square" lIns="0" tIns="0" rIns="0" bIns="0" rtlCol="0" anchor="ctr"/>
          <a:lstStyle/>
          <a:p>
            <a:pPr marL="0" indent="0" algn="l">
              <a:lnSpc>
                <a:spcPts val="1913"/>
              </a:lnSpc>
              <a:buNone/>
            </a:pPr>
            <a:r>
              <a:rPr lang="en-US" sz="1275" b="1" dirty="0">
                <a:solidFill>
                  <a:srgbClr val="2D3436"/>
                </a:solidFill>
              </a:rPr>
              <a:t>Incorrect Answer:</a:t>
            </a:r>
            <a:r>
              <a:rPr lang="en-US" sz="1275" dirty="0">
                <a:solidFill>
                  <a:srgbClr val="2D3436"/>
                </a:solidFill>
              </a:rPr>
              <a:t> "Do the smear now while she is here."</a:t>
            </a:r>
            <a:endParaRPr lang="en-US" sz="1275"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190500"/>
            <a:ext cx="11430000" cy="822871"/>
          </a:xfrm>
          <a:prstGeom prst="rect">
            <a:avLst/>
          </a:prstGeom>
        </p:spPr>
      </p:pic>
      <p:pic>
        <p:nvPicPr>
          <p:cNvPr id="5" name="Image 3" descr="preencoded.png"/>
          <p:cNvPicPr>
            <a:picLocks noChangeAspect="1"/>
          </p:cNvPicPr>
          <p:nvPr/>
        </p:nvPicPr>
        <p:blipFill>
          <a:blip r:embed="rId5"/>
          <a:stretch>
            <a:fillRect/>
          </a:stretch>
        </p:blipFill>
        <p:spPr>
          <a:xfrm>
            <a:off x="381000" y="1203871"/>
            <a:ext cx="5619750" cy="2589014"/>
          </a:xfrm>
          <a:prstGeom prst="rect">
            <a:avLst/>
          </a:prstGeom>
        </p:spPr>
      </p:pic>
      <p:pic>
        <p:nvPicPr>
          <p:cNvPr id="6" name="Image 4" descr="preencoded.png"/>
          <p:cNvPicPr>
            <a:picLocks noChangeAspect="1"/>
          </p:cNvPicPr>
          <p:nvPr/>
        </p:nvPicPr>
        <p:blipFill>
          <a:blip r:embed="rId6"/>
          <a:stretch>
            <a:fillRect/>
          </a:stretch>
        </p:blipFill>
        <p:spPr>
          <a:xfrm>
            <a:off x="571500" y="1427708"/>
            <a:ext cx="238125" cy="190500"/>
          </a:xfrm>
          <a:prstGeom prst="rect">
            <a:avLst/>
          </a:prstGeom>
        </p:spPr>
      </p:pic>
      <p:pic>
        <p:nvPicPr>
          <p:cNvPr id="7" name="Image 5" descr="preencoded.png"/>
          <p:cNvPicPr>
            <a:picLocks noChangeAspect="1"/>
          </p:cNvPicPr>
          <p:nvPr/>
        </p:nvPicPr>
        <p:blipFill>
          <a:blip r:embed="rId7"/>
          <a:stretch>
            <a:fillRect/>
          </a:stretch>
        </p:blipFill>
        <p:spPr>
          <a:xfrm>
            <a:off x="571500" y="1765846"/>
            <a:ext cx="178594" cy="148828"/>
          </a:xfrm>
          <a:prstGeom prst="rect">
            <a:avLst/>
          </a:prstGeom>
        </p:spPr>
      </p:pic>
      <p:pic>
        <p:nvPicPr>
          <p:cNvPr id="8" name="Image 6" descr="preencoded.png"/>
          <p:cNvPicPr>
            <a:picLocks noChangeAspect="1"/>
          </p:cNvPicPr>
          <p:nvPr/>
        </p:nvPicPr>
        <p:blipFill>
          <a:blip r:embed="rId7"/>
          <a:stretch>
            <a:fillRect/>
          </a:stretch>
        </p:blipFill>
        <p:spPr>
          <a:xfrm>
            <a:off x="571500" y="2042071"/>
            <a:ext cx="178594" cy="148828"/>
          </a:xfrm>
          <a:prstGeom prst="rect">
            <a:avLst/>
          </a:prstGeom>
        </p:spPr>
      </p:pic>
      <p:pic>
        <p:nvPicPr>
          <p:cNvPr id="9" name="Image 7" descr="preencoded.png"/>
          <p:cNvPicPr>
            <a:picLocks noChangeAspect="1"/>
          </p:cNvPicPr>
          <p:nvPr/>
        </p:nvPicPr>
        <p:blipFill>
          <a:blip r:embed="rId7"/>
          <a:stretch>
            <a:fillRect/>
          </a:stretch>
        </p:blipFill>
        <p:spPr>
          <a:xfrm>
            <a:off x="571500" y="2318296"/>
            <a:ext cx="178594" cy="148828"/>
          </a:xfrm>
          <a:prstGeom prst="rect">
            <a:avLst/>
          </a:prstGeom>
        </p:spPr>
      </p:pic>
      <p:pic>
        <p:nvPicPr>
          <p:cNvPr id="10" name="Image 8" descr="preencoded.png"/>
          <p:cNvPicPr>
            <a:picLocks noChangeAspect="1"/>
          </p:cNvPicPr>
          <p:nvPr/>
        </p:nvPicPr>
        <p:blipFill>
          <a:blip r:embed="rId7"/>
          <a:stretch>
            <a:fillRect/>
          </a:stretch>
        </p:blipFill>
        <p:spPr>
          <a:xfrm>
            <a:off x="571500" y="2594521"/>
            <a:ext cx="178594" cy="148828"/>
          </a:xfrm>
          <a:prstGeom prst="rect">
            <a:avLst/>
          </a:prstGeom>
        </p:spPr>
      </p:pic>
      <p:pic>
        <p:nvPicPr>
          <p:cNvPr id="11" name="Image 9" descr="preencoded.png"/>
          <p:cNvPicPr>
            <a:picLocks noChangeAspect="1"/>
          </p:cNvPicPr>
          <p:nvPr/>
        </p:nvPicPr>
        <p:blipFill>
          <a:blip r:embed="rId8"/>
          <a:stretch>
            <a:fillRect/>
          </a:stretch>
        </p:blipFill>
        <p:spPr>
          <a:xfrm>
            <a:off x="381000" y="3983385"/>
            <a:ext cx="5619750" cy="2589014"/>
          </a:xfrm>
          <a:prstGeom prst="rect">
            <a:avLst/>
          </a:prstGeom>
        </p:spPr>
      </p:pic>
      <p:pic>
        <p:nvPicPr>
          <p:cNvPr id="12" name="Image 10" descr="preencoded.png"/>
          <p:cNvPicPr>
            <a:picLocks noChangeAspect="1"/>
          </p:cNvPicPr>
          <p:nvPr/>
        </p:nvPicPr>
        <p:blipFill>
          <a:blip r:embed="rId9"/>
          <a:stretch>
            <a:fillRect/>
          </a:stretch>
        </p:blipFill>
        <p:spPr>
          <a:xfrm>
            <a:off x="571500" y="4207222"/>
            <a:ext cx="238125" cy="190500"/>
          </a:xfrm>
          <a:prstGeom prst="rect">
            <a:avLst/>
          </a:prstGeom>
        </p:spPr>
      </p:pic>
      <p:pic>
        <p:nvPicPr>
          <p:cNvPr id="13" name="Image 11" descr="preencoded.png"/>
          <p:cNvPicPr>
            <a:picLocks noChangeAspect="1"/>
          </p:cNvPicPr>
          <p:nvPr/>
        </p:nvPicPr>
        <p:blipFill>
          <a:blip r:embed="rId7"/>
          <a:stretch>
            <a:fillRect/>
          </a:stretch>
        </p:blipFill>
        <p:spPr>
          <a:xfrm>
            <a:off x="571500" y="4545360"/>
            <a:ext cx="178594" cy="148828"/>
          </a:xfrm>
          <a:prstGeom prst="rect">
            <a:avLst/>
          </a:prstGeom>
        </p:spPr>
      </p:pic>
      <p:pic>
        <p:nvPicPr>
          <p:cNvPr id="14" name="Image 12" descr="preencoded.png"/>
          <p:cNvPicPr>
            <a:picLocks noChangeAspect="1"/>
          </p:cNvPicPr>
          <p:nvPr/>
        </p:nvPicPr>
        <p:blipFill>
          <a:blip r:embed="rId7"/>
          <a:stretch>
            <a:fillRect/>
          </a:stretch>
        </p:blipFill>
        <p:spPr>
          <a:xfrm>
            <a:off x="571500" y="4821585"/>
            <a:ext cx="178594" cy="148828"/>
          </a:xfrm>
          <a:prstGeom prst="rect">
            <a:avLst/>
          </a:prstGeom>
        </p:spPr>
      </p:pic>
      <p:pic>
        <p:nvPicPr>
          <p:cNvPr id="15" name="Image 13" descr="preencoded.png"/>
          <p:cNvPicPr>
            <a:picLocks noChangeAspect="1"/>
          </p:cNvPicPr>
          <p:nvPr/>
        </p:nvPicPr>
        <p:blipFill>
          <a:blip r:embed="rId7"/>
          <a:stretch>
            <a:fillRect/>
          </a:stretch>
        </p:blipFill>
        <p:spPr>
          <a:xfrm>
            <a:off x="571500" y="5097810"/>
            <a:ext cx="178594" cy="148828"/>
          </a:xfrm>
          <a:prstGeom prst="rect">
            <a:avLst/>
          </a:prstGeom>
        </p:spPr>
      </p:pic>
      <p:pic>
        <p:nvPicPr>
          <p:cNvPr id="16" name="Image 14" descr="preencoded.png"/>
          <p:cNvPicPr>
            <a:picLocks noChangeAspect="1"/>
          </p:cNvPicPr>
          <p:nvPr/>
        </p:nvPicPr>
        <p:blipFill>
          <a:blip r:embed="rId10"/>
          <a:stretch>
            <a:fillRect/>
          </a:stretch>
        </p:blipFill>
        <p:spPr>
          <a:xfrm>
            <a:off x="6191250" y="1203871"/>
            <a:ext cx="5619750" cy="2589014"/>
          </a:xfrm>
          <a:prstGeom prst="rect">
            <a:avLst/>
          </a:prstGeom>
        </p:spPr>
      </p:pic>
      <p:pic>
        <p:nvPicPr>
          <p:cNvPr id="17" name="Image 15" descr="preencoded.png"/>
          <p:cNvPicPr>
            <a:picLocks noChangeAspect="1"/>
          </p:cNvPicPr>
          <p:nvPr/>
        </p:nvPicPr>
        <p:blipFill>
          <a:blip r:embed="rId11"/>
          <a:stretch>
            <a:fillRect/>
          </a:stretch>
        </p:blipFill>
        <p:spPr>
          <a:xfrm>
            <a:off x="6381750" y="1427708"/>
            <a:ext cx="238125" cy="190500"/>
          </a:xfrm>
          <a:prstGeom prst="rect">
            <a:avLst/>
          </a:prstGeom>
        </p:spPr>
      </p:pic>
      <p:pic>
        <p:nvPicPr>
          <p:cNvPr id="18" name="Image 16" descr="preencoded.png"/>
          <p:cNvPicPr>
            <a:picLocks noChangeAspect="1"/>
          </p:cNvPicPr>
          <p:nvPr/>
        </p:nvPicPr>
        <p:blipFill>
          <a:blip r:embed="rId7"/>
          <a:stretch>
            <a:fillRect/>
          </a:stretch>
        </p:blipFill>
        <p:spPr>
          <a:xfrm>
            <a:off x="6381750" y="1765846"/>
            <a:ext cx="178594" cy="148828"/>
          </a:xfrm>
          <a:prstGeom prst="rect">
            <a:avLst/>
          </a:prstGeom>
        </p:spPr>
      </p:pic>
      <p:pic>
        <p:nvPicPr>
          <p:cNvPr id="19" name="Image 17" descr="preencoded.png"/>
          <p:cNvPicPr>
            <a:picLocks noChangeAspect="1"/>
          </p:cNvPicPr>
          <p:nvPr/>
        </p:nvPicPr>
        <p:blipFill>
          <a:blip r:embed="rId7"/>
          <a:stretch>
            <a:fillRect/>
          </a:stretch>
        </p:blipFill>
        <p:spPr>
          <a:xfrm>
            <a:off x="6381750" y="2042071"/>
            <a:ext cx="178594" cy="148828"/>
          </a:xfrm>
          <a:prstGeom prst="rect">
            <a:avLst/>
          </a:prstGeom>
        </p:spPr>
      </p:pic>
      <p:pic>
        <p:nvPicPr>
          <p:cNvPr id="20" name="Image 18" descr="preencoded.png"/>
          <p:cNvPicPr>
            <a:picLocks noChangeAspect="1"/>
          </p:cNvPicPr>
          <p:nvPr/>
        </p:nvPicPr>
        <p:blipFill>
          <a:blip r:embed="rId7"/>
          <a:stretch>
            <a:fillRect/>
          </a:stretch>
        </p:blipFill>
        <p:spPr>
          <a:xfrm>
            <a:off x="6381750" y="2318296"/>
            <a:ext cx="178594" cy="148828"/>
          </a:xfrm>
          <a:prstGeom prst="rect">
            <a:avLst/>
          </a:prstGeom>
        </p:spPr>
      </p:pic>
      <p:pic>
        <p:nvPicPr>
          <p:cNvPr id="21" name="Image 19" descr="preencoded.png"/>
          <p:cNvPicPr>
            <a:picLocks noChangeAspect="1"/>
          </p:cNvPicPr>
          <p:nvPr/>
        </p:nvPicPr>
        <p:blipFill>
          <a:blip r:embed="rId7"/>
          <a:stretch>
            <a:fillRect/>
          </a:stretch>
        </p:blipFill>
        <p:spPr>
          <a:xfrm>
            <a:off x="6381750" y="2594521"/>
            <a:ext cx="178594" cy="148828"/>
          </a:xfrm>
          <a:prstGeom prst="rect">
            <a:avLst/>
          </a:prstGeom>
        </p:spPr>
      </p:pic>
      <p:pic>
        <p:nvPicPr>
          <p:cNvPr id="22" name="Image 20" descr="preencoded.png"/>
          <p:cNvPicPr>
            <a:picLocks noChangeAspect="1"/>
          </p:cNvPicPr>
          <p:nvPr/>
        </p:nvPicPr>
        <p:blipFill>
          <a:blip r:embed="rId12"/>
          <a:stretch>
            <a:fillRect/>
          </a:stretch>
        </p:blipFill>
        <p:spPr>
          <a:xfrm>
            <a:off x="6191250" y="3983385"/>
            <a:ext cx="5619750" cy="2589014"/>
          </a:xfrm>
          <a:prstGeom prst="rect">
            <a:avLst/>
          </a:prstGeom>
        </p:spPr>
      </p:pic>
      <p:pic>
        <p:nvPicPr>
          <p:cNvPr id="23" name="Image 21" descr="preencoded.png"/>
          <p:cNvPicPr>
            <a:picLocks noChangeAspect="1"/>
          </p:cNvPicPr>
          <p:nvPr/>
        </p:nvPicPr>
        <p:blipFill>
          <a:blip r:embed="rId13"/>
          <a:stretch>
            <a:fillRect/>
          </a:stretch>
        </p:blipFill>
        <p:spPr>
          <a:xfrm>
            <a:off x="6381750" y="4207222"/>
            <a:ext cx="238125" cy="190500"/>
          </a:xfrm>
          <a:prstGeom prst="rect">
            <a:avLst/>
          </a:prstGeom>
        </p:spPr>
      </p:pic>
      <p:pic>
        <p:nvPicPr>
          <p:cNvPr id="24" name="Image 22" descr="preencoded.png"/>
          <p:cNvPicPr>
            <a:picLocks noChangeAspect="1"/>
          </p:cNvPicPr>
          <p:nvPr/>
        </p:nvPicPr>
        <p:blipFill>
          <a:blip r:embed="rId7"/>
          <a:stretch>
            <a:fillRect/>
          </a:stretch>
        </p:blipFill>
        <p:spPr>
          <a:xfrm>
            <a:off x="6381750" y="4545360"/>
            <a:ext cx="178594" cy="148828"/>
          </a:xfrm>
          <a:prstGeom prst="rect">
            <a:avLst/>
          </a:prstGeom>
        </p:spPr>
      </p:pic>
      <p:pic>
        <p:nvPicPr>
          <p:cNvPr id="25" name="Image 23" descr="preencoded.png"/>
          <p:cNvPicPr>
            <a:picLocks noChangeAspect="1"/>
          </p:cNvPicPr>
          <p:nvPr/>
        </p:nvPicPr>
        <p:blipFill>
          <a:blip r:embed="rId14"/>
          <a:stretch>
            <a:fillRect/>
          </a:stretch>
        </p:blipFill>
        <p:spPr>
          <a:xfrm>
            <a:off x="6381750" y="4821585"/>
            <a:ext cx="178594" cy="178594"/>
          </a:xfrm>
          <a:prstGeom prst="rect">
            <a:avLst/>
          </a:prstGeom>
        </p:spPr>
      </p:pic>
      <p:pic>
        <p:nvPicPr>
          <p:cNvPr id="26" name="Image 24" descr="preencoded.png"/>
          <p:cNvPicPr>
            <a:picLocks noChangeAspect="1"/>
          </p:cNvPicPr>
          <p:nvPr/>
        </p:nvPicPr>
        <p:blipFill>
          <a:blip r:embed="rId7"/>
          <a:stretch>
            <a:fillRect/>
          </a:stretch>
        </p:blipFill>
        <p:spPr>
          <a:xfrm>
            <a:off x="6381750" y="5297835"/>
            <a:ext cx="178594" cy="148828"/>
          </a:xfrm>
          <a:prstGeom prst="rect">
            <a:avLst/>
          </a:prstGeom>
        </p:spPr>
      </p:pic>
      <p:sp>
        <p:nvSpPr>
          <p:cNvPr id="27" name="Text 0"/>
          <p:cNvSpPr/>
          <p:nvPr/>
        </p:nvSpPr>
        <p:spPr>
          <a:xfrm>
            <a:off x="619125" y="333375"/>
            <a:ext cx="11572875" cy="251371"/>
          </a:xfrm>
          <a:prstGeom prst="rect">
            <a:avLst/>
          </a:prstGeom>
          <a:noFill/>
          <a:ln/>
        </p:spPr>
        <p:txBody>
          <a:bodyPr vert="horz" wrap="square" lIns="0" tIns="0" rIns="0" bIns="0" rtlCol="0" anchor="ctr"/>
          <a:lstStyle/>
          <a:p>
            <a:pPr marL="0" indent="0">
              <a:lnSpc>
                <a:spcPts val="1980"/>
              </a:lnSpc>
              <a:buNone/>
            </a:pPr>
            <a:r>
              <a:rPr lang="en-US" sz="1800" b="1" dirty="0">
                <a:solidFill>
                  <a:srgbClr val="2D3436"/>
                </a:solidFill>
              </a:rPr>
              <a:t>Identifying and Supporting High Risk Groups</a:t>
            </a:r>
            <a:endParaRPr lang="en-US" sz="1800" dirty="0"/>
          </a:p>
        </p:txBody>
      </p:sp>
      <p:sp>
        <p:nvSpPr>
          <p:cNvPr id="28" name="Text 1"/>
          <p:cNvSpPr/>
          <p:nvPr/>
        </p:nvSpPr>
        <p:spPr>
          <a:xfrm>
            <a:off x="619125" y="670471"/>
            <a:ext cx="3429000" cy="171450"/>
          </a:xfrm>
          <a:prstGeom prst="rect">
            <a:avLst/>
          </a:prstGeom>
          <a:noFill/>
          <a:ln/>
        </p:spPr>
        <p:txBody>
          <a:bodyPr vert="horz" wrap="square" lIns="0" tIns="0" rIns="0" bIns="0" rtlCol="0" anchor="ctr"/>
          <a:lstStyle/>
          <a:p>
            <a:pPr marL="0" indent="0">
              <a:lnSpc>
                <a:spcPts val="1350"/>
              </a:lnSpc>
              <a:buNone/>
            </a:pPr>
            <a:r>
              <a:rPr lang="en-US" sz="900" b="1" kern="0" spc="30" dirty="0">
                <a:solidFill>
                  <a:srgbClr val="E17055"/>
                </a:solidFill>
              </a:rPr>
              <a:t>CERVICAL SCREENING MODULE</a:t>
            </a:r>
            <a:endParaRPr lang="en-US" sz="900" dirty="0"/>
          </a:p>
        </p:txBody>
      </p:sp>
      <p:sp>
        <p:nvSpPr>
          <p:cNvPr id="29" name="Text 2"/>
          <p:cNvSpPr/>
          <p:nvPr/>
        </p:nvSpPr>
        <p:spPr>
          <a:xfrm>
            <a:off x="2528888" y="641896"/>
            <a:ext cx="182880" cy="228600"/>
          </a:xfrm>
          <a:prstGeom prst="rect">
            <a:avLst/>
          </a:prstGeom>
          <a:noFill/>
          <a:ln/>
        </p:spPr>
        <p:txBody>
          <a:bodyPr vert="horz" wrap="square" lIns="0" tIns="0" rIns="0" bIns="0" rtlCol="0" anchor="ctr"/>
          <a:lstStyle/>
          <a:p>
            <a:pPr marL="0" indent="0">
              <a:lnSpc>
                <a:spcPts val="1800"/>
              </a:lnSpc>
              <a:buNone/>
            </a:pPr>
            <a:r>
              <a:rPr lang="en-US" sz="1200" dirty="0">
                <a:solidFill>
                  <a:srgbClr val="BDC3C7"/>
                </a:solidFill>
              </a:rPr>
              <a:t>|</a:t>
            </a:r>
            <a:endParaRPr lang="en-US" sz="1200" dirty="0"/>
          </a:p>
        </p:txBody>
      </p:sp>
      <p:sp>
        <p:nvSpPr>
          <p:cNvPr id="30" name="Text 3"/>
          <p:cNvSpPr/>
          <p:nvPr/>
        </p:nvSpPr>
        <p:spPr>
          <a:xfrm>
            <a:off x="2662238" y="670471"/>
            <a:ext cx="3291840" cy="171450"/>
          </a:xfrm>
          <a:prstGeom prst="rect">
            <a:avLst/>
          </a:prstGeom>
          <a:noFill/>
          <a:ln/>
        </p:spPr>
        <p:txBody>
          <a:bodyPr vert="horz" wrap="square" lIns="0" tIns="0" rIns="0" bIns="0" rtlCol="0" anchor="ctr"/>
          <a:lstStyle/>
          <a:p>
            <a:pPr marL="0" indent="0">
              <a:lnSpc>
                <a:spcPts val="1350"/>
              </a:lnSpc>
              <a:buNone/>
            </a:pPr>
            <a:r>
              <a:rPr lang="en-US" sz="900" dirty="0">
                <a:solidFill>
                  <a:srgbClr val="636E72"/>
                </a:solidFill>
              </a:rPr>
              <a:t>Bradford VTS GP Training</a:t>
            </a:r>
            <a:endParaRPr lang="en-US" sz="900" dirty="0"/>
          </a:p>
        </p:txBody>
      </p:sp>
      <p:sp>
        <p:nvSpPr>
          <p:cNvPr id="31" name="Text 4"/>
          <p:cNvSpPr/>
          <p:nvPr/>
        </p:nvSpPr>
        <p:spPr>
          <a:xfrm>
            <a:off x="904875" y="1394371"/>
            <a:ext cx="53492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High-Risk Clinical Factors</a:t>
            </a:r>
            <a:endParaRPr lang="en-US" sz="1350" dirty="0"/>
          </a:p>
        </p:txBody>
      </p:sp>
      <p:sp>
        <p:nvSpPr>
          <p:cNvPr id="32" name="Text 5"/>
          <p:cNvSpPr/>
          <p:nvPr/>
        </p:nvSpPr>
        <p:spPr>
          <a:xfrm>
            <a:off x="826294" y="1765846"/>
            <a:ext cx="651510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Early sexual debut or first pregnancy.</a:t>
            </a:r>
            <a:endParaRPr lang="en-US" sz="1125" dirty="0"/>
          </a:p>
        </p:txBody>
      </p:sp>
      <p:sp>
        <p:nvSpPr>
          <p:cNvPr id="33" name="Text 6"/>
          <p:cNvSpPr/>
          <p:nvPr/>
        </p:nvSpPr>
        <p:spPr>
          <a:xfrm>
            <a:off x="826294" y="2042071"/>
            <a:ext cx="617220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History of multiple sexual partners.</a:t>
            </a:r>
            <a:endParaRPr lang="en-US" sz="1125" dirty="0"/>
          </a:p>
        </p:txBody>
      </p:sp>
      <p:sp>
        <p:nvSpPr>
          <p:cNvPr id="34" name="Text 7"/>
          <p:cNvSpPr/>
          <p:nvPr/>
        </p:nvSpPr>
        <p:spPr>
          <a:xfrm>
            <a:off x="826294" y="2318296"/>
            <a:ext cx="840105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Past history of </a:t>
            </a:r>
            <a:r>
              <a:rPr lang="en-US" sz="1125" b="1" dirty="0">
                <a:solidFill>
                  <a:srgbClr val="2D3436"/>
                </a:solidFill>
              </a:rPr>
              <a:t>STIs</a:t>
            </a:r>
            <a:r>
              <a:rPr lang="en-US" sz="1125" dirty="0">
                <a:solidFill>
                  <a:srgbClr val="2D3436"/>
                </a:solidFill>
              </a:rPr>
              <a:t> or previous abnormal smears.</a:t>
            </a:r>
            <a:endParaRPr lang="en-US" sz="1125" dirty="0"/>
          </a:p>
        </p:txBody>
      </p:sp>
      <p:sp>
        <p:nvSpPr>
          <p:cNvPr id="35" name="Text 8"/>
          <p:cNvSpPr/>
          <p:nvPr/>
        </p:nvSpPr>
        <p:spPr>
          <a:xfrm>
            <a:off x="826294" y="2594521"/>
            <a:ext cx="771525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Heavy smoking (co-factor in CIN progression).</a:t>
            </a:r>
            <a:endParaRPr lang="en-US" sz="1125" dirty="0"/>
          </a:p>
        </p:txBody>
      </p:sp>
      <p:sp>
        <p:nvSpPr>
          <p:cNvPr id="36" name="Text 9"/>
          <p:cNvSpPr/>
          <p:nvPr/>
        </p:nvSpPr>
        <p:spPr>
          <a:xfrm>
            <a:off x="904875" y="4173885"/>
            <a:ext cx="59664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The Immunocompromised Patient</a:t>
            </a:r>
            <a:endParaRPr lang="en-US" sz="1350" dirty="0"/>
          </a:p>
        </p:txBody>
      </p:sp>
      <p:sp>
        <p:nvSpPr>
          <p:cNvPr id="37" name="Text 10"/>
          <p:cNvSpPr/>
          <p:nvPr/>
        </p:nvSpPr>
        <p:spPr>
          <a:xfrm>
            <a:off x="826294" y="4545360"/>
            <a:ext cx="8401050"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HIV Positive:</a:t>
            </a:r>
            <a:r>
              <a:rPr lang="en-US" sz="1125" dirty="0">
                <a:solidFill>
                  <a:srgbClr val="2D3436"/>
                </a:solidFill>
              </a:rPr>
              <a:t> Requires annual screening for life.</a:t>
            </a:r>
            <a:endParaRPr lang="en-US" sz="1125" dirty="0"/>
          </a:p>
        </p:txBody>
      </p:sp>
      <p:sp>
        <p:nvSpPr>
          <p:cNvPr id="38" name="Text 11"/>
          <p:cNvSpPr/>
          <p:nvPr/>
        </p:nvSpPr>
        <p:spPr>
          <a:xfrm>
            <a:off x="826294" y="4821585"/>
            <a:ext cx="685800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Lower threshold for colposcopy referral.</a:t>
            </a:r>
            <a:endParaRPr lang="en-US" sz="1125" dirty="0"/>
          </a:p>
        </p:txBody>
      </p:sp>
      <p:sp>
        <p:nvSpPr>
          <p:cNvPr id="39" name="Text 12"/>
          <p:cNvSpPr/>
          <p:nvPr/>
        </p:nvSpPr>
        <p:spPr>
          <a:xfrm>
            <a:off x="826294" y="5097810"/>
            <a:ext cx="11365706"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Includes transplant recipients or those on high-dose immunosuppressants.</a:t>
            </a:r>
            <a:endParaRPr lang="en-US" sz="1125" dirty="0"/>
          </a:p>
        </p:txBody>
      </p:sp>
      <p:sp>
        <p:nvSpPr>
          <p:cNvPr id="40" name="Text 13"/>
          <p:cNvSpPr/>
          <p:nvPr/>
        </p:nvSpPr>
        <p:spPr>
          <a:xfrm>
            <a:off x="6715125" y="1394371"/>
            <a:ext cx="547687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Bradford &amp; The Inverse Care Law</a:t>
            </a:r>
            <a:endParaRPr lang="en-US" sz="1350" dirty="0"/>
          </a:p>
        </p:txBody>
      </p:sp>
      <p:sp>
        <p:nvSpPr>
          <p:cNvPr id="41" name="Text 14"/>
          <p:cNvSpPr/>
          <p:nvPr/>
        </p:nvSpPr>
        <p:spPr>
          <a:xfrm>
            <a:off x="6636544" y="1765846"/>
            <a:ext cx="5555456"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Highest risk populations often have the </a:t>
            </a:r>
            <a:r>
              <a:rPr lang="en-US" sz="1125" b="1" dirty="0">
                <a:solidFill>
                  <a:srgbClr val="2D3436"/>
                </a:solidFill>
              </a:rPr>
              <a:t>lowest attendance</a:t>
            </a:r>
            <a:r>
              <a:rPr lang="en-US" sz="1125" dirty="0">
                <a:solidFill>
                  <a:srgbClr val="2D3436"/>
                </a:solidFill>
              </a:rPr>
              <a:t>.</a:t>
            </a:r>
            <a:endParaRPr lang="en-US" sz="1125" dirty="0"/>
          </a:p>
        </p:txBody>
      </p:sp>
      <p:sp>
        <p:nvSpPr>
          <p:cNvPr id="42" name="Text 15"/>
          <p:cNvSpPr/>
          <p:nvPr/>
        </p:nvSpPr>
        <p:spPr>
          <a:xfrm>
            <a:off x="6636544" y="2042071"/>
            <a:ext cx="5555456"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Language barriers: Always use </a:t>
            </a:r>
            <a:r>
              <a:rPr lang="en-US" sz="1125" b="1" dirty="0">
                <a:solidFill>
                  <a:srgbClr val="2D3436"/>
                </a:solidFill>
              </a:rPr>
              <a:t>professional interpreters</a:t>
            </a:r>
            <a:r>
              <a:rPr lang="en-US" sz="1125" dirty="0">
                <a:solidFill>
                  <a:srgbClr val="2D3436"/>
                </a:solidFill>
              </a:rPr>
              <a:t>.</a:t>
            </a:r>
            <a:endParaRPr lang="en-US" sz="1125" dirty="0"/>
          </a:p>
        </p:txBody>
      </p:sp>
      <p:sp>
        <p:nvSpPr>
          <p:cNvPr id="43" name="Text 16"/>
          <p:cNvSpPr/>
          <p:nvPr/>
        </p:nvSpPr>
        <p:spPr>
          <a:xfrm>
            <a:off x="6636544" y="2318296"/>
            <a:ext cx="5555456"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NHSCSP leaflets are available in multiple languages—use them!</a:t>
            </a:r>
            <a:endParaRPr lang="en-US" sz="1125" dirty="0"/>
          </a:p>
        </p:txBody>
      </p:sp>
      <p:sp>
        <p:nvSpPr>
          <p:cNvPr id="44" name="Text 17"/>
          <p:cNvSpPr/>
          <p:nvPr/>
        </p:nvSpPr>
        <p:spPr>
          <a:xfrm>
            <a:off x="6636544" y="2594521"/>
            <a:ext cx="5555456"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Targeted outreach for deprived communities and recent migrants.</a:t>
            </a:r>
            <a:endParaRPr lang="en-US" sz="1125" dirty="0"/>
          </a:p>
        </p:txBody>
      </p:sp>
      <p:sp>
        <p:nvSpPr>
          <p:cNvPr id="45" name="Text 18"/>
          <p:cNvSpPr/>
          <p:nvPr/>
        </p:nvSpPr>
        <p:spPr>
          <a:xfrm>
            <a:off x="6715125" y="4173885"/>
            <a:ext cx="32918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AKT &amp; SCA Pearls</a:t>
            </a:r>
            <a:endParaRPr lang="en-US" sz="1350" dirty="0"/>
          </a:p>
        </p:txBody>
      </p:sp>
      <p:sp>
        <p:nvSpPr>
          <p:cNvPr id="46" name="Text 19"/>
          <p:cNvSpPr/>
          <p:nvPr/>
        </p:nvSpPr>
        <p:spPr>
          <a:xfrm>
            <a:off x="6636544" y="4545360"/>
            <a:ext cx="5555456"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AKT Fact:</a:t>
            </a:r>
            <a:r>
              <a:rPr lang="en-US" sz="1125" dirty="0">
                <a:solidFill>
                  <a:srgbClr val="2D3436"/>
                </a:solidFill>
              </a:rPr>
              <a:t> HIV screening is </a:t>
            </a:r>
            <a:r>
              <a:rPr lang="en-US" sz="1125" b="1" dirty="0">
                <a:solidFill>
                  <a:srgbClr val="2D3436"/>
                </a:solidFill>
              </a:rPr>
              <a:t>annual</a:t>
            </a:r>
            <a:r>
              <a:rPr lang="en-US" sz="1125" dirty="0">
                <a:solidFill>
                  <a:srgbClr val="2D3436"/>
                </a:solidFill>
              </a:rPr>
              <a:t>, not 3 or 5 yearly.</a:t>
            </a:r>
            <a:endParaRPr lang="en-US" sz="1125" dirty="0"/>
          </a:p>
        </p:txBody>
      </p:sp>
      <p:sp>
        <p:nvSpPr>
          <p:cNvPr id="47" name="Text 20"/>
          <p:cNvSpPr/>
          <p:nvPr/>
        </p:nvSpPr>
        <p:spPr>
          <a:xfrm>
            <a:off x="6636544" y="4821585"/>
            <a:ext cx="4983956"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SCA Talk:</a:t>
            </a:r>
            <a:r>
              <a:rPr lang="en-US" sz="1125" dirty="0">
                <a:solidFill>
                  <a:srgbClr val="2D3436"/>
                </a:solidFill>
              </a:rPr>
              <a:t> "Because your immune system is weaker, we check your cervix more often to keep you safe."</a:t>
            </a:r>
            <a:endParaRPr lang="en-US" sz="1125" dirty="0"/>
          </a:p>
        </p:txBody>
      </p:sp>
      <p:sp>
        <p:nvSpPr>
          <p:cNvPr id="48" name="Text 21"/>
          <p:cNvSpPr/>
          <p:nvPr/>
        </p:nvSpPr>
        <p:spPr>
          <a:xfrm>
            <a:off x="6636544" y="5297835"/>
            <a:ext cx="5555456"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Always document if a chaperone was offered to high-risk patients.</a:t>
            </a:r>
            <a:endParaRPr lang="en-US" sz="1125"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152400"/>
            <a:ext cx="11430000" cy="756196"/>
          </a:xfrm>
          <a:prstGeom prst="rect">
            <a:avLst/>
          </a:prstGeom>
        </p:spPr>
      </p:pic>
      <p:pic>
        <p:nvPicPr>
          <p:cNvPr id="5" name="Image 3" descr="preencoded.png"/>
          <p:cNvPicPr>
            <a:picLocks noChangeAspect="1"/>
          </p:cNvPicPr>
          <p:nvPr/>
        </p:nvPicPr>
        <p:blipFill>
          <a:blip r:embed="rId5"/>
          <a:stretch>
            <a:fillRect/>
          </a:stretch>
        </p:blipFill>
        <p:spPr>
          <a:xfrm>
            <a:off x="381000" y="1060996"/>
            <a:ext cx="5572125" cy="2734866"/>
          </a:xfrm>
          <a:prstGeom prst="rect">
            <a:avLst/>
          </a:prstGeom>
        </p:spPr>
      </p:pic>
      <p:pic>
        <p:nvPicPr>
          <p:cNvPr id="6" name="Image 4" descr="preencoded.png"/>
          <p:cNvPicPr>
            <a:picLocks noChangeAspect="1"/>
          </p:cNvPicPr>
          <p:nvPr/>
        </p:nvPicPr>
        <p:blipFill>
          <a:blip r:embed="rId6"/>
          <a:stretch>
            <a:fillRect/>
          </a:stretch>
        </p:blipFill>
        <p:spPr>
          <a:xfrm>
            <a:off x="609600" y="1275308"/>
            <a:ext cx="238125" cy="190500"/>
          </a:xfrm>
          <a:prstGeom prst="rect">
            <a:avLst/>
          </a:prstGeom>
        </p:spPr>
      </p:pic>
      <p:pic>
        <p:nvPicPr>
          <p:cNvPr id="7" name="Image 5" descr="preencoded.png"/>
          <p:cNvPicPr>
            <a:picLocks noChangeAspect="1"/>
          </p:cNvPicPr>
          <p:nvPr/>
        </p:nvPicPr>
        <p:blipFill>
          <a:blip r:embed="rId7"/>
          <a:stretch>
            <a:fillRect/>
          </a:stretch>
        </p:blipFill>
        <p:spPr>
          <a:xfrm>
            <a:off x="609600" y="1651546"/>
            <a:ext cx="142875" cy="131862"/>
          </a:xfrm>
          <a:prstGeom prst="rect">
            <a:avLst/>
          </a:prstGeom>
        </p:spPr>
      </p:pic>
      <p:pic>
        <p:nvPicPr>
          <p:cNvPr id="8" name="Image 6" descr="preencoded.png"/>
          <p:cNvPicPr>
            <a:picLocks noChangeAspect="1"/>
          </p:cNvPicPr>
          <p:nvPr/>
        </p:nvPicPr>
        <p:blipFill>
          <a:blip r:embed="rId8"/>
          <a:stretch>
            <a:fillRect/>
          </a:stretch>
        </p:blipFill>
        <p:spPr>
          <a:xfrm>
            <a:off x="609600" y="2173337"/>
            <a:ext cx="142875" cy="131862"/>
          </a:xfrm>
          <a:prstGeom prst="rect">
            <a:avLst/>
          </a:prstGeom>
        </p:spPr>
      </p:pic>
      <p:pic>
        <p:nvPicPr>
          <p:cNvPr id="9" name="Image 7" descr="preencoded.png"/>
          <p:cNvPicPr>
            <a:picLocks noChangeAspect="1"/>
          </p:cNvPicPr>
          <p:nvPr/>
        </p:nvPicPr>
        <p:blipFill>
          <a:blip r:embed="rId9"/>
          <a:stretch>
            <a:fillRect/>
          </a:stretch>
        </p:blipFill>
        <p:spPr>
          <a:xfrm>
            <a:off x="609600" y="2695129"/>
            <a:ext cx="142875" cy="122337"/>
          </a:xfrm>
          <a:prstGeom prst="rect">
            <a:avLst/>
          </a:prstGeom>
        </p:spPr>
      </p:pic>
      <p:pic>
        <p:nvPicPr>
          <p:cNvPr id="10" name="Image 8" descr="preencoded.png"/>
          <p:cNvPicPr>
            <a:picLocks noChangeAspect="1"/>
          </p:cNvPicPr>
          <p:nvPr/>
        </p:nvPicPr>
        <p:blipFill>
          <a:blip r:embed="rId10"/>
          <a:stretch>
            <a:fillRect/>
          </a:stretch>
        </p:blipFill>
        <p:spPr>
          <a:xfrm>
            <a:off x="609600" y="3216920"/>
            <a:ext cx="142875" cy="114300"/>
          </a:xfrm>
          <a:prstGeom prst="rect">
            <a:avLst/>
          </a:prstGeom>
        </p:spPr>
      </p:pic>
      <p:pic>
        <p:nvPicPr>
          <p:cNvPr id="11" name="Image 9" descr="preencoded.png"/>
          <p:cNvPicPr>
            <a:picLocks noChangeAspect="1"/>
          </p:cNvPicPr>
          <p:nvPr/>
        </p:nvPicPr>
        <p:blipFill>
          <a:blip r:embed="rId11"/>
          <a:stretch>
            <a:fillRect/>
          </a:stretch>
        </p:blipFill>
        <p:spPr>
          <a:xfrm>
            <a:off x="381000" y="3948261"/>
            <a:ext cx="5572125" cy="2681139"/>
          </a:xfrm>
          <a:prstGeom prst="rect">
            <a:avLst/>
          </a:prstGeom>
        </p:spPr>
      </p:pic>
      <p:pic>
        <p:nvPicPr>
          <p:cNvPr id="12" name="Image 10" descr="preencoded.png"/>
          <p:cNvPicPr>
            <a:picLocks noChangeAspect="1"/>
          </p:cNvPicPr>
          <p:nvPr/>
        </p:nvPicPr>
        <p:blipFill>
          <a:blip r:embed="rId12"/>
          <a:stretch>
            <a:fillRect/>
          </a:stretch>
        </p:blipFill>
        <p:spPr>
          <a:xfrm>
            <a:off x="609600" y="4162574"/>
            <a:ext cx="238125" cy="190500"/>
          </a:xfrm>
          <a:prstGeom prst="rect">
            <a:avLst/>
          </a:prstGeom>
        </p:spPr>
      </p:pic>
      <p:pic>
        <p:nvPicPr>
          <p:cNvPr id="13" name="Image 11" descr="preencoded.png"/>
          <p:cNvPicPr>
            <a:picLocks noChangeAspect="1"/>
          </p:cNvPicPr>
          <p:nvPr/>
        </p:nvPicPr>
        <p:blipFill>
          <a:blip r:embed="rId13"/>
          <a:stretch>
            <a:fillRect/>
          </a:stretch>
        </p:blipFill>
        <p:spPr>
          <a:xfrm>
            <a:off x="609600" y="4538811"/>
            <a:ext cx="142875" cy="114300"/>
          </a:xfrm>
          <a:prstGeom prst="rect">
            <a:avLst/>
          </a:prstGeom>
        </p:spPr>
      </p:pic>
      <p:pic>
        <p:nvPicPr>
          <p:cNvPr id="14" name="Image 12" descr="preencoded.png"/>
          <p:cNvPicPr>
            <a:picLocks noChangeAspect="1"/>
          </p:cNvPicPr>
          <p:nvPr/>
        </p:nvPicPr>
        <p:blipFill>
          <a:blip r:embed="rId14"/>
          <a:stretch>
            <a:fillRect/>
          </a:stretch>
        </p:blipFill>
        <p:spPr>
          <a:xfrm>
            <a:off x="609600" y="4847332"/>
            <a:ext cx="142875" cy="142875"/>
          </a:xfrm>
          <a:prstGeom prst="rect">
            <a:avLst/>
          </a:prstGeom>
        </p:spPr>
      </p:pic>
      <p:pic>
        <p:nvPicPr>
          <p:cNvPr id="15" name="Image 13" descr="preencoded.png"/>
          <p:cNvPicPr>
            <a:picLocks noChangeAspect="1"/>
          </p:cNvPicPr>
          <p:nvPr/>
        </p:nvPicPr>
        <p:blipFill>
          <a:blip r:embed="rId15"/>
          <a:stretch>
            <a:fillRect/>
          </a:stretch>
        </p:blipFill>
        <p:spPr>
          <a:xfrm>
            <a:off x="609600" y="5369123"/>
            <a:ext cx="142875" cy="114300"/>
          </a:xfrm>
          <a:prstGeom prst="rect">
            <a:avLst/>
          </a:prstGeom>
        </p:spPr>
      </p:pic>
      <p:pic>
        <p:nvPicPr>
          <p:cNvPr id="16" name="Image 14" descr="preencoded.png"/>
          <p:cNvPicPr>
            <a:picLocks noChangeAspect="1"/>
          </p:cNvPicPr>
          <p:nvPr/>
        </p:nvPicPr>
        <p:blipFill>
          <a:blip r:embed="rId16"/>
          <a:stretch>
            <a:fillRect/>
          </a:stretch>
        </p:blipFill>
        <p:spPr>
          <a:xfrm>
            <a:off x="6238875" y="1060996"/>
            <a:ext cx="5572125" cy="2708077"/>
          </a:xfrm>
          <a:prstGeom prst="rect">
            <a:avLst/>
          </a:prstGeom>
        </p:spPr>
      </p:pic>
      <p:pic>
        <p:nvPicPr>
          <p:cNvPr id="17" name="Image 15" descr="preencoded.png"/>
          <p:cNvPicPr>
            <a:picLocks noChangeAspect="1"/>
          </p:cNvPicPr>
          <p:nvPr/>
        </p:nvPicPr>
        <p:blipFill>
          <a:blip r:embed="rId17"/>
          <a:stretch>
            <a:fillRect/>
          </a:stretch>
        </p:blipFill>
        <p:spPr>
          <a:xfrm>
            <a:off x="6467475" y="1275308"/>
            <a:ext cx="238125" cy="190500"/>
          </a:xfrm>
          <a:prstGeom prst="rect">
            <a:avLst/>
          </a:prstGeom>
        </p:spPr>
      </p:pic>
      <p:pic>
        <p:nvPicPr>
          <p:cNvPr id="18" name="Image 16" descr="preencoded.png"/>
          <p:cNvPicPr>
            <a:picLocks noChangeAspect="1"/>
          </p:cNvPicPr>
          <p:nvPr/>
        </p:nvPicPr>
        <p:blipFill>
          <a:blip r:embed="rId18"/>
          <a:stretch>
            <a:fillRect/>
          </a:stretch>
        </p:blipFill>
        <p:spPr>
          <a:xfrm>
            <a:off x="6467475" y="1651546"/>
            <a:ext cx="142875" cy="190500"/>
          </a:xfrm>
          <a:prstGeom prst="rect">
            <a:avLst/>
          </a:prstGeom>
        </p:spPr>
      </p:pic>
      <p:pic>
        <p:nvPicPr>
          <p:cNvPr id="19" name="Image 17" descr="preencoded.png"/>
          <p:cNvPicPr>
            <a:picLocks noChangeAspect="1"/>
          </p:cNvPicPr>
          <p:nvPr/>
        </p:nvPicPr>
        <p:blipFill>
          <a:blip r:embed="rId19"/>
          <a:stretch>
            <a:fillRect/>
          </a:stretch>
        </p:blipFill>
        <p:spPr>
          <a:xfrm>
            <a:off x="6467475" y="2173337"/>
            <a:ext cx="142875" cy="142875"/>
          </a:xfrm>
          <a:prstGeom prst="rect">
            <a:avLst/>
          </a:prstGeom>
        </p:spPr>
      </p:pic>
      <p:pic>
        <p:nvPicPr>
          <p:cNvPr id="20" name="Image 18" descr="preencoded.png"/>
          <p:cNvPicPr>
            <a:picLocks noChangeAspect="1"/>
          </p:cNvPicPr>
          <p:nvPr/>
        </p:nvPicPr>
        <p:blipFill>
          <a:blip r:embed="rId20"/>
          <a:stretch>
            <a:fillRect/>
          </a:stretch>
        </p:blipFill>
        <p:spPr>
          <a:xfrm>
            <a:off x="6467475" y="2695129"/>
            <a:ext cx="142875" cy="142875"/>
          </a:xfrm>
          <a:prstGeom prst="rect">
            <a:avLst/>
          </a:prstGeom>
        </p:spPr>
      </p:pic>
      <p:pic>
        <p:nvPicPr>
          <p:cNvPr id="21" name="Image 19" descr="preencoded.png"/>
          <p:cNvPicPr>
            <a:picLocks noChangeAspect="1"/>
          </p:cNvPicPr>
          <p:nvPr/>
        </p:nvPicPr>
        <p:blipFill>
          <a:blip r:embed="rId21"/>
          <a:stretch>
            <a:fillRect/>
          </a:stretch>
        </p:blipFill>
        <p:spPr>
          <a:xfrm>
            <a:off x="6238875" y="3921472"/>
            <a:ext cx="5572125" cy="2708077"/>
          </a:xfrm>
          <a:prstGeom prst="rect">
            <a:avLst/>
          </a:prstGeom>
        </p:spPr>
      </p:pic>
      <p:pic>
        <p:nvPicPr>
          <p:cNvPr id="22" name="Image 20" descr="preencoded.png"/>
          <p:cNvPicPr>
            <a:picLocks noChangeAspect="1"/>
          </p:cNvPicPr>
          <p:nvPr/>
        </p:nvPicPr>
        <p:blipFill>
          <a:blip r:embed="rId22"/>
          <a:stretch>
            <a:fillRect/>
          </a:stretch>
        </p:blipFill>
        <p:spPr>
          <a:xfrm>
            <a:off x="6467475" y="4135785"/>
            <a:ext cx="238125" cy="190500"/>
          </a:xfrm>
          <a:prstGeom prst="rect">
            <a:avLst/>
          </a:prstGeom>
        </p:spPr>
      </p:pic>
      <p:pic>
        <p:nvPicPr>
          <p:cNvPr id="23" name="Image 21" descr="preencoded.png"/>
          <p:cNvPicPr>
            <a:picLocks noChangeAspect="1"/>
          </p:cNvPicPr>
          <p:nvPr/>
        </p:nvPicPr>
        <p:blipFill>
          <a:blip r:embed="rId23"/>
          <a:stretch>
            <a:fillRect/>
          </a:stretch>
        </p:blipFill>
        <p:spPr>
          <a:xfrm>
            <a:off x="6467475" y="4483447"/>
            <a:ext cx="764679" cy="223838"/>
          </a:xfrm>
          <a:prstGeom prst="rect">
            <a:avLst/>
          </a:prstGeom>
        </p:spPr>
      </p:pic>
      <p:pic>
        <p:nvPicPr>
          <p:cNvPr id="24" name="Image 22" descr="preencoded.png"/>
          <p:cNvPicPr>
            <a:picLocks noChangeAspect="1"/>
          </p:cNvPicPr>
          <p:nvPr/>
        </p:nvPicPr>
        <p:blipFill>
          <a:blip r:embed="rId24"/>
          <a:stretch>
            <a:fillRect/>
          </a:stretch>
        </p:blipFill>
        <p:spPr>
          <a:xfrm>
            <a:off x="6467475" y="4802535"/>
            <a:ext cx="5114925" cy="685800"/>
          </a:xfrm>
          <a:prstGeom prst="rect">
            <a:avLst/>
          </a:prstGeom>
        </p:spPr>
      </p:pic>
      <p:pic>
        <p:nvPicPr>
          <p:cNvPr id="25" name="Image 23" descr="preencoded.png"/>
          <p:cNvPicPr>
            <a:picLocks noChangeAspect="1"/>
          </p:cNvPicPr>
          <p:nvPr/>
        </p:nvPicPr>
        <p:blipFill>
          <a:blip r:embed="rId25"/>
          <a:stretch>
            <a:fillRect/>
          </a:stretch>
        </p:blipFill>
        <p:spPr>
          <a:xfrm>
            <a:off x="6467475" y="5631210"/>
            <a:ext cx="142875" cy="114300"/>
          </a:xfrm>
          <a:prstGeom prst="rect">
            <a:avLst/>
          </a:prstGeom>
        </p:spPr>
      </p:pic>
      <p:pic>
        <p:nvPicPr>
          <p:cNvPr id="26" name="Image 24" descr="preencoded.png"/>
          <p:cNvPicPr>
            <a:picLocks noChangeAspect="1"/>
          </p:cNvPicPr>
          <p:nvPr/>
        </p:nvPicPr>
        <p:blipFill>
          <a:blip r:embed="rId26"/>
          <a:stretch>
            <a:fillRect/>
          </a:stretch>
        </p:blipFill>
        <p:spPr>
          <a:xfrm>
            <a:off x="6467475" y="5939730"/>
            <a:ext cx="142875" cy="122337"/>
          </a:xfrm>
          <a:prstGeom prst="rect">
            <a:avLst/>
          </a:prstGeom>
        </p:spPr>
      </p:pic>
      <p:sp>
        <p:nvSpPr>
          <p:cNvPr id="27" name="Text 0"/>
          <p:cNvSpPr/>
          <p:nvPr/>
        </p:nvSpPr>
        <p:spPr>
          <a:xfrm>
            <a:off x="619125" y="266700"/>
            <a:ext cx="10953750" cy="251371"/>
          </a:xfrm>
          <a:prstGeom prst="rect">
            <a:avLst/>
          </a:prstGeom>
          <a:noFill/>
          <a:ln/>
        </p:spPr>
        <p:txBody>
          <a:bodyPr vert="horz" wrap="square" lIns="0" tIns="0" rIns="0" bIns="0" rtlCol="0" anchor="ctr"/>
          <a:lstStyle/>
          <a:p>
            <a:pPr marL="0" indent="0">
              <a:lnSpc>
                <a:spcPts val="1980"/>
              </a:lnSpc>
              <a:buNone/>
            </a:pPr>
            <a:r>
              <a:rPr lang="en-US" sz="1800" b="1" dirty="0">
                <a:solidFill>
                  <a:srgbClr val="2D3436"/>
                </a:solidFill>
              </a:rPr>
              <a:t>Preparation and Consent for LBC</a:t>
            </a:r>
            <a:endParaRPr lang="en-US" sz="1800" dirty="0"/>
          </a:p>
        </p:txBody>
      </p:sp>
      <p:sp>
        <p:nvSpPr>
          <p:cNvPr id="28" name="Text 1"/>
          <p:cNvSpPr/>
          <p:nvPr/>
        </p:nvSpPr>
        <p:spPr>
          <a:xfrm>
            <a:off x="619125" y="594271"/>
            <a:ext cx="3429000" cy="171450"/>
          </a:xfrm>
          <a:prstGeom prst="rect">
            <a:avLst/>
          </a:prstGeom>
          <a:noFill/>
          <a:ln/>
        </p:spPr>
        <p:txBody>
          <a:bodyPr vert="horz" wrap="square" lIns="0" tIns="0" rIns="0" bIns="0" rtlCol="0" anchor="ctr"/>
          <a:lstStyle/>
          <a:p>
            <a:pPr marL="0" indent="0">
              <a:lnSpc>
                <a:spcPts val="1350"/>
              </a:lnSpc>
              <a:buNone/>
            </a:pPr>
            <a:r>
              <a:rPr lang="en-US" sz="900" b="1" kern="0" spc="30" dirty="0">
                <a:solidFill>
                  <a:srgbClr val="E17055"/>
                </a:solidFill>
              </a:rPr>
              <a:t>CERVICAL SCREENING MODULE</a:t>
            </a:r>
            <a:endParaRPr lang="en-US" sz="900" dirty="0"/>
          </a:p>
        </p:txBody>
      </p:sp>
      <p:sp>
        <p:nvSpPr>
          <p:cNvPr id="29" name="Text 2"/>
          <p:cNvSpPr/>
          <p:nvPr/>
        </p:nvSpPr>
        <p:spPr>
          <a:xfrm>
            <a:off x="2651968" y="565696"/>
            <a:ext cx="182880" cy="228600"/>
          </a:xfrm>
          <a:prstGeom prst="rect">
            <a:avLst/>
          </a:prstGeom>
          <a:noFill/>
          <a:ln/>
        </p:spPr>
        <p:txBody>
          <a:bodyPr vert="horz" wrap="square" lIns="0" tIns="0" rIns="0" bIns="0" rtlCol="0" anchor="ctr"/>
          <a:lstStyle/>
          <a:p>
            <a:pPr marL="0" indent="0">
              <a:lnSpc>
                <a:spcPts val="1800"/>
              </a:lnSpc>
              <a:buNone/>
            </a:pPr>
            <a:r>
              <a:rPr lang="en-US" sz="1200" dirty="0">
                <a:solidFill>
                  <a:srgbClr val="BDC3C7"/>
                </a:solidFill>
              </a:rPr>
              <a:t>|</a:t>
            </a:r>
            <a:endParaRPr lang="en-US" sz="1200" dirty="0"/>
          </a:p>
        </p:txBody>
      </p:sp>
      <p:sp>
        <p:nvSpPr>
          <p:cNvPr id="30" name="Text 3"/>
          <p:cNvSpPr/>
          <p:nvPr/>
        </p:nvSpPr>
        <p:spPr>
          <a:xfrm>
            <a:off x="2786807" y="594271"/>
            <a:ext cx="3291840" cy="171450"/>
          </a:xfrm>
          <a:prstGeom prst="rect">
            <a:avLst/>
          </a:prstGeom>
          <a:noFill/>
          <a:ln/>
        </p:spPr>
        <p:txBody>
          <a:bodyPr vert="horz" wrap="square" lIns="0" tIns="0" rIns="0" bIns="0" rtlCol="0" anchor="ctr"/>
          <a:lstStyle/>
          <a:p>
            <a:pPr marL="0" indent="0">
              <a:lnSpc>
                <a:spcPts val="1350"/>
              </a:lnSpc>
              <a:buNone/>
            </a:pPr>
            <a:r>
              <a:rPr lang="en-US" sz="900" dirty="0">
                <a:solidFill>
                  <a:srgbClr val="636E72"/>
                </a:solidFill>
              </a:rPr>
              <a:t>Bradford VTS GP Training</a:t>
            </a:r>
            <a:endParaRPr lang="en-US" sz="900" dirty="0"/>
          </a:p>
        </p:txBody>
      </p:sp>
      <p:sp>
        <p:nvSpPr>
          <p:cNvPr id="31" name="Text 4"/>
          <p:cNvSpPr/>
          <p:nvPr/>
        </p:nvSpPr>
        <p:spPr>
          <a:xfrm>
            <a:off x="962025" y="1241971"/>
            <a:ext cx="4937760" cy="257175"/>
          </a:xfrm>
          <a:prstGeom prst="rect">
            <a:avLst/>
          </a:prstGeom>
          <a:noFill/>
          <a:ln/>
        </p:spPr>
        <p:txBody>
          <a:bodyPr vert="horz" wrap="square" lIns="0" tIns="0" rIns="0" bIns="0" rtlCol="0" anchor="ctr"/>
          <a:lstStyle/>
          <a:p>
            <a:pPr marL="0" indent="0">
              <a:lnSpc>
                <a:spcPts val="2025"/>
              </a:lnSpc>
              <a:buNone/>
            </a:pPr>
            <a:r>
              <a:rPr lang="en-US" sz="1350" b="1" kern="0" spc="30" dirty="0">
                <a:solidFill>
                  <a:srgbClr val="2980B9"/>
                </a:solidFill>
              </a:rPr>
              <a:t>ESSENTIAL HISTORY TAKING</a:t>
            </a:r>
            <a:endParaRPr lang="en-US" sz="1350" dirty="0"/>
          </a:p>
        </p:txBody>
      </p:sp>
      <p:sp>
        <p:nvSpPr>
          <p:cNvPr id="32" name="Text 5"/>
          <p:cNvSpPr/>
          <p:nvPr/>
        </p:nvSpPr>
        <p:spPr>
          <a:xfrm>
            <a:off x="847725" y="1622971"/>
            <a:ext cx="487680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3436"/>
                </a:solidFill>
              </a:rPr>
              <a:t>Cytology history:</a:t>
            </a:r>
            <a:r>
              <a:rPr lang="en-US" sz="1200" dirty="0">
                <a:solidFill>
                  <a:srgbClr val="2D3436"/>
                </a:solidFill>
              </a:rPr>
              <a:t> Review previous results and any prior treatment (LLETZ/Loop).</a:t>
            </a:r>
            <a:endParaRPr lang="en-US" sz="1200" dirty="0"/>
          </a:p>
        </p:txBody>
      </p:sp>
      <p:sp>
        <p:nvSpPr>
          <p:cNvPr id="33" name="Text 6"/>
          <p:cNvSpPr/>
          <p:nvPr/>
        </p:nvSpPr>
        <p:spPr>
          <a:xfrm>
            <a:off x="847725" y="2144762"/>
            <a:ext cx="487680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3436"/>
                </a:solidFill>
              </a:rPr>
              <a:t>Current Status:</a:t>
            </a:r>
            <a:r>
              <a:rPr lang="en-US" sz="1200" dirty="0">
                <a:solidFill>
                  <a:srgbClr val="2D3436"/>
                </a:solidFill>
              </a:rPr>
              <a:t> Confirm date of LMP, contraception use (IUCD/IUS/pill), or HRT.</a:t>
            </a:r>
            <a:endParaRPr lang="en-US" sz="1200" dirty="0"/>
          </a:p>
        </p:txBody>
      </p:sp>
      <p:sp>
        <p:nvSpPr>
          <p:cNvPr id="34" name="Text 7"/>
          <p:cNvSpPr/>
          <p:nvPr/>
        </p:nvSpPr>
        <p:spPr>
          <a:xfrm>
            <a:off x="847725" y="2666554"/>
            <a:ext cx="487680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3436"/>
                </a:solidFill>
              </a:rPr>
              <a:t>Sequence Rule:</a:t>
            </a:r>
            <a:r>
              <a:rPr lang="en-US" sz="1200" dirty="0">
                <a:solidFill>
                  <a:srgbClr val="2D3436"/>
                </a:solidFill>
              </a:rPr>
              <a:t> Always take the cervical sample </a:t>
            </a:r>
            <a:r>
              <a:rPr lang="en-US" sz="1200" b="1" dirty="0">
                <a:solidFill>
                  <a:srgbClr val="2D3436"/>
                </a:solidFill>
              </a:rPr>
              <a:t>before</a:t>
            </a:r>
            <a:r>
              <a:rPr lang="en-US" sz="1200" dirty="0">
                <a:solidFill>
                  <a:srgbClr val="2D3436"/>
                </a:solidFill>
              </a:rPr>
              <a:t> taking any swabs.</a:t>
            </a:r>
            <a:endParaRPr lang="en-US" sz="1200" dirty="0"/>
          </a:p>
        </p:txBody>
      </p:sp>
      <p:sp>
        <p:nvSpPr>
          <p:cNvPr id="35" name="Text 8"/>
          <p:cNvSpPr/>
          <p:nvPr/>
        </p:nvSpPr>
        <p:spPr>
          <a:xfrm>
            <a:off x="847725" y="3188345"/>
            <a:ext cx="487680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3436"/>
                </a:solidFill>
              </a:rPr>
              <a:t>Symptoms:</a:t>
            </a:r>
            <a:r>
              <a:rPr lang="en-US" sz="1200" dirty="0">
                <a:solidFill>
                  <a:srgbClr val="2D3436"/>
                </a:solidFill>
              </a:rPr>
              <a:t> Specifically ask about abnormal bleeding (PCB, IMB, PMB) or discharge.</a:t>
            </a:r>
            <a:endParaRPr lang="en-US" sz="1200" dirty="0"/>
          </a:p>
        </p:txBody>
      </p:sp>
      <p:sp>
        <p:nvSpPr>
          <p:cNvPr id="36" name="Text 9"/>
          <p:cNvSpPr/>
          <p:nvPr/>
        </p:nvSpPr>
        <p:spPr>
          <a:xfrm>
            <a:off x="962025" y="4129236"/>
            <a:ext cx="4937760" cy="257175"/>
          </a:xfrm>
          <a:prstGeom prst="rect">
            <a:avLst/>
          </a:prstGeom>
          <a:noFill/>
          <a:ln/>
        </p:spPr>
        <p:txBody>
          <a:bodyPr vert="horz" wrap="square" lIns="0" tIns="0" rIns="0" bIns="0" rtlCol="0" anchor="ctr"/>
          <a:lstStyle/>
          <a:p>
            <a:pPr marL="0" indent="0">
              <a:lnSpc>
                <a:spcPts val="2025"/>
              </a:lnSpc>
              <a:buNone/>
            </a:pPr>
            <a:r>
              <a:rPr lang="en-US" sz="1350" b="1" kern="0" spc="30" dirty="0">
                <a:solidFill>
                  <a:srgbClr val="C0392B"/>
                </a:solidFill>
              </a:rPr>
              <a:t>THE "STOP &amp; REFER" CHECK</a:t>
            </a:r>
            <a:endParaRPr lang="en-US" sz="1350" dirty="0"/>
          </a:p>
        </p:txBody>
      </p:sp>
      <p:sp>
        <p:nvSpPr>
          <p:cNvPr id="37" name="Text 10"/>
          <p:cNvSpPr/>
          <p:nvPr/>
        </p:nvSpPr>
        <p:spPr>
          <a:xfrm>
            <a:off x="847725" y="4510236"/>
            <a:ext cx="9509760"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3436"/>
                </a:solidFill>
              </a:rPr>
              <a:t>Never</a:t>
            </a:r>
            <a:r>
              <a:rPr lang="en-US" sz="1200" dirty="0">
                <a:solidFill>
                  <a:srgbClr val="2D3436"/>
                </a:solidFill>
              </a:rPr>
              <a:t> use a smear as a diagnostic test for symptoms.</a:t>
            </a:r>
            <a:endParaRPr lang="en-US" sz="1200" dirty="0"/>
          </a:p>
        </p:txBody>
      </p:sp>
      <p:sp>
        <p:nvSpPr>
          <p:cNvPr id="38" name="Text 11"/>
          <p:cNvSpPr/>
          <p:nvPr/>
        </p:nvSpPr>
        <p:spPr>
          <a:xfrm>
            <a:off x="847725" y="4818757"/>
            <a:ext cx="4876800"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2D3436"/>
                </a:solidFill>
              </a:rPr>
              <a:t>If PCB, IMB, or PMB is present, stop the procedure and refer for investigation instead.</a:t>
            </a:r>
            <a:endParaRPr lang="en-US" sz="1200" dirty="0"/>
          </a:p>
        </p:txBody>
      </p:sp>
      <p:sp>
        <p:nvSpPr>
          <p:cNvPr id="39" name="Text 12"/>
          <p:cNvSpPr/>
          <p:nvPr/>
        </p:nvSpPr>
        <p:spPr>
          <a:xfrm>
            <a:off x="847725" y="5340548"/>
            <a:ext cx="1133856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D3436"/>
                </a:solidFill>
              </a:rPr>
              <a:t>A normal smear can falsely reassure in the presence of cancer.</a:t>
            </a:r>
            <a:endParaRPr lang="en-US" sz="1200" dirty="0"/>
          </a:p>
        </p:txBody>
      </p:sp>
      <p:sp>
        <p:nvSpPr>
          <p:cNvPr id="40" name="Text 13"/>
          <p:cNvSpPr/>
          <p:nvPr/>
        </p:nvSpPr>
        <p:spPr>
          <a:xfrm>
            <a:off x="6819900" y="1241971"/>
            <a:ext cx="3909060" cy="257175"/>
          </a:xfrm>
          <a:prstGeom prst="rect">
            <a:avLst/>
          </a:prstGeom>
          <a:noFill/>
          <a:ln/>
        </p:spPr>
        <p:txBody>
          <a:bodyPr vert="horz" wrap="square" lIns="0" tIns="0" rIns="0" bIns="0" rtlCol="0" anchor="ctr"/>
          <a:lstStyle/>
          <a:p>
            <a:pPr marL="0" indent="0">
              <a:lnSpc>
                <a:spcPts val="2025"/>
              </a:lnSpc>
              <a:buNone/>
            </a:pPr>
            <a:r>
              <a:rPr lang="en-US" sz="1350" b="1" kern="0" spc="30" dirty="0">
                <a:solidFill>
                  <a:srgbClr val="D4AC0D"/>
                </a:solidFill>
              </a:rPr>
              <a:t>SETUP &amp; CHAPERONING</a:t>
            </a:r>
            <a:endParaRPr lang="en-US" sz="1350" dirty="0"/>
          </a:p>
        </p:txBody>
      </p:sp>
      <p:sp>
        <p:nvSpPr>
          <p:cNvPr id="41" name="Text 14"/>
          <p:cNvSpPr/>
          <p:nvPr/>
        </p:nvSpPr>
        <p:spPr>
          <a:xfrm>
            <a:off x="6705600" y="1622971"/>
            <a:ext cx="487680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3436"/>
                </a:solidFill>
              </a:rPr>
              <a:t>Chaperone:</a:t>
            </a:r>
            <a:r>
              <a:rPr lang="en-US" sz="1200" dirty="0">
                <a:solidFill>
                  <a:srgbClr val="2D3436"/>
                </a:solidFill>
              </a:rPr>
              <a:t> Offer to ALL women, regardless of the clinician's sex. Document "Offered/Accepted" or "Declined."</a:t>
            </a:r>
            <a:endParaRPr lang="en-US" sz="1200" dirty="0"/>
          </a:p>
        </p:txBody>
      </p:sp>
      <p:sp>
        <p:nvSpPr>
          <p:cNvPr id="42" name="Text 15"/>
          <p:cNvSpPr/>
          <p:nvPr/>
        </p:nvSpPr>
        <p:spPr>
          <a:xfrm>
            <a:off x="6705600" y="2144762"/>
            <a:ext cx="487680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3436"/>
                </a:solidFill>
              </a:rPr>
              <a:t>Information:</a:t>
            </a:r>
            <a:r>
              <a:rPr lang="en-US" sz="1200" dirty="0">
                <a:solidFill>
                  <a:srgbClr val="2D3436"/>
                </a:solidFill>
              </a:rPr>
              <a:t> Ensure the patient has received and read the NHS cervical screening leaflet.</a:t>
            </a:r>
            <a:endParaRPr lang="en-US" sz="1200" dirty="0"/>
          </a:p>
        </p:txBody>
      </p:sp>
      <p:sp>
        <p:nvSpPr>
          <p:cNvPr id="43" name="Text 16"/>
          <p:cNvSpPr/>
          <p:nvPr/>
        </p:nvSpPr>
        <p:spPr>
          <a:xfrm>
            <a:off x="6705600" y="2666554"/>
            <a:ext cx="487680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3436"/>
                </a:solidFill>
              </a:rPr>
              <a:t>Environment:</a:t>
            </a:r>
            <a:r>
              <a:rPr lang="en-US" sz="1200" dirty="0">
                <a:solidFill>
                  <a:srgbClr val="2D3436"/>
                </a:solidFill>
              </a:rPr>
              <a:t> Private, well-lit room; ensure the speculum is warmed and lubricated.</a:t>
            </a:r>
            <a:endParaRPr lang="en-US" sz="1200" dirty="0"/>
          </a:p>
        </p:txBody>
      </p:sp>
      <p:sp>
        <p:nvSpPr>
          <p:cNvPr id="44" name="Text 17"/>
          <p:cNvSpPr/>
          <p:nvPr/>
        </p:nvSpPr>
        <p:spPr>
          <a:xfrm>
            <a:off x="6819900" y="4102447"/>
            <a:ext cx="4114800" cy="257175"/>
          </a:xfrm>
          <a:prstGeom prst="rect">
            <a:avLst/>
          </a:prstGeom>
          <a:noFill/>
          <a:ln/>
        </p:spPr>
        <p:txBody>
          <a:bodyPr vert="horz" wrap="square" lIns="0" tIns="0" rIns="0" bIns="0" rtlCol="0" anchor="ctr"/>
          <a:lstStyle/>
          <a:p>
            <a:pPr marL="0" indent="0">
              <a:lnSpc>
                <a:spcPts val="2025"/>
              </a:lnSpc>
              <a:buNone/>
            </a:pPr>
            <a:r>
              <a:rPr lang="en-US" sz="1350" b="1" kern="0" spc="30" dirty="0">
                <a:solidFill>
                  <a:srgbClr val="8E44AD"/>
                </a:solidFill>
              </a:rPr>
              <a:t>SCA TIP: HPV CONSENT</a:t>
            </a:r>
            <a:endParaRPr lang="en-US" sz="1350" dirty="0"/>
          </a:p>
        </p:txBody>
      </p:sp>
      <p:sp>
        <p:nvSpPr>
          <p:cNvPr id="45" name="Text 18"/>
          <p:cNvSpPr/>
          <p:nvPr/>
        </p:nvSpPr>
        <p:spPr>
          <a:xfrm>
            <a:off x="6543675" y="4483447"/>
            <a:ext cx="951809" cy="223838"/>
          </a:xfrm>
          <a:prstGeom prst="rect">
            <a:avLst/>
          </a:prstGeom>
          <a:noFill/>
          <a:ln/>
        </p:spPr>
        <p:txBody>
          <a:bodyPr vert="horz" wrap="square" lIns="0" tIns="0" rIns="0" bIns="0" rtlCol="0" anchor="ctr"/>
          <a:lstStyle/>
          <a:p>
            <a:pPr marL="0" indent="0">
              <a:lnSpc>
                <a:spcPts val="1463"/>
              </a:lnSpc>
              <a:buNone/>
            </a:pPr>
            <a:r>
              <a:rPr lang="en-US" sz="975" b="1" dirty="0">
                <a:solidFill>
                  <a:srgbClr val="FFFFFF"/>
                </a:solidFill>
              </a:rPr>
              <a:t>SCA TALK</a:t>
            </a:r>
            <a:endParaRPr lang="en-US" sz="975" dirty="0"/>
          </a:p>
        </p:txBody>
      </p:sp>
      <p:sp>
        <p:nvSpPr>
          <p:cNvPr id="46" name="Text 19"/>
          <p:cNvSpPr/>
          <p:nvPr/>
        </p:nvSpPr>
        <p:spPr>
          <a:xfrm>
            <a:off x="6562725" y="4802535"/>
            <a:ext cx="5019675" cy="685800"/>
          </a:xfrm>
          <a:prstGeom prst="rect">
            <a:avLst/>
          </a:prstGeom>
          <a:noFill/>
          <a:ln/>
        </p:spPr>
        <p:txBody>
          <a:bodyPr vert="horz" wrap="square" lIns="0" tIns="0" rIns="0" bIns="0" rtlCol="0" anchor="ctr"/>
          <a:lstStyle/>
          <a:p>
            <a:pPr marL="0" indent="0">
              <a:lnSpc>
                <a:spcPts val="1800"/>
              </a:lnSpc>
              <a:buNone/>
            </a:pPr>
            <a:r>
              <a:rPr lang="en-US" sz="1200" i="1" dirty="0">
                <a:solidFill>
                  <a:srgbClr val="4A4A4A"/>
                </a:solidFill>
              </a:rPr>
              <a:t>"Before we begin, I need your consent for the procedure and for the lab to test your sample for the HPV virus first. This is the most effective way to see if you are at risk of cell changes."</a:t>
            </a:r>
            <a:endParaRPr lang="en-US" sz="1200" dirty="0"/>
          </a:p>
        </p:txBody>
      </p:sp>
      <p:sp>
        <p:nvSpPr>
          <p:cNvPr id="47" name="Text 20"/>
          <p:cNvSpPr/>
          <p:nvPr/>
        </p:nvSpPr>
        <p:spPr>
          <a:xfrm>
            <a:off x="6705600" y="5602635"/>
            <a:ext cx="548640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D3436"/>
                </a:solidFill>
              </a:rPr>
              <a:t>Consent must explicitly include the </a:t>
            </a:r>
            <a:r>
              <a:rPr lang="en-US" sz="1200" b="1" dirty="0">
                <a:solidFill>
                  <a:srgbClr val="2D3436"/>
                </a:solidFill>
              </a:rPr>
              <a:t>HPV primary testing</a:t>
            </a:r>
            <a:r>
              <a:rPr lang="en-US" sz="1200" dirty="0">
                <a:solidFill>
                  <a:srgbClr val="2D3436"/>
                </a:solidFill>
              </a:rPr>
              <a:t> aspect.</a:t>
            </a:r>
            <a:endParaRPr lang="en-US" sz="1200" dirty="0"/>
          </a:p>
        </p:txBody>
      </p:sp>
      <p:sp>
        <p:nvSpPr>
          <p:cNvPr id="48" name="Text 21"/>
          <p:cNvSpPr/>
          <p:nvPr/>
        </p:nvSpPr>
        <p:spPr>
          <a:xfrm>
            <a:off x="6705600" y="5911155"/>
            <a:ext cx="4876800"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2D3436"/>
                </a:solidFill>
              </a:rPr>
              <a:t>AKT High Yield: Consent status and chaperone status MUST be recorded in the clinical notes.</a:t>
            </a:r>
            <a:endParaRPr lang="en-US" sz="1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190500"/>
            <a:ext cx="11430000" cy="864840"/>
          </a:xfrm>
          <a:prstGeom prst="rect">
            <a:avLst/>
          </a:prstGeom>
        </p:spPr>
      </p:pic>
      <p:pic>
        <p:nvPicPr>
          <p:cNvPr id="5" name="Image 3" descr="preencoded.png"/>
          <p:cNvPicPr>
            <a:picLocks noChangeAspect="1"/>
          </p:cNvPicPr>
          <p:nvPr/>
        </p:nvPicPr>
        <p:blipFill>
          <a:blip r:embed="rId5"/>
          <a:stretch>
            <a:fillRect/>
          </a:stretch>
        </p:blipFill>
        <p:spPr>
          <a:xfrm>
            <a:off x="381000" y="1245840"/>
            <a:ext cx="5572125" cy="2544217"/>
          </a:xfrm>
          <a:prstGeom prst="rect">
            <a:avLst/>
          </a:prstGeom>
        </p:spPr>
      </p:pic>
      <p:pic>
        <p:nvPicPr>
          <p:cNvPr id="6" name="Image 4" descr="preencoded.png"/>
          <p:cNvPicPr>
            <a:picLocks noChangeAspect="1"/>
          </p:cNvPicPr>
          <p:nvPr/>
        </p:nvPicPr>
        <p:blipFill>
          <a:blip r:embed="rId6"/>
          <a:stretch>
            <a:fillRect/>
          </a:stretch>
        </p:blipFill>
        <p:spPr>
          <a:xfrm>
            <a:off x="619125" y="1531590"/>
            <a:ext cx="238125" cy="190500"/>
          </a:xfrm>
          <a:prstGeom prst="rect">
            <a:avLst/>
          </a:prstGeom>
        </p:spPr>
      </p:pic>
      <p:pic>
        <p:nvPicPr>
          <p:cNvPr id="7" name="Image 5" descr="preencoded.png"/>
          <p:cNvPicPr>
            <a:picLocks noChangeAspect="1"/>
          </p:cNvPicPr>
          <p:nvPr/>
        </p:nvPicPr>
        <p:blipFill>
          <a:blip r:embed="rId7"/>
          <a:stretch>
            <a:fillRect/>
          </a:stretch>
        </p:blipFill>
        <p:spPr>
          <a:xfrm>
            <a:off x="619125" y="1912590"/>
            <a:ext cx="202406" cy="161925"/>
          </a:xfrm>
          <a:prstGeom prst="rect">
            <a:avLst/>
          </a:prstGeom>
        </p:spPr>
      </p:pic>
      <p:pic>
        <p:nvPicPr>
          <p:cNvPr id="8" name="Image 6" descr="preencoded.png"/>
          <p:cNvPicPr>
            <a:picLocks noChangeAspect="1"/>
          </p:cNvPicPr>
          <p:nvPr/>
        </p:nvPicPr>
        <p:blipFill>
          <a:blip r:embed="rId7"/>
          <a:stretch>
            <a:fillRect/>
          </a:stretch>
        </p:blipFill>
        <p:spPr>
          <a:xfrm>
            <a:off x="619125" y="2253555"/>
            <a:ext cx="202406" cy="161925"/>
          </a:xfrm>
          <a:prstGeom prst="rect">
            <a:avLst/>
          </a:prstGeom>
        </p:spPr>
      </p:pic>
      <p:pic>
        <p:nvPicPr>
          <p:cNvPr id="9" name="Image 7" descr="preencoded.png"/>
          <p:cNvPicPr>
            <a:picLocks noChangeAspect="1"/>
          </p:cNvPicPr>
          <p:nvPr/>
        </p:nvPicPr>
        <p:blipFill>
          <a:blip r:embed="rId8"/>
          <a:stretch>
            <a:fillRect/>
          </a:stretch>
        </p:blipFill>
        <p:spPr>
          <a:xfrm>
            <a:off x="619125" y="2594521"/>
            <a:ext cx="202406" cy="161925"/>
          </a:xfrm>
          <a:prstGeom prst="rect">
            <a:avLst/>
          </a:prstGeom>
        </p:spPr>
      </p:pic>
      <p:pic>
        <p:nvPicPr>
          <p:cNvPr id="10" name="Image 8" descr="preencoded.png"/>
          <p:cNvPicPr>
            <a:picLocks noChangeAspect="1"/>
          </p:cNvPicPr>
          <p:nvPr/>
        </p:nvPicPr>
        <p:blipFill>
          <a:blip r:embed="rId9"/>
          <a:stretch>
            <a:fillRect/>
          </a:stretch>
        </p:blipFill>
        <p:spPr>
          <a:xfrm>
            <a:off x="381000" y="4028182"/>
            <a:ext cx="5572125" cy="2544217"/>
          </a:xfrm>
          <a:prstGeom prst="rect">
            <a:avLst/>
          </a:prstGeom>
        </p:spPr>
      </p:pic>
      <p:pic>
        <p:nvPicPr>
          <p:cNvPr id="11" name="Image 9" descr="preencoded.png"/>
          <p:cNvPicPr>
            <a:picLocks noChangeAspect="1"/>
          </p:cNvPicPr>
          <p:nvPr/>
        </p:nvPicPr>
        <p:blipFill>
          <a:blip r:embed="rId10"/>
          <a:stretch>
            <a:fillRect/>
          </a:stretch>
        </p:blipFill>
        <p:spPr>
          <a:xfrm>
            <a:off x="619125" y="4313932"/>
            <a:ext cx="238125" cy="190500"/>
          </a:xfrm>
          <a:prstGeom prst="rect">
            <a:avLst/>
          </a:prstGeom>
        </p:spPr>
      </p:pic>
      <p:pic>
        <p:nvPicPr>
          <p:cNvPr id="12" name="Image 10" descr="preencoded.png"/>
          <p:cNvPicPr>
            <a:picLocks noChangeAspect="1"/>
          </p:cNvPicPr>
          <p:nvPr/>
        </p:nvPicPr>
        <p:blipFill>
          <a:blip r:embed="rId11"/>
          <a:stretch>
            <a:fillRect/>
          </a:stretch>
        </p:blipFill>
        <p:spPr>
          <a:xfrm>
            <a:off x="619125" y="4694932"/>
            <a:ext cx="202406" cy="161925"/>
          </a:xfrm>
          <a:prstGeom prst="rect">
            <a:avLst/>
          </a:prstGeom>
        </p:spPr>
      </p:pic>
      <p:pic>
        <p:nvPicPr>
          <p:cNvPr id="13" name="Image 11" descr="preencoded.png"/>
          <p:cNvPicPr>
            <a:picLocks noChangeAspect="1"/>
          </p:cNvPicPr>
          <p:nvPr/>
        </p:nvPicPr>
        <p:blipFill>
          <a:blip r:embed="rId7"/>
          <a:stretch>
            <a:fillRect/>
          </a:stretch>
        </p:blipFill>
        <p:spPr>
          <a:xfrm>
            <a:off x="619125" y="5035897"/>
            <a:ext cx="202406" cy="161925"/>
          </a:xfrm>
          <a:prstGeom prst="rect">
            <a:avLst/>
          </a:prstGeom>
        </p:spPr>
      </p:pic>
      <p:pic>
        <p:nvPicPr>
          <p:cNvPr id="14" name="Image 12" descr="preencoded.png"/>
          <p:cNvPicPr>
            <a:picLocks noChangeAspect="1"/>
          </p:cNvPicPr>
          <p:nvPr/>
        </p:nvPicPr>
        <p:blipFill>
          <a:blip r:embed="rId5"/>
          <a:stretch>
            <a:fillRect/>
          </a:stretch>
        </p:blipFill>
        <p:spPr>
          <a:xfrm>
            <a:off x="6238875" y="1245840"/>
            <a:ext cx="5572125" cy="2544217"/>
          </a:xfrm>
          <a:prstGeom prst="rect">
            <a:avLst/>
          </a:prstGeom>
        </p:spPr>
      </p:pic>
      <p:pic>
        <p:nvPicPr>
          <p:cNvPr id="15" name="Image 13" descr="preencoded.png"/>
          <p:cNvPicPr>
            <a:picLocks noChangeAspect="1"/>
          </p:cNvPicPr>
          <p:nvPr/>
        </p:nvPicPr>
        <p:blipFill>
          <a:blip r:embed="rId12"/>
          <a:stretch>
            <a:fillRect/>
          </a:stretch>
        </p:blipFill>
        <p:spPr>
          <a:xfrm>
            <a:off x="6477000" y="1531590"/>
            <a:ext cx="238125" cy="190500"/>
          </a:xfrm>
          <a:prstGeom prst="rect">
            <a:avLst/>
          </a:prstGeom>
        </p:spPr>
      </p:pic>
      <p:pic>
        <p:nvPicPr>
          <p:cNvPr id="16" name="Image 14" descr="preencoded.png"/>
          <p:cNvPicPr>
            <a:picLocks noChangeAspect="1"/>
          </p:cNvPicPr>
          <p:nvPr/>
        </p:nvPicPr>
        <p:blipFill>
          <a:blip r:embed="rId7"/>
          <a:stretch>
            <a:fillRect/>
          </a:stretch>
        </p:blipFill>
        <p:spPr>
          <a:xfrm>
            <a:off x="6477000" y="1912590"/>
            <a:ext cx="202406" cy="161925"/>
          </a:xfrm>
          <a:prstGeom prst="rect">
            <a:avLst/>
          </a:prstGeom>
        </p:spPr>
      </p:pic>
      <p:pic>
        <p:nvPicPr>
          <p:cNvPr id="17" name="Image 15" descr="preencoded.png"/>
          <p:cNvPicPr>
            <a:picLocks noChangeAspect="1"/>
          </p:cNvPicPr>
          <p:nvPr/>
        </p:nvPicPr>
        <p:blipFill>
          <a:blip r:embed="rId7"/>
          <a:stretch>
            <a:fillRect/>
          </a:stretch>
        </p:blipFill>
        <p:spPr>
          <a:xfrm>
            <a:off x="6477000" y="2253555"/>
            <a:ext cx="202406" cy="161925"/>
          </a:xfrm>
          <a:prstGeom prst="rect">
            <a:avLst/>
          </a:prstGeom>
        </p:spPr>
      </p:pic>
      <p:pic>
        <p:nvPicPr>
          <p:cNvPr id="18" name="Image 16" descr="preencoded.png"/>
          <p:cNvPicPr>
            <a:picLocks noChangeAspect="1"/>
          </p:cNvPicPr>
          <p:nvPr/>
        </p:nvPicPr>
        <p:blipFill>
          <a:blip r:embed="rId8"/>
          <a:stretch>
            <a:fillRect/>
          </a:stretch>
        </p:blipFill>
        <p:spPr>
          <a:xfrm>
            <a:off x="6477000" y="2594521"/>
            <a:ext cx="202406" cy="161925"/>
          </a:xfrm>
          <a:prstGeom prst="rect">
            <a:avLst/>
          </a:prstGeom>
        </p:spPr>
      </p:pic>
      <p:pic>
        <p:nvPicPr>
          <p:cNvPr id="19" name="Image 17" descr="preencoded.png"/>
          <p:cNvPicPr>
            <a:picLocks noChangeAspect="1"/>
          </p:cNvPicPr>
          <p:nvPr/>
        </p:nvPicPr>
        <p:blipFill>
          <a:blip r:embed="rId13"/>
          <a:stretch>
            <a:fillRect/>
          </a:stretch>
        </p:blipFill>
        <p:spPr>
          <a:xfrm>
            <a:off x="6238875" y="4028182"/>
            <a:ext cx="5572125" cy="2544217"/>
          </a:xfrm>
          <a:prstGeom prst="rect">
            <a:avLst/>
          </a:prstGeom>
        </p:spPr>
      </p:pic>
      <p:pic>
        <p:nvPicPr>
          <p:cNvPr id="20" name="Image 18" descr="preencoded.png"/>
          <p:cNvPicPr>
            <a:picLocks noChangeAspect="1"/>
          </p:cNvPicPr>
          <p:nvPr/>
        </p:nvPicPr>
        <p:blipFill>
          <a:blip r:embed="rId14"/>
          <a:stretch>
            <a:fillRect/>
          </a:stretch>
        </p:blipFill>
        <p:spPr>
          <a:xfrm>
            <a:off x="6477000" y="4313932"/>
            <a:ext cx="238125" cy="190500"/>
          </a:xfrm>
          <a:prstGeom prst="rect">
            <a:avLst/>
          </a:prstGeom>
        </p:spPr>
      </p:pic>
      <p:pic>
        <p:nvPicPr>
          <p:cNvPr id="21" name="Image 19" descr="preencoded.png"/>
          <p:cNvPicPr>
            <a:picLocks noChangeAspect="1"/>
          </p:cNvPicPr>
          <p:nvPr/>
        </p:nvPicPr>
        <p:blipFill>
          <a:blip r:embed="rId15"/>
          <a:stretch>
            <a:fillRect/>
          </a:stretch>
        </p:blipFill>
        <p:spPr>
          <a:xfrm>
            <a:off x="6477000" y="4956870"/>
            <a:ext cx="202406" cy="161925"/>
          </a:xfrm>
          <a:prstGeom prst="rect">
            <a:avLst/>
          </a:prstGeom>
        </p:spPr>
      </p:pic>
      <p:pic>
        <p:nvPicPr>
          <p:cNvPr id="22" name="Image 20" descr="preencoded.png"/>
          <p:cNvPicPr>
            <a:picLocks noChangeAspect="1"/>
          </p:cNvPicPr>
          <p:nvPr/>
        </p:nvPicPr>
        <p:blipFill>
          <a:blip r:embed="rId15"/>
          <a:stretch>
            <a:fillRect/>
          </a:stretch>
        </p:blipFill>
        <p:spPr>
          <a:xfrm>
            <a:off x="6477000" y="5297835"/>
            <a:ext cx="202406" cy="161925"/>
          </a:xfrm>
          <a:prstGeom prst="rect">
            <a:avLst/>
          </a:prstGeom>
        </p:spPr>
      </p:pic>
      <p:pic>
        <p:nvPicPr>
          <p:cNvPr id="23" name="Image 21" descr="preencoded.png"/>
          <p:cNvPicPr>
            <a:picLocks noChangeAspect="1"/>
          </p:cNvPicPr>
          <p:nvPr/>
        </p:nvPicPr>
        <p:blipFill>
          <a:blip r:embed="rId16"/>
          <a:stretch>
            <a:fillRect/>
          </a:stretch>
        </p:blipFill>
        <p:spPr>
          <a:xfrm>
            <a:off x="6477000" y="5638800"/>
            <a:ext cx="202406" cy="161925"/>
          </a:xfrm>
          <a:prstGeom prst="rect">
            <a:avLst/>
          </a:prstGeom>
        </p:spPr>
      </p:pic>
      <p:sp>
        <p:nvSpPr>
          <p:cNvPr id="24" name="Text 0"/>
          <p:cNvSpPr/>
          <p:nvPr/>
        </p:nvSpPr>
        <p:spPr>
          <a:xfrm>
            <a:off x="619125" y="333375"/>
            <a:ext cx="11521440" cy="293340"/>
          </a:xfrm>
          <a:prstGeom prst="rect">
            <a:avLst/>
          </a:prstGeom>
          <a:noFill/>
          <a:ln/>
        </p:spPr>
        <p:txBody>
          <a:bodyPr vert="horz" wrap="square" lIns="0" tIns="0" rIns="0" bIns="0" rtlCol="0" anchor="ctr"/>
          <a:lstStyle/>
          <a:p>
            <a:pPr marL="0" indent="0">
              <a:lnSpc>
                <a:spcPts val="2310"/>
              </a:lnSpc>
              <a:buNone/>
            </a:pPr>
            <a:r>
              <a:rPr lang="en-US" sz="2100" b="1" dirty="0">
                <a:solidFill>
                  <a:srgbClr val="2D3436"/>
                </a:solidFill>
                <a:latin typeface="Roboto" pitchFamily="34" charset="0"/>
                <a:ea typeface="Roboto" pitchFamily="34" charset="-122"/>
                <a:cs typeface="Roboto" pitchFamily="34" charset="-120"/>
              </a:rPr>
              <a:t>Step-by-Step LBC Procedure: Part One</a:t>
            </a:r>
            <a:endParaRPr lang="en-US" sz="2100" dirty="0"/>
          </a:p>
        </p:txBody>
      </p:sp>
      <p:sp>
        <p:nvSpPr>
          <p:cNvPr id="25" name="Text 1"/>
          <p:cNvSpPr/>
          <p:nvPr/>
        </p:nvSpPr>
        <p:spPr>
          <a:xfrm>
            <a:off x="619125" y="712440"/>
            <a:ext cx="3429000" cy="171450"/>
          </a:xfrm>
          <a:prstGeom prst="rect">
            <a:avLst/>
          </a:prstGeom>
          <a:noFill/>
          <a:ln/>
        </p:spPr>
        <p:txBody>
          <a:bodyPr vert="horz" wrap="square" lIns="0" tIns="0" rIns="0" bIns="0" rtlCol="0" anchor="ctr"/>
          <a:lstStyle/>
          <a:p>
            <a:pPr marL="0" indent="0">
              <a:lnSpc>
                <a:spcPts val="1350"/>
              </a:lnSpc>
              <a:buNone/>
            </a:pPr>
            <a:r>
              <a:rPr lang="en-US" sz="900" b="1" kern="0" spc="30" dirty="0">
                <a:solidFill>
                  <a:srgbClr val="E17055"/>
                </a:solidFill>
                <a:latin typeface="Roboto" pitchFamily="34" charset="0"/>
                <a:ea typeface="Roboto" pitchFamily="34" charset="-122"/>
                <a:cs typeface="Roboto" pitchFamily="34" charset="-120"/>
              </a:rPr>
              <a:t>CERVICAL SCREENING MODULE</a:t>
            </a:r>
            <a:endParaRPr lang="en-US" sz="900" dirty="0"/>
          </a:p>
        </p:txBody>
      </p:sp>
      <p:sp>
        <p:nvSpPr>
          <p:cNvPr id="26" name="Text 2"/>
          <p:cNvSpPr/>
          <p:nvPr/>
        </p:nvSpPr>
        <p:spPr>
          <a:xfrm>
            <a:off x="2528888" y="683865"/>
            <a:ext cx="182880" cy="228600"/>
          </a:xfrm>
          <a:prstGeom prst="rect">
            <a:avLst/>
          </a:prstGeom>
          <a:noFill/>
          <a:ln/>
        </p:spPr>
        <p:txBody>
          <a:bodyPr vert="horz" wrap="square" lIns="0" tIns="0" rIns="0" bIns="0" rtlCol="0" anchor="ctr"/>
          <a:lstStyle/>
          <a:p>
            <a:pPr marL="0" indent="0">
              <a:lnSpc>
                <a:spcPts val="1800"/>
              </a:lnSpc>
              <a:buNone/>
            </a:pPr>
            <a:r>
              <a:rPr lang="en-US" sz="1200" dirty="0">
                <a:solidFill>
                  <a:srgbClr val="BDC3C7"/>
                </a:solidFill>
              </a:rPr>
              <a:t>|</a:t>
            </a:r>
            <a:endParaRPr lang="en-US" sz="1200" dirty="0"/>
          </a:p>
        </p:txBody>
      </p:sp>
      <p:sp>
        <p:nvSpPr>
          <p:cNvPr id="27" name="Text 3"/>
          <p:cNvSpPr/>
          <p:nvPr/>
        </p:nvSpPr>
        <p:spPr>
          <a:xfrm>
            <a:off x="2675483" y="712440"/>
            <a:ext cx="3291840" cy="171450"/>
          </a:xfrm>
          <a:prstGeom prst="rect">
            <a:avLst/>
          </a:prstGeom>
          <a:noFill/>
          <a:ln/>
        </p:spPr>
        <p:txBody>
          <a:bodyPr vert="horz" wrap="square" lIns="0" tIns="0" rIns="0" bIns="0" rtlCol="0" anchor="ctr"/>
          <a:lstStyle/>
          <a:p>
            <a:pPr marL="0" indent="0">
              <a:lnSpc>
                <a:spcPts val="1350"/>
              </a:lnSpc>
              <a:buNone/>
            </a:pPr>
            <a:r>
              <a:rPr lang="en-US" sz="900" dirty="0">
                <a:solidFill>
                  <a:srgbClr val="636E72"/>
                </a:solidFill>
                <a:latin typeface="Roboto" pitchFamily="34" charset="0"/>
                <a:ea typeface="Roboto" pitchFamily="34" charset="-122"/>
                <a:cs typeface="Roboto" pitchFamily="34" charset="-120"/>
              </a:rPr>
              <a:t>Bradford VTS GP Training</a:t>
            </a:r>
            <a:endParaRPr lang="en-US" sz="900" dirty="0"/>
          </a:p>
        </p:txBody>
      </p:sp>
      <p:sp>
        <p:nvSpPr>
          <p:cNvPr id="28" name="Text 4"/>
          <p:cNvSpPr/>
          <p:nvPr/>
        </p:nvSpPr>
        <p:spPr>
          <a:xfrm>
            <a:off x="971550" y="1483965"/>
            <a:ext cx="57150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3436"/>
                </a:solidFill>
                <a:latin typeface="Roboto" pitchFamily="34" charset="0"/>
                <a:ea typeface="Roboto" pitchFamily="34" charset="-122"/>
                <a:cs typeface="Roboto" pitchFamily="34" charset="-120"/>
              </a:rPr>
              <a:t>Preparation &amp; Positioning</a:t>
            </a:r>
            <a:endParaRPr lang="en-US" sz="1500" dirty="0"/>
          </a:p>
        </p:txBody>
      </p:sp>
      <p:sp>
        <p:nvSpPr>
          <p:cNvPr id="29" name="Text 5"/>
          <p:cNvSpPr/>
          <p:nvPr/>
        </p:nvSpPr>
        <p:spPr>
          <a:xfrm>
            <a:off x="916781" y="1912590"/>
            <a:ext cx="10363200"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2D3436"/>
                </a:solidFill>
                <a:latin typeface="Roboto" pitchFamily="34" charset="0"/>
                <a:ea typeface="Roboto" pitchFamily="34" charset="-122"/>
                <a:cs typeface="Roboto" pitchFamily="34" charset="-120"/>
              </a:rPr>
              <a:t>Private, well-lit room with a 20-minute appointment.</a:t>
            </a:r>
            <a:endParaRPr lang="en-US" sz="1275" dirty="0"/>
          </a:p>
        </p:txBody>
      </p:sp>
      <p:sp>
        <p:nvSpPr>
          <p:cNvPr id="30" name="Text 6"/>
          <p:cNvSpPr/>
          <p:nvPr/>
        </p:nvSpPr>
        <p:spPr>
          <a:xfrm>
            <a:off x="916781" y="2253555"/>
            <a:ext cx="11275219"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2D3436"/>
                </a:solidFill>
                <a:latin typeface="Roboto" pitchFamily="34" charset="0"/>
                <a:ea typeface="Roboto" pitchFamily="34" charset="-122"/>
                <a:cs typeface="Roboto" pitchFamily="34" charset="-120"/>
              </a:rPr>
              <a:t>Supine position: feet together, drawn up, knees fall apart.</a:t>
            </a:r>
            <a:endParaRPr lang="en-US" sz="1275" dirty="0"/>
          </a:p>
        </p:txBody>
      </p:sp>
      <p:sp>
        <p:nvSpPr>
          <p:cNvPr id="31" name="Text 7"/>
          <p:cNvSpPr/>
          <p:nvPr/>
        </p:nvSpPr>
        <p:spPr>
          <a:xfrm>
            <a:off x="916781" y="2594521"/>
            <a:ext cx="10104120"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2D3436"/>
                </a:solidFill>
                <a:latin typeface="Roboto" pitchFamily="34" charset="0"/>
                <a:ea typeface="Roboto" pitchFamily="34" charset="-122"/>
                <a:cs typeface="Roboto" pitchFamily="34" charset="-120"/>
              </a:rPr>
              <a:t>Maintain dignity with a modesty sheet and chaperone.</a:t>
            </a:r>
            <a:endParaRPr lang="en-US" sz="1275" dirty="0"/>
          </a:p>
        </p:txBody>
      </p:sp>
      <p:sp>
        <p:nvSpPr>
          <p:cNvPr id="32" name="Text 8"/>
          <p:cNvSpPr/>
          <p:nvPr/>
        </p:nvSpPr>
        <p:spPr>
          <a:xfrm>
            <a:off x="971550" y="4266307"/>
            <a:ext cx="32004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3436"/>
                </a:solidFill>
                <a:latin typeface="Roboto" pitchFamily="34" charset="0"/>
                <a:ea typeface="Roboto" pitchFamily="34" charset="-122"/>
                <a:cs typeface="Roboto" pitchFamily="34" charset="-120"/>
              </a:rPr>
              <a:t>AKT Exam Pearl</a:t>
            </a:r>
            <a:endParaRPr lang="en-US" sz="1500" dirty="0"/>
          </a:p>
        </p:txBody>
      </p:sp>
      <p:sp>
        <p:nvSpPr>
          <p:cNvPr id="33" name="Text 9"/>
          <p:cNvSpPr/>
          <p:nvPr/>
        </p:nvSpPr>
        <p:spPr>
          <a:xfrm>
            <a:off x="916781" y="4694932"/>
            <a:ext cx="11275219"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2D3436"/>
                </a:solidFill>
                <a:latin typeface="Roboto" pitchFamily="34" charset="0"/>
                <a:ea typeface="Roboto" pitchFamily="34" charset="-122"/>
                <a:cs typeface="Roboto" pitchFamily="34" charset="-120"/>
              </a:rPr>
              <a:t>If cervix is hard to find: ask patient to put fists under sacrum.</a:t>
            </a:r>
            <a:endParaRPr lang="en-US" sz="1275" dirty="0"/>
          </a:p>
        </p:txBody>
      </p:sp>
      <p:sp>
        <p:nvSpPr>
          <p:cNvPr id="34" name="Text 10"/>
          <p:cNvSpPr/>
          <p:nvPr/>
        </p:nvSpPr>
        <p:spPr>
          <a:xfrm>
            <a:off x="916781" y="5035897"/>
            <a:ext cx="11275219"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2D3436"/>
                </a:solidFill>
                <a:latin typeface="Roboto" pitchFamily="34" charset="0"/>
                <a:ea typeface="Roboto" pitchFamily="34" charset="-122"/>
                <a:cs typeface="Roboto" pitchFamily="34" charset="-120"/>
              </a:rPr>
              <a:t>Always document "cervix fully visualised" for medicolegal safety.</a:t>
            </a:r>
            <a:endParaRPr lang="en-US" sz="1275" dirty="0"/>
          </a:p>
        </p:txBody>
      </p:sp>
      <p:sp>
        <p:nvSpPr>
          <p:cNvPr id="35" name="Text 11"/>
          <p:cNvSpPr/>
          <p:nvPr/>
        </p:nvSpPr>
        <p:spPr>
          <a:xfrm>
            <a:off x="6829425" y="1483965"/>
            <a:ext cx="50292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3436"/>
                </a:solidFill>
                <a:latin typeface="Roboto" pitchFamily="34" charset="0"/>
                <a:ea typeface="Roboto" pitchFamily="34" charset="-122"/>
                <a:cs typeface="Roboto" pitchFamily="34" charset="-120"/>
              </a:rPr>
              <a:t>Visualising the Cervix</a:t>
            </a:r>
            <a:endParaRPr lang="en-US" sz="1500" dirty="0"/>
          </a:p>
        </p:txBody>
      </p:sp>
      <p:sp>
        <p:nvSpPr>
          <p:cNvPr id="36" name="Text 12"/>
          <p:cNvSpPr/>
          <p:nvPr/>
        </p:nvSpPr>
        <p:spPr>
          <a:xfrm>
            <a:off x="6774656" y="1912590"/>
            <a:ext cx="5417344"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2D3436"/>
                </a:solidFill>
                <a:latin typeface="Roboto" pitchFamily="34" charset="0"/>
                <a:ea typeface="Roboto" pitchFamily="34" charset="-122"/>
                <a:cs typeface="Roboto" pitchFamily="34" charset="-120"/>
              </a:rPr>
              <a:t>Use a warmed, lubricated speculum (avoiding the tip).</a:t>
            </a:r>
            <a:endParaRPr lang="en-US" sz="1275" dirty="0"/>
          </a:p>
        </p:txBody>
      </p:sp>
      <p:sp>
        <p:nvSpPr>
          <p:cNvPr id="37" name="Text 13"/>
          <p:cNvSpPr/>
          <p:nvPr/>
        </p:nvSpPr>
        <p:spPr>
          <a:xfrm>
            <a:off x="6774656" y="2253555"/>
            <a:ext cx="5417344"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2D3436"/>
                </a:solidFill>
                <a:latin typeface="Roboto" pitchFamily="34" charset="0"/>
                <a:ea typeface="Roboto" pitchFamily="34" charset="-122"/>
                <a:cs typeface="Roboto" pitchFamily="34" charset="-120"/>
              </a:rPr>
              <a:t>Adjust light to see the whole Transformation Zone (TZ).</a:t>
            </a:r>
            <a:endParaRPr lang="en-US" sz="1275" dirty="0"/>
          </a:p>
        </p:txBody>
      </p:sp>
      <p:sp>
        <p:nvSpPr>
          <p:cNvPr id="38" name="Text 14"/>
          <p:cNvSpPr/>
          <p:nvPr/>
        </p:nvSpPr>
        <p:spPr>
          <a:xfrm>
            <a:off x="6774656" y="2594521"/>
            <a:ext cx="5417344"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2D3436"/>
                </a:solidFill>
                <a:latin typeface="Roboto" pitchFamily="34" charset="0"/>
                <a:ea typeface="Roboto" pitchFamily="34" charset="-122"/>
                <a:cs typeface="Roboto" pitchFamily="34" charset="-120"/>
              </a:rPr>
              <a:t>Remove mucus/discharge gently if it obscures the view.</a:t>
            </a:r>
            <a:endParaRPr lang="en-US" sz="1275" dirty="0"/>
          </a:p>
        </p:txBody>
      </p:sp>
      <p:sp>
        <p:nvSpPr>
          <p:cNvPr id="39" name="Text 15"/>
          <p:cNvSpPr/>
          <p:nvPr/>
        </p:nvSpPr>
        <p:spPr>
          <a:xfrm>
            <a:off x="6829425" y="4266307"/>
            <a:ext cx="52578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3436"/>
                </a:solidFill>
                <a:latin typeface="Roboto" pitchFamily="34" charset="0"/>
                <a:ea typeface="Roboto" pitchFamily="34" charset="-122"/>
                <a:cs typeface="Roboto" pitchFamily="34" charset="-120"/>
              </a:rPr>
              <a:t>SCA Consultation Skills</a:t>
            </a:r>
            <a:endParaRPr lang="en-US" sz="1500" dirty="0"/>
          </a:p>
        </p:txBody>
      </p:sp>
      <p:sp>
        <p:nvSpPr>
          <p:cNvPr id="40" name="Text 16"/>
          <p:cNvSpPr/>
          <p:nvPr/>
        </p:nvSpPr>
        <p:spPr>
          <a:xfrm>
            <a:off x="6477000" y="4694932"/>
            <a:ext cx="5095875" cy="185738"/>
          </a:xfrm>
          <a:prstGeom prst="rect">
            <a:avLst/>
          </a:prstGeom>
          <a:noFill/>
          <a:ln/>
        </p:spPr>
        <p:txBody>
          <a:bodyPr vert="horz" wrap="square" lIns="0" tIns="0" rIns="0" bIns="0" rtlCol="0" anchor="ctr"/>
          <a:lstStyle/>
          <a:p>
            <a:pPr marL="0" indent="0">
              <a:lnSpc>
                <a:spcPts val="1463"/>
              </a:lnSpc>
              <a:buNone/>
            </a:pPr>
            <a:r>
              <a:rPr lang="en-US" sz="975" b="1" dirty="0">
                <a:solidFill>
                  <a:srgbClr val="D4AC0D"/>
                </a:solidFill>
              </a:rPr>
              <a:t>EFFECTIVE PHRASING</a:t>
            </a:r>
            <a:endParaRPr lang="en-US" sz="975" dirty="0"/>
          </a:p>
        </p:txBody>
      </p:sp>
      <p:sp>
        <p:nvSpPr>
          <p:cNvPr id="41" name="Text 17"/>
          <p:cNvSpPr/>
          <p:nvPr/>
        </p:nvSpPr>
        <p:spPr>
          <a:xfrm>
            <a:off x="6774656" y="4956870"/>
            <a:ext cx="5417344"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2D3436"/>
                </a:solidFill>
                <a:latin typeface="Roboto" pitchFamily="34" charset="0"/>
                <a:ea typeface="Roboto" pitchFamily="34" charset="-122"/>
                <a:cs typeface="Roboto" pitchFamily="34" charset="-120"/>
              </a:rPr>
              <a:t>"I'll use a speculum to help me see the neck of the womb."</a:t>
            </a:r>
            <a:endParaRPr lang="en-US" sz="1275" dirty="0"/>
          </a:p>
        </p:txBody>
      </p:sp>
      <p:sp>
        <p:nvSpPr>
          <p:cNvPr id="42" name="Text 18"/>
          <p:cNvSpPr/>
          <p:nvPr/>
        </p:nvSpPr>
        <p:spPr>
          <a:xfrm>
            <a:off x="6774656" y="5297835"/>
            <a:ext cx="5417344"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2D3436"/>
                </a:solidFill>
                <a:latin typeface="Roboto" pitchFamily="34" charset="0"/>
                <a:ea typeface="Roboto" pitchFamily="34" charset="-122"/>
                <a:cs typeface="Roboto" pitchFamily="34" charset="-120"/>
              </a:rPr>
              <a:t>"You may feel some pressure; tell me if you need a break."</a:t>
            </a:r>
            <a:endParaRPr lang="en-US" sz="1275" dirty="0"/>
          </a:p>
        </p:txBody>
      </p:sp>
      <p:sp>
        <p:nvSpPr>
          <p:cNvPr id="43" name="Text 19"/>
          <p:cNvSpPr/>
          <p:nvPr/>
        </p:nvSpPr>
        <p:spPr>
          <a:xfrm>
            <a:off x="6774656" y="5638800"/>
            <a:ext cx="5417344"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2D3436"/>
                </a:solidFill>
                <a:latin typeface="Roboto" pitchFamily="34" charset="0"/>
                <a:ea typeface="Roboto" pitchFamily="34" charset="-122"/>
                <a:cs typeface="Roboto" pitchFamily="34" charset="-120"/>
              </a:rPr>
              <a:t>"I'll be taking the sample before I take any other swabs."</a:t>
            </a:r>
            <a:endParaRPr lang="en-US" sz="1275"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285750" y="190500"/>
            <a:ext cx="11620500" cy="822871"/>
          </a:xfrm>
          <a:prstGeom prst="rect">
            <a:avLst/>
          </a:prstGeom>
        </p:spPr>
      </p:pic>
      <p:pic>
        <p:nvPicPr>
          <p:cNvPr id="5" name="Image 3" descr="preencoded.png"/>
          <p:cNvPicPr>
            <a:picLocks noChangeAspect="1"/>
          </p:cNvPicPr>
          <p:nvPr/>
        </p:nvPicPr>
        <p:blipFill>
          <a:blip r:embed="rId5"/>
          <a:stretch>
            <a:fillRect/>
          </a:stretch>
        </p:blipFill>
        <p:spPr>
          <a:xfrm>
            <a:off x="285750" y="1203871"/>
            <a:ext cx="5715000" cy="2589014"/>
          </a:xfrm>
          <a:prstGeom prst="rect">
            <a:avLst/>
          </a:prstGeom>
        </p:spPr>
      </p:pic>
      <p:pic>
        <p:nvPicPr>
          <p:cNvPr id="6" name="Image 4" descr="preencoded.png"/>
          <p:cNvPicPr>
            <a:picLocks noChangeAspect="1"/>
          </p:cNvPicPr>
          <p:nvPr/>
        </p:nvPicPr>
        <p:blipFill>
          <a:blip r:embed="rId6"/>
          <a:stretch>
            <a:fillRect/>
          </a:stretch>
        </p:blipFill>
        <p:spPr>
          <a:xfrm>
            <a:off x="476250" y="1427708"/>
            <a:ext cx="238125" cy="190500"/>
          </a:xfrm>
          <a:prstGeom prst="rect">
            <a:avLst/>
          </a:prstGeom>
        </p:spPr>
      </p:pic>
      <p:pic>
        <p:nvPicPr>
          <p:cNvPr id="7" name="Image 5" descr="preencoded.png"/>
          <p:cNvPicPr>
            <a:picLocks noChangeAspect="1"/>
          </p:cNvPicPr>
          <p:nvPr/>
        </p:nvPicPr>
        <p:blipFill>
          <a:blip r:embed="rId7"/>
          <a:stretch>
            <a:fillRect/>
          </a:stretch>
        </p:blipFill>
        <p:spPr>
          <a:xfrm>
            <a:off x="285750" y="3983385"/>
            <a:ext cx="5715000" cy="2589014"/>
          </a:xfrm>
          <a:prstGeom prst="rect">
            <a:avLst/>
          </a:prstGeom>
        </p:spPr>
      </p:pic>
      <p:pic>
        <p:nvPicPr>
          <p:cNvPr id="8" name="Image 6" descr="preencoded.png"/>
          <p:cNvPicPr>
            <a:picLocks noChangeAspect="1"/>
          </p:cNvPicPr>
          <p:nvPr/>
        </p:nvPicPr>
        <p:blipFill>
          <a:blip r:embed="rId8"/>
          <a:stretch>
            <a:fillRect/>
          </a:stretch>
        </p:blipFill>
        <p:spPr>
          <a:xfrm>
            <a:off x="476250" y="4207222"/>
            <a:ext cx="238125" cy="190500"/>
          </a:xfrm>
          <a:prstGeom prst="rect">
            <a:avLst/>
          </a:prstGeom>
        </p:spPr>
      </p:pic>
      <p:pic>
        <p:nvPicPr>
          <p:cNvPr id="9" name="Image 7" descr="preencoded.png"/>
          <p:cNvPicPr>
            <a:picLocks noChangeAspect="1"/>
          </p:cNvPicPr>
          <p:nvPr/>
        </p:nvPicPr>
        <p:blipFill>
          <a:blip r:embed="rId9"/>
          <a:stretch>
            <a:fillRect/>
          </a:stretch>
        </p:blipFill>
        <p:spPr>
          <a:xfrm>
            <a:off x="6191250" y="1203871"/>
            <a:ext cx="5715000" cy="2589014"/>
          </a:xfrm>
          <a:prstGeom prst="rect">
            <a:avLst/>
          </a:prstGeom>
        </p:spPr>
      </p:pic>
      <p:pic>
        <p:nvPicPr>
          <p:cNvPr id="10" name="Image 8" descr="preencoded.png"/>
          <p:cNvPicPr>
            <a:picLocks noChangeAspect="1"/>
          </p:cNvPicPr>
          <p:nvPr/>
        </p:nvPicPr>
        <p:blipFill>
          <a:blip r:embed="rId10"/>
          <a:stretch>
            <a:fillRect/>
          </a:stretch>
        </p:blipFill>
        <p:spPr>
          <a:xfrm>
            <a:off x="6381750" y="1427708"/>
            <a:ext cx="238125" cy="190500"/>
          </a:xfrm>
          <a:prstGeom prst="rect">
            <a:avLst/>
          </a:prstGeom>
        </p:spPr>
      </p:pic>
      <p:pic>
        <p:nvPicPr>
          <p:cNvPr id="11" name="Image 9" descr="preencoded.png"/>
          <p:cNvPicPr>
            <a:picLocks noChangeAspect="1"/>
          </p:cNvPicPr>
          <p:nvPr/>
        </p:nvPicPr>
        <p:blipFill>
          <a:blip r:embed="rId11"/>
          <a:stretch>
            <a:fillRect/>
          </a:stretch>
        </p:blipFill>
        <p:spPr>
          <a:xfrm>
            <a:off x="6381750" y="2689771"/>
            <a:ext cx="5334000" cy="195263"/>
          </a:xfrm>
          <a:prstGeom prst="rect">
            <a:avLst/>
          </a:prstGeom>
        </p:spPr>
      </p:pic>
      <p:pic>
        <p:nvPicPr>
          <p:cNvPr id="12" name="Image 10" descr="preencoded.png"/>
          <p:cNvPicPr>
            <a:picLocks noChangeAspect="1"/>
          </p:cNvPicPr>
          <p:nvPr/>
        </p:nvPicPr>
        <p:blipFill>
          <a:blip r:embed="rId12"/>
          <a:stretch>
            <a:fillRect/>
          </a:stretch>
        </p:blipFill>
        <p:spPr>
          <a:xfrm>
            <a:off x="6191250" y="3983385"/>
            <a:ext cx="5715000" cy="2589014"/>
          </a:xfrm>
          <a:prstGeom prst="rect">
            <a:avLst/>
          </a:prstGeom>
        </p:spPr>
      </p:pic>
      <p:pic>
        <p:nvPicPr>
          <p:cNvPr id="13" name="Image 11" descr="preencoded.png"/>
          <p:cNvPicPr>
            <a:picLocks noChangeAspect="1"/>
          </p:cNvPicPr>
          <p:nvPr/>
        </p:nvPicPr>
        <p:blipFill>
          <a:blip r:embed="rId13"/>
          <a:stretch>
            <a:fillRect/>
          </a:stretch>
        </p:blipFill>
        <p:spPr>
          <a:xfrm>
            <a:off x="6381750" y="4207222"/>
            <a:ext cx="238125" cy="190500"/>
          </a:xfrm>
          <a:prstGeom prst="rect">
            <a:avLst/>
          </a:prstGeom>
        </p:spPr>
      </p:pic>
      <p:sp>
        <p:nvSpPr>
          <p:cNvPr id="14" name="Text 0"/>
          <p:cNvSpPr/>
          <p:nvPr/>
        </p:nvSpPr>
        <p:spPr>
          <a:xfrm>
            <a:off x="523875" y="333375"/>
            <a:ext cx="11144250" cy="251371"/>
          </a:xfrm>
          <a:prstGeom prst="rect">
            <a:avLst/>
          </a:prstGeom>
          <a:noFill/>
          <a:ln/>
        </p:spPr>
        <p:txBody>
          <a:bodyPr vert="horz" wrap="square" lIns="0" tIns="0" rIns="0" bIns="0" rtlCol="0" anchor="ctr"/>
          <a:lstStyle/>
          <a:p>
            <a:pPr marL="0" indent="0">
              <a:lnSpc>
                <a:spcPts val="1980"/>
              </a:lnSpc>
              <a:buNone/>
            </a:pPr>
            <a:r>
              <a:rPr lang="en-US" sz="1800" b="1" dirty="0">
                <a:solidFill>
                  <a:srgbClr val="2D3436"/>
                </a:solidFill>
              </a:rPr>
              <a:t>Step-by-Step LBC Procedure: Part Two</a:t>
            </a:r>
            <a:endParaRPr lang="en-US" sz="1800" dirty="0"/>
          </a:p>
        </p:txBody>
      </p:sp>
      <p:sp>
        <p:nvSpPr>
          <p:cNvPr id="15" name="Text 1"/>
          <p:cNvSpPr/>
          <p:nvPr/>
        </p:nvSpPr>
        <p:spPr>
          <a:xfrm>
            <a:off x="523875" y="670471"/>
            <a:ext cx="3429000" cy="171450"/>
          </a:xfrm>
          <a:prstGeom prst="rect">
            <a:avLst/>
          </a:prstGeom>
          <a:noFill/>
          <a:ln/>
        </p:spPr>
        <p:txBody>
          <a:bodyPr vert="horz" wrap="square" lIns="0" tIns="0" rIns="0" bIns="0" rtlCol="0" anchor="ctr"/>
          <a:lstStyle/>
          <a:p>
            <a:pPr marL="0" indent="0">
              <a:lnSpc>
                <a:spcPts val="1350"/>
              </a:lnSpc>
              <a:buNone/>
            </a:pPr>
            <a:r>
              <a:rPr lang="en-US" sz="900" b="1" kern="0" spc="30" dirty="0">
                <a:solidFill>
                  <a:srgbClr val="E17055"/>
                </a:solidFill>
              </a:rPr>
              <a:t>CERVICAL SCREENING MODULE</a:t>
            </a:r>
            <a:endParaRPr lang="en-US" sz="900" dirty="0"/>
          </a:p>
        </p:txBody>
      </p:sp>
      <p:sp>
        <p:nvSpPr>
          <p:cNvPr id="16" name="Text 2"/>
          <p:cNvSpPr/>
          <p:nvPr/>
        </p:nvSpPr>
        <p:spPr>
          <a:xfrm>
            <a:off x="2556718" y="641896"/>
            <a:ext cx="182880" cy="228600"/>
          </a:xfrm>
          <a:prstGeom prst="rect">
            <a:avLst/>
          </a:prstGeom>
          <a:noFill/>
          <a:ln/>
        </p:spPr>
        <p:txBody>
          <a:bodyPr vert="horz" wrap="square" lIns="0" tIns="0" rIns="0" bIns="0" rtlCol="0" anchor="ctr"/>
          <a:lstStyle/>
          <a:p>
            <a:pPr marL="0" indent="0">
              <a:lnSpc>
                <a:spcPts val="1800"/>
              </a:lnSpc>
              <a:buNone/>
            </a:pPr>
            <a:r>
              <a:rPr lang="en-US" sz="1200" dirty="0">
                <a:solidFill>
                  <a:srgbClr val="BDC3C7"/>
                </a:solidFill>
              </a:rPr>
              <a:t>|</a:t>
            </a:r>
            <a:endParaRPr lang="en-US" sz="1200" dirty="0"/>
          </a:p>
        </p:txBody>
      </p:sp>
      <p:sp>
        <p:nvSpPr>
          <p:cNvPr id="17" name="Text 3"/>
          <p:cNvSpPr/>
          <p:nvPr/>
        </p:nvSpPr>
        <p:spPr>
          <a:xfrm>
            <a:off x="2691557" y="670471"/>
            <a:ext cx="3291840" cy="171450"/>
          </a:xfrm>
          <a:prstGeom prst="rect">
            <a:avLst/>
          </a:prstGeom>
          <a:noFill/>
          <a:ln/>
        </p:spPr>
        <p:txBody>
          <a:bodyPr vert="horz" wrap="square" lIns="0" tIns="0" rIns="0" bIns="0" rtlCol="0" anchor="ctr"/>
          <a:lstStyle/>
          <a:p>
            <a:pPr marL="0" indent="0">
              <a:lnSpc>
                <a:spcPts val="1350"/>
              </a:lnSpc>
              <a:buNone/>
            </a:pPr>
            <a:r>
              <a:rPr lang="en-US" sz="900" dirty="0">
                <a:solidFill>
                  <a:srgbClr val="636E72"/>
                </a:solidFill>
              </a:rPr>
              <a:t>Bradford VTS GP Training</a:t>
            </a:r>
            <a:endParaRPr lang="en-US" sz="900" dirty="0"/>
          </a:p>
        </p:txBody>
      </p:sp>
      <p:sp>
        <p:nvSpPr>
          <p:cNvPr id="18" name="Text 4"/>
          <p:cNvSpPr/>
          <p:nvPr/>
        </p:nvSpPr>
        <p:spPr>
          <a:xfrm>
            <a:off x="828675" y="1394371"/>
            <a:ext cx="44577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The "5-Rotation" Rule</a:t>
            </a:r>
            <a:endParaRPr lang="en-US" sz="1350" dirty="0"/>
          </a:p>
        </p:txBody>
      </p:sp>
      <p:sp>
        <p:nvSpPr>
          <p:cNvPr id="19" name="Text 5"/>
          <p:cNvSpPr/>
          <p:nvPr/>
        </p:nvSpPr>
        <p:spPr>
          <a:xfrm>
            <a:off x="666750" y="1765846"/>
            <a:ext cx="1152525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Insert brush: central bristles in </a:t>
            </a:r>
            <a:r>
              <a:rPr lang="en-US" sz="1125" b="1" dirty="0">
                <a:solidFill>
                  <a:srgbClr val="2D3436"/>
                </a:solidFill>
              </a:rPr>
              <a:t>endocervical canal</a:t>
            </a:r>
            <a:r>
              <a:rPr lang="en-US" sz="1125" dirty="0">
                <a:solidFill>
                  <a:srgbClr val="2D3436"/>
                </a:solidFill>
              </a:rPr>
              <a:t>, outer bristles on ectocervix.</a:t>
            </a:r>
            <a:endParaRPr lang="en-US" sz="1125" dirty="0"/>
          </a:p>
        </p:txBody>
      </p:sp>
      <p:sp>
        <p:nvSpPr>
          <p:cNvPr id="20" name="Text 6"/>
          <p:cNvSpPr/>
          <p:nvPr/>
        </p:nvSpPr>
        <p:spPr>
          <a:xfrm>
            <a:off x="666750" y="2042071"/>
            <a:ext cx="7274379"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Rotate brush </a:t>
            </a:r>
            <a:r>
              <a:rPr lang="en-US" sz="1125" b="1" dirty="0">
                <a:solidFill>
                  <a:srgbClr val="2D3436"/>
                </a:solidFill>
              </a:rPr>
              <a:t>five complete 360° rotations</a:t>
            </a:r>
            <a:r>
              <a:rPr lang="en-US" sz="1125" dirty="0">
                <a:solidFill>
                  <a:srgbClr val="2D3436"/>
                </a:solidFill>
              </a:rPr>
              <a:t>.</a:t>
            </a:r>
            <a:endParaRPr lang="en-US" sz="1125" dirty="0"/>
          </a:p>
        </p:txBody>
      </p:sp>
      <p:sp>
        <p:nvSpPr>
          <p:cNvPr id="21" name="Text 7"/>
          <p:cNvSpPr/>
          <p:nvPr/>
        </p:nvSpPr>
        <p:spPr>
          <a:xfrm>
            <a:off x="666750" y="2318296"/>
            <a:ext cx="5786438"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Direction: Always rotate </a:t>
            </a:r>
            <a:r>
              <a:rPr lang="en-US" sz="1125" b="1" dirty="0">
                <a:solidFill>
                  <a:srgbClr val="2D3436"/>
                </a:solidFill>
              </a:rPr>
              <a:t>clockwise</a:t>
            </a:r>
            <a:r>
              <a:rPr lang="en-US" sz="1125" dirty="0">
                <a:solidFill>
                  <a:srgbClr val="2D3436"/>
                </a:solidFill>
              </a:rPr>
              <a:t>.</a:t>
            </a:r>
            <a:endParaRPr lang="en-US" sz="1125" dirty="0"/>
          </a:p>
        </p:txBody>
      </p:sp>
      <p:sp>
        <p:nvSpPr>
          <p:cNvPr id="22" name="Text 8"/>
          <p:cNvSpPr/>
          <p:nvPr/>
        </p:nvSpPr>
        <p:spPr>
          <a:xfrm>
            <a:off x="666750" y="2594521"/>
            <a:ext cx="11076895"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Pressure: Use </a:t>
            </a:r>
            <a:r>
              <a:rPr lang="en-US" sz="1125" b="1" dirty="0">
                <a:solidFill>
                  <a:srgbClr val="2D3436"/>
                </a:solidFill>
              </a:rPr>
              <a:t>"pencil pressure"</a:t>
            </a:r>
            <a:r>
              <a:rPr lang="en-US" sz="1125" dirty="0">
                <a:solidFill>
                  <a:srgbClr val="2D3436"/>
                </a:solidFill>
              </a:rPr>
              <a:t> to ensure adequate cell collection.</a:t>
            </a:r>
            <a:endParaRPr lang="en-US" sz="1125" dirty="0"/>
          </a:p>
        </p:txBody>
      </p:sp>
      <p:sp>
        <p:nvSpPr>
          <p:cNvPr id="23" name="Text 9"/>
          <p:cNvSpPr/>
          <p:nvPr/>
        </p:nvSpPr>
        <p:spPr>
          <a:xfrm>
            <a:off x="666750" y="2870746"/>
            <a:ext cx="9588954"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Common Error: Avoid "half-turns" or oscillating the brush.</a:t>
            </a:r>
            <a:endParaRPr lang="en-US" sz="1125" dirty="0"/>
          </a:p>
        </p:txBody>
      </p:sp>
      <p:sp>
        <p:nvSpPr>
          <p:cNvPr id="24" name="Text 10"/>
          <p:cNvSpPr/>
          <p:nvPr/>
        </p:nvSpPr>
        <p:spPr>
          <a:xfrm>
            <a:off x="828675" y="4173885"/>
            <a:ext cx="37033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Immediate Fixation</a:t>
            </a:r>
            <a:endParaRPr lang="en-US" sz="1350" dirty="0"/>
          </a:p>
        </p:txBody>
      </p:sp>
      <p:sp>
        <p:nvSpPr>
          <p:cNvPr id="25" name="Text 11"/>
          <p:cNvSpPr/>
          <p:nvPr/>
        </p:nvSpPr>
        <p:spPr>
          <a:xfrm>
            <a:off x="666750" y="4545360"/>
            <a:ext cx="9588954"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D63031"/>
                </a:solidFill>
              </a:rPr>
              <a:t>CRITICAL:</a:t>
            </a:r>
            <a:r>
              <a:rPr lang="en-US" sz="1125" dirty="0">
                <a:solidFill>
                  <a:srgbClr val="2D3436"/>
                </a:solidFill>
              </a:rPr>
              <a:t> Detach the brush head into the vial </a:t>
            </a:r>
            <a:r>
              <a:rPr lang="en-US" sz="1125" b="1" dirty="0">
                <a:solidFill>
                  <a:srgbClr val="2D3436"/>
                </a:solidFill>
              </a:rPr>
              <a:t>immediately</a:t>
            </a:r>
            <a:r>
              <a:rPr lang="en-US" sz="1125" dirty="0">
                <a:solidFill>
                  <a:srgbClr val="2D3436"/>
                </a:solidFill>
              </a:rPr>
              <a:t>.</a:t>
            </a:r>
            <a:endParaRPr lang="en-US" sz="1125" dirty="0"/>
          </a:p>
        </p:txBody>
      </p:sp>
      <p:sp>
        <p:nvSpPr>
          <p:cNvPr id="26" name="Text 12"/>
          <p:cNvSpPr/>
          <p:nvPr/>
        </p:nvSpPr>
        <p:spPr>
          <a:xfrm>
            <a:off x="666750" y="4821585"/>
            <a:ext cx="6117091"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Do this </a:t>
            </a:r>
            <a:r>
              <a:rPr lang="en-US" sz="1125" b="1" dirty="0">
                <a:solidFill>
                  <a:srgbClr val="2D3436"/>
                </a:solidFill>
              </a:rPr>
              <a:t>before</a:t>
            </a:r>
            <a:r>
              <a:rPr lang="en-US" sz="1125" dirty="0">
                <a:solidFill>
                  <a:srgbClr val="2D3436"/>
                </a:solidFill>
              </a:rPr>
              <a:t> removing the speculum.</a:t>
            </a:r>
            <a:endParaRPr lang="en-US" sz="1125" dirty="0"/>
          </a:p>
        </p:txBody>
      </p:sp>
      <p:sp>
        <p:nvSpPr>
          <p:cNvPr id="27" name="Text 13"/>
          <p:cNvSpPr/>
          <p:nvPr/>
        </p:nvSpPr>
        <p:spPr>
          <a:xfrm>
            <a:off x="666750" y="5097810"/>
            <a:ext cx="925830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Screw lid on tightly and </a:t>
            </a:r>
            <a:r>
              <a:rPr lang="en-US" sz="1125" b="1" dirty="0">
                <a:solidFill>
                  <a:srgbClr val="2D3436"/>
                </a:solidFill>
              </a:rPr>
              <a:t>shake gently</a:t>
            </a:r>
            <a:r>
              <a:rPr lang="en-US" sz="1125" dirty="0">
                <a:solidFill>
                  <a:srgbClr val="2D3436"/>
                </a:solidFill>
              </a:rPr>
              <a:t> to disperse cells.</a:t>
            </a:r>
            <a:endParaRPr lang="en-US" sz="1125" dirty="0"/>
          </a:p>
        </p:txBody>
      </p:sp>
      <p:sp>
        <p:nvSpPr>
          <p:cNvPr id="28" name="Text 14"/>
          <p:cNvSpPr/>
          <p:nvPr/>
        </p:nvSpPr>
        <p:spPr>
          <a:xfrm>
            <a:off x="666750" y="5374035"/>
            <a:ext cx="1152525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Delay causes </a:t>
            </a:r>
            <a:r>
              <a:rPr lang="en-US" sz="1125" b="1" dirty="0">
                <a:solidFill>
                  <a:srgbClr val="2D3436"/>
                </a:solidFill>
              </a:rPr>
              <a:t>cytolysis</a:t>
            </a:r>
            <a:r>
              <a:rPr lang="en-US" sz="1125" dirty="0">
                <a:solidFill>
                  <a:srgbClr val="2D3436"/>
                </a:solidFill>
              </a:rPr>
              <a:t> (cell death/damage), making the sample unreadable.</a:t>
            </a:r>
            <a:endParaRPr lang="en-US" sz="1125" dirty="0"/>
          </a:p>
        </p:txBody>
      </p:sp>
      <p:sp>
        <p:nvSpPr>
          <p:cNvPr id="29" name="Text 15"/>
          <p:cNvSpPr/>
          <p:nvPr/>
        </p:nvSpPr>
        <p:spPr>
          <a:xfrm>
            <a:off x="6734175" y="1394371"/>
            <a:ext cx="37033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Final Steps &amp; Tips</a:t>
            </a:r>
            <a:endParaRPr lang="en-US" sz="1350" dirty="0"/>
          </a:p>
        </p:txBody>
      </p:sp>
      <p:sp>
        <p:nvSpPr>
          <p:cNvPr id="30" name="Text 16"/>
          <p:cNvSpPr/>
          <p:nvPr/>
        </p:nvSpPr>
        <p:spPr>
          <a:xfrm>
            <a:off x="6572250" y="1765846"/>
            <a:ext cx="5619750"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Label Vial:</a:t>
            </a:r>
            <a:r>
              <a:rPr lang="en-US" sz="1125" dirty="0">
                <a:solidFill>
                  <a:srgbClr val="2D3436"/>
                </a:solidFill>
              </a:rPr>
              <a:t> Name, NHS number, DOB, and date of sample.</a:t>
            </a:r>
            <a:endParaRPr lang="en-US" sz="1125" dirty="0"/>
          </a:p>
        </p:txBody>
      </p:sp>
      <p:sp>
        <p:nvSpPr>
          <p:cNvPr id="31" name="Text 17"/>
          <p:cNvSpPr/>
          <p:nvPr/>
        </p:nvSpPr>
        <p:spPr>
          <a:xfrm>
            <a:off x="6572250" y="2042071"/>
            <a:ext cx="5619750"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Documentation:</a:t>
            </a:r>
            <a:r>
              <a:rPr lang="en-US" sz="1125" dirty="0">
                <a:solidFill>
                  <a:srgbClr val="2D3436"/>
                </a:solidFill>
              </a:rPr>
              <a:t> Record "Cervix fully seen," "TZ sampled," and "5 rotations."</a:t>
            </a:r>
            <a:endParaRPr lang="en-US" sz="1125" dirty="0"/>
          </a:p>
        </p:txBody>
      </p:sp>
      <p:sp>
        <p:nvSpPr>
          <p:cNvPr id="32" name="Text 18"/>
          <p:cNvSpPr/>
          <p:nvPr/>
        </p:nvSpPr>
        <p:spPr>
          <a:xfrm>
            <a:off x="6572250" y="2318296"/>
            <a:ext cx="5619750"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Patient Advice:</a:t>
            </a:r>
            <a:r>
              <a:rPr lang="en-US" sz="1125" dirty="0">
                <a:solidFill>
                  <a:srgbClr val="2D3436"/>
                </a:solidFill>
              </a:rPr>
              <a:t> Ensure she knows how and when results arrive.</a:t>
            </a:r>
            <a:endParaRPr lang="en-US" sz="1125" dirty="0"/>
          </a:p>
        </p:txBody>
      </p:sp>
      <p:sp>
        <p:nvSpPr>
          <p:cNvPr id="33" name="Text 19"/>
          <p:cNvSpPr/>
          <p:nvPr/>
        </p:nvSpPr>
        <p:spPr>
          <a:xfrm>
            <a:off x="6457950" y="2689771"/>
            <a:ext cx="5181600" cy="195263"/>
          </a:xfrm>
          <a:prstGeom prst="rect">
            <a:avLst/>
          </a:prstGeom>
          <a:noFill/>
          <a:ln/>
        </p:spPr>
        <p:txBody>
          <a:bodyPr vert="horz" wrap="square" lIns="0" tIns="0" rIns="0" bIns="0" rtlCol="0" anchor="ctr"/>
          <a:lstStyle/>
          <a:p>
            <a:pPr marL="0" indent="0">
              <a:lnSpc>
                <a:spcPts val="1238"/>
              </a:lnSpc>
              <a:buNone/>
            </a:pPr>
            <a:r>
              <a:rPr lang="en-US" sz="825" b="1" dirty="0">
                <a:solidFill>
                  <a:srgbClr val="2D3436"/>
                </a:solidFill>
              </a:rPr>
              <a:t>SCA TALK</a:t>
            </a:r>
            <a:endParaRPr lang="en-US" sz="825" dirty="0"/>
          </a:p>
        </p:txBody>
      </p:sp>
      <p:sp>
        <p:nvSpPr>
          <p:cNvPr id="34" name="Text 20"/>
          <p:cNvSpPr/>
          <p:nvPr/>
        </p:nvSpPr>
        <p:spPr>
          <a:xfrm>
            <a:off x="6381750" y="2932658"/>
            <a:ext cx="5334000" cy="400050"/>
          </a:xfrm>
          <a:prstGeom prst="rect">
            <a:avLst/>
          </a:prstGeom>
          <a:noFill/>
          <a:ln/>
        </p:spPr>
        <p:txBody>
          <a:bodyPr vert="horz" wrap="square" lIns="0" tIns="0" rIns="0" bIns="0" rtlCol="0" anchor="ctr"/>
          <a:lstStyle/>
          <a:p>
            <a:pPr marL="0" indent="0">
              <a:lnSpc>
                <a:spcPts val="1575"/>
              </a:lnSpc>
              <a:buNone/>
            </a:pPr>
            <a:r>
              <a:rPr lang="en-US" sz="1050" i="1" dirty="0">
                <a:solidFill>
                  <a:srgbClr val="636E72"/>
                </a:solidFill>
              </a:rPr>
              <a:t>"I've finished the sample now. I'll put this straight into the liquid to keep the cells healthy for the lab."</a:t>
            </a:r>
            <a:endParaRPr lang="en-US" sz="1050" dirty="0"/>
          </a:p>
        </p:txBody>
      </p:sp>
      <p:sp>
        <p:nvSpPr>
          <p:cNvPr id="35" name="Text 21"/>
          <p:cNvSpPr/>
          <p:nvPr/>
        </p:nvSpPr>
        <p:spPr>
          <a:xfrm>
            <a:off x="6734175" y="4173885"/>
            <a:ext cx="54578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Exam Pearl: Technical Quality</a:t>
            </a:r>
            <a:endParaRPr lang="en-US" sz="1350" dirty="0"/>
          </a:p>
        </p:txBody>
      </p:sp>
      <p:sp>
        <p:nvSpPr>
          <p:cNvPr id="36" name="Text 22"/>
          <p:cNvSpPr/>
          <p:nvPr/>
        </p:nvSpPr>
        <p:spPr>
          <a:xfrm>
            <a:off x="6572250" y="4545360"/>
            <a:ext cx="5143500"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AKT Focus:</a:t>
            </a:r>
            <a:r>
              <a:rPr lang="en-US" sz="1125" dirty="0">
                <a:solidFill>
                  <a:srgbClr val="2D3436"/>
                </a:solidFill>
              </a:rPr>
              <a:t> 5-10% of smears are "Inadequate." Technical error is the leading cause.</a:t>
            </a:r>
            <a:endParaRPr lang="en-US" sz="1125" dirty="0"/>
          </a:p>
        </p:txBody>
      </p:sp>
      <p:sp>
        <p:nvSpPr>
          <p:cNvPr id="37" name="Text 23"/>
          <p:cNvSpPr/>
          <p:nvPr/>
        </p:nvSpPr>
        <p:spPr>
          <a:xfrm>
            <a:off x="6572250" y="5021610"/>
            <a:ext cx="5143500"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Scenario:</a:t>
            </a:r>
            <a:r>
              <a:rPr lang="en-US" sz="1125" dirty="0">
                <a:solidFill>
                  <a:srgbClr val="2D3436"/>
                </a:solidFill>
              </a:rPr>
              <a:t> If a sample is reported as "Inadequate," it is often due to </a:t>
            </a:r>
            <a:r>
              <a:rPr lang="en-US" sz="1125" b="1" dirty="0">
                <a:solidFill>
                  <a:srgbClr val="2D3436"/>
                </a:solidFill>
              </a:rPr>
              <a:t>poor fixation</a:t>
            </a:r>
            <a:r>
              <a:rPr lang="en-US" sz="1125" dirty="0">
                <a:solidFill>
                  <a:srgbClr val="2D3436"/>
                </a:solidFill>
              </a:rPr>
              <a:t> or </a:t>
            </a:r>
            <a:r>
              <a:rPr lang="en-US" sz="1125" b="1" dirty="0">
                <a:solidFill>
                  <a:srgbClr val="2D3436"/>
                </a:solidFill>
              </a:rPr>
              <a:t>low cellularity</a:t>
            </a:r>
            <a:r>
              <a:rPr lang="en-US" sz="1125" dirty="0">
                <a:solidFill>
                  <a:srgbClr val="2D3436"/>
                </a:solidFill>
              </a:rPr>
              <a:t> (too few rotations).</a:t>
            </a:r>
            <a:endParaRPr lang="en-US" sz="1125" dirty="0"/>
          </a:p>
        </p:txBody>
      </p:sp>
      <p:sp>
        <p:nvSpPr>
          <p:cNvPr id="38" name="Text 24"/>
          <p:cNvSpPr/>
          <p:nvPr/>
        </p:nvSpPr>
        <p:spPr>
          <a:xfrm>
            <a:off x="6572250" y="5497860"/>
            <a:ext cx="5143500" cy="400050"/>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Remember: Inadequate smears must be repeated </a:t>
            </a:r>
            <a:r>
              <a:rPr lang="en-US" sz="1125" b="1" dirty="0">
                <a:solidFill>
                  <a:srgbClr val="2D3436"/>
                </a:solidFill>
              </a:rPr>
              <a:t>after 3 months</a:t>
            </a:r>
            <a:r>
              <a:rPr lang="en-US" sz="1125" dirty="0">
                <a:solidFill>
                  <a:srgbClr val="2D3436"/>
                </a:solidFill>
              </a:rPr>
              <a:t> (to allow cells to regenerate).</a:t>
            </a:r>
            <a:endParaRPr lang="en-US" sz="1125"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285750" y="190500"/>
            <a:ext cx="11620500" cy="822871"/>
          </a:xfrm>
          <a:prstGeom prst="rect">
            <a:avLst/>
          </a:prstGeom>
        </p:spPr>
      </p:pic>
      <p:pic>
        <p:nvPicPr>
          <p:cNvPr id="4" name="Image 2" descr="preencoded.png"/>
          <p:cNvPicPr>
            <a:picLocks noChangeAspect="1"/>
          </p:cNvPicPr>
          <p:nvPr/>
        </p:nvPicPr>
        <p:blipFill>
          <a:blip r:embed="rId5"/>
          <a:stretch>
            <a:fillRect/>
          </a:stretch>
        </p:blipFill>
        <p:spPr>
          <a:xfrm>
            <a:off x="285750" y="1203871"/>
            <a:ext cx="5715000" cy="2612827"/>
          </a:xfrm>
          <a:prstGeom prst="rect">
            <a:avLst/>
          </a:prstGeom>
        </p:spPr>
      </p:pic>
      <p:pic>
        <p:nvPicPr>
          <p:cNvPr id="5" name="Image 3" descr="preencoded.png"/>
          <p:cNvPicPr>
            <a:picLocks noChangeAspect="1"/>
          </p:cNvPicPr>
          <p:nvPr/>
        </p:nvPicPr>
        <p:blipFill>
          <a:blip r:embed="rId6"/>
          <a:stretch>
            <a:fillRect/>
          </a:stretch>
        </p:blipFill>
        <p:spPr>
          <a:xfrm>
            <a:off x="476250" y="1435298"/>
            <a:ext cx="214313" cy="175320"/>
          </a:xfrm>
          <a:prstGeom prst="rect">
            <a:avLst/>
          </a:prstGeom>
        </p:spPr>
      </p:pic>
      <p:pic>
        <p:nvPicPr>
          <p:cNvPr id="6" name="Image 4" descr="preencoded.png"/>
          <p:cNvPicPr>
            <a:picLocks noChangeAspect="1"/>
          </p:cNvPicPr>
          <p:nvPr/>
        </p:nvPicPr>
        <p:blipFill>
          <a:blip r:embed="rId7"/>
          <a:stretch>
            <a:fillRect/>
          </a:stretch>
        </p:blipFill>
        <p:spPr>
          <a:xfrm>
            <a:off x="476250" y="1765846"/>
            <a:ext cx="202406" cy="161925"/>
          </a:xfrm>
          <a:prstGeom prst="rect">
            <a:avLst/>
          </a:prstGeom>
        </p:spPr>
      </p:pic>
      <p:pic>
        <p:nvPicPr>
          <p:cNvPr id="7" name="Image 5" descr="preencoded.png"/>
          <p:cNvPicPr>
            <a:picLocks noChangeAspect="1"/>
          </p:cNvPicPr>
          <p:nvPr/>
        </p:nvPicPr>
        <p:blipFill>
          <a:blip r:embed="rId8"/>
          <a:stretch>
            <a:fillRect/>
          </a:stretch>
        </p:blipFill>
        <p:spPr>
          <a:xfrm>
            <a:off x="476250" y="2087761"/>
            <a:ext cx="202406" cy="173385"/>
          </a:xfrm>
          <a:prstGeom prst="rect">
            <a:avLst/>
          </a:prstGeom>
        </p:spPr>
      </p:pic>
      <p:pic>
        <p:nvPicPr>
          <p:cNvPr id="8" name="Image 6" descr="preencoded.png"/>
          <p:cNvPicPr>
            <a:picLocks noChangeAspect="1"/>
          </p:cNvPicPr>
          <p:nvPr/>
        </p:nvPicPr>
        <p:blipFill>
          <a:blip r:embed="rId9"/>
          <a:stretch>
            <a:fillRect/>
          </a:stretch>
        </p:blipFill>
        <p:spPr>
          <a:xfrm>
            <a:off x="476250" y="2636341"/>
            <a:ext cx="202406" cy="220712"/>
          </a:xfrm>
          <a:prstGeom prst="rect">
            <a:avLst/>
          </a:prstGeom>
        </p:spPr>
      </p:pic>
      <p:pic>
        <p:nvPicPr>
          <p:cNvPr id="9" name="Image 7" descr="preencoded.png"/>
          <p:cNvPicPr>
            <a:picLocks noChangeAspect="1"/>
          </p:cNvPicPr>
          <p:nvPr/>
        </p:nvPicPr>
        <p:blipFill>
          <a:blip r:embed="rId7"/>
          <a:stretch>
            <a:fillRect/>
          </a:stretch>
        </p:blipFill>
        <p:spPr>
          <a:xfrm>
            <a:off x="476250" y="3184922"/>
            <a:ext cx="202406" cy="161925"/>
          </a:xfrm>
          <a:prstGeom prst="rect">
            <a:avLst/>
          </a:prstGeom>
        </p:spPr>
      </p:pic>
      <p:pic>
        <p:nvPicPr>
          <p:cNvPr id="10" name="Image 8" descr="preencoded.png"/>
          <p:cNvPicPr>
            <a:picLocks noChangeAspect="1"/>
          </p:cNvPicPr>
          <p:nvPr/>
        </p:nvPicPr>
        <p:blipFill>
          <a:blip r:embed="rId10"/>
          <a:stretch>
            <a:fillRect/>
          </a:stretch>
        </p:blipFill>
        <p:spPr>
          <a:xfrm>
            <a:off x="285750" y="3959572"/>
            <a:ext cx="5715000" cy="2612827"/>
          </a:xfrm>
          <a:prstGeom prst="rect">
            <a:avLst/>
          </a:prstGeom>
        </p:spPr>
      </p:pic>
      <p:pic>
        <p:nvPicPr>
          <p:cNvPr id="11" name="Image 9" descr="preencoded.png"/>
          <p:cNvPicPr>
            <a:picLocks noChangeAspect="1"/>
          </p:cNvPicPr>
          <p:nvPr/>
        </p:nvPicPr>
        <p:blipFill>
          <a:blip r:embed="rId11"/>
          <a:stretch>
            <a:fillRect/>
          </a:stretch>
        </p:blipFill>
        <p:spPr>
          <a:xfrm>
            <a:off x="476250" y="4191000"/>
            <a:ext cx="214313" cy="175320"/>
          </a:xfrm>
          <a:prstGeom prst="rect">
            <a:avLst/>
          </a:prstGeom>
        </p:spPr>
      </p:pic>
      <p:pic>
        <p:nvPicPr>
          <p:cNvPr id="12" name="Image 10" descr="preencoded.png"/>
          <p:cNvPicPr>
            <a:picLocks noChangeAspect="1"/>
          </p:cNvPicPr>
          <p:nvPr/>
        </p:nvPicPr>
        <p:blipFill>
          <a:blip r:embed="rId12"/>
          <a:stretch>
            <a:fillRect/>
          </a:stretch>
        </p:blipFill>
        <p:spPr>
          <a:xfrm>
            <a:off x="476250" y="4521547"/>
            <a:ext cx="202406" cy="161925"/>
          </a:xfrm>
          <a:prstGeom prst="rect">
            <a:avLst/>
          </a:prstGeom>
        </p:spPr>
      </p:pic>
      <p:pic>
        <p:nvPicPr>
          <p:cNvPr id="13" name="Image 11" descr="preencoded.png"/>
          <p:cNvPicPr>
            <a:picLocks noChangeAspect="1"/>
          </p:cNvPicPr>
          <p:nvPr/>
        </p:nvPicPr>
        <p:blipFill>
          <a:blip r:embed="rId12"/>
          <a:stretch>
            <a:fillRect/>
          </a:stretch>
        </p:blipFill>
        <p:spPr>
          <a:xfrm>
            <a:off x="476250" y="4843463"/>
            <a:ext cx="202406" cy="161925"/>
          </a:xfrm>
          <a:prstGeom prst="rect">
            <a:avLst/>
          </a:prstGeom>
        </p:spPr>
      </p:pic>
      <p:pic>
        <p:nvPicPr>
          <p:cNvPr id="14" name="Image 12" descr="preencoded.png"/>
          <p:cNvPicPr>
            <a:picLocks noChangeAspect="1"/>
          </p:cNvPicPr>
          <p:nvPr/>
        </p:nvPicPr>
        <p:blipFill>
          <a:blip r:embed="rId13"/>
          <a:stretch>
            <a:fillRect/>
          </a:stretch>
        </p:blipFill>
        <p:spPr>
          <a:xfrm>
            <a:off x="476250" y="5165378"/>
            <a:ext cx="202406" cy="161925"/>
          </a:xfrm>
          <a:prstGeom prst="rect">
            <a:avLst/>
          </a:prstGeom>
        </p:spPr>
      </p:pic>
      <p:pic>
        <p:nvPicPr>
          <p:cNvPr id="15" name="Image 13" descr="preencoded.png"/>
          <p:cNvPicPr>
            <a:picLocks noChangeAspect="1"/>
          </p:cNvPicPr>
          <p:nvPr/>
        </p:nvPicPr>
        <p:blipFill>
          <a:blip r:embed="rId14"/>
          <a:stretch>
            <a:fillRect/>
          </a:stretch>
        </p:blipFill>
        <p:spPr>
          <a:xfrm>
            <a:off x="476250" y="5487293"/>
            <a:ext cx="202406" cy="161925"/>
          </a:xfrm>
          <a:prstGeom prst="rect">
            <a:avLst/>
          </a:prstGeom>
        </p:spPr>
      </p:pic>
      <p:pic>
        <p:nvPicPr>
          <p:cNvPr id="16" name="Image 14" descr="preencoded.png"/>
          <p:cNvPicPr>
            <a:picLocks noChangeAspect="1"/>
          </p:cNvPicPr>
          <p:nvPr/>
        </p:nvPicPr>
        <p:blipFill>
          <a:blip r:embed="rId15"/>
          <a:stretch>
            <a:fillRect/>
          </a:stretch>
        </p:blipFill>
        <p:spPr>
          <a:xfrm>
            <a:off x="6191250" y="1203871"/>
            <a:ext cx="5715000" cy="2612827"/>
          </a:xfrm>
          <a:prstGeom prst="rect">
            <a:avLst/>
          </a:prstGeom>
        </p:spPr>
      </p:pic>
      <p:pic>
        <p:nvPicPr>
          <p:cNvPr id="17" name="Image 15" descr="preencoded.png"/>
          <p:cNvPicPr>
            <a:picLocks noChangeAspect="1"/>
          </p:cNvPicPr>
          <p:nvPr/>
        </p:nvPicPr>
        <p:blipFill>
          <a:blip r:embed="rId16"/>
          <a:stretch>
            <a:fillRect/>
          </a:stretch>
        </p:blipFill>
        <p:spPr>
          <a:xfrm>
            <a:off x="6381750" y="1435298"/>
            <a:ext cx="214313" cy="175320"/>
          </a:xfrm>
          <a:prstGeom prst="rect">
            <a:avLst/>
          </a:prstGeom>
        </p:spPr>
      </p:pic>
      <p:pic>
        <p:nvPicPr>
          <p:cNvPr id="18" name="Image 16" descr="preencoded.png"/>
          <p:cNvPicPr>
            <a:picLocks noChangeAspect="1"/>
          </p:cNvPicPr>
          <p:nvPr/>
        </p:nvPicPr>
        <p:blipFill>
          <a:blip r:embed="rId17"/>
          <a:stretch>
            <a:fillRect/>
          </a:stretch>
        </p:blipFill>
        <p:spPr>
          <a:xfrm>
            <a:off x="6381750" y="1765846"/>
            <a:ext cx="202406" cy="173385"/>
          </a:xfrm>
          <a:prstGeom prst="rect">
            <a:avLst/>
          </a:prstGeom>
        </p:spPr>
      </p:pic>
      <p:pic>
        <p:nvPicPr>
          <p:cNvPr id="19" name="Image 17" descr="preencoded.png"/>
          <p:cNvPicPr>
            <a:picLocks noChangeAspect="1"/>
          </p:cNvPicPr>
          <p:nvPr/>
        </p:nvPicPr>
        <p:blipFill>
          <a:blip r:embed="rId18"/>
          <a:stretch>
            <a:fillRect/>
          </a:stretch>
        </p:blipFill>
        <p:spPr>
          <a:xfrm>
            <a:off x="6381750" y="2314426"/>
            <a:ext cx="202406" cy="173385"/>
          </a:xfrm>
          <a:prstGeom prst="rect">
            <a:avLst/>
          </a:prstGeom>
        </p:spPr>
      </p:pic>
      <p:pic>
        <p:nvPicPr>
          <p:cNvPr id="20" name="Image 18" descr="preencoded.png"/>
          <p:cNvPicPr>
            <a:picLocks noChangeAspect="1"/>
          </p:cNvPicPr>
          <p:nvPr/>
        </p:nvPicPr>
        <p:blipFill>
          <a:blip r:embed="rId19"/>
          <a:stretch>
            <a:fillRect/>
          </a:stretch>
        </p:blipFill>
        <p:spPr>
          <a:xfrm>
            <a:off x="6381750" y="2863007"/>
            <a:ext cx="202406" cy="173385"/>
          </a:xfrm>
          <a:prstGeom prst="rect">
            <a:avLst/>
          </a:prstGeom>
        </p:spPr>
      </p:pic>
      <p:pic>
        <p:nvPicPr>
          <p:cNvPr id="21" name="Image 19" descr="preencoded.png"/>
          <p:cNvPicPr>
            <a:picLocks noChangeAspect="1"/>
          </p:cNvPicPr>
          <p:nvPr/>
        </p:nvPicPr>
        <p:blipFill>
          <a:blip r:embed="rId20"/>
          <a:stretch>
            <a:fillRect/>
          </a:stretch>
        </p:blipFill>
        <p:spPr>
          <a:xfrm>
            <a:off x="6191250" y="3959572"/>
            <a:ext cx="5715000" cy="2612827"/>
          </a:xfrm>
          <a:prstGeom prst="rect">
            <a:avLst/>
          </a:prstGeom>
        </p:spPr>
      </p:pic>
      <p:pic>
        <p:nvPicPr>
          <p:cNvPr id="22" name="Image 20" descr="preencoded.png"/>
          <p:cNvPicPr>
            <a:picLocks noChangeAspect="1"/>
          </p:cNvPicPr>
          <p:nvPr/>
        </p:nvPicPr>
        <p:blipFill>
          <a:blip r:embed="rId21"/>
          <a:stretch>
            <a:fillRect/>
          </a:stretch>
        </p:blipFill>
        <p:spPr>
          <a:xfrm>
            <a:off x="6381750" y="4191000"/>
            <a:ext cx="214313" cy="175320"/>
          </a:xfrm>
          <a:prstGeom prst="rect">
            <a:avLst/>
          </a:prstGeom>
        </p:spPr>
      </p:pic>
      <p:pic>
        <p:nvPicPr>
          <p:cNvPr id="23" name="Image 21" descr="preencoded.png"/>
          <p:cNvPicPr>
            <a:picLocks noChangeAspect="1"/>
          </p:cNvPicPr>
          <p:nvPr/>
        </p:nvPicPr>
        <p:blipFill>
          <a:blip r:embed="rId22"/>
          <a:stretch>
            <a:fillRect/>
          </a:stretch>
        </p:blipFill>
        <p:spPr>
          <a:xfrm>
            <a:off x="6381750" y="4569172"/>
            <a:ext cx="5334000" cy="685800"/>
          </a:xfrm>
          <a:prstGeom prst="rect">
            <a:avLst/>
          </a:prstGeom>
        </p:spPr>
      </p:pic>
      <p:pic>
        <p:nvPicPr>
          <p:cNvPr id="24" name="Image 22" descr="preencoded.png"/>
          <p:cNvPicPr>
            <a:picLocks noChangeAspect="1"/>
          </p:cNvPicPr>
          <p:nvPr/>
        </p:nvPicPr>
        <p:blipFill>
          <a:blip r:embed="rId23"/>
          <a:stretch>
            <a:fillRect/>
          </a:stretch>
        </p:blipFill>
        <p:spPr>
          <a:xfrm>
            <a:off x="6381750" y="5397847"/>
            <a:ext cx="202406" cy="186779"/>
          </a:xfrm>
          <a:prstGeom prst="rect">
            <a:avLst/>
          </a:prstGeom>
        </p:spPr>
      </p:pic>
      <p:pic>
        <p:nvPicPr>
          <p:cNvPr id="25" name="Image 23" descr="preencoded.png"/>
          <p:cNvPicPr>
            <a:picLocks noChangeAspect="1"/>
          </p:cNvPicPr>
          <p:nvPr/>
        </p:nvPicPr>
        <p:blipFill>
          <a:blip r:embed="rId24"/>
          <a:stretch>
            <a:fillRect/>
          </a:stretch>
        </p:blipFill>
        <p:spPr>
          <a:xfrm>
            <a:off x="6381750" y="5946428"/>
            <a:ext cx="202406" cy="161925"/>
          </a:xfrm>
          <a:prstGeom prst="rect">
            <a:avLst/>
          </a:prstGeom>
        </p:spPr>
      </p:pic>
      <p:sp>
        <p:nvSpPr>
          <p:cNvPr id="26" name="Text 0"/>
          <p:cNvSpPr/>
          <p:nvPr/>
        </p:nvSpPr>
        <p:spPr>
          <a:xfrm>
            <a:off x="523875" y="333375"/>
            <a:ext cx="11144250" cy="251371"/>
          </a:xfrm>
          <a:prstGeom prst="rect">
            <a:avLst/>
          </a:prstGeom>
          <a:noFill/>
          <a:ln/>
        </p:spPr>
        <p:txBody>
          <a:bodyPr vert="horz" wrap="square" lIns="0" tIns="0" rIns="0" bIns="0" rtlCol="0" anchor="ctr"/>
          <a:lstStyle/>
          <a:p>
            <a:pPr marL="0" indent="0">
              <a:lnSpc>
                <a:spcPts val="1980"/>
              </a:lnSpc>
              <a:buNone/>
            </a:pPr>
            <a:r>
              <a:rPr lang="en-US" sz="1800" b="1" dirty="0">
                <a:solidFill>
                  <a:srgbClr val="2D3436"/>
                </a:solidFill>
              </a:rPr>
              <a:t>Using the Endocervical Brush</a:t>
            </a:r>
            <a:endParaRPr lang="en-US" sz="1800" dirty="0"/>
          </a:p>
        </p:txBody>
      </p:sp>
      <p:sp>
        <p:nvSpPr>
          <p:cNvPr id="27" name="Text 1"/>
          <p:cNvSpPr/>
          <p:nvPr/>
        </p:nvSpPr>
        <p:spPr>
          <a:xfrm>
            <a:off x="523875" y="670471"/>
            <a:ext cx="3429000" cy="171450"/>
          </a:xfrm>
          <a:prstGeom prst="rect">
            <a:avLst/>
          </a:prstGeom>
          <a:noFill/>
          <a:ln/>
        </p:spPr>
        <p:txBody>
          <a:bodyPr vert="horz" wrap="square" lIns="0" tIns="0" rIns="0" bIns="0" rtlCol="0" anchor="ctr"/>
          <a:lstStyle/>
          <a:p>
            <a:pPr marL="0" indent="0">
              <a:lnSpc>
                <a:spcPts val="1350"/>
              </a:lnSpc>
              <a:buNone/>
            </a:pPr>
            <a:r>
              <a:rPr lang="en-US" sz="900" b="1" kern="0" spc="30" dirty="0">
                <a:solidFill>
                  <a:srgbClr val="E17055"/>
                </a:solidFill>
              </a:rPr>
              <a:t>CERVICAL SCREENING MODULE</a:t>
            </a:r>
            <a:endParaRPr lang="en-US" sz="900" dirty="0"/>
          </a:p>
        </p:txBody>
      </p:sp>
      <p:sp>
        <p:nvSpPr>
          <p:cNvPr id="28" name="Text 2"/>
          <p:cNvSpPr/>
          <p:nvPr/>
        </p:nvSpPr>
        <p:spPr>
          <a:xfrm>
            <a:off x="2556718" y="641896"/>
            <a:ext cx="182880" cy="228600"/>
          </a:xfrm>
          <a:prstGeom prst="rect">
            <a:avLst/>
          </a:prstGeom>
          <a:noFill/>
          <a:ln/>
        </p:spPr>
        <p:txBody>
          <a:bodyPr vert="horz" wrap="square" lIns="0" tIns="0" rIns="0" bIns="0" rtlCol="0" anchor="ctr"/>
          <a:lstStyle/>
          <a:p>
            <a:pPr marL="0" indent="0">
              <a:lnSpc>
                <a:spcPts val="1800"/>
              </a:lnSpc>
              <a:buNone/>
            </a:pPr>
            <a:r>
              <a:rPr lang="en-US" sz="1200" dirty="0">
                <a:solidFill>
                  <a:srgbClr val="BDC3C7"/>
                </a:solidFill>
              </a:rPr>
              <a:t>|</a:t>
            </a:r>
            <a:endParaRPr lang="en-US" sz="1200" dirty="0"/>
          </a:p>
        </p:txBody>
      </p:sp>
      <p:sp>
        <p:nvSpPr>
          <p:cNvPr id="29" name="Text 3"/>
          <p:cNvSpPr/>
          <p:nvPr/>
        </p:nvSpPr>
        <p:spPr>
          <a:xfrm>
            <a:off x="2691557" y="670471"/>
            <a:ext cx="3291840" cy="171450"/>
          </a:xfrm>
          <a:prstGeom prst="rect">
            <a:avLst/>
          </a:prstGeom>
          <a:noFill/>
          <a:ln/>
        </p:spPr>
        <p:txBody>
          <a:bodyPr vert="horz" wrap="square" lIns="0" tIns="0" rIns="0" bIns="0" rtlCol="0" anchor="ctr"/>
          <a:lstStyle/>
          <a:p>
            <a:pPr marL="0" indent="0">
              <a:lnSpc>
                <a:spcPts val="1350"/>
              </a:lnSpc>
              <a:buNone/>
            </a:pPr>
            <a:r>
              <a:rPr lang="en-US" sz="900" dirty="0">
                <a:solidFill>
                  <a:srgbClr val="636E72"/>
                </a:solidFill>
              </a:rPr>
              <a:t>Bradford VTS GP Training</a:t>
            </a:r>
            <a:endParaRPr lang="en-US" sz="900" dirty="0"/>
          </a:p>
        </p:txBody>
      </p:sp>
      <p:sp>
        <p:nvSpPr>
          <p:cNvPr id="30" name="Text 4"/>
          <p:cNvSpPr/>
          <p:nvPr/>
        </p:nvSpPr>
        <p:spPr>
          <a:xfrm>
            <a:off x="785813" y="1394371"/>
            <a:ext cx="5760720" cy="257175"/>
          </a:xfrm>
          <a:prstGeom prst="rect">
            <a:avLst/>
          </a:prstGeom>
          <a:noFill/>
          <a:ln/>
        </p:spPr>
        <p:txBody>
          <a:bodyPr vert="horz" wrap="square" lIns="0" tIns="0" rIns="0" bIns="0" rtlCol="0" anchor="ctr"/>
          <a:lstStyle/>
          <a:p>
            <a:pPr marL="0" indent="0">
              <a:lnSpc>
                <a:spcPts val="2025"/>
              </a:lnSpc>
              <a:buNone/>
            </a:pPr>
            <a:r>
              <a:rPr lang="en-US" sz="1350" b="1" kern="0" spc="30" dirty="0">
                <a:solidFill>
                  <a:srgbClr val="2D3436"/>
                </a:solidFill>
              </a:rPr>
              <a:t>WHEN TO USE THE "ENDOCERVEX"</a:t>
            </a:r>
            <a:endParaRPr lang="en-US" sz="1350" dirty="0"/>
          </a:p>
        </p:txBody>
      </p:sp>
      <p:sp>
        <p:nvSpPr>
          <p:cNvPr id="31" name="Text 5"/>
          <p:cNvSpPr/>
          <p:nvPr/>
        </p:nvSpPr>
        <p:spPr>
          <a:xfrm>
            <a:off x="773906" y="1765846"/>
            <a:ext cx="11418094"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2D3436"/>
                </a:solidFill>
              </a:rPr>
              <a:t>Used </a:t>
            </a:r>
            <a:r>
              <a:rPr lang="en-US" sz="1275" b="1" dirty="0">
                <a:solidFill>
                  <a:srgbClr val="2D3436"/>
                </a:solidFill>
              </a:rPr>
              <a:t>in addition</a:t>
            </a:r>
            <a:r>
              <a:rPr lang="en-US" sz="1275" dirty="0">
                <a:solidFill>
                  <a:srgbClr val="2D3436"/>
                </a:solidFill>
              </a:rPr>
              <a:t> to the standard Cervex brush—never use it alone.</a:t>
            </a:r>
            <a:endParaRPr lang="en-US" sz="1275" dirty="0"/>
          </a:p>
        </p:txBody>
      </p:sp>
      <p:sp>
        <p:nvSpPr>
          <p:cNvPr id="32" name="Text 6"/>
          <p:cNvSpPr/>
          <p:nvPr/>
        </p:nvSpPr>
        <p:spPr>
          <a:xfrm>
            <a:off x="773906" y="2087761"/>
            <a:ext cx="5036344"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2D3436"/>
                </a:solidFill>
              </a:rPr>
              <a:t>Narrow or stenosed os:</a:t>
            </a:r>
            <a:r>
              <a:rPr lang="en-US" sz="1275" dirty="0">
                <a:solidFill>
                  <a:srgbClr val="2D3436"/>
                </a:solidFill>
              </a:rPr>
              <a:t> When the standard brush cannot reach the canal.</a:t>
            </a:r>
            <a:endParaRPr lang="en-US" sz="1275" dirty="0"/>
          </a:p>
        </p:txBody>
      </p:sp>
      <p:sp>
        <p:nvSpPr>
          <p:cNvPr id="33" name="Text 7"/>
          <p:cNvSpPr/>
          <p:nvPr/>
        </p:nvSpPr>
        <p:spPr>
          <a:xfrm>
            <a:off x="773906" y="2636341"/>
            <a:ext cx="5036344"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2D3436"/>
                </a:solidFill>
              </a:rPr>
              <a:t>Post-treatment follow-up:</a:t>
            </a:r>
            <a:r>
              <a:rPr lang="en-US" sz="1275" dirty="0">
                <a:solidFill>
                  <a:srgbClr val="2D3436"/>
                </a:solidFill>
              </a:rPr>
              <a:t> Specifically for previous endocervical glandular abnormalities.</a:t>
            </a:r>
            <a:endParaRPr lang="en-US" sz="1275" dirty="0"/>
          </a:p>
        </p:txBody>
      </p:sp>
      <p:sp>
        <p:nvSpPr>
          <p:cNvPr id="34" name="Text 8"/>
          <p:cNvSpPr/>
          <p:nvPr/>
        </p:nvSpPr>
        <p:spPr>
          <a:xfrm>
            <a:off x="773906" y="3184922"/>
            <a:ext cx="11418094"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2D3436"/>
                </a:solidFill>
              </a:rPr>
              <a:t>Useful in post-menopausal women where the TZ has retreated.</a:t>
            </a:r>
            <a:endParaRPr lang="en-US" sz="1275" dirty="0"/>
          </a:p>
        </p:txBody>
      </p:sp>
      <p:sp>
        <p:nvSpPr>
          <p:cNvPr id="35" name="Text 9"/>
          <p:cNvSpPr/>
          <p:nvPr/>
        </p:nvSpPr>
        <p:spPr>
          <a:xfrm>
            <a:off x="785813" y="4150072"/>
            <a:ext cx="4526280" cy="257175"/>
          </a:xfrm>
          <a:prstGeom prst="rect">
            <a:avLst/>
          </a:prstGeom>
          <a:noFill/>
          <a:ln/>
        </p:spPr>
        <p:txBody>
          <a:bodyPr vert="horz" wrap="square" lIns="0" tIns="0" rIns="0" bIns="0" rtlCol="0" anchor="ctr"/>
          <a:lstStyle/>
          <a:p>
            <a:pPr marL="0" indent="0">
              <a:lnSpc>
                <a:spcPts val="2025"/>
              </a:lnSpc>
              <a:buNone/>
            </a:pPr>
            <a:r>
              <a:rPr lang="en-US" sz="1350" b="1" kern="0" spc="30" dirty="0">
                <a:solidFill>
                  <a:srgbClr val="2D3436"/>
                </a:solidFill>
              </a:rPr>
              <a:t>TECHNIQUE &amp; PROCESSING</a:t>
            </a:r>
            <a:endParaRPr lang="en-US" sz="1350" dirty="0"/>
          </a:p>
        </p:txBody>
      </p:sp>
      <p:sp>
        <p:nvSpPr>
          <p:cNvPr id="36" name="Text 10"/>
          <p:cNvSpPr/>
          <p:nvPr/>
        </p:nvSpPr>
        <p:spPr>
          <a:xfrm>
            <a:off x="773906" y="4521547"/>
            <a:ext cx="9715500"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2D3436"/>
                </a:solidFill>
              </a:rPr>
              <a:t>Insert the brush head </a:t>
            </a:r>
            <a:r>
              <a:rPr lang="en-US" sz="1275" b="1" dirty="0">
                <a:solidFill>
                  <a:srgbClr val="2D3436"/>
                </a:solidFill>
              </a:rPr>
              <a:t>gently</a:t>
            </a:r>
            <a:r>
              <a:rPr lang="en-US" sz="1275" dirty="0">
                <a:solidFill>
                  <a:srgbClr val="2D3436"/>
                </a:solidFill>
              </a:rPr>
              <a:t> into the cervical os.</a:t>
            </a:r>
            <a:endParaRPr lang="en-US" sz="1275" dirty="0"/>
          </a:p>
        </p:txBody>
      </p:sp>
      <p:sp>
        <p:nvSpPr>
          <p:cNvPr id="37" name="Text 11"/>
          <p:cNvSpPr/>
          <p:nvPr/>
        </p:nvSpPr>
        <p:spPr>
          <a:xfrm>
            <a:off x="773906" y="4843463"/>
            <a:ext cx="8938260"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2D3436"/>
                </a:solidFill>
              </a:rPr>
              <a:t>Rotate </a:t>
            </a:r>
            <a:r>
              <a:rPr lang="en-US" sz="1275" b="1" dirty="0">
                <a:solidFill>
                  <a:srgbClr val="2D3436"/>
                </a:solidFill>
              </a:rPr>
              <a:t>half to one full turn only</a:t>
            </a:r>
            <a:r>
              <a:rPr lang="en-US" sz="1275" dirty="0">
                <a:solidFill>
                  <a:srgbClr val="2D3436"/>
                </a:solidFill>
              </a:rPr>
              <a:t> (clockwise).</a:t>
            </a:r>
            <a:endParaRPr lang="en-US" sz="1275" dirty="0"/>
          </a:p>
        </p:txBody>
      </p:sp>
      <p:sp>
        <p:nvSpPr>
          <p:cNvPr id="38" name="Text 12"/>
          <p:cNvSpPr/>
          <p:nvPr/>
        </p:nvSpPr>
        <p:spPr>
          <a:xfrm>
            <a:off x="773906" y="5165378"/>
            <a:ext cx="10492740"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2D3436"/>
                </a:solidFill>
              </a:rPr>
              <a:t>Place the head into the </a:t>
            </a:r>
            <a:r>
              <a:rPr lang="en-US" sz="1275" b="1" dirty="0">
                <a:solidFill>
                  <a:srgbClr val="2D3436"/>
                </a:solidFill>
              </a:rPr>
              <a:t>same vial</a:t>
            </a:r>
            <a:r>
              <a:rPr lang="en-US" sz="1275" dirty="0">
                <a:solidFill>
                  <a:srgbClr val="2D3436"/>
                </a:solidFill>
              </a:rPr>
              <a:t> as the Cervex brush.</a:t>
            </a:r>
            <a:endParaRPr lang="en-US" sz="1275" dirty="0"/>
          </a:p>
        </p:txBody>
      </p:sp>
      <p:sp>
        <p:nvSpPr>
          <p:cNvPr id="39" name="Text 13"/>
          <p:cNvSpPr/>
          <p:nvPr/>
        </p:nvSpPr>
        <p:spPr>
          <a:xfrm>
            <a:off x="773906" y="5487293"/>
            <a:ext cx="11418094"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2D3436"/>
                </a:solidFill>
              </a:rPr>
              <a:t>Ensure the vial is labeled clearly as containing both samples.</a:t>
            </a:r>
            <a:endParaRPr lang="en-US" sz="1275" dirty="0"/>
          </a:p>
        </p:txBody>
      </p:sp>
      <p:sp>
        <p:nvSpPr>
          <p:cNvPr id="40" name="Text 14"/>
          <p:cNvSpPr/>
          <p:nvPr/>
        </p:nvSpPr>
        <p:spPr>
          <a:xfrm>
            <a:off x="6691313" y="1394371"/>
            <a:ext cx="4114800" cy="257175"/>
          </a:xfrm>
          <a:prstGeom prst="rect">
            <a:avLst/>
          </a:prstGeom>
          <a:noFill/>
          <a:ln/>
        </p:spPr>
        <p:txBody>
          <a:bodyPr vert="horz" wrap="square" lIns="0" tIns="0" rIns="0" bIns="0" rtlCol="0" anchor="ctr"/>
          <a:lstStyle/>
          <a:p>
            <a:pPr marL="0" indent="0">
              <a:lnSpc>
                <a:spcPts val="2025"/>
              </a:lnSpc>
              <a:buNone/>
            </a:pPr>
            <a:r>
              <a:rPr lang="en-US" sz="1350" b="1" kern="0" spc="30" dirty="0">
                <a:solidFill>
                  <a:srgbClr val="2D3436"/>
                </a:solidFill>
              </a:rPr>
              <a:t>AKT HIGH-YIELD PEARL</a:t>
            </a:r>
            <a:endParaRPr lang="en-US" sz="1350" dirty="0"/>
          </a:p>
        </p:txBody>
      </p:sp>
      <p:sp>
        <p:nvSpPr>
          <p:cNvPr id="41" name="Text 15"/>
          <p:cNvSpPr/>
          <p:nvPr/>
        </p:nvSpPr>
        <p:spPr>
          <a:xfrm>
            <a:off x="6679406" y="1765846"/>
            <a:ext cx="5036344" cy="453330"/>
          </a:xfrm>
          <a:prstGeom prst="rect">
            <a:avLst/>
          </a:prstGeom>
          <a:noFill/>
          <a:ln/>
        </p:spPr>
        <p:txBody>
          <a:bodyPr vert="horz" wrap="square" lIns="0" tIns="0" rIns="0" bIns="0" rtlCol="0" anchor="ctr"/>
          <a:lstStyle/>
          <a:p>
            <a:pPr marL="0" indent="0" algn="l">
              <a:lnSpc>
                <a:spcPts val="1785"/>
              </a:lnSpc>
              <a:buNone/>
            </a:pPr>
            <a:r>
              <a:rPr lang="en-US" sz="1275" dirty="0">
                <a:solidFill>
                  <a:srgbClr val="2D3436"/>
                </a:solidFill>
              </a:rPr>
              <a:t>Glandular lesions (adenocarcinoma in situ) are harder to detect than CIN.</a:t>
            </a:r>
            <a:endParaRPr lang="en-US" sz="1275" dirty="0"/>
          </a:p>
        </p:txBody>
      </p:sp>
      <p:sp>
        <p:nvSpPr>
          <p:cNvPr id="42" name="Text 16"/>
          <p:cNvSpPr/>
          <p:nvPr/>
        </p:nvSpPr>
        <p:spPr>
          <a:xfrm>
            <a:off x="6679406" y="2314426"/>
            <a:ext cx="5036344" cy="453330"/>
          </a:xfrm>
          <a:prstGeom prst="rect">
            <a:avLst/>
          </a:prstGeom>
          <a:noFill/>
          <a:ln/>
        </p:spPr>
        <p:txBody>
          <a:bodyPr vert="horz" wrap="square" lIns="0" tIns="0" rIns="0" bIns="0" rtlCol="0" anchor="ctr"/>
          <a:lstStyle/>
          <a:p>
            <a:pPr marL="0" indent="0" algn="l">
              <a:lnSpc>
                <a:spcPts val="1785"/>
              </a:lnSpc>
              <a:buNone/>
            </a:pPr>
            <a:r>
              <a:rPr lang="en-US" sz="1275" dirty="0">
                <a:solidFill>
                  <a:srgbClr val="2D3436"/>
                </a:solidFill>
              </a:rPr>
              <a:t>If a patient has had a </a:t>
            </a:r>
            <a:r>
              <a:rPr lang="en-US" sz="1275" b="1" dirty="0">
                <a:solidFill>
                  <a:srgbClr val="2D3436"/>
                </a:solidFill>
              </a:rPr>
              <a:t>glandular abnormality</a:t>
            </a:r>
            <a:r>
              <a:rPr lang="en-US" sz="1275" dirty="0">
                <a:solidFill>
                  <a:srgbClr val="2D3436"/>
                </a:solidFill>
              </a:rPr>
              <a:t> treated, sampling the canal is </a:t>
            </a:r>
            <a:r>
              <a:rPr lang="en-US" sz="1275" b="1" dirty="0">
                <a:solidFill>
                  <a:srgbClr val="2D3436"/>
                </a:solidFill>
              </a:rPr>
              <a:t>essential</a:t>
            </a:r>
            <a:r>
              <a:rPr lang="en-US" sz="1275" dirty="0">
                <a:solidFill>
                  <a:srgbClr val="2D3436"/>
                </a:solidFill>
              </a:rPr>
              <a:t> for safety.</a:t>
            </a:r>
            <a:endParaRPr lang="en-US" sz="1275" dirty="0"/>
          </a:p>
        </p:txBody>
      </p:sp>
      <p:sp>
        <p:nvSpPr>
          <p:cNvPr id="43" name="Text 17"/>
          <p:cNvSpPr/>
          <p:nvPr/>
        </p:nvSpPr>
        <p:spPr>
          <a:xfrm>
            <a:off x="6679406" y="2863007"/>
            <a:ext cx="5036344" cy="453330"/>
          </a:xfrm>
          <a:prstGeom prst="rect">
            <a:avLst/>
          </a:prstGeom>
          <a:noFill/>
          <a:ln/>
        </p:spPr>
        <p:txBody>
          <a:bodyPr vert="horz" wrap="square" lIns="0" tIns="0" rIns="0" bIns="0" rtlCol="0" anchor="ctr"/>
          <a:lstStyle/>
          <a:p>
            <a:pPr marL="0" indent="0" algn="l">
              <a:lnSpc>
                <a:spcPts val="1785"/>
              </a:lnSpc>
              <a:buNone/>
            </a:pPr>
            <a:r>
              <a:rPr lang="en-US" sz="1275" dirty="0">
                <a:solidFill>
                  <a:srgbClr val="2D3436"/>
                </a:solidFill>
              </a:rPr>
              <a:t>Remember: The brush head must be detached </a:t>
            </a:r>
            <a:r>
              <a:rPr lang="en-US" sz="1275" b="1" dirty="0">
                <a:solidFill>
                  <a:srgbClr val="E17055"/>
                </a:solidFill>
              </a:rPr>
              <a:t>immediately</a:t>
            </a:r>
            <a:r>
              <a:rPr lang="en-US" sz="1275" dirty="0">
                <a:solidFill>
                  <a:srgbClr val="2D3436"/>
                </a:solidFill>
              </a:rPr>
              <a:t> into the fixative.</a:t>
            </a:r>
            <a:endParaRPr lang="en-US" sz="1275" dirty="0"/>
          </a:p>
        </p:txBody>
      </p:sp>
      <p:sp>
        <p:nvSpPr>
          <p:cNvPr id="44" name="Text 18"/>
          <p:cNvSpPr/>
          <p:nvPr/>
        </p:nvSpPr>
        <p:spPr>
          <a:xfrm>
            <a:off x="6691313" y="4150072"/>
            <a:ext cx="5500688" cy="257175"/>
          </a:xfrm>
          <a:prstGeom prst="rect">
            <a:avLst/>
          </a:prstGeom>
          <a:noFill/>
          <a:ln/>
        </p:spPr>
        <p:txBody>
          <a:bodyPr vert="horz" wrap="square" lIns="0" tIns="0" rIns="0" bIns="0" rtlCol="0" anchor="ctr"/>
          <a:lstStyle/>
          <a:p>
            <a:pPr marL="0" indent="0">
              <a:lnSpc>
                <a:spcPts val="2025"/>
              </a:lnSpc>
              <a:buNone/>
            </a:pPr>
            <a:r>
              <a:rPr lang="en-US" sz="1350" b="1" kern="0" spc="30" dirty="0">
                <a:solidFill>
                  <a:srgbClr val="2D3436"/>
                </a:solidFill>
              </a:rPr>
              <a:t>SCA TALK: EXPLAINING TO PATIENTS</a:t>
            </a:r>
            <a:endParaRPr lang="en-US" sz="1350" dirty="0"/>
          </a:p>
        </p:txBody>
      </p:sp>
      <p:sp>
        <p:nvSpPr>
          <p:cNvPr id="45" name="Text 19"/>
          <p:cNvSpPr/>
          <p:nvPr/>
        </p:nvSpPr>
        <p:spPr>
          <a:xfrm>
            <a:off x="6524625" y="4569172"/>
            <a:ext cx="5191125" cy="685800"/>
          </a:xfrm>
          <a:prstGeom prst="rect">
            <a:avLst/>
          </a:prstGeom>
          <a:noFill/>
          <a:ln/>
        </p:spPr>
        <p:txBody>
          <a:bodyPr vert="horz" wrap="square" lIns="0" tIns="0" rIns="0" bIns="0" rtlCol="0" anchor="ctr"/>
          <a:lstStyle/>
          <a:p>
            <a:pPr marL="0" indent="0">
              <a:lnSpc>
                <a:spcPts val="1800"/>
              </a:lnSpc>
              <a:buNone/>
            </a:pPr>
            <a:r>
              <a:rPr lang="en-US" sz="1200" i="1" dirty="0">
                <a:solidFill>
                  <a:srgbClr val="2D3436"/>
                </a:solidFill>
              </a:rPr>
              <a:t>"I'm going to use a second, smaller brush as well today. It's designed to reach the very inner part of the cervix more effectively to ensure we get a complete sample for the laboratory."</a:t>
            </a:r>
            <a:endParaRPr lang="en-US" sz="1200" dirty="0"/>
          </a:p>
        </p:txBody>
      </p:sp>
      <p:sp>
        <p:nvSpPr>
          <p:cNvPr id="46" name="Text 20"/>
          <p:cNvSpPr/>
          <p:nvPr/>
        </p:nvSpPr>
        <p:spPr>
          <a:xfrm>
            <a:off x="6679406" y="5397847"/>
            <a:ext cx="5036344" cy="453330"/>
          </a:xfrm>
          <a:prstGeom prst="rect">
            <a:avLst/>
          </a:prstGeom>
          <a:noFill/>
          <a:ln/>
        </p:spPr>
        <p:txBody>
          <a:bodyPr vert="horz" wrap="square" lIns="0" tIns="0" rIns="0" bIns="0" rtlCol="0" anchor="ctr"/>
          <a:lstStyle/>
          <a:p>
            <a:pPr marL="0" indent="0" algn="l">
              <a:lnSpc>
                <a:spcPts val="1785"/>
              </a:lnSpc>
              <a:buNone/>
            </a:pPr>
            <a:r>
              <a:rPr lang="en-US" sz="1275" dirty="0">
                <a:solidFill>
                  <a:srgbClr val="2D3436"/>
                </a:solidFill>
              </a:rPr>
              <a:t>Reassure that it shouldn't be more painful, though they may feel a slight 'tweak'.</a:t>
            </a:r>
            <a:endParaRPr lang="en-US" sz="1275" dirty="0"/>
          </a:p>
        </p:txBody>
      </p:sp>
      <p:sp>
        <p:nvSpPr>
          <p:cNvPr id="47" name="Text 21"/>
          <p:cNvSpPr/>
          <p:nvPr/>
        </p:nvSpPr>
        <p:spPr>
          <a:xfrm>
            <a:off x="6679406" y="5946428"/>
            <a:ext cx="5512594"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2D3436"/>
                </a:solidFill>
              </a:rPr>
              <a:t>Always document that both brushes were used and why.</a:t>
            </a:r>
            <a:endParaRPr lang="en-US" sz="1275"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285750" y="190500"/>
            <a:ext cx="11620500" cy="822871"/>
          </a:xfrm>
          <a:prstGeom prst="rect">
            <a:avLst/>
          </a:prstGeom>
        </p:spPr>
      </p:pic>
      <p:pic>
        <p:nvPicPr>
          <p:cNvPr id="5" name="Image 3" descr="preencoded.png"/>
          <p:cNvPicPr>
            <a:picLocks noChangeAspect="1"/>
          </p:cNvPicPr>
          <p:nvPr/>
        </p:nvPicPr>
        <p:blipFill>
          <a:blip r:embed="rId5"/>
          <a:stretch>
            <a:fillRect/>
          </a:stretch>
        </p:blipFill>
        <p:spPr>
          <a:xfrm>
            <a:off x="285750" y="1203871"/>
            <a:ext cx="5691188" cy="5368379"/>
          </a:xfrm>
          <a:prstGeom prst="rect">
            <a:avLst/>
          </a:prstGeom>
        </p:spPr>
      </p:pic>
      <p:pic>
        <p:nvPicPr>
          <p:cNvPr id="6" name="Image 4" descr="preencoded.png"/>
          <p:cNvPicPr>
            <a:picLocks noChangeAspect="1"/>
          </p:cNvPicPr>
          <p:nvPr/>
        </p:nvPicPr>
        <p:blipFill>
          <a:blip r:embed="rId6"/>
          <a:stretch>
            <a:fillRect/>
          </a:stretch>
        </p:blipFill>
        <p:spPr>
          <a:xfrm>
            <a:off x="523875" y="1489621"/>
            <a:ext cx="238125" cy="190500"/>
          </a:xfrm>
          <a:prstGeom prst="rect">
            <a:avLst/>
          </a:prstGeom>
        </p:spPr>
      </p:pic>
      <p:pic>
        <p:nvPicPr>
          <p:cNvPr id="7" name="Image 5" descr="preencoded.png"/>
          <p:cNvPicPr>
            <a:picLocks noChangeAspect="1"/>
          </p:cNvPicPr>
          <p:nvPr/>
        </p:nvPicPr>
        <p:blipFill>
          <a:blip r:embed="rId7"/>
          <a:stretch>
            <a:fillRect/>
          </a:stretch>
        </p:blipFill>
        <p:spPr>
          <a:xfrm>
            <a:off x="790575" y="1913781"/>
            <a:ext cx="190500" cy="156865"/>
          </a:xfrm>
          <a:prstGeom prst="rect">
            <a:avLst/>
          </a:prstGeom>
        </p:spPr>
      </p:pic>
      <p:pic>
        <p:nvPicPr>
          <p:cNvPr id="8" name="Image 6" descr="preencoded.png"/>
          <p:cNvPicPr>
            <a:picLocks noChangeAspect="1"/>
          </p:cNvPicPr>
          <p:nvPr/>
        </p:nvPicPr>
        <p:blipFill>
          <a:blip r:embed="rId8"/>
          <a:stretch>
            <a:fillRect/>
          </a:stretch>
        </p:blipFill>
        <p:spPr>
          <a:xfrm>
            <a:off x="790575" y="2515642"/>
            <a:ext cx="190500" cy="156865"/>
          </a:xfrm>
          <a:prstGeom prst="rect">
            <a:avLst/>
          </a:prstGeom>
        </p:spPr>
      </p:pic>
      <p:pic>
        <p:nvPicPr>
          <p:cNvPr id="9" name="Image 7" descr="preencoded.png"/>
          <p:cNvPicPr>
            <a:picLocks noChangeAspect="1"/>
          </p:cNvPicPr>
          <p:nvPr/>
        </p:nvPicPr>
        <p:blipFill>
          <a:blip r:embed="rId9"/>
          <a:stretch>
            <a:fillRect/>
          </a:stretch>
        </p:blipFill>
        <p:spPr>
          <a:xfrm>
            <a:off x="790575" y="3117503"/>
            <a:ext cx="190500" cy="156865"/>
          </a:xfrm>
          <a:prstGeom prst="rect">
            <a:avLst/>
          </a:prstGeom>
        </p:spPr>
      </p:pic>
      <p:pic>
        <p:nvPicPr>
          <p:cNvPr id="10" name="Image 8" descr="preencoded.png"/>
          <p:cNvPicPr>
            <a:picLocks noChangeAspect="1"/>
          </p:cNvPicPr>
          <p:nvPr/>
        </p:nvPicPr>
        <p:blipFill>
          <a:blip r:embed="rId10"/>
          <a:stretch>
            <a:fillRect/>
          </a:stretch>
        </p:blipFill>
        <p:spPr>
          <a:xfrm>
            <a:off x="790575" y="3719364"/>
            <a:ext cx="190500" cy="156865"/>
          </a:xfrm>
          <a:prstGeom prst="rect">
            <a:avLst/>
          </a:prstGeom>
        </p:spPr>
      </p:pic>
      <p:pic>
        <p:nvPicPr>
          <p:cNvPr id="11" name="Image 9" descr="preencoded.png"/>
          <p:cNvPicPr>
            <a:picLocks noChangeAspect="1"/>
          </p:cNvPicPr>
          <p:nvPr/>
        </p:nvPicPr>
        <p:blipFill>
          <a:blip r:embed="rId11"/>
          <a:stretch>
            <a:fillRect/>
          </a:stretch>
        </p:blipFill>
        <p:spPr>
          <a:xfrm>
            <a:off x="790575" y="4321225"/>
            <a:ext cx="190500" cy="156865"/>
          </a:xfrm>
          <a:prstGeom prst="rect">
            <a:avLst/>
          </a:prstGeom>
        </p:spPr>
      </p:pic>
      <p:pic>
        <p:nvPicPr>
          <p:cNvPr id="12" name="Image 10" descr="preencoded.png"/>
          <p:cNvPicPr>
            <a:picLocks noChangeAspect="1"/>
          </p:cNvPicPr>
          <p:nvPr/>
        </p:nvPicPr>
        <p:blipFill>
          <a:blip r:embed="rId12"/>
          <a:stretch>
            <a:fillRect/>
          </a:stretch>
        </p:blipFill>
        <p:spPr>
          <a:xfrm>
            <a:off x="790575" y="4923086"/>
            <a:ext cx="190500" cy="156865"/>
          </a:xfrm>
          <a:prstGeom prst="rect">
            <a:avLst/>
          </a:prstGeom>
        </p:spPr>
      </p:pic>
      <p:pic>
        <p:nvPicPr>
          <p:cNvPr id="13" name="Image 11" descr="preencoded.png"/>
          <p:cNvPicPr>
            <a:picLocks noChangeAspect="1"/>
          </p:cNvPicPr>
          <p:nvPr/>
        </p:nvPicPr>
        <p:blipFill>
          <a:blip r:embed="rId13"/>
          <a:stretch>
            <a:fillRect/>
          </a:stretch>
        </p:blipFill>
        <p:spPr>
          <a:xfrm>
            <a:off x="6215063" y="1436043"/>
            <a:ext cx="5691188" cy="2466677"/>
          </a:xfrm>
          <a:prstGeom prst="rect">
            <a:avLst/>
          </a:prstGeom>
        </p:spPr>
      </p:pic>
      <p:pic>
        <p:nvPicPr>
          <p:cNvPr id="14" name="Image 12" descr="preencoded.png"/>
          <p:cNvPicPr>
            <a:picLocks noChangeAspect="1"/>
          </p:cNvPicPr>
          <p:nvPr/>
        </p:nvPicPr>
        <p:blipFill>
          <a:blip r:embed="rId14"/>
          <a:stretch>
            <a:fillRect/>
          </a:stretch>
        </p:blipFill>
        <p:spPr>
          <a:xfrm>
            <a:off x="6453188" y="1721793"/>
            <a:ext cx="238125" cy="190500"/>
          </a:xfrm>
          <a:prstGeom prst="rect">
            <a:avLst/>
          </a:prstGeom>
        </p:spPr>
      </p:pic>
      <p:pic>
        <p:nvPicPr>
          <p:cNvPr id="15" name="Image 13" descr="preencoded.png"/>
          <p:cNvPicPr>
            <a:picLocks noChangeAspect="1"/>
          </p:cNvPicPr>
          <p:nvPr/>
        </p:nvPicPr>
        <p:blipFill>
          <a:blip r:embed="rId15"/>
          <a:stretch>
            <a:fillRect/>
          </a:stretch>
        </p:blipFill>
        <p:spPr>
          <a:xfrm>
            <a:off x="6719888" y="2145953"/>
            <a:ext cx="190500" cy="156865"/>
          </a:xfrm>
          <a:prstGeom prst="rect">
            <a:avLst/>
          </a:prstGeom>
        </p:spPr>
      </p:pic>
      <p:pic>
        <p:nvPicPr>
          <p:cNvPr id="16" name="Image 14" descr="preencoded.png"/>
          <p:cNvPicPr>
            <a:picLocks noChangeAspect="1"/>
          </p:cNvPicPr>
          <p:nvPr/>
        </p:nvPicPr>
        <p:blipFill>
          <a:blip r:embed="rId16"/>
          <a:stretch>
            <a:fillRect/>
          </a:stretch>
        </p:blipFill>
        <p:spPr>
          <a:xfrm>
            <a:off x="6719888" y="2504033"/>
            <a:ext cx="190500" cy="156865"/>
          </a:xfrm>
          <a:prstGeom prst="rect">
            <a:avLst/>
          </a:prstGeom>
        </p:spPr>
      </p:pic>
      <p:pic>
        <p:nvPicPr>
          <p:cNvPr id="17" name="Image 15" descr="preencoded.png"/>
          <p:cNvPicPr>
            <a:picLocks noChangeAspect="1"/>
          </p:cNvPicPr>
          <p:nvPr/>
        </p:nvPicPr>
        <p:blipFill>
          <a:blip r:embed="rId17"/>
          <a:stretch>
            <a:fillRect/>
          </a:stretch>
        </p:blipFill>
        <p:spPr>
          <a:xfrm>
            <a:off x="6719888" y="3105894"/>
            <a:ext cx="190500" cy="156865"/>
          </a:xfrm>
          <a:prstGeom prst="rect">
            <a:avLst/>
          </a:prstGeom>
        </p:spPr>
      </p:pic>
      <p:pic>
        <p:nvPicPr>
          <p:cNvPr id="18" name="Image 16" descr="preencoded.png"/>
          <p:cNvPicPr>
            <a:picLocks noChangeAspect="1"/>
          </p:cNvPicPr>
          <p:nvPr/>
        </p:nvPicPr>
        <p:blipFill>
          <a:blip r:embed="rId18"/>
          <a:stretch>
            <a:fillRect/>
          </a:stretch>
        </p:blipFill>
        <p:spPr>
          <a:xfrm>
            <a:off x="6215063" y="4093220"/>
            <a:ext cx="5691188" cy="2246858"/>
          </a:xfrm>
          <a:prstGeom prst="rect">
            <a:avLst/>
          </a:prstGeom>
        </p:spPr>
      </p:pic>
      <p:pic>
        <p:nvPicPr>
          <p:cNvPr id="19" name="Image 17" descr="preencoded.png"/>
          <p:cNvPicPr>
            <a:picLocks noChangeAspect="1"/>
          </p:cNvPicPr>
          <p:nvPr/>
        </p:nvPicPr>
        <p:blipFill>
          <a:blip r:embed="rId19"/>
          <a:stretch>
            <a:fillRect/>
          </a:stretch>
        </p:blipFill>
        <p:spPr>
          <a:xfrm>
            <a:off x="6453188" y="4378970"/>
            <a:ext cx="238125" cy="190500"/>
          </a:xfrm>
          <a:prstGeom prst="rect">
            <a:avLst/>
          </a:prstGeom>
        </p:spPr>
      </p:pic>
      <p:pic>
        <p:nvPicPr>
          <p:cNvPr id="20" name="Image 18" descr="preencoded.png"/>
          <p:cNvPicPr>
            <a:picLocks noChangeAspect="1"/>
          </p:cNvPicPr>
          <p:nvPr/>
        </p:nvPicPr>
        <p:blipFill>
          <a:blip r:embed="rId20"/>
          <a:stretch>
            <a:fillRect/>
          </a:stretch>
        </p:blipFill>
        <p:spPr>
          <a:xfrm>
            <a:off x="6719888" y="5822900"/>
            <a:ext cx="166688" cy="137220"/>
          </a:xfrm>
          <a:prstGeom prst="rect">
            <a:avLst/>
          </a:prstGeom>
        </p:spPr>
      </p:pic>
      <p:sp>
        <p:nvSpPr>
          <p:cNvPr id="21" name="Text 0"/>
          <p:cNvSpPr/>
          <p:nvPr/>
        </p:nvSpPr>
        <p:spPr>
          <a:xfrm>
            <a:off x="523875" y="333375"/>
            <a:ext cx="11144250" cy="251371"/>
          </a:xfrm>
          <a:prstGeom prst="rect">
            <a:avLst/>
          </a:prstGeom>
          <a:noFill/>
          <a:ln/>
        </p:spPr>
        <p:txBody>
          <a:bodyPr vert="horz" wrap="square" lIns="0" tIns="0" rIns="0" bIns="0" rtlCol="0" anchor="ctr"/>
          <a:lstStyle/>
          <a:p>
            <a:pPr marL="0" indent="0">
              <a:lnSpc>
                <a:spcPts val="1980"/>
              </a:lnSpc>
              <a:buNone/>
            </a:pPr>
            <a:r>
              <a:rPr lang="en-US" sz="1800" b="1" dirty="0">
                <a:solidFill>
                  <a:srgbClr val="2D3436"/>
                </a:solidFill>
              </a:rPr>
              <a:t>Documentation and Post-Procedure Advice</a:t>
            </a:r>
            <a:endParaRPr lang="en-US" sz="1800" dirty="0"/>
          </a:p>
        </p:txBody>
      </p:sp>
      <p:sp>
        <p:nvSpPr>
          <p:cNvPr id="22" name="Text 1"/>
          <p:cNvSpPr/>
          <p:nvPr/>
        </p:nvSpPr>
        <p:spPr>
          <a:xfrm>
            <a:off x="523875" y="670471"/>
            <a:ext cx="3429000" cy="171450"/>
          </a:xfrm>
          <a:prstGeom prst="rect">
            <a:avLst/>
          </a:prstGeom>
          <a:noFill/>
          <a:ln/>
        </p:spPr>
        <p:txBody>
          <a:bodyPr vert="horz" wrap="square" lIns="0" tIns="0" rIns="0" bIns="0" rtlCol="0" anchor="ctr"/>
          <a:lstStyle/>
          <a:p>
            <a:pPr marL="0" indent="0">
              <a:lnSpc>
                <a:spcPts val="1350"/>
              </a:lnSpc>
              <a:buNone/>
            </a:pPr>
            <a:r>
              <a:rPr lang="en-US" sz="900" b="1" kern="0" spc="30" dirty="0">
                <a:solidFill>
                  <a:srgbClr val="E17055"/>
                </a:solidFill>
              </a:rPr>
              <a:t>CERVICAL SCREENING MODULE</a:t>
            </a:r>
            <a:endParaRPr lang="en-US" sz="900" dirty="0"/>
          </a:p>
        </p:txBody>
      </p:sp>
      <p:sp>
        <p:nvSpPr>
          <p:cNvPr id="23" name="Text 2"/>
          <p:cNvSpPr/>
          <p:nvPr/>
        </p:nvSpPr>
        <p:spPr>
          <a:xfrm>
            <a:off x="2556718" y="641896"/>
            <a:ext cx="182880" cy="228600"/>
          </a:xfrm>
          <a:prstGeom prst="rect">
            <a:avLst/>
          </a:prstGeom>
          <a:noFill/>
          <a:ln/>
        </p:spPr>
        <p:txBody>
          <a:bodyPr vert="horz" wrap="square" lIns="0" tIns="0" rIns="0" bIns="0" rtlCol="0" anchor="ctr"/>
          <a:lstStyle/>
          <a:p>
            <a:pPr marL="0" indent="0">
              <a:lnSpc>
                <a:spcPts val="1800"/>
              </a:lnSpc>
              <a:buNone/>
            </a:pPr>
            <a:r>
              <a:rPr lang="en-US" sz="1200" dirty="0">
                <a:solidFill>
                  <a:srgbClr val="BDC3C7"/>
                </a:solidFill>
              </a:rPr>
              <a:t>|</a:t>
            </a:r>
            <a:endParaRPr lang="en-US" sz="1200" dirty="0"/>
          </a:p>
        </p:txBody>
      </p:sp>
      <p:sp>
        <p:nvSpPr>
          <p:cNvPr id="24" name="Text 3"/>
          <p:cNvSpPr/>
          <p:nvPr/>
        </p:nvSpPr>
        <p:spPr>
          <a:xfrm>
            <a:off x="2691557" y="670471"/>
            <a:ext cx="3291840" cy="171450"/>
          </a:xfrm>
          <a:prstGeom prst="rect">
            <a:avLst/>
          </a:prstGeom>
          <a:noFill/>
          <a:ln/>
        </p:spPr>
        <p:txBody>
          <a:bodyPr vert="horz" wrap="square" lIns="0" tIns="0" rIns="0" bIns="0" rtlCol="0" anchor="ctr"/>
          <a:lstStyle/>
          <a:p>
            <a:pPr marL="0" indent="0">
              <a:lnSpc>
                <a:spcPts val="1350"/>
              </a:lnSpc>
              <a:buNone/>
            </a:pPr>
            <a:r>
              <a:rPr lang="en-US" sz="900" dirty="0">
                <a:solidFill>
                  <a:srgbClr val="636E72"/>
                </a:solidFill>
              </a:rPr>
              <a:t>Bradford VTS GP Training</a:t>
            </a:r>
            <a:endParaRPr lang="en-US" sz="900" dirty="0"/>
          </a:p>
        </p:txBody>
      </p:sp>
      <p:sp>
        <p:nvSpPr>
          <p:cNvPr id="25" name="Text 4"/>
          <p:cNvSpPr/>
          <p:nvPr/>
        </p:nvSpPr>
        <p:spPr>
          <a:xfrm>
            <a:off x="857250" y="1441996"/>
            <a:ext cx="66294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3436"/>
                </a:solidFill>
              </a:rPr>
              <a:t>What to Document in the Notes</a:t>
            </a:r>
            <a:endParaRPr lang="en-US" sz="1500" dirty="0"/>
          </a:p>
        </p:txBody>
      </p:sp>
      <p:sp>
        <p:nvSpPr>
          <p:cNvPr id="26" name="Text 5"/>
          <p:cNvSpPr/>
          <p:nvPr/>
        </p:nvSpPr>
        <p:spPr>
          <a:xfrm>
            <a:off x="1023491" y="1870621"/>
            <a:ext cx="4948238" cy="487561"/>
          </a:xfrm>
          <a:prstGeom prst="rect">
            <a:avLst/>
          </a:prstGeom>
          <a:noFill/>
          <a:ln/>
        </p:spPr>
        <p:txBody>
          <a:bodyPr vert="horz" wrap="square" lIns="0" tIns="0" rIns="0" bIns="0" rtlCol="0" anchor="ctr"/>
          <a:lstStyle/>
          <a:p>
            <a:pPr marL="0" indent="0" algn="l">
              <a:lnSpc>
                <a:spcPts val="1920"/>
              </a:lnSpc>
              <a:buNone/>
            </a:pPr>
            <a:r>
              <a:rPr lang="en-US" sz="1200" dirty="0">
                <a:solidFill>
                  <a:srgbClr val="2D3436"/>
                </a:solidFill>
              </a:rPr>
              <a:t> </a:t>
            </a:r>
            <a:r>
              <a:rPr lang="en-US" sz="1200" b="1" dirty="0">
                <a:solidFill>
                  <a:srgbClr val="2D3436"/>
                </a:solidFill>
              </a:rPr>
              <a:t>Cervix Visualisation:</a:t>
            </a:r>
            <a:r>
              <a:rPr lang="en-US" sz="1200" dirty="0">
                <a:solidFill>
                  <a:srgbClr val="2D3436"/>
                </a:solidFill>
              </a:rPr>
              <a:t> Confirm the cervix was fully visualised and its appearance (e.g., healthy/ectropion).</a:t>
            </a:r>
            <a:endParaRPr lang="en-US" sz="1200" dirty="0"/>
          </a:p>
        </p:txBody>
      </p:sp>
      <p:sp>
        <p:nvSpPr>
          <p:cNvPr id="27" name="Text 6"/>
          <p:cNvSpPr/>
          <p:nvPr/>
        </p:nvSpPr>
        <p:spPr>
          <a:xfrm>
            <a:off x="981075" y="2472482"/>
            <a:ext cx="4948238" cy="487561"/>
          </a:xfrm>
          <a:prstGeom prst="rect">
            <a:avLst/>
          </a:prstGeom>
          <a:noFill/>
          <a:ln/>
        </p:spPr>
        <p:txBody>
          <a:bodyPr vert="horz" wrap="square" lIns="0" tIns="0" rIns="0" bIns="0" rtlCol="0" anchor="ctr"/>
          <a:lstStyle/>
          <a:p>
            <a:pPr marL="0" indent="0" algn="l">
              <a:lnSpc>
                <a:spcPts val="1920"/>
              </a:lnSpc>
              <a:buNone/>
            </a:pPr>
            <a:r>
              <a:rPr lang="en-US" sz="1200" dirty="0">
                <a:solidFill>
                  <a:srgbClr val="2D3436"/>
                </a:solidFill>
              </a:rPr>
              <a:t> </a:t>
            </a:r>
            <a:r>
              <a:rPr lang="en-US" sz="1200" b="1" dirty="0">
                <a:solidFill>
                  <a:srgbClr val="2D3436"/>
                </a:solidFill>
              </a:rPr>
              <a:t>Sampling Area:</a:t>
            </a:r>
            <a:r>
              <a:rPr lang="en-US" sz="1200" dirty="0">
                <a:solidFill>
                  <a:srgbClr val="2D3436"/>
                </a:solidFill>
              </a:rPr>
              <a:t> Explicitly record that the </a:t>
            </a:r>
            <a:r>
              <a:rPr lang="en-US" sz="1200" b="1" dirty="0">
                <a:solidFill>
                  <a:srgbClr val="2D3436"/>
                </a:solidFill>
              </a:rPr>
              <a:t>Transformation Zone (TZ)</a:t>
            </a:r>
            <a:r>
              <a:rPr lang="en-US" sz="1200" dirty="0">
                <a:solidFill>
                  <a:srgbClr val="2D3436"/>
                </a:solidFill>
              </a:rPr>
              <a:t> was sampled.</a:t>
            </a:r>
            <a:endParaRPr lang="en-US" sz="1200" dirty="0"/>
          </a:p>
        </p:txBody>
      </p:sp>
      <p:sp>
        <p:nvSpPr>
          <p:cNvPr id="28" name="Text 7"/>
          <p:cNvSpPr/>
          <p:nvPr/>
        </p:nvSpPr>
        <p:spPr>
          <a:xfrm>
            <a:off x="1023491" y="3074343"/>
            <a:ext cx="4948238" cy="487561"/>
          </a:xfrm>
          <a:prstGeom prst="rect">
            <a:avLst/>
          </a:prstGeom>
          <a:noFill/>
          <a:ln/>
        </p:spPr>
        <p:txBody>
          <a:bodyPr vert="horz" wrap="square" lIns="0" tIns="0" rIns="0" bIns="0" rtlCol="0" anchor="ctr"/>
          <a:lstStyle/>
          <a:p>
            <a:pPr marL="0" indent="0" algn="l">
              <a:lnSpc>
                <a:spcPts val="1920"/>
              </a:lnSpc>
              <a:buNone/>
            </a:pPr>
            <a:r>
              <a:rPr lang="en-US" sz="1200" dirty="0">
                <a:solidFill>
                  <a:srgbClr val="2D3436"/>
                </a:solidFill>
              </a:rPr>
              <a:t> </a:t>
            </a:r>
            <a:r>
              <a:rPr lang="en-US" sz="1200" b="1" dirty="0">
                <a:solidFill>
                  <a:srgbClr val="2D3436"/>
                </a:solidFill>
              </a:rPr>
              <a:t>Technique:</a:t>
            </a:r>
            <a:r>
              <a:rPr lang="en-US" sz="1200" dirty="0">
                <a:solidFill>
                  <a:srgbClr val="2D3436"/>
                </a:solidFill>
              </a:rPr>
              <a:t> Note that five full 360° clockwise rotations were performed.</a:t>
            </a:r>
            <a:endParaRPr lang="en-US" sz="1200" dirty="0"/>
          </a:p>
        </p:txBody>
      </p:sp>
      <p:sp>
        <p:nvSpPr>
          <p:cNvPr id="29" name="Text 8"/>
          <p:cNvSpPr/>
          <p:nvPr/>
        </p:nvSpPr>
        <p:spPr>
          <a:xfrm>
            <a:off x="1023491" y="3676204"/>
            <a:ext cx="4948238" cy="487561"/>
          </a:xfrm>
          <a:prstGeom prst="rect">
            <a:avLst/>
          </a:prstGeom>
          <a:noFill/>
          <a:ln/>
        </p:spPr>
        <p:txBody>
          <a:bodyPr vert="horz" wrap="square" lIns="0" tIns="0" rIns="0" bIns="0" rtlCol="0" anchor="ctr"/>
          <a:lstStyle/>
          <a:p>
            <a:pPr marL="0" indent="0" algn="l">
              <a:lnSpc>
                <a:spcPts val="1920"/>
              </a:lnSpc>
              <a:buNone/>
            </a:pPr>
            <a:r>
              <a:rPr lang="en-US" sz="1200" dirty="0">
                <a:solidFill>
                  <a:srgbClr val="2D3436"/>
                </a:solidFill>
              </a:rPr>
              <a:t> </a:t>
            </a:r>
            <a:r>
              <a:rPr lang="en-US" sz="1200" b="1" dirty="0">
                <a:solidFill>
                  <a:srgbClr val="2D3436"/>
                </a:solidFill>
              </a:rPr>
              <a:t>Chaperone:</a:t>
            </a:r>
            <a:r>
              <a:rPr lang="en-US" sz="1200" dirty="0">
                <a:solidFill>
                  <a:srgbClr val="2D3436"/>
                </a:solidFill>
              </a:rPr>
              <a:t> Record the name of the chaperone present or that one was offered and declined.</a:t>
            </a:r>
            <a:endParaRPr lang="en-US" sz="1200" dirty="0"/>
          </a:p>
        </p:txBody>
      </p:sp>
      <p:sp>
        <p:nvSpPr>
          <p:cNvPr id="30" name="Text 9"/>
          <p:cNvSpPr/>
          <p:nvPr/>
        </p:nvSpPr>
        <p:spPr>
          <a:xfrm>
            <a:off x="1023491" y="4278064"/>
            <a:ext cx="4948238" cy="487561"/>
          </a:xfrm>
          <a:prstGeom prst="rect">
            <a:avLst/>
          </a:prstGeom>
          <a:noFill/>
          <a:ln/>
        </p:spPr>
        <p:txBody>
          <a:bodyPr vert="horz" wrap="square" lIns="0" tIns="0" rIns="0" bIns="0" rtlCol="0" anchor="ctr"/>
          <a:lstStyle/>
          <a:p>
            <a:pPr marL="0" indent="0" algn="l">
              <a:lnSpc>
                <a:spcPts val="1920"/>
              </a:lnSpc>
              <a:buNone/>
            </a:pPr>
            <a:r>
              <a:rPr lang="en-US" sz="1200" dirty="0">
                <a:solidFill>
                  <a:srgbClr val="2D3436"/>
                </a:solidFill>
              </a:rPr>
              <a:t> </a:t>
            </a:r>
            <a:r>
              <a:rPr lang="en-US" sz="1200" b="1" dirty="0">
                <a:solidFill>
                  <a:srgbClr val="2D3436"/>
                </a:solidFill>
              </a:rPr>
              <a:t>HPV Consent:</a:t>
            </a:r>
            <a:r>
              <a:rPr lang="en-US" sz="1200" dirty="0">
                <a:solidFill>
                  <a:srgbClr val="2D3436"/>
                </a:solidFill>
              </a:rPr>
              <a:t> Confirm that specific consent for HPV testing was obtained and recorded.</a:t>
            </a:r>
            <a:endParaRPr lang="en-US" sz="1200" dirty="0"/>
          </a:p>
        </p:txBody>
      </p:sp>
      <p:sp>
        <p:nvSpPr>
          <p:cNvPr id="31" name="Text 10"/>
          <p:cNvSpPr/>
          <p:nvPr/>
        </p:nvSpPr>
        <p:spPr>
          <a:xfrm>
            <a:off x="1023491" y="4879925"/>
            <a:ext cx="4948238" cy="487561"/>
          </a:xfrm>
          <a:prstGeom prst="rect">
            <a:avLst/>
          </a:prstGeom>
          <a:noFill/>
          <a:ln/>
        </p:spPr>
        <p:txBody>
          <a:bodyPr vert="horz" wrap="square" lIns="0" tIns="0" rIns="0" bIns="0" rtlCol="0" anchor="ctr"/>
          <a:lstStyle/>
          <a:p>
            <a:pPr marL="0" indent="0" algn="l">
              <a:lnSpc>
                <a:spcPts val="1920"/>
              </a:lnSpc>
              <a:buNone/>
            </a:pPr>
            <a:r>
              <a:rPr lang="en-US" sz="1200" dirty="0">
                <a:solidFill>
                  <a:srgbClr val="2D3436"/>
                </a:solidFill>
              </a:rPr>
              <a:t> </a:t>
            </a:r>
            <a:r>
              <a:rPr lang="en-US" sz="1200" b="1" dirty="0">
                <a:solidFill>
                  <a:srgbClr val="2D3436"/>
                </a:solidFill>
              </a:rPr>
              <a:t>Clinical Details:</a:t>
            </a:r>
            <a:r>
              <a:rPr lang="en-US" sz="1200" dirty="0">
                <a:solidFill>
                  <a:srgbClr val="2D3436"/>
                </a:solidFill>
              </a:rPr>
              <a:t> LMP, contraception method, and any history of abnormal smears.</a:t>
            </a:r>
            <a:endParaRPr lang="en-US" sz="1200" dirty="0"/>
          </a:p>
        </p:txBody>
      </p:sp>
      <p:sp>
        <p:nvSpPr>
          <p:cNvPr id="32" name="Text 11"/>
          <p:cNvSpPr/>
          <p:nvPr/>
        </p:nvSpPr>
        <p:spPr>
          <a:xfrm>
            <a:off x="6786563" y="1674168"/>
            <a:ext cx="5214938"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3436"/>
                </a:solidFill>
              </a:rPr>
              <a:t>Advice for the Patient</a:t>
            </a:r>
            <a:endParaRPr lang="en-US" sz="1500" dirty="0"/>
          </a:p>
        </p:txBody>
      </p:sp>
      <p:sp>
        <p:nvSpPr>
          <p:cNvPr id="33" name="Text 12"/>
          <p:cNvSpPr/>
          <p:nvPr/>
        </p:nvSpPr>
        <p:spPr>
          <a:xfrm>
            <a:off x="6952804" y="2102793"/>
            <a:ext cx="5239196" cy="243780"/>
          </a:xfrm>
          <a:prstGeom prst="rect">
            <a:avLst/>
          </a:prstGeom>
          <a:noFill/>
          <a:ln/>
        </p:spPr>
        <p:txBody>
          <a:bodyPr vert="horz" wrap="square" lIns="0" tIns="0" rIns="0" bIns="0" rtlCol="0" anchor="ctr"/>
          <a:lstStyle/>
          <a:p>
            <a:pPr marL="0" indent="0" algn="l">
              <a:lnSpc>
                <a:spcPts val="1920"/>
              </a:lnSpc>
              <a:buNone/>
            </a:pPr>
            <a:r>
              <a:rPr lang="en-US" sz="1200" dirty="0">
                <a:solidFill>
                  <a:srgbClr val="2D3436"/>
                </a:solidFill>
              </a:rPr>
              <a:t> </a:t>
            </a:r>
            <a:r>
              <a:rPr lang="en-US" sz="1200" b="1" dirty="0">
                <a:solidFill>
                  <a:srgbClr val="2D3436"/>
                </a:solidFill>
              </a:rPr>
              <a:t>Timeline:</a:t>
            </a:r>
            <a:r>
              <a:rPr lang="en-US" sz="1200" dirty="0">
                <a:solidFill>
                  <a:srgbClr val="2D3436"/>
                </a:solidFill>
              </a:rPr>
              <a:t> Results usually arrive by letter/text within 2 to 4 weeks.</a:t>
            </a:r>
            <a:endParaRPr lang="en-US" sz="1200" dirty="0"/>
          </a:p>
        </p:txBody>
      </p:sp>
      <p:sp>
        <p:nvSpPr>
          <p:cNvPr id="34" name="Text 13"/>
          <p:cNvSpPr/>
          <p:nvPr/>
        </p:nvSpPr>
        <p:spPr>
          <a:xfrm>
            <a:off x="6952804" y="2460873"/>
            <a:ext cx="4948238" cy="487561"/>
          </a:xfrm>
          <a:prstGeom prst="rect">
            <a:avLst/>
          </a:prstGeom>
          <a:noFill/>
          <a:ln/>
        </p:spPr>
        <p:txBody>
          <a:bodyPr vert="horz" wrap="square" lIns="0" tIns="0" rIns="0" bIns="0" rtlCol="0" anchor="ctr"/>
          <a:lstStyle/>
          <a:p>
            <a:pPr marL="0" indent="0" algn="l">
              <a:lnSpc>
                <a:spcPts val="1920"/>
              </a:lnSpc>
              <a:buNone/>
            </a:pPr>
            <a:r>
              <a:rPr lang="en-US" sz="1200" dirty="0">
                <a:solidFill>
                  <a:srgbClr val="2D3436"/>
                </a:solidFill>
              </a:rPr>
              <a:t> </a:t>
            </a:r>
            <a:r>
              <a:rPr lang="en-US" sz="1200" b="1" dirty="0">
                <a:solidFill>
                  <a:srgbClr val="2D3436"/>
                </a:solidFill>
              </a:rPr>
              <a:t>"Normal" Meaning:</a:t>
            </a:r>
            <a:r>
              <a:rPr lang="en-US" sz="1200" dirty="0">
                <a:solidFill>
                  <a:srgbClr val="2D3436"/>
                </a:solidFill>
              </a:rPr>
              <a:t> Explain that "normal" means </a:t>
            </a:r>
            <a:r>
              <a:rPr lang="en-US" sz="1200" b="1" dirty="0">
                <a:solidFill>
                  <a:srgbClr val="2D3436"/>
                </a:solidFill>
              </a:rPr>
              <a:t>low risk</a:t>
            </a:r>
            <a:r>
              <a:rPr lang="en-US" sz="1200" dirty="0">
                <a:solidFill>
                  <a:srgbClr val="2D3436"/>
                </a:solidFill>
              </a:rPr>
              <a:t>, but not zero risk.</a:t>
            </a:r>
            <a:endParaRPr lang="en-US" sz="1200" dirty="0"/>
          </a:p>
        </p:txBody>
      </p:sp>
      <p:sp>
        <p:nvSpPr>
          <p:cNvPr id="35" name="Text 14"/>
          <p:cNvSpPr/>
          <p:nvPr/>
        </p:nvSpPr>
        <p:spPr>
          <a:xfrm>
            <a:off x="6952804" y="3062734"/>
            <a:ext cx="4948238" cy="487561"/>
          </a:xfrm>
          <a:prstGeom prst="rect">
            <a:avLst/>
          </a:prstGeom>
          <a:noFill/>
          <a:ln/>
        </p:spPr>
        <p:txBody>
          <a:bodyPr vert="horz" wrap="square" lIns="0" tIns="0" rIns="0" bIns="0" rtlCol="0" anchor="ctr"/>
          <a:lstStyle/>
          <a:p>
            <a:pPr marL="0" indent="0" algn="l">
              <a:lnSpc>
                <a:spcPts val="1920"/>
              </a:lnSpc>
              <a:buNone/>
            </a:pPr>
            <a:r>
              <a:rPr lang="en-US" sz="1200" dirty="0">
                <a:solidFill>
                  <a:srgbClr val="2D3436"/>
                </a:solidFill>
              </a:rPr>
              <a:t> </a:t>
            </a:r>
            <a:r>
              <a:rPr lang="en-US" sz="1200" b="1" dirty="0">
                <a:solidFill>
                  <a:srgbClr val="2D3436"/>
                </a:solidFill>
              </a:rPr>
              <a:t>Safety Net:</a:t>
            </a:r>
            <a:r>
              <a:rPr lang="en-US" sz="1200" dirty="0">
                <a:solidFill>
                  <a:srgbClr val="2D3436"/>
                </a:solidFill>
              </a:rPr>
              <a:t> Report any new abnormal bleeding (IMB, PCB, PMB) regardless of result.</a:t>
            </a:r>
            <a:endParaRPr lang="en-US" sz="1200" dirty="0"/>
          </a:p>
        </p:txBody>
      </p:sp>
      <p:sp>
        <p:nvSpPr>
          <p:cNvPr id="36" name="Text 15"/>
          <p:cNvSpPr/>
          <p:nvPr/>
        </p:nvSpPr>
        <p:spPr>
          <a:xfrm>
            <a:off x="6786563" y="4331345"/>
            <a:ext cx="52578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3436"/>
                </a:solidFill>
              </a:rPr>
              <a:t>SCA Communication Pearl</a:t>
            </a:r>
            <a:endParaRPr lang="en-US" sz="1500" dirty="0"/>
          </a:p>
        </p:txBody>
      </p:sp>
      <p:sp>
        <p:nvSpPr>
          <p:cNvPr id="37" name="Text 16"/>
          <p:cNvSpPr/>
          <p:nvPr/>
        </p:nvSpPr>
        <p:spPr>
          <a:xfrm>
            <a:off x="6453188" y="4759970"/>
            <a:ext cx="5214938" cy="919162"/>
          </a:xfrm>
          <a:prstGeom prst="rect">
            <a:avLst/>
          </a:prstGeom>
          <a:noFill/>
          <a:ln/>
        </p:spPr>
        <p:txBody>
          <a:bodyPr vert="horz" wrap="square" lIns="0" tIns="0" rIns="0" bIns="0" rtlCol="0" anchor="ctr"/>
          <a:lstStyle/>
          <a:p>
            <a:pPr marL="0" indent="0">
              <a:lnSpc>
                <a:spcPts val="1913"/>
              </a:lnSpc>
              <a:buNone/>
            </a:pPr>
            <a:r>
              <a:rPr lang="en-US" sz="1275" i="1" dirty="0">
                <a:solidFill>
                  <a:srgbClr val="4834D4"/>
                </a:solidFill>
              </a:rPr>
              <a:t>"A normal result is very reassuring and means your risk is low, but it isn't a guarantee. That is why it's so important to keep coming back for your regular checks every few years."</a:t>
            </a:r>
            <a:endParaRPr lang="en-US" sz="1275" dirty="0"/>
          </a:p>
        </p:txBody>
      </p:sp>
      <p:sp>
        <p:nvSpPr>
          <p:cNvPr id="38" name="Text 17"/>
          <p:cNvSpPr/>
          <p:nvPr/>
        </p:nvSpPr>
        <p:spPr>
          <a:xfrm>
            <a:off x="6886575" y="5774382"/>
            <a:ext cx="5305425" cy="213271"/>
          </a:xfrm>
          <a:prstGeom prst="rect">
            <a:avLst/>
          </a:prstGeom>
          <a:noFill/>
          <a:ln/>
        </p:spPr>
        <p:txBody>
          <a:bodyPr vert="horz" wrap="square" lIns="0" tIns="0" rIns="0" bIns="0" rtlCol="0" anchor="ctr"/>
          <a:lstStyle/>
          <a:p>
            <a:pPr marL="0" indent="0" algn="l">
              <a:lnSpc>
                <a:spcPts val="1680"/>
              </a:lnSpc>
              <a:buNone/>
            </a:pPr>
            <a:r>
              <a:rPr lang="en-US" sz="1050" dirty="0">
                <a:solidFill>
                  <a:srgbClr val="2D3436"/>
                </a:solidFill>
              </a:rPr>
              <a:t> Avoid jargon like 'dyskaryosis'—use 'abnormal cells' instead.</a:t>
            </a:r>
            <a:endParaRPr lang="en-US" sz="10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285750" y="190500"/>
            <a:ext cx="11620500" cy="822871"/>
          </a:xfrm>
          <a:prstGeom prst="rect">
            <a:avLst/>
          </a:prstGeom>
        </p:spPr>
      </p:pic>
      <p:pic>
        <p:nvPicPr>
          <p:cNvPr id="5" name="Image 3" descr="preencoded.png"/>
          <p:cNvPicPr>
            <a:picLocks noChangeAspect="1"/>
          </p:cNvPicPr>
          <p:nvPr/>
        </p:nvPicPr>
        <p:blipFill>
          <a:blip r:embed="rId5"/>
          <a:stretch>
            <a:fillRect/>
          </a:stretch>
        </p:blipFill>
        <p:spPr>
          <a:xfrm>
            <a:off x="285750" y="1203871"/>
            <a:ext cx="3746450" cy="5368379"/>
          </a:xfrm>
          <a:prstGeom prst="rect">
            <a:avLst/>
          </a:prstGeom>
        </p:spPr>
      </p:pic>
      <p:pic>
        <p:nvPicPr>
          <p:cNvPr id="6" name="Image 4" descr="preencoded.png"/>
          <p:cNvPicPr>
            <a:picLocks noChangeAspect="1"/>
          </p:cNvPicPr>
          <p:nvPr/>
        </p:nvPicPr>
        <p:blipFill>
          <a:blip r:embed="rId6"/>
          <a:stretch>
            <a:fillRect/>
          </a:stretch>
        </p:blipFill>
        <p:spPr>
          <a:xfrm>
            <a:off x="523875" y="1489621"/>
            <a:ext cx="238125" cy="190500"/>
          </a:xfrm>
          <a:prstGeom prst="rect">
            <a:avLst/>
          </a:prstGeom>
        </p:spPr>
      </p:pic>
      <p:pic>
        <p:nvPicPr>
          <p:cNvPr id="7" name="Image 5" descr="preencoded.png"/>
          <p:cNvPicPr>
            <a:picLocks noChangeAspect="1"/>
          </p:cNvPicPr>
          <p:nvPr/>
        </p:nvPicPr>
        <p:blipFill>
          <a:blip r:embed="rId7"/>
          <a:stretch>
            <a:fillRect/>
          </a:stretch>
        </p:blipFill>
        <p:spPr>
          <a:xfrm>
            <a:off x="523875" y="1975396"/>
            <a:ext cx="95250" cy="95250"/>
          </a:xfrm>
          <a:prstGeom prst="rect">
            <a:avLst/>
          </a:prstGeom>
        </p:spPr>
      </p:pic>
      <p:pic>
        <p:nvPicPr>
          <p:cNvPr id="8" name="Image 6" descr="preencoded.png"/>
          <p:cNvPicPr>
            <a:picLocks noChangeAspect="1"/>
          </p:cNvPicPr>
          <p:nvPr/>
        </p:nvPicPr>
        <p:blipFill>
          <a:blip r:embed="rId7"/>
          <a:stretch>
            <a:fillRect/>
          </a:stretch>
        </p:blipFill>
        <p:spPr>
          <a:xfrm>
            <a:off x="523875" y="2575471"/>
            <a:ext cx="95250" cy="95250"/>
          </a:xfrm>
          <a:prstGeom prst="rect">
            <a:avLst/>
          </a:prstGeom>
        </p:spPr>
      </p:pic>
      <p:pic>
        <p:nvPicPr>
          <p:cNvPr id="9" name="Image 7" descr="preencoded.png"/>
          <p:cNvPicPr>
            <a:picLocks noChangeAspect="1"/>
          </p:cNvPicPr>
          <p:nvPr/>
        </p:nvPicPr>
        <p:blipFill>
          <a:blip r:embed="rId7"/>
          <a:stretch>
            <a:fillRect/>
          </a:stretch>
        </p:blipFill>
        <p:spPr>
          <a:xfrm>
            <a:off x="523875" y="3175546"/>
            <a:ext cx="95250" cy="95250"/>
          </a:xfrm>
          <a:prstGeom prst="rect">
            <a:avLst/>
          </a:prstGeom>
        </p:spPr>
      </p:pic>
      <p:pic>
        <p:nvPicPr>
          <p:cNvPr id="10" name="Image 8" descr="preencoded.png"/>
          <p:cNvPicPr>
            <a:picLocks noChangeAspect="1"/>
          </p:cNvPicPr>
          <p:nvPr/>
        </p:nvPicPr>
        <p:blipFill>
          <a:blip r:embed="rId7"/>
          <a:stretch>
            <a:fillRect/>
          </a:stretch>
        </p:blipFill>
        <p:spPr>
          <a:xfrm>
            <a:off x="523875" y="3775621"/>
            <a:ext cx="95250" cy="95250"/>
          </a:xfrm>
          <a:prstGeom prst="rect">
            <a:avLst/>
          </a:prstGeom>
        </p:spPr>
      </p:pic>
      <p:pic>
        <p:nvPicPr>
          <p:cNvPr id="11" name="Image 9" descr="preencoded.png"/>
          <p:cNvPicPr>
            <a:picLocks noChangeAspect="1"/>
          </p:cNvPicPr>
          <p:nvPr/>
        </p:nvPicPr>
        <p:blipFill>
          <a:blip r:embed="rId8"/>
          <a:stretch>
            <a:fillRect/>
          </a:stretch>
        </p:blipFill>
        <p:spPr>
          <a:xfrm>
            <a:off x="4222700" y="1203871"/>
            <a:ext cx="3746450" cy="5368379"/>
          </a:xfrm>
          <a:prstGeom prst="rect">
            <a:avLst/>
          </a:prstGeom>
        </p:spPr>
      </p:pic>
      <p:pic>
        <p:nvPicPr>
          <p:cNvPr id="12" name="Image 10" descr="preencoded.png"/>
          <p:cNvPicPr>
            <a:picLocks noChangeAspect="1"/>
          </p:cNvPicPr>
          <p:nvPr/>
        </p:nvPicPr>
        <p:blipFill>
          <a:blip r:embed="rId9"/>
          <a:stretch>
            <a:fillRect/>
          </a:stretch>
        </p:blipFill>
        <p:spPr>
          <a:xfrm>
            <a:off x="4460825" y="1489621"/>
            <a:ext cx="238125" cy="190500"/>
          </a:xfrm>
          <a:prstGeom prst="rect">
            <a:avLst/>
          </a:prstGeom>
        </p:spPr>
      </p:pic>
      <p:pic>
        <p:nvPicPr>
          <p:cNvPr id="13" name="Image 11" descr="preencoded.png"/>
          <p:cNvPicPr>
            <a:picLocks noChangeAspect="1"/>
          </p:cNvPicPr>
          <p:nvPr/>
        </p:nvPicPr>
        <p:blipFill>
          <a:blip r:embed="rId10"/>
          <a:stretch>
            <a:fillRect/>
          </a:stretch>
        </p:blipFill>
        <p:spPr>
          <a:xfrm>
            <a:off x="4460825" y="1975396"/>
            <a:ext cx="95250" cy="108793"/>
          </a:xfrm>
          <a:prstGeom prst="rect">
            <a:avLst/>
          </a:prstGeom>
        </p:spPr>
      </p:pic>
      <p:pic>
        <p:nvPicPr>
          <p:cNvPr id="14" name="Image 12" descr="preencoded.png"/>
          <p:cNvPicPr>
            <a:picLocks noChangeAspect="1"/>
          </p:cNvPicPr>
          <p:nvPr/>
        </p:nvPicPr>
        <p:blipFill>
          <a:blip r:embed="rId10"/>
          <a:stretch>
            <a:fillRect/>
          </a:stretch>
        </p:blipFill>
        <p:spPr>
          <a:xfrm>
            <a:off x="4460825" y="2575471"/>
            <a:ext cx="95250" cy="108793"/>
          </a:xfrm>
          <a:prstGeom prst="rect">
            <a:avLst/>
          </a:prstGeom>
        </p:spPr>
      </p:pic>
      <p:pic>
        <p:nvPicPr>
          <p:cNvPr id="15" name="Image 13" descr="preencoded.png"/>
          <p:cNvPicPr>
            <a:picLocks noChangeAspect="1"/>
          </p:cNvPicPr>
          <p:nvPr/>
        </p:nvPicPr>
        <p:blipFill>
          <a:blip r:embed="rId11"/>
          <a:stretch>
            <a:fillRect/>
          </a:stretch>
        </p:blipFill>
        <p:spPr>
          <a:xfrm>
            <a:off x="4460825" y="3175546"/>
            <a:ext cx="95250" cy="108793"/>
          </a:xfrm>
          <a:prstGeom prst="rect">
            <a:avLst/>
          </a:prstGeom>
        </p:spPr>
      </p:pic>
      <p:pic>
        <p:nvPicPr>
          <p:cNvPr id="16" name="Image 14" descr="preencoded.png"/>
          <p:cNvPicPr>
            <a:picLocks noChangeAspect="1"/>
          </p:cNvPicPr>
          <p:nvPr/>
        </p:nvPicPr>
        <p:blipFill>
          <a:blip r:embed="rId10"/>
          <a:stretch>
            <a:fillRect/>
          </a:stretch>
        </p:blipFill>
        <p:spPr>
          <a:xfrm>
            <a:off x="4460825" y="3775621"/>
            <a:ext cx="95250" cy="108793"/>
          </a:xfrm>
          <a:prstGeom prst="rect">
            <a:avLst/>
          </a:prstGeom>
        </p:spPr>
      </p:pic>
      <p:pic>
        <p:nvPicPr>
          <p:cNvPr id="17" name="Image 15" descr="preencoded.png"/>
          <p:cNvPicPr>
            <a:picLocks noChangeAspect="1"/>
          </p:cNvPicPr>
          <p:nvPr/>
        </p:nvPicPr>
        <p:blipFill>
          <a:blip r:embed="rId12"/>
          <a:stretch>
            <a:fillRect/>
          </a:stretch>
        </p:blipFill>
        <p:spPr>
          <a:xfrm>
            <a:off x="8159651" y="1203871"/>
            <a:ext cx="3746450" cy="5368379"/>
          </a:xfrm>
          <a:prstGeom prst="rect">
            <a:avLst/>
          </a:prstGeom>
        </p:spPr>
      </p:pic>
      <p:pic>
        <p:nvPicPr>
          <p:cNvPr id="18" name="Image 16" descr="preencoded.png"/>
          <p:cNvPicPr>
            <a:picLocks noChangeAspect="1"/>
          </p:cNvPicPr>
          <p:nvPr/>
        </p:nvPicPr>
        <p:blipFill>
          <a:blip r:embed="rId13"/>
          <a:stretch>
            <a:fillRect/>
          </a:stretch>
        </p:blipFill>
        <p:spPr>
          <a:xfrm>
            <a:off x="8397776" y="1489621"/>
            <a:ext cx="238125" cy="190500"/>
          </a:xfrm>
          <a:prstGeom prst="rect">
            <a:avLst/>
          </a:prstGeom>
        </p:spPr>
      </p:pic>
      <p:pic>
        <p:nvPicPr>
          <p:cNvPr id="19" name="Image 17" descr="preencoded.png"/>
          <p:cNvPicPr>
            <a:picLocks noChangeAspect="1"/>
          </p:cNvPicPr>
          <p:nvPr/>
        </p:nvPicPr>
        <p:blipFill>
          <a:blip r:embed="rId14"/>
          <a:stretch>
            <a:fillRect/>
          </a:stretch>
        </p:blipFill>
        <p:spPr>
          <a:xfrm>
            <a:off x="8397776" y="1975396"/>
            <a:ext cx="95250" cy="95250"/>
          </a:xfrm>
          <a:prstGeom prst="rect">
            <a:avLst/>
          </a:prstGeom>
        </p:spPr>
      </p:pic>
      <p:pic>
        <p:nvPicPr>
          <p:cNvPr id="20" name="Image 18" descr="preencoded.png"/>
          <p:cNvPicPr>
            <a:picLocks noChangeAspect="1"/>
          </p:cNvPicPr>
          <p:nvPr/>
        </p:nvPicPr>
        <p:blipFill>
          <a:blip r:embed="rId14"/>
          <a:stretch>
            <a:fillRect/>
          </a:stretch>
        </p:blipFill>
        <p:spPr>
          <a:xfrm>
            <a:off x="8397776" y="2575471"/>
            <a:ext cx="95250" cy="95250"/>
          </a:xfrm>
          <a:prstGeom prst="rect">
            <a:avLst/>
          </a:prstGeom>
        </p:spPr>
      </p:pic>
      <p:pic>
        <p:nvPicPr>
          <p:cNvPr id="21" name="Image 19" descr="preencoded.png"/>
          <p:cNvPicPr>
            <a:picLocks noChangeAspect="1"/>
          </p:cNvPicPr>
          <p:nvPr/>
        </p:nvPicPr>
        <p:blipFill>
          <a:blip r:embed="rId14"/>
          <a:stretch>
            <a:fillRect/>
          </a:stretch>
        </p:blipFill>
        <p:spPr>
          <a:xfrm>
            <a:off x="8397776" y="3175546"/>
            <a:ext cx="95250" cy="95250"/>
          </a:xfrm>
          <a:prstGeom prst="rect">
            <a:avLst/>
          </a:prstGeom>
        </p:spPr>
      </p:pic>
      <p:pic>
        <p:nvPicPr>
          <p:cNvPr id="22" name="Image 20" descr="preencoded.png"/>
          <p:cNvPicPr>
            <a:picLocks noChangeAspect="1"/>
          </p:cNvPicPr>
          <p:nvPr/>
        </p:nvPicPr>
        <p:blipFill>
          <a:blip r:embed="rId15"/>
          <a:stretch>
            <a:fillRect/>
          </a:stretch>
        </p:blipFill>
        <p:spPr>
          <a:xfrm>
            <a:off x="8397776" y="3775621"/>
            <a:ext cx="95250" cy="95250"/>
          </a:xfrm>
          <a:prstGeom prst="rect">
            <a:avLst/>
          </a:prstGeom>
        </p:spPr>
      </p:pic>
      <p:pic>
        <p:nvPicPr>
          <p:cNvPr id="23" name="Image 21" descr="preencoded.png"/>
          <p:cNvPicPr>
            <a:picLocks noChangeAspect="1"/>
          </p:cNvPicPr>
          <p:nvPr/>
        </p:nvPicPr>
        <p:blipFill>
          <a:blip r:embed="rId16"/>
          <a:stretch>
            <a:fillRect/>
          </a:stretch>
        </p:blipFill>
        <p:spPr>
          <a:xfrm>
            <a:off x="8397776" y="5648325"/>
            <a:ext cx="3270200" cy="685800"/>
          </a:xfrm>
          <a:prstGeom prst="rect">
            <a:avLst/>
          </a:prstGeom>
        </p:spPr>
      </p:pic>
      <p:pic>
        <p:nvPicPr>
          <p:cNvPr id="24" name="Image 22" descr="preencoded.png"/>
          <p:cNvPicPr>
            <a:picLocks noChangeAspect="1"/>
          </p:cNvPicPr>
          <p:nvPr/>
        </p:nvPicPr>
        <p:blipFill>
          <a:blip r:embed="rId17"/>
          <a:stretch>
            <a:fillRect/>
          </a:stretch>
        </p:blipFill>
        <p:spPr>
          <a:xfrm>
            <a:off x="8540651" y="5907881"/>
            <a:ext cx="166688" cy="166688"/>
          </a:xfrm>
          <a:prstGeom prst="rect">
            <a:avLst/>
          </a:prstGeom>
        </p:spPr>
      </p:pic>
      <p:sp>
        <p:nvSpPr>
          <p:cNvPr id="25" name="Text 0"/>
          <p:cNvSpPr/>
          <p:nvPr/>
        </p:nvSpPr>
        <p:spPr>
          <a:xfrm>
            <a:off x="523875" y="333375"/>
            <a:ext cx="11144250" cy="251371"/>
          </a:xfrm>
          <a:prstGeom prst="rect">
            <a:avLst/>
          </a:prstGeom>
          <a:noFill/>
          <a:ln/>
        </p:spPr>
        <p:txBody>
          <a:bodyPr vert="horz" wrap="square" lIns="0" tIns="0" rIns="0" bIns="0" rtlCol="0" anchor="ctr"/>
          <a:lstStyle/>
          <a:p>
            <a:pPr marL="0" indent="0">
              <a:lnSpc>
                <a:spcPts val="1980"/>
              </a:lnSpc>
              <a:buNone/>
            </a:pPr>
            <a:r>
              <a:rPr lang="en-US" sz="1800" b="1" dirty="0">
                <a:solidFill>
                  <a:srgbClr val="2D3436"/>
                </a:solidFill>
              </a:rPr>
              <a:t>Technical Causes of Inadequate Samples</a:t>
            </a:r>
            <a:endParaRPr lang="en-US" sz="1800" dirty="0"/>
          </a:p>
        </p:txBody>
      </p:sp>
      <p:sp>
        <p:nvSpPr>
          <p:cNvPr id="26" name="Text 1"/>
          <p:cNvSpPr/>
          <p:nvPr/>
        </p:nvSpPr>
        <p:spPr>
          <a:xfrm>
            <a:off x="523875" y="670471"/>
            <a:ext cx="3429000" cy="171450"/>
          </a:xfrm>
          <a:prstGeom prst="rect">
            <a:avLst/>
          </a:prstGeom>
          <a:noFill/>
          <a:ln/>
        </p:spPr>
        <p:txBody>
          <a:bodyPr vert="horz" wrap="square" lIns="0" tIns="0" rIns="0" bIns="0" rtlCol="0" anchor="ctr"/>
          <a:lstStyle/>
          <a:p>
            <a:pPr marL="0" indent="0">
              <a:lnSpc>
                <a:spcPts val="1350"/>
              </a:lnSpc>
              <a:buNone/>
            </a:pPr>
            <a:r>
              <a:rPr lang="en-US" sz="900" b="1" kern="0" spc="30" dirty="0">
                <a:solidFill>
                  <a:srgbClr val="E17055"/>
                </a:solidFill>
              </a:rPr>
              <a:t>CERVICAL SCREENING MODULE</a:t>
            </a:r>
            <a:endParaRPr lang="en-US" sz="900" dirty="0"/>
          </a:p>
        </p:txBody>
      </p:sp>
      <p:sp>
        <p:nvSpPr>
          <p:cNvPr id="27" name="Text 2"/>
          <p:cNvSpPr/>
          <p:nvPr/>
        </p:nvSpPr>
        <p:spPr>
          <a:xfrm>
            <a:off x="2556718" y="641896"/>
            <a:ext cx="182880" cy="228600"/>
          </a:xfrm>
          <a:prstGeom prst="rect">
            <a:avLst/>
          </a:prstGeom>
          <a:noFill/>
          <a:ln/>
        </p:spPr>
        <p:txBody>
          <a:bodyPr vert="horz" wrap="square" lIns="0" tIns="0" rIns="0" bIns="0" rtlCol="0" anchor="ctr"/>
          <a:lstStyle/>
          <a:p>
            <a:pPr marL="0" indent="0">
              <a:lnSpc>
                <a:spcPts val="1800"/>
              </a:lnSpc>
              <a:buNone/>
            </a:pPr>
            <a:r>
              <a:rPr lang="en-US" sz="1200" dirty="0">
                <a:solidFill>
                  <a:srgbClr val="BDC3C7"/>
                </a:solidFill>
              </a:rPr>
              <a:t>|</a:t>
            </a:r>
            <a:endParaRPr lang="en-US" sz="1200" dirty="0"/>
          </a:p>
        </p:txBody>
      </p:sp>
      <p:sp>
        <p:nvSpPr>
          <p:cNvPr id="28" name="Text 3"/>
          <p:cNvSpPr/>
          <p:nvPr/>
        </p:nvSpPr>
        <p:spPr>
          <a:xfrm>
            <a:off x="2703314" y="670471"/>
            <a:ext cx="4983480" cy="171450"/>
          </a:xfrm>
          <a:prstGeom prst="rect">
            <a:avLst/>
          </a:prstGeom>
          <a:noFill/>
          <a:ln/>
        </p:spPr>
        <p:txBody>
          <a:bodyPr vert="horz" wrap="square" lIns="0" tIns="0" rIns="0" bIns="0" rtlCol="0" anchor="ctr"/>
          <a:lstStyle/>
          <a:p>
            <a:pPr marL="0" indent="0">
              <a:lnSpc>
                <a:spcPts val="1350"/>
              </a:lnSpc>
              <a:buNone/>
            </a:pPr>
            <a:r>
              <a:rPr lang="en-US" sz="900" dirty="0">
                <a:solidFill>
                  <a:srgbClr val="636E72"/>
                </a:solidFill>
              </a:rPr>
              <a:t>Bradford VTS GP Training — Slide 17</a:t>
            </a:r>
            <a:endParaRPr lang="en-US" sz="900" dirty="0"/>
          </a:p>
        </p:txBody>
      </p:sp>
      <p:sp>
        <p:nvSpPr>
          <p:cNvPr id="29" name="Text 4"/>
          <p:cNvSpPr/>
          <p:nvPr/>
        </p:nvSpPr>
        <p:spPr>
          <a:xfrm>
            <a:off x="876300" y="1441996"/>
            <a:ext cx="52578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3436"/>
                </a:solidFill>
              </a:rPr>
              <a:t>Common Technical Errors</a:t>
            </a:r>
            <a:endParaRPr lang="en-US" sz="1500" dirty="0"/>
          </a:p>
        </p:txBody>
      </p:sp>
      <p:sp>
        <p:nvSpPr>
          <p:cNvPr id="30" name="Text 5"/>
          <p:cNvSpPr/>
          <p:nvPr/>
        </p:nvSpPr>
        <p:spPr>
          <a:xfrm>
            <a:off x="714375" y="1918246"/>
            <a:ext cx="3079700"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E17055"/>
                </a:solidFill>
              </a:rPr>
              <a:t>Insufficient Material:</a:t>
            </a:r>
            <a:r>
              <a:rPr lang="en-US" sz="1200" dirty="0">
                <a:solidFill>
                  <a:srgbClr val="2D3436"/>
                </a:solidFill>
              </a:rPr>
              <a:t> Not enough cells collected from the transformation zone.</a:t>
            </a:r>
            <a:endParaRPr lang="en-US" sz="1200" dirty="0"/>
          </a:p>
        </p:txBody>
      </p:sp>
      <p:sp>
        <p:nvSpPr>
          <p:cNvPr id="31" name="Text 6"/>
          <p:cNvSpPr/>
          <p:nvPr/>
        </p:nvSpPr>
        <p:spPr>
          <a:xfrm>
            <a:off x="714375" y="2518321"/>
            <a:ext cx="3079700"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E17055"/>
                </a:solidFill>
              </a:rPr>
              <a:t>Delayed Fixation:</a:t>
            </a:r>
            <a:r>
              <a:rPr lang="en-US" sz="1200" dirty="0">
                <a:solidFill>
                  <a:srgbClr val="2D3436"/>
                </a:solidFill>
              </a:rPr>
              <a:t> Waiting too long to put the brush in the vial causes cell death (cytolysis).</a:t>
            </a:r>
            <a:endParaRPr lang="en-US" sz="1200" dirty="0"/>
          </a:p>
        </p:txBody>
      </p:sp>
      <p:sp>
        <p:nvSpPr>
          <p:cNvPr id="32" name="Text 7"/>
          <p:cNvSpPr/>
          <p:nvPr/>
        </p:nvSpPr>
        <p:spPr>
          <a:xfrm>
            <a:off x="714375" y="3118396"/>
            <a:ext cx="3079700"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E17055"/>
                </a:solidFill>
              </a:rPr>
              <a:t>Obscuring Factors:</a:t>
            </a:r>
            <a:r>
              <a:rPr lang="en-US" sz="1200" dirty="0">
                <a:solidFill>
                  <a:srgbClr val="2D3436"/>
                </a:solidFill>
              </a:rPr>
              <a:t> Excess blood, mucus, or heavy inflammatory exudate hiding cells.</a:t>
            </a:r>
            <a:endParaRPr lang="en-US" sz="1200" dirty="0"/>
          </a:p>
        </p:txBody>
      </p:sp>
      <p:sp>
        <p:nvSpPr>
          <p:cNvPr id="33" name="Text 8"/>
          <p:cNvSpPr/>
          <p:nvPr/>
        </p:nvSpPr>
        <p:spPr>
          <a:xfrm>
            <a:off x="714375" y="3718471"/>
            <a:ext cx="3079700" cy="685800"/>
          </a:xfrm>
          <a:prstGeom prst="rect">
            <a:avLst/>
          </a:prstGeom>
          <a:noFill/>
          <a:ln/>
        </p:spPr>
        <p:txBody>
          <a:bodyPr vert="horz" wrap="square" lIns="0" tIns="0" rIns="0" bIns="0" rtlCol="0" anchor="ctr"/>
          <a:lstStyle/>
          <a:p>
            <a:pPr marL="0" indent="0" algn="l">
              <a:lnSpc>
                <a:spcPts val="1800"/>
              </a:lnSpc>
              <a:buNone/>
            </a:pPr>
            <a:r>
              <a:rPr lang="en-US" sz="1200" b="1" dirty="0">
                <a:solidFill>
                  <a:srgbClr val="E17055"/>
                </a:solidFill>
              </a:rPr>
              <a:t>Poor Spreading:</a:t>
            </a:r>
            <a:r>
              <a:rPr lang="en-US" sz="1200" dirty="0">
                <a:solidFill>
                  <a:srgbClr val="2D3436"/>
                </a:solidFill>
              </a:rPr>
              <a:t> Clumping of cells preventing clear visualization under the microscope.</a:t>
            </a:r>
            <a:endParaRPr lang="en-US" sz="1200" dirty="0"/>
          </a:p>
        </p:txBody>
      </p:sp>
      <p:sp>
        <p:nvSpPr>
          <p:cNvPr id="34" name="Text 9"/>
          <p:cNvSpPr/>
          <p:nvPr/>
        </p:nvSpPr>
        <p:spPr>
          <a:xfrm>
            <a:off x="4813250" y="1441996"/>
            <a:ext cx="38862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3436"/>
                </a:solidFill>
              </a:rPr>
              <a:t>Top Sampling Tips</a:t>
            </a:r>
            <a:endParaRPr lang="en-US" sz="1500" dirty="0"/>
          </a:p>
        </p:txBody>
      </p:sp>
      <p:sp>
        <p:nvSpPr>
          <p:cNvPr id="35" name="Text 10"/>
          <p:cNvSpPr/>
          <p:nvPr/>
        </p:nvSpPr>
        <p:spPr>
          <a:xfrm>
            <a:off x="4651325" y="1918246"/>
            <a:ext cx="3079700"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2D3436"/>
                </a:solidFill>
              </a:rPr>
              <a:t>Perform </a:t>
            </a:r>
            <a:r>
              <a:rPr lang="en-US" sz="1200" b="1" dirty="0">
                <a:solidFill>
                  <a:srgbClr val="E17055"/>
                </a:solidFill>
              </a:rPr>
              <a:t>5 full 360° clockwise rotations</a:t>
            </a:r>
            <a:r>
              <a:rPr lang="en-US" sz="1200" dirty="0">
                <a:solidFill>
                  <a:srgbClr val="2D3436"/>
                </a:solidFill>
              </a:rPr>
              <a:t> using "pencil pressure."</a:t>
            </a:r>
            <a:endParaRPr lang="en-US" sz="1200" dirty="0"/>
          </a:p>
        </p:txBody>
      </p:sp>
      <p:sp>
        <p:nvSpPr>
          <p:cNvPr id="36" name="Text 11"/>
          <p:cNvSpPr/>
          <p:nvPr/>
        </p:nvSpPr>
        <p:spPr>
          <a:xfrm>
            <a:off x="4651325" y="2518321"/>
            <a:ext cx="3079700"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2D3436"/>
                </a:solidFill>
              </a:rPr>
              <a:t>Detach the brush head </a:t>
            </a:r>
            <a:r>
              <a:rPr lang="en-US" sz="1200" b="1" dirty="0">
                <a:solidFill>
                  <a:srgbClr val="E17055"/>
                </a:solidFill>
              </a:rPr>
              <a:t>immediately</a:t>
            </a:r>
            <a:r>
              <a:rPr lang="en-US" sz="1200" dirty="0">
                <a:solidFill>
                  <a:srgbClr val="2D3436"/>
                </a:solidFill>
              </a:rPr>
              <a:t> into the vial before removing the speculum.</a:t>
            </a:r>
            <a:endParaRPr lang="en-US" sz="1200" dirty="0"/>
          </a:p>
        </p:txBody>
      </p:sp>
      <p:sp>
        <p:nvSpPr>
          <p:cNvPr id="37" name="Text 12"/>
          <p:cNvSpPr/>
          <p:nvPr/>
        </p:nvSpPr>
        <p:spPr>
          <a:xfrm>
            <a:off x="4651325" y="3118396"/>
            <a:ext cx="3079700"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2D3436"/>
                </a:solidFill>
              </a:rPr>
              <a:t>Always check </a:t>
            </a:r>
            <a:r>
              <a:rPr lang="en-US" sz="1200" b="1" dirty="0">
                <a:solidFill>
                  <a:srgbClr val="E17055"/>
                </a:solidFill>
              </a:rPr>
              <a:t>vial expiry dates</a:t>
            </a:r>
            <a:r>
              <a:rPr lang="en-US" sz="1200" dirty="0">
                <a:solidFill>
                  <a:srgbClr val="2D3436"/>
                </a:solidFill>
              </a:rPr>
              <a:t> (usually a 3-year shelf life).</a:t>
            </a:r>
            <a:endParaRPr lang="en-US" sz="1200" dirty="0"/>
          </a:p>
        </p:txBody>
      </p:sp>
      <p:sp>
        <p:nvSpPr>
          <p:cNvPr id="38" name="Text 13"/>
          <p:cNvSpPr/>
          <p:nvPr/>
        </p:nvSpPr>
        <p:spPr>
          <a:xfrm>
            <a:off x="4651325" y="3718471"/>
            <a:ext cx="3079700"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2D3436"/>
                </a:solidFill>
              </a:rPr>
              <a:t>Delay the smear by </a:t>
            </a:r>
            <a:r>
              <a:rPr lang="en-US" sz="1200" b="1" dirty="0">
                <a:solidFill>
                  <a:srgbClr val="E17055"/>
                </a:solidFill>
              </a:rPr>
              <a:t>12 weeks</a:t>
            </a:r>
            <a:r>
              <a:rPr lang="en-US" sz="1200" dirty="0">
                <a:solidFill>
                  <a:srgbClr val="2D3436"/>
                </a:solidFill>
              </a:rPr>
              <a:t> post-partum or post-miscarriage.</a:t>
            </a:r>
            <a:endParaRPr lang="en-US" sz="1200" dirty="0"/>
          </a:p>
        </p:txBody>
      </p:sp>
      <p:sp>
        <p:nvSpPr>
          <p:cNvPr id="39" name="Text 14"/>
          <p:cNvSpPr/>
          <p:nvPr/>
        </p:nvSpPr>
        <p:spPr>
          <a:xfrm>
            <a:off x="8750201" y="1441996"/>
            <a:ext cx="3441799"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3436"/>
                </a:solidFill>
              </a:rPr>
              <a:t>SCA: Talking to Patients</a:t>
            </a:r>
            <a:endParaRPr lang="en-US" sz="1500" dirty="0"/>
          </a:p>
        </p:txBody>
      </p:sp>
      <p:sp>
        <p:nvSpPr>
          <p:cNvPr id="40" name="Text 15"/>
          <p:cNvSpPr/>
          <p:nvPr/>
        </p:nvSpPr>
        <p:spPr>
          <a:xfrm>
            <a:off x="8588276" y="1918246"/>
            <a:ext cx="3079700"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2D3436"/>
                </a:solidFill>
              </a:rPr>
              <a:t>Avoid saying "abnormal." Use </a:t>
            </a:r>
            <a:r>
              <a:rPr lang="en-US" sz="1200" b="1" dirty="0">
                <a:solidFill>
                  <a:srgbClr val="E17055"/>
                </a:solidFill>
              </a:rPr>
              <a:t>"inadequate"</a:t>
            </a:r>
            <a:r>
              <a:rPr lang="en-US" sz="1200" dirty="0">
                <a:solidFill>
                  <a:srgbClr val="2D3436"/>
                </a:solidFill>
              </a:rPr>
              <a:t> or </a:t>
            </a:r>
            <a:r>
              <a:rPr lang="en-US" sz="1200" b="1" dirty="0">
                <a:solidFill>
                  <a:srgbClr val="E17055"/>
                </a:solidFill>
              </a:rPr>
              <a:t>"unusable."</a:t>
            </a:r>
            <a:endParaRPr lang="en-US" sz="1200" dirty="0"/>
          </a:p>
        </p:txBody>
      </p:sp>
      <p:sp>
        <p:nvSpPr>
          <p:cNvPr id="41" name="Text 16"/>
          <p:cNvSpPr/>
          <p:nvPr/>
        </p:nvSpPr>
        <p:spPr>
          <a:xfrm>
            <a:off x="8588276" y="2518321"/>
            <a:ext cx="3079700"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2D3436"/>
                </a:solidFill>
              </a:rPr>
              <a:t>"The lab couldn't see the cells clearly enough to give a safe result."</a:t>
            </a:r>
            <a:endParaRPr lang="en-US" sz="1200" dirty="0"/>
          </a:p>
        </p:txBody>
      </p:sp>
      <p:sp>
        <p:nvSpPr>
          <p:cNvPr id="42" name="Text 17"/>
          <p:cNvSpPr/>
          <p:nvPr/>
        </p:nvSpPr>
        <p:spPr>
          <a:xfrm>
            <a:off x="8588276" y="3118396"/>
            <a:ext cx="3079700"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2D3436"/>
                </a:solidFill>
              </a:rPr>
              <a:t>"It's like a blurry photo; we just need to take it again to be sure."</a:t>
            </a:r>
            <a:endParaRPr lang="en-US" sz="1200" dirty="0"/>
          </a:p>
        </p:txBody>
      </p:sp>
      <p:sp>
        <p:nvSpPr>
          <p:cNvPr id="43" name="Text 18"/>
          <p:cNvSpPr/>
          <p:nvPr/>
        </p:nvSpPr>
        <p:spPr>
          <a:xfrm>
            <a:off x="8588276" y="3718471"/>
            <a:ext cx="3079700"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2D3436"/>
                </a:solidFill>
              </a:rPr>
              <a:t>Reassure that this </a:t>
            </a:r>
            <a:r>
              <a:rPr lang="en-US" sz="1200" b="1" dirty="0">
                <a:solidFill>
                  <a:srgbClr val="E17055"/>
                </a:solidFill>
              </a:rPr>
              <a:t>does not</a:t>
            </a:r>
            <a:r>
              <a:rPr lang="en-US" sz="1200" dirty="0">
                <a:solidFill>
                  <a:srgbClr val="2D3436"/>
                </a:solidFill>
              </a:rPr>
              <a:t> mean cancer was found.</a:t>
            </a:r>
            <a:endParaRPr lang="en-US" sz="1200" dirty="0"/>
          </a:p>
        </p:txBody>
      </p:sp>
      <p:sp>
        <p:nvSpPr>
          <p:cNvPr id="44" name="Text 19"/>
          <p:cNvSpPr/>
          <p:nvPr/>
        </p:nvSpPr>
        <p:spPr>
          <a:xfrm>
            <a:off x="8802588" y="5791200"/>
            <a:ext cx="2722513" cy="400050"/>
          </a:xfrm>
          <a:prstGeom prst="rect">
            <a:avLst/>
          </a:prstGeom>
          <a:noFill/>
          <a:ln/>
        </p:spPr>
        <p:txBody>
          <a:bodyPr vert="horz" wrap="square" lIns="0" tIns="0" rIns="0" bIns="0" rtlCol="0" anchor="ctr"/>
          <a:lstStyle/>
          <a:p>
            <a:pPr marL="0" indent="0">
              <a:lnSpc>
                <a:spcPts val="1575"/>
              </a:lnSpc>
              <a:buNone/>
            </a:pPr>
            <a:r>
              <a:rPr lang="en-US" sz="1050" b="1" dirty="0">
                <a:solidFill>
                  <a:srgbClr val="C0392B"/>
                </a:solidFill>
              </a:rPr>
              <a:t>Red Flag:</a:t>
            </a:r>
            <a:r>
              <a:rPr lang="en-US" sz="1050" dirty="0">
                <a:solidFill>
                  <a:srgbClr val="C0392B"/>
                </a:solidFill>
              </a:rPr>
              <a:t> 3 consecutive inadequate results = Refer to Colposcopy.</a:t>
            </a:r>
            <a:endParaRPr lang="en-US" sz="10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285750"/>
            <a:ext cx="11430000" cy="822871"/>
          </a:xfrm>
          <a:prstGeom prst="rect">
            <a:avLst/>
          </a:prstGeom>
        </p:spPr>
      </p:pic>
      <p:pic>
        <p:nvPicPr>
          <p:cNvPr id="5" name="Image 3" descr="preencoded.png"/>
          <p:cNvPicPr>
            <a:picLocks noChangeAspect="1"/>
          </p:cNvPicPr>
          <p:nvPr/>
        </p:nvPicPr>
        <p:blipFill>
          <a:blip r:embed="rId5"/>
          <a:stretch>
            <a:fillRect/>
          </a:stretch>
        </p:blipFill>
        <p:spPr>
          <a:xfrm>
            <a:off x="381000" y="1299121"/>
            <a:ext cx="5595938" cy="2493764"/>
          </a:xfrm>
          <a:prstGeom prst="rect">
            <a:avLst/>
          </a:prstGeom>
        </p:spPr>
      </p:pic>
      <p:pic>
        <p:nvPicPr>
          <p:cNvPr id="6" name="Image 4" descr="preencoded.png"/>
          <p:cNvPicPr>
            <a:picLocks noChangeAspect="1"/>
          </p:cNvPicPr>
          <p:nvPr/>
        </p:nvPicPr>
        <p:blipFill>
          <a:blip r:embed="rId6"/>
          <a:stretch>
            <a:fillRect/>
          </a:stretch>
        </p:blipFill>
        <p:spPr>
          <a:xfrm>
            <a:off x="619125" y="1584871"/>
            <a:ext cx="238125" cy="190500"/>
          </a:xfrm>
          <a:prstGeom prst="rect">
            <a:avLst/>
          </a:prstGeom>
        </p:spPr>
      </p:pic>
      <p:pic>
        <p:nvPicPr>
          <p:cNvPr id="7" name="Image 5" descr="preencoded.png"/>
          <p:cNvPicPr>
            <a:picLocks noChangeAspect="1"/>
          </p:cNvPicPr>
          <p:nvPr/>
        </p:nvPicPr>
        <p:blipFill>
          <a:blip r:embed="rId7"/>
          <a:stretch>
            <a:fillRect/>
          </a:stretch>
        </p:blipFill>
        <p:spPr>
          <a:xfrm>
            <a:off x="619125" y="2023021"/>
            <a:ext cx="166688" cy="145852"/>
          </a:xfrm>
          <a:prstGeom prst="rect">
            <a:avLst/>
          </a:prstGeom>
        </p:spPr>
      </p:pic>
      <p:pic>
        <p:nvPicPr>
          <p:cNvPr id="8" name="Image 6" descr="preencoded.png"/>
          <p:cNvPicPr>
            <a:picLocks noChangeAspect="1"/>
          </p:cNvPicPr>
          <p:nvPr/>
        </p:nvPicPr>
        <p:blipFill>
          <a:blip r:embed="rId8"/>
          <a:stretch>
            <a:fillRect/>
          </a:stretch>
        </p:blipFill>
        <p:spPr>
          <a:xfrm>
            <a:off x="619125" y="2584996"/>
            <a:ext cx="166688" cy="137220"/>
          </a:xfrm>
          <a:prstGeom prst="rect">
            <a:avLst/>
          </a:prstGeom>
        </p:spPr>
      </p:pic>
      <p:pic>
        <p:nvPicPr>
          <p:cNvPr id="9" name="Image 7" descr="preencoded.png"/>
          <p:cNvPicPr>
            <a:picLocks noChangeAspect="1"/>
          </p:cNvPicPr>
          <p:nvPr/>
        </p:nvPicPr>
        <p:blipFill>
          <a:blip r:embed="rId9"/>
          <a:stretch>
            <a:fillRect/>
          </a:stretch>
        </p:blipFill>
        <p:spPr>
          <a:xfrm>
            <a:off x="619125" y="2904083"/>
            <a:ext cx="166688" cy="145852"/>
          </a:xfrm>
          <a:prstGeom prst="rect">
            <a:avLst/>
          </a:prstGeom>
        </p:spPr>
      </p:pic>
      <p:pic>
        <p:nvPicPr>
          <p:cNvPr id="10" name="Image 8" descr="preencoded.png"/>
          <p:cNvPicPr>
            <a:picLocks noChangeAspect="1"/>
          </p:cNvPicPr>
          <p:nvPr/>
        </p:nvPicPr>
        <p:blipFill>
          <a:blip r:embed="rId10"/>
          <a:stretch>
            <a:fillRect/>
          </a:stretch>
        </p:blipFill>
        <p:spPr>
          <a:xfrm>
            <a:off x="381000" y="3983385"/>
            <a:ext cx="5595938" cy="2493764"/>
          </a:xfrm>
          <a:prstGeom prst="rect">
            <a:avLst/>
          </a:prstGeom>
        </p:spPr>
      </p:pic>
      <p:pic>
        <p:nvPicPr>
          <p:cNvPr id="11" name="Image 9" descr="preencoded.png"/>
          <p:cNvPicPr>
            <a:picLocks noChangeAspect="1"/>
          </p:cNvPicPr>
          <p:nvPr/>
        </p:nvPicPr>
        <p:blipFill>
          <a:blip r:embed="rId11"/>
          <a:stretch>
            <a:fillRect/>
          </a:stretch>
        </p:blipFill>
        <p:spPr>
          <a:xfrm>
            <a:off x="619125" y="4269135"/>
            <a:ext cx="238125" cy="190500"/>
          </a:xfrm>
          <a:prstGeom prst="rect">
            <a:avLst/>
          </a:prstGeom>
        </p:spPr>
      </p:pic>
      <p:pic>
        <p:nvPicPr>
          <p:cNvPr id="12" name="Image 10" descr="preencoded.png"/>
          <p:cNvPicPr>
            <a:picLocks noChangeAspect="1"/>
          </p:cNvPicPr>
          <p:nvPr/>
        </p:nvPicPr>
        <p:blipFill>
          <a:blip r:embed="rId12"/>
          <a:stretch>
            <a:fillRect/>
          </a:stretch>
        </p:blipFill>
        <p:spPr>
          <a:xfrm>
            <a:off x="619125" y="4707285"/>
            <a:ext cx="166688" cy="155525"/>
          </a:xfrm>
          <a:prstGeom prst="rect">
            <a:avLst/>
          </a:prstGeom>
        </p:spPr>
      </p:pic>
      <p:pic>
        <p:nvPicPr>
          <p:cNvPr id="13" name="Image 11" descr="preencoded.png"/>
          <p:cNvPicPr>
            <a:picLocks noChangeAspect="1"/>
          </p:cNvPicPr>
          <p:nvPr/>
        </p:nvPicPr>
        <p:blipFill>
          <a:blip r:embed="rId13"/>
          <a:stretch>
            <a:fillRect/>
          </a:stretch>
        </p:blipFill>
        <p:spPr>
          <a:xfrm>
            <a:off x="619125" y="5269260"/>
            <a:ext cx="166688" cy="166688"/>
          </a:xfrm>
          <a:prstGeom prst="rect">
            <a:avLst/>
          </a:prstGeom>
        </p:spPr>
      </p:pic>
      <p:pic>
        <p:nvPicPr>
          <p:cNvPr id="14" name="Image 12" descr="preencoded.png"/>
          <p:cNvPicPr>
            <a:picLocks noChangeAspect="1"/>
          </p:cNvPicPr>
          <p:nvPr/>
        </p:nvPicPr>
        <p:blipFill>
          <a:blip r:embed="rId14"/>
          <a:stretch>
            <a:fillRect/>
          </a:stretch>
        </p:blipFill>
        <p:spPr>
          <a:xfrm>
            <a:off x="6215063" y="1299121"/>
            <a:ext cx="5595938" cy="5177879"/>
          </a:xfrm>
          <a:prstGeom prst="rect">
            <a:avLst/>
          </a:prstGeom>
        </p:spPr>
      </p:pic>
      <p:pic>
        <p:nvPicPr>
          <p:cNvPr id="15" name="Image 13" descr="preencoded.png"/>
          <p:cNvPicPr>
            <a:picLocks noChangeAspect="1"/>
          </p:cNvPicPr>
          <p:nvPr/>
        </p:nvPicPr>
        <p:blipFill>
          <a:blip r:embed="rId15"/>
          <a:stretch>
            <a:fillRect/>
          </a:stretch>
        </p:blipFill>
        <p:spPr>
          <a:xfrm>
            <a:off x="6453188" y="1584871"/>
            <a:ext cx="238125" cy="190500"/>
          </a:xfrm>
          <a:prstGeom prst="rect">
            <a:avLst/>
          </a:prstGeom>
        </p:spPr>
      </p:pic>
      <p:pic>
        <p:nvPicPr>
          <p:cNvPr id="16" name="Image 14" descr="preencoded.png"/>
          <p:cNvPicPr>
            <a:picLocks noChangeAspect="1"/>
          </p:cNvPicPr>
          <p:nvPr/>
        </p:nvPicPr>
        <p:blipFill>
          <a:blip r:embed="rId16"/>
          <a:stretch>
            <a:fillRect/>
          </a:stretch>
        </p:blipFill>
        <p:spPr>
          <a:xfrm>
            <a:off x="6453188" y="2080171"/>
            <a:ext cx="5119688" cy="548580"/>
          </a:xfrm>
          <a:prstGeom prst="rect">
            <a:avLst/>
          </a:prstGeom>
        </p:spPr>
      </p:pic>
      <p:pic>
        <p:nvPicPr>
          <p:cNvPr id="17" name="Image 15" descr="preencoded.png"/>
          <p:cNvPicPr>
            <a:picLocks noChangeAspect="1"/>
          </p:cNvPicPr>
          <p:nvPr/>
        </p:nvPicPr>
        <p:blipFill>
          <a:blip r:embed="rId16"/>
          <a:stretch>
            <a:fillRect/>
          </a:stretch>
        </p:blipFill>
        <p:spPr>
          <a:xfrm>
            <a:off x="6453188" y="2933551"/>
            <a:ext cx="5119688" cy="548580"/>
          </a:xfrm>
          <a:prstGeom prst="rect">
            <a:avLst/>
          </a:prstGeom>
        </p:spPr>
      </p:pic>
      <p:pic>
        <p:nvPicPr>
          <p:cNvPr id="18" name="Image 16" descr="preencoded.png"/>
          <p:cNvPicPr>
            <a:picLocks noChangeAspect="1"/>
          </p:cNvPicPr>
          <p:nvPr/>
        </p:nvPicPr>
        <p:blipFill>
          <a:blip r:embed="rId17"/>
          <a:stretch>
            <a:fillRect/>
          </a:stretch>
        </p:blipFill>
        <p:spPr>
          <a:xfrm>
            <a:off x="6453188" y="3875484"/>
            <a:ext cx="214313" cy="175320"/>
          </a:xfrm>
          <a:prstGeom prst="rect">
            <a:avLst/>
          </a:prstGeom>
        </p:spPr>
      </p:pic>
      <p:pic>
        <p:nvPicPr>
          <p:cNvPr id="19" name="Image 17" descr="preencoded.png"/>
          <p:cNvPicPr>
            <a:picLocks noChangeAspect="1"/>
          </p:cNvPicPr>
          <p:nvPr/>
        </p:nvPicPr>
        <p:blipFill>
          <a:blip r:embed="rId18"/>
          <a:stretch>
            <a:fillRect/>
          </a:stretch>
        </p:blipFill>
        <p:spPr>
          <a:xfrm>
            <a:off x="6453188" y="4291757"/>
            <a:ext cx="166688" cy="179487"/>
          </a:xfrm>
          <a:prstGeom prst="rect">
            <a:avLst/>
          </a:prstGeom>
        </p:spPr>
      </p:pic>
      <p:pic>
        <p:nvPicPr>
          <p:cNvPr id="20" name="Image 18" descr="preencoded.png"/>
          <p:cNvPicPr>
            <a:picLocks noChangeAspect="1"/>
          </p:cNvPicPr>
          <p:nvPr/>
        </p:nvPicPr>
        <p:blipFill>
          <a:blip r:embed="rId19"/>
          <a:stretch>
            <a:fillRect/>
          </a:stretch>
        </p:blipFill>
        <p:spPr>
          <a:xfrm>
            <a:off x="6453188" y="4853732"/>
            <a:ext cx="166688" cy="137220"/>
          </a:xfrm>
          <a:prstGeom prst="rect">
            <a:avLst/>
          </a:prstGeom>
        </p:spPr>
      </p:pic>
      <p:sp>
        <p:nvSpPr>
          <p:cNvPr id="21" name="Text 0"/>
          <p:cNvSpPr/>
          <p:nvPr/>
        </p:nvSpPr>
        <p:spPr>
          <a:xfrm>
            <a:off x="619125" y="428625"/>
            <a:ext cx="10953750" cy="251371"/>
          </a:xfrm>
          <a:prstGeom prst="rect">
            <a:avLst/>
          </a:prstGeom>
          <a:noFill/>
          <a:ln/>
        </p:spPr>
        <p:txBody>
          <a:bodyPr vert="horz" wrap="square" lIns="0" tIns="0" rIns="0" bIns="0" rtlCol="0" anchor="ctr"/>
          <a:lstStyle/>
          <a:p>
            <a:pPr marL="0" indent="0">
              <a:lnSpc>
                <a:spcPts val="1980"/>
              </a:lnSpc>
              <a:buNone/>
            </a:pPr>
            <a:r>
              <a:rPr lang="en-US" sz="1800" b="1" dirty="0">
                <a:solidFill>
                  <a:srgbClr val="2D3436"/>
                </a:solidFill>
              </a:rPr>
              <a:t>Understanding Results: Negative</a:t>
            </a:r>
            <a:endParaRPr lang="en-US" sz="1800" dirty="0"/>
          </a:p>
        </p:txBody>
      </p:sp>
      <p:sp>
        <p:nvSpPr>
          <p:cNvPr id="22" name="Text 1"/>
          <p:cNvSpPr/>
          <p:nvPr/>
        </p:nvSpPr>
        <p:spPr>
          <a:xfrm>
            <a:off x="619125" y="765721"/>
            <a:ext cx="3429000" cy="171450"/>
          </a:xfrm>
          <a:prstGeom prst="rect">
            <a:avLst/>
          </a:prstGeom>
          <a:noFill/>
          <a:ln/>
        </p:spPr>
        <p:txBody>
          <a:bodyPr vert="horz" wrap="square" lIns="0" tIns="0" rIns="0" bIns="0" rtlCol="0" anchor="ctr"/>
          <a:lstStyle/>
          <a:p>
            <a:pPr marL="0" indent="0">
              <a:lnSpc>
                <a:spcPts val="1350"/>
              </a:lnSpc>
              <a:buNone/>
            </a:pPr>
            <a:r>
              <a:rPr lang="en-US" sz="900" b="1" kern="0" spc="30" dirty="0">
                <a:solidFill>
                  <a:srgbClr val="E17055"/>
                </a:solidFill>
              </a:rPr>
              <a:t>CERVICAL SCREENING MODULE</a:t>
            </a:r>
            <a:endParaRPr lang="en-US" sz="900" dirty="0"/>
          </a:p>
        </p:txBody>
      </p:sp>
      <p:sp>
        <p:nvSpPr>
          <p:cNvPr id="23" name="Text 2"/>
          <p:cNvSpPr/>
          <p:nvPr/>
        </p:nvSpPr>
        <p:spPr>
          <a:xfrm>
            <a:off x="2651968" y="737146"/>
            <a:ext cx="182880" cy="228600"/>
          </a:xfrm>
          <a:prstGeom prst="rect">
            <a:avLst/>
          </a:prstGeom>
          <a:noFill/>
          <a:ln/>
        </p:spPr>
        <p:txBody>
          <a:bodyPr vert="horz" wrap="square" lIns="0" tIns="0" rIns="0" bIns="0" rtlCol="0" anchor="ctr"/>
          <a:lstStyle/>
          <a:p>
            <a:pPr marL="0" indent="0">
              <a:lnSpc>
                <a:spcPts val="1800"/>
              </a:lnSpc>
              <a:buNone/>
            </a:pPr>
            <a:r>
              <a:rPr lang="en-US" sz="1200" dirty="0">
                <a:solidFill>
                  <a:srgbClr val="BDC3C7"/>
                </a:solidFill>
              </a:rPr>
              <a:t>|</a:t>
            </a:r>
            <a:endParaRPr lang="en-US" sz="1200" dirty="0"/>
          </a:p>
        </p:txBody>
      </p:sp>
      <p:sp>
        <p:nvSpPr>
          <p:cNvPr id="24" name="Text 3"/>
          <p:cNvSpPr/>
          <p:nvPr/>
        </p:nvSpPr>
        <p:spPr>
          <a:xfrm>
            <a:off x="2798564" y="765721"/>
            <a:ext cx="3291840" cy="171450"/>
          </a:xfrm>
          <a:prstGeom prst="rect">
            <a:avLst/>
          </a:prstGeom>
          <a:noFill/>
          <a:ln/>
        </p:spPr>
        <p:txBody>
          <a:bodyPr vert="horz" wrap="square" lIns="0" tIns="0" rIns="0" bIns="0" rtlCol="0" anchor="ctr"/>
          <a:lstStyle/>
          <a:p>
            <a:pPr marL="0" indent="0">
              <a:lnSpc>
                <a:spcPts val="1350"/>
              </a:lnSpc>
              <a:buNone/>
            </a:pPr>
            <a:r>
              <a:rPr lang="en-US" sz="900" dirty="0">
                <a:solidFill>
                  <a:srgbClr val="636E72"/>
                </a:solidFill>
              </a:rPr>
              <a:t>Bradford VTS GP Training</a:t>
            </a:r>
            <a:endParaRPr lang="en-US" sz="900" dirty="0"/>
          </a:p>
        </p:txBody>
      </p:sp>
      <p:sp>
        <p:nvSpPr>
          <p:cNvPr id="25" name="Text 4"/>
          <p:cNvSpPr/>
          <p:nvPr/>
        </p:nvSpPr>
        <p:spPr>
          <a:xfrm>
            <a:off x="952500" y="1537246"/>
            <a:ext cx="5119688"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3436"/>
                </a:solidFill>
              </a:rPr>
              <a:t>What "Negative" Means</a:t>
            </a:r>
            <a:endParaRPr lang="en-US" sz="1500" dirty="0"/>
          </a:p>
        </p:txBody>
      </p:sp>
      <p:sp>
        <p:nvSpPr>
          <p:cNvPr id="26" name="Text 5"/>
          <p:cNvSpPr/>
          <p:nvPr/>
        </p:nvSpPr>
        <p:spPr>
          <a:xfrm>
            <a:off x="881063" y="1984921"/>
            <a:ext cx="4857750" cy="485775"/>
          </a:xfrm>
          <a:prstGeom prst="rect">
            <a:avLst/>
          </a:prstGeom>
          <a:noFill/>
          <a:ln/>
        </p:spPr>
        <p:txBody>
          <a:bodyPr vert="horz" wrap="square" lIns="0" tIns="0" rIns="0" bIns="0" rtlCol="0" anchor="ctr"/>
          <a:lstStyle/>
          <a:p>
            <a:pPr marL="0" indent="0" algn="l">
              <a:lnSpc>
                <a:spcPts val="1913"/>
              </a:lnSpc>
              <a:buNone/>
            </a:pPr>
            <a:r>
              <a:rPr lang="en-US" sz="1275" b="1" dirty="0">
                <a:solidFill>
                  <a:srgbClr val="2D3436"/>
                </a:solidFill>
              </a:rPr>
              <a:t>Laboratory Term:</a:t>
            </a:r>
            <a:r>
              <a:rPr lang="en-US" sz="1275" dirty="0">
                <a:solidFill>
                  <a:srgbClr val="2D3436"/>
                </a:solidFill>
              </a:rPr>
              <a:t> No nuclear abnormalities found in the sampled cells.</a:t>
            </a:r>
            <a:endParaRPr lang="en-US" sz="1275" dirty="0"/>
          </a:p>
        </p:txBody>
      </p:sp>
      <p:sp>
        <p:nvSpPr>
          <p:cNvPr id="27" name="Text 6"/>
          <p:cNvSpPr/>
          <p:nvPr/>
        </p:nvSpPr>
        <p:spPr>
          <a:xfrm>
            <a:off x="881063" y="2546896"/>
            <a:ext cx="11310938" cy="242888"/>
          </a:xfrm>
          <a:prstGeom prst="rect">
            <a:avLst/>
          </a:prstGeom>
          <a:noFill/>
          <a:ln/>
        </p:spPr>
        <p:txBody>
          <a:bodyPr vert="horz" wrap="square" lIns="0" tIns="0" rIns="0" bIns="0" rtlCol="0" anchor="ctr"/>
          <a:lstStyle/>
          <a:p>
            <a:pPr marL="0" indent="0" algn="l">
              <a:lnSpc>
                <a:spcPts val="1913"/>
              </a:lnSpc>
              <a:buNone/>
            </a:pPr>
            <a:r>
              <a:rPr lang="en-US" sz="1275" b="1" dirty="0">
                <a:solidFill>
                  <a:srgbClr val="2D3436"/>
                </a:solidFill>
              </a:rPr>
              <a:t>Patient Term:</a:t>
            </a:r>
            <a:r>
              <a:rPr lang="en-US" sz="1275" dirty="0">
                <a:solidFill>
                  <a:srgbClr val="2D3436"/>
                </a:solidFill>
              </a:rPr>
              <a:t> Always inform the woman her result is "Normal."</a:t>
            </a:r>
            <a:endParaRPr lang="en-US" sz="1275" dirty="0"/>
          </a:p>
        </p:txBody>
      </p:sp>
      <p:sp>
        <p:nvSpPr>
          <p:cNvPr id="28" name="Text 7"/>
          <p:cNvSpPr/>
          <p:nvPr/>
        </p:nvSpPr>
        <p:spPr>
          <a:xfrm>
            <a:off x="881063" y="2865983"/>
            <a:ext cx="4857750" cy="485775"/>
          </a:xfrm>
          <a:prstGeom prst="rect">
            <a:avLst/>
          </a:prstGeom>
          <a:noFill/>
          <a:ln/>
        </p:spPr>
        <p:txBody>
          <a:bodyPr vert="horz" wrap="square" lIns="0" tIns="0" rIns="0" bIns="0" rtlCol="0" anchor="ctr"/>
          <a:lstStyle/>
          <a:p>
            <a:pPr marL="0" indent="0" algn="l">
              <a:lnSpc>
                <a:spcPts val="1913"/>
              </a:lnSpc>
              <a:buNone/>
            </a:pPr>
            <a:r>
              <a:rPr lang="en-US" sz="1275" b="1" dirty="0">
                <a:solidFill>
                  <a:srgbClr val="2D3436"/>
                </a:solidFill>
              </a:rPr>
              <a:t>Action:</a:t>
            </a:r>
            <a:r>
              <a:rPr lang="en-US" sz="1275" dirty="0">
                <a:solidFill>
                  <a:srgbClr val="2D3436"/>
                </a:solidFill>
              </a:rPr>
              <a:t> Routine recall (3 years for ages 25-49; 5 years for ages 50-64).</a:t>
            </a:r>
            <a:endParaRPr lang="en-US" sz="1275" dirty="0"/>
          </a:p>
        </p:txBody>
      </p:sp>
      <p:sp>
        <p:nvSpPr>
          <p:cNvPr id="29" name="Text 8"/>
          <p:cNvSpPr/>
          <p:nvPr/>
        </p:nvSpPr>
        <p:spPr>
          <a:xfrm>
            <a:off x="952500" y="4221510"/>
            <a:ext cx="52578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3436"/>
                </a:solidFill>
              </a:rPr>
              <a:t>Limitations of the Test</a:t>
            </a:r>
            <a:endParaRPr lang="en-US" sz="1500" dirty="0"/>
          </a:p>
        </p:txBody>
      </p:sp>
      <p:sp>
        <p:nvSpPr>
          <p:cNvPr id="30" name="Text 9"/>
          <p:cNvSpPr/>
          <p:nvPr/>
        </p:nvSpPr>
        <p:spPr>
          <a:xfrm>
            <a:off x="881063" y="4669185"/>
            <a:ext cx="4857750" cy="485775"/>
          </a:xfrm>
          <a:prstGeom prst="rect">
            <a:avLst/>
          </a:prstGeom>
          <a:noFill/>
          <a:ln/>
        </p:spPr>
        <p:txBody>
          <a:bodyPr vert="horz" wrap="square" lIns="0" tIns="0" rIns="0" bIns="0" rtlCol="0" anchor="ctr"/>
          <a:lstStyle/>
          <a:p>
            <a:pPr marL="0" indent="0" algn="l">
              <a:lnSpc>
                <a:spcPts val="1913"/>
              </a:lnSpc>
              <a:buNone/>
            </a:pPr>
            <a:r>
              <a:rPr lang="en-US" sz="1275" b="1" dirty="0">
                <a:solidFill>
                  <a:srgbClr val="2D3436"/>
                </a:solidFill>
              </a:rPr>
              <a:t>False Negative Rate:</a:t>
            </a:r>
            <a:r>
              <a:rPr lang="en-US" sz="1275" dirty="0">
                <a:solidFill>
                  <a:srgbClr val="2D3436"/>
                </a:solidFill>
              </a:rPr>
              <a:t> Approximately </a:t>
            </a:r>
            <a:r>
              <a:rPr lang="en-US" sz="1275" b="1" dirty="0">
                <a:solidFill>
                  <a:srgbClr val="D63031"/>
                </a:solidFill>
              </a:rPr>
              <a:t>10%</a:t>
            </a:r>
            <a:r>
              <a:rPr lang="en-US" sz="1275" dirty="0">
                <a:solidFill>
                  <a:srgbClr val="2D3436"/>
                </a:solidFill>
              </a:rPr>
              <a:t> of abnormalities can be missed.</a:t>
            </a:r>
            <a:endParaRPr lang="en-US" sz="1275" dirty="0"/>
          </a:p>
        </p:txBody>
      </p:sp>
      <p:sp>
        <p:nvSpPr>
          <p:cNvPr id="31" name="Text 10"/>
          <p:cNvSpPr/>
          <p:nvPr/>
        </p:nvSpPr>
        <p:spPr>
          <a:xfrm>
            <a:off x="881063" y="5231160"/>
            <a:ext cx="4857750" cy="485775"/>
          </a:xfrm>
          <a:prstGeom prst="rect">
            <a:avLst/>
          </a:prstGeom>
          <a:noFill/>
          <a:ln/>
        </p:spPr>
        <p:txBody>
          <a:bodyPr vert="horz" wrap="square" lIns="0" tIns="0" rIns="0" bIns="0" rtlCol="0" anchor="ctr"/>
          <a:lstStyle/>
          <a:p>
            <a:pPr marL="0" indent="0" algn="l">
              <a:lnSpc>
                <a:spcPts val="1913"/>
              </a:lnSpc>
              <a:buNone/>
            </a:pPr>
            <a:r>
              <a:rPr lang="en-US" sz="1275" b="1" dirty="0">
                <a:solidFill>
                  <a:srgbClr val="2D3436"/>
                </a:solidFill>
              </a:rPr>
              <a:t>Low Risk, Not No Risk:</a:t>
            </a:r>
            <a:r>
              <a:rPr lang="en-US" sz="1275" dirty="0">
                <a:solidFill>
                  <a:srgbClr val="2D3436"/>
                </a:solidFill>
              </a:rPr>
              <a:t> A normal smear does not exclude cancer in symptomatic women.</a:t>
            </a:r>
            <a:endParaRPr lang="en-US" sz="1275" dirty="0"/>
          </a:p>
        </p:txBody>
      </p:sp>
      <p:sp>
        <p:nvSpPr>
          <p:cNvPr id="32" name="Text 11"/>
          <p:cNvSpPr/>
          <p:nvPr/>
        </p:nvSpPr>
        <p:spPr>
          <a:xfrm>
            <a:off x="6786563" y="1537246"/>
            <a:ext cx="5405438"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3436"/>
                </a:solidFill>
              </a:rPr>
              <a:t>SCA Talk: Explaining Results</a:t>
            </a:r>
            <a:endParaRPr lang="en-US" sz="1500" dirty="0"/>
          </a:p>
        </p:txBody>
      </p:sp>
      <p:sp>
        <p:nvSpPr>
          <p:cNvPr id="33" name="Text 12"/>
          <p:cNvSpPr/>
          <p:nvPr/>
        </p:nvSpPr>
        <p:spPr>
          <a:xfrm>
            <a:off x="6596063" y="2080171"/>
            <a:ext cx="4976813" cy="548580"/>
          </a:xfrm>
          <a:prstGeom prst="rect">
            <a:avLst/>
          </a:prstGeom>
          <a:noFill/>
          <a:ln/>
        </p:spPr>
        <p:txBody>
          <a:bodyPr vert="horz" wrap="square" lIns="0" tIns="0" rIns="0" bIns="0" rtlCol="0" anchor="ctr"/>
          <a:lstStyle/>
          <a:p>
            <a:pPr marL="0" indent="0">
              <a:lnSpc>
                <a:spcPts val="2160"/>
              </a:lnSpc>
              <a:buNone/>
            </a:pPr>
            <a:r>
              <a:rPr lang="en-US" sz="1350" i="1" dirty="0">
                <a:solidFill>
                  <a:srgbClr val="2D3436"/>
                </a:solidFill>
              </a:rPr>
              <a:t>"Your results are normal, which is great news. It means your risk of developing cervical cancer is very low."</a:t>
            </a:r>
            <a:endParaRPr lang="en-US" sz="1350" dirty="0"/>
          </a:p>
        </p:txBody>
      </p:sp>
      <p:sp>
        <p:nvSpPr>
          <p:cNvPr id="34" name="Text 13"/>
          <p:cNvSpPr/>
          <p:nvPr/>
        </p:nvSpPr>
        <p:spPr>
          <a:xfrm>
            <a:off x="6596063" y="2933551"/>
            <a:ext cx="4976813" cy="548580"/>
          </a:xfrm>
          <a:prstGeom prst="rect">
            <a:avLst/>
          </a:prstGeom>
          <a:noFill/>
          <a:ln/>
        </p:spPr>
        <p:txBody>
          <a:bodyPr vert="horz" wrap="square" lIns="0" tIns="0" rIns="0" bIns="0" rtlCol="0" anchor="ctr"/>
          <a:lstStyle/>
          <a:p>
            <a:pPr marL="0" indent="0">
              <a:lnSpc>
                <a:spcPts val="2160"/>
              </a:lnSpc>
              <a:buNone/>
            </a:pPr>
            <a:r>
              <a:rPr lang="en-US" sz="1350" i="1" dirty="0">
                <a:solidFill>
                  <a:srgbClr val="2D3436"/>
                </a:solidFill>
              </a:rPr>
              <a:t>"No screening test is 100% perfect, which is why we repeat it every few years to stay on top of things."</a:t>
            </a:r>
            <a:endParaRPr lang="en-US" sz="1350" dirty="0"/>
          </a:p>
        </p:txBody>
      </p:sp>
      <p:sp>
        <p:nvSpPr>
          <p:cNvPr id="35" name="Text 14"/>
          <p:cNvSpPr/>
          <p:nvPr/>
        </p:nvSpPr>
        <p:spPr>
          <a:xfrm>
            <a:off x="6762750" y="3834557"/>
            <a:ext cx="5119688"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Safety Netting</a:t>
            </a:r>
            <a:endParaRPr lang="en-US" sz="1350" dirty="0"/>
          </a:p>
        </p:txBody>
      </p:sp>
      <p:sp>
        <p:nvSpPr>
          <p:cNvPr id="36" name="Text 15"/>
          <p:cNvSpPr/>
          <p:nvPr/>
        </p:nvSpPr>
        <p:spPr>
          <a:xfrm>
            <a:off x="6715125" y="4253657"/>
            <a:ext cx="4857750" cy="485775"/>
          </a:xfrm>
          <a:prstGeom prst="rect">
            <a:avLst/>
          </a:prstGeom>
          <a:noFill/>
          <a:ln/>
        </p:spPr>
        <p:txBody>
          <a:bodyPr vert="horz" wrap="square" lIns="0" tIns="0" rIns="0" bIns="0" rtlCol="0" anchor="ctr"/>
          <a:lstStyle/>
          <a:p>
            <a:pPr marL="0" indent="0" algn="l">
              <a:lnSpc>
                <a:spcPts val="1913"/>
              </a:lnSpc>
              <a:buNone/>
            </a:pPr>
            <a:r>
              <a:rPr lang="en-US" sz="1275" dirty="0">
                <a:solidFill>
                  <a:srgbClr val="2D3436"/>
                </a:solidFill>
              </a:rPr>
              <a:t>Advise the patient to return if she experiences </a:t>
            </a:r>
            <a:r>
              <a:rPr lang="en-US" sz="1275" b="1" dirty="0">
                <a:solidFill>
                  <a:srgbClr val="2D3436"/>
                </a:solidFill>
              </a:rPr>
              <a:t>abnormal bleeding</a:t>
            </a:r>
            <a:r>
              <a:rPr lang="en-US" sz="1275" dirty="0">
                <a:solidFill>
                  <a:srgbClr val="2D3436"/>
                </a:solidFill>
              </a:rPr>
              <a:t> (PCB, IMB, or PMB).</a:t>
            </a:r>
            <a:endParaRPr lang="en-US" sz="1275" dirty="0"/>
          </a:p>
        </p:txBody>
      </p:sp>
      <p:sp>
        <p:nvSpPr>
          <p:cNvPr id="37" name="Text 16"/>
          <p:cNvSpPr/>
          <p:nvPr/>
        </p:nvSpPr>
        <p:spPr>
          <a:xfrm>
            <a:off x="6715125" y="4815632"/>
            <a:ext cx="5476875" cy="242888"/>
          </a:xfrm>
          <a:prstGeom prst="rect">
            <a:avLst/>
          </a:prstGeom>
          <a:noFill/>
          <a:ln/>
        </p:spPr>
        <p:txBody>
          <a:bodyPr vert="horz" wrap="square" lIns="0" tIns="0" rIns="0" bIns="0" rtlCol="0" anchor="ctr"/>
          <a:lstStyle/>
          <a:p>
            <a:pPr marL="0" indent="0" algn="l">
              <a:lnSpc>
                <a:spcPts val="1913"/>
              </a:lnSpc>
              <a:buNone/>
            </a:pPr>
            <a:r>
              <a:rPr lang="en-US" sz="1275" dirty="0">
                <a:solidFill>
                  <a:srgbClr val="2D3436"/>
                </a:solidFill>
              </a:rPr>
              <a:t>Document that the limitations of the screening test were discussed.</a:t>
            </a:r>
            <a:endParaRPr lang="en-US" sz="1275"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190500"/>
            <a:ext cx="11430000" cy="822871"/>
          </a:xfrm>
          <a:prstGeom prst="rect">
            <a:avLst/>
          </a:prstGeom>
        </p:spPr>
      </p:pic>
      <p:pic>
        <p:nvPicPr>
          <p:cNvPr id="5" name="Image 3" descr="preencoded.png"/>
          <p:cNvPicPr>
            <a:picLocks noChangeAspect="1"/>
          </p:cNvPicPr>
          <p:nvPr/>
        </p:nvPicPr>
        <p:blipFill>
          <a:blip r:embed="rId5"/>
          <a:stretch>
            <a:fillRect/>
          </a:stretch>
        </p:blipFill>
        <p:spPr>
          <a:xfrm>
            <a:off x="381000" y="1203871"/>
            <a:ext cx="5595938" cy="2589014"/>
          </a:xfrm>
          <a:prstGeom prst="rect">
            <a:avLst/>
          </a:prstGeom>
        </p:spPr>
      </p:pic>
      <p:pic>
        <p:nvPicPr>
          <p:cNvPr id="6" name="Image 4" descr="preencoded.png"/>
          <p:cNvPicPr>
            <a:picLocks noChangeAspect="1"/>
          </p:cNvPicPr>
          <p:nvPr/>
        </p:nvPicPr>
        <p:blipFill>
          <a:blip r:embed="rId6"/>
          <a:stretch>
            <a:fillRect/>
          </a:stretch>
        </p:blipFill>
        <p:spPr>
          <a:xfrm>
            <a:off x="571500" y="1435298"/>
            <a:ext cx="214313" cy="175320"/>
          </a:xfrm>
          <a:prstGeom prst="rect">
            <a:avLst/>
          </a:prstGeom>
        </p:spPr>
      </p:pic>
      <p:pic>
        <p:nvPicPr>
          <p:cNvPr id="7" name="Image 5" descr="preencoded.png"/>
          <p:cNvPicPr>
            <a:picLocks noChangeAspect="1"/>
          </p:cNvPicPr>
          <p:nvPr/>
        </p:nvPicPr>
        <p:blipFill>
          <a:blip r:embed="rId7"/>
          <a:stretch>
            <a:fillRect/>
          </a:stretch>
        </p:blipFill>
        <p:spPr>
          <a:xfrm>
            <a:off x="571500" y="1803946"/>
            <a:ext cx="142875" cy="114300"/>
          </a:xfrm>
          <a:prstGeom prst="rect">
            <a:avLst/>
          </a:prstGeom>
        </p:spPr>
      </p:pic>
      <p:pic>
        <p:nvPicPr>
          <p:cNvPr id="8" name="Image 6" descr="preencoded.png"/>
          <p:cNvPicPr>
            <a:picLocks noChangeAspect="1"/>
          </p:cNvPicPr>
          <p:nvPr/>
        </p:nvPicPr>
        <p:blipFill>
          <a:blip r:embed="rId8"/>
          <a:stretch>
            <a:fillRect/>
          </a:stretch>
        </p:blipFill>
        <p:spPr>
          <a:xfrm>
            <a:off x="571500" y="2094458"/>
            <a:ext cx="142875" cy="142875"/>
          </a:xfrm>
          <a:prstGeom prst="rect">
            <a:avLst/>
          </a:prstGeom>
        </p:spPr>
      </p:pic>
      <p:pic>
        <p:nvPicPr>
          <p:cNvPr id="9" name="Image 7" descr="preencoded.png"/>
          <p:cNvPicPr>
            <a:picLocks noChangeAspect="1"/>
          </p:cNvPicPr>
          <p:nvPr/>
        </p:nvPicPr>
        <p:blipFill>
          <a:blip r:embed="rId9"/>
          <a:stretch>
            <a:fillRect/>
          </a:stretch>
        </p:blipFill>
        <p:spPr>
          <a:xfrm>
            <a:off x="571500" y="2599283"/>
            <a:ext cx="142875" cy="114300"/>
          </a:xfrm>
          <a:prstGeom prst="rect">
            <a:avLst/>
          </a:prstGeom>
        </p:spPr>
      </p:pic>
      <p:pic>
        <p:nvPicPr>
          <p:cNvPr id="10" name="Image 8" descr="preencoded.png"/>
          <p:cNvPicPr>
            <a:picLocks noChangeAspect="1"/>
          </p:cNvPicPr>
          <p:nvPr/>
        </p:nvPicPr>
        <p:blipFill>
          <a:blip r:embed="rId10"/>
          <a:stretch>
            <a:fillRect/>
          </a:stretch>
        </p:blipFill>
        <p:spPr>
          <a:xfrm>
            <a:off x="381000" y="3983385"/>
            <a:ext cx="5595938" cy="2589014"/>
          </a:xfrm>
          <a:prstGeom prst="rect">
            <a:avLst/>
          </a:prstGeom>
        </p:spPr>
      </p:pic>
      <p:pic>
        <p:nvPicPr>
          <p:cNvPr id="11" name="Image 9" descr="preencoded.png"/>
          <p:cNvPicPr>
            <a:picLocks noChangeAspect="1"/>
          </p:cNvPicPr>
          <p:nvPr/>
        </p:nvPicPr>
        <p:blipFill>
          <a:blip r:embed="rId11"/>
          <a:stretch>
            <a:fillRect/>
          </a:stretch>
        </p:blipFill>
        <p:spPr>
          <a:xfrm>
            <a:off x="571500" y="4214813"/>
            <a:ext cx="214313" cy="175320"/>
          </a:xfrm>
          <a:prstGeom prst="rect">
            <a:avLst/>
          </a:prstGeom>
        </p:spPr>
      </p:pic>
      <p:pic>
        <p:nvPicPr>
          <p:cNvPr id="12" name="Image 10" descr="preencoded.png"/>
          <p:cNvPicPr>
            <a:picLocks noChangeAspect="1"/>
          </p:cNvPicPr>
          <p:nvPr/>
        </p:nvPicPr>
        <p:blipFill>
          <a:blip r:embed="rId12"/>
          <a:stretch>
            <a:fillRect/>
          </a:stretch>
        </p:blipFill>
        <p:spPr>
          <a:xfrm>
            <a:off x="571500" y="4583460"/>
            <a:ext cx="142875" cy="142875"/>
          </a:xfrm>
          <a:prstGeom prst="rect">
            <a:avLst/>
          </a:prstGeom>
        </p:spPr>
      </p:pic>
      <p:pic>
        <p:nvPicPr>
          <p:cNvPr id="13" name="Image 11" descr="preencoded.png"/>
          <p:cNvPicPr>
            <a:picLocks noChangeAspect="1"/>
          </p:cNvPicPr>
          <p:nvPr/>
        </p:nvPicPr>
        <p:blipFill>
          <a:blip r:embed="rId13"/>
          <a:stretch>
            <a:fillRect/>
          </a:stretch>
        </p:blipFill>
        <p:spPr>
          <a:xfrm>
            <a:off x="571500" y="5088285"/>
            <a:ext cx="142875" cy="114300"/>
          </a:xfrm>
          <a:prstGeom prst="rect">
            <a:avLst/>
          </a:prstGeom>
        </p:spPr>
      </p:pic>
      <p:pic>
        <p:nvPicPr>
          <p:cNvPr id="14" name="Image 12" descr="preencoded.png"/>
          <p:cNvPicPr>
            <a:picLocks noChangeAspect="1"/>
          </p:cNvPicPr>
          <p:nvPr/>
        </p:nvPicPr>
        <p:blipFill>
          <a:blip r:embed="rId14"/>
          <a:stretch>
            <a:fillRect/>
          </a:stretch>
        </p:blipFill>
        <p:spPr>
          <a:xfrm>
            <a:off x="571500" y="5593110"/>
            <a:ext cx="142875" cy="155823"/>
          </a:xfrm>
          <a:prstGeom prst="rect">
            <a:avLst/>
          </a:prstGeom>
        </p:spPr>
      </p:pic>
      <p:pic>
        <p:nvPicPr>
          <p:cNvPr id="15" name="Image 13" descr="preencoded.png"/>
          <p:cNvPicPr>
            <a:picLocks noChangeAspect="1"/>
          </p:cNvPicPr>
          <p:nvPr/>
        </p:nvPicPr>
        <p:blipFill>
          <a:blip r:embed="rId15"/>
          <a:stretch>
            <a:fillRect/>
          </a:stretch>
        </p:blipFill>
        <p:spPr>
          <a:xfrm>
            <a:off x="6215063" y="1203871"/>
            <a:ext cx="5595938" cy="2589014"/>
          </a:xfrm>
          <a:prstGeom prst="rect">
            <a:avLst/>
          </a:prstGeom>
        </p:spPr>
      </p:pic>
      <p:pic>
        <p:nvPicPr>
          <p:cNvPr id="16" name="Image 14" descr="preencoded.png"/>
          <p:cNvPicPr>
            <a:picLocks noChangeAspect="1"/>
          </p:cNvPicPr>
          <p:nvPr/>
        </p:nvPicPr>
        <p:blipFill>
          <a:blip r:embed="rId16"/>
          <a:stretch>
            <a:fillRect/>
          </a:stretch>
        </p:blipFill>
        <p:spPr>
          <a:xfrm>
            <a:off x="6405563" y="1435298"/>
            <a:ext cx="214313" cy="175320"/>
          </a:xfrm>
          <a:prstGeom prst="rect">
            <a:avLst/>
          </a:prstGeom>
        </p:spPr>
      </p:pic>
      <p:pic>
        <p:nvPicPr>
          <p:cNvPr id="17" name="Image 15" descr="preencoded.png"/>
          <p:cNvPicPr>
            <a:picLocks noChangeAspect="1"/>
          </p:cNvPicPr>
          <p:nvPr/>
        </p:nvPicPr>
        <p:blipFill>
          <a:blip r:embed="rId17"/>
          <a:stretch>
            <a:fillRect/>
          </a:stretch>
        </p:blipFill>
        <p:spPr>
          <a:xfrm>
            <a:off x="6405563" y="1803946"/>
            <a:ext cx="142875" cy="114300"/>
          </a:xfrm>
          <a:prstGeom prst="rect">
            <a:avLst/>
          </a:prstGeom>
        </p:spPr>
      </p:pic>
      <p:pic>
        <p:nvPicPr>
          <p:cNvPr id="18" name="Image 16" descr="preencoded.png"/>
          <p:cNvPicPr>
            <a:picLocks noChangeAspect="1"/>
          </p:cNvPicPr>
          <p:nvPr/>
        </p:nvPicPr>
        <p:blipFill>
          <a:blip r:embed="rId18"/>
          <a:stretch>
            <a:fillRect/>
          </a:stretch>
        </p:blipFill>
        <p:spPr>
          <a:xfrm>
            <a:off x="6405563" y="2094458"/>
            <a:ext cx="142875" cy="142875"/>
          </a:xfrm>
          <a:prstGeom prst="rect">
            <a:avLst/>
          </a:prstGeom>
        </p:spPr>
      </p:pic>
      <p:pic>
        <p:nvPicPr>
          <p:cNvPr id="19" name="Image 17" descr="preencoded.png"/>
          <p:cNvPicPr>
            <a:picLocks noChangeAspect="1"/>
          </p:cNvPicPr>
          <p:nvPr/>
        </p:nvPicPr>
        <p:blipFill>
          <a:blip r:embed="rId18"/>
          <a:stretch>
            <a:fillRect/>
          </a:stretch>
        </p:blipFill>
        <p:spPr>
          <a:xfrm>
            <a:off x="6405563" y="2599283"/>
            <a:ext cx="142875" cy="142875"/>
          </a:xfrm>
          <a:prstGeom prst="rect">
            <a:avLst/>
          </a:prstGeom>
        </p:spPr>
      </p:pic>
      <p:pic>
        <p:nvPicPr>
          <p:cNvPr id="20" name="Image 18" descr="preencoded.png"/>
          <p:cNvPicPr>
            <a:picLocks noChangeAspect="1"/>
          </p:cNvPicPr>
          <p:nvPr/>
        </p:nvPicPr>
        <p:blipFill>
          <a:blip r:embed="rId19"/>
          <a:stretch>
            <a:fillRect/>
          </a:stretch>
        </p:blipFill>
        <p:spPr>
          <a:xfrm>
            <a:off x="6215063" y="3983385"/>
            <a:ext cx="5595938" cy="2589014"/>
          </a:xfrm>
          <a:prstGeom prst="rect">
            <a:avLst/>
          </a:prstGeom>
        </p:spPr>
      </p:pic>
      <p:pic>
        <p:nvPicPr>
          <p:cNvPr id="21" name="Image 19" descr="preencoded.png"/>
          <p:cNvPicPr>
            <a:picLocks noChangeAspect="1"/>
          </p:cNvPicPr>
          <p:nvPr/>
        </p:nvPicPr>
        <p:blipFill>
          <a:blip r:embed="rId20"/>
          <a:stretch>
            <a:fillRect/>
          </a:stretch>
        </p:blipFill>
        <p:spPr>
          <a:xfrm>
            <a:off x="6405563" y="4214813"/>
            <a:ext cx="214313" cy="175320"/>
          </a:xfrm>
          <a:prstGeom prst="rect">
            <a:avLst/>
          </a:prstGeom>
        </p:spPr>
      </p:pic>
      <p:pic>
        <p:nvPicPr>
          <p:cNvPr id="22" name="Image 20" descr="preencoded.png"/>
          <p:cNvPicPr>
            <a:picLocks noChangeAspect="1"/>
          </p:cNvPicPr>
          <p:nvPr/>
        </p:nvPicPr>
        <p:blipFill>
          <a:blip r:embed="rId21"/>
          <a:stretch>
            <a:fillRect/>
          </a:stretch>
        </p:blipFill>
        <p:spPr>
          <a:xfrm>
            <a:off x="6405563" y="4583460"/>
            <a:ext cx="142875" cy="190500"/>
          </a:xfrm>
          <a:prstGeom prst="rect">
            <a:avLst/>
          </a:prstGeom>
        </p:spPr>
      </p:pic>
      <p:pic>
        <p:nvPicPr>
          <p:cNvPr id="23" name="Image 21" descr="preencoded.png"/>
          <p:cNvPicPr>
            <a:picLocks noChangeAspect="1"/>
          </p:cNvPicPr>
          <p:nvPr/>
        </p:nvPicPr>
        <p:blipFill>
          <a:blip r:embed="rId22"/>
          <a:stretch>
            <a:fillRect/>
          </a:stretch>
        </p:blipFill>
        <p:spPr>
          <a:xfrm>
            <a:off x="6405563" y="5302597"/>
            <a:ext cx="142875" cy="190500"/>
          </a:xfrm>
          <a:prstGeom prst="rect">
            <a:avLst/>
          </a:prstGeom>
        </p:spPr>
      </p:pic>
      <p:pic>
        <p:nvPicPr>
          <p:cNvPr id="24" name="Image 22" descr="preencoded.png"/>
          <p:cNvPicPr>
            <a:picLocks noChangeAspect="1"/>
          </p:cNvPicPr>
          <p:nvPr/>
        </p:nvPicPr>
        <p:blipFill>
          <a:blip r:embed="rId23"/>
          <a:stretch>
            <a:fillRect/>
          </a:stretch>
        </p:blipFill>
        <p:spPr>
          <a:xfrm>
            <a:off x="6405563" y="5788372"/>
            <a:ext cx="5214938" cy="457200"/>
          </a:xfrm>
          <a:prstGeom prst="rect">
            <a:avLst/>
          </a:prstGeom>
        </p:spPr>
      </p:pic>
      <p:sp>
        <p:nvSpPr>
          <p:cNvPr id="25" name="Text 0"/>
          <p:cNvSpPr/>
          <p:nvPr/>
        </p:nvSpPr>
        <p:spPr>
          <a:xfrm>
            <a:off x="619125" y="333375"/>
            <a:ext cx="10953750" cy="251371"/>
          </a:xfrm>
          <a:prstGeom prst="rect">
            <a:avLst/>
          </a:prstGeom>
          <a:noFill/>
          <a:ln/>
        </p:spPr>
        <p:txBody>
          <a:bodyPr vert="horz" wrap="square" lIns="0" tIns="0" rIns="0" bIns="0" rtlCol="0" anchor="ctr"/>
          <a:lstStyle/>
          <a:p>
            <a:pPr marL="0" indent="0">
              <a:lnSpc>
                <a:spcPts val="1980"/>
              </a:lnSpc>
              <a:buNone/>
            </a:pPr>
            <a:r>
              <a:rPr lang="en-US" sz="1800" b="1" dirty="0">
                <a:solidFill>
                  <a:srgbClr val="2D3436"/>
                </a:solidFill>
              </a:rPr>
              <a:t>Negative Results without TZ Sampling</a:t>
            </a:r>
            <a:endParaRPr lang="en-US" sz="1800" dirty="0"/>
          </a:p>
        </p:txBody>
      </p:sp>
      <p:sp>
        <p:nvSpPr>
          <p:cNvPr id="26" name="Text 1"/>
          <p:cNvSpPr/>
          <p:nvPr/>
        </p:nvSpPr>
        <p:spPr>
          <a:xfrm>
            <a:off x="619125" y="670471"/>
            <a:ext cx="3429000" cy="171450"/>
          </a:xfrm>
          <a:prstGeom prst="rect">
            <a:avLst/>
          </a:prstGeom>
          <a:noFill/>
          <a:ln/>
        </p:spPr>
        <p:txBody>
          <a:bodyPr vert="horz" wrap="square" lIns="0" tIns="0" rIns="0" bIns="0" rtlCol="0" anchor="ctr"/>
          <a:lstStyle/>
          <a:p>
            <a:pPr marL="0" indent="0">
              <a:lnSpc>
                <a:spcPts val="1350"/>
              </a:lnSpc>
              <a:buNone/>
            </a:pPr>
            <a:r>
              <a:rPr lang="en-US" sz="900" b="1" kern="0" spc="30" dirty="0">
                <a:solidFill>
                  <a:srgbClr val="E17055"/>
                </a:solidFill>
              </a:rPr>
              <a:t>CERVICAL SCREENING MODULE</a:t>
            </a:r>
            <a:endParaRPr lang="en-US" sz="900" dirty="0"/>
          </a:p>
        </p:txBody>
      </p:sp>
      <p:sp>
        <p:nvSpPr>
          <p:cNvPr id="27" name="Text 2"/>
          <p:cNvSpPr/>
          <p:nvPr/>
        </p:nvSpPr>
        <p:spPr>
          <a:xfrm>
            <a:off x="2651968" y="641896"/>
            <a:ext cx="182880" cy="228600"/>
          </a:xfrm>
          <a:prstGeom prst="rect">
            <a:avLst/>
          </a:prstGeom>
          <a:noFill/>
          <a:ln/>
        </p:spPr>
        <p:txBody>
          <a:bodyPr vert="horz" wrap="square" lIns="0" tIns="0" rIns="0" bIns="0" rtlCol="0" anchor="ctr"/>
          <a:lstStyle/>
          <a:p>
            <a:pPr marL="0" indent="0">
              <a:lnSpc>
                <a:spcPts val="1800"/>
              </a:lnSpc>
              <a:buNone/>
            </a:pPr>
            <a:r>
              <a:rPr lang="en-US" sz="1200" dirty="0">
                <a:solidFill>
                  <a:srgbClr val="BDC3C7"/>
                </a:solidFill>
              </a:rPr>
              <a:t>|</a:t>
            </a:r>
            <a:endParaRPr lang="en-US" sz="1200" dirty="0"/>
          </a:p>
        </p:txBody>
      </p:sp>
      <p:sp>
        <p:nvSpPr>
          <p:cNvPr id="28" name="Text 3"/>
          <p:cNvSpPr/>
          <p:nvPr/>
        </p:nvSpPr>
        <p:spPr>
          <a:xfrm>
            <a:off x="2785318" y="670471"/>
            <a:ext cx="3291840" cy="171450"/>
          </a:xfrm>
          <a:prstGeom prst="rect">
            <a:avLst/>
          </a:prstGeom>
          <a:noFill/>
          <a:ln/>
        </p:spPr>
        <p:txBody>
          <a:bodyPr vert="horz" wrap="square" lIns="0" tIns="0" rIns="0" bIns="0" rtlCol="0" anchor="ctr"/>
          <a:lstStyle/>
          <a:p>
            <a:pPr marL="0" indent="0">
              <a:lnSpc>
                <a:spcPts val="1350"/>
              </a:lnSpc>
              <a:buNone/>
            </a:pPr>
            <a:r>
              <a:rPr lang="en-US" sz="900" dirty="0">
                <a:solidFill>
                  <a:srgbClr val="636E72"/>
                </a:solidFill>
              </a:rPr>
              <a:t>Bradford VTS GP Training</a:t>
            </a:r>
            <a:endParaRPr lang="en-US" sz="900" dirty="0"/>
          </a:p>
        </p:txBody>
      </p:sp>
      <p:sp>
        <p:nvSpPr>
          <p:cNvPr id="29" name="Text 4"/>
          <p:cNvSpPr/>
          <p:nvPr/>
        </p:nvSpPr>
        <p:spPr>
          <a:xfrm>
            <a:off x="881063" y="1394371"/>
            <a:ext cx="5214938"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What does this mean?</a:t>
            </a:r>
            <a:endParaRPr lang="en-US" sz="1350" dirty="0"/>
          </a:p>
        </p:txBody>
      </p:sp>
      <p:sp>
        <p:nvSpPr>
          <p:cNvPr id="30" name="Text 5"/>
          <p:cNvSpPr/>
          <p:nvPr/>
        </p:nvSpPr>
        <p:spPr>
          <a:xfrm>
            <a:off x="809625" y="1765846"/>
            <a:ext cx="10115550"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2D3436"/>
                </a:solidFill>
              </a:rPr>
              <a:t>No nuclear abnormalities (dyskaryosis) found in the sample.</a:t>
            </a:r>
            <a:endParaRPr lang="en-US" sz="1125" dirty="0"/>
          </a:p>
        </p:txBody>
      </p:sp>
      <p:sp>
        <p:nvSpPr>
          <p:cNvPr id="31" name="Text 6"/>
          <p:cNvSpPr/>
          <p:nvPr/>
        </p:nvSpPr>
        <p:spPr>
          <a:xfrm>
            <a:off x="809625" y="2056358"/>
            <a:ext cx="4976813" cy="428625"/>
          </a:xfrm>
          <a:prstGeom prst="rect">
            <a:avLst/>
          </a:prstGeom>
          <a:noFill/>
          <a:ln/>
        </p:spPr>
        <p:txBody>
          <a:bodyPr vert="horz" wrap="square" lIns="0" tIns="0" rIns="0" bIns="0" rtlCol="0" anchor="ctr"/>
          <a:lstStyle/>
          <a:p>
            <a:pPr marL="0" indent="0" algn="l">
              <a:lnSpc>
                <a:spcPts val="1688"/>
              </a:lnSpc>
              <a:buNone/>
            </a:pPr>
            <a:r>
              <a:rPr lang="en-US" sz="1125" b="1" dirty="0">
                <a:solidFill>
                  <a:srgbClr val="E17055"/>
                </a:solidFill>
              </a:rPr>
              <a:t>Endocervical cells are absent</a:t>
            </a:r>
            <a:r>
              <a:rPr lang="en-US" sz="1125" dirty="0">
                <a:solidFill>
                  <a:srgbClr val="2D3436"/>
                </a:solidFill>
              </a:rPr>
              <a:t>, suggesting the Transformation Zone (TZ) may not have been sampled.</a:t>
            </a:r>
            <a:endParaRPr lang="en-US" sz="1125" dirty="0"/>
          </a:p>
        </p:txBody>
      </p:sp>
      <p:sp>
        <p:nvSpPr>
          <p:cNvPr id="32" name="Text 7"/>
          <p:cNvSpPr/>
          <p:nvPr/>
        </p:nvSpPr>
        <p:spPr>
          <a:xfrm>
            <a:off x="809625" y="2561183"/>
            <a:ext cx="11382375"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2D3436"/>
                </a:solidFill>
              </a:rPr>
              <a:t>This occurs if the brush doesn't reach the "junction" where most cancers start.</a:t>
            </a:r>
            <a:endParaRPr lang="en-US" sz="1125" dirty="0"/>
          </a:p>
        </p:txBody>
      </p:sp>
      <p:sp>
        <p:nvSpPr>
          <p:cNvPr id="33" name="Text 8"/>
          <p:cNvSpPr/>
          <p:nvPr/>
        </p:nvSpPr>
        <p:spPr>
          <a:xfrm>
            <a:off x="881063" y="4173885"/>
            <a:ext cx="5214938"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Standard Management</a:t>
            </a:r>
            <a:endParaRPr lang="en-US" sz="1350" dirty="0"/>
          </a:p>
        </p:txBody>
      </p:sp>
      <p:sp>
        <p:nvSpPr>
          <p:cNvPr id="34" name="Text 9"/>
          <p:cNvSpPr/>
          <p:nvPr/>
        </p:nvSpPr>
        <p:spPr>
          <a:xfrm>
            <a:off x="809625" y="4545360"/>
            <a:ext cx="4976813" cy="428625"/>
          </a:xfrm>
          <a:prstGeom prst="rect">
            <a:avLst/>
          </a:prstGeom>
          <a:noFill/>
          <a:ln/>
        </p:spPr>
        <p:txBody>
          <a:bodyPr vert="horz" wrap="square" lIns="0" tIns="0" rIns="0" bIns="0" rtlCol="0" anchor="ctr"/>
          <a:lstStyle/>
          <a:p>
            <a:pPr marL="0" indent="0" algn="l">
              <a:lnSpc>
                <a:spcPts val="1688"/>
              </a:lnSpc>
              <a:buNone/>
            </a:pPr>
            <a:r>
              <a:rPr lang="en-US" sz="1125" b="1" dirty="0">
                <a:solidFill>
                  <a:srgbClr val="E17055"/>
                </a:solidFill>
              </a:rPr>
              <a:t>Premenopausal:</a:t>
            </a:r>
            <a:r>
              <a:rPr lang="en-US" sz="1125" dirty="0">
                <a:solidFill>
                  <a:srgbClr val="2D3436"/>
                </a:solidFill>
              </a:rPr>
              <a:t> Routine recall if the cervix was clearly seen and no history of abnormalities.</a:t>
            </a:r>
            <a:endParaRPr lang="en-US" sz="1125" dirty="0"/>
          </a:p>
        </p:txBody>
      </p:sp>
      <p:sp>
        <p:nvSpPr>
          <p:cNvPr id="35" name="Text 10"/>
          <p:cNvSpPr/>
          <p:nvPr/>
        </p:nvSpPr>
        <p:spPr>
          <a:xfrm>
            <a:off x="809625" y="5050185"/>
            <a:ext cx="4976813" cy="428625"/>
          </a:xfrm>
          <a:prstGeom prst="rect">
            <a:avLst/>
          </a:prstGeom>
          <a:noFill/>
          <a:ln/>
        </p:spPr>
        <p:txBody>
          <a:bodyPr vert="horz" wrap="square" lIns="0" tIns="0" rIns="0" bIns="0" rtlCol="0" anchor="ctr"/>
          <a:lstStyle/>
          <a:p>
            <a:pPr marL="0" indent="0" algn="l">
              <a:lnSpc>
                <a:spcPts val="1688"/>
              </a:lnSpc>
              <a:buNone/>
            </a:pPr>
            <a:r>
              <a:rPr lang="en-US" sz="1125" b="1" dirty="0">
                <a:solidFill>
                  <a:srgbClr val="E17055"/>
                </a:solidFill>
              </a:rPr>
              <a:t>Postmenopausal:</a:t>
            </a:r>
            <a:r>
              <a:rPr lang="en-US" sz="1125" dirty="0">
                <a:solidFill>
                  <a:srgbClr val="2D3436"/>
                </a:solidFill>
              </a:rPr>
              <a:t> Routine recall. The TZ often recedes into the canal, so absence of these cells is common and not significant.</a:t>
            </a:r>
            <a:endParaRPr lang="en-US" sz="1125" dirty="0"/>
          </a:p>
        </p:txBody>
      </p:sp>
      <p:sp>
        <p:nvSpPr>
          <p:cNvPr id="36" name="Text 11"/>
          <p:cNvSpPr/>
          <p:nvPr/>
        </p:nvSpPr>
        <p:spPr>
          <a:xfrm>
            <a:off x="809625" y="5555010"/>
            <a:ext cx="4976813" cy="428625"/>
          </a:xfrm>
          <a:prstGeom prst="rect">
            <a:avLst/>
          </a:prstGeom>
          <a:noFill/>
          <a:ln/>
        </p:spPr>
        <p:txBody>
          <a:bodyPr vert="horz" wrap="square" lIns="0" tIns="0" rIns="0" bIns="0" rtlCol="0" anchor="ctr"/>
          <a:lstStyle/>
          <a:p>
            <a:pPr marL="0" indent="0" algn="l">
              <a:lnSpc>
                <a:spcPts val="1688"/>
              </a:lnSpc>
              <a:buNone/>
            </a:pPr>
            <a:r>
              <a:rPr lang="en-US" sz="1125" dirty="0">
                <a:solidFill>
                  <a:srgbClr val="2D3436"/>
                </a:solidFill>
              </a:rPr>
              <a:t>If there is doubt about sampling quality or a previous abnormal history, a </a:t>
            </a:r>
            <a:r>
              <a:rPr lang="en-US" sz="1125" b="1" dirty="0">
                <a:solidFill>
                  <a:srgbClr val="E17055"/>
                </a:solidFill>
              </a:rPr>
              <a:t>repeat smear</a:t>
            </a:r>
            <a:r>
              <a:rPr lang="en-US" sz="1125" dirty="0">
                <a:solidFill>
                  <a:srgbClr val="2D3436"/>
                </a:solidFill>
              </a:rPr>
              <a:t> may be advised.</a:t>
            </a:r>
            <a:endParaRPr lang="en-US" sz="1125" dirty="0"/>
          </a:p>
        </p:txBody>
      </p:sp>
      <p:sp>
        <p:nvSpPr>
          <p:cNvPr id="37" name="Text 12"/>
          <p:cNvSpPr/>
          <p:nvPr/>
        </p:nvSpPr>
        <p:spPr>
          <a:xfrm>
            <a:off x="6715125" y="1394371"/>
            <a:ext cx="5214938"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AKT Exam Pearls</a:t>
            </a:r>
            <a:endParaRPr lang="en-US" sz="1350" dirty="0"/>
          </a:p>
        </p:txBody>
      </p:sp>
      <p:sp>
        <p:nvSpPr>
          <p:cNvPr id="38" name="Text 13"/>
          <p:cNvSpPr/>
          <p:nvPr/>
        </p:nvSpPr>
        <p:spPr>
          <a:xfrm>
            <a:off x="6643688" y="1765846"/>
            <a:ext cx="5548313"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2D3436"/>
                </a:solidFill>
              </a:rPr>
              <a:t>Repeated lack of TZ sampling usually results in routine recall eventually.</a:t>
            </a:r>
            <a:endParaRPr lang="en-US" sz="1125" dirty="0"/>
          </a:p>
        </p:txBody>
      </p:sp>
      <p:sp>
        <p:nvSpPr>
          <p:cNvPr id="39" name="Text 14"/>
          <p:cNvSpPr/>
          <p:nvPr/>
        </p:nvSpPr>
        <p:spPr>
          <a:xfrm>
            <a:off x="6643688" y="2056358"/>
            <a:ext cx="4976813" cy="428625"/>
          </a:xfrm>
          <a:prstGeom prst="rect">
            <a:avLst/>
          </a:prstGeom>
          <a:noFill/>
          <a:ln/>
        </p:spPr>
        <p:txBody>
          <a:bodyPr vert="horz" wrap="square" lIns="0" tIns="0" rIns="0" bIns="0" rtlCol="0" anchor="ctr"/>
          <a:lstStyle/>
          <a:p>
            <a:pPr marL="0" indent="0" algn="l">
              <a:lnSpc>
                <a:spcPts val="1688"/>
              </a:lnSpc>
              <a:buNone/>
            </a:pPr>
            <a:r>
              <a:rPr lang="en-US" sz="1125" b="1" dirty="0">
                <a:solidFill>
                  <a:srgbClr val="E17055"/>
                </a:solidFill>
              </a:rPr>
              <a:t>Exception:</a:t>
            </a:r>
            <a:r>
              <a:rPr lang="en-US" sz="1125" dirty="0">
                <a:solidFill>
                  <a:srgbClr val="2D3436"/>
                </a:solidFill>
              </a:rPr>
              <a:t> In patients with a history of CIN2 or CIN3, sampling endocervical cells is considered essential.</a:t>
            </a:r>
            <a:endParaRPr lang="en-US" sz="1125" dirty="0"/>
          </a:p>
        </p:txBody>
      </p:sp>
      <p:sp>
        <p:nvSpPr>
          <p:cNvPr id="40" name="Text 15"/>
          <p:cNvSpPr/>
          <p:nvPr/>
        </p:nvSpPr>
        <p:spPr>
          <a:xfrm>
            <a:off x="6643688" y="2561183"/>
            <a:ext cx="4976813" cy="428625"/>
          </a:xfrm>
          <a:prstGeom prst="rect">
            <a:avLst/>
          </a:prstGeom>
          <a:noFill/>
          <a:ln/>
        </p:spPr>
        <p:txBody>
          <a:bodyPr vert="horz" wrap="square" lIns="0" tIns="0" rIns="0" bIns="0" rtlCol="0" anchor="ctr"/>
          <a:lstStyle/>
          <a:p>
            <a:pPr marL="0" indent="0" algn="l">
              <a:lnSpc>
                <a:spcPts val="1688"/>
              </a:lnSpc>
              <a:buNone/>
            </a:pPr>
            <a:r>
              <a:rPr lang="en-US" sz="1125" dirty="0">
                <a:solidFill>
                  <a:srgbClr val="2D3436"/>
                </a:solidFill>
              </a:rPr>
              <a:t>Do not confuse this with an "Inadequate" result—the lab was still able to read the cells present.</a:t>
            </a:r>
            <a:endParaRPr lang="en-US" sz="1125" dirty="0"/>
          </a:p>
        </p:txBody>
      </p:sp>
      <p:sp>
        <p:nvSpPr>
          <p:cNvPr id="41" name="Text 16"/>
          <p:cNvSpPr/>
          <p:nvPr/>
        </p:nvSpPr>
        <p:spPr>
          <a:xfrm>
            <a:off x="6715125" y="4173885"/>
            <a:ext cx="547687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SCA Talk: Explaining to Patients</a:t>
            </a:r>
            <a:endParaRPr lang="en-US" sz="1350" dirty="0"/>
          </a:p>
        </p:txBody>
      </p:sp>
      <p:sp>
        <p:nvSpPr>
          <p:cNvPr id="42" name="Text 17"/>
          <p:cNvSpPr/>
          <p:nvPr/>
        </p:nvSpPr>
        <p:spPr>
          <a:xfrm>
            <a:off x="6643688" y="4545360"/>
            <a:ext cx="4976813" cy="642938"/>
          </a:xfrm>
          <a:prstGeom prst="rect">
            <a:avLst/>
          </a:prstGeom>
          <a:noFill/>
          <a:ln/>
        </p:spPr>
        <p:txBody>
          <a:bodyPr vert="horz" wrap="square" lIns="0" tIns="0" rIns="0" bIns="0" rtlCol="0" anchor="ctr"/>
          <a:lstStyle/>
          <a:p>
            <a:pPr marL="0" indent="0" algn="l">
              <a:lnSpc>
                <a:spcPts val="1688"/>
              </a:lnSpc>
              <a:buNone/>
            </a:pPr>
            <a:r>
              <a:rPr lang="en-US" sz="1125" dirty="0">
                <a:solidFill>
                  <a:srgbClr val="2D3436"/>
                </a:solidFill>
              </a:rPr>
              <a:t>"Your result was normal, which is great news. The lab didn't see the specific 'junction' cells we look for, but based on your history, this is still a reliable result."</a:t>
            </a:r>
            <a:endParaRPr lang="en-US" sz="1125" dirty="0"/>
          </a:p>
        </p:txBody>
      </p:sp>
      <p:sp>
        <p:nvSpPr>
          <p:cNvPr id="43" name="Text 18"/>
          <p:cNvSpPr/>
          <p:nvPr/>
        </p:nvSpPr>
        <p:spPr>
          <a:xfrm>
            <a:off x="6643688" y="5264497"/>
            <a:ext cx="4976813" cy="428625"/>
          </a:xfrm>
          <a:prstGeom prst="rect">
            <a:avLst/>
          </a:prstGeom>
          <a:noFill/>
          <a:ln/>
        </p:spPr>
        <p:txBody>
          <a:bodyPr vert="horz" wrap="square" lIns="0" tIns="0" rIns="0" bIns="0" rtlCol="0" anchor="ctr"/>
          <a:lstStyle/>
          <a:p>
            <a:pPr marL="0" indent="0" algn="l">
              <a:lnSpc>
                <a:spcPts val="1688"/>
              </a:lnSpc>
              <a:buNone/>
            </a:pPr>
            <a:r>
              <a:rPr lang="en-US" sz="1125" dirty="0">
                <a:solidFill>
                  <a:srgbClr val="2D3436"/>
                </a:solidFill>
              </a:rPr>
              <a:t>"In women who have gone through the menopause, those cells naturally move further up, so we don't always expect to see them on the brush."</a:t>
            </a:r>
            <a:endParaRPr lang="en-US" sz="1125" dirty="0"/>
          </a:p>
        </p:txBody>
      </p:sp>
      <p:sp>
        <p:nvSpPr>
          <p:cNvPr id="44" name="Text 19"/>
          <p:cNvSpPr/>
          <p:nvPr/>
        </p:nvSpPr>
        <p:spPr>
          <a:xfrm>
            <a:off x="6500813" y="5788372"/>
            <a:ext cx="5119688" cy="457200"/>
          </a:xfrm>
          <a:prstGeom prst="rect">
            <a:avLst/>
          </a:prstGeom>
          <a:noFill/>
          <a:ln/>
        </p:spPr>
        <p:txBody>
          <a:bodyPr vert="horz" wrap="square" lIns="0" tIns="0" rIns="0" bIns="0" rtlCol="0" anchor="ctr"/>
          <a:lstStyle/>
          <a:p>
            <a:pPr marL="0" indent="0">
              <a:lnSpc>
                <a:spcPts val="1800"/>
              </a:lnSpc>
              <a:buNone/>
            </a:pPr>
            <a:r>
              <a:rPr lang="en-US" sz="1200" i="1" dirty="0">
                <a:solidFill>
                  <a:srgbClr val="636E72"/>
                </a:solidFill>
              </a:rPr>
              <a:t>Focus on the "Normal" result first to reduce anxiety before explaining the technical TZ sampling detail.</a:t>
            </a:r>
            <a:endParaRPr lang="en-US" sz="1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285750" y="190500"/>
            <a:ext cx="11620500" cy="822871"/>
          </a:xfrm>
          <a:prstGeom prst="rect">
            <a:avLst/>
          </a:prstGeom>
        </p:spPr>
      </p:pic>
      <p:pic>
        <p:nvPicPr>
          <p:cNvPr id="5" name="Image 3" descr="preencoded.png"/>
          <p:cNvPicPr>
            <a:picLocks noChangeAspect="1"/>
          </p:cNvPicPr>
          <p:nvPr/>
        </p:nvPicPr>
        <p:blipFill>
          <a:blip r:embed="rId5"/>
          <a:stretch>
            <a:fillRect/>
          </a:stretch>
        </p:blipFill>
        <p:spPr>
          <a:xfrm>
            <a:off x="285750" y="1203871"/>
            <a:ext cx="5715000" cy="2589014"/>
          </a:xfrm>
          <a:prstGeom prst="rect">
            <a:avLst/>
          </a:prstGeom>
        </p:spPr>
      </p:pic>
      <p:pic>
        <p:nvPicPr>
          <p:cNvPr id="6" name="Image 4" descr="preencoded.png"/>
          <p:cNvPicPr>
            <a:picLocks noChangeAspect="1"/>
          </p:cNvPicPr>
          <p:nvPr/>
        </p:nvPicPr>
        <p:blipFill>
          <a:blip r:embed="rId6"/>
          <a:stretch>
            <a:fillRect/>
          </a:stretch>
        </p:blipFill>
        <p:spPr>
          <a:xfrm>
            <a:off x="514350" y="1465808"/>
            <a:ext cx="238125" cy="190500"/>
          </a:xfrm>
          <a:prstGeom prst="rect">
            <a:avLst/>
          </a:prstGeom>
        </p:spPr>
      </p:pic>
      <p:pic>
        <p:nvPicPr>
          <p:cNvPr id="7" name="Image 5" descr="preencoded.png"/>
          <p:cNvPicPr>
            <a:picLocks noChangeAspect="1"/>
          </p:cNvPicPr>
          <p:nvPr/>
        </p:nvPicPr>
        <p:blipFill>
          <a:blip r:embed="rId7"/>
          <a:stretch>
            <a:fillRect/>
          </a:stretch>
        </p:blipFill>
        <p:spPr>
          <a:xfrm>
            <a:off x="285750" y="3983385"/>
            <a:ext cx="5715000" cy="2589014"/>
          </a:xfrm>
          <a:prstGeom prst="rect">
            <a:avLst/>
          </a:prstGeom>
        </p:spPr>
      </p:pic>
      <p:pic>
        <p:nvPicPr>
          <p:cNvPr id="8" name="Image 6" descr="preencoded.png"/>
          <p:cNvPicPr>
            <a:picLocks noChangeAspect="1"/>
          </p:cNvPicPr>
          <p:nvPr/>
        </p:nvPicPr>
        <p:blipFill>
          <a:blip r:embed="rId8"/>
          <a:stretch>
            <a:fillRect/>
          </a:stretch>
        </p:blipFill>
        <p:spPr>
          <a:xfrm>
            <a:off x="514350" y="4245322"/>
            <a:ext cx="238125" cy="190500"/>
          </a:xfrm>
          <a:prstGeom prst="rect">
            <a:avLst/>
          </a:prstGeom>
        </p:spPr>
      </p:pic>
      <p:pic>
        <p:nvPicPr>
          <p:cNvPr id="9" name="Image 7" descr="preencoded.png"/>
          <p:cNvPicPr>
            <a:picLocks noChangeAspect="1"/>
          </p:cNvPicPr>
          <p:nvPr/>
        </p:nvPicPr>
        <p:blipFill>
          <a:blip r:embed="rId9"/>
          <a:stretch>
            <a:fillRect/>
          </a:stretch>
        </p:blipFill>
        <p:spPr>
          <a:xfrm>
            <a:off x="6191250" y="1203871"/>
            <a:ext cx="5715000" cy="2589014"/>
          </a:xfrm>
          <a:prstGeom prst="rect">
            <a:avLst/>
          </a:prstGeom>
        </p:spPr>
      </p:pic>
      <p:pic>
        <p:nvPicPr>
          <p:cNvPr id="10" name="Image 8" descr="preencoded.png"/>
          <p:cNvPicPr>
            <a:picLocks noChangeAspect="1"/>
          </p:cNvPicPr>
          <p:nvPr/>
        </p:nvPicPr>
        <p:blipFill>
          <a:blip r:embed="rId10"/>
          <a:stretch>
            <a:fillRect/>
          </a:stretch>
        </p:blipFill>
        <p:spPr>
          <a:xfrm>
            <a:off x="6419850" y="1465808"/>
            <a:ext cx="238125" cy="190500"/>
          </a:xfrm>
          <a:prstGeom prst="rect">
            <a:avLst/>
          </a:prstGeom>
        </p:spPr>
      </p:pic>
      <p:pic>
        <p:nvPicPr>
          <p:cNvPr id="11" name="Image 9" descr="preencoded.png"/>
          <p:cNvPicPr>
            <a:picLocks noChangeAspect="1"/>
          </p:cNvPicPr>
          <p:nvPr/>
        </p:nvPicPr>
        <p:blipFill>
          <a:blip r:embed="rId11"/>
          <a:stretch>
            <a:fillRect/>
          </a:stretch>
        </p:blipFill>
        <p:spPr>
          <a:xfrm>
            <a:off x="6191250" y="3983385"/>
            <a:ext cx="5715000" cy="2589014"/>
          </a:xfrm>
          <a:prstGeom prst="rect">
            <a:avLst/>
          </a:prstGeom>
        </p:spPr>
      </p:pic>
      <p:pic>
        <p:nvPicPr>
          <p:cNvPr id="12" name="Image 10" descr="preencoded.png"/>
          <p:cNvPicPr>
            <a:picLocks noChangeAspect="1"/>
          </p:cNvPicPr>
          <p:nvPr/>
        </p:nvPicPr>
        <p:blipFill>
          <a:blip r:embed="rId12"/>
          <a:stretch>
            <a:fillRect/>
          </a:stretch>
        </p:blipFill>
        <p:spPr>
          <a:xfrm>
            <a:off x="6419850" y="4245322"/>
            <a:ext cx="238125" cy="190500"/>
          </a:xfrm>
          <a:prstGeom prst="rect">
            <a:avLst/>
          </a:prstGeom>
        </p:spPr>
      </p:pic>
      <p:sp>
        <p:nvSpPr>
          <p:cNvPr id="13" name="Text 0"/>
          <p:cNvSpPr/>
          <p:nvPr/>
        </p:nvSpPr>
        <p:spPr>
          <a:xfrm>
            <a:off x="523875" y="333375"/>
            <a:ext cx="11144250" cy="251371"/>
          </a:xfrm>
          <a:prstGeom prst="rect">
            <a:avLst/>
          </a:prstGeom>
          <a:noFill/>
          <a:ln/>
        </p:spPr>
        <p:txBody>
          <a:bodyPr vert="horz" wrap="square" lIns="0" tIns="0" rIns="0" bIns="0" rtlCol="0" anchor="ctr"/>
          <a:lstStyle/>
          <a:p>
            <a:pPr marL="0" indent="0">
              <a:lnSpc>
                <a:spcPts val="1980"/>
              </a:lnSpc>
              <a:buNone/>
            </a:pPr>
            <a:r>
              <a:rPr lang="en-US" sz="1800" b="1" dirty="0">
                <a:solidFill>
                  <a:srgbClr val="2D3436"/>
                </a:solidFill>
              </a:rPr>
              <a:t>Purpose and Impact of Screening</a:t>
            </a:r>
            <a:endParaRPr lang="en-US" sz="1800" dirty="0"/>
          </a:p>
        </p:txBody>
      </p:sp>
      <p:sp>
        <p:nvSpPr>
          <p:cNvPr id="14" name="Text 1"/>
          <p:cNvSpPr/>
          <p:nvPr/>
        </p:nvSpPr>
        <p:spPr>
          <a:xfrm>
            <a:off x="523875" y="670471"/>
            <a:ext cx="3429000" cy="171450"/>
          </a:xfrm>
          <a:prstGeom prst="rect">
            <a:avLst/>
          </a:prstGeom>
          <a:noFill/>
          <a:ln/>
        </p:spPr>
        <p:txBody>
          <a:bodyPr vert="horz" wrap="square" lIns="0" tIns="0" rIns="0" bIns="0" rtlCol="0" anchor="ctr"/>
          <a:lstStyle/>
          <a:p>
            <a:pPr marL="0" indent="0">
              <a:lnSpc>
                <a:spcPts val="1350"/>
              </a:lnSpc>
              <a:buNone/>
            </a:pPr>
            <a:r>
              <a:rPr lang="en-US" sz="900" b="1" kern="0" spc="30" dirty="0">
                <a:solidFill>
                  <a:srgbClr val="E17055"/>
                </a:solidFill>
              </a:rPr>
              <a:t>CERVICAL SCREENING MODULE</a:t>
            </a:r>
            <a:endParaRPr lang="en-US" sz="900" dirty="0"/>
          </a:p>
        </p:txBody>
      </p:sp>
      <p:sp>
        <p:nvSpPr>
          <p:cNvPr id="15" name="Text 2"/>
          <p:cNvSpPr/>
          <p:nvPr/>
        </p:nvSpPr>
        <p:spPr>
          <a:xfrm>
            <a:off x="2556718" y="641896"/>
            <a:ext cx="182880" cy="228600"/>
          </a:xfrm>
          <a:prstGeom prst="rect">
            <a:avLst/>
          </a:prstGeom>
          <a:noFill/>
          <a:ln/>
        </p:spPr>
        <p:txBody>
          <a:bodyPr vert="horz" wrap="square" lIns="0" tIns="0" rIns="0" bIns="0" rtlCol="0" anchor="ctr"/>
          <a:lstStyle/>
          <a:p>
            <a:pPr marL="0" indent="0">
              <a:lnSpc>
                <a:spcPts val="1800"/>
              </a:lnSpc>
              <a:buNone/>
            </a:pPr>
            <a:r>
              <a:rPr lang="en-US" sz="1200" dirty="0">
                <a:solidFill>
                  <a:srgbClr val="BDC3C7"/>
                </a:solidFill>
                <a:latin typeface="Roboto" pitchFamily="34" charset="0"/>
                <a:ea typeface="Roboto" pitchFamily="34" charset="-122"/>
                <a:cs typeface="Roboto" pitchFamily="34" charset="-120"/>
              </a:rPr>
              <a:t>|</a:t>
            </a:r>
            <a:endParaRPr lang="en-US" sz="1200" dirty="0"/>
          </a:p>
        </p:txBody>
      </p:sp>
      <p:sp>
        <p:nvSpPr>
          <p:cNvPr id="16" name="Text 3"/>
          <p:cNvSpPr/>
          <p:nvPr/>
        </p:nvSpPr>
        <p:spPr>
          <a:xfrm>
            <a:off x="2690068" y="670471"/>
            <a:ext cx="3291840" cy="171450"/>
          </a:xfrm>
          <a:prstGeom prst="rect">
            <a:avLst/>
          </a:prstGeom>
          <a:noFill/>
          <a:ln/>
        </p:spPr>
        <p:txBody>
          <a:bodyPr vert="horz" wrap="square" lIns="0" tIns="0" rIns="0" bIns="0" rtlCol="0" anchor="ctr"/>
          <a:lstStyle/>
          <a:p>
            <a:pPr marL="0" indent="0">
              <a:lnSpc>
                <a:spcPts val="1350"/>
              </a:lnSpc>
              <a:buNone/>
            </a:pPr>
            <a:r>
              <a:rPr lang="en-US" sz="900" dirty="0">
                <a:solidFill>
                  <a:srgbClr val="636E72"/>
                </a:solidFill>
              </a:rPr>
              <a:t>Bradford VTS GP Training</a:t>
            </a:r>
            <a:endParaRPr lang="en-US" sz="900" dirty="0"/>
          </a:p>
        </p:txBody>
      </p:sp>
      <p:sp>
        <p:nvSpPr>
          <p:cNvPr id="17" name="Text 4"/>
          <p:cNvSpPr/>
          <p:nvPr/>
        </p:nvSpPr>
        <p:spPr>
          <a:xfrm>
            <a:off x="866775" y="1432471"/>
            <a:ext cx="4114800" cy="257175"/>
          </a:xfrm>
          <a:prstGeom prst="rect">
            <a:avLst/>
          </a:prstGeom>
          <a:noFill/>
          <a:ln/>
        </p:spPr>
        <p:txBody>
          <a:bodyPr vert="horz" wrap="square" lIns="0" tIns="0" rIns="0" bIns="0" rtlCol="0" anchor="ctr"/>
          <a:lstStyle/>
          <a:p>
            <a:pPr marL="0" indent="0">
              <a:lnSpc>
                <a:spcPts val="2025"/>
              </a:lnSpc>
              <a:buNone/>
            </a:pPr>
            <a:r>
              <a:rPr lang="en-US" sz="1350" b="1" kern="0" spc="30" dirty="0">
                <a:solidFill>
                  <a:srgbClr val="2D3436"/>
                </a:solidFill>
                <a:latin typeface="Roboto" pitchFamily="34" charset="0"/>
                <a:ea typeface="Roboto" pitchFamily="34" charset="-122"/>
                <a:cs typeface="Roboto" pitchFamily="34" charset="-120"/>
              </a:rPr>
              <a:t>PUBLIC HEALTH IMPACT</a:t>
            </a:r>
            <a:endParaRPr lang="en-US" sz="1350" dirty="0"/>
          </a:p>
        </p:txBody>
      </p:sp>
      <p:sp>
        <p:nvSpPr>
          <p:cNvPr id="18" name="Text 5"/>
          <p:cNvSpPr/>
          <p:nvPr/>
        </p:nvSpPr>
        <p:spPr>
          <a:xfrm>
            <a:off x="514350" y="1803946"/>
            <a:ext cx="525780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E17055"/>
                </a:solidFill>
                <a:latin typeface="Roboto" pitchFamily="34" charset="0"/>
                <a:ea typeface="Roboto" pitchFamily="34" charset="-122"/>
                <a:cs typeface="Roboto" pitchFamily="34" charset="-120"/>
              </a:rPr>
              <a:t>4,500 lives saved</a:t>
            </a:r>
            <a:r>
              <a:rPr lang="en-US" sz="1200" dirty="0">
                <a:solidFill>
                  <a:srgbClr val="2D3436"/>
                </a:solidFill>
                <a:latin typeface="Roboto" pitchFamily="34" charset="0"/>
                <a:ea typeface="Roboto" pitchFamily="34" charset="-122"/>
                <a:cs typeface="Roboto" pitchFamily="34" charset="-120"/>
              </a:rPr>
              <a:t> each year in England through the NHSCSP.</a:t>
            </a:r>
            <a:endParaRPr lang="en-US" sz="1200" dirty="0"/>
          </a:p>
        </p:txBody>
      </p:sp>
      <p:sp>
        <p:nvSpPr>
          <p:cNvPr id="19" name="Text 6"/>
          <p:cNvSpPr/>
          <p:nvPr/>
        </p:nvSpPr>
        <p:spPr>
          <a:xfrm>
            <a:off x="514350" y="2213521"/>
            <a:ext cx="5257800" cy="457200"/>
          </a:xfrm>
          <a:prstGeom prst="rect">
            <a:avLst/>
          </a:prstGeom>
          <a:noFill/>
          <a:ln/>
        </p:spPr>
        <p:txBody>
          <a:bodyPr vert="horz" wrap="square" lIns="0" tIns="0" rIns="0" bIns="0" rtlCol="0" anchor="ctr"/>
          <a:lstStyle/>
          <a:p>
            <a:pPr marL="0" indent="0">
              <a:lnSpc>
                <a:spcPts val="1800"/>
              </a:lnSpc>
              <a:buNone/>
            </a:pPr>
            <a:r>
              <a:rPr lang="en-US" sz="1200" dirty="0">
                <a:solidFill>
                  <a:srgbClr val="2D3436"/>
                </a:solidFill>
                <a:latin typeface="Roboto" pitchFamily="34" charset="0"/>
                <a:ea typeface="Roboto" pitchFamily="34" charset="-122"/>
                <a:cs typeface="Roboto" pitchFamily="34" charset="-120"/>
              </a:rPr>
              <a:t>Goal is to detect </a:t>
            </a:r>
            <a:r>
              <a:rPr lang="en-US" sz="1200" b="1" dirty="0">
                <a:solidFill>
                  <a:srgbClr val="2D3436"/>
                </a:solidFill>
                <a:latin typeface="Roboto" pitchFamily="34" charset="0"/>
                <a:ea typeface="Roboto" pitchFamily="34" charset="-122"/>
                <a:cs typeface="Roboto" pitchFamily="34" charset="-120"/>
              </a:rPr>
              <a:t>pre-cancerous changes</a:t>
            </a:r>
            <a:r>
              <a:rPr lang="en-US" sz="1200" dirty="0">
                <a:solidFill>
                  <a:srgbClr val="2D3436"/>
                </a:solidFill>
                <a:latin typeface="Roboto" pitchFamily="34" charset="0"/>
                <a:ea typeface="Roboto" pitchFamily="34" charset="-122"/>
                <a:cs typeface="Roboto" pitchFamily="34" charset="-120"/>
              </a:rPr>
              <a:t> (Cervical Intraepithelial Neoplasia - CIN).</a:t>
            </a:r>
            <a:endParaRPr lang="en-US" sz="1200" dirty="0"/>
          </a:p>
        </p:txBody>
      </p:sp>
      <p:sp>
        <p:nvSpPr>
          <p:cNvPr id="20" name="Text 7"/>
          <p:cNvSpPr/>
          <p:nvPr/>
        </p:nvSpPr>
        <p:spPr>
          <a:xfrm>
            <a:off x="514350" y="2765971"/>
            <a:ext cx="11677650" cy="228600"/>
          </a:xfrm>
          <a:prstGeom prst="rect">
            <a:avLst/>
          </a:prstGeom>
          <a:noFill/>
          <a:ln/>
        </p:spPr>
        <p:txBody>
          <a:bodyPr vert="horz" wrap="square" lIns="0" tIns="0" rIns="0" bIns="0" rtlCol="0" anchor="ctr"/>
          <a:lstStyle/>
          <a:p>
            <a:pPr marL="0" indent="0">
              <a:lnSpc>
                <a:spcPts val="1800"/>
              </a:lnSpc>
              <a:buNone/>
            </a:pPr>
            <a:r>
              <a:rPr lang="en-US" sz="1200" dirty="0">
                <a:solidFill>
                  <a:srgbClr val="2D3436"/>
                </a:solidFill>
                <a:latin typeface="Roboto" pitchFamily="34" charset="0"/>
                <a:ea typeface="Roboto" pitchFamily="34" charset="-122"/>
                <a:cs typeface="Roboto" pitchFamily="34" charset="-120"/>
              </a:rPr>
              <a:t>Aims to interrupt the progression from HPV infection to invasive malignancy.</a:t>
            </a:r>
            <a:endParaRPr lang="en-US" sz="1200" dirty="0"/>
          </a:p>
        </p:txBody>
      </p:sp>
      <p:sp>
        <p:nvSpPr>
          <p:cNvPr id="21" name="Text 8"/>
          <p:cNvSpPr/>
          <p:nvPr/>
        </p:nvSpPr>
        <p:spPr>
          <a:xfrm>
            <a:off x="866775" y="4211985"/>
            <a:ext cx="4526280" cy="257175"/>
          </a:xfrm>
          <a:prstGeom prst="rect">
            <a:avLst/>
          </a:prstGeom>
          <a:noFill/>
          <a:ln/>
        </p:spPr>
        <p:txBody>
          <a:bodyPr vert="horz" wrap="square" lIns="0" tIns="0" rIns="0" bIns="0" rtlCol="0" anchor="ctr"/>
          <a:lstStyle/>
          <a:p>
            <a:pPr marL="0" indent="0">
              <a:lnSpc>
                <a:spcPts val="2025"/>
              </a:lnSpc>
              <a:buNone/>
            </a:pPr>
            <a:r>
              <a:rPr lang="en-US" sz="1350" b="1" kern="0" spc="30" dirty="0">
                <a:solidFill>
                  <a:srgbClr val="2D3436"/>
                </a:solidFill>
                <a:latin typeface="Roboto" pitchFamily="34" charset="0"/>
                <a:ea typeface="Roboto" pitchFamily="34" charset="-122"/>
                <a:cs typeface="Roboto" pitchFamily="34" charset="-120"/>
              </a:rPr>
              <a:t>SCREENING VS DIAGNOSIS</a:t>
            </a:r>
            <a:endParaRPr lang="en-US" sz="1350" dirty="0"/>
          </a:p>
        </p:txBody>
      </p:sp>
      <p:sp>
        <p:nvSpPr>
          <p:cNvPr id="22" name="Text 9"/>
          <p:cNvSpPr/>
          <p:nvPr/>
        </p:nvSpPr>
        <p:spPr>
          <a:xfrm>
            <a:off x="514350" y="4583460"/>
            <a:ext cx="5257800" cy="457200"/>
          </a:xfrm>
          <a:prstGeom prst="rect">
            <a:avLst/>
          </a:prstGeom>
          <a:noFill/>
          <a:ln/>
        </p:spPr>
        <p:txBody>
          <a:bodyPr vert="horz" wrap="square" lIns="0" tIns="0" rIns="0" bIns="0" rtlCol="0" anchor="ctr"/>
          <a:lstStyle/>
          <a:p>
            <a:pPr marL="0" indent="0">
              <a:lnSpc>
                <a:spcPts val="1800"/>
              </a:lnSpc>
              <a:buNone/>
            </a:pPr>
            <a:r>
              <a:rPr lang="en-US" sz="1200" dirty="0">
                <a:solidFill>
                  <a:srgbClr val="2D3436"/>
                </a:solidFill>
                <a:latin typeface="Roboto" pitchFamily="34" charset="0"/>
                <a:ea typeface="Roboto" pitchFamily="34" charset="-122"/>
                <a:cs typeface="Roboto" pitchFamily="34" charset="-120"/>
              </a:rPr>
              <a:t>It is a </a:t>
            </a:r>
            <a:r>
              <a:rPr lang="en-US" sz="1200" b="1" dirty="0">
                <a:solidFill>
                  <a:srgbClr val="2D3436"/>
                </a:solidFill>
                <a:latin typeface="Roboto" pitchFamily="34" charset="0"/>
                <a:ea typeface="Roboto" pitchFamily="34" charset="-122"/>
                <a:cs typeface="Roboto" pitchFamily="34" charset="-120"/>
              </a:rPr>
              <a:t>screening test</a:t>
            </a:r>
            <a:r>
              <a:rPr lang="en-US" sz="1200" dirty="0">
                <a:solidFill>
                  <a:srgbClr val="2D3436"/>
                </a:solidFill>
                <a:latin typeface="Roboto" pitchFamily="34" charset="0"/>
                <a:ea typeface="Roboto" pitchFamily="34" charset="-122"/>
                <a:cs typeface="Roboto" pitchFamily="34" charset="-120"/>
              </a:rPr>
              <a:t> for asymptomatic women, not a diagnostic tool for those with symptoms.</a:t>
            </a:r>
            <a:endParaRPr lang="en-US" sz="1200" dirty="0"/>
          </a:p>
        </p:txBody>
      </p:sp>
      <p:sp>
        <p:nvSpPr>
          <p:cNvPr id="23" name="Text 10"/>
          <p:cNvSpPr/>
          <p:nvPr/>
        </p:nvSpPr>
        <p:spPr>
          <a:xfrm>
            <a:off x="514350" y="5135910"/>
            <a:ext cx="5257800" cy="457200"/>
          </a:xfrm>
          <a:prstGeom prst="rect">
            <a:avLst/>
          </a:prstGeom>
          <a:noFill/>
          <a:ln/>
        </p:spPr>
        <p:txBody>
          <a:bodyPr vert="horz" wrap="square" lIns="0" tIns="0" rIns="0" bIns="0" rtlCol="0" anchor="ctr"/>
          <a:lstStyle/>
          <a:p>
            <a:pPr marL="0" indent="0">
              <a:lnSpc>
                <a:spcPts val="1800"/>
              </a:lnSpc>
              <a:buNone/>
            </a:pPr>
            <a:r>
              <a:rPr lang="en-US" sz="1200" dirty="0">
                <a:solidFill>
                  <a:srgbClr val="2D3436"/>
                </a:solidFill>
                <a:latin typeface="Roboto" pitchFamily="34" charset="0"/>
                <a:ea typeface="Roboto" pitchFamily="34" charset="-122"/>
                <a:cs typeface="Roboto" pitchFamily="34" charset="-120"/>
              </a:rPr>
              <a:t>A "Normal" result indicates </a:t>
            </a:r>
            <a:r>
              <a:rPr lang="en-US" sz="1200" b="1" dirty="0">
                <a:solidFill>
                  <a:srgbClr val="2D3436"/>
                </a:solidFill>
                <a:latin typeface="Roboto" pitchFamily="34" charset="0"/>
                <a:ea typeface="Roboto" pitchFamily="34" charset="-122"/>
                <a:cs typeface="Roboto" pitchFamily="34" charset="-120"/>
              </a:rPr>
              <a:t>low risk</a:t>
            </a:r>
            <a:r>
              <a:rPr lang="en-US" sz="1200" dirty="0">
                <a:solidFill>
                  <a:srgbClr val="2D3436"/>
                </a:solidFill>
                <a:latin typeface="Roboto" pitchFamily="34" charset="0"/>
                <a:ea typeface="Roboto" pitchFamily="34" charset="-122"/>
                <a:cs typeface="Roboto" pitchFamily="34" charset="-120"/>
              </a:rPr>
              <a:t>, but it does not mean "zero risk" due to potential false negatives.</a:t>
            </a:r>
            <a:endParaRPr lang="en-US" sz="1200" dirty="0"/>
          </a:p>
        </p:txBody>
      </p:sp>
      <p:sp>
        <p:nvSpPr>
          <p:cNvPr id="24" name="Text 11"/>
          <p:cNvSpPr/>
          <p:nvPr/>
        </p:nvSpPr>
        <p:spPr>
          <a:xfrm>
            <a:off x="6772275" y="1432471"/>
            <a:ext cx="4937760" cy="257175"/>
          </a:xfrm>
          <a:prstGeom prst="rect">
            <a:avLst/>
          </a:prstGeom>
          <a:noFill/>
          <a:ln/>
        </p:spPr>
        <p:txBody>
          <a:bodyPr vert="horz" wrap="square" lIns="0" tIns="0" rIns="0" bIns="0" rtlCol="0" anchor="ctr"/>
          <a:lstStyle/>
          <a:p>
            <a:pPr marL="0" indent="0">
              <a:lnSpc>
                <a:spcPts val="2025"/>
              </a:lnSpc>
              <a:buNone/>
            </a:pPr>
            <a:r>
              <a:rPr lang="en-US" sz="1350" b="1" kern="0" spc="30" dirty="0">
                <a:solidFill>
                  <a:srgbClr val="2D3436"/>
                </a:solidFill>
                <a:latin typeface="Roboto" pitchFamily="34" charset="0"/>
                <a:ea typeface="Roboto" pitchFamily="34" charset="-122"/>
                <a:cs typeface="Roboto" pitchFamily="34" charset="-120"/>
              </a:rPr>
              <a:t>SCA TALK (COMMUNICATION)</a:t>
            </a:r>
            <a:endParaRPr lang="en-US" sz="1350" dirty="0"/>
          </a:p>
        </p:txBody>
      </p:sp>
      <p:sp>
        <p:nvSpPr>
          <p:cNvPr id="25" name="Text 12"/>
          <p:cNvSpPr/>
          <p:nvPr/>
        </p:nvSpPr>
        <p:spPr>
          <a:xfrm>
            <a:off x="6419850" y="1803946"/>
            <a:ext cx="5257800" cy="457200"/>
          </a:xfrm>
          <a:prstGeom prst="rect">
            <a:avLst/>
          </a:prstGeom>
          <a:noFill/>
          <a:ln/>
        </p:spPr>
        <p:txBody>
          <a:bodyPr vert="horz" wrap="square" lIns="0" tIns="0" rIns="0" bIns="0" rtlCol="0" anchor="ctr"/>
          <a:lstStyle/>
          <a:p>
            <a:pPr marL="0" indent="0">
              <a:lnSpc>
                <a:spcPts val="1800"/>
              </a:lnSpc>
              <a:buNone/>
            </a:pPr>
            <a:r>
              <a:rPr lang="en-US" sz="1200" dirty="0">
                <a:solidFill>
                  <a:srgbClr val="2D3436"/>
                </a:solidFill>
                <a:latin typeface="Roboto" pitchFamily="34" charset="0"/>
                <a:ea typeface="Roboto" pitchFamily="34" charset="-122"/>
                <a:cs typeface="Roboto" pitchFamily="34" charset="-120"/>
              </a:rPr>
              <a:t>"This test looks for early changes so we can treat them before they ever have the chance to turn into cancer."</a:t>
            </a:r>
            <a:endParaRPr lang="en-US" sz="1200" dirty="0"/>
          </a:p>
        </p:txBody>
      </p:sp>
      <p:sp>
        <p:nvSpPr>
          <p:cNvPr id="26" name="Text 13"/>
          <p:cNvSpPr/>
          <p:nvPr/>
        </p:nvSpPr>
        <p:spPr>
          <a:xfrm>
            <a:off x="6419850" y="2356396"/>
            <a:ext cx="5257800" cy="457200"/>
          </a:xfrm>
          <a:prstGeom prst="rect">
            <a:avLst/>
          </a:prstGeom>
          <a:noFill/>
          <a:ln/>
        </p:spPr>
        <p:txBody>
          <a:bodyPr vert="horz" wrap="square" lIns="0" tIns="0" rIns="0" bIns="0" rtlCol="0" anchor="ctr"/>
          <a:lstStyle/>
          <a:p>
            <a:pPr marL="0" indent="0">
              <a:lnSpc>
                <a:spcPts val="1800"/>
              </a:lnSpc>
              <a:buNone/>
            </a:pPr>
            <a:r>
              <a:rPr lang="en-US" sz="1200" dirty="0">
                <a:solidFill>
                  <a:srgbClr val="2D3436"/>
                </a:solidFill>
                <a:latin typeface="Roboto" pitchFamily="34" charset="0"/>
                <a:ea typeface="Roboto" pitchFamily="34" charset="-122"/>
                <a:cs typeface="Roboto" pitchFamily="34" charset="-120"/>
              </a:rPr>
              <a:t>"Screening is about keeping you healthy and catching things early, even when you feel perfectly fine."</a:t>
            </a:r>
            <a:endParaRPr lang="en-US" sz="1200" dirty="0"/>
          </a:p>
        </p:txBody>
      </p:sp>
      <p:sp>
        <p:nvSpPr>
          <p:cNvPr id="27" name="Text 14"/>
          <p:cNvSpPr/>
          <p:nvPr/>
        </p:nvSpPr>
        <p:spPr>
          <a:xfrm>
            <a:off x="6772275" y="4211985"/>
            <a:ext cx="3497580" cy="257175"/>
          </a:xfrm>
          <a:prstGeom prst="rect">
            <a:avLst/>
          </a:prstGeom>
          <a:noFill/>
          <a:ln/>
        </p:spPr>
        <p:txBody>
          <a:bodyPr vert="horz" wrap="square" lIns="0" tIns="0" rIns="0" bIns="0" rtlCol="0" anchor="ctr"/>
          <a:lstStyle/>
          <a:p>
            <a:pPr marL="0" indent="0">
              <a:lnSpc>
                <a:spcPts val="2025"/>
              </a:lnSpc>
              <a:buNone/>
            </a:pPr>
            <a:r>
              <a:rPr lang="en-US" sz="1350" b="1" kern="0" spc="30" dirty="0">
                <a:solidFill>
                  <a:srgbClr val="2D3436"/>
                </a:solidFill>
                <a:latin typeface="Roboto" pitchFamily="34" charset="0"/>
                <a:ea typeface="Roboto" pitchFamily="34" charset="-122"/>
                <a:cs typeface="Roboto" pitchFamily="34" charset="-120"/>
              </a:rPr>
              <a:t>CRITICAL RED FLAG</a:t>
            </a:r>
            <a:endParaRPr lang="en-US" sz="1350" dirty="0"/>
          </a:p>
        </p:txBody>
      </p:sp>
      <p:sp>
        <p:nvSpPr>
          <p:cNvPr id="28" name="Text 15"/>
          <p:cNvSpPr/>
          <p:nvPr/>
        </p:nvSpPr>
        <p:spPr>
          <a:xfrm>
            <a:off x="6419850" y="4583460"/>
            <a:ext cx="577215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D3436"/>
                </a:solidFill>
                <a:latin typeface="Roboto" pitchFamily="34" charset="0"/>
                <a:ea typeface="Roboto" pitchFamily="34" charset="-122"/>
                <a:cs typeface="Roboto" pitchFamily="34" charset="-120"/>
              </a:rPr>
              <a:t>Never</a:t>
            </a:r>
            <a:r>
              <a:rPr lang="en-US" sz="1200" dirty="0">
                <a:solidFill>
                  <a:srgbClr val="2D3436"/>
                </a:solidFill>
                <a:latin typeface="Roboto" pitchFamily="34" charset="0"/>
                <a:ea typeface="Roboto" pitchFamily="34" charset="-122"/>
                <a:cs typeface="Roboto" pitchFamily="34" charset="-120"/>
              </a:rPr>
              <a:t> use a smear to investigate symptoms (PCB, IMB, or PMB).</a:t>
            </a:r>
            <a:endParaRPr lang="en-US" sz="1200" dirty="0"/>
          </a:p>
        </p:txBody>
      </p:sp>
      <p:sp>
        <p:nvSpPr>
          <p:cNvPr id="29" name="Text 16"/>
          <p:cNvSpPr/>
          <p:nvPr/>
        </p:nvSpPr>
        <p:spPr>
          <a:xfrm>
            <a:off x="6419850" y="4907310"/>
            <a:ext cx="5257800" cy="457200"/>
          </a:xfrm>
          <a:prstGeom prst="rect">
            <a:avLst/>
          </a:prstGeom>
          <a:noFill/>
          <a:ln/>
        </p:spPr>
        <p:txBody>
          <a:bodyPr vert="horz" wrap="square" lIns="0" tIns="0" rIns="0" bIns="0" rtlCol="0" anchor="ctr"/>
          <a:lstStyle/>
          <a:p>
            <a:pPr marL="0" indent="0">
              <a:lnSpc>
                <a:spcPts val="1800"/>
              </a:lnSpc>
              <a:buNone/>
            </a:pPr>
            <a:r>
              <a:rPr lang="en-US" sz="1200" dirty="0">
                <a:solidFill>
                  <a:srgbClr val="2D3436"/>
                </a:solidFill>
                <a:latin typeface="Roboto" pitchFamily="34" charset="0"/>
                <a:ea typeface="Roboto" pitchFamily="34" charset="-122"/>
                <a:cs typeface="Roboto" pitchFamily="34" charset="-120"/>
              </a:rPr>
              <a:t>Symptomatic women require </a:t>
            </a:r>
            <a:r>
              <a:rPr lang="en-US" sz="1200" b="1" dirty="0">
                <a:solidFill>
                  <a:srgbClr val="2D3436"/>
                </a:solidFill>
                <a:latin typeface="Roboto" pitchFamily="34" charset="0"/>
                <a:ea typeface="Roboto" pitchFamily="34" charset="-122"/>
                <a:cs typeface="Roboto" pitchFamily="34" charset="-120"/>
              </a:rPr>
              <a:t>urgent diagnostic referral</a:t>
            </a:r>
            <a:r>
              <a:rPr lang="en-US" sz="1200" dirty="0">
                <a:solidFill>
                  <a:srgbClr val="2D3436"/>
                </a:solidFill>
                <a:latin typeface="Roboto" pitchFamily="34" charset="0"/>
                <a:ea typeface="Roboto" pitchFamily="34" charset="-122"/>
                <a:cs typeface="Roboto" pitchFamily="34" charset="-120"/>
              </a:rPr>
              <a:t> regardless of their recent screening history.</a:t>
            </a:r>
            <a:endParaRPr lang="en-US" sz="1200" dirty="0"/>
          </a:p>
        </p:txBody>
      </p:sp>
      <p:sp>
        <p:nvSpPr>
          <p:cNvPr id="30" name="Text 17"/>
          <p:cNvSpPr/>
          <p:nvPr/>
        </p:nvSpPr>
        <p:spPr>
          <a:xfrm>
            <a:off x="6419850" y="5459760"/>
            <a:ext cx="5772150" cy="228600"/>
          </a:xfrm>
          <a:prstGeom prst="rect">
            <a:avLst/>
          </a:prstGeom>
          <a:noFill/>
          <a:ln/>
        </p:spPr>
        <p:txBody>
          <a:bodyPr vert="horz" wrap="square" lIns="0" tIns="0" rIns="0" bIns="0" rtlCol="0" anchor="ctr"/>
          <a:lstStyle/>
          <a:p>
            <a:pPr marL="0" indent="0">
              <a:lnSpc>
                <a:spcPts val="1800"/>
              </a:lnSpc>
              <a:buNone/>
            </a:pPr>
            <a:r>
              <a:rPr lang="en-US" sz="1200" dirty="0">
                <a:solidFill>
                  <a:srgbClr val="2D3436"/>
                </a:solidFill>
                <a:latin typeface="Roboto" pitchFamily="34" charset="0"/>
                <a:ea typeface="Roboto" pitchFamily="34" charset="-122"/>
                <a:cs typeface="Roboto" pitchFamily="34" charset="-120"/>
              </a:rPr>
              <a:t>A normal smear result can falsely reassure in the presence of existing cancer.</a:t>
            </a:r>
            <a:endParaRPr lang="en-US" sz="1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285750" y="190500"/>
            <a:ext cx="11620500" cy="822871"/>
          </a:xfrm>
          <a:prstGeom prst="rect">
            <a:avLst/>
          </a:prstGeom>
        </p:spPr>
      </p:pic>
      <p:pic>
        <p:nvPicPr>
          <p:cNvPr id="5" name="Image 3" descr="preencoded.png"/>
          <p:cNvPicPr>
            <a:picLocks noChangeAspect="1"/>
          </p:cNvPicPr>
          <p:nvPr/>
        </p:nvPicPr>
        <p:blipFill>
          <a:blip r:embed="rId5"/>
          <a:stretch>
            <a:fillRect/>
          </a:stretch>
        </p:blipFill>
        <p:spPr>
          <a:xfrm>
            <a:off x="285750" y="1203871"/>
            <a:ext cx="5715000" cy="2660452"/>
          </a:xfrm>
          <a:prstGeom prst="rect">
            <a:avLst/>
          </a:prstGeom>
        </p:spPr>
      </p:pic>
      <p:pic>
        <p:nvPicPr>
          <p:cNvPr id="6" name="Image 4" descr="preencoded.png"/>
          <p:cNvPicPr>
            <a:picLocks noChangeAspect="1"/>
          </p:cNvPicPr>
          <p:nvPr/>
        </p:nvPicPr>
        <p:blipFill>
          <a:blip r:embed="rId6"/>
          <a:stretch>
            <a:fillRect/>
          </a:stretch>
        </p:blipFill>
        <p:spPr>
          <a:xfrm>
            <a:off x="476250" y="1435298"/>
            <a:ext cx="214313" cy="175320"/>
          </a:xfrm>
          <a:prstGeom prst="rect">
            <a:avLst/>
          </a:prstGeom>
        </p:spPr>
      </p:pic>
      <p:pic>
        <p:nvPicPr>
          <p:cNvPr id="7" name="Image 5" descr="preencoded.png"/>
          <p:cNvPicPr>
            <a:picLocks noChangeAspect="1"/>
          </p:cNvPicPr>
          <p:nvPr/>
        </p:nvPicPr>
        <p:blipFill>
          <a:blip r:embed="rId7"/>
          <a:stretch>
            <a:fillRect/>
          </a:stretch>
        </p:blipFill>
        <p:spPr>
          <a:xfrm>
            <a:off x="476250" y="1822996"/>
            <a:ext cx="95250" cy="76200"/>
          </a:xfrm>
          <a:prstGeom prst="rect">
            <a:avLst/>
          </a:prstGeom>
        </p:spPr>
      </p:pic>
      <p:pic>
        <p:nvPicPr>
          <p:cNvPr id="8" name="Image 6" descr="preencoded.png"/>
          <p:cNvPicPr>
            <a:picLocks noChangeAspect="1"/>
          </p:cNvPicPr>
          <p:nvPr/>
        </p:nvPicPr>
        <p:blipFill>
          <a:blip r:embed="rId8"/>
          <a:stretch>
            <a:fillRect/>
          </a:stretch>
        </p:blipFill>
        <p:spPr>
          <a:xfrm>
            <a:off x="476250" y="2113508"/>
            <a:ext cx="95250" cy="84534"/>
          </a:xfrm>
          <a:prstGeom prst="rect">
            <a:avLst/>
          </a:prstGeom>
        </p:spPr>
      </p:pic>
      <p:pic>
        <p:nvPicPr>
          <p:cNvPr id="9" name="Image 7" descr="preencoded.png"/>
          <p:cNvPicPr>
            <a:picLocks noChangeAspect="1"/>
          </p:cNvPicPr>
          <p:nvPr/>
        </p:nvPicPr>
        <p:blipFill>
          <a:blip r:embed="rId9"/>
          <a:stretch>
            <a:fillRect/>
          </a:stretch>
        </p:blipFill>
        <p:spPr>
          <a:xfrm>
            <a:off x="476250" y="2618333"/>
            <a:ext cx="95250" cy="76200"/>
          </a:xfrm>
          <a:prstGeom prst="rect">
            <a:avLst/>
          </a:prstGeom>
        </p:spPr>
      </p:pic>
      <p:pic>
        <p:nvPicPr>
          <p:cNvPr id="10" name="Image 8" descr="preencoded.png"/>
          <p:cNvPicPr>
            <a:picLocks noChangeAspect="1"/>
          </p:cNvPicPr>
          <p:nvPr/>
        </p:nvPicPr>
        <p:blipFill>
          <a:blip r:embed="rId7"/>
          <a:stretch>
            <a:fillRect/>
          </a:stretch>
        </p:blipFill>
        <p:spPr>
          <a:xfrm>
            <a:off x="476250" y="2908846"/>
            <a:ext cx="95250" cy="76200"/>
          </a:xfrm>
          <a:prstGeom prst="rect">
            <a:avLst/>
          </a:prstGeom>
        </p:spPr>
      </p:pic>
      <p:pic>
        <p:nvPicPr>
          <p:cNvPr id="11" name="Image 9" descr="preencoded.png"/>
          <p:cNvPicPr>
            <a:picLocks noChangeAspect="1"/>
          </p:cNvPicPr>
          <p:nvPr/>
        </p:nvPicPr>
        <p:blipFill>
          <a:blip r:embed="rId10"/>
          <a:stretch>
            <a:fillRect/>
          </a:stretch>
        </p:blipFill>
        <p:spPr>
          <a:xfrm>
            <a:off x="285750" y="4007197"/>
            <a:ext cx="5715000" cy="2660452"/>
          </a:xfrm>
          <a:prstGeom prst="rect">
            <a:avLst/>
          </a:prstGeom>
        </p:spPr>
      </p:pic>
      <p:pic>
        <p:nvPicPr>
          <p:cNvPr id="12" name="Image 10" descr="preencoded.png"/>
          <p:cNvPicPr>
            <a:picLocks noChangeAspect="1"/>
          </p:cNvPicPr>
          <p:nvPr/>
        </p:nvPicPr>
        <p:blipFill>
          <a:blip r:embed="rId11"/>
          <a:stretch>
            <a:fillRect/>
          </a:stretch>
        </p:blipFill>
        <p:spPr>
          <a:xfrm>
            <a:off x="476250" y="4238625"/>
            <a:ext cx="214313" cy="175320"/>
          </a:xfrm>
          <a:prstGeom prst="rect">
            <a:avLst/>
          </a:prstGeom>
        </p:spPr>
      </p:pic>
      <p:pic>
        <p:nvPicPr>
          <p:cNvPr id="13" name="Image 11" descr="preencoded.png"/>
          <p:cNvPicPr>
            <a:picLocks noChangeAspect="1"/>
          </p:cNvPicPr>
          <p:nvPr/>
        </p:nvPicPr>
        <p:blipFill>
          <a:blip r:embed="rId12"/>
          <a:stretch>
            <a:fillRect/>
          </a:stretch>
        </p:blipFill>
        <p:spPr>
          <a:xfrm>
            <a:off x="476250" y="4626322"/>
            <a:ext cx="95250" cy="76200"/>
          </a:xfrm>
          <a:prstGeom prst="rect">
            <a:avLst/>
          </a:prstGeom>
        </p:spPr>
      </p:pic>
      <p:pic>
        <p:nvPicPr>
          <p:cNvPr id="14" name="Image 12" descr="preencoded.png"/>
          <p:cNvPicPr>
            <a:picLocks noChangeAspect="1"/>
          </p:cNvPicPr>
          <p:nvPr/>
        </p:nvPicPr>
        <p:blipFill>
          <a:blip r:embed="rId13"/>
          <a:stretch>
            <a:fillRect/>
          </a:stretch>
        </p:blipFill>
        <p:spPr>
          <a:xfrm>
            <a:off x="476250" y="4916835"/>
            <a:ext cx="95250" cy="84534"/>
          </a:xfrm>
          <a:prstGeom prst="rect">
            <a:avLst/>
          </a:prstGeom>
        </p:spPr>
      </p:pic>
      <p:pic>
        <p:nvPicPr>
          <p:cNvPr id="15" name="Image 13" descr="preencoded.png"/>
          <p:cNvPicPr>
            <a:picLocks noChangeAspect="1"/>
          </p:cNvPicPr>
          <p:nvPr/>
        </p:nvPicPr>
        <p:blipFill>
          <a:blip r:embed="rId14"/>
          <a:stretch>
            <a:fillRect/>
          </a:stretch>
        </p:blipFill>
        <p:spPr>
          <a:xfrm>
            <a:off x="6191250" y="1203871"/>
            <a:ext cx="5715000" cy="2660452"/>
          </a:xfrm>
          <a:prstGeom prst="rect">
            <a:avLst/>
          </a:prstGeom>
        </p:spPr>
      </p:pic>
      <p:pic>
        <p:nvPicPr>
          <p:cNvPr id="16" name="Image 14" descr="preencoded.png"/>
          <p:cNvPicPr>
            <a:picLocks noChangeAspect="1"/>
          </p:cNvPicPr>
          <p:nvPr/>
        </p:nvPicPr>
        <p:blipFill>
          <a:blip r:embed="rId15"/>
          <a:stretch>
            <a:fillRect/>
          </a:stretch>
        </p:blipFill>
        <p:spPr>
          <a:xfrm>
            <a:off x="6381750" y="1435298"/>
            <a:ext cx="214313" cy="175320"/>
          </a:xfrm>
          <a:prstGeom prst="rect">
            <a:avLst/>
          </a:prstGeom>
        </p:spPr>
      </p:pic>
      <p:pic>
        <p:nvPicPr>
          <p:cNvPr id="17" name="Image 15" descr="preencoded.png"/>
          <p:cNvPicPr>
            <a:picLocks noChangeAspect="1"/>
          </p:cNvPicPr>
          <p:nvPr/>
        </p:nvPicPr>
        <p:blipFill>
          <a:blip r:embed="rId13"/>
          <a:stretch>
            <a:fillRect/>
          </a:stretch>
        </p:blipFill>
        <p:spPr>
          <a:xfrm>
            <a:off x="6381750" y="1822996"/>
            <a:ext cx="95250" cy="84534"/>
          </a:xfrm>
          <a:prstGeom prst="rect">
            <a:avLst/>
          </a:prstGeom>
        </p:spPr>
      </p:pic>
      <p:pic>
        <p:nvPicPr>
          <p:cNvPr id="18" name="Image 16" descr="preencoded.png"/>
          <p:cNvPicPr>
            <a:picLocks noChangeAspect="1"/>
          </p:cNvPicPr>
          <p:nvPr/>
        </p:nvPicPr>
        <p:blipFill>
          <a:blip r:embed="rId16"/>
          <a:stretch>
            <a:fillRect/>
          </a:stretch>
        </p:blipFill>
        <p:spPr>
          <a:xfrm>
            <a:off x="6381750" y="2327821"/>
            <a:ext cx="95250" cy="84534"/>
          </a:xfrm>
          <a:prstGeom prst="rect">
            <a:avLst/>
          </a:prstGeom>
        </p:spPr>
      </p:pic>
      <p:pic>
        <p:nvPicPr>
          <p:cNvPr id="19" name="Image 17" descr="preencoded.png"/>
          <p:cNvPicPr>
            <a:picLocks noChangeAspect="1"/>
          </p:cNvPicPr>
          <p:nvPr/>
        </p:nvPicPr>
        <p:blipFill>
          <a:blip r:embed="rId13"/>
          <a:stretch>
            <a:fillRect/>
          </a:stretch>
        </p:blipFill>
        <p:spPr>
          <a:xfrm>
            <a:off x="6381750" y="2832646"/>
            <a:ext cx="95250" cy="84534"/>
          </a:xfrm>
          <a:prstGeom prst="rect">
            <a:avLst/>
          </a:prstGeom>
        </p:spPr>
      </p:pic>
      <p:pic>
        <p:nvPicPr>
          <p:cNvPr id="20" name="Image 18" descr="preencoded.png"/>
          <p:cNvPicPr>
            <a:picLocks noChangeAspect="1"/>
          </p:cNvPicPr>
          <p:nvPr/>
        </p:nvPicPr>
        <p:blipFill>
          <a:blip r:embed="rId17"/>
          <a:stretch>
            <a:fillRect/>
          </a:stretch>
        </p:blipFill>
        <p:spPr>
          <a:xfrm>
            <a:off x="6191250" y="4007197"/>
            <a:ext cx="5715000" cy="2660452"/>
          </a:xfrm>
          <a:prstGeom prst="rect">
            <a:avLst/>
          </a:prstGeom>
        </p:spPr>
      </p:pic>
      <p:pic>
        <p:nvPicPr>
          <p:cNvPr id="21" name="Image 19" descr="preencoded.png"/>
          <p:cNvPicPr>
            <a:picLocks noChangeAspect="1"/>
          </p:cNvPicPr>
          <p:nvPr/>
        </p:nvPicPr>
        <p:blipFill>
          <a:blip r:embed="rId18"/>
          <a:stretch>
            <a:fillRect/>
          </a:stretch>
        </p:blipFill>
        <p:spPr>
          <a:xfrm>
            <a:off x="6381750" y="4238625"/>
            <a:ext cx="214313" cy="175320"/>
          </a:xfrm>
          <a:prstGeom prst="rect">
            <a:avLst/>
          </a:prstGeom>
        </p:spPr>
      </p:pic>
      <p:pic>
        <p:nvPicPr>
          <p:cNvPr id="22" name="Image 20" descr="preencoded.png"/>
          <p:cNvPicPr>
            <a:picLocks noChangeAspect="1"/>
          </p:cNvPicPr>
          <p:nvPr/>
        </p:nvPicPr>
        <p:blipFill>
          <a:blip r:embed="rId19"/>
          <a:stretch>
            <a:fillRect/>
          </a:stretch>
        </p:blipFill>
        <p:spPr>
          <a:xfrm>
            <a:off x="6381750" y="5612160"/>
            <a:ext cx="166688" cy="145852"/>
          </a:xfrm>
          <a:prstGeom prst="rect">
            <a:avLst/>
          </a:prstGeom>
        </p:spPr>
      </p:pic>
      <p:sp>
        <p:nvSpPr>
          <p:cNvPr id="23" name="Text 0"/>
          <p:cNvSpPr/>
          <p:nvPr/>
        </p:nvSpPr>
        <p:spPr>
          <a:xfrm>
            <a:off x="523875" y="333375"/>
            <a:ext cx="11668125" cy="251371"/>
          </a:xfrm>
          <a:prstGeom prst="rect">
            <a:avLst/>
          </a:prstGeom>
          <a:noFill/>
          <a:ln/>
        </p:spPr>
        <p:txBody>
          <a:bodyPr vert="horz" wrap="square" lIns="0" tIns="0" rIns="0" bIns="0" rtlCol="0" anchor="ctr"/>
          <a:lstStyle/>
          <a:p>
            <a:pPr marL="0" indent="0">
              <a:lnSpc>
                <a:spcPts val="1980"/>
              </a:lnSpc>
              <a:buNone/>
            </a:pPr>
            <a:r>
              <a:rPr lang="en-US" sz="1800" b="1" dirty="0">
                <a:solidFill>
                  <a:srgbClr val="2D3436"/>
                </a:solidFill>
              </a:rPr>
              <a:t>Managing Inadequate and Unsatisfactory Results</a:t>
            </a:r>
            <a:endParaRPr lang="en-US" sz="1800" dirty="0"/>
          </a:p>
        </p:txBody>
      </p:sp>
      <p:sp>
        <p:nvSpPr>
          <p:cNvPr id="24" name="Text 1"/>
          <p:cNvSpPr/>
          <p:nvPr/>
        </p:nvSpPr>
        <p:spPr>
          <a:xfrm>
            <a:off x="523875" y="670471"/>
            <a:ext cx="3429000" cy="171450"/>
          </a:xfrm>
          <a:prstGeom prst="rect">
            <a:avLst/>
          </a:prstGeom>
          <a:noFill/>
          <a:ln/>
        </p:spPr>
        <p:txBody>
          <a:bodyPr vert="horz" wrap="square" lIns="0" tIns="0" rIns="0" bIns="0" rtlCol="0" anchor="ctr"/>
          <a:lstStyle/>
          <a:p>
            <a:pPr marL="0" indent="0">
              <a:lnSpc>
                <a:spcPts val="1350"/>
              </a:lnSpc>
              <a:buNone/>
            </a:pPr>
            <a:r>
              <a:rPr lang="en-US" sz="900" b="1" kern="0" spc="30" dirty="0">
                <a:solidFill>
                  <a:srgbClr val="E17055"/>
                </a:solidFill>
              </a:rPr>
              <a:t>CERVICAL SCREENING MODULE</a:t>
            </a:r>
            <a:endParaRPr lang="en-US" sz="900" dirty="0"/>
          </a:p>
        </p:txBody>
      </p:sp>
      <p:sp>
        <p:nvSpPr>
          <p:cNvPr id="25" name="Text 2"/>
          <p:cNvSpPr/>
          <p:nvPr/>
        </p:nvSpPr>
        <p:spPr>
          <a:xfrm>
            <a:off x="2433638" y="641896"/>
            <a:ext cx="182880" cy="228600"/>
          </a:xfrm>
          <a:prstGeom prst="rect">
            <a:avLst/>
          </a:prstGeom>
          <a:noFill/>
          <a:ln/>
        </p:spPr>
        <p:txBody>
          <a:bodyPr vert="horz" wrap="square" lIns="0" tIns="0" rIns="0" bIns="0" rtlCol="0" anchor="ctr"/>
          <a:lstStyle/>
          <a:p>
            <a:pPr marL="0" indent="0">
              <a:lnSpc>
                <a:spcPts val="1800"/>
              </a:lnSpc>
              <a:buNone/>
            </a:pPr>
            <a:r>
              <a:rPr lang="en-US" sz="1200" dirty="0">
                <a:solidFill>
                  <a:srgbClr val="BDC3C7"/>
                </a:solidFill>
              </a:rPr>
              <a:t>|</a:t>
            </a:r>
            <a:endParaRPr lang="en-US" sz="1200" dirty="0"/>
          </a:p>
        </p:txBody>
      </p:sp>
      <p:sp>
        <p:nvSpPr>
          <p:cNvPr id="26" name="Text 3"/>
          <p:cNvSpPr/>
          <p:nvPr/>
        </p:nvSpPr>
        <p:spPr>
          <a:xfrm>
            <a:off x="2566988" y="670471"/>
            <a:ext cx="4983480" cy="171450"/>
          </a:xfrm>
          <a:prstGeom prst="rect">
            <a:avLst/>
          </a:prstGeom>
          <a:noFill/>
          <a:ln/>
        </p:spPr>
        <p:txBody>
          <a:bodyPr vert="horz" wrap="square" lIns="0" tIns="0" rIns="0" bIns="0" rtlCol="0" anchor="ctr"/>
          <a:lstStyle/>
          <a:p>
            <a:pPr marL="0" indent="0">
              <a:lnSpc>
                <a:spcPts val="1350"/>
              </a:lnSpc>
              <a:buNone/>
            </a:pPr>
            <a:r>
              <a:rPr lang="en-US" sz="900" dirty="0">
                <a:solidFill>
                  <a:srgbClr val="636E72"/>
                </a:solidFill>
              </a:rPr>
              <a:t>Bradford VTS GP Training — Slide 20</a:t>
            </a:r>
            <a:endParaRPr lang="en-US" sz="900" dirty="0"/>
          </a:p>
        </p:txBody>
      </p:sp>
      <p:sp>
        <p:nvSpPr>
          <p:cNvPr id="27" name="Text 4"/>
          <p:cNvSpPr/>
          <p:nvPr/>
        </p:nvSpPr>
        <p:spPr>
          <a:xfrm>
            <a:off x="785813" y="1394371"/>
            <a:ext cx="47320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What "Inadequate" Means</a:t>
            </a:r>
            <a:endParaRPr lang="en-US" sz="1350" dirty="0"/>
          </a:p>
        </p:txBody>
      </p:sp>
      <p:sp>
        <p:nvSpPr>
          <p:cNvPr id="28" name="Text 5"/>
          <p:cNvSpPr/>
          <p:nvPr/>
        </p:nvSpPr>
        <p:spPr>
          <a:xfrm>
            <a:off x="647700" y="1765846"/>
            <a:ext cx="11544300"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2D3436"/>
                </a:solidFill>
              </a:rPr>
              <a:t>The laboratory cannot provide a result (approx. 5–10% of samples).</a:t>
            </a:r>
            <a:endParaRPr lang="en-US" sz="1125" dirty="0"/>
          </a:p>
        </p:txBody>
      </p:sp>
      <p:sp>
        <p:nvSpPr>
          <p:cNvPr id="29" name="Text 6"/>
          <p:cNvSpPr/>
          <p:nvPr/>
        </p:nvSpPr>
        <p:spPr>
          <a:xfrm>
            <a:off x="647700" y="2056358"/>
            <a:ext cx="5162550" cy="428625"/>
          </a:xfrm>
          <a:prstGeom prst="rect">
            <a:avLst/>
          </a:prstGeom>
          <a:noFill/>
          <a:ln/>
        </p:spPr>
        <p:txBody>
          <a:bodyPr vert="horz" wrap="square" lIns="0" tIns="0" rIns="0" bIns="0" rtlCol="0" anchor="ctr"/>
          <a:lstStyle/>
          <a:p>
            <a:pPr marL="0" indent="0" algn="l">
              <a:lnSpc>
                <a:spcPts val="1688"/>
              </a:lnSpc>
              <a:buNone/>
            </a:pPr>
            <a:r>
              <a:rPr lang="en-US" sz="1125" b="1" dirty="0">
                <a:solidFill>
                  <a:srgbClr val="2D3436"/>
                </a:solidFill>
              </a:rPr>
              <a:t>Causes:</a:t>
            </a:r>
            <a:r>
              <a:rPr lang="en-US" sz="1125" dirty="0">
                <a:solidFill>
                  <a:srgbClr val="2D3436"/>
                </a:solidFill>
              </a:rPr>
              <a:t> Too few cells, blood obscuring the slide, poor fixation, or heavy infection.</a:t>
            </a:r>
            <a:endParaRPr lang="en-US" sz="1125" dirty="0"/>
          </a:p>
        </p:txBody>
      </p:sp>
      <p:sp>
        <p:nvSpPr>
          <p:cNvPr id="30" name="Text 7"/>
          <p:cNvSpPr/>
          <p:nvPr/>
        </p:nvSpPr>
        <p:spPr>
          <a:xfrm>
            <a:off x="647700" y="2561183"/>
            <a:ext cx="11544300" cy="214313"/>
          </a:xfrm>
          <a:prstGeom prst="rect">
            <a:avLst/>
          </a:prstGeom>
          <a:noFill/>
          <a:ln/>
        </p:spPr>
        <p:txBody>
          <a:bodyPr vert="horz" wrap="square" lIns="0" tIns="0" rIns="0" bIns="0" rtlCol="0" anchor="ctr"/>
          <a:lstStyle/>
          <a:p>
            <a:pPr marL="0" indent="0" algn="l">
              <a:lnSpc>
                <a:spcPts val="1688"/>
              </a:lnSpc>
              <a:buNone/>
            </a:pPr>
            <a:r>
              <a:rPr lang="en-US" sz="1125" b="1" dirty="0">
                <a:solidFill>
                  <a:srgbClr val="2D3436"/>
                </a:solidFill>
              </a:rPr>
              <a:t>Action:</a:t>
            </a:r>
            <a:r>
              <a:rPr lang="en-US" sz="1125" dirty="0">
                <a:solidFill>
                  <a:srgbClr val="2D3436"/>
                </a:solidFill>
              </a:rPr>
              <a:t> Repeat the smear as soon as possible if technically inadequate.</a:t>
            </a:r>
            <a:endParaRPr lang="en-US" sz="1125" dirty="0"/>
          </a:p>
        </p:txBody>
      </p:sp>
      <p:sp>
        <p:nvSpPr>
          <p:cNvPr id="31" name="Text 8"/>
          <p:cNvSpPr/>
          <p:nvPr/>
        </p:nvSpPr>
        <p:spPr>
          <a:xfrm>
            <a:off x="647700" y="2851696"/>
            <a:ext cx="11544300"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2D3436"/>
                </a:solidFill>
              </a:rPr>
              <a:t>If due to infection or atrophy, </a:t>
            </a:r>
            <a:r>
              <a:rPr lang="en-US" sz="1125" b="1" dirty="0">
                <a:solidFill>
                  <a:srgbClr val="2D3436"/>
                </a:solidFill>
              </a:rPr>
              <a:t>treat first</a:t>
            </a:r>
            <a:r>
              <a:rPr lang="en-US" sz="1125" dirty="0">
                <a:solidFill>
                  <a:srgbClr val="2D3436"/>
                </a:solidFill>
              </a:rPr>
              <a:t>, then repeat the sample.</a:t>
            </a:r>
            <a:endParaRPr lang="en-US" sz="1125" dirty="0"/>
          </a:p>
        </p:txBody>
      </p:sp>
      <p:sp>
        <p:nvSpPr>
          <p:cNvPr id="32" name="Text 9"/>
          <p:cNvSpPr/>
          <p:nvPr/>
        </p:nvSpPr>
        <p:spPr>
          <a:xfrm>
            <a:off x="785813" y="4197697"/>
            <a:ext cx="57607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The Threshold for Colposcopy</a:t>
            </a:r>
            <a:endParaRPr lang="en-US" sz="1350" dirty="0"/>
          </a:p>
        </p:txBody>
      </p:sp>
      <p:sp>
        <p:nvSpPr>
          <p:cNvPr id="33" name="Text 10"/>
          <p:cNvSpPr/>
          <p:nvPr/>
        </p:nvSpPr>
        <p:spPr>
          <a:xfrm>
            <a:off x="647700" y="4569172"/>
            <a:ext cx="11544300" cy="214313"/>
          </a:xfrm>
          <a:prstGeom prst="rect">
            <a:avLst/>
          </a:prstGeom>
          <a:noFill/>
          <a:ln/>
        </p:spPr>
        <p:txBody>
          <a:bodyPr vert="horz" wrap="square" lIns="0" tIns="0" rIns="0" bIns="0" rtlCol="0" anchor="ctr"/>
          <a:lstStyle/>
          <a:p>
            <a:pPr marL="0" indent="0" algn="l">
              <a:lnSpc>
                <a:spcPts val="1688"/>
              </a:lnSpc>
              <a:buNone/>
            </a:pPr>
            <a:r>
              <a:rPr lang="en-US" sz="1125" b="1" dirty="0">
                <a:solidFill>
                  <a:srgbClr val="2D3436"/>
                </a:solidFill>
              </a:rPr>
              <a:t>Three consecutive inadequate smears</a:t>
            </a:r>
            <a:r>
              <a:rPr lang="en-US" sz="1125" dirty="0">
                <a:solidFill>
                  <a:srgbClr val="2D3436"/>
                </a:solidFill>
              </a:rPr>
              <a:t> = Mandatory referral to colposcopy.</a:t>
            </a:r>
            <a:endParaRPr lang="en-US" sz="1125" dirty="0"/>
          </a:p>
        </p:txBody>
      </p:sp>
      <p:sp>
        <p:nvSpPr>
          <p:cNvPr id="34" name="Text 11"/>
          <p:cNvSpPr/>
          <p:nvPr/>
        </p:nvSpPr>
        <p:spPr>
          <a:xfrm>
            <a:off x="647700" y="4859685"/>
            <a:ext cx="5162550" cy="428625"/>
          </a:xfrm>
          <a:prstGeom prst="rect">
            <a:avLst/>
          </a:prstGeom>
          <a:noFill/>
          <a:ln/>
        </p:spPr>
        <p:txBody>
          <a:bodyPr vert="horz" wrap="square" lIns="0" tIns="0" rIns="0" bIns="0" rtlCol="0" anchor="ctr"/>
          <a:lstStyle/>
          <a:p>
            <a:pPr marL="0" indent="0" algn="l">
              <a:lnSpc>
                <a:spcPts val="1688"/>
              </a:lnSpc>
              <a:buNone/>
            </a:pPr>
            <a:r>
              <a:rPr lang="en-US" sz="1125" dirty="0">
                <a:solidFill>
                  <a:srgbClr val="2D3436"/>
                </a:solidFill>
              </a:rPr>
              <a:t>Persistent inadequacy requires expert visualization to ensure no pathology is missed.</a:t>
            </a:r>
            <a:endParaRPr lang="en-US" sz="1125" dirty="0"/>
          </a:p>
        </p:txBody>
      </p:sp>
      <p:sp>
        <p:nvSpPr>
          <p:cNvPr id="35" name="Text 12"/>
          <p:cNvSpPr/>
          <p:nvPr/>
        </p:nvSpPr>
        <p:spPr>
          <a:xfrm>
            <a:off x="6691313" y="1394371"/>
            <a:ext cx="51435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Practical Troubleshooting</a:t>
            </a:r>
            <a:endParaRPr lang="en-US" sz="1350" dirty="0"/>
          </a:p>
        </p:txBody>
      </p:sp>
      <p:sp>
        <p:nvSpPr>
          <p:cNvPr id="36" name="Text 13"/>
          <p:cNvSpPr/>
          <p:nvPr/>
        </p:nvSpPr>
        <p:spPr>
          <a:xfrm>
            <a:off x="6553200" y="1765846"/>
            <a:ext cx="5162550" cy="428625"/>
          </a:xfrm>
          <a:prstGeom prst="rect">
            <a:avLst/>
          </a:prstGeom>
          <a:noFill/>
          <a:ln/>
        </p:spPr>
        <p:txBody>
          <a:bodyPr vert="horz" wrap="square" lIns="0" tIns="0" rIns="0" bIns="0" rtlCol="0" anchor="ctr"/>
          <a:lstStyle/>
          <a:p>
            <a:pPr marL="0" indent="0" algn="l">
              <a:lnSpc>
                <a:spcPts val="1688"/>
              </a:lnSpc>
              <a:buNone/>
            </a:pPr>
            <a:r>
              <a:rPr lang="en-US" sz="1125" b="1" dirty="0">
                <a:solidFill>
                  <a:srgbClr val="2D3436"/>
                </a:solidFill>
              </a:rPr>
              <a:t>Atrophy:</a:t>
            </a:r>
            <a:r>
              <a:rPr lang="en-US" sz="1125" dirty="0">
                <a:solidFill>
                  <a:srgbClr val="2D3436"/>
                </a:solidFill>
              </a:rPr>
              <a:t> In postmenopausal women, use topical estrogen for 2 weeks before the repeat.</a:t>
            </a:r>
            <a:endParaRPr lang="en-US" sz="1125" dirty="0"/>
          </a:p>
        </p:txBody>
      </p:sp>
      <p:sp>
        <p:nvSpPr>
          <p:cNvPr id="37" name="Text 14"/>
          <p:cNvSpPr/>
          <p:nvPr/>
        </p:nvSpPr>
        <p:spPr>
          <a:xfrm>
            <a:off x="6553200" y="2270671"/>
            <a:ext cx="5162550" cy="428625"/>
          </a:xfrm>
          <a:prstGeom prst="rect">
            <a:avLst/>
          </a:prstGeom>
          <a:noFill/>
          <a:ln/>
        </p:spPr>
        <p:txBody>
          <a:bodyPr vert="horz" wrap="square" lIns="0" tIns="0" rIns="0" bIns="0" rtlCol="0" anchor="ctr"/>
          <a:lstStyle/>
          <a:p>
            <a:pPr marL="0" indent="0" algn="l">
              <a:lnSpc>
                <a:spcPts val="1688"/>
              </a:lnSpc>
              <a:buNone/>
            </a:pPr>
            <a:r>
              <a:rPr lang="en-US" sz="1125" b="1" dirty="0">
                <a:solidFill>
                  <a:srgbClr val="2D3436"/>
                </a:solidFill>
              </a:rPr>
              <a:t>Fixation:</a:t>
            </a:r>
            <a:r>
              <a:rPr lang="en-US" sz="1125" dirty="0">
                <a:solidFill>
                  <a:srgbClr val="2D3436"/>
                </a:solidFill>
              </a:rPr>
              <a:t> Always detach the brush head into the vial </a:t>
            </a:r>
            <a:r>
              <a:rPr lang="en-US" sz="1125" b="1" dirty="0">
                <a:solidFill>
                  <a:srgbClr val="2D3436"/>
                </a:solidFill>
              </a:rPr>
              <a:t>before</a:t>
            </a:r>
            <a:r>
              <a:rPr lang="en-US" sz="1125" dirty="0">
                <a:solidFill>
                  <a:srgbClr val="2D3436"/>
                </a:solidFill>
              </a:rPr>
              <a:t> removing the speculum.</a:t>
            </a:r>
            <a:endParaRPr lang="en-US" sz="1125" dirty="0"/>
          </a:p>
        </p:txBody>
      </p:sp>
      <p:sp>
        <p:nvSpPr>
          <p:cNvPr id="38" name="Text 15"/>
          <p:cNvSpPr/>
          <p:nvPr/>
        </p:nvSpPr>
        <p:spPr>
          <a:xfrm>
            <a:off x="6553200" y="2775496"/>
            <a:ext cx="5162550" cy="428625"/>
          </a:xfrm>
          <a:prstGeom prst="rect">
            <a:avLst/>
          </a:prstGeom>
          <a:noFill/>
          <a:ln/>
        </p:spPr>
        <p:txBody>
          <a:bodyPr vert="horz" wrap="square" lIns="0" tIns="0" rIns="0" bIns="0" rtlCol="0" anchor="ctr"/>
          <a:lstStyle/>
          <a:p>
            <a:pPr marL="0" indent="0" algn="l">
              <a:lnSpc>
                <a:spcPts val="1688"/>
              </a:lnSpc>
              <a:buNone/>
            </a:pPr>
            <a:r>
              <a:rPr lang="en-US" sz="1125" b="1" dirty="0">
                <a:solidFill>
                  <a:srgbClr val="2D3436"/>
                </a:solidFill>
              </a:rPr>
              <a:t>Technique:</a:t>
            </a:r>
            <a:r>
              <a:rPr lang="en-US" sz="1125" dirty="0">
                <a:solidFill>
                  <a:srgbClr val="2D3436"/>
                </a:solidFill>
              </a:rPr>
              <a:t> Ensure five complete 360° clockwise rotations with firm "pencil" pressure.</a:t>
            </a:r>
            <a:endParaRPr lang="en-US" sz="1125" dirty="0"/>
          </a:p>
        </p:txBody>
      </p:sp>
      <p:sp>
        <p:nvSpPr>
          <p:cNvPr id="39" name="Text 16"/>
          <p:cNvSpPr/>
          <p:nvPr/>
        </p:nvSpPr>
        <p:spPr>
          <a:xfrm>
            <a:off x="6691313" y="4197697"/>
            <a:ext cx="53492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SCA &amp; Communication Pearls</a:t>
            </a:r>
            <a:endParaRPr lang="en-US" sz="1350" dirty="0"/>
          </a:p>
        </p:txBody>
      </p:sp>
      <p:sp>
        <p:nvSpPr>
          <p:cNvPr id="40" name="Text 17"/>
          <p:cNvSpPr/>
          <p:nvPr/>
        </p:nvSpPr>
        <p:spPr>
          <a:xfrm>
            <a:off x="6381750" y="4569172"/>
            <a:ext cx="5334000" cy="171450"/>
          </a:xfrm>
          <a:prstGeom prst="rect">
            <a:avLst/>
          </a:prstGeom>
          <a:noFill/>
          <a:ln/>
        </p:spPr>
        <p:txBody>
          <a:bodyPr vert="horz" wrap="square" lIns="0" tIns="0" rIns="0" bIns="0" rtlCol="0" anchor="ctr"/>
          <a:lstStyle/>
          <a:p>
            <a:pPr marL="0" indent="0">
              <a:lnSpc>
                <a:spcPts val="1350"/>
              </a:lnSpc>
              <a:buNone/>
            </a:pPr>
            <a:r>
              <a:rPr lang="en-US" sz="900" b="1" dirty="0">
                <a:solidFill>
                  <a:srgbClr val="9C27B0"/>
                </a:solidFill>
              </a:rPr>
              <a:t>EXPLAINING TO PATIENTS</a:t>
            </a:r>
            <a:endParaRPr lang="en-US" sz="900" dirty="0"/>
          </a:p>
        </p:txBody>
      </p:sp>
      <p:sp>
        <p:nvSpPr>
          <p:cNvPr id="41" name="Text 18"/>
          <p:cNvSpPr/>
          <p:nvPr/>
        </p:nvSpPr>
        <p:spPr>
          <a:xfrm>
            <a:off x="6381750" y="4788247"/>
            <a:ext cx="5334000" cy="642938"/>
          </a:xfrm>
          <a:prstGeom prst="rect">
            <a:avLst/>
          </a:prstGeom>
          <a:noFill/>
          <a:ln/>
        </p:spPr>
        <p:txBody>
          <a:bodyPr vert="horz" wrap="square" lIns="0" tIns="0" rIns="0" bIns="0" rtlCol="0" anchor="ctr"/>
          <a:lstStyle/>
          <a:p>
            <a:pPr marL="0" indent="0">
              <a:lnSpc>
                <a:spcPts val="1688"/>
              </a:lnSpc>
              <a:buNone/>
            </a:pPr>
            <a:r>
              <a:rPr lang="en-US" sz="1125" i="1" dirty="0">
                <a:solidFill>
                  <a:srgbClr val="4A4A4A"/>
                </a:solidFill>
              </a:rPr>
              <a:t>"The lab couldn't get a clear reading this time. It doesn't mean something is wrong; it just means there weren't quite enough cells to be sure. We just need to repeat it to get a better sample."</a:t>
            </a:r>
            <a:endParaRPr lang="en-US" sz="1125" dirty="0"/>
          </a:p>
        </p:txBody>
      </p:sp>
      <p:sp>
        <p:nvSpPr>
          <p:cNvPr id="42" name="Text 19"/>
          <p:cNvSpPr/>
          <p:nvPr/>
        </p:nvSpPr>
        <p:spPr>
          <a:xfrm>
            <a:off x="6624638" y="5574060"/>
            <a:ext cx="5091113" cy="428625"/>
          </a:xfrm>
          <a:prstGeom prst="rect">
            <a:avLst/>
          </a:prstGeom>
          <a:noFill/>
          <a:ln/>
        </p:spPr>
        <p:txBody>
          <a:bodyPr vert="horz" wrap="square" lIns="0" tIns="0" rIns="0" bIns="0" rtlCol="0" anchor="ctr"/>
          <a:lstStyle/>
          <a:p>
            <a:pPr marL="0" indent="0" algn="l">
              <a:lnSpc>
                <a:spcPts val="1688"/>
              </a:lnSpc>
              <a:buNone/>
            </a:pPr>
            <a:r>
              <a:rPr lang="en-US" sz="1125" b="1" dirty="0">
                <a:solidFill>
                  <a:srgbClr val="2D3436"/>
                </a:solidFill>
              </a:rPr>
              <a:t>AKT Fact:</a:t>
            </a:r>
            <a:r>
              <a:rPr lang="en-US" sz="1125" dirty="0">
                <a:solidFill>
                  <a:srgbClr val="2D3436"/>
                </a:solidFill>
              </a:rPr>
              <a:t> Do not confuse "inadequate" with "abnormal." Patients often fear the worst; clarify immediately.</a:t>
            </a:r>
            <a:endParaRPr lang="en-US" sz="1125"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285750" y="190500"/>
            <a:ext cx="11620500" cy="822871"/>
          </a:xfrm>
          <a:prstGeom prst="rect">
            <a:avLst/>
          </a:prstGeom>
        </p:spPr>
      </p:pic>
      <p:pic>
        <p:nvPicPr>
          <p:cNvPr id="5" name="Image 3" descr="preencoded.png"/>
          <p:cNvPicPr>
            <a:picLocks noChangeAspect="1"/>
          </p:cNvPicPr>
          <p:nvPr/>
        </p:nvPicPr>
        <p:blipFill>
          <a:blip r:embed="rId5"/>
          <a:stretch>
            <a:fillRect/>
          </a:stretch>
        </p:blipFill>
        <p:spPr>
          <a:xfrm>
            <a:off x="285750" y="1203871"/>
            <a:ext cx="5738813" cy="2660452"/>
          </a:xfrm>
          <a:prstGeom prst="rect">
            <a:avLst/>
          </a:prstGeom>
        </p:spPr>
      </p:pic>
      <p:pic>
        <p:nvPicPr>
          <p:cNvPr id="6" name="Image 4" descr="preencoded.png"/>
          <p:cNvPicPr>
            <a:picLocks noChangeAspect="1"/>
          </p:cNvPicPr>
          <p:nvPr/>
        </p:nvPicPr>
        <p:blipFill>
          <a:blip r:embed="rId6"/>
          <a:stretch>
            <a:fillRect/>
          </a:stretch>
        </p:blipFill>
        <p:spPr>
          <a:xfrm>
            <a:off x="428625" y="1387673"/>
            <a:ext cx="214313" cy="175320"/>
          </a:xfrm>
          <a:prstGeom prst="rect">
            <a:avLst/>
          </a:prstGeom>
        </p:spPr>
      </p:pic>
      <p:pic>
        <p:nvPicPr>
          <p:cNvPr id="7" name="Image 5" descr="preencoded.png"/>
          <p:cNvPicPr>
            <a:picLocks noChangeAspect="1"/>
          </p:cNvPicPr>
          <p:nvPr/>
        </p:nvPicPr>
        <p:blipFill>
          <a:blip r:embed="rId7"/>
          <a:stretch>
            <a:fillRect/>
          </a:stretch>
        </p:blipFill>
        <p:spPr>
          <a:xfrm>
            <a:off x="428625" y="1756321"/>
            <a:ext cx="95250" cy="95250"/>
          </a:xfrm>
          <a:prstGeom prst="rect">
            <a:avLst/>
          </a:prstGeom>
        </p:spPr>
      </p:pic>
      <p:pic>
        <p:nvPicPr>
          <p:cNvPr id="8" name="Image 6" descr="preencoded.png"/>
          <p:cNvPicPr>
            <a:picLocks noChangeAspect="1"/>
          </p:cNvPicPr>
          <p:nvPr/>
        </p:nvPicPr>
        <p:blipFill>
          <a:blip r:embed="rId7"/>
          <a:stretch>
            <a:fillRect/>
          </a:stretch>
        </p:blipFill>
        <p:spPr>
          <a:xfrm>
            <a:off x="428625" y="2232571"/>
            <a:ext cx="95250" cy="95250"/>
          </a:xfrm>
          <a:prstGeom prst="rect">
            <a:avLst/>
          </a:prstGeom>
        </p:spPr>
      </p:pic>
      <p:pic>
        <p:nvPicPr>
          <p:cNvPr id="9" name="Image 7" descr="preencoded.png"/>
          <p:cNvPicPr>
            <a:picLocks noChangeAspect="1"/>
          </p:cNvPicPr>
          <p:nvPr/>
        </p:nvPicPr>
        <p:blipFill>
          <a:blip r:embed="rId8"/>
          <a:stretch>
            <a:fillRect/>
          </a:stretch>
        </p:blipFill>
        <p:spPr>
          <a:xfrm>
            <a:off x="428625" y="2708821"/>
            <a:ext cx="95250" cy="95250"/>
          </a:xfrm>
          <a:prstGeom prst="rect">
            <a:avLst/>
          </a:prstGeom>
        </p:spPr>
      </p:pic>
      <p:pic>
        <p:nvPicPr>
          <p:cNvPr id="10" name="Image 8" descr="preencoded.png"/>
          <p:cNvPicPr>
            <a:picLocks noChangeAspect="1"/>
          </p:cNvPicPr>
          <p:nvPr/>
        </p:nvPicPr>
        <p:blipFill>
          <a:blip r:embed="rId9"/>
          <a:stretch>
            <a:fillRect/>
          </a:stretch>
        </p:blipFill>
        <p:spPr>
          <a:xfrm>
            <a:off x="6167438" y="1203871"/>
            <a:ext cx="5738813" cy="2660452"/>
          </a:xfrm>
          <a:prstGeom prst="rect">
            <a:avLst/>
          </a:prstGeom>
        </p:spPr>
      </p:pic>
      <p:pic>
        <p:nvPicPr>
          <p:cNvPr id="11" name="Image 9" descr="preencoded.png"/>
          <p:cNvPicPr>
            <a:picLocks noChangeAspect="1"/>
          </p:cNvPicPr>
          <p:nvPr/>
        </p:nvPicPr>
        <p:blipFill>
          <a:blip r:embed="rId10"/>
          <a:stretch>
            <a:fillRect/>
          </a:stretch>
        </p:blipFill>
        <p:spPr>
          <a:xfrm>
            <a:off x="6310313" y="1387673"/>
            <a:ext cx="214313" cy="175320"/>
          </a:xfrm>
          <a:prstGeom prst="rect">
            <a:avLst/>
          </a:prstGeom>
        </p:spPr>
      </p:pic>
      <p:pic>
        <p:nvPicPr>
          <p:cNvPr id="12" name="Image 10" descr="preencoded.png"/>
          <p:cNvPicPr>
            <a:picLocks noChangeAspect="1"/>
          </p:cNvPicPr>
          <p:nvPr/>
        </p:nvPicPr>
        <p:blipFill>
          <a:blip r:embed="rId11"/>
          <a:stretch>
            <a:fillRect/>
          </a:stretch>
        </p:blipFill>
        <p:spPr>
          <a:xfrm>
            <a:off x="6310313" y="1765846"/>
            <a:ext cx="5453063" cy="866775"/>
          </a:xfrm>
          <a:prstGeom prst="rect">
            <a:avLst/>
          </a:prstGeom>
        </p:spPr>
      </p:pic>
      <p:pic>
        <p:nvPicPr>
          <p:cNvPr id="13" name="Image 11" descr="preencoded.png"/>
          <p:cNvPicPr>
            <a:picLocks noChangeAspect="1"/>
          </p:cNvPicPr>
          <p:nvPr/>
        </p:nvPicPr>
        <p:blipFill>
          <a:blip r:embed="rId12"/>
          <a:stretch>
            <a:fillRect/>
          </a:stretch>
        </p:blipFill>
        <p:spPr>
          <a:xfrm>
            <a:off x="6405563" y="1898749"/>
            <a:ext cx="154781" cy="125760"/>
          </a:xfrm>
          <a:prstGeom prst="rect">
            <a:avLst/>
          </a:prstGeom>
        </p:spPr>
      </p:pic>
      <p:pic>
        <p:nvPicPr>
          <p:cNvPr id="14" name="Image 12" descr="preencoded.png"/>
          <p:cNvPicPr>
            <a:picLocks noChangeAspect="1"/>
          </p:cNvPicPr>
          <p:nvPr/>
        </p:nvPicPr>
        <p:blipFill>
          <a:blip r:embed="rId11"/>
          <a:stretch>
            <a:fillRect/>
          </a:stretch>
        </p:blipFill>
        <p:spPr>
          <a:xfrm>
            <a:off x="6310313" y="2756446"/>
            <a:ext cx="5453063" cy="866775"/>
          </a:xfrm>
          <a:prstGeom prst="rect">
            <a:avLst/>
          </a:prstGeom>
        </p:spPr>
      </p:pic>
      <p:pic>
        <p:nvPicPr>
          <p:cNvPr id="15" name="Image 13" descr="preencoded.png"/>
          <p:cNvPicPr>
            <a:picLocks noChangeAspect="1"/>
          </p:cNvPicPr>
          <p:nvPr/>
        </p:nvPicPr>
        <p:blipFill>
          <a:blip r:embed="rId13"/>
          <a:stretch>
            <a:fillRect/>
          </a:stretch>
        </p:blipFill>
        <p:spPr>
          <a:xfrm>
            <a:off x="6405563" y="2889349"/>
            <a:ext cx="154781" cy="125760"/>
          </a:xfrm>
          <a:prstGeom prst="rect">
            <a:avLst/>
          </a:prstGeom>
        </p:spPr>
      </p:pic>
      <p:pic>
        <p:nvPicPr>
          <p:cNvPr id="16" name="Image 14" descr="preencoded.png"/>
          <p:cNvPicPr>
            <a:picLocks noChangeAspect="1"/>
          </p:cNvPicPr>
          <p:nvPr/>
        </p:nvPicPr>
        <p:blipFill>
          <a:blip r:embed="rId14"/>
          <a:stretch>
            <a:fillRect/>
          </a:stretch>
        </p:blipFill>
        <p:spPr>
          <a:xfrm>
            <a:off x="285750" y="4007197"/>
            <a:ext cx="5738813" cy="2660452"/>
          </a:xfrm>
          <a:prstGeom prst="rect">
            <a:avLst/>
          </a:prstGeom>
        </p:spPr>
      </p:pic>
      <p:pic>
        <p:nvPicPr>
          <p:cNvPr id="17" name="Image 15" descr="preencoded.png"/>
          <p:cNvPicPr>
            <a:picLocks noChangeAspect="1"/>
          </p:cNvPicPr>
          <p:nvPr/>
        </p:nvPicPr>
        <p:blipFill>
          <a:blip r:embed="rId15"/>
          <a:stretch>
            <a:fillRect/>
          </a:stretch>
        </p:blipFill>
        <p:spPr>
          <a:xfrm>
            <a:off x="428625" y="4191000"/>
            <a:ext cx="214313" cy="175320"/>
          </a:xfrm>
          <a:prstGeom prst="rect">
            <a:avLst/>
          </a:prstGeom>
        </p:spPr>
      </p:pic>
      <p:pic>
        <p:nvPicPr>
          <p:cNvPr id="18" name="Image 16" descr="preencoded.png"/>
          <p:cNvPicPr>
            <a:picLocks noChangeAspect="1"/>
          </p:cNvPicPr>
          <p:nvPr/>
        </p:nvPicPr>
        <p:blipFill>
          <a:blip r:embed="rId16"/>
          <a:stretch>
            <a:fillRect/>
          </a:stretch>
        </p:blipFill>
        <p:spPr>
          <a:xfrm>
            <a:off x="428625" y="4559647"/>
            <a:ext cx="95250" cy="95250"/>
          </a:xfrm>
          <a:prstGeom prst="rect">
            <a:avLst/>
          </a:prstGeom>
        </p:spPr>
      </p:pic>
      <p:pic>
        <p:nvPicPr>
          <p:cNvPr id="19" name="Image 17" descr="preencoded.png"/>
          <p:cNvPicPr>
            <a:picLocks noChangeAspect="1"/>
          </p:cNvPicPr>
          <p:nvPr/>
        </p:nvPicPr>
        <p:blipFill>
          <a:blip r:embed="rId17"/>
          <a:stretch>
            <a:fillRect/>
          </a:stretch>
        </p:blipFill>
        <p:spPr>
          <a:xfrm>
            <a:off x="428625" y="5035897"/>
            <a:ext cx="95250" cy="108793"/>
          </a:xfrm>
          <a:prstGeom prst="rect">
            <a:avLst/>
          </a:prstGeom>
        </p:spPr>
      </p:pic>
      <p:pic>
        <p:nvPicPr>
          <p:cNvPr id="20" name="Image 18" descr="preencoded.png"/>
          <p:cNvPicPr>
            <a:picLocks noChangeAspect="1"/>
          </p:cNvPicPr>
          <p:nvPr/>
        </p:nvPicPr>
        <p:blipFill>
          <a:blip r:embed="rId18"/>
          <a:stretch>
            <a:fillRect/>
          </a:stretch>
        </p:blipFill>
        <p:spPr>
          <a:xfrm>
            <a:off x="428625" y="5512147"/>
            <a:ext cx="95250" cy="76200"/>
          </a:xfrm>
          <a:prstGeom prst="rect">
            <a:avLst/>
          </a:prstGeom>
        </p:spPr>
      </p:pic>
      <p:pic>
        <p:nvPicPr>
          <p:cNvPr id="21" name="Image 19" descr="preencoded.png"/>
          <p:cNvPicPr>
            <a:picLocks noChangeAspect="1"/>
          </p:cNvPicPr>
          <p:nvPr/>
        </p:nvPicPr>
        <p:blipFill>
          <a:blip r:embed="rId19"/>
          <a:stretch>
            <a:fillRect/>
          </a:stretch>
        </p:blipFill>
        <p:spPr>
          <a:xfrm>
            <a:off x="6167438" y="4007197"/>
            <a:ext cx="5738813" cy="2660452"/>
          </a:xfrm>
          <a:prstGeom prst="rect">
            <a:avLst/>
          </a:prstGeom>
        </p:spPr>
      </p:pic>
      <p:pic>
        <p:nvPicPr>
          <p:cNvPr id="22" name="Image 20" descr="preencoded.png"/>
          <p:cNvPicPr>
            <a:picLocks noChangeAspect="1"/>
          </p:cNvPicPr>
          <p:nvPr/>
        </p:nvPicPr>
        <p:blipFill>
          <a:blip r:embed="rId20"/>
          <a:stretch>
            <a:fillRect/>
          </a:stretch>
        </p:blipFill>
        <p:spPr>
          <a:xfrm>
            <a:off x="6310313" y="4191000"/>
            <a:ext cx="214313" cy="175320"/>
          </a:xfrm>
          <a:prstGeom prst="rect">
            <a:avLst/>
          </a:prstGeom>
        </p:spPr>
      </p:pic>
      <p:pic>
        <p:nvPicPr>
          <p:cNvPr id="23" name="Image 21" descr="preencoded.png"/>
          <p:cNvPicPr>
            <a:picLocks noChangeAspect="1"/>
          </p:cNvPicPr>
          <p:nvPr/>
        </p:nvPicPr>
        <p:blipFill>
          <a:blip r:embed="rId21"/>
          <a:stretch>
            <a:fillRect/>
          </a:stretch>
        </p:blipFill>
        <p:spPr>
          <a:xfrm>
            <a:off x="6310313" y="4559647"/>
            <a:ext cx="95250" cy="95250"/>
          </a:xfrm>
          <a:prstGeom prst="rect">
            <a:avLst/>
          </a:prstGeom>
        </p:spPr>
      </p:pic>
      <p:pic>
        <p:nvPicPr>
          <p:cNvPr id="24" name="Image 22" descr="preencoded.png"/>
          <p:cNvPicPr>
            <a:picLocks noChangeAspect="1"/>
          </p:cNvPicPr>
          <p:nvPr/>
        </p:nvPicPr>
        <p:blipFill>
          <a:blip r:embed="rId22"/>
          <a:stretch>
            <a:fillRect/>
          </a:stretch>
        </p:blipFill>
        <p:spPr>
          <a:xfrm>
            <a:off x="6310313" y="5035897"/>
            <a:ext cx="95250" cy="108793"/>
          </a:xfrm>
          <a:prstGeom prst="rect">
            <a:avLst/>
          </a:prstGeom>
        </p:spPr>
      </p:pic>
      <p:pic>
        <p:nvPicPr>
          <p:cNvPr id="25" name="Image 23" descr="preencoded.png"/>
          <p:cNvPicPr>
            <a:picLocks noChangeAspect="1"/>
          </p:cNvPicPr>
          <p:nvPr/>
        </p:nvPicPr>
        <p:blipFill>
          <a:blip r:embed="rId23"/>
          <a:stretch>
            <a:fillRect/>
          </a:stretch>
        </p:blipFill>
        <p:spPr>
          <a:xfrm>
            <a:off x="6310313" y="5512147"/>
            <a:ext cx="95250" cy="76200"/>
          </a:xfrm>
          <a:prstGeom prst="rect">
            <a:avLst/>
          </a:prstGeom>
        </p:spPr>
      </p:pic>
      <p:sp>
        <p:nvSpPr>
          <p:cNvPr id="26" name="Text 0"/>
          <p:cNvSpPr/>
          <p:nvPr/>
        </p:nvSpPr>
        <p:spPr>
          <a:xfrm>
            <a:off x="523875" y="333375"/>
            <a:ext cx="11521440" cy="251371"/>
          </a:xfrm>
          <a:prstGeom prst="rect">
            <a:avLst/>
          </a:prstGeom>
          <a:noFill/>
          <a:ln/>
        </p:spPr>
        <p:txBody>
          <a:bodyPr vert="horz" wrap="square" lIns="0" tIns="0" rIns="0" bIns="0" rtlCol="0" anchor="ctr"/>
          <a:lstStyle/>
          <a:p>
            <a:pPr marL="0" indent="0">
              <a:lnSpc>
                <a:spcPts val="1980"/>
              </a:lnSpc>
              <a:buNone/>
            </a:pPr>
            <a:r>
              <a:rPr lang="en-US" sz="1800" b="1" dirty="0">
                <a:solidFill>
                  <a:srgbClr val="2D3436"/>
                </a:solidFill>
              </a:rPr>
              <a:t>Borderline and Mild Dyskaryosis Management</a:t>
            </a:r>
            <a:endParaRPr lang="en-US" sz="1800" dirty="0"/>
          </a:p>
        </p:txBody>
      </p:sp>
      <p:sp>
        <p:nvSpPr>
          <p:cNvPr id="27" name="Text 1"/>
          <p:cNvSpPr/>
          <p:nvPr/>
        </p:nvSpPr>
        <p:spPr>
          <a:xfrm>
            <a:off x="523875" y="670471"/>
            <a:ext cx="3429000" cy="171450"/>
          </a:xfrm>
          <a:prstGeom prst="rect">
            <a:avLst/>
          </a:prstGeom>
          <a:noFill/>
          <a:ln/>
        </p:spPr>
        <p:txBody>
          <a:bodyPr vert="horz" wrap="square" lIns="0" tIns="0" rIns="0" bIns="0" rtlCol="0" anchor="ctr"/>
          <a:lstStyle/>
          <a:p>
            <a:pPr marL="0" indent="0">
              <a:lnSpc>
                <a:spcPts val="1350"/>
              </a:lnSpc>
              <a:buNone/>
            </a:pPr>
            <a:r>
              <a:rPr lang="en-US" sz="900" b="1" kern="0" spc="30" dirty="0">
                <a:solidFill>
                  <a:srgbClr val="E17055"/>
                </a:solidFill>
              </a:rPr>
              <a:t>CERVICAL SCREENING MODULE</a:t>
            </a:r>
            <a:endParaRPr lang="en-US" sz="900" dirty="0"/>
          </a:p>
        </p:txBody>
      </p:sp>
      <p:sp>
        <p:nvSpPr>
          <p:cNvPr id="28" name="Text 2"/>
          <p:cNvSpPr/>
          <p:nvPr/>
        </p:nvSpPr>
        <p:spPr>
          <a:xfrm>
            <a:off x="2556718" y="641896"/>
            <a:ext cx="182880" cy="228600"/>
          </a:xfrm>
          <a:prstGeom prst="rect">
            <a:avLst/>
          </a:prstGeom>
          <a:noFill/>
          <a:ln/>
        </p:spPr>
        <p:txBody>
          <a:bodyPr vert="horz" wrap="square" lIns="0" tIns="0" rIns="0" bIns="0" rtlCol="0" anchor="ctr"/>
          <a:lstStyle/>
          <a:p>
            <a:pPr marL="0" indent="0">
              <a:lnSpc>
                <a:spcPts val="1800"/>
              </a:lnSpc>
              <a:buNone/>
            </a:pPr>
            <a:r>
              <a:rPr lang="en-US" sz="1200" dirty="0">
                <a:solidFill>
                  <a:srgbClr val="BDC3C7"/>
                </a:solidFill>
              </a:rPr>
              <a:t>|</a:t>
            </a:r>
            <a:endParaRPr lang="en-US" sz="1200" dirty="0"/>
          </a:p>
        </p:txBody>
      </p:sp>
      <p:sp>
        <p:nvSpPr>
          <p:cNvPr id="29" name="Text 3"/>
          <p:cNvSpPr/>
          <p:nvPr/>
        </p:nvSpPr>
        <p:spPr>
          <a:xfrm>
            <a:off x="2691557" y="670471"/>
            <a:ext cx="3291840" cy="171450"/>
          </a:xfrm>
          <a:prstGeom prst="rect">
            <a:avLst/>
          </a:prstGeom>
          <a:noFill/>
          <a:ln/>
        </p:spPr>
        <p:txBody>
          <a:bodyPr vert="horz" wrap="square" lIns="0" tIns="0" rIns="0" bIns="0" rtlCol="0" anchor="ctr"/>
          <a:lstStyle/>
          <a:p>
            <a:pPr marL="0" indent="0">
              <a:lnSpc>
                <a:spcPts val="1350"/>
              </a:lnSpc>
              <a:buNone/>
            </a:pPr>
            <a:r>
              <a:rPr lang="en-US" sz="900" dirty="0">
                <a:solidFill>
                  <a:srgbClr val="636E72"/>
                </a:solidFill>
              </a:rPr>
              <a:t>Bradford VTS GP Training</a:t>
            </a:r>
            <a:endParaRPr lang="en-US" sz="900" dirty="0"/>
          </a:p>
        </p:txBody>
      </p:sp>
      <p:sp>
        <p:nvSpPr>
          <p:cNvPr id="30" name="Text 4"/>
          <p:cNvSpPr/>
          <p:nvPr/>
        </p:nvSpPr>
        <p:spPr>
          <a:xfrm>
            <a:off x="738188" y="1346746"/>
            <a:ext cx="63779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Understanding Low-Grade Changes</a:t>
            </a:r>
            <a:endParaRPr lang="en-US" sz="1350" dirty="0"/>
          </a:p>
        </p:txBody>
      </p:sp>
      <p:sp>
        <p:nvSpPr>
          <p:cNvPr id="31" name="Text 5"/>
          <p:cNvSpPr/>
          <p:nvPr/>
        </p:nvSpPr>
        <p:spPr>
          <a:xfrm>
            <a:off x="600075" y="1718221"/>
            <a:ext cx="5281613"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Borderline Changes:</a:t>
            </a:r>
            <a:r>
              <a:rPr lang="en-US" sz="1125" dirty="0">
                <a:solidFill>
                  <a:srgbClr val="2D3436"/>
                </a:solidFill>
              </a:rPr>
              <a:t> Mild nuclear changes that are not clearly normal but not definitely abnormal.</a:t>
            </a:r>
            <a:endParaRPr lang="en-US" sz="1125" dirty="0"/>
          </a:p>
        </p:txBody>
      </p:sp>
      <p:sp>
        <p:nvSpPr>
          <p:cNvPr id="32" name="Text 6"/>
          <p:cNvSpPr/>
          <p:nvPr/>
        </p:nvSpPr>
        <p:spPr>
          <a:xfrm>
            <a:off x="600075" y="2194471"/>
            <a:ext cx="5281613"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Mild Dyskaryosis:</a:t>
            </a:r>
            <a:r>
              <a:rPr lang="en-US" sz="1125" dirty="0">
                <a:solidFill>
                  <a:srgbClr val="2D3436"/>
                </a:solidFill>
              </a:rPr>
              <a:t> Often equivalent to </a:t>
            </a:r>
            <a:r>
              <a:rPr lang="en-US" sz="1125" b="1" dirty="0">
                <a:solidFill>
                  <a:srgbClr val="2D3436"/>
                </a:solidFill>
              </a:rPr>
              <a:t>CIN 1</a:t>
            </a:r>
            <a:r>
              <a:rPr lang="en-US" sz="1125" dirty="0">
                <a:solidFill>
                  <a:srgbClr val="2D3436"/>
                </a:solidFill>
              </a:rPr>
              <a:t> on a biopsy; most cases clear without treatment.</a:t>
            </a:r>
            <a:endParaRPr lang="en-US" sz="1125" dirty="0"/>
          </a:p>
        </p:txBody>
      </p:sp>
      <p:sp>
        <p:nvSpPr>
          <p:cNvPr id="33" name="Text 7"/>
          <p:cNvSpPr/>
          <p:nvPr/>
        </p:nvSpPr>
        <p:spPr>
          <a:xfrm>
            <a:off x="600075" y="2670721"/>
            <a:ext cx="5281613"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The HPV Driver:</a:t>
            </a:r>
            <a:r>
              <a:rPr lang="en-US" sz="1125" dirty="0">
                <a:solidFill>
                  <a:srgbClr val="2D3436"/>
                </a:solidFill>
              </a:rPr>
              <a:t> Since 2019, the presence of high-risk HPV (hrHPV) is the primary factor for referral.</a:t>
            </a:r>
            <a:endParaRPr lang="en-US" sz="1125" dirty="0"/>
          </a:p>
        </p:txBody>
      </p:sp>
      <p:sp>
        <p:nvSpPr>
          <p:cNvPr id="34" name="Text 8"/>
          <p:cNvSpPr/>
          <p:nvPr/>
        </p:nvSpPr>
        <p:spPr>
          <a:xfrm>
            <a:off x="6619875" y="1346746"/>
            <a:ext cx="55721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Management Pathway (hrHPV Led)</a:t>
            </a:r>
            <a:endParaRPr lang="en-US" sz="1350" dirty="0"/>
          </a:p>
        </p:txBody>
      </p:sp>
      <p:sp>
        <p:nvSpPr>
          <p:cNvPr id="35" name="Text 9"/>
          <p:cNvSpPr/>
          <p:nvPr/>
        </p:nvSpPr>
        <p:spPr>
          <a:xfrm>
            <a:off x="6560344" y="1861096"/>
            <a:ext cx="5262563" cy="185738"/>
          </a:xfrm>
          <a:prstGeom prst="rect">
            <a:avLst/>
          </a:prstGeom>
          <a:noFill/>
          <a:ln/>
        </p:spPr>
        <p:txBody>
          <a:bodyPr vert="horz" wrap="square" lIns="0" tIns="0" rIns="0" bIns="0" rtlCol="0" anchor="ctr"/>
          <a:lstStyle/>
          <a:p>
            <a:pPr marL="0" indent="0">
              <a:lnSpc>
                <a:spcPts val="1463"/>
              </a:lnSpc>
              <a:buNone/>
            </a:pPr>
            <a:r>
              <a:rPr lang="en-US" sz="975" b="1" dirty="0">
                <a:solidFill>
                  <a:srgbClr val="27AE60"/>
                </a:solidFill>
              </a:rPr>
              <a:t> IF HRHPV NEGATIVE</a:t>
            </a:r>
            <a:endParaRPr lang="en-US" sz="975" dirty="0"/>
          </a:p>
        </p:txBody>
      </p:sp>
      <p:sp>
        <p:nvSpPr>
          <p:cNvPr id="36" name="Text 10"/>
          <p:cNvSpPr/>
          <p:nvPr/>
        </p:nvSpPr>
        <p:spPr>
          <a:xfrm>
            <a:off x="6405563" y="2084933"/>
            <a:ext cx="5262563"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7AE60"/>
                </a:solidFill>
              </a:rPr>
              <a:t>Return to Routine Recall</a:t>
            </a:r>
            <a:endParaRPr lang="en-US" sz="1200" dirty="0"/>
          </a:p>
        </p:txBody>
      </p:sp>
      <p:sp>
        <p:nvSpPr>
          <p:cNvPr id="37" name="Text 11"/>
          <p:cNvSpPr/>
          <p:nvPr/>
        </p:nvSpPr>
        <p:spPr>
          <a:xfrm>
            <a:off x="6405563" y="2351633"/>
            <a:ext cx="5349240" cy="185738"/>
          </a:xfrm>
          <a:prstGeom prst="rect">
            <a:avLst/>
          </a:prstGeom>
          <a:noFill/>
          <a:ln/>
        </p:spPr>
        <p:txBody>
          <a:bodyPr vert="horz" wrap="square" lIns="0" tIns="0" rIns="0" bIns="0" rtlCol="0" anchor="ctr"/>
          <a:lstStyle/>
          <a:p>
            <a:pPr marL="0" indent="0">
              <a:lnSpc>
                <a:spcPts val="1463"/>
              </a:lnSpc>
              <a:buNone/>
            </a:pPr>
            <a:r>
              <a:rPr lang="en-US" sz="975" dirty="0">
                <a:solidFill>
                  <a:srgbClr val="636E72"/>
                </a:solidFill>
              </a:rPr>
              <a:t>Low risk despite minor cell changes.</a:t>
            </a:r>
            <a:endParaRPr lang="en-US" sz="975" dirty="0"/>
          </a:p>
        </p:txBody>
      </p:sp>
      <p:sp>
        <p:nvSpPr>
          <p:cNvPr id="38" name="Text 12"/>
          <p:cNvSpPr/>
          <p:nvPr/>
        </p:nvSpPr>
        <p:spPr>
          <a:xfrm>
            <a:off x="6560344" y="2851696"/>
            <a:ext cx="5262563" cy="185738"/>
          </a:xfrm>
          <a:prstGeom prst="rect">
            <a:avLst/>
          </a:prstGeom>
          <a:noFill/>
          <a:ln/>
        </p:spPr>
        <p:txBody>
          <a:bodyPr vert="horz" wrap="square" lIns="0" tIns="0" rIns="0" bIns="0" rtlCol="0" anchor="ctr"/>
          <a:lstStyle/>
          <a:p>
            <a:pPr marL="0" indent="0">
              <a:lnSpc>
                <a:spcPts val="1463"/>
              </a:lnSpc>
              <a:buNone/>
            </a:pPr>
            <a:r>
              <a:rPr lang="en-US" sz="975" b="1" dirty="0">
                <a:solidFill>
                  <a:srgbClr val="D63031"/>
                </a:solidFill>
              </a:rPr>
              <a:t> IF HRHPV POSITIVE</a:t>
            </a:r>
            <a:endParaRPr lang="en-US" sz="975" dirty="0"/>
          </a:p>
        </p:txBody>
      </p:sp>
      <p:sp>
        <p:nvSpPr>
          <p:cNvPr id="39" name="Text 13"/>
          <p:cNvSpPr/>
          <p:nvPr/>
        </p:nvSpPr>
        <p:spPr>
          <a:xfrm>
            <a:off x="6405563" y="3075533"/>
            <a:ext cx="5262563"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D63031"/>
                </a:solidFill>
              </a:rPr>
              <a:t>Refer to Colposcopy</a:t>
            </a:r>
            <a:endParaRPr lang="en-US" sz="1200" dirty="0"/>
          </a:p>
        </p:txBody>
      </p:sp>
      <p:sp>
        <p:nvSpPr>
          <p:cNvPr id="40" name="Text 14"/>
          <p:cNvSpPr/>
          <p:nvPr/>
        </p:nvSpPr>
        <p:spPr>
          <a:xfrm>
            <a:off x="6405563" y="3342233"/>
            <a:ext cx="5786438" cy="185738"/>
          </a:xfrm>
          <a:prstGeom prst="rect">
            <a:avLst/>
          </a:prstGeom>
          <a:noFill/>
          <a:ln/>
        </p:spPr>
        <p:txBody>
          <a:bodyPr vert="horz" wrap="square" lIns="0" tIns="0" rIns="0" bIns="0" rtlCol="0" anchor="ctr"/>
          <a:lstStyle/>
          <a:p>
            <a:pPr marL="0" indent="0">
              <a:lnSpc>
                <a:spcPts val="1463"/>
              </a:lnSpc>
              <a:buNone/>
            </a:pPr>
            <a:r>
              <a:rPr lang="en-US" sz="975" dirty="0">
                <a:solidFill>
                  <a:srgbClr val="636E72"/>
                </a:solidFill>
              </a:rPr>
              <a:t>Virus is present; cells need closer inspection.</a:t>
            </a:r>
            <a:endParaRPr lang="en-US" sz="975" dirty="0"/>
          </a:p>
        </p:txBody>
      </p:sp>
      <p:sp>
        <p:nvSpPr>
          <p:cNvPr id="41" name="Text 15"/>
          <p:cNvSpPr/>
          <p:nvPr/>
        </p:nvSpPr>
        <p:spPr>
          <a:xfrm>
            <a:off x="738188" y="4150072"/>
            <a:ext cx="41148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AKT High-Yield Pearl</a:t>
            </a:r>
            <a:endParaRPr lang="en-US" sz="1350" dirty="0"/>
          </a:p>
        </p:txBody>
      </p:sp>
      <p:sp>
        <p:nvSpPr>
          <p:cNvPr id="42" name="Text 16"/>
          <p:cNvSpPr/>
          <p:nvPr/>
        </p:nvSpPr>
        <p:spPr>
          <a:xfrm>
            <a:off x="600075" y="4521547"/>
            <a:ext cx="5281613" cy="400050"/>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In the current pathway, an </a:t>
            </a:r>
            <a:r>
              <a:rPr lang="en-US" sz="1125" b="1" dirty="0">
                <a:solidFill>
                  <a:srgbClr val="2D3436"/>
                </a:solidFill>
              </a:rPr>
              <a:t>HPV negative</a:t>
            </a:r>
            <a:r>
              <a:rPr lang="en-US" sz="1125" dirty="0">
                <a:solidFill>
                  <a:srgbClr val="2D3436"/>
                </a:solidFill>
              </a:rPr>
              <a:t> result overrides low-grade cytology (Borderline/Mild).</a:t>
            </a:r>
            <a:endParaRPr lang="en-US" sz="1125" dirty="0"/>
          </a:p>
        </p:txBody>
      </p:sp>
      <p:sp>
        <p:nvSpPr>
          <p:cNvPr id="43" name="Text 17"/>
          <p:cNvSpPr/>
          <p:nvPr/>
        </p:nvSpPr>
        <p:spPr>
          <a:xfrm>
            <a:off x="600075" y="4997797"/>
            <a:ext cx="5281613" cy="400050"/>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The AKT often tests this scenario: "Patient has mild dyskaryosis but is HPV negative—what is the next step?"</a:t>
            </a:r>
            <a:endParaRPr lang="en-US" sz="1125" dirty="0"/>
          </a:p>
        </p:txBody>
      </p:sp>
      <p:sp>
        <p:nvSpPr>
          <p:cNvPr id="44" name="Text 18"/>
          <p:cNvSpPr/>
          <p:nvPr/>
        </p:nvSpPr>
        <p:spPr>
          <a:xfrm>
            <a:off x="600075" y="5474047"/>
            <a:ext cx="1034415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Correct answer: </a:t>
            </a:r>
            <a:r>
              <a:rPr lang="en-US" sz="1125" b="1" dirty="0">
                <a:solidFill>
                  <a:srgbClr val="2D3436"/>
                </a:solidFill>
              </a:rPr>
              <a:t>Routine Recall</a:t>
            </a:r>
            <a:r>
              <a:rPr lang="en-US" sz="1125" dirty="0">
                <a:solidFill>
                  <a:srgbClr val="2D3436"/>
                </a:solidFill>
              </a:rPr>
              <a:t> (3 or 5 years based on age).</a:t>
            </a:r>
            <a:endParaRPr lang="en-US" sz="1125" dirty="0"/>
          </a:p>
        </p:txBody>
      </p:sp>
      <p:sp>
        <p:nvSpPr>
          <p:cNvPr id="45" name="Text 19"/>
          <p:cNvSpPr/>
          <p:nvPr/>
        </p:nvSpPr>
        <p:spPr>
          <a:xfrm>
            <a:off x="6619875" y="4150072"/>
            <a:ext cx="47320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SCA Talk: Plain English</a:t>
            </a:r>
            <a:endParaRPr lang="en-US" sz="1350" dirty="0"/>
          </a:p>
        </p:txBody>
      </p:sp>
      <p:sp>
        <p:nvSpPr>
          <p:cNvPr id="46" name="Text 20"/>
          <p:cNvSpPr/>
          <p:nvPr/>
        </p:nvSpPr>
        <p:spPr>
          <a:xfrm>
            <a:off x="6481763" y="4521547"/>
            <a:ext cx="5281613" cy="400050"/>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"Your smear showed some very minor changes to the cells, which we call 'borderline' or 'mild'."</a:t>
            </a:r>
            <a:endParaRPr lang="en-US" sz="1125" dirty="0"/>
          </a:p>
        </p:txBody>
      </p:sp>
      <p:sp>
        <p:nvSpPr>
          <p:cNvPr id="47" name="Text 21"/>
          <p:cNvSpPr/>
          <p:nvPr/>
        </p:nvSpPr>
        <p:spPr>
          <a:xfrm>
            <a:off x="6481763" y="4997797"/>
            <a:ext cx="5281613" cy="400050"/>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"The most important part is that the virus (HPV) was </a:t>
            </a:r>
            <a:r>
              <a:rPr lang="en-US" sz="1125" b="1" dirty="0">
                <a:solidFill>
                  <a:srgbClr val="2D3436"/>
                </a:solidFill>
              </a:rPr>
              <a:t>not found</a:t>
            </a:r>
            <a:r>
              <a:rPr lang="en-US" sz="1125" dirty="0">
                <a:solidFill>
                  <a:srgbClr val="2D3436"/>
                </a:solidFill>
              </a:rPr>
              <a:t>. Because the virus isn't there, these changes are not a concern."</a:t>
            </a:r>
            <a:endParaRPr lang="en-US" sz="1125" dirty="0"/>
          </a:p>
        </p:txBody>
      </p:sp>
      <p:sp>
        <p:nvSpPr>
          <p:cNvPr id="48" name="Text 22"/>
          <p:cNvSpPr/>
          <p:nvPr/>
        </p:nvSpPr>
        <p:spPr>
          <a:xfrm>
            <a:off x="6481763" y="5474047"/>
            <a:ext cx="5710238"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"You can safely wait for your next routine check in three years."</a:t>
            </a:r>
            <a:endParaRPr lang="en-US" sz="1125"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190500"/>
            <a:ext cx="11430000" cy="822871"/>
          </a:xfrm>
          <a:prstGeom prst="rect">
            <a:avLst/>
          </a:prstGeom>
        </p:spPr>
      </p:pic>
      <p:pic>
        <p:nvPicPr>
          <p:cNvPr id="5" name="Image 3" descr="preencoded.png"/>
          <p:cNvPicPr>
            <a:picLocks noChangeAspect="1"/>
          </p:cNvPicPr>
          <p:nvPr/>
        </p:nvPicPr>
        <p:blipFill>
          <a:blip r:embed="rId5"/>
          <a:stretch>
            <a:fillRect/>
          </a:stretch>
        </p:blipFill>
        <p:spPr>
          <a:xfrm>
            <a:off x="381000" y="1203871"/>
            <a:ext cx="5619750" cy="2684264"/>
          </a:xfrm>
          <a:prstGeom prst="rect">
            <a:avLst/>
          </a:prstGeom>
        </p:spPr>
      </p:pic>
      <p:pic>
        <p:nvPicPr>
          <p:cNvPr id="6" name="Image 4" descr="preencoded.png"/>
          <p:cNvPicPr>
            <a:picLocks noChangeAspect="1"/>
          </p:cNvPicPr>
          <p:nvPr/>
        </p:nvPicPr>
        <p:blipFill>
          <a:blip r:embed="rId6"/>
          <a:stretch>
            <a:fillRect/>
          </a:stretch>
        </p:blipFill>
        <p:spPr>
          <a:xfrm>
            <a:off x="571500" y="1435298"/>
            <a:ext cx="214313" cy="175320"/>
          </a:xfrm>
          <a:prstGeom prst="rect">
            <a:avLst/>
          </a:prstGeom>
        </p:spPr>
      </p:pic>
      <p:pic>
        <p:nvPicPr>
          <p:cNvPr id="7" name="Image 5" descr="preencoded.png"/>
          <p:cNvPicPr>
            <a:picLocks noChangeAspect="1"/>
          </p:cNvPicPr>
          <p:nvPr/>
        </p:nvPicPr>
        <p:blipFill>
          <a:blip r:embed="rId7"/>
          <a:stretch>
            <a:fillRect/>
          </a:stretch>
        </p:blipFill>
        <p:spPr>
          <a:xfrm>
            <a:off x="381000" y="4078635"/>
            <a:ext cx="5619750" cy="2684264"/>
          </a:xfrm>
          <a:prstGeom prst="rect">
            <a:avLst/>
          </a:prstGeom>
        </p:spPr>
      </p:pic>
      <p:pic>
        <p:nvPicPr>
          <p:cNvPr id="8" name="Image 6" descr="preencoded.png"/>
          <p:cNvPicPr>
            <a:picLocks noChangeAspect="1"/>
          </p:cNvPicPr>
          <p:nvPr/>
        </p:nvPicPr>
        <p:blipFill>
          <a:blip r:embed="rId8"/>
          <a:stretch>
            <a:fillRect/>
          </a:stretch>
        </p:blipFill>
        <p:spPr>
          <a:xfrm>
            <a:off x="571500" y="4310063"/>
            <a:ext cx="214313" cy="175320"/>
          </a:xfrm>
          <a:prstGeom prst="rect">
            <a:avLst/>
          </a:prstGeom>
        </p:spPr>
      </p:pic>
      <p:pic>
        <p:nvPicPr>
          <p:cNvPr id="9" name="Image 7" descr="preencoded.png"/>
          <p:cNvPicPr>
            <a:picLocks noChangeAspect="1"/>
          </p:cNvPicPr>
          <p:nvPr/>
        </p:nvPicPr>
        <p:blipFill>
          <a:blip r:embed="rId9"/>
          <a:stretch>
            <a:fillRect/>
          </a:stretch>
        </p:blipFill>
        <p:spPr>
          <a:xfrm>
            <a:off x="5175200" y="4273897"/>
            <a:ext cx="635050" cy="247650"/>
          </a:xfrm>
          <a:prstGeom prst="rect">
            <a:avLst/>
          </a:prstGeom>
        </p:spPr>
      </p:pic>
      <p:pic>
        <p:nvPicPr>
          <p:cNvPr id="10" name="Image 8" descr="preencoded.png"/>
          <p:cNvPicPr>
            <a:picLocks noChangeAspect="1"/>
          </p:cNvPicPr>
          <p:nvPr/>
        </p:nvPicPr>
        <p:blipFill>
          <a:blip r:embed="rId10"/>
          <a:stretch>
            <a:fillRect/>
          </a:stretch>
        </p:blipFill>
        <p:spPr>
          <a:xfrm>
            <a:off x="6191250" y="1203871"/>
            <a:ext cx="5619750" cy="2684264"/>
          </a:xfrm>
          <a:prstGeom prst="rect">
            <a:avLst/>
          </a:prstGeom>
        </p:spPr>
      </p:pic>
      <p:pic>
        <p:nvPicPr>
          <p:cNvPr id="11" name="Image 9" descr="preencoded.png"/>
          <p:cNvPicPr>
            <a:picLocks noChangeAspect="1"/>
          </p:cNvPicPr>
          <p:nvPr/>
        </p:nvPicPr>
        <p:blipFill>
          <a:blip r:embed="rId11"/>
          <a:stretch>
            <a:fillRect/>
          </a:stretch>
        </p:blipFill>
        <p:spPr>
          <a:xfrm>
            <a:off x="6381750" y="1435298"/>
            <a:ext cx="214313" cy="175320"/>
          </a:xfrm>
          <a:prstGeom prst="rect">
            <a:avLst/>
          </a:prstGeom>
        </p:spPr>
      </p:pic>
      <p:pic>
        <p:nvPicPr>
          <p:cNvPr id="12" name="Image 10" descr="preencoded.png"/>
          <p:cNvPicPr>
            <a:picLocks noChangeAspect="1"/>
          </p:cNvPicPr>
          <p:nvPr/>
        </p:nvPicPr>
        <p:blipFill>
          <a:blip r:embed="rId12"/>
          <a:stretch>
            <a:fillRect/>
          </a:stretch>
        </p:blipFill>
        <p:spPr>
          <a:xfrm>
            <a:off x="6191250" y="4078635"/>
            <a:ext cx="5619750" cy="2684264"/>
          </a:xfrm>
          <a:prstGeom prst="rect">
            <a:avLst/>
          </a:prstGeom>
        </p:spPr>
      </p:pic>
      <p:pic>
        <p:nvPicPr>
          <p:cNvPr id="13" name="Image 11" descr="preencoded.png"/>
          <p:cNvPicPr>
            <a:picLocks noChangeAspect="1"/>
          </p:cNvPicPr>
          <p:nvPr/>
        </p:nvPicPr>
        <p:blipFill>
          <a:blip r:embed="rId13"/>
          <a:stretch>
            <a:fillRect/>
          </a:stretch>
        </p:blipFill>
        <p:spPr>
          <a:xfrm>
            <a:off x="6381750" y="4310063"/>
            <a:ext cx="214313" cy="175320"/>
          </a:xfrm>
          <a:prstGeom prst="rect">
            <a:avLst/>
          </a:prstGeom>
        </p:spPr>
      </p:pic>
      <p:sp>
        <p:nvSpPr>
          <p:cNvPr id="14" name="Text 0"/>
          <p:cNvSpPr/>
          <p:nvPr/>
        </p:nvSpPr>
        <p:spPr>
          <a:xfrm>
            <a:off x="619125" y="333375"/>
            <a:ext cx="11521440" cy="251371"/>
          </a:xfrm>
          <a:prstGeom prst="rect">
            <a:avLst/>
          </a:prstGeom>
          <a:noFill/>
          <a:ln/>
        </p:spPr>
        <p:txBody>
          <a:bodyPr vert="horz" wrap="square" lIns="0" tIns="0" rIns="0" bIns="0" rtlCol="0" anchor="ctr"/>
          <a:lstStyle/>
          <a:p>
            <a:pPr marL="0" indent="0">
              <a:lnSpc>
                <a:spcPts val="1980"/>
              </a:lnSpc>
              <a:buNone/>
            </a:pPr>
            <a:r>
              <a:rPr lang="en-US" sz="1800" b="1" dirty="0">
                <a:solidFill>
                  <a:srgbClr val="2D3436"/>
                </a:solidFill>
              </a:rPr>
              <a:t>Moderate and Severe Dyskaryosis Management</a:t>
            </a:r>
            <a:endParaRPr lang="en-US" sz="1800" dirty="0"/>
          </a:p>
        </p:txBody>
      </p:sp>
      <p:sp>
        <p:nvSpPr>
          <p:cNvPr id="15" name="Text 1"/>
          <p:cNvSpPr/>
          <p:nvPr/>
        </p:nvSpPr>
        <p:spPr>
          <a:xfrm>
            <a:off x="619125" y="670471"/>
            <a:ext cx="3429000" cy="171450"/>
          </a:xfrm>
          <a:prstGeom prst="rect">
            <a:avLst/>
          </a:prstGeom>
          <a:noFill/>
          <a:ln/>
        </p:spPr>
        <p:txBody>
          <a:bodyPr vert="horz" wrap="square" lIns="0" tIns="0" rIns="0" bIns="0" rtlCol="0" anchor="ctr"/>
          <a:lstStyle/>
          <a:p>
            <a:pPr marL="0" indent="0">
              <a:lnSpc>
                <a:spcPts val="1350"/>
              </a:lnSpc>
              <a:buNone/>
            </a:pPr>
            <a:r>
              <a:rPr lang="en-US" sz="900" b="1" kern="0" spc="30" dirty="0">
                <a:solidFill>
                  <a:srgbClr val="E17055"/>
                </a:solidFill>
              </a:rPr>
              <a:t>CERVICAL SCREENING MODULE</a:t>
            </a:r>
            <a:endParaRPr lang="en-US" sz="900" dirty="0"/>
          </a:p>
        </p:txBody>
      </p:sp>
      <p:sp>
        <p:nvSpPr>
          <p:cNvPr id="16" name="Text 2"/>
          <p:cNvSpPr/>
          <p:nvPr/>
        </p:nvSpPr>
        <p:spPr>
          <a:xfrm>
            <a:off x="2651968" y="641896"/>
            <a:ext cx="182880" cy="228600"/>
          </a:xfrm>
          <a:prstGeom prst="rect">
            <a:avLst/>
          </a:prstGeom>
          <a:noFill/>
          <a:ln/>
        </p:spPr>
        <p:txBody>
          <a:bodyPr vert="horz" wrap="square" lIns="0" tIns="0" rIns="0" bIns="0" rtlCol="0" anchor="ctr"/>
          <a:lstStyle/>
          <a:p>
            <a:pPr marL="0" indent="0">
              <a:lnSpc>
                <a:spcPts val="1800"/>
              </a:lnSpc>
              <a:buNone/>
            </a:pPr>
            <a:r>
              <a:rPr lang="en-US" sz="1200" dirty="0">
                <a:solidFill>
                  <a:srgbClr val="BDC3C7"/>
                </a:solidFill>
              </a:rPr>
              <a:t>|</a:t>
            </a:r>
            <a:endParaRPr lang="en-US" sz="1200" dirty="0"/>
          </a:p>
        </p:txBody>
      </p:sp>
      <p:sp>
        <p:nvSpPr>
          <p:cNvPr id="17" name="Text 3"/>
          <p:cNvSpPr/>
          <p:nvPr/>
        </p:nvSpPr>
        <p:spPr>
          <a:xfrm>
            <a:off x="2798564" y="670471"/>
            <a:ext cx="3291840" cy="171450"/>
          </a:xfrm>
          <a:prstGeom prst="rect">
            <a:avLst/>
          </a:prstGeom>
          <a:noFill/>
          <a:ln/>
        </p:spPr>
        <p:txBody>
          <a:bodyPr vert="horz" wrap="square" lIns="0" tIns="0" rIns="0" bIns="0" rtlCol="0" anchor="ctr"/>
          <a:lstStyle/>
          <a:p>
            <a:pPr marL="0" indent="0">
              <a:lnSpc>
                <a:spcPts val="1350"/>
              </a:lnSpc>
              <a:buNone/>
            </a:pPr>
            <a:r>
              <a:rPr lang="en-US" sz="900" dirty="0">
                <a:solidFill>
                  <a:srgbClr val="636E72"/>
                </a:solidFill>
              </a:rPr>
              <a:t>Bradford VTS GP Training</a:t>
            </a:r>
            <a:endParaRPr lang="en-US" sz="900" dirty="0"/>
          </a:p>
        </p:txBody>
      </p:sp>
      <p:sp>
        <p:nvSpPr>
          <p:cNvPr id="18" name="Text 4"/>
          <p:cNvSpPr/>
          <p:nvPr/>
        </p:nvSpPr>
        <p:spPr>
          <a:xfrm>
            <a:off x="881063" y="1394371"/>
            <a:ext cx="523875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Moderate Dyskaryosis</a:t>
            </a:r>
            <a:endParaRPr lang="en-US" sz="1350" dirty="0"/>
          </a:p>
        </p:txBody>
      </p:sp>
      <p:sp>
        <p:nvSpPr>
          <p:cNvPr id="19" name="Text 5"/>
          <p:cNvSpPr/>
          <p:nvPr/>
        </p:nvSpPr>
        <p:spPr>
          <a:xfrm>
            <a:off x="697855" y="1765846"/>
            <a:ext cx="525780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Equivalent to</a:t>
            </a:r>
            <a:r>
              <a:rPr lang="en-US" sz="1125" b="1" dirty="0">
                <a:solidFill>
                  <a:srgbClr val="2D3436"/>
                </a:solidFill>
              </a:rPr>
              <a:t>CIN 2</a:t>
            </a:r>
            <a:r>
              <a:rPr lang="en-US" sz="1125" dirty="0">
                <a:solidFill>
                  <a:srgbClr val="2D3436"/>
                </a:solidFill>
              </a:rPr>
              <a:t>on biopsy.</a:t>
            </a:r>
            <a:endParaRPr lang="en-US" sz="1125" dirty="0"/>
          </a:p>
        </p:txBody>
      </p:sp>
      <p:sp>
        <p:nvSpPr>
          <p:cNvPr id="20" name="Text 6"/>
          <p:cNvSpPr/>
          <p:nvPr/>
        </p:nvSpPr>
        <p:spPr>
          <a:xfrm>
            <a:off x="697855" y="2042071"/>
            <a:ext cx="11494145"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Refers to moderately abnormal cell changes in the cervical epithelium.</a:t>
            </a:r>
            <a:endParaRPr lang="en-US" sz="1125" dirty="0"/>
          </a:p>
        </p:txBody>
      </p:sp>
      <p:sp>
        <p:nvSpPr>
          <p:cNvPr id="21" name="Text 7"/>
          <p:cNvSpPr/>
          <p:nvPr/>
        </p:nvSpPr>
        <p:spPr>
          <a:xfrm>
            <a:off x="697855" y="2318296"/>
            <a:ext cx="11487150"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Action:</a:t>
            </a:r>
            <a:r>
              <a:rPr lang="en-US" sz="1125" dirty="0">
                <a:solidFill>
                  <a:srgbClr val="2D3436"/>
                </a:solidFill>
              </a:rPr>
              <a:t>Mandatory referral to colposcopy for specialist assessment.</a:t>
            </a:r>
            <a:endParaRPr lang="en-US" sz="1125" dirty="0"/>
          </a:p>
        </p:txBody>
      </p:sp>
      <p:sp>
        <p:nvSpPr>
          <p:cNvPr id="22" name="Text 8"/>
          <p:cNvSpPr/>
          <p:nvPr/>
        </p:nvSpPr>
        <p:spPr>
          <a:xfrm>
            <a:off x="697855" y="2594521"/>
            <a:ext cx="5238750"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HPV Status:</a:t>
            </a:r>
            <a:r>
              <a:rPr lang="en-US" sz="1125" dirty="0">
                <a:solidFill>
                  <a:srgbClr val="2D3436"/>
                </a:solidFill>
              </a:rPr>
              <a:t>Refer regardless of the HPV result (High-risk cell changes override HPV status).</a:t>
            </a:r>
            <a:endParaRPr lang="en-US" sz="1125" dirty="0"/>
          </a:p>
        </p:txBody>
      </p:sp>
      <p:sp>
        <p:nvSpPr>
          <p:cNvPr id="23" name="Text 9"/>
          <p:cNvSpPr/>
          <p:nvPr/>
        </p:nvSpPr>
        <p:spPr>
          <a:xfrm>
            <a:off x="881063" y="4269135"/>
            <a:ext cx="523875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Severe Dyskaryosis</a:t>
            </a:r>
            <a:r>
              <a:rPr lang="en-US" sz="900" b="1" dirty="0">
                <a:solidFill>
                  <a:srgbClr val="FFFFFF"/>
                </a:solidFill>
              </a:rPr>
              <a:t>URGENT</a:t>
            </a:r>
            <a:endParaRPr lang="en-US" sz="1350" dirty="0"/>
          </a:p>
        </p:txBody>
      </p:sp>
      <p:sp>
        <p:nvSpPr>
          <p:cNvPr id="24" name="Text 10"/>
          <p:cNvSpPr/>
          <p:nvPr/>
        </p:nvSpPr>
        <p:spPr>
          <a:xfrm>
            <a:off x="697855" y="4640610"/>
            <a:ext cx="782955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Equivalent to</a:t>
            </a:r>
            <a:r>
              <a:rPr lang="en-US" sz="1125" b="1" dirty="0">
                <a:solidFill>
                  <a:srgbClr val="2D3436"/>
                </a:solidFill>
              </a:rPr>
              <a:t>CIN 3</a:t>
            </a:r>
            <a:r>
              <a:rPr lang="en-US" sz="1125" dirty="0">
                <a:solidFill>
                  <a:srgbClr val="2D3436"/>
                </a:solidFill>
              </a:rPr>
              <a:t>(full thickness changes).</a:t>
            </a:r>
            <a:endParaRPr lang="en-US" sz="1125" dirty="0"/>
          </a:p>
        </p:txBody>
      </p:sp>
      <p:sp>
        <p:nvSpPr>
          <p:cNvPr id="25" name="Text 11"/>
          <p:cNvSpPr/>
          <p:nvPr/>
        </p:nvSpPr>
        <p:spPr>
          <a:xfrm>
            <a:off x="697855" y="4916835"/>
            <a:ext cx="1062990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High risk of progression to invasive cancer if left untreated.</a:t>
            </a:r>
            <a:endParaRPr lang="en-US" sz="1125" dirty="0"/>
          </a:p>
        </p:txBody>
      </p:sp>
      <p:sp>
        <p:nvSpPr>
          <p:cNvPr id="26" name="Text 12"/>
          <p:cNvSpPr/>
          <p:nvPr/>
        </p:nvSpPr>
        <p:spPr>
          <a:xfrm>
            <a:off x="697855" y="5193060"/>
            <a:ext cx="9886950"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Action:</a:t>
            </a:r>
            <a:r>
              <a:rPr lang="en-US" sz="1125" dirty="0">
                <a:solidFill>
                  <a:srgbClr val="2D3436"/>
                </a:solidFill>
              </a:rPr>
              <a:t>Urgent referral to colposcopy (aim for &lt;2 weeks).</a:t>
            </a:r>
            <a:endParaRPr lang="en-US" sz="1125" dirty="0"/>
          </a:p>
        </p:txBody>
      </p:sp>
      <p:sp>
        <p:nvSpPr>
          <p:cNvPr id="27" name="Text 13"/>
          <p:cNvSpPr/>
          <p:nvPr/>
        </p:nvSpPr>
        <p:spPr>
          <a:xfrm>
            <a:off x="697855" y="5469285"/>
            <a:ext cx="5238750"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Red Flag:</a:t>
            </a:r>
            <a:r>
              <a:rPr lang="en-US" sz="1125" dirty="0">
                <a:solidFill>
                  <a:srgbClr val="2D3436"/>
                </a:solidFill>
              </a:rPr>
              <a:t>If result suggests</a:t>
            </a:r>
            <a:r>
              <a:rPr lang="en-US" sz="1125" b="1" dirty="0">
                <a:solidFill>
                  <a:srgbClr val="2D3436"/>
                </a:solidFill>
              </a:rPr>
              <a:t>?Invasive Carcinoma</a:t>
            </a:r>
            <a:r>
              <a:rPr lang="en-US" sz="1125" dirty="0">
                <a:solidFill>
                  <a:srgbClr val="2D3436"/>
                </a:solidFill>
              </a:rPr>
              <a:t>, use 2-week wait (2WW) urgent pathway.</a:t>
            </a:r>
            <a:endParaRPr lang="en-US" sz="1125" dirty="0"/>
          </a:p>
        </p:txBody>
      </p:sp>
      <p:sp>
        <p:nvSpPr>
          <p:cNvPr id="28" name="Text 14"/>
          <p:cNvSpPr/>
          <p:nvPr/>
        </p:nvSpPr>
        <p:spPr>
          <a:xfrm>
            <a:off x="6691313" y="1394371"/>
            <a:ext cx="523875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AKT Exam Pearls</a:t>
            </a:r>
            <a:endParaRPr lang="en-US" sz="1350" dirty="0"/>
          </a:p>
        </p:txBody>
      </p:sp>
      <p:sp>
        <p:nvSpPr>
          <p:cNvPr id="29" name="Text 15"/>
          <p:cNvSpPr/>
          <p:nvPr/>
        </p:nvSpPr>
        <p:spPr>
          <a:xfrm>
            <a:off x="6508105" y="1765846"/>
            <a:ext cx="5238750"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The Rule:</a:t>
            </a:r>
            <a:r>
              <a:rPr lang="en-US" sz="1125" dirty="0">
                <a:solidFill>
                  <a:srgbClr val="2D3436"/>
                </a:solidFill>
              </a:rPr>
              <a:t>High-grade dyskaryosis (Moderate/Severe) = Referral, NO exceptions.</a:t>
            </a:r>
            <a:endParaRPr lang="en-US" sz="1125" dirty="0"/>
          </a:p>
        </p:txBody>
      </p:sp>
      <p:sp>
        <p:nvSpPr>
          <p:cNvPr id="30" name="Text 16"/>
          <p:cNvSpPr/>
          <p:nvPr/>
        </p:nvSpPr>
        <p:spPr>
          <a:xfrm>
            <a:off x="6508105" y="2242096"/>
            <a:ext cx="5683895"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Unlike borderline/mild changes, management does not wait for HPV "triage."</a:t>
            </a:r>
            <a:endParaRPr lang="en-US" sz="1125" dirty="0"/>
          </a:p>
        </p:txBody>
      </p:sp>
      <p:sp>
        <p:nvSpPr>
          <p:cNvPr id="31" name="Text 17"/>
          <p:cNvSpPr/>
          <p:nvPr/>
        </p:nvSpPr>
        <p:spPr>
          <a:xfrm>
            <a:off x="6508105" y="2518321"/>
            <a:ext cx="5683895" cy="400050"/>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Glandular neoplasia (adenocarcinoma in situ) also requires</a:t>
            </a:r>
            <a:r>
              <a:rPr lang="en-US" sz="1125" b="1" dirty="0">
                <a:solidFill>
                  <a:srgbClr val="2D3436"/>
                </a:solidFill>
              </a:rPr>
              <a:t>Urgent Colposcopy</a:t>
            </a:r>
            <a:r>
              <a:rPr lang="en-US" sz="1125" dirty="0">
                <a:solidFill>
                  <a:srgbClr val="2D3436"/>
                </a:solidFill>
              </a:rPr>
              <a:t>.</a:t>
            </a:r>
            <a:endParaRPr lang="en-US" sz="1125" dirty="0"/>
          </a:p>
        </p:txBody>
      </p:sp>
      <p:sp>
        <p:nvSpPr>
          <p:cNvPr id="32" name="Text 18"/>
          <p:cNvSpPr/>
          <p:nvPr/>
        </p:nvSpPr>
        <p:spPr>
          <a:xfrm>
            <a:off x="6508105" y="2994571"/>
            <a:ext cx="5683895"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Remember: Smear is cytology; Colposcopy/Biopsy is histology.</a:t>
            </a:r>
            <a:endParaRPr lang="en-US" sz="1125" dirty="0"/>
          </a:p>
        </p:txBody>
      </p:sp>
      <p:sp>
        <p:nvSpPr>
          <p:cNvPr id="33" name="Text 19"/>
          <p:cNvSpPr/>
          <p:nvPr/>
        </p:nvSpPr>
        <p:spPr>
          <a:xfrm>
            <a:off x="6691313" y="4269135"/>
            <a:ext cx="5500688"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SCA Talk: Explaining Results</a:t>
            </a:r>
            <a:endParaRPr lang="en-US" sz="1350" dirty="0"/>
          </a:p>
        </p:txBody>
      </p:sp>
      <p:sp>
        <p:nvSpPr>
          <p:cNvPr id="34" name="Text 20"/>
          <p:cNvSpPr/>
          <p:nvPr/>
        </p:nvSpPr>
        <p:spPr>
          <a:xfrm>
            <a:off x="6508105" y="4640610"/>
            <a:ext cx="5238750" cy="400050"/>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"The laboratory found some</a:t>
            </a:r>
            <a:r>
              <a:rPr lang="en-US" sz="1125" b="1" dirty="0">
                <a:solidFill>
                  <a:srgbClr val="2D3436"/>
                </a:solidFill>
              </a:rPr>
              <a:t>significant changes</a:t>
            </a:r>
            <a:r>
              <a:rPr lang="en-US" sz="1125" dirty="0">
                <a:solidFill>
                  <a:srgbClr val="2D3436"/>
                </a:solidFill>
              </a:rPr>
              <a:t>in the cells from your smear test."</a:t>
            </a:r>
            <a:endParaRPr lang="en-US" sz="1125" dirty="0"/>
          </a:p>
        </p:txBody>
      </p:sp>
      <p:sp>
        <p:nvSpPr>
          <p:cNvPr id="35" name="Text 21"/>
          <p:cNvSpPr/>
          <p:nvPr/>
        </p:nvSpPr>
        <p:spPr>
          <a:xfrm>
            <a:off x="6508105" y="5116860"/>
            <a:ext cx="5238750" cy="400050"/>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"This isn't cancer, but we call it 'high-grade' because it is more likely to develop into cancer if we don't treat it."</a:t>
            </a:r>
            <a:endParaRPr lang="en-US" sz="1125" dirty="0"/>
          </a:p>
        </p:txBody>
      </p:sp>
      <p:sp>
        <p:nvSpPr>
          <p:cNvPr id="36" name="Text 22"/>
          <p:cNvSpPr/>
          <p:nvPr/>
        </p:nvSpPr>
        <p:spPr>
          <a:xfrm>
            <a:off x="6508105" y="5593110"/>
            <a:ext cx="5238750" cy="400050"/>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"I am referring you to a specialist clinic (colposcopy) to look closely at the cervix and likely treat these cells now."</a:t>
            </a:r>
            <a:endParaRPr lang="en-US" sz="1125"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285750" y="190500"/>
            <a:ext cx="11620500" cy="822871"/>
          </a:xfrm>
          <a:prstGeom prst="rect">
            <a:avLst/>
          </a:prstGeom>
        </p:spPr>
      </p:pic>
      <p:pic>
        <p:nvPicPr>
          <p:cNvPr id="5" name="Image 3" descr="preencoded.png"/>
          <p:cNvPicPr>
            <a:picLocks noChangeAspect="1"/>
          </p:cNvPicPr>
          <p:nvPr/>
        </p:nvPicPr>
        <p:blipFill>
          <a:blip r:embed="rId5"/>
          <a:stretch>
            <a:fillRect/>
          </a:stretch>
        </p:blipFill>
        <p:spPr>
          <a:xfrm>
            <a:off x="285750" y="1203871"/>
            <a:ext cx="5691188" cy="5368379"/>
          </a:xfrm>
          <a:prstGeom prst="rect">
            <a:avLst/>
          </a:prstGeom>
        </p:spPr>
      </p:pic>
      <p:pic>
        <p:nvPicPr>
          <p:cNvPr id="6" name="Image 4" descr="preencoded.png"/>
          <p:cNvPicPr>
            <a:picLocks noChangeAspect="1"/>
          </p:cNvPicPr>
          <p:nvPr/>
        </p:nvPicPr>
        <p:blipFill>
          <a:blip r:embed="rId6"/>
          <a:stretch>
            <a:fillRect/>
          </a:stretch>
        </p:blipFill>
        <p:spPr>
          <a:xfrm>
            <a:off x="523875" y="1484858"/>
            <a:ext cx="285750" cy="228600"/>
          </a:xfrm>
          <a:prstGeom prst="rect">
            <a:avLst/>
          </a:prstGeom>
        </p:spPr>
      </p:pic>
      <p:pic>
        <p:nvPicPr>
          <p:cNvPr id="7" name="Image 5" descr="preencoded.png"/>
          <p:cNvPicPr>
            <a:picLocks noChangeAspect="1"/>
          </p:cNvPicPr>
          <p:nvPr/>
        </p:nvPicPr>
        <p:blipFill>
          <a:blip r:embed="rId7"/>
          <a:stretch>
            <a:fillRect/>
          </a:stretch>
        </p:blipFill>
        <p:spPr>
          <a:xfrm>
            <a:off x="523875" y="1956346"/>
            <a:ext cx="95250" cy="76200"/>
          </a:xfrm>
          <a:prstGeom prst="rect">
            <a:avLst/>
          </a:prstGeom>
        </p:spPr>
      </p:pic>
      <p:pic>
        <p:nvPicPr>
          <p:cNvPr id="8" name="Image 6" descr="preencoded.png"/>
          <p:cNvPicPr>
            <a:picLocks noChangeAspect="1"/>
          </p:cNvPicPr>
          <p:nvPr/>
        </p:nvPicPr>
        <p:blipFill>
          <a:blip r:embed="rId8"/>
          <a:stretch>
            <a:fillRect/>
          </a:stretch>
        </p:blipFill>
        <p:spPr>
          <a:xfrm>
            <a:off x="523875" y="2297311"/>
            <a:ext cx="95250" cy="84534"/>
          </a:xfrm>
          <a:prstGeom prst="rect">
            <a:avLst/>
          </a:prstGeom>
        </p:spPr>
      </p:pic>
      <p:pic>
        <p:nvPicPr>
          <p:cNvPr id="9" name="Image 7" descr="preencoded.png"/>
          <p:cNvPicPr>
            <a:picLocks noChangeAspect="1"/>
          </p:cNvPicPr>
          <p:nvPr/>
        </p:nvPicPr>
        <p:blipFill>
          <a:blip r:embed="rId9"/>
          <a:stretch>
            <a:fillRect/>
          </a:stretch>
        </p:blipFill>
        <p:spPr>
          <a:xfrm>
            <a:off x="523875" y="2864941"/>
            <a:ext cx="95250" cy="76200"/>
          </a:xfrm>
          <a:prstGeom prst="rect">
            <a:avLst/>
          </a:prstGeom>
        </p:spPr>
      </p:pic>
      <p:pic>
        <p:nvPicPr>
          <p:cNvPr id="10" name="Image 8" descr="preencoded.png"/>
          <p:cNvPicPr>
            <a:picLocks noChangeAspect="1"/>
          </p:cNvPicPr>
          <p:nvPr/>
        </p:nvPicPr>
        <p:blipFill>
          <a:blip r:embed="rId9"/>
          <a:stretch>
            <a:fillRect/>
          </a:stretch>
        </p:blipFill>
        <p:spPr>
          <a:xfrm>
            <a:off x="523875" y="3205907"/>
            <a:ext cx="95250" cy="76200"/>
          </a:xfrm>
          <a:prstGeom prst="rect">
            <a:avLst/>
          </a:prstGeom>
        </p:spPr>
      </p:pic>
      <p:pic>
        <p:nvPicPr>
          <p:cNvPr id="11" name="Image 9" descr="preencoded.png"/>
          <p:cNvPicPr>
            <a:picLocks noChangeAspect="1"/>
          </p:cNvPicPr>
          <p:nvPr/>
        </p:nvPicPr>
        <p:blipFill>
          <a:blip r:embed="rId8"/>
          <a:stretch>
            <a:fillRect/>
          </a:stretch>
        </p:blipFill>
        <p:spPr>
          <a:xfrm>
            <a:off x="523875" y="3546872"/>
            <a:ext cx="95250" cy="84534"/>
          </a:xfrm>
          <a:prstGeom prst="rect">
            <a:avLst/>
          </a:prstGeom>
        </p:spPr>
      </p:pic>
      <p:pic>
        <p:nvPicPr>
          <p:cNvPr id="12" name="Image 10" descr="preencoded.png"/>
          <p:cNvPicPr>
            <a:picLocks noChangeAspect="1"/>
          </p:cNvPicPr>
          <p:nvPr/>
        </p:nvPicPr>
        <p:blipFill>
          <a:blip r:embed="rId10"/>
          <a:stretch>
            <a:fillRect/>
          </a:stretch>
        </p:blipFill>
        <p:spPr>
          <a:xfrm>
            <a:off x="6215063" y="1203871"/>
            <a:ext cx="5691188" cy="2589014"/>
          </a:xfrm>
          <a:prstGeom prst="rect">
            <a:avLst/>
          </a:prstGeom>
        </p:spPr>
      </p:pic>
      <p:pic>
        <p:nvPicPr>
          <p:cNvPr id="13" name="Image 11" descr="preencoded.png"/>
          <p:cNvPicPr>
            <a:picLocks noChangeAspect="1"/>
          </p:cNvPicPr>
          <p:nvPr/>
        </p:nvPicPr>
        <p:blipFill>
          <a:blip r:embed="rId11"/>
          <a:stretch>
            <a:fillRect/>
          </a:stretch>
        </p:blipFill>
        <p:spPr>
          <a:xfrm>
            <a:off x="6405563" y="1437233"/>
            <a:ext cx="285750" cy="228600"/>
          </a:xfrm>
          <a:prstGeom prst="rect">
            <a:avLst/>
          </a:prstGeom>
        </p:spPr>
      </p:pic>
      <p:pic>
        <p:nvPicPr>
          <p:cNvPr id="14" name="Image 12" descr="preencoded.png"/>
          <p:cNvPicPr>
            <a:picLocks noChangeAspect="1"/>
          </p:cNvPicPr>
          <p:nvPr/>
        </p:nvPicPr>
        <p:blipFill>
          <a:blip r:embed="rId7"/>
          <a:stretch>
            <a:fillRect/>
          </a:stretch>
        </p:blipFill>
        <p:spPr>
          <a:xfrm>
            <a:off x="6405563" y="1908721"/>
            <a:ext cx="95250" cy="76200"/>
          </a:xfrm>
          <a:prstGeom prst="rect">
            <a:avLst/>
          </a:prstGeom>
        </p:spPr>
      </p:pic>
      <p:pic>
        <p:nvPicPr>
          <p:cNvPr id="15" name="Image 13" descr="preencoded.png"/>
          <p:cNvPicPr>
            <a:picLocks noChangeAspect="1"/>
          </p:cNvPicPr>
          <p:nvPr/>
        </p:nvPicPr>
        <p:blipFill>
          <a:blip r:embed="rId7"/>
          <a:stretch>
            <a:fillRect/>
          </a:stretch>
        </p:blipFill>
        <p:spPr>
          <a:xfrm>
            <a:off x="6405563" y="2249686"/>
            <a:ext cx="95250" cy="76200"/>
          </a:xfrm>
          <a:prstGeom prst="rect">
            <a:avLst/>
          </a:prstGeom>
        </p:spPr>
      </p:pic>
      <p:pic>
        <p:nvPicPr>
          <p:cNvPr id="16" name="Image 14" descr="preencoded.png"/>
          <p:cNvPicPr>
            <a:picLocks noChangeAspect="1"/>
          </p:cNvPicPr>
          <p:nvPr/>
        </p:nvPicPr>
        <p:blipFill>
          <a:blip r:embed="rId12"/>
          <a:stretch>
            <a:fillRect/>
          </a:stretch>
        </p:blipFill>
        <p:spPr>
          <a:xfrm>
            <a:off x="6405563" y="2590651"/>
            <a:ext cx="95250" cy="76200"/>
          </a:xfrm>
          <a:prstGeom prst="rect">
            <a:avLst/>
          </a:prstGeom>
        </p:spPr>
      </p:pic>
      <p:pic>
        <p:nvPicPr>
          <p:cNvPr id="17" name="Image 15" descr="preencoded.png"/>
          <p:cNvPicPr>
            <a:picLocks noChangeAspect="1"/>
          </p:cNvPicPr>
          <p:nvPr/>
        </p:nvPicPr>
        <p:blipFill>
          <a:blip r:embed="rId13"/>
          <a:stretch>
            <a:fillRect/>
          </a:stretch>
        </p:blipFill>
        <p:spPr>
          <a:xfrm>
            <a:off x="6215063" y="3983385"/>
            <a:ext cx="5691188" cy="2589014"/>
          </a:xfrm>
          <a:prstGeom prst="rect">
            <a:avLst/>
          </a:prstGeom>
        </p:spPr>
      </p:pic>
      <p:pic>
        <p:nvPicPr>
          <p:cNvPr id="18" name="Image 16" descr="preencoded.png"/>
          <p:cNvPicPr>
            <a:picLocks noChangeAspect="1"/>
          </p:cNvPicPr>
          <p:nvPr/>
        </p:nvPicPr>
        <p:blipFill>
          <a:blip r:embed="rId14"/>
          <a:stretch>
            <a:fillRect/>
          </a:stretch>
        </p:blipFill>
        <p:spPr>
          <a:xfrm>
            <a:off x="6405563" y="4216747"/>
            <a:ext cx="285750" cy="228600"/>
          </a:xfrm>
          <a:prstGeom prst="rect">
            <a:avLst/>
          </a:prstGeom>
        </p:spPr>
      </p:pic>
      <p:pic>
        <p:nvPicPr>
          <p:cNvPr id="19" name="Image 17" descr="preencoded.png"/>
          <p:cNvPicPr>
            <a:picLocks noChangeAspect="1"/>
          </p:cNvPicPr>
          <p:nvPr/>
        </p:nvPicPr>
        <p:blipFill>
          <a:blip r:embed="rId15"/>
          <a:stretch>
            <a:fillRect/>
          </a:stretch>
        </p:blipFill>
        <p:spPr>
          <a:xfrm>
            <a:off x="6405563" y="4950172"/>
            <a:ext cx="95250" cy="95250"/>
          </a:xfrm>
          <a:prstGeom prst="rect">
            <a:avLst/>
          </a:prstGeom>
        </p:spPr>
      </p:pic>
      <p:pic>
        <p:nvPicPr>
          <p:cNvPr id="20" name="Image 18" descr="preencoded.png"/>
          <p:cNvPicPr>
            <a:picLocks noChangeAspect="1"/>
          </p:cNvPicPr>
          <p:nvPr/>
        </p:nvPicPr>
        <p:blipFill>
          <a:blip r:embed="rId16"/>
          <a:stretch>
            <a:fillRect/>
          </a:stretch>
        </p:blipFill>
        <p:spPr>
          <a:xfrm>
            <a:off x="6405563" y="5517803"/>
            <a:ext cx="95250" cy="95250"/>
          </a:xfrm>
          <a:prstGeom prst="rect">
            <a:avLst/>
          </a:prstGeom>
        </p:spPr>
      </p:pic>
      <p:sp>
        <p:nvSpPr>
          <p:cNvPr id="21" name="Text 0"/>
          <p:cNvSpPr/>
          <p:nvPr/>
        </p:nvSpPr>
        <p:spPr>
          <a:xfrm>
            <a:off x="523875" y="333375"/>
            <a:ext cx="11521440" cy="251371"/>
          </a:xfrm>
          <a:prstGeom prst="rect">
            <a:avLst/>
          </a:prstGeom>
          <a:noFill/>
          <a:ln/>
        </p:spPr>
        <p:txBody>
          <a:bodyPr vert="horz" wrap="square" lIns="0" tIns="0" rIns="0" bIns="0" rtlCol="0" anchor="ctr"/>
          <a:lstStyle/>
          <a:p>
            <a:pPr marL="0" indent="0">
              <a:lnSpc>
                <a:spcPts val="1980"/>
              </a:lnSpc>
              <a:buNone/>
            </a:pPr>
            <a:r>
              <a:rPr lang="en-US" sz="1800" b="1" dirty="0">
                <a:solidFill>
                  <a:srgbClr val="2D3436"/>
                </a:solidFill>
              </a:rPr>
              <a:t>Glandular Neoplasia and Invasive Carcinoma</a:t>
            </a:r>
            <a:endParaRPr lang="en-US" sz="1800" dirty="0"/>
          </a:p>
        </p:txBody>
      </p:sp>
      <p:sp>
        <p:nvSpPr>
          <p:cNvPr id="22" name="Text 1"/>
          <p:cNvSpPr/>
          <p:nvPr/>
        </p:nvSpPr>
        <p:spPr>
          <a:xfrm>
            <a:off x="523875" y="670471"/>
            <a:ext cx="3429000" cy="171450"/>
          </a:xfrm>
          <a:prstGeom prst="rect">
            <a:avLst/>
          </a:prstGeom>
          <a:noFill/>
          <a:ln/>
        </p:spPr>
        <p:txBody>
          <a:bodyPr vert="horz" wrap="square" lIns="0" tIns="0" rIns="0" bIns="0" rtlCol="0" anchor="ctr"/>
          <a:lstStyle/>
          <a:p>
            <a:pPr marL="0" indent="0">
              <a:lnSpc>
                <a:spcPts val="1350"/>
              </a:lnSpc>
              <a:buNone/>
            </a:pPr>
            <a:r>
              <a:rPr lang="en-US" sz="900" b="1" kern="0" spc="30" dirty="0">
                <a:solidFill>
                  <a:srgbClr val="E17055"/>
                </a:solidFill>
              </a:rPr>
              <a:t>CERVICAL SCREENING MODULE</a:t>
            </a:r>
            <a:endParaRPr lang="en-US" sz="900" dirty="0"/>
          </a:p>
        </p:txBody>
      </p:sp>
      <p:sp>
        <p:nvSpPr>
          <p:cNvPr id="23" name="Text 2"/>
          <p:cNvSpPr/>
          <p:nvPr/>
        </p:nvSpPr>
        <p:spPr>
          <a:xfrm>
            <a:off x="2556718" y="641896"/>
            <a:ext cx="182880" cy="228600"/>
          </a:xfrm>
          <a:prstGeom prst="rect">
            <a:avLst/>
          </a:prstGeom>
          <a:noFill/>
          <a:ln/>
        </p:spPr>
        <p:txBody>
          <a:bodyPr vert="horz" wrap="square" lIns="0" tIns="0" rIns="0" bIns="0" rtlCol="0" anchor="ctr"/>
          <a:lstStyle/>
          <a:p>
            <a:pPr marL="0" indent="0">
              <a:lnSpc>
                <a:spcPts val="1800"/>
              </a:lnSpc>
              <a:buNone/>
            </a:pPr>
            <a:r>
              <a:rPr lang="en-US" sz="1200" dirty="0">
                <a:solidFill>
                  <a:srgbClr val="BDC3C7"/>
                </a:solidFill>
              </a:rPr>
              <a:t>|</a:t>
            </a:r>
            <a:endParaRPr lang="en-US" sz="1200" dirty="0"/>
          </a:p>
        </p:txBody>
      </p:sp>
      <p:sp>
        <p:nvSpPr>
          <p:cNvPr id="24" name="Text 3"/>
          <p:cNvSpPr/>
          <p:nvPr/>
        </p:nvSpPr>
        <p:spPr>
          <a:xfrm>
            <a:off x="2703314" y="670471"/>
            <a:ext cx="3291840" cy="171450"/>
          </a:xfrm>
          <a:prstGeom prst="rect">
            <a:avLst/>
          </a:prstGeom>
          <a:noFill/>
          <a:ln/>
        </p:spPr>
        <p:txBody>
          <a:bodyPr vert="horz" wrap="square" lIns="0" tIns="0" rIns="0" bIns="0" rtlCol="0" anchor="ctr"/>
          <a:lstStyle/>
          <a:p>
            <a:pPr marL="0" indent="0">
              <a:lnSpc>
                <a:spcPts val="1350"/>
              </a:lnSpc>
              <a:buNone/>
            </a:pPr>
            <a:r>
              <a:rPr lang="en-US" sz="900" dirty="0">
                <a:solidFill>
                  <a:srgbClr val="636E72"/>
                </a:solidFill>
              </a:rPr>
              <a:t>Bradford VTS GP Training</a:t>
            </a:r>
            <a:endParaRPr lang="en-US" sz="900" dirty="0"/>
          </a:p>
        </p:txBody>
      </p:sp>
      <p:sp>
        <p:nvSpPr>
          <p:cNvPr id="25" name="Text 4"/>
          <p:cNvSpPr/>
          <p:nvPr/>
        </p:nvSpPr>
        <p:spPr>
          <a:xfrm>
            <a:off x="923925" y="1441996"/>
            <a:ext cx="477774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2D3436"/>
                </a:solidFill>
              </a:rPr>
              <a:t>?Invasive Carcinoma</a:t>
            </a:r>
            <a:endParaRPr lang="en-US" sz="1650" dirty="0"/>
          </a:p>
        </p:txBody>
      </p:sp>
      <p:sp>
        <p:nvSpPr>
          <p:cNvPr id="26" name="Text 5"/>
          <p:cNvSpPr/>
          <p:nvPr/>
        </p:nvSpPr>
        <p:spPr>
          <a:xfrm>
            <a:off x="714375" y="1899196"/>
            <a:ext cx="11477625"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2D3436"/>
                </a:solidFill>
              </a:rPr>
              <a:t>Cytology result reads: </a:t>
            </a:r>
            <a:r>
              <a:rPr lang="en-US" sz="1275" b="1" dirty="0">
                <a:solidFill>
                  <a:srgbClr val="C0392B"/>
                </a:solidFill>
              </a:rPr>
              <a:t>"Severe Dyskaryosis ?Invasive Carcinoma"</a:t>
            </a:r>
            <a:r>
              <a:rPr lang="en-US" sz="1275" dirty="0">
                <a:solidFill>
                  <a:srgbClr val="2D3436"/>
                </a:solidFill>
              </a:rPr>
              <a:t>.</a:t>
            </a:r>
            <a:endParaRPr lang="en-US" sz="1275" dirty="0"/>
          </a:p>
        </p:txBody>
      </p:sp>
      <p:sp>
        <p:nvSpPr>
          <p:cNvPr id="27" name="Text 6"/>
          <p:cNvSpPr/>
          <p:nvPr/>
        </p:nvSpPr>
        <p:spPr>
          <a:xfrm>
            <a:off x="714375" y="2240161"/>
            <a:ext cx="5024438"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2D3436"/>
                </a:solidFill>
              </a:rPr>
              <a:t>Action:</a:t>
            </a:r>
            <a:r>
              <a:rPr lang="en-US" sz="1275" dirty="0">
                <a:solidFill>
                  <a:srgbClr val="2D3436"/>
                </a:solidFill>
              </a:rPr>
              <a:t> Arrange an immediate </a:t>
            </a:r>
            <a:r>
              <a:rPr lang="en-US" sz="1275" b="1" dirty="0">
                <a:solidFill>
                  <a:srgbClr val="2D3436"/>
                </a:solidFill>
              </a:rPr>
              <a:t>2-Week Wait (2WW)</a:t>
            </a:r>
            <a:r>
              <a:rPr lang="en-US" sz="1275" dirty="0">
                <a:solidFill>
                  <a:srgbClr val="2D3436"/>
                </a:solidFill>
              </a:rPr>
              <a:t> referral to colposcopy.</a:t>
            </a:r>
            <a:endParaRPr lang="en-US" sz="1275" dirty="0"/>
          </a:p>
        </p:txBody>
      </p:sp>
      <p:sp>
        <p:nvSpPr>
          <p:cNvPr id="28" name="Text 7"/>
          <p:cNvSpPr/>
          <p:nvPr/>
        </p:nvSpPr>
        <p:spPr>
          <a:xfrm>
            <a:off x="714375" y="2807791"/>
            <a:ext cx="11477625"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2D3436"/>
                </a:solidFill>
              </a:rPr>
              <a:t>Do not wait for standard laboratory or clinic triage processes.</a:t>
            </a:r>
            <a:endParaRPr lang="en-US" sz="1275" dirty="0"/>
          </a:p>
        </p:txBody>
      </p:sp>
      <p:sp>
        <p:nvSpPr>
          <p:cNvPr id="29" name="Text 8"/>
          <p:cNvSpPr/>
          <p:nvPr/>
        </p:nvSpPr>
        <p:spPr>
          <a:xfrm>
            <a:off x="714375" y="3148757"/>
            <a:ext cx="11477625"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2D3436"/>
                </a:solidFill>
              </a:rPr>
              <a:t>This is the highest clinical priority to exclude invasive disease.</a:t>
            </a:r>
            <a:endParaRPr lang="en-US" sz="1275" dirty="0"/>
          </a:p>
        </p:txBody>
      </p:sp>
      <p:sp>
        <p:nvSpPr>
          <p:cNvPr id="30" name="Text 9"/>
          <p:cNvSpPr/>
          <p:nvPr/>
        </p:nvSpPr>
        <p:spPr>
          <a:xfrm>
            <a:off x="714375" y="3489722"/>
            <a:ext cx="5024438" cy="453330"/>
          </a:xfrm>
          <a:prstGeom prst="rect">
            <a:avLst/>
          </a:prstGeom>
          <a:noFill/>
          <a:ln/>
        </p:spPr>
        <p:txBody>
          <a:bodyPr vert="horz" wrap="square" lIns="0" tIns="0" rIns="0" bIns="0" rtlCol="0" anchor="ctr"/>
          <a:lstStyle/>
          <a:p>
            <a:pPr marL="0" indent="0" algn="l">
              <a:lnSpc>
                <a:spcPts val="1785"/>
              </a:lnSpc>
              <a:buNone/>
            </a:pPr>
            <a:r>
              <a:rPr lang="en-US" sz="1275" dirty="0">
                <a:solidFill>
                  <a:srgbClr val="2D3436"/>
                </a:solidFill>
              </a:rPr>
              <a:t>Ensure the patient understands the urgency without causing undue panic.</a:t>
            </a:r>
            <a:endParaRPr lang="en-US" sz="1275" dirty="0"/>
          </a:p>
        </p:txBody>
      </p:sp>
      <p:sp>
        <p:nvSpPr>
          <p:cNvPr id="31" name="Text 10"/>
          <p:cNvSpPr/>
          <p:nvPr/>
        </p:nvSpPr>
        <p:spPr>
          <a:xfrm>
            <a:off x="6805613" y="1394371"/>
            <a:ext cx="502920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2D3436"/>
                </a:solidFill>
              </a:rPr>
              <a:t>?Glandular Neoplasia</a:t>
            </a:r>
            <a:endParaRPr lang="en-US" sz="1650" dirty="0"/>
          </a:p>
        </p:txBody>
      </p:sp>
      <p:sp>
        <p:nvSpPr>
          <p:cNvPr id="32" name="Text 11"/>
          <p:cNvSpPr/>
          <p:nvPr/>
        </p:nvSpPr>
        <p:spPr>
          <a:xfrm>
            <a:off x="6596063" y="1851571"/>
            <a:ext cx="5595938"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2D3436"/>
                </a:solidFill>
              </a:rPr>
              <a:t>Originates from </a:t>
            </a:r>
            <a:r>
              <a:rPr lang="en-US" sz="1275" b="1" dirty="0">
                <a:solidFill>
                  <a:srgbClr val="2D3436"/>
                </a:solidFill>
              </a:rPr>
              <a:t>endocervical glandular cells</a:t>
            </a:r>
            <a:r>
              <a:rPr lang="en-US" sz="1275" dirty="0">
                <a:solidFill>
                  <a:srgbClr val="2D3436"/>
                </a:solidFill>
              </a:rPr>
              <a:t> (not squamous).</a:t>
            </a:r>
            <a:endParaRPr lang="en-US" sz="1275" dirty="0"/>
          </a:p>
        </p:txBody>
      </p:sp>
      <p:sp>
        <p:nvSpPr>
          <p:cNvPr id="33" name="Text 12"/>
          <p:cNvSpPr/>
          <p:nvPr/>
        </p:nvSpPr>
        <p:spPr>
          <a:xfrm>
            <a:off x="6596063" y="2192536"/>
            <a:ext cx="5595938"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2D3436"/>
                </a:solidFill>
              </a:rPr>
              <a:t>May represent Adenocarcinoma in Situ (CGIN) or invasive cancer.</a:t>
            </a:r>
            <a:endParaRPr lang="en-US" sz="1275" dirty="0"/>
          </a:p>
        </p:txBody>
      </p:sp>
      <p:sp>
        <p:nvSpPr>
          <p:cNvPr id="34" name="Text 13"/>
          <p:cNvSpPr/>
          <p:nvPr/>
        </p:nvSpPr>
        <p:spPr>
          <a:xfrm>
            <a:off x="6596063" y="2533501"/>
            <a:ext cx="5595938" cy="226665"/>
          </a:xfrm>
          <a:prstGeom prst="rect">
            <a:avLst/>
          </a:prstGeom>
          <a:noFill/>
          <a:ln/>
        </p:spPr>
        <p:txBody>
          <a:bodyPr vert="horz" wrap="square" lIns="0" tIns="0" rIns="0" bIns="0" rtlCol="0" anchor="ctr"/>
          <a:lstStyle/>
          <a:p>
            <a:pPr marL="0" indent="0" algn="l">
              <a:lnSpc>
                <a:spcPts val="1785"/>
              </a:lnSpc>
              <a:buNone/>
            </a:pPr>
            <a:r>
              <a:rPr lang="en-US" sz="1275" b="1" dirty="0">
                <a:solidFill>
                  <a:srgbClr val="2D3436"/>
                </a:solidFill>
              </a:rPr>
              <a:t>Urgent colposcopy referral</a:t>
            </a:r>
            <a:r>
              <a:rPr lang="en-US" sz="1275" dirty="0">
                <a:solidFill>
                  <a:srgbClr val="2D3436"/>
                </a:solidFill>
              </a:rPr>
              <a:t> is mandatory for all glandular findings.</a:t>
            </a:r>
            <a:endParaRPr lang="en-US" sz="1275" dirty="0"/>
          </a:p>
        </p:txBody>
      </p:sp>
      <p:sp>
        <p:nvSpPr>
          <p:cNvPr id="35" name="Text 14"/>
          <p:cNvSpPr/>
          <p:nvPr/>
        </p:nvSpPr>
        <p:spPr>
          <a:xfrm>
            <a:off x="6805613" y="4173885"/>
            <a:ext cx="377190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2D3436"/>
                </a:solidFill>
              </a:rPr>
              <a:t>AKT &amp; SCA Pearl</a:t>
            </a:r>
            <a:endParaRPr lang="en-US" sz="1650" dirty="0"/>
          </a:p>
        </p:txBody>
      </p:sp>
      <p:sp>
        <p:nvSpPr>
          <p:cNvPr id="36" name="Text 15"/>
          <p:cNvSpPr/>
          <p:nvPr/>
        </p:nvSpPr>
        <p:spPr>
          <a:xfrm>
            <a:off x="6405563" y="4631085"/>
            <a:ext cx="5310188" cy="185738"/>
          </a:xfrm>
          <a:prstGeom prst="rect">
            <a:avLst/>
          </a:prstGeom>
          <a:noFill/>
          <a:ln/>
        </p:spPr>
        <p:txBody>
          <a:bodyPr vert="horz" wrap="square" lIns="0" tIns="0" rIns="0" bIns="0" rtlCol="0" anchor="ctr"/>
          <a:lstStyle/>
          <a:p>
            <a:pPr marL="0" indent="0">
              <a:lnSpc>
                <a:spcPts val="1463"/>
              </a:lnSpc>
              <a:buNone/>
            </a:pPr>
            <a:r>
              <a:rPr lang="en-US" sz="975" b="1" kern="0" spc="30" dirty="0">
                <a:solidFill>
                  <a:srgbClr val="8E44AD"/>
                </a:solidFill>
              </a:rPr>
              <a:t>SCA TALK: EXPLAINING RESULTS</a:t>
            </a:r>
            <a:endParaRPr lang="en-US" sz="975" dirty="0"/>
          </a:p>
        </p:txBody>
      </p:sp>
      <p:sp>
        <p:nvSpPr>
          <p:cNvPr id="37" name="Text 16"/>
          <p:cNvSpPr/>
          <p:nvPr/>
        </p:nvSpPr>
        <p:spPr>
          <a:xfrm>
            <a:off x="6596063" y="4893022"/>
            <a:ext cx="5119688" cy="453330"/>
          </a:xfrm>
          <a:prstGeom prst="rect">
            <a:avLst/>
          </a:prstGeom>
          <a:noFill/>
          <a:ln/>
        </p:spPr>
        <p:txBody>
          <a:bodyPr vert="horz" wrap="square" lIns="0" tIns="0" rIns="0" bIns="0" rtlCol="0" anchor="ctr"/>
          <a:lstStyle/>
          <a:p>
            <a:pPr marL="0" indent="0" algn="l">
              <a:lnSpc>
                <a:spcPts val="1785"/>
              </a:lnSpc>
              <a:buNone/>
            </a:pPr>
            <a:r>
              <a:rPr lang="en-US" sz="1275" dirty="0">
                <a:solidFill>
                  <a:srgbClr val="2D3436"/>
                </a:solidFill>
              </a:rPr>
              <a:t>"The cells look more abnormal than usual. We need a specialist to check the cervix within 2 weeks to be safe."</a:t>
            </a:r>
            <a:endParaRPr lang="en-US" sz="1275" dirty="0"/>
          </a:p>
        </p:txBody>
      </p:sp>
      <p:sp>
        <p:nvSpPr>
          <p:cNvPr id="38" name="Text 17"/>
          <p:cNvSpPr/>
          <p:nvPr/>
        </p:nvSpPr>
        <p:spPr>
          <a:xfrm>
            <a:off x="6596063" y="5460653"/>
            <a:ext cx="5119688"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2D3436"/>
                </a:solidFill>
              </a:rPr>
              <a:t>AKT Fact:</a:t>
            </a:r>
            <a:r>
              <a:rPr lang="en-US" sz="1275" dirty="0">
                <a:solidFill>
                  <a:srgbClr val="2D3436"/>
                </a:solidFill>
              </a:rPr>
              <a:t> If the cervix looks suspicious on examination, refer 2WW </a:t>
            </a:r>
            <a:r>
              <a:rPr lang="en-US" sz="1275" b="1" dirty="0">
                <a:solidFill>
                  <a:srgbClr val="2D3436"/>
                </a:solidFill>
              </a:rPr>
              <a:t>regardless</a:t>
            </a:r>
            <a:r>
              <a:rPr lang="en-US" sz="1275" dirty="0">
                <a:solidFill>
                  <a:srgbClr val="2D3436"/>
                </a:solidFill>
              </a:rPr>
              <a:t> of the smear result.</a:t>
            </a:r>
            <a:endParaRPr lang="en-US" sz="1275"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285750" y="190500"/>
            <a:ext cx="11620500" cy="822871"/>
          </a:xfrm>
          <a:prstGeom prst="rect">
            <a:avLst/>
          </a:prstGeom>
        </p:spPr>
      </p:pic>
      <p:pic>
        <p:nvPicPr>
          <p:cNvPr id="5" name="Image 3" descr="preencoded.png"/>
          <p:cNvPicPr>
            <a:picLocks noChangeAspect="1"/>
          </p:cNvPicPr>
          <p:nvPr/>
        </p:nvPicPr>
        <p:blipFill>
          <a:blip r:embed="rId5"/>
          <a:stretch>
            <a:fillRect/>
          </a:stretch>
        </p:blipFill>
        <p:spPr>
          <a:xfrm>
            <a:off x="285750" y="1203871"/>
            <a:ext cx="5715000" cy="5368379"/>
          </a:xfrm>
          <a:prstGeom prst="rect">
            <a:avLst/>
          </a:prstGeom>
        </p:spPr>
      </p:pic>
      <p:pic>
        <p:nvPicPr>
          <p:cNvPr id="6" name="Image 4" descr="preencoded.png"/>
          <p:cNvPicPr>
            <a:picLocks noChangeAspect="1"/>
          </p:cNvPicPr>
          <p:nvPr/>
        </p:nvPicPr>
        <p:blipFill>
          <a:blip r:embed="rId6"/>
          <a:stretch>
            <a:fillRect/>
          </a:stretch>
        </p:blipFill>
        <p:spPr>
          <a:xfrm>
            <a:off x="476250" y="1435298"/>
            <a:ext cx="214313" cy="175320"/>
          </a:xfrm>
          <a:prstGeom prst="rect">
            <a:avLst/>
          </a:prstGeom>
        </p:spPr>
      </p:pic>
      <p:pic>
        <p:nvPicPr>
          <p:cNvPr id="7" name="Image 5" descr="preencoded.png"/>
          <p:cNvPicPr>
            <a:picLocks noChangeAspect="1"/>
          </p:cNvPicPr>
          <p:nvPr/>
        </p:nvPicPr>
        <p:blipFill>
          <a:blip r:embed="rId7"/>
          <a:stretch>
            <a:fillRect/>
          </a:stretch>
        </p:blipFill>
        <p:spPr>
          <a:xfrm>
            <a:off x="476250" y="2308771"/>
            <a:ext cx="5334000" cy="628650"/>
          </a:xfrm>
          <a:prstGeom prst="rect">
            <a:avLst/>
          </a:prstGeom>
        </p:spPr>
      </p:pic>
      <p:pic>
        <p:nvPicPr>
          <p:cNvPr id="8" name="Image 6" descr="preencoded.png"/>
          <p:cNvPicPr>
            <a:picLocks noChangeAspect="1"/>
          </p:cNvPicPr>
          <p:nvPr/>
        </p:nvPicPr>
        <p:blipFill>
          <a:blip r:embed="rId7"/>
          <a:stretch>
            <a:fillRect/>
          </a:stretch>
        </p:blipFill>
        <p:spPr>
          <a:xfrm>
            <a:off x="476250" y="3013621"/>
            <a:ext cx="5334000" cy="628650"/>
          </a:xfrm>
          <a:prstGeom prst="rect">
            <a:avLst/>
          </a:prstGeom>
        </p:spPr>
      </p:pic>
      <p:pic>
        <p:nvPicPr>
          <p:cNvPr id="9" name="Image 7" descr="preencoded.png"/>
          <p:cNvPicPr>
            <a:picLocks noChangeAspect="1"/>
          </p:cNvPicPr>
          <p:nvPr/>
        </p:nvPicPr>
        <p:blipFill>
          <a:blip r:embed="rId7"/>
          <a:stretch>
            <a:fillRect/>
          </a:stretch>
        </p:blipFill>
        <p:spPr>
          <a:xfrm>
            <a:off x="476250" y="3718471"/>
            <a:ext cx="5334000" cy="628650"/>
          </a:xfrm>
          <a:prstGeom prst="rect">
            <a:avLst/>
          </a:prstGeom>
        </p:spPr>
      </p:pic>
      <p:pic>
        <p:nvPicPr>
          <p:cNvPr id="10" name="Image 8" descr="preencoded.png"/>
          <p:cNvPicPr>
            <a:picLocks noChangeAspect="1"/>
          </p:cNvPicPr>
          <p:nvPr/>
        </p:nvPicPr>
        <p:blipFill>
          <a:blip r:embed="rId8"/>
          <a:stretch>
            <a:fillRect/>
          </a:stretch>
        </p:blipFill>
        <p:spPr>
          <a:xfrm>
            <a:off x="6191250" y="1203871"/>
            <a:ext cx="5715000" cy="2589014"/>
          </a:xfrm>
          <a:prstGeom prst="rect">
            <a:avLst/>
          </a:prstGeom>
        </p:spPr>
      </p:pic>
      <p:pic>
        <p:nvPicPr>
          <p:cNvPr id="11" name="Image 9" descr="preencoded.png"/>
          <p:cNvPicPr>
            <a:picLocks noChangeAspect="1"/>
          </p:cNvPicPr>
          <p:nvPr/>
        </p:nvPicPr>
        <p:blipFill>
          <a:blip r:embed="rId9"/>
          <a:stretch>
            <a:fillRect/>
          </a:stretch>
        </p:blipFill>
        <p:spPr>
          <a:xfrm>
            <a:off x="6381750" y="1435298"/>
            <a:ext cx="214313" cy="175320"/>
          </a:xfrm>
          <a:prstGeom prst="rect">
            <a:avLst/>
          </a:prstGeom>
        </p:spPr>
      </p:pic>
      <p:pic>
        <p:nvPicPr>
          <p:cNvPr id="12" name="Image 10" descr="preencoded.png"/>
          <p:cNvPicPr>
            <a:picLocks noChangeAspect="1"/>
          </p:cNvPicPr>
          <p:nvPr/>
        </p:nvPicPr>
        <p:blipFill>
          <a:blip r:embed="rId10"/>
          <a:stretch>
            <a:fillRect/>
          </a:stretch>
        </p:blipFill>
        <p:spPr>
          <a:xfrm>
            <a:off x="6381750" y="1796504"/>
            <a:ext cx="178594" cy="148828"/>
          </a:xfrm>
          <a:prstGeom prst="rect">
            <a:avLst/>
          </a:prstGeom>
        </p:spPr>
      </p:pic>
      <p:pic>
        <p:nvPicPr>
          <p:cNvPr id="13" name="Image 11" descr="preencoded.png"/>
          <p:cNvPicPr>
            <a:picLocks noChangeAspect="1"/>
          </p:cNvPicPr>
          <p:nvPr/>
        </p:nvPicPr>
        <p:blipFill>
          <a:blip r:embed="rId11"/>
          <a:stretch>
            <a:fillRect/>
          </a:stretch>
        </p:blipFill>
        <p:spPr>
          <a:xfrm>
            <a:off x="6381750" y="2106067"/>
            <a:ext cx="178594" cy="148828"/>
          </a:xfrm>
          <a:prstGeom prst="rect">
            <a:avLst/>
          </a:prstGeom>
        </p:spPr>
      </p:pic>
      <p:pic>
        <p:nvPicPr>
          <p:cNvPr id="14" name="Image 12" descr="preencoded.png"/>
          <p:cNvPicPr>
            <a:picLocks noChangeAspect="1"/>
          </p:cNvPicPr>
          <p:nvPr/>
        </p:nvPicPr>
        <p:blipFill>
          <a:blip r:embed="rId12"/>
          <a:stretch>
            <a:fillRect/>
          </a:stretch>
        </p:blipFill>
        <p:spPr>
          <a:xfrm>
            <a:off x="6381750" y="2415629"/>
            <a:ext cx="178594" cy="148828"/>
          </a:xfrm>
          <a:prstGeom prst="rect">
            <a:avLst/>
          </a:prstGeom>
        </p:spPr>
      </p:pic>
      <p:pic>
        <p:nvPicPr>
          <p:cNvPr id="15" name="Image 13" descr="preencoded.png"/>
          <p:cNvPicPr>
            <a:picLocks noChangeAspect="1"/>
          </p:cNvPicPr>
          <p:nvPr/>
        </p:nvPicPr>
        <p:blipFill>
          <a:blip r:embed="rId13"/>
          <a:stretch>
            <a:fillRect/>
          </a:stretch>
        </p:blipFill>
        <p:spPr>
          <a:xfrm>
            <a:off x="6191250" y="3983385"/>
            <a:ext cx="5715000" cy="2589014"/>
          </a:xfrm>
          <a:prstGeom prst="rect">
            <a:avLst/>
          </a:prstGeom>
        </p:spPr>
      </p:pic>
      <p:pic>
        <p:nvPicPr>
          <p:cNvPr id="16" name="Image 14" descr="preencoded.png"/>
          <p:cNvPicPr>
            <a:picLocks noChangeAspect="1"/>
          </p:cNvPicPr>
          <p:nvPr/>
        </p:nvPicPr>
        <p:blipFill>
          <a:blip r:embed="rId14"/>
          <a:stretch>
            <a:fillRect/>
          </a:stretch>
        </p:blipFill>
        <p:spPr>
          <a:xfrm>
            <a:off x="6381750" y="4214813"/>
            <a:ext cx="214313" cy="175320"/>
          </a:xfrm>
          <a:prstGeom prst="rect">
            <a:avLst/>
          </a:prstGeom>
        </p:spPr>
      </p:pic>
      <p:pic>
        <p:nvPicPr>
          <p:cNvPr id="17" name="Image 15" descr="preencoded.png"/>
          <p:cNvPicPr>
            <a:picLocks noChangeAspect="1"/>
          </p:cNvPicPr>
          <p:nvPr/>
        </p:nvPicPr>
        <p:blipFill>
          <a:blip r:embed="rId15"/>
          <a:stretch>
            <a:fillRect/>
          </a:stretch>
        </p:blipFill>
        <p:spPr>
          <a:xfrm>
            <a:off x="6381750" y="4576018"/>
            <a:ext cx="178594" cy="148828"/>
          </a:xfrm>
          <a:prstGeom prst="rect">
            <a:avLst/>
          </a:prstGeom>
        </p:spPr>
      </p:pic>
      <p:pic>
        <p:nvPicPr>
          <p:cNvPr id="18" name="Image 16" descr="preencoded.png"/>
          <p:cNvPicPr>
            <a:picLocks noChangeAspect="1"/>
          </p:cNvPicPr>
          <p:nvPr/>
        </p:nvPicPr>
        <p:blipFill>
          <a:blip r:embed="rId16"/>
          <a:stretch>
            <a:fillRect/>
          </a:stretch>
        </p:blipFill>
        <p:spPr>
          <a:xfrm>
            <a:off x="6381750" y="5099893"/>
            <a:ext cx="178594" cy="148828"/>
          </a:xfrm>
          <a:prstGeom prst="rect">
            <a:avLst/>
          </a:prstGeom>
        </p:spPr>
      </p:pic>
      <p:pic>
        <p:nvPicPr>
          <p:cNvPr id="19" name="Image 17" descr="preencoded.png"/>
          <p:cNvPicPr>
            <a:picLocks noChangeAspect="1"/>
          </p:cNvPicPr>
          <p:nvPr/>
        </p:nvPicPr>
        <p:blipFill>
          <a:blip r:embed="rId17"/>
          <a:stretch>
            <a:fillRect/>
          </a:stretch>
        </p:blipFill>
        <p:spPr>
          <a:xfrm>
            <a:off x="6381750" y="5623768"/>
            <a:ext cx="178594" cy="148828"/>
          </a:xfrm>
          <a:prstGeom prst="rect">
            <a:avLst/>
          </a:prstGeom>
        </p:spPr>
      </p:pic>
      <p:sp>
        <p:nvSpPr>
          <p:cNvPr id="20" name="Text 0"/>
          <p:cNvSpPr/>
          <p:nvPr/>
        </p:nvSpPr>
        <p:spPr>
          <a:xfrm>
            <a:off x="523875" y="333375"/>
            <a:ext cx="11144250" cy="251371"/>
          </a:xfrm>
          <a:prstGeom prst="rect">
            <a:avLst/>
          </a:prstGeom>
          <a:noFill/>
          <a:ln/>
        </p:spPr>
        <p:txBody>
          <a:bodyPr vert="horz" wrap="square" lIns="0" tIns="0" rIns="0" bIns="0" rtlCol="0" anchor="ctr"/>
          <a:lstStyle/>
          <a:p>
            <a:pPr marL="0" indent="0">
              <a:lnSpc>
                <a:spcPts val="1980"/>
              </a:lnSpc>
              <a:buNone/>
            </a:pPr>
            <a:r>
              <a:rPr lang="en-US" sz="1800" b="1" dirty="0">
                <a:solidFill>
                  <a:srgbClr val="2D3436"/>
                </a:solidFill>
              </a:rPr>
              <a:t>CIN Grading and Progression Risk</a:t>
            </a:r>
            <a:endParaRPr lang="en-US" sz="1800" dirty="0"/>
          </a:p>
        </p:txBody>
      </p:sp>
      <p:sp>
        <p:nvSpPr>
          <p:cNvPr id="21" name="Text 1"/>
          <p:cNvSpPr/>
          <p:nvPr/>
        </p:nvSpPr>
        <p:spPr>
          <a:xfrm>
            <a:off x="523875" y="670471"/>
            <a:ext cx="3429000" cy="171450"/>
          </a:xfrm>
          <a:prstGeom prst="rect">
            <a:avLst/>
          </a:prstGeom>
          <a:noFill/>
          <a:ln/>
        </p:spPr>
        <p:txBody>
          <a:bodyPr vert="horz" wrap="square" lIns="0" tIns="0" rIns="0" bIns="0" rtlCol="0" anchor="ctr"/>
          <a:lstStyle/>
          <a:p>
            <a:pPr marL="0" indent="0">
              <a:lnSpc>
                <a:spcPts val="1350"/>
              </a:lnSpc>
              <a:buNone/>
            </a:pPr>
            <a:r>
              <a:rPr lang="en-US" sz="900" b="1" kern="0" spc="30" dirty="0">
                <a:solidFill>
                  <a:srgbClr val="E17055"/>
                </a:solidFill>
              </a:rPr>
              <a:t>CERVICAL SCREENING MODULE</a:t>
            </a:r>
            <a:endParaRPr lang="en-US" sz="900" dirty="0"/>
          </a:p>
        </p:txBody>
      </p:sp>
      <p:sp>
        <p:nvSpPr>
          <p:cNvPr id="22" name="Text 2"/>
          <p:cNvSpPr/>
          <p:nvPr/>
        </p:nvSpPr>
        <p:spPr>
          <a:xfrm>
            <a:off x="2556718" y="641896"/>
            <a:ext cx="182880" cy="228600"/>
          </a:xfrm>
          <a:prstGeom prst="rect">
            <a:avLst/>
          </a:prstGeom>
          <a:noFill/>
          <a:ln/>
        </p:spPr>
        <p:txBody>
          <a:bodyPr vert="horz" wrap="square" lIns="0" tIns="0" rIns="0" bIns="0" rtlCol="0" anchor="ctr"/>
          <a:lstStyle/>
          <a:p>
            <a:pPr marL="0" indent="0">
              <a:lnSpc>
                <a:spcPts val="1800"/>
              </a:lnSpc>
              <a:buNone/>
            </a:pPr>
            <a:r>
              <a:rPr lang="en-US" sz="1200" dirty="0">
                <a:solidFill>
                  <a:srgbClr val="BDC3C7"/>
                </a:solidFill>
              </a:rPr>
              <a:t>|</a:t>
            </a:r>
            <a:endParaRPr lang="en-US" sz="1200" dirty="0"/>
          </a:p>
        </p:txBody>
      </p:sp>
      <p:sp>
        <p:nvSpPr>
          <p:cNvPr id="23" name="Text 3"/>
          <p:cNvSpPr/>
          <p:nvPr/>
        </p:nvSpPr>
        <p:spPr>
          <a:xfrm>
            <a:off x="2691557" y="670471"/>
            <a:ext cx="3291840" cy="171450"/>
          </a:xfrm>
          <a:prstGeom prst="rect">
            <a:avLst/>
          </a:prstGeom>
          <a:noFill/>
          <a:ln/>
        </p:spPr>
        <p:txBody>
          <a:bodyPr vert="horz" wrap="square" lIns="0" tIns="0" rIns="0" bIns="0" rtlCol="0" anchor="ctr"/>
          <a:lstStyle/>
          <a:p>
            <a:pPr marL="0" indent="0">
              <a:lnSpc>
                <a:spcPts val="1350"/>
              </a:lnSpc>
              <a:buNone/>
            </a:pPr>
            <a:r>
              <a:rPr lang="en-US" sz="900" dirty="0">
                <a:solidFill>
                  <a:srgbClr val="636E72"/>
                </a:solidFill>
              </a:rPr>
              <a:t>Bradford VTS GP Training</a:t>
            </a:r>
            <a:endParaRPr lang="en-US" sz="900" dirty="0"/>
          </a:p>
        </p:txBody>
      </p:sp>
      <p:sp>
        <p:nvSpPr>
          <p:cNvPr id="24" name="Text 4"/>
          <p:cNvSpPr/>
          <p:nvPr/>
        </p:nvSpPr>
        <p:spPr>
          <a:xfrm>
            <a:off x="785813" y="1394371"/>
            <a:ext cx="51435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Understanding CIN Grading</a:t>
            </a:r>
            <a:endParaRPr lang="en-US" sz="1350" dirty="0"/>
          </a:p>
        </p:txBody>
      </p:sp>
      <p:sp>
        <p:nvSpPr>
          <p:cNvPr id="25" name="Text 5"/>
          <p:cNvSpPr/>
          <p:nvPr/>
        </p:nvSpPr>
        <p:spPr>
          <a:xfrm>
            <a:off x="476250" y="1765846"/>
            <a:ext cx="5334000" cy="400050"/>
          </a:xfrm>
          <a:prstGeom prst="rect">
            <a:avLst/>
          </a:prstGeom>
          <a:noFill/>
          <a:ln/>
        </p:spPr>
        <p:txBody>
          <a:bodyPr vert="horz" wrap="square" lIns="0" tIns="0" rIns="0" bIns="0" rtlCol="0" anchor="ctr"/>
          <a:lstStyle/>
          <a:p>
            <a:pPr marL="0" indent="0">
              <a:lnSpc>
                <a:spcPts val="1575"/>
              </a:lnSpc>
              <a:buNone/>
            </a:pPr>
            <a:r>
              <a:rPr lang="en-US" sz="1125" b="1" dirty="0">
                <a:solidFill>
                  <a:srgbClr val="2D3436"/>
                </a:solidFill>
              </a:rPr>
              <a:t>CIN (Cervical Intraepithelial Neoplasia)</a:t>
            </a:r>
            <a:r>
              <a:rPr lang="en-US" sz="1125" dirty="0">
                <a:solidFill>
                  <a:srgbClr val="2D3436"/>
                </a:solidFill>
              </a:rPr>
              <a:t> refers to abnormal cell growth in the cervical epithelium. It is graded by the </a:t>
            </a:r>
            <a:r>
              <a:rPr lang="en-US" sz="1125" b="1" dirty="0">
                <a:solidFill>
                  <a:srgbClr val="2D3436"/>
                </a:solidFill>
              </a:rPr>
              <a:t>depth</a:t>
            </a:r>
            <a:r>
              <a:rPr lang="en-US" sz="1125" dirty="0">
                <a:solidFill>
                  <a:srgbClr val="2D3436"/>
                </a:solidFill>
              </a:rPr>
              <a:t> of involvement:</a:t>
            </a:r>
            <a:endParaRPr lang="en-US" sz="1125" dirty="0"/>
          </a:p>
        </p:txBody>
      </p:sp>
      <p:sp>
        <p:nvSpPr>
          <p:cNvPr id="26" name="Text 6"/>
          <p:cNvSpPr/>
          <p:nvPr/>
        </p:nvSpPr>
        <p:spPr>
          <a:xfrm>
            <a:off x="590550" y="2423071"/>
            <a:ext cx="5105400" cy="400050"/>
          </a:xfrm>
          <a:prstGeom prst="rect">
            <a:avLst/>
          </a:prstGeom>
          <a:noFill/>
          <a:ln/>
        </p:spPr>
        <p:txBody>
          <a:bodyPr vert="horz" wrap="square" lIns="0" tIns="0" rIns="0" bIns="0" rtlCol="0" anchor="ctr"/>
          <a:lstStyle/>
          <a:p>
            <a:pPr marL="0" indent="0">
              <a:lnSpc>
                <a:spcPts val="1575"/>
              </a:lnSpc>
              <a:buNone/>
            </a:pPr>
            <a:r>
              <a:rPr lang="en-US" sz="1125" b="1" dirty="0">
                <a:solidFill>
                  <a:srgbClr val="E17055"/>
                </a:solidFill>
              </a:rPr>
              <a:t>CIN 1 (Mild):</a:t>
            </a:r>
            <a:r>
              <a:rPr lang="en-US" sz="1125" dirty="0">
                <a:solidFill>
                  <a:srgbClr val="2D3436"/>
                </a:solidFill>
              </a:rPr>
              <a:t> Abnormal cells confined to the </a:t>
            </a:r>
            <a:r>
              <a:rPr lang="en-US" sz="1125" b="1" dirty="0">
                <a:solidFill>
                  <a:srgbClr val="2D3436"/>
                </a:solidFill>
              </a:rPr>
              <a:t>lower third</a:t>
            </a:r>
            <a:r>
              <a:rPr lang="en-US" sz="1125" dirty="0">
                <a:solidFill>
                  <a:srgbClr val="2D3436"/>
                </a:solidFill>
              </a:rPr>
              <a:t> of the epithelium. 60% regress spontaneously.</a:t>
            </a:r>
            <a:endParaRPr lang="en-US" sz="1125" dirty="0"/>
          </a:p>
        </p:txBody>
      </p:sp>
      <p:sp>
        <p:nvSpPr>
          <p:cNvPr id="27" name="Text 7"/>
          <p:cNvSpPr/>
          <p:nvPr/>
        </p:nvSpPr>
        <p:spPr>
          <a:xfrm>
            <a:off x="590550" y="3127921"/>
            <a:ext cx="5105400" cy="400050"/>
          </a:xfrm>
          <a:prstGeom prst="rect">
            <a:avLst/>
          </a:prstGeom>
          <a:noFill/>
          <a:ln/>
        </p:spPr>
        <p:txBody>
          <a:bodyPr vert="horz" wrap="square" lIns="0" tIns="0" rIns="0" bIns="0" rtlCol="0" anchor="ctr"/>
          <a:lstStyle/>
          <a:p>
            <a:pPr marL="0" indent="0">
              <a:lnSpc>
                <a:spcPts val="1575"/>
              </a:lnSpc>
              <a:buNone/>
            </a:pPr>
            <a:r>
              <a:rPr lang="en-US" sz="1125" b="1" dirty="0">
                <a:solidFill>
                  <a:srgbClr val="E17055"/>
                </a:solidFill>
              </a:rPr>
              <a:t>CIN 2 (Moderate):</a:t>
            </a:r>
            <a:r>
              <a:rPr lang="en-US" sz="1125" dirty="0">
                <a:solidFill>
                  <a:srgbClr val="2D3436"/>
                </a:solidFill>
              </a:rPr>
              <a:t> Involvement of the </a:t>
            </a:r>
            <a:r>
              <a:rPr lang="en-US" sz="1125" b="1" dirty="0">
                <a:solidFill>
                  <a:srgbClr val="2D3436"/>
                </a:solidFill>
              </a:rPr>
              <a:t>lower two-thirds</a:t>
            </a:r>
            <a:r>
              <a:rPr lang="en-US" sz="1125" dirty="0">
                <a:solidFill>
                  <a:srgbClr val="2D3436"/>
                </a:solidFill>
              </a:rPr>
              <a:t>. Higher risk of progression; usually requires treatment.</a:t>
            </a:r>
            <a:endParaRPr lang="en-US" sz="1125" dirty="0"/>
          </a:p>
        </p:txBody>
      </p:sp>
      <p:sp>
        <p:nvSpPr>
          <p:cNvPr id="28" name="Text 8"/>
          <p:cNvSpPr/>
          <p:nvPr/>
        </p:nvSpPr>
        <p:spPr>
          <a:xfrm>
            <a:off x="590550" y="3832771"/>
            <a:ext cx="5105400" cy="400050"/>
          </a:xfrm>
          <a:prstGeom prst="rect">
            <a:avLst/>
          </a:prstGeom>
          <a:noFill/>
          <a:ln/>
        </p:spPr>
        <p:txBody>
          <a:bodyPr vert="horz" wrap="square" lIns="0" tIns="0" rIns="0" bIns="0" rtlCol="0" anchor="ctr"/>
          <a:lstStyle/>
          <a:p>
            <a:pPr marL="0" indent="0">
              <a:lnSpc>
                <a:spcPts val="1575"/>
              </a:lnSpc>
              <a:buNone/>
            </a:pPr>
            <a:r>
              <a:rPr lang="en-US" sz="1125" b="1" dirty="0">
                <a:solidFill>
                  <a:srgbClr val="E17055"/>
                </a:solidFill>
              </a:rPr>
              <a:t>CIN 3 (Severe):</a:t>
            </a:r>
            <a:r>
              <a:rPr lang="en-US" sz="1125" dirty="0">
                <a:solidFill>
                  <a:srgbClr val="2D3436"/>
                </a:solidFill>
              </a:rPr>
              <a:t> </a:t>
            </a:r>
            <a:r>
              <a:rPr lang="en-US" sz="1125" b="1" dirty="0">
                <a:solidFill>
                  <a:srgbClr val="2D3436"/>
                </a:solidFill>
              </a:rPr>
              <a:t>Full thickness</a:t>
            </a:r>
            <a:r>
              <a:rPr lang="en-US" sz="1125" dirty="0">
                <a:solidFill>
                  <a:srgbClr val="2D3436"/>
                </a:solidFill>
              </a:rPr>
              <a:t> involvement. High risk of progression to invasive cancer if untreated.</a:t>
            </a:r>
            <a:endParaRPr lang="en-US" sz="1125" dirty="0"/>
          </a:p>
        </p:txBody>
      </p:sp>
      <p:sp>
        <p:nvSpPr>
          <p:cNvPr id="29" name="Text 9"/>
          <p:cNvSpPr/>
          <p:nvPr/>
        </p:nvSpPr>
        <p:spPr>
          <a:xfrm>
            <a:off x="6691313" y="1394371"/>
            <a:ext cx="5500688"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AKT Pearl: Cytology vs Histology</a:t>
            </a:r>
            <a:endParaRPr lang="en-US" sz="1350" dirty="0"/>
          </a:p>
        </p:txBody>
      </p:sp>
      <p:sp>
        <p:nvSpPr>
          <p:cNvPr id="30" name="Text 10"/>
          <p:cNvSpPr/>
          <p:nvPr/>
        </p:nvSpPr>
        <p:spPr>
          <a:xfrm>
            <a:off x="6676281" y="1765846"/>
            <a:ext cx="5515719"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2D3436"/>
                </a:solidFill>
              </a:rPr>
              <a:t> </a:t>
            </a:r>
            <a:r>
              <a:rPr lang="en-US" sz="1125" b="1" dirty="0">
                <a:solidFill>
                  <a:srgbClr val="2D3436"/>
                </a:solidFill>
              </a:rPr>
              <a:t>Cytology (Smear):</a:t>
            </a:r>
            <a:r>
              <a:rPr lang="en-US" sz="1125" dirty="0">
                <a:solidFill>
                  <a:srgbClr val="2D3436"/>
                </a:solidFill>
              </a:rPr>
              <a:t> Looks at individual cells. Reports </a:t>
            </a:r>
            <a:r>
              <a:rPr lang="en-US" sz="1125" b="1" dirty="0">
                <a:solidFill>
                  <a:srgbClr val="2D3436"/>
                </a:solidFill>
              </a:rPr>
              <a:t>Dyskaryosis</a:t>
            </a:r>
            <a:r>
              <a:rPr lang="en-US" sz="1125" dirty="0">
                <a:solidFill>
                  <a:srgbClr val="2D3436"/>
                </a:solidFill>
              </a:rPr>
              <a:t>.</a:t>
            </a:r>
            <a:endParaRPr lang="en-US" sz="1125" dirty="0"/>
          </a:p>
        </p:txBody>
      </p:sp>
      <p:sp>
        <p:nvSpPr>
          <p:cNvPr id="31" name="Text 11"/>
          <p:cNvSpPr/>
          <p:nvPr/>
        </p:nvSpPr>
        <p:spPr>
          <a:xfrm>
            <a:off x="6676281" y="2075408"/>
            <a:ext cx="5515719"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2D3436"/>
                </a:solidFill>
              </a:rPr>
              <a:t> </a:t>
            </a:r>
            <a:r>
              <a:rPr lang="en-US" sz="1125" b="1" dirty="0">
                <a:solidFill>
                  <a:srgbClr val="2D3436"/>
                </a:solidFill>
              </a:rPr>
              <a:t>Histology (Biopsy):</a:t>
            </a:r>
            <a:r>
              <a:rPr lang="en-US" sz="1125" dirty="0">
                <a:solidFill>
                  <a:srgbClr val="2D3436"/>
                </a:solidFill>
              </a:rPr>
              <a:t> Looks at tissue structure. Reports </a:t>
            </a:r>
            <a:r>
              <a:rPr lang="en-US" sz="1125" b="1" dirty="0">
                <a:solidFill>
                  <a:srgbClr val="2D3436"/>
                </a:solidFill>
              </a:rPr>
              <a:t>CIN</a:t>
            </a:r>
            <a:r>
              <a:rPr lang="en-US" sz="1125" dirty="0">
                <a:solidFill>
                  <a:srgbClr val="2D3436"/>
                </a:solidFill>
              </a:rPr>
              <a:t>.</a:t>
            </a:r>
            <a:endParaRPr lang="en-US" sz="1125" dirty="0"/>
          </a:p>
        </p:txBody>
      </p:sp>
      <p:sp>
        <p:nvSpPr>
          <p:cNvPr id="32" name="Text 12"/>
          <p:cNvSpPr/>
          <p:nvPr/>
        </p:nvSpPr>
        <p:spPr>
          <a:xfrm>
            <a:off x="6636544" y="2384971"/>
            <a:ext cx="5334000" cy="428625"/>
          </a:xfrm>
          <a:prstGeom prst="rect">
            <a:avLst/>
          </a:prstGeom>
          <a:noFill/>
          <a:ln/>
        </p:spPr>
        <p:txBody>
          <a:bodyPr vert="horz" wrap="square" lIns="0" tIns="0" rIns="0" bIns="0" rtlCol="0" anchor="ctr"/>
          <a:lstStyle/>
          <a:p>
            <a:pPr marL="0" indent="0" algn="l">
              <a:lnSpc>
                <a:spcPts val="1688"/>
              </a:lnSpc>
              <a:buNone/>
            </a:pPr>
            <a:r>
              <a:rPr lang="en-US" sz="1125" dirty="0">
                <a:solidFill>
                  <a:srgbClr val="2D3436"/>
                </a:solidFill>
              </a:rPr>
              <a:t> The relationship is not 1:1, but mild dyskaryosis often correlates with CIN1 on biopsy.</a:t>
            </a:r>
            <a:endParaRPr lang="en-US" sz="1125" dirty="0"/>
          </a:p>
        </p:txBody>
      </p:sp>
      <p:sp>
        <p:nvSpPr>
          <p:cNvPr id="33" name="Text 13"/>
          <p:cNvSpPr/>
          <p:nvPr/>
        </p:nvSpPr>
        <p:spPr>
          <a:xfrm>
            <a:off x="6691313" y="4173885"/>
            <a:ext cx="49377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Clinical Correlation Tip</a:t>
            </a:r>
            <a:endParaRPr lang="en-US" sz="1350" dirty="0"/>
          </a:p>
        </p:txBody>
      </p:sp>
      <p:sp>
        <p:nvSpPr>
          <p:cNvPr id="34" name="Text 14"/>
          <p:cNvSpPr/>
          <p:nvPr/>
        </p:nvSpPr>
        <p:spPr>
          <a:xfrm>
            <a:off x="6636544" y="4545360"/>
            <a:ext cx="5334000" cy="428625"/>
          </a:xfrm>
          <a:prstGeom prst="rect">
            <a:avLst/>
          </a:prstGeom>
          <a:noFill/>
          <a:ln/>
        </p:spPr>
        <p:txBody>
          <a:bodyPr vert="horz" wrap="square" lIns="0" tIns="0" rIns="0" bIns="0" rtlCol="0" anchor="ctr"/>
          <a:lstStyle/>
          <a:p>
            <a:pPr marL="0" indent="0" algn="l">
              <a:lnSpc>
                <a:spcPts val="1688"/>
              </a:lnSpc>
              <a:buNone/>
            </a:pPr>
            <a:r>
              <a:rPr lang="en-US" sz="1125" dirty="0">
                <a:solidFill>
                  <a:srgbClr val="2D3436"/>
                </a:solidFill>
              </a:rPr>
              <a:t> Progression from CIN3 to invasive cancer is slow, usually taking </a:t>
            </a:r>
            <a:r>
              <a:rPr lang="en-US" sz="1125" b="1" dirty="0">
                <a:solidFill>
                  <a:srgbClr val="2D3436"/>
                </a:solidFill>
              </a:rPr>
              <a:t>years to decades</a:t>
            </a:r>
            <a:r>
              <a:rPr lang="en-US" sz="1125" dirty="0">
                <a:solidFill>
                  <a:srgbClr val="2D3436"/>
                </a:solidFill>
              </a:rPr>
              <a:t>.</a:t>
            </a:r>
            <a:endParaRPr lang="en-US" sz="1125" dirty="0"/>
          </a:p>
        </p:txBody>
      </p:sp>
      <p:sp>
        <p:nvSpPr>
          <p:cNvPr id="35" name="Text 15"/>
          <p:cNvSpPr/>
          <p:nvPr/>
        </p:nvSpPr>
        <p:spPr>
          <a:xfrm>
            <a:off x="6636544" y="5069235"/>
            <a:ext cx="5334000" cy="428625"/>
          </a:xfrm>
          <a:prstGeom prst="rect">
            <a:avLst/>
          </a:prstGeom>
          <a:noFill/>
          <a:ln/>
        </p:spPr>
        <p:txBody>
          <a:bodyPr vert="horz" wrap="square" lIns="0" tIns="0" rIns="0" bIns="0" rtlCol="0" anchor="ctr"/>
          <a:lstStyle/>
          <a:p>
            <a:pPr marL="0" indent="0" algn="l">
              <a:lnSpc>
                <a:spcPts val="1688"/>
              </a:lnSpc>
              <a:buNone/>
            </a:pPr>
            <a:r>
              <a:rPr lang="en-US" sz="1125" dirty="0">
                <a:solidFill>
                  <a:srgbClr val="2D3436"/>
                </a:solidFill>
              </a:rPr>
              <a:t> Most CIN1 lesions resolve without intervention as the immune system clears the HPV infection.</a:t>
            </a:r>
            <a:endParaRPr lang="en-US" sz="1125" dirty="0"/>
          </a:p>
        </p:txBody>
      </p:sp>
      <p:sp>
        <p:nvSpPr>
          <p:cNvPr id="36" name="Text 16"/>
          <p:cNvSpPr/>
          <p:nvPr/>
        </p:nvSpPr>
        <p:spPr>
          <a:xfrm>
            <a:off x="6676281" y="5593110"/>
            <a:ext cx="5334000" cy="428625"/>
          </a:xfrm>
          <a:prstGeom prst="rect">
            <a:avLst/>
          </a:prstGeom>
          <a:noFill/>
          <a:ln/>
        </p:spPr>
        <p:txBody>
          <a:bodyPr vert="horz" wrap="square" lIns="0" tIns="0" rIns="0" bIns="0" rtlCol="0" anchor="ctr"/>
          <a:lstStyle/>
          <a:p>
            <a:pPr marL="0" indent="0" algn="l">
              <a:lnSpc>
                <a:spcPts val="1688"/>
              </a:lnSpc>
              <a:buNone/>
            </a:pPr>
            <a:r>
              <a:rPr lang="en-US" sz="1125" dirty="0">
                <a:solidFill>
                  <a:srgbClr val="2D3436"/>
                </a:solidFill>
              </a:rPr>
              <a:t> </a:t>
            </a:r>
            <a:r>
              <a:rPr lang="en-US" sz="1125" b="1" dirty="0">
                <a:solidFill>
                  <a:srgbClr val="2D3436"/>
                </a:solidFill>
              </a:rPr>
              <a:t>Test of Cure:</a:t>
            </a:r>
            <a:r>
              <a:rPr lang="en-US" sz="1125" dirty="0">
                <a:solidFill>
                  <a:srgbClr val="2D3436"/>
                </a:solidFill>
              </a:rPr>
              <a:t> This follow-up ensures the "rust" is fully gone and hasn't returned.</a:t>
            </a:r>
            <a:endParaRPr lang="en-US" sz="1125"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285750" y="190500"/>
            <a:ext cx="11620500" cy="822871"/>
          </a:xfrm>
          <a:prstGeom prst="rect">
            <a:avLst/>
          </a:prstGeom>
        </p:spPr>
      </p:pic>
      <p:pic>
        <p:nvPicPr>
          <p:cNvPr id="5" name="Image 3" descr="preencoded.png"/>
          <p:cNvPicPr>
            <a:picLocks noChangeAspect="1"/>
          </p:cNvPicPr>
          <p:nvPr/>
        </p:nvPicPr>
        <p:blipFill>
          <a:blip r:embed="rId5"/>
          <a:stretch>
            <a:fillRect/>
          </a:stretch>
        </p:blipFill>
        <p:spPr>
          <a:xfrm>
            <a:off x="285750" y="1730573"/>
            <a:ext cx="5691188" cy="4314825"/>
          </a:xfrm>
          <a:prstGeom prst="rect">
            <a:avLst/>
          </a:prstGeom>
        </p:spPr>
      </p:pic>
      <p:pic>
        <p:nvPicPr>
          <p:cNvPr id="6" name="Image 4" descr="preencoded.png"/>
          <p:cNvPicPr>
            <a:picLocks noChangeAspect="1"/>
          </p:cNvPicPr>
          <p:nvPr/>
        </p:nvPicPr>
        <p:blipFill>
          <a:blip r:embed="rId6"/>
          <a:stretch>
            <a:fillRect/>
          </a:stretch>
        </p:blipFill>
        <p:spPr>
          <a:xfrm>
            <a:off x="476250" y="1962001"/>
            <a:ext cx="214313" cy="175320"/>
          </a:xfrm>
          <a:prstGeom prst="rect">
            <a:avLst/>
          </a:prstGeom>
        </p:spPr>
      </p:pic>
      <p:pic>
        <p:nvPicPr>
          <p:cNvPr id="7" name="Image 5" descr="preencoded.png"/>
          <p:cNvPicPr>
            <a:picLocks noChangeAspect="1"/>
          </p:cNvPicPr>
          <p:nvPr/>
        </p:nvPicPr>
        <p:blipFill>
          <a:blip r:embed="rId7"/>
          <a:stretch>
            <a:fillRect/>
          </a:stretch>
        </p:blipFill>
        <p:spPr>
          <a:xfrm>
            <a:off x="476250" y="2930723"/>
            <a:ext cx="5310188" cy="866775"/>
          </a:xfrm>
          <a:prstGeom prst="rect">
            <a:avLst/>
          </a:prstGeom>
        </p:spPr>
      </p:pic>
      <p:pic>
        <p:nvPicPr>
          <p:cNvPr id="8" name="Image 6" descr="preencoded.png"/>
          <p:cNvPicPr>
            <a:picLocks noChangeAspect="1"/>
          </p:cNvPicPr>
          <p:nvPr/>
        </p:nvPicPr>
        <p:blipFill>
          <a:blip r:embed="rId7"/>
          <a:stretch>
            <a:fillRect/>
          </a:stretch>
        </p:blipFill>
        <p:spPr>
          <a:xfrm>
            <a:off x="476250" y="3959423"/>
            <a:ext cx="5310188" cy="866775"/>
          </a:xfrm>
          <a:prstGeom prst="rect">
            <a:avLst/>
          </a:prstGeom>
        </p:spPr>
      </p:pic>
      <p:pic>
        <p:nvPicPr>
          <p:cNvPr id="9" name="Image 7" descr="preencoded.png"/>
          <p:cNvPicPr>
            <a:picLocks noChangeAspect="1"/>
          </p:cNvPicPr>
          <p:nvPr/>
        </p:nvPicPr>
        <p:blipFill>
          <a:blip r:embed="rId7"/>
          <a:stretch>
            <a:fillRect/>
          </a:stretch>
        </p:blipFill>
        <p:spPr>
          <a:xfrm>
            <a:off x="476250" y="4988123"/>
            <a:ext cx="5310188" cy="866775"/>
          </a:xfrm>
          <a:prstGeom prst="rect">
            <a:avLst/>
          </a:prstGeom>
        </p:spPr>
      </p:pic>
      <p:pic>
        <p:nvPicPr>
          <p:cNvPr id="10" name="Image 8" descr="preencoded.png"/>
          <p:cNvPicPr>
            <a:picLocks noChangeAspect="1"/>
          </p:cNvPicPr>
          <p:nvPr/>
        </p:nvPicPr>
        <p:blipFill>
          <a:blip r:embed="rId8"/>
          <a:stretch>
            <a:fillRect/>
          </a:stretch>
        </p:blipFill>
        <p:spPr>
          <a:xfrm>
            <a:off x="6215063" y="1278136"/>
            <a:ext cx="5691188" cy="2971800"/>
          </a:xfrm>
          <a:prstGeom prst="rect">
            <a:avLst/>
          </a:prstGeom>
        </p:spPr>
      </p:pic>
      <p:pic>
        <p:nvPicPr>
          <p:cNvPr id="11" name="Image 9" descr="preencoded.png"/>
          <p:cNvPicPr>
            <a:picLocks noChangeAspect="1"/>
          </p:cNvPicPr>
          <p:nvPr/>
        </p:nvPicPr>
        <p:blipFill>
          <a:blip r:embed="rId9"/>
          <a:stretch>
            <a:fillRect/>
          </a:stretch>
        </p:blipFill>
        <p:spPr>
          <a:xfrm>
            <a:off x="6405563" y="1509564"/>
            <a:ext cx="214313" cy="175320"/>
          </a:xfrm>
          <a:prstGeom prst="rect">
            <a:avLst/>
          </a:prstGeom>
        </p:spPr>
      </p:pic>
      <p:pic>
        <p:nvPicPr>
          <p:cNvPr id="12" name="Image 10" descr="preencoded.png"/>
          <p:cNvPicPr>
            <a:picLocks noChangeAspect="1"/>
          </p:cNvPicPr>
          <p:nvPr/>
        </p:nvPicPr>
        <p:blipFill>
          <a:blip r:embed="rId10"/>
          <a:stretch>
            <a:fillRect/>
          </a:stretch>
        </p:blipFill>
        <p:spPr>
          <a:xfrm>
            <a:off x="6405563" y="1840111"/>
            <a:ext cx="5310188" cy="1047750"/>
          </a:xfrm>
          <a:prstGeom prst="rect">
            <a:avLst/>
          </a:prstGeom>
        </p:spPr>
      </p:pic>
      <p:pic>
        <p:nvPicPr>
          <p:cNvPr id="13" name="Image 11" descr="preencoded.png"/>
          <p:cNvPicPr>
            <a:picLocks noChangeAspect="1"/>
          </p:cNvPicPr>
          <p:nvPr/>
        </p:nvPicPr>
        <p:blipFill>
          <a:blip r:embed="rId11"/>
          <a:stretch>
            <a:fillRect/>
          </a:stretch>
        </p:blipFill>
        <p:spPr>
          <a:xfrm>
            <a:off x="6215063" y="4440436"/>
            <a:ext cx="5691188" cy="2057400"/>
          </a:xfrm>
          <a:prstGeom prst="rect">
            <a:avLst/>
          </a:prstGeom>
        </p:spPr>
      </p:pic>
      <p:pic>
        <p:nvPicPr>
          <p:cNvPr id="14" name="Image 12" descr="preencoded.png"/>
          <p:cNvPicPr>
            <a:picLocks noChangeAspect="1"/>
          </p:cNvPicPr>
          <p:nvPr/>
        </p:nvPicPr>
        <p:blipFill>
          <a:blip r:embed="rId12"/>
          <a:stretch>
            <a:fillRect/>
          </a:stretch>
        </p:blipFill>
        <p:spPr>
          <a:xfrm>
            <a:off x="6405563" y="4671864"/>
            <a:ext cx="214313" cy="175320"/>
          </a:xfrm>
          <a:prstGeom prst="rect">
            <a:avLst/>
          </a:prstGeom>
        </p:spPr>
      </p:pic>
      <p:sp>
        <p:nvSpPr>
          <p:cNvPr id="15" name="Text 0"/>
          <p:cNvSpPr/>
          <p:nvPr/>
        </p:nvSpPr>
        <p:spPr>
          <a:xfrm>
            <a:off x="523875" y="333375"/>
            <a:ext cx="11144250" cy="251371"/>
          </a:xfrm>
          <a:prstGeom prst="rect">
            <a:avLst/>
          </a:prstGeom>
          <a:noFill/>
          <a:ln/>
        </p:spPr>
        <p:txBody>
          <a:bodyPr vert="horz" wrap="square" lIns="0" tIns="0" rIns="0" bIns="0" rtlCol="0" anchor="ctr"/>
          <a:lstStyle/>
          <a:p>
            <a:pPr marL="0" indent="0">
              <a:lnSpc>
                <a:spcPts val="1980"/>
              </a:lnSpc>
              <a:buNone/>
            </a:pPr>
            <a:r>
              <a:rPr lang="en-US" sz="1800" b="1" dirty="0">
                <a:solidFill>
                  <a:srgbClr val="2D3436"/>
                </a:solidFill>
              </a:rPr>
              <a:t>The Rusty Pipe Metaphor for CIN</a:t>
            </a:r>
            <a:endParaRPr lang="en-US" sz="1800" dirty="0"/>
          </a:p>
        </p:txBody>
      </p:sp>
      <p:sp>
        <p:nvSpPr>
          <p:cNvPr id="16" name="Text 1"/>
          <p:cNvSpPr/>
          <p:nvPr/>
        </p:nvSpPr>
        <p:spPr>
          <a:xfrm>
            <a:off x="523875" y="670471"/>
            <a:ext cx="3429000" cy="171450"/>
          </a:xfrm>
          <a:prstGeom prst="rect">
            <a:avLst/>
          </a:prstGeom>
          <a:noFill/>
          <a:ln/>
        </p:spPr>
        <p:txBody>
          <a:bodyPr vert="horz" wrap="square" lIns="0" tIns="0" rIns="0" bIns="0" rtlCol="0" anchor="ctr"/>
          <a:lstStyle/>
          <a:p>
            <a:pPr marL="0" indent="0">
              <a:lnSpc>
                <a:spcPts val="1350"/>
              </a:lnSpc>
              <a:buNone/>
            </a:pPr>
            <a:r>
              <a:rPr lang="en-US" sz="900" b="1" kern="0" spc="30" dirty="0">
                <a:solidFill>
                  <a:srgbClr val="E17055"/>
                </a:solidFill>
              </a:rPr>
              <a:t>CERVICAL SCREENING MODULE</a:t>
            </a:r>
            <a:endParaRPr lang="en-US" sz="900" dirty="0"/>
          </a:p>
        </p:txBody>
      </p:sp>
      <p:sp>
        <p:nvSpPr>
          <p:cNvPr id="17" name="Text 2"/>
          <p:cNvSpPr/>
          <p:nvPr/>
        </p:nvSpPr>
        <p:spPr>
          <a:xfrm>
            <a:off x="2433638" y="641896"/>
            <a:ext cx="182880" cy="228600"/>
          </a:xfrm>
          <a:prstGeom prst="rect">
            <a:avLst/>
          </a:prstGeom>
          <a:noFill/>
          <a:ln/>
        </p:spPr>
        <p:txBody>
          <a:bodyPr vert="horz" wrap="square" lIns="0" tIns="0" rIns="0" bIns="0" rtlCol="0" anchor="ctr"/>
          <a:lstStyle/>
          <a:p>
            <a:pPr marL="0" indent="0">
              <a:lnSpc>
                <a:spcPts val="1800"/>
              </a:lnSpc>
              <a:buNone/>
            </a:pPr>
            <a:r>
              <a:rPr lang="en-US" sz="1200" dirty="0">
                <a:solidFill>
                  <a:srgbClr val="BDC3C7"/>
                </a:solidFill>
              </a:rPr>
              <a:t>|</a:t>
            </a:r>
            <a:endParaRPr lang="en-US" sz="1200" dirty="0"/>
          </a:p>
        </p:txBody>
      </p:sp>
      <p:sp>
        <p:nvSpPr>
          <p:cNvPr id="18" name="Text 3"/>
          <p:cNvSpPr/>
          <p:nvPr/>
        </p:nvSpPr>
        <p:spPr>
          <a:xfrm>
            <a:off x="2566988" y="670471"/>
            <a:ext cx="3291840" cy="171450"/>
          </a:xfrm>
          <a:prstGeom prst="rect">
            <a:avLst/>
          </a:prstGeom>
          <a:noFill/>
          <a:ln/>
        </p:spPr>
        <p:txBody>
          <a:bodyPr vert="horz" wrap="square" lIns="0" tIns="0" rIns="0" bIns="0" rtlCol="0" anchor="ctr"/>
          <a:lstStyle/>
          <a:p>
            <a:pPr marL="0" indent="0">
              <a:lnSpc>
                <a:spcPts val="1350"/>
              </a:lnSpc>
              <a:buNone/>
            </a:pPr>
            <a:r>
              <a:rPr lang="en-US" sz="900" dirty="0">
                <a:solidFill>
                  <a:srgbClr val="636E72"/>
                </a:solidFill>
              </a:rPr>
              <a:t>Bradford VTS GP Training</a:t>
            </a:r>
            <a:endParaRPr lang="en-US" sz="900" dirty="0"/>
          </a:p>
        </p:txBody>
      </p:sp>
      <p:sp>
        <p:nvSpPr>
          <p:cNvPr id="19" name="Text 4"/>
          <p:cNvSpPr/>
          <p:nvPr/>
        </p:nvSpPr>
        <p:spPr>
          <a:xfrm>
            <a:off x="785813" y="1921073"/>
            <a:ext cx="5310188"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How the Metaphor Works</a:t>
            </a:r>
            <a:endParaRPr lang="en-US" sz="1350" dirty="0"/>
          </a:p>
        </p:txBody>
      </p:sp>
      <p:sp>
        <p:nvSpPr>
          <p:cNvPr id="20" name="Text 5"/>
          <p:cNvSpPr/>
          <p:nvPr/>
        </p:nvSpPr>
        <p:spPr>
          <a:xfrm>
            <a:off x="666750" y="2292548"/>
            <a:ext cx="5119688" cy="400050"/>
          </a:xfrm>
          <a:prstGeom prst="rect">
            <a:avLst/>
          </a:prstGeom>
          <a:noFill/>
          <a:ln/>
        </p:spPr>
        <p:txBody>
          <a:bodyPr vert="horz" wrap="square" lIns="0" tIns="0" rIns="0" bIns="0" rtlCol="0" anchor="ctr"/>
          <a:lstStyle/>
          <a:p>
            <a:pPr marL="0" indent="0">
              <a:lnSpc>
                <a:spcPts val="1575"/>
              </a:lnSpc>
              <a:buNone/>
            </a:pPr>
            <a:r>
              <a:rPr lang="en-US" sz="1125" dirty="0">
                <a:solidFill>
                  <a:srgbClr val="2D3436"/>
                </a:solidFill>
              </a:rPr>
              <a:t>Think of your cervix like a metal pipe. Cell changes (CIN) are like </a:t>
            </a:r>
            <a:r>
              <a:rPr lang="en-US" sz="1125" b="1" dirty="0">
                <a:solidFill>
                  <a:srgbClr val="2D3436"/>
                </a:solidFill>
              </a:rPr>
              <a:t>rust</a:t>
            </a:r>
            <a:r>
              <a:rPr lang="en-US" sz="1125" dirty="0">
                <a:solidFill>
                  <a:srgbClr val="2D3436"/>
                </a:solidFill>
              </a:rPr>
              <a:t> forming on that pipe.</a:t>
            </a:r>
            <a:endParaRPr lang="en-US" sz="1125" dirty="0"/>
          </a:p>
        </p:txBody>
      </p:sp>
      <p:sp>
        <p:nvSpPr>
          <p:cNvPr id="21" name="Text 6"/>
          <p:cNvSpPr/>
          <p:nvPr/>
        </p:nvSpPr>
        <p:spPr>
          <a:xfrm>
            <a:off x="590550" y="3045023"/>
            <a:ext cx="5081588"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2D3436"/>
                </a:solidFill>
              </a:rPr>
              <a:t>CIN 1 (Mild Rust)</a:t>
            </a:r>
            <a:endParaRPr lang="en-US" sz="1050" dirty="0"/>
          </a:p>
        </p:txBody>
      </p:sp>
      <p:sp>
        <p:nvSpPr>
          <p:cNvPr id="22" name="Text 7"/>
          <p:cNvSpPr/>
          <p:nvPr/>
        </p:nvSpPr>
        <p:spPr>
          <a:xfrm>
            <a:off x="590550" y="3283148"/>
            <a:ext cx="5081588" cy="400050"/>
          </a:xfrm>
          <a:prstGeom prst="rect">
            <a:avLst/>
          </a:prstGeom>
          <a:noFill/>
          <a:ln/>
        </p:spPr>
        <p:txBody>
          <a:bodyPr vert="horz" wrap="square" lIns="0" tIns="0" rIns="0" bIns="0" rtlCol="0" anchor="ctr"/>
          <a:lstStyle/>
          <a:p>
            <a:pPr marL="0" indent="0">
              <a:lnSpc>
                <a:spcPts val="1575"/>
              </a:lnSpc>
              <a:buNone/>
            </a:pPr>
            <a:r>
              <a:rPr lang="en-US" sz="1050" dirty="0">
                <a:solidFill>
                  <a:srgbClr val="636E72"/>
                </a:solidFill>
              </a:rPr>
              <a:t>A little bit of surface rust. Often, it just stops or clears away by itself without us doing anything.</a:t>
            </a:r>
            <a:endParaRPr lang="en-US" sz="1050" dirty="0"/>
          </a:p>
        </p:txBody>
      </p:sp>
      <p:sp>
        <p:nvSpPr>
          <p:cNvPr id="23" name="Text 8"/>
          <p:cNvSpPr/>
          <p:nvPr/>
        </p:nvSpPr>
        <p:spPr>
          <a:xfrm>
            <a:off x="590550" y="4073723"/>
            <a:ext cx="5081588"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2D3436"/>
                </a:solidFill>
              </a:rPr>
              <a:t>CIN 2 &amp; 3 (Deeper Rust)</a:t>
            </a:r>
            <a:endParaRPr lang="en-US" sz="1050" dirty="0"/>
          </a:p>
        </p:txBody>
      </p:sp>
      <p:sp>
        <p:nvSpPr>
          <p:cNvPr id="24" name="Text 9"/>
          <p:cNvSpPr/>
          <p:nvPr/>
        </p:nvSpPr>
        <p:spPr>
          <a:xfrm>
            <a:off x="590550" y="4311848"/>
            <a:ext cx="5081588" cy="400050"/>
          </a:xfrm>
          <a:prstGeom prst="rect">
            <a:avLst/>
          </a:prstGeom>
          <a:noFill/>
          <a:ln/>
        </p:spPr>
        <p:txBody>
          <a:bodyPr vert="horz" wrap="square" lIns="0" tIns="0" rIns="0" bIns="0" rtlCol="0" anchor="ctr"/>
          <a:lstStyle/>
          <a:p>
            <a:pPr marL="0" indent="0">
              <a:lnSpc>
                <a:spcPts val="1575"/>
              </a:lnSpc>
              <a:buNone/>
            </a:pPr>
            <a:r>
              <a:rPr lang="en-US" sz="1050" dirty="0">
                <a:solidFill>
                  <a:srgbClr val="636E72"/>
                </a:solidFill>
              </a:rPr>
              <a:t>The rust is getting deeper into the metal. If we leave it, it might eventually corrode all the way through.</a:t>
            </a:r>
            <a:endParaRPr lang="en-US" sz="1050" dirty="0"/>
          </a:p>
        </p:txBody>
      </p:sp>
      <p:sp>
        <p:nvSpPr>
          <p:cNvPr id="25" name="Text 10"/>
          <p:cNvSpPr/>
          <p:nvPr/>
        </p:nvSpPr>
        <p:spPr>
          <a:xfrm>
            <a:off x="590550" y="5102423"/>
            <a:ext cx="5081588"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2D3436"/>
                </a:solidFill>
              </a:rPr>
              <a:t>Prevention (Treatment)</a:t>
            </a:r>
            <a:endParaRPr lang="en-US" sz="1050" dirty="0"/>
          </a:p>
        </p:txBody>
      </p:sp>
      <p:sp>
        <p:nvSpPr>
          <p:cNvPr id="26" name="Text 11"/>
          <p:cNvSpPr/>
          <p:nvPr/>
        </p:nvSpPr>
        <p:spPr>
          <a:xfrm>
            <a:off x="590550" y="5340548"/>
            <a:ext cx="5081588" cy="400050"/>
          </a:xfrm>
          <a:prstGeom prst="rect">
            <a:avLst/>
          </a:prstGeom>
          <a:noFill/>
          <a:ln/>
        </p:spPr>
        <p:txBody>
          <a:bodyPr vert="horz" wrap="square" lIns="0" tIns="0" rIns="0" bIns="0" rtlCol="0" anchor="ctr"/>
          <a:lstStyle/>
          <a:p>
            <a:pPr marL="0" indent="0">
              <a:lnSpc>
                <a:spcPts val="1575"/>
              </a:lnSpc>
              <a:buNone/>
            </a:pPr>
            <a:r>
              <a:rPr lang="en-US" sz="1050" dirty="0">
                <a:solidFill>
                  <a:srgbClr val="636E72"/>
                </a:solidFill>
              </a:rPr>
              <a:t>The pipe doesn't break (cancer) immediately—it takes years. We treat the "rust" now to keep the pipe strong.</a:t>
            </a:r>
            <a:endParaRPr lang="en-US" sz="1050" dirty="0"/>
          </a:p>
        </p:txBody>
      </p:sp>
      <p:sp>
        <p:nvSpPr>
          <p:cNvPr id="27" name="Text 12"/>
          <p:cNvSpPr/>
          <p:nvPr/>
        </p:nvSpPr>
        <p:spPr>
          <a:xfrm>
            <a:off x="6715125" y="1468636"/>
            <a:ext cx="547687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SCA Talk: Explaining to Patients</a:t>
            </a:r>
            <a:endParaRPr lang="en-US" sz="1350" dirty="0"/>
          </a:p>
        </p:txBody>
      </p:sp>
      <p:sp>
        <p:nvSpPr>
          <p:cNvPr id="28" name="Text 13"/>
          <p:cNvSpPr/>
          <p:nvPr/>
        </p:nvSpPr>
        <p:spPr>
          <a:xfrm>
            <a:off x="6500813" y="1840111"/>
            <a:ext cx="5119688" cy="1047750"/>
          </a:xfrm>
          <a:prstGeom prst="rect">
            <a:avLst/>
          </a:prstGeom>
          <a:noFill/>
          <a:ln/>
        </p:spPr>
        <p:txBody>
          <a:bodyPr vert="horz" wrap="square" lIns="0" tIns="0" rIns="0" bIns="0" rtlCol="0" anchor="ctr"/>
          <a:lstStyle/>
          <a:p>
            <a:pPr marL="0" indent="0">
              <a:lnSpc>
                <a:spcPts val="1688"/>
              </a:lnSpc>
              <a:buNone/>
            </a:pPr>
            <a:r>
              <a:rPr lang="en-US" sz="1125" i="1" dirty="0">
                <a:solidFill>
                  <a:srgbClr val="2D3436"/>
                </a:solidFill>
              </a:rPr>
              <a:t>"Think of these changes like rust on a pipe. A tiny bit of rust—what we call CIN 1—often goes away on its own. But deeper rust, like CIN 2 or 3, needs a quick treatment to clear it off before it causes any real damage to the pipe years down the line."</a:t>
            </a:r>
            <a:endParaRPr lang="en-US" sz="1125" dirty="0"/>
          </a:p>
        </p:txBody>
      </p:sp>
      <p:sp>
        <p:nvSpPr>
          <p:cNvPr id="29" name="Text 14"/>
          <p:cNvSpPr/>
          <p:nvPr/>
        </p:nvSpPr>
        <p:spPr>
          <a:xfrm>
            <a:off x="6596063" y="3002161"/>
            <a:ext cx="5595938" cy="200025"/>
          </a:xfrm>
          <a:prstGeom prst="rect">
            <a:avLst/>
          </a:prstGeom>
          <a:noFill/>
          <a:ln/>
        </p:spPr>
        <p:txBody>
          <a:bodyPr vert="horz" wrap="square" lIns="0" tIns="0" rIns="0" bIns="0" rtlCol="0" anchor="ctr"/>
          <a:lstStyle/>
          <a:p>
            <a:pPr marL="0" indent="0">
              <a:lnSpc>
                <a:spcPts val="1575"/>
              </a:lnSpc>
              <a:buNone/>
            </a:pPr>
            <a:r>
              <a:rPr lang="en-US" sz="1125" dirty="0">
                <a:solidFill>
                  <a:srgbClr val="2D3436"/>
                </a:solidFill>
              </a:rPr>
              <a:t>Uses non-threatening language ("rust" vs "precancer").</a:t>
            </a:r>
            <a:endParaRPr lang="en-US" sz="1125" dirty="0"/>
          </a:p>
        </p:txBody>
      </p:sp>
      <p:sp>
        <p:nvSpPr>
          <p:cNvPr id="30" name="Text 15"/>
          <p:cNvSpPr/>
          <p:nvPr/>
        </p:nvSpPr>
        <p:spPr>
          <a:xfrm>
            <a:off x="6596063" y="3392686"/>
            <a:ext cx="5595938" cy="200025"/>
          </a:xfrm>
          <a:prstGeom prst="rect">
            <a:avLst/>
          </a:prstGeom>
          <a:noFill/>
          <a:ln/>
        </p:spPr>
        <p:txBody>
          <a:bodyPr vert="horz" wrap="square" lIns="0" tIns="0" rIns="0" bIns="0" rtlCol="0" anchor="ctr"/>
          <a:lstStyle/>
          <a:p>
            <a:pPr marL="0" indent="0">
              <a:lnSpc>
                <a:spcPts val="1575"/>
              </a:lnSpc>
              <a:buNone/>
            </a:pPr>
            <a:r>
              <a:rPr lang="en-US" sz="1125" dirty="0">
                <a:solidFill>
                  <a:srgbClr val="2D3436"/>
                </a:solidFill>
              </a:rPr>
              <a:t>Emphasizes the long timeframe (years, not days).</a:t>
            </a:r>
            <a:endParaRPr lang="en-US" sz="1125" dirty="0"/>
          </a:p>
        </p:txBody>
      </p:sp>
      <p:sp>
        <p:nvSpPr>
          <p:cNvPr id="31" name="Text 16"/>
          <p:cNvSpPr/>
          <p:nvPr/>
        </p:nvSpPr>
        <p:spPr>
          <a:xfrm>
            <a:off x="6596063" y="3783211"/>
            <a:ext cx="5595938" cy="200025"/>
          </a:xfrm>
          <a:prstGeom prst="rect">
            <a:avLst/>
          </a:prstGeom>
          <a:noFill/>
          <a:ln/>
        </p:spPr>
        <p:txBody>
          <a:bodyPr vert="horz" wrap="square" lIns="0" tIns="0" rIns="0" bIns="0" rtlCol="0" anchor="ctr"/>
          <a:lstStyle/>
          <a:p>
            <a:pPr marL="0" indent="0">
              <a:lnSpc>
                <a:spcPts val="1575"/>
              </a:lnSpc>
              <a:buNone/>
            </a:pPr>
            <a:r>
              <a:rPr lang="en-US" sz="1125" dirty="0">
                <a:solidFill>
                  <a:srgbClr val="2D3436"/>
                </a:solidFill>
              </a:rPr>
              <a:t>Normalizes the treatment as a preventative step.</a:t>
            </a:r>
            <a:endParaRPr lang="en-US" sz="1125" dirty="0"/>
          </a:p>
        </p:txBody>
      </p:sp>
      <p:sp>
        <p:nvSpPr>
          <p:cNvPr id="32" name="Text 17"/>
          <p:cNvSpPr/>
          <p:nvPr/>
        </p:nvSpPr>
        <p:spPr>
          <a:xfrm>
            <a:off x="6715125" y="4630936"/>
            <a:ext cx="5310188"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Clinical Correlation</a:t>
            </a:r>
            <a:endParaRPr lang="en-US" sz="1350" dirty="0"/>
          </a:p>
        </p:txBody>
      </p:sp>
      <p:sp>
        <p:nvSpPr>
          <p:cNvPr id="33" name="Text 18"/>
          <p:cNvSpPr/>
          <p:nvPr/>
        </p:nvSpPr>
        <p:spPr>
          <a:xfrm>
            <a:off x="6596063" y="5002411"/>
            <a:ext cx="5595938"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CIN 1:</a:t>
            </a:r>
            <a:r>
              <a:rPr lang="en-US" sz="1125" dirty="0">
                <a:solidFill>
                  <a:srgbClr val="2D3436"/>
                </a:solidFill>
              </a:rPr>
              <a:t> Lower 1/3 of epithelium involved. 60% regress spontaneously.</a:t>
            </a:r>
            <a:endParaRPr lang="en-US" sz="1125" dirty="0"/>
          </a:p>
        </p:txBody>
      </p:sp>
      <p:sp>
        <p:nvSpPr>
          <p:cNvPr id="34" name="Text 19"/>
          <p:cNvSpPr/>
          <p:nvPr/>
        </p:nvSpPr>
        <p:spPr>
          <a:xfrm>
            <a:off x="6596063" y="5278636"/>
            <a:ext cx="5595938"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CIN 2:</a:t>
            </a:r>
            <a:r>
              <a:rPr lang="en-US" sz="1125" dirty="0">
                <a:solidFill>
                  <a:srgbClr val="2D3436"/>
                </a:solidFill>
              </a:rPr>
              <a:t> Lower 2/3 involved. Higher risk of progression.</a:t>
            </a:r>
            <a:endParaRPr lang="en-US" sz="1125" dirty="0"/>
          </a:p>
        </p:txBody>
      </p:sp>
      <p:sp>
        <p:nvSpPr>
          <p:cNvPr id="35" name="Text 20"/>
          <p:cNvSpPr/>
          <p:nvPr/>
        </p:nvSpPr>
        <p:spPr>
          <a:xfrm>
            <a:off x="6596063" y="5554861"/>
            <a:ext cx="5595938"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CIN 3:</a:t>
            </a:r>
            <a:r>
              <a:rPr lang="en-US" sz="1125" dirty="0">
                <a:solidFill>
                  <a:srgbClr val="2D3436"/>
                </a:solidFill>
              </a:rPr>
              <a:t> Full thickness involvement. High risk of cancer if untreated.</a:t>
            </a:r>
            <a:endParaRPr lang="en-US" sz="1125" dirty="0"/>
          </a:p>
        </p:txBody>
      </p:sp>
      <p:sp>
        <p:nvSpPr>
          <p:cNvPr id="36" name="Text 21"/>
          <p:cNvSpPr/>
          <p:nvPr/>
        </p:nvSpPr>
        <p:spPr>
          <a:xfrm>
            <a:off x="6596063" y="5831086"/>
            <a:ext cx="5119688"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Smear vs Biopsy:</a:t>
            </a:r>
            <a:r>
              <a:rPr lang="en-US" sz="1125" dirty="0">
                <a:solidFill>
                  <a:srgbClr val="2D3436"/>
                </a:solidFill>
              </a:rPr>
              <a:t> Dyskaryosis is what we see on the smear; CIN is what the biopsy shows.</a:t>
            </a:r>
            <a:endParaRPr lang="en-US" sz="1125"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285750" y="190500"/>
            <a:ext cx="11620500" cy="822871"/>
          </a:xfrm>
          <a:prstGeom prst="rect">
            <a:avLst/>
          </a:prstGeom>
        </p:spPr>
      </p:pic>
      <p:pic>
        <p:nvPicPr>
          <p:cNvPr id="5" name="Image 3" descr="preencoded.png"/>
          <p:cNvPicPr>
            <a:picLocks noChangeAspect="1"/>
          </p:cNvPicPr>
          <p:nvPr/>
        </p:nvPicPr>
        <p:blipFill>
          <a:blip r:embed="rId5"/>
          <a:stretch>
            <a:fillRect/>
          </a:stretch>
        </p:blipFill>
        <p:spPr>
          <a:xfrm>
            <a:off x="285750" y="1203871"/>
            <a:ext cx="5691188" cy="2612827"/>
          </a:xfrm>
          <a:prstGeom prst="rect">
            <a:avLst/>
          </a:prstGeom>
        </p:spPr>
      </p:pic>
      <p:pic>
        <p:nvPicPr>
          <p:cNvPr id="6" name="Image 4" descr="preencoded.png"/>
          <p:cNvPicPr>
            <a:picLocks noChangeAspect="1"/>
          </p:cNvPicPr>
          <p:nvPr/>
        </p:nvPicPr>
        <p:blipFill>
          <a:blip r:embed="rId6"/>
          <a:stretch>
            <a:fillRect/>
          </a:stretch>
        </p:blipFill>
        <p:spPr>
          <a:xfrm>
            <a:off x="476250" y="1435298"/>
            <a:ext cx="214313" cy="175320"/>
          </a:xfrm>
          <a:prstGeom prst="rect">
            <a:avLst/>
          </a:prstGeom>
        </p:spPr>
      </p:pic>
      <p:pic>
        <p:nvPicPr>
          <p:cNvPr id="7" name="Image 5" descr="preencoded.png"/>
          <p:cNvPicPr>
            <a:picLocks noChangeAspect="1"/>
          </p:cNvPicPr>
          <p:nvPr/>
        </p:nvPicPr>
        <p:blipFill>
          <a:blip r:embed="rId7"/>
          <a:stretch>
            <a:fillRect/>
          </a:stretch>
        </p:blipFill>
        <p:spPr>
          <a:xfrm>
            <a:off x="476250" y="1803946"/>
            <a:ext cx="119063" cy="99120"/>
          </a:xfrm>
          <a:prstGeom prst="rect">
            <a:avLst/>
          </a:prstGeom>
        </p:spPr>
      </p:pic>
      <p:pic>
        <p:nvPicPr>
          <p:cNvPr id="8" name="Image 6" descr="preencoded.png"/>
          <p:cNvPicPr>
            <a:picLocks noChangeAspect="1"/>
          </p:cNvPicPr>
          <p:nvPr/>
        </p:nvPicPr>
        <p:blipFill>
          <a:blip r:embed="rId7"/>
          <a:stretch>
            <a:fillRect/>
          </a:stretch>
        </p:blipFill>
        <p:spPr>
          <a:xfrm>
            <a:off x="476250" y="2099221"/>
            <a:ext cx="119063" cy="99120"/>
          </a:xfrm>
          <a:prstGeom prst="rect">
            <a:avLst/>
          </a:prstGeom>
        </p:spPr>
      </p:pic>
      <p:pic>
        <p:nvPicPr>
          <p:cNvPr id="9" name="Image 7" descr="preencoded.png"/>
          <p:cNvPicPr>
            <a:picLocks noChangeAspect="1"/>
          </p:cNvPicPr>
          <p:nvPr/>
        </p:nvPicPr>
        <p:blipFill>
          <a:blip r:embed="rId8"/>
          <a:stretch>
            <a:fillRect/>
          </a:stretch>
        </p:blipFill>
        <p:spPr>
          <a:xfrm>
            <a:off x="476250" y="2394496"/>
            <a:ext cx="119063" cy="108198"/>
          </a:xfrm>
          <a:prstGeom prst="rect">
            <a:avLst/>
          </a:prstGeom>
        </p:spPr>
      </p:pic>
      <p:pic>
        <p:nvPicPr>
          <p:cNvPr id="10" name="Image 8" descr="preencoded.png"/>
          <p:cNvPicPr>
            <a:picLocks noChangeAspect="1"/>
          </p:cNvPicPr>
          <p:nvPr/>
        </p:nvPicPr>
        <p:blipFill>
          <a:blip r:embed="rId7"/>
          <a:stretch>
            <a:fillRect/>
          </a:stretch>
        </p:blipFill>
        <p:spPr>
          <a:xfrm>
            <a:off x="476250" y="2889796"/>
            <a:ext cx="119063" cy="99120"/>
          </a:xfrm>
          <a:prstGeom prst="rect">
            <a:avLst/>
          </a:prstGeom>
        </p:spPr>
      </p:pic>
      <p:pic>
        <p:nvPicPr>
          <p:cNvPr id="11" name="Image 9" descr="preencoded.png"/>
          <p:cNvPicPr>
            <a:picLocks noChangeAspect="1"/>
          </p:cNvPicPr>
          <p:nvPr/>
        </p:nvPicPr>
        <p:blipFill>
          <a:blip r:embed="rId9"/>
          <a:stretch>
            <a:fillRect/>
          </a:stretch>
        </p:blipFill>
        <p:spPr>
          <a:xfrm>
            <a:off x="285750" y="4007197"/>
            <a:ext cx="5691188" cy="2612827"/>
          </a:xfrm>
          <a:prstGeom prst="rect">
            <a:avLst/>
          </a:prstGeom>
        </p:spPr>
      </p:pic>
      <p:pic>
        <p:nvPicPr>
          <p:cNvPr id="12" name="Image 10" descr="preencoded.png"/>
          <p:cNvPicPr>
            <a:picLocks noChangeAspect="1"/>
          </p:cNvPicPr>
          <p:nvPr/>
        </p:nvPicPr>
        <p:blipFill>
          <a:blip r:embed="rId10"/>
          <a:stretch>
            <a:fillRect/>
          </a:stretch>
        </p:blipFill>
        <p:spPr>
          <a:xfrm>
            <a:off x="476250" y="4238625"/>
            <a:ext cx="214313" cy="175320"/>
          </a:xfrm>
          <a:prstGeom prst="rect">
            <a:avLst/>
          </a:prstGeom>
        </p:spPr>
      </p:pic>
      <p:pic>
        <p:nvPicPr>
          <p:cNvPr id="13" name="Image 11" descr="preencoded.png"/>
          <p:cNvPicPr>
            <a:picLocks noChangeAspect="1"/>
          </p:cNvPicPr>
          <p:nvPr/>
        </p:nvPicPr>
        <p:blipFill>
          <a:blip r:embed="rId11"/>
          <a:stretch>
            <a:fillRect/>
          </a:stretch>
        </p:blipFill>
        <p:spPr>
          <a:xfrm>
            <a:off x="476250" y="4607272"/>
            <a:ext cx="119063" cy="99120"/>
          </a:xfrm>
          <a:prstGeom prst="rect">
            <a:avLst/>
          </a:prstGeom>
        </p:spPr>
      </p:pic>
      <p:pic>
        <p:nvPicPr>
          <p:cNvPr id="14" name="Image 12" descr="preencoded.png"/>
          <p:cNvPicPr>
            <a:picLocks noChangeAspect="1"/>
          </p:cNvPicPr>
          <p:nvPr/>
        </p:nvPicPr>
        <p:blipFill>
          <a:blip r:embed="rId12"/>
          <a:stretch>
            <a:fillRect/>
          </a:stretch>
        </p:blipFill>
        <p:spPr>
          <a:xfrm>
            <a:off x="476250" y="5102572"/>
            <a:ext cx="119063" cy="108198"/>
          </a:xfrm>
          <a:prstGeom prst="rect">
            <a:avLst/>
          </a:prstGeom>
        </p:spPr>
      </p:pic>
      <p:pic>
        <p:nvPicPr>
          <p:cNvPr id="15" name="Image 13" descr="preencoded.png"/>
          <p:cNvPicPr>
            <a:picLocks noChangeAspect="1"/>
          </p:cNvPicPr>
          <p:nvPr/>
        </p:nvPicPr>
        <p:blipFill>
          <a:blip r:embed="rId13"/>
          <a:stretch>
            <a:fillRect/>
          </a:stretch>
        </p:blipFill>
        <p:spPr>
          <a:xfrm>
            <a:off x="476250" y="5597872"/>
            <a:ext cx="119063" cy="108198"/>
          </a:xfrm>
          <a:prstGeom prst="rect">
            <a:avLst/>
          </a:prstGeom>
        </p:spPr>
      </p:pic>
      <p:pic>
        <p:nvPicPr>
          <p:cNvPr id="16" name="Image 14" descr="preencoded.png"/>
          <p:cNvPicPr>
            <a:picLocks noChangeAspect="1"/>
          </p:cNvPicPr>
          <p:nvPr/>
        </p:nvPicPr>
        <p:blipFill>
          <a:blip r:embed="rId14"/>
          <a:stretch>
            <a:fillRect/>
          </a:stretch>
        </p:blipFill>
        <p:spPr>
          <a:xfrm>
            <a:off x="6215063" y="1203871"/>
            <a:ext cx="5691188" cy="2612827"/>
          </a:xfrm>
          <a:prstGeom prst="rect">
            <a:avLst/>
          </a:prstGeom>
        </p:spPr>
      </p:pic>
      <p:pic>
        <p:nvPicPr>
          <p:cNvPr id="17" name="Image 15" descr="preencoded.png"/>
          <p:cNvPicPr>
            <a:picLocks noChangeAspect="1"/>
          </p:cNvPicPr>
          <p:nvPr/>
        </p:nvPicPr>
        <p:blipFill>
          <a:blip r:embed="rId15"/>
          <a:stretch>
            <a:fillRect/>
          </a:stretch>
        </p:blipFill>
        <p:spPr>
          <a:xfrm>
            <a:off x="6405563" y="1435298"/>
            <a:ext cx="214313" cy="175320"/>
          </a:xfrm>
          <a:prstGeom prst="rect">
            <a:avLst/>
          </a:prstGeom>
        </p:spPr>
      </p:pic>
      <p:pic>
        <p:nvPicPr>
          <p:cNvPr id="18" name="Image 16" descr="preencoded.png"/>
          <p:cNvPicPr>
            <a:picLocks noChangeAspect="1"/>
          </p:cNvPicPr>
          <p:nvPr/>
        </p:nvPicPr>
        <p:blipFill>
          <a:blip r:embed="rId16"/>
          <a:stretch>
            <a:fillRect/>
          </a:stretch>
        </p:blipFill>
        <p:spPr>
          <a:xfrm>
            <a:off x="6405563" y="1803946"/>
            <a:ext cx="119063" cy="108198"/>
          </a:xfrm>
          <a:prstGeom prst="rect">
            <a:avLst/>
          </a:prstGeom>
        </p:spPr>
      </p:pic>
      <p:pic>
        <p:nvPicPr>
          <p:cNvPr id="19" name="Image 17" descr="preencoded.png"/>
          <p:cNvPicPr>
            <a:picLocks noChangeAspect="1"/>
          </p:cNvPicPr>
          <p:nvPr/>
        </p:nvPicPr>
        <p:blipFill>
          <a:blip r:embed="rId17"/>
          <a:stretch>
            <a:fillRect/>
          </a:stretch>
        </p:blipFill>
        <p:spPr>
          <a:xfrm>
            <a:off x="6405563" y="2299246"/>
            <a:ext cx="119063" cy="119063"/>
          </a:xfrm>
          <a:prstGeom prst="rect">
            <a:avLst/>
          </a:prstGeom>
        </p:spPr>
      </p:pic>
      <p:pic>
        <p:nvPicPr>
          <p:cNvPr id="20" name="Image 18" descr="preencoded.png"/>
          <p:cNvPicPr>
            <a:picLocks noChangeAspect="1"/>
          </p:cNvPicPr>
          <p:nvPr/>
        </p:nvPicPr>
        <p:blipFill>
          <a:blip r:embed="rId18"/>
          <a:stretch>
            <a:fillRect/>
          </a:stretch>
        </p:blipFill>
        <p:spPr>
          <a:xfrm>
            <a:off x="6405563" y="2794546"/>
            <a:ext cx="119063" cy="119063"/>
          </a:xfrm>
          <a:prstGeom prst="rect">
            <a:avLst/>
          </a:prstGeom>
        </p:spPr>
      </p:pic>
      <p:pic>
        <p:nvPicPr>
          <p:cNvPr id="21" name="Image 19" descr="preencoded.png"/>
          <p:cNvPicPr>
            <a:picLocks noChangeAspect="1"/>
          </p:cNvPicPr>
          <p:nvPr/>
        </p:nvPicPr>
        <p:blipFill>
          <a:blip r:embed="rId19"/>
          <a:stretch>
            <a:fillRect/>
          </a:stretch>
        </p:blipFill>
        <p:spPr>
          <a:xfrm>
            <a:off x="6215063" y="4007197"/>
            <a:ext cx="5691188" cy="2612827"/>
          </a:xfrm>
          <a:prstGeom prst="rect">
            <a:avLst/>
          </a:prstGeom>
        </p:spPr>
      </p:pic>
      <p:pic>
        <p:nvPicPr>
          <p:cNvPr id="22" name="Image 20" descr="preencoded.png"/>
          <p:cNvPicPr>
            <a:picLocks noChangeAspect="1"/>
          </p:cNvPicPr>
          <p:nvPr/>
        </p:nvPicPr>
        <p:blipFill>
          <a:blip r:embed="rId20"/>
          <a:stretch>
            <a:fillRect/>
          </a:stretch>
        </p:blipFill>
        <p:spPr>
          <a:xfrm>
            <a:off x="6405563" y="4238625"/>
            <a:ext cx="214313" cy="175320"/>
          </a:xfrm>
          <a:prstGeom prst="rect">
            <a:avLst/>
          </a:prstGeom>
        </p:spPr>
      </p:pic>
      <p:pic>
        <p:nvPicPr>
          <p:cNvPr id="23" name="Image 21" descr="preencoded.png"/>
          <p:cNvPicPr>
            <a:picLocks noChangeAspect="1"/>
          </p:cNvPicPr>
          <p:nvPr/>
        </p:nvPicPr>
        <p:blipFill>
          <a:blip r:embed="rId21"/>
          <a:stretch>
            <a:fillRect/>
          </a:stretch>
        </p:blipFill>
        <p:spPr>
          <a:xfrm>
            <a:off x="6405563" y="4607272"/>
            <a:ext cx="119063" cy="132159"/>
          </a:xfrm>
          <a:prstGeom prst="rect">
            <a:avLst/>
          </a:prstGeom>
        </p:spPr>
      </p:pic>
      <p:pic>
        <p:nvPicPr>
          <p:cNvPr id="24" name="Image 22" descr="preencoded.png"/>
          <p:cNvPicPr>
            <a:picLocks noChangeAspect="1"/>
          </p:cNvPicPr>
          <p:nvPr/>
        </p:nvPicPr>
        <p:blipFill>
          <a:blip r:embed="rId21"/>
          <a:stretch>
            <a:fillRect/>
          </a:stretch>
        </p:blipFill>
        <p:spPr>
          <a:xfrm>
            <a:off x="6405563" y="5102572"/>
            <a:ext cx="119063" cy="132159"/>
          </a:xfrm>
          <a:prstGeom prst="rect">
            <a:avLst/>
          </a:prstGeom>
        </p:spPr>
      </p:pic>
      <p:pic>
        <p:nvPicPr>
          <p:cNvPr id="25" name="Image 23" descr="preencoded.png"/>
          <p:cNvPicPr>
            <a:picLocks noChangeAspect="1"/>
          </p:cNvPicPr>
          <p:nvPr/>
        </p:nvPicPr>
        <p:blipFill>
          <a:blip r:embed="rId21"/>
          <a:stretch>
            <a:fillRect/>
          </a:stretch>
        </p:blipFill>
        <p:spPr>
          <a:xfrm>
            <a:off x="6405563" y="5597872"/>
            <a:ext cx="119063" cy="132159"/>
          </a:xfrm>
          <a:prstGeom prst="rect">
            <a:avLst/>
          </a:prstGeom>
        </p:spPr>
      </p:pic>
      <p:sp>
        <p:nvSpPr>
          <p:cNvPr id="26" name="Text 0"/>
          <p:cNvSpPr/>
          <p:nvPr/>
        </p:nvSpPr>
        <p:spPr>
          <a:xfrm>
            <a:off x="523875" y="333375"/>
            <a:ext cx="11144250" cy="251371"/>
          </a:xfrm>
          <a:prstGeom prst="rect">
            <a:avLst/>
          </a:prstGeom>
          <a:noFill/>
          <a:ln/>
        </p:spPr>
        <p:txBody>
          <a:bodyPr vert="horz" wrap="square" lIns="0" tIns="0" rIns="0" bIns="0" rtlCol="0" anchor="ctr"/>
          <a:lstStyle/>
          <a:p>
            <a:pPr marL="0" indent="0">
              <a:lnSpc>
                <a:spcPts val="1980"/>
              </a:lnSpc>
              <a:buNone/>
            </a:pPr>
            <a:r>
              <a:rPr lang="en-US" sz="1800" b="1" dirty="0">
                <a:solidFill>
                  <a:srgbClr val="2D3436"/>
                </a:solidFill>
              </a:rPr>
              <a:t>What Happens During Colposcopy</a:t>
            </a:r>
            <a:endParaRPr lang="en-US" sz="1800" dirty="0"/>
          </a:p>
        </p:txBody>
      </p:sp>
      <p:sp>
        <p:nvSpPr>
          <p:cNvPr id="27" name="Text 1"/>
          <p:cNvSpPr/>
          <p:nvPr/>
        </p:nvSpPr>
        <p:spPr>
          <a:xfrm>
            <a:off x="523875" y="670471"/>
            <a:ext cx="3429000" cy="171450"/>
          </a:xfrm>
          <a:prstGeom prst="rect">
            <a:avLst/>
          </a:prstGeom>
          <a:noFill/>
          <a:ln/>
        </p:spPr>
        <p:txBody>
          <a:bodyPr vert="horz" wrap="square" lIns="0" tIns="0" rIns="0" bIns="0" rtlCol="0" anchor="ctr"/>
          <a:lstStyle/>
          <a:p>
            <a:pPr marL="0" indent="0">
              <a:lnSpc>
                <a:spcPts val="1350"/>
              </a:lnSpc>
              <a:buNone/>
            </a:pPr>
            <a:r>
              <a:rPr lang="en-US" sz="900" b="1" kern="0" spc="30" dirty="0">
                <a:solidFill>
                  <a:srgbClr val="E17055"/>
                </a:solidFill>
              </a:rPr>
              <a:t>CERVICAL SCREENING MODULE</a:t>
            </a:r>
            <a:endParaRPr lang="en-US" sz="900" dirty="0"/>
          </a:p>
        </p:txBody>
      </p:sp>
      <p:sp>
        <p:nvSpPr>
          <p:cNvPr id="28" name="Text 2"/>
          <p:cNvSpPr/>
          <p:nvPr/>
        </p:nvSpPr>
        <p:spPr>
          <a:xfrm>
            <a:off x="2433638" y="641896"/>
            <a:ext cx="182880" cy="228600"/>
          </a:xfrm>
          <a:prstGeom prst="rect">
            <a:avLst/>
          </a:prstGeom>
          <a:noFill/>
          <a:ln/>
        </p:spPr>
        <p:txBody>
          <a:bodyPr vert="horz" wrap="square" lIns="0" tIns="0" rIns="0" bIns="0" rtlCol="0" anchor="ctr"/>
          <a:lstStyle/>
          <a:p>
            <a:pPr marL="0" indent="0">
              <a:lnSpc>
                <a:spcPts val="1800"/>
              </a:lnSpc>
              <a:buNone/>
            </a:pPr>
            <a:r>
              <a:rPr lang="en-US" sz="1200" dirty="0">
                <a:solidFill>
                  <a:srgbClr val="BDC3C7"/>
                </a:solidFill>
              </a:rPr>
              <a:t>|</a:t>
            </a:r>
            <a:endParaRPr lang="en-US" sz="1200" dirty="0"/>
          </a:p>
        </p:txBody>
      </p:sp>
      <p:sp>
        <p:nvSpPr>
          <p:cNvPr id="29" name="Text 3"/>
          <p:cNvSpPr/>
          <p:nvPr/>
        </p:nvSpPr>
        <p:spPr>
          <a:xfrm>
            <a:off x="2566988" y="670471"/>
            <a:ext cx="3291840" cy="171450"/>
          </a:xfrm>
          <a:prstGeom prst="rect">
            <a:avLst/>
          </a:prstGeom>
          <a:noFill/>
          <a:ln/>
        </p:spPr>
        <p:txBody>
          <a:bodyPr vert="horz" wrap="square" lIns="0" tIns="0" rIns="0" bIns="0" rtlCol="0" anchor="ctr"/>
          <a:lstStyle/>
          <a:p>
            <a:pPr marL="0" indent="0">
              <a:lnSpc>
                <a:spcPts val="1350"/>
              </a:lnSpc>
              <a:buNone/>
            </a:pPr>
            <a:r>
              <a:rPr lang="en-US" sz="900" dirty="0">
                <a:solidFill>
                  <a:srgbClr val="636E72"/>
                </a:solidFill>
              </a:rPr>
              <a:t>Bradford VTS GP Training</a:t>
            </a:r>
            <a:endParaRPr lang="en-US" sz="900" dirty="0"/>
          </a:p>
        </p:txBody>
      </p:sp>
      <p:sp>
        <p:nvSpPr>
          <p:cNvPr id="30" name="Text 4"/>
          <p:cNvSpPr/>
          <p:nvPr/>
        </p:nvSpPr>
        <p:spPr>
          <a:xfrm>
            <a:off x="785813" y="1394371"/>
            <a:ext cx="47320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The Examination Process</a:t>
            </a:r>
            <a:endParaRPr lang="en-US" sz="1350" dirty="0"/>
          </a:p>
        </p:txBody>
      </p:sp>
      <p:sp>
        <p:nvSpPr>
          <p:cNvPr id="31" name="Text 5"/>
          <p:cNvSpPr/>
          <p:nvPr/>
        </p:nvSpPr>
        <p:spPr>
          <a:xfrm>
            <a:off x="690563" y="1765846"/>
            <a:ext cx="11501438"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Positioning:</a:t>
            </a:r>
            <a:r>
              <a:rPr lang="en-US" sz="1125" dirty="0">
                <a:solidFill>
                  <a:srgbClr val="2D3436"/>
                </a:solidFill>
              </a:rPr>
              <a:t> Patient is placed in the lithotomy position (legs in stirrups).</a:t>
            </a:r>
            <a:endParaRPr lang="en-US" sz="1125" dirty="0"/>
          </a:p>
        </p:txBody>
      </p:sp>
      <p:sp>
        <p:nvSpPr>
          <p:cNvPr id="32" name="Text 6"/>
          <p:cNvSpPr/>
          <p:nvPr/>
        </p:nvSpPr>
        <p:spPr>
          <a:xfrm>
            <a:off x="690563" y="2061121"/>
            <a:ext cx="11501438"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Visualization:</a:t>
            </a:r>
            <a:r>
              <a:rPr lang="en-US" sz="1125" dirty="0">
                <a:solidFill>
                  <a:srgbClr val="2D3436"/>
                </a:solidFill>
              </a:rPr>
              <a:t> A speculum is inserted to fully see the cervix under bright light.</a:t>
            </a:r>
            <a:endParaRPr lang="en-US" sz="1125" dirty="0"/>
          </a:p>
        </p:txBody>
      </p:sp>
      <p:sp>
        <p:nvSpPr>
          <p:cNvPr id="33" name="Text 7"/>
          <p:cNvSpPr/>
          <p:nvPr/>
        </p:nvSpPr>
        <p:spPr>
          <a:xfrm>
            <a:off x="690563" y="2356396"/>
            <a:ext cx="5095875"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The Colposcope:</a:t>
            </a:r>
            <a:r>
              <a:rPr lang="en-US" sz="1125" dirty="0">
                <a:solidFill>
                  <a:srgbClr val="2D3436"/>
                </a:solidFill>
              </a:rPr>
              <a:t> A binocular microscope remains outside the body to magnify the cervix.</a:t>
            </a:r>
            <a:endParaRPr lang="en-US" sz="1125" dirty="0"/>
          </a:p>
        </p:txBody>
      </p:sp>
      <p:sp>
        <p:nvSpPr>
          <p:cNvPr id="34" name="Text 8"/>
          <p:cNvSpPr/>
          <p:nvPr/>
        </p:nvSpPr>
        <p:spPr>
          <a:xfrm>
            <a:off x="690563" y="2851696"/>
            <a:ext cx="11501438"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Duration:</a:t>
            </a:r>
            <a:r>
              <a:rPr lang="en-US" sz="1125" dirty="0">
                <a:solidFill>
                  <a:srgbClr val="2D3436"/>
                </a:solidFill>
              </a:rPr>
              <a:t> Usually takes 15–20 minutes, similar to a longer smear test.</a:t>
            </a:r>
            <a:endParaRPr lang="en-US" sz="1125" dirty="0"/>
          </a:p>
        </p:txBody>
      </p:sp>
      <p:sp>
        <p:nvSpPr>
          <p:cNvPr id="35" name="Text 9"/>
          <p:cNvSpPr/>
          <p:nvPr/>
        </p:nvSpPr>
        <p:spPr>
          <a:xfrm>
            <a:off x="785813" y="4197697"/>
            <a:ext cx="41148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Acetic Acid &amp; Biopsy</a:t>
            </a:r>
            <a:endParaRPr lang="en-US" sz="1350" dirty="0"/>
          </a:p>
        </p:txBody>
      </p:sp>
      <p:sp>
        <p:nvSpPr>
          <p:cNvPr id="36" name="Text 10"/>
          <p:cNvSpPr/>
          <p:nvPr/>
        </p:nvSpPr>
        <p:spPr>
          <a:xfrm>
            <a:off x="690563" y="4569172"/>
            <a:ext cx="5095875"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Acetic Acid:</a:t>
            </a:r>
            <a:r>
              <a:rPr lang="en-US" sz="1125" dirty="0">
                <a:solidFill>
                  <a:srgbClr val="2D3436"/>
                </a:solidFill>
              </a:rPr>
              <a:t> Applied to the cervix; abnormal cells turn white (</a:t>
            </a:r>
            <a:r>
              <a:rPr lang="en-US" sz="1125" b="1" dirty="0">
                <a:solidFill>
                  <a:srgbClr val="2D3436"/>
                </a:solidFill>
              </a:rPr>
              <a:t>acetowhite reaction</a:t>
            </a:r>
            <a:r>
              <a:rPr lang="en-US" sz="1125" dirty="0">
                <a:solidFill>
                  <a:srgbClr val="2D3436"/>
                </a:solidFill>
              </a:rPr>
              <a:t>).</a:t>
            </a:r>
            <a:endParaRPr lang="en-US" sz="1125" dirty="0"/>
          </a:p>
        </p:txBody>
      </p:sp>
      <p:sp>
        <p:nvSpPr>
          <p:cNvPr id="37" name="Text 11"/>
          <p:cNvSpPr/>
          <p:nvPr/>
        </p:nvSpPr>
        <p:spPr>
          <a:xfrm>
            <a:off x="690563" y="5064472"/>
            <a:ext cx="5095875"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Lugol's Iodine:</a:t>
            </a:r>
            <a:r>
              <a:rPr lang="en-US" sz="1125" dirty="0">
                <a:solidFill>
                  <a:srgbClr val="2D3436"/>
                </a:solidFill>
              </a:rPr>
              <a:t> May also be used; normal cells stain dark brown, abnormal cells do not.</a:t>
            </a:r>
            <a:endParaRPr lang="en-US" sz="1125" dirty="0"/>
          </a:p>
        </p:txBody>
      </p:sp>
      <p:sp>
        <p:nvSpPr>
          <p:cNvPr id="38" name="Text 12"/>
          <p:cNvSpPr/>
          <p:nvPr/>
        </p:nvSpPr>
        <p:spPr>
          <a:xfrm>
            <a:off x="690563" y="5559772"/>
            <a:ext cx="5095875"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Punch Biopsy:</a:t>
            </a:r>
            <a:r>
              <a:rPr lang="en-US" sz="1125" dirty="0">
                <a:solidFill>
                  <a:srgbClr val="2D3436"/>
                </a:solidFill>
              </a:rPr>
              <a:t> If an abnormality is seen, a tiny sample of tissue is taken for histology.</a:t>
            </a:r>
            <a:endParaRPr lang="en-US" sz="1125" dirty="0"/>
          </a:p>
        </p:txBody>
      </p:sp>
      <p:sp>
        <p:nvSpPr>
          <p:cNvPr id="39" name="Text 13"/>
          <p:cNvSpPr/>
          <p:nvPr/>
        </p:nvSpPr>
        <p:spPr>
          <a:xfrm>
            <a:off x="6715125" y="1394371"/>
            <a:ext cx="49377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Exam Pearls: AKT Context</a:t>
            </a:r>
            <a:endParaRPr lang="en-US" sz="1350" dirty="0"/>
          </a:p>
        </p:txBody>
      </p:sp>
      <p:sp>
        <p:nvSpPr>
          <p:cNvPr id="40" name="Text 14"/>
          <p:cNvSpPr/>
          <p:nvPr/>
        </p:nvSpPr>
        <p:spPr>
          <a:xfrm>
            <a:off x="6619875" y="1765846"/>
            <a:ext cx="5095875"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Smear vs. Biopsy:</a:t>
            </a:r>
            <a:r>
              <a:rPr lang="en-US" sz="1125" dirty="0">
                <a:solidFill>
                  <a:srgbClr val="2D3436"/>
                </a:solidFill>
              </a:rPr>
              <a:t> Smears are cytology (cells); colposcopy biopsies are histology (tissue).</a:t>
            </a:r>
            <a:endParaRPr lang="en-US" sz="1125" dirty="0"/>
          </a:p>
        </p:txBody>
      </p:sp>
      <p:sp>
        <p:nvSpPr>
          <p:cNvPr id="41" name="Text 15"/>
          <p:cNvSpPr/>
          <p:nvPr/>
        </p:nvSpPr>
        <p:spPr>
          <a:xfrm>
            <a:off x="6619875" y="2261146"/>
            <a:ext cx="5095875"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TZ Visibility:</a:t>
            </a:r>
            <a:r>
              <a:rPr lang="en-US" sz="1125" dirty="0">
                <a:solidFill>
                  <a:srgbClr val="2D3436"/>
                </a:solidFill>
              </a:rPr>
              <a:t> If the Transformation Zone is not fully visible, a "cone biopsy" may be required.</a:t>
            </a:r>
            <a:endParaRPr lang="en-US" sz="1125" dirty="0"/>
          </a:p>
        </p:txBody>
      </p:sp>
      <p:sp>
        <p:nvSpPr>
          <p:cNvPr id="42" name="Text 16"/>
          <p:cNvSpPr/>
          <p:nvPr/>
        </p:nvSpPr>
        <p:spPr>
          <a:xfrm>
            <a:off x="6619875" y="2756446"/>
            <a:ext cx="5095875"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See &amp; Treat:</a:t>
            </a:r>
            <a:r>
              <a:rPr lang="en-US" sz="1125" dirty="0">
                <a:solidFill>
                  <a:srgbClr val="2D3436"/>
                </a:solidFill>
              </a:rPr>
              <a:t> Some clinics offer LLETZ treatment at the first visit if high-grade changes are obvious.</a:t>
            </a:r>
            <a:endParaRPr lang="en-US" sz="1125" dirty="0"/>
          </a:p>
        </p:txBody>
      </p:sp>
      <p:sp>
        <p:nvSpPr>
          <p:cNvPr id="43" name="Text 17"/>
          <p:cNvSpPr/>
          <p:nvPr/>
        </p:nvSpPr>
        <p:spPr>
          <a:xfrm>
            <a:off x="6715125" y="4197697"/>
            <a:ext cx="547687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SCA Talk: Explaining to Patients</a:t>
            </a:r>
            <a:endParaRPr lang="en-US" sz="1350" dirty="0"/>
          </a:p>
        </p:txBody>
      </p:sp>
      <p:sp>
        <p:nvSpPr>
          <p:cNvPr id="44" name="Text 18"/>
          <p:cNvSpPr/>
          <p:nvPr/>
        </p:nvSpPr>
        <p:spPr>
          <a:xfrm>
            <a:off x="6619875" y="4569172"/>
            <a:ext cx="5095875" cy="400050"/>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"It’s very similar to having a smear, but we use a special magnifying lens to look closely at the surface of the cervix."</a:t>
            </a:r>
            <a:endParaRPr lang="en-US" sz="1125" dirty="0"/>
          </a:p>
        </p:txBody>
      </p:sp>
      <p:sp>
        <p:nvSpPr>
          <p:cNvPr id="45" name="Text 19"/>
          <p:cNvSpPr/>
          <p:nvPr/>
        </p:nvSpPr>
        <p:spPr>
          <a:xfrm>
            <a:off x="6619875" y="5064472"/>
            <a:ext cx="5095875" cy="400050"/>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"We use a liquid like vinegar to highlight any abnormal areas. If we see something, we might take a tiny sample to check it."</a:t>
            </a:r>
            <a:endParaRPr lang="en-US" sz="1125" dirty="0"/>
          </a:p>
        </p:txBody>
      </p:sp>
      <p:sp>
        <p:nvSpPr>
          <p:cNvPr id="46" name="Text 20"/>
          <p:cNvSpPr/>
          <p:nvPr/>
        </p:nvSpPr>
        <p:spPr>
          <a:xfrm>
            <a:off x="6619875" y="5559772"/>
            <a:ext cx="5095875" cy="400050"/>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"Most women find it slightly uncomfortable rather than painful. You can have a chaperone present the whole time."</a:t>
            </a:r>
            <a:endParaRPr lang="en-US" sz="1125"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5"/>
          <a:stretch>
            <a:fillRect/>
          </a:stretch>
        </p:blipFill>
        <p:spPr>
          <a:xfrm>
            <a:off x="285750" y="190500"/>
            <a:ext cx="11620500" cy="822871"/>
          </a:xfrm>
          <a:prstGeom prst="rect">
            <a:avLst/>
          </a:prstGeom>
        </p:spPr>
      </p:pic>
      <p:pic>
        <p:nvPicPr>
          <p:cNvPr id="5" name="Image 3" descr="preencoded.png"/>
          <p:cNvPicPr>
            <a:picLocks noChangeAspect="1"/>
          </p:cNvPicPr>
          <p:nvPr/>
        </p:nvPicPr>
        <p:blipFill>
          <a:blip r:embed="rId6"/>
          <a:stretch>
            <a:fillRect/>
          </a:stretch>
        </p:blipFill>
        <p:spPr>
          <a:xfrm>
            <a:off x="285750" y="1203871"/>
            <a:ext cx="5715000" cy="2589014"/>
          </a:xfrm>
          <a:prstGeom prst="rect">
            <a:avLst/>
          </a:prstGeom>
        </p:spPr>
      </p:pic>
      <p:pic>
        <p:nvPicPr>
          <p:cNvPr id="6" name="Image 4" descr="preencoded.png"/>
          <p:cNvPicPr>
            <a:picLocks noChangeAspect="1"/>
          </p:cNvPicPr>
          <p:nvPr/>
        </p:nvPicPr>
        <p:blipFill>
          <a:blip r:embed="rId7"/>
          <a:stretch>
            <a:fillRect/>
          </a:stretch>
        </p:blipFill>
        <p:spPr>
          <a:xfrm>
            <a:off x="476250" y="1437233"/>
            <a:ext cx="228600" cy="171450"/>
          </a:xfrm>
          <a:prstGeom prst="rect">
            <a:avLst/>
          </a:prstGeom>
        </p:spPr>
      </p:pic>
      <p:pic>
        <p:nvPicPr>
          <p:cNvPr id="7" name="Image 5" descr="preencoded.png"/>
          <p:cNvPicPr>
            <a:picLocks noChangeAspect="1"/>
          </p:cNvPicPr>
          <p:nvPr/>
        </p:nvPicPr>
        <p:blipFill>
          <a:blip r:embed="rId8"/>
          <a:stretch>
            <a:fillRect/>
          </a:stretch>
        </p:blipFill>
        <p:spPr>
          <a:xfrm>
            <a:off x="476250" y="1803946"/>
            <a:ext cx="119063" cy="99120"/>
          </a:xfrm>
          <a:prstGeom prst="rect">
            <a:avLst/>
          </a:prstGeom>
        </p:spPr>
      </p:pic>
      <p:pic>
        <p:nvPicPr>
          <p:cNvPr id="8" name="Image 6" descr="preencoded.png"/>
          <p:cNvPicPr>
            <a:picLocks noChangeAspect="1"/>
          </p:cNvPicPr>
          <p:nvPr/>
        </p:nvPicPr>
        <p:blipFill>
          <a:blip r:embed="rId8"/>
          <a:stretch>
            <a:fillRect/>
          </a:stretch>
        </p:blipFill>
        <p:spPr>
          <a:xfrm>
            <a:off x="476250" y="2080171"/>
            <a:ext cx="119063" cy="99120"/>
          </a:xfrm>
          <a:prstGeom prst="rect">
            <a:avLst/>
          </a:prstGeom>
        </p:spPr>
      </p:pic>
      <p:pic>
        <p:nvPicPr>
          <p:cNvPr id="9" name="Image 7" descr="preencoded.png"/>
          <p:cNvPicPr>
            <a:picLocks noChangeAspect="1"/>
          </p:cNvPicPr>
          <p:nvPr/>
        </p:nvPicPr>
        <p:blipFill>
          <a:blip r:embed="rId8"/>
          <a:stretch>
            <a:fillRect/>
          </a:stretch>
        </p:blipFill>
        <p:spPr>
          <a:xfrm>
            <a:off x="476250" y="2356396"/>
            <a:ext cx="119063" cy="99120"/>
          </a:xfrm>
          <a:prstGeom prst="rect">
            <a:avLst/>
          </a:prstGeom>
        </p:spPr>
      </p:pic>
      <p:pic>
        <p:nvPicPr>
          <p:cNvPr id="10" name="Image 8" descr="preencoded.png"/>
          <p:cNvPicPr>
            <a:picLocks noChangeAspect="1"/>
          </p:cNvPicPr>
          <p:nvPr/>
        </p:nvPicPr>
        <p:blipFill>
          <a:blip r:embed="rId8"/>
          <a:stretch>
            <a:fillRect/>
          </a:stretch>
        </p:blipFill>
        <p:spPr>
          <a:xfrm>
            <a:off x="476250" y="2632621"/>
            <a:ext cx="119063" cy="99120"/>
          </a:xfrm>
          <a:prstGeom prst="rect">
            <a:avLst/>
          </a:prstGeom>
        </p:spPr>
      </p:pic>
      <p:pic>
        <p:nvPicPr>
          <p:cNvPr id="11" name="Image 9" descr="preencoded.png"/>
          <p:cNvPicPr>
            <a:picLocks noChangeAspect="1"/>
          </p:cNvPicPr>
          <p:nvPr/>
        </p:nvPicPr>
        <p:blipFill>
          <a:blip r:embed="rId9"/>
          <a:stretch>
            <a:fillRect/>
          </a:stretch>
        </p:blipFill>
        <p:spPr>
          <a:xfrm>
            <a:off x="285750" y="3983385"/>
            <a:ext cx="5715000" cy="2589014"/>
          </a:xfrm>
          <a:prstGeom prst="rect">
            <a:avLst/>
          </a:prstGeom>
        </p:spPr>
      </p:pic>
      <p:pic>
        <p:nvPicPr>
          <p:cNvPr id="12" name="Image 10" descr="preencoded.png"/>
          <p:cNvPicPr>
            <a:picLocks noChangeAspect="1"/>
          </p:cNvPicPr>
          <p:nvPr/>
        </p:nvPicPr>
        <p:blipFill>
          <a:blip r:embed="rId10"/>
          <a:stretch>
            <a:fillRect/>
          </a:stretch>
        </p:blipFill>
        <p:spPr>
          <a:xfrm>
            <a:off x="476250" y="4216747"/>
            <a:ext cx="228600" cy="171450"/>
          </a:xfrm>
          <a:prstGeom prst="rect">
            <a:avLst/>
          </a:prstGeom>
        </p:spPr>
      </p:pic>
      <p:pic>
        <p:nvPicPr>
          <p:cNvPr id="13" name="Image 11" descr="preencoded.png"/>
          <p:cNvPicPr>
            <a:picLocks noChangeAspect="1"/>
          </p:cNvPicPr>
          <p:nvPr/>
        </p:nvPicPr>
        <p:blipFill>
          <a:blip r:embed="rId11"/>
          <a:stretch>
            <a:fillRect/>
          </a:stretch>
        </p:blipFill>
        <p:spPr>
          <a:xfrm>
            <a:off x="476250" y="4640610"/>
            <a:ext cx="5334000" cy="400050"/>
          </a:xfrm>
          <a:prstGeom prst="rect">
            <a:avLst/>
          </a:prstGeom>
        </p:spPr>
      </p:pic>
      <p:pic>
        <p:nvPicPr>
          <p:cNvPr id="14" name="Image 12" descr="preencoded.png"/>
          <p:cNvPicPr>
            <a:picLocks noChangeAspect="1"/>
          </p:cNvPicPr>
          <p:nvPr/>
        </p:nvPicPr>
        <p:blipFill>
          <a:blip r:embed="rId8"/>
          <a:stretch>
            <a:fillRect/>
          </a:stretch>
        </p:blipFill>
        <p:spPr>
          <a:xfrm>
            <a:off x="476250" y="5174010"/>
            <a:ext cx="119063" cy="99120"/>
          </a:xfrm>
          <a:prstGeom prst="rect">
            <a:avLst/>
          </a:prstGeom>
        </p:spPr>
      </p:pic>
      <p:pic>
        <p:nvPicPr>
          <p:cNvPr id="15" name="Image 13" descr="preencoded.png"/>
          <p:cNvPicPr>
            <a:picLocks noChangeAspect="1"/>
          </p:cNvPicPr>
          <p:nvPr/>
        </p:nvPicPr>
        <p:blipFill>
          <a:blip r:embed="rId8"/>
          <a:stretch>
            <a:fillRect/>
          </a:stretch>
        </p:blipFill>
        <p:spPr>
          <a:xfrm>
            <a:off x="476250" y="5450235"/>
            <a:ext cx="119063" cy="99120"/>
          </a:xfrm>
          <a:prstGeom prst="rect">
            <a:avLst/>
          </a:prstGeom>
        </p:spPr>
      </p:pic>
      <p:pic>
        <p:nvPicPr>
          <p:cNvPr id="16" name="Image 14" descr="preencoded.png"/>
          <p:cNvPicPr>
            <a:picLocks noChangeAspect="1"/>
          </p:cNvPicPr>
          <p:nvPr/>
        </p:nvPicPr>
        <p:blipFill>
          <a:blip r:embed="rId12"/>
          <a:stretch>
            <a:fillRect/>
          </a:stretch>
        </p:blipFill>
        <p:spPr>
          <a:xfrm>
            <a:off x="6191250" y="1203871"/>
            <a:ext cx="5715000" cy="2589014"/>
          </a:xfrm>
          <a:prstGeom prst="rect">
            <a:avLst/>
          </a:prstGeom>
        </p:spPr>
      </p:pic>
      <p:pic>
        <p:nvPicPr>
          <p:cNvPr id="17" name="Image 15" descr="preencoded.png"/>
          <p:cNvPicPr>
            <a:picLocks noChangeAspect="1"/>
          </p:cNvPicPr>
          <p:nvPr/>
        </p:nvPicPr>
        <p:blipFill>
          <a:blip r:embed="rId13"/>
          <a:stretch>
            <a:fillRect/>
          </a:stretch>
        </p:blipFill>
        <p:spPr>
          <a:xfrm>
            <a:off x="6381750" y="1437233"/>
            <a:ext cx="228600" cy="171450"/>
          </a:xfrm>
          <a:prstGeom prst="rect">
            <a:avLst/>
          </a:prstGeom>
        </p:spPr>
      </p:pic>
      <p:pic>
        <p:nvPicPr>
          <p:cNvPr id="18" name="Image 16" descr="preencoded.png"/>
          <p:cNvPicPr>
            <a:picLocks noChangeAspect="1"/>
          </p:cNvPicPr>
          <p:nvPr/>
        </p:nvPicPr>
        <p:blipFill>
          <a:blip r:embed="rId8"/>
          <a:stretch>
            <a:fillRect/>
          </a:stretch>
        </p:blipFill>
        <p:spPr>
          <a:xfrm>
            <a:off x="6381750" y="1803946"/>
            <a:ext cx="119063" cy="99120"/>
          </a:xfrm>
          <a:prstGeom prst="rect">
            <a:avLst/>
          </a:prstGeom>
        </p:spPr>
      </p:pic>
      <p:pic>
        <p:nvPicPr>
          <p:cNvPr id="19" name="Image 17" descr="preencoded.png"/>
          <p:cNvPicPr>
            <a:picLocks noChangeAspect="1"/>
          </p:cNvPicPr>
          <p:nvPr/>
        </p:nvPicPr>
        <p:blipFill>
          <a:blip r:embed="rId8"/>
          <a:stretch>
            <a:fillRect/>
          </a:stretch>
        </p:blipFill>
        <p:spPr>
          <a:xfrm>
            <a:off x="6381750" y="2080171"/>
            <a:ext cx="119063" cy="99120"/>
          </a:xfrm>
          <a:prstGeom prst="rect">
            <a:avLst/>
          </a:prstGeom>
        </p:spPr>
      </p:pic>
      <p:pic>
        <p:nvPicPr>
          <p:cNvPr id="20" name="Image 18" descr="preencoded.png"/>
          <p:cNvPicPr>
            <a:picLocks noChangeAspect="1"/>
          </p:cNvPicPr>
          <p:nvPr/>
        </p:nvPicPr>
        <p:blipFill>
          <a:blip r:embed="rId8"/>
          <a:stretch>
            <a:fillRect/>
          </a:stretch>
        </p:blipFill>
        <p:spPr>
          <a:xfrm>
            <a:off x="6381750" y="2356396"/>
            <a:ext cx="119063" cy="99120"/>
          </a:xfrm>
          <a:prstGeom prst="rect">
            <a:avLst/>
          </a:prstGeom>
        </p:spPr>
      </p:pic>
      <p:pic>
        <p:nvPicPr>
          <p:cNvPr id="21" name="Image 19" descr="preencoded.png"/>
          <p:cNvPicPr>
            <a:picLocks noChangeAspect="1"/>
          </p:cNvPicPr>
          <p:nvPr/>
        </p:nvPicPr>
        <p:blipFill>
          <a:blip r:embed="rId8"/>
          <a:stretch>
            <a:fillRect/>
          </a:stretch>
        </p:blipFill>
        <p:spPr>
          <a:xfrm>
            <a:off x="6381750" y="2632621"/>
            <a:ext cx="119063" cy="99120"/>
          </a:xfrm>
          <a:prstGeom prst="rect">
            <a:avLst/>
          </a:prstGeom>
        </p:spPr>
      </p:pic>
      <p:pic>
        <p:nvPicPr>
          <p:cNvPr id="22" name="Image 20" descr="preencoded.png"/>
          <p:cNvPicPr>
            <a:picLocks noChangeAspect="1"/>
          </p:cNvPicPr>
          <p:nvPr/>
        </p:nvPicPr>
        <p:blipFill>
          <a:blip r:embed="rId14"/>
          <a:stretch>
            <a:fillRect/>
          </a:stretch>
        </p:blipFill>
        <p:spPr>
          <a:xfrm>
            <a:off x="6191250" y="3983385"/>
            <a:ext cx="5715000" cy="2589014"/>
          </a:xfrm>
          <a:prstGeom prst="rect">
            <a:avLst/>
          </a:prstGeom>
        </p:spPr>
      </p:pic>
      <p:pic>
        <p:nvPicPr>
          <p:cNvPr id="23" name="Image 21" descr="preencoded.png"/>
          <p:cNvPicPr>
            <a:picLocks noChangeAspect="1"/>
          </p:cNvPicPr>
          <p:nvPr/>
        </p:nvPicPr>
        <p:blipFill>
          <a:blip r:embed="rId15"/>
          <a:stretch>
            <a:fillRect/>
          </a:stretch>
        </p:blipFill>
        <p:spPr>
          <a:xfrm>
            <a:off x="6381750" y="4216747"/>
            <a:ext cx="228600" cy="171450"/>
          </a:xfrm>
          <a:prstGeom prst="rect">
            <a:avLst/>
          </a:prstGeom>
        </p:spPr>
      </p:pic>
      <p:pic>
        <p:nvPicPr>
          <p:cNvPr id="24" name="Image 22" descr="preencoded.png"/>
          <p:cNvPicPr>
            <a:picLocks noChangeAspect="1"/>
          </p:cNvPicPr>
          <p:nvPr/>
        </p:nvPicPr>
        <p:blipFill>
          <a:blip r:embed="rId8"/>
          <a:stretch>
            <a:fillRect/>
          </a:stretch>
        </p:blipFill>
        <p:spPr>
          <a:xfrm>
            <a:off x="6381750" y="4583460"/>
            <a:ext cx="119063" cy="99120"/>
          </a:xfrm>
          <a:prstGeom prst="rect">
            <a:avLst/>
          </a:prstGeom>
        </p:spPr>
      </p:pic>
      <p:pic>
        <p:nvPicPr>
          <p:cNvPr id="25" name="Image 23" descr="preencoded.png"/>
          <p:cNvPicPr>
            <a:picLocks noChangeAspect="1"/>
          </p:cNvPicPr>
          <p:nvPr/>
        </p:nvPicPr>
        <p:blipFill>
          <a:blip r:embed="rId8"/>
          <a:stretch>
            <a:fillRect/>
          </a:stretch>
        </p:blipFill>
        <p:spPr>
          <a:xfrm>
            <a:off x="6381750" y="4859685"/>
            <a:ext cx="119063" cy="99120"/>
          </a:xfrm>
          <a:prstGeom prst="rect">
            <a:avLst/>
          </a:prstGeom>
        </p:spPr>
      </p:pic>
      <p:pic>
        <p:nvPicPr>
          <p:cNvPr id="26" name="Image 24" descr="preencoded.png"/>
          <p:cNvPicPr>
            <a:picLocks noChangeAspect="1"/>
          </p:cNvPicPr>
          <p:nvPr/>
        </p:nvPicPr>
        <p:blipFill>
          <a:blip r:embed="rId8"/>
          <a:stretch>
            <a:fillRect/>
          </a:stretch>
        </p:blipFill>
        <p:spPr>
          <a:xfrm>
            <a:off x="6381750" y="5135910"/>
            <a:ext cx="119063" cy="99120"/>
          </a:xfrm>
          <a:prstGeom prst="rect">
            <a:avLst/>
          </a:prstGeom>
        </p:spPr>
      </p:pic>
      <p:pic>
        <p:nvPicPr>
          <p:cNvPr id="27" name="Image 25" descr="preencoded.png"/>
          <p:cNvPicPr>
            <a:picLocks noChangeAspect="1"/>
          </p:cNvPicPr>
          <p:nvPr/>
        </p:nvPicPr>
        <p:blipFill>
          <a:blip r:embed="rId8"/>
          <a:stretch>
            <a:fillRect/>
          </a:stretch>
        </p:blipFill>
        <p:spPr>
          <a:xfrm>
            <a:off x="6381750" y="5412135"/>
            <a:ext cx="119063" cy="99120"/>
          </a:xfrm>
          <a:prstGeom prst="rect">
            <a:avLst/>
          </a:prstGeom>
        </p:spPr>
      </p:pic>
      <p:sp>
        <p:nvSpPr>
          <p:cNvPr id="28" name="Text 0"/>
          <p:cNvSpPr/>
          <p:nvPr/>
        </p:nvSpPr>
        <p:spPr>
          <a:xfrm>
            <a:off x="523875" y="333375"/>
            <a:ext cx="11668125" cy="251371"/>
          </a:xfrm>
          <a:prstGeom prst="rect">
            <a:avLst/>
          </a:prstGeom>
          <a:noFill/>
          <a:ln/>
        </p:spPr>
        <p:txBody>
          <a:bodyPr vert="horz" wrap="square" lIns="0" tIns="0" rIns="0" bIns="0" rtlCol="0" anchor="ctr"/>
          <a:lstStyle/>
          <a:p>
            <a:pPr marL="0" indent="0">
              <a:lnSpc>
                <a:spcPts val="1980"/>
              </a:lnSpc>
              <a:buNone/>
            </a:pPr>
            <a:r>
              <a:rPr lang="en-US" sz="1800" b="1" dirty="0">
                <a:solidFill>
                  <a:srgbClr val="2D3436"/>
                </a:solidFill>
              </a:rPr>
              <a:t>Counselling Patients for Colposcopy Referral</a:t>
            </a:r>
            <a:endParaRPr lang="en-US" sz="1800" dirty="0"/>
          </a:p>
        </p:txBody>
      </p:sp>
      <p:sp>
        <p:nvSpPr>
          <p:cNvPr id="29" name="Text 1"/>
          <p:cNvSpPr/>
          <p:nvPr/>
        </p:nvSpPr>
        <p:spPr>
          <a:xfrm>
            <a:off x="523875" y="670471"/>
            <a:ext cx="3429000" cy="171450"/>
          </a:xfrm>
          <a:prstGeom prst="rect">
            <a:avLst/>
          </a:prstGeom>
          <a:noFill/>
          <a:ln/>
        </p:spPr>
        <p:txBody>
          <a:bodyPr vert="horz" wrap="square" lIns="0" tIns="0" rIns="0" bIns="0" rtlCol="0" anchor="ctr"/>
          <a:lstStyle/>
          <a:p>
            <a:pPr marL="0" indent="0">
              <a:lnSpc>
                <a:spcPts val="1350"/>
              </a:lnSpc>
              <a:buNone/>
            </a:pPr>
            <a:r>
              <a:rPr lang="en-US" sz="900" b="1" kern="0" spc="30" dirty="0">
                <a:solidFill>
                  <a:srgbClr val="E17055"/>
                </a:solidFill>
              </a:rPr>
              <a:t>CERVICAL SCREENING MODULE</a:t>
            </a:r>
            <a:endParaRPr lang="en-US" sz="900" dirty="0"/>
          </a:p>
        </p:txBody>
      </p:sp>
      <p:sp>
        <p:nvSpPr>
          <p:cNvPr id="30" name="Text 2"/>
          <p:cNvSpPr/>
          <p:nvPr/>
        </p:nvSpPr>
        <p:spPr>
          <a:xfrm>
            <a:off x="2556718" y="641896"/>
            <a:ext cx="182880" cy="228600"/>
          </a:xfrm>
          <a:prstGeom prst="rect">
            <a:avLst/>
          </a:prstGeom>
          <a:noFill/>
          <a:ln/>
        </p:spPr>
        <p:txBody>
          <a:bodyPr vert="horz" wrap="square" lIns="0" tIns="0" rIns="0" bIns="0" rtlCol="0" anchor="ctr"/>
          <a:lstStyle/>
          <a:p>
            <a:pPr marL="0" indent="0">
              <a:lnSpc>
                <a:spcPts val="1800"/>
              </a:lnSpc>
              <a:buNone/>
            </a:pPr>
            <a:r>
              <a:rPr lang="en-US" sz="1200" dirty="0">
                <a:solidFill>
                  <a:srgbClr val="BDC3C7"/>
                </a:solidFill>
              </a:rPr>
              <a:t>|</a:t>
            </a:r>
            <a:endParaRPr lang="en-US" sz="1200" dirty="0"/>
          </a:p>
        </p:txBody>
      </p:sp>
      <p:sp>
        <p:nvSpPr>
          <p:cNvPr id="31" name="Text 3"/>
          <p:cNvSpPr/>
          <p:nvPr/>
        </p:nvSpPr>
        <p:spPr>
          <a:xfrm>
            <a:off x="2703314" y="670471"/>
            <a:ext cx="3291840" cy="171450"/>
          </a:xfrm>
          <a:prstGeom prst="rect">
            <a:avLst/>
          </a:prstGeom>
          <a:noFill/>
          <a:ln/>
        </p:spPr>
        <p:txBody>
          <a:bodyPr vert="horz" wrap="square" lIns="0" tIns="0" rIns="0" bIns="0" rtlCol="0" anchor="ctr"/>
          <a:lstStyle/>
          <a:p>
            <a:pPr marL="0" indent="0">
              <a:lnSpc>
                <a:spcPts val="1350"/>
              </a:lnSpc>
              <a:buNone/>
            </a:pPr>
            <a:r>
              <a:rPr lang="en-US" sz="900" dirty="0">
                <a:solidFill>
                  <a:srgbClr val="636E72"/>
                </a:solidFill>
              </a:rPr>
              <a:t>Bradford VTS GP Training</a:t>
            </a:r>
            <a:endParaRPr lang="en-US" sz="900" dirty="0"/>
          </a:p>
        </p:txBody>
      </p:sp>
      <p:sp>
        <p:nvSpPr>
          <p:cNvPr id="32" name="Text 4"/>
          <p:cNvSpPr/>
          <p:nvPr/>
        </p:nvSpPr>
        <p:spPr>
          <a:xfrm>
            <a:off x="800100" y="1394371"/>
            <a:ext cx="43205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Managing Expectations</a:t>
            </a:r>
            <a:endParaRPr lang="en-US" sz="1350" dirty="0"/>
          </a:p>
        </p:txBody>
      </p:sp>
      <p:sp>
        <p:nvSpPr>
          <p:cNvPr id="33" name="Text 5"/>
          <p:cNvSpPr/>
          <p:nvPr/>
        </p:nvSpPr>
        <p:spPr>
          <a:xfrm>
            <a:off x="671513" y="1765846"/>
            <a:ext cx="1080135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Most women referred after an abnormal smear do NOT have cancer.</a:t>
            </a:r>
            <a:endParaRPr lang="en-US" sz="1125" dirty="0"/>
          </a:p>
        </p:txBody>
      </p:sp>
      <p:sp>
        <p:nvSpPr>
          <p:cNvPr id="34" name="Text 6"/>
          <p:cNvSpPr/>
          <p:nvPr/>
        </p:nvSpPr>
        <p:spPr>
          <a:xfrm>
            <a:off x="671513" y="2042071"/>
            <a:ext cx="1148715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It is a detailed examination using a magnifying glass (colposcope).</a:t>
            </a:r>
            <a:endParaRPr lang="en-US" sz="1125" dirty="0"/>
          </a:p>
        </p:txBody>
      </p:sp>
      <p:sp>
        <p:nvSpPr>
          <p:cNvPr id="35" name="Text 7"/>
          <p:cNvSpPr/>
          <p:nvPr/>
        </p:nvSpPr>
        <p:spPr>
          <a:xfrm>
            <a:off x="671513" y="2318296"/>
            <a:ext cx="1028700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Treatment may happen at the same time or be scheduled later.</a:t>
            </a:r>
            <a:endParaRPr lang="en-US" sz="1125" dirty="0"/>
          </a:p>
        </p:txBody>
      </p:sp>
      <p:sp>
        <p:nvSpPr>
          <p:cNvPr id="36" name="Text 8"/>
          <p:cNvSpPr/>
          <p:nvPr/>
        </p:nvSpPr>
        <p:spPr>
          <a:xfrm>
            <a:off x="671513" y="2594521"/>
            <a:ext cx="11520488"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Acetic acid (vinegar) is used to highlight abnormal "acetowhite" areas.</a:t>
            </a:r>
            <a:endParaRPr lang="en-US" sz="1125" dirty="0"/>
          </a:p>
        </p:txBody>
      </p:sp>
      <p:sp>
        <p:nvSpPr>
          <p:cNvPr id="37" name="Text 9"/>
          <p:cNvSpPr/>
          <p:nvPr/>
        </p:nvSpPr>
        <p:spPr>
          <a:xfrm>
            <a:off x="800100" y="4173885"/>
            <a:ext cx="51435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SCA Talk: Patient Phrases</a:t>
            </a:r>
            <a:endParaRPr lang="en-US" sz="1350" dirty="0"/>
          </a:p>
        </p:txBody>
      </p:sp>
      <p:sp>
        <p:nvSpPr>
          <p:cNvPr id="38" name="Text 10"/>
          <p:cNvSpPr/>
          <p:nvPr/>
        </p:nvSpPr>
        <p:spPr>
          <a:xfrm>
            <a:off x="571500" y="4640610"/>
            <a:ext cx="5238750" cy="400050"/>
          </a:xfrm>
          <a:prstGeom prst="rect">
            <a:avLst/>
          </a:prstGeom>
          <a:noFill/>
          <a:ln/>
        </p:spPr>
        <p:txBody>
          <a:bodyPr vert="horz" wrap="square" lIns="0" tIns="0" rIns="0" bIns="0" rtlCol="0" anchor="ctr"/>
          <a:lstStyle/>
          <a:p>
            <a:pPr marL="0" indent="0">
              <a:lnSpc>
                <a:spcPts val="1575"/>
              </a:lnSpc>
              <a:buNone/>
            </a:pPr>
            <a:r>
              <a:rPr lang="en-US" sz="1050" i="1" dirty="0">
                <a:solidFill>
                  <a:srgbClr val="4834D4"/>
                </a:solidFill>
              </a:rPr>
              <a:t>"Most women with an abnormal smear do not have cancer. This test picks up early changes we can treat before they become serious."</a:t>
            </a:r>
            <a:endParaRPr lang="en-US" sz="1050" dirty="0"/>
          </a:p>
        </p:txBody>
      </p:sp>
      <p:sp>
        <p:nvSpPr>
          <p:cNvPr id="39" name="Text 11"/>
          <p:cNvSpPr/>
          <p:nvPr/>
        </p:nvSpPr>
        <p:spPr>
          <a:xfrm>
            <a:off x="671513" y="5135910"/>
            <a:ext cx="11520488"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"It’s similar to a smear but takes slightly longer, about 15-20 minutes."</a:t>
            </a:r>
            <a:endParaRPr lang="en-US" sz="1125" dirty="0"/>
          </a:p>
        </p:txBody>
      </p:sp>
      <p:sp>
        <p:nvSpPr>
          <p:cNvPr id="40" name="Text 12"/>
          <p:cNvSpPr/>
          <p:nvPr/>
        </p:nvSpPr>
        <p:spPr>
          <a:xfrm>
            <a:off x="671513" y="5412135"/>
            <a:ext cx="977265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"We want to ensure your risk remains as low as possible."</a:t>
            </a:r>
            <a:endParaRPr lang="en-US" sz="1125" dirty="0"/>
          </a:p>
        </p:txBody>
      </p:sp>
      <p:sp>
        <p:nvSpPr>
          <p:cNvPr id="41" name="Text 13"/>
          <p:cNvSpPr/>
          <p:nvPr/>
        </p:nvSpPr>
        <p:spPr>
          <a:xfrm>
            <a:off x="6705600" y="1394371"/>
            <a:ext cx="49377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Practical Patient Advice</a:t>
            </a:r>
            <a:endParaRPr lang="en-US" sz="1350" dirty="0"/>
          </a:p>
        </p:txBody>
      </p:sp>
      <p:sp>
        <p:nvSpPr>
          <p:cNvPr id="42" name="Text 14"/>
          <p:cNvSpPr/>
          <p:nvPr/>
        </p:nvSpPr>
        <p:spPr>
          <a:xfrm>
            <a:off x="6577013" y="1765846"/>
            <a:ext cx="5614988"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Warn about the </a:t>
            </a:r>
            <a:r>
              <a:rPr lang="en-US" sz="1125" b="1" dirty="0">
                <a:solidFill>
                  <a:srgbClr val="2D3436"/>
                </a:solidFill>
              </a:rPr>
              <a:t>lithotomy position</a:t>
            </a:r>
            <a:r>
              <a:rPr lang="en-US" sz="1125" dirty="0">
                <a:solidFill>
                  <a:srgbClr val="2D3436"/>
                </a:solidFill>
              </a:rPr>
              <a:t> (legs in stirrups) to reduce shock.</a:t>
            </a:r>
            <a:endParaRPr lang="en-US" sz="1125" dirty="0"/>
          </a:p>
        </p:txBody>
      </p:sp>
      <p:sp>
        <p:nvSpPr>
          <p:cNvPr id="43" name="Text 15"/>
          <p:cNvSpPr/>
          <p:nvPr/>
        </p:nvSpPr>
        <p:spPr>
          <a:xfrm>
            <a:off x="6577013" y="2042071"/>
            <a:ext cx="5614988"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Advise that a </a:t>
            </a:r>
            <a:r>
              <a:rPr lang="en-US" sz="1125" b="1" dirty="0">
                <a:solidFill>
                  <a:srgbClr val="2D3436"/>
                </a:solidFill>
              </a:rPr>
              <a:t>biopsy</a:t>
            </a:r>
            <a:r>
              <a:rPr lang="en-US" sz="1125" dirty="0">
                <a:solidFill>
                  <a:srgbClr val="2D3436"/>
                </a:solidFill>
              </a:rPr>
              <a:t> may be taken; expect minor discomfort/spotting.</a:t>
            </a:r>
            <a:endParaRPr lang="en-US" sz="1125" dirty="0"/>
          </a:p>
        </p:txBody>
      </p:sp>
      <p:sp>
        <p:nvSpPr>
          <p:cNvPr id="44" name="Text 16"/>
          <p:cNvSpPr/>
          <p:nvPr/>
        </p:nvSpPr>
        <p:spPr>
          <a:xfrm>
            <a:off x="6577013" y="2318296"/>
            <a:ext cx="5614988"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Tell them they can bring a friend or partner for support.</a:t>
            </a:r>
            <a:endParaRPr lang="en-US" sz="1125" dirty="0"/>
          </a:p>
        </p:txBody>
      </p:sp>
      <p:sp>
        <p:nvSpPr>
          <p:cNvPr id="45" name="Text 17"/>
          <p:cNvSpPr/>
          <p:nvPr/>
        </p:nvSpPr>
        <p:spPr>
          <a:xfrm>
            <a:off x="6577013" y="2594521"/>
            <a:ext cx="5614988"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Encourage them to read the colposcopy leaflet provided with referral.</a:t>
            </a:r>
            <a:endParaRPr lang="en-US" sz="1125" dirty="0"/>
          </a:p>
        </p:txBody>
      </p:sp>
      <p:sp>
        <p:nvSpPr>
          <p:cNvPr id="46" name="Text 18"/>
          <p:cNvSpPr/>
          <p:nvPr/>
        </p:nvSpPr>
        <p:spPr>
          <a:xfrm>
            <a:off x="6705600" y="4173885"/>
            <a:ext cx="54864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Safety-Netting Post-Procedure</a:t>
            </a:r>
            <a:endParaRPr lang="en-US" sz="1350" dirty="0"/>
          </a:p>
        </p:txBody>
      </p:sp>
      <p:sp>
        <p:nvSpPr>
          <p:cNvPr id="47" name="Text 19"/>
          <p:cNvSpPr/>
          <p:nvPr/>
        </p:nvSpPr>
        <p:spPr>
          <a:xfrm>
            <a:off x="6577013" y="4545360"/>
            <a:ext cx="5614988"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Contact GP or clinic if </a:t>
            </a:r>
            <a:r>
              <a:rPr lang="en-US" sz="1125" b="1" dirty="0">
                <a:solidFill>
                  <a:srgbClr val="2D3436"/>
                </a:solidFill>
              </a:rPr>
              <a:t>heavy bleeding</a:t>
            </a:r>
            <a:r>
              <a:rPr lang="en-US" sz="1125" dirty="0">
                <a:solidFill>
                  <a:srgbClr val="2D3436"/>
                </a:solidFill>
              </a:rPr>
              <a:t> (more than a period) occurs.</a:t>
            </a:r>
            <a:endParaRPr lang="en-US" sz="1125" dirty="0"/>
          </a:p>
        </p:txBody>
      </p:sp>
      <p:sp>
        <p:nvSpPr>
          <p:cNvPr id="48" name="Text 20"/>
          <p:cNvSpPr/>
          <p:nvPr/>
        </p:nvSpPr>
        <p:spPr>
          <a:xfrm>
            <a:off x="6577013" y="4821585"/>
            <a:ext cx="5614988"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Report </a:t>
            </a:r>
            <a:r>
              <a:rPr lang="en-US" sz="1125" b="1" dirty="0">
                <a:solidFill>
                  <a:srgbClr val="2D3436"/>
                </a:solidFill>
              </a:rPr>
              <a:t>foul-smelling discharge</a:t>
            </a:r>
            <a:r>
              <a:rPr lang="en-US" sz="1125" dirty="0">
                <a:solidFill>
                  <a:srgbClr val="2D3436"/>
                </a:solidFill>
              </a:rPr>
              <a:t> or severe pelvic pain (infection risk).</a:t>
            </a:r>
            <a:endParaRPr lang="en-US" sz="1125" dirty="0"/>
          </a:p>
        </p:txBody>
      </p:sp>
      <p:sp>
        <p:nvSpPr>
          <p:cNvPr id="49" name="Text 21"/>
          <p:cNvSpPr/>
          <p:nvPr/>
        </p:nvSpPr>
        <p:spPr>
          <a:xfrm>
            <a:off x="6577013" y="5097810"/>
            <a:ext cx="5614988"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Reminder: A normal colposcopy does not exclude future symptoms.</a:t>
            </a:r>
            <a:endParaRPr lang="en-US" sz="1125" dirty="0"/>
          </a:p>
        </p:txBody>
      </p:sp>
      <p:sp>
        <p:nvSpPr>
          <p:cNvPr id="50" name="Text 22"/>
          <p:cNvSpPr/>
          <p:nvPr/>
        </p:nvSpPr>
        <p:spPr>
          <a:xfrm>
            <a:off x="6577013" y="5374035"/>
            <a:ext cx="5614988"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Explain that </a:t>
            </a:r>
            <a:r>
              <a:rPr lang="en-US" sz="1125" b="1" dirty="0">
                <a:solidFill>
                  <a:srgbClr val="2D3436"/>
                </a:solidFill>
              </a:rPr>
              <a:t>waiting for biopsy results</a:t>
            </a:r>
            <a:r>
              <a:rPr lang="en-US" sz="1125" dirty="0">
                <a:solidFill>
                  <a:srgbClr val="2D3436"/>
                </a:solidFill>
              </a:rPr>
              <a:t> can take 4-6 weeks.</a:t>
            </a:r>
            <a:endParaRPr lang="en-US" sz="1125"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190500"/>
            <a:ext cx="11430000" cy="822871"/>
          </a:xfrm>
          <a:prstGeom prst="rect">
            <a:avLst/>
          </a:prstGeom>
        </p:spPr>
      </p:pic>
      <p:pic>
        <p:nvPicPr>
          <p:cNvPr id="5" name="Image 3" descr="preencoded.png"/>
          <p:cNvPicPr>
            <a:picLocks noChangeAspect="1"/>
          </p:cNvPicPr>
          <p:nvPr/>
        </p:nvPicPr>
        <p:blipFill>
          <a:blip r:embed="rId5"/>
          <a:stretch>
            <a:fillRect/>
          </a:stretch>
        </p:blipFill>
        <p:spPr>
          <a:xfrm>
            <a:off x="381000" y="1203871"/>
            <a:ext cx="5572125" cy="2589014"/>
          </a:xfrm>
          <a:prstGeom prst="rect">
            <a:avLst/>
          </a:prstGeom>
        </p:spPr>
      </p:pic>
      <p:pic>
        <p:nvPicPr>
          <p:cNvPr id="6" name="Image 4" descr="preencoded.png"/>
          <p:cNvPicPr>
            <a:picLocks noChangeAspect="1"/>
          </p:cNvPicPr>
          <p:nvPr/>
        </p:nvPicPr>
        <p:blipFill>
          <a:blip r:embed="rId6"/>
          <a:stretch>
            <a:fillRect/>
          </a:stretch>
        </p:blipFill>
        <p:spPr>
          <a:xfrm>
            <a:off x="619125" y="1475333"/>
            <a:ext cx="285750" cy="190500"/>
          </a:xfrm>
          <a:prstGeom prst="rect">
            <a:avLst/>
          </a:prstGeom>
        </p:spPr>
      </p:pic>
      <p:pic>
        <p:nvPicPr>
          <p:cNvPr id="7" name="Image 5" descr="preencoded.png"/>
          <p:cNvPicPr>
            <a:picLocks noChangeAspect="1"/>
          </p:cNvPicPr>
          <p:nvPr/>
        </p:nvPicPr>
        <p:blipFill>
          <a:blip r:embed="rId7"/>
          <a:stretch>
            <a:fillRect/>
          </a:stretch>
        </p:blipFill>
        <p:spPr>
          <a:xfrm>
            <a:off x="381000" y="3983385"/>
            <a:ext cx="5572125" cy="2589014"/>
          </a:xfrm>
          <a:prstGeom prst="rect">
            <a:avLst/>
          </a:prstGeom>
        </p:spPr>
      </p:pic>
      <p:pic>
        <p:nvPicPr>
          <p:cNvPr id="8" name="Image 6" descr="preencoded.png"/>
          <p:cNvPicPr>
            <a:picLocks noChangeAspect="1"/>
          </p:cNvPicPr>
          <p:nvPr/>
        </p:nvPicPr>
        <p:blipFill>
          <a:blip r:embed="rId8"/>
          <a:stretch>
            <a:fillRect/>
          </a:stretch>
        </p:blipFill>
        <p:spPr>
          <a:xfrm>
            <a:off x="619125" y="4254847"/>
            <a:ext cx="285750" cy="190500"/>
          </a:xfrm>
          <a:prstGeom prst="rect">
            <a:avLst/>
          </a:prstGeom>
        </p:spPr>
      </p:pic>
      <p:pic>
        <p:nvPicPr>
          <p:cNvPr id="9" name="Image 7" descr="preencoded.png"/>
          <p:cNvPicPr>
            <a:picLocks noChangeAspect="1"/>
          </p:cNvPicPr>
          <p:nvPr/>
        </p:nvPicPr>
        <p:blipFill>
          <a:blip r:embed="rId9"/>
          <a:stretch>
            <a:fillRect/>
          </a:stretch>
        </p:blipFill>
        <p:spPr>
          <a:xfrm>
            <a:off x="6238875" y="1203871"/>
            <a:ext cx="5572125" cy="2589014"/>
          </a:xfrm>
          <a:prstGeom prst="rect">
            <a:avLst/>
          </a:prstGeom>
        </p:spPr>
      </p:pic>
      <p:pic>
        <p:nvPicPr>
          <p:cNvPr id="10" name="Image 8" descr="preencoded.png"/>
          <p:cNvPicPr>
            <a:picLocks noChangeAspect="1"/>
          </p:cNvPicPr>
          <p:nvPr/>
        </p:nvPicPr>
        <p:blipFill>
          <a:blip r:embed="rId10"/>
          <a:stretch>
            <a:fillRect/>
          </a:stretch>
        </p:blipFill>
        <p:spPr>
          <a:xfrm>
            <a:off x="6477000" y="1475333"/>
            <a:ext cx="285750" cy="190500"/>
          </a:xfrm>
          <a:prstGeom prst="rect">
            <a:avLst/>
          </a:prstGeom>
        </p:spPr>
      </p:pic>
      <p:pic>
        <p:nvPicPr>
          <p:cNvPr id="11" name="Image 9" descr="preencoded.png"/>
          <p:cNvPicPr>
            <a:picLocks noChangeAspect="1"/>
          </p:cNvPicPr>
          <p:nvPr/>
        </p:nvPicPr>
        <p:blipFill>
          <a:blip r:embed="rId11"/>
          <a:stretch>
            <a:fillRect/>
          </a:stretch>
        </p:blipFill>
        <p:spPr>
          <a:xfrm>
            <a:off x="6238875" y="3983385"/>
            <a:ext cx="5572125" cy="2589014"/>
          </a:xfrm>
          <a:prstGeom prst="rect">
            <a:avLst/>
          </a:prstGeom>
        </p:spPr>
      </p:pic>
      <p:pic>
        <p:nvPicPr>
          <p:cNvPr id="12" name="Image 10" descr="preencoded.png"/>
          <p:cNvPicPr>
            <a:picLocks noChangeAspect="1"/>
          </p:cNvPicPr>
          <p:nvPr/>
        </p:nvPicPr>
        <p:blipFill>
          <a:blip r:embed="rId12"/>
          <a:stretch>
            <a:fillRect/>
          </a:stretch>
        </p:blipFill>
        <p:spPr>
          <a:xfrm>
            <a:off x="6477000" y="4254847"/>
            <a:ext cx="285750" cy="190500"/>
          </a:xfrm>
          <a:prstGeom prst="rect">
            <a:avLst/>
          </a:prstGeom>
        </p:spPr>
      </p:pic>
      <p:pic>
        <p:nvPicPr>
          <p:cNvPr id="13" name="Image 11" descr="preencoded.png"/>
          <p:cNvPicPr>
            <a:picLocks noChangeAspect="1"/>
          </p:cNvPicPr>
          <p:nvPr/>
        </p:nvPicPr>
        <p:blipFill>
          <a:blip r:embed="rId13"/>
          <a:stretch>
            <a:fillRect/>
          </a:stretch>
        </p:blipFill>
        <p:spPr>
          <a:xfrm>
            <a:off x="6477000" y="4716810"/>
            <a:ext cx="5095875" cy="914400"/>
          </a:xfrm>
          <a:prstGeom prst="rect">
            <a:avLst/>
          </a:prstGeom>
        </p:spPr>
      </p:pic>
      <p:sp>
        <p:nvSpPr>
          <p:cNvPr id="14" name="Text 0"/>
          <p:cNvSpPr/>
          <p:nvPr/>
        </p:nvSpPr>
        <p:spPr>
          <a:xfrm>
            <a:off x="619125" y="333375"/>
            <a:ext cx="10953750" cy="251371"/>
          </a:xfrm>
          <a:prstGeom prst="rect">
            <a:avLst/>
          </a:prstGeom>
          <a:noFill/>
          <a:ln/>
        </p:spPr>
        <p:txBody>
          <a:bodyPr vert="horz" wrap="square" lIns="0" tIns="0" rIns="0" bIns="0" rtlCol="0" anchor="ctr"/>
          <a:lstStyle/>
          <a:p>
            <a:pPr marL="0" indent="0">
              <a:lnSpc>
                <a:spcPts val="1980"/>
              </a:lnSpc>
              <a:buNone/>
            </a:pPr>
            <a:r>
              <a:rPr lang="en-US" sz="1800" b="1" dirty="0">
                <a:solidFill>
                  <a:srgbClr val="2D3436"/>
                </a:solidFill>
              </a:rPr>
              <a:t>Treatment Options for CIN</a:t>
            </a:r>
            <a:endParaRPr lang="en-US" sz="1800" dirty="0"/>
          </a:p>
        </p:txBody>
      </p:sp>
      <p:sp>
        <p:nvSpPr>
          <p:cNvPr id="15" name="Text 1"/>
          <p:cNvSpPr/>
          <p:nvPr/>
        </p:nvSpPr>
        <p:spPr>
          <a:xfrm>
            <a:off x="619125" y="670471"/>
            <a:ext cx="3429000" cy="171450"/>
          </a:xfrm>
          <a:prstGeom prst="rect">
            <a:avLst/>
          </a:prstGeom>
          <a:noFill/>
          <a:ln/>
        </p:spPr>
        <p:txBody>
          <a:bodyPr vert="horz" wrap="square" lIns="0" tIns="0" rIns="0" bIns="0" rtlCol="0" anchor="ctr"/>
          <a:lstStyle/>
          <a:p>
            <a:pPr marL="0" indent="0">
              <a:lnSpc>
                <a:spcPts val="1350"/>
              </a:lnSpc>
              <a:buNone/>
            </a:pPr>
            <a:r>
              <a:rPr lang="en-US" sz="900" b="1" kern="0" spc="30" dirty="0">
                <a:solidFill>
                  <a:srgbClr val="E17055"/>
                </a:solidFill>
              </a:rPr>
              <a:t>CERVICAL SCREENING MODULE</a:t>
            </a:r>
            <a:endParaRPr lang="en-US" sz="900" dirty="0"/>
          </a:p>
        </p:txBody>
      </p:sp>
      <p:sp>
        <p:nvSpPr>
          <p:cNvPr id="16" name="Text 2"/>
          <p:cNvSpPr/>
          <p:nvPr/>
        </p:nvSpPr>
        <p:spPr>
          <a:xfrm>
            <a:off x="2651968" y="641896"/>
            <a:ext cx="182880" cy="228600"/>
          </a:xfrm>
          <a:prstGeom prst="rect">
            <a:avLst/>
          </a:prstGeom>
          <a:noFill/>
          <a:ln/>
        </p:spPr>
        <p:txBody>
          <a:bodyPr vert="horz" wrap="square" lIns="0" tIns="0" rIns="0" bIns="0" rtlCol="0" anchor="ctr"/>
          <a:lstStyle/>
          <a:p>
            <a:pPr marL="0" indent="0">
              <a:lnSpc>
                <a:spcPts val="1800"/>
              </a:lnSpc>
              <a:buNone/>
            </a:pPr>
            <a:r>
              <a:rPr lang="en-US" sz="1200" dirty="0">
                <a:solidFill>
                  <a:srgbClr val="BDC3C7"/>
                </a:solidFill>
              </a:rPr>
              <a:t>|</a:t>
            </a:r>
            <a:endParaRPr lang="en-US" sz="1200" dirty="0"/>
          </a:p>
        </p:txBody>
      </p:sp>
      <p:sp>
        <p:nvSpPr>
          <p:cNvPr id="17" name="Text 3"/>
          <p:cNvSpPr/>
          <p:nvPr/>
        </p:nvSpPr>
        <p:spPr>
          <a:xfrm>
            <a:off x="2798564" y="670471"/>
            <a:ext cx="3291840" cy="171450"/>
          </a:xfrm>
          <a:prstGeom prst="rect">
            <a:avLst/>
          </a:prstGeom>
          <a:noFill/>
          <a:ln/>
        </p:spPr>
        <p:txBody>
          <a:bodyPr vert="horz" wrap="square" lIns="0" tIns="0" rIns="0" bIns="0" rtlCol="0" anchor="ctr"/>
          <a:lstStyle/>
          <a:p>
            <a:pPr marL="0" indent="0">
              <a:lnSpc>
                <a:spcPts val="1350"/>
              </a:lnSpc>
              <a:buNone/>
            </a:pPr>
            <a:r>
              <a:rPr lang="en-US" sz="900" dirty="0">
                <a:solidFill>
                  <a:srgbClr val="636E72"/>
                </a:solidFill>
              </a:rPr>
              <a:t>Bradford VTS GP Training</a:t>
            </a:r>
            <a:endParaRPr lang="en-US" sz="900" dirty="0"/>
          </a:p>
        </p:txBody>
      </p:sp>
      <p:sp>
        <p:nvSpPr>
          <p:cNvPr id="18" name="Text 4"/>
          <p:cNvSpPr/>
          <p:nvPr/>
        </p:nvSpPr>
        <p:spPr>
          <a:xfrm>
            <a:off x="1019175" y="1441996"/>
            <a:ext cx="37033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LLETZ (Excisional)</a:t>
            </a:r>
            <a:endParaRPr lang="en-US" sz="1350" dirty="0"/>
          </a:p>
        </p:txBody>
      </p:sp>
      <p:sp>
        <p:nvSpPr>
          <p:cNvPr id="19" name="Text 5"/>
          <p:cNvSpPr/>
          <p:nvPr/>
        </p:nvSpPr>
        <p:spPr>
          <a:xfrm>
            <a:off x="619125" y="1842046"/>
            <a:ext cx="18288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E17055"/>
                </a:solidFill>
              </a:rPr>
              <a:t>•</a:t>
            </a:r>
            <a:endParaRPr lang="en-US" sz="1200" dirty="0"/>
          </a:p>
        </p:txBody>
      </p:sp>
      <p:sp>
        <p:nvSpPr>
          <p:cNvPr id="20" name="Text 6"/>
          <p:cNvSpPr/>
          <p:nvPr/>
        </p:nvSpPr>
        <p:spPr>
          <a:xfrm>
            <a:off x="767804" y="1842046"/>
            <a:ext cx="4947196"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2D3436"/>
                </a:solidFill>
              </a:rPr>
              <a:t>Most common treatment; uses a wire loop under local anaesthetic to remove the transformation zone (TZ).</a:t>
            </a:r>
            <a:endParaRPr lang="en-US" sz="1200" dirty="0"/>
          </a:p>
        </p:txBody>
      </p:sp>
      <p:sp>
        <p:nvSpPr>
          <p:cNvPr id="21" name="Text 7"/>
          <p:cNvSpPr/>
          <p:nvPr/>
        </p:nvSpPr>
        <p:spPr>
          <a:xfrm>
            <a:off x="619125" y="2363837"/>
            <a:ext cx="18288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E17055"/>
                </a:solidFill>
              </a:rPr>
              <a:t>•</a:t>
            </a:r>
            <a:endParaRPr lang="en-US" sz="1200" dirty="0"/>
          </a:p>
        </p:txBody>
      </p:sp>
      <p:sp>
        <p:nvSpPr>
          <p:cNvPr id="22" name="Text 8"/>
          <p:cNvSpPr/>
          <p:nvPr/>
        </p:nvSpPr>
        <p:spPr>
          <a:xfrm>
            <a:off x="767804" y="2363837"/>
            <a:ext cx="4947196"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3436"/>
                </a:solidFill>
              </a:rPr>
              <a:t>Gold Standard:</a:t>
            </a:r>
            <a:r>
              <a:rPr lang="en-US" sz="1200" dirty="0">
                <a:solidFill>
                  <a:srgbClr val="2D3436"/>
                </a:solidFill>
              </a:rPr>
              <a:t> Excises tissue which allows for histology to confirm diagnosis and clear margins.</a:t>
            </a:r>
            <a:endParaRPr lang="en-US" sz="1200" dirty="0"/>
          </a:p>
        </p:txBody>
      </p:sp>
      <p:sp>
        <p:nvSpPr>
          <p:cNvPr id="23" name="Text 9"/>
          <p:cNvSpPr/>
          <p:nvPr/>
        </p:nvSpPr>
        <p:spPr>
          <a:xfrm>
            <a:off x="619125" y="2885629"/>
            <a:ext cx="182880"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E17055"/>
                </a:solidFill>
              </a:rPr>
              <a:t>•</a:t>
            </a:r>
            <a:endParaRPr lang="en-US" sz="1200" dirty="0"/>
          </a:p>
        </p:txBody>
      </p:sp>
      <p:sp>
        <p:nvSpPr>
          <p:cNvPr id="24" name="Text 10"/>
          <p:cNvSpPr/>
          <p:nvPr/>
        </p:nvSpPr>
        <p:spPr>
          <a:xfrm>
            <a:off x="767804" y="2885629"/>
            <a:ext cx="11424196"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D3436"/>
                </a:solidFill>
              </a:rPr>
              <a:t>Highly effective for CIN 2/3 with low complication rates and fast recovery.</a:t>
            </a:r>
            <a:endParaRPr lang="en-US" sz="1200" dirty="0"/>
          </a:p>
        </p:txBody>
      </p:sp>
      <p:sp>
        <p:nvSpPr>
          <p:cNvPr id="25" name="Text 11"/>
          <p:cNvSpPr/>
          <p:nvPr/>
        </p:nvSpPr>
        <p:spPr>
          <a:xfrm>
            <a:off x="1019175" y="4221510"/>
            <a:ext cx="39090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Ablative Techniques</a:t>
            </a:r>
            <a:endParaRPr lang="en-US" sz="1350" dirty="0"/>
          </a:p>
        </p:txBody>
      </p:sp>
      <p:sp>
        <p:nvSpPr>
          <p:cNvPr id="26" name="Text 12"/>
          <p:cNvSpPr/>
          <p:nvPr/>
        </p:nvSpPr>
        <p:spPr>
          <a:xfrm>
            <a:off x="619125" y="4621560"/>
            <a:ext cx="18288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E17055"/>
                </a:solidFill>
              </a:rPr>
              <a:t>•</a:t>
            </a:r>
            <a:endParaRPr lang="en-US" sz="1200" dirty="0"/>
          </a:p>
        </p:txBody>
      </p:sp>
      <p:sp>
        <p:nvSpPr>
          <p:cNvPr id="27" name="Text 13"/>
          <p:cNvSpPr/>
          <p:nvPr/>
        </p:nvSpPr>
        <p:spPr>
          <a:xfrm>
            <a:off x="767804" y="4621560"/>
            <a:ext cx="4947196"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3436"/>
                </a:solidFill>
              </a:rPr>
              <a:t>Cryotherapy/Cold Coagulation:</a:t>
            </a:r>
            <a:r>
              <a:rPr lang="en-US" sz="1200" dirty="0">
                <a:solidFill>
                  <a:srgbClr val="2D3436"/>
                </a:solidFill>
              </a:rPr>
              <a:t> Destroys abnormal cells using extreme cold or thermal heat.</a:t>
            </a:r>
            <a:endParaRPr lang="en-US" sz="1200" dirty="0"/>
          </a:p>
        </p:txBody>
      </p:sp>
      <p:sp>
        <p:nvSpPr>
          <p:cNvPr id="28" name="Text 14"/>
          <p:cNvSpPr/>
          <p:nvPr/>
        </p:nvSpPr>
        <p:spPr>
          <a:xfrm>
            <a:off x="619125" y="5143351"/>
            <a:ext cx="18288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E17055"/>
                </a:solidFill>
              </a:rPr>
              <a:t>•</a:t>
            </a:r>
            <a:endParaRPr lang="en-US" sz="1200" dirty="0"/>
          </a:p>
        </p:txBody>
      </p:sp>
      <p:sp>
        <p:nvSpPr>
          <p:cNvPr id="29" name="Text 15"/>
          <p:cNvSpPr/>
          <p:nvPr/>
        </p:nvSpPr>
        <p:spPr>
          <a:xfrm>
            <a:off x="767804" y="5143351"/>
            <a:ext cx="4947196"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2D3436"/>
                </a:solidFill>
              </a:rPr>
              <a:t>Only suitable if the entire TZ is visible and there is no suspicion of glandular or invasive disease.</a:t>
            </a:r>
            <a:endParaRPr lang="en-US" sz="1200" dirty="0"/>
          </a:p>
        </p:txBody>
      </p:sp>
      <p:sp>
        <p:nvSpPr>
          <p:cNvPr id="30" name="Text 16"/>
          <p:cNvSpPr/>
          <p:nvPr/>
        </p:nvSpPr>
        <p:spPr>
          <a:xfrm>
            <a:off x="619125" y="5665143"/>
            <a:ext cx="182880"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E17055"/>
                </a:solidFill>
              </a:rPr>
              <a:t>•</a:t>
            </a:r>
            <a:endParaRPr lang="en-US" sz="1200" dirty="0"/>
          </a:p>
        </p:txBody>
      </p:sp>
      <p:sp>
        <p:nvSpPr>
          <p:cNvPr id="31" name="Text 17"/>
          <p:cNvSpPr/>
          <p:nvPr/>
        </p:nvSpPr>
        <p:spPr>
          <a:xfrm>
            <a:off x="767804" y="5665143"/>
            <a:ext cx="11424196"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D3436"/>
                </a:solidFill>
              </a:rPr>
              <a:t>Main disadvantage is that no tissue is available for laboratory analysis.</a:t>
            </a:r>
            <a:endParaRPr lang="en-US" sz="1200" dirty="0"/>
          </a:p>
        </p:txBody>
      </p:sp>
      <p:sp>
        <p:nvSpPr>
          <p:cNvPr id="32" name="Text 18"/>
          <p:cNvSpPr/>
          <p:nvPr/>
        </p:nvSpPr>
        <p:spPr>
          <a:xfrm>
            <a:off x="6877050" y="1441996"/>
            <a:ext cx="531495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Cone Biopsy (Major Excision)</a:t>
            </a:r>
            <a:endParaRPr lang="en-US" sz="1350" dirty="0"/>
          </a:p>
        </p:txBody>
      </p:sp>
      <p:sp>
        <p:nvSpPr>
          <p:cNvPr id="33" name="Text 19"/>
          <p:cNvSpPr/>
          <p:nvPr/>
        </p:nvSpPr>
        <p:spPr>
          <a:xfrm>
            <a:off x="6477000" y="1842046"/>
            <a:ext cx="18288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E17055"/>
                </a:solidFill>
              </a:rPr>
              <a:t>•</a:t>
            </a:r>
            <a:endParaRPr lang="en-US" sz="1200" dirty="0"/>
          </a:p>
        </p:txBody>
      </p:sp>
      <p:sp>
        <p:nvSpPr>
          <p:cNvPr id="34" name="Text 20"/>
          <p:cNvSpPr/>
          <p:nvPr/>
        </p:nvSpPr>
        <p:spPr>
          <a:xfrm>
            <a:off x="6625679" y="1842046"/>
            <a:ext cx="4947196"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2D3436"/>
                </a:solidFill>
              </a:rPr>
              <a:t>Usually performed under general anaesthetic for larger or deeper samples than LLETZ.</a:t>
            </a:r>
            <a:endParaRPr lang="en-US" sz="1200" dirty="0"/>
          </a:p>
        </p:txBody>
      </p:sp>
      <p:sp>
        <p:nvSpPr>
          <p:cNvPr id="35" name="Text 21"/>
          <p:cNvSpPr/>
          <p:nvPr/>
        </p:nvSpPr>
        <p:spPr>
          <a:xfrm>
            <a:off x="6477000" y="2363837"/>
            <a:ext cx="18288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E17055"/>
                </a:solidFill>
              </a:rPr>
              <a:t>•</a:t>
            </a:r>
            <a:endParaRPr lang="en-US" sz="1200" dirty="0"/>
          </a:p>
        </p:txBody>
      </p:sp>
      <p:sp>
        <p:nvSpPr>
          <p:cNvPr id="36" name="Text 22"/>
          <p:cNvSpPr/>
          <p:nvPr/>
        </p:nvSpPr>
        <p:spPr>
          <a:xfrm>
            <a:off x="6625679" y="2363837"/>
            <a:ext cx="4947196"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2D3436"/>
                </a:solidFill>
              </a:rPr>
              <a:t>Indicated for </a:t>
            </a:r>
            <a:r>
              <a:rPr lang="en-US" sz="1200" b="1" dirty="0">
                <a:solidFill>
                  <a:srgbClr val="2D3436"/>
                </a:solidFill>
              </a:rPr>
              <a:t>Glandular Neoplasia (CGIN)</a:t>
            </a:r>
            <a:r>
              <a:rPr lang="en-US" sz="1200" dirty="0">
                <a:solidFill>
                  <a:srgbClr val="2D3436"/>
                </a:solidFill>
              </a:rPr>
              <a:t> or when the TZ extends high into the endocervical canal.</a:t>
            </a:r>
            <a:endParaRPr lang="en-US" sz="1200" dirty="0"/>
          </a:p>
        </p:txBody>
      </p:sp>
      <p:sp>
        <p:nvSpPr>
          <p:cNvPr id="37" name="Text 23"/>
          <p:cNvSpPr/>
          <p:nvPr/>
        </p:nvSpPr>
        <p:spPr>
          <a:xfrm>
            <a:off x="6477000" y="2885629"/>
            <a:ext cx="18288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E17055"/>
                </a:solidFill>
              </a:rPr>
              <a:t>•</a:t>
            </a:r>
            <a:endParaRPr lang="en-US" sz="1200" dirty="0"/>
          </a:p>
        </p:txBody>
      </p:sp>
      <p:sp>
        <p:nvSpPr>
          <p:cNvPr id="38" name="Text 24"/>
          <p:cNvSpPr/>
          <p:nvPr/>
        </p:nvSpPr>
        <p:spPr>
          <a:xfrm>
            <a:off x="6625679" y="2885629"/>
            <a:ext cx="4947196"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2D3436"/>
                </a:solidFill>
              </a:rPr>
              <a:t>Increased risk of cervical stenosis or weakness in future pregnancies compared to LLETZ.</a:t>
            </a:r>
            <a:endParaRPr lang="en-US" sz="1200" dirty="0"/>
          </a:p>
        </p:txBody>
      </p:sp>
      <p:sp>
        <p:nvSpPr>
          <p:cNvPr id="39" name="Text 25"/>
          <p:cNvSpPr/>
          <p:nvPr/>
        </p:nvSpPr>
        <p:spPr>
          <a:xfrm>
            <a:off x="6877050" y="4221510"/>
            <a:ext cx="531495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SCA Talk: Explaining Treatment</a:t>
            </a:r>
            <a:endParaRPr lang="en-US" sz="1350" dirty="0"/>
          </a:p>
        </p:txBody>
      </p:sp>
      <p:sp>
        <p:nvSpPr>
          <p:cNvPr id="40" name="Text 26"/>
          <p:cNvSpPr/>
          <p:nvPr/>
        </p:nvSpPr>
        <p:spPr>
          <a:xfrm>
            <a:off x="6619875" y="4716810"/>
            <a:ext cx="4953000" cy="914400"/>
          </a:xfrm>
          <a:prstGeom prst="rect">
            <a:avLst/>
          </a:prstGeom>
          <a:noFill/>
          <a:ln/>
        </p:spPr>
        <p:txBody>
          <a:bodyPr vert="horz" wrap="square" lIns="0" tIns="0" rIns="0" bIns="0" rtlCol="0" anchor="ctr"/>
          <a:lstStyle/>
          <a:p>
            <a:pPr marL="0" indent="0">
              <a:lnSpc>
                <a:spcPts val="1800"/>
              </a:lnSpc>
              <a:buNone/>
            </a:pPr>
            <a:r>
              <a:rPr lang="en-US" sz="1200" i="1" dirty="0">
                <a:solidFill>
                  <a:srgbClr val="444444"/>
                </a:solidFill>
              </a:rPr>
              <a:t>"The doctor uses a tiny wire loop to remove the area of abnormal cells. We use local anaesthetic, like at the dentist, so you shouldn't feel pain, just some pressure or tugging. It only takes about 15 minutes."</a:t>
            </a:r>
            <a:endParaRPr lang="en-US" sz="1200" dirty="0"/>
          </a:p>
        </p:txBody>
      </p:sp>
      <p:sp>
        <p:nvSpPr>
          <p:cNvPr id="41" name="Text 27"/>
          <p:cNvSpPr/>
          <p:nvPr/>
        </p:nvSpPr>
        <p:spPr>
          <a:xfrm>
            <a:off x="6477000" y="5774085"/>
            <a:ext cx="182880"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E17055"/>
                </a:solidFill>
              </a:rPr>
              <a:t>•</a:t>
            </a:r>
            <a:endParaRPr lang="en-US" sz="1200" dirty="0"/>
          </a:p>
        </p:txBody>
      </p:sp>
      <p:sp>
        <p:nvSpPr>
          <p:cNvPr id="42" name="Text 28"/>
          <p:cNvSpPr/>
          <p:nvPr/>
        </p:nvSpPr>
        <p:spPr>
          <a:xfrm>
            <a:off x="6625679" y="5774085"/>
            <a:ext cx="5566321"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D3436"/>
                </a:solidFill>
              </a:rPr>
              <a:t>Reassure: Treatment prevents cancer before it can start.</a:t>
            </a:r>
            <a:endParaRPr lang="en-US" sz="12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285750" y="123825"/>
            <a:ext cx="11620500" cy="708571"/>
          </a:xfrm>
          <a:prstGeom prst="rect">
            <a:avLst/>
          </a:prstGeom>
        </p:spPr>
      </p:pic>
      <p:pic>
        <p:nvPicPr>
          <p:cNvPr id="5" name="Image 3" descr="preencoded.png"/>
          <p:cNvPicPr>
            <a:picLocks noChangeAspect="1"/>
          </p:cNvPicPr>
          <p:nvPr/>
        </p:nvPicPr>
        <p:blipFill>
          <a:blip r:embed="rId5"/>
          <a:stretch>
            <a:fillRect/>
          </a:stretch>
        </p:blipFill>
        <p:spPr>
          <a:xfrm>
            <a:off x="285750" y="946696"/>
            <a:ext cx="5715000" cy="5730329"/>
          </a:xfrm>
          <a:prstGeom prst="rect">
            <a:avLst/>
          </a:prstGeom>
        </p:spPr>
      </p:pic>
      <p:pic>
        <p:nvPicPr>
          <p:cNvPr id="6" name="Image 4" descr="preencoded.png"/>
          <p:cNvPicPr>
            <a:picLocks noChangeAspect="1"/>
          </p:cNvPicPr>
          <p:nvPr/>
        </p:nvPicPr>
        <p:blipFill>
          <a:blip r:embed="rId6"/>
          <a:stretch>
            <a:fillRect/>
          </a:stretch>
        </p:blipFill>
        <p:spPr>
          <a:xfrm>
            <a:off x="476250" y="1140023"/>
            <a:ext cx="214313" cy="175320"/>
          </a:xfrm>
          <a:prstGeom prst="rect">
            <a:avLst/>
          </a:prstGeom>
        </p:spPr>
      </p:pic>
      <p:pic>
        <p:nvPicPr>
          <p:cNvPr id="7" name="Image 5" descr="preencoded.png"/>
          <p:cNvPicPr>
            <a:picLocks noChangeAspect="1"/>
          </p:cNvPicPr>
          <p:nvPr/>
        </p:nvPicPr>
        <p:blipFill>
          <a:blip r:embed="rId7"/>
          <a:stretch>
            <a:fillRect/>
          </a:stretch>
        </p:blipFill>
        <p:spPr>
          <a:xfrm>
            <a:off x="476250" y="3585121"/>
            <a:ext cx="5334000" cy="552450"/>
          </a:xfrm>
          <a:prstGeom prst="rect">
            <a:avLst/>
          </a:prstGeom>
        </p:spPr>
      </p:pic>
      <p:pic>
        <p:nvPicPr>
          <p:cNvPr id="8" name="Image 6" descr="preencoded.png"/>
          <p:cNvPicPr>
            <a:picLocks noChangeAspect="1"/>
          </p:cNvPicPr>
          <p:nvPr/>
        </p:nvPicPr>
        <p:blipFill>
          <a:blip r:embed="rId8"/>
          <a:stretch>
            <a:fillRect/>
          </a:stretch>
        </p:blipFill>
        <p:spPr>
          <a:xfrm>
            <a:off x="6191250" y="946696"/>
            <a:ext cx="5715000" cy="1885950"/>
          </a:xfrm>
          <a:prstGeom prst="rect">
            <a:avLst/>
          </a:prstGeom>
        </p:spPr>
      </p:pic>
      <p:pic>
        <p:nvPicPr>
          <p:cNvPr id="9" name="Image 7" descr="preencoded.png"/>
          <p:cNvPicPr>
            <a:picLocks noChangeAspect="1"/>
          </p:cNvPicPr>
          <p:nvPr/>
        </p:nvPicPr>
        <p:blipFill>
          <a:blip r:embed="rId9"/>
          <a:stretch>
            <a:fillRect/>
          </a:stretch>
        </p:blipFill>
        <p:spPr>
          <a:xfrm>
            <a:off x="6381750" y="1140023"/>
            <a:ext cx="214313" cy="175320"/>
          </a:xfrm>
          <a:prstGeom prst="rect">
            <a:avLst/>
          </a:prstGeom>
        </p:spPr>
      </p:pic>
      <p:pic>
        <p:nvPicPr>
          <p:cNvPr id="10" name="Image 8" descr="preencoded.png"/>
          <p:cNvPicPr>
            <a:picLocks noChangeAspect="1"/>
          </p:cNvPicPr>
          <p:nvPr/>
        </p:nvPicPr>
        <p:blipFill>
          <a:blip r:embed="rId10"/>
          <a:stretch>
            <a:fillRect/>
          </a:stretch>
        </p:blipFill>
        <p:spPr>
          <a:xfrm>
            <a:off x="6191250" y="2927896"/>
            <a:ext cx="5715000" cy="2085975"/>
          </a:xfrm>
          <a:prstGeom prst="rect">
            <a:avLst/>
          </a:prstGeom>
        </p:spPr>
      </p:pic>
      <p:pic>
        <p:nvPicPr>
          <p:cNvPr id="11" name="Image 9" descr="preencoded.png"/>
          <p:cNvPicPr>
            <a:picLocks noChangeAspect="1"/>
          </p:cNvPicPr>
          <p:nvPr/>
        </p:nvPicPr>
        <p:blipFill>
          <a:blip r:embed="rId11"/>
          <a:stretch>
            <a:fillRect/>
          </a:stretch>
        </p:blipFill>
        <p:spPr>
          <a:xfrm>
            <a:off x="6381750" y="3121223"/>
            <a:ext cx="214313" cy="175320"/>
          </a:xfrm>
          <a:prstGeom prst="rect">
            <a:avLst/>
          </a:prstGeom>
        </p:spPr>
      </p:pic>
      <p:pic>
        <p:nvPicPr>
          <p:cNvPr id="12" name="Image 10" descr="preencoded.png"/>
          <p:cNvPicPr>
            <a:picLocks noChangeAspect="1"/>
          </p:cNvPicPr>
          <p:nvPr/>
        </p:nvPicPr>
        <p:blipFill>
          <a:blip r:embed="rId12"/>
          <a:stretch>
            <a:fillRect/>
          </a:stretch>
        </p:blipFill>
        <p:spPr>
          <a:xfrm>
            <a:off x="6191250" y="5109121"/>
            <a:ext cx="5715000" cy="1567904"/>
          </a:xfrm>
          <a:prstGeom prst="rect">
            <a:avLst/>
          </a:prstGeom>
        </p:spPr>
      </p:pic>
      <p:pic>
        <p:nvPicPr>
          <p:cNvPr id="13" name="Image 11" descr="preencoded.png"/>
          <p:cNvPicPr>
            <a:picLocks noChangeAspect="1"/>
          </p:cNvPicPr>
          <p:nvPr/>
        </p:nvPicPr>
        <p:blipFill>
          <a:blip r:embed="rId13"/>
          <a:stretch>
            <a:fillRect/>
          </a:stretch>
        </p:blipFill>
        <p:spPr>
          <a:xfrm>
            <a:off x="6381750" y="5302448"/>
            <a:ext cx="214313" cy="175320"/>
          </a:xfrm>
          <a:prstGeom prst="rect">
            <a:avLst/>
          </a:prstGeom>
        </p:spPr>
      </p:pic>
      <p:sp>
        <p:nvSpPr>
          <p:cNvPr id="14" name="Text 0"/>
          <p:cNvSpPr/>
          <p:nvPr/>
        </p:nvSpPr>
        <p:spPr>
          <a:xfrm>
            <a:off x="523875" y="219075"/>
            <a:ext cx="11144250" cy="251371"/>
          </a:xfrm>
          <a:prstGeom prst="rect">
            <a:avLst/>
          </a:prstGeom>
          <a:noFill/>
          <a:ln/>
        </p:spPr>
        <p:txBody>
          <a:bodyPr vert="horz" wrap="square" lIns="0" tIns="0" rIns="0" bIns="0" rtlCol="0" anchor="ctr"/>
          <a:lstStyle/>
          <a:p>
            <a:pPr marL="0" indent="0">
              <a:lnSpc>
                <a:spcPts val="1980"/>
              </a:lnSpc>
              <a:buNone/>
            </a:pPr>
            <a:r>
              <a:rPr lang="en-US" sz="1800" b="1" dirty="0">
                <a:solidFill>
                  <a:srgbClr val="2D3436"/>
                </a:solidFill>
              </a:rPr>
              <a:t>Post-Treatment Follow-Up &amp; Test of Cure</a:t>
            </a:r>
            <a:endParaRPr lang="en-US" sz="1800" dirty="0"/>
          </a:p>
        </p:txBody>
      </p:sp>
      <p:sp>
        <p:nvSpPr>
          <p:cNvPr id="15" name="Text 1"/>
          <p:cNvSpPr/>
          <p:nvPr/>
        </p:nvSpPr>
        <p:spPr>
          <a:xfrm>
            <a:off x="523875" y="537121"/>
            <a:ext cx="3429000" cy="171450"/>
          </a:xfrm>
          <a:prstGeom prst="rect">
            <a:avLst/>
          </a:prstGeom>
          <a:noFill/>
          <a:ln/>
        </p:spPr>
        <p:txBody>
          <a:bodyPr vert="horz" wrap="square" lIns="0" tIns="0" rIns="0" bIns="0" rtlCol="0" anchor="ctr"/>
          <a:lstStyle/>
          <a:p>
            <a:pPr marL="0" indent="0">
              <a:lnSpc>
                <a:spcPts val="1350"/>
              </a:lnSpc>
              <a:buNone/>
            </a:pPr>
            <a:r>
              <a:rPr lang="en-US" sz="900" b="1" kern="0" spc="30" dirty="0">
                <a:solidFill>
                  <a:srgbClr val="E17055"/>
                </a:solidFill>
              </a:rPr>
              <a:t>CERVICAL SCREENING MODULE</a:t>
            </a:r>
            <a:endParaRPr lang="en-US" sz="900" dirty="0"/>
          </a:p>
        </p:txBody>
      </p:sp>
      <p:sp>
        <p:nvSpPr>
          <p:cNvPr id="16" name="Text 2"/>
          <p:cNvSpPr/>
          <p:nvPr/>
        </p:nvSpPr>
        <p:spPr>
          <a:xfrm>
            <a:off x="2556718" y="508546"/>
            <a:ext cx="182880" cy="228600"/>
          </a:xfrm>
          <a:prstGeom prst="rect">
            <a:avLst/>
          </a:prstGeom>
          <a:noFill/>
          <a:ln/>
        </p:spPr>
        <p:txBody>
          <a:bodyPr vert="horz" wrap="square" lIns="0" tIns="0" rIns="0" bIns="0" rtlCol="0" anchor="ctr"/>
          <a:lstStyle/>
          <a:p>
            <a:pPr marL="0" indent="0">
              <a:lnSpc>
                <a:spcPts val="1800"/>
              </a:lnSpc>
              <a:buNone/>
            </a:pPr>
            <a:r>
              <a:rPr lang="en-US" sz="1200" dirty="0">
                <a:solidFill>
                  <a:srgbClr val="BDC3C7"/>
                </a:solidFill>
              </a:rPr>
              <a:t>|</a:t>
            </a:r>
            <a:endParaRPr lang="en-US" sz="1200" dirty="0"/>
          </a:p>
        </p:txBody>
      </p:sp>
      <p:sp>
        <p:nvSpPr>
          <p:cNvPr id="17" name="Text 3"/>
          <p:cNvSpPr/>
          <p:nvPr/>
        </p:nvSpPr>
        <p:spPr>
          <a:xfrm>
            <a:off x="2703314" y="537121"/>
            <a:ext cx="3291840" cy="171450"/>
          </a:xfrm>
          <a:prstGeom prst="rect">
            <a:avLst/>
          </a:prstGeom>
          <a:noFill/>
          <a:ln/>
        </p:spPr>
        <p:txBody>
          <a:bodyPr vert="horz" wrap="square" lIns="0" tIns="0" rIns="0" bIns="0" rtlCol="0" anchor="ctr"/>
          <a:lstStyle/>
          <a:p>
            <a:pPr marL="0" indent="0">
              <a:lnSpc>
                <a:spcPts val="1350"/>
              </a:lnSpc>
              <a:buNone/>
            </a:pPr>
            <a:r>
              <a:rPr lang="en-US" sz="900" dirty="0">
                <a:solidFill>
                  <a:srgbClr val="636E72"/>
                </a:solidFill>
              </a:rPr>
              <a:t>Bradford VTS GP Training</a:t>
            </a:r>
            <a:endParaRPr lang="en-US" sz="900" dirty="0"/>
          </a:p>
        </p:txBody>
      </p:sp>
      <p:sp>
        <p:nvSpPr>
          <p:cNvPr id="18" name="Text 4"/>
          <p:cNvSpPr/>
          <p:nvPr/>
        </p:nvSpPr>
        <p:spPr>
          <a:xfrm>
            <a:off x="785813" y="1099096"/>
            <a:ext cx="658368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The "Test of Cure" (ToC) Pathway</a:t>
            </a:r>
            <a:endParaRPr lang="en-US" sz="1350" dirty="0"/>
          </a:p>
        </p:txBody>
      </p:sp>
      <p:sp>
        <p:nvSpPr>
          <p:cNvPr id="19" name="Text 5"/>
          <p:cNvSpPr/>
          <p:nvPr/>
        </p:nvSpPr>
        <p:spPr>
          <a:xfrm>
            <a:off x="666750" y="1451521"/>
            <a:ext cx="10084934"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Used for all women following treatment for </a:t>
            </a:r>
            <a:r>
              <a:rPr lang="en-US" sz="1125" b="1" dirty="0">
                <a:solidFill>
                  <a:srgbClr val="2D3436"/>
                </a:solidFill>
              </a:rPr>
              <a:t>CIN</a:t>
            </a:r>
            <a:r>
              <a:rPr lang="en-US" sz="1125" dirty="0">
                <a:solidFill>
                  <a:srgbClr val="2D3436"/>
                </a:solidFill>
              </a:rPr>
              <a:t> (e.g., LLETZ).</a:t>
            </a:r>
            <a:endParaRPr lang="en-US" sz="1125" dirty="0"/>
          </a:p>
        </p:txBody>
      </p:sp>
      <p:sp>
        <p:nvSpPr>
          <p:cNvPr id="20" name="Text 6"/>
          <p:cNvSpPr/>
          <p:nvPr/>
        </p:nvSpPr>
        <p:spPr>
          <a:xfrm>
            <a:off x="666750" y="1727746"/>
            <a:ext cx="6061982"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First Test:</a:t>
            </a:r>
            <a:r>
              <a:rPr lang="en-US" sz="1125" dirty="0">
                <a:solidFill>
                  <a:srgbClr val="2D3436"/>
                </a:solidFill>
              </a:rPr>
              <a:t> 6 months post-treatment.</a:t>
            </a:r>
            <a:endParaRPr lang="en-US" sz="1125" dirty="0"/>
          </a:p>
        </p:txBody>
      </p:sp>
      <p:sp>
        <p:nvSpPr>
          <p:cNvPr id="21" name="Text 7"/>
          <p:cNvSpPr/>
          <p:nvPr/>
        </p:nvSpPr>
        <p:spPr>
          <a:xfrm>
            <a:off x="666750" y="2003971"/>
            <a:ext cx="7770359"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Requirement:</a:t>
            </a:r>
            <a:r>
              <a:rPr lang="en-US" sz="1125" dirty="0">
                <a:solidFill>
                  <a:srgbClr val="2D3436"/>
                </a:solidFill>
              </a:rPr>
              <a:t> Combined hrHPV + Cytology testing.</a:t>
            </a:r>
            <a:endParaRPr lang="en-US" sz="1125" dirty="0"/>
          </a:p>
        </p:txBody>
      </p:sp>
      <p:sp>
        <p:nvSpPr>
          <p:cNvPr id="22" name="Text 8"/>
          <p:cNvSpPr/>
          <p:nvPr/>
        </p:nvSpPr>
        <p:spPr>
          <a:xfrm>
            <a:off x="666750" y="2280196"/>
            <a:ext cx="5143500"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Outcome 1: hrHPV Negative</a:t>
            </a:r>
            <a:r>
              <a:rPr lang="en-US" sz="1125" dirty="0">
                <a:solidFill>
                  <a:srgbClr val="2D3436"/>
                </a:solidFill>
              </a:rPr>
              <a:t> — Return to routine 3-yearly recall (regardless of previous CIN grade).</a:t>
            </a:r>
            <a:endParaRPr lang="en-US" sz="1125" dirty="0"/>
          </a:p>
        </p:txBody>
      </p:sp>
      <p:sp>
        <p:nvSpPr>
          <p:cNvPr id="23" name="Text 9"/>
          <p:cNvSpPr/>
          <p:nvPr/>
        </p:nvSpPr>
        <p:spPr>
          <a:xfrm>
            <a:off x="666750" y="2756446"/>
            <a:ext cx="5143500"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Outcome 2: hrHPV Positive</a:t>
            </a:r>
            <a:r>
              <a:rPr lang="en-US" sz="1125" dirty="0">
                <a:solidFill>
                  <a:srgbClr val="2D3436"/>
                </a:solidFill>
              </a:rPr>
              <a:t> — Refer back to Colposcopy (even if the cytology is normal).</a:t>
            </a:r>
            <a:endParaRPr lang="en-US" sz="1125" dirty="0"/>
          </a:p>
        </p:txBody>
      </p:sp>
      <p:sp>
        <p:nvSpPr>
          <p:cNvPr id="24" name="Text 10"/>
          <p:cNvSpPr/>
          <p:nvPr/>
        </p:nvSpPr>
        <p:spPr>
          <a:xfrm>
            <a:off x="666750" y="3232696"/>
            <a:ext cx="1152525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This pathway replaces the old "annual smear" follow-up for most patients.</a:t>
            </a:r>
            <a:endParaRPr lang="en-US" sz="1125" dirty="0"/>
          </a:p>
        </p:txBody>
      </p:sp>
      <p:sp>
        <p:nvSpPr>
          <p:cNvPr id="25" name="Text 11"/>
          <p:cNvSpPr/>
          <p:nvPr/>
        </p:nvSpPr>
        <p:spPr>
          <a:xfrm>
            <a:off x="571500" y="3585121"/>
            <a:ext cx="5143500" cy="552450"/>
          </a:xfrm>
          <a:prstGeom prst="rect">
            <a:avLst/>
          </a:prstGeom>
          <a:noFill/>
          <a:ln/>
        </p:spPr>
        <p:txBody>
          <a:bodyPr vert="horz" wrap="square" lIns="0" tIns="0" rIns="0" bIns="0" rtlCol="0" anchor="ctr"/>
          <a:lstStyle/>
          <a:p>
            <a:pPr marL="0" indent="0">
              <a:lnSpc>
                <a:spcPts val="1575"/>
              </a:lnSpc>
              <a:buNone/>
            </a:pPr>
            <a:r>
              <a:rPr lang="en-US" sz="1050" b="1" i="1" dirty="0">
                <a:solidFill>
                  <a:srgbClr val="2D3436"/>
                </a:solidFill>
              </a:rPr>
              <a:t>SCA Talk:</a:t>
            </a:r>
            <a:r>
              <a:rPr lang="en-US" sz="1050" i="1" dirty="0">
                <a:solidFill>
                  <a:srgbClr val="636E72"/>
                </a:solidFill>
              </a:rPr>
              <a:t> "Because we treated those cells, we’ll do a combined test in 6 months. If that’s clear, you can go back to being checked every 3 years."</a:t>
            </a:r>
            <a:endParaRPr lang="en-US" sz="1050" dirty="0"/>
          </a:p>
        </p:txBody>
      </p:sp>
      <p:sp>
        <p:nvSpPr>
          <p:cNvPr id="26" name="Text 12"/>
          <p:cNvSpPr/>
          <p:nvPr/>
        </p:nvSpPr>
        <p:spPr>
          <a:xfrm>
            <a:off x="6691313" y="1099096"/>
            <a:ext cx="43205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AKT &amp; SCA Exam Pearls</a:t>
            </a:r>
            <a:endParaRPr lang="en-US" sz="1350" dirty="0"/>
          </a:p>
        </p:txBody>
      </p:sp>
      <p:sp>
        <p:nvSpPr>
          <p:cNvPr id="27" name="Text 13"/>
          <p:cNvSpPr/>
          <p:nvPr/>
        </p:nvSpPr>
        <p:spPr>
          <a:xfrm>
            <a:off x="6572250" y="1451521"/>
            <a:ext cx="5619750"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Timing is Key:</a:t>
            </a:r>
            <a:r>
              <a:rPr lang="en-US" sz="1125" dirty="0">
                <a:solidFill>
                  <a:srgbClr val="2D3436"/>
                </a:solidFill>
              </a:rPr>
              <a:t> AKT often tests the </a:t>
            </a:r>
            <a:r>
              <a:rPr lang="en-US" sz="1125" b="1" dirty="0">
                <a:solidFill>
                  <a:srgbClr val="2D3436"/>
                </a:solidFill>
              </a:rPr>
              <a:t>6-month</a:t>
            </a:r>
            <a:r>
              <a:rPr lang="en-US" sz="1125" dirty="0">
                <a:solidFill>
                  <a:srgbClr val="2D3436"/>
                </a:solidFill>
              </a:rPr>
              <a:t> interval for the first follow-up.</a:t>
            </a:r>
            <a:endParaRPr lang="en-US" sz="1125" dirty="0"/>
          </a:p>
        </p:txBody>
      </p:sp>
      <p:sp>
        <p:nvSpPr>
          <p:cNvPr id="28" name="Text 14"/>
          <p:cNvSpPr/>
          <p:nvPr/>
        </p:nvSpPr>
        <p:spPr>
          <a:xfrm>
            <a:off x="6572250" y="1727746"/>
            <a:ext cx="5143500"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ToC Goal:</a:t>
            </a:r>
            <a:r>
              <a:rPr lang="en-US" sz="1125" dirty="0">
                <a:solidFill>
                  <a:srgbClr val="2D3436"/>
                </a:solidFill>
              </a:rPr>
              <a:t> To ensure high-risk HPV is cleared, which is the best predictor of long-term cure.</a:t>
            </a:r>
            <a:endParaRPr lang="en-US" sz="1125" dirty="0"/>
          </a:p>
        </p:txBody>
      </p:sp>
      <p:sp>
        <p:nvSpPr>
          <p:cNvPr id="29" name="Text 15"/>
          <p:cNvSpPr/>
          <p:nvPr/>
        </p:nvSpPr>
        <p:spPr>
          <a:xfrm>
            <a:off x="6572250" y="2203996"/>
            <a:ext cx="5143500" cy="400050"/>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If HPV remains positive, the risk of recurrence is higher, hence </a:t>
            </a:r>
            <a:r>
              <a:rPr lang="en-US" sz="1125" b="1" dirty="0">
                <a:solidFill>
                  <a:srgbClr val="2D3436"/>
                </a:solidFill>
              </a:rPr>
              <a:t>immediate re-referral</a:t>
            </a:r>
            <a:r>
              <a:rPr lang="en-US" sz="1125" dirty="0">
                <a:solidFill>
                  <a:srgbClr val="2D3436"/>
                </a:solidFill>
              </a:rPr>
              <a:t>.</a:t>
            </a:r>
            <a:endParaRPr lang="en-US" sz="1125" dirty="0"/>
          </a:p>
        </p:txBody>
      </p:sp>
      <p:sp>
        <p:nvSpPr>
          <p:cNvPr id="30" name="Text 16"/>
          <p:cNvSpPr/>
          <p:nvPr/>
        </p:nvSpPr>
        <p:spPr>
          <a:xfrm>
            <a:off x="6691313" y="3080296"/>
            <a:ext cx="5500688"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Hysterectomy &amp; Radiotherapy</a:t>
            </a:r>
            <a:endParaRPr lang="en-US" sz="1350" dirty="0"/>
          </a:p>
        </p:txBody>
      </p:sp>
      <p:sp>
        <p:nvSpPr>
          <p:cNvPr id="31" name="Text 17"/>
          <p:cNvSpPr/>
          <p:nvPr/>
        </p:nvSpPr>
        <p:spPr>
          <a:xfrm>
            <a:off x="6572250" y="3432721"/>
            <a:ext cx="5143500"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Post-Hysterectomy (for CIN):</a:t>
            </a:r>
            <a:r>
              <a:rPr lang="en-US" sz="1125" dirty="0">
                <a:solidFill>
                  <a:srgbClr val="2D3436"/>
                </a:solidFill>
              </a:rPr>
              <a:t> Vault smears at 6 and 12 months. If both negative, recall ceases.</a:t>
            </a:r>
            <a:endParaRPr lang="en-US" sz="1125" dirty="0"/>
          </a:p>
        </p:txBody>
      </p:sp>
      <p:sp>
        <p:nvSpPr>
          <p:cNvPr id="32" name="Text 18"/>
          <p:cNvSpPr/>
          <p:nvPr/>
        </p:nvSpPr>
        <p:spPr>
          <a:xfrm>
            <a:off x="6572250" y="3908971"/>
            <a:ext cx="5143500"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Benign Hysterectomy:</a:t>
            </a:r>
            <a:r>
              <a:rPr lang="en-US" sz="1125" dirty="0">
                <a:solidFill>
                  <a:srgbClr val="2D3436"/>
                </a:solidFill>
              </a:rPr>
              <a:t> If no history of CIN, screening recall can be cancelled entirely.</a:t>
            </a:r>
            <a:endParaRPr lang="en-US" sz="1125" dirty="0"/>
          </a:p>
        </p:txBody>
      </p:sp>
      <p:sp>
        <p:nvSpPr>
          <p:cNvPr id="33" name="Text 19"/>
          <p:cNvSpPr/>
          <p:nvPr/>
        </p:nvSpPr>
        <p:spPr>
          <a:xfrm>
            <a:off x="6572250" y="4385221"/>
            <a:ext cx="5143500"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Radiotherapy:</a:t>
            </a:r>
            <a:r>
              <a:rPr lang="en-US" sz="1125" dirty="0">
                <a:solidFill>
                  <a:srgbClr val="2D3436"/>
                </a:solidFill>
              </a:rPr>
              <a:t> Post-radiotherapy for cervical cancer, routine recall is usually cancelled.</a:t>
            </a:r>
            <a:endParaRPr lang="en-US" sz="1125" dirty="0"/>
          </a:p>
        </p:txBody>
      </p:sp>
      <p:sp>
        <p:nvSpPr>
          <p:cNvPr id="34" name="Text 20"/>
          <p:cNvSpPr/>
          <p:nvPr/>
        </p:nvSpPr>
        <p:spPr>
          <a:xfrm>
            <a:off x="6691313" y="5261521"/>
            <a:ext cx="5500688"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Historical Bradford Context</a:t>
            </a:r>
            <a:endParaRPr lang="en-US" sz="1350" dirty="0"/>
          </a:p>
        </p:txBody>
      </p:sp>
      <p:sp>
        <p:nvSpPr>
          <p:cNvPr id="35" name="Text 21"/>
          <p:cNvSpPr/>
          <p:nvPr/>
        </p:nvSpPr>
        <p:spPr>
          <a:xfrm>
            <a:off x="6572250" y="5613946"/>
            <a:ext cx="561975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You may see </a:t>
            </a:r>
            <a:r>
              <a:rPr lang="en-US" sz="1125" b="1" dirty="0">
                <a:solidFill>
                  <a:srgbClr val="2D3436"/>
                </a:solidFill>
              </a:rPr>
              <a:t>legacy records</a:t>
            </a:r>
            <a:r>
              <a:rPr lang="en-US" sz="1125" dirty="0">
                <a:solidFill>
                  <a:srgbClr val="2D3436"/>
                </a:solidFill>
              </a:rPr>
              <a:t> with 5 or 10 years of annual smears.</a:t>
            </a:r>
            <a:endParaRPr lang="en-US" sz="1125" dirty="0"/>
          </a:p>
        </p:txBody>
      </p:sp>
      <p:sp>
        <p:nvSpPr>
          <p:cNvPr id="36" name="Text 22"/>
          <p:cNvSpPr/>
          <p:nvPr/>
        </p:nvSpPr>
        <p:spPr>
          <a:xfrm>
            <a:off x="6572250" y="5890171"/>
            <a:ext cx="5143500" cy="400050"/>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These are now superseded by the </a:t>
            </a:r>
            <a:r>
              <a:rPr lang="en-US" sz="1125" b="1" dirty="0">
                <a:solidFill>
                  <a:srgbClr val="2D3436"/>
                </a:solidFill>
              </a:rPr>
              <a:t>HPV ToC pathway</a:t>
            </a:r>
            <a:r>
              <a:rPr lang="en-US" sz="1125" dirty="0">
                <a:solidFill>
                  <a:srgbClr val="2D3436"/>
                </a:solidFill>
              </a:rPr>
              <a:t>, but patients already on annual recall should complete their current schedule.</a:t>
            </a:r>
            <a:endParaRPr lang="en-US" sz="1125"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285750" y="190500"/>
            <a:ext cx="11620500" cy="822871"/>
          </a:xfrm>
          <a:prstGeom prst="rect">
            <a:avLst/>
          </a:prstGeom>
        </p:spPr>
      </p:pic>
      <p:pic>
        <p:nvPicPr>
          <p:cNvPr id="4" name="Image 2" descr="preencoded.png"/>
          <p:cNvPicPr>
            <a:picLocks noChangeAspect="1"/>
          </p:cNvPicPr>
          <p:nvPr/>
        </p:nvPicPr>
        <p:blipFill>
          <a:blip r:embed="rId5"/>
          <a:stretch>
            <a:fillRect/>
          </a:stretch>
        </p:blipFill>
        <p:spPr>
          <a:xfrm>
            <a:off x="285750" y="1203871"/>
            <a:ext cx="5715000" cy="2589014"/>
          </a:xfrm>
          <a:prstGeom prst="rect">
            <a:avLst/>
          </a:prstGeom>
        </p:spPr>
      </p:pic>
      <p:pic>
        <p:nvPicPr>
          <p:cNvPr id="5" name="Image 3" descr="preencoded.png"/>
          <p:cNvPicPr>
            <a:picLocks noChangeAspect="1"/>
          </p:cNvPicPr>
          <p:nvPr/>
        </p:nvPicPr>
        <p:blipFill>
          <a:blip r:embed="rId6"/>
          <a:stretch>
            <a:fillRect/>
          </a:stretch>
        </p:blipFill>
        <p:spPr>
          <a:xfrm>
            <a:off x="476250" y="1435298"/>
            <a:ext cx="214313" cy="175320"/>
          </a:xfrm>
          <a:prstGeom prst="rect">
            <a:avLst/>
          </a:prstGeom>
        </p:spPr>
      </p:pic>
      <p:pic>
        <p:nvPicPr>
          <p:cNvPr id="6" name="Image 4" descr="preencoded.png"/>
          <p:cNvPicPr>
            <a:picLocks noChangeAspect="1"/>
          </p:cNvPicPr>
          <p:nvPr/>
        </p:nvPicPr>
        <p:blipFill>
          <a:blip r:embed="rId7"/>
          <a:stretch>
            <a:fillRect/>
          </a:stretch>
        </p:blipFill>
        <p:spPr>
          <a:xfrm>
            <a:off x="476250" y="1765846"/>
            <a:ext cx="190500" cy="152400"/>
          </a:xfrm>
          <a:prstGeom prst="rect">
            <a:avLst/>
          </a:prstGeom>
        </p:spPr>
      </p:pic>
      <p:pic>
        <p:nvPicPr>
          <p:cNvPr id="7" name="Image 5" descr="preencoded.png"/>
          <p:cNvPicPr>
            <a:picLocks noChangeAspect="1"/>
          </p:cNvPicPr>
          <p:nvPr/>
        </p:nvPicPr>
        <p:blipFill>
          <a:blip r:embed="rId8"/>
          <a:stretch>
            <a:fillRect/>
          </a:stretch>
        </p:blipFill>
        <p:spPr>
          <a:xfrm>
            <a:off x="476250" y="2055316"/>
            <a:ext cx="190500" cy="152400"/>
          </a:xfrm>
          <a:prstGeom prst="rect">
            <a:avLst/>
          </a:prstGeom>
        </p:spPr>
      </p:pic>
      <p:pic>
        <p:nvPicPr>
          <p:cNvPr id="8" name="Image 6" descr="preencoded.png"/>
          <p:cNvPicPr>
            <a:picLocks noChangeAspect="1"/>
          </p:cNvPicPr>
          <p:nvPr/>
        </p:nvPicPr>
        <p:blipFill>
          <a:blip r:embed="rId7"/>
          <a:stretch>
            <a:fillRect/>
          </a:stretch>
        </p:blipFill>
        <p:spPr>
          <a:xfrm>
            <a:off x="476250" y="2344787"/>
            <a:ext cx="190500" cy="152400"/>
          </a:xfrm>
          <a:prstGeom prst="rect">
            <a:avLst/>
          </a:prstGeom>
        </p:spPr>
      </p:pic>
      <p:pic>
        <p:nvPicPr>
          <p:cNvPr id="9" name="Image 7" descr="preencoded.png"/>
          <p:cNvPicPr>
            <a:picLocks noChangeAspect="1"/>
          </p:cNvPicPr>
          <p:nvPr/>
        </p:nvPicPr>
        <p:blipFill>
          <a:blip r:embed="rId9"/>
          <a:stretch>
            <a:fillRect/>
          </a:stretch>
        </p:blipFill>
        <p:spPr>
          <a:xfrm>
            <a:off x="285750" y="3983385"/>
            <a:ext cx="5715000" cy="2589014"/>
          </a:xfrm>
          <a:prstGeom prst="rect">
            <a:avLst/>
          </a:prstGeom>
        </p:spPr>
      </p:pic>
      <p:pic>
        <p:nvPicPr>
          <p:cNvPr id="10" name="Image 8" descr="preencoded.png"/>
          <p:cNvPicPr>
            <a:picLocks noChangeAspect="1"/>
          </p:cNvPicPr>
          <p:nvPr/>
        </p:nvPicPr>
        <p:blipFill>
          <a:blip r:embed="rId10"/>
          <a:stretch>
            <a:fillRect/>
          </a:stretch>
        </p:blipFill>
        <p:spPr>
          <a:xfrm>
            <a:off x="476250" y="4214813"/>
            <a:ext cx="214313" cy="175320"/>
          </a:xfrm>
          <a:prstGeom prst="rect">
            <a:avLst/>
          </a:prstGeom>
        </p:spPr>
      </p:pic>
      <p:pic>
        <p:nvPicPr>
          <p:cNvPr id="11" name="Image 9" descr="preencoded.png"/>
          <p:cNvPicPr>
            <a:picLocks noChangeAspect="1"/>
          </p:cNvPicPr>
          <p:nvPr/>
        </p:nvPicPr>
        <p:blipFill>
          <a:blip r:embed="rId11"/>
          <a:stretch>
            <a:fillRect/>
          </a:stretch>
        </p:blipFill>
        <p:spPr>
          <a:xfrm>
            <a:off x="476250" y="4545360"/>
            <a:ext cx="190500" cy="152400"/>
          </a:xfrm>
          <a:prstGeom prst="rect">
            <a:avLst/>
          </a:prstGeom>
        </p:spPr>
      </p:pic>
      <p:pic>
        <p:nvPicPr>
          <p:cNvPr id="12" name="Image 10" descr="preencoded.png"/>
          <p:cNvPicPr>
            <a:picLocks noChangeAspect="1"/>
          </p:cNvPicPr>
          <p:nvPr/>
        </p:nvPicPr>
        <p:blipFill>
          <a:blip r:embed="rId12"/>
          <a:stretch>
            <a:fillRect/>
          </a:stretch>
        </p:blipFill>
        <p:spPr>
          <a:xfrm>
            <a:off x="476250" y="4834830"/>
            <a:ext cx="190500" cy="152400"/>
          </a:xfrm>
          <a:prstGeom prst="rect">
            <a:avLst/>
          </a:prstGeom>
        </p:spPr>
      </p:pic>
      <p:pic>
        <p:nvPicPr>
          <p:cNvPr id="13" name="Image 11" descr="preencoded.png"/>
          <p:cNvPicPr>
            <a:picLocks noChangeAspect="1"/>
          </p:cNvPicPr>
          <p:nvPr/>
        </p:nvPicPr>
        <p:blipFill>
          <a:blip r:embed="rId13"/>
          <a:stretch>
            <a:fillRect/>
          </a:stretch>
        </p:blipFill>
        <p:spPr>
          <a:xfrm>
            <a:off x="6191250" y="1203871"/>
            <a:ext cx="5715000" cy="2589014"/>
          </a:xfrm>
          <a:prstGeom prst="rect">
            <a:avLst/>
          </a:prstGeom>
        </p:spPr>
      </p:pic>
      <p:pic>
        <p:nvPicPr>
          <p:cNvPr id="14" name="Image 12" descr="preencoded.png"/>
          <p:cNvPicPr>
            <a:picLocks noChangeAspect="1"/>
          </p:cNvPicPr>
          <p:nvPr/>
        </p:nvPicPr>
        <p:blipFill>
          <a:blip r:embed="rId14"/>
          <a:stretch>
            <a:fillRect/>
          </a:stretch>
        </p:blipFill>
        <p:spPr>
          <a:xfrm>
            <a:off x="6381750" y="1435298"/>
            <a:ext cx="214313" cy="175320"/>
          </a:xfrm>
          <a:prstGeom prst="rect">
            <a:avLst/>
          </a:prstGeom>
        </p:spPr>
      </p:pic>
      <p:pic>
        <p:nvPicPr>
          <p:cNvPr id="15" name="Image 13" descr="preencoded.png"/>
          <p:cNvPicPr>
            <a:picLocks noChangeAspect="1"/>
          </p:cNvPicPr>
          <p:nvPr/>
        </p:nvPicPr>
        <p:blipFill>
          <a:blip r:embed="rId15"/>
          <a:stretch>
            <a:fillRect/>
          </a:stretch>
        </p:blipFill>
        <p:spPr>
          <a:xfrm>
            <a:off x="6381750" y="1765846"/>
            <a:ext cx="190500" cy="163264"/>
          </a:xfrm>
          <a:prstGeom prst="rect">
            <a:avLst/>
          </a:prstGeom>
        </p:spPr>
      </p:pic>
      <p:pic>
        <p:nvPicPr>
          <p:cNvPr id="16" name="Image 14" descr="preencoded.png"/>
          <p:cNvPicPr>
            <a:picLocks noChangeAspect="1"/>
          </p:cNvPicPr>
          <p:nvPr/>
        </p:nvPicPr>
        <p:blipFill>
          <a:blip r:embed="rId16"/>
          <a:stretch>
            <a:fillRect/>
          </a:stretch>
        </p:blipFill>
        <p:spPr>
          <a:xfrm>
            <a:off x="6381750" y="2268587"/>
            <a:ext cx="190500" cy="175766"/>
          </a:xfrm>
          <a:prstGeom prst="rect">
            <a:avLst/>
          </a:prstGeom>
        </p:spPr>
      </p:pic>
      <p:pic>
        <p:nvPicPr>
          <p:cNvPr id="17" name="Image 15" descr="preencoded.png"/>
          <p:cNvPicPr>
            <a:picLocks noChangeAspect="1"/>
          </p:cNvPicPr>
          <p:nvPr/>
        </p:nvPicPr>
        <p:blipFill>
          <a:blip r:embed="rId17"/>
          <a:stretch>
            <a:fillRect/>
          </a:stretch>
        </p:blipFill>
        <p:spPr>
          <a:xfrm>
            <a:off x="6191250" y="3983385"/>
            <a:ext cx="5715000" cy="2589014"/>
          </a:xfrm>
          <a:prstGeom prst="rect">
            <a:avLst/>
          </a:prstGeom>
        </p:spPr>
      </p:pic>
      <p:pic>
        <p:nvPicPr>
          <p:cNvPr id="18" name="Image 16" descr="preencoded.png"/>
          <p:cNvPicPr>
            <a:picLocks noChangeAspect="1"/>
          </p:cNvPicPr>
          <p:nvPr/>
        </p:nvPicPr>
        <p:blipFill>
          <a:blip r:embed="rId18"/>
          <a:stretch>
            <a:fillRect/>
          </a:stretch>
        </p:blipFill>
        <p:spPr>
          <a:xfrm>
            <a:off x="6381750" y="4214813"/>
            <a:ext cx="214313" cy="175320"/>
          </a:xfrm>
          <a:prstGeom prst="rect">
            <a:avLst/>
          </a:prstGeom>
        </p:spPr>
      </p:pic>
      <p:pic>
        <p:nvPicPr>
          <p:cNvPr id="19" name="Image 17" descr="preencoded.png"/>
          <p:cNvPicPr>
            <a:picLocks noChangeAspect="1"/>
          </p:cNvPicPr>
          <p:nvPr/>
        </p:nvPicPr>
        <p:blipFill>
          <a:blip r:embed="rId19"/>
          <a:stretch>
            <a:fillRect/>
          </a:stretch>
        </p:blipFill>
        <p:spPr>
          <a:xfrm>
            <a:off x="6381750" y="4592985"/>
            <a:ext cx="5334000" cy="914400"/>
          </a:xfrm>
          <a:prstGeom prst="rect">
            <a:avLst/>
          </a:prstGeom>
        </p:spPr>
      </p:pic>
      <p:sp>
        <p:nvSpPr>
          <p:cNvPr id="20" name="Text 0"/>
          <p:cNvSpPr/>
          <p:nvPr/>
        </p:nvSpPr>
        <p:spPr>
          <a:xfrm>
            <a:off x="523875" y="333375"/>
            <a:ext cx="11144250" cy="251371"/>
          </a:xfrm>
          <a:prstGeom prst="rect">
            <a:avLst/>
          </a:prstGeom>
          <a:noFill/>
          <a:ln/>
        </p:spPr>
        <p:txBody>
          <a:bodyPr vert="horz" wrap="square" lIns="0" tIns="0" rIns="0" bIns="0" rtlCol="0" anchor="ctr"/>
          <a:lstStyle/>
          <a:p>
            <a:pPr marL="0" indent="0">
              <a:lnSpc>
                <a:spcPts val="1980"/>
              </a:lnSpc>
              <a:buNone/>
            </a:pPr>
            <a:r>
              <a:rPr lang="en-US" sz="1800" b="1" dirty="0">
                <a:solidFill>
                  <a:srgbClr val="2D3436"/>
                </a:solidFill>
              </a:rPr>
              <a:t>Screening Intervals in England</a:t>
            </a:r>
            <a:endParaRPr lang="en-US" sz="1800" dirty="0"/>
          </a:p>
        </p:txBody>
      </p:sp>
      <p:sp>
        <p:nvSpPr>
          <p:cNvPr id="21" name="Text 1"/>
          <p:cNvSpPr/>
          <p:nvPr/>
        </p:nvSpPr>
        <p:spPr>
          <a:xfrm>
            <a:off x="523875" y="670471"/>
            <a:ext cx="3429000" cy="171450"/>
          </a:xfrm>
          <a:prstGeom prst="rect">
            <a:avLst/>
          </a:prstGeom>
          <a:noFill/>
          <a:ln/>
        </p:spPr>
        <p:txBody>
          <a:bodyPr vert="horz" wrap="square" lIns="0" tIns="0" rIns="0" bIns="0" rtlCol="0" anchor="ctr"/>
          <a:lstStyle/>
          <a:p>
            <a:pPr marL="0" indent="0">
              <a:lnSpc>
                <a:spcPts val="1350"/>
              </a:lnSpc>
              <a:buNone/>
            </a:pPr>
            <a:r>
              <a:rPr lang="en-US" sz="900" b="1" kern="0" spc="30" dirty="0">
                <a:solidFill>
                  <a:srgbClr val="E17055"/>
                </a:solidFill>
              </a:rPr>
              <a:t>CERVICAL SCREENING MODULE</a:t>
            </a:r>
            <a:endParaRPr lang="en-US" sz="900" dirty="0"/>
          </a:p>
        </p:txBody>
      </p:sp>
      <p:sp>
        <p:nvSpPr>
          <p:cNvPr id="22" name="Text 2"/>
          <p:cNvSpPr/>
          <p:nvPr/>
        </p:nvSpPr>
        <p:spPr>
          <a:xfrm>
            <a:off x="2433638" y="641896"/>
            <a:ext cx="182880" cy="228600"/>
          </a:xfrm>
          <a:prstGeom prst="rect">
            <a:avLst/>
          </a:prstGeom>
          <a:noFill/>
          <a:ln/>
        </p:spPr>
        <p:txBody>
          <a:bodyPr vert="horz" wrap="square" lIns="0" tIns="0" rIns="0" bIns="0" rtlCol="0" anchor="ctr"/>
          <a:lstStyle/>
          <a:p>
            <a:pPr marL="0" indent="0">
              <a:lnSpc>
                <a:spcPts val="1800"/>
              </a:lnSpc>
              <a:buNone/>
            </a:pPr>
            <a:r>
              <a:rPr lang="en-US" sz="1200" dirty="0">
                <a:solidFill>
                  <a:srgbClr val="BDC3C7"/>
                </a:solidFill>
              </a:rPr>
              <a:t>|</a:t>
            </a:r>
            <a:endParaRPr lang="en-US" sz="1200" dirty="0"/>
          </a:p>
        </p:txBody>
      </p:sp>
      <p:sp>
        <p:nvSpPr>
          <p:cNvPr id="23" name="Text 3"/>
          <p:cNvSpPr/>
          <p:nvPr/>
        </p:nvSpPr>
        <p:spPr>
          <a:xfrm>
            <a:off x="2566988" y="670471"/>
            <a:ext cx="3291840" cy="171450"/>
          </a:xfrm>
          <a:prstGeom prst="rect">
            <a:avLst/>
          </a:prstGeom>
          <a:noFill/>
          <a:ln/>
        </p:spPr>
        <p:txBody>
          <a:bodyPr vert="horz" wrap="square" lIns="0" tIns="0" rIns="0" bIns="0" rtlCol="0" anchor="ctr"/>
          <a:lstStyle/>
          <a:p>
            <a:pPr marL="0" indent="0">
              <a:lnSpc>
                <a:spcPts val="1350"/>
              </a:lnSpc>
              <a:buNone/>
            </a:pPr>
            <a:r>
              <a:rPr lang="en-US" sz="900" dirty="0">
                <a:solidFill>
                  <a:srgbClr val="636E72"/>
                </a:solidFill>
              </a:rPr>
              <a:t>Bradford VTS GP Training</a:t>
            </a:r>
            <a:endParaRPr lang="en-US" sz="900" dirty="0"/>
          </a:p>
        </p:txBody>
      </p:sp>
      <p:sp>
        <p:nvSpPr>
          <p:cNvPr id="24" name="Text 4"/>
          <p:cNvSpPr/>
          <p:nvPr/>
        </p:nvSpPr>
        <p:spPr>
          <a:xfrm>
            <a:off x="785813" y="1394371"/>
            <a:ext cx="53340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Routine Recall Intervals</a:t>
            </a:r>
            <a:endParaRPr lang="en-US" sz="1350" dirty="0"/>
          </a:p>
        </p:txBody>
      </p:sp>
      <p:sp>
        <p:nvSpPr>
          <p:cNvPr id="25" name="Text 5"/>
          <p:cNvSpPr/>
          <p:nvPr/>
        </p:nvSpPr>
        <p:spPr>
          <a:xfrm>
            <a:off x="742950" y="1765846"/>
            <a:ext cx="5547360"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3436"/>
                </a:solidFill>
              </a:rPr>
              <a:t>Age 25 – 49:</a:t>
            </a:r>
            <a:r>
              <a:rPr lang="en-US" sz="1200" dirty="0">
                <a:solidFill>
                  <a:srgbClr val="2D3436"/>
                </a:solidFill>
              </a:rPr>
              <a:t> Every 3 years.</a:t>
            </a:r>
            <a:endParaRPr lang="en-US" sz="1200" dirty="0"/>
          </a:p>
        </p:txBody>
      </p:sp>
      <p:sp>
        <p:nvSpPr>
          <p:cNvPr id="26" name="Text 6"/>
          <p:cNvSpPr/>
          <p:nvPr/>
        </p:nvSpPr>
        <p:spPr>
          <a:xfrm>
            <a:off x="742950" y="2055316"/>
            <a:ext cx="5547360"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3436"/>
                </a:solidFill>
              </a:rPr>
              <a:t>Age 50 – 64:</a:t>
            </a:r>
            <a:r>
              <a:rPr lang="en-US" sz="1200" dirty="0">
                <a:solidFill>
                  <a:srgbClr val="2D3436"/>
                </a:solidFill>
              </a:rPr>
              <a:t> Every 5 years.</a:t>
            </a:r>
            <a:endParaRPr lang="en-US" sz="1200" dirty="0"/>
          </a:p>
        </p:txBody>
      </p:sp>
      <p:sp>
        <p:nvSpPr>
          <p:cNvPr id="27" name="Text 7"/>
          <p:cNvSpPr/>
          <p:nvPr/>
        </p:nvSpPr>
        <p:spPr>
          <a:xfrm>
            <a:off x="742950" y="2344787"/>
            <a:ext cx="1078992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D3436"/>
                </a:solidFill>
              </a:rPr>
              <a:t>Screening is offered to all women and people with a cervix.</a:t>
            </a:r>
            <a:endParaRPr lang="en-US" sz="1200" dirty="0"/>
          </a:p>
        </p:txBody>
      </p:sp>
      <p:sp>
        <p:nvSpPr>
          <p:cNvPr id="28" name="Text 8"/>
          <p:cNvSpPr/>
          <p:nvPr/>
        </p:nvSpPr>
        <p:spPr>
          <a:xfrm>
            <a:off x="785813" y="4173885"/>
            <a:ext cx="53340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The 65+ Exception Rule</a:t>
            </a:r>
            <a:endParaRPr lang="en-US" sz="1350" dirty="0"/>
          </a:p>
        </p:txBody>
      </p:sp>
      <p:sp>
        <p:nvSpPr>
          <p:cNvPr id="29" name="Text 9"/>
          <p:cNvSpPr/>
          <p:nvPr/>
        </p:nvSpPr>
        <p:spPr>
          <a:xfrm>
            <a:off x="742950" y="4545360"/>
            <a:ext cx="1048512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D3436"/>
                </a:solidFill>
              </a:rPr>
              <a:t>Recall ceases at age 65 if previous screens were normal.</a:t>
            </a:r>
            <a:endParaRPr lang="en-US" sz="1200" dirty="0"/>
          </a:p>
        </p:txBody>
      </p:sp>
      <p:sp>
        <p:nvSpPr>
          <p:cNvPr id="30" name="Text 10"/>
          <p:cNvSpPr/>
          <p:nvPr/>
        </p:nvSpPr>
        <p:spPr>
          <a:xfrm>
            <a:off x="742950" y="4834830"/>
            <a:ext cx="1144905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D3436"/>
                </a:solidFill>
              </a:rPr>
              <a:t>Only screen age 65+ if one of the last three tests was abnormal.</a:t>
            </a:r>
            <a:endParaRPr lang="en-US" sz="1200" dirty="0"/>
          </a:p>
        </p:txBody>
      </p:sp>
      <p:sp>
        <p:nvSpPr>
          <p:cNvPr id="31" name="Text 11"/>
          <p:cNvSpPr/>
          <p:nvPr/>
        </p:nvSpPr>
        <p:spPr>
          <a:xfrm>
            <a:off x="6691313" y="1394371"/>
            <a:ext cx="53340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AKT Exam Pearl: Start Age</a:t>
            </a:r>
            <a:endParaRPr lang="en-US" sz="1350" dirty="0"/>
          </a:p>
        </p:txBody>
      </p:sp>
      <p:sp>
        <p:nvSpPr>
          <p:cNvPr id="32" name="Text 12"/>
          <p:cNvSpPr/>
          <p:nvPr/>
        </p:nvSpPr>
        <p:spPr>
          <a:xfrm>
            <a:off x="6648450" y="1765846"/>
            <a:ext cx="506730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3436"/>
                </a:solidFill>
              </a:rPr>
              <a:t>England start age is 25:</a:t>
            </a:r>
            <a:r>
              <a:rPr lang="en-US" sz="1200" dirty="0">
                <a:solidFill>
                  <a:srgbClr val="2D3436"/>
                </a:solidFill>
              </a:rPr>
              <a:t> Never before, regardless of sexual history or activity.</a:t>
            </a:r>
            <a:endParaRPr lang="en-US" sz="1200" dirty="0"/>
          </a:p>
        </p:txBody>
      </p:sp>
      <p:sp>
        <p:nvSpPr>
          <p:cNvPr id="33" name="Text 13"/>
          <p:cNvSpPr/>
          <p:nvPr/>
        </p:nvSpPr>
        <p:spPr>
          <a:xfrm>
            <a:off x="6648450" y="2268587"/>
            <a:ext cx="5067300"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2D3436"/>
                </a:solidFill>
              </a:rPr>
              <a:t>Common distractor: Starting screening early for high-risk lifestyles. This is incorrect.</a:t>
            </a:r>
            <a:endParaRPr lang="en-US" sz="1200" dirty="0"/>
          </a:p>
        </p:txBody>
      </p:sp>
      <p:sp>
        <p:nvSpPr>
          <p:cNvPr id="34" name="Text 14"/>
          <p:cNvSpPr/>
          <p:nvPr/>
        </p:nvSpPr>
        <p:spPr>
          <a:xfrm>
            <a:off x="6691313" y="4173885"/>
            <a:ext cx="5500688"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SCA Talk: Explaining Intervals</a:t>
            </a:r>
            <a:endParaRPr lang="en-US" sz="1350" dirty="0"/>
          </a:p>
        </p:txBody>
      </p:sp>
      <p:sp>
        <p:nvSpPr>
          <p:cNvPr id="35" name="Text 15"/>
          <p:cNvSpPr/>
          <p:nvPr/>
        </p:nvSpPr>
        <p:spPr>
          <a:xfrm>
            <a:off x="6496050" y="4592985"/>
            <a:ext cx="5219700" cy="914400"/>
          </a:xfrm>
          <a:prstGeom prst="rect">
            <a:avLst/>
          </a:prstGeom>
          <a:noFill/>
          <a:ln/>
        </p:spPr>
        <p:txBody>
          <a:bodyPr vert="horz" wrap="square" lIns="0" tIns="0" rIns="0" bIns="0" rtlCol="0" anchor="ctr"/>
          <a:lstStyle/>
          <a:p>
            <a:pPr marL="0" indent="0">
              <a:lnSpc>
                <a:spcPts val="1800"/>
              </a:lnSpc>
              <a:buNone/>
            </a:pPr>
            <a:r>
              <a:rPr lang="en-US" sz="1200" i="1" dirty="0">
                <a:solidFill>
                  <a:srgbClr val="2D3436"/>
                </a:solidFill>
              </a:rPr>
              <a:t>"We invite you more often when you're younger—every three years—because cell changes can happen faster in your 20s and 30s. As you get older, the risk of new changes developing quickly decreases, so we move to five-yearly tests."</a:t>
            </a:r>
            <a:endParaRPr lang="en-US" sz="1200" dirty="0"/>
          </a:p>
        </p:txBody>
      </p:sp>
      <p:sp>
        <p:nvSpPr>
          <p:cNvPr id="36" name="Text 16"/>
          <p:cNvSpPr/>
          <p:nvPr/>
        </p:nvSpPr>
        <p:spPr>
          <a:xfrm>
            <a:off x="6381750" y="5602635"/>
            <a:ext cx="5810250" cy="200025"/>
          </a:xfrm>
          <a:prstGeom prst="rect">
            <a:avLst/>
          </a:prstGeom>
          <a:noFill/>
          <a:ln/>
        </p:spPr>
        <p:txBody>
          <a:bodyPr vert="horz" wrap="square" lIns="0" tIns="0" rIns="0" bIns="0" rtlCol="0" anchor="ctr"/>
          <a:lstStyle/>
          <a:p>
            <a:pPr marL="0" indent="0">
              <a:lnSpc>
                <a:spcPts val="1575"/>
              </a:lnSpc>
              <a:buNone/>
            </a:pPr>
            <a:r>
              <a:rPr lang="en-US" sz="1050" dirty="0">
                <a:solidFill>
                  <a:srgbClr val="636E72"/>
                </a:solidFill>
              </a:rPr>
              <a:t>Use plain English to justify why the interval changes at age 50.</a:t>
            </a:r>
            <a:endParaRPr lang="en-US" sz="105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285750" y="190500"/>
            <a:ext cx="11620500" cy="822871"/>
          </a:xfrm>
          <a:prstGeom prst="rect">
            <a:avLst/>
          </a:prstGeom>
        </p:spPr>
      </p:pic>
      <p:pic>
        <p:nvPicPr>
          <p:cNvPr id="5" name="Image 3" descr="preencoded.png"/>
          <p:cNvPicPr>
            <a:picLocks noChangeAspect="1"/>
          </p:cNvPicPr>
          <p:nvPr/>
        </p:nvPicPr>
        <p:blipFill>
          <a:blip r:embed="rId5"/>
          <a:stretch>
            <a:fillRect/>
          </a:stretch>
        </p:blipFill>
        <p:spPr>
          <a:xfrm>
            <a:off x="285750" y="1108621"/>
            <a:ext cx="5715000" cy="2684264"/>
          </a:xfrm>
          <a:prstGeom prst="rect">
            <a:avLst/>
          </a:prstGeom>
        </p:spPr>
      </p:pic>
      <p:pic>
        <p:nvPicPr>
          <p:cNvPr id="6" name="Image 4" descr="preencoded.png"/>
          <p:cNvPicPr>
            <a:picLocks noChangeAspect="1"/>
          </p:cNvPicPr>
          <p:nvPr/>
        </p:nvPicPr>
        <p:blipFill>
          <a:blip r:embed="rId6"/>
          <a:stretch>
            <a:fillRect/>
          </a:stretch>
        </p:blipFill>
        <p:spPr>
          <a:xfrm>
            <a:off x="476250" y="1341983"/>
            <a:ext cx="228600" cy="171450"/>
          </a:xfrm>
          <a:prstGeom prst="rect">
            <a:avLst/>
          </a:prstGeom>
        </p:spPr>
      </p:pic>
      <p:pic>
        <p:nvPicPr>
          <p:cNvPr id="7" name="Image 5" descr="preencoded.png"/>
          <p:cNvPicPr>
            <a:picLocks noChangeAspect="1"/>
          </p:cNvPicPr>
          <p:nvPr/>
        </p:nvPicPr>
        <p:blipFill>
          <a:blip r:embed="rId7"/>
          <a:stretch>
            <a:fillRect/>
          </a:stretch>
        </p:blipFill>
        <p:spPr>
          <a:xfrm>
            <a:off x="476250" y="1708696"/>
            <a:ext cx="119063" cy="168622"/>
          </a:xfrm>
          <a:prstGeom prst="rect">
            <a:avLst/>
          </a:prstGeom>
        </p:spPr>
      </p:pic>
      <p:pic>
        <p:nvPicPr>
          <p:cNvPr id="8" name="Image 6" descr="preencoded.png"/>
          <p:cNvPicPr>
            <a:picLocks noChangeAspect="1"/>
          </p:cNvPicPr>
          <p:nvPr/>
        </p:nvPicPr>
        <p:blipFill>
          <a:blip r:embed="rId8"/>
          <a:stretch>
            <a:fillRect/>
          </a:stretch>
        </p:blipFill>
        <p:spPr>
          <a:xfrm>
            <a:off x="476250" y="1991618"/>
            <a:ext cx="119063" cy="168622"/>
          </a:xfrm>
          <a:prstGeom prst="rect">
            <a:avLst/>
          </a:prstGeom>
        </p:spPr>
      </p:pic>
      <p:pic>
        <p:nvPicPr>
          <p:cNvPr id="9" name="Image 7" descr="preencoded.png"/>
          <p:cNvPicPr>
            <a:picLocks noChangeAspect="1"/>
          </p:cNvPicPr>
          <p:nvPr/>
        </p:nvPicPr>
        <p:blipFill>
          <a:blip r:embed="rId9"/>
          <a:stretch>
            <a:fillRect/>
          </a:stretch>
        </p:blipFill>
        <p:spPr>
          <a:xfrm>
            <a:off x="476250" y="2274540"/>
            <a:ext cx="119063" cy="411212"/>
          </a:xfrm>
          <a:prstGeom prst="rect">
            <a:avLst/>
          </a:prstGeom>
        </p:spPr>
      </p:pic>
      <p:pic>
        <p:nvPicPr>
          <p:cNvPr id="10" name="Image 8" descr="preencoded.png"/>
          <p:cNvPicPr>
            <a:picLocks noChangeAspect="1"/>
          </p:cNvPicPr>
          <p:nvPr/>
        </p:nvPicPr>
        <p:blipFill>
          <a:blip r:embed="rId10"/>
          <a:stretch>
            <a:fillRect/>
          </a:stretch>
        </p:blipFill>
        <p:spPr>
          <a:xfrm>
            <a:off x="285750" y="3983385"/>
            <a:ext cx="5715000" cy="2684264"/>
          </a:xfrm>
          <a:prstGeom prst="rect">
            <a:avLst/>
          </a:prstGeom>
        </p:spPr>
      </p:pic>
      <p:pic>
        <p:nvPicPr>
          <p:cNvPr id="11" name="Image 9" descr="preencoded.png"/>
          <p:cNvPicPr>
            <a:picLocks noChangeAspect="1"/>
          </p:cNvPicPr>
          <p:nvPr/>
        </p:nvPicPr>
        <p:blipFill>
          <a:blip r:embed="rId11"/>
          <a:stretch>
            <a:fillRect/>
          </a:stretch>
        </p:blipFill>
        <p:spPr>
          <a:xfrm>
            <a:off x="476250" y="4216747"/>
            <a:ext cx="228600" cy="171450"/>
          </a:xfrm>
          <a:prstGeom prst="rect">
            <a:avLst/>
          </a:prstGeom>
        </p:spPr>
      </p:pic>
      <p:pic>
        <p:nvPicPr>
          <p:cNvPr id="12" name="Image 10" descr="preencoded.png"/>
          <p:cNvPicPr>
            <a:picLocks noChangeAspect="1"/>
          </p:cNvPicPr>
          <p:nvPr/>
        </p:nvPicPr>
        <p:blipFill>
          <a:blip r:embed="rId7"/>
          <a:stretch>
            <a:fillRect/>
          </a:stretch>
        </p:blipFill>
        <p:spPr>
          <a:xfrm>
            <a:off x="476250" y="4583460"/>
            <a:ext cx="119063" cy="168622"/>
          </a:xfrm>
          <a:prstGeom prst="rect">
            <a:avLst/>
          </a:prstGeom>
        </p:spPr>
      </p:pic>
      <p:pic>
        <p:nvPicPr>
          <p:cNvPr id="13" name="Image 11" descr="preencoded.png"/>
          <p:cNvPicPr>
            <a:picLocks noChangeAspect="1"/>
          </p:cNvPicPr>
          <p:nvPr/>
        </p:nvPicPr>
        <p:blipFill>
          <a:blip r:embed="rId8"/>
          <a:stretch>
            <a:fillRect/>
          </a:stretch>
        </p:blipFill>
        <p:spPr>
          <a:xfrm>
            <a:off x="476250" y="4866382"/>
            <a:ext cx="119063" cy="168622"/>
          </a:xfrm>
          <a:prstGeom prst="rect">
            <a:avLst/>
          </a:prstGeom>
        </p:spPr>
      </p:pic>
      <p:pic>
        <p:nvPicPr>
          <p:cNvPr id="14" name="Image 12" descr="preencoded.png"/>
          <p:cNvPicPr>
            <a:picLocks noChangeAspect="1"/>
          </p:cNvPicPr>
          <p:nvPr/>
        </p:nvPicPr>
        <p:blipFill>
          <a:blip r:embed="rId12"/>
          <a:stretch>
            <a:fillRect/>
          </a:stretch>
        </p:blipFill>
        <p:spPr>
          <a:xfrm>
            <a:off x="476250" y="5149304"/>
            <a:ext cx="119063" cy="168622"/>
          </a:xfrm>
          <a:prstGeom prst="rect">
            <a:avLst/>
          </a:prstGeom>
        </p:spPr>
      </p:pic>
      <p:pic>
        <p:nvPicPr>
          <p:cNvPr id="15" name="Image 13" descr="preencoded.png"/>
          <p:cNvPicPr>
            <a:picLocks noChangeAspect="1"/>
          </p:cNvPicPr>
          <p:nvPr/>
        </p:nvPicPr>
        <p:blipFill>
          <a:blip r:embed="rId13"/>
          <a:stretch>
            <a:fillRect/>
          </a:stretch>
        </p:blipFill>
        <p:spPr>
          <a:xfrm>
            <a:off x="6191250" y="1108621"/>
            <a:ext cx="5715000" cy="2684264"/>
          </a:xfrm>
          <a:prstGeom prst="rect">
            <a:avLst/>
          </a:prstGeom>
        </p:spPr>
      </p:pic>
      <p:pic>
        <p:nvPicPr>
          <p:cNvPr id="16" name="Image 14" descr="preencoded.png"/>
          <p:cNvPicPr>
            <a:picLocks noChangeAspect="1"/>
          </p:cNvPicPr>
          <p:nvPr/>
        </p:nvPicPr>
        <p:blipFill>
          <a:blip r:embed="rId14"/>
          <a:stretch>
            <a:fillRect/>
          </a:stretch>
        </p:blipFill>
        <p:spPr>
          <a:xfrm>
            <a:off x="6381750" y="1341983"/>
            <a:ext cx="228600" cy="171450"/>
          </a:xfrm>
          <a:prstGeom prst="rect">
            <a:avLst/>
          </a:prstGeom>
        </p:spPr>
      </p:pic>
      <p:pic>
        <p:nvPicPr>
          <p:cNvPr id="17" name="Image 15" descr="preencoded.png"/>
          <p:cNvPicPr>
            <a:picLocks noChangeAspect="1"/>
          </p:cNvPicPr>
          <p:nvPr/>
        </p:nvPicPr>
        <p:blipFill>
          <a:blip r:embed="rId7"/>
          <a:stretch>
            <a:fillRect/>
          </a:stretch>
        </p:blipFill>
        <p:spPr>
          <a:xfrm>
            <a:off x="6381750" y="1708696"/>
            <a:ext cx="119063" cy="168622"/>
          </a:xfrm>
          <a:prstGeom prst="rect">
            <a:avLst/>
          </a:prstGeom>
        </p:spPr>
      </p:pic>
      <p:pic>
        <p:nvPicPr>
          <p:cNvPr id="18" name="Image 16" descr="preencoded.png"/>
          <p:cNvPicPr>
            <a:picLocks noChangeAspect="1"/>
          </p:cNvPicPr>
          <p:nvPr/>
        </p:nvPicPr>
        <p:blipFill>
          <a:blip r:embed="rId15"/>
          <a:stretch>
            <a:fillRect/>
          </a:stretch>
        </p:blipFill>
        <p:spPr>
          <a:xfrm>
            <a:off x="6381750" y="1991618"/>
            <a:ext cx="119063" cy="452438"/>
          </a:xfrm>
          <a:prstGeom prst="rect">
            <a:avLst/>
          </a:prstGeom>
        </p:spPr>
      </p:pic>
      <p:pic>
        <p:nvPicPr>
          <p:cNvPr id="19" name="Image 17" descr="preencoded.png"/>
          <p:cNvPicPr>
            <a:picLocks noChangeAspect="1"/>
          </p:cNvPicPr>
          <p:nvPr/>
        </p:nvPicPr>
        <p:blipFill>
          <a:blip r:embed="rId16"/>
          <a:stretch>
            <a:fillRect/>
          </a:stretch>
        </p:blipFill>
        <p:spPr>
          <a:xfrm>
            <a:off x="6381750" y="2539305"/>
            <a:ext cx="5334000" cy="400050"/>
          </a:xfrm>
          <a:prstGeom prst="rect">
            <a:avLst/>
          </a:prstGeom>
        </p:spPr>
      </p:pic>
      <p:pic>
        <p:nvPicPr>
          <p:cNvPr id="20" name="Image 18" descr="preencoded.png"/>
          <p:cNvPicPr>
            <a:picLocks noChangeAspect="1"/>
          </p:cNvPicPr>
          <p:nvPr/>
        </p:nvPicPr>
        <p:blipFill>
          <a:blip r:embed="rId17"/>
          <a:stretch>
            <a:fillRect/>
          </a:stretch>
        </p:blipFill>
        <p:spPr>
          <a:xfrm>
            <a:off x="6191250" y="3983385"/>
            <a:ext cx="5715000" cy="2684264"/>
          </a:xfrm>
          <a:prstGeom prst="rect">
            <a:avLst/>
          </a:prstGeom>
        </p:spPr>
      </p:pic>
      <p:pic>
        <p:nvPicPr>
          <p:cNvPr id="21" name="Image 19" descr="preencoded.png"/>
          <p:cNvPicPr>
            <a:picLocks noChangeAspect="1"/>
          </p:cNvPicPr>
          <p:nvPr/>
        </p:nvPicPr>
        <p:blipFill>
          <a:blip r:embed="rId18"/>
          <a:stretch>
            <a:fillRect/>
          </a:stretch>
        </p:blipFill>
        <p:spPr>
          <a:xfrm>
            <a:off x="6381750" y="4216747"/>
            <a:ext cx="228600" cy="171450"/>
          </a:xfrm>
          <a:prstGeom prst="rect">
            <a:avLst/>
          </a:prstGeom>
        </p:spPr>
      </p:pic>
      <p:pic>
        <p:nvPicPr>
          <p:cNvPr id="22" name="Image 20" descr="preencoded.png"/>
          <p:cNvPicPr>
            <a:picLocks noChangeAspect="1"/>
          </p:cNvPicPr>
          <p:nvPr/>
        </p:nvPicPr>
        <p:blipFill>
          <a:blip r:embed="rId19"/>
          <a:stretch>
            <a:fillRect/>
          </a:stretch>
        </p:blipFill>
        <p:spPr>
          <a:xfrm>
            <a:off x="6381750" y="4583460"/>
            <a:ext cx="119063" cy="411212"/>
          </a:xfrm>
          <a:prstGeom prst="rect">
            <a:avLst/>
          </a:prstGeom>
        </p:spPr>
      </p:pic>
      <p:pic>
        <p:nvPicPr>
          <p:cNvPr id="23" name="Image 21" descr="preencoded.png"/>
          <p:cNvPicPr>
            <a:picLocks noChangeAspect="1"/>
          </p:cNvPicPr>
          <p:nvPr/>
        </p:nvPicPr>
        <p:blipFill>
          <a:blip r:embed="rId20"/>
          <a:stretch>
            <a:fillRect/>
          </a:stretch>
        </p:blipFill>
        <p:spPr>
          <a:xfrm>
            <a:off x="6381750" y="5108972"/>
            <a:ext cx="119063" cy="452438"/>
          </a:xfrm>
          <a:prstGeom prst="rect">
            <a:avLst/>
          </a:prstGeom>
        </p:spPr>
      </p:pic>
      <p:pic>
        <p:nvPicPr>
          <p:cNvPr id="24" name="Image 22" descr="preencoded.png"/>
          <p:cNvPicPr>
            <a:picLocks noChangeAspect="1"/>
          </p:cNvPicPr>
          <p:nvPr/>
        </p:nvPicPr>
        <p:blipFill>
          <a:blip r:embed="rId21"/>
          <a:stretch>
            <a:fillRect/>
          </a:stretch>
        </p:blipFill>
        <p:spPr>
          <a:xfrm>
            <a:off x="6381750" y="5675709"/>
            <a:ext cx="119063" cy="411212"/>
          </a:xfrm>
          <a:prstGeom prst="rect">
            <a:avLst/>
          </a:prstGeom>
        </p:spPr>
      </p:pic>
      <p:sp>
        <p:nvSpPr>
          <p:cNvPr id="25" name="Text 0"/>
          <p:cNvSpPr/>
          <p:nvPr/>
        </p:nvSpPr>
        <p:spPr>
          <a:xfrm>
            <a:off x="523875" y="333375"/>
            <a:ext cx="11668125" cy="251371"/>
          </a:xfrm>
          <a:prstGeom prst="rect">
            <a:avLst/>
          </a:prstGeom>
          <a:noFill/>
          <a:ln/>
        </p:spPr>
        <p:txBody>
          <a:bodyPr vert="horz" wrap="square" lIns="0" tIns="0" rIns="0" bIns="0" rtlCol="0" anchor="ctr"/>
          <a:lstStyle/>
          <a:p>
            <a:pPr marL="0" indent="0">
              <a:lnSpc>
                <a:spcPts val="1980"/>
              </a:lnSpc>
              <a:buNone/>
            </a:pPr>
            <a:r>
              <a:rPr lang="en-US" sz="1800" b="1" dirty="0">
                <a:solidFill>
                  <a:srgbClr val="2D3436"/>
                </a:solidFill>
              </a:rPr>
              <a:t>Specialist Tips: Managing Cervical Ectropion</a:t>
            </a:r>
            <a:endParaRPr lang="en-US" sz="1800" dirty="0"/>
          </a:p>
        </p:txBody>
      </p:sp>
      <p:sp>
        <p:nvSpPr>
          <p:cNvPr id="26" name="Text 1"/>
          <p:cNvSpPr/>
          <p:nvPr/>
        </p:nvSpPr>
        <p:spPr>
          <a:xfrm>
            <a:off x="523875" y="670471"/>
            <a:ext cx="3429000" cy="171450"/>
          </a:xfrm>
          <a:prstGeom prst="rect">
            <a:avLst/>
          </a:prstGeom>
          <a:noFill/>
          <a:ln/>
        </p:spPr>
        <p:txBody>
          <a:bodyPr vert="horz" wrap="square" lIns="0" tIns="0" rIns="0" bIns="0" rtlCol="0" anchor="ctr"/>
          <a:lstStyle/>
          <a:p>
            <a:pPr marL="0" indent="0">
              <a:lnSpc>
                <a:spcPts val="1350"/>
              </a:lnSpc>
              <a:buNone/>
            </a:pPr>
            <a:r>
              <a:rPr lang="en-US" sz="900" b="1" kern="0" spc="30" dirty="0">
                <a:solidFill>
                  <a:srgbClr val="E17055"/>
                </a:solidFill>
              </a:rPr>
              <a:t>CERVICAL SCREENING MODULE</a:t>
            </a:r>
            <a:endParaRPr lang="en-US" sz="900" dirty="0"/>
          </a:p>
        </p:txBody>
      </p:sp>
      <p:sp>
        <p:nvSpPr>
          <p:cNvPr id="27" name="Text 2"/>
          <p:cNvSpPr/>
          <p:nvPr/>
        </p:nvSpPr>
        <p:spPr>
          <a:xfrm>
            <a:off x="2433638" y="641896"/>
            <a:ext cx="182880" cy="228600"/>
          </a:xfrm>
          <a:prstGeom prst="rect">
            <a:avLst/>
          </a:prstGeom>
          <a:noFill/>
          <a:ln/>
        </p:spPr>
        <p:txBody>
          <a:bodyPr vert="horz" wrap="square" lIns="0" tIns="0" rIns="0" bIns="0" rtlCol="0" anchor="ctr"/>
          <a:lstStyle/>
          <a:p>
            <a:pPr marL="0" indent="0">
              <a:lnSpc>
                <a:spcPts val="1800"/>
              </a:lnSpc>
              <a:buNone/>
            </a:pPr>
            <a:r>
              <a:rPr lang="en-US" sz="1200" dirty="0">
                <a:solidFill>
                  <a:srgbClr val="BDC3C7"/>
                </a:solidFill>
              </a:rPr>
              <a:t>|</a:t>
            </a:r>
            <a:endParaRPr lang="en-US" sz="1200" dirty="0"/>
          </a:p>
        </p:txBody>
      </p:sp>
      <p:sp>
        <p:nvSpPr>
          <p:cNvPr id="28" name="Text 3"/>
          <p:cNvSpPr/>
          <p:nvPr/>
        </p:nvSpPr>
        <p:spPr>
          <a:xfrm>
            <a:off x="2566988" y="670471"/>
            <a:ext cx="3291840" cy="171450"/>
          </a:xfrm>
          <a:prstGeom prst="rect">
            <a:avLst/>
          </a:prstGeom>
          <a:noFill/>
          <a:ln/>
        </p:spPr>
        <p:txBody>
          <a:bodyPr vert="horz" wrap="square" lIns="0" tIns="0" rIns="0" bIns="0" rtlCol="0" anchor="ctr"/>
          <a:lstStyle/>
          <a:p>
            <a:pPr marL="0" indent="0">
              <a:lnSpc>
                <a:spcPts val="1350"/>
              </a:lnSpc>
              <a:buNone/>
            </a:pPr>
            <a:r>
              <a:rPr lang="en-US" sz="900" dirty="0">
                <a:solidFill>
                  <a:srgbClr val="636E72"/>
                </a:solidFill>
              </a:rPr>
              <a:t>Bradford VTS GP Training</a:t>
            </a:r>
            <a:endParaRPr lang="en-US" sz="900" dirty="0"/>
          </a:p>
        </p:txBody>
      </p:sp>
      <p:sp>
        <p:nvSpPr>
          <p:cNvPr id="29" name="Text 4"/>
          <p:cNvSpPr/>
          <p:nvPr/>
        </p:nvSpPr>
        <p:spPr>
          <a:xfrm>
            <a:off x="800100" y="1299121"/>
            <a:ext cx="53492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The Asymptomatic Ectropion</a:t>
            </a:r>
            <a:endParaRPr lang="en-US" sz="1350" dirty="0"/>
          </a:p>
        </p:txBody>
      </p:sp>
      <p:sp>
        <p:nvSpPr>
          <p:cNvPr id="30" name="Text 5"/>
          <p:cNvSpPr/>
          <p:nvPr/>
        </p:nvSpPr>
        <p:spPr>
          <a:xfrm>
            <a:off x="671513" y="1670596"/>
            <a:ext cx="11520488" cy="206722"/>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Common physiological finding where inner cells grow on the outer cervix.</a:t>
            </a:r>
            <a:endParaRPr lang="en-US" sz="1125" dirty="0"/>
          </a:p>
        </p:txBody>
      </p:sp>
      <p:sp>
        <p:nvSpPr>
          <p:cNvPr id="31" name="Text 6"/>
          <p:cNvSpPr/>
          <p:nvPr/>
        </p:nvSpPr>
        <p:spPr>
          <a:xfrm>
            <a:off x="671513" y="1953518"/>
            <a:ext cx="11520488" cy="206722"/>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No treatment needed:</a:t>
            </a:r>
            <a:r>
              <a:rPr lang="en-US" sz="1125" dirty="0">
                <a:solidFill>
                  <a:srgbClr val="2D3436"/>
                </a:solidFill>
              </a:rPr>
              <a:t> If the woman has no symptoms, simply reassure her.</a:t>
            </a:r>
            <a:endParaRPr lang="en-US" sz="1125" dirty="0"/>
          </a:p>
        </p:txBody>
      </p:sp>
      <p:sp>
        <p:nvSpPr>
          <p:cNvPr id="32" name="Text 7"/>
          <p:cNvSpPr/>
          <p:nvPr/>
        </p:nvSpPr>
        <p:spPr>
          <a:xfrm>
            <a:off x="671513" y="2236440"/>
            <a:ext cx="5138738" cy="449312"/>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Nabothian Cysts:</a:t>
            </a:r>
            <a:r>
              <a:rPr lang="en-US" sz="1125" dirty="0">
                <a:solidFill>
                  <a:srgbClr val="2D3436"/>
                </a:solidFill>
              </a:rPr>
              <a:t> Often seen with ectropions; these are normal and require no action.</a:t>
            </a:r>
            <a:endParaRPr lang="en-US" sz="1125" dirty="0"/>
          </a:p>
        </p:txBody>
      </p:sp>
      <p:sp>
        <p:nvSpPr>
          <p:cNvPr id="33" name="Text 8"/>
          <p:cNvSpPr/>
          <p:nvPr/>
        </p:nvSpPr>
        <p:spPr>
          <a:xfrm>
            <a:off x="800100" y="4173885"/>
            <a:ext cx="39090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Bothersome Symptoms</a:t>
            </a:r>
            <a:endParaRPr lang="en-US" sz="1350" dirty="0"/>
          </a:p>
        </p:txBody>
      </p:sp>
      <p:sp>
        <p:nvSpPr>
          <p:cNvPr id="34" name="Text 9"/>
          <p:cNvSpPr/>
          <p:nvPr/>
        </p:nvSpPr>
        <p:spPr>
          <a:xfrm>
            <a:off x="671513" y="4545360"/>
            <a:ext cx="11520488" cy="206722"/>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Bothersome Discharge:</a:t>
            </a:r>
            <a:r>
              <a:rPr lang="en-US" sz="1125" dirty="0">
                <a:solidFill>
                  <a:srgbClr val="2D3436"/>
                </a:solidFill>
              </a:rPr>
              <a:t> If swabs are negative, an ectropion may be the cause.</a:t>
            </a:r>
            <a:endParaRPr lang="en-US" sz="1125" dirty="0"/>
          </a:p>
        </p:txBody>
      </p:sp>
      <p:sp>
        <p:nvSpPr>
          <p:cNvPr id="35" name="Text 10"/>
          <p:cNvSpPr/>
          <p:nvPr/>
        </p:nvSpPr>
        <p:spPr>
          <a:xfrm>
            <a:off x="671513" y="4828282"/>
            <a:ext cx="11520488" cy="206722"/>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Post-Coital Bleeding (PCB):</a:t>
            </a:r>
            <a:r>
              <a:rPr lang="en-US" sz="1125" dirty="0">
                <a:solidFill>
                  <a:srgbClr val="2D3436"/>
                </a:solidFill>
              </a:rPr>
              <a:t> Ectropions are a common benign cause of PCB.</a:t>
            </a:r>
            <a:endParaRPr lang="en-US" sz="1125" dirty="0"/>
          </a:p>
        </p:txBody>
      </p:sp>
      <p:sp>
        <p:nvSpPr>
          <p:cNvPr id="36" name="Text 11"/>
          <p:cNvSpPr/>
          <p:nvPr/>
        </p:nvSpPr>
        <p:spPr>
          <a:xfrm>
            <a:off x="671513" y="5111204"/>
            <a:ext cx="11520488" cy="206722"/>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Management:</a:t>
            </a:r>
            <a:r>
              <a:rPr lang="en-US" sz="1125" dirty="0">
                <a:solidFill>
                  <a:srgbClr val="2D3436"/>
                </a:solidFill>
              </a:rPr>
              <a:t> Refer routinely to colposcopy for treatment (e.g., cautery).</a:t>
            </a:r>
            <a:endParaRPr lang="en-US" sz="1125" dirty="0"/>
          </a:p>
        </p:txBody>
      </p:sp>
      <p:sp>
        <p:nvSpPr>
          <p:cNvPr id="37" name="Text 12"/>
          <p:cNvSpPr/>
          <p:nvPr/>
        </p:nvSpPr>
        <p:spPr>
          <a:xfrm>
            <a:off x="6705600" y="1299121"/>
            <a:ext cx="54864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AKT/SCA Pearl: Pre-Referral</a:t>
            </a:r>
            <a:endParaRPr lang="en-US" sz="1350" dirty="0"/>
          </a:p>
        </p:txBody>
      </p:sp>
      <p:sp>
        <p:nvSpPr>
          <p:cNvPr id="38" name="Text 13"/>
          <p:cNvSpPr/>
          <p:nvPr/>
        </p:nvSpPr>
        <p:spPr>
          <a:xfrm>
            <a:off x="6577013" y="1670596"/>
            <a:ext cx="5614988" cy="206722"/>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Crucial Check:</a:t>
            </a:r>
            <a:r>
              <a:rPr lang="en-US" sz="1125" dirty="0">
                <a:solidFill>
                  <a:srgbClr val="2D3436"/>
                </a:solidFill>
              </a:rPr>
              <a:t> Ensure cervical screening is up to date before referring.</a:t>
            </a:r>
            <a:endParaRPr lang="en-US" sz="1125" dirty="0"/>
          </a:p>
        </p:txBody>
      </p:sp>
      <p:sp>
        <p:nvSpPr>
          <p:cNvPr id="39" name="Text 14"/>
          <p:cNvSpPr/>
          <p:nvPr/>
        </p:nvSpPr>
        <p:spPr>
          <a:xfrm>
            <a:off x="6577013" y="1953518"/>
            <a:ext cx="5138738" cy="490538"/>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Swabs First:</a:t>
            </a:r>
            <a:r>
              <a:rPr lang="en-US" sz="1125" dirty="0">
                <a:solidFill>
                  <a:srgbClr val="2D3436"/>
                </a:solidFill>
              </a:rPr>
              <a:t> Always exclude infection (especially Chlamydia) before assuming PCB is ectropion.</a:t>
            </a:r>
            <a:endParaRPr lang="en-US" sz="1125" dirty="0"/>
          </a:p>
        </p:txBody>
      </p:sp>
      <p:sp>
        <p:nvSpPr>
          <p:cNvPr id="40" name="Text 15"/>
          <p:cNvSpPr/>
          <p:nvPr/>
        </p:nvSpPr>
        <p:spPr>
          <a:xfrm>
            <a:off x="6477000" y="2539305"/>
            <a:ext cx="5238750" cy="400050"/>
          </a:xfrm>
          <a:prstGeom prst="rect">
            <a:avLst/>
          </a:prstGeom>
          <a:noFill/>
          <a:ln/>
        </p:spPr>
        <p:txBody>
          <a:bodyPr vert="horz" wrap="square" lIns="0" tIns="0" rIns="0" bIns="0" rtlCol="0" anchor="ctr"/>
          <a:lstStyle/>
          <a:p>
            <a:pPr marL="0" indent="0">
              <a:lnSpc>
                <a:spcPts val="1575"/>
              </a:lnSpc>
              <a:buNone/>
            </a:pPr>
            <a:r>
              <a:rPr lang="en-US" sz="1050" i="1" dirty="0">
                <a:solidFill>
                  <a:srgbClr val="4A4A4A"/>
                </a:solidFill>
              </a:rPr>
              <a:t>"SCA Talk: The red area we see is normal tissue from the inside of the cervix appearing on the outside. It’s like the lining of your mouth—it's delicate and can bleed easily during sex."</a:t>
            </a:r>
            <a:endParaRPr lang="en-US" sz="1050" dirty="0"/>
          </a:p>
        </p:txBody>
      </p:sp>
      <p:sp>
        <p:nvSpPr>
          <p:cNvPr id="41" name="Text 16"/>
          <p:cNvSpPr/>
          <p:nvPr/>
        </p:nvSpPr>
        <p:spPr>
          <a:xfrm>
            <a:off x="6705600" y="4173885"/>
            <a:ext cx="53492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When it’s NOT an Ectropion</a:t>
            </a:r>
            <a:endParaRPr lang="en-US" sz="1350" dirty="0"/>
          </a:p>
        </p:txBody>
      </p:sp>
      <p:sp>
        <p:nvSpPr>
          <p:cNvPr id="42" name="Text 17"/>
          <p:cNvSpPr/>
          <p:nvPr/>
        </p:nvSpPr>
        <p:spPr>
          <a:xfrm>
            <a:off x="6577013" y="4545360"/>
            <a:ext cx="5138738" cy="449312"/>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Suspicious Appearance:</a:t>
            </a:r>
            <a:r>
              <a:rPr lang="en-US" sz="1125" dirty="0">
                <a:solidFill>
                  <a:srgbClr val="2D3436"/>
                </a:solidFill>
              </a:rPr>
              <a:t> If the cervix looks irregular, hard, or friable—Fast Track referral.</a:t>
            </a:r>
            <a:endParaRPr lang="en-US" sz="1125" dirty="0"/>
          </a:p>
        </p:txBody>
      </p:sp>
      <p:sp>
        <p:nvSpPr>
          <p:cNvPr id="43" name="Text 18"/>
          <p:cNvSpPr/>
          <p:nvPr/>
        </p:nvSpPr>
        <p:spPr>
          <a:xfrm>
            <a:off x="6577013" y="5070872"/>
            <a:ext cx="5138738" cy="490538"/>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Persistent PCB:</a:t>
            </a:r>
            <a:r>
              <a:rPr lang="en-US" sz="1125" dirty="0">
                <a:solidFill>
                  <a:srgbClr val="2D3436"/>
                </a:solidFill>
              </a:rPr>
              <a:t> Unexplained persistent bleeding despite normal appearance warrants investigation.</a:t>
            </a:r>
            <a:endParaRPr lang="en-US" sz="1125" dirty="0"/>
          </a:p>
        </p:txBody>
      </p:sp>
      <p:sp>
        <p:nvSpPr>
          <p:cNvPr id="44" name="Text 19"/>
          <p:cNvSpPr/>
          <p:nvPr/>
        </p:nvSpPr>
        <p:spPr>
          <a:xfrm>
            <a:off x="6577013" y="5637609"/>
            <a:ext cx="5138738" cy="449312"/>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Contact Bleeding:</a:t>
            </a:r>
            <a:r>
              <a:rPr lang="en-US" sz="1125" dirty="0">
                <a:solidFill>
                  <a:srgbClr val="2D3436"/>
                </a:solidFill>
              </a:rPr>
              <a:t> Bleeding during a smear is NOT a specific indicator of serious disease.</a:t>
            </a:r>
            <a:endParaRPr lang="en-US" sz="1125"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285750" y="190500"/>
            <a:ext cx="11620500" cy="822871"/>
          </a:xfrm>
          <a:prstGeom prst="rect">
            <a:avLst/>
          </a:prstGeom>
        </p:spPr>
      </p:pic>
      <p:pic>
        <p:nvPicPr>
          <p:cNvPr id="5" name="Image 3" descr="preencoded.png"/>
          <p:cNvPicPr>
            <a:picLocks noChangeAspect="1"/>
          </p:cNvPicPr>
          <p:nvPr/>
        </p:nvPicPr>
        <p:blipFill>
          <a:blip r:embed="rId5"/>
          <a:stretch>
            <a:fillRect/>
          </a:stretch>
        </p:blipFill>
        <p:spPr>
          <a:xfrm>
            <a:off x="285750" y="1203871"/>
            <a:ext cx="5667375" cy="2684264"/>
          </a:xfrm>
          <a:prstGeom prst="rect">
            <a:avLst/>
          </a:prstGeom>
        </p:spPr>
      </p:pic>
      <p:pic>
        <p:nvPicPr>
          <p:cNvPr id="6" name="Image 4" descr="preencoded.png"/>
          <p:cNvPicPr>
            <a:picLocks noChangeAspect="1"/>
          </p:cNvPicPr>
          <p:nvPr/>
        </p:nvPicPr>
        <p:blipFill>
          <a:blip r:embed="rId6"/>
          <a:stretch>
            <a:fillRect/>
          </a:stretch>
        </p:blipFill>
        <p:spPr>
          <a:xfrm>
            <a:off x="476250" y="1446758"/>
            <a:ext cx="190500" cy="152400"/>
          </a:xfrm>
          <a:prstGeom prst="rect">
            <a:avLst/>
          </a:prstGeom>
        </p:spPr>
      </p:pic>
      <p:pic>
        <p:nvPicPr>
          <p:cNvPr id="7" name="Image 5" descr="preencoded.png"/>
          <p:cNvPicPr>
            <a:picLocks noChangeAspect="1"/>
          </p:cNvPicPr>
          <p:nvPr/>
        </p:nvPicPr>
        <p:blipFill>
          <a:blip r:embed="rId7"/>
          <a:stretch>
            <a:fillRect/>
          </a:stretch>
        </p:blipFill>
        <p:spPr>
          <a:xfrm>
            <a:off x="285750" y="4078635"/>
            <a:ext cx="5667375" cy="2493615"/>
          </a:xfrm>
          <a:prstGeom prst="rect">
            <a:avLst/>
          </a:prstGeom>
        </p:spPr>
      </p:pic>
      <p:pic>
        <p:nvPicPr>
          <p:cNvPr id="8" name="Image 6" descr="preencoded.png"/>
          <p:cNvPicPr>
            <a:picLocks noChangeAspect="1"/>
          </p:cNvPicPr>
          <p:nvPr/>
        </p:nvPicPr>
        <p:blipFill>
          <a:blip r:embed="rId8"/>
          <a:stretch>
            <a:fillRect/>
          </a:stretch>
        </p:blipFill>
        <p:spPr>
          <a:xfrm>
            <a:off x="476250" y="4321522"/>
            <a:ext cx="190500" cy="152400"/>
          </a:xfrm>
          <a:prstGeom prst="rect">
            <a:avLst/>
          </a:prstGeom>
        </p:spPr>
      </p:pic>
      <p:pic>
        <p:nvPicPr>
          <p:cNvPr id="9" name="Image 7" descr="preencoded.png"/>
          <p:cNvPicPr>
            <a:picLocks noChangeAspect="1"/>
          </p:cNvPicPr>
          <p:nvPr/>
        </p:nvPicPr>
        <p:blipFill>
          <a:blip r:embed="rId9"/>
          <a:stretch>
            <a:fillRect/>
          </a:stretch>
        </p:blipFill>
        <p:spPr>
          <a:xfrm>
            <a:off x="476250" y="4669185"/>
            <a:ext cx="5286375" cy="812006"/>
          </a:xfrm>
          <a:prstGeom prst="rect">
            <a:avLst/>
          </a:prstGeom>
        </p:spPr>
      </p:pic>
      <p:pic>
        <p:nvPicPr>
          <p:cNvPr id="10" name="Image 8" descr="preencoded.png"/>
          <p:cNvPicPr>
            <a:picLocks noChangeAspect="1"/>
          </p:cNvPicPr>
          <p:nvPr/>
        </p:nvPicPr>
        <p:blipFill>
          <a:blip r:embed="rId10"/>
          <a:stretch>
            <a:fillRect/>
          </a:stretch>
        </p:blipFill>
        <p:spPr>
          <a:xfrm>
            <a:off x="6238875" y="1203871"/>
            <a:ext cx="5667375" cy="2589014"/>
          </a:xfrm>
          <a:prstGeom prst="rect">
            <a:avLst/>
          </a:prstGeom>
        </p:spPr>
      </p:pic>
      <p:pic>
        <p:nvPicPr>
          <p:cNvPr id="11" name="Image 9" descr="preencoded.png"/>
          <p:cNvPicPr>
            <a:picLocks noChangeAspect="1"/>
          </p:cNvPicPr>
          <p:nvPr/>
        </p:nvPicPr>
        <p:blipFill>
          <a:blip r:embed="rId11"/>
          <a:stretch>
            <a:fillRect/>
          </a:stretch>
        </p:blipFill>
        <p:spPr>
          <a:xfrm>
            <a:off x="6429375" y="1446758"/>
            <a:ext cx="190500" cy="152400"/>
          </a:xfrm>
          <a:prstGeom prst="rect">
            <a:avLst/>
          </a:prstGeom>
        </p:spPr>
      </p:pic>
      <p:pic>
        <p:nvPicPr>
          <p:cNvPr id="12" name="Image 10" descr="preencoded.png"/>
          <p:cNvPicPr>
            <a:picLocks noChangeAspect="1"/>
          </p:cNvPicPr>
          <p:nvPr/>
        </p:nvPicPr>
        <p:blipFill>
          <a:blip r:embed="rId12"/>
          <a:stretch>
            <a:fillRect/>
          </a:stretch>
        </p:blipFill>
        <p:spPr>
          <a:xfrm>
            <a:off x="6238875" y="3983385"/>
            <a:ext cx="5667375" cy="2589014"/>
          </a:xfrm>
          <a:prstGeom prst="rect">
            <a:avLst/>
          </a:prstGeom>
        </p:spPr>
      </p:pic>
      <p:pic>
        <p:nvPicPr>
          <p:cNvPr id="13" name="Image 11" descr="preencoded.png"/>
          <p:cNvPicPr>
            <a:picLocks noChangeAspect="1"/>
          </p:cNvPicPr>
          <p:nvPr/>
        </p:nvPicPr>
        <p:blipFill>
          <a:blip r:embed="rId13"/>
          <a:stretch>
            <a:fillRect/>
          </a:stretch>
        </p:blipFill>
        <p:spPr>
          <a:xfrm>
            <a:off x="6429375" y="4226272"/>
            <a:ext cx="190500" cy="152400"/>
          </a:xfrm>
          <a:prstGeom prst="rect">
            <a:avLst/>
          </a:prstGeom>
        </p:spPr>
      </p:pic>
      <p:sp>
        <p:nvSpPr>
          <p:cNvPr id="14" name="Text 0"/>
          <p:cNvSpPr/>
          <p:nvPr/>
        </p:nvSpPr>
        <p:spPr>
          <a:xfrm>
            <a:off x="523875" y="333375"/>
            <a:ext cx="11144250" cy="251371"/>
          </a:xfrm>
          <a:prstGeom prst="rect">
            <a:avLst/>
          </a:prstGeom>
          <a:noFill/>
          <a:ln/>
        </p:spPr>
        <p:txBody>
          <a:bodyPr vert="horz" wrap="square" lIns="0" tIns="0" rIns="0" bIns="0" rtlCol="0" anchor="ctr"/>
          <a:lstStyle/>
          <a:p>
            <a:pPr marL="0" indent="0">
              <a:lnSpc>
                <a:spcPts val="1980"/>
              </a:lnSpc>
              <a:buNone/>
            </a:pPr>
            <a:r>
              <a:rPr lang="en-US" sz="1800" b="1" dirty="0">
                <a:solidFill>
                  <a:srgbClr val="2D3436"/>
                </a:solidFill>
              </a:rPr>
              <a:t>Specialist Tips: Post-Coital Bleeding</a:t>
            </a:r>
            <a:endParaRPr lang="en-US" sz="1800" dirty="0"/>
          </a:p>
        </p:txBody>
      </p:sp>
      <p:sp>
        <p:nvSpPr>
          <p:cNvPr id="15" name="Text 1"/>
          <p:cNvSpPr/>
          <p:nvPr/>
        </p:nvSpPr>
        <p:spPr>
          <a:xfrm>
            <a:off x="523875" y="670471"/>
            <a:ext cx="3429000" cy="171450"/>
          </a:xfrm>
          <a:prstGeom prst="rect">
            <a:avLst/>
          </a:prstGeom>
          <a:noFill/>
          <a:ln/>
        </p:spPr>
        <p:txBody>
          <a:bodyPr vert="horz" wrap="square" lIns="0" tIns="0" rIns="0" bIns="0" rtlCol="0" anchor="ctr"/>
          <a:lstStyle/>
          <a:p>
            <a:pPr marL="0" indent="0">
              <a:lnSpc>
                <a:spcPts val="1350"/>
              </a:lnSpc>
              <a:buNone/>
            </a:pPr>
            <a:r>
              <a:rPr lang="en-US" sz="900" b="1" kern="0" spc="30" dirty="0">
                <a:solidFill>
                  <a:srgbClr val="E17055"/>
                </a:solidFill>
              </a:rPr>
              <a:t>CERVICAL SCREENING MODULE</a:t>
            </a:r>
            <a:endParaRPr lang="en-US" sz="900" dirty="0"/>
          </a:p>
        </p:txBody>
      </p:sp>
      <p:sp>
        <p:nvSpPr>
          <p:cNvPr id="16" name="Text 2"/>
          <p:cNvSpPr/>
          <p:nvPr/>
        </p:nvSpPr>
        <p:spPr>
          <a:xfrm>
            <a:off x="2433638" y="641896"/>
            <a:ext cx="182880" cy="228600"/>
          </a:xfrm>
          <a:prstGeom prst="rect">
            <a:avLst/>
          </a:prstGeom>
          <a:noFill/>
          <a:ln/>
        </p:spPr>
        <p:txBody>
          <a:bodyPr vert="horz" wrap="square" lIns="0" tIns="0" rIns="0" bIns="0" rtlCol="0" anchor="ctr"/>
          <a:lstStyle/>
          <a:p>
            <a:pPr marL="0" indent="0">
              <a:lnSpc>
                <a:spcPts val="1800"/>
              </a:lnSpc>
              <a:buNone/>
            </a:pPr>
            <a:r>
              <a:rPr lang="en-US" sz="1200" dirty="0">
                <a:solidFill>
                  <a:srgbClr val="BDC3C7"/>
                </a:solidFill>
              </a:rPr>
              <a:t>|</a:t>
            </a:r>
            <a:endParaRPr lang="en-US" sz="1200" dirty="0"/>
          </a:p>
        </p:txBody>
      </p:sp>
      <p:sp>
        <p:nvSpPr>
          <p:cNvPr id="17" name="Text 3"/>
          <p:cNvSpPr/>
          <p:nvPr/>
        </p:nvSpPr>
        <p:spPr>
          <a:xfrm>
            <a:off x="2566988" y="670471"/>
            <a:ext cx="3291840" cy="171450"/>
          </a:xfrm>
          <a:prstGeom prst="rect">
            <a:avLst/>
          </a:prstGeom>
          <a:noFill/>
          <a:ln/>
        </p:spPr>
        <p:txBody>
          <a:bodyPr vert="horz" wrap="square" lIns="0" tIns="0" rIns="0" bIns="0" rtlCol="0" anchor="ctr"/>
          <a:lstStyle/>
          <a:p>
            <a:pPr marL="0" indent="0">
              <a:lnSpc>
                <a:spcPts val="1350"/>
              </a:lnSpc>
              <a:buNone/>
            </a:pPr>
            <a:r>
              <a:rPr lang="en-US" sz="900" dirty="0">
                <a:solidFill>
                  <a:srgbClr val="636E72"/>
                </a:solidFill>
              </a:rPr>
              <a:t>Bradford VTS GP Training</a:t>
            </a:r>
            <a:endParaRPr lang="en-US" sz="900" dirty="0"/>
          </a:p>
        </p:txBody>
      </p:sp>
      <p:sp>
        <p:nvSpPr>
          <p:cNvPr id="18" name="Text 4"/>
          <p:cNvSpPr/>
          <p:nvPr/>
        </p:nvSpPr>
        <p:spPr>
          <a:xfrm>
            <a:off x="781050" y="1394371"/>
            <a:ext cx="4320540" cy="257175"/>
          </a:xfrm>
          <a:prstGeom prst="rect">
            <a:avLst/>
          </a:prstGeom>
          <a:noFill/>
          <a:ln/>
        </p:spPr>
        <p:txBody>
          <a:bodyPr vert="horz" wrap="square" lIns="0" tIns="0" rIns="0" bIns="0" rtlCol="0" anchor="ctr"/>
          <a:lstStyle/>
          <a:p>
            <a:pPr marL="0" indent="0">
              <a:lnSpc>
                <a:spcPts val="2025"/>
              </a:lnSpc>
              <a:buNone/>
            </a:pPr>
            <a:r>
              <a:rPr lang="en-US" sz="1350" b="1" kern="0" spc="18" dirty="0">
                <a:solidFill>
                  <a:srgbClr val="2D3436"/>
                </a:solidFill>
              </a:rPr>
              <a:t>LOGICAL INVESTIGATION</a:t>
            </a:r>
            <a:endParaRPr lang="en-US" sz="1350" dirty="0"/>
          </a:p>
        </p:txBody>
      </p:sp>
      <p:sp>
        <p:nvSpPr>
          <p:cNvPr id="19" name="Text 5"/>
          <p:cNvSpPr/>
          <p:nvPr/>
        </p:nvSpPr>
        <p:spPr>
          <a:xfrm>
            <a:off x="666750" y="1794421"/>
            <a:ext cx="5095875" cy="413147"/>
          </a:xfrm>
          <a:prstGeom prst="rect">
            <a:avLst/>
          </a:prstGeom>
          <a:noFill/>
          <a:ln/>
        </p:spPr>
        <p:txBody>
          <a:bodyPr vert="horz" wrap="square" lIns="0" tIns="0" rIns="0" bIns="0" rtlCol="0" anchor="ctr"/>
          <a:lstStyle/>
          <a:p>
            <a:pPr marL="0" indent="0" algn="l">
              <a:lnSpc>
                <a:spcPts val="1627"/>
              </a:lnSpc>
              <a:buNone/>
            </a:pPr>
            <a:r>
              <a:rPr lang="en-US" sz="1163" dirty="0">
                <a:solidFill>
                  <a:srgbClr val="2D3436"/>
                </a:solidFill>
              </a:rPr>
              <a:t>PCB is </a:t>
            </a:r>
            <a:r>
              <a:rPr lang="en-US" sz="1163" b="1" dirty="0">
                <a:solidFill>
                  <a:srgbClr val="2D3436"/>
                </a:solidFill>
              </a:rPr>
              <a:t>rarely caused by cervical cancer</a:t>
            </a:r>
            <a:r>
              <a:rPr lang="en-US" sz="1163" dirty="0">
                <a:solidFill>
                  <a:srgbClr val="2D3436"/>
                </a:solidFill>
              </a:rPr>
              <a:t>; it alone does not always warrant fast-track.</a:t>
            </a:r>
            <a:endParaRPr lang="en-US" sz="1163" dirty="0"/>
          </a:p>
        </p:txBody>
      </p:sp>
      <p:sp>
        <p:nvSpPr>
          <p:cNvPr id="20" name="Text 6"/>
          <p:cNvSpPr/>
          <p:nvPr/>
        </p:nvSpPr>
        <p:spPr>
          <a:xfrm>
            <a:off x="666750" y="2321868"/>
            <a:ext cx="11525250" cy="206573"/>
          </a:xfrm>
          <a:prstGeom prst="rect">
            <a:avLst/>
          </a:prstGeom>
          <a:noFill/>
          <a:ln/>
        </p:spPr>
        <p:txBody>
          <a:bodyPr vert="horz" wrap="square" lIns="0" tIns="0" rIns="0" bIns="0" rtlCol="0" anchor="ctr"/>
          <a:lstStyle/>
          <a:p>
            <a:pPr marL="0" indent="0" algn="l">
              <a:lnSpc>
                <a:spcPts val="1627"/>
              </a:lnSpc>
              <a:buNone/>
            </a:pPr>
            <a:r>
              <a:rPr lang="en-US" sz="1163" dirty="0">
                <a:solidFill>
                  <a:srgbClr val="2D3436"/>
                </a:solidFill>
              </a:rPr>
              <a:t>Always consider </a:t>
            </a:r>
            <a:r>
              <a:rPr lang="en-US" sz="1163" b="1" dirty="0">
                <a:solidFill>
                  <a:srgbClr val="2D3436"/>
                </a:solidFill>
              </a:rPr>
              <a:t>infection first</a:t>
            </a:r>
            <a:r>
              <a:rPr lang="en-US" sz="1163" dirty="0">
                <a:solidFill>
                  <a:srgbClr val="2D3436"/>
                </a:solidFill>
              </a:rPr>
              <a:t> (e.g., Chlamydia), especially in young women.</a:t>
            </a:r>
            <a:endParaRPr lang="en-US" sz="1163" dirty="0"/>
          </a:p>
        </p:txBody>
      </p:sp>
      <p:sp>
        <p:nvSpPr>
          <p:cNvPr id="21" name="Text 7"/>
          <p:cNvSpPr/>
          <p:nvPr/>
        </p:nvSpPr>
        <p:spPr>
          <a:xfrm>
            <a:off x="666750" y="2642741"/>
            <a:ext cx="5095875" cy="413147"/>
          </a:xfrm>
          <a:prstGeom prst="rect">
            <a:avLst/>
          </a:prstGeom>
          <a:noFill/>
          <a:ln/>
        </p:spPr>
        <p:txBody>
          <a:bodyPr vert="horz" wrap="square" lIns="0" tIns="0" rIns="0" bIns="0" rtlCol="0" anchor="ctr"/>
          <a:lstStyle/>
          <a:p>
            <a:pPr marL="0" indent="0" algn="l">
              <a:lnSpc>
                <a:spcPts val="1627"/>
              </a:lnSpc>
              <a:buNone/>
            </a:pPr>
            <a:r>
              <a:rPr lang="en-US" sz="1163" dirty="0">
                <a:solidFill>
                  <a:srgbClr val="2D3436"/>
                </a:solidFill>
              </a:rPr>
              <a:t>Contact bleeding during swabs or a smear </a:t>
            </a:r>
            <a:r>
              <a:rPr lang="en-US" sz="1163" b="1" dirty="0">
                <a:solidFill>
                  <a:srgbClr val="2D3436"/>
                </a:solidFill>
              </a:rPr>
              <a:t>does NOT</a:t>
            </a:r>
            <a:r>
              <a:rPr lang="en-US" sz="1163" dirty="0">
                <a:solidFill>
                  <a:srgbClr val="2D3436"/>
                </a:solidFill>
              </a:rPr>
              <a:t> indicate serious disease is more likely.</a:t>
            </a:r>
            <a:endParaRPr lang="en-US" sz="1163" dirty="0"/>
          </a:p>
        </p:txBody>
      </p:sp>
      <p:sp>
        <p:nvSpPr>
          <p:cNvPr id="22" name="Text 8"/>
          <p:cNvSpPr/>
          <p:nvPr/>
        </p:nvSpPr>
        <p:spPr>
          <a:xfrm>
            <a:off x="666750" y="3170188"/>
            <a:ext cx="5095875" cy="413147"/>
          </a:xfrm>
          <a:prstGeom prst="rect">
            <a:avLst/>
          </a:prstGeom>
          <a:noFill/>
          <a:ln/>
        </p:spPr>
        <p:txBody>
          <a:bodyPr vert="horz" wrap="square" lIns="0" tIns="0" rIns="0" bIns="0" rtlCol="0" anchor="ctr"/>
          <a:lstStyle/>
          <a:p>
            <a:pPr marL="0" indent="0" algn="l">
              <a:lnSpc>
                <a:spcPts val="1627"/>
              </a:lnSpc>
              <a:buNone/>
            </a:pPr>
            <a:r>
              <a:rPr lang="en-US" sz="1163" dirty="0">
                <a:solidFill>
                  <a:srgbClr val="2D3436"/>
                </a:solidFill>
              </a:rPr>
              <a:t>Ensure screening is up to date, but </a:t>
            </a:r>
            <a:r>
              <a:rPr lang="en-US" sz="1163" b="1" dirty="0">
                <a:solidFill>
                  <a:srgbClr val="2D3436"/>
                </a:solidFill>
              </a:rPr>
              <a:t>do not perform a smear early</a:t>
            </a:r>
            <a:r>
              <a:rPr lang="en-US" sz="1163" dirty="0">
                <a:solidFill>
                  <a:srgbClr val="2D3436"/>
                </a:solidFill>
              </a:rPr>
              <a:t> just for PCB.</a:t>
            </a:r>
            <a:endParaRPr lang="en-US" sz="1163" dirty="0"/>
          </a:p>
        </p:txBody>
      </p:sp>
      <p:sp>
        <p:nvSpPr>
          <p:cNvPr id="23" name="Text 9"/>
          <p:cNvSpPr/>
          <p:nvPr/>
        </p:nvSpPr>
        <p:spPr>
          <a:xfrm>
            <a:off x="781050" y="4269135"/>
            <a:ext cx="5143500" cy="257175"/>
          </a:xfrm>
          <a:prstGeom prst="rect">
            <a:avLst/>
          </a:prstGeom>
          <a:noFill/>
          <a:ln/>
        </p:spPr>
        <p:txBody>
          <a:bodyPr vert="horz" wrap="square" lIns="0" tIns="0" rIns="0" bIns="0" rtlCol="0" anchor="ctr"/>
          <a:lstStyle/>
          <a:p>
            <a:pPr marL="0" indent="0">
              <a:lnSpc>
                <a:spcPts val="2025"/>
              </a:lnSpc>
              <a:buNone/>
            </a:pPr>
            <a:r>
              <a:rPr lang="en-US" sz="1350" b="1" kern="0" spc="18" dirty="0">
                <a:solidFill>
                  <a:srgbClr val="2D3436"/>
                </a:solidFill>
              </a:rPr>
              <a:t>SCA TALK: EXPLAINING RISK</a:t>
            </a:r>
            <a:endParaRPr lang="en-US" sz="1350" dirty="0"/>
          </a:p>
        </p:txBody>
      </p:sp>
      <p:sp>
        <p:nvSpPr>
          <p:cNvPr id="24" name="Text 10"/>
          <p:cNvSpPr/>
          <p:nvPr/>
        </p:nvSpPr>
        <p:spPr>
          <a:xfrm>
            <a:off x="571500" y="4669185"/>
            <a:ext cx="5095875" cy="812006"/>
          </a:xfrm>
          <a:prstGeom prst="rect">
            <a:avLst/>
          </a:prstGeom>
          <a:noFill/>
          <a:ln/>
        </p:spPr>
        <p:txBody>
          <a:bodyPr vert="horz" wrap="square" lIns="0" tIns="0" rIns="0" bIns="0" rtlCol="0" anchor="ctr"/>
          <a:lstStyle/>
          <a:p>
            <a:pPr marL="0" indent="0">
              <a:lnSpc>
                <a:spcPts val="1631"/>
              </a:lnSpc>
              <a:buNone/>
            </a:pPr>
            <a:r>
              <a:rPr lang="en-US" sz="1088" i="1" dirty="0">
                <a:solidFill>
                  <a:srgbClr val="444444"/>
                </a:solidFill>
              </a:rPr>
              <a:t>"I understand bleeding after sex is worrying. However, it is rarely caused by cancer, especially since your last screening was normal and your examination today looks healthy. We will check for common infections like Chlamydia first."</a:t>
            </a:r>
            <a:endParaRPr lang="en-US" sz="1088" dirty="0"/>
          </a:p>
        </p:txBody>
      </p:sp>
      <p:sp>
        <p:nvSpPr>
          <p:cNvPr id="25" name="Text 11"/>
          <p:cNvSpPr/>
          <p:nvPr/>
        </p:nvSpPr>
        <p:spPr>
          <a:xfrm>
            <a:off x="6734175" y="1394371"/>
            <a:ext cx="5457825" cy="257175"/>
          </a:xfrm>
          <a:prstGeom prst="rect">
            <a:avLst/>
          </a:prstGeom>
          <a:noFill/>
          <a:ln/>
        </p:spPr>
        <p:txBody>
          <a:bodyPr vert="horz" wrap="square" lIns="0" tIns="0" rIns="0" bIns="0" rtlCol="0" anchor="ctr"/>
          <a:lstStyle/>
          <a:p>
            <a:pPr marL="0" indent="0">
              <a:lnSpc>
                <a:spcPts val="2025"/>
              </a:lnSpc>
              <a:buNone/>
            </a:pPr>
            <a:r>
              <a:rPr lang="en-US" sz="1350" b="1" kern="0" spc="18" dirty="0">
                <a:solidFill>
                  <a:srgbClr val="2D3436"/>
                </a:solidFill>
              </a:rPr>
              <a:t>FAST-TRACK REFERRAL CRITERIA</a:t>
            </a:r>
            <a:endParaRPr lang="en-US" sz="1350" dirty="0"/>
          </a:p>
        </p:txBody>
      </p:sp>
      <p:sp>
        <p:nvSpPr>
          <p:cNvPr id="26" name="Text 12"/>
          <p:cNvSpPr/>
          <p:nvPr/>
        </p:nvSpPr>
        <p:spPr>
          <a:xfrm>
            <a:off x="6619875" y="1794421"/>
            <a:ext cx="5095875" cy="413147"/>
          </a:xfrm>
          <a:prstGeom prst="rect">
            <a:avLst/>
          </a:prstGeom>
          <a:noFill/>
          <a:ln/>
        </p:spPr>
        <p:txBody>
          <a:bodyPr vert="horz" wrap="square" lIns="0" tIns="0" rIns="0" bIns="0" rtlCol="0" anchor="ctr"/>
          <a:lstStyle/>
          <a:p>
            <a:pPr marL="0" indent="0" algn="l">
              <a:lnSpc>
                <a:spcPts val="1627"/>
              </a:lnSpc>
              <a:buNone/>
            </a:pPr>
            <a:r>
              <a:rPr lang="en-US" sz="1163" b="1" dirty="0">
                <a:solidFill>
                  <a:srgbClr val="2D3436"/>
                </a:solidFill>
              </a:rPr>
              <a:t>Clinically Suspicious:</a:t>
            </a:r>
            <a:r>
              <a:rPr lang="en-US" sz="1163" dirty="0">
                <a:solidFill>
                  <a:srgbClr val="2D3436"/>
                </a:solidFill>
              </a:rPr>
              <a:t> Cervical appearance is suggestive of malignancy upon visualization.</a:t>
            </a:r>
            <a:endParaRPr lang="en-US" sz="1163" dirty="0"/>
          </a:p>
        </p:txBody>
      </p:sp>
      <p:sp>
        <p:nvSpPr>
          <p:cNvPr id="27" name="Text 13"/>
          <p:cNvSpPr/>
          <p:nvPr/>
        </p:nvSpPr>
        <p:spPr>
          <a:xfrm>
            <a:off x="6619875" y="2321868"/>
            <a:ext cx="5095875" cy="413147"/>
          </a:xfrm>
          <a:prstGeom prst="rect">
            <a:avLst/>
          </a:prstGeom>
          <a:noFill/>
          <a:ln/>
        </p:spPr>
        <p:txBody>
          <a:bodyPr vert="horz" wrap="square" lIns="0" tIns="0" rIns="0" bIns="0" rtlCol="0" anchor="ctr"/>
          <a:lstStyle/>
          <a:p>
            <a:pPr marL="0" indent="0" algn="l">
              <a:lnSpc>
                <a:spcPts val="1627"/>
              </a:lnSpc>
              <a:buNone/>
            </a:pPr>
            <a:r>
              <a:rPr lang="en-US" sz="1163" b="1" dirty="0">
                <a:solidFill>
                  <a:srgbClr val="2D3436"/>
                </a:solidFill>
              </a:rPr>
              <a:t>Persistent/Unexplained:</a:t>
            </a:r>
            <a:r>
              <a:rPr lang="en-US" sz="1163" dirty="0">
                <a:solidFill>
                  <a:srgbClr val="2D3436"/>
                </a:solidFill>
              </a:rPr>
              <a:t> PCB continues despite negative infection swabs and adequate primary care investigation.</a:t>
            </a:r>
            <a:endParaRPr lang="en-US" sz="1163" dirty="0"/>
          </a:p>
        </p:txBody>
      </p:sp>
      <p:sp>
        <p:nvSpPr>
          <p:cNvPr id="28" name="Text 14"/>
          <p:cNvSpPr/>
          <p:nvPr/>
        </p:nvSpPr>
        <p:spPr>
          <a:xfrm>
            <a:off x="6619875" y="2849314"/>
            <a:ext cx="5095875" cy="413147"/>
          </a:xfrm>
          <a:prstGeom prst="rect">
            <a:avLst/>
          </a:prstGeom>
          <a:noFill/>
          <a:ln/>
        </p:spPr>
        <p:txBody>
          <a:bodyPr vert="horz" wrap="square" lIns="0" tIns="0" rIns="0" bIns="0" rtlCol="0" anchor="ctr"/>
          <a:lstStyle/>
          <a:p>
            <a:pPr marL="0" indent="0" algn="l">
              <a:lnSpc>
                <a:spcPts val="1627"/>
              </a:lnSpc>
              <a:buNone/>
            </a:pPr>
            <a:r>
              <a:rPr lang="en-US" sz="1163" dirty="0">
                <a:solidFill>
                  <a:srgbClr val="2D3436"/>
                </a:solidFill>
              </a:rPr>
              <a:t>Do </a:t>
            </a:r>
            <a:r>
              <a:rPr lang="en-US" sz="1163" b="1" dirty="0">
                <a:solidFill>
                  <a:srgbClr val="2D3436"/>
                </a:solidFill>
              </a:rPr>
              <a:t>NOT</a:t>
            </a:r>
            <a:r>
              <a:rPr lang="en-US" sz="1163" dirty="0">
                <a:solidFill>
                  <a:srgbClr val="2D3436"/>
                </a:solidFill>
              </a:rPr>
              <a:t> wait for a smear result if the cervix looks suspicious—refer immediately.</a:t>
            </a:r>
            <a:endParaRPr lang="en-US" sz="1163" dirty="0"/>
          </a:p>
        </p:txBody>
      </p:sp>
      <p:sp>
        <p:nvSpPr>
          <p:cNvPr id="29" name="Text 15"/>
          <p:cNvSpPr/>
          <p:nvPr/>
        </p:nvSpPr>
        <p:spPr>
          <a:xfrm>
            <a:off x="6734175" y="4173885"/>
            <a:ext cx="4114800" cy="257175"/>
          </a:xfrm>
          <a:prstGeom prst="rect">
            <a:avLst/>
          </a:prstGeom>
          <a:noFill/>
          <a:ln/>
        </p:spPr>
        <p:txBody>
          <a:bodyPr vert="horz" wrap="square" lIns="0" tIns="0" rIns="0" bIns="0" rtlCol="0" anchor="ctr"/>
          <a:lstStyle/>
          <a:p>
            <a:pPr marL="0" indent="0">
              <a:lnSpc>
                <a:spcPts val="2025"/>
              </a:lnSpc>
              <a:buNone/>
            </a:pPr>
            <a:r>
              <a:rPr lang="en-US" sz="1350" b="1" kern="0" spc="18" dirty="0">
                <a:solidFill>
                  <a:srgbClr val="2D3436"/>
                </a:solidFill>
              </a:rPr>
              <a:t>THE REASSURANCE RULE</a:t>
            </a:r>
            <a:endParaRPr lang="en-US" sz="1350" dirty="0"/>
          </a:p>
        </p:txBody>
      </p:sp>
      <p:sp>
        <p:nvSpPr>
          <p:cNvPr id="30" name="Text 16"/>
          <p:cNvSpPr/>
          <p:nvPr/>
        </p:nvSpPr>
        <p:spPr>
          <a:xfrm>
            <a:off x="6619875" y="4573935"/>
            <a:ext cx="5095875" cy="413147"/>
          </a:xfrm>
          <a:prstGeom prst="rect">
            <a:avLst/>
          </a:prstGeom>
          <a:noFill/>
          <a:ln/>
        </p:spPr>
        <p:txBody>
          <a:bodyPr vert="horz" wrap="square" lIns="0" tIns="0" rIns="0" bIns="0" rtlCol="0" anchor="ctr"/>
          <a:lstStyle/>
          <a:p>
            <a:pPr marL="0" indent="0" algn="l">
              <a:lnSpc>
                <a:spcPts val="1627"/>
              </a:lnSpc>
              <a:buNone/>
            </a:pPr>
            <a:r>
              <a:rPr lang="en-US" sz="1163" dirty="0">
                <a:solidFill>
                  <a:srgbClr val="2D3436"/>
                </a:solidFill>
              </a:rPr>
              <a:t>Normal screening history </a:t>
            </a:r>
            <a:r>
              <a:rPr lang="en-US" sz="1163" b="1" dirty="0">
                <a:solidFill>
                  <a:srgbClr val="2D3436"/>
                </a:solidFill>
              </a:rPr>
              <a:t>+</a:t>
            </a:r>
            <a:r>
              <a:rPr lang="en-US" sz="1163" dirty="0">
                <a:solidFill>
                  <a:srgbClr val="2D3436"/>
                </a:solidFill>
              </a:rPr>
              <a:t> Normal-looking cervix </a:t>
            </a:r>
            <a:r>
              <a:rPr lang="en-US" sz="1163" b="1" dirty="0">
                <a:solidFill>
                  <a:srgbClr val="2D3436"/>
                </a:solidFill>
              </a:rPr>
              <a:t>=</a:t>
            </a:r>
            <a:r>
              <a:rPr lang="en-US" sz="1163" dirty="0">
                <a:solidFill>
                  <a:srgbClr val="2D3436"/>
                </a:solidFill>
              </a:rPr>
              <a:t> Cervical cancer effectively excluded.</a:t>
            </a:r>
            <a:endParaRPr lang="en-US" sz="1163" dirty="0"/>
          </a:p>
        </p:txBody>
      </p:sp>
      <p:sp>
        <p:nvSpPr>
          <p:cNvPr id="31" name="Text 17"/>
          <p:cNvSpPr/>
          <p:nvPr/>
        </p:nvSpPr>
        <p:spPr>
          <a:xfrm>
            <a:off x="6619875" y="5101382"/>
            <a:ext cx="5095875" cy="413147"/>
          </a:xfrm>
          <a:prstGeom prst="rect">
            <a:avLst/>
          </a:prstGeom>
          <a:noFill/>
          <a:ln/>
        </p:spPr>
        <p:txBody>
          <a:bodyPr vert="horz" wrap="square" lIns="0" tIns="0" rIns="0" bIns="0" rtlCol="0" anchor="ctr"/>
          <a:lstStyle/>
          <a:p>
            <a:pPr marL="0" indent="0" algn="l">
              <a:lnSpc>
                <a:spcPts val="1627"/>
              </a:lnSpc>
              <a:buNone/>
            </a:pPr>
            <a:r>
              <a:rPr lang="en-US" sz="1163" dirty="0">
                <a:solidFill>
                  <a:srgbClr val="2D3436"/>
                </a:solidFill>
              </a:rPr>
              <a:t>Manage PCB as a symptom of benign causes (ectropion, polyps, or infection) rather than a cancer red flag.</a:t>
            </a:r>
            <a:endParaRPr lang="en-US" sz="1163"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190500"/>
            <a:ext cx="11430000" cy="822871"/>
          </a:xfrm>
          <a:prstGeom prst="rect">
            <a:avLst/>
          </a:prstGeom>
        </p:spPr>
      </p:pic>
      <p:pic>
        <p:nvPicPr>
          <p:cNvPr id="5" name="Image 3" descr="preencoded.png"/>
          <p:cNvPicPr>
            <a:picLocks noChangeAspect="1"/>
          </p:cNvPicPr>
          <p:nvPr/>
        </p:nvPicPr>
        <p:blipFill>
          <a:blip r:embed="rId5"/>
          <a:stretch>
            <a:fillRect/>
          </a:stretch>
        </p:blipFill>
        <p:spPr>
          <a:xfrm>
            <a:off x="381000" y="1203871"/>
            <a:ext cx="5619750" cy="2589014"/>
          </a:xfrm>
          <a:prstGeom prst="rect">
            <a:avLst/>
          </a:prstGeom>
        </p:spPr>
      </p:pic>
      <p:pic>
        <p:nvPicPr>
          <p:cNvPr id="6" name="Image 4" descr="preencoded.png"/>
          <p:cNvPicPr>
            <a:picLocks noChangeAspect="1"/>
          </p:cNvPicPr>
          <p:nvPr/>
        </p:nvPicPr>
        <p:blipFill>
          <a:blip r:embed="rId6"/>
          <a:stretch>
            <a:fillRect/>
          </a:stretch>
        </p:blipFill>
        <p:spPr>
          <a:xfrm>
            <a:off x="571500" y="1435298"/>
            <a:ext cx="214313" cy="175320"/>
          </a:xfrm>
          <a:prstGeom prst="rect">
            <a:avLst/>
          </a:prstGeom>
        </p:spPr>
      </p:pic>
      <p:pic>
        <p:nvPicPr>
          <p:cNvPr id="7" name="Image 5" descr="preencoded.png"/>
          <p:cNvPicPr>
            <a:picLocks noChangeAspect="1"/>
          </p:cNvPicPr>
          <p:nvPr/>
        </p:nvPicPr>
        <p:blipFill>
          <a:blip r:embed="rId7"/>
          <a:stretch>
            <a:fillRect/>
          </a:stretch>
        </p:blipFill>
        <p:spPr>
          <a:xfrm>
            <a:off x="571500" y="1765846"/>
            <a:ext cx="178594" cy="142875"/>
          </a:xfrm>
          <a:prstGeom prst="rect">
            <a:avLst/>
          </a:prstGeom>
        </p:spPr>
      </p:pic>
      <p:pic>
        <p:nvPicPr>
          <p:cNvPr id="8" name="Image 6" descr="preencoded.png"/>
          <p:cNvPicPr>
            <a:picLocks noChangeAspect="1"/>
          </p:cNvPicPr>
          <p:nvPr/>
        </p:nvPicPr>
        <p:blipFill>
          <a:blip r:embed="rId7"/>
          <a:stretch>
            <a:fillRect/>
          </a:stretch>
        </p:blipFill>
        <p:spPr>
          <a:xfrm>
            <a:off x="571500" y="2061121"/>
            <a:ext cx="178594" cy="142875"/>
          </a:xfrm>
          <a:prstGeom prst="rect">
            <a:avLst/>
          </a:prstGeom>
        </p:spPr>
      </p:pic>
      <p:pic>
        <p:nvPicPr>
          <p:cNvPr id="9" name="Image 7" descr="preencoded.png"/>
          <p:cNvPicPr>
            <a:picLocks noChangeAspect="1"/>
          </p:cNvPicPr>
          <p:nvPr/>
        </p:nvPicPr>
        <p:blipFill>
          <a:blip r:embed="rId7"/>
          <a:stretch>
            <a:fillRect/>
          </a:stretch>
        </p:blipFill>
        <p:spPr>
          <a:xfrm>
            <a:off x="571500" y="2356396"/>
            <a:ext cx="178594" cy="142875"/>
          </a:xfrm>
          <a:prstGeom prst="rect">
            <a:avLst/>
          </a:prstGeom>
        </p:spPr>
      </p:pic>
      <p:pic>
        <p:nvPicPr>
          <p:cNvPr id="10" name="Image 8" descr="preencoded.png"/>
          <p:cNvPicPr>
            <a:picLocks noChangeAspect="1"/>
          </p:cNvPicPr>
          <p:nvPr/>
        </p:nvPicPr>
        <p:blipFill>
          <a:blip r:embed="rId8"/>
          <a:stretch>
            <a:fillRect/>
          </a:stretch>
        </p:blipFill>
        <p:spPr>
          <a:xfrm>
            <a:off x="381000" y="3983385"/>
            <a:ext cx="5619750" cy="2589014"/>
          </a:xfrm>
          <a:prstGeom prst="rect">
            <a:avLst/>
          </a:prstGeom>
        </p:spPr>
      </p:pic>
      <p:pic>
        <p:nvPicPr>
          <p:cNvPr id="11" name="Image 9" descr="preencoded.png"/>
          <p:cNvPicPr>
            <a:picLocks noChangeAspect="1"/>
          </p:cNvPicPr>
          <p:nvPr/>
        </p:nvPicPr>
        <p:blipFill>
          <a:blip r:embed="rId9"/>
          <a:stretch>
            <a:fillRect/>
          </a:stretch>
        </p:blipFill>
        <p:spPr>
          <a:xfrm>
            <a:off x="571500" y="4214813"/>
            <a:ext cx="214313" cy="175320"/>
          </a:xfrm>
          <a:prstGeom prst="rect">
            <a:avLst/>
          </a:prstGeom>
        </p:spPr>
      </p:pic>
      <p:pic>
        <p:nvPicPr>
          <p:cNvPr id="12" name="Image 10" descr="preencoded.png"/>
          <p:cNvPicPr>
            <a:picLocks noChangeAspect="1"/>
          </p:cNvPicPr>
          <p:nvPr/>
        </p:nvPicPr>
        <p:blipFill>
          <a:blip r:embed="rId10"/>
          <a:stretch>
            <a:fillRect/>
          </a:stretch>
        </p:blipFill>
        <p:spPr>
          <a:xfrm>
            <a:off x="571500" y="4545360"/>
            <a:ext cx="178594" cy="178594"/>
          </a:xfrm>
          <a:prstGeom prst="rect">
            <a:avLst/>
          </a:prstGeom>
        </p:spPr>
      </p:pic>
      <p:pic>
        <p:nvPicPr>
          <p:cNvPr id="13" name="Image 11" descr="preencoded.png"/>
          <p:cNvPicPr>
            <a:picLocks noChangeAspect="1"/>
          </p:cNvPicPr>
          <p:nvPr/>
        </p:nvPicPr>
        <p:blipFill>
          <a:blip r:embed="rId11"/>
          <a:stretch>
            <a:fillRect/>
          </a:stretch>
        </p:blipFill>
        <p:spPr>
          <a:xfrm>
            <a:off x="571500" y="5040660"/>
            <a:ext cx="178594" cy="164753"/>
          </a:xfrm>
          <a:prstGeom prst="rect">
            <a:avLst/>
          </a:prstGeom>
        </p:spPr>
      </p:pic>
      <p:pic>
        <p:nvPicPr>
          <p:cNvPr id="14" name="Image 12" descr="preencoded.png"/>
          <p:cNvPicPr>
            <a:picLocks noChangeAspect="1"/>
          </p:cNvPicPr>
          <p:nvPr/>
        </p:nvPicPr>
        <p:blipFill>
          <a:blip r:embed="rId12"/>
          <a:stretch>
            <a:fillRect/>
          </a:stretch>
        </p:blipFill>
        <p:spPr>
          <a:xfrm>
            <a:off x="571500" y="5535960"/>
            <a:ext cx="178594" cy="142875"/>
          </a:xfrm>
          <a:prstGeom prst="rect">
            <a:avLst/>
          </a:prstGeom>
        </p:spPr>
      </p:pic>
      <p:pic>
        <p:nvPicPr>
          <p:cNvPr id="15" name="Image 13" descr="preencoded.png"/>
          <p:cNvPicPr>
            <a:picLocks noChangeAspect="1"/>
          </p:cNvPicPr>
          <p:nvPr/>
        </p:nvPicPr>
        <p:blipFill>
          <a:blip r:embed="rId13"/>
          <a:stretch>
            <a:fillRect/>
          </a:stretch>
        </p:blipFill>
        <p:spPr>
          <a:xfrm>
            <a:off x="6191250" y="1203871"/>
            <a:ext cx="5619750" cy="2589014"/>
          </a:xfrm>
          <a:prstGeom prst="rect">
            <a:avLst/>
          </a:prstGeom>
        </p:spPr>
      </p:pic>
      <p:pic>
        <p:nvPicPr>
          <p:cNvPr id="16" name="Image 14" descr="preencoded.png"/>
          <p:cNvPicPr>
            <a:picLocks noChangeAspect="1"/>
          </p:cNvPicPr>
          <p:nvPr/>
        </p:nvPicPr>
        <p:blipFill>
          <a:blip r:embed="rId14"/>
          <a:stretch>
            <a:fillRect/>
          </a:stretch>
        </p:blipFill>
        <p:spPr>
          <a:xfrm>
            <a:off x="6381750" y="1435298"/>
            <a:ext cx="214313" cy="175320"/>
          </a:xfrm>
          <a:prstGeom prst="rect">
            <a:avLst/>
          </a:prstGeom>
        </p:spPr>
      </p:pic>
      <p:pic>
        <p:nvPicPr>
          <p:cNvPr id="17" name="Image 15" descr="preencoded.png"/>
          <p:cNvPicPr>
            <a:picLocks noChangeAspect="1"/>
          </p:cNvPicPr>
          <p:nvPr/>
        </p:nvPicPr>
        <p:blipFill>
          <a:blip r:embed="rId15"/>
          <a:stretch>
            <a:fillRect/>
          </a:stretch>
        </p:blipFill>
        <p:spPr>
          <a:xfrm>
            <a:off x="6381750" y="1765846"/>
            <a:ext cx="178594" cy="152995"/>
          </a:xfrm>
          <a:prstGeom prst="rect">
            <a:avLst/>
          </a:prstGeom>
        </p:spPr>
      </p:pic>
      <p:pic>
        <p:nvPicPr>
          <p:cNvPr id="18" name="Image 16" descr="preencoded.png"/>
          <p:cNvPicPr>
            <a:picLocks noChangeAspect="1"/>
          </p:cNvPicPr>
          <p:nvPr/>
        </p:nvPicPr>
        <p:blipFill>
          <a:blip r:embed="rId15"/>
          <a:stretch>
            <a:fillRect/>
          </a:stretch>
        </p:blipFill>
        <p:spPr>
          <a:xfrm>
            <a:off x="6381750" y="2261146"/>
            <a:ext cx="178594" cy="152995"/>
          </a:xfrm>
          <a:prstGeom prst="rect">
            <a:avLst/>
          </a:prstGeom>
        </p:spPr>
      </p:pic>
      <p:pic>
        <p:nvPicPr>
          <p:cNvPr id="19" name="Image 17" descr="preencoded.png"/>
          <p:cNvPicPr>
            <a:picLocks noChangeAspect="1"/>
          </p:cNvPicPr>
          <p:nvPr/>
        </p:nvPicPr>
        <p:blipFill>
          <a:blip r:embed="rId16"/>
          <a:stretch>
            <a:fillRect/>
          </a:stretch>
        </p:blipFill>
        <p:spPr>
          <a:xfrm>
            <a:off x="6381750" y="2756446"/>
            <a:ext cx="178594" cy="142875"/>
          </a:xfrm>
          <a:prstGeom prst="rect">
            <a:avLst/>
          </a:prstGeom>
        </p:spPr>
      </p:pic>
      <p:pic>
        <p:nvPicPr>
          <p:cNvPr id="20" name="Image 18" descr="preencoded.png"/>
          <p:cNvPicPr>
            <a:picLocks noChangeAspect="1"/>
          </p:cNvPicPr>
          <p:nvPr/>
        </p:nvPicPr>
        <p:blipFill>
          <a:blip r:embed="rId17"/>
          <a:stretch>
            <a:fillRect/>
          </a:stretch>
        </p:blipFill>
        <p:spPr>
          <a:xfrm>
            <a:off x="6191250" y="3983385"/>
            <a:ext cx="5619750" cy="2589014"/>
          </a:xfrm>
          <a:prstGeom prst="rect">
            <a:avLst/>
          </a:prstGeom>
        </p:spPr>
      </p:pic>
      <p:pic>
        <p:nvPicPr>
          <p:cNvPr id="21" name="Image 19" descr="preencoded.png"/>
          <p:cNvPicPr>
            <a:picLocks noChangeAspect="1"/>
          </p:cNvPicPr>
          <p:nvPr/>
        </p:nvPicPr>
        <p:blipFill>
          <a:blip r:embed="rId18"/>
          <a:stretch>
            <a:fillRect/>
          </a:stretch>
        </p:blipFill>
        <p:spPr>
          <a:xfrm>
            <a:off x="6381750" y="4214813"/>
            <a:ext cx="214313" cy="175320"/>
          </a:xfrm>
          <a:prstGeom prst="rect">
            <a:avLst/>
          </a:prstGeom>
        </p:spPr>
      </p:pic>
      <p:pic>
        <p:nvPicPr>
          <p:cNvPr id="22" name="Image 20" descr="preencoded.png"/>
          <p:cNvPicPr>
            <a:picLocks noChangeAspect="1"/>
          </p:cNvPicPr>
          <p:nvPr/>
        </p:nvPicPr>
        <p:blipFill>
          <a:blip r:embed="rId19"/>
          <a:stretch>
            <a:fillRect/>
          </a:stretch>
        </p:blipFill>
        <p:spPr>
          <a:xfrm>
            <a:off x="6381750" y="5554563"/>
            <a:ext cx="154781" cy="125760"/>
          </a:xfrm>
          <a:prstGeom prst="rect">
            <a:avLst/>
          </a:prstGeom>
        </p:spPr>
      </p:pic>
      <p:sp>
        <p:nvSpPr>
          <p:cNvPr id="23" name="Text 0"/>
          <p:cNvSpPr/>
          <p:nvPr/>
        </p:nvSpPr>
        <p:spPr>
          <a:xfrm>
            <a:off x="619125" y="333375"/>
            <a:ext cx="11572875" cy="251371"/>
          </a:xfrm>
          <a:prstGeom prst="rect">
            <a:avLst/>
          </a:prstGeom>
          <a:noFill/>
          <a:ln/>
        </p:spPr>
        <p:txBody>
          <a:bodyPr vert="horz" wrap="square" lIns="0" tIns="0" rIns="0" bIns="0" rtlCol="0" anchor="ctr"/>
          <a:lstStyle/>
          <a:p>
            <a:pPr marL="0" indent="0">
              <a:lnSpc>
                <a:spcPts val="1980"/>
              </a:lnSpc>
              <a:buNone/>
            </a:pPr>
            <a:r>
              <a:rPr lang="en-US" sz="1800" b="1" dirty="0">
                <a:solidFill>
                  <a:srgbClr val="2D3436"/>
                </a:solidFill>
              </a:rPr>
              <a:t>Specialist Tips: Intermenstrual Bleeding (IMB)</a:t>
            </a:r>
            <a:endParaRPr lang="en-US" sz="1800" dirty="0"/>
          </a:p>
        </p:txBody>
      </p:sp>
      <p:sp>
        <p:nvSpPr>
          <p:cNvPr id="24" name="Text 1"/>
          <p:cNvSpPr/>
          <p:nvPr/>
        </p:nvSpPr>
        <p:spPr>
          <a:xfrm>
            <a:off x="619125" y="670471"/>
            <a:ext cx="3429000" cy="171450"/>
          </a:xfrm>
          <a:prstGeom prst="rect">
            <a:avLst/>
          </a:prstGeom>
          <a:noFill/>
          <a:ln/>
        </p:spPr>
        <p:txBody>
          <a:bodyPr vert="horz" wrap="square" lIns="0" tIns="0" rIns="0" bIns="0" rtlCol="0" anchor="ctr"/>
          <a:lstStyle/>
          <a:p>
            <a:pPr marL="0" indent="0">
              <a:lnSpc>
                <a:spcPts val="1350"/>
              </a:lnSpc>
              <a:buNone/>
            </a:pPr>
            <a:r>
              <a:rPr lang="en-US" sz="900" b="1" kern="0" spc="30" dirty="0">
                <a:solidFill>
                  <a:srgbClr val="E17055"/>
                </a:solidFill>
              </a:rPr>
              <a:t>CERVICAL SCREENING MODULE</a:t>
            </a:r>
            <a:endParaRPr lang="en-US" sz="900" dirty="0"/>
          </a:p>
        </p:txBody>
      </p:sp>
      <p:sp>
        <p:nvSpPr>
          <p:cNvPr id="25" name="Text 2"/>
          <p:cNvSpPr/>
          <p:nvPr/>
        </p:nvSpPr>
        <p:spPr>
          <a:xfrm>
            <a:off x="2528888" y="641896"/>
            <a:ext cx="182880" cy="228600"/>
          </a:xfrm>
          <a:prstGeom prst="rect">
            <a:avLst/>
          </a:prstGeom>
          <a:noFill/>
          <a:ln/>
        </p:spPr>
        <p:txBody>
          <a:bodyPr vert="horz" wrap="square" lIns="0" tIns="0" rIns="0" bIns="0" rtlCol="0" anchor="ctr"/>
          <a:lstStyle/>
          <a:p>
            <a:pPr marL="0" indent="0">
              <a:lnSpc>
                <a:spcPts val="1800"/>
              </a:lnSpc>
              <a:buNone/>
            </a:pPr>
            <a:r>
              <a:rPr lang="en-US" sz="1200" dirty="0">
                <a:solidFill>
                  <a:srgbClr val="BDC3C7"/>
                </a:solidFill>
              </a:rPr>
              <a:t>|</a:t>
            </a:r>
            <a:endParaRPr lang="en-US" sz="1200" dirty="0"/>
          </a:p>
        </p:txBody>
      </p:sp>
      <p:sp>
        <p:nvSpPr>
          <p:cNvPr id="26" name="Text 3"/>
          <p:cNvSpPr/>
          <p:nvPr/>
        </p:nvSpPr>
        <p:spPr>
          <a:xfrm>
            <a:off x="2662238" y="670471"/>
            <a:ext cx="4983480" cy="171450"/>
          </a:xfrm>
          <a:prstGeom prst="rect">
            <a:avLst/>
          </a:prstGeom>
          <a:noFill/>
          <a:ln/>
        </p:spPr>
        <p:txBody>
          <a:bodyPr vert="horz" wrap="square" lIns="0" tIns="0" rIns="0" bIns="0" rtlCol="0" anchor="ctr"/>
          <a:lstStyle/>
          <a:p>
            <a:pPr marL="0" indent="0">
              <a:lnSpc>
                <a:spcPts val="1350"/>
              </a:lnSpc>
              <a:buNone/>
            </a:pPr>
            <a:r>
              <a:rPr lang="en-US" sz="900" dirty="0">
                <a:solidFill>
                  <a:srgbClr val="636E72"/>
                </a:solidFill>
              </a:rPr>
              <a:t>Bradford VTS GP Training — Slide 32</a:t>
            </a:r>
            <a:endParaRPr lang="en-US" sz="900" dirty="0"/>
          </a:p>
        </p:txBody>
      </p:sp>
      <p:sp>
        <p:nvSpPr>
          <p:cNvPr id="27" name="Text 4"/>
          <p:cNvSpPr/>
          <p:nvPr/>
        </p:nvSpPr>
        <p:spPr>
          <a:xfrm>
            <a:off x="881063" y="1394371"/>
            <a:ext cx="523875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Differentiating Causes</a:t>
            </a:r>
            <a:endParaRPr lang="en-US" sz="1350" dirty="0"/>
          </a:p>
        </p:txBody>
      </p:sp>
      <p:sp>
        <p:nvSpPr>
          <p:cNvPr id="28" name="Text 5"/>
          <p:cNvSpPr/>
          <p:nvPr/>
        </p:nvSpPr>
        <p:spPr>
          <a:xfrm>
            <a:off x="826294" y="1765846"/>
            <a:ext cx="11365706"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IMB without Post-Coital Bleeding (PCB) is </a:t>
            </a:r>
            <a:r>
              <a:rPr lang="en-US" sz="1125" b="1" dirty="0">
                <a:solidFill>
                  <a:srgbClr val="2D3436"/>
                </a:solidFill>
              </a:rPr>
              <a:t>very unlikely</a:t>
            </a:r>
            <a:r>
              <a:rPr lang="en-US" sz="1125" dirty="0">
                <a:solidFill>
                  <a:srgbClr val="2D3436"/>
                </a:solidFill>
              </a:rPr>
              <a:t> to be cervical.</a:t>
            </a:r>
            <a:endParaRPr lang="en-US" sz="1125" dirty="0"/>
          </a:p>
        </p:txBody>
      </p:sp>
      <p:sp>
        <p:nvSpPr>
          <p:cNvPr id="29" name="Text 6"/>
          <p:cNvSpPr/>
          <p:nvPr/>
        </p:nvSpPr>
        <p:spPr>
          <a:xfrm>
            <a:off x="826294" y="2061121"/>
            <a:ext cx="11365706"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More likely </a:t>
            </a:r>
            <a:r>
              <a:rPr lang="en-US" sz="1125" b="1" dirty="0">
                <a:solidFill>
                  <a:srgbClr val="2D3436"/>
                </a:solidFill>
              </a:rPr>
              <a:t>endometrial</a:t>
            </a:r>
            <a:r>
              <a:rPr lang="en-US" sz="1125" dirty="0">
                <a:solidFill>
                  <a:srgbClr val="2D3436"/>
                </a:solidFill>
              </a:rPr>
              <a:t> (polyps, hyperplasia) or </a:t>
            </a:r>
            <a:r>
              <a:rPr lang="en-US" sz="1125" b="1" dirty="0">
                <a:solidFill>
                  <a:srgbClr val="2D3436"/>
                </a:solidFill>
              </a:rPr>
              <a:t>contraceptive</a:t>
            </a:r>
            <a:r>
              <a:rPr lang="en-US" sz="1125" dirty="0">
                <a:solidFill>
                  <a:srgbClr val="2D3436"/>
                </a:solidFill>
              </a:rPr>
              <a:t> related.</a:t>
            </a:r>
            <a:endParaRPr lang="en-US" sz="1125" dirty="0"/>
          </a:p>
        </p:txBody>
      </p:sp>
      <p:sp>
        <p:nvSpPr>
          <p:cNvPr id="30" name="Text 7"/>
          <p:cNvSpPr/>
          <p:nvPr/>
        </p:nvSpPr>
        <p:spPr>
          <a:xfrm>
            <a:off x="826294" y="2356396"/>
            <a:ext cx="1097280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Cervical screening is </a:t>
            </a:r>
            <a:r>
              <a:rPr lang="en-US" sz="1125" b="1" dirty="0">
                <a:solidFill>
                  <a:srgbClr val="2D3436"/>
                </a:solidFill>
              </a:rPr>
              <a:t>not</a:t>
            </a:r>
            <a:r>
              <a:rPr lang="en-US" sz="1125" dirty="0">
                <a:solidFill>
                  <a:srgbClr val="2D3436"/>
                </a:solidFill>
              </a:rPr>
              <a:t> a diagnostic test for symptomatic IMB.</a:t>
            </a:r>
            <a:endParaRPr lang="en-US" sz="1125" dirty="0"/>
          </a:p>
        </p:txBody>
      </p:sp>
      <p:sp>
        <p:nvSpPr>
          <p:cNvPr id="31" name="Text 8"/>
          <p:cNvSpPr/>
          <p:nvPr/>
        </p:nvSpPr>
        <p:spPr>
          <a:xfrm>
            <a:off x="881063" y="4173885"/>
            <a:ext cx="523875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Management by Age Group</a:t>
            </a:r>
            <a:endParaRPr lang="en-US" sz="1350" dirty="0"/>
          </a:p>
        </p:txBody>
      </p:sp>
      <p:sp>
        <p:nvSpPr>
          <p:cNvPr id="32" name="Text 9"/>
          <p:cNvSpPr/>
          <p:nvPr/>
        </p:nvSpPr>
        <p:spPr>
          <a:xfrm>
            <a:off x="826294" y="4545360"/>
            <a:ext cx="4983956"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Older / Heavy periods:</a:t>
            </a:r>
            <a:r>
              <a:rPr lang="en-US" sz="1125" dirty="0">
                <a:solidFill>
                  <a:srgbClr val="2D3436"/>
                </a:solidFill>
              </a:rPr>
              <a:t> High risk of endometrial pathology. Refer for Pelvic USS or Hysteroscopy.</a:t>
            </a:r>
            <a:endParaRPr lang="en-US" sz="1125" dirty="0"/>
          </a:p>
        </p:txBody>
      </p:sp>
      <p:sp>
        <p:nvSpPr>
          <p:cNvPr id="33" name="Text 10"/>
          <p:cNvSpPr/>
          <p:nvPr/>
        </p:nvSpPr>
        <p:spPr>
          <a:xfrm>
            <a:off x="826294" y="5040660"/>
            <a:ext cx="4983956"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Younger Women:</a:t>
            </a:r>
            <a:r>
              <a:rPr lang="en-US" sz="1125" dirty="0">
                <a:solidFill>
                  <a:srgbClr val="2D3436"/>
                </a:solidFill>
              </a:rPr>
              <a:t> Often hormonal manipulation is reasonable first if examination is normal.</a:t>
            </a:r>
            <a:endParaRPr lang="en-US" sz="1125" dirty="0"/>
          </a:p>
        </p:txBody>
      </p:sp>
      <p:sp>
        <p:nvSpPr>
          <p:cNvPr id="34" name="Text 11"/>
          <p:cNvSpPr/>
          <p:nvPr/>
        </p:nvSpPr>
        <p:spPr>
          <a:xfrm>
            <a:off x="826294" y="5535960"/>
            <a:ext cx="11365706"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Check for </a:t>
            </a:r>
            <a:r>
              <a:rPr lang="en-US" sz="1125" b="1" dirty="0">
                <a:solidFill>
                  <a:srgbClr val="2D3436"/>
                </a:solidFill>
              </a:rPr>
              <a:t>Chlamydia</a:t>
            </a:r>
            <a:r>
              <a:rPr lang="en-US" sz="1125" dirty="0">
                <a:solidFill>
                  <a:srgbClr val="2D3436"/>
                </a:solidFill>
              </a:rPr>
              <a:t> in all sexually active young women presenting with IMB.</a:t>
            </a:r>
            <a:endParaRPr lang="en-US" sz="1125" dirty="0"/>
          </a:p>
        </p:txBody>
      </p:sp>
      <p:sp>
        <p:nvSpPr>
          <p:cNvPr id="35" name="Text 12"/>
          <p:cNvSpPr/>
          <p:nvPr/>
        </p:nvSpPr>
        <p:spPr>
          <a:xfrm>
            <a:off x="6691313" y="1394371"/>
            <a:ext cx="523875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Specialist Top Tip</a:t>
            </a:r>
            <a:endParaRPr lang="en-US" sz="1350" dirty="0"/>
          </a:p>
        </p:txBody>
      </p:sp>
      <p:sp>
        <p:nvSpPr>
          <p:cNvPr id="36" name="Text 13"/>
          <p:cNvSpPr/>
          <p:nvPr/>
        </p:nvSpPr>
        <p:spPr>
          <a:xfrm>
            <a:off x="6636544" y="1765846"/>
            <a:ext cx="4983956" cy="400050"/>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In the presence of a </a:t>
            </a:r>
            <a:r>
              <a:rPr lang="en-US" sz="1125" b="1" dirty="0">
                <a:solidFill>
                  <a:srgbClr val="2D3436"/>
                </a:solidFill>
              </a:rPr>
              <a:t>normal-looking cervix</a:t>
            </a:r>
            <a:r>
              <a:rPr lang="en-US" sz="1125" dirty="0">
                <a:solidFill>
                  <a:srgbClr val="2D3436"/>
                </a:solidFill>
              </a:rPr>
              <a:t>, cervical cancer is effectively excluded as the cause of IMB.</a:t>
            </a:r>
            <a:endParaRPr lang="en-US" sz="1125" dirty="0"/>
          </a:p>
        </p:txBody>
      </p:sp>
      <p:sp>
        <p:nvSpPr>
          <p:cNvPr id="37" name="Text 14"/>
          <p:cNvSpPr/>
          <p:nvPr/>
        </p:nvSpPr>
        <p:spPr>
          <a:xfrm>
            <a:off x="6636544" y="2261146"/>
            <a:ext cx="4983956" cy="400050"/>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Do not refer to colposcopy for IMB unless the cervix </a:t>
            </a:r>
            <a:r>
              <a:rPr lang="en-US" sz="1125" b="1" dirty="0">
                <a:solidFill>
                  <a:srgbClr val="2D3436"/>
                </a:solidFill>
              </a:rPr>
              <a:t>looks</a:t>
            </a:r>
            <a:r>
              <a:rPr lang="en-US" sz="1125" dirty="0">
                <a:solidFill>
                  <a:srgbClr val="2D3436"/>
                </a:solidFill>
              </a:rPr>
              <a:t> suspicious or screening is due.</a:t>
            </a:r>
            <a:endParaRPr lang="en-US" sz="1125" dirty="0"/>
          </a:p>
        </p:txBody>
      </p:sp>
      <p:sp>
        <p:nvSpPr>
          <p:cNvPr id="38" name="Text 15"/>
          <p:cNvSpPr/>
          <p:nvPr/>
        </p:nvSpPr>
        <p:spPr>
          <a:xfrm>
            <a:off x="6636544" y="2756446"/>
            <a:ext cx="5555456"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Focus investigation on endometrial thickness and medication compliance.</a:t>
            </a:r>
            <a:endParaRPr lang="en-US" sz="1125" dirty="0"/>
          </a:p>
        </p:txBody>
      </p:sp>
      <p:sp>
        <p:nvSpPr>
          <p:cNvPr id="39" name="Text 16"/>
          <p:cNvSpPr/>
          <p:nvPr/>
        </p:nvSpPr>
        <p:spPr>
          <a:xfrm>
            <a:off x="6691313" y="4173885"/>
            <a:ext cx="523875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SCA Talk: Explaining IMB</a:t>
            </a:r>
            <a:endParaRPr lang="en-US" sz="1350" dirty="0"/>
          </a:p>
        </p:txBody>
      </p:sp>
      <p:sp>
        <p:nvSpPr>
          <p:cNvPr id="40" name="Text 17"/>
          <p:cNvSpPr/>
          <p:nvPr/>
        </p:nvSpPr>
        <p:spPr>
          <a:xfrm>
            <a:off x="6381750" y="4545360"/>
            <a:ext cx="5238750" cy="857250"/>
          </a:xfrm>
          <a:prstGeom prst="rect">
            <a:avLst/>
          </a:prstGeom>
          <a:noFill/>
          <a:ln/>
        </p:spPr>
        <p:txBody>
          <a:bodyPr vert="horz" wrap="square" lIns="0" tIns="0" rIns="0" bIns="0" rtlCol="0" anchor="ctr"/>
          <a:lstStyle/>
          <a:p>
            <a:pPr marL="0" indent="0">
              <a:lnSpc>
                <a:spcPts val="1688"/>
              </a:lnSpc>
              <a:buNone/>
            </a:pPr>
            <a:r>
              <a:rPr lang="en-US" sz="1125" i="1" dirty="0">
                <a:solidFill>
                  <a:srgbClr val="4A4A4A"/>
                </a:solidFill>
              </a:rPr>
              <a:t>"Bleeding between your periods is usually caused by the lining of the womb or a slight hormonal imbalance, rather than the neck of the womb (cervix). Since your examination today was completely normal, we should look at your hormones or arrange an ultrasound scan of the womb itself rather than a smear test."</a:t>
            </a:r>
            <a:endParaRPr lang="en-US" sz="1125" dirty="0"/>
          </a:p>
        </p:txBody>
      </p:sp>
      <p:sp>
        <p:nvSpPr>
          <p:cNvPr id="41" name="Text 18"/>
          <p:cNvSpPr/>
          <p:nvPr/>
        </p:nvSpPr>
        <p:spPr>
          <a:xfrm>
            <a:off x="6536531" y="5516910"/>
            <a:ext cx="5655469" cy="185738"/>
          </a:xfrm>
          <a:prstGeom prst="rect">
            <a:avLst/>
          </a:prstGeom>
          <a:noFill/>
          <a:ln/>
        </p:spPr>
        <p:txBody>
          <a:bodyPr vert="horz" wrap="square" lIns="0" tIns="0" rIns="0" bIns="0" rtlCol="0" anchor="ctr"/>
          <a:lstStyle/>
          <a:p>
            <a:pPr marL="0" indent="0">
              <a:lnSpc>
                <a:spcPts val="1463"/>
              </a:lnSpc>
              <a:buNone/>
            </a:pPr>
            <a:r>
              <a:rPr lang="en-US" sz="975" b="1" dirty="0">
                <a:solidFill>
                  <a:srgbClr val="6B4E71"/>
                </a:solidFill>
              </a:rPr>
              <a:t> Safety-net: Advise to return if bleeding patterns change or worsen.</a:t>
            </a:r>
            <a:endParaRPr lang="en-US" sz="975"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5"/>
          <a:stretch>
            <a:fillRect/>
          </a:stretch>
        </p:blipFill>
        <p:spPr>
          <a:xfrm>
            <a:off x="285750" y="190500"/>
            <a:ext cx="11620500" cy="822871"/>
          </a:xfrm>
          <a:prstGeom prst="rect">
            <a:avLst/>
          </a:prstGeom>
        </p:spPr>
      </p:pic>
      <p:pic>
        <p:nvPicPr>
          <p:cNvPr id="5" name="Image 3" descr="preencoded.png"/>
          <p:cNvPicPr>
            <a:picLocks noChangeAspect="1"/>
          </p:cNvPicPr>
          <p:nvPr/>
        </p:nvPicPr>
        <p:blipFill>
          <a:blip r:embed="rId6"/>
          <a:stretch>
            <a:fillRect/>
          </a:stretch>
        </p:blipFill>
        <p:spPr>
          <a:xfrm>
            <a:off x="285750" y="1203871"/>
            <a:ext cx="5715000" cy="2589014"/>
          </a:xfrm>
          <a:prstGeom prst="rect">
            <a:avLst/>
          </a:prstGeom>
        </p:spPr>
      </p:pic>
      <p:pic>
        <p:nvPicPr>
          <p:cNvPr id="6" name="Image 4" descr="preencoded.png"/>
          <p:cNvPicPr>
            <a:picLocks noChangeAspect="1"/>
          </p:cNvPicPr>
          <p:nvPr/>
        </p:nvPicPr>
        <p:blipFill>
          <a:blip r:embed="rId7"/>
          <a:stretch>
            <a:fillRect/>
          </a:stretch>
        </p:blipFill>
        <p:spPr>
          <a:xfrm>
            <a:off x="476250" y="1435298"/>
            <a:ext cx="214313" cy="175320"/>
          </a:xfrm>
          <a:prstGeom prst="rect">
            <a:avLst/>
          </a:prstGeom>
        </p:spPr>
      </p:pic>
      <p:pic>
        <p:nvPicPr>
          <p:cNvPr id="7" name="Image 5" descr="preencoded.png"/>
          <p:cNvPicPr>
            <a:picLocks noChangeAspect="1"/>
          </p:cNvPicPr>
          <p:nvPr/>
        </p:nvPicPr>
        <p:blipFill>
          <a:blip r:embed="rId8"/>
          <a:stretch>
            <a:fillRect/>
          </a:stretch>
        </p:blipFill>
        <p:spPr>
          <a:xfrm>
            <a:off x="476250" y="1803946"/>
            <a:ext cx="178594" cy="376982"/>
          </a:xfrm>
          <a:prstGeom prst="rect">
            <a:avLst/>
          </a:prstGeom>
        </p:spPr>
      </p:pic>
      <p:pic>
        <p:nvPicPr>
          <p:cNvPr id="8" name="Image 6" descr="preencoded.png"/>
          <p:cNvPicPr>
            <a:picLocks noChangeAspect="1"/>
          </p:cNvPicPr>
          <p:nvPr/>
        </p:nvPicPr>
        <p:blipFill>
          <a:blip r:embed="rId9"/>
          <a:stretch>
            <a:fillRect/>
          </a:stretch>
        </p:blipFill>
        <p:spPr>
          <a:xfrm>
            <a:off x="476250" y="2295227"/>
            <a:ext cx="178594" cy="168622"/>
          </a:xfrm>
          <a:prstGeom prst="rect">
            <a:avLst/>
          </a:prstGeom>
        </p:spPr>
      </p:pic>
      <p:pic>
        <p:nvPicPr>
          <p:cNvPr id="9" name="Image 7" descr="preencoded.png"/>
          <p:cNvPicPr>
            <a:picLocks noChangeAspect="1"/>
          </p:cNvPicPr>
          <p:nvPr/>
        </p:nvPicPr>
        <p:blipFill>
          <a:blip r:embed="rId10"/>
          <a:stretch>
            <a:fillRect/>
          </a:stretch>
        </p:blipFill>
        <p:spPr>
          <a:xfrm>
            <a:off x="476250" y="2578150"/>
            <a:ext cx="178594" cy="376982"/>
          </a:xfrm>
          <a:prstGeom prst="rect">
            <a:avLst/>
          </a:prstGeom>
        </p:spPr>
      </p:pic>
      <p:pic>
        <p:nvPicPr>
          <p:cNvPr id="10" name="Image 8" descr="preencoded.png"/>
          <p:cNvPicPr>
            <a:picLocks noChangeAspect="1"/>
          </p:cNvPicPr>
          <p:nvPr/>
        </p:nvPicPr>
        <p:blipFill>
          <a:blip r:embed="rId11"/>
          <a:stretch>
            <a:fillRect/>
          </a:stretch>
        </p:blipFill>
        <p:spPr>
          <a:xfrm>
            <a:off x="285750" y="3983385"/>
            <a:ext cx="5715000" cy="2589014"/>
          </a:xfrm>
          <a:prstGeom prst="rect">
            <a:avLst/>
          </a:prstGeom>
        </p:spPr>
      </p:pic>
      <p:pic>
        <p:nvPicPr>
          <p:cNvPr id="11" name="Image 9" descr="preencoded.png"/>
          <p:cNvPicPr>
            <a:picLocks noChangeAspect="1"/>
          </p:cNvPicPr>
          <p:nvPr/>
        </p:nvPicPr>
        <p:blipFill>
          <a:blip r:embed="rId12"/>
          <a:stretch>
            <a:fillRect/>
          </a:stretch>
        </p:blipFill>
        <p:spPr>
          <a:xfrm>
            <a:off x="476250" y="4214813"/>
            <a:ext cx="214313" cy="175320"/>
          </a:xfrm>
          <a:prstGeom prst="rect">
            <a:avLst/>
          </a:prstGeom>
        </p:spPr>
      </p:pic>
      <p:pic>
        <p:nvPicPr>
          <p:cNvPr id="12" name="Image 10" descr="preencoded.png"/>
          <p:cNvPicPr>
            <a:picLocks noChangeAspect="1"/>
          </p:cNvPicPr>
          <p:nvPr/>
        </p:nvPicPr>
        <p:blipFill>
          <a:blip r:embed="rId13"/>
          <a:stretch>
            <a:fillRect/>
          </a:stretch>
        </p:blipFill>
        <p:spPr>
          <a:xfrm>
            <a:off x="476250" y="4583460"/>
            <a:ext cx="178594" cy="168622"/>
          </a:xfrm>
          <a:prstGeom prst="rect">
            <a:avLst/>
          </a:prstGeom>
        </p:spPr>
      </p:pic>
      <p:pic>
        <p:nvPicPr>
          <p:cNvPr id="13" name="Image 11" descr="preencoded.png"/>
          <p:cNvPicPr>
            <a:picLocks noChangeAspect="1"/>
          </p:cNvPicPr>
          <p:nvPr/>
        </p:nvPicPr>
        <p:blipFill>
          <a:blip r:embed="rId9"/>
          <a:stretch>
            <a:fillRect/>
          </a:stretch>
        </p:blipFill>
        <p:spPr>
          <a:xfrm>
            <a:off x="476250" y="4866382"/>
            <a:ext cx="178594" cy="168622"/>
          </a:xfrm>
          <a:prstGeom prst="rect">
            <a:avLst/>
          </a:prstGeom>
        </p:spPr>
      </p:pic>
      <p:pic>
        <p:nvPicPr>
          <p:cNvPr id="14" name="Image 12" descr="preencoded.png"/>
          <p:cNvPicPr>
            <a:picLocks noChangeAspect="1"/>
          </p:cNvPicPr>
          <p:nvPr/>
        </p:nvPicPr>
        <p:blipFill>
          <a:blip r:embed="rId14"/>
          <a:stretch>
            <a:fillRect/>
          </a:stretch>
        </p:blipFill>
        <p:spPr>
          <a:xfrm>
            <a:off x="476250" y="5149304"/>
            <a:ext cx="178594" cy="168622"/>
          </a:xfrm>
          <a:prstGeom prst="rect">
            <a:avLst/>
          </a:prstGeom>
        </p:spPr>
      </p:pic>
      <p:pic>
        <p:nvPicPr>
          <p:cNvPr id="15" name="Image 13" descr="preencoded.png"/>
          <p:cNvPicPr>
            <a:picLocks noChangeAspect="1"/>
          </p:cNvPicPr>
          <p:nvPr/>
        </p:nvPicPr>
        <p:blipFill>
          <a:blip r:embed="rId15"/>
          <a:stretch>
            <a:fillRect/>
          </a:stretch>
        </p:blipFill>
        <p:spPr>
          <a:xfrm>
            <a:off x="6191250" y="1203871"/>
            <a:ext cx="5715000" cy="2589014"/>
          </a:xfrm>
          <a:prstGeom prst="rect">
            <a:avLst/>
          </a:prstGeom>
        </p:spPr>
      </p:pic>
      <p:pic>
        <p:nvPicPr>
          <p:cNvPr id="16" name="Image 14" descr="preencoded.png"/>
          <p:cNvPicPr>
            <a:picLocks noChangeAspect="1"/>
          </p:cNvPicPr>
          <p:nvPr/>
        </p:nvPicPr>
        <p:blipFill>
          <a:blip r:embed="rId16"/>
          <a:stretch>
            <a:fillRect/>
          </a:stretch>
        </p:blipFill>
        <p:spPr>
          <a:xfrm>
            <a:off x="6381750" y="1435298"/>
            <a:ext cx="214313" cy="175320"/>
          </a:xfrm>
          <a:prstGeom prst="rect">
            <a:avLst/>
          </a:prstGeom>
        </p:spPr>
      </p:pic>
      <p:pic>
        <p:nvPicPr>
          <p:cNvPr id="17" name="Image 15" descr="preencoded.png"/>
          <p:cNvPicPr>
            <a:picLocks noChangeAspect="1"/>
          </p:cNvPicPr>
          <p:nvPr/>
        </p:nvPicPr>
        <p:blipFill>
          <a:blip r:embed="rId17"/>
          <a:stretch>
            <a:fillRect/>
          </a:stretch>
        </p:blipFill>
        <p:spPr>
          <a:xfrm>
            <a:off x="6381750" y="1803946"/>
            <a:ext cx="178594" cy="168622"/>
          </a:xfrm>
          <a:prstGeom prst="rect">
            <a:avLst/>
          </a:prstGeom>
        </p:spPr>
      </p:pic>
      <p:pic>
        <p:nvPicPr>
          <p:cNvPr id="18" name="Image 16" descr="preencoded.png"/>
          <p:cNvPicPr>
            <a:picLocks noChangeAspect="1"/>
          </p:cNvPicPr>
          <p:nvPr/>
        </p:nvPicPr>
        <p:blipFill>
          <a:blip r:embed="rId18"/>
          <a:stretch>
            <a:fillRect/>
          </a:stretch>
        </p:blipFill>
        <p:spPr>
          <a:xfrm>
            <a:off x="6381750" y="2086868"/>
            <a:ext cx="178594" cy="168622"/>
          </a:xfrm>
          <a:prstGeom prst="rect">
            <a:avLst/>
          </a:prstGeom>
        </p:spPr>
      </p:pic>
      <p:pic>
        <p:nvPicPr>
          <p:cNvPr id="19" name="Image 17" descr="preencoded.png"/>
          <p:cNvPicPr>
            <a:picLocks noChangeAspect="1"/>
          </p:cNvPicPr>
          <p:nvPr/>
        </p:nvPicPr>
        <p:blipFill>
          <a:blip r:embed="rId19"/>
          <a:stretch>
            <a:fillRect/>
          </a:stretch>
        </p:blipFill>
        <p:spPr>
          <a:xfrm>
            <a:off x="6381750" y="2369790"/>
            <a:ext cx="178594" cy="399157"/>
          </a:xfrm>
          <a:prstGeom prst="rect">
            <a:avLst/>
          </a:prstGeom>
        </p:spPr>
      </p:pic>
      <p:pic>
        <p:nvPicPr>
          <p:cNvPr id="20" name="Image 18" descr="preencoded.png"/>
          <p:cNvPicPr>
            <a:picLocks noChangeAspect="1"/>
          </p:cNvPicPr>
          <p:nvPr/>
        </p:nvPicPr>
        <p:blipFill>
          <a:blip r:embed="rId20"/>
          <a:stretch>
            <a:fillRect/>
          </a:stretch>
        </p:blipFill>
        <p:spPr>
          <a:xfrm>
            <a:off x="6191250" y="3983385"/>
            <a:ext cx="5715000" cy="2589014"/>
          </a:xfrm>
          <a:prstGeom prst="rect">
            <a:avLst/>
          </a:prstGeom>
        </p:spPr>
      </p:pic>
      <p:pic>
        <p:nvPicPr>
          <p:cNvPr id="21" name="Image 19" descr="preencoded.png"/>
          <p:cNvPicPr>
            <a:picLocks noChangeAspect="1"/>
          </p:cNvPicPr>
          <p:nvPr/>
        </p:nvPicPr>
        <p:blipFill>
          <a:blip r:embed="rId21"/>
          <a:stretch>
            <a:fillRect/>
          </a:stretch>
        </p:blipFill>
        <p:spPr>
          <a:xfrm>
            <a:off x="6381750" y="4214813"/>
            <a:ext cx="214313" cy="175320"/>
          </a:xfrm>
          <a:prstGeom prst="rect">
            <a:avLst/>
          </a:prstGeom>
        </p:spPr>
      </p:pic>
      <p:pic>
        <p:nvPicPr>
          <p:cNvPr id="22" name="Image 20" descr="preencoded.png"/>
          <p:cNvPicPr>
            <a:picLocks noChangeAspect="1"/>
          </p:cNvPicPr>
          <p:nvPr/>
        </p:nvPicPr>
        <p:blipFill>
          <a:blip r:embed="rId22"/>
          <a:stretch>
            <a:fillRect/>
          </a:stretch>
        </p:blipFill>
        <p:spPr>
          <a:xfrm>
            <a:off x="6381750" y="5788372"/>
            <a:ext cx="178594" cy="399157"/>
          </a:xfrm>
          <a:prstGeom prst="rect">
            <a:avLst/>
          </a:prstGeom>
        </p:spPr>
      </p:pic>
      <p:sp>
        <p:nvSpPr>
          <p:cNvPr id="23" name="Text 0"/>
          <p:cNvSpPr/>
          <p:nvPr/>
        </p:nvSpPr>
        <p:spPr>
          <a:xfrm>
            <a:off x="523875" y="333375"/>
            <a:ext cx="11668125" cy="251371"/>
          </a:xfrm>
          <a:prstGeom prst="rect">
            <a:avLst/>
          </a:prstGeom>
          <a:noFill/>
          <a:ln/>
        </p:spPr>
        <p:txBody>
          <a:bodyPr vert="horz" wrap="square" lIns="0" tIns="0" rIns="0" bIns="0" rtlCol="0" anchor="ctr"/>
          <a:lstStyle/>
          <a:p>
            <a:pPr marL="0" indent="0">
              <a:lnSpc>
                <a:spcPts val="1980"/>
              </a:lnSpc>
              <a:buNone/>
            </a:pPr>
            <a:r>
              <a:rPr lang="en-US" sz="1800" b="1" dirty="0">
                <a:solidFill>
                  <a:srgbClr val="2D3436"/>
                </a:solidFill>
              </a:rPr>
              <a:t>Specialist Tips: Nabothian Cysts and Polyps</a:t>
            </a:r>
            <a:endParaRPr lang="en-US" sz="1800" dirty="0"/>
          </a:p>
        </p:txBody>
      </p:sp>
      <p:sp>
        <p:nvSpPr>
          <p:cNvPr id="24" name="Text 1"/>
          <p:cNvSpPr/>
          <p:nvPr/>
        </p:nvSpPr>
        <p:spPr>
          <a:xfrm>
            <a:off x="523875" y="670471"/>
            <a:ext cx="3429000" cy="171450"/>
          </a:xfrm>
          <a:prstGeom prst="rect">
            <a:avLst/>
          </a:prstGeom>
          <a:noFill/>
          <a:ln/>
        </p:spPr>
        <p:txBody>
          <a:bodyPr vert="horz" wrap="square" lIns="0" tIns="0" rIns="0" bIns="0" rtlCol="0" anchor="ctr"/>
          <a:lstStyle/>
          <a:p>
            <a:pPr marL="0" indent="0">
              <a:lnSpc>
                <a:spcPts val="1350"/>
              </a:lnSpc>
              <a:buNone/>
            </a:pPr>
            <a:r>
              <a:rPr lang="en-US" sz="900" b="1" kern="0" spc="30" dirty="0">
                <a:solidFill>
                  <a:srgbClr val="E17055"/>
                </a:solidFill>
              </a:rPr>
              <a:t>CERVICAL SCREENING MODULE</a:t>
            </a:r>
            <a:endParaRPr lang="en-US" sz="900" dirty="0"/>
          </a:p>
        </p:txBody>
      </p:sp>
      <p:sp>
        <p:nvSpPr>
          <p:cNvPr id="25" name="Text 2"/>
          <p:cNvSpPr/>
          <p:nvPr/>
        </p:nvSpPr>
        <p:spPr>
          <a:xfrm>
            <a:off x="2556718" y="641896"/>
            <a:ext cx="182880" cy="228600"/>
          </a:xfrm>
          <a:prstGeom prst="rect">
            <a:avLst/>
          </a:prstGeom>
          <a:noFill/>
          <a:ln/>
        </p:spPr>
        <p:txBody>
          <a:bodyPr vert="horz" wrap="square" lIns="0" tIns="0" rIns="0" bIns="0" rtlCol="0" anchor="ctr"/>
          <a:lstStyle/>
          <a:p>
            <a:pPr marL="0" indent="0">
              <a:lnSpc>
                <a:spcPts val="1800"/>
              </a:lnSpc>
              <a:buNone/>
            </a:pPr>
            <a:r>
              <a:rPr lang="en-US" sz="1200" dirty="0">
                <a:solidFill>
                  <a:srgbClr val="BDC3C7"/>
                </a:solidFill>
              </a:rPr>
              <a:t>|</a:t>
            </a:r>
            <a:endParaRPr lang="en-US" sz="1200" dirty="0"/>
          </a:p>
        </p:txBody>
      </p:sp>
      <p:sp>
        <p:nvSpPr>
          <p:cNvPr id="26" name="Text 3"/>
          <p:cNvSpPr/>
          <p:nvPr/>
        </p:nvSpPr>
        <p:spPr>
          <a:xfrm>
            <a:off x="2703314" y="670471"/>
            <a:ext cx="3291840" cy="171450"/>
          </a:xfrm>
          <a:prstGeom prst="rect">
            <a:avLst/>
          </a:prstGeom>
          <a:noFill/>
          <a:ln/>
        </p:spPr>
        <p:txBody>
          <a:bodyPr vert="horz" wrap="square" lIns="0" tIns="0" rIns="0" bIns="0" rtlCol="0" anchor="ctr"/>
          <a:lstStyle/>
          <a:p>
            <a:pPr marL="0" indent="0">
              <a:lnSpc>
                <a:spcPts val="1350"/>
              </a:lnSpc>
              <a:buNone/>
            </a:pPr>
            <a:r>
              <a:rPr lang="en-US" sz="900" dirty="0">
                <a:solidFill>
                  <a:srgbClr val="636E72"/>
                </a:solidFill>
              </a:rPr>
              <a:t>Bradford VTS GP Training</a:t>
            </a:r>
            <a:endParaRPr lang="en-US" sz="900" dirty="0"/>
          </a:p>
        </p:txBody>
      </p:sp>
      <p:sp>
        <p:nvSpPr>
          <p:cNvPr id="27" name="Text 4"/>
          <p:cNvSpPr/>
          <p:nvPr/>
        </p:nvSpPr>
        <p:spPr>
          <a:xfrm>
            <a:off x="785813" y="1394371"/>
            <a:ext cx="30861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Nabothian Cysts</a:t>
            </a:r>
            <a:endParaRPr lang="en-US" sz="1350" dirty="0"/>
          </a:p>
        </p:txBody>
      </p:sp>
      <p:sp>
        <p:nvSpPr>
          <p:cNvPr id="28" name="Text 5"/>
          <p:cNvSpPr/>
          <p:nvPr/>
        </p:nvSpPr>
        <p:spPr>
          <a:xfrm>
            <a:off x="750094" y="1765846"/>
            <a:ext cx="5060156" cy="415082"/>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Totally </a:t>
            </a:r>
            <a:r>
              <a:rPr lang="en-US" sz="1125" b="1" dirty="0">
                <a:solidFill>
                  <a:srgbClr val="2D3436"/>
                </a:solidFill>
              </a:rPr>
              <a:t>normal physiological finding</a:t>
            </a:r>
            <a:r>
              <a:rPr lang="en-US" sz="1125" dirty="0">
                <a:solidFill>
                  <a:srgbClr val="2D3436"/>
                </a:solidFill>
              </a:rPr>
              <a:t>; multiple cysts can look odd but are benign.</a:t>
            </a:r>
            <a:endParaRPr lang="en-US" sz="1125" dirty="0"/>
          </a:p>
        </p:txBody>
      </p:sp>
      <p:sp>
        <p:nvSpPr>
          <p:cNvPr id="29" name="Text 6"/>
          <p:cNvSpPr/>
          <p:nvPr/>
        </p:nvSpPr>
        <p:spPr>
          <a:xfrm>
            <a:off x="750094" y="2257127"/>
            <a:ext cx="11441906" cy="206722"/>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Appear as pale, yellowish, or pearly "pimples" on the cervix surface.</a:t>
            </a:r>
            <a:endParaRPr lang="en-US" sz="1125" dirty="0"/>
          </a:p>
        </p:txBody>
      </p:sp>
      <p:sp>
        <p:nvSpPr>
          <p:cNvPr id="30" name="Text 7"/>
          <p:cNvSpPr/>
          <p:nvPr/>
        </p:nvSpPr>
        <p:spPr>
          <a:xfrm>
            <a:off x="750094" y="2540050"/>
            <a:ext cx="5060156" cy="415082"/>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Action:</a:t>
            </a:r>
            <a:r>
              <a:rPr lang="en-US" sz="1125" dirty="0">
                <a:solidFill>
                  <a:srgbClr val="2D3436"/>
                </a:solidFill>
              </a:rPr>
              <a:t> No treatment or referral needed. Reassure the patient they are harmless.</a:t>
            </a:r>
            <a:endParaRPr lang="en-US" sz="1125" dirty="0"/>
          </a:p>
        </p:txBody>
      </p:sp>
      <p:sp>
        <p:nvSpPr>
          <p:cNvPr id="31" name="Text 8"/>
          <p:cNvSpPr/>
          <p:nvPr/>
        </p:nvSpPr>
        <p:spPr>
          <a:xfrm>
            <a:off x="785813" y="4173885"/>
            <a:ext cx="30861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Cervical Polyps</a:t>
            </a:r>
            <a:endParaRPr lang="en-US" sz="1350" dirty="0"/>
          </a:p>
        </p:txBody>
      </p:sp>
      <p:sp>
        <p:nvSpPr>
          <p:cNvPr id="32" name="Text 9"/>
          <p:cNvSpPr/>
          <p:nvPr/>
        </p:nvSpPr>
        <p:spPr>
          <a:xfrm>
            <a:off x="750094" y="4545360"/>
            <a:ext cx="10801350" cy="206722"/>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Small, benign-looking polyps are common and often asymptomatic.</a:t>
            </a:r>
            <a:endParaRPr lang="en-US" sz="1125" dirty="0"/>
          </a:p>
        </p:txBody>
      </p:sp>
      <p:sp>
        <p:nvSpPr>
          <p:cNvPr id="33" name="Text 10"/>
          <p:cNvSpPr/>
          <p:nvPr/>
        </p:nvSpPr>
        <p:spPr>
          <a:xfrm>
            <a:off x="750094" y="4828282"/>
            <a:ext cx="10458450" cy="206722"/>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May cause bothersome discharge or post-coital bleeding (PCB).</a:t>
            </a:r>
            <a:endParaRPr lang="en-US" sz="1125" dirty="0"/>
          </a:p>
        </p:txBody>
      </p:sp>
      <p:sp>
        <p:nvSpPr>
          <p:cNvPr id="34" name="Text 11"/>
          <p:cNvSpPr/>
          <p:nvPr/>
        </p:nvSpPr>
        <p:spPr>
          <a:xfrm>
            <a:off x="750094" y="5111204"/>
            <a:ext cx="11441906" cy="206722"/>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Action:</a:t>
            </a:r>
            <a:r>
              <a:rPr lang="en-US" sz="1125" dirty="0">
                <a:solidFill>
                  <a:srgbClr val="2D3436"/>
                </a:solidFill>
              </a:rPr>
              <a:t> Routine referral to colposcopy if symptomatic or causing concern.</a:t>
            </a:r>
            <a:endParaRPr lang="en-US" sz="1125" dirty="0"/>
          </a:p>
        </p:txBody>
      </p:sp>
      <p:sp>
        <p:nvSpPr>
          <p:cNvPr id="35" name="Text 12"/>
          <p:cNvSpPr/>
          <p:nvPr/>
        </p:nvSpPr>
        <p:spPr>
          <a:xfrm>
            <a:off x="6691313" y="1394371"/>
            <a:ext cx="43205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The Post-LLETZ Cervix</a:t>
            </a:r>
            <a:endParaRPr lang="en-US" sz="1350" dirty="0"/>
          </a:p>
        </p:txBody>
      </p:sp>
      <p:sp>
        <p:nvSpPr>
          <p:cNvPr id="36" name="Text 13"/>
          <p:cNvSpPr/>
          <p:nvPr/>
        </p:nvSpPr>
        <p:spPr>
          <a:xfrm>
            <a:off x="6655594" y="1765846"/>
            <a:ext cx="5536406" cy="206722"/>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A cervix post-treatment can look "polypoid" or irregular during healing.</a:t>
            </a:r>
            <a:endParaRPr lang="en-US" sz="1125" dirty="0"/>
          </a:p>
        </p:txBody>
      </p:sp>
      <p:sp>
        <p:nvSpPr>
          <p:cNvPr id="37" name="Text 14"/>
          <p:cNvSpPr/>
          <p:nvPr/>
        </p:nvSpPr>
        <p:spPr>
          <a:xfrm>
            <a:off x="6655594" y="2048768"/>
            <a:ext cx="5536406" cy="206722"/>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Familiarise yourself with this appearance to avoid unnecessary referrals.</a:t>
            </a:r>
            <a:endParaRPr lang="en-US" sz="1125" dirty="0"/>
          </a:p>
        </p:txBody>
      </p:sp>
      <p:sp>
        <p:nvSpPr>
          <p:cNvPr id="38" name="Text 15"/>
          <p:cNvSpPr/>
          <p:nvPr/>
        </p:nvSpPr>
        <p:spPr>
          <a:xfrm>
            <a:off x="6655594" y="2331690"/>
            <a:ext cx="5060156" cy="437257"/>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Tip:</a:t>
            </a:r>
            <a:r>
              <a:rPr lang="en-US" sz="1125" dirty="0">
                <a:solidFill>
                  <a:srgbClr val="2D3436"/>
                </a:solidFill>
              </a:rPr>
              <a:t> Always check the medical history for previous cervical procedures before documenting findings.</a:t>
            </a:r>
            <a:endParaRPr lang="en-US" sz="1125" dirty="0"/>
          </a:p>
        </p:txBody>
      </p:sp>
      <p:sp>
        <p:nvSpPr>
          <p:cNvPr id="39" name="Text 16"/>
          <p:cNvSpPr/>
          <p:nvPr/>
        </p:nvSpPr>
        <p:spPr>
          <a:xfrm>
            <a:off x="6691313" y="4173885"/>
            <a:ext cx="452628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SCA Consultation Pearl</a:t>
            </a:r>
            <a:endParaRPr lang="en-US" sz="1350" dirty="0"/>
          </a:p>
        </p:txBody>
      </p:sp>
      <p:sp>
        <p:nvSpPr>
          <p:cNvPr id="40" name="Text 17"/>
          <p:cNvSpPr/>
          <p:nvPr/>
        </p:nvSpPr>
        <p:spPr>
          <a:xfrm>
            <a:off x="6381750" y="4545360"/>
            <a:ext cx="5334000" cy="157163"/>
          </a:xfrm>
          <a:prstGeom prst="rect">
            <a:avLst/>
          </a:prstGeom>
          <a:noFill/>
          <a:ln/>
        </p:spPr>
        <p:txBody>
          <a:bodyPr vert="horz" wrap="square" lIns="0" tIns="0" rIns="0" bIns="0" rtlCol="0" anchor="ctr"/>
          <a:lstStyle/>
          <a:p>
            <a:pPr marL="0" indent="0">
              <a:lnSpc>
                <a:spcPts val="1238"/>
              </a:lnSpc>
              <a:buNone/>
            </a:pPr>
            <a:r>
              <a:rPr lang="en-US" sz="825" b="1" dirty="0">
                <a:solidFill>
                  <a:srgbClr val="8E44AD"/>
                </a:solidFill>
              </a:rPr>
              <a:t>SCA TALK: EXPLAINING BENIGN CYSTS</a:t>
            </a:r>
            <a:endParaRPr lang="en-US" sz="825" dirty="0"/>
          </a:p>
        </p:txBody>
      </p:sp>
      <p:sp>
        <p:nvSpPr>
          <p:cNvPr id="41" name="Text 18"/>
          <p:cNvSpPr/>
          <p:nvPr/>
        </p:nvSpPr>
        <p:spPr>
          <a:xfrm>
            <a:off x="6381750" y="4750147"/>
            <a:ext cx="5334000" cy="857250"/>
          </a:xfrm>
          <a:prstGeom prst="rect">
            <a:avLst/>
          </a:prstGeom>
          <a:noFill/>
          <a:ln/>
        </p:spPr>
        <p:txBody>
          <a:bodyPr vert="horz" wrap="square" lIns="0" tIns="0" rIns="0" bIns="0" rtlCol="0" anchor="ctr"/>
          <a:lstStyle/>
          <a:p>
            <a:pPr marL="0" indent="0">
              <a:lnSpc>
                <a:spcPts val="1688"/>
              </a:lnSpc>
              <a:buNone/>
            </a:pPr>
            <a:r>
              <a:rPr lang="en-US" sz="1125" i="1" dirty="0">
                <a:solidFill>
                  <a:srgbClr val="4A4A4A"/>
                </a:solidFill>
              </a:rPr>
              <a:t>"I can see some small, harmless spots on your cervix called Nabothian cysts. They are just like little mucus-filled 'freckles' or pimples. They are a completely normal part of a healthy cervix and don't need any treatment."</a:t>
            </a:r>
            <a:endParaRPr lang="en-US" sz="1125" dirty="0"/>
          </a:p>
        </p:txBody>
      </p:sp>
      <p:sp>
        <p:nvSpPr>
          <p:cNvPr id="42" name="Text 19"/>
          <p:cNvSpPr/>
          <p:nvPr/>
        </p:nvSpPr>
        <p:spPr>
          <a:xfrm>
            <a:off x="6655594" y="5750272"/>
            <a:ext cx="5060156" cy="437257"/>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AKT Fact:</a:t>
            </a:r>
            <a:r>
              <a:rPr lang="en-US" sz="1125" dirty="0">
                <a:solidFill>
                  <a:srgbClr val="2D3436"/>
                </a:solidFill>
              </a:rPr>
              <a:t> Nabothian cysts do not increase cancer risk and are not a reason for an early smear.</a:t>
            </a:r>
            <a:endParaRPr lang="en-US" sz="1125"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285750" y="190500"/>
            <a:ext cx="11620500" cy="822871"/>
          </a:xfrm>
          <a:prstGeom prst="rect">
            <a:avLst/>
          </a:prstGeom>
        </p:spPr>
      </p:pic>
      <p:pic>
        <p:nvPicPr>
          <p:cNvPr id="5" name="Image 3" descr="preencoded.png"/>
          <p:cNvPicPr>
            <a:picLocks noChangeAspect="1"/>
          </p:cNvPicPr>
          <p:nvPr/>
        </p:nvPicPr>
        <p:blipFill>
          <a:blip r:embed="rId5"/>
          <a:stretch>
            <a:fillRect/>
          </a:stretch>
        </p:blipFill>
        <p:spPr>
          <a:xfrm>
            <a:off x="285750" y="1203871"/>
            <a:ext cx="5715000" cy="2636639"/>
          </a:xfrm>
          <a:prstGeom prst="rect">
            <a:avLst/>
          </a:prstGeom>
        </p:spPr>
      </p:pic>
      <p:pic>
        <p:nvPicPr>
          <p:cNvPr id="6" name="Image 4" descr="preencoded.png"/>
          <p:cNvPicPr>
            <a:picLocks noChangeAspect="1"/>
          </p:cNvPicPr>
          <p:nvPr/>
        </p:nvPicPr>
        <p:blipFill>
          <a:blip r:embed="rId6"/>
          <a:stretch>
            <a:fillRect/>
          </a:stretch>
        </p:blipFill>
        <p:spPr>
          <a:xfrm>
            <a:off x="476250" y="1432471"/>
            <a:ext cx="228600" cy="180975"/>
          </a:xfrm>
          <a:prstGeom prst="rect">
            <a:avLst/>
          </a:prstGeom>
        </p:spPr>
      </p:pic>
      <p:pic>
        <p:nvPicPr>
          <p:cNvPr id="7" name="Image 5" descr="preencoded.png"/>
          <p:cNvPicPr>
            <a:picLocks noChangeAspect="1"/>
          </p:cNvPicPr>
          <p:nvPr/>
        </p:nvPicPr>
        <p:blipFill>
          <a:blip r:embed="rId7"/>
          <a:stretch>
            <a:fillRect/>
          </a:stretch>
        </p:blipFill>
        <p:spPr>
          <a:xfrm>
            <a:off x="476250" y="1822996"/>
            <a:ext cx="57150" cy="57150"/>
          </a:xfrm>
          <a:prstGeom prst="rect">
            <a:avLst/>
          </a:prstGeom>
        </p:spPr>
      </p:pic>
      <p:pic>
        <p:nvPicPr>
          <p:cNvPr id="8" name="Image 6" descr="preencoded.png"/>
          <p:cNvPicPr>
            <a:picLocks noChangeAspect="1"/>
          </p:cNvPicPr>
          <p:nvPr/>
        </p:nvPicPr>
        <p:blipFill>
          <a:blip r:embed="rId7"/>
          <a:stretch>
            <a:fillRect/>
          </a:stretch>
        </p:blipFill>
        <p:spPr>
          <a:xfrm>
            <a:off x="476250" y="2318296"/>
            <a:ext cx="57150" cy="57150"/>
          </a:xfrm>
          <a:prstGeom prst="rect">
            <a:avLst/>
          </a:prstGeom>
        </p:spPr>
      </p:pic>
      <p:pic>
        <p:nvPicPr>
          <p:cNvPr id="9" name="Image 7" descr="preencoded.png"/>
          <p:cNvPicPr>
            <a:picLocks noChangeAspect="1"/>
          </p:cNvPicPr>
          <p:nvPr/>
        </p:nvPicPr>
        <p:blipFill>
          <a:blip r:embed="rId7"/>
          <a:stretch>
            <a:fillRect/>
          </a:stretch>
        </p:blipFill>
        <p:spPr>
          <a:xfrm>
            <a:off x="476250" y="2813596"/>
            <a:ext cx="57150" cy="57150"/>
          </a:xfrm>
          <a:prstGeom prst="rect">
            <a:avLst/>
          </a:prstGeom>
        </p:spPr>
      </p:pic>
      <p:pic>
        <p:nvPicPr>
          <p:cNvPr id="10" name="Image 8" descr="preencoded.png"/>
          <p:cNvPicPr>
            <a:picLocks noChangeAspect="1"/>
          </p:cNvPicPr>
          <p:nvPr/>
        </p:nvPicPr>
        <p:blipFill>
          <a:blip r:embed="rId8"/>
          <a:stretch>
            <a:fillRect/>
          </a:stretch>
        </p:blipFill>
        <p:spPr>
          <a:xfrm>
            <a:off x="285750" y="4031010"/>
            <a:ext cx="5715000" cy="2636639"/>
          </a:xfrm>
          <a:prstGeom prst="rect">
            <a:avLst/>
          </a:prstGeom>
        </p:spPr>
      </p:pic>
      <p:pic>
        <p:nvPicPr>
          <p:cNvPr id="11" name="Image 9" descr="preencoded.png"/>
          <p:cNvPicPr>
            <a:picLocks noChangeAspect="1"/>
          </p:cNvPicPr>
          <p:nvPr/>
        </p:nvPicPr>
        <p:blipFill>
          <a:blip r:embed="rId9"/>
          <a:stretch>
            <a:fillRect/>
          </a:stretch>
        </p:blipFill>
        <p:spPr>
          <a:xfrm>
            <a:off x="476250" y="4259610"/>
            <a:ext cx="228600" cy="180975"/>
          </a:xfrm>
          <a:prstGeom prst="rect">
            <a:avLst/>
          </a:prstGeom>
        </p:spPr>
      </p:pic>
      <p:pic>
        <p:nvPicPr>
          <p:cNvPr id="12" name="Image 10" descr="preencoded.png"/>
          <p:cNvPicPr>
            <a:picLocks noChangeAspect="1"/>
          </p:cNvPicPr>
          <p:nvPr/>
        </p:nvPicPr>
        <p:blipFill>
          <a:blip r:embed="rId7"/>
          <a:stretch>
            <a:fillRect/>
          </a:stretch>
        </p:blipFill>
        <p:spPr>
          <a:xfrm>
            <a:off x="476250" y="4650135"/>
            <a:ext cx="57150" cy="57150"/>
          </a:xfrm>
          <a:prstGeom prst="rect">
            <a:avLst/>
          </a:prstGeom>
        </p:spPr>
      </p:pic>
      <p:pic>
        <p:nvPicPr>
          <p:cNvPr id="13" name="Image 11" descr="preencoded.png"/>
          <p:cNvPicPr>
            <a:picLocks noChangeAspect="1"/>
          </p:cNvPicPr>
          <p:nvPr/>
        </p:nvPicPr>
        <p:blipFill>
          <a:blip r:embed="rId7"/>
          <a:stretch>
            <a:fillRect/>
          </a:stretch>
        </p:blipFill>
        <p:spPr>
          <a:xfrm>
            <a:off x="476250" y="4945410"/>
            <a:ext cx="57150" cy="57150"/>
          </a:xfrm>
          <a:prstGeom prst="rect">
            <a:avLst/>
          </a:prstGeom>
        </p:spPr>
      </p:pic>
      <p:pic>
        <p:nvPicPr>
          <p:cNvPr id="14" name="Image 12" descr="preencoded.png"/>
          <p:cNvPicPr>
            <a:picLocks noChangeAspect="1"/>
          </p:cNvPicPr>
          <p:nvPr/>
        </p:nvPicPr>
        <p:blipFill>
          <a:blip r:embed="rId5"/>
          <a:stretch>
            <a:fillRect/>
          </a:stretch>
        </p:blipFill>
        <p:spPr>
          <a:xfrm>
            <a:off x="6191250" y="1203871"/>
            <a:ext cx="5715000" cy="2636639"/>
          </a:xfrm>
          <a:prstGeom prst="rect">
            <a:avLst/>
          </a:prstGeom>
        </p:spPr>
      </p:pic>
      <p:pic>
        <p:nvPicPr>
          <p:cNvPr id="15" name="Image 13" descr="preencoded.png"/>
          <p:cNvPicPr>
            <a:picLocks noChangeAspect="1"/>
          </p:cNvPicPr>
          <p:nvPr/>
        </p:nvPicPr>
        <p:blipFill>
          <a:blip r:embed="rId10"/>
          <a:stretch>
            <a:fillRect/>
          </a:stretch>
        </p:blipFill>
        <p:spPr>
          <a:xfrm>
            <a:off x="6381750" y="1432471"/>
            <a:ext cx="228600" cy="180975"/>
          </a:xfrm>
          <a:prstGeom prst="rect">
            <a:avLst/>
          </a:prstGeom>
        </p:spPr>
      </p:pic>
      <p:pic>
        <p:nvPicPr>
          <p:cNvPr id="16" name="Image 14" descr="preencoded.png"/>
          <p:cNvPicPr>
            <a:picLocks noChangeAspect="1"/>
          </p:cNvPicPr>
          <p:nvPr/>
        </p:nvPicPr>
        <p:blipFill>
          <a:blip r:embed="rId7"/>
          <a:stretch>
            <a:fillRect/>
          </a:stretch>
        </p:blipFill>
        <p:spPr>
          <a:xfrm>
            <a:off x="6381750" y="1822996"/>
            <a:ext cx="57150" cy="57150"/>
          </a:xfrm>
          <a:prstGeom prst="rect">
            <a:avLst/>
          </a:prstGeom>
        </p:spPr>
      </p:pic>
      <p:pic>
        <p:nvPicPr>
          <p:cNvPr id="17" name="Image 15" descr="preencoded.png"/>
          <p:cNvPicPr>
            <a:picLocks noChangeAspect="1"/>
          </p:cNvPicPr>
          <p:nvPr/>
        </p:nvPicPr>
        <p:blipFill>
          <a:blip r:embed="rId7"/>
          <a:stretch>
            <a:fillRect/>
          </a:stretch>
        </p:blipFill>
        <p:spPr>
          <a:xfrm>
            <a:off x="6381750" y="2318296"/>
            <a:ext cx="57150" cy="57150"/>
          </a:xfrm>
          <a:prstGeom prst="rect">
            <a:avLst/>
          </a:prstGeom>
        </p:spPr>
      </p:pic>
      <p:pic>
        <p:nvPicPr>
          <p:cNvPr id="18" name="Image 16" descr="preencoded.png"/>
          <p:cNvPicPr>
            <a:picLocks noChangeAspect="1"/>
          </p:cNvPicPr>
          <p:nvPr/>
        </p:nvPicPr>
        <p:blipFill>
          <a:blip r:embed="rId7"/>
          <a:stretch>
            <a:fillRect/>
          </a:stretch>
        </p:blipFill>
        <p:spPr>
          <a:xfrm>
            <a:off x="6381750" y="2813596"/>
            <a:ext cx="57150" cy="57150"/>
          </a:xfrm>
          <a:prstGeom prst="rect">
            <a:avLst/>
          </a:prstGeom>
        </p:spPr>
      </p:pic>
      <p:pic>
        <p:nvPicPr>
          <p:cNvPr id="19" name="Image 17" descr="preencoded.png"/>
          <p:cNvPicPr>
            <a:picLocks noChangeAspect="1"/>
          </p:cNvPicPr>
          <p:nvPr/>
        </p:nvPicPr>
        <p:blipFill>
          <a:blip r:embed="rId11"/>
          <a:stretch>
            <a:fillRect/>
          </a:stretch>
        </p:blipFill>
        <p:spPr>
          <a:xfrm>
            <a:off x="6191250" y="4031010"/>
            <a:ext cx="5715000" cy="2636639"/>
          </a:xfrm>
          <a:prstGeom prst="rect">
            <a:avLst/>
          </a:prstGeom>
        </p:spPr>
      </p:pic>
      <p:pic>
        <p:nvPicPr>
          <p:cNvPr id="20" name="Image 18" descr="preencoded.png"/>
          <p:cNvPicPr>
            <a:picLocks noChangeAspect="1"/>
          </p:cNvPicPr>
          <p:nvPr/>
        </p:nvPicPr>
        <p:blipFill>
          <a:blip r:embed="rId12"/>
          <a:stretch>
            <a:fillRect/>
          </a:stretch>
        </p:blipFill>
        <p:spPr>
          <a:xfrm>
            <a:off x="6381750" y="4259610"/>
            <a:ext cx="228600" cy="180975"/>
          </a:xfrm>
          <a:prstGeom prst="rect">
            <a:avLst/>
          </a:prstGeom>
        </p:spPr>
      </p:pic>
      <p:pic>
        <p:nvPicPr>
          <p:cNvPr id="21" name="Image 19" descr="preencoded.png"/>
          <p:cNvPicPr>
            <a:picLocks noChangeAspect="1"/>
          </p:cNvPicPr>
          <p:nvPr/>
        </p:nvPicPr>
        <p:blipFill>
          <a:blip r:embed="rId13"/>
          <a:stretch>
            <a:fillRect/>
          </a:stretch>
        </p:blipFill>
        <p:spPr>
          <a:xfrm>
            <a:off x="6381750" y="4888260"/>
            <a:ext cx="5334000" cy="600075"/>
          </a:xfrm>
          <a:prstGeom prst="rect">
            <a:avLst/>
          </a:prstGeom>
        </p:spPr>
      </p:pic>
      <p:sp>
        <p:nvSpPr>
          <p:cNvPr id="22" name="Text 0"/>
          <p:cNvSpPr/>
          <p:nvPr/>
        </p:nvSpPr>
        <p:spPr>
          <a:xfrm>
            <a:off x="523875" y="333375"/>
            <a:ext cx="11144250" cy="251371"/>
          </a:xfrm>
          <a:prstGeom prst="rect">
            <a:avLst/>
          </a:prstGeom>
          <a:noFill/>
          <a:ln/>
        </p:spPr>
        <p:txBody>
          <a:bodyPr vert="horz" wrap="square" lIns="0" tIns="0" rIns="0" bIns="0" rtlCol="0" anchor="ctr"/>
          <a:lstStyle/>
          <a:p>
            <a:pPr marL="0" indent="0">
              <a:lnSpc>
                <a:spcPts val="1980"/>
              </a:lnSpc>
              <a:buNone/>
            </a:pPr>
            <a:r>
              <a:rPr lang="en-US" sz="1800" b="1" dirty="0">
                <a:solidFill>
                  <a:srgbClr val="2D3436"/>
                </a:solidFill>
              </a:rPr>
              <a:t>Red Flags and Urgent Referral Criteria</a:t>
            </a:r>
            <a:endParaRPr lang="en-US" sz="1800" dirty="0"/>
          </a:p>
        </p:txBody>
      </p:sp>
      <p:sp>
        <p:nvSpPr>
          <p:cNvPr id="23" name="Text 1"/>
          <p:cNvSpPr/>
          <p:nvPr/>
        </p:nvSpPr>
        <p:spPr>
          <a:xfrm>
            <a:off x="523875" y="670471"/>
            <a:ext cx="3429000" cy="171450"/>
          </a:xfrm>
          <a:prstGeom prst="rect">
            <a:avLst/>
          </a:prstGeom>
          <a:noFill/>
          <a:ln/>
        </p:spPr>
        <p:txBody>
          <a:bodyPr vert="horz" wrap="square" lIns="0" tIns="0" rIns="0" bIns="0" rtlCol="0" anchor="ctr"/>
          <a:lstStyle/>
          <a:p>
            <a:pPr marL="0" indent="0">
              <a:lnSpc>
                <a:spcPts val="1350"/>
              </a:lnSpc>
              <a:buNone/>
            </a:pPr>
            <a:r>
              <a:rPr lang="en-US" sz="900" b="1" kern="0" spc="30" dirty="0">
                <a:solidFill>
                  <a:srgbClr val="E17055"/>
                </a:solidFill>
              </a:rPr>
              <a:t>CERVICAL SCREENING MODULE</a:t>
            </a:r>
            <a:endParaRPr lang="en-US" sz="900" dirty="0"/>
          </a:p>
        </p:txBody>
      </p:sp>
      <p:sp>
        <p:nvSpPr>
          <p:cNvPr id="24" name="Text 2"/>
          <p:cNvSpPr/>
          <p:nvPr/>
        </p:nvSpPr>
        <p:spPr>
          <a:xfrm>
            <a:off x="2556718" y="641896"/>
            <a:ext cx="182880" cy="228600"/>
          </a:xfrm>
          <a:prstGeom prst="rect">
            <a:avLst/>
          </a:prstGeom>
          <a:noFill/>
          <a:ln/>
        </p:spPr>
        <p:txBody>
          <a:bodyPr vert="horz" wrap="square" lIns="0" tIns="0" rIns="0" bIns="0" rtlCol="0" anchor="ctr"/>
          <a:lstStyle/>
          <a:p>
            <a:pPr marL="0" indent="0">
              <a:lnSpc>
                <a:spcPts val="1800"/>
              </a:lnSpc>
              <a:buNone/>
            </a:pPr>
            <a:r>
              <a:rPr lang="en-US" sz="1200" dirty="0">
                <a:solidFill>
                  <a:srgbClr val="BDC3C7"/>
                </a:solidFill>
              </a:rPr>
              <a:t>|</a:t>
            </a:r>
            <a:endParaRPr lang="en-US" sz="1200" dirty="0"/>
          </a:p>
        </p:txBody>
      </p:sp>
      <p:sp>
        <p:nvSpPr>
          <p:cNvPr id="25" name="Text 3"/>
          <p:cNvSpPr/>
          <p:nvPr/>
        </p:nvSpPr>
        <p:spPr>
          <a:xfrm>
            <a:off x="2690068" y="670471"/>
            <a:ext cx="3291840" cy="171450"/>
          </a:xfrm>
          <a:prstGeom prst="rect">
            <a:avLst/>
          </a:prstGeom>
          <a:noFill/>
          <a:ln/>
        </p:spPr>
        <p:txBody>
          <a:bodyPr vert="horz" wrap="square" lIns="0" tIns="0" rIns="0" bIns="0" rtlCol="0" anchor="ctr"/>
          <a:lstStyle/>
          <a:p>
            <a:pPr marL="0" indent="0">
              <a:lnSpc>
                <a:spcPts val="1350"/>
              </a:lnSpc>
              <a:buNone/>
            </a:pPr>
            <a:r>
              <a:rPr lang="en-US" sz="900" dirty="0">
                <a:solidFill>
                  <a:srgbClr val="636E72"/>
                </a:solidFill>
              </a:rPr>
              <a:t>Bradford VTS GP Training</a:t>
            </a:r>
            <a:endParaRPr lang="en-US" sz="900" dirty="0"/>
          </a:p>
        </p:txBody>
      </p:sp>
      <p:sp>
        <p:nvSpPr>
          <p:cNvPr id="26" name="Text 4"/>
          <p:cNvSpPr/>
          <p:nvPr/>
        </p:nvSpPr>
        <p:spPr>
          <a:xfrm>
            <a:off x="800100" y="1394371"/>
            <a:ext cx="658368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Clinical Red Flags (Examination)</a:t>
            </a:r>
            <a:endParaRPr lang="en-US" sz="1350" dirty="0"/>
          </a:p>
        </p:txBody>
      </p:sp>
      <p:sp>
        <p:nvSpPr>
          <p:cNvPr id="27" name="Text 5"/>
          <p:cNvSpPr/>
          <p:nvPr/>
        </p:nvSpPr>
        <p:spPr>
          <a:xfrm>
            <a:off x="609600" y="1765846"/>
            <a:ext cx="5200650"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C0392B"/>
                </a:solidFill>
              </a:rPr>
              <a:t>Clinically Suspicious Cervix:</a:t>
            </a:r>
            <a:r>
              <a:rPr lang="en-US" sz="1125" dirty="0">
                <a:solidFill>
                  <a:srgbClr val="2D3436"/>
                </a:solidFill>
              </a:rPr>
              <a:t> Refer URGENTLY regardless of smear result. A normal smear does not exclude cancer.</a:t>
            </a:r>
            <a:endParaRPr lang="en-US" sz="1125" dirty="0"/>
          </a:p>
        </p:txBody>
      </p:sp>
      <p:sp>
        <p:nvSpPr>
          <p:cNvPr id="28" name="Text 6"/>
          <p:cNvSpPr/>
          <p:nvPr/>
        </p:nvSpPr>
        <p:spPr>
          <a:xfrm>
            <a:off x="609600" y="2261146"/>
            <a:ext cx="5200650"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C0392B"/>
                </a:solidFill>
              </a:rPr>
              <a:t>PCB + Suspicious Appearance:</a:t>
            </a:r>
            <a:r>
              <a:rPr lang="en-US" sz="1125" dirty="0">
                <a:solidFill>
                  <a:srgbClr val="2D3436"/>
                </a:solidFill>
              </a:rPr>
              <a:t> 2-week wait (2WW) referral. Do not wait for a smear result or sample first.</a:t>
            </a:r>
            <a:endParaRPr lang="en-US" sz="1125" dirty="0"/>
          </a:p>
        </p:txBody>
      </p:sp>
      <p:sp>
        <p:nvSpPr>
          <p:cNvPr id="29" name="Text 7"/>
          <p:cNvSpPr/>
          <p:nvPr/>
        </p:nvSpPr>
        <p:spPr>
          <a:xfrm>
            <a:off x="609600" y="2756446"/>
            <a:ext cx="5200650"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C0392B"/>
                </a:solidFill>
              </a:rPr>
              <a:t>Postmenopausal Bleeding (PMB):</a:t>
            </a:r>
            <a:r>
              <a:rPr lang="en-US" sz="1125" dirty="0">
                <a:solidFill>
                  <a:srgbClr val="2D3436"/>
                </a:solidFill>
              </a:rPr>
              <a:t> Negative smear does not exclude endometrial pathology. Always investigate.</a:t>
            </a:r>
            <a:endParaRPr lang="en-US" sz="1125" dirty="0"/>
          </a:p>
        </p:txBody>
      </p:sp>
      <p:sp>
        <p:nvSpPr>
          <p:cNvPr id="30" name="Text 8"/>
          <p:cNvSpPr/>
          <p:nvPr/>
        </p:nvSpPr>
        <p:spPr>
          <a:xfrm>
            <a:off x="800100" y="4221510"/>
            <a:ext cx="43205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High-Risk Populations</a:t>
            </a:r>
            <a:endParaRPr lang="en-US" sz="1350" dirty="0"/>
          </a:p>
        </p:txBody>
      </p:sp>
      <p:sp>
        <p:nvSpPr>
          <p:cNvPr id="31" name="Text 9"/>
          <p:cNvSpPr/>
          <p:nvPr/>
        </p:nvSpPr>
        <p:spPr>
          <a:xfrm>
            <a:off x="609600" y="4592985"/>
            <a:ext cx="11582400"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C0392B"/>
                </a:solidFill>
              </a:rPr>
              <a:t>HIV Positive:</a:t>
            </a:r>
            <a:r>
              <a:rPr lang="en-US" sz="1125" dirty="0">
                <a:solidFill>
                  <a:srgbClr val="2D3436"/>
                </a:solidFill>
              </a:rPr>
              <a:t> Annual smears required; lower threshold for colposcopy referral.</a:t>
            </a:r>
            <a:endParaRPr lang="en-US" sz="1125" dirty="0"/>
          </a:p>
        </p:txBody>
      </p:sp>
      <p:sp>
        <p:nvSpPr>
          <p:cNvPr id="32" name="Text 10"/>
          <p:cNvSpPr/>
          <p:nvPr/>
        </p:nvSpPr>
        <p:spPr>
          <a:xfrm>
            <a:off x="609600" y="4888260"/>
            <a:ext cx="5200650"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C0392B"/>
                </a:solidFill>
              </a:rPr>
              <a:t>Immunocompromised:</a:t>
            </a:r>
            <a:r>
              <a:rPr lang="en-US" sz="1125" dirty="0">
                <a:solidFill>
                  <a:srgbClr val="2D3436"/>
                </a:solidFill>
              </a:rPr>
              <a:t> Targeted recall and support; higher risk of persistent HPV infection.</a:t>
            </a:r>
            <a:endParaRPr lang="en-US" sz="1125" dirty="0"/>
          </a:p>
        </p:txBody>
      </p:sp>
      <p:sp>
        <p:nvSpPr>
          <p:cNvPr id="33" name="Text 11"/>
          <p:cNvSpPr/>
          <p:nvPr/>
        </p:nvSpPr>
        <p:spPr>
          <a:xfrm>
            <a:off x="6705600" y="1394371"/>
            <a:ext cx="54864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Cytology Red Flags (Results)</a:t>
            </a:r>
            <a:endParaRPr lang="en-US" sz="1350" dirty="0"/>
          </a:p>
        </p:txBody>
      </p:sp>
      <p:sp>
        <p:nvSpPr>
          <p:cNvPr id="34" name="Text 12"/>
          <p:cNvSpPr/>
          <p:nvPr/>
        </p:nvSpPr>
        <p:spPr>
          <a:xfrm>
            <a:off x="6515100" y="1765846"/>
            <a:ext cx="5200650"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C0392B"/>
                </a:solidFill>
              </a:rPr>
              <a:t>Severe Dyskaryosis ?Invasive:</a:t>
            </a:r>
            <a:r>
              <a:rPr lang="en-US" sz="1125" dirty="0">
                <a:solidFill>
                  <a:srgbClr val="2D3436"/>
                </a:solidFill>
              </a:rPr>
              <a:t> Urgent 2WW referral. High risk of progression/existing cancer.</a:t>
            </a:r>
            <a:endParaRPr lang="en-US" sz="1125" dirty="0"/>
          </a:p>
        </p:txBody>
      </p:sp>
      <p:sp>
        <p:nvSpPr>
          <p:cNvPr id="35" name="Text 13"/>
          <p:cNvSpPr/>
          <p:nvPr/>
        </p:nvSpPr>
        <p:spPr>
          <a:xfrm>
            <a:off x="6515100" y="2261146"/>
            <a:ext cx="5200650"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C0392B"/>
                </a:solidFill>
              </a:rPr>
              <a:t>?Glandular Neoplasia:</a:t>
            </a:r>
            <a:r>
              <a:rPr lang="en-US" sz="1125" dirty="0">
                <a:solidFill>
                  <a:srgbClr val="2D3436"/>
                </a:solidFill>
              </a:rPr>
              <a:t> Urgent colposcopy. Glandular lesions are harder to detect and carry high risk.</a:t>
            </a:r>
            <a:endParaRPr lang="en-US" sz="1125" dirty="0"/>
          </a:p>
        </p:txBody>
      </p:sp>
      <p:sp>
        <p:nvSpPr>
          <p:cNvPr id="36" name="Text 14"/>
          <p:cNvSpPr/>
          <p:nvPr/>
        </p:nvSpPr>
        <p:spPr>
          <a:xfrm>
            <a:off x="6515100" y="2756446"/>
            <a:ext cx="5200650"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C0392B"/>
                </a:solidFill>
              </a:rPr>
              <a:t>3 Consecutive Inadequate Smears:</a:t>
            </a:r>
            <a:r>
              <a:rPr lang="en-US" sz="1125" dirty="0">
                <a:solidFill>
                  <a:srgbClr val="2D3436"/>
                </a:solidFill>
              </a:rPr>
              <a:t> Refer to colposcopy to ensure no underlying pathology is masked.</a:t>
            </a:r>
            <a:endParaRPr lang="en-US" sz="1125" dirty="0"/>
          </a:p>
        </p:txBody>
      </p:sp>
      <p:sp>
        <p:nvSpPr>
          <p:cNvPr id="37" name="Text 15"/>
          <p:cNvSpPr/>
          <p:nvPr/>
        </p:nvSpPr>
        <p:spPr>
          <a:xfrm>
            <a:off x="6705600" y="4221510"/>
            <a:ext cx="54864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SCA Talk: Explaining Urgency</a:t>
            </a:r>
            <a:endParaRPr lang="en-US" sz="1350" dirty="0"/>
          </a:p>
        </p:txBody>
      </p:sp>
      <p:sp>
        <p:nvSpPr>
          <p:cNvPr id="38" name="Text 16"/>
          <p:cNvSpPr/>
          <p:nvPr/>
        </p:nvSpPr>
        <p:spPr>
          <a:xfrm>
            <a:off x="6381750" y="4592985"/>
            <a:ext cx="5810250" cy="200025"/>
          </a:xfrm>
          <a:prstGeom prst="rect">
            <a:avLst/>
          </a:prstGeom>
          <a:noFill/>
          <a:ln/>
        </p:spPr>
        <p:txBody>
          <a:bodyPr vert="horz" wrap="square" lIns="0" tIns="0" rIns="0" bIns="0" rtlCol="0" anchor="ctr"/>
          <a:lstStyle/>
          <a:p>
            <a:pPr marL="0" indent="0">
              <a:lnSpc>
                <a:spcPts val="1575"/>
              </a:lnSpc>
              <a:buNone/>
            </a:pPr>
            <a:r>
              <a:rPr lang="en-US" sz="1125" dirty="0">
                <a:solidFill>
                  <a:srgbClr val="2D3436"/>
                </a:solidFill>
              </a:rPr>
              <a:t>When referring for suspicious signs:</a:t>
            </a:r>
            <a:endParaRPr lang="en-US" sz="1125" dirty="0"/>
          </a:p>
        </p:txBody>
      </p:sp>
      <p:sp>
        <p:nvSpPr>
          <p:cNvPr id="39" name="Text 17"/>
          <p:cNvSpPr/>
          <p:nvPr/>
        </p:nvSpPr>
        <p:spPr>
          <a:xfrm>
            <a:off x="6496050" y="4888260"/>
            <a:ext cx="5219700" cy="600075"/>
          </a:xfrm>
          <a:prstGeom prst="rect">
            <a:avLst/>
          </a:prstGeom>
          <a:noFill/>
          <a:ln/>
        </p:spPr>
        <p:txBody>
          <a:bodyPr vert="horz" wrap="square" lIns="0" tIns="0" rIns="0" bIns="0" rtlCol="0" anchor="ctr"/>
          <a:lstStyle/>
          <a:p>
            <a:pPr marL="0" indent="0">
              <a:lnSpc>
                <a:spcPts val="1575"/>
              </a:lnSpc>
              <a:buNone/>
            </a:pPr>
            <a:r>
              <a:rPr lang="en-US" sz="1050" i="1" dirty="0">
                <a:solidFill>
                  <a:srgbClr val="4A4A4A"/>
                </a:solidFill>
              </a:rPr>
              <a:t>"I've noticed some changes on your cervix today. Most of the time these aren't cancer, but because I can see them, I want a specialist to take a closer look with a magnifying lens within the next two weeks just to be safe."</a:t>
            </a:r>
            <a:endParaRPr lang="en-US" sz="1050" dirty="0"/>
          </a:p>
        </p:txBody>
      </p:sp>
      <p:sp>
        <p:nvSpPr>
          <p:cNvPr id="40" name="Text 18"/>
          <p:cNvSpPr/>
          <p:nvPr/>
        </p:nvSpPr>
        <p:spPr>
          <a:xfrm>
            <a:off x="6381750" y="5583585"/>
            <a:ext cx="5810250" cy="200025"/>
          </a:xfrm>
          <a:prstGeom prst="rect">
            <a:avLst/>
          </a:prstGeom>
          <a:noFill/>
          <a:ln/>
        </p:spPr>
        <p:txBody>
          <a:bodyPr vert="horz" wrap="square" lIns="0" tIns="0" rIns="0" bIns="0" rtlCol="0" anchor="ctr"/>
          <a:lstStyle/>
          <a:p>
            <a:pPr marL="0" indent="0">
              <a:lnSpc>
                <a:spcPts val="1575"/>
              </a:lnSpc>
              <a:buNone/>
            </a:pPr>
            <a:r>
              <a:rPr lang="en-US" sz="1125" dirty="0">
                <a:solidFill>
                  <a:srgbClr val="2D3436"/>
                </a:solidFill>
              </a:rPr>
              <a:t>Focus on "safety first" rather than "likely cancer."</a:t>
            </a:r>
            <a:endParaRPr lang="en-US" sz="1125"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285750" y="190500"/>
            <a:ext cx="11620500" cy="822871"/>
          </a:xfrm>
          <a:prstGeom prst="rect">
            <a:avLst/>
          </a:prstGeom>
        </p:spPr>
      </p:pic>
      <p:pic>
        <p:nvPicPr>
          <p:cNvPr id="5" name="Image 3" descr="preencoded.png"/>
          <p:cNvPicPr>
            <a:picLocks noChangeAspect="1"/>
          </p:cNvPicPr>
          <p:nvPr/>
        </p:nvPicPr>
        <p:blipFill>
          <a:blip r:embed="rId5"/>
          <a:stretch>
            <a:fillRect/>
          </a:stretch>
        </p:blipFill>
        <p:spPr>
          <a:xfrm>
            <a:off x="285750" y="1203871"/>
            <a:ext cx="3746450" cy="5368379"/>
          </a:xfrm>
          <a:prstGeom prst="rect">
            <a:avLst/>
          </a:prstGeom>
        </p:spPr>
      </p:pic>
      <p:pic>
        <p:nvPicPr>
          <p:cNvPr id="6" name="Image 4" descr="preencoded.png"/>
          <p:cNvPicPr>
            <a:picLocks noChangeAspect="1"/>
          </p:cNvPicPr>
          <p:nvPr/>
        </p:nvPicPr>
        <p:blipFill>
          <a:blip r:embed="rId6"/>
          <a:stretch>
            <a:fillRect/>
          </a:stretch>
        </p:blipFill>
        <p:spPr>
          <a:xfrm>
            <a:off x="523875" y="1441996"/>
            <a:ext cx="342900" cy="342900"/>
          </a:xfrm>
          <a:prstGeom prst="rect">
            <a:avLst/>
          </a:prstGeom>
        </p:spPr>
      </p:pic>
      <p:pic>
        <p:nvPicPr>
          <p:cNvPr id="7" name="Image 5" descr="preencoded.png"/>
          <p:cNvPicPr>
            <a:picLocks noChangeAspect="1"/>
          </p:cNvPicPr>
          <p:nvPr/>
        </p:nvPicPr>
        <p:blipFill>
          <a:blip r:embed="rId7"/>
          <a:stretch>
            <a:fillRect/>
          </a:stretch>
        </p:blipFill>
        <p:spPr>
          <a:xfrm>
            <a:off x="600075" y="1537246"/>
            <a:ext cx="190500" cy="152400"/>
          </a:xfrm>
          <a:prstGeom prst="rect">
            <a:avLst/>
          </a:prstGeom>
        </p:spPr>
      </p:pic>
      <p:pic>
        <p:nvPicPr>
          <p:cNvPr id="8" name="Image 6" descr="preencoded.png"/>
          <p:cNvPicPr>
            <a:picLocks noChangeAspect="1"/>
          </p:cNvPicPr>
          <p:nvPr/>
        </p:nvPicPr>
        <p:blipFill>
          <a:blip r:embed="rId8"/>
          <a:stretch>
            <a:fillRect/>
          </a:stretch>
        </p:blipFill>
        <p:spPr>
          <a:xfrm>
            <a:off x="523875" y="2032546"/>
            <a:ext cx="95250" cy="95250"/>
          </a:xfrm>
          <a:prstGeom prst="rect">
            <a:avLst/>
          </a:prstGeom>
        </p:spPr>
      </p:pic>
      <p:pic>
        <p:nvPicPr>
          <p:cNvPr id="9" name="Image 7" descr="preencoded.png"/>
          <p:cNvPicPr>
            <a:picLocks noChangeAspect="1"/>
          </p:cNvPicPr>
          <p:nvPr/>
        </p:nvPicPr>
        <p:blipFill>
          <a:blip r:embed="rId9"/>
          <a:stretch>
            <a:fillRect/>
          </a:stretch>
        </p:blipFill>
        <p:spPr>
          <a:xfrm>
            <a:off x="523875" y="2815233"/>
            <a:ext cx="95250" cy="95250"/>
          </a:xfrm>
          <a:prstGeom prst="rect">
            <a:avLst/>
          </a:prstGeom>
        </p:spPr>
      </p:pic>
      <p:pic>
        <p:nvPicPr>
          <p:cNvPr id="10" name="Image 8" descr="preencoded.png"/>
          <p:cNvPicPr>
            <a:picLocks noChangeAspect="1"/>
          </p:cNvPicPr>
          <p:nvPr/>
        </p:nvPicPr>
        <p:blipFill>
          <a:blip r:embed="rId8"/>
          <a:stretch>
            <a:fillRect/>
          </a:stretch>
        </p:blipFill>
        <p:spPr>
          <a:xfrm>
            <a:off x="523875" y="3384649"/>
            <a:ext cx="95250" cy="95250"/>
          </a:xfrm>
          <a:prstGeom prst="rect">
            <a:avLst/>
          </a:prstGeom>
        </p:spPr>
      </p:pic>
      <p:pic>
        <p:nvPicPr>
          <p:cNvPr id="11" name="Image 9" descr="preencoded.png"/>
          <p:cNvPicPr>
            <a:picLocks noChangeAspect="1"/>
          </p:cNvPicPr>
          <p:nvPr/>
        </p:nvPicPr>
        <p:blipFill>
          <a:blip r:embed="rId9"/>
          <a:stretch>
            <a:fillRect/>
          </a:stretch>
        </p:blipFill>
        <p:spPr>
          <a:xfrm>
            <a:off x="523875" y="4167336"/>
            <a:ext cx="95250" cy="95250"/>
          </a:xfrm>
          <a:prstGeom prst="rect">
            <a:avLst/>
          </a:prstGeom>
        </p:spPr>
      </p:pic>
      <p:pic>
        <p:nvPicPr>
          <p:cNvPr id="12" name="Image 10" descr="preencoded.png"/>
          <p:cNvPicPr>
            <a:picLocks noChangeAspect="1"/>
          </p:cNvPicPr>
          <p:nvPr/>
        </p:nvPicPr>
        <p:blipFill>
          <a:blip r:embed="rId10"/>
          <a:stretch>
            <a:fillRect/>
          </a:stretch>
        </p:blipFill>
        <p:spPr>
          <a:xfrm>
            <a:off x="4222700" y="1203871"/>
            <a:ext cx="3746450" cy="5368379"/>
          </a:xfrm>
          <a:prstGeom prst="rect">
            <a:avLst/>
          </a:prstGeom>
        </p:spPr>
      </p:pic>
      <p:pic>
        <p:nvPicPr>
          <p:cNvPr id="13" name="Image 11" descr="preencoded.png"/>
          <p:cNvPicPr>
            <a:picLocks noChangeAspect="1"/>
          </p:cNvPicPr>
          <p:nvPr/>
        </p:nvPicPr>
        <p:blipFill>
          <a:blip r:embed="rId11"/>
          <a:stretch>
            <a:fillRect/>
          </a:stretch>
        </p:blipFill>
        <p:spPr>
          <a:xfrm>
            <a:off x="4460825" y="1441996"/>
            <a:ext cx="342900" cy="342900"/>
          </a:xfrm>
          <a:prstGeom prst="rect">
            <a:avLst/>
          </a:prstGeom>
        </p:spPr>
      </p:pic>
      <p:pic>
        <p:nvPicPr>
          <p:cNvPr id="14" name="Image 12" descr="preencoded.png"/>
          <p:cNvPicPr>
            <a:picLocks noChangeAspect="1"/>
          </p:cNvPicPr>
          <p:nvPr/>
        </p:nvPicPr>
        <p:blipFill>
          <a:blip r:embed="rId12"/>
          <a:stretch>
            <a:fillRect/>
          </a:stretch>
        </p:blipFill>
        <p:spPr>
          <a:xfrm>
            <a:off x="4537025" y="1537246"/>
            <a:ext cx="190500" cy="152400"/>
          </a:xfrm>
          <a:prstGeom prst="rect">
            <a:avLst/>
          </a:prstGeom>
        </p:spPr>
      </p:pic>
      <p:pic>
        <p:nvPicPr>
          <p:cNvPr id="15" name="Image 13" descr="preencoded.png"/>
          <p:cNvPicPr>
            <a:picLocks noChangeAspect="1"/>
          </p:cNvPicPr>
          <p:nvPr/>
        </p:nvPicPr>
        <p:blipFill>
          <a:blip r:embed="rId8"/>
          <a:stretch>
            <a:fillRect/>
          </a:stretch>
        </p:blipFill>
        <p:spPr>
          <a:xfrm>
            <a:off x="4460825" y="2032546"/>
            <a:ext cx="95250" cy="95250"/>
          </a:xfrm>
          <a:prstGeom prst="rect">
            <a:avLst/>
          </a:prstGeom>
        </p:spPr>
      </p:pic>
      <p:pic>
        <p:nvPicPr>
          <p:cNvPr id="16" name="Image 14" descr="preencoded.png"/>
          <p:cNvPicPr>
            <a:picLocks noChangeAspect="1"/>
          </p:cNvPicPr>
          <p:nvPr/>
        </p:nvPicPr>
        <p:blipFill>
          <a:blip r:embed="rId13"/>
          <a:stretch>
            <a:fillRect/>
          </a:stretch>
        </p:blipFill>
        <p:spPr>
          <a:xfrm>
            <a:off x="4460825" y="2800052"/>
            <a:ext cx="95250" cy="95250"/>
          </a:xfrm>
          <a:prstGeom prst="rect">
            <a:avLst/>
          </a:prstGeom>
        </p:spPr>
      </p:pic>
      <p:pic>
        <p:nvPicPr>
          <p:cNvPr id="17" name="Image 15" descr="preencoded.png"/>
          <p:cNvPicPr>
            <a:picLocks noChangeAspect="1"/>
          </p:cNvPicPr>
          <p:nvPr/>
        </p:nvPicPr>
        <p:blipFill>
          <a:blip r:embed="rId13"/>
          <a:stretch>
            <a:fillRect/>
          </a:stretch>
        </p:blipFill>
        <p:spPr>
          <a:xfrm>
            <a:off x="4460825" y="3582739"/>
            <a:ext cx="95250" cy="95250"/>
          </a:xfrm>
          <a:prstGeom prst="rect">
            <a:avLst/>
          </a:prstGeom>
        </p:spPr>
      </p:pic>
      <p:pic>
        <p:nvPicPr>
          <p:cNvPr id="18" name="Image 16" descr="preencoded.png"/>
          <p:cNvPicPr>
            <a:picLocks noChangeAspect="1"/>
          </p:cNvPicPr>
          <p:nvPr/>
        </p:nvPicPr>
        <p:blipFill>
          <a:blip r:embed="rId13"/>
          <a:stretch>
            <a:fillRect/>
          </a:stretch>
        </p:blipFill>
        <p:spPr>
          <a:xfrm>
            <a:off x="4460825" y="4152156"/>
            <a:ext cx="95250" cy="95250"/>
          </a:xfrm>
          <a:prstGeom prst="rect">
            <a:avLst/>
          </a:prstGeom>
        </p:spPr>
      </p:pic>
      <p:pic>
        <p:nvPicPr>
          <p:cNvPr id="19" name="Image 17" descr="preencoded.png"/>
          <p:cNvPicPr>
            <a:picLocks noChangeAspect="1"/>
          </p:cNvPicPr>
          <p:nvPr/>
        </p:nvPicPr>
        <p:blipFill>
          <a:blip r:embed="rId14"/>
          <a:stretch>
            <a:fillRect/>
          </a:stretch>
        </p:blipFill>
        <p:spPr>
          <a:xfrm>
            <a:off x="8159651" y="1203871"/>
            <a:ext cx="3746450" cy="5368379"/>
          </a:xfrm>
          <a:prstGeom prst="rect">
            <a:avLst/>
          </a:prstGeom>
        </p:spPr>
      </p:pic>
      <p:pic>
        <p:nvPicPr>
          <p:cNvPr id="20" name="Image 18" descr="preencoded.png"/>
          <p:cNvPicPr>
            <a:picLocks noChangeAspect="1"/>
          </p:cNvPicPr>
          <p:nvPr/>
        </p:nvPicPr>
        <p:blipFill>
          <a:blip r:embed="rId15"/>
          <a:stretch>
            <a:fillRect/>
          </a:stretch>
        </p:blipFill>
        <p:spPr>
          <a:xfrm>
            <a:off x="8397776" y="1441996"/>
            <a:ext cx="342900" cy="342900"/>
          </a:xfrm>
          <a:prstGeom prst="rect">
            <a:avLst/>
          </a:prstGeom>
        </p:spPr>
      </p:pic>
      <p:pic>
        <p:nvPicPr>
          <p:cNvPr id="21" name="Image 19" descr="preencoded.png"/>
          <p:cNvPicPr>
            <a:picLocks noChangeAspect="1"/>
          </p:cNvPicPr>
          <p:nvPr/>
        </p:nvPicPr>
        <p:blipFill>
          <a:blip r:embed="rId16"/>
          <a:stretch>
            <a:fillRect/>
          </a:stretch>
        </p:blipFill>
        <p:spPr>
          <a:xfrm>
            <a:off x="8473976" y="1537246"/>
            <a:ext cx="190500" cy="152400"/>
          </a:xfrm>
          <a:prstGeom prst="rect">
            <a:avLst/>
          </a:prstGeom>
        </p:spPr>
      </p:pic>
      <p:pic>
        <p:nvPicPr>
          <p:cNvPr id="22" name="Image 20" descr="preencoded.png"/>
          <p:cNvPicPr>
            <a:picLocks noChangeAspect="1"/>
          </p:cNvPicPr>
          <p:nvPr/>
        </p:nvPicPr>
        <p:blipFill>
          <a:blip r:embed="rId8"/>
          <a:stretch>
            <a:fillRect/>
          </a:stretch>
        </p:blipFill>
        <p:spPr>
          <a:xfrm>
            <a:off x="8397776" y="2032546"/>
            <a:ext cx="95250" cy="95250"/>
          </a:xfrm>
          <a:prstGeom prst="rect">
            <a:avLst/>
          </a:prstGeom>
        </p:spPr>
      </p:pic>
      <p:pic>
        <p:nvPicPr>
          <p:cNvPr id="23" name="Image 21" descr="preencoded.png"/>
          <p:cNvPicPr>
            <a:picLocks noChangeAspect="1"/>
          </p:cNvPicPr>
          <p:nvPr/>
        </p:nvPicPr>
        <p:blipFill>
          <a:blip r:embed="rId9"/>
          <a:stretch>
            <a:fillRect/>
          </a:stretch>
        </p:blipFill>
        <p:spPr>
          <a:xfrm>
            <a:off x="8397776" y="3655070"/>
            <a:ext cx="95250" cy="95250"/>
          </a:xfrm>
          <a:prstGeom prst="rect">
            <a:avLst/>
          </a:prstGeom>
        </p:spPr>
      </p:pic>
      <p:pic>
        <p:nvPicPr>
          <p:cNvPr id="24" name="Image 22" descr="preencoded.png"/>
          <p:cNvPicPr>
            <a:picLocks noChangeAspect="1"/>
          </p:cNvPicPr>
          <p:nvPr/>
        </p:nvPicPr>
        <p:blipFill>
          <a:blip r:embed="rId13"/>
          <a:stretch>
            <a:fillRect/>
          </a:stretch>
        </p:blipFill>
        <p:spPr>
          <a:xfrm>
            <a:off x="8397776" y="4437757"/>
            <a:ext cx="95250" cy="95250"/>
          </a:xfrm>
          <a:prstGeom prst="rect">
            <a:avLst/>
          </a:prstGeom>
        </p:spPr>
      </p:pic>
      <p:sp>
        <p:nvSpPr>
          <p:cNvPr id="25" name="Text 0"/>
          <p:cNvSpPr/>
          <p:nvPr/>
        </p:nvSpPr>
        <p:spPr>
          <a:xfrm>
            <a:off x="523875" y="333375"/>
            <a:ext cx="11144250" cy="251371"/>
          </a:xfrm>
          <a:prstGeom prst="rect">
            <a:avLst/>
          </a:prstGeom>
          <a:noFill/>
          <a:ln/>
        </p:spPr>
        <p:txBody>
          <a:bodyPr vert="horz" wrap="square" lIns="0" tIns="0" rIns="0" bIns="0" rtlCol="0" anchor="ctr"/>
          <a:lstStyle/>
          <a:p>
            <a:pPr marL="0" indent="0">
              <a:lnSpc>
                <a:spcPts val="1980"/>
              </a:lnSpc>
              <a:buNone/>
            </a:pPr>
            <a:r>
              <a:rPr lang="en-US" sz="1800" b="1" dirty="0">
                <a:solidFill>
                  <a:srgbClr val="2D3436"/>
                </a:solidFill>
              </a:rPr>
              <a:t>Top Specialist Tips for Primary Care</a:t>
            </a:r>
            <a:endParaRPr lang="en-US" sz="1800" dirty="0"/>
          </a:p>
        </p:txBody>
      </p:sp>
      <p:sp>
        <p:nvSpPr>
          <p:cNvPr id="26" name="Text 1"/>
          <p:cNvSpPr/>
          <p:nvPr/>
        </p:nvSpPr>
        <p:spPr>
          <a:xfrm>
            <a:off x="523875" y="670471"/>
            <a:ext cx="3429000" cy="171450"/>
          </a:xfrm>
          <a:prstGeom prst="rect">
            <a:avLst/>
          </a:prstGeom>
          <a:noFill/>
          <a:ln/>
        </p:spPr>
        <p:txBody>
          <a:bodyPr vert="horz" wrap="square" lIns="0" tIns="0" rIns="0" bIns="0" rtlCol="0" anchor="ctr"/>
          <a:lstStyle/>
          <a:p>
            <a:pPr marL="0" indent="0">
              <a:lnSpc>
                <a:spcPts val="1350"/>
              </a:lnSpc>
              <a:buNone/>
            </a:pPr>
            <a:r>
              <a:rPr lang="en-US" sz="900" b="1" kern="0" spc="30" dirty="0">
                <a:solidFill>
                  <a:srgbClr val="E17055"/>
                </a:solidFill>
              </a:rPr>
              <a:t>CERVICAL SCREENING MODULE</a:t>
            </a:r>
            <a:endParaRPr lang="en-US" sz="900" dirty="0"/>
          </a:p>
        </p:txBody>
      </p:sp>
      <p:sp>
        <p:nvSpPr>
          <p:cNvPr id="27" name="Text 2"/>
          <p:cNvSpPr/>
          <p:nvPr/>
        </p:nvSpPr>
        <p:spPr>
          <a:xfrm>
            <a:off x="2556718" y="641896"/>
            <a:ext cx="182880" cy="228600"/>
          </a:xfrm>
          <a:prstGeom prst="rect">
            <a:avLst/>
          </a:prstGeom>
          <a:noFill/>
          <a:ln/>
        </p:spPr>
        <p:txBody>
          <a:bodyPr vert="horz" wrap="square" lIns="0" tIns="0" rIns="0" bIns="0" rtlCol="0" anchor="ctr"/>
          <a:lstStyle/>
          <a:p>
            <a:pPr marL="0" indent="0">
              <a:lnSpc>
                <a:spcPts val="1800"/>
              </a:lnSpc>
              <a:buNone/>
            </a:pPr>
            <a:r>
              <a:rPr lang="en-US" sz="1200" dirty="0">
                <a:solidFill>
                  <a:srgbClr val="BDC3C7"/>
                </a:solidFill>
              </a:rPr>
              <a:t>|</a:t>
            </a:r>
            <a:endParaRPr lang="en-US" sz="1200" dirty="0"/>
          </a:p>
        </p:txBody>
      </p:sp>
      <p:sp>
        <p:nvSpPr>
          <p:cNvPr id="28" name="Text 3"/>
          <p:cNvSpPr/>
          <p:nvPr/>
        </p:nvSpPr>
        <p:spPr>
          <a:xfrm>
            <a:off x="2690068" y="670471"/>
            <a:ext cx="3291840" cy="171450"/>
          </a:xfrm>
          <a:prstGeom prst="rect">
            <a:avLst/>
          </a:prstGeom>
          <a:noFill/>
          <a:ln/>
        </p:spPr>
        <p:txBody>
          <a:bodyPr vert="horz" wrap="square" lIns="0" tIns="0" rIns="0" bIns="0" rtlCol="0" anchor="ctr"/>
          <a:lstStyle/>
          <a:p>
            <a:pPr marL="0" indent="0">
              <a:lnSpc>
                <a:spcPts val="1350"/>
              </a:lnSpc>
              <a:buNone/>
            </a:pPr>
            <a:r>
              <a:rPr lang="en-US" sz="900" dirty="0">
                <a:solidFill>
                  <a:srgbClr val="636E72"/>
                </a:solidFill>
              </a:rPr>
              <a:t>Bradford VTS GP Training</a:t>
            </a:r>
            <a:endParaRPr lang="en-US" sz="900" dirty="0"/>
          </a:p>
        </p:txBody>
      </p:sp>
      <p:sp>
        <p:nvSpPr>
          <p:cNvPr id="29" name="Text 4"/>
          <p:cNvSpPr/>
          <p:nvPr/>
        </p:nvSpPr>
        <p:spPr>
          <a:xfrm>
            <a:off x="981075" y="1477714"/>
            <a:ext cx="3474720" cy="271463"/>
          </a:xfrm>
          <a:prstGeom prst="rect">
            <a:avLst/>
          </a:prstGeom>
          <a:noFill/>
          <a:ln/>
        </p:spPr>
        <p:txBody>
          <a:bodyPr vert="horz" wrap="square" lIns="0" tIns="0" rIns="0" bIns="0" rtlCol="0" anchor="ctr"/>
          <a:lstStyle/>
          <a:p>
            <a:pPr marL="0" indent="0">
              <a:lnSpc>
                <a:spcPts val="2138"/>
              </a:lnSpc>
              <a:buNone/>
            </a:pPr>
            <a:r>
              <a:rPr lang="en-US" sz="1425" b="1" dirty="0">
                <a:solidFill>
                  <a:srgbClr val="2D3436"/>
                </a:solidFill>
              </a:rPr>
              <a:t>Sampling Success</a:t>
            </a:r>
            <a:endParaRPr lang="en-US" sz="1425" dirty="0"/>
          </a:p>
        </p:txBody>
      </p:sp>
      <p:sp>
        <p:nvSpPr>
          <p:cNvPr id="30" name="Text 5"/>
          <p:cNvSpPr/>
          <p:nvPr/>
        </p:nvSpPr>
        <p:spPr>
          <a:xfrm>
            <a:off x="733425" y="1975396"/>
            <a:ext cx="3060650" cy="639812"/>
          </a:xfrm>
          <a:prstGeom prst="rect">
            <a:avLst/>
          </a:prstGeom>
          <a:noFill/>
          <a:ln/>
        </p:spPr>
        <p:txBody>
          <a:bodyPr vert="horz" wrap="square" lIns="0" tIns="0" rIns="0" bIns="0" rtlCol="0" anchor="ctr"/>
          <a:lstStyle/>
          <a:p>
            <a:pPr marL="0" indent="0" algn="l">
              <a:lnSpc>
                <a:spcPts val="1680"/>
              </a:lnSpc>
              <a:buNone/>
            </a:pPr>
            <a:r>
              <a:rPr lang="en-US" sz="1200" b="1" dirty="0">
                <a:solidFill>
                  <a:srgbClr val="2D3436"/>
                </a:solidFill>
              </a:rPr>
              <a:t>Five full clockwise turns</a:t>
            </a:r>
            <a:r>
              <a:rPr lang="en-US" sz="1200" dirty="0">
                <a:solidFill>
                  <a:srgbClr val="2D3436"/>
                </a:solidFill>
              </a:rPr>
              <a:t> using pencil pressure is the magic number for a good sample.</a:t>
            </a:r>
            <a:endParaRPr lang="en-US" sz="1200" dirty="0"/>
          </a:p>
        </p:txBody>
      </p:sp>
      <p:sp>
        <p:nvSpPr>
          <p:cNvPr id="31" name="Text 6"/>
          <p:cNvSpPr/>
          <p:nvPr/>
        </p:nvSpPr>
        <p:spPr>
          <a:xfrm>
            <a:off x="733425" y="2758083"/>
            <a:ext cx="3060650"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2D3436"/>
                </a:solidFill>
              </a:rPr>
              <a:t>Detach the brush head </a:t>
            </a:r>
            <a:r>
              <a:rPr lang="en-US" sz="1200" b="1" dirty="0">
                <a:solidFill>
                  <a:srgbClr val="2D3436"/>
                </a:solidFill>
              </a:rPr>
              <a:t>immediately</a:t>
            </a:r>
            <a:r>
              <a:rPr lang="en-US" sz="1200" dirty="0">
                <a:solidFill>
                  <a:srgbClr val="2D3436"/>
                </a:solidFill>
              </a:rPr>
              <a:t> into the vial before you even remove the speculum.</a:t>
            </a:r>
            <a:endParaRPr lang="en-US" sz="1200" dirty="0"/>
          </a:p>
        </p:txBody>
      </p:sp>
      <p:sp>
        <p:nvSpPr>
          <p:cNvPr id="32" name="Text 7"/>
          <p:cNvSpPr/>
          <p:nvPr/>
        </p:nvSpPr>
        <p:spPr>
          <a:xfrm>
            <a:off x="733425" y="3327499"/>
            <a:ext cx="3060650" cy="639812"/>
          </a:xfrm>
          <a:prstGeom prst="rect">
            <a:avLst/>
          </a:prstGeom>
          <a:noFill/>
          <a:ln/>
        </p:spPr>
        <p:txBody>
          <a:bodyPr vert="horz" wrap="square" lIns="0" tIns="0" rIns="0" bIns="0" rtlCol="0" anchor="ctr"/>
          <a:lstStyle/>
          <a:p>
            <a:pPr marL="0" indent="0" algn="l">
              <a:lnSpc>
                <a:spcPts val="1680"/>
              </a:lnSpc>
              <a:buNone/>
            </a:pPr>
            <a:r>
              <a:rPr lang="en-US" sz="1200" dirty="0">
                <a:solidFill>
                  <a:srgbClr val="2D3436"/>
                </a:solidFill>
              </a:rPr>
              <a:t>Any delay in fixation causes </a:t>
            </a:r>
            <a:r>
              <a:rPr lang="en-US" sz="1200" b="1" dirty="0">
                <a:solidFill>
                  <a:srgbClr val="2D3436"/>
                </a:solidFill>
              </a:rPr>
              <a:t>cytolysis</a:t>
            </a:r>
            <a:r>
              <a:rPr lang="en-US" sz="1200" dirty="0">
                <a:solidFill>
                  <a:srgbClr val="2D3436"/>
                </a:solidFill>
              </a:rPr>
              <a:t> (cells breaking down), leading to an inadequate result.</a:t>
            </a:r>
            <a:endParaRPr lang="en-US" sz="1200" dirty="0"/>
          </a:p>
        </p:txBody>
      </p:sp>
      <p:sp>
        <p:nvSpPr>
          <p:cNvPr id="33" name="Text 8"/>
          <p:cNvSpPr/>
          <p:nvPr/>
        </p:nvSpPr>
        <p:spPr>
          <a:xfrm>
            <a:off x="733425" y="4110186"/>
            <a:ext cx="3060650"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2D3436"/>
                </a:solidFill>
              </a:rPr>
              <a:t>Always check </a:t>
            </a:r>
            <a:r>
              <a:rPr lang="en-US" sz="1200" b="1" dirty="0">
                <a:solidFill>
                  <a:srgbClr val="2D3436"/>
                </a:solidFill>
              </a:rPr>
              <a:t>expiry dates</a:t>
            </a:r>
            <a:r>
              <a:rPr lang="en-US" sz="1200" dirty="0">
                <a:solidFill>
                  <a:srgbClr val="2D3436"/>
                </a:solidFill>
              </a:rPr>
              <a:t> on LBC vials—they have a strict 3-year shelf life.</a:t>
            </a:r>
            <a:endParaRPr lang="en-US" sz="1200" dirty="0"/>
          </a:p>
        </p:txBody>
      </p:sp>
      <p:sp>
        <p:nvSpPr>
          <p:cNvPr id="34" name="Text 9"/>
          <p:cNvSpPr/>
          <p:nvPr/>
        </p:nvSpPr>
        <p:spPr>
          <a:xfrm>
            <a:off x="4918025" y="1477714"/>
            <a:ext cx="3691890" cy="271463"/>
          </a:xfrm>
          <a:prstGeom prst="rect">
            <a:avLst/>
          </a:prstGeom>
          <a:noFill/>
          <a:ln/>
        </p:spPr>
        <p:txBody>
          <a:bodyPr vert="horz" wrap="square" lIns="0" tIns="0" rIns="0" bIns="0" rtlCol="0" anchor="ctr"/>
          <a:lstStyle/>
          <a:p>
            <a:pPr marL="0" indent="0">
              <a:lnSpc>
                <a:spcPts val="2138"/>
              </a:lnSpc>
              <a:buNone/>
            </a:pPr>
            <a:r>
              <a:rPr lang="en-US" sz="1425" b="1" dirty="0">
                <a:solidFill>
                  <a:srgbClr val="2D3436"/>
                </a:solidFill>
              </a:rPr>
              <a:t>Safety &amp; Pitfalls</a:t>
            </a:r>
            <a:endParaRPr lang="en-US" sz="1425" dirty="0"/>
          </a:p>
        </p:txBody>
      </p:sp>
      <p:sp>
        <p:nvSpPr>
          <p:cNvPr id="35" name="Text 10"/>
          <p:cNvSpPr/>
          <p:nvPr/>
        </p:nvSpPr>
        <p:spPr>
          <a:xfrm>
            <a:off x="4670375" y="1975396"/>
            <a:ext cx="3060650" cy="624632"/>
          </a:xfrm>
          <a:prstGeom prst="rect">
            <a:avLst/>
          </a:prstGeom>
          <a:noFill/>
          <a:ln/>
        </p:spPr>
        <p:txBody>
          <a:bodyPr vert="horz" wrap="square" lIns="0" tIns="0" rIns="0" bIns="0" rtlCol="0" anchor="ctr"/>
          <a:lstStyle/>
          <a:p>
            <a:pPr marL="0" indent="0" algn="l">
              <a:lnSpc>
                <a:spcPts val="1260"/>
              </a:lnSpc>
              <a:buNone/>
            </a:pPr>
            <a:r>
              <a:rPr lang="en-US" sz="900" b="1" dirty="0">
                <a:solidFill>
                  <a:srgbClr val="E17055"/>
                </a:solidFill>
              </a:rPr>
              <a:t>GOLDEN RULE</a:t>
            </a:r>
            <a:r>
              <a:rPr lang="en-US" sz="1200" b="1" dirty="0">
                <a:solidFill>
                  <a:srgbClr val="2D3436"/>
                </a:solidFill>
              </a:rPr>
              <a:t>Never</a:t>
            </a:r>
            <a:r>
              <a:rPr lang="en-US" sz="1200" dirty="0">
                <a:solidFill>
                  <a:srgbClr val="2D3436"/>
                </a:solidFill>
              </a:rPr>
              <a:t> take a smear as a diagnostic test for abnormal bleeding or a suspicious cervix.</a:t>
            </a:r>
            <a:endParaRPr lang="en-US" sz="1200" dirty="0"/>
          </a:p>
        </p:txBody>
      </p:sp>
      <p:sp>
        <p:nvSpPr>
          <p:cNvPr id="36" name="Text 11"/>
          <p:cNvSpPr/>
          <p:nvPr/>
        </p:nvSpPr>
        <p:spPr>
          <a:xfrm>
            <a:off x="4670375" y="2742902"/>
            <a:ext cx="3060650" cy="639812"/>
          </a:xfrm>
          <a:prstGeom prst="rect">
            <a:avLst/>
          </a:prstGeom>
          <a:noFill/>
          <a:ln/>
        </p:spPr>
        <p:txBody>
          <a:bodyPr vert="horz" wrap="square" lIns="0" tIns="0" rIns="0" bIns="0" rtlCol="0" anchor="ctr"/>
          <a:lstStyle/>
          <a:p>
            <a:pPr marL="0" indent="0" algn="l">
              <a:lnSpc>
                <a:spcPts val="1680"/>
              </a:lnSpc>
              <a:buNone/>
            </a:pPr>
            <a:r>
              <a:rPr lang="en-US" sz="1200" dirty="0">
                <a:solidFill>
                  <a:srgbClr val="2D3436"/>
                </a:solidFill>
              </a:rPr>
              <a:t>A normal screening history </a:t>
            </a:r>
            <a:r>
              <a:rPr lang="en-US" sz="1200" b="1" dirty="0">
                <a:solidFill>
                  <a:srgbClr val="2D3436"/>
                </a:solidFill>
              </a:rPr>
              <a:t>does not exclude cancer</a:t>
            </a:r>
            <a:r>
              <a:rPr lang="en-US" sz="1200" dirty="0">
                <a:solidFill>
                  <a:srgbClr val="2D3436"/>
                </a:solidFill>
              </a:rPr>
              <a:t> in a symptomatic woman. Refer directly.</a:t>
            </a:r>
            <a:endParaRPr lang="en-US" sz="1200" dirty="0"/>
          </a:p>
        </p:txBody>
      </p:sp>
      <p:sp>
        <p:nvSpPr>
          <p:cNvPr id="37" name="Text 12"/>
          <p:cNvSpPr/>
          <p:nvPr/>
        </p:nvSpPr>
        <p:spPr>
          <a:xfrm>
            <a:off x="4670375" y="3525589"/>
            <a:ext cx="3060650"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2D3436"/>
                </a:solidFill>
              </a:rPr>
              <a:t>Bleeding after sex (PCB) is </a:t>
            </a:r>
            <a:r>
              <a:rPr lang="en-US" sz="1200" b="1" dirty="0">
                <a:solidFill>
                  <a:srgbClr val="2D3436"/>
                </a:solidFill>
              </a:rPr>
              <a:t>not</a:t>
            </a:r>
            <a:r>
              <a:rPr lang="en-US" sz="1200" dirty="0">
                <a:solidFill>
                  <a:srgbClr val="2D3436"/>
                </a:solidFill>
              </a:rPr>
              <a:t> an indication to bring a routine smear forward.</a:t>
            </a:r>
            <a:endParaRPr lang="en-US" sz="1200" dirty="0"/>
          </a:p>
        </p:txBody>
      </p:sp>
      <p:sp>
        <p:nvSpPr>
          <p:cNvPr id="38" name="Text 13"/>
          <p:cNvSpPr/>
          <p:nvPr/>
        </p:nvSpPr>
        <p:spPr>
          <a:xfrm>
            <a:off x="4670375" y="4095006"/>
            <a:ext cx="3060650" cy="639812"/>
          </a:xfrm>
          <a:prstGeom prst="rect">
            <a:avLst/>
          </a:prstGeom>
          <a:noFill/>
          <a:ln/>
        </p:spPr>
        <p:txBody>
          <a:bodyPr vert="horz" wrap="square" lIns="0" tIns="0" rIns="0" bIns="0" rtlCol="0" anchor="ctr"/>
          <a:lstStyle/>
          <a:p>
            <a:pPr marL="0" indent="0" algn="l">
              <a:lnSpc>
                <a:spcPts val="1680"/>
              </a:lnSpc>
              <a:buNone/>
            </a:pPr>
            <a:r>
              <a:rPr lang="en-US" sz="1200" dirty="0">
                <a:solidFill>
                  <a:srgbClr val="2D3436"/>
                </a:solidFill>
              </a:rPr>
              <a:t>Treat active infections (like Chlamydia) </a:t>
            </a:r>
            <a:r>
              <a:rPr lang="en-US" sz="1200" b="1" dirty="0">
                <a:solidFill>
                  <a:srgbClr val="2D3436"/>
                </a:solidFill>
              </a:rPr>
              <a:t>before</a:t>
            </a:r>
            <a:r>
              <a:rPr lang="en-US" sz="1200" dirty="0">
                <a:solidFill>
                  <a:srgbClr val="2D3436"/>
                </a:solidFill>
              </a:rPr>
              <a:t> taking a sample to avoid inflammation errors.</a:t>
            </a:r>
            <a:endParaRPr lang="en-US" sz="1200" dirty="0"/>
          </a:p>
        </p:txBody>
      </p:sp>
      <p:sp>
        <p:nvSpPr>
          <p:cNvPr id="39" name="Text 14"/>
          <p:cNvSpPr/>
          <p:nvPr/>
        </p:nvSpPr>
        <p:spPr>
          <a:xfrm>
            <a:off x="8854976" y="1477714"/>
            <a:ext cx="3337024" cy="271463"/>
          </a:xfrm>
          <a:prstGeom prst="rect">
            <a:avLst/>
          </a:prstGeom>
          <a:noFill/>
          <a:ln/>
        </p:spPr>
        <p:txBody>
          <a:bodyPr vert="horz" wrap="square" lIns="0" tIns="0" rIns="0" bIns="0" rtlCol="0" anchor="ctr"/>
          <a:lstStyle/>
          <a:p>
            <a:pPr marL="0" indent="0">
              <a:lnSpc>
                <a:spcPts val="2138"/>
              </a:lnSpc>
              <a:buNone/>
            </a:pPr>
            <a:r>
              <a:rPr lang="en-US" sz="1425" b="1" dirty="0">
                <a:solidFill>
                  <a:srgbClr val="2D3436"/>
                </a:solidFill>
              </a:rPr>
              <a:t>HPV &amp; Communication</a:t>
            </a:r>
            <a:endParaRPr lang="en-US" sz="1425" dirty="0"/>
          </a:p>
        </p:txBody>
      </p:sp>
      <p:sp>
        <p:nvSpPr>
          <p:cNvPr id="40" name="Text 15"/>
          <p:cNvSpPr/>
          <p:nvPr/>
        </p:nvSpPr>
        <p:spPr>
          <a:xfrm>
            <a:off x="8607326" y="1975396"/>
            <a:ext cx="3060650" cy="639812"/>
          </a:xfrm>
          <a:prstGeom prst="rect">
            <a:avLst/>
          </a:prstGeom>
          <a:noFill/>
          <a:ln/>
        </p:spPr>
        <p:txBody>
          <a:bodyPr vert="horz" wrap="square" lIns="0" tIns="0" rIns="0" bIns="0" rtlCol="0" anchor="ctr"/>
          <a:lstStyle/>
          <a:p>
            <a:pPr marL="0" indent="0" algn="l">
              <a:lnSpc>
                <a:spcPts val="1680"/>
              </a:lnSpc>
              <a:buNone/>
            </a:pPr>
            <a:r>
              <a:rPr lang="en-US" sz="1200" b="1" dirty="0">
                <a:solidFill>
                  <a:srgbClr val="2D3436"/>
                </a:solidFill>
              </a:rPr>
              <a:t>HPV Negative</a:t>
            </a:r>
            <a:r>
              <a:rPr lang="en-US" sz="1200" dirty="0">
                <a:solidFill>
                  <a:srgbClr val="2D3436"/>
                </a:solidFill>
              </a:rPr>
              <a:t> is highly reassuring. Even with borderline cells, the woman returns to routine recall.</a:t>
            </a:r>
            <a:endParaRPr lang="en-US" sz="1200" dirty="0"/>
          </a:p>
        </p:txBody>
      </p:sp>
      <p:sp>
        <p:nvSpPr>
          <p:cNvPr id="41" name="Text 16"/>
          <p:cNvSpPr/>
          <p:nvPr/>
        </p:nvSpPr>
        <p:spPr>
          <a:xfrm>
            <a:off x="8483501" y="2777133"/>
            <a:ext cx="769172" cy="203746"/>
          </a:xfrm>
          <a:prstGeom prst="rect">
            <a:avLst/>
          </a:prstGeom>
          <a:noFill/>
          <a:ln/>
        </p:spPr>
        <p:txBody>
          <a:bodyPr vert="horz" wrap="square" lIns="0" tIns="0" rIns="0" bIns="0" rtlCol="0" anchor="ctr"/>
          <a:lstStyle/>
          <a:p>
            <a:pPr marL="0" indent="0" algn="l">
              <a:lnSpc>
                <a:spcPts val="1155"/>
              </a:lnSpc>
              <a:buNone/>
            </a:pPr>
            <a:r>
              <a:rPr lang="en-US" sz="825" b="1" dirty="0">
                <a:solidFill>
                  <a:srgbClr val="9B59B6"/>
                </a:solidFill>
                <a:highlight>
                  <a:srgbClr val="FFFFFF"/>
                </a:highlight>
              </a:rPr>
              <a:t>SCA TALK</a:t>
            </a:r>
            <a:endParaRPr lang="en-US" sz="825" dirty="0"/>
          </a:p>
        </p:txBody>
      </p:sp>
      <p:sp>
        <p:nvSpPr>
          <p:cNvPr id="42" name="Text 17"/>
          <p:cNvSpPr/>
          <p:nvPr/>
        </p:nvSpPr>
        <p:spPr>
          <a:xfrm>
            <a:off x="9045476" y="2767608"/>
            <a:ext cx="0" cy="180975"/>
          </a:xfrm>
          <a:prstGeom prst="rect">
            <a:avLst/>
          </a:prstGeom>
          <a:noFill/>
          <a:ln/>
        </p:spPr>
        <p:txBody>
          <a:bodyPr vert="horz" wrap="square" lIns="0" tIns="0" rIns="0" bIns="0" rtlCol="0" anchor="t"/>
          <a:lstStyle/>
          <a:p>
            <a:pPr marL="0" indent="0" algn="l">
              <a:lnSpc>
                <a:spcPts val="1680"/>
              </a:lnSpc>
              <a:buNone/>
            </a:pPr>
            <a:r>
              <a:rPr lang="en-US" sz="1200" dirty="0">
                <a:solidFill>
                  <a:srgbClr val="2D3436"/>
                </a:solidFill>
              </a:rPr>
              <a:t>
</a:t>
            </a:r>
            <a:endParaRPr lang="en-US" sz="1200" dirty="0"/>
          </a:p>
        </p:txBody>
      </p:sp>
      <p:sp>
        <p:nvSpPr>
          <p:cNvPr id="43" name="Text 18"/>
          <p:cNvSpPr/>
          <p:nvPr/>
        </p:nvSpPr>
        <p:spPr>
          <a:xfrm>
            <a:off x="8397776" y="3038029"/>
            <a:ext cx="3209925" cy="394246"/>
          </a:xfrm>
          <a:prstGeom prst="rect">
            <a:avLst/>
          </a:prstGeom>
          <a:noFill/>
          <a:ln/>
        </p:spPr>
        <p:txBody>
          <a:bodyPr vert="horz" wrap="square" lIns="0" tIns="0" rIns="0" bIns="0" rtlCol="0" anchor="ctr"/>
          <a:lstStyle/>
          <a:p>
            <a:pPr marL="0" indent="0" algn="l">
              <a:lnSpc>
                <a:spcPts val="1680"/>
              </a:lnSpc>
              <a:buNone/>
            </a:pPr>
            <a:r>
              <a:rPr lang="en-US" sz="1200" dirty="0">
                <a:solidFill>
                  <a:srgbClr val="2D3436"/>
                </a:solidFill>
              </a:rPr>
              <a:t>"A normal result means your risk is </a:t>
            </a:r>
            <a:r>
              <a:rPr lang="en-US" sz="1200" b="1" dirty="0">
                <a:solidFill>
                  <a:srgbClr val="2D3436"/>
                </a:solidFill>
              </a:rPr>
              <a:t>very low, but not zero</a:t>
            </a:r>
            <a:r>
              <a:rPr lang="en-US" sz="1200" dirty="0">
                <a:solidFill>
                  <a:srgbClr val="2D3436"/>
                </a:solidFill>
              </a:rPr>
              <a:t>. That's why we keep screening."</a:t>
            </a:r>
            <a:endParaRPr lang="en-US" sz="1200" dirty="0"/>
          </a:p>
        </p:txBody>
      </p:sp>
      <p:sp>
        <p:nvSpPr>
          <p:cNvPr id="44" name="Text 19"/>
          <p:cNvSpPr/>
          <p:nvPr/>
        </p:nvSpPr>
        <p:spPr>
          <a:xfrm>
            <a:off x="8607326" y="3597920"/>
            <a:ext cx="3060650" cy="639812"/>
          </a:xfrm>
          <a:prstGeom prst="rect">
            <a:avLst/>
          </a:prstGeom>
          <a:noFill/>
          <a:ln/>
        </p:spPr>
        <p:txBody>
          <a:bodyPr vert="horz" wrap="square" lIns="0" tIns="0" rIns="0" bIns="0" rtlCol="0" anchor="ctr"/>
          <a:lstStyle/>
          <a:p>
            <a:pPr marL="0" indent="0" algn="l">
              <a:lnSpc>
                <a:spcPts val="1680"/>
              </a:lnSpc>
              <a:buNone/>
            </a:pPr>
            <a:r>
              <a:rPr lang="en-US" sz="1200" b="1" dirty="0">
                <a:solidFill>
                  <a:srgbClr val="2D3436"/>
                </a:solidFill>
              </a:rPr>
              <a:t>Inverse Care Law:</a:t>
            </a:r>
            <a:r>
              <a:rPr lang="en-US" sz="1200" dirty="0">
                <a:solidFill>
                  <a:srgbClr val="2D3436"/>
                </a:solidFill>
              </a:rPr>
              <a:t> In Bradford, those at highest risk are least likely to attend. Use interpreters!</a:t>
            </a:r>
            <a:endParaRPr lang="en-US" sz="1200" dirty="0"/>
          </a:p>
        </p:txBody>
      </p:sp>
      <p:sp>
        <p:nvSpPr>
          <p:cNvPr id="45" name="Text 20"/>
          <p:cNvSpPr/>
          <p:nvPr/>
        </p:nvSpPr>
        <p:spPr>
          <a:xfrm>
            <a:off x="8607326" y="4380607"/>
            <a:ext cx="3060650"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2D3436"/>
                </a:solidFill>
              </a:rPr>
              <a:t>Document that you visualised the cervix and offered a </a:t>
            </a:r>
            <a:r>
              <a:rPr lang="en-US" sz="1200" b="1" dirty="0">
                <a:solidFill>
                  <a:srgbClr val="2D3436"/>
                </a:solidFill>
              </a:rPr>
              <a:t>chaperone</a:t>
            </a:r>
            <a:r>
              <a:rPr lang="en-US" sz="1200" dirty="0">
                <a:solidFill>
                  <a:srgbClr val="2D3436"/>
                </a:solidFill>
              </a:rPr>
              <a:t> every single time.</a:t>
            </a:r>
            <a:endParaRPr lang="en-US" sz="12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190500"/>
            <a:ext cx="11430000" cy="822871"/>
          </a:xfrm>
          <a:prstGeom prst="rect">
            <a:avLst/>
          </a:prstGeom>
        </p:spPr>
      </p:pic>
      <p:pic>
        <p:nvPicPr>
          <p:cNvPr id="5" name="Image 3" descr="preencoded.png"/>
          <p:cNvPicPr>
            <a:picLocks noChangeAspect="1"/>
          </p:cNvPicPr>
          <p:nvPr/>
        </p:nvPicPr>
        <p:blipFill>
          <a:blip r:embed="rId5"/>
          <a:stretch>
            <a:fillRect/>
          </a:stretch>
        </p:blipFill>
        <p:spPr>
          <a:xfrm>
            <a:off x="381000" y="1203871"/>
            <a:ext cx="5619750" cy="2588865"/>
          </a:xfrm>
          <a:prstGeom prst="rect">
            <a:avLst/>
          </a:prstGeom>
        </p:spPr>
      </p:pic>
      <p:pic>
        <p:nvPicPr>
          <p:cNvPr id="6" name="Image 4" descr="preencoded.png"/>
          <p:cNvPicPr>
            <a:picLocks noChangeAspect="1"/>
          </p:cNvPicPr>
          <p:nvPr/>
        </p:nvPicPr>
        <p:blipFill>
          <a:blip r:embed="rId6"/>
          <a:stretch>
            <a:fillRect/>
          </a:stretch>
        </p:blipFill>
        <p:spPr>
          <a:xfrm>
            <a:off x="571500" y="1394371"/>
            <a:ext cx="5238750" cy="333375"/>
          </a:xfrm>
          <a:prstGeom prst="rect">
            <a:avLst/>
          </a:prstGeom>
        </p:spPr>
      </p:pic>
      <p:pic>
        <p:nvPicPr>
          <p:cNvPr id="7" name="Image 5" descr="preencoded.png"/>
          <p:cNvPicPr>
            <a:picLocks noChangeAspect="1"/>
          </p:cNvPicPr>
          <p:nvPr/>
        </p:nvPicPr>
        <p:blipFill>
          <a:blip r:embed="rId7"/>
          <a:stretch>
            <a:fillRect/>
          </a:stretch>
        </p:blipFill>
        <p:spPr>
          <a:xfrm>
            <a:off x="571500" y="1427708"/>
            <a:ext cx="238125" cy="190500"/>
          </a:xfrm>
          <a:prstGeom prst="rect">
            <a:avLst/>
          </a:prstGeom>
        </p:spPr>
      </p:pic>
      <p:pic>
        <p:nvPicPr>
          <p:cNvPr id="8" name="Image 6" descr="preencoded.png"/>
          <p:cNvPicPr>
            <a:picLocks noChangeAspect="1"/>
          </p:cNvPicPr>
          <p:nvPr/>
        </p:nvPicPr>
        <p:blipFill>
          <a:blip r:embed="rId8"/>
          <a:stretch>
            <a:fillRect/>
          </a:stretch>
        </p:blipFill>
        <p:spPr>
          <a:xfrm>
            <a:off x="571500" y="1880146"/>
            <a:ext cx="142875" cy="476250"/>
          </a:xfrm>
          <a:prstGeom prst="rect">
            <a:avLst/>
          </a:prstGeom>
        </p:spPr>
      </p:pic>
      <p:pic>
        <p:nvPicPr>
          <p:cNvPr id="9" name="Image 7" descr="preencoded.png"/>
          <p:cNvPicPr>
            <a:picLocks noChangeAspect="1"/>
          </p:cNvPicPr>
          <p:nvPr/>
        </p:nvPicPr>
        <p:blipFill>
          <a:blip r:embed="rId8"/>
          <a:stretch>
            <a:fillRect/>
          </a:stretch>
        </p:blipFill>
        <p:spPr>
          <a:xfrm>
            <a:off x="571500" y="2489746"/>
            <a:ext cx="142875" cy="476250"/>
          </a:xfrm>
          <a:prstGeom prst="rect">
            <a:avLst/>
          </a:prstGeom>
        </p:spPr>
      </p:pic>
      <p:pic>
        <p:nvPicPr>
          <p:cNvPr id="10" name="Image 8" descr="preencoded.png"/>
          <p:cNvPicPr>
            <a:picLocks noChangeAspect="1"/>
          </p:cNvPicPr>
          <p:nvPr/>
        </p:nvPicPr>
        <p:blipFill>
          <a:blip r:embed="rId9"/>
          <a:stretch>
            <a:fillRect/>
          </a:stretch>
        </p:blipFill>
        <p:spPr>
          <a:xfrm>
            <a:off x="571500" y="3099346"/>
            <a:ext cx="142875" cy="175171"/>
          </a:xfrm>
          <a:prstGeom prst="rect">
            <a:avLst/>
          </a:prstGeom>
        </p:spPr>
      </p:pic>
      <p:pic>
        <p:nvPicPr>
          <p:cNvPr id="11" name="Image 9" descr="preencoded.png"/>
          <p:cNvPicPr>
            <a:picLocks noChangeAspect="1"/>
          </p:cNvPicPr>
          <p:nvPr/>
        </p:nvPicPr>
        <p:blipFill>
          <a:blip r:embed="rId10"/>
          <a:stretch>
            <a:fillRect/>
          </a:stretch>
        </p:blipFill>
        <p:spPr>
          <a:xfrm>
            <a:off x="6191250" y="1203871"/>
            <a:ext cx="5619750" cy="2588865"/>
          </a:xfrm>
          <a:prstGeom prst="rect">
            <a:avLst/>
          </a:prstGeom>
        </p:spPr>
      </p:pic>
      <p:pic>
        <p:nvPicPr>
          <p:cNvPr id="12" name="Image 10" descr="preencoded.png"/>
          <p:cNvPicPr>
            <a:picLocks noChangeAspect="1"/>
          </p:cNvPicPr>
          <p:nvPr/>
        </p:nvPicPr>
        <p:blipFill>
          <a:blip r:embed="rId6"/>
          <a:stretch>
            <a:fillRect/>
          </a:stretch>
        </p:blipFill>
        <p:spPr>
          <a:xfrm>
            <a:off x="6381750" y="1394371"/>
            <a:ext cx="5238750" cy="333375"/>
          </a:xfrm>
          <a:prstGeom prst="rect">
            <a:avLst/>
          </a:prstGeom>
        </p:spPr>
      </p:pic>
      <p:pic>
        <p:nvPicPr>
          <p:cNvPr id="13" name="Image 11" descr="preencoded.png"/>
          <p:cNvPicPr>
            <a:picLocks noChangeAspect="1"/>
          </p:cNvPicPr>
          <p:nvPr/>
        </p:nvPicPr>
        <p:blipFill>
          <a:blip r:embed="rId11"/>
          <a:stretch>
            <a:fillRect/>
          </a:stretch>
        </p:blipFill>
        <p:spPr>
          <a:xfrm>
            <a:off x="6381750" y="1427708"/>
            <a:ext cx="238125" cy="190500"/>
          </a:xfrm>
          <a:prstGeom prst="rect">
            <a:avLst/>
          </a:prstGeom>
        </p:spPr>
      </p:pic>
      <p:pic>
        <p:nvPicPr>
          <p:cNvPr id="14" name="Image 12" descr="preencoded.png"/>
          <p:cNvPicPr>
            <a:picLocks noChangeAspect="1"/>
          </p:cNvPicPr>
          <p:nvPr/>
        </p:nvPicPr>
        <p:blipFill>
          <a:blip r:embed="rId8"/>
          <a:stretch>
            <a:fillRect/>
          </a:stretch>
        </p:blipFill>
        <p:spPr>
          <a:xfrm>
            <a:off x="6381750" y="1880146"/>
            <a:ext cx="142875" cy="476250"/>
          </a:xfrm>
          <a:prstGeom prst="rect">
            <a:avLst/>
          </a:prstGeom>
        </p:spPr>
      </p:pic>
      <p:pic>
        <p:nvPicPr>
          <p:cNvPr id="15" name="Image 13" descr="preencoded.png"/>
          <p:cNvPicPr>
            <a:picLocks noChangeAspect="1"/>
          </p:cNvPicPr>
          <p:nvPr/>
        </p:nvPicPr>
        <p:blipFill>
          <a:blip r:embed="rId8"/>
          <a:stretch>
            <a:fillRect/>
          </a:stretch>
        </p:blipFill>
        <p:spPr>
          <a:xfrm>
            <a:off x="6381750" y="2489746"/>
            <a:ext cx="142875" cy="476250"/>
          </a:xfrm>
          <a:prstGeom prst="rect">
            <a:avLst/>
          </a:prstGeom>
        </p:spPr>
      </p:pic>
      <p:pic>
        <p:nvPicPr>
          <p:cNvPr id="16" name="Image 14" descr="preencoded.png"/>
          <p:cNvPicPr>
            <a:picLocks noChangeAspect="1"/>
          </p:cNvPicPr>
          <p:nvPr/>
        </p:nvPicPr>
        <p:blipFill>
          <a:blip r:embed="rId9"/>
          <a:stretch>
            <a:fillRect/>
          </a:stretch>
        </p:blipFill>
        <p:spPr>
          <a:xfrm>
            <a:off x="6381750" y="3099346"/>
            <a:ext cx="142875" cy="175171"/>
          </a:xfrm>
          <a:prstGeom prst="rect">
            <a:avLst/>
          </a:prstGeom>
        </p:spPr>
      </p:pic>
      <p:pic>
        <p:nvPicPr>
          <p:cNvPr id="17" name="Image 15" descr="preencoded.png"/>
          <p:cNvPicPr>
            <a:picLocks noChangeAspect="1"/>
          </p:cNvPicPr>
          <p:nvPr/>
        </p:nvPicPr>
        <p:blipFill>
          <a:blip r:embed="rId12"/>
          <a:stretch>
            <a:fillRect/>
          </a:stretch>
        </p:blipFill>
        <p:spPr>
          <a:xfrm>
            <a:off x="381000" y="3983236"/>
            <a:ext cx="5619750" cy="2589014"/>
          </a:xfrm>
          <a:prstGeom prst="rect">
            <a:avLst/>
          </a:prstGeom>
        </p:spPr>
      </p:pic>
      <p:pic>
        <p:nvPicPr>
          <p:cNvPr id="18" name="Image 16" descr="preencoded.png"/>
          <p:cNvPicPr>
            <a:picLocks noChangeAspect="1"/>
          </p:cNvPicPr>
          <p:nvPr/>
        </p:nvPicPr>
        <p:blipFill>
          <a:blip r:embed="rId6"/>
          <a:stretch>
            <a:fillRect/>
          </a:stretch>
        </p:blipFill>
        <p:spPr>
          <a:xfrm>
            <a:off x="571500" y="4173736"/>
            <a:ext cx="5238750" cy="333375"/>
          </a:xfrm>
          <a:prstGeom prst="rect">
            <a:avLst/>
          </a:prstGeom>
        </p:spPr>
      </p:pic>
      <p:pic>
        <p:nvPicPr>
          <p:cNvPr id="19" name="Image 17" descr="preencoded.png"/>
          <p:cNvPicPr>
            <a:picLocks noChangeAspect="1"/>
          </p:cNvPicPr>
          <p:nvPr/>
        </p:nvPicPr>
        <p:blipFill>
          <a:blip r:embed="rId13"/>
          <a:stretch>
            <a:fillRect/>
          </a:stretch>
        </p:blipFill>
        <p:spPr>
          <a:xfrm>
            <a:off x="571500" y="4207073"/>
            <a:ext cx="238125" cy="190500"/>
          </a:xfrm>
          <a:prstGeom prst="rect">
            <a:avLst/>
          </a:prstGeom>
        </p:spPr>
      </p:pic>
      <p:pic>
        <p:nvPicPr>
          <p:cNvPr id="20" name="Image 18" descr="preencoded.png"/>
          <p:cNvPicPr>
            <a:picLocks noChangeAspect="1"/>
          </p:cNvPicPr>
          <p:nvPr/>
        </p:nvPicPr>
        <p:blipFill>
          <a:blip r:embed="rId8"/>
          <a:stretch>
            <a:fillRect/>
          </a:stretch>
        </p:blipFill>
        <p:spPr>
          <a:xfrm>
            <a:off x="571500" y="4659511"/>
            <a:ext cx="142875" cy="476250"/>
          </a:xfrm>
          <a:prstGeom prst="rect">
            <a:avLst/>
          </a:prstGeom>
        </p:spPr>
      </p:pic>
      <p:pic>
        <p:nvPicPr>
          <p:cNvPr id="21" name="Image 19" descr="preencoded.png"/>
          <p:cNvPicPr>
            <a:picLocks noChangeAspect="1"/>
          </p:cNvPicPr>
          <p:nvPr/>
        </p:nvPicPr>
        <p:blipFill>
          <a:blip r:embed="rId8"/>
          <a:stretch>
            <a:fillRect/>
          </a:stretch>
        </p:blipFill>
        <p:spPr>
          <a:xfrm>
            <a:off x="571500" y="5269111"/>
            <a:ext cx="142875" cy="476250"/>
          </a:xfrm>
          <a:prstGeom prst="rect">
            <a:avLst/>
          </a:prstGeom>
        </p:spPr>
      </p:pic>
      <p:pic>
        <p:nvPicPr>
          <p:cNvPr id="22" name="Image 20" descr="preencoded.png"/>
          <p:cNvPicPr>
            <a:picLocks noChangeAspect="1"/>
          </p:cNvPicPr>
          <p:nvPr/>
        </p:nvPicPr>
        <p:blipFill>
          <a:blip r:embed="rId9"/>
          <a:stretch>
            <a:fillRect/>
          </a:stretch>
        </p:blipFill>
        <p:spPr>
          <a:xfrm>
            <a:off x="571500" y="5878711"/>
            <a:ext cx="142875" cy="175171"/>
          </a:xfrm>
          <a:prstGeom prst="rect">
            <a:avLst/>
          </a:prstGeom>
        </p:spPr>
      </p:pic>
      <p:pic>
        <p:nvPicPr>
          <p:cNvPr id="23" name="Image 21" descr="preencoded.png"/>
          <p:cNvPicPr>
            <a:picLocks noChangeAspect="1"/>
          </p:cNvPicPr>
          <p:nvPr/>
        </p:nvPicPr>
        <p:blipFill>
          <a:blip r:embed="rId14"/>
          <a:stretch>
            <a:fillRect/>
          </a:stretch>
        </p:blipFill>
        <p:spPr>
          <a:xfrm>
            <a:off x="6191250" y="3983236"/>
            <a:ext cx="5619750" cy="2589014"/>
          </a:xfrm>
          <a:prstGeom prst="rect">
            <a:avLst/>
          </a:prstGeom>
        </p:spPr>
      </p:pic>
      <p:pic>
        <p:nvPicPr>
          <p:cNvPr id="24" name="Image 22" descr="preencoded.png"/>
          <p:cNvPicPr>
            <a:picLocks noChangeAspect="1"/>
          </p:cNvPicPr>
          <p:nvPr/>
        </p:nvPicPr>
        <p:blipFill>
          <a:blip r:embed="rId6"/>
          <a:stretch>
            <a:fillRect/>
          </a:stretch>
        </p:blipFill>
        <p:spPr>
          <a:xfrm>
            <a:off x="6381750" y="4173736"/>
            <a:ext cx="5238750" cy="333375"/>
          </a:xfrm>
          <a:prstGeom prst="rect">
            <a:avLst/>
          </a:prstGeom>
        </p:spPr>
      </p:pic>
      <p:pic>
        <p:nvPicPr>
          <p:cNvPr id="25" name="Image 23" descr="preencoded.png"/>
          <p:cNvPicPr>
            <a:picLocks noChangeAspect="1"/>
          </p:cNvPicPr>
          <p:nvPr/>
        </p:nvPicPr>
        <p:blipFill>
          <a:blip r:embed="rId15"/>
          <a:stretch>
            <a:fillRect/>
          </a:stretch>
        </p:blipFill>
        <p:spPr>
          <a:xfrm>
            <a:off x="6381750" y="4207073"/>
            <a:ext cx="238125" cy="190500"/>
          </a:xfrm>
          <a:prstGeom prst="rect">
            <a:avLst/>
          </a:prstGeom>
        </p:spPr>
      </p:pic>
      <p:pic>
        <p:nvPicPr>
          <p:cNvPr id="26" name="Image 24" descr="preencoded.png"/>
          <p:cNvPicPr>
            <a:picLocks noChangeAspect="1"/>
          </p:cNvPicPr>
          <p:nvPr/>
        </p:nvPicPr>
        <p:blipFill>
          <a:blip r:embed="rId8"/>
          <a:stretch>
            <a:fillRect/>
          </a:stretch>
        </p:blipFill>
        <p:spPr>
          <a:xfrm>
            <a:off x="6381750" y="4659511"/>
            <a:ext cx="142875" cy="476250"/>
          </a:xfrm>
          <a:prstGeom prst="rect">
            <a:avLst/>
          </a:prstGeom>
        </p:spPr>
      </p:pic>
      <p:pic>
        <p:nvPicPr>
          <p:cNvPr id="27" name="Image 25" descr="preencoded.png"/>
          <p:cNvPicPr>
            <a:picLocks noChangeAspect="1"/>
          </p:cNvPicPr>
          <p:nvPr/>
        </p:nvPicPr>
        <p:blipFill>
          <a:blip r:embed="rId8"/>
          <a:stretch>
            <a:fillRect/>
          </a:stretch>
        </p:blipFill>
        <p:spPr>
          <a:xfrm>
            <a:off x="6381750" y="5269111"/>
            <a:ext cx="142875" cy="476250"/>
          </a:xfrm>
          <a:prstGeom prst="rect">
            <a:avLst/>
          </a:prstGeom>
        </p:spPr>
      </p:pic>
      <p:pic>
        <p:nvPicPr>
          <p:cNvPr id="28" name="Image 26" descr="preencoded.png"/>
          <p:cNvPicPr>
            <a:picLocks noChangeAspect="1"/>
          </p:cNvPicPr>
          <p:nvPr/>
        </p:nvPicPr>
        <p:blipFill>
          <a:blip r:embed="rId9"/>
          <a:stretch>
            <a:fillRect/>
          </a:stretch>
        </p:blipFill>
        <p:spPr>
          <a:xfrm>
            <a:off x="6381750" y="5878711"/>
            <a:ext cx="142875" cy="175171"/>
          </a:xfrm>
          <a:prstGeom prst="rect">
            <a:avLst/>
          </a:prstGeom>
        </p:spPr>
      </p:pic>
      <p:sp>
        <p:nvSpPr>
          <p:cNvPr id="29" name="Text 0"/>
          <p:cNvSpPr/>
          <p:nvPr/>
        </p:nvSpPr>
        <p:spPr>
          <a:xfrm>
            <a:off x="619125" y="333375"/>
            <a:ext cx="10953750" cy="251371"/>
          </a:xfrm>
          <a:prstGeom prst="rect">
            <a:avLst/>
          </a:prstGeom>
          <a:noFill/>
          <a:ln/>
        </p:spPr>
        <p:txBody>
          <a:bodyPr vert="horz" wrap="square" lIns="0" tIns="0" rIns="0" bIns="0" rtlCol="0" anchor="ctr"/>
          <a:lstStyle/>
          <a:p>
            <a:pPr marL="0" indent="0">
              <a:lnSpc>
                <a:spcPts val="1980"/>
              </a:lnSpc>
              <a:buNone/>
            </a:pPr>
            <a:r>
              <a:rPr lang="en-US" sz="1800" b="1" dirty="0">
                <a:solidFill>
                  <a:srgbClr val="2D3436"/>
                </a:solidFill>
              </a:rPr>
              <a:t>Common Pitfalls in Cervical Screening</a:t>
            </a:r>
            <a:endParaRPr lang="en-US" sz="1800" dirty="0"/>
          </a:p>
        </p:txBody>
      </p:sp>
      <p:sp>
        <p:nvSpPr>
          <p:cNvPr id="30" name="Text 1"/>
          <p:cNvSpPr/>
          <p:nvPr/>
        </p:nvSpPr>
        <p:spPr>
          <a:xfrm>
            <a:off x="619125" y="670471"/>
            <a:ext cx="3429000" cy="171450"/>
          </a:xfrm>
          <a:prstGeom prst="rect">
            <a:avLst/>
          </a:prstGeom>
          <a:noFill/>
          <a:ln/>
        </p:spPr>
        <p:txBody>
          <a:bodyPr vert="horz" wrap="square" lIns="0" tIns="0" rIns="0" bIns="0" rtlCol="0" anchor="ctr"/>
          <a:lstStyle/>
          <a:p>
            <a:pPr marL="0" indent="0">
              <a:lnSpc>
                <a:spcPts val="1350"/>
              </a:lnSpc>
              <a:buNone/>
            </a:pPr>
            <a:r>
              <a:rPr lang="en-US" sz="900" b="1" kern="0" spc="30" dirty="0">
                <a:solidFill>
                  <a:srgbClr val="E17055"/>
                </a:solidFill>
              </a:rPr>
              <a:t>CERVICAL SCREENING MODULE</a:t>
            </a:r>
            <a:endParaRPr lang="en-US" sz="900" dirty="0"/>
          </a:p>
        </p:txBody>
      </p:sp>
      <p:sp>
        <p:nvSpPr>
          <p:cNvPr id="31" name="Text 2"/>
          <p:cNvSpPr/>
          <p:nvPr/>
        </p:nvSpPr>
        <p:spPr>
          <a:xfrm>
            <a:off x="2651968" y="641896"/>
            <a:ext cx="182880" cy="228600"/>
          </a:xfrm>
          <a:prstGeom prst="rect">
            <a:avLst/>
          </a:prstGeom>
          <a:noFill/>
          <a:ln/>
        </p:spPr>
        <p:txBody>
          <a:bodyPr vert="horz" wrap="square" lIns="0" tIns="0" rIns="0" bIns="0" rtlCol="0" anchor="ctr"/>
          <a:lstStyle/>
          <a:p>
            <a:pPr marL="0" indent="0">
              <a:lnSpc>
                <a:spcPts val="1800"/>
              </a:lnSpc>
              <a:buNone/>
            </a:pPr>
            <a:r>
              <a:rPr lang="en-US" sz="1200" dirty="0">
                <a:solidFill>
                  <a:srgbClr val="BDC3C7"/>
                </a:solidFill>
              </a:rPr>
              <a:t>|</a:t>
            </a:r>
            <a:endParaRPr lang="en-US" sz="1200" dirty="0"/>
          </a:p>
        </p:txBody>
      </p:sp>
      <p:sp>
        <p:nvSpPr>
          <p:cNvPr id="32" name="Text 3"/>
          <p:cNvSpPr/>
          <p:nvPr/>
        </p:nvSpPr>
        <p:spPr>
          <a:xfrm>
            <a:off x="2785318" y="670471"/>
            <a:ext cx="3291840" cy="171450"/>
          </a:xfrm>
          <a:prstGeom prst="rect">
            <a:avLst/>
          </a:prstGeom>
          <a:noFill/>
          <a:ln/>
        </p:spPr>
        <p:txBody>
          <a:bodyPr vert="horz" wrap="square" lIns="0" tIns="0" rIns="0" bIns="0" rtlCol="0" anchor="ctr"/>
          <a:lstStyle/>
          <a:p>
            <a:pPr marL="0" indent="0">
              <a:lnSpc>
                <a:spcPts val="1350"/>
              </a:lnSpc>
              <a:buNone/>
            </a:pPr>
            <a:r>
              <a:rPr lang="en-US" sz="900" dirty="0">
                <a:solidFill>
                  <a:srgbClr val="636E72"/>
                </a:solidFill>
              </a:rPr>
              <a:t>Bradford VTS GP Training</a:t>
            </a:r>
            <a:endParaRPr lang="en-US" sz="900" dirty="0"/>
          </a:p>
        </p:txBody>
      </p:sp>
      <p:sp>
        <p:nvSpPr>
          <p:cNvPr id="33" name="Text 4"/>
          <p:cNvSpPr/>
          <p:nvPr/>
        </p:nvSpPr>
        <p:spPr>
          <a:xfrm>
            <a:off x="923925" y="1394371"/>
            <a:ext cx="4937760" cy="257175"/>
          </a:xfrm>
          <a:prstGeom prst="rect">
            <a:avLst/>
          </a:prstGeom>
          <a:noFill/>
          <a:ln/>
        </p:spPr>
        <p:txBody>
          <a:bodyPr vert="horz" wrap="square" lIns="0" tIns="0" rIns="0" bIns="0" rtlCol="0" anchor="ctr"/>
          <a:lstStyle/>
          <a:p>
            <a:pPr marL="0" indent="0">
              <a:lnSpc>
                <a:spcPts val="2025"/>
              </a:lnSpc>
              <a:buNone/>
            </a:pPr>
            <a:r>
              <a:rPr lang="en-US" sz="1350" b="1" kern="0" spc="30" dirty="0">
                <a:solidFill>
                  <a:srgbClr val="C0392B"/>
                </a:solidFill>
              </a:rPr>
              <a:t>THE MOST DANGEROUS ERROR</a:t>
            </a:r>
            <a:endParaRPr lang="en-US" sz="1350" dirty="0"/>
          </a:p>
        </p:txBody>
      </p:sp>
      <p:sp>
        <p:nvSpPr>
          <p:cNvPr id="34" name="Text 5"/>
          <p:cNvSpPr/>
          <p:nvPr/>
        </p:nvSpPr>
        <p:spPr>
          <a:xfrm>
            <a:off x="809625" y="1842046"/>
            <a:ext cx="5000625" cy="514350"/>
          </a:xfrm>
          <a:prstGeom prst="rect">
            <a:avLst/>
          </a:prstGeom>
          <a:noFill/>
          <a:ln/>
        </p:spPr>
        <p:txBody>
          <a:bodyPr vert="horz" wrap="square" lIns="0" tIns="0" rIns="0" bIns="0" rtlCol="0" anchor="ctr"/>
          <a:lstStyle/>
          <a:p>
            <a:pPr marL="0" indent="0" algn="l">
              <a:lnSpc>
                <a:spcPts val="1680"/>
              </a:lnSpc>
              <a:buNone/>
            </a:pPr>
            <a:r>
              <a:rPr lang="en-US" sz="1200" b="1" u="sng" dirty="0">
                <a:solidFill>
                  <a:srgbClr val="2D3436"/>
                </a:solidFill>
              </a:rPr>
              <a:t>Screening symptomatic women:</a:t>
            </a:r>
            <a:r>
              <a:rPr lang="en-US" sz="1200" dirty="0">
                <a:solidFill>
                  <a:srgbClr val="2D3436"/>
                </a:solidFill>
              </a:rPr>
              <a:t> Never take a smear for PCB, IMB, or PMB. A normal result may falsely reassure.</a:t>
            </a:r>
            <a:endParaRPr lang="en-US" sz="1200" dirty="0"/>
          </a:p>
        </p:txBody>
      </p:sp>
      <p:sp>
        <p:nvSpPr>
          <p:cNvPr id="35" name="Text 6"/>
          <p:cNvSpPr/>
          <p:nvPr/>
        </p:nvSpPr>
        <p:spPr>
          <a:xfrm>
            <a:off x="809625" y="2451646"/>
            <a:ext cx="5000625" cy="514350"/>
          </a:xfrm>
          <a:prstGeom prst="rect">
            <a:avLst/>
          </a:prstGeom>
          <a:noFill/>
          <a:ln/>
        </p:spPr>
        <p:txBody>
          <a:bodyPr vert="horz" wrap="square" lIns="0" tIns="0" rIns="0" bIns="0" rtlCol="0" anchor="ctr"/>
          <a:lstStyle/>
          <a:p>
            <a:pPr marL="0" indent="0" algn="l">
              <a:lnSpc>
                <a:spcPts val="1680"/>
              </a:lnSpc>
              <a:buNone/>
            </a:pPr>
            <a:r>
              <a:rPr lang="en-US" sz="1200" dirty="0">
                <a:solidFill>
                  <a:srgbClr val="2D3436"/>
                </a:solidFill>
              </a:rPr>
              <a:t>Ignoring </a:t>
            </a:r>
            <a:r>
              <a:rPr lang="en-US" sz="1200" b="1" u="sng" dirty="0">
                <a:solidFill>
                  <a:srgbClr val="2D3436"/>
                </a:solidFill>
              </a:rPr>
              <a:t>clinical appearance:</a:t>
            </a:r>
            <a:r>
              <a:rPr lang="en-US" sz="1200" dirty="0">
                <a:solidFill>
                  <a:srgbClr val="2D3436"/>
                </a:solidFill>
              </a:rPr>
              <a:t> If the cervix looks suspicious, refer on a 2-week wait regardless of smear history.</a:t>
            </a:r>
            <a:endParaRPr lang="en-US" sz="1200" dirty="0"/>
          </a:p>
        </p:txBody>
      </p:sp>
      <p:sp>
        <p:nvSpPr>
          <p:cNvPr id="36" name="Text 7"/>
          <p:cNvSpPr/>
          <p:nvPr/>
        </p:nvSpPr>
        <p:spPr>
          <a:xfrm>
            <a:off x="809625" y="3061246"/>
            <a:ext cx="11382375"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D3436"/>
                </a:solidFill>
              </a:rPr>
              <a:t>Delaying referral while waiting for a smear result in a symptomatic patient.</a:t>
            </a:r>
            <a:endParaRPr lang="en-US" sz="1200" dirty="0"/>
          </a:p>
        </p:txBody>
      </p:sp>
      <p:sp>
        <p:nvSpPr>
          <p:cNvPr id="37" name="Text 8"/>
          <p:cNvSpPr/>
          <p:nvPr/>
        </p:nvSpPr>
        <p:spPr>
          <a:xfrm>
            <a:off x="6734175" y="1394371"/>
            <a:ext cx="3703320" cy="257175"/>
          </a:xfrm>
          <a:prstGeom prst="rect">
            <a:avLst/>
          </a:prstGeom>
          <a:noFill/>
          <a:ln/>
        </p:spPr>
        <p:txBody>
          <a:bodyPr vert="horz" wrap="square" lIns="0" tIns="0" rIns="0" bIns="0" rtlCol="0" anchor="ctr"/>
          <a:lstStyle/>
          <a:p>
            <a:pPr marL="0" indent="0">
              <a:lnSpc>
                <a:spcPts val="2025"/>
              </a:lnSpc>
              <a:buNone/>
            </a:pPr>
            <a:r>
              <a:rPr lang="en-US" sz="1350" b="1" kern="0" spc="30" dirty="0">
                <a:solidFill>
                  <a:srgbClr val="2980B9"/>
                </a:solidFill>
              </a:rPr>
              <a:t>TECHNICAL FAILURES</a:t>
            </a:r>
            <a:endParaRPr lang="en-US" sz="1350" dirty="0"/>
          </a:p>
        </p:txBody>
      </p:sp>
      <p:sp>
        <p:nvSpPr>
          <p:cNvPr id="38" name="Text 9"/>
          <p:cNvSpPr/>
          <p:nvPr/>
        </p:nvSpPr>
        <p:spPr>
          <a:xfrm>
            <a:off x="6619875" y="1842046"/>
            <a:ext cx="5000625" cy="514350"/>
          </a:xfrm>
          <a:prstGeom prst="rect">
            <a:avLst/>
          </a:prstGeom>
          <a:noFill/>
          <a:ln/>
        </p:spPr>
        <p:txBody>
          <a:bodyPr vert="horz" wrap="square" lIns="0" tIns="0" rIns="0" bIns="0" rtlCol="0" anchor="ctr"/>
          <a:lstStyle/>
          <a:p>
            <a:pPr marL="0" indent="0" algn="l">
              <a:lnSpc>
                <a:spcPts val="1680"/>
              </a:lnSpc>
              <a:buNone/>
            </a:pPr>
            <a:r>
              <a:rPr lang="en-US" sz="1200" b="1" u="sng" dirty="0">
                <a:solidFill>
                  <a:srgbClr val="2D3436"/>
                </a:solidFill>
              </a:rPr>
              <a:t>Poor Rotation:</a:t>
            </a:r>
            <a:r>
              <a:rPr lang="en-US" sz="1200" dirty="0">
                <a:solidFill>
                  <a:srgbClr val="2D3436"/>
                </a:solidFill>
              </a:rPr>
              <a:t> Doing only 1-2 turns. You MUST complete 5 full clockwise 360° rotations for a valid sample.</a:t>
            </a:r>
            <a:endParaRPr lang="en-US" sz="1200" dirty="0"/>
          </a:p>
        </p:txBody>
      </p:sp>
      <p:sp>
        <p:nvSpPr>
          <p:cNvPr id="39" name="Text 10"/>
          <p:cNvSpPr/>
          <p:nvPr/>
        </p:nvSpPr>
        <p:spPr>
          <a:xfrm>
            <a:off x="6619875" y="2451646"/>
            <a:ext cx="5000625" cy="514350"/>
          </a:xfrm>
          <a:prstGeom prst="rect">
            <a:avLst/>
          </a:prstGeom>
          <a:noFill/>
          <a:ln/>
        </p:spPr>
        <p:txBody>
          <a:bodyPr vert="horz" wrap="square" lIns="0" tIns="0" rIns="0" bIns="0" rtlCol="0" anchor="ctr"/>
          <a:lstStyle/>
          <a:p>
            <a:pPr marL="0" indent="0" algn="l">
              <a:lnSpc>
                <a:spcPts val="1680"/>
              </a:lnSpc>
              <a:buNone/>
            </a:pPr>
            <a:r>
              <a:rPr lang="en-US" sz="1200" b="1" u="sng" dirty="0">
                <a:solidFill>
                  <a:srgbClr val="2D3436"/>
                </a:solidFill>
              </a:rPr>
              <a:t>Fixation Delay:</a:t>
            </a:r>
            <a:r>
              <a:rPr lang="en-US" sz="1200" dirty="0">
                <a:solidFill>
                  <a:srgbClr val="2D3436"/>
                </a:solidFill>
              </a:rPr>
              <a:t> Removing the speculum before placing the brush in the vial. This causes cytolysis and an inadequate result.</a:t>
            </a:r>
            <a:endParaRPr lang="en-US" sz="1200" dirty="0"/>
          </a:p>
        </p:txBody>
      </p:sp>
      <p:sp>
        <p:nvSpPr>
          <p:cNvPr id="40" name="Text 11"/>
          <p:cNvSpPr/>
          <p:nvPr/>
        </p:nvSpPr>
        <p:spPr>
          <a:xfrm>
            <a:off x="6619875" y="3061246"/>
            <a:ext cx="5572125"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D3436"/>
                </a:solidFill>
              </a:rPr>
              <a:t>Sampling during menstruation or while active infection is present.</a:t>
            </a:r>
            <a:endParaRPr lang="en-US" sz="1200" dirty="0"/>
          </a:p>
        </p:txBody>
      </p:sp>
      <p:sp>
        <p:nvSpPr>
          <p:cNvPr id="41" name="Text 12"/>
          <p:cNvSpPr/>
          <p:nvPr/>
        </p:nvSpPr>
        <p:spPr>
          <a:xfrm>
            <a:off x="923925" y="4173736"/>
            <a:ext cx="4526280" cy="257175"/>
          </a:xfrm>
          <a:prstGeom prst="rect">
            <a:avLst/>
          </a:prstGeom>
          <a:noFill/>
          <a:ln/>
        </p:spPr>
        <p:txBody>
          <a:bodyPr vert="horz" wrap="square" lIns="0" tIns="0" rIns="0" bIns="0" rtlCol="0" anchor="ctr"/>
          <a:lstStyle/>
          <a:p>
            <a:pPr marL="0" indent="0">
              <a:lnSpc>
                <a:spcPts val="2025"/>
              </a:lnSpc>
              <a:buNone/>
            </a:pPr>
            <a:r>
              <a:rPr lang="en-US" sz="1350" b="1" kern="0" spc="30" dirty="0">
                <a:solidFill>
                  <a:srgbClr val="9A7D0A"/>
                </a:solidFill>
              </a:rPr>
              <a:t>THE "EARLY SMEAR" TRAP</a:t>
            </a:r>
            <a:endParaRPr lang="en-US" sz="1350" dirty="0"/>
          </a:p>
        </p:txBody>
      </p:sp>
      <p:sp>
        <p:nvSpPr>
          <p:cNvPr id="42" name="Text 13"/>
          <p:cNvSpPr/>
          <p:nvPr/>
        </p:nvSpPr>
        <p:spPr>
          <a:xfrm>
            <a:off x="809625" y="4621411"/>
            <a:ext cx="5000625" cy="514350"/>
          </a:xfrm>
          <a:prstGeom prst="rect">
            <a:avLst/>
          </a:prstGeom>
          <a:noFill/>
          <a:ln/>
        </p:spPr>
        <p:txBody>
          <a:bodyPr vert="horz" wrap="square" lIns="0" tIns="0" rIns="0" bIns="0" rtlCol="0" anchor="ctr"/>
          <a:lstStyle/>
          <a:p>
            <a:pPr marL="0" indent="0" algn="l">
              <a:lnSpc>
                <a:spcPts val="1680"/>
              </a:lnSpc>
              <a:buNone/>
            </a:pPr>
            <a:r>
              <a:rPr lang="en-US" sz="1200" dirty="0">
                <a:solidFill>
                  <a:srgbClr val="2D3436"/>
                </a:solidFill>
              </a:rPr>
              <a:t>Bringing screening forward for </a:t>
            </a:r>
            <a:r>
              <a:rPr lang="en-US" sz="1200" b="1" u="sng" dirty="0">
                <a:solidFill>
                  <a:srgbClr val="2D3436"/>
                </a:solidFill>
              </a:rPr>
              <a:t>non-clinical reasons:</a:t>
            </a:r>
            <a:r>
              <a:rPr lang="en-US" sz="1200" dirty="0">
                <a:solidFill>
                  <a:srgbClr val="2D3436"/>
                </a:solidFill>
              </a:rPr>
              <a:t> Starting COCP, HRT, or IUS insertion are not indications.</a:t>
            </a:r>
            <a:endParaRPr lang="en-US" sz="1200" dirty="0"/>
          </a:p>
        </p:txBody>
      </p:sp>
      <p:sp>
        <p:nvSpPr>
          <p:cNvPr id="43" name="Text 14"/>
          <p:cNvSpPr/>
          <p:nvPr/>
        </p:nvSpPr>
        <p:spPr>
          <a:xfrm>
            <a:off x="809625" y="5231011"/>
            <a:ext cx="5000625" cy="514350"/>
          </a:xfrm>
          <a:prstGeom prst="rect">
            <a:avLst/>
          </a:prstGeom>
          <a:noFill/>
          <a:ln/>
        </p:spPr>
        <p:txBody>
          <a:bodyPr vert="horz" wrap="square" lIns="0" tIns="0" rIns="0" bIns="0" rtlCol="0" anchor="ctr"/>
          <a:lstStyle/>
          <a:p>
            <a:pPr marL="0" indent="0" algn="l">
              <a:lnSpc>
                <a:spcPts val="1680"/>
              </a:lnSpc>
              <a:buNone/>
            </a:pPr>
            <a:r>
              <a:rPr lang="en-US" sz="1200" dirty="0">
                <a:solidFill>
                  <a:srgbClr val="2D3436"/>
                </a:solidFill>
              </a:rPr>
              <a:t>Screening based on </a:t>
            </a:r>
            <a:r>
              <a:rPr lang="en-US" sz="1200" b="1" u="sng" dirty="0">
                <a:solidFill>
                  <a:srgbClr val="2D3436"/>
                </a:solidFill>
              </a:rPr>
              <a:t>lifestyle factors:</a:t>
            </a:r>
            <a:r>
              <a:rPr lang="en-US" sz="1200" dirty="0">
                <a:solidFill>
                  <a:srgbClr val="2D3436"/>
                </a:solidFill>
              </a:rPr>
              <a:t> Smoking, multiple partners, or family history do not change recall intervals.</a:t>
            </a:r>
            <a:endParaRPr lang="en-US" sz="1200" dirty="0"/>
          </a:p>
        </p:txBody>
      </p:sp>
      <p:sp>
        <p:nvSpPr>
          <p:cNvPr id="44" name="Text 15"/>
          <p:cNvSpPr/>
          <p:nvPr/>
        </p:nvSpPr>
        <p:spPr>
          <a:xfrm>
            <a:off x="809625" y="5840611"/>
            <a:ext cx="11382375"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D3436"/>
                </a:solidFill>
              </a:rPr>
              <a:t>Taking a sample less than 12 weeks post-partum or post-miscarriage.</a:t>
            </a:r>
            <a:endParaRPr lang="en-US" sz="1200" dirty="0"/>
          </a:p>
        </p:txBody>
      </p:sp>
      <p:sp>
        <p:nvSpPr>
          <p:cNvPr id="45" name="Text 16"/>
          <p:cNvSpPr/>
          <p:nvPr/>
        </p:nvSpPr>
        <p:spPr>
          <a:xfrm>
            <a:off x="6734175" y="4173736"/>
            <a:ext cx="4320540" cy="257175"/>
          </a:xfrm>
          <a:prstGeom prst="rect">
            <a:avLst/>
          </a:prstGeom>
          <a:noFill/>
          <a:ln/>
        </p:spPr>
        <p:txBody>
          <a:bodyPr vert="horz" wrap="square" lIns="0" tIns="0" rIns="0" bIns="0" rtlCol="0" anchor="ctr"/>
          <a:lstStyle/>
          <a:p>
            <a:pPr marL="0" indent="0">
              <a:lnSpc>
                <a:spcPts val="2025"/>
              </a:lnSpc>
              <a:buNone/>
            </a:pPr>
            <a:r>
              <a:rPr lang="en-US" sz="1350" b="1" kern="0" spc="30" dirty="0">
                <a:solidFill>
                  <a:srgbClr val="6A1B9A"/>
                </a:solidFill>
              </a:rPr>
              <a:t>INTERPRETATION ERRORS</a:t>
            </a:r>
            <a:endParaRPr lang="en-US" sz="1350" dirty="0"/>
          </a:p>
        </p:txBody>
      </p:sp>
      <p:sp>
        <p:nvSpPr>
          <p:cNvPr id="46" name="Text 17"/>
          <p:cNvSpPr/>
          <p:nvPr/>
        </p:nvSpPr>
        <p:spPr>
          <a:xfrm>
            <a:off x="6619875" y="4621411"/>
            <a:ext cx="5000625" cy="514350"/>
          </a:xfrm>
          <a:prstGeom prst="rect">
            <a:avLst/>
          </a:prstGeom>
          <a:noFill/>
          <a:ln/>
        </p:spPr>
        <p:txBody>
          <a:bodyPr vert="horz" wrap="square" lIns="0" tIns="0" rIns="0" bIns="0" rtlCol="0" anchor="ctr"/>
          <a:lstStyle/>
          <a:p>
            <a:pPr marL="0" indent="0" algn="l">
              <a:lnSpc>
                <a:spcPts val="1680"/>
              </a:lnSpc>
              <a:buNone/>
            </a:pPr>
            <a:r>
              <a:rPr lang="en-US" sz="1200" b="1" u="sng" dirty="0">
                <a:solidFill>
                  <a:srgbClr val="2D3436"/>
                </a:solidFill>
              </a:rPr>
              <a:t>PMB Fallacy:</a:t>
            </a:r>
            <a:r>
              <a:rPr lang="en-US" sz="1200" dirty="0">
                <a:solidFill>
                  <a:srgbClr val="2D3436"/>
                </a:solidFill>
              </a:rPr>
              <a:t> Reassuring a postmenopausal woman with bleeding because her smear was "normal." She needs endometrial review.</a:t>
            </a:r>
            <a:endParaRPr lang="en-US" sz="1200" dirty="0"/>
          </a:p>
        </p:txBody>
      </p:sp>
      <p:sp>
        <p:nvSpPr>
          <p:cNvPr id="47" name="Text 18"/>
          <p:cNvSpPr/>
          <p:nvPr/>
        </p:nvSpPr>
        <p:spPr>
          <a:xfrm>
            <a:off x="6619875" y="5231011"/>
            <a:ext cx="5000625" cy="514350"/>
          </a:xfrm>
          <a:prstGeom prst="rect">
            <a:avLst/>
          </a:prstGeom>
          <a:noFill/>
          <a:ln/>
        </p:spPr>
        <p:txBody>
          <a:bodyPr vert="horz" wrap="square" lIns="0" tIns="0" rIns="0" bIns="0" rtlCol="0" anchor="ctr"/>
          <a:lstStyle/>
          <a:p>
            <a:pPr marL="0" indent="0" algn="l">
              <a:lnSpc>
                <a:spcPts val="1680"/>
              </a:lnSpc>
              <a:buNone/>
            </a:pPr>
            <a:r>
              <a:rPr lang="en-US" sz="1200" b="1" u="sng" dirty="0">
                <a:solidFill>
                  <a:srgbClr val="2D3436"/>
                </a:solidFill>
              </a:rPr>
              <a:t>Language Confusion:</a:t>
            </a:r>
            <a:r>
              <a:rPr lang="en-US" sz="1200" dirty="0">
                <a:solidFill>
                  <a:srgbClr val="2D3436"/>
                </a:solidFill>
              </a:rPr>
              <a:t> Using "Inadequate" and "Abnormal" interchangeably. Patients panic; explain it simply as a "technical repeat."</a:t>
            </a:r>
            <a:endParaRPr lang="en-US" sz="1200" dirty="0"/>
          </a:p>
        </p:txBody>
      </p:sp>
      <p:sp>
        <p:nvSpPr>
          <p:cNvPr id="48" name="Text 19"/>
          <p:cNvSpPr/>
          <p:nvPr/>
        </p:nvSpPr>
        <p:spPr>
          <a:xfrm>
            <a:off x="6619875" y="5840611"/>
            <a:ext cx="5572125"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D3436"/>
                </a:solidFill>
              </a:rPr>
              <a:t>Failing to document consent for HPV testing and chaperone offers clearly.</a:t>
            </a:r>
            <a:endParaRPr lang="en-US" sz="12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190500"/>
            <a:ext cx="11430000" cy="864840"/>
          </a:xfrm>
          <a:prstGeom prst="rect">
            <a:avLst/>
          </a:prstGeom>
        </p:spPr>
      </p:pic>
      <p:pic>
        <p:nvPicPr>
          <p:cNvPr id="5" name="Image 3" descr="preencoded.png"/>
          <p:cNvPicPr>
            <a:picLocks noChangeAspect="1"/>
          </p:cNvPicPr>
          <p:nvPr/>
        </p:nvPicPr>
        <p:blipFill>
          <a:blip r:embed="rId5"/>
          <a:stretch>
            <a:fillRect/>
          </a:stretch>
        </p:blipFill>
        <p:spPr>
          <a:xfrm>
            <a:off x="381000" y="1245840"/>
            <a:ext cx="5595938" cy="2568029"/>
          </a:xfrm>
          <a:prstGeom prst="rect">
            <a:avLst/>
          </a:prstGeom>
        </p:spPr>
      </p:pic>
      <p:pic>
        <p:nvPicPr>
          <p:cNvPr id="6" name="Image 4" descr="preencoded.png"/>
          <p:cNvPicPr>
            <a:picLocks noChangeAspect="1"/>
          </p:cNvPicPr>
          <p:nvPr/>
        </p:nvPicPr>
        <p:blipFill>
          <a:blip r:embed="rId6"/>
          <a:stretch>
            <a:fillRect/>
          </a:stretch>
        </p:blipFill>
        <p:spPr>
          <a:xfrm>
            <a:off x="571500" y="1469678"/>
            <a:ext cx="285750" cy="190500"/>
          </a:xfrm>
          <a:prstGeom prst="rect">
            <a:avLst/>
          </a:prstGeom>
        </p:spPr>
      </p:pic>
      <p:pic>
        <p:nvPicPr>
          <p:cNvPr id="7" name="Image 5" descr="preencoded.png"/>
          <p:cNvPicPr>
            <a:picLocks noChangeAspect="1"/>
          </p:cNvPicPr>
          <p:nvPr/>
        </p:nvPicPr>
        <p:blipFill>
          <a:blip r:embed="rId7"/>
          <a:stretch>
            <a:fillRect/>
          </a:stretch>
        </p:blipFill>
        <p:spPr>
          <a:xfrm>
            <a:off x="571500" y="1864965"/>
            <a:ext cx="95250" cy="76200"/>
          </a:xfrm>
          <a:prstGeom prst="rect">
            <a:avLst/>
          </a:prstGeom>
        </p:spPr>
      </p:pic>
      <p:pic>
        <p:nvPicPr>
          <p:cNvPr id="8" name="Image 6" descr="preencoded.png"/>
          <p:cNvPicPr>
            <a:picLocks noChangeAspect="1"/>
          </p:cNvPicPr>
          <p:nvPr/>
        </p:nvPicPr>
        <p:blipFill>
          <a:blip r:embed="rId8"/>
          <a:stretch>
            <a:fillRect/>
          </a:stretch>
        </p:blipFill>
        <p:spPr>
          <a:xfrm>
            <a:off x="571500" y="2173486"/>
            <a:ext cx="95250" cy="76200"/>
          </a:xfrm>
          <a:prstGeom prst="rect">
            <a:avLst/>
          </a:prstGeom>
        </p:spPr>
      </p:pic>
      <p:pic>
        <p:nvPicPr>
          <p:cNvPr id="9" name="Image 7" descr="preencoded.png"/>
          <p:cNvPicPr>
            <a:picLocks noChangeAspect="1"/>
          </p:cNvPicPr>
          <p:nvPr/>
        </p:nvPicPr>
        <p:blipFill>
          <a:blip r:embed="rId7"/>
          <a:stretch>
            <a:fillRect/>
          </a:stretch>
        </p:blipFill>
        <p:spPr>
          <a:xfrm>
            <a:off x="571500" y="2482007"/>
            <a:ext cx="95250" cy="76200"/>
          </a:xfrm>
          <a:prstGeom prst="rect">
            <a:avLst/>
          </a:prstGeom>
        </p:spPr>
      </p:pic>
      <p:pic>
        <p:nvPicPr>
          <p:cNvPr id="10" name="Image 8" descr="preencoded.png"/>
          <p:cNvPicPr>
            <a:picLocks noChangeAspect="1"/>
          </p:cNvPicPr>
          <p:nvPr/>
        </p:nvPicPr>
        <p:blipFill>
          <a:blip r:embed="rId9"/>
          <a:stretch>
            <a:fillRect/>
          </a:stretch>
        </p:blipFill>
        <p:spPr>
          <a:xfrm>
            <a:off x="381000" y="4004370"/>
            <a:ext cx="5595938" cy="2568029"/>
          </a:xfrm>
          <a:prstGeom prst="rect">
            <a:avLst/>
          </a:prstGeom>
        </p:spPr>
      </p:pic>
      <p:pic>
        <p:nvPicPr>
          <p:cNvPr id="11" name="Image 9" descr="preencoded.png"/>
          <p:cNvPicPr>
            <a:picLocks noChangeAspect="1"/>
          </p:cNvPicPr>
          <p:nvPr/>
        </p:nvPicPr>
        <p:blipFill>
          <a:blip r:embed="rId10"/>
          <a:stretch>
            <a:fillRect/>
          </a:stretch>
        </p:blipFill>
        <p:spPr>
          <a:xfrm>
            <a:off x="571500" y="4228207"/>
            <a:ext cx="285750" cy="190500"/>
          </a:xfrm>
          <a:prstGeom prst="rect">
            <a:avLst/>
          </a:prstGeom>
        </p:spPr>
      </p:pic>
      <p:pic>
        <p:nvPicPr>
          <p:cNvPr id="12" name="Image 10" descr="preencoded.png"/>
          <p:cNvPicPr>
            <a:picLocks noChangeAspect="1"/>
          </p:cNvPicPr>
          <p:nvPr/>
        </p:nvPicPr>
        <p:blipFill>
          <a:blip r:embed="rId8"/>
          <a:stretch>
            <a:fillRect/>
          </a:stretch>
        </p:blipFill>
        <p:spPr>
          <a:xfrm>
            <a:off x="571500" y="4623495"/>
            <a:ext cx="95250" cy="76200"/>
          </a:xfrm>
          <a:prstGeom prst="rect">
            <a:avLst/>
          </a:prstGeom>
        </p:spPr>
      </p:pic>
      <p:pic>
        <p:nvPicPr>
          <p:cNvPr id="13" name="Image 11" descr="preencoded.png"/>
          <p:cNvPicPr>
            <a:picLocks noChangeAspect="1"/>
          </p:cNvPicPr>
          <p:nvPr/>
        </p:nvPicPr>
        <p:blipFill>
          <a:blip r:embed="rId7"/>
          <a:stretch>
            <a:fillRect/>
          </a:stretch>
        </p:blipFill>
        <p:spPr>
          <a:xfrm>
            <a:off x="571500" y="4932015"/>
            <a:ext cx="95250" cy="76200"/>
          </a:xfrm>
          <a:prstGeom prst="rect">
            <a:avLst/>
          </a:prstGeom>
        </p:spPr>
      </p:pic>
      <p:pic>
        <p:nvPicPr>
          <p:cNvPr id="14" name="Image 12" descr="preencoded.png"/>
          <p:cNvPicPr>
            <a:picLocks noChangeAspect="1"/>
          </p:cNvPicPr>
          <p:nvPr/>
        </p:nvPicPr>
        <p:blipFill>
          <a:blip r:embed="rId8"/>
          <a:stretch>
            <a:fillRect/>
          </a:stretch>
        </p:blipFill>
        <p:spPr>
          <a:xfrm>
            <a:off x="571500" y="5240536"/>
            <a:ext cx="95250" cy="76200"/>
          </a:xfrm>
          <a:prstGeom prst="rect">
            <a:avLst/>
          </a:prstGeom>
        </p:spPr>
      </p:pic>
      <p:pic>
        <p:nvPicPr>
          <p:cNvPr id="15" name="Image 13" descr="preencoded.png"/>
          <p:cNvPicPr>
            <a:picLocks noChangeAspect="1"/>
          </p:cNvPicPr>
          <p:nvPr/>
        </p:nvPicPr>
        <p:blipFill>
          <a:blip r:embed="rId11"/>
          <a:stretch>
            <a:fillRect/>
          </a:stretch>
        </p:blipFill>
        <p:spPr>
          <a:xfrm>
            <a:off x="6215063" y="1245840"/>
            <a:ext cx="5595938" cy="2568029"/>
          </a:xfrm>
          <a:prstGeom prst="rect">
            <a:avLst/>
          </a:prstGeom>
        </p:spPr>
      </p:pic>
      <p:pic>
        <p:nvPicPr>
          <p:cNvPr id="16" name="Image 14" descr="preencoded.png"/>
          <p:cNvPicPr>
            <a:picLocks noChangeAspect="1"/>
          </p:cNvPicPr>
          <p:nvPr/>
        </p:nvPicPr>
        <p:blipFill>
          <a:blip r:embed="rId12"/>
          <a:stretch>
            <a:fillRect/>
          </a:stretch>
        </p:blipFill>
        <p:spPr>
          <a:xfrm>
            <a:off x="6405563" y="1469678"/>
            <a:ext cx="285750" cy="190500"/>
          </a:xfrm>
          <a:prstGeom prst="rect">
            <a:avLst/>
          </a:prstGeom>
        </p:spPr>
      </p:pic>
      <p:pic>
        <p:nvPicPr>
          <p:cNvPr id="17" name="Image 15" descr="preencoded.png"/>
          <p:cNvPicPr>
            <a:picLocks noChangeAspect="1"/>
          </p:cNvPicPr>
          <p:nvPr/>
        </p:nvPicPr>
        <p:blipFill>
          <a:blip r:embed="rId7"/>
          <a:stretch>
            <a:fillRect/>
          </a:stretch>
        </p:blipFill>
        <p:spPr>
          <a:xfrm>
            <a:off x="6405563" y="1864965"/>
            <a:ext cx="95250" cy="76200"/>
          </a:xfrm>
          <a:prstGeom prst="rect">
            <a:avLst/>
          </a:prstGeom>
        </p:spPr>
      </p:pic>
      <p:pic>
        <p:nvPicPr>
          <p:cNvPr id="18" name="Image 16" descr="preencoded.png"/>
          <p:cNvPicPr>
            <a:picLocks noChangeAspect="1"/>
          </p:cNvPicPr>
          <p:nvPr/>
        </p:nvPicPr>
        <p:blipFill>
          <a:blip r:embed="rId8"/>
          <a:stretch>
            <a:fillRect/>
          </a:stretch>
        </p:blipFill>
        <p:spPr>
          <a:xfrm>
            <a:off x="6405563" y="2173486"/>
            <a:ext cx="95250" cy="76200"/>
          </a:xfrm>
          <a:prstGeom prst="rect">
            <a:avLst/>
          </a:prstGeom>
        </p:spPr>
      </p:pic>
      <p:pic>
        <p:nvPicPr>
          <p:cNvPr id="19" name="Image 17" descr="preencoded.png"/>
          <p:cNvPicPr>
            <a:picLocks noChangeAspect="1"/>
          </p:cNvPicPr>
          <p:nvPr/>
        </p:nvPicPr>
        <p:blipFill>
          <a:blip r:embed="rId7"/>
          <a:stretch>
            <a:fillRect/>
          </a:stretch>
        </p:blipFill>
        <p:spPr>
          <a:xfrm>
            <a:off x="6405563" y="2482007"/>
            <a:ext cx="95250" cy="76200"/>
          </a:xfrm>
          <a:prstGeom prst="rect">
            <a:avLst/>
          </a:prstGeom>
        </p:spPr>
      </p:pic>
      <p:pic>
        <p:nvPicPr>
          <p:cNvPr id="20" name="Image 18" descr="preencoded.png"/>
          <p:cNvPicPr>
            <a:picLocks noChangeAspect="1"/>
          </p:cNvPicPr>
          <p:nvPr/>
        </p:nvPicPr>
        <p:blipFill>
          <a:blip r:embed="rId13"/>
          <a:stretch>
            <a:fillRect/>
          </a:stretch>
        </p:blipFill>
        <p:spPr>
          <a:xfrm>
            <a:off x="6215063" y="4004370"/>
            <a:ext cx="5595938" cy="2568029"/>
          </a:xfrm>
          <a:prstGeom prst="rect">
            <a:avLst/>
          </a:prstGeom>
        </p:spPr>
      </p:pic>
      <p:pic>
        <p:nvPicPr>
          <p:cNvPr id="21" name="Image 19" descr="preencoded.png"/>
          <p:cNvPicPr>
            <a:picLocks noChangeAspect="1"/>
          </p:cNvPicPr>
          <p:nvPr/>
        </p:nvPicPr>
        <p:blipFill>
          <a:blip r:embed="rId14"/>
          <a:stretch>
            <a:fillRect/>
          </a:stretch>
        </p:blipFill>
        <p:spPr>
          <a:xfrm>
            <a:off x="6405563" y="4228207"/>
            <a:ext cx="285750" cy="190500"/>
          </a:xfrm>
          <a:prstGeom prst="rect">
            <a:avLst/>
          </a:prstGeom>
        </p:spPr>
      </p:pic>
      <p:pic>
        <p:nvPicPr>
          <p:cNvPr id="22" name="Image 20" descr="preencoded.png"/>
          <p:cNvPicPr>
            <a:picLocks noChangeAspect="1"/>
          </p:cNvPicPr>
          <p:nvPr/>
        </p:nvPicPr>
        <p:blipFill>
          <a:blip r:embed="rId8"/>
          <a:stretch>
            <a:fillRect/>
          </a:stretch>
        </p:blipFill>
        <p:spPr>
          <a:xfrm>
            <a:off x="6405563" y="4623495"/>
            <a:ext cx="95250" cy="76200"/>
          </a:xfrm>
          <a:prstGeom prst="rect">
            <a:avLst/>
          </a:prstGeom>
        </p:spPr>
      </p:pic>
      <p:pic>
        <p:nvPicPr>
          <p:cNvPr id="23" name="Image 21" descr="preencoded.png"/>
          <p:cNvPicPr>
            <a:picLocks noChangeAspect="1"/>
          </p:cNvPicPr>
          <p:nvPr/>
        </p:nvPicPr>
        <p:blipFill>
          <a:blip r:embed="rId7"/>
          <a:stretch>
            <a:fillRect/>
          </a:stretch>
        </p:blipFill>
        <p:spPr>
          <a:xfrm>
            <a:off x="6405563" y="4932015"/>
            <a:ext cx="95250" cy="76200"/>
          </a:xfrm>
          <a:prstGeom prst="rect">
            <a:avLst/>
          </a:prstGeom>
        </p:spPr>
      </p:pic>
      <p:pic>
        <p:nvPicPr>
          <p:cNvPr id="24" name="Image 22" descr="preencoded.png"/>
          <p:cNvPicPr>
            <a:picLocks noChangeAspect="1"/>
          </p:cNvPicPr>
          <p:nvPr/>
        </p:nvPicPr>
        <p:blipFill>
          <a:blip r:embed="rId8"/>
          <a:stretch>
            <a:fillRect/>
          </a:stretch>
        </p:blipFill>
        <p:spPr>
          <a:xfrm>
            <a:off x="6405563" y="5240536"/>
            <a:ext cx="95250" cy="76200"/>
          </a:xfrm>
          <a:prstGeom prst="rect">
            <a:avLst/>
          </a:prstGeom>
        </p:spPr>
      </p:pic>
      <p:sp>
        <p:nvSpPr>
          <p:cNvPr id="25" name="Text 0"/>
          <p:cNvSpPr/>
          <p:nvPr/>
        </p:nvSpPr>
        <p:spPr>
          <a:xfrm>
            <a:off x="619125" y="333375"/>
            <a:ext cx="10953750" cy="293340"/>
          </a:xfrm>
          <a:prstGeom prst="rect">
            <a:avLst/>
          </a:prstGeom>
          <a:noFill/>
          <a:ln/>
        </p:spPr>
        <p:txBody>
          <a:bodyPr vert="horz" wrap="square" lIns="0" tIns="0" rIns="0" bIns="0" rtlCol="0" anchor="ctr"/>
          <a:lstStyle/>
          <a:p>
            <a:pPr marL="0" indent="0">
              <a:lnSpc>
                <a:spcPts val="2310"/>
              </a:lnSpc>
              <a:buNone/>
            </a:pPr>
            <a:r>
              <a:rPr lang="en-US" sz="2100" b="1" dirty="0">
                <a:solidFill>
                  <a:srgbClr val="2D3436"/>
                </a:solidFill>
              </a:rPr>
              <a:t>AKT Exam High-Yield Facts</a:t>
            </a:r>
            <a:endParaRPr lang="en-US" sz="2100" dirty="0"/>
          </a:p>
        </p:txBody>
      </p:sp>
      <p:sp>
        <p:nvSpPr>
          <p:cNvPr id="26" name="Text 1"/>
          <p:cNvSpPr/>
          <p:nvPr/>
        </p:nvSpPr>
        <p:spPr>
          <a:xfrm>
            <a:off x="619125" y="712440"/>
            <a:ext cx="3429000" cy="171450"/>
          </a:xfrm>
          <a:prstGeom prst="rect">
            <a:avLst/>
          </a:prstGeom>
          <a:noFill/>
          <a:ln/>
        </p:spPr>
        <p:txBody>
          <a:bodyPr vert="horz" wrap="square" lIns="0" tIns="0" rIns="0" bIns="0" rtlCol="0" anchor="ctr"/>
          <a:lstStyle/>
          <a:p>
            <a:pPr marL="0" indent="0">
              <a:lnSpc>
                <a:spcPts val="1350"/>
              </a:lnSpc>
              <a:buNone/>
            </a:pPr>
            <a:r>
              <a:rPr lang="en-US" sz="900" b="1" kern="0" spc="30" dirty="0">
                <a:solidFill>
                  <a:srgbClr val="E17055"/>
                </a:solidFill>
              </a:rPr>
              <a:t>CERVICAL SCREENING MODULE</a:t>
            </a:r>
            <a:endParaRPr lang="en-US" sz="900" dirty="0"/>
          </a:p>
        </p:txBody>
      </p:sp>
      <p:sp>
        <p:nvSpPr>
          <p:cNvPr id="27" name="Text 2"/>
          <p:cNvSpPr/>
          <p:nvPr/>
        </p:nvSpPr>
        <p:spPr>
          <a:xfrm>
            <a:off x="2528888" y="683865"/>
            <a:ext cx="182880" cy="228600"/>
          </a:xfrm>
          <a:prstGeom prst="rect">
            <a:avLst/>
          </a:prstGeom>
          <a:noFill/>
          <a:ln/>
        </p:spPr>
        <p:txBody>
          <a:bodyPr vert="horz" wrap="square" lIns="0" tIns="0" rIns="0" bIns="0" rtlCol="0" anchor="ctr"/>
          <a:lstStyle/>
          <a:p>
            <a:pPr marL="0" indent="0">
              <a:lnSpc>
                <a:spcPts val="1800"/>
              </a:lnSpc>
              <a:buNone/>
            </a:pPr>
            <a:r>
              <a:rPr lang="en-US" sz="1200" dirty="0">
                <a:solidFill>
                  <a:srgbClr val="BDC3C7"/>
                </a:solidFill>
              </a:rPr>
              <a:t>|</a:t>
            </a:r>
            <a:endParaRPr lang="en-US" sz="1200" dirty="0"/>
          </a:p>
        </p:txBody>
      </p:sp>
      <p:sp>
        <p:nvSpPr>
          <p:cNvPr id="28" name="Text 3"/>
          <p:cNvSpPr/>
          <p:nvPr/>
        </p:nvSpPr>
        <p:spPr>
          <a:xfrm>
            <a:off x="2662238" y="712440"/>
            <a:ext cx="3291840" cy="171450"/>
          </a:xfrm>
          <a:prstGeom prst="rect">
            <a:avLst/>
          </a:prstGeom>
          <a:noFill/>
          <a:ln/>
        </p:spPr>
        <p:txBody>
          <a:bodyPr vert="horz" wrap="square" lIns="0" tIns="0" rIns="0" bIns="0" rtlCol="0" anchor="ctr"/>
          <a:lstStyle/>
          <a:p>
            <a:pPr marL="0" indent="0">
              <a:lnSpc>
                <a:spcPts val="1350"/>
              </a:lnSpc>
              <a:buNone/>
            </a:pPr>
            <a:r>
              <a:rPr lang="en-US" sz="900" dirty="0">
                <a:solidFill>
                  <a:srgbClr val="636E72"/>
                </a:solidFill>
              </a:rPr>
              <a:t>Bradford VTS GP Training</a:t>
            </a:r>
            <a:endParaRPr lang="en-US" sz="900" dirty="0"/>
          </a:p>
        </p:txBody>
      </p:sp>
      <p:sp>
        <p:nvSpPr>
          <p:cNvPr id="29" name="Text 4"/>
          <p:cNvSpPr/>
          <p:nvPr/>
        </p:nvSpPr>
        <p:spPr>
          <a:xfrm>
            <a:off x="971550" y="1436340"/>
            <a:ext cx="3291840" cy="257175"/>
          </a:xfrm>
          <a:prstGeom prst="rect">
            <a:avLst/>
          </a:prstGeom>
          <a:noFill/>
          <a:ln/>
        </p:spPr>
        <p:txBody>
          <a:bodyPr vert="horz" wrap="square" lIns="0" tIns="0" rIns="0" bIns="0" rtlCol="0" anchor="ctr"/>
          <a:lstStyle/>
          <a:p>
            <a:pPr marL="0" indent="0">
              <a:lnSpc>
                <a:spcPts val="2025"/>
              </a:lnSpc>
              <a:buNone/>
            </a:pPr>
            <a:r>
              <a:rPr lang="en-US" sz="1350" b="1" kern="0" spc="30" dirty="0">
                <a:solidFill>
                  <a:srgbClr val="2D3436"/>
                </a:solidFill>
              </a:rPr>
              <a:t>SCREENING BASICS</a:t>
            </a:r>
            <a:endParaRPr lang="en-US" sz="1350" dirty="0"/>
          </a:p>
        </p:txBody>
      </p:sp>
      <p:sp>
        <p:nvSpPr>
          <p:cNvPr id="30" name="Text 5"/>
          <p:cNvSpPr/>
          <p:nvPr/>
        </p:nvSpPr>
        <p:spPr>
          <a:xfrm>
            <a:off x="762000" y="1807815"/>
            <a:ext cx="10485120"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3436"/>
                </a:solidFill>
              </a:rPr>
              <a:t>Start Age:</a:t>
            </a:r>
            <a:r>
              <a:rPr lang="en-US" sz="1200" dirty="0">
                <a:solidFill>
                  <a:srgbClr val="2D3436"/>
                </a:solidFill>
              </a:rPr>
              <a:t> 25 in England (regardless of sexual history).</a:t>
            </a:r>
            <a:endParaRPr lang="en-US" sz="1200" dirty="0"/>
          </a:p>
        </p:txBody>
      </p:sp>
      <p:sp>
        <p:nvSpPr>
          <p:cNvPr id="31" name="Text 6"/>
          <p:cNvSpPr/>
          <p:nvPr/>
        </p:nvSpPr>
        <p:spPr>
          <a:xfrm>
            <a:off x="762000" y="2116336"/>
            <a:ext cx="11430000"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3436"/>
                </a:solidFill>
              </a:rPr>
              <a:t>Intervals:</a:t>
            </a:r>
            <a:r>
              <a:rPr lang="en-US" sz="1200" dirty="0">
                <a:solidFill>
                  <a:srgbClr val="2D3436"/>
                </a:solidFill>
              </a:rPr>
              <a:t> Every 3 years (25–49); Every 5 years (50–64).</a:t>
            </a:r>
            <a:endParaRPr lang="en-US" sz="1200" dirty="0"/>
          </a:p>
        </p:txBody>
      </p:sp>
      <p:sp>
        <p:nvSpPr>
          <p:cNvPr id="32" name="Text 7"/>
          <p:cNvSpPr/>
          <p:nvPr/>
        </p:nvSpPr>
        <p:spPr>
          <a:xfrm>
            <a:off x="762000" y="2424857"/>
            <a:ext cx="9083040"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3436"/>
                </a:solidFill>
              </a:rPr>
              <a:t>Impact:</a:t>
            </a:r>
            <a:r>
              <a:rPr lang="en-US" sz="1200" dirty="0">
                <a:solidFill>
                  <a:srgbClr val="2D3436"/>
                </a:solidFill>
              </a:rPr>
              <a:t> Saves ~4,500 lives per year in England.</a:t>
            </a:r>
            <a:endParaRPr lang="en-US" sz="1200" dirty="0"/>
          </a:p>
        </p:txBody>
      </p:sp>
      <p:sp>
        <p:nvSpPr>
          <p:cNvPr id="33" name="Text 8"/>
          <p:cNvSpPr/>
          <p:nvPr/>
        </p:nvSpPr>
        <p:spPr>
          <a:xfrm>
            <a:off x="971550" y="4194870"/>
            <a:ext cx="3291840" cy="257175"/>
          </a:xfrm>
          <a:prstGeom prst="rect">
            <a:avLst/>
          </a:prstGeom>
          <a:noFill/>
          <a:ln/>
        </p:spPr>
        <p:txBody>
          <a:bodyPr vert="horz" wrap="square" lIns="0" tIns="0" rIns="0" bIns="0" rtlCol="0" anchor="ctr"/>
          <a:lstStyle/>
          <a:p>
            <a:pPr marL="0" indent="0">
              <a:lnSpc>
                <a:spcPts val="2025"/>
              </a:lnSpc>
              <a:buNone/>
            </a:pPr>
            <a:r>
              <a:rPr lang="en-US" sz="1350" b="1" kern="0" spc="30" dirty="0">
                <a:solidFill>
                  <a:srgbClr val="2D3436"/>
                </a:solidFill>
              </a:rPr>
              <a:t>MANAGEMENT RULES</a:t>
            </a:r>
            <a:endParaRPr lang="en-US" sz="1350" dirty="0"/>
          </a:p>
        </p:txBody>
      </p:sp>
      <p:sp>
        <p:nvSpPr>
          <p:cNvPr id="34" name="Text 9"/>
          <p:cNvSpPr/>
          <p:nvPr/>
        </p:nvSpPr>
        <p:spPr>
          <a:xfrm>
            <a:off x="762000" y="4566345"/>
            <a:ext cx="11338560"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3436"/>
                </a:solidFill>
              </a:rPr>
              <a:t>HPV Negative:</a:t>
            </a:r>
            <a:r>
              <a:rPr lang="en-US" sz="1200" dirty="0">
                <a:solidFill>
                  <a:srgbClr val="2D3436"/>
                </a:solidFill>
              </a:rPr>
              <a:t> Routine recall (even if cytology is borderline).</a:t>
            </a:r>
            <a:endParaRPr lang="en-US" sz="1200" dirty="0"/>
          </a:p>
        </p:txBody>
      </p:sp>
      <p:sp>
        <p:nvSpPr>
          <p:cNvPr id="35" name="Text 10"/>
          <p:cNvSpPr/>
          <p:nvPr/>
        </p:nvSpPr>
        <p:spPr>
          <a:xfrm>
            <a:off x="762000" y="4874865"/>
            <a:ext cx="9509760"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3436"/>
                </a:solidFill>
              </a:rPr>
              <a:t>HPV Positive + Borderline/Mild:</a:t>
            </a:r>
            <a:r>
              <a:rPr lang="en-US" sz="1200" dirty="0">
                <a:solidFill>
                  <a:srgbClr val="2D3436"/>
                </a:solidFill>
              </a:rPr>
              <a:t> Refer to colposcopy.</a:t>
            </a:r>
            <a:endParaRPr lang="en-US" sz="1200" dirty="0"/>
          </a:p>
        </p:txBody>
      </p:sp>
      <p:sp>
        <p:nvSpPr>
          <p:cNvPr id="36" name="Text 11"/>
          <p:cNvSpPr/>
          <p:nvPr/>
        </p:nvSpPr>
        <p:spPr>
          <a:xfrm>
            <a:off x="762000" y="5183386"/>
            <a:ext cx="9692640"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3436"/>
                </a:solidFill>
              </a:rPr>
              <a:t>High-Grade (Mod/Sev):</a:t>
            </a:r>
            <a:r>
              <a:rPr lang="en-US" sz="1200" dirty="0">
                <a:solidFill>
                  <a:srgbClr val="2D3436"/>
                </a:solidFill>
              </a:rPr>
              <a:t> Refer regardless of HPV status.</a:t>
            </a:r>
            <a:endParaRPr lang="en-US" sz="1200" dirty="0"/>
          </a:p>
        </p:txBody>
      </p:sp>
      <p:sp>
        <p:nvSpPr>
          <p:cNvPr id="37" name="Text 12"/>
          <p:cNvSpPr/>
          <p:nvPr/>
        </p:nvSpPr>
        <p:spPr>
          <a:xfrm>
            <a:off x="6805613" y="1436340"/>
            <a:ext cx="3291840" cy="257175"/>
          </a:xfrm>
          <a:prstGeom prst="rect">
            <a:avLst/>
          </a:prstGeom>
          <a:noFill/>
          <a:ln/>
        </p:spPr>
        <p:txBody>
          <a:bodyPr vert="horz" wrap="square" lIns="0" tIns="0" rIns="0" bIns="0" rtlCol="0" anchor="ctr"/>
          <a:lstStyle/>
          <a:p>
            <a:pPr marL="0" indent="0">
              <a:lnSpc>
                <a:spcPts val="2025"/>
              </a:lnSpc>
              <a:buNone/>
            </a:pPr>
            <a:r>
              <a:rPr lang="en-US" sz="1350" b="1" kern="0" spc="30" dirty="0">
                <a:solidFill>
                  <a:srgbClr val="2D3436"/>
                </a:solidFill>
              </a:rPr>
              <a:t>URGENT REFERRALS</a:t>
            </a:r>
            <a:endParaRPr lang="en-US" sz="1350" dirty="0"/>
          </a:p>
        </p:txBody>
      </p:sp>
      <p:sp>
        <p:nvSpPr>
          <p:cNvPr id="38" name="Text 13"/>
          <p:cNvSpPr/>
          <p:nvPr/>
        </p:nvSpPr>
        <p:spPr>
          <a:xfrm>
            <a:off x="6596063" y="1807815"/>
            <a:ext cx="5595938"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3436"/>
                </a:solidFill>
              </a:rPr>
              <a:t>Suspicious Cervix:</a:t>
            </a:r>
            <a:r>
              <a:rPr lang="en-US" sz="1200" dirty="0">
                <a:solidFill>
                  <a:srgbClr val="2D3436"/>
                </a:solidFill>
              </a:rPr>
              <a:t> Urgent referral regardless of smear result.</a:t>
            </a:r>
            <a:endParaRPr lang="en-US" sz="1200" dirty="0"/>
          </a:p>
        </p:txBody>
      </p:sp>
      <p:sp>
        <p:nvSpPr>
          <p:cNvPr id="39" name="Text 14"/>
          <p:cNvSpPr/>
          <p:nvPr/>
        </p:nvSpPr>
        <p:spPr>
          <a:xfrm>
            <a:off x="6596063" y="2116336"/>
            <a:ext cx="5595938"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3436"/>
                </a:solidFill>
              </a:rPr>
              <a:t>3x Inadequate:</a:t>
            </a:r>
            <a:r>
              <a:rPr lang="en-US" sz="1200" dirty="0">
                <a:solidFill>
                  <a:srgbClr val="2D3436"/>
                </a:solidFill>
              </a:rPr>
              <a:t> Refer to colposcopy for investigation.</a:t>
            </a:r>
            <a:endParaRPr lang="en-US" sz="1200" dirty="0"/>
          </a:p>
        </p:txBody>
      </p:sp>
      <p:sp>
        <p:nvSpPr>
          <p:cNvPr id="40" name="Text 15"/>
          <p:cNvSpPr/>
          <p:nvPr/>
        </p:nvSpPr>
        <p:spPr>
          <a:xfrm>
            <a:off x="6596063" y="2424857"/>
            <a:ext cx="5595938"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3436"/>
                </a:solidFill>
              </a:rPr>
              <a:t>Symptoms:</a:t>
            </a:r>
            <a:r>
              <a:rPr lang="en-US" sz="1200" dirty="0">
                <a:solidFill>
                  <a:srgbClr val="2D3436"/>
                </a:solidFill>
              </a:rPr>
              <a:t> Never use a smear as a diagnostic tool for bleeding.</a:t>
            </a:r>
            <a:endParaRPr lang="en-US" sz="1200" dirty="0"/>
          </a:p>
        </p:txBody>
      </p:sp>
      <p:sp>
        <p:nvSpPr>
          <p:cNvPr id="41" name="Text 16"/>
          <p:cNvSpPr/>
          <p:nvPr/>
        </p:nvSpPr>
        <p:spPr>
          <a:xfrm>
            <a:off x="6805613" y="4194870"/>
            <a:ext cx="3703320" cy="257175"/>
          </a:xfrm>
          <a:prstGeom prst="rect">
            <a:avLst/>
          </a:prstGeom>
          <a:noFill/>
          <a:ln/>
        </p:spPr>
        <p:txBody>
          <a:bodyPr vert="horz" wrap="square" lIns="0" tIns="0" rIns="0" bIns="0" rtlCol="0" anchor="ctr"/>
          <a:lstStyle/>
          <a:p>
            <a:pPr marL="0" indent="0">
              <a:lnSpc>
                <a:spcPts val="2025"/>
              </a:lnSpc>
              <a:buNone/>
            </a:pPr>
            <a:r>
              <a:rPr lang="en-US" sz="1350" b="1" kern="0" spc="30" dirty="0">
                <a:solidFill>
                  <a:srgbClr val="2D3436"/>
                </a:solidFill>
              </a:rPr>
              <a:t>CIN &amp; TEST OF CURE</a:t>
            </a:r>
            <a:endParaRPr lang="en-US" sz="1350" dirty="0"/>
          </a:p>
        </p:txBody>
      </p:sp>
      <p:sp>
        <p:nvSpPr>
          <p:cNvPr id="42" name="Text 17"/>
          <p:cNvSpPr/>
          <p:nvPr/>
        </p:nvSpPr>
        <p:spPr>
          <a:xfrm>
            <a:off x="6596063" y="4566345"/>
            <a:ext cx="5595938"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3436"/>
                </a:solidFill>
              </a:rPr>
              <a:t>Test of Cure:</a:t>
            </a:r>
            <a:r>
              <a:rPr lang="en-US" sz="1200" dirty="0">
                <a:solidFill>
                  <a:srgbClr val="2D3436"/>
                </a:solidFill>
              </a:rPr>
              <a:t> HPV test 6 months after treatment for CIN.</a:t>
            </a:r>
            <a:endParaRPr lang="en-US" sz="1200" dirty="0"/>
          </a:p>
        </p:txBody>
      </p:sp>
      <p:sp>
        <p:nvSpPr>
          <p:cNvPr id="43" name="Text 18"/>
          <p:cNvSpPr/>
          <p:nvPr/>
        </p:nvSpPr>
        <p:spPr>
          <a:xfrm>
            <a:off x="6596063" y="4874865"/>
            <a:ext cx="5595938"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3436"/>
                </a:solidFill>
              </a:rPr>
              <a:t>CIN3:</a:t>
            </a:r>
            <a:r>
              <a:rPr lang="en-US" sz="1200" dirty="0">
                <a:solidFill>
                  <a:srgbClr val="2D3436"/>
                </a:solidFill>
              </a:rPr>
              <a:t> Full-thickness epithelial abnormality (high risk).</a:t>
            </a:r>
            <a:endParaRPr lang="en-US" sz="1200" dirty="0"/>
          </a:p>
        </p:txBody>
      </p:sp>
      <p:sp>
        <p:nvSpPr>
          <p:cNvPr id="44" name="Text 19"/>
          <p:cNvSpPr/>
          <p:nvPr/>
        </p:nvSpPr>
        <p:spPr>
          <a:xfrm>
            <a:off x="6596063" y="5183386"/>
            <a:ext cx="5595938"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3436"/>
                </a:solidFill>
              </a:rPr>
              <a:t>LLETZ:</a:t>
            </a:r>
            <a:r>
              <a:rPr lang="en-US" sz="1200" dirty="0">
                <a:solidFill>
                  <a:srgbClr val="2D3436"/>
                </a:solidFill>
              </a:rPr>
              <a:t> Standard loop excision treatment done in colposcopy.</a:t>
            </a:r>
            <a:endParaRPr lang="en-US" sz="12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285750" y="190500"/>
            <a:ext cx="11620500" cy="822871"/>
          </a:xfrm>
          <a:prstGeom prst="rect">
            <a:avLst/>
          </a:prstGeom>
        </p:spPr>
      </p:pic>
      <p:pic>
        <p:nvPicPr>
          <p:cNvPr id="5" name="Image 3" descr="preencoded.png"/>
          <p:cNvPicPr>
            <a:picLocks noChangeAspect="1"/>
          </p:cNvPicPr>
          <p:nvPr/>
        </p:nvPicPr>
        <p:blipFill>
          <a:blip r:embed="rId5"/>
          <a:stretch>
            <a:fillRect/>
          </a:stretch>
        </p:blipFill>
        <p:spPr>
          <a:xfrm>
            <a:off x="285750" y="1203871"/>
            <a:ext cx="5715000" cy="2632770"/>
          </a:xfrm>
          <a:prstGeom prst="rect">
            <a:avLst/>
          </a:prstGeom>
        </p:spPr>
      </p:pic>
      <p:pic>
        <p:nvPicPr>
          <p:cNvPr id="6" name="Image 4" descr="preencoded.png"/>
          <p:cNvPicPr>
            <a:picLocks noChangeAspect="1"/>
          </p:cNvPicPr>
          <p:nvPr/>
        </p:nvPicPr>
        <p:blipFill>
          <a:blip r:embed="rId6"/>
          <a:stretch>
            <a:fillRect/>
          </a:stretch>
        </p:blipFill>
        <p:spPr>
          <a:xfrm>
            <a:off x="476250" y="1394371"/>
            <a:ext cx="266700" cy="266700"/>
          </a:xfrm>
          <a:prstGeom prst="rect">
            <a:avLst/>
          </a:prstGeom>
        </p:spPr>
      </p:pic>
      <p:pic>
        <p:nvPicPr>
          <p:cNvPr id="7" name="Image 5" descr="preencoded.png"/>
          <p:cNvPicPr>
            <a:picLocks noChangeAspect="1"/>
          </p:cNvPicPr>
          <p:nvPr/>
        </p:nvPicPr>
        <p:blipFill>
          <a:blip r:embed="rId7"/>
          <a:stretch>
            <a:fillRect/>
          </a:stretch>
        </p:blipFill>
        <p:spPr>
          <a:xfrm>
            <a:off x="526256" y="1459111"/>
            <a:ext cx="166688" cy="137220"/>
          </a:xfrm>
          <a:prstGeom prst="rect">
            <a:avLst/>
          </a:prstGeom>
        </p:spPr>
      </p:pic>
      <p:pic>
        <p:nvPicPr>
          <p:cNvPr id="8" name="Image 6" descr="preencoded.png"/>
          <p:cNvPicPr>
            <a:picLocks noChangeAspect="1"/>
          </p:cNvPicPr>
          <p:nvPr/>
        </p:nvPicPr>
        <p:blipFill>
          <a:blip r:embed="rId8"/>
          <a:stretch>
            <a:fillRect/>
          </a:stretch>
        </p:blipFill>
        <p:spPr>
          <a:xfrm>
            <a:off x="476250" y="1813471"/>
            <a:ext cx="142875" cy="476250"/>
          </a:xfrm>
          <a:prstGeom prst="rect">
            <a:avLst/>
          </a:prstGeom>
        </p:spPr>
      </p:pic>
      <p:pic>
        <p:nvPicPr>
          <p:cNvPr id="9" name="Image 7" descr="preencoded.png"/>
          <p:cNvPicPr>
            <a:picLocks noChangeAspect="1"/>
          </p:cNvPicPr>
          <p:nvPr/>
        </p:nvPicPr>
        <p:blipFill>
          <a:blip r:embed="rId8"/>
          <a:stretch>
            <a:fillRect/>
          </a:stretch>
        </p:blipFill>
        <p:spPr>
          <a:xfrm>
            <a:off x="476250" y="2423071"/>
            <a:ext cx="142875" cy="476250"/>
          </a:xfrm>
          <a:prstGeom prst="rect">
            <a:avLst/>
          </a:prstGeom>
        </p:spPr>
      </p:pic>
      <p:pic>
        <p:nvPicPr>
          <p:cNvPr id="10" name="Image 8" descr="preencoded.png"/>
          <p:cNvPicPr>
            <a:picLocks noChangeAspect="1"/>
          </p:cNvPicPr>
          <p:nvPr/>
        </p:nvPicPr>
        <p:blipFill>
          <a:blip r:embed="rId8"/>
          <a:stretch>
            <a:fillRect/>
          </a:stretch>
        </p:blipFill>
        <p:spPr>
          <a:xfrm>
            <a:off x="476250" y="3032671"/>
            <a:ext cx="142875" cy="476250"/>
          </a:xfrm>
          <a:prstGeom prst="rect">
            <a:avLst/>
          </a:prstGeom>
        </p:spPr>
      </p:pic>
      <p:pic>
        <p:nvPicPr>
          <p:cNvPr id="11" name="Image 9" descr="preencoded.png"/>
          <p:cNvPicPr>
            <a:picLocks noChangeAspect="1"/>
          </p:cNvPicPr>
          <p:nvPr/>
        </p:nvPicPr>
        <p:blipFill>
          <a:blip r:embed="rId9"/>
          <a:stretch>
            <a:fillRect/>
          </a:stretch>
        </p:blipFill>
        <p:spPr>
          <a:xfrm>
            <a:off x="285750" y="4027140"/>
            <a:ext cx="5715000" cy="2640360"/>
          </a:xfrm>
          <a:prstGeom prst="rect">
            <a:avLst/>
          </a:prstGeom>
        </p:spPr>
      </p:pic>
      <p:pic>
        <p:nvPicPr>
          <p:cNvPr id="12" name="Image 10" descr="preencoded.png"/>
          <p:cNvPicPr>
            <a:picLocks noChangeAspect="1"/>
          </p:cNvPicPr>
          <p:nvPr/>
        </p:nvPicPr>
        <p:blipFill>
          <a:blip r:embed="rId10"/>
          <a:stretch>
            <a:fillRect/>
          </a:stretch>
        </p:blipFill>
        <p:spPr>
          <a:xfrm>
            <a:off x="476250" y="4217640"/>
            <a:ext cx="266700" cy="266700"/>
          </a:xfrm>
          <a:prstGeom prst="rect">
            <a:avLst/>
          </a:prstGeom>
        </p:spPr>
      </p:pic>
      <p:pic>
        <p:nvPicPr>
          <p:cNvPr id="13" name="Image 11" descr="preencoded.png"/>
          <p:cNvPicPr>
            <a:picLocks noChangeAspect="1"/>
          </p:cNvPicPr>
          <p:nvPr/>
        </p:nvPicPr>
        <p:blipFill>
          <a:blip r:embed="rId11"/>
          <a:stretch>
            <a:fillRect/>
          </a:stretch>
        </p:blipFill>
        <p:spPr>
          <a:xfrm>
            <a:off x="526256" y="4282380"/>
            <a:ext cx="166688" cy="137220"/>
          </a:xfrm>
          <a:prstGeom prst="rect">
            <a:avLst/>
          </a:prstGeom>
        </p:spPr>
      </p:pic>
      <p:pic>
        <p:nvPicPr>
          <p:cNvPr id="14" name="Image 12" descr="preencoded.png"/>
          <p:cNvPicPr>
            <a:picLocks noChangeAspect="1"/>
          </p:cNvPicPr>
          <p:nvPr/>
        </p:nvPicPr>
        <p:blipFill>
          <a:blip r:embed="rId12"/>
          <a:stretch>
            <a:fillRect/>
          </a:stretch>
        </p:blipFill>
        <p:spPr>
          <a:xfrm>
            <a:off x="476250" y="4636740"/>
            <a:ext cx="142875" cy="519410"/>
          </a:xfrm>
          <a:prstGeom prst="rect">
            <a:avLst/>
          </a:prstGeom>
        </p:spPr>
      </p:pic>
      <p:pic>
        <p:nvPicPr>
          <p:cNvPr id="15" name="Image 13" descr="preencoded.png"/>
          <p:cNvPicPr>
            <a:picLocks noChangeAspect="1"/>
          </p:cNvPicPr>
          <p:nvPr/>
        </p:nvPicPr>
        <p:blipFill>
          <a:blip r:embed="rId13"/>
          <a:stretch>
            <a:fillRect/>
          </a:stretch>
        </p:blipFill>
        <p:spPr>
          <a:xfrm>
            <a:off x="476250" y="5289500"/>
            <a:ext cx="142875" cy="519410"/>
          </a:xfrm>
          <a:prstGeom prst="rect">
            <a:avLst/>
          </a:prstGeom>
        </p:spPr>
      </p:pic>
      <p:pic>
        <p:nvPicPr>
          <p:cNvPr id="16" name="Image 14" descr="preencoded.png"/>
          <p:cNvPicPr>
            <a:picLocks noChangeAspect="1"/>
          </p:cNvPicPr>
          <p:nvPr/>
        </p:nvPicPr>
        <p:blipFill>
          <a:blip r:embed="rId14"/>
          <a:stretch>
            <a:fillRect/>
          </a:stretch>
        </p:blipFill>
        <p:spPr>
          <a:xfrm>
            <a:off x="476250" y="5942261"/>
            <a:ext cx="142875" cy="439489"/>
          </a:xfrm>
          <a:prstGeom prst="rect">
            <a:avLst/>
          </a:prstGeom>
        </p:spPr>
      </p:pic>
      <p:pic>
        <p:nvPicPr>
          <p:cNvPr id="17" name="Image 15" descr="preencoded.png"/>
          <p:cNvPicPr>
            <a:picLocks noChangeAspect="1"/>
          </p:cNvPicPr>
          <p:nvPr/>
        </p:nvPicPr>
        <p:blipFill>
          <a:blip r:embed="rId15"/>
          <a:stretch>
            <a:fillRect/>
          </a:stretch>
        </p:blipFill>
        <p:spPr>
          <a:xfrm>
            <a:off x="6191250" y="1203871"/>
            <a:ext cx="5715000" cy="2636639"/>
          </a:xfrm>
          <a:prstGeom prst="rect">
            <a:avLst/>
          </a:prstGeom>
        </p:spPr>
      </p:pic>
      <p:pic>
        <p:nvPicPr>
          <p:cNvPr id="18" name="Image 16" descr="preencoded.png"/>
          <p:cNvPicPr>
            <a:picLocks noChangeAspect="1"/>
          </p:cNvPicPr>
          <p:nvPr/>
        </p:nvPicPr>
        <p:blipFill>
          <a:blip r:embed="rId16"/>
          <a:stretch>
            <a:fillRect/>
          </a:stretch>
        </p:blipFill>
        <p:spPr>
          <a:xfrm>
            <a:off x="6381750" y="1394371"/>
            <a:ext cx="266700" cy="266700"/>
          </a:xfrm>
          <a:prstGeom prst="rect">
            <a:avLst/>
          </a:prstGeom>
        </p:spPr>
      </p:pic>
      <p:pic>
        <p:nvPicPr>
          <p:cNvPr id="19" name="Image 17" descr="preencoded.png"/>
          <p:cNvPicPr>
            <a:picLocks noChangeAspect="1"/>
          </p:cNvPicPr>
          <p:nvPr/>
        </p:nvPicPr>
        <p:blipFill>
          <a:blip r:embed="rId17"/>
          <a:stretch>
            <a:fillRect/>
          </a:stretch>
        </p:blipFill>
        <p:spPr>
          <a:xfrm>
            <a:off x="6431756" y="1459111"/>
            <a:ext cx="166688" cy="137220"/>
          </a:xfrm>
          <a:prstGeom prst="rect">
            <a:avLst/>
          </a:prstGeom>
        </p:spPr>
      </p:pic>
      <p:pic>
        <p:nvPicPr>
          <p:cNvPr id="20" name="Image 18" descr="preencoded.png"/>
          <p:cNvPicPr>
            <a:picLocks noChangeAspect="1"/>
          </p:cNvPicPr>
          <p:nvPr/>
        </p:nvPicPr>
        <p:blipFill>
          <a:blip r:embed="rId18"/>
          <a:stretch>
            <a:fillRect/>
          </a:stretch>
        </p:blipFill>
        <p:spPr>
          <a:xfrm>
            <a:off x="6381750" y="1813471"/>
            <a:ext cx="142875" cy="408087"/>
          </a:xfrm>
          <a:prstGeom prst="rect">
            <a:avLst/>
          </a:prstGeom>
        </p:spPr>
      </p:pic>
      <p:pic>
        <p:nvPicPr>
          <p:cNvPr id="21" name="Image 19" descr="preencoded.png"/>
          <p:cNvPicPr>
            <a:picLocks noChangeAspect="1"/>
          </p:cNvPicPr>
          <p:nvPr/>
        </p:nvPicPr>
        <p:blipFill>
          <a:blip r:embed="rId18"/>
          <a:stretch>
            <a:fillRect/>
          </a:stretch>
        </p:blipFill>
        <p:spPr>
          <a:xfrm>
            <a:off x="6381750" y="2354907"/>
            <a:ext cx="142875" cy="408087"/>
          </a:xfrm>
          <a:prstGeom prst="rect">
            <a:avLst/>
          </a:prstGeom>
        </p:spPr>
      </p:pic>
      <p:pic>
        <p:nvPicPr>
          <p:cNvPr id="22" name="Image 20" descr="preencoded.png"/>
          <p:cNvPicPr>
            <a:picLocks noChangeAspect="1"/>
          </p:cNvPicPr>
          <p:nvPr/>
        </p:nvPicPr>
        <p:blipFill>
          <a:blip r:embed="rId19"/>
          <a:stretch>
            <a:fillRect/>
          </a:stretch>
        </p:blipFill>
        <p:spPr>
          <a:xfrm>
            <a:off x="6381750" y="2896344"/>
            <a:ext cx="142875" cy="408087"/>
          </a:xfrm>
          <a:prstGeom prst="rect">
            <a:avLst/>
          </a:prstGeom>
        </p:spPr>
      </p:pic>
      <p:pic>
        <p:nvPicPr>
          <p:cNvPr id="23" name="Image 21" descr="preencoded.png"/>
          <p:cNvPicPr>
            <a:picLocks noChangeAspect="1"/>
          </p:cNvPicPr>
          <p:nvPr/>
        </p:nvPicPr>
        <p:blipFill>
          <a:blip r:embed="rId20"/>
          <a:stretch>
            <a:fillRect/>
          </a:stretch>
        </p:blipFill>
        <p:spPr>
          <a:xfrm>
            <a:off x="6191250" y="4031010"/>
            <a:ext cx="5715000" cy="2636639"/>
          </a:xfrm>
          <a:prstGeom prst="rect">
            <a:avLst/>
          </a:prstGeom>
        </p:spPr>
      </p:pic>
      <p:pic>
        <p:nvPicPr>
          <p:cNvPr id="24" name="Image 22" descr="preencoded.png"/>
          <p:cNvPicPr>
            <a:picLocks noChangeAspect="1"/>
          </p:cNvPicPr>
          <p:nvPr/>
        </p:nvPicPr>
        <p:blipFill>
          <a:blip r:embed="rId21"/>
          <a:stretch>
            <a:fillRect/>
          </a:stretch>
        </p:blipFill>
        <p:spPr>
          <a:xfrm>
            <a:off x="6381750" y="4221510"/>
            <a:ext cx="266700" cy="266700"/>
          </a:xfrm>
          <a:prstGeom prst="rect">
            <a:avLst/>
          </a:prstGeom>
        </p:spPr>
      </p:pic>
      <p:pic>
        <p:nvPicPr>
          <p:cNvPr id="25" name="Image 23" descr="preencoded.png"/>
          <p:cNvPicPr>
            <a:picLocks noChangeAspect="1"/>
          </p:cNvPicPr>
          <p:nvPr/>
        </p:nvPicPr>
        <p:blipFill>
          <a:blip r:embed="rId22"/>
          <a:stretch>
            <a:fillRect/>
          </a:stretch>
        </p:blipFill>
        <p:spPr>
          <a:xfrm>
            <a:off x="6431756" y="4286250"/>
            <a:ext cx="166688" cy="137220"/>
          </a:xfrm>
          <a:prstGeom prst="rect">
            <a:avLst/>
          </a:prstGeom>
        </p:spPr>
      </p:pic>
      <p:pic>
        <p:nvPicPr>
          <p:cNvPr id="26" name="Image 24" descr="preencoded.png"/>
          <p:cNvPicPr>
            <a:picLocks noChangeAspect="1"/>
          </p:cNvPicPr>
          <p:nvPr/>
        </p:nvPicPr>
        <p:blipFill>
          <a:blip r:embed="rId23"/>
          <a:stretch>
            <a:fillRect/>
          </a:stretch>
        </p:blipFill>
        <p:spPr>
          <a:xfrm>
            <a:off x="6381750" y="4640610"/>
            <a:ext cx="142875" cy="476250"/>
          </a:xfrm>
          <a:prstGeom prst="rect">
            <a:avLst/>
          </a:prstGeom>
        </p:spPr>
      </p:pic>
      <p:pic>
        <p:nvPicPr>
          <p:cNvPr id="27" name="Image 25" descr="preencoded.png"/>
          <p:cNvPicPr>
            <a:picLocks noChangeAspect="1"/>
          </p:cNvPicPr>
          <p:nvPr/>
        </p:nvPicPr>
        <p:blipFill>
          <a:blip r:embed="rId24"/>
          <a:stretch>
            <a:fillRect/>
          </a:stretch>
        </p:blipFill>
        <p:spPr>
          <a:xfrm>
            <a:off x="6381750" y="5250210"/>
            <a:ext cx="142875" cy="408087"/>
          </a:xfrm>
          <a:prstGeom prst="rect">
            <a:avLst/>
          </a:prstGeom>
        </p:spPr>
      </p:pic>
      <p:pic>
        <p:nvPicPr>
          <p:cNvPr id="28" name="Image 26" descr="preencoded.png"/>
          <p:cNvPicPr>
            <a:picLocks noChangeAspect="1"/>
          </p:cNvPicPr>
          <p:nvPr/>
        </p:nvPicPr>
        <p:blipFill>
          <a:blip r:embed="rId25"/>
          <a:stretch>
            <a:fillRect/>
          </a:stretch>
        </p:blipFill>
        <p:spPr>
          <a:xfrm>
            <a:off x="6381750" y="5791646"/>
            <a:ext cx="142875" cy="476250"/>
          </a:xfrm>
          <a:prstGeom prst="rect">
            <a:avLst/>
          </a:prstGeom>
        </p:spPr>
      </p:pic>
      <p:sp>
        <p:nvSpPr>
          <p:cNvPr id="29" name="Text 0"/>
          <p:cNvSpPr/>
          <p:nvPr/>
        </p:nvSpPr>
        <p:spPr>
          <a:xfrm>
            <a:off x="523875" y="333375"/>
            <a:ext cx="11247120" cy="251371"/>
          </a:xfrm>
          <a:prstGeom prst="rect">
            <a:avLst/>
          </a:prstGeom>
          <a:noFill/>
          <a:ln/>
        </p:spPr>
        <p:txBody>
          <a:bodyPr vert="horz" wrap="square" lIns="0" tIns="0" rIns="0" bIns="0" rtlCol="0" anchor="ctr"/>
          <a:lstStyle/>
          <a:p>
            <a:pPr marL="0" indent="0">
              <a:lnSpc>
                <a:spcPts val="1980"/>
              </a:lnSpc>
              <a:buNone/>
            </a:pPr>
            <a:r>
              <a:rPr lang="en-US" sz="1800" b="1" dirty="0">
                <a:solidFill>
                  <a:srgbClr val="2D3436"/>
                </a:solidFill>
              </a:rPr>
              <a:t>SCA Consultation and Communication Pearls</a:t>
            </a:r>
            <a:endParaRPr lang="en-US" sz="1800" dirty="0"/>
          </a:p>
        </p:txBody>
      </p:sp>
      <p:sp>
        <p:nvSpPr>
          <p:cNvPr id="30" name="Text 1"/>
          <p:cNvSpPr/>
          <p:nvPr/>
        </p:nvSpPr>
        <p:spPr>
          <a:xfrm>
            <a:off x="523875" y="670471"/>
            <a:ext cx="3429000" cy="171450"/>
          </a:xfrm>
          <a:prstGeom prst="rect">
            <a:avLst/>
          </a:prstGeom>
          <a:noFill/>
          <a:ln/>
        </p:spPr>
        <p:txBody>
          <a:bodyPr vert="horz" wrap="square" lIns="0" tIns="0" rIns="0" bIns="0" rtlCol="0" anchor="ctr"/>
          <a:lstStyle/>
          <a:p>
            <a:pPr marL="0" indent="0">
              <a:lnSpc>
                <a:spcPts val="1350"/>
              </a:lnSpc>
              <a:buNone/>
            </a:pPr>
            <a:r>
              <a:rPr lang="en-US" sz="900" b="1" kern="0" spc="30" dirty="0">
                <a:solidFill>
                  <a:srgbClr val="E17055"/>
                </a:solidFill>
              </a:rPr>
              <a:t>CERVICAL SCREENING MODULE</a:t>
            </a:r>
            <a:endParaRPr lang="en-US" sz="900" dirty="0"/>
          </a:p>
        </p:txBody>
      </p:sp>
      <p:sp>
        <p:nvSpPr>
          <p:cNvPr id="31" name="Text 2"/>
          <p:cNvSpPr/>
          <p:nvPr/>
        </p:nvSpPr>
        <p:spPr>
          <a:xfrm>
            <a:off x="2433638" y="641896"/>
            <a:ext cx="182880" cy="228600"/>
          </a:xfrm>
          <a:prstGeom prst="rect">
            <a:avLst/>
          </a:prstGeom>
          <a:noFill/>
          <a:ln/>
        </p:spPr>
        <p:txBody>
          <a:bodyPr vert="horz" wrap="square" lIns="0" tIns="0" rIns="0" bIns="0" rtlCol="0" anchor="ctr"/>
          <a:lstStyle/>
          <a:p>
            <a:pPr marL="0" indent="0">
              <a:lnSpc>
                <a:spcPts val="1800"/>
              </a:lnSpc>
              <a:buNone/>
            </a:pPr>
            <a:r>
              <a:rPr lang="en-US" sz="1200" dirty="0">
                <a:solidFill>
                  <a:srgbClr val="BDC3C7"/>
                </a:solidFill>
              </a:rPr>
              <a:t>|</a:t>
            </a:r>
            <a:endParaRPr lang="en-US" sz="1200" dirty="0"/>
          </a:p>
        </p:txBody>
      </p:sp>
      <p:sp>
        <p:nvSpPr>
          <p:cNvPr id="32" name="Text 3"/>
          <p:cNvSpPr/>
          <p:nvPr/>
        </p:nvSpPr>
        <p:spPr>
          <a:xfrm>
            <a:off x="2566988" y="670471"/>
            <a:ext cx="3291840" cy="171450"/>
          </a:xfrm>
          <a:prstGeom prst="rect">
            <a:avLst/>
          </a:prstGeom>
          <a:noFill/>
          <a:ln/>
        </p:spPr>
        <p:txBody>
          <a:bodyPr vert="horz" wrap="square" lIns="0" tIns="0" rIns="0" bIns="0" rtlCol="0" anchor="ctr"/>
          <a:lstStyle/>
          <a:p>
            <a:pPr marL="0" indent="0">
              <a:lnSpc>
                <a:spcPts val="1350"/>
              </a:lnSpc>
              <a:buNone/>
            </a:pPr>
            <a:r>
              <a:rPr lang="en-US" sz="900" dirty="0">
                <a:solidFill>
                  <a:srgbClr val="636E72"/>
                </a:solidFill>
              </a:rPr>
              <a:t>Bradford VTS GP Training</a:t>
            </a:r>
            <a:endParaRPr lang="en-US" sz="900" dirty="0"/>
          </a:p>
        </p:txBody>
      </p:sp>
      <p:sp>
        <p:nvSpPr>
          <p:cNvPr id="33" name="Text 4"/>
          <p:cNvSpPr/>
          <p:nvPr/>
        </p:nvSpPr>
        <p:spPr>
          <a:xfrm>
            <a:off x="838200" y="1399133"/>
            <a:ext cx="6583680" cy="257175"/>
          </a:xfrm>
          <a:prstGeom prst="rect">
            <a:avLst/>
          </a:prstGeom>
          <a:noFill/>
          <a:ln/>
        </p:spPr>
        <p:txBody>
          <a:bodyPr vert="horz" wrap="square" lIns="0" tIns="0" rIns="0" bIns="0" rtlCol="0" anchor="ctr"/>
          <a:lstStyle/>
          <a:p>
            <a:pPr marL="0" indent="0">
              <a:lnSpc>
                <a:spcPts val="2025"/>
              </a:lnSpc>
              <a:buNone/>
            </a:pPr>
            <a:r>
              <a:rPr lang="en-US" sz="1350" b="1" kern="0" spc="30" dirty="0">
                <a:solidFill>
                  <a:srgbClr val="6A1B9A"/>
                </a:solidFill>
              </a:rPr>
              <a:t>SCA TALK: SCREENING VS DIAGNOSIS</a:t>
            </a:r>
            <a:endParaRPr lang="en-US" sz="1350" dirty="0"/>
          </a:p>
        </p:txBody>
      </p:sp>
      <p:sp>
        <p:nvSpPr>
          <p:cNvPr id="34" name="Text 5"/>
          <p:cNvSpPr/>
          <p:nvPr/>
        </p:nvSpPr>
        <p:spPr>
          <a:xfrm>
            <a:off x="714375" y="1775371"/>
            <a:ext cx="5095875" cy="514350"/>
          </a:xfrm>
          <a:prstGeom prst="rect">
            <a:avLst/>
          </a:prstGeom>
          <a:noFill/>
          <a:ln/>
        </p:spPr>
        <p:txBody>
          <a:bodyPr vert="horz" wrap="square" lIns="0" tIns="0" rIns="0" bIns="0" rtlCol="0" anchor="ctr"/>
          <a:lstStyle/>
          <a:p>
            <a:pPr marL="0" indent="0" algn="l">
              <a:lnSpc>
                <a:spcPts val="1680"/>
              </a:lnSpc>
              <a:buNone/>
            </a:pPr>
            <a:r>
              <a:rPr lang="en-US" sz="1200" b="1" dirty="0">
                <a:solidFill>
                  <a:srgbClr val="2D3436"/>
                </a:solidFill>
              </a:rPr>
              <a:t>Define Purpose:</a:t>
            </a:r>
            <a:r>
              <a:rPr lang="en-US" sz="1200" dirty="0">
                <a:solidFill>
                  <a:srgbClr val="2D3436"/>
                </a:solidFill>
              </a:rPr>
              <a:t> "This is a screening test, not a diagnostic one. We're looking for early changes, not cancer itself."</a:t>
            </a:r>
            <a:endParaRPr lang="en-US" sz="1200" dirty="0"/>
          </a:p>
        </p:txBody>
      </p:sp>
      <p:sp>
        <p:nvSpPr>
          <p:cNvPr id="35" name="Text 6"/>
          <p:cNvSpPr/>
          <p:nvPr/>
        </p:nvSpPr>
        <p:spPr>
          <a:xfrm>
            <a:off x="714375" y="2384971"/>
            <a:ext cx="5095875" cy="514350"/>
          </a:xfrm>
          <a:prstGeom prst="rect">
            <a:avLst/>
          </a:prstGeom>
          <a:noFill/>
          <a:ln/>
        </p:spPr>
        <p:txBody>
          <a:bodyPr vert="horz" wrap="square" lIns="0" tIns="0" rIns="0" bIns="0" rtlCol="0" anchor="ctr"/>
          <a:lstStyle/>
          <a:p>
            <a:pPr marL="0" indent="0" algn="l">
              <a:lnSpc>
                <a:spcPts val="1680"/>
              </a:lnSpc>
              <a:buNone/>
            </a:pPr>
            <a:r>
              <a:rPr lang="en-US" sz="1200" b="1" dirty="0">
                <a:solidFill>
                  <a:srgbClr val="2D3436"/>
                </a:solidFill>
              </a:rPr>
              <a:t>The Metaphor:</a:t>
            </a:r>
            <a:r>
              <a:rPr lang="en-US" sz="1200" dirty="0">
                <a:solidFill>
                  <a:srgbClr val="2D3436"/>
                </a:solidFill>
              </a:rPr>
              <a:t> Use the "rusty pipe" analogy to explain CIN—catching rust before the pipe breaks.</a:t>
            </a:r>
            <a:endParaRPr lang="en-US" sz="1200" dirty="0"/>
          </a:p>
        </p:txBody>
      </p:sp>
      <p:sp>
        <p:nvSpPr>
          <p:cNvPr id="36" name="Text 7"/>
          <p:cNvSpPr/>
          <p:nvPr/>
        </p:nvSpPr>
        <p:spPr>
          <a:xfrm>
            <a:off x="714375" y="2994571"/>
            <a:ext cx="5095875" cy="514350"/>
          </a:xfrm>
          <a:prstGeom prst="rect">
            <a:avLst/>
          </a:prstGeom>
          <a:noFill/>
          <a:ln/>
        </p:spPr>
        <p:txBody>
          <a:bodyPr vert="horz" wrap="square" lIns="0" tIns="0" rIns="0" bIns="0" rtlCol="0" anchor="ctr"/>
          <a:lstStyle/>
          <a:p>
            <a:pPr marL="0" indent="0" algn="l">
              <a:lnSpc>
                <a:spcPts val="1680"/>
              </a:lnSpc>
              <a:buNone/>
            </a:pPr>
            <a:r>
              <a:rPr lang="en-US" sz="1200" b="1" dirty="0">
                <a:solidFill>
                  <a:srgbClr val="2D3436"/>
                </a:solidFill>
              </a:rPr>
              <a:t>Honesty on Risk:</a:t>
            </a:r>
            <a:r>
              <a:rPr lang="en-US" sz="1200" dirty="0">
                <a:solidFill>
                  <a:srgbClr val="2D3436"/>
                </a:solidFill>
              </a:rPr>
              <a:t> "A normal result means your risk is very low, but not zero. That's why we invite you back regularly."</a:t>
            </a:r>
            <a:endParaRPr lang="en-US" sz="1200" dirty="0"/>
          </a:p>
        </p:txBody>
      </p:sp>
      <p:sp>
        <p:nvSpPr>
          <p:cNvPr id="37" name="Text 8"/>
          <p:cNvSpPr/>
          <p:nvPr/>
        </p:nvSpPr>
        <p:spPr>
          <a:xfrm>
            <a:off x="838200" y="4222403"/>
            <a:ext cx="4320540" cy="257175"/>
          </a:xfrm>
          <a:prstGeom prst="rect">
            <a:avLst/>
          </a:prstGeom>
          <a:noFill/>
          <a:ln/>
        </p:spPr>
        <p:txBody>
          <a:bodyPr vert="horz" wrap="square" lIns="0" tIns="0" rIns="0" bIns="0" rtlCol="0" anchor="ctr"/>
          <a:lstStyle/>
          <a:p>
            <a:pPr marL="0" indent="0">
              <a:lnSpc>
                <a:spcPts val="2025"/>
              </a:lnSpc>
              <a:buNone/>
            </a:pPr>
            <a:r>
              <a:rPr lang="en-US" sz="1350" b="1" kern="0" spc="30" dirty="0">
                <a:solidFill>
                  <a:srgbClr val="F9A825"/>
                </a:solidFill>
              </a:rPr>
              <a:t>REASSURANCE &amp; RESULTS</a:t>
            </a:r>
            <a:endParaRPr lang="en-US" sz="1350" dirty="0"/>
          </a:p>
        </p:txBody>
      </p:sp>
      <p:sp>
        <p:nvSpPr>
          <p:cNvPr id="38" name="Text 9"/>
          <p:cNvSpPr/>
          <p:nvPr/>
        </p:nvSpPr>
        <p:spPr>
          <a:xfrm>
            <a:off x="714375" y="4598640"/>
            <a:ext cx="5095875" cy="557510"/>
          </a:xfrm>
          <a:prstGeom prst="rect">
            <a:avLst/>
          </a:prstGeom>
          <a:noFill/>
          <a:ln/>
        </p:spPr>
        <p:txBody>
          <a:bodyPr vert="horz" wrap="square" lIns="0" tIns="0" rIns="0" bIns="0" rtlCol="0" anchor="ctr"/>
          <a:lstStyle/>
          <a:p>
            <a:pPr marL="0" indent="0" algn="l">
              <a:lnSpc>
                <a:spcPts val="1680"/>
              </a:lnSpc>
              <a:buNone/>
            </a:pPr>
            <a:r>
              <a:rPr lang="en-US" sz="1200" b="1" dirty="0">
                <a:solidFill>
                  <a:srgbClr val="2D3436"/>
                </a:solidFill>
              </a:rPr>
              <a:t>De-escalate Fear:</a:t>
            </a:r>
            <a:r>
              <a:rPr lang="en-US" sz="1200" dirty="0">
                <a:solidFill>
                  <a:srgbClr val="2D3436"/>
                </a:solidFill>
              </a:rPr>
              <a:t> "Most women with an abnormal smear do not have cancer. We found changes we can treat easily now."</a:t>
            </a:r>
            <a:endParaRPr lang="en-US" sz="1200" dirty="0"/>
          </a:p>
        </p:txBody>
      </p:sp>
      <p:sp>
        <p:nvSpPr>
          <p:cNvPr id="39" name="Text 10"/>
          <p:cNvSpPr/>
          <p:nvPr/>
        </p:nvSpPr>
        <p:spPr>
          <a:xfrm>
            <a:off x="714375" y="5251400"/>
            <a:ext cx="5095875" cy="557510"/>
          </a:xfrm>
          <a:prstGeom prst="rect">
            <a:avLst/>
          </a:prstGeom>
          <a:noFill/>
          <a:ln/>
        </p:spPr>
        <p:txBody>
          <a:bodyPr vert="horz" wrap="square" lIns="0" tIns="0" rIns="0" bIns="0" rtlCol="0" anchor="ctr"/>
          <a:lstStyle/>
          <a:p>
            <a:pPr marL="0" indent="0" algn="l">
              <a:lnSpc>
                <a:spcPts val="1680"/>
              </a:lnSpc>
              <a:buNone/>
            </a:pPr>
            <a:r>
              <a:rPr lang="en-US" sz="1200" b="1" dirty="0">
                <a:solidFill>
                  <a:srgbClr val="2D3436"/>
                </a:solidFill>
              </a:rPr>
              <a:t>HPV Context:</a:t>
            </a:r>
            <a:r>
              <a:rPr lang="en-US" sz="1200" dirty="0">
                <a:solidFill>
                  <a:srgbClr val="2D3436"/>
                </a:solidFill>
              </a:rPr>
              <a:t> Explain that the virus is very common and usually cleared by the body, like a "cold for the cervix."</a:t>
            </a:r>
            <a:endParaRPr lang="en-US" sz="1200" dirty="0"/>
          </a:p>
        </p:txBody>
      </p:sp>
      <p:sp>
        <p:nvSpPr>
          <p:cNvPr id="40" name="Text 11"/>
          <p:cNvSpPr/>
          <p:nvPr/>
        </p:nvSpPr>
        <p:spPr>
          <a:xfrm>
            <a:off x="714375" y="5904161"/>
            <a:ext cx="5095875" cy="477589"/>
          </a:xfrm>
          <a:prstGeom prst="rect">
            <a:avLst/>
          </a:prstGeom>
          <a:noFill/>
          <a:ln/>
        </p:spPr>
        <p:txBody>
          <a:bodyPr vert="horz" wrap="square" lIns="0" tIns="0" rIns="0" bIns="0" rtlCol="0" anchor="ctr"/>
          <a:lstStyle/>
          <a:p>
            <a:pPr marL="0" indent="0" algn="l">
              <a:lnSpc>
                <a:spcPts val="1680"/>
              </a:lnSpc>
              <a:buNone/>
            </a:pPr>
            <a:r>
              <a:rPr lang="en-US" sz="1200" b="1" dirty="0">
                <a:solidFill>
                  <a:srgbClr val="2D3436"/>
                </a:solidFill>
              </a:rPr>
              <a:t>Terminology:</a:t>
            </a:r>
            <a:r>
              <a:rPr lang="en-US" sz="1200" dirty="0">
                <a:solidFill>
                  <a:srgbClr val="2D3436"/>
                </a:solidFill>
              </a:rPr>
              <a:t> Always translate "Negative" to "Normal" for the patient to avoid confusion.</a:t>
            </a:r>
            <a:endParaRPr lang="en-US" sz="1200" dirty="0"/>
          </a:p>
        </p:txBody>
      </p:sp>
      <p:sp>
        <p:nvSpPr>
          <p:cNvPr id="41" name="Text 12"/>
          <p:cNvSpPr/>
          <p:nvPr/>
        </p:nvSpPr>
        <p:spPr>
          <a:xfrm>
            <a:off x="6743700" y="1399133"/>
            <a:ext cx="5448300" cy="257175"/>
          </a:xfrm>
          <a:prstGeom prst="rect">
            <a:avLst/>
          </a:prstGeom>
          <a:noFill/>
          <a:ln/>
        </p:spPr>
        <p:txBody>
          <a:bodyPr vert="horz" wrap="square" lIns="0" tIns="0" rIns="0" bIns="0" rtlCol="0" anchor="ctr"/>
          <a:lstStyle/>
          <a:p>
            <a:pPr marL="0" indent="0">
              <a:lnSpc>
                <a:spcPts val="2025"/>
              </a:lnSpc>
              <a:buNone/>
            </a:pPr>
            <a:r>
              <a:rPr lang="en-US" sz="1350" b="1" kern="0" spc="30" dirty="0">
                <a:solidFill>
                  <a:srgbClr val="1565C0"/>
                </a:solidFill>
              </a:rPr>
              <a:t>ADDRESSING COLPOSCOPY ANXIETY</a:t>
            </a:r>
            <a:endParaRPr lang="en-US" sz="1350" dirty="0"/>
          </a:p>
        </p:txBody>
      </p:sp>
      <p:sp>
        <p:nvSpPr>
          <p:cNvPr id="42" name="Text 13"/>
          <p:cNvSpPr/>
          <p:nvPr/>
        </p:nvSpPr>
        <p:spPr>
          <a:xfrm>
            <a:off x="6619875" y="1775371"/>
            <a:ext cx="5095875" cy="446187"/>
          </a:xfrm>
          <a:prstGeom prst="rect">
            <a:avLst/>
          </a:prstGeom>
          <a:noFill/>
          <a:ln/>
        </p:spPr>
        <p:txBody>
          <a:bodyPr vert="horz" wrap="square" lIns="0" tIns="0" rIns="0" bIns="0" rtlCol="0" anchor="ctr"/>
          <a:lstStyle/>
          <a:p>
            <a:pPr marL="0" indent="0" algn="l">
              <a:lnSpc>
                <a:spcPts val="1680"/>
              </a:lnSpc>
              <a:buNone/>
            </a:pPr>
            <a:r>
              <a:rPr lang="en-US" sz="1200" b="1" dirty="0">
                <a:solidFill>
                  <a:srgbClr val="2D3436"/>
                </a:solidFill>
              </a:rPr>
              <a:t>Procedure Prep:</a:t>
            </a:r>
            <a:r>
              <a:rPr lang="en-US" sz="1200" dirty="0">
                <a:solidFill>
                  <a:srgbClr val="2D3436"/>
                </a:solidFill>
              </a:rPr>
              <a:t> "It is very similar to having a smear taken—most women find it uncomfortable rather than painful."</a:t>
            </a:r>
            <a:endParaRPr lang="en-US" sz="1200" dirty="0"/>
          </a:p>
        </p:txBody>
      </p:sp>
      <p:sp>
        <p:nvSpPr>
          <p:cNvPr id="43" name="Text 14"/>
          <p:cNvSpPr/>
          <p:nvPr/>
        </p:nvSpPr>
        <p:spPr>
          <a:xfrm>
            <a:off x="6619875" y="2316807"/>
            <a:ext cx="5095875" cy="446187"/>
          </a:xfrm>
          <a:prstGeom prst="rect">
            <a:avLst/>
          </a:prstGeom>
          <a:noFill/>
          <a:ln/>
        </p:spPr>
        <p:txBody>
          <a:bodyPr vert="horz" wrap="square" lIns="0" tIns="0" rIns="0" bIns="0" rtlCol="0" anchor="ctr"/>
          <a:lstStyle/>
          <a:p>
            <a:pPr marL="0" indent="0" algn="l">
              <a:lnSpc>
                <a:spcPts val="1680"/>
              </a:lnSpc>
              <a:buNone/>
            </a:pPr>
            <a:r>
              <a:rPr lang="en-US" sz="1200" b="1" dirty="0">
                <a:solidFill>
                  <a:srgbClr val="2D3436"/>
                </a:solidFill>
              </a:rPr>
              <a:t>Magnification:</a:t>
            </a:r>
            <a:r>
              <a:rPr lang="en-US" sz="1200" dirty="0">
                <a:solidFill>
                  <a:srgbClr val="2D3436"/>
                </a:solidFill>
              </a:rPr>
              <a:t> Explain the colposcope is just a "big magnifying glass" that stays outside the body.</a:t>
            </a:r>
            <a:endParaRPr lang="en-US" sz="1200" dirty="0"/>
          </a:p>
        </p:txBody>
      </p:sp>
      <p:sp>
        <p:nvSpPr>
          <p:cNvPr id="44" name="Text 15"/>
          <p:cNvSpPr/>
          <p:nvPr/>
        </p:nvSpPr>
        <p:spPr>
          <a:xfrm>
            <a:off x="6619875" y="2858244"/>
            <a:ext cx="5095875" cy="446187"/>
          </a:xfrm>
          <a:prstGeom prst="rect">
            <a:avLst/>
          </a:prstGeom>
          <a:noFill/>
          <a:ln/>
        </p:spPr>
        <p:txBody>
          <a:bodyPr vert="horz" wrap="square" lIns="0" tIns="0" rIns="0" bIns="0" rtlCol="0" anchor="ctr"/>
          <a:lstStyle/>
          <a:p>
            <a:pPr marL="0" indent="0" algn="l">
              <a:lnSpc>
                <a:spcPts val="1680"/>
              </a:lnSpc>
              <a:buNone/>
            </a:pPr>
            <a:r>
              <a:rPr lang="en-US" sz="1200" b="1" dirty="0">
                <a:solidFill>
                  <a:srgbClr val="2D3436"/>
                </a:solidFill>
              </a:rPr>
              <a:t>Warning:</a:t>
            </a:r>
            <a:r>
              <a:rPr lang="en-US" sz="1200" dirty="0">
                <a:solidFill>
                  <a:srgbClr val="2D3436"/>
                </a:solidFill>
              </a:rPr>
              <a:t> Mention the lithotomy position (stirrups) beforehand so they aren't surprised by the vulnerability.</a:t>
            </a:r>
            <a:endParaRPr lang="en-US" sz="1200" dirty="0"/>
          </a:p>
        </p:txBody>
      </p:sp>
      <p:sp>
        <p:nvSpPr>
          <p:cNvPr id="45" name="Text 16"/>
          <p:cNvSpPr/>
          <p:nvPr/>
        </p:nvSpPr>
        <p:spPr>
          <a:xfrm>
            <a:off x="6743700" y="4226272"/>
            <a:ext cx="5448300" cy="257175"/>
          </a:xfrm>
          <a:prstGeom prst="rect">
            <a:avLst/>
          </a:prstGeom>
          <a:noFill/>
          <a:ln/>
        </p:spPr>
        <p:txBody>
          <a:bodyPr vert="horz" wrap="square" lIns="0" tIns="0" rIns="0" bIns="0" rtlCol="0" anchor="ctr"/>
          <a:lstStyle/>
          <a:p>
            <a:pPr marL="0" indent="0">
              <a:lnSpc>
                <a:spcPts val="2025"/>
              </a:lnSpc>
              <a:buNone/>
            </a:pPr>
            <a:r>
              <a:rPr lang="en-US" sz="1350" b="1" kern="0" spc="30" dirty="0">
                <a:solidFill>
                  <a:srgbClr val="C62828"/>
                </a:solidFill>
              </a:rPr>
              <a:t>GOLD STANDARD SAFETY-NETTING</a:t>
            </a:r>
            <a:endParaRPr lang="en-US" sz="1350" dirty="0"/>
          </a:p>
        </p:txBody>
      </p:sp>
      <p:sp>
        <p:nvSpPr>
          <p:cNvPr id="46" name="Text 17"/>
          <p:cNvSpPr/>
          <p:nvPr/>
        </p:nvSpPr>
        <p:spPr>
          <a:xfrm>
            <a:off x="6619875" y="4602510"/>
            <a:ext cx="5095875" cy="514350"/>
          </a:xfrm>
          <a:prstGeom prst="rect">
            <a:avLst/>
          </a:prstGeom>
          <a:noFill/>
          <a:ln/>
        </p:spPr>
        <p:txBody>
          <a:bodyPr vert="horz" wrap="square" lIns="0" tIns="0" rIns="0" bIns="0" rtlCol="0" anchor="ctr"/>
          <a:lstStyle/>
          <a:p>
            <a:pPr marL="0" indent="0" algn="l">
              <a:lnSpc>
                <a:spcPts val="1680"/>
              </a:lnSpc>
              <a:buNone/>
            </a:pPr>
            <a:r>
              <a:rPr lang="en-US" sz="1200" b="1" dirty="0">
                <a:solidFill>
                  <a:srgbClr val="2D3436"/>
                </a:solidFill>
              </a:rPr>
              <a:t>The "Don't Wait" Rule:</a:t>
            </a:r>
            <a:r>
              <a:rPr lang="en-US" sz="1200" dirty="0">
                <a:solidFill>
                  <a:srgbClr val="2D3436"/>
                </a:solidFill>
              </a:rPr>
              <a:t> "If you notice bleeding between periods, after sex, or after menopause—tell us immediately."</a:t>
            </a:r>
            <a:endParaRPr lang="en-US" sz="1200" dirty="0"/>
          </a:p>
        </p:txBody>
      </p:sp>
      <p:sp>
        <p:nvSpPr>
          <p:cNvPr id="47" name="Text 18"/>
          <p:cNvSpPr/>
          <p:nvPr/>
        </p:nvSpPr>
        <p:spPr>
          <a:xfrm>
            <a:off x="6619875" y="5212110"/>
            <a:ext cx="5095875" cy="446187"/>
          </a:xfrm>
          <a:prstGeom prst="rect">
            <a:avLst/>
          </a:prstGeom>
          <a:noFill/>
          <a:ln/>
        </p:spPr>
        <p:txBody>
          <a:bodyPr vert="horz" wrap="square" lIns="0" tIns="0" rIns="0" bIns="0" rtlCol="0" anchor="ctr"/>
          <a:lstStyle/>
          <a:p>
            <a:pPr marL="0" indent="0" algn="l">
              <a:lnSpc>
                <a:spcPts val="1680"/>
              </a:lnSpc>
              <a:buNone/>
            </a:pPr>
            <a:r>
              <a:rPr lang="en-US" sz="1200" b="1" dirty="0">
                <a:solidFill>
                  <a:srgbClr val="2D3436"/>
                </a:solidFill>
              </a:rPr>
              <a:t>Symptom Priority:</a:t>
            </a:r>
            <a:r>
              <a:rPr lang="en-US" sz="1200" dirty="0">
                <a:solidFill>
                  <a:srgbClr val="2D3436"/>
                </a:solidFill>
              </a:rPr>
              <a:t> Emphasize that symptoms override a normal smear history.</a:t>
            </a:r>
            <a:endParaRPr lang="en-US" sz="1200" dirty="0"/>
          </a:p>
        </p:txBody>
      </p:sp>
      <p:sp>
        <p:nvSpPr>
          <p:cNvPr id="48" name="Text 19"/>
          <p:cNvSpPr/>
          <p:nvPr/>
        </p:nvSpPr>
        <p:spPr>
          <a:xfrm>
            <a:off x="6619875" y="5753546"/>
            <a:ext cx="5095875" cy="514350"/>
          </a:xfrm>
          <a:prstGeom prst="rect">
            <a:avLst/>
          </a:prstGeom>
          <a:noFill/>
          <a:ln/>
        </p:spPr>
        <p:txBody>
          <a:bodyPr vert="horz" wrap="square" lIns="0" tIns="0" rIns="0" bIns="0" rtlCol="0" anchor="ctr"/>
          <a:lstStyle/>
          <a:p>
            <a:pPr marL="0" indent="0" algn="l">
              <a:lnSpc>
                <a:spcPts val="1680"/>
              </a:lnSpc>
              <a:buNone/>
            </a:pPr>
            <a:r>
              <a:rPr lang="en-US" sz="1200" b="1" dirty="0">
                <a:solidFill>
                  <a:srgbClr val="2D3436"/>
                </a:solidFill>
              </a:rPr>
              <a:t>Documentation:</a:t>
            </a:r>
            <a:r>
              <a:rPr lang="en-US" sz="1200" dirty="0">
                <a:solidFill>
                  <a:srgbClr val="2D3436"/>
                </a:solidFill>
              </a:rPr>
              <a:t> Explicitly record that you explained the 10% false negative rate and safety-netted for bleeding.</a:t>
            </a:r>
            <a:endParaRPr lang="en-US" sz="12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285750"/>
            <a:ext cx="11430000" cy="822871"/>
          </a:xfrm>
          <a:prstGeom prst="rect">
            <a:avLst/>
          </a:prstGeom>
        </p:spPr>
      </p:pic>
      <p:pic>
        <p:nvPicPr>
          <p:cNvPr id="5" name="Image 3" descr="preencoded.png"/>
          <p:cNvPicPr>
            <a:picLocks noChangeAspect="1"/>
          </p:cNvPicPr>
          <p:nvPr/>
        </p:nvPicPr>
        <p:blipFill>
          <a:blip r:embed="rId5"/>
          <a:stretch>
            <a:fillRect/>
          </a:stretch>
        </p:blipFill>
        <p:spPr>
          <a:xfrm>
            <a:off x="381000" y="1299121"/>
            <a:ext cx="5595938" cy="3039517"/>
          </a:xfrm>
          <a:prstGeom prst="rect">
            <a:avLst/>
          </a:prstGeom>
        </p:spPr>
      </p:pic>
      <p:pic>
        <p:nvPicPr>
          <p:cNvPr id="6" name="Image 4" descr="preencoded.png"/>
          <p:cNvPicPr>
            <a:picLocks noChangeAspect="1"/>
          </p:cNvPicPr>
          <p:nvPr/>
        </p:nvPicPr>
        <p:blipFill>
          <a:blip r:embed="rId6"/>
          <a:stretch>
            <a:fillRect/>
          </a:stretch>
        </p:blipFill>
        <p:spPr>
          <a:xfrm>
            <a:off x="571500" y="1522958"/>
            <a:ext cx="238125" cy="190500"/>
          </a:xfrm>
          <a:prstGeom prst="rect">
            <a:avLst/>
          </a:prstGeom>
        </p:spPr>
      </p:pic>
      <p:pic>
        <p:nvPicPr>
          <p:cNvPr id="7" name="Image 5" descr="preencoded.png"/>
          <p:cNvPicPr>
            <a:picLocks noChangeAspect="1"/>
          </p:cNvPicPr>
          <p:nvPr/>
        </p:nvPicPr>
        <p:blipFill>
          <a:blip r:embed="rId7"/>
          <a:stretch>
            <a:fillRect/>
          </a:stretch>
        </p:blipFill>
        <p:spPr>
          <a:xfrm>
            <a:off x="381000" y="4529138"/>
            <a:ext cx="5595938" cy="2043113"/>
          </a:xfrm>
          <a:prstGeom prst="rect">
            <a:avLst/>
          </a:prstGeom>
        </p:spPr>
      </p:pic>
      <p:pic>
        <p:nvPicPr>
          <p:cNvPr id="8" name="Image 6" descr="preencoded.png"/>
          <p:cNvPicPr>
            <a:picLocks noChangeAspect="1"/>
          </p:cNvPicPr>
          <p:nvPr/>
        </p:nvPicPr>
        <p:blipFill>
          <a:blip r:embed="rId8"/>
          <a:stretch>
            <a:fillRect/>
          </a:stretch>
        </p:blipFill>
        <p:spPr>
          <a:xfrm>
            <a:off x="571500" y="4752975"/>
            <a:ext cx="238125" cy="190500"/>
          </a:xfrm>
          <a:prstGeom prst="rect">
            <a:avLst/>
          </a:prstGeom>
        </p:spPr>
      </p:pic>
      <p:pic>
        <p:nvPicPr>
          <p:cNvPr id="9" name="Image 7" descr="preencoded.png"/>
          <p:cNvPicPr>
            <a:picLocks noChangeAspect="1"/>
          </p:cNvPicPr>
          <p:nvPr/>
        </p:nvPicPr>
        <p:blipFill>
          <a:blip r:embed="rId9"/>
          <a:stretch>
            <a:fillRect/>
          </a:stretch>
        </p:blipFill>
        <p:spPr>
          <a:xfrm>
            <a:off x="571500" y="5942856"/>
            <a:ext cx="202406" cy="163711"/>
          </a:xfrm>
          <a:prstGeom prst="rect">
            <a:avLst/>
          </a:prstGeom>
        </p:spPr>
      </p:pic>
      <p:pic>
        <p:nvPicPr>
          <p:cNvPr id="10" name="Image 8" descr="preencoded.png"/>
          <p:cNvPicPr>
            <a:picLocks noChangeAspect="1"/>
          </p:cNvPicPr>
          <p:nvPr/>
        </p:nvPicPr>
        <p:blipFill>
          <a:blip r:embed="rId10"/>
          <a:stretch>
            <a:fillRect/>
          </a:stretch>
        </p:blipFill>
        <p:spPr>
          <a:xfrm>
            <a:off x="6215063" y="1299121"/>
            <a:ext cx="5595938" cy="3306217"/>
          </a:xfrm>
          <a:prstGeom prst="rect">
            <a:avLst/>
          </a:prstGeom>
        </p:spPr>
      </p:pic>
      <p:pic>
        <p:nvPicPr>
          <p:cNvPr id="11" name="Image 9" descr="preencoded.png"/>
          <p:cNvPicPr>
            <a:picLocks noChangeAspect="1"/>
          </p:cNvPicPr>
          <p:nvPr/>
        </p:nvPicPr>
        <p:blipFill>
          <a:blip r:embed="rId11"/>
          <a:stretch>
            <a:fillRect/>
          </a:stretch>
        </p:blipFill>
        <p:spPr>
          <a:xfrm>
            <a:off x="6405563" y="1522958"/>
            <a:ext cx="238125" cy="190500"/>
          </a:xfrm>
          <a:prstGeom prst="rect">
            <a:avLst/>
          </a:prstGeom>
        </p:spPr>
      </p:pic>
      <p:pic>
        <p:nvPicPr>
          <p:cNvPr id="12" name="Image 10" descr="preencoded.png"/>
          <p:cNvPicPr>
            <a:picLocks noChangeAspect="1"/>
          </p:cNvPicPr>
          <p:nvPr/>
        </p:nvPicPr>
        <p:blipFill>
          <a:blip r:embed="rId12"/>
          <a:stretch>
            <a:fillRect/>
          </a:stretch>
        </p:blipFill>
        <p:spPr>
          <a:xfrm>
            <a:off x="6405563" y="1899196"/>
            <a:ext cx="166688" cy="188565"/>
          </a:xfrm>
          <a:prstGeom prst="rect">
            <a:avLst/>
          </a:prstGeom>
        </p:spPr>
      </p:pic>
      <p:pic>
        <p:nvPicPr>
          <p:cNvPr id="13" name="Image 11" descr="preencoded.png"/>
          <p:cNvPicPr>
            <a:picLocks noChangeAspect="1"/>
          </p:cNvPicPr>
          <p:nvPr/>
        </p:nvPicPr>
        <p:blipFill>
          <a:blip r:embed="rId12"/>
          <a:stretch>
            <a:fillRect/>
          </a:stretch>
        </p:blipFill>
        <p:spPr>
          <a:xfrm>
            <a:off x="6405563" y="2221111"/>
            <a:ext cx="166688" cy="188565"/>
          </a:xfrm>
          <a:prstGeom prst="rect">
            <a:avLst/>
          </a:prstGeom>
        </p:spPr>
      </p:pic>
      <p:pic>
        <p:nvPicPr>
          <p:cNvPr id="14" name="Image 12" descr="preencoded.png"/>
          <p:cNvPicPr>
            <a:picLocks noChangeAspect="1"/>
          </p:cNvPicPr>
          <p:nvPr/>
        </p:nvPicPr>
        <p:blipFill>
          <a:blip r:embed="rId13"/>
          <a:stretch>
            <a:fillRect/>
          </a:stretch>
        </p:blipFill>
        <p:spPr>
          <a:xfrm>
            <a:off x="6405563" y="2543026"/>
            <a:ext cx="166688" cy="188565"/>
          </a:xfrm>
          <a:prstGeom prst="rect">
            <a:avLst/>
          </a:prstGeom>
        </p:spPr>
      </p:pic>
      <p:pic>
        <p:nvPicPr>
          <p:cNvPr id="15" name="Image 13" descr="preencoded.png"/>
          <p:cNvPicPr>
            <a:picLocks noChangeAspect="1"/>
          </p:cNvPicPr>
          <p:nvPr/>
        </p:nvPicPr>
        <p:blipFill>
          <a:blip r:embed="rId14"/>
          <a:stretch>
            <a:fillRect/>
          </a:stretch>
        </p:blipFill>
        <p:spPr>
          <a:xfrm>
            <a:off x="6405563" y="2864941"/>
            <a:ext cx="166688" cy="188565"/>
          </a:xfrm>
          <a:prstGeom prst="rect">
            <a:avLst/>
          </a:prstGeom>
        </p:spPr>
      </p:pic>
      <p:pic>
        <p:nvPicPr>
          <p:cNvPr id="16" name="Image 14" descr="preencoded.png"/>
          <p:cNvPicPr>
            <a:picLocks noChangeAspect="1"/>
          </p:cNvPicPr>
          <p:nvPr/>
        </p:nvPicPr>
        <p:blipFill>
          <a:blip r:embed="rId15"/>
          <a:stretch>
            <a:fillRect/>
          </a:stretch>
        </p:blipFill>
        <p:spPr>
          <a:xfrm>
            <a:off x="6215063" y="4795838"/>
            <a:ext cx="5595938" cy="1776413"/>
          </a:xfrm>
          <a:prstGeom prst="rect">
            <a:avLst/>
          </a:prstGeom>
        </p:spPr>
      </p:pic>
      <p:pic>
        <p:nvPicPr>
          <p:cNvPr id="17" name="Image 15" descr="preencoded.png"/>
          <p:cNvPicPr>
            <a:picLocks noChangeAspect="1"/>
          </p:cNvPicPr>
          <p:nvPr/>
        </p:nvPicPr>
        <p:blipFill>
          <a:blip r:embed="rId16"/>
          <a:stretch>
            <a:fillRect/>
          </a:stretch>
        </p:blipFill>
        <p:spPr>
          <a:xfrm>
            <a:off x="6405563" y="5019675"/>
            <a:ext cx="238125" cy="190500"/>
          </a:xfrm>
          <a:prstGeom prst="rect">
            <a:avLst/>
          </a:prstGeom>
        </p:spPr>
      </p:pic>
      <p:pic>
        <p:nvPicPr>
          <p:cNvPr id="18" name="Image 16" descr="preencoded.png"/>
          <p:cNvPicPr>
            <a:picLocks noChangeAspect="1"/>
          </p:cNvPicPr>
          <p:nvPr/>
        </p:nvPicPr>
        <p:blipFill>
          <a:blip r:embed="rId17"/>
          <a:stretch>
            <a:fillRect/>
          </a:stretch>
        </p:blipFill>
        <p:spPr>
          <a:xfrm>
            <a:off x="6405563" y="5357813"/>
            <a:ext cx="5214938" cy="728663"/>
          </a:xfrm>
          <a:prstGeom prst="rect">
            <a:avLst/>
          </a:prstGeom>
        </p:spPr>
      </p:pic>
      <p:sp>
        <p:nvSpPr>
          <p:cNvPr id="19" name="Text 0"/>
          <p:cNvSpPr/>
          <p:nvPr/>
        </p:nvSpPr>
        <p:spPr>
          <a:xfrm>
            <a:off x="619125" y="428625"/>
            <a:ext cx="10953750" cy="251371"/>
          </a:xfrm>
          <a:prstGeom prst="rect">
            <a:avLst/>
          </a:prstGeom>
          <a:noFill/>
          <a:ln/>
        </p:spPr>
        <p:txBody>
          <a:bodyPr vert="horz" wrap="square" lIns="0" tIns="0" rIns="0" bIns="0" rtlCol="0" anchor="ctr"/>
          <a:lstStyle/>
          <a:p>
            <a:pPr marL="0" indent="0">
              <a:lnSpc>
                <a:spcPts val="1980"/>
              </a:lnSpc>
              <a:buNone/>
            </a:pPr>
            <a:r>
              <a:rPr lang="en-US" sz="1800" b="1" dirty="0">
                <a:solidFill>
                  <a:srgbClr val="2D3436"/>
                </a:solidFill>
              </a:rPr>
              <a:t>Quick Recall: Key Knowledge Check</a:t>
            </a:r>
            <a:endParaRPr lang="en-US" sz="1800" dirty="0"/>
          </a:p>
        </p:txBody>
      </p:sp>
      <p:sp>
        <p:nvSpPr>
          <p:cNvPr id="20" name="Text 1"/>
          <p:cNvSpPr/>
          <p:nvPr/>
        </p:nvSpPr>
        <p:spPr>
          <a:xfrm>
            <a:off x="619125" y="765721"/>
            <a:ext cx="3429000" cy="171450"/>
          </a:xfrm>
          <a:prstGeom prst="rect">
            <a:avLst/>
          </a:prstGeom>
          <a:noFill/>
          <a:ln/>
        </p:spPr>
        <p:txBody>
          <a:bodyPr vert="horz" wrap="square" lIns="0" tIns="0" rIns="0" bIns="0" rtlCol="0" anchor="ctr"/>
          <a:lstStyle/>
          <a:p>
            <a:pPr marL="0" indent="0">
              <a:lnSpc>
                <a:spcPts val="1350"/>
              </a:lnSpc>
              <a:buNone/>
            </a:pPr>
            <a:r>
              <a:rPr lang="en-US" sz="900" b="1" kern="0" spc="30" dirty="0">
                <a:solidFill>
                  <a:srgbClr val="E17055"/>
                </a:solidFill>
              </a:rPr>
              <a:t>CERVICAL SCREENING MODULE</a:t>
            </a:r>
            <a:endParaRPr lang="en-US" sz="900" dirty="0"/>
          </a:p>
        </p:txBody>
      </p:sp>
      <p:sp>
        <p:nvSpPr>
          <p:cNvPr id="21" name="Text 2"/>
          <p:cNvSpPr/>
          <p:nvPr/>
        </p:nvSpPr>
        <p:spPr>
          <a:xfrm>
            <a:off x="2651968" y="737146"/>
            <a:ext cx="182880" cy="228600"/>
          </a:xfrm>
          <a:prstGeom prst="rect">
            <a:avLst/>
          </a:prstGeom>
          <a:noFill/>
          <a:ln/>
        </p:spPr>
        <p:txBody>
          <a:bodyPr vert="horz" wrap="square" lIns="0" tIns="0" rIns="0" bIns="0" rtlCol="0" anchor="ctr"/>
          <a:lstStyle/>
          <a:p>
            <a:pPr marL="0" indent="0">
              <a:lnSpc>
                <a:spcPts val="1800"/>
              </a:lnSpc>
              <a:buNone/>
            </a:pPr>
            <a:r>
              <a:rPr lang="en-US" sz="1200" dirty="0">
                <a:solidFill>
                  <a:srgbClr val="BDC3C7"/>
                </a:solidFill>
              </a:rPr>
              <a:t>|</a:t>
            </a:r>
            <a:endParaRPr lang="en-US" sz="1200" dirty="0"/>
          </a:p>
        </p:txBody>
      </p:sp>
      <p:sp>
        <p:nvSpPr>
          <p:cNvPr id="22" name="Text 3"/>
          <p:cNvSpPr/>
          <p:nvPr/>
        </p:nvSpPr>
        <p:spPr>
          <a:xfrm>
            <a:off x="2786807" y="765721"/>
            <a:ext cx="3291840" cy="171450"/>
          </a:xfrm>
          <a:prstGeom prst="rect">
            <a:avLst/>
          </a:prstGeom>
          <a:noFill/>
          <a:ln/>
        </p:spPr>
        <p:txBody>
          <a:bodyPr vert="horz" wrap="square" lIns="0" tIns="0" rIns="0" bIns="0" rtlCol="0" anchor="ctr"/>
          <a:lstStyle/>
          <a:p>
            <a:pPr marL="0" indent="0">
              <a:lnSpc>
                <a:spcPts val="1350"/>
              </a:lnSpc>
              <a:buNone/>
            </a:pPr>
            <a:r>
              <a:rPr lang="en-US" sz="900" dirty="0">
                <a:solidFill>
                  <a:srgbClr val="636E72"/>
                </a:solidFill>
              </a:rPr>
              <a:t>Bradford VTS GP Training</a:t>
            </a:r>
            <a:endParaRPr lang="en-US" sz="900" dirty="0"/>
          </a:p>
        </p:txBody>
      </p:sp>
      <p:sp>
        <p:nvSpPr>
          <p:cNvPr id="23" name="Text 4"/>
          <p:cNvSpPr/>
          <p:nvPr/>
        </p:nvSpPr>
        <p:spPr>
          <a:xfrm>
            <a:off x="923925" y="1489621"/>
            <a:ext cx="41148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Quick Fire Questions</a:t>
            </a:r>
            <a:endParaRPr lang="en-US" sz="1350" dirty="0"/>
          </a:p>
        </p:txBody>
      </p:sp>
      <p:sp>
        <p:nvSpPr>
          <p:cNvPr id="24" name="Text 5"/>
          <p:cNvSpPr/>
          <p:nvPr/>
        </p:nvSpPr>
        <p:spPr>
          <a:xfrm>
            <a:off x="571500" y="1861096"/>
            <a:ext cx="388620" cy="226665"/>
          </a:xfrm>
          <a:prstGeom prst="rect">
            <a:avLst/>
          </a:prstGeom>
          <a:noFill/>
          <a:ln/>
        </p:spPr>
        <p:txBody>
          <a:bodyPr vert="horz" wrap="square" lIns="0" tIns="0" rIns="0" bIns="0" rtlCol="0" anchor="ctr"/>
          <a:lstStyle/>
          <a:p>
            <a:pPr marL="0" indent="0" algn="l">
              <a:lnSpc>
                <a:spcPts val="1785"/>
              </a:lnSpc>
              <a:buNone/>
            </a:pPr>
            <a:r>
              <a:rPr lang="en-US" sz="1275" b="1" dirty="0">
                <a:solidFill>
                  <a:srgbClr val="E17055"/>
                </a:solidFill>
              </a:rPr>
              <a:t>Q:</a:t>
            </a:r>
            <a:endParaRPr lang="en-US" sz="1275" dirty="0"/>
          </a:p>
        </p:txBody>
      </p:sp>
      <p:sp>
        <p:nvSpPr>
          <p:cNvPr id="25" name="Text 6"/>
          <p:cNvSpPr/>
          <p:nvPr/>
        </p:nvSpPr>
        <p:spPr>
          <a:xfrm>
            <a:off x="846683" y="1861096"/>
            <a:ext cx="8549640"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2D3436"/>
                </a:solidFill>
              </a:rPr>
              <a:t>At what age does screening begin in England?</a:t>
            </a:r>
            <a:endParaRPr lang="en-US" sz="1275" dirty="0"/>
          </a:p>
        </p:txBody>
      </p:sp>
      <p:sp>
        <p:nvSpPr>
          <p:cNvPr id="26" name="Text 7"/>
          <p:cNvSpPr/>
          <p:nvPr/>
        </p:nvSpPr>
        <p:spPr>
          <a:xfrm>
            <a:off x="571500" y="2183011"/>
            <a:ext cx="388620" cy="226665"/>
          </a:xfrm>
          <a:prstGeom prst="rect">
            <a:avLst/>
          </a:prstGeom>
          <a:noFill/>
          <a:ln/>
        </p:spPr>
        <p:txBody>
          <a:bodyPr vert="horz" wrap="square" lIns="0" tIns="0" rIns="0" bIns="0" rtlCol="0" anchor="ctr"/>
          <a:lstStyle/>
          <a:p>
            <a:pPr marL="0" indent="0" algn="l">
              <a:lnSpc>
                <a:spcPts val="1785"/>
              </a:lnSpc>
              <a:buNone/>
            </a:pPr>
            <a:r>
              <a:rPr lang="en-US" sz="1275" b="1" dirty="0">
                <a:solidFill>
                  <a:srgbClr val="E17055"/>
                </a:solidFill>
              </a:rPr>
              <a:t>A:</a:t>
            </a:r>
            <a:endParaRPr lang="en-US" sz="1275" dirty="0"/>
          </a:p>
        </p:txBody>
      </p:sp>
      <p:sp>
        <p:nvSpPr>
          <p:cNvPr id="27" name="Text 8"/>
          <p:cNvSpPr/>
          <p:nvPr/>
        </p:nvSpPr>
        <p:spPr>
          <a:xfrm>
            <a:off x="837754" y="2183011"/>
            <a:ext cx="7642860" cy="226665"/>
          </a:xfrm>
          <a:prstGeom prst="rect">
            <a:avLst/>
          </a:prstGeom>
          <a:noFill/>
          <a:ln/>
        </p:spPr>
        <p:txBody>
          <a:bodyPr vert="horz" wrap="square" lIns="0" tIns="0" rIns="0" bIns="0" rtlCol="0" anchor="ctr"/>
          <a:lstStyle/>
          <a:p>
            <a:pPr marL="0" indent="0" algn="l">
              <a:lnSpc>
                <a:spcPts val="1785"/>
              </a:lnSpc>
              <a:buNone/>
            </a:pPr>
            <a:r>
              <a:rPr lang="en-US" sz="1275" b="1" dirty="0">
                <a:solidFill>
                  <a:srgbClr val="2D3436"/>
                </a:solidFill>
              </a:rPr>
              <a:t>Age 25 (regardless of sexual history).</a:t>
            </a:r>
            <a:endParaRPr lang="en-US" sz="1275" dirty="0"/>
          </a:p>
        </p:txBody>
      </p:sp>
      <p:sp>
        <p:nvSpPr>
          <p:cNvPr id="28" name="Text 9"/>
          <p:cNvSpPr/>
          <p:nvPr/>
        </p:nvSpPr>
        <p:spPr>
          <a:xfrm>
            <a:off x="571500" y="2504926"/>
            <a:ext cx="388620" cy="226665"/>
          </a:xfrm>
          <a:prstGeom prst="rect">
            <a:avLst/>
          </a:prstGeom>
          <a:noFill/>
          <a:ln/>
        </p:spPr>
        <p:txBody>
          <a:bodyPr vert="horz" wrap="square" lIns="0" tIns="0" rIns="0" bIns="0" rtlCol="0" anchor="ctr"/>
          <a:lstStyle/>
          <a:p>
            <a:pPr marL="0" indent="0" algn="l">
              <a:lnSpc>
                <a:spcPts val="1785"/>
              </a:lnSpc>
              <a:buNone/>
            </a:pPr>
            <a:r>
              <a:rPr lang="en-US" sz="1275" b="1" dirty="0">
                <a:solidFill>
                  <a:srgbClr val="E17055"/>
                </a:solidFill>
              </a:rPr>
              <a:t>Q:</a:t>
            </a:r>
            <a:endParaRPr lang="en-US" sz="1275" dirty="0"/>
          </a:p>
        </p:txBody>
      </p:sp>
      <p:sp>
        <p:nvSpPr>
          <p:cNvPr id="29" name="Text 10"/>
          <p:cNvSpPr/>
          <p:nvPr/>
        </p:nvSpPr>
        <p:spPr>
          <a:xfrm>
            <a:off x="846683" y="2504926"/>
            <a:ext cx="9909810"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2D3436"/>
                </a:solidFill>
              </a:rPr>
              <a:t>How many rotations are needed for the Cervex brush?</a:t>
            </a:r>
            <a:endParaRPr lang="en-US" sz="1275" dirty="0"/>
          </a:p>
        </p:txBody>
      </p:sp>
      <p:sp>
        <p:nvSpPr>
          <p:cNvPr id="30" name="Text 11"/>
          <p:cNvSpPr/>
          <p:nvPr/>
        </p:nvSpPr>
        <p:spPr>
          <a:xfrm>
            <a:off x="571500" y="2826841"/>
            <a:ext cx="388620" cy="226665"/>
          </a:xfrm>
          <a:prstGeom prst="rect">
            <a:avLst/>
          </a:prstGeom>
          <a:noFill/>
          <a:ln/>
        </p:spPr>
        <p:txBody>
          <a:bodyPr vert="horz" wrap="square" lIns="0" tIns="0" rIns="0" bIns="0" rtlCol="0" anchor="ctr"/>
          <a:lstStyle/>
          <a:p>
            <a:pPr marL="0" indent="0" algn="l">
              <a:lnSpc>
                <a:spcPts val="1785"/>
              </a:lnSpc>
              <a:buNone/>
            </a:pPr>
            <a:r>
              <a:rPr lang="en-US" sz="1275" b="1" dirty="0">
                <a:solidFill>
                  <a:srgbClr val="E17055"/>
                </a:solidFill>
              </a:rPr>
              <a:t>A:</a:t>
            </a:r>
            <a:endParaRPr lang="en-US" sz="1275" dirty="0"/>
          </a:p>
        </p:txBody>
      </p:sp>
      <p:sp>
        <p:nvSpPr>
          <p:cNvPr id="31" name="Text 12"/>
          <p:cNvSpPr/>
          <p:nvPr/>
        </p:nvSpPr>
        <p:spPr>
          <a:xfrm>
            <a:off x="837754" y="2826841"/>
            <a:ext cx="7966710" cy="226665"/>
          </a:xfrm>
          <a:prstGeom prst="rect">
            <a:avLst/>
          </a:prstGeom>
          <a:noFill/>
          <a:ln/>
        </p:spPr>
        <p:txBody>
          <a:bodyPr vert="horz" wrap="square" lIns="0" tIns="0" rIns="0" bIns="0" rtlCol="0" anchor="ctr"/>
          <a:lstStyle/>
          <a:p>
            <a:pPr marL="0" indent="0" algn="l">
              <a:lnSpc>
                <a:spcPts val="1785"/>
              </a:lnSpc>
              <a:buNone/>
            </a:pPr>
            <a:r>
              <a:rPr lang="en-US" sz="1275" b="1" dirty="0">
                <a:solidFill>
                  <a:srgbClr val="2D3436"/>
                </a:solidFill>
              </a:rPr>
              <a:t>Five complete clockwise 360° rotations.</a:t>
            </a:r>
            <a:endParaRPr lang="en-US" sz="1275" dirty="0"/>
          </a:p>
        </p:txBody>
      </p:sp>
      <p:sp>
        <p:nvSpPr>
          <p:cNvPr id="32" name="Text 13"/>
          <p:cNvSpPr/>
          <p:nvPr/>
        </p:nvSpPr>
        <p:spPr>
          <a:xfrm>
            <a:off x="571500" y="3148757"/>
            <a:ext cx="388620" cy="226665"/>
          </a:xfrm>
          <a:prstGeom prst="rect">
            <a:avLst/>
          </a:prstGeom>
          <a:noFill/>
          <a:ln/>
        </p:spPr>
        <p:txBody>
          <a:bodyPr vert="horz" wrap="square" lIns="0" tIns="0" rIns="0" bIns="0" rtlCol="0" anchor="ctr"/>
          <a:lstStyle/>
          <a:p>
            <a:pPr marL="0" indent="0" algn="l">
              <a:lnSpc>
                <a:spcPts val="1785"/>
              </a:lnSpc>
              <a:buNone/>
            </a:pPr>
            <a:r>
              <a:rPr lang="en-US" sz="1275" b="1" dirty="0">
                <a:solidFill>
                  <a:srgbClr val="E17055"/>
                </a:solidFill>
              </a:rPr>
              <a:t>Q:</a:t>
            </a:r>
            <a:endParaRPr lang="en-US" sz="1275" dirty="0"/>
          </a:p>
        </p:txBody>
      </p:sp>
      <p:sp>
        <p:nvSpPr>
          <p:cNvPr id="33" name="Text 14"/>
          <p:cNvSpPr/>
          <p:nvPr/>
        </p:nvSpPr>
        <p:spPr>
          <a:xfrm>
            <a:off x="846683" y="3148757"/>
            <a:ext cx="8355330"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2D3436"/>
                </a:solidFill>
              </a:rPr>
              <a:t>Wait time after miscarriage or child birth?</a:t>
            </a:r>
            <a:endParaRPr lang="en-US" sz="1275" dirty="0"/>
          </a:p>
        </p:txBody>
      </p:sp>
      <p:sp>
        <p:nvSpPr>
          <p:cNvPr id="34" name="Text 15"/>
          <p:cNvSpPr/>
          <p:nvPr/>
        </p:nvSpPr>
        <p:spPr>
          <a:xfrm>
            <a:off x="571500" y="3470672"/>
            <a:ext cx="388620" cy="226665"/>
          </a:xfrm>
          <a:prstGeom prst="rect">
            <a:avLst/>
          </a:prstGeom>
          <a:noFill/>
          <a:ln/>
        </p:spPr>
        <p:txBody>
          <a:bodyPr vert="horz" wrap="square" lIns="0" tIns="0" rIns="0" bIns="0" rtlCol="0" anchor="ctr"/>
          <a:lstStyle/>
          <a:p>
            <a:pPr marL="0" indent="0" algn="l">
              <a:lnSpc>
                <a:spcPts val="1785"/>
              </a:lnSpc>
              <a:buNone/>
            </a:pPr>
            <a:r>
              <a:rPr lang="en-US" sz="1275" b="1" dirty="0">
                <a:solidFill>
                  <a:srgbClr val="E17055"/>
                </a:solidFill>
              </a:rPr>
              <a:t>A:</a:t>
            </a:r>
            <a:endParaRPr lang="en-US" sz="1275" dirty="0"/>
          </a:p>
        </p:txBody>
      </p:sp>
      <p:sp>
        <p:nvSpPr>
          <p:cNvPr id="35" name="Text 16"/>
          <p:cNvSpPr/>
          <p:nvPr/>
        </p:nvSpPr>
        <p:spPr>
          <a:xfrm>
            <a:off x="837754" y="3470672"/>
            <a:ext cx="3756660" cy="226665"/>
          </a:xfrm>
          <a:prstGeom prst="rect">
            <a:avLst/>
          </a:prstGeom>
          <a:noFill/>
          <a:ln/>
        </p:spPr>
        <p:txBody>
          <a:bodyPr vert="horz" wrap="square" lIns="0" tIns="0" rIns="0" bIns="0" rtlCol="0" anchor="ctr"/>
          <a:lstStyle/>
          <a:p>
            <a:pPr marL="0" indent="0" algn="l">
              <a:lnSpc>
                <a:spcPts val="1785"/>
              </a:lnSpc>
              <a:buNone/>
            </a:pPr>
            <a:r>
              <a:rPr lang="en-US" sz="1275" b="1" dirty="0">
                <a:solidFill>
                  <a:srgbClr val="2D3436"/>
                </a:solidFill>
              </a:rPr>
              <a:t>At least 12 weeks.</a:t>
            </a:r>
            <a:endParaRPr lang="en-US" sz="1275" dirty="0"/>
          </a:p>
        </p:txBody>
      </p:sp>
      <p:sp>
        <p:nvSpPr>
          <p:cNvPr id="36" name="Text 17"/>
          <p:cNvSpPr/>
          <p:nvPr/>
        </p:nvSpPr>
        <p:spPr>
          <a:xfrm>
            <a:off x="923925" y="4719638"/>
            <a:ext cx="47320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Spot the Error: Pitfall</a:t>
            </a:r>
            <a:endParaRPr lang="en-US" sz="1350" dirty="0"/>
          </a:p>
        </p:txBody>
      </p:sp>
      <p:sp>
        <p:nvSpPr>
          <p:cNvPr id="37" name="Text 18"/>
          <p:cNvSpPr/>
          <p:nvPr/>
        </p:nvSpPr>
        <p:spPr>
          <a:xfrm>
            <a:off x="571500" y="5091113"/>
            <a:ext cx="5214938" cy="728663"/>
          </a:xfrm>
          <a:prstGeom prst="rect">
            <a:avLst/>
          </a:prstGeom>
          <a:noFill/>
          <a:ln/>
        </p:spPr>
        <p:txBody>
          <a:bodyPr vert="horz" wrap="square" lIns="0" tIns="0" rIns="0" bIns="0" rtlCol="0" anchor="ctr"/>
          <a:lstStyle/>
          <a:p>
            <a:pPr marL="0" indent="0">
              <a:lnSpc>
                <a:spcPts val="1913"/>
              </a:lnSpc>
              <a:buNone/>
            </a:pPr>
            <a:r>
              <a:rPr lang="en-US" sz="1275" i="1" dirty="0">
                <a:solidFill>
                  <a:srgbClr val="444444"/>
                </a:solidFill>
              </a:rPr>
              <a:t>"A 28-year-old patient presents with post-coital bleeding. Her routine smear is due in 4 months. You decide to take the smear today to 'save time'."</a:t>
            </a:r>
            <a:endParaRPr lang="en-US" sz="1275" dirty="0"/>
          </a:p>
        </p:txBody>
      </p:sp>
      <p:sp>
        <p:nvSpPr>
          <p:cNvPr id="38" name="Text 19"/>
          <p:cNvSpPr/>
          <p:nvPr/>
        </p:nvSpPr>
        <p:spPr>
          <a:xfrm>
            <a:off x="773906" y="5895975"/>
            <a:ext cx="5214938" cy="485775"/>
          </a:xfrm>
          <a:prstGeom prst="rect">
            <a:avLst/>
          </a:prstGeom>
          <a:noFill/>
          <a:ln/>
        </p:spPr>
        <p:txBody>
          <a:bodyPr vert="horz" wrap="square" lIns="0" tIns="0" rIns="0" bIns="0" rtlCol="0" anchor="ctr"/>
          <a:lstStyle/>
          <a:p>
            <a:pPr marL="0" indent="0">
              <a:lnSpc>
                <a:spcPts val="1913"/>
              </a:lnSpc>
              <a:buNone/>
            </a:pPr>
            <a:r>
              <a:rPr lang="en-US" sz="1275" b="1" dirty="0">
                <a:solidFill>
                  <a:srgbClr val="C0392B"/>
                </a:solidFill>
              </a:rPr>
              <a:t> ERROR: Never use a screening test as a diagnostic tool for symptoms. Refer for investigation!</a:t>
            </a:r>
            <a:endParaRPr lang="en-US" sz="1275" dirty="0"/>
          </a:p>
        </p:txBody>
      </p:sp>
      <p:sp>
        <p:nvSpPr>
          <p:cNvPr id="39" name="Text 20"/>
          <p:cNvSpPr/>
          <p:nvPr/>
        </p:nvSpPr>
        <p:spPr>
          <a:xfrm>
            <a:off x="6757988" y="1489621"/>
            <a:ext cx="51435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AKT High-Yield Essentials</a:t>
            </a:r>
            <a:endParaRPr lang="en-US" sz="1350" dirty="0"/>
          </a:p>
        </p:txBody>
      </p:sp>
      <p:sp>
        <p:nvSpPr>
          <p:cNvPr id="40" name="Text 21"/>
          <p:cNvSpPr/>
          <p:nvPr/>
        </p:nvSpPr>
        <p:spPr>
          <a:xfrm>
            <a:off x="6667500" y="1861096"/>
            <a:ext cx="5524500" cy="226665"/>
          </a:xfrm>
          <a:prstGeom prst="rect">
            <a:avLst/>
          </a:prstGeom>
          <a:noFill/>
          <a:ln/>
        </p:spPr>
        <p:txBody>
          <a:bodyPr vert="horz" wrap="square" lIns="0" tIns="0" rIns="0" bIns="0" rtlCol="0" anchor="ctr"/>
          <a:lstStyle/>
          <a:p>
            <a:pPr marL="0" indent="0" algn="l">
              <a:lnSpc>
                <a:spcPts val="1785"/>
              </a:lnSpc>
              <a:buNone/>
            </a:pPr>
            <a:r>
              <a:rPr lang="en-US" sz="1275" b="1" dirty="0">
                <a:solidFill>
                  <a:srgbClr val="2D3436"/>
                </a:solidFill>
              </a:rPr>
              <a:t>3 Inadequate Smears:</a:t>
            </a:r>
            <a:r>
              <a:rPr lang="en-US" sz="1275" dirty="0">
                <a:solidFill>
                  <a:srgbClr val="2D3436"/>
                </a:solidFill>
              </a:rPr>
              <a:t> Direct referral to Colposcopy.</a:t>
            </a:r>
            <a:endParaRPr lang="en-US" sz="1275" dirty="0"/>
          </a:p>
        </p:txBody>
      </p:sp>
      <p:sp>
        <p:nvSpPr>
          <p:cNvPr id="41" name="Text 22"/>
          <p:cNvSpPr/>
          <p:nvPr/>
        </p:nvSpPr>
        <p:spPr>
          <a:xfrm>
            <a:off x="6667500" y="2183011"/>
            <a:ext cx="5524500" cy="226665"/>
          </a:xfrm>
          <a:prstGeom prst="rect">
            <a:avLst/>
          </a:prstGeom>
          <a:noFill/>
          <a:ln/>
        </p:spPr>
        <p:txBody>
          <a:bodyPr vert="horz" wrap="square" lIns="0" tIns="0" rIns="0" bIns="0" rtlCol="0" anchor="ctr"/>
          <a:lstStyle/>
          <a:p>
            <a:pPr marL="0" indent="0" algn="l">
              <a:lnSpc>
                <a:spcPts val="1785"/>
              </a:lnSpc>
              <a:buNone/>
            </a:pPr>
            <a:r>
              <a:rPr lang="en-US" sz="1275" b="1" dirty="0">
                <a:solidFill>
                  <a:srgbClr val="2D3436"/>
                </a:solidFill>
              </a:rPr>
              <a:t>Test of Cure (ToC):</a:t>
            </a:r>
            <a:r>
              <a:rPr lang="en-US" sz="1275" dirty="0">
                <a:solidFill>
                  <a:srgbClr val="2D3436"/>
                </a:solidFill>
              </a:rPr>
              <a:t> HPV + Cytology at 6 months post-treatment.</a:t>
            </a:r>
            <a:endParaRPr lang="en-US" sz="1275" dirty="0"/>
          </a:p>
        </p:txBody>
      </p:sp>
      <p:sp>
        <p:nvSpPr>
          <p:cNvPr id="42" name="Text 23"/>
          <p:cNvSpPr/>
          <p:nvPr/>
        </p:nvSpPr>
        <p:spPr>
          <a:xfrm>
            <a:off x="6667500" y="2504926"/>
            <a:ext cx="5524500" cy="226665"/>
          </a:xfrm>
          <a:prstGeom prst="rect">
            <a:avLst/>
          </a:prstGeom>
          <a:noFill/>
          <a:ln/>
        </p:spPr>
        <p:txBody>
          <a:bodyPr vert="horz" wrap="square" lIns="0" tIns="0" rIns="0" bIns="0" rtlCol="0" anchor="ctr"/>
          <a:lstStyle/>
          <a:p>
            <a:pPr marL="0" indent="0" algn="l">
              <a:lnSpc>
                <a:spcPts val="1785"/>
              </a:lnSpc>
              <a:buNone/>
            </a:pPr>
            <a:r>
              <a:rPr lang="en-US" sz="1275" b="1" dirty="0">
                <a:solidFill>
                  <a:srgbClr val="2D3436"/>
                </a:solidFill>
              </a:rPr>
              <a:t>HPV Negative:</a:t>
            </a:r>
            <a:r>
              <a:rPr lang="en-US" sz="1275" dirty="0">
                <a:solidFill>
                  <a:srgbClr val="2D3436"/>
                </a:solidFill>
              </a:rPr>
              <a:t> Routine recall interval, even if cytology is borderline.</a:t>
            </a:r>
            <a:endParaRPr lang="en-US" sz="1275" dirty="0"/>
          </a:p>
        </p:txBody>
      </p:sp>
      <p:sp>
        <p:nvSpPr>
          <p:cNvPr id="43" name="Text 24"/>
          <p:cNvSpPr/>
          <p:nvPr/>
        </p:nvSpPr>
        <p:spPr>
          <a:xfrm>
            <a:off x="6667500" y="2826841"/>
            <a:ext cx="5524500" cy="226665"/>
          </a:xfrm>
          <a:prstGeom prst="rect">
            <a:avLst/>
          </a:prstGeom>
          <a:noFill/>
          <a:ln/>
        </p:spPr>
        <p:txBody>
          <a:bodyPr vert="horz" wrap="square" lIns="0" tIns="0" rIns="0" bIns="0" rtlCol="0" anchor="ctr"/>
          <a:lstStyle/>
          <a:p>
            <a:pPr marL="0" indent="0" algn="l">
              <a:lnSpc>
                <a:spcPts val="1785"/>
              </a:lnSpc>
              <a:buNone/>
            </a:pPr>
            <a:r>
              <a:rPr lang="en-US" sz="1275" b="1" dirty="0">
                <a:solidFill>
                  <a:srgbClr val="2D3436"/>
                </a:solidFill>
              </a:rPr>
              <a:t>High-Grade Dyskaryosis:</a:t>
            </a:r>
            <a:r>
              <a:rPr lang="en-US" sz="1275" dirty="0">
                <a:solidFill>
                  <a:srgbClr val="2D3436"/>
                </a:solidFill>
              </a:rPr>
              <a:t> Urgent referral regardless of HPV status.</a:t>
            </a:r>
            <a:endParaRPr lang="en-US" sz="1275" dirty="0"/>
          </a:p>
        </p:txBody>
      </p:sp>
      <p:sp>
        <p:nvSpPr>
          <p:cNvPr id="44" name="Text 25"/>
          <p:cNvSpPr/>
          <p:nvPr/>
        </p:nvSpPr>
        <p:spPr>
          <a:xfrm>
            <a:off x="6757988" y="4986338"/>
            <a:ext cx="5434013"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SCA Talk: Explaining Results</a:t>
            </a:r>
            <a:endParaRPr lang="en-US" sz="1350" dirty="0"/>
          </a:p>
        </p:txBody>
      </p:sp>
      <p:sp>
        <p:nvSpPr>
          <p:cNvPr id="45" name="Text 26"/>
          <p:cNvSpPr/>
          <p:nvPr/>
        </p:nvSpPr>
        <p:spPr>
          <a:xfrm>
            <a:off x="6500813" y="5357813"/>
            <a:ext cx="5119688" cy="728663"/>
          </a:xfrm>
          <a:prstGeom prst="rect">
            <a:avLst/>
          </a:prstGeom>
          <a:noFill/>
          <a:ln/>
        </p:spPr>
        <p:txBody>
          <a:bodyPr vert="horz" wrap="square" lIns="0" tIns="0" rIns="0" bIns="0" rtlCol="0" anchor="ctr"/>
          <a:lstStyle/>
          <a:p>
            <a:pPr marL="0" indent="0">
              <a:lnSpc>
                <a:spcPts val="1913"/>
              </a:lnSpc>
              <a:buNone/>
            </a:pPr>
            <a:r>
              <a:rPr lang="en-US" sz="1275" dirty="0">
                <a:solidFill>
                  <a:srgbClr val="2D3436"/>
                </a:solidFill>
              </a:rPr>
              <a:t>"A normal result is very reassuring and means your risk is very low, but it's not zero. That's why we invite you back every few years to keep checking."</a:t>
            </a:r>
            <a:endParaRPr lang="en-US" sz="1275" dirty="0"/>
          </a:p>
        </p:txBody>
      </p:sp>
      <p:sp>
        <p:nvSpPr>
          <p:cNvPr id="46" name="Text 27"/>
          <p:cNvSpPr/>
          <p:nvPr/>
        </p:nvSpPr>
        <p:spPr>
          <a:xfrm>
            <a:off x="6405563" y="6181725"/>
            <a:ext cx="5786438"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636E72"/>
                </a:solidFill>
              </a:rPr>
              <a:t>Tip: Always document that the 10% false-negative rate was mentioned.</a:t>
            </a:r>
            <a:endParaRPr lang="en-US" sz="10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285750" y="95250"/>
            <a:ext cx="11620500" cy="822871"/>
          </a:xfrm>
          <a:prstGeom prst="rect">
            <a:avLst/>
          </a:prstGeom>
        </p:spPr>
      </p:pic>
      <p:pic>
        <p:nvPicPr>
          <p:cNvPr id="5" name="Image 3" descr="preencoded.png"/>
          <p:cNvPicPr>
            <a:picLocks noChangeAspect="1"/>
          </p:cNvPicPr>
          <p:nvPr/>
        </p:nvPicPr>
        <p:blipFill>
          <a:blip r:embed="rId5"/>
          <a:stretch>
            <a:fillRect/>
          </a:stretch>
        </p:blipFill>
        <p:spPr>
          <a:xfrm>
            <a:off x="285750" y="1108621"/>
            <a:ext cx="6829425" cy="2636639"/>
          </a:xfrm>
          <a:prstGeom prst="rect">
            <a:avLst/>
          </a:prstGeom>
        </p:spPr>
      </p:pic>
      <p:pic>
        <p:nvPicPr>
          <p:cNvPr id="6" name="Image 4" descr="preencoded.png"/>
          <p:cNvPicPr>
            <a:picLocks noChangeAspect="1"/>
          </p:cNvPicPr>
          <p:nvPr/>
        </p:nvPicPr>
        <p:blipFill>
          <a:blip r:embed="rId6"/>
          <a:stretch>
            <a:fillRect/>
          </a:stretch>
        </p:blipFill>
        <p:spPr>
          <a:xfrm>
            <a:off x="476250" y="1299121"/>
            <a:ext cx="6448425" cy="333375"/>
          </a:xfrm>
          <a:prstGeom prst="rect">
            <a:avLst/>
          </a:prstGeom>
        </p:spPr>
      </p:pic>
      <p:pic>
        <p:nvPicPr>
          <p:cNvPr id="7" name="Image 5" descr="preencoded.png"/>
          <p:cNvPicPr>
            <a:picLocks noChangeAspect="1"/>
          </p:cNvPicPr>
          <p:nvPr/>
        </p:nvPicPr>
        <p:blipFill>
          <a:blip r:embed="rId7"/>
          <a:stretch>
            <a:fillRect/>
          </a:stretch>
        </p:blipFill>
        <p:spPr>
          <a:xfrm>
            <a:off x="476250" y="1351508"/>
            <a:ext cx="190500" cy="152400"/>
          </a:xfrm>
          <a:prstGeom prst="rect">
            <a:avLst/>
          </a:prstGeom>
        </p:spPr>
      </p:pic>
      <p:pic>
        <p:nvPicPr>
          <p:cNvPr id="8" name="Image 6" descr="preencoded.png"/>
          <p:cNvPicPr>
            <a:picLocks noChangeAspect="1"/>
          </p:cNvPicPr>
          <p:nvPr/>
        </p:nvPicPr>
        <p:blipFill>
          <a:blip r:embed="rId8"/>
          <a:stretch>
            <a:fillRect/>
          </a:stretch>
        </p:blipFill>
        <p:spPr>
          <a:xfrm>
            <a:off x="476250" y="1775371"/>
            <a:ext cx="190500" cy="152400"/>
          </a:xfrm>
          <a:prstGeom prst="rect">
            <a:avLst/>
          </a:prstGeom>
        </p:spPr>
      </p:pic>
      <p:pic>
        <p:nvPicPr>
          <p:cNvPr id="9" name="Image 7" descr="preencoded.png"/>
          <p:cNvPicPr>
            <a:picLocks noChangeAspect="1"/>
          </p:cNvPicPr>
          <p:nvPr/>
        </p:nvPicPr>
        <p:blipFill>
          <a:blip r:embed="rId9"/>
          <a:stretch>
            <a:fillRect/>
          </a:stretch>
        </p:blipFill>
        <p:spPr>
          <a:xfrm>
            <a:off x="476250" y="2083891"/>
            <a:ext cx="190500" cy="152400"/>
          </a:xfrm>
          <a:prstGeom prst="rect">
            <a:avLst/>
          </a:prstGeom>
        </p:spPr>
      </p:pic>
      <p:pic>
        <p:nvPicPr>
          <p:cNvPr id="10" name="Image 8" descr="preencoded.png"/>
          <p:cNvPicPr>
            <a:picLocks noChangeAspect="1"/>
          </p:cNvPicPr>
          <p:nvPr/>
        </p:nvPicPr>
        <p:blipFill>
          <a:blip r:embed="rId8"/>
          <a:stretch>
            <a:fillRect/>
          </a:stretch>
        </p:blipFill>
        <p:spPr>
          <a:xfrm>
            <a:off x="476250" y="2392412"/>
            <a:ext cx="190500" cy="152400"/>
          </a:xfrm>
          <a:prstGeom prst="rect">
            <a:avLst/>
          </a:prstGeom>
        </p:spPr>
      </p:pic>
      <p:pic>
        <p:nvPicPr>
          <p:cNvPr id="11" name="Image 9" descr="preencoded.png"/>
          <p:cNvPicPr>
            <a:picLocks noChangeAspect="1"/>
          </p:cNvPicPr>
          <p:nvPr/>
        </p:nvPicPr>
        <p:blipFill>
          <a:blip r:embed="rId9"/>
          <a:stretch>
            <a:fillRect/>
          </a:stretch>
        </p:blipFill>
        <p:spPr>
          <a:xfrm>
            <a:off x="476250" y="2700933"/>
            <a:ext cx="190500" cy="152400"/>
          </a:xfrm>
          <a:prstGeom prst="rect">
            <a:avLst/>
          </a:prstGeom>
        </p:spPr>
      </p:pic>
      <p:pic>
        <p:nvPicPr>
          <p:cNvPr id="12" name="Image 10" descr="preencoded.png"/>
          <p:cNvPicPr>
            <a:picLocks noChangeAspect="1"/>
          </p:cNvPicPr>
          <p:nvPr/>
        </p:nvPicPr>
        <p:blipFill>
          <a:blip r:embed="rId5"/>
          <a:stretch>
            <a:fillRect/>
          </a:stretch>
        </p:blipFill>
        <p:spPr>
          <a:xfrm>
            <a:off x="285750" y="3935760"/>
            <a:ext cx="6829425" cy="2636639"/>
          </a:xfrm>
          <a:prstGeom prst="rect">
            <a:avLst/>
          </a:prstGeom>
        </p:spPr>
      </p:pic>
      <p:pic>
        <p:nvPicPr>
          <p:cNvPr id="13" name="Image 11" descr="preencoded.png"/>
          <p:cNvPicPr>
            <a:picLocks noChangeAspect="1"/>
          </p:cNvPicPr>
          <p:nvPr/>
        </p:nvPicPr>
        <p:blipFill>
          <a:blip r:embed="rId6"/>
          <a:stretch>
            <a:fillRect/>
          </a:stretch>
        </p:blipFill>
        <p:spPr>
          <a:xfrm>
            <a:off x="476250" y="4126260"/>
            <a:ext cx="6448425" cy="333375"/>
          </a:xfrm>
          <a:prstGeom prst="rect">
            <a:avLst/>
          </a:prstGeom>
        </p:spPr>
      </p:pic>
      <p:pic>
        <p:nvPicPr>
          <p:cNvPr id="14" name="Image 12" descr="preencoded.png"/>
          <p:cNvPicPr>
            <a:picLocks noChangeAspect="1"/>
          </p:cNvPicPr>
          <p:nvPr/>
        </p:nvPicPr>
        <p:blipFill>
          <a:blip r:embed="rId10"/>
          <a:stretch>
            <a:fillRect/>
          </a:stretch>
        </p:blipFill>
        <p:spPr>
          <a:xfrm>
            <a:off x="476250" y="4178647"/>
            <a:ext cx="190500" cy="152400"/>
          </a:xfrm>
          <a:prstGeom prst="rect">
            <a:avLst/>
          </a:prstGeom>
        </p:spPr>
      </p:pic>
      <p:pic>
        <p:nvPicPr>
          <p:cNvPr id="15" name="Image 13" descr="preencoded.png"/>
          <p:cNvPicPr>
            <a:picLocks noChangeAspect="1"/>
          </p:cNvPicPr>
          <p:nvPr/>
        </p:nvPicPr>
        <p:blipFill>
          <a:blip r:embed="rId11"/>
          <a:stretch>
            <a:fillRect/>
          </a:stretch>
        </p:blipFill>
        <p:spPr>
          <a:xfrm>
            <a:off x="476250" y="4602510"/>
            <a:ext cx="190500" cy="169218"/>
          </a:xfrm>
          <a:prstGeom prst="rect">
            <a:avLst/>
          </a:prstGeom>
        </p:spPr>
      </p:pic>
      <p:pic>
        <p:nvPicPr>
          <p:cNvPr id="16" name="Image 14" descr="preencoded.png"/>
          <p:cNvPicPr>
            <a:picLocks noChangeAspect="1"/>
          </p:cNvPicPr>
          <p:nvPr/>
        </p:nvPicPr>
        <p:blipFill>
          <a:blip r:embed="rId12"/>
          <a:stretch>
            <a:fillRect/>
          </a:stretch>
        </p:blipFill>
        <p:spPr>
          <a:xfrm>
            <a:off x="476250" y="5124301"/>
            <a:ext cx="190500" cy="169218"/>
          </a:xfrm>
          <a:prstGeom prst="rect">
            <a:avLst/>
          </a:prstGeom>
        </p:spPr>
      </p:pic>
      <p:pic>
        <p:nvPicPr>
          <p:cNvPr id="17" name="Image 15" descr="preencoded.png"/>
          <p:cNvPicPr>
            <a:picLocks noChangeAspect="1"/>
          </p:cNvPicPr>
          <p:nvPr/>
        </p:nvPicPr>
        <p:blipFill>
          <a:blip r:embed="rId13"/>
          <a:stretch>
            <a:fillRect/>
          </a:stretch>
        </p:blipFill>
        <p:spPr>
          <a:xfrm>
            <a:off x="476250" y="5646093"/>
            <a:ext cx="190500" cy="169218"/>
          </a:xfrm>
          <a:prstGeom prst="rect">
            <a:avLst/>
          </a:prstGeom>
        </p:spPr>
      </p:pic>
      <p:pic>
        <p:nvPicPr>
          <p:cNvPr id="18" name="Image 16" descr="preencoded.png"/>
          <p:cNvPicPr>
            <a:picLocks noChangeAspect="1"/>
          </p:cNvPicPr>
          <p:nvPr/>
        </p:nvPicPr>
        <p:blipFill>
          <a:blip r:embed="rId14"/>
          <a:stretch>
            <a:fillRect/>
          </a:stretch>
        </p:blipFill>
        <p:spPr>
          <a:xfrm>
            <a:off x="7353300" y="1108621"/>
            <a:ext cx="4552950" cy="2636639"/>
          </a:xfrm>
          <a:prstGeom prst="rect">
            <a:avLst/>
          </a:prstGeom>
        </p:spPr>
      </p:pic>
      <p:pic>
        <p:nvPicPr>
          <p:cNvPr id="19" name="Image 17" descr="preencoded.png"/>
          <p:cNvPicPr>
            <a:picLocks noChangeAspect="1"/>
          </p:cNvPicPr>
          <p:nvPr/>
        </p:nvPicPr>
        <p:blipFill>
          <a:blip r:embed="rId15"/>
          <a:stretch>
            <a:fillRect/>
          </a:stretch>
        </p:blipFill>
        <p:spPr>
          <a:xfrm>
            <a:off x="7543800" y="1299121"/>
            <a:ext cx="4171950" cy="333375"/>
          </a:xfrm>
          <a:prstGeom prst="rect">
            <a:avLst/>
          </a:prstGeom>
        </p:spPr>
      </p:pic>
      <p:pic>
        <p:nvPicPr>
          <p:cNvPr id="20" name="Image 18" descr="preencoded.png"/>
          <p:cNvPicPr>
            <a:picLocks noChangeAspect="1"/>
          </p:cNvPicPr>
          <p:nvPr/>
        </p:nvPicPr>
        <p:blipFill>
          <a:blip r:embed="rId16"/>
          <a:stretch>
            <a:fillRect/>
          </a:stretch>
        </p:blipFill>
        <p:spPr>
          <a:xfrm>
            <a:off x="7543800" y="1351508"/>
            <a:ext cx="190500" cy="152400"/>
          </a:xfrm>
          <a:prstGeom prst="rect">
            <a:avLst/>
          </a:prstGeom>
        </p:spPr>
      </p:pic>
      <p:pic>
        <p:nvPicPr>
          <p:cNvPr id="21" name="Image 19" descr="preencoded.png"/>
          <p:cNvPicPr>
            <a:picLocks noChangeAspect="1"/>
          </p:cNvPicPr>
          <p:nvPr/>
        </p:nvPicPr>
        <p:blipFill>
          <a:blip r:embed="rId17"/>
          <a:stretch>
            <a:fillRect/>
          </a:stretch>
        </p:blipFill>
        <p:spPr>
          <a:xfrm>
            <a:off x="7543800" y="1775371"/>
            <a:ext cx="190500" cy="169218"/>
          </a:xfrm>
          <a:prstGeom prst="rect">
            <a:avLst/>
          </a:prstGeom>
        </p:spPr>
      </p:pic>
      <p:pic>
        <p:nvPicPr>
          <p:cNvPr id="22" name="Image 20" descr="preencoded.png"/>
          <p:cNvPicPr>
            <a:picLocks noChangeAspect="1"/>
          </p:cNvPicPr>
          <p:nvPr/>
        </p:nvPicPr>
        <p:blipFill>
          <a:blip r:embed="rId11"/>
          <a:stretch>
            <a:fillRect/>
          </a:stretch>
        </p:blipFill>
        <p:spPr>
          <a:xfrm>
            <a:off x="7543800" y="2297162"/>
            <a:ext cx="190500" cy="169218"/>
          </a:xfrm>
          <a:prstGeom prst="rect">
            <a:avLst/>
          </a:prstGeom>
        </p:spPr>
      </p:pic>
      <p:pic>
        <p:nvPicPr>
          <p:cNvPr id="23" name="Image 21" descr="preencoded.png"/>
          <p:cNvPicPr>
            <a:picLocks noChangeAspect="1"/>
          </p:cNvPicPr>
          <p:nvPr/>
        </p:nvPicPr>
        <p:blipFill>
          <a:blip r:embed="rId18"/>
          <a:stretch>
            <a:fillRect/>
          </a:stretch>
        </p:blipFill>
        <p:spPr>
          <a:xfrm>
            <a:off x="7543800" y="2818954"/>
            <a:ext cx="190500" cy="190500"/>
          </a:xfrm>
          <a:prstGeom prst="rect">
            <a:avLst/>
          </a:prstGeom>
        </p:spPr>
      </p:pic>
      <p:pic>
        <p:nvPicPr>
          <p:cNvPr id="24" name="Image 22" descr="preencoded.png"/>
          <p:cNvPicPr>
            <a:picLocks noChangeAspect="1"/>
          </p:cNvPicPr>
          <p:nvPr/>
        </p:nvPicPr>
        <p:blipFill>
          <a:blip r:embed="rId19"/>
          <a:stretch>
            <a:fillRect/>
          </a:stretch>
        </p:blipFill>
        <p:spPr>
          <a:xfrm>
            <a:off x="7353300" y="3935760"/>
            <a:ext cx="4552950" cy="2636639"/>
          </a:xfrm>
          <a:prstGeom prst="rect">
            <a:avLst/>
          </a:prstGeom>
        </p:spPr>
      </p:pic>
      <p:pic>
        <p:nvPicPr>
          <p:cNvPr id="25" name="Image 23" descr="preencoded.png"/>
          <p:cNvPicPr>
            <a:picLocks noChangeAspect="1"/>
          </p:cNvPicPr>
          <p:nvPr/>
        </p:nvPicPr>
        <p:blipFill>
          <a:blip r:embed="rId15"/>
          <a:stretch>
            <a:fillRect/>
          </a:stretch>
        </p:blipFill>
        <p:spPr>
          <a:xfrm>
            <a:off x="7543800" y="4126260"/>
            <a:ext cx="4171950" cy="333375"/>
          </a:xfrm>
          <a:prstGeom prst="rect">
            <a:avLst/>
          </a:prstGeom>
        </p:spPr>
      </p:pic>
      <p:pic>
        <p:nvPicPr>
          <p:cNvPr id="26" name="Image 24" descr="preencoded.png"/>
          <p:cNvPicPr>
            <a:picLocks noChangeAspect="1"/>
          </p:cNvPicPr>
          <p:nvPr/>
        </p:nvPicPr>
        <p:blipFill>
          <a:blip r:embed="rId20"/>
          <a:stretch>
            <a:fillRect/>
          </a:stretch>
        </p:blipFill>
        <p:spPr>
          <a:xfrm>
            <a:off x="7543800" y="4178647"/>
            <a:ext cx="190500" cy="152400"/>
          </a:xfrm>
          <a:prstGeom prst="rect">
            <a:avLst/>
          </a:prstGeom>
        </p:spPr>
      </p:pic>
      <p:pic>
        <p:nvPicPr>
          <p:cNvPr id="27" name="Image 25" descr="preencoded.png"/>
          <p:cNvPicPr>
            <a:picLocks noChangeAspect="1"/>
          </p:cNvPicPr>
          <p:nvPr/>
        </p:nvPicPr>
        <p:blipFill>
          <a:blip r:embed="rId21"/>
          <a:stretch>
            <a:fillRect/>
          </a:stretch>
        </p:blipFill>
        <p:spPr>
          <a:xfrm>
            <a:off x="7543800" y="4602510"/>
            <a:ext cx="190500" cy="190500"/>
          </a:xfrm>
          <a:prstGeom prst="rect">
            <a:avLst/>
          </a:prstGeom>
        </p:spPr>
      </p:pic>
      <p:pic>
        <p:nvPicPr>
          <p:cNvPr id="28" name="Image 26" descr="preencoded.png"/>
          <p:cNvPicPr>
            <a:picLocks noChangeAspect="1"/>
          </p:cNvPicPr>
          <p:nvPr/>
        </p:nvPicPr>
        <p:blipFill>
          <a:blip r:embed="rId18"/>
          <a:stretch>
            <a:fillRect/>
          </a:stretch>
        </p:blipFill>
        <p:spPr>
          <a:xfrm>
            <a:off x="7543800" y="5124301"/>
            <a:ext cx="190500" cy="190500"/>
          </a:xfrm>
          <a:prstGeom prst="rect">
            <a:avLst/>
          </a:prstGeom>
        </p:spPr>
      </p:pic>
      <p:pic>
        <p:nvPicPr>
          <p:cNvPr id="29" name="Image 27" descr="preencoded.png"/>
          <p:cNvPicPr>
            <a:picLocks noChangeAspect="1"/>
          </p:cNvPicPr>
          <p:nvPr/>
        </p:nvPicPr>
        <p:blipFill>
          <a:blip r:embed="rId22"/>
          <a:stretch>
            <a:fillRect/>
          </a:stretch>
        </p:blipFill>
        <p:spPr>
          <a:xfrm>
            <a:off x="7543800" y="5646093"/>
            <a:ext cx="190500" cy="190500"/>
          </a:xfrm>
          <a:prstGeom prst="rect">
            <a:avLst/>
          </a:prstGeom>
        </p:spPr>
      </p:pic>
      <p:sp>
        <p:nvSpPr>
          <p:cNvPr id="30" name="Text 0"/>
          <p:cNvSpPr/>
          <p:nvPr/>
        </p:nvSpPr>
        <p:spPr>
          <a:xfrm>
            <a:off x="523875" y="238125"/>
            <a:ext cx="11144250" cy="251371"/>
          </a:xfrm>
          <a:prstGeom prst="rect">
            <a:avLst/>
          </a:prstGeom>
          <a:noFill/>
          <a:ln/>
        </p:spPr>
        <p:txBody>
          <a:bodyPr vert="horz" wrap="square" lIns="0" tIns="0" rIns="0" bIns="0" rtlCol="0" anchor="ctr"/>
          <a:lstStyle/>
          <a:p>
            <a:pPr marL="0" indent="0">
              <a:lnSpc>
                <a:spcPts val="1980"/>
              </a:lnSpc>
              <a:buNone/>
            </a:pPr>
            <a:r>
              <a:rPr lang="en-US" sz="1800" b="1" dirty="0">
                <a:solidFill>
                  <a:srgbClr val="2D3436"/>
                </a:solidFill>
              </a:rPr>
              <a:t>HPV Primary Testing Pathway Overview</a:t>
            </a:r>
            <a:endParaRPr lang="en-US" sz="1800" dirty="0"/>
          </a:p>
        </p:txBody>
      </p:sp>
      <p:sp>
        <p:nvSpPr>
          <p:cNvPr id="31" name="Text 1"/>
          <p:cNvSpPr/>
          <p:nvPr/>
        </p:nvSpPr>
        <p:spPr>
          <a:xfrm>
            <a:off x="523875" y="575221"/>
            <a:ext cx="3429000" cy="171450"/>
          </a:xfrm>
          <a:prstGeom prst="rect">
            <a:avLst/>
          </a:prstGeom>
          <a:noFill/>
          <a:ln/>
        </p:spPr>
        <p:txBody>
          <a:bodyPr vert="horz" wrap="square" lIns="0" tIns="0" rIns="0" bIns="0" rtlCol="0" anchor="ctr"/>
          <a:lstStyle/>
          <a:p>
            <a:pPr marL="0" indent="0">
              <a:lnSpc>
                <a:spcPts val="1350"/>
              </a:lnSpc>
              <a:buNone/>
            </a:pPr>
            <a:r>
              <a:rPr lang="en-US" sz="900" b="1" kern="0" spc="30" dirty="0">
                <a:solidFill>
                  <a:srgbClr val="E17055"/>
                </a:solidFill>
              </a:rPr>
              <a:t>CERVICAL SCREENING MODULE</a:t>
            </a:r>
            <a:endParaRPr lang="en-US" sz="900" dirty="0"/>
          </a:p>
        </p:txBody>
      </p:sp>
      <p:sp>
        <p:nvSpPr>
          <p:cNvPr id="32" name="Text 2"/>
          <p:cNvSpPr/>
          <p:nvPr/>
        </p:nvSpPr>
        <p:spPr>
          <a:xfrm>
            <a:off x="2556718" y="546646"/>
            <a:ext cx="182880" cy="228600"/>
          </a:xfrm>
          <a:prstGeom prst="rect">
            <a:avLst/>
          </a:prstGeom>
          <a:noFill/>
          <a:ln/>
        </p:spPr>
        <p:txBody>
          <a:bodyPr vert="horz" wrap="square" lIns="0" tIns="0" rIns="0" bIns="0" rtlCol="0" anchor="ctr"/>
          <a:lstStyle/>
          <a:p>
            <a:pPr marL="0" indent="0">
              <a:lnSpc>
                <a:spcPts val="1800"/>
              </a:lnSpc>
              <a:buNone/>
            </a:pPr>
            <a:r>
              <a:rPr lang="en-US" sz="1200" dirty="0">
                <a:solidFill>
                  <a:srgbClr val="BDC3C7"/>
                </a:solidFill>
              </a:rPr>
              <a:t>|</a:t>
            </a:r>
            <a:endParaRPr lang="en-US" sz="1200" dirty="0"/>
          </a:p>
        </p:txBody>
      </p:sp>
      <p:sp>
        <p:nvSpPr>
          <p:cNvPr id="33" name="Text 3"/>
          <p:cNvSpPr/>
          <p:nvPr/>
        </p:nvSpPr>
        <p:spPr>
          <a:xfrm>
            <a:off x="2691557" y="575221"/>
            <a:ext cx="3291840" cy="171450"/>
          </a:xfrm>
          <a:prstGeom prst="rect">
            <a:avLst/>
          </a:prstGeom>
          <a:noFill/>
          <a:ln/>
        </p:spPr>
        <p:txBody>
          <a:bodyPr vert="horz" wrap="square" lIns="0" tIns="0" rIns="0" bIns="0" rtlCol="0" anchor="ctr"/>
          <a:lstStyle/>
          <a:p>
            <a:pPr marL="0" indent="0">
              <a:lnSpc>
                <a:spcPts val="1350"/>
              </a:lnSpc>
              <a:buNone/>
            </a:pPr>
            <a:r>
              <a:rPr lang="en-US" sz="900" dirty="0">
                <a:solidFill>
                  <a:srgbClr val="636E72"/>
                </a:solidFill>
              </a:rPr>
              <a:t>Bradford VTS GP Training</a:t>
            </a:r>
            <a:endParaRPr lang="en-US" sz="900" dirty="0"/>
          </a:p>
        </p:txBody>
      </p:sp>
      <p:sp>
        <p:nvSpPr>
          <p:cNvPr id="34" name="Text 4"/>
          <p:cNvSpPr/>
          <p:nvPr/>
        </p:nvSpPr>
        <p:spPr>
          <a:xfrm>
            <a:off x="781050" y="1299121"/>
            <a:ext cx="75438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The "HPV-First" Logic (Since 2019)</a:t>
            </a:r>
            <a:endParaRPr lang="en-US" sz="1350" dirty="0"/>
          </a:p>
        </p:txBody>
      </p:sp>
      <p:sp>
        <p:nvSpPr>
          <p:cNvPr id="35" name="Text 5"/>
          <p:cNvSpPr/>
          <p:nvPr/>
        </p:nvSpPr>
        <p:spPr>
          <a:xfrm>
            <a:off x="762000" y="1775371"/>
            <a:ext cx="1005840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D3436"/>
                </a:solidFill>
              </a:rPr>
              <a:t>All samples are tested for </a:t>
            </a:r>
            <a:r>
              <a:rPr lang="en-US" sz="1200" b="1" dirty="0">
                <a:solidFill>
                  <a:srgbClr val="E17055"/>
                </a:solidFill>
              </a:rPr>
              <a:t>high-risk HPV (hrHPV)</a:t>
            </a:r>
            <a:r>
              <a:rPr lang="en-US" sz="1200" dirty="0">
                <a:solidFill>
                  <a:srgbClr val="2D3436"/>
                </a:solidFill>
              </a:rPr>
              <a:t> first.</a:t>
            </a:r>
            <a:endParaRPr lang="en-US" sz="1200" dirty="0"/>
          </a:p>
        </p:txBody>
      </p:sp>
      <p:sp>
        <p:nvSpPr>
          <p:cNvPr id="36" name="Text 6"/>
          <p:cNvSpPr/>
          <p:nvPr/>
        </p:nvSpPr>
        <p:spPr>
          <a:xfrm>
            <a:off x="762000" y="2083891"/>
            <a:ext cx="1143000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D3436"/>
                </a:solidFill>
              </a:rPr>
              <a:t>Cytology (looking at cells) is </a:t>
            </a:r>
            <a:r>
              <a:rPr lang="en-US" sz="1200" b="1" dirty="0">
                <a:solidFill>
                  <a:srgbClr val="E17055"/>
                </a:solidFill>
              </a:rPr>
              <a:t>only</a:t>
            </a:r>
            <a:r>
              <a:rPr lang="en-US" sz="1200" dirty="0">
                <a:solidFill>
                  <a:srgbClr val="2D3436"/>
                </a:solidFill>
              </a:rPr>
              <a:t> performed if hrHPV is detected.</a:t>
            </a:r>
            <a:endParaRPr lang="en-US" sz="1200" dirty="0"/>
          </a:p>
        </p:txBody>
      </p:sp>
      <p:sp>
        <p:nvSpPr>
          <p:cNvPr id="37" name="Text 7"/>
          <p:cNvSpPr/>
          <p:nvPr/>
        </p:nvSpPr>
        <p:spPr>
          <a:xfrm>
            <a:off x="847725" y="2392412"/>
            <a:ext cx="4170313" cy="213271"/>
          </a:xfrm>
          <a:prstGeom prst="rect">
            <a:avLst/>
          </a:prstGeom>
          <a:noFill/>
          <a:ln/>
        </p:spPr>
        <p:txBody>
          <a:bodyPr vert="horz" wrap="square" lIns="0" tIns="0" rIns="0" bIns="0" rtlCol="0" anchor="ctr"/>
          <a:lstStyle/>
          <a:p>
            <a:pPr marL="0" indent="0" algn="l">
              <a:lnSpc>
                <a:spcPts val="1260"/>
              </a:lnSpc>
              <a:buNone/>
            </a:pPr>
            <a:r>
              <a:rPr lang="en-US" sz="900" b="1" dirty="0">
                <a:solidFill>
                  <a:srgbClr val="2D3436"/>
                </a:solidFill>
                <a:highlight>
                  <a:srgbClr val="FFFFFF"/>
                </a:highlight>
              </a:rPr>
              <a:t>Step 1</a:t>
            </a:r>
            <a:r>
              <a:rPr lang="en-US" sz="1200" dirty="0">
                <a:solidFill>
                  <a:srgbClr val="2D3436"/>
                </a:solidFill>
              </a:rPr>
              <a:t> hrHPV Negative: Very low risk of CIN. Routine recall.</a:t>
            </a:r>
            <a:endParaRPr lang="en-US" sz="1200" dirty="0"/>
          </a:p>
        </p:txBody>
      </p:sp>
      <p:sp>
        <p:nvSpPr>
          <p:cNvPr id="38" name="Text 8"/>
          <p:cNvSpPr/>
          <p:nvPr/>
        </p:nvSpPr>
        <p:spPr>
          <a:xfrm>
            <a:off x="847725" y="2700933"/>
            <a:ext cx="4441478" cy="213271"/>
          </a:xfrm>
          <a:prstGeom prst="rect">
            <a:avLst/>
          </a:prstGeom>
          <a:noFill/>
          <a:ln/>
        </p:spPr>
        <p:txBody>
          <a:bodyPr vert="horz" wrap="square" lIns="0" tIns="0" rIns="0" bIns="0" rtlCol="0" anchor="ctr"/>
          <a:lstStyle/>
          <a:p>
            <a:pPr marL="0" indent="0" algn="l">
              <a:lnSpc>
                <a:spcPts val="1260"/>
              </a:lnSpc>
              <a:buNone/>
            </a:pPr>
            <a:r>
              <a:rPr lang="en-US" sz="900" b="1" dirty="0">
                <a:solidFill>
                  <a:srgbClr val="2D3436"/>
                </a:solidFill>
                <a:highlight>
                  <a:srgbClr val="FFFFFF"/>
                </a:highlight>
              </a:rPr>
              <a:t>Step 2</a:t>
            </a:r>
            <a:r>
              <a:rPr lang="en-US" sz="1200" dirty="0">
                <a:solidFill>
                  <a:srgbClr val="2D3436"/>
                </a:solidFill>
              </a:rPr>
              <a:t> hrHPV Positive: Laboratory checks for cell abnormalities.</a:t>
            </a:r>
            <a:endParaRPr lang="en-US" sz="1200" dirty="0"/>
          </a:p>
        </p:txBody>
      </p:sp>
      <p:sp>
        <p:nvSpPr>
          <p:cNvPr id="39" name="Text 9"/>
          <p:cNvSpPr/>
          <p:nvPr/>
        </p:nvSpPr>
        <p:spPr>
          <a:xfrm>
            <a:off x="781050" y="4126260"/>
            <a:ext cx="39090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Management Pathways</a:t>
            </a:r>
            <a:endParaRPr lang="en-US" sz="1350" dirty="0"/>
          </a:p>
        </p:txBody>
      </p:sp>
      <p:sp>
        <p:nvSpPr>
          <p:cNvPr id="40" name="Text 10"/>
          <p:cNvSpPr/>
          <p:nvPr/>
        </p:nvSpPr>
        <p:spPr>
          <a:xfrm>
            <a:off x="762000" y="4602510"/>
            <a:ext cx="6162675"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3436"/>
                </a:solidFill>
              </a:rPr>
              <a:t>hrHPV Positive + Normal Cytology:</a:t>
            </a:r>
            <a:r>
              <a:rPr lang="en-US" sz="1200" dirty="0">
                <a:solidFill>
                  <a:srgbClr val="2D3436"/>
                </a:solidFill>
              </a:rPr>
              <a:t> Repeat in 12 months (allows time for the virus to clear).</a:t>
            </a:r>
            <a:endParaRPr lang="en-US" sz="1200" dirty="0"/>
          </a:p>
        </p:txBody>
      </p:sp>
      <p:sp>
        <p:nvSpPr>
          <p:cNvPr id="41" name="Text 11"/>
          <p:cNvSpPr/>
          <p:nvPr/>
        </p:nvSpPr>
        <p:spPr>
          <a:xfrm>
            <a:off x="762000" y="5124301"/>
            <a:ext cx="6162675"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3436"/>
                </a:solidFill>
              </a:rPr>
              <a:t>hrHPV Positive + Any Dyskaryosis:</a:t>
            </a:r>
            <a:r>
              <a:rPr lang="en-US" sz="1200" dirty="0">
                <a:solidFill>
                  <a:srgbClr val="2D3436"/>
                </a:solidFill>
              </a:rPr>
              <a:t> Refer to Colposcopy (Borderline, Mild, Moderate, or Severe).</a:t>
            </a:r>
            <a:endParaRPr lang="en-US" sz="1200" dirty="0"/>
          </a:p>
        </p:txBody>
      </p:sp>
      <p:sp>
        <p:nvSpPr>
          <p:cNvPr id="42" name="Text 12"/>
          <p:cNvSpPr/>
          <p:nvPr/>
        </p:nvSpPr>
        <p:spPr>
          <a:xfrm>
            <a:off x="762000" y="5646093"/>
            <a:ext cx="6162675"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3436"/>
                </a:solidFill>
              </a:rPr>
              <a:t>Test of Cure (ToC):</a:t>
            </a:r>
            <a:r>
              <a:rPr lang="en-US" sz="1200" dirty="0">
                <a:solidFill>
                  <a:srgbClr val="2D3436"/>
                </a:solidFill>
              </a:rPr>
              <a:t> Combined HPV + Cytology test performed 6 months after treatment for CIN.</a:t>
            </a:r>
            <a:endParaRPr lang="en-US" sz="1200" dirty="0"/>
          </a:p>
        </p:txBody>
      </p:sp>
      <p:sp>
        <p:nvSpPr>
          <p:cNvPr id="43" name="Text 13"/>
          <p:cNvSpPr/>
          <p:nvPr/>
        </p:nvSpPr>
        <p:spPr>
          <a:xfrm>
            <a:off x="7848600" y="1299121"/>
            <a:ext cx="28803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AKT High-Yield</a:t>
            </a:r>
            <a:endParaRPr lang="en-US" sz="1350" dirty="0"/>
          </a:p>
        </p:txBody>
      </p:sp>
      <p:sp>
        <p:nvSpPr>
          <p:cNvPr id="44" name="Text 14"/>
          <p:cNvSpPr/>
          <p:nvPr/>
        </p:nvSpPr>
        <p:spPr>
          <a:xfrm>
            <a:off x="7829550" y="1775371"/>
            <a:ext cx="3886200"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2D3436"/>
                </a:solidFill>
              </a:rPr>
              <a:t>HPV primary screening is </a:t>
            </a:r>
            <a:r>
              <a:rPr lang="en-US" sz="1200" b="1" dirty="0">
                <a:solidFill>
                  <a:srgbClr val="E17055"/>
                </a:solidFill>
              </a:rPr>
              <a:t>more sensitive</a:t>
            </a:r>
            <a:r>
              <a:rPr lang="en-US" sz="1200" dirty="0">
                <a:solidFill>
                  <a:srgbClr val="2D3436"/>
                </a:solidFill>
              </a:rPr>
              <a:t> than cytology alone.</a:t>
            </a:r>
            <a:endParaRPr lang="en-US" sz="1200" dirty="0"/>
          </a:p>
        </p:txBody>
      </p:sp>
      <p:sp>
        <p:nvSpPr>
          <p:cNvPr id="45" name="Text 15"/>
          <p:cNvSpPr/>
          <p:nvPr/>
        </p:nvSpPr>
        <p:spPr>
          <a:xfrm>
            <a:off x="7829550" y="2297162"/>
            <a:ext cx="3886200"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2D3436"/>
                </a:solidFill>
              </a:rPr>
              <a:t>It identifies women at risk </a:t>
            </a:r>
            <a:r>
              <a:rPr lang="en-US" sz="1200" b="1" dirty="0">
                <a:solidFill>
                  <a:srgbClr val="E17055"/>
                </a:solidFill>
              </a:rPr>
              <a:t>earlier</a:t>
            </a:r>
            <a:r>
              <a:rPr lang="en-US" sz="1200" dirty="0">
                <a:solidFill>
                  <a:srgbClr val="2D3436"/>
                </a:solidFill>
              </a:rPr>
              <a:t>, preventing more cancers.</a:t>
            </a:r>
            <a:endParaRPr lang="en-US" sz="1200" dirty="0"/>
          </a:p>
        </p:txBody>
      </p:sp>
      <p:sp>
        <p:nvSpPr>
          <p:cNvPr id="46" name="Text 16"/>
          <p:cNvSpPr/>
          <p:nvPr/>
        </p:nvSpPr>
        <p:spPr>
          <a:xfrm>
            <a:off x="7829550" y="2818954"/>
            <a:ext cx="3886200"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2D3436"/>
                </a:solidFill>
              </a:rPr>
              <a:t>AKT often tests management of "HPV +ve, Cytology Normal" (Repeat in 12m).</a:t>
            </a:r>
            <a:endParaRPr lang="en-US" sz="1200" dirty="0"/>
          </a:p>
        </p:txBody>
      </p:sp>
      <p:sp>
        <p:nvSpPr>
          <p:cNvPr id="47" name="Text 17"/>
          <p:cNvSpPr/>
          <p:nvPr/>
        </p:nvSpPr>
        <p:spPr>
          <a:xfrm>
            <a:off x="7848600" y="4126260"/>
            <a:ext cx="43434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SCA Talk: Explaining HPV</a:t>
            </a:r>
            <a:endParaRPr lang="en-US" sz="1350" dirty="0"/>
          </a:p>
        </p:txBody>
      </p:sp>
      <p:sp>
        <p:nvSpPr>
          <p:cNvPr id="48" name="Text 18"/>
          <p:cNvSpPr/>
          <p:nvPr/>
        </p:nvSpPr>
        <p:spPr>
          <a:xfrm>
            <a:off x="7829550" y="4602510"/>
            <a:ext cx="3886200"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2D3436"/>
                </a:solidFill>
              </a:rPr>
              <a:t>"HPV is a very common virus that most people have at some point in their lives."</a:t>
            </a:r>
            <a:endParaRPr lang="en-US" sz="1200" dirty="0"/>
          </a:p>
        </p:txBody>
      </p:sp>
      <p:sp>
        <p:nvSpPr>
          <p:cNvPr id="49" name="Text 19"/>
          <p:cNvSpPr/>
          <p:nvPr/>
        </p:nvSpPr>
        <p:spPr>
          <a:xfrm>
            <a:off x="7829550" y="5124301"/>
            <a:ext cx="3886200"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2D3436"/>
                </a:solidFill>
              </a:rPr>
              <a:t>"Having the virus doesn't mean you have cancer; it just means we need to check your cells more closely."</a:t>
            </a:r>
            <a:endParaRPr lang="en-US" sz="1200" dirty="0"/>
          </a:p>
        </p:txBody>
      </p:sp>
      <p:sp>
        <p:nvSpPr>
          <p:cNvPr id="50" name="Text 20"/>
          <p:cNvSpPr/>
          <p:nvPr/>
        </p:nvSpPr>
        <p:spPr>
          <a:xfrm>
            <a:off x="7829550" y="5646093"/>
            <a:ext cx="3886200"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2D3436"/>
                </a:solidFill>
              </a:rPr>
              <a:t>"We test for the virus first because it's a better way to find who might need treatment later."</a:t>
            </a:r>
            <a:endParaRPr lang="en-US" sz="12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0">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381000" y="190500"/>
            <a:ext cx="11430000" cy="822871"/>
          </a:xfrm>
          <a:prstGeom prst="rect">
            <a:avLst/>
          </a:prstGeom>
        </p:spPr>
      </p:pic>
      <p:pic>
        <p:nvPicPr>
          <p:cNvPr id="4" name="Image 2" descr="preencoded.png"/>
          <p:cNvPicPr>
            <a:picLocks noChangeAspect="1"/>
          </p:cNvPicPr>
          <p:nvPr/>
        </p:nvPicPr>
        <p:blipFill>
          <a:blip r:embed="rId5"/>
          <a:stretch>
            <a:fillRect/>
          </a:stretch>
        </p:blipFill>
        <p:spPr>
          <a:xfrm>
            <a:off x="381000" y="1203871"/>
            <a:ext cx="5595938" cy="2589014"/>
          </a:xfrm>
          <a:prstGeom prst="rect">
            <a:avLst/>
          </a:prstGeom>
        </p:spPr>
      </p:pic>
      <p:pic>
        <p:nvPicPr>
          <p:cNvPr id="5" name="Image 3" descr="preencoded.png"/>
          <p:cNvPicPr>
            <a:picLocks noChangeAspect="1"/>
          </p:cNvPicPr>
          <p:nvPr/>
        </p:nvPicPr>
        <p:blipFill>
          <a:blip r:embed="rId6"/>
          <a:stretch>
            <a:fillRect/>
          </a:stretch>
        </p:blipFill>
        <p:spPr>
          <a:xfrm>
            <a:off x="571500" y="1435298"/>
            <a:ext cx="214313" cy="175320"/>
          </a:xfrm>
          <a:prstGeom prst="rect">
            <a:avLst/>
          </a:prstGeom>
        </p:spPr>
      </p:pic>
      <p:pic>
        <p:nvPicPr>
          <p:cNvPr id="6" name="Image 4" descr="preencoded.png"/>
          <p:cNvPicPr>
            <a:picLocks noChangeAspect="1"/>
          </p:cNvPicPr>
          <p:nvPr/>
        </p:nvPicPr>
        <p:blipFill>
          <a:blip r:embed="rId7"/>
          <a:stretch>
            <a:fillRect/>
          </a:stretch>
        </p:blipFill>
        <p:spPr>
          <a:xfrm>
            <a:off x="571500" y="1803946"/>
            <a:ext cx="142875" cy="452438"/>
          </a:xfrm>
          <a:prstGeom prst="rect">
            <a:avLst/>
          </a:prstGeom>
        </p:spPr>
      </p:pic>
      <p:pic>
        <p:nvPicPr>
          <p:cNvPr id="7" name="Image 5" descr="preencoded.png"/>
          <p:cNvPicPr>
            <a:picLocks noChangeAspect="1"/>
          </p:cNvPicPr>
          <p:nvPr/>
        </p:nvPicPr>
        <p:blipFill>
          <a:blip r:embed="rId8"/>
          <a:stretch>
            <a:fillRect/>
          </a:stretch>
        </p:blipFill>
        <p:spPr>
          <a:xfrm>
            <a:off x="571500" y="2370683"/>
            <a:ext cx="142875" cy="161925"/>
          </a:xfrm>
          <a:prstGeom prst="rect">
            <a:avLst/>
          </a:prstGeom>
        </p:spPr>
      </p:pic>
      <p:pic>
        <p:nvPicPr>
          <p:cNvPr id="8" name="Image 6" descr="preencoded.png"/>
          <p:cNvPicPr>
            <a:picLocks noChangeAspect="1"/>
          </p:cNvPicPr>
          <p:nvPr/>
        </p:nvPicPr>
        <p:blipFill>
          <a:blip r:embed="rId9"/>
          <a:stretch>
            <a:fillRect/>
          </a:stretch>
        </p:blipFill>
        <p:spPr>
          <a:xfrm>
            <a:off x="571500" y="2646908"/>
            <a:ext cx="142875" cy="417612"/>
          </a:xfrm>
          <a:prstGeom prst="rect">
            <a:avLst/>
          </a:prstGeom>
        </p:spPr>
      </p:pic>
      <p:pic>
        <p:nvPicPr>
          <p:cNvPr id="9" name="Image 7" descr="preencoded.png"/>
          <p:cNvPicPr>
            <a:picLocks noChangeAspect="1"/>
          </p:cNvPicPr>
          <p:nvPr/>
        </p:nvPicPr>
        <p:blipFill>
          <a:blip r:embed="rId10"/>
          <a:stretch>
            <a:fillRect/>
          </a:stretch>
        </p:blipFill>
        <p:spPr>
          <a:xfrm>
            <a:off x="381000" y="3983385"/>
            <a:ext cx="5595938" cy="2589014"/>
          </a:xfrm>
          <a:prstGeom prst="rect">
            <a:avLst/>
          </a:prstGeom>
        </p:spPr>
      </p:pic>
      <p:pic>
        <p:nvPicPr>
          <p:cNvPr id="10" name="Image 8" descr="preencoded.png"/>
          <p:cNvPicPr>
            <a:picLocks noChangeAspect="1"/>
          </p:cNvPicPr>
          <p:nvPr/>
        </p:nvPicPr>
        <p:blipFill>
          <a:blip r:embed="rId11"/>
          <a:stretch>
            <a:fillRect/>
          </a:stretch>
        </p:blipFill>
        <p:spPr>
          <a:xfrm>
            <a:off x="571500" y="4214813"/>
            <a:ext cx="214313" cy="175320"/>
          </a:xfrm>
          <a:prstGeom prst="rect">
            <a:avLst/>
          </a:prstGeom>
        </p:spPr>
      </p:pic>
      <p:pic>
        <p:nvPicPr>
          <p:cNvPr id="11" name="Image 9" descr="preencoded.png"/>
          <p:cNvPicPr>
            <a:picLocks noChangeAspect="1"/>
          </p:cNvPicPr>
          <p:nvPr/>
        </p:nvPicPr>
        <p:blipFill>
          <a:blip r:embed="rId12"/>
          <a:stretch>
            <a:fillRect/>
          </a:stretch>
        </p:blipFill>
        <p:spPr>
          <a:xfrm>
            <a:off x="571500" y="4583460"/>
            <a:ext cx="142875" cy="417612"/>
          </a:xfrm>
          <a:prstGeom prst="rect">
            <a:avLst/>
          </a:prstGeom>
        </p:spPr>
      </p:pic>
      <p:pic>
        <p:nvPicPr>
          <p:cNvPr id="12" name="Image 10" descr="preencoded.png"/>
          <p:cNvPicPr>
            <a:picLocks noChangeAspect="1"/>
          </p:cNvPicPr>
          <p:nvPr/>
        </p:nvPicPr>
        <p:blipFill>
          <a:blip r:embed="rId9"/>
          <a:stretch>
            <a:fillRect/>
          </a:stretch>
        </p:blipFill>
        <p:spPr>
          <a:xfrm>
            <a:off x="571500" y="5115371"/>
            <a:ext cx="142875" cy="417612"/>
          </a:xfrm>
          <a:prstGeom prst="rect">
            <a:avLst/>
          </a:prstGeom>
        </p:spPr>
      </p:pic>
      <p:pic>
        <p:nvPicPr>
          <p:cNvPr id="13" name="Image 11" descr="preencoded.png"/>
          <p:cNvPicPr>
            <a:picLocks noChangeAspect="1"/>
          </p:cNvPicPr>
          <p:nvPr/>
        </p:nvPicPr>
        <p:blipFill>
          <a:blip r:embed="rId8"/>
          <a:stretch>
            <a:fillRect/>
          </a:stretch>
        </p:blipFill>
        <p:spPr>
          <a:xfrm>
            <a:off x="571500" y="5647283"/>
            <a:ext cx="142875" cy="161925"/>
          </a:xfrm>
          <a:prstGeom prst="rect">
            <a:avLst/>
          </a:prstGeom>
        </p:spPr>
      </p:pic>
      <p:pic>
        <p:nvPicPr>
          <p:cNvPr id="14" name="Image 12" descr="preencoded.png"/>
          <p:cNvPicPr>
            <a:picLocks noChangeAspect="1"/>
          </p:cNvPicPr>
          <p:nvPr/>
        </p:nvPicPr>
        <p:blipFill>
          <a:blip r:embed="rId13"/>
          <a:stretch>
            <a:fillRect/>
          </a:stretch>
        </p:blipFill>
        <p:spPr>
          <a:xfrm>
            <a:off x="6215063" y="1203871"/>
            <a:ext cx="5595938" cy="2589014"/>
          </a:xfrm>
          <a:prstGeom prst="rect">
            <a:avLst/>
          </a:prstGeom>
        </p:spPr>
      </p:pic>
      <p:pic>
        <p:nvPicPr>
          <p:cNvPr id="15" name="Image 13" descr="preencoded.png"/>
          <p:cNvPicPr>
            <a:picLocks noChangeAspect="1"/>
          </p:cNvPicPr>
          <p:nvPr/>
        </p:nvPicPr>
        <p:blipFill>
          <a:blip r:embed="rId14"/>
          <a:stretch>
            <a:fillRect/>
          </a:stretch>
        </p:blipFill>
        <p:spPr>
          <a:xfrm>
            <a:off x="6405563" y="1435298"/>
            <a:ext cx="214313" cy="175320"/>
          </a:xfrm>
          <a:prstGeom prst="rect">
            <a:avLst/>
          </a:prstGeom>
        </p:spPr>
      </p:pic>
      <p:pic>
        <p:nvPicPr>
          <p:cNvPr id="16" name="Image 14" descr="preencoded.png"/>
          <p:cNvPicPr>
            <a:picLocks noChangeAspect="1"/>
          </p:cNvPicPr>
          <p:nvPr/>
        </p:nvPicPr>
        <p:blipFill>
          <a:blip r:embed="rId15"/>
          <a:stretch>
            <a:fillRect/>
          </a:stretch>
        </p:blipFill>
        <p:spPr>
          <a:xfrm>
            <a:off x="6405563" y="1803946"/>
            <a:ext cx="142875" cy="161925"/>
          </a:xfrm>
          <a:prstGeom prst="rect">
            <a:avLst/>
          </a:prstGeom>
        </p:spPr>
      </p:pic>
      <p:pic>
        <p:nvPicPr>
          <p:cNvPr id="17" name="Image 15" descr="preencoded.png"/>
          <p:cNvPicPr>
            <a:picLocks noChangeAspect="1"/>
          </p:cNvPicPr>
          <p:nvPr/>
        </p:nvPicPr>
        <p:blipFill>
          <a:blip r:embed="rId15"/>
          <a:stretch>
            <a:fillRect/>
          </a:stretch>
        </p:blipFill>
        <p:spPr>
          <a:xfrm>
            <a:off x="6405563" y="2080171"/>
            <a:ext cx="142875" cy="161925"/>
          </a:xfrm>
          <a:prstGeom prst="rect">
            <a:avLst/>
          </a:prstGeom>
        </p:spPr>
      </p:pic>
      <p:pic>
        <p:nvPicPr>
          <p:cNvPr id="18" name="Image 16" descr="preencoded.png"/>
          <p:cNvPicPr>
            <a:picLocks noChangeAspect="1"/>
          </p:cNvPicPr>
          <p:nvPr/>
        </p:nvPicPr>
        <p:blipFill>
          <a:blip r:embed="rId16"/>
          <a:stretch>
            <a:fillRect/>
          </a:stretch>
        </p:blipFill>
        <p:spPr>
          <a:xfrm>
            <a:off x="6405563" y="2356396"/>
            <a:ext cx="142875" cy="417612"/>
          </a:xfrm>
          <a:prstGeom prst="rect">
            <a:avLst/>
          </a:prstGeom>
        </p:spPr>
      </p:pic>
      <p:pic>
        <p:nvPicPr>
          <p:cNvPr id="19" name="Image 17" descr="preencoded.png"/>
          <p:cNvPicPr>
            <a:picLocks noChangeAspect="1"/>
          </p:cNvPicPr>
          <p:nvPr/>
        </p:nvPicPr>
        <p:blipFill>
          <a:blip r:embed="rId17"/>
          <a:stretch>
            <a:fillRect/>
          </a:stretch>
        </p:blipFill>
        <p:spPr>
          <a:xfrm>
            <a:off x="6215063" y="3983385"/>
            <a:ext cx="5595938" cy="2589014"/>
          </a:xfrm>
          <a:prstGeom prst="rect">
            <a:avLst/>
          </a:prstGeom>
        </p:spPr>
      </p:pic>
      <p:pic>
        <p:nvPicPr>
          <p:cNvPr id="20" name="Image 18" descr="preencoded.png"/>
          <p:cNvPicPr>
            <a:picLocks noChangeAspect="1"/>
          </p:cNvPicPr>
          <p:nvPr/>
        </p:nvPicPr>
        <p:blipFill>
          <a:blip r:embed="rId18"/>
          <a:stretch>
            <a:fillRect/>
          </a:stretch>
        </p:blipFill>
        <p:spPr>
          <a:xfrm>
            <a:off x="6405563" y="4214813"/>
            <a:ext cx="214313" cy="175320"/>
          </a:xfrm>
          <a:prstGeom prst="rect">
            <a:avLst/>
          </a:prstGeom>
        </p:spPr>
      </p:pic>
      <p:pic>
        <p:nvPicPr>
          <p:cNvPr id="21" name="Image 19" descr="preencoded.png"/>
          <p:cNvPicPr>
            <a:picLocks noChangeAspect="1"/>
          </p:cNvPicPr>
          <p:nvPr/>
        </p:nvPicPr>
        <p:blipFill>
          <a:blip r:embed="rId19"/>
          <a:stretch>
            <a:fillRect/>
          </a:stretch>
        </p:blipFill>
        <p:spPr>
          <a:xfrm>
            <a:off x="6405563" y="4583460"/>
            <a:ext cx="142875" cy="161925"/>
          </a:xfrm>
          <a:prstGeom prst="rect">
            <a:avLst/>
          </a:prstGeom>
        </p:spPr>
      </p:pic>
      <p:pic>
        <p:nvPicPr>
          <p:cNvPr id="22" name="Image 20" descr="preencoded.png"/>
          <p:cNvPicPr>
            <a:picLocks noChangeAspect="1"/>
          </p:cNvPicPr>
          <p:nvPr/>
        </p:nvPicPr>
        <p:blipFill>
          <a:blip r:embed="rId20"/>
          <a:stretch>
            <a:fillRect/>
          </a:stretch>
        </p:blipFill>
        <p:spPr>
          <a:xfrm>
            <a:off x="6405563" y="4859685"/>
            <a:ext cx="142875" cy="387697"/>
          </a:xfrm>
          <a:prstGeom prst="rect">
            <a:avLst/>
          </a:prstGeom>
        </p:spPr>
      </p:pic>
      <p:pic>
        <p:nvPicPr>
          <p:cNvPr id="23" name="Image 21" descr="preencoded.png"/>
          <p:cNvPicPr>
            <a:picLocks noChangeAspect="1"/>
          </p:cNvPicPr>
          <p:nvPr/>
        </p:nvPicPr>
        <p:blipFill>
          <a:blip r:embed="rId21"/>
          <a:stretch>
            <a:fillRect/>
          </a:stretch>
        </p:blipFill>
        <p:spPr>
          <a:xfrm>
            <a:off x="6405563" y="5361682"/>
            <a:ext cx="142875" cy="387697"/>
          </a:xfrm>
          <a:prstGeom prst="rect">
            <a:avLst/>
          </a:prstGeom>
        </p:spPr>
      </p:pic>
      <p:sp>
        <p:nvSpPr>
          <p:cNvPr id="24" name="Text 0"/>
          <p:cNvSpPr/>
          <p:nvPr/>
        </p:nvSpPr>
        <p:spPr>
          <a:xfrm>
            <a:off x="619125" y="333375"/>
            <a:ext cx="10953750" cy="251371"/>
          </a:xfrm>
          <a:prstGeom prst="rect">
            <a:avLst/>
          </a:prstGeom>
          <a:noFill/>
          <a:ln/>
        </p:spPr>
        <p:txBody>
          <a:bodyPr vert="horz" wrap="square" lIns="0" tIns="0" rIns="0" bIns="0" rtlCol="0" anchor="ctr"/>
          <a:lstStyle/>
          <a:p>
            <a:pPr marL="0" indent="0">
              <a:lnSpc>
                <a:spcPts val="1980"/>
              </a:lnSpc>
              <a:buNone/>
            </a:pPr>
            <a:r>
              <a:rPr lang="en-US" sz="1800" b="1" dirty="0">
                <a:solidFill>
                  <a:srgbClr val="2D3436"/>
                </a:solidFill>
              </a:rPr>
              <a:t>Summary and Final Takeaway Messages</a:t>
            </a:r>
            <a:endParaRPr lang="en-US" sz="1800" dirty="0"/>
          </a:p>
        </p:txBody>
      </p:sp>
      <p:sp>
        <p:nvSpPr>
          <p:cNvPr id="25" name="Text 1"/>
          <p:cNvSpPr/>
          <p:nvPr/>
        </p:nvSpPr>
        <p:spPr>
          <a:xfrm>
            <a:off x="619125" y="670471"/>
            <a:ext cx="3429000" cy="171450"/>
          </a:xfrm>
          <a:prstGeom prst="rect">
            <a:avLst/>
          </a:prstGeom>
          <a:noFill/>
          <a:ln/>
        </p:spPr>
        <p:txBody>
          <a:bodyPr vert="horz" wrap="square" lIns="0" tIns="0" rIns="0" bIns="0" rtlCol="0" anchor="ctr"/>
          <a:lstStyle/>
          <a:p>
            <a:pPr marL="0" indent="0">
              <a:lnSpc>
                <a:spcPts val="1350"/>
              </a:lnSpc>
              <a:buNone/>
            </a:pPr>
            <a:r>
              <a:rPr lang="en-US" sz="900" b="1" kern="0" spc="30" dirty="0">
                <a:solidFill>
                  <a:srgbClr val="E17055"/>
                </a:solidFill>
              </a:rPr>
              <a:t>CERVICAL SCREENING MODULE</a:t>
            </a:r>
            <a:endParaRPr lang="en-US" sz="900" dirty="0"/>
          </a:p>
        </p:txBody>
      </p:sp>
      <p:sp>
        <p:nvSpPr>
          <p:cNvPr id="26" name="Text 2"/>
          <p:cNvSpPr/>
          <p:nvPr/>
        </p:nvSpPr>
        <p:spPr>
          <a:xfrm>
            <a:off x="2651968" y="641896"/>
            <a:ext cx="182880" cy="228600"/>
          </a:xfrm>
          <a:prstGeom prst="rect">
            <a:avLst/>
          </a:prstGeom>
          <a:noFill/>
          <a:ln/>
        </p:spPr>
        <p:txBody>
          <a:bodyPr vert="horz" wrap="square" lIns="0" tIns="0" rIns="0" bIns="0" rtlCol="0" anchor="ctr"/>
          <a:lstStyle/>
          <a:p>
            <a:pPr marL="0" indent="0">
              <a:lnSpc>
                <a:spcPts val="1800"/>
              </a:lnSpc>
              <a:buNone/>
            </a:pPr>
            <a:r>
              <a:rPr lang="en-US" sz="1200" dirty="0">
                <a:solidFill>
                  <a:srgbClr val="BDC3C7"/>
                </a:solidFill>
              </a:rPr>
              <a:t>|</a:t>
            </a:r>
            <a:endParaRPr lang="en-US" sz="1200" dirty="0"/>
          </a:p>
        </p:txBody>
      </p:sp>
      <p:sp>
        <p:nvSpPr>
          <p:cNvPr id="27" name="Text 3"/>
          <p:cNvSpPr/>
          <p:nvPr/>
        </p:nvSpPr>
        <p:spPr>
          <a:xfrm>
            <a:off x="2785318" y="670471"/>
            <a:ext cx="3291840" cy="171450"/>
          </a:xfrm>
          <a:prstGeom prst="rect">
            <a:avLst/>
          </a:prstGeom>
          <a:noFill/>
          <a:ln/>
        </p:spPr>
        <p:txBody>
          <a:bodyPr vert="horz" wrap="square" lIns="0" tIns="0" rIns="0" bIns="0" rtlCol="0" anchor="ctr"/>
          <a:lstStyle/>
          <a:p>
            <a:pPr marL="0" indent="0">
              <a:lnSpc>
                <a:spcPts val="1350"/>
              </a:lnSpc>
              <a:buNone/>
            </a:pPr>
            <a:r>
              <a:rPr lang="en-US" sz="900" dirty="0">
                <a:solidFill>
                  <a:srgbClr val="636E72"/>
                </a:solidFill>
              </a:rPr>
              <a:t>Bradford VTS GP Training</a:t>
            </a:r>
            <a:endParaRPr lang="en-US" sz="900" dirty="0"/>
          </a:p>
        </p:txBody>
      </p:sp>
      <p:sp>
        <p:nvSpPr>
          <p:cNvPr id="28" name="Text 4"/>
          <p:cNvSpPr/>
          <p:nvPr/>
        </p:nvSpPr>
        <p:spPr>
          <a:xfrm>
            <a:off x="881063" y="1394371"/>
            <a:ext cx="5214938"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980B9"/>
                </a:solidFill>
              </a:rPr>
              <a:t>The GP's Essential Role</a:t>
            </a:r>
            <a:endParaRPr lang="en-US" sz="1350" dirty="0"/>
          </a:p>
        </p:txBody>
      </p:sp>
      <p:sp>
        <p:nvSpPr>
          <p:cNvPr id="29" name="Text 5"/>
          <p:cNvSpPr/>
          <p:nvPr/>
        </p:nvSpPr>
        <p:spPr>
          <a:xfrm>
            <a:off x="809625" y="1765846"/>
            <a:ext cx="4976813" cy="490538"/>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Advocate:</a:t>
            </a:r>
            <a:r>
              <a:rPr lang="en-US" sz="1125" dirty="0">
                <a:solidFill>
                  <a:srgbClr val="2D3436"/>
                </a:solidFill>
              </a:rPr>
              <a:t> Combat Bradford's inverse care law by encouraging attendance in deprived/migrant groups.</a:t>
            </a:r>
            <a:endParaRPr lang="en-US" sz="1125" dirty="0"/>
          </a:p>
        </p:txBody>
      </p:sp>
      <p:sp>
        <p:nvSpPr>
          <p:cNvPr id="30" name="Text 6"/>
          <p:cNvSpPr/>
          <p:nvPr/>
        </p:nvSpPr>
        <p:spPr>
          <a:xfrm>
            <a:off x="809625" y="2332583"/>
            <a:ext cx="11382375"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Educator:</a:t>
            </a:r>
            <a:r>
              <a:rPr lang="en-US" sz="1125" dirty="0">
                <a:solidFill>
                  <a:srgbClr val="2D3436"/>
                </a:solidFill>
              </a:rPr>
              <a:t> Explain that screening looks for </a:t>
            </a:r>
            <a:r>
              <a:rPr lang="en-US" sz="1125" b="1" dirty="0">
                <a:solidFill>
                  <a:srgbClr val="2D3436"/>
                </a:solidFill>
              </a:rPr>
              <a:t>pre-cancer</a:t>
            </a:r>
            <a:r>
              <a:rPr lang="en-US" sz="1125" dirty="0">
                <a:solidFill>
                  <a:srgbClr val="2D3436"/>
                </a:solidFill>
              </a:rPr>
              <a:t>, not cancer itself.</a:t>
            </a:r>
            <a:endParaRPr lang="en-US" sz="1125" dirty="0"/>
          </a:p>
        </p:txBody>
      </p:sp>
      <p:sp>
        <p:nvSpPr>
          <p:cNvPr id="31" name="Text 7"/>
          <p:cNvSpPr/>
          <p:nvPr/>
        </p:nvSpPr>
        <p:spPr>
          <a:xfrm>
            <a:off x="809625" y="2608808"/>
            <a:ext cx="4976813" cy="455712"/>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Gatekeeper:</a:t>
            </a:r>
            <a:r>
              <a:rPr lang="en-US" sz="1125" dirty="0">
                <a:solidFill>
                  <a:srgbClr val="2D3436"/>
                </a:solidFill>
              </a:rPr>
              <a:t> Ensure "Clinical Indications" are actually symptoms, not just risk factors.</a:t>
            </a:r>
            <a:endParaRPr lang="en-US" sz="1125" dirty="0"/>
          </a:p>
        </p:txBody>
      </p:sp>
      <p:sp>
        <p:nvSpPr>
          <p:cNvPr id="32" name="Text 8"/>
          <p:cNvSpPr/>
          <p:nvPr/>
        </p:nvSpPr>
        <p:spPr>
          <a:xfrm>
            <a:off x="881063" y="4173885"/>
            <a:ext cx="5214938"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C0392B"/>
                </a:solidFill>
              </a:rPr>
              <a:t>The Golden Rule of Safety</a:t>
            </a:r>
            <a:endParaRPr lang="en-US" sz="1350" dirty="0"/>
          </a:p>
        </p:txBody>
      </p:sp>
      <p:sp>
        <p:nvSpPr>
          <p:cNvPr id="33" name="Text 9"/>
          <p:cNvSpPr/>
          <p:nvPr/>
        </p:nvSpPr>
        <p:spPr>
          <a:xfrm>
            <a:off x="809625" y="4545360"/>
            <a:ext cx="4976813" cy="455712"/>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Never reassure</a:t>
            </a:r>
            <a:r>
              <a:rPr lang="en-US" sz="1125" dirty="0">
                <a:solidFill>
                  <a:srgbClr val="2D3436"/>
                </a:solidFill>
              </a:rPr>
              <a:t> a symptomatic woman (PCB/IMB/PMB) based on a normal smear result.</a:t>
            </a:r>
            <a:endParaRPr lang="en-US" sz="1125" dirty="0"/>
          </a:p>
        </p:txBody>
      </p:sp>
      <p:sp>
        <p:nvSpPr>
          <p:cNvPr id="34" name="Text 10"/>
          <p:cNvSpPr/>
          <p:nvPr/>
        </p:nvSpPr>
        <p:spPr>
          <a:xfrm>
            <a:off x="809625" y="5077271"/>
            <a:ext cx="4976813" cy="455712"/>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Suspicious Cervix:</a:t>
            </a:r>
            <a:r>
              <a:rPr lang="en-US" sz="1125" dirty="0">
                <a:solidFill>
                  <a:srgbClr val="2D3436"/>
                </a:solidFill>
              </a:rPr>
              <a:t> Refer urgently (2WW) regardless of smear history or current result.</a:t>
            </a:r>
            <a:endParaRPr lang="en-US" sz="1125" dirty="0"/>
          </a:p>
        </p:txBody>
      </p:sp>
      <p:sp>
        <p:nvSpPr>
          <p:cNvPr id="35" name="Text 11"/>
          <p:cNvSpPr/>
          <p:nvPr/>
        </p:nvSpPr>
        <p:spPr>
          <a:xfrm>
            <a:off x="809625" y="5609183"/>
            <a:ext cx="1062990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A screening test is </a:t>
            </a:r>
            <a:r>
              <a:rPr lang="en-US" sz="1125" b="1" dirty="0">
                <a:solidFill>
                  <a:srgbClr val="2D3436"/>
                </a:solidFill>
              </a:rPr>
              <a:t>not a diagnostic tool</a:t>
            </a:r>
            <a:r>
              <a:rPr lang="en-US" sz="1125" dirty="0">
                <a:solidFill>
                  <a:srgbClr val="2D3436"/>
                </a:solidFill>
              </a:rPr>
              <a:t> for unwell patients.</a:t>
            </a:r>
            <a:endParaRPr lang="en-US" sz="1125" dirty="0"/>
          </a:p>
        </p:txBody>
      </p:sp>
      <p:sp>
        <p:nvSpPr>
          <p:cNvPr id="36" name="Text 12"/>
          <p:cNvSpPr/>
          <p:nvPr/>
        </p:nvSpPr>
        <p:spPr>
          <a:xfrm>
            <a:off x="6715125" y="1394371"/>
            <a:ext cx="5214938"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D4AC0D"/>
                </a:solidFill>
              </a:rPr>
              <a:t>Monday Morning Surgery</a:t>
            </a:r>
            <a:endParaRPr lang="en-US" sz="1350" dirty="0"/>
          </a:p>
        </p:txBody>
      </p:sp>
      <p:sp>
        <p:nvSpPr>
          <p:cNvPr id="37" name="Text 13"/>
          <p:cNvSpPr/>
          <p:nvPr/>
        </p:nvSpPr>
        <p:spPr>
          <a:xfrm>
            <a:off x="6643688" y="1765846"/>
            <a:ext cx="5548313"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The Rule of 5:</a:t>
            </a:r>
            <a:r>
              <a:rPr lang="en-US" sz="1125" dirty="0">
                <a:solidFill>
                  <a:srgbClr val="2D3436"/>
                </a:solidFill>
              </a:rPr>
              <a:t> Five full clockwise rotations for every LBC sample taken.</a:t>
            </a:r>
            <a:endParaRPr lang="en-US" sz="1125" dirty="0"/>
          </a:p>
        </p:txBody>
      </p:sp>
      <p:sp>
        <p:nvSpPr>
          <p:cNvPr id="38" name="Text 14"/>
          <p:cNvSpPr/>
          <p:nvPr/>
        </p:nvSpPr>
        <p:spPr>
          <a:xfrm>
            <a:off x="6643688" y="2042071"/>
            <a:ext cx="5548313"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Instant Fixation:</a:t>
            </a:r>
            <a:r>
              <a:rPr lang="en-US" sz="1125" dirty="0">
                <a:solidFill>
                  <a:srgbClr val="2D3436"/>
                </a:solidFill>
              </a:rPr>
              <a:t> Brush head into the vial </a:t>
            </a:r>
            <a:r>
              <a:rPr lang="en-US" sz="1125" b="1" dirty="0">
                <a:solidFill>
                  <a:srgbClr val="2D3436"/>
                </a:solidFill>
              </a:rPr>
              <a:t>before</a:t>
            </a:r>
            <a:r>
              <a:rPr lang="en-US" sz="1125" dirty="0">
                <a:solidFill>
                  <a:srgbClr val="2D3436"/>
                </a:solidFill>
              </a:rPr>
              <a:t> removing the speculum.</a:t>
            </a:r>
            <a:endParaRPr lang="en-US" sz="1125" dirty="0"/>
          </a:p>
        </p:txBody>
      </p:sp>
      <p:sp>
        <p:nvSpPr>
          <p:cNvPr id="39" name="Text 15"/>
          <p:cNvSpPr/>
          <p:nvPr/>
        </p:nvSpPr>
        <p:spPr>
          <a:xfrm>
            <a:off x="6643688" y="2318296"/>
            <a:ext cx="4976813" cy="455712"/>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Trust the HPV:</a:t>
            </a:r>
            <a:r>
              <a:rPr lang="en-US" sz="1125" dirty="0">
                <a:solidFill>
                  <a:srgbClr val="2D3436"/>
                </a:solidFill>
              </a:rPr>
              <a:t> If hrHPV is negative, return to routine recall regardless of minor cytology.</a:t>
            </a:r>
            <a:endParaRPr lang="en-US" sz="1125" dirty="0"/>
          </a:p>
        </p:txBody>
      </p:sp>
      <p:sp>
        <p:nvSpPr>
          <p:cNvPr id="40" name="Text 16"/>
          <p:cNvSpPr/>
          <p:nvPr/>
        </p:nvSpPr>
        <p:spPr>
          <a:xfrm>
            <a:off x="6715125" y="4173885"/>
            <a:ext cx="5214938"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8E44AD"/>
                </a:solidFill>
              </a:rPr>
              <a:t>Final Exam Pearls</a:t>
            </a:r>
            <a:endParaRPr lang="en-US" sz="1350" dirty="0"/>
          </a:p>
        </p:txBody>
      </p:sp>
      <p:sp>
        <p:nvSpPr>
          <p:cNvPr id="41" name="Text 17"/>
          <p:cNvSpPr/>
          <p:nvPr/>
        </p:nvSpPr>
        <p:spPr>
          <a:xfrm>
            <a:off x="6643688" y="4545360"/>
            <a:ext cx="5548313"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AKT High-Yield:</a:t>
            </a:r>
            <a:r>
              <a:rPr lang="en-US" sz="1125" dirty="0">
                <a:solidFill>
                  <a:srgbClr val="2D3436"/>
                </a:solidFill>
              </a:rPr>
              <a:t> Recall intervals are 3 years (25-49) and 5 years (50-64).</a:t>
            </a:r>
            <a:endParaRPr lang="en-US" sz="1125" dirty="0"/>
          </a:p>
        </p:txBody>
      </p:sp>
      <p:sp>
        <p:nvSpPr>
          <p:cNvPr id="42" name="Text 18"/>
          <p:cNvSpPr/>
          <p:nvPr/>
        </p:nvSpPr>
        <p:spPr>
          <a:xfrm>
            <a:off x="6643688" y="4821585"/>
            <a:ext cx="4976813" cy="425797"/>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SCA Talk:</a:t>
            </a:r>
            <a:r>
              <a:rPr lang="en-US" sz="1125" dirty="0">
                <a:solidFill>
                  <a:srgbClr val="2D3436"/>
                </a:solidFill>
              </a:rPr>
              <a:t> "Normal means low risk, not no risk." Document this explanation clearly.</a:t>
            </a:r>
            <a:endParaRPr lang="en-US" sz="1125" dirty="0"/>
          </a:p>
        </p:txBody>
      </p:sp>
      <p:sp>
        <p:nvSpPr>
          <p:cNvPr id="43" name="Text 19"/>
          <p:cNvSpPr/>
          <p:nvPr/>
        </p:nvSpPr>
        <p:spPr>
          <a:xfrm>
            <a:off x="6643688" y="5323582"/>
            <a:ext cx="4976813" cy="425797"/>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Three Inadequates:</a:t>
            </a:r>
            <a:r>
              <a:rPr lang="en-US" sz="1125" dirty="0">
                <a:solidFill>
                  <a:srgbClr val="2D3436"/>
                </a:solidFill>
              </a:rPr>
              <a:t> Always refer to colposcopy after three consecutive unusable samples.</a:t>
            </a:r>
            <a:endParaRPr lang="en-US" sz="1125"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285750" y="190500"/>
            <a:ext cx="11620500" cy="822871"/>
          </a:xfrm>
          <a:prstGeom prst="rect">
            <a:avLst/>
          </a:prstGeom>
        </p:spPr>
      </p:pic>
      <p:pic>
        <p:nvPicPr>
          <p:cNvPr id="5" name="Image 3" descr="preencoded.png"/>
          <p:cNvPicPr>
            <a:picLocks noChangeAspect="1"/>
          </p:cNvPicPr>
          <p:nvPr/>
        </p:nvPicPr>
        <p:blipFill>
          <a:blip r:embed="rId5"/>
          <a:stretch>
            <a:fillRect/>
          </a:stretch>
        </p:blipFill>
        <p:spPr>
          <a:xfrm>
            <a:off x="285750" y="1203871"/>
            <a:ext cx="5667375" cy="2589014"/>
          </a:xfrm>
          <a:prstGeom prst="rect">
            <a:avLst/>
          </a:prstGeom>
        </p:spPr>
      </p:pic>
      <p:pic>
        <p:nvPicPr>
          <p:cNvPr id="6" name="Image 4" descr="preencoded.png"/>
          <p:cNvPicPr>
            <a:picLocks noChangeAspect="1"/>
          </p:cNvPicPr>
          <p:nvPr/>
        </p:nvPicPr>
        <p:blipFill>
          <a:blip r:embed="rId6"/>
          <a:stretch>
            <a:fillRect/>
          </a:stretch>
        </p:blipFill>
        <p:spPr>
          <a:xfrm>
            <a:off x="476250" y="1427708"/>
            <a:ext cx="238125" cy="190500"/>
          </a:xfrm>
          <a:prstGeom prst="rect">
            <a:avLst/>
          </a:prstGeom>
        </p:spPr>
      </p:pic>
      <p:pic>
        <p:nvPicPr>
          <p:cNvPr id="7" name="Image 5" descr="preencoded.png"/>
          <p:cNvPicPr>
            <a:picLocks noChangeAspect="1"/>
          </p:cNvPicPr>
          <p:nvPr/>
        </p:nvPicPr>
        <p:blipFill>
          <a:blip r:embed="rId7"/>
          <a:stretch>
            <a:fillRect/>
          </a:stretch>
        </p:blipFill>
        <p:spPr>
          <a:xfrm>
            <a:off x="476250" y="1803946"/>
            <a:ext cx="142875" cy="114300"/>
          </a:xfrm>
          <a:prstGeom prst="rect">
            <a:avLst/>
          </a:prstGeom>
        </p:spPr>
      </p:pic>
      <p:pic>
        <p:nvPicPr>
          <p:cNvPr id="8" name="Image 6" descr="preencoded.png"/>
          <p:cNvPicPr>
            <a:picLocks noChangeAspect="1"/>
          </p:cNvPicPr>
          <p:nvPr/>
        </p:nvPicPr>
        <p:blipFill>
          <a:blip r:embed="rId7"/>
          <a:stretch>
            <a:fillRect/>
          </a:stretch>
        </p:blipFill>
        <p:spPr>
          <a:xfrm>
            <a:off x="476250" y="2108746"/>
            <a:ext cx="142875" cy="114300"/>
          </a:xfrm>
          <a:prstGeom prst="rect">
            <a:avLst/>
          </a:prstGeom>
        </p:spPr>
      </p:pic>
      <p:pic>
        <p:nvPicPr>
          <p:cNvPr id="9" name="Image 7" descr="preencoded.png"/>
          <p:cNvPicPr>
            <a:picLocks noChangeAspect="1"/>
          </p:cNvPicPr>
          <p:nvPr/>
        </p:nvPicPr>
        <p:blipFill>
          <a:blip r:embed="rId7"/>
          <a:stretch>
            <a:fillRect/>
          </a:stretch>
        </p:blipFill>
        <p:spPr>
          <a:xfrm>
            <a:off x="476250" y="2413546"/>
            <a:ext cx="142875" cy="114300"/>
          </a:xfrm>
          <a:prstGeom prst="rect">
            <a:avLst/>
          </a:prstGeom>
        </p:spPr>
      </p:pic>
      <p:pic>
        <p:nvPicPr>
          <p:cNvPr id="10" name="Image 8" descr="preencoded.png"/>
          <p:cNvPicPr>
            <a:picLocks noChangeAspect="1"/>
          </p:cNvPicPr>
          <p:nvPr/>
        </p:nvPicPr>
        <p:blipFill>
          <a:blip r:embed="rId8"/>
          <a:stretch>
            <a:fillRect/>
          </a:stretch>
        </p:blipFill>
        <p:spPr>
          <a:xfrm>
            <a:off x="285750" y="3983385"/>
            <a:ext cx="5667375" cy="2589014"/>
          </a:xfrm>
          <a:prstGeom prst="rect">
            <a:avLst/>
          </a:prstGeom>
        </p:spPr>
      </p:pic>
      <p:pic>
        <p:nvPicPr>
          <p:cNvPr id="11" name="Image 9" descr="preencoded.png"/>
          <p:cNvPicPr>
            <a:picLocks noChangeAspect="1"/>
          </p:cNvPicPr>
          <p:nvPr/>
        </p:nvPicPr>
        <p:blipFill>
          <a:blip r:embed="rId9"/>
          <a:stretch>
            <a:fillRect/>
          </a:stretch>
        </p:blipFill>
        <p:spPr>
          <a:xfrm>
            <a:off x="476250" y="4207222"/>
            <a:ext cx="238125" cy="190500"/>
          </a:xfrm>
          <a:prstGeom prst="rect">
            <a:avLst/>
          </a:prstGeom>
        </p:spPr>
      </p:pic>
      <p:pic>
        <p:nvPicPr>
          <p:cNvPr id="12" name="Image 10" descr="preencoded.png"/>
          <p:cNvPicPr>
            <a:picLocks noChangeAspect="1"/>
          </p:cNvPicPr>
          <p:nvPr/>
        </p:nvPicPr>
        <p:blipFill>
          <a:blip r:embed="rId10"/>
          <a:stretch>
            <a:fillRect/>
          </a:stretch>
        </p:blipFill>
        <p:spPr>
          <a:xfrm>
            <a:off x="476250" y="4583460"/>
            <a:ext cx="142875" cy="122337"/>
          </a:xfrm>
          <a:prstGeom prst="rect">
            <a:avLst/>
          </a:prstGeom>
        </p:spPr>
      </p:pic>
      <p:pic>
        <p:nvPicPr>
          <p:cNvPr id="13" name="Image 11" descr="preencoded.png"/>
          <p:cNvPicPr>
            <a:picLocks noChangeAspect="1"/>
          </p:cNvPicPr>
          <p:nvPr/>
        </p:nvPicPr>
        <p:blipFill>
          <a:blip r:embed="rId7"/>
          <a:stretch>
            <a:fillRect/>
          </a:stretch>
        </p:blipFill>
        <p:spPr>
          <a:xfrm>
            <a:off x="476250" y="5116860"/>
            <a:ext cx="142875" cy="114300"/>
          </a:xfrm>
          <a:prstGeom prst="rect">
            <a:avLst/>
          </a:prstGeom>
        </p:spPr>
      </p:pic>
      <p:pic>
        <p:nvPicPr>
          <p:cNvPr id="14" name="Image 12" descr="preencoded.png"/>
          <p:cNvPicPr>
            <a:picLocks noChangeAspect="1"/>
          </p:cNvPicPr>
          <p:nvPr/>
        </p:nvPicPr>
        <p:blipFill>
          <a:blip r:embed="rId7"/>
          <a:stretch>
            <a:fillRect/>
          </a:stretch>
        </p:blipFill>
        <p:spPr>
          <a:xfrm>
            <a:off x="476250" y="5421660"/>
            <a:ext cx="142875" cy="114300"/>
          </a:xfrm>
          <a:prstGeom prst="rect">
            <a:avLst/>
          </a:prstGeom>
        </p:spPr>
      </p:pic>
      <p:pic>
        <p:nvPicPr>
          <p:cNvPr id="15" name="Image 13" descr="preencoded.png"/>
          <p:cNvPicPr>
            <a:picLocks noChangeAspect="1"/>
          </p:cNvPicPr>
          <p:nvPr/>
        </p:nvPicPr>
        <p:blipFill>
          <a:blip r:embed="rId11"/>
          <a:stretch>
            <a:fillRect/>
          </a:stretch>
        </p:blipFill>
        <p:spPr>
          <a:xfrm>
            <a:off x="6238875" y="1203871"/>
            <a:ext cx="5667375" cy="2589014"/>
          </a:xfrm>
          <a:prstGeom prst="rect">
            <a:avLst/>
          </a:prstGeom>
        </p:spPr>
      </p:pic>
      <p:pic>
        <p:nvPicPr>
          <p:cNvPr id="16" name="Image 14" descr="preencoded.png"/>
          <p:cNvPicPr>
            <a:picLocks noChangeAspect="1"/>
          </p:cNvPicPr>
          <p:nvPr/>
        </p:nvPicPr>
        <p:blipFill>
          <a:blip r:embed="rId12"/>
          <a:stretch>
            <a:fillRect/>
          </a:stretch>
        </p:blipFill>
        <p:spPr>
          <a:xfrm>
            <a:off x="6429375" y="1427708"/>
            <a:ext cx="238125" cy="190500"/>
          </a:xfrm>
          <a:prstGeom prst="rect">
            <a:avLst/>
          </a:prstGeom>
        </p:spPr>
      </p:pic>
      <p:pic>
        <p:nvPicPr>
          <p:cNvPr id="17" name="Image 15" descr="preencoded.png"/>
          <p:cNvPicPr>
            <a:picLocks noChangeAspect="1"/>
          </p:cNvPicPr>
          <p:nvPr/>
        </p:nvPicPr>
        <p:blipFill>
          <a:blip r:embed="rId7"/>
          <a:stretch>
            <a:fillRect/>
          </a:stretch>
        </p:blipFill>
        <p:spPr>
          <a:xfrm>
            <a:off x="6429375" y="1803946"/>
            <a:ext cx="142875" cy="114300"/>
          </a:xfrm>
          <a:prstGeom prst="rect">
            <a:avLst/>
          </a:prstGeom>
        </p:spPr>
      </p:pic>
      <p:pic>
        <p:nvPicPr>
          <p:cNvPr id="18" name="Image 16" descr="preencoded.png"/>
          <p:cNvPicPr>
            <a:picLocks noChangeAspect="1"/>
          </p:cNvPicPr>
          <p:nvPr/>
        </p:nvPicPr>
        <p:blipFill>
          <a:blip r:embed="rId7"/>
          <a:stretch>
            <a:fillRect/>
          </a:stretch>
        </p:blipFill>
        <p:spPr>
          <a:xfrm>
            <a:off x="6429375" y="2108746"/>
            <a:ext cx="142875" cy="114300"/>
          </a:xfrm>
          <a:prstGeom prst="rect">
            <a:avLst/>
          </a:prstGeom>
        </p:spPr>
      </p:pic>
      <p:pic>
        <p:nvPicPr>
          <p:cNvPr id="19" name="Image 17" descr="preencoded.png"/>
          <p:cNvPicPr>
            <a:picLocks noChangeAspect="1"/>
          </p:cNvPicPr>
          <p:nvPr/>
        </p:nvPicPr>
        <p:blipFill>
          <a:blip r:embed="rId7"/>
          <a:stretch>
            <a:fillRect/>
          </a:stretch>
        </p:blipFill>
        <p:spPr>
          <a:xfrm>
            <a:off x="6429375" y="2413546"/>
            <a:ext cx="142875" cy="114300"/>
          </a:xfrm>
          <a:prstGeom prst="rect">
            <a:avLst/>
          </a:prstGeom>
        </p:spPr>
      </p:pic>
      <p:pic>
        <p:nvPicPr>
          <p:cNvPr id="20" name="Image 18" descr="preencoded.png"/>
          <p:cNvPicPr>
            <a:picLocks noChangeAspect="1"/>
          </p:cNvPicPr>
          <p:nvPr/>
        </p:nvPicPr>
        <p:blipFill>
          <a:blip r:embed="rId13"/>
          <a:stretch>
            <a:fillRect/>
          </a:stretch>
        </p:blipFill>
        <p:spPr>
          <a:xfrm>
            <a:off x="6238875" y="3983385"/>
            <a:ext cx="5667375" cy="2589014"/>
          </a:xfrm>
          <a:prstGeom prst="rect">
            <a:avLst/>
          </a:prstGeom>
        </p:spPr>
      </p:pic>
      <p:pic>
        <p:nvPicPr>
          <p:cNvPr id="21" name="Image 19" descr="preencoded.png"/>
          <p:cNvPicPr>
            <a:picLocks noChangeAspect="1"/>
          </p:cNvPicPr>
          <p:nvPr/>
        </p:nvPicPr>
        <p:blipFill>
          <a:blip r:embed="rId14"/>
          <a:stretch>
            <a:fillRect/>
          </a:stretch>
        </p:blipFill>
        <p:spPr>
          <a:xfrm>
            <a:off x="6429375" y="4207222"/>
            <a:ext cx="238125" cy="190500"/>
          </a:xfrm>
          <a:prstGeom prst="rect">
            <a:avLst/>
          </a:prstGeom>
        </p:spPr>
      </p:pic>
      <p:pic>
        <p:nvPicPr>
          <p:cNvPr id="22" name="Image 20" descr="preencoded.png"/>
          <p:cNvPicPr>
            <a:picLocks noChangeAspect="1"/>
          </p:cNvPicPr>
          <p:nvPr/>
        </p:nvPicPr>
        <p:blipFill>
          <a:blip r:embed="rId15"/>
          <a:stretch>
            <a:fillRect/>
          </a:stretch>
        </p:blipFill>
        <p:spPr>
          <a:xfrm>
            <a:off x="6429375" y="4583460"/>
            <a:ext cx="142875" cy="122337"/>
          </a:xfrm>
          <a:prstGeom prst="rect">
            <a:avLst/>
          </a:prstGeom>
        </p:spPr>
      </p:pic>
      <p:pic>
        <p:nvPicPr>
          <p:cNvPr id="23" name="Image 21" descr="preencoded.png"/>
          <p:cNvPicPr>
            <a:picLocks noChangeAspect="1"/>
          </p:cNvPicPr>
          <p:nvPr/>
        </p:nvPicPr>
        <p:blipFill>
          <a:blip r:embed="rId16"/>
          <a:stretch>
            <a:fillRect/>
          </a:stretch>
        </p:blipFill>
        <p:spPr>
          <a:xfrm>
            <a:off x="6429375" y="5116860"/>
            <a:ext cx="142875" cy="114300"/>
          </a:xfrm>
          <a:prstGeom prst="rect">
            <a:avLst/>
          </a:prstGeom>
        </p:spPr>
      </p:pic>
      <p:pic>
        <p:nvPicPr>
          <p:cNvPr id="24" name="Image 22" descr="preencoded.png"/>
          <p:cNvPicPr>
            <a:picLocks noChangeAspect="1"/>
          </p:cNvPicPr>
          <p:nvPr/>
        </p:nvPicPr>
        <p:blipFill>
          <a:blip r:embed="rId16"/>
          <a:stretch>
            <a:fillRect/>
          </a:stretch>
        </p:blipFill>
        <p:spPr>
          <a:xfrm>
            <a:off x="6429375" y="5421660"/>
            <a:ext cx="142875" cy="114300"/>
          </a:xfrm>
          <a:prstGeom prst="rect">
            <a:avLst/>
          </a:prstGeom>
        </p:spPr>
      </p:pic>
      <p:sp>
        <p:nvSpPr>
          <p:cNvPr id="25" name="Text 0"/>
          <p:cNvSpPr/>
          <p:nvPr/>
        </p:nvSpPr>
        <p:spPr>
          <a:xfrm>
            <a:off x="523875" y="333375"/>
            <a:ext cx="11144250" cy="251371"/>
          </a:xfrm>
          <a:prstGeom prst="rect">
            <a:avLst/>
          </a:prstGeom>
          <a:noFill/>
          <a:ln/>
        </p:spPr>
        <p:txBody>
          <a:bodyPr vert="horz" wrap="square" lIns="0" tIns="0" rIns="0" bIns="0" rtlCol="0" anchor="ctr"/>
          <a:lstStyle/>
          <a:p>
            <a:pPr marL="0" indent="0">
              <a:lnSpc>
                <a:spcPts val="1980"/>
              </a:lnSpc>
              <a:buNone/>
            </a:pPr>
            <a:r>
              <a:rPr lang="en-US" sz="1800" b="1" dirty="0">
                <a:solidFill>
                  <a:srgbClr val="2D3436"/>
                </a:solidFill>
              </a:rPr>
              <a:t>Wilson's Criteria: The Condition</a:t>
            </a:r>
            <a:endParaRPr lang="en-US" sz="1800" dirty="0"/>
          </a:p>
        </p:txBody>
      </p:sp>
      <p:sp>
        <p:nvSpPr>
          <p:cNvPr id="26" name="Text 1"/>
          <p:cNvSpPr/>
          <p:nvPr/>
        </p:nvSpPr>
        <p:spPr>
          <a:xfrm>
            <a:off x="523875" y="670471"/>
            <a:ext cx="3429000" cy="171450"/>
          </a:xfrm>
          <a:prstGeom prst="rect">
            <a:avLst/>
          </a:prstGeom>
          <a:noFill/>
          <a:ln/>
        </p:spPr>
        <p:txBody>
          <a:bodyPr vert="horz" wrap="square" lIns="0" tIns="0" rIns="0" bIns="0" rtlCol="0" anchor="ctr"/>
          <a:lstStyle/>
          <a:p>
            <a:pPr marL="0" indent="0">
              <a:lnSpc>
                <a:spcPts val="1350"/>
              </a:lnSpc>
              <a:buNone/>
            </a:pPr>
            <a:r>
              <a:rPr lang="en-US" sz="900" b="1" kern="0" spc="30" dirty="0">
                <a:solidFill>
                  <a:srgbClr val="E17055"/>
                </a:solidFill>
              </a:rPr>
              <a:t>CERVICAL SCREENING MODULE</a:t>
            </a:r>
            <a:endParaRPr lang="en-US" sz="900" dirty="0"/>
          </a:p>
        </p:txBody>
      </p:sp>
      <p:sp>
        <p:nvSpPr>
          <p:cNvPr id="27" name="Text 2"/>
          <p:cNvSpPr/>
          <p:nvPr/>
        </p:nvSpPr>
        <p:spPr>
          <a:xfrm>
            <a:off x="2556718" y="641896"/>
            <a:ext cx="182880" cy="228600"/>
          </a:xfrm>
          <a:prstGeom prst="rect">
            <a:avLst/>
          </a:prstGeom>
          <a:noFill/>
          <a:ln/>
        </p:spPr>
        <p:txBody>
          <a:bodyPr vert="horz" wrap="square" lIns="0" tIns="0" rIns="0" bIns="0" rtlCol="0" anchor="ctr"/>
          <a:lstStyle/>
          <a:p>
            <a:pPr marL="0" indent="0">
              <a:lnSpc>
                <a:spcPts val="1800"/>
              </a:lnSpc>
              <a:buNone/>
            </a:pPr>
            <a:r>
              <a:rPr lang="en-US" sz="1200" dirty="0">
                <a:solidFill>
                  <a:srgbClr val="BDC3C7"/>
                </a:solidFill>
              </a:rPr>
              <a:t>|</a:t>
            </a:r>
            <a:endParaRPr lang="en-US" sz="1200" dirty="0"/>
          </a:p>
        </p:txBody>
      </p:sp>
      <p:sp>
        <p:nvSpPr>
          <p:cNvPr id="28" name="Text 3"/>
          <p:cNvSpPr/>
          <p:nvPr/>
        </p:nvSpPr>
        <p:spPr>
          <a:xfrm>
            <a:off x="2703314" y="670471"/>
            <a:ext cx="3291840" cy="171450"/>
          </a:xfrm>
          <a:prstGeom prst="rect">
            <a:avLst/>
          </a:prstGeom>
          <a:noFill/>
          <a:ln/>
        </p:spPr>
        <p:txBody>
          <a:bodyPr vert="horz" wrap="square" lIns="0" tIns="0" rIns="0" bIns="0" rtlCol="0" anchor="ctr"/>
          <a:lstStyle/>
          <a:p>
            <a:pPr marL="0" indent="0">
              <a:lnSpc>
                <a:spcPts val="1350"/>
              </a:lnSpc>
              <a:buNone/>
            </a:pPr>
            <a:r>
              <a:rPr lang="en-US" sz="900" dirty="0">
                <a:solidFill>
                  <a:srgbClr val="636E72"/>
                </a:solidFill>
              </a:rPr>
              <a:t>Bradford VTS GP Training</a:t>
            </a:r>
            <a:endParaRPr lang="en-US" sz="900" dirty="0"/>
          </a:p>
        </p:txBody>
      </p:sp>
      <p:sp>
        <p:nvSpPr>
          <p:cNvPr id="29" name="Text 4"/>
          <p:cNvSpPr/>
          <p:nvPr/>
        </p:nvSpPr>
        <p:spPr>
          <a:xfrm>
            <a:off x="828675" y="1394371"/>
            <a:ext cx="41148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Common and Important</a:t>
            </a:r>
            <a:endParaRPr lang="en-US" sz="1350" dirty="0"/>
          </a:p>
        </p:txBody>
      </p:sp>
      <p:sp>
        <p:nvSpPr>
          <p:cNvPr id="30" name="Text 5"/>
          <p:cNvSpPr/>
          <p:nvPr/>
        </p:nvSpPr>
        <p:spPr>
          <a:xfrm>
            <a:off x="695325" y="1765846"/>
            <a:ext cx="11338560"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2D3436"/>
                </a:solidFill>
              </a:rPr>
              <a:t>Cervical cancer is a significant cause of female cancer death.</a:t>
            </a:r>
            <a:endParaRPr lang="en-US" sz="1200" dirty="0"/>
          </a:p>
        </p:txBody>
      </p:sp>
      <p:sp>
        <p:nvSpPr>
          <p:cNvPr id="31" name="Text 6"/>
          <p:cNvSpPr/>
          <p:nvPr/>
        </p:nvSpPr>
        <p:spPr>
          <a:xfrm>
            <a:off x="695325" y="2070646"/>
            <a:ext cx="10728960"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2D3436"/>
                </a:solidFill>
              </a:rPr>
              <a:t>Saves </a:t>
            </a:r>
            <a:r>
              <a:rPr lang="en-US" sz="1200" b="1" dirty="0">
                <a:solidFill>
                  <a:srgbClr val="2D3436"/>
                </a:solidFill>
              </a:rPr>
              <a:t>4,500 lives annually</a:t>
            </a:r>
            <a:r>
              <a:rPr lang="en-US" sz="1200" dirty="0">
                <a:solidFill>
                  <a:srgbClr val="2D3436"/>
                </a:solidFill>
              </a:rPr>
              <a:t> in England through screening.</a:t>
            </a:r>
            <a:endParaRPr lang="en-US" sz="1200" dirty="0"/>
          </a:p>
        </p:txBody>
      </p:sp>
      <p:sp>
        <p:nvSpPr>
          <p:cNvPr id="32" name="Text 7"/>
          <p:cNvSpPr/>
          <p:nvPr/>
        </p:nvSpPr>
        <p:spPr>
          <a:xfrm>
            <a:off x="695325" y="2375446"/>
            <a:ext cx="8046720"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2D3436"/>
                </a:solidFill>
              </a:rPr>
              <a:t>The condition is life-threatening if missed.</a:t>
            </a:r>
            <a:endParaRPr lang="en-US" sz="1200" dirty="0"/>
          </a:p>
        </p:txBody>
      </p:sp>
      <p:sp>
        <p:nvSpPr>
          <p:cNvPr id="33" name="Text 8"/>
          <p:cNvSpPr/>
          <p:nvPr/>
        </p:nvSpPr>
        <p:spPr>
          <a:xfrm>
            <a:off x="828675" y="4173885"/>
            <a:ext cx="49377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Diagnosable Latent Phase</a:t>
            </a:r>
            <a:endParaRPr lang="en-US" sz="1350" dirty="0"/>
          </a:p>
        </p:txBody>
      </p:sp>
      <p:sp>
        <p:nvSpPr>
          <p:cNvPr id="34" name="Text 9"/>
          <p:cNvSpPr/>
          <p:nvPr/>
        </p:nvSpPr>
        <p:spPr>
          <a:xfrm>
            <a:off x="695325" y="4545360"/>
            <a:ext cx="5067300"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3436"/>
                </a:solidFill>
              </a:rPr>
              <a:t>CIN (Cervical Intraepithelial Neoplasia)</a:t>
            </a:r>
            <a:r>
              <a:rPr lang="en-US" sz="1200" dirty="0">
                <a:solidFill>
                  <a:srgbClr val="2D3436"/>
                </a:solidFill>
              </a:rPr>
              <a:t> is the asymptomatic pre-clinical stage.</a:t>
            </a:r>
            <a:endParaRPr lang="en-US" sz="1200" dirty="0"/>
          </a:p>
        </p:txBody>
      </p:sp>
      <p:sp>
        <p:nvSpPr>
          <p:cNvPr id="35" name="Text 10"/>
          <p:cNvSpPr/>
          <p:nvPr/>
        </p:nvSpPr>
        <p:spPr>
          <a:xfrm>
            <a:off x="695325" y="5078760"/>
            <a:ext cx="11155680"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2D3436"/>
                </a:solidFill>
              </a:rPr>
              <a:t>Changes are detectable </a:t>
            </a:r>
            <a:r>
              <a:rPr lang="en-US" sz="1200" b="1" dirty="0">
                <a:solidFill>
                  <a:srgbClr val="2D3436"/>
                </a:solidFill>
              </a:rPr>
              <a:t>years</a:t>
            </a:r>
            <a:r>
              <a:rPr lang="en-US" sz="1200" dirty="0">
                <a:solidFill>
                  <a:srgbClr val="2D3436"/>
                </a:solidFill>
              </a:rPr>
              <a:t> before invasive cancer develops.</a:t>
            </a:r>
            <a:endParaRPr lang="en-US" sz="1200" dirty="0"/>
          </a:p>
        </p:txBody>
      </p:sp>
      <p:sp>
        <p:nvSpPr>
          <p:cNvPr id="36" name="Text 11"/>
          <p:cNvSpPr/>
          <p:nvPr/>
        </p:nvSpPr>
        <p:spPr>
          <a:xfrm>
            <a:off x="695325" y="5383560"/>
            <a:ext cx="10789920"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2D3436"/>
                </a:solidFill>
              </a:rPr>
              <a:t>Allows for intervention during the "window of opportunity."</a:t>
            </a:r>
            <a:endParaRPr lang="en-US" sz="1200" dirty="0"/>
          </a:p>
        </p:txBody>
      </p:sp>
      <p:sp>
        <p:nvSpPr>
          <p:cNvPr id="37" name="Text 12"/>
          <p:cNvSpPr/>
          <p:nvPr/>
        </p:nvSpPr>
        <p:spPr>
          <a:xfrm>
            <a:off x="6781800" y="1394371"/>
            <a:ext cx="53492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Understood Natural History</a:t>
            </a:r>
            <a:endParaRPr lang="en-US" sz="1350" dirty="0"/>
          </a:p>
        </p:txBody>
      </p:sp>
      <p:sp>
        <p:nvSpPr>
          <p:cNvPr id="38" name="Text 13"/>
          <p:cNvSpPr/>
          <p:nvPr/>
        </p:nvSpPr>
        <p:spPr>
          <a:xfrm>
            <a:off x="6648450" y="1765846"/>
            <a:ext cx="5543550"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2D3436"/>
                </a:solidFill>
              </a:rPr>
              <a:t>Well-established pathway: </a:t>
            </a:r>
            <a:r>
              <a:rPr lang="en-US" sz="1200" b="1" dirty="0">
                <a:solidFill>
                  <a:srgbClr val="2D3436"/>
                </a:solidFill>
              </a:rPr>
              <a:t>hrHPV → CIN → Cancer</a:t>
            </a:r>
            <a:r>
              <a:rPr lang="en-US" sz="1200" dirty="0">
                <a:solidFill>
                  <a:srgbClr val="2D3436"/>
                </a:solidFill>
              </a:rPr>
              <a:t>.</a:t>
            </a:r>
            <a:endParaRPr lang="en-US" sz="1200" dirty="0"/>
          </a:p>
        </p:txBody>
      </p:sp>
      <p:sp>
        <p:nvSpPr>
          <p:cNvPr id="39" name="Text 14"/>
          <p:cNvSpPr/>
          <p:nvPr/>
        </p:nvSpPr>
        <p:spPr>
          <a:xfrm>
            <a:off x="6648450" y="2070646"/>
            <a:ext cx="5543550"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2D3436"/>
                </a:solidFill>
              </a:rPr>
              <a:t>Progression occurs over years to decades.</a:t>
            </a:r>
            <a:endParaRPr lang="en-US" sz="1200" dirty="0"/>
          </a:p>
        </p:txBody>
      </p:sp>
      <p:sp>
        <p:nvSpPr>
          <p:cNvPr id="40" name="Text 15"/>
          <p:cNvSpPr/>
          <p:nvPr/>
        </p:nvSpPr>
        <p:spPr>
          <a:xfrm>
            <a:off x="6648450" y="2375446"/>
            <a:ext cx="5543550"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2D3436"/>
                </a:solidFill>
              </a:rPr>
              <a:t>Provides clear targets for screening (CIN) and prevention (HPV).</a:t>
            </a:r>
            <a:endParaRPr lang="en-US" sz="1200" dirty="0"/>
          </a:p>
        </p:txBody>
      </p:sp>
      <p:sp>
        <p:nvSpPr>
          <p:cNvPr id="41" name="Text 16"/>
          <p:cNvSpPr/>
          <p:nvPr/>
        </p:nvSpPr>
        <p:spPr>
          <a:xfrm>
            <a:off x="6781800" y="4173885"/>
            <a:ext cx="54102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AKT Exam Pearl: Wilson's Criteria</a:t>
            </a:r>
            <a:endParaRPr lang="en-US" sz="1350" dirty="0"/>
          </a:p>
        </p:txBody>
      </p:sp>
      <p:sp>
        <p:nvSpPr>
          <p:cNvPr id="42" name="Text 17"/>
          <p:cNvSpPr/>
          <p:nvPr/>
        </p:nvSpPr>
        <p:spPr>
          <a:xfrm>
            <a:off x="6648450" y="4545360"/>
            <a:ext cx="5067300"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3436"/>
                </a:solidFill>
              </a:rPr>
              <a:t>91 out of 100</a:t>
            </a:r>
            <a:r>
              <a:rPr lang="en-US" sz="1200" dirty="0">
                <a:solidFill>
                  <a:srgbClr val="2D3436"/>
                </a:solidFill>
              </a:rPr>
              <a:t> cervical cancer deaths are potentially preventable with effective screening.</a:t>
            </a:r>
            <a:endParaRPr lang="en-US" sz="1200" dirty="0"/>
          </a:p>
        </p:txBody>
      </p:sp>
      <p:sp>
        <p:nvSpPr>
          <p:cNvPr id="43" name="Text 18"/>
          <p:cNvSpPr/>
          <p:nvPr/>
        </p:nvSpPr>
        <p:spPr>
          <a:xfrm>
            <a:off x="6648450" y="5078760"/>
            <a:ext cx="5543550"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2D3436"/>
                </a:solidFill>
              </a:rPr>
              <a:t>AKT focus: Screening detects </a:t>
            </a:r>
            <a:r>
              <a:rPr lang="en-US" sz="1200" b="1" dirty="0">
                <a:solidFill>
                  <a:srgbClr val="2D3436"/>
                </a:solidFill>
              </a:rPr>
              <a:t>pre-cancer</a:t>
            </a:r>
            <a:r>
              <a:rPr lang="en-US" sz="1200" dirty="0">
                <a:solidFill>
                  <a:srgbClr val="2D3436"/>
                </a:solidFill>
              </a:rPr>
              <a:t>, not cancer itself.</a:t>
            </a:r>
            <a:endParaRPr lang="en-US" sz="1200" dirty="0"/>
          </a:p>
        </p:txBody>
      </p:sp>
      <p:sp>
        <p:nvSpPr>
          <p:cNvPr id="44" name="Text 19"/>
          <p:cNvSpPr/>
          <p:nvPr/>
        </p:nvSpPr>
        <p:spPr>
          <a:xfrm>
            <a:off x="6648450" y="5383560"/>
            <a:ext cx="5543550"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2D3436"/>
                </a:solidFill>
              </a:rPr>
              <a:t>The long latent phase makes regular intervals (3-5 years) appropriate.</a:t>
            </a:r>
            <a:endParaRPr lang="en-US" sz="1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285750" y="190500"/>
            <a:ext cx="11620500" cy="822871"/>
          </a:xfrm>
          <a:prstGeom prst="rect">
            <a:avLst/>
          </a:prstGeom>
        </p:spPr>
      </p:pic>
      <p:pic>
        <p:nvPicPr>
          <p:cNvPr id="5" name="Image 3" descr="preencoded.png"/>
          <p:cNvPicPr>
            <a:picLocks noChangeAspect="1"/>
          </p:cNvPicPr>
          <p:nvPr/>
        </p:nvPicPr>
        <p:blipFill>
          <a:blip r:embed="rId5"/>
          <a:stretch>
            <a:fillRect/>
          </a:stretch>
        </p:blipFill>
        <p:spPr>
          <a:xfrm>
            <a:off x="285750" y="1203871"/>
            <a:ext cx="5691188" cy="2834283"/>
          </a:xfrm>
          <a:prstGeom prst="rect">
            <a:avLst/>
          </a:prstGeom>
        </p:spPr>
      </p:pic>
      <p:pic>
        <p:nvPicPr>
          <p:cNvPr id="6" name="Image 4" descr="preencoded.png"/>
          <p:cNvPicPr>
            <a:picLocks noChangeAspect="1"/>
          </p:cNvPicPr>
          <p:nvPr/>
        </p:nvPicPr>
        <p:blipFill>
          <a:blip r:embed="rId6"/>
          <a:stretch>
            <a:fillRect/>
          </a:stretch>
        </p:blipFill>
        <p:spPr>
          <a:xfrm>
            <a:off x="476250" y="1437233"/>
            <a:ext cx="214313" cy="171450"/>
          </a:xfrm>
          <a:prstGeom prst="rect">
            <a:avLst/>
          </a:prstGeom>
        </p:spPr>
      </p:pic>
      <p:pic>
        <p:nvPicPr>
          <p:cNvPr id="7" name="Image 5" descr="preencoded.png"/>
          <p:cNvPicPr>
            <a:picLocks noChangeAspect="1"/>
          </p:cNvPicPr>
          <p:nvPr/>
        </p:nvPicPr>
        <p:blipFill>
          <a:blip r:embed="rId7"/>
          <a:stretch>
            <a:fillRect/>
          </a:stretch>
        </p:blipFill>
        <p:spPr>
          <a:xfrm>
            <a:off x="476250" y="1794421"/>
            <a:ext cx="190500" cy="166688"/>
          </a:xfrm>
          <a:prstGeom prst="rect">
            <a:avLst/>
          </a:prstGeom>
        </p:spPr>
      </p:pic>
      <p:pic>
        <p:nvPicPr>
          <p:cNvPr id="8" name="Image 6" descr="preencoded.png"/>
          <p:cNvPicPr>
            <a:picLocks noChangeAspect="1"/>
          </p:cNvPicPr>
          <p:nvPr/>
        </p:nvPicPr>
        <p:blipFill>
          <a:blip r:embed="rId8"/>
          <a:stretch>
            <a:fillRect/>
          </a:stretch>
        </p:blipFill>
        <p:spPr>
          <a:xfrm>
            <a:off x="476250" y="2335262"/>
            <a:ext cx="190500" cy="205085"/>
          </a:xfrm>
          <a:prstGeom prst="rect">
            <a:avLst/>
          </a:prstGeom>
        </p:spPr>
      </p:pic>
      <p:pic>
        <p:nvPicPr>
          <p:cNvPr id="9" name="Image 7" descr="preencoded.png"/>
          <p:cNvPicPr>
            <a:picLocks noChangeAspect="1"/>
          </p:cNvPicPr>
          <p:nvPr/>
        </p:nvPicPr>
        <p:blipFill>
          <a:blip r:embed="rId9"/>
          <a:stretch>
            <a:fillRect/>
          </a:stretch>
        </p:blipFill>
        <p:spPr>
          <a:xfrm>
            <a:off x="476250" y="2876104"/>
            <a:ext cx="190500" cy="166688"/>
          </a:xfrm>
          <a:prstGeom prst="rect">
            <a:avLst/>
          </a:prstGeom>
        </p:spPr>
      </p:pic>
      <p:pic>
        <p:nvPicPr>
          <p:cNvPr id="10" name="Image 8" descr="preencoded.png"/>
          <p:cNvPicPr>
            <a:picLocks noChangeAspect="1"/>
          </p:cNvPicPr>
          <p:nvPr/>
        </p:nvPicPr>
        <p:blipFill>
          <a:blip r:embed="rId10"/>
          <a:stretch>
            <a:fillRect/>
          </a:stretch>
        </p:blipFill>
        <p:spPr>
          <a:xfrm>
            <a:off x="285750" y="4228654"/>
            <a:ext cx="5691188" cy="2343596"/>
          </a:xfrm>
          <a:prstGeom prst="rect">
            <a:avLst/>
          </a:prstGeom>
        </p:spPr>
      </p:pic>
      <p:pic>
        <p:nvPicPr>
          <p:cNvPr id="11" name="Image 9" descr="preencoded.png"/>
          <p:cNvPicPr>
            <a:picLocks noChangeAspect="1"/>
          </p:cNvPicPr>
          <p:nvPr/>
        </p:nvPicPr>
        <p:blipFill>
          <a:blip r:embed="rId11"/>
          <a:stretch>
            <a:fillRect/>
          </a:stretch>
        </p:blipFill>
        <p:spPr>
          <a:xfrm>
            <a:off x="476250" y="4462016"/>
            <a:ext cx="214313" cy="171450"/>
          </a:xfrm>
          <a:prstGeom prst="rect">
            <a:avLst/>
          </a:prstGeom>
        </p:spPr>
      </p:pic>
      <p:pic>
        <p:nvPicPr>
          <p:cNvPr id="12" name="Image 10" descr="preencoded.png"/>
          <p:cNvPicPr>
            <a:picLocks noChangeAspect="1"/>
          </p:cNvPicPr>
          <p:nvPr/>
        </p:nvPicPr>
        <p:blipFill>
          <a:blip r:embed="rId12"/>
          <a:stretch>
            <a:fillRect/>
          </a:stretch>
        </p:blipFill>
        <p:spPr>
          <a:xfrm>
            <a:off x="476250" y="4819204"/>
            <a:ext cx="190500" cy="190500"/>
          </a:xfrm>
          <a:prstGeom prst="rect">
            <a:avLst/>
          </a:prstGeom>
        </p:spPr>
      </p:pic>
      <p:pic>
        <p:nvPicPr>
          <p:cNvPr id="13" name="Image 11" descr="preencoded.png"/>
          <p:cNvPicPr>
            <a:picLocks noChangeAspect="1"/>
          </p:cNvPicPr>
          <p:nvPr/>
        </p:nvPicPr>
        <p:blipFill>
          <a:blip r:embed="rId13"/>
          <a:stretch>
            <a:fillRect/>
          </a:stretch>
        </p:blipFill>
        <p:spPr>
          <a:xfrm>
            <a:off x="6215063" y="1203871"/>
            <a:ext cx="5691188" cy="2589014"/>
          </a:xfrm>
          <a:prstGeom prst="rect">
            <a:avLst/>
          </a:prstGeom>
        </p:spPr>
      </p:pic>
      <p:pic>
        <p:nvPicPr>
          <p:cNvPr id="14" name="Image 12" descr="preencoded.png"/>
          <p:cNvPicPr>
            <a:picLocks noChangeAspect="1"/>
          </p:cNvPicPr>
          <p:nvPr/>
        </p:nvPicPr>
        <p:blipFill>
          <a:blip r:embed="rId14"/>
          <a:stretch>
            <a:fillRect/>
          </a:stretch>
        </p:blipFill>
        <p:spPr>
          <a:xfrm>
            <a:off x="6405563" y="1437233"/>
            <a:ext cx="214313" cy="171450"/>
          </a:xfrm>
          <a:prstGeom prst="rect">
            <a:avLst/>
          </a:prstGeom>
        </p:spPr>
      </p:pic>
      <p:pic>
        <p:nvPicPr>
          <p:cNvPr id="15" name="Image 13" descr="preencoded.png"/>
          <p:cNvPicPr>
            <a:picLocks noChangeAspect="1"/>
          </p:cNvPicPr>
          <p:nvPr/>
        </p:nvPicPr>
        <p:blipFill>
          <a:blip r:embed="rId15"/>
          <a:stretch>
            <a:fillRect/>
          </a:stretch>
        </p:blipFill>
        <p:spPr>
          <a:xfrm>
            <a:off x="6405563" y="1794421"/>
            <a:ext cx="190500" cy="156865"/>
          </a:xfrm>
          <a:prstGeom prst="rect">
            <a:avLst/>
          </a:prstGeom>
        </p:spPr>
      </p:pic>
      <p:pic>
        <p:nvPicPr>
          <p:cNvPr id="16" name="Image 14" descr="preencoded.png"/>
          <p:cNvPicPr>
            <a:picLocks noChangeAspect="1"/>
          </p:cNvPicPr>
          <p:nvPr/>
        </p:nvPicPr>
        <p:blipFill>
          <a:blip r:embed="rId16"/>
          <a:stretch>
            <a:fillRect/>
          </a:stretch>
        </p:blipFill>
        <p:spPr>
          <a:xfrm>
            <a:off x="6405563" y="2335262"/>
            <a:ext cx="190500" cy="156865"/>
          </a:xfrm>
          <a:prstGeom prst="rect">
            <a:avLst/>
          </a:prstGeom>
        </p:spPr>
      </p:pic>
      <p:pic>
        <p:nvPicPr>
          <p:cNvPr id="17" name="Image 15" descr="preencoded.png"/>
          <p:cNvPicPr>
            <a:picLocks noChangeAspect="1"/>
          </p:cNvPicPr>
          <p:nvPr/>
        </p:nvPicPr>
        <p:blipFill>
          <a:blip r:embed="rId17"/>
          <a:stretch>
            <a:fillRect/>
          </a:stretch>
        </p:blipFill>
        <p:spPr>
          <a:xfrm>
            <a:off x="6405563" y="2876104"/>
            <a:ext cx="5310188" cy="495300"/>
          </a:xfrm>
          <a:prstGeom prst="rect">
            <a:avLst/>
          </a:prstGeom>
        </p:spPr>
      </p:pic>
      <p:pic>
        <p:nvPicPr>
          <p:cNvPr id="18" name="Image 16" descr="preencoded.png"/>
          <p:cNvPicPr>
            <a:picLocks noChangeAspect="1"/>
          </p:cNvPicPr>
          <p:nvPr/>
        </p:nvPicPr>
        <p:blipFill>
          <a:blip r:embed="rId18"/>
          <a:stretch>
            <a:fillRect/>
          </a:stretch>
        </p:blipFill>
        <p:spPr>
          <a:xfrm>
            <a:off x="6215063" y="3983385"/>
            <a:ext cx="5691188" cy="2589014"/>
          </a:xfrm>
          <a:prstGeom prst="rect">
            <a:avLst/>
          </a:prstGeom>
        </p:spPr>
      </p:pic>
      <p:pic>
        <p:nvPicPr>
          <p:cNvPr id="19" name="Image 17" descr="preencoded.png"/>
          <p:cNvPicPr>
            <a:picLocks noChangeAspect="1"/>
          </p:cNvPicPr>
          <p:nvPr/>
        </p:nvPicPr>
        <p:blipFill>
          <a:blip r:embed="rId19"/>
          <a:stretch>
            <a:fillRect/>
          </a:stretch>
        </p:blipFill>
        <p:spPr>
          <a:xfrm>
            <a:off x="6405563" y="4216747"/>
            <a:ext cx="214313" cy="171450"/>
          </a:xfrm>
          <a:prstGeom prst="rect">
            <a:avLst/>
          </a:prstGeom>
        </p:spPr>
      </p:pic>
      <p:pic>
        <p:nvPicPr>
          <p:cNvPr id="20" name="Image 18" descr="preencoded.png"/>
          <p:cNvPicPr>
            <a:picLocks noChangeAspect="1"/>
          </p:cNvPicPr>
          <p:nvPr/>
        </p:nvPicPr>
        <p:blipFill>
          <a:blip r:embed="rId20"/>
          <a:stretch>
            <a:fillRect/>
          </a:stretch>
        </p:blipFill>
        <p:spPr>
          <a:xfrm>
            <a:off x="6405563" y="4573935"/>
            <a:ext cx="190500" cy="190500"/>
          </a:xfrm>
          <a:prstGeom prst="rect">
            <a:avLst/>
          </a:prstGeom>
        </p:spPr>
      </p:pic>
      <p:pic>
        <p:nvPicPr>
          <p:cNvPr id="21" name="Image 19" descr="preencoded.png"/>
          <p:cNvPicPr>
            <a:picLocks noChangeAspect="1"/>
          </p:cNvPicPr>
          <p:nvPr/>
        </p:nvPicPr>
        <p:blipFill>
          <a:blip r:embed="rId21"/>
          <a:stretch>
            <a:fillRect/>
          </a:stretch>
        </p:blipFill>
        <p:spPr>
          <a:xfrm>
            <a:off x="6405563" y="5114776"/>
            <a:ext cx="190500" cy="190500"/>
          </a:xfrm>
          <a:prstGeom prst="rect">
            <a:avLst/>
          </a:prstGeom>
        </p:spPr>
      </p:pic>
      <p:sp>
        <p:nvSpPr>
          <p:cNvPr id="22" name="Text 0"/>
          <p:cNvSpPr/>
          <p:nvPr/>
        </p:nvSpPr>
        <p:spPr>
          <a:xfrm>
            <a:off x="523875" y="333375"/>
            <a:ext cx="11247120" cy="251371"/>
          </a:xfrm>
          <a:prstGeom prst="rect">
            <a:avLst/>
          </a:prstGeom>
          <a:noFill/>
          <a:ln/>
        </p:spPr>
        <p:txBody>
          <a:bodyPr vert="horz" wrap="square" lIns="0" tIns="0" rIns="0" bIns="0" rtlCol="0" anchor="ctr"/>
          <a:lstStyle/>
          <a:p>
            <a:pPr marL="0" indent="0">
              <a:lnSpc>
                <a:spcPts val="1980"/>
              </a:lnSpc>
              <a:buNone/>
            </a:pPr>
            <a:r>
              <a:rPr lang="en-US" sz="1800" b="1" dirty="0">
                <a:solidFill>
                  <a:srgbClr val="2D3436"/>
                </a:solidFill>
              </a:rPr>
              <a:t>Wilson's Criteria: The Test and Treatment</a:t>
            </a:r>
            <a:endParaRPr lang="en-US" sz="1800" dirty="0"/>
          </a:p>
        </p:txBody>
      </p:sp>
      <p:sp>
        <p:nvSpPr>
          <p:cNvPr id="23" name="Text 1"/>
          <p:cNvSpPr/>
          <p:nvPr/>
        </p:nvSpPr>
        <p:spPr>
          <a:xfrm>
            <a:off x="523875" y="670471"/>
            <a:ext cx="3429000" cy="171450"/>
          </a:xfrm>
          <a:prstGeom prst="rect">
            <a:avLst/>
          </a:prstGeom>
          <a:noFill/>
          <a:ln/>
        </p:spPr>
        <p:txBody>
          <a:bodyPr vert="horz" wrap="square" lIns="0" tIns="0" rIns="0" bIns="0" rtlCol="0" anchor="ctr"/>
          <a:lstStyle/>
          <a:p>
            <a:pPr marL="0" indent="0">
              <a:lnSpc>
                <a:spcPts val="1350"/>
              </a:lnSpc>
              <a:buNone/>
            </a:pPr>
            <a:r>
              <a:rPr lang="en-US" sz="900" b="1" kern="0" spc="30" dirty="0">
                <a:solidFill>
                  <a:srgbClr val="E17055"/>
                </a:solidFill>
              </a:rPr>
              <a:t>CERVICAL SCREENING MODULE</a:t>
            </a:r>
            <a:endParaRPr lang="en-US" sz="900" dirty="0"/>
          </a:p>
        </p:txBody>
      </p:sp>
      <p:sp>
        <p:nvSpPr>
          <p:cNvPr id="24" name="Text 2"/>
          <p:cNvSpPr/>
          <p:nvPr/>
        </p:nvSpPr>
        <p:spPr>
          <a:xfrm>
            <a:off x="2556718" y="641896"/>
            <a:ext cx="182880" cy="228600"/>
          </a:xfrm>
          <a:prstGeom prst="rect">
            <a:avLst/>
          </a:prstGeom>
          <a:noFill/>
          <a:ln/>
        </p:spPr>
        <p:txBody>
          <a:bodyPr vert="horz" wrap="square" lIns="0" tIns="0" rIns="0" bIns="0" rtlCol="0" anchor="ctr"/>
          <a:lstStyle/>
          <a:p>
            <a:pPr marL="0" indent="0">
              <a:lnSpc>
                <a:spcPts val="1800"/>
              </a:lnSpc>
              <a:buNone/>
            </a:pPr>
            <a:r>
              <a:rPr lang="en-US" sz="1200" dirty="0">
                <a:solidFill>
                  <a:srgbClr val="BDC3C7"/>
                </a:solidFill>
              </a:rPr>
              <a:t>|</a:t>
            </a:r>
            <a:endParaRPr lang="en-US" sz="1200" dirty="0"/>
          </a:p>
        </p:txBody>
      </p:sp>
      <p:sp>
        <p:nvSpPr>
          <p:cNvPr id="25" name="Text 3"/>
          <p:cNvSpPr/>
          <p:nvPr/>
        </p:nvSpPr>
        <p:spPr>
          <a:xfrm>
            <a:off x="2690068" y="670471"/>
            <a:ext cx="3291840" cy="171450"/>
          </a:xfrm>
          <a:prstGeom prst="rect">
            <a:avLst/>
          </a:prstGeom>
          <a:noFill/>
          <a:ln/>
        </p:spPr>
        <p:txBody>
          <a:bodyPr vert="horz" wrap="square" lIns="0" tIns="0" rIns="0" bIns="0" rtlCol="0" anchor="ctr"/>
          <a:lstStyle/>
          <a:p>
            <a:pPr marL="0" indent="0">
              <a:lnSpc>
                <a:spcPts val="1350"/>
              </a:lnSpc>
              <a:buNone/>
            </a:pPr>
            <a:r>
              <a:rPr lang="en-US" sz="900" dirty="0">
                <a:solidFill>
                  <a:srgbClr val="636E72"/>
                </a:solidFill>
              </a:rPr>
              <a:t>Bradford VTS GP Training</a:t>
            </a:r>
            <a:endParaRPr lang="en-US" sz="900" dirty="0"/>
          </a:p>
        </p:txBody>
      </p:sp>
      <p:sp>
        <p:nvSpPr>
          <p:cNvPr id="26" name="Text 4"/>
          <p:cNvSpPr/>
          <p:nvPr/>
        </p:nvSpPr>
        <p:spPr>
          <a:xfrm>
            <a:off x="804863" y="1394371"/>
            <a:ext cx="5310188"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The Screening Test (LBC)</a:t>
            </a:r>
            <a:endParaRPr lang="en-US" sz="1350" dirty="0"/>
          </a:p>
        </p:txBody>
      </p:sp>
      <p:sp>
        <p:nvSpPr>
          <p:cNvPr id="27" name="Text 5"/>
          <p:cNvSpPr/>
          <p:nvPr/>
        </p:nvSpPr>
        <p:spPr>
          <a:xfrm>
            <a:off x="762000" y="1794421"/>
            <a:ext cx="5024438"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3436"/>
                </a:solidFill>
              </a:rPr>
              <a:t>Acceptable:</a:t>
            </a:r>
            <a:r>
              <a:rPr lang="en-US" sz="1200" dirty="0">
                <a:solidFill>
                  <a:srgbClr val="2D3436"/>
                </a:solidFill>
              </a:rPr>
              <a:t> High uptake in the UK population demonstrates patient acceptance.</a:t>
            </a:r>
            <a:endParaRPr lang="en-US" sz="1200" dirty="0"/>
          </a:p>
        </p:txBody>
      </p:sp>
      <p:sp>
        <p:nvSpPr>
          <p:cNvPr id="28" name="Text 6"/>
          <p:cNvSpPr/>
          <p:nvPr/>
        </p:nvSpPr>
        <p:spPr>
          <a:xfrm>
            <a:off x="762000" y="2335262"/>
            <a:ext cx="5024438"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3436"/>
                </a:solidFill>
              </a:rPr>
              <a:t>Cheap &amp; Simple:</a:t>
            </a:r>
            <a:r>
              <a:rPr lang="en-US" sz="1200" dirty="0">
                <a:solidFill>
                  <a:srgbClr val="2D3436"/>
                </a:solidFill>
              </a:rPr>
              <a:t> Liquid Based Cytology (LBC) is a cost-effective test manageable in primary care.</a:t>
            </a:r>
            <a:endParaRPr lang="en-US" sz="1200" dirty="0"/>
          </a:p>
        </p:txBody>
      </p:sp>
      <p:sp>
        <p:nvSpPr>
          <p:cNvPr id="29" name="Text 7"/>
          <p:cNvSpPr/>
          <p:nvPr/>
        </p:nvSpPr>
        <p:spPr>
          <a:xfrm>
            <a:off x="762000" y="2876104"/>
            <a:ext cx="5024438"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3436"/>
                </a:solidFill>
              </a:rPr>
              <a:t>Continuous:</a:t>
            </a:r>
            <a:r>
              <a:rPr lang="en-US" sz="1200" dirty="0">
                <a:solidFill>
                  <a:srgbClr val="2D3436"/>
                </a:solidFill>
              </a:rPr>
              <a:t> Not a one-off event; organized recall at 3 or 5-year intervals ensures safety.</a:t>
            </a:r>
            <a:endParaRPr lang="en-US" sz="1200" dirty="0"/>
          </a:p>
        </p:txBody>
      </p:sp>
      <p:sp>
        <p:nvSpPr>
          <p:cNvPr id="30" name="Text 8"/>
          <p:cNvSpPr/>
          <p:nvPr/>
        </p:nvSpPr>
        <p:spPr>
          <a:xfrm>
            <a:off x="804863" y="4419154"/>
            <a:ext cx="5310188"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The Accuracy Limitation</a:t>
            </a:r>
            <a:endParaRPr lang="en-US" sz="1350" dirty="0"/>
          </a:p>
        </p:txBody>
      </p:sp>
      <p:sp>
        <p:nvSpPr>
          <p:cNvPr id="31" name="Text 9"/>
          <p:cNvSpPr/>
          <p:nvPr/>
        </p:nvSpPr>
        <p:spPr>
          <a:xfrm>
            <a:off x="762000" y="4819204"/>
            <a:ext cx="5024438"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2D3436"/>
                </a:solidFill>
              </a:rPr>
              <a:t>The test has a </a:t>
            </a:r>
            <a:r>
              <a:rPr lang="en-US" sz="1200" b="1" dirty="0">
                <a:solidFill>
                  <a:srgbClr val="2D3436"/>
                </a:solidFill>
              </a:rPr>
              <a:t>~10% False Negative Rate</a:t>
            </a:r>
            <a:r>
              <a:rPr lang="en-US" sz="1200" dirty="0">
                <a:solidFill>
                  <a:srgbClr val="2D3436"/>
                </a:solidFill>
              </a:rPr>
              <a:t>. A "Normal" result significantly reduces risk but never eliminates it.</a:t>
            </a:r>
            <a:endParaRPr lang="en-US" sz="1200" dirty="0"/>
          </a:p>
        </p:txBody>
      </p:sp>
      <p:sp>
        <p:nvSpPr>
          <p:cNvPr id="32" name="Text 10"/>
          <p:cNvSpPr/>
          <p:nvPr/>
        </p:nvSpPr>
        <p:spPr>
          <a:xfrm>
            <a:off x="6734175" y="1394371"/>
            <a:ext cx="5310188"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Effective Treatment</a:t>
            </a:r>
            <a:endParaRPr lang="en-US" sz="1350" dirty="0"/>
          </a:p>
        </p:txBody>
      </p:sp>
      <p:sp>
        <p:nvSpPr>
          <p:cNvPr id="33" name="Text 11"/>
          <p:cNvSpPr/>
          <p:nvPr/>
        </p:nvSpPr>
        <p:spPr>
          <a:xfrm>
            <a:off x="6691313" y="1794421"/>
            <a:ext cx="5024438"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3436"/>
                </a:solidFill>
              </a:rPr>
              <a:t>Proven Efficacy:</a:t>
            </a:r>
            <a:r>
              <a:rPr lang="en-US" sz="1200" dirty="0">
                <a:solidFill>
                  <a:srgbClr val="2D3436"/>
                </a:solidFill>
              </a:rPr>
              <a:t> Treatment of CIN by LLETZ (Large Loop Excision) has a very high success rate.</a:t>
            </a:r>
            <a:endParaRPr lang="en-US" sz="1200" dirty="0"/>
          </a:p>
        </p:txBody>
      </p:sp>
      <p:sp>
        <p:nvSpPr>
          <p:cNvPr id="34" name="Text 12"/>
          <p:cNvSpPr/>
          <p:nvPr/>
        </p:nvSpPr>
        <p:spPr>
          <a:xfrm>
            <a:off x="6691313" y="2335262"/>
            <a:ext cx="5024438"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3436"/>
                </a:solidFill>
              </a:rPr>
              <a:t>Prevention:</a:t>
            </a:r>
            <a:r>
              <a:rPr lang="en-US" sz="1200" dirty="0">
                <a:solidFill>
                  <a:srgbClr val="2D3436"/>
                </a:solidFill>
              </a:rPr>
              <a:t> Effectively breaks the natural history pathway from HPV to invasive cancer.</a:t>
            </a:r>
            <a:endParaRPr lang="en-US" sz="1200" dirty="0"/>
          </a:p>
        </p:txBody>
      </p:sp>
      <p:sp>
        <p:nvSpPr>
          <p:cNvPr id="35" name="Text 13"/>
          <p:cNvSpPr/>
          <p:nvPr/>
        </p:nvSpPr>
        <p:spPr>
          <a:xfrm>
            <a:off x="6405563" y="2876104"/>
            <a:ext cx="5310188" cy="495300"/>
          </a:xfrm>
          <a:prstGeom prst="rect">
            <a:avLst/>
          </a:prstGeom>
          <a:noFill/>
          <a:ln/>
        </p:spPr>
        <p:txBody>
          <a:bodyPr vert="horz" wrap="square" lIns="0" tIns="0" rIns="0" bIns="0" rtlCol="0" anchor="ctr"/>
          <a:lstStyle/>
          <a:p>
            <a:pPr marL="0" indent="0">
              <a:lnSpc>
                <a:spcPts val="1575"/>
              </a:lnSpc>
              <a:buNone/>
            </a:pPr>
            <a:r>
              <a:rPr lang="en-US" sz="1050" i="1" dirty="0">
                <a:solidFill>
                  <a:srgbClr val="636E72"/>
                </a:solidFill>
              </a:rPr>
              <a:t>Ellman &amp; Chamberlain: 91 out of 100 cervical cancer deaths were found to be potentially preventable.</a:t>
            </a:r>
            <a:endParaRPr lang="en-US" sz="1050" dirty="0"/>
          </a:p>
        </p:txBody>
      </p:sp>
      <p:sp>
        <p:nvSpPr>
          <p:cNvPr id="36" name="Text 14"/>
          <p:cNvSpPr/>
          <p:nvPr/>
        </p:nvSpPr>
        <p:spPr>
          <a:xfrm>
            <a:off x="6734175" y="4173885"/>
            <a:ext cx="5310188"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AKT &amp; SCA Insight</a:t>
            </a:r>
            <a:endParaRPr lang="en-US" sz="1350" dirty="0"/>
          </a:p>
        </p:txBody>
      </p:sp>
      <p:sp>
        <p:nvSpPr>
          <p:cNvPr id="37" name="Text 15"/>
          <p:cNvSpPr/>
          <p:nvPr/>
        </p:nvSpPr>
        <p:spPr>
          <a:xfrm>
            <a:off x="6691313" y="4573935"/>
            <a:ext cx="5024438"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3436"/>
                </a:solidFill>
              </a:rPr>
              <a:t>AKT High Yield:</a:t>
            </a:r>
            <a:r>
              <a:rPr lang="en-US" sz="1200" dirty="0">
                <a:solidFill>
                  <a:srgbClr val="2D3436"/>
                </a:solidFill>
              </a:rPr>
              <a:t> Understand that screening accuracy is the primary limitation of the programme.</a:t>
            </a:r>
            <a:endParaRPr lang="en-US" sz="1200" dirty="0"/>
          </a:p>
        </p:txBody>
      </p:sp>
      <p:sp>
        <p:nvSpPr>
          <p:cNvPr id="38" name="Text 16"/>
          <p:cNvSpPr/>
          <p:nvPr/>
        </p:nvSpPr>
        <p:spPr>
          <a:xfrm>
            <a:off x="6691313" y="5114776"/>
            <a:ext cx="5024438"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3436"/>
                </a:solidFill>
              </a:rPr>
              <a:t>SCA Talk:</a:t>
            </a:r>
            <a:r>
              <a:rPr lang="en-US" sz="1200" dirty="0">
                <a:solidFill>
                  <a:srgbClr val="2D3436"/>
                </a:solidFill>
              </a:rPr>
              <a:t> Always explain that "Normal means low risk, not zero risk." This manages expectations and maintains safety-netting.</a:t>
            </a:r>
            <a:endParaRPr lang="en-US" sz="1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285750" y="190500"/>
            <a:ext cx="11620500" cy="822871"/>
          </a:xfrm>
          <a:prstGeom prst="rect">
            <a:avLst/>
          </a:prstGeom>
        </p:spPr>
      </p:pic>
      <p:pic>
        <p:nvPicPr>
          <p:cNvPr id="4" name="Image 2" descr="preencoded.png"/>
          <p:cNvPicPr>
            <a:picLocks noChangeAspect="1"/>
          </p:cNvPicPr>
          <p:nvPr/>
        </p:nvPicPr>
        <p:blipFill>
          <a:blip r:embed="rId5"/>
          <a:stretch>
            <a:fillRect/>
          </a:stretch>
        </p:blipFill>
        <p:spPr>
          <a:xfrm>
            <a:off x="285750" y="1203871"/>
            <a:ext cx="5715000" cy="2589014"/>
          </a:xfrm>
          <a:prstGeom prst="rect">
            <a:avLst/>
          </a:prstGeom>
        </p:spPr>
      </p:pic>
      <p:pic>
        <p:nvPicPr>
          <p:cNvPr id="5" name="Image 3" descr="preencoded.png"/>
          <p:cNvPicPr>
            <a:picLocks noChangeAspect="1"/>
          </p:cNvPicPr>
          <p:nvPr/>
        </p:nvPicPr>
        <p:blipFill>
          <a:blip r:embed="rId6"/>
          <a:stretch>
            <a:fillRect/>
          </a:stretch>
        </p:blipFill>
        <p:spPr>
          <a:xfrm>
            <a:off x="476250" y="1446758"/>
            <a:ext cx="190500" cy="152400"/>
          </a:xfrm>
          <a:prstGeom prst="rect">
            <a:avLst/>
          </a:prstGeom>
        </p:spPr>
      </p:pic>
      <p:pic>
        <p:nvPicPr>
          <p:cNvPr id="6" name="Image 4" descr="preencoded.png"/>
          <p:cNvPicPr>
            <a:picLocks noChangeAspect="1"/>
          </p:cNvPicPr>
          <p:nvPr/>
        </p:nvPicPr>
        <p:blipFill>
          <a:blip r:embed="rId7"/>
          <a:stretch>
            <a:fillRect/>
          </a:stretch>
        </p:blipFill>
        <p:spPr>
          <a:xfrm>
            <a:off x="476250" y="1765846"/>
            <a:ext cx="178594" cy="142875"/>
          </a:xfrm>
          <a:prstGeom prst="rect">
            <a:avLst/>
          </a:prstGeom>
        </p:spPr>
      </p:pic>
      <p:pic>
        <p:nvPicPr>
          <p:cNvPr id="7" name="Image 5" descr="preencoded.png"/>
          <p:cNvPicPr>
            <a:picLocks noChangeAspect="1"/>
          </p:cNvPicPr>
          <p:nvPr/>
        </p:nvPicPr>
        <p:blipFill>
          <a:blip r:embed="rId8"/>
          <a:stretch>
            <a:fillRect/>
          </a:stretch>
        </p:blipFill>
        <p:spPr>
          <a:xfrm>
            <a:off x="476250" y="2042071"/>
            <a:ext cx="178594" cy="142875"/>
          </a:xfrm>
          <a:prstGeom prst="rect">
            <a:avLst/>
          </a:prstGeom>
        </p:spPr>
      </p:pic>
      <p:pic>
        <p:nvPicPr>
          <p:cNvPr id="8" name="Image 6" descr="preencoded.png"/>
          <p:cNvPicPr>
            <a:picLocks noChangeAspect="1"/>
          </p:cNvPicPr>
          <p:nvPr/>
        </p:nvPicPr>
        <p:blipFill>
          <a:blip r:embed="rId9"/>
          <a:stretch>
            <a:fillRect/>
          </a:stretch>
        </p:blipFill>
        <p:spPr>
          <a:xfrm>
            <a:off x="476250" y="2318296"/>
            <a:ext cx="178594" cy="142875"/>
          </a:xfrm>
          <a:prstGeom prst="rect">
            <a:avLst/>
          </a:prstGeom>
        </p:spPr>
      </p:pic>
      <p:pic>
        <p:nvPicPr>
          <p:cNvPr id="9" name="Image 7" descr="preencoded.png"/>
          <p:cNvPicPr>
            <a:picLocks noChangeAspect="1"/>
          </p:cNvPicPr>
          <p:nvPr/>
        </p:nvPicPr>
        <p:blipFill>
          <a:blip r:embed="rId10"/>
          <a:stretch>
            <a:fillRect/>
          </a:stretch>
        </p:blipFill>
        <p:spPr>
          <a:xfrm>
            <a:off x="476250" y="2594521"/>
            <a:ext cx="178594" cy="142875"/>
          </a:xfrm>
          <a:prstGeom prst="rect">
            <a:avLst/>
          </a:prstGeom>
        </p:spPr>
      </p:pic>
      <p:pic>
        <p:nvPicPr>
          <p:cNvPr id="10" name="Image 8" descr="preencoded.png"/>
          <p:cNvPicPr>
            <a:picLocks noChangeAspect="1"/>
          </p:cNvPicPr>
          <p:nvPr/>
        </p:nvPicPr>
        <p:blipFill>
          <a:blip r:embed="rId11"/>
          <a:stretch>
            <a:fillRect/>
          </a:stretch>
        </p:blipFill>
        <p:spPr>
          <a:xfrm>
            <a:off x="285750" y="3983385"/>
            <a:ext cx="5715000" cy="2589014"/>
          </a:xfrm>
          <a:prstGeom prst="rect">
            <a:avLst/>
          </a:prstGeom>
        </p:spPr>
      </p:pic>
      <p:pic>
        <p:nvPicPr>
          <p:cNvPr id="11" name="Image 9" descr="preencoded.png"/>
          <p:cNvPicPr>
            <a:picLocks noChangeAspect="1"/>
          </p:cNvPicPr>
          <p:nvPr/>
        </p:nvPicPr>
        <p:blipFill>
          <a:blip r:embed="rId12"/>
          <a:stretch>
            <a:fillRect/>
          </a:stretch>
        </p:blipFill>
        <p:spPr>
          <a:xfrm>
            <a:off x="476250" y="4226272"/>
            <a:ext cx="190500" cy="152400"/>
          </a:xfrm>
          <a:prstGeom prst="rect">
            <a:avLst/>
          </a:prstGeom>
        </p:spPr>
      </p:pic>
      <p:pic>
        <p:nvPicPr>
          <p:cNvPr id="12" name="Image 10" descr="preencoded.png"/>
          <p:cNvPicPr>
            <a:picLocks noChangeAspect="1"/>
          </p:cNvPicPr>
          <p:nvPr/>
        </p:nvPicPr>
        <p:blipFill>
          <a:blip r:embed="rId13"/>
          <a:stretch>
            <a:fillRect/>
          </a:stretch>
        </p:blipFill>
        <p:spPr>
          <a:xfrm>
            <a:off x="476250" y="4545360"/>
            <a:ext cx="178594" cy="142875"/>
          </a:xfrm>
          <a:prstGeom prst="rect">
            <a:avLst/>
          </a:prstGeom>
        </p:spPr>
      </p:pic>
      <p:pic>
        <p:nvPicPr>
          <p:cNvPr id="13" name="Image 11" descr="preencoded.png"/>
          <p:cNvPicPr>
            <a:picLocks noChangeAspect="1"/>
          </p:cNvPicPr>
          <p:nvPr/>
        </p:nvPicPr>
        <p:blipFill>
          <a:blip r:embed="rId13"/>
          <a:stretch>
            <a:fillRect/>
          </a:stretch>
        </p:blipFill>
        <p:spPr>
          <a:xfrm>
            <a:off x="476250" y="4821585"/>
            <a:ext cx="178594" cy="142875"/>
          </a:xfrm>
          <a:prstGeom prst="rect">
            <a:avLst/>
          </a:prstGeom>
        </p:spPr>
      </p:pic>
      <p:pic>
        <p:nvPicPr>
          <p:cNvPr id="14" name="Image 12" descr="preencoded.png"/>
          <p:cNvPicPr>
            <a:picLocks noChangeAspect="1"/>
          </p:cNvPicPr>
          <p:nvPr/>
        </p:nvPicPr>
        <p:blipFill>
          <a:blip r:embed="rId13"/>
          <a:stretch>
            <a:fillRect/>
          </a:stretch>
        </p:blipFill>
        <p:spPr>
          <a:xfrm>
            <a:off x="476250" y="5097810"/>
            <a:ext cx="178594" cy="142875"/>
          </a:xfrm>
          <a:prstGeom prst="rect">
            <a:avLst/>
          </a:prstGeom>
        </p:spPr>
      </p:pic>
      <p:pic>
        <p:nvPicPr>
          <p:cNvPr id="15" name="Image 13" descr="preencoded.png"/>
          <p:cNvPicPr>
            <a:picLocks noChangeAspect="1"/>
          </p:cNvPicPr>
          <p:nvPr/>
        </p:nvPicPr>
        <p:blipFill>
          <a:blip r:embed="rId13"/>
          <a:stretch>
            <a:fillRect/>
          </a:stretch>
        </p:blipFill>
        <p:spPr>
          <a:xfrm>
            <a:off x="476250" y="5374035"/>
            <a:ext cx="178594" cy="142875"/>
          </a:xfrm>
          <a:prstGeom prst="rect">
            <a:avLst/>
          </a:prstGeom>
        </p:spPr>
      </p:pic>
      <p:pic>
        <p:nvPicPr>
          <p:cNvPr id="16" name="Image 14" descr="preencoded.png"/>
          <p:cNvPicPr>
            <a:picLocks noChangeAspect="1"/>
          </p:cNvPicPr>
          <p:nvPr/>
        </p:nvPicPr>
        <p:blipFill>
          <a:blip r:embed="rId14"/>
          <a:stretch>
            <a:fillRect/>
          </a:stretch>
        </p:blipFill>
        <p:spPr>
          <a:xfrm>
            <a:off x="6191250" y="1203871"/>
            <a:ext cx="5715000" cy="2589014"/>
          </a:xfrm>
          <a:prstGeom prst="rect">
            <a:avLst/>
          </a:prstGeom>
        </p:spPr>
      </p:pic>
      <p:pic>
        <p:nvPicPr>
          <p:cNvPr id="17" name="Image 15" descr="preencoded.png"/>
          <p:cNvPicPr>
            <a:picLocks noChangeAspect="1"/>
          </p:cNvPicPr>
          <p:nvPr/>
        </p:nvPicPr>
        <p:blipFill>
          <a:blip r:embed="rId15"/>
          <a:stretch>
            <a:fillRect/>
          </a:stretch>
        </p:blipFill>
        <p:spPr>
          <a:xfrm>
            <a:off x="6381750" y="1446758"/>
            <a:ext cx="190500" cy="152400"/>
          </a:xfrm>
          <a:prstGeom prst="rect">
            <a:avLst/>
          </a:prstGeom>
        </p:spPr>
      </p:pic>
      <p:pic>
        <p:nvPicPr>
          <p:cNvPr id="18" name="Image 16" descr="preencoded.png"/>
          <p:cNvPicPr>
            <a:picLocks noChangeAspect="1"/>
          </p:cNvPicPr>
          <p:nvPr/>
        </p:nvPicPr>
        <p:blipFill>
          <a:blip r:embed="rId16"/>
          <a:stretch>
            <a:fillRect/>
          </a:stretch>
        </p:blipFill>
        <p:spPr>
          <a:xfrm>
            <a:off x="6381750" y="1765846"/>
            <a:ext cx="178594" cy="142875"/>
          </a:xfrm>
          <a:prstGeom prst="rect">
            <a:avLst/>
          </a:prstGeom>
        </p:spPr>
      </p:pic>
      <p:pic>
        <p:nvPicPr>
          <p:cNvPr id="19" name="Image 17" descr="preencoded.png"/>
          <p:cNvPicPr>
            <a:picLocks noChangeAspect="1"/>
          </p:cNvPicPr>
          <p:nvPr/>
        </p:nvPicPr>
        <p:blipFill>
          <a:blip r:embed="rId17"/>
          <a:stretch>
            <a:fillRect/>
          </a:stretch>
        </p:blipFill>
        <p:spPr>
          <a:xfrm>
            <a:off x="6381750" y="2042071"/>
            <a:ext cx="178594" cy="178594"/>
          </a:xfrm>
          <a:prstGeom prst="rect">
            <a:avLst/>
          </a:prstGeom>
        </p:spPr>
      </p:pic>
      <p:pic>
        <p:nvPicPr>
          <p:cNvPr id="20" name="Image 18" descr="preencoded.png"/>
          <p:cNvPicPr>
            <a:picLocks noChangeAspect="1"/>
          </p:cNvPicPr>
          <p:nvPr/>
        </p:nvPicPr>
        <p:blipFill>
          <a:blip r:embed="rId16"/>
          <a:stretch>
            <a:fillRect/>
          </a:stretch>
        </p:blipFill>
        <p:spPr>
          <a:xfrm>
            <a:off x="6381750" y="2518321"/>
            <a:ext cx="178594" cy="142875"/>
          </a:xfrm>
          <a:prstGeom prst="rect">
            <a:avLst/>
          </a:prstGeom>
        </p:spPr>
      </p:pic>
      <p:pic>
        <p:nvPicPr>
          <p:cNvPr id="21" name="Image 19" descr="preencoded.png"/>
          <p:cNvPicPr>
            <a:picLocks noChangeAspect="1"/>
          </p:cNvPicPr>
          <p:nvPr/>
        </p:nvPicPr>
        <p:blipFill>
          <a:blip r:embed="rId18"/>
          <a:stretch>
            <a:fillRect/>
          </a:stretch>
        </p:blipFill>
        <p:spPr>
          <a:xfrm>
            <a:off x="6191250" y="3983385"/>
            <a:ext cx="5715000" cy="2589014"/>
          </a:xfrm>
          <a:prstGeom prst="rect">
            <a:avLst/>
          </a:prstGeom>
        </p:spPr>
      </p:pic>
      <p:pic>
        <p:nvPicPr>
          <p:cNvPr id="22" name="Image 20" descr="preencoded.png"/>
          <p:cNvPicPr>
            <a:picLocks noChangeAspect="1"/>
          </p:cNvPicPr>
          <p:nvPr/>
        </p:nvPicPr>
        <p:blipFill>
          <a:blip r:embed="rId19"/>
          <a:stretch>
            <a:fillRect/>
          </a:stretch>
        </p:blipFill>
        <p:spPr>
          <a:xfrm>
            <a:off x="6381750" y="4226272"/>
            <a:ext cx="190500" cy="152400"/>
          </a:xfrm>
          <a:prstGeom prst="rect">
            <a:avLst/>
          </a:prstGeom>
        </p:spPr>
      </p:pic>
      <p:pic>
        <p:nvPicPr>
          <p:cNvPr id="23" name="Image 21" descr="preencoded.png"/>
          <p:cNvPicPr>
            <a:picLocks noChangeAspect="1"/>
          </p:cNvPicPr>
          <p:nvPr/>
        </p:nvPicPr>
        <p:blipFill>
          <a:blip r:embed="rId20"/>
          <a:stretch>
            <a:fillRect/>
          </a:stretch>
        </p:blipFill>
        <p:spPr>
          <a:xfrm>
            <a:off x="6381750" y="4545360"/>
            <a:ext cx="178594" cy="178594"/>
          </a:xfrm>
          <a:prstGeom prst="rect">
            <a:avLst/>
          </a:prstGeom>
        </p:spPr>
      </p:pic>
      <p:pic>
        <p:nvPicPr>
          <p:cNvPr id="24" name="Image 22" descr="preencoded.png"/>
          <p:cNvPicPr>
            <a:picLocks noChangeAspect="1"/>
          </p:cNvPicPr>
          <p:nvPr/>
        </p:nvPicPr>
        <p:blipFill>
          <a:blip r:embed="rId21"/>
          <a:stretch>
            <a:fillRect/>
          </a:stretch>
        </p:blipFill>
        <p:spPr>
          <a:xfrm>
            <a:off x="6381750" y="5021610"/>
            <a:ext cx="178594" cy="152995"/>
          </a:xfrm>
          <a:prstGeom prst="rect">
            <a:avLst/>
          </a:prstGeom>
        </p:spPr>
      </p:pic>
      <p:pic>
        <p:nvPicPr>
          <p:cNvPr id="25" name="Image 23" descr="preencoded.png"/>
          <p:cNvPicPr>
            <a:picLocks noChangeAspect="1"/>
          </p:cNvPicPr>
          <p:nvPr/>
        </p:nvPicPr>
        <p:blipFill>
          <a:blip r:embed="rId22"/>
          <a:stretch>
            <a:fillRect/>
          </a:stretch>
        </p:blipFill>
        <p:spPr>
          <a:xfrm>
            <a:off x="6381750" y="5497860"/>
            <a:ext cx="178594" cy="164753"/>
          </a:xfrm>
          <a:prstGeom prst="rect">
            <a:avLst/>
          </a:prstGeom>
        </p:spPr>
      </p:pic>
      <p:sp>
        <p:nvSpPr>
          <p:cNvPr id="26" name="Text 0"/>
          <p:cNvSpPr/>
          <p:nvPr/>
        </p:nvSpPr>
        <p:spPr>
          <a:xfrm>
            <a:off x="523875" y="333375"/>
            <a:ext cx="11144250" cy="251371"/>
          </a:xfrm>
          <a:prstGeom prst="rect">
            <a:avLst/>
          </a:prstGeom>
          <a:noFill/>
          <a:ln/>
        </p:spPr>
        <p:txBody>
          <a:bodyPr vert="horz" wrap="square" lIns="0" tIns="0" rIns="0" bIns="0" rtlCol="0" anchor="ctr"/>
          <a:lstStyle/>
          <a:p>
            <a:pPr marL="0" indent="0">
              <a:lnSpc>
                <a:spcPts val="1980"/>
              </a:lnSpc>
              <a:buNone/>
            </a:pPr>
            <a:r>
              <a:rPr lang="en-US" sz="1800" b="1" dirty="0">
                <a:solidFill>
                  <a:srgbClr val="2D3436"/>
                </a:solidFill>
              </a:rPr>
              <a:t>Who Should Be Screened</a:t>
            </a:r>
            <a:endParaRPr lang="en-US" sz="1800" dirty="0"/>
          </a:p>
        </p:txBody>
      </p:sp>
      <p:sp>
        <p:nvSpPr>
          <p:cNvPr id="27" name="Text 1"/>
          <p:cNvSpPr/>
          <p:nvPr/>
        </p:nvSpPr>
        <p:spPr>
          <a:xfrm>
            <a:off x="523875" y="670471"/>
            <a:ext cx="3429000" cy="171450"/>
          </a:xfrm>
          <a:prstGeom prst="rect">
            <a:avLst/>
          </a:prstGeom>
          <a:noFill/>
          <a:ln/>
        </p:spPr>
        <p:txBody>
          <a:bodyPr vert="horz" wrap="square" lIns="0" tIns="0" rIns="0" bIns="0" rtlCol="0" anchor="ctr"/>
          <a:lstStyle/>
          <a:p>
            <a:pPr marL="0" indent="0">
              <a:lnSpc>
                <a:spcPts val="1350"/>
              </a:lnSpc>
              <a:buNone/>
            </a:pPr>
            <a:r>
              <a:rPr lang="en-US" sz="900" b="1" kern="0" spc="30" dirty="0">
                <a:solidFill>
                  <a:srgbClr val="E17055"/>
                </a:solidFill>
              </a:rPr>
              <a:t>CERVICAL SCREENING MODULE</a:t>
            </a:r>
            <a:endParaRPr lang="en-US" sz="900" dirty="0"/>
          </a:p>
        </p:txBody>
      </p:sp>
      <p:sp>
        <p:nvSpPr>
          <p:cNvPr id="28" name="Text 2"/>
          <p:cNvSpPr/>
          <p:nvPr/>
        </p:nvSpPr>
        <p:spPr>
          <a:xfrm>
            <a:off x="2556718" y="641896"/>
            <a:ext cx="182880" cy="228600"/>
          </a:xfrm>
          <a:prstGeom prst="rect">
            <a:avLst/>
          </a:prstGeom>
          <a:noFill/>
          <a:ln/>
        </p:spPr>
        <p:txBody>
          <a:bodyPr vert="horz" wrap="square" lIns="0" tIns="0" rIns="0" bIns="0" rtlCol="0" anchor="ctr"/>
          <a:lstStyle/>
          <a:p>
            <a:pPr marL="0" indent="0">
              <a:lnSpc>
                <a:spcPts val="1800"/>
              </a:lnSpc>
              <a:buNone/>
            </a:pPr>
            <a:r>
              <a:rPr lang="en-US" sz="1200" dirty="0">
                <a:solidFill>
                  <a:srgbClr val="BDC3C7"/>
                </a:solidFill>
              </a:rPr>
              <a:t>|</a:t>
            </a:r>
            <a:endParaRPr lang="en-US" sz="1200" dirty="0"/>
          </a:p>
        </p:txBody>
      </p:sp>
      <p:sp>
        <p:nvSpPr>
          <p:cNvPr id="29" name="Text 3"/>
          <p:cNvSpPr/>
          <p:nvPr/>
        </p:nvSpPr>
        <p:spPr>
          <a:xfrm>
            <a:off x="2690068" y="670471"/>
            <a:ext cx="3291840" cy="171450"/>
          </a:xfrm>
          <a:prstGeom prst="rect">
            <a:avLst/>
          </a:prstGeom>
          <a:noFill/>
          <a:ln/>
        </p:spPr>
        <p:txBody>
          <a:bodyPr vert="horz" wrap="square" lIns="0" tIns="0" rIns="0" bIns="0" rtlCol="0" anchor="ctr"/>
          <a:lstStyle/>
          <a:p>
            <a:pPr marL="0" indent="0">
              <a:lnSpc>
                <a:spcPts val="1350"/>
              </a:lnSpc>
              <a:buNone/>
            </a:pPr>
            <a:r>
              <a:rPr lang="en-US" sz="900" dirty="0">
                <a:solidFill>
                  <a:srgbClr val="636E72"/>
                </a:solidFill>
              </a:rPr>
              <a:t>Bradford VTS GP Training</a:t>
            </a:r>
            <a:endParaRPr lang="en-US" sz="900" dirty="0"/>
          </a:p>
        </p:txBody>
      </p:sp>
      <p:sp>
        <p:nvSpPr>
          <p:cNvPr id="30" name="Text 4"/>
          <p:cNvSpPr/>
          <p:nvPr/>
        </p:nvSpPr>
        <p:spPr>
          <a:xfrm>
            <a:off x="762000" y="1394371"/>
            <a:ext cx="452628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Core Target Population</a:t>
            </a:r>
            <a:endParaRPr lang="en-US" sz="1350" dirty="0"/>
          </a:p>
        </p:txBody>
      </p:sp>
      <p:sp>
        <p:nvSpPr>
          <p:cNvPr id="31" name="Text 5"/>
          <p:cNvSpPr/>
          <p:nvPr/>
        </p:nvSpPr>
        <p:spPr>
          <a:xfrm>
            <a:off x="731044" y="1765846"/>
            <a:ext cx="765810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All women aged 25–64 registered with a GP.</a:t>
            </a:r>
            <a:endParaRPr lang="en-US" sz="1125" dirty="0"/>
          </a:p>
        </p:txBody>
      </p:sp>
      <p:sp>
        <p:nvSpPr>
          <p:cNvPr id="32" name="Text 6"/>
          <p:cNvSpPr/>
          <p:nvPr/>
        </p:nvSpPr>
        <p:spPr>
          <a:xfrm>
            <a:off x="731044" y="2042071"/>
            <a:ext cx="788670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Trans men and non-binary people with a cervix.</a:t>
            </a:r>
            <a:endParaRPr lang="en-US" sz="1125" dirty="0"/>
          </a:p>
        </p:txBody>
      </p:sp>
      <p:sp>
        <p:nvSpPr>
          <p:cNvPr id="33" name="Text 7"/>
          <p:cNvSpPr/>
          <p:nvPr/>
        </p:nvSpPr>
        <p:spPr>
          <a:xfrm>
            <a:off x="731044" y="2318296"/>
            <a:ext cx="685800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Screening is for those </a:t>
            </a:r>
            <a:r>
              <a:rPr lang="en-US" sz="1125" b="1" dirty="0">
                <a:solidFill>
                  <a:srgbClr val="2D3436"/>
                </a:solidFill>
              </a:rPr>
              <a:t>without</a:t>
            </a:r>
            <a:r>
              <a:rPr lang="en-US" sz="1125" dirty="0">
                <a:solidFill>
                  <a:srgbClr val="2D3436"/>
                </a:solidFill>
              </a:rPr>
              <a:t> symptoms.</a:t>
            </a:r>
            <a:endParaRPr lang="en-US" sz="1125" dirty="0"/>
          </a:p>
        </p:txBody>
      </p:sp>
      <p:sp>
        <p:nvSpPr>
          <p:cNvPr id="34" name="Text 8"/>
          <p:cNvSpPr/>
          <p:nvPr/>
        </p:nvSpPr>
        <p:spPr>
          <a:xfrm>
            <a:off x="731044" y="2594521"/>
            <a:ext cx="1028700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Offer screening regardless of sexual history or orientation.</a:t>
            </a:r>
            <a:endParaRPr lang="en-US" sz="1125" dirty="0"/>
          </a:p>
        </p:txBody>
      </p:sp>
      <p:sp>
        <p:nvSpPr>
          <p:cNvPr id="35" name="Text 9"/>
          <p:cNvSpPr/>
          <p:nvPr/>
        </p:nvSpPr>
        <p:spPr>
          <a:xfrm>
            <a:off x="762000" y="4173885"/>
            <a:ext cx="67894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Screen on Routine Recall Even If:</a:t>
            </a:r>
            <a:endParaRPr lang="en-US" sz="1350" dirty="0"/>
          </a:p>
        </p:txBody>
      </p:sp>
      <p:sp>
        <p:nvSpPr>
          <p:cNvPr id="36" name="Text 10"/>
          <p:cNvSpPr/>
          <p:nvPr/>
        </p:nvSpPr>
        <p:spPr>
          <a:xfrm>
            <a:off x="731044" y="4545360"/>
            <a:ext cx="737235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Using contraception (COCP, POP, IUCD, IUS).</a:t>
            </a:r>
            <a:endParaRPr lang="en-US" sz="1125" dirty="0"/>
          </a:p>
        </p:txBody>
      </p:sp>
      <p:sp>
        <p:nvSpPr>
          <p:cNvPr id="37" name="Text 11"/>
          <p:cNvSpPr/>
          <p:nvPr/>
        </p:nvSpPr>
        <p:spPr>
          <a:xfrm>
            <a:off x="731044" y="4821585"/>
            <a:ext cx="720090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On HRT or have a history of genital warts.</a:t>
            </a:r>
            <a:endParaRPr lang="en-US" sz="1125" dirty="0"/>
          </a:p>
        </p:txBody>
      </p:sp>
      <p:sp>
        <p:nvSpPr>
          <p:cNvPr id="38" name="Text 12"/>
          <p:cNvSpPr/>
          <p:nvPr/>
        </p:nvSpPr>
        <p:spPr>
          <a:xfrm>
            <a:off x="731044" y="5097810"/>
            <a:ext cx="960120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Patient reports vaginal discharge or previous infection.</a:t>
            </a:r>
            <a:endParaRPr lang="en-US" sz="1125" dirty="0"/>
          </a:p>
        </p:txBody>
      </p:sp>
      <p:sp>
        <p:nvSpPr>
          <p:cNvPr id="39" name="Text 13"/>
          <p:cNvSpPr/>
          <p:nvPr/>
        </p:nvSpPr>
        <p:spPr>
          <a:xfrm>
            <a:off x="731044" y="5374035"/>
            <a:ext cx="857250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Heavy smoker or family history of cervical cancer.</a:t>
            </a:r>
            <a:endParaRPr lang="en-US" sz="1125" dirty="0"/>
          </a:p>
        </p:txBody>
      </p:sp>
      <p:sp>
        <p:nvSpPr>
          <p:cNvPr id="40" name="Text 14"/>
          <p:cNvSpPr/>
          <p:nvPr/>
        </p:nvSpPr>
        <p:spPr>
          <a:xfrm>
            <a:off x="6667500" y="1394371"/>
            <a:ext cx="43205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AKT &amp; SCA Exam Pearls</a:t>
            </a:r>
            <a:endParaRPr lang="en-US" sz="1350" dirty="0"/>
          </a:p>
        </p:txBody>
      </p:sp>
      <p:sp>
        <p:nvSpPr>
          <p:cNvPr id="41" name="Text 15"/>
          <p:cNvSpPr/>
          <p:nvPr/>
        </p:nvSpPr>
        <p:spPr>
          <a:xfrm>
            <a:off x="6636544" y="1765846"/>
            <a:ext cx="5555456"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AKT Fact:</a:t>
            </a:r>
            <a:r>
              <a:rPr lang="en-US" sz="1125" dirty="0">
                <a:solidFill>
                  <a:srgbClr val="2D3436"/>
                </a:solidFill>
              </a:rPr>
              <a:t> Screening starts at 25 in England, regardless of sexual activity debut.</a:t>
            </a:r>
            <a:endParaRPr lang="en-US" sz="1125" dirty="0"/>
          </a:p>
        </p:txBody>
      </p:sp>
      <p:sp>
        <p:nvSpPr>
          <p:cNvPr id="42" name="Text 16"/>
          <p:cNvSpPr/>
          <p:nvPr/>
        </p:nvSpPr>
        <p:spPr>
          <a:xfrm>
            <a:off x="6636544" y="2042071"/>
            <a:ext cx="5079206"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SCA Tip:</a:t>
            </a:r>
            <a:r>
              <a:rPr lang="en-US" sz="1125" dirty="0">
                <a:solidFill>
                  <a:srgbClr val="2D3436"/>
                </a:solidFill>
              </a:rPr>
              <a:t> Never say "You don't need a smear if you aren't sexually active" — it remains an offer.</a:t>
            </a:r>
            <a:endParaRPr lang="en-US" sz="1125" dirty="0"/>
          </a:p>
        </p:txBody>
      </p:sp>
      <p:sp>
        <p:nvSpPr>
          <p:cNvPr id="43" name="Text 17"/>
          <p:cNvSpPr/>
          <p:nvPr/>
        </p:nvSpPr>
        <p:spPr>
          <a:xfrm>
            <a:off x="6636544" y="2518321"/>
            <a:ext cx="5555456"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High Risk:</a:t>
            </a:r>
            <a:r>
              <a:rPr lang="en-US" sz="1125" dirty="0">
                <a:solidFill>
                  <a:srgbClr val="2D3436"/>
                </a:solidFill>
              </a:rPr>
              <a:t> HIV positive patients require </a:t>
            </a:r>
            <a:r>
              <a:rPr lang="en-US" sz="1125" b="1" dirty="0">
                <a:solidFill>
                  <a:srgbClr val="2D3436"/>
                </a:solidFill>
              </a:rPr>
              <a:t>annual</a:t>
            </a:r>
            <a:r>
              <a:rPr lang="en-US" sz="1125" dirty="0">
                <a:solidFill>
                  <a:srgbClr val="2D3436"/>
                </a:solidFill>
              </a:rPr>
              <a:t> screening.</a:t>
            </a:r>
            <a:endParaRPr lang="en-US" sz="1125" dirty="0"/>
          </a:p>
        </p:txBody>
      </p:sp>
      <p:sp>
        <p:nvSpPr>
          <p:cNvPr id="44" name="Text 18"/>
          <p:cNvSpPr/>
          <p:nvPr/>
        </p:nvSpPr>
        <p:spPr>
          <a:xfrm>
            <a:off x="6667500" y="4173885"/>
            <a:ext cx="452628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Bradford Practice Tips</a:t>
            </a:r>
            <a:endParaRPr lang="en-US" sz="1350" dirty="0"/>
          </a:p>
        </p:txBody>
      </p:sp>
      <p:sp>
        <p:nvSpPr>
          <p:cNvPr id="45" name="Text 19"/>
          <p:cNvSpPr/>
          <p:nvPr/>
        </p:nvSpPr>
        <p:spPr>
          <a:xfrm>
            <a:off x="6636544" y="4545360"/>
            <a:ext cx="5079206"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Inverse Care Law:</a:t>
            </a:r>
            <a:r>
              <a:rPr lang="en-US" sz="1125" dirty="0">
                <a:solidFill>
                  <a:srgbClr val="2D3436"/>
                </a:solidFill>
              </a:rPr>
              <a:t> Deprived communities and migrants often have lower attendance but higher risk.</a:t>
            </a:r>
            <a:endParaRPr lang="en-US" sz="1125" dirty="0"/>
          </a:p>
        </p:txBody>
      </p:sp>
      <p:sp>
        <p:nvSpPr>
          <p:cNvPr id="46" name="Text 20"/>
          <p:cNvSpPr/>
          <p:nvPr/>
        </p:nvSpPr>
        <p:spPr>
          <a:xfrm>
            <a:off x="6636544" y="5021610"/>
            <a:ext cx="5079206" cy="400050"/>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Use NHSCSP leaflets in multiple languages to support informed consent and increase uptake.</a:t>
            </a:r>
            <a:endParaRPr lang="en-US" sz="1125" dirty="0"/>
          </a:p>
        </p:txBody>
      </p:sp>
      <p:sp>
        <p:nvSpPr>
          <p:cNvPr id="47" name="Text 21"/>
          <p:cNvSpPr/>
          <p:nvPr/>
        </p:nvSpPr>
        <p:spPr>
          <a:xfrm>
            <a:off x="6636544" y="5497860"/>
            <a:ext cx="5079206" cy="400050"/>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Always address barriers (language, fear, past trauma) during every consultation opportunity.</a:t>
            </a:r>
            <a:endParaRPr lang="en-US" sz="1125" dirty="0"/>
          </a:p>
        </p:txBody>
      </p:sp>
      <p:sp>
        <p:nvSpPr>
          <p:cNvPr id="48" name="Text 22"/>
          <p:cNvSpPr/>
          <p:nvPr/>
        </p:nvSpPr>
        <p:spPr>
          <a:xfrm>
            <a:off x="6381750" y="6050310"/>
            <a:ext cx="5810250" cy="185738"/>
          </a:xfrm>
          <a:prstGeom prst="rect">
            <a:avLst/>
          </a:prstGeom>
          <a:noFill/>
          <a:ln/>
        </p:spPr>
        <p:txBody>
          <a:bodyPr vert="horz" wrap="square" lIns="0" tIns="0" rIns="0" bIns="0" rtlCol="0" anchor="ctr"/>
          <a:lstStyle/>
          <a:p>
            <a:pPr marL="0" indent="0">
              <a:lnSpc>
                <a:spcPts val="1463"/>
              </a:lnSpc>
              <a:buNone/>
            </a:pPr>
            <a:r>
              <a:rPr lang="en-US" sz="975" i="1" dirty="0">
                <a:solidFill>
                  <a:srgbClr val="636E72"/>
                </a:solidFill>
              </a:rPr>
              <a:t>"The women who need it most are often the ones least likely to attend."</a:t>
            </a:r>
            <a:endParaRPr lang="en-US" sz="975"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285750" y="190500"/>
            <a:ext cx="11620500" cy="822871"/>
          </a:xfrm>
          <a:prstGeom prst="rect">
            <a:avLst/>
          </a:prstGeom>
        </p:spPr>
      </p:pic>
      <p:pic>
        <p:nvPicPr>
          <p:cNvPr id="5" name="Image 3" descr="preencoded.png"/>
          <p:cNvPicPr>
            <a:picLocks noChangeAspect="1"/>
          </p:cNvPicPr>
          <p:nvPr/>
        </p:nvPicPr>
        <p:blipFill>
          <a:blip r:embed="rId5"/>
          <a:stretch>
            <a:fillRect/>
          </a:stretch>
        </p:blipFill>
        <p:spPr>
          <a:xfrm>
            <a:off x="285750" y="1527721"/>
            <a:ext cx="5667375" cy="2427089"/>
          </a:xfrm>
          <a:prstGeom prst="rect">
            <a:avLst/>
          </a:prstGeom>
        </p:spPr>
      </p:pic>
      <p:pic>
        <p:nvPicPr>
          <p:cNvPr id="6" name="Image 4" descr="preencoded.png"/>
          <p:cNvPicPr>
            <a:picLocks noChangeAspect="1"/>
          </p:cNvPicPr>
          <p:nvPr/>
        </p:nvPicPr>
        <p:blipFill>
          <a:blip r:embed="rId6"/>
          <a:stretch>
            <a:fillRect/>
          </a:stretch>
        </p:blipFill>
        <p:spPr>
          <a:xfrm>
            <a:off x="476250" y="1759148"/>
            <a:ext cx="214313" cy="175320"/>
          </a:xfrm>
          <a:prstGeom prst="rect">
            <a:avLst/>
          </a:prstGeom>
        </p:spPr>
      </p:pic>
      <p:pic>
        <p:nvPicPr>
          <p:cNvPr id="7" name="Image 5" descr="preencoded.png"/>
          <p:cNvPicPr>
            <a:picLocks noChangeAspect="1"/>
          </p:cNvPicPr>
          <p:nvPr/>
        </p:nvPicPr>
        <p:blipFill>
          <a:blip r:embed="rId7"/>
          <a:stretch>
            <a:fillRect/>
          </a:stretch>
        </p:blipFill>
        <p:spPr>
          <a:xfrm>
            <a:off x="476250" y="2089696"/>
            <a:ext cx="178594" cy="142875"/>
          </a:xfrm>
          <a:prstGeom prst="rect">
            <a:avLst/>
          </a:prstGeom>
        </p:spPr>
      </p:pic>
      <p:pic>
        <p:nvPicPr>
          <p:cNvPr id="8" name="Image 6" descr="preencoded.png"/>
          <p:cNvPicPr>
            <a:picLocks noChangeAspect="1"/>
          </p:cNvPicPr>
          <p:nvPr/>
        </p:nvPicPr>
        <p:blipFill>
          <a:blip r:embed="rId7"/>
          <a:stretch>
            <a:fillRect/>
          </a:stretch>
        </p:blipFill>
        <p:spPr>
          <a:xfrm>
            <a:off x="476250" y="2384971"/>
            <a:ext cx="178594" cy="142875"/>
          </a:xfrm>
          <a:prstGeom prst="rect">
            <a:avLst/>
          </a:prstGeom>
        </p:spPr>
      </p:pic>
      <p:pic>
        <p:nvPicPr>
          <p:cNvPr id="9" name="Image 7" descr="preencoded.png"/>
          <p:cNvPicPr>
            <a:picLocks noChangeAspect="1"/>
          </p:cNvPicPr>
          <p:nvPr/>
        </p:nvPicPr>
        <p:blipFill>
          <a:blip r:embed="rId7"/>
          <a:stretch>
            <a:fillRect/>
          </a:stretch>
        </p:blipFill>
        <p:spPr>
          <a:xfrm>
            <a:off x="476250" y="2680246"/>
            <a:ext cx="178594" cy="142875"/>
          </a:xfrm>
          <a:prstGeom prst="rect">
            <a:avLst/>
          </a:prstGeom>
        </p:spPr>
      </p:pic>
      <p:pic>
        <p:nvPicPr>
          <p:cNvPr id="10" name="Image 8" descr="preencoded.png"/>
          <p:cNvPicPr>
            <a:picLocks noChangeAspect="1"/>
          </p:cNvPicPr>
          <p:nvPr/>
        </p:nvPicPr>
        <p:blipFill>
          <a:blip r:embed="rId8"/>
          <a:stretch>
            <a:fillRect/>
          </a:stretch>
        </p:blipFill>
        <p:spPr>
          <a:xfrm>
            <a:off x="285750" y="4145310"/>
            <a:ext cx="5667375" cy="2427089"/>
          </a:xfrm>
          <a:prstGeom prst="rect">
            <a:avLst/>
          </a:prstGeom>
        </p:spPr>
      </p:pic>
      <p:pic>
        <p:nvPicPr>
          <p:cNvPr id="11" name="Image 9" descr="preencoded.png"/>
          <p:cNvPicPr>
            <a:picLocks noChangeAspect="1"/>
          </p:cNvPicPr>
          <p:nvPr/>
        </p:nvPicPr>
        <p:blipFill>
          <a:blip r:embed="rId9"/>
          <a:stretch>
            <a:fillRect/>
          </a:stretch>
        </p:blipFill>
        <p:spPr>
          <a:xfrm>
            <a:off x="476250" y="4376738"/>
            <a:ext cx="214313" cy="175320"/>
          </a:xfrm>
          <a:prstGeom prst="rect">
            <a:avLst/>
          </a:prstGeom>
        </p:spPr>
      </p:pic>
      <p:pic>
        <p:nvPicPr>
          <p:cNvPr id="12" name="Image 10" descr="preencoded.png"/>
          <p:cNvPicPr>
            <a:picLocks noChangeAspect="1"/>
          </p:cNvPicPr>
          <p:nvPr/>
        </p:nvPicPr>
        <p:blipFill>
          <a:blip r:embed="rId7"/>
          <a:stretch>
            <a:fillRect/>
          </a:stretch>
        </p:blipFill>
        <p:spPr>
          <a:xfrm>
            <a:off x="476250" y="4707285"/>
            <a:ext cx="178594" cy="142875"/>
          </a:xfrm>
          <a:prstGeom prst="rect">
            <a:avLst/>
          </a:prstGeom>
        </p:spPr>
      </p:pic>
      <p:pic>
        <p:nvPicPr>
          <p:cNvPr id="13" name="Image 11" descr="preencoded.png"/>
          <p:cNvPicPr>
            <a:picLocks noChangeAspect="1"/>
          </p:cNvPicPr>
          <p:nvPr/>
        </p:nvPicPr>
        <p:blipFill>
          <a:blip r:embed="rId7"/>
          <a:stretch>
            <a:fillRect/>
          </a:stretch>
        </p:blipFill>
        <p:spPr>
          <a:xfrm>
            <a:off x="476250" y="5002560"/>
            <a:ext cx="178594" cy="142875"/>
          </a:xfrm>
          <a:prstGeom prst="rect">
            <a:avLst/>
          </a:prstGeom>
        </p:spPr>
      </p:pic>
      <p:pic>
        <p:nvPicPr>
          <p:cNvPr id="14" name="Image 12" descr="preencoded.png"/>
          <p:cNvPicPr>
            <a:picLocks noChangeAspect="1"/>
          </p:cNvPicPr>
          <p:nvPr/>
        </p:nvPicPr>
        <p:blipFill>
          <a:blip r:embed="rId7"/>
          <a:stretch>
            <a:fillRect/>
          </a:stretch>
        </p:blipFill>
        <p:spPr>
          <a:xfrm>
            <a:off x="476250" y="5297835"/>
            <a:ext cx="178594" cy="142875"/>
          </a:xfrm>
          <a:prstGeom prst="rect">
            <a:avLst/>
          </a:prstGeom>
        </p:spPr>
      </p:pic>
      <p:pic>
        <p:nvPicPr>
          <p:cNvPr id="15" name="Image 13" descr="preencoded.png"/>
          <p:cNvPicPr>
            <a:picLocks noChangeAspect="1"/>
          </p:cNvPicPr>
          <p:nvPr/>
        </p:nvPicPr>
        <p:blipFill>
          <a:blip r:embed="rId10"/>
          <a:stretch>
            <a:fillRect/>
          </a:stretch>
        </p:blipFill>
        <p:spPr>
          <a:xfrm>
            <a:off x="6238875" y="1527721"/>
            <a:ext cx="5667375" cy="2427089"/>
          </a:xfrm>
          <a:prstGeom prst="rect">
            <a:avLst/>
          </a:prstGeom>
        </p:spPr>
      </p:pic>
      <p:pic>
        <p:nvPicPr>
          <p:cNvPr id="16" name="Image 14" descr="preencoded.png"/>
          <p:cNvPicPr>
            <a:picLocks noChangeAspect="1"/>
          </p:cNvPicPr>
          <p:nvPr/>
        </p:nvPicPr>
        <p:blipFill>
          <a:blip r:embed="rId11"/>
          <a:stretch>
            <a:fillRect/>
          </a:stretch>
        </p:blipFill>
        <p:spPr>
          <a:xfrm>
            <a:off x="6429375" y="1759148"/>
            <a:ext cx="214313" cy="175320"/>
          </a:xfrm>
          <a:prstGeom prst="rect">
            <a:avLst/>
          </a:prstGeom>
        </p:spPr>
      </p:pic>
      <p:pic>
        <p:nvPicPr>
          <p:cNvPr id="17" name="Image 15" descr="preencoded.png"/>
          <p:cNvPicPr>
            <a:picLocks noChangeAspect="1"/>
          </p:cNvPicPr>
          <p:nvPr/>
        </p:nvPicPr>
        <p:blipFill>
          <a:blip r:embed="rId7"/>
          <a:stretch>
            <a:fillRect/>
          </a:stretch>
        </p:blipFill>
        <p:spPr>
          <a:xfrm>
            <a:off x="6429375" y="2089696"/>
            <a:ext cx="178594" cy="142875"/>
          </a:xfrm>
          <a:prstGeom prst="rect">
            <a:avLst/>
          </a:prstGeom>
        </p:spPr>
      </p:pic>
      <p:pic>
        <p:nvPicPr>
          <p:cNvPr id="18" name="Image 16" descr="preencoded.png"/>
          <p:cNvPicPr>
            <a:picLocks noChangeAspect="1"/>
          </p:cNvPicPr>
          <p:nvPr/>
        </p:nvPicPr>
        <p:blipFill>
          <a:blip r:embed="rId7"/>
          <a:stretch>
            <a:fillRect/>
          </a:stretch>
        </p:blipFill>
        <p:spPr>
          <a:xfrm>
            <a:off x="6429375" y="2384971"/>
            <a:ext cx="178594" cy="142875"/>
          </a:xfrm>
          <a:prstGeom prst="rect">
            <a:avLst/>
          </a:prstGeom>
        </p:spPr>
      </p:pic>
      <p:pic>
        <p:nvPicPr>
          <p:cNvPr id="19" name="Image 17" descr="preencoded.png"/>
          <p:cNvPicPr>
            <a:picLocks noChangeAspect="1"/>
          </p:cNvPicPr>
          <p:nvPr/>
        </p:nvPicPr>
        <p:blipFill>
          <a:blip r:embed="rId7"/>
          <a:stretch>
            <a:fillRect/>
          </a:stretch>
        </p:blipFill>
        <p:spPr>
          <a:xfrm>
            <a:off x="6429375" y="2680246"/>
            <a:ext cx="178594" cy="142875"/>
          </a:xfrm>
          <a:prstGeom prst="rect">
            <a:avLst/>
          </a:prstGeom>
        </p:spPr>
      </p:pic>
      <p:pic>
        <p:nvPicPr>
          <p:cNvPr id="20" name="Image 18" descr="preencoded.png"/>
          <p:cNvPicPr>
            <a:picLocks noChangeAspect="1"/>
          </p:cNvPicPr>
          <p:nvPr/>
        </p:nvPicPr>
        <p:blipFill>
          <a:blip r:embed="rId12"/>
          <a:stretch>
            <a:fillRect/>
          </a:stretch>
        </p:blipFill>
        <p:spPr>
          <a:xfrm>
            <a:off x="6238875" y="4145310"/>
            <a:ext cx="5667375" cy="2427089"/>
          </a:xfrm>
          <a:prstGeom prst="rect">
            <a:avLst/>
          </a:prstGeom>
        </p:spPr>
      </p:pic>
      <p:pic>
        <p:nvPicPr>
          <p:cNvPr id="21" name="Image 19" descr="preencoded.png"/>
          <p:cNvPicPr>
            <a:picLocks noChangeAspect="1"/>
          </p:cNvPicPr>
          <p:nvPr/>
        </p:nvPicPr>
        <p:blipFill>
          <a:blip r:embed="rId13"/>
          <a:stretch>
            <a:fillRect/>
          </a:stretch>
        </p:blipFill>
        <p:spPr>
          <a:xfrm>
            <a:off x="6429375" y="4376738"/>
            <a:ext cx="214313" cy="175320"/>
          </a:xfrm>
          <a:prstGeom prst="rect">
            <a:avLst/>
          </a:prstGeom>
        </p:spPr>
      </p:pic>
      <p:sp>
        <p:nvSpPr>
          <p:cNvPr id="22" name="Text 0"/>
          <p:cNvSpPr/>
          <p:nvPr/>
        </p:nvSpPr>
        <p:spPr>
          <a:xfrm>
            <a:off x="523875" y="333375"/>
            <a:ext cx="11144250" cy="251371"/>
          </a:xfrm>
          <a:prstGeom prst="rect">
            <a:avLst/>
          </a:prstGeom>
          <a:noFill/>
          <a:ln/>
        </p:spPr>
        <p:txBody>
          <a:bodyPr vert="horz" wrap="square" lIns="0" tIns="0" rIns="0" bIns="0" rtlCol="0" anchor="ctr"/>
          <a:lstStyle/>
          <a:p>
            <a:pPr marL="0" indent="0">
              <a:lnSpc>
                <a:spcPts val="1980"/>
              </a:lnSpc>
              <a:buNone/>
            </a:pPr>
            <a:r>
              <a:rPr lang="en-US" sz="1800" b="1" dirty="0">
                <a:solidFill>
                  <a:srgbClr val="2D3436"/>
                </a:solidFill>
              </a:rPr>
              <a:t>When Not to Bring Screening Forward</a:t>
            </a:r>
            <a:endParaRPr lang="en-US" sz="1800" dirty="0"/>
          </a:p>
        </p:txBody>
      </p:sp>
      <p:sp>
        <p:nvSpPr>
          <p:cNvPr id="23" name="Text 1"/>
          <p:cNvSpPr/>
          <p:nvPr/>
        </p:nvSpPr>
        <p:spPr>
          <a:xfrm>
            <a:off x="523875" y="670471"/>
            <a:ext cx="3429000" cy="171450"/>
          </a:xfrm>
          <a:prstGeom prst="rect">
            <a:avLst/>
          </a:prstGeom>
          <a:noFill/>
          <a:ln/>
        </p:spPr>
        <p:txBody>
          <a:bodyPr vert="horz" wrap="square" lIns="0" tIns="0" rIns="0" bIns="0" rtlCol="0" anchor="ctr"/>
          <a:lstStyle/>
          <a:p>
            <a:pPr marL="0" indent="0">
              <a:lnSpc>
                <a:spcPts val="1350"/>
              </a:lnSpc>
              <a:buNone/>
            </a:pPr>
            <a:r>
              <a:rPr lang="en-US" sz="900" b="1" kern="0" spc="30" dirty="0">
                <a:solidFill>
                  <a:srgbClr val="E17055"/>
                </a:solidFill>
              </a:rPr>
              <a:t>CERVICAL SCREENING MODULE</a:t>
            </a:r>
            <a:endParaRPr lang="en-US" sz="900" dirty="0"/>
          </a:p>
        </p:txBody>
      </p:sp>
      <p:sp>
        <p:nvSpPr>
          <p:cNvPr id="24" name="Text 2"/>
          <p:cNvSpPr/>
          <p:nvPr/>
        </p:nvSpPr>
        <p:spPr>
          <a:xfrm>
            <a:off x="2556718" y="641896"/>
            <a:ext cx="182880" cy="228600"/>
          </a:xfrm>
          <a:prstGeom prst="rect">
            <a:avLst/>
          </a:prstGeom>
          <a:noFill/>
          <a:ln/>
        </p:spPr>
        <p:txBody>
          <a:bodyPr vert="horz" wrap="square" lIns="0" tIns="0" rIns="0" bIns="0" rtlCol="0" anchor="ctr"/>
          <a:lstStyle/>
          <a:p>
            <a:pPr marL="0" indent="0">
              <a:lnSpc>
                <a:spcPts val="1800"/>
              </a:lnSpc>
              <a:buNone/>
            </a:pPr>
            <a:r>
              <a:rPr lang="en-US" sz="1200" dirty="0">
                <a:solidFill>
                  <a:srgbClr val="BDC3C7"/>
                </a:solidFill>
              </a:rPr>
              <a:t>|</a:t>
            </a:r>
            <a:endParaRPr lang="en-US" sz="1200" dirty="0"/>
          </a:p>
        </p:txBody>
      </p:sp>
      <p:sp>
        <p:nvSpPr>
          <p:cNvPr id="25" name="Text 3"/>
          <p:cNvSpPr/>
          <p:nvPr/>
        </p:nvSpPr>
        <p:spPr>
          <a:xfrm>
            <a:off x="2691557" y="670471"/>
            <a:ext cx="3291840" cy="171450"/>
          </a:xfrm>
          <a:prstGeom prst="rect">
            <a:avLst/>
          </a:prstGeom>
          <a:noFill/>
          <a:ln/>
        </p:spPr>
        <p:txBody>
          <a:bodyPr vert="horz" wrap="square" lIns="0" tIns="0" rIns="0" bIns="0" rtlCol="0" anchor="ctr"/>
          <a:lstStyle/>
          <a:p>
            <a:pPr marL="0" indent="0">
              <a:lnSpc>
                <a:spcPts val="1350"/>
              </a:lnSpc>
              <a:buNone/>
            </a:pPr>
            <a:r>
              <a:rPr lang="en-US" sz="900" dirty="0">
                <a:solidFill>
                  <a:srgbClr val="636E72"/>
                </a:solidFill>
              </a:rPr>
              <a:t>Bradford VTS GP Training</a:t>
            </a:r>
            <a:endParaRPr lang="en-US" sz="900" dirty="0"/>
          </a:p>
        </p:txBody>
      </p:sp>
      <p:sp>
        <p:nvSpPr>
          <p:cNvPr id="26" name="Text 4"/>
          <p:cNvSpPr/>
          <p:nvPr/>
        </p:nvSpPr>
        <p:spPr>
          <a:xfrm>
            <a:off x="285750" y="1108621"/>
            <a:ext cx="11906250" cy="228600"/>
          </a:xfrm>
          <a:prstGeom prst="rect">
            <a:avLst/>
          </a:prstGeom>
          <a:noFill/>
          <a:ln/>
        </p:spPr>
        <p:txBody>
          <a:bodyPr vert="horz" wrap="square" lIns="0" tIns="0" rIns="0" bIns="0" rtlCol="0" anchor="ctr"/>
          <a:lstStyle/>
          <a:p>
            <a:pPr marL="0" indent="0">
              <a:lnSpc>
                <a:spcPts val="1800"/>
              </a:lnSpc>
              <a:buNone/>
            </a:pPr>
            <a:r>
              <a:rPr lang="en-US" sz="1200" dirty="0">
                <a:solidFill>
                  <a:srgbClr val="636E72"/>
                </a:solidFill>
              </a:rPr>
              <a:t>Identifying scenarios that do NOT constitute clinical indications for an additional smear.</a:t>
            </a:r>
            <a:endParaRPr lang="en-US" sz="1200" dirty="0"/>
          </a:p>
        </p:txBody>
      </p:sp>
      <p:sp>
        <p:nvSpPr>
          <p:cNvPr id="27" name="Text 5"/>
          <p:cNvSpPr/>
          <p:nvPr/>
        </p:nvSpPr>
        <p:spPr>
          <a:xfrm>
            <a:off x="785813" y="1718221"/>
            <a:ext cx="555498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Medications &amp; Contraception</a:t>
            </a:r>
            <a:endParaRPr lang="en-US" sz="1350" dirty="0"/>
          </a:p>
        </p:txBody>
      </p:sp>
      <p:sp>
        <p:nvSpPr>
          <p:cNvPr id="28" name="Text 6"/>
          <p:cNvSpPr/>
          <p:nvPr/>
        </p:nvSpPr>
        <p:spPr>
          <a:xfrm>
            <a:off x="750094" y="2089696"/>
            <a:ext cx="1080135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Starting or taking the </a:t>
            </a:r>
            <a:r>
              <a:rPr lang="en-US" sz="1125" b="1" dirty="0">
                <a:solidFill>
                  <a:srgbClr val="2D3436"/>
                </a:solidFill>
              </a:rPr>
              <a:t>Combined Oral Contraceptive Pill (COCP)</a:t>
            </a:r>
            <a:r>
              <a:rPr lang="en-US" sz="1125" dirty="0">
                <a:solidFill>
                  <a:srgbClr val="2D3436"/>
                </a:solidFill>
              </a:rPr>
              <a:t>.</a:t>
            </a:r>
            <a:endParaRPr lang="en-US" sz="1125" dirty="0"/>
          </a:p>
        </p:txBody>
      </p:sp>
      <p:sp>
        <p:nvSpPr>
          <p:cNvPr id="29" name="Text 7"/>
          <p:cNvSpPr/>
          <p:nvPr/>
        </p:nvSpPr>
        <p:spPr>
          <a:xfrm>
            <a:off x="750094" y="2384971"/>
            <a:ext cx="977265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Routine insertion of an </a:t>
            </a:r>
            <a:r>
              <a:rPr lang="en-US" sz="1125" b="1" dirty="0">
                <a:solidFill>
                  <a:srgbClr val="2D3436"/>
                </a:solidFill>
              </a:rPr>
              <a:t>IUCD or IUS</a:t>
            </a:r>
            <a:r>
              <a:rPr lang="en-US" sz="1125" dirty="0">
                <a:solidFill>
                  <a:srgbClr val="2D3436"/>
                </a:solidFill>
              </a:rPr>
              <a:t> (Mirena/Copper coil).</a:t>
            </a:r>
            <a:endParaRPr lang="en-US" sz="1125" dirty="0"/>
          </a:p>
        </p:txBody>
      </p:sp>
      <p:sp>
        <p:nvSpPr>
          <p:cNvPr id="30" name="Text 8"/>
          <p:cNvSpPr/>
          <p:nvPr/>
        </p:nvSpPr>
        <p:spPr>
          <a:xfrm>
            <a:off x="750094" y="2680246"/>
            <a:ext cx="1011555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Commencing </a:t>
            </a:r>
            <a:r>
              <a:rPr lang="en-US" sz="1125" b="1" dirty="0">
                <a:solidFill>
                  <a:srgbClr val="2D3436"/>
                </a:solidFill>
              </a:rPr>
              <a:t>Hormone Replacement Therapy (HRT)</a:t>
            </a:r>
            <a:r>
              <a:rPr lang="en-US" sz="1125" dirty="0">
                <a:solidFill>
                  <a:srgbClr val="2D3436"/>
                </a:solidFill>
              </a:rPr>
              <a:t> for menopause.</a:t>
            </a:r>
            <a:endParaRPr lang="en-US" sz="1125" dirty="0"/>
          </a:p>
        </p:txBody>
      </p:sp>
      <p:sp>
        <p:nvSpPr>
          <p:cNvPr id="31" name="Text 9"/>
          <p:cNvSpPr/>
          <p:nvPr/>
        </p:nvSpPr>
        <p:spPr>
          <a:xfrm>
            <a:off x="785813" y="4335810"/>
            <a:ext cx="528637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Infections &amp; Local Issues</a:t>
            </a:r>
            <a:endParaRPr lang="en-US" sz="1350" dirty="0"/>
          </a:p>
        </p:txBody>
      </p:sp>
      <p:sp>
        <p:nvSpPr>
          <p:cNvPr id="32" name="Text 10"/>
          <p:cNvSpPr/>
          <p:nvPr/>
        </p:nvSpPr>
        <p:spPr>
          <a:xfrm>
            <a:off x="750094" y="4707285"/>
            <a:ext cx="977265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Presence of </a:t>
            </a:r>
            <a:r>
              <a:rPr lang="en-US" sz="1125" b="1" dirty="0">
                <a:solidFill>
                  <a:srgbClr val="2D3436"/>
                </a:solidFill>
              </a:rPr>
              <a:t>genital warts</a:t>
            </a:r>
            <a:r>
              <a:rPr lang="en-US" sz="1125" dirty="0">
                <a:solidFill>
                  <a:srgbClr val="2D3436"/>
                </a:solidFill>
              </a:rPr>
              <a:t> (caused by low-risk HPV types).</a:t>
            </a:r>
            <a:endParaRPr lang="en-US" sz="1125" dirty="0"/>
          </a:p>
        </p:txBody>
      </p:sp>
      <p:sp>
        <p:nvSpPr>
          <p:cNvPr id="33" name="Text 11"/>
          <p:cNvSpPr/>
          <p:nvPr/>
        </p:nvSpPr>
        <p:spPr>
          <a:xfrm>
            <a:off x="750094" y="5002560"/>
            <a:ext cx="11315700"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Vaginal discharge</a:t>
            </a:r>
            <a:r>
              <a:rPr lang="en-US" sz="1125" dirty="0">
                <a:solidFill>
                  <a:srgbClr val="2D3436"/>
                </a:solidFill>
              </a:rPr>
              <a:t> or active infection (treat the infection first).</a:t>
            </a:r>
            <a:endParaRPr lang="en-US" sz="1125" dirty="0"/>
          </a:p>
        </p:txBody>
      </p:sp>
      <p:sp>
        <p:nvSpPr>
          <p:cNvPr id="34" name="Text 12"/>
          <p:cNvSpPr/>
          <p:nvPr/>
        </p:nvSpPr>
        <p:spPr>
          <a:xfrm>
            <a:off x="750094" y="5297835"/>
            <a:ext cx="1011555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History of </a:t>
            </a:r>
            <a:r>
              <a:rPr lang="en-US" sz="1125" b="1" dirty="0">
                <a:solidFill>
                  <a:srgbClr val="2D3436"/>
                </a:solidFill>
              </a:rPr>
              <a:t>STIs</a:t>
            </a:r>
            <a:r>
              <a:rPr lang="en-US" sz="1125" dirty="0">
                <a:solidFill>
                  <a:srgbClr val="2D3436"/>
                </a:solidFill>
              </a:rPr>
              <a:t> (manage separately from routine screening).</a:t>
            </a:r>
            <a:endParaRPr lang="en-US" sz="1125" dirty="0"/>
          </a:p>
        </p:txBody>
      </p:sp>
      <p:sp>
        <p:nvSpPr>
          <p:cNvPr id="35" name="Text 13"/>
          <p:cNvSpPr/>
          <p:nvPr/>
        </p:nvSpPr>
        <p:spPr>
          <a:xfrm>
            <a:off x="6738938" y="1718221"/>
            <a:ext cx="528637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Lifestyle &amp; History</a:t>
            </a:r>
            <a:endParaRPr lang="en-US" sz="1350" dirty="0"/>
          </a:p>
        </p:txBody>
      </p:sp>
      <p:sp>
        <p:nvSpPr>
          <p:cNvPr id="36" name="Text 14"/>
          <p:cNvSpPr/>
          <p:nvPr/>
        </p:nvSpPr>
        <p:spPr>
          <a:xfrm>
            <a:off x="6703219" y="2089696"/>
            <a:ext cx="5488781"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Heavy smoking</a:t>
            </a:r>
            <a:r>
              <a:rPr lang="en-US" sz="1125" dirty="0">
                <a:solidFill>
                  <a:srgbClr val="2D3436"/>
                </a:solidFill>
              </a:rPr>
              <a:t> or having multiple sexual partners.</a:t>
            </a:r>
            <a:endParaRPr lang="en-US" sz="1125" dirty="0"/>
          </a:p>
        </p:txBody>
      </p:sp>
      <p:sp>
        <p:nvSpPr>
          <p:cNvPr id="37" name="Text 15"/>
          <p:cNvSpPr/>
          <p:nvPr/>
        </p:nvSpPr>
        <p:spPr>
          <a:xfrm>
            <a:off x="6703219" y="2384971"/>
            <a:ext cx="5488781"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Family history</a:t>
            </a:r>
            <a:r>
              <a:rPr lang="en-US" sz="1125" dirty="0">
                <a:solidFill>
                  <a:srgbClr val="2D3436"/>
                </a:solidFill>
              </a:rPr>
              <a:t> of cervical cancer (not a clinical indication).</a:t>
            </a:r>
            <a:endParaRPr lang="en-US" sz="1125" dirty="0"/>
          </a:p>
        </p:txBody>
      </p:sp>
      <p:sp>
        <p:nvSpPr>
          <p:cNvPr id="38" name="Text 16"/>
          <p:cNvSpPr/>
          <p:nvPr/>
        </p:nvSpPr>
        <p:spPr>
          <a:xfrm>
            <a:off x="6703219" y="2680246"/>
            <a:ext cx="5488781"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Patient anxiety without clinical symptoms or abnormal history.</a:t>
            </a:r>
            <a:endParaRPr lang="en-US" sz="1125" dirty="0"/>
          </a:p>
        </p:txBody>
      </p:sp>
      <p:sp>
        <p:nvSpPr>
          <p:cNvPr id="39" name="Text 17"/>
          <p:cNvSpPr/>
          <p:nvPr/>
        </p:nvSpPr>
        <p:spPr>
          <a:xfrm>
            <a:off x="6738938" y="4335810"/>
            <a:ext cx="528637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AKT &amp; SCA Exam Pearl</a:t>
            </a:r>
            <a:endParaRPr lang="en-US" sz="1350" dirty="0"/>
          </a:p>
        </p:txBody>
      </p:sp>
      <p:sp>
        <p:nvSpPr>
          <p:cNvPr id="40" name="Text 18"/>
          <p:cNvSpPr/>
          <p:nvPr/>
        </p:nvSpPr>
        <p:spPr>
          <a:xfrm>
            <a:off x="6429375" y="4707285"/>
            <a:ext cx="5286375" cy="1285875"/>
          </a:xfrm>
          <a:prstGeom prst="rect">
            <a:avLst/>
          </a:prstGeom>
          <a:noFill/>
          <a:ln/>
        </p:spPr>
        <p:txBody>
          <a:bodyPr vert="horz" wrap="square" lIns="0" tIns="0" rIns="0" bIns="0" rtlCol="0" anchor="ctr"/>
          <a:lstStyle/>
          <a:p>
            <a:pPr marL="0" indent="0">
              <a:lnSpc>
                <a:spcPts val="1688"/>
              </a:lnSpc>
              <a:buNone/>
            </a:pPr>
            <a:r>
              <a:rPr lang="en-US" sz="1125" b="1" i="1" dirty="0">
                <a:solidFill>
                  <a:srgbClr val="D63031"/>
                </a:solidFill>
              </a:rPr>
              <a:t>The "Well Woman" Trap:</a:t>
            </a:r>
            <a:r>
              <a:rPr lang="en-US" sz="1125" i="1" dirty="0">
                <a:solidFill>
                  <a:srgbClr val="2D3436"/>
                </a:solidFill>
              </a:rPr>
              <a:t> AKT often presents a patient requesting a smear before starting the pill.
</a:t>
            </a:r>
            <a:r>
              <a:rPr lang="en-US" sz="1125" b="1" i="1" dirty="0">
                <a:solidFill>
                  <a:srgbClr val="2D3436"/>
                </a:solidFill>
              </a:rPr>
              <a:t>Correct Action:</a:t>
            </a:r>
            <a:r>
              <a:rPr lang="en-US" sz="1125" i="1" dirty="0">
                <a:solidFill>
                  <a:srgbClr val="2D3436"/>
                </a:solidFill>
              </a:rPr>
              <a:t> Do not perform an early smear. Follow the routine 3 or 5-year call/recall interval. Only symptoms (like PCB) justify investigation outside this schedule.</a:t>
            </a:r>
            <a:endParaRPr lang="en-US" sz="1125"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285750" y="95250"/>
            <a:ext cx="11620500" cy="822871"/>
          </a:xfrm>
          <a:prstGeom prst="rect">
            <a:avLst/>
          </a:prstGeom>
        </p:spPr>
      </p:pic>
      <p:pic>
        <p:nvPicPr>
          <p:cNvPr id="5" name="Image 3" descr="preencoded.png"/>
          <p:cNvPicPr>
            <a:picLocks noChangeAspect="1"/>
          </p:cNvPicPr>
          <p:nvPr/>
        </p:nvPicPr>
        <p:blipFill>
          <a:blip r:embed="rId5"/>
          <a:stretch>
            <a:fillRect/>
          </a:stretch>
        </p:blipFill>
        <p:spPr>
          <a:xfrm>
            <a:off x="285750" y="1108621"/>
            <a:ext cx="5715000" cy="2684115"/>
          </a:xfrm>
          <a:prstGeom prst="rect">
            <a:avLst/>
          </a:prstGeom>
        </p:spPr>
      </p:pic>
      <p:pic>
        <p:nvPicPr>
          <p:cNvPr id="6" name="Image 4" descr="preencoded.png"/>
          <p:cNvPicPr>
            <a:picLocks noChangeAspect="1"/>
          </p:cNvPicPr>
          <p:nvPr/>
        </p:nvPicPr>
        <p:blipFill>
          <a:blip r:embed="rId6"/>
          <a:stretch>
            <a:fillRect/>
          </a:stretch>
        </p:blipFill>
        <p:spPr>
          <a:xfrm>
            <a:off x="476250" y="1764953"/>
            <a:ext cx="214313" cy="175320"/>
          </a:xfrm>
          <a:prstGeom prst="rect">
            <a:avLst/>
          </a:prstGeom>
        </p:spPr>
      </p:pic>
      <p:pic>
        <p:nvPicPr>
          <p:cNvPr id="7" name="Image 5" descr="preencoded.png"/>
          <p:cNvPicPr>
            <a:picLocks noChangeAspect="1"/>
          </p:cNvPicPr>
          <p:nvPr/>
        </p:nvPicPr>
        <p:blipFill>
          <a:blip r:embed="rId7"/>
          <a:stretch>
            <a:fillRect/>
          </a:stretch>
        </p:blipFill>
        <p:spPr>
          <a:xfrm>
            <a:off x="476250" y="2152650"/>
            <a:ext cx="119063" cy="119063"/>
          </a:xfrm>
          <a:prstGeom prst="rect">
            <a:avLst/>
          </a:prstGeom>
        </p:spPr>
      </p:pic>
      <p:pic>
        <p:nvPicPr>
          <p:cNvPr id="8" name="Image 6" descr="preencoded.png"/>
          <p:cNvPicPr>
            <a:picLocks noChangeAspect="1"/>
          </p:cNvPicPr>
          <p:nvPr/>
        </p:nvPicPr>
        <p:blipFill>
          <a:blip r:embed="rId8"/>
          <a:stretch>
            <a:fillRect/>
          </a:stretch>
        </p:blipFill>
        <p:spPr>
          <a:xfrm>
            <a:off x="476250" y="2655391"/>
            <a:ext cx="119063" cy="99120"/>
          </a:xfrm>
          <a:prstGeom prst="rect">
            <a:avLst/>
          </a:prstGeom>
        </p:spPr>
      </p:pic>
      <p:pic>
        <p:nvPicPr>
          <p:cNvPr id="9" name="Image 7" descr="preencoded.png"/>
          <p:cNvPicPr>
            <a:picLocks noChangeAspect="1"/>
          </p:cNvPicPr>
          <p:nvPr/>
        </p:nvPicPr>
        <p:blipFill>
          <a:blip r:embed="rId9"/>
          <a:stretch>
            <a:fillRect/>
          </a:stretch>
        </p:blipFill>
        <p:spPr>
          <a:xfrm>
            <a:off x="476250" y="2944862"/>
            <a:ext cx="119063" cy="99120"/>
          </a:xfrm>
          <a:prstGeom prst="rect">
            <a:avLst/>
          </a:prstGeom>
        </p:spPr>
      </p:pic>
      <p:pic>
        <p:nvPicPr>
          <p:cNvPr id="10" name="Image 8" descr="preencoded.png"/>
          <p:cNvPicPr>
            <a:picLocks noChangeAspect="1"/>
          </p:cNvPicPr>
          <p:nvPr/>
        </p:nvPicPr>
        <p:blipFill>
          <a:blip r:embed="rId10"/>
          <a:stretch>
            <a:fillRect/>
          </a:stretch>
        </p:blipFill>
        <p:spPr>
          <a:xfrm>
            <a:off x="6191250" y="1108621"/>
            <a:ext cx="5715000" cy="2684115"/>
          </a:xfrm>
          <a:prstGeom prst="rect">
            <a:avLst/>
          </a:prstGeom>
        </p:spPr>
      </p:pic>
      <p:pic>
        <p:nvPicPr>
          <p:cNvPr id="11" name="Image 9" descr="preencoded.png"/>
          <p:cNvPicPr>
            <a:picLocks noChangeAspect="1"/>
          </p:cNvPicPr>
          <p:nvPr/>
        </p:nvPicPr>
        <p:blipFill>
          <a:blip r:embed="rId11"/>
          <a:stretch>
            <a:fillRect/>
          </a:stretch>
        </p:blipFill>
        <p:spPr>
          <a:xfrm>
            <a:off x="6381750" y="1658392"/>
            <a:ext cx="214313" cy="175320"/>
          </a:xfrm>
          <a:prstGeom prst="rect">
            <a:avLst/>
          </a:prstGeom>
        </p:spPr>
      </p:pic>
      <p:pic>
        <p:nvPicPr>
          <p:cNvPr id="12" name="Image 10" descr="preencoded.png"/>
          <p:cNvPicPr>
            <a:picLocks noChangeAspect="1"/>
          </p:cNvPicPr>
          <p:nvPr/>
        </p:nvPicPr>
        <p:blipFill>
          <a:blip r:embed="rId12"/>
          <a:stretch>
            <a:fillRect/>
          </a:stretch>
        </p:blipFill>
        <p:spPr>
          <a:xfrm>
            <a:off x="6381750" y="2046089"/>
            <a:ext cx="119063" cy="119063"/>
          </a:xfrm>
          <a:prstGeom prst="rect">
            <a:avLst/>
          </a:prstGeom>
        </p:spPr>
      </p:pic>
      <p:pic>
        <p:nvPicPr>
          <p:cNvPr id="13" name="Image 11" descr="preencoded.png"/>
          <p:cNvPicPr>
            <a:picLocks noChangeAspect="1"/>
          </p:cNvPicPr>
          <p:nvPr/>
        </p:nvPicPr>
        <p:blipFill>
          <a:blip r:embed="rId13"/>
          <a:stretch>
            <a:fillRect/>
          </a:stretch>
        </p:blipFill>
        <p:spPr>
          <a:xfrm>
            <a:off x="6381750" y="2548830"/>
            <a:ext cx="119063" cy="119063"/>
          </a:xfrm>
          <a:prstGeom prst="rect">
            <a:avLst/>
          </a:prstGeom>
        </p:spPr>
      </p:pic>
      <p:pic>
        <p:nvPicPr>
          <p:cNvPr id="14" name="Image 12" descr="preencoded.png"/>
          <p:cNvPicPr>
            <a:picLocks noChangeAspect="1"/>
          </p:cNvPicPr>
          <p:nvPr/>
        </p:nvPicPr>
        <p:blipFill>
          <a:blip r:embed="rId9"/>
          <a:stretch>
            <a:fillRect/>
          </a:stretch>
        </p:blipFill>
        <p:spPr>
          <a:xfrm>
            <a:off x="6381750" y="3051572"/>
            <a:ext cx="119063" cy="99120"/>
          </a:xfrm>
          <a:prstGeom prst="rect">
            <a:avLst/>
          </a:prstGeom>
        </p:spPr>
      </p:pic>
      <p:pic>
        <p:nvPicPr>
          <p:cNvPr id="15" name="Image 13" descr="preencoded.png"/>
          <p:cNvPicPr>
            <a:picLocks noChangeAspect="1"/>
          </p:cNvPicPr>
          <p:nvPr/>
        </p:nvPicPr>
        <p:blipFill>
          <a:blip r:embed="rId14"/>
          <a:stretch>
            <a:fillRect/>
          </a:stretch>
        </p:blipFill>
        <p:spPr>
          <a:xfrm>
            <a:off x="285750" y="3983236"/>
            <a:ext cx="5715000" cy="2684264"/>
          </a:xfrm>
          <a:prstGeom prst="rect">
            <a:avLst/>
          </a:prstGeom>
        </p:spPr>
      </p:pic>
      <p:pic>
        <p:nvPicPr>
          <p:cNvPr id="16" name="Image 14" descr="preencoded.png"/>
          <p:cNvPicPr>
            <a:picLocks noChangeAspect="1"/>
          </p:cNvPicPr>
          <p:nvPr/>
        </p:nvPicPr>
        <p:blipFill>
          <a:blip r:embed="rId15"/>
          <a:stretch>
            <a:fillRect/>
          </a:stretch>
        </p:blipFill>
        <p:spPr>
          <a:xfrm>
            <a:off x="476250" y="4639717"/>
            <a:ext cx="214313" cy="175320"/>
          </a:xfrm>
          <a:prstGeom prst="rect">
            <a:avLst/>
          </a:prstGeom>
        </p:spPr>
      </p:pic>
      <p:pic>
        <p:nvPicPr>
          <p:cNvPr id="17" name="Image 15" descr="preencoded.png"/>
          <p:cNvPicPr>
            <a:picLocks noChangeAspect="1"/>
          </p:cNvPicPr>
          <p:nvPr/>
        </p:nvPicPr>
        <p:blipFill>
          <a:blip r:embed="rId8"/>
          <a:stretch>
            <a:fillRect/>
          </a:stretch>
        </p:blipFill>
        <p:spPr>
          <a:xfrm>
            <a:off x="476250" y="5027414"/>
            <a:ext cx="119063" cy="99120"/>
          </a:xfrm>
          <a:prstGeom prst="rect">
            <a:avLst/>
          </a:prstGeom>
        </p:spPr>
      </p:pic>
      <p:pic>
        <p:nvPicPr>
          <p:cNvPr id="18" name="Image 16" descr="preencoded.png"/>
          <p:cNvPicPr>
            <a:picLocks noChangeAspect="1"/>
          </p:cNvPicPr>
          <p:nvPr/>
        </p:nvPicPr>
        <p:blipFill>
          <a:blip r:embed="rId16"/>
          <a:stretch>
            <a:fillRect/>
          </a:stretch>
        </p:blipFill>
        <p:spPr>
          <a:xfrm>
            <a:off x="476250" y="5316885"/>
            <a:ext cx="119063" cy="108198"/>
          </a:xfrm>
          <a:prstGeom prst="rect">
            <a:avLst/>
          </a:prstGeom>
        </p:spPr>
      </p:pic>
      <p:pic>
        <p:nvPicPr>
          <p:cNvPr id="19" name="Image 17" descr="preencoded.png"/>
          <p:cNvPicPr>
            <a:picLocks noChangeAspect="1"/>
          </p:cNvPicPr>
          <p:nvPr/>
        </p:nvPicPr>
        <p:blipFill>
          <a:blip r:embed="rId17"/>
          <a:stretch>
            <a:fillRect/>
          </a:stretch>
        </p:blipFill>
        <p:spPr>
          <a:xfrm>
            <a:off x="476250" y="5819626"/>
            <a:ext cx="119063" cy="99120"/>
          </a:xfrm>
          <a:prstGeom prst="rect">
            <a:avLst/>
          </a:prstGeom>
        </p:spPr>
      </p:pic>
      <p:pic>
        <p:nvPicPr>
          <p:cNvPr id="20" name="Image 18" descr="preencoded.png"/>
          <p:cNvPicPr>
            <a:picLocks noChangeAspect="1"/>
          </p:cNvPicPr>
          <p:nvPr/>
        </p:nvPicPr>
        <p:blipFill>
          <a:blip r:embed="rId18"/>
          <a:stretch>
            <a:fillRect/>
          </a:stretch>
        </p:blipFill>
        <p:spPr>
          <a:xfrm>
            <a:off x="6191250" y="3983236"/>
            <a:ext cx="5715000" cy="2684264"/>
          </a:xfrm>
          <a:prstGeom prst="rect">
            <a:avLst/>
          </a:prstGeom>
        </p:spPr>
      </p:pic>
      <p:pic>
        <p:nvPicPr>
          <p:cNvPr id="21" name="Image 19" descr="preencoded.png"/>
          <p:cNvPicPr>
            <a:picLocks noChangeAspect="1"/>
          </p:cNvPicPr>
          <p:nvPr/>
        </p:nvPicPr>
        <p:blipFill>
          <a:blip r:embed="rId19"/>
          <a:stretch>
            <a:fillRect/>
          </a:stretch>
        </p:blipFill>
        <p:spPr>
          <a:xfrm>
            <a:off x="6381750" y="4533007"/>
            <a:ext cx="214313" cy="175320"/>
          </a:xfrm>
          <a:prstGeom prst="rect">
            <a:avLst/>
          </a:prstGeom>
        </p:spPr>
      </p:pic>
      <p:pic>
        <p:nvPicPr>
          <p:cNvPr id="22" name="Image 20" descr="preencoded.png"/>
          <p:cNvPicPr>
            <a:picLocks noChangeAspect="1"/>
          </p:cNvPicPr>
          <p:nvPr/>
        </p:nvPicPr>
        <p:blipFill>
          <a:blip r:embed="rId8"/>
          <a:stretch>
            <a:fillRect/>
          </a:stretch>
        </p:blipFill>
        <p:spPr>
          <a:xfrm>
            <a:off x="6381750" y="4920704"/>
            <a:ext cx="119063" cy="99120"/>
          </a:xfrm>
          <a:prstGeom prst="rect">
            <a:avLst/>
          </a:prstGeom>
        </p:spPr>
      </p:pic>
      <p:pic>
        <p:nvPicPr>
          <p:cNvPr id="23" name="Image 21" descr="preencoded.png"/>
          <p:cNvPicPr>
            <a:picLocks noChangeAspect="1"/>
          </p:cNvPicPr>
          <p:nvPr/>
        </p:nvPicPr>
        <p:blipFill>
          <a:blip r:embed="rId20"/>
          <a:stretch>
            <a:fillRect/>
          </a:stretch>
        </p:blipFill>
        <p:spPr>
          <a:xfrm>
            <a:off x="6381750" y="5210175"/>
            <a:ext cx="119063" cy="119063"/>
          </a:xfrm>
          <a:prstGeom prst="rect">
            <a:avLst/>
          </a:prstGeom>
        </p:spPr>
      </p:pic>
      <p:pic>
        <p:nvPicPr>
          <p:cNvPr id="24" name="Image 22" descr="preencoded.png"/>
          <p:cNvPicPr>
            <a:picLocks noChangeAspect="1"/>
          </p:cNvPicPr>
          <p:nvPr/>
        </p:nvPicPr>
        <p:blipFill>
          <a:blip r:embed="rId12"/>
          <a:stretch>
            <a:fillRect/>
          </a:stretch>
        </p:blipFill>
        <p:spPr>
          <a:xfrm>
            <a:off x="6381750" y="5712916"/>
            <a:ext cx="119063" cy="119063"/>
          </a:xfrm>
          <a:prstGeom prst="rect">
            <a:avLst/>
          </a:prstGeom>
        </p:spPr>
      </p:pic>
      <p:sp>
        <p:nvSpPr>
          <p:cNvPr id="25" name="Text 0"/>
          <p:cNvSpPr/>
          <p:nvPr/>
        </p:nvSpPr>
        <p:spPr>
          <a:xfrm>
            <a:off x="523875" y="238125"/>
            <a:ext cx="11144250" cy="251371"/>
          </a:xfrm>
          <a:prstGeom prst="rect">
            <a:avLst/>
          </a:prstGeom>
          <a:noFill/>
          <a:ln/>
        </p:spPr>
        <p:txBody>
          <a:bodyPr vert="horz" wrap="square" lIns="0" tIns="0" rIns="0" bIns="0" rtlCol="0" anchor="ctr"/>
          <a:lstStyle/>
          <a:p>
            <a:pPr marL="0" indent="0">
              <a:lnSpc>
                <a:spcPts val="1980"/>
              </a:lnSpc>
              <a:buNone/>
            </a:pPr>
            <a:r>
              <a:rPr lang="en-US" sz="1800" b="1" dirty="0">
                <a:solidFill>
                  <a:srgbClr val="2D3436"/>
                </a:solidFill>
              </a:rPr>
              <a:t>Contraindications for Taking a Smear</a:t>
            </a:r>
            <a:endParaRPr lang="en-US" sz="1800" dirty="0"/>
          </a:p>
        </p:txBody>
      </p:sp>
      <p:sp>
        <p:nvSpPr>
          <p:cNvPr id="26" name="Text 1"/>
          <p:cNvSpPr/>
          <p:nvPr/>
        </p:nvSpPr>
        <p:spPr>
          <a:xfrm>
            <a:off x="523875" y="575221"/>
            <a:ext cx="3429000" cy="171450"/>
          </a:xfrm>
          <a:prstGeom prst="rect">
            <a:avLst/>
          </a:prstGeom>
          <a:noFill/>
          <a:ln/>
        </p:spPr>
        <p:txBody>
          <a:bodyPr vert="horz" wrap="square" lIns="0" tIns="0" rIns="0" bIns="0" rtlCol="0" anchor="ctr"/>
          <a:lstStyle/>
          <a:p>
            <a:pPr marL="0" indent="0">
              <a:lnSpc>
                <a:spcPts val="1350"/>
              </a:lnSpc>
              <a:buNone/>
            </a:pPr>
            <a:r>
              <a:rPr lang="en-US" sz="900" b="1" kern="0" spc="30" dirty="0">
                <a:solidFill>
                  <a:srgbClr val="E17055"/>
                </a:solidFill>
              </a:rPr>
              <a:t>CERVICAL SCREENING MODULE</a:t>
            </a:r>
            <a:endParaRPr lang="en-US" sz="900" dirty="0"/>
          </a:p>
        </p:txBody>
      </p:sp>
      <p:sp>
        <p:nvSpPr>
          <p:cNvPr id="27" name="Text 2"/>
          <p:cNvSpPr/>
          <p:nvPr/>
        </p:nvSpPr>
        <p:spPr>
          <a:xfrm>
            <a:off x="2556718" y="546646"/>
            <a:ext cx="182880" cy="228600"/>
          </a:xfrm>
          <a:prstGeom prst="rect">
            <a:avLst/>
          </a:prstGeom>
          <a:noFill/>
          <a:ln/>
        </p:spPr>
        <p:txBody>
          <a:bodyPr vert="horz" wrap="square" lIns="0" tIns="0" rIns="0" bIns="0" rtlCol="0" anchor="ctr"/>
          <a:lstStyle/>
          <a:p>
            <a:pPr marL="0" indent="0">
              <a:lnSpc>
                <a:spcPts val="1800"/>
              </a:lnSpc>
              <a:buNone/>
            </a:pPr>
            <a:r>
              <a:rPr lang="en-US" sz="1200" dirty="0">
                <a:solidFill>
                  <a:srgbClr val="BDC3C7"/>
                </a:solidFill>
              </a:rPr>
              <a:t>|</a:t>
            </a:r>
            <a:endParaRPr lang="en-US" sz="1200" dirty="0"/>
          </a:p>
        </p:txBody>
      </p:sp>
      <p:sp>
        <p:nvSpPr>
          <p:cNvPr id="28" name="Text 3"/>
          <p:cNvSpPr/>
          <p:nvPr/>
        </p:nvSpPr>
        <p:spPr>
          <a:xfrm>
            <a:off x="2703314" y="575221"/>
            <a:ext cx="3291840" cy="171450"/>
          </a:xfrm>
          <a:prstGeom prst="rect">
            <a:avLst/>
          </a:prstGeom>
          <a:noFill/>
          <a:ln/>
        </p:spPr>
        <p:txBody>
          <a:bodyPr vert="horz" wrap="square" lIns="0" tIns="0" rIns="0" bIns="0" rtlCol="0" anchor="ctr"/>
          <a:lstStyle/>
          <a:p>
            <a:pPr marL="0" indent="0">
              <a:lnSpc>
                <a:spcPts val="1350"/>
              </a:lnSpc>
              <a:buNone/>
            </a:pPr>
            <a:r>
              <a:rPr lang="en-US" sz="900" dirty="0">
                <a:solidFill>
                  <a:srgbClr val="636E72"/>
                </a:solidFill>
              </a:rPr>
              <a:t>Bradford VTS GP Training</a:t>
            </a:r>
            <a:endParaRPr lang="en-US" sz="900" dirty="0"/>
          </a:p>
        </p:txBody>
      </p:sp>
      <p:sp>
        <p:nvSpPr>
          <p:cNvPr id="29" name="Text 4"/>
          <p:cNvSpPr/>
          <p:nvPr/>
        </p:nvSpPr>
        <p:spPr>
          <a:xfrm>
            <a:off x="785813" y="1724025"/>
            <a:ext cx="28803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Timing Matters</a:t>
            </a:r>
            <a:endParaRPr lang="en-US" sz="1350" dirty="0"/>
          </a:p>
        </p:txBody>
      </p:sp>
      <p:sp>
        <p:nvSpPr>
          <p:cNvPr id="30" name="Text 5"/>
          <p:cNvSpPr/>
          <p:nvPr/>
        </p:nvSpPr>
        <p:spPr>
          <a:xfrm>
            <a:off x="671513" y="2095500"/>
            <a:ext cx="5138738"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3436"/>
                </a:solidFill>
                <a:latin typeface="Roboto" pitchFamily="34" charset="0"/>
                <a:ea typeface="Roboto" pitchFamily="34" charset="-122"/>
                <a:cs typeface="Roboto" pitchFamily="34" charset="-120"/>
              </a:rPr>
              <a:t>Menstruation:</a:t>
            </a:r>
            <a:r>
              <a:rPr lang="en-US" sz="1200" dirty="0">
                <a:solidFill>
                  <a:srgbClr val="2D3436"/>
                </a:solidFill>
                <a:latin typeface="Roboto" pitchFamily="34" charset="0"/>
                <a:ea typeface="Roboto" pitchFamily="34" charset="-122"/>
                <a:cs typeface="Roboto" pitchFamily="34" charset="-120"/>
              </a:rPr>
              <a:t> Avoid testing; blood obscures the sample and leads to inadequate results.</a:t>
            </a:r>
            <a:endParaRPr lang="en-US" sz="1200" dirty="0"/>
          </a:p>
        </p:txBody>
      </p:sp>
      <p:sp>
        <p:nvSpPr>
          <p:cNvPr id="31" name="Text 6"/>
          <p:cNvSpPr/>
          <p:nvPr/>
        </p:nvSpPr>
        <p:spPr>
          <a:xfrm>
            <a:off x="671513" y="2598241"/>
            <a:ext cx="11520488"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3436"/>
                </a:solidFill>
                <a:latin typeface="Roboto" pitchFamily="34" charset="0"/>
                <a:ea typeface="Roboto" pitchFamily="34" charset="-122"/>
                <a:cs typeface="Roboto" pitchFamily="34" charset="-120"/>
              </a:rPr>
              <a:t>Post-natal:</a:t>
            </a:r>
            <a:r>
              <a:rPr lang="en-US" sz="1200" dirty="0">
                <a:solidFill>
                  <a:srgbClr val="2D3436"/>
                </a:solidFill>
                <a:latin typeface="Roboto" pitchFamily="34" charset="0"/>
                <a:ea typeface="Roboto" pitchFamily="34" charset="-122"/>
                <a:cs typeface="Roboto" pitchFamily="34" charset="-120"/>
              </a:rPr>
              <a:t> Wait at least </a:t>
            </a:r>
            <a:r>
              <a:rPr lang="en-US" sz="1200" b="1" dirty="0">
                <a:solidFill>
                  <a:srgbClr val="2D3436"/>
                </a:solidFill>
                <a:latin typeface="Roboto" pitchFamily="34" charset="0"/>
                <a:ea typeface="Roboto" pitchFamily="34" charset="-122"/>
                <a:cs typeface="Roboto" pitchFamily="34" charset="-120"/>
              </a:rPr>
              <a:t>12 weeks</a:t>
            </a:r>
            <a:r>
              <a:rPr lang="en-US" sz="1200" dirty="0">
                <a:solidFill>
                  <a:srgbClr val="2D3436"/>
                </a:solidFill>
                <a:latin typeface="Roboto" pitchFamily="34" charset="0"/>
                <a:ea typeface="Roboto" pitchFamily="34" charset="-122"/>
                <a:cs typeface="Roboto" pitchFamily="34" charset="-120"/>
              </a:rPr>
              <a:t> after delivery for the cervix to recover.</a:t>
            </a:r>
            <a:endParaRPr lang="en-US" sz="1200" dirty="0"/>
          </a:p>
        </p:txBody>
      </p:sp>
      <p:sp>
        <p:nvSpPr>
          <p:cNvPr id="32" name="Text 7"/>
          <p:cNvSpPr/>
          <p:nvPr/>
        </p:nvSpPr>
        <p:spPr>
          <a:xfrm>
            <a:off x="671513" y="2887712"/>
            <a:ext cx="11520488"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3436"/>
                </a:solidFill>
                <a:latin typeface="Roboto" pitchFamily="34" charset="0"/>
                <a:ea typeface="Roboto" pitchFamily="34" charset="-122"/>
                <a:cs typeface="Roboto" pitchFamily="34" charset="-120"/>
              </a:rPr>
              <a:t>Post-TOP / Miscarriage:</a:t>
            </a:r>
            <a:r>
              <a:rPr lang="en-US" sz="1200" dirty="0">
                <a:solidFill>
                  <a:srgbClr val="2D3436"/>
                </a:solidFill>
                <a:latin typeface="Roboto" pitchFamily="34" charset="0"/>
                <a:ea typeface="Roboto" pitchFamily="34" charset="-122"/>
                <a:cs typeface="Roboto" pitchFamily="34" charset="-120"/>
              </a:rPr>
              <a:t> Wait at least </a:t>
            </a:r>
            <a:r>
              <a:rPr lang="en-US" sz="1200" b="1" dirty="0">
                <a:solidFill>
                  <a:srgbClr val="2D3436"/>
                </a:solidFill>
                <a:latin typeface="Roboto" pitchFamily="34" charset="0"/>
                <a:ea typeface="Roboto" pitchFamily="34" charset="-122"/>
                <a:cs typeface="Roboto" pitchFamily="34" charset="-120"/>
              </a:rPr>
              <a:t>12 weeks</a:t>
            </a:r>
            <a:r>
              <a:rPr lang="en-US" sz="1200" dirty="0">
                <a:solidFill>
                  <a:srgbClr val="2D3436"/>
                </a:solidFill>
                <a:latin typeface="Roboto" pitchFamily="34" charset="0"/>
                <a:ea typeface="Roboto" pitchFamily="34" charset="-122"/>
                <a:cs typeface="Roboto" pitchFamily="34" charset="-120"/>
              </a:rPr>
              <a:t> before taking a sample.</a:t>
            </a:r>
            <a:endParaRPr lang="en-US" sz="1200" dirty="0"/>
          </a:p>
        </p:txBody>
      </p:sp>
      <p:sp>
        <p:nvSpPr>
          <p:cNvPr id="33" name="Text 8"/>
          <p:cNvSpPr/>
          <p:nvPr/>
        </p:nvSpPr>
        <p:spPr>
          <a:xfrm>
            <a:off x="6691313" y="1617464"/>
            <a:ext cx="349758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Symptomatic Women</a:t>
            </a:r>
            <a:endParaRPr lang="en-US" sz="1350" dirty="0"/>
          </a:p>
        </p:txBody>
      </p:sp>
      <p:sp>
        <p:nvSpPr>
          <p:cNvPr id="34" name="Text 9"/>
          <p:cNvSpPr/>
          <p:nvPr/>
        </p:nvSpPr>
        <p:spPr>
          <a:xfrm>
            <a:off x="6577013" y="1988939"/>
            <a:ext cx="5138738"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E74C3C"/>
                </a:solidFill>
                <a:latin typeface="Roboto" pitchFamily="34" charset="0"/>
                <a:ea typeface="Roboto" pitchFamily="34" charset="-122"/>
                <a:cs typeface="Roboto" pitchFamily="34" charset="-120"/>
              </a:rPr>
              <a:t>Never</a:t>
            </a:r>
            <a:r>
              <a:rPr lang="en-US" sz="1200" dirty="0">
                <a:solidFill>
                  <a:srgbClr val="2D3436"/>
                </a:solidFill>
                <a:latin typeface="Roboto" pitchFamily="34" charset="0"/>
                <a:ea typeface="Roboto" pitchFamily="34" charset="-122"/>
                <a:cs typeface="Roboto" pitchFamily="34" charset="-120"/>
              </a:rPr>
              <a:t> use a smear as a diagnostic tool for women with abnormal bleeding (PCB, IMB, PMB).</a:t>
            </a:r>
            <a:endParaRPr lang="en-US" sz="1200" dirty="0"/>
          </a:p>
        </p:txBody>
      </p:sp>
      <p:sp>
        <p:nvSpPr>
          <p:cNvPr id="35" name="Text 10"/>
          <p:cNvSpPr/>
          <p:nvPr/>
        </p:nvSpPr>
        <p:spPr>
          <a:xfrm>
            <a:off x="6577013" y="2491680"/>
            <a:ext cx="5138738"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2D3436"/>
                </a:solidFill>
                <a:latin typeface="Roboto" pitchFamily="34" charset="0"/>
                <a:ea typeface="Roboto" pitchFamily="34" charset="-122"/>
                <a:cs typeface="Roboto" pitchFamily="34" charset="-120"/>
              </a:rPr>
              <a:t>If the cervix looks </a:t>
            </a:r>
            <a:r>
              <a:rPr lang="en-US" sz="1200" b="1" dirty="0">
                <a:solidFill>
                  <a:srgbClr val="2D3436"/>
                </a:solidFill>
                <a:latin typeface="Roboto" pitchFamily="34" charset="0"/>
                <a:ea typeface="Roboto" pitchFamily="34" charset="-122"/>
                <a:cs typeface="Roboto" pitchFamily="34" charset="-120"/>
              </a:rPr>
              <a:t>clinically suspicious</a:t>
            </a:r>
            <a:r>
              <a:rPr lang="en-US" sz="1200" dirty="0">
                <a:solidFill>
                  <a:srgbClr val="2D3436"/>
                </a:solidFill>
                <a:latin typeface="Roboto" pitchFamily="34" charset="0"/>
                <a:ea typeface="Roboto" pitchFamily="34" charset="-122"/>
                <a:cs typeface="Roboto" pitchFamily="34" charset="-120"/>
              </a:rPr>
              <a:t>, refer to colposcopy urgently regardless of smear history.</a:t>
            </a:r>
            <a:endParaRPr lang="en-US" sz="1200" dirty="0"/>
          </a:p>
        </p:txBody>
      </p:sp>
      <p:sp>
        <p:nvSpPr>
          <p:cNvPr id="36" name="Text 11"/>
          <p:cNvSpPr/>
          <p:nvPr/>
        </p:nvSpPr>
        <p:spPr>
          <a:xfrm>
            <a:off x="6577013" y="2994422"/>
            <a:ext cx="5614988"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D3436"/>
                </a:solidFill>
                <a:latin typeface="Roboto" pitchFamily="34" charset="0"/>
                <a:ea typeface="Roboto" pitchFamily="34" charset="-122"/>
                <a:cs typeface="Roboto" pitchFamily="34" charset="-120"/>
              </a:rPr>
              <a:t>A normal smear can </a:t>
            </a:r>
            <a:r>
              <a:rPr lang="en-US" sz="1200" b="1" dirty="0">
                <a:solidFill>
                  <a:srgbClr val="2D3436"/>
                </a:solidFill>
                <a:latin typeface="Roboto" pitchFamily="34" charset="0"/>
                <a:ea typeface="Roboto" pitchFamily="34" charset="-122"/>
                <a:cs typeface="Roboto" pitchFamily="34" charset="-120"/>
              </a:rPr>
              <a:t>falsely reassure</a:t>
            </a:r>
            <a:r>
              <a:rPr lang="en-US" sz="1200" dirty="0">
                <a:solidFill>
                  <a:srgbClr val="2D3436"/>
                </a:solidFill>
                <a:latin typeface="Roboto" pitchFamily="34" charset="0"/>
                <a:ea typeface="Roboto" pitchFamily="34" charset="-122"/>
                <a:cs typeface="Roboto" pitchFamily="34" charset="-120"/>
              </a:rPr>
              <a:t> and delay diagnosis in cancer cases.</a:t>
            </a:r>
            <a:endParaRPr lang="en-US" sz="1200" dirty="0"/>
          </a:p>
        </p:txBody>
      </p:sp>
      <p:sp>
        <p:nvSpPr>
          <p:cNvPr id="37" name="Text 12"/>
          <p:cNvSpPr/>
          <p:nvPr/>
        </p:nvSpPr>
        <p:spPr>
          <a:xfrm>
            <a:off x="785813" y="4598789"/>
            <a:ext cx="32918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Active Infection</a:t>
            </a:r>
            <a:endParaRPr lang="en-US" sz="1350" dirty="0"/>
          </a:p>
        </p:txBody>
      </p:sp>
      <p:sp>
        <p:nvSpPr>
          <p:cNvPr id="38" name="Text 13"/>
          <p:cNvSpPr/>
          <p:nvPr/>
        </p:nvSpPr>
        <p:spPr>
          <a:xfrm>
            <a:off x="671513" y="4970264"/>
            <a:ext cx="11520488"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D3436"/>
                </a:solidFill>
                <a:latin typeface="Roboto" pitchFamily="34" charset="0"/>
                <a:ea typeface="Roboto" pitchFamily="34" charset="-122"/>
                <a:cs typeface="Roboto" pitchFamily="34" charset="-120"/>
              </a:rPr>
              <a:t>If there is </a:t>
            </a:r>
            <a:r>
              <a:rPr lang="en-US" sz="1200" b="1" dirty="0">
                <a:solidFill>
                  <a:srgbClr val="2D3436"/>
                </a:solidFill>
                <a:latin typeface="Roboto" pitchFamily="34" charset="0"/>
                <a:ea typeface="Roboto" pitchFamily="34" charset="-122"/>
                <a:cs typeface="Roboto" pitchFamily="34" charset="-120"/>
              </a:rPr>
              <a:t>current active infection</a:t>
            </a:r>
            <a:r>
              <a:rPr lang="en-US" sz="1200" dirty="0">
                <a:solidFill>
                  <a:srgbClr val="2D3436"/>
                </a:solidFill>
                <a:latin typeface="Roboto" pitchFamily="34" charset="0"/>
                <a:ea typeface="Roboto" pitchFamily="34" charset="-122"/>
                <a:cs typeface="Roboto" pitchFamily="34" charset="-120"/>
              </a:rPr>
              <a:t> (e.g., heavy discharge), treat this first.</a:t>
            </a:r>
            <a:endParaRPr lang="en-US" sz="1200" dirty="0"/>
          </a:p>
        </p:txBody>
      </p:sp>
      <p:sp>
        <p:nvSpPr>
          <p:cNvPr id="39" name="Text 14"/>
          <p:cNvSpPr/>
          <p:nvPr/>
        </p:nvSpPr>
        <p:spPr>
          <a:xfrm>
            <a:off x="671513" y="5259735"/>
            <a:ext cx="5138738"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2D3436"/>
                </a:solidFill>
                <a:latin typeface="Roboto" pitchFamily="34" charset="0"/>
                <a:ea typeface="Roboto" pitchFamily="34" charset="-122"/>
                <a:cs typeface="Roboto" pitchFamily="34" charset="-120"/>
              </a:rPr>
              <a:t>Inflammation from infection often causes technical failure or "inadequate" reports.</a:t>
            </a:r>
            <a:endParaRPr lang="en-US" sz="1200" dirty="0"/>
          </a:p>
        </p:txBody>
      </p:sp>
      <p:sp>
        <p:nvSpPr>
          <p:cNvPr id="40" name="Text 15"/>
          <p:cNvSpPr/>
          <p:nvPr/>
        </p:nvSpPr>
        <p:spPr>
          <a:xfrm>
            <a:off x="671513" y="5762476"/>
            <a:ext cx="1115568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D3436"/>
                </a:solidFill>
                <a:latin typeface="Roboto" pitchFamily="34" charset="0"/>
                <a:ea typeface="Roboto" pitchFamily="34" charset="-122"/>
                <a:cs typeface="Roboto" pitchFamily="34" charset="-120"/>
              </a:rPr>
              <a:t>Schedule the smear for once the infection has fully resolved.</a:t>
            </a:r>
            <a:endParaRPr lang="en-US" sz="1200" dirty="0"/>
          </a:p>
        </p:txBody>
      </p:sp>
      <p:sp>
        <p:nvSpPr>
          <p:cNvPr id="41" name="Text 16"/>
          <p:cNvSpPr/>
          <p:nvPr/>
        </p:nvSpPr>
        <p:spPr>
          <a:xfrm>
            <a:off x="6691313" y="4492079"/>
            <a:ext cx="32918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AKT &amp; SCA Pearls</a:t>
            </a:r>
            <a:endParaRPr lang="en-US" sz="1350" dirty="0"/>
          </a:p>
        </p:txBody>
      </p:sp>
      <p:sp>
        <p:nvSpPr>
          <p:cNvPr id="42" name="Text 17"/>
          <p:cNvSpPr/>
          <p:nvPr/>
        </p:nvSpPr>
        <p:spPr>
          <a:xfrm>
            <a:off x="6577013" y="4863554"/>
            <a:ext cx="5614988"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3436"/>
                </a:solidFill>
                <a:latin typeface="Roboto" pitchFamily="34" charset="0"/>
                <a:ea typeface="Roboto" pitchFamily="34" charset="-122"/>
                <a:cs typeface="Roboto" pitchFamily="34" charset="-120"/>
              </a:rPr>
              <a:t>AKT Fact:</a:t>
            </a:r>
            <a:r>
              <a:rPr lang="en-US" sz="1200" dirty="0">
                <a:solidFill>
                  <a:srgbClr val="2D3436"/>
                </a:solidFill>
                <a:latin typeface="Roboto" pitchFamily="34" charset="0"/>
                <a:ea typeface="Roboto" pitchFamily="34" charset="-122"/>
                <a:cs typeface="Roboto" pitchFamily="34" charset="-120"/>
              </a:rPr>
              <a:t> The 12-week post-pregnancy rule is a frequent question.</a:t>
            </a:r>
            <a:endParaRPr lang="en-US" sz="1200" dirty="0"/>
          </a:p>
        </p:txBody>
      </p:sp>
      <p:sp>
        <p:nvSpPr>
          <p:cNvPr id="43" name="Text 18"/>
          <p:cNvSpPr/>
          <p:nvPr/>
        </p:nvSpPr>
        <p:spPr>
          <a:xfrm>
            <a:off x="6577013" y="5153025"/>
            <a:ext cx="5138738"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3436"/>
                </a:solidFill>
                <a:latin typeface="Roboto" pitchFamily="34" charset="0"/>
                <a:ea typeface="Roboto" pitchFamily="34" charset="-122"/>
                <a:cs typeface="Roboto" pitchFamily="34" charset="-120"/>
              </a:rPr>
              <a:t>SCA Talk:</a:t>
            </a:r>
            <a:r>
              <a:rPr lang="en-US" sz="1200" dirty="0">
                <a:solidFill>
                  <a:srgbClr val="2D3436"/>
                </a:solidFill>
                <a:latin typeface="Roboto" pitchFamily="34" charset="0"/>
                <a:ea typeface="Roboto" pitchFamily="34" charset="-122"/>
                <a:cs typeface="Roboto" pitchFamily="34" charset="-120"/>
              </a:rPr>
              <a:t> "Because you are having bleeding between periods, we need to refer you for a specialist look rather than doing a routine smear."</a:t>
            </a:r>
            <a:endParaRPr lang="en-US" sz="1200" dirty="0"/>
          </a:p>
        </p:txBody>
      </p:sp>
      <p:sp>
        <p:nvSpPr>
          <p:cNvPr id="44" name="Text 19"/>
          <p:cNvSpPr/>
          <p:nvPr/>
        </p:nvSpPr>
        <p:spPr>
          <a:xfrm>
            <a:off x="6577013" y="5655766"/>
            <a:ext cx="5138738"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3436"/>
                </a:solidFill>
                <a:latin typeface="Roboto" pitchFamily="34" charset="0"/>
                <a:ea typeface="Roboto" pitchFamily="34" charset="-122"/>
                <a:cs typeface="Roboto" pitchFamily="34" charset="-120"/>
              </a:rPr>
              <a:t>Safety Net:</a:t>
            </a:r>
            <a:r>
              <a:rPr lang="en-US" sz="1200" dirty="0">
                <a:solidFill>
                  <a:srgbClr val="2D3436"/>
                </a:solidFill>
                <a:latin typeface="Roboto" pitchFamily="34" charset="0"/>
                <a:ea typeface="Roboto" pitchFamily="34" charset="-122"/>
                <a:cs typeface="Roboto" pitchFamily="34" charset="-120"/>
              </a:rPr>
              <a:t> Always investigate PMB for endometrial causes, even if the smear is normal.</a:t>
            </a:r>
            <a:endParaRPr lang="en-US" sz="1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8666</Words>
  <Application>Microsoft Office PowerPoint</Application>
  <PresentationFormat>Widescreen</PresentationFormat>
  <Paragraphs>853</Paragraphs>
  <Slides>40</Slides>
  <Notes>40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40</vt:i4>
      </vt:variant>
    </vt:vector>
  </HeadingPairs>
  <TitlesOfParts>
    <vt:vector size="43" baseType="lpstr">
      <vt:lpstr>Roboto</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Ramesh Mehay</cp:lastModifiedBy>
  <cp:revision>2</cp:revision>
  <dcterms:created xsi:type="dcterms:W3CDTF">2026-05-04T13:02:40Z</dcterms:created>
  <dcterms:modified xsi:type="dcterms:W3CDTF">2026-05-04T13:20:48Z</dcterms:modified>
</cp:coreProperties>
</file>