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Noto Serif HK Semi Bold"/>
      <p:regular r:id="rId17"/>
    </p:embeddedFont>
    <p:embeddedFont>
      <p:font typeface="Source Sans 3"/>
      <p:regular r:id="rId18"/>
    </p:embeddedFont>
    <p:embeddedFont>
      <p:font typeface="Source Sans 3"/>
      <p:regular r:id="rId1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http://www.bradfordvts.co.uk" TargetMode="External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slideLayout" Target="../slideLayouts/slideLayout5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image" Target="../media/image-6-11.png"/><Relationship Id="rId12" Type="http://schemas.openxmlformats.org/officeDocument/2006/relationships/image" Target="../media/image-6-12.svg"/><Relationship Id="rId13" Type="http://schemas.openxmlformats.org/officeDocument/2006/relationships/slideLayout" Target="../slideLayouts/slideLayout7.xml"/><Relationship Id="rId1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64037" y="1928336"/>
            <a:ext cx="5809059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700"/>
              </a:lnSpc>
              <a:buNone/>
            </a:pPr>
            <a:r>
              <a:rPr lang="en-US" sz="45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Chlamydia</a:t>
            </a:r>
            <a:endParaRPr lang="en-US" sz="4550" dirty="0"/>
          </a:p>
        </p:txBody>
      </p:sp>
      <p:sp>
        <p:nvSpPr>
          <p:cNvPr id="5" name="Shape 2"/>
          <p:cNvSpPr/>
          <p:nvPr/>
        </p:nvSpPr>
        <p:spPr>
          <a:xfrm>
            <a:off x="864037" y="3032284"/>
            <a:ext cx="2436733" cy="464106"/>
          </a:xfrm>
          <a:prstGeom prst="roundRect">
            <a:avLst>
              <a:gd name="adj" fmla="val 17874"/>
            </a:avLst>
          </a:prstGeom>
          <a:solidFill>
            <a:srgbClr val="F9D2EB"/>
          </a:solidFill>
          <a:ln/>
        </p:spPr>
      </p:sp>
      <p:sp>
        <p:nvSpPr>
          <p:cNvPr id="6" name="Text 3"/>
          <p:cNvSpPr/>
          <p:nvPr/>
        </p:nvSpPr>
        <p:spPr>
          <a:xfrm>
            <a:off x="1012150" y="3106341"/>
            <a:ext cx="2140506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GP REFERENCE HANDOUT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3424118" y="3024664"/>
            <a:ext cx="2470190" cy="479346"/>
          </a:xfrm>
          <a:prstGeom prst="roundRect">
            <a:avLst>
              <a:gd name="adj" fmla="val 17306"/>
            </a:avLst>
          </a:prstGeom>
          <a:noFill/>
          <a:ln w="7620">
            <a:solidFill>
              <a:srgbClr val="E851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579852" y="3106341"/>
            <a:ext cx="2158722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BRADFORD VTS TEACHING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64037" y="3781663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clinical reference guide for general practitioners — covering diagnosis, management, and complications of </a:t>
            </a:r>
            <a:pPr algn="l" indent="0" marL="0">
              <a:lnSpc>
                <a:spcPts val="3100"/>
              </a:lnSpc>
              <a:buNone/>
            </a:pPr>
            <a:r>
              <a:rPr lang="en-US" sz="19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Chlamydia trachomatis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infection, updated to BASHH 2023 guidelines.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864037" y="4849416"/>
            <a:ext cx="12902327" cy="1451729"/>
          </a:xfrm>
          <a:prstGeom prst="roundRect">
            <a:avLst>
              <a:gd name="adj" fmla="val 7143"/>
            </a:avLst>
          </a:prstGeom>
          <a:solidFill>
            <a:srgbClr val="FFB3B4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853" y="5208627"/>
            <a:ext cx="308610" cy="24681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66280" y="5157907"/>
            <a:ext cx="11853267" cy="797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⚡</a:t>
            </a:r>
            <a:pPr algn="l" indent="0" marL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Clinical Update: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Azithromycin 1g single dose is </a:t>
            </a:r>
            <a:pPr algn="l" indent="0" marL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 LONGER first-line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for chlamydia. Current BASHH 2023 first-line: </a:t>
            </a:r>
            <a:pPr algn="l" indent="0" marL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Doxycycline 100mg BD × 7 days.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See Management section below.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72765" y="504587"/>
            <a:ext cx="7695248" cy="465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650"/>
              </a:lnSpc>
              <a:buNone/>
            </a:pPr>
            <a:r>
              <a:rPr lang="en-US" sz="29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Contact Tracing, Test of Cure &amp; Prognosis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3072765" y="1223010"/>
            <a:ext cx="1860709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Contact Tracing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3072765" y="1556861"/>
            <a:ext cx="4493062" cy="1037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Contact tracing is </a:t>
            </a:r>
            <a:pPr algn="l"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essential</a:t>
            </a:r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and must not be overlooked. All recent sexual partners should be notified and offered testing and treatment. Involvement of the </a:t>
            </a:r>
            <a:pPr algn="l"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GUM/CASH service</a:t>
            </a:r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is strongly recommended to facilitate partner notification effectively and confidentially.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072765" y="2695813"/>
            <a:ext cx="1860709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Test of Cure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3072765" y="3029664"/>
            <a:ext cx="4493062" cy="1037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Test of cure is </a:t>
            </a:r>
            <a:pPr algn="l"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not routinely required</a:t>
            </a:r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if the patient has completed the full antibiotic course. If a test of cure is clinically indicated (e.g. pregnancy, ongoing symptoms, or concern about adherence), wait </a:t>
            </a:r>
            <a:pPr algn="l"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 least 3 weeks after the start of treatment</a:t>
            </a:r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to avoid false-positive NAAT results from residual nucleic acid.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845385" y="1121688"/>
            <a:ext cx="3833574" cy="3036689"/>
          </a:xfrm>
          <a:prstGeom prst="roundRect">
            <a:avLst>
              <a:gd name="adj" fmla="val 3750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8003500" y="1223010"/>
            <a:ext cx="2235518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Prognosis &amp; Reinfection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8003500" y="1556861"/>
            <a:ext cx="3517344" cy="207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Reinfection is common. Key points for follow-up: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003500" y="1855470"/>
            <a:ext cx="3517344" cy="197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600"/>
              </a:lnSpc>
              <a:buSzPct val="100000"/>
              <a:buChar char="•"/>
            </a:pPr>
            <a:r>
              <a:rPr lang="en-US" sz="12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Re-test at 3 months</a:t>
            </a:r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after treatment in all under-25s</a:t>
            </a:r>
            <a:endParaRPr lang="en-US" sz="1200" dirty="0"/>
          </a:p>
          <a:p>
            <a:pPr algn="l" marL="342900" indent="-342900">
              <a:lnSpc>
                <a:spcPts val="16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Most complications (PID, ectopic pregnancy, infertility) are </a:t>
            </a:r>
            <a:pPr algn="l"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preventable</a:t>
            </a:r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with early detection and treatment</a:t>
            </a:r>
            <a:endParaRPr lang="en-US" sz="1200" dirty="0"/>
          </a:p>
          <a:p>
            <a:pPr algn="l" marL="342900" indent="-342900">
              <a:lnSpc>
                <a:spcPts val="16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Advise abstinence or condom use until patient </a:t>
            </a:r>
            <a:pPr algn="l" indent="0" marL="0">
              <a:lnSpc>
                <a:spcPts val="160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and</a:t>
            </a:r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partner(s) have completed treatment</a:t>
            </a:r>
            <a:endParaRPr lang="en-US" sz="1200" dirty="0"/>
          </a:p>
          <a:p>
            <a:pPr algn="l" marL="342900" indent="-342900">
              <a:lnSpc>
                <a:spcPts val="16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Reinforce barrier contraception and regular STI screening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072765" y="4351377"/>
            <a:ext cx="4179094" cy="521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100"/>
              </a:lnSpc>
              <a:buNone/>
            </a:pPr>
            <a:r>
              <a:rPr lang="en-US" sz="4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80%</a:t>
            </a:r>
            <a:endParaRPr lang="en-US" sz="4100" dirty="0"/>
          </a:p>
        </p:txBody>
      </p:sp>
      <p:sp>
        <p:nvSpPr>
          <p:cNvPr id="12" name="Text 10"/>
          <p:cNvSpPr/>
          <p:nvPr/>
        </p:nvSpPr>
        <p:spPr>
          <a:xfrm>
            <a:off x="3990380" y="5028248"/>
            <a:ext cx="2343864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Asymptomatic in Women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072765" y="5321498"/>
            <a:ext cx="4179094" cy="415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Of all female chlamydia infections — the key driver of undetected spread.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378422" y="4351377"/>
            <a:ext cx="4179213" cy="521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100"/>
              </a:lnSpc>
              <a:buNone/>
            </a:pPr>
            <a:r>
              <a:rPr lang="en-US" sz="4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50%</a:t>
            </a:r>
            <a:endParaRPr lang="en-US" sz="4100" dirty="0"/>
          </a:p>
        </p:txBody>
      </p:sp>
      <p:sp>
        <p:nvSpPr>
          <p:cNvPr id="15" name="Text 13"/>
          <p:cNvSpPr/>
          <p:nvPr/>
        </p:nvSpPr>
        <p:spPr>
          <a:xfrm>
            <a:off x="8275915" y="5028248"/>
            <a:ext cx="2384108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PID Caused by Chlamydia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378422" y="5321498"/>
            <a:ext cx="4179213" cy="415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Half of all pelvic inflammatory disease cases are attributable to chlamydial infection.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072765" y="6018252"/>
            <a:ext cx="4179094" cy="521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100"/>
              </a:lnSpc>
              <a:buNone/>
            </a:pPr>
            <a:r>
              <a:rPr lang="en-US" sz="4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45%</a:t>
            </a:r>
            <a:endParaRPr lang="en-US" sz="4100" dirty="0"/>
          </a:p>
        </p:txBody>
      </p:sp>
      <p:sp>
        <p:nvSpPr>
          <p:cNvPr id="18" name="Text 16"/>
          <p:cNvSpPr/>
          <p:nvPr/>
        </p:nvSpPr>
        <p:spPr>
          <a:xfrm>
            <a:off x="3873937" y="6695123"/>
            <a:ext cx="2576751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Ectopic Pregnancies Linked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072765" y="6988373"/>
            <a:ext cx="4179094" cy="207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Nearly half of ectopic pregnancies have a chlamydial aetiology.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378422" y="6018252"/>
            <a:ext cx="4179213" cy="521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100"/>
              </a:lnSpc>
              <a:buNone/>
            </a:pPr>
            <a:r>
              <a:rPr lang="en-US" sz="4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10%</a:t>
            </a:r>
            <a:endParaRPr lang="en-US" sz="4100" dirty="0"/>
          </a:p>
        </p:txBody>
      </p:sp>
      <p:sp>
        <p:nvSpPr>
          <p:cNvPr id="21" name="Text 19"/>
          <p:cNvSpPr/>
          <p:nvPr/>
        </p:nvSpPr>
        <p:spPr>
          <a:xfrm>
            <a:off x="8339614" y="6695123"/>
            <a:ext cx="2256711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Prevalence in Under-25s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7378422" y="6988373"/>
            <a:ext cx="4179213" cy="415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Approximately 1 in 10 sexually active women aged 16–25 in the UK are infected.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072765" y="7517368"/>
            <a:ext cx="8484870" cy="207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Bradford VTS — Women's Health | </a:t>
            </a:r>
            <a:pPr algn="ctr" indent="0" marL="0">
              <a:lnSpc>
                <a:spcPts val="1600"/>
              </a:lnSpc>
              <a:buNone/>
            </a:pPr>
            <a:r>
              <a:rPr lang="en-US" sz="1200" i="1" u="sng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pPr algn="ctr" indent="0" marL="0">
              <a:lnSpc>
                <a:spcPts val="1600"/>
              </a:lnSpc>
              <a:buNone/>
            </a:pPr>
            <a:r>
              <a:rPr lang="en-US" sz="12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| Updated 2024 to BASHH 2023 Guidelines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9755" y="738545"/>
            <a:ext cx="5627489" cy="703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What is Chlamydia?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99755" y="1997988"/>
            <a:ext cx="6794421" cy="15068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Chlamydia trachomatis</a:t>
            </a:r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is an </a:t>
            </a:r>
            <a:pPr algn="l" indent="0" marL="0">
              <a:lnSpc>
                <a:spcPts val="2950"/>
              </a:lnSpc>
              <a:buNone/>
            </a:pPr>
            <a:r>
              <a:rPr lang="en-US" sz="18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obligate intracellular bacterium</a:t>
            </a:r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and the most common bacterial sexually transmitted infection in the UK. It is particularly prevalent in those under 25 years of age, and its silent nature makes it a significant public health concern.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899755" y="3765471"/>
            <a:ext cx="6794421" cy="1749623"/>
          </a:xfrm>
          <a:prstGeom prst="roundRect">
            <a:avLst>
              <a:gd name="adj" fmla="val 5741"/>
            </a:avLst>
          </a:prstGeom>
          <a:solidFill>
            <a:srgbClr val="B6D6FC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833" y="4114205"/>
            <a:ext cx="298966" cy="2390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76876" y="4056936"/>
            <a:ext cx="5778222" cy="1130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Because the organism is </a:t>
            </a:r>
            <a:pPr algn="l" indent="0" marL="0">
              <a:lnSpc>
                <a:spcPts val="295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intracellular</a:t>
            </a:r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testing must capture cellular material — this has direct implications for specimen collection technique.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99755" y="5775722"/>
            <a:ext cx="6794421" cy="15068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The high prevalence in young people, combined with the largely asymptomatic nature of infection, means that chlamydia spreads widely and undetected through communities — making screening programmes and clinical vigilance essential.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8113038" y="1789509"/>
            <a:ext cx="5797272" cy="5701546"/>
          </a:xfrm>
          <a:prstGeom prst="roundRect">
            <a:avLst>
              <a:gd name="adj" fmla="val 3020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8352115" y="2021205"/>
            <a:ext cx="2813685" cy="351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Key Facts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8352115" y="2604492"/>
            <a:ext cx="5319117" cy="3042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Most common bacterial STI in the UK</a:t>
            </a:r>
            <a:endParaRPr lang="en-US" sz="1850" dirty="0"/>
          </a:p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Obligate intracellular bacterium</a:t>
            </a:r>
            <a:endParaRPr lang="en-US" sz="1850" dirty="0"/>
          </a:p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~10% prevalence in sexually active women aged 16–25</a:t>
            </a:r>
            <a:endParaRPr lang="en-US" sz="1850" dirty="0"/>
          </a:p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8% of women seeking TOP are positive</a:t>
            </a:r>
            <a:endParaRPr lang="en-US" sz="1850" dirty="0"/>
          </a:p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Very common in under-25s</a:t>
            </a:r>
            <a:endParaRPr lang="en-US" sz="1850" dirty="0"/>
          </a:p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Largely asymptomatic — spreads undetected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4484" y="889635"/>
            <a:ext cx="4516874" cy="533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50"/>
              </a:lnSpc>
              <a:buNone/>
            </a:pPr>
            <a:r>
              <a:rPr lang="en-US" sz="33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Symptoms in Women</a:t>
            </a:r>
            <a:endParaRPr lang="en-US" sz="3350" dirty="0"/>
          </a:p>
        </p:txBody>
      </p:sp>
      <p:sp>
        <p:nvSpPr>
          <p:cNvPr id="4" name="Shape 1"/>
          <p:cNvSpPr/>
          <p:nvPr/>
        </p:nvSpPr>
        <p:spPr>
          <a:xfrm>
            <a:off x="634484" y="1622465"/>
            <a:ext cx="7875032" cy="891897"/>
          </a:xfrm>
          <a:prstGeom prst="roundRect">
            <a:avLst>
              <a:gd name="adj" fmla="val 8538"/>
            </a:avLst>
          </a:prstGeom>
          <a:solidFill>
            <a:srgbClr val="FCF2B5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97" y="1865590"/>
            <a:ext cx="226576" cy="1812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23486" y="1800820"/>
            <a:ext cx="7104817" cy="503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80% of infections in women are ASYMPTOMATIC</a:t>
            </a:r>
            <a:pPr algn="l" indent="0" marL="0">
              <a:lnSpc>
                <a:spcPts val="19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the primary reason chlamydia spreads undetected in the community.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634484" y="2664143"/>
            <a:ext cx="7875032" cy="1006197"/>
          </a:xfrm>
          <a:prstGeom prst="roundRect">
            <a:avLst>
              <a:gd name="adj" fmla="val 1090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FB8D1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611624" y="2664143"/>
            <a:ext cx="91440" cy="1006197"/>
          </a:xfrm>
          <a:prstGeom prst="roundRect">
            <a:avLst>
              <a:gd name="adj" fmla="val 83278"/>
            </a:avLst>
          </a:prstGeom>
          <a:solidFill>
            <a:srgbClr val="E851B2"/>
          </a:solidFill>
          <a:ln/>
        </p:spPr>
      </p:sp>
      <p:sp>
        <p:nvSpPr>
          <p:cNvPr id="9" name="Text 5"/>
          <p:cNvSpPr/>
          <p:nvPr/>
        </p:nvSpPr>
        <p:spPr>
          <a:xfrm>
            <a:off x="907137" y="2868216"/>
            <a:ext cx="2133005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Vaginal Discharge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907137" y="3214688"/>
            <a:ext cx="7398306" cy="251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Mucopurulent or altered vaginal discharge may be present, though often subtle or absent entirely.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634484" y="3803452"/>
            <a:ext cx="7875032" cy="1257776"/>
          </a:xfrm>
          <a:prstGeom prst="roundRect">
            <a:avLst>
              <a:gd name="adj" fmla="val 8724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FB8D1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611624" y="3803452"/>
            <a:ext cx="91440" cy="1257776"/>
          </a:xfrm>
          <a:prstGeom prst="roundRect">
            <a:avLst>
              <a:gd name="adj" fmla="val 83278"/>
            </a:avLst>
          </a:prstGeom>
          <a:solidFill>
            <a:srgbClr val="E851B2"/>
          </a:solidFill>
          <a:ln/>
        </p:spPr>
      </p:sp>
      <p:sp>
        <p:nvSpPr>
          <p:cNvPr id="13" name="Text 9"/>
          <p:cNvSpPr/>
          <p:nvPr/>
        </p:nvSpPr>
        <p:spPr>
          <a:xfrm>
            <a:off x="907137" y="4007525"/>
            <a:ext cx="2133005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Abnormal Bleeding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907137" y="4353997"/>
            <a:ext cx="7398306" cy="503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Intermenstrual bleeding (IMB), including breakthrough bleeding on the OCP, and post-coital bleeding (PCB).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634484" y="5194340"/>
            <a:ext cx="7875032" cy="1006197"/>
          </a:xfrm>
          <a:prstGeom prst="roundRect">
            <a:avLst>
              <a:gd name="adj" fmla="val 1090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FB8D1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11624" y="5194340"/>
            <a:ext cx="91440" cy="1006197"/>
          </a:xfrm>
          <a:prstGeom prst="roundRect">
            <a:avLst>
              <a:gd name="adj" fmla="val 83278"/>
            </a:avLst>
          </a:prstGeom>
          <a:solidFill>
            <a:srgbClr val="E851B2"/>
          </a:solidFill>
          <a:ln/>
        </p:spPr>
      </p:sp>
      <p:sp>
        <p:nvSpPr>
          <p:cNvPr id="17" name="Text 13"/>
          <p:cNvSpPr/>
          <p:nvPr/>
        </p:nvSpPr>
        <p:spPr>
          <a:xfrm>
            <a:off x="907137" y="5398413"/>
            <a:ext cx="2133005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Urinary Symptoms</a:t>
            </a:r>
            <a:endParaRPr lang="en-US" sz="1650" dirty="0"/>
          </a:p>
        </p:txBody>
      </p:sp>
      <p:sp>
        <p:nvSpPr>
          <p:cNvPr id="18" name="Text 14"/>
          <p:cNvSpPr/>
          <p:nvPr/>
        </p:nvSpPr>
        <p:spPr>
          <a:xfrm>
            <a:off x="907137" y="5744885"/>
            <a:ext cx="7398306" cy="251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Dysuria may occur and can mimic a urinary tract infection, leading to delayed or missed diagnosis.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634484" y="6333649"/>
            <a:ext cx="7875032" cy="1006197"/>
          </a:xfrm>
          <a:prstGeom prst="roundRect">
            <a:avLst>
              <a:gd name="adj" fmla="val 1090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FB8D1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611624" y="6333649"/>
            <a:ext cx="91440" cy="1006197"/>
          </a:xfrm>
          <a:prstGeom prst="roundRect">
            <a:avLst>
              <a:gd name="adj" fmla="val 83278"/>
            </a:avLst>
          </a:prstGeom>
          <a:solidFill>
            <a:srgbClr val="E851B2"/>
          </a:solidFill>
          <a:ln/>
        </p:spPr>
      </p:sp>
      <p:sp>
        <p:nvSpPr>
          <p:cNvPr id="21" name="Text 17"/>
          <p:cNvSpPr/>
          <p:nvPr/>
        </p:nvSpPr>
        <p:spPr>
          <a:xfrm>
            <a:off x="907137" y="6537722"/>
            <a:ext cx="2133005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Pelvic Symptoms</a:t>
            </a:r>
            <a:endParaRPr lang="en-US" sz="1650" dirty="0"/>
          </a:p>
        </p:txBody>
      </p:sp>
      <p:sp>
        <p:nvSpPr>
          <p:cNvPr id="22" name="Text 18"/>
          <p:cNvSpPr/>
          <p:nvPr/>
        </p:nvSpPr>
        <p:spPr>
          <a:xfrm>
            <a:off x="907137" y="6884194"/>
            <a:ext cx="7398306" cy="251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Pelvic pain and dyspareunia (painful intercourse) may indicate ascending infection and early PID.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58785" y="554117"/>
            <a:ext cx="5145286" cy="510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Complications in Women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2658785" y="1308735"/>
            <a:ext cx="9312712" cy="472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Untreated chlamydia in women carries serious long-term consequences. Many complications are </a:t>
            </a:r>
            <a:pPr algn="l" indent="0" marL="0">
              <a:lnSpc>
                <a:spcPts val="1850"/>
              </a:lnSpc>
              <a:buNone/>
            </a:pPr>
            <a:r>
              <a:rPr lang="en-US" sz="13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preventable with early detection and treatment</a:t>
            </a:r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2658785" y="1918930"/>
            <a:ext cx="4595336" cy="1806535"/>
          </a:xfrm>
          <a:prstGeom prst="roundRect">
            <a:avLst>
              <a:gd name="adj" fmla="val 4036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839998" y="2100143"/>
            <a:ext cx="520779" cy="520779"/>
          </a:xfrm>
          <a:prstGeom prst="roundRect">
            <a:avLst>
              <a:gd name="adj" fmla="val 17556556"/>
            </a:avLst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83230" y="2243376"/>
            <a:ext cx="234315" cy="23431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39998" y="2742962"/>
            <a:ext cx="2917508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Pelvic Inflammatory Disease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839998" y="3071336"/>
            <a:ext cx="4232910" cy="472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50%</a:t>
            </a:r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of PID cases are caused by chlamydia. Can lead to chronic pelvic pain and tubal damage.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7376160" y="1918930"/>
            <a:ext cx="4595336" cy="1806535"/>
          </a:xfrm>
          <a:prstGeom prst="roundRect">
            <a:avLst>
              <a:gd name="adj" fmla="val 4036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557373" y="2100143"/>
            <a:ext cx="520779" cy="520779"/>
          </a:xfrm>
          <a:prstGeom prst="roundRect">
            <a:avLst>
              <a:gd name="adj" fmla="val 17556556"/>
            </a:avLst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00605" y="2243376"/>
            <a:ext cx="234315" cy="23431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57373" y="2742962"/>
            <a:ext cx="2042160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Ectopic Pregnancy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557373" y="3071336"/>
            <a:ext cx="4232910" cy="472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43%</a:t>
            </a:r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of ectopic pregnancies are linked to chlamydia infection — a potentially life-threatening complication.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2658785" y="3847505"/>
            <a:ext cx="4595336" cy="1806535"/>
          </a:xfrm>
          <a:prstGeom prst="roundRect">
            <a:avLst>
              <a:gd name="adj" fmla="val 4036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2839998" y="4028718"/>
            <a:ext cx="520779" cy="520779"/>
          </a:xfrm>
          <a:prstGeom prst="roundRect">
            <a:avLst>
              <a:gd name="adj" fmla="val 17556556"/>
            </a:avLst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83230" y="4171950"/>
            <a:ext cx="234315" cy="23431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839998" y="4671536"/>
            <a:ext cx="2042160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Infertility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2839998" y="4999911"/>
            <a:ext cx="4232910" cy="472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Tubal factor infertility resulting from scarring and adhesions caused by repeated or untreated infection.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7376160" y="3847505"/>
            <a:ext cx="4595336" cy="1806535"/>
          </a:xfrm>
          <a:prstGeom prst="roundRect">
            <a:avLst>
              <a:gd name="adj" fmla="val 4036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7557373" y="4028718"/>
            <a:ext cx="520779" cy="520779"/>
          </a:xfrm>
          <a:prstGeom prst="roundRect">
            <a:avLst>
              <a:gd name="adj" fmla="val 17556556"/>
            </a:avLst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00605" y="4171950"/>
            <a:ext cx="234315" cy="23431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57373" y="4671536"/>
            <a:ext cx="2042160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Reactive Arthritis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557373" y="4999911"/>
            <a:ext cx="4232910" cy="472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Reiter's syndrome — a triad of urethritis, conjunctivitis, and arthritis — can follow chlamydial infection.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2658785" y="5837039"/>
            <a:ext cx="2875478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Complications in Pregnancy</a:t>
            </a:r>
            <a:endParaRPr lang="en-US" sz="1600" dirty="0"/>
          </a:p>
        </p:txBody>
      </p:sp>
      <p:sp>
        <p:nvSpPr>
          <p:cNvPr id="25" name="Shape 19"/>
          <p:cNvSpPr/>
          <p:nvPr/>
        </p:nvSpPr>
        <p:spPr>
          <a:xfrm>
            <a:off x="2658785" y="6275189"/>
            <a:ext cx="3022878" cy="1400175"/>
          </a:xfrm>
          <a:prstGeom prst="roundRect">
            <a:avLst>
              <a:gd name="adj" fmla="val 5207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2839998" y="6456402"/>
            <a:ext cx="2042160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Preterm Labour</a:t>
            </a:r>
            <a:endParaRPr lang="en-US" sz="1600" dirty="0"/>
          </a:p>
        </p:txBody>
      </p:sp>
      <p:sp>
        <p:nvSpPr>
          <p:cNvPr id="27" name="Text 21"/>
          <p:cNvSpPr/>
          <p:nvPr/>
        </p:nvSpPr>
        <p:spPr>
          <a:xfrm>
            <a:off x="2839998" y="6784777"/>
            <a:ext cx="2660452" cy="472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Ascending infection may trigger premature onset of labour.</a:t>
            </a:r>
            <a:endParaRPr lang="en-US" sz="1350" dirty="0"/>
          </a:p>
        </p:txBody>
      </p:sp>
      <p:sp>
        <p:nvSpPr>
          <p:cNvPr id="28" name="Shape 22"/>
          <p:cNvSpPr/>
          <p:nvPr/>
        </p:nvSpPr>
        <p:spPr>
          <a:xfrm>
            <a:off x="5803702" y="6275189"/>
            <a:ext cx="3022878" cy="1400175"/>
          </a:xfrm>
          <a:prstGeom prst="roundRect">
            <a:avLst>
              <a:gd name="adj" fmla="val 5207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984915" y="6456402"/>
            <a:ext cx="2405658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Neonatal Conjunctivitis</a:t>
            </a:r>
            <a:endParaRPr lang="en-US" sz="1600" dirty="0"/>
          </a:p>
        </p:txBody>
      </p:sp>
      <p:sp>
        <p:nvSpPr>
          <p:cNvPr id="30" name="Text 24"/>
          <p:cNvSpPr/>
          <p:nvPr/>
        </p:nvSpPr>
        <p:spPr>
          <a:xfrm>
            <a:off x="5984915" y="6784777"/>
            <a:ext cx="2660452" cy="7093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Transmitted to the neonate during delivery through an infected birth canal.</a:t>
            </a:r>
            <a:endParaRPr lang="en-US" sz="1350" dirty="0"/>
          </a:p>
        </p:txBody>
      </p:sp>
      <p:sp>
        <p:nvSpPr>
          <p:cNvPr id="31" name="Shape 25"/>
          <p:cNvSpPr/>
          <p:nvPr/>
        </p:nvSpPr>
        <p:spPr>
          <a:xfrm>
            <a:off x="8948618" y="6275189"/>
            <a:ext cx="3022878" cy="1400175"/>
          </a:xfrm>
          <a:prstGeom prst="roundRect">
            <a:avLst>
              <a:gd name="adj" fmla="val 5207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32" name="Text 26"/>
          <p:cNvSpPr/>
          <p:nvPr/>
        </p:nvSpPr>
        <p:spPr>
          <a:xfrm>
            <a:off x="9129832" y="6456402"/>
            <a:ext cx="2276237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Neonatal Pneumonitis</a:t>
            </a:r>
            <a:endParaRPr lang="en-US" sz="1600" dirty="0"/>
          </a:p>
        </p:txBody>
      </p:sp>
      <p:sp>
        <p:nvSpPr>
          <p:cNvPr id="33" name="Text 27"/>
          <p:cNvSpPr/>
          <p:nvPr/>
        </p:nvSpPr>
        <p:spPr>
          <a:xfrm>
            <a:off x="9129832" y="6784777"/>
            <a:ext cx="2660452" cy="7093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Chlamydial pneumonia in the newborn — can present weeks after birth.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712476"/>
            <a:ext cx="10172581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700"/>
              </a:lnSpc>
              <a:buNone/>
            </a:pPr>
            <a:r>
              <a:rPr lang="en-US" sz="45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Symptoms &amp; Complications in Men</a:t>
            </a:r>
            <a:endParaRPr lang="en-US" sz="4550" dirty="0"/>
          </a:p>
        </p:txBody>
      </p:sp>
      <p:sp>
        <p:nvSpPr>
          <p:cNvPr id="3" name="Text 1"/>
          <p:cNvSpPr/>
          <p:nvPr/>
        </p:nvSpPr>
        <p:spPr>
          <a:xfrm>
            <a:off x="864037" y="3055620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Symptoms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864037" y="3665577"/>
            <a:ext cx="6150054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Men are </a:t>
            </a:r>
            <a:pPr algn="l" indent="0" marL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more often symptomatic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than women, which aids detection but does not eliminate the risk of silent transmission.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5072896"/>
            <a:ext cx="6150054" cy="1357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Urethral discharge (often clear or mucoid)</a:t>
            </a:r>
            <a:endParaRPr lang="en-US" sz="1900" dirty="0"/>
          </a:p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Dysuria</a:t>
            </a:r>
            <a:endParaRPr lang="en-US" sz="1900" dirty="0"/>
          </a:p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Urethral discomfort or itch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623929" y="3055620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Complications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7623929" y="3665577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If left untreated, ascending infection in men can cause significant morbidity: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623929" y="4677847"/>
            <a:ext cx="6150054" cy="1271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Epididymo-orchitis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pain, swelling, and potential impact on fertility</a:t>
            </a:r>
            <a:endParaRPr lang="en-US" sz="1900" dirty="0"/>
          </a:p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Reactive arthritis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(Reiter's syndrome) — as in women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10151" y="710327"/>
            <a:ext cx="9217938" cy="669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Who Gets Chlamydia? Risk Factors</a:t>
            </a:r>
            <a:endParaRPr lang="en-US" sz="4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0151" y="1799273"/>
            <a:ext cx="569000" cy="569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41327" y="1799273"/>
            <a:ext cx="2677597" cy="334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Age Under 25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2041327" y="2259806"/>
            <a:ext cx="5142667" cy="1399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The strongest single risk factor. Approximately </a:t>
            </a:r>
            <a:pPr algn="l" indent="0" marL="0">
              <a:lnSpc>
                <a:spcPts val="2750"/>
              </a:lnSpc>
              <a:buNone/>
            </a:pPr>
            <a:r>
              <a:rPr lang="en-US" sz="17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10% of sexually active women aged 16–25</a:t>
            </a:r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in the UK are infected. Biological and behavioural factors both contribute.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6169" y="1799273"/>
            <a:ext cx="569000" cy="5690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77344" y="1799273"/>
            <a:ext cx="3371731" cy="334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New or Multiple Partners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8277344" y="2259806"/>
            <a:ext cx="5142786" cy="699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New sexual partner or two or more partners in the past 12 months significantly increases exposure risk.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0151" y="4079081"/>
            <a:ext cx="569000" cy="569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041327" y="4079081"/>
            <a:ext cx="3396853" cy="334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No Barrier Contraception</a:t>
            </a:r>
            <a:endParaRPr lang="en-US" sz="2100" dirty="0"/>
          </a:p>
        </p:txBody>
      </p:sp>
      <p:sp>
        <p:nvSpPr>
          <p:cNvPr id="11" name="Text 6"/>
          <p:cNvSpPr/>
          <p:nvPr/>
        </p:nvSpPr>
        <p:spPr>
          <a:xfrm>
            <a:off x="2041327" y="4539615"/>
            <a:ext cx="5142667" cy="699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Consistent condom use is protective. Absence of barrier contraception is a key modifiable risk factor.</a:t>
            </a:r>
            <a:endParaRPr lang="en-US" sz="17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46169" y="4079081"/>
            <a:ext cx="569000" cy="5690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277344" y="4079081"/>
            <a:ext cx="2688669" cy="334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OCP Use / Ectropion</a:t>
            </a:r>
            <a:endParaRPr lang="en-US" sz="2100" dirty="0"/>
          </a:p>
        </p:txBody>
      </p:sp>
      <p:sp>
        <p:nvSpPr>
          <p:cNvPr id="14" name="Text 8"/>
          <p:cNvSpPr/>
          <p:nvPr/>
        </p:nvSpPr>
        <p:spPr>
          <a:xfrm>
            <a:off x="8277344" y="4539615"/>
            <a:ext cx="5142786" cy="1049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Oral contraceptive pill use promotes cervical ectropion, increasing the surface area of susceptible columnar epithelium.</a:t>
            </a:r>
            <a:endParaRPr lang="en-US" sz="17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0151" y="6008965"/>
            <a:ext cx="569000" cy="56900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2041327" y="6008965"/>
            <a:ext cx="2677597" cy="334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Other STIs</a:t>
            </a:r>
            <a:endParaRPr lang="en-US" sz="2100" dirty="0"/>
          </a:p>
        </p:txBody>
      </p:sp>
      <p:sp>
        <p:nvSpPr>
          <p:cNvPr id="17" name="Text 10"/>
          <p:cNvSpPr/>
          <p:nvPr/>
        </p:nvSpPr>
        <p:spPr>
          <a:xfrm>
            <a:off x="2041327" y="6469499"/>
            <a:ext cx="5142667" cy="1049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Co-infection with other sexually transmitted infections is common and should prompt comprehensive sexual health screening.</a:t>
            </a:r>
            <a:endParaRPr lang="en-US" sz="175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46169" y="6008965"/>
            <a:ext cx="569000" cy="56900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277344" y="6008965"/>
            <a:ext cx="2677597" cy="334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Seeking TOP</a:t>
            </a:r>
            <a:endParaRPr lang="en-US" sz="2100" dirty="0"/>
          </a:p>
        </p:txBody>
      </p:sp>
      <p:sp>
        <p:nvSpPr>
          <p:cNvPr id="20" name="Text 12"/>
          <p:cNvSpPr/>
          <p:nvPr/>
        </p:nvSpPr>
        <p:spPr>
          <a:xfrm>
            <a:off x="8277344" y="6469499"/>
            <a:ext cx="5142786" cy="1049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8% of women seeking termination of pregnancy</a:t>
            </a:r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test positive — a high-risk clinical encounter requiring routine screening.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44923" y="624364"/>
            <a:ext cx="4447580" cy="556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5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Diagnosis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2244923" y="1469827"/>
            <a:ext cx="10140553" cy="950476"/>
          </a:xfrm>
          <a:prstGeom prst="roundRect">
            <a:avLst>
              <a:gd name="adj" fmla="val 8353"/>
            </a:avLst>
          </a:prstGeom>
          <a:solidFill>
            <a:srgbClr val="FCF2B5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3876" y="1731050"/>
            <a:ext cx="236220" cy="1889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859048" y="1661636"/>
            <a:ext cx="9337477" cy="534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You cannot diagnose chlamydia on symptoms and signs alone — you must test.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Clinical presentation is unreliable due to the high rate of asymptomatic infection.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2244923" y="2727722"/>
            <a:ext cx="2317433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Test of Choice: NAAT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2244923" y="3150394"/>
            <a:ext cx="5899904" cy="534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Nucleic Acid Amplification Test (NAAT)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near 100% sensitivity and specificity. This is the gold standard for chlamydia diagnosis in all settings.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2244923" y="3829169"/>
            <a:ext cx="2288977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Specimen Collection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2244923" y="4269938"/>
            <a:ext cx="5899904" cy="1647468"/>
          </a:xfrm>
          <a:prstGeom prst="roundRect">
            <a:avLst>
              <a:gd name="adj" fmla="val 4819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2267783" y="4292798"/>
            <a:ext cx="756047" cy="1601748"/>
          </a:xfrm>
          <a:prstGeom prst="roundRect">
            <a:avLst>
              <a:gd name="adj" fmla="val 6872"/>
            </a:avLst>
          </a:prstGeom>
          <a:solidFill>
            <a:srgbClr val="F9D2EB"/>
          </a:solidFill>
          <a:ln/>
        </p:spPr>
      </p:sp>
      <p:sp>
        <p:nvSpPr>
          <p:cNvPr id="11" name="Text 8"/>
          <p:cNvSpPr/>
          <p:nvPr/>
        </p:nvSpPr>
        <p:spPr>
          <a:xfrm>
            <a:off x="2500193" y="4916448"/>
            <a:ext cx="283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1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3168491" y="4481751"/>
            <a:ext cx="2223730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Women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3168491" y="4904423"/>
            <a:ext cx="4764524" cy="8011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First-void urine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(not MSU) </a:t>
            </a:r>
            <a:pPr algn="l" indent="0" marL="0">
              <a:lnSpc>
                <a:spcPts val="2100"/>
              </a:lnSpc>
              <a:buNone/>
            </a:pPr>
            <a:r>
              <a:rPr lang="en-US" sz="14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endocervical swab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Must capture cellular material — the organism is intracellular and will not be detected in acellular specimens.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2244923" y="6062067"/>
            <a:ext cx="5899904" cy="1380411"/>
          </a:xfrm>
          <a:prstGeom prst="roundRect">
            <a:avLst>
              <a:gd name="adj" fmla="val 5751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FB8D1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2267783" y="6084927"/>
            <a:ext cx="756047" cy="1334691"/>
          </a:xfrm>
          <a:prstGeom prst="roundRect">
            <a:avLst>
              <a:gd name="adj" fmla="val 6872"/>
            </a:avLst>
          </a:prstGeom>
          <a:solidFill>
            <a:srgbClr val="F9D2EB"/>
          </a:solidFill>
          <a:ln/>
        </p:spPr>
      </p:sp>
      <p:sp>
        <p:nvSpPr>
          <p:cNvPr id="16" name="Text 13"/>
          <p:cNvSpPr/>
          <p:nvPr/>
        </p:nvSpPr>
        <p:spPr>
          <a:xfrm>
            <a:off x="2500193" y="6575108"/>
            <a:ext cx="283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2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3168491" y="6273879"/>
            <a:ext cx="2223730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Men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3168491" y="6696551"/>
            <a:ext cx="4764524" cy="534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First-void urine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is preferred. Urethral swab is an alternative but is uncomfortable and rarely necessary.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8477369" y="2583061"/>
            <a:ext cx="4051697" cy="5022175"/>
          </a:xfrm>
          <a:prstGeom prst="roundRect">
            <a:avLst>
              <a:gd name="adj" fmla="val 3359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20" name="Text 17"/>
          <p:cNvSpPr/>
          <p:nvPr/>
        </p:nvSpPr>
        <p:spPr>
          <a:xfrm>
            <a:off x="8666321" y="2727722"/>
            <a:ext cx="2421017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Important Reminders</a:t>
            </a:r>
            <a:endParaRPr lang="en-US" sz="1750" dirty="0"/>
          </a:p>
        </p:txBody>
      </p:sp>
      <p:sp>
        <p:nvSpPr>
          <p:cNvPr id="21" name="Text 18"/>
          <p:cNvSpPr/>
          <p:nvPr/>
        </p:nvSpPr>
        <p:spPr>
          <a:xfrm>
            <a:off x="8666321" y="3150394"/>
            <a:ext cx="3673793" cy="2338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1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Always obtain </a:t>
            </a:r>
            <a:pPr algn="l"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informed consent</a:t>
            </a:r>
            <a:pPr algn="l"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before testing</a:t>
            </a:r>
            <a:endParaRPr lang="en-US" sz="1450" dirty="0"/>
          </a:p>
          <a:p>
            <a:pPr algn="l" marL="342900" indent="-342900">
              <a:lnSpc>
                <a:spcPts val="21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First-void urine = first 10–20ml of stream</a:t>
            </a:r>
            <a:endParaRPr lang="en-US" sz="1450" dirty="0"/>
          </a:p>
          <a:p>
            <a:pPr algn="l" marL="342900" indent="-342900">
              <a:lnSpc>
                <a:spcPts val="21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NOT a midstream urine sample</a:t>
            </a:r>
            <a:endParaRPr lang="en-US" sz="1450" dirty="0"/>
          </a:p>
          <a:p>
            <a:pPr algn="l" marL="342900" indent="-342900">
              <a:lnSpc>
                <a:spcPts val="21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Endocervical swab must rotate to collect cells</a:t>
            </a:r>
            <a:endParaRPr lang="en-US" sz="1450" dirty="0"/>
          </a:p>
          <a:p>
            <a:pPr algn="l" marL="342900" indent="-342900">
              <a:lnSpc>
                <a:spcPts val="21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NAAT can be performed on self-taken vulvovaginal swabs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79696" y="431602"/>
            <a:ext cx="6208038" cy="4424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50"/>
              </a:lnSpc>
              <a:buNone/>
            </a:pPr>
            <a:r>
              <a:rPr lang="en-US" sz="27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Who to Test? Screening Indications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3279696" y="1103233"/>
            <a:ext cx="2364105" cy="221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NCSP — Routine Screening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3279696" y="1416129"/>
            <a:ext cx="3852029" cy="7748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The </a:t>
            </a:r>
            <a:pPr algn="l"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National Chlamydia Screening Programme (NCSP)</a:t>
            </a:r>
            <a:pPr algn="l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recommends offering testing to </a:t>
            </a:r>
            <a:pPr algn="l"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all sexually active people under 25</a:t>
            </a:r>
            <a:pPr algn="l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regardless of symptoms or risk history. This is opportunistic screening at every clinical encounter.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506295" y="1103233"/>
            <a:ext cx="2732008" cy="221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Clinical Indications for Testing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506295" y="1416129"/>
            <a:ext cx="3852029" cy="1741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Mucopurulent cervical discharge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Contact bleeding / cervical friability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Post-coital bleeding (PCB) or intermenstrual bleeding (IMB)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Cervicitis on examination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Urethritis symptoms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New sexual partner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Two or more partners in past 12 months</a:t>
            </a:r>
            <a:endParaRPr lang="en-US" sz="11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9696" y="3293150"/>
            <a:ext cx="8071009" cy="4504730"/>
          </a:xfrm>
          <a:prstGeom prst="rect">
            <a:avLst/>
          </a:prstGeom>
        </p:spPr>
      </p:pic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696" y="3293150"/>
            <a:ext cx="8071009" cy="45047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41458" y="561499"/>
            <a:ext cx="4538305" cy="5673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Management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2141458" y="1430179"/>
            <a:ext cx="10347484" cy="980480"/>
          </a:xfrm>
          <a:prstGeom prst="roundRect">
            <a:avLst>
              <a:gd name="adj" fmla="val 8262"/>
            </a:avLst>
          </a:prstGeom>
          <a:solidFill>
            <a:srgbClr val="FFB3B4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4339" y="1700570"/>
            <a:ext cx="241102" cy="19288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68322" y="1629013"/>
            <a:ext cx="9527738" cy="549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⚡</a:t>
            </a:r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BASHH 2023 Update: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Azithromycin 1g single dose is </a:t>
            </a:r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 LONGER first-line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due to suboptimal cure rates and emerging resistance concerns.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2141458" y="2580084"/>
            <a:ext cx="10347484" cy="2447806"/>
          </a:xfrm>
          <a:prstGeom prst="roundRect">
            <a:avLst>
              <a:gd name="adj" fmla="val 3310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149078" y="2587704"/>
            <a:ext cx="3444002" cy="2432566"/>
          </a:xfrm>
          <a:prstGeom prst="roundRect">
            <a:avLst>
              <a:gd name="adj" fmla="val 3330"/>
            </a:avLst>
          </a:prstGeom>
          <a:solidFill>
            <a:srgbClr val="F9D2EB"/>
          </a:solidFill>
          <a:ln/>
        </p:spPr>
      </p:sp>
      <p:sp>
        <p:nvSpPr>
          <p:cNvPr id="8" name="Text 5"/>
          <p:cNvSpPr/>
          <p:nvPr/>
        </p:nvSpPr>
        <p:spPr>
          <a:xfrm>
            <a:off x="2341959" y="2780586"/>
            <a:ext cx="3058239" cy="582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🥇</a:t>
            </a:r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 First-Line (BASHH 2023)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2341959" y="3453408"/>
            <a:ext cx="3058239" cy="1373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Doxycycline 100mg BD × 7 days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Preferred regimen for all non-pregnant adults. Superior cure rates compared to single-dose azithromycin.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5593080" y="2587704"/>
            <a:ext cx="3444121" cy="2432566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1" name="Shape 8"/>
          <p:cNvSpPr/>
          <p:nvPr/>
        </p:nvSpPr>
        <p:spPr>
          <a:xfrm>
            <a:off x="5593080" y="2587704"/>
            <a:ext cx="22860" cy="2432566"/>
          </a:xfrm>
          <a:prstGeom prst="roundRect">
            <a:avLst>
              <a:gd name="adj" fmla="val 354375"/>
            </a:avLst>
          </a:prstGeom>
          <a:solidFill>
            <a:srgbClr val="DFB8D1"/>
          </a:solidFill>
          <a:ln/>
        </p:spPr>
      </p:sp>
      <p:sp>
        <p:nvSpPr>
          <p:cNvPr id="12" name="Text 9"/>
          <p:cNvSpPr/>
          <p:nvPr/>
        </p:nvSpPr>
        <p:spPr>
          <a:xfrm>
            <a:off x="5785961" y="2780586"/>
            <a:ext cx="3058358" cy="567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Alternative (If Doxycycline Not Tolerated)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5785961" y="3438168"/>
            <a:ext cx="3058358" cy="824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Azithromycin 500mg day 1, then 250mg OD days 2–7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Or: </a:t>
            </a:r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Ofloxacin 200mg BD × 7 days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9037201" y="2587704"/>
            <a:ext cx="3444121" cy="2432566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5" name="Shape 12"/>
          <p:cNvSpPr/>
          <p:nvPr/>
        </p:nvSpPr>
        <p:spPr>
          <a:xfrm>
            <a:off x="9037201" y="2587704"/>
            <a:ext cx="22860" cy="2432566"/>
          </a:xfrm>
          <a:prstGeom prst="roundRect">
            <a:avLst>
              <a:gd name="adj" fmla="val 354375"/>
            </a:avLst>
          </a:prstGeom>
          <a:solidFill>
            <a:srgbClr val="DFB8D1"/>
          </a:solidFill>
          <a:ln/>
        </p:spPr>
      </p:sp>
      <p:sp>
        <p:nvSpPr>
          <p:cNvPr id="16" name="Text 13"/>
          <p:cNvSpPr/>
          <p:nvPr/>
        </p:nvSpPr>
        <p:spPr>
          <a:xfrm>
            <a:off x="9230082" y="2780586"/>
            <a:ext cx="3058358" cy="567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Pregnancy &amp; Breastfeeding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9230082" y="3438168"/>
            <a:ext cx="3058358" cy="1099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Azithromycin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(consult specialist) </a:t>
            </a:r>
            <a:pPr algn="l" indent="0" marL="0">
              <a:lnSpc>
                <a:spcPts val="2150"/>
              </a:lnSpc>
              <a:buNone/>
            </a:pPr>
            <a:r>
              <a:rPr lang="en-US" sz="15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Erythromycin 500mg QDS × 7 days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Doxycycline is contraindicated in pregnancy.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2141458" y="5253871"/>
            <a:ext cx="3884057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PID (Suspected Chlamydial Cause)</a:t>
            </a:r>
            <a:endParaRPr lang="en-US" sz="1750" dirty="0"/>
          </a:p>
        </p:txBody>
      </p:sp>
      <p:sp>
        <p:nvSpPr>
          <p:cNvPr id="19" name="Shape 16"/>
          <p:cNvSpPr/>
          <p:nvPr/>
        </p:nvSpPr>
        <p:spPr>
          <a:xfrm>
            <a:off x="2141458" y="5763458"/>
            <a:ext cx="5098375" cy="1904643"/>
          </a:xfrm>
          <a:prstGeom prst="roundRect">
            <a:avLst>
              <a:gd name="adj" fmla="val 425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357199" y="5979200"/>
            <a:ext cx="2284809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Mild / Moderate PID</a:t>
            </a:r>
            <a:endParaRPr lang="en-US" sz="1750" dirty="0"/>
          </a:p>
        </p:txBody>
      </p:sp>
      <p:sp>
        <p:nvSpPr>
          <p:cNvPr id="21" name="Text 18"/>
          <p:cNvSpPr/>
          <p:nvPr/>
        </p:nvSpPr>
        <p:spPr>
          <a:xfrm>
            <a:off x="2357199" y="6353175"/>
            <a:ext cx="4666893" cy="1099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Ofloxacin 400mg BD + Metronidazole 400mg BD × 14 days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Outpatient management is appropriate for mild-to-moderate disease.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7390448" y="5763458"/>
            <a:ext cx="5098494" cy="1904643"/>
          </a:xfrm>
          <a:prstGeom prst="roundRect">
            <a:avLst>
              <a:gd name="adj" fmla="val 425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FB8D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606189" y="5979200"/>
            <a:ext cx="2269093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Severe PID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7606189" y="6353175"/>
            <a:ext cx="4667012" cy="1099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5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Hospital admission</a:t>
            </a:r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for intravenous antibiotics. Indications include systemic illness, inability to tolerate oral therapy, or failure to respond to outpatient treatment.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2026-05-04T15:01:21Z</dcterms:created>
  <dcterms:modified xsi:type="dcterms:W3CDTF">2026-05-04T15:01:21Z</dcterms:modified>
</cp:coreProperties>
</file>