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Brygada 1918" panose="020B0604020202020204" charset="0"/>
      <p:regular r:id="rId13"/>
    </p:embeddedFont>
    <p:embeddedFont>
      <p:font typeface="Brygada 1918 Semi Bold"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4" d="100"/>
          <a:sy n="74" d="100"/>
        </p:scale>
        <p:origin x="180"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251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txBody>
          <a:bodyPr/>
          <a:lstStyle/>
          <a:p>
            <a:endParaRPr lang="en-GB"/>
          </a:p>
        </p:txBody>
      </p:sp>
      <p:sp>
        <p:nvSpPr>
          <p:cNvPr id="3" name="Shape 1"/>
          <p:cNvSpPr/>
          <p:nvPr/>
        </p:nvSpPr>
        <p:spPr>
          <a:xfrm>
            <a:off x="0" y="0"/>
            <a:ext cx="14630400" cy="8229600"/>
          </a:xfrm>
          <a:prstGeom prst="rect">
            <a:avLst/>
          </a:prstGeom>
          <a:solidFill>
            <a:srgbClr val="F6EBD4"/>
          </a:solidFill>
          <a:ln/>
        </p:spPr>
        <p:txBody>
          <a:bodyPr/>
          <a:lstStyle/>
          <a:p>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793790" y="1736527"/>
            <a:ext cx="5565696" cy="620078"/>
          </a:xfrm>
          <a:prstGeom prst="rect">
            <a:avLst/>
          </a:prstGeom>
          <a:noFill/>
          <a:ln/>
        </p:spPr>
        <p:txBody>
          <a:bodyPr wrap="none" lIns="0" tIns="0" rIns="0" bIns="0" rtlCol="0" anchor="t"/>
          <a:lstStyle/>
          <a:p>
            <a:pPr marL="0" indent="0" algn="l">
              <a:lnSpc>
                <a:spcPts val="4850"/>
              </a:lnSpc>
              <a:buNone/>
            </a:pPr>
            <a:r>
              <a:rPr lang="en-US" sz="3900" dirty="0">
                <a:solidFill>
                  <a:srgbClr val="403011"/>
                </a:solidFill>
                <a:latin typeface="Brygada 1918 Semi Bold" pitchFamily="34" charset="0"/>
                <a:ea typeface="Brygada 1918 Semi Bold" pitchFamily="34" charset="-122"/>
                <a:cs typeface="Brygada 1918 Semi Bold" pitchFamily="34" charset="-120"/>
              </a:rPr>
              <a:t>Gynaecology Quick Tips</a:t>
            </a:r>
            <a:endParaRPr lang="en-US" sz="3900" dirty="0"/>
          </a:p>
        </p:txBody>
      </p:sp>
      <p:sp>
        <p:nvSpPr>
          <p:cNvPr id="4" name="Text 1"/>
          <p:cNvSpPr/>
          <p:nvPr/>
        </p:nvSpPr>
        <p:spPr>
          <a:xfrm>
            <a:off x="793790" y="2654260"/>
            <a:ext cx="7556421" cy="317540"/>
          </a:xfrm>
          <a:prstGeom prst="rect">
            <a:avLst/>
          </a:prstGeom>
          <a:noFill/>
          <a:ln/>
        </p:spPr>
        <p:txBody>
          <a:bodyPr wrap="non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Primary Care Reference Guide — </a:t>
            </a:r>
            <a:r>
              <a:rPr lang="en-US" sz="1550" b="1" dirty="0">
                <a:solidFill>
                  <a:srgbClr val="403011"/>
                </a:solidFill>
                <a:latin typeface="Brygada 1918" pitchFamily="34" charset="0"/>
                <a:ea typeface="Brygada 1918" pitchFamily="34" charset="-122"/>
                <a:cs typeface="Brygada 1918" pitchFamily="34" charset="-120"/>
              </a:rPr>
              <a:t>Bradford VTS</a:t>
            </a:r>
            <a:r>
              <a:rPr lang="en-US" sz="1550" dirty="0">
                <a:solidFill>
                  <a:srgbClr val="403011"/>
                </a:solidFill>
                <a:latin typeface="Brygada 1918" pitchFamily="34" charset="0"/>
                <a:ea typeface="Brygada 1918" pitchFamily="34" charset="-122"/>
                <a:cs typeface="Brygada 1918" pitchFamily="34" charset="-120"/>
              </a:rPr>
              <a:t> | Updated to NICE CKS 2023</a:t>
            </a:r>
            <a:endParaRPr lang="en-US" sz="1550" dirty="0"/>
          </a:p>
        </p:txBody>
      </p:sp>
      <p:sp>
        <p:nvSpPr>
          <p:cNvPr id="5" name="Shape 2"/>
          <p:cNvSpPr/>
          <p:nvPr/>
        </p:nvSpPr>
        <p:spPr>
          <a:xfrm>
            <a:off x="793790" y="3202662"/>
            <a:ext cx="947618" cy="373142"/>
          </a:xfrm>
          <a:prstGeom prst="roundRect">
            <a:avLst>
              <a:gd name="adj" fmla="val 63828"/>
            </a:avLst>
          </a:prstGeom>
          <a:solidFill>
            <a:srgbClr val="EAEDDE"/>
          </a:solidFill>
          <a:ln/>
        </p:spPr>
        <p:txBody>
          <a:bodyPr/>
          <a:lstStyle/>
          <a:p>
            <a:endParaRPr lang="en-GB"/>
          </a:p>
        </p:txBody>
      </p:sp>
      <p:sp>
        <p:nvSpPr>
          <p:cNvPr id="6" name="Text 3"/>
          <p:cNvSpPr/>
          <p:nvPr/>
        </p:nvSpPr>
        <p:spPr>
          <a:xfrm>
            <a:off x="912852" y="3262193"/>
            <a:ext cx="709493" cy="254079"/>
          </a:xfrm>
          <a:prstGeom prst="rect">
            <a:avLst/>
          </a:prstGeom>
          <a:noFill/>
          <a:ln/>
        </p:spPr>
        <p:txBody>
          <a:bodyPr wrap="none" lIns="0" tIns="0" rIns="0" bIns="0" rtlCol="0" anchor="t"/>
          <a:lstStyle/>
          <a:p>
            <a:pPr marL="0" indent="0" algn="l">
              <a:lnSpc>
                <a:spcPts val="2000"/>
              </a:lnSpc>
              <a:buNone/>
            </a:pPr>
            <a:r>
              <a:rPr lang="en-US" sz="1250" dirty="0">
                <a:solidFill>
                  <a:srgbClr val="403011"/>
                </a:solidFill>
                <a:latin typeface="Brygada 1918" pitchFamily="34" charset="0"/>
                <a:ea typeface="Brygada 1918" pitchFamily="34" charset="-122"/>
                <a:cs typeface="Brygada 1918" pitchFamily="34" charset="-120"/>
              </a:rPr>
              <a:t>CYSTITIS</a:t>
            </a:r>
            <a:endParaRPr lang="en-US" sz="1250" dirty="0"/>
          </a:p>
        </p:txBody>
      </p:sp>
      <p:sp>
        <p:nvSpPr>
          <p:cNvPr id="7" name="Shape 4"/>
          <p:cNvSpPr/>
          <p:nvPr/>
        </p:nvSpPr>
        <p:spPr>
          <a:xfrm>
            <a:off x="1840587" y="3195042"/>
            <a:ext cx="1203484" cy="388382"/>
          </a:xfrm>
          <a:prstGeom prst="roundRect">
            <a:avLst>
              <a:gd name="adj" fmla="val 61323"/>
            </a:avLst>
          </a:prstGeom>
          <a:noFill/>
          <a:ln w="7620">
            <a:solidFill>
              <a:srgbClr val="626C3B"/>
            </a:solidFill>
            <a:prstDash val="solid"/>
          </a:ln>
        </p:spPr>
        <p:txBody>
          <a:bodyPr/>
          <a:lstStyle/>
          <a:p>
            <a:endParaRPr lang="en-GB"/>
          </a:p>
        </p:txBody>
      </p:sp>
      <p:sp>
        <p:nvSpPr>
          <p:cNvPr id="8" name="Text 5"/>
          <p:cNvSpPr/>
          <p:nvPr/>
        </p:nvSpPr>
        <p:spPr>
          <a:xfrm>
            <a:off x="1967270" y="3262193"/>
            <a:ext cx="950119" cy="254079"/>
          </a:xfrm>
          <a:prstGeom prst="rect">
            <a:avLst/>
          </a:prstGeom>
          <a:noFill/>
          <a:ln/>
        </p:spPr>
        <p:txBody>
          <a:bodyPr wrap="none" lIns="0" tIns="0" rIns="0" bIns="0" rtlCol="0" anchor="t"/>
          <a:lstStyle/>
          <a:p>
            <a:pPr marL="0" indent="0" algn="l">
              <a:lnSpc>
                <a:spcPts val="2000"/>
              </a:lnSpc>
              <a:buNone/>
            </a:pPr>
            <a:r>
              <a:rPr lang="en-US" sz="1250" dirty="0">
                <a:solidFill>
                  <a:srgbClr val="626C3B"/>
                </a:solidFill>
                <a:latin typeface="Brygada 1918" pitchFamily="34" charset="0"/>
                <a:ea typeface="Brygada 1918" pitchFamily="34" charset="-122"/>
                <a:cs typeface="Brygada 1918" pitchFamily="34" charset="-120"/>
              </a:rPr>
              <a:t>DISCHARGE</a:t>
            </a:r>
            <a:endParaRPr lang="en-US" sz="1250" dirty="0"/>
          </a:p>
        </p:txBody>
      </p:sp>
      <p:sp>
        <p:nvSpPr>
          <p:cNvPr id="9" name="Shape 6"/>
          <p:cNvSpPr/>
          <p:nvPr/>
        </p:nvSpPr>
        <p:spPr>
          <a:xfrm>
            <a:off x="3143250" y="3195042"/>
            <a:ext cx="1721167" cy="388382"/>
          </a:xfrm>
          <a:prstGeom prst="roundRect">
            <a:avLst>
              <a:gd name="adj" fmla="val 61323"/>
            </a:avLst>
          </a:prstGeom>
          <a:noFill/>
          <a:ln w="7620">
            <a:solidFill>
              <a:srgbClr val="626C3B"/>
            </a:solidFill>
            <a:prstDash val="solid"/>
          </a:ln>
        </p:spPr>
        <p:txBody>
          <a:bodyPr/>
          <a:lstStyle/>
          <a:p>
            <a:endParaRPr lang="en-GB"/>
          </a:p>
        </p:txBody>
      </p:sp>
      <p:sp>
        <p:nvSpPr>
          <p:cNvPr id="10" name="Text 7"/>
          <p:cNvSpPr/>
          <p:nvPr/>
        </p:nvSpPr>
        <p:spPr>
          <a:xfrm>
            <a:off x="3269933" y="3262193"/>
            <a:ext cx="1467803" cy="254079"/>
          </a:xfrm>
          <a:prstGeom prst="rect">
            <a:avLst/>
          </a:prstGeom>
          <a:noFill/>
          <a:ln/>
        </p:spPr>
        <p:txBody>
          <a:bodyPr wrap="none" lIns="0" tIns="0" rIns="0" bIns="0" rtlCol="0" anchor="t"/>
          <a:lstStyle/>
          <a:p>
            <a:pPr marL="0" indent="0" algn="l">
              <a:lnSpc>
                <a:spcPts val="2000"/>
              </a:lnSpc>
              <a:buNone/>
            </a:pPr>
            <a:r>
              <a:rPr lang="en-US" sz="1250" dirty="0">
                <a:solidFill>
                  <a:srgbClr val="626C3B"/>
                </a:solidFill>
                <a:latin typeface="Brygada 1918" pitchFamily="34" charset="0"/>
                <a:ea typeface="Brygada 1918" pitchFamily="34" charset="-122"/>
                <a:cs typeface="Brygada 1918" pitchFamily="34" charset="-120"/>
              </a:rPr>
              <a:t>DYSMENORRHOEA</a:t>
            </a:r>
            <a:endParaRPr lang="en-US" sz="1250" dirty="0"/>
          </a:p>
        </p:txBody>
      </p:sp>
      <p:sp>
        <p:nvSpPr>
          <p:cNvPr id="11" name="Shape 8"/>
          <p:cNvSpPr/>
          <p:nvPr/>
        </p:nvSpPr>
        <p:spPr>
          <a:xfrm>
            <a:off x="4963597" y="3195042"/>
            <a:ext cx="1483638" cy="388382"/>
          </a:xfrm>
          <a:prstGeom prst="roundRect">
            <a:avLst>
              <a:gd name="adj" fmla="val 61323"/>
            </a:avLst>
          </a:prstGeom>
          <a:noFill/>
          <a:ln w="7620">
            <a:solidFill>
              <a:srgbClr val="626C3B"/>
            </a:solidFill>
            <a:prstDash val="solid"/>
          </a:ln>
        </p:spPr>
        <p:txBody>
          <a:bodyPr/>
          <a:lstStyle/>
          <a:p>
            <a:endParaRPr lang="en-GB"/>
          </a:p>
        </p:txBody>
      </p:sp>
      <p:sp>
        <p:nvSpPr>
          <p:cNvPr id="12" name="Text 9"/>
          <p:cNvSpPr/>
          <p:nvPr/>
        </p:nvSpPr>
        <p:spPr>
          <a:xfrm>
            <a:off x="5090279" y="3262193"/>
            <a:ext cx="1230273" cy="254079"/>
          </a:xfrm>
          <a:prstGeom prst="rect">
            <a:avLst/>
          </a:prstGeom>
          <a:noFill/>
          <a:ln/>
        </p:spPr>
        <p:txBody>
          <a:bodyPr wrap="none" lIns="0" tIns="0" rIns="0" bIns="0" rtlCol="0" anchor="t"/>
          <a:lstStyle/>
          <a:p>
            <a:pPr marL="0" indent="0" algn="l">
              <a:lnSpc>
                <a:spcPts val="2000"/>
              </a:lnSpc>
              <a:buNone/>
            </a:pPr>
            <a:r>
              <a:rPr lang="en-US" sz="1250" dirty="0">
                <a:solidFill>
                  <a:srgbClr val="626C3B"/>
                </a:solidFill>
                <a:latin typeface="Brygada 1918" pitchFamily="34" charset="0"/>
                <a:ea typeface="Brygada 1918" pitchFamily="34" charset="-122"/>
                <a:cs typeface="Brygada 1918" pitchFamily="34" charset="-120"/>
              </a:rPr>
              <a:t>MENORRHAGIA</a:t>
            </a:r>
            <a:endParaRPr lang="en-US" sz="1250" dirty="0"/>
          </a:p>
        </p:txBody>
      </p:sp>
      <p:sp>
        <p:nvSpPr>
          <p:cNvPr id="13" name="Shape 10"/>
          <p:cNvSpPr/>
          <p:nvPr/>
        </p:nvSpPr>
        <p:spPr>
          <a:xfrm>
            <a:off x="6546413" y="3195042"/>
            <a:ext cx="1233488" cy="388382"/>
          </a:xfrm>
          <a:prstGeom prst="roundRect">
            <a:avLst>
              <a:gd name="adj" fmla="val 61323"/>
            </a:avLst>
          </a:prstGeom>
          <a:noFill/>
          <a:ln w="7620">
            <a:solidFill>
              <a:srgbClr val="626C3B"/>
            </a:solidFill>
            <a:prstDash val="solid"/>
          </a:ln>
        </p:spPr>
        <p:txBody>
          <a:bodyPr/>
          <a:lstStyle/>
          <a:p>
            <a:endParaRPr lang="en-GB"/>
          </a:p>
        </p:txBody>
      </p:sp>
      <p:sp>
        <p:nvSpPr>
          <p:cNvPr id="14" name="Text 11"/>
          <p:cNvSpPr/>
          <p:nvPr/>
        </p:nvSpPr>
        <p:spPr>
          <a:xfrm>
            <a:off x="6673096" y="3262193"/>
            <a:ext cx="980122" cy="254079"/>
          </a:xfrm>
          <a:prstGeom prst="rect">
            <a:avLst/>
          </a:prstGeom>
          <a:noFill/>
          <a:ln/>
        </p:spPr>
        <p:txBody>
          <a:bodyPr wrap="none" lIns="0" tIns="0" rIns="0" bIns="0" rtlCol="0" anchor="t"/>
          <a:lstStyle/>
          <a:p>
            <a:pPr marL="0" indent="0" algn="l">
              <a:lnSpc>
                <a:spcPts val="2000"/>
              </a:lnSpc>
              <a:buNone/>
            </a:pPr>
            <a:r>
              <a:rPr lang="en-US" sz="1250" dirty="0">
                <a:solidFill>
                  <a:srgbClr val="626C3B"/>
                </a:solidFill>
                <a:latin typeface="Brygada 1918" pitchFamily="34" charset="0"/>
                <a:ea typeface="Brygada 1918" pitchFamily="34" charset="-122"/>
                <a:cs typeface="Brygada 1918" pitchFamily="34" charset="-120"/>
              </a:rPr>
              <a:t>PELVIC PAIN</a:t>
            </a:r>
            <a:endParaRPr lang="en-US" sz="1250" dirty="0"/>
          </a:p>
        </p:txBody>
      </p:sp>
      <p:sp>
        <p:nvSpPr>
          <p:cNvPr id="15" name="Shape 12"/>
          <p:cNvSpPr/>
          <p:nvPr/>
        </p:nvSpPr>
        <p:spPr>
          <a:xfrm>
            <a:off x="793790" y="3806666"/>
            <a:ext cx="590193" cy="388382"/>
          </a:xfrm>
          <a:prstGeom prst="roundRect">
            <a:avLst>
              <a:gd name="adj" fmla="val 61323"/>
            </a:avLst>
          </a:prstGeom>
          <a:noFill/>
          <a:ln w="7620">
            <a:solidFill>
              <a:srgbClr val="626C3B"/>
            </a:solidFill>
            <a:prstDash val="solid"/>
          </a:ln>
        </p:spPr>
        <p:txBody>
          <a:bodyPr/>
          <a:lstStyle/>
          <a:p>
            <a:endParaRPr lang="en-GB"/>
          </a:p>
        </p:txBody>
      </p:sp>
      <p:sp>
        <p:nvSpPr>
          <p:cNvPr id="16" name="Text 13"/>
          <p:cNvSpPr/>
          <p:nvPr/>
        </p:nvSpPr>
        <p:spPr>
          <a:xfrm>
            <a:off x="920472" y="3873818"/>
            <a:ext cx="336828" cy="254079"/>
          </a:xfrm>
          <a:prstGeom prst="rect">
            <a:avLst/>
          </a:prstGeom>
          <a:noFill/>
          <a:ln/>
        </p:spPr>
        <p:txBody>
          <a:bodyPr wrap="none" lIns="0" tIns="0" rIns="0" bIns="0" rtlCol="0" anchor="t"/>
          <a:lstStyle/>
          <a:p>
            <a:pPr marL="0" indent="0" algn="l">
              <a:lnSpc>
                <a:spcPts val="2000"/>
              </a:lnSpc>
              <a:buNone/>
            </a:pPr>
            <a:r>
              <a:rPr lang="en-US" sz="1250" dirty="0">
                <a:solidFill>
                  <a:srgbClr val="626C3B"/>
                </a:solidFill>
                <a:latin typeface="Brygada 1918" pitchFamily="34" charset="0"/>
                <a:ea typeface="Brygada 1918" pitchFamily="34" charset="-122"/>
                <a:cs typeface="Brygada 1918" pitchFamily="34" charset="-120"/>
              </a:rPr>
              <a:t>PMS</a:t>
            </a:r>
            <a:endParaRPr lang="en-US" sz="1250" dirty="0"/>
          </a:p>
        </p:txBody>
      </p:sp>
      <p:sp>
        <p:nvSpPr>
          <p:cNvPr id="17" name="Shape 14"/>
          <p:cNvSpPr/>
          <p:nvPr/>
        </p:nvSpPr>
        <p:spPr>
          <a:xfrm>
            <a:off x="1483162" y="3806666"/>
            <a:ext cx="1177885" cy="388382"/>
          </a:xfrm>
          <a:prstGeom prst="roundRect">
            <a:avLst>
              <a:gd name="adj" fmla="val 61323"/>
            </a:avLst>
          </a:prstGeom>
          <a:noFill/>
          <a:ln w="7620">
            <a:solidFill>
              <a:srgbClr val="626C3B"/>
            </a:solidFill>
            <a:prstDash val="solid"/>
          </a:ln>
        </p:spPr>
        <p:txBody>
          <a:bodyPr/>
          <a:lstStyle/>
          <a:p>
            <a:endParaRPr lang="en-GB"/>
          </a:p>
        </p:txBody>
      </p:sp>
      <p:sp>
        <p:nvSpPr>
          <p:cNvPr id="18" name="Text 15"/>
          <p:cNvSpPr/>
          <p:nvPr/>
        </p:nvSpPr>
        <p:spPr>
          <a:xfrm>
            <a:off x="1609844" y="3873818"/>
            <a:ext cx="924520" cy="254079"/>
          </a:xfrm>
          <a:prstGeom prst="rect">
            <a:avLst/>
          </a:prstGeom>
          <a:noFill/>
          <a:ln/>
        </p:spPr>
        <p:txBody>
          <a:bodyPr wrap="none" lIns="0" tIns="0" rIns="0" bIns="0" rtlCol="0" anchor="t"/>
          <a:lstStyle/>
          <a:p>
            <a:pPr marL="0" indent="0" algn="l">
              <a:lnSpc>
                <a:spcPts val="2000"/>
              </a:lnSpc>
              <a:buNone/>
            </a:pPr>
            <a:r>
              <a:rPr lang="en-US" sz="1250" dirty="0">
                <a:solidFill>
                  <a:srgbClr val="626C3B"/>
                </a:solidFill>
                <a:latin typeface="Brygada 1918" pitchFamily="34" charset="0"/>
                <a:ea typeface="Brygada 1918" pitchFamily="34" charset="-122"/>
                <a:cs typeface="Brygada 1918" pitchFamily="34" charset="-120"/>
              </a:rPr>
              <a:t>REFERRALS</a:t>
            </a:r>
            <a:endParaRPr lang="en-US" sz="1250" dirty="0"/>
          </a:p>
        </p:txBody>
      </p:sp>
      <p:sp>
        <p:nvSpPr>
          <p:cNvPr id="19" name="Shape 16"/>
          <p:cNvSpPr/>
          <p:nvPr/>
        </p:nvSpPr>
        <p:spPr>
          <a:xfrm>
            <a:off x="793790" y="4418290"/>
            <a:ext cx="7556421" cy="1478280"/>
          </a:xfrm>
          <a:prstGeom prst="roundRect">
            <a:avLst>
              <a:gd name="adj" fmla="val 20139"/>
            </a:avLst>
          </a:prstGeom>
          <a:solidFill>
            <a:srgbClr val="FCF2B5"/>
          </a:solidFill>
          <a:ln/>
        </p:spPr>
        <p:txBody>
          <a:bodyPr/>
          <a:lstStyle/>
          <a:p>
            <a:endParaRPr lang="en-GB"/>
          </a:p>
        </p:txBody>
      </p:sp>
      <p:pic>
        <p:nvPicPr>
          <p:cNvPr id="20" name="Image 1" descr="preencoded.png"/>
          <p:cNvPicPr>
            <a:picLocks noChangeAspect="1"/>
          </p:cNvPicPr>
          <p:nvPr/>
        </p:nvPicPr>
        <p:blipFill>
          <a:blip r:embed="rId4"/>
          <a:stretch>
            <a:fillRect/>
          </a:stretch>
        </p:blipFill>
        <p:spPr>
          <a:xfrm>
            <a:off x="992148" y="4713565"/>
            <a:ext cx="248007" cy="198358"/>
          </a:xfrm>
          <a:prstGeom prst="rect">
            <a:avLst/>
          </a:prstGeom>
        </p:spPr>
      </p:pic>
      <p:sp>
        <p:nvSpPr>
          <p:cNvPr id="21" name="Text 17"/>
          <p:cNvSpPr/>
          <p:nvPr/>
        </p:nvSpPr>
        <p:spPr>
          <a:xfrm>
            <a:off x="1438513" y="4666178"/>
            <a:ext cx="6713339" cy="952619"/>
          </a:xfrm>
          <a:prstGeom prst="rect">
            <a:avLst/>
          </a:prstGeom>
          <a:noFill/>
          <a:ln/>
        </p:spPr>
        <p:txBody>
          <a:bodyPr wrap="square" lIns="0" tIns="0" rIns="0" bIns="0" rtlCol="0" anchor="t"/>
          <a:lstStyle/>
          <a:p>
            <a:pPr marL="0" indent="0" algn="l">
              <a:lnSpc>
                <a:spcPts val="2500"/>
              </a:lnSpc>
              <a:buNone/>
            </a:pPr>
            <a:r>
              <a:rPr lang="en-US" sz="1550" b="1" dirty="0">
                <a:solidFill>
                  <a:srgbClr val="000000"/>
                </a:solidFill>
                <a:latin typeface="Brygada 1918" pitchFamily="34" charset="0"/>
                <a:ea typeface="Brygada 1918" pitchFamily="34" charset="-122"/>
                <a:cs typeface="Brygada 1918" pitchFamily="34" charset="-120"/>
              </a:rPr>
              <a:t>Update Note:</a:t>
            </a:r>
            <a:r>
              <a:rPr lang="en-US" sz="1550" dirty="0">
                <a:solidFill>
                  <a:srgbClr val="000000"/>
                </a:solidFill>
                <a:latin typeface="Brygada 1918" pitchFamily="34" charset="0"/>
                <a:ea typeface="Brygada 1918" pitchFamily="34" charset="-122"/>
                <a:cs typeface="Brygada 1918" pitchFamily="34" charset="-120"/>
              </a:rPr>
              <a:t> Cystitis first-line antibiotic updated to </a:t>
            </a:r>
            <a:r>
              <a:rPr lang="en-US" sz="1550" b="1" dirty="0">
                <a:solidFill>
                  <a:srgbClr val="000000"/>
                </a:solidFill>
                <a:latin typeface="Brygada 1918" pitchFamily="34" charset="0"/>
                <a:ea typeface="Brygada 1918" pitchFamily="34" charset="-122"/>
                <a:cs typeface="Brygada 1918" pitchFamily="34" charset="-120"/>
              </a:rPr>
              <a:t>nitrofurantoin MR 100mg BD × 3 days</a:t>
            </a:r>
            <a:r>
              <a:rPr lang="en-US" sz="1550" dirty="0">
                <a:solidFill>
                  <a:srgbClr val="000000"/>
                </a:solidFill>
                <a:latin typeface="Brygada 1918" pitchFamily="34" charset="0"/>
                <a:ea typeface="Brygada 1918" pitchFamily="34" charset="-122"/>
                <a:cs typeface="Brygada 1918" pitchFamily="34" charset="-120"/>
              </a:rPr>
              <a:t> (NICE CKS 2023). Trimethoprim is now </a:t>
            </a:r>
            <a:r>
              <a:rPr lang="en-US" sz="1550" b="1" dirty="0">
                <a:solidFill>
                  <a:srgbClr val="000000"/>
                </a:solidFill>
                <a:latin typeface="Brygada 1918" pitchFamily="34" charset="0"/>
                <a:ea typeface="Brygada 1918" pitchFamily="34" charset="-122"/>
                <a:cs typeface="Brygada 1918" pitchFamily="34" charset="-120"/>
              </a:rPr>
              <a:t>second-line</a:t>
            </a:r>
            <a:r>
              <a:rPr lang="en-US" sz="1550" dirty="0">
                <a:solidFill>
                  <a:srgbClr val="000000"/>
                </a:solidFill>
                <a:latin typeface="Brygada 1918" pitchFamily="34" charset="0"/>
                <a:ea typeface="Brygada 1918" pitchFamily="34" charset="-122"/>
                <a:cs typeface="Brygada 1918" pitchFamily="34" charset="-120"/>
              </a:rPr>
              <a:t> due to resistance.</a:t>
            </a:r>
            <a:endParaRPr lang="en-US" sz="1550" dirty="0"/>
          </a:p>
        </p:txBody>
      </p:sp>
      <p:sp>
        <p:nvSpPr>
          <p:cNvPr id="24" name="Shape 5">
            <a:extLst>
              <a:ext uri="{FF2B5EF4-FFF2-40B4-BE49-F238E27FC236}">
                <a16:creationId xmlns:a16="http://schemas.microsoft.com/office/drawing/2014/main" id="{0649C3E2-2E62-5B27-26F9-B79D3FE8744D}"/>
              </a:ext>
            </a:extLst>
          </p:cNvPr>
          <p:cNvSpPr/>
          <p:nvPr/>
        </p:nvSpPr>
        <p:spPr>
          <a:xfrm>
            <a:off x="830281" y="6149087"/>
            <a:ext cx="7519929" cy="464106"/>
          </a:xfrm>
          <a:prstGeom prst="roundRect">
            <a:avLst>
              <a:gd name="adj" fmla="val 6384"/>
            </a:avLst>
          </a:prstGeom>
          <a:solidFill>
            <a:schemeClr val="accent2">
              <a:lumMod val="75000"/>
            </a:schemeClr>
          </a:solidFill>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3" name="Text 19"/>
          <p:cNvSpPr/>
          <p:nvPr/>
        </p:nvSpPr>
        <p:spPr>
          <a:xfrm>
            <a:off x="2661047" y="6238994"/>
            <a:ext cx="2568416" cy="254079"/>
          </a:xfrm>
          <a:prstGeom prst="rect">
            <a:avLst/>
          </a:prstGeom>
          <a:noFill/>
          <a:ln/>
        </p:spPr>
        <p:txBody>
          <a:bodyPr wrap="none" lIns="0" tIns="0" rIns="0" bIns="0" rtlCol="0" anchor="t"/>
          <a:lstStyle/>
          <a:p>
            <a:pPr marL="0" indent="0" algn="l">
              <a:lnSpc>
                <a:spcPts val="2000"/>
              </a:lnSpc>
              <a:buNone/>
            </a:pPr>
            <a:r>
              <a:rPr lang="en-US" sz="1600" b="1" dirty="0">
                <a:solidFill>
                  <a:schemeClr val="bg1"/>
                </a:solidFill>
                <a:latin typeface="Brygada 1918" pitchFamily="34" charset="0"/>
                <a:ea typeface="Brygada 1918" pitchFamily="34" charset="-122"/>
                <a:cs typeface="Brygada 1918" pitchFamily="34" charset="-120"/>
              </a:rPr>
              <a:t>BRADFORD VTS TEACHING DECK</a:t>
            </a:r>
            <a:endParaRPr lang="en-US" sz="1600" b="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205776" y="595313"/>
            <a:ext cx="5317688" cy="562094"/>
          </a:xfrm>
          <a:prstGeom prst="rect">
            <a:avLst/>
          </a:prstGeom>
          <a:noFill/>
          <a:ln/>
        </p:spPr>
        <p:txBody>
          <a:bodyPr wrap="none" lIns="0" tIns="0" rIns="0" bIns="0" rtlCol="0" anchor="t"/>
          <a:lstStyle/>
          <a:p>
            <a:pPr marL="0" indent="0" algn="l">
              <a:lnSpc>
                <a:spcPts val="4400"/>
              </a:lnSpc>
              <a:buNone/>
            </a:pPr>
            <a:r>
              <a:rPr lang="en-US" sz="3500" dirty="0">
                <a:solidFill>
                  <a:srgbClr val="403011"/>
                </a:solidFill>
                <a:latin typeface="Brygada 1918 Semi Bold" pitchFamily="34" charset="0"/>
                <a:ea typeface="Brygada 1918 Semi Bold" pitchFamily="34" charset="-122"/>
                <a:cs typeface="Brygada 1918 Semi Bold" pitchFamily="34" charset="-120"/>
              </a:rPr>
              <a:t>Red Flags &amp; Emergencies</a:t>
            </a:r>
            <a:endParaRPr lang="en-US" sz="3500" dirty="0"/>
          </a:p>
        </p:txBody>
      </p:sp>
      <p:sp>
        <p:nvSpPr>
          <p:cNvPr id="4" name="Text 1"/>
          <p:cNvSpPr/>
          <p:nvPr/>
        </p:nvSpPr>
        <p:spPr>
          <a:xfrm>
            <a:off x="6205776" y="1401842"/>
            <a:ext cx="7705249" cy="548640"/>
          </a:xfrm>
          <a:prstGeom prst="rect">
            <a:avLst/>
          </a:prstGeom>
          <a:noFill/>
          <a:ln/>
        </p:spPr>
        <p:txBody>
          <a:bodyPr wrap="square" lIns="0" tIns="0" rIns="0" bIns="0" rtlCol="0" anchor="t"/>
          <a:lstStyle/>
          <a:p>
            <a:pPr marL="0" indent="0" algn="l">
              <a:lnSpc>
                <a:spcPts val="2150"/>
              </a:lnSpc>
              <a:buNone/>
            </a:pPr>
            <a:r>
              <a:rPr lang="en-US" sz="1400" dirty="0">
                <a:solidFill>
                  <a:srgbClr val="403011"/>
                </a:solidFill>
                <a:latin typeface="Brygada 1918" pitchFamily="34" charset="0"/>
                <a:ea typeface="Brygada 1918" pitchFamily="34" charset="-122"/>
                <a:cs typeface="Brygada 1918" pitchFamily="34" charset="-120"/>
              </a:rPr>
              <a:t>The following presentations require immediate action or urgent referral. These must not be missed in primary care.</a:t>
            </a:r>
            <a:endParaRPr lang="en-US" sz="1400" dirty="0"/>
          </a:p>
        </p:txBody>
      </p:sp>
      <p:sp>
        <p:nvSpPr>
          <p:cNvPr id="5" name="Shape 2"/>
          <p:cNvSpPr/>
          <p:nvPr/>
        </p:nvSpPr>
        <p:spPr>
          <a:xfrm>
            <a:off x="6205776" y="2133838"/>
            <a:ext cx="7705249" cy="1332667"/>
          </a:xfrm>
          <a:prstGeom prst="roundRect">
            <a:avLst>
              <a:gd name="adj" fmla="val 8234"/>
            </a:avLst>
          </a:prstGeom>
          <a:solidFill>
            <a:srgbClr val="F6EBD4"/>
          </a:solidFill>
          <a:ln w="22860">
            <a:solidFill>
              <a:srgbClr val="626C3B"/>
            </a:solidFill>
            <a:prstDash val="solid"/>
          </a:ln>
        </p:spPr>
        <p:txBody>
          <a:bodyPr/>
          <a:lstStyle/>
          <a:p>
            <a:endParaRPr lang="en-GB"/>
          </a:p>
        </p:txBody>
      </p:sp>
      <p:sp>
        <p:nvSpPr>
          <p:cNvPr id="6" name="Shape 3"/>
          <p:cNvSpPr/>
          <p:nvPr/>
        </p:nvSpPr>
        <p:spPr>
          <a:xfrm>
            <a:off x="6182916" y="2133838"/>
            <a:ext cx="91440" cy="1332667"/>
          </a:xfrm>
          <a:prstGeom prst="roundRect">
            <a:avLst>
              <a:gd name="adj" fmla="val 295058"/>
            </a:avLst>
          </a:prstGeom>
          <a:solidFill>
            <a:srgbClr val="626C3B"/>
          </a:solidFill>
          <a:ln/>
        </p:spPr>
        <p:txBody>
          <a:bodyPr/>
          <a:lstStyle/>
          <a:p>
            <a:endParaRPr lang="en-GB"/>
          </a:p>
        </p:txBody>
      </p:sp>
      <p:sp>
        <p:nvSpPr>
          <p:cNvPr id="7" name="Text 4"/>
          <p:cNvSpPr/>
          <p:nvPr/>
        </p:nvSpPr>
        <p:spPr>
          <a:xfrm>
            <a:off x="6477000" y="2336483"/>
            <a:ext cx="3979307" cy="280988"/>
          </a:xfrm>
          <a:prstGeom prst="rect">
            <a:avLst/>
          </a:prstGeom>
          <a:noFill/>
          <a:ln/>
        </p:spPr>
        <p:txBody>
          <a:bodyPr wrap="none" lIns="0" tIns="0" rIns="0" bIns="0" rtlCol="0" anchor="t"/>
          <a:lstStyle/>
          <a:p>
            <a:pPr marL="0" indent="0" algn="l">
              <a:lnSpc>
                <a:spcPts val="2200"/>
              </a:lnSpc>
              <a:buNone/>
            </a:pPr>
            <a:r>
              <a:rPr lang="en-US" sz="1750" dirty="0">
                <a:solidFill>
                  <a:srgbClr val="000000"/>
                </a:solidFill>
                <a:latin typeface="Brygada 1918 Semi Bold" pitchFamily="34" charset="0"/>
                <a:ea typeface="Brygada 1918 Semi Bold" pitchFamily="34" charset="-122"/>
                <a:cs typeface="Brygada 1918 Semi Bold" pitchFamily="34" charset="-120"/>
              </a:rPr>
              <a:t>🚨</a:t>
            </a:r>
            <a:r>
              <a:rPr lang="en-US" sz="1750" dirty="0">
                <a:solidFill>
                  <a:srgbClr val="403011"/>
                </a:solidFill>
                <a:latin typeface="Brygada 1918 Semi Bold" pitchFamily="34" charset="0"/>
                <a:ea typeface="Brygada 1918 Semi Bold" pitchFamily="34" charset="-122"/>
                <a:cs typeface="Brygada 1918 Semi Bold" pitchFamily="34" charset="-120"/>
              </a:rPr>
              <a:t> Ectopic Pregnancy — EMERGENCY</a:t>
            </a:r>
            <a:endParaRPr lang="en-US" sz="1750" dirty="0"/>
          </a:p>
        </p:txBody>
      </p:sp>
      <p:sp>
        <p:nvSpPr>
          <p:cNvPr id="8" name="Text 5"/>
          <p:cNvSpPr/>
          <p:nvPr/>
        </p:nvSpPr>
        <p:spPr>
          <a:xfrm>
            <a:off x="6477000" y="2715220"/>
            <a:ext cx="7231380" cy="548640"/>
          </a:xfrm>
          <a:prstGeom prst="rect">
            <a:avLst/>
          </a:prstGeom>
          <a:noFill/>
          <a:ln/>
        </p:spPr>
        <p:txBody>
          <a:bodyPr wrap="square" lIns="0" tIns="0" rIns="0" bIns="0" rtlCol="0" anchor="t"/>
          <a:lstStyle/>
          <a:p>
            <a:pPr marL="0" indent="0" algn="l">
              <a:lnSpc>
                <a:spcPts val="2150"/>
              </a:lnSpc>
              <a:buNone/>
            </a:pPr>
            <a:r>
              <a:rPr lang="en-US" sz="1400" dirty="0">
                <a:solidFill>
                  <a:srgbClr val="403011"/>
                </a:solidFill>
                <a:latin typeface="Brygada 1918" pitchFamily="34" charset="0"/>
                <a:ea typeface="Brygada 1918" pitchFamily="34" charset="-122"/>
                <a:cs typeface="Brygada 1918" pitchFamily="34" charset="-120"/>
              </a:rPr>
              <a:t>Unilateral pelvic pain + abnormal bleeding + could be pregnant = </a:t>
            </a:r>
            <a:r>
              <a:rPr lang="en-US" sz="1400" b="1" dirty="0">
                <a:solidFill>
                  <a:srgbClr val="403011"/>
                </a:solidFill>
                <a:latin typeface="Brygada 1918" pitchFamily="34" charset="0"/>
                <a:ea typeface="Brygada 1918" pitchFamily="34" charset="-122"/>
                <a:cs typeface="Brygada 1918" pitchFamily="34" charset="-120"/>
              </a:rPr>
              <a:t>emergency referral immediately</a:t>
            </a:r>
            <a:r>
              <a:rPr lang="en-US" sz="1400" dirty="0">
                <a:solidFill>
                  <a:srgbClr val="403011"/>
                </a:solidFill>
                <a:latin typeface="Brygada 1918" pitchFamily="34" charset="0"/>
                <a:ea typeface="Brygada 1918" pitchFamily="34" charset="-122"/>
                <a:cs typeface="Brygada 1918" pitchFamily="34" charset="-120"/>
              </a:rPr>
              <a:t>. Do not delay. Call 999 or send directly to A&amp;E/gynaecology.</a:t>
            </a:r>
            <a:endParaRPr lang="en-US" sz="1400" dirty="0"/>
          </a:p>
        </p:txBody>
      </p:sp>
      <p:sp>
        <p:nvSpPr>
          <p:cNvPr id="9" name="Shape 6"/>
          <p:cNvSpPr/>
          <p:nvPr/>
        </p:nvSpPr>
        <p:spPr>
          <a:xfrm>
            <a:off x="6205776" y="3629501"/>
            <a:ext cx="7705249" cy="1332667"/>
          </a:xfrm>
          <a:prstGeom prst="roundRect">
            <a:avLst>
              <a:gd name="adj" fmla="val 8234"/>
            </a:avLst>
          </a:prstGeom>
          <a:solidFill>
            <a:srgbClr val="F6EBD4"/>
          </a:solidFill>
          <a:ln w="22860">
            <a:solidFill>
              <a:srgbClr val="83792E"/>
            </a:solidFill>
            <a:prstDash val="solid"/>
          </a:ln>
        </p:spPr>
        <p:txBody>
          <a:bodyPr/>
          <a:lstStyle/>
          <a:p>
            <a:endParaRPr lang="en-GB"/>
          </a:p>
        </p:txBody>
      </p:sp>
      <p:sp>
        <p:nvSpPr>
          <p:cNvPr id="10" name="Shape 7"/>
          <p:cNvSpPr/>
          <p:nvPr/>
        </p:nvSpPr>
        <p:spPr>
          <a:xfrm>
            <a:off x="6182916" y="3629501"/>
            <a:ext cx="91440" cy="1332667"/>
          </a:xfrm>
          <a:prstGeom prst="roundRect">
            <a:avLst>
              <a:gd name="adj" fmla="val 295058"/>
            </a:avLst>
          </a:prstGeom>
          <a:solidFill>
            <a:srgbClr val="83792E"/>
          </a:solidFill>
          <a:ln/>
        </p:spPr>
        <p:txBody>
          <a:bodyPr/>
          <a:lstStyle/>
          <a:p>
            <a:endParaRPr lang="en-GB"/>
          </a:p>
        </p:txBody>
      </p:sp>
      <p:sp>
        <p:nvSpPr>
          <p:cNvPr id="11" name="Text 8"/>
          <p:cNvSpPr/>
          <p:nvPr/>
        </p:nvSpPr>
        <p:spPr>
          <a:xfrm>
            <a:off x="6477000" y="3832146"/>
            <a:ext cx="3156347" cy="280988"/>
          </a:xfrm>
          <a:prstGeom prst="rect">
            <a:avLst/>
          </a:prstGeom>
          <a:noFill/>
          <a:ln/>
        </p:spPr>
        <p:txBody>
          <a:bodyPr wrap="none" lIns="0" tIns="0" rIns="0" bIns="0" rtlCol="0" anchor="t"/>
          <a:lstStyle/>
          <a:p>
            <a:pPr marL="0" indent="0" algn="l">
              <a:lnSpc>
                <a:spcPts val="2200"/>
              </a:lnSpc>
              <a:buNone/>
            </a:pPr>
            <a:r>
              <a:rPr lang="en-US" sz="1750" dirty="0">
                <a:solidFill>
                  <a:srgbClr val="000000"/>
                </a:solidFill>
                <a:latin typeface="Brygada 1918 Semi Bold" pitchFamily="34" charset="0"/>
                <a:ea typeface="Brygada 1918 Semi Bold" pitchFamily="34" charset="-122"/>
                <a:cs typeface="Brygada 1918 Semi Bold" pitchFamily="34" charset="-120"/>
              </a:rPr>
              <a:t>🚨</a:t>
            </a:r>
            <a:r>
              <a:rPr lang="en-US" sz="1750" dirty="0">
                <a:solidFill>
                  <a:srgbClr val="403011"/>
                </a:solidFill>
                <a:latin typeface="Brygada 1918 Semi Bold" pitchFamily="34" charset="0"/>
                <a:ea typeface="Brygada 1918 Semi Bold" pitchFamily="34" charset="-122"/>
                <a:cs typeface="Brygada 1918 Semi Bold" pitchFamily="34" charset="-120"/>
              </a:rPr>
              <a:t> Post-Menopausal Bleeding</a:t>
            </a:r>
            <a:endParaRPr lang="en-US" sz="1750" dirty="0"/>
          </a:p>
        </p:txBody>
      </p:sp>
      <p:sp>
        <p:nvSpPr>
          <p:cNvPr id="12" name="Text 9"/>
          <p:cNvSpPr/>
          <p:nvPr/>
        </p:nvSpPr>
        <p:spPr>
          <a:xfrm>
            <a:off x="6477000" y="4210883"/>
            <a:ext cx="7231380" cy="548640"/>
          </a:xfrm>
          <a:prstGeom prst="rect">
            <a:avLst/>
          </a:prstGeom>
          <a:noFill/>
          <a:ln/>
        </p:spPr>
        <p:txBody>
          <a:bodyPr wrap="square" lIns="0" tIns="0" rIns="0" bIns="0" rtlCol="0" anchor="t"/>
          <a:lstStyle/>
          <a:p>
            <a:pPr marL="0" indent="0" algn="l">
              <a:lnSpc>
                <a:spcPts val="2150"/>
              </a:lnSpc>
              <a:buNone/>
            </a:pPr>
            <a:r>
              <a:rPr lang="en-US" sz="1400" dirty="0">
                <a:solidFill>
                  <a:srgbClr val="403011"/>
                </a:solidFill>
                <a:latin typeface="Brygada 1918" pitchFamily="34" charset="0"/>
                <a:ea typeface="Brygada 1918" pitchFamily="34" charset="-122"/>
                <a:cs typeface="Brygada 1918" pitchFamily="34" charset="-120"/>
              </a:rPr>
              <a:t>Always refer on the </a:t>
            </a:r>
            <a:r>
              <a:rPr lang="en-US" sz="1400" b="1" dirty="0">
                <a:solidFill>
                  <a:srgbClr val="403011"/>
                </a:solidFill>
                <a:latin typeface="Brygada 1918" pitchFamily="34" charset="0"/>
                <a:ea typeface="Brygada 1918" pitchFamily="34" charset="-122"/>
                <a:cs typeface="Brygada 1918" pitchFamily="34" charset="-120"/>
              </a:rPr>
              <a:t>2WW uterine cancer pathway</a:t>
            </a:r>
            <a:r>
              <a:rPr lang="en-US" sz="1400" dirty="0">
                <a:solidFill>
                  <a:srgbClr val="403011"/>
                </a:solidFill>
                <a:latin typeface="Brygada 1918" pitchFamily="34" charset="0"/>
                <a:ea typeface="Brygada 1918" pitchFamily="34" charset="-122"/>
                <a:cs typeface="Brygada 1918" pitchFamily="34" charset="-120"/>
              </a:rPr>
              <a:t>. No exceptions. PMB = uterine cancer until proven otherwise.</a:t>
            </a:r>
            <a:endParaRPr lang="en-US" sz="1400" dirty="0"/>
          </a:p>
        </p:txBody>
      </p:sp>
      <p:sp>
        <p:nvSpPr>
          <p:cNvPr id="13" name="Shape 10"/>
          <p:cNvSpPr/>
          <p:nvPr/>
        </p:nvSpPr>
        <p:spPr>
          <a:xfrm>
            <a:off x="6205776" y="5125164"/>
            <a:ext cx="7705249" cy="1332667"/>
          </a:xfrm>
          <a:prstGeom prst="roundRect">
            <a:avLst>
              <a:gd name="adj" fmla="val 8234"/>
            </a:avLst>
          </a:prstGeom>
          <a:solidFill>
            <a:srgbClr val="F6EBD4"/>
          </a:solidFill>
          <a:ln w="22860">
            <a:solidFill>
              <a:srgbClr val="E8AF3B"/>
            </a:solidFill>
            <a:prstDash val="solid"/>
          </a:ln>
        </p:spPr>
        <p:txBody>
          <a:bodyPr/>
          <a:lstStyle/>
          <a:p>
            <a:endParaRPr lang="en-GB"/>
          </a:p>
        </p:txBody>
      </p:sp>
      <p:sp>
        <p:nvSpPr>
          <p:cNvPr id="14" name="Shape 11"/>
          <p:cNvSpPr/>
          <p:nvPr/>
        </p:nvSpPr>
        <p:spPr>
          <a:xfrm>
            <a:off x="6182916" y="5125164"/>
            <a:ext cx="91440" cy="1332667"/>
          </a:xfrm>
          <a:prstGeom prst="roundRect">
            <a:avLst>
              <a:gd name="adj" fmla="val 295058"/>
            </a:avLst>
          </a:prstGeom>
          <a:solidFill>
            <a:srgbClr val="E8AF3B"/>
          </a:solidFill>
          <a:ln/>
        </p:spPr>
        <p:txBody>
          <a:bodyPr/>
          <a:lstStyle/>
          <a:p>
            <a:endParaRPr lang="en-GB"/>
          </a:p>
        </p:txBody>
      </p:sp>
      <p:sp>
        <p:nvSpPr>
          <p:cNvPr id="15" name="Text 12"/>
          <p:cNvSpPr/>
          <p:nvPr/>
        </p:nvSpPr>
        <p:spPr>
          <a:xfrm>
            <a:off x="6477000" y="5327809"/>
            <a:ext cx="3525083" cy="280988"/>
          </a:xfrm>
          <a:prstGeom prst="rect">
            <a:avLst/>
          </a:prstGeom>
          <a:noFill/>
          <a:ln/>
        </p:spPr>
        <p:txBody>
          <a:bodyPr wrap="none" lIns="0" tIns="0" rIns="0" bIns="0" rtlCol="0" anchor="t"/>
          <a:lstStyle/>
          <a:p>
            <a:pPr marL="0" indent="0" algn="l">
              <a:lnSpc>
                <a:spcPts val="2200"/>
              </a:lnSpc>
              <a:buNone/>
            </a:pPr>
            <a:r>
              <a:rPr lang="en-US" sz="1750" dirty="0">
                <a:solidFill>
                  <a:srgbClr val="000000"/>
                </a:solidFill>
                <a:latin typeface="Brygada 1918 Semi Bold" pitchFamily="34" charset="0"/>
                <a:ea typeface="Brygada 1918 Semi Bold" pitchFamily="34" charset="-122"/>
                <a:cs typeface="Brygada 1918 Semi Bold" pitchFamily="34" charset="-120"/>
              </a:rPr>
              <a:t>🚨</a:t>
            </a:r>
            <a:r>
              <a:rPr lang="en-US" sz="1750" dirty="0">
                <a:solidFill>
                  <a:srgbClr val="403011"/>
                </a:solidFill>
                <a:latin typeface="Brygada 1918 Semi Bold" pitchFamily="34" charset="0"/>
                <a:ea typeface="Brygada 1918 Semi Bold" pitchFamily="34" charset="-122"/>
                <a:cs typeface="Brygada 1918 Semi Bold" pitchFamily="34" charset="-120"/>
              </a:rPr>
              <a:t> Persistent Abnormal Bleeding</a:t>
            </a:r>
            <a:endParaRPr lang="en-US" sz="1750" dirty="0"/>
          </a:p>
        </p:txBody>
      </p:sp>
      <p:sp>
        <p:nvSpPr>
          <p:cNvPr id="16" name="Text 13"/>
          <p:cNvSpPr/>
          <p:nvPr/>
        </p:nvSpPr>
        <p:spPr>
          <a:xfrm>
            <a:off x="6477000" y="5706547"/>
            <a:ext cx="7231380" cy="548640"/>
          </a:xfrm>
          <a:prstGeom prst="rect">
            <a:avLst/>
          </a:prstGeom>
          <a:noFill/>
          <a:ln/>
        </p:spPr>
        <p:txBody>
          <a:bodyPr wrap="square" lIns="0" tIns="0" rIns="0" bIns="0" rtlCol="0" anchor="t"/>
          <a:lstStyle/>
          <a:p>
            <a:pPr marL="0" indent="0" algn="l">
              <a:lnSpc>
                <a:spcPts val="2150"/>
              </a:lnSpc>
              <a:buNone/>
            </a:pPr>
            <a:r>
              <a:rPr lang="en-US" sz="1400" dirty="0">
                <a:solidFill>
                  <a:srgbClr val="403011"/>
                </a:solidFill>
                <a:latin typeface="Brygada 1918" pitchFamily="34" charset="0"/>
                <a:ea typeface="Brygada 1918" pitchFamily="34" charset="-122"/>
                <a:cs typeface="Brygada 1918" pitchFamily="34" charset="-120"/>
              </a:rPr>
              <a:t>Persistent abnormal bleeding not responding to treatment must be investigated further. Do not continue to manage empirically without a diagnosis.</a:t>
            </a:r>
            <a:endParaRPr lang="en-US" sz="1400" dirty="0"/>
          </a:p>
        </p:txBody>
      </p:sp>
      <p:sp>
        <p:nvSpPr>
          <p:cNvPr id="17" name="Shape 14"/>
          <p:cNvSpPr/>
          <p:nvPr/>
        </p:nvSpPr>
        <p:spPr>
          <a:xfrm>
            <a:off x="6205776" y="6641187"/>
            <a:ext cx="7705249" cy="993100"/>
          </a:xfrm>
          <a:prstGeom prst="roundRect">
            <a:avLst>
              <a:gd name="adj" fmla="val 27168"/>
            </a:avLst>
          </a:prstGeom>
          <a:solidFill>
            <a:srgbClr val="DFE4CE"/>
          </a:solidFill>
          <a:ln/>
        </p:spPr>
        <p:txBody>
          <a:bodyPr/>
          <a:lstStyle/>
          <a:p>
            <a:endParaRPr lang="en-GB"/>
          </a:p>
        </p:txBody>
      </p:sp>
      <p:pic>
        <p:nvPicPr>
          <p:cNvPr id="18" name="Image 1" descr="preencoded.png"/>
          <p:cNvPicPr>
            <a:picLocks noChangeAspect="1"/>
          </p:cNvPicPr>
          <p:nvPr/>
        </p:nvPicPr>
        <p:blipFill>
          <a:blip r:embed="rId4"/>
          <a:stretch>
            <a:fillRect/>
          </a:stretch>
        </p:blipFill>
        <p:spPr>
          <a:xfrm>
            <a:off x="6385560" y="6906578"/>
            <a:ext cx="224790" cy="179784"/>
          </a:xfrm>
          <a:prstGeom prst="rect">
            <a:avLst/>
          </a:prstGeom>
        </p:spPr>
      </p:pic>
      <p:sp>
        <p:nvSpPr>
          <p:cNvPr id="19" name="Text 15"/>
          <p:cNvSpPr/>
          <p:nvPr/>
        </p:nvSpPr>
        <p:spPr>
          <a:xfrm>
            <a:off x="6790134" y="6849070"/>
            <a:ext cx="6941106" cy="548640"/>
          </a:xfrm>
          <a:prstGeom prst="rect">
            <a:avLst/>
          </a:prstGeom>
          <a:noFill/>
          <a:ln/>
        </p:spPr>
        <p:txBody>
          <a:bodyPr wrap="square" lIns="0" tIns="0" rIns="0" bIns="0" rtlCol="0" anchor="t"/>
          <a:lstStyle/>
          <a:p>
            <a:pPr marL="0" indent="0" algn="l">
              <a:lnSpc>
                <a:spcPts val="2150"/>
              </a:lnSpc>
              <a:buNone/>
            </a:pPr>
            <a:r>
              <a:rPr lang="en-US" sz="1400" b="1" dirty="0">
                <a:solidFill>
                  <a:srgbClr val="000000"/>
                </a:solidFill>
                <a:latin typeface="Brygada 1918" pitchFamily="34" charset="0"/>
                <a:ea typeface="Brygada 1918" pitchFamily="34" charset="-122"/>
                <a:cs typeface="Brygada 1918" pitchFamily="34" charset="-120"/>
              </a:rPr>
              <a:t>Bradford VTS — Women's Health</a:t>
            </a:r>
            <a:r>
              <a:rPr lang="en-US" sz="1400" dirty="0">
                <a:solidFill>
                  <a:srgbClr val="000000"/>
                </a:solidFill>
                <a:latin typeface="Brygada 1918" pitchFamily="34" charset="0"/>
                <a:ea typeface="Brygada 1918" pitchFamily="34" charset="-122"/>
                <a:cs typeface="Brygada 1918" pitchFamily="34" charset="-120"/>
              </a:rPr>
              <a:t> | Updated to NICE CKS 2023 | </a:t>
            </a:r>
            <a:r>
              <a:rPr lang="en-US" sz="1400" b="1" dirty="0">
                <a:solidFill>
                  <a:srgbClr val="000000"/>
                </a:solidFill>
                <a:latin typeface="Brygada 1918" pitchFamily="34" charset="0"/>
                <a:ea typeface="Brygada 1918" pitchFamily="34" charset="-122"/>
                <a:cs typeface="Brygada 1918" pitchFamily="34" charset="-120"/>
              </a:rPr>
              <a:t>www.bradfordvts.co.uk</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722709"/>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403011"/>
                </a:solidFill>
                <a:latin typeface="Brygada 1918 Semi Bold" pitchFamily="34" charset="0"/>
                <a:ea typeface="Brygada 1918 Semi Bold" pitchFamily="34" charset="-122"/>
                <a:cs typeface="Brygada 1918 Semi Bold" pitchFamily="34" charset="-120"/>
              </a:rPr>
              <a:t>Cystitis</a:t>
            </a:r>
            <a:endParaRPr lang="en-US" sz="3900" dirty="0"/>
          </a:p>
        </p:txBody>
      </p:sp>
      <p:sp>
        <p:nvSpPr>
          <p:cNvPr id="3" name="Text 1"/>
          <p:cNvSpPr/>
          <p:nvPr/>
        </p:nvSpPr>
        <p:spPr>
          <a:xfrm>
            <a:off x="793790" y="1739622"/>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Uncomplicated lower UTI in women is common in primary care. Key history features are </a:t>
            </a:r>
            <a:r>
              <a:rPr lang="en-US" sz="1550" b="1" dirty="0">
                <a:solidFill>
                  <a:srgbClr val="403011"/>
                </a:solidFill>
                <a:latin typeface="Brygada 1918" pitchFamily="34" charset="0"/>
                <a:ea typeface="Brygada 1918" pitchFamily="34" charset="-122"/>
                <a:cs typeface="Brygada 1918" pitchFamily="34" charset="-120"/>
              </a:rPr>
              <a:t>dysuria, frequency, and urgency</a:t>
            </a:r>
            <a:r>
              <a:rPr lang="en-US" sz="1550" dirty="0">
                <a:solidFill>
                  <a:srgbClr val="403011"/>
                </a:solidFill>
                <a:latin typeface="Brygada 1918" pitchFamily="34" charset="0"/>
                <a:ea typeface="Brygada 1918" pitchFamily="34" charset="-122"/>
                <a:cs typeface="Brygada 1918" pitchFamily="34" charset="-120"/>
              </a:rPr>
              <a:t>. Always exclude upper UTI/pyelonephritis by checking for rigors, vomiting, and loin pain — if present, manage as pyelonephritis.</a:t>
            </a:r>
            <a:endParaRPr lang="en-US" sz="1550" dirty="0"/>
          </a:p>
        </p:txBody>
      </p:sp>
      <p:sp>
        <p:nvSpPr>
          <p:cNvPr id="4" name="Shape 2"/>
          <p:cNvSpPr/>
          <p:nvPr/>
        </p:nvSpPr>
        <p:spPr>
          <a:xfrm>
            <a:off x="650915" y="2597944"/>
            <a:ext cx="6565106" cy="3524845"/>
          </a:xfrm>
          <a:prstGeom prst="roundRect">
            <a:avLst>
              <a:gd name="adj" fmla="val 13514"/>
            </a:avLst>
          </a:prstGeom>
          <a:solidFill>
            <a:srgbClr val="626C3B"/>
          </a:solidFill>
          <a:ln/>
        </p:spPr>
        <p:txBody>
          <a:bodyPr/>
          <a:lstStyle/>
          <a:p>
            <a:endParaRPr lang="en-GB"/>
          </a:p>
        </p:txBody>
      </p:sp>
      <p:sp>
        <p:nvSpPr>
          <p:cNvPr id="5" name="Text 3"/>
          <p:cNvSpPr/>
          <p:nvPr/>
        </p:nvSpPr>
        <p:spPr>
          <a:xfrm>
            <a:off x="849273" y="279630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Brygada 1918 Semi Bold" pitchFamily="34" charset="0"/>
                <a:ea typeface="Brygada 1918 Semi Bold" pitchFamily="34" charset="-122"/>
                <a:cs typeface="Brygada 1918 Semi Bold" pitchFamily="34" charset="-120"/>
              </a:rPr>
              <a:t>Investigation</a:t>
            </a:r>
            <a:endParaRPr lang="en-US" sz="1950" dirty="0"/>
          </a:p>
        </p:txBody>
      </p:sp>
      <p:sp>
        <p:nvSpPr>
          <p:cNvPr id="6" name="Text 4"/>
          <p:cNvSpPr/>
          <p:nvPr/>
        </p:nvSpPr>
        <p:spPr>
          <a:xfrm>
            <a:off x="849273" y="3304818"/>
            <a:ext cx="6168390" cy="1270159"/>
          </a:xfrm>
          <a:prstGeom prst="rect">
            <a:avLst/>
          </a:prstGeom>
          <a:noFill/>
          <a:ln/>
        </p:spPr>
        <p:txBody>
          <a:bodyPr wrap="square" lIns="0" tIns="0" rIns="0" bIns="0" rtlCol="0" anchor="t"/>
          <a:lstStyle/>
          <a:p>
            <a:pPr marL="0" indent="0" algn="l">
              <a:lnSpc>
                <a:spcPts val="2500"/>
              </a:lnSpc>
              <a:buNone/>
            </a:pPr>
            <a:r>
              <a:rPr lang="en-US" sz="1550" dirty="0">
                <a:solidFill>
                  <a:srgbClr val="FFFFFF"/>
                </a:solidFill>
                <a:latin typeface="Brygada 1918" pitchFamily="34" charset="0"/>
                <a:ea typeface="Brygada 1918" pitchFamily="34" charset="-122"/>
                <a:cs typeface="Brygada 1918" pitchFamily="34" charset="-120"/>
              </a:rPr>
              <a:t>Urine dipstick is sufficient for uncomplicated lower UTI in young women. Send MSU if: pregnant; recurrent UTI; treatment failure; or atypical features. Examination is usually not needed in uncomplicated cases.</a:t>
            </a:r>
            <a:endParaRPr lang="en-US" sz="1550" dirty="0"/>
          </a:p>
        </p:txBody>
      </p:sp>
      <p:sp>
        <p:nvSpPr>
          <p:cNvPr id="7" name="Text 5"/>
          <p:cNvSpPr/>
          <p:nvPr/>
        </p:nvSpPr>
        <p:spPr>
          <a:xfrm>
            <a:off x="7564874" y="2796302"/>
            <a:ext cx="3234333" cy="310158"/>
          </a:xfrm>
          <a:prstGeom prst="rect">
            <a:avLst/>
          </a:prstGeom>
          <a:noFill/>
          <a:ln/>
        </p:spPr>
        <p:txBody>
          <a:bodyPr wrap="none" lIns="0" tIns="0" rIns="0" bIns="0" rtlCol="0" anchor="t"/>
          <a:lstStyle/>
          <a:p>
            <a:pPr marL="0" indent="0" algn="l">
              <a:lnSpc>
                <a:spcPts val="2400"/>
              </a:lnSpc>
              <a:buNone/>
            </a:pPr>
            <a:r>
              <a:rPr lang="en-US" sz="1950" dirty="0">
                <a:solidFill>
                  <a:srgbClr val="403011"/>
                </a:solidFill>
                <a:latin typeface="Brygada 1918 Semi Bold" pitchFamily="34" charset="0"/>
                <a:ea typeface="Brygada 1918 Semi Bold" pitchFamily="34" charset="-122"/>
                <a:cs typeface="Brygada 1918 Semi Bold" pitchFamily="34" charset="-120"/>
              </a:rPr>
              <a:t>Treatment (NICE CKS 2023)</a:t>
            </a:r>
            <a:endParaRPr lang="en-US" sz="1950" dirty="0"/>
          </a:p>
        </p:txBody>
      </p:sp>
      <p:sp>
        <p:nvSpPr>
          <p:cNvPr id="8" name="Text 6"/>
          <p:cNvSpPr/>
          <p:nvPr/>
        </p:nvSpPr>
        <p:spPr>
          <a:xfrm>
            <a:off x="7564874" y="3304818"/>
            <a:ext cx="6279356" cy="2748558"/>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3011"/>
                </a:solidFill>
                <a:latin typeface="Brygada 1918" pitchFamily="34" charset="0"/>
                <a:ea typeface="Brygada 1918" pitchFamily="34" charset="-122"/>
                <a:cs typeface="Brygada 1918" pitchFamily="34" charset="-120"/>
              </a:rPr>
              <a:t>First-line:</a:t>
            </a:r>
            <a:r>
              <a:rPr lang="en-US" sz="1550" dirty="0">
                <a:solidFill>
                  <a:srgbClr val="403011"/>
                </a:solidFill>
                <a:latin typeface="Brygada 1918" pitchFamily="34" charset="0"/>
                <a:ea typeface="Brygada 1918" pitchFamily="34" charset="-122"/>
                <a:cs typeface="Brygada 1918" pitchFamily="34" charset="-120"/>
              </a:rPr>
              <a:t> Nitrofurantoin 100mg MR twice daily × 3 days (avoid if eGFR &lt;45)</a:t>
            </a:r>
            <a:endParaRPr lang="en-US" sz="1550" dirty="0"/>
          </a:p>
          <a:p>
            <a:pPr marL="342900" indent="-342900" algn="l">
              <a:lnSpc>
                <a:spcPts val="2500"/>
              </a:lnSpc>
              <a:buSzPct val="100000"/>
              <a:buChar char="•"/>
            </a:pPr>
            <a:r>
              <a:rPr lang="en-US" sz="1550" b="1" dirty="0">
                <a:solidFill>
                  <a:srgbClr val="403011"/>
                </a:solidFill>
                <a:latin typeface="Brygada 1918" pitchFamily="34" charset="0"/>
                <a:ea typeface="Brygada 1918" pitchFamily="34" charset="-122"/>
                <a:cs typeface="Brygada 1918" pitchFamily="34" charset="-120"/>
              </a:rPr>
              <a:t>Alternative:</a:t>
            </a:r>
            <a:r>
              <a:rPr lang="en-US" sz="1550" dirty="0">
                <a:solidFill>
                  <a:srgbClr val="403011"/>
                </a:solidFill>
                <a:latin typeface="Brygada 1918" pitchFamily="34" charset="0"/>
                <a:ea typeface="Brygada 1918" pitchFamily="34" charset="-122"/>
                <a:cs typeface="Brygada 1918" pitchFamily="34" charset="-120"/>
              </a:rPr>
              <a:t> Trimethoprim 200mg BD × 3 days (only if local resistance &lt;20%)</a:t>
            </a:r>
            <a:endParaRPr lang="en-US" sz="1550" dirty="0"/>
          </a:p>
          <a:p>
            <a:pPr marL="342900" indent="-342900" algn="l">
              <a:lnSpc>
                <a:spcPts val="2500"/>
              </a:lnSpc>
              <a:buSzPct val="100000"/>
              <a:buChar char="•"/>
            </a:pPr>
            <a:r>
              <a:rPr lang="en-US" sz="1550" b="1" dirty="0">
                <a:solidFill>
                  <a:srgbClr val="403011"/>
                </a:solidFill>
                <a:latin typeface="Brygada 1918" pitchFamily="34" charset="0"/>
                <a:ea typeface="Brygada 1918" pitchFamily="34" charset="-122"/>
                <a:cs typeface="Brygada 1918" pitchFamily="34" charset="-120"/>
              </a:rPr>
              <a:t>Pregnancy:</a:t>
            </a:r>
            <a:r>
              <a:rPr lang="en-US" sz="1550" dirty="0">
                <a:solidFill>
                  <a:srgbClr val="403011"/>
                </a:solidFill>
                <a:latin typeface="Brygada 1918" pitchFamily="34" charset="0"/>
                <a:ea typeface="Brygada 1918" pitchFamily="34" charset="-122"/>
                <a:cs typeface="Brygada 1918" pitchFamily="34" charset="-120"/>
              </a:rPr>
              <a:t> Cefalexin or nitrofurantoin (avoid nitrofurantoin at ≥36 weeks); 7-day course</a:t>
            </a:r>
            <a:endParaRPr lang="en-US" sz="1550" dirty="0"/>
          </a:p>
          <a:p>
            <a:pPr marL="342900" indent="-342900" algn="l">
              <a:lnSpc>
                <a:spcPts val="2500"/>
              </a:lnSpc>
              <a:buSzPct val="100000"/>
              <a:buChar char="•"/>
            </a:pPr>
            <a:r>
              <a:rPr lang="en-US" sz="1550" b="1" dirty="0">
                <a:solidFill>
                  <a:srgbClr val="403011"/>
                </a:solidFill>
                <a:latin typeface="Brygada 1918" pitchFamily="34" charset="0"/>
                <a:ea typeface="Brygada 1918" pitchFamily="34" charset="-122"/>
                <a:cs typeface="Brygada 1918" pitchFamily="34" charset="-120"/>
              </a:rPr>
              <a:t>Asymptomatic bacteriuria:</a:t>
            </a:r>
            <a:r>
              <a:rPr lang="en-US" sz="1550" dirty="0">
                <a:solidFill>
                  <a:srgbClr val="403011"/>
                </a:solidFill>
                <a:latin typeface="Brygada 1918" pitchFamily="34" charset="0"/>
                <a:ea typeface="Brygada 1918" pitchFamily="34" charset="-122"/>
                <a:cs typeface="Brygada 1918" pitchFamily="34" charset="-120"/>
              </a:rPr>
              <a:t> Do NOT treat in non-pregnant adults; DO treat in pregnancy</a:t>
            </a:r>
            <a:endParaRPr lang="en-US" sz="1550" dirty="0"/>
          </a:p>
        </p:txBody>
      </p:sp>
      <p:sp>
        <p:nvSpPr>
          <p:cNvPr id="9" name="Shape 7"/>
          <p:cNvSpPr/>
          <p:nvPr/>
        </p:nvSpPr>
        <p:spPr>
          <a:xfrm>
            <a:off x="793790" y="6346031"/>
            <a:ext cx="13042821" cy="1160740"/>
          </a:xfrm>
          <a:prstGeom prst="roundRect">
            <a:avLst>
              <a:gd name="adj" fmla="val 25648"/>
            </a:avLst>
          </a:prstGeom>
          <a:solidFill>
            <a:srgbClr val="B6D6FC"/>
          </a:solidFill>
          <a:ln/>
        </p:spPr>
        <p:txBody>
          <a:bodyPr/>
          <a:lstStyle/>
          <a:p>
            <a:endParaRPr lang="en-GB"/>
          </a:p>
        </p:txBody>
      </p:sp>
      <p:pic>
        <p:nvPicPr>
          <p:cNvPr id="10" name="Image 0" descr="preencoded.png"/>
          <p:cNvPicPr>
            <a:picLocks noChangeAspect="1"/>
          </p:cNvPicPr>
          <p:nvPr/>
        </p:nvPicPr>
        <p:blipFill>
          <a:blip r:embed="rId3"/>
          <a:stretch>
            <a:fillRect/>
          </a:stretch>
        </p:blipFill>
        <p:spPr>
          <a:xfrm>
            <a:off x="992148" y="6641306"/>
            <a:ext cx="248007" cy="198358"/>
          </a:xfrm>
          <a:prstGeom prst="rect">
            <a:avLst/>
          </a:prstGeom>
        </p:spPr>
      </p:pic>
      <p:sp>
        <p:nvSpPr>
          <p:cNvPr id="11" name="Text 8"/>
          <p:cNvSpPr/>
          <p:nvPr/>
        </p:nvSpPr>
        <p:spPr>
          <a:xfrm>
            <a:off x="1438513" y="6593919"/>
            <a:ext cx="12199739" cy="635079"/>
          </a:xfrm>
          <a:prstGeom prst="rect">
            <a:avLst/>
          </a:prstGeom>
          <a:noFill/>
          <a:ln/>
        </p:spPr>
        <p:txBody>
          <a:bodyPr wrap="square" lIns="0" tIns="0" rIns="0" bIns="0" rtlCol="0" anchor="t"/>
          <a:lstStyle/>
          <a:p>
            <a:pPr marL="0" indent="0" algn="l">
              <a:lnSpc>
                <a:spcPts val="2500"/>
              </a:lnSpc>
              <a:buNone/>
            </a:pPr>
            <a:r>
              <a:rPr lang="en-US" sz="1550" b="1" dirty="0">
                <a:solidFill>
                  <a:srgbClr val="000000"/>
                </a:solidFill>
                <a:latin typeface="Brygada 1918" pitchFamily="34" charset="0"/>
                <a:ea typeface="Brygada 1918" pitchFamily="34" charset="-122"/>
                <a:cs typeface="Brygada 1918" pitchFamily="34" charset="-120"/>
              </a:rPr>
              <a:t>Recurrent UTI</a:t>
            </a:r>
            <a:r>
              <a:rPr lang="en-US" sz="1550" dirty="0">
                <a:solidFill>
                  <a:srgbClr val="000000"/>
                </a:solidFill>
                <a:latin typeface="Brygada 1918" pitchFamily="34" charset="0"/>
                <a:ea typeface="Brygada 1918" pitchFamily="34" charset="-122"/>
                <a:cs typeface="Brygada 1918" pitchFamily="34" charset="-120"/>
              </a:rPr>
              <a:t> (2 episodes in 6 months or 3 in 12 months): Send MSU and USS. Consider prophylaxis with nitrofurantoin 50mg nocte or post-coital dosing.</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165146"/>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403011"/>
                </a:solidFill>
                <a:latin typeface="Brygada 1918 Semi Bold" pitchFamily="34" charset="0"/>
                <a:ea typeface="Brygada 1918 Semi Bold" pitchFamily="34" charset="-122"/>
                <a:cs typeface="Brygada 1918 Semi Bold" pitchFamily="34" charset="-120"/>
              </a:rPr>
              <a:t>Vaginal Discharge</a:t>
            </a:r>
            <a:endParaRPr lang="en-US" sz="3900" dirty="0"/>
          </a:p>
        </p:txBody>
      </p:sp>
      <p:sp>
        <p:nvSpPr>
          <p:cNvPr id="3" name="Text 1"/>
          <p:cNvSpPr/>
          <p:nvPr/>
        </p:nvSpPr>
        <p:spPr>
          <a:xfrm>
            <a:off x="793790" y="2182058"/>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Vaginal discharge has several common causes. A careful history — including character of discharge, previous episodes, and sexual history (unless clearly candida) — guides management. Examination is not needed if presentation is clearly candida; otherwise offer a chaperone, inspect the vulva/perineum, perform speculum examination, and take swabs (HVS and endocervical if STI risk).</a:t>
            </a:r>
            <a:endParaRPr lang="en-US" sz="1550" dirty="0"/>
          </a:p>
        </p:txBody>
      </p:sp>
      <p:sp>
        <p:nvSpPr>
          <p:cNvPr id="4" name="Shape 2"/>
          <p:cNvSpPr/>
          <p:nvPr/>
        </p:nvSpPr>
        <p:spPr>
          <a:xfrm>
            <a:off x="793790" y="3357920"/>
            <a:ext cx="6422231" cy="1912858"/>
          </a:xfrm>
          <a:prstGeom prst="roundRect">
            <a:avLst>
              <a:gd name="adj" fmla="val 15564"/>
            </a:avLst>
          </a:prstGeom>
          <a:solidFill>
            <a:srgbClr val="626C3B"/>
          </a:solidFill>
          <a:ln w="7620">
            <a:solidFill>
              <a:srgbClr val="7B8554"/>
            </a:solidFill>
            <a:prstDash val="solid"/>
          </a:ln>
        </p:spPr>
        <p:txBody>
          <a:bodyPr/>
          <a:lstStyle/>
          <a:p>
            <a:endParaRPr lang="en-GB"/>
          </a:p>
        </p:txBody>
      </p:sp>
      <p:sp>
        <p:nvSpPr>
          <p:cNvPr id="5" name="Text 3"/>
          <p:cNvSpPr/>
          <p:nvPr/>
        </p:nvSpPr>
        <p:spPr>
          <a:xfrm>
            <a:off x="999768" y="3563898"/>
            <a:ext cx="3091220"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Brygada 1918 Semi Bold" pitchFamily="34" charset="0"/>
                <a:ea typeface="Brygada 1918 Semi Bold" pitchFamily="34" charset="-122"/>
                <a:cs typeface="Brygada 1918 Semi Bold" pitchFamily="34" charset="-120"/>
              </a:rPr>
              <a:t>Bacterial Vaginosis (~50%)</a:t>
            </a:r>
            <a:endParaRPr lang="en-US" sz="1950" dirty="0"/>
          </a:p>
        </p:txBody>
      </p:sp>
      <p:sp>
        <p:nvSpPr>
          <p:cNvPr id="6" name="Text 4"/>
          <p:cNvSpPr/>
          <p:nvPr/>
        </p:nvSpPr>
        <p:spPr>
          <a:xfrm>
            <a:off x="999768" y="3993118"/>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FFFFFF"/>
                </a:solidFill>
                <a:latin typeface="Brygada 1918" pitchFamily="34" charset="0"/>
                <a:ea typeface="Brygada 1918" pitchFamily="34" charset="-122"/>
                <a:cs typeface="Brygada 1918" pitchFamily="34" charset="-120"/>
              </a:rPr>
              <a:t>Thin, watery, fishy-smelling discharge. No vulvitis.</a:t>
            </a:r>
            <a:endParaRPr lang="en-US" sz="1550" dirty="0"/>
          </a:p>
        </p:txBody>
      </p:sp>
      <p:sp>
        <p:nvSpPr>
          <p:cNvPr id="7" name="Text 5"/>
          <p:cNvSpPr/>
          <p:nvPr/>
        </p:nvSpPr>
        <p:spPr>
          <a:xfrm>
            <a:off x="999768" y="4429720"/>
            <a:ext cx="6010275" cy="317540"/>
          </a:xfrm>
          <a:prstGeom prst="rect">
            <a:avLst/>
          </a:prstGeom>
          <a:noFill/>
          <a:ln/>
        </p:spPr>
        <p:txBody>
          <a:bodyPr wrap="none" lIns="0" tIns="0" rIns="0" bIns="0" rtlCol="0" anchor="t"/>
          <a:lstStyle/>
          <a:p>
            <a:pPr marL="0" indent="0" algn="l">
              <a:lnSpc>
                <a:spcPts val="2500"/>
              </a:lnSpc>
              <a:buNone/>
            </a:pPr>
            <a:r>
              <a:rPr lang="en-US" sz="1550" b="1" dirty="0">
                <a:solidFill>
                  <a:srgbClr val="FFFFFF"/>
                </a:solidFill>
                <a:latin typeface="Brygada 1918" pitchFamily="34" charset="0"/>
                <a:ea typeface="Brygada 1918" pitchFamily="34" charset="-122"/>
                <a:cs typeface="Brygada 1918" pitchFamily="34" charset="-120"/>
              </a:rPr>
              <a:t>Rx:</a:t>
            </a:r>
            <a:r>
              <a:rPr lang="en-US" sz="1550" dirty="0">
                <a:solidFill>
                  <a:srgbClr val="FFFFFF"/>
                </a:solidFill>
                <a:latin typeface="Brygada 1918" pitchFamily="34" charset="0"/>
                <a:ea typeface="Brygada 1918" pitchFamily="34" charset="-122"/>
                <a:cs typeface="Brygada 1918" pitchFamily="34" charset="-120"/>
              </a:rPr>
              <a:t> Metronidazole 400mg BD × 5–7 days (or 2g single dose)</a:t>
            </a:r>
            <a:endParaRPr lang="en-US" sz="1550" dirty="0"/>
          </a:p>
        </p:txBody>
      </p:sp>
      <p:sp>
        <p:nvSpPr>
          <p:cNvPr id="8" name="Shape 6"/>
          <p:cNvSpPr/>
          <p:nvPr/>
        </p:nvSpPr>
        <p:spPr>
          <a:xfrm>
            <a:off x="7414379" y="3357920"/>
            <a:ext cx="6422231" cy="1912858"/>
          </a:xfrm>
          <a:prstGeom prst="roundRect">
            <a:avLst>
              <a:gd name="adj" fmla="val 15564"/>
            </a:avLst>
          </a:prstGeom>
          <a:solidFill>
            <a:srgbClr val="83792E"/>
          </a:solidFill>
          <a:ln w="7620">
            <a:solidFill>
              <a:srgbClr val="9C9247"/>
            </a:solidFill>
            <a:prstDash val="solid"/>
          </a:ln>
        </p:spPr>
        <p:txBody>
          <a:bodyPr/>
          <a:lstStyle/>
          <a:p>
            <a:endParaRPr lang="en-GB"/>
          </a:p>
        </p:txBody>
      </p:sp>
      <p:sp>
        <p:nvSpPr>
          <p:cNvPr id="9" name="Text 7"/>
          <p:cNvSpPr/>
          <p:nvPr/>
        </p:nvSpPr>
        <p:spPr>
          <a:xfrm>
            <a:off x="7620357" y="356389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Brygada 1918 Semi Bold" pitchFamily="34" charset="0"/>
                <a:ea typeface="Brygada 1918 Semi Bold" pitchFamily="34" charset="-122"/>
                <a:cs typeface="Brygada 1918 Semi Bold" pitchFamily="34" charset="-120"/>
              </a:rPr>
              <a:t>Candida (~35%)</a:t>
            </a:r>
            <a:endParaRPr lang="en-US" sz="1950" dirty="0"/>
          </a:p>
        </p:txBody>
      </p:sp>
      <p:sp>
        <p:nvSpPr>
          <p:cNvPr id="10" name="Text 8"/>
          <p:cNvSpPr/>
          <p:nvPr/>
        </p:nvSpPr>
        <p:spPr>
          <a:xfrm>
            <a:off x="7620357" y="3993118"/>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FFFFFF"/>
                </a:solidFill>
                <a:latin typeface="Brygada 1918" pitchFamily="34" charset="0"/>
                <a:ea typeface="Brygada 1918" pitchFamily="34" charset="-122"/>
                <a:cs typeface="Brygada 1918" pitchFamily="34" charset="-120"/>
              </a:rPr>
              <a:t>Itchy, white curd-like discharge; vulvitis present.</a:t>
            </a:r>
            <a:endParaRPr lang="en-US" sz="1550" dirty="0"/>
          </a:p>
        </p:txBody>
      </p:sp>
      <p:sp>
        <p:nvSpPr>
          <p:cNvPr id="11" name="Text 9"/>
          <p:cNvSpPr/>
          <p:nvPr/>
        </p:nvSpPr>
        <p:spPr>
          <a:xfrm>
            <a:off x="7620357" y="4429720"/>
            <a:ext cx="6010275" cy="635079"/>
          </a:xfrm>
          <a:prstGeom prst="rect">
            <a:avLst/>
          </a:prstGeom>
          <a:noFill/>
          <a:ln/>
        </p:spPr>
        <p:txBody>
          <a:bodyPr wrap="square" lIns="0" tIns="0" rIns="0" bIns="0" rtlCol="0" anchor="t"/>
          <a:lstStyle/>
          <a:p>
            <a:pPr marL="0" indent="0" algn="l">
              <a:lnSpc>
                <a:spcPts val="2500"/>
              </a:lnSpc>
              <a:buNone/>
            </a:pPr>
            <a:r>
              <a:rPr lang="en-US" sz="1550" b="1" dirty="0">
                <a:solidFill>
                  <a:srgbClr val="FFFFFF"/>
                </a:solidFill>
                <a:latin typeface="Brygada 1918" pitchFamily="34" charset="0"/>
                <a:ea typeface="Brygada 1918" pitchFamily="34" charset="-122"/>
                <a:cs typeface="Brygada 1918" pitchFamily="34" charset="-120"/>
              </a:rPr>
              <a:t>Rx:</a:t>
            </a:r>
            <a:r>
              <a:rPr lang="en-US" sz="1550" dirty="0">
                <a:solidFill>
                  <a:srgbClr val="FFFFFF"/>
                </a:solidFill>
                <a:latin typeface="Brygada 1918" pitchFamily="34" charset="0"/>
                <a:ea typeface="Brygada 1918" pitchFamily="34" charset="-122"/>
                <a:cs typeface="Brygada 1918" pitchFamily="34" charset="-120"/>
              </a:rPr>
              <a:t> Clotrimazole 500mg pessary (single dose) or fluconazole 150mg oral</a:t>
            </a:r>
            <a:endParaRPr lang="en-US" sz="1550" dirty="0"/>
          </a:p>
        </p:txBody>
      </p:sp>
      <p:sp>
        <p:nvSpPr>
          <p:cNvPr id="12" name="Shape 10"/>
          <p:cNvSpPr/>
          <p:nvPr/>
        </p:nvSpPr>
        <p:spPr>
          <a:xfrm>
            <a:off x="793790" y="5469136"/>
            <a:ext cx="6422231" cy="1595318"/>
          </a:xfrm>
          <a:prstGeom prst="roundRect">
            <a:avLst>
              <a:gd name="adj" fmla="val 18662"/>
            </a:avLst>
          </a:prstGeom>
          <a:solidFill>
            <a:srgbClr val="E8AF3B"/>
          </a:solidFill>
          <a:ln w="7620">
            <a:solidFill>
              <a:srgbClr val="CE9521"/>
            </a:solidFill>
            <a:prstDash val="solid"/>
          </a:ln>
        </p:spPr>
        <p:txBody>
          <a:bodyPr/>
          <a:lstStyle/>
          <a:p>
            <a:endParaRPr lang="en-GB"/>
          </a:p>
        </p:txBody>
      </p:sp>
      <p:sp>
        <p:nvSpPr>
          <p:cNvPr id="13" name="Text 11"/>
          <p:cNvSpPr/>
          <p:nvPr/>
        </p:nvSpPr>
        <p:spPr>
          <a:xfrm>
            <a:off x="999768" y="567511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Brygada 1918 Semi Bold" pitchFamily="34" charset="0"/>
                <a:ea typeface="Brygada 1918 Semi Bold" pitchFamily="34" charset="-122"/>
                <a:cs typeface="Brygada 1918 Semi Bold" pitchFamily="34" charset="-120"/>
              </a:rPr>
              <a:t>Chlamydia (~5%)</a:t>
            </a:r>
            <a:endParaRPr lang="en-US" sz="1950" dirty="0"/>
          </a:p>
        </p:txBody>
      </p:sp>
      <p:sp>
        <p:nvSpPr>
          <p:cNvPr id="14" name="Text 12"/>
          <p:cNvSpPr/>
          <p:nvPr/>
        </p:nvSpPr>
        <p:spPr>
          <a:xfrm>
            <a:off x="999768" y="6104334"/>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000000"/>
                </a:solidFill>
                <a:latin typeface="Brygada 1918" pitchFamily="34" charset="0"/>
                <a:ea typeface="Brygada 1918" pitchFamily="34" charset="-122"/>
                <a:cs typeface="Brygada 1918" pitchFamily="34" charset="-120"/>
              </a:rPr>
              <a:t>Often no discharge; cervicitis, dyspareunia. Screen if STI risk.</a:t>
            </a:r>
            <a:endParaRPr lang="en-US" sz="1550" dirty="0"/>
          </a:p>
        </p:txBody>
      </p:sp>
      <p:sp>
        <p:nvSpPr>
          <p:cNvPr id="15" name="Text 13"/>
          <p:cNvSpPr/>
          <p:nvPr/>
        </p:nvSpPr>
        <p:spPr>
          <a:xfrm>
            <a:off x="999768" y="6540937"/>
            <a:ext cx="6010275" cy="317540"/>
          </a:xfrm>
          <a:prstGeom prst="rect">
            <a:avLst/>
          </a:prstGeom>
          <a:noFill/>
          <a:ln/>
        </p:spPr>
        <p:txBody>
          <a:bodyPr wrap="none" lIns="0" tIns="0" rIns="0" bIns="0" rtlCol="0" anchor="t"/>
          <a:lstStyle/>
          <a:p>
            <a:pPr marL="0" indent="0" algn="l">
              <a:lnSpc>
                <a:spcPts val="2500"/>
              </a:lnSpc>
              <a:buNone/>
            </a:pPr>
            <a:r>
              <a:rPr lang="en-US" sz="1550" b="1" dirty="0">
                <a:solidFill>
                  <a:srgbClr val="000000"/>
                </a:solidFill>
                <a:latin typeface="Brygada 1918" pitchFamily="34" charset="0"/>
                <a:ea typeface="Brygada 1918" pitchFamily="34" charset="-122"/>
                <a:cs typeface="Brygada 1918" pitchFamily="34" charset="-120"/>
              </a:rPr>
              <a:t>Rx:</a:t>
            </a:r>
            <a:r>
              <a:rPr lang="en-US" sz="1550" dirty="0">
                <a:solidFill>
                  <a:srgbClr val="000000"/>
                </a:solidFill>
                <a:latin typeface="Brygada 1918" pitchFamily="34" charset="0"/>
                <a:ea typeface="Brygada 1918" pitchFamily="34" charset="-122"/>
                <a:cs typeface="Brygada 1918" pitchFamily="34" charset="-120"/>
              </a:rPr>
              <a:t> Doxycycline 100mg BD × 7 days (first-line, BASHH 2023)</a:t>
            </a:r>
            <a:endParaRPr lang="en-US" sz="1550" dirty="0"/>
          </a:p>
        </p:txBody>
      </p:sp>
      <p:sp>
        <p:nvSpPr>
          <p:cNvPr id="16" name="Shape 14"/>
          <p:cNvSpPr/>
          <p:nvPr/>
        </p:nvSpPr>
        <p:spPr>
          <a:xfrm>
            <a:off x="7414379" y="5469136"/>
            <a:ext cx="6422231" cy="1595318"/>
          </a:xfrm>
          <a:prstGeom prst="roundRect">
            <a:avLst>
              <a:gd name="adj" fmla="val 18662"/>
            </a:avLst>
          </a:prstGeom>
          <a:solidFill>
            <a:srgbClr val="CC914D"/>
          </a:solidFill>
          <a:ln w="7620">
            <a:solidFill>
              <a:srgbClr val="B27733"/>
            </a:solidFill>
            <a:prstDash val="solid"/>
          </a:ln>
        </p:spPr>
        <p:txBody>
          <a:bodyPr/>
          <a:lstStyle/>
          <a:p>
            <a:endParaRPr lang="en-GB"/>
          </a:p>
        </p:txBody>
      </p:sp>
      <p:sp>
        <p:nvSpPr>
          <p:cNvPr id="17" name="Text 15"/>
          <p:cNvSpPr/>
          <p:nvPr/>
        </p:nvSpPr>
        <p:spPr>
          <a:xfrm>
            <a:off x="7620357" y="567511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Brygada 1918 Semi Bold" pitchFamily="34" charset="0"/>
                <a:ea typeface="Brygada 1918 Semi Bold" pitchFamily="34" charset="-122"/>
                <a:cs typeface="Brygada 1918 Semi Bold" pitchFamily="34" charset="-120"/>
              </a:rPr>
              <a:t>Trichomonas (~5%)</a:t>
            </a:r>
            <a:endParaRPr lang="en-US" sz="1950" dirty="0"/>
          </a:p>
        </p:txBody>
      </p:sp>
      <p:sp>
        <p:nvSpPr>
          <p:cNvPr id="18" name="Text 16"/>
          <p:cNvSpPr/>
          <p:nvPr/>
        </p:nvSpPr>
        <p:spPr>
          <a:xfrm>
            <a:off x="7620357" y="6104334"/>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000000"/>
                </a:solidFill>
                <a:latin typeface="Brygada 1918" pitchFamily="34" charset="0"/>
                <a:ea typeface="Brygada 1918" pitchFamily="34" charset="-122"/>
                <a:cs typeface="Brygada 1918" pitchFamily="34" charset="-120"/>
              </a:rPr>
              <a:t>Frothy, yellow-green, purulent discharge; soreness.</a:t>
            </a:r>
            <a:endParaRPr lang="en-US" sz="1550" dirty="0"/>
          </a:p>
        </p:txBody>
      </p:sp>
      <p:sp>
        <p:nvSpPr>
          <p:cNvPr id="19" name="Text 17"/>
          <p:cNvSpPr/>
          <p:nvPr/>
        </p:nvSpPr>
        <p:spPr>
          <a:xfrm>
            <a:off x="7620357" y="6540937"/>
            <a:ext cx="6010275" cy="317540"/>
          </a:xfrm>
          <a:prstGeom prst="rect">
            <a:avLst/>
          </a:prstGeom>
          <a:noFill/>
          <a:ln/>
        </p:spPr>
        <p:txBody>
          <a:bodyPr wrap="none" lIns="0" tIns="0" rIns="0" bIns="0" rtlCol="0" anchor="t"/>
          <a:lstStyle/>
          <a:p>
            <a:pPr marL="0" indent="0" algn="l">
              <a:lnSpc>
                <a:spcPts val="2500"/>
              </a:lnSpc>
              <a:buNone/>
            </a:pPr>
            <a:r>
              <a:rPr lang="en-US" sz="1550" b="1" dirty="0">
                <a:solidFill>
                  <a:srgbClr val="000000"/>
                </a:solidFill>
                <a:latin typeface="Brygada 1918" pitchFamily="34" charset="0"/>
                <a:ea typeface="Brygada 1918" pitchFamily="34" charset="-122"/>
                <a:cs typeface="Brygada 1918" pitchFamily="34" charset="-120"/>
              </a:rPr>
              <a:t>Rx:</a:t>
            </a:r>
            <a:r>
              <a:rPr lang="en-US" sz="1550" dirty="0">
                <a:solidFill>
                  <a:srgbClr val="000000"/>
                </a:solidFill>
                <a:latin typeface="Brygada 1918" pitchFamily="34" charset="0"/>
                <a:ea typeface="Brygada 1918" pitchFamily="34" charset="-122"/>
                <a:cs typeface="Brygada 1918" pitchFamily="34" charset="-120"/>
              </a:rPr>
              <a:t> Metronidazole 2g single dose or 400mg BD × 5–7 days</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280190" y="878800"/>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403011"/>
                </a:solidFill>
                <a:latin typeface="Brygada 1918 Semi Bold" pitchFamily="34" charset="0"/>
                <a:ea typeface="Brygada 1918 Semi Bold" pitchFamily="34" charset="-122"/>
                <a:cs typeface="Brygada 1918 Semi Bold" pitchFamily="34" charset="-120"/>
              </a:rPr>
              <a:t>Dysmenorrhoea</a:t>
            </a:r>
            <a:endParaRPr lang="en-US" sz="3900" dirty="0"/>
          </a:p>
        </p:txBody>
      </p:sp>
      <p:sp>
        <p:nvSpPr>
          <p:cNvPr id="4" name="Text 1"/>
          <p:cNvSpPr/>
          <p:nvPr/>
        </p:nvSpPr>
        <p:spPr>
          <a:xfrm>
            <a:off x="6280190" y="1796534"/>
            <a:ext cx="7556421" cy="1587698"/>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Dysmenorrhoea is most commonly a primary condition presenting in teenagers from menarche. The key distinction is between </a:t>
            </a:r>
            <a:r>
              <a:rPr lang="en-US" sz="1550" b="1" dirty="0">
                <a:solidFill>
                  <a:srgbClr val="403011"/>
                </a:solidFill>
                <a:latin typeface="Brygada 1918" pitchFamily="34" charset="0"/>
                <a:ea typeface="Brygada 1918" pitchFamily="34" charset="-122"/>
                <a:cs typeface="Brygada 1918" pitchFamily="34" charset="-120"/>
              </a:rPr>
              <a:t>primary dysmenorrhoea</a:t>
            </a:r>
            <a:r>
              <a:rPr lang="en-US" sz="1550" dirty="0">
                <a:solidFill>
                  <a:srgbClr val="403011"/>
                </a:solidFill>
                <a:latin typeface="Brygada 1918" pitchFamily="34" charset="0"/>
                <a:ea typeface="Brygada 1918" pitchFamily="34" charset="-122"/>
                <a:cs typeface="Brygada 1918" pitchFamily="34" charset="-120"/>
              </a:rPr>
              <a:t> (pain present since periods began, no underlying pathology) and </a:t>
            </a:r>
            <a:r>
              <a:rPr lang="en-US" sz="1550" b="1" dirty="0">
                <a:solidFill>
                  <a:srgbClr val="403011"/>
                </a:solidFill>
                <a:latin typeface="Brygada 1918" pitchFamily="34" charset="0"/>
                <a:ea typeface="Brygada 1918" pitchFamily="34" charset="-122"/>
                <a:cs typeface="Brygada 1918" pitchFamily="34" charset="-120"/>
              </a:rPr>
              <a:t>secondary dysmenorrhoea</a:t>
            </a:r>
            <a:r>
              <a:rPr lang="en-US" sz="1550" dirty="0">
                <a:solidFill>
                  <a:srgbClr val="403011"/>
                </a:solidFill>
                <a:latin typeface="Brygada 1918" pitchFamily="34" charset="0"/>
                <a:ea typeface="Brygada 1918" pitchFamily="34" charset="-122"/>
                <a:cs typeface="Brygada 1918" pitchFamily="34" charset="-120"/>
              </a:rPr>
              <a:t> (pain developing after pain-free periods, suggesting an underlying cause such as endometriosis).</a:t>
            </a:r>
            <a:endParaRPr lang="en-US" sz="1550" dirty="0"/>
          </a:p>
        </p:txBody>
      </p:sp>
      <p:sp>
        <p:nvSpPr>
          <p:cNvPr id="5" name="Text 2"/>
          <p:cNvSpPr/>
          <p:nvPr/>
        </p:nvSpPr>
        <p:spPr>
          <a:xfrm>
            <a:off x="6280190" y="3805833"/>
            <a:ext cx="2678787" cy="310158"/>
          </a:xfrm>
          <a:prstGeom prst="rect">
            <a:avLst/>
          </a:prstGeom>
          <a:noFill/>
          <a:ln/>
        </p:spPr>
        <p:txBody>
          <a:bodyPr wrap="none" lIns="0" tIns="0" rIns="0" bIns="0" rtlCol="0" anchor="t"/>
          <a:lstStyle/>
          <a:p>
            <a:pPr marL="0" indent="0" algn="l">
              <a:lnSpc>
                <a:spcPts val="2400"/>
              </a:lnSpc>
              <a:buNone/>
            </a:pPr>
            <a:r>
              <a:rPr lang="en-US" sz="1950" dirty="0">
                <a:solidFill>
                  <a:srgbClr val="403011"/>
                </a:solidFill>
                <a:latin typeface="Brygada 1918 Semi Bold" pitchFamily="34" charset="0"/>
                <a:ea typeface="Brygada 1918 Semi Bold" pitchFamily="34" charset="-122"/>
                <a:cs typeface="Brygada 1918 Semi Bold" pitchFamily="34" charset="-120"/>
              </a:rPr>
              <a:t>History &amp; Examination</a:t>
            </a:r>
            <a:endParaRPr lang="en-US" sz="1950" dirty="0"/>
          </a:p>
        </p:txBody>
      </p:sp>
      <p:sp>
        <p:nvSpPr>
          <p:cNvPr id="6" name="Text 3"/>
          <p:cNvSpPr/>
          <p:nvPr/>
        </p:nvSpPr>
        <p:spPr>
          <a:xfrm>
            <a:off x="6280190" y="4314349"/>
            <a:ext cx="3536156" cy="2857857"/>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Establish when pain started — always had it (primary) or developed later (secondary). Ask about dyspareunia and intermenstrual bleeding, which suggest secondary causes. Also enquire about contraceptive need, as this influences treatment choice. Examination is usually not needed for primary dysmenorrhoea.</a:t>
            </a:r>
            <a:endParaRPr lang="en-US" sz="1550" dirty="0"/>
          </a:p>
        </p:txBody>
      </p:sp>
      <p:sp>
        <p:nvSpPr>
          <p:cNvPr id="7" name="Shape 4"/>
          <p:cNvSpPr/>
          <p:nvPr/>
        </p:nvSpPr>
        <p:spPr>
          <a:xfrm>
            <a:off x="10165199" y="3607475"/>
            <a:ext cx="3821906" cy="3743325"/>
          </a:xfrm>
          <a:prstGeom prst="roundRect">
            <a:avLst>
              <a:gd name="adj" fmla="val 12725"/>
            </a:avLst>
          </a:prstGeom>
          <a:solidFill>
            <a:srgbClr val="83792E"/>
          </a:solidFill>
          <a:ln/>
        </p:spPr>
        <p:txBody>
          <a:bodyPr/>
          <a:lstStyle/>
          <a:p>
            <a:endParaRPr lang="en-GB"/>
          </a:p>
        </p:txBody>
      </p:sp>
      <p:sp>
        <p:nvSpPr>
          <p:cNvPr id="8" name="Text 5"/>
          <p:cNvSpPr/>
          <p:nvPr/>
        </p:nvSpPr>
        <p:spPr>
          <a:xfrm>
            <a:off x="10363557" y="380583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Brygada 1918 Semi Bold" pitchFamily="34" charset="0"/>
                <a:ea typeface="Brygada 1918 Semi Bold" pitchFamily="34" charset="-122"/>
                <a:cs typeface="Brygada 1918 Semi Bold" pitchFamily="34" charset="-120"/>
              </a:rPr>
              <a:t>Treatment</a:t>
            </a:r>
            <a:endParaRPr lang="en-US" sz="1950" dirty="0"/>
          </a:p>
        </p:txBody>
      </p:sp>
      <p:sp>
        <p:nvSpPr>
          <p:cNvPr id="9" name="Text 6"/>
          <p:cNvSpPr/>
          <p:nvPr/>
        </p:nvSpPr>
        <p:spPr>
          <a:xfrm>
            <a:off x="10363557" y="4314349"/>
            <a:ext cx="3425190" cy="2679144"/>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000000"/>
                </a:solidFill>
                <a:latin typeface="Brygada 1918" pitchFamily="34" charset="0"/>
                <a:ea typeface="Brygada 1918" pitchFamily="34" charset="-122"/>
                <a:cs typeface="Brygada 1918" pitchFamily="34" charset="-120"/>
              </a:rPr>
              <a:t>First-line:</a:t>
            </a:r>
            <a:r>
              <a:rPr lang="en-US" sz="1550" dirty="0">
                <a:solidFill>
                  <a:srgbClr val="000000"/>
                </a:solidFill>
                <a:latin typeface="Brygada 1918" pitchFamily="34" charset="0"/>
                <a:ea typeface="Brygada 1918" pitchFamily="34" charset="-122"/>
                <a:cs typeface="Brygada 1918" pitchFamily="34" charset="-120"/>
              </a:rPr>
              <a:t> NSAIDs — mefenamic acid or ibuprofen</a:t>
            </a:r>
            <a:endParaRPr lang="en-US" sz="1550" dirty="0"/>
          </a:p>
          <a:p>
            <a:pPr marL="342900" indent="-342900" algn="l">
              <a:lnSpc>
                <a:spcPts val="2500"/>
              </a:lnSpc>
              <a:buSzPct val="100000"/>
              <a:buChar char="•"/>
            </a:pPr>
            <a:r>
              <a:rPr lang="en-US" sz="1550" b="1" dirty="0">
                <a:solidFill>
                  <a:srgbClr val="000000"/>
                </a:solidFill>
                <a:latin typeface="Brygada 1918" pitchFamily="34" charset="0"/>
                <a:ea typeface="Brygada 1918" pitchFamily="34" charset="-122"/>
                <a:cs typeface="Brygada 1918" pitchFamily="34" charset="-120"/>
              </a:rPr>
              <a:t>If contraception needed:</a:t>
            </a:r>
            <a:r>
              <a:rPr lang="en-US" sz="1550" dirty="0">
                <a:solidFill>
                  <a:srgbClr val="000000"/>
                </a:solidFill>
                <a:latin typeface="Brygada 1918" pitchFamily="34" charset="0"/>
                <a:ea typeface="Brygada 1918" pitchFamily="34" charset="-122"/>
                <a:cs typeface="Brygada 1918" pitchFamily="34" charset="-120"/>
              </a:rPr>
              <a:t> Combined oral contraceptive pill (COCP)</a:t>
            </a:r>
            <a:endParaRPr lang="en-US" sz="1550" dirty="0"/>
          </a:p>
          <a:p>
            <a:pPr marL="342900" indent="-342900" algn="l">
              <a:lnSpc>
                <a:spcPts val="2500"/>
              </a:lnSpc>
              <a:buSzPct val="100000"/>
              <a:buChar char="•"/>
            </a:pPr>
            <a:r>
              <a:rPr lang="en-US" sz="1550" b="1" dirty="0">
                <a:solidFill>
                  <a:srgbClr val="000000"/>
                </a:solidFill>
                <a:latin typeface="Brygada 1918" pitchFamily="34" charset="0"/>
                <a:ea typeface="Brygada 1918" pitchFamily="34" charset="-122"/>
                <a:cs typeface="Brygada 1918" pitchFamily="34" charset="-120"/>
              </a:rPr>
              <a:t>Secondary dysmenorrhoea</a:t>
            </a:r>
            <a:r>
              <a:rPr lang="en-US" sz="1550" dirty="0">
                <a:solidFill>
                  <a:srgbClr val="000000"/>
                </a:solidFill>
                <a:latin typeface="Brygada 1918" pitchFamily="34" charset="0"/>
                <a:ea typeface="Brygada 1918" pitchFamily="34" charset="-122"/>
                <a:cs typeface="Brygada 1918" pitchFamily="34" charset="-120"/>
              </a:rPr>
              <a:t> (pain started after pain-free periods, or dyspareunia, or IMB): </a:t>
            </a:r>
            <a:r>
              <a:rPr lang="en-US" sz="1550" b="1" dirty="0">
                <a:solidFill>
                  <a:srgbClr val="000000"/>
                </a:solidFill>
                <a:latin typeface="Brygada 1918" pitchFamily="34" charset="0"/>
                <a:ea typeface="Brygada 1918" pitchFamily="34" charset="-122"/>
                <a:cs typeface="Brygada 1918" pitchFamily="34" charset="-120"/>
              </a:rPr>
              <a:t>refer</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357789"/>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403011"/>
                </a:solidFill>
                <a:latin typeface="Brygada 1918 Semi Bold" pitchFamily="34" charset="0"/>
                <a:ea typeface="Brygada 1918 Semi Bold" pitchFamily="34" charset="-122"/>
                <a:cs typeface="Brygada 1918 Semi Bold" pitchFamily="34" charset="-120"/>
              </a:rPr>
              <a:t>Menorrhagia</a:t>
            </a:r>
            <a:endParaRPr lang="en-US" sz="3900" dirty="0"/>
          </a:p>
        </p:txBody>
      </p:sp>
      <p:sp>
        <p:nvSpPr>
          <p:cNvPr id="3" name="Text 1"/>
          <p:cNvSpPr/>
          <p:nvPr/>
        </p:nvSpPr>
        <p:spPr>
          <a:xfrm>
            <a:off x="793790" y="2374702"/>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Heavy menstrual bleeding (HMB) is defined by its impact on quality of life — this is the key question to ask. Symptoms suggesting significant HMB include clots, flooding, inability to use tampons, changing pads more frequently than hourly, and needing double protection.</a:t>
            </a:r>
            <a:endParaRPr lang="en-US" sz="1550" dirty="0"/>
          </a:p>
        </p:txBody>
      </p:sp>
      <p:sp>
        <p:nvSpPr>
          <p:cNvPr id="4" name="Text 2"/>
          <p:cNvSpPr/>
          <p:nvPr/>
        </p:nvSpPr>
        <p:spPr>
          <a:xfrm>
            <a:off x="793790" y="343138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3011"/>
                </a:solidFill>
                <a:latin typeface="Brygada 1918 Semi Bold" pitchFamily="34" charset="0"/>
                <a:ea typeface="Brygada 1918 Semi Bold" pitchFamily="34" charset="-122"/>
                <a:cs typeface="Brygada 1918 Semi Bold" pitchFamily="34" charset="-120"/>
              </a:rPr>
              <a:t>Assessment</a:t>
            </a:r>
            <a:endParaRPr lang="en-US" sz="1950" dirty="0"/>
          </a:p>
        </p:txBody>
      </p:sp>
      <p:sp>
        <p:nvSpPr>
          <p:cNvPr id="5" name="Text 3"/>
          <p:cNvSpPr/>
          <p:nvPr/>
        </p:nvSpPr>
        <p:spPr>
          <a:xfrm>
            <a:off x="793790" y="3939897"/>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Do not examine during a period. Offer a chaperone. Assess cervix appearance and uterine size/shape on bimanual examination. Investigations: </a:t>
            </a:r>
            <a:r>
              <a:rPr lang="en-US" sz="1550" b="1" dirty="0">
                <a:solidFill>
                  <a:srgbClr val="403011"/>
                </a:solidFill>
                <a:latin typeface="Brygada 1918" pitchFamily="34" charset="0"/>
                <a:ea typeface="Brygada 1918" pitchFamily="34" charset="-122"/>
                <a:cs typeface="Brygada 1918" pitchFamily="34" charset="-120"/>
              </a:rPr>
              <a:t>FBC</a:t>
            </a:r>
            <a:r>
              <a:rPr lang="en-US" sz="1550" dirty="0">
                <a:solidFill>
                  <a:srgbClr val="403011"/>
                </a:solidFill>
                <a:latin typeface="Brygada 1918" pitchFamily="34" charset="0"/>
                <a:ea typeface="Brygada 1918" pitchFamily="34" charset="-122"/>
                <a:cs typeface="Brygada 1918" pitchFamily="34" charset="-120"/>
              </a:rPr>
              <a:t> and </a:t>
            </a:r>
            <a:r>
              <a:rPr lang="en-US" sz="1550" b="1" dirty="0">
                <a:solidFill>
                  <a:srgbClr val="403011"/>
                </a:solidFill>
                <a:latin typeface="Brygada 1918" pitchFamily="34" charset="0"/>
                <a:ea typeface="Brygada 1918" pitchFamily="34" charset="-122"/>
                <a:cs typeface="Brygada 1918" pitchFamily="34" charset="-120"/>
              </a:rPr>
              <a:t>pelvic USS</a:t>
            </a:r>
            <a:r>
              <a:rPr lang="en-US" sz="1550" dirty="0">
                <a:solidFill>
                  <a:srgbClr val="403011"/>
                </a:solidFill>
                <a:latin typeface="Brygada 1918" pitchFamily="34" charset="0"/>
                <a:ea typeface="Brygada 1918" pitchFamily="34" charset="-122"/>
                <a:cs typeface="Brygada 1918" pitchFamily="34" charset="-120"/>
              </a:rPr>
              <a:t>. Review USS result before prescribing — do not prescribe blindly.</a:t>
            </a:r>
            <a:endParaRPr lang="en-US" sz="1550" dirty="0"/>
          </a:p>
        </p:txBody>
      </p:sp>
      <p:sp>
        <p:nvSpPr>
          <p:cNvPr id="6" name="Text 4"/>
          <p:cNvSpPr/>
          <p:nvPr/>
        </p:nvSpPr>
        <p:spPr>
          <a:xfrm>
            <a:off x="7564874" y="3431381"/>
            <a:ext cx="2751653" cy="310158"/>
          </a:xfrm>
          <a:prstGeom prst="rect">
            <a:avLst/>
          </a:prstGeom>
          <a:noFill/>
          <a:ln/>
        </p:spPr>
        <p:txBody>
          <a:bodyPr wrap="none" lIns="0" tIns="0" rIns="0" bIns="0" rtlCol="0" anchor="t"/>
          <a:lstStyle/>
          <a:p>
            <a:pPr marL="0" indent="0" algn="l">
              <a:lnSpc>
                <a:spcPts val="2400"/>
              </a:lnSpc>
              <a:buNone/>
            </a:pPr>
            <a:r>
              <a:rPr lang="en-US" sz="1950" dirty="0">
                <a:solidFill>
                  <a:srgbClr val="403011"/>
                </a:solidFill>
                <a:latin typeface="Brygada 1918 Semi Bold" pitchFamily="34" charset="0"/>
                <a:ea typeface="Brygada 1918 Semi Bold" pitchFamily="34" charset="-122"/>
                <a:cs typeface="Brygada 1918 Semi Bold" pitchFamily="34" charset="-120"/>
              </a:rPr>
              <a:t>Treatment (NICE NG88)</a:t>
            </a:r>
            <a:endParaRPr lang="en-US" sz="1950" dirty="0"/>
          </a:p>
        </p:txBody>
      </p:sp>
      <p:sp>
        <p:nvSpPr>
          <p:cNvPr id="7" name="Text 5"/>
          <p:cNvSpPr/>
          <p:nvPr/>
        </p:nvSpPr>
        <p:spPr>
          <a:xfrm>
            <a:off x="7564874" y="3939897"/>
            <a:ext cx="6279356" cy="179593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3011"/>
                </a:solidFill>
                <a:latin typeface="Brygada 1918" pitchFamily="34" charset="0"/>
                <a:ea typeface="Brygada 1918" pitchFamily="34" charset="-122"/>
                <a:cs typeface="Brygada 1918" pitchFamily="34" charset="-120"/>
              </a:rPr>
              <a:t>1st line:</a:t>
            </a:r>
            <a:r>
              <a:rPr lang="en-US" sz="1550" dirty="0">
                <a:solidFill>
                  <a:srgbClr val="403011"/>
                </a:solidFill>
                <a:latin typeface="Brygada 1918" pitchFamily="34" charset="0"/>
                <a:ea typeface="Brygada 1918" pitchFamily="34" charset="-122"/>
                <a:cs typeface="Brygada 1918" pitchFamily="34" charset="-120"/>
              </a:rPr>
              <a:t> Levonorgestrel IUS (Mirena) — highly effective, lasts 5 years</a:t>
            </a:r>
            <a:endParaRPr lang="en-US" sz="1550" dirty="0"/>
          </a:p>
          <a:p>
            <a:pPr marL="342900" indent="-342900" algn="l">
              <a:lnSpc>
                <a:spcPts val="2500"/>
              </a:lnSpc>
              <a:buSzPct val="100000"/>
              <a:buChar char="•"/>
            </a:pPr>
            <a:r>
              <a:rPr lang="en-US" sz="1550" b="1" dirty="0">
                <a:solidFill>
                  <a:srgbClr val="403011"/>
                </a:solidFill>
                <a:latin typeface="Brygada 1918" pitchFamily="34" charset="0"/>
                <a:ea typeface="Brygada 1918" pitchFamily="34" charset="-122"/>
                <a:cs typeface="Brygada 1918" pitchFamily="34" charset="-120"/>
              </a:rPr>
              <a:t>Alternatives:</a:t>
            </a:r>
            <a:r>
              <a:rPr lang="en-US" sz="1550" dirty="0">
                <a:solidFill>
                  <a:srgbClr val="403011"/>
                </a:solidFill>
                <a:latin typeface="Brygada 1918" pitchFamily="34" charset="0"/>
                <a:ea typeface="Brygada 1918" pitchFamily="34" charset="-122"/>
                <a:cs typeface="Brygada 1918" pitchFamily="34" charset="-120"/>
              </a:rPr>
              <a:t> Tranexamic acid, mefenamic acid, COCP</a:t>
            </a:r>
            <a:endParaRPr lang="en-US" sz="1550" dirty="0"/>
          </a:p>
          <a:p>
            <a:pPr marL="342900" indent="-342900" algn="l">
              <a:lnSpc>
                <a:spcPts val="2500"/>
              </a:lnSpc>
              <a:buSzPct val="100000"/>
              <a:buChar char="•"/>
            </a:pPr>
            <a:r>
              <a:rPr lang="en-US" sz="1550" b="1" dirty="0">
                <a:solidFill>
                  <a:srgbClr val="403011"/>
                </a:solidFill>
                <a:latin typeface="Brygada 1918" pitchFamily="34" charset="0"/>
                <a:ea typeface="Brygada 1918" pitchFamily="34" charset="-122"/>
                <a:cs typeface="Brygada 1918" pitchFamily="34" charset="-120"/>
              </a:rPr>
              <a:t>Surgical:</a:t>
            </a:r>
            <a:r>
              <a:rPr lang="en-US" sz="1550" dirty="0">
                <a:solidFill>
                  <a:srgbClr val="403011"/>
                </a:solidFill>
                <a:latin typeface="Brygada 1918" pitchFamily="34" charset="0"/>
                <a:ea typeface="Brygada 1918" pitchFamily="34" charset="-122"/>
                <a:cs typeface="Brygada 1918" pitchFamily="34" charset="-120"/>
              </a:rPr>
              <a:t> Endometrial ablation (if Mirena declined or fails)</a:t>
            </a:r>
            <a:endParaRPr lang="en-US" sz="1550" dirty="0"/>
          </a:p>
          <a:p>
            <a:pPr marL="342900" indent="-342900" algn="l">
              <a:lnSpc>
                <a:spcPts val="2500"/>
              </a:lnSpc>
              <a:buSzPct val="100000"/>
              <a:buChar char="•"/>
            </a:pPr>
            <a:r>
              <a:rPr lang="en-US" sz="1550" b="1" dirty="0">
                <a:solidFill>
                  <a:srgbClr val="403011"/>
                </a:solidFill>
                <a:latin typeface="Brygada 1918" pitchFamily="34" charset="0"/>
                <a:ea typeface="Brygada 1918" pitchFamily="34" charset="-122"/>
                <a:cs typeface="Brygada 1918" pitchFamily="34" charset="-120"/>
              </a:rPr>
              <a:t>Definitive:</a:t>
            </a:r>
            <a:r>
              <a:rPr lang="en-US" sz="1550" dirty="0">
                <a:solidFill>
                  <a:srgbClr val="403011"/>
                </a:solidFill>
                <a:latin typeface="Brygada 1918" pitchFamily="34" charset="0"/>
                <a:ea typeface="Brygada 1918" pitchFamily="34" charset="-122"/>
                <a:cs typeface="Brygada 1918" pitchFamily="34" charset="-120"/>
              </a:rPr>
              <a:t> Hysterectomy</a:t>
            </a:r>
            <a:endParaRPr lang="en-US" sz="1550" dirty="0"/>
          </a:p>
        </p:txBody>
      </p:sp>
      <p:sp>
        <p:nvSpPr>
          <p:cNvPr id="8" name="Shape 6"/>
          <p:cNvSpPr/>
          <p:nvPr/>
        </p:nvSpPr>
        <p:spPr>
          <a:xfrm>
            <a:off x="793790" y="6028492"/>
            <a:ext cx="13042821" cy="843201"/>
          </a:xfrm>
          <a:prstGeom prst="roundRect">
            <a:avLst>
              <a:gd name="adj" fmla="val 35307"/>
            </a:avLst>
          </a:prstGeom>
          <a:solidFill>
            <a:srgbClr val="B6D6FC"/>
          </a:solidFill>
          <a:ln/>
        </p:spPr>
        <p:txBody>
          <a:bodyPr/>
          <a:lstStyle/>
          <a:p>
            <a:endParaRPr lang="en-GB"/>
          </a:p>
        </p:txBody>
      </p:sp>
      <p:pic>
        <p:nvPicPr>
          <p:cNvPr id="9" name="Image 0" descr="preencoded.png"/>
          <p:cNvPicPr>
            <a:picLocks noChangeAspect="1"/>
          </p:cNvPicPr>
          <p:nvPr/>
        </p:nvPicPr>
        <p:blipFill>
          <a:blip r:embed="rId3"/>
          <a:stretch>
            <a:fillRect/>
          </a:stretch>
        </p:blipFill>
        <p:spPr>
          <a:xfrm>
            <a:off x="992148" y="6323767"/>
            <a:ext cx="248007" cy="198358"/>
          </a:xfrm>
          <a:prstGeom prst="rect">
            <a:avLst/>
          </a:prstGeom>
        </p:spPr>
      </p:pic>
      <p:sp>
        <p:nvSpPr>
          <p:cNvPr id="10" name="Text 7"/>
          <p:cNvSpPr/>
          <p:nvPr/>
        </p:nvSpPr>
        <p:spPr>
          <a:xfrm>
            <a:off x="1438513" y="6276380"/>
            <a:ext cx="12199739" cy="317540"/>
          </a:xfrm>
          <a:prstGeom prst="rect">
            <a:avLst/>
          </a:prstGeom>
          <a:noFill/>
          <a:ln/>
        </p:spPr>
        <p:txBody>
          <a:bodyPr wrap="none" lIns="0" tIns="0" rIns="0" bIns="0" rtlCol="0" anchor="t"/>
          <a:lstStyle/>
          <a:p>
            <a:pPr marL="0" indent="0" algn="l">
              <a:lnSpc>
                <a:spcPts val="2500"/>
              </a:lnSpc>
              <a:buNone/>
            </a:pPr>
            <a:r>
              <a:rPr lang="en-US" sz="1550" dirty="0">
                <a:solidFill>
                  <a:srgbClr val="000000"/>
                </a:solidFill>
                <a:latin typeface="Brygada 1918" pitchFamily="34" charset="0"/>
                <a:ea typeface="Brygada 1918" pitchFamily="34" charset="-122"/>
                <a:cs typeface="Brygada 1918" pitchFamily="34" charset="-120"/>
              </a:rPr>
              <a:t>Refer if medical management has failed: Mirena plus two further treatments without adequate response.</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629966"/>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403011"/>
                </a:solidFill>
                <a:latin typeface="Brygada 1918 Semi Bold" pitchFamily="34" charset="0"/>
                <a:ea typeface="Brygada 1918 Semi Bold" pitchFamily="34" charset="-122"/>
                <a:cs typeface="Brygada 1918 Semi Bold" pitchFamily="34" charset="-120"/>
              </a:rPr>
              <a:t>Chronic Pelvic Pain</a:t>
            </a:r>
            <a:endParaRPr lang="en-US" sz="3900" dirty="0"/>
          </a:p>
        </p:txBody>
      </p:sp>
      <p:sp>
        <p:nvSpPr>
          <p:cNvPr id="3" name="Text 1"/>
          <p:cNvSpPr/>
          <p:nvPr/>
        </p:nvSpPr>
        <p:spPr>
          <a:xfrm>
            <a:off x="793790" y="264687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Chronic pelvic pain has multiple potential causes and requires a systematic approach. The most important principle in primary care is that </a:t>
            </a:r>
            <a:r>
              <a:rPr lang="en-US" sz="1550" b="1" dirty="0">
                <a:solidFill>
                  <a:srgbClr val="403011"/>
                </a:solidFill>
                <a:latin typeface="Brygada 1918" pitchFamily="34" charset="0"/>
                <a:ea typeface="Brygada 1918" pitchFamily="34" charset="-122"/>
                <a:cs typeface="Brygada 1918" pitchFamily="34" charset="-120"/>
              </a:rPr>
              <a:t>IBS is the only cause reliably manageable without specialist input</a:t>
            </a:r>
            <a:r>
              <a:rPr lang="en-US" sz="1550" dirty="0">
                <a:solidFill>
                  <a:srgbClr val="403011"/>
                </a:solidFill>
                <a:latin typeface="Brygada 1918" pitchFamily="34" charset="0"/>
                <a:ea typeface="Brygada 1918" pitchFamily="34" charset="-122"/>
                <a:cs typeface="Brygada 1918" pitchFamily="34" charset="-120"/>
              </a:rPr>
              <a:t>. Always consider and exclude other causes before attributing pain to IBS.</a:t>
            </a:r>
            <a:endParaRPr lang="en-US" sz="1550" dirty="0"/>
          </a:p>
        </p:txBody>
      </p:sp>
      <p:sp>
        <p:nvSpPr>
          <p:cNvPr id="4" name="Shape 2"/>
          <p:cNvSpPr/>
          <p:nvPr/>
        </p:nvSpPr>
        <p:spPr>
          <a:xfrm>
            <a:off x="793790" y="3505200"/>
            <a:ext cx="4215289" cy="3094434"/>
          </a:xfrm>
          <a:prstGeom prst="roundRect">
            <a:avLst>
              <a:gd name="adj" fmla="val 3546"/>
            </a:avLst>
          </a:prstGeom>
          <a:solidFill>
            <a:srgbClr val="F6EBD4"/>
          </a:solidFill>
          <a:ln w="22860">
            <a:solidFill>
              <a:srgbClr val="626C3B"/>
            </a:solidFill>
            <a:prstDash val="solid"/>
          </a:ln>
        </p:spPr>
        <p:txBody>
          <a:bodyPr/>
          <a:lstStyle/>
          <a:p>
            <a:endParaRPr lang="en-GB"/>
          </a:p>
        </p:txBody>
      </p:sp>
      <p:sp>
        <p:nvSpPr>
          <p:cNvPr id="5" name="Shape 3"/>
          <p:cNvSpPr/>
          <p:nvPr/>
        </p:nvSpPr>
        <p:spPr>
          <a:xfrm>
            <a:off x="770930" y="3505200"/>
            <a:ext cx="91440" cy="3094434"/>
          </a:xfrm>
          <a:prstGeom prst="roundRect">
            <a:avLst>
              <a:gd name="adj" fmla="val 325581"/>
            </a:avLst>
          </a:prstGeom>
          <a:solidFill>
            <a:srgbClr val="626C3B"/>
          </a:solidFill>
          <a:ln/>
        </p:spPr>
        <p:txBody>
          <a:bodyPr/>
          <a:lstStyle/>
          <a:p>
            <a:endParaRPr lang="en-GB"/>
          </a:p>
        </p:txBody>
      </p:sp>
      <p:sp>
        <p:nvSpPr>
          <p:cNvPr id="6" name="Text 4"/>
          <p:cNvSpPr/>
          <p:nvPr/>
        </p:nvSpPr>
        <p:spPr>
          <a:xfrm>
            <a:off x="1083588" y="372641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3011"/>
                </a:solidFill>
                <a:latin typeface="Brygada 1918 Semi Bold" pitchFamily="34" charset="0"/>
                <a:ea typeface="Brygada 1918 Semi Bold" pitchFamily="34" charset="-122"/>
                <a:cs typeface="Brygada 1918 Semi Bold" pitchFamily="34" charset="-120"/>
              </a:rPr>
              <a:t>Common Causes</a:t>
            </a:r>
            <a:endParaRPr lang="en-US" sz="1950" dirty="0"/>
          </a:p>
        </p:txBody>
      </p:sp>
      <p:sp>
        <p:nvSpPr>
          <p:cNvPr id="7" name="Text 5"/>
          <p:cNvSpPr/>
          <p:nvPr/>
        </p:nvSpPr>
        <p:spPr>
          <a:xfrm>
            <a:off x="1083588" y="4155638"/>
            <a:ext cx="3704273" cy="1270159"/>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IBS (most common), endometriosis, adhesions, ovarian pathology, chronic PID, and psychosomatic/central sensitisation.</a:t>
            </a:r>
            <a:endParaRPr lang="en-US" sz="1550" dirty="0"/>
          </a:p>
        </p:txBody>
      </p:sp>
      <p:sp>
        <p:nvSpPr>
          <p:cNvPr id="8" name="Shape 6"/>
          <p:cNvSpPr/>
          <p:nvPr/>
        </p:nvSpPr>
        <p:spPr>
          <a:xfrm>
            <a:off x="5207437" y="3505200"/>
            <a:ext cx="4215408" cy="3094434"/>
          </a:xfrm>
          <a:prstGeom prst="roundRect">
            <a:avLst>
              <a:gd name="adj" fmla="val 3546"/>
            </a:avLst>
          </a:prstGeom>
          <a:solidFill>
            <a:srgbClr val="F6EBD4"/>
          </a:solidFill>
          <a:ln w="22860">
            <a:solidFill>
              <a:srgbClr val="83792E"/>
            </a:solidFill>
            <a:prstDash val="solid"/>
          </a:ln>
        </p:spPr>
        <p:txBody>
          <a:bodyPr/>
          <a:lstStyle/>
          <a:p>
            <a:endParaRPr lang="en-GB"/>
          </a:p>
        </p:txBody>
      </p:sp>
      <p:sp>
        <p:nvSpPr>
          <p:cNvPr id="9" name="Shape 7"/>
          <p:cNvSpPr/>
          <p:nvPr/>
        </p:nvSpPr>
        <p:spPr>
          <a:xfrm>
            <a:off x="5184577" y="3505200"/>
            <a:ext cx="91440" cy="3094434"/>
          </a:xfrm>
          <a:prstGeom prst="roundRect">
            <a:avLst>
              <a:gd name="adj" fmla="val 325581"/>
            </a:avLst>
          </a:prstGeom>
          <a:solidFill>
            <a:srgbClr val="83792E"/>
          </a:solidFill>
          <a:ln/>
        </p:spPr>
        <p:txBody>
          <a:bodyPr/>
          <a:lstStyle/>
          <a:p>
            <a:endParaRPr lang="en-GB"/>
          </a:p>
        </p:txBody>
      </p:sp>
      <p:sp>
        <p:nvSpPr>
          <p:cNvPr id="10" name="Text 8"/>
          <p:cNvSpPr/>
          <p:nvPr/>
        </p:nvSpPr>
        <p:spPr>
          <a:xfrm>
            <a:off x="5497235" y="372641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3011"/>
                </a:solidFill>
                <a:latin typeface="Brygada 1918 Semi Bold" pitchFamily="34" charset="0"/>
                <a:ea typeface="Brygada 1918 Semi Bold" pitchFamily="34" charset="-122"/>
                <a:cs typeface="Brygada 1918 Semi Bold" pitchFamily="34" charset="-120"/>
              </a:rPr>
              <a:t>Clinical Steps</a:t>
            </a:r>
            <a:endParaRPr lang="en-US" sz="1950" dirty="0"/>
          </a:p>
        </p:txBody>
      </p:sp>
      <p:sp>
        <p:nvSpPr>
          <p:cNvPr id="11" name="Text 9"/>
          <p:cNvSpPr/>
          <p:nvPr/>
        </p:nvSpPr>
        <p:spPr>
          <a:xfrm>
            <a:off x="5497235" y="4155638"/>
            <a:ext cx="3704392" cy="2222778"/>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Take a full history; examine; offer chaperone; take swabs for STI/discharge; arrange pelvic USS. </a:t>
            </a:r>
            <a:r>
              <a:rPr lang="en-US" sz="1550" b="1" dirty="0">
                <a:solidFill>
                  <a:srgbClr val="403011"/>
                </a:solidFill>
                <a:latin typeface="Brygada 1918" pitchFamily="34" charset="0"/>
                <a:ea typeface="Brygada 1918" pitchFamily="34" charset="-122"/>
                <a:cs typeface="Brygada 1918" pitchFamily="34" charset="-120"/>
              </a:rPr>
              <a:t>Review USS before assuming an IBS diagnosis.</a:t>
            </a:r>
            <a:r>
              <a:rPr lang="en-US" sz="1550" dirty="0">
                <a:solidFill>
                  <a:srgbClr val="403011"/>
                </a:solidFill>
                <a:latin typeface="Brygada 1918" pitchFamily="34" charset="0"/>
                <a:ea typeface="Brygada 1918" pitchFamily="34" charset="-122"/>
                <a:cs typeface="Brygada 1918" pitchFamily="34" charset="-120"/>
              </a:rPr>
              <a:t> Enquire routinely about IBS features and trial IBS treatment while awaiting USS results.</a:t>
            </a:r>
            <a:endParaRPr lang="en-US" sz="1550" dirty="0"/>
          </a:p>
        </p:txBody>
      </p:sp>
      <p:sp>
        <p:nvSpPr>
          <p:cNvPr id="12" name="Shape 10"/>
          <p:cNvSpPr/>
          <p:nvPr/>
        </p:nvSpPr>
        <p:spPr>
          <a:xfrm>
            <a:off x="9621203" y="3505200"/>
            <a:ext cx="4215289" cy="3094434"/>
          </a:xfrm>
          <a:prstGeom prst="roundRect">
            <a:avLst>
              <a:gd name="adj" fmla="val 3546"/>
            </a:avLst>
          </a:prstGeom>
          <a:solidFill>
            <a:srgbClr val="F6EBD4"/>
          </a:solidFill>
          <a:ln w="22860">
            <a:solidFill>
              <a:srgbClr val="E8AF3B"/>
            </a:solidFill>
            <a:prstDash val="solid"/>
          </a:ln>
        </p:spPr>
        <p:txBody>
          <a:bodyPr/>
          <a:lstStyle/>
          <a:p>
            <a:endParaRPr lang="en-GB"/>
          </a:p>
        </p:txBody>
      </p:sp>
      <p:sp>
        <p:nvSpPr>
          <p:cNvPr id="13" name="Shape 11"/>
          <p:cNvSpPr/>
          <p:nvPr/>
        </p:nvSpPr>
        <p:spPr>
          <a:xfrm>
            <a:off x="9598343" y="3505200"/>
            <a:ext cx="91440" cy="3094434"/>
          </a:xfrm>
          <a:prstGeom prst="roundRect">
            <a:avLst>
              <a:gd name="adj" fmla="val 325581"/>
            </a:avLst>
          </a:prstGeom>
          <a:solidFill>
            <a:srgbClr val="E8AF3B"/>
          </a:solidFill>
          <a:ln/>
        </p:spPr>
        <p:txBody>
          <a:bodyPr/>
          <a:lstStyle/>
          <a:p>
            <a:endParaRPr lang="en-GB"/>
          </a:p>
        </p:txBody>
      </p:sp>
      <p:sp>
        <p:nvSpPr>
          <p:cNvPr id="14" name="Text 12"/>
          <p:cNvSpPr/>
          <p:nvPr/>
        </p:nvSpPr>
        <p:spPr>
          <a:xfrm>
            <a:off x="9911001" y="372641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3011"/>
                </a:solidFill>
                <a:latin typeface="Brygada 1918 Semi Bold" pitchFamily="34" charset="0"/>
                <a:ea typeface="Brygada 1918 Semi Bold" pitchFamily="34" charset="-122"/>
                <a:cs typeface="Brygada 1918 Semi Bold" pitchFamily="34" charset="-120"/>
              </a:rPr>
              <a:t>When to Refer</a:t>
            </a:r>
            <a:endParaRPr lang="en-US" sz="1950" dirty="0"/>
          </a:p>
        </p:txBody>
      </p:sp>
      <p:sp>
        <p:nvSpPr>
          <p:cNvPr id="15" name="Text 13"/>
          <p:cNvSpPr/>
          <p:nvPr/>
        </p:nvSpPr>
        <p:spPr>
          <a:xfrm>
            <a:off x="9911001" y="4155638"/>
            <a:ext cx="3704273" cy="1905238"/>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Refer if pain is chronic, severe, and causing anxiety or functional impairment. Referral is for USS ± laparoscopy. Also refer if IBS treatment has failed, suspicious features are present, or symptoms are worsening.</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573530"/>
            <a:ext cx="7402354" cy="620078"/>
          </a:xfrm>
          <a:prstGeom prst="rect">
            <a:avLst/>
          </a:prstGeom>
          <a:noFill/>
          <a:ln/>
        </p:spPr>
        <p:txBody>
          <a:bodyPr wrap="none" lIns="0" tIns="0" rIns="0" bIns="0" rtlCol="0" anchor="t"/>
          <a:lstStyle/>
          <a:p>
            <a:pPr marL="0" indent="0" algn="l">
              <a:lnSpc>
                <a:spcPts val="4850"/>
              </a:lnSpc>
              <a:buNone/>
            </a:pPr>
            <a:r>
              <a:rPr lang="en-US" sz="3900" dirty="0">
                <a:solidFill>
                  <a:srgbClr val="403011"/>
                </a:solidFill>
                <a:latin typeface="Brygada 1918 Semi Bold" pitchFamily="34" charset="0"/>
                <a:ea typeface="Brygada 1918 Semi Bold" pitchFamily="34" charset="-122"/>
                <a:cs typeface="Brygada 1918 Semi Bold" pitchFamily="34" charset="-120"/>
              </a:rPr>
              <a:t>Pre-Menstrual Syndrome (PMS)</a:t>
            </a:r>
            <a:endParaRPr lang="en-US" sz="3900" dirty="0"/>
          </a:p>
        </p:txBody>
      </p:sp>
      <p:sp>
        <p:nvSpPr>
          <p:cNvPr id="3" name="Text 1"/>
          <p:cNvSpPr/>
          <p:nvPr/>
        </p:nvSpPr>
        <p:spPr>
          <a:xfrm>
            <a:off x="793790" y="259044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The hallmark of PMS is that symptoms begin in the </a:t>
            </a:r>
            <a:r>
              <a:rPr lang="en-US" sz="1550" b="1" dirty="0">
                <a:solidFill>
                  <a:srgbClr val="403011"/>
                </a:solidFill>
                <a:latin typeface="Brygada 1918" pitchFamily="34" charset="0"/>
                <a:ea typeface="Brygada 1918" pitchFamily="34" charset="-122"/>
                <a:cs typeface="Brygada 1918" pitchFamily="34" charset="-120"/>
              </a:rPr>
              <a:t>luteal phase</a:t>
            </a:r>
            <a:r>
              <a:rPr lang="en-US" sz="1550" dirty="0">
                <a:solidFill>
                  <a:srgbClr val="403011"/>
                </a:solidFill>
                <a:latin typeface="Brygada 1918" pitchFamily="34" charset="0"/>
                <a:ea typeface="Brygada 1918" pitchFamily="34" charset="-122"/>
                <a:cs typeface="Brygada 1918" pitchFamily="34" charset="-120"/>
              </a:rPr>
              <a:t> and ease </a:t>
            </a:r>
            <a:r>
              <a:rPr lang="en-US" sz="1550" b="1" dirty="0">
                <a:solidFill>
                  <a:srgbClr val="403011"/>
                </a:solidFill>
                <a:latin typeface="Brygada 1918" pitchFamily="34" charset="0"/>
                <a:ea typeface="Brygada 1918" pitchFamily="34" charset="-122"/>
                <a:cs typeface="Brygada 1918" pitchFamily="34" charset="-120"/>
              </a:rPr>
              <a:t>within 1–2 days of the period starting</a:t>
            </a:r>
            <a:r>
              <a:rPr lang="en-US" sz="1550" dirty="0">
                <a:solidFill>
                  <a:srgbClr val="403011"/>
                </a:solidFill>
                <a:latin typeface="Brygada 1918" pitchFamily="34" charset="0"/>
                <a:ea typeface="Brygada 1918" pitchFamily="34" charset="-122"/>
                <a:cs typeface="Brygada 1918" pitchFamily="34" charset="-120"/>
              </a:rPr>
              <a:t>. Ask the patient to keep a symptom diary to confirm this pattern. Symptoms span both physical and psychological domains.</a:t>
            </a:r>
            <a:endParaRPr lang="en-US" sz="1550" dirty="0"/>
          </a:p>
        </p:txBody>
      </p:sp>
      <p:sp>
        <p:nvSpPr>
          <p:cNvPr id="4" name="Text 2"/>
          <p:cNvSpPr/>
          <p:nvPr/>
        </p:nvSpPr>
        <p:spPr>
          <a:xfrm>
            <a:off x="793790" y="364712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3011"/>
                </a:solidFill>
                <a:latin typeface="Brygada 1918 Semi Bold" pitchFamily="34" charset="0"/>
                <a:ea typeface="Brygada 1918 Semi Bold" pitchFamily="34" charset="-122"/>
                <a:cs typeface="Brygada 1918 Semi Bold" pitchFamily="34" charset="-120"/>
              </a:rPr>
              <a:t>Symptoms</a:t>
            </a:r>
            <a:endParaRPr lang="en-US" sz="1950" dirty="0"/>
          </a:p>
        </p:txBody>
      </p:sp>
      <p:sp>
        <p:nvSpPr>
          <p:cNvPr id="5" name="Text 3"/>
          <p:cNvSpPr/>
          <p:nvPr/>
        </p:nvSpPr>
        <p:spPr>
          <a:xfrm>
            <a:off x="793790" y="4155638"/>
            <a:ext cx="6279356" cy="635079"/>
          </a:xfrm>
          <a:prstGeom prst="rect">
            <a:avLst/>
          </a:prstGeom>
          <a:noFill/>
          <a:ln/>
        </p:spPr>
        <p:txBody>
          <a:bodyPr wrap="square" lIns="0" tIns="0" rIns="0" bIns="0" rtlCol="0" anchor="t"/>
          <a:lstStyle/>
          <a:p>
            <a:pPr marL="0" indent="0" algn="l">
              <a:lnSpc>
                <a:spcPts val="2500"/>
              </a:lnSpc>
              <a:buNone/>
            </a:pPr>
            <a:r>
              <a:rPr lang="en-US" sz="1550" b="1" dirty="0">
                <a:solidFill>
                  <a:srgbClr val="403011"/>
                </a:solidFill>
                <a:latin typeface="Brygada 1918" pitchFamily="34" charset="0"/>
                <a:ea typeface="Brygada 1918" pitchFamily="34" charset="-122"/>
                <a:cs typeface="Brygada 1918" pitchFamily="34" charset="-120"/>
              </a:rPr>
              <a:t>Physical:</a:t>
            </a:r>
            <a:r>
              <a:rPr lang="en-US" sz="1550" dirty="0">
                <a:solidFill>
                  <a:srgbClr val="403011"/>
                </a:solidFill>
                <a:latin typeface="Brygada 1918" pitchFamily="34" charset="0"/>
                <a:ea typeface="Brygada 1918" pitchFamily="34" charset="-122"/>
                <a:cs typeface="Brygada 1918" pitchFamily="34" charset="-120"/>
              </a:rPr>
              <a:t> Bloating, breast pain, back ache, abdominal pain, change in appetite, bowel changes.</a:t>
            </a:r>
            <a:endParaRPr lang="en-US" sz="1550" dirty="0"/>
          </a:p>
        </p:txBody>
      </p:sp>
      <p:sp>
        <p:nvSpPr>
          <p:cNvPr id="6" name="Text 4"/>
          <p:cNvSpPr/>
          <p:nvPr/>
        </p:nvSpPr>
        <p:spPr>
          <a:xfrm>
            <a:off x="793790" y="4969312"/>
            <a:ext cx="6279356" cy="635079"/>
          </a:xfrm>
          <a:prstGeom prst="rect">
            <a:avLst/>
          </a:prstGeom>
          <a:noFill/>
          <a:ln/>
        </p:spPr>
        <p:txBody>
          <a:bodyPr wrap="square" lIns="0" tIns="0" rIns="0" bIns="0" rtlCol="0" anchor="t"/>
          <a:lstStyle/>
          <a:p>
            <a:pPr marL="0" indent="0" algn="l">
              <a:lnSpc>
                <a:spcPts val="2500"/>
              </a:lnSpc>
              <a:buNone/>
            </a:pPr>
            <a:r>
              <a:rPr lang="en-US" sz="1550" b="1" dirty="0">
                <a:solidFill>
                  <a:srgbClr val="403011"/>
                </a:solidFill>
                <a:latin typeface="Brygada 1918" pitchFamily="34" charset="0"/>
                <a:ea typeface="Brygada 1918" pitchFamily="34" charset="-122"/>
                <a:cs typeface="Brygada 1918" pitchFamily="34" charset="-120"/>
              </a:rPr>
              <a:t>Psychological:</a:t>
            </a:r>
            <a:r>
              <a:rPr lang="en-US" sz="1550" dirty="0">
                <a:solidFill>
                  <a:srgbClr val="403011"/>
                </a:solidFill>
                <a:latin typeface="Brygada 1918" pitchFamily="34" charset="0"/>
                <a:ea typeface="Brygada 1918" pitchFamily="34" charset="-122"/>
                <a:cs typeface="Brygada 1918" pitchFamily="34" charset="-120"/>
              </a:rPr>
              <a:t> Depression, fatigue, irritability, anxiety, poor concentration.</a:t>
            </a:r>
            <a:endParaRPr lang="en-US" sz="1550" dirty="0"/>
          </a:p>
        </p:txBody>
      </p:sp>
      <p:sp>
        <p:nvSpPr>
          <p:cNvPr id="7" name="Text 5"/>
          <p:cNvSpPr/>
          <p:nvPr/>
        </p:nvSpPr>
        <p:spPr>
          <a:xfrm>
            <a:off x="793790" y="5782985"/>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Identify 1–2 key symptoms and target treatment accordingly.</a:t>
            </a:r>
            <a:endParaRPr lang="en-US" sz="1550" dirty="0"/>
          </a:p>
        </p:txBody>
      </p:sp>
      <p:sp>
        <p:nvSpPr>
          <p:cNvPr id="8" name="Shape 6"/>
          <p:cNvSpPr/>
          <p:nvPr/>
        </p:nvSpPr>
        <p:spPr>
          <a:xfrm>
            <a:off x="7421999" y="3448764"/>
            <a:ext cx="6565106" cy="3207306"/>
          </a:xfrm>
          <a:prstGeom prst="roundRect">
            <a:avLst>
              <a:gd name="adj" fmla="val 14852"/>
            </a:avLst>
          </a:prstGeom>
          <a:solidFill>
            <a:srgbClr val="626C3B"/>
          </a:solidFill>
          <a:ln/>
        </p:spPr>
        <p:txBody>
          <a:bodyPr/>
          <a:lstStyle/>
          <a:p>
            <a:endParaRPr lang="en-GB"/>
          </a:p>
        </p:txBody>
      </p:sp>
      <p:sp>
        <p:nvSpPr>
          <p:cNvPr id="9" name="Text 7"/>
          <p:cNvSpPr/>
          <p:nvPr/>
        </p:nvSpPr>
        <p:spPr>
          <a:xfrm>
            <a:off x="7620357" y="364712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Brygada 1918 Semi Bold" pitchFamily="34" charset="0"/>
                <a:ea typeface="Brygada 1918 Semi Bold" pitchFamily="34" charset="-122"/>
                <a:cs typeface="Brygada 1918 Semi Bold" pitchFamily="34" charset="-120"/>
              </a:rPr>
              <a:t>Treatment Options</a:t>
            </a:r>
            <a:endParaRPr lang="en-US" sz="1950" dirty="0"/>
          </a:p>
        </p:txBody>
      </p:sp>
      <p:sp>
        <p:nvSpPr>
          <p:cNvPr id="10" name="Text 8"/>
          <p:cNvSpPr/>
          <p:nvPr/>
        </p:nvSpPr>
        <p:spPr>
          <a:xfrm>
            <a:off x="7620357" y="4155638"/>
            <a:ext cx="6168390" cy="2431018"/>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FFFFFF"/>
                </a:solidFill>
                <a:latin typeface="Brygada 1918" pitchFamily="34" charset="0"/>
                <a:ea typeface="Brygada 1918" pitchFamily="34" charset="-122"/>
                <a:cs typeface="Brygada 1918" pitchFamily="34" charset="-120"/>
              </a:rPr>
              <a:t>Breast pain:</a:t>
            </a:r>
            <a:r>
              <a:rPr lang="en-US" sz="1550" dirty="0">
                <a:solidFill>
                  <a:srgbClr val="FFFFFF"/>
                </a:solidFill>
                <a:latin typeface="Brygada 1918" pitchFamily="34" charset="0"/>
                <a:ea typeface="Brygada 1918" pitchFamily="34" charset="-122"/>
                <a:cs typeface="Brygada 1918" pitchFamily="34" charset="-120"/>
              </a:rPr>
              <a:t> Evening primrose oil, dienogest</a:t>
            </a:r>
            <a:endParaRPr lang="en-US" sz="1550" dirty="0"/>
          </a:p>
          <a:p>
            <a:pPr marL="342900" indent="-342900" algn="l">
              <a:lnSpc>
                <a:spcPts val="2500"/>
              </a:lnSpc>
              <a:buSzPct val="100000"/>
              <a:buChar char="•"/>
            </a:pPr>
            <a:r>
              <a:rPr lang="en-US" sz="1550" b="1" dirty="0">
                <a:solidFill>
                  <a:srgbClr val="FFFFFF"/>
                </a:solidFill>
                <a:latin typeface="Brygada 1918" pitchFamily="34" charset="0"/>
                <a:ea typeface="Brygada 1918" pitchFamily="34" charset="-122"/>
                <a:cs typeface="Brygada 1918" pitchFamily="34" charset="-120"/>
              </a:rPr>
              <a:t>Mood/psychological:</a:t>
            </a:r>
            <a:r>
              <a:rPr lang="en-US" sz="1550" dirty="0">
                <a:solidFill>
                  <a:srgbClr val="FFFFFF"/>
                </a:solidFill>
                <a:latin typeface="Brygada 1918" pitchFamily="34" charset="0"/>
                <a:ea typeface="Brygada 1918" pitchFamily="34" charset="-122"/>
                <a:cs typeface="Brygada 1918" pitchFamily="34" charset="-120"/>
              </a:rPr>
              <a:t> SSRI (sertraline) — explain it works for luteal phase mood symptoms</a:t>
            </a:r>
            <a:endParaRPr lang="en-US" sz="1550" dirty="0"/>
          </a:p>
          <a:p>
            <a:pPr marL="342900" indent="-342900" algn="l">
              <a:lnSpc>
                <a:spcPts val="2500"/>
              </a:lnSpc>
              <a:buSzPct val="100000"/>
              <a:buChar char="•"/>
            </a:pPr>
            <a:r>
              <a:rPr lang="en-US" sz="1550" b="1" dirty="0">
                <a:solidFill>
                  <a:srgbClr val="FFFFFF"/>
                </a:solidFill>
                <a:latin typeface="Brygada 1918" pitchFamily="34" charset="0"/>
                <a:ea typeface="Brygada 1918" pitchFamily="34" charset="-122"/>
                <a:cs typeface="Brygada 1918" pitchFamily="34" charset="-120"/>
              </a:rPr>
              <a:t>Hormonal:</a:t>
            </a:r>
            <a:r>
              <a:rPr lang="en-US" sz="1550" dirty="0">
                <a:solidFill>
                  <a:srgbClr val="FFFFFF"/>
                </a:solidFill>
                <a:latin typeface="Brygada 1918" pitchFamily="34" charset="0"/>
                <a:ea typeface="Brygada 1918" pitchFamily="34" charset="-122"/>
                <a:cs typeface="Brygada 1918" pitchFamily="34" charset="-120"/>
              </a:rPr>
              <a:t> COCP (especially new-generation, e.g. Yasmin); HRT if perimenopause</a:t>
            </a:r>
            <a:endParaRPr lang="en-US" sz="1550" dirty="0"/>
          </a:p>
          <a:p>
            <a:pPr marL="342900" indent="-342900" algn="l">
              <a:lnSpc>
                <a:spcPts val="2500"/>
              </a:lnSpc>
              <a:buSzPct val="100000"/>
              <a:buChar char="•"/>
            </a:pPr>
            <a:r>
              <a:rPr lang="en-US" sz="1550" b="1" dirty="0">
                <a:solidFill>
                  <a:srgbClr val="FFFFFF"/>
                </a:solidFill>
                <a:latin typeface="Brygada 1918" pitchFamily="34" charset="0"/>
                <a:ea typeface="Brygada 1918" pitchFamily="34" charset="-122"/>
                <a:cs typeface="Brygada 1918" pitchFamily="34" charset="-120"/>
              </a:rPr>
              <a:t>Severe PMS/PMDD:</a:t>
            </a:r>
            <a:r>
              <a:rPr lang="en-US" sz="1550" dirty="0">
                <a:solidFill>
                  <a:srgbClr val="FFFFFF"/>
                </a:solidFill>
                <a:latin typeface="Brygada 1918" pitchFamily="34" charset="0"/>
                <a:ea typeface="Brygada 1918" pitchFamily="34" charset="-122"/>
                <a:cs typeface="Brygada 1918" pitchFamily="34" charset="-120"/>
              </a:rPr>
              <a:t> Consider GnRH analogues + add-back HRT; refer</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442918"/>
            <a:ext cx="9870162" cy="620078"/>
          </a:xfrm>
          <a:prstGeom prst="rect">
            <a:avLst/>
          </a:prstGeom>
          <a:noFill/>
          <a:ln/>
        </p:spPr>
        <p:txBody>
          <a:bodyPr wrap="none" lIns="0" tIns="0" rIns="0" bIns="0" rtlCol="0" anchor="t"/>
          <a:lstStyle/>
          <a:p>
            <a:pPr marL="0" indent="0" algn="l">
              <a:lnSpc>
                <a:spcPts val="4850"/>
              </a:lnSpc>
              <a:buNone/>
            </a:pPr>
            <a:r>
              <a:rPr lang="en-US" sz="3900" dirty="0">
                <a:solidFill>
                  <a:srgbClr val="403011"/>
                </a:solidFill>
                <a:latin typeface="Brygada 1918 Semi Bold" pitchFamily="34" charset="0"/>
                <a:ea typeface="Brygada 1918 Semi Bold" pitchFamily="34" charset="-122"/>
                <a:cs typeface="Brygada 1918 Semi Bold" pitchFamily="34" charset="-120"/>
              </a:rPr>
              <a:t>Abnormal Bleeding — Referral Thresholds</a:t>
            </a:r>
            <a:endParaRPr lang="en-US" sz="3900" dirty="0"/>
          </a:p>
        </p:txBody>
      </p:sp>
      <p:sp>
        <p:nvSpPr>
          <p:cNvPr id="3" name="Text 1"/>
          <p:cNvSpPr/>
          <p:nvPr/>
        </p:nvSpPr>
        <p:spPr>
          <a:xfrm>
            <a:off x="793790" y="245983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Knowing when and how urgently to refer for abnormal bleeding is essential. The type and pattern of bleeding determines the urgency of the referral pathway.</a:t>
            </a:r>
            <a:endParaRPr lang="en-US" sz="1550" dirty="0"/>
          </a:p>
        </p:txBody>
      </p:sp>
      <p:sp>
        <p:nvSpPr>
          <p:cNvPr id="4" name="Shape 2"/>
          <p:cNvSpPr/>
          <p:nvPr/>
        </p:nvSpPr>
        <p:spPr>
          <a:xfrm>
            <a:off x="793790" y="3318153"/>
            <a:ext cx="6422231" cy="1476256"/>
          </a:xfrm>
          <a:prstGeom prst="roundRect">
            <a:avLst>
              <a:gd name="adj" fmla="val 20167"/>
            </a:avLst>
          </a:prstGeom>
          <a:solidFill>
            <a:srgbClr val="626C3B"/>
          </a:solidFill>
          <a:ln w="7620">
            <a:solidFill>
              <a:srgbClr val="7B8554"/>
            </a:solidFill>
            <a:prstDash val="solid"/>
          </a:ln>
        </p:spPr>
        <p:txBody>
          <a:bodyPr/>
          <a:lstStyle/>
          <a:p>
            <a:endParaRPr lang="en-GB"/>
          </a:p>
        </p:txBody>
      </p:sp>
      <p:sp>
        <p:nvSpPr>
          <p:cNvPr id="5" name="Text 3"/>
          <p:cNvSpPr/>
          <p:nvPr/>
        </p:nvSpPr>
        <p:spPr>
          <a:xfrm>
            <a:off x="999768" y="3524131"/>
            <a:ext cx="3082290"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Brygada 1918 Semi Bold" pitchFamily="34" charset="0"/>
                <a:ea typeface="Brygada 1918 Semi Bold" pitchFamily="34" charset="-122"/>
                <a:cs typeface="Brygada 1918 Semi Bold" pitchFamily="34" charset="-120"/>
              </a:rPr>
              <a:t>Post-Coital Bleeding (PCB)</a:t>
            </a:r>
            <a:endParaRPr lang="en-US" sz="1950" dirty="0"/>
          </a:p>
        </p:txBody>
      </p:sp>
      <p:sp>
        <p:nvSpPr>
          <p:cNvPr id="6" name="Text 4"/>
          <p:cNvSpPr/>
          <p:nvPr/>
        </p:nvSpPr>
        <p:spPr>
          <a:xfrm>
            <a:off x="999768" y="3953351"/>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FFFFFF"/>
                </a:solidFill>
                <a:latin typeface="Brygada 1918" pitchFamily="34" charset="0"/>
                <a:ea typeface="Brygada 1918" pitchFamily="34" charset="-122"/>
                <a:cs typeface="Brygada 1918" pitchFamily="34" charset="-120"/>
              </a:rPr>
              <a:t>Ignore once or twice. </a:t>
            </a:r>
            <a:r>
              <a:rPr lang="en-US" sz="1550" b="1" dirty="0">
                <a:solidFill>
                  <a:srgbClr val="FFFFFF"/>
                </a:solidFill>
                <a:latin typeface="Brygada 1918" pitchFamily="34" charset="0"/>
                <a:ea typeface="Brygada 1918" pitchFamily="34" charset="-122"/>
                <a:cs typeface="Brygada 1918" pitchFamily="34" charset="-120"/>
              </a:rPr>
              <a:t>Refer if persistent.</a:t>
            </a:r>
            <a:r>
              <a:rPr lang="en-US" sz="1550" dirty="0">
                <a:solidFill>
                  <a:srgbClr val="FFFFFF"/>
                </a:solidFill>
                <a:latin typeface="Brygada 1918" pitchFamily="34" charset="0"/>
                <a:ea typeface="Brygada 1918" pitchFamily="34" charset="-122"/>
                <a:cs typeface="Brygada 1918" pitchFamily="34" charset="-120"/>
              </a:rPr>
              <a:t> Consider chlamydia screen and cervical smear status.</a:t>
            </a:r>
            <a:endParaRPr lang="en-US" sz="1550" dirty="0"/>
          </a:p>
        </p:txBody>
      </p:sp>
      <p:sp>
        <p:nvSpPr>
          <p:cNvPr id="7" name="Shape 5"/>
          <p:cNvSpPr/>
          <p:nvPr/>
        </p:nvSpPr>
        <p:spPr>
          <a:xfrm>
            <a:off x="7414379" y="3318153"/>
            <a:ext cx="6422231" cy="1476256"/>
          </a:xfrm>
          <a:prstGeom prst="roundRect">
            <a:avLst>
              <a:gd name="adj" fmla="val 20167"/>
            </a:avLst>
          </a:prstGeom>
          <a:solidFill>
            <a:srgbClr val="83792E"/>
          </a:solidFill>
          <a:ln w="7620">
            <a:solidFill>
              <a:srgbClr val="9C9247"/>
            </a:solidFill>
            <a:prstDash val="solid"/>
          </a:ln>
        </p:spPr>
        <p:txBody>
          <a:bodyPr/>
          <a:lstStyle/>
          <a:p>
            <a:endParaRPr lang="en-GB"/>
          </a:p>
        </p:txBody>
      </p:sp>
      <p:sp>
        <p:nvSpPr>
          <p:cNvPr id="8" name="Text 6"/>
          <p:cNvSpPr/>
          <p:nvPr/>
        </p:nvSpPr>
        <p:spPr>
          <a:xfrm>
            <a:off x="7620357" y="3524131"/>
            <a:ext cx="3607832"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Brygada 1918 Semi Bold" pitchFamily="34" charset="0"/>
                <a:ea typeface="Brygada 1918 Semi Bold" pitchFamily="34" charset="-122"/>
                <a:cs typeface="Brygada 1918 Semi Bold" pitchFamily="34" charset="-120"/>
              </a:rPr>
              <a:t>Intermenstrual Bleeding (IMB)</a:t>
            </a:r>
            <a:endParaRPr lang="en-US" sz="1950" dirty="0"/>
          </a:p>
        </p:txBody>
      </p:sp>
      <p:sp>
        <p:nvSpPr>
          <p:cNvPr id="9" name="Text 7"/>
          <p:cNvSpPr/>
          <p:nvPr/>
        </p:nvSpPr>
        <p:spPr>
          <a:xfrm>
            <a:off x="7620357" y="3953351"/>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FFFFFF"/>
                </a:solidFill>
                <a:latin typeface="Brygada 1918" pitchFamily="34" charset="0"/>
                <a:ea typeface="Brygada 1918" pitchFamily="34" charset="-122"/>
                <a:cs typeface="Brygada 1918" pitchFamily="34" charset="-120"/>
              </a:rPr>
              <a:t>Young women: consider ignoring for up to 6 cycles if no other concerns. </a:t>
            </a:r>
            <a:r>
              <a:rPr lang="en-US" sz="1550" b="1" dirty="0">
                <a:solidFill>
                  <a:srgbClr val="FFFFFF"/>
                </a:solidFill>
                <a:latin typeface="Brygada 1918" pitchFamily="34" charset="0"/>
                <a:ea typeface="Brygada 1918" pitchFamily="34" charset="-122"/>
                <a:cs typeface="Brygada 1918" pitchFamily="34" charset="-120"/>
              </a:rPr>
              <a:t>Older (&gt;45):</a:t>
            </a:r>
            <a:r>
              <a:rPr lang="en-US" sz="1550" dirty="0">
                <a:solidFill>
                  <a:srgbClr val="FFFFFF"/>
                </a:solidFill>
                <a:latin typeface="Brygada 1918" pitchFamily="34" charset="0"/>
                <a:ea typeface="Brygada 1918" pitchFamily="34" charset="-122"/>
                <a:cs typeface="Brygada 1918" pitchFamily="34" charset="-120"/>
              </a:rPr>
              <a:t> investigate sooner — after 3 cycles.</a:t>
            </a:r>
            <a:endParaRPr lang="en-US" sz="1550" dirty="0"/>
          </a:p>
        </p:txBody>
      </p:sp>
      <p:sp>
        <p:nvSpPr>
          <p:cNvPr id="10" name="Shape 8"/>
          <p:cNvSpPr/>
          <p:nvPr/>
        </p:nvSpPr>
        <p:spPr>
          <a:xfrm>
            <a:off x="793790" y="4992767"/>
            <a:ext cx="6422231" cy="1793796"/>
          </a:xfrm>
          <a:prstGeom prst="roundRect">
            <a:avLst>
              <a:gd name="adj" fmla="val 16597"/>
            </a:avLst>
          </a:prstGeom>
          <a:solidFill>
            <a:srgbClr val="E8AF3B"/>
          </a:solidFill>
          <a:ln w="7620">
            <a:solidFill>
              <a:srgbClr val="CE9521"/>
            </a:solidFill>
            <a:prstDash val="solid"/>
          </a:ln>
        </p:spPr>
        <p:txBody>
          <a:bodyPr/>
          <a:lstStyle/>
          <a:p>
            <a:endParaRPr lang="en-GB"/>
          </a:p>
        </p:txBody>
      </p:sp>
      <p:sp>
        <p:nvSpPr>
          <p:cNvPr id="11" name="Text 9"/>
          <p:cNvSpPr/>
          <p:nvPr/>
        </p:nvSpPr>
        <p:spPr>
          <a:xfrm>
            <a:off x="999768" y="5198745"/>
            <a:ext cx="3873698" cy="31015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Brygada 1918 Semi Bold" pitchFamily="34" charset="0"/>
                <a:ea typeface="Brygada 1918 Semi Bold" pitchFamily="34" charset="-122"/>
                <a:cs typeface="Brygada 1918 Semi Bold" pitchFamily="34" charset="-120"/>
              </a:rPr>
              <a:t>Post-Menopausal Bleeding (PMB)</a:t>
            </a:r>
            <a:endParaRPr lang="en-US" sz="1950" dirty="0"/>
          </a:p>
        </p:txBody>
      </p:sp>
      <p:sp>
        <p:nvSpPr>
          <p:cNvPr id="12" name="Text 10"/>
          <p:cNvSpPr/>
          <p:nvPr/>
        </p:nvSpPr>
        <p:spPr>
          <a:xfrm>
            <a:off x="999768" y="5627965"/>
            <a:ext cx="6010275" cy="635079"/>
          </a:xfrm>
          <a:prstGeom prst="rect">
            <a:avLst/>
          </a:prstGeom>
          <a:noFill/>
          <a:ln/>
        </p:spPr>
        <p:txBody>
          <a:bodyPr wrap="square" lIns="0" tIns="0" rIns="0" bIns="0" rtlCol="0" anchor="t"/>
          <a:lstStyle/>
          <a:p>
            <a:pPr marL="0" indent="0" algn="l">
              <a:lnSpc>
                <a:spcPts val="2500"/>
              </a:lnSpc>
              <a:buNone/>
            </a:pPr>
            <a:r>
              <a:rPr lang="en-US" sz="1550" b="1" dirty="0">
                <a:solidFill>
                  <a:srgbClr val="000000"/>
                </a:solidFill>
                <a:latin typeface="Brygada 1918" pitchFamily="34" charset="0"/>
                <a:ea typeface="Brygada 1918" pitchFamily="34" charset="-122"/>
                <a:cs typeface="Brygada 1918" pitchFamily="34" charset="-120"/>
              </a:rPr>
              <a:t>ALWAYS refer urgently (2WW).</a:t>
            </a:r>
            <a:r>
              <a:rPr lang="en-US" sz="1550" dirty="0">
                <a:solidFill>
                  <a:srgbClr val="000000"/>
                </a:solidFill>
                <a:latin typeface="Brygada 1918" pitchFamily="34" charset="0"/>
                <a:ea typeface="Brygada 1918" pitchFamily="34" charset="-122"/>
                <a:cs typeface="Brygada 1918" pitchFamily="34" charset="-120"/>
              </a:rPr>
              <a:t> Treat as uterine cancer until proven otherwise. No exceptions.</a:t>
            </a:r>
            <a:endParaRPr lang="en-US" sz="1550" dirty="0"/>
          </a:p>
        </p:txBody>
      </p:sp>
      <p:sp>
        <p:nvSpPr>
          <p:cNvPr id="13" name="Shape 11"/>
          <p:cNvSpPr/>
          <p:nvPr/>
        </p:nvSpPr>
        <p:spPr>
          <a:xfrm>
            <a:off x="7414379" y="4992767"/>
            <a:ext cx="6422231" cy="1793796"/>
          </a:xfrm>
          <a:prstGeom prst="roundRect">
            <a:avLst>
              <a:gd name="adj" fmla="val 16597"/>
            </a:avLst>
          </a:prstGeom>
          <a:solidFill>
            <a:srgbClr val="CC914D"/>
          </a:solidFill>
          <a:ln w="7620">
            <a:solidFill>
              <a:srgbClr val="B27733"/>
            </a:solidFill>
            <a:prstDash val="solid"/>
          </a:ln>
        </p:spPr>
        <p:txBody>
          <a:bodyPr/>
          <a:lstStyle/>
          <a:p>
            <a:endParaRPr lang="en-GB"/>
          </a:p>
        </p:txBody>
      </p:sp>
      <p:sp>
        <p:nvSpPr>
          <p:cNvPr id="14" name="Text 12"/>
          <p:cNvSpPr/>
          <p:nvPr/>
        </p:nvSpPr>
        <p:spPr>
          <a:xfrm>
            <a:off x="7620357" y="519874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Brygada 1918 Semi Bold" pitchFamily="34" charset="0"/>
                <a:ea typeface="Brygada 1918 Semi Bold" pitchFamily="34" charset="-122"/>
                <a:cs typeface="Brygada 1918 Semi Bold" pitchFamily="34" charset="-120"/>
              </a:rPr>
              <a:t>Abnormal Smears</a:t>
            </a:r>
            <a:endParaRPr lang="en-US" sz="1950" dirty="0"/>
          </a:p>
        </p:txBody>
      </p:sp>
      <p:sp>
        <p:nvSpPr>
          <p:cNvPr id="15" name="Text 13"/>
          <p:cNvSpPr/>
          <p:nvPr/>
        </p:nvSpPr>
        <p:spPr>
          <a:xfrm>
            <a:off x="7620357" y="5627965"/>
            <a:ext cx="6010275" cy="952619"/>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Brygada 1918" pitchFamily="34" charset="0"/>
                <a:ea typeface="Brygada 1918" pitchFamily="34" charset="-122"/>
                <a:cs typeface="Brygada 1918" pitchFamily="34" charset="-120"/>
              </a:rPr>
              <a:t>Refer via NHS Cervical Screening Programme colposcopy pathways. Urgent 2WW only for a </a:t>
            </a:r>
            <a:r>
              <a:rPr lang="en-US" sz="1550" b="1" dirty="0">
                <a:solidFill>
                  <a:srgbClr val="000000"/>
                </a:solidFill>
                <a:latin typeface="Brygada 1918" pitchFamily="34" charset="0"/>
                <a:ea typeface="Brygada 1918" pitchFamily="34" charset="-122"/>
                <a:cs typeface="Brygada 1918" pitchFamily="34" charset="-120"/>
              </a:rPr>
              <a:t>visible cervical lesion</a:t>
            </a:r>
            <a:r>
              <a:rPr lang="en-US" sz="1550" dirty="0">
                <a:solidFill>
                  <a:srgbClr val="000000"/>
                </a:solidFill>
                <a:latin typeface="Brygada 1918" pitchFamily="34" charset="0"/>
                <a:ea typeface="Brygada 1918" pitchFamily="34" charset="-122"/>
                <a:cs typeface="Brygada 1918" pitchFamily="34" charset="-120"/>
              </a:rPr>
              <a:t> on examination.</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196459"/>
            <a:ext cx="8877895" cy="620078"/>
          </a:xfrm>
          <a:prstGeom prst="rect">
            <a:avLst/>
          </a:prstGeom>
          <a:noFill/>
          <a:ln/>
        </p:spPr>
        <p:txBody>
          <a:bodyPr wrap="none" lIns="0" tIns="0" rIns="0" bIns="0" rtlCol="0" anchor="t"/>
          <a:lstStyle/>
          <a:p>
            <a:pPr marL="0" indent="0" algn="l">
              <a:lnSpc>
                <a:spcPts val="4850"/>
              </a:lnSpc>
              <a:buNone/>
            </a:pPr>
            <a:r>
              <a:rPr lang="en-US" sz="3900" dirty="0">
                <a:solidFill>
                  <a:srgbClr val="403011"/>
                </a:solidFill>
                <a:latin typeface="Brygada 1918 Semi Bold" pitchFamily="34" charset="0"/>
                <a:ea typeface="Brygada 1918 Semi Bold" pitchFamily="34" charset="-122"/>
                <a:cs typeface="Brygada 1918 Semi Bold" pitchFamily="34" charset="-120"/>
              </a:rPr>
              <a:t>Referrals — Ovarian Cysts &amp; Infertility</a:t>
            </a:r>
            <a:endParaRPr lang="en-US" sz="3900" dirty="0"/>
          </a:p>
        </p:txBody>
      </p:sp>
      <p:sp>
        <p:nvSpPr>
          <p:cNvPr id="3" name="Shape 1"/>
          <p:cNvSpPr/>
          <p:nvPr/>
        </p:nvSpPr>
        <p:spPr>
          <a:xfrm>
            <a:off x="650915" y="2114193"/>
            <a:ext cx="6565106" cy="3534847"/>
          </a:xfrm>
          <a:prstGeom prst="roundRect">
            <a:avLst>
              <a:gd name="adj" fmla="val 13476"/>
            </a:avLst>
          </a:prstGeom>
          <a:solidFill>
            <a:srgbClr val="8D6348"/>
          </a:solidFill>
          <a:ln/>
        </p:spPr>
        <p:txBody>
          <a:bodyPr/>
          <a:lstStyle/>
          <a:p>
            <a:endParaRPr lang="en-GB"/>
          </a:p>
        </p:txBody>
      </p:sp>
      <p:sp>
        <p:nvSpPr>
          <p:cNvPr id="4" name="Text 2"/>
          <p:cNvSpPr/>
          <p:nvPr/>
        </p:nvSpPr>
        <p:spPr>
          <a:xfrm>
            <a:off x="849273" y="231255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Brygada 1918 Semi Bold" pitchFamily="34" charset="0"/>
                <a:ea typeface="Brygada 1918 Semi Bold" pitchFamily="34" charset="-122"/>
                <a:cs typeface="Brygada 1918 Semi Bold" pitchFamily="34" charset="-120"/>
              </a:rPr>
              <a:t>Ovarian Cysts</a:t>
            </a:r>
            <a:endParaRPr lang="en-US" sz="1950" dirty="0"/>
          </a:p>
        </p:txBody>
      </p:sp>
      <p:sp>
        <p:nvSpPr>
          <p:cNvPr id="5" name="Text 3"/>
          <p:cNvSpPr/>
          <p:nvPr/>
        </p:nvSpPr>
        <p:spPr>
          <a:xfrm>
            <a:off x="849273" y="2821067"/>
            <a:ext cx="6168390" cy="952619"/>
          </a:xfrm>
          <a:prstGeom prst="rect">
            <a:avLst/>
          </a:prstGeom>
          <a:noFill/>
          <a:ln/>
        </p:spPr>
        <p:txBody>
          <a:bodyPr wrap="square" lIns="0" tIns="0" rIns="0" bIns="0" rtlCol="0" anchor="t"/>
          <a:lstStyle/>
          <a:p>
            <a:pPr marL="0" indent="0" algn="l">
              <a:lnSpc>
                <a:spcPts val="2500"/>
              </a:lnSpc>
              <a:buNone/>
            </a:pPr>
            <a:r>
              <a:rPr lang="en-US" sz="1550" dirty="0">
                <a:solidFill>
                  <a:srgbClr val="FFFFFF"/>
                </a:solidFill>
                <a:latin typeface="Brygada 1918" pitchFamily="34" charset="0"/>
                <a:ea typeface="Brygada 1918" pitchFamily="34" charset="-122"/>
                <a:cs typeface="Brygada 1918" pitchFamily="34" charset="-120"/>
              </a:rPr>
              <a:t>Any ovarian cyst should be referred for formal USS assessment. Refer on the </a:t>
            </a:r>
            <a:r>
              <a:rPr lang="en-US" sz="1550" b="1" dirty="0">
                <a:solidFill>
                  <a:srgbClr val="FFFFFF"/>
                </a:solidFill>
                <a:latin typeface="Brygada 1918" pitchFamily="34" charset="0"/>
                <a:ea typeface="Brygada 1918" pitchFamily="34" charset="-122"/>
                <a:cs typeface="Brygada 1918" pitchFamily="34" charset="-120"/>
              </a:rPr>
              <a:t>2WW (urgent) pathway</a:t>
            </a:r>
            <a:r>
              <a:rPr lang="en-US" sz="1550" dirty="0">
                <a:solidFill>
                  <a:srgbClr val="FFFFFF"/>
                </a:solidFill>
                <a:latin typeface="Brygada 1918" pitchFamily="34" charset="0"/>
                <a:ea typeface="Brygada 1918" pitchFamily="34" charset="-122"/>
                <a:cs typeface="Brygada 1918" pitchFamily="34" charset="-120"/>
              </a:rPr>
              <a:t> if any of the following are present:</a:t>
            </a:r>
            <a:endParaRPr lang="en-US" sz="1550" dirty="0"/>
          </a:p>
        </p:txBody>
      </p:sp>
      <p:sp>
        <p:nvSpPr>
          <p:cNvPr id="6" name="Text 4"/>
          <p:cNvSpPr/>
          <p:nvPr/>
        </p:nvSpPr>
        <p:spPr>
          <a:xfrm>
            <a:off x="849273" y="3952280"/>
            <a:ext cx="6168390" cy="147839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FFFFFF"/>
                </a:solidFill>
                <a:latin typeface="Brygada 1918" pitchFamily="34" charset="0"/>
                <a:ea typeface="Brygada 1918" pitchFamily="34" charset="-122"/>
                <a:cs typeface="Brygada 1918" pitchFamily="34" charset="-120"/>
              </a:rPr>
              <a:t>Complex cyst morphology</a:t>
            </a:r>
            <a:endParaRPr lang="en-US" sz="1550" dirty="0"/>
          </a:p>
          <a:p>
            <a:pPr marL="342900" indent="-342900" algn="l">
              <a:lnSpc>
                <a:spcPts val="2500"/>
              </a:lnSpc>
              <a:buSzPct val="100000"/>
              <a:buChar char="•"/>
            </a:pPr>
            <a:r>
              <a:rPr lang="en-US" sz="1550" dirty="0">
                <a:solidFill>
                  <a:srgbClr val="FFFFFF"/>
                </a:solidFill>
                <a:latin typeface="Brygada 1918" pitchFamily="34" charset="0"/>
                <a:ea typeface="Brygada 1918" pitchFamily="34" charset="-122"/>
                <a:cs typeface="Brygada 1918" pitchFamily="34" charset="-120"/>
              </a:rPr>
              <a:t>Bilateral cysts</a:t>
            </a:r>
            <a:endParaRPr lang="en-US" sz="1550" dirty="0"/>
          </a:p>
          <a:p>
            <a:pPr marL="342900" indent="-342900" algn="l">
              <a:lnSpc>
                <a:spcPts val="2500"/>
              </a:lnSpc>
              <a:buSzPct val="100000"/>
              <a:buChar char="•"/>
            </a:pPr>
            <a:r>
              <a:rPr lang="en-US" sz="1550" dirty="0">
                <a:solidFill>
                  <a:srgbClr val="FFFFFF"/>
                </a:solidFill>
                <a:latin typeface="Brygada 1918" pitchFamily="34" charset="0"/>
                <a:ea typeface="Brygada 1918" pitchFamily="34" charset="-122"/>
                <a:cs typeface="Brygada 1918" pitchFamily="34" charset="-120"/>
              </a:rPr>
              <a:t>Ascites</a:t>
            </a:r>
            <a:endParaRPr lang="en-US" sz="1550" dirty="0"/>
          </a:p>
          <a:p>
            <a:pPr marL="342900" indent="-342900" algn="l">
              <a:lnSpc>
                <a:spcPts val="2500"/>
              </a:lnSpc>
              <a:buSzPct val="100000"/>
              <a:buChar char="•"/>
            </a:pPr>
            <a:r>
              <a:rPr lang="en-US" sz="1550" dirty="0">
                <a:solidFill>
                  <a:srgbClr val="FFFFFF"/>
                </a:solidFill>
                <a:latin typeface="Brygada 1918" pitchFamily="34" charset="0"/>
                <a:ea typeface="Brygada 1918" pitchFamily="34" charset="-122"/>
                <a:cs typeface="Brygada 1918" pitchFamily="34" charset="-120"/>
              </a:rPr>
              <a:t>Raised Ca125</a:t>
            </a:r>
            <a:endParaRPr lang="en-US" sz="1550" dirty="0"/>
          </a:p>
        </p:txBody>
      </p:sp>
      <p:sp>
        <p:nvSpPr>
          <p:cNvPr id="7" name="Text 5"/>
          <p:cNvSpPr/>
          <p:nvPr/>
        </p:nvSpPr>
        <p:spPr>
          <a:xfrm>
            <a:off x="7564874" y="231255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3011"/>
                </a:solidFill>
                <a:latin typeface="Brygada 1918 Semi Bold" pitchFamily="34" charset="0"/>
                <a:ea typeface="Brygada 1918 Semi Bold" pitchFamily="34" charset="-122"/>
                <a:cs typeface="Brygada 1918 Semi Bold" pitchFamily="34" charset="-120"/>
              </a:rPr>
              <a:t>Infertility</a:t>
            </a:r>
            <a:endParaRPr lang="en-US" sz="1950" dirty="0"/>
          </a:p>
        </p:txBody>
      </p:sp>
      <p:sp>
        <p:nvSpPr>
          <p:cNvPr id="8" name="Text 6"/>
          <p:cNvSpPr/>
          <p:nvPr/>
        </p:nvSpPr>
        <p:spPr>
          <a:xfrm>
            <a:off x="7564874" y="2821067"/>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Before referring, ensure the following investigations have been completed:</a:t>
            </a:r>
            <a:endParaRPr lang="en-US" sz="1550" dirty="0"/>
          </a:p>
        </p:txBody>
      </p:sp>
      <p:sp>
        <p:nvSpPr>
          <p:cNvPr id="9" name="Text 7"/>
          <p:cNvSpPr/>
          <p:nvPr/>
        </p:nvSpPr>
        <p:spPr>
          <a:xfrm>
            <a:off x="7564874" y="3634740"/>
            <a:ext cx="6279356" cy="704493"/>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3011"/>
                </a:solidFill>
                <a:latin typeface="Brygada 1918" pitchFamily="34" charset="0"/>
                <a:ea typeface="Brygada 1918" pitchFamily="34" charset="-122"/>
                <a:cs typeface="Brygada 1918" pitchFamily="34" charset="-120"/>
              </a:rPr>
              <a:t>Day-21 progesterone</a:t>
            </a:r>
            <a:r>
              <a:rPr lang="en-US" sz="1550" dirty="0">
                <a:solidFill>
                  <a:srgbClr val="403011"/>
                </a:solidFill>
                <a:latin typeface="Brygada 1918" pitchFamily="34" charset="0"/>
                <a:ea typeface="Brygada 1918" pitchFamily="34" charset="-122"/>
                <a:cs typeface="Brygada 1918" pitchFamily="34" charset="-120"/>
              </a:rPr>
              <a:t> (to confirm ovulation)</a:t>
            </a:r>
            <a:endParaRPr lang="en-US" sz="1550" dirty="0"/>
          </a:p>
          <a:p>
            <a:pPr marL="342900" indent="-342900" algn="l">
              <a:lnSpc>
                <a:spcPts val="2500"/>
              </a:lnSpc>
              <a:buSzPct val="100000"/>
              <a:buChar char="•"/>
            </a:pPr>
            <a:r>
              <a:rPr lang="en-US" sz="1550" b="1" dirty="0">
                <a:solidFill>
                  <a:srgbClr val="403011"/>
                </a:solidFill>
                <a:latin typeface="Brygada 1918" pitchFamily="34" charset="0"/>
                <a:ea typeface="Brygada 1918" pitchFamily="34" charset="-122"/>
                <a:cs typeface="Brygada 1918" pitchFamily="34" charset="-120"/>
              </a:rPr>
              <a:t>Semen analysis</a:t>
            </a:r>
            <a:endParaRPr lang="en-US" sz="1550" dirty="0"/>
          </a:p>
        </p:txBody>
      </p:sp>
      <p:sp>
        <p:nvSpPr>
          <p:cNvPr id="10" name="Text 8"/>
          <p:cNvSpPr/>
          <p:nvPr/>
        </p:nvSpPr>
        <p:spPr>
          <a:xfrm>
            <a:off x="7564874" y="4517827"/>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403011"/>
                </a:solidFill>
                <a:latin typeface="Brygada 1918" pitchFamily="34" charset="0"/>
                <a:ea typeface="Brygada 1918" pitchFamily="34" charset="-122"/>
                <a:cs typeface="Brygada 1918" pitchFamily="34" charset="-120"/>
              </a:rPr>
              <a:t>Refer after </a:t>
            </a:r>
            <a:r>
              <a:rPr lang="en-US" sz="1550" b="1" dirty="0">
                <a:solidFill>
                  <a:srgbClr val="403011"/>
                </a:solidFill>
                <a:latin typeface="Brygada 1918" pitchFamily="34" charset="0"/>
                <a:ea typeface="Brygada 1918" pitchFamily="34" charset="-122"/>
                <a:cs typeface="Brygada 1918" pitchFamily="34" charset="-120"/>
              </a:rPr>
              <a:t>1 year</a:t>
            </a:r>
            <a:r>
              <a:rPr lang="en-US" sz="1550" dirty="0">
                <a:solidFill>
                  <a:srgbClr val="403011"/>
                </a:solidFill>
                <a:latin typeface="Brygada 1918" pitchFamily="34" charset="0"/>
                <a:ea typeface="Brygada 1918" pitchFamily="34" charset="-122"/>
                <a:cs typeface="Brygada 1918" pitchFamily="34" charset="-120"/>
              </a:rPr>
              <a:t> of trying to conceive. Refer </a:t>
            </a:r>
            <a:r>
              <a:rPr lang="en-US" sz="1550" b="1" dirty="0">
                <a:solidFill>
                  <a:srgbClr val="403011"/>
                </a:solidFill>
                <a:latin typeface="Brygada 1918" pitchFamily="34" charset="0"/>
                <a:ea typeface="Brygada 1918" pitchFamily="34" charset="-122"/>
                <a:cs typeface="Brygada 1918" pitchFamily="34" charset="-120"/>
              </a:rPr>
              <a:t>earlier</a:t>
            </a:r>
            <a:r>
              <a:rPr lang="en-US" sz="1550" dirty="0">
                <a:solidFill>
                  <a:srgbClr val="403011"/>
                </a:solidFill>
                <a:latin typeface="Brygada 1918" pitchFamily="34" charset="0"/>
                <a:ea typeface="Brygada 1918" pitchFamily="34" charset="-122"/>
                <a:cs typeface="Brygada 1918" pitchFamily="34" charset="-120"/>
              </a:rPr>
              <a:t> if the woman is aged &gt;35 or a structural cause is suspected (e.g. known fibroids, previous PID, irregular cycles).</a:t>
            </a:r>
            <a:endParaRPr lang="en-US" sz="1550" dirty="0"/>
          </a:p>
        </p:txBody>
      </p:sp>
      <p:sp>
        <p:nvSpPr>
          <p:cNvPr id="11" name="Shape 9"/>
          <p:cNvSpPr/>
          <p:nvPr/>
        </p:nvSpPr>
        <p:spPr>
          <a:xfrm>
            <a:off x="793790" y="5872282"/>
            <a:ext cx="13042821" cy="1160740"/>
          </a:xfrm>
          <a:prstGeom prst="roundRect">
            <a:avLst>
              <a:gd name="adj" fmla="val 25648"/>
            </a:avLst>
          </a:prstGeom>
          <a:solidFill>
            <a:srgbClr val="B6D6FC"/>
          </a:solidFill>
          <a:ln/>
        </p:spPr>
        <p:txBody>
          <a:bodyPr/>
          <a:lstStyle/>
          <a:p>
            <a:endParaRPr lang="en-GB"/>
          </a:p>
        </p:txBody>
      </p:sp>
      <p:pic>
        <p:nvPicPr>
          <p:cNvPr id="12" name="Image 0" descr="preencoded.png"/>
          <p:cNvPicPr>
            <a:picLocks noChangeAspect="1"/>
          </p:cNvPicPr>
          <p:nvPr/>
        </p:nvPicPr>
        <p:blipFill>
          <a:blip r:embed="rId3"/>
          <a:stretch>
            <a:fillRect/>
          </a:stretch>
        </p:blipFill>
        <p:spPr>
          <a:xfrm>
            <a:off x="992148" y="6167557"/>
            <a:ext cx="248007" cy="198358"/>
          </a:xfrm>
          <a:prstGeom prst="rect">
            <a:avLst/>
          </a:prstGeom>
        </p:spPr>
      </p:pic>
      <p:sp>
        <p:nvSpPr>
          <p:cNvPr id="13" name="Text 10"/>
          <p:cNvSpPr/>
          <p:nvPr/>
        </p:nvSpPr>
        <p:spPr>
          <a:xfrm>
            <a:off x="1438513" y="6120170"/>
            <a:ext cx="12199739" cy="635079"/>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Brygada 1918" pitchFamily="34" charset="0"/>
                <a:ea typeface="Brygada 1918" pitchFamily="34" charset="-122"/>
                <a:cs typeface="Brygada 1918" pitchFamily="34" charset="-120"/>
              </a:rPr>
              <a:t>Always review USS results before making a referral decision for pelvic pain or ovarian pathology. Do not refer without imaging where possible.</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1407</Words>
  <Application>Microsoft Office PowerPoint</Application>
  <PresentationFormat>Custom</PresentationFormat>
  <Paragraphs>114</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Brygada 1918 Semi Bold</vt:lpstr>
      <vt:lpstr>Brygada 1918</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Ramesh Mehay</cp:lastModifiedBy>
  <cp:revision>2</cp:revision>
  <dcterms:created xsi:type="dcterms:W3CDTF">2026-05-04T14:40:07Z</dcterms:created>
  <dcterms:modified xsi:type="dcterms:W3CDTF">2026-05-04T14:44:32Z</dcterms:modified>
</cp:coreProperties>
</file>