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2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4" Type="http://schemas.openxmlformats.org/officeDocument/2006/relationships/image" Target="../media/image9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1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4" Type="http://schemas.openxmlformats.org/officeDocument/2006/relationships/image" Target="../media/image9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18" Type="http://schemas.openxmlformats.org/officeDocument/2006/relationships/image" Target="../media/image165.png"/><Relationship Id="rId3" Type="http://schemas.openxmlformats.org/officeDocument/2006/relationships/image" Target="../media/image1.png"/><Relationship Id="rId21" Type="http://schemas.openxmlformats.org/officeDocument/2006/relationships/image" Target="../media/image168.png"/><Relationship Id="rId7" Type="http://schemas.openxmlformats.org/officeDocument/2006/relationships/image" Target="../media/image83.png"/><Relationship Id="rId12" Type="http://schemas.openxmlformats.org/officeDocument/2006/relationships/image" Target="../media/image160.png"/><Relationship Id="rId17" Type="http://schemas.openxmlformats.org/officeDocument/2006/relationships/image" Target="../media/image88.png"/><Relationship Id="rId25" Type="http://schemas.openxmlformats.org/officeDocument/2006/relationships/image" Target="../media/image17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4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59.png"/><Relationship Id="rId24" Type="http://schemas.openxmlformats.org/officeDocument/2006/relationships/image" Target="../media/image171.png"/><Relationship Id="rId5" Type="http://schemas.openxmlformats.org/officeDocument/2006/relationships/image" Target="../media/image155.png"/><Relationship Id="rId15" Type="http://schemas.openxmlformats.org/officeDocument/2006/relationships/image" Target="../media/image163.png"/><Relationship Id="rId23" Type="http://schemas.openxmlformats.org/officeDocument/2006/relationships/image" Target="../media/image170.png"/><Relationship Id="rId10" Type="http://schemas.openxmlformats.org/officeDocument/2006/relationships/image" Target="../media/image158.png"/><Relationship Id="rId19" Type="http://schemas.openxmlformats.org/officeDocument/2006/relationships/image" Target="../media/image166.png"/><Relationship Id="rId4" Type="http://schemas.openxmlformats.org/officeDocument/2006/relationships/image" Target="../media/image9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Relationship Id="rId22" Type="http://schemas.openxmlformats.org/officeDocument/2006/relationships/image" Target="../media/image1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0.png"/><Relationship Id="rId3" Type="http://schemas.openxmlformats.org/officeDocument/2006/relationships/image" Target="../media/image1.png"/><Relationship Id="rId7" Type="http://schemas.openxmlformats.org/officeDocument/2006/relationships/image" Target="../media/image175.png"/><Relationship Id="rId12" Type="http://schemas.openxmlformats.org/officeDocument/2006/relationships/image" Target="../media/image1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8.png"/><Relationship Id="rId5" Type="http://schemas.openxmlformats.org/officeDocument/2006/relationships/image" Target="../media/image173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4" Type="http://schemas.openxmlformats.org/officeDocument/2006/relationships/image" Target="../media/image9.png"/><Relationship Id="rId9" Type="http://schemas.openxmlformats.org/officeDocument/2006/relationships/image" Target="../media/image78.png"/><Relationship Id="rId14" Type="http://schemas.openxmlformats.org/officeDocument/2006/relationships/image" Target="../media/image18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0.png"/><Relationship Id="rId18" Type="http://schemas.openxmlformats.org/officeDocument/2006/relationships/image" Target="../media/image195.png"/><Relationship Id="rId3" Type="http://schemas.openxmlformats.org/officeDocument/2006/relationships/image" Target="../media/image1.png"/><Relationship Id="rId7" Type="http://schemas.openxmlformats.org/officeDocument/2006/relationships/image" Target="../media/image185.png"/><Relationship Id="rId12" Type="http://schemas.openxmlformats.org/officeDocument/2006/relationships/image" Target="../media/image138.png"/><Relationship Id="rId17" Type="http://schemas.openxmlformats.org/officeDocument/2006/relationships/image" Target="../media/image19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2.png"/><Relationship Id="rId10" Type="http://schemas.openxmlformats.org/officeDocument/2006/relationships/image" Target="../media/image188.png"/><Relationship Id="rId4" Type="http://schemas.openxmlformats.org/officeDocument/2006/relationships/image" Target="../media/image9.png"/><Relationship Id="rId9" Type="http://schemas.openxmlformats.org/officeDocument/2006/relationships/image" Target="../media/image187.png"/><Relationship Id="rId14" Type="http://schemas.openxmlformats.org/officeDocument/2006/relationships/image" Target="../media/image19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1.png"/><Relationship Id="rId7" Type="http://schemas.openxmlformats.org/officeDocument/2006/relationships/image" Target="../media/image198.png"/><Relationship Id="rId12" Type="http://schemas.openxmlformats.org/officeDocument/2006/relationships/image" Target="../media/image2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11" Type="http://schemas.openxmlformats.org/officeDocument/2006/relationships/image" Target="../media/image202.png"/><Relationship Id="rId5" Type="http://schemas.openxmlformats.org/officeDocument/2006/relationships/image" Target="../media/image196.png"/><Relationship Id="rId10" Type="http://schemas.openxmlformats.org/officeDocument/2006/relationships/image" Target="../media/image201.png"/><Relationship Id="rId4" Type="http://schemas.openxmlformats.org/officeDocument/2006/relationships/image" Target="../media/image9.png"/><Relationship Id="rId9" Type="http://schemas.openxmlformats.org/officeDocument/2006/relationships/image" Target="../media/image20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" Type="http://schemas.openxmlformats.org/officeDocument/2006/relationships/image" Target="../media/image1.png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png"/><Relationship Id="rId15" Type="http://schemas.openxmlformats.org/officeDocument/2006/relationships/image" Target="../media/image214.png"/><Relationship Id="rId10" Type="http://schemas.openxmlformats.org/officeDocument/2006/relationships/image" Target="../media/image209.png"/><Relationship Id="rId4" Type="http://schemas.openxmlformats.org/officeDocument/2006/relationships/image" Target="../media/image9.png"/><Relationship Id="rId9" Type="http://schemas.openxmlformats.org/officeDocument/2006/relationships/image" Target="../media/image208.png"/><Relationship Id="rId14" Type="http://schemas.openxmlformats.org/officeDocument/2006/relationships/image" Target="../media/image2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115.png"/><Relationship Id="rId18" Type="http://schemas.openxmlformats.org/officeDocument/2006/relationships/image" Target="../media/image230.png"/><Relationship Id="rId3" Type="http://schemas.openxmlformats.org/officeDocument/2006/relationships/image" Target="../media/image1.png"/><Relationship Id="rId21" Type="http://schemas.openxmlformats.org/officeDocument/2006/relationships/image" Target="../media/image233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17" Type="http://schemas.openxmlformats.org/officeDocument/2006/relationships/image" Target="../media/image229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8.png"/><Relationship Id="rId20" Type="http://schemas.openxmlformats.org/officeDocument/2006/relationships/image" Target="../media/image2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5" Type="http://schemas.openxmlformats.org/officeDocument/2006/relationships/image" Target="../media/image227.png"/><Relationship Id="rId23" Type="http://schemas.openxmlformats.org/officeDocument/2006/relationships/image" Target="../media/image235.png"/><Relationship Id="rId10" Type="http://schemas.openxmlformats.org/officeDocument/2006/relationships/image" Target="../media/image223.png"/><Relationship Id="rId19" Type="http://schemas.openxmlformats.org/officeDocument/2006/relationships/image" Target="../media/image231.png"/><Relationship Id="rId4" Type="http://schemas.openxmlformats.org/officeDocument/2006/relationships/image" Target="../media/image9.png"/><Relationship Id="rId9" Type="http://schemas.openxmlformats.org/officeDocument/2006/relationships/image" Target="../media/image222.png"/><Relationship Id="rId14" Type="http://schemas.openxmlformats.org/officeDocument/2006/relationships/image" Target="../media/image226.png"/><Relationship Id="rId22" Type="http://schemas.openxmlformats.org/officeDocument/2006/relationships/image" Target="../media/image2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png"/><Relationship Id="rId18" Type="http://schemas.openxmlformats.org/officeDocument/2006/relationships/image" Target="../media/image249.png"/><Relationship Id="rId3" Type="http://schemas.openxmlformats.org/officeDocument/2006/relationships/image" Target="../media/image1.png"/><Relationship Id="rId21" Type="http://schemas.openxmlformats.org/officeDocument/2006/relationships/image" Target="../media/image252.png"/><Relationship Id="rId7" Type="http://schemas.openxmlformats.org/officeDocument/2006/relationships/image" Target="../media/image238.png"/><Relationship Id="rId12" Type="http://schemas.openxmlformats.org/officeDocument/2006/relationships/image" Target="../media/image243.png"/><Relationship Id="rId17" Type="http://schemas.openxmlformats.org/officeDocument/2006/relationships/image" Target="../media/image24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47.png"/><Relationship Id="rId20" Type="http://schemas.openxmlformats.org/officeDocument/2006/relationships/image" Target="../media/image2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11" Type="http://schemas.openxmlformats.org/officeDocument/2006/relationships/image" Target="../media/image242.png"/><Relationship Id="rId24" Type="http://schemas.openxmlformats.org/officeDocument/2006/relationships/image" Target="../media/image255.png"/><Relationship Id="rId5" Type="http://schemas.openxmlformats.org/officeDocument/2006/relationships/image" Target="../media/image236.png"/><Relationship Id="rId15" Type="http://schemas.openxmlformats.org/officeDocument/2006/relationships/image" Target="../media/image246.png"/><Relationship Id="rId23" Type="http://schemas.openxmlformats.org/officeDocument/2006/relationships/image" Target="../media/image254.png"/><Relationship Id="rId10" Type="http://schemas.openxmlformats.org/officeDocument/2006/relationships/image" Target="../media/image241.png"/><Relationship Id="rId19" Type="http://schemas.openxmlformats.org/officeDocument/2006/relationships/image" Target="../media/image250.png"/><Relationship Id="rId4" Type="http://schemas.openxmlformats.org/officeDocument/2006/relationships/image" Target="../media/image9.png"/><Relationship Id="rId9" Type="http://schemas.openxmlformats.org/officeDocument/2006/relationships/image" Target="../media/image240.png"/><Relationship Id="rId14" Type="http://schemas.openxmlformats.org/officeDocument/2006/relationships/image" Target="../media/image245.png"/><Relationship Id="rId22" Type="http://schemas.openxmlformats.org/officeDocument/2006/relationships/image" Target="../media/image2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265.png"/><Relationship Id="rId18" Type="http://schemas.openxmlformats.org/officeDocument/2006/relationships/image" Target="../media/image270.png"/><Relationship Id="rId3" Type="http://schemas.openxmlformats.org/officeDocument/2006/relationships/image" Target="../media/image1.png"/><Relationship Id="rId7" Type="http://schemas.openxmlformats.org/officeDocument/2006/relationships/image" Target="../media/image259.png"/><Relationship Id="rId12" Type="http://schemas.openxmlformats.org/officeDocument/2006/relationships/image" Target="../media/image264.png"/><Relationship Id="rId17" Type="http://schemas.openxmlformats.org/officeDocument/2006/relationships/image" Target="../media/image26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8.png"/><Relationship Id="rId11" Type="http://schemas.openxmlformats.org/officeDocument/2006/relationships/image" Target="../media/image263.png"/><Relationship Id="rId5" Type="http://schemas.openxmlformats.org/officeDocument/2006/relationships/image" Target="../media/image257.png"/><Relationship Id="rId15" Type="http://schemas.openxmlformats.org/officeDocument/2006/relationships/image" Target="../media/image267.png"/><Relationship Id="rId10" Type="http://schemas.openxmlformats.org/officeDocument/2006/relationships/image" Target="../media/image262.png"/><Relationship Id="rId4" Type="http://schemas.openxmlformats.org/officeDocument/2006/relationships/image" Target="../media/image256.png"/><Relationship Id="rId9" Type="http://schemas.openxmlformats.org/officeDocument/2006/relationships/image" Target="../media/image261.png"/><Relationship Id="rId14" Type="http://schemas.openxmlformats.org/officeDocument/2006/relationships/image" Target="../media/image2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1.png"/><Relationship Id="rId7" Type="http://schemas.openxmlformats.org/officeDocument/2006/relationships/image" Target="../media/image2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2.png"/><Relationship Id="rId11" Type="http://schemas.openxmlformats.org/officeDocument/2006/relationships/image" Target="../media/image277.png"/><Relationship Id="rId5" Type="http://schemas.openxmlformats.org/officeDocument/2006/relationships/image" Target="../media/image271.png"/><Relationship Id="rId10" Type="http://schemas.openxmlformats.org/officeDocument/2006/relationships/image" Target="../media/image276.png"/><Relationship Id="rId4" Type="http://schemas.openxmlformats.org/officeDocument/2006/relationships/image" Target="../media/image9.png"/><Relationship Id="rId9" Type="http://schemas.openxmlformats.org/officeDocument/2006/relationships/image" Target="../media/image2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png"/><Relationship Id="rId18" Type="http://schemas.openxmlformats.org/officeDocument/2006/relationships/image" Target="../media/image291.png"/><Relationship Id="rId3" Type="http://schemas.openxmlformats.org/officeDocument/2006/relationships/image" Target="../media/image1.png"/><Relationship Id="rId7" Type="http://schemas.openxmlformats.org/officeDocument/2006/relationships/image" Target="../media/image280.png"/><Relationship Id="rId12" Type="http://schemas.openxmlformats.org/officeDocument/2006/relationships/image" Target="../media/image285.png"/><Relationship Id="rId17" Type="http://schemas.openxmlformats.org/officeDocument/2006/relationships/image" Target="../media/image29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5" Type="http://schemas.openxmlformats.org/officeDocument/2006/relationships/image" Target="../media/image288.png"/><Relationship Id="rId10" Type="http://schemas.openxmlformats.org/officeDocument/2006/relationships/image" Target="../media/image283.png"/><Relationship Id="rId19" Type="http://schemas.openxmlformats.org/officeDocument/2006/relationships/image" Target="../media/image292.png"/><Relationship Id="rId4" Type="http://schemas.openxmlformats.org/officeDocument/2006/relationships/image" Target="../media/image56.png"/><Relationship Id="rId9" Type="http://schemas.openxmlformats.org/officeDocument/2006/relationships/image" Target="../media/image282.png"/><Relationship Id="rId14" Type="http://schemas.openxmlformats.org/officeDocument/2006/relationships/image" Target="../media/image28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3" Type="http://schemas.openxmlformats.org/officeDocument/2006/relationships/image" Target="../media/image1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5" Type="http://schemas.openxmlformats.org/officeDocument/2006/relationships/image" Target="../media/image293.png"/><Relationship Id="rId10" Type="http://schemas.openxmlformats.org/officeDocument/2006/relationships/image" Target="../media/image298.png"/><Relationship Id="rId4" Type="http://schemas.openxmlformats.org/officeDocument/2006/relationships/image" Target="../media/image9.png"/><Relationship Id="rId9" Type="http://schemas.openxmlformats.org/officeDocument/2006/relationships/image" Target="../media/image29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13" Type="http://schemas.openxmlformats.org/officeDocument/2006/relationships/image" Target="../media/image309.png"/><Relationship Id="rId3" Type="http://schemas.openxmlformats.org/officeDocument/2006/relationships/image" Target="../media/image1.png"/><Relationship Id="rId7" Type="http://schemas.openxmlformats.org/officeDocument/2006/relationships/image" Target="../media/image304.png"/><Relationship Id="rId12" Type="http://schemas.openxmlformats.org/officeDocument/2006/relationships/image" Target="../media/image308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3.png"/><Relationship Id="rId11" Type="http://schemas.openxmlformats.org/officeDocument/2006/relationships/image" Target="../media/image307.png"/><Relationship Id="rId5" Type="http://schemas.openxmlformats.org/officeDocument/2006/relationships/image" Target="../media/image302.png"/><Relationship Id="rId15" Type="http://schemas.openxmlformats.org/officeDocument/2006/relationships/image" Target="../media/image311.png"/><Relationship Id="rId10" Type="http://schemas.openxmlformats.org/officeDocument/2006/relationships/image" Target="../media/image306.png"/><Relationship Id="rId4" Type="http://schemas.openxmlformats.org/officeDocument/2006/relationships/image" Target="../media/image9.png"/><Relationship Id="rId9" Type="http://schemas.openxmlformats.org/officeDocument/2006/relationships/image" Target="../media/image305.png"/><Relationship Id="rId14" Type="http://schemas.openxmlformats.org/officeDocument/2006/relationships/image" Target="../media/image3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3" Type="http://schemas.openxmlformats.org/officeDocument/2006/relationships/image" Target="../media/image1.png"/><Relationship Id="rId7" Type="http://schemas.openxmlformats.org/officeDocument/2006/relationships/image" Target="../media/image315.png"/><Relationship Id="rId12" Type="http://schemas.openxmlformats.org/officeDocument/2006/relationships/image" Target="../media/image3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4.png"/><Relationship Id="rId11" Type="http://schemas.openxmlformats.org/officeDocument/2006/relationships/image" Target="../media/image319.png"/><Relationship Id="rId5" Type="http://schemas.openxmlformats.org/officeDocument/2006/relationships/image" Target="../media/image313.png"/><Relationship Id="rId10" Type="http://schemas.openxmlformats.org/officeDocument/2006/relationships/image" Target="../media/image318.png"/><Relationship Id="rId4" Type="http://schemas.openxmlformats.org/officeDocument/2006/relationships/image" Target="../media/image9.png"/><Relationship Id="rId9" Type="http://schemas.openxmlformats.org/officeDocument/2006/relationships/image" Target="../media/image3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png"/><Relationship Id="rId13" Type="http://schemas.openxmlformats.org/officeDocument/2006/relationships/image" Target="../media/image329.png"/><Relationship Id="rId18" Type="http://schemas.openxmlformats.org/officeDocument/2006/relationships/image" Target="../media/image334.png"/><Relationship Id="rId3" Type="http://schemas.openxmlformats.org/officeDocument/2006/relationships/image" Target="../media/image1.png"/><Relationship Id="rId21" Type="http://schemas.openxmlformats.org/officeDocument/2006/relationships/image" Target="../media/image337.png"/><Relationship Id="rId7" Type="http://schemas.openxmlformats.org/officeDocument/2006/relationships/image" Target="../media/image323.png"/><Relationship Id="rId12" Type="http://schemas.openxmlformats.org/officeDocument/2006/relationships/image" Target="../media/image328.png"/><Relationship Id="rId17" Type="http://schemas.openxmlformats.org/officeDocument/2006/relationships/image" Target="../media/image33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32.png"/><Relationship Id="rId20" Type="http://schemas.openxmlformats.org/officeDocument/2006/relationships/image" Target="../media/image3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2.png"/><Relationship Id="rId11" Type="http://schemas.openxmlformats.org/officeDocument/2006/relationships/image" Target="../media/image327.png"/><Relationship Id="rId24" Type="http://schemas.openxmlformats.org/officeDocument/2006/relationships/image" Target="../media/image340.png"/><Relationship Id="rId5" Type="http://schemas.openxmlformats.org/officeDocument/2006/relationships/image" Target="../media/image321.png"/><Relationship Id="rId15" Type="http://schemas.openxmlformats.org/officeDocument/2006/relationships/image" Target="../media/image331.png"/><Relationship Id="rId23" Type="http://schemas.openxmlformats.org/officeDocument/2006/relationships/image" Target="../media/image339.png"/><Relationship Id="rId10" Type="http://schemas.openxmlformats.org/officeDocument/2006/relationships/image" Target="../media/image326.png"/><Relationship Id="rId19" Type="http://schemas.openxmlformats.org/officeDocument/2006/relationships/image" Target="../media/image335.png"/><Relationship Id="rId4" Type="http://schemas.openxmlformats.org/officeDocument/2006/relationships/image" Target="../media/image9.png"/><Relationship Id="rId9" Type="http://schemas.openxmlformats.org/officeDocument/2006/relationships/image" Target="../media/image325.png"/><Relationship Id="rId14" Type="http://schemas.openxmlformats.org/officeDocument/2006/relationships/image" Target="../media/image330.png"/><Relationship Id="rId22" Type="http://schemas.openxmlformats.org/officeDocument/2006/relationships/image" Target="../media/image3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347.png"/><Relationship Id="rId3" Type="http://schemas.openxmlformats.org/officeDocument/2006/relationships/image" Target="../media/image1.png"/><Relationship Id="rId7" Type="http://schemas.openxmlformats.org/officeDocument/2006/relationships/image" Target="../media/image259.png"/><Relationship Id="rId12" Type="http://schemas.openxmlformats.org/officeDocument/2006/relationships/image" Target="../media/image346.png"/><Relationship Id="rId17" Type="http://schemas.openxmlformats.org/officeDocument/2006/relationships/image" Target="../media/image35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2.png"/><Relationship Id="rId11" Type="http://schemas.openxmlformats.org/officeDocument/2006/relationships/image" Target="../media/image345.png"/><Relationship Id="rId5" Type="http://schemas.openxmlformats.org/officeDocument/2006/relationships/image" Target="../media/image341.png"/><Relationship Id="rId15" Type="http://schemas.openxmlformats.org/officeDocument/2006/relationships/image" Target="../media/image348.png"/><Relationship Id="rId10" Type="http://schemas.openxmlformats.org/officeDocument/2006/relationships/image" Target="../media/image344.png"/><Relationship Id="rId4" Type="http://schemas.openxmlformats.org/officeDocument/2006/relationships/image" Target="../media/image9.png"/><Relationship Id="rId9" Type="http://schemas.openxmlformats.org/officeDocument/2006/relationships/image" Target="../media/image343.png"/><Relationship Id="rId1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9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9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1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9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9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1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image" Target="../media/image9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.pn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9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571500"/>
            <a:ext cx="76200" cy="56792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5105400"/>
            <a:ext cx="1549450" cy="419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4325" y="5105400"/>
            <a:ext cx="1722090" cy="419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9290" y="5105400"/>
            <a:ext cx="1363266" cy="4191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0" y="571500"/>
            <a:ext cx="4114800" cy="4953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5200" y="571500"/>
            <a:ext cx="4114800" cy="4953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778133" y="571500"/>
            <a:ext cx="5554861" cy="3810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chemeClr val="bg1"/>
                </a:solidFill>
              </a:rPr>
              <a:t>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2" name="Text 1"/>
          <p:cNvSpPr/>
          <p:nvPr/>
        </p:nvSpPr>
        <p:spPr>
          <a:xfrm>
            <a:off x="762000" y="1663303"/>
            <a:ext cx="6172200" cy="1508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40"/>
              </a:lnSpc>
              <a:buNone/>
            </a:pPr>
            <a:r>
              <a:rPr lang="en-US" sz="5400" b="1" dirty="0">
                <a:solidFill>
                  <a:srgbClr val="2C3E50"/>
                </a:solidFill>
              </a:rPr>
              <a:t>Gynaecological Examination</a:t>
            </a:r>
            <a:endParaRPr lang="en-US" sz="5400" dirty="0"/>
          </a:p>
        </p:txBody>
      </p:sp>
      <p:sp>
        <p:nvSpPr>
          <p:cNvPr id="13" name="Text 2"/>
          <p:cNvSpPr/>
          <p:nvPr/>
        </p:nvSpPr>
        <p:spPr>
          <a:xfrm>
            <a:off x="762000" y="3590925"/>
            <a:ext cx="5554861" cy="942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34495E"/>
                </a:solidFill>
              </a:rPr>
              <a:t>A comprehensive clinical guide covering speculum techniques, bimanual assessment, and liquid-based cytology for primary care practitioners.</a:t>
            </a:r>
            <a:endParaRPr lang="en-US" sz="1650" dirty="0"/>
          </a:p>
        </p:txBody>
      </p:sp>
      <p:sp>
        <p:nvSpPr>
          <p:cNvPr id="14" name="Text 3"/>
          <p:cNvSpPr/>
          <p:nvPr/>
        </p:nvSpPr>
        <p:spPr>
          <a:xfrm>
            <a:off x="952500" y="5105400"/>
            <a:ext cx="179284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8449"/>
                </a:solidFill>
              </a:rPr>
              <a:t>AKT Knowledge</a:t>
            </a:r>
            <a:endParaRPr lang="en-US" sz="1200" dirty="0"/>
          </a:p>
        </p:txBody>
      </p:sp>
      <p:sp>
        <p:nvSpPr>
          <p:cNvPr id="15" name="Text 4"/>
          <p:cNvSpPr/>
          <p:nvPr/>
        </p:nvSpPr>
        <p:spPr>
          <a:xfrm>
            <a:off x="2644825" y="5105400"/>
            <a:ext cx="270596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980B9"/>
                </a:solidFill>
              </a:rPr>
              <a:t>SCA Clinical Skills</a:t>
            </a:r>
            <a:endParaRPr lang="en-US" sz="1200" dirty="0"/>
          </a:p>
        </p:txBody>
      </p:sp>
      <p:sp>
        <p:nvSpPr>
          <p:cNvPr id="16" name="Text 5"/>
          <p:cNvSpPr/>
          <p:nvPr/>
        </p:nvSpPr>
        <p:spPr>
          <a:xfrm>
            <a:off x="4509790" y="5105400"/>
            <a:ext cx="158123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7950B"/>
                </a:solidFill>
              </a:rPr>
              <a:t>Bradford VTS</a:t>
            </a:r>
            <a:endParaRPr lang="en-US" sz="1200" dirty="0"/>
          </a:p>
        </p:txBody>
      </p:sp>
      <p:sp>
        <p:nvSpPr>
          <p:cNvPr id="17" name="Text 6"/>
          <p:cNvSpPr/>
          <p:nvPr/>
        </p:nvSpPr>
        <p:spPr>
          <a:xfrm>
            <a:off x="762000" y="6267450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9F9F7"/>
                </a:solidFill>
              </a:rPr>
              <a:t>Bradford Teaching Hospitals NHS Foundation Trust | Clinical Education</a:t>
            </a:r>
            <a:endParaRPr lang="en-US" sz="1200" dirty="0"/>
          </a:p>
        </p:txBody>
      </p:sp>
      <p:sp>
        <p:nvSpPr>
          <p:cNvPr id="18" name="Text 7"/>
          <p:cNvSpPr/>
          <p:nvPr/>
        </p:nvSpPr>
        <p:spPr>
          <a:xfrm>
            <a:off x="9917757" y="6281738"/>
            <a:ext cx="227424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BDC3C7"/>
                </a:solidFill>
              </a:rPr>
              <a:t>Teaching Date: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57163"/>
            <a:ext cx="5715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933450"/>
            <a:ext cx="6629400" cy="5676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171575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524000"/>
            <a:ext cx="2667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110680"/>
            <a:ext cx="266700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697361"/>
            <a:ext cx="2667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284041"/>
            <a:ext cx="2667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684091"/>
            <a:ext cx="266700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4084141"/>
            <a:ext cx="266700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5876925"/>
            <a:ext cx="6153150" cy="542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6021884"/>
            <a:ext cx="178594" cy="14882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3775" y="1078706"/>
            <a:ext cx="4419600" cy="30956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3775" y="1078706"/>
            <a:ext cx="4419600" cy="30956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3775" y="4298156"/>
            <a:ext cx="4419600" cy="216693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4275" y="4421981"/>
            <a:ext cx="4038600" cy="19526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4275" y="4743896"/>
            <a:ext cx="214313" cy="17532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00075" y="123825"/>
            <a:ext cx="1069848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BIVALVE (CUSCO’S) SPECULUM TECHNIQUE</a:t>
            </a:r>
            <a:endParaRPr lang="en-US" sz="1950" dirty="0"/>
          </a:p>
        </p:txBody>
      </p:sp>
      <p:sp>
        <p:nvSpPr>
          <p:cNvPr id="20" name="Text 1"/>
          <p:cNvSpPr/>
          <p:nvPr/>
        </p:nvSpPr>
        <p:spPr>
          <a:xfrm>
            <a:off x="600075" y="5143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1" name="Text 2"/>
          <p:cNvSpPr/>
          <p:nvPr/>
        </p:nvSpPr>
        <p:spPr>
          <a:xfrm>
            <a:off x="1000125" y="1123950"/>
            <a:ext cx="6153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Step-by-Step Procedure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765572" y="152400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1</a:t>
            </a:r>
            <a:endParaRPr lang="en-US" sz="975" dirty="0"/>
          </a:p>
        </p:txBody>
      </p:sp>
      <p:sp>
        <p:nvSpPr>
          <p:cNvPr id="23" name="Text 4"/>
          <p:cNvSpPr/>
          <p:nvPr/>
        </p:nvSpPr>
        <p:spPr>
          <a:xfrm>
            <a:off x="1076325" y="1524000"/>
            <a:ext cx="57435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Patient Warning:</a:t>
            </a:r>
            <a:r>
              <a:rPr lang="en-US" sz="1275" dirty="0">
                <a:solidFill>
                  <a:srgbClr val="2C3E50"/>
                </a:solidFill>
              </a:rPr>
              <a:t> Narrate your actions. Touch the thigh or labia first with fingers before using the instrument.</a:t>
            </a:r>
            <a:endParaRPr lang="en-US" sz="1275" dirty="0"/>
          </a:p>
        </p:txBody>
      </p:sp>
      <p:sp>
        <p:nvSpPr>
          <p:cNvPr id="24" name="Text 5"/>
          <p:cNvSpPr/>
          <p:nvPr/>
        </p:nvSpPr>
        <p:spPr>
          <a:xfrm>
            <a:off x="765572" y="2110680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2</a:t>
            </a:r>
            <a:endParaRPr lang="en-US" sz="975" dirty="0"/>
          </a:p>
        </p:txBody>
      </p:sp>
      <p:sp>
        <p:nvSpPr>
          <p:cNvPr id="25" name="Text 6"/>
          <p:cNvSpPr/>
          <p:nvPr/>
        </p:nvSpPr>
        <p:spPr>
          <a:xfrm>
            <a:off x="1076325" y="2110680"/>
            <a:ext cx="57435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Preparation:</a:t>
            </a:r>
            <a:r>
              <a:rPr lang="en-US" sz="1275" dirty="0">
                <a:solidFill>
                  <a:srgbClr val="2C3E50"/>
                </a:solidFill>
              </a:rPr>
              <a:t> Part the labia gently with your non-dominant hand to reveal the introitus.</a:t>
            </a:r>
            <a:endParaRPr lang="en-US" sz="1275" dirty="0"/>
          </a:p>
        </p:txBody>
      </p:sp>
      <p:sp>
        <p:nvSpPr>
          <p:cNvPr id="26" name="Text 7"/>
          <p:cNvSpPr/>
          <p:nvPr/>
        </p:nvSpPr>
        <p:spPr>
          <a:xfrm>
            <a:off x="765572" y="2697361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3</a:t>
            </a:r>
            <a:endParaRPr lang="en-US" sz="975" dirty="0"/>
          </a:p>
        </p:txBody>
      </p:sp>
      <p:sp>
        <p:nvSpPr>
          <p:cNvPr id="27" name="Text 8"/>
          <p:cNvSpPr/>
          <p:nvPr/>
        </p:nvSpPr>
        <p:spPr>
          <a:xfrm>
            <a:off x="1076325" y="2697361"/>
            <a:ext cx="57435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Orientation:</a:t>
            </a:r>
            <a:r>
              <a:rPr lang="en-US" sz="1275" dirty="0">
                <a:solidFill>
                  <a:srgbClr val="2C3E50"/>
                </a:solidFill>
              </a:rPr>
              <a:t> Hold the speculum with blades </a:t>
            </a:r>
            <a:r>
              <a:rPr lang="en-US" sz="1275" b="1" dirty="0">
                <a:solidFill>
                  <a:srgbClr val="2C3E50"/>
                </a:solidFill>
              </a:rPr>
              <a:t>vertical</a:t>
            </a:r>
            <a:r>
              <a:rPr lang="en-US" sz="1275" dirty="0">
                <a:solidFill>
                  <a:srgbClr val="2C3E50"/>
                </a:solidFill>
              </a:rPr>
              <a:t> (in line with the longitudinal vaginal opening).</a:t>
            </a:r>
            <a:endParaRPr lang="en-US" sz="1275" dirty="0"/>
          </a:p>
        </p:txBody>
      </p:sp>
      <p:sp>
        <p:nvSpPr>
          <p:cNvPr id="28" name="Text 9"/>
          <p:cNvSpPr/>
          <p:nvPr/>
        </p:nvSpPr>
        <p:spPr>
          <a:xfrm>
            <a:off x="765572" y="3284041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4</a:t>
            </a:r>
            <a:endParaRPr lang="en-US" sz="975" dirty="0"/>
          </a:p>
        </p:txBody>
      </p:sp>
      <p:sp>
        <p:nvSpPr>
          <p:cNvPr id="29" name="Text 10"/>
          <p:cNvSpPr/>
          <p:nvPr/>
        </p:nvSpPr>
        <p:spPr>
          <a:xfrm>
            <a:off x="1076325" y="3284041"/>
            <a:ext cx="111156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Insertion:</a:t>
            </a:r>
            <a:r>
              <a:rPr lang="en-US" sz="1275" dirty="0">
                <a:solidFill>
                  <a:srgbClr val="2C3E50"/>
                </a:solidFill>
              </a:rPr>
              <a:t> Insert slowly with a gentle </a:t>
            </a:r>
            <a:r>
              <a:rPr lang="en-US" sz="1275" b="1" dirty="0">
                <a:solidFill>
                  <a:srgbClr val="2C3E50"/>
                </a:solidFill>
              </a:rPr>
              <a:t>posterior direction</a:t>
            </a:r>
            <a:r>
              <a:rPr lang="en-US" sz="1275" dirty="0">
                <a:solidFill>
                  <a:srgbClr val="2C3E50"/>
                </a:solidFill>
              </a:rPr>
              <a:t> (toward the sacrum).</a:t>
            </a:r>
            <a:endParaRPr lang="en-US" sz="1275" dirty="0"/>
          </a:p>
        </p:txBody>
      </p:sp>
      <p:sp>
        <p:nvSpPr>
          <p:cNvPr id="30" name="Text 11"/>
          <p:cNvSpPr/>
          <p:nvPr/>
        </p:nvSpPr>
        <p:spPr>
          <a:xfrm>
            <a:off x="765572" y="3684091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5</a:t>
            </a:r>
            <a:endParaRPr lang="en-US" sz="975" dirty="0"/>
          </a:p>
        </p:txBody>
      </p:sp>
      <p:sp>
        <p:nvSpPr>
          <p:cNvPr id="31" name="Text 12"/>
          <p:cNvSpPr/>
          <p:nvPr/>
        </p:nvSpPr>
        <p:spPr>
          <a:xfrm>
            <a:off x="1076325" y="3684091"/>
            <a:ext cx="111156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Rotation:</a:t>
            </a:r>
            <a:r>
              <a:rPr lang="en-US" sz="1275" dirty="0">
                <a:solidFill>
                  <a:srgbClr val="2C3E50"/>
                </a:solidFill>
              </a:rPr>
              <a:t> Once inserted, rotate the speculum until the blades are </a:t>
            </a:r>
            <a:r>
              <a:rPr lang="en-US" sz="1275" b="1" dirty="0">
                <a:solidFill>
                  <a:srgbClr val="2C3E50"/>
                </a:solidFill>
              </a:rPr>
              <a:t>horizontal</a:t>
            </a:r>
            <a:r>
              <a:rPr lang="en-US" sz="1275" dirty="0">
                <a:solidFill>
                  <a:srgbClr val="2C3E50"/>
                </a:solidFill>
              </a:rPr>
              <a:t>.</a:t>
            </a:r>
            <a:endParaRPr lang="en-US" sz="1275" dirty="0"/>
          </a:p>
        </p:txBody>
      </p:sp>
      <p:sp>
        <p:nvSpPr>
          <p:cNvPr id="32" name="Text 13"/>
          <p:cNvSpPr/>
          <p:nvPr/>
        </p:nvSpPr>
        <p:spPr>
          <a:xfrm>
            <a:off x="765572" y="4084141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6</a:t>
            </a:r>
            <a:endParaRPr lang="en-US" sz="975" dirty="0"/>
          </a:p>
        </p:txBody>
      </p:sp>
      <p:sp>
        <p:nvSpPr>
          <p:cNvPr id="33" name="Text 14"/>
          <p:cNvSpPr/>
          <p:nvPr/>
        </p:nvSpPr>
        <p:spPr>
          <a:xfrm>
            <a:off x="1076325" y="4084141"/>
            <a:ext cx="57435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Visualisation:</a:t>
            </a:r>
            <a:r>
              <a:rPr lang="en-US" sz="1275" dirty="0">
                <a:solidFill>
                  <a:srgbClr val="2C3E50"/>
                </a:solidFill>
              </a:rPr>
              <a:t> Open blades gently until the cervix is visible, then secure the screw/lock.</a:t>
            </a:r>
            <a:endParaRPr lang="en-US" sz="1275" dirty="0"/>
          </a:p>
        </p:txBody>
      </p:sp>
      <p:sp>
        <p:nvSpPr>
          <p:cNvPr id="34" name="Text 15"/>
          <p:cNvSpPr/>
          <p:nvPr/>
        </p:nvSpPr>
        <p:spPr>
          <a:xfrm>
            <a:off x="961281" y="5876925"/>
            <a:ext cx="61531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D6D7E"/>
                </a:solidFill>
              </a:rPr>
              <a:t> </a:t>
            </a:r>
            <a:r>
              <a:rPr lang="en-US" sz="1125" b="1" i="1" dirty="0">
                <a:solidFill>
                  <a:srgbClr val="5D6D7E"/>
                </a:solidFill>
              </a:rPr>
              <a:t>Metaphor:</a:t>
            </a:r>
            <a:r>
              <a:rPr lang="en-US" sz="1125" i="1" dirty="0">
                <a:solidFill>
                  <a:srgbClr val="5D6D7E"/>
                </a:solidFill>
              </a:rPr>
              <a:t> Think of the speculum like a door hinge — it must be angled correctly to open and reveal the room beyond.</a:t>
            </a:r>
            <a:endParaRPr lang="en-US" sz="1125" dirty="0"/>
          </a:p>
        </p:txBody>
      </p:sp>
      <p:sp>
        <p:nvSpPr>
          <p:cNvPr id="35" name="Text 16"/>
          <p:cNvSpPr/>
          <p:nvPr/>
        </p:nvSpPr>
        <p:spPr>
          <a:xfrm>
            <a:off x="7610475" y="4421981"/>
            <a:ext cx="388620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AKT &amp; SCA PEARL</a:t>
            </a:r>
            <a:endParaRPr lang="en-US" sz="825" dirty="0"/>
          </a:p>
        </p:txBody>
      </p:sp>
      <p:sp>
        <p:nvSpPr>
          <p:cNvPr id="36" name="Text 17"/>
          <p:cNvSpPr/>
          <p:nvPr/>
        </p:nvSpPr>
        <p:spPr>
          <a:xfrm>
            <a:off x="7843838" y="4702969"/>
            <a:ext cx="4038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Precision</a:t>
            </a:r>
            <a:endParaRPr lang="en-US" sz="1350" dirty="0"/>
          </a:p>
        </p:txBody>
      </p:sp>
      <p:sp>
        <p:nvSpPr>
          <p:cNvPr id="37" name="Text 18"/>
          <p:cNvSpPr/>
          <p:nvPr/>
        </p:nvSpPr>
        <p:spPr>
          <a:xfrm>
            <a:off x="7534275" y="5055394"/>
            <a:ext cx="4038600" cy="1285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Avoid the Urethral Ridge:</a:t>
            </a:r>
            <a:r>
              <a:rPr lang="en-US" sz="1125" dirty="0">
                <a:solidFill>
                  <a:srgbClr val="2C3E50"/>
                </a:solidFill>
              </a:rPr>
              <a:t> A common error is directing the speculum anteriorly (upward). This hits the sensitive urethral ridge, causing pain and spasm.
</a:t>
            </a:r>
            <a:r>
              <a:rPr lang="en-US" sz="1125" b="1" dirty="0">
                <a:solidFill>
                  <a:srgbClr val="2C3E50"/>
                </a:solidFill>
              </a:rPr>
              <a:t>Pro Tip:</a:t>
            </a:r>
            <a:r>
              <a:rPr lang="en-US" sz="1125" dirty="0">
                <a:solidFill>
                  <a:srgbClr val="2C3E50"/>
                </a:solidFill>
              </a:rPr>
              <a:t> Always direct </a:t>
            </a:r>
            <a:r>
              <a:rPr lang="en-US" sz="1125" b="1" dirty="0">
                <a:solidFill>
                  <a:srgbClr val="2C3E50"/>
                </a:solidFill>
              </a:rPr>
              <a:t>posteriorly</a:t>
            </a:r>
            <a:r>
              <a:rPr lang="en-US" sz="1125" dirty="0">
                <a:solidFill>
                  <a:srgbClr val="2C3E50"/>
                </a:solidFill>
              </a:rPr>
              <a:t>. The vagina naturally angles toward the sacrum.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5524500" cy="2838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69653"/>
            <a:ext cx="214313" cy="1753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581150"/>
            <a:ext cx="178594" cy="16475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85975"/>
            <a:ext cx="178594" cy="17859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90800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286125"/>
            <a:ext cx="5143500" cy="4000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4067175"/>
            <a:ext cx="5524500" cy="25050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298603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610100"/>
            <a:ext cx="178594" cy="17859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114925"/>
            <a:ext cx="178594" cy="19481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157288"/>
            <a:ext cx="5524500" cy="2857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57288"/>
            <a:ext cx="5524500" cy="2857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4205288"/>
            <a:ext cx="5524500" cy="2247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436715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4748213"/>
            <a:ext cx="178594" cy="15299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5253038"/>
            <a:ext cx="178594" cy="17859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5757863"/>
            <a:ext cx="178594" cy="178594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00075" y="190500"/>
            <a:ext cx="115919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OPTIMISING TECHNIQUE AND PATIENT COMFORT</a:t>
            </a:r>
            <a:endParaRPr lang="en-US" sz="1950" dirty="0"/>
          </a:p>
        </p:txBody>
      </p:sp>
      <p:sp>
        <p:nvSpPr>
          <p:cNvPr id="22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928688" y="122872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Directing the Speculum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73919" y="1581150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The Posterior Rule:</a:t>
            </a:r>
            <a:r>
              <a:rPr lang="en-US" sz="1125" dirty="0">
                <a:solidFill>
                  <a:srgbClr val="2C3E50"/>
                </a:solidFill>
              </a:rPr>
              <a:t> Always direct the speculum slightly posteriorly toward the sacrum.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873919" y="2085975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The vagina does not point "up"; an anterior direction hits the sensitive urethral ridge, causing significant pain.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873919" y="2590800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Orient blades vertically for entry, then rotate to horizontal once comfortably past the introitus.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714375" y="3286125"/>
            <a:ext cx="5048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"Think of the speculum like a door hinge—it must be angled correctly before it can open to show the room beyond."</a:t>
            </a:r>
            <a:endParaRPr lang="en-US" sz="1050" dirty="0"/>
          </a:p>
        </p:txBody>
      </p:sp>
      <p:sp>
        <p:nvSpPr>
          <p:cNvPr id="28" name="Text 7"/>
          <p:cNvSpPr/>
          <p:nvPr/>
        </p:nvSpPr>
        <p:spPr>
          <a:xfrm>
            <a:off x="928688" y="425767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Temperature &amp; Friction</a:t>
            </a:r>
            <a:endParaRPr lang="en-US" sz="1350" dirty="0"/>
          </a:p>
        </p:txBody>
      </p:sp>
      <p:sp>
        <p:nvSpPr>
          <p:cNvPr id="29" name="Text 8"/>
          <p:cNvSpPr/>
          <p:nvPr/>
        </p:nvSpPr>
        <p:spPr>
          <a:xfrm>
            <a:off x="873919" y="4610100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Warm the Speculum:</a:t>
            </a:r>
            <a:r>
              <a:rPr lang="en-US" sz="1125" dirty="0">
                <a:solidFill>
                  <a:srgbClr val="2C3E50"/>
                </a:solidFill>
              </a:rPr>
              <a:t> Cold metal triggers involuntary vaginal spasm and patient anxiety. Use warm water to reach body temperature.</a:t>
            </a:r>
            <a:endParaRPr lang="en-US" sz="1125" dirty="0"/>
          </a:p>
        </p:txBody>
      </p:sp>
      <p:sp>
        <p:nvSpPr>
          <p:cNvPr id="30" name="Text 9"/>
          <p:cNvSpPr/>
          <p:nvPr/>
        </p:nvSpPr>
        <p:spPr>
          <a:xfrm>
            <a:off x="873919" y="5114925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Sparce Lubrication:</a:t>
            </a:r>
            <a:r>
              <a:rPr lang="en-US" sz="1125" dirty="0">
                <a:solidFill>
                  <a:srgbClr val="2C3E50"/>
                </a:solidFill>
              </a:rPr>
              <a:t> Apply jelly to the blades only. Never put lubricant on the cervical os if a smear is required (interferes with cytology).</a:t>
            </a:r>
            <a:endParaRPr lang="en-US" sz="1125" dirty="0"/>
          </a:p>
        </p:txBody>
      </p:sp>
      <p:sp>
        <p:nvSpPr>
          <p:cNvPr id="31" name="Text 10"/>
          <p:cNvSpPr/>
          <p:nvPr/>
        </p:nvSpPr>
        <p:spPr>
          <a:xfrm>
            <a:off x="6738938" y="439578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 Pearl: Communication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6684169" y="4748213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Narrate the Touch:</a:t>
            </a:r>
            <a:r>
              <a:rPr lang="en-US" sz="1125" dirty="0">
                <a:solidFill>
                  <a:srgbClr val="2C3E50"/>
                </a:solidFill>
              </a:rPr>
              <a:t> "I'm going to touch you now..." — never startle the patient.</a:t>
            </a:r>
            <a:endParaRPr lang="en-US" sz="1125" dirty="0"/>
          </a:p>
        </p:txBody>
      </p:sp>
      <p:sp>
        <p:nvSpPr>
          <p:cNvPr id="33" name="Text 12"/>
          <p:cNvSpPr/>
          <p:nvPr/>
        </p:nvSpPr>
        <p:spPr>
          <a:xfrm>
            <a:off x="6684169" y="5253038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Empowerment:</a:t>
            </a:r>
            <a:r>
              <a:rPr lang="en-US" sz="1125" dirty="0">
                <a:solidFill>
                  <a:srgbClr val="2C3E50"/>
                </a:solidFill>
              </a:rPr>
              <a:t> "You are in control. If this feels too uncomfortable, just say 'stop' and I will stop immediately."</a:t>
            </a:r>
            <a:endParaRPr lang="en-US" sz="1125" dirty="0"/>
          </a:p>
        </p:txBody>
      </p:sp>
      <p:sp>
        <p:nvSpPr>
          <p:cNvPr id="34" name="Text 13"/>
          <p:cNvSpPr/>
          <p:nvPr/>
        </p:nvSpPr>
        <p:spPr>
          <a:xfrm>
            <a:off x="6684169" y="5757863"/>
            <a:ext cx="48887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Check-in:</a:t>
            </a:r>
            <a:r>
              <a:rPr lang="en-US" sz="1125" dirty="0">
                <a:solidFill>
                  <a:srgbClr val="2C3E50"/>
                </a:solidFill>
              </a:rPr>
              <a:t> Look up and maintain eye contact. "Are you doing okay?" helps gauge distress better than watching the speculum.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5524500" cy="189130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6490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3355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42071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350591"/>
            <a:ext cx="166688" cy="1458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215283"/>
            <a:ext cx="5524500" cy="23907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446711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3777258"/>
            <a:ext cx="2500313" cy="1295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50219" y="4734818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62313" y="3777258"/>
            <a:ext cx="2500313" cy="1295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93406" y="4506218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33475"/>
            <a:ext cx="5524500" cy="196423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364903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1733550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042071"/>
            <a:ext cx="166688" cy="14585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2563862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3288209"/>
            <a:ext cx="5524500" cy="2317849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3519636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3888284"/>
            <a:ext cx="166688" cy="14585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29375" y="4410075"/>
            <a:ext cx="166688" cy="16668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9375" y="4931866"/>
            <a:ext cx="166688" cy="21208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00075" y="190500"/>
            <a:ext cx="80238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VISUALISATION OF THE CERVIX</a:t>
            </a:r>
            <a:endParaRPr lang="en-US" sz="1950" dirty="0"/>
          </a:p>
        </p:txBody>
      </p:sp>
      <p:sp>
        <p:nvSpPr>
          <p:cNvPr id="27" name="Text 1"/>
          <p:cNvSpPr/>
          <p:nvPr/>
        </p:nvSpPr>
        <p:spPr>
          <a:xfrm>
            <a:off x="600075" y="600075"/>
            <a:ext cx="11591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Identifying normal cervical anatomy and recognizing variations such as the nulliparous versus multiparous os and the presence of discharge.</a:t>
            </a:r>
            <a:endParaRPr lang="en-US" sz="1050" dirty="0"/>
          </a:p>
        </p:txBody>
      </p:sp>
      <p:sp>
        <p:nvSpPr>
          <p:cNvPr id="28" name="Text 2"/>
          <p:cNvSpPr/>
          <p:nvPr/>
        </p:nvSpPr>
        <p:spPr>
          <a:xfrm>
            <a:off x="928688" y="132397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Normal Cervical Anatomy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881063" y="1695450"/>
            <a:ext cx="8046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Color:</a:t>
            </a:r>
            <a:r>
              <a:rPr lang="en-US" sz="1200" dirty="0">
                <a:solidFill>
                  <a:srgbClr val="2C3E50"/>
                </a:solidFill>
              </a:rPr>
              <a:t> Uniformly pink (healthy vascularity).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881063" y="2003971"/>
            <a:ext cx="7132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Surface:</a:t>
            </a:r>
            <a:r>
              <a:rPr lang="en-US" sz="1200" dirty="0">
                <a:solidFill>
                  <a:srgbClr val="2C3E50"/>
                </a:solidFill>
              </a:rPr>
              <a:t> Smooth, glistening, and moist.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881063" y="2312491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Definition:</a:t>
            </a:r>
            <a:r>
              <a:rPr lang="en-US" sz="1200" dirty="0">
                <a:solidFill>
                  <a:srgbClr val="2C3E50"/>
                </a:solidFill>
              </a:rPr>
              <a:t> The cervical os should be clearly visible and well-defined.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928688" y="3405783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Cervical Os: Variations</a:t>
            </a:r>
            <a:endParaRPr lang="en-US" sz="1350" dirty="0"/>
          </a:p>
        </p:txBody>
      </p:sp>
      <p:sp>
        <p:nvSpPr>
          <p:cNvPr id="33" name="Text 7"/>
          <p:cNvSpPr/>
          <p:nvPr/>
        </p:nvSpPr>
        <p:spPr>
          <a:xfrm>
            <a:off x="733425" y="3891558"/>
            <a:ext cx="22717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Nulliparous</a:t>
            </a:r>
            <a:endParaRPr lang="en-US" sz="1050" dirty="0"/>
          </a:p>
        </p:txBody>
      </p:sp>
      <p:sp>
        <p:nvSpPr>
          <p:cNvPr id="34" name="Text 8"/>
          <p:cNvSpPr/>
          <p:nvPr/>
        </p:nvSpPr>
        <p:spPr>
          <a:xfrm>
            <a:off x="984052" y="4167783"/>
            <a:ext cx="177031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Small, round, or pinpoint opening.</a:t>
            </a:r>
            <a:endParaRPr lang="en-US" sz="1125" dirty="0"/>
          </a:p>
        </p:txBody>
      </p:sp>
      <p:sp>
        <p:nvSpPr>
          <p:cNvPr id="35" name="Text 9"/>
          <p:cNvSpPr/>
          <p:nvPr/>
        </p:nvSpPr>
        <p:spPr>
          <a:xfrm>
            <a:off x="3376613" y="3891558"/>
            <a:ext cx="22717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Multiparous</a:t>
            </a:r>
            <a:endParaRPr lang="en-US" sz="1050" dirty="0"/>
          </a:p>
        </p:txBody>
      </p:sp>
      <p:sp>
        <p:nvSpPr>
          <p:cNvPr id="36" name="Text 10"/>
          <p:cNvSpPr/>
          <p:nvPr/>
        </p:nvSpPr>
        <p:spPr>
          <a:xfrm>
            <a:off x="3381673" y="4167783"/>
            <a:ext cx="226144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Transverse slit-like appearance.</a:t>
            </a:r>
            <a:endParaRPr lang="en-US" sz="1125" dirty="0"/>
          </a:p>
        </p:txBody>
      </p:sp>
      <p:sp>
        <p:nvSpPr>
          <p:cNvPr id="37" name="Text 11"/>
          <p:cNvSpPr/>
          <p:nvPr/>
        </p:nvSpPr>
        <p:spPr>
          <a:xfrm>
            <a:off x="619125" y="5215533"/>
            <a:ext cx="10027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*Previous cervical procedures (LLETZ) may also alter os shape.</a:t>
            </a:r>
            <a:endParaRPr lang="en-US" sz="1050" dirty="0"/>
          </a:p>
        </p:txBody>
      </p:sp>
      <p:sp>
        <p:nvSpPr>
          <p:cNvPr id="38" name="Text 12"/>
          <p:cNvSpPr/>
          <p:nvPr/>
        </p:nvSpPr>
        <p:spPr>
          <a:xfrm>
            <a:off x="6738938" y="132397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Assessing Discharge</a:t>
            </a:r>
            <a:endParaRPr lang="en-US" sz="1350" dirty="0"/>
          </a:p>
        </p:txBody>
      </p:sp>
      <p:sp>
        <p:nvSpPr>
          <p:cNvPr id="39" name="Text 13"/>
          <p:cNvSpPr/>
          <p:nvPr/>
        </p:nvSpPr>
        <p:spPr>
          <a:xfrm>
            <a:off x="6691313" y="1695450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Consistency:</a:t>
            </a:r>
            <a:r>
              <a:rPr lang="en-US" sz="1200" dirty="0">
                <a:solidFill>
                  <a:srgbClr val="2C3E50"/>
                </a:solidFill>
              </a:rPr>
              <a:t> Note if clear, mucoid, purulent, or blood-stained.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6691313" y="2003971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Origin:</a:t>
            </a:r>
            <a:r>
              <a:rPr lang="en-US" sz="1200" dirty="0">
                <a:solidFill>
                  <a:srgbClr val="2C3E50"/>
                </a:solidFill>
              </a:rPr>
              <a:t> Determine if it is coming from the </a:t>
            </a:r>
            <a:r>
              <a:rPr lang="en-US" sz="1200" b="1" dirty="0">
                <a:solidFill>
                  <a:srgbClr val="2C3E50"/>
                </a:solidFill>
              </a:rPr>
              <a:t>endocervical canal</a:t>
            </a:r>
            <a:r>
              <a:rPr lang="en-US" sz="1200" dirty="0">
                <a:solidFill>
                  <a:srgbClr val="2C3E50"/>
                </a:solidFill>
              </a:rPr>
              <a:t> or the </a:t>
            </a:r>
            <a:r>
              <a:rPr lang="en-US" sz="1200" b="1" dirty="0">
                <a:solidFill>
                  <a:srgbClr val="2C3E50"/>
                </a:solidFill>
              </a:rPr>
              <a:t>vaginal walls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6691313" y="2525762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Action:</a:t>
            </a:r>
            <a:r>
              <a:rPr lang="en-US" sz="1200" dirty="0">
                <a:solidFill>
                  <a:srgbClr val="2C3E50"/>
                </a:solidFill>
              </a:rPr>
              <a:t> If purulent, take endocervical and high vaginal swabs.</a:t>
            </a:r>
            <a:endParaRPr lang="en-US" sz="1200" dirty="0"/>
          </a:p>
        </p:txBody>
      </p:sp>
      <p:sp>
        <p:nvSpPr>
          <p:cNvPr id="42" name="Text 16"/>
          <p:cNvSpPr/>
          <p:nvPr/>
        </p:nvSpPr>
        <p:spPr>
          <a:xfrm>
            <a:off x="6738938" y="3478709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&amp; SCA Pearls</a:t>
            </a:r>
            <a:endParaRPr lang="en-US" sz="1350" dirty="0"/>
          </a:p>
        </p:txBody>
      </p:sp>
      <p:sp>
        <p:nvSpPr>
          <p:cNvPr id="43" name="Text 17"/>
          <p:cNvSpPr/>
          <p:nvPr/>
        </p:nvSpPr>
        <p:spPr>
          <a:xfrm>
            <a:off x="6691313" y="3850184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AKT Fact:</a:t>
            </a:r>
            <a:r>
              <a:rPr lang="en-US" sz="1200" dirty="0">
                <a:solidFill>
                  <a:srgbClr val="2C3E50"/>
                </a:solidFill>
              </a:rPr>
              <a:t> Recognizing the difference between nulliparous and multiparous os is a frequent knowledge check.</a:t>
            </a:r>
            <a:endParaRPr lang="en-US" sz="1200" dirty="0"/>
          </a:p>
        </p:txBody>
      </p:sp>
      <p:sp>
        <p:nvSpPr>
          <p:cNvPr id="44" name="Text 18"/>
          <p:cNvSpPr/>
          <p:nvPr/>
        </p:nvSpPr>
        <p:spPr>
          <a:xfrm>
            <a:off x="6691313" y="4371975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SCA Tip:</a:t>
            </a:r>
            <a:r>
              <a:rPr lang="en-US" sz="1200" dirty="0">
                <a:solidFill>
                  <a:srgbClr val="2C3E50"/>
                </a:solidFill>
              </a:rPr>
              <a:t> Always narrate your findings to the patient: "The cervix looks healthy and pink."</a:t>
            </a:r>
            <a:endParaRPr lang="en-US" sz="1200" dirty="0"/>
          </a:p>
        </p:txBody>
      </p:sp>
      <p:sp>
        <p:nvSpPr>
          <p:cNvPr id="45" name="Text 19"/>
          <p:cNvSpPr/>
          <p:nvPr/>
        </p:nvSpPr>
        <p:spPr>
          <a:xfrm>
            <a:off x="6691313" y="4893766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If you can't see the whole cervix, ask the patient to put her </a:t>
            </a:r>
            <a:r>
              <a:rPr lang="en-US" sz="1200" b="1" dirty="0">
                <a:solidFill>
                  <a:srgbClr val="2C3E50"/>
                </a:solidFill>
              </a:rPr>
              <a:t>fists under her buttocks</a:t>
            </a:r>
            <a:r>
              <a:rPr lang="en-US" sz="1200" dirty="0">
                <a:solidFill>
                  <a:srgbClr val="2C3E50"/>
                </a:solidFill>
              </a:rPr>
              <a:t> to tilt the pelvis.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5548313" cy="27336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79327"/>
            <a:ext cx="190500" cy="15582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657350"/>
            <a:ext cx="57150" cy="571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152650"/>
            <a:ext cx="57150" cy="571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647950"/>
            <a:ext cx="57150" cy="571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3143250"/>
            <a:ext cx="57150" cy="571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3962400"/>
            <a:ext cx="5548313" cy="26098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203502"/>
            <a:ext cx="190500" cy="15582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4581525"/>
            <a:ext cx="57150" cy="571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5276850"/>
            <a:ext cx="57150" cy="571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038225"/>
            <a:ext cx="5548313" cy="26717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1279327"/>
            <a:ext cx="190500" cy="15582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657350"/>
            <a:ext cx="57150" cy="571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2152650"/>
            <a:ext cx="57150" cy="571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2647950"/>
            <a:ext cx="57150" cy="571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3900488"/>
            <a:ext cx="5548313" cy="267176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4141589"/>
            <a:ext cx="190500" cy="15582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4519613"/>
            <a:ext cx="57150" cy="571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5014913"/>
            <a:ext cx="57150" cy="571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5510213"/>
            <a:ext cx="57150" cy="5715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00075" y="190500"/>
            <a:ext cx="115919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COMMON CLINICAL FINDINGS: CERVIX AND VAGINA</a:t>
            </a:r>
            <a:endParaRPr lang="en-US" sz="1950" dirty="0"/>
          </a:p>
        </p:txBody>
      </p:sp>
      <p:sp>
        <p:nvSpPr>
          <p:cNvPr id="26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7" name="Text 2"/>
          <p:cNvSpPr/>
          <p:nvPr/>
        </p:nvSpPr>
        <p:spPr>
          <a:xfrm>
            <a:off x="904875" y="122872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Common Benign Findings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752475" y="16002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Ectropion:</a:t>
            </a:r>
            <a:r>
              <a:rPr lang="en-US" sz="1125" dirty="0">
                <a:solidFill>
                  <a:srgbClr val="2C3E50"/>
                </a:solidFill>
              </a:rPr>
              <a:t> Red, granular area around the os. Columnar epithelium visible. Common in pregnancy or OCP users.</a:t>
            </a:r>
            <a:endParaRPr lang="en-US" sz="1125" dirty="0"/>
          </a:p>
        </p:txBody>
      </p:sp>
      <p:sp>
        <p:nvSpPr>
          <p:cNvPr id="29" name="Text 4"/>
          <p:cNvSpPr/>
          <p:nvPr/>
        </p:nvSpPr>
        <p:spPr>
          <a:xfrm>
            <a:off x="752475" y="20955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Cervical Polyps:</a:t>
            </a:r>
            <a:r>
              <a:rPr lang="en-US" sz="1125" dirty="0">
                <a:solidFill>
                  <a:srgbClr val="2C3E50"/>
                </a:solidFill>
              </a:rPr>
              <a:t> Soft, fleshy tissue protruding from the os. Often asymptomatic but may cause IMB/PCB.</a:t>
            </a:r>
            <a:endParaRPr lang="en-US" sz="1125" dirty="0"/>
          </a:p>
        </p:txBody>
      </p:sp>
      <p:sp>
        <p:nvSpPr>
          <p:cNvPr id="30" name="Text 5"/>
          <p:cNvSpPr/>
          <p:nvPr/>
        </p:nvSpPr>
        <p:spPr>
          <a:xfrm>
            <a:off x="752475" y="25908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Warts (Condylomata):</a:t>
            </a:r>
            <a:r>
              <a:rPr lang="en-US" sz="1125" dirty="0">
                <a:solidFill>
                  <a:srgbClr val="2C3E50"/>
                </a:solidFill>
              </a:rPr>
              <a:t> Caused by HPV. Small, flesh-colored bumps on the vulva or vaginal walls.</a:t>
            </a:r>
            <a:endParaRPr lang="en-US" sz="1125" dirty="0"/>
          </a:p>
        </p:txBody>
      </p:sp>
      <p:sp>
        <p:nvSpPr>
          <p:cNvPr id="31" name="Text 6"/>
          <p:cNvSpPr/>
          <p:nvPr/>
        </p:nvSpPr>
        <p:spPr>
          <a:xfrm>
            <a:off x="752475" y="30861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Discharge:</a:t>
            </a:r>
            <a:r>
              <a:rPr lang="en-US" sz="1125" dirty="0">
                <a:solidFill>
                  <a:srgbClr val="2C3E50"/>
                </a:solidFill>
              </a:rPr>
              <a:t> Note color, odor, and consistency (e.g., "cottage cheese" for thrush, thin/grey for BV).</a:t>
            </a:r>
            <a:endParaRPr lang="en-US" sz="1125" dirty="0"/>
          </a:p>
        </p:txBody>
      </p:sp>
      <p:sp>
        <p:nvSpPr>
          <p:cNvPr id="32" name="Text 7"/>
          <p:cNvSpPr/>
          <p:nvPr/>
        </p:nvSpPr>
        <p:spPr>
          <a:xfrm>
            <a:off x="904875" y="415290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Clinical Pearl</a:t>
            </a:r>
            <a:endParaRPr lang="en-US" sz="1350" dirty="0"/>
          </a:p>
        </p:txBody>
      </p:sp>
      <p:sp>
        <p:nvSpPr>
          <p:cNvPr id="33" name="Text 8"/>
          <p:cNvSpPr/>
          <p:nvPr/>
        </p:nvSpPr>
        <p:spPr>
          <a:xfrm>
            <a:off x="752475" y="4524375"/>
            <a:ext cx="5033963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Ectropion vs. Pathology:</a:t>
            </a:r>
            <a:r>
              <a:rPr lang="en-US" sz="1125" dirty="0">
                <a:solidFill>
                  <a:srgbClr val="2C3E50"/>
                </a:solidFill>
              </a:rPr>
              <a:t> A young woman with a red granular cervix is usually benign (ectropion). However, if </a:t>
            </a:r>
            <a:r>
              <a:rPr lang="en-US" sz="1125" b="1" dirty="0">
                <a:solidFill>
                  <a:srgbClr val="2C3E50"/>
                </a:solidFill>
              </a:rPr>
              <a:t>Persistent Post-Coital Bleeding (PCB)</a:t>
            </a:r>
            <a:r>
              <a:rPr lang="en-US" sz="1125" dirty="0">
                <a:solidFill>
                  <a:srgbClr val="2C3E50"/>
                </a:solidFill>
              </a:rPr>
              <a:t> occurs, refer for further assessment even if smear is normal.</a:t>
            </a:r>
            <a:endParaRPr lang="en-US" sz="1125" dirty="0"/>
          </a:p>
        </p:txBody>
      </p:sp>
      <p:sp>
        <p:nvSpPr>
          <p:cNvPr id="34" name="Text 9"/>
          <p:cNvSpPr/>
          <p:nvPr/>
        </p:nvSpPr>
        <p:spPr>
          <a:xfrm>
            <a:off x="752475" y="52197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Nabothian Cysts:</a:t>
            </a:r>
            <a:r>
              <a:rPr lang="en-US" sz="1125" dirty="0">
                <a:solidFill>
                  <a:srgbClr val="2C3E50"/>
                </a:solidFill>
              </a:rPr>
              <a:t> Small, white/yellow mucus-filled bumps on the cervix surface; entirely benign and normal.</a:t>
            </a:r>
            <a:endParaRPr lang="en-US" sz="1125" dirty="0"/>
          </a:p>
        </p:txBody>
      </p:sp>
      <p:sp>
        <p:nvSpPr>
          <p:cNvPr id="35" name="Text 10"/>
          <p:cNvSpPr/>
          <p:nvPr/>
        </p:nvSpPr>
        <p:spPr>
          <a:xfrm>
            <a:off x="6691313" y="122872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Anatomy &amp; Medical Devices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6538913" y="16002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IUCD/IUS Threads:</a:t>
            </a:r>
            <a:r>
              <a:rPr lang="en-US" sz="1125" dirty="0">
                <a:solidFill>
                  <a:srgbClr val="2C3E50"/>
                </a:solidFill>
              </a:rPr>
              <a:t> Confirm presence and document length. Shortening may suggest expulsion; missing threads require ultrasound.</a:t>
            </a:r>
            <a:endParaRPr lang="en-US" sz="1125" dirty="0"/>
          </a:p>
        </p:txBody>
      </p:sp>
      <p:sp>
        <p:nvSpPr>
          <p:cNvPr id="37" name="Text 12"/>
          <p:cNvSpPr/>
          <p:nvPr/>
        </p:nvSpPr>
        <p:spPr>
          <a:xfrm>
            <a:off x="6538913" y="20955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Nulliparous Os:</a:t>
            </a:r>
            <a:r>
              <a:rPr lang="en-US" sz="1125" dirty="0">
                <a:solidFill>
                  <a:srgbClr val="2C3E50"/>
                </a:solidFill>
              </a:rPr>
              <a:t> Small, round, pinpoint appearance in women who have not given birth vaginally.</a:t>
            </a:r>
            <a:endParaRPr lang="en-US" sz="1125" dirty="0"/>
          </a:p>
        </p:txBody>
      </p:sp>
      <p:sp>
        <p:nvSpPr>
          <p:cNvPr id="38" name="Text 13"/>
          <p:cNvSpPr/>
          <p:nvPr/>
        </p:nvSpPr>
        <p:spPr>
          <a:xfrm>
            <a:off x="6538913" y="2590800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Multiparous Os:</a:t>
            </a:r>
            <a:r>
              <a:rPr lang="en-US" sz="1125" dirty="0">
                <a:solidFill>
                  <a:srgbClr val="2C3E50"/>
                </a:solidFill>
              </a:rPr>
              <a:t> Appears as a transverse slit, often with minor healed scarring from previous delivery.</a:t>
            </a:r>
            <a:endParaRPr lang="en-US" sz="1125" dirty="0"/>
          </a:p>
        </p:txBody>
      </p:sp>
      <p:sp>
        <p:nvSpPr>
          <p:cNvPr id="39" name="Text 14"/>
          <p:cNvSpPr/>
          <p:nvPr/>
        </p:nvSpPr>
        <p:spPr>
          <a:xfrm>
            <a:off x="6691313" y="4090987"/>
            <a:ext cx="46634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Red Flags (Urgent 2WW)</a:t>
            </a:r>
            <a:endParaRPr lang="en-US" sz="1350" dirty="0"/>
          </a:p>
        </p:txBody>
      </p:sp>
      <p:sp>
        <p:nvSpPr>
          <p:cNvPr id="40" name="Text 15"/>
          <p:cNvSpPr/>
          <p:nvPr/>
        </p:nvSpPr>
        <p:spPr>
          <a:xfrm>
            <a:off x="6538913" y="4462463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Contact Bleeding:</a:t>
            </a:r>
            <a:r>
              <a:rPr lang="en-US" sz="1125" dirty="0">
                <a:solidFill>
                  <a:srgbClr val="2C3E50"/>
                </a:solidFill>
              </a:rPr>
              <a:t> If the cervix bleeds easily upon touching with a swab or speculum, this is a high-risk sign.</a:t>
            </a:r>
            <a:endParaRPr lang="en-US" sz="1125" dirty="0"/>
          </a:p>
        </p:txBody>
      </p:sp>
      <p:sp>
        <p:nvSpPr>
          <p:cNvPr id="41" name="Text 16"/>
          <p:cNvSpPr/>
          <p:nvPr/>
        </p:nvSpPr>
        <p:spPr>
          <a:xfrm>
            <a:off x="6538913" y="4957763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Visible Mass/Ulcer:</a:t>
            </a:r>
            <a:r>
              <a:rPr lang="en-US" sz="1125" dirty="0">
                <a:solidFill>
                  <a:srgbClr val="2C3E50"/>
                </a:solidFill>
              </a:rPr>
              <a:t> Any hard, irregular, or friable mass on the cervix must be referred urgently.</a:t>
            </a:r>
            <a:endParaRPr lang="en-US" sz="1125" dirty="0"/>
          </a:p>
        </p:txBody>
      </p:sp>
      <p:sp>
        <p:nvSpPr>
          <p:cNvPr id="42" name="Text 17"/>
          <p:cNvSpPr/>
          <p:nvPr/>
        </p:nvSpPr>
        <p:spPr>
          <a:xfrm>
            <a:off x="6538913" y="5453063"/>
            <a:ext cx="5033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Postmenopausal Bleeding:</a:t>
            </a:r>
            <a:r>
              <a:rPr lang="en-US" sz="1125" dirty="0">
                <a:solidFill>
                  <a:srgbClr val="2C3E50"/>
                </a:solidFill>
              </a:rPr>
              <a:t> Must always be investigated via 2WW pathway to rule out uterine/cervical malignancy.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91096"/>
            <a:ext cx="6629400" cy="349478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660624"/>
            <a:ext cx="214313" cy="1753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2067371"/>
            <a:ext cx="2667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608213"/>
            <a:ext cx="266700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3149054"/>
            <a:ext cx="2667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3689896"/>
            <a:ext cx="2667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4230737"/>
            <a:ext cx="266700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5076379"/>
            <a:ext cx="6629400" cy="11906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260181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3775" y="1172766"/>
            <a:ext cx="4419600" cy="2286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3775" y="1172766"/>
            <a:ext cx="4419600" cy="2286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43775" y="3649266"/>
            <a:ext cx="4419600" cy="283606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4275" y="3880693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34275" y="4182666"/>
            <a:ext cx="142875" cy="5191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34275" y="4816078"/>
            <a:ext cx="142875" cy="41671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34275" y="5347097"/>
            <a:ext cx="142875" cy="416719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34275" y="5878116"/>
            <a:ext cx="142875" cy="416719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00075" y="190500"/>
            <a:ext cx="109956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LIQUID-BASED CYTOLOGY (LBC) TECHNIQUE</a:t>
            </a:r>
            <a:endParaRPr lang="en-US" sz="1950" dirty="0"/>
          </a:p>
        </p:txBody>
      </p:sp>
      <p:sp>
        <p:nvSpPr>
          <p:cNvPr id="22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966788" y="1619696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Step-by-Step LBC Procedure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753368" y="2067371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25" name="Text 4"/>
          <p:cNvSpPr/>
          <p:nvPr/>
        </p:nvSpPr>
        <p:spPr>
          <a:xfrm>
            <a:off x="1066800" y="2067371"/>
            <a:ext cx="5762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Visualisation:</a:t>
            </a:r>
            <a:r>
              <a:rPr lang="en-US" sz="1200" dirty="0">
                <a:solidFill>
                  <a:srgbClr val="2C3E50"/>
                </a:solidFill>
              </a:rPr>
              <a:t> Insert bivalve speculum and identify the entire cervix and the transformation zone.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753368" y="2608213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27" name="Text 6"/>
          <p:cNvSpPr/>
          <p:nvPr/>
        </p:nvSpPr>
        <p:spPr>
          <a:xfrm>
            <a:off x="1066800" y="2608213"/>
            <a:ext cx="5762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Sampling:</a:t>
            </a:r>
            <a:r>
              <a:rPr lang="en-US" sz="1200" dirty="0">
                <a:solidFill>
                  <a:srgbClr val="2C3E50"/>
                </a:solidFill>
              </a:rPr>
              <a:t> Insert the central bristles of the </a:t>
            </a:r>
            <a:r>
              <a:rPr lang="en-US" sz="1200" b="1" dirty="0">
                <a:solidFill>
                  <a:srgbClr val="2C3E50"/>
                </a:solidFill>
              </a:rPr>
              <a:t>Cervex-Brush</a:t>
            </a:r>
            <a:r>
              <a:rPr lang="en-US" sz="1200" dirty="0">
                <a:solidFill>
                  <a:srgbClr val="2C3E50"/>
                </a:solidFill>
              </a:rPr>
              <a:t> into the cervical os until the shorter outer bristles touch the ectocervix.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753368" y="3149054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29" name="Text 8"/>
          <p:cNvSpPr/>
          <p:nvPr/>
        </p:nvSpPr>
        <p:spPr>
          <a:xfrm>
            <a:off x="1066800" y="3149054"/>
            <a:ext cx="5762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Rotation:</a:t>
            </a:r>
            <a:r>
              <a:rPr lang="en-US" sz="1200" dirty="0">
                <a:solidFill>
                  <a:srgbClr val="2C3E50"/>
                </a:solidFill>
              </a:rPr>
              <a:t> Rotate the brush </a:t>
            </a:r>
            <a:r>
              <a:rPr lang="en-US" sz="1200" b="1" dirty="0">
                <a:solidFill>
                  <a:srgbClr val="2C3E50"/>
                </a:solidFill>
              </a:rPr>
              <a:t>5 times clockwise</a:t>
            </a:r>
            <a:r>
              <a:rPr lang="en-US" sz="1200" dirty="0">
                <a:solidFill>
                  <a:srgbClr val="2C3E50"/>
                </a:solidFill>
              </a:rPr>
              <a:t>, maintaining firm contact throughout to ensure adequate cellular yield.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753368" y="3689896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31" name="Text 10"/>
          <p:cNvSpPr/>
          <p:nvPr/>
        </p:nvSpPr>
        <p:spPr>
          <a:xfrm>
            <a:off x="1066800" y="3689896"/>
            <a:ext cx="5762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Preservation:</a:t>
            </a:r>
            <a:r>
              <a:rPr lang="en-US" sz="1200" dirty="0">
                <a:solidFill>
                  <a:srgbClr val="2C3E50"/>
                </a:solidFill>
              </a:rPr>
              <a:t> Immediately rinse the brush into the ThinPrep vial with a vigorous swirling motion or detach the head (SurePath) into the vial.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753368" y="4230737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</p:txBody>
      </p:sp>
      <p:sp>
        <p:nvSpPr>
          <p:cNvPr id="33" name="Text 12"/>
          <p:cNvSpPr/>
          <p:nvPr/>
        </p:nvSpPr>
        <p:spPr>
          <a:xfrm>
            <a:off x="1066800" y="4230737"/>
            <a:ext cx="5762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Finalisation:</a:t>
            </a:r>
            <a:r>
              <a:rPr lang="en-US" sz="1200" dirty="0">
                <a:solidFill>
                  <a:srgbClr val="2C3E50"/>
                </a:solidFill>
              </a:rPr>
              <a:t> Tighten the vial cap and label </a:t>
            </a:r>
            <a:r>
              <a:rPr lang="en-US" sz="1200" b="1" dirty="0">
                <a:solidFill>
                  <a:srgbClr val="2C3E50"/>
                </a:solidFill>
              </a:rPr>
              <a:t>before</a:t>
            </a:r>
            <a:r>
              <a:rPr lang="en-US" sz="1200" dirty="0">
                <a:solidFill>
                  <a:srgbClr val="2C3E50"/>
                </a:solidFill>
              </a:rPr>
              <a:t> removing the speculum. Document any visual findings on the request form.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881063" y="5219254"/>
            <a:ext cx="74066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/ SCA Pearl: Primary HPV Testing</a:t>
            </a:r>
            <a:endParaRPr lang="en-US" sz="1350" dirty="0"/>
          </a:p>
        </p:txBody>
      </p:sp>
      <p:sp>
        <p:nvSpPr>
          <p:cNvPr id="35" name="Text 14"/>
          <p:cNvSpPr/>
          <p:nvPr/>
        </p:nvSpPr>
        <p:spPr>
          <a:xfrm>
            <a:off x="571500" y="5524054"/>
            <a:ext cx="63436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Since 2019, the NHS uses </a:t>
            </a:r>
            <a:r>
              <a:rPr lang="en-US" sz="1125" b="1" dirty="0">
                <a:solidFill>
                  <a:srgbClr val="2C3E50"/>
                </a:solidFill>
              </a:rPr>
              <a:t>Primary HPV Testing</a:t>
            </a:r>
            <a:r>
              <a:rPr lang="en-US" sz="1125" dirty="0">
                <a:solidFill>
                  <a:srgbClr val="2C3E50"/>
                </a:solidFill>
              </a:rPr>
              <a:t>. The LBC vial is first tested for high-risk HPV. Cytology (looking at cells) is only performed if HPV is detected. Ensure the patient understands this triage process.</a:t>
            </a:r>
            <a:endParaRPr lang="en-US" sz="1125" dirty="0"/>
          </a:p>
        </p:txBody>
      </p:sp>
      <p:sp>
        <p:nvSpPr>
          <p:cNvPr id="36" name="Text 15"/>
          <p:cNvSpPr/>
          <p:nvPr/>
        </p:nvSpPr>
        <p:spPr>
          <a:xfrm>
            <a:off x="7843838" y="3839766"/>
            <a:ext cx="4038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Key Precautions</a:t>
            </a:r>
            <a:endParaRPr lang="en-US" sz="1350" dirty="0"/>
          </a:p>
        </p:txBody>
      </p:sp>
      <p:sp>
        <p:nvSpPr>
          <p:cNvPr id="37" name="Text 16"/>
          <p:cNvSpPr/>
          <p:nvPr/>
        </p:nvSpPr>
        <p:spPr>
          <a:xfrm>
            <a:off x="7772400" y="4144566"/>
            <a:ext cx="3800475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No Lubricant:</a:t>
            </a:r>
            <a:r>
              <a:rPr lang="en-US" sz="1125" dirty="0">
                <a:solidFill>
                  <a:srgbClr val="2C3E50"/>
                </a:solidFill>
              </a:rPr>
              <a:t> Do not apply jelly to the cervix; it interferes with cytology interpretation. Use sparingly on speculum only.</a:t>
            </a:r>
            <a:endParaRPr lang="en-US" sz="1125" dirty="0"/>
          </a:p>
        </p:txBody>
      </p:sp>
      <p:sp>
        <p:nvSpPr>
          <p:cNvPr id="38" name="Text 17"/>
          <p:cNvSpPr/>
          <p:nvPr/>
        </p:nvSpPr>
        <p:spPr>
          <a:xfrm>
            <a:off x="7772400" y="4777978"/>
            <a:ext cx="3800475" cy="454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Timing:</a:t>
            </a:r>
            <a:r>
              <a:rPr lang="en-US" sz="1125" dirty="0">
                <a:solidFill>
                  <a:srgbClr val="2C3E50"/>
                </a:solidFill>
              </a:rPr>
              <a:t> Best performed in mid-late follicular phase. Avoid during menstruation (obscures cells).</a:t>
            </a:r>
            <a:endParaRPr lang="en-US" sz="1125" dirty="0"/>
          </a:p>
        </p:txBody>
      </p:sp>
      <p:sp>
        <p:nvSpPr>
          <p:cNvPr id="39" name="Text 18"/>
          <p:cNvSpPr/>
          <p:nvPr/>
        </p:nvSpPr>
        <p:spPr>
          <a:xfrm>
            <a:off x="7772400" y="5308997"/>
            <a:ext cx="3800475" cy="454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Post-Procedure:</a:t>
            </a:r>
            <a:r>
              <a:rPr lang="en-US" sz="1125" dirty="0">
                <a:solidFill>
                  <a:srgbClr val="2C3E50"/>
                </a:solidFill>
              </a:rPr>
              <a:t> Warn the patient that slight spotting is common and normal for 24-48 hours.</a:t>
            </a:r>
            <a:endParaRPr lang="en-US" sz="1125" dirty="0"/>
          </a:p>
        </p:txBody>
      </p:sp>
      <p:sp>
        <p:nvSpPr>
          <p:cNvPr id="40" name="Text 19"/>
          <p:cNvSpPr/>
          <p:nvPr/>
        </p:nvSpPr>
        <p:spPr>
          <a:xfrm>
            <a:off x="7772400" y="5840016"/>
            <a:ext cx="3800475" cy="4548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Vial Prep:</a:t>
            </a:r>
            <a:r>
              <a:rPr lang="en-US" sz="1125" dirty="0">
                <a:solidFill>
                  <a:srgbClr val="2C3E50"/>
                </a:solidFill>
              </a:rPr>
              <a:t> Ensure the vial is not expired and the liquid is clear before use.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5548313" cy="26717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79327"/>
            <a:ext cx="190500" cy="15582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900488"/>
            <a:ext cx="5548313" cy="26717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141589"/>
            <a:ext cx="190500" cy="1558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1038225"/>
            <a:ext cx="5548313" cy="267176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5563" y="1279327"/>
            <a:ext cx="190500" cy="15582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3900488"/>
            <a:ext cx="5548313" cy="26717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4141589"/>
            <a:ext cx="190500" cy="155823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600075" y="190500"/>
            <a:ext cx="80238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UNDERSTANDING SMEAR RESULTS</a:t>
            </a:r>
            <a:endParaRPr lang="en-US" sz="1950" dirty="0"/>
          </a:p>
        </p:txBody>
      </p:sp>
      <p:sp>
        <p:nvSpPr>
          <p:cNvPr id="14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Examination: Primary HPV Testing Pathway</a:t>
            </a:r>
            <a:endParaRPr lang="en-US" sz="1050" dirty="0"/>
          </a:p>
        </p:txBody>
      </p:sp>
      <p:sp>
        <p:nvSpPr>
          <p:cNvPr id="15" name="Text 2"/>
          <p:cNvSpPr/>
          <p:nvPr/>
        </p:nvSpPr>
        <p:spPr>
          <a:xfrm>
            <a:off x="904875" y="122872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Primary HPV Testing Pathway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745480" y="1638300"/>
            <a:ext cx="10058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Step 1:</a:t>
            </a:r>
            <a:r>
              <a:rPr lang="en-US" sz="1125" dirty="0">
                <a:solidFill>
                  <a:srgbClr val="2C3E50"/>
                </a:solidFill>
              </a:rPr>
              <a:t>Sample is first tested for High-Risk HPV (HR-HPV).</a:t>
            </a:r>
            <a:endParaRPr lang="en-US" sz="1125" dirty="0"/>
          </a:p>
        </p:txBody>
      </p:sp>
      <p:sp>
        <p:nvSpPr>
          <p:cNvPr id="17" name="Text 4"/>
          <p:cNvSpPr/>
          <p:nvPr/>
        </p:nvSpPr>
        <p:spPr>
          <a:xfrm>
            <a:off x="745480" y="1933575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Step 2:</a:t>
            </a:r>
            <a:r>
              <a:rPr lang="en-US" sz="1125" dirty="0">
                <a:solidFill>
                  <a:srgbClr val="2C3E50"/>
                </a:solidFill>
              </a:rPr>
              <a:t>If HR-HPV is detected, cytology is then performed on the same sample.</a:t>
            </a:r>
            <a:endParaRPr lang="en-US" sz="1125" dirty="0"/>
          </a:p>
        </p:txBody>
      </p:sp>
      <p:sp>
        <p:nvSpPr>
          <p:cNvPr id="18" name="Text 5"/>
          <p:cNvSpPr/>
          <p:nvPr/>
        </p:nvSpPr>
        <p:spPr>
          <a:xfrm>
            <a:off x="745480" y="2428875"/>
            <a:ext cx="114465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Step 3:</a:t>
            </a:r>
            <a:r>
              <a:rPr lang="en-US" sz="1125" dirty="0">
                <a:solidFill>
                  <a:srgbClr val="2C3E50"/>
                </a:solidFill>
              </a:rPr>
              <a:t>If HR-HPV is NOT detected, the patient returns to routine recall.</a:t>
            </a:r>
            <a:endParaRPr lang="en-US" sz="1125" dirty="0"/>
          </a:p>
        </p:txBody>
      </p:sp>
      <p:sp>
        <p:nvSpPr>
          <p:cNvPr id="19" name="Text 6"/>
          <p:cNvSpPr/>
          <p:nvPr/>
        </p:nvSpPr>
        <p:spPr>
          <a:xfrm>
            <a:off x="619125" y="2790825"/>
            <a:ext cx="82715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D6D7E"/>
                </a:solidFill>
              </a:rPr>
              <a:t>Implemented nationally across NHS England since 2019.</a:t>
            </a:r>
            <a:endParaRPr lang="en-US" sz="975" dirty="0"/>
          </a:p>
        </p:txBody>
      </p:sp>
      <p:sp>
        <p:nvSpPr>
          <p:cNvPr id="20" name="Text 7"/>
          <p:cNvSpPr/>
          <p:nvPr/>
        </p:nvSpPr>
        <p:spPr>
          <a:xfrm>
            <a:off x="904875" y="4090987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Routine Recall Intervals</a:t>
            </a:r>
            <a:endParaRPr lang="en-US" sz="1350" dirty="0"/>
          </a:p>
        </p:txBody>
      </p:sp>
      <p:sp>
        <p:nvSpPr>
          <p:cNvPr id="21" name="Text 8"/>
          <p:cNvSpPr/>
          <p:nvPr/>
        </p:nvSpPr>
        <p:spPr>
          <a:xfrm>
            <a:off x="745480" y="4500563"/>
            <a:ext cx="8115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Ages 25–49:</a:t>
            </a:r>
            <a:r>
              <a:rPr lang="en-US" sz="1125" dirty="0">
                <a:solidFill>
                  <a:srgbClr val="2C3E50"/>
                </a:solidFill>
              </a:rPr>
              <a:t>Routine screening every 3 years.</a:t>
            </a:r>
            <a:endParaRPr lang="en-US" sz="1125" dirty="0"/>
          </a:p>
        </p:txBody>
      </p:sp>
      <p:sp>
        <p:nvSpPr>
          <p:cNvPr id="22" name="Text 9"/>
          <p:cNvSpPr/>
          <p:nvPr/>
        </p:nvSpPr>
        <p:spPr>
          <a:xfrm>
            <a:off x="745480" y="4795838"/>
            <a:ext cx="8115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Ages 50–64:</a:t>
            </a:r>
            <a:r>
              <a:rPr lang="en-US" sz="1125" dirty="0">
                <a:solidFill>
                  <a:srgbClr val="2C3E50"/>
                </a:solidFill>
              </a:rPr>
              <a:t>Routine screening every 5 years.</a:t>
            </a:r>
            <a:endParaRPr lang="en-US" sz="1125" dirty="0"/>
          </a:p>
        </p:txBody>
      </p:sp>
      <p:sp>
        <p:nvSpPr>
          <p:cNvPr id="23" name="Text 10"/>
          <p:cNvSpPr/>
          <p:nvPr/>
        </p:nvSpPr>
        <p:spPr>
          <a:xfrm>
            <a:off x="745480" y="5091113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Over 65s:</a:t>
            </a:r>
            <a:r>
              <a:rPr lang="en-US" sz="1125" dirty="0">
                <a:solidFill>
                  <a:srgbClr val="2C3E50"/>
                </a:solidFill>
              </a:rPr>
              <a:t>Only screened if not had 3 tests since age 50 or recent abnormal results.</a:t>
            </a:r>
            <a:endParaRPr lang="en-US" sz="1125" dirty="0"/>
          </a:p>
        </p:txBody>
      </p:sp>
      <p:sp>
        <p:nvSpPr>
          <p:cNvPr id="24" name="Text 11"/>
          <p:cNvSpPr/>
          <p:nvPr/>
        </p:nvSpPr>
        <p:spPr>
          <a:xfrm>
            <a:off x="6691313" y="122872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Management of Results</a:t>
            </a:r>
            <a:endParaRPr lang="en-US" sz="1350" dirty="0"/>
          </a:p>
        </p:txBody>
      </p:sp>
      <p:sp>
        <p:nvSpPr>
          <p:cNvPr id="25" name="Text 12"/>
          <p:cNvSpPr/>
          <p:nvPr/>
        </p:nvSpPr>
        <p:spPr>
          <a:xfrm>
            <a:off x="6531918" y="1638300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HPV Positive + Abnormal Cytology:</a:t>
            </a:r>
            <a:r>
              <a:rPr lang="en-US" sz="1125" dirty="0">
                <a:solidFill>
                  <a:srgbClr val="2C3E50"/>
                </a:solidFill>
              </a:rPr>
              <a:t>Refer to Colposcopy (Urgent 2WW if clinical suspicion).</a:t>
            </a:r>
            <a:endParaRPr lang="en-US" sz="1125" dirty="0"/>
          </a:p>
        </p:txBody>
      </p:sp>
      <p:sp>
        <p:nvSpPr>
          <p:cNvPr id="26" name="Text 13"/>
          <p:cNvSpPr/>
          <p:nvPr/>
        </p:nvSpPr>
        <p:spPr>
          <a:xfrm>
            <a:off x="6531918" y="2133600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HPV Positive + Normal Cytology:</a:t>
            </a:r>
            <a:r>
              <a:rPr lang="en-US" sz="1125" dirty="0">
                <a:solidFill>
                  <a:srgbClr val="2C3E50"/>
                </a:solidFill>
              </a:rPr>
              <a:t>Repeat screen in 12 months (up to 2 times).</a:t>
            </a:r>
            <a:endParaRPr lang="en-US" sz="1125" dirty="0"/>
          </a:p>
        </p:txBody>
      </p:sp>
      <p:sp>
        <p:nvSpPr>
          <p:cNvPr id="27" name="Text 14"/>
          <p:cNvSpPr/>
          <p:nvPr/>
        </p:nvSpPr>
        <p:spPr>
          <a:xfrm>
            <a:off x="6531918" y="2628900"/>
            <a:ext cx="566008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Inadequate Sample:</a:t>
            </a:r>
            <a:r>
              <a:rPr lang="en-US" sz="1125" dirty="0">
                <a:solidFill>
                  <a:srgbClr val="2C3E50"/>
                </a:solidFill>
              </a:rPr>
              <a:t>Repeat the smear test in 3 months.</a:t>
            </a:r>
            <a:endParaRPr lang="en-US" sz="1125" dirty="0"/>
          </a:p>
        </p:txBody>
      </p:sp>
      <p:sp>
        <p:nvSpPr>
          <p:cNvPr id="28" name="Text 15"/>
          <p:cNvSpPr/>
          <p:nvPr/>
        </p:nvSpPr>
        <p:spPr>
          <a:xfrm>
            <a:off x="6691313" y="4090987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&amp; SCA Pearls</a:t>
            </a:r>
            <a:endParaRPr lang="en-US" sz="1350" dirty="0"/>
          </a:p>
        </p:txBody>
      </p:sp>
      <p:sp>
        <p:nvSpPr>
          <p:cNvPr id="29" name="Text 16"/>
          <p:cNvSpPr/>
          <p:nvPr/>
        </p:nvSpPr>
        <p:spPr>
          <a:xfrm>
            <a:off x="6531918" y="4500563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AKT:</a:t>
            </a:r>
            <a:r>
              <a:rPr lang="en-US" sz="1125" dirty="0">
                <a:solidFill>
                  <a:srgbClr val="2C3E50"/>
                </a:solidFill>
              </a:rPr>
              <a:t>Understand the "primary HPV" shift — cytology is now a secondary triaging tool.</a:t>
            </a:r>
            <a:endParaRPr lang="en-US" sz="1125" dirty="0"/>
          </a:p>
        </p:txBody>
      </p:sp>
      <p:sp>
        <p:nvSpPr>
          <p:cNvPr id="30" name="Text 17"/>
          <p:cNvSpPr/>
          <p:nvPr/>
        </p:nvSpPr>
        <p:spPr>
          <a:xfrm>
            <a:off x="6531918" y="4995863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SCA:</a:t>
            </a:r>
            <a:r>
              <a:rPr lang="en-US" sz="1125" dirty="0">
                <a:solidFill>
                  <a:srgbClr val="2C3E50"/>
                </a:solidFill>
              </a:rPr>
              <a:t>Reassure patients that "HPV Positive" does not mean cancer; it indicates a need for closer monitoring.</a:t>
            </a:r>
            <a:endParaRPr lang="en-US" sz="1125" dirty="0"/>
          </a:p>
        </p:txBody>
      </p:sp>
      <p:sp>
        <p:nvSpPr>
          <p:cNvPr id="31" name="Text 18"/>
          <p:cNvSpPr/>
          <p:nvPr/>
        </p:nvSpPr>
        <p:spPr>
          <a:xfrm>
            <a:off x="6531918" y="5491163"/>
            <a:ext cx="5167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Clinical:</a:t>
            </a:r>
            <a:r>
              <a:rPr lang="en-US" sz="1125" dirty="0">
                <a:solidFill>
                  <a:srgbClr val="2C3E50"/>
                </a:solidFill>
              </a:rPr>
              <a:t>Always check the most recent NHS Cervical Screening Programme guidance for updates.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19088"/>
            <a:ext cx="5715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6629400" cy="53911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909911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386161"/>
            <a:ext cx="228600" cy="21654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077617"/>
            <a:ext cx="228600" cy="17889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769072"/>
            <a:ext cx="228600" cy="20568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460528"/>
            <a:ext cx="22860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5151983"/>
            <a:ext cx="228600" cy="20568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3775" y="1133475"/>
            <a:ext cx="4419600" cy="3143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3775" y="1133475"/>
            <a:ext cx="4419600" cy="3143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3775" y="4467225"/>
            <a:ext cx="4419600" cy="2057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4275" y="4760565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4275" y="5624513"/>
            <a:ext cx="4038600" cy="647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9525" y="5755630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9525" y="5984230"/>
            <a:ext cx="190500" cy="1524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00075" y="285750"/>
            <a:ext cx="109956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BIMANUAL PELVIC EXAMINATION TECHNIQUE</a:t>
            </a:r>
            <a:endParaRPr lang="en-US" sz="1950" dirty="0"/>
          </a:p>
        </p:txBody>
      </p:sp>
      <p:sp>
        <p:nvSpPr>
          <p:cNvPr id="19" name="Text 1"/>
          <p:cNvSpPr/>
          <p:nvPr/>
        </p:nvSpPr>
        <p:spPr>
          <a:xfrm>
            <a:off x="600075" y="69532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047750" y="1862286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7D6608"/>
                </a:solidFill>
              </a:rPr>
              <a:t>The Two-Handed Approach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1085850" y="2338536"/>
            <a:ext cx="5686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Positioning:</a:t>
            </a:r>
            <a:r>
              <a:rPr lang="en-US" sz="1350" dirty="0">
                <a:solidFill>
                  <a:srgbClr val="2C3E50"/>
                </a:solidFill>
              </a:rPr>
              <a:t> Stand to the patient's right side. Ensure the patient is supine and comfortable.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1085850" y="3029992"/>
            <a:ext cx="5686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Internal Hand:</a:t>
            </a:r>
            <a:r>
              <a:rPr lang="en-US" sz="1350" dirty="0">
                <a:solidFill>
                  <a:srgbClr val="2C3E50"/>
                </a:solidFill>
              </a:rPr>
              <a:t> Lubricate index and middle fingers of your dominant hand. Gently separate labia and insert fingers into the vagina.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1085850" y="3721447"/>
            <a:ext cx="5686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Cervical Assessment:</a:t>
            </a:r>
            <a:r>
              <a:rPr lang="en-US" sz="1350" dirty="0">
                <a:solidFill>
                  <a:srgbClr val="2C3E50"/>
                </a:solidFill>
              </a:rPr>
              <a:t> Palpate the cervix first. Assess size, consistency, and mobility. Check for </a:t>
            </a:r>
            <a:r>
              <a:rPr lang="en-US" sz="1350" b="1" dirty="0">
                <a:solidFill>
                  <a:srgbClr val="2C3E50"/>
                </a:solidFill>
              </a:rPr>
              <a:t>Cervical Motion Tenderness (CMT)</a:t>
            </a:r>
            <a:r>
              <a:rPr lang="en-US" sz="1350" dirty="0">
                <a:solidFill>
                  <a:srgbClr val="2C3E50"/>
                </a:solidFill>
              </a:rPr>
              <a:t>.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1085850" y="4412903"/>
            <a:ext cx="5686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External Hand:</a:t>
            </a:r>
            <a:r>
              <a:rPr lang="en-US" sz="1350" dirty="0">
                <a:solidFill>
                  <a:srgbClr val="2C3E50"/>
                </a:solidFill>
              </a:rPr>
              <a:t> Place non-dominant hand flat on the lower abdomen. Press down firmly but gently.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1085850" y="5104358"/>
            <a:ext cx="5686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Palpation:</a:t>
            </a:r>
            <a:r>
              <a:rPr lang="en-US" sz="1350" dirty="0">
                <a:solidFill>
                  <a:srgbClr val="2C3E50"/>
                </a:solidFill>
              </a:rPr>
              <a:t> Trap the uterus and adnexae between your internal fingers and external hand to assess size, position, and masses.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7824787" y="471963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86A3B"/>
                </a:solidFill>
              </a:rPr>
              <a:t>AKT &amp; SCA Pearl: CMT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7534275" y="5072063"/>
            <a:ext cx="4038600" cy="1200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45A32"/>
                </a:solidFill>
              </a:rPr>
              <a:t>Cervical Motion Tenderness (Excitation)</a:t>
            </a:r>
            <a:r>
              <a:rPr lang="en-US" sz="1200" dirty="0">
                <a:solidFill>
                  <a:srgbClr val="145A32"/>
                </a:solidFill>
              </a:rPr>
              <a:t> is a critical clinical sign indicating pelvic inflammation or irritation.</a:t>
            </a:r>
            <a:r>
              <a:rPr lang="en-US" sz="1200" b="1" dirty="0">
                <a:solidFill>
                  <a:srgbClr val="145A32"/>
                </a:solidFill>
              </a:rPr>
              <a:t> Bilateral = Likely PID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45A32"/>
                </a:solidFill>
              </a:rPr>
              <a:t> Unilateral + βhCG+ = Suspect Ectopic Pregnancy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5524500" cy="26241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23975"/>
            <a:ext cx="5143500" cy="333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64903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09750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331541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853333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48112"/>
            <a:ext cx="5524500" cy="262413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38613"/>
            <a:ext cx="5143500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179540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624388"/>
            <a:ext cx="166688" cy="19437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146179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5667970"/>
            <a:ext cx="166688" cy="1555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133475"/>
            <a:ext cx="5524500" cy="3048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133475"/>
            <a:ext cx="5524500" cy="3048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371975"/>
            <a:ext cx="5524500" cy="22002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4562475"/>
            <a:ext cx="5143500" cy="333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4603403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5048250"/>
            <a:ext cx="166688" cy="1372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5356771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5665291"/>
            <a:ext cx="166688" cy="13722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00075" y="190500"/>
            <a:ext cx="95097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ASSESSING THE UTERUS AND ADNEXAE</a:t>
            </a:r>
            <a:endParaRPr lang="en-US" sz="1950" dirty="0"/>
          </a:p>
        </p:txBody>
      </p:sp>
      <p:sp>
        <p:nvSpPr>
          <p:cNvPr id="26" name="Text 1"/>
          <p:cNvSpPr/>
          <p:nvPr/>
        </p:nvSpPr>
        <p:spPr>
          <a:xfrm>
            <a:off x="600075" y="600075"/>
            <a:ext cx="11591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Evaluating uterine size, position, and mobility, as well as checking the lateral fornices for ovarian masses or tenderness.</a:t>
            </a:r>
            <a:endParaRPr lang="en-US" sz="1050" dirty="0"/>
          </a:p>
        </p:txBody>
      </p:sp>
      <p:sp>
        <p:nvSpPr>
          <p:cNvPr id="27" name="Text 2"/>
          <p:cNvSpPr/>
          <p:nvPr/>
        </p:nvSpPr>
        <p:spPr>
          <a:xfrm>
            <a:off x="928688" y="132397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Uterine Assessment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881063" y="1771650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Position:</a:t>
            </a:r>
            <a:r>
              <a:rPr lang="en-US" sz="1200" dirty="0">
                <a:solidFill>
                  <a:srgbClr val="2C3E50"/>
                </a:solidFill>
              </a:rPr>
              <a:t> Determine if the uterus is anteverted (tilts forward) or retroverted (tilts back).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881063" y="2293441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Size &amp; Shape:</a:t>
            </a:r>
            <a:r>
              <a:rPr lang="en-US" sz="1200" dirty="0">
                <a:solidFill>
                  <a:srgbClr val="2C3E50"/>
                </a:solidFill>
              </a:rPr>
              <a:t> Assess for enlargement (e.g., fibroids, pregnancy) or irregular contours.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881063" y="2815233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Mobility &amp; Tenderness:</a:t>
            </a:r>
            <a:r>
              <a:rPr lang="en-US" sz="1200" dirty="0">
                <a:solidFill>
                  <a:srgbClr val="2C3E50"/>
                </a:solidFill>
              </a:rPr>
              <a:t> Should move freely; restricted mobility suggests adhesions or endometriosis.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928688" y="4138613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Adnexal Assessment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881063" y="4586288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Move internal fingers to the </a:t>
            </a:r>
            <a:r>
              <a:rPr lang="en-US" sz="1200" b="1" dirty="0">
                <a:solidFill>
                  <a:srgbClr val="2C3E50"/>
                </a:solidFill>
              </a:rPr>
              <a:t>lateral fornices</a:t>
            </a:r>
            <a:r>
              <a:rPr lang="en-US" sz="1200" dirty="0">
                <a:solidFill>
                  <a:srgbClr val="2C3E50"/>
                </a:solidFill>
              </a:rPr>
              <a:t> while the external hand sweeps downward from the iliac crest.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881063" y="5108079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Ovaries:</a:t>
            </a:r>
            <a:r>
              <a:rPr lang="en-US" sz="1200" dirty="0">
                <a:solidFill>
                  <a:srgbClr val="2C3E50"/>
                </a:solidFill>
              </a:rPr>
              <a:t> Often difficult to palpate in postmenopausal or high-BMI patients.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881063" y="5629870"/>
            <a:ext cx="48815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Check for </a:t>
            </a:r>
            <a:r>
              <a:rPr lang="en-US" sz="1200" b="1" dirty="0">
                <a:solidFill>
                  <a:srgbClr val="2C3E50"/>
                </a:solidFill>
              </a:rPr>
              <a:t>adnexal masses</a:t>
            </a:r>
            <a:r>
              <a:rPr lang="en-US" sz="1200" dirty="0">
                <a:solidFill>
                  <a:srgbClr val="2C3E50"/>
                </a:solidFill>
              </a:rPr>
              <a:t> or localized tenderness (e.g., ectopic, torsion, or TOA).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6738938" y="456247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Normal Findings Checklist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6691313" y="5010150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Uterus:</a:t>
            </a:r>
            <a:r>
              <a:rPr lang="en-US" sz="1200" dirty="0">
                <a:solidFill>
                  <a:srgbClr val="2C3E50"/>
                </a:solidFill>
              </a:rPr>
              <a:t> Approx 8cm, pear-shaped, smooth, and non-tender.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6691313" y="5318671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Mobility:</a:t>
            </a:r>
            <a:r>
              <a:rPr lang="en-US" sz="1200" dirty="0">
                <a:solidFill>
                  <a:srgbClr val="2C3E50"/>
                </a:solidFill>
              </a:rPr>
              <a:t> Cervix and uterus are freely mobile without pain.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6691313" y="5627191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Adnexae:</a:t>
            </a:r>
            <a:r>
              <a:rPr lang="en-US" sz="1200" dirty="0">
                <a:solidFill>
                  <a:srgbClr val="2C3E50"/>
                </a:solidFill>
              </a:rPr>
              <a:t> No masses palpable; mild discomfort may be normal.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857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942975"/>
            <a:ext cx="11334750" cy="510614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942975"/>
            <a:ext cx="2833688" cy="5238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2313" y="942975"/>
            <a:ext cx="3967163" cy="523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9475" y="942975"/>
            <a:ext cx="4533900" cy="523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1466850"/>
            <a:ext cx="11334750" cy="9255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1466850"/>
            <a:ext cx="2833688" cy="92556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1611511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62313" y="1466850"/>
            <a:ext cx="3967163" cy="92556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29475" y="1466850"/>
            <a:ext cx="4533900" cy="92556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19975" y="1581150"/>
            <a:ext cx="4152900" cy="48756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625" y="2392412"/>
            <a:ext cx="2833688" cy="90279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2537073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62313" y="2392412"/>
            <a:ext cx="3967163" cy="90279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29475" y="2392412"/>
            <a:ext cx="4533900" cy="90279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19975" y="2506712"/>
            <a:ext cx="4152900" cy="67419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295204"/>
            <a:ext cx="2833688" cy="92556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" y="3439864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62313" y="3295204"/>
            <a:ext cx="3967163" cy="925562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29475" y="3295204"/>
            <a:ext cx="4533900" cy="92556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19975" y="3409504"/>
            <a:ext cx="4152900" cy="48756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4220766"/>
            <a:ext cx="2833688" cy="925562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9125" y="4365427"/>
            <a:ext cx="1905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62313" y="4220766"/>
            <a:ext cx="3967163" cy="925562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29475" y="4220766"/>
            <a:ext cx="4533900" cy="925562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19975" y="4335066"/>
            <a:ext cx="4152900" cy="487561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9125" y="5290989"/>
            <a:ext cx="190500" cy="1524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19975" y="5260628"/>
            <a:ext cx="4152900" cy="674191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600075" y="152400"/>
            <a:ext cx="115919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CLINICAL SIGNIFICANCE OF BIMANUAL FINDINGS</a:t>
            </a:r>
            <a:endParaRPr lang="en-US" sz="1950" dirty="0"/>
          </a:p>
        </p:txBody>
      </p:sp>
      <p:sp>
        <p:nvSpPr>
          <p:cNvPr id="33" name="Text 1"/>
          <p:cNvSpPr/>
          <p:nvPr/>
        </p:nvSpPr>
        <p:spPr>
          <a:xfrm>
            <a:off x="600075" y="5524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34" name="Text 2"/>
          <p:cNvSpPr/>
          <p:nvPr/>
        </p:nvSpPr>
        <p:spPr>
          <a:xfrm>
            <a:off x="619125" y="942975"/>
            <a:ext cx="3383472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EXAMINATION FINDING</a:t>
            </a:r>
            <a:endParaRPr lang="en-US" sz="1350" dirty="0"/>
          </a:p>
        </p:txBody>
      </p:sp>
      <p:sp>
        <p:nvSpPr>
          <p:cNvPr id="35" name="Text 3"/>
          <p:cNvSpPr/>
          <p:nvPr/>
        </p:nvSpPr>
        <p:spPr>
          <a:xfrm>
            <a:off x="3452813" y="942975"/>
            <a:ext cx="4091583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DIFFERENTIAL DIAGNOSIS</a:t>
            </a:r>
            <a:endParaRPr lang="en-US" sz="1350" dirty="0"/>
          </a:p>
        </p:txBody>
      </p:sp>
      <p:sp>
        <p:nvSpPr>
          <p:cNvPr id="36" name="Text 4"/>
          <p:cNvSpPr/>
          <p:nvPr/>
        </p:nvSpPr>
        <p:spPr>
          <a:xfrm>
            <a:off x="7419975" y="942975"/>
            <a:ext cx="4152900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CLINICAL &amp; AKT PEARLS</a:t>
            </a:r>
            <a:endParaRPr lang="en-US" sz="1350" dirty="0"/>
          </a:p>
        </p:txBody>
      </p:sp>
      <p:sp>
        <p:nvSpPr>
          <p:cNvPr id="37" name="Text 5"/>
          <p:cNvSpPr/>
          <p:nvPr/>
        </p:nvSpPr>
        <p:spPr>
          <a:xfrm>
            <a:off x="904875" y="1581150"/>
            <a:ext cx="3108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Normal Parameters</a:t>
            </a:r>
            <a:endParaRPr lang="en-US" sz="1200" dirty="0"/>
          </a:p>
        </p:txBody>
      </p:sp>
      <p:sp>
        <p:nvSpPr>
          <p:cNvPr id="38" name="Text 6"/>
          <p:cNvSpPr/>
          <p:nvPr/>
        </p:nvSpPr>
        <p:spPr>
          <a:xfrm>
            <a:off x="3452813" y="1581150"/>
            <a:ext cx="35861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Uterus: Pear-shaped, ~8cm, anteverted (usually), mobile, non-tender</a:t>
            </a:r>
            <a:endParaRPr lang="en-US" sz="1200" dirty="0"/>
          </a:p>
        </p:txBody>
      </p:sp>
      <p:sp>
        <p:nvSpPr>
          <p:cNvPr id="39" name="Text 7"/>
          <p:cNvSpPr/>
          <p:nvPr/>
        </p:nvSpPr>
        <p:spPr>
          <a:xfrm>
            <a:off x="3452813" y="2036266"/>
            <a:ext cx="7680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Ovaries: Small, smooth, often non-palpable</a:t>
            </a:r>
            <a:endParaRPr lang="en-US" sz="1200" dirty="0"/>
          </a:p>
        </p:txBody>
      </p:sp>
      <p:sp>
        <p:nvSpPr>
          <p:cNvPr id="40" name="Text 8"/>
          <p:cNvSpPr/>
          <p:nvPr/>
        </p:nvSpPr>
        <p:spPr>
          <a:xfrm>
            <a:off x="7534275" y="1581150"/>
            <a:ext cx="39243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5276"/>
                </a:solidFill>
              </a:rPr>
              <a:t>Baseline:</a:t>
            </a:r>
            <a:r>
              <a:rPr lang="en-US" sz="1050" dirty="0">
                <a:solidFill>
                  <a:srgbClr val="1A5276"/>
                </a:solidFill>
              </a:rPr>
              <a:t> Cervical Motion Tenderness (CMT) is </a:t>
            </a:r>
            <a:r>
              <a:rPr lang="en-US" sz="1050" b="1" dirty="0">
                <a:solidFill>
                  <a:srgbClr val="1A5276"/>
                </a:solidFill>
              </a:rPr>
              <a:t>absent</a:t>
            </a:r>
            <a:r>
              <a:rPr lang="en-US" sz="1050" dirty="0">
                <a:solidFill>
                  <a:srgbClr val="1A5276"/>
                </a:solidFill>
              </a:rPr>
              <a:t> in a normal exam. A retroverted uterus is a normal anatomical variant.</a:t>
            </a:r>
            <a:endParaRPr lang="en-US" sz="1050" dirty="0"/>
          </a:p>
        </p:txBody>
      </p:sp>
      <p:sp>
        <p:nvSpPr>
          <p:cNvPr id="41" name="Text 9"/>
          <p:cNvSpPr/>
          <p:nvPr/>
        </p:nvSpPr>
        <p:spPr>
          <a:xfrm>
            <a:off x="904875" y="2506712"/>
            <a:ext cx="4572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Cervical Excitation (CMT)</a:t>
            </a:r>
            <a:endParaRPr lang="en-US" sz="1200" dirty="0"/>
          </a:p>
        </p:txBody>
      </p:sp>
      <p:sp>
        <p:nvSpPr>
          <p:cNvPr id="42" name="Text 10"/>
          <p:cNvSpPr/>
          <p:nvPr/>
        </p:nvSpPr>
        <p:spPr>
          <a:xfrm>
            <a:off x="3452813" y="2506712"/>
            <a:ext cx="8046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74C3C"/>
                </a:solidFill>
              </a:rPr>
              <a:t>Bilateral:</a:t>
            </a:r>
            <a:r>
              <a:rPr lang="en-US" sz="1200" dirty="0">
                <a:solidFill>
                  <a:srgbClr val="2C3E50"/>
                </a:solidFill>
              </a:rPr>
              <a:t>Pelvic Inflammatory Disease (PID)</a:t>
            </a:r>
            <a:endParaRPr lang="en-US" sz="1200" dirty="0"/>
          </a:p>
        </p:txBody>
      </p:sp>
      <p:sp>
        <p:nvSpPr>
          <p:cNvPr id="43" name="Text 11"/>
          <p:cNvSpPr/>
          <p:nvPr/>
        </p:nvSpPr>
        <p:spPr>
          <a:xfrm>
            <a:off x="3452813" y="2748558"/>
            <a:ext cx="5303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74C3C"/>
                </a:solidFill>
              </a:rPr>
              <a:t>Unilateral:</a:t>
            </a:r>
            <a:r>
              <a:rPr lang="en-US" sz="1200" dirty="0">
                <a:solidFill>
                  <a:srgbClr val="2C3E50"/>
                </a:solidFill>
              </a:rPr>
              <a:t>Ectopic Pregnancy</a:t>
            </a:r>
            <a:endParaRPr lang="en-US" sz="1200" dirty="0"/>
          </a:p>
        </p:txBody>
      </p:sp>
      <p:sp>
        <p:nvSpPr>
          <p:cNvPr id="44" name="Text 12"/>
          <p:cNvSpPr/>
          <p:nvPr/>
        </p:nvSpPr>
        <p:spPr>
          <a:xfrm>
            <a:off x="7534275" y="2506712"/>
            <a:ext cx="3924300" cy="6741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B5E20"/>
                </a:solidFill>
              </a:rPr>
              <a:t>AKT Focus:</a:t>
            </a:r>
            <a:r>
              <a:rPr lang="en-US" sz="1050" dirty="0">
                <a:solidFill>
                  <a:srgbClr val="1B5E20"/>
                </a:solidFill>
              </a:rPr>
              <a:t> In a woman of reproductive age with pelvic pain and CMT, </a:t>
            </a:r>
            <a:r>
              <a:rPr lang="en-US" sz="1050" b="1" dirty="0">
                <a:solidFill>
                  <a:srgbClr val="1B5E20"/>
                </a:solidFill>
              </a:rPr>
              <a:t>exclude ectopic pregnancy first</a:t>
            </a:r>
            <a:r>
              <a:rPr lang="en-US" sz="1050" dirty="0">
                <a:solidFill>
                  <a:srgbClr val="1B5E20"/>
                </a:solidFill>
              </a:rPr>
              <a:t> (βhCG) before diagnosing PID.</a:t>
            </a:r>
            <a:endParaRPr lang="en-US" sz="1050" dirty="0"/>
          </a:p>
        </p:txBody>
      </p:sp>
      <p:sp>
        <p:nvSpPr>
          <p:cNvPr id="45" name="Text 13"/>
          <p:cNvSpPr/>
          <p:nvPr/>
        </p:nvSpPr>
        <p:spPr>
          <a:xfrm>
            <a:off x="904875" y="3409504"/>
            <a:ext cx="4206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Uterine Size &amp; Mobility</a:t>
            </a:r>
            <a:endParaRPr lang="en-US" sz="1200" dirty="0"/>
          </a:p>
        </p:txBody>
      </p:sp>
      <p:sp>
        <p:nvSpPr>
          <p:cNvPr id="46" name="Text 14"/>
          <p:cNvSpPr/>
          <p:nvPr/>
        </p:nvSpPr>
        <p:spPr>
          <a:xfrm>
            <a:off x="3452813" y="3409504"/>
            <a:ext cx="7498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Enlarged:</a:t>
            </a:r>
            <a:r>
              <a:rPr lang="en-US" sz="1200" dirty="0">
                <a:solidFill>
                  <a:srgbClr val="2C3E50"/>
                </a:solidFill>
              </a:rPr>
              <a:t>Fibroids, pregnancy, malignancy</a:t>
            </a:r>
            <a:endParaRPr lang="en-US" sz="1200" dirty="0"/>
          </a:p>
        </p:txBody>
      </p:sp>
      <p:sp>
        <p:nvSpPr>
          <p:cNvPr id="47" name="Text 15"/>
          <p:cNvSpPr/>
          <p:nvPr/>
        </p:nvSpPr>
        <p:spPr>
          <a:xfrm>
            <a:off x="3452813" y="3651349"/>
            <a:ext cx="35861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Fixed/Immobile:</a:t>
            </a:r>
            <a:r>
              <a:rPr lang="en-US" sz="1200" dirty="0">
                <a:solidFill>
                  <a:srgbClr val="2C3E50"/>
                </a:solidFill>
              </a:rPr>
              <a:t>Endometriosis, adhesions, malignancy</a:t>
            </a:r>
            <a:endParaRPr lang="en-US" sz="1200" dirty="0"/>
          </a:p>
        </p:txBody>
      </p:sp>
      <p:sp>
        <p:nvSpPr>
          <p:cNvPr id="48" name="Text 16"/>
          <p:cNvSpPr/>
          <p:nvPr/>
        </p:nvSpPr>
        <p:spPr>
          <a:xfrm>
            <a:off x="7534275" y="3409504"/>
            <a:ext cx="39243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B5E20"/>
                </a:solidFill>
              </a:rPr>
              <a:t>SCA Tip:</a:t>
            </a:r>
            <a:r>
              <a:rPr lang="en-US" sz="1050" dirty="0">
                <a:solidFill>
                  <a:srgbClr val="1B5E20"/>
                </a:solidFill>
              </a:rPr>
              <a:t> If the uterus is enlarged/irregular in a post-menopausal patient, refer via </a:t>
            </a:r>
            <a:r>
              <a:rPr lang="en-US" sz="1050" b="1" dirty="0">
                <a:solidFill>
                  <a:srgbClr val="1B5E20"/>
                </a:solidFill>
              </a:rPr>
              <a:t>2WW pathway</a:t>
            </a:r>
            <a:r>
              <a:rPr lang="en-US" sz="1050" dirty="0">
                <a:solidFill>
                  <a:srgbClr val="1B5E20"/>
                </a:solidFill>
              </a:rPr>
              <a:t> to rule out uterine cancer.</a:t>
            </a:r>
            <a:endParaRPr lang="en-US" sz="1050" dirty="0"/>
          </a:p>
        </p:txBody>
      </p:sp>
      <p:sp>
        <p:nvSpPr>
          <p:cNvPr id="49" name="Text 17"/>
          <p:cNvSpPr/>
          <p:nvPr/>
        </p:nvSpPr>
        <p:spPr>
          <a:xfrm>
            <a:off x="904875" y="4335066"/>
            <a:ext cx="4572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Adnexal Mass / Tenderness</a:t>
            </a:r>
            <a:endParaRPr lang="en-US" sz="1200" dirty="0"/>
          </a:p>
        </p:txBody>
      </p:sp>
      <p:sp>
        <p:nvSpPr>
          <p:cNvPr id="50" name="Text 18"/>
          <p:cNvSpPr/>
          <p:nvPr/>
        </p:nvSpPr>
        <p:spPr>
          <a:xfrm>
            <a:off x="3452813" y="4335066"/>
            <a:ext cx="35861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Mass:</a:t>
            </a:r>
            <a:r>
              <a:rPr lang="en-US" sz="1200" dirty="0">
                <a:solidFill>
                  <a:srgbClr val="2C3E50"/>
                </a:solidFill>
              </a:rPr>
              <a:t>Ovarian cyst, ectopic, Tubo-ovarian abscess (TOA)</a:t>
            </a:r>
            <a:endParaRPr lang="en-US" sz="1200" dirty="0"/>
          </a:p>
        </p:txBody>
      </p:sp>
      <p:sp>
        <p:nvSpPr>
          <p:cNvPr id="51" name="Text 19"/>
          <p:cNvSpPr/>
          <p:nvPr/>
        </p:nvSpPr>
        <p:spPr>
          <a:xfrm>
            <a:off x="3452813" y="4790182"/>
            <a:ext cx="7132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Tenderness:</a:t>
            </a:r>
            <a:r>
              <a:rPr lang="en-US" sz="1200" dirty="0">
                <a:solidFill>
                  <a:srgbClr val="2C3E50"/>
                </a:solidFill>
              </a:rPr>
              <a:t>PID, torsion, ruptured cyst</a:t>
            </a:r>
            <a:endParaRPr lang="en-US" sz="1200" dirty="0"/>
          </a:p>
        </p:txBody>
      </p:sp>
      <p:sp>
        <p:nvSpPr>
          <p:cNvPr id="52" name="Text 20"/>
          <p:cNvSpPr/>
          <p:nvPr/>
        </p:nvSpPr>
        <p:spPr>
          <a:xfrm>
            <a:off x="7534275" y="4335066"/>
            <a:ext cx="39243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B5E20"/>
                </a:solidFill>
              </a:rPr>
              <a:t>Red Flag:</a:t>
            </a:r>
            <a:r>
              <a:rPr lang="en-US" sz="1050" dirty="0">
                <a:solidFill>
                  <a:srgbClr val="1B5E20"/>
                </a:solidFill>
              </a:rPr>
              <a:t> A </a:t>
            </a:r>
            <a:r>
              <a:rPr lang="en-US" sz="1050" b="1" dirty="0">
                <a:solidFill>
                  <a:srgbClr val="1B5E20"/>
                </a:solidFill>
              </a:rPr>
              <a:t>fixed adnexal mass</a:t>
            </a:r>
            <a:r>
              <a:rPr lang="en-US" sz="1050" dirty="0">
                <a:solidFill>
                  <a:srgbClr val="1B5E20"/>
                </a:solidFill>
              </a:rPr>
              <a:t> is highly suspicious for ovarian malignancy. Use the 2WW ovarian cancer pathway.</a:t>
            </a:r>
            <a:endParaRPr lang="en-US" sz="1050" dirty="0"/>
          </a:p>
        </p:txBody>
      </p:sp>
      <p:sp>
        <p:nvSpPr>
          <p:cNvPr id="53" name="Text 21"/>
          <p:cNvSpPr/>
          <p:nvPr/>
        </p:nvSpPr>
        <p:spPr>
          <a:xfrm>
            <a:off x="904875" y="5260628"/>
            <a:ext cx="4023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Uterosacral Nodularity</a:t>
            </a:r>
            <a:endParaRPr lang="en-US" sz="1200" dirty="0"/>
          </a:p>
        </p:txBody>
      </p:sp>
      <p:sp>
        <p:nvSpPr>
          <p:cNvPr id="54" name="Text 22"/>
          <p:cNvSpPr/>
          <p:nvPr/>
        </p:nvSpPr>
        <p:spPr>
          <a:xfrm>
            <a:off x="3452813" y="5260628"/>
            <a:ext cx="7132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Nodularity felt in the posterior fornix</a:t>
            </a:r>
            <a:endParaRPr lang="en-US" sz="1200" dirty="0"/>
          </a:p>
        </p:txBody>
      </p:sp>
      <p:sp>
        <p:nvSpPr>
          <p:cNvPr id="55" name="Text 23"/>
          <p:cNvSpPr/>
          <p:nvPr/>
        </p:nvSpPr>
        <p:spPr>
          <a:xfrm>
            <a:off x="3452813" y="5502473"/>
            <a:ext cx="5303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Deep dyspareunia on palpation</a:t>
            </a:r>
            <a:endParaRPr lang="en-US" sz="1200" dirty="0"/>
          </a:p>
        </p:txBody>
      </p:sp>
      <p:sp>
        <p:nvSpPr>
          <p:cNvPr id="56" name="Text 24"/>
          <p:cNvSpPr/>
          <p:nvPr/>
        </p:nvSpPr>
        <p:spPr>
          <a:xfrm>
            <a:off x="7534275" y="5260628"/>
            <a:ext cx="3924300" cy="6741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B5E20"/>
                </a:solidFill>
              </a:rPr>
              <a:t>AKT Pearl:</a:t>
            </a:r>
            <a:r>
              <a:rPr lang="en-US" sz="1050" dirty="0">
                <a:solidFill>
                  <a:srgbClr val="1B5E20"/>
                </a:solidFill>
              </a:rPr>
              <a:t> Nodular uterosacral ligaments are a classic clinical sign of </a:t>
            </a:r>
            <a:r>
              <a:rPr lang="en-US" sz="1050" b="1" dirty="0">
                <a:solidFill>
                  <a:srgbClr val="1B5E20"/>
                </a:solidFill>
              </a:rPr>
              <a:t>Endometriosis</a:t>
            </a:r>
            <a:r>
              <a:rPr lang="en-US" sz="1050" dirty="0">
                <a:solidFill>
                  <a:srgbClr val="1B5E20"/>
                </a:solidFill>
              </a:rPr>
              <a:t>. Often associated with a fixed, retroverted uterus.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33375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66800"/>
            <a:ext cx="5548313" cy="26574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0492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14500"/>
            <a:ext cx="119063" cy="1190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263080"/>
            <a:ext cx="119063" cy="1190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811661"/>
            <a:ext cx="119063" cy="11906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914775"/>
            <a:ext cx="5548313" cy="26574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15290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4562475"/>
            <a:ext cx="119063" cy="1190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5111055"/>
            <a:ext cx="119063" cy="1190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659636"/>
            <a:ext cx="119063" cy="10819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066800"/>
            <a:ext cx="5548313" cy="2857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066800"/>
            <a:ext cx="5548313" cy="2857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4114800"/>
            <a:ext cx="5548313" cy="2457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4352925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4762500"/>
            <a:ext cx="119063" cy="991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5084415"/>
            <a:ext cx="119063" cy="991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563" y="5406330"/>
            <a:ext cx="119063" cy="119063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00075" y="285750"/>
            <a:ext cx="11591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</a:rPr>
              <a:t>PROLAPSE ASSESSMENT WITH UNIVALVE SPECULUM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00075" y="72390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952500" y="1257300"/>
            <a:ext cx="6172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Patient Positioning &amp; Tools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833438" y="1657350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Left Lateral (Sims') Position:</a:t>
            </a:r>
            <a:r>
              <a:rPr lang="en-US" sz="1275" dirty="0">
                <a:solidFill>
                  <a:srgbClr val="2C3E50"/>
                </a:solidFill>
              </a:rPr>
              <a:t> Patient lies on their left side with knees drawn up toward the chest.</a:t>
            </a:r>
            <a:endParaRPr lang="en-US" sz="1275" dirty="0"/>
          </a:p>
        </p:txBody>
      </p:sp>
      <p:sp>
        <p:nvSpPr>
          <p:cNvPr id="26" name="Text 4"/>
          <p:cNvSpPr/>
          <p:nvPr/>
        </p:nvSpPr>
        <p:spPr>
          <a:xfrm>
            <a:off x="833438" y="2205930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Sims' Speculum:</a:t>
            </a:r>
            <a:r>
              <a:rPr lang="en-US" sz="1275" dirty="0">
                <a:solidFill>
                  <a:srgbClr val="2C3E50"/>
                </a:solidFill>
              </a:rPr>
              <a:t> A single-bladed (univalve) instrument designed to retract one vaginal wall at a time.</a:t>
            </a:r>
            <a:endParaRPr lang="en-US" sz="1275" dirty="0"/>
          </a:p>
        </p:txBody>
      </p:sp>
      <p:sp>
        <p:nvSpPr>
          <p:cNvPr id="27" name="Text 5"/>
          <p:cNvSpPr/>
          <p:nvPr/>
        </p:nvSpPr>
        <p:spPr>
          <a:xfrm>
            <a:off x="833438" y="2754511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Lubrication:</a:t>
            </a:r>
            <a:r>
              <a:rPr lang="en-US" sz="1275" dirty="0">
                <a:solidFill>
                  <a:srgbClr val="2C3E50"/>
                </a:solidFill>
              </a:rPr>
              <a:t> Apply sparingly to the convex side of the blade to facilitate insertion.</a:t>
            </a:r>
            <a:endParaRPr lang="en-US" sz="1275" dirty="0"/>
          </a:p>
        </p:txBody>
      </p:sp>
      <p:sp>
        <p:nvSpPr>
          <p:cNvPr id="28" name="Text 6"/>
          <p:cNvSpPr/>
          <p:nvPr/>
        </p:nvSpPr>
        <p:spPr>
          <a:xfrm>
            <a:off x="952500" y="4105275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Procedure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833438" y="4505325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Retraction:</a:t>
            </a:r>
            <a:r>
              <a:rPr lang="en-US" sz="1275" dirty="0">
                <a:solidFill>
                  <a:srgbClr val="2C3E50"/>
                </a:solidFill>
              </a:rPr>
              <a:t> Insert the blade to hold back the posterior wall to visualize the anterior wall (and vice versa).</a:t>
            </a:r>
            <a:endParaRPr lang="en-US" sz="1275" dirty="0"/>
          </a:p>
        </p:txBody>
      </p:sp>
      <p:sp>
        <p:nvSpPr>
          <p:cNvPr id="30" name="Text 8"/>
          <p:cNvSpPr/>
          <p:nvPr/>
        </p:nvSpPr>
        <p:spPr>
          <a:xfrm>
            <a:off x="833438" y="5053905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Dynamic Assessment:</a:t>
            </a:r>
            <a:r>
              <a:rPr lang="en-US" sz="1275" dirty="0">
                <a:solidFill>
                  <a:srgbClr val="2C3E50"/>
                </a:solidFill>
              </a:rPr>
              <a:t> Ask the patient to </a:t>
            </a:r>
            <a:r>
              <a:rPr lang="en-US" sz="1275" b="1" dirty="0">
                <a:solidFill>
                  <a:srgbClr val="2C3E50"/>
                </a:solidFill>
              </a:rPr>
              <a:t>cough or strain</a:t>
            </a:r>
            <a:r>
              <a:rPr lang="en-US" sz="1275" dirty="0">
                <a:solidFill>
                  <a:srgbClr val="2C3E50"/>
                </a:solidFill>
              </a:rPr>
              <a:t> (Valsalva) to reveal the maximum extent of descent.</a:t>
            </a:r>
            <a:endParaRPr lang="en-US" sz="1275" dirty="0"/>
          </a:p>
        </p:txBody>
      </p:sp>
      <p:sp>
        <p:nvSpPr>
          <p:cNvPr id="31" name="Text 9"/>
          <p:cNvSpPr/>
          <p:nvPr/>
        </p:nvSpPr>
        <p:spPr>
          <a:xfrm>
            <a:off x="833438" y="5602486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Grading:</a:t>
            </a:r>
            <a:r>
              <a:rPr lang="en-US" sz="1275" dirty="0">
                <a:solidFill>
                  <a:srgbClr val="2C3E50"/>
                </a:solidFill>
              </a:rPr>
              <a:t> Observe if the descent reaches the introitus or extends beyond it.</a:t>
            </a:r>
            <a:endParaRPr lang="en-US" sz="1275" dirty="0"/>
          </a:p>
        </p:txBody>
      </p:sp>
      <p:sp>
        <p:nvSpPr>
          <p:cNvPr id="32" name="Text 10"/>
          <p:cNvSpPr/>
          <p:nvPr/>
        </p:nvSpPr>
        <p:spPr>
          <a:xfrm>
            <a:off x="6738938" y="430530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AKT &amp; SCA Exam Pearls</a:t>
            </a:r>
            <a:endParaRPr lang="en-US" sz="1500" dirty="0"/>
          </a:p>
        </p:txBody>
      </p:sp>
      <p:sp>
        <p:nvSpPr>
          <p:cNvPr id="33" name="Text 11"/>
          <p:cNvSpPr/>
          <p:nvPr/>
        </p:nvSpPr>
        <p:spPr>
          <a:xfrm>
            <a:off x="6619875" y="4705350"/>
            <a:ext cx="55721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Cystocele:</a:t>
            </a:r>
            <a:r>
              <a:rPr lang="en-US" sz="1275" dirty="0">
                <a:solidFill>
                  <a:srgbClr val="2C3E50"/>
                </a:solidFill>
              </a:rPr>
              <a:t> Bulging of the </a:t>
            </a:r>
            <a:r>
              <a:rPr lang="en-US" sz="1275" b="1" dirty="0">
                <a:solidFill>
                  <a:srgbClr val="2C3E50"/>
                </a:solidFill>
              </a:rPr>
              <a:t>anterior</a:t>
            </a:r>
            <a:r>
              <a:rPr lang="en-US" sz="1275" dirty="0">
                <a:solidFill>
                  <a:srgbClr val="2C3E50"/>
                </a:solidFill>
              </a:rPr>
              <a:t> vaginal wall (bladder).</a:t>
            </a:r>
            <a:endParaRPr lang="en-US" sz="1275" dirty="0"/>
          </a:p>
        </p:txBody>
      </p:sp>
      <p:sp>
        <p:nvSpPr>
          <p:cNvPr id="34" name="Text 12"/>
          <p:cNvSpPr/>
          <p:nvPr/>
        </p:nvSpPr>
        <p:spPr>
          <a:xfrm>
            <a:off x="6619875" y="5027265"/>
            <a:ext cx="55721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Rectocele:</a:t>
            </a:r>
            <a:r>
              <a:rPr lang="en-US" sz="1275" dirty="0">
                <a:solidFill>
                  <a:srgbClr val="2C3E50"/>
                </a:solidFill>
              </a:rPr>
              <a:t> Bulging of the </a:t>
            </a:r>
            <a:r>
              <a:rPr lang="en-US" sz="1275" b="1" dirty="0">
                <a:solidFill>
                  <a:srgbClr val="2C3E50"/>
                </a:solidFill>
              </a:rPr>
              <a:t>posterior</a:t>
            </a:r>
            <a:r>
              <a:rPr lang="en-US" sz="1275" dirty="0">
                <a:solidFill>
                  <a:srgbClr val="2C3E50"/>
                </a:solidFill>
              </a:rPr>
              <a:t> vaginal wall (rectum).</a:t>
            </a:r>
            <a:endParaRPr lang="en-US" sz="1275" dirty="0"/>
          </a:p>
        </p:txBody>
      </p:sp>
      <p:sp>
        <p:nvSpPr>
          <p:cNvPr id="35" name="Text 13"/>
          <p:cNvSpPr/>
          <p:nvPr/>
        </p:nvSpPr>
        <p:spPr>
          <a:xfrm>
            <a:off x="6619875" y="5349180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SCA Tip:</a:t>
            </a:r>
            <a:r>
              <a:rPr lang="en-US" sz="1275" dirty="0">
                <a:solidFill>
                  <a:srgbClr val="2C3E50"/>
                </a:solidFill>
              </a:rPr>
              <a:t> Acknowledge that the position may feel "vulnerable"; explain that it provides the best view for prolapse assessment.</a:t>
            </a:r>
            <a:endParaRPr lang="en-US" sz="12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857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9175"/>
            <a:ext cx="5524500" cy="17430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09675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903" y="1306711"/>
            <a:ext cx="178594" cy="14882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2914650"/>
            <a:ext cx="5524500" cy="17430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105150"/>
            <a:ext cx="34290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8903" y="3202186"/>
            <a:ext cx="178594" cy="1488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4810125"/>
            <a:ext cx="5524500" cy="17430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5000625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8903" y="5097661"/>
            <a:ext cx="178594" cy="14882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19175"/>
            <a:ext cx="5524500" cy="155733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209675"/>
            <a:ext cx="34290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9153" y="1306711"/>
            <a:ext cx="178594" cy="14882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2728913"/>
            <a:ext cx="5524500" cy="163353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919413"/>
            <a:ext cx="342900" cy="342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59153" y="3016448"/>
            <a:ext cx="178594" cy="14882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514850"/>
            <a:ext cx="5524500" cy="20383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4705350"/>
            <a:ext cx="342900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59153" y="4802386"/>
            <a:ext cx="178594" cy="14882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5800725"/>
            <a:ext cx="5048250" cy="561975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0075" y="152400"/>
            <a:ext cx="115919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OVERVIEW OF THE GYNAECOLOGICAL EXAMINATION</a:t>
            </a:r>
            <a:endParaRPr lang="en-US" sz="1950" dirty="0"/>
          </a:p>
        </p:txBody>
      </p:sp>
      <p:sp>
        <p:nvSpPr>
          <p:cNvPr id="25" name="Text 1"/>
          <p:cNvSpPr/>
          <p:nvPr/>
        </p:nvSpPr>
        <p:spPr>
          <a:xfrm>
            <a:off x="600075" y="5524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1123950" y="1252538"/>
            <a:ext cx="50749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1. Abdominal Examination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857250" y="1647825"/>
            <a:ext cx="725912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Initial inspection for scars and distension.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857250" y="1919288"/>
            <a:ext cx="725912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Palpation for masses rising from the pelvis.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1123950" y="3148013"/>
            <a:ext cx="48691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2. Speculum Examination</a:t>
            </a:r>
            <a:endParaRPr lang="en-US" sz="1350" dirty="0"/>
          </a:p>
        </p:txBody>
      </p:sp>
      <p:sp>
        <p:nvSpPr>
          <p:cNvPr id="30" name="Text 6"/>
          <p:cNvSpPr/>
          <p:nvPr/>
        </p:nvSpPr>
        <p:spPr>
          <a:xfrm>
            <a:off x="857250" y="3543300"/>
            <a:ext cx="725912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Bivalve (Cusco's) for routine visualization.</a:t>
            </a:r>
            <a:endParaRPr lang="en-US" sz="1125" dirty="0"/>
          </a:p>
        </p:txBody>
      </p:sp>
      <p:sp>
        <p:nvSpPr>
          <p:cNvPr id="31" name="Text 7"/>
          <p:cNvSpPr/>
          <p:nvPr/>
        </p:nvSpPr>
        <p:spPr>
          <a:xfrm>
            <a:off x="857250" y="3814763"/>
            <a:ext cx="676418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Univalve (Sims') for prolapse assessment.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1123950" y="5043488"/>
            <a:ext cx="6309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3. Bimanual Pelvic Examination</a:t>
            </a:r>
            <a:endParaRPr lang="en-US" sz="1350" dirty="0"/>
          </a:p>
        </p:txBody>
      </p:sp>
      <p:sp>
        <p:nvSpPr>
          <p:cNvPr id="33" name="Text 9"/>
          <p:cNvSpPr/>
          <p:nvPr/>
        </p:nvSpPr>
        <p:spPr>
          <a:xfrm>
            <a:off x="857250" y="5438775"/>
            <a:ext cx="824900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Assessment of uterus size, position, and mobility.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857250" y="5710238"/>
            <a:ext cx="56093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Palpation of adnexae and fornices.</a:t>
            </a:r>
            <a:endParaRPr lang="en-US" sz="1125" dirty="0"/>
          </a:p>
        </p:txBody>
      </p:sp>
      <p:sp>
        <p:nvSpPr>
          <p:cNvPr id="35" name="Text 11"/>
          <p:cNvSpPr/>
          <p:nvPr/>
        </p:nvSpPr>
        <p:spPr>
          <a:xfrm>
            <a:off x="6934200" y="125253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Non-Negotiable Principles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6667500" y="1647825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Consent:</a:t>
            </a:r>
            <a:r>
              <a:rPr lang="en-US" sz="1125" dirty="0">
                <a:solidFill>
                  <a:srgbClr val="2C3E50"/>
                </a:solidFill>
              </a:rPr>
              <a:t> Always obtain and document verbal consent.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6667500" y="1919288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Chaperone:</a:t>
            </a:r>
            <a:r>
              <a:rPr lang="en-US" sz="1125" dirty="0">
                <a:solidFill>
                  <a:srgbClr val="2C3E50"/>
                </a:solidFill>
              </a:rPr>
              <a:t> Always offer and document (name and role).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6934200" y="2962275"/>
            <a:ext cx="5257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Patient-Centred Communication</a:t>
            </a:r>
            <a:endParaRPr lang="en-US" sz="1350" dirty="0"/>
          </a:p>
        </p:txBody>
      </p:sp>
      <p:sp>
        <p:nvSpPr>
          <p:cNvPr id="39" name="Text 15"/>
          <p:cNvSpPr/>
          <p:nvPr/>
        </p:nvSpPr>
        <p:spPr>
          <a:xfrm>
            <a:off x="6667500" y="3357563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Explain every step before and during the procedure.</a:t>
            </a:r>
            <a:endParaRPr lang="en-US" sz="1125" dirty="0"/>
          </a:p>
        </p:txBody>
      </p:sp>
      <p:sp>
        <p:nvSpPr>
          <p:cNvPr id="40" name="Text 16"/>
          <p:cNvSpPr/>
          <p:nvPr/>
        </p:nvSpPr>
        <p:spPr>
          <a:xfrm>
            <a:off x="6667500" y="3629025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Warn the patient before any physical touch.</a:t>
            </a:r>
            <a:endParaRPr lang="en-US" sz="1125" dirty="0"/>
          </a:p>
        </p:txBody>
      </p:sp>
      <p:sp>
        <p:nvSpPr>
          <p:cNvPr id="41" name="Text 17"/>
          <p:cNvSpPr/>
          <p:nvPr/>
        </p:nvSpPr>
        <p:spPr>
          <a:xfrm>
            <a:off x="6667500" y="3900488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Explicitly invite the patient to stop at any time.</a:t>
            </a:r>
            <a:endParaRPr lang="en-US" sz="1125" dirty="0"/>
          </a:p>
        </p:txBody>
      </p:sp>
      <p:sp>
        <p:nvSpPr>
          <p:cNvPr id="42" name="Text 18"/>
          <p:cNvSpPr/>
          <p:nvPr/>
        </p:nvSpPr>
        <p:spPr>
          <a:xfrm>
            <a:off x="6934200" y="4748213"/>
            <a:ext cx="5257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AKT/SCA Pearl: Anxiety Awareness</a:t>
            </a:r>
            <a:endParaRPr lang="en-US" sz="1350" dirty="0"/>
          </a:p>
        </p:txBody>
      </p:sp>
      <p:sp>
        <p:nvSpPr>
          <p:cNvPr id="43" name="Text 19"/>
          <p:cNvSpPr/>
          <p:nvPr/>
        </p:nvSpPr>
        <p:spPr>
          <a:xfrm>
            <a:off x="6667500" y="5143500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Acknowledge that exams can be anxiety-provoking.</a:t>
            </a:r>
            <a:endParaRPr lang="en-US" sz="1125" dirty="0"/>
          </a:p>
        </p:txBody>
      </p:sp>
      <p:sp>
        <p:nvSpPr>
          <p:cNvPr id="44" name="Text 20"/>
          <p:cNvSpPr/>
          <p:nvPr/>
        </p:nvSpPr>
        <p:spPr>
          <a:xfrm>
            <a:off x="6667500" y="5414963"/>
            <a:ext cx="5524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Be extra sensitive to younger patients or those with previous trauma.</a:t>
            </a:r>
            <a:endParaRPr lang="en-US" sz="1125" dirty="0"/>
          </a:p>
        </p:txBody>
      </p:sp>
      <p:sp>
        <p:nvSpPr>
          <p:cNvPr id="45" name="Text 21"/>
          <p:cNvSpPr/>
          <p:nvPr/>
        </p:nvSpPr>
        <p:spPr>
          <a:xfrm>
            <a:off x="6667500" y="5800725"/>
            <a:ext cx="4667250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C3E50"/>
                </a:solidFill>
              </a:rPr>
              <a:t>SCA Scenario: How would you respond if the patient freezes during speculum insertion?</a:t>
            </a:r>
            <a:endParaRPr lang="en-US" sz="9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857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47750"/>
            <a:ext cx="5524500" cy="55054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8587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4076700"/>
            <a:ext cx="5048250" cy="6191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047750"/>
            <a:ext cx="5524500" cy="26765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285875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3876675"/>
            <a:ext cx="5524500" cy="26765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4114800"/>
            <a:ext cx="238125" cy="1905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600075" y="152400"/>
            <a:ext cx="109956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COMMUNICATION AND DISTRESS MANAGEMENT</a:t>
            </a:r>
            <a:endParaRPr lang="en-US" sz="1950" dirty="0"/>
          </a:p>
        </p:txBody>
      </p:sp>
      <p:sp>
        <p:nvSpPr>
          <p:cNvPr id="13" name="Text 1"/>
          <p:cNvSpPr/>
          <p:nvPr/>
        </p:nvSpPr>
        <p:spPr>
          <a:xfrm>
            <a:off x="600075" y="581025"/>
            <a:ext cx="65608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14" name="Text 2"/>
          <p:cNvSpPr/>
          <p:nvPr/>
        </p:nvSpPr>
        <p:spPr>
          <a:xfrm>
            <a:off x="1019175" y="1238250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Patient-Centred Communication</a:t>
            </a:r>
            <a:endParaRPr lang="en-US" sz="1500" dirty="0"/>
          </a:p>
        </p:txBody>
      </p:sp>
      <p:sp>
        <p:nvSpPr>
          <p:cNvPr id="15" name="Text 3"/>
          <p:cNvSpPr/>
          <p:nvPr/>
        </p:nvSpPr>
        <p:spPr>
          <a:xfrm>
            <a:off x="933450" y="1676400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Narrate every step:</a:t>
            </a:r>
            <a:r>
              <a:rPr lang="en-US" sz="1275" dirty="0">
                <a:solidFill>
                  <a:srgbClr val="2C3E50"/>
                </a:solidFill>
              </a:rPr>
              <a:t> Explain exactly what you are doing before you touch the patient.</a:t>
            </a:r>
            <a:endParaRPr lang="en-US" sz="1275" dirty="0"/>
          </a:p>
        </p:txBody>
      </p:sp>
      <p:sp>
        <p:nvSpPr>
          <p:cNvPr id="16" name="Text 4"/>
          <p:cNvSpPr/>
          <p:nvPr/>
        </p:nvSpPr>
        <p:spPr>
          <a:xfrm>
            <a:off x="933450" y="2276475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Maintain eye contact:</a:t>
            </a:r>
            <a:r>
              <a:rPr lang="en-US" sz="1275" dirty="0">
                <a:solidFill>
                  <a:srgbClr val="2C3E50"/>
                </a:solidFill>
              </a:rPr>
              <a:t> Look up from the examination site regularly to check the patient's face.</a:t>
            </a:r>
            <a:endParaRPr lang="en-US" sz="1275" dirty="0"/>
          </a:p>
        </p:txBody>
      </p:sp>
      <p:sp>
        <p:nvSpPr>
          <p:cNvPr id="17" name="Text 5"/>
          <p:cNvSpPr/>
          <p:nvPr/>
        </p:nvSpPr>
        <p:spPr>
          <a:xfrm>
            <a:off x="933450" y="2876550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Empower the patient:</a:t>
            </a:r>
            <a:r>
              <a:rPr lang="en-US" sz="1275" dirty="0">
                <a:solidFill>
                  <a:srgbClr val="2C3E50"/>
                </a:solidFill>
              </a:rPr>
              <a:t> Explicitly state they can stop the exam at any moment without reason.</a:t>
            </a:r>
            <a:endParaRPr lang="en-US" sz="1275" dirty="0"/>
          </a:p>
        </p:txBody>
      </p:sp>
      <p:sp>
        <p:nvSpPr>
          <p:cNvPr id="18" name="Text 6"/>
          <p:cNvSpPr/>
          <p:nvPr/>
        </p:nvSpPr>
        <p:spPr>
          <a:xfrm>
            <a:off x="933450" y="3476625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Closing sequence:</a:t>
            </a:r>
            <a:r>
              <a:rPr lang="en-US" sz="1275" dirty="0">
                <a:solidFill>
                  <a:srgbClr val="2C3E50"/>
                </a:solidFill>
              </a:rPr>
              <a:t> Inform them when the exam is over and provide immediate privacy to dress.</a:t>
            </a:r>
            <a:endParaRPr lang="en-US" sz="1275" dirty="0"/>
          </a:p>
        </p:txBody>
      </p:sp>
      <p:sp>
        <p:nvSpPr>
          <p:cNvPr id="19" name="Text 7"/>
          <p:cNvSpPr/>
          <p:nvPr/>
        </p:nvSpPr>
        <p:spPr>
          <a:xfrm>
            <a:off x="781050" y="4076700"/>
            <a:ext cx="481965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C3E50"/>
                </a:solidFill>
              </a:rPr>
              <a:t>"I'm going to touch your leg now... You're doing very well. Let me know if you'd like me to stop at any time."</a:t>
            </a:r>
            <a:endParaRPr lang="en-US" sz="1125" dirty="0"/>
          </a:p>
        </p:txBody>
      </p:sp>
      <p:sp>
        <p:nvSpPr>
          <p:cNvPr id="20" name="Text 8"/>
          <p:cNvSpPr/>
          <p:nvPr/>
        </p:nvSpPr>
        <p:spPr>
          <a:xfrm>
            <a:off x="6829425" y="123825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Responding to Distress</a:t>
            </a:r>
            <a:endParaRPr lang="en-US" sz="1500" dirty="0"/>
          </a:p>
        </p:txBody>
      </p:sp>
      <p:sp>
        <p:nvSpPr>
          <p:cNvPr id="21" name="Text 9"/>
          <p:cNvSpPr/>
          <p:nvPr/>
        </p:nvSpPr>
        <p:spPr>
          <a:xfrm>
            <a:off x="6743700" y="1676400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Stop immediately:</a:t>
            </a:r>
            <a:r>
              <a:rPr lang="en-US" sz="1275" dirty="0">
                <a:solidFill>
                  <a:srgbClr val="2C3E50"/>
                </a:solidFill>
              </a:rPr>
              <a:t> If the patient freezes, pulls away, or shows visible distress.</a:t>
            </a:r>
            <a:endParaRPr lang="en-US" sz="1275" dirty="0"/>
          </a:p>
        </p:txBody>
      </p:sp>
      <p:sp>
        <p:nvSpPr>
          <p:cNvPr id="22" name="Text 10"/>
          <p:cNvSpPr/>
          <p:nvPr/>
        </p:nvSpPr>
        <p:spPr>
          <a:xfrm>
            <a:off x="6743700" y="2276475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Consent is dynamic:</a:t>
            </a:r>
            <a:r>
              <a:rPr lang="en-US" sz="1275" dirty="0">
                <a:solidFill>
                  <a:srgbClr val="2C3E50"/>
                </a:solidFill>
              </a:rPr>
              <a:t> Never proceed against explicit withdrawal of consent.</a:t>
            </a:r>
            <a:endParaRPr lang="en-US" sz="1275" dirty="0"/>
          </a:p>
        </p:txBody>
      </p:sp>
      <p:sp>
        <p:nvSpPr>
          <p:cNvPr id="23" name="Text 11"/>
          <p:cNvSpPr/>
          <p:nvPr/>
        </p:nvSpPr>
        <p:spPr>
          <a:xfrm>
            <a:off x="6743700" y="2876550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Management:</a:t>
            </a:r>
            <a:r>
              <a:rPr lang="en-US" sz="1275" dirty="0">
                <a:solidFill>
                  <a:srgbClr val="2C3E50"/>
                </a:solidFill>
              </a:rPr>
              <a:t> Reassure, provide a modesty sheet, and offer to reschedule or refer.</a:t>
            </a:r>
            <a:endParaRPr lang="en-US" sz="1275" dirty="0"/>
          </a:p>
        </p:txBody>
      </p:sp>
      <p:sp>
        <p:nvSpPr>
          <p:cNvPr id="24" name="Text 12"/>
          <p:cNvSpPr/>
          <p:nvPr/>
        </p:nvSpPr>
        <p:spPr>
          <a:xfrm>
            <a:off x="6829425" y="406717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SCA Roleplay Framing</a:t>
            </a:r>
            <a:endParaRPr lang="en-US" sz="1500" dirty="0"/>
          </a:p>
        </p:txBody>
      </p:sp>
      <p:sp>
        <p:nvSpPr>
          <p:cNvPr id="25" name="Text 13"/>
          <p:cNvSpPr/>
          <p:nvPr/>
        </p:nvSpPr>
        <p:spPr>
          <a:xfrm>
            <a:off x="6743700" y="4505325"/>
            <a:ext cx="4781550" cy="1047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7AE60"/>
                </a:solidFill>
              </a:rPr>
              <a:t>Scenario Prompt:</a:t>
            </a:r>
            <a:r>
              <a:rPr lang="en-US" sz="1275" dirty="0">
                <a:solidFill>
                  <a:srgbClr val="2C3E50"/>
                </a:solidFill>
              </a:rPr>
              <a:t>"How would you respond if the patient freezes during speculum insertion? What specific words would you use to validate their anxiety while maintaining professional care?"</a:t>
            </a:r>
            <a:endParaRPr lang="en-US" sz="1275" dirty="0"/>
          </a:p>
        </p:txBody>
      </p:sp>
      <p:sp>
        <p:nvSpPr>
          <p:cNvPr id="26" name="Text 14"/>
          <p:cNvSpPr/>
          <p:nvPr/>
        </p:nvSpPr>
        <p:spPr>
          <a:xfrm>
            <a:off x="6743700" y="5667375"/>
            <a:ext cx="478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Key Skill:</a:t>
            </a:r>
            <a:r>
              <a:rPr lang="en-US" sz="1275" dirty="0">
                <a:solidFill>
                  <a:srgbClr val="2C3E50"/>
                </a:solidFill>
              </a:rPr>
              <a:t> Demonstrating empathy and patient safety over clinical completion.</a:t>
            </a:r>
            <a:endParaRPr lang="en-US" sz="12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4143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5524500" cy="2552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8" y="1378446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90700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331541"/>
            <a:ext cx="142875" cy="13186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872383"/>
            <a:ext cx="142875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924300"/>
            <a:ext cx="5524500" cy="2552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8" y="4169271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581525"/>
            <a:ext cx="142875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5122366"/>
            <a:ext cx="142875" cy="142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33475"/>
            <a:ext cx="5524500" cy="245209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378446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790700"/>
            <a:ext cx="142875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331541"/>
            <a:ext cx="142875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823692"/>
            <a:ext cx="5524500" cy="265330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4068663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480917"/>
            <a:ext cx="142875" cy="12233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078909"/>
            <a:ext cx="5143500" cy="6191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5898059"/>
            <a:ext cx="142875" cy="122337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00075" y="381000"/>
            <a:ext cx="89154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RED FLAGS AND URGENT REFERRALS</a:t>
            </a:r>
            <a:endParaRPr lang="en-US" sz="1950" dirty="0"/>
          </a:p>
        </p:txBody>
      </p:sp>
      <p:sp>
        <p:nvSpPr>
          <p:cNvPr id="24" name="Text 1"/>
          <p:cNvSpPr/>
          <p:nvPr/>
        </p:nvSpPr>
        <p:spPr>
          <a:xfrm>
            <a:off x="600075" y="7905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1019175" y="1338263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CERVICAL &amp; UTERINE RED FLAGS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57250" y="1752600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Contact Bleeding:</a:t>
            </a:r>
            <a:r>
              <a:rPr lang="en-US" sz="1200" dirty="0">
                <a:solidFill>
                  <a:srgbClr val="2C3E50"/>
                </a:solidFill>
              </a:rPr>
              <a:t> Cervix bleeds on touching during speculum exam → 2WW Referral.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57250" y="2293441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Visible Mass/Ulcer:</a:t>
            </a:r>
            <a:r>
              <a:rPr lang="en-US" sz="1200" dirty="0">
                <a:solidFill>
                  <a:srgbClr val="2C3E50"/>
                </a:solidFill>
              </a:rPr>
              <a:t> Any suspicious lesion on the cervix → Urgent 2WW Referral.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857250" y="2834283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Postmenopausal Bleeding (PMB):</a:t>
            </a:r>
            <a:r>
              <a:rPr lang="en-US" sz="1200" dirty="0">
                <a:solidFill>
                  <a:srgbClr val="2C3E50"/>
                </a:solidFill>
              </a:rPr>
              <a:t> Uterine cancer until proven otherwise → 2WW Referral.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1019175" y="412908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ADNEXAL &amp; OTHER FINDINGS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857250" y="4543425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Fixed Adnexal Mass:</a:t>
            </a:r>
            <a:r>
              <a:rPr lang="en-US" sz="1200" dirty="0">
                <a:solidFill>
                  <a:srgbClr val="2C3E50"/>
                </a:solidFill>
              </a:rPr>
              <a:t> Non-mobile mass felt during bimanual exam → Ovarian cancer pathway.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857250" y="5084266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Unexplained Haematuria:</a:t>
            </a:r>
            <a:r>
              <a:rPr lang="en-US" sz="1200" dirty="0">
                <a:solidFill>
                  <a:srgbClr val="2C3E50"/>
                </a:solidFill>
              </a:rPr>
              <a:t> Identified during gynae assessment → Requires further investigation.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6829425" y="1338263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ACUTE CLINICAL EMERGENCIES</a:t>
            </a:r>
            <a:endParaRPr lang="en-US" sz="1350" dirty="0"/>
          </a:p>
        </p:txBody>
      </p:sp>
      <p:sp>
        <p:nvSpPr>
          <p:cNvPr id="33" name="Text 10"/>
          <p:cNvSpPr/>
          <p:nvPr/>
        </p:nvSpPr>
        <p:spPr>
          <a:xfrm>
            <a:off x="6667500" y="1752600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Cervical Motion Tenderness (CMT):</a:t>
            </a:r>
            <a:r>
              <a:rPr lang="en-US" sz="1200" dirty="0">
                <a:solidFill>
                  <a:srgbClr val="2C3E50"/>
                </a:solidFill>
              </a:rPr>
              <a:t> "Cervical excitation" + pelvic pain + systemic illness.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6667500" y="2293441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Exclude Ectopic:</a:t>
            </a:r>
            <a:r>
              <a:rPr lang="en-US" sz="1200" dirty="0">
                <a:solidFill>
                  <a:srgbClr val="2C3E50"/>
                </a:solidFill>
              </a:rPr>
              <a:t> Always perform βhCG first; consider PID if pregnancy is ruled out.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829425" y="4028480"/>
            <a:ext cx="52806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SCA: THE 2WW CONVERSATION</a:t>
            </a:r>
            <a:endParaRPr lang="en-US" sz="1350" dirty="0"/>
          </a:p>
        </p:txBody>
      </p:sp>
      <p:sp>
        <p:nvSpPr>
          <p:cNvPr id="36" name="Text 13"/>
          <p:cNvSpPr/>
          <p:nvPr/>
        </p:nvSpPr>
        <p:spPr>
          <a:xfrm>
            <a:off x="6667500" y="4442817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 causing undue panic while being honest about clinical urgency. Use the "rule out" framing: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6524625" y="5078909"/>
            <a:ext cx="4953000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000000"/>
                </a:solidFill>
              </a:rPr>
              <a:t>"I’d like to refer you to the hospital today so we can rule out anything serious — this is a precaution, not a diagnosis, but we need to check it quickly."</a:t>
            </a:r>
            <a:endParaRPr lang="en-US" sz="1125" dirty="0"/>
          </a:p>
        </p:txBody>
      </p:sp>
      <p:sp>
        <p:nvSpPr>
          <p:cNvPr id="38" name="Text 15"/>
          <p:cNvSpPr/>
          <p:nvPr/>
        </p:nvSpPr>
        <p:spPr>
          <a:xfrm>
            <a:off x="6667500" y="5859959"/>
            <a:ext cx="4905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 Tip:</a:t>
            </a:r>
            <a:r>
              <a:rPr lang="en-US" sz="1200" dirty="0">
                <a:solidFill>
                  <a:srgbClr val="2C3E50"/>
                </a:solidFill>
              </a:rPr>
              <a:t> Always document the specific red flag findings and the rationale for the 2WW referral.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857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9175"/>
            <a:ext cx="5524500" cy="27336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09675"/>
            <a:ext cx="5048250" cy="2095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504950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3981450"/>
            <a:ext cx="5524500" cy="25336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200525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19175"/>
            <a:ext cx="5524500" cy="263366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238250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881438"/>
            <a:ext cx="5524500" cy="26336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100513"/>
            <a:ext cx="285750" cy="2286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600075" y="152400"/>
            <a:ext cx="86182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TOP TIPS FOR CLINICAL SUCCESS</a:t>
            </a:r>
            <a:endParaRPr lang="en-US" sz="1950" dirty="0"/>
          </a:p>
        </p:txBody>
      </p:sp>
      <p:sp>
        <p:nvSpPr>
          <p:cNvPr id="15" name="Text 1"/>
          <p:cNvSpPr/>
          <p:nvPr/>
        </p:nvSpPr>
        <p:spPr>
          <a:xfrm>
            <a:off x="600075" y="5524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16" name="Text 2"/>
          <p:cNvSpPr/>
          <p:nvPr/>
        </p:nvSpPr>
        <p:spPr>
          <a:xfrm>
            <a:off x="742950" y="1209675"/>
            <a:ext cx="489585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AKT &amp; SCA ESSENTIAL</a:t>
            </a:r>
            <a:endParaRPr lang="en-US" sz="900" dirty="0"/>
          </a:p>
        </p:txBody>
      </p:sp>
      <p:sp>
        <p:nvSpPr>
          <p:cNvPr id="17" name="Text 3"/>
          <p:cNvSpPr/>
          <p:nvPr/>
        </p:nvSpPr>
        <p:spPr>
          <a:xfrm>
            <a:off x="1095375" y="147637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Chaperone Documentation</a:t>
            </a:r>
            <a:endParaRPr lang="en-US" sz="1500" dirty="0"/>
          </a:p>
        </p:txBody>
      </p:sp>
      <p:sp>
        <p:nvSpPr>
          <p:cNvPr id="18" name="Text 4"/>
          <p:cNvSpPr/>
          <p:nvPr/>
        </p:nvSpPr>
        <p:spPr>
          <a:xfrm>
            <a:off x="666750" y="1876425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19" name="Text 5"/>
          <p:cNvSpPr/>
          <p:nvPr/>
        </p:nvSpPr>
        <p:spPr>
          <a:xfrm>
            <a:off x="818704" y="1876425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Always offer a chaperone and document the offer in every single consultation.</a:t>
            </a:r>
            <a:endParaRPr lang="en-US" sz="1275" dirty="0"/>
          </a:p>
        </p:txBody>
      </p:sp>
      <p:sp>
        <p:nvSpPr>
          <p:cNvPr id="20" name="Text 6"/>
          <p:cNvSpPr/>
          <p:nvPr/>
        </p:nvSpPr>
        <p:spPr>
          <a:xfrm>
            <a:off x="666750" y="2438400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21" name="Text 7"/>
          <p:cNvSpPr/>
          <p:nvPr/>
        </p:nvSpPr>
        <p:spPr>
          <a:xfrm>
            <a:off x="818704" y="2438400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If declined, document that it was offered and clearly refused by the patient.</a:t>
            </a:r>
            <a:endParaRPr lang="en-US" sz="1275" dirty="0"/>
          </a:p>
        </p:txBody>
      </p:sp>
      <p:sp>
        <p:nvSpPr>
          <p:cNvPr id="22" name="Text 8"/>
          <p:cNvSpPr/>
          <p:nvPr/>
        </p:nvSpPr>
        <p:spPr>
          <a:xfrm>
            <a:off x="666750" y="3000375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23" name="Text 9"/>
          <p:cNvSpPr/>
          <p:nvPr/>
        </p:nvSpPr>
        <p:spPr>
          <a:xfrm>
            <a:off x="818704" y="3000375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Record the chaperone’s full name and clinical/staff role for medicolegal safety.</a:t>
            </a:r>
            <a:endParaRPr lang="en-US" sz="1275" dirty="0"/>
          </a:p>
        </p:txBody>
      </p:sp>
      <p:sp>
        <p:nvSpPr>
          <p:cNvPr id="24" name="Text 10"/>
          <p:cNvSpPr/>
          <p:nvPr/>
        </p:nvSpPr>
        <p:spPr>
          <a:xfrm>
            <a:off x="1095375" y="417195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Thermal Preparation</a:t>
            </a:r>
            <a:endParaRPr lang="en-US" sz="1500" dirty="0"/>
          </a:p>
        </p:txBody>
      </p:sp>
      <p:sp>
        <p:nvSpPr>
          <p:cNvPr id="25" name="Text 11"/>
          <p:cNvSpPr/>
          <p:nvPr/>
        </p:nvSpPr>
        <p:spPr>
          <a:xfrm>
            <a:off x="666750" y="4572000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26" name="Text 12"/>
          <p:cNvSpPr/>
          <p:nvPr/>
        </p:nvSpPr>
        <p:spPr>
          <a:xfrm>
            <a:off x="818704" y="4572000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Always warm a metal speculum under warm water before the examination begins.</a:t>
            </a:r>
            <a:endParaRPr lang="en-US" sz="1275" dirty="0"/>
          </a:p>
        </p:txBody>
      </p:sp>
      <p:sp>
        <p:nvSpPr>
          <p:cNvPr id="27" name="Text 13"/>
          <p:cNvSpPr/>
          <p:nvPr/>
        </p:nvSpPr>
        <p:spPr>
          <a:xfrm>
            <a:off x="666750" y="5133975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28" name="Text 14"/>
          <p:cNvSpPr/>
          <p:nvPr/>
        </p:nvSpPr>
        <p:spPr>
          <a:xfrm>
            <a:off x="818704" y="5133975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Cold instruments cause discomfort and involuntary pelvic floor muscle spasms.</a:t>
            </a:r>
            <a:endParaRPr lang="en-US" sz="1275" dirty="0"/>
          </a:p>
        </p:txBody>
      </p:sp>
      <p:sp>
        <p:nvSpPr>
          <p:cNvPr id="29" name="Text 15"/>
          <p:cNvSpPr/>
          <p:nvPr/>
        </p:nvSpPr>
        <p:spPr>
          <a:xfrm>
            <a:off x="666750" y="5695950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30" name="Text 16"/>
          <p:cNvSpPr/>
          <p:nvPr/>
        </p:nvSpPr>
        <p:spPr>
          <a:xfrm>
            <a:off x="818704" y="5695950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Check the temperature on your own wrist first to ensure it is not too hot.</a:t>
            </a:r>
            <a:endParaRPr lang="en-US" sz="1275" dirty="0"/>
          </a:p>
        </p:txBody>
      </p:sp>
      <p:sp>
        <p:nvSpPr>
          <p:cNvPr id="31" name="Text 17"/>
          <p:cNvSpPr/>
          <p:nvPr/>
        </p:nvSpPr>
        <p:spPr>
          <a:xfrm>
            <a:off x="6905625" y="1209675"/>
            <a:ext cx="52863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Correct Anatomical Direction</a:t>
            </a:r>
            <a:endParaRPr lang="en-US" sz="1500" dirty="0"/>
          </a:p>
        </p:txBody>
      </p:sp>
      <p:sp>
        <p:nvSpPr>
          <p:cNvPr id="32" name="Text 18"/>
          <p:cNvSpPr/>
          <p:nvPr/>
        </p:nvSpPr>
        <p:spPr>
          <a:xfrm>
            <a:off x="6477000" y="1609725"/>
            <a:ext cx="1943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33" name="Text 19"/>
          <p:cNvSpPr/>
          <p:nvPr/>
        </p:nvSpPr>
        <p:spPr>
          <a:xfrm>
            <a:off x="6628954" y="1609725"/>
            <a:ext cx="556304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Direct the speculum posteriorly toward the sacrum, not anteriorly.</a:t>
            </a:r>
            <a:endParaRPr lang="en-US" sz="1275" dirty="0"/>
          </a:p>
        </p:txBody>
      </p:sp>
      <p:sp>
        <p:nvSpPr>
          <p:cNvPr id="34" name="Text 20"/>
          <p:cNvSpPr/>
          <p:nvPr/>
        </p:nvSpPr>
        <p:spPr>
          <a:xfrm>
            <a:off x="6477000" y="1928813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35" name="Text 21"/>
          <p:cNvSpPr/>
          <p:nvPr/>
        </p:nvSpPr>
        <p:spPr>
          <a:xfrm>
            <a:off x="6628954" y="1928813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Anterior insertion hits the sensitive urethral ridge, causing significant pain.</a:t>
            </a:r>
            <a:endParaRPr lang="en-US" sz="1275" dirty="0"/>
          </a:p>
        </p:txBody>
      </p:sp>
      <p:sp>
        <p:nvSpPr>
          <p:cNvPr id="36" name="Text 22"/>
          <p:cNvSpPr/>
          <p:nvPr/>
        </p:nvSpPr>
        <p:spPr>
          <a:xfrm>
            <a:off x="6477000" y="2490788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37" name="Text 23"/>
          <p:cNvSpPr/>
          <p:nvPr/>
        </p:nvSpPr>
        <p:spPr>
          <a:xfrm>
            <a:off x="6628954" y="2490788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Think of the vagina as a posterior-sloping canal—follow its natural curve.</a:t>
            </a:r>
            <a:endParaRPr lang="en-US" sz="1275" dirty="0"/>
          </a:p>
        </p:txBody>
      </p:sp>
      <p:sp>
        <p:nvSpPr>
          <p:cNvPr id="38" name="Text 24"/>
          <p:cNvSpPr/>
          <p:nvPr/>
        </p:nvSpPr>
        <p:spPr>
          <a:xfrm>
            <a:off x="6905625" y="4071938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Smear &amp; LBC Integrity</a:t>
            </a:r>
            <a:endParaRPr lang="en-US" sz="1500" dirty="0"/>
          </a:p>
        </p:txBody>
      </p:sp>
      <p:sp>
        <p:nvSpPr>
          <p:cNvPr id="39" name="Text 25"/>
          <p:cNvSpPr/>
          <p:nvPr/>
        </p:nvSpPr>
        <p:spPr>
          <a:xfrm>
            <a:off x="6477000" y="4471988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40" name="Text 26"/>
          <p:cNvSpPr/>
          <p:nvPr/>
        </p:nvSpPr>
        <p:spPr>
          <a:xfrm>
            <a:off x="6628954" y="4471988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Avoid applying lubricant to the cervix itself if performing an LBC smear.</a:t>
            </a:r>
            <a:endParaRPr lang="en-US" sz="1275" dirty="0"/>
          </a:p>
        </p:txBody>
      </p:sp>
      <p:sp>
        <p:nvSpPr>
          <p:cNvPr id="41" name="Text 27"/>
          <p:cNvSpPr/>
          <p:nvPr/>
        </p:nvSpPr>
        <p:spPr>
          <a:xfrm>
            <a:off x="6477000" y="5033963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42" name="Text 28"/>
          <p:cNvSpPr/>
          <p:nvPr/>
        </p:nvSpPr>
        <p:spPr>
          <a:xfrm>
            <a:off x="6628954" y="5033963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Lubricating jelly can interfere with cytology and lead to "inadequate" results.</a:t>
            </a:r>
            <a:endParaRPr lang="en-US" sz="1275" dirty="0"/>
          </a:p>
        </p:txBody>
      </p:sp>
      <p:sp>
        <p:nvSpPr>
          <p:cNvPr id="43" name="Text 29"/>
          <p:cNvSpPr/>
          <p:nvPr/>
        </p:nvSpPr>
        <p:spPr>
          <a:xfrm>
            <a:off x="6477000" y="5595938"/>
            <a:ext cx="19431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•</a:t>
            </a:r>
            <a:endParaRPr lang="en-US" sz="1275" dirty="0"/>
          </a:p>
        </p:txBody>
      </p:sp>
      <p:sp>
        <p:nvSpPr>
          <p:cNvPr id="44" name="Text 30"/>
          <p:cNvSpPr/>
          <p:nvPr/>
        </p:nvSpPr>
        <p:spPr>
          <a:xfrm>
            <a:off x="6628954" y="5595938"/>
            <a:ext cx="489629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If needed, apply a tiny amount of lubricant only to the outer speculum blades.</a:t>
            </a:r>
            <a:endParaRPr lang="en-US" sz="127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62050"/>
            <a:ext cx="5524500" cy="25860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8588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986213"/>
            <a:ext cx="5524500" cy="25860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210050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162050"/>
            <a:ext cx="5524500" cy="13461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715988"/>
            <a:ext cx="238125" cy="2381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2698700"/>
            <a:ext cx="5524500" cy="13461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3252639"/>
            <a:ext cx="238125" cy="2381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235351"/>
            <a:ext cx="5524500" cy="13461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813102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5914876"/>
            <a:ext cx="5524500" cy="6572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6059835"/>
            <a:ext cx="178594" cy="148828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00075" y="190500"/>
            <a:ext cx="71323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COMMON PITFALLS TO AVOID</a:t>
            </a:r>
            <a:endParaRPr lang="en-US" sz="1950" dirty="0"/>
          </a:p>
        </p:txBody>
      </p:sp>
      <p:sp>
        <p:nvSpPr>
          <p:cNvPr id="18" name="Text 1"/>
          <p:cNvSpPr/>
          <p:nvPr/>
        </p:nvSpPr>
        <p:spPr>
          <a:xfrm>
            <a:off x="600075" y="628650"/>
            <a:ext cx="65608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19" name="Text 2"/>
          <p:cNvSpPr/>
          <p:nvPr/>
        </p:nvSpPr>
        <p:spPr>
          <a:xfrm>
            <a:off x="971550" y="135255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Chaperone Documentation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619125" y="1704975"/>
            <a:ext cx="9875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Skipping the entry when a patient says "I don't mind."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619125" y="2009775"/>
            <a:ext cx="11572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Always document the offer, the decision, and the chaperone's full name/role.</a:t>
            </a:r>
            <a:endParaRPr lang="en-US" sz="1200" dirty="0"/>
          </a:p>
        </p:txBody>
      </p:sp>
      <p:sp>
        <p:nvSpPr>
          <p:cNvPr id="22" name="Text 5"/>
          <p:cNvSpPr/>
          <p:nvPr/>
        </p:nvSpPr>
        <p:spPr>
          <a:xfrm>
            <a:off x="619125" y="231457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Failing to record the presence of a chaperone is a significant medico-legal risk.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971550" y="4176712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Misinterpretation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619125" y="4529138"/>
            <a:ext cx="9875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Mistaking a benign cervical ectropion for a carcinoma.</a:t>
            </a:r>
            <a:endParaRPr lang="en-US" sz="1200" dirty="0"/>
          </a:p>
        </p:txBody>
      </p:sp>
      <p:sp>
        <p:nvSpPr>
          <p:cNvPr id="25" name="Text 8"/>
          <p:cNvSpPr/>
          <p:nvPr/>
        </p:nvSpPr>
        <p:spPr>
          <a:xfrm>
            <a:off x="619125" y="4833938"/>
            <a:ext cx="10424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Red granular tissue in young/pregnant patients is common.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619125" y="5138738"/>
            <a:ext cx="11572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However, always document contact bleeding; refer if PCB is persistent.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6810375" y="1621780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Incorrect Angle:</a:t>
            </a:r>
            <a:r>
              <a:rPr lang="en-US" sz="1200" dirty="0">
                <a:solidFill>
                  <a:srgbClr val="2C3E50"/>
                </a:solidFill>
              </a:rPr>
              <a:t> Directing the speculum anteriorly hits the urethral ridge, causing unnecessary pain and patient distress.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6810375" y="3158430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LBC Interference:</a:t>
            </a:r>
            <a:r>
              <a:rPr lang="en-US" sz="1200" dirty="0">
                <a:solidFill>
                  <a:srgbClr val="2C3E50"/>
                </a:solidFill>
              </a:rPr>
              <a:t> Applying lubricant directly to the cervical os can compromise cytology results and lead to inadequate samples.</a:t>
            </a:r>
            <a:endParaRPr lang="en-US" sz="1200" dirty="0"/>
          </a:p>
        </p:txBody>
      </p:sp>
      <p:sp>
        <p:nvSpPr>
          <p:cNvPr id="29" name="Text 12"/>
          <p:cNvSpPr/>
          <p:nvPr/>
        </p:nvSpPr>
        <p:spPr>
          <a:xfrm>
            <a:off x="6810375" y="4695081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IUCD Recording:</a:t>
            </a:r>
            <a:r>
              <a:rPr lang="en-US" sz="1200" dirty="0">
                <a:solidFill>
                  <a:srgbClr val="2C3E50"/>
                </a:solidFill>
              </a:rPr>
              <a:t> Leaving thread length unrecorded makes it impossible to monitor for IUD migration or expulsion in the future.</a:t>
            </a:r>
            <a:endParaRPr lang="en-US" sz="1200" dirty="0"/>
          </a:p>
        </p:txBody>
      </p:sp>
      <p:sp>
        <p:nvSpPr>
          <p:cNvPr id="30" name="Text 13"/>
          <p:cNvSpPr/>
          <p:nvPr/>
        </p:nvSpPr>
        <p:spPr>
          <a:xfrm>
            <a:off x="6684169" y="5914876"/>
            <a:ext cx="51435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7F8C8D"/>
                </a:solidFill>
              </a:rPr>
              <a:t> Self-Reflection: When was the last time you checked the expiry date on your LBC vials or lubricant sachets?</a:t>
            </a:r>
            <a:endParaRPr lang="en-US" sz="11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857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9175"/>
            <a:ext cx="5548313" cy="252888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233488"/>
            <a:ext cx="2286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700463"/>
            <a:ext cx="5548313" cy="25288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3914775"/>
            <a:ext cx="2286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1019175"/>
            <a:ext cx="5548313" cy="25288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3663" y="1233488"/>
            <a:ext cx="2286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3700463"/>
            <a:ext cx="5548313" cy="25288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3914775"/>
            <a:ext cx="228600" cy="1905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600075" y="152400"/>
            <a:ext cx="65379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EXAM PEARLS: AKT FOCUS</a:t>
            </a:r>
            <a:endParaRPr lang="en-US" sz="1950" dirty="0"/>
          </a:p>
        </p:txBody>
      </p:sp>
      <p:sp>
        <p:nvSpPr>
          <p:cNvPr id="14" name="Text 1"/>
          <p:cNvSpPr/>
          <p:nvPr/>
        </p:nvSpPr>
        <p:spPr>
          <a:xfrm>
            <a:off x="600075" y="5524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15" name="Text 2"/>
          <p:cNvSpPr/>
          <p:nvPr/>
        </p:nvSpPr>
        <p:spPr>
          <a:xfrm>
            <a:off x="1000125" y="120015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Cervical Screening (LBC)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847725" y="1571625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Primary HPV testing</a:t>
            </a:r>
            <a:r>
              <a:rPr lang="en-US" sz="1200" dirty="0">
                <a:solidFill>
                  <a:srgbClr val="2C3E50"/>
                </a:solidFill>
              </a:rPr>
              <a:t> is the national standard (since 2019-2021). Cytology only performed if HPV positive.</a:t>
            </a:r>
            <a:endParaRPr lang="en-US" sz="1200" dirty="0"/>
          </a:p>
        </p:txBody>
      </p:sp>
      <p:sp>
        <p:nvSpPr>
          <p:cNvPr id="17" name="Text 4"/>
          <p:cNvSpPr/>
          <p:nvPr/>
        </p:nvSpPr>
        <p:spPr>
          <a:xfrm>
            <a:off x="847725" y="2105025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Routine Recall: Every </a:t>
            </a:r>
            <a:r>
              <a:rPr lang="en-US" sz="1200" b="1" u="sng" dirty="0">
                <a:solidFill>
                  <a:srgbClr val="2C3E50"/>
                </a:solidFill>
              </a:rPr>
              <a:t>3 years</a:t>
            </a:r>
            <a:r>
              <a:rPr lang="en-US" sz="1200" dirty="0">
                <a:solidFill>
                  <a:srgbClr val="2C3E50"/>
                </a:solidFill>
              </a:rPr>
              <a:t> (ages 25–49) and every </a:t>
            </a:r>
            <a:r>
              <a:rPr lang="en-US" sz="1200" b="1" u="sng" dirty="0">
                <a:solidFill>
                  <a:srgbClr val="2C3E50"/>
                </a:solidFill>
              </a:rPr>
              <a:t>5 years</a:t>
            </a:r>
            <a:r>
              <a:rPr lang="en-US" sz="1200" dirty="0">
                <a:solidFill>
                  <a:srgbClr val="2C3E50"/>
                </a:solidFill>
              </a:rPr>
              <a:t> (ages 50–64).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847725" y="2638425"/>
            <a:ext cx="100927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HPV positive but negative cytology: Repeat in 12 months.</a:t>
            </a:r>
            <a:endParaRPr lang="en-US" sz="1200" dirty="0"/>
          </a:p>
        </p:txBody>
      </p:sp>
      <p:sp>
        <p:nvSpPr>
          <p:cNvPr id="19" name="Text 6"/>
          <p:cNvSpPr/>
          <p:nvPr/>
        </p:nvSpPr>
        <p:spPr>
          <a:xfrm>
            <a:off x="1000125" y="388143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Chaperone &amp; Documentation</a:t>
            </a:r>
            <a:endParaRPr lang="en-US" sz="1350" dirty="0"/>
          </a:p>
        </p:txBody>
      </p:sp>
      <p:sp>
        <p:nvSpPr>
          <p:cNvPr id="20" name="Text 7"/>
          <p:cNvSpPr/>
          <p:nvPr/>
        </p:nvSpPr>
        <p:spPr>
          <a:xfrm>
            <a:off x="847725" y="4252913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offer a chaperone regardless of the clinician's or patient's gender.</a:t>
            </a:r>
            <a:endParaRPr lang="en-US" sz="1200" dirty="0"/>
          </a:p>
        </p:txBody>
      </p:sp>
      <p:sp>
        <p:nvSpPr>
          <p:cNvPr id="21" name="Text 8"/>
          <p:cNvSpPr/>
          <p:nvPr/>
        </p:nvSpPr>
        <p:spPr>
          <a:xfrm>
            <a:off x="847725" y="4786313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Documentation must include </a:t>
            </a:r>
            <a:r>
              <a:rPr lang="en-US" sz="1200" b="1" u="sng" dirty="0">
                <a:solidFill>
                  <a:srgbClr val="2C3E50"/>
                </a:solidFill>
              </a:rPr>
              <a:t>both</a:t>
            </a:r>
            <a:r>
              <a:rPr lang="en-US" sz="1200" dirty="0">
                <a:solidFill>
                  <a:srgbClr val="2C3E50"/>
                </a:solidFill>
              </a:rPr>
              <a:t> that a chaperone was offered and the </a:t>
            </a:r>
            <a:r>
              <a:rPr lang="en-US" sz="1200" b="1" u="sng" dirty="0">
                <a:solidFill>
                  <a:srgbClr val="2C3E50"/>
                </a:solidFill>
              </a:rPr>
              <a:t>identity/role</a:t>
            </a:r>
            <a:r>
              <a:rPr lang="en-US" sz="1200" dirty="0">
                <a:solidFill>
                  <a:srgbClr val="2C3E50"/>
                </a:solidFill>
              </a:rPr>
              <a:t> of the chaperone.</a:t>
            </a:r>
            <a:endParaRPr lang="en-US" sz="1200" dirty="0"/>
          </a:p>
        </p:txBody>
      </p:sp>
      <p:sp>
        <p:nvSpPr>
          <p:cNvPr id="22" name="Text 9"/>
          <p:cNvSpPr/>
          <p:nvPr/>
        </p:nvSpPr>
        <p:spPr>
          <a:xfrm>
            <a:off x="847725" y="5319713"/>
            <a:ext cx="11344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If declined, document the offer and the patient's refusal clearly.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6786563" y="1200150"/>
            <a:ext cx="54054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Cervical Motion Tenderness (CMT)</a:t>
            </a:r>
            <a:endParaRPr lang="en-US" sz="1350" dirty="0"/>
          </a:p>
        </p:txBody>
      </p:sp>
      <p:sp>
        <p:nvSpPr>
          <p:cNvPr id="24" name="Text 11"/>
          <p:cNvSpPr/>
          <p:nvPr/>
        </p:nvSpPr>
        <p:spPr>
          <a:xfrm>
            <a:off x="6634163" y="1571625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Bilateral tenderness</a:t>
            </a:r>
            <a:r>
              <a:rPr lang="en-US" sz="1200" dirty="0">
                <a:solidFill>
                  <a:srgbClr val="2C3E50"/>
                </a:solidFill>
              </a:rPr>
              <a:t> (Cervical Excitation) typically suggests Pelvic Inflammatory Disease (PID).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6634163" y="2105025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Unilateral tenderness</a:t>
            </a:r>
            <a:r>
              <a:rPr lang="en-US" sz="1200" dirty="0">
                <a:solidFill>
                  <a:srgbClr val="2C3E50"/>
                </a:solidFill>
              </a:rPr>
              <a:t> in a woman of childbearing age is an </a:t>
            </a:r>
            <a:r>
              <a:rPr lang="en-US" sz="1200" b="1" u="sng" dirty="0">
                <a:solidFill>
                  <a:srgbClr val="2C3E50"/>
                </a:solidFill>
              </a:rPr>
              <a:t>Ectopic Pregnancy</a:t>
            </a:r>
            <a:r>
              <a:rPr lang="en-US" sz="1200" dirty="0">
                <a:solidFill>
                  <a:srgbClr val="2C3E50"/>
                </a:solidFill>
              </a:rPr>
              <a:t> until proven otherwise.</a:t>
            </a:r>
            <a:endParaRPr lang="en-US" sz="1200" dirty="0"/>
          </a:p>
        </p:txBody>
      </p:sp>
      <p:sp>
        <p:nvSpPr>
          <p:cNvPr id="26" name="Text 13"/>
          <p:cNvSpPr/>
          <p:nvPr/>
        </p:nvSpPr>
        <p:spPr>
          <a:xfrm>
            <a:off x="6634163" y="2638425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perform a pregnancy test (βhCG) before bimanual if pain is present.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6786563" y="388143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Key AKT Anatomy &amp; Findings</a:t>
            </a:r>
            <a:endParaRPr lang="en-US" sz="1350" dirty="0"/>
          </a:p>
        </p:txBody>
      </p:sp>
      <p:sp>
        <p:nvSpPr>
          <p:cNvPr id="28" name="Text 15"/>
          <p:cNvSpPr/>
          <p:nvPr/>
        </p:nvSpPr>
        <p:spPr>
          <a:xfrm>
            <a:off x="6634163" y="4252913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Sims' Speculum</a:t>
            </a:r>
            <a:r>
              <a:rPr lang="en-US" sz="1200" dirty="0">
                <a:solidFill>
                  <a:srgbClr val="2C3E50"/>
                </a:solidFill>
              </a:rPr>
              <a:t>: Use for prolapse assessment. Patient must be in the </a:t>
            </a:r>
            <a:r>
              <a:rPr lang="en-US" sz="1200" b="1" u="sng" dirty="0">
                <a:solidFill>
                  <a:srgbClr val="2C3E50"/>
                </a:solidFill>
              </a:rPr>
              <a:t>left lateral position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29" name="Text 16"/>
          <p:cNvSpPr/>
          <p:nvPr/>
        </p:nvSpPr>
        <p:spPr>
          <a:xfrm>
            <a:off x="6634163" y="4786313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Endometriosis</a:t>
            </a:r>
            <a:r>
              <a:rPr lang="en-US" sz="1200" dirty="0">
                <a:solidFill>
                  <a:srgbClr val="2C3E50"/>
                </a:solidFill>
              </a:rPr>
              <a:t>: Classically presents with nodularity of the uterosacral ligaments on bimanual exam.</a:t>
            </a:r>
            <a:endParaRPr lang="en-US" sz="1200" dirty="0"/>
          </a:p>
        </p:txBody>
      </p:sp>
      <p:sp>
        <p:nvSpPr>
          <p:cNvPr id="30" name="Text 17"/>
          <p:cNvSpPr/>
          <p:nvPr/>
        </p:nvSpPr>
        <p:spPr>
          <a:xfrm>
            <a:off x="6634163" y="5319713"/>
            <a:ext cx="4900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Ectropion</a:t>
            </a:r>
            <a:r>
              <a:rPr lang="en-US" sz="1200" dirty="0">
                <a:solidFill>
                  <a:srgbClr val="2C3E50"/>
                </a:solidFill>
              </a:rPr>
              <a:t>: Common in young women/OCP users; only refer if persistent post-coital bleeding.</a:t>
            </a:r>
            <a:endParaRPr lang="en-US" sz="1200" dirty="0"/>
          </a:p>
        </p:txBody>
      </p:sp>
      <p:sp>
        <p:nvSpPr>
          <p:cNvPr id="31" name="Text 18"/>
          <p:cNvSpPr/>
          <p:nvPr/>
        </p:nvSpPr>
        <p:spPr>
          <a:xfrm>
            <a:off x="428625" y="6534150"/>
            <a:ext cx="117633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Note: Primary HPV testing has replaced cytology as the first-line screening tool in the NHS.</a:t>
            </a:r>
            <a:endParaRPr lang="en-US" sz="900" dirty="0"/>
          </a:p>
        </p:txBody>
      </p:sp>
      <p:sp>
        <p:nvSpPr>
          <p:cNvPr id="32" name="Text 19"/>
          <p:cNvSpPr/>
          <p:nvPr/>
        </p:nvSpPr>
        <p:spPr>
          <a:xfrm>
            <a:off x="11108829" y="6534150"/>
            <a:ext cx="108317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Slide 24 / 26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14313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866775"/>
            <a:ext cx="5548313" cy="2828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047155"/>
            <a:ext cx="226219" cy="18677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85888"/>
            <a:ext cx="130969" cy="14406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62138"/>
            <a:ext cx="130969" cy="1107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338388"/>
            <a:ext cx="130969" cy="13096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848100"/>
            <a:ext cx="5548313" cy="28289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028480"/>
            <a:ext cx="226219" cy="18677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367213"/>
            <a:ext cx="130969" cy="13096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843463"/>
            <a:ext cx="130969" cy="11995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5319713"/>
            <a:ext cx="130969" cy="11072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866775"/>
            <a:ext cx="5548313" cy="22145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047155"/>
            <a:ext cx="226219" cy="18677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385888"/>
            <a:ext cx="130969" cy="13096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862138"/>
            <a:ext cx="130969" cy="11995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2338388"/>
            <a:ext cx="130969" cy="11995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3205163"/>
            <a:ext cx="5548313" cy="253841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3385542"/>
            <a:ext cx="226219" cy="186779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3724275"/>
            <a:ext cx="130969" cy="144066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200525"/>
            <a:ext cx="130969" cy="11995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4743450"/>
            <a:ext cx="5167313" cy="8477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96063" y="4876800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5063" y="5867400"/>
            <a:ext cx="5548313" cy="809625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00075" y="180975"/>
            <a:ext cx="65379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EXAM PEARLS: SCA FOCUS</a:t>
            </a:r>
            <a:endParaRPr lang="en-US" sz="1950" dirty="0"/>
          </a:p>
        </p:txBody>
      </p:sp>
      <p:sp>
        <p:nvSpPr>
          <p:cNvPr id="28" name="Text 1"/>
          <p:cNvSpPr/>
          <p:nvPr/>
        </p:nvSpPr>
        <p:spPr>
          <a:xfrm>
            <a:off x="600075" y="57150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940594" y="1019175"/>
            <a:ext cx="51673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The Consent Protocol</a:t>
            </a:r>
            <a:endParaRPr lang="en-US" sz="1275" dirty="0"/>
          </a:p>
        </p:txBody>
      </p:sp>
      <p:sp>
        <p:nvSpPr>
          <p:cNvPr id="30" name="Text 3"/>
          <p:cNvSpPr/>
          <p:nvPr/>
        </p:nvSpPr>
        <p:spPr>
          <a:xfrm>
            <a:off x="826294" y="1357313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Explain &amp; Warn:</a:t>
            </a:r>
            <a:r>
              <a:rPr lang="en-US" sz="1125" dirty="0">
                <a:solidFill>
                  <a:srgbClr val="2C3E50"/>
                </a:solidFill>
              </a:rPr>
              <a:t> Narrate actions before and during the procedure (e.g., "I'm going to touch you now").</a:t>
            </a:r>
            <a:endParaRPr lang="en-US" sz="1125" dirty="0"/>
          </a:p>
        </p:txBody>
      </p:sp>
      <p:sp>
        <p:nvSpPr>
          <p:cNvPr id="31" name="Text 4"/>
          <p:cNvSpPr/>
          <p:nvPr/>
        </p:nvSpPr>
        <p:spPr>
          <a:xfrm>
            <a:off x="826294" y="1833563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Empowerment:</a:t>
            </a:r>
            <a:r>
              <a:rPr lang="en-US" sz="1125" dirty="0">
                <a:solidFill>
                  <a:srgbClr val="2C3E50"/>
                </a:solidFill>
              </a:rPr>
              <a:t> Explicitly state "You can stop me at any time — just say stop."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826294" y="2309813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Dignity:</a:t>
            </a:r>
            <a:r>
              <a:rPr lang="en-US" sz="1125" dirty="0">
                <a:solidFill>
                  <a:srgbClr val="2C3E50"/>
                </a:solidFill>
              </a:rPr>
              <a:t> Ensure the modesty sheet is used correctly; look up and maintain eye contact regularly.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940594" y="4000500"/>
            <a:ext cx="51673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Communication Mastery</a:t>
            </a:r>
            <a:endParaRPr lang="en-US" sz="1275" dirty="0"/>
          </a:p>
        </p:txBody>
      </p:sp>
      <p:sp>
        <p:nvSpPr>
          <p:cNvPr id="34" name="Text 7"/>
          <p:cNvSpPr/>
          <p:nvPr/>
        </p:nvSpPr>
        <p:spPr>
          <a:xfrm>
            <a:off x="826294" y="4338638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Rapport:</a:t>
            </a:r>
            <a:r>
              <a:rPr lang="en-US" sz="1125" dirty="0">
                <a:solidFill>
                  <a:srgbClr val="2C3E50"/>
                </a:solidFill>
              </a:rPr>
              <a:t> A smile and professional introduction at the start set the tone for the entire encounter.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826294" y="4814888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Check-in:</a:t>
            </a:r>
            <a:r>
              <a:rPr lang="en-US" sz="1125" dirty="0">
                <a:solidFill>
                  <a:srgbClr val="2C3E50"/>
                </a:solidFill>
              </a:rPr>
              <a:t> Use phrases like "How are you doing?" or "Is that okay?" during the exam.</a:t>
            </a:r>
            <a:endParaRPr lang="en-US" sz="1125" dirty="0"/>
          </a:p>
        </p:txBody>
      </p:sp>
      <p:sp>
        <p:nvSpPr>
          <p:cNvPr id="36" name="Text 9"/>
          <p:cNvSpPr/>
          <p:nvPr/>
        </p:nvSpPr>
        <p:spPr>
          <a:xfrm>
            <a:off x="826294" y="5291138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Closure:</a:t>
            </a:r>
            <a:r>
              <a:rPr lang="en-US" sz="1125" dirty="0">
                <a:solidFill>
                  <a:srgbClr val="2C3E50"/>
                </a:solidFill>
              </a:rPr>
              <a:t> Give the patient privacy to dress before discussing any clinical findings.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6727031" y="1019175"/>
            <a:ext cx="51673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Managing Patient Anxiety</a:t>
            </a:r>
            <a:endParaRPr lang="en-US" sz="1275" dirty="0"/>
          </a:p>
        </p:txBody>
      </p:sp>
      <p:sp>
        <p:nvSpPr>
          <p:cNvPr id="38" name="Text 11"/>
          <p:cNvSpPr/>
          <p:nvPr/>
        </p:nvSpPr>
        <p:spPr>
          <a:xfrm>
            <a:off x="6612731" y="1357313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History Matters:</a:t>
            </a:r>
            <a:r>
              <a:rPr lang="en-US" sz="1125" dirty="0">
                <a:solidFill>
                  <a:srgbClr val="2C3E50"/>
                </a:solidFill>
              </a:rPr>
              <a:t> Ask "Have you had this done before? Was it okay?" to identify previous trauma.</a:t>
            </a:r>
            <a:endParaRPr lang="en-US" sz="1125" dirty="0"/>
          </a:p>
        </p:txBody>
      </p:sp>
      <p:sp>
        <p:nvSpPr>
          <p:cNvPr id="39" name="Text 12"/>
          <p:cNvSpPr/>
          <p:nvPr/>
        </p:nvSpPr>
        <p:spPr>
          <a:xfrm>
            <a:off x="6612731" y="1833563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Validation:</a:t>
            </a:r>
            <a:r>
              <a:rPr lang="en-US" sz="1125" dirty="0">
                <a:solidFill>
                  <a:srgbClr val="2C3E50"/>
                </a:solidFill>
              </a:rPr>
              <a:t> Acknowledge that the exam is often anxiety-provoking; "Let's take it slowly."</a:t>
            </a:r>
            <a:endParaRPr lang="en-US" sz="1125" dirty="0"/>
          </a:p>
        </p:txBody>
      </p:sp>
      <p:sp>
        <p:nvSpPr>
          <p:cNvPr id="40" name="Text 13"/>
          <p:cNvSpPr/>
          <p:nvPr/>
        </p:nvSpPr>
        <p:spPr>
          <a:xfrm>
            <a:off x="6612731" y="2309813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Withdrawal:</a:t>
            </a:r>
            <a:r>
              <a:rPr lang="en-US" sz="1125" dirty="0">
                <a:solidFill>
                  <a:srgbClr val="2C3E50"/>
                </a:solidFill>
              </a:rPr>
              <a:t> Never proceed if a patient shows significant distress or withdraws consent.</a:t>
            </a:r>
            <a:endParaRPr lang="en-US" sz="1125" dirty="0"/>
          </a:p>
        </p:txBody>
      </p:sp>
      <p:sp>
        <p:nvSpPr>
          <p:cNvPr id="41" name="Text 14"/>
          <p:cNvSpPr/>
          <p:nvPr/>
        </p:nvSpPr>
        <p:spPr>
          <a:xfrm>
            <a:off x="6727031" y="3357563"/>
            <a:ext cx="51673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Framing 2WW Findings</a:t>
            </a:r>
            <a:endParaRPr lang="en-US" sz="1275" dirty="0"/>
          </a:p>
        </p:txBody>
      </p:sp>
      <p:sp>
        <p:nvSpPr>
          <p:cNvPr id="42" name="Text 15"/>
          <p:cNvSpPr/>
          <p:nvPr/>
        </p:nvSpPr>
        <p:spPr>
          <a:xfrm>
            <a:off x="6612731" y="3695700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Precautionary Language:</a:t>
            </a:r>
            <a:r>
              <a:rPr lang="en-US" sz="1125" dirty="0">
                <a:solidFill>
                  <a:srgbClr val="2C3E50"/>
                </a:solidFill>
              </a:rPr>
              <a:t> "I'd like to refer you to the hospital today so we can rule out anything serious."</a:t>
            </a:r>
            <a:endParaRPr lang="en-US" sz="1125" dirty="0"/>
          </a:p>
        </p:txBody>
      </p:sp>
      <p:sp>
        <p:nvSpPr>
          <p:cNvPr id="43" name="Text 16"/>
          <p:cNvSpPr/>
          <p:nvPr/>
        </p:nvSpPr>
        <p:spPr>
          <a:xfrm>
            <a:off x="6612731" y="4171950"/>
            <a:ext cx="4960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Clarity:</a:t>
            </a:r>
            <a:r>
              <a:rPr lang="en-US" sz="1125" dirty="0">
                <a:solidFill>
                  <a:srgbClr val="2C3E50"/>
                </a:solidFill>
              </a:rPr>
              <a:t> Explain that the referral is a standard precaution, not a confirmed diagnosis.</a:t>
            </a:r>
            <a:endParaRPr lang="en-US" sz="1125" dirty="0"/>
          </a:p>
        </p:txBody>
      </p:sp>
      <p:sp>
        <p:nvSpPr>
          <p:cNvPr id="44" name="Text 17"/>
          <p:cNvSpPr/>
          <p:nvPr/>
        </p:nvSpPr>
        <p:spPr>
          <a:xfrm>
            <a:off x="6862763" y="4838700"/>
            <a:ext cx="47863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SCA Scenario Prompt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596063" y="5095875"/>
            <a:ext cx="4786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34495E"/>
                </a:solidFill>
              </a:rPr>
              <a:t>"How would you respond if the patient freezes or tenses up significantly during speculum insertion?"</a:t>
            </a:r>
            <a:endParaRPr lang="en-US" sz="1050" dirty="0"/>
          </a:p>
        </p:txBody>
      </p:sp>
      <p:sp>
        <p:nvSpPr>
          <p:cNvPr id="46" name="Text 19"/>
          <p:cNvSpPr/>
          <p:nvPr/>
        </p:nvSpPr>
        <p:spPr>
          <a:xfrm>
            <a:off x="6357938" y="5962650"/>
            <a:ext cx="52625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Self-Reflection:</a:t>
            </a:r>
            <a:endParaRPr lang="en-US" sz="1050" dirty="0"/>
          </a:p>
        </p:txBody>
      </p:sp>
      <p:sp>
        <p:nvSpPr>
          <p:cNvPr id="47" name="Text 20"/>
          <p:cNvSpPr/>
          <p:nvPr/>
        </p:nvSpPr>
        <p:spPr>
          <a:xfrm>
            <a:off x="6357938" y="6181725"/>
            <a:ext cx="5262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Are you narrating every step, or are you performing the exam in silence? Silence can increase patient anxiety.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62050"/>
            <a:ext cx="5524500" cy="253841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423988"/>
            <a:ext cx="228600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847850"/>
            <a:ext cx="119063" cy="11906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388691"/>
            <a:ext cx="119063" cy="1190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2929533"/>
            <a:ext cx="119063" cy="1190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938588"/>
            <a:ext cx="5524500" cy="25384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" y="4200525"/>
            <a:ext cx="2286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4624388"/>
            <a:ext cx="119063" cy="1190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225" y="5165229"/>
            <a:ext cx="119063" cy="1190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5706070"/>
            <a:ext cx="119063" cy="1190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62050"/>
            <a:ext cx="5524500" cy="25384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423988"/>
            <a:ext cx="2286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847850"/>
            <a:ext cx="119063" cy="11906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388691"/>
            <a:ext cx="119063" cy="11906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929533"/>
            <a:ext cx="119063" cy="11906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938588"/>
            <a:ext cx="5524500" cy="253841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200525"/>
            <a:ext cx="228600" cy="190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624388"/>
            <a:ext cx="119063" cy="11906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165229"/>
            <a:ext cx="119063" cy="11906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706070"/>
            <a:ext cx="119063" cy="108198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0075" y="190500"/>
            <a:ext cx="71323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QUICK RECALL AND SUMMARY</a:t>
            </a:r>
            <a:endParaRPr lang="en-US" sz="1950" dirty="0"/>
          </a:p>
        </p:txBody>
      </p:sp>
      <p:sp>
        <p:nvSpPr>
          <p:cNvPr id="25" name="Text 1"/>
          <p:cNvSpPr/>
          <p:nvPr/>
        </p:nvSpPr>
        <p:spPr>
          <a:xfrm>
            <a:off x="600075" y="628650"/>
            <a:ext cx="65608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981075" y="1390650"/>
            <a:ext cx="32232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TOP 3 TAKEAWAYS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871538" y="1790700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Non-Negotiable:</a:t>
            </a:r>
            <a:r>
              <a:rPr lang="en-US" sz="1200" dirty="0">
                <a:solidFill>
                  <a:srgbClr val="2C3E50"/>
                </a:solidFill>
              </a:rPr>
              <a:t> Consent and chaperone use must always be obtained and documented.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871538" y="2331541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Communication:</a:t>
            </a:r>
            <a:r>
              <a:rPr lang="en-US" sz="1200" dirty="0">
                <a:solidFill>
                  <a:srgbClr val="2C3E50"/>
                </a:solidFill>
              </a:rPr>
              <a:t> Narrate every step and maintain eye contact to minimize patient anxiety.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871538" y="2872383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Patient Dignity:</a:t>
            </a:r>
            <a:r>
              <a:rPr lang="en-US" sz="1200" dirty="0">
                <a:solidFill>
                  <a:srgbClr val="2C3E50"/>
                </a:solidFill>
              </a:rPr>
              <a:t> Provide private undressing areas and always use a modesty sheet.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981075" y="4167188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RED FLAG RECALL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871538" y="4567238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Cervical Lesions:</a:t>
            </a:r>
            <a:r>
              <a:rPr lang="en-US" sz="1200" dirty="0">
                <a:solidFill>
                  <a:srgbClr val="2C3E50"/>
                </a:solidFill>
              </a:rPr>
              <a:t> Visible masses, ulcers, or contact bleeding require an urgent 2WW referral.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871538" y="5108079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Adnexal Findings:</a:t>
            </a:r>
            <a:r>
              <a:rPr lang="en-US" sz="1200" dirty="0">
                <a:solidFill>
                  <a:srgbClr val="2C3E50"/>
                </a:solidFill>
              </a:rPr>
              <a:t> Fixed adnexal masses or unilateral CMT in pregnancy (exclude ectopic).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871538" y="5648920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Postmenopausal:</a:t>
            </a:r>
            <a:r>
              <a:rPr lang="en-US" sz="1200" dirty="0">
                <a:solidFill>
                  <a:srgbClr val="2C3E50"/>
                </a:solidFill>
              </a:rPr>
              <a:t> Any postmenopausal bleeding (PMB) is uterine cancer until proven otherwise.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6791325" y="1390650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EXAM RAPID FIRE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6681788" y="1790700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AKT:</a:t>
            </a:r>
            <a:r>
              <a:rPr lang="en-US" sz="1200" dirty="0">
                <a:solidFill>
                  <a:srgbClr val="2C3E50"/>
                </a:solidFill>
              </a:rPr>
              <a:t> Primary HPV testing since 2019; repeat in 12 months if HPV positive but cytology negative.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6681788" y="2331541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AKT:</a:t>
            </a:r>
            <a:r>
              <a:rPr lang="en-US" sz="1200" dirty="0">
                <a:solidFill>
                  <a:srgbClr val="2C3E50"/>
                </a:solidFill>
              </a:rPr>
              <a:t> Sims' speculum in left lateral position is specific for assessing vaginal wall prolapse.</a:t>
            </a:r>
            <a:endParaRPr lang="en-US" sz="1200" dirty="0"/>
          </a:p>
        </p:txBody>
      </p:sp>
      <p:sp>
        <p:nvSpPr>
          <p:cNvPr id="37" name="Text 13"/>
          <p:cNvSpPr/>
          <p:nvPr/>
        </p:nvSpPr>
        <p:spPr>
          <a:xfrm>
            <a:off x="6681788" y="2872383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SCA:</a:t>
            </a:r>
            <a:r>
              <a:rPr lang="en-US" sz="1200" dirty="0">
                <a:solidFill>
                  <a:srgbClr val="2C3E50"/>
                </a:solidFill>
              </a:rPr>
              <a:t> Acknowledge previous trauma; invite the patient to stop the examination at any time.</a:t>
            </a:r>
            <a:endParaRPr lang="en-US" sz="1200" dirty="0"/>
          </a:p>
        </p:txBody>
      </p:sp>
      <p:sp>
        <p:nvSpPr>
          <p:cNvPr id="38" name="Text 14"/>
          <p:cNvSpPr/>
          <p:nvPr/>
        </p:nvSpPr>
        <p:spPr>
          <a:xfrm>
            <a:off x="6791325" y="4167188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2C3E50"/>
                </a:solidFill>
              </a:rPr>
              <a:t>CLINICAL CHECKLIST</a:t>
            </a:r>
            <a:endParaRPr lang="en-US" sz="1350" dirty="0"/>
          </a:p>
        </p:txBody>
      </p:sp>
      <p:sp>
        <p:nvSpPr>
          <p:cNvPr id="39" name="Text 15"/>
          <p:cNvSpPr/>
          <p:nvPr/>
        </p:nvSpPr>
        <p:spPr>
          <a:xfrm>
            <a:off x="6681788" y="4567238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Speculum:</a:t>
            </a:r>
            <a:r>
              <a:rPr lang="en-US" sz="1200" dirty="0">
                <a:solidFill>
                  <a:srgbClr val="2C3E50"/>
                </a:solidFill>
              </a:rPr>
              <a:t> Warm the instrument and direct posteriorly toward the sacrum to avoid pain.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6681788" y="5108079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LBC Smear:</a:t>
            </a:r>
            <a:r>
              <a:rPr lang="en-US" sz="1200" dirty="0">
                <a:solidFill>
                  <a:srgbClr val="2C3E50"/>
                </a:solidFill>
              </a:rPr>
              <a:t> Rotate the Cervex-brush 5 times clockwise; avoid lubricant on the cervical os.</a:t>
            </a:r>
            <a:endParaRPr lang="en-US" sz="1200" dirty="0"/>
          </a:p>
        </p:txBody>
      </p:sp>
      <p:sp>
        <p:nvSpPr>
          <p:cNvPr id="41" name="Text 17"/>
          <p:cNvSpPr/>
          <p:nvPr/>
        </p:nvSpPr>
        <p:spPr>
          <a:xfrm>
            <a:off x="6681788" y="5648920"/>
            <a:ext cx="48529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Bimanual:</a:t>
            </a:r>
            <a:r>
              <a:rPr lang="en-US" sz="1200" dirty="0">
                <a:solidFill>
                  <a:srgbClr val="2C3E50"/>
                </a:solidFill>
              </a:rPr>
              <a:t> Check for CMT (cervical excitation) and nodular uterosacral ligaments.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5524500" cy="25765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395413"/>
            <a:ext cx="2286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828800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2352675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2876550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3900488"/>
            <a:ext cx="5524500" cy="257651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4162425"/>
            <a:ext cx="228600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4595813"/>
            <a:ext cx="95250" cy="8453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" y="5119688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133475"/>
            <a:ext cx="5524500" cy="24955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95413"/>
            <a:ext cx="2286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828800"/>
            <a:ext cx="95250" cy="952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352675"/>
            <a:ext cx="95250" cy="952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819525"/>
            <a:ext cx="5524500" cy="26574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081463"/>
            <a:ext cx="228600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514850"/>
            <a:ext cx="95250" cy="8453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038725"/>
            <a:ext cx="95250" cy="8453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619750"/>
            <a:ext cx="5067300" cy="6286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00075" y="190500"/>
            <a:ext cx="1129284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GENERAL EXAMINATION AND SYSTEMIC SIGNS</a:t>
            </a:r>
            <a:endParaRPr lang="en-US" sz="1950" dirty="0"/>
          </a:p>
        </p:txBody>
      </p:sp>
      <p:sp>
        <p:nvSpPr>
          <p:cNvPr id="24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1000125" y="136207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8" dirty="0">
                <a:solidFill>
                  <a:srgbClr val="2C3E50"/>
                </a:solidFill>
              </a:rPr>
              <a:t>HANDS &amp; MUCOUS MEMBRANES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847725" y="1771650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Assess for </a:t>
            </a:r>
            <a:r>
              <a:rPr lang="en-US" sz="1125" b="1" dirty="0">
                <a:solidFill>
                  <a:srgbClr val="2C3E50"/>
                </a:solidFill>
              </a:rPr>
              <a:t>anaemia</a:t>
            </a:r>
            <a:r>
              <a:rPr lang="en-US" sz="1125" dirty="0">
                <a:solidFill>
                  <a:srgbClr val="2C3E50"/>
                </a:solidFill>
              </a:rPr>
              <a:t> (conjunctival pallor, palmar creases) which may indicate heavy menstrual bleeding.</a:t>
            </a:r>
            <a:endParaRPr lang="en-US" sz="1125" dirty="0"/>
          </a:p>
        </p:txBody>
      </p:sp>
      <p:sp>
        <p:nvSpPr>
          <p:cNvPr id="27" name="Text 4"/>
          <p:cNvSpPr/>
          <p:nvPr/>
        </p:nvSpPr>
        <p:spPr>
          <a:xfrm>
            <a:off x="847725" y="2295525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Observe for systemic signs of chronic illness or nutritional deficiencies that impact pelvic health.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847725" y="2819400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Rapport building: A smile and professional introduction set the tone for the invasive exam to follow.</a:t>
            </a:r>
            <a:endParaRPr lang="en-US" sz="1125" dirty="0"/>
          </a:p>
        </p:txBody>
      </p:sp>
      <p:sp>
        <p:nvSpPr>
          <p:cNvPr id="29" name="Text 6"/>
          <p:cNvSpPr/>
          <p:nvPr/>
        </p:nvSpPr>
        <p:spPr>
          <a:xfrm>
            <a:off x="1000125" y="412908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8" dirty="0">
                <a:solidFill>
                  <a:srgbClr val="2C3E50"/>
                </a:solidFill>
              </a:rPr>
              <a:t>LYMPH NODE ASSESSMENT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847725" y="4538663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Palpate </a:t>
            </a:r>
            <a:r>
              <a:rPr lang="en-US" sz="1125" b="1" dirty="0">
                <a:solidFill>
                  <a:srgbClr val="2C3E50"/>
                </a:solidFill>
              </a:rPr>
              <a:t>supraclavicular lymph nodes</a:t>
            </a:r>
            <a:r>
              <a:rPr lang="en-US" sz="1125" dirty="0">
                <a:solidFill>
                  <a:srgbClr val="2C3E50"/>
                </a:solidFill>
              </a:rPr>
              <a:t> (specifically Troisier's sign on the left).</a:t>
            </a:r>
            <a:endParaRPr lang="en-US" sz="1125" dirty="0"/>
          </a:p>
        </p:txBody>
      </p:sp>
      <p:sp>
        <p:nvSpPr>
          <p:cNvPr id="31" name="Text 8"/>
          <p:cNvSpPr/>
          <p:nvPr/>
        </p:nvSpPr>
        <p:spPr>
          <a:xfrm>
            <a:off x="847725" y="5062538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Essential for identifying metastatic spread from pelvic, uterine, or ovarian malignancies.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6810375" y="136207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8" dirty="0">
                <a:solidFill>
                  <a:srgbClr val="2C3E50"/>
                </a:solidFill>
              </a:rPr>
              <a:t>THYROID &amp; CHEST ASSESSMENT</a:t>
            </a:r>
            <a:endParaRPr lang="en-US" sz="1350" dirty="0"/>
          </a:p>
        </p:txBody>
      </p:sp>
      <p:sp>
        <p:nvSpPr>
          <p:cNvPr id="33" name="Text 10"/>
          <p:cNvSpPr/>
          <p:nvPr/>
        </p:nvSpPr>
        <p:spPr>
          <a:xfrm>
            <a:off x="6657975" y="1771650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Palpate the </a:t>
            </a:r>
            <a:r>
              <a:rPr lang="en-US" sz="1125" b="1" dirty="0">
                <a:solidFill>
                  <a:srgbClr val="2C3E50"/>
                </a:solidFill>
              </a:rPr>
              <a:t>thyroid gland</a:t>
            </a:r>
            <a:r>
              <a:rPr lang="en-US" sz="1125" dirty="0">
                <a:solidFill>
                  <a:srgbClr val="2C3E50"/>
                </a:solidFill>
              </a:rPr>
              <a:t>; both hyper- and hypothyroidism are major causes of menstrual irregularity.</a:t>
            </a:r>
            <a:endParaRPr lang="en-US" sz="1125" dirty="0"/>
          </a:p>
        </p:txBody>
      </p:sp>
      <p:sp>
        <p:nvSpPr>
          <p:cNvPr id="34" name="Text 11"/>
          <p:cNvSpPr/>
          <p:nvPr/>
        </p:nvSpPr>
        <p:spPr>
          <a:xfrm>
            <a:off x="6657975" y="2295525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Perform chest and breast assessment </a:t>
            </a:r>
            <a:r>
              <a:rPr lang="en-US" sz="1125" b="1" dirty="0">
                <a:solidFill>
                  <a:srgbClr val="2C3E50"/>
                </a:solidFill>
              </a:rPr>
              <a:t>only if clinically appropriate</a:t>
            </a:r>
            <a:r>
              <a:rPr lang="en-US" sz="1125" dirty="0">
                <a:solidFill>
                  <a:srgbClr val="2C3E50"/>
                </a:solidFill>
              </a:rPr>
              <a:t> (e.g., suspected malignancy).</a:t>
            </a:r>
            <a:endParaRPr lang="en-US" sz="1125" dirty="0"/>
          </a:p>
        </p:txBody>
      </p:sp>
      <p:sp>
        <p:nvSpPr>
          <p:cNvPr id="35" name="Text 12"/>
          <p:cNvSpPr/>
          <p:nvPr/>
        </p:nvSpPr>
        <p:spPr>
          <a:xfrm>
            <a:off x="6810375" y="404812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8" dirty="0">
                <a:solidFill>
                  <a:srgbClr val="2C3E50"/>
                </a:solidFill>
              </a:rPr>
              <a:t>AKT PEARL: SYSTEMIC LINKS</a:t>
            </a:r>
            <a:endParaRPr lang="en-US" sz="1350" dirty="0"/>
          </a:p>
        </p:txBody>
      </p:sp>
      <p:sp>
        <p:nvSpPr>
          <p:cNvPr id="36" name="Text 13"/>
          <p:cNvSpPr/>
          <p:nvPr/>
        </p:nvSpPr>
        <p:spPr>
          <a:xfrm>
            <a:off x="6657975" y="4457700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Recall:</a:t>
            </a:r>
            <a:r>
              <a:rPr lang="en-US" sz="1125" dirty="0">
                <a:solidFill>
                  <a:srgbClr val="2C3E50"/>
                </a:solidFill>
              </a:rPr>
              <a:t> Thyroid disease can cause anything from amenorrhoea to menorrhagia.</a:t>
            </a:r>
            <a:endParaRPr lang="en-US" sz="1125" dirty="0"/>
          </a:p>
        </p:txBody>
      </p:sp>
      <p:sp>
        <p:nvSpPr>
          <p:cNvPr id="37" name="Text 14"/>
          <p:cNvSpPr/>
          <p:nvPr/>
        </p:nvSpPr>
        <p:spPr>
          <a:xfrm>
            <a:off x="6657975" y="4981575"/>
            <a:ext cx="4876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Always rule out systemic pathology before focusing purely on localized pelvic issues.</a:t>
            </a:r>
            <a:endParaRPr lang="en-US" sz="1125" dirty="0"/>
          </a:p>
        </p:txBody>
      </p:sp>
      <p:sp>
        <p:nvSpPr>
          <p:cNvPr id="38" name="Text 15"/>
          <p:cNvSpPr/>
          <p:nvPr/>
        </p:nvSpPr>
        <p:spPr>
          <a:xfrm>
            <a:off x="6657975" y="5619750"/>
            <a:ext cx="46863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GP Tip: Don't dive straight for the speculum; the "top-to-bottom" approach ensures you don't miss the diagnosis.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857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9175"/>
            <a:ext cx="5524500" cy="182954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252538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724025"/>
            <a:ext cx="166688" cy="1555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325886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3077319"/>
            <a:ext cx="5524500" cy="182954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3310682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782169"/>
            <a:ext cx="166688" cy="1555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4384030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19175"/>
            <a:ext cx="5524500" cy="170289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252538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724025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325886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2950666"/>
            <a:ext cx="5524500" cy="195619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3184029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655516"/>
            <a:ext cx="166688" cy="145852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257377"/>
            <a:ext cx="166688" cy="14585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8625" y="5135463"/>
            <a:ext cx="11334750" cy="828675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00075" y="152400"/>
            <a:ext cx="1069848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INDICATIONS FOR SPECULUM EXAMINATION</a:t>
            </a:r>
            <a:endParaRPr lang="en-US" sz="1950" dirty="0"/>
          </a:p>
        </p:txBody>
      </p:sp>
      <p:sp>
        <p:nvSpPr>
          <p:cNvPr id="23" name="Text 1"/>
          <p:cNvSpPr/>
          <p:nvPr/>
        </p:nvSpPr>
        <p:spPr>
          <a:xfrm>
            <a:off x="600075" y="5524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1190625" y="1209675"/>
            <a:ext cx="47777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18" dirty="0">
                <a:solidFill>
                  <a:srgbClr val="2C3E50"/>
                </a:solidFill>
              </a:rPr>
              <a:t>Screening &amp; Routine</a:t>
            </a:r>
            <a:endParaRPr lang="en-US" sz="1650" dirty="0"/>
          </a:p>
        </p:txBody>
      </p:sp>
      <p:sp>
        <p:nvSpPr>
          <p:cNvPr id="25" name="Text 3"/>
          <p:cNvSpPr/>
          <p:nvPr/>
        </p:nvSpPr>
        <p:spPr>
          <a:xfrm>
            <a:off x="947737" y="1676400"/>
            <a:ext cx="4767263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Routine cervical screening (NHS Cervical Screening Programme)</a:t>
            </a:r>
            <a:endParaRPr lang="en-US" sz="1425" dirty="0"/>
          </a:p>
        </p:txBody>
      </p:sp>
      <p:sp>
        <p:nvSpPr>
          <p:cNvPr id="26" name="Text 4"/>
          <p:cNvSpPr/>
          <p:nvPr/>
        </p:nvSpPr>
        <p:spPr>
          <a:xfrm>
            <a:off x="947737" y="2278261"/>
            <a:ext cx="1064133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IUD/IUS thread checks (routine or post-insertion)</a:t>
            </a:r>
            <a:endParaRPr lang="en-US" sz="1425" dirty="0"/>
          </a:p>
        </p:txBody>
      </p:sp>
      <p:sp>
        <p:nvSpPr>
          <p:cNvPr id="27" name="Text 5"/>
          <p:cNvSpPr/>
          <p:nvPr/>
        </p:nvSpPr>
        <p:spPr>
          <a:xfrm>
            <a:off x="1190625" y="3267819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18" dirty="0">
                <a:solidFill>
                  <a:srgbClr val="2C3E50"/>
                </a:solidFill>
              </a:rPr>
              <a:t>Infection &amp; Discharge</a:t>
            </a:r>
            <a:endParaRPr lang="en-US" sz="1650" dirty="0"/>
          </a:p>
        </p:txBody>
      </p:sp>
      <p:sp>
        <p:nvSpPr>
          <p:cNvPr id="28" name="Text 6"/>
          <p:cNvSpPr/>
          <p:nvPr/>
        </p:nvSpPr>
        <p:spPr>
          <a:xfrm>
            <a:off x="947737" y="3734544"/>
            <a:ext cx="4767263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Unexplained vaginal discharge (assess origin and characteristics)</a:t>
            </a:r>
            <a:endParaRPr lang="en-US" sz="1425" dirty="0"/>
          </a:p>
        </p:txBody>
      </p:sp>
      <p:sp>
        <p:nvSpPr>
          <p:cNvPr id="29" name="Text 7"/>
          <p:cNvSpPr/>
          <p:nvPr/>
        </p:nvSpPr>
        <p:spPr>
          <a:xfrm>
            <a:off x="947737" y="4336405"/>
            <a:ext cx="1042416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Suspected infection (HVS or STI screening swabs)</a:t>
            </a:r>
            <a:endParaRPr lang="en-US" sz="1425" dirty="0"/>
          </a:p>
        </p:txBody>
      </p:sp>
      <p:sp>
        <p:nvSpPr>
          <p:cNvPr id="30" name="Text 8"/>
          <p:cNvSpPr/>
          <p:nvPr/>
        </p:nvSpPr>
        <p:spPr>
          <a:xfrm>
            <a:off x="7000875" y="1209675"/>
            <a:ext cx="5191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18" dirty="0">
                <a:solidFill>
                  <a:srgbClr val="2C3E50"/>
                </a:solidFill>
              </a:rPr>
              <a:t>Bleeding Investigations</a:t>
            </a:r>
            <a:endParaRPr lang="en-US" sz="1650" dirty="0"/>
          </a:p>
        </p:txBody>
      </p:sp>
      <p:sp>
        <p:nvSpPr>
          <p:cNvPr id="31" name="Text 9"/>
          <p:cNvSpPr/>
          <p:nvPr/>
        </p:nvSpPr>
        <p:spPr>
          <a:xfrm>
            <a:off x="6757988" y="1676400"/>
            <a:ext cx="4767263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Postcoital bleeding (PCB) — high priority clinical assessment</a:t>
            </a:r>
            <a:endParaRPr lang="en-US" sz="1425" dirty="0"/>
          </a:p>
        </p:txBody>
      </p:sp>
      <p:sp>
        <p:nvSpPr>
          <p:cNvPr id="32" name="Text 10"/>
          <p:cNvSpPr/>
          <p:nvPr/>
        </p:nvSpPr>
        <p:spPr>
          <a:xfrm>
            <a:off x="6757988" y="2278261"/>
            <a:ext cx="5434013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Intermenstrual bleeding (IMB) — to visualize the cervix</a:t>
            </a:r>
            <a:endParaRPr lang="en-US" sz="1425" dirty="0"/>
          </a:p>
        </p:txBody>
      </p:sp>
      <p:sp>
        <p:nvSpPr>
          <p:cNvPr id="33" name="Text 11"/>
          <p:cNvSpPr/>
          <p:nvPr/>
        </p:nvSpPr>
        <p:spPr>
          <a:xfrm>
            <a:off x="7000875" y="3141166"/>
            <a:ext cx="42748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18" dirty="0">
                <a:solidFill>
                  <a:srgbClr val="2C3E50"/>
                </a:solidFill>
              </a:rPr>
              <a:t>Structural &amp; Pain</a:t>
            </a:r>
            <a:endParaRPr lang="en-US" sz="1650" dirty="0"/>
          </a:p>
        </p:txBody>
      </p:sp>
      <p:sp>
        <p:nvSpPr>
          <p:cNvPr id="34" name="Text 12"/>
          <p:cNvSpPr/>
          <p:nvPr/>
        </p:nvSpPr>
        <p:spPr>
          <a:xfrm>
            <a:off x="6757988" y="3607891"/>
            <a:ext cx="4767263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Prolapse assessment (cystocele, rectocele, or uterine descent)</a:t>
            </a:r>
            <a:endParaRPr lang="en-US" sz="1425" dirty="0"/>
          </a:p>
        </p:txBody>
      </p:sp>
      <p:sp>
        <p:nvSpPr>
          <p:cNvPr id="35" name="Text 13"/>
          <p:cNvSpPr/>
          <p:nvPr/>
        </p:nvSpPr>
        <p:spPr>
          <a:xfrm>
            <a:off x="6757988" y="4209752"/>
            <a:ext cx="4767263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Painful intercourse (dyspareunia) — inspect vulva and vagina</a:t>
            </a:r>
            <a:endParaRPr lang="en-US" sz="1425" dirty="0"/>
          </a:p>
        </p:txBody>
      </p:sp>
      <p:sp>
        <p:nvSpPr>
          <p:cNvPr id="36" name="Text 14"/>
          <p:cNvSpPr/>
          <p:nvPr/>
        </p:nvSpPr>
        <p:spPr>
          <a:xfrm>
            <a:off x="619125" y="5287863"/>
            <a:ext cx="10953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F8C8D"/>
                </a:solidFill>
              </a:rPr>
              <a:t>SELF-REFLECTION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619125" y="5554563"/>
            <a:ext cx="11572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2C3E50"/>
                </a:solidFill>
              </a:rPr>
              <a:t>SCA Context: How do you explain the need for a speculum exam to a patient who has come in only for "pain during sex" and is feeling anxious?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38225"/>
            <a:ext cx="5572125" cy="22961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6206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1038225"/>
            <a:ext cx="5572125" cy="22961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1262063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1750" y="2739033"/>
            <a:ext cx="5191125" cy="4048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524845"/>
            <a:ext cx="5572125" cy="222259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74868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3524845"/>
            <a:ext cx="5572125" cy="222259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3748683"/>
            <a:ext cx="238125" cy="190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600075" y="190500"/>
            <a:ext cx="1129284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CHAPERONE REQUIREMENTS &amp; DOCUMENTATION</a:t>
            </a:r>
            <a:endParaRPr lang="en-US" sz="1950" dirty="0"/>
          </a:p>
        </p:txBody>
      </p:sp>
      <p:sp>
        <p:nvSpPr>
          <p:cNvPr id="15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16" name="Text 2"/>
          <p:cNvSpPr/>
          <p:nvPr/>
        </p:nvSpPr>
        <p:spPr>
          <a:xfrm>
            <a:off x="952500" y="122872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Non-Negotiable Rule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744141" y="1600200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offer a chaperone for every intimate examination, regardless of patient gender or clinician seniority.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744141" y="2121991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Consent and chaperone use are separate legal and ethical requirements—both must be addressed.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744141" y="2643783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Patient dignity is paramount; the chaperone should be positioned to protect the patient's privacy.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6715125" y="122872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Mandatory Documentation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6506766" y="1600200"/>
            <a:ext cx="568523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Record that a chaperone was offered (even if the patient declined).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6506766" y="1908721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Document the full name and job role of the chaperone (e.g., Jane Smith, HCA).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6506766" y="2430512"/>
            <a:ext cx="568523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If the patient declines: "Chaperone offered and declined by patient."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6477000" y="2739033"/>
            <a:ext cx="571500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C3E50"/>
                </a:solidFill>
              </a:rPr>
              <a:t>"Chaperone present: [Name], [Role]" is the gold standard for clinical records.</a:t>
            </a:r>
            <a:endParaRPr lang="en-US" sz="1125" dirty="0"/>
          </a:p>
        </p:txBody>
      </p:sp>
      <p:sp>
        <p:nvSpPr>
          <p:cNvPr id="25" name="Text 11"/>
          <p:cNvSpPr/>
          <p:nvPr/>
        </p:nvSpPr>
        <p:spPr>
          <a:xfrm>
            <a:off x="952500" y="371534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Safety &amp; Clinician Protection</a:t>
            </a:r>
            <a:endParaRPr lang="en-US" sz="1350" dirty="0"/>
          </a:p>
        </p:txBody>
      </p:sp>
      <p:sp>
        <p:nvSpPr>
          <p:cNvPr id="26" name="Text 12"/>
          <p:cNvSpPr/>
          <p:nvPr/>
        </p:nvSpPr>
        <p:spPr>
          <a:xfrm>
            <a:off x="744141" y="4086820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Protects patients from vulnerability and provides emotional support during an invasive procedure.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744141" y="4608612"/>
            <a:ext cx="1144785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Protects clinicians against unfounded allegations of misconduct.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744141" y="4917132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Chaperones should ideally be clinical staff (Nurse, HCA, or another Doctor) who understand the procedure.</a:t>
            </a:r>
            <a:endParaRPr lang="en-US" sz="1200" dirty="0"/>
          </a:p>
        </p:txBody>
      </p:sp>
      <p:sp>
        <p:nvSpPr>
          <p:cNvPr id="29" name="Text 15"/>
          <p:cNvSpPr/>
          <p:nvPr/>
        </p:nvSpPr>
        <p:spPr>
          <a:xfrm>
            <a:off x="6715125" y="371534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&amp; SCA Exam Pearls</a:t>
            </a:r>
            <a:endParaRPr lang="en-US" sz="1350" dirty="0"/>
          </a:p>
        </p:txBody>
      </p:sp>
      <p:sp>
        <p:nvSpPr>
          <p:cNvPr id="30" name="Text 16"/>
          <p:cNvSpPr/>
          <p:nvPr/>
        </p:nvSpPr>
        <p:spPr>
          <a:xfrm>
            <a:off x="6506766" y="4086820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AKT:</a:t>
            </a:r>
            <a:r>
              <a:rPr lang="en-US" sz="1200" dirty="0">
                <a:solidFill>
                  <a:srgbClr val="2C3E50"/>
                </a:solidFill>
              </a:rPr>
              <a:t>GMC guidance emphasizes documenting both the offer and the outcome of chaperone discussions.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6506766" y="4608612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SCA:</a:t>
            </a:r>
            <a:r>
              <a:rPr lang="en-US" sz="1200" dirty="0">
                <a:solidFill>
                  <a:srgbClr val="2C3E50"/>
                </a:solidFill>
              </a:rPr>
              <a:t>Failing to offer or document a chaperone is a major professionalism and safety breach.</a:t>
            </a:r>
            <a:endParaRPr lang="en-US" sz="1200" dirty="0"/>
          </a:p>
        </p:txBody>
      </p:sp>
      <p:sp>
        <p:nvSpPr>
          <p:cNvPr id="32" name="Text 18"/>
          <p:cNvSpPr/>
          <p:nvPr/>
        </p:nvSpPr>
        <p:spPr>
          <a:xfrm>
            <a:off x="6506766" y="5130403"/>
            <a:ext cx="5191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Tip:</a:t>
            </a:r>
            <a:r>
              <a:rPr lang="en-US" sz="1200" dirty="0">
                <a:solidFill>
                  <a:srgbClr val="2C3E50"/>
                </a:solidFill>
              </a:rPr>
              <a:t>Always mention the chaperone early in the consultation during the "Plan" phase to build trust.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1908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85850"/>
            <a:ext cx="5524500" cy="5486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6490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762125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302966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843808"/>
            <a:ext cx="190500" cy="14808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384649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85850"/>
            <a:ext cx="5524500" cy="26479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317278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714500"/>
            <a:ext cx="190500" cy="1333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042071"/>
            <a:ext cx="190500" cy="14808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582912"/>
            <a:ext cx="190500" cy="14808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924300"/>
            <a:ext cx="5524500" cy="26479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155728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552950"/>
            <a:ext cx="190500" cy="222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036641"/>
            <a:ext cx="5143500" cy="428625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00075" y="285750"/>
            <a:ext cx="115919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PATIENT PREPARATION AND INFORMED CONSENT</a:t>
            </a:r>
            <a:endParaRPr lang="en-US" sz="1950" dirty="0"/>
          </a:p>
        </p:txBody>
      </p:sp>
      <p:sp>
        <p:nvSpPr>
          <p:cNvPr id="21" name="Text 1"/>
          <p:cNvSpPr/>
          <p:nvPr/>
        </p:nvSpPr>
        <p:spPr>
          <a:xfrm>
            <a:off x="600075" y="69532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2" name="Text 2"/>
          <p:cNvSpPr/>
          <p:nvPr/>
        </p:nvSpPr>
        <p:spPr>
          <a:xfrm>
            <a:off x="976312" y="1323975"/>
            <a:ext cx="5048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Step-by-Step Preparation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971550" y="1724025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Full Explanation:</a:t>
            </a:r>
            <a:r>
              <a:rPr lang="en-US" sz="1200" dirty="0">
                <a:solidFill>
                  <a:srgbClr val="2C3E50"/>
                </a:solidFill>
              </a:rPr>
              <a:t> Describe the procedure clearly. Ask about previous speculum experiences (positive or negative).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971550" y="2264866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The "Stop" Rule:</a:t>
            </a:r>
            <a:r>
              <a:rPr lang="en-US" sz="1200" dirty="0">
                <a:solidFill>
                  <a:srgbClr val="2C3E50"/>
                </a:solidFill>
              </a:rPr>
              <a:t> Explain it may be uncomfortable but should not be painful. Invite them to stop you at any time.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971550" y="2805708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Informed Verbal Consent:</a:t>
            </a:r>
            <a:r>
              <a:rPr lang="en-US" sz="1200" dirty="0">
                <a:solidFill>
                  <a:srgbClr val="2C3E50"/>
                </a:solidFill>
              </a:rPr>
              <a:t> Must be obtained before starting. </a:t>
            </a:r>
            <a:r>
              <a:rPr lang="en-US" sz="975" b="1" dirty="0">
                <a:solidFill>
                  <a:srgbClr val="C0392B"/>
                </a:solidFill>
              </a:rPr>
              <a:t>DOCUMENT THIS IN THE NOTES.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971550" y="3346549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Chaperone:</a:t>
            </a:r>
            <a:r>
              <a:rPr lang="en-US" sz="1200" dirty="0">
                <a:solidFill>
                  <a:srgbClr val="2C3E50"/>
                </a:solidFill>
              </a:rPr>
              <a:t> Always offer and obtain. </a:t>
            </a:r>
            <a:r>
              <a:rPr lang="en-US" sz="975" b="1" dirty="0">
                <a:solidFill>
                  <a:srgbClr val="C0392B"/>
                </a:solidFill>
              </a:rPr>
              <a:t>DOCUMENT NAME AND ROLE OF CHAPERONE.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6738938" y="1276350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Privacy &amp; Clinical Readiness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6734175" y="1676400"/>
            <a:ext cx="5457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Ask patient to </a:t>
            </a:r>
            <a:r>
              <a:rPr lang="en-US" sz="1200" b="1" dirty="0">
                <a:solidFill>
                  <a:srgbClr val="2C3E50"/>
                </a:solidFill>
              </a:rPr>
              <a:t>empty bladder</a:t>
            </a:r>
            <a:r>
              <a:rPr lang="en-US" sz="1200" dirty="0">
                <a:solidFill>
                  <a:srgbClr val="2C3E50"/>
                </a:solidFill>
              </a:rPr>
              <a:t> and remove any sanitary protection.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6734175" y="2003971"/>
            <a:ext cx="48387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Provide a </a:t>
            </a:r>
            <a:r>
              <a:rPr lang="en-US" sz="1200" b="1" dirty="0">
                <a:solidFill>
                  <a:srgbClr val="2C3E50"/>
                </a:solidFill>
              </a:rPr>
              <a:t>modesty sheet</a:t>
            </a:r>
            <a:r>
              <a:rPr lang="en-US" sz="1200" dirty="0">
                <a:solidFill>
                  <a:srgbClr val="2C3E50"/>
                </a:solidFill>
              </a:rPr>
              <a:t> and private space to undress from the waist down.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6734175" y="2544812"/>
            <a:ext cx="48387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Wash hands, put on gloves, and </a:t>
            </a:r>
            <a:r>
              <a:rPr lang="en-US" sz="1200" b="1" dirty="0">
                <a:solidFill>
                  <a:srgbClr val="2C3E50"/>
                </a:solidFill>
              </a:rPr>
              <a:t>warm the speculum</a:t>
            </a:r>
            <a:r>
              <a:rPr lang="en-US" sz="1200" dirty="0">
                <a:solidFill>
                  <a:srgbClr val="2C3E50"/>
                </a:solidFill>
              </a:rPr>
              <a:t> (essential for comfort).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6738938" y="411480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SCA Focus: Communication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6734175" y="4514850"/>
            <a:ext cx="48387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Rapport sets the tone. Acknowledge that the exam can be anxiety-provoking, especially for younger women or those with trauma.</a:t>
            </a:r>
            <a:endParaRPr lang="en-US" sz="1200" dirty="0"/>
          </a:p>
        </p:txBody>
      </p:sp>
      <p:sp>
        <p:nvSpPr>
          <p:cNvPr id="33" name="Text 13"/>
          <p:cNvSpPr/>
          <p:nvPr/>
        </p:nvSpPr>
        <p:spPr>
          <a:xfrm>
            <a:off x="6572250" y="5036641"/>
            <a:ext cx="5000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1E8449"/>
                </a:solidFill>
              </a:rPr>
              <a:t>SCA Scenario:</a:t>
            </a:r>
            <a:r>
              <a:rPr lang="en-US" sz="1125" i="1" dirty="0">
                <a:solidFill>
                  <a:srgbClr val="1E8449"/>
                </a:solidFill>
              </a:rPr>
              <a:t> How would you respond if the patient expresses significant anxiety or "freezes" during the initial explanation?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62050"/>
            <a:ext cx="6076950" cy="26098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93478"/>
            <a:ext cx="214313" cy="1753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782068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92523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402979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713434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62400"/>
            <a:ext cx="6076950" cy="26098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93828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582418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892873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203329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91325" y="1162050"/>
            <a:ext cx="4972050" cy="3048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91325" y="1162050"/>
            <a:ext cx="4972050" cy="3048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91325" y="4400550"/>
            <a:ext cx="4972050" cy="2171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62775" y="4607868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62775" y="5372100"/>
            <a:ext cx="4629150" cy="447675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00075" y="190500"/>
            <a:ext cx="86182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ESSENTIAL EQUIPMENT CHECKLIST</a:t>
            </a:r>
            <a:endParaRPr lang="en-US" sz="1950" dirty="0"/>
          </a:p>
        </p:txBody>
      </p:sp>
      <p:sp>
        <p:nvSpPr>
          <p:cNvPr id="21" name="Text 1"/>
          <p:cNvSpPr/>
          <p:nvPr/>
        </p:nvSpPr>
        <p:spPr>
          <a:xfrm>
            <a:off x="600075" y="628650"/>
            <a:ext cx="65608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2" name="Text 2"/>
          <p:cNvSpPr/>
          <p:nvPr/>
        </p:nvSpPr>
        <p:spPr>
          <a:xfrm>
            <a:off x="928688" y="1352550"/>
            <a:ext cx="56959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General Examination Setup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904875" y="1724025"/>
            <a:ext cx="617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Gloves:</a:t>
            </a:r>
            <a:r>
              <a:rPr lang="en-US" sz="1125" dirty="0">
                <a:solidFill>
                  <a:srgbClr val="2C3E50"/>
                </a:solidFill>
              </a:rPr>
              <a:t> Standard non-sterile gloves.</a:t>
            </a:r>
            <a:endParaRPr lang="en-US" sz="1125" dirty="0"/>
          </a:p>
        </p:txBody>
      </p:sp>
      <p:sp>
        <p:nvSpPr>
          <p:cNvPr id="24" name="Text 4"/>
          <p:cNvSpPr/>
          <p:nvPr/>
        </p:nvSpPr>
        <p:spPr>
          <a:xfrm>
            <a:off x="904875" y="2034480"/>
            <a:ext cx="857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Bivalve Speculum:</a:t>
            </a:r>
            <a:r>
              <a:rPr lang="en-US" sz="1125" dirty="0">
                <a:solidFill>
                  <a:srgbClr val="2C3E50"/>
                </a:solidFill>
              </a:rPr>
              <a:t> Various Cusco's sizes (S, M, L).</a:t>
            </a:r>
            <a:endParaRPr lang="en-US" sz="1125" dirty="0"/>
          </a:p>
        </p:txBody>
      </p:sp>
      <p:sp>
        <p:nvSpPr>
          <p:cNvPr id="25" name="Text 5"/>
          <p:cNvSpPr/>
          <p:nvPr/>
        </p:nvSpPr>
        <p:spPr>
          <a:xfrm>
            <a:off x="904875" y="2344936"/>
            <a:ext cx="9772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Lubricant:</a:t>
            </a:r>
            <a:r>
              <a:rPr lang="en-US" sz="1125" dirty="0">
                <a:solidFill>
                  <a:srgbClr val="2C3E50"/>
                </a:solidFill>
              </a:rPr>
              <a:t> Water-based jelly (apply sparingly to blades).</a:t>
            </a:r>
            <a:endParaRPr lang="en-US" sz="1125" dirty="0"/>
          </a:p>
        </p:txBody>
      </p:sp>
      <p:sp>
        <p:nvSpPr>
          <p:cNvPr id="26" name="Text 6"/>
          <p:cNvSpPr/>
          <p:nvPr/>
        </p:nvSpPr>
        <p:spPr>
          <a:xfrm>
            <a:off x="904875" y="2655391"/>
            <a:ext cx="10287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Environment:</a:t>
            </a:r>
            <a:r>
              <a:rPr lang="en-US" sz="1125" dirty="0">
                <a:solidFill>
                  <a:srgbClr val="2C3E50"/>
                </a:solidFill>
              </a:rPr>
              <a:t> Flat couch, modesty sheet, and bright lighting.</a:t>
            </a:r>
            <a:endParaRPr lang="en-US" sz="1125" dirty="0"/>
          </a:p>
        </p:txBody>
      </p:sp>
      <p:sp>
        <p:nvSpPr>
          <p:cNvPr id="27" name="Text 7"/>
          <p:cNvSpPr/>
          <p:nvPr/>
        </p:nvSpPr>
        <p:spPr>
          <a:xfrm>
            <a:off x="928688" y="4152900"/>
            <a:ext cx="56959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Sampling &amp; Screening Kits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904875" y="4524375"/>
            <a:ext cx="8401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LBC Kit:</a:t>
            </a:r>
            <a:r>
              <a:rPr lang="en-US" sz="1125" dirty="0">
                <a:solidFill>
                  <a:srgbClr val="2C3E50"/>
                </a:solidFill>
              </a:rPr>
              <a:t> Cervex-Brush and ThinPrep/SurePath vial.</a:t>
            </a:r>
            <a:endParaRPr lang="en-US" sz="1125" dirty="0"/>
          </a:p>
        </p:txBody>
      </p:sp>
      <p:sp>
        <p:nvSpPr>
          <p:cNvPr id="29" name="Text 9"/>
          <p:cNvSpPr/>
          <p:nvPr/>
        </p:nvSpPr>
        <p:spPr>
          <a:xfrm>
            <a:off x="904875" y="4834830"/>
            <a:ext cx="9601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Swabs:</a:t>
            </a:r>
            <a:r>
              <a:rPr lang="en-US" sz="1125" dirty="0">
                <a:solidFill>
                  <a:srgbClr val="2C3E50"/>
                </a:solidFill>
              </a:rPr>
              <a:t> High Vaginal (HVS) and Chlamydia/Gonorrhoea NAAT.</a:t>
            </a:r>
            <a:endParaRPr lang="en-US" sz="1125" dirty="0"/>
          </a:p>
        </p:txBody>
      </p:sp>
      <p:sp>
        <p:nvSpPr>
          <p:cNvPr id="30" name="Text 10"/>
          <p:cNvSpPr/>
          <p:nvPr/>
        </p:nvSpPr>
        <p:spPr>
          <a:xfrm>
            <a:off x="904875" y="5145286"/>
            <a:ext cx="8915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Warm Water:</a:t>
            </a:r>
            <a:r>
              <a:rPr lang="en-US" sz="1125" dirty="0">
                <a:solidFill>
                  <a:srgbClr val="2C3E50"/>
                </a:solidFill>
              </a:rPr>
              <a:t> To pre-warm metal speculums for comfort.</a:t>
            </a:r>
            <a:endParaRPr lang="en-US" sz="1125" dirty="0"/>
          </a:p>
        </p:txBody>
      </p:sp>
      <p:sp>
        <p:nvSpPr>
          <p:cNvPr id="31" name="Text 11"/>
          <p:cNvSpPr/>
          <p:nvPr/>
        </p:nvSpPr>
        <p:spPr>
          <a:xfrm>
            <a:off x="7153275" y="4572000"/>
            <a:ext cx="4629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7AE60"/>
                </a:solidFill>
              </a:rPr>
              <a:t> RHETORICAL CHECK-IN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6962775" y="4876800"/>
            <a:ext cx="4629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2C3E50"/>
                </a:solidFill>
              </a:rPr>
              <a:t>"When was the last time you checked the expiry dates on your LBC vials or ensured the light source in your room is fully functional?"</a:t>
            </a:r>
            <a:endParaRPr lang="en-US" sz="1125" dirty="0"/>
          </a:p>
        </p:txBody>
      </p:sp>
      <p:sp>
        <p:nvSpPr>
          <p:cNvPr id="33" name="Text 13"/>
          <p:cNvSpPr/>
          <p:nvPr/>
        </p:nvSpPr>
        <p:spPr>
          <a:xfrm>
            <a:off x="6962775" y="5372100"/>
            <a:ext cx="4629150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F8C8D"/>
                </a:solidFill>
              </a:rPr>
              <a:t>Top Tip:</a:t>
            </a:r>
            <a:r>
              <a:rPr lang="en-US" sz="975" dirty="0">
                <a:solidFill>
                  <a:srgbClr val="7F8C8D"/>
                </a:solidFill>
              </a:rPr>
              <a:t> Lubricating jelly should never be applied to the cervix itself during a smear as it can interfere with cytology results.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23838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33475"/>
            <a:ext cx="5524500" cy="43663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2078831"/>
            <a:ext cx="261937" cy="2134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533204"/>
            <a:ext cx="226219" cy="18618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947541"/>
            <a:ext cx="226219" cy="18618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361879"/>
            <a:ext cx="226219" cy="18618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776216"/>
            <a:ext cx="226219" cy="18618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4190554"/>
            <a:ext cx="226219" cy="18618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33475"/>
            <a:ext cx="5524500" cy="4366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943100"/>
            <a:ext cx="261937" cy="2134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397472"/>
            <a:ext cx="226219" cy="18618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811810"/>
            <a:ext cx="226219" cy="18618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3226147"/>
            <a:ext cx="226219" cy="18618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3640485"/>
            <a:ext cx="226219" cy="21103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4326285"/>
            <a:ext cx="226219" cy="18618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5737920"/>
            <a:ext cx="5572125" cy="73908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6054923"/>
            <a:ext cx="169813" cy="13573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0" y="5737920"/>
            <a:ext cx="5572125" cy="73908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6045398"/>
            <a:ext cx="193328" cy="154632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00075" y="190500"/>
            <a:ext cx="104013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PATIENT POSITIONING FOR EXAMINATION</a:t>
            </a:r>
            <a:endParaRPr lang="en-US" sz="1950" dirty="0"/>
          </a:p>
        </p:txBody>
      </p:sp>
      <p:sp>
        <p:nvSpPr>
          <p:cNvPr id="24" name="Text 1"/>
          <p:cNvSpPr/>
          <p:nvPr/>
        </p:nvSpPr>
        <p:spPr>
          <a:xfrm>
            <a:off x="600075" y="600075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1071563" y="2028379"/>
            <a:ext cx="65379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Bivalve (Cusco's) Speculum</a:t>
            </a:r>
            <a:endParaRPr lang="en-US" sz="1650" dirty="0"/>
          </a:p>
        </p:txBody>
      </p:sp>
      <p:sp>
        <p:nvSpPr>
          <p:cNvPr id="26" name="Text 3"/>
          <p:cNvSpPr/>
          <p:nvPr/>
        </p:nvSpPr>
        <p:spPr>
          <a:xfrm>
            <a:off x="1007269" y="2533204"/>
            <a:ext cx="1020699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Standard Position:</a:t>
            </a:r>
            <a:r>
              <a:rPr lang="en-US" sz="1425" dirty="0">
                <a:solidFill>
                  <a:srgbClr val="2C3E50"/>
                </a:solidFill>
              </a:rPr>
              <a:t> Dorsal Lithotomy (Modified).</a:t>
            </a:r>
            <a:endParaRPr lang="en-US" sz="1425" dirty="0"/>
          </a:p>
        </p:txBody>
      </p:sp>
      <p:sp>
        <p:nvSpPr>
          <p:cNvPr id="27" name="Text 4"/>
          <p:cNvSpPr/>
          <p:nvPr/>
        </p:nvSpPr>
        <p:spPr>
          <a:xfrm>
            <a:off x="1007269" y="2947541"/>
            <a:ext cx="97726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Patient lies </a:t>
            </a:r>
            <a:r>
              <a:rPr lang="en-US" sz="1425" b="1" dirty="0">
                <a:solidFill>
                  <a:srgbClr val="2C3E50"/>
                </a:solidFill>
              </a:rPr>
              <a:t>supine</a:t>
            </a:r>
            <a:r>
              <a:rPr lang="en-US" sz="1425" dirty="0">
                <a:solidFill>
                  <a:srgbClr val="2C3E50"/>
                </a:solidFill>
              </a:rPr>
              <a:t> on the examination couch.</a:t>
            </a:r>
            <a:endParaRPr lang="en-US" sz="1425" dirty="0"/>
          </a:p>
        </p:txBody>
      </p:sp>
      <p:sp>
        <p:nvSpPr>
          <p:cNvPr id="28" name="Text 5"/>
          <p:cNvSpPr/>
          <p:nvPr/>
        </p:nvSpPr>
        <p:spPr>
          <a:xfrm>
            <a:off x="1007269" y="3361879"/>
            <a:ext cx="955548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Heels drawn together; knees bent and flexed.</a:t>
            </a:r>
            <a:endParaRPr lang="en-US" sz="1425" dirty="0"/>
          </a:p>
        </p:txBody>
      </p:sp>
      <p:sp>
        <p:nvSpPr>
          <p:cNvPr id="29" name="Text 6"/>
          <p:cNvSpPr/>
          <p:nvPr/>
        </p:nvSpPr>
        <p:spPr>
          <a:xfrm>
            <a:off x="1007269" y="3776216"/>
            <a:ext cx="1118473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Allow legs to fall apart naturally to expose the vulva.</a:t>
            </a:r>
            <a:endParaRPr lang="en-US" sz="1425" dirty="0"/>
          </a:p>
        </p:txBody>
      </p:sp>
      <p:sp>
        <p:nvSpPr>
          <p:cNvPr id="30" name="Text 7"/>
          <p:cNvSpPr/>
          <p:nvPr/>
        </p:nvSpPr>
        <p:spPr>
          <a:xfrm>
            <a:off x="1007269" y="4190554"/>
            <a:ext cx="1020699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Ensure a </a:t>
            </a:r>
            <a:r>
              <a:rPr lang="en-US" sz="1425" b="1" dirty="0">
                <a:solidFill>
                  <a:srgbClr val="2C3E50"/>
                </a:solidFill>
              </a:rPr>
              <a:t>modesty sheet</a:t>
            </a:r>
            <a:r>
              <a:rPr lang="en-US" sz="1425" dirty="0">
                <a:solidFill>
                  <a:srgbClr val="2C3E50"/>
                </a:solidFill>
              </a:rPr>
              <a:t> is provided immediately.</a:t>
            </a:r>
            <a:endParaRPr lang="en-US" sz="1425" dirty="0"/>
          </a:p>
        </p:txBody>
      </p:sp>
      <p:sp>
        <p:nvSpPr>
          <p:cNvPr id="31" name="Text 8"/>
          <p:cNvSpPr/>
          <p:nvPr/>
        </p:nvSpPr>
        <p:spPr>
          <a:xfrm>
            <a:off x="6881813" y="1892647"/>
            <a:ext cx="531018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Univalve (Sims') Speculum</a:t>
            </a:r>
            <a:endParaRPr lang="en-US" sz="1650" dirty="0"/>
          </a:p>
        </p:txBody>
      </p:sp>
      <p:sp>
        <p:nvSpPr>
          <p:cNvPr id="32" name="Text 9"/>
          <p:cNvSpPr/>
          <p:nvPr/>
        </p:nvSpPr>
        <p:spPr>
          <a:xfrm>
            <a:off x="6817519" y="2397472"/>
            <a:ext cx="537448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Primary Indication:</a:t>
            </a:r>
            <a:r>
              <a:rPr lang="en-US" sz="1425" dirty="0">
                <a:solidFill>
                  <a:srgbClr val="2C3E50"/>
                </a:solidFill>
              </a:rPr>
              <a:t> Assessment of pelvic organ prolapse.</a:t>
            </a:r>
            <a:endParaRPr lang="en-US" sz="1425" dirty="0"/>
          </a:p>
        </p:txBody>
      </p:sp>
      <p:sp>
        <p:nvSpPr>
          <p:cNvPr id="33" name="Text 10"/>
          <p:cNvSpPr/>
          <p:nvPr/>
        </p:nvSpPr>
        <p:spPr>
          <a:xfrm>
            <a:off x="6817519" y="2811810"/>
            <a:ext cx="537448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Sims' Position:</a:t>
            </a:r>
            <a:r>
              <a:rPr lang="en-US" sz="1425" dirty="0">
                <a:solidFill>
                  <a:srgbClr val="2C3E50"/>
                </a:solidFill>
              </a:rPr>
              <a:t> Patient in </a:t>
            </a:r>
            <a:r>
              <a:rPr lang="en-US" sz="1425" b="1" dirty="0">
                <a:solidFill>
                  <a:srgbClr val="2C3E50"/>
                </a:solidFill>
              </a:rPr>
              <a:t>left lateral</a:t>
            </a:r>
            <a:r>
              <a:rPr lang="en-US" sz="1425" dirty="0">
                <a:solidFill>
                  <a:srgbClr val="2C3E50"/>
                </a:solidFill>
              </a:rPr>
              <a:t> position.</a:t>
            </a:r>
            <a:endParaRPr lang="en-US" sz="1425" dirty="0"/>
          </a:p>
        </p:txBody>
      </p:sp>
      <p:sp>
        <p:nvSpPr>
          <p:cNvPr id="34" name="Text 11"/>
          <p:cNvSpPr/>
          <p:nvPr/>
        </p:nvSpPr>
        <p:spPr>
          <a:xfrm>
            <a:off x="6817519" y="3226147"/>
            <a:ext cx="537448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Knees drawn up high toward the chest.</a:t>
            </a:r>
            <a:endParaRPr lang="en-US" sz="1425" dirty="0"/>
          </a:p>
        </p:txBody>
      </p:sp>
      <p:sp>
        <p:nvSpPr>
          <p:cNvPr id="35" name="Text 12"/>
          <p:cNvSpPr/>
          <p:nvPr/>
        </p:nvSpPr>
        <p:spPr>
          <a:xfrm>
            <a:off x="6817519" y="3640485"/>
            <a:ext cx="4707731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The speculum retracts the posterior wall to view anterior wall descent.</a:t>
            </a:r>
            <a:endParaRPr lang="en-US" sz="1425" dirty="0"/>
          </a:p>
        </p:txBody>
      </p:sp>
      <p:sp>
        <p:nvSpPr>
          <p:cNvPr id="36" name="Text 13"/>
          <p:cNvSpPr/>
          <p:nvPr/>
        </p:nvSpPr>
        <p:spPr>
          <a:xfrm>
            <a:off x="6817519" y="4326285"/>
            <a:ext cx="537448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Adjust couch height to ensure clinician ergonomic comfort.</a:t>
            </a:r>
            <a:endParaRPr lang="en-US" sz="1425" dirty="0"/>
          </a:p>
        </p:txBody>
      </p:sp>
      <p:sp>
        <p:nvSpPr>
          <p:cNvPr id="37" name="Text 14"/>
          <p:cNvSpPr/>
          <p:nvPr/>
        </p:nvSpPr>
        <p:spPr>
          <a:xfrm>
            <a:off x="1027063" y="5880795"/>
            <a:ext cx="4735562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AKT/SCA Pearl:</a:t>
            </a:r>
            <a:r>
              <a:rPr lang="en-US" sz="1275" dirty="0">
                <a:solidFill>
                  <a:srgbClr val="2C3E50"/>
                </a:solidFill>
              </a:rPr>
              <a:t> Sims' position is the gold standard for visualising a cystocele or rectocele as it avoids distorting the vaginal vault.</a:t>
            </a:r>
            <a:endParaRPr lang="en-US" sz="1275" dirty="0"/>
          </a:p>
        </p:txBody>
      </p:sp>
      <p:sp>
        <p:nvSpPr>
          <p:cNvPr id="38" name="Text 15"/>
          <p:cNvSpPr/>
          <p:nvPr/>
        </p:nvSpPr>
        <p:spPr>
          <a:xfrm>
            <a:off x="6813203" y="5880795"/>
            <a:ext cx="4712047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Lighting:</a:t>
            </a:r>
            <a:r>
              <a:rPr lang="en-US" sz="1275" dirty="0">
                <a:solidFill>
                  <a:srgbClr val="2C3E50"/>
                </a:solidFill>
              </a:rPr>
              <a:t> Always adjust the lamp </a:t>
            </a:r>
            <a:r>
              <a:rPr lang="en-US" sz="1275" b="1" dirty="0">
                <a:solidFill>
                  <a:srgbClr val="2C3E50"/>
                </a:solidFill>
              </a:rPr>
              <a:t>before</a:t>
            </a:r>
            <a:r>
              <a:rPr lang="en-US" sz="1275" dirty="0">
                <a:solidFill>
                  <a:srgbClr val="2C3E50"/>
                </a:solidFill>
              </a:rPr>
              <a:t> starting insertion to ensure clear illumination of the perineum and cervix.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61937"/>
            <a:ext cx="57150" cy="304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981075"/>
            <a:ext cx="5524500" cy="27289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1250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543050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76450"/>
            <a:ext cx="190500" cy="17770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09850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43250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00488"/>
            <a:ext cx="5524500" cy="27289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31915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462463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995863"/>
            <a:ext cx="190500" cy="17770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529263"/>
            <a:ext cx="190500" cy="17770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981075"/>
            <a:ext cx="5524500" cy="30765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72350" y="981075"/>
            <a:ext cx="3257550" cy="30765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210050"/>
            <a:ext cx="5524500" cy="24193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4441478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5062538"/>
            <a:ext cx="190500" cy="15686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5367338"/>
            <a:ext cx="190500" cy="15686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5672138"/>
            <a:ext cx="190500" cy="15686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5976938"/>
            <a:ext cx="190500" cy="156865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0075" y="228600"/>
            <a:ext cx="950976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30" dirty="0">
                <a:solidFill>
                  <a:srgbClr val="2C3E50"/>
                </a:solidFill>
              </a:rPr>
              <a:t>INSPECTION OF EXTERNAL GENITALIA</a:t>
            </a:r>
            <a:endParaRPr lang="en-US" sz="1950" dirty="0"/>
          </a:p>
        </p:txBody>
      </p:sp>
      <p:sp>
        <p:nvSpPr>
          <p:cNvPr id="25" name="Text 1"/>
          <p:cNvSpPr/>
          <p:nvPr/>
        </p:nvSpPr>
        <p:spPr>
          <a:xfrm>
            <a:off x="600075" y="628650"/>
            <a:ext cx="1116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Bradford VTS | Gynaecological Examination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928688" y="117157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Standard Inspection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904875" y="1543050"/>
            <a:ext cx="485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Hair distribution:</a:t>
            </a:r>
            <a:r>
              <a:rPr lang="en-US" sz="1200" dirty="0">
                <a:solidFill>
                  <a:srgbClr val="2C3E50"/>
                </a:solidFill>
              </a:rPr>
              <a:t> Note any abnormal patterns for age or hormonal status (e.g., hirsutism).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904875" y="2076450"/>
            <a:ext cx="485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Gently part labia:</a:t>
            </a:r>
            <a:r>
              <a:rPr lang="en-US" sz="1200" dirty="0">
                <a:solidFill>
                  <a:srgbClr val="2C3E50"/>
                </a:solidFill>
              </a:rPr>
              <a:t> Inspect labia majora and minora for symmetry, ulcers, or warts.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904875" y="2609850"/>
            <a:ext cx="485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Urethral meatus:</a:t>
            </a:r>
            <a:r>
              <a:rPr lang="en-US" sz="1200" dirty="0">
                <a:solidFill>
                  <a:srgbClr val="2C3E50"/>
                </a:solidFill>
              </a:rPr>
              <a:t> Check for discharge, mucosal caruncles, or erythema.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904875" y="3143250"/>
            <a:ext cx="10789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Perineum:</a:t>
            </a:r>
            <a:r>
              <a:rPr lang="en-US" sz="1200" dirty="0">
                <a:solidFill>
                  <a:srgbClr val="2C3E50"/>
                </a:solidFill>
              </a:rPr>
              <a:t> Look for obstetric scars, tears, or signs of FGM.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928688" y="4090987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Findings</a:t>
            </a:r>
            <a:endParaRPr lang="en-US" sz="1350" dirty="0"/>
          </a:p>
        </p:txBody>
      </p:sp>
      <p:sp>
        <p:nvSpPr>
          <p:cNvPr id="32" name="Text 8"/>
          <p:cNvSpPr/>
          <p:nvPr/>
        </p:nvSpPr>
        <p:spPr>
          <a:xfrm>
            <a:off x="904875" y="4462463"/>
            <a:ext cx="485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Vulval Skin:</a:t>
            </a:r>
            <a:r>
              <a:rPr lang="en-US" sz="1200" dirty="0">
                <a:solidFill>
                  <a:srgbClr val="2C3E50"/>
                </a:solidFill>
              </a:rPr>
              <a:t> Lichen sclerosus (white patches), psoriasis, eczema, or atrophic changes.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904875" y="4995863"/>
            <a:ext cx="485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Infections:</a:t>
            </a:r>
            <a:r>
              <a:rPr lang="en-US" sz="1200" dirty="0">
                <a:solidFill>
                  <a:srgbClr val="2C3E50"/>
                </a:solidFill>
              </a:rPr>
              <a:t> Discharge (colour/odour), condylomata (HPV warts), or herpetic ulcers.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904875" y="5529263"/>
            <a:ext cx="485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Anatomy:</a:t>
            </a:r>
            <a:r>
              <a:rPr lang="en-US" sz="1200" dirty="0">
                <a:solidFill>
                  <a:srgbClr val="2C3E50"/>
                </a:solidFill>
              </a:rPr>
              <a:t> Note any masses, cysts (e.g., Bartholin's), or visible prolapse at rest.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6738938" y="4400550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Dynamic Assessment (Stress Test)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6429375" y="4772025"/>
            <a:ext cx="57626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D6D7E"/>
                </a:solidFill>
              </a:rPr>
              <a:t>Ask the patient to </a:t>
            </a:r>
            <a:r>
              <a:rPr lang="en-US" sz="1125" b="1" dirty="0">
                <a:solidFill>
                  <a:srgbClr val="2C3E50"/>
                </a:solidFill>
              </a:rPr>
              <a:t>"strain down"</a:t>
            </a:r>
            <a:r>
              <a:rPr lang="en-US" sz="1125" dirty="0">
                <a:solidFill>
                  <a:srgbClr val="5D6D7E"/>
                </a:solidFill>
              </a:rPr>
              <a:t> or </a:t>
            </a:r>
            <a:r>
              <a:rPr lang="en-US" sz="1125" b="1" dirty="0">
                <a:solidFill>
                  <a:srgbClr val="2C3E50"/>
                </a:solidFill>
              </a:rPr>
              <a:t>"cough"</a:t>
            </a:r>
            <a:r>
              <a:rPr lang="en-US" sz="1125" dirty="0">
                <a:solidFill>
                  <a:srgbClr val="5D6D7E"/>
                </a:solidFill>
              </a:rPr>
              <a:t>: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6715125" y="5062538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Cystocele:</a:t>
            </a:r>
            <a:r>
              <a:rPr lang="en-US" sz="1200" dirty="0">
                <a:solidFill>
                  <a:srgbClr val="2C3E50"/>
                </a:solidFill>
              </a:rPr>
              <a:t> Bulge from the anterior vaginal wall.</a:t>
            </a:r>
            <a:endParaRPr lang="en-US" sz="1200" dirty="0"/>
          </a:p>
        </p:txBody>
      </p:sp>
      <p:sp>
        <p:nvSpPr>
          <p:cNvPr id="38" name="Text 14"/>
          <p:cNvSpPr/>
          <p:nvPr/>
        </p:nvSpPr>
        <p:spPr>
          <a:xfrm>
            <a:off x="6715125" y="5367338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Rectocele:</a:t>
            </a:r>
            <a:r>
              <a:rPr lang="en-US" sz="1200" dirty="0">
                <a:solidFill>
                  <a:srgbClr val="2C3E50"/>
                </a:solidFill>
              </a:rPr>
              <a:t> Bulge from the posterior vaginal wall.</a:t>
            </a:r>
            <a:endParaRPr lang="en-US" sz="1200" dirty="0"/>
          </a:p>
        </p:txBody>
      </p:sp>
      <p:sp>
        <p:nvSpPr>
          <p:cNvPr id="39" name="Text 15"/>
          <p:cNvSpPr/>
          <p:nvPr/>
        </p:nvSpPr>
        <p:spPr>
          <a:xfrm>
            <a:off x="6715125" y="5672138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SUI:</a:t>
            </a:r>
            <a:r>
              <a:rPr lang="en-US" sz="1200" dirty="0">
                <a:solidFill>
                  <a:srgbClr val="2C3E50"/>
                </a:solidFill>
              </a:rPr>
              <a:t> Observe for involuntary urine loss during the cough.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6715125" y="5976938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Uterine Descent:</a:t>
            </a:r>
            <a:r>
              <a:rPr lang="en-US" sz="1200" dirty="0">
                <a:solidFill>
                  <a:srgbClr val="2C3E50"/>
                </a:solidFill>
              </a:rPr>
              <a:t> Cervix appearing at the introitus.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5004</Words>
  <Application>Microsoft Office PowerPoint</Application>
  <PresentationFormat>Widescreen</PresentationFormat>
  <Paragraphs>477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2026-05-03T22:18:40Z</dcterms:created>
  <dcterms:modified xsi:type="dcterms:W3CDTF">2026-05-04T13:22:01Z</dcterms:modified>
</cp:coreProperties>
</file>