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embeddedFontLst>
    <p:embeddedFont>
      <p:font typeface="Inter" panose="020B0604020202020204" charset="0"/>
      <p:regular r:id="rId33"/>
      <p:bold r:id="rId3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467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1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1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1.png"/><Relationship Id="rId9" Type="http://schemas.openxmlformats.org/officeDocument/2006/relationships/image" Target="../media/image8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1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image" Target="../media/image1.png"/><Relationship Id="rId21" Type="http://schemas.openxmlformats.org/officeDocument/2006/relationships/image" Target="../media/image115.png"/><Relationship Id="rId7" Type="http://schemas.openxmlformats.org/officeDocument/2006/relationships/image" Target="../media/image9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5.png"/><Relationship Id="rId5" Type="http://schemas.openxmlformats.org/officeDocument/2006/relationships/image" Target="../media/image100.png"/><Relationship Id="rId15" Type="http://schemas.openxmlformats.org/officeDocument/2006/relationships/image" Target="../media/image109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4" Type="http://schemas.openxmlformats.org/officeDocument/2006/relationships/image" Target="../media/image41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8.png"/><Relationship Id="rId3" Type="http://schemas.openxmlformats.org/officeDocument/2006/relationships/image" Target="../media/image1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5.png"/><Relationship Id="rId10" Type="http://schemas.openxmlformats.org/officeDocument/2006/relationships/image" Target="../media/image121.png"/><Relationship Id="rId4" Type="http://schemas.openxmlformats.org/officeDocument/2006/relationships/image" Target="../media/image50.png"/><Relationship Id="rId9" Type="http://schemas.openxmlformats.org/officeDocument/2006/relationships/image" Target="../media/image120.png"/><Relationship Id="rId14" Type="http://schemas.openxmlformats.org/officeDocument/2006/relationships/image" Target="../media/image1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6.png"/><Relationship Id="rId18" Type="http://schemas.openxmlformats.org/officeDocument/2006/relationships/image" Target="../media/image140.png"/><Relationship Id="rId3" Type="http://schemas.openxmlformats.org/officeDocument/2006/relationships/image" Target="../media/image1.png"/><Relationship Id="rId21" Type="http://schemas.openxmlformats.org/officeDocument/2006/relationships/image" Target="../media/image143.png"/><Relationship Id="rId7" Type="http://schemas.openxmlformats.org/officeDocument/2006/relationships/image" Target="../media/image131.png"/><Relationship Id="rId12" Type="http://schemas.openxmlformats.org/officeDocument/2006/relationships/image" Target="../media/image135.png"/><Relationship Id="rId17" Type="http://schemas.openxmlformats.org/officeDocument/2006/relationships/image" Target="../media/image13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95.png"/><Relationship Id="rId20" Type="http://schemas.openxmlformats.org/officeDocument/2006/relationships/image" Target="../media/image1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84.png"/><Relationship Id="rId5" Type="http://schemas.openxmlformats.org/officeDocument/2006/relationships/image" Target="../media/image130.png"/><Relationship Id="rId15" Type="http://schemas.openxmlformats.org/officeDocument/2006/relationships/image" Target="../media/image138.png"/><Relationship Id="rId10" Type="http://schemas.openxmlformats.org/officeDocument/2006/relationships/image" Target="../media/image134.png"/><Relationship Id="rId19" Type="http://schemas.openxmlformats.org/officeDocument/2006/relationships/image" Target="../media/image141.png"/><Relationship Id="rId4" Type="http://schemas.openxmlformats.org/officeDocument/2006/relationships/image" Target="../media/image129.png"/><Relationship Id="rId9" Type="http://schemas.openxmlformats.org/officeDocument/2006/relationships/image" Target="../media/image133.png"/><Relationship Id="rId14" Type="http://schemas.openxmlformats.org/officeDocument/2006/relationships/image" Target="../media/image1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3" Type="http://schemas.openxmlformats.org/officeDocument/2006/relationships/image" Target="../media/image1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144.png"/><Relationship Id="rId15" Type="http://schemas.openxmlformats.org/officeDocument/2006/relationships/image" Target="../media/image154.png"/><Relationship Id="rId10" Type="http://schemas.openxmlformats.org/officeDocument/2006/relationships/image" Target="../media/image149.png"/><Relationship Id="rId4" Type="http://schemas.openxmlformats.org/officeDocument/2006/relationships/image" Target="../media/image87.pn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.png"/><Relationship Id="rId7" Type="http://schemas.openxmlformats.org/officeDocument/2006/relationships/image" Target="../media/image1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87.png"/><Relationship Id="rId9" Type="http://schemas.openxmlformats.org/officeDocument/2006/relationships/image" Target="../media/image1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64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.png"/><Relationship Id="rId9" Type="http://schemas.openxmlformats.org/officeDocument/2006/relationships/image" Target="../media/image1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0.png"/><Relationship Id="rId3" Type="http://schemas.openxmlformats.org/officeDocument/2006/relationships/image" Target="../media/image1.png"/><Relationship Id="rId7" Type="http://schemas.openxmlformats.org/officeDocument/2006/relationships/image" Target="../media/image175.png"/><Relationship Id="rId12" Type="http://schemas.openxmlformats.org/officeDocument/2006/relationships/image" Target="../media/image179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4.png"/><Relationship Id="rId11" Type="http://schemas.openxmlformats.org/officeDocument/2006/relationships/image" Target="../media/image47.png"/><Relationship Id="rId5" Type="http://schemas.openxmlformats.org/officeDocument/2006/relationships/image" Target="../media/image173.png"/><Relationship Id="rId15" Type="http://schemas.openxmlformats.org/officeDocument/2006/relationships/image" Target="../media/image182.png"/><Relationship Id="rId10" Type="http://schemas.openxmlformats.org/officeDocument/2006/relationships/image" Target="../media/image178.png"/><Relationship Id="rId4" Type="http://schemas.openxmlformats.org/officeDocument/2006/relationships/image" Target="../media/image50.png"/><Relationship Id="rId9" Type="http://schemas.openxmlformats.org/officeDocument/2006/relationships/image" Target="../media/image177.png"/><Relationship Id="rId14" Type="http://schemas.openxmlformats.org/officeDocument/2006/relationships/image" Target="../media/image18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3" Type="http://schemas.openxmlformats.org/officeDocument/2006/relationships/image" Target="../media/image1.png"/><Relationship Id="rId7" Type="http://schemas.openxmlformats.org/officeDocument/2006/relationships/image" Target="../media/image90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94.png"/><Relationship Id="rId20" Type="http://schemas.openxmlformats.org/officeDocument/2006/relationships/image" Target="../media/image1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png"/><Relationship Id="rId11" Type="http://schemas.openxmlformats.org/officeDocument/2006/relationships/image" Target="../media/image189.png"/><Relationship Id="rId5" Type="http://schemas.openxmlformats.org/officeDocument/2006/relationships/image" Target="../media/image184.png"/><Relationship Id="rId15" Type="http://schemas.openxmlformats.org/officeDocument/2006/relationships/image" Target="../media/image193.png"/><Relationship Id="rId10" Type="http://schemas.openxmlformats.org/officeDocument/2006/relationships/image" Target="../media/image188.png"/><Relationship Id="rId19" Type="http://schemas.openxmlformats.org/officeDocument/2006/relationships/image" Target="../media/image197.png"/><Relationship Id="rId4" Type="http://schemas.openxmlformats.org/officeDocument/2006/relationships/image" Target="../media/image87.png"/><Relationship Id="rId9" Type="http://schemas.openxmlformats.org/officeDocument/2006/relationships/image" Target="../media/image187.png"/><Relationship Id="rId14" Type="http://schemas.openxmlformats.org/officeDocument/2006/relationships/image" Target="../media/image19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7.png"/><Relationship Id="rId1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201.png"/><Relationship Id="rId12" Type="http://schemas.openxmlformats.org/officeDocument/2006/relationships/image" Target="../media/image206.png"/><Relationship Id="rId17" Type="http://schemas.openxmlformats.org/officeDocument/2006/relationships/image" Target="../media/image21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09.png"/><Relationship Id="rId20" Type="http://schemas.openxmlformats.org/officeDocument/2006/relationships/image" Target="../media/image2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5" Type="http://schemas.openxmlformats.org/officeDocument/2006/relationships/image" Target="../media/image199.png"/><Relationship Id="rId15" Type="http://schemas.openxmlformats.org/officeDocument/2006/relationships/image" Target="../media/image208.png"/><Relationship Id="rId10" Type="http://schemas.openxmlformats.org/officeDocument/2006/relationships/image" Target="../media/image204.png"/><Relationship Id="rId19" Type="http://schemas.openxmlformats.org/officeDocument/2006/relationships/image" Target="../media/image40.png"/><Relationship Id="rId4" Type="http://schemas.openxmlformats.org/officeDocument/2006/relationships/image" Target="../media/image50.png"/><Relationship Id="rId9" Type="http://schemas.openxmlformats.org/officeDocument/2006/relationships/image" Target="../media/image203.png"/><Relationship Id="rId1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221.png"/><Relationship Id="rId3" Type="http://schemas.openxmlformats.org/officeDocument/2006/relationships/image" Target="../media/image1.png"/><Relationship Id="rId7" Type="http://schemas.openxmlformats.org/officeDocument/2006/relationships/image" Target="../media/image215.png"/><Relationship Id="rId12" Type="http://schemas.openxmlformats.org/officeDocument/2006/relationships/image" Target="../media/image2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4.png"/><Relationship Id="rId11" Type="http://schemas.openxmlformats.org/officeDocument/2006/relationships/image" Target="../media/image219.png"/><Relationship Id="rId5" Type="http://schemas.openxmlformats.org/officeDocument/2006/relationships/image" Target="../media/image213.png"/><Relationship Id="rId15" Type="http://schemas.openxmlformats.org/officeDocument/2006/relationships/image" Target="../media/image169.png"/><Relationship Id="rId10" Type="http://schemas.openxmlformats.org/officeDocument/2006/relationships/image" Target="../media/image218.png"/><Relationship Id="rId4" Type="http://schemas.openxmlformats.org/officeDocument/2006/relationships/image" Target="../media/image212.png"/><Relationship Id="rId9" Type="http://schemas.openxmlformats.org/officeDocument/2006/relationships/image" Target="../media/image217.png"/><Relationship Id="rId14" Type="http://schemas.openxmlformats.org/officeDocument/2006/relationships/image" Target="../media/image2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18" Type="http://schemas.openxmlformats.org/officeDocument/2006/relationships/image" Target="../media/image236.png"/><Relationship Id="rId3" Type="http://schemas.openxmlformats.org/officeDocument/2006/relationships/image" Target="../media/image223.png"/><Relationship Id="rId21" Type="http://schemas.openxmlformats.org/officeDocument/2006/relationships/image" Target="../media/image239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17" Type="http://schemas.openxmlformats.org/officeDocument/2006/relationships/image" Target="../media/image235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34.png"/><Relationship Id="rId20" Type="http://schemas.openxmlformats.org/officeDocument/2006/relationships/image" Target="../media/image2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24" Type="http://schemas.openxmlformats.org/officeDocument/2006/relationships/image" Target="../media/image242.png"/><Relationship Id="rId5" Type="http://schemas.openxmlformats.org/officeDocument/2006/relationships/image" Target="../media/image50.png"/><Relationship Id="rId15" Type="http://schemas.openxmlformats.org/officeDocument/2006/relationships/image" Target="../media/image233.png"/><Relationship Id="rId23" Type="http://schemas.openxmlformats.org/officeDocument/2006/relationships/image" Target="../media/image241.png"/><Relationship Id="rId10" Type="http://schemas.openxmlformats.org/officeDocument/2006/relationships/image" Target="../media/image228.png"/><Relationship Id="rId19" Type="http://schemas.openxmlformats.org/officeDocument/2006/relationships/image" Target="../media/image237.png"/><Relationship Id="rId4" Type="http://schemas.openxmlformats.org/officeDocument/2006/relationships/image" Target="../media/image1.png"/><Relationship Id="rId9" Type="http://schemas.openxmlformats.org/officeDocument/2006/relationships/image" Target="../media/image227.png"/><Relationship Id="rId14" Type="http://schemas.openxmlformats.org/officeDocument/2006/relationships/image" Target="../media/image232.png"/><Relationship Id="rId22" Type="http://schemas.openxmlformats.org/officeDocument/2006/relationships/image" Target="../media/image2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250.png"/><Relationship Id="rId3" Type="http://schemas.openxmlformats.org/officeDocument/2006/relationships/image" Target="../media/image1.png"/><Relationship Id="rId7" Type="http://schemas.openxmlformats.org/officeDocument/2006/relationships/image" Target="../media/image245.png"/><Relationship Id="rId12" Type="http://schemas.openxmlformats.org/officeDocument/2006/relationships/image" Target="../media/image249.png"/><Relationship Id="rId17" Type="http://schemas.openxmlformats.org/officeDocument/2006/relationships/image" Target="../media/image254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8.png"/><Relationship Id="rId5" Type="http://schemas.openxmlformats.org/officeDocument/2006/relationships/image" Target="../media/image244.png"/><Relationship Id="rId15" Type="http://schemas.openxmlformats.org/officeDocument/2006/relationships/image" Target="../media/image252.png"/><Relationship Id="rId10" Type="http://schemas.openxmlformats.org/officeDocument/2006/relationships/image" Target="../media/image248.png"/><Relationship Id="rId4" Type="http://schemas.openxmlformats.org/officeDocument/2006/relationships/image" Target="../media/image243.png"/><Relationship Id="rId9" Type="http://schemas.openxmlformats.org/officeDocument/2006/relationships/image" Target="../media/image247.png"/><Relationship Id="rId14" Type="http://schemas.openxmlformats.org/officeDocument/2006/relationships/image" Target="../media/image2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60.png"/><Relationship Id="rId18" Type="http://schemas.openxmlformats.org/officeDocument/2006/relationships/image" Target="../media/image263.png"/><Relationship Id="rId3" Type="http://schemas.openxmlformats.org/officeDocument/2006/relationships/image" Target="../media/image1.png"/><Relationship Id="rId7" Type="http://schemas.openxmlformats.org/officeDocument/2006/relationships/image" Target="../media/image201.png"/><Relationship Id="rId12" Type="http://schemas.openxmlformats.org/officeDocument/2006/relationships/image" Target="../media/image259.png"/><Relationship Id="rId17" Type="http://schemas.openxmlformats.org/officeDocument/2006/relationships/image" Target="../media/image262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11.png"/><Relationship Id="rId20" Type="http://schemas.openxmlformats.org/officeDocument/2006/relationships/image" Target="../media/image2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11" Type="http://schemas.openxmlformats.org/officeDocument/2006/relationships/image" Target="../media/image258.png"/><Relationship Id="rId5" Type="http://schemas.openxmlformats.org/officeDocument/2006/relationships/image" Target="../media/image255.png"/><Relationship Id="rId15" Type="http://schemas.openxmlformats.org/officeDocument/2006/relationships/image" Target="../media/image40.png"/><Relationship Id="rId10" Type="http://schemas.openxmlformats.org/officeDocument/2006/relationships/image" Target="../media/image257.png"/><Relationship Id="rId19" Type="http://schemas.openxmlformats.org/officeDocument/2006/relationships/image" Target="../media/image264.png"/><Relationship Id="rId4" Type="http://schemas.openxmlformats.org/officeDocument/2006/relationships/image" Target="../media/image50.png"/><Relationship Id="rId9" Type="http://schemas.openxmlformats.org/officeDocument/2006/relationships/image" Target="../media/image256.png"/><Relationship Id="rId14" Type="http://schemas.openxmlformats.org/officeDocument/2006/relationships/image" Target="../media/image2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2.png"/><Relationship Id="rId18" Type="http://schemas.openxmlformats.org/officeDocument/2006/relationships/image" Target="../media/image263.png"/><Relationship Id="rId3" Type="http://schemas.openxmlformats.org/officeDocument/2006/relationships/image" Target="../media/image1.png"/><Relationship Id="rId7" Type="http://schemas.openxmlformats.org/officeDocument/2006/relationships/image" Target="../media/image205.png"/><Relationship Id="rId12" Type="http://schemas.openxmlformats.org/officeDocument/2006/relationships/image" Target="../media/image36.png"/><Relationship Id="rId17" Type="http://schemas.openxmlformats.org/officeDocument/2006/relationships/image" Target="../media/image275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274.png"/><Relationship Id="rId20" Type="http://schemas.openxmlformats.org/officeDocument/2006/relationships/image" Target="../media/image2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7.png"/><Relationship Id="rId11" Type="http://schemas.openxmlformats.org/officeDocument/2006/relationships/image" Target="../media/image271.png"/><Relationship Id="rId5" Type="http://schemas.openxmlformats.org/officeDocument/2006/relationships/image" Target="../media/image244.png"/><Relationship Id="rId15" Type="http://schemas.openxmlformats.org/officeDocument/2006/relationships/image" Target="../media/image273.png"/><Relationship Id="rId10" Type="http://schemas.openxmlformats.org/officeDocument/2006/relationships/image" Target="../media/image270.png"/><Relationship Id="rId19" Type="http://schemas.openxmlformats.org/officeDocument/2006/relationships/image" Target="../media/image276.png"/><Relationship Id="rId4" Type="http://schemas.openxmlformats.org/officeDocument/2006/relationships/image" Target="../media/image266.png"/><Relationship Id="rId9" Type="http://schemas.openxmlformats.org/officeDocument/2006/relationships/image" Target="../media/image269.png"/><Relationship Id="rId14" Type="http://schemas.openxmlformats.org/officeDocument/2006/relationships/image" Target="../media/image26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13" Type="http://schemas.openxmlformats.org/officeDocument/2006/relationships/image" Target="../media/image287.png"/><Relationship Id="rId18" Type="http://schemas.openxmlformats.org/officeDocument/2006/relationships/image" Target="../media/image291.png"/><Relationship Id="rId3" Type="http://schemas.openxmlformats.org/officeDocument/2006/relationships/image" Target="../media/image1.png"/><Relationship Id="rId7" Type="http://schemas.openxmlformats.org/officeDocument/2006/relationships/image" Target="../media/image281.png"/><Relationship Id="rId12" Type="http://schemas.openxmlformats.org/officeDocument/2006/relationships/image" Target="../media/image286.png"/><Relationship Id="rId17" Type="http://schemas.openxmlformats.org/officeDocument/2006/relationships/image" Target="../media/image290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0.png"/><Relationship Id="rId11" Type="http://schemas.openxmlformats.org/officeDocument/2006/relationships/image" Target="../media/image285.png"/><Relationship Id="rId5" Type="http://schemas.openxmlformats.org/officeDocument/2006/relationships/image" Target="../media/image279.png"/><Relationship Id="rId15" Type="http://schemas.openxmlformats.org/officeDocument/2006/relationships/image" Target="../media/image39.png"/><Relationship Id="rId10" Type="http://schemas.openxmlformats.org/officeDocument/2006/relationships/image" Target="../media/image284.png"/><Relationship Id="rId19" Type="http://schemas.openxmlformats.org/officeDocument/2006/relationships/image" Target="../media/image292.png"/><Relationship Id="rId4" Type="http://schemas.openxmlformats.org/officeDocument/2006/relationships/image" Target="../media/image278.png"/><Relationship Id="rId9" Type="http://schemas.openxmlformats.org/officeDocument/2006/relationships/image" Target="../media/image283.png"/><Relationship Id="rId14" Type="http://schemas.openxmlformats.org/officeDocument/2006/relationships/image" Target="../media/image28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13" Type="http://schemas.openxmlformats.org/officeDocument/2006/relationships/image" Target="../media/image301.png"/><Relationship Id="rId3" Type="http://schemas.openxmlformats.org/officeDocument/2006/relationships/image" Target="../media/image1.png"/><Relationship Id="rId7" Type="http://schemas.openxmlformats.org/officeDocument/2006/relationships/image" Target="../media/image296.png"/><Relationship Id="rId12" Type="http://schemas.openxmlformats.org/officeDocument/2006/relationships/image" Target="../media/image30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5.png"/><Relationship Id="rId11" Type="http://schemas.openxmlformats.org/officeDocument/2006/relationships/image" Target="../media/image299.png"/><Relationship Id="rId5" Type="http://schemas.openxmlformats.org/officeDocument/2006/relationships/image" Target="../media/image294.png"/><Relationship Id="rId10" Type="http://schemas.openxmlformats.org/officeDocument/2006/relationships/image" Target="../media/image298.png"/><Relationship Id="rId4" Type="http://schemas.openxmlformats.org/officeDocument/2006/relationships/image" Target="../media/image293.png"/><Relationship Id="rId9" Type="http://schemas.openxmlformats.org/officeDocument/2006/relationships/image" Target="../media/image47.png"/><Relationship Id="rId1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304.png"/><Relationship Id="rId12" Type="http://schemas.openxmlformats.org/officeDocument/2006/relationships/image" Target="../media/image30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3.png"/><Relationship Id="rId11" Type="http://schemas.openxmlformats.org/officeDocument/2006/relationships/image" Target="../media/image307.png"/><Relationship Id="rId5" Type="http://schemas.openxmlformats.org/officeDocument/2006/relationships/image" Target="../media/image302.png"/><Relationship Id="rId10" Type="http://schemas.openxmlformats.org/officeDocument/2006/relationships/image" Target="../media/image306.png"/><Relationship Id="rId4" Type="http://schemas.openxmlformats.org/officeDocument/2006/relationships/image" Target="../media/image87.png"/><Relationship Id="rId9" Type="http://schemas.openxmlformats.org/officeDocument/2006/relationships/image" Target="../media/image30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13" Type="http://schemas.openxmlformats.org/officeDocument/2006/relationships/image" Target="../media/image123.png"/><Relationship Id="rId18" Type="http://schemas.openxmlformats.org/officeDocument/2006/relationships/image" Target="../media/image321.png"/><Relationship Id="rId3" Type="http://schemas.openxmlformats.org/officeDocument/2006/relationships/image" Target="../media/image1.png"/><Relationship Id="rId7" Type="http://schemas.openxmlformats.org/officeDocument/2006/relationships/image" Target="../media/image311.png"/><Relationship Id="rId12" Type="http://schemas.openxmlformats.org/officeDocument/2006/relationships/image" Target="../media/image316.png"/><Relationship Id="rId17" Type="http://schemas.openxmlformats.org/officeDocument/2006/relationships/image" Target="../media/image32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3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0.png"/><Relationship Id="rId11" Type="http://schemas.openxmlformats.org/officeDocument/2006/relationships/image" Target="../media/image315.png"/><Relationship Id="rId5" Type="http://schemas.openxmlformats.org/officeDocument/2006/relationships/image" Target="../media/image309.png"/><Relationship Id="rId15" Type="http://schemas.openxmlformats.org/officeDocument/2006/relationships/image" Target="../media/image318.png"/><Relationship Id="rId10" Type="http://schemas.openxmlformats.org/officeDocument/2006/relationships/image" Target="../media/image314.png"/><Relationship Id="rId4" Type="http://schemas.openxmlformats.org/officeDocument/2006/relationships/image" Target="../media/image26.png"/><Relationship Id="rId9" Type="http://schemas.openxmlformats.org/officeDocument/2006/relationships/image" Target="../media/image313.png"/><Relationship Id="rId14" Type="http://schemas.openxmlformats.org/officeDocument/2006/relationships/image" Target="../media/image3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3" Type="http://schemas.openxmlformats.org/officeDocument/2006/relationships/image" Target="../media/image1.png"/><Relationship Id="rId7" Type="http://schemas.openxmlformats.org/officeDocument/2006/relationships/image" Target="../media/image3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3.png"/><Relationship Id="rId11" Type="http://schemas.openxmlformats.org/officeDocument/2006/relationships/image" Target="../media/image328.png"/><Relationship Id="rId5" Type="http://schemas.openxmlformats.org/officeDocument/2006/relationships/image" Target="../media/image322.png"/><Relationship Id="rId10" Type="http://schemas.openxmlformats.org/officeDocument/2006/relationships/image" Target="../media/image327.png"/><Relationship Id="rId4" Type="http://schemas.openxmlformats.org/officeDocument/2006/relationships/image" Target="../media/image26.png"/><Relationship Id="rId9" Type="http://schemas.openxmlformats.org/officeDocument/2006/relationships/image" Target="../media/image3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13" Type="http://schemas.openxmlformats.org/officeDocument/2006/relationships/image" Target="../media/image336.png"/><Relationship Id="rId3" Type="http://schemas.openxmlformats.org/officeDocument/2006/relationships/image" Target="../media/image1.png"/><Relationship Id="rId7" Type="http://schemas.openxmlformats.org/officeDocument/2006/relationships/image" Target="../media/image330.png"/><Relationship Id="rId12" Type="http://schemas.openxmlformats.org/officeDocument/2006/relationships/image" Target="../media/image3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3.png"/><Relationship Id="rId11" Type="http://schemas.openxmlformats.org/officeDocument/2006/relationships/image" Target="../media/image334.png"/><Relationship Id="rId5" Type="http://schemas.openxmlformats.org/officeDocument/2006/relationships/image" Target="../media/image329.png"/><Relationship Id="rId10" Type="http://schemas.openxmlformats.org/officeDocument/2006/relationships/image" Target="../media/image333.png"/><Relationship Id="rId4" Type="http://schemas.openxmlformats.org/officeDocument/2006/relationships/image" Target="../media/image50.png"/><Relationship Id="rId9" Type="http://schemas.openxmlformats.org/officeDocument/2006/relationships/image" Target="../media/image3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1.png"/><Relationship Id="rId13" Type="http://schemas.openxmlformats.org/officeDocument/2006/relationships/image" Target="../media/image346.png"/><Relationship Id="rId18" Type="http://schemas.openxmlformats.org/officeDocument/2006/relationships/image" Target="../media/image351.png"/><Relationship Id="rId3" Type="http://schemas.openxmlformats.org/officeDocument/2006/relationships/image" Target="../media/image1.png"/><Relationship Id="rId21" Type="http://schemas.openxmlformats.org/officeDocument/2006/relationships/image" Target="../media/image354.png"/><Relationship Id="rId7" Type="http://schemas.openxmlformats.org/officeDocument/2006/relationships/image" Target="../media/image340.png"/><Relationship Id="rId12" Type="http://schemas.openxmlformats.org/officeDocument/2006/relationships/image" Target="../media/image345.png"/><Relationship Id="rId17" Type="http://schemas.openxmlformats.org/officeDocument/2006/relationships/image" Target="../media/image350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349.png"/><Relationship Id="rId20" Type="http://schemas.openxmlformats.org/officeDocument/2006/relationships/image" Target="../media/image3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9.png"/><Relationship Id="rId11" Type="http://schemas.openxmlformats.org/officeDocument/2006/relationships/image" Target="../media/image344.png"/><Relationship Id="rId5" Type="http://schemas.openxmlformats.org/officeDocument/2006/relationships/image" Target="../media/image338.png"/><Relationship Id="rId15" Type="http://schemas.openxmlformats.org/officeDocument/2006/relationships/image" Target="../media/image348.png"/><Relationship Id="rId23" Type="http://schemas.openxmlformats.org/officeDocument/2006/relationships/image" Target="../media/image356.png"/><Relationship Id="rId10" Type="http://schemas.openxmlformats.org/officeDocument/2006/relationships/image" Target="../media/image343.png"/><Relationship Id="rId19" Type="http://schemas.openxmlformats.org/officeDocument/2006/relationships/image" Target="../media/image352.png"/><Relationship Id="rId4" Type="http://schemas.openxmlformats.org/officeDocument/2006/relationships/image" Target="../media/image337.png"/><Relationship Id="rId9" Type="http://schemas.openxmlformats.org/officeDocument/2006/relationships/image" Target="../media/image342.png"/><Relationship Id="rId14" Type="http://schemas.openxmlformats.org/officeDocument/2006/relationships/image" Target="../media/image347.png"/><Relationship Id="rId22" Type="http://schemas.openxmlformats.org/officeDocument/2006/relationships/image" Target="../media/image3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914" y="431601"/>
            <a:ext cx="6286500" cy="599479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4416623"/>
            <a:ext cx="1838325" cy="3524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" y="4883348"/>
            <a:ext cx="2200275" cy="3524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143000" y="812601"/>
            <a:ext cx="5584371" cy="304801"/>
          </a:xfrm>
          <a:prstGeom prst="rect">
            <a:avLst/>
          </a:prstGeom>
          <a:solidFill>
            <a:schemeClr val="accent2"/>
          </a:solidFill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12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TEACHING DECK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 1"/>
          <p:cNvSpPr/>
          <p:nvPr/>
        </p:nvSpPr>
        <p:spPr>
          <a:xfrm>
            <a:off x="1143000" y="1346002"/>
            <a:ext cx="5524500" cy="1508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940"/>
              </a:lnSpc>
              <a:buNone/>
            </a:pPr>
            <a:r>
              <a:rPr lang="en-US" sz="54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Adolescent
Gynaecology</a:t>
            </a:r>
            <a:endParaRPr lang="en-US" sz="5400" dirty="0"/>
          </a:p>
        </p:txBody>
      </p:sp>
      <p:sp>
        <p:nvSpPr>
          <p:cNvPr id="10" name="Text 2"/>
          <p:cNvSpPr/>
          <p:nvPr/>
        </p:nvSpPr>
        <p:spPr>
          <a:xfrm>
            <a:off x="1143000" y="3083123"/>
            <a:ext cx="552450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comprehensive guide to clinical, legal, and developmental aspects of gynaecological care for young people. Integrating AKT and SCA preparation for GP trainees.</a:t>
            </a:r>
            <a:endParaRPr lang="en-US" sz="1500" dirty="0"/>
          </a:p>
        </p:txBody>
      </p:sp>
      <p:sp>
        <p:nvSpPr>
          <p:cNvPr id="11" name="Text 3"/>
          <p:cNvSpPr/>
          <p:nvPr/>
        </p:nvSpPr>
        <p:spPr>
          <a:xfrm>
            <a:off x="1295400" y="4416623"/>
            <a:ext cx="2669764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HIGH-YIELD FACTS</a:t>
            </a:r>
            <a:endParaRPr lang="en-US" sz="1050" dirty="0"/>
          </a:p>
        </p:txBody>
      </p:sp>
      <p:sp>
        <p:nvSpPr>
          <p:cNvPr id="12" name="Text 4"/>
          <p:cNvSpPr/>
          <p:nvPr/>
        </p:nvSpPr>
        <p:spPr>
          <a:xfrm>
            <a:off x="1295400" y="4883348"/>
            <a:ext cx="3170613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PEARLS</a:t>
            </a:r>
            <a:endParaRPr lang="en-US" sz="1050" dirty="0"/>
          </a:p>
        </p:txBody>
      </p:sp>
      <p:sp>
        <p:nvSpPr>
          <p:cNvPr id="13" name="Text 5"/>
          <p:cNvSpPr/>
          <p:nvPr/>
        </p:nvSpPr>
        <p:spPr>
          <a:xfrm>
            <a:off x="1143000" y="5845373"/>
            <a:ext cx="107213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Dr Emma Park (RCGP Adolescent Health Group) &amp; CASES Project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"/>
            <a:ext cx="11811000" cy="85338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234380"/>
            <a:ext cx="5572125" cy="256416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458218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989040"/>
            <a:ext cx="5572125" cy="256416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" y="4212878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234380"/>
            <a:ext cx="5572125" cy="256416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1458218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3989040"/>
            <a:ext cx="5572125" cy="256416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7000" y="4212878"/>
            <a:ext cx="238125" cy="19050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762000" y="4572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4" name="Text 1"/>
          <p:cNvSpPr/>
          <p:nvPr/>
        </p:nvSpPr>
        <p:spPr>
          <a:xfrm>
            <a:off x="762000" y="685800"/>
            <a:ext cx="11430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Adolescent Gynaecology is Different</a:t>
            </a:r>
            <a:endParaRPr lang="en-US" sz="2100" dirty="0"/>
          </a:p>
        </p:txBody>
      </p:sp>
      <p:sp>
        <p:nvSpPr>
          <p:cNvPr id="15" name="Text 2"/>
          <p:cNvSpPr/>
          <p:nvPr/>
        </p:nvSpPr>
        <p:spPr>
          <a:xfrm>
            <a:off x="971550" y="142488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Adolescent Population</a:t>
            </a:r>
            <a:endParaRPr lang="en-US" sz="1350" dirty="0"/>
          </a:p>
        </p:txBody>
      </p:sp>
      <p:sp>
        <p:nvSpPr>
          <p:cNvPr id="16" name="Text 3"/>
          <p:cNvSpPr/>
          <p:nvPr/>
        </p:nvSpPr>
        <p:spPr>
          <a:xfrm>
            <a:off x="809625" y="179635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in 5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the UK population is aged 10–24 (approx. 11.7 million young people).</a:t>
            </a:r>
            <a:endParaRPr lang="en-US" sz="1275" dirty="0"/>
          </a:p>
        </p:txBody>
      </p:sp>
      <p:sp>
        <p:nvSpPr>
          <p:cNvPr id="17" name="Text 4"/>
          <p:cNvSpPr/>
          <p:nvPr/>
        </p:nvSpPr>
        <p:spPr>
          <a:xfrm>
            <a:off x="809625" y="2377380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Brain development continues until approximately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25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affecting decision-making.</a:t>
            </a:r>
            <a:endParaRPr lang="en-US" sz="1275" dirty="0"/>
          </a:p>
        </p:txBody>
      </p:sp>
      <p:sp>
        <p:nvSpPr>
          <p:cNvPr id="18" name="Text 5"/>
          <p:cNvSpPr/>
          <p:nvPr/>
        </p:nvSpPr>
        <p:spPr>
          <a:xfrm>
            <a:off x="809625" y="295840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signs of many serious long-term conditions emerge during this critical window.</a:t>
            </a:r>
            <a:endParaRPr lang="en-US" sz="1275" dirty="0"/>
          </a:p>
        </p:txBody>
      </p:sp>
      <p:sp>
        <p:nvSpPr>
          <p:cNvPr id="19" name="Text 6"/>
          <p:cNvSpPr/>
          <p:nvPr/>
        </p:nvSpPr>
        <p:spPr>
          <a:xfrm>
            <a:off x="971550" y="4179540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 &amp; Behaviour</a:t>
            </a:r>
            <a:endParaRPr lang="en-US" sz="1350" dirty="0"/>
          </a:p>
        </p:txBody>
      </p:sp>
      <p:sp>
        <p:nvSpPr>
          <p:cNvPr id="20" name="Text 7"/>
          <p:cNvSpPr/>
          <p:nvPr/>
        </p:nvSpPr>
        <p:spPr>
          <a:xfrm>
            <a:off x="809625" y="455101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Heightened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risk-taking behaviours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begin, including early sexual activity.</a:t>
            </a:r>
            <a:endParaRPr lang="en-US" sz="1275" dirty="0"/>
          </a:p>
        </p:txBody>
      </p:sp>
      <p:sp>
        <p:nvSpPr>
          <p:cNvPr id="21" name="Text 8"/>
          <p:cNvSpPr/>
          <p:nvPr/>
        </p:nvSpPr>
        <p:spPr>
          <a:xfrm>
            <a:off x="809625" y="5132040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Life-long health behaviours and attitudes toward medicine are established now.</a:t>
            </a:r>
            <a:endParaRPr lang="en-US" sz="1275" dirty="0"/>
          </a:p>
        </p:txBody>
      </p:sp>
      <p:sp>
        <p:nvSpPr>
          <p:cNvPr id="22" name="Text 9"/>
          <p:cNvSpPr/>
          <p:nvPr/>
        </p:nvSpPr>
        <p:spPr>
          <a:xfrm>
            <a:off x="809625" y="571306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effects of poor healthcare delivery in adolescence can last a lifetime.</a:t>
            </a:r>
            <a:endParaRPr lang="en-US" sz="1275" dirty="0"/>
          </a:p>
        </p:txBody>
      </p:sp>
      <p:sp>
        <p:nvSpPr>
          <p:cNvPr id="23" name="Text 10"/>
          <p:cNvSpPr/>
          <p:nvPr/>
        </p:nvSpPr>
        <p:spPr>
          <a:xfrm>
            <a:off x="6829425" y="1424880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Priorities</a:t>
            </a:r>
            <a:endParaRPr lang="en-US" sz="1350" dirty="0"/>
          </a:p>
        </p:txBody>
      </p:sp>
      <p:sp>
        <p:nvSpPr>
          <p:cNvPr id="24" name="Text 11"/>
          <p:cNvSpPr/>
          <p:nvPr/>
        </p:nvSpPr>
        <p:spPr>
          <a:xfrm>
            <a:off x="6667500" y="179635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Care must be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personalised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the young person is not just a "small adult."</a:t>
            </a:r>
            <a:endParaRPr lang="en-US" sz="1275" dirty="0"/>
          </a:p>
        </p:txBody>
      </p:sp>
      <p:sp>
        <p:nvSpPr>
          <p:cNvPr id="25" name="Text 12"/>
          <p:cNvSpPr/>
          <p:nvPr/>
        </p:nvSpPr>
        <p:spPr>
          <a:xfrm>
            <a:off x="6667500" y="2377380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Serious pathology is rare; however, distress and discomfort are extremely common.</a:t>
            </a:r>
            <a:endParaRPr lang="en-US" sz="1275" dirty="0"/>
          </a:p>
        </p:txBody>
      </p:sp>
      <p:sp>
        <p:nvSpPr>
          <p:cNvPr id="26" name="Text 13"/>
          <p:cNvSpPr/>
          <p:nvPr/>
        </p:nvSpPr>
        <p:spPr>
          <a:xfrm>
            <a:off x="6667500" y="295840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Contraception and confidentiality often outweigh the primary gynaecological diagnosis.</a:t>
            </a:r>
            <a:endParaRPr lang="en-US" sz="1275" dirty="0"/>
          </a:p>
        </p:txBody>
      </p:sp>
      <p:sp>
        <p:nvSpPr>
          <p:cNvPr id="27" name="Text 14"/>
          <p:cNvSpPr/>
          <p:nvPr/>
        </p:nvSpPr>
        <p:spPr>
          <a:xfrm>
            <a:off x="6829425" y="4179540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</a:t>
            </a:r>
            <a:endParaRPr lang="en-US" sz="1350" dirty="0"/>
          </a:p>
        </p:txBody>
      </p:sp>
      <p:sp>
        <p:nvSpPr>
          <p:cNvPr id="28" name="Text 15"/>
          <p:cNvSpPr/>
          <p:nvPr/>
        </p:nvSpPr>
        <p:spPr>
          <a:xfrm>
            <a:off x="6667500" y="455101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Definition: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Adolescent health typically covers the 10–24 age bracket in UK primary care datasets.</a:t>
            </a:r>
            <a:endParaRPr lang="en-US" sz="1275" dirty="0"/>
          </a:p>
        </p:txBody>
      </p:sp>
      <p:sp>
        <p:nvSpPr>
          <p:cNvPr id="29" name="Text 16"/>
          <p:cNvSpPr/>
          <p:nvPr/>
        </p:nvSpPr>
        <p:spPr>
          <a:xfrm>
            <a:off x="6667500" y="5132040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Fact: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Cognitive maturity (executive function) is often not reached until the mid-20s.</a:t>
            </a:r>
            <a:endParaRPr lang="en-US" sz="1275" dirty="0"/>
          </a:p>
        </p:txBody>
      </p:sp>
      <p:sp>
        <p:nvSpPr>
          <p:cNvPr id="30" name="Text 17"/>
          <p:cNvSpPr/>
          <p:nvPr/>
        </p:nvSpPr>
        <p:spPr>
          <a:xfrm>
            <a:off x="6667500" y="5713065"/>
            <a:ext cx="490537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Significance: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Adolescent outcomes are a major RCGP curriculum focus due to their impact on long-term health.</a:t>
            </a:r>
            <a:endParaRPr lang="en-US" sz="1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765846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861096"/>
            <a:ext cx="5381625" cy="229076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2137321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575471"/>
            <a:ext cx="119063" cy="119063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3156496"/>
            <a:ext cx="119063" cy="11906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342358"/>
            <a:ext cx="5381625" cy="2134642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4618583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5056733"/>
            <a:ext cx="119063" cy="119063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5637758"/>
            <a:ext cx="119063" cy="119063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1861096"/>
            <a:ext cx="5381625" cy="2791271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2137321"/>
            <a:ext cx="238125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2575471"/>
            <a:ext cx="119063" cy="119063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3156496"/>
            <a:ext cx="119063" cy="119063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4842867"/>
            <a:ext cx="5381625" cy="1634133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29375" y="5066705"/>
            <a:ext cx="238125" cy="19050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571500" y="619125"/>
            <a:ext cx="1133856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Adapting Your Clinical Approach</a:t>
            </a:r>
            <a:endParaRPr lang="en-US" sz="2400" dirty="0"/>
          </a:p>
        </p:txBody>
      </p:sp>
      <p:sp>
        <p:nvSpPr>
          <p:cNvPr id="21" name="Text 2"/>
          <p:cNvSpPr/>
          <p:nvPr/>
        </p:nvSpPr>
        <p:spPr>
          <a:xfrm>
            <a:off x="571500" y="1060996"/>
            <a:ext cx="99441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Moving away from treating young people as "small adults" by prioritising contraception, avoiding invasive investigations, and addressing cultural concerns.</a:t>
            </a:r>
            <a:endParaRPr lang="en-US" sz="1350" dirty="0"/>
          </a:p>
        </p:txBody>
      </p:sp>
      <p:sp>
        <p:nvSpPr>
          <p:cNvPr id="22" name="Text 3"/>
          <p:cNvSpPr/>
          <p:nvPr/>
        </p:nvSpPr>
        <p:spPr>
          <a:xfrm>
            <a:off x="1152525" y="2089696"/>
            <a:ext cx="3886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Mindset Shift</a:t>
            </a:r>
            <a:endParaRPr lang="en-US" sz="1500" dirty="0"/>
          </a:p>
        </p:txBody>
      </p:sp>
      <p:sp>
        <p:nvSpPr>
          <p:cNvPr id="23" name="Text 4"/>
          <p:cNvSpPr/>
          <p:nvPr/>
        </p:nvSpPr>
        <p:spPr>
          <a:xfrm>
            <a:off x="1014413" y="2518321"/>
            <a:ext cx="4710113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"Small Adults":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Care must be personalised to their developmental stage and social context.</a:t>
            </a:r>
            <a:endParaRPr lang="en-US" sz="1275" dirty="0"/>
          </a:p>
        </p:txBody>
      </p:sp>
      <p:sp>
        <p:nvSpPr>
          <p:cNvPr id="24" name="Text 5"/>
          <p:cNvSpPr/>
          <p:nvPr/>
        </p:nvSpPr>
        <p:spPr>
          <a:xfrm>
            <a:off x="1014413" y="3099346"/>
            <a:ext cx="4710113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Pathology vs Distress: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Serious pathology is statistically rare; distress and discomfort are common and require validation.</a:t>
            </a:r>
            <a:endParaRPr lang="en-US" sz="1275" dirty="0"/>
          </a:p>
        </p:txBody>
      </p:sp>
      <p:sp>
        <p:nvSpPr>
          <p:cNvPr id="25" name="Text 6"/>
          <p:cNvSpPr/>
          <p:nvPr/>
        </p:nvSpPr>
        <p:spPr>
          <a:xfrm>
            <a:off x="1152525" y="4570958"/>
            <a:ext cx="4343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Priorities</a:t>
            </a:r>
            <a:endParaRPr lang="en-US" sz="1500" dirty="0"/>
          </a:p>
        </p:txBody>
      </p:sp>
      <p:sp>
        <p:nvSpPr>
          <p:cNvPr id="26" name="Text 7"/>
          <p:cNvSpPr/>
          <p:nvPr/>
        </p:nvSpPr>
        <p:spPr>
          <a:xfrm>
            <a:off x="1014413" y="4999583"/>
            <a:ext cx="4710113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Contraception First: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Needs may be more urgent than the gynaecological diagnosis itself.</a:t>
            </a:r>
            <a:endParaRPr lang="en-US" sz="1275" dirty="0"/>
          </a:p>
        </p:txBody>
      </p:sp>
      <p:sp>
        <p:nvSpPr>
          <p:cNvPr id="27" name="Text 8"/>
          <p:cNvSpPr/>
          <p:nvPr/>
        </p:nvSpPr>
        <p:spPr>
          <a:xfrm>
            <a:off x="1014413" y="5580608"/>
            <a:ext cx="4710113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Risk-Taking: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Proactively explore sexual activity and safety in a non-judgmental way.</a:t>
            </a:r>
            <a:endParaRPr lang="en-US" sz="1275" dirty="0"/>
          </a:p>
        </p:txBody>
      </p:sp>
      <p:sp>
        <p:nvSpPr>
          <p:cNvPr id="28" name="Text 9"/>
          <p:cNvSpPr/>
          <p:nvPr/>
        </p:nvSpPr>
        <p:spPr>
          <a:xfrm>
            <a:off x="6819900" y="2089696"/>
            <a:ext cx="5029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Investigations &amp; Exams</a:t>
            </a:r>
            <a:endParaRPr lang="en-US" sz="1500" dirty="0"/>
          </a:p>
        </p:txBody>
      </p:sp>
      <p:sp>
        <p:nvSpPr>
          <p:cNvPr id="29" name="Text 10"/>
          <p:cNvSpPr/>
          <p:nvPr/>
        </p:nvSpPr>
        <p:spPr>
          <a:xfrm>
            <a:off x="6681788" y="2518321"/>
            <a:ext cx="4710113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Avoid Invasive Exams: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Speculum and bimanual exams are often inappropriate and traumatic for adolescents.</a:t>
            </a:r>
            <a:endParaRPr lang="en-US" sz="1275" dirty="0"/>
          </a:p>
        </p:txBody>
      </p:sp>
      <p:sp>
        <p:nvSpPr>
          <p:cNvPr id="30" name="Text 11"/>
          <p:cNvSpPr/>
          <p:nvPr/>
        </p:nvSpPr>
        <p:spPr>
          <a:xfrm>
            <a:off x="6681788" y="3099346"/>
            <a:ext cx="4710113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Fertility Concerns: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 sensitive to cultural backgrounds where fertility is a major source of anxiety.</a:t>
            </a:r>
            <a:endParaRPr lang="en-US" sz="1275" dirty="0"/>
          </a:p>
        </p:txBody>
      </p:sp>
      <p:sp>
        <p:nvSpPr>
          <p:cNvPr id="31" name="Text 12"/>
          <p:cNvSpPr/>
          <p:nvPr/>
        </p:nvSpPr>
        <p:spPr>
          <a:xfrm>
            <a:off x="6781800" y="5033367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Pearl</a:t>
            </a:r>
            <a:endParaRPr lang="en-US" sz="1350" dirty="0"/>
          </a:p>
        </p:txBody>
      </p:sp>
      <p:sp>
        <p:nvSpPr>
          <p:cNvPr id="32" name="Text 13"/>
          <p:cNvSpPr/>
          <p:nvPr/>
        </p:nvSpPr>
        <p:spPr>
          <a:xfrm>
            <a:off x="6429375" y="5433417"/>
            <a:ext cx="5000625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the "Golden Minute", even if they present with heavy periods, always ask: </a:t>
            </a:r>
            <a:r>
              <a:rPr lang="en-US" sz="1200" i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"Are you currently seeing anyone or needing any help with contraception?"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Normalise the question as something you ask everyone.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811000" cy="11296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05855"/>
            <a:ext cx="5619750" cy="22002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875383"/>
            <a:ext cx="214313" cy="1753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205930"/>
            <a:ext cx="190500" cy="163264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758380"/>
            <a:ext cx="190500" cy="175766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996630"/>
            <a:ext cx="5619750" cy="208984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266158"/>
            <a:ext cx="214313" cy="17532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596705"/>
            <a:ext cx="190500" cy="163264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149155"/>
            <a:ext cx="190500" cy="1524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0" y="1605855"/>
            <a:ext cx="5619750" cy="214506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19850" y="1875383"/>
            <a:ext cx="214313" cy="17532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9850" y="2205930"/>
            <a:ext cx="190500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9850" y="2758380"/>
            <a:ext cx="1905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250" y="3941415"/>
            <a:ext cx="5619750" cy="214506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9850" y="4210943"/>
            <a:ext cx="214313" cy="17532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9850" y="4541490"/>
            <a:ext cx="190500" cy="163264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9850" y="5093940"/>
            <a:ext cx="190500" cy="163264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952500" y="7620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1" name="Text 1"/>
          <p:cNvSpPr/>
          <p:nvPr/>
        </p:nvSpPr>
        <p:spPr>
          <a:xfrm>
            <a:off x="952500" y="1000125"/>
            <a:ext cx="10668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Consulting Tips for Young People</a:t>
            </a:r>
            <a:endParaRPr lang="en-US" sz="2100" dirty="0"/>
          </a:p>
        </p:txBody>
      </p:sp>
      <p:sp>
        <p:nvSpPr>
          <p:cNvPr id="22" name="Text 2"/>
          <p:cNvSpPr/>
          <p:nvPr/>
        </p:nvSpPr>
        <p:spPr>
          <a:xfrm>
            <a:off x="938213" y="1834455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SEEING THE PATIENT ALONE</a:t>
            </a:r>
            <a:endParaRPr lang="en-US" sz="1350" dirty="0"/>
          </a:p>
        </p:txBody>
      </p:sp>
      <p:sp>
        <p:nvSpPr>
          <p:cNvPr id="23" name="Text 3"/>
          <p:cNvSpPr/>
          <p:nvPr/>
        </p:nvSpPr>
        <p:spPr>
          <a:xfrm>
            <a:off x="895350" y="2205930"/>
            <a:ext cx="4876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Essential for disclosures regarding abuse, pregnancy, or sexual activity.</a:t>
            </a:r>
            <a:endParaRPr lang="en-US" sz="1200" dirty="0"/>
          </a:p>
        </p:txBody>
      </p:sp>
      <p:sp>
        <p:nvSpPr>
          <p:cNvPr id="24" name="Text 4"/>
          <p:cNvSpPr/>
          <p:nvPr/>
        </p:nvSpPr>
        <p:spPr>
          <a:xfrm>
            <a:off x="895350" y="2758380"/>
            <a:ext cx="4876800" cy="723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'Practice Phrasing':</a:t>
            </a:r>
            <a:r>
              <a:rPr lang="en-US" sz="1200" b="1" i="1" dirty="0">
                <a:solidFill>
                  <a:srgbClr val="2D6A4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"Jenny will soon see me by herself—why don't we practice that today?"</a:t>
            </a:r>
            <a:endParaRPr lang="en-US" sz="1200" dirty="0"/>
          </a:p>
        </p:txBody>
      </p:sp>
      <p:sp>
        <p:nvSpPr>
          <p:cNvPr id="25" name="Text 5"/>
          <p:cNvSpPr/>
          <p:nvPr/>
        </p:nvSpPr>
        <p:spPr>
          <a:xfrm>
            <a:off x="938213" y="4225230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NORMALISING TESTING</a:t>
            </a:r>
            <a:endParaRPr lang="en-US" sz="1350" dirty="0"/>
          </a:p>
        </p:txBody>
      </p:sp>
      <p:sp>
        <p:nvSpPr>
          <p:cNvPr id="26" name="Text 6"/>
          <p:cNvSpPr/>
          <p:nvPr/>
        </p:nvSpPr>
        <p:spPr>
          <a:xfrm>
            <a:off x="895350" y="4596705"/>
            <a:ext cx="4876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 STI and pregnancy tests as routine screening for all young people.</a:t>
            </a:r>
            <a:endParaRPr lang="en-US" sz="1200" dirty="0"/>
          </a:p>
        </p:txBody>
      </p:sp>
      <p:sp>
        <p:nvSpPr>
          <p:cNvPr id="27" name="Text 7"/>
          <p:cNvSpPr/>
          <p:nvPr/>
        </p:nvSpPr>
        <p:spPr>
          <a:xfrm>
            <a:off x="895350" y="5149155"/>
            <a:ext cx="112966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Reduces stigma and defensiveness during the sexual health history.</a:t>
            </a:r>
            <a:endParaRPr lang="en-US" sz="1200" dirty="0"/>
          </a:p>
        </p:txBody>
      </p:sp>
      <p:sp>
        <p:nvSpPr>
          <p:cNvPr id="28" name="Text 8"/>
          <p:cNvSpPr/>
          <p:nvPr/>
        </p:nvSpPr>
        <p:spPr>
          <a:xfrm>
            <a:off x="6748463" y="183445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 LIMITS</a:t>
            </a:r>
            <a:endParaRPr lang="en-US" sz="1350" dirty="0"/>
          </a:p>
        </p:txBody>
      </p:sp>
      <p:sp>
        <p:nvSpPr>
          <p:cNvPr id="29" name="Text 9"/>
          <p:cNvSpPr/>
          <p:nvPr/>
        </p:nvSpPr>
        <p:spPr>
          <a:xfrm>
            <a:off x="6705600" y="2205930"/>
            <a:ext cx="4876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 explicit: "What we discuss stays in this room unless I'm worried about your safety."</a:t>
            </a:r>
            <a:endParaRPr lang="en-US" sz="1200" dirty="0"/>
          </a:p>
        </p:txBody>
      </p:sp>
      <p:sp>
        <p:nvSpPr>
          <p:cNvPr id="30" name="Text 10"/>
          <p:cNvSpPr/>
          <p:nvPr/>
        </p:nvSpPr>
        <p:spPr>
          <a:xfrm>
            <a:off x="6705600" y="2758380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define 'Safeguarding' in plain English if the limit is reached.</a:t>
            </a:r>
            <a:endParaRPr lang="en-US" sz="1200" dirty="0"/>
          </a:p>
        </p:txBody>
      </p:sp>
      <p:sp>
        <p:nvSpPr>
          <p:cNvPr id="31" name="Text 11"/>
          <p:cNvSpPr/>
          <p:nvPr/>
        </p:nvSpPr>
        <p:spPr>
          <a:xfrm>
            <a:off x="6748463" y="417001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PEARL</a:t>
            </a:r>
            <a:endParaRPr lang="en-US" sz="1350" dirty="0"/>
          </a:p>
        </p:txBody>
      </p:sp>
      <p:sp>
        <p:nvSpPr>
          <p:cNvPr id="32" name="Text 12"/>
          <p:cNvSpPr/>
          <p:nvPr/>
        </p:nvSpPr>
        <p:spPr>
          <a:xfrm>
            <a:off x="6705600" y="4541490"/>
            <a:ext cx="4876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Opening Strategy: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"I ask all young people about their periods and sexual health—it's part of routine care."</a:t>
            </a:r>
            <a:endParaRPr lang="en-US" sz="1200" dirty="0"/>
          </a:p>
        </p:txBody>
      </p:sp>
      <p:sp>
        <p:nvSpPr>
          <p:cNvPr id="33" name="Text 13"/>
          <p:cNvSpPr/>
          <p:nvPr/>
        </p:nvSpPr>
        <p:spPr>
          <a:xfrm>
            <a:off x="6705600" y="5093940"/>
            <a:ext cx="4876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Demonstrates empathy, rapport building, and clinical safety in the exam.</a:t>
            </a:r>
            <a:endParaRPr lang="en-US" sz="1200" dirty="0"/>
          </a:p>
        </p:txBody>
      </p:sp>
      <p:sp>
        <p:nvSpPr>
          <p:cNvPr id="34" name="Text 14"/>
          <p:cNvSpPr/>
          <p:nvPr/>
        </p:nvSpPr>
        <p:spPr>
          <a:xfrm>
            <a:off x="571500" y="6467475"/>
            <a:ext cx="1162050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Note: Every woman of childbearing age should be considered pregnant until proven otherwise.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9391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34355"/>
            <a:ext cx="5572125" cy="257844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291530"/>
            <a:ext cx="285750" cy="228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3898553"/>
            <a:ext cx="5572125" cy="2578447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4155728"/>
            <a:ext cx="285750" cy="2286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75" y="1034355"/>
            <a:ext cx="5572125" cy="2578447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475" y="1291530"/>
            <a:ext cx="285750" cy="2286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3898553"/>
            <a:ext cx="5572125" cy="2578447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4155728"/>
            <a:ext cx="285750" cy="22860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381000" y="190500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4" name="Text 1"/>
          <p:cNvSpPr/>
          <p:nvPr/>
        </p:nvSpPr>
        <p:spPr>
          <a:xfrm>
            <a:off x="381000" y="428625"/>
            <a:ext cx="11811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 and Fraser Competence</a:t>
            </a:r>
            <a:endParaRPr lang="en-US" sz="2100" dirty="0"/>
          </a:p>
        </p:txBody>
      </p:sp>
      <p:sp>
        <p:nvSpPr>
          <p:cNvPr id="15" name="Text 2"/>
          <p:cNvSpPr/>
          <p:nvPr/>
        </p:nvSpPr>
        <p:spPr>
          <a:xfrm>
            <a:off x="1009650" y="1262955"/>
            <a:ext cx="3429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 Framework</a:t>
            </a:r>
            <a:endParaRPr lang="en-US" sz="1500" dirty="0"/>
          </a:p>
        </p:txBody>
      </p:sp>
      <p:sp>
        <p:nvSpPr>
          <p:cNvPr id="16" name="Text 3"/>
          <p:cNvSpPr/>
          <p:nvPr/>
        </p:nvSpPr>
        <p:spPr>
          <a:xfrm>
            <a:off x="781050" y="1701105"/>
            <a:ext cx="113347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Under-16s are entitled to confidential care if competent.</a:t>
            </a:r>
            <a:endParaRPr lang="en-US" sz="1275" dirty="0"/>
          </a:p>
        </p:txBody>
      </p:sp>
      <p:sp>
        <p:nvSpPr>
          <p:cNvPr id="17" name="Text 4"/>
          <p:cNvSpPr/>
          <p:nvPr/>
        </p:nvSpPr>
        <p:spPr>
          <a:xfrm>
            <a:off x="781050" y="2039243"/>
            <a:ext cx="952119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 is a legal duty, not a privilege.</a:t>
            </a:r>
            <a:endParaRPr lang="en-US" sz="1275" dirty="0"/>
          </a:p>
        </p:txBody>
      </p:sp>
      <p:sp>
        <p:nvSpPr>
          <p:cNvPr id="18" name="Text 5"/>
          <p:cNvSpPr/>
          <p:nvPr/>
        </p:nvSpPr>
        <p:spPr>
          <a:xfrm>
            <a:off x="781050" y="2377380"/>
            <a:ext cx="1029843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Respect autonomy unless there is a safeguarding risk.</a:t>
            </a:r>
            <a:endParaRPr lang="en-US" sz="1275" dirty="0"/>
          </a:p>
        </p:txBody>
      </p:sp>
      <p:sp>
        <p:nvSpPr>
          <p:cNvPr id="19" name="Text 6"/>
          <p:cNvSpPr/>
          <p:nvPr/>
        </p:nvSpPr>
        <p:spPr>
          <a:xfrm>
            <a:off x="1009650" y="4127153"/>
            <a:ext cx="6858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Fraser Criteria (NICE-aligned)</a:t>
            </a:r>
            <a:endParaRPr lang="en-US" sz="1500" dirty="0"/>
          </a:p>
        </p:txBody>
      </p:sp>
      <p:sp>
        <p:nvSpPr>
          <p:cNvPr id="20" name="Text 7"/>
          <p:cNvSpPr/>
          <p:nvPr/>
        </p:nvSpPr>
        <p:spPr>
          <a:xfrm>
            <a:off x="781050" y="4565303"/>
            <a:ext cx="854964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Patient understands advice and implications.</a:t>
            </a:r>
            <a:endParaRPr lang="en-US" sz="1275" dirty="0"/>
          </a:p>
        </p:txBody>
      </p:sp>
      <p:sp>
        <p:nvSpPr>
          <p:cNvPr id="21" name="Text 8"/>
          <p:cNvSpPr/>
          <p:nvPr/>
        </p:nvSpPr>
        <p:spPr>
          <a:xfrm>
            <a:off x="781050" y="4903440"/>
            <a:ext cx="932688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Cannot be persuaded to inform parents/guardians.</a:t>
            </a:r>
            <a:endParaRPr lang="en-US" sz="1275" dirty="0"/>
          </a:p>
        </p:txBody>
      </p:sp>
      <p:sp>
        <p:nvSpPr>
          <p:cNvPr id="22" name="Text 9"/>
          <p:cNvSpPr/>
          <p:nvPr/>
        </p:nvSpPr>
        <p:spPr>
          <a:xfrm>
            <a:off x="781050" y="5241578"/>
            <a:ext cx="990981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Physical/mental health likely to suffer without it.</a:t>
            </a:r>
            <a:endParaRPr lang="en-US" sz="1275" dirty="0"/>
          </a:p>
        </p:txBody>
      </p:sp>
      <p:sp>
        <p:nvSpPr>
          <p:cNvPr id="23" name="Text 10"/>
          <p:cNvSpPr/>
          <p:nvPr/>
        </p:nvSpPr>
        <p:spPr>
          <a:xfrm>
            <a:off x="6867525" y="1262955"/>
            <a:ext cx="53244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Documentation &amp; Safeguarding</a:t>
            </a:r>
            <a:endParaRPr lang="en-US" sz="1500" dirty="0"/>
          </a:p>
        </p:txBody>
      </p:sp>
      <p:sp>
        <p:nvSpPr>
          <p:cNvPr id="24" name="Text 11"/>
          <p:cNvSpPr/>
          <p:nvPr/>
        </p:nvSpPr>
        <p:spPr>
          <a:xfrm>
            <a:off x="6638925" y="1701105"/>
            <a:ext cx="55530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the Fraser assessment for every new intervention.</a:t>
            </a:r>
            <a:endParaRPr lang="en-US" sz="1275" dirty="0"/>
          </a:p>
        </p:txBody>
      </p:sp>
      <p:sp>
        <p:nvSpPr>
          <p:cNvPr id="25" name="Text 12"/>
          <p:cNvSpPr/>
          <p:nvPr/>
        </p:nvSpPr>
        <p:spPr>
          <a:xfrm>
            <a:off x="6638925" y="2039243"/>
            <a:ext cx="55530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Competence is decision-specific, not a "blanket" status.</a:t>
            </a:r>
            <a:endParaRPr lang="en-US" sz="1275" dirty="0"/>
          </a:p>
        </p:txBody>
      </p:sp>
      <p:sp>
        <p:nvSpPr>
          <p:cNvPr id="26" name="Text 13"/>
          <p:cNvSpPr/>
          <p:nvPr/>
        </p:nvSpPr>
        <p:spPr>
          <a:xfrm>
            <a:off x="6638925" y="2377380"/>
            <a:ext cx="55530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 concerns MUST override confidentiality.</a:t>
            </a:r>
            <a:endParaRPr lang="en-US" sz="1275" dirty="0"/>
          </a:p>
        </p:txBody>
      </p:sp>
      <p:sp>
        <p:nvSpPr>
          <p:cNvPr id="27" name="Text 14"/>
          <p:cNvSpPr/>
          <p:nvPr/>
        </p:nvSpPr>
        <p:spPr>
          <a:xfrm>
            <a:off x="6867525" y="4127153"/>
            <a:ext cx="4114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Pearl: Framing</a:t>
            </a:r>
            <a:endParaRPr lang="en-US" sz="1500" dirty="0"/>
          </a:p>
        </p:txBody>
      </p:sp>
      <p:sp>
        <p:nvSpPr>
          <p:cNvPr id="28" name="Text 15"/>
          <p:cNvSpPr/>
          <p:nvPr/>
        </p:nvSpPr>
        <p:spPr>
          <a:xfrm>
            <a:off x="6638925" y="4565303"/>
            <a:ext cx="55530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Explicitly state confidentiality limits out loud.</a:t>
            </a:r>
            <a:endParaRPr lang="en-US" sz="1275" dirty="0"/>
          </a:p>
        </p:txBody>
      </p:sp>
      <p:sp>
        <p:nvSpPr>
          <p:cNvPr id="29" name="Text 16"/>
          <p:cNvSpPr/>
          <p:nvPr/>
        </p:nvSpPr>
        <p:spPr>
          <a:xfrm>
            <a:off x="6638925" y="4903440"/>
            <a:ext cx="55530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"I'd always try to talk to you first before sharing info."</a:t>
            </a:r>
            <a:endParaRPr lang="en-US" sz="1275" dirty="0"/>
          </a:p>
        </p:txBody>
      </p:sp>
      <p:sp>
        <p:nvSpPr>
          <p:cNvPr id="30" name="Text 17"/>
          <p:cNvSpPr/>
          <p:nvPr/>
        </p:nvSpPr>
        <p:spPr>
          <a:xfrm>
            <a:off x="6638925" y="5241578"/>
            <a:ext cx="555307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Normalise by saying "We do this for all young people."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874490"/>
            <a:ext cx="5381625" cy="220027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2144018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531715"/>
            <a:ext cx="95250" cy="8453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3065115"/>
            <a:ext cx="95250" cy="84534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3636615"/>
            <a:ext cx="2543175" cy="2095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312890"/>
            <a:ext cx="5381625" cy="15144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4582418"/>
            <a:ext cx="214313" cy="1753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836390"/>
            <a:ext cx="5381625" cy="189547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2105918"/>
            <a:ext cx="214313" cy="17532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2493615"/>
            <a:ext cx="95250" cy="84534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3027015"/>
            <a:ext cx="95250" cy="9525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38875" y="3969990"/>
            <a:ext cx="5381625" cy="189547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4239518"/>
            <a:ext cx="214313" cy="17532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4627215"/>
            <a:ext cx="95250" cy="9525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5160615"/>
            <a:ext cx="95250" cy="9525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1" name="Text 1"/>
          <p:cNvSpPr/>
          <p:nvPr/>
        </p:nvSpPr>
        <p:spPr>
          <a:xfrm>
            <a:off x="571500" y="619125"/>
            <a:ext cx="116205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 and Mandatory FGM Reporting</a:t>
            </a:r>
            <a:endParaRPr lang="en-US" sz="2100" dirty="0"/>
          </a:p>
        </p:txBody>
      </p:sp>
      <p:sp>
        <p:nvSpPr>
          <p:cNvPr id="22" name="Text 2"/>
          <p:cNvSpPr/>
          <p:nvPr/>
        </p:nvSpPr>
        <p:spPr>
          <a:xfrm>
            <a:off x="1109663" y="2103090"/>
            <a:ext cx="57607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FGM Reporting Duty</a:t>
            </a:r>
            <a:endParaRPr lang="en-US" sz="1350" dirty="0"/>
          </a:p>
        </p:txBody>
      </p:sp>
      <p:sp>
        <p:nvSpPr>
          <p:cNvPr id="23" name="Text 3"/>
          <p:cNvSpPr/>
          <p:nvPr/>
        </p:nvSpPr>
        <p:spPr>
          <a:xfrm>
            <a:off x="971550" y="2474565"/>
            <a:ext cx="47529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MUST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report to the police if you identify FGM in a girl under 18.</a:t>
            </a:r>
            <a:endParaRPr lang="en-US" sz="1200" dirty="0"/>
          </a:p>
        </p:txBody>
      </p:sp>
      <p:sp>
        <p:nvSpPr>
          <p:cNvPr id="24" name="Text 4"/>
          <p:cNvSpPr/>
          <p:nvPr/>
        </p:nvSpPr>
        <p:spPr>
          <a:xfrm>
            <a:off x="971550" y="3007965"/>
            <a:ext cx="47529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Duty applies to all regulated health professionals (as of April 2015).</a:t>
            </a:r>
            <a:endParaRPr lang="en-US" sz="1200" dirty="0"/>
          </a:p>
        </p:txBody>
      </p:sp>
      <p:sp>
        <p:nvSpPr>
          <p:cNvPr id="25" name="Text 5"/>
          <p:cNvSpPr/>
          <p:nvPr/>
        </p:nvSpPr>
        <p:spPr>
          <a:xfrm>
            <a:off x="876300" y="3636615"/>
            <a:ext cx="4727825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AKT: MANDATORY REPORTING YEAR 2015</a:t>
            </a:r>
            <a:endParaRPr lang="en-US" sz="900" dirty="0"/>
          </a:p>
        </p:txBody>
      </p:sp>
      <p:sp>
        <p:nvSpPr>
          <p:cNvPr id="26" name="Text 6"/>
          <p:cNvSpPr/>
          <p:nvPr/>
        </p:nvSpPr>
        <p:spPr>
          <a:xfrm>
            <a:off x="1109663" y="4541490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Definition of FGM</a:t>
            </a:r>
            <a:endParaRPr lang="en-US" sz="1350" dirty="0"/>
          </a:p>
        </p:txBody>
      </p:sp>
      <p:sp>
        <p:nvSpPr>
          <p:cNvPr id="27" name="Text 7"/>
          <p:cNvSpPr/>
          <p:nvPr/>
        </p:nvSpPr>
        <p:spPr>
          <a:xfrm>
            <a:off x="800100" y="4912965"/>
            <a:ext cx="49244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procedures involving partial or total removal of external female genitalia, or other injury to female genital organs for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non-medical reasons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28" name="Text 8"/>
          <p:cNvSpPr/>
          <p:nvPr/>
        </p:nvSpPr>
        <p:spPr>
          <a:xfrm>
            <a:off x="6777038" y="2064990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STIs in Children</a:t>
            </a:r>
            <a:endParaRPr lang="en-US" sz="1350" dirty="0"/>
          </a:p>
        </p:txBody>
      </p:sp>
      <p:sp>
        <p:nvSpPr>
          <p:cNvPr id="29" name="Text 9"/>
          <p:cNvSpPr/>
          <p:nvPr/>
        </p:nvSpPr>
        <p:spPr>
          <a:xfrm>
            <a:off x="6638925" y="2436465"/>
            <a:ext cx="47529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STI in a child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 13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Child Sexual Abuse until proven otherwise.</a:t>
            </a:r>
            <a:endParaRPr lang="en-US" sz="1200" dirty="0"/>
          </a:p>
        </p:txBody>
      </p:sp>
      <p:sp>
        <p:nvSpPr>
          <p:cNvPr id="30" name="Text 10"/>
          <p:cNvSpPr/>
          <p:nvPr/>
        </p:nvSpPr>
        <p:spPr>
          <a:xfrm>
            <a:off x="6638925" y="2969865"/>
            <a:ext cx="47529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Requires an immediate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 referral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specialist pediatric assessment.</a:t>
            </a:r>
            <a:endParaRPr lang="en-US" sz="1200" dirty="0"/>
          </a:p>
        </p:txBody>
      </p:sp>
      <p:sp>
        <p:nvSpPr>
          <p:cNvPr id="31" name="Text 11"/>
          <p:cNvSpPr/>
          <p:nvPr/>
        </p:nvSpPr>
        <p:spPr>
          <a:xfrm>
            <a:off x="6777038" y="419859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 Limits</a:t>
            </a:r>
            <a:endParaRPr lang="en-US" sz="1350" dirty="0"/>
          </a:p>
        </p:txBody>
      </p:sp>
      <p:sp>
        <p:nvSpPr>
          <p:cNvPr id="32" name="Text 12"/>
          <p:cNvSpPr/>
          <p:nvPr/>
        </p:nvSpPr>
        <p:spPr>
          <a:xfrm>
            <a:off x="6638925" y="4570065"/>
            <a:ext cx="47529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 must be respected unless there is a clear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 concern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33" name="Text 13"/>
          <p:cNvSpPr/>
          <p:nvPr/>
        </p:nvSpPr>
        <p:spPr>
          <a:xfrm>
            <a:off x="6638925" y="5103465"/>
            <a:ext cx="47529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document Fraser competence assessment for under-16s seeking contraception.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"/>
            <a:ext cx="11430000" cy="85338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386780"/>
            <a:ext cx="5524500" cy="237499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648718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063055"/>
            <a:ext cx="119063" cy="119063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603897"/>
            <a:ext cx="119063" cy="11906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144738"/>
            <a:ext cx="119063" cy="119063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952280"/>
            <a:ext cx="5524500" cy="2374999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214217"/>
            <a:ext cx="238125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628555"/>
            <a:ext cx="119063" cy="119063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169396"/>
            <a:ext cx="119063" cy="108198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710238"/>
            <a:ext cx="119063" cy="119063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6500" y="1386780"/>
            <a:ext cx="5524500" cy="2394049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15100" y="1601093"/>
            <a:ext cx="238125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86500" y="3933230"/>
            <a:ext cx="5524500" cy="2394049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15100" y="4147542"/>
            <a:ext cx="238125" cy="19050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762000" y="4572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762000" y="685800"/>
            <a:ext cx="11430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CASES Audit Findings: Referral Analysis</a:t>
            </a:r>
            <a:endParaRPr lang="en-US" sz="2100" dirty="0"/>
          </a:p>
        </p:txBody>
      </p:sp>
      <p:sp>
        <p:nvSpPr>
          <p:cNvPr id="21" name="Text 2"/>
          <p:cNvSpPr/>
          <p:nvPr/>
        </p:nvSpPr>
        <p:spPr>
          <a:xfrm>
            <a:off x="962025" y="1615380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Referrals Were Returned</a:t>
            </a:r>
            <a:endParaRPr lang="en-US" sz="1350" dirty="0"/>
          </a:p>
        </p:txBody>
      </p:sp>
      <p:sp>
        <p:nvSpPr>
          <p:cNvPr id="22" name="Text 3"/>
          <p:cNvSpPr/>
          <p:nvPr/>
        </p:nvSpPr>
        <p:spPr>
          <a:xfrm>
            <a:off x="842963" y="2024955"/>
            <a:ext cx="48339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Missing STI Screens: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Referrals often lacked mandatory sexual health screening.</a:t>
            </a:r>
            <a:endParaRPr lang="en-US" sz="1200" dirty="0"/>
          </a:p>
        </p:txBody>
      </p:sp>
      <p:sp>
        <p:nvSpPr>
          <p:cNvPr id="23" name="Text 4"/>
          <p:cNvSpPr/>
          <p:nvPr/>
        </p:nvSpPr>
        <p:spPr>
          <a:xfrm>
            <a:off x="842963" y="2565797"/>
            <a:ext cx="48339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First-Line Trial: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Management (e.g., NSAIDs/COCP) not attempted before referral.</a:t>
            </a:r>
            <a:endParaRPr lang="en-US" sz="1200" dirty="0"/>
          </a:p>
        </p:txBody>
      </p:sp>
      <p:sp>
        <p:nvSpPr>
          <p:cNvPr id="24" name="Text 5"/>
          <p:cNvSpPr/>
          <p:nvPr/>
        </p:nvSpPr>
        <p:spPr>
          <a:xfrm>
            <a:off x="842963" y="3106638"/>
            <a:ext cx="48339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Care Scope: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Conditions easily managed in the community without specialists.</a:t>
            </a:r>
            <a:endParaRPr lang="en-US" sz="1200" dirty="0"/>
          </a:p>
        </p:txBody>
      </p:sp>
      <p:sp>
        <p:nvSpPr>
          <p:cNvPr id="25" name="Text 6"/>
          <p:cNvSpPr/>
          <p:nvPr/>
        </p:nvSpPr>
        <p:spPr>
          <a:xfrm>
            <a:off x="962025" y="4180880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Lessons for GPs</a:t>
            </a:r>
            <a:endParaRPr lang="en-US" sz="1350" dirty="0"/>
          </a:p>
        </p:txBody>
      </p:sp>
      <p:sp>
        <p:nvSpPr>
          <p:cNvPr id="26" name="Text 7"/>
          <p:cNvSpPr/>
          <p:nvPr/>
        </p:nvSpPr>
        <p:spPr>
          <a:xfrm>
            <a:off x="842963" y="4590455"/>
            <a:ext cx="48339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Labial Normality: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Referrals for cosmetic concerns/variation are frequently returned.</a:t>
            </a:r>
            <a:endParaRPr lang="en-US" sz="1200" dirty="0"/>
          </a:p>
        </p:txBody>
      </p:sp>
      <p:sp>
        <p:nvSpPr>
          <p:cNvPr id="27" name="Text 8"/>
          <p:cNvSpPr/>
          <p:nvPr/>
        </p:nvSpPr>
        <p:spPr>
          <a:xfrm>
            <a:off x="842963" y="5131296"/>
            <a:ext cx="48339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Variation: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Irregular cycles in early adolescence over-medicalised.</a:t>
            </a:r>
            <a:endParaRPr lang="en-US" sz="1200" dirty="0"/>
          </a:p>
        </p:txBody>
      </p:sp>
      <p:sp>
        <p:nvSpPr>
          <p:cNvPr id="28" name="Text 9"/>
          <p:cNvSpPr/>
          <p:nvPr/>
        </p:nvSpPr>
        <p:spPr>
          <a:xfrm>
            <a:off x="842963" y="5672138"/>
            <a:ext cx="483393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 First: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perform an STI screen before referring for bleeding/discharge.</a:t>
            </a:r>
            <a:endParaRPr lang="en-US" sz="1200" dirty="0"/>
          </a:p>
        </p:txBody>
      </p:sp>
      <p:sp>
        <p:nvSpPr>
          <p:cNvPr id="29" name="Text 10"/>
          <p:cNvSpPr/>
          <p:nvPr/>
        </p:nvSpPr>
        <p:spPr>
          <a:xfrm>
            <a:off x="6867525" y="1567755"/>
            <a:ext cx="53244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Presentations (1-3)</a:t>
            </a:r>
            <a:endParaRPr lang="en-US" sz="1350" dirty="0"/>
          </a:p>
        </p:txBody>
      </p:sp>
      <p:sp>
        <p:nvSpPr>
          <p:cNvPr id="30" name="Text 11"/>
          <p:cNvSpPr/>
          <p:nvPr/>
        </p:nvSpPr>
        <p:spPr>
          <a:xfrm>
            <a:off x="6515100" y="1977330"/>
            <a:ext cx="4876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</a:t>
            </a:r>
            <a:endParaRPr lang="en-US" sz="1200" dirty="0"/>
          </a:p>
        </p:txBody>
      </p:sp>
      <p:sp>
        <p:nvSpPr>
          <p:cNvPr id="31" name="Text 12"/>
          <p:cNvSpPr/>
          <p:nvPr/>
        </p:nvSpPr>
        <p:spPr>
          <a:xfrm>
            <a:off x="6840141" y="1977330"/>
            <a:ext cx="4742259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Menstrual Problems: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Most frequent cause for secondary care seeking.</a:t>
            </a:r>
            <a:endParaRPr lang="en-US" sz="1200" dirty="0"/>
          </a:p>
        </p:txBody>
      </p:sp>
      <p:sp>
        <p:nvSpPr>
          <p:cNvPr id="32" name="Text 13"/>
          <p:cNvSpPr/>
          <p:nvPr/>
        </p:nvSpPr>
        <p:spPr>
          <a:xfrm>
            <a:off x="6515100" y="2518172"/>
            <a:ext cx="4876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</a:t>
            </a:r>
            <a:endParaRPr lang="en-US" sz="1200" dirty="0"/>
          </a:p>
        </p:txBody>
      </p:sp>
      <p:sp>
        <p:nvSpPr>
          <p:cNvPr id="33" name="Text 14"/>
          <p:cNvSpPr/>
          <p:nvPr/>
        </p:nvSpPr>
        <p:spPr>
          <a:xfrm>
            <a:off x="6849517" y="2518172"/>
            <a:ext cx="4732883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High volume of referrals for biochemical/clinical assessment.</a:t>
            </a:r>
            <a:endParaRPr lang="en-US" sz="1200" dirty="0"/>
          </a:p>
        </p:txBody>
      </p:sp>
      <p:sp>
        <p:nvSpPr>
          <p:cNvPr id="34" name="Text 15"/>
          <p:cNvSpPr/>
          <p:nvPr/>
        </p:nvSpPr>
        <p:spPr>
          <a:xfrm>
            <a:off x="6515100" y="3059013"/>
            <a:ext cx="4876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</a:t>
            </a:r>
            <a:endParaRPr lang="en-US" sz="1200" dirty="0"/>
          </a:p>
        </p:txBody>
      </p:sp>
      <p:sp>
        <p:nvSpPr>
          <p:cNvPr id="35" name="Text 16"/>
          <p:cNvSpPr/>
          <p:nvPr/>
        </p:nvSpPr>
        <p:spPr>
          <a:xfrm>
            <a:off x="6858000" y="3059013"/>
            <a:ext cx="53340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Dysmenorrhoea: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Significant impact on school/quality of life.</a:t>
            </a:r>
            <a:endParaRPr lang="en-US" sz="1200" dirty="0"/>
          </a:p>
        </p:txBody>
      </p:sp>
      <p:sp>
        <p:nvSpPr>
          <p:cNvPr id="36" name="Text 17"/>
          <p:cNvSpPr/>
          <p:nvPr/>
        </p:nvSpPr>
        <p:spPr>
          <a:xfrm>
            <a:off x="6867525" y="4114205"/>
            <a:ext cx="53244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Presentations (4-6)</a:t>
            </a:r>
            <a:endParaRPr lang="en-US" sz="1350" dirty="0"/>
          </a:p>
        </p:txBody>
      </p:sp>
      <p:sp>
        <p:nvSpPr>
          <p:cNvPr id="37" name="Text 18"/>
          <p:cNvSpPr/>
          <p:nvPr/>
        </p:nvSpPr>
        <p:spPr>
          <a:xfrm>
            <a:off x="6515100" y="4523780"/>
            <a:ext cx="4876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</a:t>
            </a:r>
            <a:endParaRPr lang="en-US" sz="1200" dirty="0"/>
          </a:p>
        </p:txBody>
      </p:sp>
      <p:sp>
        <p:nvSpPr>
          <p:cNvPr id="38" name="Text 19"/>
          <p:cNvSpPr/>
          <p:nvPr/>
        </p:nvSpPr>
        <p:spPr>
          <a:xfrm>
            <a:off x="6858000" y="4523780"/>
            <a:ext cx="53340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Ovarian Cysts: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Often simple functional cysts found incidentally.</a:t>
            </a:r>
            <a:endParaRPr lang="en-US" sz="1200" dirty="0"/>
          </a:p>
        </p:txBody>
      </p:sp>
      <p:sp>
        <p:nvSpPr>
          <p:cNvPr id="39" name="Text 20"/>
          <p:cNvSpPr/>
          <p:nvPr/>
        </p:nvSpPr>
        <p:spPr>
          <a:xfrm>
            <a:off x="6515100" y="4851350"/>
            <a:ext cx="4876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</a:t>
            </a:r>
            <a:endParaRPr lang="en-US" sz="1200" dirty="0"/>
          </a:p>
        </p:txBody>
      </p:sp>
      <p:sp>
        <p:nvSpPr>
          <p:cNvPr id="40" name="Text 21"/>
          <p:cNvSpPr/>
          <p:nvPr/>
        </p:nvSpPr>
        <p:spPr>
          <a:xfrm>
            <a:off x="6858000" y="4851350"/>
            <a:ext cx="53340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Cervical Problems: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Abnormal smears or ectropion symptoms.</a:t>
            </a:r>
            <a:endParaRPr lang="en-US" sz="1200" dirty="0"/>
          </a:p>
        </p:txBody>
      </p:sp>
      <p:sp>
        <p:nvSpPr>
          <p:cNvPr id="41" name="Text 22"/>
          <p:cNvSpPr/>
          <p:nvPr/>
        </p:nvSpPr>
        <p:spPr>
          <a:xfrm>
            <a:off x="6515100" y="5178921"/>
            <a:ext cx="4876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</a:t>
            </a:r>
            <a:endParaRPr lang="en-US" sz="1200" dirty="0"/>
          </a:p>
        </p:txBody>
      </p:sp>
      <p:sp>
        <p:nvSpPr>
          <p:cNvPr id="42" name="Text 23"/>
          <p:cNvSpPr/>
          <p:nvPr/>
        </p:nvSpPr>
        <p:spPr>
          <a:xfrm>
            <a:off x="6858000" y="5178921"/>
            <a:ext cx="53340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Young people (16-25) remain the highest risk group.</a:t>
            </a:r>
            <a:endParaRPr lang="en-US" sz="1200" dirty="0"/>
          </a:p>
        </p:txBody>
      </p:sp>
      <p:sp>
        <p:nvSpPr>
          <p:cNvPr id="43" name="Text 24"/>
          <p:cNvSpPr/>
          <p:nvPr/>
        </p:nvSpPr>
        <p:spPr>
          <a:xfrm>
            <a:off x="381000" y="6479679"/>
            <a:ext cx="11811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CASES Audit, Sheffield (2016 onwards) - Reviewing gynaecology referrals in young women aged 16–25.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11811000" cy="100578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386780"/>
            <a:ext cx="5572125" cy="235267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656308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929955"/>
            <a:ext cx="5572125" cy="214699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4199483"/>
            <a:ext cx="214313" cy="17532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386780"/>
            <a:ext cx="5572125" cy="226888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7475" y="1608683"/>
            <a:ext cx="214313" cy="17532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3808065"/>
            <a:ext cx="5572125" cy="226888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4029968"/>
            <a:ext cx="214313" cy="17532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952500" y="6096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4" name="Text 1"/>
          <p:cNvSpPr/>
          <p:nvPr/>
        </p:nvSpPr>
        <p:spPr>
          <a:xfrm>
            <a:off x="952500" y="838200"/>
            <a:ext cx="10668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Menstrual Development</a:t>
            </a:r>
            <a:endParaRPr lang="en-US" sz="2100" dirty="0"/>
          </a:p>
        </p:txBody>
      </p:sp>
      <p:sp>
        <p:nvSpPr>
          <p:cNvPr id="15" name="Text 2"/>
          <p:cNvSpPr/>
          <p:nvPr/>
        </p:nvSpPr>
        <p:spPr>
          <a:xfrm>
            <a:off x="938213" y="1615380"/>
            <a:ext cx="34975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Milestones</a:t>
            </a:r>
            <a:endParaRPr lang="en-US" sz="1350" dirty="0"/>
          </a:p>
        </p:txBody>
      </p:sp>
      <p:sp>
        <p:nvSpPr>
          <p:cNvPr id="16" name="Text 3"/>
          <p:cNvSpPr/>
          <p:nvPr/>
        </p:nvSpPr>
        <p:spPr>
          <a:xfrm>
            <a:off x="876300" y="2024955"/>
            <a:ext cx="8956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age of menarche in the UK is </a:t>
            </a: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12–13 years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17" name="Text 4"/>
          <p:cNvSpPr/>
          <p:nvPr/>
        </p:nvSpPr>
        <p:spPr>
          <a:xfrm>
            <a:off x="876300" y="2367855"/>
            <a:ext cx="4848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Cycles are often </a:t>
            </a: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irregular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the first 1–2 years due to HPO axis immaturity.</a:t>
            </a:r>
            <a:endParaRPr lang="en-US" sz="1200" dirty="0"/>
          </a:p>
        </p:txBody>
      </p:sp>
      <p:sp>
        <p:nvSpPr>
          <p:cNvPr id="18" name="Text 5"/>
          <p:cNvSpPr/>
          <p:nvPr/>
        </p:nvSpPr>
        <p:spPr>
          <a:xfrm>
            <a:off x="876300" y="2939355"/>
            <a:ext cx="4848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Regularity is expected by 1 year post-menarche; later starters (&gt;13) may take longer.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938213" y="4158555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Developmental Physiology</a:t>
            </a:r>
            <a:endParaRPr lang="en-US" sz="1350" dirty="0"/>
          </a:p>
        </p:txBody>
      </p:sp>
      <p:sp>
        <p:nvSpPr>
          <p:cNvPr id="20" name="Text 7"/>
          <p:cNvSpPr/>
          <p:nvPr/>
        </p:nvSpPr>
        <p:spPr>
          <a:xfrm>
            <a:off x="876300" y="4568130"/>
            <a:ext cx="4848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Irregularity is usually </a:t>
            </a: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anovulatory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physiological during adolescence.</a:t>
            </a:r>
            <a:endParaRPr lang="en-US" sz="1200" dirty="0"/>
          </a:p>
        </p:txBody>
      </p:sp>
      <p:sp>
        <p:nvSpPr>
          <p:cNvPr id="21" name="Text 8"/>
          <p:cNvSpPr/>
          <p:nvPr/>
        </p:nvSpPr>
        <p:spPr>
          <a:xfrm>
            <a:off x="876300" y="5139630"/>
            <a:ext cx="4848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Reassurance is the primary management for asymptomatic irregularity in the first 24 months.</a:t>
            </a:r>
            <a:endParaRPr lang="en-US" sz="1200" dirty="0"/>
          </a:p>
        </p:txBody>
      </p:sp>
      <p:sp>
        <p:nvSpPr>
          <p:cNvPr id="22" name="Text 9"/>
          <p:cNvSpPr/>
          <p:nvPr/>
        </p:nvSpPr>
        <p:spPr>
          <a:xfrm>
            <a:off x="6796088" y="1567755"/>
            <a:ext cx="28803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</a:t>
            </a:r>
            <a:endParaRPr lang="en-US" sz="1350" dirty="0"/>
          </a:p>
        </p:txBody>
      </p:sp>
      <p:sp>
        <p:nvSpPr>
          <p:cNvPr id="23" name="Text 10"/>
          <p:cNvSpPr/>
          <p:nvPr/>
        </p:nvSpPr>
        <p:spPr>
          <a:xfrm>
            <a:off x="6734175" y="1977330"/>
            <a:ext cx="54578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Oligomenorrhoea at age 15 or older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warrants clinical investigation.</a:t>
            </a:r>
            <a:endParaRPr lang="en-US" sz="1200" dirty="0"/>
          </a:p>
        </p:txBody>
      </p:sp>
      <p:sp>
        <p:nvSpPr>
          <p:cNvPr id="24" name="Text 11"/>
          <p:cNvSpPr/>
          <p:nvPr/>
        </p:nvSpPr>
        <p:spPr>
          <a:xfrm>
            <a:off x="6734175" y="2320230"/>
            <a:ext cx="4848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over-investigate "irregularity" </a:t>
            </a: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&lt;2 years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post-menarche unless other red flags.</a:t>
            </a:r>
            <a:endParaRPr lang="en-US" sz="1200" dirty="0"/>
          </a:p>
        </p:txBody>
      </p:sp>
      <p:sp>
        <p:nvSpPr>
          <p:cNvPr id="25" name="Text 12"/>
          <p:cNvSpPr/>
          <p:nvPr/>
        </p:nvSpPr>
        <p:spPr>
          <a:xfrm>
            <a:off x="6796088" y="398904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Tip</a:t>
            </a:r>
            <a:endParaRPr lang="en-US" sz="1350" dirty="0"/>
          </a:p>
        </p:txBody>
      </p:sp>
      <p:sp>
        <p:nvSpPr>
          <p:cNvPr id="26" name="Text 13"/>
          <p:cNvSpPr/>
          <p:nvPr/>
        </p:nvSpPr>
        <p:spPr>
          <a:xfrm>
            <a:off x="6734175" y="4398615"/>
            <a:ext cx="4848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Normalising: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"It's common for the body's control system to take a year or two to find its rhythm after periods start."</a:t>
            </a:r>
            <a:endParaRPr lang="en-US" sz="1200" dirty="0"/>
          </a:p>
        </p:txBody>
      </p:sp>
      <p:sp>
        <p:nvSpPr>
          <p:cNvPr id="27" name="Text 14"/>
          <p:cNvSpPr/>
          <p:nvPr/>
        </p:nvSpPr>
        <p:spPr>
          <a:xfrm>
            <a:off x="6734175" y="4970115"/>
            <a:ext cx="48482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Validate concerns while providing evidence-based reassurance to the patient and parent.</a:t>
            </a:r>
            <a:endParaRPr lang="en-US" sz="1200" dirty="0"/>
          </a:p>
        </p:txBody>
      </p:sp>
      <p:sp>
        <p:nvSpPr>
          <p:cNvPr id="28" name="Text 15"/>
          <p:cNvSpPr/>
          <p:nvPr/>
        </p:nvSpPr>
        <p:spPr>
          <a:xfrm>
            <a:off x="0" y="6381750"/>
            <a:ext cx="11430000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Reference: RCGP Adolescent Health Group | CASES Project Sheffield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430000" cy="9391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05855"/>
            <a:ext cx="5572125" cy="487114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932533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750" y="2291655"/>
            <a:ext cx="202406" cy="202406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891730"/>
            <a:ext cx="202406" cy="202406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3491805"/>
            <a:ext cx="202406" cy="202406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2012603"/>
            <a:ext cx="5572125" cy="19335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2291655"/>
            <a:ext cx="214313" cy="1753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2622203"/>
            <a:ext cx="202406" cy="202406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3222278"/>
            <a:ext cx="202406" cy="202406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4136678"/>
            <a:ext cx="5572125" cy="193357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4415730"/>
            <a:ext cx="214313" cy="17532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4746278"/>
            <a:ext cx="202406" cy="17710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5346353"/>
            <a:ext cx="202406" cy="177105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762000" y="5715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9" name="Text 1"/>
          <p:cNvSpPr/>
          <p:nvPr/>
        </p:nvSpPr>
        <p:spPr>
          <a:xfrm>
            <a:off x="762000" y="809625"/>
            <a:ext cx="10668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Menorrhagia: Causes &amp; Screening</a:t>
            </a:r>
            <a:endParaRPr lang="en-US" sz="2100" dirty="0"/>
          </a:p>
        </p:txBody>
      </p:sp>
      <p:sp>
        <p:nvSpPr>
          <p:cNvPr id="20" name="Text 2"/>
          <p:cNvSpPr/>
          <p:nvPr/>
        </p:nvSpPr>
        <p:spPr>
          <a:xfrm>
            <a:off x="976312" y="1891605"/>
            <a:ext cx="50006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Pathophysiology</a:t>
            </a:r>
            <a:endParaRPr lang="en-US" sz="1350" dirty="0"/>
          </a:p>
        </p:txBody>
      </p:sp>
      <p:sp>
        <p:nvSpPr>
          <p:cNvPr id="21" name="Text 3"/>
          <p:cNvSpPr/>
          <p:nvPr/>
        </p:nvSpPr>
        <p:spPr>
          <a:xfrm>
            <a:off x="983456" y="2291655"/>
            <a:ext cx="468391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Anovulatory Cycles: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Most common cause due to immaturity of the HPO axis.</a:t>
            </a:r>
            <a:endParaRPr lang="en-US" sz="1275" dirty="0"/>
          </a:p>
        </p:txBody>
      </p:sp>
      <p:sp>
        <p:nvSpPr>
          <p:cNvPr id="22" name="Text 4"/>
          <p:cNvSpPr/>
          <p:nvPr/>
        </p:nvSpPr>
        <p:spPr>
          <a:xfrm>
            <a:off x="983456" y="2891730"/>
            <a:ext cx="468391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HPO Axis Immaturity: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 take 1–2 years post-menarche to fully regulate.</a:t>
            </a:r>
            <a:endParaRPr lang="en-US" sz="1275" dirty="0"/>
          </a:p>
        </p:txBody>
      </p:sp>
      <p:sp>
        <p:nvSpPr>
          <p:cNvPr id="23" name="Text 5"/>
          <p:cNvSpPr/>
          <p:nvPr/>
        </p:nvSpPr>
        <p:spPr>
          <a:xfrm>
            <a:off x="983456" y="3491805"/>
            <a:ext cx="468391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Structural Causes: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Polyps and fibroids are extremely rare in this age group.</a:t>
            </a:r>
            <a:endParaRPr lang="en-US" sz="1275" dirty="0"/>
          </a:p>
        </p:txBody>
      </p:sp>
      <p:sp>
        <p:nvSpPr>
          <p:cNvPr id="24" name="Text 6"/>
          <p:cNvSpPr/>
          <p:nvPr/>
        </p:nvSpPr>
        <p:spPr>
          <a:xfrm>
            <a:off x="6786563" y="2250728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Screening for Coagulopathy</a:t>
            </a:r>
            <a:endParaRPr lang="en-US" sz="1350" dirty="0"/>
          </a:p>
        </p:txBody>
      </p:sp>
      <p:sp>
        <p:nvSpPr>
          <p:cNvPr id="25" name="Text 7"/>
          <p:cNvSpPr/>
          <p:nvPr/>
        </p:nvSpPr>
        <p:spPr>
          <a:xfrm>
            <a:off x="6793706" y="2622203"/>
            <a:ext cx="477916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Bleeding disorders are </a:t>
            </a:r>
            <a:r>
              <a:rPr lang="en-US" sz="127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common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adolescents than adults (e.g., VWD).</a:t>
            </a:r>
            <a:endParaRPr lang="en-US" sz="1275" dirty="0"/>
          </a:p>
        </p:txBody>
      </p:sp>
      <p:sp>
        <p:nvSpPr>
          <p:cNvPr id="26" name="Text 8"/>
          <p:cNvSpPr/>
          <p:nvPr/>
        </p:nvSpPr>
        <p:spPr>
          <a:xfrm>
            <a:off x="6793706" y="3222278"/>
            <a:ext cx="477916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</a:t>
            </a:r>
            <a:r>
              <a:rPr lang="en-US" sz="127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 and Coagulation Screen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HMB has been present since menarche.</a:t>
            </a:r>
            <a:endParaRPr lang="en-US" sz="1275" dirty="0"/>
          </a:p>
        </p:txBody>
      </p:sp>
      <p:sp>
        <p:nvSpPr>
          <p:cNvPr id="27" name="Text 9"/>
          <p:cNvSpPr/>
          <p:nvPr/>
        </p:nvSpPr>
        <p:spPr>
          <a:xfrm>
            <a:off x="6786563" y="4374803"/>
            <a:ext cx="50958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</a:t>
            </a:r>
            <a:endParaRPr lang="en-US" sz="1350" dirty="0"/>
          </a:p>
        </p:txBody>
      </p:sp>
      <p:sp>
        <p:nvSpPr>
          <p:cNvPr id="28" name="Text 10"/>
          <p:cNvSpPr/>
          <p:nvPr/>
        </p:nvSpPr>
        <p:spPr>
          <a:xfrm>
            <a:off x="6793706" y="4746278"/>
            <a:ext cx="477916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VWD Check:</a:t>
            </a: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Heavy periods starting from the very first cycle should always trigger a clotting screen.</a:t>
            </a:r>
            <a:endParaRPr lang="en-US" sz="1275" dirty="0"/>
          </a:p>
        </p:txBody>
      </p:sp>
      <p:sp>
        <p:nvSpPr>
          <p:cNvPr id="29" name="Text 11"/>
          <p:cNvSpPr/>
          <p:nvPr/>
        </p:nvSpPr>
        <p:spPr>
          <a:xfrm>
            <a:off x="6793706" y="5346353"/>
            <a:ext cx="477916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First-line investigation must include FBC to assess for iron-deficiency anaemia.</a:t>
            </a:r>
            <a:endParaRPr lang="en-US" sz="12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0"/>
            <a:ext cx="12192000" cy="9391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510605"/>
            <a:ext cx="5595938" cy="226650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780133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139255"/>
            <a:ext cx="190500" cy="190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680097"/>
            <a:ext cx="190500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220938"/>
            <a:ext cx="190500" cy="15686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967609"/>
            <a:ext cx="5595938" cy="2133154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237137"/>
            <a:ext cx="214313" cy="1753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596259"/>
            <a:ext cx="190500" cy="190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137100"/>
            <a:ext cx="190500" cy="190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5063" y="1510605"/>
            <a:ext cx="5595938" cy="2199829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43663" y="1780133"/>
            <a:ext cx="214313" cy="17532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3663" y="2139255"/>
            <a:ext cx="190500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43663" y="2680097"/>
            <a:ext cx="190500" cy="190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15063" y="3900934"/>
            <a:ext cx="5595938" cy="2199829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43663" y="4170462"/>
            <a:ext cx="214313" cy="17532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43663" y="4529584"/>
            <a:ext cx="190500" cy="1905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43663" y="5070425"/>
            <a:ext cx="190500" cy="190500"/>
          </a:xfrm>
          <a:prstGeom prst="rect">
            <a:avLst/>
          </a:prstGeom>
        </p:spPr>
      </p:pic>
      <p:sp>
        <p:nvSpPr>
          <p:cNvPr id="22" name="Text 0"/>
          <p:cNvSpPr/>
          <p:nvPr/>
        </p:nvSpPr>
        <p:spPr>
          <a:xfrm>
            <a:off x="381000" y="571500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3" name="Text 1"/>
          <p:cNvSpPr/>
          <p:nvPr/>
        </p:nvSpPr>
        <p:spPr>
          <a:xfrm>
            <a:off x="381000" y="809625"/>
            <a:ext cx="11811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 of Heavy Menstrual Bleeding</a:t>
            </a:r>
            <a:endParaRPr lang="en-US" sz="2100" dirty="0"/>
          </a:p>
        </p:txBody>
      </p:sp>
      <p:sp>
        <p:nvSpPr>
          <p:cNvPr id="24" name="Text 2"/>
          <p:cNvSpPr/>
          <p:nvPr/>
        </p:nvSpPr>
        <p:spPr>
          <a:xfrm>
            <a:off x="919162" y="1739205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First-Line (Non-Hormonal)</a:t>
            </a:r>
            <a:endParaRPr lang="en-US" sz="1350" dirty="0"/>
          </a:p>
        </p:txBody>
      </p:sp>
      <p:sp>
        <p:nvSpPr>
          <p:cNvPr id="25" name="Text 3"/>
          <p:cNvSpPr/>
          <p:nvPr/>
        </p:nvSpPr>
        <p:spPr>
          <a:xfrm>
            <a:off x="895350" y="2139255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Tranexamic Acid: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Effective if no contraception is needed. Reduces flow by ~50%.</a:t>
            </a:r>
            <a:endParaRPr lang="en-US" sz="1200" dirty="0"/>
          </a:p>
        </p:txBody>
      </p:sp>
      <p:sp>
        <p:nvSpPr>
          <p:cNvPr id="26" name="Text 4"/>
          <p:cNvSpPr/>
          <p:nvPr/>
        </p:nvSpPr>
        <p:spPr>
          <a:xfrm>
            <a:off x="895350" y="2680097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NSAIDs: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Mefenamic acid or Ibuprofen. Excellent for combined dysmenorrhoea.</a:t>
            </a:r>
            <a:endParaRPr lang="en-US" sz="1200" dirty="0"/>
          </a:p>
        </p:txBody>
      </p:sp>
      <p:sp>
        <p:nvSpPr>
          <p:cNvPr id="27" name="Text 5"/>
          <p:cNvSpPr/>
          <p:nvPr/>
        </p:nvSpPr>
        <p:spPr>
          <a:xfrm>
            <a:off x="895350" y="3220938"/>
            <a:ext cx="102412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on the first day of bleeding for maximum efficacy.</a:t>
            </a:r>
            <a:endParaRPr lang="en-US" sz="1200" dirty="0"/>
          </a:p>
        </p:txBody>
      </p:sp>
      <p:sp>
        <p:nvSpPr>
          <p:cNvPr id="28" name="Text 6"/>
          <p:cNvSpPr/>
          <p:nvPr/>
        </p:nvSpPr>
        <p:spPr>
          <a:xfrm>
            <a:off x="919162" y="4196209"/>
            <a:ext cx="51387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Hormonal Options</a:t>
            </a:r>
            <a:endParaRPr lang="en-US" sz="1350" dirty="0"/>
          </a:p>
        </p:txBody>
      </p:sp>
      <p:sp>
        <p:nvSpPr>
          <p:cNvPr id="29" name="Text 7"/>
          <p:cNvSpPr/>
          <p:nvPr/>
        </p:nvSpPr>
        <p:spPr>
          <a:xfrm>
            <a:off x="895350" y="4596259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COCP: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Regulates cycles and reduces flow. First choice if contraception is also desired.</a:t>
            </a:r>
            <a:endParaRPr lang="en-US" sz="1200" dirty="0"/>
          </a:p>
        </p:txBody>
      </p:sp>
      <p:sp>
        <p:nvSpPr>
          <p:cNvPr id="30" name="Text 8"/>
          <p:cNvSpPr/>
          <p:nvPr/>
        </p:nvSpPr>
        <p:spPr>
          <a:xfrm>
            <a:off x="895350" y="5137100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Progestogens: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Depo-Provera or cyclical progestogens are alternatives for those with contraindications to oestrogen.</a:t>
            </a:r>
            <a:endParaRPr lang="en-US" sz="1200" dirty="0"/>
          </a:p>
        </p:txBody>
      </p:sp>
      <p:sp>
        <p:nvSpPr>
          <p:cNvPr id="31" name="Text 9"/>
          <p:cNvSpPr/>
          <p:nvPr/>
        </p:nvSpPr>
        <p:spPr>
          <a:xfrm>
            <a:off x="6753225" y="1739205"/>
            <a:ext cx="54387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Pearl: The Strategy</a:t>
            </a:r>
            <a:endParaRPr lang="en-US" sz="1350" dirty="0"/>
          </a:p>
        </p:txBody>
      </p:sp>
      <p:sp>
        <p:nvSpPr>
          <p:cNvPr id="32" name="Text 10"/>
          <p:cNvSpPr/>
          <p:nvPr/>
        </p:nvSpPr>
        <p:spPr>
          <a:xfrm>
            <a:off x="6729413" y="2139255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3–6 Month Rule: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trial a treatment for 3–6 months before declaring failure or switching methods.</a:t>
            </a:r>
            <a:endParaRPr lang="en-US" sz="1200" dirty="0"/>
          </a:p>
        </p:txBody>
      </p:sp>
      <p:sp>
        <p:nvSpPr>
          <p:cNvPr id="33" name="Text 11"/>
          <p:cNvSpPr/>
          <p:nvPr/>
        </p:nvSpPr>
        <p:spPr>
          <a:xfrm>
            <a:off x="6729413" y="2680097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Coagulation Screen: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Mandatory if HMB has been present since menarche (think Von Willebrand).</a:t>
            </a:r>
            <a:endParaRPr lang="en-US" sz="1200" dirty="0"/>
          </a:p>
        </p:txBody>
      </p:sp>
      <p:sp>
        <p:nvSpPr>
          <p:cNvPr id="34" name="Text 12"/>
          <p:cNvSpPr/>
          <p:nvPr/>
        </p:nvSpPr>
        <p:spPr>
          <a:xfrm>
            <a:off x="6753225" y="4129534"/>
            <a:ext cx="51387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to Refer</a:t>
            </a:r>
            <a:endParaRPr lang="en-US" sz="1350" dirty="0"/>
          </a:p>
        </p:txBody>
      </p:sp>
      <p:sp>
        <p:nvSpPr>
          <p:cNvPr id="35" name="Text 13"/>
          <p:cNvSpPr/>
          <p:nvPr/>
        </p:nvSpPr>
        <p:spPr>
          <a:xfrm>
            <a:off x="6729413" y="4529584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Failure to respond to first-line hormonal and non-hormonal management after 6 months.</a:t>
            </a:r>
            <a:endParaRPr lang="en-US" sz="1200" dirty="0"/>
          </a:p>
        </p:txBody>
      </p:sp>
      <p:sp>
        <p:nvSpPr>
          <p:cNvPr id="36" name="Text 14"/>
          <p:cNvSpPr/>
          <p:nvPr/>
        </p:nvSpPr>
        <p:spPr>
          <a:xfrm>
            <a:off x="6729413" y="5070425"/>
            <a:ext cx="48529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Suspected structural pathology (very rare in adolescents) or underlying systemic bleeding disorder.</a:t>
            </a:r>
            <a:endParaRPr lang="en-US" sz="1200" dirty="0"/>
          </a:p>
        </p:txBody>
      </p:sp>
      <p:sp>
        <p:nvSpPr>
          <p:cNvPr id="37" name="Text 15"/>
          <p:cNvSpPr/>
          <p:nvPr/>
        </p:nvSpPr>
        <p:spPr>
          <a:xfrm>
            <a:off x="381000" y="6481763"/>
            <a:ext cx="11811000" cy="3762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Note: Most adolescent menorrhagia is caused by anovulatory cycles due to HPO axis immaturity.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0"/>
            <a:ext cx="12192000" cy="11296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605855"/>
            <a:ext cx="5410200" cy="2967782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1884908"/>
            <a:ext cx="261937" cy="2134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301180"/>
            <a:ext cx="202406" cy="166688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642146"/>
            <a:ext cx="202406" cy="236041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3209776"/>
            <a:ext cx="202406" cy="17710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3777407"/>
            <a:ext cx="202406" cy="166688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300" y="1605855"/>
            <a:ext cx="5410200" cy="2967782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1884908"/>
            <a:ext cx="261937" cy="2134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900" y="2301180"/>
            <a:ext cx="202406" cy="166688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900" y="2642146"/>
            <a:ext cx="202406" cy="202406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38900" y="3209776"/>
            <a:ext cx="202406" cy="188863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900" y="3777407"/>
            <a:ext cx="202406" cy="166688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4802237"/>
            <a:ext cx="11049000" cy="860822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0100" y="5004048"/>
            <a:ext cx="457200" cy="4572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5825" y="5118348"/>
            <a:ext cx="285750" cy="22860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571500" y="762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571500" y="1000125"/>
            <a:ext cx="112014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Dysmenorrhoea: Primary vs Secondary</a:t>
            </a:r>
            <a:endParaRPr lang="en-US" sz="2100" dirty="0"/>
          </a:p>
        </p:txBody>
      </p:sp>
      <p:sp>
        <p:nvSpPr>
          <p:cNvPr id="21" name="Text 2"/>
          <p:cNvSpPr/>
          <p:nvPr/>
        </p:nvSpPr>
        <p:spPr>
          <a:xfrm>
            <a:off x="1176338" y="1834455"/>
            <a:ext cx="52806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Dysmenorrhoea</a:t>
            </a:r>
            <a:endParaRPr lang="en-US" sz="1650" dirty="0"/>
          </a:p>
        </p:txBody>
      </p:sp>
      <p:sp>
        <p:nvSpPr>
          <p:cNvPr id="22" name="Text 3"/>
          <p:cNvSpPr/>
          <p:nvPr/>
        </p:nvSpPr>
        <p:spPr>
          <a:xfrm>
            <a:off x="1097756" y="2301180"/>
            <a:ext cx="887349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Onset: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Typically within 6 months of menarche.</a:t>
            </a:r>
            <a:endParaRPr lang="en-US" sz="1275" dirty="0"/>
          </a:p>
        </p:txBody>
      </p:sp>
      <p:sp>
        <p:nvSpPr>
          <p:cNvPr id="23" name="Text 4"/>
          <p:cNvSpPr/>
          <p:nvPr/>
        </p:nvSpPr>
        <p:spPr>
          <a:xfrm>
            <a:off x="1097756" y="2642146"/>
            <a:ext cx="4655344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Prostaglandin-mediated uterine contractions (no structural pathology).</a:t>
            </a:r>
            <a:endParaRPr lang="en-US" sz="1275" dirty="0"/>
          </a:p>
        </p:txBody>
      </p:sp>
      <p:sp>
        <p:nvSpPr>
          <p:cNvPr id="24" name="Text 5"/>
          <p:cNvSpPr/>
          <p:nvPr/>
        </p:nvSpPr>
        <p:spPr>
          <a:xfrm>
            <a:off x="1097756" y="3209776"/>
            <a:ext cx="4655344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Timing: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Pain begins just before or at start of flow; lasts 48–72 hours.</a:t>
            </a:r>
            <a:endParaRPr lang="en-US" sz="1275" dirty="0"/>
          </a:p>
        </p:txBody>
      </p:sp>
      <p:sp>
        <p:nvSpPr>
          <p:cNvPr id="25" name="Text 6"/>
          <p:cNvSpPr/>
          <p:nvPr/>
        </p:nvSpPr>
        <p:spPr>
          <a:xfrm>
            <a:off x="1097756" y="3777407"/>
            <a:ext cx="4655344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Associated: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Nausea, bloating, migraine, and emotional symptoms are common.</a:t>
            </a:r>
            <a:endParaRPr lang="en-US" sz="1275" dirty="0"/>
          </a:p>
        </p:txBody>
      </p:sp>
      <p:sp>
        <p:nvSpPr>
          <p:cNvPr id="26" name="Text 7"/>
          <p:cNvSpPr/>
          <p:nvPr/>
        </p:nvSpPr>
        <p:spPr>
          <a:xfrm>
            <a:off x="6815138" y="1834455"/>
            <a:ext cx="537686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Dysmenorrhoea</a:t>
            </a:r>
            <a:endParaRPr lang="en-US" sz="1650" dirty="0"/>
          </a:p>
        </p:txBody>
      </p:sp>
      <p:sp>
        <p:nvSpPr>
          <p:cNvPr id="27" name="Text 8"/>
          <p:cNvSpPr/>
          <p:nvPr/>
        </p:nvSpPr>
        <p:spPr>
          <a:xfrm>
            <a:off x="6736556" y="2301180"/>
            <a:ext cx="5455444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Onset: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Starts after several years of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painless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periods.</a:t>
            </a:r>
            <a:endParaRPr lang="en-US" sz="1275" dirty="0"/>
          </a:p>
        </p:txBody>
      </p:sp>
      <p:sp>
        <p:nvSpPr>
          <p:cNvPr id="28" name="Text 9"/>
          <p:cNvSpPr/>
          <p:nvPr/>
        </p:nvSpPr>
        <p:spPr>
          <a:xfrm>
            <a:off x="6736556" y="2642146"/>
            <a:ext cx="4655344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Dyspareunia, rectal pain/bleeding, IMB, PCB, or heavy bleeding.</a:t>
            </a:r>
            <a:endParaRPr lang="en-US" sz="1275" dirty="0"/>
          </a:p>
        </p:txBody>
      </p:sp>
      <p:sp>
        <p:nvSpPr>
          <p:cNvPr id="29" name="Text 10"/>
          <p:cNvSpPr/>
          <p:nvPr/>
        </p:nvSpPr>
        <p:spPr>
          <a:xfrm>
            <a:off x="6736556" y="3209776"/>
            <a:ext cx="4655344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Endometriosis: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Must be considered if symptoms persist or are severe.</a:t>
            </a:r>
            <a:endParaRPr lang="en-US" sz="1275" dirty="0"/>
          </a:p>
        </p:txBody>
      </p:sp>
      <p:sp>
        <p:nvSpPr>
          <p:cNvPr id="30" name="Text 11"/>
          <p:cNvSpPr/>
          <p:nvPr/>
        </p:nvSpPr>
        <p:spPr>
          <a:xfrm>
            <a:off x="6736556" y="3777407"/>
            <a:ext cx="4655344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Investigation: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Laparoscopy is the gold standard for diagnosis.</a:t>
            </a:r>
            <a:endParaRPr lang="en-US" sz="1275" dirty="0"/>
          </a:p>
        </p:txBody>
      </p:sp>
      <p:sp>
        <p:nvSpPr>
          <p:cNvPr id="31" name="Text 12"/>
          <p:cNvSpPr/>
          <p:nvPr/>
        </p:nvSpPr>
        <p:spPr>
          <a:xfrm>
            <a:off x="1447800" y="4992737"/>
            <a:ext cx="99441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AKT/SCA Pearl:</a:t>
            </a: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 in 4 young women experience period pain. It should NOT be so severe that it prevents school or normal activities. If it does, INVESTIGATE.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05147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27671"/>
            <a:ext cx="5381625" cy="31623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1397198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756321"/>
            <a:ext cx="190500" cy="242441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623096"/>
            <a:ext cx="190500" cy="2667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3489871"/>
            <a:ext cx="190500" cy="190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480471"/>
            <a:ext cx="5381625" cy="20002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4749998"/>
            <a:ext cx="214313" cy="1753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" y="5109121"/>
            <a:ext cx="190500" cy="190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0100" y="5680621"/>
            <a:ext cx="190500" cy="2222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127671"/>
            <a:ext cx="5381625" cy="25527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349573"/>
            <a:ext cx="214313" cy="17532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1680121"/>
            <a:ext cx="190500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2251621"/>
            <a:ext cx="190500" cy="2222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38875" y="3832771"/>
            <a:ext cx="5381625" cy="264795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102298"/>
            <a:ext cx="214313" cy="17532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461421"/>
            <a:ext cx="190500" cy="2222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67475" y="5032921"/>
            <a:ext cx="190500" cy="156865"/>
          </a:xfrm>
          <a:prstGeom prst="rect">
            <a:avLst/>
          </a:prstGeom>
        </p:spPr>
      </p:pic>
      <p:sp>
        <p:nvSpPr>
          <p:cNvPr id="22" name="Text 0"/>
          <p:cNvSpPr/>
          <p:nvPr/>
        </p:nvSpPr>
        <p:spPr>
          <a:xfrm>
            <a:off x="571500" y="3048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3" name="Text 1"/>
          <p:cNvSpPr/>
          <p:nvPr/>
        </p:nvSpPr>
        <p:spPr>
          <a:xfrm>
            <a:off x="571500" y="533400"/>
            <a:ext cx="1104900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 of Period Pain</a:t>
            </a:r>
            <a:endParaRPr lang="en-US" sz="2400" dirty="0"/>
          </a:p>
        </p:txBody>
      </p:sp>
      <p:sp>
        <p:nvSpPr>
          <p:cNvPr id="24" name="Text 2"/>
          <p:cNvSpPr/>
          <p:nvPr/>
        </p:nvSpPr>
        <p:spPr>
          <a:xfrm>
            <a:off x="1109663" y="1356271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Stepwise Pharmacotherapy</a:t>
            </a:r>
            <a:endParaRPr lang="en-US" sz="1350" dirty="0"/>
          </a:p>
        </p:txBody>
      </p:sp>
      <p:sp>
        <p:nvSpPr>
          <p:cNvPr id="25" name="Text 3"/>
          <p:cNvSpPr/>
          <p:nvPr/>
        </p:nvSpPr>
        <p:spPr>
          <a:xfrm>
            <a:off x="1181100" y="1756321"/>
            <a:ext cx="4619625" cy="752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2D6A4F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FIRST-LINE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NSAIDs: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Mefenamic acid or Ibuprofen. Prostaglandin-mediated contractions respond well to these.</a:t>
            </a:r>
            <a:endParaRPr lang="en-US" sz="1200" dirty="0"/>
          </a:p>
        </p:txBody>
      </p:sp>
      <p:sp>
        <p:nvSpPr>
          <p:cNvPr id="26" name="Text 4"/>
          <p:cNvSpPr/>
          <p:nvPr/>
        </p:nvSpPr>
        <p:spPr>
          <a:xfrm>
            <a:off x="1181100" y="2623096"/>
            <a:ext cx="4619625" cy="752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>
                    <a:alpha val="80000"/>
                  </a:srgbClr>
                </a:solidFill>
                <a:highlight>
                  <a:srgbClr val="2D6A4F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SECOND-LINE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Hormonal Suppression: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COCP or progestogen-only methods to induce amenorrhoea or lighten menses.</a:t>
            </a:r>
            <a:endParaRPr lang="en-US" sz="1200" dirty="0"/>
          </a:p>
        </p:txBody>
      </p:sp>
      <p:sp>
        <p:nvSpPr>
          <p:cNvPr id="27" name="Text 5"/>
          <p:cNvSpPr/>
          <p:nvPr/>
        </p:nvSpPr>
        <p:spPr>
          <a:xfrm>
            <a:off x="1104900" y="3489871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Trial management for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least 6 months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considering referral or second-line alternatives.</a:t>
            </a:r>
            <a:endParaRPr lang="en-US" sz="1200" dirty="0"/>
          </a:p>
        </p:txBody>
      </p:sp>
      <p:sp>
        <p:nvSpPr>
          <p:cNvPr id="28" name="Text 6"/>
          <p:cNvSpPr/>
          <p:nvPr/>
        </p:nvSpPr>
        <p:spPr>
          <a:xfrm>
            <a:off x="1109663" y="4709071"/>
            <a:ext cx="49244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Pearls</a:t>
            </a:r>
            <a:endParaRPr lang="en-US" sz="1350" dirty="0"/>
          </a:p>
        </p:txBody>
      </p:sp>
      <p:sp>
        <p:nvSpPr>
          <p:cNvPr id="29" name="Text 7"/>
          <p:cNvSpPr/>
          <p:nvPr/>
        </p:nvSpPr>
        <p:spPr>
          <a:xfrm>
            <a:off x="1104900" y="5109121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vs Secondary: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Primary starts within 6 months of menarche. Secondary starts after years of painless periods.</a:t>
            </a:r>
            <a:endParaRPr lang="en-US" sz="1200" dirty="0"/>
          </a:p>
        </p:txBody>
      </p:sp>
      <p:sp>
        <p:nvSpPr>
          <p:cNvPr id="30" name="Text 8"/>
          <p:cNvSpPr/>
          <p:nvPr/>
        </p:nvSpPr>
        <p:spPr>
          <a:xfrm>
            <a:off x="1104900" y="5680621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Endometriosis: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not responding to COCP/NSAIDs, refer. Gold standard diagnosis is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Laparoscopy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31" name="Text 9"/>
          <p:cNvSpPr/>
          <p:nvPr/>
        </p:nvSpPr>
        <p:spPr>
          <a:xfrm>
            <a:off x="6777038" y="1308646"/>
            <a:ext cx="49244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 on Function</a:t>
            </a:r>
            <a:endParaRPr lang="en-US" sz="1350" dirty="0"/>
          </a:p>
        </p:txBody>
      </p:sp>
      <p:sp>
        <p:nvSpPr>
          <p:cNvPr id="32" name="Text 10"/>
          <p:cNvSpPr/>
          <p:nvPr/>
        </p:nvSpPr>
        <p:spPr>
          <a:xfrm>
            <a:off x="6772275" y="1680121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School Absence Rule: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While 3 in 4 young women have period pain, it should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prevent school or normal activities.</a:t>
            </a:r>
            <a:endParaRPr lang="en-US" sz="1200" dirty="0"/>
          </a:p>
        </p:txBody>
      </p:sp>
      <p:sp>
        <p:nvSpPr>
          <p:cNvPr id="33" name="Text 11"/>
          <p:cNvSpPr/>
          <p:nvPr/>
        </p:nvSpPr>
        <p:spPr>
          <a:xfrm>
            <a:off x="6772275" y="2251621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pain is debilitating, investigate for secondary causes early, regardless of age post-menarche.</a:t>
            </a:r>
            <a:endParaRPr lang="en-US" sz="1200" dirty="0"/>
          </a:p>
        </p:txBody>
      </p:sp>
      <p:sp>
        <p:nvSpPr>
          <p:cNvPr id="34" name="Text 12"/>
          <p:cNvSpPr/>
          <p:nvPr/>
        </p:nvSpPr>
        <p:spPr>
          <a:xfrm>
            <a:off x="6777038" y="4061371"/>
            <a:ext cx="49244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Pearls</a:t>
            </a:r>
            <a:endParaRPr lang="en-US" sz="1350" dirty="0"/>
          </a:p>
        </p:txBody>
      </p:sp>
      <p:sp>
        <p:nvSpPr>
          <p:cNvPr id="35" name="Text 13"/>
          <p:cNvSpPr/>
          <p:nvPr/>
        </p:nvSpPr>
        <p:spPr>
          <a:xfrm>
            <a:off x="6772275" y="4461421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Validating &amp; Framing: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"Your period pain shouldn't be so bad it stops you going to school. Let's work together to sort this out."</a:t>
            </a:r>
            <a:endParaRPr lang="en-US" sz="1200" dirty="0"/>
          </a:p>
        </p:txBody>
      </p:sp>
      <p:sp>
        <p:nvSpPr>
          <p:cNvPr id="36" name="Text 14"/>
          <p:cNvSpPr/>
          <p:nvPr/>
        </p:nvSpPr>
        <p:spPr>
          <a:xfrm>
            <a:off x="6772275" y="5032921"/>
            <a:ext cx="46196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 for red flags during the history: dyspareunia, rectal pain/bleeding, or persistent intermenstrual bleeding.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430000" cy="9391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05855"/>
            <a:ext cx="4047976" cy="571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815405"/>
            <a:ext cx="190500" cy="1524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2510730"/>
            <a:ext cx="3683050" cy="21050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750" y="2857351"/>
            <a:ext cx="285750" cy="2286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3337322"/>
            <a:ext cx="190500" cy="158651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25" y="3661172"/>
            <a:ext cx="190500" cy="158651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4550" y="2510730"/>
            <a:ext cx="3683050" cy="210502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0300" y="2825055"/>
            <a:ext cx="285750" cy="2286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2675" y="3272730"/>
            <a:ext cx="190500" cy="173087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92675" y="3825180"/>
            <a:ext cx="190500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28099" y="2510730"/>
            <a:ext cx="3683050" cy="2105025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13849" y="2857351"/>
            <a:ext cx="285750" cy="2286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6224" y="3337322"/>
            <a:ext cx="190500" cy="158651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6224" y="3661172"/>
            <a:ext cx="190500" cy="158651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5187553"/>
            <a:ext cx="11430000" cy="1289447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25" y="5457081"/>
            <a:ext cx="166688" cy="137220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762000" y="5715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2" name="Text 1"/>
          <p:cNvSpPr/>
          <p:nvPr/>
        </p:nvSpPr>
        <p:spPr>
          <a:xfrm>
            <a:off x="762000" y="809625"/>
            <a:ext cx="1088136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 Diagnosis: Rotterdam Criteria</a:t>
            </a:r>
            <a:endParaRPr lang="en-US" sz="2100" dirty="0"/>
          </a:p>
        </p:txBody>
      </p:sp>
      <p:sp>
        <p:nvSpPr>
          <p:cNvPr id="23" name="Text 2"/>
          <p:cNvSpPr/>
          <p:nvPr/>
        </p:nvSpPr>
        <p:spPr>
          <a:xfrm>
            <a:off x="952500" y="1748730"/>
            <a:ext cx="8534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Diagnosis Requires ≥ 2 of 3 Criteria</a:t>
            </a:r>
            <a:endParaRPr lang="en-US" sz="1500" dirty="0"/>
          </a:p>
        </p:txBody>
      </p:sp>
      <p:sp>
        <p:nvSpPr>
          <p:cNvPr id="24" name="Text 3"/>
          <p:cNvSpPr/>
          <p:nvPr/>
        </p:nvSpPr>
        <p:spPr>
          <a:xfrm>
            <a:off x="1114425" y="2748855"/>
            <a:ext cx="1009650" cy="445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Oligo- or
Anovulation</a:t>
            </a:r>
            <a:endParaRPr lang="en-US" sz="1350" dirty="0"/>
          </a:p>
        </p:txBody>
      </p:sp>
      <p:sp>
        <p:nvSpPr>
          <p:cNvPr id="25" name="Text 4"/>
          <p:cNvSpPr/>
          <p:nvPr/>
        </p:nvSpPr>
        <p:spPr>
          <a:xfrm>
            <a:off x="885825" y="3337322"/>
            <a:ext cx="6583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Infrequent periods (Oligomenorrhoea)</a:t>
            </a:r>
            <a:endParaRPr lang="en-US" sz="1200" dirty="0"/>
          </a:p>
        </p:txBody>
      </p:sp>
      <p:sp>
        <p:nvSpPr>
          <p:cNvPr id="26" name="Text 5"/>
          <p:cNvSpPr/>
          <p:nvPr/>
        </p:nvSpPr>
        <p:spPr>
          <a:xfrm>
            <a:off x="885825" y="3661172"/>
            <a:ext cx="51206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Absent periods (Amenorrhoea)</a:t>
            </a:r>
            <a:endParaRPr lang="en-US" sz="1200" dirty="0"/>
          </a:p>
        </p:txBody>
      </p:sp>
      <p:sp>
        <p:nvSpPr>
          <p:cNvPr id="27" name="Text 6"/>
          <p:cNvSpPr/>
          <p:nvPr/>
        </p:nvSpPr>
        <p:spPr>
          <a:xfrm>
            <a:off x="4987975" y="2827883"/>
            <a:ext cx="3291840" cy="2227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Hyperandrogenism</a:t>
            </a:r>
            <a:endParaRPr lang="en-US" sz="1350" dirty="0"/>
          </a:p>
        </p:txBody>
      </p:sp>
      <p:sp>
        <p:nvSpPr>
          <p:cNvPr id="28" name="Text 7"/>
          <p:cNvSpPr/>
          <p:nvPr/>
        </p:nvSpPr>
        <p:spPr>
          <a:xfrm>
            <a:off x="4759375" y="3272730"/>
            <a:ext cx="29401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Hirsutism, acne, male-pattern alopecia</a:t>
            </a:r>
            <a:endParaRPr lang="en-US" sz="1200" dirty="0"/>
          </a:p>
        </p:txBody>
      </p:sp>
      <p:sp>
        <p:nvSpPr>
          <p:cNvPr id="29" name="Text 8"/>
          <p:cNvSpPr/>
          <p:nvPr/>
        </p:nvSpPr>
        <p:spPr>
          <a:xfrm>
            <a:off x="4759375" y="3825180"/>
            <a:ext cx="29401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Biochemical: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Elevated serum testosterone levels</a:t>
            </a:r>
            <a:endParaRPr lang="en-US" sz="1200" dirty="0"/>
          </a:p>
        </p:txBody>
      </p:sp>
      <p:sp>
        <p:nvSpPr>
          <p:cNvPr id="30" name="Text 9"/>
          <p:cNvSpPr/>
          <p:nvPr/>
        </p:nvSpPr>
        <p:spPr>
          <a:xfrm>
            <a:off x="8861524" y="2748855"/>
            <a:ext cx="1581150" cy="4455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Polycystic Ovaries
(USS)</a:t>
            </a:r>
            <a:endParaRPr lang="en-US" sz="1350" dirty="0"/>
          </a:p>
        </p:txBody>
      </p:sp>
      <p:sp>
        <p:nvSpPr>
          <p:cNvPr id="31" name="Text 10"/>
          <p:cNvSpPr/>
          <p:nvPr/>
        </p:nvSpPr>
        <p:spPr>
          <a:xfrm>
            <a:off x="8632924" y="3337322"/>
            <a:ext cx="355907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≥12 follicles (2–9mm) in either ovary</a:t>
            </a:r>
            <a:endParaRPr lang="en-US" sz="1200" dirty="0"/>
          </a:p>
        </p:txBody>
      </p:sp>
      <p:sp>
        <p:nvSpPr>
          <p:cNvPr id="32" name="Text 11"/>
          <p:cNvSpPr/>
          <p:nvPr/>
        </p:nvSpPr>
        <p:spPr>
          <a:xfrm>
            <a:off x="8632924" y="3661172"/>
            <a:ext cx="355907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Ovarian volume &gt;10mL</a:t>
            </a:r>
            <a:endParaRPr lang="en-US" sz="1200" dirty="0"/>
          </a:p>
        </p:txBody>
      </p:sp>
      <p:sp>
        <p:nvSpPr>
          <p:cNvPr id="33" name="Text 12"/>
          <p:cNvSpPr/>
          <p:nvPr/>
        </p:nvSpPr>
        <p:spPr>
          <a:xfrm>
            <a:off x="881063" y="5425678"/>
            <a:ext cx="3200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HIGH-YIELD PEARL</a:t>
            </a:r>
            <a:endParaRPr lang="en-US" sz="1050" dirty="0"/>
          </a:p>
        </p:txBody>
      </p:sp>
      <p:sp>
        <p:nvSpPr>
          <p:cNvPr id="34" name="Text 13"/>
          <p:cNvSpPr/>
          <p:nvPr/>
        </p:nvSpPr>
        <p:spPr>
          <a:xfrm>
            <a:off x="619125" y="5720953"/>
            <a:ext cx="1095375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presence of polycystic ovaries on ultrasound </a:t>
            </a:r>
            <a:r>
              <a:rPr lang="en-US" sz="1275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alone is NOT diagnostic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You must meet at least one other criterion. In adolescents, ultrasound findings must be interpreted with extreme caution due to physiological high follicle counts post-menarche.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430000" cy="9391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558230"/>
            <a:ext cx="5572125" cy="399097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82969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875" y="1558230"/>
            <a:ext cx="5572125" cy="20764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1829693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2767905"/>
            <a:ext cx="5095875" cy="6286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3872805"/>
            <a:ext cx="5572125" cy="16764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4144268"/>
            <a:ext cx="238125" cy="1905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62000" y="5715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3" name="Text 1"/>
          <p:cNvSpPr/>
          <p:nvPr/>
        </p:nvSpPr>
        <p:spPr>
          <a:xfrm>
            <a:off x="762000" y="809625"/>
            <a:ext cx="11430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Pitfalls of PCOS Diagnosis in Adolescents</a:t>
            </a:r>
            <a:endParaRPr lang="en-US" sz="2100" dirty="0"/>
          </a:p>
        </p:txBody>
      </p:sp>
      <p:sp>
        <p:nvSpPr>
          <p:cNvPr id="14" name="Text 2"/>
          <p:cNvSpPr/>
          <p:nvPr/>
        </p:nvSpPr>
        <p:spPr>
          <a:xfrm>
            <a:off x="971550" y="1796355"/>
            <a:ext cx="63779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DEVELOPMENTAL PITFALLS</a:t>
            </a:r>
            <a:endParaRPr lang="en-US" sz="1350" dirty="0"/>
          </a:p>
        </p:txBody>
      </p:sp>
      <p:sp>
        <p:nvSpPr>
          <p:cNvPr id="15" name="Text 3"/>
          <p:cNvSpPr/>
          <p:nvPr/>
        </p:nvSpPr>
        <p:spPr>
          <a:xfrm>
            <a:off x="619125" y="2196405"/>
            <a:ext cx="50958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Anovulatory Cycles: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Irregular cycles are normal in the first 1-2 years post-menarche. This mimics oligomenorrhoea but is often just HPO axis immaturity.</a:t>
            </a:r>
            <a:endParaRPr lang="en-US" sz="1200" dirty="0"/>
          </a:p>
        </p:txBody>
      </p:sp>
      <p:sp>
        <p:nvSpPr>
          <p:cNvPr id="16" name="Text 4"/>
          <p:cNvSpPr/>
          <p:nvPr/>
        </p:nvSpPr>
        <p:spPr>
          <a:xfrm>
            <a:off x="619125" y="2996505"/>
            <a:ext cx="50958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Multicystic Ovaries: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Follicle counts are naturally high in healthy adolescents. USS appearance of polycystic ovaries is common and often non-pathological.</a:t>
            </a:r>
            <a:endParaRPr lang="en-US" sz="1200" dirty="0"/>
          </a:p>
        </p:txBody>
      </p:sp>
      <p:sp>
        <p:nvSpPr>
          <p:cNvPr id="17" name="Text 5"/>
          <p:cNvSpPr/>
          <p:nvPr/>
        </p:nvSpPr>
        <p:spPr>
          <a:xfrm>
            <a:off x="619125" y="3796605"/>
            <a:ext cx="50958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Acne Prevalence: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80-90% of adolescents have acne. It is a common developmental feature and lacks diagnostic specificity for PCOS in this age group.</a:t>
            </a:r>
            <a:endParaRPr lang="en-US" sz="1200" dirty="0"/>
          </a:p>
        </p:txBody>
      </p:sp>
      <p:sp>
        <p:nvSpPr>
          <p:cNvPr id="18" name="Text 6"/>
          <p:cNvSpPr/>
          <p:nvPr/>
        </p:nvSpPr>
        <p:spPr>
          <a:xfrm>
            <a:off x="6829425" y="179635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"SPOT THE ERROR"</a:t>
            </a:r>
            <a:endParaRPr lang="en-US" sz="1350" dirty="0"/>
          </a:p>
        </p:txBody>
      </p:sp>
      <p:sp>
        <p:nvSpPr>
          <p:cNvPr id="19" name="Text 7"/>
          <p:cNvSpPr/>
          <p:nvPr/>
        </p:nvSpPr>
        <p:spPr>
          <a:xfrm>
            <a:off x="6477000" y="2196405"/>
            <a:ext cx="50958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14yo has irregular periods and a USS showing ≥12 follicles. Can you diagnose PCOS?</a:t>
            </a:r>
            <a:endParaRPr lang="en-US" sz="1200" dirty="0"/>
          </a:p>
        </p:txBody>
      </p:sp>
      <p:sp>
        <p:nvSpPr>
          <p:cNvPr id="20" name="Text 8"/>
          <p:cNvSpPr/>
          <p:nvPr/>
        </p:nvSpPr>
        <p:spPr>
          <a:xfrm>
            <a:off x="6591300" y="2767905"/>
            <a:ext cx="4867275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i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No.</a:t>
            </a:r>
            <a:r>
              <a:rPr lang="en-US" sz="1050" i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Rotterdam criteria require 2 of 3. In adolescents, avoid USS-only labels; follicle counts are naturally higher post-menarche.</a:t>
            </a:r>
            <a:endParaRPr lang="en-US" sz="1050" dirty="0"/>
          </a:p>
        </p:txBody>
      </p:sp>
      <p:sp>
        <p:nvSpPr>
          <p:cNvPr id="21" name="Text 9"/>
          <p:cNvSpPr/>
          <p:nvPr/>
        </p:nvSpPr>
        <p:spPr>
          <a:xfrm>
            <a:off x="6829425" y="4110930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CAUTION</a:t>
            </a:r>
            <a:endParaRPr lang="en-US" sz="1350" dirty="0"/>
          </a:p>
        </p:txBody>
      </p:sp>
      <p:sp>
        <p:nvSpPr>
          <p:cNvPr id="22" name="Text 10"/>
          <p:cNvSpPr/>
          <p:nvPr/>
        </p:nvSpPr>
        <p:spPr>
          <a:xfrm>
            <a:off x="6477000" y="4510980"/>
            <a:ext cx="509587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Take-home: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 cautious about diagnosing PCOS in very young adolescents. Many presentations are purely developmental and will resolve without intervention.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47650"/>
            <a:ext cx="11620500" cy="99625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367730"/>
            <a:ext cx="5381625" cy="25146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596330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072830"/>
            <a:ext cx="5381625" cy="2476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4301430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75" y="1367730"/>
            <a:ext cx="5381625" cy="25146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475" y="1596330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8875" y="4034730"/>
            <a:ext cx="5381625" cy="25146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475" y="4263330"/>
            <a:ext cx="238125" cy="19050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1143000" y="495300"/>
            <a:ext cx="10477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9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4" name="Text 1"/>
          <p:cNvSpPr/>
          <p:nvPr/>
        </p:nvSpPr>
        <p:spPr>
          <a:xfrm>
            <a:off x="1143000" y="742950"/>
            <a:ext cx="10477500" cy="3771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 of PCOS</a:t>
            </a:r>
            <a:endParaRPr lang="en-US" sz="2700" dirty="0"/>
          </a:p>
        </p:txBody>
      </p:sp>
      <p:sp>
        <p:nvSpPr>
          <p:cNvPr id="15" name="Text 2"/>
          <p:cNvSpPr/>
          <p:nvPr/>
        </p:nvSpPr>
        <p:spPr>
          <a:xfrm>
            <a:off x="1152525" y="1548705"/>
            <a:ext cx="64008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Lifestyle &amp; Metabolic Health</a:t>
            </a:r>
            <a:endParaRPr lang="en-US" sz="1500" dirty="0"/>
          </a:p>
        </p:txBody>
      </p:sp>
      <p:sp>
        <p:nvSpPr>
          <p:cNvPr id="16" name="Text 3"/>
          <p:cNvSpPr/>
          <p:nvPr/>
        </p:nvSpPr>
        <p:spPr>
          <a:xfrm>
            <a:off x="1066800" y="1958280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Weight loss: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most effective intervention; significantly reduces insulin resistance.</a:t>
            </a:r>
            <a:endParaRPr lang="en-US" sz="1275" dirty="0"/>
          </a:p>
        </p:txBody>
      </p:sp>
      <p:sp>
        <p:nvSpPr>
          <p:cNvPr id="17" name="Text 4"/>
          <p:cNvSpPr/>
          <p:nvPr/>
        </p:nvSpPr>
        <p:spPr>
          <a:xfrm>
            <a:off x="1066800" y="2539305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Screening: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Mandatory screening for impaired glucose tolerance and Type 2 Diabetes.</a:t>
            </a:r>
            <a:endParaRPr lang="en-US" sz="1275" dirty="0"/>
          </a:p>
        </p:txBody>
      </p:sp>
      <p:sp>
        <p:nvSpPr>
          <p:cNvPr id="18" name="Text 5"/>
          <p:cNvSpPr/>
          <p:nvPr/>
        </p:nvSpPr>
        <p:spPr>
          <a:xfrm>
            <a:off x="1066800" y="3120330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Exercise: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Regular physical activity to improve metabolic profile and cardiovascular health.</a:t>
            </a:r>
            <a:endParaRPr lang="en-US" sz="1275" dirty="0"/>
          </a:p>
        </p:txBody>
      </p:sp>
      <p:sp>
        <p:nvSpPr>
          <p:cNvPr id="19" name="Text 6"/>
          <p:cNvSpPr/>
          <p:nvPr/>
        </p:nvSpPr>
        <p:spPr>
          <a:xfrm>
            <a:off x="1152525" y="4253805"/>
            <a:ext cx="5715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Pearl: Metformin</a:t>
            </a:r>
            <a:endParaRPr lang="en-US" sz="1500" dirty="0"/>
          </a:p>
        </p:txBody>
      </p:sp>
      <p:sp>
        <p:nvSpPr>
          <p:cNvPr id="20" name="Text 7"/>
          <p:cNvSpPr/>
          <p:nvPr/>
        </p:nvSpPr>
        <p:spPr>
          <a:xfrm>
            <a:off x="1066800" y="4663380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Prescribing limit: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 NOT initiate metformin or insulin-sensitising drugs in primary care.</a:t>
            </a:r>
            <a:endParaRPr lang="en-US" sz="1275" dirty="0"/>
          </a:p>
        </p:txBody>
      </p:sp>
      <p:sp>
        <p:nvSpPr>
          <p:cNvPr id="21" name="Text 8"/>
          <p:cNvSpPr/>
          <p:nvPr/>
        </p:nvSpPr>
        <p:spPr>
          <a:xfrm>
            <a:off x="1066800" y="5244405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Requires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specialist advice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secondary care initiation for PCOS indications.</a:t>
            </a:r>
            <a:endParaRPr lang="en-US" sz="1275" dirty="0"/>
          </a:p>
        </p:txBody>
      </p:sp>
      <p:sp>
        <p:nvSpPr>
          <p:cNvPr id="22" name="Text 9"/>
          <p:cNvSpPr/>
          <p:nvPr/>
        </p:nvSpPr>
        <p:spPr>
          <a:xfrm>
            <a:off x="6819900" y="1548705"/>
            <a:ext cx="5029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Endometrial Protection</a:t>
            </a:r>
            <a:endParaRPr lang="en-US" sz="1500" dirty="0"/>
          </a:p>
        </p:txBody>
      </p:sp>
      <p:sp>
        <p:nvSpPr>
          <p:cNvPr id="23" name="Text 10"/>
          <p:cNvSpPr/>
          <p:nvPr/>
        </p:nvSpPr>
        <p:spPr>
          <a:xfrm>
            <a:off x="6734175" y="1958280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Prevent endometrial hyperplasia caused by unopposed oestrogen.</a:t>
            </a:r>
            <a:endParaRPr lang="en-US" sz="1275" dirty="0"/>
          </a:p>
        </p:txBody>
      </p:sp>
      <p:sp>
        <p:nvSpPr>
          <p:cNvPr id="24" name="Text 11"/>
          <p:cNvSpPr/>
          <p:nvPr/>
        </p:nvSpPr>
        <p:spPr>
          <a:xfrm>
            <a:off x="6734175" y="2539305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Frequency: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Induce withdrawal bleed at least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3 months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75" dirty="0"/>
          </a:p>
        </p:txBody>
      </p:sp>
      <p:sp>
        <p:nvSpPr>
          <p:cNvPr id="25" name="Text 12"/>
          <p:cNvSpPr/>
          <p:nvPr/>
        </p:nvSpPr>
        <p:spPr>
          <a:xfrm>
            <a:off x="6734175" y="3120330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Options: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COCP (first-line), cyclical progestogen, or Mirena IUS.</a:t>
            </a:r>
            <a:endParaRPr lang="en-US" sz="1275" dirty="0"/>
          </a:p>
        </p:txBody>
      </p:sp>
      <p:sp>
        <p:nvSpPr>
          <p:cNvPr id="26" name="Text 13"/>
          <p:cNvSpPr/>
          <p:nvPr/>
        </p:nvSpPr>
        <p:spPr>
          <a:xfrm>
            <a:off x="6819900" y="4215705"/>
            <a:ext cx="492442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Induction Protocol</a:t>
            </a:r>
            <a:endParaRPr lang="en-US" sz="1500" dirty="0"/>
          </a:p>
        </p:txBody>
      </p:sp>
      <p:sp>
        <p:nvSpPr>
          <p:cNvPr id="27" name="Text 14"/>
          <p:cNvSpPr/>
          <p:nvPr/>
        </p:nvSpPr>
        <p:spPr>
          <a:xfrm>
            <a:off x="6734175" y="4625280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12-day course of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Medroxyprogesterone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induce initial bleed.</a:t>
            </a:r>
            <a:endParaRPr lang="en-US" sz="1275" dirty="0"/>
          </a:p>
        </p:txBody>
      </p:sp>
      <p:sp>
        <p:nvSpPr>
          <p:cNvPr id="28" name="Text 15"/>
          <p:cNvSpPr/>
          <p:nvPr/>
        </p:nvSpPr>
        <p:spPr>
          <a:xfrm>
            <a:off x="6734175" y="5206305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Obtain </a:t>
            </a:r>
            <a:r>
              <a:rPr lang="en-US" sz="1275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USS</a:t>
            </a: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assess endometrial thickness (aim for &lt;10mm).</a:t>
            </a:r>
            <a:endParaRPr lang="en-US" sz="1275" dirty="0"/>
          </a:p>
        </p:txBody>
      </p:sp>
      <p:sp>
        <p:nvSpPr>
          <p:cNvPr id="29" name="Text 16"/>
          <p:cNvSpPr/>
          <p:nvPr/>
        </p:nvSpPr>
        <p:spPr>
          <a:xfrm>
            <a:off x="6734175" y="5787330"/>
            <a:ext cx="4657725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Transition to long-term hormonal protection if thickness is stable.</a:t>
            </a:r>
            <a:endParaRPr lang="en-US" sz="12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24855"/>
            <a:ext cx="5381625" cy="525214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1539180"/>
            <a:ext cx="285750" cy="228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1996380"/>
            <a:ext cx="119063" cy="119063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250" y="2590502"/>
            <a:ext cx="119063" cy="11906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250" y="3184624"/>
            <a:ext cx="119063" cy="108198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3778746"/>
            <a:ext cx="119063" cy="119063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224855"/>
            <a:ext cx="5381625" cy="2530822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0" y="1491555"/>
            <a:ext cx="285750" cy="2286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948755"/>
            <a:ext cx="119063" cy="9912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2302966"/>
            <a:ext cx="119063" cy="9912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0" y="2657177"/>
            <a:ext cx="119063" cy="9912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3946178"/>
            <a:ext cx="5381625" cy="2530822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7000" y="4212878"/>
            <a:ext cx="285750" cy="2286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7000" y="4670078"/>
            <a:ext cx="119063" cy="148828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571500" y="619125"/>
            <a:ext cx="116205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Amenorrhoea Referral Thresholds</a:t>
            </a:r>
            <a:endParaRPr lang="en-US" sz="2100" dirty="0"/>
          </a:p>
        </p:txBody>
      </p:sp>
      <p:sp>
        <p:nvSpPr>
          <p:cNvPr id="21" name="Text 2"/>
          <p:cNvSpPr/>
          <p:nvPr/>
        </p:nvSpPr>
        <p:spPr>
          <a:xfrm>
            <a:off x="1257300" y="1510605"/>
            <a:ext cx="5029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REFERRAL CRITERIA</a:t>
            </a:r>
            <a:endParaRPr lang="en-US" sz="1500" dirty="0"/>
          </a:p>
        </p:txBody>
      </p:sp>
      <p:sp>
        <p:nvSpPr>
          <p:cNvPr id="22" name="Text 3"/>
          <p:cNvSpPr/>
          <p:nvPr/>
        </p:nvSpPr>
        <p:spPr>
          <a:xfrm>
            <a:off x="1071563" y="1939230"/>
            <a:ext cx="45958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periods + </a:t>
            </a: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secondary sexual characteristics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(breasts/pubic hair) by </a:t>
            </a:r>
            <a:r>
              <a:rPr lang="en-US" sz="135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14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50" dirty="0"/>
          </a:p>
        </p:txBody>
      </p:sp>
      <p:sp>
        <p:nvSpPr>
          <p:cNvPr id="23" name="Text 4"/>
          <p:cNvSpPr/>
          <p:nvPr/>
        </p:nvSpPr>
        <p:spPr>
          <a:xfrm>
            <a:off x="1071563" y="2533352"/>
            <a:ext cx="45958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periods + </a:t>
            </a: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secondary sexual characteristics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by </a:t>
            </a:r>
            <a:r>
              <a:rPr lang="en-US" sz="135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16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50" dirty="0"/>
          </a:p>
        </p:txBody>
      </p:sp>
      <p:sp>
        <p:nvSpPr>
          <p:cNvPr id="24" name="Text 5"/>
          <p:cNvSpPr/>
          <p:nvPr/>
        </p:nvSpPr>
        <p:spPr>
          <a:xfrm>
            <a:off x="1071563" y="3127474"/>
            <a:ext cx="45958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Puberty duration: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Lasting 5 years without menarche occurring.</a:t>
            </a:r>
            <a:endParaRPr lang="en-US" sz="1350" dirty="0"/>
          </a:p>
        </p:txBody>
      </p:sp>
      <p:sp>
        <p:nvSpPr>
          <p:cNvPr id="25" name="Text 6"/>
          <p:cNvSpPr/>
          <p:nvPr/>
        </p:nvSpPr>
        <p:spPr>
          <a:xfrm>
            <a:off x="1071563" y="3721596"/>
            <a:ext cx="459581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 retardation: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Any significant delay in height velocity alongside amenorrhoea.</a:t>
            </a:r>
            <a:endParaRPr lang="en-US" sz="1350" dirty="0"/>
          </a:p>
        </p:txBody>
      </p:sp>
      <p:sp>
        <p:nvSpPr>
          <p:cNvPr id="26" name="Text 7"/>
          <p:cNvSpPr/>
          <p:nvPr/>
        </p:nvSpPr>
        <p:spPr>
          <a:xfrm>
            <a:off x="6877050" y="1462980"/>
            <a:ext cx="5029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PATHOLOGICAL RED FLAGS</a:t>
            </a:r>
            <a:endParaRPr lang="en-US" sz="1500" dirty="0"/>
          </a:p>
        </p:txBody>
      </p:sp>
      <p:sp>
        <p:nvSpPr>
          <p:cNvPr id="27" name="Text 8"/>
          <p:cNvSpPr/>
          <p:nvPr/>
        </p:nvSpPr>
        <p:spPr>
          <a:xfrm>
            <a:off x="6691313" y="1891605"/>
            <a:ext cx="5500688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Signs of </a:t>
            </a: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androgen excess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thyroid disease.</a:t>
            </a:r>
            <a:endParaRPr lang="en-US" sz="1350" dirty="0"/>
          </a:p>
        </p:txBody>
      </p:sp>
      <p:sp>
        <p:nvSpPr>
          <p:cNvPr id="28" name="Text 9"/>
          <p:cNvSpPr/>
          <p:nvPr/>
        </p:nvSpPr>
        <p:spPr>
          <a:xfrm>
            <a:off x="6691313" y="2245816"/>
            <a:ext cx="5500688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Galactorrhoea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(suggestive of prolactinoma).</a:t>
            </a:r>
            <a:endParaRPr lang="en-US" sz="1350" dirty="0"/>
          </a:p>
        </p:txBody>
      </p:sp>
      <p:sp>
        <p:nvSpPr>
          <p:cNvPr id="29" name="Text 10"/>
          <p:cNvSpPr/>
          <p:nvPr/>
        </p:nvSpPr>
        <p:spPr>
          <a:xfrm>
            <a:off x="6691313" y="2600027"/>
            <a:ext cx="4691063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Suspected </a:t>
            </a: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genital tract malformation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anorexia nervosa.</a:t>
            </a:r>
            <a:endParaRPr lang="en-US" sz="1350" dirty="0"/>
          </a:p>
        </p:txBody>
      </p:sp>
      <p:sp>
        <p:nvSpPr>
          <p:cNvPr id="30" name="Text 11"/>
          <p:cNvSpPr/>
          <p:nvPr/>
        </p:nvSpPr>
        <p:spPr>
          <a:xfrm>
            <a:off x="6877050" y="4184303"/>
            <a:ext cx="3200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</a:t>
            </a:r>
            <a:endParaRPr lang="en-US" sz="1500" dirty="0"/>
          </a:p>
        </p:txBody>
      </p:sp>
      <p:sp>
        <p:nvSpPr>
          <p:cNvPr id="31" name="Text 12"/>
          <p:cNvSpPr/>
          <p:nvPr/>
        </p:nvSpPr>
        <p:spPr>
          <a:xfrm>
            <a:off x="6691313" y="4612928"/>
            <a:ext cx="4691063" cy="7197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14 vs 16 Rule:</a:t>
            </a: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This is a high-yield AKT fact. Remember to assess pubertal stage (secondary characteristics) to decide which age threshold applies.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430000" cy="93910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558230"/>
            <a:ext cx="5572125" cy="25812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865858"/>
            <a:ext cx="166688" cy="13722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234505"/>
            <a:ext cx="166688" cy="166688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806005"/>
            <a:ext cx="166688" cy="1555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377505"/>
            <a:ext cx="166688" cy="145852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330005"/>
            <a:ext cx="5572125" cy="214699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637633"/>
            <a:ext cx="166688" cy="13722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006280"/>
            <a:ext cx="166688" cy="1372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349180"/>
            <a:ext cx="166688" cy="166688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1558230"/>
            <a:ext cx="5572125" cy="236413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865858"/>
            <a:ext cx="166688" cy="13722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234505"/>
            <a:ext cx="166688" cy="145852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806005"/>
            <a:ext cx="166688" cy="145852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4112865"/>
            <a:ext cx="5572125" cy="2364135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4420493"/>
            <a:ext cx="166688" cy="13722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789140"/>
            <a:ext cx="166688" cy="19437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5589240"/>
            <a:ext cx="166688" cy="166688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762000" y="5715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2" name="Text 1"/>
          <p:cNvSpPr/>
          <p:nvPr/>
        </p:nvSpPr>
        <p:spPr>
          <a:xfrm>
            <a:off x="762000" y="809625"/>
            <a:ext cx="11430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Amenorrhoea in Primary Care</a:t>
            </a:r>
            <a:endParaRPr lang="en-US" sz="2100" dirty="0"/>
          </a:p>
        </p:txBody>
      </p:sp>
      <p:sp>
        <p:nvSpPr>
          <p:cNvPr id="23" name="Text 2"/>
          <p:cNvSpPr/>
          <p:nvPr/>
        </p:nvSpPr>
        <p:spPr>
          <a:xfrm>
            <a:off x="890588" y="1786830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 INVESTIGATIONS</a:t>
            </a:r>
            <a:endParaRPr lang="en-US" sz="1350" dirty="0"/>
          </a:p>
        </p:txBody>
      </p:sp>
      <p:sp>
        <p:nvSpPr>
          <p:cNvPr id="24" name="Text 3"/>
          <p:cNvSpPr/>
          <p:nvPr/>
        </p:nvSpPr>
        <p:spPr>
          <a:xfrm>
            <a:off x="871538" y="2196405"/>
            <a:ext cx="48529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Exclude Pregnancy: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the first step with urine hCG, regardless of stated sexual history.</a:t>
            </a:r>
            <a:endParaRPr lang="en-US" sz="1200" dirty="0"/>
          </a:p>
        </p:txBody>
      </p:sp>
      <p:sp>
        <p:nvSpPr>
          <p:cNvPr id="25" name="Text 4"/>
          <p:cNvSpPr/>
          <p:nvPr/>
        </p:nvSpPr>
        <p:spPr>
          <a:xfrm>
            <a:off x="871538" y="2767905"/>
            <a:ext cx="48529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Blood Panel: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TFTs (Hypothyroidism), Prolactin, FSH, LH, and Testosterone.</a:t>
            </a:r>
            <a:endParaRPr lang="en-US" sz="1200" dirty="0"/>
          </a:p>
        </p:txBody>
      </p:sp>
      <p:sp>
        <p:nvSpPr>
          <p:cNvPr id="26" name="Text 5"/>
          <p:cNvSpPr/>
          <p:nvPr/>
        </p:nvSpPr>
        <p:spPr>
          <a:xfrm>
            <a:off x="871538" y="3339405"/>
            <a:ext cx="48529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Thyroid Management: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Treat and wait; periods can take several months to return post-treatment.</a:t>
            </a:r>
            <a:endParaRPr lang="en-US" sz="1200" dirty="0"/>
          </a:p>
        </p:txBody>
      </p:sp>
      <p:sp>
        <p:nvSpPr>
          <p:cNvPr id="27" name="Text 6"/>
          <p:cNvSpPr/>
          <p:nvPr/>
        </p:nvSpPr>
        <p:spPr>
          <a:xfrm>
            <a:off x="890588" y="455860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ASSESSMENT OF CAUSES</a:t>
            </a:r>
            <a:endParaRPr lang="en-US" sz="1350" dirty="0"/>
          </a:p>
        </p:txBody>
      </p:sp>
      <p:sp>
        <p:nvSpPr>
          <p:cNvPr id="28" name="Text 7"/>
          <p:cNvSpPr/>
          <p:nvPr/>
        </p:nvSpPr>
        <p:spPr>
          <a:xfrm>
            <a:off x="871538" y="4968180"/>
            <a:ext cx="1132046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Screen for clinical signs (acne, hirsutism) and check BMI.</a:t>
            </a:r>
            <a:endParaRPr lang="en-US" sz="1200" dirty="0"/>
          </a:p>
        </p:txBody>
      </p:sp>
      <p:sp>
        <p:nvSpPr>
          <p:cNvPr id="29" name="Text 8"/>
          <p:cNvSpPr/>
          <p:nvPr/>
        </p:nvSpPr>
        <p:spPr>
          <a:xfrm>
            <a:off x="871538" y="5311080"/>
            <a:ext cx="48529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Hypothalamic: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Review recent weight loss (BMI &lt;19), excessive exercise, or high stress levels.</a:t>
            </a:r>
            <a:endParaRPr lang="en-US" sz="1200" dirty="0"/>
          </a:p>
        </p:txBody>
      </p:sp>
      <p:sp>
        <p:nvSpPr>
          <p:cNvPr id="30" name="Text 9"/>
          <p:cNvSpPr/>
          <p:nvPr/>
        </p:nvSpPr>
        <p:spPr>
          <a:xfrm>
            <a:off x="6748463" y="178683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HIGH-YIELD PEARL</a:t>
            </a:r>
            <a:endParaRPr lang="en-US" sz="1350" dirty="0"/>
          </a:p>
        </p:txBody>
      </p:sp>
      <p:sp>
        <p:nvSpPr>
          <p:cNvPr id="31" name="Text 10"/>
          <p:cNvSpPr/>
          <p:nvPr/>
        </p:nvSpPr>
        <p:spPr>
          <a:xfrm>
            <a:off x="6729413" y="2196405"/>
            <a:ext cx="48529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AKT scenarios, identifying </a:t>
            </a: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pregnancy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 the primary cause of secondary amenorrhoea is a frequent "safety" question.</a:t>
            </a:r>
            <a:endParaRPr lang="en-US" sz="1200" dirty="0"/>
          </a:p>
        </p:txBody>
      </p:sp>
      <p:sp>
        <p:nvSpPr>
          <p:cNvPr id="32" name="Text 11"/>
          <p:cNvSpPr/>
          <p:nvPr/>
        </p:nvSpPr>
        <p:spPr>
          <a:xfrm>
            <a:off x="6729413" y="2767905"/>
            <a:ext cx="48529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Remember: </a:t>
            </a: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the most common pathological cause once pregnancy and functional causes are excluded.</a:t>
            </a:r>
            <a:endParaRPr lang="en-US" sz="1200" dirty="0"/>
          </a:p>
        </p:txBody>
      </p:sp>
      <p:sp>
        <p:nvSpPr>
          <p:cNvPr id="33" name="Text 12"/>
          <p:cNvSpPr/>
          <p:nvPr/>
        </p:nvSpPr>
        <p:spPr>
          <a:xfrm>
            <a:off x="6748463" y="434146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TIP</a:t>
            </a:r>
            <a:endParaRPr lang="en-US" sz="1350" dirty="0"/>
          </a:p>
        </p:txBody>
      </p:sp>
      <p:sp>
        <p:nvSpPr>
          <p:cNvPr id="34" name="Text 13"/>
          <p:cNvSpPr/>
          <p:nvPr/>
        </p:nvSpPr>
        <p:spPr>
          <a:xfrm>
            <a:off x="6729413" y="4751040"/>
            <a:ext cx="4852988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"I’m going to ask some questions about your diet, weight, and how much exercise you do. Sometimes these factors can tell the brain to stop periods temporarily."</a:t>
            </a:r>
            <a:endParaRPr lang="en-US" sz="1200" dirty="0"/>
          </a:p>
        </p:txBody>
      </p:sp>
      <p:sp>
        <p:nvSpPr>
          <p:cNvPr id="35" name="Text 14"/>
          <p:cNvSpPr/>
          <p:nvPr/>
        </p:nvSpPr>
        <p:spPr>
          <a:xfrm>
            <a:off x="6729413" y="5551140"/>
            <a:ext cx="485298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 sensitive questions as </a:t>
            </a: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routine screening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reduce patient anxiety or defensiveness.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0"/>
            <a:ext cx="12192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605855"/>
            <a:ext cx="5410200" cy="259169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186779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244030"/>
            <a:ext cx="190500" cy="190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784872"/>
            <a:ext cx="190500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3325713"/>
            <a:ext cx="190500" cy="175766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1605855"/>
            <a:ext cx="5410200" cy="2591693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900" y="1867793"/>
            <a:ext cx="238125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900" y="2244030"/>
            <a:ext cx="190500" cy="190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8900" y="2784872"/>
            <a:ext cx="190500" cy="1905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3325713"/>
            <a:ext cx="190500" cy="163264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4426148"/>
            <a:ext cx="5410200" cy="2050852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0100" y="4688086"/>
            <a:ext cx="238125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0100" y="5064323"/>
            <a:ext cx="190500" cy="190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" y="5605165"/>
            <a:ext cx="190500" cy="1905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4426148"/>
            <a:ext cx="5410200" cy="2050852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38900" y="4688086"/>
            <a:ext cx="238125" cy="190500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38900" y="5064323"/>
            <a:ext cx="190500" cy="163264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38900" y="5605165"/>
            <a:ext cx="190500" cy="163264"/>
          </a:xfrm>
          <a:prstGeom prst="rect">
            <a:avLst/>
          </a:prstGeom>
        </p:spPr>
      </p:pic>
      <p:sp>
        <p:nvSpPr>
          <p:cNvPr id="23" name="Text 0"/>
          <p:cNvSpPr/>
          <p:nvPr/>
        </p:nvSpPr>
        <p:spPr>
          <a:xfrm>
            <a:off x="571500" y="762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4" name="Text 1"/>
          <p:cNvSpPr/>
          <p:nvPr/>
        </p:nvSpPr>
        <p:spPr>
          <a:xfrm>
            <a:off x="571500" y="1000125"/>
            <a:ext cx="116205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Amenorrhoea Referral Criteria</a:t>
            </a:r>
            <a:endParaRPr lang="en-US" sz="2100" dirty="0"/>
          </a:p>
        </p:txBody>
      </p:sp>
      <p:sp>
        <p:nvSpPr>
          <p:cNvPr id="25" name="Text 2"/>
          <p:cNvSpPr/>
          <p:nvPr/>
        </p:nvSpPr>
        <p:spPr>
          <a:xfrm>
            <a:off x="1152525" y="183445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ENDOCRINE THRESHOLDS</a:t>
            </a:r>
            <a:endParaRPr lang="en-US" sz="1350" dirty="0"/>
          </a:p>
        </p:txBody>
      </p:sp>
      <p:sp>
        <p:nvSpPr>
          <p:cNvPr id="26" name="Text 3"/>
          <p:cNvSpPr/>
          <p:nvPr/>
        </p:nvSpPr>
        <p:spPr>
          <a:xfrm>
            <a:off x="1085850" y="2244030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Prolactin &gt; 1000 mIU/L: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Direct referral to Endocrinology for suspected prolactinoma.</a:t>
            </a:r>
            <a:endParaRPr lang="en-US" sz="1200" dirty="0"/>
          </a:p>
        </p:txBody>
      </p:sp>
      <p:sp>
        <p:nvSpPr>
          <p:cNvPr id="27" name="Text 4"/>
          <p:cNvSpPr/>
          <p:nvPr/>
        </p:nvSpPr>
        <p:spPr>
          <a:xfrm>
            <a:off x="1085850" y="2784872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Prolactin 500–1000 mIU/L: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Repeat test; refer if persistently elevated on second check.</a:t>
            </a:r>
            <a:endParaRPr lang="en-US" sz="1200" dirty="0"/>
          </a:p>
        </p:txBody>
      </p:sp>
      <p:sp>
        <p:nvSpPr>
          <p:cNvPr id="28" name="Text 5"/>
          <p:cNvSpPr/>
          <p:nvPr/>
        </p:nvSpPr>
        <p:spPr>
          <a:xfrm>
            <a:off x="1085850" y="3325713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 FSH/LH: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Requires exclusion of hypopituitarism or pituitary tumours.</a:t>
            </a:r>
            <a:endParaRPr lang="en-US" sz="1200" dirty="0"/>
          </a:p>
        </p:txBody>
      </p:sp>
      <p:sp>
        <p:nvSpPr>
          <p:cNvPr id="29" name="Text 6"/>
          <p:cNvSpPr/>
          <p:nvPr/>
        </p:nvSpPr>
        <p:spPr>
          <a:xfrm>
            <a:off x="6791325" y="183445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ANDROGEN INVESTIGATION</a:t>
            </a:r>
            <a:endParaRPr lang="en-US" sz="1350" dirty="0"/>
          </a:p>
        </p:txBody>
      </p:sp>
      <p:sp>
        <p:nvSpPr>
          <p:cNvPr id="30" name="Text 7"/>
          <p:cNvSpPr/>
          <p:nvPr/>
        </p:nvSpPr>
        <p:spPr>
          <a:xfrm>
            <a:off x="6724650" y="2244030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if </a:t>
            </a: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Elevated Testosterone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not fully explained by standard PCOS criteria.</a:t>
            </a:r>
            <a:endParaRPr lang="en-US" sz="1200" dirty="0"/>
          </a:p>
        </p:txBody>
      </p:sp>
      <p:sp>
        <p:nvSpPr>
          <p:cNvPr id="31" name="Text 8"/>
          <p:cNvSpPr/>
          <p:nvPr/>
        </p:nvSpPr>
        <p:spPr>
          <a:xfrm>
            <a:off x="6724650" y="2784872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 out </a:t>
            </a: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Androgen-secreting tumours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(marked elevation) or late-onset CAH.</a:t>
            </a:r>
            <a:endParaRPr lang="en-US" sz="1200" dirty="0"/>
          </a:p>
        </p:txBody>
      </p:sp>
      <p:sp>
        <p:nvSpPr>
          <p:cNvPr id="32" name="Text 9"/>
          <p:cNvSpPr/>
          <p:nvPr/>
        </p:nvSpPr>
        <p:spPr>
          <a:xfrm>
            <a:off x="6724650" y="3325713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 for </a:t>
            </a: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Cushing’s Syndrome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other clinical features are present.</a:t>
            </a:r>
            <a:endParaRPr lang="en-US" sz="1200" dirty="0"/>
          </a:p>
        </p:txBody>
      </p:sp>
      <p:sp>
        <p:nvSpPr>
          <p:cNvPr id="33" name="Text 10"/>
          <p:cNvSpPr/>
          <p:nvPr/>
        </p:nvSpPr>
        <p:spPr>
          <a:xfrm>
            <a:off x="1152525" y="4654748"/>
            <a:ext cx="49377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REFERRAL TRIGGERS</a:t>
            </a:r>
            <a:endParaRPr lang="en-US" sz="1350" dirty="0"/>
          </a:p>
        </p:txBody>
      </p:sp>
      <p:sp>
        <p:nvSpPr>
          <p:cNvPr id="34" name="Text 11"/>
          <p:cNvSpPr/>
          <p:nvPr/>
        </p:nvSpPr>
        <p:spPr>
          <a:xfrm>
            <a:off x="1085850" y="5064323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FSH elevated × 2:</a:t>
            </a: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Suggests Premature Ovarian Insufficiency (POI) — refer urgently.</a:t>
            </a:r>
            <a:endParaRPr lang="en-US" sz="1200" dirty="0"/>
          </a:p>
        </p:txBody>
      </p:sp>
      <p:sp>
        <p:nvSpPr>
          <p:cNvPr id="35" name="Text 12"/>
          <p:cNvSpPr/>
          <p:nvPr/>
        </p:nvSpPr>
        <p:spPr>
          <a:xfrm>
            <a:off x="1085850" y="5605165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 Implications:</a:t>
            </a: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Significant impact on bone health, fertility, and future CV health.</a:t>
            </a:r>
            <a:endParaRPr lang="en-US" sz="1200" dirty="0"/>
          </a:p>
        </p:txBody>
      </p:sp>
      <p:sp>
        <p:nvSpPr>
          <p:cNvPr id="36" name="Text 13"/>
          <p:cNvSpPr/>
          <p:nvPr/>
        </p:nvSpPr>
        <p:spPr>
          <a:xfrm>
            <a:off x="6791325" y="4654748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HIGH-YIELD PEARL</a:t>
            </a:r>
            <a:endParaRPr lang="en-US" sz="1350" dirty="0"/>
          </a:p>
        </p:txBody>
      </p:sp>
      <p:sp>
        <p:nvSpPr>
          <p:cNvPr id="37" name="Text 14"/>
          <p:cNvSpPr/>
          <p:nvPr/>
        </p:nvSpPr>
        <p:spPr>
          <a:xfrm>
            <a:off x="6724650" y="5064323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exclude </a:t>
            </a: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pregnancy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hypothyroidism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first in primary care.</a:t>
            </a:r>
            <a:endParaRPr lang="en-US" sz="1200" dirty="0"/>
          </a:p>
        </p:txBody>
      </p:sp>
      <p:sp>
        <p:nvSpPr>
          <p:cNvPr id="38" name="Text 15"/>
          <p:cNvSpPr/>
          <p:nvPr/>
        </p:nvSpPr>
        <p:spPr>
          <a:xfrm>
            <a:off x="6724650" y="5605165"/>
            <a:ext cx="466725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Thyroid-related amenorrhoea can take </a:t>
            </a: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several months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resolve after starting treatment.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72015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815405"/>
            <a:ext cx="5381625" cy="223554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207734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491680"/>
            <a:ext cx="142875" cy="1143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819251"/>
            <a:ext cx="142875" cy="1143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3146822"/>
            <a:ext cx="142875" cy="1143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241453"/>
            <a:ext cx="5381625" cy="2235547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4503390"/>
            <a:ext cx="238125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4917728"/>
            <a:ext cx="142875" cy="1143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5245298"/>
            <a:ext cx="142875" cy="11430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815405"/>
            <a:ext cx="5381625" cy="213747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2077343"/>
            <a:ext cx="238125" cy="1905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2491680"/>
            <a:ext cx="142875" cy="1143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475" y="2819251"/>
            <a:ext cx="142875" cy="1143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7475" y="3146822"/>
            <a:ext cx="142875" cy="1143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4143375"/>
            <a:ext cx="5381625" cy="2333625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4405313"/>
            <a:ext cx="238125" cy="190500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2" name="Text 1"/>
          <p:cNvSpPr/>
          <p:nvPr/>
        </p:nvSpPr>
        <p:spPr>
          <a:xfrm>
            <a:off x="571500" y="619125"/>
            <a:ext cx="11049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Amenorrhoea and Osteoporosis Risk</a:t>
            </a:r>
            <a:endParaRPr lang="en-US" sz="2100" dirty="0"/>
          </a:p>
        </p:txBody>
      </p:sp>
      <p:sp>
        <p:nvSpPr>
          <p:cNvPr id="23" name="Text 2"/>
          <p:cNvSpPr/>
          <p:nvPr/>
        </p:nvSpPr>
        <p:spPr>
          <a:xfrm>
            <a:off x="571500" y="1015305"/>
            <a:ext cx="95250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Managing bone health in at-risk groups through vitamin D, calcium, and hormonal replacement if amenorrhoea persists for more than twelve months.</a:t>
            </a:r>
            <a:endParaRPr lang="en-US" sz="1350" dirty="0"/>
          </a:p>
        </p:txBody>
      </p:sp>
      <p:sp>
        <p:nvSpPr>
          <p:cNvPr id="24" name="Text 3"/>
          <p:cNvSpPr/>
          <p:nvPr/>
        </p:nvSpPr>
        <p:spPr>
          <a:xfrm>
            <a:off x="1152525" y="2044005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AT-RISK POPULATIONS</a:t>
            </a:r>
            <a:endParaRPr lang="en-US" sz="1350" dirty="0"/>
          </a:p>
        </p:txBody>
      </p:sp>
      <p:sp>
        <p:nvSpPr>
          <p:cNvPr id="25" name="Text 4"/>
          <p:cNvSpPr/>
          <p:nvPr/>
        </p:nvSpPr>
        <p:spPr>
          <a:xfrm>
            <a:off x="1038225" y="2453580"/>
            <a:ext cx="676656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Premature Ovarian Insufficiency (POI)</a:t>
            </a:r>
            <a:endParaRPr lang="en-US" sz="1200" dirty="0"/>
          </a:p>
        </p:txBody>
      </p:sp>
      <p:sp>
        <p:nvSpPr>
          <p:cNvPr id="26" name="Text 5"/>
          <p:cNvSpPr/>
          <p:nvPr/>
        </p:nvSpPr>
        <p:spPr>
          <a:xfrm>
            <a:off x="1038225" y="2781151"/>
            <a:ext cx="1060704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Hypothalamic amenorrhoea (Weight loss, excessive exercise)</a:t>
            </a:r>
            <a:endParaRPr lang="en-US" sz="1200" dirty="0"/>
          </a:p>
        </p:txBody>
      </p:sp>
      <p:sp>
        <p:nvSpPr>
          <p:cNvPr id="27" name="Text 6"/>
          <p:cNvSpPr/>
          <p:nvPr/>
        </p:nvSpPr>
        <p:spPr>
          <a:xfrm>
            <a:off x="1038225" y="3108722"/>
            <a:ext cx="1060704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Hyperprolactinaemia (Persistent elevated prolactin levels)</a:t>
            </a:r>
            <a:endParaRPr lang="en-US" sz="1200" dirty="0"/>
          </a:p>
        </p:txBody>
      </p:sp>
      <p:sp>
        <p:nvSpPr>
          <p:cNvPr id="28" name="Text 7"/>
          <p:cNvSpPr/>
          <p:nvPr/>
        </p:nvSpPr>
        <p:spPr>
          <a:xfrm>
            <a:off x="1152525" y="4470053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INITIAL BONE SUPPORT</a:t>
            </a:r>
            <a:endParaRPr lang="en-US" sz="1350" dirty="0"/>
          </a:p>
        </p:txBody>
      </p:sp>
      <p:sp>
        <p:nvSpPr>
          <p:cNvPr id="29" name="Text 8"/>
          <p:cNvSpPr/>
          <p:nvPr/>
        </p:nvSpPr>
        <p:spPr>
          <a:xfrm>
            <a:off x="1038225" y="4879628"/>
            <a:ext cx="102412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Correct Vitamin D deficiency and maintain optimal levels</a:t>
            </a:r>
            <a:endParaRPr lang="en-US" sz="1200" dirty="0"/>
          </a:p>
        </p:txBody>
      </p:sp>
      <p:sp>
        <p:nvSpPr>
          <p:cNvPr id="30" name="Text 9"/>
          <p:cNvSpPr/>
          <p:nvPr/>
        </p:nvSpPr>
        <p:spPr>
          <a:xfrm>
            <a:off x="1038225" y="5207198"/>
            <a:ext cx="1024128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Ensure adequate Calcium intake (dietary or supplemental)</a:t>
            </a:r>
            <a:endParaRPr lang="en-US" sz="1200" dirty="0"/>
          </a:p>
        </p:txBody>
      </p:sp>
      <p:sp>
        <p:nvSpPr>
          <p:cNvPr id="31" name="Text 10"/>
          <p:cNvSpPr/>
          <p:nvPr/>
        </p:nvSpPr>
        <p:spPr>
          <a:xfrm>
            <a:off x="6819900" y="204400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HORMONAL REPLACEMENT</a:t>
            </a:r>
            <a:endParaRPr lang="en-US" sz="1350" dirty="0"/>
          </a:p>
        </p:txBody>
      </p:sp>
      <p:sp>
        <p:nvSpPr>
          <p:cNvPr id="32" name="Text 11"/>
          <p:cNvSpPr/>
          <p:nvPr/>
        </p:nvSpPr>
        <p:spPr>
          <a:xfrm>
            <a:off x="6705600" y="2453580"/>
            <a:ext cx="54864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Offer HRT or COCP if amenorrhoea persists &gt;12 months</a:t>
            </a:r>
            <a:endParaRPr lang="en-US" sz="1200" dirty="0"/>
          </a:p>
        </p:txBody>
      </p:sp>
      <p:sp>
        <p:nvSpPr>
          <p:cNvPr id="33" name="Text 12"/>
          <p:cNvSpPr/>
          <p:nvPr/>
        </p:nvSpPr>
        <p:spPr>
          <a:xfrm>
            <a:off x="6705600" y="2781151"/>
            <a:ext cx="54864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annually to assess compliance and side effects</a:t>
            </a:r>
            <a:endParaRPr lang="en-US" sz="1200" dirty="0"/>
          </a:p>
        </p:txBody>
      </p:sp>
      <p:sp>
        <p:nvSpPr>
          <p:cNvPr id="34" name="Text 13"/>
          <p:cNvSpPr/>
          <p:nvPr/>
        </p:nvSpPr>
        <p:spPr>
          <a:xfrm>
            <a:off x="6705600" y="3108722"/>
            <a:ext cx="54864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Trial stopping after 6–12 months in reversible causes</a:t>
            </a:r>
            <a:endParaRPr lang="en-US" sz="1200" dirty="0"/>
          </a:p>
        </p:txBody>
      </p:sp>
      <p:sp>
        <p:nvSpPr>
          <p:cNvPr id="35" name="Text 14"/>
          <p:cNvSpPr/>
          <p:nvPr/>
        </p:nvSpPr>
        <p:spPr>
          <a:xfrm>
            <a:off x="6819900" y="4371975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&amp; SCA PEARLS</a:t>
            </a:r>
            <a:endParaRPr lang="en-US" sz="1350" dirty="0"/>
          </a:p>
        </p:txBody>
      </p:sp>
      <p:sp>
        <p:nvSpPr>
          <p:cNvPr id="36" name="Text 15"/>
          <p:cNvSpPr/>
          <p:nvPr/>
        </p:nvSpPr>
        <p:spPr>
          <a:xfrm>
            <a:off x="6467475" y="4781550"/>
            <a:ext cx="49244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Bone Mass: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Adolescence is the critical window for bone density. Missing periods means missing oestrogen's protective effect.</a:t>
            </a:r>
            <a:endParaRPr lang="en-US" sz="1200" dirty="0"/>
          </a:p>
        </p:txBody>
      </p:sp>
      <p:sp>
        <p:nvSpPr>
          <p:cNvPr id="37" name="Text 16"/>
          <p:cNvSpPr/>
          <p:nvPr/>
        </p:nvSpPr>
        <p:spPr>
          <a:xfrm>
            <a:off x="6467475" y="5562600"/>
            <a:ext cx="4924425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When discussing HRT/COCP for bone health, frame it as "protecting your future mobility and strength" rather than just "fixing periods."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936403"/>
            <a:ext cx="11049000" cy="38290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936403"/>
            <a:ext cx="11049000" cy="71437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936403"/>
            <a:ext cx="2762250" cy="7143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3750" y="1936403"/>
            <a:ext cx="2209800" cy="71437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3550" y="1936403"/>
            <a:ext cx="6076950" cy="71437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2650778"/>
            <a:ext cx="2762250" cy="7143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" y="2946946"/>
            <a:ext cx="190500" cy="1524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33750" y="2650778"/>
            <a:ext cx="2209800" cy="71437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43550" y="2650778"/>
            <a:ext cx="6076950" cy="71437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3365153"/>
            <a:ext cx="2762250" cy="71437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100" y="3661321"/>
            <a:ext cx="190500" cy="1524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33750" y="3365153"/>
            <a:ext cx="2209800" cy="71437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43550" y="3365153"/>
            <a:ext cx="6076950" cy="714375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4079528"/>
            <a:ext cx="2762250" cy="714375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100" y="4375696"/>
            <a:ext cx="190500" cy="1524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33750" y="4079528"/>
            <a:ext cx="2209800" cy="714375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43550" y="4079528"/>
            <a:ext cx="6076950" cy="714375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1500" y="4793903"/>
            <a:ext cx="11049000" cy="97155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00100" y="5218658"/>
            <a:ext cx="190500" cy="15240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5" name="Text 1"/>
          <p:cNvSpPr/>
          <p:nvPr/>
        </p:nvSpPr>
        <p:spPr>
          <a:xfrm>
            <a:off x="571500" y="619125"/>
            <a:ext cx="11049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Ovarian Cysts: BritSPAG Guidance</a:t>
            </a:r>
            <a:endParaRPr lang="en-US" sz="2100" dirty="0"/>
          </a:p>
        </p:txBody>
      </p:sp>
      <p:sp>
        <p:nvSpPr>
          <p:cNvPr id="26" name="Text 2"/>
          <p:cNvSpPr/>
          <p:nvPr/>
        </p:nvSpPr>
        <p:spPr>
          <a:xfrm>
            <a:off x="800100" y="1936403"/>
            <a:ext cx="3262043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CYST CLASSIFICATION</a:t>
            </a:r>
            <a:endParaRPr lang="en-US" sz="1350" dirty="0"/>
          </a:p>
        </p:txBody>
      </p:sp>
      <p:sp>
        <p:nvSpPr>
          <p:cNvPr id="27" name="Text 3"/>
          <p:cNvSpPr/>
          <p:nvPr/>
        </p:nvSpPr>
        <p:spPr>
          <a:xfrm>
            <a:off x="3562350" y="1936403"/>
            <a:ext cx="2447597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SIZE (DIAMETER)</a:t>
            </a:r>
            <a:endParaRPr lang="en-US" sz="1350" dirty="0"/>
          </a:p>
        </p:txBody>
      </p:sp>
      <p:sp>
        <p:nvSpPr>
          <p:cNvPr id="28" name="Text 4"/>
          <p:cNvSpPr/>
          <p:nvPr/>
        </p:nvSpPr>
        <p:spPr>
          <a:xfrm>
            <a:off x="5772150" y="1936403"/>
            <a:ext cx="561975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REQUIRED MANAGEMENT ACTION</a:t>
            </a:r>
            <a:endParaRPr lang="en-US" sz="1350" dirty="0"/>
          </a:p>
        </p:txBody>
      </p:sp>
      <p:sp>
        <p:nvSpPr>
          <p:cNvPr id="29" name="Text 5"/>
          <p:cNvSpPr/>
          <p:nvPr/>
        </p:nvSpPr>
        <p:spPr>
          <a:xfrm>
            <a:off x="1085850" y="2650778"/>
            <a:ext cx="230505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 Cyst</a:t>
            </a:r>
            <a:endParaRPr lang="en-US" sz="1350" dirty="0"/>
          </a:p>
        </p:txBody>
      </p:sp>
      <p:sp>
        <p:nvSpPr>
          <p:cNvPr id="30" name="Text 6"/>
          <p:cNvSpPr/>
          <p:nvPr/>
        </p:nvSpPr>
        <p:spPr>
          <a:xfrm>
            <a:off x="3562350" y="2650778"/>
            <a:ext cx="175260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&lt; 5 cm</a:t>
            </a:r>
            <a:endParaRPr lang="en-US" sz="1350" dirty="0"/>
          </a:p>
        </p:txBody>
      </p:sp>
      <p:sp>
        <p:nvSpPr>
          <p:cNvPr id="31" name="Text 7"/>
          <p:cNvSpPr/>
          <p:nvPr/>
        </p:nvSpPr>
        <p:spPr>
          <a:xfrm>
            <a:off x="5772150" y="2650778"/>
            <a:ext cx="641985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further investigation required in post-menarche girls.</a:t>
            </a:r>
            <a:endParaRPr lang="en-US" sz="1350" dirty="0"/>
          </a:p>
        </p:txBody>
      </p:sp>
      <p:sp>
        <p:nvSpPr>
          <p:cNvPr id="32" name="Text 8"/>
          <p:cNvSpPr/>
          <p:nvPr/>
        </p:nvSpPr>
        <p:spPr>
          <a:xfrm>
            <a:off x="1085850" y="3365153"/>
            <a:ext cx="230505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 Cyst</a:t>
            </a:r>
            <a:endParaRPr lang="en-US" sz="1350" dirty="0"/>
          </a:p>
        </p:txBody>
      </p:sp>
      <p:sp>
        <p:nvSpPr>
          <p:cNvPr id="33" name="Text 9"/>
          <p:cNvSpPr/>
          <p:nvPr/>
        </p:nvSpPr>
        <p:spPr>
          <a:xfrm>
            <a:off x="3562350" y="3365153"/>
            <a:ext cx="175260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– 7 cm</a:t>
            </a:r>
            <a:endParaRPr lang="en-US" sz="1350" dirty="0"/>
          </a:p>
        </p:txBody>
      </p:sp>
      <p:sp>
        <p:nvSpPr>
          <p:cNvPr id="34" name="Text 10"/>
          <p:cNvSpPr/>
          <p:nvPr/>
        </p:nvSpPr>
        <p:spPr>
          <a:xfrm>
            <a:off x="5772150" y="3365153"/>
            <a:ext cx="641985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Yearly Ultrasound (USS) follow-up to monitor stability or resolution.</a:t>
            </a:r>
            <a:endParaRPr lang="en-US" sz="1350" dirty="0"/>
          </a:p>
        </p:txBody>
      </p:sp>
      <p:sp>
        <p:nvSpPr>
          <p:cNvPr id="35" name="Text 11"/>
          <p:cNvSpPr/>
          <p:nvPr/>
        </p:nvSpPr>
        <p:spPr>
          <a:xfrm>
            <a:off x="1085850" y="4079528"/>
            <a:ext cx="230505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 Cyst</a:t>
            </a:r>
            <a:endParaRPr lang="en-US" sz="1350" dirty="0"/>
          </a:p>
        </p:txBody>
      </p:sp>
      <p:sp>
        <p:nvSpPr>
          <p:cNvPr id="36" name="Text 12"/>
          <p:cNvSpPr/>
          <p:nvPr/>
        </p:nvSpPr>
        <p:spPr>
          <a:xfrm>
            <a:off x="3562350" y="4079528"/>
            <a:ext cx="175260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 7 cm</a:t>
            </a:r>
            <a:endParaRPr lang="en-US" sz="1350" dirty="0"/>
          </a:p>
        </p:txBody>
      </p:sp>
      <p:sp>
        <p:nvSpPr>
          <p:cNvPr id="37" name="Text 13"/>
          <p:cNvSpPr/>
          <p:nvPr/>
        </p:nvSpPr>
        <p:spPr>
          <a:xfrm>
            <a:off x="5772150" y="4079528"/>
            <a:ext cx="6419850" cy="714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Consider MRI for detailed characterization or surgical intervention.</a:t>
            </a:r>
            <a:endParaRPr lang="en-US" sz="1350" dirty="0"/>
          </a:p>
        </p:txBody>
      </p:sp>
      <p:sp>
        <p:nvSpPr>
          <p:cNvPr id="38" name="Text 14"/>
          <p:cNvSpPr/>
          <p:nvPr/>
        </p:nvSpPr>
        <p:spPr>
          <a:xfrm>
            <a:off x="1085850" y="4793903"/>
            <a:ext cx="230505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Complex Cyst</a:t>
            </a:r>
            <a:endParaRPr lang="en-US" sz="1350" dirty="0"/>
          </a:p>
        </p:txBody>
      </p:sp>
      <p:sp>
        <p:nvSpPr>
          <p:cNvPr id="39" name="Text 15"/>
          <p:cNvSpPr/>
          <p:nvPr/>
        </p:nvSpPr>
        <p:spPr>
          <a:xfrm>
            <a:off x="3562350" y="4793903"/>
            <a:ext cx="175260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Size</a:t>
            </a:r>
            <a:endParaRPr lang="en-US" sz="1350" dirty="0"/>
          </a:p>
        </p:txBody>
      </p:sp>
      <p:sp>
        <p:nvSpPr>
          <p:cNvPr id="40" name="Text 16"/>
          <p:cNvSpPr/>
          <p:nvPr/>
        </p:nvSpPr>
        <p:spPr>
          <a:xfrm>
            <a:off x="5772150" y="4793903"/>
            <a:ext cx="561975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Action:</a:t>
            </a: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Bloods (LDH, hCG, AFP, CA125) and immediate imaging discussion with Radiology/MDT.</a:t>
            </a:r>
            <a:endParaRPr lang="en-US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811000" cy="1175296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51546"/>
            <a:ext cx="5572125" cy="229373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921073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251621"/>
            <a:ext cx="190500" cy="177701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804071"/>
            <a:ext cx="190500" cy="15686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127921"/>
            <a:ext cx="190500" cy="166688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183410"/>
            <a:ext cx="5572125" cy="2293739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452938"/>
            <a:ext cx="214313" cy="1753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1651546"/>
            <a:ext cx="5572125" cy="248602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1921073"/>
            <a:ext cx="214313" cy="17532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2251621"/>
            <a:ext cx="190500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2804071"/>
            <a:ext cx="190500" cy="1905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3356521"/>
            <a:ext cx="190500" cy="169218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8875" y="4375696"/>
            <a:ext cx="5572125" cy="2101304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4645223"/>
            <a:ext cx="214313" cy="17532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952500" y="7620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952500" y="1000125"/>
            <a:ext cx="1123950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Cervical Ectropion in Young Women</a:t>
            </a:r>
            <a:endParaRPr lang="en-US" sz="2400" dirty="0"/>
          </a:p>
        </p:txBody>
      </p:sp>
      <p:sp>
        <p:nvSpPr>
          <p:cNvPr id="21" name="Text 2"/>
          <p:cNvSpPr/>
          <p:nvPr/>
        </p:nvSpPr>
        <p:spPr>
          <a:xfrm>
            <a:off x="919162" y="1880146"/>
            <a:ext cx="6172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Pathophysiology &amp; Presentation</a:t>
            </a:r>
            <a:endParaRPr lang="en-US" sz="1350" dirty="0"/>
          </a:p>
        </p:txBody>
      </p:sp>
      <p:sp>
        <p:nvSpPr>
          <p:cNvPr id="22" name="Text 3"/>
          <p:cNvSpPr/>
          <p:nvPr/>
        </p:nvSpPr>
        <p:spPr>
          <a:xfrm>
            <a:off x="895350" y="2251621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finding: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Occurs in hyperoestrogenised states (puberty, COCP use).</a:t>
            </a:r>
            <a:endParaRPr lang="en-US" sz="1200" dirty="0"/>
          </a:p>
        </p:txBody>
      </p:sp>
      <p:sp>
        <p:nvSpPr>
          <p:cNvPr id="23" name="Text 4"/>
          <p:cNvSpPr/>
          <p:nvPr/>
        </p:nvSpPr>
        <p:spPr>
          <a:xfrm>
            <a:off x="895350" y="2804071"/>
            <a:ext cx="104241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Cervical columnar epithelium extends onto the ectocervix.</a:t>
            </a:r>
            <a:endParaRPr lang="en-US" sz="1200" dirty="0"/>
          </a:p>
        </p:txBody>
      </p:sp>
      <p:sp>
        <p:nvSpPr>
          <p:cNvPr id="24" name="Text 5"/>
          <p:cNvSpPr/>
          <p:nvPr/>
        </p:nvSpPr>
        <p:spPr>
          <a:xfrm>
            <a:off x="895350" y="3127921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Symptoms:</a:t>
            </a: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Unscheduled bleeding, vaginal discharge, or post-coital bleeding (PCB).</a:t>
            </a:r>
            <a:endParaRPr lang="en-US" sz="1200" dirty="0"/>
          </a:p>
        </p:txBody>
      </p:sp>
      <p:sp>
        <p:nvSpPr>
          <p:cNvPr id="25" name="Text 6"/>
          <p:cNvSpPr/>
          <p:nvPr/>
        </p:nvSpPr>
        <p:spPr>
          <a:xfrm>
            <a:off x="919162" y="4412010"/>
            <a:ext cx="6172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Pearl: Diagnostic Priority</a:t>
            </a:r>
            <a:endParaRPr lang="en-US" sz="1350" dirty="0"/>
          </a:p>
        </p:txBody>
      </p:sp>
      <p:sp>
        <p:nvSpPr>
          <p:cNvPr id="26" name="Text 7"/>
          <p:cNvSpPr/>
          <p:nvPr/>
        </p:nvSpPr>
        <p:spPr>
          <a:xfrm>
            <a:off x="609600" y="4783485"/>
            <a:ext cx="5114925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adolescents, always </a:t>
            </a:r>
            <a:r>
              <a:rPr lang="en-US" sz="1125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 out infection</a:t>
            </a:r>
            <a:r>
              <a:rPr lang="en-US" sz="112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(Chlamydia/Gonorrhoea) before attributing symptoms to an ectropion. Ectropion is a diagnosis of exclusion in a symptomatic young person.</a:t>
            </a:r>
            <a:endParaRPr lang="en-US" sz="1125" dirty="0"/>
          </a:p>
        </p:txBody>
      </p:sp>
      <p:sp>
        <p:nvSpPr>
          <p:cNvPr id="27" name="Text 8"/>
          <p:cNvSpPr/>
          <p:nvPr/>
        </p:nvSpPr>
        <p:spPr>
          <a:xfrm>
            <a:off x="6777038" y="1880146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Care Management</a:t>
            </a:r>
            <a:endParaRPr lang="en-US" sz="1350" dirty="0"/>
          </a:p>
        </p:txBody>
      </p:sp>
      <p:sp>
        <p:nvSpPr>
          <p:cNvPr id="28" name="Text 9"/>
          <p:cNvSpPr/>
          <p:nvPr/>
        </p:nvSpPr>
        <p:spPr>
          <a:xfrm>
            <a:off x="6753225" y="2251621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 Screening:</a:t>
            </a:r>
            <a:r>
              <a:rPr lang="en-US" sz="120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Mandatory first step. Self-swabs are highly acceptable for adolescents.</a:t>
            </a:r>
            <a:endParaRPr lang="en-US" sz="1200" dirty="0"/>
          </a:p>
        </p:txBody>
      </p:sp>
      <p:sp>
        <p:nvSpPr>
          <p:cNvPr id="29" name="Text 10"/>
          <p:cNvSpPr/>
          <p:nvPr/>
        </p:nvSpPr>
        <p:spPr>
          <a:xfrm>
            <a:off x="6753225" y="2804071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Vaccination:</a:t>
            </a:r>
            <a:r>
              <a:rPr lang="en-US" sz="120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Check HPV vaccination history; reassure regarding cervical cancer risk.</a:t>
            </a:r>
            <a:endParaRPr lang="en-US" sz="1200" dirty="0"/>
          </a:p>
        </p:txBody>
      </p:sp>
      <p:sp>
        <p:nvSpPr>
          <p:cNvPr id="30" name="Text 11"/>
          <p:cNvSpPr/>
          <p:nvPr/>
        </p:nvSpPr>
        <p:spPr>
          <a:xfrm>
            <a:off x="6753225" y="3356521"/>
            <a:ext cx="48291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Counseling:</a:t>
            </a:r>
            <a:r>
              <a:rPr lang="en-US" sz="120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Explain it is a normal developmental variation, not a disease.</a:t>
            </a:r>
            <a:endParaRPr lang="en-US" sz="1200" dirty="0"/>
          </a:p>
        </p:txBody>
      </p:sp>
      <p:sp>
        <p:nvSpPr>
          <p:cNvPr id="31" name="Text 12"/>
          <p:cNvSpPr/>
          <p:nvPr/>
        </p:nvSpPr>
        <p:spPr>
          <a:xfrm>
            <a:off x="6777038" y="4604296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Thresholds</a:t>
            </a:r>
            <a:endParaRPr lang="en-US" sz="1350" dirty="0"/>
          </a:p>
        </p:txBody>
      </p:sp>
      <p:sp>
        <p:nvSpPr>
          <p:cNvPr id="32" name="Text 13"/>
          <p:cNvSpPr/>
          <p:nvPr/>
        </p:nvSpPr>
        <p:spPr>
          <a:xfrm>
            <a:off x="6467475" y="4975771"/>
            <a:ext cx="5114925" cy="10715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if:</a:t>
            </a:r>
            <a:r>
              <a:rPr lang="en-US" sz="112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Bleeding persists after ruling out infection and treating any cervicitis.
</a:t>
            </a:r>
            <a:r>
              <a:rPr lang="en-US" sz="112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Note:</a:t>
            </a:r>
            <a:r>
              <a:rPr lang="en-US" sz="112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Know local 2WW guidance for PCB; criteria for urgent referral vary by CCG/Trust area.</a:t>
            </a:r>
            <a:endParaRPr lang="en-US" sz="11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24855"/>
            <a:ext cx="5381625" cy="1815108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148679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901130"/>
            <a:ext cx="142875" cy="1428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2422922"/>
            <a:ext cx="142875" cy="14287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268563"/>
            <a:ext cx="5381625" cy="1815108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3530501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3944838"/>
            <a:ext cx="142875" cy="155823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" y="4466630"/>
            <a:ext cx="142875" cy="155823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224855"/>
            <a:ext cx="5381625" cy="1815108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486793"/>
            <a:ext cx="238125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1901130"/>
            <a:ext cx="142875" cy="122337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422922"/>
            <a:ext cx="142875" cy="122337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3268563"/>
            <a:ext cx="5381625" cy="1815108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3530501"/>
            <a:ext cx="238125" cy="1905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3944838"/>
            <a:ext cx="142875" cy="142875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4466630"/>
            <a:ext cx="142875" cy="155823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2" name="Text 1"/>
          <p:cNvSpPr/>
          <p:nvPr/>
        </p:nvSpPr>
        <p:spPr>
          <a:xfrm>
            <a:off x="571500" y="619125"/>
            <a:ext cx="11049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Labial Normality and Labiaplasty</a:t>
            </a:r>
            <a:endParaRPr lang="en-US" sz="2100" dirty="0"/>
          </a:p>
        </p:txBody>
      </p:sp>
      <p:sp>
        <p:nvSpPr>
          <p:cNvPr id="23" name="Text 2"/>
          <p:cNvSpPr/>
          <p:nvPr/>
        </p:nvSpPr>
        <p:spPr>
          <a:xfrm>
            <a:off x="1152525" y="1453455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DEVELOPMENT</a:t>
            </a:r>
            <a:endParaRPr lang="en-US" sz="1350" dirty="0"/>
          </a:p>
        </p:txBody>
      </p:sp>
      <p:sp>
        <p:nvSpPr>
          <p:cNvPr id="24" name="Text 3"/>
          <p:cNvSpPr/>
          <p:nvPr/>
        </p:nvSpPr>
        <p:spPr>
          <a:xfrm>
            <a:off x="1038225" y="1863030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Labial growth is a normal part of puberty; development may continue until early adulthood.</a:t>
            </a:r>
            <a:endParaRPr lang="en-US" sz="1200" dirty="0"/>
          </a:p>
        </p:txBody>
      </p:sp>
      <p:sp>
        <p:nvSpPr>
          <p:cNvPr id="25" name="Text 4"/>
          <p:cNvSpPr/>
          <p:nvPr/>
        </p:nvSpPr>
        <p:spPr>
          <a:xfrm>
            <a:off x="1038225" y="2384822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Enormous variation in labial appearance is normal and should be normalized for the patient.</a:t>
            </a:r>
            <a:endParaRPr lang="en-US" sz="1200" dirty="0"/>
          </a:p>
        </p:txBody>
      </p:sp>
      <p:sp>
        <p:nvSpPr>
          <p:cNvPr id="26" name="Text 5"/>
          <p:cNvSpPr/>
          <p:nvPr/>
        </p:nvSpPr>
        <p:spPr>
          <a:xfrm>
            <a:off x="1152525" y="3497163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PROFESSIONAL GUIDANCE</a:t>
            </a:r>
            <a:endParaRPr lang="en-US" sz="1350" dirty="0"/>
          </a:p>
        </p:txBody>
      </p:sp>
      <p:sp>
        <p:nvSpPr>
          <p:cNvPr id="27" name="Text 6"/>
          <p:cNvSpPr/>
          <p:nvPr/>
        </p:nvSpPr>
        <p:spPr>
          <a:xfrm>
            <a:off x="1038225" y="3906738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RCOG Position:</a:t>
            </a:r>
            <a:r>
              <a:rPr lang="en-US" sz="120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FGCS should not normally be offered to patients under 18 years of age.</a:t>
            </a:r>
            <a:endParaRPr lang="en-US" sz="1200" dirty="0"/>
          </a:p>
        </p:txBody>
      </p:sp>
      <p:sp>
        <p:nvSpPr>
          <p:cNvPr id="28" name="Text 7"/>
          <p:cNvSpPr/>
          <p:nvPr/>
        </p:nvSpPr>
        <p:spPr>
          <a:xfrm>
            <a:off x="1038225" y="4428530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NHS labiaplasty requests increased 5-fold in 10 years, often linked to unrealistic body image.</a:t>
            </a:r>
            <a:endParaRPr lang="en-US" sz="1200" dirty="0"/>
          </a:p>
        </p:txBody>
      </p:sp>
      <p:sp>
        <p:nvSpPr>
          <p:cNvPr id="29" name="Text 8"/>
          <p:cNvSpPr/>
          <p:nvPr/>
        </p:nvSpPr>
        <p:spPr>
          <a:xfrm>
            <a:off x="6819900" y="145345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PEARL</a:t>
            </a:r>
            <a:endParaRPr lang="en-US" sz="1350" dirty="0"/>
          </a:p>
        </p:txBody>
      </p:sp>
      <p:sp>
        <p:nvSpPr>
          <p:cNvPr id="30" name="Text 9"/>
          <p:cNvSpPr/>
          <p:nvPr/>
        </p:nvSpPr>
        <p:spPr>
          <a:xfrm>
            <a:off x="6705600" y="1863030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Reassure with confidence: "I want to reassure you that what you're describing is completely normal."</a:t>
            </a:r>
            <a:endParaRPr lang="en-US" sz="1200" dirty="0"/>
          </a:p>
        </p:txBody>
      </p:sp>
      <p:sp>
        <p:nvSpPr>
          <p:cNvPr id="31" name="Text 10"/>
          <p:cNvSpPr/>
          <p:nvPr/>
        </p:nvSpPr>
        <p:spPr>
          <a:xfrm>
            <a:off x="6705600" y="2384822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Utilize resources: Provide Brook or BritSPAG leaflets like </a:t>
            </a:r>
            <a:r>
              <a:rPr lang="en-US" sz="1200" i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"So what is a vulva, anyway?"</a:t>
            </a:r>
            <a:endParaRPr lang="en-US" sz="1200" dirty="0"/>
          </a:p>
        </p:txBody>
      </p:sp>
      <p:sp>
        <p:nvSpPr>
          <p:cNvPr id="32" name="Text 11"/>
          <p:cNvSpPr/>
          <p:nvPr/>
        </p:nvSpPr>
        <p:spPr>
          <a:xfrm>
            <a:off x="6819900" y="3497163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 &amp; FGM</a:t>
            </a:r>
            <a:endParaRPr lang="en-US" sz="1350" dirty="0"/>
          </a:p>
        </p:txBody>
      </p:sp>
      <p:sp>
        <p:nvSpPr>
          <p:cNvPr id="33" name="Text 12"/>
          <p:cNvSpPr/>
          <p:nvPr/>
        </p:nvSpPr>
        <p:spPr>
          <a:xfrm>
            <a:off x="6705600" y="3906738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FGM is illegal:</a:t>
            </a: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Any suspicion of FGM in a girl under 18 requires mandatory reporting to the police.</a:t>
            </a:r>
            <a:endParaRPr lang="en-US" sz="1200" dirty="0"/>
          </a:p>
        </p:txBody>
      </p:sp>
      <p:sp>
        <p:nvSpPr>
          <p:cNvPr id="34" name="Text 13"/>
          <p:cNvSpPr/>
          <p:nvPr/>
        </p:nvSpPr>
        <p:spPr>
          <a:xfrm>
            <a:off x="6705600" y="4428530"/>
            <a:ext cx="46863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Differentiate between normal labial variation and non-medical surgical alterations (FGM).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811000" cy="1175296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51546"/>
            <a:ext cx="5572125" cy="229373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91348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289721"/>
            <a:ext cx="214313" cy="214313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952601"/>
            <a:ext cx="214313" cy="19779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183410"/>
            <a:ext cx="5572125" cy="2293739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445347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821585"/>
            <a:ext cx="214313" cy="214313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5484465"/>
            <a:ext cx="214313" cy="214313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8875" y="1651546"/>
            <a:ext cx="5572125" cy="2293739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475" y="1913483"/>
            <a:ext cx="238125" cy="19050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289721"/>
            <a:ext cx="214313" cy="214313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2952601"/>
            <a:ext cx="214313" cy="214313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38875" y="4183410"/>
            <a:ext cx="5572125" cy="2293739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4445347"/>
            <a:ext cx="238125" cy="19050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821585"/>
            <a:ext cx="214313" cy="214313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7475" y="5484465"/>
            <a:ext cx="214313" cy="214313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952500" y="7620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2" name="Text 1"/>
          <p:cNvSpPr/>
          <p:nvPr/>
        </p:nvSpPr>
        <p:spPr>
          <a:xfrm>
            <a:off x="952500" y="1000125"/>
            <a:ext cx="10668000" cy="3656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STIs in Young People</a:t>
            </a:r>
            <a:endParaRPr lang="en-US" sz="2400" dirty="0"/>
          </a:p>
        </p:txBody>
      </p:sp>
      <p:sp>
        <p:nvSpPr>
          <p:cNvPr id="23" name="Text 2"/>
          <p:cNvSpPr/>
          <p:nvPr/>
        </p:nvSpPr>
        <p:spPr>
          <a:xfrm>
            <a:off x="962025" y="1880146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EPIDEMIOLOGY &amp; RISK</a:t>
            </a:r>
            <a:endParaRPr lang="en-US" sz="1350" dirty="0"/>
          </a:p>
        </p:txBody>
      </p:sp>
      <p:sp>
        <p:nvSpPr>
          <p:cNvPr id="24" name="Text 3"/>
          <p:cNvSpPr/>
          <p:nvPr/>
        </p:nvSpPr>
        <p:spPr>
          <a:xfrm>
            <a:off x="919162" y="2289721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Two-thirds</a:t>
            </a:r>
            <a:r>
              <a:rPr lang="en-US" sz="135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new Chlamydia diagnoses occur in those aged under 25.</a:t>
            </a:r>
            <a:endParaRPr lang="en-US" sz="1350" dirty="0"/>
          </a:p>
        </p:txBody>
      </p:sp>
      <p:sp>
        <p:nvSpPr>
          <p:cNvPr id="25" name="Text 4"/>
          <p:cNvSpPr/>
          <p:nvPr/>
        </p:nvSpPr>
        <p:spPr>
          <a:xfrm>
            <a:off x="919162" y="2952601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Gonorrhoea rates are also highest in the </a:t>
            </a: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under-25</a:t>
            </a:r>
            <a:r>
              <a:rPr lang="en-US" sz="135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demographic.</a:t>
            </a:r>
            <a:endParaRPr lang="en-US" sz="1350" dirty="0"/>
          </a:p>
        </p:txBody>
      </p:sp>
      <p:sp>
        <p:nvSpPr>
          <p:cNvPr id="26" name="Text 5"/>
          <p:cNvSpPr/>
          <p:nvPr/>
        </p:nvSpPr>
        <p:spPr>
          <a:xfrm>
            <a:off x="962025" y="4412010"/>
            <a:ext cx="51435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 &amp; CONSENT</a:t>
            </a:r>
            <a:endParaRPr lang="en-US" sz="1350" dirty="0"/>
          </a:p>
        </p:txBody>
      </p:sp>
      <p:sp>
        <p:nvSpPr>
          <p:cNvPr id="27" name="Text 6"/>
          <p:cNvSpPr/>
          <p:nvPr/>
        </p:nvSpPr>
        <p:spPr>
          <a:xfrm>
            <a:off x="919162" y="4821585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Under-16s are entitled to confidential STI screening if </a:t>
            </a:r>
            <a:r>
              <a:rPr lang="en-US" sz="135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Fraser competent</a:t>
            </a:r>
            <a:r>
              <a:rPr lang="en-US" sz="135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50" dirty="0"/>
          </a:p>
        </p:txBody>
      </p:sp>
      <p:sp>
        <p:nvSpPr>
          <p:cNvPr id="28" name="Text 7"/>
          <p:cNvSpPr/>
          <p:nvPr/>
        </p:nvSpPr>
        <p:spPr>
          <a:xfrm>
            <a:off x="919162" y="5484465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</a:t>
            </a:r>
            <a:r>
              <a:rPr lang="en-US" sz="135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</a:t>
            </a:r>
            <a:r>
              <a:rPr lang="en-US" sz="135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assessment and discuss confidentiality limits clearly.</a:t>
            </a:r>
            <a:endParaRPr lang="en-US" sz="1350" dirty="0"/>
          </a:p>
        </p:txBody>
      </p:sp>
      <p:sp>
        <p:nvSpPr>
          <p:cNvPr id="29" name="Text 8"/>
          <p:cNvSpPr/>
          <p:nvPr/>
        </p:nvSpPr>
        <p:spPr>
          <a:xfrm>
            <a:off x="6819900" y="1880146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PEARL: NORMALISING</a:t>
            </a:r>
            <a:endParaRPr lang="en-US" sz="1350" dirty="0"/>
          </a:p>
        </p:txBody>
      </p:sp>
      <p:sp>
        <p:nvSpPr>
          <p:cNvPr id="30" name="Text 9"/>
          <p:cNvSpPr/>
          <p:nvPr/>
        </p:nvSpPr>
        <p:spPr>
          <a:xfrm>
            <a:off x="6777038" y="2289721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universal phrasing: </a:t>
            </a: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"We offer STI screening to all young people."</a:t>
            </a:r>
            <a:endParaRPr lang="en-US" sz="1350" dirty="0"/>
          </a:p>
        </p:txBody>
      </p:sp>
      <p:sp>
        <p:nvSpPr>
          <p:cNvPr id="31" name="Text 10"/>
          <p:cNvSpPr/>
          <p:nvPr/>
        </p:nvSpPr>
        <p:spPr>
          <a:xfrm>
            <a:off x="6777038" y="2952601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Reduces stigma and avoids the assumption that the patient "seems too young."</a:t>
            </a:r>
            <a:endParaRPr lang="en-US" sz="1350" dirty="0"/>
          </a:p>
        </p:txBody>
      </p:sp>
      <p:sp>
        <p:nvSpPr>
          <p:cNvPr id="32" name="Text 11"/>
          <p:cNvSpPr/>
          <p:nvPr/>
        </p:nvSpPr>
        <p:spPr>
          <a:xfrm>
            <a:off x="6819900" y="4412010"/>
            <a:ext cx="53492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RED FLAG: ECTOPIC RISK</a:t>
            </a:r>
            <a:endParaRPr lang="en-US" sz="1350" dirty="0"/>
          </a:p>
        </p:txBody>
      </p:sp>
      <p:sp>
        <p:nvSpPr>
          <p:cNvPr id="33" name="Text 12"/>
          <p:cNvSpPr/>
          <p:nvPr/>
        </p:nvSpPr>
        <p:spPr>
          <a:xfrm>
            <a:off x="6777038" y="4821585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young woman with </a:t>
            </a: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pelvic pain</a:t>
            </a: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pregnant until proven otherwise.</a:t>
            </a:r>
            <a:endParaRPr lang="en-US" sz="1350" dirty="0"/>
          </a:p>
        </p:txBody>
      </p:sp>
      <p:sp>
        <p:nvSpPr>
          <p:cNvPr id="34" name="Text 13"/>
          <p:cNvSpPr/>
          <p:nvPr/>
        </p:nvSpPr>
        <p:spPr>
          <a:xfrm>
            <a:off x="6777038" y="5484465"/>
            <a:ext cx="4805363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pregnant woman with pain is an </a:t>
            </a: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ectopic pregnancy</a:t>
            </a:r>
            <a:r>
              <a:rPr lang="en-US" sz="135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until proven otherwise.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811000" cy="9391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755428"/>
            <a:ext cx="5572125" cy="22574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2024955"/>
            <a:ext cx="214313" cy="1753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393603"/>
            <a:ext cx="142875" cy="122337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946053"/>
            <a:ext cx="142875" cy="1143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269903"/>
            <a:ext cx="142875" cy="1714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203353"/>
            <a:ext cx="5572125" cy="19335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472880"/>
            <a:ext cx="214313" cy="17532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" y="4841528"/>
            <a:ext cx="142875" cy="131862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" y="5393978"/>
            <a:ext cx="142875" cy="14287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875" y="2426940"/>
            <a:ext cx="5572125" cy="303847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475" y="2696468"/>
            <a:ext cx="214313" cy="17532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475" y="3065115"/>
            <a:ext cx="142875" cy="14287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67475" y="3617565"/>
            <a:ext cx="142875" cy="155823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67475" y="4170015"/>
            <a:ext cx="142875" cy="142875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67475" y="4722465"/>
            <a:ext cx="142875" cy="142875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762000" y="5715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1" name="Text 1"/>
          <p:cNvSpPr/>
          <p:nvPr/>
        </p:nvSpPr>
        <p:spPr>
          <a:xfrm>
            <a:off x="762000" y="809625"/>
            <a:ext cx="11049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Ectopic Pregnancy Awareness</a:t>
            </a:r>
            <a:endParaRPr lang="en-US" sz="2100" dirty="0"/>
          </a:p>
        </p:txBody>
      </p:sp>
      <p:sp>
        <p:nvSpPr>
          <p:cNvPr id="22" name="Text 2"/>
          <p:cNvSpPr/>
          <p:nvPr/>
        </p:nvSpPr>
        <p:spPr>
          <a:xfrm>
            <a:off x="919162" y="1984028"/>
            <a:ext cx="63779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Golden Rules of Gynaecology</a:t>
            </a:r>
            <a:endParaRPr lang="en-US" sz="1350" dirty="0"/>
          </a:p>
        </p:txBody>
      </p:sp>
      <p:sp>
        <p:nvSpPr>
          <p:cNvPr id="23" name="Text 3"/>
          <p:cNvSpPr/>
          <p:nvPr/>
        </p:nvSpPr>
        <p:spPr>
          <a:xfrm>
            <a:off x="828675" y="2355503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woman of childbearing age is </a:t>
            </a: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pregnant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until proven otherwise.</a:t>
            </a:r>
            <a:endParaRPr lang="en-US" sz="1200" dirty="0"/>
          </a:p>
        </p:txBody>
      </p:sp>
      <p:sp>
        <p:nvSpPr>
          <p:cNvPr id="24" name="Text 4"/>
          <p:cNvSpPr/>
          <p:nvPr/>
        </p:nvSpPr>
        <p:spPr>
          <a:xfrm>
            <a:off x="828675" y="2907953"/>
            <a:ext cx="106070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pregnant woman is an </a:t>
            </a:r>
            <a:r>
              <a:rPr lang="en-US" sz="1200" b="1" u="sng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ectopic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until proven otherwise.</a:t>
            </a:r>
            <a:endParaRPr lang="en-US" sz="1200" dirty="0"/>
          </a:p>
        </p:txBody>
      </p:sp>
      <p:sp>
        <p:nvSpPr>
          <p:cNvPr id="25" name="Text 5"/>
          <p:cNvSpPr/>
          <p:nvPr/>
        </p:nvSpPr>
        <p:spPr>
          <a:xfrm>
            <a:off x="828675" y="3231803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Adolescents may be too frightened to admit sexual activity; trust clinical suspicion over verbal history.</a:t>
            </a:r>
            <a:endParaRPr lang="en-US" sz="1200" dirty="0"/>
          </a:p>
        </p:txBody>
      </p:sp>
      <p:sp>
        <p:nvSpPr>
          <p:cNvPr id="26" name="Text 6"/>
          <p:cNvSpPr/>
          <p:nvPr/>
        </p:nvSpPr>
        <p:spPr>
          <a:xfrm>
            <a:off x="919162" y="4431953"/>
            <a:ext cx="51149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 Presentation</a:t>
            </a:r>
            <a:endParaRPr lang="en-US" sz="1350" dirty="0"/>
          </a:p>
        </p:txBody>
      </p:sp>
      <p:sp>
        <p:nvSpPr>
          <p:cNvPr id="27" name="Text 7"/>
          <p:cNvSpPr/>
          <p:nvPr/>
        </p:nvSpPr>
        <p:spPr>
          <a:xfrm>
            <a:off x="828675" y="4803428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Classic triad: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Unilateral pelvic pain + any abnormal bleeding + amenorrhoea.</a:t>
            </a:r>
            <a:endParaRPr lang="en-US" sz="1200" dirty="0"/>
          </a:p>
        </p:txBody>
      </p:sp>
      <p:sp>
        <p:nvSpPr>
          <p:cNvPr id="28" name="Text 8"/>
          <p:cNvSpPr/>
          <p:nvPr/>
        </p:nvSpPr>
        <p:spPr>
          <a:xfrm>
            <a:off x="828675" y="5355878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Emergency: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Shoulder tip pain or collapse suggests rupture and intra-abdominal bleeding.</a:t>
            </a:r>
            <a:endParaRPr lang="en-US" sz="1200" dirty="0"/>
          </a:p>
        </p:txBody>
      </p:sp>
      <p:sp>
        <p:nvSpPr>
          <p:cNvPr id="29" name="Text 9"/>
          <p:cNvSpPr/>
          <p:nvPr/>
        </p:nvSpPr>
        <p:spPr>
          <a:xfrm>
            <a:off x="6777038" y="2655540"/>
            <a:ext cx="51149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&amp; SCA Exam Pearls</a:t>
            </a:r>
            <a:endParaRPr lang="en-US" sz="1350" dirty="0"/>
          </a:p>
        </p:txBody>
      </p:sp>
      <p:sp>
        <p:nvSpPr>
          <p:cNvPr id="30" name="Text 10"/>
          <p:cNvSpPr/>
          <p:nvPr/>
        </p:nvSpPr>
        <p:spPr>
          <a:xfrm>
            <a:off x="6686550" y="3027015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step: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perform a pregnancy test (hCG) in any young woman with pelvic pain. Never omit this.</a:t>
            </a:r>
            <a:endParaRPr lang="en-US" sz="1200" dirty="0"/>
          </a:p>
        </p:txBody>
      </p:sp>
      <p:sp>
        <p:nvSpPr>
          <p:cNvPr id="31" name="Text 11"/>
          <p:cNvSpPr/>
          <p:nvPr/>
        </p:nvSpPr>
        <p:spPr>
          <a:xfrm>
            <a:off x="6686550" y="3579465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Strategy: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Normalise the test: "We do a pregnancy test for every young person with tummy pain, just to rule it out."</a:t>
            </a:r>
            <a:endParaRPr lang="en-US" sz="1200" dirty="0"/>
          </a:p>
        </p:txBody>
      </p:sp>
      <p:sp>
        <p:nvSpPr>
          <p:cNvPr id="32" name="Text 12"/>
          <p:cNvSpPr/>
          <p:nvPr/>
        </p:nvSpPr>
        <p:spPr>
          <a:xfrm>
            <a:off x="6686550" y="4131915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Safeguarding: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the patient is &lt; 13 years old, any positive test or STI is child sexual abuse until proven otherwise.</a:t>
            </a:r>
            <a:endParaRPr lang="en-US" sz="1200" dirty="0"/>
          </a:p>
        </p:txBody>
      </p:sp>
      <p:sp>
        <p:nvSpPr>
          <p:cNvPr id="33" name="Text 13"/>
          <p:cNvSpPr/>
          <p:nvPr/>
        </p:nvSpPr>
        <p:spPr>
          <a:xfrm>
            <a:off x="6686550" y="4684365"/>
            <a:ext cx="48958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Action: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ectopic is suspected, refer for </a:t>
            </a:r>
            <a:r>
              <a:rPr lang="en-US" sz="12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immediate</a:t>
            </a: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secondary care assessment (Gynae/EPAU).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24855"/>
            <a:ext cx="5381625" cy="130626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1566714"/>
            <a:ext cx="179933" cy="143917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721620"/>
            <a:ext cx="5381625" cy="130626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" y="3070027"/>
            <a:ext cx="163860" cy="130969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218384"/>
            <a:ext cx="5381625" cy="1306264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0" y="4568875"/>
            <a:ext cx="158651" cy="126802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224855"/>
            <a:ext cx="5381625" cy="1306264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9375" y="1566863"/>
            <a:ext cx="179636" cy="143619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875" y="2721620"/>
            <a:ext cx="5381625" cy="1306264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29375" y="3069431"/>
            <a:ext cx="165199" cy="132159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4218384"/>
            <a:ext cx="5381625" cy="1306264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9375" y="4559052"/>
            <a:ext cx="182910" cy="146298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905500"/>
            <a:ext cx="11049000" cy="57150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625" y="6110734"/>
            <a:ext cx="238125" cy="190500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0" name="Text 1"/>
          <p:cNvSpPr/>
          <p:nvPr/>
        </p:nvSpPr>
        <p:spPr>
          <a:xfrm>
            <a:off x="571500" y="619125"/>
            <a:ext cx="112014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 in Adolescent Gynaecology</a:t>
            </a:r>
            <a:endParaRPr lang="en-US" sz="2100" dirty="0"/>
          </a:p>
        </p:txBody>
      </p:sp>
      <p:sp>
        <p:nvSpPr>
          <p:cNvPr id="21" name="Text 2"/>
          <p:cNvSpPr/>
          <p:nvPr/>
        </p:nvSpPr>
        <p:spPr>
          <a:xfrm>
            <a:off x="1084808" y="1415355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FGM Reporting</a:t>
            </a:r>
            <a:endParaRPr lang="en-US" sz="1350" dirty="0"/>
          </a:p>
        </p:txBody>
      </p:sp>
      <p:sp>
        <p:nvSpPr>
          <p:cNvPr id="22" name="Text 3"/>
          <p:cNvSpPr/>
          <p:nvPr/>
        </p:nvSpPr>
        <p:spPr>
          <a:xfrm>
            <a:off x="1084808" y="1729680"/>
            <a:ext cx="4677817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girl under 18 with identified FGM must be reported to the police (Mandatory duty since April 2015).</a:t>
            </a:r>
            <a:endParaRPr lang="en-US" sz="1200" dirty="0"/>
          </a:p>
        </p:txBody>
      </p:sp>
      <p:sp>
        <p:nvSpPr>
          <p:cNvPr id="23" name="Text 4"/>
          <p:cNvSpPr/>
          <p:nvPr/>
        </p:nvSpPr>
        <p:spPr>
          <a:xfrm>
            <a:off x="1068735" y="2912120"/>
            <a:ext cx="48006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STIs in Children (&lt;13)</a:t>
            </a:r>
            <a:endParaRPr lang="en-US" sz="1350" dirty="0"/>
          </a:p>
        </p:txBody>
      </p:sp>
      <p:sp>
        <p:nvSpPr>
          <p:cNvPr id="24" name="Text 5"/>
          <p:cNvSpPr/>
          <p:nvPr/>
        </p:nvSpPr>
        <p:spPr>
          <a:xfrm>
            <a:off x="1068735" y="3226445"/>
            <a:ext cx="469389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STI in a child under 13 is child sexual abuse until proven otherwise. Immediate safeguarding referral required.</a:t>
            </a:r>
            <a:endParaRPr lang="en-US" sz="1200" dirty="0"/>
          </a:p>
        </p:txBody>
      </p:sp>
      <p:sp>
        <p:nvSpPr>
          <p:cNvPr id="25" name="Text 6"/>
          <p:cNvSpPr/>
          <p:nvPr/>
        </p:nvSpPr>
        <p:spPr>
          <a:xfrm>
            <a:off x="1063526" y="4408884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Suspected Ectopic Pregnancy</a:t>
            </a:r>
            <a:endParaRPr lang="en-US" sz="1350" dirty="0"/>
          </a:p>
        </p:txBody>
      </p:sp>
      <p:sp>
        <p:nvSpPr>
          <p:cNvPr id="26" name="Text 7"/>
          <p:cNvSpPr/>
          <p:nvPr/>
        </p:nvSpPr>
        <p:spPr>
          <a:xfrm>
            <a:off x="1063526" y="4723209"/>
            <a:ext cx="4699099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Unilateral pelvic pain + any abnormal bleeding in a sexually active young woman. Emergency assessment mandatory.</a:t>
            </a:r>
            <a:endParaRPr lang="en-US" sz="1200" dirty="0"/>
          </a:p>
        </p:txBody>
      </p:sp>
      <p:sp>
        <p:nvSpPr>
          <p:cNvPr id="27" name="Text 8"/>
          <p:cNvSpPr/>
          <p:nvPr/>
        </p:nvSpPr>
        <p:spPr>
          <a:xfrm>
            <a:off x="6751886" y="1415355"/>
            <a:ext cx="4678114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Amenorrhoea</a:t>
            </a:r>
            <a:endParaRPr lang="en-US" sz="1350" dirty="0"/>
          </a:p>
        </p:txBody>
      </p:sp>
      <p:sp>
        <p:nvSpPr>
          <p:cNvPr id="28" name="Text 9"/>
          <p:cNvSpPr/>
          <p:nvPr/>
        </p:nvSpPr>
        <p:spPr>
          <a:xfrm>
            <a:off x="6751886" y="1729680"/>
            <a:ext cx="4678114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periods by age 16 (with normal development) OR age 14 (with no secondary sexual characteristics).</a:t>
            </a:r>
            <a:endParaRPr lang="en-US" sz="1200" dirty="0"/>
          </a:p>
        </p:txBody>
      </p:sp>
      <p:sp>
        <p:nvSpPr>
          <p:cNvPr id="29" name="Text 10"/>
          <p:cNvSpPr/>
          <p:nvPr/>
        </p:nvSpPr>
        <p:spPr>
          <a:xfrm>
            <a:off x="6737449" y="2912120"/>
            <a:ext cx="469255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Complex Ovarian Masses</a:t>
            </a:r>
            <a:endParaRPr lang="en-US" sz="1350" dirty="0"/>
          </a:p>
        </p:txBody>
      </p:sp>
      <p:sp>
        <p:nvSpPr>
          <p:cNvPr id="30" name="Text 11"/>
          <p:cNvSpPr/>
          <p:nvPr/>
        </p:nvSpPr>
        <p:spPr>
          <a:xfrm>
            <a:off x="6737449" y="3226445"/>
            <a:ext cx="4692551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complex cyst or simple cyst &gt;7cm. Check LDH, hCG, AFP, and CA125 before urgent secondary care review.</a:t>
            </a:r>
            <a:endParaRPr lang="en-US" sz="1200" dirty="0"/>
          </a:p>
        </p:txBody>
      </p:sp>
      <p:sp>
        <p:nvSpPr>
          <p:cNvPr id="31" name="Text 12"/>
          <p:cNvSpPr/>
          <p:nvPr/>
        </p:nvSpPr>
        <p:spPr>
          <a:xfrm>
            <a:off x="6755160" y="4408884"/>
            <a:ext cx="4674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POI and Endometriosis</a:t>
            </a:r>
            <a:endParaRPr lang="en-US" sz="1350" dirty="0"/>
          </a:p>
        </p:txBody>
      </p:sp>
      <p:sp>
        <p:nvSpPr>
          <p:cNvPr id="32" name="Text 13"/>
          <p:cNvSpPr/>
          <p:nvPr/>
        </p:nvSpPr>
        <p:spPr>
          <a:xfrm>
            <a:off x="6755160" y="4723209"/>
            <a:ext cx="467484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FSH elevated x2 in &lt;20s (POI) or secondary dysmenorrhoea not responding to medical management.</a:t>
            </a:r>
            <a:endParaRPr lang="en-US" sz="1200" dirty="0"/>
          </a:p>
        </p:txBody>
      </p:sp>
      <p:sp>
        <p:nvSpPr>
          <p:cNvPr id="33" name="Text 14"/>
          <p:cNvSpPr/>
          <p:nvPr/>
        </p:nvSpPr>
        <p:spPr>
          <a:xfrm>
            <a:off x="1238250" y="6084094"/>
            <a:ext cx="110013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PEARL: Every young woman of childbearing age with pelvic pain is an ectopic pregnancy until proven otherwise. Never omit a pregnancy test.</a:t>
            </a:r>
            <a:endParaRPr lang="en-US" sz="11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430000" cy="9391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05855"/>
            <a:ext cx="5595938" cy="231651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1877318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160490"/>
            <a:ext cx="5595938" cy="231651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" y="4431953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5063" y="1605855"/>
            <a:ext cx="5595938" cy="231651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3188" y="1877318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063" y="4160490"/>
            <a:ext cx="5595938" cy="231651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3188" y="4431953"/>
            <a:ext cx="238125" cy="19050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762000" y="5715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4" name="Text 1"/>
          <p:cNvSpPr/>
          <p:nvPr/>
        </p:nvSpPr>
        <p:spPr>
          <a:xfrm>
            <a:off x="762000" y="809625"/>
            <a:ext cx="10668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Top Tips for Clinical Practice</a:t>
            </a:r>
            <a:endParaRPr lang="en-US" sz="2100" dirty="0"/>
          </a:p>
        </p:txBody>
      </p:sp>
      <p:sp>
        <p:nvSpPr>
          <p:cNvPr id="15" name="Text 2"/>
          <p:cNvSpPr/>
          <p:nvPr/>
        </p:nvSpPr>
        <p:spPr>
          <a:xfrm>
            <a:off x="971550" y="184398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CONSULTING STANDARDS</a:t>
            </a:r>
            <a:endParaRPr lang="en-US" sz="1350" dirty="0"/>
          </a:p>
        </p:txBody>
      </p:sp>
      <p:sp>
        <p:nvSpPr>
          <p:cNvPr id="16" name="Text 3"/>
          <p:cNvSpPr/>
          <p:nvPr/>
        </p:nvSpPr>
        <p:spPr>
          <a:xfrm>
            <a:off x="847725" y="2244030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 the patient alone:</a:t>
            </a: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Even briefly. Sensitive disclosures (abuse, sexual activity) rarely happen in front of parents.</a:t>
            </a:r>
            <a:endParaRPr lang="en-US" sz="1275" dirty="0"/>
          </a:p>
        </p:txBody>
      </p:sp>
      <p:sp>
        <p:nvSpPr>
          <p:cNvPr id="17" name="Text 4"/>
          <p:cNvSpPr/>
          <p:nvPr/>
        </p:nvSpPr>
        <p:spPr>
          <a:xfrm>
            <a:off x="847725" y="2844105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Confidentiality:</a:t>
            </a: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Explicitly state limits regarding safeguarding to build trust early.</a:t>
            </a:r>
            <a:endParaRPr lang="en-US" sz="1275" dirty="0"/>
          </a:p>
        </p:txBody>
      </p:sp>
      <p:sp>
        <p:nvSpPr>
          <p:cNvPr id="18" name="Text 5"/>
          <p:cNvSpPr/>
          <p:nvPr/>
        </p:nvSpPr>
        <p:spPr>
          <a:xfrm>
            <a:off x="971550" y="4398615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FLAGS &amp; SAFETY</a:t>
            </a:r>
            <a:endParaRPr lang="en-US" sz="1350" dirty="0"/>
          </a:p>
        </p:txBody>
      </p:sp>
      <p:sp>
        <p:nvSpPr>
          <p:cNvPr id="19" name="Text 6"/>
          <p:cNvSpPr/>
          <p:nvPr/>
        </p:nvSpPr>
        <p:spPr>
          <a:xfrm>
            <a:off x="847725" y="4798665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 out Ectopic: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hCG test for EVERY pelvic pain presentation. "Pregnant until proven otherwise."</a:t>
            </a:r>
            <a:endParaRPr lang="en-US" sz="1275" dirty="0"/>
          </a:p>
        </p:txBody>
      </p:sp>
      <p:sp>
        <p:nvSpPr>
          <p:cNvPr id="20" name="Text 7"/>
          <p:cNvSpPr/>
          <p:nvPr/>
        </p:nvSpPr>
        <p:spPr>
          <a:xfrm>
            <a:off x="847725" y="5398740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Duty: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Identified FGM in under-18s requires immediate police report.</a:t>
            </a:r>
            <a:endParaRPr lang="en-US" sz="1275" dirty="0"/>
          </a:p>
        </p:txBody>
      </p:sp>
      <p:sp>
        <p:nvSpPr>
          <p:cNvPr id="21" name="Text 8"/>
          <p:cNvSpPr/>
          <p:nvPr/>
        </p:nvSpPr>
        <p:spPr>
          <a:xfrm>
            <a:off x="6805613" y="1843980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MANAGEMENT</a:t>
            </a:r>
            <a:endParaRPr lang="en-US" sz="1350" dirty="0"/>
          </a:p>
        </p:txBody>
      </p:sp>
      <p:sp>
        <p:nvSpPr>
          <p:cNvPr id="22" name="Text 9"/>
          <p:cNvSpPr/>
          <p:nvPr/>
        </p:nvSpPr>
        <p:spPr>
          <a:xfrm>
            <a:off x="6681788" y="2244030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Variation: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Irregularity &lt;2 years post-menarche is developmental; avoid over-investigation.</a:t>
            </a:r>
            <a:endParaRPr lang="en-US" sz="1275" dirty="0"/>
          </a:p>
        </p:txBody>
      </p:sp>
      <p:sp>
        <p:nvSpPr>
          <p:cNvPr id="23" name="Text 10"/>
          <p:cNvSpPr/>
          <p:nvPr/>
        </p:nvSpPr>
        <p:spPr>
          <a:xfrm>
            <a:off x="6681788" y="2844105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Reassurance: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 resources like BritSPAG to confidently reassure regarding labial normality.</a:t>
            </a:r>
            <a:endParaRPr lang="en-US" sz="1275" dirty="0"/>
          </a:p>
        </p:txBody>
      </p:sp>
      <p:sp>
        <p:nvSpPr>
          <p:cNvPr id="24" name="Text 11"/>
          <p:cNvSpPr/>
          <p:nvPr/>
        </p:nvSpPr>
        <p:spPr>
          <a:xfrm>
            <a:off x="6805613" y="4398615"/>
            <a:ext cx="32918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&amp; SCA PEARLS</a:t>
            </a:r>
            <a:endParaRPr lang="en-US" sz="1350" dirty="0"/>
          </a:p>
        </p:txBody>
      </p:sp>
      <p:sp>
        <p:nvSpPr>
          <p:cNvPr id="25" name="Text 12"/>
          <p:cNvSpPr/>
          <p:nvPr/>
        </p:nvSpPr>
        <p:spPr>
          <a:xfrm>
            <a:off x="6681788" y="4798665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CASES Audit:</a:t>
            </a: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perform an STI screen BEFORE gynaecology referral to prevent rejection.</a:t>
            </a:r>
            <a:endParaRPr lang="en-US" sz="1275" dirty="0"/>
          </a:p>
        </p:txBody>
      </p:sp>
      <p:sp>
        <p:nvSpPr>
          <p:cNvPr id="26" name="Text 13"/>
          <p:cNvSpPr/>
          <p:nvPr/>
        </p:nvSpPr>
        <p:spPr>
          <a:xfrm>
            <a:off x="6681788" y="5398740"/>
            <a:ext cx="4891088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 Pitfall:</a:t>
            </a: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Polycystic ovaries on USS alone is NOT a diagnosis in adolescents.</a:t>
            </a:r>
            <a:endParaRPr lang="en-US" sz="127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811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701105"/>
            <a:ext cx="5595938" cy="189547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951583"/>
            <a:ext cx="261937" cy="21342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301180"/>
            <a:ext cx="190500" cy="190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834580"/>
            <a:ext cx="190500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787080"/>
            <a:ext cx="5595938" cy="189547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037558"/>
            <a:ext cx="261937" cy="21342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387155"/>
            <a:ext cx="190500" cy="1905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4920555"/>
            <a:ext cx="190500" cy="163264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5063" y="1701105"/>
            <a:ext cx="5595938" cy="189547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43663" y="1951583"/>
            <a:ext cx="261937" cy="21342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3663" y="2301180"/>
            <a:ext cx="190500" cy="175766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3663" y="2834580"/>
            <a:ext cx="190500" cy="190500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5063" y="3787080"/>
            <a:ext cx="5595938" cy="1895475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3663" y="4037558"/>
            <a:ext cx="261937" cy="21342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3663" y="4387155"/>
            <a:ext cx="190500" cy="19050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3663" y="4920555"/>
            <a:ext cx="190500" cy="175766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6063555"/>
            <a:ext cx="11430000" cy="514350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9600" y="6244530"/>
            <a:ext cx="190500" cy="152400"/>
          </a:xfrm>
          <a:prstGeom prst="rect">
            <a:avLst/>
          </a:prstGeom>
        </p:spPr>
      </p:pic>
      <p:sp>
        <p:nvSpPr>
          <p:cNvPr id="23" name="Text 0"/>
          <p:cNvSpPr/>
          <p:nvPr/>
        </p:nvSpPr>
        <p:spPr>
          <a:xfrm>
            <a:off x="952500" y="7620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4" name="Text 1"/>
          <p:cNvSpPr/>
          <p:nvPr/>
        </p:nvSpPr>
        <p:spPr>
          <a:xfrm>
            <a:off x="952500" y="1000125"/>
            <a:ext cx="10668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Pitfalls to Avoid</a:t>
            </a:r>
            <a:endParaRPr lang="en-US" sz="2100" dirty="0"/>
          </a:p>
        </p:txBody>
      </p:sp>
      <p:sp>
        <p:nvSpPr>
          <p:cNvPr id="25" name="Text 2"/>
          <p:cNvSpPr/>
          <p:nvPr/>
        </p:nvSpPr>
        <p:spPr>
          <a:xfrm>
            <a:off x="985838" y="1929705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 Over-diagnosis</a:t>
            </a:r>
            <a:endParaRPr lang="en-US" sz="1350" dirty="0"/>
          </a:p>
        </p:txBody>
      </p:sp>
      <p:sp>
        <p:nvSpPr>
          <p:cNvPr id="26" name="Text 3"/>
          <p:cNvSpPr/>
          <p:nvPr/>
        </p:nvSpPr>
        <p:spPr>
          <a:xfrm>
            <a:off x="876300" y="2301180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Using USS appearance alone; high follicle counts are normal in post-menarche years.</a:t>
            </a:r>
            <a:endParaRPr lang="en-US" sz="1200" dirty="0"/>
          </a:p>
        </p:txBody>
      </p:sp>
      <p:sp>
        <p:nvSpPr>
          <p:cNvPr id="27" name="Text 4"/>
          <p:cNvSpPr/>
          <p:nvPr/>
        </p:nvSpPr>
        <p:spPr>
          <a:xfrm>
            <a:off x="876300" y="2834580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Labeling acne as PCOS without biochemical androgen excess or oligomenorrhoea.</a:t>
            </a:r>
            <a:endParaRPr lang="en-US" sz="1200" dirty="0"/>
          </a:p>
        </p:txBody>
      </p:sp>
      <p:sp>
        <p:nvSpPr>
          <p:cNvPr id="28" name="Text 5"/>
          <p:cNvSpPr/>
          <p:nvPr/>
        </p:nvSpPr>
        <p:spPr>
          <a:xfrm>
            <a:off x="985838" y="401568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Missing Coagulopathy</a:t>
            </a:r>
            <a:endParaRPr lang="en-US" sz="1350" dirty="0"/>
          </a:p>
        </p:txBody>
      </p:sp>
      <p:sp>
        <p:nvSpPr>
          <p:cNvPr id="29" name="Text 6"/>
          <p:cNvSpPr/>
          <p:nvPr/>
        </p:nvSpPr>
        <p:spPr>
          <a:xfrm>
            <a:off x="876300" y="4387155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Attributing all HMB to anovulatory cycles; miss 1 in 5 teens having underlying bleeding disorders.</a:t>
            </a:r>
            <a:endParaRPr lang="en-US" sz="1200" dirty="0"/>
          </a:p>
        </p:txBody>
      </p:sp>
      <p:sp>
        <p:nvSpPr>
          <p:cNvPr id="30" name="Text 7"/>
          <p:cNvSpPr/>
          <p:nvPr/>
        </p:nvSpPr>
        <p:spPr>
          <a:xfrm>
            <a:off x="876300" y="4920555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Failing to check FBC/Clotting if heavy bleeding started since menarche.</a:t>
            </a:r>
            <a:endParaRPr lang="en-US" sz="1200" dirty="0"/>
          </a:p>
        </p:txBody>
      </p:sp>
      <p:sp>
        <p:nvSpPr>
          <p:cNvPr id="31" name="Text 8"/>
          <p:cNvSpPr/>
          <p:nvPr/>
        </p:nvSpPr>
        <p:spPr>
          <a:xfrm>
            <a:off x="6819900" y="1929705"/>
            <a:ext cx="3086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Dismissing Pain</a:t>
            </a:r>
            <a:endParaRPr lang="en-US" sz="1350" dirty="0"/>
          </a:p>
        </p:txBody>
      </p:sp>
      <p:sp>
        <p:nvSpPr>
          <p:cNvPr id="32" name="Text 9"/>
          <p:cNvSpPr/>
          <p:nvPr/>
        </p:nvSpPr>
        <p:spPr>
          <a:xfrm>
            <a:off x="6710363" y="2301180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Normalising dysmenorrhoea that causes school absence or poor quality of life.</a:t>
            </a:r>
            <a:endParaRPr lang="en-US" sz="1200" dirty="0"/>
          </a:p>
        </p:txBody>
      </p:sp>
      <p:sp>
        <p:nvSpPr>
          <p:cNvPr id="33" name="Text 10"/>
          <p:cNvSpPr/>
          <p:nvPr/>
        </p:nvSpPr>
        <p:spPr>
          <a:xfrm>
            <a:off x="6710363" y="2834580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Overlooking secondary dysmenorrhoea (endometriosis) if symptoms start years after menarche.</a:t>
            </a:r>
            <a:endParaRPr lang="en-US" sz="1200" dirty="0"/>
          </a:p>
        </p:txBody>
      </p:sp>
      <p:sp>
        <p:nvSpPr>
          <p:cNvPr id="34" name="Text 11"/>
          <p:cNvSpPr/>
          <p:nvPr/>
        </p:nvSpPr>
        <p:spPr>
          <a:xfrm>
            <a:off x="6819900" y="4015680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Diagnostic Blindness</a:t>
            </a:r>
            <a:endParaRPr lang="en-US" sz="1350" dirty="0"/>
          </a:p>
        </p:txBody>
      </p:sp>
      <p:sp>
        <p:nvSpPr>
          <p:cNvPr id="35" name="Text 12"/>
          <p:cNvSpPr/>
          <p:nvPr/>
        </p:nvSpPr>
        <p:spPr>
          <a:xfrm>
            <a:off x="6710363" y="4387155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Assuming "too young" for sexual activity—missing STIs and ectopic pregnancies.</a:t>
            </a:r>
            <a:endParaRPr lang="en-US" sz="1200" dirty="0"/>
          </a:p>
        </p:txBody>
      </p:sp>
      <p:sp>
        <p:nvSpPr>
          <p:cNvPr id="36" name="Text 13"/>
          <p:cNvSpPr/>
          <p:nvPr/>
        </p:nvSpPr>
        <p:spPr>
          <a:xfrm>
            <a:off x="6710363" y="4920555"/>
            <a:ext cx="4872038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Omiting pregnancy tests in pelvic pain because a parent is present in the room.</a:t>
            </a:r>
            <a:endParaRPr lang="en-US" sz="1200" dirty="0"/>
          </a:p>
        </p:txBody>
      </p:sp>
      <p:sp>
        <p:nvSpPr>
          <p:cNvPr id="37" name="Text 14"/>
          <p:cNvSpPr/>
          <p:nvPr/>
        </p:nvSpPr>
        <p:spPr>
          <a:xfrm>
            <a:off x="942975" y="6206430"/>
            <a:ext cx="112490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Pearl: Always normalise testing. "I offer an STI screen and pregnancy test to every young person with these symptoms."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11811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701105"/>
            <a:ext cx="5381625" cy="241935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196304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310955"/>
            <a:ext cx="5381625" cy="18669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4572893"/>
            <a:ext cx="238125" cy="190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8875" y="1701105"/>
            <a:ext cx="5381625" cy="18669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7475" y="1963043"/>
            <a:ext cx="238125" cy="190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3758505"/>
            <a:ext cx="5381625" cy="24193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7475" y="4020443"/>
            <a:ext cx="238125" cy="190500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952500" y="762000"/>
            <a:ext cx="10668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4" name="Text 1"/>
          <p:cNvSpPr/>
          <p:nvPr/>
        </p:nvSpPr>
        <p:spPr>
          <a:xfrm>
            <a:off x="952500" y="1000125"/>
            <a:ext cx="112395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Pearls: High-Yield Clinical Facts</a:t>
            </a:r>
            <a:endParaRPr lang="en-US" sz="2100" dirty="0"/>
          </a:p>
        </p:txBody>
      </p:sp>
      <p:sp>
        <p:nvSpPr>
          <p:cNvPr id="15" name="Text 2"/>
          <p:cNvSpPr/>
          <p:nvPr/>
        </p:nvSpPr>
        <p:spPr>
          <a:xfrm>
            <a:off x="1152525" y="1929705"/>
            <a:ext cx="4114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Diagnosis &amp; Referral</a:t>
            </a:r>
            <a:endParaRPr lang="en-US" sz="1350" dirty="0"/>
          </a:p>
        </p:txBody>
      </p:sp>
      <p:sp>
        <p:nvSpPr>
          <p:cNvPr id="16" name="Text 3"/>
          <p:cNvSpPr/>
          <p:nvPr/>
        </p:nvSpPr>
        <p:spPr>
          <a:xfrm>
            <a:off x="857250" y="232975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PCOS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Rotterdam Criteria: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of 3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(Anovulation, Hyperandrogenism, USS Polycystic Ovaries).</a:t>
            </a:r>
            <a:endParaRPr lang="en-US" sz="1200" dirty="0"/>
          </a:p>
        </p:txBody>
      </p:sp>
      <p:sp>
        <p:nvSpPr>
          <p:cNvPr id="17" name="Text 4"/>
          <p:cNvSpPr/>
          <p:nvPr/>
        </p:nvSpPr>
        <p:spPr>
          <a:xfrm>
            <a:off x="857250" y="288220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AMENORRHOEA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Refer if no periods by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(no 2nd characteristics) or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(with normal development).</a:t>
            </a:r>
            <a:endParaRPr lang="en-US" sz="1200" dirty="0"/>
          </a:p>
        </p:txBody>
      </p:sp>
      <p:sp>
        <p:nvSpPr>
          <p:cNvPr id="18" name="Text 5"/>
          <p:cNvSpPr/>
          <p:nvPr/>
        </p:nvSpPr>
        <p:spPr>
          <a:xfrm>
            <a:off x="857250" y="343465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USS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Polycystic appearance on USS alone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not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diagnostic of PCOS in adolescents.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1152525" y="4539555"/>
            <a:ext cx="5554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 &amp; Mandatory Reporting</a:t>
            </a:r>
            <a:endParaRPr lang="en-US" sz="1350" dirty="0"/>
          </a:p>
        </p:txBody>
      </p:sp>
      <p:sp>
        <p:nvSpPr>
          <p:cNvPr id="20" name="Text 7"/>
          <p:cNvSpPr/>
          <p:nvPr/>
        </p:nvSpPr>
        <p:spPr>
          <a:xfrm>
            <a:off x="857250" y="493960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FGM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Mandatory reporting to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Police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any girl under 18 with identified FGM.</a:t>
            </a:r>
            <a:endParaRPr lang="en-US" sz="1200" dirty="0"/>
          </a:p>
        </p:txBody>
      </p:sp>
      <p:sp>
        <p:nvSpPr>
          <p:cNvPr id="21" name="Text 8"/>
          <p:cNvSpPr/>
          <p:nvPr/>
        </p:nvSpPr>
        <p:spPr>
          <a:xfrm>
            <a:off x="857250" y="549205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STI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Any STI in a child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 13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child sexual abuse until proven otherwise.</a:t>
            </a:r>
            <a:endParaRPr lang="en-US" sz="1200" dirty="0"/>
          </a:p>
        </p:txBody>
      </p:sp>
      <p:sp>
        <p:nvSpPr>
          <p:cNvPr id="22" name="Text 9"/>
          <p:cNvSpPr/>
          <p:nvPr/>
        </p:nvSpPr>
        <p:spPr>
          <a:xfrm>
            <a:off x="6819900" y="1929705"/>
            <a:ext cx="47320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Ovarian Cyst Management</a:t>
            </a:r>
            <a:endParaRPr lang="en-US" sz="1350" dirty="0"/>
          </a:p>
        </p:txBody>
      </p:sp>
      <p:sp>
        <p:nvSpPr>
          <p:cNvPr id="23" name="Text 10"/>
          <p:cNvSpPr/>
          <p:nvPr/>
        </p:nvSpPr>
        <p:spPr>
          <a:xfrm>
            <a:off x="6524625" y="2329755"/>
            <a:ext cx="49244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&lt;5CM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Simple cyst: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action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further investigation required.</a:t>
            </a:r>
            <a:endParaRPr lang="en-US" sz="1200" dirty="0"/>
          </a:p>
        </p:txBody>
      </p:sp>
      <p:sp>
        <p:nvSpPr>
          <p:cNvPr id="24" name="Text 11"/>
          <p:cNvSpPr/>
          <p:nvPr/>
        </p:nvSpPr>
        <p:spPr>
          <a:xfrm>
            <a:off x="6524625" y="2653605"/>
            <a:ext cx="49244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5–7CM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Simple cyst: Requires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yearly USS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follow-up.</a:t>
            </a:r>
            <a:endParaRPr lang="en-US" sz="1200" dirty="0"/>
          </a:p>
        </p:txBody>
      </p:sp>
      <p:sp>
        <p:nvSpPr>
          <p:cNvPr id="25" name="Text 12"/>
          <p:cNvSpPr/>
          <p:nvPr/>
        </p:nvSpPr>
        <p:spPr>
          <a:xfrm>
            <a:off x="6524625" y="2977455"/>
            <a:ext cx="49244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&gt;7CM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Simple cyst: Consider MRI or surgical assessment.</a:t>
            </a:r>
            <a:endParaRPr lang="en-US" sz="1200" dirty="0"/>
          </a:p>
        </p:txBody>
      </p:sp>
      <p:sp>
        <p:nvSpPr>
          <p:cNvPr id="26" name="Text 13"/>
          <p:cNvSpPr/>
          <p:nvPr/>
        </p:nvSpPr>
        <p:spPr>
          <a:xfrm>
            <a:off x="6819900" y="3987105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Essentials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6524625" y="438715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HMB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Heavy periods since menarche? Always screen for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coagulation disorders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(e.g., Von Willebrand).</a:t>
            </a:r>
            <a:endParaRPr lang="en-US" sz="1200" dirty="0"/>
          </a:p>
        </p:txBody>
      </p:sp>
      <p:sp>
        <p:nvSpPr>
          <p:cNvPr id="28" name="Text 15"/>
          <p:cNvSpPr/>
          <p:nvPr/>
        </p:nvSpPr>
        <p:spPr>
          <a:xfrm>
            <a:off x="6524625" y="493960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REFERRAL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complete an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 screen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referring to secondary care gynaecology.</a:t>
            </a:r>
            <a:endParaRPr lang="en-US" sz="1200" dirty="0"/>
          </a:p>
        </p:txBody>
      </p:sp>
      <p:sp>
        <p:nvSpPr>
          <p:cNvPr id="29" name="Text 16"/>
          <p:cNvSpPr/>
          <p:nvPr/>
        </p:nvSpPr>
        <p:spPr>
          <a:xfrm>
            <a:off x="6524625" y="5492055"/>
            <a:ext cx="492442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4E6"/>
                </a:solidFill>
                <a:highlight>
                  <a:srgbClr val="D97706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PAIN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Exclude </a:t>
            </a:r>
            <a:r>
              <a:rPr lang="en-US" sz="1200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ectopic pregnancy</a:t>
            </a:r>
            <a:r>
              <a:rPr lang="en-US" sz="120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(hCG) in any pelvic pain case, regardless of age.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11296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224855"/>
            <a:ext cx="5381625" cy="250701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1486793"/>
            <a:ext cx="238125" cy="190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3158430"/>
            <a:ext cx="4924425" cy="3143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969990"/>
            <a:ext cx="5381625" cy="250701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4231928"/>
            <a:ext cx="238125" cy="190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5617815"/>
            <a:ext cx="4924425" cy="31432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1224855"/>
            <a:ext cx="5381625" cy="250701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7475" y="1486793"/>
            <a:ext cx="238125" cy="190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2872680"/>
            <a:ext cx="4924425" cy="31432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8875" y="3969990"/>
            <a:ext cx="5381625" cy="250701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475" y="4231928"/>
            <a:ext cx="238125" cy="190500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5617815"/>
            <a:ext cx="4924425" cy="314325"/>
          </a:xfrm>
          <a:prstGeom prst="rect">
            <a:avLst/>
          </a:prstGeom>
        </p:spPr>
      </p:pic>
      <p:sp>
        <p:nvSpPr>
          <p:cNvPr id="17" name="Text 0"/>
          <p:cNvSpPr/>
          <p:nvPr/>
        </p:nvSpPr>
        <p:spPr>
          <a:xfrm>
            <a:off x="571500" y="381000"/>
            <a:ext cx="11049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18" name="Text 1"/>
          <p:cNvSpPr/>
          <p:nvPr/>
        </p:nvSpPr>
        <p:spPr>
          <a:xfrm>
            <a:off x="571500" y="619125"/>
            <a:ext cx="11049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Consultation Pearls</a:t>
            </a:r>
            <a:endParaRPr lang="en-US" sz="2100" dirty="0"/>
          </a:p>
        </p:txBody>
      </p:sp>
      <p:sp>
        <p:nvSpPr>
          <p:cNvPr id="19" name="Text 2"/>
          <p:cNvSpPr/>
          <p:nvPr/>
        </p:nvSpPr>
        <p:spPr>
          <a:xfrm>
            <a:off x="1152525" y="1453455"/>
            <a:ext cx="45262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OPENING THE SAFE SPACE</a:t>
            </a:r>
            <a:endParaRPr lang="en-US" sz="1350" dirty="0"/>
          </a:p>
        </p:txBody>
      </p:sp>
      <p:sp>
        <p:nvSpPr>
          <p:cNvPr id="20" name="Text 3"/>
          <p:cNvSpPr/>
          <p:nvPr/>
        </p:nvSpPr>
        <p:spPr>
          <a:xfrm>
            <a:off x="800100" y="1872555"/>
            <a:ext cx="4924425" cy="1143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i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"Is it okay if I just have a quick chat with you by yourself for a moment? Everything you tell me stays between us, unless there's something that tells me you might be in danger."</a:t>
            </a:r>
            <a:endParaRPr lang="en-US" sz="1500" dirty="0"/>
          </a:p>
        </p:txBody>
      </p:sp>
      <p:sp>
        <p:nvSpPr>
          <p:cNvPr id="21" name="Text 4"/>
          <p:cNvSpPr/>
          <p:nvPr/>
        </p:nvSpPr>
        <p:spPr>
          <a:xfrm>
            <a:off x="800100" y="3158430"/>
            <a:ext cx="64008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TIP: EXPLAIN CONFIDENTIALITY CLEARLY</a:t>
            </a:r>
            <a:endParaRPr lang="en-US" sz="1050" dirty="0"/>
          </a:p>
        </p:txBody>
      </p:sp>
      <p:sp>
        <p:nvSpPr>
          <p:cNvPr id="22" name="Text 5"/>
          <p:cNvSpPr/>
          <p:nvPr/>
        </p:nvSpPr>
        <p:spPr>
          <a:xfrm>
            <a:off x="1152525" y="4198590"/>
            <a:ext cx="43205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NORMALISING QUESTIONS</a:t>
            </a:r>
            <a:endParaRPr lang="en-US" sz="1350" dirty="0"/>
          </a:p>
        </p:txBody>
      </p:sp>
      <p:sp>
        <p:nvSpPr>
          <p:cNvPr id="23" name="Text 6"/>
          <p:cNvSpPr/>
          <p:nvPr/>
        </p:nvSpPr>
        <p:spPr>
          <a:xfrm>
            <a:off x="800100" y="4617690"/>
            <a:ext cx="4924425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i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 ask all young people about their periods, contraception, and sexual health — it's part of the routine care we offer everyone."</a:t>
            </a:r>
            <a:endParaRPr lang="en-US" sz="1500" dirty="0"/>
          </a:p>
        </p:txBody>
      </p:sp>
      <p:sp>
        <p:nvSpPr>
          <p:cNvPr id="24" name="Text 7"/>
          <p:cNvSpPr/>
          <p:nvPr/>
        </p:nvSpPr>
        <p:spPr>
          <a:xfrm>
            <a:off x="800100" y="5617815"/>
            <a:ext cx="60807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TIP: REDUCES PATIENT ANXIETY/SHAME</a:t>
            </a:r>
            <a:endParaRPr lang="en-US" sz="1050" dirty="0"/>
          </a:p>
        </p:txBody>
      </p:sp>
      <p:sp>
        <p:nvSpPr>
          <p:cNvPr id="25" name="Text 8"/>
          <p:cNvSpPr/>
          <p:nvPr/>
        </p:nvSpPr>
        <p:spPr>
          <a:xfrm>
            <a:off x="6819900" y="1453455"/>
            <a:ext cx="39090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VALIDATING SYMPTOMS</a:t>
            </a:r>
            <a:endParaRPr lang="en-US" sz="1350" dirty="0"/>
          </a:p>
        </p:txBody>
      </p:sp>
      <p:sp>
        <p:nvSpPr>
          <p:cNvPr id="26" name="Text 9"/>
          <p:cNvSpPr/>
          <p:nvPr/>
        </p:nvSpPr>
        <p:spPr>
          <a:xfrm>
            <a:off x="6467475" y="1872555"/>
            <a:ext cx="4924425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i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"Your period pain shouldn't be so bad that it stops you from going to school. Let’s work together to sort this out."</a:t>
            </a:r>
            <a:endParaRPr lang="en-US" sz="1500" dirty="0"/>
          </a:p>
        </p:txBody>
      </p:sp>
      <p:sp>
        <p:nvSpPr>
          <p:cNvPr id="27" name="Text 10"/>
          <p:cNvSpPr/>
          <p:nvPr/>
        </p:nvSpPr>
        <p:spPr>
          <a:xfrm>
            <a:off x="6467475" y="2872680"/>
            <a:ext cx="56007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TIP: ACKNOWLEDGE IMPACT ON LIFE</a:t>
            </a:r>
            <a:endParaRPr lang="en-US" sz="1050" dirty="0"/>
          </a:p>
        </p:txBody>
      </p:sp>
      <p:sp>
        <p:nvSpPr>
          <p:cNvPr id="28" name="Text 11"/>
          <p:cNvSpPr/>
          <p:nvPr/>
        </p:nvSpPr>
        <p:spPr>
          <a:xfrm>
            <a:off x="6819900" y="4198590"/>
            <a:ext cx="3703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LABIAL REASSURANCE</a:t>
            </a:r>
            <a:endParaRPr lang="en-US" sz="1350" dirty="0"/>
          </a:p>
        </p:txBody>
      </p:sp>
      <p:sp>
        <p:nvSpPr>
          <p:cNvPr id="29" name="Text 12"/>
          <p:cNvSpPr/>
          <p:nvPr/>
        </p:nvSpPr>
        <p:spPr>
          <a:xfrm>
            <a:off x="6467475" y="4617690"/>
            <a:ext cx="4924425" cy="8572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i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 want to reassure you that what you're describing is completely normal. Everyone looks different, and the way you look is perfectly healthy."</a:t>
            </a:r>
            <a:endParaRPr lang="en-US" sz="1500" dirty="0"/>
          </a:p>
        </p:txBody>
      </p:sp>
      <p:sp>
        <p:nvSpPr>
          <p:cNvPr id="30" name="Text 13"/>
          <p:cNvSpPr/>
          <p:nvPr/>
        </p:nvSpPr>
        <p:spPr>
          <a:xfrm>
            <a:off x="6467475" y="5617815"/>
            <a:ext cx="57245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TIP: USE THE "GOLDEN MINUTE" FOR REASSURANCE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78670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510605"/>
            <a:ext cx="5600700" cy="247843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699320"/>
            <a:ext cx="238125" cy="193923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072580"/>
            <a:ext cx="95250" cy="8453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2602111"/>
            <a:ext cx="95250" cy="952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" y="3131641"/>
            <a:ext cx="95250" cy="952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300" y="1510605"/>
            <a:ext cx="5600700" cy="247843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8900" y="1699320"/>
            <a:ext cx="238125" cy="193923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2072580"/>
            <a:ext cx="95250" cy="9525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900" y="2602111"/>
            <a:ext cx="95250" cy="952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3131641"/>
            <a:ext cx="95250" cy="952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4131915"/>
            <a:ext cx="5600700" cy="2478435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600" y="4320629"/>
            <a:ext cx="238125" cy="193923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" y="4693890"/>
            <a:ext cx="95250" cy="95250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600" y="5223421"/>
            <a:ext cx="95250" cy="95250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9600" y="5752951"/>
            <a:ext cx="95250" cy="95250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10300" y="4131915"/>
            <a:ext cx="5600700" cy="2478435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38900" y="4320629"/>
            <a:ext cx="238125" cy="193923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38900" y="4693890"/>
            <a:ext cx="95250" cy="95250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38900" y="5223421"/>
            <a:ext cx="95250" cy="95250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38900" y="5752951"/>
            <a:ext cx="95250" cy="95250"/>
          </a:xfrm>
          <a:prstGeom prst="rect">
            <a:avLst/>
          </a:prstGeom>
        </p:spPr>
      </p:pic>
      <p:sp>
        <p:nvSpPr>
          <p:cNvPr id="25" name="Text 0"/>
          <p:cNvSpPr/>
          <p:nvPr/>
        </p:nvSpPr>
        <p:spPr>
          <a:xfrm>
            <a:off x="381000" y="123825"/>
            <a:ext cx="114300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BRADFORD VTS | ADOLESCENT GYNAE</a:t>
            </a:r>
            <a:endParaRPr lang="en-US" sz="1050" dirty="0"/>
          </a:p>
        </p:txBody>
      </p:sp>
      <p:sp>
        <p:nvSpPr>
          <p:cNvPr id="26" name="Text 1"/>
          <p:cNvSpPr/>
          <p:nvPr/>
        </p:nvSpPr>
        <p:spPr>
          <a:xfrm>
            <a:off x="381000" y="342900"/>
            <a:ext cx="11430000" cy="3199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2D343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Quick Recall</a:t>
            </a:r>
            <a:endParaRPr lang="en-US" sz="2100" dirty="0"/>
          </a:p>
        </p:txBody>
      </p:sp>
      <p:sp>
        <p:nvSpPr>
          <p:cNvPr id="27" name="Text 2"/>
          <p:cNvSpPr/>
          <p:nvPr/>
        </p:nvSpPr>
        <p:spPr>
          <a:xfrm>
            <a:off x="381000" y="843855"/>
            <a:ext cx="102108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636E7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final summary of key thresholds and management steps to ensure safe and effective primary care for adolescent gynaecology patients.</a:t>
            </a:r>
            <a:endParaRPr lang="en-US" sz="1350" dirty="0"/>
          </a:p>
        </p:txBody>
      </p:sp>
      <p:sp>
        <p:nvSpPr>
          <p:cNvPr id="28" name="Text 3"/>
          <p:cNvSpPr/>
          <p:nvPr/>
        </p:nvSpPr>
        <p:spPr>
          <a:xfrm>
            <a:off x="847725" y="1653480"/>
            <a:ext cx="51435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 &amp; SAFETY DUTY</a:t>
            </a:r>
            <a:endParaRPr lang="en-US" sz="1500" dirty="0"/>
          </a:p>
        </p:txBody>
      </p:sp>
      <p:sp>
        <p:nvSpPr>
          <p:cNvPr id="29" name="Text 4"/>
          <p:cNvSpPr/>
          <p:nvPr/>
        </p:nvSpPr>
        <p:spPr>
          <a:xfrm>
            <a:off x="800100" y="2034480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FGM &lt; 18:</a:t>
            </a: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Mandatory reporting to police (Legal duty as of April 2015).</a:t>
            </a:r>
            <a:endParaRPr lang="en-US" sz="1275" dirty="0"/>
          </a:p>
        </p:txBody>
      </p:sp>
      <p:sp>
        <p:nvSpPr>
          <p:cNvPr id="30" name="Text 5"/>
          <p:cNvSpPr/>
          <p:nvPr/>
        </p:nvSpPr>
        <p:spPr>
          <a:xfrm>
            <a:off x="800100" y="256401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 &lt; 13:</a:t>
            </a: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Treat as Child Sexual Abuse until proven otherwise (Safeguarding).</a:t>
            </a:r>
            <a:endParaRPr lang="en-US" sz="1275" dirty="0"/>
          </a:p>
        </p:txBody>
      </p:sp>
      <p:sp>
        <p:nvSpPr>
          <p:cNvPr id="31" name="Text 6"/>
          <p:cNvSpPr/>
          <p:nvPr/>
        </p:nvSpPr>
        <p:spPr>
          <a:xfrm>
            <a:off x="800100" y="309354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Fraser Competence:</a:t>
            </a:r>
            <a:r>
              <a:rPr lang="en-US" sz="1275" dirty="0">
                <a:solidFill>
                  <a:srgbClr val="1E429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Document assessment for all &lt; 16s seeking contraception.</a:t>
            </a:r>
            <a:endParaRPr lang="en-US" sz="1275" dirty="0"/>
          </a:p>
        </p:txBody>
      </p:sp>
      <p:sp>
        <p:nvSpPr>
          <p:cNvPr id="32" name="Text 7"/>
          <p:cNvSpPr/>
          <p:nvPr/>
        </p:nvSpPr>
        <p:spPr>
          <a:xfrm>
            <a:off x="6677025" y="1653480"/>
            <a:ext cx="51435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THRESHOLDS</a:t>
            </a:r>
            <a:endParaRPr lang="en-US" sz="1500" dirty="0"/>
          </a:p>
        </p:txBody>
      </p:sp>
      <p:sp>
        <p:nvSpPr>
          <p:cNvPr id="33" name="Text 8"/>
          <p:cNvSpPr/>
          <p:nvPr/>
        </p:nvSpPr>
        <p:spPr>
          <a:xfrm>
            <a:off x="6629400" y="2034480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Amenorrhoea: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Refer at age 14 (no puberty) or age 16 (normal puberty).</a:t>
            </a:r>
            <a:endParaRPr lang="en-US" sz="1275" dirty="0"/>
          </a:p>
        </p:txBody>
      </p:sp>
      <p:sp>
        <p:nvSpPr>
          <p:cNvPr id="34" name="Text 9"/>
          <p:cNvSpPr/>
          <p:nvPr/>
        </p:nvSpPr>
        <p:spPr>
          <a:xfrm>
            <a:off x="6629400" y="256401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Ectopic Pregnancy: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Exclude in ANY sexually active teen with pelvic pain.</a:t>
            </a:r>
            <a:endParaRPr lang="en-US" sz="1275" dirty="0"/>
          </a:p>
        </p:txBody>
      </p:sp>
      <p:sp>
        <p:nvSpPr>
          <p:cNvPr id="35" name="Text 10"/>
          <p:cNvSpPr/>
          <p:nvPr/>
        </p:nvSpPr>
        <p:spPr>
          <a:xfrm>
            <a:off x="6629400" y="309354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Ovarian Cysts:</a:t>
            </a:r>
            <a:r>
              <a:rPr lang="en-US" sz="1275" dirty="0">
                <a:solidFill>
                  <a:srgbClr val="9B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Simple &gt; 7cm or ANY complex cyst requires urgent assessment.</a:t>
            </a:r>
            <a:endParaRPr lang="en-US" sz="1275" dirty="0"/>
          </a:p>
        </p:txBody>
      </p:sp>
      <p:sp>
        <p:nvSpPr>
          <p:cNvPr id="36" name="Text 11"/>
          <p:cNvSpPr/>
          <p:nvPr/>
        </p:nvSpPr>
        <p:spPr>
          <a:xfrm>
            <a:off x="847725" y="4274790"/>
            <a:ext cx="51435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ESSENTIALS</a:t>
            </a:r>
            <a:endParaRPr lang="en-US" sz="1500" dirty="0"/>
          </a:p>
        </p:txBody>
      </p:sp>
      <p:sp>
        <p:nvSpPr>
          <p:cNvPr id="37" name="Text 12"/>
          <p:cNvSpPr/>
          <p:nvPr/>
        </p:nvSpPr>
        <p:spPr>
          <a:xfrm>
            <a:off x="800100" y="4655790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PCOS: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Rotterdam Criteria (2/3). Avoid diagnosing based on USS alone &lt; 2yrs post-menarche.</a:t>
            </a:r>
            <a:endParaRPr lang="en-US" sz="1275" dirty="0"/>
          </a:p>
        </p:txBody>
      </p:sp>
      <p:sp>
        <p:nvSpPr>
          <p:cNvPr id="38" name="Text 13"/>
          <p:cNvSpPr/>
          <p:nvPr/>
        </p:nvSpPr>
        <p:spPr>
          <a:xfrm>
            <a:off x="800100" y="518532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HMB: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Check FBC and clotting screen if heavy since menarche (Coagulopathy risk).</a:t>
            </a:r>
            <a:endParaRPr lang="en-US" sz="1275" dirty="0"/>
          </a:p>
        </p:txBody>
      </p:sp>
      <p:sp>
        <p:nvSpPr>
          <p:cNvPr id="39" name="Text 14"/>
          <p:cNvSpPr/>
          <p:nvPr/>
        </p:nvSpPr>
        <p:spPr>
          <a:xfrm>
            <a:off x="800100" y="571485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Dysmenorrhoea:</a:t>
            </a:r>
            <a:r>
              <a:rPr lang="en-US" sz="1275" dirty="0">
                <a:solidFill>
                  <a:srgbClr val="2D6A4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Investigate if pain prevents school attendance or daily activities.</a:t>
            </a:r>
            <a:endParaRPr lang="en-US" sz="1275" dirty="0"/>
          </a:p>
        </p:txBody>
      </p:sp>
      <p:sp>
        <p:nvSpPr>
          <p:cNvPr id="40" name="Text 15"/>
          <p:cNvSpPr/>
          <p:nvPr/>
        </p:nvSpPr>
        <p:spPr>
          <a:xfrm>
            <a:off x="6677025" y="4274790"/>
            <a:ext cx="51435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kern="0" spc="30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PEARLS (AKT/SCA)</a:t>
            </a:r>
            <a:endParaRPr lang="en-US" sz="1500" dirty="0"/>
          </a:p>
        </p:txBody>
      </p:sp>
      <p:sp>
        <p:nvSpPr>
          <p:cNvPr id="41" name="Text 16"/>
          <p:cNvSpPr/>
          <p:nvPr/>
        </p:nvSpPr>
        <p:spPr>
          <a:xfrm>
            <a:off x="6629400" y="4655790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Golden Rule:</a:t>
            </a: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offer to see the young person ALONE at every consultation.</a:t>
            </a:r>
            <a:endParaRPr lang="en-US" sz="1275" dirty="0"/>
          </a:p>
        </p:txBody>
      </p:sp>
      <p:sp>
        <p:nvSpPr>
          <p:cNvPr id="42" name="Text 17"/>
          <p:cNvSpPr/>
          <p:nvPr/>
        </p:nvSpPr>
        <p:spPr>
          <a:xfrm>
            <a:off x="6629400" y="518532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Normalising:</a:t>
            </a: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"We offer STI screens to all young people" (Reduces stigma/barriers).</a:t>
            </a:r>
            <a:endParaRPr lang="en-US" sz="1275" dirty="0"/>
          </a:p>
        </p:txBody>
      </p:sp>
      <p:sp>
        <p:nvSpPr>
          <p:cNvPr id="43" name="Text 18"/>
          <p:cNvSpPr/>
          <p:nvPr/>
        </p:nvSpPr>
        <p:spPr>
          <a:xfrm>
            <a:off x="6629400" y="5714851"/>
            <a:ext cx="49530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85"/>
              </a:lnSpc>
              <a:buNone/>
            </a:pPr>
            <a:r>
              <a:rPr lang="en-US" sz="1275" b="1" u="sng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Tip:</a:t>
            </a:r>
            <a:r>
              <a:rPr lang="en-US" sz="1275" dirty="0">
                <a:solidFill>
                  <a:srgbClr val="D9770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Perform an STI screen BEFORE sending any gynae referral to secondary care.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4657</Words>
  <Application>Microsoft Office PowerPoint</Application>
  <PresentationFormat>Widescreen</PresentationFormat>
  <Paragraphs>482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2026-05-03T22:19:11Z</dcterms:created>
  <dcterms:modified xsi:type="dcterms:W3CDTF">2026-05-04T12:57:41Z</dcterms:modified>
</cp:coreProperties>
</file>