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Kanit" panose="020B0604020202020204" charset="-34"/>
      <p:regular r:id="rId13"/>
    </p:embeddedFont>
    <p:embeddedFont>
      <p:font typeface="Martel Sans Light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180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5740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1C4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00C35"/>
          </a:solidFill>
          <a:ln/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1C4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00C35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1C4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00C35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1C4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00C35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1C4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00C35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1C4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00C35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1C4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00C35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1C4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00C35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1C4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00C35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271C4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00C35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00C35">
              <a:alpha val="80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Text 1"/>
          <p:cNvSpPr/>
          <p:nvPr/>
        </p:nvSpPr>
        <p:spPr>
          <a:xfrm>
            <a:off x="2699861" y="2998232"/>
            <a:ext cx="9230558" cy="726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700"/>
              </a:lnSpc>
              <a:buNone/>
            </a:pPr>
            <a:r>
              <a:rPr lang="en-US" sz="455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Hot Flushes — An Easy Peasy Guide</a:t>
            </a:r>
            <a:endParaRPr lang="en-US" sz="4550" dirty="0"/>
          </a:p>
        </p:txBody>
      </p:sp>
      <p:sp>
        <p:nvSpPr>
          <p:cNvPr id="5" name="Text 2"/>
          <p:cNvSpPr/>
          <p:nvPr/>
        </p:nvSpPr>
        <p:spPr>
          <a:xfrm>
            <a:off x="864037" y="4094559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Treating Hot Flushes Specifically · </a:t>
            </a:r>
            <a:r>
              <a:rPr lang="en-US" sz="1900" b="1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Bradford VTS</a:t>
            </a:r>
            <a:r>
              <a:rPr lang="en-US" sz="190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 · July 2024</a:t>
            </a:r>
            <a:endParaRPr lang="en-US" sz="1900" dirty="0"/>
          </a:p>
        </p:txBody>
      </p:sp>
      <p:sp>
        <p:nvSpPr>
          <p:cNvPr id="6" name="Shape 3"/>
          <p:cNvSpPr/>
          <p:nvPr/>
        </p:nvSpPr>
        <p:spPr>
          <a:xfrm>
            <a:off x="4508540" y="4767263"/>
            <a:ext cx="2081808" cy="464106"/>
          </a:xfrm>
          <a:prstGeom prst="roundRect">
            <a:avLst>
              <a:gd name="adj" fmla="val 6384"/>
            </a:avLst>
          </a:prstGeom>
          <a:solidFill>
            <a:srgbClr val="4C010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4"/>
          <p:cNvSpPr/>
          <p:nvPr/>
        </p:nvSpPr>
        <p:spPr>
          <a:xfrm>
            <a:off x="4656653" y="4841319"/>
            <a:ext cx="1785580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WOMEN'S HEALTH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6713696" y="4767263"/>
            <a:ext cx="3408164" cy="464106"/>
          </a:xfrm>
          <a:prstGeom prst="roundRect">
            <a:avLst>
              <a:gd name="adj" fmla="val 6384"/>
            </a:avLst>
          </a:prstGeom>
          <a:solidFill>
            <a:srgbClr val="FFA44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6"/>
          <p:cNvSpPr/>
          <p:nvPr/>
        </p:nvSpPr>
        <p:spPr>
          <a:xfrm>
            <a:off x="6861810" y="4841319"/>
            <a:ext cx="3111937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BRADFORD VTS TEACHING DECK</a:t>
            </a:r>
            <a:endParaRPr lang="en-US" sz="15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1641396"/>
            <a:ext cx="10099358" cy="726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700"/>
              </a:lnSpc>
              <a:buNone/>
            </a:pPr>
            <a:r>
              <a:rPr lang="en-US" sz="455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Medications for Hot Flushes (Non-HRT)</a:t>
            </a:r>
            <a:endParaRPr lang="en-US" sz="4550" dirty="0"/>
          </a:p>
        </p:txBody>
      </p:sp>
      <p:sp>
        <p:nvSpPr>
          <p:cNvPr id="3" name="Text 1"/>
          <p:cNvSpPr/>
          <p:nvPr/>
        </p:nvSpPr>
        <p:spPr>
          <a:xfrm>
            <a:off x="864037" y="2861191"/>
            <a:ext cx="129023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These options are used when HRT is </a:t>
            </a:r>
            <a:r>
              <a:rPr lang="en-US" sz="1900" b="1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declined, contraindicated</a:t>
            </a:r>
            <a:r>
              <a:rPr lang="en-US" sz="190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, or in women with breast cancer. SSRIs and SNRIs are the most evidence-based non-hormonal options available in primary care.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686276" y="3928943"/>
            <a:ext cx="6505575" cy="2659142"/>
          </a:xfrm>
          <a:prstGeom prst="roundRect">
            <a:avLst>
              <a:gd name="adj" fmla="val 1393"/>
            </a:avLst>
          </a:prstGeom>
          <a:solidFill>
            <a:schemeClr val="accent2">
              <a:lumMod val="60000"/>
              <a:lumOff val="40000"/>
            </a:schemeClr>
          </a:solidFill>
          <a:ln/>
        </p:spPr>
        <p:txBody>
          <a:bodyPr/>
          <a:lstStyle/>
          <a:p>
            <a:endParaRPr lang="en-GB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933093" y="4175760"/>
            <a:ext cx="3890724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When to use non-HRT options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933093" y="4785717"/>
            <a:ext cx="6011942" cy="13577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HRT declined by patient</a:t>
            </a:r>
            <a:endParaRPr lang="en-US" sz="1900" dirty="0"/>
          </a:p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HRT contraindicated</a:t>
            </a:r>
            <a:endParaRPr lang="en-US" sz="1900" dirty="0"/>
          </a:p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Women with breast cancer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623929" y="4175760"/>
            <a:ext cx="4180880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First-line non-hormonal choices</a:t>
            </a:r>
            <a:endParaRPr lang="en-US" sz="2250" dirty="0"/>
          </a:p>
        </p:txBody>
      </p:sp>
      <p:sp>
        <p:nvSpPr>
          <p:cNvPr id="8" name="Text 6"/>
          <p:cNvSpPr/>
          <p:nvPr/>
        </p:nvSpPr>
        <p:spPr>
          <a:xfrm>
            <a:off x="7623929" y="4785717"/>
            <a:ext cx="6150054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SSRIs and SNRIs carry the strongest evidence base for reducing hot flush frequency and severity. Always discuss side effect profiles with patients before initiating.</a:t>
            </a:r>
            <a:endParaRPr lang="en-US" sz="1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9020" y="617220"/>
            <a:ext cx="4901446" cy="612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SSRIs &amp; SNRIs</a:t>
            </a:r>
            <a:endParaRPr lang="en-US" sz="3850" dirty="0"/>
          </a:p>
        </p:txBody>
      </p:sp>
      <p:sp>
        <p:nvSpPr>
          <p:cNvPr id="4" name="Shape 1"/>
          <p:cNvSpPr/>
          <p:nvPr/>
        </p:nvSpPr>
        <p:spPr>
          <a:xfrm>
            <a:off x="729020" y="1493520"/>
            <a:ext cx="7685961" cy="1488400"/>
          </a:xfrm>
          <a:prstGeom prst="roundRect">
            <a:avLst>
              <a:gd name="adj" fmla="val 7372"/>
            </a:avLst>
          </a:prstGeom>
          <a:solidFill>
            <a:srgbClr val="100C35"/>
          </a:solidFill>
          <a:ln w="22860">
            <a:solidFill>
              <a:srgbClr val="48446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160" y="1493520"/>
            <a:ext cx="91440" cy="14884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028700" y="1724620"/>
            <a:ext cx="2450663" cy="306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Paroxetine 10mg OD</a:t>
            </a:r>
            <a:endParaRPr lang="en-US" sz="1900" dirty="0"/>
          </a:p>
        </p:txBody>
      </p:sp>
      <p:sp>
        <p:nvSpPr>
          <p:cNvPr id="7" name="Text 3"/>
          <p:cNvSpPr/>
          <p:nvPr/>
        </p:nvSpPr>
        <p:spPr>
          <a:xfrm>
            <a:off x="1028700" y="2136219"/>
            <a:ext cx="7155180" cy="614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b="1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Most effective SSRI</a:t>
            </a:r>
            <a:r>
              <a:rPr lang="en-US" sz="160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 for hot flushes. Start low and increase as tolerated. </a:t>
            </a:r>
            <a:r>
              <a:rPr lang="en-US" sz="1600" dirty="0">
                <a:solidFill>
                  <a:srgbClr val="FD505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Avoid with tamoxifen.</a:t>
            </a: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729020" y="3157657"/>
            <a:ext cx="7685961" cy="1488400"/>
          </a:xfrm>
          <a:prstGeom prst="roundRect">
            <a:avLst>
              <a:gd name="adj" fmla="val 7372"/>
            </a:avLst>
          </a:prstGeom>
          <a:solidFill>
            <a:srgbClr val="100C35"/>
          </a:solidFill>
          <a:ln w="22860">
            <a:solidFill>
              <a:srgbClr val="48446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160" y="3157657"/>
            <a:ext cx="91440" cy="14884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28700" y="3388757"/>
            <a:ext cx="3307675" cy="306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Venlafaxine 37.5–75mg OD/BD</a:t>
            </a:r>
            <a:endParaRPr lang="en-US" sz="1900" dirty="0"/>
          </a:p>
        </p:txBody>
      </p:sp>
      <p:sp>
        <p:nvSpPr>
          <p:cNvPr id="11" name="Text 6"/>
          <p:cNvSpPr/>
          <p:nvPr/>
        </p:nvSpPr>
        <p:spPr>
          <a:xfrm>
            <a:off x="1028700" y="3800356"/>
            <a:ext cx="7155180" cy="614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b="1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Best choice for women on tamoxifen</a:t>
            </a:r>
            <a:r>
              <a:rPr lang="en-US" sz="160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 — does not inhibit CYP2D6. Safe and effective first-line option in breast cancer patients.</a:t>
            </a:r>
            <a:endParaRPr lang="en-US" sz="1600" dirty="0"/>
          </a:p>
        </p:txBody>
      </p:sp>
      <p:sp>
        <p:nvSpPr>
          <p:cNvPr id="12" name="Shape 7"/>
          <p:cNvSpPr/>
          <p:nvPr/>
        </p:nvSpPr>
        <p:spPr>
          <a:xfrm>
            <a:off x="729020" y="4821793"/>
            <a:ext cx="7685961" cy="1488400"/>
          </a:xfrm>
          <a:prstGeom prst="roundRect">
            <a:avLst>
              <a:gd name="adj" fmla="val 7372"/>
            </a:avLst>
          </a:prstGeom>
          <a:solidFill>
            <a:srgbClr val="100C35"/>
          </a:solidFill>
          <a:ln w="22860">
            <a:solidFill>
              <a:srgbClr val="48446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160" y="4821793"/>
            <a:ext cx="91440" cy="148840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028700" y="5052893"/>
            <a:ext cx="2450663" cy="3062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Other SSRIs</a:t>
            </a:r>
            <a:endParaRPr lang="en-US" sz="1900" dirty="0"/>
          </a:p>
        </p:txBody>
      </p:sp>
      <p:sp>
        <p:nvSpPr>
          <p:cNvPr id="15" name="Text 9"/>
          <p:cNvSpPr/>
          <p:nvPr/>
        </p:nvSpPr>
        <p:spPr>
          <a:xfrm>
            <a:off x="1028700" y="5464493"/>
            <a:ext cx="7155180" cy="614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Fluoxetine and citalopram have </a:t>
            </a:r>
            <a:r>
              <a:rPr lang="en-US" sz="1600" b="1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modest evidence</a:t>
            </a:r>
            <a:r>
              <a:rPr lang="en-US" sz="160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 for hot flushes. May also help with mood symptoms as an added benefit.</a:t>
            </a:r>
            <a:endParaRPr lang="en-US" sz="1600" dirty="0"/>
          </a:p>
        </p:txBody>
      </p:sp>
      <p:sp>
        <p:nvSpPr>
          <p:cNvPr id="16" name="Shape 10"/>
          <p:cNvSpPr/>
          <p:nvPr/>
        </p:nvSpPr>
        <p:spPr>
          <a:xfrm>
            <a:off x="729020" y="6507837"/>
            <a:ext cx="7685961" cy="1104543"/>
          </a:xfrm>
          <a:prstGeom prst="roundRect">
            <a:avLst>
              <a:gd name="adj" fmla="val 2829"/>
            </a:avLst>
          </a:prstGeom>
          <a:solidFill>
            <a:srgbClr val="4B3F02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260" y="6783943"/>
            <a:ext cx="260390" cy="208240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405890" y="6735604"/>
            <a:ext cx="6800850" cy="614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SSRIs/SNRIs may worsen reduced libido — always warn patients before prescribing.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846415"/>
            <a:ext cx="6189464" cy="726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700"/>
              </a:lnSpc>
              <a:buNone/>
            </a:pPr>
            <a:r>
              <a:rPr lang="en-US" sz="455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Gabapentin &amp; Clonidine</a:t>
            </a:r>
            <a:endParaRPr lang="en-US" sz="4550" dirty="0"/>
          </a:p>
        </p:txBody>
      </p:sp>
      <p:sp>
        <p:nvSpPr>
          <p:cNvPr id="3" name="Shape 1"/>
          <p:cNvSpPr/>
          <p:nvPr/>
        </p:nvSpPr>
        <p:spPr>
          <a:xfrm>
            <a:off x="864037" y="2220397"/>
            <a:ext cx="1534478" cy="464106"/>
          </a:xfrm>
          <a:prstGeom prst="roundRect">
            <a:avLst>
              <a:gd name="adj" fmla="val 6384"/>
            </a:avLst>
          </a:prstGeom>
          <a:solidFill>
            <a:srgbClr val="4C010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1012150" y="2294453"/>
            <a:ext cx="1238250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GABAPENTIN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864037" y="2783205"/>
            <a:ext cx="2904530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300mg nocte (or TDS)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864037" y="3393162"/>
            <a:ext cx="6150054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Effective for both </a:t>
            </a:r>
            <a:r>
              <a:rPr lang="en-US" sz="1900" b="1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hot flushes and poor sleep</a:t>
            </a:r>
            <a:r>
              <a:rPr lang="en-US" sz="190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. Titrate to effect. Particularly useful if the patient also has neuropathic pain or significant sleep disturbance.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864037" y="5251013"/>
            <a:ext cx="6150054" cy="1049060"/>
          </a:xfrm>
          <a:prstGeom prst="roundRect">
            <a:avLst>
              <a:gd name="adj" fmla="val 3530"/>
            </a:avLst>
          </a:prstGeom>
          <a:solidFill>
            <a:srgbClr val="183A13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853" y="5594985"/>
            <a:ext cx="308610" cy="246817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666280" y="5559504"/>
            <a:ext cx="5100995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Dual benefit: hot flushes + sleep quality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7623929" y="2220397"/>
            <a:ext cx="1393269" cy="479346"/>
          </a:xfrm>
          <a:prstGeom prst="roundRect">
            <a:avLst>
              <a:gd name="adj" fmla="val 6181"/>
            </a:avLst>
          </a:prstGeom>
          <a:noFill/>
          <a:ln w="7620">
            <a:solidFill>
              <a:srgbClr val="FD505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7779663" y="2302073"/>
            <a:ext cx="1081802" cy="3159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50" dirty="0">
                <a:solidFill>
                  <a:srgbClr val="FD505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CLONIDINE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7623929" y="2798445"/>
            <a:ext cx="4285655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25 micrograms BD (starting dose)</a:t>
            </a:r>
            <a:endParaRPr lang="en-US" sz="2250" dirty="0"/>
          </a:p>
        </p:txBody>
      </p:sp>
      <p:sp>
        <p:nvSpPr>
          <p:cNvPr id="13" name="Text 10"/>
          <p:cNvSpPr/>
          <p:nvPr/>
        </p:nvSpPr>
        <p:spPr>
          <a:xfrm>
            <a:off x="7623929" y="3408402"/>
            <a:ext cx="6150054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Can increase to </a:t>
            </a:r>
            <a:r>
              <a:rPr lang="en-US" sz="1900" b="1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50 micrograms BD</a:t>
            </a:r>
            <a:r>
              <a:rPr lang="en-US" sz="190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 after 2 weeks if well tolerated. Modest evidence for hot flushes — not a first choice.</a:t>
            </a:r>
            <a:endParaRPr lang="en-US" sz="1900" dirty="0"/>
          </a:p>
        </p:txBody>
      </p:sp>
      <p:sp>
        <p:nvSpPr>
          <p:cNvPr id="14" name="Shape 11"/>
          <p:cNvSpPr/>
          <p:nvPr/>
        </p:nvSpPr>
        <p:spPr>
          <a:xfrm>
            <a:off x="7623929" y="4871204"/>
            <a:ext cx="6150054" cy="2234208"/>
          </a:xfrm>
          <a:prstGeom prst="roundRect">
            <a:avLst>
              <a:gd name="adj" fmla="val 1658"/>
            </a:avLst>
          </a:prstGeom>
          <a:solidFill>
            <a:srgbClr val="910D0D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0746" y="5215176"/>
            <a:ext cx="308610" cy="246817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8426172" y="5179695"/>
            <a:ext cx="5100995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Do NOT stop abruptly — withdraw gradually to avoid rebound hypertension. Watch for dry mouth, drowsiness, and postural hypotension.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56047" y="607814"/>
            <a:ext cx="5082897" cy="6353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Herbal Remedies</a:t>
            </a:r>
            <a:endParaRPr lang="en-US" sz="4000" dirty="0"/>
          </a:p>
        </p:txBody>
      </p:sp>
      <p:sp>
        <p:nvSpPr>
          <p:cNvPr id="4" name="Text 1"/>
          <p:cNvSpPr/>
          <p:nvPr/>
        </p:nvSpPr>
        <p:spPr>
          <a:xfrm>
            <a:off x="756047" y="1526619"/>
            <a:ext cx="7631906" cy="9719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0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Herbal options are frequently requested by patients. Evidence varies considerably — it is important to counsel patients carefully, particularly regarding interactions.</a:t>
            </a:r>
            <a:endParaRPr lang="en-US" sz="1700" dirty="0"/>
          </a:p>
        </p:txBody>
      </p:sp>
      <p:sp>
        <p:nvSpPr>
          <p:cNvPr id="5" name="Shape 2"/>
          <p:cNvSpPr/>
          <p:nvPr/>
        </p:nvSpPr>
        <p:spPr>
          <a:xfrm>
            <a:off x="756047" y="2711172"/>
            <a:ext cx="7631906" cy="1510903"/>
          </a:xfrm>
          <a:prstGeom prst="roundRect">
            <a:avLst>
              <a:gd name="adj" fmla="val 2145"/>
            </a:avLst>
          </a:prstGeom>
          <a:solidFill>
            <a:srgbClr val="2F2B54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972026" y="2927152"/>
            <a:ext cx="2541389" cy="317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🌿</a:t>
            </a:r>
            <a:r>
              <a:rPr lang="en-US" sz="20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 Black Cohosh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972026" y="3358158"/>
            <a:ext cx="7199948" cy="6479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0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Modest evidence for hot flushes specifically. </a:t>
            </a:r>
            <a:r>
              <a:rPr lang="en-US" sz="1700" dirty="0">
                <a:solidFill>
                  <a:srgbClr val="FD505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Avoid in breast cancer survivors</a:t>
            </a:r>
            <a:r>
              <a:rPr lang="en-US" sz="170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 — weakly oestrogenic.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756047" y="4411028"/>
            <a:ext cx="7631906" cy="1510903"/>
          </a:xfrm>
          <a:prstGeom prst="roundRect">
            <a:avLst>
              <a:gd name="adj" fmla="val 2145"/>
            </a:avLst>
          </a:prstGeom>
          <a:solidFill>
            <a:srgbClr val="2F2B54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6"/>
          <p:cNvSpPr/>
          <p:nvPr/>
        </p:nvSpPr>
        <p:spPr>
          <a:xfrm>
            <a:off x="972026" y="4627007"/>
            <a:ext cx="2541389" cy="317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☀️</a:t>
            </a:r>
            <a:r>
              <a:rPr lang="en-US" sz="20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 St John's Wort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972026" y="5058013"/>
            <a:ext cx="7199948" cy="6479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0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Effective for hot flushes </a:t>
            </a:r>
            <a:r>
              <a:rPr lang="en-US" sz="1700" b="1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and</a:t>
            </a:r>
            <a:r>
              <a:rPr lang="en-US" sz="170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 mood. Safe in breast cancer risk — but </a:t>
            </a:r>
            <a:r>
              <a:rPr lang="en-US" sz="1700" dirty="0">
                <a:solidFill>
                  <a:srgbClr val="FD505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INTERACTS WITH TAMOXIFEN. Avoid.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756047" y="6110883"/>
            <a:ext cx="7631906" cy="1510903"/>
          </a:xfrm>
          <a:prstGeom prst="roundRect">
            <a:avLst>
              <a:gd name="adj" fmla="val 2145"/>
            </a:avLst>
          </a:prstGeom>
          <a:solidFill>
            <a:srgbClr val="2F2B54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9"/>
          <p:cNvSpPr/>
          <p:nvPr/>
        </p:nvSpPr>
        <p:spPr>
          <a:xfrm>
            <a:off x="972026" y="6326862"/>
            <a:ext cx="2723198" cy="317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🌸</a:t>
            </a:r>
            <a:r>
              <a:rPr lang="en-US" sz="200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 Evening Primrose Oil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972026" y="6757868"/>
            <a:ext cx="7199948" cy="6479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0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Limited evidence for hot flushes. Mainly used for </a:t>
            </a:r>
            <a:r>
              <a:rPr lang="en-US" sz="1700" b="1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breast pain and PMS</a:t>
            </a:r>
            <a:r>
              <a:rPr lang="en-US" sz="170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. Not a primary recommendation for vasomotor symptoms.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785932"/>
            <a:ext cx="11563469" cy="726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700"/>
              </a:lnSpc>
              <a:buNone/>
            </a:pPr>
            <a:r>
              <a:rPr lang="en-US" sz="455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Special Populations: Breast Cancer Survivors</a:t>
            </a:r>
            <a:endParaRPr lang="en-US" sz="4550" dirty="0"/>
          </a:p>
        </p:txBody>
      </p:sp>
      <p:sp>
        <p:nvSpPr>
          <p:cNvPr id="3" name="Text 1"/>
          <p:cNvSpPr/>
          <p:nvPr/>
        </p:nvSpPr>
        <p:spPr>
          <a:xfrm>
            <a:off x="864037" y="2005727"/>
            <a:ext cx="129023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Managing hot flushes in breast cancer survivors requires careful consideration of drug interactions — particularly with tamoxifen metabolism via CYP2D6.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686276" y="3073479"/>
            <a:ext cx="6505575" cy="4370070"/>
          </a:xfrm>
          <a:prstGeom prst="roundRect">
            <a:avLst>
              <a:gd name="adj" fmla="val 847"/>
            </a:avLst>
          </a:prstGeom>
          <a:solidFill>
            <a:srgbClr val="F9D9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933093" y="3320296"/>
            <a:ext cx="3089077" cy="370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✅ What They CAN Take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933093" y="3937873"/>
            <a:ext cx="6011942" cy="25429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Clonidine 25 micrograms BD (increase to 50 micrograms BD if tolerated)</a:t>
            </a:r>
            <a:endParaRPr lang="en-US" sz="1900" dirty="0"/>
          </a:p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Venlafaxine — best choice; does not inhibit tamoxifen metabolism via CYP2D6</a:t>
            </a:r>
            <a:endParaRPr lang="en-US" sz="1900" dirty="0"/>
          </a:p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dirty="0">
                <a:solidFill>
                  <a:srgbClr val="000000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Gabapentin — also helps sleep and neuropathic pain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623929" y="3320296"/>
            <a:ext cx="3646884" cy="370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❌</a:t>
            </a:r>
            <a:r>
              <a:rPr lang="en-US" sz="225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 What They CANNOT Take</a:t>
            </a:r>
            <a:endParaRPr lang="en-US" sz="2250" dirty="0"/>
          </a:p>
        </p:txBody>
      </p:sp>
      <p:sp>
        <p:nvSpPr>
          <p:cNvPr id="8" name="Text 6"/>
          <p:cNvSpPr/>
          <p:nvPr/>
        </p:nvSpPr>
        <p:spPr>
          <a:xfrm>
            <a:off x="7623929" y="3937873"/>
            <a:ext cx="6150054" cy="34193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Paroxetine</a:t>
            </a:r>
            <a:r>
              <a:rPr lang="en-US" sz="190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 — inhibits CYP2D6; reduces tamoxifen conversion to active endoxifen</a:t>
            </a:r>
            <a:endParaRPr lang="en-US" sz="1900" dirty="0"/>
          </a:p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Fluoxetine</a:t>
            </a:r>
            <a:r>
              <a:rPr lang="en-US" sz="190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 — same CYP2D6 interaction as paroxetine</a:t>
            </a:r>
            <a:endParaRPr lang="en-US" sz="1900" dirty="0"/>
          </a:p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Black cohosh</a:t>
            </a:r>
            <a:r>
              <a:rPr lang="en-US" sz="190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 — weakly oestrogenic; avoid in breast cancer survivors</a:t>
            </a:r>
            <a:endParaRPr lang="en-US" sz="1900" dirty="0"/>
          </a:p>
          <a:p>
            <a:pPr marL="342900" indent="-342900" algn="l">
              <a:lnSpc>
                <a:spcPts val="3100"/>
              </a:lnSpc>
              <a:buSzPct val="100000"/>
              <a:buChar char="•"/>
            </a:pPr>
            <a:r>
              <a:rPr lang="en-US" sz="1900" b="1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HRT (systemic oestrogen)</a:t>
            </a:r>
            <a:r>
              <a:rPr lang="en-US" sz="190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 — avoid; discuss with oncology only in exceptional circumstances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10151" y="649486"/>
            <a:ext cx="8138517" cy="6693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5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The CYP2D6 Interaction Explained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1210151" y="1738432"/>
            <a:ext cx="12209978" cy="349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Understanding why certain SSRIs are unsafe with tamoxifen is key to safe prescribing in breast cancer survivors.</a:t>
            </a:r>
            <a:endParaRPr lang="en-US" sz="17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896" y="2324338"/>
            <a:ext cx="10966490" cy="396990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636907" y="5298668"/>
            <a:ext cx="1873070" cy="3785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Endoxifen Effect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2636907" y="4102101"/>
            <a:ext cx="2168588" cy="3785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CYP2D6 Activation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636907" y="2893324"/>
            <a:ext cx="1929351" cy="3785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Tamoxifen Taken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210151" y="6530221"/>
            <a:ext cx="12209978" cy="1049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Paroxetine and fluoxetine inhibit the CYP2D6 enzyme, preventing tamoxifen from being converted into its active metabolite endoxifen. This significantly reduces the anti-cancer efficacy of tamoxifen — making venlafaxine the preferred SNRI in this population.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624012" y="655201"/>
            <a:ext cx="8379143" cy="624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Quick Reference: Efficacy &amp; Key Notes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1624012" y="1643777"/>
            <a:ext cx="11382256" cy="6310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A summary of all non-HRT options for hot flushes, their relative efficacy, and the most important clinical considerations at a glance.</a:t>
            </a:r>
            <a:endParaRPr lang="en-US" sz="1650" dirty="0"/>
          </a:p>
        </p:txBody>
      </p:sp>
      <p:sp>
        <p:nvSpPr>
          <p:cNvPr id="4" name="Shape 2"/>
          <p:cNvSpPr/>
          <p:nvPr/>
        </p:nvSpPr>
        <p:spPr>
          <a:xfrm>
            <a:off x="1624012" y="2479834"/>
            <a:ext cx="11382256" cy="5094446"/>
          </a:xfrm>
          <a:prstGeom prst="roundRect">
            <a:avLst>
              <a:gd name="adj" fmla="val 625"/>
            </a:avLst>
          </a:prstGeom>
          <a:noFill/>
          <a:ln w="7620">
            <a:solidFill>
              <a:srgbClr val="FFFFFF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1844040" y="2604373"/>
            <a:ext cx="3550206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b="1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Treatment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5826204" y="2604373"/>
            <a:ext cx="1273016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b="1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Efficacy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7531179" y="2604373"/>
            <a:ext cx="5255300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b="1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Key Notes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1844040" y="3161348"/>
            <a:ext cx="3550206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Paroxetine 10mg OD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5826204" y="3161348"/>
            <a:ext cx="1273016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★★★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7531179" y="3161348"/>
            <a:ext cx="5255300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Avoid with tamoxifen — CYP2D6 inhibitor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1844040" y="3718322"/>
            <a:ext cx="3550206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Venlafaxine 37.5–75mg OD/BD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5826204" y="3718322"/>
            <a:ext cx="1273016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★★★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7531179" y="3718322"/>
            <a:ext cx="5255300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Safe with tamoxifen — 1st choice in breast cancer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1844040" y="4275296"/>
            <a:ext cx="3550206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Gabapentin 300mg nocte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5826204" y="4275296"/>
            <a:ext cx="1273016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★★☆</a:t>
            </a:r>
            <a:endParaRPr lang="en-US" sz="1650" dirty="0"/>
          </a:p>
        </p:txBody>
      </p:sp>
      <p:sp>
        <p:nvSpPr>
          <p:cNvPr id="16" name="Text 14"/>
          <p:cNvSpPr/>
          <p:nvPr/>
        </p:nvSpPr>
        <p:spPr>
          <a:xfrm>
            <a:off x="7531179" y="4275296"/>
            <a:ext cx="5255300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Also helps sleep and neuropathic pain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1844040" y="4832271"/>
            <a:ext cx="3550206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Clonidine 25–50 micrograms BD</a:t>
            </a:r>
            <a:endParaRPr lang="en-US" sz="1650" dirty="0"/>
          </a:p>
        </p:txBody>
      </p:sp>
      <p:sp>
        <p:nvSpPr>
          <p:cNvPr id="18" name="Text 16"/>
          <p:cNvSpPr/>
          <p:nvPr/>
        </p:nvSpPr>
        <p:spPr>
          <a:xfrm>
            <a:off x="5826204" y="4832271"/>
            <a:ext cx="1273016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★★☆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7531179" y="4832271"/>
            <a:ext cx="5255300" cy="6310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Gradual withdrawal required; postural hypotension risk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1844040" y="5704761"/>
            <a:ext cx="3550206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Black cohosh</a:t>
            </a:r>
            <a:endParaRPr lang="en-US" sz="1650" dirty="0"/>
          </a:p>
        </p:txBody>
      </p:sp>
      <p:sp>
        <p:nvSpPr>
          <p:cNvPr id="21" name="Text 19"/>
          <p:cNvSpPr/>
          <p:nvPr/>
        </p:nvSpPr>
        <p:spPr>
          <a:xfrm>
            <a:off x="5826204" y="5704761"/>
            <a:ext cx="1273016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★☆☆</a:t>
            </a:r>
            <a:endParaRPr lang="en-US" sz="1650" dirty="0"/>
          </a:p>
        </p:txBody>
      </p:sp>
      <p:sp>
        <p:nvSpPr>
          <p:cNvPr id="22" name="Text 20"/>
          <p:cNvSpPr/>
          <p:nvPr/>
        </p:nvSpPr>
        <p:spPr>
          <a:xfrm>
            <a:off x="7531179" y="5704761"/>
            <a:ext cx="5255300" cy="6310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Avoid in breast cancer survivors — weakly oestrogenic</a:t>
            </a:r>
            <a:endParaRPr lang="en-US" sz="1650" dirty="0"/>
          </a:p>
        </p:txBody>
      </p:sp>
      <p:sp>
        <p:nvSpPr>
          <p:cNvPr id="23" name="Text 21"/>
          <p:cNvSpPr/>
          <p:nvPr/>
        </p:nvSpPr>
        <p:spPr>
          <a:xfrm>
            <a:off x="1844040" y="6577251"/>
            <a:ext cx="3550206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St John's Wort</a:t>
            </a:r>
            <a:endParaRPr lang="en-US" sz="1650" dirty="0"/>
          </a:p>
        </p:txBody>
      </p:sp>
      <p:sp>
        <p:nvSpPr>
          <p:cNvPr id="24" name="Text 22"/>
          <p:cNvSpPr/>
          <p:nvPr/>
        </p:nvSpPr>
        <p:spPr>
          <a:xfrm>
            <a:off x="5826204" y="6577251"/>
            <a:ext cx="1273016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★★☆</a:t>
            </a:r>
            <a:endParaRPr lang="en-US" sz="1650" dirty="0"/>
          </a:p>
        </p:txBody>
      </p:sp>
      <p:sp>
        <p:nvSpPr>
          <p:cNvPr id="25" name="Text 23"/>
          <p:cNvSpPr/>
          <p:nvPr/>
        </p:nvSpPr>
        <p:spPr>
          <a:xfrm>
            <a:off x="7531179" y="6577251"/>
            <a:ext cx="5255300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Interacts with tamoxifen — avoid in that context</a:t>
            </a:r>
            <a:endParaRPr lang="en-US" sz="1650" dirty="0"/>
          </a:p>
        </p:txBody>
      </p:sp>
      <p:sp>
        <p:nvSpPr>
          <p:cNvPr id="26" name="Text 24"/>
          <p:cNvSpPr/>
          <p:nvPr/>
        </p:nvSpPr>
        <p:spPr>
          <a:xfrm>
            <a:off x="1844040" y="7134225"/>
            <a:ext cx="3550206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Evening primrose oil</a:t>
            </a:r>
            <a:endParaRPr lang="en-US" sz="1650" dirty="0"/>
          </a:p>
        </p:txBody>
      </p:sp>
      <p:sp>
        <p:nvSpPr>
          <p:cNvPr id="27" name="Text 25"/>
          <p:cNvSpPr/>
          <p:nvPr/>
        </p:nvSpPr>
        <p:spPr>
          <a:xfrm>
            <a:off x="5826204" y="7134225"/>
            <a:ext cx="1273016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★☆☆</a:t>
            </a:r>
            <a:endParaRPr lang="en-US" sz="1650" dirty="0"/>
          </a:p>
        </p:txBody>
      </p:sp>
      <p:sp>
        <p:nvSpPr>
          <p:cNvPr id="28" name="Text 26"/>
          <p:cNvSpPr/>
          <p:nvPr/>
        </p:nvSpPr>
        <p:spPr>
          <a:xfrm>
            <a:off x="7531179" y="7134225"/>
            <a:ext cx="5255300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Limited evidence; mainly for breast pain/PMS</a:t>
            </a:r>
            <a:endParaRPr lang="en-US" sz="16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03221" y="684728"/>
            <a:ext cx="7598807" cy="691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400"/>
              </a:lnSpc>
              <a:buNone/>
            </a:pPr>
            <a:r>
              <a:rPr lang="en-US" sz="435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Counselling Points for Patients</a:t>
            </a:r>
            <a:endParaRPr lang="en-US" sz="43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3221" y="1825228"/>
            <a:ext cx="588288" cy="58828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03221" y="2693789"/>
            <a:ext cx="2768322" cy="345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Set Expectations</a:t>
            </a:r>
            <a:endParaRPr lang="en-US" sz="2150" dirty="0"/>
          </a:p>
        </p:txBody>
      </p:sp>
      <p:sp>
        <p:nvSpPr>
          <p:cNvPr id="5" name="Text 2"/>
          <p:cNvSpPr/>
          <p:nvPr/>
        </p:nvSpPr>
        <p:spPr>
          <a:xfrm>
            <a:off x="1003221" y="3174325"/>
            <a:ext cx="6171843" cy="11026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Non-HRT options are generally less effective than HRT. Explain that a reduction in frequency and severity is the realistic goal, not complete resolution.</a:t>
            </a:r>
            <a:endParaRPr lang="en-US" sz="18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55337" y="1825228"/>
            <a:ext cx="588288" cy="58828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55337" y="2693789"/>
            <a:ext cx="2768322" cy="345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Libido Warning</a:t>
            </a:r>
            <a:endParaRPr lang="en-US" sz="2150" dirty="0"/>
          </a:p>
        </p:txBody>
      </p:sp>
      <p:sp>
        <p:nvSpPr>
          <p:cNvPr id="8" name="Text 4"/>
          <p:cNvSpPr/>
          <p:nvPr/>
        </p:nvSpPr>
        <p:spPr>
          <a:xfrm>
            <a:off x="7455337" y="3174325"/>
            <a:ext cx="6171843" cy="11026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SSRIs and SNRIs may worsen reduced libido — a common concern in perimenopausal women. Discuss this proactively before initiating treatment.</a:t>
            </a:r>
            <a:endParaRPr lang="en-US" sz="18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3221" y="4725472"/>
            <a:ext cx="588288" cy="58828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03221" y="5594033"/>
            <a:ext cx="2768322" cy="345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Herbal Interactions</a:t>
            </a:r>
            <a:endParaRPr lang="en-US" sz="2150" dirty="0"/>
          </a:p>
        </p:txBody>
      </p:sp>
      <p:sp>
        <p:nvSpPr>
          <p:cNvPr id="11" name="Text 6"/>
          <p:cNvSpPr/>
          <p:nvPr/>
        </p:nvSpPr>
        <p:spPr>
          <a:xfrm>
            <a:off x="1003221" y="6074569"/>
            <a:ext cx="6171843" cy="1470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Patients often self-medicate with herbal remedies. Always ask about St John's Wort and black cohosh, especially in women on tamoxifen or with breast cancer history.</a:t>
            </a:r>
            <a:endParaRPr lang="en-US" sz="18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5337" y="4725472"/>
            <a:ext cx="588288" cy="58828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455337" y="5594033"/>
            <a:ext cx="2768322" cy="3459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15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Review &amp; Titrate</a:t>
            </a:r>
            <a:endParaRPr lang="en-US" sz="2150" dirty="0"/>
          </a:p>
        </p:txBody>
      </p:sp>
      <p:sp>
        <p:nvSpPr>
          <p:cNvPr id="14" name="Text 8"/>
          <p:cNvSpPr/>
          <p:nvPr/>
        </p:nvSpPr>
        <p:spPr>
          <a:xfrm>
            <a:off x="7455337" y="6074569"/>
            <a:ext cx="6171843" cy="11026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5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Most medications require titration. Schedule a review at 4–6 weeks to assess efficacy and tolerability, and adjust doses accordingly.</a:t>
            </a:r>
            <a:endParaRPr lang="en-US" sz="1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792361"/>
            <a:ext cx="8336042" cy="726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700"/>
              </a:lnSpc>
              <a:buNone/>
            </a:pPr>
            <a:r>
              <a:rPr lang="en-US" sz="4550" dirty="0">
                <a:solidFill>
                  <a:srgbClr val="FFFF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Bradford VTS — Women's Health</a:t>
            </a:r>
            <a:endParaRPr lang="en-US" sz="4550" dirty="0"/>
          </a:p>
        </p:txBody>
      </p:sp>
      <p:sp>
        <p:nvSpPr>
          <p:cNvPr id="3" name="Text 1"/>
          <p:cNvSpPr/>
          <p:nvPr/>
        </p:nvSpPr>
        <p:spPr>
          <a:xfrm>
            <a:off x="864037" y="2012156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Created by Bradford VTS · April 2026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1234321" y="2962513"/>
            <a:ext cx="12532043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Always check the latest BNF/NICE guidance before prescribing. This resource is intended as an educational aide for GP trainees and should not replace clinical judgement.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864037" y="2684859"/>
            <a:ext cx="30480" cy="1345406"/>
          </a:xfrm>
          <a:prstGeom prst="rect">
            <a:avLst/>
          </a:prstGeom>
          <a:solidFill>
            <a:srgbClr val="FD505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864037" y="4307919"/>
            <a:ext cx="4136231" cy="1407557"/>
          </a:xfrm>
          <a:prstGeom prst="roundRect">
            <a:avLst>
              <a:gd name="adj" fmla="val 2631"/>
            </a:avLst>
          </a:prstGeom>
          <a:solidFill>
            <a:srgbClr val="2F2B54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1110853" y="4554736"/>
            <a:ext cx="2904530" cy="370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🌐</a:t>
            </a:r>
            <a:r>
              <a:rPr lang="en-US" sz="225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 Website</a:t>
            </a:r>
            <a:endParaRPr lang="en-US" sz="2250" dirty="0"/>
          </a:p>
        </p:txBody>
      </p:sp>
      <p:sp>
        <p:nvSpPr>
          <p:cNvPr id="8" name="Text 6"/>
          <p:cNvSpPr/>
          <p:nvPr/>
        </p:nvSpPr>
        <p:spPr>
          <a:xfrm>
            <a:off x="1110853" y="5073610"/>
            <a:ext cx="3642598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www.bradfordvts.co.uk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5247084" y="4307919"/>
            <a:ext cx="4136231" cy="1407557"/>
          </a:xfrm>
          <a:prstGeom prst="roundRect">
            <a:avLst>
              <a:gd name="adj" fmla="val 2631"/>
            </a:avLst>
          </a:prstGeom>
          <a:solidFill>
            <a:srgbClr val="2F2B54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5493901" y="4554736"/>
            <a:ext cx="2904530" cy="370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📅</a:t>
            </a:r>
            <a:r>
              <a:rPr lang="en-US" sz="225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 Published</a:t>
            </a:r>
            <a:endParaRPr lang="en-US" sz="2250" dirty="0"/>
          </a:p>
        </p:txBody>
      </p:sp>
      <p:sp>
        <p:nvSpPr>
          <p:cNvPr id="11" name="Text 9"/>
          <p:cNvSpPr/>
          <p:nvPr/>
        </p:nvSpPr>
        <p:spPr>
          <a:xfrm>
            <a:off x="5493901" y="5073610"/>
            <a:ext cx="3642598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July 2024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9630132" y="4307919"/>
            <a:ext cx="4136231" cy="1407557"/>
          </a:xfrm>
          <a:prstGeom prst="roundRect">
            <a:avLst>
              <a:gd name="adj" fmla="val 2631"/>
            </a:avLst>
          </a:prstGeom>
          <a:solidFill>
            <a:srgbClr val="2F2B54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9876949" y="4554736"/>
            <a:ext cx="2904530" cy="3707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000000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📚</a:t>
            </a:r>
            <a:r>
              <a:rPr lang="en-US" sz="2250" dirty="0">
                <a:solidFill>
                  <a:srgbClr val="D9E1FF"/>
                </a:solidFill>
                <a:latin typeface="Kanit" pitchFamily="34" charset="0"/>
                <a:ea typeface="Kanit" pitchFamily="34" charset="-122"/>
                <a:cs typeface="Kanit" pitchFamily="34" charset="-120"/>
              </a:rPr>
              <a:t> Check</a:t>
            </a:r>
            <a:endParaRPr lang="en-US" sz="2250" dirty="0"/>
          </a:p>
        </p:txBody>
      </p:sp>
      <p:sp>
        <p:nvSpPr>
          <p:cNvPr id="14" name="Text 12"/>
          <p:cNvSpPr/>
          <p:nvPr/>
        </p:nvSpPr>
        <p:spPr>
          <a:xfrm>
            <a:off x="9876949" y="5073610"/>
            <a:ext cx="3642598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D9E1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Latest BNF &amp; NICE guidance</a:t>
            </a:r>
            <a:endParaRPr lang="en-US" sz="1900" dirty="0"/>
          </a:p>
        </p:txBody>
      </p:sp>
      <p:sp>
        <p:nvSpPr>
          <p:cNvPr id="15" name="Shape 13"/>
          <p:cNvSpPr/>
          <p:nvPr/>
        </p:nvSpPr>
        <p:spPr>
          <a:xfrm>
            <a:off x="864037" y="5993130"/>
            <a:ext cx="12902327" cy="1444109"/>
          </a:xfrm>
          <a:prstGeom prst="roundRect">
            <a:avLst>
              <a:gd name="adj" fmla="val 2564"/>
            </a:avLst>
          </a:prstGeom>
          <a:solidFill>
            <a:srgbClr val="022349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853" y="6337102"/>
            <a:ext cx="308610" cy="246817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1666280" y="6301621"/>
            <a:ext cx="1185326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Martel Sans Light" pitchFamily="34" charset="0"/>
                <a:ea typeface="Martel Sans Light" pitchFamily="34" charset="-122"/>
                <a:cs typeface="Martel Sans Light" pitchFamily="34" charset="-120"/>
              </a:rPr>
              <a:t>This guide covers non-HRT options for hot flushes only. For full HRT prescribing guidance, refer to the Bradford VTS HRT resources and current NICE menopause guidelines (NG23).</a:t>
            </a:r>
            <a:endParaRPr lang="en-US" sz="1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899</Words>
  <Application>Microsoft Office PowerPoint</Application>
  <PresentationFormat>Custom</PresentationFormat>
  <Paragraphs>109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Kanit</vt:lpstr>
      <vt:lpstr>Arial</vt:lpstr>
      <vt:lpstr>Martel Sans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Ramesh Mehay</cp:lastModifiedBy>
  <cp:revision>2</cp:revision>
  <dcterms:created xsi:type="dcterms:W3CDTF">2026-05-04T14:18:56Z</dcterms:created>
  <dcterms:modified xsi:type="dcterms:W3CDTF">2026-05-04T14:41:38Z</dcterms:modified>
</cp:coreProperties>
</file>