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6858000" cy="12192000"/>
  <p:embeddedFontLst>
    <p:embeddedFont>
      <p:font typeface="Inter" panose="020B0604020202020204" charset="0"/>
      <p:regular r:id="rId38"/>
      <p:bold r:id="rId39"/>
    </p:embeddedFont>
    <p:embeddedFont>
      <p:font typeface="Open Sans" panose="020B0606030504020204" pitchFamily="34" charset="0"/>
      <p:regular r:id="rId40"/>
      <p:bold r:id="rId41"/>
      <p:italic r:id="rId42"/>
      <p:boldItalic r:id="rId4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0383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image" Target="../media/image117.png"/><Relationship Id="rId18" Type="http://schemas.openxmlformats.org/officeDocument/2006/relationships/image" Target="../media/image122.png"/><Relationship Id="rId26" Type="http://schemas.openxmlformats.org/officeDocument/2006/relationships/image" Target="../media/image129.png"/><Relationship Id="rId3" Type="http://schemas.openxmlformats.org/officeDocument/2006/relationships/image" Target="../media/image1.png"/><Relationship Id="rId21" Type="http://schemas.openxmlformats.org/officeDocument/2006/relationships/image" Target="../media/image125.png"/><Relationship Id="rId7" Type="http://schemas.openxmlformats.org/officeDocument/2006/relationships/image" Target="../media/image111.png"/><Relationship Id="rId12" Type="http://schemas.openxmlformats.org/officeDocument/2006/relationships/image" Target="../media/image116.png"/><Relationship Id="rId17" Type="http://schemas.openxmlformats.org/officeDocument/2006/relationships/image" Target="../media/image121.png"/><Relationship Id="rId25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20.png"/><Relationship Id="rId20" Type="http://schemas.openxmlformats.org/officeDocument/2006/relationships/image" Target="../media/image1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png"/><Relationship Id="rId11" Type="http://schemas.openxmlformats.org/officeDocument/2006/relationships/image" Target="../media/image115.png"/><Relationship Id="rId24" Type="http://schemas.openxmlformats.org/officeDocument/2006/relationships/image" Target="../media/image128.png"/><Relationship Id="rId5" Type="http://schemas.openxmlformats.org/officeDocument/2006/relationships/image" Target="../media/image109.png"/><Relationship Id="rId15" Type="http://schemas.openxmlformats.org/officeDocument/2006/relationships/image" Target="../media/image119.png"/><Relationship Id="rId23" Type="http://schemas.openxmlformats.org/officeDocument/2006/relationships/image" Target="../media/image127.png"/><Relationship Id="rId28" Type="http://schemas.openxmlformats.org/officeDocument/2006/relationships/image" Target="../media/image131.png"/><Relationship Id="rId10" Type="http://schemas.openxmlformats.org/officeDocument/2006/relationships/image" Target="../media/image114.png"/><Relationship Id="rId19" Type="http://schemas.openxmlformats.org/officeDocument/2006/relationships/image" Target="../media/image123.png"/><Relationship Id="rId4" Type="http://schemas.openxmlformats.org/officeDocument/2006/relationships/image" Target="../media/image3.png"/><Relationship Id="rId9" Type="http://schemas.openxmlformats.org/officeDocument/2006/relationships/image" Target="../media/image113.png"/><Relationship Id="rId14" Type="http://schemas.openxmlformats.org/officeDocument/2006/relationships/image" Target="../media/image118.png"/><Relationship Id="rId22" Type="http://schemas.openxmlformats.org/officeDocument/2006/relationships/image" Target="../media/image126.png"/><Relationship Id="rId27" Type="http://schemas.openxmlformats.org/officeDocument/2006/relationships/image" Target="../media/image1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13" Type="http://schemas.openxmlformats.org/officeDocument/2006/relationships/image" Target="../media/image140.png"/><Relationship Id="rId3" Type="http://schemas.openxmlformats.org/officeDocument/2006/relationships/image" Target="../media/image1.png"/><Relationship Id="rId7" Type="http://schemas.openxmlformats.org/officeDocument/2006/relationships/image" Target="../media/image134.png"/><Relationship Id="rId12" Type="http://schemas.openxmlformats.org/officeDocument/2006/relationships/image" Target="../media/image1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3.png"/><Relationship Id="rId11" Type="http://schemas.openxmlformats.org/officeDocument/2006/relationships/image" Target="../media/image138.png"/><Relationship Id="rId5" Type="http://schemas.openxmlformats.org/officeDocument/2006/relationships/image" Target="../media/image132.png"/><Relationship Id="rId10" Type="http://schemas.openxmlformats.org/officeDocument/2006/relationships/image" Target="../media/image137.png"/><Relationship Id="rId4" Type="http://schemas.openxmlformats.org/officeDocument/2006/relationships/image" Target="../media/image3.png"/><Relationship Id="rId9" Type="http://schemas.openxmlformats.org/officeDocument/2006/relationships/image" Target="../media/image13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13" Type="http://schemas.openxmlformats.org/officeDocument/2006/relationships/image" Target="../media/image149.png"/><Relationship Id="rId18" Type="http://schemas.openxmlformats.org/officeDocument/2006/relationships/image" Target="../media/image154.png"/><Relationship Id="rId3" Type="http://schemas.openxmlformats.org/officeDocument/2006/relationships/image" Target="../media/image1.png"/><Relationship Id="rId7" Type="http://schemas.openxmlformats.org/officeDocument/2006/relationships/image" Target="../media/image143.png"/><Relationship Id="rId12" Type="http://schemas.openxmlformats.org/officeDocument/2006/relationships/image" Target="../media/image148.png"/><Relationship Id="rId17" Type="http://schemas.openxmlformats.org/officeDocument/2006/relationships/image" Target="../media/image153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2.png"/><Relationship Id="rId11" Type="http://schemas.openxmlformats.org/officeDocument/2006/relationships/image" Target="../media/image147.png"/><Relationship Id="rId5" Type="http://schemas.openxmlformats.org/officeDocument/2006/relationships/image" Target="../media/image141.png"/><Relationship Id="rId15" Type="http://schemas.openxmlformats.org/officeDocument/2006/relationships/image" Target="../media/image151.png"/><Relationship Id="rId10" Type="http://schemas.openxmlformats.org/officeDocument/2006/relationships/image" Target="../media/image146.png"/><Relationship Id="rId4" Type="http://schemas.openxmlformats.org/officeDocument/2006/relationships/image" Target="../media/image3.png"/><Relationship Id="rId9" Type="http://schemas.openxmlformats.org/officeDocument/2006/relationships/image" Target="../media/image145.png"/><Relationship Id="rId14" Type="http://schemas.openxmlformats.org/officeDocument/2006/relationships/image" Target="../media/image15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3" Type="http://schemas.openxmlformats.org/officeDocument/2006/relationships/image" Target="../media/image1.png"/><Relationship Id="rId7" Type="http://schemas.openxmlformats.org/officeDocument/2006/relationships/image" Target="../media/image15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6.png"/><Relationship Id="rId11" Type="http://schemas.openxmlformats.org/officeDocument/2006/relationships/image" Target="../media/image161.png"/><Relationship Id="rId5" Type="http://schemas.openxmlformats.org/officeDocument/2006/relationships/image" Target="../media/image155.png"/><Relationship Id="rId10" Type="http://schemas.openxmlformats.org/officeDocument/2006/relationships/image" Target="../media/image160.png"/><Relationship Id="rId4" Type="http://schemas.openxmlformats.org/officeDocument/2006/relationships/image" Target="../media/image3.png"/><Relationship Id="rId9" Type="http://schemas.openxmlformats.org/officeDocument/2006/relationships/image" Target="../media/image15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png"/><Relationship Id="rId13" Type="http://schemas.openxmlformats.org/officeDocument/2006/relationships/image" Target="../media/image169.png"/><Relationship Id="rId3" Type="http://schemas.openxmlformats.org/officeDocument/2006/relationships/image" Target="../media/image1.png"/><Relationship Id="rId7" Type="http://schemas.openxmlformats.org/officeDocument/2006/relationships/image" Target="../media/image164.png"/><Relationship Id="rId12" Type="http://schemas.openxmlformats.org/officeDocument/2006/relationships/image" Target="../media/image153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3.png"/><Relationship Id="rId11" Type="http://schemas.openxmlformats.org/officeDocument/2006/relationships/image" Target="../media/image168.png"/><Relationship Id="rId5" Type="http://schemas.openxmlformats.org/officeDocument/2006/relationships/image" Target="../media/image162.png"/><Relationship Id="rId15" Type="http://schemas.openxmlformats.org/officeDocument/2006/relationships/image" Target="../media/image171.png"/><Relationship Id="rId10" Type="http://schemas.openxmlformats.org/officeDocument/2006/relationships/image" Target="../media/image167.png"/><Relationship Id="rId4" Type="http://schemas.openxmlformats.org/officeDocument/2006/relationships/image" Target="../media/image3.png"/><Relationship Id="rId9" Type="http://schemas.openxmlformats.org/officeDocument/2006/relationships/image" Target="../media/image166.png"/><Relationship Id="rId14" Type="http://schemas.openxmlformats.org/officeDocument/2006/relationships/image" Target="../media/image17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png"/><Relationship Id="rId13" Type="http://schemas.openxmlformats.org/officeDocument/2006/relationships/image" Target="../media/image181.png"/><Relationship Id="rId3" Type="http://schemas.openxmlformats.org/officeDocument/2006/relationships/image" Target="../media/image1.png"/><Relationship Id="rId7" Type="http://schemas.openxmlformats.org/officeDocument/2006/relationships/image" Target="../media/image175.png"/><Relationship Id="rId12" Type="http://schemas.openxmlformats.org/officeDocument/2006/relationships/image" Target="../media/image18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4.png"/><Relationship Id="rId11" Type="http://schemas.openxmlformats.org/officeDocument/2006/relationships/image" Target="../media/image179.png"/><Relationship Id="rId5" Type="http://schemas.openxmlformats.org/officeDocument/2006/relationships/image" Target="../media/image173.png"/><Relationship Id="rId10" Type="http://schemas.openxmlformats.org/officeDocument/2006/relationships/image" Target="../media/image178.png"/><Relationship Id="rId4" Type="http://schemas.openxmlformats.org/officeDocument/2006/relationships/image" Target="../media/image3.png"/><Relationship Id="rId9" Type="http://schemas.openxmlformats.org/officeDocument/2006/relationships/image" Target="../media/image177.png"/><Relationship Id="rId14" Type="http://schemas.openxmlformats.org/officeDocument/2006/relationships/image" Target="../media/image18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png"/><Relationship Id="rId3" Type="http://schemas.openxmlformats.org/officeDocument/2006/relationships/image" Target="../media/image1.png"/><Relationship Id="rId7" Type="http://schemas.openxmlformats.org/officeDocument/2006/relationships/image" Target="../media/image186.png"/><Relationship Id="rId12" Type="http://schemas.openxmlformats.org/officeDocument/2006/relationships/image" Target="../media/image18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5.png"/><Relationship Id="rId11" Type="http://schemas.openxmlformats.org/officeDocument/2006/relationships/image" Target="../media/image44.png"/><Relationship Id="rId5" Type="http://schemas.openxmlformats.org/officeDocument/2006/relationships/image" Target="../media/image184.png"/><Relationship Id="rId10" Type="http://schemas.openxmlformats.org/officeDocument/2006/relationships/image" Target="../media/image188.png"/><Relationship Id="rId4" Type="http://schemas.openxmlformats.org/officeDocument/2006/relationships/image" Target="../media/image183.png"/><Relationship Id="rId9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3.png"/><Relationship Id="rId13" Type="http://schemas.openxmlformats.org/officeDocument/2006/relationships/image" Target="../media/image198.png"/><Relationship Id="rId3" Type="http://schemas.openxmlformats.org/officeDocument/2006/relationships/image" Target="../media/image1.png"/><Relationship Id="rId7" Type="http://schemas.openxmlformats.org/officeDocument/2006/relationships/image" Target="../media/image192.png"/><Relationship Id="rId12" Type="http://schemas.openxmlformats.org/officeDocument/2006/relationships/image" Target="../media/image197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0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1.png"/><Relationship Id="rId11" Type="http://schemas.openxmlformats.org/officeDocument/2006/relationships/image" Target="../media/image196.png"/><Relationship Id="rId5" Type="http://schemas.openxmlformats.org/officeDocument/2006/relationships/image" Target="../media/image190.png"/><Relationship Id="rId15" Type="http://schemas.openxmlformats.org/officeDocument/2006/relationships/image" Target="../media/image200.png"/><Relationship Id="rId10" Type="http://schemas.openxmlformats.org/officeDocument/2006/relationships/image" Target="../media/image195.png"/><Relationship Id="rId4" Type="http://schemas.openxmlformats.org/officeDocument/2006/relationships/image" Target="../media/image3.png"/><Relationship Id="rId9" Type="http://schemas.openxmlformats.org/officeDocument/2006/relationships/image" Target="../media/image194.png"/><Relationship Id="rId14" Type="http://schemas.openxmlformats.org/officeDocument/2006/relationships/image" Target="../media/image19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207.png"/><Relationship Id="rId18" Type="http://schemas.openxmlformats.org/officeDocument/2006/relationships/image" Target="../media/image212.png"/><Relationship Id="rId3" Type="http://schemas.openxmlformats.org/officeDocument/2006/relationships/image" Target="../media/image1.png"/><Relationship Id="rId7" Type="http://schemas.openxmlformats.org/officeDocument/2006/relationships/image" Target="../media/image204.png"/><Relationship Id="rId12" Type="http://schemas.openxmlformats.org/officeDocument/2006/relationships/image" Target="../media/image206.png"/><Relationship Id="rId17" Type="http://schemas.openxmlformats.org/officeDocument/2006/relationships/image" Target="../media/image211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3.png"/><Relationship Id="rId11" Type="http://schemas.openxmlformats.org/officeDocument/2006/relationships/image" Target="../media/image39.png"/><Relationship Id="rId5" Type="http://schemas.openxmlformats.org/officeDocument/2006/relationships/image" Target="../media/image202.png"/><Relationship Id="rId15" Type="http://schemas.openxmlformats.org/officeDocument/2006/relationships/image" Target="../media/image209.png"/><Relationship Id="rId10" Type="http://schemas.openxmlformats.org/officeDocument/2006/relationships/image" Target="../media/image205.png"/><Relationship Id="rId4" Type="http://schemas.openxmlformats.org/officeDocument/2006/relationships/image" Target="../media/image3.png"/><Relationship Id="rId9" Type="http://schemas.openxmlformats.org/officeDocument/2006/relationships/image" Target="../media/image38.png"/><Relationship Id="rId14" Type="http://schemas.openxmlformats.org/officeDocument/2006/relationships/image" Target="../media/image20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5.png"/><Relationship Id="rId13" Type="http://schemas.openxmlformats.org/officeDocument/2006/relationships/image" Target="../media/image218.png"/><Relationship Id="rId18" Type="http://schemas.openxmlformats.org/officeDocument/2006/relationships/image" Target="../media/image223.png"/><Relationship Id="rId3" Type="http://schemas.openxmlformats.org/officeDocument/2006/relationships/image" Target="../media/image1.png"/><Relationship Id="rId7" Type="http://schemas.openxmlformats.org/officeDocument/2006/relationships/image" Target="../media/image214.png"/><Relationship Id="rId12" Type="http://schemas.openxmlformats.org/officeDocument/2006/relationships/image" Target="../media/image51.png"/><Relationship Id="rId17" Type="http://schemas.openxmlformats.org/officeDocument/2006/relationships/image" Target="../media/image222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9.png"/><Relationship Id="rId11" Type="http://schemas.openxmlformats.org/officeDocument/2006/relationships/image" Target="../media/image217.png"/><Relationship Id="rId5" Type="http://schemas.openxmlformats.org/officeDocument/2006/relationships/image" Target="../media/image213.png"/><Relationship Id="rId15" Type="http://schemas.openxmlformats.org/officeDocument/2006/relationships/image" Target="../media/image220.png"/><Relationship Id="rId10" Type="http://schemas.openxmlformats.org/officeDocument/2006/relationships/image" Target="../media/image49.png"/><Relationship Id="rId4" Type="http://schemas.openxmlformats.org/officeDocument/2006/relationships/image" Target="../media/image3.png"/><Relationship Id="rId9" Type="http://schemas.openxmlformats.org/officeDocument/2006/relationships/image" Target="../media/image216.png"/><Relationship Id="rId14" Type="http://schemas.openxmlformats.org/officeDocument/2006/relationships/image" Target="../media/image2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6.png"/><Relationship Id="rId13" Type="http://schemas.openxmlformats.org/officeDocument/2006/relationships/image" Target="../media/image231.png"/><Relationship Id="rId3" Type="http://schemas.openxmlformats.org/officeDocument/2006/relationships/image" Target="../media/image1.png"/><Relationship Id="rId7" Type="http://schemas.openxmlformats.org/officeDocument/2006/relationships/image" Target="../media/image225.png"/><Relationship Id="rId12" Type="http://schemas.openxmlformats.org/officeDocument/2006/relationships/image" Target="../media/image2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4.png"/><Relationship Id="rId11" Type="http://schemas.openxmlformats.org/officeDocument/2006/relationships/image" Target="../media/image229.png"/><Relationship Id="rId5" Type="http://schemas.openxmlformats.org/officeDocument/2006/relationships/image" Target="../media/image162.png"/><Relationship Id="rId10" Type="http://schemas.openxmlformats.org/officeDocument/2006/relationships/image" Target="../media/image228.png"/><Relationship Id="rId4" Type="http://schemas.openxmlformats.org/officeDocument/2006/relationships/image" Target="../media/image3.png"/><Relationship Id="rId9" Type="http://schemas.openxmlformats.org/officeDocument/2006/relationships/image" Target="../media/image22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5.png"/><Relationship Id="rId13" Type="http://schemas.openxmlformats.org/officeDocument/2006/relationships/image" Target="../media/image239.png"/><Relationship Id="rId18" Type="http://schemas.openxmlformats.org/officeDocument/2006/relationships/image" Target="../media/image243.png"/><Relationship Id="rId3" Type="http://schemas.openxmlformats.org/officeDocument/2006/relationships/image" Target="../media/image1.png"/><Relationship Id="rId7" Type="http://schemas.openxmlformats.org/officeDocument/2006/relationships/image" Target="../media/image234.png"/><Relationship Id="rId12" Type="http://schemas.openxmlformats.org/officeDocument/2006/relationships/image" Target="../media/image34.png"/><Relationship Id="rId17" Type="http://schemas.openxmlformats.org/officeDocument/2006/relationships/image" Target="../media/image242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3.png"/><Relationship Id="rId11" Type="http://schemas.openxmlformats.org/officeDocument/2006/relationships/image" Target="../media/image238.png"/><Relationship Id="rId5" Type="http://schemas.openxmlformats.org/officeDocument/2006/relationships/image" Target="../media/image232.png"/><Relationship Id="rId15" Type="http://schemas.openxmlformats.org/officeDocument/2006/relationships/image" Target="../media/image241.png"/><Relationship Id="rId10" Type="http://schemas.openxmlformats.org/officeDocument/2006/relationships/image" Target="../media/image237.png"/><Relationship Id="rId19" Type="http://schemas.openxmlformats.org/officeDocument/2006/relationships/image" Target="../media/image244.png"/><Relationship Id="rId4" Type="http://schemas.openxmlformats.org/officeDocument/2006/relationships/image" Target="../media/image3.png"/><Relationship Id="rId9" Type="http://schemas.openxmlformats.org/officeDocument/2006/relationships/image" Target="../media/image236.png"/><Relationship Id="rId14" Type="http://schemas.openxmlformats.org/officeDocument/2006/relationships/image" Target="../media/image24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8.png"/><Relationship Id="rId13" Type="http://schemas.openxmlformats.org/officeDocument/2006/relationships/image" Target="../media/image252.png"/><Relationship Id="rId18" Type="http://schemas.openxmlformats.org/officeDocument/2006/relationships/image" Target="../media/image257.png"/><Relationship Id="rId3" Type="http://schemas.openxmlformats.org/officeDocument/2006/relationships/image" Target="../media/image1.png"/><Relationship Id="rId7" Type="http://schemas.openxmlformats.org/officeDocument/2006/relationships/image" Target="../media/image86.png"/><Relationship Id="rId12" Type="http://schemas.openxmlformats.org/officeDocument/2006/relationships/image" Target="../media/image251.png"/><Relationship Id="rId17" Type="http://schemas.openxmlformats.org/officeDocument/2006/relationships/image" Target="../media/image256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2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7.png"/><Relationship Id="rId11" Type="http://schemas.openxmlformats.org/officeDocument/2006/relationships/image" Target="../media/image250.png"/><Relationship Id="rId5" Type="http://schemas.openxmlformats.org/officeDocument/2006/relationships/image" Target="../media/image246.png"/><Relationship Id="rId15" Type="http://schemas.openxmlformats.org/officeDocument/2006/relationships/image" Target="../media/image254.png"/><Relationship Id="rId10" Type="http://schemas.openxmlformats.org/officeDocument/2006/relationships/image" Target="../media/image249.png"/><Relationship Id="rId19" Type="http://schemas.openxmlformats.org/officeDocument/2006/relationships/image" Target="../media/image258.png"/><Relationship Id="rId4" Type="http://schemas.openxmlformats.org/officeDocument/2006/relationships/image" Target="../media/image245.png"/><Relationship Id="rId9" Type="http://schemas.openxmlformats.org/officeDocument/2006/relationships/image" Target="../media/image112.png"/><Relationship Id="rId14" Type="http://schemas.openxmlformats.org/officeDocument/2006/relationships/image" Target="../media/image25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266.png"/><Relationship Id="rId18" Type="http://schemas.openxmlformats.org/officeDocument/2006/relationships/image" Target="../media/image271.png"/><Relationship Id="rId3" Type="http://schemas.openxmlformats.org/officeDocument/2006/relationships/image" Target="../media/image1.png"/><Relationship Id="rId21" Type="http://schemas.openxmlformats.org/officeDocument/2006/relationships/image" Target="../media/image274.png"/><Relationship Id="rId7" Type="http://schemas.openxmlformats.org/officeDocument/2006/relationships/image" Target="../media/image261.png"/><Relationship Id="rId12" Type="http://schemas.openxmlformats.org/officeDocument/2006/relationships/image" Target="../media/image265.png"/><Relationship Id="rId17" Type="http://schemas.openxmlformats.org/officeDocument/2006/relationships/image" Target="../media/image270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269.png"/><Relationship Id="rId20" Type="http://schemas.openxmlformats.org/officeDocument/2006/relationships/image" Target="../media/image2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0.png"/><Relationship Id="rId11" Type="http://schemas.openxmlformats.org/officeDocument/2006/relationships/image" Target="../media/image264.png"/><Relationship Id="rId5" Type="http://schemas.openxmlformats.org/officeDocument/2006/relationships/image" Target="../media/image259.png"/><Relationship Id="rId15" Type="http://schemas.openxmlformats.org/officeDocument/2006/relationships/image" Target="../media/image268.png"/><Relationship Id="rId10" Type="http://schemas.openxmlformats.org/officeDocument/2006/relationships/image" Target="../media/image263.png"/><Relationship Id="rId19" Type="http://schemas.openxmlformats.org/officeDocument/2006/relationships/image" Target="../media/image272.png"/><Relationship Id="rId4" Type="http://schemas.openxmlformats.org/officeDocument/2006/relationships/image" Target="../media/image245.png"/><Relationship Id="rId9" Type="http://schemas.openxmlformats.org/officeDocument/2006/relationships/image" Target="../media/image262.png"/><Relationship Id="rId14" Type="http://schemas.openxmlformats.org/officeDocument/2006/relationships/image" Target="../media/image267.png"/><Relationship Id="rId22" Type="http://schemas.openxmlformats.org/officeDocument/2006/relationships/image" Target="../media/image27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9.png"/><Relationship Id="rId13" Type="http://schemas.openxmlformats.org/officeDocument/2006/relationships/image" Target="../media/image284.png"/><Relationship Id="rId3" Type="http://schemas.openxmlformats.org/officeDocument/2006/relationships/image" Target="../media/image1.png"/><Relationship Id="rId7" Type="http://schemas.openxmlformats.org/officeDocument/2006/relationships/image" Target="../media/image278.png"/><Relationship Id="rId12" Type="http://schemas.openxmlformats.org/officeDocument/2006/relationships/image" Target="../media/image283.png"/><Relationship Id="rId17" Type="http://schemas.openxmlformats.org/officeDocument/2006/relationships/image" Target="../media/image287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7.png"/><Relationship Id="rId11" Type="http://schemas.openxmlformats.org/officeDocument/2006/relationships/image" Target="../media/image282.png"/><Relationship Id="rId5" Type="http://schemas.openxmlformats.org/officeDocument/2006/relationships/image" Target="../media/image276.png"/><Relationship Id="rId15" Type="http://schemas.openxmlformats.org/officeDocument/2006/relationships/image" Target="../media/image286.png"/><Relationship Id="rId10" Type="http://schemas.openxmlformats.org/officeDocument/2006/relationships/image" Target="../media/image281.png"/><Relationship Id="rId4" Type="http://schemas.openxmlformats.org/officeDocument/2006/relationships/image" Target="../media/image3.png"/><Relationship Id="rId9" Type="http://schemas.openxmlformats.org/officeDocument/2006/relationships/image" Target="../media/image280.png"/><Relationship Id="rId14" Type="http://schemas.openxmlformats.org/officeDocument/2006/relationships/image" Target="../media/image28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1.png"/><Relationship Id="rId13" Type="http://schemas.openxmlformats.org/officeDocument/2006/relationships/image" Target="../media/image296.png"/><Relationship Id="rId18" Type="http://schemas.openxmlformats.org/officeDocument/2006/relationships/image" Target="../media/image300.png"/><Relationship Id="rId3" Type="http://schemas.openxmlformats.org/officeDocument/2006/relationships/image" Target="../media/image1.png"/><Relationship Id="rId21" Type="http://schemas.openxmlformats.org/officeDocument/2006/relationships/image" Target="../media/image303.png"/><Relationship Id="rId7" Type="http://schemas.openxmlformats.org/officeDocument/2006/relationships/image" Target="../media/image290.png"/><Relationship Id="rId12" Type="http://schemas.openxmlformats.org/officeDocument/2006/relationships/image" Target="../media/image295.png"/><Relationship Id="rId17" Type="http://schemas.openxmlformats.org/officeDocument/2006/relationships/image" Target="../media/image285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299.png"/><Relationship Id="rId20" Type="http://schemas.openxmlformats.org/officeDocument/2006/relationships/image" Target="../media/image3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9.png"/><Relationship Id="rId11" Type="http://schemas.openxmlformats.org/officeDocument/2006/relationships/image" Target="../media/image294.png"/><Relationship Id="rId5" Type="http://schemas.openxmlformats.org/officeDocument/2006/relationships/image" Target="../media/image288.png"/><Relationship Id="rId15" Type="http://schemas.openxmlformats.org/officeDocument/2006/relationships/image" Target="../media/image298.png"/><Relationship Id="rId10" Type="http://schemas.openxmlformats.org/officeDocument/2006/relationships/image" Target="../media/image293.png"/><Relationship Id="rId19" Type="http://schemas.openxmlformats.org/officeDocument/2006/relationships/image" Target="../media/image301.png"/><Relationship Id="rId4" Type="http://schemas.openxmlformats.org/officeDocument/2006/relationships/image" Target="../media/image3.png"/><Relationship Id="rId9" Type="http://schemas.openxmlformats.org/officeDocument/2006/relationships/image" Target="../media/image292.png"/><Relationship Id="rId14" Type="http://schemas.openxmlformats.org/officeDocument/2006/relationships/image" Target="../media/image29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7.png"/><Relationship Id="rId13" Type="http://schemas.openxmlformats.org/officeDocument/2006/relationships/image" Target="../media/image311.png"/><Relationship Id="rId18" Type="http://schemas.openxmlformats.org/officeDocument/2006/relationships/image" Target="../media/image316.png"/><Relationship Id="rId3" Type="http://schemas.openxmlformats.org/officeDocument/2006/relationships/image" Target="../media/image1.png"/><Relationship Id="rId7" Type="http://schemas.openxmlformats.org/officeDocument/2006/relationships/image" Target="../media/image306.png"/><Relationship Id="rId12" Type="http://schemas.openxmlformats.org/officeDocument/2006/relationships/image" Target="../media/image71.png"/><Relationship Id="rId17" Type="http://schemas.openxmlformats.org/officeDocument/2006/relationships/image" Target="../media/image315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3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5.png"/><Relationship Id="rId11" Type="http://schemas.openxmlformats.org/officeDocument/2006/relationships/image" Target="../media/image310.png"/><Relationship Id="rId5" Type="http://schemas.openxmlformats.org/officeDocument/2006/relationships/image" Target="../media/image304.png"/><Relationship Id="rId15" Type="http://schemas.openxmlformats.org/officeDocument/2006/relationships/image" Target="../media/image313.png"/><Relationship Id="rId10" Type="http://schemas.openxmlformats.org/officeDocument/2006/relationships/image" Target="../media/image309.png"/><Relationship Id="rId19" Type="http://schemas.openxmlformats.org/officeDocument/2006/relationships/image" Target="../media/image34.png"/><Relationship Id="rId4" Type="http://schemas.openxmlformats.org/officeDocument/2006/relationships/image" Target="../media/image3.png"/><Relationship Id="rId9" Type="http://schemas.openxmlformats.org/officeDocument/2006/relationships/image" Target="../media/image308.png"/><Relationship Id="rId14" Type="http://schemas.openxmlformats.org/officeDocument/2006/relationships/image" Target="../media/image31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9.png"/><Relationship Id="rId13" Type="http://schemas.openxmlformats.org/officeDocument/2006/relationships/image" Target="../media/image324.png"/><Relationship Id="rId18" Type="http://schemas.openxmlformats.org/officeDocument/2006/relationships/image" Target="../media/image26.png"/><Relationship Id="rId3" Type="http://schemas.openxmlformats.org/officeDocument/2006/relationships/image" Target="../media/image1.png"/><Relationship Id="rId7" Type="http://schemas.openxmlformats.org/officeDocument/2006/relationships/image" Target="../media/image318.png"/><Relationship Id="rId12" Type="http://schemas.openxmlformats.org/officeDocument/2006/relationships/image" Target="../media/image323.png"/><Relationship Id="rId17" Type="http://schemas.openxmlformats.org/officeDocument/2006/relationships/image" Target="../media/image328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3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11" Type="http://schemas.openxmlformats.org/officeDocument/2006/relationships/image" Target="../media/image322.png"/><Relationship Id="rId5" Type="http://schemas.openxmlformats.org/officeDocument/2006/relationships/image" Target="../media/image317.png"/><Relationship Id="rId15" Type="http://schemas.openxmlformats.org/officeDocument/2006/relationships/image" Target="../media/image326.png"/><Relationship Id="rId10" Type="http://schemas.openxmlformats.org/officeDocument/2006/relationships/image" Target="../media/image321.png"/><Relationship Id="rId19" Type="http://schemas.openxmlformats.org/officeDocument/2006/relationships/image" Target="../media/image329.png"/><Relationship Id="rId4" Type="http://schemas.openxmlformats.org/officeDocument/2006/relationships/image" Target="../media/image3.png"/><Relationship Id="rId9" Type="http://schemas.openxmlformats.org/officeDocument/2006/relationships/image" Target="../media/image320.png"/><Relationship Id="rId14" Type="http://schemas.openxmlformats.org/officeDocument/2006/relationships/image" Target="../media/image32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3.png"/><Relationship Id="rId13" Type="http://schemas.openxmlformats.org/officeDocument/2006/relationships/image" Target="../media/image338.png"/><Relationship Id="rId3" Type="http://schemas.openxmlformats.org/officeDocument/2006/relationships/image" Target="../media/image1.png"/><Relationship Id="rId7" Type="http://schemas.openxmlformats.org/officeDocument/2006/relationships/image" Target="../media/image332.png"/><Relationship Id="rId12" Type="http://schemas.openxmlformats.org/officeDocument/2006/relationships/image" Target="../media/image33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1.png"/><Relationship Id="rId11" Type="http://schemas.openxmlformats.org/officeDocument/2006/relationships/image" Target="../media/image336.png"/><Relationship Id="rId5" Type="http://schemas.openxmlformats.org/officeDocument/2006/relationships/image" Target="../media/image330.png"/><Relationship Id="rId10" Type="http://schemas.openxmlformats.org/officeDocument/2006/relationships/image" Target="../media/image335.png"/><Relationship Id="rId4" Type="http://schemas.openxmlformats.org/officeDocument/2006/relationships/image" Target="../media/image3.png"/><Relationship Id="rId9" Type="http://schemas.openxmlformats.org/officeDocument/2006/relationships/image" Target="../media/image334.png"/><Relationship Id="rId14" Type="http://schemas.openxmlformats.org/officeDocument/2006/relationships/image" Target="../media/image33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346.png"/><Relationship Id="rId18" Type="http://schemas.openxmlformats.org/officeDocument/2006/relationships/image" Target="../media/image351.png"/><Relationship Id="rId26" Type="http://schemas.openxmlformats.org/officeDocument/2006/relationships/image" Target="../media/image359.png"/><Relationship Id="rId3" Type="http://schemas.openxmlformats.org/officeDocument/2006/relationships/image" Target="../media/image1.png"/><Relationship Id="rId21" Type="http://schemas.openxmlformats.org/officeDocument/2006/relationships/image" Target="../media/image354.png"/><Relationship Id="rId7" Type="http://schemas.openxmlformats.org/officeDocument/2006/relationships/image" Target="../media/image342.png"/><Relationship Id="rId12" Type="http://schemas.openxmlformats.org/officeDocument/2006/relationships/image" Target="../media/image345.png"/><Relationship Id="rId17" Type="http://schemas.openxmlformats.org/officeDocument/2006/relationships/image" Target="../media/image350.png"/><Relationship Id="rId25" Type="http://schemas.openxmlformats.org/officeDocument/2006/relationships/image" Target="../media/image358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349.png"/><Relationship Id="rId20" Type="http://schemas.openxmlformats.org/officeDocument/2006/relationships/image" Target="../media/image3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1.png"/><Relationship Id="rId11" Type="http://schemas.openxmlformats.org/officeDocument/2006/relationships/image" Target="../media/image344.png"/><Relationship Id="rId24" Type="http://schemas.openxmlformats.org/officeDocument/2006/relationships/image" Target="../media/image357.png"/><Relationship Id="rId5" Type="http://schemas.openxmlformats.org/officeDocument/2006/relationships/image" Target="../media/image340.png"/><Relationship Id="rId15" Type="http://schemas.openxmlformats.org/officeDocument/2006/relationships/image" Target="../media/image348.png"/><Relationship Id="rId23" Type="http://schemas.openxmlformats.org/officeDocument/2006/relationships/image" Target="../media/image356.png"/><Relationship Id="rId10" Type="http://schemas.openxmlformats.org/officeDocument/2006/relationships/image" Target="../media/image343.png"/><Relationship Id="rId19" Type="http://schemas.openxmlformats.org/officeDocument/2006/relationships/image" Target="../media/image352.png"/><Relationship Id="rId4" Type="http://schemas.openxmlformats.org/officeDocument/2006/relationships/image" Target="../media/image3.png"/><Relationship Id="rId9" Type="http://schemas.openxmlformats.org/officeDocument/2006/relationships/image" Target="../media/image217.png"/><Relationship Id="rId14" Type="http://schemas.openxmlformats.org/officeDocument/2006/relationships/image" Target="../media/image347.png"/><Relationship Id="rId22" Type="http://schemas.openxmlformats.org/officeDocument/2006/relationships/image" Target="../media/image355.png"/><Relationship Id="rId27" Type="http://schemas.openxmlformats.org/officeDocument/2006/relationships/image" Target="../media/image36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4.png"/><Relationship Id="rId13" Type="http://schemas.openxmlformats.org/officeDocument/2006/relationships/image" Target="../media/image369.png"/><Relationship Id="rId3" Type="http://schemas.openxmlformats.org/officeDocument/2006/relationships/image" Target="../media/image1.png"/><Relationship Id="rId7" Type="http://schemas.openxmlformats.org/officeDocument/2006/relationships/image" Target="../media/image363.png"/><Relationship Id="rId12" Type="http://schemas.openxmlformats.org/officeDocument/2006/relationships/image" Target="../media/image36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2.png"/><Relationship Id="rId11" Type="http://schemas.openxmlformats.org/officeDocument/2006/relationships/image" Target="../media/image367.png"/><Relationship Id="rId5" Type="http://schemas.openxmlformats.org/officeDocument/2006/relationships/image" Target="../media/image361.png"/><Relationship Id="rId10" Type="http://schemas.openxmlformats.org/officeDocument/2006/relationships/image" Target="../media/image366.png"/><Relationship Id="rId4" Type="http://schemas.openxmlformats.org/officeDocument/2006/relationships/image" Target="../media/image3.png"/><Relationship Id="rId9" Type="http://schemas.openxmlformats.org/officeDocument/2006/relationships/image" Target="../media/image365.png"/><Relationship Id="rId14" Type="http://schemas.openxmlformats.org/officeDocument/2006/relationships/image" Target="../media/image37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4.png"/><Relationship Id="rId13" Type="http://schemas.openxmlformats.org/officeDocument/2006/relationships/image" Target="../media/image379.png"/><Relationship Id="rId3" Type="http://schemas.openxmlformats.org/officeDocument/2006/relationships/image" Target="../media/image1.png"/><Relationship Id="rId7" Type="http://schemas.openxmlformats.org/officeDocument/2006/relationships/image" Target="../media/image373.png"/><Relationship Id="rId12" Type="http://schemas.openxmlformats.org/officeDocument/2006/relationships/image" Target="../media/image37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2.png"/><Relationship Id="rId11" Type="http://schemas.openxmlformats.org/officeDocument/2006/relationships/image" Target="../media/image377.png"/><Relationship Id="rId5" Type="http://schemas.openxmlformats.org/officeDocument/2006/relationships/image" Target="../media/image371.png"/><Relationship Id="rId10" Type="http://schemas.openxmlformats.org/officeDocument/2006/relationships/image" Target="../media/image376.png"/><Relationship Id="rId4" Type="http://schemas.openxmlformats.org/officeDocument/2006/relationships/image" Target="../media/image183.png"/><Relationship Id="rId9" Type="http://schemas.openxmlformats.org/officeDocument/2006/relationships/image" Target="../media/image375.png"/><Relationship Id="rId14" Type="http://schemas.openxmlformats.org/officeDocument/2006/relationships/image" Target="../media/image38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4.png"/><Relationship Id="rId13" Type="http://schemas.openxmlformats.org/officeDocument/2006/relationships/image" Target="../media/image389.png"/><Relationship Id="rId3" Type="http://schemas.openxmlformats.org/officeDocument/2006/relationships/image" Target="../media/image1.png"/><Relationship Id="rId7" Type="http://schemas.openxmlformats.org/officeDocument/2006/relationships/image" Target="../media/image383.png"/><Relationship Id="rId12" Type="http://schemas.openxmlformats.org/officeDocument/2006/relationships/image" Target="../media/image38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2.png"/><Relationship Id="rId11" Type="http://schemas.openxmlformats.org/officeDocument/2006/relationships/image" Target="../media/image387.png"/><Relationship Id="rId5" Type="http://schemas.openxmlformats.org/officeDocument/2006/relationships/image" Target="../media/image381.png"/><Relationship Id="rId10" Type="http://schemas.openxmlformats.org/officeDocument/2006/relationships/image" Target="../media/image386.png"/><Relationship Id="rId4" Type="http://schemas.openxmlformats.org/officeDocument/2006/relationships/image" Target="../media/image82.png"/><Relationship Id="rId9" Type="http://schemas.openxmlformats.org/officeDocument/2006/relationships/image" Target="../media/image38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3.png"/><Relationship Id="rId13" Type="http://schemas.openxmlformats.org/officeDocument/2006/relationships/image" Target="../media/image398.png"/><Relationship Id="rId3" Type="http://schemas.openxmlformats.org/officeDocument/2006/relationships/image" Target="../media/image1.png"/><Relationship Id="rId7" Type="http://schemas.openxmlformats.org/officeDocument/2006/relationships/image" Target="../media/image392.png"/><Relationship Id="rId12" Type="http://schemas.openxmlformats.org/officeDocument/2006/relationships/image" Target="../media/image39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1.png"/><Relationship Id="rId11" Type="http://schemas.openxmlformats.org/officeDocument/2006/relationships/image" Target="../media/image396.png"/><Relationship Id="rId5" Type="http://schemas.openxmlformats.org/officeDocument/2006/relationships/image" Target="../media/image390.png"/><Relationship Id="rId15" Type="http://schemas.openxmlformats.org/officeDocument/2006/relationships/image" Target="../media/image400.png"/><Relationship Id="rId10" Type="http://schemas.openxmlformats.org/officeDocument/2006/relationships/image" Target="../media/image395.png"/><Relationship Id="rId4" Type="http://schemas.openxmlformats.org/officeDocument/2006/relationships/image" Target="../media/image245.png"/><Relationship Id="rId9" Type="http://schemas.openxmlformats.org/officeDocument/2006/relationships/image" Target="../media/image394.png"/><Relationship Id="rId14" Type="http://schemas.openxmlformats.org/officeDocument/2006/relationships/image" Target="../media/image39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4.png"/><Relationship Id="rId13" Type="http://schemas.openxmlformats.org/officeDocument/2006/relationships/image" Target="../media/image409.png"/><Relationship Id="rId18" Type="http://schemas.openxmlformats.org/officeDocument/2006/relationships/image" Target="../media/image413.png"/><Relationship Id="rId3" Type="http://schemas.openxmlformats.org/officeDocument/2006/relationships/image" Target="../media/image1.png"/><Relationship Id="rId7" Type="http://schemas.openxmlformats.org/officeDocument/2006/relationships/image" Target="../media/image403.png"/><Relationship Id="rId12" Type="http://schemas.openxmlformats.org/officeDocument/2006/relationships/image" Target="../media/image408.png"/><Relationship Id="rId17" Type="http://schemas.openxmlformats.org/officeDocument/2006/relationships/image" Target="../media/image412.png"/><Relationship Id="rId2" Type="http://schemas.openxmlformats.org/officeDocument/2006/relationships/notesSlide" Target="../notesSlides/notesSlide34.xml"/><Relationship Id="rId16" Type="http://schemas.openxmlformats.org/officeDocument/2006/relationships/image" Target="../media/image2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2.png"/><Relationship Id="rId11" Type="http://schemas.openxmlformats.org/officeDocument/2006/relationships/image" Target="../media/image407.png"/><Relationship Id="rId5" Type="http://schemas.openxmlformats.org/officeDocument/2006/relationships/image" Target="../media/image401.png"/><Relationship Id="rId15" Type="http://schemas.openxmlformats.org/officeDocument/2006/relationships/image" Target="../media/image411.png"/><Relationship Id="rId10" Type="http://schemas.openxmlformats.org/officeDocument/2006/relationships/image" Target="../media/image406.png"/><Relationship Id="rId19" Type="http://schemas.openxmlformats.org/officeDocument/2006/relationships/image" Target="../media/image414.png"/><Relationship Id="rId4" Type="http://schemas.openxmlformats.org/officeDocument/2006/relationships/image" Target="../media/image3.png"/><Relationship Id="rId9" Type="http://schemas.openxmlformats.org/officeDocument/2006/relationships/image" Target="../media/image405.png"/><Relationship Id="rId14" Type="http://schemas.openxmlformats.org/officeDocument/2006/relationships/image" Target="../media/image41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8.png"/><Relationship Id="rId13" Type="http://schemas.openxmlformats.org/officeDocument/2006/relationships/image" Target="../media/image422.png"/><Relationship Id="rId18" Type="http://schemas.openxmlformats.org/officeDocument/2006/relationships/image" Target="../media/image426.png"/><Relationship Id="rId26" Type="http://schemas.openxmlformats.org/officeDocument/2006/relationships/image" Target="../media/image434.png"/><Relationship Id="rId3" Type="http://schemas.openxmlformats.org/officeDocument/2006/relationships/image" Target="../media/image1.png"/><Relationship Id="rId21" Type="http://schemas.openxmlformats.org/officeDocument/2006/relationships/image" Target="../media/image429.png"/><Relationship Id="rId7" Type="http://schemas.openxmlformats.org/officeDocument/2006/relationships/image" Target="../media/image417.png"/><Relationship Id="rId12" Type="http://schemas.openxmlformats.org/officeDocument/2006/relationships/image" Target="../media/image421.png"/><Relationship Id="rId17" Type="http://schemas.openxmlformats.org/officeDocument/2006/relationships/image" Target="../media/image41.png"/><Relationship Id="rId25" Type="http://schemas.openxmlformats.org/officeDocument/2006/relationships/image" Target="../media/image433.png"/><Relationship Id="rId2" Type="http://schemas.openxmlformats.org/officeDocument/2006/relationships/notesSlide" Target="../notesSlides/notesSlide35.xml"/><Relationship Id="rId16" Type="http://schemas.openxmlformats.org/officeDocument/2006/relationships/image" Target="../media/image425.png"/><Relationship Id="rId20" Type="http://schemas.openxmlformats.org/officeDocument/2006/relationships/image" Target="../media/image4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6.png"/><Relationship Id="rId11" Type="http://schemas.openxmlformats.org/officeDocument/2006/relationships/image" Target="../media/image420.png"/><Relationship Id="rId24" Type="http://schemas.openxmlformats.org/officeDocument/2006/relationships/image" Target="../media/image432.png"/><Relationship Id="rId5" Type="http://schemas.openxmlformats.org/officeDocument/2006/relationships/image" Target="../media/image415.png"/><Relationship Id="rId15" Type="http://schemas.openxmlformats.org/officeDocument/2006/relationships/image" Target="../media/image424.png"/><Relationship Id="rId23" Type="http://schemas.openxmlformats.org/officeDocument/2006/relationships/image" Target="../media/image431.png"/><Relationship Id="rId10" Type="http://schemas.openxmlformats.org/officeDocument/2006/relationships/image" Target="../media/image114.png"/><Relationship Id="rId19" Type="http://schemas.openxmlformats.org/officeDocument/2006/relationships/image" Target="../media/image427.png"/><Relationship Id="rId4" Type="http://schemas.openxmlformats.org/officeDocument/2006/relationships/image" Target="../media/image3.png"/><Relationship Id="rId9" Type="http://schemas.openxmlformats.org/officeDocument/2006/relationships/image" Target="../media/image419.png"/><Relationship Id="rId14" Type="http://schemas.openxmlformats.org/officeDocument/2006/relationships/image" Target="../media/image423.png"/><Relationship Id="rId22" Type="http://schemas.openxmlformats.org/officeDocument/2006/relationships/image" Target="../media/image43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3.png"/><Relationship Id="rId9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3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18" Type="http://schemas.openxmlformats.org/officeDocument/2006/relationships/image" Target="../media/image59.png"/><Relationship Id="rId3" Type="http://schemas.openxmlformats.org/officeDocument/2006/relationships/image" Target="../media/image1.png"/><Relationship Id="rId21" Type="http://schemas.openxmlformats.org/officeDocument/2006/relationships/image" Target="../media/image62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57.png"/><Relationship Id="rId20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23" Type="http://schemas.openxmlformats.org/officeDocument/2006/relationships/image" Target="../media/image64.png"/><Relationship Id="rId10" Type="http://schemas.openxmlformats.org/officeDocument/2006/relationships/image" Target="../media/image51.png"/><Relationship Id="rId19" Type="http://schemas.openxmlformats.org/officeDocument/2006/relationships/image" Target="../media/image60.png"/><Relationship Id="rId4" Type="http://schemas.openxmlformats.org/officeDocument/2006/relationships/image" Target="../media/image3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Relationship Id="rId22" Type="http://schemas.openxmlformats.org/officeDocument/2006/relationships/image" Target="../media/image6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18" Type="http://schemas.openxmlformats.org/officeDocument/2006/relationships/image" Target="../media/image78.png"/><Relationship Id="rId3" Type="http://schemas.openxmlformats.org/officeDocument/2006/relationships/image" Target="../media/image1.png"/><Relationship Id="rId21" Type="http://schemas.openxmlformats.org/officeDocument/2006/relationships/image" Target="../media/image81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17" Type="http://schemas.openxmlformats.org/officeDocument/2006/relationships/image" Target="../media/image77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76.png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5" Type="http://schemas.openxmlformats.org/officeDocument/2006/relationships/image" Target="../media/image75.png"/><Relationship Id="rId10" Type="http://schemas.openxmlformats.org/officeDocument/2006/relationships/image" Target="../media/image70.png"/><Relationship Id="rId19" Type="http://schemas.openxmlformats.org/officeDocument/2006/relationships/image" Target="../media/image79.png"/><Relationship Id="rId4" Type="http://schemas.openxmlformats.org/officeDocument/2006/relationships/image" Target="../media/image3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1.png"/><Relationship Id="rId3" Type="http://schemas.openxmlformats.org/officeDocument/2006/relationships/image" Target="../media/image1.png"/><Relationship Id="rId7" Type="http://schemas.openxmlformats.org/officeDocument/2006/relationships/image" Target="../media/image85.png"/><Relationship Id="rId12" Type="http://schemas.openxmlformats.org/officeDocument/2006/relationships/image" Target="../media/image90.png"/><Relationship Id="rId17" Type="http://schemas.openxmlformats.org/officeDocument/2006/relationships/image" Target="../media/image94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5" Type="http://schemas.openxmlformats.org/officeDocument/2006/relationships/image" Target="../media/image9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Relationship Id="rId14" Type="http://schemas.openxmlformats.org/officeDocument/2006/relationships/image" Target="../media/image9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102.png"/><Relationship Id="rId18" Type="http://schemas.openxmlformats.org/officeDocument/2006/relationships/image" Target="../media/image107.png"/><Relationship Id="rId3" Type="http://schemas.openxmlformats.org/officeDocument/2006/relationships/image" Target="../media/image1.png"/><Relationship Id="rId7" Type="http://schemas.openxmlformats.org/officeDocument/2006/relationships/image" Target="../media/image97.png"/><Relationship Id="rId12" Type="http://schemas.openxmlformats.org/officeDocument/2006/relationships/image" Target="../media/image101.png"/><Relationship Id="rId17" Type="http://schemas.openxmlformats.org/officeDocument/2006/relationships/image" Target="../media/image106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0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6.png"/><Relationship Id="rId11" Type="http://schemas.openxmlformats.org/officeDocument/2006/relationships/image" Target="../media/image100.png"/><Relationship Id="rId5" Type="http://schemas.openxmlformats.org/officeDocument/2006/relationships/image" Target="../media/image95.png"/><Relationship Id="rId15" Type="http://schemas.openxmlformats.org/officeDocument/2006/relationships/image" Target="../media/image104.png"/><Relationship Id="rId10" Type="http://schemas.openxmlformats.org/officeDocument/2006/relationships/image" Target="../media/image99.png"/><Relationship Id="rId19" Type="http://schemas.openxmlformats.org/officeDocument/2006/relationships/image" Target="../media/image108.png"/><Relationship Id="rId4" Type="http://schemas.openxmlformats.org/officeDocument/2006/relationships/image" Target="../media/image3.png"/><Relationship Id="rId9" Type="http://schemas.openxmlformats.org/officeDocument/2006/relationships/image" Target="../media/image98.png"/><Relationship Id="rId14" Type="http://schemas.openxmlformats.org/officeDocument/2006/relationships/image" Target="../media/image10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600" y="381000"/>
            <a:ext cx="4914900" cy="609600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762000" y="762000"/>
            <a:ext cx="5372100" cy="295275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120" dirty="0">
                <a:solidFill>
                  <a:schemeClr val="bg1"/>
                </a:solidFill>
                <a:latin typeface="Inter" pitchFamily="34" charset="0"/>
              </a:rPr>
              <a:t> BRADFORD VTS TEACHING DECK 2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6" name="Text 1"/>
          <p:cNvSpPr/>
          <p:nvPr/>
        </p:nvSpPr>
        <p:spPr>
          <a:xfrm>
            <a:off x="762000" y="1190625"/>
            <a:ext cx="5372100" cy="22627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940"/>
              </a:lnSpc>
              <a:buNone/>
            </a:pPr>
            <a:r>
              <a:rPr lang="en-US" sz="54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Menopause —
HRT Prescribing</a:t>
            </a:r>
            <a:endParaRPr lang="en-US" sz="5400" dirty="0"/>
          </a:p>
        </p:txBody>
      </p:sp>
      <p:sp>
        <p:nvSpPr>
          <p:cNvPr id="7" name="Text 2"/>
          <p:cNvSpPr/>
          <p:nvPr/>
        </p:nvSpPr>
        <p:spPr>
          <a:xfrm>
            <a:off x="762000" y="3758208"/>
            <a:ext cx="4834830" cy="1028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dirty="0">
                <a:solidFill>
                  <a:srgbClr val="2C3E50">
                    <a:alpha val="8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clinical decision guide for GP trainees. Navigate types of HRT, risk communication, and monitoring with confidence.</a:t>
            </a:r>
            <a:endParaRPr lang="en-US" sz="1800" dirty="0"/>
          </a:p>
        </p:txBody>
      </p:sp>
      <p:sp>
        <p:nvSpPr>
          <p:cNvPr id="8" name="Text 3"/>
          <p:cNvSpPr/>
          <p:nvPr/>
        </p:nvSpPr>
        <p:spPr>
          <a:xfrm>
            <a:off x="762000" y="5629275"/>
            <a:ext cx="11239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67928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LOCATION</a:t>
            </a:r>
            <a:endParaRPr lang="en-US" sz="900" dirty="0"/>
          </a:p>
        </p:txBody>
      </p:sp>
      <p:sp>
        <p:nvSpPr>
          <p:cNvPr id="9" name="Text 4"/>
          <p:cNvSpPr/>
          <p:nvPr/>
        </p:nvSpPr>
        <p:spPr>
          <a:xfrm>
            <a:off x="762000" y="5838825"/>
            <a:ext cx="24688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</a:t>
            </a:r>
            <a:endParaRPr lang="en-US" sz="1350" dirty="0"/>
          </a:p>
        </p:txBody>
      </p:sp>
      <p:sp>
        <p:nvSpPr>
          <p:cNvPr id="10" name="Text 5"/>
          <p:cNvSpPr/>
          <p:nvPr/>
        </p:nvSpPr>
        <p:spPr>
          <a:xfrm>
            <a:off x="2266950" y="5629275"/>
            <a:ext cx="17621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67928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FOCUS</a:t>
            </a:r>
            <a:endParaRPr lang="en-US" sz="900" dirty="0"/>
          </a:p>
        </p:txBody>
      </p:sp>
      <p:sp>
        <p:nvSpPr>
          <p:cNvPr id="11" name="Text 6"/>
          <p:cNvSpPr/>
          <p:nvPr/>
        </p:nvSpPr>
        <p:spPr>
          <a:xfrm>
            <a:off x="2266950" y="5838825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&amp; SCA Guidance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4410075" y="5629275"/>
            <a:ext cx="9601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67928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UPDATED</a:t>
            </a:r>
            <a:endParaRPr lang="en-US" sz="900" dirty="0"/>
          </a:p>
        </p:txBody>
      </p:sp>
      <p:sp>
        <p:nvSpPr>
          <p:cNvPr id="13" name="Text 8"/>
          <p:cNvSpPr/>
          <p:nvPr/>
        </p:nvSpPr>
        <p:spPr>
          <a:xfrm>
            <a:off x="4410075" y="5838825"/>
            <a:ext cx="24003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July 2024</a:t>
            </a:r>
            <a:endParaRPr lang="en-US" sz="1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748605"/>
            <a:ext cx="381000" cy="285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62930"/>
            <a:ext cx="5595938" cy="261178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86768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653480"/>
            <a:ext cx="19050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981051"/>
            <a:ext cx="190500" cy="152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308622"/>
            <a:ext cx="1905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636193"/>
            <a:ext cx="190500" cy="152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2963763"/>
            <a:ext cx="190500" cy="152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3865215"/>
            <a:ext cx="5595938" cy="261178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4089053"/>
            <a:ext cx="238125" cy="190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4455765"/>
            <a:ext cx="190500" cy="152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4783336"/>
            <a:ext cx="190500" cy="152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5110907"/>
            <a:ext cx="190500" cy="152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500" y="5438477"/>
            <a:ext cx="190500" cy="1524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5063" y="1062930"/>
            <a:ext cx="5595938" cy="2615208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05563" y="1286768"/>
            <a:ext cx="238125" cy="1905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05563" y="1653480"/>
            <a:ext cx="190500" cy="1524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05563" y="1981051"/>
            <a:ext cx="190500" cy="1524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05563" y="2308622"/>
            <a:ext cx="190500" cy="1524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05563" y="2636193"/>
            <a:ext cx="190500" cy="1524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05563" y="3059013"/>
            <a:ext cx="5214938" cy="428625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215063" y="3868638"/>
            <a:ext cx="5595938" cy="2608362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05563" y="4059138"/>
            <a:ext cx="5214938" cy="24765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05563" y="4435376"/>
            <a:ext cx="238125" cy="1905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05563" y="4802088"/>
            <a:ext cx="190500" cy="15240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405563" y="5129659"/>
            <a:ext cx="190500" cy="15240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05563" y="5457230"/>
            <a:ext cx="190500" cy="152400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405563" y="5784800"/>
            <a:ext cx="190500" cy="152400"/>
          </a:xfrm>
          <a:prstGeom prst="rect">
            <a:avLst/>
          </a:prstGeom>
        </p:spPr>
      </p:pic>
      <p:sp>
        <p:nvSpPr>
          <p:cNvPr id="32" name="Text 0"/>
          <p:cNvSpPr/>
          <p:nvPr/>
        </p:nvSpPr>
        <p:spPr>
          <a:xfrm>
            <a:off x="381000" y="190500"/>
            <a:ext cx="4480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D4A373"/>
                </a:solidFill>
              </a:rPr>
              <a:t>HRT SERIES: DECK 2 | PRESCRIBING</a:t>
            </a:r>
            <a:endParaRPr lang="en-US" sz="900" dirty="0"/>
          </a:p>
        </p:txBody>
      </p:sp>
      <p:sp>
        <p:nvSpPr>
          <p:cNvPr id="33" name="Text 1"/>
          <p:cNvSpPr/>
          <p:nvPr/>
        </p:nvSpPr>
        <p:spPr>
          <a:xfrm>
            <a:off x="381000" y="400050"/>
            <a:ext cx="1181100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Sequential Combined HRT for Perimenopause</a:t>
            </a:r>
            <a:endParaRPr lang="en-US" sz="1950" dirty="0"/>
          </a:p>
        </p:txBody>
      </p:sp>
      <p:sp>
        <p:nvSpPr>
          <p:cNvPr id="34" name="Text 2"/>
          <p:cNvSpPr/>
          <p:nvPr/>
        </p:nvSpPr>
        <p:spPr>
          <a:xfrm>
            <a:off x="923925" y="1253430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679289"/>
                </a:solidFill>
              </a:rPr>
              <a:t>THE PRESCRIBING LOGIC</a:t>
            </a:r>
            <a:endParaRPr lang="en-US" sz="1350" dirty="0"/>
          </a:p>
        </p:txBody>
      </p:sp>
      <p:sp>
        <p:nvSpPr>
          <p:cNvPr id="35" name="Text 3"/>
          <p:cNvSpPr/>
          <p:nvPr/>
        </p:nvSpPr>
        <p:spPr>
          <a:xfrm>
            <a:off x="857250" y="1653480"/>
            <a:ext cx="56692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For women still having periods.</a:t>
            </a:r>
            <a:endParaRPr lang="en-US" sz="1200" dirty="0"/>
          </a:p>
        </p:txBody>
      </p:sp>
      <p:sp>
        <p:nvSpPr>
          <p:cNvPr id="36" name="Text 4"/>
          <p:cNvSpPr/>
          <p:nvPr/>
        </p:nvSpPr>
        <p:spPr>
          <a:xfrm>
            <a:off x="857250" y="1981051"/>
            <a:ext cx="64617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For postmenopausal women under 55.</a:t>
            </a:r>
            <a:endParaRPr lang="en-US" sz="1200" dirty="0"/>
          </a:p>
        </p:txBody>
      </p:sp>
      <p:sp>
        <p:nvSpPr>
          <p:cNvPr id="37" name="Text 5"/>
          <p:cNvSpPr/>
          <p:nvPr/>
        </p:nvSpPr>
        <p:spPr>
          <a:xfrm>
            <a:off x="857250" y="2308622"/>
            <a:ext cx="71323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Daily Oestrogen + Cyclical Progestogen.</a:t>
            </a:r>
            <a:endParaRPr lang="en-US" sz="1200" dirty="0"/>
          </a:p>
        </p:txBody>
      </p:sp>
      <p:sp>
        <p:nvSpPr>
          <p:cNvPr id="38" name="Text 6"/>
          <p:cNvSpPr/>
          <p:nvPr/>
        </p:nvSpPr>
        <p:spPr>
          <a:xfrm>
            <a:off x="857250" y="2636193"/>
            <a:ext cx="56692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Mimics a natural monthly cycle.</a:t>
            </a:r>
            <a:endParaRPr lang="en-US" sz="1200" dirty="0"/>
          </a:p>
        </p:txBody>
      </p:sp>
      <p:sp>
        <p:nvSpPr>
          <p:cNvPr id="39" name="Text 7"/>
          <p:cNvSpPr/>
          <p:nvPr/>
        </p:nvSpPr>
        <p:spPr>
          <a:xfrm>
            <a:off x="857250" y="2963763"/>
            <a:ext cx="65836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Produces a regular withdrawal bleed.</a:t>
            </a:r>
            <a:endParaRPr lang="en-US" sz="1200" dirty="0"/>
          </a:p>
        </p:txBody>
      </p:sp>
      <p:sp>
        <p:nvSpPr>
          <p:cNvPr id="40" name="Text 8"/>
          <p:cNvSpPr/>
          <p:nvPr/>
        </p:nvSpPr>
        <p:spPr>
          <a:xfrm>
            <a:off x="923925" y="4055715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679289"/>
                </a:solidFill>
              </a:rPr>
              <a:t>STANDARD REGIMEN (SC)</a:t>
            </a:r>
            <a:endParaRPr lang="en-US" sz="1350" dirty="0"/>
          </a:p>
        </p:txBody>
      </p:sp>
      <p:sp>
        <p:nvSpPr>
          <p:cNvPr id="41" name="Text 9"/>
          <p:cNvSpPr/>
          <p:nvPr/>
        </p:nvSpPr>
        <p:spPr>
          <a:xfrm>
            <a:off x="857250" y="4455765"/>
            <a:ext cx="64008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Utrogestan: 200mg daily at night.</a:t>
            </a:r>
            <a:endParaRPr lang="en-US" sz="1200" dirty="0"/>
          </a:p>
        </p:txBody>
      </p:sp>
      <p:sp>
        <p:nvSpPr>
          <p:cNvPr id="42" name="Text 10"/>
          <p:cNvSpPr/>
          <p:nvPr/>
        </p:nvSpPr>
        <p:spPr>
          <a:xfrm>
            <a:off x="857250" y="4783336"/>
            <a:ext cx="56083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Take for 12-14 days monthly.</a:t>
            </a:r>
            <a:endParaRPr lang="en-US" sz="1200" dirty="0"/>
          </a:p>
        </p:txBody>
      </p:sp>
      <p:sp>
        <p:nvSpPr>
          <p:cNvPr id="43" name="Text 11"/>
          <p:cNvSpPr/>
          <p:nvPr/>
        </p:nvSpPr>
        <p:spPr>
          <a:xfrm>
            <a:off x="857250" y="5110907"/>
            <a:ext cx="64008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Patch: Evorel Sequi (twice weekly).</a:t>
            </a:r>
            <a:endParaRPr lang="en-US" sz="1200" dirty="0"/>
          </a:p>
        </p:txBody>
      </p:sp>
      <p:sp>
        <p:nvSpPr>
          <p:cNvPr id="44" name="Text 12"/>
          <p:cNvSpPr/>
          <p:nvPr/>
        </p:nvSpPr>
        <p:spPr>
          <a:xfrm>
            <a:off x="857250" y="5438477"/>
            <a:ext cx="78638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Combined with daily transdermal oestradiol.</a:t>
            </a:r>
            <a:endParaRPr lang="en-US" sz="1200" dirty="0"/>
          </a:p>
        </p:txBody>
      </p:sp>
      <p:sp>
        <p:nvSpPr>
          <p:cNvPr id="45" name="Text 13"/>
          <p:cNvSpPr/>
          <p:nvPr/>
        </p:nvSpPr>
        <p:spPr>
          <a:xfrm>
            <a:off x="6757988" y="1253430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A44A3F"/>
                </a:solidFill>
              </a:rPr>
              <a:t>THE "CONTINUOUS" TRAP</a:t>
            </a:r>
            <a:endParaRPr lang="en-US" sz="1350" dirty="0"/>
          </a:p>
        </p:txBody>
      </p:sp>
      <p:sp>
        <p:nvSpPr>
          <p:cNvPr id="46" name="Text 14"/>
          <p:cNvSpPr/>
          <p:nvPr/>
        </p:nvSpPr>
        <p:spPr>
          <a:xfrm>
            <a:off x="6691313" y="1653480"/>
            <a:ext cx="550068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Avoid Continuous Combined (CC) here.</a:t>
            </a:r>
            <a:endParaRPr lang="en-US" sz="1200" dirty="0"/>
          </a:p>
        </p:txBody>
      </p:sp>
      <p:sp>
        <p:nvSpPr>
          <p:cNvPr id="47" name="Text 15"/>
          <p:cNvSpPr/>
          <p:nvPr/>
        </p:nvSpPr>
        <p:spPr>
          <a:xfrm>
            <a:off x="6691313" y="1981051"/>
            <a:ext cx="550068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Causes erratic, horrible breakthrough bleeding.</a:t>
            </a:r>
            <a:endParaRPr lang="en-US" sz="1200" dirty="0"/>
          </a:p>
        </p:txBody>
      </p:sp>
      <p:sp>
        <p:nvSpPr>
          <p:cNvPr id="48" name="Text 16"/>
          <p:cNvSpPr/>
          <p:nvPr/>
        </p:nvSpPr>
        <p:spPr>
          <a:xfrm>
            <a:off x="6691313" y="2308622"/>
            <a:ext cx="550068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Prompts unnecessary, invasive medical tests.</a:t>
            </a:r>
            <a:endParaRPr lang="en-US" sz="1200" dirty="0"/>
          </a:p>
        </p:txBody>
      </p:sp>
      <p:sp>
        <p:nvSpPr>
          <p:cNvPr id="49" name="Text 17"/>
          <p:cNvSpPr/>
          <p:nvPr/>
        </p:nvSpPr>
        <p:spPr>
          <a:xfrm>
            <a:off x="6691313" y="2636193"/>
            <a:ext cx="521493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Wait for 1 year post-LMP.</a:t>
            </a:r>
            <a:endParaRPr lang="en-US" sz="1200" dirty="0"/>
          </a:p>
        </p:txBody>
      </p:sp>
      <p:sp>
        <p:nvSpPr>
          <p:cNvPr id="50" name="Text 18"/>
          <p:cNvSpPr/>
          <p:nvPr/>
        </p:nvSpPr>
        <p:spPr>
          <a:xfrm>
            <a:off x="6519863" y="3059013"/>
            <a:ext cx="5672138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A44A3F"/>
                </a:solidFill>
              </a:rPr>
              <a:t>"If she's still bleeding, keep her sequential. Don't rush to 'no-bleed' regimens."</a:t>
            </a:r>
            <a:endParaRPr lang="en-US" sz="1050" dirty="0"/>
          </a:p>
        </p:txBody>
      </p:sp>
      <p:sp>
        <p:nvSpPr>
          <p:cNvPr id="51" name="Text 19"/>
          <p:cNvSpPr/>
          <p:nvPr/>
        </p:nvSpPr>
        <p:spPr>
          <a:xfrm>
            <a:off x="6500813" y="4059138"/>
            <a:ext cx="5024438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AKT HIGH-YIELD</a:t>
            </a:r>
            <a:endParaRPr lang="en-US" sz="900" dirty="0"/>
          </a:p>
        </p:txBody>
      </p:sp>
      <p:sp>
        <p:nvSpPr>
          <p:cNvPr id="52" name="Text 20"/>
          <p:cNvSpPr/>
          <p:nvPr/>
        </p:nvSpPr>
        <p:spPr>
          <a:xfrm>
            <a:off x="6757988" y="4402038"/>
            <a:ext cx="22631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D4A373"/>
                </a:solidFill>
              </a:rPr>
              <a:t>EXAM PEARLS</a:t>
            </a:r>
            <a:endParaRPr lang="en-US" sz="1350" dirty="0"/>
          </a:p>
        </p:txBody>
      </p:sp>
      <p:sp>
        <p:nvSpPr>
          <p:cNvPr id="53" name="Text 21"/>
          <p:cNvSpPr/>
          <p:nvPr/>
        </p:nvSpPr>
        <p:spPr>
          <a:xfrm>
            <a:off x="6691313" y="4802088"/>
            <a:ext cx="521493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SC: Daily E + Part-time P.</a:t>
            </a:r>
            <a:endParaRPr lang="en-US" sz="1200" dirty="0"/>
          </a:p>
        </p:txBody>
      </p:sp>
      <p:sp>
        <p:nvSpPr>
          <p:cNvPr id="54" name="Text 22"/>
          <p:cNvSpPr/>
          <p:nvPr/>
        </p:nvSpPr>
        <p:spPr>
          <a:xfrm>
            <a:off x="6691313" y="5129659"/>
            <a:ext cx="550068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Progestogen phase: 12-14 days minimum.</a:t>
            </a:r>
            <a:endParaRPr lang="en-US" sz="1200" dirty="0"/>
          </a:p>
        </p:txBody>
      </p:sp>
      <p:sp>
        <p:nvSpPr>
          <p:cNvPr id="55" name="Text 23"/>
          <p:cNvSpPr/>
          <p:nvPr/>
        </p:nvSpPr>
        <p:spPr>
          <a:xfrm>
            <a:off x="6691313" y="5457230"/>
            <a:ext cx="550068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Protects endometrium from cancer risk.</a:t>
            </a:r>
            <a:endParaRPr lang="en-US" sz="1200" dirty="0"/>
          </a:p>
        </p:txBody>
      </p:sp>
      <p:sp>
        <p:nvSpPr>
          <p:cNvPr id="56" name="Text 24"/>
          <p:cNvSpPr/>
          <p:nvPr/>
        </p:nvSpPr>
        <p:spPr>
          <a:xfrm>
            <a:off x="6691313" y="5784800"/>
            <a:ext cx="550068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Mandatory switch to CC at 55.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748605"/>
            <a:ext cx="381000" cy="2857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62930"/>
            <a:ext cx="5572125" cy="2587972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54782"/>
            <a:ext cx="238125" cy="190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889028"/>
            <a:ext cx="5572125" cy="2587972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4180880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8875" y="1062930"/>
            <a:ext cx="5572125" cy="24613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7475" y="1354782"/>
            <a:ext cx="238125" cy="190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3762375"/>
            <a:ext cx="5572125" cy="271462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4054227"/>
            <a:ext cx="238125" cy="190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5534025"/>
            <a:ext cx="5114925" cy="714375"/>
          </a:xfrm>
          <a:prstGeom prst="rect">
            <a:avLst/>
          </a:prstGeom>
        </p:spPr>
      </p:pic>
      <p:sp>
        <p:nvSpPr>
          <p:cNvPr id="13" name="Text 0"/>
          <p:cNvSpPr/>
          <p:nvPr/>
        </p:nvSpPr>
        <p:spPr>
          <a:xfrm>
            <a:off x="381000" y="190500"/>
            <a:ext cx="4480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D4A37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HRT SERIES: DECK 2 | PRESCRIBING</a:t>
            </a:r>
            <a:endParaRPr lang="en-US" sz="900" dirty="0"/>
          </a:p>
        </p:txBody>
      </p:sp>
      <p:sp>
        <p:nvSpPr>
          <p:cNvPr id="14" name="Text 1"/>
          <p:cNvSpPr/>
          <p:nvPr/>
        </p:nvSpPr>
        <p:spPr>
          <a:xfrm>
            <a:off x="381000" y="400050"/>
            <a:ext cx="1181100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Continuous Combined HRT for Postmenopause</a:t>
            </a:r>
            <a:endParaRPr lang="en-US" sz="1950" dirty="0"/>
          </a:p>
        </p:txBody>
      </p:sp>
      <p:sp>
        <p:nvSpPr>
          <p:cNvPr id="15" name="Text 2"/>
          <p:cNvSpPr/>
          <p:nvPr/>
        </p:nvSpPr>
        <p:spPr>
          <a:xfrm>
            <a:off x="1028700" y="1291530"/>
            <a:ext cx="502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"No-Bleed" Regimen</a:t>
            </a:r>
            <a:endParaRPr lang="en-US" sz="1500" dirty="0"/>
          </a:p>
        </p:txBody>
      </p:sp>
      <p:sp>
        <p:nvSpPr>
          <p:cNvPr id="16" name="Text 3"/>
          <p:cNvSpPr/>
          <p:nvPr/>
        </p:nvSpPr>
        <p:spPr>
          <a:xfrm>
            <a:off x="876300" y="1720155"/>
            <a:ext cx="7605484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Daily Oestrogen and Progestogen dosage.</a:t>
            </a:r>
            <a:endParaRPr lang="en-US" sz="1350" dirty="0"/>
          </a:p>
        </p:txBody>
      </p:sp>
      <p:sp>
        <p:nvSpPr>
          <p:cNvPr id="17" name="Text 4"/>
          <p:cNvSpPr/>
          <p:nvPr/>
        </p:nvSpPr>
        <p:spPr>
          <a:xfrm>
            <a:off x="876300" y="2091630"/>
            <a:ext cx="487531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 breaks and no periods.</a:t>
            </a:r>
            <a:endParaRPr lang="en-US" sz="1350" dirty="0"/>
          </a:p>
        </p:txBody>
      </p:sp>
      <p:sp>
        <p:nvSpPr>
          <p:cNvPr id="18" name="Text 5"/>
          <p:cNvSpPr/>
          <p:nvPr/>
        </p:nvSpPr>
        <p:spPr>
          <a:xfrm>
            <a:off x="876300" y="2463105"/>
            <a:ext cx="656541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 women &gt;1 year post-menopause.</a:t>
            </a:r>
            <a:endParaRPr lang="en-US" sz="1350" dirty="0"/>
          </a:p>
        </p:txBody>
      </p:sp>
      <p:sp>
        <p:nvSpPr>
          <p:cNvPr id="19" name="Text 6"/>
          <p:cNvSpPr/>
          <p:nvPr/>
        </p:nvSpPr>
        <p:spPr>
          <a:xfrm>
            <a:off x="1028700" y="4117628"/>
            <a:ext cx="502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Avoid in Perimenopause</a:t>
            </a:r>
            <a:endParaRPr lang="en-US" sz="1500" dirty="0"/>
          </a:p>
        </p:txBody>
      </p:sp>
      <p:sp>
        <p:nvSpPr>
          <p:cNvPr id="20" name="Text 7"/>
          <p:cNvSpPr/>
          <p:nvPr/>
        </p:nvSpPr>
        <p:spPr>
          <a:xfrm>
            <a:off x="876300" y="4546253"/>
            <a:ext cx="56553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Never start if still cycling.</a:t>
            </a:r>
            <a:endParaRPr lang="en-US" sz="1350" dirty="0"/>
          </a:p>
        </p:txBody>
      </p:sp>
      <p:sp>
        <p:nvSpPr>
          <p:cNvPr id="21" name="Text 8"/>
          <p:cNvSpPr/>
          <p:nvPr/>
        </p:nvSpPr>
        <p:spPr>
          <a:xfrm>
            <a:off x="876300" y="4917728"/>
            <a:ext cx="8580546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Causes erratic, messy breakthrough bleeding.</a:t>
            </a:r>
            <a:endParaRPr lang="en-US" sz="1350" dirty="0"/>
          </a:p>
        </p:txBody>
      </p:sp>
      <p:sp>
        <p:nvSpPr>
          <p:cNvPr id="22" name="Text 9"/>
          <p:cNvSpPr/>
          <p:nvPr/>
        </p:nvSpPr>
        <p:spPr>
          <a:xfrm>
            <a:off x="876300" y="5289203"/>
            <a:ext cx="799550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Triggers unnecessary urgent cancer scans.</a:t>
            </a:r>
            <a:endParaRPr lang="en-US" sz="1350" dirty="0"/>
          </a:p>
        </p:txBody>
      </p:sp>
      <p:sp>
        <p:nvSpPr>
          <p:cNvPr id="23" name="Text 10"/>
          <p:cNvSpPr/>
          <p:nvPr/>
        </p:nvSpPr>
        <p:spPr>
          <a:xfrm>
            <a:off x="6886575" y="1291530"/>
            <a:ext cx="502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Common Product Choices</a:t>
            </a:r>
            <a:endParaRPr lang="en-US" sz="1500" dirty="0"/>
          </a:p>
        </p:txBody>
      </p:sp>
      <p:sp>
        <p:nvSpPr>
          <p:cNvPr id="24" name="Text 11"/>
          <p:cNvSpPr/>
          <p:nvPr/>
        </p:nvSpPr>
        <p:spPr>
          <a:xfrm>
            <a:off x="6734175" y="1720155"/>
            <a:ext cx="54578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Evorel Conti: Twice-weekly combined patch.</a:t>
            </a:r>
            <a:endParaRPr lang="en-US" sz="1350" dirty="0"/>
          </a:p>
        </p:txBody>
      </p:sp>
      <p:sp>
        <p:nvSpPr>
          <p:cNvPr id="25" name="Text 12"/>
          <p:cNvSpPr/>
          <p:nvPr/>
        </p:nvSpPr>
        <p:spPr>
          <a:xfrm>
            <a:off x="6734175" y="2091630"/>
            <a:ext cx="54578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Bijuve: Body-identical oral capsule daily.</a:t>
            </a:r>
            <a:endParaRPr lang="en-US" sz="1350" dirty="0"/>
          </a:p>
        </p:txBody>
      </p:sp>
      <p:sp>
        <p:nvSpPr>
          <p:cNvPr id="26" name="Text 13"/>
          <p:cNvSpPr/>
          <p:nvPr/>
        </p:nvSpPr>
        <p:spPr>
          <a:xfrm>
            <a:off x="6734175" y="2463105"/>
            <a:ext cx="54578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Gel/Spray plus daily Utrogestan 100mg.</a:t>
            </a:r>
            <a:endParaRPr lang="en-US" sz="1350" dirty="0"/>
          </a:p>
        </p:txBody>
      </p:sp>
      <p:sp>
        <p:nvSpPr>
          <p:cNvPr id="27" name="Text 14"/>
          <p:cNvSpPr/>
          <p:nvPr/>
        </p:nvSpPr>
        <p:spPr>
          <a:xfrm>
            <a:off x="6886575" y="3990975"/>
            <a:ext cx="4191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Age 55 Switch</a:t>
            </a:r>
            <a:endParaRPr lang="en-US" sz="1500" dirty="0"/>
          </a:p>
        </p:txBody>
      </p:sp>
      <p:sp>
        <p:nvSpPr>
          <p:cNvPr id="28" name="Text 15"/>
          <p:cNvSpPr/>
          <p:nvPr/>
        </p:nvSpPr>
        <p:spPr>
          <a:xfrm>
            <a:off x="6734175" y="4419600"/>
            <a:ext cx="54578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Switch Sequential to Continuous at 55.</a:t>
            </a:r>
            <a:endParaRPr lang="en-US" sz="1350" dirty="0"/>
          </a:p>
        </p:txBody>
      </p:sp>
      <p:sp>
        <p:nvSpPr>
          <p:cNvPr id="29" name="Text 16"/>
          <p:cNvSpPr/>
          <p:nvPr/>
        </p:nvSpPr>
        <p:spPr>
          <a:xfrm>
            <a:off x="6734175" y="4791075"/>
            <a:ext cx="54578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Reduces long-term womb cancer risk.</a:t>
            </a:r>
            <a:endParaRPr lang="en-US" sz="1350" dirty="0"/>
          </a:p>
        </p:txBody>
      </p:sp>
      <p:sp>
        <p:nvSpPr>
          <p:cNvPr id="30" name="Text 17"/>
          <p:cNvSpPr/>
          <p:nvPr/>
        </p:nvSpPr>
        <p:spPr>
          <a:xfrm>
            <a:off x="6734175" y="5162550"/>
            <a:ext cx="54578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Review bleeding status at annual check.</a:t>
            </a:r>
            <a:endParaRPr lang="en-US" sz="1350" dirty="0"/>
          </a:p>
        </p:txBody>
      </p:sp>
      <p:sp>
        <p:nvSpPr>
          <p:cNvPr id="31" name="Text 18"/>
          <p:cNvSpPr/>
          <p:nvPr/>
        </p:nvSpPr>
        <p:spPr>
          <a:xfrm>
            <a:off x="6610350" y="5534025"/>
            <a:ext cx="4829175" cy="714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i="1" dirty="0">
                <a:solidFill>
                  <a:srgbClr val="8B6B4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SCA Tip:</a:t>
            </a:r>
            <a:r>
              <a:rPr lang="en-US" sz="1125" i="1" dirty="0">
                <a:solidFill>
                  <a:srgbClr val="8B6B4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"This new tablet means you won't have a monthly bleed anymore, and it protects your womb lining every single day."</a:t>
            </a:r>
            <a:endParaRPr lang="en-US" sz="112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748605"/>
            <a:ext cx="381000" cy="285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967680"/>
            <a:ext cx="5600700" cy="270703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158180"/>
            <a:ext cx="342900" cy="3429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700" y="1253430"/>
            <a:ext cx="19050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672530"/>
            <a:ext cx="57150" cy="571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948755"/>
            <a:ext cx="57150" cy="571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224980"/>
            <a:ext cx="57150" cy="571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501205"/>
            <a:ext cx="57150" cy="571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815530"/>
            <a:ext cx="5219700" cy="42862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2968823"/>
            <a:ext cx="166688" cy="13722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65215"/>
            <a:ext cx="5600700" cy="270703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055715"/>
            <a:ext cx="342900" cy="3429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700" y="4150965"/>
            <a:ext cx="190500" cy="152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4570065"/>
            <a:ext cx="57150" cy="571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4846290"/>
            <a:ext cx="57150" cy="5715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5122515"/>
            <a:ext cx="57150" cy="571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5398740"/>
            <a:ext cx="57150" cy="5715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0300" y="967680"/>
            <a:ext cx="5600700" cy="270703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0800" y="1158180"/>
            <a:ext cx="342900" cy="3429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1253430"/>
            <a:ext cx="190500" cy="1524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0800" y="1672530"/>
            <a:ext cx="57150" cy="5715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0800" y="1948755"/>
            <a:ext cx="57150" cy="5715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0800" y="2224980"/>
            <a:ext cx="57150" cy="5715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0800" y="2501205"/>
            <a:ext cx="57150" cy="5715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0300" y="3865215"/>
            <a:ext cx="5600700" cy="2707035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0800" y="4055715"/>
            <a:ext cx="342900" cy="34290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4150965"/>
            <a:ext cx="190500" cy="152400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00800" y="4570065"/>
            <a:ext cx="57150" cy="57150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00800" y="4846290"/>
            <a:ext cx="57150" cy="57150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00800" y="5122515"/>
            <a:ext cx="57150" cy="57150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00800" y="5398740"/>
            <a:ext cx="57150" cy="57150"/>
          </a:xfrm>
          <a:prstGeom prst="rect">
            <a:avLst/>
          </a:prstGeom>
        </p:spPr>
      </p:pic>
      <p:sp>
        <p:nvSpPr>
          <p:cNvPr id="35" name="Text 0"/>
          <p:cNvSpPr/>
          <p:nvPr/>
        </p:nvSpPr>
        <p:spPr>
          <a:xfrm>
            <a:off x="381000" y="190500"/>
            <a:ext cx="4480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D4A373"/>
                </a:solidFill>
              </a:rPr>
              <a:t>HRT SERIES: DECK 2 | PRESCRIBING</a:t>
            </a:r>
            <a:endParaRPr lang="en-US" sz="900" dirty="0"/>
          </a:p>
        </p:txBody>
      </p:sp>
      <p:sp>
        <p:nvSpPr>
          <p:cNvPr id="36" name="Text 1"/>
          <p:cNvSpPr/>
          <p:nvPr/>
        </p:nvSpPr>
        <p:spPr>
          <a:xfrm>
            <a:off x="381000" y="400050"/>
            <a:ext cx="921258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Body-identical Combined Options</a:t>
            </a:r>
            <a:endParaRPr lang="en-US" sz="1950" dirty="0"/>
          </a:p>
        </p:txBody>
      </p:sp>
      <p:sp>
        <p:nvSpPr>
          <p:cNvPr id="37" name="Text 2"/>
          <p:cNvSpPr/>
          <p:nvPr/>
        </p:nvSpPr>
        <p:spPr>
          <a:xfrm>
            <a:off x="1028700" y="1201043"/>
            <a:ext cx="57607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679289"/>
                </a:solidFill>
              </a:rPr>
              <a:t>The "Gold Standard" Approach</a:t>
            </a:r>
            <a:endParaRPr lang="en-US" sz="1350" dirty="0"/>
          </a:p>
        </p:txBody>
      </p:sp>
      <p:sp>
        <p:nvSpPr>
          <p:cNvPr id="38" name="Text 3"/>
          <p:cNvSpPr/>
          <p:nvPr/>
        </p:nvSpPr>
        <p:spPr>
          <a:xfrm>
            <a:off x="723900" y="1615380"/>
            <a:ext cx="70294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Oestradiol:</a:t>
            </a:r>
            <a:r>
              <a:rPr lang="en-US" sz="1125" dirty="0">
                <a:solidFill>
                  <a:srgbClr val="2C3E50"/>
                </a:solidFill>
              </a:rPr>
              <a:t> Transdermal (Gel/Patch/Spray)</a:t>
            </a:r>
            <a:endParaRPr lang="en-US" sz="1125" dirty="0"/>
          </a:p>
        </p:txBody>
      </p:sp>
      <p:sp>
        <p:nvSpPr>
          <p:cNvPr id="39" name="Text 4"/>
          <p:cNvSpPr/>
          <p:nvPr/>
        </p:nvSpPr>
        <p:spPr>
          <a:xfrm>
            <a:off x="723900" y="1891605"/>
            <a:ext cx="63436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Progesterone:</a:t>
            </a:r>
            <a:r>
              <a:rPr lang="en-US" sz="1125" dirty="0">
                <a:solidFill>
                  <a:srgbClr val="2C3E50"/>
                </a:solidFill>
              </a:rPr>
              <a:t> Utrogestan (Micronised)</a:t>
            </a:r>
            <a:endParaRPr lang="en-US" sz="1125" dirty="0"/>
          </a:p>
        </p:txBody>
      </p:sp>
      <p:sp>
        <p:nvSpPr>
          <p:cNvPr id="40" name="Text 5"/>
          <p:cNvSpPr/>
          <p:nvPr/>
        </p:nvSpPr>
        <p:spPr>
          <a:xfrm>
            <a:off x="723900" y="2167830"/>
            <a:ext cx="73723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Matches human molecular structure perfectly</a:t>
            </a:r>
            <a:endParaRPr lang="en-US" sz="1125" dirty="0"/>
          </a:p>
        </p:txBody>
      </p:sp>
      <p:sp>
        <p:nvSpPr>
          <p:cNvPr id="41" name="Text 6"/>
          <p:cNvSpPr/>
          <p:nvPr/>
        </p:nvSpPr>
        <p:spPr>
          <a:xfrm>
            <a:off x="723900" y="2444055"/>
            <a:ext cx="73723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Individual components allow flexible dosing</a:t>
            </a:r>
            <a:endParaRPr lang="en-US" sz="1125" dirty="0"/>
          </a:p>
        </p:txBody>
      </p:sp>
      <p:sp>
        <p:nvSpPr>
          <p:cNvPr id="42" name="Text 7"/>
          <p:cNvSpPr/>
          <p:nvPr/>
        </p:nvSpPr>
        <p:spPr>
          <a:xfrm>
            <a:off x="852488" y="2929830"/>
            <a:ext cx="97612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 Use Utrogestan 200mg (Sequential) or 100mg (Continuous).</a:t>
            </a:r>
            <a:endParaRPr lang="en-US" sz="1050" dirty="0"/>
          </a:p>
        </p:txBody>
      </p:sp>
      <p:sp>
        <p:nvSpPr>
          <p:cNvPr id="43" name="Text 8"/>
          <p:cNvSpPr/>
          <p:nvPr/>
        </p:nvSpPr>
        <p:spPr>
          <a:xfrm>
            <a:off x="1028700" y="4098578"/>
            <a:ext cx="59664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679289"/>
                </a:solidFill>
              </a:rPr>
              <a:t>Bijuve: The All-in-One Tablet</a:t>
            </a:r>
            <a:endParaRPr lang="en-US" sz="1350" dirty="0"/>
          </a:p>
        </p:txBody>
      </p:sp>
      <p:sp>
        <p:nvSpPr>
          <p:cNvPr id="44" name="Text 9"/>
          <p:cNvSpPr/>
          <p:nvPr/>
        </p:nvSpPr>
        <p:spPr>
          <a:xfrm>
            <a:off x="723900" y="4512915"/>
            <a:ext cx="6457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1mg Oestradiol + 100mg Progesterone</a:t>
            </a:r>
            <a:endParaRPr lang="en-US" sz="1125" dirty="0"/>
          </a:p>
        </p:txBody>
      </p:sp>
      <p:sp>
        <p:nvSpPr>
          <p:cNvPr id="45" name="Text 10"/>
          <p:cNvSpPr/>
          <p:nvPr/>
        </p:nvSpPr>
        <p:spPr>
          <a:xfrm>
            <a:off x="723900" y="4789140"/>
            <a:ext cx="8572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World's first combined body-identical oral capsule</a:t>
            </a:r>
            <a:endParaRPr lang="en-US" sz="1125" dirty="0"/>
          </a:p>
        </p:txBody>
      </p:sp>
      <p:sp>
        <p:nvSpPr>
          <p:cNvPr id="46" name="Text 11"/>
          <p:cNvSpPr/>
          <p:nvPr/>
        </p:nvSpPr>
        <p:spPr>
          <a:xfrm>
            <a:off x="723900" y="5065365"/>
            <a:ext cx="72009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Crucial:</a:t>
            </a:r>
            <a:r>
              <a:rPr lang="en-US" sz="1125" dirty="0">
                <a:solidFill>
                  <a:srgbClr val="2C3E50"/>
                </a:solidFill>
              </a:rPr>
              <a:t> Only for Continuous Combined (CC)</a:t>
            </a:r>
            <a:endParaRPr lang="en-US" sz="1125" dirty="0"/>
          </a:p>
        </p:txBody>
      </p:sp>
      <p:sp>
        <p:nvSpPr>
          <p:cNvPr id="47" name="Text 12"/>
          <p:cNvSpPr/>
          <p:nvPr/>
        </p:nvSpPr>
        <p:spPr>
          <a:xfrm>
            <a:off x="723900" y="5341590"/>
            <a:ext cx="7543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Excellent for patient compliance/convenience</a:t>
            </a:r>
            <a:endParaRPr lang="en-US" sz="1125" dirty="0"/>
          </a:p>
        </p:txBody>
      </p:sp>
      <p:sp>
        <p:nvSpPr>
          <p:cNvPr id="48" name="Text 13"/>
          <p:cNvSpPr/>
          <p:nvPr/>
        </p:nvSpPr>
        <p:spPr>
          <a:xfrm>
            <a:off x="6858000" y="1201043"/>
            <a:ext cx="5334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4A373"/>
                </a:solidFill>
              </a:rPr>
              <a:t>Why Choose Body-Identical?</a:t>
            </a:r>
            <a:endParaRPr lang="en-US" sz="1350" dirty="0"/>
          </a:p>
        </p:txBody>
      </p:sp>
      <p:sp>
        <p:nvSpPr>
          <p:cNvPr id="49" name="Text 14"/>
          <p:cNvSpPr/>
          <p:nvPr/>
        </p:nvSpPr>
        <p:spPr>
          <a:xfrm>
            <a:off x="6553200" y="1615380"/>
            <a:ext cx="5638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Safety:</a:t>
            </a:r>
            <a:r>
              <a:rPr lang="en-US" sz="1125" dirty="0">
                <a:solidFill>
                  <a:srgbClr val="2C3E50"/>
                </a:solidFill>
              </a:rPr>
              <a:t> Neutral effect on VTE/Stroke risk</a:t>
            </a:r>
            <a:endParaRPr lang="en-US" sz="1125" dirty="0"/>
          </a:p>
        </p:txBody>
      </p:sp>
      <p:sp>
        <p:nvSpPr>
          <p:cNvPr id="50" name="Text 15"/>
          <p:cNvSpPr/>
          <p:nvPr/>
        </p:nvSpPr>
        <p:spPr>
          <a:xfrm>
            <a:off x="6553200" y="1891605"/>
            <a:ext cx="5638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Cancer:</a:t>
            </a:r>
            <a:r>
              <a:rPr lang="en-US" sz="1125" dirty="0">
                <a:solidFill>
                  <a:srgbClr val="2C3E50"/>
                </a:solidFill>
              </a:rPr>
              <a:t> Lower breast cancer risk than synthetics</a:t>
            </a:r>
            <a:endParaRPr lang="en-US" sz="1125" dirty="0"/>
          </a:p>
        </p:txBody>
      </p:sp>
      <p:sp>
        <p:nvSpPr>
          <p:cNvPr id="51" name="Text 16"/>
          <p:cNvSpPr/>
          <p:nvPr/>
        </p:nvSpPr>
        <p:spPr>
          <a:xfrm>
            <a:off x="6553200" y="2167830"/>
            <a:ext cx="5638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Metabolic:</a:t>
            </a:r>
            <a:r>
              <a:rPr lang="en-US" sz="1125" dirty="0">
                <a:solidFill>
                  <a:srgbClr val="2C3E50"/>
                </a:solidFill>
              </a:rPr>
              <a:t> Minimal impact on lipids/glucose</a:t>
            </a:r>
            <a:endParaRPr lang="en-US" sz="1125" dirty="0"/>
          </a:p>
        </p:txBody>
      </p:sp>
      <p:sp>
        <p:nvSpPr>
          <p:cNvPr id="52" name="Text 17"/>
          <p:cNvSpPr/>
          <p:nvPr/>
        </p:nvSpPr>
        <p:spPr>
          <a:xfrm>
            <a:off x="6553200" y="2444055"/>
            <a:ext cx="5638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Physiological:</a:t>
            </a:r>
            <a:r>
              <a:rPr lang="en-US" sz="1125" dirty="0">
                <a:solidFill>
                  <a:srgbClr val="2C3E50"/>
                </a:solidFill>
              </a:rPr>
              <a:t> Better tolerated by most patients</a:t>
            </a:r>
            <a:endParaRPr lang="en-US" sz="1125" dirty="0"/>
          </a:p>
        </p:txBody>
      </p:sp>
      <p:sp>
        <p:nvSpPr>
          <p:cNvPr id="53" name="Text 18"/>
          <p:cNvSpPr/>
          <p:nvPr/>
        </p:nvSpPr>
        <p:spPr>
          <a:xfrm>
            <a:off x="6858000" y="4098578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A44A3F"/>
                </a:solidFill>
              </a:rPr>
              <a:t>Bradford VTS Top Tip</a:t>
            </a:r>
            <a:endParaRPr lang="en-US" sz="1350" dirty="0"/>
          </a:p>
        </p:txBody>
      </p:sp>
      <p:sp>
        <p:nvSpPr>
          <p:cNvPr id="54" name="Text 19"/>
          <p:cNvSpPr/>
          <p:nvPr/>
        </p:nvSpPr>
        <p:spPr>
          <a:xfrm>
            <a:off x="6553200" y="4512915"/>
            <a:ext cx="5638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If a patient is on high-dose oestrogen...</a:t>
            </a:r>
            <a:endParaRPr lang="en-US" sz="1125" dirty="0"/>
          </a:p>
        </p:txBody>
      </p:sp>
      <p:sp>
        <p:nvSpPr>
          <p:cNvPr id="55" name="Text 20"/>
          <p:cNvSpPr/>
          <p:nvPr/>
        </p:nvSpPr>
        <p:spPr>
          <a:xfrm>
            <a:off x="6553200" y="4789140"/>
            <a:ext cx="5638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(e.g., &gt;4 pumps Oestrogel or &gt;100mcg patch)</a:t>
            </a:r>
            <a:endParaRPr lang="en-US" sz="1125" dirty="0"/>
          </a:p>
        </p:txBody>
      </p:sp>
      <p:sp>
        <p:nvSpPr>
          <p:cNvPr id="56" name="Text 21"/>
          <p:cNvSpPr/>
          <p:nvPr/>
        </p:nvSpPr>
        <p:spPr>
          <a:xfrm>
            <a:off x="6553200" y="5065365"/>
            <a:ext cx="5638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Increase Utrogestan to 200mg for CC regime</a:t>
            </a:r>
            <a:endParaRPr lang="en-US" sz="1125" dirty="0"/>
          </a:p>
        </p:txBody>
      </p:sp>
      <p:sp>
        <p:nvSpPr>
          <p:cNvPr id="57" name="Text 22"/>
          <p:cNvSpPr/>
          <p:nvPr/>
        </p:nvSpPr>
        <p:spPr>
          <a:xfrm>
            <a:off x="6553200" y="5341590"/>
            <a:ext cx="5638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This ensures sufficient endometrial protection</a:t>
            </a:r>
            <a:endParaRPr lang="en-US" sz="11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748605"/>
            <a:ext cx="381000" cy="285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62930"/>
            <a:ext cx="5595938" cy="25622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225" y="1354931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5655"/>
            <a:ext cx="5595938" cy="256222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225" y="4107656"/>
            <a:ext cx="285750" cy="2286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5063" y="1062930"/>
            <a:ext cx="5595938" cy="256222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91288" y="1354931"/>
            <a:ext cx="285750" cy="2286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5063" y="3815655"/>
            <a:ext cx="5595938" cy="256222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91288" y="4107656"/>
            <a:ext cx="285750" cy="228600"/>
          </a:xfrm>
          <a:prstGeom prst="rect">
            <a:avLst/>
          </a:prstGeom>
        </p:spPr>
      </p:pic>
      <p:sp>
        <p:nvSpPr>
          <p:cNvPr id="13" name="Text 0"/>
          <p:cNvSpPr/>
          <p:nvPr/>
        </p:nvSpPr>
        <p:spPr>
          <a:xfrm>
            <a:off x="381000" y="190500"/>
            <a:ext cx="4480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D4A373"/>
                </a:solidFill>
              </a:rPr>
              <a:t>HRT SERIES: DECK 2 | PRESCRIBING</a:t>
            </a:r>
            <a:endParaRPr lang="en-US" sz="900" dirty="0"/>
          </a:p>
        </p:txBody>
      </p:sp>
      <p:sp>
        <p:nvSpPr>
          <p:cNvPr id="14" name="Text 1"/>
          <p:cNvSpPr/>
          <p:nvPr/>
        </p:nvSpPr>
        <p:spPr>
          <a:xfrm>
            <a:off x="381000" y="400050"/>
            <a:ext cx="683514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Utrogestan Dosing Rules</a:t>
            </a:r>
            <a:endParaRPr lang="en-US" sz="1950" dirty="0"/>
          </a:p>
        </p:txBody>
      </p:sp>
      <p:sp>
        <p:nvSpPr>
          <p:cNvPr id="15" name="Text 2"/>
          <p:cNvSpPr/>
          <p:nvPr/>
        </p:nvSpPr>
        <p:spPr>
          <a:xfrm>
            <a:off x="1104900" y="1334393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679289"/>
                </a:solidFill>
              </a:rPr>
              <a:t>SEQUENTIAL REGIMEN (SC)</a:t>
            </a:r>
            <a:endParaRPr lang="en-US" sz="1350" dirty="0"/>
          </a:p>
        </p:txBody>
      </p:sp>
      <p:sp>
        <p:nvSpPr>
          <p:cNvPr id="16" name="Text 3"/>
          <p:cNvSpPr/>
          <p:nvPr/>
        </p:nvSpPr>
        <p:spPr>
          <a:xfrm>
            <a:off x="847725" y="1777305"/>
            <a:ext cx="490061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For </a:t>
            </a:r>
            <a:r>
              <a:rPr lang="en-US" sz="1200" b="1" dirty="0">
                <a:solidFill>
                  <a:srgbClr val="2C3E50"/>
                </a:solidFill>
              </a:rPr>
              <a:t>Perimenopausal</a:t>
            </a:r>
            <a:r>
              <a:rPr lang="en-US" sz="1200" dirty="0">
                <a:solidFill>
                  <a:srgbClr val="2C3E50"/>
                </a:solidFill>
              </a:rPr>
              <a:t> women</a:t>
            </a:r>
            <a:endParaRPr lang="en-US" sz="1200" dirty="0"/>
          </a:p>
        </p:txBody>
      </p:sp>
      <p:sp>
        <p:nvSpPr>
          <p:cNvPr id="17" name="Text 4"/>
          <p:cNvSpPr/>
          <p:nvPr/>
        </p:nvSpPr>
        <p:spPr>
          <a:xfrm>
            <a:off x="847725" y="2101155"/>
            <a:ext cx="490061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Dose: </a:t>
            </a:r>
            <a:r>
              <a:rPr lang="en-US" sz="1200" b="1" dirty="0">
                <a:solidFill>
                  <a:srgbClr val="2C3E50"/>
                </a:solidFill>
              </a:rPr>
              <a:t>200mg</a:t>
            </a:r>
            <a:r>
              <a:rPr lang="en-US" sz="1200" dirty="0">
                <a:solidFill>
                  <a:srgbClr val="2C3E50"/>
                </a:solidFill>
              </a:rPr>
              <a:t> once daily</a:t>
            </a:r>
            <a:endParaRPr lang="en-US" sz="1200" dirty="0"/>
          </a:p>
        </p:txBody>
      </p:sp>
      <p:sp>
        <p:nvSpPr>
          <p:cNvPr id="18" name="Text 5"/>
          <p:cNvSpPr/>
          <p:nvPr/>
        </p:nvSpPr>
        <p:spPr>
          <a:xfrm>
            <a:off x="847725" y="2425005"/>
            <a:ext cx="534843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Timing: </a:t>
            </a:r>
            <a:r>
              <a:rPr lang="en-US" sz="1200" b="1" dirty="0">
                <a:solidFill>
                  <a:srgbClr val="2C3E50"/>
                </a:solidFill>
              </a:rPr>
              <a:t>12–14 days</a:t>
            </a:r>
            <a:r>
              <a:rPr lang="en-US" sz="1200" dirty="0">
                <a:solidFill>
                  <a:srgbClr val="2C3E50"/>
                </a:solidFill>
              </a:rPr>
              <a:t> per month</a:t>
            </a:r>
            <a:endParaRPr lang="en-US" sz="1200" dirty="0"/>
          </a:p>
        </p:txBody>
      </p:sp>
      <p:sp>
        <p:nvSpPr>
          <p:cNvPr id="19" name="Text 6"/>
          <p:cNvSpPr/>
          <p:nvPr/>
        </p:nvSpPr>
        <p:spPr>
          <a:xfrm>
            <a:off x="847725" y="2748855"/>
            <a:ext cx="592978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Taken at night on an empty stomach</a:t>
            </a:r>
            <a:endParaRPr lang="en-US" sz="1200" dirty="0"/>
          </a:p>
        </p:txBody>
      </p:sp>
      <p:sp>
        <p:nvSpPr>
          <p:cNvPr id="20" name="Text 7"/>
          <p:cNvSpPr/>
          <p:nvPr/>
        </p:nvSpPr>
        <p:spPr>
          <a:xfrm>
            <a:off x="847725" y="3072705"/>
            <a:ext cx="767384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Result: Predictable monthly withdrawal bleed</a:t>
            </a:r>
            <a:endParaRPr lang="en-US" sz="1200" dirty="0"/>
          </a:p>
        </p:txBody>
      </p:sp>
      <p:sp>
        <p:nvSpPr>
          <p:cNvPr id="21" name="Text 8"/>
          <p:cNvSpPr/>
          <p:nvPr/>
        </p:nvSpPr>
        <p:spPr>
          <a:xfrm>
            <a:off x="1104900" y="4087118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679289"/>
                </a:solidFill>
              </a:rPr>
              <a:t>CONTINUOUS COMBINED (CC)</a:t>
            </a:r>
            <a:endParaRPr lang="en-US" sz="1350" dirty="0"/>
          </a:p>
        </p:txBody>
      </p:sp>
      <p:sp>
        <p:nvSpPr>
          <p:cNvPr id="22" name="Text 9"/>
          <p:cNvSpPr/>
          <p:nvPr/>
        </p:nvSpPr>
        <p:spPr>
          <a:xfrm>
            <a:off x="847725" y="4530030"/>
            <a:ext cx="616232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For </a:t>
            </a:r>
            <a:r>
              <a:rPr lang="en-US" sz="1200" b="1" dirty="0">
                <a:solidFill>
                  <a:srgbClr val="2C3E50"/>
                </a:solidFill>
              </a:rPr>
              <a:t>Postmenopausal</a:t>
            </a:r>
            <a:r>
              <a:rPr lang="en-US" sz="1200" dirty="0">
                <a:solidFill>
                  <a:srgbClr val="2C3E50"/>
                </a:solidFill>
              </a:rPr>
              <a:t> women (&gt;55 yrs)</a:t>
            </a:r>
            <a:endParaRPr lang="en-US" sz="1200" dirty="0"/>
          </a:p>
        </p:txBody>
      </p:sp>
      <p:sp>
        <p:nvSpPr>
          <p:cNvPr id="23" name="Text 10"/>
          <p:cNvSpPr/>
          <p:nvPr/>
        </p:nvSpPr>
        <p:spPr>
          <a:xfrm>
            <a:off x="847725" y="4853880"/>
            <a:ext cx="490061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Dose: </a:t>
            </a:r>
            <a:r>
              <a:rPr lang="en-US" sz="1200" b="1" dirty="0">
                <a:solidFill>
                  <a:srgbClr val="2C3E50"/>
                </a:solidFill>
              </a:rPr>
              <a:t>100mg</a:t>
            </a:r>
            <a:r>
              <a:rPr lang="en-US" sz="1200" dirty="0">
                <a:solidFill>
                  <a:srgbClr val="2C3E50"/>
                </a:solidFill>
              </a:rPr>
              <a:t> once daily</a:t>
            </a:r>
            <a:endParaRPr lang="en-US" sz="1200" dirty="0"/>
          </a:p>
        </p:txBody>
      </p:sp>
      <p:sp>
        <p:nvSpPr>
          <p:cNvPr id="24" name="Text 11"/>
          <p:cNvSpPr/>
          <p:nvPr/>
        </p:nvSpPr>
        <p:spPr>
          <a:xfrm>
            <a:off x="847725" y="5177730"/>
            <a:ext cx="490061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Timing: </a:t>
            </a:r>
            <a:r>
              <a:rPr lang="en-US" sz="1200" b="1" dirty="0">
                <a:solidFill>
                  <a:srgbClr val="2C3E50"/>
                </a:solidFill>
              </a:rPr>
              <a:t>Every day</a:t>
            </a:r>
            <a:r>
              <a:rPr lang="en-US" sz="1200" dirty="0">
                <a:solidFill>
                  <a:srgbClr val="2C3E50"/>
                </a:solidFill>
              </a:rPr>
              <a:t>, no break</a:t>
            </a:r>
            <a:endParaRPr lang="en-US" sz="1200" dirty="0"/>
          </a:p>
        </p:txBody>
      </p:sp>
      <p:sp>
        <p:nvSpPr>
          <p:cNvPr id="25" name="Text 12"/>
          <p:cNvSpPr/>
          <p:nvPr/>
        </p:nvSpPr>
        <p:spPr>
          <a:xfrm>
            <a:off x="847725" y="5501580"/>
            <a:ext cx="490061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Taken at night</a:t>
            </a:r>
            <a:endParaRPr lang="en-US" sz="1200" dirty="0"/>
          </a:p>
        </p:txBody>
      </p:sp>
      <p:sp>
        <p:nvSpPr>
          <p:cNvPr id="26" name="Text 13"/>
          <p:cNvSpPr/>
          <p:nvPr/>
        </p:nvSpPr>
        <p:spPr>
          <a:xfrm>
            <a:off x="847725" y="5825430"/>
            <a:ext cx="627859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Result: Aiming for "no-bleed" status</a:t>
            </a:r>
            <a:endParaRPr lang="en-US" sz="1200" dirty="0"/>
          </a:p>
        </p:txBody>
      </p:sp>
      <p:sp>
        <p:nvSpPr>
          <p:cNvPr id="27" name="Text 14"/>
          <p:cNvSpPr/>
          <p:nvPr/>
        </p:nvSpPr>
        <p:spPr>
          <a:xfrm>
            <a:off x="6938963" y="1334393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A44A3F"/>
                </a:solidFill>
              </a:rPr>
              <a:t>HIGH-DOSE OESTROGEN RULE</a:t>
            </a:r>
            <a:endParaRPr lang="en-US" sz="1350" dirty="0"/>
          </a:p>
        </p:txBody>
      </p:sp>
      <p:sp>
        <p:nvSpPr>
          <p:cNvPr id="28" name="Text 15"/>
          <p:cNvSpPr/>
          <p:nvPr/>
        </p:nvSpPr>
        <p:spPr>
          <a:xfrm>
            <a:off x="6681788" y="1777305"/>
            <a:ext cx="551021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Trigger: </a:t>
            </a:r>
            <a:r>
              <a:rPr lang="en-US" sz="1200" b="1" dirty="0">
                <a:solidFill>
                  <a:srgbClr val="2C3E50"/>
                </a:solidFill>
              </a:rPr>
              <a:t>≥100mcg patch</a:t>
            </a:r>
            <a:r>
              <a:rPr lang="en-US" sz="1200" dirty="0">
                <a:solidFill>
                  <a:srgbClr val="2C3E50"/>
                </a:solidFill>
              </a:rPr>
              <a:t> or </a:t>
            </a:r>
            <a:r>
              <a:rPr lang="en-US" sz="1200" b="1" dirty="0">
                <a:solidFill>
                  <a:srgbClr val="2C3E50"/>
                </a:solidFill>
              </a:rPr>
              <a:t>≥4 pumps gel</a:t>
            </a:r>
            <a:endParaRPr lang="en-US" sz="1200" dirty="0"/>
          </a:p>
        </p:txBody>
      </p:sp>
      <p:sp>
        <p:nvSpPr>
          <p:cNvPr id="29" name="Text 16"/>
          <p:cNvSpPr/>
          <p:nvPr/>
        </p:nvSpPr>
        <p:spPr>
          <a:xfrm>
            <a:off x="6681788" y="2101155"/>
            <a:ext cx="551021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Requirement: Increase CC dose to </a:t>
            </a:r>
            <a:r>
              <a:rPr lang="en-US" sz="1200" b="1" dirty="0">
                <a:solidFill>
                  <a:srgbClr val="2C3E50"/>
                </a:solidFill>
              </a:rPr>
              <a:t>200mg nightly</a:t>
            </a:r>
            <a:endParaRPr lang="en-US" sz="1200" dirty="0"/>
          </a:p>
        </p:txBody>
      </p:sp>
      <p:sp>
        <p:nvSpPr>
          <p:cNvPr id="30" name="Text 17"/>
          <p:cNvSpPr/>
          <p:nvPr/>
        </p:nvSpPr>
        <p:spPr>
          <a:xfrm>
            <a:off x="6681788" y="2425005"/>
            <a:ext cx="551021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Reason: Ensure adequate endometrial protection</a:t>
            </a:r>
            <a:endParaRPr lang="en-US" sz="1200" dirty="0"/>
          </a:p>
        </p:txBody>
      </p:sp>
      <p:sp>
        <p:nvSpPr>
          <p:cNvPr id="31" name="Text 18"/>
          <p:cNvSpPr/>
          <p:nvPr/>
        </p:nvSpPr>
        <p:spPr>
          <a:xfrm>
            <a:off x="6681788" y="2748855"/>
            <a:ext cx="551021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Applies also to </a:t>
            </a:r>
            <a:r>
              <a:rPr lang="en-US" sz="1200" b="1" dirty="0">
                <a:solidFill>
                  <a:srgbClr val="2C3E50"/>
                </a:solidFill>
              </a:rPr>
              <a:t>≥2mg Sandrena</a:t>
            </a:r>
            <a:r>
              <a:rPr lang="en-US" sz="1200" dirty="0">
                <a:solidFill>
                  <a:srgbClr val="2C3E50"/>
                </a:solidFill>
              </a:rPr>
              <a:t> sachet</a:t>
            </a:r>
            <a:endParaRPr lang="en-US" sz="1200" dirty="0"/>
          </a:p>
        </p:txBody>
      </p:sp>
      <p:sp>
        <p:nvSpPr>
          <p:cNvPr id="32" name="Text 19"/>
          <p:cNvSpPr/>
          <p:nvPr/>
        </p:nvSpPr>
        <p:spPr>
          <a:xfrm>
            <a:off x="6938963" y="4087118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D4A373"/>
                </a:solidFill>
              </a:rPr>
              <a:t>AKT &amp; BRADFORD PEARLS</a:t>
            </a:r>
            <a:endParaRPr lang="en-US" sz="1350" dirty="0"/>
          </a:p>
        </p:txBody>
      </p:sp>
      <p:sp>
        <p:nvSpPr>
          <p:cNvPr id="33" name="Text 20"/>
          <p:cNvSpPr/>
          <p:nvPr/>
        </p:nvSpPr>
        <p:spPr>
          <a:xfrm>
            <a:off x="6681788" y="4530030"/>
            <a:ext cx="551021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Sedative effect: Take at night to aid sleep</a:t>
            </a:r>
            <a:endParaRPr lang="en-US" sz="1200" dirty="0"/>
          </a:p>
        </p:txBody>
      </p:sp>
      <p:sp>
        <p:nvSpPr>
          <p:cNvPr id="34" name="Text 21"/>
          <p:cNvSpPr/>
          <p:nvPr/>
        </p:nvSpPr>
        <p:spPr>
          <a:xfrm>
            <a:off x="6681788" y="4853880"/>
            <a:ext cx="540657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Absorption: Take </a:t>
            </a:r>
            <a:r>
              <a:rPr lang="en-US" sz="1200" b="1" dirty="0">
                <a:solidFill>
                  <a:srgbClr val="2C3E50"/>
                </a:solidFill>
              </a:rPr>
              <a:t>away from food</a:t>
            </a:r>
            <a:endParaRPr lang="en-US" sz="1200" dirty="0"/>
          </a:p>
        </p:txBody>
      </p:sp>
      <p:sp>
        <p:nvSpPr>
          <p:cNvPr id="35" name="Text 22"/>
          <p:cNvSpPr/>
          <p:nvPr/>
        </p:nvSpPr>
        <p:spPr>
          <a:xfrm>
            <a:off x="6681788" y="5177730"/>
            <a:ext cx="551021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Vaginal use: Can be used off-label if oral side effects</a:t>
            </a:r>
            <a:endParaRPr lang="en-US" sz="1200" dirty="0"/>
          </a:p>
        </p:txBody>
      </p:sp>
      <p:sp>
        <p:nvSpPr>
          <p:cNvPr id="36" name="Text 23"/>
          <p:cNvSpPr/>
          <p:nvPr/>
        </p:nvSpPr>
        <p:spPr>
          <a:xfrm>
            <a:off x="6681788" y="5501580"/>
            <a:ext cx="551021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Source: Body-identical (derived from yams)</a:t>
            </a:r>
            <a:endParaRPr lang="en-US" sz="1200" dirty="0"/>
          </a:p>
        </p:txBody>
      </p:sp>
      <p:sp>
        <p:nvSpPr>
          <p:cNvPr id="37" name="Text 24"/>
          <p:cNvSpPr/>
          <p:nvPr/>
        </p:nvSpPr>
        <p:spPr>
          <a:xfrm>
            <a:off x="6681788" y="5825430"/>
            <a:ext cx="551021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Lower VTE/Breast cancer risk than synthetics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748605"/>
            <a:ext cx="381000" cy="2857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62930"/>
            <a:ext cx="5600700" cy="259273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291530"/>
            <a:ext cx="304800" cy="3048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1367730"/>
            <a:ext cx="190500" cy="152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3884265"/>
            <a:ext cx="5600700" cy="259273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4112865"/>
            <a:ext cx="304800" cy="3048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4189065"/>
            <a:ext cx="1905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0300" y="1062930"/>
            <a:ext cx="5600700" cy="259273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38900" y="1291530"/>
            <a:ext cx="304800" cy="3048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96050" y="1367730"/>
            <a:ext cx="190500" cy="152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38900" y="2722215"/>
            <a:ext cx="5143500" cy="7048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0300" y="3884265"/>
            <a:ext cx="5600700" cy="259273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38900" y="4112865"/>
            <a:ext cx="304800" cy="3048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96050" y="4189065"/>
            <a:ext cx="190500" cy="152400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381000" y="190500"/>
            <a:ext cx="4480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D4A373"/>
                </a:solidFill>
              </a:rPr>
              <a:t>HRT SERIES: DECK 2 | PRESCRIBING</a:t>
            </a:r>
            <a:endParaRPr lang="en-US" sz="900" dirty="0"/>
          </a:p>
        </p:txBody>
      </p:sp>
      <p:sp>
        <p:nvSpPr>
          <p:cNvPr id="18" name="Text 1"/>
          <p:cNvSpPr/>
          <p:nvPr/>
        </p:nvSpPr>
        <p:spPr>
          <a:xfrm>
            <a:off x="381000" y="400050"/>
            <a:ext cx="950976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The Mirena IUS: A Versatile Tool</a:t>
            </a:r>
            <a:endParaRPr lang="en-US" sz="1950" dirty="0"/>
          </a:p>
        </p:txBody>
      </p:sp>
      <p:sp>
        <p:nvSpPr>
          <p:cNvPr id="19" name="Text 2"/>
          <p:cNvSpPr/>
          <p:nvPr/>
        </p:nvSpPr>
        <p:spPr>
          <a:xfrm>
            <a:off x="1028700" y="1315343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Dual Action Protection</a:t>
            </a:r>
            <a:endParaRPr lang="en-US" sz="1350" dirty="0"/>
          </a:p>
        </p:txBody>
      </p:sp>
      <p:sp>
        <p:nvSpPr>
          <p:cNvPr id="20" name="Text 3"/>
          <p:cNvSpPr/>
          <p:nvPr/>
        </p:nvSpPr>
        <p:spPr>
          <a:xfrm>
            <a:off x="838200" y="1748730"/>
            <a:ext cx="908710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Provides highly effective long-acting contraception.</a:t>
            </a:r>
            <a:endParaRPr lang="en-US" sz="1200" dirty="0"/>
          </a:p>
        </p:txBody>
      </p:sp>
      <p:sp>
        <p:nvSpPr>
          <p:cNvPr id="21" name="Text 4"/>
          <p:cNvSpPr/>
          <p:nvPr/>
        </p:nvSpPr>
        <p:spPr>
          <a:xfrm>
            <a:off x="838200" y="2072580"/>
            <a:ext cx="8737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Delivers necessary endometrial protection for HRT.</a:t>
            </a:r>
            <a:endParaRPr lang="en-US" sz="1200" dirty="0"/>
          </a:p>
        </p:txBody>
      </p:sp>
      <p:sp>
        <p:nvSpPr>
          <p:cNvPr id="22" name="Text 5"/>
          <p:cNvSpPr/>
          <p:nvPr/>
        </p:nvSpPr>
        <p:spPr>
          <a:xfrm>
            <a:off x="838200" y="2396430"/>
            <a:ext cx="588331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Licensed for 5 years for HRT use.</a:t>
            </a:r>
            <a:endParaRPr lang="en-US" sz="1200" dirty="0"/>
          </a:p>
        </p:txBody>
      </p:sp>
      <p:sp>
        <p:nvSpPr>
          <p:cNvPr id="23" name="Text 6"/>
          <p:cNvSpPr/>
          <p:nvPr/>
        </p:nvSpPr>
        <p:spPr>
          <a:xfrm>
            <a:off x="838200" y="2720280"/>
            <a:ext cx="897060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52mg Levonorgestrel Intrauterine System (LNG-IUS).</a:t>
            </a:r>
            <a:endParaRPr lang="en-US" sz="1200" dirty="0"/>
          </a:p>
        </p:txBody>
      </p:sp>
      <p:sp>
        <p:nvSpPr>
          <p:cNvPr id="24" name="Text 7"/>
          <p:cNvSpPr/>
          <p:nvPr/>
        </p:nvSpPr>
        <p:spPr>
          <a:xfrm>
            <a:off x="1028700" y="4136678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The "Add-on" Strategy</a:t>
            </a:r>
            <a:endParaRPr lang="en-US" sz="1350" dirty="0"/>
          </a:p>
        </p:txBody>
      </p:sp>
      <p:sp>
        <p:nvSpPr>
          <p:cNvPr id="25" name="Text 8"/>
          <p:cNvSpPr/>
          <p:nvPr/>
        </p:nvSpPr>
        <p:spPr>
          <a:xfrm>
            <a:off x="838200" y="4570065"/>
            <a:ext cx="646582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Simplest regimen: Mirena + Oestrogen.</a:t>
            </a:r>
            <a:endParaRPr lang="en-US" sz="1200" dirty="0"/>
          </a:p>
        </p:txBody>
      </p:sp>
      <p:sp>
        <p:nvSpPr>
          <p:cNvPr id="26" name="Text 9"/>
          <p:cNvSpPr/>
          <p:nvPr/>
        </p:nvSpPr>
        <p:spPr>
          <a:xfrm>
            <a:off x="838200" y="4893915"/>
            <a:ext cx="646582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Add transdermal gel, spray, or patch.</a:t>
            </a:r>
            <a:endParaRPr lang="en-US" sz="1200" dirty="0"/>
          </a:p>
        </p:txBody>
      </p:sp>
      <p:sp>
        <p:nvSpPr>
          <p:cNvPr id="27" name="Text 10"/>
          <p:cNvSpPr/>
          <p:nvPr/>
        </p:nvSpPr>
        <p:spPr>
          <a:xfrm>
            <a:off x="838200" y="5217765"/>
            <a:ext cx="681532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No need for oral Utrogestan or tablets.</a:t>
            </a:r>
            <a:endParaRPr lang="en-US" sz="1200" dirty="0"/>
          </a:p>
        </p:txBody>
      </p:sp>
      <p:sp>
        <p:nvSpPr>
          <p:cNvPr id="28" name="Text 11"/>
          <p:cNvSpPr/>
          <p:nvPr/>
        </p:nvSpPr>
        <p:spPr>
          <a:xfrm>
            <a:off x="838200" y="5541615"/>
            <a:ext cx="78638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Induces amenorrhoea (stops periods) for most.</a:t>
            </a:r>
            <a:endParaRPr lang="en-US" sz="1200" dirty="0"/>
          </a:p>
        </p:txBody>
      </p:sp>
      <p:sp>
        <p:nvSpPr>
          <p:cNvPr id="29" name="Text 12"/>
          <p:cNvSpPr/>
          <p:nvPr/>
        </p:nvSpPr>
        <p:spPr>
          <a:xfrm>
            <a:off x="6858000" y="1315343"/>
            <a:ext cx="32918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Bradford Top Tip</a:t>
            </a:r>
            <a:endParaRPr lang="en-US" sz="1350" dirty="0"/>
          </a:p>
        </p:txBody>
      </p:sp>
      <p:sp>
        <p:nvSpPr>
          <p:cNvPr id="30" name="Text 13"/>
          <p:cNvSpPr/>
          <p:nvPr/>
        </p:nvSpPr>
        <p:spPr>
          <a:xfrm>
            <a:off x="6667500" y="1748730"/>
            <a:ext cx="5524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Ideal for perimenopausal women with heavy periods.</a:t>
            </a:r>
            <a:endParaRPr lang="en-US" sz="1200" dirty="0"/>
          </a:p>
        </p:txBody>
      </p:sp>
      <p:sp>
        <p:nvSpPr>
          <p:cNvPr id="31" name="Text 14"/>
          <p:cNvSpPr/>
          <p:nvPr/>
        </p:nvSpPr>
        <p:spPr>
          <a:xfrm>
            <a:off x="6667500" y="2072580"/>
            <a:ext cx="5524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Manages the "flooding" while starting HRT.</a:t>
            </a:r>
            <a:endParaRPr lang="en-US" sz="1200" dirty="0"/>
          </a:p>
        </p:txBody>
      </p:sp>
      <p:sp>
        <p:nvSpPr>
          <p:cNvPr id="32" name="Text 15"/>
          <p:cNvSpPr/>
          <p:nvPr/>
        </p:nvSpPr>
        <p:spPr>
          <a:xfrm>
            <a:off x="6667500" y="2396430"/>
            <a:ext cx="5524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Reduces systemic side effects of progesterone.</a:t>
            </a:r>
            <a:endParaRPr lang="en-US" sz="1200" dirty="0"/>
          </a:p>
        </p:txBody>
      </p:sp>
      <p:sp>
        <p:nvSpPr>
          <p:cNvPr id="33" name="Text 16"/>
          <p:cNvSpPr/>
          <p:nvPr/>
        </p:nvSpPr>
        <p:spPr>
          <a:xfrm>
            <a:off x="6581775" y="2865090"/>
            <a:ext cx="48577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D4A373"/>
                </a:solidFill>
              </a:rPr>
              <a:t>CLINICAL PEARL</a:t>
            </a:r>
            <a:endParaRPr lang="en-US" sz="900" dirty="0"/>
          </a:p>
        </p:txBody>
      </p:sp>
      <p:sp>
        <p:nvSpPr>
          <p:cNvPr id="34" name="Text 17"/>
          <p:cNvSpPr/>
          <p:nvPr/>
        </p:nvSpPr>
        <p:spPr>
          <a:xfrm>
            <a:off x="6581775" y="3084165"/>
            <a:ext cx="56102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5D4037"/>
                </a:solidFill>
              </a:rPr>
              <a:t>The Mirena is the "gold standard" for women needing both contraception and HRT.</a:t>
            </a:r>
            <a:endParaRPr lang="en-US" sz="1050" dirty="0"/>
          </a:p>
        </p:txBody>
      </p:sp>
      <p:sp>
        <p:nvSpPr>
          <p:cNvPr id="35" name="Text 18"/>
          <p:cNvSpPr/>
          <p:nvPr/>
        </p:nvSpPr>
        <p:spPr>
          <a:xfrm>
            <a:off x="6858000" y="4136678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AKT &amp; SCA Exam Fact</a:t>
            </a:r>
            <a:endParaRPr lang="en-US" sz="1350" dirty="0"/>
          </a:p>
        </p:txBody>
      </p:sp>
      <p:sp>
        <p:nvSpPr>
          <p:cNvPr id="36" name="Text 19"/>
          <p:cNvSpPr/>
          <p:nvPr/>
        </p:nvSpPr>
        <p:spPr>
          <a:xfrm>
            <a:off x="6667500" y="4570065"/>
            <a:ext cx="5524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Mirena DOES protect the endometrium.</a:t>
            </a:r>
            <a:endParaRPr lang="en-US" sz="1200" dirty="0"/>
          </a:p>
        </p:txBody>
      </p:sp>
      <p:sp>
        <p:nvSpPr>
          <p:cNvPr id="37" name="Text 20"/>
          <p:cNvSpPr/>
          <p:nvPr/>
        </p:nvSpPr>
        <p:spPr>
          <a:xfrm>
            <a:off x="6667500" y="4893915"/>
            <a:ext cx="5524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POP (Norethisterone 350mcg) DOES NOT.</a:t>
            </a:r>
            <a:endParaRPr lang="en-US" sz="1200" dirty="0"/>
          </a:p>
        </p:txBody>
      </p:sp>
      <p:sp>
        <p:nvSpPr>
          <p:cNvPr id="38" name="Text 21"/>
          <p:cNvSpPr/>
          <p:nvPr/>
        </p:nvSpPr>
        <p:spPr>
          <a:xfrm>
            <a:off x="6667500" y="5217765"/>
            <a:ext cx="5524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Depo-Provera injection DOES NOT.</a:t>
            </a:r>
            <a:endParaRPr lang="en-US" sz="1200" dirty="0"/>
          </a:p>
        </p:txBody>
      </p:sp>
      <p:sp>
        <p:nvSpPr>
          <p:cNvPr id="39" name="Text 22"/>
          <p:cNvSpPr/>
          <p:nvPr/>
        </p:nvSpPr>
        <p:spPr>
          <a:xfrm>
            <a:off x="6667500" y="5541615"/>
            <a:ext cx="5524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Only the 52mg LNG-IUS is licensed for this.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748605"/>
            <a:ext cx="381000" cy="285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967680"/>
            <a:ext cx="3683050" cy="560457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967680"/>
            <a:ext cx="3683050" cy="48577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132582"/>
            <a:ext cx="190500" cy="155823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54550" y="967680"/>
            <a:ext cx="3683050" cy="560457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4550" y="967680"/>
            <a:ext cx="3683050" cy="48577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45050" y="1132582"/>
            <a:ext cx="190500" cy="155823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28099" y="967680"/>
            <a:ext cx="3683050" cy="560457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28099" y="967680"/>
            <a:ext cx="3683050" cy="48577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18599" y="1132582"/>
            <a:ext cx="190500" cy="155823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18599" y="3272284"/>
            <a:ext cx="3302050" cy="828675"/>
          </a:xfrm>
          <a:prstGeom prst="rect">
            <a:avLst/>
          </a:prstGeom>
        </p:spPr>
      </p:pic>
      <p:sp>
        <p:nvSpPr>
          <p:cNvPr id="15" name="Text 0"/>
          <p:cNvSpPr/>
          <p:nvPr/>
        </p:nvSpPr>
        <p:spPr>
          <a:xfrm>
            <a:off x="381000" y="190500"/>
            <a:ext cx="4480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D4A373"/>
                </a:solidFill>
              </a:rPr>
              <a:t>HRT SERIES: DECK 2 | PRESCRIBING</a:t>
            </a:r>
            <a:endParaRPr lang="en-US" sz="900" dirty="0"/>
          </a:p>
        </p:txBody>
      </p:sp>
      <p:sp>
        <p:nvSpPr>
          <p:cNvPr id="16" name="Text 1"/>
          <p:cNvSpPr/>
          <p:nvPr/>
        </p:nvSpPr>
        <p:spPr>
          <a:xfrm>
            <a:off x="381000" y="400050"/>
            <a:ext cx="1069848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Vaginal Oestrogen for Local Symptoms</a:t>
            </a:r>
            <a:endParaRPr lang="en-US" sz="1950" dirty="0"/>
          </a:p>
        </p:txBody>
      </p:sp>
      <p:sp>
        <p:nvSpPr>
          <p:cNvPr id="17" name="Text 2"/>
          <p:cNvSpPr/>
          <p:nvPr/>
        </p:nvSpPr>
        <p:spPr>
          <a:xfrm>
            <a:off x="876300" y="1081980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Common Preparations</a:t>
            </a:r>
            <a:endParaRPr lang="en-US" sz="1350" dirty="0"/>
          </a:p>
        </p:txBody>
      </p:sp>
      <p:sp>
        <p:nvSpPr>
          <p:cNvPr id="18" name="Text 3"/>
          <p:cNvSpPr/>
          <p:nvPr/>
        </p:nvSpPr>
        <p:spPr>
          <a:xfrm>
            <a:off x="800100" y="1663005"/>
            <a:ext cx="310896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Vagifem Pessaries</a:t>
            </a:r>
            <a:endParaRPr lang="en-US" sz="1200" dirty="0"/>
          </a:p>
        </p:txBody>
      </p:sp>
      <p:sp>
        <p:nvSpPr>
          <p:cNvPr id="19" name="Text 4"/>
          <p:cNvSpPr/>
          <p:nvPr/>
        </p:nvSpPr>
        <p:spPr>
          <a:xfrm>
            <a:off x="800100" y="1876276"/>
            <a:ext cx="581406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Estradiol 10mcg; low systemic dose.</a:t>
            </a:r>
            <a:endParaRPr lang="en-US" sz="1050" dirty="0"/>
          </a:p>
        </p:txBody>
      </p:sp>
      <p:sp>
        <p:nvSpPr>
          <p:cNvPr id="20" name="Text 5"/>
          <p:cNvSpPr/>
          <p:nvPr/>
        </p:nvSpPr>
        <p:spPr>
          <a:xfrm>
            <a:off x="800100" y="2196257"/>
            <a:ext cx="256032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Estriol Creams</a:t>
            </a:r>
            <a:endParaRPr lang="en-US" sz="1200" dirty="0"/>
          </a:p>
        </p:txBody>
      </p:sp>
      <p:sp>
        <p:nvSpPr>
          <p:cNvPr id="21" name="Text 6"/>
          <p:cNvSpPr/>
          <p:nvPr/>
        </p:nvSpPr>
        <p:spPr>
          <a:xfrm>
            <a:off x="800100" y="2409527"/>
            <a:ext cx="624078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Gynest or Ovestin; topical application.</a:t>
            </a:r>
            <a:endParaRPr lang="en-US" sz="1050" dirty="0"/>
          </a:p>
        </p:txBody>
      </p:sp>
      <p:sp>
        <p:nvSpPr>
          <p:cNvPr id="22" name="Text 7"/>
          <p:cNvSpPr/>
          <p:nvPr/>
        </p:nvSpPr>
        <p:spPr>
          <a:xfrm>
            <a:off x="800100" y="2729508"/>
            <a:ext cx="219456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Estring Ring</a:t>
            </a:r>
            <a:endParaRPr lang="en-US" sz="1200" dirty="0"/>
          </a:p>
        </p:txBody>
      </p:sp>
      <p:sp>
        <p:nvSpPr>
          <p:cNvPr id="23" name="Text 8"/>
          <p:cNvSpPr/>
          <p:nvPr/>
        </p:nvSpPr>
        <p:spPr>
          <a:xfrm>
            <a:off x="800100" y="2942779"/>
            <a:ext cx="474726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Lasts 3 months; slow release.</a:t>
            </a:r>
            <a:endParaRPr lang="en-US" sz="1050" dirty="0"/>
          </a:p>
        </p:txBody>
      </p:sp>
      <p:sp>
        <p:nvSpPr>
          <p:cNvPr id="24" name="Text 9"/>
          <p:cNvSpPr/>
          <p:nvPr/>
        </p:nvSpPr>
        <p:spPr>
          <a:xfrm>
            <a:off x="800100" y="3262759"/>
            <a:ext cx="256032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Safety Profile</a:t>
            </a:r>
            <a:endParaRPr lang="en-US" sz="1200" dirty="0"/>
          </a:p>
        </p:txBody>
      </p:sp>
      <p:sp>
        <p:nvSpPr>
          <p:cNvPr id="25" name="Text 10"/>
          <p:cNvSpPr/>
          <p:nvPr/>
        </p:nvSpPr>
        <p:spPr>
          <a:xfrm>
            <a:off x="800100" y="3476030"/>
            <a:ext cx="528066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Very minimal systemic absorption.</a:t>
            </a:r>
            <a:endParaRPr lang="en-US" sz="1050" dirty="0"/>
          </a:p>
        </p:txBody>
      </p:sp>
      <p:sp>
        <p:nvSpPr>
          <p:cNvPr id="26" name="Text 11"/>
          <p:cNvSpPr/>
          <p:nvPr/>
        </p:nvSpPr>
        <p:spPr>
          <a:xfrm>
            <a:off x="4749850" y="1081980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Prescribing Rules</a:t>
            </a:r>
            <a:endParaRPr lang="en-US" sz="1350" dirty="0"/>
          </a:p>
        </p:txBody>
      </p:sp>
      <p:sp>
        <p:nvSpPr>
          <p:cNvPr id="27" name="Text 12"/>
          <p:cNvSpPr/>
          <p:nvPr/>
        </p:nvSpPr>
        <p:spPr>
          <a:xfrm>
            <a:off x="4673650" y="1663005"/>
            <a:ext cx="384048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No Progestogen Needed</a:t>
            </a:r>
            <a:endParaRPr lang="en-US" sz="1200" dirty="0"/>
          </a:p>
        </p:txBody>
      </p:sp>
      <p:sp>
        <p:nvSpPr>
          <p:cNvPr id="28" name="Text 13"/>
          <p:cNvSpPr/>
          <p:nvPr/>
        </p:nvSpPr>
        <p:spPr>
          <a:xfrm>
            <a:off x="4673650" y="1876276"/>
            <a:ext cx="528066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Endometrium not affected by dose.</a:t>
            </a:r>
            <a:endParaRPr lang="en-US" sz="1050" dirty="0"/>
          </a:p>
        </p:txBody>
      </p:sp>
      <p:sp>
        <p:nvSpPr>
          <p:cNvPr id="29" name="Text 14"/>
          <p:cNvSpPr/>
          <p:nvPr/>
        </p:nvSpPr>
        <p:spPr>
          <a:xfrm>
            <a:off x="4673650" y="2196257"/>
            <a:ext cx="237744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Long-term Use</a:t>
            </a:r>
            <a:endParaRPr lang="en-US" sz="1200" dirty="0"/>
          </a:p>
        </p:txBody>
      </p:sp>
      <p:sp>
        <p:nvSpPr>
          <p:cNvPr id="30" name="Text 15"/>
          <p:cNvSpPr/>
          <p:nvPr/>
        </p:nvSpPr>
        <p:spPr>
          <a:xfrm>
            <a:off x="4673650" y="2409527"/>
            <a:ext cx="48006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Can be continued indefinitely.</a:t>
            </a:r>
            <a:endParaRPr lang="en-US" sz="1050" dirty="0"/>
          </a:p>
        </p:txBody>
      </p:sp>
      <p:sp>
        <p:nvSpPr>
          <p:cNvPr id="31" name="Text 16"/>
          <p:cNvSpPr/>
          <p:nvPr/>
        </p:nvSpPr>
        <p:spPr>
          <a:xfrm>
            <a:off x="4673650" y="2729508"/>
            <a:ext cx="292608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Urogenital Focus</a:t>
            </a:r>
            <a:endParaRPr lang="en-US" sz="1200" dirty="0"/>
          </a:p>
        </p:txBody>
      </p:sp>
      <p:sp>
        <p:nvSpPr>
          <p:cNvPr id="32" name="Text 17"/>
          <p:cNvSpPr/>
          <p:nvPr/>
        </p:nvSpPr>
        <p:spPr>
          <a:xfrm>
            <a:off x="4673650" y="2942779"/>
            <a:ext cx="544068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Treats dryness, urgency, and UTIs.</a:t>
            </a:r>
            <a:endParaRPr lang="en-US" sz="1050" dirty="0"/>
          </a:p>
        </p:txBody>
      </p:sp>
      <p:sp>
        <p:nvSpPr>
          <p:cNvPr id="33" name="Text 18"/>
          <p:cNvSpPr/>
          <p:nvPr/>
        </p:nvSpPr>
        <p:spPr>
          <a:xfrm>
            <a:off x="4673650" y="3262759"/>
            <a:ext cx="219456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Dual Therapy</a:t>
            </a:r>
            <a:endParaRPr lang="en-US" sz="1200" dirty="0"/>
          </a:p>
        </p:txBody>
      </p:sp>
      <p:sp>
        <p:nvSpPr>
          <p:cNvPr id="34" name="Text 19"/>
          <p:cNvSpPr/>
          <p:nvPr/>
        </p:nvSpPr>
        <p:spPr>
          <a:xfrm>
            <a:off x="4673650" y="3476030"/>
            <a:ext cx="448056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Safe alongside systemic HRT.</a:t>
            </a:r>
            <a:endParaRPr lang="en-US" sz="1050" dirty="0"/>
          </a:p>
        </p:txBody>
      </p:sp>
      <p:sp>
        <p:nvSpPr>
          <p:cNvPr id="35" name="Text 20"/>
          <p:cNvSpPr/>
          <p:nvPr/>
        </p:nvSpPr>
        <p:spPr>
          <a:xfrm>
            <a:off x="8623399" y="1081980"/>
            <a:ext cx="3568601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Clinical &amp; Exam Pearls</a:t>
            </a:r>
            <a:endParaRPr lang="en-US" sz="1350" dirty="0"/>
          </a:p>
        </p:txBody>
      </p:sp>
      <p:sp>
        <p:nvSpPr>
          <p:cNvPr id="36" name="Text 21"/>
          <p:cNvSpPr/>
          <p:nvPr/>
        </p:nvSpPr>
        <p:spPr>
          <a:xfrm>
            <a:off x="8547199" y="1663005"/>
            <a:ext cx="3644801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Breast Cancer Safety</a:t>
            </a:r>
            <a:endParaRPr lang="en-US" sz="1200" dirty="0"/>
          </a:p>
        </p:txBody>
      </p:sp>
      <p:sp>
        <p:nvSpPr>
          <p:cNvPr id="37" name="Text 22"/>
          <p:cNvSpPr/>
          <p:nvPr/>
        </p:nvSpPr>
        <p:spPr>
          <a:xfrm>
            <a:off x="8547199" y="1876276"/>
            <a:ext cx="3644801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Usually safe; oncologist advice required.</a:t>
            </a:r>
            <a:endParaRPr lang="en-US" sz="1050" dirty="0"/>
          </a:p>
        </p:txBody>
      </p:sp>
      <p:sp>
        <p:nvSpPr>
          <p:cNvPr id="38" name="Text 23"/>
          <p:cNvSpPr/>
          <p:nvPr/>
        </p:nvSpPr>
        <p:spPr>
          <a:xfrm>
            <a:off x="8547199" y="2196257"/>
            <a:ext cx="256032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Recurrent UTIs</a:t>
            </a:r>
            <a:endParaRPr lang="en-US" sz="1200" dirty="0"/>
          </a:p>
        </p:txBody>
      </p:sp>
      <p:sp>
        <p:nvSpPr>
          <p:cNvPr id="39" name="Text 24"/>
          <p:cNvSpPr/>
          <p:nvPr/>
        </p:nvSpPr>
        <p:spPr>
          <a:xfrm>
            <a:off x="8547199" y="2409527"/>
            <a:ext cx="3644801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Highly effective prevention in elderly.</a:t>
            </a:r>
            <a:endParaRPr lang="en-US" sz="1050" dirty="0"/>
          </a:p>
        </p:txBody>
      </p:sp>
      <p:sp>
        <p:nvSpPr>
          <p:cNvPr id="40" name="Text 25"/>
          <p:cNvSpPr/>
          <p:nvPr/>
        </p:nvSpPr>
        <p:spPr>
          <a:xfrm>
            <a:off x="8547199" y="2729508"/>
            <a:ext cx="256032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AKT High-Yield</a:t>
            </a:r>
            <a:endParaRPr lang="en-US" sz="1200" dirty="0"/>
          </a:p>
        </p:txBody>
      </p:sp>
      <p:sp>
        <p:nvSpPr>
          <p:cNvPr id="41" name="Text 26"/>
          <p:cNvSpPr/>
          <p:nvPr/>
        </p:nvSpPr>
        <p:spPr>
          <a:xfrm>
            <a:off x="8547199" y="2942779"/>
            <a:ext cx="3644801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Low-dose vaginal E2 ≠ cancer risk.</a:t>
            </a:r>
            <a:endParaRPr lang="en-US" sz="1050" dirty="0"/>
          </a:p>
        </p:txBody>
      </p:sp>
      <p:sp>
        <p:nvSpPr>
          <p:cNvPr id="42" name="Text 27"/>
          <p:cNvSpPr/>
          <p:nvPr/>
        </p:nvSpPr>
        <p:spPr>
          <a:xfrm>
            <a:off x="8432899" y="3272284"/>
            <a:ext cx="3073450" cy="8286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i="1" dirty="0">
                <a:solidFill>
                  <a:srgbClr val="2C3E50"/>
                </a:solidFill>
              </a:rPr>
              <a:t>SCA Roleplay:</a:t>
            </a:r>
            <a:r>
              <a:rPr lang="en-US" sz="1050" i="1" dirty="0">
                <a:solidFill>
                  <a:srgbClr val="2C3E50"/>
                </a:solidFill>
              </a:rPr>
              <a:t> "Explain to a 70-year-old why she doesn't need a 'break' from her Vagifem after 10 years."</a:t>
            </a: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834330"/>
            <a:ext cx="381000" cy="285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015305"/>
            <a:ext cx="5381625" cy="228793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1250752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015305"/>
            <a:ext cx="5381625" cy="228793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1250752"/>
            <a:ext cx="238125" cy="190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3531840"/>
            <a:ext cx="5381625" cy="228793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3767286"/>
            <a:ext cx="238125" cy="190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3531840"/>
            <a:ext cx="5381625" cy="228793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7475" y="3767286"/>
            <a:ext cx="238125" cy="190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6124575"/>
            <a:ext cx="11049000" cy="428625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571500" y="304800"/>
            <a:ext cx="4480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D4A373"/>
                </a:solidFill>
              </a:rPr>
              <a:t>HRT SERIES: DECK 2 | PRESCRIBING</a:t>
            </a:r>
            <a:endParaRPr lang="en-US" sz="900" dirty="0"/>
          </a:p>
        </p:txBody>
      </p:sp>
      <p:sp>
        <p:nvSpPr>
          <p:cNvPr id="15" name="Text 1"/>
          <p:cNvSpPr/>
          <p:nvPr/>
        </p:nvSpPr>
        <p:spPr>
          <a:xfrm>
            <a:off x="571500" y="504825"/>
            <a:ext cx="921258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Tibolone: An Alternative Option</a:t>
            </a:r>
            <a:endParaRPr lang="en-US" sz="1950" dirty="0"/>
          </a:p>
        </p:txBody>
      </p:sp>
      <p:sp>
        <p:nvSpPr>
          <p:cNvPr id="16" name="Text 2"/>
          <p:cNvSpPr/>
          <p:nvPr/>
        </p:nvSpPr>
        <p:spPr>
          <a:xfrm>
            <a:off x="1152525" y="1210568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What is Tibolone (Livial)?</a:t>
            </a:r>
            <a:endParaRPr lang="en-US" sz="1350" dirty="0"/>
          </a:p>
        </p:txBody>
      </p:sp>
      <p:sp>
        <p:nvSpPr>
          <p:cNvPr id="17" name="Text 3"/>
          <p:cNvSpPr/>
          <p:nvPr/>
        </p:nvSpPr>
        <p:spPr>
          <a:xfrm>
            <a:off x="1028700" y="1596330"/>
            <a:ext cx="5929274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Unique </a:t>
            </a:r>
            <a:r>
              <a:rPr lang="en-US" sz="1200" b="1" dirty="0">
                <a:solidFill>
                  <a:srgbClr val="34495E"/>
                </a:solidFill>
              </a:rPr>
              <a:t>synthetic steroid</a:t>
            </a:r>
            <a:r>
              <a:rPr lang="en-US" sz="1200" dirty="0">
                <a:solidFill>
                  <a:srgbClr val="34495E"/>
                </a:solidFill>
              </a:rPr>
              <a:t> compound.</a:t>
            </a:r>
            <a:endParaRPr lang="en-US" sz="1200" dirty="0"/>
          </a:p>
        </p:txBody>
      </p:sp>
      <p:sp>
        <p:nvSpPr>
          <p:cNvPr id="18" name="Text 4"/>
          <p:cNvSpPr/>
          <p:nvPr/>
        </p:nvSpPr>
        <p:spPr>
          <a:xfrm>
            <a:off x="1028700" y="1885801"/>
            <a:ext cx="7498787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Has oestrogenic and progestogenic activity.</a:t>
            </a:r>
            <a:endParaRPr lang="en-US" sz="1200" dirty="0"/>
          </a:p>
        </p:txBody>
      </p:sp>
      <p:sp>
        <p:nvSpPr>
          <p:cNvPr id="19" name="Text 5"/>
          <p:cNvSpPr/>
          <p:nvPr/>
        </p:nvSpPr>
        <p:spPr>
          <a:xfrm>
            <a:off x="1028700" y="2175272"/>
            <a:ext cx="7498787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Provides </a:t>
            </a:r>
            <a:r>
              <a:rPr lang="en-US" sz="1200" b="1" dirty="0">
                <a:solidFill>
                  <a:srgbClr val="34495E"/>
                </a:solidFill>
              </a:rPr>
              <a:t>androgenic</a:t>
            </a:r>
            <a:r>
              <a:rPr lang="en-US" sz="1200" dirty="0">
                <a:solidFill>
                  <a:srgbClr val="34495E"/>
                </a:solidFill>
              </a:rPr>
              <a:t> (male-hormone) effects.</a:t>
            </a:r>
            <a:endParaRPr lang="en-US" sz="1200" dirty="0"/>
          </a:p>
        </p:txBody>
      </p:sp>
      <p:sp>
        <p:nvSpPr>
          <p:cNvPr id="20" name="Text 6"/>
          <p:cNvSpPr/>
          <p:nvPr/>
        </p:nvSpPr>
        <p:spPr>
          <a:xfrm>
            <a:off x="1028700" y="2464743"/>
            <a:ext cx="558049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Acts as continuous combined HRT.</a:t>
            </a:r>
            <a:endParaRPr lang="en-US" sz="1200" dirty="0"/>
          </a:p>
        </p:txBody>
      </p:sp>
      <p:sp>
        <p:nvSpPr>
          <p:cNvPr id="21" name="Text 7"/>
          <p:cNvSpPr/>
          <p:nvPr/>
        </p:nvSpPr>
        <p:spPr>
          <a:xfrm>
            <a:off x="1028700" y="2754213"/>
            <a:ext cx="645244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No separate progesterone is required.</a:t>
            </a:r>
            <a:endParaRPr lang="en-US" sz="1200" dirty="0"/>
          </a:p>
        </p:txBody>
      </p:sp>
      <p:sp>
        <p:nvSpPr>
          <p:cNvPr id="22" name="Text 8"/>
          <p:cNvSpPr/>
          <p:nvPr/>
        </p:nvSpPr>
        <p:spPr>
          <a:xfrm>
            <a:off x="6819900" y="1210568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Indications &amp; Use</a:t>
            </a:r>
            <a:endParaRPr lang="en-US" sz="1350" dirty="0"/>
          </a:p>
        </p:txBody>
      </p:sp>
      <p:sp>
        <p:nvSpPr>
          <p:cNvPr id="23" name="Text 9"/>
          <p:cNvSpPr/>
          <p:nvPr/>
        </p:nvSpPr>
        <p:spPr>
          <a:xfrm>
            <a:off x="6696075" y="1596330"/>
            <a:ext cx="46958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4495E"/>
                </a:solidFill>
              </a:rPr>
              <a:t>Postmenopausal</a:t>
            </a:r>
            <a:r>
              <a:rPr lang="en-US" sz="1200" dirty="0">
                <a:solidFill>
                  <a:srgbClr val="34495E"/>
                </a:solidFill>
              </a:rPr>
              <a:t> women only.</a:t>
            </a:r>
            <a:endParaRPr lang="en-US" sz="1200" dirty="0"/>
          </a:p>
        </p:txBody>
      </p:sp>
      <p:sp>
        <p:nvSpPr>
          <p:cNvPr id="24" name="Text 10"/>
          <p:cNvSpPr/>
          <p:nvPr/>
        </p:nvSpPr>
        <p:spPr>
          <a:xfrm>
            <a:off x="6696075" y="1885801"/>
            <a:ext cx="46958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Wait &gt;1 year after LMP.</a:t>
            </a:r>
            <a:endParaRPr lang="en-US" sz="1200" dirty="0"/>
          </a:p>
        </p:txBody>
      </p:sp>
      <p:sp>
        <p:nvSpPr>
          <p:cNvPr id="25" name="Text 11"/>
          <p:cNvSpPr/>
          <p:nvPr/>
        </p:nvSpPr>
        <p:spPr>
          <a:xfrm>
            <a:off x="6696075" y="2175272"/>
            <a:ext cx="54959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Specifically treats </a:t>
            </a:r>
            <a:r>
              <a:rPr lang="en-US" sz="1200" b="1" dirty="0">
                <a:solidFill>
                  <a:srgbClr val="34495E"/>
                </a:solidFill>
              </a:rPr>
              <a:t>libido issues</a:t>
            </a:r>
            <a:r>
              <a:rPr lang="en-US" sz="1200" dirty="0">
                <a:solidFill>
                  <a:srgbClr val="34495E"/>
                </a:solidFill>
              </a:rPr>
              <a:t>.</a:t>
            </a:r>
            <a:endParaRPr lang="en-US" sz="1200" dirty="0"/>
          </a:p>
        </p:txBody>
      </p:sp>
      <p:sp>
        <p:nvSpPr>
          <p:cNvPr id="26" name="Text 12"/>
          <p:cNvSpPr/>
          <p:nvPr/>
        </p:nvSpPr>
        <p:spPr>
          <a:xfrm>
            <a:off x="6696075" y="2464743"/>
            <a:ext cx="54959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Effective for vasomotor symptoms (flushes).</a:t>
            </a:r>
            <a:endParaRPr lang="en-US" sz="1200" dirty="0"/>
          </a:p>
        </p:txBody>
      </p:sp>
      <p:sp>
        <p:nvSpPr>
          <p:cNvPr id="27" name="Text 13"/>
          <p:cNvSpPr/>
          <p:nvPr/>
        </p:nvSpPr>
        <p:spPr>
          <a:xfrm>
            <a:off x="6696075" y="2754213"/>
            <a:ext cx="54959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Good alternative to standard HRT.</a:t>
            </a:r>
            <a:endParaRPr lang="en-US" sz="1200" dirty="0"/>
          </a:p>
        </p:txBody>
      </p:sp>
      <p:sp>
        <p:nvSpPr>
          <p:cNvPr id="28" name="Text 14"/>
          <p:cNvSpPr/>
          <p:nvPr/>
        </p:nvSpPr>
        <p:spPr>
          <a:xfrm>
            <a:off x="1152525" y="3727103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Risks for Older Women</a:t>
            </a:r>
            <a:endParaRPr lang="en-US" sz="1350" dirty="0"/>
          </a:p>
        </p:txBody>
      </p:sp>
      <p:sp>
        <p:nvSpPr>
          <p:cNvPr id="29" name="Text 15"/>
          <p:cNvSpPr/>
          <p:nvPr/>
        </p:nvSpPr>
        <p:spPr>
          <a:xfrm>
            <a:off x="1028700" y="4112865"/>
            <a:ext cx="633618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Increased </a:t>
            </a:r>
            <a:r>
              <a:rPr lang="en-US" sz="1200" b="1" dirty="0">
                <a:solidFill>
                  <a:srgbClr val="34495E"/>
                </a:solidFill>
              </a:rPr>
              <a:t>stroke risk</a:t>
            </a:r>
            <a:r>
              <a:rPr lang="en-US" sz="1200" dirty="0">
                <a:solidFill>
                  <a:srgbClr val="34495E"/>
                </a:solidFill>
              </a:rPr>
              <a:t> in women &gt;60.</a:t>
            </a:r>
            <a:endParaRPr lang="en-US" sz="1200" dirty="0"/>
          </a:p>
        </p:txBody>
      </p:sp>
      <p:sp>
        <p:nvSpPr>
          <p:cNvPr id="30" name="Text 16"/>
          <p:cNvSpPr/>
          <p:nvPr/>
        </p:nvSpPr>
        <p:spPr>
          <a:xfrm>
            <a:off x="1028700" y="4402336"/>
            <a:ext cx="575488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Avoid in high breast cancer risk.</a:t>
            </a:r>
            <a:endParaRPr lang="en-US" sz="1200" dirty="0"/>
          </a:p>
        </p:txBody>
      </p:sp>
      <p:sp>
        <p:nvSpPr>
          <p:cNvPr id="31" name="Text 17"/>
          <p:cNvSpPr/>
          <p:nvPr/>
        </p:nvSpPr>
        <p:spPr>
          <a:xfrm>
            <a:off x="1028700" y="4691807"/>
            <a:ext cx="6975616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Not "body-identical" (purely synthetic).</a:t>
            </a:r>
            <a:endParaRPr lang="en-US" sz="1200" dirty="0"/>
          </a:p>
        </p:txBody>
      </p:sp>
      <p:sp>
        <p:nvSpPr>
          <p:cNvPr id="32" name="Text 18"/>
          <p:cNvSpPr/>
          <p:nvPr/>
        </p:nvSpPr>
        <p:spPr>
          <a:xfrm>
            <a:off x="1028700" y="4981277"/>
            <a:ext cx="6103664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May cause erratic vaginal bleeding.</a:t>
            </a:r>
            <a:endParaRPr lang="en-US" sz="1200" dirty="0"/>
          </a:p>
        </p:txBody>
      </p:sp>
      <p:sp>
        <p:nvSpPr>
          <p:cNvPr id="33" name="Text 19"/>
          <p:cNvSpPr/>
          <p:nvPr/>
        </p:nvSpPr>
        <p:spPr>
          <a:xfrm>
            <a:off x="1028700" y="5270748"/>
            <a:ext cx="46958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Avoid if history of VTE.</a:t>
            </a:r>
            <a:endParaRPr lang="en-US" sz="1200" dirty="0"/>
          </a:p>
        </p:txBody>
      </p:sp>
      <p:sp>
        <p:nvSpPr>
          <p:cNvPr id="34" name="Text 20"/>
          <p:cNvSpPr/>
          <p:nvPr/>
        </p:nvSpPr>
        <p:spPr>
          <a:xfrm>
            <a:off x="6819900" y="3727103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AKT &amp; Bradford Exam Pearls</a:t>
            </a:r>
            <a:endParaRPr lang="en-US" sz="1350" dirty="0"/>
          </a:p>
        </p:txBody>
      </p:sp>
      <p:sp>
        <p:nvSpPr>
          <p:cNvPr id="35" name="Text 21"/>
          <p:cNvSpPr/>
          <p:nvPr/>
        </p:nvSpPr>
        <p:spPr>
          <a:xfrm>
            <a:off x="6696075" y="4112865"/>
            <a:ext cx="488293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Do </a:t>
            </a:r>
            <a:r>
              <a:rPr lang="en-US" sz="1200" b="1" dirty="0">
                <a:solidFill>
                  <a:srgbClr val="34495E"/>
                </a:solidFill>
              </a:rPr>
              <a:t>NOT</a:t>
            </a:r>
            <a:r>
              <a:rPr lang="en-US" sz="1200" dirty="0">
                <a:solidFill>
                  <a:srgbClr val="34495E"/>
                </a:solidFill>
              </a:rPr>
              <a:t> use in perimenopause.</a:t>
            </a:r>
            <a:endParaRPr lang="en-US" sz="1200" dirty="0"/>
          </a:p>
        </p:txBody>
      </p:sp>
      <p:sp>
        <p:nvSpPr>
          <p:cNvPr id="36" name="Text 22"/>
          <p:cNvSpPr/>
          <p:nvPr/>
        </p:nvSpPr>
        <p:spPr>
          <a:xfrm>
            <a:off x="6696075" y="4402336"/>
            <a:ext cx="54959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Classed as a "no-bleed" regimen.</a:t>
            </a:r>
            <a:endParaRPr lang="en-US" sz="1200" dirty="0"/>
          </a:p>
        </p:txBody>
      </p:sp>
      <p:sp>
        <p:nvSpPr>
          <p:cNvPr id="37" name="Text 23"/>
          <p:cNvSpPr/>
          <p:nvPr/>
        </p:nvSpPr>
        <p:spPr>
          <a:xfrm>
            <a:off x="6696075" y="4691807"/>
            <a:ext cx="54959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Document stroke risk discussion clearly.</a:t>
            </a:r>
            <a:endParaRPr lang="en-US" sz="1200" dirty="0"/>
          </a:p>
        </p:txBody>
      </p:sp>
      <p:sp>
        <p:nvSpPr>
          <p:cNvPr id="38" name="Text 24"/>
          <p:cNvSpPr/>
          <p:nvPr/>
        </p:nvSpPr>
        <p:spPr>
          <a:xfrm>
            <a:off x="6696075" y="4981277"/>
            <a:ext cx="54959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Use for androgenic "edge" in libido.</a:t>
            </a:r>
            <a:endParaRPr lang="en-US" sz="1200" dirty="0"/>
          </a:p>
        </p:txBody>
      </p:sp>
      <p:sp>
        <p:nvSpPr>
          <p:cNvPr id="39" name="Text 25"/>
          <p:cNvSpPr/>
          <p:nvPr/>
        </p:nvSpPr>
        <p:spPr>
          <a:xfrm>
            <a:off x="6696075" y="5270748"/>
            <a:ext cx="54959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Check LFTs if history of liver disease.</a:t>
            </a:r>
            <a:endParaRPr lang="en-US" sz="1200" dirty="0"/>
          </a:p>
        </p:txBody>
      </p:sp>
      <p:sp>
        <p:nvSpPr>
          <p:cNvPr id="40" name="Text 26"/>
          <p:cNvSpPr/>
          <p:nvPr/>
        </p:nvSpPr>
        <p:spPr>
          <a:xfrm>
            <a:off x="714375" y="6124575"/>
            <a:ext cx="114776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2C3E50"/>
                </a:solidFill>
              </a:rPr>
              <a:t>SCA Roleplay: "How would you explain the specific benefit of Tibolone for sex drive to a 58-year-old, while balancing the risk of stroke?"</a:t>
            </a:r>
            <a:endParaRPr lang="en-US" sz="10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748605"/>
            <a:ext cx="381000" cy="2857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470422"/>
            <a:ext cx="3646140" cy="2455664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450" y="1682800"/>
            <a:ext cx="214313" cy="17532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4116586"/>
            <a:ext cx="3646140" cy="2455664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2450" y="4328964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17640" y="1470422"/>
            <a:ext cx="3756720" cy="510182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89090" y="1679972"/>
            <a:ext cx="1905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89090" y="1984772"/>
            <a:ext cx="3409950" cy="3619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64860" y="1470422"/>
            <a:ext cx="3646140" cy="2455664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36310" y="1682800"/>
            <a:ext cx="214313" cy="1753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36310" y="2903934"/>
            <a:ext cx="3303240" cy="82867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64860" y="4116586"/>
            <a:ext cx="3646140" cy="2455664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36310" y="4328964"/>
            <a:ext cx="214313" cy="175320"/>
          </a:xfrm>
          <a:prstGeom prst="rect">
            <a:avLst/>
          </a:prstGeom>
        </p:spPr>
      </p:pic>
      <p:sp>
        <p:nvSpPr>
          <p:cNvPr id="16" name="Text 0"/>
          <p:cNvSpPr/>
          <p:nvPr/>
        </p:nvSpPr>
        <p:spPr>
          <a:xfrm>
            <a:off x="381000" y="190500"/>
            <a:ext cx="4480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D4A373"/>
                </a:solidFill>
              </a:rPr>
              <a:t>HRT SERIES: DECK 2 | PRESCRIBING</a:t>
            </a:r>
            <a:endParaRPr lang="en-US" sz="900" dirty="0"/>
          </a:p>
        </p:txBody>
      </p:sp>
      <p:sp>
        <p:nvSpPr>
          <p:cNvPr id="17" name="Text 1"/>
          <p:cNvSpPr/>
          <p:nvPr/>
        </p:nvSpPr>
        <p:spPr>
          <a:xfrm>
            <a:off x="381000" y="400050"/>
            <a:ext cx="1181100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Breast Cancer Risk: The Absolute Numbers</a:t>
            </a:r>
            <a:endParaRPr lang="en-US" sz="1950" dirty="0"/>
          </a:p>
        </p:txBody>
      </p:sp>
      <p:sp>
        <p:nvSpPr>
          <p:cNvPr id="18" name="Text 2"/>
          <p:cNvSpPr/>
          <p:nvPr/>
        </p:nvSpPr>
        <p:spPr>
          <a:xfrm>
            <a:off x="381000" y="853380"/>
            <a:ext cx="85725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555555"/>
                </a:solidFill>
              </a:rPr>
              <a:t>Breaking down the risk into clear numbers per 1000 women to help patients understand the actual impact of combined HRT over five years.</a:t>
            </a:r>
            <a:endParaRPr lang="en-US" sz="1200" dirty="0"/>
          </a:p>
        </p:txBody>
      </p:sp>
      <p:sp>
        <p:nvSpPr>
          <p:cNvPr id="19" name="Text 3"/>
          <p:cNvSpPr/>
          <p:nvPr/>
        </p:nvSpPr>
        <p:spPr>
          <a:xfrm>
            <a:off x="862013" y="1641872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A44A3F"/>
                </a:solidFill>
              </a:rPr>
              <a:t>Combined HRT Risk</a:t>
            </a:r>
            <a:endParaRPr lang="en-US" sz="1350" dirty="0"/>
          </a:p>
        </p:txBody>
      </p:sp>
      <p:sp>
        <p:nvSpPr>
          <p:cNvPr id="20" name="Text 4"/>
          <p:cNvSpPr/>
          <p:nvPr/>
        </p:nvSpPr>
        <p:spPr>
          <a:xfrm>
            <a:off x="552450" y="2013347"/>
            <a:ext cx="469392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A44A3F"/>
                </a:solidFill>
              </a:rPr>
              <a:t>+5 Extra Cases</a:t>
            </a:r>
            <a:endParaRPr lang="en-US" sz="2100" dirty="0"/>
          </a:p>
        </p:txBody>
      </p:sp>
      <p:sp>
        <p:nvSpPr>
          <p:cNvPr id="21" name="Text 5"/>
          <p:cNvSpPr/>
          <p:nvPr/>
        </p:nvSpPr>
        <p:spPr>
          <a:xfrm>
            <a:off x="552450" y="2461022"/>
            <a:ext cx="450723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666666"/>
                </a:solidFill>
              </a:rPr>
              <a:t>Per 1000 women over 5 years</a:t>
            </a:r>
            <a:endParaRPr lang="en-US" sz="975" dirty="0"/>
          </a:p>
        </p:txBody>
      </p:sp>
      <p:sp>
        <p:nvSpPr>
          <p:cNvPr id="22" name="Text 6"/>
          <p:cNvSpPr/>
          <p:nvPr/>
        </p:nvSpPr>
        <p:spPr>
          <a:xfrm>
            <a:off x="742950" y="2742009"/>
            <a:ext cx="5062288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Equal to 1-2 units alcohol/day</a:t>
            </a:r>
            <a:endParaRPr lang="en-US" sz="1125" dirty="0"/>
          </a:p>
        </p:txBody>
      </p:sp>
      <p:sp>
        <p:nvSpPr>
          <p:cNvPr id="23" name="Text 7"/>
          <p:cNvSpPr/>
          <p:nvPr/>
        </p:nvSpPr>
        <p:spPr>
          <a:xfrm>
            <a:off x="742950" y="3032522"/>
            <a:ext cx="4954579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10 extra cases over 10 years</a:t>
            </a:r>
            <a:endParaRPr lang="en-US" sz="1125" dirty="0"/>
          </a:p>
        </p:txBody>
      </p:sp>
      <p:sp>
        <p:nvSpPr>
          <p:cNvPr id="24" name="Text 8"/>
          <p:cNvSpPr/>
          <p:nvPr/>
        </p:nvSpPr>
        <p:spPr>
          <a:xfrm>
            <a:off x="742950" y="3323034"/>
            <a:ext cx="6300932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Risk returns to baseline after stopping</a:t>
            </a:r>
            <a:endParaRPr lang="en-US" sz="1125" dirty="0"/>
          </a:p>
        </p:txBody>
      </p:sp>
      <p:sp>
        <p:nvSpPr>
          <p:cNvPr id="25" name="Text 9"/>
          <p:cNvSpPr/>
          <p:nvPr/>
        </p:nvSpPr>
        <p:spPr>
          <a:xfrm>
            <a:off x="862013" y="4288036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679289"/>
                </a:solidFill>
              </a:rPr>
              <a:t>Oestrogen-Only Risk</a:t>
            </a:r>
            <a:endParaRPr lang="en-US" sz="1350" dirty="0"/>
          </a:p>
        </p:txBody>
      </p:sp>
      <p:sp>
        <p:nvSpPr>
          <p:cNvPr id="26" name="Text 10"/>
          <p:cNvSpPr/>
          <p:nvPr/>
        </p:nvSpPr>
        <p:spPr>
          <a:xfrm>
            <a:off x="552450" y="4659511"/>
            <a:ext cx="437388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679289"/>
                </a:solidFill>
              </a:rPr>
              <a:t>0 Extra Cases</a:t>
            </a:r>
            <a:endParaRPr lang="en-US" sz="2100" dirty="0"/>
          </a:p>
        </p:txBody>
      </p:sp>
      <p:sp>
        <p:nvSpPr>
          <p:cNvPr id="27" name="Text 11"/>
          <p:cNvSpPr/>
          <p:nvPr/>
        </p:nvSpPr>
        <p:spPr>
          <a:xfrm>
            <a:off x="552450" y="5107186"/>
            <a:ext cx="450723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666666"/>
                </a:solidFill>
              </a:rPr>
              <a:t>Per 1000 women over 5 years</a:t>
            </a:r>
            <a:endParaRPr lang="en-US" sz="975" dirty="0"/>
          </a:p>
        </p:txBody>
      </p:sp>
      <p:sp>
        <p:nvSpPr>
          <p:cNvPr id="28" name="Text 12"/>
          <p:cNvSpPr/>
          <p:nvPr/>
        </p:nvSpPr>
        <p:spPr>
          <a:xfrm>
            <a:off x="742950" y="5388173"/>
            <a:ext cx="500843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No significant increase in risk</a:t>
            </a:r>
            <a:endParaRPr lang="en-US" sz="1125" dirty="0"/>
          </a:p>
        </p:txBody>
      </p:sp>
      <p:sp>
        <p:nvSpPr>
          <p:cNvPr id="29" name="Text 13"/>
          <p:cNvSpPr/>
          <p:nvPr/>
        </p:nvSpPr>
        <p:spPr>
          <a:xfrm>
            <a:off x="742950" y="5678686"/>
            <a:ext cx="516999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Some studies suggest a reduction</a:t>
            </a:r>
            <a:endParaRPr lang="en-US" sz="1125" dirty="0"/>
          </a:p>
        </p:txBody>
      </p:sp>
      <p:sp>
        <p:nvSpPr>
          <p:cNvPr id="30" name="Text 14"/>
          <p:cNvSpPr/>
          <p:nvPr/>
        </p:nvSpPr>
        <p:spPr>
          <a:xfrm>
            <a:off x="742950" y="5969198"/>
            <a:ext cx="581624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Standard for women post-hysterectomy</a:t>
            </a:r>
            <a:endParaRPr lang="en-US" sz="1125" dirty="0"/>
          </a:p>
        </p:txBody>
      </p:sp>
      <p:sp>
        <p:nvSpPr>
          <p:cNvPr id="31" name="Text 15"/>
          <p:cNvSpPr/>
          <p:nvPr/>
        </p:nvSpPr>
        <p:spPr>
          <a:xfrm>
            <a:off x="4674840" y="1641872"/>
            <a:ext cx="6096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Cases per 1000 Women (5 Years)</a:t>
            </a:r>
            <a:endParaRPr lang="en-US" sz="1200" dirty="0"/>
          </a:p>
        </p:txBody>
      </p:sp>
      <p:sp>
        <p:nvSpPr>
          <p:cNvPr id="32" name="Text 16"/>
          <p:cNvSpPr/>
          <p:nvPr/>
        </p:nvSpPr>
        <p:spPr>
          <a:xfrm>
            <a:off x="8645872" y="1641872"/>
            <a:ext cx="354612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4A373"/>
                </a:solidFill>
              </a:rPr>
              <a:t>SCA Consultation Tips</a:t>
            </a:r>
            <a:endParaRPr lang="en-US" sz="1350" dirty="0"/>
          </a:p>
        </p:txBody>
      </p:sp>
      <p:sp>
        <p:nvSpPr>
          <p:cNvPr id="33" name="Text 17"/>
          <p:cNvSpPr/>
          <p:nvPr/>
        </p:nvSpPr>
        <p:spPr>
          <a:xfrm>
            <a:off x="8526810" y="2013347"/>
            <a:ext cx="366519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Avoid "doubles your risk" (terrifying)</a:t>
            </a:r>
            <a:endParaRPr lang="en-US" sz="1125" dirty="0"/>
          </a:p>
        </p:txBody>
      </p:sp>
      <p:sp>
        <p:nvSpPr>
          <p:cNvPr id="34" name="Text 18"/>
          <p:cNvSpPr/>
          <p:nvPr/>
        </p:nvSpPr>
        <p:spPr>
          <a:xfrm>
            <a:off x="8526810" y="2303859"/>
            <a:ext cx="366519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Use absolute numbers (small impact)</a:t>
            </a:r>
            <a:endParaRPr lang="en-US" sz="1125" dirty="0"/>
          </a:p>
        </p:txBody>
      </p:sp>
      <p:sp>
        <p:nvSpPr>
          <p:cNvPr id="35" name="Text 19"/>
          <p:cNvSpPr/>
          <p:nvPr/>
        </p:nvSpPr>
        <p:spPr>
          <a:xfrm>
            <a:off x="8526810" y="2594372"/>
            <a:ext cx="366519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Compare to lifestyle (obesity/alcohol)</a:t>
            </a:r>
            <a:endParaRPr lang="en-US" sz="1125" dirty="0"/>
          </a:p>
        </p:txBody>
      </p:sp>
      <p:sp>
        <p:nvSpPr>
          <p:cNvPr id="36" name="Text 20"/>
          <p:cNvSpPr/>
          <p:nvPr/>
        </p:nvSpPr>
        <p:spPr>
          <a:xfrm>
            <a:off x="8450610" y="2903934"/>
            <a:ext cx="3074640" cy="8286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i="1" dirty="0">
                <a:solidFill>
                  <a:srgbClr val="7A5C3E"/>
                </a:solidFill>
              </a:rPr>
              <a:t>Roleplay Prompt:</a:t>
            </a:r>
            <a:r>
              <a:rPr lang="en-US" sz="1050" i="1" dirty="0">
                <a:solidFill>
                  <a:srgbClr val="7A5C3E"/>
                </a:solidFill>
              </a:rPr>
              <a:t> "How would you explain this risk to a 52-year-old worried about breast cancer? Try using the '1 in 1000 per year' rule."</a:t>
            </a:r>
            <a:endParaRPr lang="en-US" sz="1050" dirty="0"/>
          </a:p>
        </p:txBody>
      </p:sp>
      <p:sp>
        <p:nvSpPr>
          <p:cNvPr id="37" name="Text 21"/>
          <p:cNvSpPr/>
          <p:nvPr/>
        </p:nvSpPr>
        <p:spPr>
          <a:xfrm>
            <a:off x="8645872" y="4288036"/>
            <a:ext cx="3303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4A373"/>
                </a:solidFill>
              </a:rPr>
              <a:t>AKT High-Yield</a:t>
            </a:r>
            <a:endParaRPr lang="en-US" sz="1350" dirty="0"/>
          </a:p>
        </p:txBody>
      </p:sp>
      <p:sp>
        <p:nvSpPr>
          <p:cNvPr id="38" name="Text 22"/>
          <p:cNvSpPr/>
          <p:nvPr/>
        </p:nvSpPr>
        <p:spPr>
          <a:xfrm>
            <a:off x="8526810" y="4659511"/>
            <a:ext cx="366519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Baseline risk at age 50: ~20 in 1000</a:t>
            </a:r>
            <a:endParaRPr lang="en-US" sz="1125" dirty="0"/>
          </a:p>
        </p:txBody>
      </p:sp>
      <p:sp>
        <p:nvSpPr>
          <p:cNvPr id="39" name="Text 23"/>
          <p:cNvSpPr/>
          <p:nvPr/>
        </p:nvSpPr>
        <p:spPr>
          <a:xfrm>
            <a:off x="8526810" y="4950023"/>
            <a:ext cx="366519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Micronised Progesterone: lower risk?</a:t>
            </a:r>
            <a:endParaRPr lang="en-US" sz="1125" dirty="0"/>
          </a:p>
        </p:txBody>
      </p:sp>
      <p:sp>
        <p:nvSpPr>
          <p:cNvPr id="40" name="Text 24"/>
          <p:cNvSpPr/>
          <p:nvPr/>
        </p:nvSpPr>
        <p:spPr>
          <a:xfrm>
            <a:off x="8526810" y="5240536"/>
            <a:ext cx="366519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NICE NG23: 5 extra cases for combined</a:t>
            </a:r>
            <a:endParaRPr lang="en-US" sz="1125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748605"/>
            <a:ext cx="381000" cy="285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62930"/>
            <a:ext cx="5600700" cy="261178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53430"/>
            <a:ext cx="304800" cy="304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6744" y="1318171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701105"/>
            <a:ext cx="178594" cy="14287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010668"/>
            <a:ext cx="178594" cy="14287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320230"/>
            <a:ext cx="178594" cy="14287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629793"/>
            <a:ext cx="178594" cy="14287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65215"/>
            <a:ext cx="5600700" cy="261178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055715"/>
            <a:ext cx="304800" cy="3048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744" y="4120455"/>
            <a:ext cx="214313" cy="17532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4503390"/>
            <a:ext cx="178594" cy="14287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812953"/>
            <a:ext cx="178594" cy="14287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5122515"/>
            <a:ext cx="178594" cy="14287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5432078"/>
            <a:ext cx="178594" cy="14287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0300" y="1062930"/>
            <a:ext cx="5600700" cy="261178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0800" y="1253430"/>
            <a:ext cx="304800" cy="3048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46044" y="1318171"/>
            <a:ext cx="214313" cy="17532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00800" y="1701105"/>
            <a:ext cx="178594" cy="14287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00800" y="2010668"/>
            <a:ext cx="178594" cy="14287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00800" y="2320230"/>
            <a:ext cx="178594" cy="142875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0800" y="2725043"/>
            <a:ext cx="5219700" cy="62865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10300" y="3865215"/>
            <a:ext cx="5600700" cy="2611785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0800" y="4055715"/>
            <a:ext cx="304800" cy="3048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46044" y="4120455"/>
            <a:ext cx="214313" cy="17532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00800" y="4503390"/>
            <a:ext cx="178594" cy="142875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0800" y="4812953"/>
            <a:ext cx="178594" cy="142875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00800" y="5122515"/>
            <a:ext cx="178594" cy="142875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0800" y="5432078"/>
            <a:ext cx="178594" cy="142875"/>
          </a:xfrm>
          <a:prstGeom prst="rect">
            <a:avLst/>
          </a:prstGeom>
        </p:spPr>
      </p:pic>
      <p:sp>
        <p:nvSpPr>
          <p:cNvPr id="33" name="Text 0"/>
          <p:cNvSpPr/>
          <p:nvPr/>
        </p:nvSpPr>
        <p:spPr>
          <a:xfrm>
            <a:off x="381000" y="190500"/>
            <a:ext cx="4480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D4A373"/>
                </a:solidFill>
              </a:rPr>
              <a:t>HRT SERIES: DECK 2 | PRESCRIBING</a:t>
            </a:r>
            <a:endParaRPr lang="en-US" sz="900" dirty="0"/>
          </a:p>
        </p:txBody>
      </p:sp>
      <p:sp>
        <p:nvSpPr>
          <p:cNvPr id="34" name="Text 1"/>
          <p:cNvSpPr/>
          <p:nvPr/>
        </p:nvSpPr>
        <p:spPr>
          <a:xfrm>
            <a:off x="381000" y="400050"/>
            <a:ext cx="1181100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Breast Cancer Risk: Context and Perspective</a:t>
            </a:r>
            <a:endParaRPr lang="en-US" sz="1950" dirty="0"/>
          </a:p>
        </p:txBody>
      </p:sp>
      <p:sp>
        <p:nvSpPr>
          <p:cNvPr id="35" name="Text 2"/>
          <p:cNvSpPr/>
          <p:nvPr/>
        </p:nvSpPr>
        <p:spPr>
          <a:xfrm>
            <a:off x="990600" y="1277243"/>
            <a:ext cx="7338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A44A3F"/>
                </a:solidFill>
              </a:rPr>
              <a:t>HRT Risk (Extra cases/1000 women)</a:t>
            </a:r>
            <a:endParaRPr lang="en-US" sz="1350" dirty="0"/>
          </a:p>
        </p:txBody>
      </p:sp>
      <p:sp>
        <p:nvSpPr>
          <p:cNvPr id="36" name="Text 3"/>
          <p:cNvSpPr/>
          <p:nvPr/>
        </p:nvSpPr>
        <p:spPr>
          <a:xfrm>
            <a:off x="845344" y="1701105"/>
            <a:ext cx="96012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Baseline Risk:</a:t>
            </a:r>
            <a:r>
              <a:rPr lang="en-US" sz="1125" dirty="0">
                <a:solidFill>
                  <a:srgbClr val="2C3E50"/>
                </a:solidFill>
              </a:rPr>
              <a:t> ~23 cases naturally occur over 5 years.</a:t>
            </a:r>
            <a:endParaRPr lang="en-US" sz="1125" dirty="0"/>
          </a:p>
        </p:txBody>
      </p:sp>
      <p:sp>
        <p:nvSpPr>
          <p:cNvPr id="37" name="Text 4"/>
          <p:cNvSpPr/>
          <p:nvPr/>
        </p:nvSpPr>
        <p:spPr>
          <a:xfrm>
            <a:off x="845344" y="2010668"/>
            <a:ext cx="74295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Combined HRT:</a:t>
            </a:r>
            <a:r>
              <a:rPr lang="en-US" sz="1125" dirty="0">
                <a:solidFill>
                  <a:srgbClr val="2C3E50"/>
                </a:solidFill>
              </a:rPr>
              <a:t> </a:t>
            </a:r>
            <a:r>
              <a:rPr lang="en-US" sz="1125" b="1" dirty="0">
                <a:solidFill>
                  <a:srgbClr val="A44A3F"/>
                </a:solidFill>
              </a:rPr>
              <a:t>+5 extra cases</a:t>
            </a:r>
            <a:r>
              <a:rPr lang="en-US" sz="1125" dirty="0">
                <a:solidFill>
                  <a:srgbClr val="2C3E50"/>
                </a:solidFill>
              </a:rPr>
              <a:t> over 5 years.</a:t>
            </a:r>
            <a:endParaRPr lang="en-US" sz="1125" dirty="0"/>
          </a:p>
        </p:txBody>
      </p:sp>
      <p:sp>
        <p:nvSpPr>
          <p:cNvPr id="38" name="Text 5"/>
          <p:cNvSpPr/>
          <p:nvPr/>
        </p:nvSpPr>
        <p:spPr>
          <a:xfrm>
            <a:off x="845344" y="2320230"/>
            <a:ext cx="101155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Oestrogen-only:</a:t>
            </a:r>
            <a:r>
              <a:rPr lang="en-US" sz="1125" dirty="0">
                <a:solidFill>
                  <a:srgbClr val="2C3E50"/>
                </a:solidFill>
              </a:rPr>
              <a:t> </a:t>
            </a:r>
            <a:r>
              <a:rPr lang="en-US" sz="1125" b="1" dirty="0">
                <a:solidFill>
                  <a:srgbClr val="A44A3F"/>
                </a:solidFill>
              </a:rPr>
              <a:t>No increased risk</a:t>
            </a:r>
            <a:r>
              <a:rPr lang="en-US" sz="1125" dirty="0">
                <a:solidFill>
                  <a:srgbClr val="2C3E50"/>
                </a:solidFill>
              </a:rPr>
              <a:t> (some studies show less).</a:t>
            </a:r>
            <a:endParaRPr lang="en-US" sz="1125" dirty="0"/>
          </a:p>
        </p:txBody>
      </p:sp>
      <p:sp>
        <p:nvSpPr>
          <p:cNvPr id="39" name="Text 6"/>
          <p:cNvSpPr/>
          <p:nvPr/>
        </p:nvSpPr>
        <p:spPr>
          <a:xfrm>
            <a:off x="845344" y="2629793"/>
            <a:ext cx="81724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10-Year Use:</a:t>
            </a:r>
            <a:r>
              <a:rPr lang="en-US" sz="1125" dirty="0">
                <a:solidFill>
                  <a:srgbClr val="2C3E50"/>
                </a:solidFill>
              </a:rPr>
              <a:t> Risk doubles to +10 extra cases.</a:t>
            </a:r>
            <a:endParaRPr lang="en-US" sz="1125" dirty="0"/>
          </a:p>
        </p:txBody>
      </p:sp>
      <p:sp>
        <p:nvSpPr>
          <p:cNvPr id="40" name="Text 7"/>
          <p:cNvSpPr/>
          <p:nvPr/>
        </p:nvSpPr>
        <p:spPr>
          <a:xfrm>
            <a:off x="990600" y="4079528"/>
            <a:ext cx="72009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A44A3F"/>
                </a:solidFill>
              </a:rPr>
              <a:t>Lifestyle Factors (For Perspective)</a:t>
            </a:r>
            <a:endParaRPr lang="en-US" sz="1350" dirty="0"/>
          </a:p>
        </p:txBody>
      </p:sp>
      <p:sp>
        <p:nvSpPr>
          <p:cNvPr id="41" name="Text 8"/>
          <p:cNvSpPr/>
          <p:nvPr/>
        </p:nvSpPr>
        <p:spPr>
          <a:xfrm>
            <a:off x="845344" y="4503390"/>
            <a:ext cx="93154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Alcohol (2+ units/day):</a:t>
            </a:r>
            <a:r>
              <a:rPr lang="en-US" sz="1125" dirty="0">
                <a:solidFill>
                  <a:srgbClr val="2C3E50"/>
                </a:solidFill>
              </a:rPr>
              <a:t> </a:t>
            </a:r>
            <a:r>
              <a:rPr lang="en-US" sz="1125" b="1" dirty="0">
                <a:solidFill>
                  <a:srgbClr val="A44A3F"/>
                </a:solidFill>
              </a:rPr>
              <a:t>+5 extra cases</a:t>
            </a:r>
            <a:r>
              <a:rPr lang="en-US" sz="1125" dirty="0">
                <a:solidFill>
                  <a:srgbClr val="2C3E50"/>
                </a:solidFill>
              </a:rPr>
              <a:t> (Same as HRT).</a:t>
            </a:r>
            <a:endParaRPr lang="en-US" sz="1125" dirty="0"/>
          </a:p>
        </p:txBody>
      </p:sp>
      <p:sp>
        <p:nvSpPr>
          <p:cNvPr id="42" name="Text 9"/>
          <p:cNvSpPr/>
          <p:nvPr/>
        </p:nvSpPr>
        <p:spPr>
          <a:xfrm>
            <a:off x="845344" y="4812953"/>
            <a:ext cx="103441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Obesity (BMI &gt; 30):</a:t>
            </a:r>
            <a:r>
              <a:rPr lang="en-US" sz="1125" dirty="0">
                <a:solidFill>
                  <a:srgbClr val="2C3E50"/>
                </a:solidFill>
              </a:rPr>
              <a:t> </a:t>
            </a:r>
            <a:r>
              <a:rPr lang="en-US" sz="1125" b="1" dirty="0">
                <a:solidFill>
                  <a:srgbClr val="A44A3F"/>
                </a:solidFill>
              </a:rPr>
              <a:t>+24 extra cases</a:t>
            </a:r>
            <a:r>
              <a:rPr lang="en-US" sz="1125" dirty="0">
                <a:solidFill>
                  <a:srgbClr val="2C3E50"/>
                </a:solidFill>
              </a:rPr>
              <a:t> (Nearly 5x HRT risk).</a:t>
            </a:r>
            <a:endParaRPr lang="en-US" sz="1125" dirty="0"/>
          </a:p>
        </p:txBody>
      </p:sp>
      <p:sp>
        <p:nvSpPr>
          <p:cNvPr id="43" name="Text 10"/>
          <p:cNvSpPr/>
          <p:nvPr/>
        </p:nvSpPr>
        <p:spPr>
          <a:xfrm>
            <a:off x="845344" y="5122515"/>
            <a:ext cx="82867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Smoking:</a:t>
            </a:r>
            <a:r>
              <a:rPr lang="en-US" sz="1125" dirty="0">
                <a:solidFill>
                  <a:srgbClr val="2C3E50"/>
                </a:solidFill>
              </a:rPr>
              <a:t> Increases overall risk by roughly 50%.</a:t>
            </a:r>
            <a:endParaRPr lang="en-US" sz="1125" dirty="0"/>
          </a:p>
        </p:txBody>
      </p:sp>
      <p:sp>
        <p:nvSpPr>
          <p:cNvPr id="44" name="Text 11"/>
          <p:cNvSpPr/>
          <p:nvPr/>
        </p:nvSpPr>
        <p:spPr>
          <a:xfrm>
            <a:off x="845344" y="5432078"/>
            <a:ext cx="96583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Physical Activity:</a:t>
            </a:r>
            <a:r>
              <a:rPr lang="en-US" sz="1125" dirty="0">
                <a:solidFill>
                  <a:srgbClr val="2C3E50"/>
                </a:solidFill>
              </a:rPr>
              <a:t> Reduces risk by ~7 cases per 1000.</a:t>
            </a:r>
            <a:endParaRPr lang="en-US" sz="1125" dirty="0"/>
          </a:p>
        </p:txBody>
      </p:sp>
      <p:sp>
        <p:nvSpPr>
          <p:cNvPr id="45" name="Text 12"/>
          <p:cNvSpPr/>
          <p:nvPr/>
        </p:nvSpPr>
        <p:spPr>
          <a:xfrm>
            <a:off x="6819900" y="1277243"/>
            <a:ext cx="5372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4A373"/>
                </a:solidFill>
              </a:rPr>
              <a:t>SCA: Explaining Risk Simply</a:t>
            </a:r>
            <a:endParaRPr lang="en-US" sz="1350" dirty="0"/>
          </a:p>
        </p:txBody>
      </p:sp>
      <p:sp>
        <p:nvSpPr>
          <p:cNvPr id="46" name="Text 13"/>
          <p:cNvSpPr/>
          <p:nvPr/>
        </p:nvSpPr>
        <p:spPr>
          <a:xfrm>
            <a:off x="6674644" y="1701105"/>
            <a:ext cx="551735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Use </a:t>
            </a:r>
            <a:r>
              <a:rPr lang="en-US" sz="1125" b="1" dirty="0">
                <a:solidFill>
                  <a:srgbClr val="2C3E50"/>
                </a:solidFill>
              </a:rPr>
              <a:t>Absolute Numbers</a:t>
            </a:r>
            <a:r>
              <a:rPr lang="en-US" sz="1125" dirty="0">
                <a:solidFill>
                  <a:srgbClr val="2C3E50"/>
                </a:solidFill>
              </a:rPr>
              <a:t> (e.g., "5 out of 1000").</a:t>
            </a:r>
            <a:endParaRPr lang="en-US" sz="1125" dirty="0"/>
          </a:p>
        </p:txBody>
      </p:sp>
      <p:sp>
        <p:nvSpPr>
          <p:cNvPr id="47" name="Text 14"/>
          <p:cNvSpPr/>
          <p:nvPr/>
        </p:nvSpPr>
        <p:spPr>
          <a:xfrm>
            <a:off x="6674644" y="2010668"/>
            <a:ext cx="551735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Avoid relative terms like "doubles the risk."</a:t>
            </a:r>
            <a:endParaRPr lang="en-US" sz="1125" dirty="0"/>
          </a:p>
        </p:txBody>
      </p:sp>
      <p:sp>
        <p:nvSpPr>
          <p:cNvPr id="48" name="Text 15"/>
          <p:cNvSpPr/>
          <p:nvPr/>
        </p:nvSpPr>
        <p:spPr>
          <a:xfrm>
            <a:off x="6674644" y="2320230"/>
            <a:ext cx="551735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Frame risk alongside daily habits (Alcohol/Weight).</a:t>
            </a:r>
            <a:endParaRPr lang="en-US" sz="1125" dirty="0"/>
          </a:p>
        </p:txBody>
      </p:sp>
      <p:sp>
        <p:nvSpPr>
          <p:cNvPr id="49" name="Text 16"/>
          <p:cNvSpPr/>
          <p:nvPr/>
        </p:nvSpPr>
        <p:spPr>
          <a:xfrm>
            <a:off x="6515100" y="2725043"/>
            <a:ext cx="499110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i="1" dirty="0">
                <a:solidFill>
                  <a:srgbClr val="2C3E50"/>
                </a:solidFill>
              </a:rPr>
              <a:t>Roleplay Prompt:</a:t>
            </a:r>
            <a:r>
              <a:rPr lang="en-US" sz="1050" i="1" dirty="0">
                <a:solidFill>
                  <a:srgbClr val="2C3E50"/>
                </a:solidFill>
              </a:rPr>
              <a:t> "How would you explain this risk to a 52-year-old who is worried about breast cancer? Try using the '1 in 200' or '5 in 1000' rule."</a:t>
            </a:r>
            <a:endParaRPr lang="en-US" sz="1050" dirty="0"/>
          </a:p>
        </p:txBody>
      </p:sp>
      <p:sp>
        <p:nvSpPr>
          <p:cNvPr id="50" name="Text 17"/>
          <p:cNvSpPr/>
          <p:nvPr/>
        </p:nvSpPr>
        <p:spPr>
          <a:xfrm>
            <a:off x="6819900" y="4079528"/>
            <a:ext cx="5372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679289"/>
                </a:solidFill>
              </a:rPr>
              <a:t>Reassurance &amp; Reversibility</a:t>
            </a:r>
            <a:endParaRPr lang="en-US" sz="1350" dirty="0"/>
          </a:p>
        </p:txBody>
      </p:sp>
      <p:sp>
        <p:nvSpPr>
          <p:cNvPr id="51" name="Text 18"/>
          <p:cNvSpPr/>
          <p:nvPr/>
        </p:nvSpPr>
        <p:spPr>
          <a:xfrm>
            <a:off x="6674644" y="4503390"/>
            <a:ext cx="551735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Risk returns to baseline within a few years of stopping.</a:t>
            </a:r>
            <a:endParaRPr lang="en-US" sz="1125" dirty="0"/>
          </a:p>
        </p:txBody>
      </p:sp>
      <p:sp>
        <p:nvSpPr>
          <p:cNvPr id="52" name="Text 19"/>
          <p:cNvSpPr/>
          <p:nvPr/>
        </p:nvSpPr>
        <p:spPr>
          <a:xfrm>
            <a:off x="6674644" y="4812953"/>
            <a:ext cx="551735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Body-identical progesterone (Utrogestan) may carry lower risk.</a:t>
            </a:r>
            <a:endParaRPr lang="en-US" sz="1125" dirty="0"/>
          </a:p>
        </p:txBody>
      </p:sp>
      <p:sp>
        <p:nvSpPr>
          <p:cNvPr id="53" name="Text 20"/>
          <p:cNvSpPr/>
          <p:nvPr/>
        </p:nvSpPr>
        <p:spPr>
          <a:xfrm>
            <a:off x="6674644" y="5122515"/>
            <a:ext cx="551735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Weight gain in menopause is from ageing, not HRT.</a:t>
            </a:r>
            <a:endParaRPr lang="en-US" sz="1125" dirty="0"/>
          </a:p>
        </p:txBody>
      </p:sp>
      <p:sp>
        <p:nvSpPr>
          <p:cNvPr id="54" name="Text 21"/>
          <p:cNvSpPr/>
          <p:nvPr/>
        </p:nvSpPr>
        <p:spPr>
          <a:xfrm>
            <a:off x="6674644" y="5432078"/>
            <a:ext cx="551735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HRT users continue standard NHS screening schedules.</a:t>
            </a:r>
            <a:endParaRPr lang="en-US" sz="1125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748605"/>
            <a:ext cx="381000" cy="285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967680"/>
            <a:ext cx="5619750" cy="3200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224855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634430"/>
            <a:ext cx="190500" cy="15686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977330"/>
            <a:ext cx="190500" cy="15686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320230"/>
            <a:ext cx="190500" cy="15686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663130"/>
            <a:ext cx="190500" cy="15686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0" y="967680"/>
            <a:ext cx="5619750" cy="3200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19850" y="1224855"/>
            <a:ext cx="285750" cy="2286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19850" y="1634430"/>
            <a:ext cx="190500" cy="15686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19850" y="1977330"/>
            <a:ext cx="190500" cy="15686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19850" y="2320230"/>
            <a:ext cx="190500" cy="15686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19850" y="2663130"/>
            <a:ext cx="190500" cy="15686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000" y="4358580"/>
            <a:ext cx="11430000" cy="128022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4615755"/>
            <a:ext cx="285750" cy="2286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0" y="5025330"/>
            <a:ext cx="190500" cy="15686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91250" y="5025330"/>
            <a:ext cx="190500" cy="15686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1000" y="5829300"/>
            <a:ext cx="11430000" cy="742950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381000" y="190500"/>
            <a:ext cx="4480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D4A373"/>
                </a:solidFill>
              </a:rPr>
              <a:t>HRT SERIES: DECK 2 | PRESCRIBING</a:t>
            </a:r>
            <a:endParaRPr lang="en-US" sz="900" dirty="0"/>
          </a:p>
        </p:txBody>
      </p:sp>
      <p:sp>
        <p:nvSpPr>
          <p:cNvPr id="23" name="Text 1"/>
          <p:cNvSpPr/>
          <p:nvPr/>
        </p:nvSpPr>
        <p:spPr>
          <a:xfrm>
            <a:off x="381000" y="400050"/>
            <a:ext cx="594360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VTE and Stroke Risks</a:t>
            </a:r>
            <a:endParaRPr lang="en-US" sz="1950" dirty="0"/>
          </a:p>
        </p:txBody>
      </p:sp>
      <p:sp>
        <p:nvSpPr>
          <p:cNvPr id="24" name="Text 2"/>
          <p:cNvSpPr/>
          <p:nvPr/>
        </p:nvSpPr>
        <p:spPr>
          <a:xfrm>
            <a:off x="1009650" y="1196280"/>
            <a:ext cx="5486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A44A3F"/>
                </a:solidFill>
              </a:rPr>
              <a:t>Oral HRT: Increased Risk</a:t>
            </a:r>
            <a:endParaRPr lang="en-US" sz="1500" dirty="0"/>
          </a:p>
        </p:txBody>
      </p:sp>
      <p:sp>
        <p:nvSpPr>
          <p:cNvPr id="25" name="Text 3"/>
          <p:cNvSpPr/>
          <p:nvPr/>
        </p:nvSpPr>
        <p:spPr>
          <a:xfrm>
            <a:off x="895350" y="1634430"/>
            <a:ext cx="109118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u="sng" dirty="0">
                <a:solidFill>
                  <a:srgbClr val="2C3E50"/>
                </a:solidFill>
              </a:rPr>
              <a:t>VTE Risk:</a:t>
            </a:r>
            <a:r>
              <a:rPr lang="en-US" sz="1200" dirty="0">
                <a:solidFill>
                  <a:srgbClr val="2C3E50"/>
                </a:solidFill>
              </a:rPr>
              <a:t> ~3-4 extra cases per 1000 women over 5 years.</a:t>
            </a:r>
            <a:endParaRPr lang="en-US" sz="1200" dirty="0"/>
          </a:p>
        </p:txBody>
      </p:sp>
      <p:sp>
        <p:nvSpPr>
          <p:cNvPr id="26" name="Text 4"/>
          <p:cNvSpPr/>
          <p:nvPr/>
        </p:nvSpPr>
        <p:spPr>
          <a:xfrm>
            <a:off x="895350" y="1977330"/>
            <a:ext cx="95097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u="sng" dirty="0">
                <a:solidFill>
                  <a:srgbClr val="2C3E50"/>
                </a:solidFill>
              </a:rPr>
              <a:t>Stroke Risk:</a:t>
            </a:r>
            <a:r>
              <a:rPr lang="en-US" sz="1200" dirty="0">
                <a:solidFill>
                  <a:srgbClr val="2C3E50"/>
                </a:solidFill>
              </a:rPr>
              <a:t> Small increase in ischemic stroke risk.</a:t>
            </a:r>
            <a:endParaRPr lang="en-US" sz="1200" dirty="0"/>
          </a:p>
        </p:txBody>
      </p:sp>
      <p:sp>
        <p:nvSpPr>
          <p:cNvPr id="27" name="Text 5"/>
          <p:cNvSpPr/>
          <p:nvPr/>
        </p:nvSpPr>
        <p:spPr>
          <a:xfrm>
            <a:off x="895350" y="2320230"/>
            <a:ext cx="112966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First-pass metabolism in liver increases clotting factor production.</a:t>
            </a:r>
            <a:endParaRPr lang="en-US" sz="1200" dirty="0"/>
          </a:p>
        </p:txBody>
      </p:sp>
      <p:sp>
        <p:nvSpPr>
          <p:cNvPr id="28" name="Text 6"/>
          <p:cNvSpPr/>
          <p:nvPr/>
        </p:nvSpPr>
        <p:spPr>
          <a:xfrm>
            <a:off x="895350" y="2663130"/>
            <a:ext cx="84124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Risk is higher in the first year of treatment.</a:t>
            </a:r>
            <a:endParaRPr lang="en-US" sz="1200" dirty="0"/>
          </a:p>
        </p:txBody>
      </p:sp>
      <p:sp>
        <p:nvSpPr>
          <p:cNvPr id="29" name="Text 7"/>
          <p:cNvSpPr/>
          <p:nvPr/>
        </p:nvSpPr>
        <p:spPr>
          <a:xfrm>
            <a:off x="6819900" y="1196280"/>
            <a:ext cx="53721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679289"/>
                </a:solidFill>
              </a:rPr>
              <a:t>Transdermal: Neutral Risk</a:t>
            </a:r>
            <a:endParaRPr lang="en-US" sz="1500" dirty="0"/>
          </a:p>
        </p:txBody>
      </p:sp>
      <p:sp>
        <p:nvSpPr>
          <p:cNvPr id="30" name="Text 8"/>
          <p:cNvSpPr/>
          <p:nvPr/>
        </p:nvSpPr>
        <p:spPr>
          <a:xfrm>
            <a:off x="6705600" y="1634430"/>
            <a:ext cx="5486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u="sng" dirty="0">
                <a:solidFill>
                  <a:srgbClr val="2C3E50"/>
                </a:solidFill>
              </a:rPr>
              <a:t>VTE Risk:</a:t>
            </a:r>
            <a:r>
              <a:rPr lang="en-US" sz="1200" dirty="0">
                <a:solidFill>
                  <a:srgbClr val="2C3E50"/>
                </a:solidFill>
              </a:rPr>
              <a:t> NO increased risk compared to non-users.</a:t>
            </a:r>
            <a:endParaRPr lang="en-US" sz="1200" dirty="0"/>
          </a:p>
        </p:txBody>
      </p:sp>
      <p:sp>
        <p:nvSpPr>
          <p:cNvPr id="31" name="Text 9"/>
          <p:cNvSpPr/>
          <p:nvPr/>
        </p:nvSpPr>
        <p:spPr>
          <a:xfrm>
            <a:off x="6705600" y="1977330"/>
            <a:ext cx="5486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u="sng" dirty="0">
                <a:solidFill>
                  <a:srgbClr val="2C3E50"/>
                </a:solidFill>
              </a:rPr>
              <a:t>Stroke Risk:</a:t>
            </a:r>
            <a:r>
              <a:rPr lang="en-US" sz="1200" dirty="0">
                <a:solidFill>
                  <a:srgbClr val="2C3E50"/>
                </a:solidFill>
              </a:rPr>
              <a:t> Current evidence shows NO increase in risk.</a:t>
            </a:r>
            <a:endParaRPr lang="en-US" sz="1200" dirty="0"/>
          </a:p>
        </p:txBody>
      </p:sp>
      <p:sp>
        <p:nvSpPr>
          <p:cNvPr id="32" name="Text 10"/>
          <p:cNvSpPr/>
          <p:nvPr/>
        </p:nvSpPr>
        <p:spPr>
          <a:xfrm>
            <a:off x="6705600" y="2320230"/>
            <a:ext cx="5486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Bypasses liver; does not trigger coagulation cascade changes.</a:t>
            </a:r>
            <a:endParaRPr lang="en-US" sz="1200" dirty="0"/>
          </a:p>
        </p:txBody>
      </p:sp>
      <p:sp>
        <p:nvSpPr>
          <p:cNvPr id="33" name="Text 11"/>
          <p:cNvSpPr/>
          <p:nvPr/>
        </p:nvSpPr>
        <p:spPr>
          <a:xfrm>
            <a:off x="6705600" y="2663130"/>
            <a:ext cx="5486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Preferred route for BMI &gt;30, smokers, or previous VTE.</a:t>
            </a:r>
            <a:endParaRPr lang="en-US" sz="1200" dirty="0"/>
          </a:p>
        </p:txBody>
      </p:sp>
      <p:sp>
        <p:nvSpPr>
          <p:cNvPr id="34" name="Text 12"/>
          <p:cNvSpPr/>
          <p:nvPr/>
        </p:nvSpPr>
        <p:spPr>
          <a:xfrm>
            <a:off x="1009650" y="4587180"/>
            <a:ext cx="5943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4A373"/>
                </a:solidFill>
              </a:rPr>
              <a:t>Clinical Management Pearls</a:t>
            </a:r>
            <a:endParaRPr lang="en-US" sz="1500" dirty="0"/>
          </a:p>
        </p:txBody>
      </p:sp>
      <p:sp>
        <p:nvSpPr>
          <p:cNvPr id="35" name="Text 13"/>
          <p:cNvSpPr/>
          <p:nvPr/>
        </p:nvSpPr>
        <p:spPr>
          <a:xfrm>
            <a:off x="895350" y="5025330"/>
            <a:ext cx="112966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If previous VTE: Seek specialist advice (Hematology/Menopause clinic).</a:t>
            </a:r>
            <a:endParaRPr lang="en-US" sz="1200" dirty="0"/>
          </a:p>
        </p:txBody>
      </p:sp>
      <p:sp>
        <p:nvSpPr>
          <p:cNvPr id="36" name="Text 14"/>
          <p:cNvSpPr/>
          <p:nvPr/>
        </p:nvSpPr>
        <p:spPr>
          <a:xfrm>
            <a:off x="6477000" y="5025330"/>
            <a:ext cx="5715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Always offer patches/gels/sprays to high-risk patients as first-line.</a:t>
            </a:r>
            <a:endParaRPr lang="en-US" sz="1200" dirty="0"/>
          </a:p>
        </p:txBody>
      </p:sp>
      <p:sp>
        <p:nvSpPr>
          <p:cNvPr id="37" name="Text 15"/>
          <p:cNvSpPr/>
          <p:nvPr/>
        </p:nvSpPr>
        <p:spPr>
          <a:xfrm>
            <a:off x="609600" y="6100763"/>
            <a:ext cx="19202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4A373"/>
                </a:solidFill>
              </a:rPr>
              <a:t>SCA ROLEPLAY</a:t>
            </a:r>
            <a:endParaRPr lang="en-US" sz="1050" dirty="0"/>
          </a:p>
        </p:txBody>
      </p:sp>
      <p:sp>
        <p:nvSpPr>
          <p:cNvPr id="38" name="Text 16"/>
          <p:cNvSpPr/>
          <p:nvPr/>
        </p:nvSpPr>
        <p:spPr>
          <a:xfrm>
            <a:off x="1895475" y="5972175"/>
            <a:ext cx="96869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555555"/>
                </a:solidFill>
              </a:rPr>
              <a:t>"How would you explain the VTE risk difference to a patient who prefers tablets but has a BMI of 32? Try using the phrase 'bypassing the liver' in plain English."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681930"/>
            <a:ext cx="381000" cy="285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939105"/>
            <a:ext cx="6686550" cy="2730847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120080"/>
            <a:ext cx="342900" cy="3429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9847" y="1209675"/>
            <a:ext cx="202406" cy="163711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615380"/>
            <a:ext cx="154781" cy="12576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910655"/>
            <a:ext cx="154781" cy="12576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205930"/>
            <a:ext cx="154781" cy="12576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822353"/>
            <a:ext cx="6686550" cy="2730847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4003328"/>
            <a:ext cx="342900" cy="3429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9847" y="4092922"/>
            <a:ext cx="202406" cy="163711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498628"/>
            <a:ext cx="154781" cy="12576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793903"/>
            <a:ext cx="154781" cy="12576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5089178"/>
            <a:ext cx="154781" cy="12576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53300" y="939105"/>
            <a:ext cx="4457700" cy="27432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53300" y="3834705"/>
            <a:ext cx="4457700" cy="271849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81900" y="4015680"/>
            <a:ext cx="342900" cy="3429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52147" y="4105275"/>
            <a:ext cx="202406" cy="163711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81900" y="4801493"/>
            <a:ext cx="154781" cy="134094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581900" y="5296793"/>
            <a:ext cx="154781" cy="12576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581900" y="5563493"/>
            <a:ext cx="4000500" cy="776288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381000" y="152400"/>
            <a:ext cx="4480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D4A373"/>
                </a:solidFill>
              </a:rPr>
              <a:t>HRT SERIES: DECK 2 | PRESCRIBING</a:t>
            </a:r>
            <a:endParaRPr lang="en-US" sz="900" dirty="0"/>
          </a:p>
        </p:txBody>
      </p:sp>
      <p:sp>
        <p:nvSpPr>
          <p:cNvPr id="25" name="Text 1"/>
          <p:cNvSpPr/>
          <p:nvPr/>
        </p:nvSpPr>
        <p:spPr>
          <a:xfrm>
            <a:off x="381000" y="352425"/>
            <a:ext cx="802386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Who Should We Offer HRT To?</a:t>
            </a:r>
            <a:endParaRPr lang="en-US" sz="1950" dirty="0"/>
          </a:p>
        </p:txBody>
      </p:sp>
      <p:sp>
        <p:nvSpPr>
          <p:cNvPr id="26" name="Text 2"/>
          <p:cNvSpPr/>
          <p:nvPr/>
        </p:nvSpPr>
        <p:spPr>
          <a:xfrm>
            <a:off x="1066800" y="1162943"/>
            <a:ext cx="62407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Guidelines (NG23 Update)</a:t>
            </a:r>
            <a:endParaRPr lang="en-US" sz="1350" dirty="0"/>
          </a:p>
        </p:txBody>
      </p:sp>
      <p:sp>
        <p:nvSpPr>
          <p:cNvPr id="27" name="Text 3"/>
          <p:cNvSpPr/>
          <p:nvPr/>
        </p:nvSpPr>
        <p:spPr>
          <a:xfrm>
            <a:off x="859631" y="1586805"/>
            <a:ext cx="108013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Offer to women with symptoms that affect their </a:t>
            </a: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quality of life</a:t>
            </a:r>
            <a:r>
              <a:rPr lang="en-US" sz="11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125" dirty="0"/>
          </a:p>
        </p:txBody>
      </p:sp>
      <p:sp>
        <p:nvSpPr>
          <p:cNvPr id="28" name="Text 4"/>
          <p:cNvSpPr/>
          <p:nvPr/>
        </p:nvSpPr>
        <p:spPr>
          <a:xfrm>
            <a:off x="859631" y="1882080"/>
            <a:ext cx="1133236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includes vasomotor symptoms (flushes), mood changes, and sleep issues.</a:t>
            </a:r>
            <a:endParaRPr lang="en-US" sz="1125" dirty="0"/>
          </a:p>
        </p:txBody>
      </p:sp>
      <p:sp>
        <p:nvSpPr>
          <p:cNvPr id="29" name="Text 5"/>
          <p:cNvSpPr/>
          <p:nvPr/>
        </p:nvSpPr>
        <p:spPr>
          <a:xfrm>
            <a:off x="859631" y="2177355"/>
            <a:ext cx="106299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Treat based on how the woman </a:t>
            </a: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feels</a:t>
            </a:r>
            <a:r>
              <a:rPr lang="en-US" sz="11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not just clinical numbers.</a:t>
            </a:r>
            <a:endParaRPr lang="en-US" sz="1125" dirty="0"/>
          </a:p>
        </p:txBody>
      </p:sp>
      <p:sp>
        <p:nvSpPr>
          <p:cNvPr id="30" name="Text 6"/>
          <p:cNvSpPr/>
          <p:nvPr/>
        </p:nvSpPr>
        <p:spPr>
          <a:xfrm>
            <a:off x="1066800" y="4046190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Informed Discussion</a:t>
            </a:r>
            <a:endParaRPr lang="en-US" sz="1350" dirty="0"/>
          </a:p>
        </p:txBody>
      </p:sp>
      <p:sp>
        <p:nvSpPr>
          <p:cNvPr id="31" name="Text 7"/>
          <p:cNvSpPr/>
          <p:nvPr/>
        </p:nvSpPr>
        <p:spPr>
          <a:xfrm>
            <a:off x="859631" y="4470053"/>
            <a:ext cx="101155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Talk through benefits and risks tailored to the individual.</a:t>
            </a:r>
            <a:endParaRPr lang="en-US" sz="1125" dirty="0"/>
          </a:p>
        </p:txBody>
      </p:sp>
      <p:sp>
        <p:nvSpPr>
          <p:cNvPr id="32" name="Text 8"/>
          <p:cNvSpPr/>
          <p:nvPr/>
        </p:nvSpPr>
        <p:spPr>
          <a:xfrm>
            <a:off x="859631" y="4765328"/>
            <a:ext cx="10858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plain English to explain risks (e.g., "1 in 1000" rule).</a:t>
            </a:r>
            <a:endParaRPr lang="en-US" sz="1125" dirty="0"/>
          </a:p>
        </p:txBody>
      </p:sp>
      <p:sp>
        <p:nvSpPr>
          <p:cNvPr id="33" name="Text 9"/>
          <p:cNvSpPr/>
          <p:nvPr/>
        </p:nvSpPr>
        <p:spPr>
          <a:xfrm>
            <a:off x="859631" y="5060603"/>
            <a:ext cx="8915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Document the shared decision-making process clearly.</a:t>
            </a:r>
            <a:endParaRPr lang="en-US" sz="1125" dirty="0"/>
          </a:p>
        </p:txBody>
      </p:sp>
      <p:sp>
        <p:nvSpPr>
          <p:cNvPr id="34" name="Text 10"/>
          <p:cNvSpPr/>
          <p:nvPr/>
        </p:nvSpPr>
        <p:spPr>
          <a:xfrm>
            <a:off x="8039100" y="4058543"/>
            <a:ext cx="32918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Top Tip</a:t>
            </a:r>
            <a:endParaRPr lang="en-US" sz="1350" dirty="0"/>
          </a:p>
        </p:txBody>
      </p:sp>
      <p:sp>
        <p:nvSpPr>
          <p:cNvPr id="35" name="Text 11"/>
          <p:cNvSpPr/>
          <p:nvPr/>
        </p:nvSpPr>
        <p:spPr>
          <a:xfrm>
            <a:off x="7581900" y="4482405"/>
            <a:ext cx="46101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mandatory minimum duration:</a:t>
            </a:r>
            <a:endParaRPr lang="en-US" sz="1125" dirty="0"/>
          </a:p>
        </p:txBody>
      </p:sp>
      <p:sp>
        <p:nvSpPr>
          <p:cNvPr id="36" name="Text 12"/>
          <p:cNvSpPr/>
          <p:nvPr/>
        </p:nvSpPr>
        <p:spPr>
          <a:xfrm>
            <a:off x="7831931" y="4772918"/>
            <a:ext cx="3750469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 not make patients wait for months to "prove" symptoms.</a:t>
            </a:r>
            <a:endParaRPr lang="en-US" sz="1125" dirty="0"/>
          </a:p>
        </p:txBody>
      </p:sp>
      <p:sp>
        <p:nvSpPr>
          <p:cNvPr id="37" name="Text 13"/>
          <p:cNvSpPr/>
          <p:nvPr/>
        </p:nvSpPr>
        <p:spPr>
          <a:xfrm>
            <a:off x="7831931" y="5268218"/>
            <a:ext cx="436006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If it affects their daily life, they are eligible </a:t>
            </a: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now</a:t>
            </a:r>
            <a:r>
              <a:rPr lang="en-US" sz="11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125" dirty="0"/>
          </a:p>
        </p:txBody>
      </p:sp>
      <p:sp>
        <p:nvSpPr>
          <p:cNvPr id="38" name="Text 14"/>
          <p:cNvSpPr/>
          <p:nvPr/>
        </p:nvSpPr>
        <p:spPr>
          <a:xfrm>
            <a:off x="7696200" y="5658743"/>
            <a:ext cx="37719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D4A37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/ SCA Focus</a:t>
            </a:r>
            <a:endParaRPr lang="en-US" sz="975" dirty="0"/>
          </a:p>
        </p:txBody>
      </p:sp>
      <p:sp>
        <p:nvSpPr>
          <p:cNvPr id="39" name="Text 15"/>
          <p:cNvSpPr/>
          <p:nvPr/>
        </p:nvSpPr>
        <p:spPr>
          <a:xfrm>
            <a:off x="7696200" y="5873055"/>
            <a:ext cx="37719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5555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Focus on symptoms vs. quality of life rather than blood tests (FSH) for women over 45.</a:t>
            </a:r>
            <a:endParaRPr lang="en-US" sz="975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748605"/>
            <a:ext cx="381000" cy="285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62930"/>
            <a:ext cx="5600700" cy="259273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20105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786830"/>
            <a:ext cx="57150" cy="571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110680"/>
            <a:ext cx="57150" cy="571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434530"/>
            <a:ext cx="57150" cy="571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758380"/>
            <a:ext cx="57150" cy="571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0300" y="1062930"/>
            <a:ext cx="5600700" cy="259273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38900" y="1320105"/>
            <a:ext cx="285750" cy="2286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38900" y="1786830"/>
            <a:ext cx="57150" cy="571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38900" y="2110680"/>
            <a:ext cx="57150" cy="571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38900" y="2434530"/>
            <a:ext cx="57150" cy="5715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38900" y="2758380"/>
            <a:ext cx="57150" cy="5715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3884265"/>
            <a:ext cx="5600700" cy="259273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141440"/>
            <a:ext cx="285750" cy="2286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4608165"/>
            <a:ext cx="57150" cy="571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4932015"/>
            <a:ext cx="57150" cy="5715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5255865"/>
            <a:ext cx="57150" cy="5715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5579715"/>
            <a:ext cx="57150" cy="5715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0300" y="3884265"/>
            <a:ext cx="5600700" cy="259273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38900" y="4141440"/>
            <a:ext cx="285750" cy="2286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38900" y="4893915"/>
            <a:ext cx="5143500" cy="628650"/>
          </a:xfrm>
          <a:prstGeom prst="rect">
            <a:avLst/>
          </a:prstGeom>
        </p:spPr>
      </p:pic>
      <p:sp>
        <p:nvSpPr>
          <p:cNvPr id="26" name="Text 0"/>
          <p:cNvSpPr/>
          <p:nvPr/>
        </p:nvSpPr>
        <p:spPr>
          <a:xfrm>
            <a:off x="381000" y="190500"/>
            <a:ext cx="4480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D4A373"/>
                </a:solidFill>
              </a:rPr>
              <a:t>HRT SERIES: DECK 2 | PRESCRIBING</a:t>
            </a:r>
            <a:endParaRPr lang="en-US" sz="900" dirty="0"/>
          </a:p>
        </p:txBody>
      </p:sp>
      <p:sp>
        <p:nvSpPr>
          <p:cNvPr id="27" name="Text 1"/>
          <p:cNvSpPr/>
          <p:nvPr/>
        </p:nvSpPr>
        <p:spPr>
          <a:xfrm>
            <a:off x="381000" y="400050"/>
            <a:ext cx="1181100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Benefits Beyond Symptoms: Bone and Heart</a:t>
            </a:r>
            <a:endParaRPr lang="en-US" sz="1950" dirty="0"/>
          </a:p>
        </p:txBody>
      </p:sp>
      <p:sp>
        <p:nvSpPr>
          <p:cNvPr id="28" name="Text 2"/>
          <p:cNvSpPr/>
          <p:nvPr/>
        </p:nvSpPr>
        <p:spPr>
          <a:xfrm>
            <a:off x="1009650" y="1291530"/>
            <a:ext cx="5943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Bone Health &amp; Osteoporosis</a:t>
            </a:r>
            <a:endParaRPr lang="en-US" sz="1500" dirty="0"/>
          </a:p>
        </p:txBody>
      </p:sp>
      <p:sp>
        <p:nvSpPr>
          <p:cNvPr id="29" name="Text 3"/>
          <p:cNvSpPr/>
          <p:nvPr/>
        </p:nvSpPr>
        <p:spPr>
          <a:xfrm>
            <a:off x="762000" y="1729680"/>
            <a:ext cx="76809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Significantly reduces bone loss during use</a:t>
            </a:r>
            <a:endParaRPr lang="en-US" sz="1200" dirty="0"/>
          </a:p>
        </p:txBody>
      </p:sp>
      <p:sp>
        <p:nvSpPr>
          <p:cNvPr id="30" name="Text 4"/>
          <p:cNvSpPr/>
          <p:nvPr/>
        </p:nvSpPr>
        <p:spPr>
          <a:xfrm>
            <a:off x="762000" y="2053530"/>
            <a:ext cx="7315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Prevents fragility fractures effectively</a:t>
            </a:r>
            <a:endParaRPr lang="en-US" sz="1200" dirty="0"/>
          </a:p>
        </p:txBody>
      </p:sp>
      <p:sp>
        <p:nvSpPr>
          <p:cNvPr id="31" name="Text 5"/>
          <p:cNvSpPr/>
          <p:nvPr/>
        </p:nvSpPr>
        <p:spPr>
          <a:xfrm>
            <a:off x="762000" y="2377380"/>
            <a:ext cx="67665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A44A3F"/>
                </a:solidFill>
              </a:rPr>
              <a:t>Note:</a:t>
            </a:r>
            <a:r>
              <a:rPr lang="en-US" sz="1200" dirty="0">
                <a:solidFill>
                  <a:srgbClr val="2C3E50"/>
                </a:solidFill>
              </a:rPr>
              <a:t>Benefit is lost on stopping HRT</a:t>
            </a:r>
            <a:endParaRPr lang="en-US" sz="1200" dirty="0"/>
          </a:p>
        </p:txBody>
      </p:sp>
      <p:sp>
        <p:nvSpPr>
          <p:cNvPr id="32" name="Text 6"/>
          <p:cNvSpPr/>
          <p:nvPr/>
        </p:nvSpPr>
        <p:spPr>
          <a:xfrm>
            <a:off x="762000" y="2701230"/>
            <a:ext cx="80467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Consider DEXA if T-score warrants prevention</a:t>
            </a:r>
            <a:endParaRPr lang="en-US" sz="1200" dirty="0"/>
          </a:p>
        </p:txBody>
      </p:sp>
      <p:sp>
        <p:nvSpPr>
          <p:cNvPr id="33" name="Text 7"/>
          <p:cNvSpPr/>
          <p:nvPr/>
        </p:nvSpPr>
        <p:spPr>
          <a:xfrm>
            <a:off x="6838950" y="1291530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Cardiovascular Benefits</a:t>
            </a:r>
            <a:endParaRPr lang="en-US" sz="1500" dirty="0"/>
          </a:p>
        </p:txBody>
      </p:sp>
      <p:sp>
        <p:nvSpPr>
          <p:cNvPr id="34" name="Text 8"/>
          <p:cNvSpPr/>
          <p:nvPr/>
        </p:nvSpPr>
        <p:spPr>
          <a:xfrm>
            <a:off x="6591300" y="1729680"/>
            <a:ext cx="5600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Reduces long-term heart disease risk</a:t>
            </a:r>
            <a:endParaRPr lang="en-US" sz="1200" dirty="0"/>
          </a:p>
        </p:txBody>
      </p:sp>
      <p:sp>
        <p:nvSpPr>
          <p:cNvPr id="35" name="Text 9"/>
          <p:cNvSpPr/>
          <p:nvPr/>
        </p:nvSpPr>
        <p:spPr>
          <a:xfrm>
            <a:off x="6591300" y="2053530"/>
            <a:ext cx="5600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Best results when started early in menopause</a:t>
            </a:r>
            <a:endParaRPr lang="en-US" sz="1200" dirty="0"/>
          </a:p>
        </p:txBody>
      </p:sp>
      <p:sp>
        <p:nvSpPr>
          <p:cNvPr id="36" name="Text 10"/>
          <p:cNvSpPr/>
          <p:nvPr/>
        </p:nvSpPr>
        <p:spPr>
          <a:xfrm>
            <a:off x="6591300" y="2377380"/>
            <a:ext cx="5600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Not a treatment for existing arterial disease</a:t>
            </a:r>
            <a:endParaRPr lang="en-US" sz="1200" dirty="0"/>
          </a:p>
        </p:txBody>
      </p:sp>
      <p:sp>
        <p:nvSpPr>
          <p:cNvPr id="37" name="Text 11"/>
          <p:cNvSpPr/>
          <p:nvPr/>
        </p:nvSpPr>
        <p:spPr>
          <a:xfrm>
            <a:off x="6591300" y="2701230"/>
            <a:ext cx="5600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Individualized assessment is always required</a:t>
            </a:r>
            <a:endParaRPr lang="en-US" sz="1200" dirty="0"/>
          </a:p>
        </p:txBody>
      </p:sp>
      <p:sp>
        <p:nvSpPr>
          <p:cNvPr id="38" name="Text 12"/>
          <p:cNvSpPr/>
          <p:nvPr/>
        </p:nvSpPr>
        <p:spPr>
          <a:xfrm>
            <a:off x="1009650" y="4112865"/>
            <a:ext cx="6172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The "Window of Opportunity"</a:t>
            </a:r>
            <a:endParaRPr lang="en-US" sz="1500" dirty="0"/>
          </a:p>
        </p:txBody>
      </p:sp>
      <p:sp>
        <p:nvSpPr>
          <p:cNvPr id="39" name="Text 13"/>
          <p:cNvSpPr/>
          <p:nvPr/>
        </p:nvSpPr>
        <p:spPr>
          <a:xfrm>
            <a:off x="762000" y="4551015"/>
            <a:ext cx="64617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Start within 10 years of menopause</a:t>
            </a:r>
            <a:endParaRPr lang="en-US" sz="1200" dirty="0"/>
          </a:p>
        </p:txBody>
      </p:sp>
      <p:sp>
        <p:nvSpPr>
          <p:cNvPr id="40" name="Text 14"/>
          <p:cNvSpPr/>
          <p:nvPr/>
        </p:nvSpPr>
        <p:spPr>
          <a:xfrm>
            <a:off x="762000" y="4874865"/>
            <a:ext cx="84734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Ideally start before age 60 for heart benefit</a:t>
            </a:r>
            <a:endParaRPr lang="en-US" sz="1200" dirty="0"/>
          </a:p>
        </p:txBody>
      </p:sp>
      <p:sp>
        <p:nvSpPr>
          <p:cNvPr id="41" name="Text 15"/>
          <p:cNvSpPr/>
          <p:nvPr/>
        </p:nvSpPr>
        <p:spPr>
          <a:xfrm>
            <a:off x="762000" y="5198715"/>
            <a:ext cx="77419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Late start (&gt;60) may carry arterial risks</a:t>
            </a:r>
            <a:endParaRPr lang="en-US" sz="1200" dirty="0"/>
          </a:p>
        </p:txBody>
      </p:sp>
      <p:sp>
        <p:nvSpPr>
          <p:cNvPr id="42" name="Text 16"/>
          <p:cNvSpPr/>
          <p:nvPr/>
        </p:nvSpPr>
        <p:spPr>
          <a:xfrm>
            <a:off x="762000" y="5522565"/>
            <a:ext cx="80467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Focus on "Primary Prevention" in early years</a:t>
            </a:r>
            <a:endParaRPr lang="en-US" sz="1200" dirty="0"/>
          </a:p>
        </p:txBody>
      </p:sp>
      <p:sp>
        <p:nvSpPr>
          <p:cNvPr id="43" name="Text 17"/>
          <p:cNvSpPr/>
          <p:nvPr/>
        </p:nvSpPr>
        <p:spPr>
          <a:xfrm>
            <a:off x="6838950" y="4112865"/>
            <a:ext cx="5353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SCA: Explaining to Patients</a:t>
            </a:r>
            <a:endParaRPr lang="en-US" sz="1500" dirty="0"/>
          </a:p>
        </p:txBody>
      </p:sp>
      <p:sp>
        <p:nvSpPr>
          <p:cNvPr id="44" name="Text 18"/>
          <p:cNvSpPr/>
          <p:nvPr/>
        </p:nvSpPr>
        <p:spPr>
          <a:xfrm>
            <a:off x="6438900" y="4551015"/>
            <a:ext cx="57531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Use Plain English to explain these long-term gains:</a:t>
            </a:r>
            <a:endParaRPr lang="en-US" sz="1200" dirty="0"/>
          </a:p>
        </p:txBody>
      </p:sp>
      <p:sp>
        <p:nvSpPr>
          <p:cNvPr id="45" name="Text 19"/>
          <p:cNvSpPr/>
          <p:nvPr/>
        </p:nvSpPr>
        <p:spPr>
          <a:xfrm>
            <a:off x="6553200" y="4893915"/>
            <a:ext cx="491490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2C3E50"/>
                </a:solidFill>
              </a:rPr>
              <a:t>"HRT does more than stop hot flushes. It keeps your bones strong ('thinning of the bones') and helps protect your heart if we start it early enough."</a:t>
            </a:r>
            <a:endParaRPr lang="en-US" sz="1050" dirty="0"/>
          </a:p>
        </p:txBody>
      </p:sp>
      <p:sp>
        <p:nvSpPr>
          <p:cNvPr id="46" name="Text 20"/>
          <p:cNvSpPr/>
          <p:nvPr/>
        </p:nvSpPr>
        <p:spPr>
          <a:xfrm>
            <a:off x="6438900" y="5636865"/>
            <a:ext cx="51435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4A373"/>
                </a:solidFill>
              </a:rPr>
              <a:t>Bradford Tip: Ground discussions in "quality of life" first, then mention these "bonus" health benefits.</a:t>
            </a:r>
            <a:endParaRPr lang="en-US" sz="10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748605"/>
            <a:ext cx="381000" cy="2857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62930"/>
            <a:ext cx="5595938" cy="224983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46002"/>
            <a:ext cx="238125" cy="190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729680"/>
            <a:ext cx="178594" cy="148828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039243"/>
            <a:ext cx="178594" cy="148828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348805"/>
            <a:ext cx="178594" cy="14882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658368"/>
            <a:ext cx="178594" cy="14882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503265"/>
            <a:ext cx="5595938" cy="224983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786336"/>
            <a:ext cx="238125" cy="190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4170015"/>
            <a:ext cx="178594" cy="148828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4479578"/>
            <a:ext cx="178594" cy="148828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4789140"/>
            <a:ext cx="178594" cy="148828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5098703"/>
            <a:ext cx="178594" cy="148828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5063" y="1062930"/>
            <a:ext cx="5595938" cy="224983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43663" y="1346002"/>
            <a:ext cx="238125" cy="1905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43663" y="1729680"/>
            <a:ext cx="178594" cy="148828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43663" y="2039243"/>
            <a:ext cx="178594" cy="148828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43663" y="2348805"/>
            <a:ext cx="178594" cy="148828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43663" y="2658368"/>
            <a:ext cx="178594" cy="148828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5063" y="3503265"/>
            <a:ext cx="5595938" cy="224983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43663" y="3786336"/>
            <a:ext cx="238125" cy="1905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43663" y="4170015"/>
            <a:ext cx="178594" cy="148828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43663" y="4479578"/>
            <a:ext cx="178594" cy="148828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43663" y="4789140"/>
            <a:ext cx="178594" cy="148828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43663" y="5098703"/>
            <a:ext cx="178594" cy="148828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81000" y="6134100"/>
            <a:ext cx="11430000" cy="485775"/>
          </a:xfrm>
          <a:prstGeom prst="rect">
            <a:avLst/>
          </a:prstGeom>
        </p:spPr>
      </p:pic>
      <p:sp>
        <p:nvSpPr>
          <p:cNvPr id="29" name="Text 0"/>
          <p:cNvSpPr/>
          <p:nvPr/>
        </p:nvSpPr>
        <p:spPr>
          <a:xfrm>
            <a:off x="381000" y="190500"/>
            <a:ext cx="4480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D4A373"/>
                </a:solidFill>
              </a:rPr>
              <a:t>HRT SERIES: DECK 2 | PRESCRIBING</a:t>
            </a:r>
            <a:endParaRPr lang="en-US" sz="900" dirty="0"/>
          </a:p>
        </p:txBody>
      </p:sp>
      <p:sp>
        <p:nvSpPr>
          <p:cNvPr id="30" name="Text 1"/>
          <p:cNvSpPr/>
          <p:nvPr/>
        </p:nvSpPr>
        <p:spPr>
          <a:xfrm>
            <a:off x="381000" y="400050"/>
            <a:ext cx="772668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Starting and Titrating HRT</a:t>
            </a:r>
            <a:endParaRPr lang="en-US" sz="1950" dirty="0"/>
          </a:p>
        </p:txBody>
      </p:sp>
      <p:sp>
        <p:nvSpPr>
          <p:cNvPr id="31" name="Text 2"/>
          <p:cNvSpPr/>
          <p:nvPr/>
        </p:nvSpPr>
        <p:spPr>
          <a:xfrm>
            <a:off x="962025" y="1305818"/>
            <a:ext cx="48691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The 3-Month Golden Rule</a:t>
            </a:r>
            <a:endParaRPr lang="en-US" sz="1350" dirty="0"/>
          </a:p>
        </p:txBody>
      </p:sp>
      <p:sp>
        <p:nvSpPr>
          <p:cNvPr id="32" name="Text 3"/>
          <p:cNvSpPr/>
          <p:nvPr/>
        </p:nvSpPr>
        <p:spPr>
          <a:xfrm>
            <a:off x="883444" y="1729680"/>
            <a:ext cx="72580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Wait </a:t>
            </a:r>
            <a:r>
              <a:rPr lang="en-US" sz="1125" b="1" dirty="0">
                <a:solidFill>
                  <a:srgbClr val="2C3E50"/>
                </a:solidFill>
              </a:rPr>
              <a:t>full 12 weeks</a:t>
            </a:r>
            <a:r>
              <a:rPr lang="en-US" sz="1125" dirty="0">
                <a:solidFill>
                  <a:srgbClr val="2C3E50"/>
                </a:solidFill>
              </a:rPr>
              <a:t> before adjusting dose.</a:t>
            </a:r>
            <a:endParaRPr lang="en-US" sz="1125" dirty="0"/>
          </a:p>
        </p:txBody>
      </p:sp>
      <p:sp>
        <p:nvSpPr>
          <p:cNvPr id="33" name="Text 4"/>
          <p:cNvSpPr/>
          <p:nvPr/>
        </p:nvSpPr>
        <p:spPr>
          <a:xfrm>
            <a:off x="883444" y="2039243"/>
            <a:ext cx="78867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Allows receptors to stabilize physiologically.</a:t>
            </a:r>
            <a:endParaRPr lang="en-US" sz="1125" dirty="0"/>
          </a:p>
        </p:txBody>
      </p:sp>
      <p:sp>
        <p:nvSpPr>
          <p:cNvPr id="34" name="Text 5"/>
          <p:cNvSpPr/>
          <p:nvPr/>
        </p:nvSpPr>
        <p:spPr>
          <a:xfrm>
            <a:off x="883444" y="2348805"/>
            <a:ext cx="80581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Avoids "product-hopping" and patient confusion.</a:t>
            </a:r>
            <a:endParaRPr lang="en-US" sz="1125" dirty="0"/>
          </a:p>
        </p:txBody>
      </p:sp>
      <p:sp>
        <p:nvSpPr>
          <p:cNvPr id="35" name="Text 6"/>
          <p:cNvSpPr/>
          <p:nvPr/>
        </p:nvSpPr>
        <p:spPr>
          <a:xfrm>
            <a:off x="883444" y="2658368"/>
            <a:ext cx="92583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Side effects (nausea, breast tenderness) often settle.</a:t>
            </a:r>
            <a:endParaRPr lang="en-US" sz="1125" dirty="0"/>
          </a:p>
        </p:txBody>
      </p:sp>
      <p:sp>
        <p:nvSpPr>
          <p:cNvPr id="36" name="Text 7"/>
          <p:cNvSpPr/>
          <p:nvPr/>
        </p:nvSpPr>
        <p:spPr>
          <a:xfrm>
            <a:off x="962025" y="3746153"/>
            <a:ext cx="55549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Symptom Resolution Timeline</a:t>
            </a:r>
            <a:endParaRPr lang="en-US" sz="1350" dirty="0"/>
          </a:p>
        </p:txBody>
      </p:sp>
      <p:sp>
        <p:nvSpPr>
          <p:cNvPr id="37" name="Text 8"/>
          <p:cNvSpPr/>
          <p:nvPr/>
        </p:nvSpPr>
        <p:spPr>
          <a:xfrm>
            <a:off x="883444" y="4170015"/>
            <a:ext cx="77724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Hot Flushes:</a:t>
            </a:r>
            <a:r>
              <a:rPr lang="en-US" sz="1125" dirty="0">
                <a:solidFill>
                  <a:srgbClr val="2C3E50"/>
                </a:solidFill>
              </a:rPr>
              <a:t> Often improve within 4–6 weeks.</a:t>
            </a:r>
            <a:endParaRPr lang="en-US" sz="1125" dirty="0"/>
          </a:p>
        </p:txBody>
      </p:sp>
      <p:sp>
        <p:nvSpPr>
          <p:cNvPr id="38" name="Text 9"/>
          <p:cNvSpPr/>
          <p:nvPr/>
        </p:nvSpPr>
        <p:spPr>
          <a:xfrm>
            <a:off x="883444" y="4479578"/>
            <a:ext cx="73723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Mood &amp; Sleep:</a:t>
            </a:r>
            <a:r>
              <a:rPr lang="en-US" sz="1125" dirty="0">
                <a:solidFill>
                  <a:srgbClr val="2C3E50"/>
                </a:solidFill>
              </a:rPr>
              <a:t> Usually require 8–12 weeks.</a:t>
            </a:r>
            <a:endParaRPr lang="en-US" sz="1125" dirty="0"/>
          </a:p>
        </p:txBody>
      </p:sp>
      <p:sp>
        <p:nvSpPr>
          <p:cNvPr id="39" name="Text 10"/>
          <p:cNvSpPr/>
          <p:nvPr/>
        </p:nvSpPr>
        <p:spPr>
          <a:xfrm>
            <a:off x="883444" y="4789140"/>
            <a:ext cx="69723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Libido &amp; Joint Pain:</a:t>
            </a:r>
            <a:r>
              <a:rPr lang="en-US" sz="1125" dirty="0">
                <a:solidFill>
                  <a:srgbClr val="2C3E50"/>
                </a:solidFill>
              </a:rPr>
              <a:t> May take 3+ months.</a:t>
            </a:r>
            <a:endParaRPr lang="en-US" sz="1125" dirty="0"/>
          </a:p>
        </p:txBody>
      </p:sp>
      <p:sp>
        <p:nvSpPr>
          <p:cNvPr id="40" name="Text 11"/>
          <p:cNvSpPr/>
          <p:nvPr/>
        </p:nvSpPr>
        <p:spPr>
          <a:xfrm>
            <a:off x="883444" y="5098703"/>
            <a:ext cx="82296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Urogenital:</a:t>
            </a:r>
            <a:r>
              <a:rPr lang="en-US" sz="1125" dirty="0">
                <a:solidFill>
                  <a:srgbClr val="2C3E50"/>
                </a:solidFill>
              </a:rPr>
              <a:t> Local symptoms take longest to heal.</a:t>
            </a:r>
            <a:endParaRPr lang="en-US" sz="1125" dirty="0"/>
          </a:p>
        </p:txBody>
      </p:sp>
      <p:sp>
        <p:nvSpPr>
          <p:cNvPr id="41" name="Text 12"/>
          <p:cNvSpPr/>
          <p:nvPr/>
        </p:nvSpPr>
        <p:spPr>
          <a:xfrm>
            <a:off x="6796088" y="1305818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Bradford VTS Top Tips</a:t>
            </a:r>
            <a:endParaRPr lang="en-US" sz="1350" dirty="0"/>
          </a:p>
        </p:txBody>
      </p:sp>
      <p:sp>
        <p:nvSpPr>
          <p:cNvPr id="42" name="Text 13"/>
          <p:cNvSpPr/>
          <p:nvPr/>
        </p:nvSpPr>
        <p:spPr>
          <a:xfrm>
            <a:off x="6717506" y="1729680"/>
            <a:ext cx="5474494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Manage Expectations:</a:t>
            </a:r>
            <a:r>
              <a:rPr lang="en-US" sz="1125" dirty="0">
                <a:solidFill>
                  <a:srgbClr val="2C3E50"/>
                </a:solidFill>
              </a:rPr>
              <a:t> Warn them it's not instant.</a:t>
            </a:r>
            <a:endParaRPr lang="en-US" sz="1125" dirty="0"/>
          </a:p>
        </p:txBody>
      </p:sp>
      <p:sp>
        <p:nvSpPr>
          <p:cNvPr id="43" name="Text 14"/>
          <p:cNvSpPr/>
          <p:nvPr/>
        </p:nvSpPr>
        <p:spPr>
          <a:xfrm>
            <a:off x="6717506" y="2039243"/>
            <a:ext cx="5474494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Diary Keeping:</a:t>
            </a:r>
            <a:r>
              <a:rPr lang="en-US" sz="1125" dirty="0">
                <a:solidFill>
                  <a:srgbClr val="2C3E50"/>
                </a:solidFill>
              </a:rPr>
              <a:t> Suggest a simple symptom tracker.</a:t>
            </a:r>
            <a:endParaRPr lang="en-US" sz="1125" dirty="0"/>
          </a:p>
        </p:txBody>
      </p:sp>
      <p:sp>
        <p:nvSpPr>
          <p:cNvPr id="44" name="Text 15"/>
          <p:cNvSpPr/>
          <p:nvPr/>
        </p:nvSpPr>
        <p:spPr>
          <a:xfrm>
            <a:off x="6717506" y="2348805"/>
            <a:ext cx="5474494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Increase First:</a:t>
            </a:r>
            <a:r>
              <a:rPr lang="en-US" sz="1125" dirty="0">
                <a:solidFill>
                  <a:srgbClr val="2C3E50"/>
                </a:solidFill>
              </a:rPr>
              <a:t> Up the dose before switching brands.</a:t>
            </a:r>
            <a:endParaRPr lang="en-US" sz="1125" dirty="0"/>
          </a:p>
        </p:txBody>
      </p:sp>
      <p:sp>
        <p:nvSpPr>
          <p:cNvPr id="45" name="Text 16"/>
          <p:cNvSpPr/>
          <p:nvPr/>
        </p:nvSpPr>
        <p:spPr>
          <a:xfrm>
            <a:off x="6717506" y="2658368"/>
            <a:ext cx="5474494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Safety Net:</a:t>
            </a:r>
            <a:r>
              <a:rPr lang="en-US" sz="1125" dirty="0">
                <a:solidFill>
                  <a:srgbClr val="2C3E50"/>
                </a:solidFill>
              </a:rPr>
              <a:t> Document the 3-month review plan.</a:t>
            </a:r>
            <a:endParaRPr lang="en-US" sz="1125" dirty="0"/>
          </a:p>
        </p:txBody>
      </p:sp>
      <p:sp>
        <p:nvSpPr>
          <p:cNvPr id="46" name="Text 17"/>
          <p:cNvSpPr/>
          <p:nvPr/>
        </p:nvSpPr>
        <p:spPr>
          <a:xfrm>
            <a:off x="6796088" y="3746153"/>
            <a:ext cx="32918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When Not to Wait</a:t>
            </a:r>
            <a:endParaRPr lang="en-US" sz="1350" dirty="0"/>
          </a:p>
        </p:txBody>
      </p:sp>
      <p:sp>
        <p:nvSpPr>
          <p:cNvPr id="47" name="Text 18"/>
          <p:cNvSpPr/>
          <p:nvPr/>
        </p:nvSpPr>
        <p:spPr>
          <a:xfrm>
            <a:off x="6717506" y="4170015"/>
            <a:ext cx="5474494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Severe allergic reactions to adhesive/fillers.</a:t>
            </a:r>
            <a:endParaRPr lang="en-US" sz="1125" dirty="0"/>
          </a:p>
        </p:txBody>
      </p:sp>
      <p:sp>
        <p:nvSpPr>
          <p:cNvPr id="48" name="Text 19"/>
          <p:cNvSpPr/>
          <p:nvPr/>
        </p:nvSpPr>
        <p:spPr>
          <a:xfrm>
            <a:off x="6717506" y="4479578"/>
            <a:ext cx="5474494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New onset migraine with aura (stop/switch).</a:t>
            </a:r>
            <a:endParaRPr lang="en-US" sz="1125" dirty="0"/>
          </a:p>
        </p:txBody>
      </p:sp>
      <p:sp>
        <p:nvSpPr>
          <p:cNvPr id="49" name="Text 20"/>
          <p:cNvSpPr/>
          <p:nvPr/>
        </p:nvSpPr>
        <p:spPr>
          <a:xfrm>
            <a:off x="6717506" y="4789140"/>
            <a:ext cx="5474494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Sudden, heavy, unexpected vaginal bleeding.</a:t>
            </a:r>
            <a:endParaRPr lang="en-US" sz="1125" dirty="0"/>
          </a:p>
        </p:txBody>
      </p:sp>
      <p:sp>
        <p:nvSpPr>
          <p:cNvPr id="50" name="Text 21"/>
          <p:cNvSpPr/>
          <p:nvPr/>
        </p:nvSpPr>
        <p:spPr>
          <a:xfrm>
            <a:off x="6717506" y="5098703"/>
            <a:ext cx="5474494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Suspected VTE or stroke symptoms.</a:t>
            </a:r>
            <a:endParaRPr lang="en-US" sz="1125" dirty="0"/>
          </a:p>
        </p:txBody>
      </p:sp>
      <p:sp>
        <p:nvSpPr>
          <p:cNvPr id="51" name="Text 22"/>
          <p:cNvSpPr/>
          <p:nvPr/>
        </p:nvSpPr>
        <p:spPr>
          <a:xfrm>
            <a:off x="571500" y="6276975"/>
            <a:ext cx="25603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679289"/>
                </a:solidFill>
              </a:rPr>
              <a:t>AKT QUICK RECALL</a:t>
            </a:r>
            <a:endParaRPr lang="en-US" sz="1050" dirty="0"/>
          </a:p>
        </p:txBody>
      </p:sp>
      <p:sp>
        <p:nvSpPr>
          <p:cNvPr id="52" name="Text 23"/>
          <p:cNvSpPr/>
          <p:nvPr/>
        </p:nvSpPr>
        <p:spPr>
          <a:xfrm>
            <a:off x="2032992" y="6276975"/>
            <a:ext cx="1015900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2C3E50"/>
                </a:solidFill>
              </a:rPr>
              <a:t>Why wait 3 months? (Answer: Symptom resolution lag and stabilization of side effects). What symptom resolves fastest? (Answer: Vasomotor flushes).</a:t>
            </a:r>
            <a:endParaRPr lang="en-US" sz="10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068586"/>
            <a:ext cx="476250" cy="381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297186"/>
            <a:ext cx="5381625" cy="2119908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1573411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1954411"/>
            <a:ext cx="19050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2262932"/>
            <a:ext cx="190500" cy="152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2571452"/>
            <a:ext cx="1905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2879973"/>
            <a:ext cx="190500" cy="152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607594"/>
            <a:ext cx="5381625" cy="211990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0100" y="3883819"/>
            <a:ext cx="238125" cy="190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4264819"/>
            <a:ext cx="19050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4573339"/>
            <a:ext cx="190500" cy="152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4881860"/>
            <a:ext cx="190500" cy="152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5190381"/>
            <a:ext cx="190500" cy="152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1605707"/>
            <a:ext cx="5381625" cy="1811387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1881932"/>
            <a:ext cx="238125" cy="1905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2262932"/>
            <a:ext cx="190500" cy="1524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2571452"/>
            <a:ext cx="190500" cy="1524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2879973"/>
            <a:ext cx="190500" cy="1524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3607594"/>
            <a:ext cx="5381625" cy="1811387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3883819"/>
            <a:ext cx="238125" cy="1905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4264819"/>
            <a:ext cx="190500" cy="1524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4573339"/>
            <a:ext cx="190500" cy="1524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4881860"/>
            <a:ext cx="190500" cy="15240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1500" y="6013252"/>
            <a:ext cx="11049000" cy="500063"/>
          </a:xfrm>
          <a:prstGeom prst="rect">
            <a:avLst/>
          </a:prstGeom>
        </p:spPr>
      </p:pic>
      <p:sp>
        <p:nvSpPr>
          <p:cNvPr id="28" name="Text 0"/>
          <p:cNvSpPr/>
          <p:nvPr/>
        </p:nvSpPr>
        <p:spPr>
          <a:xfrm>
            <a:off x="571500" y="381000"/>
            <a:ext cx="52273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90" dirty="0">
                <a:solidFill>
                  <a:srgbClr val="D4A373"/>
                </a:solidFill>
              </a:rPr>
              <a:t>HRT SERIES: DECK 2 | PRESCRIBING</a:t>
            </a:r>
            <a:endParaRPr lang="en-US" sz="1050" dirty="0"/>
          </a:p>
        </p:txBody>
      </p:sp>
      <p:sp>
        <p:nvSpPr>
          <p:cNvPr id="29" name="Text 1"/>
          <p:cNvSpPr/>
          <p:nvPr/>
        </p:nvSpPr>
        <p:spPr>
          <a:xfrm>
            <a:off x="571500" y="619125"/>
            <a:ext cx="11338560" cy="3351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640"/>
              </a:lnSpc>
              <a:buNone/>
            </a:pPr>
            <a:r>
              <a:rPr lang="en-US" sz="2400" b="1" dirty="0">
                <a:solidFill>
                  <a:srgbClr val="2C3E50"/>
                </a:solidFill>
              </a:rPr>
              <a:t>Monitoring &amp; Follow-up Schedule</a:t>
            </a:r>
            <a:endParaRPr lang="en-US" sz="2400" dirty="0"/>
          </a:p>
        </p:txBody>
      </p:sp>
      <p:sp>
        <p:nvSpPr>
          <p:cNvPr id="30" name="Text 2"/>
          <p:cNvSpPr/>
          <p:nvPr/>
        </p:nvSpPr>
        <p:spPr>
          <a:xfrm>
            <a:off x="1152525" y="1525786"/>
            <a:ext cx="6705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Early Reviews (3 &amp; 6 Months)</a:t>
            </a:r>
            <a:endParaRPr lang="en-US" sz="1500" dirty="0"/>
          </a:p>
        </p:txBody>
      </p:sp>
      <p:sp>
        <p:nvSpPr>
          <p:cNvPr id="31" name="Text 3"/>
          <p:cNvSpPr/>
          <p:nvPr/>
        </p:nvSpPr>
        <p:spPr>
          <a:xfrm>
            <a:off x="1085850" y="1954411"/>
            <a:ext cx="69494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Assess symptom improvement and control</a:t>
            </a:r>
            <a:endParaRPr lang="en-US" sz="1200" dirty="0"/>
          </a:p>
        </p:txBody>
      </p:sp>
      <p:sp>
        <p:nvSpPr>
          <p:cNvPr id="32" name="Text 4"/>
          <p:cNvSpPr/>
          <p:nvPr/>
        </p:nvSpPr>
        <p:spPr>
          <a:xfrm>
            <a:off x="1085850" y="2262932"/>
            <a:ext cx="64008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Check for erratic bleeding patterns</a:t>
            </a:r>
            <a:endParaRPr lang="en-US" sz="1200" dirty="0"/>
          </a:p>
        </p:txBody>
      </p:sp>
      <p:sp>
        <p:nvSpPr>
          <p:cNvPr id="33" name="Text 5"/>
          <p:cNvSpPr/>
          <p:nvPr/>
        </p:nvSpPr>
        <p:spPr>
          <a:xfrm>
            <a:off x="1085850" y="2571452"/>
            <a:ext cx="64008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Mandatory blood pressure (BP) check</a:t>
            </a:r>
            <a:endParaRPr lang="en-US" sz="1200" dirty="0"/>
          </a:p>
        </p:txBody>
      </p:sp>
      <p:sp>
        <p:nvSpPr>
          <p:cNvPr id="34" name="Text 6"/>
          <p:cNvSpPr/>
          <p:nvPr/>
        </p:nvSpPr>
        <p:spPr>
          <a:xfrm>
            <a:off x="1085850" y="2879973"/>
            <a:ext cx="60350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Fine-tune dose or delivery method</a:t>
            </a:r>
            <a:endParaRPr lang="en-US" sz="1200" dirty="0"/>
          </a:p>
        </p:txBody>
      </p:sp>
      <p:sp>
        <p:nvSpPr>
          <p:cNvPr id="35" name="Text 7"/>
          <p:cNvSpPr/>
          <p:nvPr/>
        </p:nvSpPr>
        <p:spPr>
          <a:xfrm>
            <a:off x="1152525" y="3836194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The Annual Check-up</a:t>
            </a:r>
            <a:endParaRPr lang="en-US" sz="1500" dirty="0"/>
          </a:p>
        </p:txBody>
      </p:sp>
      <p:sp>
        <p:nvSpPr>
          <p:cNvPr id="36" name="Text 8"/>
          <p:cNvSpPr/>
          <p:nvPr/>
        </p:nvSpPr>
        <p:spPr>
          <a:xfrm>
            <a:off x="1085850" y="4264819"/>
            <a:ext cx="58521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Review ongoing benefits vs risks</a:t>
            </a:r>
            <a:endParaRPr lang="en-US" sz="1200" dirty="0"/>
          </a:p>
        </p:txBody>
      </p:sp>
      <p:sp>
        <p:nvSpPr>
          <p:cNvPr id="37" name="Text 9"/>
          <p:cNvSpPr/>
          <p:nvPr/>
        </p:nvSpPr>
        <p:spPr>
          <a:xfrm>
            <a:off x="1085850" y="4573339"/>
            <a:ext cx="60350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Measure blood pressure and weight</a:t>
            </a:r>
            <a:endParaRPr lang="en-US" sz="1200" dirty="0"/>
          </a:p>
        </p:txBody>
      </p:sp>
      <p:sp>
        <p:nvSpPr>
          <p:cNvPr id="38" name="Text 10"/>
          <p:cNvSpPr/>
          <p:nvPr/>
        </p:nvSpPr>
        <p:spPr>
          <a:xfrm>
            <a:off x="1085850" y="4881860"/>
            <a:ext cx="76809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Confirm routine NHS mammography attendance</a:t>
            </a:r>
            <a:endParaRPr lang="en-US" sz="1200" dirty="0"/>
          </a:p>
        </p:txBody>
      </p:sp>
      <p:sp>
        <p:nvSpPr>
          <p:cNvPr id="39" name="Text 11"/>
          <p:cNvSpPr/>
          <p:nvPr/>
        </p:nvSpPr>
        <p:spPr>
          <a:xfrm>
            <a:off x="1085850" y="5190381"/>
            <a:ext cx="71323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Re-confirm choice to continue treatment</a:t>
            </a:r>
            <a:endParaRPr lang="en-US" sz="1200" dirty="0"/>
          </a:p>
        </p:txBody>
      </p:sp>
      <p:sp>
        <p:nvSpPr>
          <p:cNvPr id="40" name="Text 12"/>
          <p:cNvSpPr/>
          <p:nvPr/>
        </p:nvSpPr>
        <p:spPr>
          <a:xfrm>
            <a:off x="6819900" y="1834307"/>
            <a:ext cx="53721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Monitoring &amp; Blood Tests</a:t>
            </a:r>
            <a:endParaRPr lang="en-US" sz="1500" dirty="0"/>
          </a:p>
        </p:txBody>
      </p:sp>
      <p:sp>
        <p:nvSpPr>
          <p:cNvPr id="41" name="Text 13"/>
          <p:cNvSpPr/>
          <p:nvPr/>
        </p:nvSpPr>
        <p:spPr>
          <a:xfrm>
            <a:off x="6753225" y="2262932"/>
            <a:ext cx="49377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Blood tests are not routine</a:t>
            </a:r>
            <a:endParaRPr lang="en-US" sz="1200" dirty="0"/>
          </a:p>
        </p:txBody>
      </p:sp>
      <p:sp>
        <p:nvSpPr>
          <p:cNvPr id="42" name="Text 14"/>
          <p:cNvSpPr/>
          <p:nvPr/>
        </p:nvSpPr>
        <p:spPr>
          <a:xfrm>
            <a:off x="6753225" y="2571452"/>
            <a:ext cx="49377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Check FSH/LH only for doubt</a:t>
            </a:r>
            <a:endParaRPr lang="en-US" sz="1200" dirty="0"/>
          </a:p>
        </p:txBody>
      </p:sp>
      <p:sp>
        <p:nvSpPr>
          <p:cNvPr id="43" name="Text 15"/>
          <p:cNvSpPr/>
          <p:nvPr/>
        </p:nvSpPr>
        <p:spPr>
          <a:xfrm>
            <a:off x="6753225" y="2879973"/>
            <a:ext cx="54387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Focus on patient symptoms instead</a:t>
            </a:r>
            <a:endParaRPr lang="en-US" sz="1200" dirty="0"/>
          </a:p>
        </p:txBody>
      </p:sp>
      <p:sp>
        <p:nvSpPr>
          <p:cNvPr id="44" name="Text 16"/>
          <p:cNvSpPr/>
          <p:nvPr/>
        </p:nvSpPr>
        <p:spPr>
          <a:xfrm>
            <a:off x="6819900" y="3836194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Duration of Treatment</a:t>
            </a:r>
            <a:endParaRPr lang="en-US" sz="1500" dirty="0"/>
          </a:p>
        </p:txBody>
      </p:sp>
      <p:sp>
        <p:nvSpPr>
          <p:cNvPr id="45" name="Text 17"/>
          <p:cNvSpPr/>
          <p:nvPr/>
        </p:nvSpPr>
        <p:spPr>
          <a:xfrm>
            <a:off x="6753225" y="4264819"/>
            <a:ext cx="54387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No arbitrary maximum age limit</a:t>
            </a:r>
            <a:endParaRPr lang="en-US" sz="1200" dirty="0"/>
          </a:p>
        </p:txBody>
      </p:sp>
      <p:sp>
        <p:nvSpPr>
          <p:cNvPr id="46" name="Text 18"/>
          <p:cNvSpPr/>
          <p:nvPr/>
        </p:nvSpPr>
        <p:spPr>
          <a:xfrm>
            <a:off x="6753225" y="4573339"/>
            <a:ext cx="49244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POI: Treat until age 51</a:t>
            </a:r>
            <a:endParaRPr lang="en-US" sz="1200" dirty="0"/>
          </a:p>
        </p:txBody>
      </p:sp>
      <p:sp>
        <p:nvSpPr>
          <p:cNvPr id="47" name="Text 19"/>
          <p:cNvSpPr/>
          <p:nvPr/>
        </p:nvSpPr>
        <p:spPr>
          <a:xfrm>
            <a:off x="6753225" y="4881860"/>
            <a:ext cx="54387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Review annually for individual choice</a:t>
            </a:r>
            <a:endParaRPr lang="en-US" sz="1200" dirty="0"/>
          </a:p>
        </p:txBody>
      </p:sp>
      <p:sp>
        <p:nvSpPr>
          <p:cNvPr id="48" name="Text 20"/>
          <p:cNvSpPr/>
          <p:nvPr/>
        </p:nvSpPr>
        <p:spPr>
          <a:xfrm>
            <a:off x="809625" y="6170414"/>
            <a:ext cx="3268980" cy="185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kern="0" spc="30" dirty="0">
                <a:solidFill>
                  <a:srgbClr val="D4A373"/>
                </a:solidFill>
              </a:rPr>
              <a:t>SCA CONSULTATION PEARL</a:t>
            </a:r>
            <a:endParaRPr lang="en-US" sz="975" dirty="0"/>
          </a:p>
        </p:txBody>
      </p:sp>
      <p:sp>
        <p:nvSpPr>
          <p:cNvPr id="49" name="Text 21"/>
          <p:cNvSpPr/>
          <p:nvPr/>
        </p:nvSpPr>
        <p:spPr>
          <a:xfrm>
            <a:off x="2758678" y="6156127"/>
            <a:ext cx="9433322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2C3E50"/>
                </a:solidFill>
              </a:rPr>
              <a:t>Always document your review of risks and benefits at every follow-up. It is a key clinical and medicolegal requirement for GP trainees.</a:t>
            </a:r>
            <a:endParaRPr lang="en-US" sz="1125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020961"/>
            <a:ext cx="476250" cy="381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344811"/>
            <a:ext cx="5381625" cy="247084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1573411"/>
            <a:ext cx="342900" cy="3429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4394" y="1657201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2068711"/>
            <a:ext cx="190500" cy="152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2411611"/>
            <a:ext cx="1905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2754511"/>
            <a:ext cx="190500" cy="152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3144143"/>
            <a:ext cx="4924425" cy="442913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4006155"/>
            <a:ext cx="5381625" cy="247084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0100" y="4234755"/>
            <a:ext cx="342900" cy="3429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4394" y="4318546"/>
            <a:ext cx="214313" cy="17532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0100" y="4730055"/>
            <a:ext cx="190500" cy="152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0100" y="5072955"/>
            <a:ext cx="190500" cy="152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0100" y="5415855"/>
            <a:ext cx="190500" cy="1524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1344811"/>
            <a:ext cx="5381625" cy="2605088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1573411"/>
            <a:ext cx="342900" cy="3429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31769" y="1657201"/>
            <a:ext cx="214313" cy="17532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2068711"/>
            <a:ext cx="190500" cy="1524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2411611"/>
            <a:ext cx="190500" cy="1524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2754511"/>
            <a:ext cx="190500" cy="1524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3097411"/>
            <a:ext cx="4924425" cy="623888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38875" y="4140398"/>
            <a:ext cx="5381625" cy="2336602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4368998"/>
            <a:ext cx="342900" cy="34290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31769" y="4452789"/>
            <a:ext cx="214313" cy="17532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7475" y="4864298"/>
            <a:ext cx="190500" cy="15240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7475" y="5207198"/>
            <a:ext cx="190500" cy="15240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7475" y="5550098"/>
            <a:ext cx="190500" cy="152400"/>
          </a:xfrm>
          <a:prstGeom prst="rect">
            <a:avLst/>
          </a:prstGeom>
        </p:spPr>
      </p:pic>
      <p:sp>
        <p:nvSpPr>
          <p:cNvPr id="31" name="Text 0"/>
          <p:cNvSpPr/>
          <p:nvPr/>
        </p:nvSpPr>
        <p:spPr>
          <a:xfrm>
            <a:off x="571500" y="381000"/>
            <a:ext cx="4480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D4A373"/>
                </a:solidFill>
              </a:rPr>
              <a:t>HRT SERIES: DECK 2 | PRESCRIBING</a:t>
            </a:r>
            <a:endParaRPr lang="en-US" sz="900" dirty="0"/>
          </a:p>
        </p:txBody>
      </p:sp>
      <p:sp>
        <p:nvSpPr>
          <p:cNvPr id="32" name="Text 1"/>
          <p:cNvSpPr/>
          <p:nvPr/>
        </p:nvSpPr>
        <p:spPr>
          <a:xfrm>
            <a:off x="571500" y="590550"/>
            <a:ext cx="7680960" cy="3351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640"/>
              </a:lnSpc>
              <a:buNone/>
            </a:pPr>
            <a:r>
              <a:rPr lang="en-US" sz="2400" b="1" dirty="0">
                <a:solidFill>
                  <a:srgbClr val="2C3E50"/>
                </a:solidFill>
              </a:rPr>
              <a:t>Duration of Treatment</a:t>
            </a:r>
            <a:endParaRPr lang="en-US" sz="2400" dirty="0"/>
          </a:p>
        </p:txBody>
      </p:sp>
      <p:sp>
        <p:nvSpPr>
          <p:cNvPr id="33" name="Text 2"/>
          <p:cNvSpPr/>
          <p:nvPr/>
        </p:nvSpPr>
        <p:spPr>
          <a:xfrm>
            <a:off x="1257300" y="1601986"/>
            <a:ext cx="502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No Arbitrary Age Limit</a:t>
            </a:r>
            <a:endParaRPr lang="en-US" sz="1500" dirty="0"/>
          </a:p>
        </p:txBody>
      </p:sp>
      <p:sp>
        <p:nvSpPr>
          <p:cNvPr id="34" name="Text 3"/>
          <p:cNvSpPr/>
          <p:nvPr/>
        </p:nvSpPr>
        <p:spPr>
          <a:xfrm>
            <a:off x="1085850" y="2068711"/>
            <a:ext cx="69494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Individualized shared decision-making.</a:t>
            </a:r>
            <a:endParaRPr lang="en-US" sz="1200" dirty="0"/>
          </a:p>
        </p:txBody>
      </p:sp>
      <p:sp>
        <p:nvSpPr>
          <p:cNvPr id="35" name="Text 4"/>
          <p:cNvSpPr/>
          <p:nvPr/>
        </p:nvSpPr>
        <p:spPr>
          <a:xfrm>
            <a:off x="1085850" y="2411611"/>
            <a:ext cx="65836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Continue if benefits outweigh risks.</a:t>
            </a:r>
            <a:endParaRPr lang="en-US" sz="1200" dirty="0"/>
          </a:p>
        </p:txBody>
      </p:sp>
      <p:sp>
        <p:nvSpPr>
          <p:cNvPr id="36" name="Text 5"/>
          <p:cNvSpPr/>
          <p:nvPr/>
        </p:nvSpPr>
        <p:spPr>
          <a:xfrm>
            <a:off x="1085850" y="2754511"/>
            <a:ext cx="60350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NHSE: No "upper age" rule exists.</a:t>
            </a:r>
            <a:endParaRPr lang="en-US" sz="1200" dirty="0"/>
          </a:p>
        </p:txBody>
      </p:sp>
      <p:sp>
        <p:nvSpPr>
          <p:cNvPr id="37" name="Text 6"/>
          <p:cNvSpPr/>
          <p:nvPr/>
        </p:nvSpPr>
        <p:spPr>
          <a:xfrm>
            <a:off x="914400" y="3144143"/>
            <a:ext cx="11277600" cy="4429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2C3E50"/>
                </a:solidFill>
              </a:rPr>
              <a:t>"A woman can continue HRT into her 70s or 80s after informed review."</a:t>
            </a:r>
            <a:endParaRPr lang="en-US" sz="1125" dirty="0"/>
          </a:p>
        </p:txBody>
      </p:sp>
      <p:sp>
        <p:nvSpPr>
          <p:cNvPr id="38" name="Text 7"/>
          <p:cNvSpPr/>
          <p:nvPr/>
        </p:nvSpPr>
        <p:spPr>
          <a:xfrm>
            <a:off x="1257300" y="4263330"/>
            <a:ext cx="5715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Premature Menopause (POI)</a:t>
            </a:r>
            <a:endParaRPr lang="en-US" sz="1500" dirty="0"/>
          </a:p>
        </p:txBody>
      </p:sp>
      <p:sp>
        <p:nvSpPr>
          <p:cNvPr id="39" name="Text 8"/>
          <p:cNvSpPr/>
          <p:nvPr/>
        </p:nvSpPr>
        <p:spPr>
          <a:xfrm>
            <a:off x="1085850" y="4730055"/>
            <a:ext cx="53644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Treat until at least age 51.</a:t>
            </a:r>
            <a:endParaRPr lang="en-US" sz="1200" dirty="0"/>
          </a:p>
        </p:txBody>
      </p:sp>
      <p:sp>
        <p:nvSpPr>
          <p:cNvPr id="40" name="Text 9"/>
          <p:cNvSpPr/>
          <p:nvPr/>
        </p:nvSpPr>
        <p:spPr>
          <a:xfrm>
            <a:off x="1085850" y="5072955"/>
            <a:ext cx="64617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Age 51 is the average natural age.</a:t>
            </a:r>
            <a:endParaRPr lang="en-US" sz="1200" dirty="0"/>
          </a:p>
        </p:txBody>
      </p:sp>
      <p:sp>
        <p:nvSpPr>
          <p:cNvPr id="41" name="Text 10"/>
          <p:cNvSpPr/>
          <p:nvPr/>
        </p:nvSpPr>
        <p:spPr>
          <a:xfrm>
            <a:off x="1085850" y="5415855"/>
            <a:ext cx="62788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Review for continuation after 51.</a:t>
            </a:r>
            <a:endParaRPr lang="en-US" sz="1200" dirty="0"/>
          </a:p>
        </p:txBody>
      </p:sp>
      <p:sp>
        <p:nvSpPr>
          <p:cNvPr id="42" name="Text 11"/>
          <p:cNvSpPr/>
          <p:nvPr/>
        </p:nvSpPr>
        <p:spPr>
          <a:xfrm>
            <a:off x="6924675" y="1601986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Standard Use &amp; Review</a:t>
            </a:r>
            <a:endParaRPr lang="en-US" sz="1500" dirty="0"/>
          </a:p>
        </p:txBody>
      </p:sp>
      <p:sp>
        <p:nvSpPr>
          <p:cNvPr id="43" name="Text 12"/>
          <p:cNvSpPr/>
          <p:nvPr/>
        </p:nvSpPr>
        <p:spPr>
          <a:xfrm>
            <a:off x="6753225" y="2068711"/>
            <a:ext cx="54387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Typical symptom control: 3–5 years.</a:t>
            </a:r>
            <a:endParaRPr lang="en-US" sz="1200" dirty="0"/>
          </a:p>
        </p:txBody>
      </p:sp>
      <p:sp>
        <p:nvSpPr>
          <p:cNvPr id="44" name="Text 13"/>
          <p:cNvSpPr/>
          <p:nvPr/>
        </p:nvSpPr>
        <p:spPr>
          <a:xfrm>
            <a:off x="6753225" y="2411611"/>
            <a:ext cx="54387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Mandatory annual review required.</a:t>
            </a:r>
            <a:endParaRPr lang="en-US" sz="1200" dirty="0"/>
          </a:p>
        </p:txBody>
      </p:sp>
      <p:sp>
        <p:nvSpPr>
          <p:cNvPr id="45" name="Text 14"/>
          <p:cNvSpPr/>
          <p:nvPr/>
        </p:nvSpPr>
        <p:spPr>
          <a:xfrm>
            <a:off x="6753225" y="2754511"/>
            <a:ext cx="54387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Discuss ongoing risk/benefit profile.</a:t>
            </a:r>
            <a:endParaRPr lang="en-US" sz="1200" dirty="0"/>
          </a:p>
        </p:txBody>
      </p:sp>
      <p:sp>
        <p:nvSpPr>
          <p:cNvPr id="46" name="Text 15"/>
          <p:cNvSpPr/>
          <p:nvPr/>
        </p:nvSpPr>
        <p:spPr>
          <a:xfrm>
            <a:off x="6581775" y="3097411"/>
            <a:ext cx="4695825" cy="623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kern="0" spc="30" dirty="0">
                <a:solidFill>
                  <a:srgbClr val="A44A3F"/>
                </a:solidFill>
              </a:rPr>
              <a:t>SCA PRACTICE PROMPT</a:t>
            </a:r>
            <a:r>
              <a:rPr lang="en-US" sz="1050" dirty="0">
                <a:solidFill>
                  <a:srgbClr val="A44A3F"/>
                </a:solidFill>
              </a:rPr>
              <a:t>Explain that stopping is a choice, not a clinical requirement based on age.</a:t>
            </a:r>
            <a:endParaRPr lang="en-US" sz="1050" dirty="0"/>
          </a:p>
        </p:txBody>
      </p:sp>
      <p:sp>
        <p:nvSpPr>
          <p:cNvPr id="47" name="Text 16"/>
          <p:cNvSpPr/>
          <p:nvPr/>
        </p:nvSpPr>
        <p:spPr>
          <a:xfrm>
            <a:off x="6924675" y="4397573"/>
            <a:ext cx="502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Stopping HRT Correctly</a:t>
            </a:r>
            <a:endParaRPr lang="en-US" sz="1500" dirty="0"/>
          </a:p>
        </p:txBody>
      </p:sp>
      <p:sp>
        <p:nvSpPr>
          <p:cNvPr id="48" name="Text 17"/>
          <p:cNvSpPr/>
          <p:nvPr/>
        </p:nvSpPr>
        <p:spPr>
          <a:xfrm>
            <a:off x="6753225" y="4864298"/>
            <a:ext cx="49987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Taper dose over 4–8 weeks.</a:t>
            </a:r>
            <a:endParaRPr lang="en-US" sz="1200" dirty="0"/>
          </a:p>
        </p:txBody>
      </p:sp>
      <p:sp>
        <p:nvSpPr>
          <p:cNvPr id="49" name="Text 18"/>
          <p:cNvSpPr/>
          <p:nvPr/>
        </p:nvSpPr>
        <p:spPr>
          <a:xfrm>
            <a:off x="6753225" y="5207198"/>
            <a:ext cx="51206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Avoid stopping HRT abruptly.</a:t>
            </a:r>
            <a:endParaRPr lang="en-US" sz="1200" dirty="0"/>
          </a:p>
        </p:txBody>
      </p:sp>
      <p:sp>
        <p:nvSpPr>
          <p:cNvPr id="50" name="Text 19"/>
          <p:cNvSpPr/>
          <p:nvPr/>
        </p:nvSpPr>
        <p:spPr>
          <a:xfrm>
            <a:off x="6753225" y="5550098"/>
            <a:ext cx="54387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Resume if symptoms recur severely.</a:t>
            </a:r>
            <a:endParaRPr lang="en-US"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748605"/>
            <a:ext cx="381000" cy="285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62930"/>
            <a:ext cx="3657600" cy="541407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291530"/>
            <a:ext cx="381000" cy="381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944" y="1394371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5619750"/>
            <a:ext cx="3200400" cy="6286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3900" y="5773043"/>
            <a:ext cx="166688" cy="13722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67200" y="1062930"/>
            <a:ext cx="3657600" cy="541407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95800" y="1291530"/>
            <a:ext cx="381000" cy="3810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79144" y="1394371"/>
            <a:ext cx="214313" cy="1753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95800" y="5619750"/>
            <a:ext cx="3200400" cy="6286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10100" y="5773043"/>
            <a:ext cx="166688" cy="13722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53400" y="1062930"/>
            <a:ext cx="3657600" cy="541407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82000" y="1291530"/>
            <a:ext cx="381000" cy="3810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65344" y="1394371"/>
            <a:ext cx="214313" cy="17532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2000" y="5619750"/>
            <a:ext cx="3200400" cy="62865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96300" y="5773043"/>
            <a:ext cx="166688" cy="137220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381000" y="190500"/>
            <a:ext cx="4480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D4A373"/>
                </a:solidFill>
              </a:rPr>
              <a:t>HRT SERIES: DECK 2 | PRESCRIBING</a:t>
            </a:r>
            <a:endParaRPr lang="en-US" sz="900" dirty="0"/>
          </a:p>
        </p:txBody>
      </p:sp>
      <p:sp>
        <p:nvSpPr>
          <p:cNvPr id="21" name="Text 1"/>
          <p:cNvSpPr/>
          <p:nvPr/>
        </p:nvSpPr>
        <p:spPr>
          <a:xfrm>
            <a:off x="381000" y="400050"/>
            <a:ext cx="1040130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How to Stop HRT: Managed Withdrawal</a:t>
            </a:r>
            <a:endParaRPr lang="en-US" sz="1950" dirty="0"/>
          </a:p>
        </p:txBody>
      </p:sp>
      <p:sp>
        <p:nvSpPr>
          <p:cNvPr id="22" name="Text 2"/>
          <p:cNvSpPr/>
          <p:nvPr/>
        </p:nvSpPr>
        <p:spPr>
          <a:xfrm>
            <a:off x="1104900" y="1339155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The Tapering Strategy</a:t>
            </a:r>
            <a:endParaRPr lang="en-US" sz="1500" dirty="0"/>
          </a:p>
        </p:txBody>
      </p:sp>
      <p:sp>
        <p:nvSpPr>
          <p:cNvPr id="23" name="Text 3"/>
          <p:cNvSpPr/>
          <p:nvPr/>
        </p:nvSpPr>
        <p:spPr>
          <a:xfrm>
            <a:off x="876300" y="1863030"/>
            <a:ext cx="2933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Avoid abrupt stops to prevent severe rebound symptoms.</a:t>
            </a:r>
            <a:endParaRPr lang="en-US" sz="1200" dirty="0"/>
          </a:p>
        </p:txBody>
      </p:sp>
      <p:sp>
        <p:nvSpPr>
          <p:cNvPr id="24" name="Text 4"/>
          <p:cNvSpPr/>
          <p:nvPr/>
        </p:nvSpPr>
        <p:spPr>
          <a:xfrm>
            <a:off x="876300" y="2472630"/>
            <a:ext cx="2933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Gradual withdrawal reduces "shock" to the system.</a:t>
            </a:r>
            <a:endParaRPr lang="en-US" sz="1200" dirty="0"/>
          </a:p>
        </p:txBody>
      </p:sp>
      <p:sp>
        <p:nvSpPr>
          <p:cNvPr id="25" name="Text 5"/>
          <p:cNvSpPr/>
          <p:nvPr/>
        </p:nvSpPr>
        <p:spPr>
          <a:xfrm>
            <a:off x="876300" y="3082230"/>
            <a:ext cx="2933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Aim for a 3–6 month taper period for stability.</a:t>
            </a:r>
            <a:endParaRPr lang="en-US" sz="1200" dirty="0"/>
          </a:p>
        </p:txBody>
      </p:sp>
      <p:sp>
        <p:nvSpPr>
          <p:cNvPr id="26" name="Text 6"/>
          <p:cNvSpPr/>
          <p:nvPr/>
        </p:nvSpPr>
        <p:spPr>
          <a:xfrm>
            <a:off x="876300" y="3691830"/>
            <a:ext cx="68732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No arbitrary age limit to stop treatment.</a:t>
            </a:r>
            <a:endParaRPr lang="en-US" sz="1200" dirty="0"/>
          </a:p>
        </p:txBody>
      </p:sp>
      <p:sp>
        <p:nvSpPr>
          <p:cNvPr id="27" name="Text 7"/>
          <p:cNvSpPr/>
          <p:nvPr/>
        </p:nvSpPr>
        <p:spPr>
          <a:xfrm>
            <a:off x="966788" y="5619750"/>
            <a:ext cx="297180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8B6E4E"/>
                </a:solidFill>
              </a:rPr>
              <a:t> "We will step down slowly to see how your body adjusts."</a:t>
            </a:r>
            <a:endParaRPr lang="en-US" sz="1050" dirty="0"/>
          </a:p>
        </p:txBody>
      </p:sp>
      <p:sp>
        <p:nvSpPr>
          <p:cNvPr id="28" name="Text 8"/>
          <p:cNvSpPr/>
          <p:nvPr/>
        </p:nvSpPr>
        <p:spPr>
          <a:xfrm>
            <a:off x="4991100" y="1339155"/>
            <a:ext cx="3886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Step-Down Methods</a:t>
            </a:r>
            <a:endParaRPr lang="en-US" sz="1500" dirty="0"/>
          </a:p>
        </p:txBody>
      </p:sp>
      <p:sp>
        <p:nvSpPr>
          <p:cNvPr id="29" name="Text 9"/>
          <p:cNvSpPr/>
          <p:nvPr/>
        </p:nvSpPr>
        <p:spPr>
          <a:xfrm>
            <a:off x="4762500" y="1863030"/>
            <a:ext cx="2933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Dose Reduction:</a:t>
            </a:r>
            <a:r>
              <a:rPr lang="en-US" sz="1200" dirty="0">
                <a:solidFill>
                  <a:srgbClr val="2C3E50"/>
                </a:solidFill>
              </a:rPr>
              <a:t> Halve the dose for 4–8 weeks then reassess.</a:t>
            </a:r>
            <a:endParaRPr lang="en-US" sz="1200" dirty="0"/>
          </a:p>
        </p:txBody>
      </p:sp>
      <p:sp>
        <p:nvSpPr>
          <p:cNvPr id="30" name="Text 10"/>
          <p:cNvSpPr/>
          <p:nvPr/>
        </p:nvSpPr>
        <p:spPr>
          <a:xfrm>
            <a:off x="4762500" y="2472630"/>
            <a:ext cx="2933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Interval Stretching:</a:t>
            </a:r>
            <a:r>
              <a:rPr lang="en-US" sz="1200" dirty="0">
                <a:solidFill>
                  <a:srgbClr val="2C3E50"/>
                </a:solidFill>
              </a:rPr>
              <a:t> Extend patch changes (e.g., every 4–5 days).</a:t>
            </a:r>
            <a:endParaRPr lang="en-US" sz="1200" dirty="0"/>
          </a:p>
        </p:txBody>
      </p:sp>
      <p:sp>
        <p:nvSpPr>
          <p:cNvPr id="31" name="Text 11"/>
          <p:cNvSpPr/>
          <p:nvPr/>
        </p:nvSpPr>
        <p:spPr>
          <a:xfrm>
            <a:off x="4762500" y="3082230"/>
            <a:ext cx="2933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Gel Taper:</a:t>
            </a:r>
            <a:r>
              <a:rPr lang="en-US" sz="1200" dirty="0">
                <a:solidFill>
                  <a:srgbClr val="2C3E50"/>
                </a:solidFill>
              </a:rPr>
              <a:t> Reduce by one pump every 4 weeks.</a:t>
            </a:r>
            <a:endParaRPr lang="en-US" sz="1200" dirty="0"/>
          </a:p>
        </p:txBody>
      </p:sp>
      <p:sp>
        <p:nvSpPr>
          <p:cNvPr id="32" name="Text 12"/>
          <p:cNvSpPr/>
          <p:nvPr/>
        </p:nvSpPr>
        <p:spPr>
          <a:xfrm>
            <a:off x="4762500" y="3691830"/>
            <a:ext cx="2933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Combined Pills:</a:t>
            </a:r>
            <a:r>
              <a:rPr lang="en-US" sz="1200" dirty="0">
                <a:solidFill>
                  <a:srgbClr val="2C3E50"/>
                </a:solidFill>
              </a:rPr>
              <a:t> Switch to alternate-day dosing for 1 month.</a:t>
            </a:r>
            <a:endParaRPr lang="en-US" sz="1200" dirty="0"/>
          </a:p>
        </p:txBody>
      </p:sp>
      <p:sp>
        <p:nvSpPr>
          <p:cNvPr id="33" name="Text 13"/>
          <p:cNvSpPr/>
          <p:nvPr/>
        </p:nvSpPr>
        <p:spPr>
          <a:xfrm>
            <a:off x="4852988" y="5619750"/>
            <a:ext cx="297180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A44A3F"/>
                </a:solidFill>
              </a:rPr>
              <a:t> STOP immediately if a Red Flag occurs (e.g., CVA/TIA).</a:t>
            </a:r>
            <a:endParaRPr lang="en-US" sz="1050" dirty="0"/>
          </a:p>
        </p:txBody>
      </p:sp>
      <p:sp>
        <p:nvSpPr>
          <p:cNvPr id="34" name="Text 14"/>
          <p:cNvSpPr/>
          <p:nvPr/>
        </p:nvSpPr>
        <p:spPr>
          <a:xfrm>
            <a:off x="8877300" y="1339155"/>
            <a:ext cx="33147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Exam &amp; Practice Pearls</a:t>
            </a:r>
            <a:endParaRPr lang="en-US" sz="1500" dirty="0"/>
          </a:p>
        </p:txBody>
      </p:sp>
      <p:sp>
        <p:nvSpPr>
          <p:cNvPr id="35" name="Text 15"/>
          <p:cNvSpPr/>
          <p:nvPr/>
        </p:nvSpPr>
        <p:spPr>
          <a:xfrm>
            <a:off x="8648700" y="1863030"/>
            <a:ext cx="2933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SCA:</a:t>
            </a:r>
            <a:r>
              <a:rPr lang="en-US" sz="1200" dirty="0">
                <a:solidFill>
                  <a:srgbClr val="2C3E50"/>
                </a:solidFill>
              </a:rPr>
              <a:t> Reassure that stopping is not a "one-way door."</a:t>
            </a:r>
            <a:endParaRPr lang="en-US" sz="1200" dirty="0"/>
          </a:p>
        </p:txBody>
      </p:sp>
      <p:sp>
        <p:nvSpPr>
          <p:cNvPr id="36" name="Text 16"/>
          <p:cNvSpPr/>
          <p:nvPr/>
        </p:nvSpPr>
        <p:spPr>
          <a:xfrm>
            <a:off x="8648700" y="2472630"/>
            <a:ext cx="2933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AKT:</a:t>
            </a:r>
            <a:r>
              <a:rPr lang="en-US" sz="1200" dirty="0">
                <a:solidFill>
                  <a:srgbClr val="2C3E50"/>
                </a:solidFill>
              </a:rPr>
              <a:t> Recurrence of symptoms is common after stopping.</a:t>
            </a:r>
            <a:endParaRPr lang="en-US" sz="1200" dirty="0"/>
          </a:p>
        </p:txBody>
      </p:sp>
      <p:sp>
        <p:nvSpPr>
          <p:cNvPr id="37" name="Text 17"/>
          <p:cNvSpPr/>
          <p:nvPr/>
        </p:nvSpPr>
        <p:spPr>
          <a:xfrm>
            <a:off x="8648700" y="3082230"/>
            <a:ext cx="2933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Safety Net:</a:t>
            </a:r>
            <a:r>
              <a:rPr lang="en-US" sz="1200" dirty="0">
                <a:solidFill>
                  <a:srgbClr val="2C3E50"/>
                </a:solidFill>
              </a:rPr>
              <a:t> Document risk/benefit of continuing vs. stopping.</a:t>
            </a:r>
            <a:endParaRPr lang="en-US" sz="1200" dirty="0"/>
          </a:p>
        </p:txBody>
      </p:sp>
      <p:sp>
        <p:nvSpPr>
          <p:cNvPr id="38" name="Text 18"/>
          <p:cNvSpPr/>
          <p:nvPr/>
        </p:nvSpPr>
        <p:spPr>
          <a:xfrm>
            <a:off x="8648700" y="3691830"/>
            <a:ext cx="2933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Restarting is always an option if QoL is severely affected.</a:t>
            </a:r>
            <a:endParaRPr lang="en-US" sz="1200" dirty="0"/>
          </a:p>
        </p:txBody>
      </p:sp>
      <p:sp>
        <p:nvSpPr>
          <p:cNvPr id="39" name="Text 19"/>
          <p:cNvSpPr/>
          <p:nvPr/>
        </p:nvSpPr>
        <p:spPr>
          <a:xfrm>
            <a:off x="8739188" y="5619750"/>
            <a:ext cx="297180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8B6E4E"/>
                </a:solidFill>
              </a:rPr>
              <a:t> "If your flushes return and you can't cope, come back and we can restart."</a:t>
            </a:r>
            <a:endParaRPr lang="en-US" sz="10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748605"/>
            <a:ext cx="381000" cy="2857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62930"/>
            <a:ext cx="5600700" cy="261178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24868"/>
            <a:ext cx="238125" cy="190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739205"/>
            <a:ext cx="166688" cy="13722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066776"/>
            <a:ext cx="166688" cy="1372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394347"/>
            <a:ext cx="166688" cy="1372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3865215"/>
            <a:ext cx="5600700" cy="261178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127153"/>
            <a:ext cx="238125" cy="190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541490"/>
            <a:ext cx="166688" cy="13722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869061"/>
            <a:ext cx="166688" cy="1372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0300" y="1062930"/>
            <a:ext cx="5600700" cy="264988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38900" y="1324868"/>
            <a:ext cx="238125" cy="1905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38900" y="1739205"/>
            <a:ext cx="166688" cy="13722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38900" y="2066776"/>
            <a:ext cx="166688" cy="13722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38900" y="2394347"/>
            <a:ext cx="166688" cy="13722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10300" y="3903315"/>
            <a:ext cx="5600700" cy="257368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00800" y="4511427"/>
            <a:ext cx="1314450" cy="2476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00800" y="4895255"/>
            <a:ext cx="214313" cy="175320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381000" y="190500"/>
            <a:ext cx="4480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D4A373"/>
                </a:solidFill>
              </a:rPr>
              <a:t>HRT SERIES: DECK 2 | PRESCRIBING</a:t>
            </a:r>
            <a:endParaRPr lang="en-US" sz="900" dirty="0"/>
          </a:p>
        </p:txBody>
      </p:sp>
      <p:sp>
        <p:nvSpPr>
          <p:cNvPr id="22" name="Text 1"/>
          <p:cNvSpPr/>
          <p:nvPr/>
        </p:nvSpPr>
        <p:spPr>
          <a:xfrm>
            <a:off x="381000" y="400050"/>
            <a:ext cx="713232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Red Flags: When to Worry</a:t>
            </a:r>
            <a:endParaRPr lang="en-US" sz="1950" dirty="0"/>
          </a:p>
        </p:txBody>
      </p:sp>
      <p:sp>
        <p:nvSpPr>
          <p:cNvPr id="23" name="Text 2"/>
          <p:cNvSpPr/>
          <p:nvPr/>
        </p:nvSpPr>
        <p:spPr>
          <a:xfrm>
            <a:off x="962025" y="1291530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A44A3F"/>
                </a:solidFill>
              </a:rPr>
              <a:t>Vaginal Bleeding Red Flags</a:t>
            </a:r>
            <a:endParaRPr lang="en-US" sz="1350" dirty="0"/>
          </a:p>
        </p:txBody>
      </p:sp>
      <p:sp>
        <p:nvSpPr>
          <p:cNvPr id="24" name="Text 3"/>
          <p:cNvSpPr/>
          <p:nvPr/>
        </p:nvSpPr>
        <p:spPr>
          <a:xfrm>
            <a:off x="871538" y="1701105"/>
            <a:ext cx="1132046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Any undiagnosed bleeding on HRT (not expected withdrawal bleed).</a:t>
            </a:r>
            <a:endParaRPr lang="en-US" sz="1200" dirty="0"/>
          </a:p>
        </p:txBody>
      </p:sp>
      <p:sp>
        <p:nvSpPr>
          <p:cNvPr id="25" name="Text 4"/>
          <p:cNvSpPr/>
          <p:nvPr/>
        </p:nvSpPr>
        <p:spPr>
          <a:xfrm>
            <a:off x="871538" y="2028676"/>
            <a:ext cx="1132046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Breakthrough bleeding lasting &gt;3 months on sequential regimens.</a:t>
            </a:r>
            <a:endParaRPr lang="en-US" sz="1200" dirty="0"/>
          </a:p>
        </p:txBody>
      </p:sp>
      <p:sp>
        <p:nvSpPr>
          <p:cNvPr id="26" name="Text 5"/>
          <p:cNvSpPr/>
          <p:nvPr/>
        </p:nvSpPr>
        <p:spPr>
          <a:xfrm>
            <a:off x="871538" y="2356247"/>
            <a:ext cx="107289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Breakthrough bleeding lasting &gt;6 months on continuous HRT.</a:t>
            </a:r>
            <a:endParaRPr lang="en-US" sz="1200" dirty="0"/>
          </a:p>
        </p:txBody>
      </p:sp>
      <p:sp>
        <p:nvSpPr>
          <p:cNvPr id="27" name="Text 6"/>
          <p:cNvSpPr/>
          <p:nvPr/>
        </p:nvSpPr>
        <p:spPr>
          <a:xfrm>
            <a:off x="962025" y="4093815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A44A3F"/>
                </a:solidFill>
              </a:rPr>
              <a:t>Post-Treatment &amp; Timing</a:t>
            </a:r>
            <a:endParaRPr lang="en-US" sz="1350" dirty="0"/>
          </a:p>
        </p:txBody>
      </p:sp>
      <p:sp>
        <p:nvSpPr>
          <p:cNvPr id="28" name="Text 7"/>
          <p:cNvSpPr/>
          <p:nvPr/>
        </p:nvSpPr>
        <p:spPr>
          <a:xfrm>
            <a:off x="871538" y="4503390"/>
            <a:ext cx="1132046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Unexpected bleeding &gt;4 weeks after stopping HRT (Urgent 2WW).</a:t>
            </a:r>
            <a:endParaRPr lang="en-US" sz="1200" dirty="0"/>
          </a:p>
        </p:txBody>
      </p:sp>
      <p:sp>
        <p:nvSpPr>
          <p:cNvPr id="29" name="Text 8"/>
          <p:cNvSpPr/>
          <p:nvPr/>
        </p:nvSpPr>
        <p:spPr>
          <a:xfrm>
            <a:off x="871538" y="4830961"/>
            <a:ext cx="94488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New breast lump detected while on HRT (Urgent 2WW).</a:t>
            </a:r>
            <a:endParaRPr lang="en-US" sz="1200" dirty="0"/>
          </a:p>
        </p:txBody>
      </p:sp>
      <p:sp>
        <p:nvSpPr>
          <p:cNvPr id="30" name="Text 9"/>
          <p:cNvSpPr/>
          <p:nvPr/>
        </p:nvSpPr>
        <p:spPr>
          <a:xfrm>
            <a:off x="6791325" y="1291530"/>
            <a:ext cx="54006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A44A3F"/>
                </a:solidFill>
              </a:rPr>
              <a:t>Neurological &amp; Vascular Signs</a:t>
            </a:r>
            <a:endParaRPr lang="en-US" sz="1350" dirty="0"/>
          </a:p>
        </p:txBody>
      </p:sp>
      <p:sp>
        <p:nvSpPr>
          <p:cNvPr id="31" name="Text 10"/>
          <p:cNvSpPr/>
          <p:nvPr/>
        </p:nvSpPr>
        <p:spPr>
          <a:xfrm>
            <a:off x="6700838" y="1701105"/>
            <a:ext cx="549116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New severe headache or sudden visual changes.</a:t>
            </a:r>
            <a:endParaRPr lang="en-US" sz="1200" dirty="0"/>
          </a:p>
        </p:txBody>
      </p:sp>
      <p:sp>
        <p:nvSpPr>
          <p:cNvPr id="32" name="Text 11"/>
          <p:cNvSpPr/>
          <p:nvPr/>
        </p:nvSpPr>
        <p:spPr>
          <a:xfrm>
            <a:off x="6700838" y="2028676"/>
            <a:ext cx="549116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New limb weakness or facial drooping (Exclude CVA/TIA).</a:t>
            </a:r>
            <a:endParaRPr lang="en-US" sz="1200" dirty="0"/>
          </a:p>
        </p:txBody>
      </p:sp>
      <p:sp>
        <p:nvSpPr>
          <p:cNvPr id="33" name="Text 12"/>
          <p:cNvSpPr/>
          <p:nvPr/>
        </p:nvSpPr>
        <p:spPr>
          <a:xfrm>
            <a:off x="6700838" y="2356247"/>
            <a:ext cx="549116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STOP HRT immediately if a vascular event is suspected.</a:t>
            </a:r>
            <a:endParaRPr lang="en-US" sz="1200" dirty="0"/>
          </a:p>
        </p:txBody>
      </p:sp>
      <p:sp>
        <p:nvSpPr>
          <p:cNvPr id="34" name="Text 13"/>
          <p:cNvSpPr/>
          <p:nvPr/>
        </p:nvSpPr>
        <p:spPr>
          <a:xfrm>
            <a:off x="6496050" y="4511427"/>
            <a:ext cx="1876508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MANDATORY ACTION</a:t>
            </a:r>
            <a:endParaRPr lang="en-US" sz="900" dirty="0"/>
          </a:p>
        </p:txBody>
      </p:sp>
      <p:sp>
        <p:nvSpPr>
          <p:cNvPr id="35" name="Text 14"/>
          <p:cNvSpPr/>
          <p:nvPr/>
        </p:nvSpPr>
        <p:spPr>
          <a:xfrm>
            <a:off x="6691313" y="4854327"/>
            <a:ext cx="52197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60" dirty="0">
                <a:solidFill>
                  <a:srgbClr val="A44A3F"/>
                </a:solidFill>
              </a:rPr>
              <a:t>RED FLAG SPOTLIGHT</a:t>
            </a:r>
            <a:endParaRPr lang="en-US" sz="1350" dirty="0"/>
          </a:p>
        </p:txBody>
      </p:sp>
      <p:sp>
        <p:nvSpPr>
          <p:cNvPr id="36" name="Text 15"/>
          <p:cNvSpPr/>
          <p:nvPr/>
        </p:nvSpPr>
        <p:spPr>
          <a:xfrm>
            <a:off x="6400800" y="5225802"/>
            <a:ext cx="5219700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If any of these red flags are present, stop this teaching session. Trainees MUST discuss these specific cases immediately with their clinical supervisor or trainer. Investigation is mandatory before continuing HRT.</a:t>
            </a:r>
            <a:endParaRPr lang="en-US" sz="1125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748605"/>
            <a:ext cx="381000" cy="2857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62930"/>
            <a:ext cx="3657600" cy="489019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291530"/>
            <a:ext cx="381000" cy="381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1405830"/>
            <a:ext cx="190500" cy="152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882080"/>
            <a:ext cx="95250" cy="952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396430"/>
            <a:ext cx="95250" cy="952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910780"/>
            <a:ext cx="95250" cy="952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67200" y="1062930"/>
            <a:ext cx="3657600" cy="489019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95800" y="1291530"/>
            <a:ext cx="381000" cy="3810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91050" y="1405830"/>
            <a:ext cx="190500" cy="152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95800" y="1882080"/>
            <a:ext cx="95250" cy="952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95800" y="2396430"/>
            <a:ext cx="95250" cy="952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95800" y="2910780"/>
            <a:ext cx="95250" cy="9525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53400" y="1062930"/>
            <a:ext cx="3657600" cy="489019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82000" y="1291530"/>
            <a:ext cx="381000" cy="3810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77250" y="1405830"/>
            <a:ext cx="190500" cy="152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82000" y="1882080"/>
            <a:ext cx="95250" cy="84534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82000" y="2396430"/>
            <a:ext cx="95250" cy="9525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82000" y="2910780"/>
            <a:ext cx="95250" cy="9525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1000" y="6143625"/>
            <a:ext cx="11430000" cy="42862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1500" y="6262688"/>
            <a:ext cx="238125" cy="190500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381000" y="190500"/>
            <a:ext cx="4480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D4A373"/>
                </a:solidFill>
              </a:rPr>
              <a:t>HRT SERIES: DECK 2 | PRESCRIBING</a:t>
            </a:r>
            <a:endParaRPr lang="en-US" sz="900" dirty="0"/>
          </a:p>
        </p:txBody>
      </p:sp>
      <p:sp>
        <p:nvSpPr>
          <p:cNvPr id="25" name="Text 1"/>
          <p:cNvSpPr/>
          <p:nvPr/>
        </p:nvSpPr>
        <p:spPr>
          <a:xfrm>
            <a:off x="381000" y="400050"/>
            <a:ext cx="594360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Referral Indications</a:t>
            </a:r>
            <a:endParaRPr lang="en-US" sz="1950" dirty="0"/>
          </a:p>
        </p:txBody>
      </p:sp>
      <p:sp>
        <p:nvSpPr>
          <p:cNvPr id="26" name="Text 2"/>
          <p:cNvSpPr/>
          <p:nvPr/>
        </p:nvSpPr>
        <p:spPr>
          <a:xfrm>
            <a:off x="1104900" y="1353443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A44A3F"/>
                </a:solidFill>
              </a:rPr>
              <a:t>Complex Histories</a:t>
            </a:r>
            <a:endParaRPr lang="en-US" sz="1350" dirty="0"/>
          </a:p>
        </p:txBody>
      </p:sp>
      <p:sp>
        <p:nvSpPr>
          <p:cNvPr id="27" name="Text 3"/>
          <p:cNvSpPr/>
          <p:nvPr/>
        </p:nvSpPr>
        <p:spPr>
          <a:xfrm>
            <a:off x="800100" y="1824930"/>
            <a:ext cx="30099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Past Breast or Endometrial Cancer (Oncology advice needed)</a:t>
            </a:r>
            <a:endParaRPr lang="en-US" sz="1125" dirty="0"/>
          </a:p>
        </p:txBody>
      </p:sp>
      <p:sp>
        <p:nvSpPr>
          <p:cNvPr id="28" name="Text 4"/>
          <p:cNvSpPr/>
          <p:nvPr/>
        </p:nvSpPr>
        <p:spPr>
          <a:xfrm>
            <a:off x="800100" y="2339280"/>
            <a:ext cx="30099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Active Thromboembolic Disease (DVT/PE) or Thrombophilia</a:t>
            </a:r>
            <a:endParaRPr lang="en-US" sz="1125" dirty="0"/>
          </a:p>
        </p:txBody>
      </p:sp>
      <p:sp>
        <p:nvSpPr>
          <p:cNvPr id="29" name="Text 5"/>
          <p:cNvSpPr/>
          <p:nvPr/>
        </p:nvSpPr>
        <p:spPr>
          <a:xfrm>
            <a:off x="800100" y="2853630"/>
            <a:ext cx="30099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Migraine with Aura (if transdermal optimization is complex)</a:t>
            </a:r>
            <a:endParaRPr lang="en-US" sz="1125" dirty="0"/>
          </a:p>
        </p:txBody>
      </p:sp>
      <p:sp>
        <p:nvSpPr>
          <p:cNvPr id="30" name="Text 6"/>
          <p:cNvSpPr/>
          <p:nvPr/>
        </p:nvSpPr>
        <p:spPr>
          <a:xfrm>
            <a:off x="4991100" y="1353443"/>
            <a:ext cx="32918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679289"/>
                </a:solidFill>
              </a:rPr>
              <a:t>Treatment Issues</a:t>
            </a:r>
            <a:endParaRPr lang="en-US" sz="1350" dirty="0"/>
          </a:p>
        </p:txBody>
      </p:sp>
      <p:sp>
        <p:nvSpPr>
          <p:cNvPr id="31" name="Text 7"/>
          <p:cNvSpPr/>
          <p:nvPr/>
        </p:nvSpPr>
        <p:spPr>
          <a:xfrm>
            <a:off x="4686300" y="1824930"/>
            <a:ext cx="30099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Persistent symptoms after 3-6 months of dose titration</a:t>
            </a:r>
            <a:endParaRPr lang="en-US" sz="1125" dirty="0"/>
          </a:p>
        </p:txBody>
      </p:sp>
      <p:sp>
        <p:nvSpPr>
          <p:cNvPr id="32" name="Text 8"/>
          <p:cNvSpPr/>
          <p:nvPr/>
        </p:nvSpPr>
        <p:spPr>
          <a:xfrm>
            <a:off x="4686300" y="2339280"/>
            <a:ext cx="30099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Severe progestogen intolerance (e.g., mood changes)</a:t>
            </a:r>
            <a:endParaRPr lang="en-US" sz="1125" dirty="0"/>
          </a:p>
        </p:txBody>
      </p:sp>
      <p:sp>
        <p:nvSpPr>
          <p:cNvPr id="33" name="Text 9"/>
          <p:cNvSpPr/>
          <p:nvPr/>
        </p:nvSpPr>
        <p:spPr>
          <a:xfrm>
            <a:off x="4686300" y="2853630"/>
            <a:ext cx="30099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Suspected malabsorption of transdermal preparations</a:t>
            </a:r>
            <a:endParaRPr lang="en-US" sz="1125" dirty="0"/>
          </a:p>
        </p:txBody>
      </p:sp>
      <p:sp>
        <p:nvSpPr>
          <p:cNvPr id="34" name="Text 10"/>
          <p:cNvSpPr/>
          <p:nvPr/>
        </p:nvSpPr>
        <p:spPr>
          <a:xfrm>
            <a:off x="8877300" y="1353443"/>
            <a:ext cx="33147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4A373"/>
                </a:solidFill>
              </a:rPr>
              <a:t>Specialist Scenarios</a:t>
            </a:r>
            <a:endParaRPr lang="en-US" sz="1350" dirty="0"/>
          </a:p>
        </p:txBody>
      </p:sp>
      <p:sp>
        <p:nvSpPr>
          <p:cNvPr id="35" name="Text 11"/>
          <p:cNvSpPr/>
          <p:nvPr/>
        </p:nvSpPr>
        <p:spPr>
          <a:xfrm>
            <a:off x="8572500" y="1824930"/>
            <a:ext cx="30099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Premature Ovarian Insufficiency (POI) in women &lt;40</a:t>
            </a:r>
            <a:endParaRPr lang="en-US" sz="1125" dirty="0"/>
          </a:p>
        </p:txBody>
      </p:sp>
      <p:sp>
        <p:nvSpPr>
          <p:cNvPr id="36" name="Text 12"/>
          <p:cNvSpPr/>
          <p:nvPr/>
        </p:nvSpPr>
        <p:spPr>
          <a:xfrm>
            <a:off x="8572500" y="2339280"/>
            <a:ext cx="30099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Endometriosis reactivation or complex uterine fibroids</a:t>
            </a:r>
            <a:endParaRPr lang="en-US" sz="1125" dirty="0"/>
          </a:p>
        </p:txBody>
      </p:sp>
      <p:sp>
        <p:nvSpPr>
          <p:cNvPr id="37" name="Text 13"/>
          <p:cNvSpPr/>
          <p:nvPr/>
        </p:nvSpPr>
        <p:spPr>
          <a:xfrm>
            <a:off x="8572500" y="2853630"/>
            <a:ext cx="30099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Persistent breakthrough bleeding requiring hysteroscopy</a:t>
            </a:r>
            <a:endParaRPr lang="en-US" sz="1125" dirty="0"/>
          </a:p>
        </p:txBody>
      </p:sp>
      <p:sp>
        <p:nvSpPr>
          <p:cNvPr id="38" name="Text 14"/>
          <p:cNvSpPr/>
          <p:nvPr/>
        </p:nvSpPr>
        <p:spPr>
          <a:xfrm>
            <a:off x="952500" y="6257925"/>
            <a:ext cx="11239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i="1" dirty="0">
                <a:solidFill>
                  <a:srgbClr val="D4A373"/>
                </a:solidFill>
              </a:rPr>
              <a:t>Bradford Top Tip:</a:t>
            </a:r>
            <a:r>
              <a:rPr lang="en-US" sz="1050" i="1" dirty="0">
                <a:solidFill>
                  <a:srgbClr val="2C3E50"/>
                </a:solidFill>
              </a:rPr>
              <a:t> Before referring for "treatment failure," ensure the patient has tried body-identical transdermal HRT for at least 3 months and doses have been optimized.</a:t>
            </a:r>
            <a:endParaRPr lang="en-US" sz="10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748605"/>
            <a:ext cx="381000" cy="285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62930"/>
            <a:ext cx="5065514" cy="541407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2434084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2815084"/>
            <a:ext cx="202406" cy="202406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3415159"/>
            <a:ext cx="202406" cy="202406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4015234"/>
            <a:ext cx="202406" cy="202406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4710559"/>
            <a:ext cx="4589264" cy="442913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3425" y="4855518"/>
            <a:ext cx="178594" cy="14882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32264" y="1062930"/>
            <a:ext cx="6078736" cy="261178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22764" y="1423392"/>
            <a:ext cx="238125" cy="190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22764" y="1804392"/>
            <a:ext cx="202406" cy="188863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22764" y="2404467"/>
            <a:ext cx="202406" cy="166688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22764" y="2761655"/>
            <a:ext cx="202406" cy="17710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32264" y="3865215"/>
            <a:ext cx="6078736" cy="261178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922764" y="4404271"/>
            <a:ext cx="238125" cy="1905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922764" y="4785271"/>
            <a:ext cx="202406" cy="202406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922764" y="5385346"/>
            <a:ext cx="202406" cy="202406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381000" y="190500"/>
            <a:ext cx="4480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D4A373"/>
                </a:solidFill>
              </a:rPr>
              <a:t>HRT SERIES: DECK 2 | PRESCRIBING</a:t>
            </a:r>
            <a:endParaRPr lang="en-US" sz="900" dirty="0"/>
          </a:p>
        </p:txBody>
      </p:sp>
      <p:sp>
        <p:nvSpPr>
          <p:cNvPr id="22" name="Text 1"/>
          <p:cNvSpPr/>
          <p:nvPr/>
        </p:nvSpPr>
        <p:spPr>
          <a:xfrm>
            <a:off x="381000" y="400050"/>
            <a:ext cx="1129284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Common Pitfall: The Contraception Myth</a:t>
            </a:r>
            <a:endParaRPr lang="en-US" sz="1950" dirty="0"/>
          </a:p>
        </p:txBody>
      </p:sp>
      <p:sp>
        <p:nvSpPr>
          <p:cNvPr id="23" name="Text 2"/>
          <p:cNvSpPr/>
          <p:nvPr/>
        </p:nvSpPr>
        <p:spPr>
          <a:xfrm>
            <a:off x="971550" y="2386459"/>
            <a:ext cx="4589264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A44A3F"/>
                </a:solidFill>
              </a:rPr>
              <a:t>The Progestogen Trap</a:t>
            </a:r>
            <a:endParaRPr lang="en-US" sz="1500" dirty="0"/>
          </a:p>
        </p:txBody>
      </p:sp>
      <p:sp>
        <p:nvSpPr>
          <p:cNvPr id="24" name="Text 3"/>
          <p:cNvSpPr/>
          <p:nvPr/>
        </p:nvSpPr>
        <p:spPr>
          <a:xfrm>
            <a:off x="916781" y="2815084"/>
            <a:ext cx="429160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u="sng" dirty="0">
                <a:solidFill>
                  <a:srgbClr val="2C3E50"/>
                </a:solidFill>
              </a:rPr>
              <a:t>POP is NOT enough</a:t>
            </a:r>
            <a:r>
              <a:rPr lang="en-US" sz="1275" dirty="0">
                <a:solidFill>
                  <a:srgbClr val="2C3E50"/>
                </a:solidFill>
              </a:rPr>
              <a:t>: Standard Mini-pill (350mcg Norethisterone) does not protect the womb.</a:t>
            </a:r>
            <a:endParaRPr lang="en-US" sz="1275" dirty="0"/>
          </a:p>
        </p:txBody>
      </p:sp>
      <p:sp>
        <p:nvSpPr>
          <p:cNvPr id="25" name="Text 4"/>
          <p:cNvSpPr/>
          <p:nvPr/>
        </p:nvSpPr>
        <p:spPr>
          <a:xfrm>
            <a:off x="916781" y="3415159"/>
            <a:ext cx="429160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u="sng" dirty="0">
                <a:solidFill>
                  <a:srgbClr val="2C3E50"/>
                </a:solidFill>
              </a:rPr>
              <a:t>Depo-Provera is NOT enough</a:t>
            </a:r>
            <a:r>
              <a:rPr lang="en-US" sz="1275" dirty="0">
                <a:solidFill>
                  <a:srgbClr val="2C3E50"/>
                </a:solidFill>
              </a:rPr>
              <a:t>: Even though it stops periods, it doesn't count for HRT protection.</a:t>
            </a:r>
            <a:endParaRPr lang="en-US" sz="1275" dirty="0"/>
          </a:p>
        </p:txBody>
      </p:sp>
      <p:sp>
        <p:nvSpPr>
          <p:cNvPr id="26" name="Text 5"/>
          <p:cNvSpPr/>
          <p:nvPr/>
        </p:nvSpPr>
        <p:spPr>
          <a:xfrm>
            <a:off x="916781" y="4015234"/>
            <a:ext cx="429160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u="sng" dirty="0">
                <a:solidFill>
                  <a:srgbClr val="2C3E50"/>
                </a:solidFill>
              </a:rPr>
              <a:t>The Risk</a:t>
            </a:r>
            <a:r>
              <a:rPr lang="en-US" sz="1275" dirty="0">
                <a:solidFill>
                  <a:srgbClr val="2C3E50"/>
                </a:solidFill>
              </a:rPr>
              <a:t>: Unprotected oestrogen leads to thickening of the womb lining and cancer risk.</a:t>
            </a:r>
            <a:endParaRPr lang="en-US" sz="1275" dirty="0"/>
          </a:p>
        </p:txBody>
      </p:sp>
      <p:sp>
        <p:nvSpPr>
          <p:cNvPr id="27" name="Text 6"/>
          <p:cNvSpPr/>
          <p:nvPr/>
        </p:nvSpPr>
        <p:spPr>
          <a:xfrm>
            <a:off x="912019" y="4710559"/>
            <a:ext cx="8145487" cy="4429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A44A3F"/>
                </a:solidFill>
              </a:rPr>
              <a:t> RED FLAG: Always double-check uterine protection!</a:t>
            </a:r>
            <a:endParaRPr lang="en-US" sz="1125" dirty="0"/>
          </a:p>
        </p:txBody>
      </p:sp>
      <p:sp>
        <p:nvSpPr>
          <p:cNvPr id="28" name="Text 7"/>
          <p:cNvSpPr/>
          <p:nvPr/>
        </p:nvSpPr>
        <p:spPr>
          <a:xfrm>
            <a:off x="6275189" y="1375767"/>
            <a:ext cx="5697736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679289"/>
                </a:solidFill>
              </a:rPr>
              <a:t>What Actually Protects?</a:t>
            </a:r>
            <a:endParaRPr lang="en-US" sz="1500" dirty="0"/>
          </a:p>
        </p:txBody>
      </p:sp>
      <p:sp>
        <p:nvSpPr>
          <p:cNvPr id="29" name="Text 8"/>
          <p:cNvSpPr/>
          <p:nvPr/>
        </p:nvSpPr>
        <p:spPr>
          <a:xfrm>
            <a:off x="6220420" y="1804392"/>
            <a:ext cx="540008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u="sng" dirty="0">
                <a:solidFill>
                  <a:srgbClr val="2C3E50"/>
                </a:solidFill>
              </a:rPr>
              <a:t>Mirena IUS (52mg)</a:t>
            </a:r>
            <a:r>
              <a:rPr lang="en-US" sz="1275" dirty="0">
                <a:solidFill>
                  <a:srgbClr val="2C3E50"/>
                </a:solidFill>
              </a:rPr>
              <a:t>: The "Gold Standard" for both contraception and HRT protection.</a:t>
            </a:r>
            <a:endParaRPr lang="en-US" sz="1275" dirty="0"/>
          </a:p>
        </p:txBody>
      </p:sp>
      <p:sp>
        <p:nvSpPr>
          <p:cNvPr id="30" name="Text 9"/>
          <p:cNvSpPr/>
          <p:nvPr/>
        </p:nvSpPr>
        <p:spPr>
          <a:xfrm>
            <a:off x="6220420" y="2404467"/>
            <a:ext cx="597158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u="sng" dirty="0">
                <a:solidFill>
                  <a:srgbClr val="2C3E50"/>
                </a:solidFill>
              </a:rPr>
              <a:t>Utrogestan</a:t>
            </a:r>
            <a:r>
              <a:rPr lang="en-US" sz="1275" dirty="0">
                <a:solidFill>
                  <a:srgbClr val="2C3E50"/>
                </a:solidFill>
              </a:rPr>
              <a:t>: 100mg daily or 200mg cyclically as per standard regimes.</a:t>
            </a:r>
            <a:endParaRPr lang="en-US" sz="1275" dirty="0"/>
          </a:p>
        </p:txBody>
      </p:sp>
      <p:sp>
        <p:nvSpPr>
          <p:cNvPr id="31" name="Text 10"/>
          <p:cNvSpPr/>
          <p:nvPr/>
        </p:nvSpPr>
        <p:spPr>
          <a:xfrm>
            <a:off x="6220420" y="2761655"/>
            <a:ext cx="540008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u="sng" dirty="0">
                <a:solidFill>
                  <a:srgbClr val="2C3E50"/>
                </a:solidFill>
              </a:rPr>
              <a:t>Higher Dose Norethisterone</a:t>
            </a:r>
            <a:r>
              <a:rPr lang="en-US" sz="1275" dirty="0">
                <a:solidFill>
                  <a:srgbClr val="2C3E50"/>
                </a:solidFill>
              </a:rPr>
              <a:t>: Needs 5mg (not 350mcg) for endometrial safety.</a:t>
            </a:r>
            <a:endParaRPr lang="en-US" sz="1275" dirty="0"/>
          </a:p>
        </p:txBody>
      </p:sp>
      <p:sp>
        <p:nvSpPr>
          <p:cNvPr id="32" name="Text 11"/>
          <p:cNvSpPr/>
          <p:nvPr/>
        </p:nvSpPr>
        <p:spPr>
          <a:xfrm>
            <a:off x="6275189" y="4356646"/>
            <a:ext cx="5697736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4A373"/>
                </a:solidFill>
              </a:rPr>
              <a:t>AKT Exam &amp; SCA Pearl</a:t>
            </a:r>
            <a:endParaRPr lang="en-US" sz="1500" dirty="0"/>
          </a:p>
        </p:txBody>
      </p:sp>
      <p:sp>
        <p:nvSpPr>
          <p:cNvPr id="33" name="Text 12"/>
          <p:cNvSpPr/>
          <p:nvPr/>
        </p:nvSpPr>
        <p:spPr>
          <a:xfrm>
            <a:off x="6220420" y="4785271"/>
            <a:ext cx="540008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u="sng" dirty="0">
                <a:solidFill>
                  <a:srgbClr val="2C3E50"/>
                </a:solidFill>
              </a:rPr>
              <a:t>Exam Fact</a:t>
            </a:r>
            <a:r>
              <a:rPr lang="en-US" sz="1275" dirty="0">
                <a:solidFill>
                  <a:srgbClr val="2C3E50"/>
                </a:solidFill>
              </a:rPr>
              <a:t>: AKT often tests the failure of POP/Depo to protect the endometrium in HRT cases.</a:t>
            </a:r>
            <a:endParaRPr lang="en-US" sz="1275" dirty="0"/>
          </a:p>
        </p:txBody>
      </p:sp>
      <p:sp>
        <p:nvSpPr>
          <p:cNvPr id="34" name="Text 13"/>
          <p:cNvSpPr/>
          <p:nvPr/>
        </p:nvSpPr>
        <p:spPr>
          <a:xfrm>
            <a:off x="6220420" y="5385346"/>
            <a:ext cx="540008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u="sng" dirty="0">
                <a:solidFill>
                  <a:srgbClr val="2C3E50"/>
                </a:solidFill>
              </a:rPr>
              <a:t>SCA Tip</a:t>
            </a:r>
            <a:r>
              <a:rPr lang="en-US" sz="1275" dirty="0">
                <a:solidFill>
                  <a:srgbClr val="2C3E50"/>
                </a:solidFill>
              </a:rPr>
              <a:t>: If a patient is on Depo, explain they still need a separate progestogen for their HRT.</a:t>
            </a:r>
            <a:endParaRPr lang="en-US" sz="1275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986730"/>
            <a:ext cx="381000" cy="285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301055"/>
            <a:ext cx="5600700" cy="197361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562993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939230"/>
            <a:ext cx="190500" cy="158651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282130"/>
            <a:ext cx="190500" cy="158651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625030"/>
            <a:ext cx="190500" cy="158651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0300" y="1301055"/>
            <a:ext cx="5600700" cy="197361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38900" y="1562993"/>
            <a:ext cx="238125" cy="190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8900" y="1939230"/>
            <a:ext cx="190500" cy="158651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8900" y="2282130"/>
            <a:ext cx="190500" cy="158651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8900" y="2625030"/>
            <a:ext cx="190500" cy="158651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503265"/>
            <a:ext cx="5600700" cy="197361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765203"/>
            <a:ext cx="238125" cy="1905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141440"/>
            <a:ext cx="190500" cy="158651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484340"/>
            <a:ext cx="190500" cy="158651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827240"/>
            <a:ext cx="190500" cy="158651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0300" y="3503265"/>
            <a:ext cx="5600700" cy="197361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38900" y="3765203"/>
            <a:ext cx="238125" cy="1905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38900" y="4141440"/>
            <a:ext cx="190500" cy="158651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38900" y="4484340"/>
            <a:ext cx="190500" cy="158651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38900" y="4827240"/>
            <a:ext cx="190500" cy="158651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5857875"/>
            <a:ext cx="11430000" cy="714375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9125" y="6101655"/>
            <a:ext cx="238125" cy="226665"/>
          </a:xfrm>
          <a:prstGeom prst="rect">
            <a:avLst/>
          </a:prstGeom>
        </p:spPr>
      </p:pic>
      <p:sp>
        <p:nvSpPr>
          <p:cNvPr id="27" name="Text 0"/>
          <p:cNvSpPr/>
          <p:nvPr/>
        </p:nvSpPr>
        <p:spPr>
          <a:xfrm>
            <a:off x="381000" y="190500"/>
            <a:ext cx="4480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D4A373"/>
                </a:solidFill>
              </a:rPr>
              <a:t>HRT SERIES: DECK 2 | PRESCRIBING</a:t>
            </a:r>
            <a:endParaRPr lang="en-US" sz="900" dirty="0"/>
          </a:p>
        </p:txBody>
      </p:sp>
      <p:sp>
        <p:nvSpPr>
          <p:cNvPr id="28" name="Text 1"/>
          <p:cNvSpPr/>
          <p:nvPr/>
        </p:nvSpPr>
        <p:spPr>
          <a:xfrm>
            <a:off x="381000" y="400050"/>
            <a:ext cx="1181100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Common Pitfall: Prescribing the Wrong Regimen</a:t>
            </a:r>
            <a:endParaRPr lang="en-US" sz="1950" dirty="0"/>
          </a:p>
        </p:txBody>
      </p:sp>
      <p:sp>
        <p:nvSpPr>
          <p:cNvPr id="29" name="Text 2"/>
          <p:cNvSpPr/>
          <p:nvPr/>
        </p:nvSpPr>
        <p:spPr>
          <a:xfrm>
            <a:off x="381000" y="710505"/>
            <a:ext cx="99745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18096"/>
                </a:solidFill>
              </a:rPr>
              <a:t>Warning against CC in perimenopause and the switch at age 55.</a:t>
            </a:r>
            <a:endParaRPr lang="en-US" sz="1050" dirty="0"/>
          </a:p>
        </p:txBody>
      </p:sp>
      <p:sp>
        <p:nvSpPr>
          <p:cNvPr id="30" name="Text 3"/>
          <p:cNvSpPr/>
          <p:nvPr/>
        </p:nvSpPr>
        <p:spPr>
          <a:xfrm>
            <a:off x="962025" y="1529655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The Perimenopause Trap</a:t>
            </a:r>
            <a:endParaRPr lang="en-US" sz="1350" dirty="0"/>
          </a:p>
        </p:txBody>
      </p:sp>
      <p:sp>
        <p:nvSpPr>
          <p:cNvPr id="31" name="Text 4"/>
          <p:cNvSpPr/>
          <p:nvPr/>
        </p:nvSpPr>
        <p:spPr>
          <a:xfrm>
            <a:off x="800100" y="1939230"/>
            <a:ext cx="107899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</a:rPr>
              <a:t>Never use Continuous Combined (CC) if still having periods.</a:t>
            </a:r>
            <a:endParaRPr lang="en-US" sz="1200" dirty="0"/>
          </a:p>
        </p:txBody>
      </p:sp>
      <p:sp>
        <p:nvSpPr>
          <p:cNvPr id="32" name="Text 5"/>
          <p:cNvSpPr/>
          <p:nvPr/>
        </p:nvSpPr>
        <p:spPr>
          <a:xfrm>
            <a:off x="800100" y="2282130"/>
            <a:ext cx="10972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</a:rPr>
              <a:t>Continuous progestogen causes erratic breakthrough bleeding.</a:t>
            </a:r>
            <a:endParaRPr lang="en-US" sz="1200" dirty="0"/>
          </a:p>
        </p:txBody>
      </p:sp>
      <p:sp>
        <p:nvSpPr>
          <p:cNvPr id="33" name="Text 6"/>
          <p:cNvSpPr/>
          <p:nvPr/>
        </p:nvSpPr>
        <p:spPr>
          <a:xfrm>
            <a:off x="800100" y="2625030"/>
            <a:ext cx="95097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</a:rPr>
              <a:t>Always start with Sequential Combined (SC) regimens.</a:t>
            </a:r>
            <a:endParaRPr lang="en-US" sz="1200" dirty="0"/>
          </a:p>
        </p:txBody>
      </p:sp>
      <p:sp>
        <p:nvSpPr>
          <p:cNvPr id="34" name="Text 7"/>
          <p:cNvSpPr/>
          <p:nvPr/>
        </p:nvSpPr>
        <p:spPr>
          <a:xfrm>
            <a:off x="6791325" y="1529655"/>
            <a:ext cx="3086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Clinical Impact</a:t>
            </a:r>
            <a:endParaRPr lang="en-US" sz="1350" dirty="0"/>
          </a:p>
        </p:txBody>
      </p:sp>
      <p:sp>
        <p:nvSpPr>
          <p:cNvPr id="35" name="Text 8"/>
          <p:cNvSpPr/>
          <p:nvPr/>
        </p:nvSpPr>
        <p:spPr>
          <a:xfrm>
            <a:off x="6629400" y="1939230"/>
            <a:ext cx="5562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</a:rPr>
              <a:t>Erratic bleeding prompts unnecessary cancer investigations.</a:t>
            </a:r>
            <a:endParaRPr lang="en-US" sz="1200" dirty="0"/>
          </a:p>
        </p:txBody>
      </p:sp>
      <p:sp>
        <p:nvSpPr>
          <p:cNvPr id="36" name="Text 9"/>
          <p:cNvSpPr/>
          <p:nvPr/>
        </p:nvSpPr>
        <p:spPr>
          <a:xfrm>
            <a:off x="6629400" y="2282130"/>
            <a:ext cx="5562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</a:rPr>
              <a:t>Triggers urgent 2WW referrals and invasive scans.</a:t>
            </a:r>
            <a:endParaRPr lang="en-US" sz="1200" dirty="0"/>
          </a:p>
        </p:txBody>
      </p:sp>
      <p:sp>
        <p:nvSpPr>
          <p:cNvPr id="37" name="Text 10"/>
          <p:cNvSpPr/>
          <p:nvPr/>
        </p:nvSpPr>
        <p:spPr>
          <a:xfrm>
            <a:off x="6629400" y="2625030"/>
            <a:ext cx="5562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</a:rPr>
              <a:t>Causes patient anxiety and loss of trust in treatment.</a:t>
            </a:r>
            <a:endParaRPr lang="en-US" sz="1200" dirty="0"/>
          </a:p>
        </p:txBody>
      </p:sp>
      <p:sp>
        <p:nvSpPr>
          <p:cNvPr id="38" name="Text 11"/>
          <p:cNvSpPr/>
          <p:nvPr/>
        </p:nvSpPr>
        <p:spPr>
          <a:xfrm>
            <a:off x="962025" y="3731865"/>
            <a:ext cx="37719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The Age 55 Switch</a:t>
            </a:r>
            <a:endParaRPr lang="en-US" sz="1350" dirty="0"/>
          </a:p>
        </p:txBody>
      </p:sp>
      <p:sp>
        <p:nvSpPr>
          <p:cNvPr id="39" name="Text 12"/>
          <p:cNvSpPr/>
          <p:nvPr/>
        </p:nvSpPr>
        <p:spPr>
          <a:xfrm>
            <a:off x="800100" y="4141440"/>
            <a:ext cx="10668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</a:rPr>
              <a:t>Switch from Sequential (SC) to Continuous (CC) at age 55.</a:t>
            </a:r>
            <a:endParaRPr lang="en-US" sz="1200" dirty="0"/>
          </a:p>
        </p:txBody>
      </p:sp>
      <p:sp>
        <p:nvSpPr>
          <p:cNvPr id="40" name="Text 13"/>
          <p:cNvSpPr/>
          <p:nvPr/>
        </p:nvSpPr>
        <p:spPr>
          <a:xfrm>
            <a:off x="800100" y="4484340"/>
            <a:ext cx="89611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</a:rPr>
              <a:t>Most women are postmenopausal by this age anyway.</a:t>
            </a:r>
            <a:endParaRPr lang="en-US" sz="1200" dirty="0"/>
          </a:p>
        </p:txBody>
      </p:sp>
      <p:sp>
        <p:nvSpPr>
          <p:cNvPr id="41" name="Text 14"/>
          <p:cNvSpPr/>
          <p:nvPr/>
        </p:nvSpPr>
        <p:spPr>
          <a:xfrm>
            <a:off x="800100" y="4827240"/>
            <a:ext cx="95097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</a:rPr>
              <a:t>Move to a "no-bleed" regimen for better convenience.</a:t>
            </a:r>
            <a:endParaRPr lang="en-US" sz="1200" dirty="0"/>
          </a:p>
        </p:txBody>
      </p:sp>
      <p:sp>
        <p:nvSpPr>
          <p:cNvPr id="42" name="Text 15"/>
          <p:cNvSpPr/>
          <p:nvPr/>
        </p:nvSpPr>
        <p:spPr>
          <a:xfrm>
            <a:off x="6791325" y="3731865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Endometrial Safety</a:t>
            </a:r>
            <a:endParaRPr lang="en-US" sz="1350" dirty="0"/>
          </a:p>
        </p:txBody>
      </p:sp>
      <p:sp>
        <p:nvSpPr>
          <p:cNvPr id="43" name="Text 16"/>
          <p:cNvSpPr/>
          <p:nvPr/>
        </p:nvSpPr>
        <p:spPr>
          <a:xfrm>
            <a:off x="6629400" y="4141440"/>
            <a:ext cx="5562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</a:rPr>
              <a:t>SC has progestogen-free phases which carry cancer risk.</a:t>
            </a:r>
            <a:endParaRPr lang="en-US" sz="1200" dirty="0"/>
          </a:p>
        </p:txBody>
      </p:sp>
      <p:sp>
        <p:nvSpPr>
          <p:cNvPr id="44" name="Text 17"/>
          <p:cNvSpPr/>
          <p:nvPr/>
        </p:nvSpPr>
        <p:spPr>
          <a:xfrm>
            <a:off x="6629400" y="4484340"/>
            <a:ext cx="5562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</a:rPr>
              <a:t>Long-term use of SC beyond 55 is not recommended.</a:t>
            </a:r>
            <a:endParaRPr lang="en-US" sz="1200" dirty="0"/>
          </a:p>
        </p:txBody>
      </p:sp>
      <p:sp>
        <p:nvSpPr>
          <p:cNvPr id="45" name="Text 18"/>
          <p:cNvSpPr/>
          <p:nvPr/>
        </p:nvSpPr>
        <p:spPr>
          <a:xfrm>
            <a:off x="6629400" y="4827240"/>
            <a:ext cx="5562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</a:rPr>
              <a:t>CC provides daily protection to the entire endometrium.</a:t>
            </a:r>
            <a:endParaRPr lang="en-US" sz="1200" dirty="0"/>
          </a:p>
        </p:txBody>
      </p:sp>
      <p:sp>
        <p:nvSpPr>
          <p:cNvPr id="46" name="Text 19"/>
          <p:cNvSpPr/>
          <p:nvPr/>
        </p:nvSpPr>
        <p:spPr>
          <a:xfrm>
            <a:off x="1000125" y="6000750"/>
            <a:ext cx="105727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A44A3F"/>
                </a:solidFill>
              </a:rPr>
              <a:t>Bradford VTS Tip: If a woman is &gt;1 year post-LMP, she is postmenopausal. Start CC immediately. If she is perimenopausal, start SC and set a task to review for a CC switch at age 55.</a:t>
            </a:r>
            <a:endParaRPr lang="en-US" sz="1125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748605"/>
            <a:ext cx="381000" cy="285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62930"/>
            <a:ext cx="3683050" cy="541407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062930"/>
            <a:ext cx="3683050" cy="5429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256407"/>
            <a:ext cx="190500" cy="155823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796355"/>
            <a:ext cx="190500" cy="15686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579043"/>
            <a:ext cx="190500" cy="15686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361730"/>
            <a:ext cx="190500" cy="15686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144417"/>
            <a:ext cx="3302050" cy="6286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6115050"/>
            <a:ext cx="3683050" cy="3619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06862" y="6227415"/>
            <a:ext cx="166688" cy="13722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54550" y="1062930"/>
            <a:ext cx="3683050" cy="541407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54550" y="1062930"/>
            <a:ext cx="3683050" cy="54292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445050" y="1256407"/>
            <a:ext cx="190500" cy="155823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445050" y="1796355"/>
            <a:ext cx="190500" cy="15686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445050" y="2365772"/>
            <a:ext cx="190500" cy="15686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445050" y="3148459"/>
            <a:ext cx="190500" cy="15686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445050" y="3931146"/>
            <a:ext cx="3302050" cy="62865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128099" y="1062930"/>
            <a:ext cx="3683050" cy="541407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128099" y="1062930"/>
            <a:ext cx="3683050" cy="54292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318599" y="1256407"/>
            <a:ext cx="190500" cy="155823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318599" y="1796355"/>
            <a:ext cx="190500" cy="156865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318599" y="2579043"/>
            <a:ext cx="190500" cy="156865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318599" y="3361730"/>
            <a:ext cx="190500" cy="156865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318599" y="4144417"/>
            <a:ext cx="3302050" cy="628650"/>
          </a:xfrm>
          <a:prstGeom prst="rect">
            <a:avLst/>
          </a:prstGeom>
        </p:spPr>
      </p:pic>
      <p:sp>
        <p:nvSpPr>
          <p:cNvPr id="28" name="Text 0"/>
          <p:cNvSpPr/>
          <p:nvPr/>
        </p:nvSpPr>
        <p:spPr>
          <a:xfrm>
            <a:off x="381000" y="190500"/>
            <a:ext cx="4480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D4A373"/>
                </a:solidFill>
              </a:rPr>
              <a:t>HRT SERIES: DECK 2 | PRESCRIBING</a:t>
            </a:r>
            <a:endParaRPr lang="en-US" sz="900" dirty="0"/>
          </a:p>
        </p:txBody>
      </p:sp>
      <p:sp>
        <p:nvSpPr>
          <p:cNvPr id="29" name="Text 1"/>
          <p:cNvSpPr/>
          <p:nvPr/>
        </p:nvSpPr>
        <p:spPr>
          <a:xfrm>
            <a:off x="381000" y="400050"/>
            <a:ext cx="891540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Top Tips for Clinical Practice</a:t>
            </a:r>
            <a:endParaRPr lang="en-US" sz="1950" dirty="0"/>
          </a:p>
        </p:txBody>
      </p:sp>
      <p:sp>
        <p:nvSpPr>
          <p:cNvPr id="30" name="Text 2"/>
          <p:cNvSpPr/>
          <p:nvPr/>
        </p:nvSpPr>
        <p:spPr>
          <a:xfrm>
            <a:off x="876300" y="1205805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First Choice Strategy</a:t>
            </a:r>
            <a:endParaRPr lang="en-US" sz="1350" dirty="0"/>
          </a:p>
        </p:txBody>
      </p:sp>
      <p:sp>
        <p:nvSpPr>
          <p:cNvPr id="31" name="Text 3"/>
          <p:cNvSpPr/>
          <p:nvPr/>
        </p:nvSpPr>
        <p:spPr>
          <a:xfrm>
            <a:off x="857250" y="1796355"/>
            <a:ext cx="301630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Prioritise Body-Identical:</a:t>
            </a:r>
            <a:r>
              <a:rPr lang="en-US" sz="1200" dirty="0">
                <a:solidFill>
                  <a:srgbClr val="2C3E50"/>
                </a:solidFill>
              </a:rPr>
              <a:t> Use transdermal oestradiol and oral Utrogestan for better safety.</a:t>
            </a:r>
            <a:endParaRPr lang="en-US" sz="1200" dirty="0"/>
          </a:p>
        </p:txBody>
      </p:sp>
      <p:sp>
        <p:nvSpPr>
          <p:cNvPr id="32" name="Text 4"/>
          <p:cNvSpPr/>
          <p:nvPr/>
        </p:nvSpPr>
        <p:spPr>
          <a:xfrm>
            <a:off x="857250" y="2579043"/>
            <a:ext cx="301630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Mirena is Your Friend:</a:t>
            </a:r>
            <a:r>
              <a:rPr lang="en-US" sz="1200" dirty="0">
                <a:solidFill>
                  <a:srgbClr val="2C3E50"/>
                </a:solidFill>
              </a:rPr>
              <a:t> Ideal for perimenopause; provides contraception and endometrial protection.</a:t>
            </a:r>
            <a:endParaRPr lang="en-US" sz="1200" dirty="0"/>
          </a:p>
        </p:txBody>
      </p:sp>
      <p:sp>
        <p:nvSpPr>
          <p:cNvPr id="33" name="Text 5"/>
          <p:cNvSpPr/>
          <p:nvPr/>
        </p:nvSpPr>
        <p:spPr>
          <a:xfrm>
            <a:off x="857250" y="3361730"/>
            <a:ext cx="301630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Avoid Underdosing:</a:t>
            </a:r>
            <a:r>
              <a:rPr lang="en-US" sz="1200" dirty="0">
                <a:solidFill>
                  <a:srgbClr val="2C3E50"/>
                </a:solidFill>
              </a:rPr>
              <a:t> If symptoms persist, increase oestrogen dose before switching products.</a:t>
            </a:r>
            <a:endParaRPr lang="en-US" sz="1200" dirty="0"/>
          </a:p>
        </p:txBody>
      </p:sp>
      <p:sp>
        <p:nvSpPr>
          <p:cNvPr id="34" name="Text 6"/>
          <p:cNvSpPr/>
          <p:nvPr/>
        </p:nvSpPr>
        <p:spPr>
          <a:xfrm>
            <a:off x="685800" y="4144417"/>
            <a:ext cx="307345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2C3E50"/>
                </a:solidFill>
              </a:rPr>
              <a:t>"Just add oestrogen to a Mirena – it simplifies the whole regime."</a:t>
            </a:r>
            <a:endParaRPr lang="en-US" sz="1050" dirty="0"/>
          </a:p>
        </p:txBody>
      </p:sp>
      <p:sp>
        <p:nvSpPr>
          <p:cNvPr id="35" name="Text 7"/>
          <p:cNvSpPr/>
          <p:nvPr/>
        </p:nvSpPr>
        <p:spPr>
          <a:xfrm>
            <a:off x="571500" y="6210300"/>
            <a:ext cx="269748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679289"/>
                </a:solidFill>
              </a:rPr>
              <a:t>BRADFORD VTS 2024</a:t>
            </a:r>
            <a:endParaRPr lang="en-US" sz="900" dirty="0"/>
          </a:p>
        </p:txBody>
      </p:sp>
      <p:sp>
        <p:nvSpPr>
          <p:cNvPr id="36" name="Text 8"/>
          <p:cNvSpPr/>
          <p:nvPr/>
        </p:nvSpPr>
        <p:spPr>
          <a:xfrm>
            <a:off x="4749850" y="1205805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Managing Expectations</a:t>
            </a:r>
            <a:endParaRPr lang="en-US" sz="1350" dirty="0"/>
          </a:p>
        </p:txBody>
      </p:sp>
      <p:sp>
        <p:nvSpPr>
          <p:cNvPr id="37" name="Text 9"/>
          <p:cNvSpPr/>
          <p:nvPr/>
        </p:nvSpPr>
        <p:spPr>
          <a:xfrm>
            <a:off x="4730800" y="1796355"/>
            <a:ext cx="30163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Give it Time:</a:t>
            </a:r>
            <a:r>
              <a:rPr lang="en-US" sz="1200" dirty="0">
                <a:solidFill>
                  <a:srgbClr val="2C3E50"/>
                </a:solidFill>
              </a:rPr>
              <a:t> Flushes improve in 4 weeks; mood and libido take at least 3 months.</a:t>
            </a:r>
            <a:endParaRPr lang="en-US" sz="1200" dirty="0"/>
          </a:p>
        </p:txBody>
      </p:sp>
      <p:sp>
        <p:nvSpPr>
          <p:cNvPr id="38" name="Text 10"/>
          <p:cNvSpPr/>
          <p:nvPr/>
        </p:nvSpPr>
        <p:spPr>
          <a:xfrm>
            <a:off x="4730800" y="2365772"/>
            <a:ext cx="301630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Weight Gain Myth:</a:t>
            </a:r>
            <a:r>
              <a:rPr lang="en-US" sz="1200" dirty="0">
                <a:solidFill>
                  <a:srgbClr val="2C3E50"/>
                </a:solidFill>
              </a:rPr>
              <a:t> Trials show HRT doesn't cause weight gain; ageing and oestrogen drop do.</a:t>
            </a:r>
            <a:endParaRPr lang="en-US" sz="1200" dirty="0"/>
          </a:p>
        </p:txBody>
      </p:sp>
      <p:sp>
        <p:nvSpPr>
          <p:cNvPr id="39" name="Text 11"/>
          <p:cNvSpPr/>
          <p:nvPr/>
        </p:nvSpPr>
        <p:spPr>
          <a:xfrm>
            <a:off x="4730800" y="3148459"/>
            <a:ext cx="301630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Always Taper:</a:t>
            </a:r>
            <a:r>
              <a:rPr lang="en-US" sz="1200" dirty="0">
                <a:solidFill>
                  <a:srgbClr val="2C3E50"/>
                </a:solidFill>
              </a:rPr>
              <a:t> Never stop HRT abruptly. Gradual withdrawal reduces rebound flushes.</a:t>
            </a:r>
            <a:endParaRPr lang="en-US" sz="1200" dirty="0"/>
          </a:p>
        </p:txBody>
      </p:sp>
      <p:sp>
        <p:nvSpPr>
          <p:cNvPr id="40" name="Text 12"/>
          <p:cNvSpPr/>
          <p:nvPr/>
        </p:nvSpPr>
        <p:spPr>
          <a:xfrm>
            <a:off x="4559350" y="3931146"/>
            <a:ext cx="307345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2C3E50"/>
                </a:solidFill>
              </a:rPr>
              <a:t>"Tell patients about the 3-month window upfront or they may stop too early."</a:t>
            </a:r>
            <a:endParaRPr lang="en-US" sz="1050" dirty="0"/>
          </a:p>
        </p:txBody>
      </p:sp>
      <p:sp>
        <p:nvSpPr>
          <p:cNvPr id="41" name="Text 13"/>
          <p:cNvSpPr/>
          <p:nvPr/>
        </p:nvSpPr>
        <p:spPr>
          <a:xfrm>
            <a:off x="8623399" y="1205805"/>
            <a:ext cx="3568601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Advanced Optimization</a:t>
            </a:r>
            <a:endParaRPr lang="en-US" sz="1350" dirty="0"/>
          </a:p>
        </p:txBody>
      </p:sp>
      <p:sp>
        <p:nvSpPr>
          <p:cNvPr id="42" name="Text 14"/>
          <p:cNvSpPr/>
          <p:nvPr/>
        </p:nvSpPr>
        <p:spPr>
          <a:xfrm>
            <a:off x="8604349" y="1796355"/>
            <a:ext cx="301630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Libido Issues:</a:t>
            </a:r>
            <a:r>
              <a:rPr lang="en-US" sz="1200" dirty="0">
                <a:solidFill>
                  <a:srgbClr val="2C3E50"/>
                </a:solidFill>
              </a:rPr>
              <a:t> If oestrogen is optimised but libido is low, consider testosterone (off-label).</a:t>
            </a:r>
            <a:endParaRPr lang="en-US" sz="1200" dirty="0"/>
          </a:p>
        </p:txBody>
      </p:sp>
      <p:sp>
        <p:nvSpPr>
          <p:cNvPr id="43" name="Text 15"/>
          <p:cNvSpPr/>
          <p:nvPr/>
        </p:nvSpPr>
        <p:spPr>
          <a:xfrm>
            <a:off x="8604349" y="2579043"/>
            <a:ext cx="301630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The POP Mistake:</a:t>
            </a:r>
            <a:r>
              <a:rPr lang="en-US" sz="1200" dirty="0">
                <a:solidFill>
                  <a:srgbClr val="2C3E50"/>
                </a:solidFill>
              </a:rPr>
              <a:t> Remember that standard POP does NOT protect the endometrium for HRT.</a:t>
            </a:r>
            <a:endParaRPr lang="en-US" sz="1200" dirty="0"/>
          </a:p>
        </p:txBody>
      </p:sp>
      <p:sp>
        <p:nvSpPr>
          <p:cNvPr id="44" name="Text 16"/>
          <p:cNvSpPr/>
          <p:nvPr/>
        </p:nvSpPr>
        <p:spPr>
          <a:xfrm>
            <a:off x="8604349" y="3361730"/>
            <a:ext cx="301630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The 55 Rule:</a:t>
            </a:r>
            <a:r>
              <a:rPr lang="en-US" sz="1200" dirty="0">
                <a:solidFill>
                  <a:srgbClr val="2C3E50"/>
                </a:solidFill>
              </a:rPr>
              <a:t> Switch from sequential to continuous regimes at age 55 for cancer safety.</a:t>
            </a:r>
            <a:endParaRPr lang="en-US" sz="1200" dirty="0"/>
          </a:p>
        </p:txBody>
      </p:sp>
      <p:sp>
        <p:nvSpPr>
          <p:cNvPr id="45" name="Text 17"/>
          <p:cNvSpPr/>
          <p:nvPr/>
        </p:nvSpPr>
        <p:spPr>
          <a:xfrm>
            <a:off x="8432899" y="4144417"/>
            <a:ext cx="307345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2C3E50"/>
                </a:solidFill>
              </a:rPr>
              <a:t>"Relative risk (doubled risk) sounds scary. Use absolute numbers (1 in 1000) instead."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141065"/>
            <a:ext cx="571500" cy="381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369665"/>
            <a:ext cx="5381625" cy="2434679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438" y="1655415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4042470"/>
            <a:ext cx="5381625" cy="2434679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3438" y="4328220"/>
            <a:ext cx="238125" cy="190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369665"/>
            <a:ext cx="5381625" cy="2434679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00813" y="1655415"/>
            <a:ext cx="238125" cy="190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4042470"/>
            <a:ext cx="5381625" cy="2434679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00813" y="4328220"/>
            <a:ext cx="238125" cy="190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5457825"/>
            <a:ext cx="4924425" cy="657225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571500" y="381000"/>
            <a:ext cx="52273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120" dirty="0">
                <a:solidFill>
                  <a:srgbClr val="D4A373"/>
                </a:solidFill>
              </a:rPr>
              <a:t>HRT SERIES: DECK 2 | PRESCRIBING</a:t>
            </a:r>
            <a:endParaRPr lang="en-US" sz="1050" dirty="0"/>
          </a:p>
        </p:txBody>
      </p:sp>
      <p:sp>
        <p:nvSpPr>
          <p:cNvPr id="15" name="Text 1"/>
          <p:cNvSpPr/>
          <p:nvPr/>
        </p:nvSpPr>
        <p:spPr>
          <a:xfrm>
            <a:off x="571500" y="638175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2C3E50"/>
                </a:solidFill>
              </a:rPr>
              <a:t>Absolute Contraindications: When Not to Prescribe</a:t>
            </a:r>
            <a:endParaRPr lang="en-US" sz="2550" dirty="0"/>
          </a:p>
        </p:txBody>
      </p:sp>
      <p:sp>
        <p:nvSpPr>
          <p:cNvPr id="16" name="Text 2"/>
          <p:cNvSpPr/>
          <p:nvPr/>
        </p:nvSpPr>
        <p:spPr>
          <a:xfrm>
            <a:off x="1219200" y="1607790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Malignancy &amp; Bleeding</a:t>
            </a:r>
            <a:endParaRPr lang="en-US" sz="1500" dirty="0"/>
          </a:p>
        </p:txBody>
      </p:sp>
      <p:sp>
        <p:nvSpPr>
          <p:cNvPr id="17" name="Text 3"/>
          <p:cNvSpPr/>
          <p:nvPr/>
        </p:nvSpPr>
        <p:spPr>
          <a:xfrm>
            <a:off x="990600" y="2045940"/>
            <a:ext cx="5417002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Current or past Breast Cancer</a:t>
            </a:r>
            <a:endParaRPr lang="en-US" sz="1275" dirty="0"/>
          </a:p>
        </p:txBody>
      </p:sp>
      <p:sp>
        <p:nvSpPr>
          <p:cNvPr id="18" name="Text 4"/>
          <p:cNvSpPr/>
          <p:nvPr/>
        </p:nvSpPr>
        <p:spPr>
          <a:xfrm>
            <a:off x="990600" y="2367855"/>
            <a:ext cx="6350968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Current or past Endometrial Cancer</a:t>
            </a:r>
            <a:endParaRPr lang="en-US" sz="1275" dirty="0"/>
          </a:p>
        </p:txBody>
      </p:sp>
      <p:sp>
        <p:nvSpPr>
          <p:cNvPr id="19" name="Text 5"/>
          <p:cNvSpPr/>
          <p:nvPr/>
        </p:nvSpPr>
        <p:spPr>
          <a:xfrm>
            <a:off x="990600" y="2689771"/>
            <a:ext cx="5230209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Undiagnosed vaginal bleeding</a:t>
            </a:r>
            <a:endParaRPr lang="en-US" sz="1275" dirty="0"/>
          </a:p>
        </p:txBody>
      </p:sp>
      <p:sp>
        <p:nvSpPr>
          <p:cNvPr id="20" name="Text 6"/>
          <p:cNvSpPr/>
          <p:nvPr/>
        </p:nvSpPr>
        <p:spPr>
          <a:xfrm>
            <a:off x="1219200" y="4280595"/>
            <a:ext cx="5943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Vascular &amp; Hepatic Disease</a:t>
            </a:r>
            <a:endParaRPr lang="en-US" sz="1500" dirty="0"/>
          </a:p>
        </p:txBody>
      </p:sp>
      <p:sp>
        <p:nvSpPr>
          <p:cNvPr id="21" name="Text 7"/>
          <p:cNvSpPr/>
          <p:nvPr/>
        </p:nvSpPr>
        <p:spPr>
          <a:xfrm>
            <a:off x="990600" y="4718745"/>
            <a:ext cx="6350968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Active Thromboembolism (DVT or PE)</a:t>
            </a:r>
            <a:endParaRPr lang="en-US" sz="1275" dirty="0"/>
          </a:p>
        </p:txBody>
      </p:sp>
      <p:sp>
        <p:nvSpPr>
          <p:cNvPr id="22" name="Text 8"/>
          <p:cNvSpPr/>
          <p:nvPr/>
        </p:nvSpPr>
        <p:spPr>
          <a:xfrm>
            <a:off x="990600" y="5040660"/>
            <a:ext cx="765852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Active Liver Disease (until LFTs resolve)</a:t>
            </a:r>
            <a:endParaRPr lang="en-US" sz="1275" dirty="0"/>
          </a:p>
        </p:txBody>
      </p:sp>
      <p:sp>
        <p:nvSpPr>
          <p:cNvPr id="23" name="Text 9"/>
          <p:cNvSpPr/>
          <p:nvPr/>
        </p:nvSpPr>
        <p:spPr>
          <a:xfrm>
            <a:off x="990600" y="5362575"/>
            <a:ext cx="765852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Known Thrombophilia (requires specialist)</a:t>
            </a:r>
            <a:endParaRPr lang="en-US" sz="1275" dirty="0"/>
          </a:p>
        </p:txBody>
      </p:sp>
      <p:sp>
        <p:nvSpPr>
          <p:cNvPr id="24" name="Text 10"/>
          <p:cNvSpPr/>
          <p:nvPr/>
        </p:nvSpPr>
        <p:spPr>
          <a:xfrm>
            <a:off x="6886575" y="1607790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Specific Conditions</a:t>
            </a:r>
            <a:endParaRPr lang="en-US" sz="1500" dirty="0"/>
          </a:p>
        </p:txBody>
      </p:sp>
      <p:sp>
        <p:nvSpPr>
          <p:cNvPr id="25" name="Text 11"/>
          <p:cNvSpPr/>
          <p:nvPr/>
        </p:nvSpPr>
        <p:spPr>
          <a:xfrm>
            <a:off x="6657975" y="2045940"/>
            <a:ext cx="5534025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Otosclerosis (hearing loss condition)</a:t>
            </a:r>
            <a:endParaRPr lang="en-US" sz="1275" dirty="0"/>
          </a:p>
        </p:txBody>
      </p:sp>
      <p:sp>
        <p:nvSpPr>
          <p:cNvPr id="26" name="Text 12"/>
          <p:cNvSpPr/>
          <p:nvPr/>
        </p:nvSpPr>
        <p:spPr>
          <a:xfrm>
            <a:off x="6657975" y="2367855"/>
            <a:ext cx="5534025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Migraine with aura (seek specialist)</a:t>
            </a:r>
            <a:endParaRPr lang="en-US" sz="1275" dirty="0"/>
          </a:p>
        </p:txBody>
      </p:sp>
      <p:sp>
        <p:nvSpPr>
          <p:cNvPr id="27" name="Text 13"/>
          <p:cNvSpPr/>
          <p:nvPr/>
        </p:nvSpPr>
        <p:spPr>
          <a:xfrm>
            <a:off x="6657975" y="2689771"/>
            <a:ext cx="5534025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Active Arterial Disease (e.g. recent CVA)</a:t>
            </a:r>
            <a:endParaRPr lang="en-US" sz="1275" dirty="0"/>
          </a:p>
        </p:txBody>
      </p:sp>
      <p:sp>
        <p:nvSpPr>
          <p:cNvPr id="28" name="Text 14"/>
          <p:cNvSpPr/>
          <p:nvPr/>
        </p:nvSpPr>
        <p:spPr>
          <a:xfrm>
            <a:off x="6886575" y="4280595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AKT &amp; SCA Exam Pearls</a:t>
            </a:r>
            <a:endParaRPr lang="en-US" sz="1500" dirty="0"/>
          </a:p>
        </p:txBody>
      </p:sp>
      <p:sp>
        <p:nvSpPr>
          <p:cNvPr id="29" name="Text 15"/>
          <p:cNvSpPr/>
          <p:nvPr/>
        </p:nvSpPr>
        <p:spPr>
          <a:xfrm>
            <a:off x="6657975" y="4718745"/>
            <a:ext cx="5534025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AKT: Undiagnosed bleeding is the priority</a:t>
            </a:r>
            <a:endParaRPr lang="en-US" sz="1275" dirty="0"/>
          </a:p>
        </p:txBody>
      </p:sp>
      <p:sp>
        <p:nvSpPr>
          <p:cNvPr id="30" name="Text 16"/>
          <p:cNvSpPr/>
          <p:nvPr/>
        </p:nvSpPr>
        <p:spPr>
          <a:xfrm>
            <a:off x="6657975" y="5040660"/>
            <a:ext cx="5534025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SCA: Safety-net and document discussions</a:t>
            </a:r>
            <a:endParaRPr lang="en-US" sz="1275" dirty="0"/>
          </a:p>
        </p:txBody>
      </p:sp>
      <p:sp>
        <p:nvSpPr>
          <p:cNvPr id="31" name="Text 17"/>
          <p:cNvSpPr/>
          <p:nvPr/>
        </p:nvSpPr>
        <p:spPr>
          <a:xfrm>
            <a:off x="6581775" y="5457825"/>
            <a:ext cx="4695825" cy="657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i="1" dirty="0">
                <a:solidFill>
                  <a:srgbClr val="2C3E50"/>
                </a:solidFill>
              </a:rPr>
              <a:t>SCA Tip:</a:t>
            </a:r>
            <a:r>
              <a:rPr lang="en-US" sz="1125" i="1" dirty="0">
                <a:solidFill>
                  <a:srgbClr val="2C3E50"/>
                </a:solidFill>
              </a:rPr>
              <a:t> "How would you explain to a patient with a history of DVT why transdermal HRT might still be an option after specialist review?"</a:t>
            </a:r>
            <a:endParaRPr lang="en-US" sz="1125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748605"/>
            <a:ext cx="381000" cy="285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62930"/>
            <a:ext cx="3657600" cy="541407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24868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3968055"/>
            <a:ext cx="3200400" cy="82867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7200" y="1062930"/>
            <a:ext cx="3657600" cy="541407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95800" y="1324868"/>
            <a:ext cx="238125" cy="190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95800" y="3868043"/>
            <a:ext cx="1280071" cy="35242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75871" y="3868043"/>
            <a:ext cx="1920329" cy="35242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95800" y="4220468"/>
            <a:ext cx="1280071" cy="35242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75871" y="4220468"/>
            <a:ext cx="1920329" cy="35242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95800" y="4572893"/>
            <a:ext cx="1280071" cy="35242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75871" y="4572893"/>
            <a:ext cx="1920329" cy="35242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95800" y="4925318"/>
            <a:ext cx="1280071" cy="35242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75871" y="4925318"/>
            <a:ext cx="1920329" cy="35242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53400" y="1062930"/>
            <a:ext cx="3657600" cy="541407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82000" y="1324868"/>
            <a:ext cx="238125" cy="1905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82000" y="5195292"/>
            <a:ext cx="3200400" cy="1053108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381000" y="190500"/>
            <a:ext cx="4480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D4A373"/>
                </a:solidFill>
              </a:rPr>
              <a:t>HRT SERIES: DECK 2 | PRESCRIBING</a:t>
            </a:r>
            <a:endParaRPr lang="en-US" sz="900" dirty="0"/>
          </a:p>
        </p:txBody>
      </p:sp>
      <p:sp>
        <p:nvSpPr>
          <p:cNvPr id="22" name="Text 1"/>
          <p:cNvSpPr/>
          <p:nvPr/>
        </p:nvSpPr>
        <p:spPr>
          <a:xfrm>
            <a:off x="381000" y="400050"/>
            <a:ext cx="802386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Explaining Risk to Patients</a:t>
            </a:r>
            <a:endParaRPr lang="en-US" sz="1950" dirty="0"/>
          </a:p>
        </p:txBody>
      </p:sp>
      <p:sp>
        <p:nvSpPr>
          <p:cNvPr id="23" name="Text 2"/>
          <p:cNvSpPr/>
          <p:nvPr/>
        </p:nvSpPr>
        <p:spPr>
          <a:xfrm>
            <a:off x="962025" y="1291530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679289"/>
                </a:solidFill>
              </a:rPr>
              <a:t>COMMUNICATION STRATEGY</a:t>
            </a:r>
            <a:endParaRPr lang="en-US" sz="1350" dirty="0"/>
          </a:p>
        </p:txBody>
      </p:sp>
      <p:sp>
        <p:nvSpPr>
          <p:cNvPr id="24" name="Text 3"/>
          <p:cNvSpPr/>
          <p:nvPr/>
        </p:nvSpPr>
        <p:spPr>
          <a:xfrm>
            <a:off x="838200" y="1701105"/>
            <a:ext cx="29718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Avoid relative risk percentages (e.g., "doubles risk") as they cause unnecessary alarm.</a:t>
            </a:r>
            <a:endParaRPr lang="en-US" sz="1125" dirty="0"/>
          </a:p>
        </p:txBody>
      </p:sp>
      <p:sp>
        <p:nvSpPr>
          <p:cNvPr id="25" name="Text 4"/>
          <p:cNvSpPr/>
          <p:nvPr/>
        </p:nvSpPr>
        <p:spPr>
          <a:xfrm>
            <a:off x="838200" y="2244030"/>
            <a:ext cx="29718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Use absolute numbers per 1000 women over 5 years for clarity.</a:t>
            </a:r>
            <a:endParaRPr lang="en-US" sz="1125" dirty="0"/>
          </a:p>
        </p:txBody>
      </p:sp>
      <p:sp>
        <p:nvSpPr>
          <p:cNvPr id="26" name="Text 5"/>
          <p:cNvSpPr/>
          <p:nvPr/>
        </p:nvSpPr>
        <p:spPr>
          <a:xfrm>
            <a:off x="838200" y="2786955"/>
            <a:ext cx="29718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Always state the baseline risk first before adding the HRT risk.</a:t>
            </a:r>
            <a:endParaRPr lang="en-US" sz="1125" dirty="0"/>
          </a:p>
        </p:txBody>
      </p:sp>
      <p:sp>
        <p:nvSpPr>
          <p:cNvPr id="27" name="Text 6"/>
          <p:cNvSpPr/>
          <p:nvPr/>
        </p:nvSpPr>
        <p:spPr>
          <a:xfrm>
            <a:off x="838200" y="3329880"/>
            <a:ext cx="29718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Acknowledge that fear is normal and valid in shared decision-making.</a:t>
            </a:r>
            <a:endParaRPr lang="en-US" sz="1125" dirty="0"/>
          </a:p>
        </p:txBody>
      </p:sp>
      <p:sp>
        <p:nvSpPr>
          <p:cNvPr id="28" name="Text 7"/>
          <p:cNvSpPr/>
          <p:nvPr/>
        </p:nvSpPr>
        <p:spPr>
          <a:xfrm>
            <a:off x="723900" y="3968055"/>
            <a:ext cx="2971800" cy="8286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2C3E50"/>
                </a:solidFill>
              </a:rPr>
              <a:t>"Out of 1,000 women like you, 23 will develop breast cancer anyway. Taking combined HRT adds about 5 extra cases."</a:t>
            </a:r>
            <a:endParaRPr lang="en-US" sz="1050" dirty="0"/>
          </a:p>
        </p:txBody>
      </p:sp>
      <p:sp>
        <p:nvSpPr>
          <p:cNvPr id="29" name="Text 8"/>
          <p:cNvSpPr/>
          <p:nvPr/>
        </p:nvSpPr>
        <p:spPr>
          <a:xfrm>
            <a:off x="4848225" y="1291530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A44A3F"/>
                </a:solidFill>
              </a:rPr>
              <a:t>PLAIN ENGLISH GUIDE</a:t>
            </a:r>
            <a:endParaRPr lang="en-US" sz="1350" dirty="0"/>
          </a:p>
        </p:txBody>
      </p:sp>
      <p:sp>
        <p:nvSpPr>
          <p:cNvPr id="30" name="Text 9"/>
          <p:cNvSpPr/>
          <p:nvPr/>
        </p:nvSpPr>
        <p:spPr>
          <a:xfrm>
            <a:off x="4724400" y="1701105"/>
            <a:ext cx="29718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Osteoporosis:</a:t>
            </a:r>
            <a:r>
              <a:rPr lang="en-US" sz="1125" dirty="0">
                <a:solidFill>
                  <a:srgbClr val="2C3E50"/>
                </a:solidFill>
              </a:rPr>
              <a:t> "Thinning or weakening of the bones."</a:t>
            </a:r>
            <a:endParaRPr lang="en-US" sz="1125" dirty="0"/>
          </a:p>
        </p:txBody>
      </p:sp>
      <p:sp>
        <p:nvSpPr>
          <p:cNvPr id="31" name="Text 10"/>
          <p:cNvSpPr/>
          <p:nvPr/>
        </p:nvSpPr>
        <p:spPr>
          <a:xfrm>
            <a:off x="4724400" y="2244030"/>
            <a:ext cx="66865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VTE/Stroke:</a:t>
            </a:r>
            <a:r>
              <a:rPr lang="en-US" sz="1125" dirty="0">
                <a:solidFill>
                  <a:srgbClr val="2C3E50"/>
                </a:solidFill>
              </a:rPr>
              <a:t> "Risk of serious blood clots."</a:t>
            </a:r>
            <a:endParaRPr lang="en-US" sz="1125" dirty="0"/>
          </a:p>
        </p:txBody>
      </p:sp>
      <p:sp>
        <p:nvSpPr>
          <p:cNvPr id="32" name="Text 11"/>
          <p:cNvSpPr/>
          <p:nvPr/>
        </p:nvSpPr>
        <p:spPr>
          <a:xfrm>
            <a:off x="4724400" y="2572643"/>
            <a:ext cx="29718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Atrophy:</a:t>
            </a:r>
            <a:r>
              <a:rPr lang="en-US" sz="1125" dirty="0">
                <a:solidFill>
                  <a:srgbClr val="2C3E50"/>
                </a:solidFill>
              </a:rPr>
              <a:t> "Dryness, soreness, or irritation down there."</a:t>
            </a:r>
            <a:endParaRPr lang="en-US" sz="1125" dirty="0"/>
          </a:p>
        </p:txBody>
      </p:sp>
      <p:sp>
        <p:nvSpPr>
          <p:cNvPr id="33" name="Text 12"/>
          <p:cNvSpPr/>
          <p:nvPr/>
        </p:nvSpPr>
        <p:spPr>
          <a:xfrm>
            <a:off x="4724400" y="3115568"/>
            <a:ext cx="66865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Vasomotor:</a:t>
            </a:r>
            <a:r>
              <a:rPr lang="en-US" sz="1125" dirty="0">
                <a:solidFill>
                  <a:srgbClr val="2C3E50"/>
                </a:solidFill>
              </a:rPr>
              <a:t> "Hot flushes and night sweats."</a:t>
            </a:r>
            <a:endParaRPr lang="en-US" sz="1125" dirty="0"/>
          </a:p>
        </p:txBody>
      </p:sp>
      <p:sp>
        <p:nvSpPr>
          <p:cNvPr id="34" name="Text 13"/>
          <p:cNvSpPr/>
          <p:nvPr/>
        </p:nvSpPr>
        <p:spPr>
          <a:xfrm>
            <a:off x="4495800" y="3587055"/>
            <a:ext cx="633984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A44A3F"/>
                </a:solidFill>
              </a:rPr>
              <a:t>LIFESTYLE COMPARISON (Extra Cases/1000):</a:t>
            </a:r>
            <a:endParaRPr lang="en-US" sz="975" dirty="0"/>
          </a:p>
        </p:txBody>
      </p:sp>
      <p:sp>
        <p:nvSpPr>
          <p:cNvPr id="35" name="Text 14"/>
          <p:cNvSpPr/>
          <p:nvPr/>
        </p:nvSpPr>
        <p:spPr>
          <a:xfrm>
            <a:off x="4495800" y="3868043"/>
            <a:ext cx="176022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A44A3F"/>
                </a:solidFill>
              </a:rPr>
              <a:t>Combined HR</a:t>
            </a:r>
            <a:endParaRPr lang="en-US" sz="1050" dirty="0"/>
          </a:p>
        </p:txBody>
      </p:sp>
      <p:sp>
        <p:nvSpPr>
          <p:cNvPr id="36" name="Text 15"/>
          <p:cNvSpPr/>
          <p:nvPr/>
        </p:nvSpPr>
        <p:spPr>
          <a:xfrm>
            <a:off x="5775871" y="3868043"/>
            <a:ext cx="1920329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+5 cases</a:t>
            </a:r>
            <a:endParaRPr lang="en-US" sz="1050" dirty="0"/>
          </a:p>
        </p:txBody>
      </p:sp>
      <p:sp>
        <p:nvSpPr>
          <p:cNvPr id="37" name="Text 16"/>
          <p:cNvSpPr/>
          <p:nvPr/>
        </p:nvSpPr>
        <p:spPr>
          <a:xfrm>
            <a:off x="4495800" y="4220468"/>
            <a:ext cx="250698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A44A3F"/>
                </a:solidFill>
              </a:rPr>
              <a:t>2 units Alcohol</a:t>
            </a:r>
            <a:endParaRPr lang="en-US" sz="1050" dirty="0"/>
          </a:p>
        </p:txBody>
      </p:sp>
      <p:sp>
        <p:nvSpPr>
          <p:cNvPr id="38" name="Text 17"/>
          <p:cNvSpPr/>
          <p:nvPr/>
        </p:nvSpPr>
        <p:spPr>
          <a:xfrm>
            <a:off x="5775871" y="4220468"/>
            <a:ext cx="1920329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+4 cases</a:t>
            </a:r>
            <a:endParaRPr lang="en-US" sz="1050" dirty="0"/>
          </a:p>
        </p:txBody>
      </p:sp>
      <p:sp>
        <p:nvSpPr>
          <p:cNvPr id="39" name="Text 18"/>
          <p:cNvSpPr/>
          <p:nvPr/>
        </p:nvSpPr>
        <p:spPr>
          <a:xfrm>
            <a:off x="4495800" y="4572893"/>
            <a:ext cx="1280071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A44A3F"/>
                </a:solidFill>
              </a:rPr>
              <a:t>Smoking</a:t>
            </a:r>
            <a:endParaRPr lang="en-US" sz="1050" dirty="0"/>
          </a:p>
        </p:txBody>
      </p:sp>
      <p:sp>
        <p:nvSpPr>
          <p:cNvPr id="40" name="Text 19"/>
          <p:cNvSpPr/>
          <p:nvPr/>
        </p:nvSpPr>
        <p:spPr>
          <a:xfrm>
            <a:off x="5775871" y="4572893"/>
            <a:ext cx="1920329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+3 cases</a:t>
            </a:r>
            <a:endParaRPr lang="en-US" sz="1050" dirty="0"/>
          </a:p>
        </p:txBody>
      </p:sp>
      <p:sp>
        <p:nvSpPr>
          <p:cNvPr id="41" name="Text 20"/>
          <p:cNvSpPr/>
          <p:nvPr/>
        </p:nvSpPr>
        <p:spPr>
          <a:xfrm>
            <a:off x="4495800" y="4925318"/>
            <a:ext cx="1280071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A44A3F"/>
                </a:solidFill>
              </a:rPr>
              <a:t>Obesity</a:t>
            </a:r>
            <a:endParaRPr lang="en-US" sz="1050" dirty="0"/>
          </a:p>
        </p:txBody>
      </p:sp>
      <p:sp>
        <p:nvSpPr>
          <p:cNvPr id="42" name="Text 21"/>
          <p:cNvSpPr/>
          <p:nvPr/>
        </p:nvSpPr>
        <p:spPr>
          <a:xfrm>
            <a:off x="5775871" y="4925318"/>
            <a:ext cx="1920329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+24 cases</a:t>
            </a:r>
            <a:endParaRPr lang="en-US" sz="1050" dirty="0"/>
          </a:p>
        </p:txBody>
      </p:sp>
      <p:sp>
        <p:nvSpPr>
          <p:cNvPr id="43" name="Text 22"/>
          <p:cNvSpPr/>
          <p:nvPr/>
        </p:nvSpPr>
        <p:spPr>
          <a:xfrm>
            <a:off x="8734425" y="1291530"/>
            <a:ext cx="34575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D4A373"/>
                </a:solidFill>
              </a:rPr>
              <a:t>SCA CONSULTATION PEARLS</a:t>
            </a:r>
            <a:endParaRPr lang="en-US" sz="1350" dirty="0"/>
          </a:p>
        </p:txBody>
      </p:sp>
      <p:sp>
        <p:nvSpPr>
          <p:cNvPr id="44" name="Text 23"/>
          <p:cNvSpPr/>
          <p:nvPr/>
        </p:nvSpPr>
        <p:spPr>
          <a:xfrm>
            <a:off x="8610600" y="1701105"/>
            <a:ext cx="29718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Explore ideas, concerns, and expectations (ICE) about HRT early.</a:t>
            </a:r>
            <a:endParaRPr lang="en-US" sz="1125" dirty="0"/>
          </a:p>
        </p:txBody>
      </p:sp>
      <p:sp>
        <p:nvSpPr>
          <p:cNvPr id="45" name="Text 24"/>
          <p:cNvSpPr/>
          <p:nvPr/>
        </p:nvSpPr>
        <p:spPr>
          <a:xfrm>
            <a:off x="8610600" y="2244030"/>
            <a:ext cx="29718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Document that a risk-benefit discussion took place for medicolegal safety.</a:t>
            </a:r>
            <a:endParaRPr lang="en-US" sz="1125" dirty="0"/>
          </a:p>
        </p:txBody>
      </p:sp>
      <p:sp>
        <p:nvSpPr>
          <p:cNvPr id="46" name="Text 25"/>
          <p:cNvSpPr/>
          <p:nvPr/>
        </p:nvSpPr>
        <p:spPr>
          <a:xfrm>
            <a:off x="8610600" y="2786955"/>
            <a:ext cx="29718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Provide written leaflets or links to visual risk charts (e.g., Women's Health Concern).</a:t>
            </a:r>
            <a:endParaRPr lang="en-US" sz="1125" dirty="0"/>
          </a:p>
        </p:txBody>
      </p:sp>
      <p:sp>
        <p:nvSpPr>
          <p:cNvPr id="47" name="Text 26"/>
          <p:cNvSpPr/>
          <p:nvPr/>
        </p:nvSpPr>
        <p:spPr>
          <a:xfrm>
            <a:off x="8524875" y="5338167"/>
            <a:ext cx="3200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4A373"/>
                </a:solidFill>
              </a:rPr>
              <a:t>SCA Roleplay Framing</a:t>
            </a:r>
            <a:endParaRPr lang="en-US" sz="1050" dirty="0"/>
          </a:p>
        </p:txBody>
      </p:sp>
      <p:sp>
        <p:nvSpPr>
          <p:cNvPr id="48" name="Text 27"/>
          <p:cNvSpPr/>
          <p:nvPr/>
        </p:nvSpPr>
        <p:spPr>
          <a:xfrm>
            <a:off x="8524875" y="5585817"/>
            <a:ext cx="2914650" cy="5197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dirty="0">
                <a:solidFill>
                  <a:srgbClr val="2C3E50"/>
                </a:solidFill>
              </a:rPr>
              <a:t>How would you explain the breast cancer risk to a 52-year-old who is worried because her friend had it? Try using the "1 in 1000" rule.</a:t>
            </a:r>
            <a:endParaRPr lang="en-US" sz="975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939105"/>
            <a:ext cx="381000" cy="285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158180"/>
            <a:ext cx="5405438" cy="220697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1399282"/>
            <a:ext cx="190500" cy="155823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3555653"/>
            <a:ext cx="5405438" cy="2206972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3796754"/>
            <a:ext cx="190500" cy="15582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5063" y="1158180"/>
            <a:ext cx="5405438" cy="2206972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05563" y="1399282"/>
            <a:ext cx="190500" cy="155823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5063" y="3555653"/>
            <a:ext cx="5405438" cy="2206972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5563" y="3796754"/>
            <a:ext cx="190500" cy="155823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6143625"/>
            <a:ext cx="11049000" cy="42862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62000" y="6281738"/>
            <a:ext cx="190500" cy="152400"/>
          </a:xfrm>
          <a:prstGeom prst="rect">
            <a:avLst/>
          </a:prstGeom>
        </p:spPr>
      </p:pic>
      <p:sp>
        <p:nvSpPr>
          <p:cNvPr id="15" name="Text 0"/>
          <p:cNvSpPr/>
          <p:nvPr/>
        </p:nvSpPr>
        <p:spPr>
          <a:xfrm>
            <a:off x="571500" y="381000"/>
            <a:ext cx="4480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D4A373"/>
                </a:solidFill>
              </a:rPr>
              <a:t>HRT SERIES: DECK 2 | PRESCRIBING</a:t>
            </a:r>
            <a:endParaRPr lang="en-US" sz="900" dirty="0"/>
          </a:p>
        </p:txBody>
      </p:sp>
      <p:sp>
        <p:nvSpPr>
          <p:cNvPr id="16" name="Text 1"/>
          <p:cNvSpPr/>
          <p:nvPr/>
        </p:nvSpPr>
        <p:spPr>
          <a:xfrm>
            <a:off x="571500" y="590550"/>
            <a:ext cx="980694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AKT Exam Pearls: High-Yield Facts</a:t>
            </a:r>
            <a:endParaRPr lang="en-US" sz="1950" dirty="0"/>
          </a:p>
        </p:txBody>
      </p:sp>
      <p:sp>
        <p:nvSpPr>
          <p:cNvPr id="17" name="Text 2"/>
          <p:cNvSpPr/>
          <p:nvPr/>
        </p:nvSpPr>
        <p:spPr>
          <a:xfrm>
            <a:off x="952500" y="1348680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VTE &amp; Stroke Risks</a:t>
            </a:r>
            <a:endParaRPr lang="en-US" sz="1350" dirty="0"/>
          </a:p>
        </p:txBody>
      </p:sp>
      <p:sp>
        <p:nvSpPr>
          <p:cNvPr id="18" name="Text 3"/>
          <p:cNvSpPr/>
          <p:nvPr/>
        </p:nvSpPr>
        <p:spPr>
          <a:xfrm>
            <a:off x="952500" y="1720155"/>
            <a:ext cx="742272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A44A3F"/>
                </a:solidFill>
              </a:rPr>
              <a:t>Transdermal Oestrogen:</a:t>
            </a:r>
            <a:r>
              <a:rPr lang="en-US" sz="1125" dirty="0">
                <a:solidFill>
                  <a:srgbClr val="2C3E50"/>
                </a:solidFill>
              </a:rPr>
              <a:t> No increased VTE risk.</a:t>
            </a:r>
            <a:endParaRPr lang="en-US" sz="1125" dirty="0"/>
          </a:p>
        </p:txBody>
      </p:sp>
      <p:sp>
        <p:nvSpPr>
          <p:cNvPr id="19" name="Text 4"/>
          <p:cNvSpPr/>
          <p:nvPr/>
        </p:nvSpPr>
        <p:spPr>
          <a:xfrm>
            <a:off x="952500" y="1996380"/>
            <a:ext cx="7917577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Oral HRT: Small increase in VTE and stroke risk.</a:t>
            </a:r>
            <a:endParaRPr lang="en-US" sz="1125" dirty="0"/>
          </a:p>
        </p:txBody>
      </p:sp>
      <p:sp>
        <p:nvSpPr>
          <p:cNvPr id="20" name="Text 5"/>
          <p:cNvSpPr/>
          <p:nvPr/>
        </p:nvSpPr>
        <p:spPr>
          <a:xfrm>
            <a:off x="952500" y="2272605"/>
            <a:ext cx="71478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Prefer transdermal for BMI &gt;30 or smokers.</a:t>
            </a:r>
            <a:endParaRPr lang="en-US" sz="1125" dirty="0"/>
          </a:p>
        </p:txBody>
      </p:sp>
      <p:sp>
        <p:nvSpPr>
          <p:cNvPr id="21" name="Text 6"/>
          <p:cNvSpPr/>
          <p:nvPr/>
        </p:nvSpPr>
        <p:spPr>
          <a:xfrm>
            <a:off x="952500" y="2548830"/>
            <a:ext cx="742272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Switch oral to transdermal if risk increases.</a:t>
            </a:r>
            <a:endParaRPr lang="en-US" sz="1125" dirty="0"/>
          </a:p>
        </p:txBody>
      </p:sp>
      <p:sp>
        <p:nvSpPr>
          <p:cNvPr id="22" name="Text 7"/>
          <p:cNvSpPr/>
          <p:nvPr/>
        </p:nvSpPr>
        <p:spPr>
          <a:xfrm>
            <a:off x="952500" y="3746153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Cardiovascular Window</a:t>
            </a:r>
            <a:endParaRPr lang="en-US" sz="1350" dirty="0"/>
          </a:p>
        </p:txBody>
      </p:sp>
      <p:sp>
        <p:nvSpPr>
          <p:cNvPr id="23" name="Text 8"/>
          <p:cNvSpPr/>
          <p:nvPr/>
        </p:nvSpPr>
        <p:spPr>
          <a:xfrm>
            <a:off x="952500" y="4117628"/>
            <a:ext cx="79725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Greatest benefit if started </a:t>
            </a:r>
            <a:r>
              <a:rPr lang="en-US" sz="1125" b="1" dirty="0">
                <a:solidFill>
                  <a:srgbClr val="A44A3F"/>
                </a:solidFill>
              </a:rPr>
              <a:t>&lt;10 years</a:t>
            </a:r>
            <a:r>
              <a:rPr lang="en-US" sz="1125" dirty="0">
                <a:solidFill>
                  <a:srgbClr val="2C3E50"/>
                </a:solidFill>
              </a:rPr>
              <a:t> post-LMP.</a:t>
            </a:r>
            <a:endParaRPr lang="en-US" sz="1125" dirty="0"/>
          </a:p>
        </p:txBody>
      </p:sp>
      <p:sp>
        <p:nvSpPr>
          <p:cNvPr id="24" name="Text 9"/>
          <p:cNvSpPr/>
          <p:nvPr/>
        </p:nvSpPr>
        <p:spPr>
          <a:xfrm>
            <a:off x="952500" y="4393853"/>
            <a:ext cx="7477712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Cardiac protection if started before age 60.</a:t>
            </a:r>
            <a:endParaRPr lang="en-US" sz="1125" dirty="0"/>
          </a:p>
        </p:txBody>
      </p:sp>
      <p:sp>
        <p:nvSpPr>
          <p:cNvPr id="25" name="Text 10"/>
          <p:cNvSpPr/>
          <p:nvPr/>
        </p:nvSpPr>
        <p:spPr>
          <a:xfrm>
            <a:off x="952500" y="4670078"/>
            <a:ext cx="6597981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Older starts may increase arterial risk.</a:t>
            </a:r>
            <a:endParaRPr lang="en-US" sz="1125" dirty="0"/>
          </a:p>
        </p:txBody>
      </p:sp>
      <p:sp>
        <p:nvSpPr>
          <p:cNvPr id="26" name="Text 11"/>
          <p:cNvSpPr/>
          <p:nvPr/>
        </p:nvSpPr>
        <p:spPr>
          <a:xfrm>
            <a:off x="952500" y="4946303"/>
            <a:ext cx="758767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No arbitrary upper age limit for continuation.</a:t>
            </a:r>
            <a:endParaRPr lang="en-US" sz="1125" dirty="0"/>
          </a:p>
        </p:txBody>
      </p:sp>
      <p:sp>
        <p:nvSpPr>
          <p:cNvPr id="27" name="Text 12"/>
          <p:cNvSpPr/>
          <p:nvPr/>
        </p:nvSpPr>
        <p:spPr>
          <a:xfrm>
            <a:off x="6596063" y="1348680"/>
            <a:ext cx="559593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Breast Cancer Data (5 Years)</a:t>
            </a:r>
            <a:endParaRPr lang="en-US" sz="1350" dirty="0"/>
          </a:p>
        </p:txBody>
      </p:sp>
      <p:sp>
        <p:nvSpPr>
          <p:cNvPr id="28" name="Text 13"/>
          <p:cNvSpPr/>
          <p:nvPr/>
        </p:nvSpPr>
        <p:spPr>
          <a:xfrm>
            <a:off x="6596063" y="1720155"/>
            <a:ext cx="55959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A44A3F"/>
                </a:solidFill>
              </a:rPr>
              <a:t>Oestrogen-only:</a:t>
            </a:r>
            <a:r>
              <a:rPr lang="en-US" sz="1125" dirty="0">
                <a:solidFill>
                  <a:srgbClr val="2C3E50"/>
                </a:solidFill>
              </a:rPr>
              <a:t> No increased breast cancer risk.</a:t>
            </a:r>
            <a:endParaRPr lang="en-US" sz="1125" dirty="0"/>
          </a:p>
        </p:txBody>
      </p:sp>
      <p:sp>
        <p:nvSpPr>
          <p:cNvPr id="29" name="Text 14"/>
          <p:cNvSpPr/>
          <p:nvPr/>
        </p:nvSpPr>
        <p:spPr>
          <a:xfrm>
            <a:off x="6596063" y="1996380"/>
            <a:ext cx="55959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Combined HRT: </a:t>
            </a:r>
            <a:r>
              <a:rPr lang="en-US" sz="1125" b="1" dirty="0">
                <a:solidFill>
                  <a:srgbClr val="A44A3F"/>
                </a:solidFill>
              </a:rPr>
              <a:t>~5 extra cases</a:t>
            </a:r>
            <a:r>
              <a:rPr lang="en-US" sz="1125" dirty="0">
                <a:solidFill>
                  <a:srgbClr val="2C3E50"/>
                </a:solidFill>
              </a:rPr>
              <a:t> per 1000 women.</a:t>
            </a:r>
            <a:endParaRPr lang="en-US" sz="1125" dirty="0"/>
          </a:p>
        </p:txBody>
      </p:sp>
      <p:sp>
        <p:nvSpPr>
          <p:cNvPr id="30" name="Text 15"/>
          <p:cNvSpPr/>
          <p:nvPr/>
        </p:nvSpPr>
        <p:spPr>
          <a:xfrm>
            <a:off x="6596063" y="2272605"/>
            <a:ext cx="55959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Risk is similar to drinking 1-2 units daily.</a:t>
            </a:r>
            <a:endParaRPr lang="en-US" sz="1125" dirty="0"/>
          </a:p>
        </p:txBody>
      </p:sp>
      <p:sp>
        <p:nvSpPr>
          <p:cNvPr id="31" name="Text 16"/>
          <p:cNvSpPr/>
          <p:nvPr/>
        </p:nvSpPr>
        <p:spPr>
          <a:xfrm>
            <a:off x="6596063" y="2548830"/>
            <a:ext cx="55959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Obesity poses a higher risk than HRT.</a:t>
            </a:r>
            <a:endParaRPr lang="en-US" sz="1125" dirty="0"/>
          </a:p>
        </p:txBody>
      </p:sp>
      <p:sp>
        <p:nvSpPr>
          <p:cNvPr id="32" name="Text 17"/>
          <p:cNvSpPr/>
          <p:nvPr/>
        </p:nvSpPr>
        <p:spPr>
          <a:xfrm>
            <a:off x="6596063" y="3746153"/>
            <a:ext cx="559593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Endometrial Protection Rules</a:t>
            </a:r>
            <a:endParaRPr lang="en-US" sz="1350" dirty="0"/>
          </a:p>
        </p:txBody>
      </p:sp>
      <p:sp>
        <p:nvSpPr>
          <p:cNvPr id="33" name="Text 18"/>
          <p:cNvSpPr/>
          <p:nvPr/>
        </p:nvSpPr>
        <p:spPr>
          <a:xfrm>
            <a:off x="6596063" y="4117628"/>
            <a:ext cx="55959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A44A3F"/>
                </a:solidFill>
              </a:rPr>
              <a:t>Mirena IUS:</a:t>
            </a:r>
            <a:r>
              <a:rPr lang="en-US" sz="1125" dirty="0">
                <a:solidFill>
                  <a:srgbClr val="2C3E50"/>
                </a:solidFill>
              </a:rPr>
              <a:t> Valid endometrial protection (5 yrs).</a:t>
            </a:r>
            <a:endParaRPr lang="en-US" sz="1125" dirty="0"/>
          </a:p>
        </p:txBody>
      </p:sp>
      <p:sp>
        <p:nvSpPr>
          <p:cNvPr id="34" name="Text 19"/>
          <p:cNvSpPr/>
          <p:nvPr/>
        </p:nvSpPr>
        <p:spPr>
          <a:xfrm>
            <a:off x="6596063" y="4393853"/>
            <a:ext cx="55959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POP/Depo-Provera: </a:t>
            </a:r>
            <a:r>
              <a:rPr lang="en-US" sz="1125" b="1" dirty="0">
                <a:solidFill>
                  <a:srgbClr val="A44A3F"/>
                </a:solidFill>
              </a:rPr>
              <a:t>Insufficient</a:t>
            </a:r>
            <a:r>
              <a:rPr lang="en-US" sz="1125" dirty="0">
                <a:solidFill>
                  <a:srgbClr val="2C3E50"/>
                </a:solidFill>
              </a:rPr>
              <a:t> protection.</a:t>
            </a:r>
            <a:endParaRPr lang="en-US" sz="1125" dirty="0"/>
          </a:p>
        </p:txBody>
      </p:sp>
      <p:sp>
        <p:nvSpPr>
          <p:cNvPr id="35" name="Text 20"/>
          <p:cNvSpPr/>
          <p:nvPr/>
        </p:nvSpPr>
        <p:spPr>
          <a:xfrm>
            <a:off x="6596063" y="4670078"/>
            <a:ext cx="55959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Switch SC to CC at age 55 or 1yr post-LMP.</a:t>
            </a:r>
            <a:endParaRPr lang="en-US" sz="1125" dirty="0"/>
          </a:p>
        </p:txBody>
      </p:sp>
      <p:sp>
        <p:nvSpPr>
          <p:cNvPr id="36" name="Text 21"/>
          <p:cNvSpPr/>
          <p:nvPr/>
        </p:nvSpPr>
        <p:spPr>
          <a:xfrm>
            <a:off x="6596063" y="4946303"/>
            <a:ext cx="55959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Utrogestan: 200mg (Sequential), 100mg (Continuous).</a:t>
            </a:r>
            <a:endParaRPr lang="en-US" sz="1125" dirty="0"/>
          </a:p>
        </p:txBody>
      </p:sp>
      <p:sp>
        <p:nvSpPr>
          <p:cNvPr id="37" name="Text 22"/>
          <p:cNvSpPr/>
          <p:nvPr/>
        </p:nvSpPr>
        <p:spPr>
          <a:xfrm>
            <a:off x="1095375" y="6257925"/>
            <a:ext cx="110966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AKT TIP: If a patient has a uterus, they MUST have progestogen. If symptomatic but &lt;55, use Sequential (SC).</a:t>
            </a:r>
            <a:endParaRPr lang="en-US" sz="10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068586"/>
            <a:ext cx="571500" cy="381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297186"/>
            <a:ext cx="3555950" cy="386536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1589187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17950" y="1297186"/>
            <a:ext cx="3555950" cy="3865364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46550" y="1589187"/>
            <a:ext cx="285750" cy="2286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64401" y="1297186"/>
            <a:ext cx="3555950" cy="3865364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93001" y="1589187"/>
            <a:ext cx="285750" cy="2286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5400675"/>
            <a:ext cx="11049000" cy="107632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2000" y="5700713"/>
            <a:ext cx="476250" cy="4762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57250" y="5824538"/>
            <a:ext cx="285750" cy="22860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571500" y="381000"/>
            <a:ext cx="52273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90" dirty="0">
                <a:solidFill>
                  <a:srgbClr val="D4A373"/>
                </a:solidFill>
              </a:rPr>
              <a:t>HRT SERIES: DECK 2 | PRESCRIBING</a:t>
            </a:r>
            <a:endParaRPr lang="en-US" sz="1050" dirty="0"/>
          </a:p>
        </p:txBody>
      </p:sp>
      <p:sp>
        <p:nvSpPr>
          <p:cNvPr id="15" name="Text 1"/>
          <p:cNvSpPr/>
          <p:nvPr/>
        </p:nvSpPr>
        <p:spPr>
          <a:xfrm>
            <a:off x="571500" y="619125"/>
            <a:ext cx="8412480" cy="3351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640"/>
              </a:lnSpc>
              <a:buNone/>
            </a:pPr>
            <a:r>
              <a:rPr lang="en-US" sz="2400" b="1" dirty="0">
                <a:solidFill>
                  <a:srgbClr val="2C3E50"/>
                </a:solidFill>
              </a:rPr>
              <a:t>SCA Consultation Pearls</a:t>
            </a:r>
            <a:endParaRPr lang="en-US" sz="2400" dirty="0"/>
          </a:p>
        </p:txBody>
      </p:sp>
      <p:sp>
        <p:nvSpPr>
          <p:cNvPr id="16" name="Text 2"/>
          <p:cNvSpPr/>
          <p:nvPr/>
        </p:nvSpPr>
        <p:spPr>
          <a:xfrm>
            <a:off x="1200150" y="1554361"/>
            <a:ext cx="5486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Communication Strategies</a:t>
            </a:r>
            <a:endParaRPr lang="en-US" sz="1500" dirty="0"/>
          </a:p>
        </p:txBody>
      </p:sp>
      <p:sp>
        <p:nvSpPr>
          <p:cNvPr id="17" name="Text 3"/>
          <p:cNvSpPr/>
          <p:nvPr/>
        </p:nvSpPr>
        <p:spPr>
          <a:xfrm>
            <a:off x="1038225" y="2059186"/>
            <a:ext cx="478341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Use Plain English (Age 12).</a:t>
            </a:r>
            <a:endParaRPr lang="en-US" sz="1200" dirty="0"/>
          </a:p>
        </p:txBody>
      </p:sp>
      <p:sp>
        <p:nvSpPr>
          <p:cNvPr id="18" name="Text 4"/>
          <p:cNvSpPr/>
          <p:nvPr/>
        </p:nvSpPr>
        <p:spPr>
          <a:xfrm>
            <a:off x="1038225" y="2421136"/>
            <a:ext cx="67530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Say "thinning bones" not "osteoporosis".</a:t>
            </a:r>
            <a:endParaRPr lang="en-US" sz="1200" dirty="0"/>
          </a:p>
        </p:txBody>
      </p:sp>
      <p:sp>
        <p:nvSpPr>
          <p:cNvPr id="19" name="Text 5"/>
          <p:cNvSpPr/>
          <p:nvPr/>
        </p:nvSpPr>
        <p:spPr>
          <a:xfrm>
            <a:off x="1038225" y="2783086"/>
            <a:ext cx="641540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Avoid medical jargon or "Meno-jargon".</a:t>
            </a:r>
            <a:endParaRPr lang="en-US" sz="1200" dirty="0"/>
          </a:p>
        </p:txBody>
      </p:sp>
      <p:sp>
        <p:nvSpPr>
          <p:cNvPr id="20" name="Text 6"/>
          <p:cNvSpPr/>
          <p:nvPr/>
        </p:nvSpPr>
        <p:spPr>
          <a:xfrm>
            <a:off x="1038225" y="3145036"/>
            <a:ext cx="6978162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Focus on absolute numbers (1 in 1000).</a:t>
            </a:r>
            <a:endParaRPr lang="en-US" sz="1200" dirty="0"/>
          </a:p>
        </p:txBody>
      </p:sp>
      <p:sp>
        <p:nvSpPr>
          <p:cNvPr id="21" name="Text 7"/>
          <p:cNvSpPr/>
          <p:nvPr/>
        </p:nvSpPr>
        <p:spPr>
          <a:xfrm>
            <a:off x="1038225" y="3506986"/>
            <a:ext cx="28606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Validate symptoms before discussing drugs.</a:t>
            </a:r>
            <a:endParaRPr lang="en-US" sz="1200" dirty="0"/>
          </a:p>
        </p:txBody>
      </p:sp>
      <p:sp>
        <p:nvSpPr>
          <p:cNvPr id="22" name="Text 8"/>
          <p:cNvSpPr/>
          <p:nvPr/>
        </p:nvSpPr>
        <p:spPr>
          <a:xfrm>
            <a:off x="4946600" y="1554361"/>
            <a:ext cx="5486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Addressing Patient Fears</a:t>
            </a:r>
            <a:endParaRPr lang="en-US" sz="1500" dirty="0"/>
          </a:p>
        </p:txBody>
      </p:sp>
      <p:sp>
        <p:nvSpPr>
          <p:cNvPr id="23" name="Text 9"/>
          <p:cNvSpPr/>
          <p:nvPr/>
        </p:nvSpPr>
        <p:spPr>
          <a:xfrm>
            <a:off x="4784675" y="2059186"/>
            <a:ext cx="28606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Acknowledge breast cancer concerns early.</a:t>
            </a:r>
            <a:endParaRPr lang="en-US" sz="1200" dirty="0"/>
          </a:p>
        </p:txBody>
      </p:sp>
      <p:sp>
        <p:nvSpPr>
          <p:cNvPr id="24" name="Text 10"/>
          <p:cNvSpPr/>
          <p:nvPr/>
        </p:nvSpPr>
        <p:spPr>
          <a:xfrm>
            <a:off x="4784675" y="2649736"/>
            <a:ext cx="596520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Explain "5 extra cases in 1000".</a:t>
            </a:r>
            <a:endParaRPr lang="en-US" sz="1200" dirty="0"/>
          </a:p>
        </p:txBody>
      </p:sp>
      <p:sp>
        <p:nvSpPr>
          <p:cNvPr id="25" name="Text 11"/>
          <p:cNvSpPr/>
          <p:nvPr/>
        </p:nvSpPr>
        <p:spPr>
          <a:xfrm>
            <a:off x="4784675" y="3011686"/>
            <a:ext cx="4727142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Debunk the weight gain myth.</a:t>
            </a:r>
            <a:endParaRPr lang="en-US" sz="1200" dirty="0"/>
          </a:p>
        </p:txBody>
      </p:sp>
      <p:sp>
        <p:nvSpPr>
          <p:cNvPr id="26" name="Text 12"/>
          <p:cNvSpPr/>
          <p:nvPr/>
        </p:nvSpPr>
        <p:spPr>
          <a:xfrm>
            <a:off x="4784675" y="3373636"/>
            <a:ext cx="641540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Put risks in context (alcohol/weight).</a:t>
            </a:r>
            <a:endParaRPr lang="en-US" sz="1200" dirty="0"/>
          </a:p>
        </p:txBody>
      </p:sp>
      <p:sp>
        <p:nvSpPr>
          <p:cNvPr id="27" name="Text 13"/>
          <p:cNvSpPr/>
          <p:nvPr/>
        </p:nvSpPr>
        <p:spPr>
          <a:xfrm>
            <a:off x="4784675" y="3735586"/>
            <a:ext cx="641540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Emphasize the "window of opportunity".</a:t>
            </a:r>
            <a:endParaRPr lang="en-US" sz="1200" dirty="0"/>
          </a:p>
        </p:txBody>
      </p:sp>
      <p:sp>
        <p:nvSpPr>
          <p:cNvPr id="28" name="Text 14"/>
          <p:cNvSpPr/>
          <p:nvPr/>
        </p:nvSpPr>
        <p:spPr>
          <a:xfrm>
            <a:off x="8693051" y="1554361"/>
            <a:ext cx="3498949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Documentation &amp; Safety</a:t>
            </a:r>
            <a:endParaRPr lang="en-US" sz="1500" dirty="0"/>
          </a:p>
        </p:txBody>
      </p:sp>
      <p:sp>
        <p:nvSpPr>
          <p:cNvPr id="29" name="Text 15"/>
          <p:cNvSpPr/>
          <p:nvPr/>
        </p:nvSpPr>
        <p:spPr>
          <a:xfrm>
            <a:off x="8531126" y="2059186"/>
            <a:ext cx="28606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Document the risk-benefit discussion clearly.</a:t>
            </a:r>
            <a:endParaRPr lang="en-US" sz="1200" dirty="0"/>
          </a:p>
        </p:txBody>
      </p:sp>
      <p:sp>
        <p:nvSpPr>
          <p:cNvPr id="30" name="Text 16"/>
          <p:cNvSpPr/>
          <p:nvPr/>
        </p:nvSpPr>
        <p:spPr>
          <a:xfrm>
            <a:off x="8531126" y="2649736"/>
            <a:ext cx="366087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Record patient's choice and values.</a:t>
            </a:r>
            <a:endParaRPr lang="en-US" sz="1200" dirty="0"/>
          </a:p>
        </p:txBody>
      </p:sp>
      <p:sp>
        <p:nvSpPr>
          <p:cNvPr id="31" name="Text 17"/>
          <p:cNvSpPr/>
          <p:nvPr/>
        </p:nvSpPr>
        <p:spPr>
          <a:xfrm>
            <a:off x="8531126" y="3011686"/>
            <a:ext cx="366087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Safety-net: Define "unexpected bleeding".</a:t>
            </a:r>
            <a:endParaRPr lang="en-US" sz="1200" dirty="0"/>
          </a:p>
        </p:txBody>
      </p:sp>
      <p:sp>
        <p:nvSpPr>
          <p:cNvPr id="32" name="Text 18"/>
          <p:cNvSpPr/>
          <p:nvPr/>
        </p:nvSpPr>
        <p:spPr>
          <a:xfrm>
            <a:off x="8531126" y="3373636"/>
            <a:ext cx="28606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Confirm contraception needs are addressed.</a:t>
            </a:r>
            <a:endParaRPr lang="en-US" sz="1200" dirty="0"/>
          </a:p>
        </p:txBody>
      </p:sp>
      <p:sp>
        <p:nvSpPr>
          <p:cNvPr id="33" name="Text 19"/>
          <p:cNvSpPr/>
          <p:nvPr/>
        </p:nvSpPr>
        <p:spPr>
          <a:xfrm>
            <a:off x="8531126" y="3964186"/>
            <a:ext cx="366087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Set expectations: HRT takes 3 months.</a:t>
            </a:r>
            <a:endParaRPr lang="en-US" sz="1200" dirty="0"/>
          </a:p>
        </p:txBody>
      </p:sp>
      <p:sp>
        <p:nvSpPr>
          <p:cNvPr id="34" name="Text 20"/>
          <p:cNvSpPr/>
          <p:nvPr/>
        </p:nvSpPr>
        <p:spPr>
          <a:xfrm>
            <a:off x="1428750" y="5591175"/>
            <a:ext cx="100012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SCA Roleplay Framing</a:t>
            </a:r>
            <a:endParaRPr lang="en-US" sz="1200" dirty="0"/>
          </a:p>
        </p:txBody>
      </p:sp>
      <p:sp>
        <p:nvSpPr>
          <p:cNvPr id="35" name="Text 21"/>
          <p:cNvSpPr/>
          <p:nvPr/>
        </p:nvSpPr>
        <p:spPr>
          <a:xfrm>
            <a:off x="1428750" y="5857875"/>
            <a:ext cx="100012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5D6D7E"/>
                </a:solidFill>
              </a:rPr>
              <a:t>"How would you explain the breast cancer risk to a 52-year-old who is worried? Try using the </a:t>
            </a:r>
            <a:r>
              <a:rPr lang="en-US" sz="1125" b="1" i="1" dirty="0">
                <a:solidFill>
                  <a:srgbClr val="A44A3F"/>
                </a:solidFill>
              </a:rPr>
              <a:t>'1 in 1000' rule</a:t>
            </a:r>
            <a:r>
              <a:rPr lang="en-US" sz="1125" i="1" dirty="0">
                <a:solidFill>
                  <a:srgbClr val="5D6D7E"/>
                </a:solidFill>
              </a:rPr>
              <a:t> and comparing it to daily habits like having a glass of wine."</a:t>
            </a:r>
            <a:endParaRPr lang="en-US" sz="1125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935236"/>
            <a:ext cx="476250" cy="381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278136"/>
            <a:ext cx="3492550" cy="436066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7250" y="1506736"/>
            <a:ext cx="333375" cy="2667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7250" y="3289697"/>
            <a:ext cx="2921050" cy="159067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49800" y="1278136"/>
            <a:ext cx="3492550" cy="4360664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35550" y="1506736"/>
            <a:ext cx="333375" cy="2667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35550" y="2996357"/>
            <a:ext cx="2921050" cy="18478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28099" y="1278136"/>
            <a:ext cx="3492550" cy="4360664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13849" y="1506736"/>
            <a:ext cx="333375" cy="2667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13849" y="2996357"/>
            <a:ext cx="2921050" cy="159067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6096000"/>
            <a:ext cx="11049000" cy="4572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9625" y="6248400"/>
            <a:ext cx="190500" cy="152400"/>
          </a:xfrm>
          <a:prstGeom prst="rect">
            <a:avLst/>
          </a:prstGeom>
        </p:spPr>
      </p:pic>
      <p:sp>
        <p:nvSpPr>
          <p:cNvPr id="16" name="Text 0"/>
          <p:cNvSpPr/>
          <p:nvPr/>
        </p:nvSpPr>
        <p:spPr>
          <a:xfrm>
            <a:off x="571500" y="304800"/>
            <a:ext cx="4480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D4A373"/>
                </a:solidFill>
              </a:rPr>
              <a:t>HRT SERIES: DECK 2 | PRESCRIBING</a:t>
            </a:r>
            <a:endParaRPr lang="en-US" sz="900" dirty="0"/>
          </a:p>
        </p:txBody>
      </p:sp>
      <p:sp>
        <p:nvSpPr>
          <p:cNvPr id="17" name="Text 1"/>
          <p:cNvSpPr/>
          <p:nvPr/>
        </p:nvSpPr>
        <p:spPr>
          <a:xfrm>
            <a:off x="571500" y="504825"/>
            <a:ext cx="9387840" cy="3351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640"/>
              </a:lnSpc>
              <a:buNone/>
            </a:pPr>
            <a:r>
              <a:rPr lang="en-US" sz="2400" b="1" dirty="0">
                <a:solidFill>
                  <a:srgbClr val="2C3E50"/>
                </a:solidFill>
              </a:rPr>
              <a:t>Quick Recall Quiz: Part 1</a:t>
            </a:r>
            <a:endParaRPr lang="en-US" sz="2400" dirty="0"/>
          </a:p>
        </p:txBody>
      </p:sp>
      <p:sp>
        <p:nvSpPr>
          <p:cNvPr id="18" name="Text 2"/>
          <p:cNvSpPr/>
          <p:nvPr/>
        </p:nvSpPr>
        <p:spPr>
          <a:xfrm>
            <a:off x="1304925" y="1511498"/>
            <a:ext cx="24688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60" dirty="0">
                <a:solidFill>
                  <a:srgbClr val="A44A3F"/>
                </a:solidFill>
              </a:rPr>
              <a:t>SAFETY CHECK</a:t>
            </a:r>
            <a:endParaRPr lang="en-US" sz="1350" dirty="0"/>
          </a:p>
        </p:txBody>
      </p:sp>
      <p:sp>
        <p:nvSpPr>
          <p:cNvPr id="19" name="Text 3"/>
          <p:cNvSpPr/>
          <p:nvPr/>
        </p:nvSpPr>
        <p:spPr>
          <a:xfrm>
            <a:off x="857250" y="1925836"/>
            <a:ext cx="2921050" cy="1173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1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A 52-year-old patient with a history of breast cancer asks for HRT. What is your clinical decision?</a:t>
            </a:r>
            <a:endParaRPr lang="en-US" sz="1650" dirty="0"/>
          </a:p>
        </p:txBody>
      </p:sp>
      <p:sp>
        <p:nvSpPr>
          <p:cNvPr id="20" name="Text 4"/>
          <p:cNvSpPr/>
          <p:nvPr/>
        </p:nvSpPr>
        <p:spPr>
          <a:xfrm>
            <a:off x="1047750" y="3442097"/>
            <a:ext cx="25400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F8C8D"/>
                </a:solidFill>
              </a:rPr>
              <a:t>AKT ANSWER</a:t>
            </a:r>
            <a:endParaRPr lang="en-US" sz="1050" dirty="0"/>
          </a:p>
        </p:txBody>
      </p:sp>
      <p:sp>
        <p:nvSpPr>
          <p:cNvPr id="21" name="Text 5"/>
          <p:cNvSpPr/>
          <p:nvPr/>
        </p:nvSpPr>
        <p:spPr>
          <a:xfrm>
            <a:off x="1047750" y="3699272"/>
            <a:ext cx="2540050" cy="1028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34495E"/>
                </a:solidFill>
              </a:rPr>
              <a:t>Absolute Contraindication.</a:t>
            </a:r>
            <a:r>
              <a:rPr lang="en-US" sz="1350" dirty="0">
                <a:solidFill>
                  <a:srgbClr val="34495E"/>
                </a:solidFill>
              </a:rPr>
              <a:t> Systemic HRT is strictly prohibited. Refer to Oncology if symptoms are severe.</a:t>
            </a:r>
            <a:endParaRPr lang="en-US" sz="1350" dirty="0"/>
          </a:p>
        </p:txBody>
      </p:sp>
      <p:sp>
        <p:nvSpPr>
          <p:cNvPr id="22" name="Text 6"/>
          <p:cNvSpPr/>
          <p:nvPr/>
        </p:nvSpPr>
        <p:spPr>
          <a:xfrm>
            <a:off x="5083225" y="1511498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60" dirty="0">
                <a:solidFill>
                  <a:srgbClr val="679289"/>
                </a:solidFill>
              </a:rPr>
              <a:t>PRESCRIBING LOGIC</a:t>
            </a:r>
            <a:endParaRPr lang="en-US" sz="1350" dirty="0"/>
          </a:p>
        </p:txBody>
      </p:sp>
      <p:sp>
        <p:nvSpPr>
          <p:cNvPr id="23" name="Text 7"/>
          <p:cNvSpPr/>
          <p:nvPr/>
        </p:nvSpPr>
        <p:spPr>
          <a:xfrm>
            <a:off x="4635550" y="1925836"/>
            <a:ext cx="2921050" cy="88002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1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A woman is still having periods but they are irregular. Which HRT regimen do you prescribe?</a:t>
            </a:r>
            <a:endParaRPr lang="en-US" sz="1650" dirty="0"/>
          </a:p>
        </p:txBody>
      </p:sp>
      <p:sp>
        <p:nvSpPr>
          <p:cNvPr id="24" name="Text 8"/>
          <p:cNvSpPr/>
          <p:nvPr/>
        </p:nvSpPr>
        <p:spPr>
          <a:xfrm>
            <a:off x="4826050" y="3148757"/>
            <a:ext cx="25400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F8C8D"/>
                </a:solidFill>
              </a:rPr>
              <a:t>CLINICAL ANSWER</a:t>
            </a:r>
            <a:endParaRPr lang="en-US" sz="1050" dirty="0"/>
          </a:p>
        </p:txBody>
      </p:sp>
      <p:sp>
        <p:nvSpPr>
          <p:cNvPr id="25" name="Text 9"/>
          <p:cNvSpPr/>
          <p:nvPr/>
        </p:nvSpPr>
        <p:spPr>
          <a:xfrm>
            <a:off x="4826050" y="3405932"/>
            <a:ext cx="2540050" cy="1285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34495E"/>
                </a:solidFill>
              </a:rPr>
              <a:t>Sequential Combined.</a:t>
            </a:r>
            <a:r>
              <a:rPr lang="en-US" sz="1350" dirty="0">
                <a:solidFill>
                  <a:srgbClr val="34495E"/>
                </a:solidFill>
              </a:rPr>
              <a:t> Progestogen for 12-14 days/month only. Continuous progestogen causes erratic bleeding in perimenopause.</a:t>
            </a:r>
            <a:endParaRPr lang="en-US" sz="1350" dirty="0"/>
          </a:p>
        </p:txBody>
      </p:sp>
      <p:sp>
        <p:nvSpPr>
          <p:cNvPr id="26" name="Text 10"/>
          <p:cNvSpPr/>
          <p:nvPr/>
        </p:nvSpPr>
        <p:spPr>
          <a:xfrm>
            <a:off x="8861524" y="1511498"/>
            <a:ext cx="3086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60" dirty="0">
                <a:solidFill>
                  <a:srgbClr val="D4A373"/>
                </a:solidFill>
              </a:rPr>
              <a:t>DELIVERY CHOICE</a:t>
            </a:r>
            <a:endParaRPr lang="en-US" sz="1350" dirty="0"/>
          </a:p>
        </p:txBody>
      </p:sp>
      <p:sp>
        <p:nvSpPr>
          <p:cNvPr id="27" name="Text 11"/>
          <p:cNvSpPr/>
          <p:nvPr/>
        </p:nvSpPr>
        <p:spPr>
          <a:xfrm>
            <a:off x="8413849" y="1925836"/>
            <a:ext cx="2921050" cy="88002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1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Why is transdermal oestrogen (gel/patch) the first choice for a patient with a BMI over 30?</a:t>
            </a:r>
            <a:endParaRPr lang="en-US" sz="1650" dirty="0"/>
          </a:p>
        </p:txBody>
      </p:sp>
      <p:sp>
        <p:nvSpPr>
          <p:cNvPr id="28" name="Text 12"/>
          <p:cNvSpPr/>
          <p:nvPr/>
        </p:nvSpPr>
        <p:spPr>
          <a:xfrm>
            <a:off x="8604349" y="3148757"/>
            <a:ext cx="25400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F8C8D"/>
                </a:solidFill>
              </a:rPr>
              <a:t>EXAM FACT</a:t>
            </a:r>
            <a:endParaRPr lang="en-US" sz="1050" dirty="0"/>
          </a:p>
        </p:txBody>
      </p:sp>
      <p:sp>
        <p:nvSpPr>
          <p:cNvPr id="29" name="Text 13"/>
          <p:cNvSpPr/>
          <p:nvPr/>
        </p:nvSpPr>
        <p:spPr>
          <a:xfrm>
            <a:off x="8604349" y="3405932"/>
            <a:ext cx="2540050" cy="1028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34495E"/>
                </a:solidFill>
              </a:rPr>
              <a:t>VTE Risk.</a:t>
            </a:r>
            <a:r>
              <a:rPr lang="en-US" sz="1350" dirty="0">
                <a:solidFill>
                  <a:srgbClr val="34495E"/>
                </a:solidFill>
              </a:rPr>
              <a:t> Transdermal HRT has no increased risk of blood clots (VTE) or stroke compared to non-users.</a:t>
            </a:r>
            <a:endParaRPr lang="en-US" sz="1350" dirty="0"/>
          </a:p>
        </p:txBody>
      </p:sp>
      <p:sp>
        <p:nvSpPr>
          <p:cNvPr id="30" name="Text 14"/>
          <p:cNvSpPr/>
          <p:nvPr/>
        </p:nvSpPr>
        <p:spPr>
          <a:xfrm>
            <a:off x="1143000" y="6210300"/>
            <a:ext cx="11049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F6D66"/>
                </a:solidFill>
              </a:rPr>
              <a:t>SCA Practice: Can you explain the difference between a "pill" and a "patch" to a patient in under 30 seconds?</a:t>
            </a:r>
            <a:endParaRPr lang="en-US" sz="12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748605"/>
            <a:ext cx="381000" cy="285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62930"/>
            <a:ext cx="3619500" cy="459492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301055"/>
            <a:ext cx="3143250" cy="21907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646783"/>
            <a:ext cx="166688" cy="1372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948880"/>
            <a:ext cx="3143250" cy="95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3148905"/>
            <a:ext cx="3143250" cy="12192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6250" y="1062930"/>
            <a:ext cx="3619500" cy="459492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24375" y="1301055"/>
            <a:ext cx="3143250" cy="21907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24375" y="1646783"/>
            <a:ext cx="166688" cy="1372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24375" y="2948880"/>
            <a:ext cx="3143250" cy="952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24375" y="3148905"/>
            <a:ext cx="3143250" cy="13335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91500" y="1062930"/>
            <a:ext cx="3619500" cy="459492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29625" y="1301055"/>
            <a:ext cx="3143250" cy="21907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29625" y="1646783"/>
            <a:ext cx="166688" cy="13722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9625" y="2948880"/>
            <a:ext cx="3143250" cy="952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29625" y="3148905"/>
            <a:ext cx="3143250" cy="12192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1000" y="6038850"/>
            <a:ext cx="11430000" cy="62865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23875" y="6245126"/>
            <a:ext cx="285750" cy="228600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381000" y="190500"/>
            <a:ext cx="4480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D4A373"/>
                </a:solidFill>
              </a:rPr>
              <a:t>HRT SERIES: DECK 2 | PRESCRIBING</a:t>
            </a:r>
            <a:endParaRPr lang="en-US" sz="900" dirty="0"/>
          </a:p>
        </p:txBody>
      </p:sp>
      <p:sp>
        <p:nvSpPr>
          <p:cNvPr id="23" name="Text 1"/>
          <p:cNvSpPr/>
          <p:nvPr/>
        </p:nvSpPr>
        <p:spPr>
          <a:xfrm>
            <a:off x="381000" y="400050"/>
            <a:ext cx="762762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Quick Recall Quiz: Part 2</a:t>
            </a:r>
            <a:endParaRPr lang="en-US" sz="1950" dirty="0"/>
          </a:p>
        </p:txBody>
      </p:sp>
      <p:sp>
        <p:nvSpPr>
          <p:cNvPr id="24" name="Text 2"/>
          <p:cNvSpPr/>
          <p:nvPr/>
        </p:nvSpPr>
        <p:spPr>
          <a:xfrm>
            <a:off x="695325" y="1301055"/>
            <a:ext cx="2990850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b="1" dirty="0">
                <a:solidFill>
                  <a:srgbClr val="FFFFFF"/>
                </a:solidFill>
              </a:rPr>
              <a:t>AKT HIGH YIELD</a:t>
            </a:r>
            <a:endParaRPr lang="en-US" sz="750" dirty="0"/>
          </a:p>
        </p:txBody>
      </p:sp>
      <p:sp>
        <p:nvSpPr>
          <p:cNvPr id="25" name="Text 3"/>
          <p:cNvSpPr/>
          <p:nvPr/>
        </p:nvSpPr>
        <p:spPr>
          <a:xfrm>
            <a:off x="881063" y="1615380"/>
            <a:ext cx="31432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4A373"/>
                </a:solidFill>
              </a:rPr>
              <a:t>CANCER RISK</a:t>
            </a:r>
            <a:endParaRPr lang="en-US" sz="1050" dirty="0"/>
          </a:p>
        </p:txBody>
      </p:sp>
      <p:sp>
        <p:nvSpPr>
          <p:cNvPr id="26" name="Text 4"/>
          <p:cNvSpPr/>
          <p:nvPr/>
        </p:nvSpPr>
        <p:spPr>
          <a:xfrm>
            <a:off x="619125" y="1958280"/>
            <a:ext cx="314325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How many extra cases of Breast Cancer are linked to 5 years of combined HRT?</a:t>
            </a:r>
            <a:endParaRPr lang="en-US" sz="1500" dirty="0"/>
          </a:p>
        </p:txBody>
      </p:sp>
      <p:sp>
        <p:nvSpPr>
          <p:cNvPr id="27" name="Text 5"/>
          <p:cNvSpPr/>
          <p:nvPr/>
        </p:nvSpPr>
        <p:spPr>
          <a:xfrm>
            <a:off x="762000" y="3291780"/>
            <a:ext cx="28575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F8C8D"/>
                </a:solidFill>
              </a:rPr>
              <a:t>CORRECT ANSWER</a:t>
            </a:r>
            <a:endParaRPr lang="en-US" sz="900" dirty="0"/>
          </a:p>
        </p:txBody>
      </p:sp>
      <p:sp>
        <p:nvSpPr>
          <p:cNvPr id="28" name="Text 6"/>
          <p:cNvSpPr/>
          <p:nvPr/>
        </p:nvSpPr>
        <p:spPr>
          <a:xfrm>
            <a:off x="762000" y="3539430"/>
            <a:ext cx="28575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4495E"/>
                </a:solidFill>
              </a:rPr>
              <a:t>~5 extra cases per 1000 women.</a:t>
            </a:r>
            <a:r>
              <a:rPr lang="en-US" sz="1200" dirty="0">
                <a:solidFill>
                  <a:srgbClr val="34495E"/>
                </a:solidFill>
              </a:rPr>
              <a:t>
Equivalent to the risk of drinking 1–2 units of alcohol daily.</a:t>
            </a:r>
            <a:endParaRPr lang="en-US" sz="1200" dirty="0"/>
          </a:p>
        </p:txBody>
      </p:sp>
      <p:sp>
        <p:nvSpPr>
          <p:cNvPr id="29" name="Text 7"/>
          <p:cNvSpPr/>
          <p:nvPr/>
        </p:nvSpPr>
        <p:spPr>
          <a:xfrm>
            <a:off x="4600575" y="1301055"/>
            <a:ext cx="2990850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b="1" dirty="0">
                <a:solidFill>
                  <a:srgbClr val="FFFFFF"/>
                </a:solidFill>
              </a:rPr>
              <a:t>DOSING RULES</a:t>
            </a:r>
            <a:endParaRPr lang="en-US" sz="750" dirty="0"/>
          </a:p>
        </p:txBody>
      </p:sp>
      <p:sp>
        <p:nvSpPr>
          <p:cNvPr id="30" name="Text 8"/>
          <p:cNvSpPr/>
          <p:nvPr/>
        </p:nvSpPr>
        <p:spPr>
          <a:xfrm>
            <a:off x="4786313" y="1615380"/>
            <a:ext cx="31432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679289"/>
                </a:solidFill>
              </a:rPr>
              <a:t>UTROGESTAN</a:t>
            </a:r>
            <a:endParaRPr lang="en-US" sz="1050" dirty="0"/>
          </a:p>
        </p:txBody>
      </p:sp>
      <p:sp>
        <p:nvSpPr>
          <p:cNvPr id="31" name="Text 9"/>
          <p:cNvSpPr/>
          <p:nvPr/>
        </p:nvSpPr>
        <p:spPr>
          <a:xfrm>
            <a:off x="4524375" y="1958280"/>
            <a:ext cx="314325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What are the standard doses for Sequential vs Continuous regimens?</a:t>
            </a:r>
            <a:endParaRPr lang="en-US" sz="1500" dirty="0"/>
          </a:p>
        </p:txBody>
      </p:sp>
      <p:sp>
        <p:nvSpPr>
          <p:cNvPr id="32" name="Text 10"/>
          <p:cNvSpPr/>
          <p:nvPr/>
        </p:nvSpPr>
        <p:spPr>
          <a:xfrm>
            <a:off x="4667250" y="3291780"/>
            <a:ext cx="28575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F8C8D"/>
                </a:solidFill>
              </a:rPr>
              <a:t>CORRECT ANSWER</a:t>
            </a:r>
            <a:endParaRPr lang="en-US" sz="900" dirty="0"/>
          </a:p>
        </p:txBody>
      </p:sp>
      <p:sp>
        <p:nvSpPr>
          <p:cNvPr id="33" name="Text 11"/>
          <p:cNvSpPr/>
          <p:nvPr/>
        </p:nvSpPr>
        <p:spPr>
          <a:xfrm>
            <a:off x="4667250" y="3539430"/>
            <a:ext cx="2857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4495E"/>
                </a:solidFill>
              </a:rPr>
              <a:t>Sequential:</a:t>
            </a:r>
            <a:r>
              <a:rPr lang="en-US" sz="1200" dirty="0">
                <a:solidFill>
                  <a:srgbClr val="34495E"/>
                </a:solidFill>
              </a:rPr>
              <a:t> 200mg nocte for 12–14 days per month.</a:t>
            </a:r>
            <a:endParaRPr lang="en-US" sz="1200" dirty="0"/>
          </a:p>
        </p:txBody>
      </p:sp>
      <p:sp>
        <p:nvSpPr>
          <p:cNvPr id="34" name="Text 12"/>
          <p:cNvSpPr/>
          <p:nvPr/>
        </p:nvSpPr>
        <p:spPr>
          <a:xfrm>
            <a:off x="4667250" y="4053780"/>
            <a:ext cx="65836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4495E"/>
                </a:solidFill>
              </a:rPr>
              <a:t>Continuous:</a:t>
            </a:r>
            <a:r>
              <a:rPr lang="en-US" sz="1200" dirty="0">
                <a:solidFill>
                  <a:srgbClr val="34495E"/>
                </a:solidFill>
              </a:rPr>
              <a:t> 100mg nocte every day.</a:t>
            </a:r>
            <a:endParaRPr lang="en-US" sz="1200" dirty="0"/>
          </a:p>
        </p:txBody>
      </p:sp>
      <p:sp>
        <p:nvSpPr>
          <p:cNvPr id="35" name="Text 13"/>
          <p:cNvSpPr/>
          <p:nvPr/>
        </p:nvSpPr>
        <p:spPr>
          <a:xfrm>
            <a:off x="8505825" y="1301055"/>
            <a:ext cx="2990850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b="1" dirty="0">
                <a:solidFill>
                  <a:srgbClr val="FFFFFF"/>
                </a:solidFill>
              </a:rPr>
              <a:t>SCA SAFETY-NET</a:t>
            </a:r>
            <a:endParaRPr lang="en-US" sz="750" dirty="0"/>
          </a:p>
        </p:txBody>
      </p:sp>
      <p:sp>
        <p:nvSpPr>
          <p:cNvPr id="36" name="Text 14"/>
          <p:cNvSpPr/>
          <p:nvPr/>
        </p:nvSpPr>
        <p:spPr>
          <a:xfrm>
            <a:off x="8691563" y="1615380"/>
            <a:ext cx="31432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A44A3F"/>
                </a:solidFill>
              </a:rPr>
              <a:t>RED FLAGS</a:t>
            </a:r>
            <a:endParaRPr lang="en-US" sz="1050" dirty="0"/>
          </a:p>
        </p:txBody>
      </p:sp>
      <p:sp>
        <p:nvSpPr>
          <p:cNvPr id="37" name="Text 15"/>
          <p:cNvSpPr/>
          <p:nvPr/>
        </p:nvSpPr>
        <p:spPr>
          <a:xfrm>
            <a:off x="8429625" y="1958280"/>
            <a:ext cx="314325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A patient stopped HRT 6 weeks ago but still has bleeding. What is the next step?</a:t>
            </a:r>
            <a:endParaRPr lang="en-US" sz="1500" dirty="0"/>
          </a:p>
        </p:txBody>
      </p:sp>
      <p:sp>
        <p:nvSpPr>
          <p:cNvPr id="38" name="Text 16"/>
          <p:cNvSpPr/>
          <p:nvPr/>
        </p:nvSpPr>
        <p:spPr>
          <a:xfrm>
            <a:off x="8572500" y="3291780"/>
            <a:ext cx="28575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F8C8D"/>
                </a:solidFill>
              </a:rPr>
              <a:t>CORRECT ANSWER</a:t>
            </a:r>
            <a:endParaRPr lang="en-US" sz="900" dirty="0"/>
          </a:p>
        </p:txBody>
      </p:sp>
      <p:sp>
        <p:nvSpPr>
          <p:cNvPr id="39" name="Text 17"/>
          <p:cNvSpPr/>
          <p:nvPr/>
        </p:nvSpPr>
        <p:spPr>
          <a:xfrm>
            <a:off x="8572500" y="3539430"/>
            <a:ext cx="28575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4495E"/>
                </a:solidFill>
              </a:rPr>
              <a:t>Urgent 2-week wait referral.</a:t>
            </a:r>
            <a:r>
              <a:rPr lang="en-US" sz="1200" dirty="0">
                <a:solidFill>
                  <a:srgbClr val="34495E"/>
                </a:solidFill>
              </a:rPr>
              <a:t>
Bleeding persisting &gt;4 weeks after stopping HRT requires investigation.</a:t>
            </a:r>
            <a:endParaRPr lang="en-US" sz="1200" dirty="0"/>
          </a:p>
        </p:txBody>
      </p:sp>
      <p:sp>
        <p:nvSpPr>
          <p:cNvPr id="40" name="Text 18"/>
          <p:cNvSpPr/>
          <p:nvPr/>
        </p:nvSpPr>
        <p:spPr>
          <a:xfrm>
            <a:off x="952500" y="6253163"/>
            <a:ext cx="11239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i="1" dirty="0">
                <a:solidFill>
                  <a:srgbClr val="2C3E50"/>
                </a:solidFill>
              </a:rPr>
              <a:t>Bradford Tip:</a:t>
            </a:r>
            <a:r>
              <a:rPr lang="en-US" sz="1050" i="1" dirty="0">
                <a:solidFill>
                  <a:srgbClr val="2C3E50"/>
                </a:solidFill>
              </a:rPr>
              <a:t> Always document that you've discussed absolute risks. Use the "1 in 1000" rule to make numbers meaningful for your SCA patients.</a:t>
            </a:r>
            <a:endParaRPr lang="en-US" sz="105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681930"/>
            <a:ext cx="381000" cy="2857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939105"/>
            <a:ext cx="5595938" cy="249748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139130"/>
            <a:ext cx="238125" cy="190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520130"/>
            <a:ext cx="142875" cy="131862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041922"/>
            <a:ext cx="142875" cy="122337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563713"/>
            <a:ext cx="142875" cy="1143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872234"/>
            <a:ext cx="142875" cy="1143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5063" y="939105"/>
            <a:ext cx="5595938" cy="249748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5563" y="1139130"/>
            <a:ext cx="238125" cy="190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5563" y="1520130"/>
            <a:ext cx="142875" cy="1143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5563" y="1828651"/>
            <a:ext cx="142875" cy="1143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5563" y="2137172"/>
            <a:ext cx="142875" cy="1143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5563" y="2445693"/>
            <a:ext cx="142875" cy="1143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3627090"/>
            <a:ext cx="5595938" cy="249748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1500" y="3827115"/>
            <a:ext cx="238125" cy="1905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1500" y="4208115"/>
            <a:ext cx="142875" cy="131862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1500" y="4729907"/>
            <a:ext cx="142875" cy="1143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1500" y="5038427"/>
            <a:ext cx="142875" cy="131862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1500" y="5560219"/>
            <a:ext cx="142875" cy="1143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5063" y="3627090"/>
            <a:ext cx="5595938" cy="249748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05563" y="3827115"/>
            <a:ext cx="238125" cy="1905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05563" y="4208115"/>
            <a:ext cx="142875" cy="122337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05563" y="4729907"/>
            <a:ext cx="142875" cy="1143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05563" y="5038427"/>
            <a:ext cx="142875" cy="11430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05563" y="5346948"/>
            <a:ext cx="142875" cy="1143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0" y="6429375"/>
            <a:ext cx="12192000" cy="428625"/>
          </a:xfrm>
          <a:prstGeom prst="rect">
            <a:avLst/>
          </a:prstGeom>
        </p:spPr>
      </p:pic>
      <p:sp>
        <p:nvSpPr>
          <p:cNvPr id="29" name="Text 0"/>
          <p:cNvSpPr/>
          <p:nvPr/>
        </p:nvSpPr>
        <p:spPr>
          <a:xfrm>
            <a:off x="381000" y="152400"/>
            <a:ext cx="4480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D4A373"/>
                </a:solidFill>
              </a:rPr>
              <a:t>HRT SERIES: DECK 2 | PRESCRIBING</a:t>
            </a:r>
            <a:endParaRPr lang="en-US" sz="900" dirty="0"/>
          </a:p>
        </p:txBody>
      </p:sp>
      <p:sp>
        <p:nvSpPr>
          <p:cNvPr id="30" name="Text 1"/>
          <p:cNvSpPr/>
          <p:nvPr/>
        </p:nvSpPr>
        <p:spPr>
          <a:xfrm>
            <a:off x="381000" y="352425"/>
            <a:ext cx="742950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Summary and Key Takeaways</a:t>
            </a:r>
            <a:endParaRPr lang="en-US" sz="1950" dirty="0"/>
          </a:p>
        </p:txBody>
      </p:sp>
      <p:sp>
        <p:nvSpPr>
          <p:cNvPr id="31" name="Text 2"/>
          <p:cNvSpPr/>
          <p:nvPr/>
        </p:nvSpPr>
        <p:spPr>
          <a:xfrm>
            <a:off x="923925" y="1091505"/>
            <a:ext cx="5943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679289"/>
                </a:solidFill>
              </a:rPr>
              <a:t>The "Gold Standard" Choice</a:t>
            </a:r>
            <a:endParaRPr lang="en-US" sz="1500" dirty="0"/>
          </a:p>
        </p:txBody>
      </p:sp>
      <p:sp>
        <p:nvSpPr>
          <p:cNvPr id="32" name="Text 3"/>
          <p:cNvSpPr/>
          <p:nvPr/>
        </p:nvSpPr>
        <p:spPr>
          <a:xfrm>
            <a:off x="809625" y="1491555"/>
            <a:ext cx="497681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Prefer </a:t>
            </a:r>
            <a:r>
              <a:rPr lang="en-US" sz="1200" b="1" dirty="0">
                <a:solidFill>
                  <a:srgbClr val="2C3E50"/>
                </a:solidFill>
              </a:rPr>
              <a:t>Body-Identical</a:t>
            </a:r>
            <a:r>
              <a:rPr lang="en-US" sz="1200" dirty="0">
                <a:solidFill>
                  <a:srgbClr val="2C3E50"/>
                </a:solidFill>
              </a:rPr>
              <a:t> HRT: Transdermal Oestradiol + Micronised Progesterone.</a:t>
            </a:r>
            <a:endParaRPr lang="en-US" sz="1200" dirty="0"/>
          </a:p>
        </p:txBody>
      </p:sp>
      <p:sp>
        <p:nvSpPr>
          <p:cNvPr id="33" name="Text 4"/>
          <p:cNvSpPr/>
          <p:nvPr/>
        </p:nvSpPr>
        <p:spPr>
          <a:xfrm>
            <a:off x="809625" y="2013347"/>
            <a:ext cx="497681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Transdermal First:</a:t>
            </a:r>
            <a:r>
              <a:rPr lang="en-US" sz="1200" dirty="0">
                <a:solidFill>
                  <a:srgbClr val="2C3E50"/>
                </a:solidFill>
              </a:rPr>
              <a:t> Lower risk of VTE, stroke, and DVT compared to oral.</a:t>
            </a:r>
            <a:endParaRPr lang="en-US" sz="1200" dirty="0"/>
          </a:p>
        </p:txBody>
      </p:sp>
      <p:sp>
        <p:nvSpPr>
          <p:cNvPr id="34" name="Text 5"/>
          <p:cNvSpPr/>
          <p:nvPr/>
        </p:nvSpPr>
        <p:spPr>
          <a:xfrm>
            <a:off x="809625" y="2535138"/>
            <a:ext cx="113823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Utrogestan dosing: 200mg (Sequential) or 100mg (Continuous).</a:t>
            </a:r>
            <a:endParaRPr lang="en-US" sz="1200" dirty="0"/>
          </a:p>
        </p:txBody>
      </p:sp>
      <p:sp>
        <p:nvSpPr>
          <p:cNvPr id="35" name="Text 6"/>
          <p:cNvSpPr/>
          <p:nvPr/>
        </p:nvSpPr>
        <p:spPr>
          <a:xfrm>
            <a:off x="809625" y="2843659"/>
            <a:ext cx="113385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The </a:t>
            </a:r>
            <a:r>
              <a:rPr lang="en-US" sz="1200" b="1" dirty="0">
                <a:solidFill>
                  <a:srgbClr val="2C3E50"/>
                </a:solidFill>
              </a:rPr>
              <a:t>Mirena IUS</a:t>
            </a:r>
            <a:r>
              <a:rPr lang="en-US" sz="1200" dirty="0">
                <a:solidFill>
                  <a:srgbClr val="2C3E50"/>
                </a:solidFill>
              </a:rPr>
              <a:t> is a versatile tool for endometrial protection.</a:t>
            </a:r>
            <a:endParaRPr lang="en-US" sz="1200" dirty="0"/>
          </a:p>
        </p:txBody>
      </p:sp>
      <p:sp>
        <p:nvSpPr>
          <p:cNvPr id="36" name="Text 7"/>
          <p:cNvSpPr/>
          <p:nvPr/>
        </p:nvSpPr>
        <p:spPr>
          <a:xfrm>
            <a:off x="6757988" y="1091505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4A373"/>
                </a:solidFill>
              </a:rPr>
              <a:t>Critical Timing Rules</a:t>
            </a:r>
            <a:endParaRPr lang="en-US" sz="1500" dirty="0"/>
          </a:p>
        </p:txBody>
      </p:sp>
      <p:sp>
        <p:nvSpPr>
          <p:cNvPr id="37" name="Text 8"/>
          <p:cNvSpPr/>
          <p:nvPr/>
        </p:nvSpPr>
        <p:spPr>
          <a:xfrm>
            <a:off x="6643688" y="1491555"/>
            <a:ext cx="554831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Wait </a:t>
            </a:r>
            <a:r>
              <a:rPr lang="en-US" sz="1200" b="1" dirty="0">
                <a:solidFill>
                  <a:srgbClr val="2C3E50"/>
                </a:solidFill>
              </a:rPr>
              <a:t>3 months</a:t>
            </a:r>
            <a:r>
              <a:rPr lang="en-US" sz="1200" dirty="0">
                <a:solidFill>
                  <a:srgbClr val="2C3E50"/>
                </a:solidFill>
              </a:rPr>
              <a:t> before titrating doses or switching products.</a:t>
            </a:r>
            <a:endParaRPr lang="en-US" sz="1200" dirty="0"/>
          </a:p>
        </p:txBody>
      </p:sp>
      <p:sp>
        <p:nvSpPr>
          <p:cNvPr id="38" name="Text 9"/>
          <p:cNvSpPr/>
          <p:nvPr/>
        </p:nvSpPr>
        <p:spPr>
          <a:xfrm>
            <a:off x="6643688" y="1800076"/>
            <a:ext cx="554831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Switch Sequential (SC) to Continuous (CC) at </a:t>
            </a:r>
            <a:r>
              <a:rPr lang="en-US" sz="1200" b="1" dirty="0">
                <a:solidFill>
                  <a:srgbClr val="2C3E50"/>
                </a:solidFill>
              </a:rPr>
              <a:t>Age 55</a:t>
            </a:r>
            <a:r>
              <a:rPr lang="en-US" sz="1200" dirty="0">
                <a:solidFill>
                  <a:srgbClr val="2C3E50"/>
                </a:solidFill>
              </a:rPr>
              <a:t>.</a:t>
            </a:r>
            <a:endParaRPr lang="en-US" sz="1200" dirty="0"/>
          </a:p>
        </p:txBody>
      </p:sp>
      <p:sp>
        <p:nvSpPr>
          <p:cNvPr id="39" name="Text 10"/>
          <p:cNvSpPr/>
          <p:nvPr/>
        </p:nvSpPr>
        <p:spPr>
          <a:xfrm>
            <a:off x="6643688" y="2108597"/>
            <a:ext cx="554831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No </a:t>
            </a:r>
            <a:r>
              <a:rPr lang="en-US" sz="1200" b="1" dirty="0">
                <a:solidFill>
                  <a:srgbClr val="2C3E50"/>
                </a:solidFill>
              </a:rPr>
              <a:t>arbitrary age limit</a:t>
            </a:r>
            <a:r>
              <a:rPr lang="en-US" sz="1200" dirty="0">
                <a:solidFill>
                  <a:srgbClr val="2C3E50"/>
                </a:solidFill>
              </a:rPr>
              <a:t> for stopping HRT; review annually.</a:t>
            </a:r>
            <a:endParaRPr lang="en-US" sz="1200" dirty="0"/>
          </a:p>
        </p:txBody>
      </p:sp>
      <p:sp>
        <p:nvSpPr>
          <p:cNvPr id="40" name="Text 11"/>
          <p:cNvSpPr/>
          <p:nvPr/>
        </p:nvSpPr>
        <p:spPr>
          <a:xfrm>
            <a:off x="6643688" y="2417118"/>
            <a:ext cx="554831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Taper doses gradually when stopping to avoid rebound symptoms.</a:t>
            </a:r>
            <a:endParaRPr lang="en-US" sz="1200" dirty="0"/>
          </a:p>
        </p:txBody>
      </p:sp>
      <p:sp>
        <p:nvSpPr>
          <p:cNvPr id="41" name="Text 12"/>
          <p:cNvSpPr/>
          <p:nvPr/>
        </p:nvSpPr>
        <p:spPr>
          <a:xfrm>
            <a:off x="923925" y="3779490"/>
            <a:ext cx="4114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A44A3F"/>
                </a:solidFill>
              </a:rPr>
              <a:t>Safety &amp; Red Flags</a:t>
            </a:r>
            <a:endParaRPr lang="en-US" sz="1500" dirty="0"/>
          </a:p>
        </p:txBody>
      </p:sp>
      <p:sp>
        <p:nvSpPr>
          <p:cNvPr id="42" name="Text 13"/>
          <p:cNvSpPr/>
          <p:nvPr/>
        </p:nvSpPr>
        <p:spPr>
          <a:xfrm>
            <a:off x="809625" y="4179540"/>
            <a:ext cx="497681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Investigate </a:t>
            </a:r>
            <a:r>
              <a:rPr lang="en-US" sz="1200" b="1" dirty="0">
                <a:solidFill>
                  <a:srgbClr val="2C3E50"/>
                </a:solidFill>
              </a:rPr>
              <a:t>unexpected bleeding</a:t>
            </a:r>
            <a:r>
              <a:rPr lang="en-US" sz="1200" dirty="0">
                <a:solidFill>
                  <a:srgbClr val="2C3E50"/>
                </a:solidFill>
              </a:rPr>
              <a:t> persisting &gt;6 months (CC) or &gt;3 months (SC).</a:t>
            </a:r>
            <a:endParaRPr lang="en-US" sz="1200" dirty="0"/>
          </a:p>
        </p:txBody>
      </p:sp>
      <p:sp>
        <p:nvSpPr>
          <p:cNvPr id="43" name="Text 14"/>
          <p:cNvSpPr/>
          <p:nvPr/>
        </p:nvSpPr>
        <p:spPr>
          <a:xfrm>
            <a:off x="809625" y="4701332"/>
            <a:ext cx="112166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Urgent 2-week wait for bleeding &gt;4 weeks after stopping HRT.</a:t>
            </a:r>
            <a:endParaRPr lang="en-US" sz="1200" dirty="0"/>
          </a:p>
        </p:txBody>
      </p:sp>
      <p:sp>
        <p:nvSpPr>
          <p:cNvPr id="44" name="Text 15"/>
          <p:cNvSpPr/>
          <p:nvPr/>
        </p:nvSpPr>
        <p:spPr>
          <a:xfrm>
            <a:off x="809625" y="5009852"/>
            <a:ext cx="497681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Absolute Contraindications:</a:t>
            </a:r>
            <a:r>
              <a:rPr lang="en-US" sz="1200" dirty="0">
                <a:solidFill>
                  <a:srgbClr val="2C3E50"/>
                </a:solidFill>
              </a:rPr>
              <a:t> Undiagnosed bleeding, active cancer, or liver disease.</a:t>
            </a:r>
            <a:endParaRPr lang="en-US" sz="1200" dirty="0"/>
          </a:p>
        </p:txBody>
      </p:sp>
      <p:sp>
        <p:nvSpPr>
          <p:cNvPr id="45" name="Text 16"/>
          <p:cNvSpPr/>
          <p:nvPr/>
        </p:nvSpPr>
        <p:spPr>
          <a:xfrm>
            <a:off x="809625" y="5531644"/>
            <a:ext cx="113823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Always document the risk-benefit discussion for medicolegal safety.</a:t>
            </a:r>
            <a:endParaRPr lang="en-US" sz="1200" dirty="0"/>
          </a:p>
        </p:txBody>
      </p:sp>
      <p:sp>
        <p:nvSpPr>
          <p:cNvPr id="46" name="Text 17"/>
          <p:cNvSpPr/>
          <p:nvPr/>
        </p:nvSpPr>
        <p:spPr>
          <a:xfrm>
            <a:off x="6757988" y="3779490"/>
            <a:ext cx="5434013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4A373"/>
                </a:solidFill>
              </a:rPr>
              <a:t>Patient-Centered Practice</a:t>
            </a:r>
            <a:endParaRPr lang="en-US" sz="1500" dirty="0"/>
          </a:p>
        </p:txBody>
      </p:sp>
      <p:sp>
        <p:nvSpPr>
          <p:cNvPr id="47" name="Text 18"/>
          <p:cNvSpPr/>
          <p:nvPr/>
        </p:nvSpPr>
        <p:spPr>
          <a:xfrm>
            <a:off x="6643688" y="4179540"/>
            <a:ext cx="497681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Use </a:t>
            </a:r>
            <a:r>
              <a:rPr lang="en-US" sz="1200" b="1" dirty="0">
                <a:solidFill>
                  <a:srgbClr val="2C3E50"/>
                </a:solidFill>
              </a:rPr>
              <a:t>Absolute Numbers</a:t>
            </a:r>
            <a:r>
              <a:rPr lang="en-US" sz="1200" dirty="0">
                <a:solidFill>
                  <a:srgbClr val="2C3E50"/>
                </a:solidFill>
              </a:rPr>
              <a:t> (e.g., 5 in 1000) rather than relative percentages.</a:t>
            </a:r>
            <a:endParaRPr lang="en-US" sz="1200" dirty="0"/>
          </a:p>
        </p:txBody>
      </p:sp>
      <p:sp>
        <p:nvSpPr>
          <p:cNvPr id="48" name="Text 19"/>
          <p:cNvSpPr/>
          <p:nvPr/>
        </p:nvSpPr>
        <p:spPr>
          <a:xfrm>
            <a:off x="6643688" y="4701332"/>
            <a:ext cx="554831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Reassure that HRT does not cause </a:t>
            </a:r>
            <a:r>
              <a:rPr lang="en-US" sz="1200" b="1" dirty="0">
                <a:solidFill>
                  <a:srgbClr val="2C3E50"/>
                </a:solidFill>
              </a:rPr>
              <a:t>weight gain</a:t>
            </a:r>
            <a:r>
              <a:rPr lang="en-US" sz="1200" dirty="0">
                <a:solidFill>
                  <a:srgbClr val="2C3E50"/>
                </a:solidFill>
              </a:rPr>
              <a:t> in clinical trials.</a:t>
            </a:r>
            <a:endParaRPr lang="en-US" sz="1200" dirty="0"/>
          </a:p>
        </p:txBody>
      </p:sp>
      <p:sp>
        <p:nvSpPr>
          <p:cNvPr id="49" name="Text 20"/>
          <p:cNvSpPr/>
          <p:nvPr/>
        </p:nvSpPr>
        <p:spPr>
          <a:xfrm>
            <a:off x="6643688" y="5009852"/>
            <a:ext cx="554831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Vaginal oestrogen is safe for </a:t>
            </a:r>
            <a:r>
              <a:rPr lang="en-US" sz="1200" b="1" dirty="0">
                <a:solidFill>
                  <a:srgbClr val="2C3E50"/>
                </a:solidFill>
              </a:rPr>
              <a:t>long-term use</a:t>
            </a:r>
            <a:r>
              <a:rPr lang="en-US" sz="1200" dirty="0">
                <a:solidFill>
                  <a:srgbClr val="2C3E50"/>
                </a:solidFill>
              </a:rPr>
              <a:t> and has minimal absorption.</a:t>
            </a:r>
            <a:endParaRPr lang="en-US" sz="1200" dirty="0"/>
          </a:p>
        </p:txBody>
      </p:sp>
      <p:sp>
        <p:nvSpPr>
          <p:cNvPr id="50" name="Text 21"/>
          <p:cNvSpPr/>
          <p:nvPr/>
        </p:nvSpPr>
        <p:spPr>
          <a:xfrm>
            <a:off x="6643688" y="5318373"/>
            <a:ext cx="554831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Remind patients: HRT is </a:t>
            </a:r>
            <a:r>
              <a:rPr lang="en-US" sz="1200" b="1" dirty="0">
                <a:solidFill>
                  <a:srgbClr val="2C3E50"/>
                </a:solidFill>
              </a:rPr>
              <a:t>NOT contraception</a:t>
            </a:r>
            <a:r>
              <a:rPr lang="en-US" sz="1200" dirty="0">
                <a:solidFill>
                  <a:srgbClr val="2C3E50"/>
                </a:solidFill>
              </a:rPr>
              <a:t> (check protection needs).</a:t>
            </a:r>
            <a:endParaRPr lang="en-US" sz="1200" dirty="0"/>
          </a:p>
        </p:txBody>
      </p:sp>
      <p:sp>
        <p:nvSpPr>
          <p:cNvPr id="51" name="Text 22"/>
          <p:cNvSpPr/>
          <p:nvPr/>
        </p:nvSpPr>
        <p:spPr>
          <a:xfrm>
            <a:off x="0" y="6429375"/>
            <a:ext cx="114300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FFFFFF"/>
                </a:solidFill>
              </a:rPr>
              <a:t>BRADFORD VTS 2024: INDIVIDUALISED CARE | EVIDENCE-BASED PRESCRIBING | EXAM EXCELLENCE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748605"/>
            <a:ext cx="381000" cy="285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62930"/>
            <a:ext cx="5600700" cy="259273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938" y="1355527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884265"/>
            <a:ext cx="5600700" cy="259273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938" y="4176861"/>
            <a:ext cx="238125" cy="190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300" y="1062930"/>
            <a:ext cx="5600700" cy="259273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2238" y="1355527"/>
            <a:ext cx="238125" cy="190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0300" y="3884265"/>
            <a:ext cx="5600700" cy="259273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2238" y="4176861"/>
            <a:ext cx="238125" cy="190500"/>
          </a:xfrm>
          <a:prstGeom prst="rect">
            <a:avLst/>
          </a:prstGeom>
        </p:spPr>
      </p:pic>
      <p:sp>
        <p:nvSpPr>
          <p:cNvPr id="13" name="Text 0"/>
          <p:cNvSpPr/>
          <p:nvPr/>
        </p:nvSpPr>
        <p:spPr>
          <a:xfrm>
            <a:off x="381000" y="190500"/>
            <a:ext cx="4480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D4A373"/>
                </a:solidFill>
              </a:rPr>
              <a:t>HRT SERIES: DECK 2 | PRESCRIBING</a:t>
            </a:r>
            <a:endParaRPr lang="en-US" sz="900" dirty="0"/>
          </a:p>
        </p:txBody>
      </p:sp>
      <p:sp>
        <p:nvSpPr>
          <p:cNvPr id="14" name="Text 1"/>
          <p:cNvSpPr/>
          <p:nvPr/>
        </p:nvSpPr>
        <p:spPr>
          <a:xfrm>
            <a:off x="381000" y="400050"/>
            <a:ext cx="1181100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Clinical Cautions: Prescribing with Care</a:t>
            </a:r>
            <a:endParaRPr lang="en-US" sz="1950" dirty="0"/>
          </a:p>
        </p:txBody>
      </p:sp>
      <p:sp>
        <p:nvSpPr>
          <p:cNvPr id="15" name="Text 2"/>
          <p:cNvSpPr/>
          <p:nvPr/>
        </p:nvSpPr>
        <p:spPr>
          <a:xfrm>
            <a:off x="1028700" y="1305818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Chronic Health Conditions</a:t>
            </a:r>
            <a:endParaRPr lang="en-US" sz="1350" dirty="0"/>
          </a:p>
        </p:txBody>
      </p:sp>
      <p:sp>
        <p:nvSpPr>
          <p:cNvPr id="16" name="Text 3"/>
          <p:cNvSpPr/>
          <p:nvPr/>
        </p:nvSpPr>
        <p:spPr>
          <a:xfrm>
            <a:off x="800100" y="1729680"/>
            <a:ext cx="7572587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Controlled hypertension: check BP regularly</a:t>
            </a:r>
            <a:endParaRPr lang="en-US" sz="1200" dirty="0"/>
          </a:p>
        </p:txBody>
      </p:sp>
      <p:sp>
        <p:nvSpPr>
          <p:cNvPr id="17" name="Text 4"/>
          <p:cNvSpPr/>
          <p:nvPr/>
        </p:nvSpPr>
        <p:spPr>
          <a:xfrm>
            <a:off x="800100" y="2038201"/>
            <a:ext cx="7044267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Diabetes: transdermal route is preferred</a:t>
            </a:r>
            <a:endParaRPr lang="en-US" sz="1200" dirty="0"/>
          </a:p>
        </p:txBody>
      </p:sp>
      <p:sp>
        <p:nvSpPr>
          <p:cNvPr id="18" name="Text 5"/>
          <p:cNvSpPr/>
          <p:nvPr/>
        </p:nvSpPr>
        <p:spPr>
          <a:xfrm>
            <a:off x="800100" y="2346722"/>
            <a:ext cx="49530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Less impact on blood sugar</a:t>
            </a:r>
            <a:endParaRPr lang="en-US" sz="1200" dirty="0"/>
          </a:p>
        </p:txBody>
      </p:sp>
      <p:sp>
        <p:nvSpPr>
          <p:cNvPr id="19" name="Text 6"/>
          <p:cNvSpPr/>
          <p:nvPr/>
        </p:nvSpPr>
        <p:spPr>
          <a:xfrm>
            <a:off x="1028700" y="4127153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Gynecological Cautions</a:t>
            </a:r>
            <a:endParaRPr lang="en-US" sz="1350" dirty="0"/>
          </a:p>
        </p:txBody>
      </p:sp>
      <p:sp>
        <p:nvSpPr>
          <p:cNvPr id="20" name="Text 7"/>
          <p:cNvSpPr/>
          <p:nvPr/>
        </p:nvSpPr>
        <p:spPr>
          <a:xfrm>
            <a:off x="800100" y="4551015"/>
            <a:ext cx="5459307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Fibroids: HRT may increase size</a:t>
            </a:r>
            <a:endParaRPr lang="en-US" sz="1200" dirty="0"/>
          </a:p>
        </p:txBody>
      </p:sp>
      <p:sp>
        <p:nvSpPr>
          <p:cNvPr id="21" name="Text 8"/>
          <p:cNvSpPr/>
          <p:nvPr/>
        </p:nvSpPr>
        <p:spPr>
          <a:xfrm>
            <a:off x="800100" y="4859536"/>
            <a:ext cx="616373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Endometriosis: risk of reactivation</a:t>
            </a:r>
            <a:endParaRPr lang="en-US" sz="1200" dirty="0"/>
          </a:p>
        </p:txBody>
      </p:sp>
      <p:sp>
        <p:nvSpPr>
          <p:cNvPr id="22" name="Text 9"/>
          <p:cNvSpPr/>
          <p:nvPr/>
        </p:nvSpPr>
        <p:spPr>
          <a:xfrm>
            <a:off x="800100" y="5168057"/>
            <a:ext cx="563541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Seek specialist advice if unsure</a:t>
            </a:r>
            <a:endParaRPr lang="en-US" sz="1200" dirty="0"/>
          </a:p>
        </p:txBody>
      </p:sp>
      <p:sp>
        <p:nvSpPr>
          <p:cNvPr id="23" name="Text 10"/>
          <p:cNvSpPr/>
          <p:nvPr/>
        </p:nvSpPr>
        <p:spPr>
          <a:xfrm>
            <a:off x="6858000" y="1305818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Family History &amp; Migraine</a:t>
            </a:r>
            <a:endParaRPr lang="en-US" sz="1350" dirty="0"/>
          </a:p>
        </p:txBody>
      </p:sp>
      <p:sp>
        <p:nvSpPr>
          <p:cNvPr id="24" name="Text 11"/>
          <p:cNvSpPr/>
          <p:nvPr/>
        </p:nvSpPr>
        <p:spPr>
          <a:xfrm>
            <a:off x="6629400" y="1729680"/>
            <a:ext cx="55626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Breast cancer family history: monitor</a:t>
            </a:r>
            <a:endParaRPr lang="en-US" sz="1200" dirty="0"/>
          </a:p>
        </p:txBody>
      </p:sp>
      <p:sp>
        <p:nvSpPr>
          <p:cNvPr id="25" name="Text 12"/>
          <p:cNvSpPr/>
          <p:nvPr/>
        </p:nvSpPr>
        <p:spPr>
          <a:xfrm>
            <a:off x="6629400" y="2038201"/>
            <a:ext cx="55626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Migraine without aura: use transdermal</a:t>
            </a:r>
            <a:endParaRPr lang="en-US" sz="1200" dirty="0"/>
          </a:p>
        </p:txBody>
      </p:sp>
      <p:sp>
        <p:nvSpPr>
          <p:cNvPr id="26" name="Text 13"/>
          <p:cNvSpPr/>
          <p:nvPr/>
        </p:nvSpPr>
        <p:spPr>
          <a:xfrm>
            <a:off x="6629400" y="2346722"/>
            <a:ext cx="55626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Inform patient of baseline risks</a:t>
            </a:r>
            <a:endParaRPr lang="en-US" sz="1200" dirty="0"/>
          </a:p>
        </p:txBody>
      </p:sp>
      <p:sp>
        <p:nvSpPr>
          <p:cNvPr id="27" name="Text 14"/>
          <p:cNvSpPr/>
          <p:nvPr/>
        </p:nvSpPr>
        <p:spPr>
          <a:xfrm>
            <a:off x="6858000" y="4127153"/>
            <a:ext cx="32918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Bradford Top Tip</a:t>
            </a:r>
            <a:endParaRPr lang="en-US" sz="1350" dirty="0"/>
          </a:p>
        </p:txBody>
      </p:sp>
      <p:sp>
        <p:nvSpPr>
          <p:cNvPr id="28" name="Text 15"/>
          <p:cNvSpPr/>
          <p:nvPr/>
        </p:nvSpPr>
        <p:spPr>
          <a:xfrm>
            <a:off x="6629400" y="4551015"/>
            <a:ext cx="55626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Cautions are </a:t>
            </a:r>
            <a:r>
              <a:rPr lang="en-US" sz="1200" b="1" dirty="0">
                <a:solidFill>
                  <a:srgbClr val="A44A3F"/>
                </a:solidFill>
              </a:rPr>
              <a:t>not</a:t>
            </a:r>
            <a:r>
              <a:rPr lang="en-US" sz="1200" dirty="0">
                <a:solidFill>
                  <a:srgbClr val="2C3E50"/>
                </a:solidFill>
              </a:rPr>
              <a:t> contraindications</a:t>
            </a:r>
            <a:endParaRPr lang="en-US" sz="1200" dirty="0"/>
          </a:p>
        </p:txBody>
      </p:sp>
      <p:sp>
        <p:nvSpPr>
          <p:cNvPr id="29" name="Text 16"/>
          <p:cNvSpPr/>
          <p:nvPr/>
        </p:nvSpPr>
        <p:spPr>
          <a:xfrm>
            <a:off x="6629400" y="4859536"/>
            <a:ext cx="55626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Transdermal avoids liver first-pass</a:t>
            </a:r>
            <a:endParaRPr lang="en-US" sz="1200" dirty="0"/>
          </a:p>
        </p:txBody>
      </p:sp>
      <p:sp>
        <p:nvSpPr>
          <p:cNvPr id="30" name="Text 17"/>
          <p:cNvSpPr/>
          <p:nvPr/>
        </p:nvSpPr>
        <p:spPr>
          <a:xfrm>
            <a:off x="6629400" y="5168057"/>
            <a:ext cx="55626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Always document the risk discussion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748605"/>
            <a:ext cx="381000" cy="285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62930"/>
            <a:ext cx="5572125" cy="262607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24868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739205"/>
            <a:ext cx="95250" cy="762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047726"/>
            <a:ext cx="95250" cy="762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356247"/>
            <a:ext cx="95250" cy="762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3927128"/>
            <a:ext cx="5572125" cy="2549872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150965"/>
            <a:ext cx="238125" cy="190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565303"/>
            <a:ext cx="95250" cy="762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4873823"/>
            <a:ext cx="95250" cy="762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5182344"/>
            <a:ext cx="95250" cy="762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062930"/>
            <a:ext cx="5572125" cy="2626072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1324868"/>
            <a:ext cx="238125" cy="1905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1739205"/>
            <a:ext cx="95250" cy="762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2047726"/>
            <a:ext cx="95250" cy="762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7475" y="2356247"/>
            <a:ext cx="95250" cy="762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3927128"/>
            <a:ext cx="5572125" cy="2549872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9375" y="4150965"/>
            <a:ext cx="238125" cy="1905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9375" y="4565303"/>
            <a:ext cx="95250" cy="762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9375" y="4873823"/>
            <a:ext cx="95250" cy="762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9375" y="5182344"/>
            <a:ext cx="95250" cy="762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5490865"/>
            <a:ext cx="5191125" cy="590550"/>
          </a:xfrm>
          <a:prstGeom prst="rect">
            <a:avLst/>
          </a:prstGeom>
        </p:spPr>
      </p:pic>
      <p:sp>
        <p:nvSpPr>
          <p:cNvPr id="26" name="Text 0"/>
          <p:cNvSpPr/>
          <p:nvPr/>
        </p:nvSpPr>
        <p:spPr>
          <a:xfrm>
            <a:off x="381000" y="190500"/>
            <a:ext cx="4480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D4A373"/>
                </a:solidFill>
              </a:rPr>
              <a:t>HRT SERIES: DECK 2 | PRESCRIBING</a:t>
            </a:r>
            <a:endParaRPr lang="en-US" sz="900" dirty="0"/>
          </a:p>
        </p:txBody>
      </p:sp>
      <p:sp>
        <p:nvSpPr>
          <p:cNvPr id="27" name="Text 1"/>
          <p:cNvSpPr/>
          <p:nvPr/>
        </p:nvSpPr>
        <p:spPr>
          <a:xfrm>
            <a:off x="381000" y="400050"/>
            <a:ext cx="1181100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The Prescribing Framework Step 1: Uterine Status</a:t>
            </a:r>
            <a:endParaRPr lang="en-US" sz="1950" dirty="0"/>
          </a:p>
        </p:txBody>
      </p:sp>
      <p:sp>
        <p:nvSpPr>
          <p:cNvPr id="28" name="Text 2"/>
          <p:cNvSpPr/>
          <p:nvPr/>
        </p:nvSpPr>
        <p:spPr>
          <a:xfrm>
            <a:off x="962025" y="1291530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679289"/>
                </a:solidFill>
              </a:rPr>
              <a:t>NO UTERUS (HYSTERECTOMY)</a:t>
            </a:r>
            <a:endParaRPr lang="en-US" sz="1350" dirty="0"/>
          </a:p>
        </p:txBody>
      </p:sp>
      <p:sp>
        <p:nvSpPr>
          <p:cNvPr id="29" name="Text 3"/>
          <p:cNvSpPr/>
          <p:nvPr/>
        </p:nvSpPr>
        <p:spPr>
          <a:xfrm>
            <a:off x="819150" y="1691580"/>
            <a:ext cx="60350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Prescribe </a:t>
            </a:r>
            <a:r>
              <a:rPr lang="en-US" sz="1200" b="1" dirty="0">
                <a:solidFill>
                  <a:srgbClr val="2C3E50"/>
                </a:solidFill>
              </a:rPr>
              <a:t>Oestrogen-ONLY</a:t>
            </a:r>
            <a:r>
              <a:rPr lang="en-US" sz="1200" dirty="0">
                <a:solidFill>
                  <a:srgbClr val="2C3E50"/>
                </a:solidFill>
              </a:rPr>
              <a:t> therapy.</a:t>
            </a:r>
            <a:endParaRPr lang="en-US" sz="1200" dirty="0"/>
          </a:p>
        </p:txBody>
      </p:sp>
      <p:sp>
        <p:nvSpPr>
          <p:cNvPr id="30" name="Text 4"/>
          <p:cNvSpPr/>
          <p:nvPr/>
        </p:nvSpPr>
        <p:spPr>
          <a:xfrm>
            <a:off x="819150" y="2000101"/>
            <a:ext cx="82296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No progestogen needed to protect endometrium.</a:t>
            </a:r>
            <a:endParaRPr lang="en-US" sz="1200" dirty="0"/>
          </a:p>
        </p:txBody>
      </p:sp>
      <p:sp>
        <p:nvSpPr>
          <p:cNvPr id="31" name="Text 5"/>
          <p:cNvSpPr/>
          <p:nvPr/>
        </p:nvSpPr>
        <p:spPr>
          <a:xfrm>
            <a:off x="819150" y="2308622"/>
            <a:ext cx="84124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Transdermal oestradiol is the preferred route.</a:t>
            </a:r>
            <a:endParaRPr lang="en-US" sz="1200" dirty="0"/>
          </a:p>
        </p:txBody>
      </p:sp>
      <p:sp>
        <p:nvSpPr>
          <p:cNvPr id="32" name="Text 6"/>
          <p:cNvSpPr/>
          <p:nvPr/>
        </p:nvSpPr>
        <p:spPr>
          <a:xfrm>
            <a:off x="923925" y="4117628"/>
            <a:ext cx="63779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A44A3F"/>
                </a:solidFill>
              </a:rPr>
              <a:t>RED FLAG: SUBTOTAL HYSTERECTOMY</a:t>
            </a:r>
            <a:endParaRPr lang="en-US" sz="1350" dirty="0"/>
          </a:p>
        </p:txBody>
      </p:sp>
      <p:sp>
        <p:nvSpPr>
          <p:cNvPr id="33" name="Text 7"/>
          <p:cNvSpPr/>
          <p:nvPr/>
        </p:nvSpPr>
        <p:spPr>
          <a:xfrm>
            <a:off x="781050" y="4517678"/>
            <a:ext cx="85953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Cervix remains; may contain endometrial tissue.</a:t>
            </a:r>
            <a:endParaRPr lang="en-US" sz="1200" dirty="0"/>
          </a:p>
        </p:txBody>
      </p:sp>
      <p:sp>
        <p:nvSpPr>
          <p:cNvPr id="34" name="Text 8"/>
          <p:cNvSpPr/>
          <p:nvPr/>
        </p:nvSpPr>
        <p:spPr>
          <a:xfrm>
            <a:off x="781050" y="4826198"/>
            <a:ext cx="85953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Small risk of cancer if oestrogen is unopposed.</a:t>
            </a:r>
            <a:endParaRPr lang="en-US" sz="1200" dirty="0"/>
          </a:p>
        </p:txBody>
      </p:sp>
      <p:sp>
        <p:nvSpPr>
          <p:cNvPr id="35" name="Text 9"/>
          <p:cNvSpPr/>
          <p:nvPr/>
        </p:nvSpPr>
        <p:spPr>
          <a:xfrm>
            <a:off x="781050" y="5134719"/>
            <a:ext cx="93268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Seek specialist advice; progestogen often required.</a:t>
            </a:r>
            <a:endParaRPr lang="en-US" sz="1200" dirty="0"/>
          </a:p>
        </p:txBody>
      </p:sp>
      <p:sp>
        <p:nvSpPr>
          <p:cNvPr id="36" name="Text 10"/>
          <p:cNvSpPr/>
          <p:nvPr/>
        </p:nvSpPr>
        <p:spPr>
          <a:xfrm>
            <a:off x="6819900" y="1291530"/>
            <a:ext cx="26746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679289"/>
                </a:solidFill>
              </a:rPr>
              <a:t>UTERUS INTACT</a:t>
            </a:r>
            <a:endParaRPr lang="en-US" sz="1350" dirty="0"/>
          </a:p>
        </p:txBody>
      </p:sp>
      <p:sp>
        <p:nvSpPr>
          <p:cNvPr id="37" name="Text 11"/>
          <p:cNvSpPr/>
          <p:nvPr/>
        </p:nvSpPr>
        <p:spPr>
          <a:xfrm>
            <a:off x="6677025" y="1691580"/>
            <a:ext cx="51206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MUST prescribe </a:t>
            </a:r>
            <a:r>
              <a:rPr lang="en-US" sz="1200" b="1" dirty="0">
                <a:solidFill>
                  <a:srgbClr val="2C3E50"/>
                </a:solidFill>
              </a:rPr>
              <a:t>Combined HRT</a:t>
            </a:r>
            <a:r>
              <a:rPr lang="en-US" sz="1200" dirty="0">
                <a:solidFill>
                  <a:srgbClr val="2C3E50"/>
                </a:solidFill>
              </a:rPr>
              <a:t>.</a:t>
            </a:r>
            <a:endParaRPr lang="en-US" sz="1200" dirty="0"/>
          </a:p>
        </p:txBody>
      </p:sp>
      <p:sp>
        <p:nvSpPr>
          <p:cNvPr id="38" name="Text 12"/>
          <p:cNvSpPr/>
          <p:nvPr/>
        </p:nvSpPr>
        <p:spPr>
          <a:xfrm>
            <a:off x="6677025" y="2000101"/>
            <a:ext cx="55149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Progestogen prevents endometrial hyperplasia.</a:t>
            </a:r>
            <a:endParaRPr lang="en-US" sz="1200" dirty="0"/>
          </a:p>
        </p:txBody>
      </p:sp>
      <p:sp>
        <p:nvSpPr>
          <p:cNvPr id="39" name="Text 13"/>
          <p:cNvSpPr/>
          <p:nvPr/>
        </p:nvSpPr>
        <p:spPr>
          <a:xfrm>
            <a:off x="6677025" y="2308622"/>
            <a:ext cx="55149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Body-identical: Oestradiol + Micronised Progesterone.</a:t>
            </a:r>
            <a:endParaRPr lang="en-US" sz="1200" dirty="0"/>
          </a:p>
        </p:txBody>
      </p:sp>
      <p:sp>
        <p:nvSpPr>
          <p:cNvPr id="40" name="Text 14"/>
          <p:cNvSpPr/>
          <p:nvPr/>
        </p:nvSpPr>
        <p:spPr>
          <a:xfrm>
            <a:off x="6781800" y="4117628"/>
            <a:ext cx="32918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D4A373"/>
                </a:solidFill>
              </a:rPr>
              <a:t>AKT QUICK RECALL</a:t>
            </a:r>
            <a:endParaRPr lang="en-US" sz="1350" dirty="0"/>
          </a:p>
        </p:txBody>
      </p:sp>
      <p:sp>
        <p:nvSpPr>
          <p:cNvPr id="41" name="Text 15"/>
          <p:cNvSpPr/>
          <p:nvPr/>
        </p:nvSpPr>
        <p:spPr>
          <a:xfrm>
            <a:off x="6638925" y="4517678"/>
            <a:ext cx="53035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Q:</a:t>
            </a:r>
            <a:r>
              <a:rPr lang="en-US" sz="1200" dirty="0">
                <a:solidFill>
                  <a:srgbClr val="2C3E50"/>
                </a:solidFill>
              </a:rPr>
              <a:t> Why do we add progestogen?</a:t>
            </a:r>
            <a:endParaRPr lang="en-US" sz="1200" dirty="0"/>
          </a:p>
        </p:txBody>
      </p:sp>
      <p:sp>
        <p:nvSpPr>
          <p:cNvPr id="42" name="Text 16"/>
          <p:cNvSpPr/>
          <p:nvPr/>
        </p:nvSpPr>
        <p:spPr>
          <a:xfrm>
            <a:off x="6638925" y="4826198"/>
            <a:ext cx="55530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A:</a:t>
            </a:r>
            <a:r>
              <a:rPr lang="en-US" sz="1200" dirty="0">
                <a:solidFill>
                  <a:srgbClr val="2C3E50"/>
                </a:solidFill>
              </a:rPr>
              <a:t> To protect the lining of the womb.</a:t>
            </a:r>
            <a:endParaRPr lang="en-US" sz="1200" dirty="0"/>
          </a:p>
        </p:txBody>
      </p:sp>
      <p:sp>
        <p:nvSpPr>
          <p:cNvPr id="43" name="Text 17"/>
          <p:cNvSpPr/>
          <p:nvPr/>
        </p:nvSpPr>
        <p:spPr>
          <a:xfrm>
            <a:off x="6638925" y="5134719"/>
            <a:ext cx="55530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Unopposed oestrogen causes endometrial cancer.</a:t>
            </a:r>
            <a:endParaRPr lang="en-US" sz="1200" dirty="0"/>
          </a:p>
        </p:txBody>
      </p:sp>
      <p:sp>
        <p:nvSpPr>
          <p:cNvPr id="44" name="Text 18"/>
          <p:cNvSpPr/>
          <p:nvPr/>
        </p:nvSpPr>
        <p:spPr>
          <a:xfrm>
            <a:off x="6524625" y="5490865"/>
            <a:ext cx="5000625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A44A3F"/>
                </a:solidFill>
              </a:rPr>
              <a:t>SCA Prompt: "How would you explain the need for two hormones to a patient who only wants the 'oestrogen patch'?"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748605"/>
            <a:ext cx="381000" cy="285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62930"/>
            <a:ext cx="5572125" cy="258797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062930"/>
            <a:ext cx="5572125" cy="48577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218158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739205"/>
            <a:ext cx="190500" cy="15686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097286"/>
            <a:ext cx="190500" cy="15686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455366"/>
            <a:ext cx="190500" cy="15686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3889028"/>
            <a:ext cx="5572125" cy="2587972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3889028"/>
            <a:ext cx="5572125" cy="48577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4044255"/>
            <a:ext cx="214313" cy="17532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4565303"/>
            <a:ext cx="190500" cy="15686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4923383"/>
            <a:ext cx="190500" cy="15686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500" y="5281464"/>
            <a:ext cx="190500" cy="15686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062930"/>
            <a:ext cx="5572125" cy="2587972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1062930"/>
            <a:ext cx="5572125" cy="48577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29375" y="1218158"/>
            <a:ext cx="214313" cy="17532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29375" y="1739205"/>
            <a:ext cx="190500" cy="15686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29375" y="2097286"/>
            <a:ext cx="190500" cy="15686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29375" y="2455366"/>
            <a:ext cx="190500" cy="15686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3889028"/>
            <a:ext cx="5572125" cy="2587972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38875" y="3889028"/>
            <a:ext cx="5572125" cy="485775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29375" y="4044255"/>
            <a:ext cx="214313" cy="17532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29375" y="4612928"/>
            <a:ext cx="5191125" cy="1004887"/>
          </a:xfrm>
          <a:prstGeom prst="rect">
            <a:avLst/>
          </a:prstGeom>
        </p:spPr>
      </p:pic>
      <p:sp>
        <p:nvSpPr>
          <p:cNvPr id="27" name="Text 0"/>
          <p:cNvSpPr/>
          <p:nvPr/>
        </p:nvSpPr>
        <p:spPr>
          <a:xfrm>
            <a:off x="381000" y="190500"/>
            <a:ext cx="4480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D4A373"/>
                </a:solidFill>
              </a:rPr>
              <a:t>HRT SERIES: DECK 2 | PRESCRIBING</a:t>
            </a:r>
            <a:endParaRPr lang="en-US" sz="900" dirty="0"/>
          </a:p>
        </p:txBody>
      </p:sp>
      <p:sp>
        <p:nvSpPr>
          <p:cNvPr id="28" name="Text 1"/>
          <p:cNvSpPr/>
          <p:nvPr/>
        </p:nvSpPr>
        <p:spPr>
          <a:xfrm>
            <a:off x="381000" y="400050"/>
            <a:ext cx="1181100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Step 2: Sequential vs Continuous Regimens</a:t>
            </a:r>
            <a:endParaRPr lang="en-US" sz="1950" dirty="0"/>
          </a:p>
        </p:txBody>
      </p:sp>
      <p:sp>
        <p:nvSpPr>
          <p:cNvPr id="29" name="Text 2"/>
          <p:cNvSpPr/>
          <p:nvPr/>
        </p:nvSpPr>
        <p:spPr>
          <a:xfrm>
            <a:off x="881063" y="1177230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Sequential Combined (SC)</a:t>
            </a:r>
            <a:endParaRPr lang="en-US" sz="1350" dirty="0"/>
          </a:p>
        </p:txBody>
      </p:sp>
      <p:sp>
        <p:nvSpPr>
          <p:cNvPr id="30" name="Text 3"/>
          <p:cNvSpPr/>
          <p:nvPr/>
        </p:nvSpPr>
        <p:spPr>
          <a:xfrm>
            <a:off x="857250" y="1739205"/>
            <a:ext cx="8595360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For women still having periods (perimenopause).</a:t>
            </a:r>
            <a:endParaRPr lang="en-US" sz="1200" dirty="0"/>
          </a:p>
        </p:txBody>
      </p:sp>
      <p:sp>
        <p:nvSpPr>
          <p:cNvPr id="31" name="Text 4"/>
          <p:cNvSpPr/>
          <p:nvPr/>
        </p:nvSpPr>
        <p:spPr>
          <a:xfrm>
            <a:off x="857250" y="2097286"/>
            <a:ext cx="8534400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Oestrogen daily; Progestogen for 12–14 days.</a:t>
            </a:r>
            <a:endParaRPr lang="en-US" sz="1200" dirty="0"/>
          </a:p>
        </p:txBody>
      </p:sp>
      <p:sp>
        <p:nvSpPr>
          <p:cNvPr id="32" name="Text 5"/>
          <p:cNvSpPr/>
          <p:nvPr/>
        </p:nvSpPr>
        <p:spPr>
          <a:xfrm>
            <a:off x="857250" y="2455366"/>
            <a:ext cx="7863840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Result: A regular monthly withdrawal bleed.</a:t>
            </a:r>
            <a:endParaRPr lang="en-US" sz="1200" dirty="0"/>
          </a:p>
        </p:txBody>
      </p:sp>
      <p:sp>
        <p:nvSpPr>
          <p:cNvPr id="33" name="Text 6"/>
          <p:cNvSpPr/>
          <p:nvPr/>
        </p:nvSpPr>
        <p:spPr>
          <a:xfrm>
            <a:off x="881063" y="4003328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Continuous Combined (CC)</a:t>
            </a:r>
            <a:endParaRPr lang="en-US" sz="1350" dirty="0"/>
          </a:p>
        </p:txBody>
      </p:sp>
      <p:sp>
        <p:nvSpPr>
          <p:cNvPr id="34" name="Text 7"/>
          <p:cNvSpPr/>
          <p:nvPr/>
        </p:nvSpPr>
        <p:spPr>
          <a:xfrm>
            <a:off x="857250" y="4565303"/>
            <a:ext cx="8595360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For postmenopause (&gt;1yr post-LMP or age &gt;55).</a:t>
            </a:r>
            <a:endParaRPr lang="en-US" sz="1200" dirty="0"/>
          </a:p>
        </p:txBody>
      </p:sp>
      <p:sp>
        <p:nvSpPr>
          <p:cNvPr id="35" name="Text 8"/>
          <p:cNvSpPr/>
          <p:nvPr/>
        </p:nvSpPr>
        <p:spPr>
          <a:xfrm>
            <a:off x="857250" y="4923383"/>
            <a:ext cx="7680960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Oestrogen and Progestogen taken every day.</a:t>
            </a:r>
            <a:endParaRPr lang="en-US" sz="1200" dirty="0"/>
          </a:p>
        </p:txBody>
      </p:sp>
      <p:sp>
        <p:nvSpPr>
          <p:cNvPr id="36" name="Text 9"/>
          <p:cNvSpPr/>
          <p:nvPr/>
        </p:nvSpPr>
        <p:spPr>
          <a:xfrm>
            <a:off x="857250" y="5281464"/>
            <a:ext cx="7498080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Result: "No-bleed" regimen (period-free).</a:t>
            </a:r>
            <a:endParaRPr lang="en-US" sz="1200" dirty="0"/>
          </a:p>
        </p:txBody>
      </p:sp>
      <p:sp>
        <p:nvSpPr>
          <p:cNvPr id="37" name="Text 10"/>
          <p:cNvSpPr/>
          <p:nvPr/>
        </p:nvSpPr>
        <p:spPr>
          <a:xfrm>
            <a:off x="6738938" y="1177230"/>
            <a:ext cx="50063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The "Switch at 55" Rule</a:t>
            </a:r>
            <a:endParaRPr lang="en-US" sz="1350" dirty="0"/>
          </a:p>
        </p:txBody>
      </p:sp>
      <p:sp>
        <p:nvSpPr>
          <p:cNvPr id="38" name="Text 11"/>
          <p:cNvSpPr/>
          <p:nvPr/>
        </p:nvSpPr>
        <p:spPr>
          <a:xfrm>
            <a:off x="6715125" y="1739205"/>
            <a:ext cx="5476875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Move patients from SC to CC at age 55.</a:t>
            </a:r>
            <a:endParaRPr lang="en-US" sz="1200" dirty="0"/>
          </a:p>
        </p:txBody>
      </p:sp>
      <p:sp>
        <p:nvSpPr>
          <p:cNvPr id="39" name="Text 12"/>
          <p:cNvSpPr/>
          <p:nvPr/>
        </p:nvSpPr>
        <p:spPr>
          <a:xfrm>
            <a:off x="6715125" y="2097286"/>
            <a:ext cx="5476875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Why? To lower endometrial cancer risk.</a:t>
            </a:r>
            <a:endParaRPr lang="en-US" sz="1200" dirty="0"/>
          </a:p>
        </p:txBody>
      </p:sp>
      <p:sp>
        <p:nvSpPr>
          <p:cNvPr id="40" name="Text 13"/>
          <p:cNvSpPr/>
          <p:nvPr/>
        </p:nvSpPr>
        <p:spPr>
          <a:xfrm>
            <a:off x="6715125" y="2455366"/>
            <a:ext cx="5476875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Progestogen-free phases in SC carry long-term risk.</a:t>
            </a:r>
            <a:endParaRPr lang="en-US" sz="1200" dirty="0"/>
          </a:p>
        </p:txBody>
      </p:sp>
      <p:sp>
        <p:nvSpPr>
          <p:cNvPr id="41" name="Text 14"/>
          <p:cNvSpPr/>
          <p:nvPr/>
        </p:nvSpPr>
        <p:spPr>
          <a:xfrm>
            <a:off x="6738938" y="4003328"/>
            <a:ext cx="32918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AKT Quick Recall</a:t>
            </a:r>
            <a:endParaRPr lang="en-US" sz="1350" dirty="0"/>
          </a:p>
        </p:txBody>
      </p:sp>
      <p:sp>
        <p:nvSpPr>
          <p:cNvPr id="42" name="Text 15"/>
          <p:cNvSpPr/>
          <p:nvPr/>
        </p:nvSpPr>
        <p:spPr>
          <a:xfrm>
            <a:off x="6572250" y="4755803"/>
            <a:ext cx="56197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i="1" dirty="0">
                <a:solidFill>
                  <a:srgbClr val="2C3E50"/>
                </a:solidFill>
              </a:rPr>
              <a:t>Q: Why avoid CC in perimenopausal women?</a:t>
            </a:r>
            <a:endParaRPr lang="en-US" sz="1125" dirty="0"/>
          </a:p>
        </p:txBody>
      </p:sp>
      <p:sp>
        <p:nvSpPr>
          <p:cNvPr id="43" name="Text 16"/>
          <p:cNvSpPr/>
          <p:nvPr/>
        </p:nvSpPr>
        <p:spPr>
          <a:xfrm>
            <a:off x="6572250" y="5046315"/>
            <a:ext cx="490537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4A5568"/>
                </a:solidFill>
              </a:rPr>
              <a:t>A: It causes erratic breakthrough bleeding, leading to unnecessary tests and patient anxiety.</a:t>
            </a:r>
            <a:endParaRPr lang="en-US" sz="11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748605"/>
            <a:ext cx="381000" cy="285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62930"/>
            <a:ext cx="5572125" cy="448062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291530"/>
            <a:ext cx="381000" cy="381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038" y="1386780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872555"/>
            <a:ext cx="95250" cy="762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200126"/>
            <a:ext cx="95250" cy="952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740968"/>
            <a:ext cx="95250" cy="84534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281809"/>
            <a:ext cx="95250" cy="952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3822650"/>
            <a:ext cx="95250" cy="84534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1062930"/>
            <a:ext cx="5572125" cy="448062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1291530"/>
            <a:ext cx="381000" cy="3810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38913" y="1386780"/>
            <a:ext cx="238125" cy="1905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1872555"/>
            <a:ext cx="95250" cy="9525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2413397"/>
            <a:ext cx="95250" cy="84534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2954238"/>
            <a:ext cx="95250" cy="762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3281809"/>
            <a:ext cx="95250" cy="952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3822650"/>
            <a:ext cx="95250" cy="762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81000" y="5734050"/>
            <a:ext cx="11430000" cy="8382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1500" y="6015038"/>
            <a:ext cx="1341388" cy="276225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381000" y="190500"/>
            <a:ext cx="4480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D4A373"/>
                </a:solidFill>
              </a:rPr>
              <a:t>HRT SERIES: DECK 2 | PRESCRIBING</a:t>
            </a:r>
            <a:endParaRPr lang="en-US" sz="900" dirty="0"/>
          </a:p>
        </p:txBody>
      </p:sp>
      <p:sp>
        <p:nvSpPr>
          <p:cNvPr id="24" name="Text 1"/>
          <p:cNvSpPr/>
          <p:nvPr/>
        </p:nvSpPr>
        <p:spPr>
          <a:xfrm>
            <a:off x="381000" y="400050"/>
            <a:ext cx="1181100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The Prescribing Framework Step 3: Body-identical vs Synthetic</a:t>
            </a:r>
            <a:endParaRPr lang="en-US" sz="1950" dirty="0"/>
          </a:p>
        </p:txBody>
      </p:sp>
      <p:sp>
        <p:nvSpPr>
          <p:cNvPr id="25" name="Text 2"/>
          <p:cNvSpPr/>
          <p:nvPr/>
        </p:nvSpPr>
        <p:spPr>
          <a:xfrm>
            <a:off x="1104900" y="1339155"/>
            <a:ext cx="5943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679289"/>
                </a:solidFill>
              </a:rPr>
              <a:t>Body-identical (Preferred)</a:t>
            </a:r>
            <a:endParaRPr lang="en-US" sz="1500" dirty="0"/>
          </a:p>
        </p:txBody>
      </p:sp>
      <p:sp>
        <p:nvSpPr>
          <p:cNvPr id="26" name="Text 3"/>
          <p:cNvSpPr/>
          <p:nvPr/>
        </p:nvSpPr>
        <p:spPr>
          <a:xfrm>
            <a:off x="800100" y="1815405"/>
            <a:ext cx="113919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Source:</a:t>
            </a:r>
            <a:r>
              <a:rPr lang="en-US" sz="1200" dirty="0">
                <a:solidFill>
                  <a:srgbClr val="2C3E50"/>
                </a:solidFill>
              </a:rPr>
              <a:t> Derived from yams; molecularly identical to human hormones.</a:t>
            </a:r>
            <a:endParaRPr lang="en-US" sz="1200" dirty="0"/>
          </a:p>
        </p:txBody>
      </p:sp>
      <p:sp>
        <p:nvSpPr>
          <p:cNvPr id="27" name="Text 4"/>
          <p:cNvSpPr/>
          <p:nvPr/>
        </p:nvSpPr>
        <p:spPr>
          <a:xfrm>
            <a:off x="800100" y="2142976"/>
            <a:ext cx="49244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Components:</a:t>
            </a:r>
            <a:r>
              <a:rPr lang="en-US" sz="1200" dirty="0">
                <a:solidFill>
                  <a:srgbClr val="2C3E50"/>
                </a:solidFill>
              </a:rPr>
              <a:t> Transdermal Oestradiol + Oral Micronised Progesterone (Utrogestan).</a:t>
            </a:r>
            <a:endParaRPr lang="en-US" sz="1200" dirty="0"/>
          </a:p>
        </p:txBody>
      </p:sp>
      <p:sp>
        <p:nvSpPr>
          <p:cNvPr id="28" name="Text 5"/>
          <p:cNvSpPr/>
          <p:nvPr/>
        </p:nvSpPr>
        <p:spPr>
          <a:xfrm>
            <a:off x="800100" y="2683818"/>
            <a:ext cx="49244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VTE Safety:</a:t>
            </a:r>
            <a:r>
              <a:rPr lang="en-US" sz="1200" dirty="0">
                <a:solidFill>
                  <a:srgbClr val="2C3E50"/>
                </a:solidFill>
              </a:rPr>
              <a:t> No increased risk of VTE or stroke with transdermal delivery.</a:t>
            </a:r>
            <a:endParaRPr lang="en-US" sz="1200" dirty="0"/>
          </a:p>
        </p:txBody>
      </p:sp>
      <p:sp>
        <p:nvSpPr>
          <p:cNvPr id="29" name="Text 6"/>
          <p:cNvSpPr/>
          <p:nvPr/>
        </p:nvSpPr>
        <p:spPr>
          <a:xfrm>
            <a:off x="800100" y="3224659"/>
            <a:ext cx="49244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Breast Risk:</a:t>
            </a:r>
            <a:r>
              <a:rPr lang="en-US" sz="1200" dirty="0">
                <a:solidFill>
                  <a:srgbClr val="2C3E50"/>
                </a:solidFill>
              </a:rPr>
              <a:t> Likely lower breast cancer risk than synthetic alternatives (MWS data).</a:t>
            </a:r>
            <a:endParaRPr lang="en-US" sz="1200" dirty="0"/>
          </a:p>
        </p:txBody>
      </p:sp>
      <p:sp>
        <p:nvSpPr>
          <p:cNvPr id="30" name="Text 7"/>
          <p:cNvSpPr/>
          <p:nvPr/>
        </p:nvSpPr>
        <p:spPr>
          <a:xfrm>
            <a:off x="800100" y="3765500"/>
            <a:ext cx="49244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User Profile:</a:t>
            </a:r>
            <a:r>
              <a:rPr lang="en-US" sz="1200" dirty="0">
                <a:solidFill>
                  <a:srgbClr val="2C3E50"/>
                </a:solidFill>
              </a:rPr>
              <a:t> First choice for almost all patients in Bradford VTS guidance.</a:t>
            </a:r>
            <a:endParaRPr lang="en-US" sz="1200" dirty="0"/>
          </a:p>
        </p:txBody>
      </p:sp>
      <p:sp>
        <p:nvSpPr>
          <p:cNvPr id="31" name="Text 8"/>
          <p:cNvSpPr/>
          <p:nvPr/>
        </p:nvSpPr>
        <p:spPr>
          <a:xfrm>
            <a:off x="6962775" y="1339155"/>
            <a:ext cx="52292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A44A3F"/>
                </a:solidFill>
              </a:rPr>
              <a:t>Synthetic HRT (Traditional)</a:t>
            </a:r>
            <a:endParaRPr lang="en-US" sz="1500" dirty="0"/>
          </a:p>
        </p:txBody>
      </p:sp>
      <p:sp>
        <p:nvSpPr>
          <p:cNvPr id="32" name="Text 9"/>
          <p:cNvSpPr/>
          <p:nvPr/>
        </p:nvSpPr>
        <p:spPr>
          <a:xfrm>
            <a:off x="6657975" y="1815405"/>
            <a:ext cx="49244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Source:</a:t>
            </a:r>
            <a:r>
              <a:rPr lang="en-US" sz="1200" dirty="0">
                <a:solidFill>
                  <a:srgbClr val="2C3E50"/>
                </a:solidFill>
              </a:rPr>
              <a:t> Artificially manufactured; e.g., Conjugated Equine Oestrogens (Premarin).</a:t>
            </a:r>
            <a:endParaRPr lang="en-US" sz="1200" dirty="0"/>
          </a:p>
        </p:txBody>
      </p:sp>
      <p:sp>
        <p:nvSpPr>
          <p:cNvPr id="33" name="Text 10"/>
          <p:cNvSpPr/>
          <p:nvPr/>
        </p:nvSpPr>
        <p:spPr>
          <a:xfrm>
            <a:off x="6657975" y="2356247"/>
            <a:ext cx="49244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Progestogens:</a:t>
            </a:r>
            <a:r>
              <a:rPr lang="en-US" sz="1200" dirty="0">
                <a:solidFill>
                  <a:srgbClr val="2C3E50"/>
                </a:solidFill>
              </a:rPr>
              <a:t> Norethisterone, Levonorgestrel, or MPA (Medroxyprogesterone).</a:t>
            </a:r>
            <a:endParaRPr lang="en-US" sz="1200" dirty="0"/>
          </a:p>
        </p:txBody>
      </p:sp>
      <p:sp>
        <p:nvSpPr>
          <p:cNvPr id="34" name="Text 11"/>
          <p:cNvSpPr/>
          <p:nvPr/>
        </p:nvSpPr>
        <p:spPr>
          <a:xfrm>
            <a:off x="6657975" y="2897088"/>
            <a:ext cx="55340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VTE Risk:</a:t>
            </a:r>
            <a:r>
              <a:rPr lang="en-US" sz="1200" dirty="0">
                <a:solidFill>
                  <a:srgbClr val="2C3E50"/>
                </a:solidFill>
              </a:rPr>
              <a:t> Increased risk of VTE/stroke (due to oral hepatic first-pass).</a:t>
            </a:r>
            <a:endParaRPr lang="en-US" sz="1200" dirty="0"/>
          </a:p>
        </p:txBody>
      </p:sp>
      <p:sp>
        <p:nvSpPr>
          <p:cNvPr id="35" name="Text 12"/>
          <p:cNvSpPr/>
          <p:nvPr/>
        </p:nvSpPr>
        <p:spPr>
          <a:xfrm>
            <a:off x="6657975" y="3224659"/>
            <a:ext cx="49244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Breast Risk:</a:t>
            </a:r>
            <a:r>
              <a:rPr lang="en-US" sz="1200" dirty="0">
                <a:solidFill>
                  <a:srgbClr val="2C3E50"/>
                </a:solidFill>
              </a:rPr>
              <a:t> Higher risk associated with synthetic progestogens (norethisterone).</a:t>
            </a:r>
            <a:endParaRPr lang="en-US" sz="1200" dirty="0"/>
          </a:p>
        </p:txBody>
      </p:sp>
      <p:sp>
        <p:nvSpPr>
          <p:cNvPr id="36" name="Text 13"/>
          <p:cNvSpPr/>
          <p:nvPr/>
        </p:nvSpPr>
        <p:spPr>
          <a:xfrm>
            <a:off x="6657975" y="3765500"/>
            <a:ext cx="55340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Status:</a:t>
            </a:r>
            <a:r>
              <a:rPr lang="en-US" sz="1200" dirty="0">
                <a:solidFill>
                  <a:srgbClr val="2C3E50"/>
                </a:solidFill>
              </a:rPr>
              <a:t> Now second-line; useful for specific preferences or cost factors.</a:t>
            </a:r>
            <a:endParaRPr lang="en-US" sz="1200" dirty="0"/>
          </a:p>
        </p:txBody>
      </p:sp>
      <p:sp>
        <p:nvSpPr>
          <p:cNvPr id="37" name="Text 14"/>
          <p:cNvSpPr/>
          <p:nvPr/>
        </p:nvSpPr>
        <p:spPr>
          <a:xfrm>
            <a:off x="666750" y="6015038"/>
            <a:ext cx="2059416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AKT / SCA PEARL</a:t>
            </a:r>
            <a:endParaRPr lang="en-US" sz="1050" dirty="0"/>
          </a:p>
        </p:txBody>
      </p:sp>
      <p:sp>
        <p:nvSpPr>
          <p:cNvPr id="38" name="Text 15"/>
          <p:cNvSpPr/>
          <p:nvPr/>
        </p:nvSpPr>
        <p:spPr>
          <a:xfrm>
            <a:off x="2103388" y="5924550"/>
            <a:ext cx="9517112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NICE NG23 acknowledges that </a:t>
            </a:r>
            <a:r>
              <a:rPr lang="en-US" sz="1200" b="1" dirty="0">
                <a:solidFill>
                  <a:srgbClr val="679289"/>
                </a:solidFill>
              </a:rPr>
              <a:t>transdermal oestradiol</a:t>
            </a:r>
            <a:r>
              <a:rPr lang="en-US" sz="1200" dirty="0">
                <a:solidFill>
                  <a:srgbClr val="2C3E50"/>
                </a:solidFill>
              </a:rPr>
              <a:t> combined with </a:t>
            </a:r>
            <a:r>
              <a:rPr lang="en-US" sz="1200" b="1" dirty="0">
                <a:solidFill>
                  <a:srgbClr val="679289"/>
                </a:solidFill>
              </a:rPr>
              <a:t>micronised progesterone</a:t>
            </a:r>
            <a:r>
              <a:rPr lang="en-US" sz="1200" dirty="0">
                <a:solidFill>
                  <a:srgbClr val="2C3E50"/>
                </a:solidFill>
              </a:rPr>
              <a:t> (body-identical) has a superior safety profile. When explaining risks in the SCA, emphasize that "body-identical" hormones mimic the body's natural levels more closely.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040011"/>
            <a:ext cx="571500" cy="381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459111"/>
            <a:ext cx="5381625" cy="5017889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1687711"/>
            <a:ext cx="381000" cy="381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3444" y="1790551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2211586"/>
            <a:ext cx="190500" cy="152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2554486"/>
            <a:ext cx="1905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2897386"/>
            <a:ext cx="190500" cy="152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3240286"/>
            <a:ext cx="190500" cy="152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3583186"/>
            <a:ext cx="190500" cy="152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5314950"/>
            <a:ext cx="4924425" cy="9334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1459111"/>
            <a:ext cx="5381625" cy="241369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7475" y="1687711"/>
            <a:ext cx="381000" cy="3810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50819" y="1790551"/>
            <a:ext cx="214313" cy="17532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2211586"/>
            <a:ext cx="190500" cy="1524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2554486"/>
            <a:ext cx="190500" cy="152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2897386"/>
            <a:ext cx="190500" cy="1524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3240286"/>
            <a:ext cx="190500" cy="1524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4063305"/>
            <a:ext cx="5381625" cy="241369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4291905"/>
            <a:ext cx="381000" cy="3810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50819" y="4394746"/>
            <a:ext cx="214313" cy="17532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4815780"/>
            <a:ext cx="190500" cy="1524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5158680"/>
            <a:ext cx="190500" cy="1524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5501580"/>
            <a:ext cx="190500" cy="152400"/>
          </a:xfrm>
          <a:prstGeom prst="rect">
            <a:avLst/>
          </a:prstGeom>
        </p:spPr>
      </p:pic>
      <p:sp>
        <p:nvSpPr>
          <p:cNvPr id="27" name="Text 0"/>
          <p:cNvSpPr/>
          <p:nvPr/>
        </p:nvSpPr>
        <p:spPr>
          <a:xfrm>
            <a:off x="571500" y="381000"/>
            <a:ext cx="4480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D4A373"/>
                </a:solidFill>
              </a:rPr>
              <a:t>HRT SERIES: DECK 2 | PRESCRIBING</a:t>
            </a:r>
            <a:endParaRPr lang="en-US" sz="900" dirty="0"/>
          </a:p>
        </p:txBody>
      </p:sp>
      <p:sp>
        <p:nvSpPr>
          <p:cNvPr id="28" name="Text 1"/>
          <p:cNvSpPr/>
          <p:nvPr/>
        </p:nvSpPr>
        <p:spPr>
          <a:xfrm>
            <a:off x="571500" y="590550"/>
            <a:ext cx="11620500" cy="3351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640"/>
              </a:lnSpc>
              <a:buNone/>
            </a:pPr>
            <a:r>
              <a:rPr lang="en-US" sz="2400" b="1" dirty="0">
                <a:solidFill>
                  <a:srgbClr val="2C3E50"/>
                </a:solidFill>
              </a:rPr>
              <a:t>Why Transdermal is the First Choice</a:t>
            </a:r>
            <a:endParaRPr lang="en-US" sz="2400" dirty="0"/>
          </a:p>
        </p:txBody>
      </p:sp>
      <p:sp>
        <p:nvSpPr>
          <p:cNvPr id="29" name="Text 2"/>
          <p:cNvSpPr/>
          <p:nvPr/>
        </p:nvSpPr>
        <p:spPr>
          <a:xfrm>
            <a:off x="1323975" y="1735336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679289"/>
                </a:solidFill>
              </a:rPr>
              <a:t>Safety &amp; Metabolism</a:t>
            </a:r>
            <a:endParaRPr lang="en-US" sz="1500" dirty="0"/>
          </a:p>
        </p:txBody>
      </p:sp>
      <p:sp>
        <p:nvSpPr>
          <p:cNvPr id="30" name="Text 3"/>
          <p:cNvSpPr/>
          <p:nvPr/>
        </p:nvSpPr>
        <p:spPr>
          <a:xfrm>
            <a:off x="990600" y="2211586"/>
            <a:ext cx="67665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Avoids liver "first-pass" metabolism.</a:t>
            </a:r>
            <a:endParaRPr lang="en-US" sz="1200" dirty="0"/>
          </a:p>
        </p:txBody>
      </p:sp>
      <p:sp>
        <p:nvSpPr>
          <p:cNvPr id="31" name="Text 4"/>
          <p:cNvSpPr/>
          <p:nvPr/>
        </p:nvSpPr>
        <p:spPr>
          <a:xfrm>
            <a:off x="990600" y="2554486"/>
            <a:ext cx="69494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Maintains stable hormone blood levels.</a:t>
            </a:r>
            <a:endParaRPr lang="en-US" sz="1200" dirty="0"/>
          </a:p>
        </p:txBody>
      </p:sp>
      <p:sp>
        <p:nvSpPr>
          <p:cNvPr id="32" name="Text 5"/>
          <p:cNvSpPr/>
          <p:nvPr/>
        </p:nvSpPr>
        <p:spPr>
          <a:xfrm>
            <a:off x="990600" y="2897386"/>
            <a:ext cx="6400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Safest for patients with migraines.</a:t>
            </a:r>
            <a:endParaRPr lang="en-US" sz="1200" dirty="0"/>
          </a:p>
        </p:txBody>
      </p:sp>
      <p:sp>
        <p:nvSpPr>
          <p:cNvPr id="33" name="Text 6"/>
          <p:cNvSpPr/>
          <p:nvPr/>
        </p:nvSpPr>
        <p:spPr>
          <a:xfrm>
            <a:off x="990600" y="3240286"/>
            <a:ext cx="55473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Preferable if BMI is over 30.</a:t>
            </a:r>
            <a:endParaRPr lang="en-US" sz="1200" dirty="0"/>
          </a:p>
        </p:txBody>
      </p:sp>
      <p:sp>
        <p:nvSpPr>
          <p:cNvPr id="34" name="Text 7"/>
          <p:cNvSpPr/>
          <p:nvPr/>
        </p:nvSpPr>
        <p:spPr>
          <a:xfrm>
            <a:off x="990600" y="3583186"/>
            <a:ext cx="65836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Less impact on glucose/lipid levels.</a:t>
            </a:r>
            <a:endParaRPr lang="en-US" sz="1200" dirty="0"/>
          </a:p>
        </p:txBody>
      </p:sp>
      <p:sp>
        <p:nvSpPr>
          <p:cNvPr id="35" name="Text 8"/>
          <p:cNvSpPr/>
          <p:nvPr/>
        </p:nvSpPr>
        <p:spPr>
          <a:xfrm>
            <a:off x="942975" y="5457825"/>
            <a:ext cx="46386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8B6B4D"/>
                </a:solidFill>
              </a:rPr>
              <a:t>SCA ROLEPLAY FRAMING</a:t>
            </a:r>
            <a:endParaRPr lang="en-US" sz="1050" dirty="0"/>
          </a:p>
        </p:txBody>
      </p:sp>
      <p:sp>
        <p:nvSpPr>
          <p:cNvPr id="36" name="Text 9"/>
          <p:cNvSpPr/>
          <p:nvPr/>
        </p:nvSpPr>
        <p:spPr>
          <a:xfrm>
            <a:off x="942975" y="5705475"/>
            <a:ext cx="46386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2C3E50"/>
                </a:solidFill>
              </a:rPr>
              <a:t>"Using a patch or gel is safer because the hormones go straight into your blood, bypassing the liver."</a:t>
            </a:r>
            <a:endParaRPr lang="en-US" sz="1050" dirty="0"/>
          </a:p>
        </p:txBody>
      </p:sp>
      <p:sp>
        <p:nvSpPr>
          <p:cNvPr id="37" name="Text 10"/>
          <p:cNvSpPr/>
          <p:nvPr/>
        </p:nvSpPr>
        <p:spPr>
          <a:xfrm>
            <a:off x="6991350" y="1735336"/>
            <a:ext cx="4114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A44A3F"/>
                </a:solidFill>
              </a:rPr>
              <a:t>VTE &amp; Stroke Risks</a:t>
            </a:r>
            <a:endParaRPr lang="en-US" sz="1500" dirty="0"/>
          </a:p>
        </p:txBody>
      </p:sp>
      <p:sp>
        <p:nvSpPr>
          <p:cNvPr id="38" name="Text 11"/>
          <p:cNvSpPr/>
          <p:nvPr/>
        </p:nvSpPr>
        <p:spPr>
          <a:xfrm>
            <a:off x="6657975" y="2211586"/>
            <a:ext cx="55340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Oral: 3-4 extra VTE cases/1000.</a:t>
            </a:r>
            <a:endParaRPr lang="en-US" sz="1200" dirty="0"/>
          </a:p>
        </p:txBody>
      </p:sp>
      <p:sp>
        <p:nvSpPr>
          <p:cNvPr id="39" name="Text 12"/>
          <p:cNvSpPr/>
          <p:nvPr/>
        </p:nvSpPr>
        <p:spPr>
          <a:xfrm>
            <a:off x="6657975" y="2554486"/>
            <a:ext cx="55340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Transdermal: No increased VTE risk.</a:t>
            </a:r>
            <a:endParaRPr lang="en-US" sz="1200" dirty="0"/>
          </a:p>
        </p:txBody>
      </p:sp>
      <p:sp>
        <p:nvSpPr>
          <p:cNvPr id="40" name="Text 13"/>
          <p:cNvSpPr/>
          <p:nvPr/>
        </p:nvSpPr>
        <p:spPr>
          <a:xfrm>
            <a:off x="6657975" y="2897386"/>
            <a:ext cx="55340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Oral: Increased risk of stroke.</a:t>
            </a:r>
            <a:endParaRPr lang="en-US" sz="1200" dirty="0"/>
          </a:p>
        </p:txBody>
      </p:sp>
      <p:sp>
        <p:nvSpPr>
          <p:cNvPr id="41" name="Text 14"/>
          <p:cNvSpPr/>
          <p:nvPr/>
        </p:nvSpPr>
        <p:spPr>
          <a:xfrm>
            <a:off x="6657975" y="3240286"/>
            <a:ext cx="55340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Transdermal: No increased stroke risk.</a:t>
            </a:r>
            <a:endParaRPr lang="en-US" sz="1200" dirty="0"/>
          </a:p>
        </p:txBody>
      </p:sp>
      <p:sp>
        <p:nvSpPr>
          <p:cNvPr id="42" name="Text 15"/>
          <p:cNvSpPr/>
          <p:nvPr/>
        </p:nvSpPr>
        <p:spPr>
          <a:xfrm>
            <a:off x="6991350" y="4339530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4A373"/>
                </a:solidFill>
              </a:rPr>
              <a:t>AKT &amp; Bradford Tips</a:t>
            </a:r>
            <a:endParaRPr lang="en-US" sz="1500" dirty="0"/>
          </a:p>
        </p:txBody>
      </p:sp>
      <p:sp>
        <p:nvSpPr>
          <p:cNvPr id="43" name="Text 16"/>
          <p:cNvSpPr/>
          <p:nvPr/>
        </p:nvSpPr>
        <p:spPr>
          <a:xfrm>
            <a:off x="6657975" y="4815780"/>
            <a:ext cx="55340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AKT: Pick transdermal for high VTE risk.</a:t>
            </a:r>
            <a:endParaRPr lang="en-US" sz="1200" dirty="0"/>
          </a:p>
        </p:txBody>
      </p:sp>
      <p:sp>
        <p:nvSpPr>
          <p:cNvPr id="44" name="Text 17"/>
          <p:cNvSpPr/>
          <p:nvPr/>
        </p:nvSpPr>
        <p:spPr>
          <a:xfrm>
            <a:off x="6657975" y="5158680"/>
            <a:ext cx="55340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Switch oral patients at annual review.</a:t>
            </a:r>
            <a:endParaRPr lang="en-US" sz="1200" dirty="0"/>
          </a:p>
        </p:txBody>
      </p:sp>
      <p:sp>
        <p:nvSpPr>
          <p:cNvPr id="45" name="Text 18"/>
          <p:cNvSpPr/>
          <p:nvPr/>
        </p:nvSpPr>
        <p:spPr>
          <a:xfrm>
            <a:off x="6657975" y="5501580"/>
            <a:ext cx="55340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Document choice if patient insists on oral.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681930"/>
            <a:ext cx="381000" cy="285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939105"/>
            <a:ext cx="5619750" cy="2730847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120080"/>
            <a:ext cx="342900" cy="3429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894" y="1203871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577280"/>
            <a:ext cx="178594" cy="14287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1867793"/>
            <a:ext cx="178594" cy="14287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158305"/>
            <a:ext cx="178594" cy="14287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448818"/>
            <a:ext cx="178594" cy="14287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1250" y="939105"/>
            <a:ext cx="5619750" cy="2730847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19850" y="1120080"/>
            <a:ext cx="342900" cy="3429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84144" y="1203871"/>
            <a:ext cx="214313" cy="17532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19850" y="1577280"/>
            <a:ext cx="178594" cy="14287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19850" y="1867793"/>
            <a:ext cx="178594" cy="14287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19850" y="2158305"/>
            <a:ext cx="178594" cy="14287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19850" y="2448818"/>
            <a:ext cx="178594" cy="14287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3822353"/>
            <a:ext cx="5619750" cy="2730847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003328"/>
            <a:ext cx="342900" cy="3429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3894" y="4087118"/>
            <a:ext cx="214313" cy="17532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4460528"/>
            <a:ext cx="178594" cy="14287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4751040"/>
            <a:ext cx="178594" cy="14287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5041553"/>
            <a:ext cx="178594" cy="142875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5332065"/>
            <a:ext cx="178594" cy="142875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91250" y="3822353"/>
            <a:ext cx="5619750" cy="2730847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19850" y="4003328"/>
            <a:ext cx="342900" cy="3429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84144" y="4087118"/>
            <a:ext cx="214313" cy="17532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19850" y="4498628"/>
            <a:ext cx="2581275" cy="295275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001125" y="4498628"/>
            <a:ext cx="2581275" cy="295275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19850" y="4793903"/>
            <a:ext cx="2581275" cy="295275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001125" y="4793903"/>
            <a:ext cx="2581275" cy="295275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19850" y="5089178"/>
            <a:ext cx="2581275" cy="295275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001125" y="5089178"/>
            <a:ext cx="2581275" cy="295275"/>
          </a:xfrm>
          <a:prstGeom prst="rect">
            <a:avLst/>
          </a:prstGeom>
        </p:spPr>
      </p:pic>
      <p:pic>
        <p:nvPicPr>
          <p:cNvPr id="35" name="Image 3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19850" y="5384453"/>
            <a:ext cx="2581275" cy="295275"/>
          </a:xfrm>
          <a:prstGeom prst="rect">
            <a:avLst/>
          </a:prstGeom>
        </p:spPr>
      </p:pic>
      <p:pic>
        <p:nvPicPr>
          <p:cNvPr id="36" name="Image 34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001125" y="5384453"/>
            <a:ext cx="2581275" cy="295275"/>
          </a:xfrm>
          <a:prstGeom prst="rect">
            <a:avLst/>
          </a:prstGeom>
        </p:spPr>
      </p:pic>
      <p:sp>
        <p:nvSpPr>
          <p:cNvPr id="37" name="Text 0"/>
          <p:cNvSpPr/>
          <p:nvPr/>
        </p:nvSpPr>
        <p:spPr>
          <a:xfrm>
            <a:off x="381000" y="152400"/>
            <a:ext cx="4480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D4A373"/>
                </a:solidFill>
              </a:rPr>
              <a:t>HRT SERIES: DECK 2 | PRESCRIBING</a:t>
            </a:r>
            <a:endParaRPr lang="en-US" sz="900" dirty="0"/>
          </a:p>
        </p:txBody>
      </p:sp>
      <p:sp>
        <p:nvSpPr>
          <p:cNvPr id="38" name="Text 1"/>
          <p:cNvSpPr/>
          <p:nvPr/>
        </p:nvSpPr>
        <p:spPr>
          <a:xfrm>
            <a:off x="381000" y="352425"/>
            <a:ext cx="802386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Oestrogen-only Preparations</a:t>
            </a:r>
            <a:endParaRPr lang="en-US" sz="1950" dirty="0"/>
          </a:p>
        </p:txBody>
      </p:sp>
      <p:sp>
        <p:nvSpPr>
          <p:cNvPr id="39" name="Text 2"/>
          <p:cNvSpPr/>
          <p:nvPr/>
        </p:nvSpPr>
        <p:spPr>
          <a:xfrm>
            <a:off x="1066800" y="1162943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Patches (Twice Weekly)</a:t>
            </a:r>
            <a:endParaRPr lang="en-US" sz="1350" dirty="0"/>
          </a:p>
        </p:txBody>
      </p:sp>
      <p:sp>
        <p:nvSpPr>
          <p:cNvPr id="40" name="Text 3"/>
          <p:cNvSpPr/>
          <p:nvPr/>
        </p:nvSpPr>
        <p:spPr>
          <a:xfrm>
            <a:off x="788194" y="1577280"/>
            <a:ext cx="90868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Estradot:</a:t>
            </a:r>
            <a:r>
              <a:rPr lang="en-US" sz="1125" dirty="0">
                <a:solidFill>
                  <a:srgbClr val="2C3E50"/>
                </a:solidFill>
              </a:rPr>
              <a:t> Tiny and very sticky. </a:t>
            </a:r>
            <a:r>
              <a:rPr lang="en-US" sz="975" b="1" dirty="0">
                <a:solidFill>
                  <a:srgbClr val="4A6D66"/>
                </a:solidFill>
                <a:highlight>
                  <a:srgbClr val="E8F0EE"/>
                </a:highlight>
              </a:rPr>
              <a:t>25/50/75/100mcg</a:t>
            </a:r>
            <a:endParaRPr lang="en-US" sz="1125" dirty="0"/>
          </a:p>
        </p:txBody>
      </p:sp>
      <p:sp>
        <p:nvSpPr>
          <p:cNvPr id="41" name="Text 4"/>
          <p:cNvSpPr/>
          <p:nvPr/>
        </p:nvSpPr>
        <p:spPr>
          <a:xfrm>
            <a:off x="788194" y="1867793"/>
            <a:ext cx="102870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Evorel:</a:t>
            </a:r>
            <a:r>
              <a:rPr lang="en-US" sz="1125" dirty="0">
                <a:solidFill>
                  <a:srgbClr val="2C3E50"/>
                </a:solidFill>
              </a:rPr>
              <a:t> Larger size, widely available. </a:t>
            </a:r>
            <a:r>
              <a:rPr lang="en-US" sz="975" b="1" dirty="0">
                <a:solidFill>
                  <a:srgbClr val="4A6D66"/>
                </a:solidFill>
                <a:highlight>
                  <a:srgbClr val="E8F0EE"/>
                </a:highlight>
              </a:rPr>
              <a:t>25/50/75/100mcg</a:t>
            </a:r>
            <a:endParaRPr lang="en-US" sz="1125" dirty="0"/>
          </a:p>
        </p:txBody>
      </p:sp>
      <p:sp>
        <p:nvSpPr>
          <p:cNvPr id="42" name="Text 5"/>
          <p:cNvSpPr/>
          <p:nvPr/>
        </p:nvSpPr>
        <p:spPr>
          <a:xfrm>
            <a:off x="788194" y="2158305"/>
            <a:ext cx="60007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Apply to hairless skin below waist.</a:t>
            </a:r>
            <a:endParaRPr lang="en-US" sz="1125" dirty="0"/>
          </a:p>
        </p:txBody>
      </p:sp>
      <p:sp>
        <p:nvSpPr>
          <p:cNvPr id="43" name="Text 6"/>
          <p:cNvSpPr/>
          <p:nvPr/>
        </p:nvSpPr>
        <p:spPr>
          <a:xfrm>
            <a:off x="788194" y="2448818"/>
            <a:ext cx="45148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Change every 3 to 4 days.</a:t>
            </a:r>
            <a:endParaRPr lang="en-US" sz="1125" dirty="0"/>
          </a:p>
        </p:txBody>
      </p:sp>
      <p:sp>
        <p:nvSpPr>
          <p:cNvPr id="44" name="Text 7"/>
          <p:cNvSpPr/>
          <p:nvPr/>
        </p:nvSpPr>
        <p:spPr>
          <a:xfrm>
            <a:off x="6877050" y="1162943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Gels (Daily Application)</a:t>
            </a:r>
            <a:endParaRPr lang="en-US" sz="1350" dirty="0"/>
          </a:p>
        </p:txBody>
      </p:sp>
      <p:sp>
        <p:nvSpPr>
          <p:cNvPr id="45" name="Text 8"/>
          <p:cNvSpPr/>
          <p:nvPr/>
        </p:nvSpPr>
        <p:spPr>
          <a:xfrm>
            <a:off x="6598444" y="1577280"/>
            <a:ext cx="559355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Oestrogel:</a:t>
            </a:r>
            <a:r>
              <a:rPr lang="en-US" sz="1125" dirty="0">
                <a:solidFill>
                  <a:srgbClr val="2C3E50"/>
                </a:solidFill>
              </a:rPr>
              <a:t> 1-3 pumps is standard. </a:t>
            </a:r>
            <a:r>
              <a:rPr lang="en-US" sz="975" b="1" dirty="0">
                <a:solidFill>
                  <a:srgbClr val="4A6D66"/>
                </a:solidFill>
                <a:highlight>
                  <a:srgbClr val="E8F0EE"/>
                </a:highlight>
              </a:rPr>
              <a:t>4 pumps = High</a:t>
            </a:r>
            <a:endParaRPr lang="en-US" sz="1125" dirty="0"/>
          </a:p>
        </p:txBody>
      </p:sp>
      <p:sp>
        <p:nvSpPr>
          <p:cNvPr id="46" name="Text 9"/>
          <p:cNvSpPr/>
          <p:nvPr/>
        </p:nvSpPr>
        <p:spPr>
          <a:xfrm>
            <a:off x="6598444" y="1867793"/>
            <a:ext cx="559355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Sandrena:</a:t>
            </a:r>
            <a:r>
              <a:rPr lang="en-US" sz="1125" dirty="0">
                <a:solidFill>
                  <a:srgbClr val="2C3E50"/>
                </a:solidFill>
              </a:rPr>
              <a:t> Sachet format. </a:t>
            </a:r>
            <a:r>
              <a:rPr lang="en-US" sz="975" b="1" dirty="0">
                <a:solidFill>
                  <a:srgbClr val="4A6D66"/>
                </a:solidFill>
                <a:highlight>
                  <a:srgbClr val="E8F0EE"/>
                </a:highlight>
              </a:rPr>
              <a:t>0.5mg / 1mg / 1.5mg</a:t>
            </a:r>
            <a:endParaRPr lang="en-US" sz="1125" dirty="0"/>
          </a:p>
        </p:txBody>
      </p:sp>
      <p:sp>
        <p:nvSpPr>
          <p:cNvPr id="47" name="Text 10"/>
          <p:cNvSpPr/>
          <p:nvPr/>
        </p:nvSpPr>
        <p:spPr>
          <a:xfrm>
            <a:off x="6598444" y="2158305"/>
            <a:ext cx="559355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Allow 5 mins to dry before dressing.</a:t>
            </a:r>
            <a:endParaRPr lang="en-US" sz="1125" dirty="0"/>
          </a:p>
        </p:txBody>
      </p:sp>
      <p:sp>
        <p:nvSpPr>
          <p:cNvPr id="48" name="Text 11"/>
          <p:cNvSpPr/>
          <p:nvPr/>
        </p:nvSpPr>
        <p:spPr>
          <a:xfrm>
            <a:off x="6598444" y="2448818"/>
            <a:ext cx="52578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Avoid washing area for 1 hour.</a:t>
            </a:r>
            <a:endParaRPr lang="en-US" sz="1125" dirty="0"/>
          </a:p>
        </p:txBody>
      </p:sp>
      <p:sp>
        <p:nvSpPr>
          <p:cNvPr id="49" name="Text 12"/>
          <p:cNvSpPr/>
          <p:nvPr/>
        </p:nvSpPr>
        <p:spPr>
          <a:xfrm>
            <a:off x="1066800" y="4046190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Spray (Daily Application)</a:t>
            </a:r>
            <a:endParaRPr lang="en-US" sz="1350" dirty="0"/>
          </a:p>
        </p:txBody>
      </p:sp>
      <p:sp>
        <p:nvSpPr>
          <p:cNvPr id="50" name="Text 13"/>
          <p:cNvSpPr/>
          <p:nvPr/>
        </p:nvSpPr>
        <p:spPr>
          <a:xfrm>
            <a:off x="788194" y="4460528"/>
            <a:ext cx="56578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Lenzetto:</a:t>
            </a:r>
            <a:r>
              <a:rPr lang="en-US" sz="1125" dirty="0">
                <a:solidFill>
                  <a:srgbClr val="2C3E50"/>
                </a:solidFill>
              </a:rPr>
              <a:t> Apply to inner forearm.</a:t>
            </a:r>
            <a:endParaRPr lang="en-US" sz="1125" dirty="0"/>
          </a:p>
        </p:txBody>
      </p:sp>
      <p:sp>
        <p:nvSpPr>
          <p:cNvPr id="51" name="Text 14"/>
          <p:cNvSpPr/>
          <p:nvPr/>
        </p:nvSpPr>
        <p:spPr>
          <a:xfrm>
            <a:off x="788194" y="4751040"/>
            <a:ext cx="62293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Standard dose: 1 to 2 sprays daily.</a:t>
            </a:r>
            <a:endParaRPr lang="en-US" sz="1125" dirty="0"/>
          </a:p>
        </p:txBody>
      </p:sp>
      <p:sp>
        <p:nvSpPr>
          <p:cNvPr id="52" name="Text 15"/>
          <p:cNvSpPr/>
          <p:nvPr/>
        </p:nvSpPr>
        <p:spPr>
          <a:xfrm>
            <a:off x="788194" y="5041553"/>
            <a:ext cx="58293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Max dose: 3 sprays </a:t>
            </a:r>
            <a:r>
              <a:rPr lang="en-US" sz="975" b="1" dirty="0">
                <a:solidFill>
                  <a:srgbClr val="4A6D66"/>
                </a:solidFill>
                <a:highlight>
                  <a:srgbClr val="E8F0EE"/>
                </a:highlight>
              </a:rPr>
              <a:t>≈ 40mcg patch</a:t>
            </a:r>
            <a:endParaRPr lang="en-US" sz="1125" dirty="0"/>
          </a:p>
        </p:txBody>
      </p:sp>
      <p:sp>
        <p:nvSpPr>
          <p:cNvPr id="53" name="Text 16"/>
          <p:cNvSpPr/>
          <p:nvPr/>
        </p:nvSpPr>
        <p:spPr>
          <a:xfrm>
            <a:off x="788194" y="5332065"/>
            <a:ext cx="63436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Good for those with skin sensitivity.</a:t>
            </a:r>
            <a:endParaRPr lang="en-US" sz="1125" dirty="0"/>
          </a:p>
        </p:txBody>
      </p:sp>
      <p:sp>
        <p:nvSpPr>
          <p:cNvPr id="54" name="Text 17"/>
          <p:cNvSpPr/>
          <p:nvPr/>
        </p:nvSpPr>
        <p:spPr>
          <a:xfrm>
            <a:off x="6877050" y="4046190"/>
            <a:ext cx="53149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Bradford Tip: Dose Equivalents</a:t>
            </a:r>
            <a:endParaRPr lang="en-US" sz="1350" dirty="0"/>
          </a:p>
        </p:txBody>
      </p:sp>
      <p:sp>
        <p:nvSpPr>
          <p:cNvPr id="55" name="Text 18"/>
          <p:cNvSpPr/>
          <p:nvPr/>
        </p:nvSpPr>
        <p:spPr>
          <a:xfrm>
            <a:off x="6419850" y="4498628"/>
            <a:ext cx="2581275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50mcg Patch</a:t>
            </a:r>
            <a:endParaRPr lang="en-US" sz="1050" dirty="0"/>
          </a:p>
        </p:txBody>
      </p:sp>
      <p:sp>
        <p:nvSpPr>
          <p:cNvPr id="56" name="Text 19"/>
          <p:cNvSpPr/>
          <p:nvPr/>
        </p:nvSpPr>
        <p:spPr>
          <a:xfrm>
            <a:off x="9001125" y="4498628"/>
            <a:ext cx="3190875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Standard starting dose</a:t>
            </a:r>
            <a:endParaRPr lang="en-US" sz="1050" dirty="0"/>
          </a:p>
        </p:txBody>
      </p:sp>
      <p:sp>
        <p:nvSpPr>
          <p:cNvPr id="57" name="Text 20"/>
          <p:cNvSpPr/>
          <p:nvPr/>
        </p:nvSpPr>
        <p:spPr>
          <a:xfrm>
            <a:off x="6419850" y="4793903"/>
            <a:ext cx="2827020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2 Pumps Oestrogel</a:t>
            </a:r>
            <a:endParaRPr lang="en-US" sz="1050" dirty="0"/>
          </a:p>
        </p:txBody>
      </p:sp>
      <p:sp>
        <p:nvSpPr>
          <p:cNvPr id="58" name="Text 21"/>
          <p:cNvSpPr/>
          <p:nvPr/>
        </p:nvSpPr>
        <p:spPr>
          <a:xfrm>
            <a:off x="9001125" y="4793903"/>
            <a:ext cx="2581275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≈ 50mcg Patch</a:t>
            </a:r>
            <a:endParaRPr lang="en-US" sz="1050" dirty="0"/>
          </a:p>
        </p:txBody>
      </p:sp>
      <p:sp>
        <p:nvSpPr>
          <p:cNvPr id="59" name="Text 22"/>
          <p:cNvSpPr/>
          <p:nvPr/>
        </p:nvSpPr>
        <p:spPr>
          <a:xfrm>
            <a:off x="6419850" y="5089178"/>
            <a:ext cx="2581275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1mg Sandrena</a:t>
            </a:r>
            <a:endParaRPr lang="en-US" sz="1050" dirty="0"/>
          </a:p>
        </p:txBody>
      </p:sp>
      <p:sp>
        <p:nvSpPr>
          <p:cNvPr id="60" name="Text 23"/>
          <p:cNvSpPr/>
          <p:nvPr/>
        </p:nvSpPr>
        <p:spPr>
          <a:xfrm>
            <a:off x="9001125" y="5089178"/>
            <a:ext cx="2581275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≈ 50mcg Patch</a:t>
            </a:r>
            <a:endParaRPr lang="en-US" sz="1050" dirty="0"/>
          </a:p>
        </p:txBody>
      </p:sp>
      <p:sp>
        <p:nvSpPr>
          <p:cNvPr id="61" name="Text 24"/>
          <p:cNvSpPr/>
          <p:nvPr/>
        </p:nvSpPr>
        <p:spPr>
          <a:xfrm>
            <a:off x="6419850" y="5384453"/>
            <a:ext cx="2827020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3 Sprays Lenzetto</a:t>
            </a:r>
            <a:endParaRPr lang="en-US" sz="1050" dirty="0"/>
          </a:p>
        </p:txBody>
      </p:sp>
      <p:sp>
        <p:nvSpPr>
          <p:cNvPr id="62" name="Text 25"/>
          <p:cNvSpPr/>
          <p:nvPr/>
        </p:nvSpPr>
        <p:spPr>
          <a:xfrm>
            <a:off x="9001125" y="5384453"/>
            <a:ext cx="2581275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≈ 40mcg Patch</a:t>
            </a:r>
            <a:endParaRPr lang="en-US" sz="1050" dirty="0"/>
          </a:p>
        </p:txBody>
      </p:sp>
      <p:sp>
        <p:nvSpPr>
          <p:cNvPr id="63" name="Text 26"/>
          <p:cNvSpPr/>
          <p:nvPr/>
        </p:nvSpPr>
        <p:spPr>
          <a:xfrm>
            <a:off x="6419850" y="5794028"/>
            <a:ext cx="57721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7F8C8D"/>
                </a:solidFill>
              </a:rPr>
              <a:t>*Always titrate based on symptoms, not levels.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5762</Words>
  <Application>Microsoft Office PowerPoint</Application>
  <PresentationFormat>Widescreen</PresentationFormat>
  <Paragraphs>748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Open Sans</vt:lpstr>
      <vt:lpstr>Inter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2026-05-04T13:01:58Z</dcterms:created>
  <dcterms:modified xsi:type="dcterms:W3CDTF">2026-05-04T13:23:25Z</dcterms:modified>
</cp:coreProperties>
</file>