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embeddedFontLst>
    <p:embeddedFont>
      <p:font typeface="Montserrat" panose="00000500000000000000" pitchFamily="2" charset="0"/>
      <p:regular r:id="rId24"/>
      <p:bold r:id="rId25"/>
      <p:italic r:id="rId26"/>
      <p:bold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4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1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19.png"/><Relationship Id="rId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5.png"/><Relationship Id="rId9" Type="http://schemas.openxmlformats.org/officeDocument/2006/relationships/image" Target="../media/image8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1.png"/><Relationship Id="rId21" Type="http://schemas.openxmlformats.org/officeDocument/2006/relationships/image" Target="../media/image116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1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88.png"/><Relationship Id="rId9" Type="http://schemas.openxmlformats.org/officeDocument/2006/relationships/image" Target="../media/image1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18" Type="http://schemas.openxmlformats.org/officeDocument/2006/relationships/image" Target="../media/image140.png"/><Relationship Id="rId3" Type="http://schemas.openxmlformats.org/officeDocument/2006/relationships/image" Target="../media/image1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3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5" Type="http://schemas.openxmlformats.org/officeDocument/2006/relationships/image" Target="../media/image49.png"/><Relationship Id="rId10" Type="http://schemas.openxmlformats.org/officeDocument/2006/relationships/image" Target="../media/image133.png"/><Relationship Id="rId19" Type="http://schemas.openxmlformats.org/officeDocument/2006/relationships/image" Target="../media/image141.png"/><Relationship Id="rId4" Type="http://schemas.openxmlformats.org/officeDocument/2006/relationships/image" Target="../media/image8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18" Type="http://schemas.openxmlformats.org/officeDocument/2006/relationships/image" Target="../media/image155.png"/><Relationship Id="rId3" Type="http://schemas.openxmlformats.org/officeDocument/2006/relationships/image" Target="../media/image1.png"/><Relationship Id="rId21" Type="http://schemas.openxmlformats.org/officeDocument/2006/relationships/image" Target="../media/image158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17" Type="http://schemas.openxmlformats.org/officeDocument/2006/relationships/image" Target="../media/image15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3.png"/><Relationship Id="rId20" Type="http://schemas.openxmlformats.org/officeDocument/2006/relationships/image" Target="../media/image1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19" Type="http://schemas.openxmlformats.org/officeDocument/2006/relationships/image" Target="../media/image156.png"/><Relationship Id="rId4" Type="http://schemas.openxmlformats.org/officeDocument/2006/relationships/image" Target="../media/image5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image" Target="../media/image167.png"/><Relationship Id="rId3" Type="http://schemas.openxmlformats.org/officeDocument/2006/relationships/image" Target="../media/image1.pn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4" Type="http://schemas.openxmlformats.org/officeDocument/2006/relationships/image" Target="../media/image5.png"/><Relationship Id="rId9" Type="http://schemas.openxmlformats.org/officeDocument/2006/relationships/image" Target="../media/image163.png"/><Relationship Id="rId14" Type="http://schemas.openxmlformats.org/officeDocument/2006/relationships/image" Target="../media/image1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3" Type="http://schemas.openxmlformats.org/officeDocument/2006/relationships/image" Target="../media/image1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4" Type="http://schemas.openxmlformats.org/officeDocument/2006/relationships/image" Target="../media/image39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0.png"/><Relationship Id="rId18" Type="http://schemas.openxmlformats.org/officeDocument/2006/relationships/image" Target="../media/image195.png"/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17" Type="http://schemas.openxmlformats.org/officeDocument/2006/relationships/image" Target="../media/image19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93.png"/><Relationship Id="rId20" Type="http://schemas.openxmlformats.org/officeDocument/2006/relationships/image" Target="../media/image1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png"/><Relationship Id="rId11" Type="http://schemas.openxmlformats.org/officeDocument/2006/relationships/image" Target="../media/image188.png"/><Relationship Id="rId5" Type="http://schemas.openxmlformats.org/officeDocument/2006/relationships/image" Target="../media/image182.png"/><Relationship Id="rId15" Type="http://schemas.openxmlformats.org/officeDocument/2006/relationships/image" Target="../media/image192.png"/><Relationship Id="rId10" Type="http://schemas.openxmlformats.org/officeDocument/2006/relationships/image" Target="../media/image187.png"/><Relationship Id="rId19" Type="http://schemas.openxmlformats.org/officeDocument/2006/relationships/image" Target="../media/image196.png"/><Relationship Id="rId4" Type="http://schemas.openxmlformats.org/officeDocument/2006/relationships/image" Target="../media/image19.png"/><Relationship Id="rId9" Type="http://schemas.openxmlformats.org/officeDocument/2006/relationships/image" Target="../media/image186.png"/><Relationship Id="rId14" Type="http://schemas.openxmlformats.org/officeDocument/2006/relationships/image" Target="../media/image19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18" Type="http://schemas.openxmlformats.org/officeDocument/2006/relationships/image" Target="../media/image212.png"/><Relationship Id="rId3" Type="http://schemas.openxmlformats.org/officeDocument/2006/relationships/image" Target="../media/image1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17" Type="http://schemas.openxmlformats.org/officeDocument/2006/relationships/image" Target="../media/image21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18" Type="http://schemas.openxmlformats.org/officeDocument/2006/relationships/image" Target="../media/image226.png"/><Relationship Id="rId3" Type="http://schemas.openxmlformats.org/officeDocument/2006/relationships/image" Target="../media/image1.png"/><Relationship Id="rId21" Type="http://schemas.openxmlformats.org/officeDocument/2006/relationships/image" Target="../media/image228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17" Type="http://schemas.openxmlformats.org/officeDocument/2006/relationships/image" Target="../media/image225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24.png"/><Relationship Id="rId20" Type="http://schemas.openxmlformats.org/officeDocument/2006/relationships/image" Target="../media/image2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5" Type="http://schemas.openxmlformats.org/officeDocument/2006/relationships/image" Target="../media/image223.png"/><Relationship Id="rId10" Type="http://schemas.openxmlformats.org/officeDocument/2006/relationships/image" Target="../media/image218.png"/><Relationship Id="rId19" Type="http://schemas.openxmlformats.org/officeDocument/2006/relationships/image" Target="../media/image31.png"/><Relationship Id="rId4" Type="http://schemas.openxmlformats.org/officeDocument/2006/relationships/image" Target="../media/image88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1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251.png"/><Relationship Id="rId18" Type="http://schemas.openxmlformats.org/officeDocument/2006/relationships/image" Target="../media/image255.png"/><Relationship Id="rId3" Type="http://schemas.openxmlformats.org/officeDocument/2006/relationships/image" Target="../media/image1.png"/><Relationship Id="rId21" Type="http://schemas.openxmlformats.org/officeDocument/2006/relationships/image" Target="../media/image258.png"/><Relationship Id="rId7" Type="http://schemas.openxmlformats.org/officeDocument/2006/relationships/image" Target="../media/image245.png"/><Relationship Id="rId12" Type="http://schemas.openxmlformats.org/officeDocument/2006/relationships/image" Target="../media/image250.png"/><Relationship Id="rId17" Type="http://schemas.openxmlformats.org/officeDocument/2006/relationships/image" Target="../media/image25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249.png"/><Relationship Id="rId5" Type="http://schemas.openxmlformats.org/officeDocument/2006/relationships/image" Target="../media/image244.png"/><Relationship Id="rId15" Type="http://schemas.openxmlformats.org/officeDocument/2006/relationships/image" Target="../media/image162.png"/><Relationship Id="rId10" Type="http://schemas.openxmlformats.org/officeDocument/2006/relationships/image" Target="../media/image248.png"/><Relationship Id="rId19" Type="http://schemas.openxmlformats.org/officeDocument/2006/relationships/image" Target="../media/image256.png"/><Relationship Id="rId4" Type="http://schemas.openxmlformats.org/officeDocument/2006/relationships/image" Target="../media/image19.png"/><Relationship Id="rId9" Type="http://schemas.openxmlformats.org/officeDocument/2006/relationships/image" Target="../media/image247.png"/><Relationship Id="rId14" Type="http://schemas.openxmlformats.org/officeDocument/2006/relationships/image" Target="../media/image252.png"/><Relationship Id="rId22" Type="http://schemas.openxmlformats.org/officeDocument/2006/relationships/image" Target="../media/image2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268.png"/><Relationship Id="rId18" Type="http://schemas.openxmlformats.org/officeDocument/2006/relationships/image" Target="../media/image273.png"/><Relationship Id="rId3" Type="http://schemas.openxmlformats.org/officeDocument/2006/relationships/image" Target="../media/image1.png"/><Relationship Id="rId21" Type="http://schemas.openxmlformats.org/officeDocument/2006/relationships/image" Target="../media/image276.png"/><Relationship Id="rId7" Type="http://schemas.openxmlformats.org/officeDocument/2006/relationships/image" Target="../media/image262.png"/><Relationship Id="rId12" Type="http://schemas.openxmlformats.org/officeDocument/2006/relationships/image" Target="../media/image267.png"/><Relationship Id="rId17" Type="http://schemas.openxmlformats.org/officeDocument/2006/relationships/image" Target="../media/image272.png"/><Relationship Id="rId25" Type="http://schemas.openxmlformats.org/officeDocument/2006/relationships/image" Target="../media/image28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71.png"/><Relationship Id="rId20" Type="http://schemas.openxmlformats.org/officeDocument/2006/relationships/image" Target="../media/image2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1.png"/><Relationship Id="rId11" Type="http://schemas.openxmlformats.org/officeDocument/2006/relationships/image" Target="../media/image266.png"/><Relationship Id="rId24" Type="http://schemas.openxmlformats.org/officeDocument/2006/relationships/image" Target="../media/image279.png"/><Relationship Id="rId5" Type="http://schemas.openxmlformats.org/officeDocument/2006/relationships/image" Target="../media/image260.png"/><Relationship Id="rId15" Type="http://schemas.openxmlformats.org/officeDocument/2006/relationships/image" Target="../media/image270.png"/><Relationship Id="rId23" Type="http://schemas.openxmlformats.org/officeDocument/2006/relationships/image" Target="../media/image278.png"/><Relationship Id="rId10" Type="http://schemas.openxmlformats.org/officeDocument/2006/relationships/image" Target="../media/image265.png"/><Relationship Id="rId19" Type="http://schemas.openxmlformats.org/officeDocument/2006/relationships/image" Target="../media/image274.png"/><Relationship Id="rId4" Type="http://schemas.openxmlformats.org/officeDocument/2006/relationships/image" Target="../media/image54.png"/><Relationship Id="rId9" Type="http://schemas.openxmlformats.org/officeDocument/2006/relationships/image" Target="../media/image264.png"/><Relationship Id="rId14" Type="http://schemas.openxmlformats.org/officeDocument/2006/relationships/image" Target="../media/image269.png"/><Relationship Id="rId22" Type="http://schemas.openxmlformats.org/officeDocument/2006/relationships/image" Target="../media/image2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787950"/>
            <a:ext cx="114300" cy="1143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575" y="4787950"/>
            <a:ext cx="114300" cy="114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625" y="571500"/>
            <a:ext cx="4714875" cy="57150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571500" y="571500"/>
            <a:ext cx="5762625" cy="228600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12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BRADFORD VTS </a:t>
            </a:r>
            <a:r>
              <a:rPr lang="en-US" sz="1200" b="1" kern="0" spc="120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TEACHING DECK 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 1"/>
          <p:cNvSpPr/>
          <p:nvPr/>
        </p:nvSpPr>
        <p:spPr>
          <a:xfrm>
            <a:off x="571500" y="914400"/>
            <a:ext cx="5762625" cy="20114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 — Symptoms and Assessment</a:t>
            </a:r>
            <a:endParaRPr lang="en-US" sz="4800" dirty="0"/>
          </a:p>
        </p:txBody>
      </p:sp>
      <p:sp>
        <p:nvSpPr>
          <p:cNvPr id="9" name="Text 2"/>
          <p:cNvSpPr/>
          <p:nvPr/>
        </p:nvSpPr>
        <p:spPr>
          <a:xfrm>
            <a:off x="571500" y="3230612"/>
            <a:ext cx="5762625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clinically robust framework for GP trainees, covering definitions, the full symptom spectrum, and diagnostic pathways in accordance with NICE NG23.</a:t>
            </a:r>
            <a:endParaRPr lang="en-US" sz="1500" dirty="0"/>
          </a:p>
        </p:txBody>
      </p:sp>
      <p:sp>
        <p:nvSpPr>
          <p:cNvPr id="10" name="Text 3"/>
          <p:cNvSpPr/>
          <p:nvPr/>
        </p:nvSpPr>
        <p:spPr>
          <a:xfrm>
            <a:off x="781050" y="4716512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Clinical Knowledge</a:t>
            </a:r>
            <a:endParaRPr lang="en-US" sz="1350" dirty="0"/>
          </a:p>
        </p:txBody>
      </p:sp>
      <p:sp>
        <p:nvSpPr>
          <p:cNvPr id="11" name="Text 4"/>
          <p:cNvSpPr/>
          <p:nvPr/>
        </p:nvSpPr>
        <p:spPr>
          <a:xfrm>
            <a:off x="3286125" y="4716512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Consultation Skills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571500" y="5848350"/>
            <a:ext cx="5762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Vocational Training Scheme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571500" y="6086475"/>
            <a:ext cx="57626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5A5A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Current Date: May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806773"/>
            <a:ext cx="5429250" cy="1181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3346252"/>
            <a:ext cx="154186" cy="12605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3997970"/>
            <a:ext cx="167878" cy="1372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4636889"/>
            <a:ext cx="212527" cy="17383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5303044"/>
            <a:ext cx="190798" cy="155972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2656582"/>
            <a:ext cx="2619375" cy="1264741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2904232"/>
            <a:ext cx="114300" cy="1143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6375" y="2656582"/>
            <a:ext cx="2619375" cy="1264741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86875" y="2904232"/>
            <a:ext cx="114300" cy="114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0" y="4111823"/>
            <a:ext cx="2619375" cy="1264741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4359473"/>
            <a:ext cx="114300" cy="114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96375" y="4111823"/>
            <a:ext cx="2619375" cy="1264741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86875" y="4359473"/>
            <a:ext cx="114300" cy="114300"/>
          </a:xfrm>
          <a:prstGeom prst="rect">
            <a:avLst/>
          </a:prstGeom>
        </p:spPr>
      </p:pic>
      <p:sp>
        <p:nvSpPr>
          <p:cNvPr id="17" name="Text 0"/>
          <p:cNvSpPr/>
          <p:nvPr/>
        </p:nvSpPr>
        <p:spPr>
          <a:xfrm>
            <a:off x="695325" y="381000"/>
            <a:ext cx="56388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8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Introduction to Bradford VTS Deck 1</a:t>
            </a:r>
            <a:endParaRPr lang="en-US" sz="2400" dirty="0"/>
          </a:p>
        </p:txBody>
      </p:sp>
      <p:sp>
        <p:nvSpPr>
          <p:cNvPr id="19" name="Text 2"/>
          <p:cNvSpPr/>
          <p:nvPr/>
        </p:nvSpPr>
        <p:spPr>
          <a:xfrm>
            <a:off x="666750" y="1997273"/>
            <a:ext cx="5048250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"How many women in your current patient list are suffering in silence? Today we define the spectrum."</a:t>
            </a:r>
            <a:endParaRPr lang="en-US" sz="1500" dirty="0"/>
          </a:p>
        </p:txBody>
      </p:sp>
      <p:sp>
        <p:nvSpPr>
          <p:cNvPr id="20" name="Text 3"/>
          <p:cNvSpPr/>
          <p:nvPr/>
        </p:nvSpPr>
        <p:spPr>
          <a:xfrm>
            <a:off x="773311" y="3225998"/>
            <a:ext cx="5132189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Establish foundational knowledge on symptoms and clinical assessment based on </a:t>
            </a:r>
            <a:r>
              <a:rPr lang="en-US" sz="1350" b="1" dirty="0">
                <a:solidFill>
                  <a:srgbClr val="2D3436"/>
                </a:solidFill>
              </a:rPr>
              <a:t>NICE NG23</a:t>
            </a:r>
            <a:r>
              <a:rPr lang="en-US" sz="1350" dirty="0">
                <a:solidFill>
                  <a:srgbClr val="2D3436"/>
                </a:solidFill>
              </a:rPr>
              <a:t>.</a:t>
            </a:r>
            <a:endParaRPr lang="en-US" sz="1350" dirty="0"/>
          </a:p>
        </p:txBody>
      </p:sp>
      <p:sp>
        <p:nvSpPr>
          <p:cNvPr id="21" name="Text 4"/>
          <p:cNvSpPr/>
          <p:nvPr/>
        </p:nvSpPr>
        <p:spPr>
          <a:xfrm>
            <a:off x="787003" y="3883223"/>
            <a:ext cx="5118497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Bridge clinical guidelines with </a:t>
            </a:r>
            <a:r>
              <a:rPr lang="en-US" sz="1350" b="1" dirty="0">
                <a:solidFill>
                  <a:srgbClr val="2D3436"/>
                </a:solidFill>
              </a:rPr>
              <a:t>SCA (Simulated Consultation Assessment)</a:t>
            </a:r>
            <a:r>
              <a:rPr lang="en-US" sz="1350" dirty="0">
                <a:solidFill>
                  <a:srgbClr val="2D3436"/>
                </a:solidFill>
              </a:rPr>
              <a:t> frameworks.</a:t>
            </a:r>
            <a:endParaRPr lang="en-US" sz="1350" dirty="0"/>
          </a:p>
        </p:txBody>
      </p:sp>
      <p:sp>
        <p:nvSpPr>
          <p:cNvPr id="22" name="Text 5"/>
          <p:cNvSpPr/>
          <p:nvPr/>
        </p:nvSpPr>
        <p:spPr>
          <a:xfrm>
            <a:off x="831652" y="4540448"/>
            <a:ext cx="5073848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Target high-yield facts for </a:t>
            </a:r>
            <a:r>
              <a:rPr lang="en-US" sz="1350" b="1" dirty="0">
                <a:solidFill>
                  <a:srgbClr val="2D3436"/>
                </a:solidFill>
              </a:rPr>
              <a:t>AKT (Applied Knowledge Test)</a:t>
            </a:r>
            <a:r>
              <a:rPr lang="en-US" sz="1350" dirty="0">
                <a:solidFill>
                  <a:srgbClr val="2D3436"/>
                </a:solidFill>
              </a:rPr>
              <a:t> readiness.</a:t>
            </a:r>
            <a:endParaRPr lang="en-US" sz="1350" dirty="0"/>
          </a:p>
        </p:txBody>
      </p:sp>
      <p:sp>
        <p:nvSpPr>
          <p:cNvPr id="23" name="Text 6"/>
          <p:cNvSpPr/>
          <p:nvPr/>
        </p:nvSpPr>
        <p:spPr>
          <a:xfrm>
            <a:off x="809923" y="5197673"/>
            <a:ext cx="5095577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Develop practical skills for identifying </a:t>
            </a:r>
            <a:r>
              <a:rPr lang="en-US" sz="1350" b="1" dirty="0">
                <a:solidFill>
                  <a:srgbClr val="2D3436"/>
                </a:solidFill>
              </a:rPr>
              <a:t>Red Flags</a:t>
            </a:r>
            <a:r>
              <a:rPr lang="en-US" sz="1350" dirty="0">
                <a:solidFill>
                  <a:srgbClr val="2D3436"/>
                </a:solidFill>
              </a:rPr>
              <a:t> and complex presentations.</a:t>
            </a:r>
            <a:endParaRPr lang="en-US" sz="1350" dirty="0"/>
          </a:p>
        </p:txBody>
      </p:sp>
      <p:sp>
        <p:nvSpPr>
          <p:cNvPr id="24" name="Text 7"/>
          <p:cNvSpPr/>
          <p:nvPr/>
        </p:nvSpPr>
        <p:spPr>
          <a:xfrm>
            <a:off x="6286500" y="2142232"/>
            <a:ext cx="5429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NAVIGATE THIS DECK</a:t>
            </a:r>
            <a:endParaRPr lang="en-US" sz="1200" dirty="0"/>
          </a:p>
        </p:txBody>
      </p:sp>
      <p:sp>
        <p:nvSpPr>
          <p:cNvPr id="25" name="Text 8"/>
          <p:cNvSpPr/>
          <p:nvPr/>
        </p:nvSpPr>
        <p:spPr>
          <a:xfrm>
            <a:off x="6686550" y="2847082"/>
            <a:ext cx="16459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</a:t>
            </a:r>
            <a:endParaRPr lang="en-US" sz="1200" dirty="0"/>
          </a:p>
        </p:txBody>
      </p:sp>
      <p:sp>
        <p:nvSpPr>
          <p:cNvPr id="26" name="Text 9"/>
          <p:cNvSpPr/>
          <p:nvPr/>
        </p:nvSpPr>
        <p:spPr>
          <a:xfrm>
            <a:off x="6477000" y="3170932"/>
            <a:ext cx="2238375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636E72"/>
                </a:solidFill>
              </a:rPr>
              <a:t>High-yield exam facts, statistics, and diagnostic thresholds for the written paper.</a:t>
            </a:r>
            <a:endParaRPr lang="en-US" sz="1050" dirty="0"/>
          </a:p>
        </p:txBody>
      </p:sp>
      <p:sp>
        <p:nvSpPr>
          <p:cNvPr id="27" name="Text 10"/>
          <p:cNvSpPr/>
          <p:nvPr/>
        </p:nvSpPr>
        <p:spPr>
          <a:xfrm>
            <a:off x="9496425" y="2847082"/>
            <a:ext cx="16459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Focus</a:t>
            </a:r>
            <a:endParaRPr lang="en-US" sz="1200" dirty="0"/>
          </a:p>
        </p:txBody>
      </p:sp>
      <p:sp>
        <p:nvSpPr>
          <p:cNvPr id="28" name="Text 11"/>
          <p:cNvSpPr/>
          <p:nvPr/>
        </p:nvSpPr>
        <p:spPr>
          <a:xfrm>
            <a:off x="9286875" y="3170932"/>
            <a:ext cx="2238375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636E72"/>
                </a:solidFill>
              </a:rPr>
              <a:t>Consultation frameworks, patient-centered phrasing, and shared decision-making.</a:t>
            </a:r>
            <a:endParaRPr lang="en-US" sz="1050" dirty="0"/>
          </a:p>
        </p:txBody>
      </p:sp>
      <p:sp>
        <p:nvSpPr>
          <p:cNvPr id="29" name="Text 12"/>
          <p:cNvSpPr/>
          <p:nvPr/>
        </p:nvSpPr>
        <p:spPr>
          <a:xfrm>
            <a:off x="6686550" y="4302323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39C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Pitfall Alert</a:t>
            </a:r>
            <a:endParaRPr lang="en-US" sz="1200" dirty="0"/>
          </a:p>
        </p:txBody>
      </p:sp>
      <p:sp>
        <p:nvSpPr>
          <p:cNvPr id="30" name="Text 13"/>
          <p:cNvSpPr/>
          <p:nvPr/>
        </p:nvSpPr>
        <p:spPr>
          <a:xfrm>
            <a:off x="6477000" y="4626173"/>
            <a:ext cx="2238375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636E72"/>
                </a:solidFill>
              </a:rPr>
              <a:t>Common clinical errors, diagnostic misses, and medicolegal risks in practice.</a:t>
            </a:r>
            <a:endParaRPr lang="en-US" sz="1050" dirty="0"/>
          </a:p>
        </p:txBody>
      </p:sp>
      <p:sp>
        <p:nvSpPr>
          <p:cNvPr id="31" name="Text 14"/>
          <p:cNvSpPr/>
          <p:nvPr/>
        </p:nvSpPr>
        <p:spPr>
          <a:xfrm>
            <a:off x="9496425" y="4302323"/>
            <a:ext cx="1463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Flag</a:t>
            </a:r>
            <a:endParaRPr lang="en-US" sz="1200" dirty="0"/>
          </a:p>
        </p:txBody>
      </p:sp>
      <p:sp>
        <p:nvSpPr>
          <p:cNvPr id="32" name="Text 15"/>
          <p:cNvSpPr/>
          <p:nvPr/>
        </p:nvSpPr>
        <p:spPr>
          <a:xfrm>
            <a:off x="9286875" y="4626173"/>
            <a:ext cx="2238375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636E72"/>
                </a:solidFill>
              </a:rPr>
              <a:t>Urgent symptoms, 2-week wait referral criteria, and safety-critical warnings.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3619500" cy="27336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522958"/>
            <a:ext cx="190500" cy="152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0" y="1232446"/>
            <a:ext cx="3619500" cy="27336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4375" y="1522958"/>
            <a:ext cx="190500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0" y="1232446"/>
            <a:ext cx="3619500" cy="27336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4375" y="1522958"/>
            <a:ext cx="190500" cy="152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251871"/>
            <a:ext cx="5524500" cy="1188541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4617541"/>
            <a:ext cx="381000" cy="4572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4251871"/>
            <a:ext cx="5524500" cy="1188541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5" name="Text 1"/>
          <p:cNvSpPr/>
          <p:nvPr/>
        </p:nvSpPr>
        <p:spPr>
          <a:xfrm>
            <a:off x="695325" y="581025"/>
            <a:ext cx="987552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Definition and epidemiology</a:t>
            </a:r>
            <a:endParaRPr lang="en-US" sz="2400" dirty="0"/>
          </a:p>
        </p:txBody>
      </p:sp>
      <p:sp>
        <p:nvSpPr>
          <p:cNvPr id="16" name="Text 2"/>
          <p:cNvSpPr/>
          <p:nvPr/>
        </p:nvSpPr>
        <p:spPr>
          <a:xfrm>
            <a:off x="1019175" y="1470571"/>
            <a:ext cx="18516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</a:t>
            </a:r>
            <a:endParaRPr lang="en-US" sz="1350" dirty="0"/>
          </a:p>
        </p:txBody>
      </p:sp>
      <p:sp>
        <p:nvSpPr>
          <p:cNvPr id="17" name="Text 3"/>
          <p:cNvSpPr/>
          <p:nvPr/>
        </p:nvSpPr>
        <p:spPr>
          <a:xfrm>
            <a:off x="714375" y="1870621"/>
            <a:ext cx="31432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Permanent cessation of menstruation due to loss of ovarian follicular function.</a:t>
            </a:r>
            <a:endParaRPr lang="en-US" sz="1125" dirty="0"/>
          </a:p>
        </p:txBody>
      </p:sp>
      <p:sp>
        <p:nvSpPr>
          <p:cNvPr id="18" name="Text 4"/>
          <p:cNvSpPr/>
          <p:nvPr/>
        </p:nvSpPr>
        <p:spPr>
          <a:xfrm>
            <a:off x="904875" y="2442121"/>
            <a:ext cx="390836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Diagnosed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retrospectively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50" dirty="0"/>
          </a:p>
        </p:txBody>
      </p:sp>
      <p:sp>
        <p:nvSpPr>
          <p:cNvPr id="19" name="Text 5"/>
          <p:cNvSpPr/>
          <p:nvPr/>
        </p:nvSpPr>
        <p:spPr>
          <a:xfrm>
            <a:off x="904875" y="2737396"/>
            <a:ext cx="2952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Requires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consecutive months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of amenorrhoea.</a:t>
            </a:r>
            <a:endParaRPr lang="en-US" sz="1050" dirty="0"/>
          </a:p>
        </p:txBody>
      </p:sp>
      <p:sp>
        <p:nvSpPr>
          <p:cNvPr id="20" name="Text 6"/>
          <p:cNvSpPr/>
          <p:nvPr/>
        </p:nvSpPr>
        <p:spPr>
          <a:xfrm>
            <a:off x="904875" y="3232696"/>
            <a:ext cx="2952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other pathological or physiological cause present.</a:t>
            </a:r>
            <a:endParaRPr lang="en-US" sz="1050" dirty="0"/>
          </a:p>
        </p:txBody>
      </p:sp>
      <p:sp>
        <p:nvSpPr>
          <p:cNvPr id="21" name="Text 7"/>
          <p:cNvSpPr/>
          <p:nvPr/>
        </p:nvSpPr>
        <p:spPr>
          <a:xfrm>
            <a:off x="4829175" y="1470571"/>
            <a:ext cx="26746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PERIMENOPAUSE</a:t>
            </a:r>
            <a:endParaRPr lang="en-US" sz="1350" dirty="0"/>
          </a:p>
        </p:txBody>
      </p:sp>
      <p:sp>
        <p:nvSpPr>
          <p:cNvPr id="22" name="Text 8"/>
          <p:cNvSpPr/>
          <p:nvPr/>
        </p:nvSpPr>
        <p:spPr>
          <a:xfrm>
            <a:off x="4524375" y="1870621"/>
            <a:ext cx="31432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transition phase leading up to the final menstrual period.</a:t>
            </a:r>
            <a:endParaRPr lang="en-US" sz="1125" dirty="0"/>
          </a:p>
        </p:txBody>
      </p:sp>
      <p:sp>
        <p:nvSpPr>
          <p:cNvPr id="23" name="Text 9"/>
          <p:cNvSpPr/>
          <p:nvPr/>
        </p:nvSpPr>
        <p:spPr>
          <a:xfrm>
            <a:off x="4714875" y="2442121"/>
            <a:ext cx="511094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Characterised by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irregular cycles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50" dirty="0"/>
          </a:p>
        </p:txBody>
      </p:sp>
      <p:sp>
        <p:nvSpPr>
          <p:cNvPr id="24" name="Text 10"/>
          <p:cNvSpPr/>
          <p:nvPr/>
        </p:nvSpPr>
        <p:spPr>
          <a:xfrm>
            <a:off x="4714875" y="2737396"/>
            <a:ext cx="2952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Fluctuating hormone levels (FSH/Oestrogen).</a:t>
            </a:r>
            <a:endParaRPr lang="en-US" sz="1050" dirty="0"/>
          </a:p>
        </p:txBody>
      </p:sp>
      <p:sp>
        <p:nvSpPr>
          <p:cNvPr id="25" name="Text 11"/>
          <p:cNvSpPr/>
          <p:nvPr/>
        </p:nvSpPr>
        <p:spPr>
          <a:xfrm>
            <a:off x="4714875" y="3232696"/>
            <a:ext cx="2952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Symptoms often begin here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before menstruation stops.</a:t>
            </a:r>
            <a:endParaRPr lang="en-US" sz="1050" dirty="0"/>
          </a:p>
        </p:txBody>
      </p:sp>
      <p:sp>
        <p:nvSpPr>
          <p:cNvPr id="26" name="Text 12"/>
          <p:cNvSpPr/>
          <p:nvPr/>
        </p:nvSpPr>
        <p:spPr>
          <a:xfrm>
            <a:off x="8639175" y="1470571"/>
            <a:ext cx="6172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8334375" y="1870621"/>
            <a:ext cx="31432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Premature Ovarian Insufficiency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(formerly premature menopause).</a:t>
            </a:r>
            <a:endParaRPr lang="en-US" sz="1125" dirty="0"/>
          </a:p>
        </p:txBody>
      </p:sp>
      <p:sp>
        <p:nvSpPr>
          <p:cNvPr id="28" name="Text 14"/>
          <p:cNvSpPr/>
          <p:nvPr/>
        </p:nvSpPr>
        <p:spPr>
          <a:xfrm>
            <a:off x="8524875" y="2442121"/>
            <a:ext cx="3667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Occurs before the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of 40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50" dirty="0"/>
          </a:p>
        </p:txBody>
      </p:sp>
      <p:sp>
        <p:nvSpPr>
          <p:cNvPr id="29" name="Text 15"/>
          <p:cNvSpPr/>
          <p:nvPr/>
        </p:nvSpPr>
        <p:spPr>
          <a:xfrm>
            <a:off x="8524875" y="2737396"/>
            <a:ext cx="3667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Affects approximately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1% of women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50" dirty="0"/>
          </a:p>
        </p:txBody>
      </p:sp>
      <p:sp>
        <p:nvSpPr>
          <p:cNvPr id="30" name="Text 16"/>
          <p:cNvSpPr/>
          <p:nvPr/>
        </p:nvSpPr>
        <p:spPr>
          <a:xfrm>
            <a:off x="8524875" y="3032671"/>
            <a:ext cx="2952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Requires specific diagnostic criteria (2x FSH readings).</a:t>
            </a:r>
            <a:endParaRPr lang="en-US" sz="1050" dirty="0"/>
          </a:p>
        </p:txBody>
      </p:sp>
      <p:sp>
        <p:nvSpPr>
          <p:cNvPr id="31" name="Text 17"/>
          <p:cNvSpPr/>
          <p:nvPr/>
        </p:nvSpPr>
        <p:spPr>
          <a:xfrm>
            <a:off x="1238250" y="4593729"/>
            <a:ext cx="4048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HIGH-YIELD STAT</a:t>
            </a:r>
            <a:endParaRPr lang="en-US" sz="1050" dirty="0"/>
          </a:p>
        </p:txBody>
      </p:sp>
      <p:sp>
        <p:nvSpPr>
          <p:cNvPr id="32" name="Text 18"/>
          <p:cNvSpPr/>
          <p:nvPr/>
        </p:nvSpPr>
        <p:spPr>
          <a:xfrm>
            <a:off x="1238250" y="4841379"/>
            <a:ext cx="9326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Average age of menopause in the UK: </a:t>
            </a:r>
            <a:r>
              <a:rPr lang="en-US" sz="1350" b="1" dirty="0">
                <a:solidFill>
                  <a:srgbClr val="FFD7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51 years</a:t>
            </a:r>
            <a:endParaRPr lang="en-US" sz="1350" dirty="0"/>
          </a:p>
        </p:txBody>
      </p:sp>
      <p:sp>
        <p:nvSpPr>
          <p:cNvPr id="33" name="Text 19"/>
          <p:cNvSpPr/>
          <p:nvPr/>
        </p:nvSpPr>
        <p:spPr>
          <a:xfrm>
            <a:off x="6381750" y="4442371"/>
            <a:ext cx="5143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SURGICAL MENOPAUSE</a:t>
            </a:r>
            <a:endParaRPr lang="en-US" sz="1050" dirty="0"/>
          </a:p>
        </p:txBody>
      </p:sp>
      <p:sp>
        <p:nvSpPr>
          <p:cNvPr id="34" name="Text 20"/>
          <p:cNvSpPr/>
          <p:nvPr/>
        </p:nvSpPr>
        <p:spPr>
          <a:xfrm>
            <a:off x="6381750" y="4690021"/>
            <a:ext cx="5143500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Bilateral oophorectomy causes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immediate menopause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regardless of age. Symptoms are often </a:t>
            </a: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more severe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than natural menopause due to the abrupt hormonal change.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49448"/>
            <a:ext cx="76200" cy="4762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099096"/>
            <a:ext cx="5476875" cy="342096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337221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948559"/>
            <a:ext cx="5000625" cy="381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4672459"/>
            <a:ext cx="5476875" cy="1880741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4872484"/>
            <a:ext cx="238125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099096"/>
            <a:ext cx="5476875" cy="265092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299121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3902422"/>
            <a:ext cx="5476875" cy="2650927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4102447"/>
            <a:ext cx="238125" cy="19050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695325" y="304800"/>
            <a:ext cx="6667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5" name="Text 1"/>
          <p:cNvSpPr/>
          <p:nvPr/>
        </p:nvSpPr>
        <p:spPr>
          <a:xfrm>
            <a:off x="695325" y="5048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Diagnosing menopause in clinical practice</a:t>
            </a:r>
            <a:endParaRPr lang="en-US" sz="2400" dirty="0"/>
          </a:p>
        </p:txBody>
      </p:sp>
      <p:sp>
        <p:nvSpPr>
          <p:cNvPr id="16" name="Text 2"/>
          <p:cNvSpPr/>
          <p:nvPr/>
        </p:nvSpPr>
        <p:spPr>
          <a:xfrm>
            <a:off x="1047750" y="1289596"/>
            <a:ext cx="8534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Diagnostic Criteria (&gt;45 years)</a:t>
            </a:r>
            <a:endParaRPr lang="en-US" sz="1500" dirty="0"/>
          </a:p>
        </p:txBody>
      </p:sp>
      <p:sp>
        <p:nvSpPr>
          <p:cNvPr id="17" name="Text 3"/>
          <p:cNvSpPr/>
          <p:nvPr/>
        </p:nvSpPr>
        <p:spPr>
          <a:xfrm>
            <a:off x="714375" y="1689646"/>
            <a:ext cx="5000625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women aged 45 and over, menopause and perimenopause are diagnosed </a:t>
            </a: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clinically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based on:</a:t>
            </a:r>
            <a:endParaRPr lang="en-US" sz="1275" dirty="0"/>
          </a:p>
        </p:txBody>
      </p:sp>
      <p:sp>
        <p:nvSpPr>
          <p:cNvPr id="18" name="Text 4"/>
          <p:cNvSpPr/>
          <p:nvPr/>
        </p:nvSpPr>
        <p:spPr>
          <a:xfrm>
            <a:off x="952500" y="2283768"/>
            <a:ext cx="47625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Perimenopause: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Vasomotor symptoms (hot flushes/night sweats) PLUS irregular menstrual cycles.</a:t>
            </a:r>
            <a:endParaRPr lang="en-US" sz="1275" dirty="0"/>
          </a:p>
        </p:txBody>
      </p:sp>
      <p:sp>
        <p:nvSpPr>
          <p:cNvPr id="19" name="Text 5"/>
          <p:cNvSpPr/>
          <p:nvPr/>
        </p:nvSpPr>
        <p:spPr>
          <a:xfrm>
            <a:off x="952500" y="2832348"/>
            <a:ext cx="47625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No periods for at least 12 months (not on hormonal contraception).</a:t>
            </a:r>
            <a:endParaRPr lang="en-US" sz="1275" dirty="0"/>
          </a:p>
        </p:txBody>
      </p:sp>
      <p:sp>
        <p:nvSpPr>
          <p:cNvPr id="20" name="Text 6"/>
          <p:cNvSpPr/>
          <p:nvPr/>
        </p:nvSpPr>
        <p:spPr>
          <a:xfrm>
            <a:off x="952500" y="3380929"/>
            <a:ext cx="47625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Hysterectomy: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Clinical symptoms alone in women who do not have a uterus.</a:t>
            </a:r>
            <a:endParaRPr lang="en-US" sz="1275" dirty="0"/>
          </a:p>
        </p:txBody>
      </p:sp>
      <p:sp>
        <p:nvSpPr>
          <p:cNvPr id="21" name="Text 7"/>
          <p:cNvSpPr/>
          <p:nvPr/>
        </p:nvSpPr>
        <p:spPr>
          <a:xfrm>
            <a:off x="714375" y="3948559"/>
            <a:ext cx="471487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Diagnosis is based on the patient's story, not a lab result.</a:t>
            </a:r>
            <a:endParaRPr lang="en-US" sz="1200" dirty="0"/>
          </a:p>
        </p:txBody>
      </p:sp>
      <p:sp>
        <p:nvSpPr>
          <p:cNvPr id="22" name="Text 8"/>
          <p:cNvSpPr/>
          <p:nvPr/>
        </p:nvSpPr>
        <p:spPr>
          <a:xfrm>
            <a:off x="1000125" y="4824859"/>
            <a:ext cx="685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Tip: Patient Communication</a:t>
            </a:r>
            <a:endParaRPr lang="en-US" sz="1500" dirty="0"/>
          </a:p>
        </p:txBody>
      </p:sp>
      <p:sp>
        <p:nvSpPr>
          <p:cNvPr id="23" name="Text 9"/>
          <p:cNvSpPr/>
          <p:nvPr/>
        </p:nvSpPr>
        <p:spPr>
          <a:xfrm>
            <a:off x="666750" y="5224909"/>
            <a:ext cx="11075670" cy="2589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a patient requests a blood test "to be sure," explain:</a:t>
            </a:r>
            <a:endParaRPr lang="en-US" sz="1275" dirty="0"/>
          </a:p>
        </p:txBody>
      </p:sp>
      <p:sp>
        <p:nvSpPr>
          <p:cNvPr id="24" name="Text 10"/>
          <p:cNvSpPr/>
          <p:nvPr/>
        </p:nvSpPr>
        <p:spPr>
          <a:xfrm>
            <a:off x="904875" y="5560070"/>
            <a:ext cx="485775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"At your age, hormone levels fluctuate so much that a blood test can be normal one day and high the next. Your symptoms are much more reliable."</a:t>
            </a:r>
            <a:endParaRPr lang="en-US" sz="1275" dirty="0"/>
          </a:p>
        </p:txBody>
      </p:sp>
      <p:sp>
        <p:nvSpPr>
          <p:cNvPr id="25" name="Text 11"/>
          <p:cNvSpPr/>
          <p:nvPr/>
        </p:nvSpPr>
        <p:spPr>
          <a:xfrm>
            <a:off x="6762750" y="1251496"/>
            <a:ext cx="5429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Focus: The "No Test" Rule</a:t>
            </a:r>
            <a:endParaRPr lang="en-US" sz="1500" dirty="0"/>
          </a:p>
        </p:txBody>
      </p:sp>
      <p:sp>
        <p:nvSpPr>
          <p:cNvPr id="26" name="Text 12"/>
          <p:cNvSpPr/>
          <p:nvPr/>
        </p:nvSpPr>
        <p:spPr>
          <a:xfrm>
            <a:off x="6667500" y="1651546"/>
            <a:ext cx="4857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NG23: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Do NOT routinely use FSH to diagnose menopause in women over 45.</a:t>
            </a:r>
            <a:endParaRPr lang="en-US" sz="1275" dirty="0"/>
          </a:p>
        </p:txBody>
      </p:sp>
      <p:sp>
        <p:nvSpPr>
          <p:cNvPr id="27" name="Text 13"/>
          <p:cNvSpPr/>
          <p:nvPr/>
        </p:nvSpPr>
        <p:spPr>
          <a:xfrm>
            <a:off x="6667500" y="2200126"/>
            <a:ext cx="4857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Routine FSH, LH, or Oestradiol levels in this age group are </a:t>
            </a: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cost-effective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clinically misleading.</a:t>
            </a:r>
            <a:endParaRPr lang="en-US" sz="1275" dirty="0"/>
          </a:p>
        </p:txBody>
      </p:sp>
      <p:sp>
        <p:nvSpPr>
          <p:cNvPr id="28" name="Text 14"/>
          <p:cNvSpPr/>
          <p:nvPr/>
        </p:nvSpPr>
        <p:spPr>
          <a:xfrm>
            <a:off x="6667500" y="2748707"/>
            <a:ext cx="4857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applies even if the woman is symptomatic but still having some form of menstrual cycle.</a:t>
            </a:r>
            <a:endParaRPr lang="en-US" sz="1275" dirty="0"/>
          </a:p>
        </p:txBody>
      </p:sp>
      <p:sp>
        <p:nvSpPr>
          <p:cNvPr id="29" name="Text 15"/>
          <p:cNvSpPr/>
          <p:nvPr/>
        </p:nvSpPr>
        <p:spPr>
          <a:xfrm>
            <a:off x="6762750" y="4054822"/>
            <a:ext cx="50958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39C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</a:t>
            </a:r>
            <a:endParaRPr lang="en-US" sz="1500" dirty="0"/>
          </a:p>
        </p:txBody>
      </p:sp>
      <p:sp>
        <p:nvSpPr>
          <p:cNvPr id="30" name="Text 16"/>
          <p:cNvSpPr/>
          <p:nvPr/>
        </p:nvSpPr>
        <p:spPr>
          <a:xfrm>
            <a:off x="6667500" y="4454872"/>
            <a:ext cx="485775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Ordering "Baselines":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Avoid ordering FSH "just to have a baseline" for future reference. It adds no clinical value and causes confusion.</a:t>
            </a:r>
            <a:endParaRPr lang="en-US" sz="1275" dirty="0"/>
          </a:p>
        </p:txBody>
      </p:sp>
      <p:sp>
        <p:nvSpPr>
          <p:cNvPr id="31" name="Text 17"/>
          <p:cNvSpPr/>
          <p:nvPr/>
        </p:nvSpPr>
        <p:spPr>
          <a:xfrm>
            <a:off x="6667500" y="5230118"/>
            <a:ext cx="485775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Misinterpreting Normal FSH:</a:t>
            </a:r>
            <a:r>
              <a:rPr lang="en-US" sz="12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normal FSH in a 47-year-old does NOT rule out perimenopause. Do not withhold HRT based on a normal blood test.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25648"/>
            <a:ext cx="76200" cy="4762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5476875" cy="250328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494383"/>
            <a:ext cx="228600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908721"/>
            <a:ext cx="142875" cy="1143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2251621"/>
            <a:ext cx="142875" cy="1143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2594521"/>
            <a:ext cx="142875" cy="1143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2986832"/>
            <a:ext cx="178594" cy="148828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3973860"/>
            <a:ext cx="5476875" cy="2503289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4235797"/>
            <a:ext cx="228600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4650135"/>
            <a:ext cx="142875" cy="1143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4993035"/>
            <a:ext cx="142875" cy="114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5335935"/>
            <a:ext cx="142875" cy="1143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232446"/>
            <a:ext cx="5476875" cy="2503289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1494383"/>
            <a:ext cx="228600" cy="190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1908721"/>
            <a:ext cx="142875" cy="1143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2251621"/>
            <a:ext cx="142875" cy="1143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2594521"/>
            <a:ext cx="142875" cy="1143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3973860"/>
            <a:ext cx="5476875" cy="2503289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4241155"/>
            <a:ext cx="166688" cy="13722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4516785"/>
            <a:ext cx="142875" cy="1143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4859685"/>
            <a:ext cx="142875" cy="1143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5202585"/>
            <a:ext cx="142875" cy="1143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5562749"/>
            <a:ext cx="5019675" cy="685800"/>
          </a:xfrm>
          <a:prstGeom prst="rect">
            <a:avLst/>
          </a:prstGeom>
        </p:spPr>
      </p:pic>
      <p:sp>
        <p:nvSpPr>
          <p:cNvPr id="27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8" name="Text 1"/>
          <p:cNvSpPr/>
          <p:nvPr/>
        </p:nvSpPr>
        <p:spPr>
          <a:xfrm>
            <a:off x="695325" y="581025"/>
            <a:ext cx="841248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role of FSH testing</a:t>
            </a:r>
            <a:endParaRPr lang="en-US" sz="2400" dirty="0"/>
          </a:p>
        </p:txBody>
      </p:sp>
      <p:sp>
        <p:nvSpPr>
          <p:cNvPr id="29" name="Text 2"/>
          <p:cNvSpPr/>
          <p:nvPr/>
        </p:nvSpPr>
        <p:spPr>
          <a:xfrm>
            <a:off x="1047750" y="1461046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is FSH testing indicated?</a:t>
            </a:r>
            <a:endParaRPr lang="en-US" sz="1350" dirty="0"/>
          </a:p>
        </p:txBody>
      </p:sp>
      <p:sp>
        <p:nvSpPr>
          <p:cNvPr id="30" name="Text 3"/>
          <p:cNvSpPr/>
          <p:nvPr/>
        </p:nvSpPr>
        <p:spPr>
          <a:xfrm>
            <a:off x="942975" y="1870621"/>
            <a:ext cx="7010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Women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 45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with typical symptoms.</a:t>
            </a:r>
            <a:endParaRPr lang="en-US" sz="1200" dirty="0"/>
          </a:p>
        </p:txBody>
      </p:sp>
      <p:sp>
        <p:nvSpPr>
          <p:cNvPr id="31" name="Text 4"/>
          <p:cNvSpPr/>
          <p:nvPr/>
        </p:nvSpPr>
        <p:spPr>
          <a:xfrm>
            <a:off x="942975" y="2213521"/>
            <a:ext cx="6888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Women 45–50 with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atypical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symptoms.</a:t>
            </a:r>
            <a:endParaRPr lang="en-US" sz="1200" dirty="0"/>
          </a:p>
        </p:txBody>
      </p:sp>
      <p:sp>
        <p:nvSpPr>
          <p:cNvPr id="32" name="Text 5"/>
          <p:cNvSpPr/>
          <p:nvPr/>
        </p:nvSpPr>
        <p:spPr>
          <a:xfrm>
            <a:off x="942975" y="2556421"/>
            <a:ext cx="71932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 40s: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Mandated for POI diagnosis.</a:t>
            </a:r>
            <a:endParaRPr lang="en-US" sz="1200" dirty="0"/>
          </a:p>
        </p:txBody>
      </p:sp>
      <p:sp>
        <p:nvSpPr>
          <p:cNvPr id="33" name="Text 6"/>
          <p:cNvSpPr/>
          <p:nvPr/>
        </p:nvSpPr>
        <p:spPr>
          <a:xfrm>
            <a:off x="883444" y="2946946"/>
            <a:ext cx="91440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NICE: Do NOT test if over 45 with typical symptoms.</a:t>
            </a:r>
            <a:endParaRPr lang="en-US" sz="1125" dirty="0"/>
          </a:p>
        </p:txBody>
      </p:sp>
      <p:sp>
        <p:nvSpPr>
          <p:cNvPr id="34" name="Text 7"/>
          <p:cNvSpPr/>
          <p:nvPr/>
        </p:nvSpPr>
        <p:spPr>
          <a:xfrm>
            <a:off x="1047750" y="4202460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Fluctuations and reliability</a:t>
            </a:r>
            <a:endParaRPr lang="en-US" sz="1350" dirty="0"/>
          </a:p>
        </p:txBody>
      </p:sp>
      <p:sp>
        <p:nvSpPr>
          <p:cNvPr id="35" name="Text 8"/>
          <p:cNvSpPr/>
          <p:nvPr/>
        </p:nvSpPr>
        <p:spPr>
          <a:xfrm>
            <a:off x="942975" y="4612035"/>
            <a:ext cx="8229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FSH levels fluctuate wildly in perimenopause.</a:t>
            </a:r>
            <a:endParaRPr lang="en-US" sz="1200" dirty="0"/>
          </a:p>
        </p:txBody>
      </p:sp>
      <p:sp>
        <p:nvSpPr>
          <p:cNvPr id="36" name="Text 9"/>
          <p:cNvSpPr/>
          <p:nvPr/>
        </p:nvSpPr>
        <p:spPr>
          <a:xfrm>
            <a:off x="942975" y="4954935"/>
            <a:ext cx="9509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single "normal" result does not exclude diagnosis.</a:t>
            </a:r>
            <a:endParaRPr lang="en-US" sz="1200" dirty="0"/>
          </a:p>
        </p:txBody>
      </p:sp>
      <p:sp>
        <p:nvSpPr>
          <p:cNvPr id="37" name="Text 10"/>
          <p:cNvSpPr/>
          <p:nvPr/>
        </p:nvSpPr>
        <p:spPr>
          <a:xfrm>
            <a:off x="942975" y="5297835"/>
            <a:ext cx="8412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symptoms take precedence over bloods.</a:t>
            </a:r>
            <a:endParaRPr lang="en-US" sz="1200" dirty="0"/>
          </a:p>
        </p:txBody>
      </p:sp>
      <p:sp>
        <p:nvSpPr>
          <p:cNvPr id="38" name="Text 11"/>
          <p:cNvSpPr/>
          <p:nvPr/>
        </p:nvSpPr>
        <p:spPr>
          <a:xfrm>
            <a:off x="6810375" y="1461046"/>
            <a:ext cx="5381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Women on COCP (The 6-week rule)</a:t>
            </a:r>
            <a:endParaRPr lang="en-US" sz="1350" dirty="0"/>
          </a:p>
        </p:txBody>
      </p:sp>
      <p:sp>
        <p:nvSpPr>
          <p:cNvPr id="39" name="Text 12"/>
          <p:cNvSpPr/>
          <p:nvPr/>
        </p:nvSpPr>
        <p:spPr>
          <a:xfrm>
            <a:off x="6705600" y="18706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Pill suppresses FSH; testing while on it is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invalid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200" dirty="0"/>
          </a:p>
        </p:txBody>
      </p:sp>
      <p:sp>
        <p:nvSpPr>
          <p:cNvPr id="40" name="Text 13"/>
          <p:cNvSpPr/>
          <p:nvPr/>
        </p:nvSpPr>
        <p:spPr>
          <a:xfrm>
            <a:off x="6705600" y="22135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Stop COCP for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weeks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before testing.</a:t>
            </a:r>
            <a:endParaRPr lang="en-US" sz="1200" dirty="0"/>
          </a:p>
        </p:txBody>
      </p:sp>
      <p:sp>
        <p:nvSpPr>
          <p:cNvPr id="41" name="Text 14"/>
          <p:cNvSpPr/>
          <p:nvPr/>
        </p:nvSpPr>
        <p:spPr>
          <a:xfrm>
            <a:off x="6705600" y="2556421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alternative (barrier) contraception during this gap.</a:t>
            </a:r>
            <a:endParaRPr lang="en-US" sz="1200" dirty="0"/>
          </a:p>
        </p:txBody>
      </p:sp>
      <p:sp>
        <p:nvSpPr>
          <p:cNvPr id="42" name="Text 15"/>
          <p:cNvSpPr/>
          <p:nvPr/>
        </p:nvSpPr>
        <p:spPr>
          <a:xfrm>
            <a:off x="6634163" y="4202460"/>
            <a:ext cx="50196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AKT EXAM PEARL</a:t>
            </a:r>
            <a:endParaRPr lang="en-US" sz="1050" dirty="0"/>
          </a:p>
        </p:txBody>
      </p:sp>
      <p:sp>
        <p:nvSpPr>
          <p:cNvPr id="43" name="Text 16"/>
          <p:cNvSpPr/>
          <p:nvPr/>
        </p:nvSpPr>
        <p:spPr>
          <a:xfrm>
            <a:off x="6705600" y="4478685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 Threshold: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Two FSH readings &gt;30 IU/L.</a:t>
            </a:r>
            <a:endParaRPr lang="en-US" sz="1200" dirty="0"/>
          </a:p>
        </p:txBody>
      </p:sp>
      <p:sp>
        <p:nvSpPr>
          <p:cNvPr id="44" name="Text 17"/>
          <p:cNvSpPr/>
          <p:nvPr/>
        </p:nvSpPr>
        <p:spPr>
          <a:xfrm>
            <a:off x="6705600" y="4821585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Timing: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Readings must be 4–6 weeks apart.</a:t>
            </a:r>
            <a:endParaRPr lang="en-US" sz="1200" dirty="0"/>
          </a:p>
        </p:txBody>
      </p:sp>
      <p:sp>
        <p:nvSpPr>
          <p:cNvPr id="45" name="Text 18"/>
          <p:cNvSpPr/>
          <p:nvPr/>
        </p:nvSpPr>
        <p:spPr>
          <a:xfrm>
            <a:off x="6705600" y="5164485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45+: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Clinical diagnosis is the gold standard.</a:t>
            </a:r>
            <a:endParaRPr lang="en-US" sz="1200" dirty="0"/>
          </a:p>
        </p:txBody>
      </p:sp>
      <p:sp>
        <p:nvSpPr>
          <p:cNvPr id="46" name="Text 19"/>
          <p:cNvSpPr/>
          <p:nvPr/>
        </p:nvSpPr>
        <p:spPr>
          <a:xfrm>
            <a:off x="6610350" y="5562749"/>
            <a:ext cx="47339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Prompt:</a:t>
            </a:r>
            <a:r>
              <a:rPr lang="en-US" sz="1050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"How would you explain the lack of need for an FSH test to a 48-year-old requesting one?"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5173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5476875" cy="2527102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470571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413546"/>
            <a:ext cx="166688" cy="13722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704058"/>
            <a:ext cx="166688" cy="145852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3950047"/>
            <a:ext cx="5476875" cy="2527102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4188172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4902547"/>
            <a:ext cx="166688" cy="1372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5193060"/>
            <a:ext cx="166688" cy="13722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750" y="5483572"/>
            <a:ext cx="166688" cy="1372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232446"/>
            <a:ext cx="5476875" cy="2527102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1422946"/>
            <a:ext cx="5095875" cy="2286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794421"/>
            <a:ext cx="238125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2737396"/>
            <a:ext cx="166688" cy="13722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3027908"/>
            <a:ext cx="166688" cy="13722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3950047"/>
            <a:ext cx="5476875" cy="2527102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4188172"/>
            <a:ext cx="238125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5131147"/>
            <a:ext cx="166688" cy="13722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9375" y="5421660"/>
            <a:ext cx="166688" cy="13722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29375" y="5712172"/>
            <a:ext cx="166688" cy="13722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695325" y="381000"/>
            <a:ext cx="58864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5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Premature ovarian insufficiency (POI)</a:t>
            </a:r>
            <a:endParaRPr lang="en-US" sz="2400" dirty="0"/>
          </a:p>
        </p:txBody>
      </p:sp>
      <p:sp>
        <p:nvSpPr>
          <p:cNvPr id="26" name="Text 2"/>
          <p:cNvSpPr/>
          <p:nvPr/>
        </p:nvSpPr>
        <p:spPr>
          <a:xfrm>
            <a:off x="1000125" y="1422946"/>
            <a:ext cx="50958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Defining POI</a:t>
            </a:r>
            <a:endParaRPr lang="en-US" sz="1500" dirty="0"/>
          </a:p>
        </p:txBody>
      </p:sp>
      <p:sp>
        <p:nvSpPr>
          <p:cNvPr id="27" name="Text 3"/>
          <p:cNvSpPr/>
          <p:nvPr/>
        </p:nvSpPr>
        <p:spPr>
          <a:xfrm>
            <a:off x="666750" y="1822996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Previously termed "premature menopause," POI is the loss of ovarian function in women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 the age of 40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200" dirty="0"/>
          </a:p>
        </p:txBody>
      </p:sp>
      <p:sp>
        <p:nvSpPr>
          <p:cNvPr id="28" name="Text 4"/>
          <p:cNvSpPr/>
          <p:nvPr/>
        </p:nvSpPr>
        <p:spPr>
          <a:xfrm>
            <a:off x="928688" y="2375446"/>
            <a:ext cx="7486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Affects approximately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1% of the population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125" dirty="0"/>
          </a:p>
        </p:txBody>
      </p:sp>
      <p:sp>
        <p:nvSpPr>
          <p:cNvPr id="29" name="Text 5"/>
          <p:cNvSpPr/>
          <p:nvPr/>
        </p:nvSpPr>
        <p:spPr>
          <a:xfrm>
            <a:off x="928688" y="2665958"/>
            <a:ext cx="483393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 be spontaneous, surgical, or secondary to chemotherapy/radiotherapy.</a:t>
            </a:r>
            <a:endParaRPr lang="en-US" sz="1125" dirty="0"/>
          </a:p>
        </p:txBody>
      </p:sp>
      <p:sp>
        <p:nvSpPr>
          <p:cNvPr id="30" name="Text 6"/>
          <p:cNvSpPr/>
          <p:nvPr/>
        </p:nvSpPr>
        <p:spPr>
          <a:xfrm>
            <a:off x="1000125" y="4140547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AKT: Diagnostic Criteria</a:t>
            </a:r>
            <a:endParaRPr lang="en-US" sz="1500" dirty="0"/>
          </a:p>
        </p:txBody>
      </p:sp>
      <p:sp>
        <p:nvSpPr>
          <p:cNvPr id="31" name="Text 7"/>
          <p:cNvSpPr/>
          <p:nvPr/>
        </p:nvSpPr>
        <p:spPr>
          <a:xfrm>
            <a:off x="666750" y="4540597"/>
            <a:ext cx="11216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Diagnosis must be biochemically confirmed in women under 40:</a:t>
            </a:r>
            <a:endParaRPr lang="en-US" sz="1200" dirty="0"/>
          </a:p>
        </p:txBody>
      </p:sp>
      <p:sp>
        <p:nvSpPr>
          <p:cNvPr id="32" name="Text 8"/>
          <p:cNvSpPr/>
          <p:nvPr/>
        </p:nvSpPr>
        <p:spPr>
          <a:xfrm>
            <a:off x="928688" y="4864447"/>
            <a:ext cx="5200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Elevated FSH levels </a:t>
            </a:r>
            <a:r>
              <a:rPr lang="en-US" sz="1125" b="1" dirty="0">
                <a:solidFill>
                  <a:srgbClr val="2D3436"/>
                </a:solidFill>
                <a:highlight>
                  <a:srgbClr val="8E44AD"/>
                </a:highlight>
                <a:latin typeface="Montserrat" pitchFamily="34" charset="0"/>
                <a:ea typeface="Montserrat" pitchFamily="34" charset="-122"/>
                <a:cs typeface="Montserrat" pitchFamily="34" charset="-120"/>
              </a:rPr>
              <a:t>&gt;30 IU/L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125" dirty="0"/>
          </a:p>
        </p:txBody>
      </p:sp>
      <p:sp>
        <p:nvSpPr>
          <p:cNvPr id="33" name="Text 9"/>
          <p:cNvSpPr/>
          <p:nvPr/>
        </p:nvSpPr>
        <p:spPr>
          <a:xfrm>
            <a:off x="928688" y="5154960"/>
            <a:ext cx="79438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Required: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readings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taken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4–6 weeks apart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125" dirty="0"/>
          </a:p>
        </p:txBody>
      </p:sp>
      <p:sp>
        <p:nvSpPr>
          <p:cNvPr id="34" name="Text 10"/>
          <p:cNvSpPr/>
          <p:nvPr/>
        </p:nvSpPr>
        <p:spPr>
          <a:xfrm>
            <a:off x="928688" y="5445472"/>
            <a:ext cx="99441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Exclude other causes: TSH, Prolactin, Pregnancy test, FBC.</a:t>
            </a:r>
            <a:endParaRPr lang="en-US" sz="1125" dirty="0"/>
          </a:p>
        </p:txBody>
      </p:sp>
      <p:sp>
        <p:nvSpPr>
          <p:cNvPr id="35" name="Text 11"/>
          <p:cNvSpPr/>
          <p:nvPr/>
        </p:nvSpPr>
        <p:spPr>
          <a:xfrm>
            <a:off x="6505575" y="1422946"/>
            <a:ext cx="49434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ACTION</a:t>
            </a:r>
            <a:endParaRPr lang="en-US" sz="900" dirty="0"/>
          </a:p>
        </p:txBody>
      </p:sp>
      <p:sp>
        <p:nvSpPr>
          <p:cNvPr id="36" name="Text 12"/>
          <p:cNvSpPr/>
          <p:nvPr/>
        </p:nvSpPr>
        <p:spPr>
          <a:xfrm>
            <a:off x="6762750" y="1746796"/>
            <a:ext cx="50958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Specialist Referral</a:t>
            </a:r>
            <a:endParaRPr lang="en-US" sz="1500" dirty="0"/>
          </a:p>
        </p:txBody>
      </p:sp>
      <p:sp>
        <p:nvSpPr>
          <p:cNvPr id="37" name="Text 13"/>
          <p:cNvSpPr/>
          <p:nvPr/>
        </p:nvSpPr>
        <p:spPr>
          <a:xfrm>
            <a:off x="6429375" y="2146846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women with confirmed POI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must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be referred to a menopause specialist or endocrinologist.</a:t>
            </a:r>
            <a:endParaRPr lang="en-US" sz="1200" dirty="0"/>
          </a:p>
        </p:txBody>
      </p:sp>
      <p:sp>
        <p:nvSpPr>
          <p:cNvPr id="38" name="Text 14"/>
          <p:cNvSpPr/>
          <p:nvPr/>
        </p:nvSpPr>
        <p:spPr>
          <a:xfrm>
            <a:off x="6691313" y="2699296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Karyotype and Fragile X testing (if indicated).</a:t>
            </a:r>
            <a:endParaRPr lang="en-US" sz="1125" dirty="0"/>
          </a:p>
        </p:txBody>
      </p:sp>
      <p:sp>
        <p:nvSpPr>
          <p:cNvPr id="39" name="Text 15"/>
          <p:cNvSpPr/>
          <p:nvPr/>
        </p:nvSpPr>
        <p:spPr>
          <a:xfrm>
            <a:off x="6691313" y="2989808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Screen for associated autoimmune conditions (Addison's).</a:t>
            </a:r>
            <a:endParaRPr lang="en-US" sz="1125" dirty="0"/>
          </a:p>
        </p:txBody>
      </p:sp>
      <p:sp>
        <p:nvSpPr>
          <p:cNvPr id="40" name="Text 16"/>
          <p:cNvSpPr/>
          <p:nvPr/>
        </p:nvSpPr>
        <p:spPr>
          <a:xfrm>
            <a:off x="6762750" y="4140547"/>
            <a:ext cx="50958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 Health Risks</a:t>
            </a:r>
            <a:endParaRPr lang="en-US" sz="1500" dirty="0"/>
          </a:p>
        </p:txBody>
      </p:sp>
      <p:sp>
        <p:nvSpPr>
          <p:cNvPr id="41" name="Text 17"/>
          <p:cNvSpPr/>
          <p:nvPr/>
        </p:nvSpPr>
        <p:spPr>
          <a:xfrm>
            <a:off x="6429375" y="4540597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Untreated POI significantly increases morbidity. HRT/COCP is required for protection until at least age 51:</a:t>
            </a:r>
            <a:endParaRPr lang="en-US" sz="1200" dirty="0"/>
          </a:p>
        </p:txBody>
      </p:sp>
      <p:sp>
        <p:nvSpPr>
          <p:cNvPr id="42" name="Text 18"/>
          <p:cNvSpPr/>
          <p:nvPr/>
        </p:nvSpPr>
        <p:spPr>
          <a:xfrm>
            <a:off x="6691313" y="5093047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Osteoporosis: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Rapid decline in bone mineral density.</a:t>
            </a:r>
            <a:endParaRPr lang="en-US" sz="1125" dirty="0"/>
          </a:p>
        </p:txBody>
      </p:sp>
      <p:sp>
        <p:nvSpPr>
          <p:cNvPr id="43" name="Text 19"/>
          <p:cNvSpPr/>
          <p:nvPr/>
        </p:nvSpPr>
        <p:spPr>
          <a:xfrm>
            <a:off x="6691313" y="5383560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Cardiovascular: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Early onset of ischemic heart disease.</a:t>
            </a:r>
            <a:endParaRPr lang="en-US" sz="1125" dirty="0"/>
          </a:p>
        </p:txBody>
      </p:sp>
      <p:sp>
        <p:nvSpPr>
          <p:cNvPr id="44" name="Text 20"/>
          <p:cNvSpPr/>
          <p:nvPr/>
        </p:nvSpPr>
        <p:spPr>
          <a:xfrm>
            <a:off x="6691313" y="5674072"/>
            <a:ext cx="550068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Cognitive: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Possible increased risk of early dementia.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970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099096"/>
            <a:ext cx="5476875" cy="537790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413421"/>
            <a:ext cx="285750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5" y="1099096"/>
            <a:ext cx="5476875" cy="400630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4625" y="1413421"/>
            <a:ext cx="285750" cy="2286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5257800"/>
            <a:ext cx="5476875" cy="12192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304800"/>
            <a:ext cx="55149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1" name="Text 1"/>
          <p:cNvSpPr/>
          <p:nvPr/>
        </p:nvSpPr>
        <p:spPr>
          <a:xfrm>
            <a:off x="695325" y="504825"/>
            <a:ext cx="1133856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Vasomotor and physical symptoms</a:t>
            </a:r>
            <a:endParaRPr lang="en-US" sz="2400" dirty="0"/>
          </a:p>
        </p:txBody>
      </p:sp>
      <p:sp>
        <p:nvSpPr>
          <p:cNvPr id="12" name="Text 2"/>
          <p:cNvSpPr/>
          <p:nvPr/>
        </p:nvSpPr>
        <p:spPr>
          <a:xfrm>
            <a:off x="1162050" y="1384846"/>
            <a:ext cx="4114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Vasomotor Symptoms</a:t>
            </a:r>
            <a:endParaRPr lang="en-US" sz="1500" dirty="0"/>
          </a:p>
        </p:txBody>
      </p:sp>
      <p:sp>
        <p:nvSpPr>
          <p:cNvPr id="13" name="Text 3"/>
          <p:cNvSpPr/>
          <p:nvPr/>
        </p:nvSpPr>
        <p:spPr>
          <a:xfrm>
            <a:off x="762000" y="1861096"/>
            <a:ext cx="4905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Hot flushes</a:t>
            </a:r>
            <a:endParaRPr lang="en-US" sz="1350" dirty="0"/>
          </a:p>
        </p:txBody>
      </p:sp>
      <p:sp>
        <p:nvSpPr>
          <p:cNvPr id="14" name="Text 4"/>
          <p:cNvSpPr/>
          <p:nvPr/>
        </p:nvSpPr>
        <p:spPr>
          <a:xfrm>
            <a:off x="762000" y="2184946"/>
            <a:ext cx="481012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Sudden sensations of intense heat, usually affecting the face, neck, and chest. Often described as "waves" or "surges."</a:t>
            </a:r>
            <a:endParaRPr lang="en-US" sz="1200" dirty="0"/>
          </a:p>
        </p:txBody>
      </p:sp>
      <p:sp>
        <p:nvSpPr>
          <p:cNvPr id="15" name="Text 5"/>
          <p:cNvSpPr/>
          <p:nvPr/>
        </p:nvSpPr>
        <p:spPr>
          <a:xfrm>
            <a:off x="762000" y="2813596"/>
            <a:ext cx="4905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Night sweats</a:t>
            </a:r>
            <a:endParaRPr lang="en-US" sz="1350" dirty="0"/>
          </a:p>
        </p:txBody>
      </p:sp>
      <p:sp>
        <p:nvSpPr>
          <p:cNvPr id="16" name="Text 6"/>
          <p:cNvSpPr/>
          <p:nvPr/>
        </p:nvSpPr>
        <p:spPr>
          <a:xfrm>
            <a:off x="762000" y="3137446"/>
            <a:ext cx="488632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Severe nocturnal episodes that often require changing bed linen. Leading cause of secondary sleep disruption and fatigue.</a:t>
            </a:r>
            <a:endParaRPr lang="en-US" sz="1200" dirty="0"/>
          </a:p>
        </p:txBody>
      </p:sp>
      <p:sp>
        <p:nvSpPr>
          <p:cNvPr id="17" name="Text 7"/>
          <p:cNvSpPr/>
          <p:nvPr/>
        </p:nvSpPr>
        <p:spPr>
          <a:xfrm>
            <a:off x="762000" y="3766096"/>
            <a:ext cx="4905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Clinical severity</a:t>
            </a:r>
            <a:endParaRPr lang="en-US" sz="1350" dirty="0"/>
          </a:p>
        </p:txBody>
      </p:sp>
      <p:sp>
        <p:nvSpPr>
          <p:cNvPr id="18" name="Text 8"/>
          <p:cNvSpPr/>
          <p:nvPr/>
        </p:nvSpPr>
        <p:spPr>
          <a:xfrm>
            <a:off x="762000" y="4089946"/>
            <a:ext cx="460057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Can be disabling, affecting work performance and social confidence. Frequency varies from occasional to hourly.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6924675" y="1384846"/>
            <a:ext cx="5257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Other Physical Symptoms</a:t>
            </a:r>
            <a:endParaRPr lang="en-US" sz="1500" dirty="0"/>
          </a:p>
        </p:txBody>
      </p:sp>
      <p:sp>
        <p:nvSpPr>
          <p:cNvPr id="20" name="Text 10"/>
          <p:cNvSpPr/>
          <p:nvPr/>
        </p:nvSpPr>
        <p:spPr>
          <a:xfrm>
            <a:off x="6524625" y="1861096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Palpitations &amp; Dizziness</a:t>
            </a:r>
            <a:endParaRPr lang="en-US" sz="1350" dirty="0"/>
          </a:p>
        </p:txBody>
      </p:sp>
      <p:sp>
        <p:nvSpPr>
          <p:cNvPr id="21" name="Text 11"/>
          <p:cNvSpPr/>
          <p:nvPr/>
        </p:nvSpPr>
        <p:spPr>
          <a:xfrm>
            <a:off x="6524625" y="2184946"/>
            <a:ext cx="479107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Awareness of heartbeat or feeling lightheaded. Often causes significant health anxiety in perimenopausal women.</a:t>
            </a:r>
            <a:endParaRPr lang="en-US" sz="1200" dirty="0"/>
          </a:p>
        </p:txBody>
      </p:sp>
      <p:sp>
        <p:nvSpPr>
          <p:cNvPr id="22" name="Text 12"/>
          <p:cNvSpPr/>
          <p:nvPr/>
        </p:nvSpPr>
        <p:spPr>
          <a:xfrm>
            <a:off x="6524625" y="2813596"/>
            <a:ext cx="4905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Headaches &amp; Migraines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524625" y="3137446"/>
            <a:ext cx="490537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Migraines frequently worsen perimenstrually due to fluctuating oestrogen levels.</a:t>
            </a:r>
            <a:endParaRPr lang="en-US" sz="1200" dirty="0"/>
          </a:p>
        </p:txBody>
      </p:sp>
      <p:sp>
        <p:nvSpPr>
          <p:cNvPr id="24" name="Text 14"/>
          <p:cNvSpPr/>
          <p:nvPr/>
        </p:nvSpPr>
        <p:spPr>
          <a:xfrm>
            <a:off x="6524625" y="3766096"/>
            <a:ext cx="4905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Fatigue &amp; Lethargy</a:t>
            </a:r>
            <a:endParaRPr lang="en-US" sz="1350" dirty="0"/>
          </a:p>
        </p:txBody>
      </p:sp>
      <p:sp>
        <p:nvSpPr>
          <p:cNvPr id="25" name="Text 15"/>
          <p:cNvSpPr/>
          <p:nvPr/>
        </p:nvSpPr>
        <p:spPr>
          <a:xfrm>
            <a:off x="6524625" y="4089946"/>
            <a:ext cx="4105275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Profound loss of energy, distinct from normal tiredness, often exacerbated by poor sleep quality.</a:t>
            </a:r>
            <a:endParaRPr lang="en-US" sz="1200" dirty="0"/>
          </a:p>
        </p:txBody>
      </p:sp>
      <p:sp>
        <p:nvSpPr>
          <p:cNvPr id="26" name="Text 16"/>
          <p:cNvSpPr/>
          <p:nvPr/>
        </p:nvSpPr>
        <p:spPr>
          <a:xfrm>
            <a:off x="6429375" y="5410200"/>
            <a:ext cx="50958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CLINICAL FOCUS</a:t>
            </a:r>
            <a:endParaRPr lang="en-US" sz="900" dirty="0"/>
          </a:p>
        </p:txBody>
      </p:sp>
      <p:sp>
        <p:nvSpPr>
          <p:cNvPr id="27" name="Text 17"/>
          <p:cNvSpPr/>
          <p:nvPr/>
        </p:nvSpPr>
        <p:spPr>
          <a:xfrm>
            <a:off x="6429375" y="5638800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</a:rPr>
              <a:t>Vasomotor symptoms typically begin in the </a:t>
            </a:r>
            <a:r>
              <a:rPr lang="en-US" sz="1200" b="1" dirty="0">
                <a:solidFill>
                  <a:srgbClr val="8E44AD"/>
                </a:solidFill>
              </a:rPr>
              <a:t>perimenopause</a:t>
            </a:r>
            <a:r>
              <a:rPr lang="en-US" sz="1200" dirty="0">
                <a:solidFill>
                  <a:srgbClr val="2D3436"/>
                </a:solidFill>
              </a:rPr>
              <a:t>, often </a:t>
            </a:r>
            <a:r>
              <a:rPr lang="en-US" sz="1200" b="1" dirty="0">
                <a:solidFill>
                  <a:srgbClr val="8E44AD"/>
                </a:solidFill>
              </a:rPr>
              <a:t>before periods stop</a:t>
            </a:r>
            <a:r>
              <a:rPr lang="en-US" sz="1200" dirty="0">
                <a:solidFill>
                  <a:srgbClr val="2D3436"/>
                </a:solidFill>
              </a:rPr>
              <a:t>. Do not wait for amenorrhoea to consider a menopause-related diagnosis.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137196"/>
            <a:ext cx="5500688" cy="27527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403896"/>
            <a:ext cx="285750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908721"/>
            <a:ext cx="142875" cy="1428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2508796"/>
            <a:ext cx="142875" cy="14287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108871"/>
            <a:ext cx="142875" cy="1428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63" y="1137196"/>
            <a:ext cx="5500688" cy="27527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3188" y="1403896"/>
            <a:ext cx="285750" cy="2286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188" y="1908721"/>
            <a:ext cx="142875" cy="14287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188" y="2508796"/>
            <a:ext cx="142875" cy="14287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188" y="3108871"/>
            <a:ext cx="142875" cy="14287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4128046"/>
            <a:ext cx="11239500" cy="1407616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4318546"/>
            <a:ext cx="428625" cy="42862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094" y="4426148"/>
            <a:ext cx="261937" cy="21342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5875" y="5116562"/>
            <a:ext cx="10239375" cy="2286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695325" y="381000"/>
            <a:ext cx="73723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 symptoms and cognitive impact</a:t>
            </a:r>
            <a:endParaRPr lang="en-US" sz="2400" dirty="0"/>
          </a:p>
        </p:txBody>
      </p:sp>
      <p:sp>
        <p:nvSpPr>
          <p:cNvPr id="21" name="Text 2"/>
          <p:cNvSpPr/>
          <p:nvPr/>
        </p:nvSpPr>
        <p:spPr>
          <a:xfrm>
            <a:off x="1114425" y="1375321"/>
            <a:ext cx="5943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Psychological Spectrum</a:t>
            </a:r>
            <a:endParaRPr lang="en-US" sz="1500" dirty="0"/>
          </a:p>
        </p:txBody>
      </p:sp>
      <p:sp>
        <p:nvSpPr>
          <p:cNvPr id="22" name="Text 3"/>
          <p:cNvSpPr/>
          <p:nvPr/>
        </p:nvSpPr>
        <p:spPr>
          <a:xfrm>
            <a:off x="971550" y="1851571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New-onset Anxiety: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Often under-recognized as a menopausal symptom. Can present as panic attacks or generalized worry.</a:t>
            </a:r>
            <a:endParaRPr lang="en-US" sz="1200" dirty="0"/>
          </a:p>
        </p:txBody>
      </p:sp>
      <p:sp>
        <p:nvSpPr>
          <p:cNvPr id="23" name="Text 4"/>
          <p:cNvSpPr/>
          <p:nvPr/>
        </p:nvSpPr>
        <p:spPr>
          <a:xfrm>
            <a:off x="971550" y="2451646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 Volatility: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Rapid mood swings, increased irritability, and reduced patience ("Internal Rage").</a:t>
            </a:r>
            <a:endParaRPr lang="en-US" sz="1200" dirty="0"/>
          </a:p>
        </p:txBody>
      </p:sp>
      <p:sp>
        <p:nvSpPr>
          <p:cNvPr id="24" name="Text 5"/>
          <p:cNvSpPr/>
          <p:nvPr/>
        </p:nvSpPr>
        <p:spPr>
          <a:xfrm>
            <a:off x="971550" y="3051721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Low Mood: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Depressive symptoms linked to hormonal shifts, distinct from primary major depressive disorder.</a:t>
            </a:r>
            <a:endParaRPr lang="en-US" sz="1200" dirty="0"/>
          </a:p>
        </p:txBody>
      </p:sp>
      <p:sp>
        <p:nvSpPr>
          <p:cNvPr id="25" name="Text 6"/>
          <p:cNvSpPr/>
          <p:nvPr/>
        </p:nvSpPr>
        <p:spPr>
          <a:xfrm>
            <a:off x="6853238" y="1375321"/>
            <a:ext cx="5338763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Cognitive Impact ("Brain Fog")</a:t>
            </a:r>
            <a:endParaRPr lang="en-US" sz="1500" dirty="0"/>
          </a:p>
        </p:txBody>
      </p:sp>
      <p:sp>
        <p:nvSpPr>
          <p:cNvPr id="26" name="Text 7"/>
          <p:cNvSpPr/>
          <p:nvPr/>
        </p:nvSpPr>
        <p:spPr>
          <a:xfrm>
            <a:off x="6710363" y="1851571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Executive Dysfunction: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Poor concentration, difficulty multitasking, and memory lapses.</a:t>
            </a:r>
            <a:endParaRPr lang="en-US" sz="1200" dirty="0"/>
          </a:p>
        </p:txBody>
      </p:sp>
      <p:sp>
        <p:nvSpPr>
          <p:cNvPr id="27" name="Text 8"/>
          <p:cNvSpPr/>
          <p:nvPr/>
        </p:nvSpPr>
        <p:spPr>
          <a:xfrm>
            <a:off x="6710363" y="2451646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Loss of Confidence: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Significant functional impact on professional performance and social engagement.</a:t>
            </a:r>
            <a:endParaRPr lang="en-US" sz="1200" dirty="0"/>
          </a:p>
        </p:txBody>
      </p:sp>
      <p:sp>
        <p:nvSpPr>
          <p:cNvPr id="28" name="Text 9"/>
          <p:cNvSpPr/>
          <p:nvPr/>
        </p:nvSpPr>
        <p:spPr>
          <a:xfrm>
            <a:off x="6710363" y="3051721"/>
            <a:ext cx="476726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Sleep Interplay: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Cognitive issues are often exacerbated by chronic insomnia and night sweats.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1285875" y="4318546"/>
            <a:ext cx="102393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PITFALL: THE "DEPRESSION TRAP"</a:t>
            </a:r>
            <a:endParaRPr lang="en-US" sz="1050" dirty="0"/>
          </a:p>
        </p:txBody>
      </p:sp>
      <p:sp>
        <p:nvSpPr>
          <p:cNvPr id="30" name="Text 11"/>
          <p:cNvSpPr/>
          <p:nvPr/>
        </p:nvSpPr>
        <p:spPr>
          <a:xfrm>
            <a:off x="1285875" y="4566196"/>
            <a:ext cx="102393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reflexively prescribing SSRIs/SNRIs for low mood in perimenopausal women. Per NICE NG23, HRT may be more appropriate for menopause-related mood disturbance. Always ask about cognitive changes and confidence.</a:t>
            </a:r>
            <a:endParaRPr lang="en-US" sz="1200" dirty="0"/>
          </a:p>
        </p:txBody>
      </p:sp>
      <p:sp>
        <p:nvSpPr>
          <p:cNvPr id="31" name="Text 12"/>
          <p:cNvSpPr/>
          <p:nvPr/>
        </p:nvSpPr>
        <p:spPr>
          <a:xfrm>
            <a:off x="1381125" y="5116562"/>
            <a:ext cx="10810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"I feel like I'm losing my mind/developing early dementia." — A common SCA patient presentation.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5173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5476875" cy="524455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511498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2965996"/>
            <a:ext cx="190500" cy="152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337471"/>
            <a:ext cx="190500" cy="152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4108996"/>
            <a:ext cx="190500" cy="152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4480471"/>
            <a:ext cx="190500" cy="152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5881688"/>
            <a:ext cx="5000625" cy="357188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6064746"/>
            <a:ext cx="178594" cy="148828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32446"/>
            <a:ext cx="5476875" cy="5244554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511498"/>
            <a:ext cx="214313" cy="17532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870621"/>
            <a:ext cx="5000625" cy="2476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908846"/>
            <a:ext cx="1905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3594646"/>
            <a:ext cx="5000625" cy="1014413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4837658"/>
            <a:ext cx="190500" cy="1905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695325" y="381000"/>
            <a:ext cx="72104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Genitourinary syndrome of menopause (GSM)</a:t>
            </a:r>
            <a:endParaRPr lang="en-US" sz="2400" dirty="0"/>
          </a:p>
        </p:txBody>
      </p:sp>
      <p:sp>
        <p:nvSpPr>
          <p:cNvPr id="21" name="Text 2"/>
          <p:cNvSpPr/>
          <p:nvPr/>
        </p:nvSpPr>
        <p:spPr>
          <a:xfrm>
            <a:off x="1023938" y="1470571"/>
            <a:ext cx="5000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Symptom Spectrum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714375" y="1870621"/>
            <a:ext cx="50006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GSM replaces "atrophic vaginitis" as it encompasses changes to the labia, vagina, urethra, and bladder.</a:t>
            </a:r>
            <a:endParaRPr lang="en-US" sz="1350" dirty="0"/>
          </a:p>
        </p:txBody>
      </p:sp>
      <p:sp>
        <p:nvSpPr>
          <p:cNvPr id="23" name="Text 4"/>
          <p:cNvSpPr/>
          <p:nvPr/>
        </p:nvSpPr>
        <p:spPr>
          <a:xfrm>
            <a:off x="714375" y="2623096"/>
            <a:ext cx="50006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</a:rPr>
              <a:t>VAGINAL &amp; VULVAR</a:t>
            </a:r>
            <a:endParaRPr lang="en-US" sz="1200" dirty="0"/>
          </a:p>
        </p:txBody>
      </p:sp>
      <p:sp>
        <p:nvSpPr>
          <p:cNvPr id="24" name="Text 5"/>
          <p:cNvSpPr/>
          <p:nvPr/>
        </p:nvSpPr>
        <p:spPr>
          <a:xfrm>
            <a:off x="1019175" y="2927896"/>
            <a:ext cx="65836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Dryness, burning, and irritation</a:t>
            </a:r>
            <a:endParaRPr lang="en-US" sz="1350" dirty="0"/>
          </a:p>
        </p:txBody>
      </p:sp>
      <p:sp>
        <p:nvSpPr>
          <p:cNvPr id="25" name="Text 6"/>
          <p:cNvSpPr/>
          <p:nvPr/>
        </p:nvSpPr>
        <p:spPr>
          <a:xfrm>
            <a:off x="1019175" y="3299371"/>
            <a:ext cx="67894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Dyspareunia (painful intercourse)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714375" y="3766096"/>
            <a:ext cx="50006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</a:rPr>
              <a:t>URINARY</a:t>
            </a:r>
            <a:endParaRPr lang="en-US" sz="1200" dirty="0"/>
          </a:p>
        </p:txBody>
      </p:sp>
      <p:sp>
        <p:nvSpPr>
          <p:cNvPr id="27" name="Text 8"/>
          <p:cNvSpPr/>
          <p:nvPr/>
        </p:nvSpPr>
        <p:spPr>
          <a:xfrm>
            <a:off x="1019175" y="4070896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Urgency, frequency, and dysuria</a:t>
            </a:r>
            <a:endParaRPr lang="en-US" sz="1350" dirty="0"/>
          </a:p>
        </p:txBody>
      </p:sp>
      <p:sp>
        <p:nvSpPr>
          <p:cNvPr id="28" name="Text 9"/>
          <p:cNvSpPr/>
          <p:nvPr/>
        </p:nvSpPr>
        <p:spPr>
          <a:xfrm>
            <a:off x="1019175" y="4442371"/>
            <a:ext cx="84353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Recurrent Urinary Tract Infections (UTIs)</a:t>
            </a:r>
            <a:endParaRPr lang="en-US" sz="1350" dirty="0"/>
          </a:p>
        </p:txBody>
      </p:sp>
      <p:sp>
        <p:nvSpPr>
          <p:cNvPr id="29" name="Text 10"/>
          <p:cNvSpPr/>
          <p:nvPr/>
        </p:nvSpPr>
        <p:spPr>
          <a:xfrm>
            <a:off x="892969" y="5881688"/>
            <a:ext cx="9601200" cy="3571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7F8C8D"/>
                </a:solidFill>
              </a:rPr>
              <a:t> Symptoms are chronic and progressive without treatment.</a:t>
            </a:r>
            <a:endParaRPr lang="en-US" sz="1125" dirty="0"/>
          </a:p>
        </p:txBody>
      </p:sp>
      <p:sp>
        <p:nvSpPr>
          <p:cNvPr id="30" name="Text 11"/>
          <p:cNvSpPr/>
          <p:nvPr/>
        </p:nvSpPr>
        <p:spPr>
          <a:xfrm>
            <a:off x="6786563" y="1470571"/>
            <a:ext cx="54054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Skills: Proactive Assessment</a:t>
            </a:r>
            <a:endParaRPr lang="en-US" sz="1350" dirty="0"/>
          </a:p>
        </p:txBody>
      </p:sp>
      <p:sp>
        <p:nvSpPr>
          <p:cNvPr id="31" name="Text 12"/>
          <p:cNvSpPr/>
          <p:nvPr/>
        </p:nvSpPr>
        <p:spPr>
          <a:xfrm>
            <a:off x="6572250" y="1870621"/>
            <a:ext cx="4810125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CLINICAL REALITY</a:t>
            </a:r>
            <a:endParaRPr lang="en-US" sz="900" dirty="0"/>
          </a:p>
        </p:txBody>
      </p:sp>
      <p:sp>
        <p:nvSpPr>
          <p:cNvPr id="32" name="Text 13"/>
          <p:cNvSpPr/>
          <p:nvPr/>
        </p:nvSpPr>
        <p:spPr>
          <a:xfrm>
            <a:off x="6477000" y="2213521"/>
            <a:ext cx="50006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Patients rarely volunteer urogenital symptoms due to embarrassment or assuming it's "just part of aging."</a:t>
            </a:r>
            <a:endParaRPr lang="en-US" sz="1350" dirty="0"/>
          </a:p>
        </p:txBody>
      </p:sp>
      <p:sp>
        <p:nvSpPr>
          <p:cNvPr id="33" name="Text 14"/>
          <p:cNvSpPr/>
          <p:nvPr/>
        </p:nvSpPr>
        <p:spPr>
          <a:xfrm>
            <a:off x="6781800" y="2870746"/>
            <a:ext cx="46958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Direct Questioning:</a:t>
            </a:r>
            <a:r>
              <a:rPr lang="en-US" sz="1350" dirty="0">
                <a:solidFill>
                  <a:srgbClr val="2D3436"/>
                </a:solidFill>
              </a:rPr>
              <a:t> GPs must ask specifically about dryness and comfort during sex.</a:t>
            </a:r>
            <a:endParaRPr lang="en-US" sz="1350" dirty="0"/>
          </a:p>
        </p:txBody>
      </p:sp>
      <p:sp>
        <p:nvSpPr>
          <p:cNvPr id="34" name="Text 15"/>
          <p:cNvSpPr/>
          <p:nvPr/>
        </p:nvSpPr>
        <p:spPr>
          <a:xfrm>
            <a:off x="6619875" y="3594646"/>
            <a:ext cx="4714875" cy="1014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000000"/>
                </a:solidFill>
              </a:rPr>
              <a:t>"Many women find that the drop in oestrogen causes some dryness or discomfort 'down there' or with intimacy—is that something you've noticed?"</a:t>
            </a:r>
            <a:endParaRPr lang="en-US" sz="1275" dirty="0"/>
          </a:p>
        </p:txBody>
      </p:sp>
      <p:sp>
        <p:nvSpPr>
          <p:cNvPr id="35" name="Text 16"/>
          <p:cNvSpPr/>
          <p:nvPr/>
        </p:nvSpPr>
        <p:spPr>
          <a:xfrm>
            <a:off x="6781800" y="4799558"/>
            <a:ext cx="4695825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</a:rPr>
              <a:t>Safety Pearl:</a:t>
            </a:r>
            <a:r>
              <a:rPr lang="en-US" sz="1350" dirty="0">
                <a:solidFill>
                  <a:srgbClr val="2D3436"/>
                </a:solidFill>
              </a:rPr>
              <a:t> Topical/vaginal oestrogen is extremely low dose and safe for most women, even if systemic HRT is contraindicated.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97073"/>
            <a:ext cx="76200" cy="381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335286"/>
            <a:ext cx="5476875" cy="24669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516261"/>
            <a:ext cx="876300" cy="228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944886"/>
            <a:ext cx="228600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2306836"/>
            <a:ext cx="190500" cy="175766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2821186"/>
            <a:ext cx="190500" cy="163264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3335536"/>
            <a:ext cx="190500" cy="152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3992761"/>
            <a:ext cx="5476875" cy="24003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50" y="4221361"/>
            <a:ext cx="228600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850" y="4583311"/>
            <a:ext cx="190500" cy="152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850" y="4869061"/>
            <a:ext cx="190500" cy="163264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4850" y="5554861"/>
            <a:ext cx="5019675" cy="65722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1721048"/>
            <a:ext cx="5476875" cy="208597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1949648"/>
            <a:ext cx="2286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2311598"/>
            <a:ext cx="190500" cy="175766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2825948"/>
            <a:ext cx="190500" cy="163264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3340298"/>
            <a:ext cx="190500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38875" y="3997523"/>
            <a:ext cx="5476875" cy="2009775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4178498"/>
            <a:ext cx="1152525" cy="2286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67475" y="4607123"/>
            <a:ext cx="228600" cy="1905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969073"/>
            <a:ext cx="190500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254823"/>
            <a:ext cx="190500" cy="1524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540573"/>
            <a:ext cx="190500" cy="152400"/>
          </a:xfrm>
          <a:prstGeom prst="rect">
            <a:avLst/>
          </a:prstGeom>
        </p:spPr>
      </p:pic>
      <p:sp>
        <p:nvSpPr>
          <p:cNvPr id="26" name="Text 0"/>
          <p:cNvSpPr/>
          <p:nvPr/>
        </p:nvSpPr>
        <p:spPr>
          <a:xfrm>
            <a:off x="695325" y="304800"/>
            <a:ext cx="51339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7" name="Text 1"/>
          <p:cNvSpPr/>
          <p:nvPr/>
        </p:nvSpPr>
        <p:spPr>
          <a:xfrm>
            <a:off x="695325" y="504825"/>
            <a:ext cx="1060704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Long-term health consequences</a:t>
            </a:r>
            <a:endParaRPr lang="en-US" sz="2400" dirty="0"/>
          </a:p>
        </p:txBody>
      </p:sp>
      <p:sp>
        <p:nvSpPr>
          <p:cNvPr id="28" name="Text 2"/>
          <p:cNvSpPr/>
          <p:nvPr/>
        </p:nvSpPr>
        <p:spPr>
          <a:xfrm>
            <a:off x="800100" y="1516261"/>
            <a:ext cx="96608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</a:t>
            </a:r>
            <a:endParaRPr lang="en-US" sz="900" dirty="0"/>
          </a:p>
        </p:txBody>
      </p:sp>
      <p:sp>
        <p:nvSpPr>
          <p:cNvPr id="29" name="Text 3"/>
          <p:cNvSpPr/>
          <p:nvPr/>
        </p:nvSpPr>
        <p:spPr>
          <a:xfrm>
            <a:off x="1047750" y="1897261"/>
            <a:ext cx="5943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Osteoporosis &amp; Bone Health</a:t>
            </a:r>
            <a:endParaRPr lang="en-US" sz="1500" dirty="0"/>
          </a:p>
        </p:txBody>
      </p:sp>
      <p:sp>
        <p:nvSpPr>
          <p:cNvPr id="30" name="Text 4"/>
          <p:cNvSpPr/>
          <p:nvPr/>
        </p:nvSpPr>
        <p:spPr>
          <a:xfrm>
            <a:off x="990600" y="2306836"/>
            <a:ext cx="47339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Oestrogen deficiency leads to accelerated bone loss post-menopause.</a:t>
            </a:r>
            <a:endParaRPr lang="en-US" sz="1200" dirty="0"/>
          </a:p>
        </p:txBody>
      </p:sp>
      <p:sp>
        <p:nvSpPr>
          <p:cNvPr id="31" name="Text 5"/>
          <p:cNvSpPr/>
          <p:nvPr/>
        </p:nvSpPr>
        <p:spPr>
          <a:xfrm>
            <a:off x="990600" y="2821186"/>
            <a:ext cx="47339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HRT is effective at preventing osteoporosis while it is being used.</a:t>
            </a:r>
            <a:endParaRPr lang="en-US" sz="1200" dirty="0"/>
          </a:p>
        </p:txBody>
      </p:sp>
      <p:sp>
        <p:nvSpPr>
          <p:cNvPr id="32" name="Text 6"/>
          <p:cNvSpPr/>
          <p:nvPr/>
        </p:nvSpPr>
        <p:spPr>
          <a:xfrm>
            <a:off x="990600" y="3335536"/>
            <a:ext cx="9875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Bone density decreases again once HRT is discontinued.</a:t>
            </a:r>
            <a:endParaRPr lang="en-US" sz="1200" dirty="0"/>
          </a:p>
        </p:txBody>
      </p:sp>
      <p:sp>
        <p:nvSpPr>
          <p:cNvPr id="33" name="Text 7"/>
          <p:cNvSpPr/>
          <p:nvPr/>
        </p:nvSpPr>
        <p:spPr>
          <a:xfrm>
            <a:off x="1047750" y="4173736"/>
            <a:ext cx="6172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Cognitive Health &amp; Dementia</a:t>
            </a:r>
            <a:endParaRPr lang="en-US" sz="1500" dirty="0"/>
          </a:p>
        </p:txBody>
      </p:sp>
      <p:sp>
        <p:nvSpPr>
          <p:cNvPr id="34" name="Text 8"/>
          <p:cNvSpPr/>
          <p:nvPr/>
        </p:nvSpPr>
        <p:spPr>
          <a:xfrm>
            <a:off x="990600" y="4583311"/>
            <a:ext cx="11201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(2023): Evidence on HRT and dementia risk is contested.</a:t>
            </a:r>
            <a:endParaRPr lang="en-US" sz="1200" dirty="0"/>
          </a:p>
        </p:txBody>
      </p:sp>
      <p:sp>
        <p:nvSpPr>
          <p:cNvPr id="35" name="Text 9"/>
          <p:cNvSpPr/>
          <p:nvPr/>
        </p:nvSpPr>
        <p:spPr>
          <a:xfrm>
            <a:off x="990600" y="4869061"/>
            <a:ext cx="47339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start HRT solely for the purpose of preventing dementia.</a:t>
            </a:r>
            <a:endParaRPr lang="en-US" sz="1200" dirty="0"/>
          </a:p>
        </p:txBody>
      </p:sp>
      <p:sp>
        <p:nvSpPr>
          <p:cNvPr id="36" name="Text 10"/>
          <p:cNvSpPr/>
          <p:nvPr/>
        </p:nvSpPr>
        <p:spPr>
          <a:xfrm>
            <a:off x="933450" y="5669161"/>
            <a:ext cx="456247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Tip: Reassure patients that "brain fog" is a recognised symptom, but be clear about the limits of dementia prevention.</a:t>
            </a:r>
            <a:endParaRPr lang="en-US" sz="1125" dirty="0"/>
          </a:p>
        </p:txBody>
      </p:sp>
      <p:sp>
        <p:nvSpPr>
          <p:cNvPr id="37" name="Text 11"/>
          <p:cNvSpPr/>
          <p:nvPr/>
        </p:nvSpPr>
        <p:spPr>
          <a:xfrm>
            <a:off x="6810375" y="1902023"/>
            <a:ext cx="53816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Cardiovascular Disease (CVD)</a:t>
            </a:r>
            <a:endParaRPr lang="en-US" sz="1500" dirty="0"/>
          </a:p>
        </p:txBody>
      </p:sp>
      <p:sp>
        <p:nvSpPr>
          <p:cNvPr id="38" name="Text 12"/>
          <p:cNvSpPr/>
          <p:nvPr/>
        </p:nvSpPr>
        <p:spPr>
          <a:xfrm>
            <a:off x="6753225" y="2311598"/>
            <a:ext cx="47339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CVD risk increases significantly after menopause due to hormonal shifts.</a:t>
            </a:r>
            <a:endParaRPr lang="en-US" sz="1200" dirty="0"/>
          </a:p>
        </p:txBody>
      </p:sp>
      <p:sp>
        <p:nvSpPr>
          <p:cNvPr id="39" name="Text 13"/>
          <p:cNvSpPr/>
          <p:nvPr/>
        </p:nvSpPr>
        <p:spPr>
          <a:xfrm>
            <a:off x="6753225" y="2825948"/>
            <a:ext cx="47339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HRT does not increase CVD risk when started in women under 60.</a:t>
            </a:r>
            <a:endParaRPr lang="en-US" sz="1200" dirty="0"/>
          </a:p>
        </p:txBody>
      </p:sp>
      <p:sp>
        <p:nvSpPr>
          <p:cNvPr id="40" name="Text 14"/>
          <p:cNvSpPr/>
          <p:nvPr/>
        </p:nvSpPr>
        <p:spPr>
          <a:xfrm>
            <a:off x="6753225" y="3340298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Oestrogen may improve lipid profiles and vascular function.</a:t>
            </a:r>
            <a:endParaRPr lang="en-US" sz="1200" dirty="0"/>
          </a:p>
        </p:txBody>
      </p:sp>
      <p:sp>
        <p:nvSpPr>
          <p:cNvPr id="41" name="Text 15"/>
          <p:cNvSpPr/>
          <p:nvPr/>
        </p:nvSpPr>
        <p:spPr>
          <a:xfrm>
            <a:off x="6562725" y="4178498"/>
            <a:ext cx="160284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 YIELD AKT</a:t>
            </a:r>
            <a:endParaRPr lang="en-US" sz="900" dirty="0"/>
          </a:p>
        </p:txBody>
      </p:sp>
      <p:sp>
        <p:nvSpPr>
          <p:cNvPr id="42" name="Text 16"/>
          <p:cNvSpPr/>
          <p:nvPr/>
        </p:nvSpPr>
        <p:spPr>
          <a:xfrm>
            <a:off x="6810375" y="4559498"/>
            <a:ext cx="53816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"Window of Opportunity"</a:t>
            </a:r>
            <a:endParaRPr lang="en-US" sz="1500" dirty="0"/>
          </a:p>
        </p:txBody>
      </p:sp>
      <p:sp>
        <p:nvSpPr>
          <p:cNvPr id="43" name="Text 17"/>
          <p:cNvSpPr/>
          <p:nvPr/>
        </p:nvSpPr>
        <p:spPr>
          <a:xfrm>
            <a:off x="6753225" y="4969073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Maximum cardioprotection occurs when HRT is started early.</a:t>
            </a:r>
            <a:endParaRPr lang="en-US" sz="1200" dirty="0"/>
          </a:p>
        </p:txBody>
      </p:sp>
      <p:sp>
        <p:nvSpPr>
          <p:cNvPr id="44" name="Text 18"/>
          <p:cNvSpPr/>
          <p:nvPr/>
        </p:nvSpPr>
        <p:spPr>
          <a:xfrm>
            <a:off x="6753225" y="5254823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Optimal window: Within 10 years of menopause onset.</a:t>
            </a:r>
            <a:endParaRPr lang="en-US" sz="1200" dirty="0"/>
          </a:p>
        </p:txBody>
      </p:sp>
      <p:sp>
        <p:nvSpPr>
          <p:cNvPr id="45" name="Text 19"/>
          <p:cNvSpPr/>
          <p:nvPr/>
        </p:nvSpPr>
        <p:spPr>
          <a:xfrm>
            <a:off x="6753225" y="5540573"/>
            <a:ext cx="54387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threshold: Generally before age 60.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5173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5476875" cy="264080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503908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4111377"/>
            <a:ext cx="5476875" cy="2640806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4382839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1232446"/>
            <a:ext cx="5476875" cy="3262313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1503908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3108871"/>
            <a:ext cx="5000625" cy="114776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4732883"/>
            <a:ext cx="5476875" cy="2019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5004346"/>
            <a:ext cx="238125" cy="19050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695325" y="381000"/>
            <a:ext cx="50196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5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Cultural considerations for IMGs</a:t>
            </a:r>
            <a:endParaRPr lang="en-US" sz="2400" dirty="0"/>
          </a:p>
        </p:txBody>
      </p:sp>
      <p:sp>
        <p:nvSpPr>
          <p:cNvPr id="16" name="Text 2"/>
          <p:cNvSpPr/>
          <p:nvPr/>
        </p:nvSpPr>
        <p:spPr>
          <a:xfrm>
            <a:off x="1066800" y="1470571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Variations in symptom reporting</a:t>
            </a:r>
            <a:endParaRPr lang="en-US" sz="1350" dirty="0"/>
          </a:p>
        </p:txBody>
      </p:sp>
      <p:sp>
        <p:nvSpPr>
          <p:cNvPr id="17" name="Text 3"/>
          <p:cNvSpPr/>
          <p:nvPr/>
        </p:nvSpPr>
        <p:spPr>
          <a:xfrm>
            <a:off x="714375" y="1870621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Terminology: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Many women, particularly from South Asian backgrounds, may not use the term "hot flush."</a:t>
            </a:r>
            <a:endParaRPr lang="en-US" sz="1200" dirty="0"/>
          </a:p>
        </p:txBody>
      </p:sp>
      <p:sp>
        <p:nvSpPr>
          <p:cNvPr id="18" name="Text 4"/>
          <p:cNvSpPr/>
          <p:nvPr/>
        </p:nvSpPr>
        <p:spPr>
          <a:xfrm>
            <a:off x="714375" y="2442121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Specific Sensations: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Ask directly about heat sensations, night sweating, and sleep disturbance.</a:t>
            </a:r>
            <a:endParaRPr lang="en-US" sz="1200" dirty="0"/>
          </a:p>
        </p:txBody>
      </p:sp>
      <p:sp>
        <p:nvSpPr>
          <p:cNvPr id="19" name="Text 5"/>
          <p:cNvSpPr/>
          <p:nvPr/>
        </p:nvSpPr>
        <p:spPr>
          <a:xfrm>
            <a:off x="714375" y="3013621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Cultural Stigma: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Menopause may not be openly discussed; framing it as a "normal life stage" helps reduce anxiety.</a:t>
            </a:r>
            <a:endParaRPr lang="en-US" sz="1200" dirty="0"/>
          </a:p>
        </p:txBody>
      </p:sp>
      <p:sp>
        <p:nvSpPr>
          <p:cNvPr id="20" name="Text 6"/>
          <p:cNvSpPr/>
          <p:nvPr/>
        </p:nvSpPr>
        <p:spPr>
          <a:xfrm>
            <a:off x="1066800" y="4349502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approach for IMGs</a:t>
            </a:r>
            <a:endParaRPr lang="en-US" sz="1350" dirty="0"/>
          </a:p>
        </p:txBody>
      </p:sp>
      <p:sp>
        <p:nvSpPr>
          <p:cNvPr id="21" name="Text 7"/>
          <p:cNvSpPr/>
          <p:nvPr/>
        </p:nvSpPr>
        <p:spPr>
          <a:xfrm>
            <a:off x="714375" y="4749552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Jargon: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 plain English to describe biological changes (e.g., "the change," "hormones adjusting").</a:t>
            </a:r>
            <a:endParaRPr lang="en-US" sz="1200" dirty="0"/>
          </a:p>
        </p:txBody>
      </p:sp>
      <p:sp>
        <p:nvSpPr>
          <p:cNvPr id="22" name="Text 8"/>
          <p:cNvSpPr/>
          <p:nvPr/>
        </p:nvSpPr>
        <p:spPr>
          <a:xfrm>
            <a:off x="714375" y="5321052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 Screening: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Proactively ask about mood and fatigue, which might be attributed to life stress rather than hormones.</a:t>
            </a:r>
            <a:endParaRPr lang="en-US" sz="1200" dirty="0"/>
          </a:p>
        </p:txBody>
      </p:sp>
      <p:sp>
        <p:nvSpPr>
          <p:cNvPr id="23" name="Text 9"/>
          <p:cNvSpPr/>
          <p:nvPr/>
        </p:nvSpPr>
        <p:spPr>
          <a:xfrm>
            <a:off x="6829425" y="1470571"/>
            <a:ext cx="5362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consultation frameworks</a:t>
            </a:r>
            <a:endParaRPr lang="en-US" sz="1350" dirty="0"/>
          </a:p>
        </p:txBody>
      </p:sp>
      <p:sp>
        <p:nvSpPr>
          <p:cNvPr id="24" name="Text 10"/>
          <p:cNvSpPr/>
          <p:nvPr/>
        </p:nvSpPr>
        <p:spPr>
          <a:xfrm>
            <a:off x="6477000" y="1870621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Normalize the experience: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Validate that symptoms are common and expected during this transition.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6477000" y="2442121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Inquiry-based approach: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Use open questions to explore the patient's own cultural understanding of "the change."</a:t>
            </a:r>
            <a:endParaRPr lang="en-US" sz="1200" dirty="0"/>
          </a:p>
        </p:txBody>
      </p:sp>
      <p:sp>
        <p:nvSpPr>
          <p:cNvPr id="26" name="Text 12"/>
          <p:cNvSpPr/>
          <p:nvPr/>
        </p:nvSpPr>
        <p:spPr>
          <a:xfrm>
            <a:off x="6619875" y="3251746"/>
            <a:ext cx="47148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SCA-RELEVANT PHRASING</a:t>
            </a:r>
            <a:endParaRPr lang="en-US" sz="900" dirty="0"/>
          </a:p>
        </p:txBody>
      </p:sp>
      <p:sp>
        <p:nvSpPr>
          <p:cNvPr id="27" name="Text 13"/>
          <p:cNvSpPr/>
          <p:nvPr/>
        </p:nvSpPr>
        <p:spPr>
          <a:xfrm>
            <a:off x="6619875" y="3470821"/>
            <a:ext cx="4714875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"In some cultures, we talk about this as 'the change of life.' Have you noticed any unusual sensations of heat or changes in your sleep lately?"</a:t>
            </a:r>
            <a:endParaRPr lang="en-US" sz="1125" dirty="0"/>
          </a:p>
        </p:txBody>
      </p:sp>
      <p:sp>
        <p:nvSpPr>
          <p:cNvPr id="28" name="Text 14"/>
          <p:cNvSpPr/>
          <p:nvPr/>
        </p:nvSpPr>
        <p:spPr>
          <a:xfrm>
            <a:off x="6829425" y="4971008"/>
            <a:ext cx="5362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Addressing barriers to care</a:t>
            </a:r>
            <a:endParaRPr lang="en-US" sz="1350" dirty="0"/>
          </a:p>
        </p:txBody>
      </p:sp>
      <p:sp>
        <p:nvSpPr>
          <p:cNvPr id="29" name="Text 15"/>
          <p:cNvSpPr/>
          <p:nvPr/>
        </p:nvSpPr>
        <p:spPr>
          <a:xfrm>
            <a:off x="6477000" y="5371058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Family dynamics: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Some patients may wish to involve family members; balance this with individual confidentiality.</a:t>
            </a:r>
            <a:endParaRPr lang="en-US" sz="1200" dirty="0"/>
          </a:p>
        </p:txBody>
      </p:sp>
      <p:sp>
        <p:nvSpPr>
          <p:cNvPr id="30" name="Text 16"/>
          <p:cNvSpPr/>
          <p:nvPr/>
        </p:nvSpPr>
        <p:spPr>
          <a:xfrm>
            <a:off x="6477000" y="5942558"/>
            <a:ext cx="5000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Religious considerations: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Discuss HRT components (e.g., porcine-free options) if requested by the patient.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5173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3619500" cy="188118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461046"/>
            <a:ext cx="342900" cy="3429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144" y="1544836"/>
            <a:ext cx="214313" cy="17532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0" y="1232446"/>
            <a:ext cx="3619500" cy="1881187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850" y="1461046"/>
            <a:ext cx="342900" cy="3429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9144" y="1544836"/>
            <a:ext cx="214313" cy="17532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6250" y="1232446"/>
            <a:ext cx="3619500" cy="1881187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4850" y="1461046"/>
            <a:ext cx="342900" cy="3429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9144" y="1544836"/>
            <a:ext cx="214313" cy="1753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6250" y="3351758"/>
            <a:ext cx="5524500" cy="115252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4850" y="3611761"/>
            <a:ext cx="166688" cy="1372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3351758"/>
            <a:ext cx="5524500" cy="115252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9850" y="3611761"/>
            <a:ext cx="166688" cy="13722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6250" y="4742408"/>
            <a:ext cx="11239500" cy="500063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63403" y="4925169"/>
            <a:ext cx="178594" cy="148828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695325" y="381000"/>
            <a:ext cx="63150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1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Differential diagnosis and investigations</a:t>
            </a:r>
            <a:endParaRPr lang="en-US" sz="2400" dirty="0"/>
          </a:p>
        </p:txBody>
      </p:sp>
      <p:sp>
        <p:nvSpPr>
          <p:cNvPr id="22" name="Text 2"/>
          <p:cNvSpPr/>
          <p:nvPr/>
        </p:nvSpPr>
        <p:spPr>
          <a:xfrm>
            <a:off x="1162050" y="1503908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Hypothyroidism</a:t>
            </a:r>
            <a:endParaRPr lang="en-US" sz="1350" dirty="0"/>
          </a:p>
        </p:txBody>
      </p:sp>
      <p:sp>
        <p:nvSpPr>
          <p:cNvPr id="23" name="Text 3"/>
          <p:cNvSpPr/>
          <p:nvPr/>
        </p:nvSpPr>
        <p:spPr>
          <a:xfrm>
            <a:off x="704850" y="1956346"/>
            <a:ext cx="31623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TEST: TSH</a:t>
            </a:r>
            <a:endParaRPr lang="en-US" sz="900" dirty="0"/>
          </a:p>
        </p:txBody>
      </p:sp>
      <p:sp>
        <p:nvSpPr>
          <p:cNvPr id="24" name="Text 4"/>
          <p:cNvSpPr/>
          <p:nvPr/>
        </p:nvSpPr>
        <p:spPr>
          <a:xfrm>
            <a:off x="704850" y="2242096"/>
            <a:ext cx="31623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Presents with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fatigue</a:t>
            </a: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low mood, weight gain, and menstrual irregularity.</a:t>
            </a:r>
            <a:endParaRPr lang="en-US" sz="1125" dirty="0"/>
          </a:p>
        </p:txBody>
      </p:sp>
      <p:sp>
        <p:nvSpPr>
          <p:cNvPr id="25" name="Text 5"/>
          <p:cNvSpPr/>
          <p:nvPr/>
        </p:nvSpPr>
        <p:spPr>
          <a:xfrm>
            <a:off x="4972050" y="1503908"/>
            <a:ext cx="14401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Anaemia</a:t>
            </a:r>
            <a:endParaRPr lang="en-US" sz="1350" dirty="0"/>
          </a:p>
        </p:txBody>
      </p:sp>
      <p:sp>
        <p:nvSpPr>
          <p:cNvPr id="26" name="Text 6"/>
          <p:cNvSpPr/>
          <p:nvPr/>
        </p:nvSpPr>
        <p:spPr>
          <a:xfrm>
            <a:off x="4514850" y="1956346"/>
            <a:ext cx="31623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TEST: FBC</a:t>
            </a:r>
            <a:endParaRPr lang="en-US" sz="900" dirty="0"/>
          </a:p>
        </p:txBody>
      </p:sp>
      <p:sp>
        <p:nvSpPr>
          <p:cNvPr id="27" name="Text 7"/>
          <p:cNvSpPr/>
          <p:nvPr/>
        </p:nvSpPr>
        <p:spPr>
          <a:xfrm>
            <a:off x="4514850" y="2242096"/>
            <a:ext cx="31623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overlap: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fatigue</a:t>
            </a: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palpitations. Common in perimenopause due to heavy periods.</a:t>
            </a:r>
            <a:endParaRPr lang="en-US" sz="1125" dirty="0"/>
          </a:p>
        </p:txBody>
      </p:sp>
      <p:sp>
        <p:nvSpPr>
          <p:cNvPr id="28" name="Text 8"/>
          <p:cNvSpPr/>
          <p:nvPr/>
        </p:nvSpPr>
        <p:spPr>
          <a:xfrm>
            <a:off x="8782050" y="1503908"/>
            <a:ext cx="16459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Diabetes</a:t>
            </a:r>
            <a:endParaRPr lang="en-US" sz="1350" dirty="0"/>
          </a:p>
        </p:txBody>
      </p:sp>
      <p:sp>
        <p:nvSpPr>
          <p:cNvPr id="29" name="Text 9"/>
          <p:cNvSpPr/>
          <p:nvPr/>
        </p:nvSpPr>
        <p:spPr>
          <a:xfrm>
            <a:off x="8324850" y="1956346"/>
            <a:ext cx="31623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TEST: HBA1C</a:t>
            </a:r>
            <a:endParaRPr lang="en-US" sz="900" dirty="0"/>
          </a:p>
        </p:txBody>
      </p:sp>
      <p:sp>
        <p:nvSpPr>
          <p:cNvPr id="30" name="Text 10"/>
          <p:cNvSpPr/>
          <p:nvPr/>
        </p:nvSpPr>
        <p:spPr>
          <a:xfrm>
            <a:off x="8324850" y="2242096"/>
            <a:ext cx="31623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Presents with </a:t>
            </a: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fatigue</a:t>
            </a:r>
            <a:r>
              <a:rPr lang="en-US" sz="1125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recurrent UTIs (mimics urogenital symptoms).</a:t>
            </a:r>
            <a:endParaRPr lang="en-US" sz="1125" dirty="0"/>
          </a:p>
        </p:txBody>
      </p:sp>
      <p:sp>
        <p:nvSpPr>
          <p:cNvPr id="31" name="Text 11"/>
          <p:cNvSpPr/>
          <p:nvPr/>
        </p:nvSpPr>
        <p:spPr>
          <a:xfrm>
            <a:off x="966788" y="3580358"/>
            <a:ext cx="5120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FOCUS: PERIMENOPAUSE VS PCOS</a:t>
            </a:r>
            <a:endParaRPr lang="en-US" sz="1050" dirty="0"/>
          </a:p>
        </p:txBody>
      </p:sp>
      <p:sp>
        <p:nvSpPr>
          <p:cNvPr id="32" name="Text 12"/>
          <p:cNvSpPr/>
          <p:nvPr/>
        </p:nvSpPr>
        <p:spPr>
          <a:xfrm>
            <a:off x="704850" y="3875633"/>
            <a:ext cx="50673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Irregular cycles in perimenopause can mimic </a:t>
            </a: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PCOS</a:t>
            </a:r>
            <a:r>
              <a:rPr lang="en-US" sz="10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Check FSH and LH to differentiate: perimenopause usually shows rising FSH.</a:t>
            </a:r>
            <a:endParaRPr lang="en-US" sz="1050" dirty="0"/>
          </a:p>
        </p:txBody>
      </p:sp>
      <p:sp>
        <p:nvSpPr>
          <p:cNvPr id="33" name="Text 13"/>
          <p:cNvSpPr/>
          <p:nvPr/>
        </p:nvSpPr>
        <p:spPr>
          <a:xfrm>
            <a:off x="6681788" y="3580358"/>
            <a:ext cx="44805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35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PITFALL: DEPRESSION</a:t>
            </a:r>
            <a:endParaRPr lang="en-US" sz="1050" dirty="0"/>
          </a:p>
        </p:txBody>
      </p:sp>
      <p:sp>
        <p:nvSpPr>
          <p:cNvPr id="34" name="Text 14"/>
          <p:cNvSpPr/>
          <p:nvPr/>
        </p:nvSpPr>
        <p:spPr>
          <a:xfrm>
            <a:off x="6419850" y="3875633"/>
            <a:ext cx="50673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Don't reflexively prescribe SSRIs</a:t>
            </a:r>
            <a:r>
              <a:rPr lang="en-US" sz="1050" dirty="0">
                <a:solidFill>
                  <a:srgbClr val="4A556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for low mood in women in their 40s. Use PHQ-9 but always consider if symptoms are hormonally driven.</a:t>
            </a:r>
            <a:endParaRPr lang="en-US" sz="1050" dirty="0"/>
          </a:p>
        </p:txBody>
      </p:sp>
      <p:sp>
        <p:nvSpPr>
          <p:cNvPr id="35" name="Text 15"/>
          <p:cNvSpPr/>
          <p:nvPr/>
        </p:nvSpPr>
        <p:spPr>
          <a:xfrm>
            <a:off x="2718197" y="4885283"/>
            <a:ext cx="875942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NICE NG23: Clinical diagnosis is appropriate for women &gt;45, but exclude these red herrings first.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137196"/>
            <a:ext cx="5476875" cy="165288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370558"/>
            <a:ext cx="238125" cy="1714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756321"/>
            <a:ext cx="95250" cy="84534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205782"/>
            <a:ext cx="95250" cy="762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" y="2980581"/>
            <a:ext cx="5476875" cy="165288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3213943"/>
            <a:ext cx="238125" cy="1714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3599706"/>
            <a:ext cx="95250" cy="762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3862536"/>
            <a:ext cx="95250" cy="762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4823966"/>
            <a:ext cx="5476875" cy="165288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750" y="5057329"/>
            <a:ext cx="238125" cy="1714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6750" y="5443091"/>
            <a:ext cx="95250" cy="762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5705921"/>
            <a:ext cx="95250" cy="762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1137196"/>
            <a:ext cx="5476875" cy="2574727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1370558"/>
            <a:ext cx="238125" cy="1714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1794421"/>
            <a:ext cx="2476500" cy="769441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48750" y="1794421"/>
            <a:ext cx="2476500" cy="769441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9375" y="2706737"/>
            <a:ext cx="2476500" cy="769441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48750" y="2706737"/>
            <a:ext cx="2476500" cy="769441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3902422"/>
            <a:ext cx="5476875" cy="2574727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9375" y="4131022"/>
            <a:ext cx="190500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4464397"/>
            <a:ext cx="5095875" cy="200025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4759672"/>
            <a:ext cx="5095875" cy="200025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5054947"/>
            <a:ext cx="5095875" cy="200025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29375" y="5350222"/>
            <a:ext cx="5095875" cy="200025"/>
          </a:xfrm>
          <a:prstGeom prst="rect">
            <a:avLst/>
          </a:prstGeom>
        </p:spPr>
      </p:pic>
      <p:sp>
        <p:nvSpPr>
          <p:cNvPr id="28" name="Text 0"/>
          <p:cNvSpPr/>
          <p:nvPr/>
        </p:nvSpPr>
        <p:spPr>
          <a:xfrm>
            <a:off x="695325" y="381000"/>
            <a:ext cx="62293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9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Patient-centred assessment framework</a:t>
            </a:r>
            <a:endParaRPr lang="en-US" sz="2400" dirty="0"/>
          </a:p>
        </p:txBody>
      </p:sp>
      <p:sp>
        <p:nvSpPr>
          <p:cNvPr id="30" name="Text 2"/>
          <p:cNvSpPr/>
          <p:nvPr/>
        </p:nvSpPr>
        <p:spPr>
          <a:xfrm>
            <a:off x="1019175" y="1327696"/>
            <a:ext cx="4457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Diagnosis &amp; Impact</a:t>
            </a:r>
            <a:endParaRPr lang="en-US" sz="1350" dirty="0"/>
          </a:p>
        </p:txBody>
      </p:sp>
      <p:sp>
        <p:nvSpPr>
          <p:cNvPr id="31" name="Text 3"/>
          <p:cNvSpPr/>
          <p:nvPr/>
        </p:nvSpPr>
        <p:spPr>
          <a:xfrm>
            <a:off x="838200" y="1699171"/>
            <a:ext cx="492442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Confirm Status: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Perimenopause vs. Menopause? Any diagnostic uncertainty?</a:t>
            </a:r>
            <a:endParaRPr lang="en-US" sz="1050" dirty="0"/>
          </a:p>
        </p:txBody>
      </p:sp>
      <p:sp>
        <p:nvSpPr>
          <p:cNvPr id="32" name="Text 4"/>
          <p:cNvSpPr/>
          <p:nvPr/>
        </p:nvSpPr>
        <p:spPr>
          <a:xfrm>
            <a:off x="838200" y="2148632"/>
            <a:ext cx="113538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Functional Impact: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How is daily life affected? (Work, relationships, sleep).</a:t>
            </a:r>
            <a:endParaRPr lang="en-US" sz="1050" dirty="0"/>
          </a:p>
        </p:txBody>
      </p:sp>
      <p:sp>
        <p:nvSpPr>
          <p:cNvPr id="33" name="Text 5"/>
          <p:cNvSpPr/>
          <p:nvPr/>
        </p:nvSpPr>
        <p:spPr>
          <a:xfrm>
            <a:off x="1019175" y="3171081"/>
            <a:ext cx="46634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ICE &amp; Patient Goals</a:t>
            </a:r>
            <a:endParaRPr lang="en-US" sz="1350" dirty="0"/>
          </a:p>
        </p:txBody>
      </p:sp>
      <p:sp>
        <p:nvSpPr>
          <p:cNvPr id="34" name="Text 6"/>
          <p:cNvSpPr/>
          <p:nvPr/>
        </p:nvSpPr>
        <p:spPr>
          <a:xfrm>
            <a:off x="838200" y="3542556"/>
            <a:ext cx="928116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Concerns: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Specifically address breast cancer fear head-on.</a:t>
            </a:r>
            <a:endParaRPr lang="en-US" sz="1050" dirty="0"/>
          </a:p>
        </p:txBody>
      </p:sp>
      <p:sp>
        <p:nvSpPr>
          <p:cNvPr id="35" name="Text 7"/>
          <p:cNvSpPr/>
          <p:nvPr/>
        </p:nvSpPr>
        <p:spPr>
          <a:xfrm>
            <a:off x="838200" y="3805386"/>
            <a:ext cx="1072134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Expectations: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Symptom relief, bone protection, or long-term health?</a:t>
            </a:r>
            <a:endParaRPr lang="en-US" sz="1050" dirty="0"/>
          </a:p>
        </p:txBody>
      </p:sp>
      <p:sp>
        <p:nvSpPr>
          <p:cNvPr id="36" name="Text 8"/>
          <p:cNvSpPr/>
          <p:nvPr/>
        </p:nvSpPr>
        <p:spPr>
          <a:xfrm>
            <a:off x="1019175" y="5014466"/>
            <a:ext cx="5897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Clinical History &amp; Safety</a:t>
            </a:r>
            <a:endParaRPr lang="en-US" sz="1350" dirty="0"/>
          </a:p>
        </p:txBody>
      </p:sp>
      <p:sp>
        <p:nvSpPr>
          <p:cNvPr id="37" name="Text 9"/>
          <p:cNvSpPr/>
          <p:nvPr/>
        </p:nvSpPr>
        <p:spPr>
          <a:xfrm>
            <a:off x="838200" y="5385941"/>
            <a:ext cx="1072134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Contraindications: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History of breast cancer, VTE, or liver disease.</a:t>
            </a:r>
            <a:endParaRPr lang="en-US" sz="1050" dirty="0"/>
          </a:p>
        </p:txBody>
      </p:sp>
      <p:sp>
        <p:nvSpPr>
          <p:cNvPr id="38" name="Text 10"/>
          <p:cNvSpPr/>
          <p:nvPr/>
        </p:nvSpPr>
        <p:spPr>
          <a:xfrm>
            <a:off x="838200" y="5648771"/>
            <a:ext cx="104013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Assess fertility needs (HRT is not contraception).</a:t>
            </a:r>
            <a:endParaRPr lang="en-US" sz="1050" dirty="0"/>
          </a:p>
        </p:txBody>
      </p:sp>
      <p:sp>
        <p:nvSpPr>
          <p:cNvPr id="39" name="Text 11"/>
          <p:cNvSpPr/>
          <p:nvPr/>
        </p:nvSpPr>
        <p:spPr>
          <a:xfrm>
            <a:off x="6781800" y="1327696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Risk Factor Assessment</a:t>
            </a:r>
            <a:endParaRPr lang="en-US" sz="1350" dirty="0"/>
          </a:p>
        </p:txBody>
      </p:sp>
      <p:sp>
        <p:nvSpPr>
          <p:cNvPr id="40" name="Text 12"/>
          <p:cNvSpPr/>
          <p:nvPr/>
        </p:nvSpPr>
        <p:spPr>
          <a:xfrm>
            <a:off x="6543675" y="1908721"/>
            <a:ext cx="22479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VTE RISK</a:t>
            </a:r>
            <a:endParaRPr lang="en-US" sz="900" dirty="0"/>
          </a:p>
        </p:txBody>
      </p:sp>
      <p:sp>
        <p:nvSpPr>
          <p:cNvPr id="41" name="Text 13"/>
          <p:cNvSpPr/>
          <p:nvPr/>
        </p:nvSpPr>
        <p:spPr>
          <a:xfrm>
            <a:off x="6543675" y="2127796"/>
            <a:ext cx="2247900" cy="321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BMI, smoking, personal/family history of clots.</a:t>
            </a:r>
            <a:endParaRPr lang="en-US" sz="975" dirty="0"/>
          </a:p>
        </p:txBody>
      </p:sp>
      <p:sp>
        <p:nvSpPr>
          <p:cNvPr id="42" name="Text 14"/>
          <p:cNvSpPr/>
          <p:nvPr/>
        </p:nvSpPr>
        <p:spPr>
          <a:xfrm>
            <a:off x="9163050" y="1908721"/>
            <a:ext cx="22479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BREAST CANCER</a:t>
            </a:r>
            <a:endParaRPr lang="en-US" sz="900" dirty="0"/>
          </a:p>
        </p:txBody>
      </p:sp>
      <p:sp>
        <p:nvSpPr>
          <p:cNvPr id="43" name="Text 15"/>
          <p:cNvSpPr/>
          <p:nvPr/>
        </p:nvSpPr>
        <p:spPr>
          <a:xfrm>
            <a:off x="9163050" y="2127796"/>
            <a:ext cx="2247900" cy="321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Family history, BRCA status, alcohol intake.</a:t>
            </a:r>
            <a:endParaRPr lang="en-US" sz="975" dirty="0"/>
          </a:p>
        </p:txBody>
      </p:sp>
      <p:sp>
        <p:nvSpPr>
          <p:cNvPr id="44" name="Text 16"/>
          <p:cNvSpPr/>
          <p:nvPr/>
        </p:nvSpPr>
        <p:spPr>
          <a:xfrm>
            <a:off x="6543675" y="2821037"/>
            <a:ext cx="22479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OSTEOPOROSIS</a:t>
            </a:r>
            <a:endParaRPr lang="en-US" sz="900" dirty="0"/>
          </a:p>
        </p:txBody>
      </p:sp>
      <p:sp>
        <p:nvSpPr>
          <p:cNvPr id="45" name="Text 17"/>
          <p:cNvSpPr/>
          <p:nvPr/>
        </p:nvSpPr>
        <p:spPr>
          <a:xfrm>
            <a:off x="6543675" y="3040112"/>
            <a:ext cx="2247900" cy="321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menopause, steroids, low BMI, smoking.</a:t>
            </a:r>
            <a:endParaRPr lang="en-US" sz="975" dirty="0"/>
          </a:p>
        </p:txBody>
      </p:sp>
      <p:sp>
        <p:nvSpPr>
          <p:cNvPr id="46" name="Text 18"/>
          <p:cNvSpPr/>
          <p:nvPr/>
        </p:nvSpPr>
        <p:spPr>
          <a:xfrm>
            <a:off x="9163050" y="2821037"/>
            <a:ext cx="22479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CARDIOVASCULAR</a:t>
            </a:r>
            <a:endParaRPr lang="en-US" sz="900" dirty="0"/>
          </a:p>
        </p:txBody>
      </p:sp>
      <p:sp>
        <p:nvSpPr>
          <p:cNvPr id="47" name="Text 19"/>
          <p:cNvSpPr/>
          <p:nvPr/>
        </p:nvSpPr>
        <p:spPr>
          <a:xfrm>
            <a:off x="9163050" y="3040112"/>
            <a:ext cx="2247900" cy="321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8"/>
              </a:lnSpc>
              <a:buNone/>
            </a:pPr>
            <a:r>
              <a:rPr lang="en-US" sz="97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BP, lipids, QDiabetes/QRS, metabolic health.</a:t>
            </a:r>
            <a:endParaRPr lang="en-US" sz="975" dirty="0"/>
          </a:p>
        </p:txBody>
      </p:sp>
      <p:sp>
        <p:nvSpPr>
          <p:cNvPr id="48" name="Text 20"/>
          <p:cNvSpPr/>
          <p:nvPr/>
        </p:nvSpPr>
        <p:spPr>
          <a:xfrm>
            <a:off x="6696075" y="4092922"/>
            <a:ext cx="5095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Consultation Phrases</a:t>
            </a:r>
            <a:endParaRPr lang="en-US" sz="1200" dirty="0"/>
          </a:p>
        </p:txBody>
      </p:sp>
      <p:sp>
        <p:nvSpPr>
          <p:cNvPr id="49" name="Text 21"/>
          <p:cNvSpPr/>
          <p:nvPr/>
        </p:nvSpPr>
        <p:spPr>
          <a:xfrm>
            <a:off x="6572250" y="4464397"/>
            <a:ext cx="5619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"How is this affecting your daily life?"</a:t>
            </a:r>
            <a:endParaRPr lang="en-US" sz="1050" dirty="0"/>
          </a:p>
        </p:txBody>
      </p:sp>
      <p:sp>
        <p:nvSpPr>
          <p:cNvPr id="50" name="Text 22"/>
          <p:cNvSpPr/>
          <p:nvPr/>
        </p:nvSpPr>
        <p:spPr>
          <a:xfrm>
            <a:off x="6572250" y="4759672"/>
            <a:ext cx="5619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"Have you heard anything about HRT that worries you?"</a:t>
            </a:r>
            <a:endParaRPr lang="en-US" sz="1050" dirty="0"/>
          </a:p>
        </p:txBody>
      </p:sp>
      <p:sp>
        <p:nvSpPr>
          <p:cNvPr id="51" name="Text 23"/>
          <p:cNvSpPr/>
          <p:nvPr/>
        </p:nvSpPr>
        <p:spPr>
          <a:xfrm>
            <a:off x="6572250" y="5054947"/>
            <a:ext cx="5619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"Let me explain what the actual risk looks like for you personally..."</a:t>
            </a:r>
            <a:endParaRPr lang="en-US" sz="1050" dirty="0"/>
          </a:p>
        </p:txBody>
      </p:sp>
      <p:sp>
        <p:nvSpPr>
          <p:cNvPr id="52" name="Text 24"/>
          <p:cNvSpPr/>
          <p:nvPr/>
        </p:nvSpPr>
        <p:spPr>
          <a:xfrm>
            <a:off x="6572250" y="5350222"/>
            <a:ext cx="5619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"There's no right or wrong answer — this is your decision."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970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022896"/>
            <a:ext cx="5476875" cy="266997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28483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3883372"/>
            <a:ext cx="5476875" cy="266997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4145310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1022896"/>
            <a:ext cx="5476875" cy="25336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3708946"/>
            <a:ext cx="5476875" cy="2844254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3894683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4289971"/>
            <a:ext cx="178594" cy="178594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4832896"/>
            <a:ext cx="178594" cy="205978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5375821"/>
            <a:ext cx="178594" cy="15746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5920085"/>
            <a:ext cx="154781" cy="12576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695325" y="304800"/>
            <a:ext cx="7858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7" name="Text 1"/>
          <p:cNvSpPr/>
          <p:nvPr/>
        </p:nvSpPr>
        <p:spPr>
          <a:xfrm>
            <a:off x="695325" y="5048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Addressing concerns and shared decision-making</a:t>
            </a:r>
            <a:endParaRPr lang="en-US" sz="2400" dirty="0"/>
          </a:p>
        </p:txBody>
      </p:sp>
      <p:sp>
        <p:nvSpPr>
          <p:cNvPr id="18" name="Text 2"/>
          <p:cNvSpPr/>
          <p:nvPr/>
        </p:nvSpPr>
        <p:spPr>
          <a:xfrm>
            <a:off x="1057275" y="1251496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EXPLORING PATIENT ICE</a:t>
            </a:r>
            <a:endParaRPr lang="en-US" sz="1350" dirty="0"/>
          </a:p>
        </p:txBody>
      </p:sp>
      <p:sp>
        <p:nvSpPr>
          <p:cNvPr id="19" name="Text 3"/>
          <p:cNvSpPr/>
          <p:nvPr/>
        </p:nvSpPr>
        <p:spPr>
          <a:xfrm>
            <a:off x="704850" y="1651546"/>
            <a:ext cx="10287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Ideas:</a:t>
            </a:r>
            <a:endParaRPr lang="en-US" sz="1125" dirty="0"/>
          </a:p>
        </p:txBody>
      </p:sp>
      <p:sp>
        <p:nvSpPr>
          <p:cNvPr id="20" name="Text 4"/>
          <p:cNvSpPr/>
          <p:nvPr/>
        </p:nvSpPr>
        <p:spPr>
          <a:xfrm>
            <a:off x="1752600" y="1651546"/>
            <a:ext cx="39719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does she think is happening? Is she connecting symptoms to menopause?</a:t>
            </a:r>
            <a:endParaRPr lang="en-US" sz="1125" dirty="0"/>
          </a:p>
        </p:txBody>
      </p:sp>
      <p:sp>
        <p:nvSpPr>
          <p:cNvPr id="21" name="Text 5"/>
          <p:cNvSpPr/>
          <p:nvPr/>
        </p:nvSpPr>
        <p:spPr>
          <a:xfrm>
            <a:off x="704850" y="2194471"/>
            <a:ext cx="15430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Concerns:</a:t>
            </a:r>
            <a:endParaRPr lang="en-US" sz="1125" dirty="0"/>
          </a:p>
        </p:txBody>
      </p:sp>
      <p:sp>
        <p:nvSpPr>
          <p:cNvPr id="22" name="Text 6"/>
          <p:cNvSpPr/>
          <p:nvPr/>
        </p:nvSpPr>
        <p:spPr>
          <a:xfrm>
            <a:off x="1752600" y="2194471"/>
            <a:ext cx="39719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Breast cancer risk, weight gain, or the "artificiality" of hormones.</a:t>
            </a:r>
            <a:endParaRPr lang="en-US" sz="1125" dirty="0"/>
          </a:p>
        </p:txBody>
      </p:sp>
      <p:sp>
        <p:nvSpPr>
          <p:cNvPr id="23" name="Text 7"/>
          <p:cNvSpPr/>
          <p:nvPr/>
        </p:nvSpPr>
        <p:spPr>
          <a:xfrm>
            <a:off x="704850" y="2737396"/>
            <a:ext cx="22288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Expectations:</a:t>
            </a:r>
            <a:endParaRPr lang="en-US" sz="1125" dirty="0"/>
          </a:p>
        </p:txBody>
      </p:sp>
      <p:sp>
        <p:nvSpPr>
          <p:cNvPr id="24" name="Text 8"/>
          <p:cNvSpPr/>
          <p:nvPr/>
        </p:nvSpPr>
        <p:spPr>
          <a:xfrm>
            <a:off x="1752600" y="2737396"/>
            <a:ext cx="397192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Seeking immediate relief, long-term bone protection, or just information.</a:t>
            </a:r>
            <a:endParaRPr lang="en-US" sz="1125" dirty="0"/>
          </a:p>
        </p:txBody>
      </p:sp>
      <p:sp>
        <p:nvSpPr>
          <p:cNvPr id="25" name="Text 9"/>
          <p:cNvSpPr/>
          <p:nvPr/>
        </p:nvSpPr>
        <p:spPr>
          <a:xfrm>
            <a:off x="1057275" y="4111972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SCA-READY PHRASES</a:t>
            </a:r>
            <a:endParaRPr lang="en-US" sz="1350" dirty="0"/>
          </a:p>
        </p:txBody>
      </p:sp>
      <p:sp>
        <p:nvSpPr>
          <p:cNvPr id="26" name="Text 10"/>
          <p:cNvSpPr/>
          <p:nvPr/>
        </p:nvSpPr>
        <p:spPr>
          <a:xfrm>
            <a:off x="704850" y="4512022"/>
            <a:ext cx="2057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1350" dirty="0"/>
          </a:p>
        </p:txBody>
      </p:sp>
      <p:sp>
        <p:nvSpPr>
          <p:cNvPr id="27" name="Text 11"/>
          <p:cNvSpPr/>
          <p:nvPr/>
        </p:nvSpPr>
        <p:spPr>
          <a:xfrm>
            <a:off x="885825" y="4512022"/>
            <a:ext cx="108013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is this affecting your daily life, work, and relationships?</a:t>
            </a:r>
            <a:endParaRPr lang="en-US" sz="1125" dirty="0"/>
          </a:p>
        </p:txBody>
      </p:sp>
      <p:sp>
        <p:nvSpPr>
          <p:cNvPr id="28" name="Text 12"/>
          <p:cNvSpPr/>
          <p:nvPr/>
        </p:nvSpPr>
        <p:spPr>
          <a:xfrm>
            <a:off x="704850" y="4883497"/>
            <a:ext cx="2057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1350" dirty="0"/>
          </a:p>
        </p:txBody>
      </p:sp>
      <p:sp>
        <p:nvSpPr>
          <p:cNvPr id="29" name="Text 13"/>
          <p:cNvSpPr/>
          <p:nvPr/>
        </p:nvSpPr>
        <p:spPr>
          <a:xfrm>
            <a:off x="885825" y="4883497"/>
            <a:ext cx="87439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Have you heard anything about HRT that worries you?</a:t>
            </a:r>
            <a:endParaRPr lang="en-US" sz="1125" dirty="0"/>
          </a:p>
        </p:txBody>
      </p:sp>
      <p:sp>
        <p:nvSpPr>
          <p:cNvPr id="30" name="Text 14"/>
          <p:cNvSpPr/>
          <p:nvPr/>
        </p:nvSpPr>
        <p:spPr>
          <a:xfrm>
            <a:off x="704850" y="5254972"/>
            <a:ext cx="2057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1350" dirty="0"/>
          </a:p>
        </p:txBody>
      </p:sp>
      <p:sp>
        <p:nvSpPr>
          <p:cNvPr id="31" name="Text 15"/>
          <p:cNvSpPr/>
          <p:nvPr/>
        </p:nvSpPr>
        <p:spPr>
          <a:xfrm>
            <a:off x="885825" y="5254972"/>
            <a:ext cx="10458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There is no right or wrong answer—I will support your choice.</a:t>
            </a:r>
            <a:endParaRPr lang="en-US" sz="1125" dirty="0"/>
          </a:p>
        </p:txBody>
      </p:sp>
      <p:sp>
        <p:nvSpPr>
          <p:cNvPr id="32" name="Text 16"/>
          <p:cNvSpPr/>
          <p:nvPr/>
        </p:nvSpPr>
        <p:spPr>
          <a:xfrm>
            <a:off x="6781800" y="3861346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ENGAGEMENT &amp; SDM</a:t>
            </a:r>
            <a:endParaRPr lang="en-US" sz="1350" dirty="0"/>
          </a:p>
        </p:txBody>
      </p:sp>
      <p:sp>
        <p:nvSpPr>
          <p:cNvPr id="33" name="Text 17"/>
          <p:cNvSpPr/>
          <p:nvPr/>
        </p:nvSpPr>
        <p:spPr>
          <a:xfrm>
            <a:off x="6703219" y="4261396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Proactive approach: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Address the "Breast Cancer fear" head-on before the patient raises it. It builds significant trust.</a:t>
            </a:r>
            <a:endParaRPr lang="en-US" sz="1125" dirty="0"/>
          </a:p>
        </p:txBody>
      </p:sp>
      <p:sp>
        <p:nvSpPr>
          <p:cNvPr id="34" name="Text 18"/>
          <p:cNvSpPr/>
          <p:nvPr/>
        </p:nvSpPr>
        <p:spPr>
          <a:xfrm>
            <a:off x="6703219" y="4804321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Personalized Risk: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Explain what the actual risk looks like for her personally based on history and BMI.</a:t>
            </a:r>
            <a:endParaRPr lang="en-US" sz="1125" dirty="0"/>
          </a:p>
        </p:txBody>
      </p:sp>
      <p:sp>
        <p:nvSpPr>
          <p:cNvPr id="35" name="Text 19"/>
          <p:cNvSpPr/>
          <p:nvPr/>
        </p:nvSpPr>
        <p:spPr>
          <a:xfrm>
            <a:off x="6703219" y="5347246"/>
            <a:ext cx="4822031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 Partnership: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Ensure she is an active partner in the management plan, not just a recipient.</a:t>
            </a:r>
            <a:endParaRPr lang="en-US" sz="1125" dirty="0"/>
          </a:p>
        </p:txBody>
      </p:sp>
      <p:sp>
        <p:nvSpPr>
          <p:cNvPr id="36" name="Text 20"/>
          <p:cNvSpPr/>
          <p:nvPr/>
        </p:nvSpPr>
        <p:spPr>
          <a:xfrm>
            <a:off x="6660356" y="5890171"/>
            <a:ext cx="553164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the SCA, functional impact (daily life) is key for high marks.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25648"/>
            <a:ext cx="76200" cy="4762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118420"/>
            <a:ext cx="5429250" cy="347245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427982"/>
            <a:ext cx="190500" cy="152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2842320"/>
            <a:ext cx="4857750" cy="86469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988915"/>
            <a:ext cx="428625" cy="4286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250" y="3107978"/>
            <a:ext cx="238125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4044107"/>
            <a:ext cx="428625" cy="4286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250" y="4163169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4944368"/>
            <a:ext cx="166688" cy="13722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6500" y="1904405"/>
            <a:ext cx="5429250" cy="1714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2180630"/>
            <a:ext cx="285750" cy="2857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86500" y="3857030"/>
            <a:ext cx="5429250" cy="194786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4625" y="5418386"/>
            <a:ext cx="154781" cy="125760"/>
          </a:xfrm>
          <a:prstGeom prst="rect">
            <a:avLst/>
          </a:prstGeom>
        </p:spPr>
      </p:pic>
      <p:sp>
        <p:nvSpPr>
          <p:cNvPr id="17" name="Text 0"/>
          <p:cNvSpPr/>
          <p:nvPr/>
        </p:nvSpPr>
        <p:spPr>
          <a:xfrm>
            <a:off x="695325" y="381000"/>
            <a:ext cx="67913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18" name="Text 1"/>
          <p:cNvSpPr/>
          <p:nvPr/>
        </p:nvSpPr>
        <p:spPr>
          <a:xfrm>
            <a:off x="695325" y="581025"/>
            <a:ext cx="11496675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Contraception in perimenopause: The rules</a:t>
            </a:r>
            <a:endParaRPr lang="en-US" sz="2400" dirty="0"/>
          </a:p>
        </p:txBody>
      </p:sp>
      <p:sp>
        <p:nvSpPr>
          <p:cNvPr id="19" name="Text 2"/>
          <p:cNvSpPr/>
          <p:nvPr/>
        </p:nvSpPr>
        <p:spPr>
          <a:xfrm>
            <a:off x="1047750" y="2404170"/>
            <a:ext cx="36804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ESSENTIAL AKT KNOWLEDGE</a:t>
            </a:r>
            <a:endParaRPr lang="en-US" sz="1050" dirty="0"/>
          </a:p>
        </p:txBody>
      </p:sp>
      <p:sp>
        <p:nvSpPr>
          <p:cNvPr id="20" name="Text 3"/>
          <p:cNvSpPr/>
          <p:nvPr/>
        </p:nvSpPr>
        <p:spPr>
          <a:xfrm>
            <a:off x="1381125" y="2842320"/>
            <a:ext cx="4238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Under 50</a:t>
            </a:r>
            <a:endParaRPr lang="en-US" sz="1350" dirty="0"/>
          </a:p>
        </p:txBody>
      </p:sp>
      <p:sp>
        <p:nvSpPr>
          <p:cNvPr id="21" name="Text 4"/>
          <p:cNvSpPr/>
          <p:nvPr/>
        </p:nvSpPr>
        <p:spPr>
          <a:xfrm>
            <a:off x="1381125" y="3137595"/>
            <a:ext cx="42386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Continue contraception for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years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after the last menstrual period (LMP).</a:t>
            </a:r>
            <a:endParaRPr lang="en-US" sz="1200" dirty="0"/>
          </a:p>
        </p:txBody>
      </p:sp>
      <p:sp>
        <p:nvSpPr>
          <p:cNvPr id="22" name="Text 5"/>
          <p:cNvSpPr/>
          <p:nvPr/>
        </p:nvSpPr>
        <p:spPr>
          <a:xfrm>
            <a:off x="1381125" y="3897511"/>
            <a:ext cx="4238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 Over 50</a:t>
            </a:r>
            <a:endParaRPr lang="en-US" sz="1350" dirty="0"/>
          </a:p>
        </p:txBody>
      </p:sp>
      <p:sp>
        <p:nvSpPr>
          <p:cNvPr id="23" name="Text 6"/>
          <p:cNvSpPr/>
          <p:nvPr/>
        </p:nvSpPr>
        <p:spPr>
          <a:xfrm>
            <a:off x="1381125" y="4192786"/>
            <a:ext cx="42386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Continue contraception for </a:t>
            </a: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year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after the last menstrual period (LMP).</a:t>
            </a:r>
            <a:endParaRPr lang="en-US" sz="1200" dirty="0"/>
          </a:p>
        </p:txBody>
      </p:sp>
      <p:sp>
        <p:nvSpPr>
          <p:cNvPr id="24" name="Text 7"/>
          <p:cNvSpPr/>
          <p:nvPr/>
        </p:nvSpPr>
        <p:spPr>
          <a:xfrm>
            <a:off x="928688" y="4905077"/>
            <a:ext cx="48577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36E7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Why? Ovulation can still occur during irregular perimenopausal cycles.</a:t>
            </a:r>
            <a:endParaRPr lang="en-US" sz="1050" dirty="0"/>
          </a:p>
        </p:txBody>
      </p:sp>
      <p:sp>
        <p:nvSpPr>
          <p:cNvPr id="25" name="Text 8"/>
          <p:cNvSpPr/>
          <p:nvPr/>
        </p:nvSpPr>
        <p:spPr>
          <a:xfrm>
            <a:off x="6953250" y="2142530"/>
            <a:ext cx="45243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GOLDEN RULE</a:t>
            </a:r>
            <a:endParaRPr lang="en-US" sz="1350" dirty="0"/>
          </a:p>
        </p:txBody>
      </p:sp>
      <p:sp>
        <p:nvSpPr>
          <p:cNvPr id="26" name="Text 9"/>
          <p:cNvSpPr/>
          <p:nvPr/>
        </p:nvSpPr>
        <p:spPr>
          <a:xfrm>
            <a:off x="6953250" y="2475905"/>
            <a:ext cx="4572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HRT is NOT contraception.</a:t>
            </a:r>
            <a:endParaRPr lang="en-US" sz="1200" dirty="0"/>
          </a:p>
        </p:txBody>
      </p:sp>
      <p:sp>
        <p:nvSpPr>
          <p:cNvPr id="27" name="Text 10"/>
          <p:cNvSpPr/>
          <p:nvPr/>
        </p:nvSpPr>
        <p:spPr>
          <a:xfrm>
            <a:off x="6953250" y="2780705"/>
            <a:ext cx="452437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must explicitly state this to every perimenopausal patient. HRT does not suppress ovulation reliably enough to prevent pregnancy.</a:t>
            </a:r>
            <a:endParaRPr lang="en-US" sz="1125" dirty="0"/>
          </a:p>
        </p:txBody>
      </p:sp>
      <p:sp>
        <p:nvSpPr>
          <p:cNvPr id="28" name="Text 11"/>
          <p:cNvSpPr/>
          <p:nvPr/>
        </p:nvSpPr>
        <p:spPr>
          <a:xfrm>
            <a:off x="6524625" y="4095155"/>
            <a:ext cx="4953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CONSULTATION PEARL</a:t>
            </a:r>
            <a:endParaRPr lang="en-US" sz="1050" dirty="0"/>
          </a:p>
        </p:txBody>
      </p:sp>
      <p:sp>
        <p:nvSpPr>
          <p:cNvPr id="29" name="Text 12"/>
          <p:cNvSpPr/>
          <p:nvPr/>
        </p:nvSpPr>
        <p:spPr>
          <a:xfrm>
            <a:off x="6524625" y="4371380"/>
            <a:ext cx="49530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"While we are starting HRT to help with your flushes, it's important to know that HRT itself isn't a form of birth control. Are you currently using any contraception, or should we discuss your options today?"</a:t>
            </a:r>
            <a:endParaRPr lang="en-US" sz="1200" dirty="0"/>
          </a:p>
        </p:txBody>
      </p:sp>
      <p:sp>
        <p:nvSpPr>
          <p:cNvPr id="30" name="Text 13"/>
          <p:cNvSpPr/>
          <p:nvPr/>
        </p:nvSpPr>
        <p:spPr>
          <a:xfrm>
            <a:off x="6679406" y="5381030"/>
            <a:ext cx="551259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Mandatory documentation for SCA success.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5476875" cy="259020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521023"/>
            <a:ext cx="261937" cy="2134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927771"/>
            <a:ext cx="214313" cy="2000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2521893"/>
            <a:ext cx="214313" cy="176361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2876104"/>
            <a:ext cx="214313" cy="176361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75" y="3230314"/>
            <a:ext cx="214313" cy="176361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203650"/>
            <a:ext cx="5476875" cy="117157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4435078"/>
            <a:ext cx="214313" cy="17532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232446"/>
            <a:ext cx="5476875" cy="414278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521023"/>
            <a:ext cx="261937" cy="21342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927771"/>
            <a:ext cx="214313" cy="21431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2521893"/>
            <a:ext cx="214313" cy="214313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7000" y="3116014"/>
            <a:ext cx="214313" cy="214313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3710136"/>
            <a:ext cx="214313" cy="214313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6250" y="5613350"/>
            <a:ext cx="11239500" cy="542925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4375" y="5789563"/>
            <a:ext cx="238125" cy="19050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695325" y="381000"/>
            <a:ext cx="50196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695325" y="581025"/>
            <a:ext cx="109728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Contraceptive options with HRT</a:t>
            </a:r>
            <a:endParaRPr lang="en-US" sz="2400" dirty="0"/>
          </a:p>
        </p:txBody>
      </p:sp>
      <p:sp>
        <p:nvSpPr>
          <p:cNvPr id="23" name="Text 2"/>
          <p:cNvSpPr/>
          <p:nvPr/>
        </p:nvSpPr>
        <p:spPr>
          <a:xfrm>
            <a:off x="1071563" y="1470571"/>
            <a:ext cx="65379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Mirena IUS (Gold Standard)</a:t>
            </a:r>
            <a:endParaRPr lang="en-US" sz="1650" dirty="0"/>
          </a:p>
        </p:txBody>
      </p:sp>
      <p:sp>
        <p:nvSpPr>
          <p:cNvPr id="24" name="Text 3"/>
          <p:cNvSpPr/>
          <p:nvPr/>
        </p:nvSpPr>
        <p:spPr>
          <a:xfrm>
            <a:off x="1023938" y="1927771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Provides </a:t>
            </a:r>
            <a:r>
              <a:rPr lang="en-US" sz="1350" b="1" dirty="0">
                <a:solidFill>
                  <a:srgbClr val="2D3436"/>
                </a:solidFill>
              </a:rPr>
              <a:t>endometrial protection</a:t>
            </a:r>
            <a:r>
              <a:rPr lang="en-US" sz="1350" dirty="0">
                <a:solidFill>
                  <a:srgbClr val="2D3436"/>
                </a:solidFill>
              </a:rPr>
              <a:t> for HRT (licensed for 5 years in this role).</a:t>
            </a:r>
            <a:endParaRPr lang="en-US" sz="1350" dirty="0"/>
          </a:p>
        </p:txBody>
      </p:sp>
      <p:sp>
        <p:nvSpPr>
          <p:cNvPr id="25" name="Text 4"/>
          <p:cNvSpPr/>
          <p:nvPr/>
        </p:nvSpPr>
        <p:spPr>
          <a:xfrm>
            <a:off x="1023938" y="2521893"/>
            <a:ext cx="781812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Highly effective </a:t>
            </a:r>
            <a:r>
              <a:rPr lang="en-US" sz="1350" b="1" dirty="0">
                <a:solidFill>
                  <a:srgbClr val="2D3436"/>
                </a:solidFill>
              </a:rPr>
              <a:t>contraception</a:t>
            </a:r>
            <a:r>
              <a:rPr lang="en-US" sz="1350" dirty="0">
                <a:solidFill>
                  <a:srgbClr val="2D3436"/>
                </a:solidFill>
              </a:rPr>
              <a:t> (LARC).</a:t>
            </a:r>
            <a:endParaRPr lang="en-US" sz="1350" dirty="0"/>
          </a:p>
        </p:txBody>
      </p:sp>
      <p:sp>
        <p:nvSpPr>
          <p:cNvPr id="26" name="Text 5"/>
          <p:cNvSpPr/>
          <p:nvPr/>
        </p:nvSpPr>
        <p:spPr>
          <a:xfrm>
            <a:off x="1023938" y="2876104"/>
            <a:ext cx="1008126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Ideal for managing </a:t>
            </a:r>
            <a:r>
              <a:rPr lang="en-US" sz="1350" b="1" dirty="0">
                <a:solidFill>
                  <a:srgbClr val="2D3436"/>
                </a:solidFill>
              </a:rPr>
              <a:t>perimenopausal heavy bleeding</a:t>
            </a:r>
            <a:r>
              <a:rPr lang="en-US" sz="1350" dirty="0">
                <a:solidFill>
                  <a:srgbClr val="2D3436"/>
                </a:solidFill>
              </a:rPr>
              <a:t>.</a:t>
            </a:r>
            <a:endParaRPr lang="en-US" sz="1350" dirty="0"/>
          </a:p>
        </p:txBody>
      </p:sp>
      <p:sp>
        <p:nvSpPr>
          <p:cNvPr id="27" name="Text 6"/>
          <p:cNvSpPr/>
          <p:nvPr/>
        </p:nvSpPr>
        <p:spPr>
          <a:xfrm>
            <a:off x="1023938" y="3230314"/>
            <a:ext cx="802386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Pair with Estrogen-only patches or gel.</a:t>
            </a:r>
            <a:endParaRPr lang="en-US" sz="1350" dirty="0"/>
          </a:p>
        </p:txBody>
      </p:sp>
      <p:sp>
        <p:nvSpPr>
          <p:cNvPr id="28" name="Text 7"/>
          <p:cNvSpPr/>
          <p:nvPr/>
        </p:nvSpPr>
        <p:spPr>
          <a:xfrm>
            <a:off x="976312" y="4394150"/>
            <a:ext cx="50958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Pitfall</a:t>
            </a:r>
            <a:endParaRPr lang="en-US" sz="1350" dirty="0"/>
          </a:p>
        </p:txBody>
      </p:sp>
      <p:sp>
        <p:nvSpPr>
          <p:cNvPr id="29" name="Text 8"/>
          <p:cNvSpPr/>
          <p:nvPr/>
        </p:nvSpPr>
        <p:spPr>
          <a:xfrm>
            <a:off x="666750" y="4727525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</a:rPr>
              <a:t>Copper IUDs are excellent contraception but offer </a:t>
            </a:r>
            <a:r>
              <a:rPr lang="en-US" sz="1200" b="1" dirty="0">
                <a:solidFill>
                  <a:srgbClr val="2D3436"/>
                </a:solidFill>
              </a:rPr>
              <a:t>no</a:t>
            </a:r>
            <a:r>
              <a:rPr lang="en-US" sz="1200" dirty="0">
                <a:solidFill>
                  <a:srgbClr val="2D3436"/>
                </a:solidFill>
              </a:rPr>
              <a:t> endometrial protection. Patients still need a progestogen for HRT.</a:t>
            </a:r>
            <a:endParaRPr lang="en-US" sz="1200" dirty="0"/>
          </a:p>
        </p:txBody>
      </p:sp>
      <p:sp>
        <p:nvSpPr>
          <p:cNvPr id="30" name="Text 9"/>
          <p:cNvSpPr/>
          <p:nvPr/>
        </p:nvSpPr>
        <p:spPr>
          <a:xfrm>
            <a:off x="6834188" y="1470571"/>
            <a:ext cx="535781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Oral &amp; Implant Options</a:t>
            </a:r>
            <a:endParaRPr lang="en-US" sz="1650" dirty="0"/>
          </a:p>
        </p:txBody>
      </p:sp>
      <p:sp>
        <p:nvSpPr>
          <p:cNvPr id="31" name="Text 10"/>
          <p:cNvSpPr/>
          <p:nvPr/>
        </p:nvSpPr>
        <p:spPr>
          <a:xfrm>
            <a:off x="6786563" y="1927771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POP (Desogestrel):</a:t>
            </a:r>
            <a:r>
              <a:rPr lang="en-US" sz="1350" dirty="0">
                <a:solidFill>
                  <a:srgbClr val="2D3436"/>
                </a:solidFill>
              </a:rPr>
              <a:t> Compatible with HRT, but does NOT provide endometrial protection.</a:t>
            </a:r>
            <a:endParaRPr lang="en-US" sz="1350" dirty="0"/>
          </a:p>
        </p:txBody>
      </p:sp>
      <p:sp>
        <p:nvSpPr>
          <p:cNvPr id="32" name="Text 11"/>
          <p:cNvSpPr/>
          <p:nvPr/>
        </p:nvSpPr>
        <p:spPr>
          <a:xfrm>
            <a:off x="6786563" y="2521893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COCP:</a:t>
            </a:r>
            <a:r>
              <a:rPr lang="en-US" sz="1350" dirty="0">
                <a:solidFill>
                  <a:srgbClr val="2D3436"/>
                </a:solidFill>
              </a:rPr>
              <a:t> Can be used until age 50. Manages symptoms and provides contraception.</a:t>
            </a:r>
            <a:endParaRPr lang="en-US" sz="1350" dirty="0"/>
          </a:p>
        </p:txBody>
      </p:sp>
      <p:sp>
        <p:nvSpPr>
          <p:cNvPr id="33" name="Text 12"/>
          <p:cNvSpPr/>
          <p:nvPr/>
        </p:nvSpPr>
        <p:spPr>
          <a:xfrm>
            <a:off x="6786563" y="3116014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Nexplanon:</a:t>
            </a:r>
            <a:r>
              <a:rPr lang="en-US" sz="1350" dirty="0">
                <a:solidFill>
                  <a:srgbClr val="2D3436"/>
                </a:solidFill>
              </a:rPr>
              <a:t> Excellent contraception; compatible with HRT but no endometrial protection.</a:t>
            </a:r>
            <a:endParaRPr lang="en-US" sz="1350" dirty="0"/>
          </a:p>
        </p:txBody>
      </p:sp>
      <p:sp>
        <p:nvSpPr>
          <p:cNvPr id="34" name="Text 13"/>
          <p:cNvSpPr/>
          <p:nvPr/>
        </p:nvSpPr>
        <p:spPr>
          <a:xfrm>
            <a:off x="6786563" y="3710136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Depo-Provera:</a:t>
            </a:r>
            <a:r>
              <a:rPr lang="en-US" sz="1350" dirty="0">
                <a:solidFill>
                  <a:srgbClr val="2D3436"/>
                </a:solidFill>
              </a:rPr>
              <a:t> Compatible, but check bone density risks in perimenopause.</a:t>
            </a:r>
            <a:endParaRPr lang="en-US" sz="1350" dirty="0"/>
          </a:p>
        </p:txBody>
      </p:sp>
      <p:sp>
        <p:nvSpPr>
          <p:cNvPr id="35" name="Text 14"/>
          <p:cNvSpPr/>
          <p:nvPr/>
        </p:nvSpPr>
        <p:spPr>
          <a:xfrm>
            <a:off x="1095375" y="5756225"/>
            <a:ext cx="11096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CRITICAL AKT FACT: HRT is NOT contraception. Always confirm a separate plan.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430536"/>
            <a:ext cx="3619500" cy="18192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654373"/>
            <a:ext cx="238125" cy="190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468761"/>
            <a:ext cx="3238500" cy="5905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430536"/>
            <a:ext cx="3619500" cy="18192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750" y="1654373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6750" y="2468761"/>
            <a:ext cx="3238500" cy="5905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430536"/>
            <a:ext cx="3619500" cy="18192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6750" y="1654373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6750" y="2468761"/>
            <a:ext cx="3238500" cy="59055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440311"/>
            <a:ext cx="3619500" cy="181927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3664148"/>
            <a:ext cx="238125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4478536"/>
            <a:ext cx="3238500" cy="5905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3440311"/>
            <a:ext cx="3619500" cy="181927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6750" y="3664148"/>
            <a:ext cx="238125" cy="190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6750" y="4478536"/>
            <a:ext cx="3238500" cy="5905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3440311"/>
            <a:ext cx="3619500" cy="1819275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86750" y="3664148"/>
            <a:ext cx="238125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6750" y="4478536"/>
            <a:ext cx="3238500" cy="59055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6250" y="5497711"/>
            <a:ext cx="11239500" cy="6858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9125" y="5697736"/>
            <a:ext cx="285750" cy="28575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5" name="Text 1"/>
          <p:cNvSpPr/>
          <p:nvPr/>
        </p:nvSpPr>
        <p:spPr>
          <a:xfrm>
            <a:off x="695325" y="581025"/>
            <a:ext cx="109728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flags and urgent referrals</a:t>
            </a:r>
            <a:endParaRPr lang="en-US" sz="2400" dirty="0"/>
          </a:p>
        </p:txBody>
      </p:sp>
      <p:sp>
        <p:nvSpPr>
          <p:cNvPr id="26" name="Text 2"/>
          <p:cNvSpPr/>
          <p:nvPr/>
        </p:nvSpPr>
        <p:spPr>
          <a:xfrm>
            <a:off x="1019175" y="1621036"/>
            <a:ext cx="6172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PMB</a:t>
            </a:r>
            <a:endParaRPr lang="en-US" sz="1350" dirty="0"/>
          </a:p>
        </p:txBody>
      </p:sp>
      <p:sp>
        <p:nvSpPr>
          <p:cNvPr id="27" name="Text 3"/>
          <p:cNvSpPr/>
          <p:nvPr/>
        </p:nvSpPr>
        <p:spPr>
          <a:xfrm>
            <a:off x="666750" y="1992511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Vaginal bleeding &gt;12 months after last period (not on cyclical HRT).</a:t>
            </a:r>
            <a:endParaRPr lang="en-US" sz="1050" dirty="0"/>
          </a:p>
        </p:txBody>
      </p:sp>
      <p:sp>
        <p:nvSpPr>
          <p:cNvPr id="28" name="Text 4"/>
          <p:cNvSpPr/>
          <p:nvPr/>
        </p:nvSpPr>
        <p:spPr>
          <a:xfrm>
            <a:off x="762000" y="2468761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Urgent 2-week wait (2WW) referral for endometrial assessment.</a:t>
            </a:r>
            <a:endParaRPr lang="en-US" sz="1050" dirty="0"/>
          </a:p>
        </p:txBody>
      </p:sp>
      <p:sp>
        <p:nvSpPr>
          <p:cNvPr id="29" name="Text 5"/>
          <p:cNvSpPr/>
          <p:nvPr/>
        </p:nvSpPr>
        <p:spPr>
          <a:xfrm>
            <a:off x="4829175" y="1621036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Breast Changes</a:t>
            </a:r>
            <a:endParaRPr lang="en-US" sz="1350" dirty="0"/>
          </a:p>
        </p:txBody>
      </p:sp>
      <p:sp>
        <p:nvSpPr>
          <p:cNvPr id="30" name="Text 6"/>
          <p:cNvSpPr/>
          <p:nvPr/>
        </p:nvSpPr>
        <p:spPr>
          <a:xfrm>
            <a:off x="4476750" y="1992511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Unilateral lump, nipple discharge, or new skin/contour changes.</a:t>
            </a:r>
            <a:endParaRPr lang="en-US" sz="1050" dirty="0"/>
          </a:p>
        </p:txBody>
      </p:sp>
      <p:sp>
        <p:nvSpPr>
          <p:cNvPr id="31" name="Text 7"/>
          <p:cNvSpPr/>
          <p:nvPr/>
        </p:nvSpPr>
        <p:spPr>
          <a:xfrm>
            <a:off x="4572000" y="2468761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Urgent 2-week wait (2WW) breast cancer referral pathway.</a:t>
            </a:r>
            <a:endParaRPr lang="en-US" sz="1050" dirty="0"/>
          </a:p>
        </p:txBody>
      </p:sp>
      <p:sp>
        <p:nvSpPr>
          <p:cNvPr id="32" name="Text 8"/>
          <p:cNvSpPr/>
          <p:nvPr/>
        </p:nvSpPr>
        <p:spPr>
          <a:xfrm>
            <a:off x="8639175" y="1621036"/>
            <a:ext cx="2948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Symptoms &lt; 40</a:t>
            </a:r>
            <a:endParaRPr lang="en-US" sz="1350" dirty="0"/>
          </a:p>
        </p:txBody>
      </p:sp>
      <p:sp>
        <p:nvSpPr>
          <p:cNvPr id="33" name="Text 9"/>
          <p:cNvSpPr/>
          <p:nvPr/>
        </p:nvSpPr>
        <p:spPr>
          <a:xfrm>
            <a:off x="8286750" y="1992511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Typical menopausal symptoms in a woman under 40 years old.</a:t>
            </a:r>
            <a:endParaRPr lang="en-US" sz="1050" dirty="0"/>
          </a:p>
        </p:txBody>
      </p:sp>
      <p:sp>
        <p:nvSpPr>
          <p:cNvPr id="34" name="Text 10"/>
          <p:cNvSpPr/>
          <p:nvPr/>
        </p:nvSpPr>
        <p:spPr>
          <a:xfrm>
            <a:off x="8382000" y="2468761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Check FSH x2 (4-6 wks apart). If confirmed POI, refer to a specialist.</a:t>
            </a:r>
            <a:endParaRPr lang="en-US" sz="1050" dirty="0"/>
          </a:p>
        </p:txBody>
      </p:sp>
      <p:sp>
        <p:nvSpPr>
          <p:cNvPr id="35" name="Text 11"/>
          <p:cNvSpPr/>
          <p:nvPr/>
        </p:nvSpPr>
        <p:spPr>
          <a:xfrm>
            <a:off x="1019175" y="3630811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Post-HRT Bleeding</a:t>
            </a:r>
            <a:endParaRPr lang="en-US" sz="1350" dirty="0"/>
          </a:p>
        </p:txBody>
      </p:sp>
      <p:sp>
        <p:nvSpPr>
          <p:cNvPr id="36" name="Text 12"/>
          <p:cNvSpPr/>
          <p:nvPr/>
        </p:nvSpPr>
        <p:spPr>
          <a:xfrm>
            <a:off x="666750" y="4002286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Unexpected or prolonged bleeding &gt;4 weeks after stopping HRT.</a:t>
            </a:r>
            <a:endParaRPr lang="en-US" sz="1050" dirty="0"/>
          </a:p>
        </p:txBody>
      </p:sp>
      <p:sp>
        <p:nvSpPr>
          <p:cNvPr id="37" name="Text 13"/>
          <p:cNvSpPr/>
          <p:nvPr/>
        </p:nvSpPr>
        <p:spPr>
          <a:xfrm>
            <a:off x="762000" y="4478536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Urgent 2-week wait (2WW) referral for investigation.</a:t>
            </a:r>
            <a:endParaRPr lang="en-US" sz="1050" dirty="0"/>
          </a:p>
        </p:txBody>
      </p:sp>
      <p:sp>
        <p:nvSpPr>
          <p:cNvPr id="38" name="Text 14"/>
          <p:cNvSpPr/>
          <p:nvPr/>
        </p:nvSpPr>
        <p:spPr>
          <a:xfrm>
            <a:off x="4829175" y="3630811"/>
            <a:ext cx="26746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 Health</a:t>
            </a:r>
            <a:endParaRPr lang="en-US" sz="1350" dirty="0"/>
          </a:p>
        </p:txBody>
      </p:sp>
      <p:sp>
        <p:nvSpPr>
          <p:cNvPr id="39" name="Text 15"/>
          <p:cNvSpPr/>
          <p:nvPr/>
        </p:nvSpPr>
        <p:spPr>
          <a:xfrm>
            <a:off x="4476750" y="4002286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Severe mood symptoms, suicidal ideation, or new-onset psychosis.</a:t>
            </a:r>
            <a:endParaRPr lang="en-US" sz="1050" dirty="0"/>
          </a:p>
        </p:txBody>
      </p:sp>
      <p:sp>
        <p:nvSpPr>
          <p:cNvPr id="40" name="Text 16"/>
          <p:cNvSpPr/>
          <p:nvPr/>
        </p:nvSpPr>
        <p:spPr>
          <a:xfrm>
            <a:off x="4572000" y="4478536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Follow acute mental health crisis pathway immediately.</a:t>
            </a:r>
            <a:endParaRPr lang="en-US" sz="1050" dirty="0"/>
          </a:p>
        </p:txBody>
      </p:sp>
      <p:sp>
        <p:nvSpPr>
          <p:cNvPr id="41" name="Text 17"/>
          <p:cNvSpPr/>
          <p:nvPr/>
        </p:nvSpPr>
        <p:spPr>
          <a:xfrm>
            <a:off x="8639175" y="3630811"/>
            <a:ext cx="24688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Neurological</a:t>
            </a:r>
            <a:endParaRPr lang="en-US" sz="1350" dirty="0"/>
          </a:p>
        </p:txBody>
      </p:sp>
      <p:sp>
        <p:nvSpPr>
          <p:cNvPr id="42" name="Text 18"/>
          <p:cNvSpPr/>
          <p:nvPr/>
        </p:nvSpPr>
        <p:spPr>
          <a:xfrm>
            <a:off x="8286750" y="4002286"/>
            <a:ext cx="3238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 severe headache pattern or focal neurological deficits.</a:t>
            </a:r>
            <a:endParaRPr lang="en-US" sz="1050" dirty="0"/>
          </a:p>
        </p:txBody>
      </p:sp>
      <p:sp>
        <p:nvSpPr>
          <p:cNvPr id="43" name="Text 19"/>
          <p:cNvSpPr/>
          <p:nvPr/>
        </p:nvSpPr>
        <p:spPr>
          <a:xfrm>
            <a:off x="8382000" y="4478536"/>
            <a:ext cx="30480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Action:</a:t>
            </a:r>
            <a:r>
              <a:rPr lang="en-US" sz="105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Exclude intracranial pathology; refer to neurology/ED as appropriate.</a:t>
            </a:r>
            <a:endParaRPr lang="en-US" sz="1050" dirty="0"/>
          </a:p>
        </p:txBody>
      </p:sp>
      <p:sp>
        <p:nvSpPr>
          <p:cNvPr id="44" name="Text 20"/>
          <p:cNvSpPr/>
          <p:nvPr/>
        </p:nvSpPr>
        <p:spPr>
          <a:xfrm>
            <a:off x="1047750" y="5640586"/>
            <a:ext cx="105251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Safety Netting: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Always tell patients: "If you experience any vaginal bleeding once your periods have stopped for a year, you must see a GP within one week." Document this discussion in your SCA consultation notes.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5173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640830"/>
            <a:ext cx="5524500" cy="110281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831330"/>
            <a:ext cx="428625" cy="4286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950393"/>
            <a:ext cx="238125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640830"/>
            <a:ext cx="5524500" cy="1102816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1831330"/>
            <a:ext cx="428625" cy="42862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1950393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2934146"/>
            <a:ext cx="5524500" cy="1102816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3124646"/>
            <a:ext cx="428625" cy="4286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3243709"/>
            <a:ext cx="238125" cy="190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0" y="2934146"/>
            <a:ext cx="5524500" cy="1102816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3124646"/>
            <a:ext cx="428625" cy="42862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3243709"/>
            <a:ext cx="238125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6250" y="4227463"/>
            <a:ext cx="5524500" cy="1102816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" y="4417963"/>
            <a:ext cx="428625" cy="428625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000" y="4537025"/>
            <a:ext cx="238125" cy="1905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250" y="4227463"/>
            <a:ext cx="5524500" cy="1102816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81750" y="4417963"/>
            <a:ext cx="428625" cy="428625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7000" y="4537025"/>
            <a:ext cx="238125" cy="1905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6250" y="5568404"/>
            <a:ext cx="11239500" cy="500063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4375" y="5723186"/>
            <a:ext cx="238125" cy="190500"/>
          </a:xfrm>
          <a:prstGeom prst="rect">
            <a:avLst/>
          </a:prstGeom>
        </p:spPr>
      </p:pic>
      <p:sp>
        <p:nvSpPr>
          <p:cNvPr id="25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6" name="Text 1"/>
          <p:cNvSpPr/>
          <p:nvPr/>
        </p:nvSpPr>
        <p:spPr>
          <a:xfrm>
            <a:off x="695325" y="581025"/>
            <a:ext cx="109728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Top tips for clinical practice</a:t>
            </a:r>
            <a:endParaRPr lang="en-US" sz="2400" dirty="0"/>
          </a:p>
        </p:txBody>
      </p:sp>
      <p:sp>
        <p:nvSpPr>
          <p:cNvPr id="27" name="Text 2"/>
          <p:cNvSpPr/>
          <p:nvPr/>
        </p:nvSpPr>
        <p:spPr>
          <a:xfrm>
            <a:off x="1238250" y="1831330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Recognition</a:t>
            </a:r>
            <a:endParaRPr lang="en-US" sz="1350" dirty="0"/>
          </a:p>
        </p:txBody>
      </p:sp>
      <p:sp>
        <p:nvSpPr>
          <p:cNvPr id="28" name="Text 3"/>
          <p:cNvSpPr/>
          <p:nvPr/>
        </p:nvSpPr>
        <p:spPr>
          <a:xfrm>
            <a:off x="1238250" y="2126605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New-onset anxiety or mood/sleep disruption in the late 40s is menopause until proven otherwise.</a:t>
            </a:r>
            <a:endParaRPr lang="en-US" sz="1200" dirty="0"/>
          </a:p>
        </p:txBody>
      </p:sp>
      <p:sp>
        <p:nvSpPr>
          <p:cNvPr id="29" name="Text 4"/>
          <p:cNvSpPr/>
          <p:nvPr/>
        </p:nvSpPr>
        <p:spPr>
          <a:xfrm>
            <a:off x="6953250" y="1831330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 Contraception</a:t>
            </a:r>
            <a:endParaRPr lang="en-US" sz="1350" dirty="0"/>
          </a:p>
        </p:txBody>
      </p:sp>
      <p:sp>
        <p:nvSpPr>
          <p:cNvPr id="30" name="Text 5"/>
          <p:cNvSpPr/>
          <p:nvPr/>
        </p:nvSpPr>
        <p:spPr>
          <a:xfrm>
            <a:off x="6953250" y="2126605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Address the "elephant in the room" early. HRT is not contraception; unplanned pregnancies still happen.</a:t>
            </a:r>
            <a:endParaRPr lang="en-US" sz="1200" dirty="0"/>
          </a:p>
        </p:txBody>
      </p:sp>
      <p:sp>
        <p:nvSpPr>
          <p:cNvPr id="31" name="Text 6"/>
          <p:cNvSpPr/>
          <p:nvPr/>
        </p:nvSpPr>
        <p:spPr>
          <a:xfrm>
            <a:off x="1238250" y="3124646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FSH Limitations</a:t>
            </a:r>
            <a:endParaRPr lang="en-US" sz="1350" dirty="0"/>
          </a:p>
        </p:txBody>
      </p:sp>
      <p:sp>
        <p:nvSpPr>
          <p:cNvPr id="32" name="Text 7"/>
          <p:cNvSpPr/>
          <p:nvPr/>
        </p:nvSpPr>
        <p:spPr>
          <a:xfrm>
            <a:off x="1238250" y="3419921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normal FSH excludes nothing. Levels fluctuate widely in perimenopause; rely on clinical symptoms.</a:t>
            </a:r>
            <a:endParaRPr lang="en-US" sz="1200" dirty="0"/>
          </a:p>
        </p:txBody>
      </p:sp>
      <p:sp>
        <p:nvSpPr>
          <p:cNvPr id="33" name="Text 8"/>
          <p:cNvSpPr/>
          <p:nvPr/>
        </p:nvSpPr>
        <p:spPr>
          <a:xfrm>
            <a:off x="6953250" y="3124646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Proactive Discussion</a:t>
            </a:r>
            <a:endParaRPr lang="en-US" sz="1350" dirty="0"/>
          </a:p>
        </p:txBody>
      </p:sp>
      <p:sp>
        <p:nvSpPr>
          <p:cNvPr id="34" name="Text 9"/>
          <p:cNvSpPr/>
          <p:nvPr/>
        </p:nvSpPr>
        <p:spPr>
          <a:xfrm>
            <a:off x="6953250" y="3419921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Tackle breast cancer fears head-on. Explaining the evidence proactively builds trust and aids decision-making.</a:t>
            </a:r>
            <a:endParaRPr lang="en-US" sz="1200" dirty="0"/>
          </a:p>
        </p:txBody>
      </p:sp>
      <p:sp>
        <p:nvSpPr>
          <p:cNvPr id="35" name="Text 10"/>
          <p:cNvSpPr/>
          <p:nvPr/>
        </p:nvSpPr>
        <p:spPr>
          <a:xfrm>
            <a:off x="1238250" y="4417963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Validate Brain Fog</a:t>
            </a:r>
            <a:endParaRPr lang="en-US" sz="1350" dirty="0"/>
          </a:p>
        </p:txBody>
      </p:sp>
      <p:sp>
        <p:nvSpPr>
          <p:cNvPr id="36" name="Text 11"/>
          <p:cNvSpPr/>
          <p:nvPr/>
        </p:nvSpPr>
        <p:spPr>
          <a:xfrm>
            <a:off x="1238250" y="4713238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Reassure patients that cognitive symptoms are real and recognised, not early dementia, and often respond to HRT.</a:t>
            </a:r>
            <a:endParaRPr lang="en-US" sz="1200" dirty="0"/>
          </a:p>
        </p:txBody>
      </p:sp>
      <p:sp>
        <p:nvSpPr>
          <p:cNvPr id="37" name="Text 12"/>
          <p:cNvSpPr/>
          <p:nvPr/>
        </p:nvSpPr>
        <p:spPr>
          <a:xfrm>
            <a:off x="6953250" y="4417963"/>
            <a:ext cx="457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 Directly (GSM)</a:t>
            </a:r>
            <a:endParaRPr lang="en-US" sz="1350" dirty="0"/>
          </a:p>
        </p:txBody>
      </p:sp>
      <p:sp>
        <p:nvSpPr>
          <p:cNvPr id="38" name="Text 13"/>
          <p:cNvSpPr/>
          <p:nvPr/>
        </p:nvSpPr>
        <p:spPr>
          <a:xfrm>
            <a:off x="6953250" y="4713238"/>
            <a:ext cx="45720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Patients often suffer in silence with vaginal dryness or UTIs. Ask directly as they rarely volunteer these symptoms.</a:t>
            </a:r>
            <a:endParaRPr lang="en-US" sz="1200" dirty="0"/>
          </a:p>
        </p:txBody>
      </p:sp>
      <p:sp>
        <p:nvSpPr>
          <p:cNvPr id="39" name="Text 14"/>
          <p:cNvSpPr/>
          <p:nvPr/>
        </p:nvSpPr>
        <p:spPr>
          <a:xfrm>
            <a:off x="1095375" y="5711279"/>
            <a:ext cx="110966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7E510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Expert Advice: Always warn patients that HRT can take up to 3 months to work fully to prevent early discontinuation.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232446"/>
            <a:ext cx="3587651" cy="203358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45628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2026" y="1232446"/>
            <a:ext cx="3587800" cy="2033588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2526" y="1456283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7950" y="1232446"/>
            <a:ext cx="3587651" cy="203358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8450" y="1456283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3504158"/>
            <a:ext cx="3587651" cy="2033588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0" y="3727996"/>
            <a:ext cx="238125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2026" y="3504158"/>
            <a:ext cx="3587800" cy="2033588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2526" y="3727996"/>
            <a:ext cx="238125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27950" y="3504158"/>
            <a:ext cx="3587651" cy="2033588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18450" y="3727996"/>
            <a:ext cx="238125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6250" y="5918746"/>
            <a:ext cx="11239500" cy="6858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6750" y="6134695"/>
            <a:ext cx="285750" cy="253901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695325" y="581025"/>
            <a:ext cx="877824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 to avoid</a:t>
            </a:r>
            <a:endParaRPr lang="en-US" sz="2400" dirty="0"/>
          </a:p>
        </p:txBody>
      </p:sp>
      <p:sp>
        <p:nvSpPr>
          <p:cNvPr id="21" name="Text 2"/>
          <p:cNvSpPr/>
          <p:nvPr/>
        </p:nvSpPr>
        <p:spPr>
          <a:xfrm>
            <a:off x="1019175" y="1422946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Misdiagnosing Low Mood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666750" y="1794421"/>
            <a:ext cx="3206651" cy="12811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AVOID SSRI REFLEX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Prescribing SSRIs for low mood in perimenopausal women without considering HRT. HRT often manages mood symptoms more effectively if menopause is the root cause.</a:t>
            </a:r>
            <a:endParaRPr lang="en-US" sz="1125" dirty="0"/>
          </a:p>
        </p:txBody>
      </p:sp>
      <p:sp>
        <p:nvSpPr>
          <p:cNvPr id="23" name="Text 4"/>
          <p:cNvSpPr/>
          <p:nvPr/>
        </p:nvSpPr>
        <p:spPr>
          <a:xfrm>
            <a:off x="4844951" y="1422946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LMP Oversight</a:t>
            </a:r>
            <a:endParaRPr lang="en-US" sz="1350" dirty="0"/>
          </a:p>
        </p:txBody>
      </p:sp>
      <p:sp>
        <p:nvSpPr>
          <p:cNvPr id="24" name="Text 5"/>
          <p:cNvSpPr/>
          <p:nvPr/>
        </p:nvSpPr>
        <p:spPr>
          <a:xfrm>
            <a:off x="4492526" y="1794421"/>
            <a:ext cx="3206800" cy="1066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MISSING PERIMENOPAUSE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Failing to take a menstrual history in women in their 40s presenting with stress or insomnia. Always ask about the last menstrual period (LMP).</a:t>
            </a:r>
            <a:endParaRPr lang="en-US" sz="1125" dirty="0"/>
          </a:p>
        </p:txBody>
      </p:sp>
      <p:sp>
        <p:nvSpPr>
          <p:cNvPr id="25" name="Text 6"/>
          <p:cNvSpPr/>
          <p:nvPr/>
        </p:nvSpPr>
        <p:spPr>
          <a:xfrm>
            <a:off x="8670875" y="1422946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Contraception Gap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8318450" y="1794421"/>
            <a:ext cx="3206651" cy="1066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MEDICOLEGAL RISK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Starting HRT without addressing contraception. Perimenopausal women remain fertile; HRT provides zero contraceptive protection.</a:t>
            </a:r>
            <a:endParaRPr lang="en-US" sz="1125" dirty="0"/>
          </a:p>
        </p:txBody>
      </p:sp>
      <p:sp>
        <p:nvSpPr>
          <p:cNvPr id="27" name="Text 8"/>
          <p:cNvSpPr/>
          <p:nvPr/>
        </p:nvSpPr>
        <p:spPr>
          <a:xfrm>
            <a:off x="1019175" y="3694658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FSH Fallacy</a:t>
            </a:r>
            <a:endParaRPr lang="en-US" sz="1350" dirty="0"/>
          </a:p>
        </p:txBody>
      </p:sp>
      <p:sp>
        <p:nvSpPr>
          <p:cNvPr id="28" name="Text 9"/>
          <p:cNvSpPr/>
          <p:nvPr/>
        </p:nvSpPr>
        <p:spPr>
          <a:xfrm>
            <a:off x="666750" y="4066133"/>
            <a:ext cx="3206651" cy="1066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FALSE SECURITY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Thinking a normal FSH result excludes menopause. Levels fluctuate wildly in perimenopause. A single normal reading does not rule it out.</a:t>
            </a:r>
            <a:endParaRPr lang="en-US" sz="1125" dirty="0"/>
          </a:p>
        </p:txBody>
      </p:sp>
      <p:sp>
        <p:nvSpPr>
          <p:cNvPr id="29" name="Text 10"/>
          <p:cNvSpPr/>
          <p:nvPr/>
        </p:nvSpPr>
        <p:spPr>
          <a:xfrm>
            <a:off x="4844951" y="3694658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Early Cessation</a:t>
            </a:r>
            <a:endParaRPr lang="en-US" sz="1350" dirty="0"/>
          </a:p>
        </p:txBody>
      </p:sp>
      <p:sp>
        <p:nvSpPr>
          <p:cNvPr id="30" name="Text 11"/>
          <p:cNvSpPr/>
          <p:nvPr/>
        </p:nvSpPr>
        <p:spPr>
          <a:xfrm>
            <a:off x="4492526" y="4066133"/>
            <a:ext cx="3206800" cy="8524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EDUCATION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explaining that HRT takes up to 3 months to work fully. Many women stop treatment early, assuming it is ineffective.</a:t>
            </a:r>
            <a:endParaRPr lang="en-US" sz="1125" dirty="0"/>
          </a:p>
        </p:txBody>
      </p:sp>
      <p:sp>
        <p:nvSpPr>
          <p:cNvPr id="31" name="Text 12"/>
          <p:cNvSpPr/>
          <p:nvPr/>
        </p:nvSpPr>
        <p:spPr>
          <a:xfrm>
            <a:off x="8670875" y="3694658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Forgetting POI</a:t>
            </a:r>
            <a:endParaRPr lang="en-US" sz="1350" dirty="0"/>
          </a:p>
        </p:txBody>
      </p:sp>
      <p:sp>
        <p:nvSpPr>
          <p:cNvPr id="32" name="Text 13"/>
          <p:cNvSpPr/>
          <p:nvPr/>
        </p:nvSpPr>
        <p:spPr>
          <a:xfrm>
            <a:off x="8318450" y="4066133"/>
            <a:ext cx="3206651" cy="8524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 CLINICAL RISK</a:t>
            </a:r>
            <a:r>
              <a:rPr lang="en-US" sz="1125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Dismissing symptoms in women under 40. Untreated POI leads to significant long-term bone, cardiovascular, and cognitive harm.</a:t>
            </a:r>
            <a:endParaRPr lang="en-US" sz="1125" dirty="0"/>
          </a:p>
        </p:txBody>
      </p:sp>
      <p:sp>
        <p:nvSpPr>
          <p:cNvPr id="33" name="Text 14"/>
          <p:cNvSpPr/>
          <p:nvPr/>
        </p:nvSpPr>
        <p:spPr>
          <a:xfrm>
            <a:off x="1095375" y="6061621"/>
            <a:ext cx="1042987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Trainer Tip:</a:t>
            </a:r>
            <a:r>
              <a:rPr lang="en-US" sz="1050" i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Anxiety in a woman in her late 40s is menopause until proven otherwise. Don't let a "stressful job" or "busy home life" distract you from the biological transition.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73273"/>
            <a:ext cx="76200" cy="381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137196"/>
            <a:ext cx="5476875" cy="257472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432471"/>
            <a:ext cx="190500" cy="152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803946"/>
            <a:ext cx="190500" cy="15686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2131516"/>
            <a:ext cx="190500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2672358"/>
            <a:ext cx="190500" cy="16668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50" y="3902422"/>
            <a:ext cx="5476875" cy="257472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197697"/>
            <a:ext cx="190500" cy="1524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50" y="4569172"/>
            <a:ext cx="190500" cy="15686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850" y="4896743"/>
            <a:ext cx="190500" cy="177701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137196"/>
            <a:ext cx="5476875" cy="2697212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432471"/>
            <a:ext cx="1905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1803946"/>
            <a:ext cx="1905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2344787"/>
            <a:ext cx="190500" cy="156865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2700933"/>
            <a:ext cx="5019675" cy="904875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8875" y="4024908"/>
            <a:ext cx="5476875" cy="2452092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320183"/>
            <a:ext cx="190500" cy="1524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4691658"/>
            <a:ext cx="190500" cy="2222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7475" y="5232499"/>
            <a:ext cx="190500" cy="205085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695325" y="381000"/>
            <a:ext cx="4960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24" name="Text 1"/>
          <p:cNvSpPr/>
          <p:nvPr/>
        </p:nvSpPr>
        <p:spPr>
          <a:xfrm>
            <a:off x="695325" y="581025"/>
            <a:ext cx="841248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and SCA exam pearls</a:t>
            </a:r>
            <a:endParaRPr lang="en-US" sz="2400" dirty="0"/>
          </a:p>
        </p:txBody>
      </p:sp>
      <p:sp>
        <p:nvSpPr>
          <p:cNvPr id="25" name="Text 2"/>
          <p:cNvSpPr/>
          <p:nvPr/>
        </p:nvSpPr>
        <p:spPr>
          <a:xfrm>
            <a:off x="1009650" y="1365796"/>
            <a:ext cx="457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 HIGH-YIELD FACTS</a:t>
            </a:r>
            <a:endParaRPr lang="en-US" sz="1500" dirty="0"/>
          </a:p>
        </p:txBody>
      </p:sp>
      <p:sp>
        <p:nvSpPr>
          <p:cNvPr id="26" name="Text 3"/>
          <p:cNvSpPr/>
          <p:nvPr/>
        </p:nvSpPr>
        <p:spPr>
          <a:xfrm>
            <a:off x="990600" y="1803946"/>
            <a:ext cx="11201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Average Age: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51 years in the UK. Diagnosis is clinical if &gt;45.</a:t>
            </a:r>
            <a:endParaRPr lang="en-US" sz="1200" dirty="0"/>
          </a:p>
        </p:txBody>
      </p:sp>
      <p:sp>
        <p:nvSpPr>
          <p:cNvPr id="27" name="Text 4"/>
          <p:cNvSpPr/>
          <p:nvPr/>
        </p:nvSpPr>
        <p:spPr>
          <a:xfrm>
            <a:off x="990600" y="2131516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POI Diagnosis: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2 FSH readings &gt;30 IU/L, taken 4–6 weeks apart in women &lt;40.</a:t>
            </a:r>
            <a:endParaRPr lang="en-US" sz="1200" dirty="0"/>
          </a:p>
        </p:txBody>
      </p:sp>
      <p:sp>
        <p:nvSpPr>
          <p:cNvPr id="28" name="Text 5"/>
          <p:cNvSpPr/>
          <p:nvPr/>
        </p:nvSpPr>
        <p:spPr>
          <a:xfrm>
            <a:off x="990600" y="2672358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FSH Testing: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Do NOT routinely check if &gt;45 with typical symptoms.</a:t>
            </a:r>
            <a:endParaRPr lang="en-US" sz="1200" dirty="0"/>
          </a:p>
        </p:txBody>
      </p:sp>
      <p:sp>
        <p:nvSpPr>
          <p:cNvPr id="29" name="Text 6"/>
          <p:cNvSpPr/>
          <p:nvPr/>
        </p:nvSpPr>
        <p:spPr>
          <a:xfrm>
            <a:off x="1009650" y="4131022"/>
            <a:ext cx="4343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8E44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CONTRACEPTION RULES</a:t>
            </a:r>
            <a:endParaRPr lang="en-US" sz="1500" dirty="0"/>
          </a:p>
        </p:txBody>
      </p:sp>
      <p:sp>
        <p:nvSpPr>
          <p:cNvPr id="30" name="Text 7"/>
          <p:cNvSpPr/>
          <p:nvPr/>
        </p:nvSpPr>
        <p:spPr>
          <a:xfrm>
            <a:off x="990600" y="4569172"/>
            <a:ext cx="11201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Rule: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1 year post-LMP if &gt;50; 2 years post-LMP if &lt;50.</a:t>
            </a:r>
            <a:endParaRPr lang="en-US" sz="1200" dirty="0"/>
          </a:p>
        </p:txBody>
      </p:sp>
      <p:sp>
        <p:nvSpPr>
          <p:cNvPr id="31" name="Text 8"/>
          <p:cNvSpPr/>
          <p:nvPr/>
        </p:nvSpPr>
        <p:spPr>
          <a:xfrm>
            <a:off x="990600" y="4896743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HRT ≠ Contraception: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Must use additional methods (e.g. Mirena or POP).</a:t>
            </a:r>
            <a:endParaRPr lang="en-US" sz="1200" dirty="0"/>
          </a:p>
        </p:txBody>
      </p:sp>
      <p:sp>
        <p:nvSpPr>
          <p:cNvPr id="32" name="Text 9"/>
          <p:cNvSpPr/>
          <p:nvPr/>
        </p:nvSpPr>
        <p:spPr>
          <a:xfrm>
            <a:off x="6772275" y="1365796"/>
            <a:ext cx="5257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CONSULTATION PEARLS</a:t>
            </a:r>
            <a:endParaRPr lang="en-US" sz="1500" dirty="0"/>
          </a:p>
        </p:txBody>
      </p:sp>
      <p:sp>
        <p:nvSpPr>
          <p:cNvPr id="33" name="Text 10"/>
          <p:cNvSpPr/>
          <p:nvPr/>
        </p:nvSpPr>
        <p:spPr>
          <a:xfrm>
            <a:off x="6753225" y="1803946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Functional Impact: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Always ask "How is this affecting your daily life and work?"</a:t>
            </a:r>
            <a:endParaRPr lang="en-US" sz="1200" dirty="0"/>
          </a:p>
        </p:txBody>
      </p:sp>
      <p:sp>
        <p:nvSpPr>
          <p:cNvPr id="34" name="Text 11"/>
          <p:cNvSpPr/>
          <p:nvPr/>
        </p:nvSpPr>
        <p:spPr>
          <a:xfrm>
            <a:off x="6753225" y="2344787"/>
            <a:ext cx="543877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Proactive ICE: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Address breast cancer fears early to build trust.</a:t>
            </a:r>
            <a:endParaRPr lang="en-US" sz="1200" dirty="0"/>
          </a:p>
        </p:txBody>
      </p:sp>
      <p:sp>
        <p:nvSpPr>
          <p:cNvPr id="35" name="Text 12"/>
          <p:cNvSpPr/>
          <p:nvPr/>
        </p:nvSpPr>
        <p:spPr>
          <a:xfrm>
            <a:off x="6610350" y="2843808"/>
            <a:ext cx="47339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 ROLEPLAY FRAMING</a:t>
            </a:r>
            <a:endParaRPr lang="en-US" sz="900" dirty="0"/>
          </a:p>
        </p:txBody>
      </p:sp>
      <p:sp>
        <p:nvSpPr>
          <p:cNvPr id="36" name="Text 13"/>
          <p:cNvSpPr/>
          <p:nvPr/>
        </p:nvSpPr>
        <p:spPr>
          <a:xfrm>
            <a:off x="6610350" y="3062883"/>
            <a:ext cx="473392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"How would you explain the lack of need for an FSH test to a 48-year-old requesting one?"</a:t>
            </a:r>
            <a:endParaRPr lang="en-US" sz="1050" dirty="0"/>
          </a:p>
        </p:txBody>
      </p:sp>
      <p:sp>
        <p:nvSpPr>
          <p:cNvPr id="37" name="Text 14"/>
          <p:cNvSpPr/>
          <p:nvPr/>
        </p:nvSpPr>
        <p:spPr>
          <a:xfrm>
            <a:off x="6772275" y="4253508"/>
            <a:ext cx="54197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SAFETY-NETTING</a:t>
            </a:r>
            <a:endParaRPr lang="en-US" sz="1500" dirty="0"/>
          </a:p>
        </p:txBody>
      </p:sp>
      <p:sp>
        <p:nvSpPr>
          <p:cNvPr id="38" name="Text 15"/>
          <p:cNvSpPr/>
          <p:nvPr/>
        </p:nvSpPr>
        <p:spPr>
          <a:xfrm>
            <a:off x="6753225" y="4691658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PMB Warning: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"If you have any vaginal bleeding after periods have stopped, return urgently."</a:t>
            </a:r>
            <a:endParaRPr lang="en-US" sz="1200" dirty="0"/>
          </a:p>
        </p:txBody>
      </p:sp>
      <p:sp>
        <p:nvSpPr>
          <p:cNvPr id="39" name="Text 16"/>
          <p:cNvSpPr/>
          <p:nvPr/>
        </p:nvSpPr>
        <p:spPr>
          <a:xfrm>
            <a:off x="6753225" y="5232499"/>
            <a:ext cx="47339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392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Breast Changes:</a:t>
            </a:r>
            <a:r>
              <a:rPr lang="en-US" sz="1200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Ensure patient knows to report unilateral lumps or skin changes.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39030"/>
            <a:ext cx="76200" cy="457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592461"/>
            <a:ext cx="5476875" cy="226397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782961"/>
            <a:ext cx="342900" cy="3429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1878211"/>
            <a:ext cx="190500" cy="152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2287786"/>
            <a:ext cx="95250" cy="95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2862858"/>
            <a:ext cx="95250" cy="762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75" y="3198019"/>
            <a:ext cx="95250" cy="952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008834"/>
            <a:ext cx="5476875" cy="2468166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4199334"/>
            <a:ext cx="342900" cy="3429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575" y="4294584"/>
            <a:ext cx="190500" cy="1524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375" y="4704159"/>
            <a:ext cx="95250" cy="84534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4375" y="5279231"/>
            <a:ext cx="95250" cy="952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4375" y="5854303"/>
            <a:ext cx="95250" cy="84534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1592461"/>
            <a:ext cx="5476875" cy="2468166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7000" y="1782961"/>
            <a:ext cx="342900" cy="3429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53200" y="1878211"/>
            <a:ext cx="190500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2287786"/>
            <a:ext cx="95250" cy="9525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2862858"/>
            <a:ext cx="95250" cy="9525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7000" y="3437930"/>
            <a:ext cx="95250" cy="952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38875" y="4213027"/>
            <a:ext cx="5476875" cy="2263973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77000" y="4403527"/>
            <a:ext cx="342900" cy="3429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53200" y="4498777"/>
            <a:ext cx="190500" cy="1524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77000" y="4908352"/>
            <a:ext cx="95250" cy="84534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5483423"/>
            <a:ext cx="95250" cy="7620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77000" y="5818584"/>
            <a:ext cx="95250" cy="95250"/>
          </a:xfrm>
          <a:prstGeom prst="rect">
            <a:avLst/>
          </a:prstGeom>
        </p:spPr>
      </p:pic>
      <p:sp>
        <p:nvSpPr>
          <p:cNvPr id="29" name="Text 0"/>
          <p:cNvSpPr/>
          <p:nvPr/>
        </p:nvSpPr>
        <p:spPr>
          <a:xfrm>
            <a:off x="695325" y="304800"/>
            <a:ext cx="496062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1050" kern="0" spc="6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MENOPAUSE SERIES</a:t>
            </a:r>
            <a:endParaRPr lang="en-US" sz="1050" dirty="0"/>
          </a:p>
        </p:txBody>
      </p:sp>
      <p:sp>
        <p:nvSpPr>
          <p:cNvPr id="30" name="Text 1"/>
          <p:cNvSpPr/>
          <p:nvPr/>
        </p:nvSpPr>
        <p:spPr>
          <a:xfrm>
            <a:off x="695325" y="464790"/>
            <a:ext cx="73152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Quick recall summary</a:t>
            </a:r>
            <a:endParaRPr lang="en-US" sz="2400" dirty="0"/>
          </a:p>
        </p:txBody>
      </p:sp>
      <p:sp>
        <p:nvSpPr>
          <p:cNvPr id="31" name="Text 2"/>
          <p:cNvSpPr/>
          <p:nvPr/>
        </p:nvSpPr>
        <p:spPr>
          <a:xfrm>
            <a:off x="695325" y="906661"/>
            <a:ext cx="9525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636E72"/>
                </a:solidFill>
              </a:rPr>
              <a:t>Final summary of key diagnostic thresholds, symptom clusters, and mandatory safety-netting for rapid revision before the next deck in the series.</a:t>
            </a:r>
            <a:endParaRPr lang="en-US" sz="1200" dirty="0"/>
          </a:p>
        </p:txBody>
      </p:sp>
      <p:sp>
        <p:nvSpPr>
          <p:cNvPr id="32" name="Text 3"/>
          <p:cNvSpPr/>
          <p:nvPr/>
        </p:nvSpPr>
        <p:spPr>
          <a:xfrm>
            <a:off x="1171575" y="1811536"/>
            <a:ext cx="6172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Diagnostic Benchmarks [AKT]</a:t>
            </a:r>
            <a:endParaRPr lang="en-US" sz="1500" dirty="0"/>
          </a:p>
        </p:txBody>
      </p:sp>
      <p:sp>
        <p:nvSpPr>
          <p:cNvPr id="33" name="Text 4"/>
          <p:cNvSpPr/>
          <p:nvPr/>
        </p:nvSpPr>
        <p:spPr>
          <a:xfrm>
            <a:off x="904875" y="2240161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Average UK menopause age is </a:t>
            </a:r>
            <a:r>
              <a:rPr lang="en-US" sz="1350" dirty="0">
                <a:solidFill>
                  <a:srgbClr val="8E44AD"/>
                </a:solidFill>
              </a:rPr>
              <a:t>51 years</a:t>
            </a:r>
            <a:r>
              <a:rPr lang="en-US" sz="1350" dirty="0">
                <a:solidFill>
                  <a:srgbClr val="2D3436"/>
                </a:solidFill>
              </a:rPr>
              <a:t>; diagnosis is clinical for those over 45.</a:t>
            </a:r>
            <a:endParaRPr lang="en-US" sz="1350" dirty="0"/>
          </a:p>
        </p:txBody>
      </p:sp>
      <p:sp>
        <p:nvSpPr>
          <p:cNvPr id="34" name="Text 5"/>
          <p:cNvSpPr/>
          <p:nvPr/>
        </p:nvSpPr>
        <p:spPr>
          <a:xfrm>
            <a:off x="904875" y="2815233"/>
            <a:ext cx="112871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POI: Age </a:t>
            </a:r>
            <a:r>
              <a:rPr lang="en-US" sz="1350" dirty="0">
                <a:solidFill>
                  <a:srgbClr val="8E44AD"/>
                </a:solidFill>
              </a:rPr>
              <a:t>&lt;40</a:t>
            </a:r>
            <a:r>
              <a:rPr lang="en-US" sz="1350" dirty="0">
                <a:solidFill>
                  <a:srgbClr val="2D3436"/>
                </a:solidFill>
              </a:rPr>
              <a:t> with </a:t>
            </a:r>
            <a:r>
              <a:rPr lang="en-US" sz="1350" dirty="0">
                <a:solidFill>
                  <a:srgbClr val="8E44AD"/>
                </a:solidFill>
              </a:rPr>
              <a:t>2x FSH &gt;30</a:t>
            </a:r>
            <a:r>
              <a:rPr lang="en-US" sz="1350" dirty="0">
                <a:solidFill>
                  <a:srgbClr val="2D3436"/>
                </a:solidFill>
              </a:rPr>
              <a:t> readings taken 4–6 weeks apart.</a:t>
            </a:r>
            <a:endParaRPr lang="en-US" sz="1350" dirty="0"/>
          </a:p>
        </p:txBody>
      </p:sp>
      <p:sp>
        <p:nvSpPr>
          <p:cNvPr id="35" name="Text 6"/>
          <p:cNvSpPr/>
          <p:nvPr/>
        </p:nvSpPr>
        <p:spPr>
          <a:xfrm>
            <a:off x="904875" y="3150394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Fluctuating FSH levels in perimenopause mean a single normal result </a:t>
            </a:r>
            <a:r>
              <a:rPr lang="en-US" sz="1350" dirty="0">
                <a:solidFill>
                  <a:srgbClr val="8E44AD"/>
                </a:solidFill>
              </a:rPr>
              <a:t>never</a:t>
            </a:r>
            <a:r>
              <a:rPr lang="en-US" sz="1350" dirty="0">
                <a:solidFill>
                  <a:srgbClr val="2D3436"/>
                </a:solidFill>
              </a:rPr>
              <a:t> rules it out.</a:t>
            </a:r>
            <a:endParaRPr lang="en-US" sz="1350" dirty="0"/>
          </a:p>
        </p:txBody>
      </p:sp>
      <p:sp>
        <p:nvSpPr>
          <p:cNvPr id="36" name="Text 7"/>
          <p:cNvSpPr/>
          <p:nvPr/>
        </p:nvSpPr>
        <p:spPr>
          <a:xfrm>
            <a:off x="1171575" y="4227909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Contraception Rules [AKT]</a:t>
            </a:r>
            <a:endParaRPr lang="en-US" sz="1500" dirty="0"/>
          </a:p>
        </p:txBody>
      </p:sp>
      <p:sp>
        <p:nvSpPr>
          <p:cNvPr id="37" name="Text 8"/>
          <p:cNvSpPr/>
          <p:nvPr/>
        </p:nvSpPr>
        <p:spPr>
          <a:xfrm>
            <a:off x="904875" y="4656534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Stop contraception </a:t>
            </a:r>
            <a:r>
              <a:rPr lang="en-US" sz="1350" dirty="0">
                <a:solidFill>
                  <a:srgbClr val="8E44AD"/>
                </a:solidFill>
              </a:rPr>
              <a:t>1 year</a:t>
            </a:r>
            <a:r>
              <a:rPr lang="en-US" sz="1350" dirty="0">
                <a:solidFill>
                  <a:srgbClr val="2D3436"/>
                </a:solidFill>
              </a:rPr>
              <a:t> post-LMP if &gt;50; </a:t>
            </a:r>
            <a:r>
              <a:rPr lang="en-US" sz="1350" dirty="0">
                <a:solidFill>
                  <a:srgbClr val="8E44AD"/>
                </a:solidFill>
              </a:rPr>
              <a:t>2 years</a:t>
            </a:r>
            <a:r>
              <a:rPr lang="en-US" sz="1350" dirty="0">
                <a:solidFill>
                  <a:srgbClr val="2D3436"/>
                </a:solidFill>
              </a:rPr>
              <a:t> post-LMP if &lt;50.</a:t>
            </a:r>
            <a:endParaRPr lang="en-US" sz="1350" dirty="0"/>
          </a:p>
        </p:txBody>
      </p:sp>
      <p:sp>
        <p:nvSpPr>
          <p:cNvPr id="38" name="Text 9"/>
          <p:cNvSpPr/>
          <p:nvPr/>
        </p:nvSpPr>
        <p:spPr>
          <a:xfrm>
            <a:off x="904875" y="5231606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Explicitly counsel: </a:t>
            </a:r>
            <a:r>
              <a:rPr lang="en-US" sz="1350" dirty="0">
                <a:solidFill>
                  <a:srgbClr val="8E44AD"/>
                </a:solidFill>
              </a:rPr>
              <a:t>HRT is not contraception</a:t>
            </a:r>
            <a:r>
              <a:rPr lang="en-US" sz="1350" dirty="0">
                <a:solidFill>
                  <a:srgbClr val="2D3436"/>
                </a:solidFill>
              </a:rPr>
              <a:t> (except Mirena IUS component).</a:t>
            </a:r>
            <a:endParaRPr lang="en-US" sz="1350" dirty="0"/>
          </a:p>
        </p:txBody>
      </p:sp>
      <p:sp>
        <p:nvSpPr>
          <p:cNvPr id="39" name="Text 10"/>
          <p:cNvSpPr/>
          <p:nvPr/>
        </p:nvSpPr>
        <p:spPr>
          <a:xfrm>
            <a:off x="904875" y="5806678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COCP can be used for symptoms and contraception until age 50.</a:t>
            </a:r>
            <a:endParaRPr lang="en-US" sz="1350" dirty="0"/>
          </a:p>
        </p:txBody>
      </p:sp>
      <p:sp>
        <p:nvSpPr>
          <p:cNvPr id="40" name="Text 11"/>
          <p:cNvSpPr/>
          <p:nvPr/>
        </p:nvSpPr>
        <p:spPr>
          <a:xfrm>
            <a:off x="6934200" y="1811536"/>
            <a:ext cx="5257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Mandatory Safety-Netting</a:t>
            </a:r>
            <a:endParaRPr lang="en-US" sz="1500" dirty="0"/>
          </a:p>
        </p:txBody>
      </p:sp>
      <p:sp>
        <p:nvSpPr>
          <p:cNvPr id="41" name="Text 12"/>
          <p:cNvSpPr/>
          <p:nvPr/>
        </p:nvSpPr>
        <p:spPr>
          <a:xfrm>
            <a:off x="6667500" y="2240161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0392B"/>
                </a:solidFill>
              </a:rPr>
              <a:t>Postmenopausal Bleeding (PMB):</a:t>
            </a:r>
            <a:r>
              <a:rPr lang="en-US" sz="1350" dirty="0">
                <a:solidFill>
                  <a:srgbClr val="2D3436"/>
                </a:solidFill>
              </a:rPr>
              <a:t> Any vaginal bleeding &gt;12m after LMP needs 2WW.</a:t>
            </a:r>
            <a:endParaRPr lang="en-US" sz="1350" dirty="0"/>
          </a:p>
        </p:txBody>
      </p:sp>
      <p:sp>
        <p:nvSpPr>
          <p:cNvPr id="42" name="Text 13"/>
          <p:cNvSpPr/>
          <p:nvPr/>
        </p:nvSpPr>
        <p:spPr>
          <a:xfrm>
            <a:off x="6667500" y="2815233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0392B"/>
                </a:solidFill>
              </a:rPr>
              <a:t>Breast Changes:</a:t>
            </a:r>
            <a:r>
              <a:rPr lang="en-US" sz="1350" dirty="0">
                <a:solidFill>
                  <a:srgbClr val="2D3436"/>
                </a:solidFill>
              </a:rPr>
              <a:t> Refer 2WW for unilateral lumps, skin changes, or nipple discharge.</a:t>
            </a:r>
            <a:endParaRPr lang="en-US" sz="1350" dirty="0"/>
          </a:p>
        </p:txBody>
      </p:sp>
      <p:sp>
        <p:nvSpPr>
          <p:cNvPr id="43" name="Text 14"/>
          <p:cNvSpPr/>
          <p:nvPr/>
        </p:nvSpPr>
        <p:spPr>
          <a:xfrm>
            <a:off x="6667500" y="3390305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0392B"/>
                </a:solidFill>
              </a:rPr>
              <a:t>POI:</a:t>
            </a:r>
            <a:r>
              <a:rPr lang="en-US" sz="1350" dirty="0">
                <a:solidFill>
                  <a:srgbClr val="2D3436"/>
                </a:solidFill>
              </a:rPr>
              <a:t> All women under 40 need specialist referral for long-term health protection.</a:t>
            </a:r>
            <a:endParaRPr lang="en-US" sz="1350" dirty="0"/>
          </a:p>
        </p:txBody>
      </p:sp>
      <p:sp>
        <p:nvSpPr>
          <p:cNvPr id="44" name="Text 15"/>
          <p:cNvSpPr/>
          <p:nvPr/>
        </p:nvSpPr>
        <p:spPr>
          <a:xfrm>
            <a:off x="6934200" y="4432102"/>
            <a:ext cx="5257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34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Consultation Pearls [SCA]</a:t>
            </a:r>
            <a:endParaRPr lang="en-US" sz="1500" dirty="0"/>
          </a:p>
        </p:txBody>
      </p:sp>
      <p:sp>
        <p:nvSpPr>
          <p:cNvPr id="45" name="Text 16"/>
          <p:cNvSpPr/>
          <p:nvPr/>
        </p:nvSpPr>
        <p:spPr>
          <a:xfrm>
            <a:off x="6667500" y="4860727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Ask: "How is this affecting your daily life, work, and relationships?"</a:t>
            </a:r>
            <a:endParaRPr lang="en-US" sz="1350" dirty="0"/>
          </a:p>
        </p:txBody>
      </p:sp>
      <p:sp>
        <p:nvSpPr>
          <p:cNvPr id="46" name="Text 17"/>
          <p:cNvSpPr/>
          <p:nvPr/>
        </p:nvSpPr>
        <p:spPr>
          <a:xfrm>
            <a:off x="6667500" y="5435798"/>
            <a:ext cx="552450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Proactively address breast cancer fears early to build trust.</a:t>
            </a:r>
            <a:endParaRPr lang="en-US" sz="1350" dirty="0"/>
          </a:p>
        </p:txBody>
      </p:sp>
      <p:sp>
        <p:nvSpPr>
          <p:cNvPr id="47" name="Text 18"/>
          <p:cNvSpPr/>
          <p:nvPr/>
        </p:nvSpPr>
        <p:spPr>
          <a:xfrm>
            <a:off x="6667500" y="5770959"/>
            <a:ext cx="48101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</a:rPr>
              <a:t>Summarize ICE (Ideas, Concerns, Expectations) before proposing a plan.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3660</Words>
  <Application>Microsoft Office PowerPoint</Application>
  <PresentationFormat>Widescreen</PresentationFormat>
  <Paragraphs>387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Montserrat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2026-05-04T13:00:41Z</dcterms:created>
  <dcterms:modified xsi:type="dcterms:W3CDTF">2026-05-04T13:22:50Z</dcterms:modified>
</cp:coreProperties>
</file>