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08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png"/><Relationship Id="rId11" Type="http://schemas.openxmlformats.org/officeDocument/2006/relationships/image" Target="../media/image116.png"/><Relationship Id="rId5" Type="http://schemas.openxmlformats.org/officeDocument/2006/relationships/image" Target="../media/image111.png"/><Relationship Id="rId15" Type="http://schemas.openxmlformats.org/officeDocument/2006/relationships/image" Target="../media/image120.png"/><Relationship Id="rId10" Type="http://schemas.openxmlformats.org/officeDocument/2006/relationships/image" Target="../media/image115.png"/><Relationship Id="rId4" Type="http://schemas.openxmlformats.org/officeDocument/2006/relationships/image" Target="../media/image19.png"/><Relationship Id="rId9" Type="http://schemas.openxmlformats.org/officeDocument/2006/relationships/image" Target="../media/image114.png"/><Relationship Id="rId14" Type="http://schemas.openxmlformats.org/officeDocument/2006/relationships/image" Target="../media/image1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3" Type="http://schemas.openxmlformats.org/officeDocument/2006/relationships/image" Target="../media/image1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0" Type="http://schemas.openxmlformats.org/officeDocument/2006/relationships/image" Target="../media/image126.png"/><Relationship Id="rId4" Type="http://schemas.openxmlformats.org/officeDocument/2006/relationships/image" Target="../media/image19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18" Type="http://schemas.openxmlformats.org/officeDocument/2006/relationships/image" Target="../media/image143.png"/><Relationship Id="rId3" Type="http://schemas.openxmlformats.org/officeDocument/2006/relationships/image" Target="../media/image1.png"/><Relationship Id="rId7" Type="http://schemas.openxmlformats.org/officeDocument/2006/relationships/image" Target="../media/image64.png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11" Type="http://schemas.openxmlformats.org/officeDocument/2006/relationships/image" Target="../media/image136.png"/><Relationship Id="rId5" Type="http://schemas.openxmlformats.org/officeDocument/2006/relationships/image" Target="../media/image131.png"/><Relationship Id="rId15" Type="http://schemas.openxmlformats.org/officeDocument/2006/relationships/image" Target="../media/image140.png"/><Relationship Id="rId10" Type="http://schemas.openxmlformats.org/officeDocument/2006/relationships/image" Target="../media/image135.png"/><Relationship Id="rId4" Type="http://schemas.openxmlformats.org/officeDocument/2006/relationships/image" Target="../media/image19.pn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18" Type="http://schemas.openxmlformats.org/officeDocument/2006/relationships/image" Target="../media/image157.png"/><Relationship Id="rId3" Type="http://schemas.openxmlformats.org/officeDocument/2006/relationships/image" Target="../media/image1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17" Type="http://schemas.openxmlformats.org/officeDocument/2006/relationships/image" Target="../media/image15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55.pn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10" Type="http://schemas.openxmlformats.org/officeDocument/2006/relationships/image" Target="../media/image149.png"/><Relationship Id="rId19" Type="http://schemas.openxmlformats.org/officeDocument/2006/relationships/image" Target="../media/image158.png"/><Relationship Id="rId4" Type="http://schemas.openxmlformats.org/officeDocument/2006/relationships/image" Target="../media/image19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8.png"/><Relationship Id="rId3" Type="http://schemas.openxmlformats.org/officeDocument/2006/relationships/image" Target="../media/image1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5" Type="http://schemas.openxmlformats.org/officeDocument/2006/relationships/image" Target="../media/image170.png"/><Relationship Id="rId10" Type="http://schemas.openxmlformats.org/officeDocument/2006/relationships/image" Target="../media/image165.png"/><Relationship Id="rId4" Type="http://schemas.openxmlformats.org/officeDocument/2006/relationships/image" Target="../media/image19.png"/><Relationship Id="rId9" Type="http://schemas.openxmlformats.org/officeDocument/2006/relationships/image" Target="../media/image164.png"/><Relationship Id="rId14" Type="http://schemas.openxmlformats.org/officeDocument/2006/relationships/image" Target="../media/image16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3" Type="http://schemas.openxmlformats.org/officeDocument/2006/relationships/image" Target="../media/image1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83.png"/><Relationship Id="rId20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3.png"/><Relationship Id="rId11" Type="http://schemas.openxmlformats.org/officeDocument/2006/relationships/image" Target="../media/image178.png"/><Relationship Id="rId5" Type="http://schemas.openxmlformats.org/officeDocument/2006/relationships/image" Target="../media/image172.png"/><Relationship Id="rId15" Type="http://schemas.openxmlformats.org/officeDocument/2006/relationships/image" Target="../media/image182.png"/><Relationship Id="rId10" Type="http://schemas.openxmlformats.org/officeDocument/2006/relationships/image" Target="../media/image177.png"/><Relationship Id="rId19" Type="http://schemas.openxmlformats.org/officeDocument/2006/relationships/image" Target="../media/image186.png"/><Relationship Id="rId4" Type="http://schemas.openxmlformats.org/officeDocument/2006/relationships/image" Target="../media/image19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6.png"/><Relationship Id="rId18" Type="http://schemas.openxmlformats.org/officeDocument/2006/relationships/image" Target="../media/image201.png"/><Relationship Id="rId26" Type="http://schemas.openxmlformats.org/officeDocument/2006/relationships/image" Target="../media/image209.png"/><Relationship Id="rId3" Type="http://schemas.openxmlformats.org/officeDocument/2006/relationships/image" Target="../media/image1.png"/><Relationship Id="rId21" Type="http://schemas.openxmlformats.org/officeDocument/2006/relationships/image" Target="../media/image204.png"/><Relationship Id="rId7" Type="http://schemas.openxmlformats.org/officeDocument/2006/relationships/image" Target="../media/image190.png"/><Relationship Id="rId12" Type="http://schemas.openxmlformats.org/officeDocument/2006/relationships/image" Target="../media/image195.png"/><Relationship Id="rId17" Type="http://schemas.openxmlformats.org/officeDocument/2006/relationships/image" Target="../media/image200.png"/><Relationship Id="rId25" Type="http://schemas.openxmlformats.org/officeDocument/2006/relationships/image" Target="../media/image20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99.png"/><Relationship Id="rId20" Type="http://schemas.openxmlformats.org/officeDocument/2006/relationships/image" Target="../media/image2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9.png"/><Relationship Id="rId11" Type="http://schemas.openxmlformats.org/officeDocument/2006/relationships/image" Target="../media/image194.png"/><Relationship Id="rId24" Type="http://schemas.openxmlformats.org/officeDocument/2006/relationships/image" Target="../media/image207.png"/><Relationship Id="rId5" Type="http://schemas.openxmlformats.org/officeDocument/2006/relationships/image" Target="../media/image188.png"/><Relationship Id="rId15" Type="http://schemas.openxmlformats.org/officeDocument/2006/relationships/image" Target="../media/image198.png"/><Relationship Id="rId23" Type="http://schemas.openxmlformats.org/officeDocument/2006/relationships/image" Target="../media/image206.png"/><Relationship Id="rId10" Type="http://schemas.openxmlformats.org/officeDocument/2006/relationships/image" Target="../media/image193.png"/><Relationship Id="rId19" Type="http://schemas.openxmlformats.org/officeDocument/2006/relationships/image" Target="../media/image202.png"/><Relationship Id="rId4" Type="http://schemas.openxmlformats.org/officeDocument/2006/relationships/image" Target="../media/image19.png"/><Relationship Id="rId9" Type="http://schemas.openxmlformats.org/officeDocument/2006/relationships/image" Target="../media/image192.png"/><Relationship Id="rId14" Type="http://schemas.openxmlformats.org/officeDocument/2006/relationships/image" Target="../media/image197.png"/><Relationship Id="rId22" Type="http://schemas.openxmlformats.org/officeDocument/2006/relationships/image" Target="../media/image20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13" Type="http://schemas.openxmlformats.org/officeDocument/2006/relationships/image" Target="../media/image166.png"/><Relationship Id="rId3" Type="http://schemas.openxmlformats.org/officeDocument/2006/relationships/image" Target="../media/image1.png"/><Relationship Id="rId7" Type="http://schemas.openxmlformats.org/officeDocument/2006/relationships/image" Target="../media/image212.png"/><Relationship Id="rId12" Type="http://schemas.openxmlformats.org/officeDocument/2006/relationships/image" Target="../media/image10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5" Type="http://schemas.openxmlformats.org/officeDocument/2006/relationships/image" Target="../media/image210.png"/><Relationship Id="rId15" Type="http://schemas.openxmlformats.org/officeDocument/2006/relationships/image" Target="../media/image218.png"/><Relationship Id="rId10" Type="http://schemas.openxmlformats.org/officeDocument/2006/relationships/image" Target="../media/image215.png"/><Relationship Id="rId4" Type="http://schemas.openxmlformats.org/officeDocument/2006/relationships/image" Target="../media/image19.png"/><Relationship Id="rId9" Type="http://schemas.openxmlformats.org/officeDocument/2006/relationships/image" Target="../media/image214.png"/><Relationship Id="rId14" Type="http://schemas.openxmlformats.org/officeDocument/2006/relationships/image" Target="../media/image2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212.png"/><Relationship Id="rId3" Type="http://schemas.openxmlformats.org/officeDocument/2006/relationships/image" Target="../media/image219.png"/><Relationship Id="rId7" Type="http://schemas.openxmlformats.org/officeDocument/2006/relationships/image" Target="../media/image221.png"/><Relationship Id="rId12" Type="http://schemas.openxmlformats.org/officeDocument/2006/relationships/image" Target="../media/image22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3.png"/><Relationship Id="rId5" Type="http://schemas.openxmlformats.org/officeDocument/2006/relationships/image" Target="../media/image19.png"/><Relationship Id="rId15" Type="http://schemas.openxmlformats.org/officeDocument/2006/relationships/image" Target="../media/image226.png"/><Relationship Id="rId10" Type="http://schemas.openxmlformats.org/officeDocument/2006/relationships/image" Target="../media/image222.png"/><Relationship Id="rId4" Type="http://schemas.openxmlformats.org/officeDocument/2006/relationships/image" Target="../media/image1.png"/><Relationship Id="rId9" Type="http://schemas.openxmlformats.org/officeDocument/2006/relationships/image" Target="../media/image166.png"/><Relationship Id="rId14" Type="http://schemas.openxmlformats.org/officeDocument/2006/relationships/image" Target="../media/image2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13" Type="http://schemas.openxmlformats.org/officeDocument/2006/relationships/image" Target="../media/image236.png"/><Relationship Id="rId18" Type="http://schemas.openxmlformats.org/officeDocument/2006/relationships/image" Target="../media/image241.png"/><Relationship Id="rId3" Type="http://schemas.openxmlformats.org/officeDocument/2006/relationships/image" Target="../media/image1.png"/><Relationship Id="rId21" Type="http://schemas.openxmlformats.org/officeDocument/2006/relationships/image" Target="../media/image243.png"/><Relationship Id="rId7" Type="http://schemas.openxmlformats.org/officeDocument/2006/relationships/image" Target="../media/image230.png"/><Relationship Id="rId12" Type="http://schemas.openxmlformats.org/officeDocument/2006/relationships/image" Target="../media/image235.png"/><Relationship Id="rId17" Type="http://schemas.openxmlformats.org/officeDocument/2006/relationships/image" Target="../media/image240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39.png"/><Relationship Id="rId20" Type="http://schemas.openxmlformats.org/officeDocument/2006/relationships/image" Target="../media/image2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9.png"/><Relationship Id="rId11" Type="http://schemas.openxmlformats.org/officeDocument/2006/relationships/image" Target="../media/image234.png"/><Relationship Id="rId5" Type="http://schemas.openxmlformats.org/officeDocument/2006/relationships/image" Target="../media/image228.png"/><Relationship Id="rId15" Type="http://schemas.openxmlformats.org/officeDocument/2006/relationships/image" Target="../media/image238.png"/><Relationship Id="rId10" Type="http://schemas.openxmlformats.org/officeDocument/2006/relationships/image" Target="../media/image233.png"/><Relationship Id="rId19" Type="http://schemas.openxmlformats.org/officeDocument/2006/relationships/image" Target="../media/image182.png"/><Relationship Id="rId4" Type="http://schemas.openxmlformats.org/officeDocument/2006/relationships/image" Target="../media/image19.png"/><Relationship Id="rId9" Type="http://schemas.openxmlformats.org/officeDocument/2006/relationships/image" Target="../media/image232.png"/><Relationship Id="rId14" Type="http://schemas.openxmlformats.org/officeDocument/2006/relationships/image" Target="../media/image237.png"/><Relationship Id="rId22" Type="http://schemas.openxmlformats.org/officeDocument/2006/relationships/image" Target="../media/image2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252.png"/><Relationship Id="rId18" Type="http://schemas.openxmlformats.org/officeDocument/2006/relationships/image" Target="../media/image257.png"/><Relationship Id="rId3" Type="http://schemas.openxmlformats.org/officeDocument/2006/relationships/image" Target="../media/image1.png"/><Relationship Id="rId7" Type="http://schemas.openxmlformats.org/officeDocument/2006/relationships/image" Target="../media/image247.png"/><Relationship Id="rId12" Type="http://schemas.openxmlformats.org/officeDocument/2006/relationships/image" Target="../media/image251.png"/><Relationship Id="rId17" Type="http://schemas.openxmlformats.org/officeDocument/2006/relationships/image" Target="../media/image25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55.png"/><Relationship Id="rId20" Type="http://schemas.openxmlformats.org/officeDocument/2006/relationships/image" Target="../media/image2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6.png"/><Relationship Id="rId11" Type="http://schemas.openxmlformats.org/officeDocument/2006/relationships/image" Target="../media/image250.png"/><Relationship Id="rId5" Type="http://schemas.openxmlformats.org/officeDocument/2006/relationships/image" Target="../media/image245.png"/><Relationship Id="rId15" Type="http://schemas.openxmlformats.org/officeDocument/2006/relationships/image" Target="../media/image254.png"/><Relationship Id="rId10" Type="http://schemas.openxmlformats.org/officeDocument/2006/relationships/image" Target="../media/image249.png"/><Relationship Id="rId19" Type="http://schemas.openxmlformats.org/officeDocument/2006/relationships/image" Target="../media/image258.png"/><Relationship Id="rId4" Type="http://schemas.openxmlformats.org/officeDocument/2006/relationships/image" Target="../media/image19.png"/><Relationship Id="rId9" Type="http://schemas.openxmlformats.org/officeDocument/2006/relationships/image" Target="../media/image248.png"/><Relationship Id="rId14" Type="http://schemas.openxmlformats.org/officeDocument/2006/relationships/image" Target="../media/image2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png"/><Relationship Id="rId13" Type="http://schemas.openxmlformats.org/officeDocument/2006/relationships/image" Target="../media/image265.png"/><Relationship Id="rId3" Type="http://schemas.openxmlformats.org/officeDocument/2006/relationships/image" Target="../media/image1.png"/><Relationship Id="rId7" Type="http://schemas.openxmlformats.org/officeDocument/2006/relationships/image" Target="../media/image87.pn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0.png"/><Relationship Id="rId11" Type="http://schemas.openxmlformats.org/officeDocument/2006/relationships/image" Target="../media/image264.png"/><Relationship Id="rId5" Type="http://schemas.openxmlformats.org/officeDocument/2006/relationships/image" Target="../media/image160.png"/><Relationship Id="rId10" Type="http://schemas.openxmlformats.org/officeDocument/2006/relationships/image" Target="../media/image263.png"/><Relationship Id="rId4" Type="http://schemas.openxmlformats.org/officeDocument/2006/relationships/image" Target="../media/image19.png"/><Relationship Id="rId9" Type="http://schemas.openxmlformats.org/officeDocument/2006/relationships/image" Target="../media/image262.png"/><Relationship Id="rId14" Type="http://schemas.openxmlformats.org/officeDocument/2006/relationships/image" Target="../media/image26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273.png"/><Relationship Id="rId3" Type="http://schemas.openxmlformats.org/officeDocument/2006/relationships/image" Target="../media/image1.png"/><Relationship Id="rId7" Type="http://schemas.openxmlformats.org/officeDocument/2006/relationships/image" Target="../media/image269.png"/><Relationship Id="rId12" Type="http://schemas.openxmlformats.org/officeDocument/2006/relationships/image" Target="../media/image81.png"/><Relationship Id="rId17" Type="http://schemas.openxmlformats.org/officeDocument/2006/relationships/image" Target="../media/image277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8.png"/><Relationship Id="rId11" Type="http://schemas.openxmlformats.org/officeDocument/2006/relationships/image" Target="../media/image272.png"/><Relationship Id="rId5" Type="http://schemas.openxmlformats.org/officeDocument/2006/relationships/image" Target="../media/image267.png"/><Relationship Id="rId15" Type="http://schemas.openxmlformats.org/officeDocument/2006/relationships/image" Target="../media/image275.png"/><Relationship Id="rId10" Type="http://schemas.openxmlformats.org/officeDocument/2006/relationships/image" Target="../media/image271.png"/><Relationship Id="rId4" Type="http://schemas.openxmlformats.org/officeDocument/2006/relationships/image" Target="../media/image19.png"/><Relationship Id="rId9" Type="http://schemas.openxmlformats.org/officeDocument/2006/relationships/image" Target="../media/image270.png"/><Relationship Id="rId14" Type="http://schemas.openxmlformats.org/officeDocument/2006/relationships/image" Target="../media/image27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13" Type="http://schemas.openxmlformats.org/officeDocument/2006/relationships/image" Target="../media/image286.png"/><Relationship Id="rId18" Type="http://schemas.openxmlformats.org/officeDocument/2006/relationships/image" Target="../media/image291.png"/><Relationship Id="rId3" Type="http://schemas.openxmlformats.org/officeDocument/2006/relationships/image" Target="../media/image1.png"/><Relationship Id="rId7" Type="http://schemas.openxmlformats.org/officeDocument/2006/relationships/image" Target="../media/image280.png"/><Relationship Id="rId12" Type="http://schemas.openxmlformats.org/officeDocument/2006/relationships/image" Target="../media/image285.png"/><Relationship Id="rId17" Type="http://schemas.openxmlformats.org/officeDocument/2006/relationships/image" Target="../media/image290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9.png"/><Relationship Id="rId11" Type="http://schemas.openxmlformats.org/officeDocument/2006/relationships/image" Target="../media/image284.png"/><Relationship Id="rId5" Type="http://schemas.openxmlformats.org/officeDocument/2006/relationships/image" Target="../media/image278.png"/><Relationship Id="rId15" Type="http://schemas.openxmlformats.org/officeDocument/2006/relationships/image" Target="../media/image288.png"/><Relationship Id="rId10" Type="http://schemas.openxmlformats.org/officeDocument/2006/relationships/image" Target="../media/image283.png"/><Relationship Id="rId4" Type="http://schemas.openxmlformats.org/officeDocument/2006/relationships/image" Target="../media/image7.png"/><Relationship Id="rId9" Type="http://schemas.openxmlformats.org/officeDocument/2006/relationships/image" Target="../media/image282.png"/><Relationship Id="rId14" Type="http://schemas.openxmlformats.org/officeDocument/2006/relationships/image" Target="../media/image28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4.png"/><Relationship Id="rId13" Type="http://schemas.openxmlformats.org/officeDocument/2006/relationships/image" Target="../media/image298.png"/><Relationship Id="rId18" Type="http://schemas.openxmlformats.org/officeDocument/2006/relationships/image" Target="../media/image302.png"/><Relationship Id="rId3" Type="http://schemas.openxmlformats.org/officeDocument/2006/relationships/image" Target="../media/image1.png"/><Relationship Id="rId21" Type="http://schemas.openxmlformats.org/officeDocument/2006/relationships/image" Target="../media/image305.png"/><Relationship Id="rId7" Type="http://schemas.openxmlformats.org/officeDocument/2006/relationships/image" Target="../media/image87.png"/><Relationship Id="rId12" Type="http://schemas.openxmlformats.org/officeDocument/2006/relationships/image" Target="../media/image117.pn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01.png"/><Relationship Id="rId20" Type="http://schemas.openxmlformats.org/officeDocument/2006/relationships/image" Target="../media/image3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3.png"/><Relationship Id="rId11" Type="http://schemas.openxmlformats.org/officeDocument/2006/relationships/image" Target="../media/image297.png"/><Relationship Id="rId5" Type="http://schemas.openxmlformats.org/officeDocument/2006/relationships/image" Target="../media/image292.png"/><Relationship Id="rId15" Type="http://schemas.openxmlformats.org/officeDocument/2006/relationships/image" Target="../media/image300.png"/><Relationship Id="rId10" Type="http://schemas.openxmlformats.org/officeDocument/2006/relationships/image" Target="../media/image296.png"/><Relationship Id="rId19" Type="http://schemas.openxmlformats.org/officeDocument/2006/relationships/image" Target="../media/image303.png"/><Relationship Id="rId4" Type="http://schemas.openxmlformats.org/officeDocument/2006/relationships/image" Target="../media/image19.png"/><Relationship Id="rId9" Type="http://schemas.openxmlformats.org/officeDocument/2006/relationships/image" Target="../media/image295.png"/><Relationship Id="rId14" Type="http://schemas.openxmlformats.org/officeDocument/2006/relationships/image" Target="../media/image29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png"/><Relationship Id="rId3" Type="http://schemas.openxmlformats.org/officeDocument/2006/relationships/image" Target="../media/image1.png"/><Relationship Id="rId7" Type="http://schemas.openxmlformats.org/officeDocument/2006/relationships/image" Target="../media/image166.png"/><Relationship Id="rId12" Type="http://schemas.openxmlformats.org/officeDocument/2006/relationships/image" Target="../media/image3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7.png"/><Relationship Id="rId11" Type="http://schemas.openxmlformats.org/officeDocument/2006/relationships/image" Target="../media/image310.png"/><Relationship Id="rId5" Type="http://schemas.openxmlformats.org/officeDocument/2006/relationships/image" Target="../media/image306.png"/><Relationship Id="rId10" Type="http://schemas.openxmlformats.org/officeDocument/2006/relationships/image" Target="../media/image309.png"/><Relationship Id="rId4" Type="http://schemas.openxmlformats.org/officeDocument/2006/relationships/image" Target="../media/image19.png"/><Relationship Id="rId9" Type="http://schemas.openxmlformats.org/officeDocument/2006/relationships/image" Target="../media/image16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5.png"/><Relationship Id="rId13" Type="http://schemas.openxmlformats.org/officeDocument/2006/relationships/image" Target="../media/image320.png"/><Relationship Id="rId3" Type="http://schemas.openxmlformats.org/officeDocument/2006/relationships/image" Target="../media/image1.png"/><Relationship Id="rId7" Type="http://schemas.openxmlformats.org/officeDocument/2006/relationships/image" Target="../media/image314.png"/><Relationship Id="rId12" Type="http://schemas.openxmlformats.org/officeDocument/2006/relationships/image" Target="../media/image319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3.png"/><Relationship Id="rId11" Type="http://schemas.openxmlformats.org/officeDocument/2006/relationships/image" Target="../media/image318.png"/><Relationship Id="rId5" Type="http://schemas.openxmlformats.org/officeDocument/2006/relationships/image" Target="../media/image312.png"/><Relationship Id="rId15" Type="http://schemas.openxmlformats.org/officeDocument/2006/relationships/image" Target="../media/image322.png"/><Relationship Id="rId10" Type="http://schemas.openxmlformats.org/officeDocument/2006/relationships/image" Target="../media/image317.png"/><Relationship Id="rId4" Type="http://schemas.openxmlformats.org/officeDocument/2006/relationships/image" Target="../media/image19.png"/><Relationship Id="rId9" Type="http://schemas.openxmlformats.org/officeDocument/2006/relationships/image" Target="../media/image316.png"/><Relationship Id="rId14" Type="http://schemas.openxmlformats.org/officeDocument/2006/relationships/image" Target="../media/image3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330.png"/><Relationship Id="rId3" Type="http://schemas.openxmlformats.org/officeDocument/2006/relationships/image" Target="../media/image1.png"/><Relationship Id="rId7" Type="http://schemas.openxmlformats.org/officeDocument/2006/relationships/image" Target="../media/image326.png"/><Relationship Id="rId12" Type="http://schemas.openxmlformats.org/officeDocument/2006/relationships/image" Target="../media/image329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5.png"/><Relationship Id="rId11" Type="http://schemas.openxmlformats.org/officeDocument/2006/relationships/image" Target="../media/image328.png"/><Relationship Id="rId5" Type="http://schemas.openxmlformats.org/officeDocument/2006/relationships/image" Target="../media/image324.png"/><Relationship Id="rId15" Type="http://schemas.openxmlformats.org/officeDocument/2006/relationships/image" Target="../media/image331.png"/><Relationship Id="rId10" Type="http://schemas.openxmlformats.org/officeDocument/2006/relationships/image" Target="../media/image327.png"/><Relationship Id="rId4" Type="http://schemas.openxmlformats.org/officeDocument/2006/relationships/image" Target="../media/image19.png"/><Relationship Id="rId9" Type="http://schemas.openxmlformats.org/officeDocument/2006/relationships/image" Target="../media/image60.png"/><Relationship Id="rId1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6.png"/><Relationship Id="rId13" Type="http://schemas.openxmlformats.org/officeDocument/2006/relationships/image" Target="../media/image341.png"/><Relationship Id="rId18" Type="http://schemas.openxmlformats.org/officeDocument/2006/relationships/image" Target="../media/image346.png"/><Relationship Id="rId3" Type="http://schemas.openxmlformats.org/officeDocument/2006/relationships/image" Target="../media/image1.png"/><Relationship Id="rId7" Type="http://schemas.openxmlformats.org/officeDocument/2006/relationships/image" Target="../media/image335.png"/><Relationship Id="rId12" Type="http://schemas.openxmlformats.org/officeDocument/2006/relationships/image" Target="../media/image340.png"/><Relationship Id="rId17" Type="http://schemas.openxmlformats.org/officeDocument/2006/relationships/image" Target="../media/image345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4.png"/><Relationship Id="rId11" Type="http://schemas.openxmlformats.org/officeDocument/2006/relationships/image" Target="../media/image339.png"/><Relationship Id="rId5" Type="http://schemas.openxmlformats.org/officeDocument/2006/relationships/image" Target="../media/image333.png"/><Relationship Id="rId15" Type="http://schemas.openxmlformats.org/officeDocument/2006/relationships/image" Target="../media/image343.png"/><Relationship Id="rId10" Type="http://schemas.openxmlformats.org/officeDocument/2006/relationships/image" Target="../media/image338.png"/><Relationship Id="rId19" Type="http://schemas.openxmlformats.org/officeDocument/2006/relationships/image" Target="../media/image347.png"/><Relationship Id="rId4" Type="http://schemas.openxmlformats.org/officeDocument/2006/relationships/image" Target="../media/image19.png"/><Relationship Id="rId9" Type="http://schemas.openxmlformats.org/officeDocument/2006/relationships/image" Target="../media/image337.png"/><Relationship Id="rId14" Type="http://schemas.openxmlformats.org/officeDocument/2006/relationships/image" Target="../media/image34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1.png"/><Relationship Id="rId13" Type="http://schemas.openxmlformats.org/officeDocument/2006/relationships/image" Target="../media/image356.png"/><Relationship Id="rId18" Type="http://schemas.openxmlformats.org/officeDocument/2006/relationships/image" Target="../media/image361.png"/><Relationship Id="rId3" Type="http://schemas.openxmlformats.org/officeDocument/2006/relationships/image" Target="../media/image1.png"/><Relationship Id="rId7" Type="http://schemas.openxmlformats.org/officeDocument/2006/relationships/image" Target="../media/image350.png"/><Relationship Id="rId12" Type="http://schemas.openxmlformats.org/officeDocument/2006/relationships/image" Target="../media/image355.png"/><Relationship Id="rId17" Type="http://schemas.openxmlformats.org/officeDocument/2006/relationships/image" Target="../media/image360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9.png"/><Relationship Id="rId11" Type="http://schemas.openxmlformats.org/officeDocument/2006/relationships/image" Target="../media/image354.png"/><Relationship Id="rId5" Type="http://schemas.openxmlformats.org/officeDocument/2006/relationships/image" Target="../media/image348.png"/><Relationship Id="rId15" Type="http://schemas.openxmlformats.org/officeDocument/2006/relationships/image" Target="../media/image358.png"/><Relationship Id="rId10" Type="http://schemas.openxmlformats.org/officeDocument/2006/relationships/image" Target="../media/image353.png"/><Relationship Id="rId19" Type="http://schemas.openxmlformats.org/officeDocument/2006/relationships/image" Target="../media/image362.png"/><Relationship Id="rId4" Type="http://schemas.openxmlformats.org/officeDocument/2006/relationships/image" Target="../media/image7.png"/><Relationship Id="rId9" Type="http://schemas.openxmlformats.org/officeDocument/2006/relationships/image" Target="../media/image352.png"/><Relationship Id="rId14" Type="http://schemas.openxmlformats.org/officeDocument/2006/relationships/image" Target="../media/image35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6.png"/><Relationship Id="rId13" Type="http://schemas.openxmlformats.org/officeDocument/2006/relationships/image" Target="../media/image370.png"/><Relationship Id="rId18" Type="http://schemas.openxmlformats.org/officeDocument/2006/relationships/image" Target="../media/image375.png"/><Relationship Id="rId3" Type="http://schemas.openxmlformats.org/officeDocument/2006/relationships/image" Target="../media/image1.png"/><Relationship Id="rId21" Type="http://schemas.openxmlformats.org/officeDocument/2006/relationships/image" Target="../media/image378.png"/><Relationship Id="rId7" Type="http://schemas.openxmlformats.org/officeDocument/2006/relationships/image" Target="../media/image365.png"/><Relationship Id="rId12" Type="http://schemas.openxmlformats.org/officeDocument/2006/relationships/image" Target="../media/image369.png"/><Relationship Id="rId17" Type="http://schemas.openxmlformats.org/officeDocument/2006/relationships/image" Target="../media/image374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373.png"/><Relationship Id="rId20" Type="http://schemas.openxmlformats.org/officeDocument/2006/relationships/image" Target="../media/image3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4.png"/><Relationship Id="rId11" Type="http://schemas.openxmlformats.org/officeDocument/2006/relationships/image" Target="../media/image368.png"/><Relationship Id="rId5" Type="http://schemas.openxmlformats.org/officeDocument/2006/relationships/image" Target="../media/image363.png"/><Relationship Id="rId15" Type="http://schemas.openxmlformats.org/officeDocument/2006/relationships/image" Target="../media/image372.png"/><Relationship Id="rId10" Type="http://schemas.openxmlformats.org/officeDocument/2006/relationships/image" Target="../media/image92.png"/><Relationship Id="rId19" Type="http://schemas.openxmlformats.org/officeDocument/2006/relationships/image" Target="../media/image376.png"/><Relationship Id="rId4" Type="http://schemas.openxmlformats.org/officeDocument/2006/relationships/image" Target="../media/image19.png"/><Relationship Id="rId9" Type="http://schemas.openxmlformats.org/officeDocument/2006/relationships/image" Target="../media/image367.png"/><Relationship Id="rId14" Type="http://schemas.openxmlformats.org/officeDocument/2006/relationships/image" Target="../media/image37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2.png"/><Relationship Id="rId13" Type="http://schemas.openxmlformats.org/officeDocument/2006/relationships/image" Target="../media/image387.png"/><Relationship Id="rId3" Type="http://schemas.openxmlformats.org/officeDocument/2006/relationships/image" Target="../media/image1.png"/><Relationship Id="rId7" Type="http://schemas.openxmlformats.org/officeDocument/2006/relationships/image" Target="../media/image381.png"/><Relationship Id="rId12" Type="http://schemas.openxmlformats.org/officeDocument/2006/relationships/image" Target="../media/image38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0.png"/><Relationship Id="rId11" Type="http://schemas.openxmlformats.org/officeDocument/2006/relationships/image" Target="../media/image385.png"/><Relationship Id="rId5" Type="http://schemas.openxmlformats.org/officeDocument/2006/relationships/image" Target="../media/image379.png"/><Relationship Id="rId10" Type="http://schemas.openxmlformats.org/officeDocument/2006/relationships/image" Target="../media/image384.png"/><Relationship Id="rId4" Type="http://schemas.openxmlformats.org/officeDocument/2006/relationships/image" Target="../media/image19.png"/><Relationship Id="rId9" Type="http://schemas.openxmlformats.org/officeDocument/2006/relationships/image" Target="../media/image38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1.png"/><Relationship Id="rId13" Type="http://schemas.openxmlformats.org/officeDocument/2006/relationships/image" Target="../media/image396.png"/><Relationship Id="rId18" Type="http://schemas.openxmlformats.org/officeDocument/2006/relationships/image" Target="../media/image401.png"/><Relationship Id="rId3" Type="http://schemas.openxmlformats.org/officeDocument/2006/relationships/image" Target="../media/image1.png"/><Relationship Id="rId21" Type="http://schemas.openxmlformats.org/officeDocument/2006/relationships/image" Target="../media/image404.png"/><Relationship Id="rId7" Type="http://schemas.openxmlformats.org/officeDocument/2006/relationships/image" Target="../media/image390.png"/><Relationship Id="rId12" Type="http://schemas.openxmlformats.org/officeDocument/2006/relationships/image" Target="../media/image395.png"/><Relationship Id="rId17" Type="http://schemas.openxmlformats.org/officeDocument/2006/relationships/image" Target="../media/image400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399.png"/><Relationship Id="rId20" Type="http://schemas.openxmlformats.org/officeDocument/2006/relationships/image" Target="../media/image4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9.png"/><Relationship Id="rId11" Type="http://schemas.openxmlformats.org/officeDocument/2006/relationships/image" Target="../media/image394.png"/><Relationship Id="rId5" Type="http://schemas.openxmlformats.org/officeDocument/2006/relationships/image" Target="../media/image388.png"/><Relationship Id="rId15" Type="http://schemas.openxmlformats.org/officeDocument/2006/relationships/image" Target="../media/image398.png"/><Relationship Id="rId10" Type="http://schemas.openxmlformats.org/officeDocument/2006/relationships/image" Target="../media/image393.png"/><Relationship Id="rId19" Type="http://schemas.openxmlformats.org/officeDocument/2006/relationships/image" Target="../media/image402.png"/><Relationship Id="rId4" Type="http://schemas.openxmlformats.org/officeDocument/2006/relationships/image" Target="../media/image19.png"/><Relationship Id="rId9" Type="http://schemas.openxmlformats.org/officeDocument/2006/relationships/image" Target="../media/image392.png"/><Relationship Id="rId14" Type="http://schemas.openxmlformats.org/officeDocument/2006/relationships/image" Target="../media/image397.png"/><Relationship Id="rId22" Type="http://schemas.openxmlformats.org/officeDocument/2006/relationships/image" Target="../media/image40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8.png"/><Relationship Id="rId13" Type="http://schemas.openxmlformats.org/officeDocument/2006/relationships/image" Target="../media/image412.png"/><Relationship Id="rId18" Type="http://schemas.openxmlformats.org/officeDocument/2006/relationships/image" Target="../media/image416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38.png"/><Relationship Id="rId17" Type="http://schemas.openxmlformats.org/officeDocument/2006/relationships/image" Target="../media/image415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7.png"/><Relationship Id="rId11" Type="http://schemas.openxmlformats.org/officeDocument/2006/relationships/image" Target="../media/image411.png"/><Relationship Id="rId5" Type="http://schemas.openxmlformats.org/officeDocument/2006/relationships/image" Target="../media/image406.png"/><Relationship Id="rId15" Type="http://schemas.openxmlformats.org/officeDocument/2006/relationships/image" Target="../media/image414.png"/><Relationship Id="rId10" Type="http://schemas.openxmlformats.org/officeDocument/2006/relationships/image" Target="../media/image410.png"/><Relationship Id="rId4" Type="http://schemas.openxmlformats.org/officeDocument/2006/relationships/image" Target="../media/image7.png"/><Relationship Id="rId9" Type="http://schemas.openxmlformats.org/officeDocument/2006/relationships/image" Target="../media/image409.png"/><Relationship Id="rId14" Type="http://schemas.openxmlformats.org/officeDocument/2006/relationships/image" Target="../media/image41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13" Type="http://schemas.openxmlformats.org/officeDocument/2006/relationships/image" Target="../media/image425.png"/><Relationship Id="rId3" Type="http://schemas.openxmlformats.org/officeDocument/2006/relationships/image" Target="../media/image1.png"/><Relationship Id="rId7" Type="http://schemas.openxmlformats.org/officeDocument/2006/relationships/image" Target="../media/image419.png"/><Relationship Id="rId12" Type="http://schemas.openxmlformats.org/officeDocument/2006/relationships/image" Target="../media/image4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8.png"/><Relationship Id="rId11" Type="http://schemas.openxmlformats.org/officeDocument/2006/relationships/image" Target="../media/image423.png"/><Relationship Id="rId5" Type="http://schemas.openxmlformats.org/officeDocument/2006/relationships/image" Target="../media/image417.png"/><Relationship Id="rId10" Type="http://schemas.openxmlformats.org/officeDocument/2006/relationships/image" Target="../media/image422.png"/><Relationship Id="rId4" Type="http://schemas.openxmlformats.org/officeDocument/2006/relationships/image" Target="../media/image19.png"/><Relationship Id="rId9" Type="http://schemas.openxmlformats.org/officeDocument/2006/relationships/image" Target="../media/image42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7.png"/><Relationship Id="rId13" Type="http://schemas.openxmlformats.org/officeDocument/2006/relationships/image" Target="../media/image431.png"/><Relationship Id="rId3" Type="http://schemas.openxmlformats.org/officeDocument/2006/relationships/image" Target="../media/image1.png"/><Relationship Id="rId7" Type="http://schemas.openxmlformats.org/officeDocument/2006/relationships/image" Target="../media/image73.png"/><Relationship Id="rId12" Type="http://schemas.openxmlformats.org/officeDocument/2006/relationships/image" Target="../media/image4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image" Target="../media/image67.png"/><Relationship Id="rId5" Type="http://schemas.openxmlformats.org/officeDocument/2006/relationships/image" Target="../media/image426.png"/><Relationship Id="rId15" Type="http://schemas.openxmlformats.org/officeDocument/2006/relationships/image" Target="../media/image433.png"/><Relationship Id="rId10" Type="http://schemas.openxmlformats.org/officeDocument/2006/relationships/image" Target="../media/image429.png"/><Relationship Id="rId4" Type="http://schemas.openxmlformats.org/officeDocument/2006/relationships/image" Target="../media/image19.png"/><Relationship Id="rId9" Type="http://schemas.openxmlformats.org/officeDocument/2006/relationships/image" Target="../media/image428.png"/><Relationship Id="rId14" Type="http://schemas.openxmlformats.org/officeDocument/2006/relationships/image" Target="../media/image4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19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1.png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7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19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86.png"/><Relationship Id="rId3" Type="http://schemas.openxmlformats.org/officeDocument/2006/relationships/image" Target="../media/image1.png"/><Relationship Id="rId7" Type="http://schemas.openxmlformats.org/officeDocument/2006/relationships/image" Target="../media/image81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4.png"/><Relationship Id="rId5" Type="http://schemas.openxmlformats.org/officeDocument/2006/relationships/image" Target="../media/image79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19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1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image" Target="../media/image19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.png"/><Relationship Id="rId7" Type="http://schemas.openxmlformats.org/officeDocument/2006/relationships/image" Target="../media/image106.png"/><Relationship Id="rId12" Type="http://schemas.openxmlformats.org/officeDocument/2006/relationships/image" Target="../media/image1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09.png"/><Relationship Id="rId5" Type="http://schemas.openxmlformats.org/officeDocument/2006/relationships/image" Target="../media/image104.png"/><Relationship Id="rId10" Type="http://schemas.openxmlformats.org/officeDocument/2006/relationships/image" Target="../media/image92.png"/><Relationship Id="rId4" Type="http://schemas.openxmlformats.org/officeDocument/2006/relationships/image" Target="../media/image19.png"/><Relationship Id="rId9" Type="http://schemas.openxmlformats.org/officeDocument/2006/relationships/image" Target="../media/image10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523131"/>
            <a:ext cx="6400800" cy="224581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3340447"/>
            <a:ext cx="6400800" cy="139437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6020693"/>
            <a:ext cx="1219200" cy="3143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4075" y="6020693"/>
            <a:ext cx="971550" cy="3143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4800" y="0"/>
            <a:ext cx="4267200" cy="6858000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1047750" y="523131"/>
            <a:ext cx="6115050" cy="1760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620"/>
              </a:lnSpc>
              <a:buNone/>
            </a:pPr>
            <a:r>
              <a:rPr lang="en-US" sz="4200" b="1" kern="0" spc="-30" dirty="0">
                <a:solidFill>
                  <a:srgbClr val="2D3436"/>
                </a:solidFill>
              </a:rPr>
              <a:t>Menopause — HRT Tailoring and Troubleshooting</a:t>
            </a:r>
            <a:endParaRPr lang="en-US" sz="4200" dirty="0"/>
          </a:p>
        </p:txBody>
      </p:sp>
      <p:sp>
        <p:nvSpPr>
          <p:cNvPr id="10" name="Text 1"/>
          <p:cNvSpPr/>
          <p:nvPr/>
        </p:nvSpPr>
        <p:spPr>
          <a:xfrm>
            <a:off x="1047750" y="2426047"/>
            <a:ext cx="6115050" cy="34290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kern="0" spc="120" dirty="0">
                <a:solidFill>
                  <a:schemeClr val="bg1"/>
                </a:solidFill>
              </a:rPr>
              <a:t> BRADFORD VTS TEACHING DECK 3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1" name="Text 2"/>
          <p:cNvSpPr/>
          <p:nvPr/>
        </p:nvSpPr>
        <p:spPr>
          <a:xfrm>
            <a:off x="1047750" y="3626197"/>
            <a:ext cx="582930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Comprehensive guidance for GP trainees on managing side effects, troubleshooting bleeding, prescribing for special populations, and optimizing testosterone therapy.</a:t>
            </a:r>
            <a:endParaRPr lang="en-US" sz="1350" dirty="0"/>
          </a:p>
        </p:txBody>
      </p:sp>
      <p:sp>
        <p:nvSpPr>
          <p:cNvPr id="12" name="Text 3"/>
          <p:cNvSpPr/>
          <p:nvPr/>
        </p:nvSpPr>
        <p:spPr>
          <a:xfrm>
            <a:off x="762000" y="5211068"/>
            <a:ext cx="6400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>
                    <a:alpha val="80000"/>
                  </a:srgbClr>
                </a:solidFill>
              </a:rPr>
              <a:t>Advanced Series</a:t>
            </a:r>
            <a:endParaRPr lang="en-US" sz="1200" dirty="0"/>
          </a:p>
        </p:txBody>
      </p:sp>
      <p:sp>
        <p:nvSpPr>
          <p:cNvPr id="13" name="Text 4"/>
          <p:cNvSpPr/>
          <p:nvPr/>
        </p:nvSpPr>
        <p:spPr>
          <a:xfrm>
            <a:off x="762000" y="5534918"/>
            <a:ext cx="6400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D35400"/>
                </a:solidFill>
              </a:rPr>
              <a:t>Evidence-Based Primary Care Management</a:t>
            </a:r>
            <a:endParaRPr lang="en-US" sz="1050" dirty="0"/>
          </a:p>
        </p:txBody>
      </p:sp>
      <p:sp>
        <p:nvSpPr>
          <p:cNvPr id="14" name="Text 5"/>
          <p:cNvSpPr/>
          <p:nvPr/>
        </p:nvSpPr>
        <p:spPr>
          <a:xfrm>
            <a:off x="914400" y="6020693"/>
            <a:ext cx="168021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High Yield</a:t>
            </a:r>
            <a:endParaRPr lang="en-US" sz="1050" dirty="0"/>
          </a:p>
        </p:txBody>
      </p:sp>
      <p:sp>
        <p:nvSpPr>
          <p:cNvPr id="15" name="Text 6"/>
          <p:cNvSpPr/>
          <p:nvPr/>
        </p:nvSpPr>
        <p:spPr>
          <a:xfrm>
            <a:off x="2276475" y="6020693"/>
            <a:ext cx="988359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SCA Ready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443930"/>
            <a:ext cx="5476875" cy="503307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745456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263080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891730"/>
            <a:ext cx="166688" cy="179487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3520380"/>
            <a:ext cx="166688" cy="2333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443930"/>
            <a:ext cx="5476875" cy="503307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24625" y="1745456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2263080"/>
            <a:ext cx="166688" cy="16668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2891730"/>
            <a:ext cx="166688" cy="19437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3568005"/>
            <a:ext cx="5000625" cy="157698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7500" y="3758505"/>
            <a:ext cx="1761083" cy="24765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666750" y="476250"/>
            <a:ext cx="112014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BLEEDING ON CONTINUOUS COMBINED HRT</a:t>
            </a:r>
            <a:endParaRPr lang="en-US" sz="2100" dirty="0"/>
          </a:p>
        </p:txBody>
      </p:sp>
      <p:sp>
        <p:nvSpPr>
          <p:cNvPr id="17" name="Text 1"/>
          <p:cNvSpPr/>
          <p:nvPr/>
        </p:nvSpPr>
        <p:spPr>
          <a:xfrm>
            <a:off x="666750" y="834330"/>
            <a:ext cx="60340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18" name="Text 2"/>
          <p:cNvSpPr/>
          <p:nvPr/>
        </p:nvSpPr>
        <p:spPr>
          <a:xfrm>
            <a:off x="1238250" y="1710630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The Target: Amenorrhoea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995363" y="2215455"/>
            <a:ext cx="47196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Continuous Combined (CC) regimens aim for a </a:t>
            </a:r>
            <a:r>
              <a:rPr lang="en-US" sz="1275" b="1" dirty="0">
                <a:solidFill>
                  <a:srgbClr val="D35400"/>
                </a:solidFill>
              </a:rPr>
              <a:t>period-free state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20" name="Text 4"/>
          <p:cNvSpPr/>
          <p:nvPr/>
        </p:nvSpPr>
        <p:spPr>
          <a:xfrm>
            <a:off x="995363" y="2844105"/>
            <a:ext cx="47196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Ideal for </a:t>
            </a:r>
            <a:r>
              <a:rPr lang="en-US" sz="1275" b="1" dirty="0">
                <a:solidFill>
                  <a:srgbClr val="D35400"/>
                </a:solidFill>
              </a:rPr>
              <a:t>postmenopausal women</a:t>
            </a:r>
            <a:r>
              <a:rPr lang="en-US" sz="1275" dirty="0">
                <a:solidFill>
                  <a:srgbClr val="2D3436"/>
                </a:solidFill>
              </a:rPr>
              <a:t> (usually defined as &gt;1 year since last natural period).</a:t>
            </a:r>
            <a:endParaRPr lang="en-US" sz="1275" dirty="0"/>
          </a:p>
        </p:txBody>
      </p:sp>
      <p:sp>
        <p:nvSpPr>
          <p:cNvPr id="21" name="Text 5"/>
          <p:cNvSpPr/>
          <p:nvPr/>
        </p:nvSpPr>
        <p:spPr>
          <a:xfrm>
            <a:off x="995363" y="3472755"/>
            <a:ext cx="47196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Provides constant endometrial protection via daily progestogen, preventing the monthly "build-up and bleed."</a:t>
            </a:r>
            <a:endParaRPr lang="en-US" sz="1275" dirty="0"/>
          </a:p>
        </p:txBody>
      </p:sp>
      <p:sp>
        <p:nvSpPr>
          <p:cNvPr id="22" name="Text 6"/>
          <p:cNvSpPr/>
          <p:nvPr/>
        </p:nvSpPr>
        <p:spPr>
          <a:xfrm>
            <a:off x="7000875" y="171063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The Adjustment Period</a:t>
            </a:r>
            <a:endParaRPr lang="en-US" sz="1500" dirty="0"/>
          </a:p>
        </p:txBody>
      </p:sp>
      <p:sp>
        <p:nvSpPr>
          <p:cNvPr id="23" name="Text 7"/>
          <p:cNvSpPr/>
          <p:nvPr/>
        </p:nvSpPr>
        <p:spPr>
          <a:xfrm>
            <a:off x="6757988" y="2215455"/>
            <a:ext cx="47196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D35400"/>
                </a:solidFill>
              </a:rPr>
              <a:t>Spotting is normal</a:t>
            </a:r>
            <a:r>
              <a:rPr lang="en-US" sz="1275" dirty="0">
                <a:solidFill>
                  <a:srgbClr val="2D3436"/>
                </a:solidFill>
              </a:rPr>
              <a:t> and extremely common during the first </a:t>
            </a:r>
            <a:r>
              <a:rPr lang="en-US" sz="1275" b="1" dirty="0">
                <a:solidFill>
                  <a:srgbClr val="D35400"/>
                </a:solidFill>
              </a:rPr>
              <a:t>3–6 months</a:t>
            </a:r>
            <a:r>
              <a:rPr lang="en-US" sz="1275" dirty="0">
                <a:solidFill>
                  <a:srgbClr val="2D3436"/>
                </a:solidFill>
              </a:rPr>
              <a:t> of treatment.</a:t>
            </a:r>
            <a:endParaRPr lang="en-US" sz="1275" dirty="0"/>
          </a:p>
        </p:txBody>
      </p:sp>
      <p:sp>
        <p:nvSpPr>
          <p:cNvPr id="24" name="Text 8"/>
          <p:cNvSpPr/>
          <p:nvPr/>
        </p:nvSpPr>
        <p:spPr>
          <a:xfrm>
            <a:off x="6757988" y="2844105"/>
            <a:ext cx="47196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This represents the endometrium thinning and stabilizing under the new hormonal balance.</a:t>
            </a:r>
            <a:endParaRPr lang="en-US" sz="1275" dirty="0"/>
          </a:p>
        </p:txBody>
      </p:sp>
      <p:sp>
        <p:nvSpPr>
          <p:cNvPr id="25" name="Text 9"/>
          <p:cNvSpPr/>
          <p:nvPr/>
        </p:nvSpPr>
        <p:spPr>
          <a:xfrm>
            <a:off x="6762750" y="3758505"/>
            <a:ext cx="2691109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SCA CONSULTATION PEARL</a:t>
            </a:r>
            <a:endParaRPr lang="en-US" sz="900" dirty="0"/>
          </a:p>
        </p:txBody>
      </p:sp>
      <p:sp>
        <p:nvSpPr>
          <p:cNvPr id="26" name="Text 10"/>
          <p:cNvSpPr/>
          <p:nvPr/>
        </p:nvSpPr>
        <p:spPr>
          <a:xfrm>
            <a:off x="6667500" y="4101405"/>
            <a:ext cx="4619625" cy="8530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D3436"/>
                </a:solidFill>
              </a:rPr>
              <a:t>"It is important to set expectations early: 'While the goal is no bleeding at all, you might experience some light spotting initially. We usually wait six months before investigating this, as it often settles on its own.'"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539180"/>
            <a:ext cx="3587800" cy="21621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9575" y="1877764"/>
            <a:ext cx="3810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2175" y="1539180"/>
            <a:ext cx="3587800" cy="21621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0" y="1877764"/>
            <a:ext cx="3810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8099" y="1539180"/>
            <a:ext cx="3587800" cy="21621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31425" y="1992064"/>
            <a:ext cx="3810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3987105"/>
            <a:ext cx="11239500" cy="12001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4454128"/>
            <a:ext cx="391864" cy="313432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5568255"/>
            <a:ext cx="11239500" cy="9620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4375" y="5749230"/>
            <a:ext cx="190500" cy="15240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WHEN TO INVESTIGATE BLEEDING ON CC HRT</a:t>
            </a:r>
            <a:endParaRPr lang="en-US" sz="2100" dirty="0"/>
          </a:p>
        </p:txBody>
      </p:sp>
      <p:sp>
        <p:nvSpPr>
          <p:cNvPr id="16" name="Text 1"/>
          <p:cNvSpPr/>
          <p:nvPr/>
        </p:nvSpPr>
        <p:spPr>
          <a:xfrm>
            <a:off x="666750" y="834330"/>
            <a:ext cx="62757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17" name="Text 2"/>
          <p:cNvSpPr/>
          <p:nvPr/>
        </p:nvSpPr>
        <p:spPr>
          <a:xfrm>
            <a:off x="714375" y="2377380"/>
            <a:ext cx="31115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Persistent Bleeding</a:t>
            </a:r>
            <a:endParaRPr lang="en-US" sz="1500" dirty="0"/>
          </a:p>
        </p:txBody>
      </p:sp>
      <p:sp>
        <p:nvSpPr>
          <p:cNvPr id="18" name="Text 3"/>
          <p:cNvSpPr/>
          <p:nvPr/>
        </p:nvSpPr>
        <p:spPr>
          <a:xfrm>
            <a:off x="714375" y="2777430"/>
            <a:ext cx="31115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Any bleeding or spotting that persists </a:t>
            </a:r>
            <a:r>
              <a:rPr lang="en-US" sz="1200" b="1" dirty="0">
                <a:solidFill>
                  <a:srgbClr val="2D3436"/>
                </a:solidFill>
              </a:rPr>
              <a:t>beyond 6 months</a:t>
            </a:r>
            <a:r>
              <a:rPr lang="en-US" sz="1200" dirty="0">
                <a:solidFill>
                  <a:srgbClr val="4A4A4A"/>
                </a:solidFill>
              </a:rPr>
              <a:t> of starting Continuous Combined (CC) HRT.</a:t>
            </a:r>
            <a:endParaRPr lang="en-US" sz="1200" dirty="0"/>
          </a:p>
        </p:txBody>
      </p:sp>
      <p:sp>
        <p:nvSpPr>
          <p:cNvPr id="19" name="Text 4"/>
          <p:cNvSpPr/>
          <p:nvPr/>
        </p:nvSpPr>
        <p:spPr>
          <a:xfrm>
            <a:off x="4540300" y="2377380"/>
            <a:ext cx="31115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New Onset Bleeding</a:t>
            </a:r>
            <a:endParaRPr lang="en-US" sz="1500" dirty="0"/>
          </a:p>
        </p:txBody>
      </p:sp>
      <p:sp>
        <p:nvSpPr>
          <p:cNvPr id="20" name="Text 5"/>
          <p:cNvSpPr/>
          <p:nvPr/>
        </p:nvSpPr>
        <p:spPr>
          <a:xfrm>
            <a:off x="4540300" y="2777430"/>
            <a:ext cx="31115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Any new bleeding that occurs in a woman who was </a:t>
            </a:r>
            <a:r>
              <a:rPr lang="en-US" sz="1200" b="1" dirty="0">
                <a:solidFill>
                  <a:srgbClr val="2D3436"/>
                </a:solidFill>
              </a:rPr>
              <a:t>previously amenorrhoeic</a:t>
            </a:r>
            <a:r>
              <a:rPr lang="en-US" sz="1200" dirty="0">
                <a:solidFill>
                  <a:srgbClr val="4A4A4A"/>
                </a:solidFill>
              </a:rPr>
              <a:t> (settled) on established CC HRT.</a:t>
            </a:r>
            <a:endParaRPr lang="en-US" sz="1200" dirty="0"/>
          </a:p>
        </p:txBody>
      </p:sp>
      <p:sp>
        <p:nvSpPr>
          <p:cNvPr id="21" name="Text 6"/>
          <p:cNvSpPr/>
          <p:nvPr/>
        </p:nvSpPr>
        <p:spPr>
          <a:xfrm>
            <a:off x="8366224" y="2491680"/>
            <a:ext cx="31115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Late Post-Stop Bleeding</a:t>
            </a:r>
            <a:endParaRPr lang="en-US" sz="1500" dirty="0"/>
          </a:p>
        </p:txBody>
      </p:sp>
      <p:sp>
        <p:nvSpPr>
          <p:cNvPr id="22" name="Text 7"/>
          <p:cNvSpPr/>
          <p:nvPr/>
        </p:nvSpPr>
        <p:spPr>
          <a:xfrm>
            <a:off x="8366224" y="2891730"/>
            <a:ext cx="311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Any bleeding occurring </a:t>
            </a:r>
            <a:r>
              <a:rPr lang="en-US" sz="1200" b="1" dirty="0">
                <a:solidFill>
                  <a:srgbClr val="2D3436"/>
                </a:solidFill>
              </a:rPr>
              <a:t>&gt;4 weeks after stopping</a:t>
            </a:r>
            <a:r>
              <a:rPr lang="en-US" sz="1200" dirty="0">
                <a:solidFill>
                  <a:srgbClr val="4A4A4A"/>
                </a:solidFill>
              </a:rPr>
              <a:t> HRT requires urgent assessment.</a:t>
            </a:r>
            <a:endParaRPr lang="en-US" sz="1200" dirty="0"/>
          </a:p>
        </p:txBody>
      </p:sp>
      <p:sp>
        <p:nvSpPr>
          <p:cNvPr id="23" name="Text 8"/>
          <p:cNvSpPr/>
          <p:nvPr/>
        </p:nvSpPr>
        <p:spPr>
          <a:xfrm>
            <a:off x="1249114" y="4177605"/>
            <a:ext cx="1027613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URGENT CLINICAL ACTION</a:t>
            </a:r>
            <a:endParaRPr lang="en-US" sz="1350" dirty="0"/>
          </a:p>
        </p:txBody>
      </p:sp>
      <p:sp>
        <p:nvSpPr>
          <p:cNvPr id="24" name="Text 9"/>
          <p:cNvSpPr/>
          <p:nvPr/>
        </p:nvSpPr>
        <p:spPr>
          <a:xfrm>
            <a:off x="1249114" y="4482405"/>
            <a:ext cx="10276136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For any of the above scenarios: </a:t>
            </a:r>
            <a:r>
              <a:rPr lang="en-US" sz="1350" b="1" dirty="0">
                <a:solidFill>
                  <a:srgbClr val="2D3436"/>
                </a:solidFill>
              </a:rPr>
              <a:t>Exclude endometrial pathology</a:t>
            </a:r>
            <a:r>
              <a:rPr lang="en-US" sz="1350" dirty="0">
                <a:solidFill>
                  <a:srgbClr val="2D3436"/>
                </a:solidFill>
              </a:rPr>
              <a:t> via transvaginal ultrasound (TVUSS) to assess endometrial thickness ± hysteroscopy.</a:t>
            </a:r>
            <a:endParaRPr lang="en-US" sz="1350" dirty="0"/>
          </a:p>
        </p:txBody>
      </p:sp>
      <p:sp>
        <p:nvSpPr>
          <p:cNvPr id="25" name="Text 10"/>
          <p:cNvSpPr/>
          <p:nvPr/>
        </p:nvSpPr>
        <p:spPr>
          <a:xfrm>
            <a:off x="1000125" y="5711130"/>
            <a:ext cx="10763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AKT / SCA PEARL</a:t>
            </a:r>
            <a:endParaRPr lang="en-US" sz="1200" dirty="0"/>
          </a:p>
        </p:txBody>
      </p:sp>
      <p:sp>
        <p:nvSpPr>
          <p:cNvPr id="26" name="Text 11"/>
          <p:cNvSpPr/>
          <p:nvPr/>
        </p:nvSpPr>
        <p:spPr>
          <a:xfrm>
            <a:off x="714375" y="5987355"/>
            <a:ext cx="10763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In the SCA, if a patient reports breakthrough bleeding on CC HRT at their 3-month review, acknowledge it is </a:t>
            </a:r>
            <a:r>
              <a:rPr lang="en-US" sz="1125" b="1" dirty="0">
                <a:solidFill>
                  <a:srgbClr val="2D3436"/>
                </a:solidFill>
              </a:rPr>
              <a:t>common initially</a:t>
            </a:r>
            <a:r>
              <a:rPr lang="en-US" sz="1125" dirty="0">
                <a:solidFill>
                  <a:srgbClr val="2D3436"/>
                </a:solidFill>
              </a:rPr>
              <a:t> but explicitly state the safety net: "If this continues past 6 months, we must investigate further to ensure the lining of the womb is healthy."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4381500" cy="1600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3139380"/>
            <a:ext cx="4381500" cy="33376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3406080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901380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4524077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5146774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3500" y="1348680"/>
            <a:ext cx="6572250" cy="362337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81625" y="1615380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81625" y="2110680"/>
            <a:ext cx="166688" cy="1555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81625" y="2733377"/>
            <a:ext cx="166688" cy="14585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81625" y="3356074"/>
            <a:ext cx="166688" cy="1666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81625" y="3978771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43500" y="5257800"/>
            <a:ext cx="6572250" cy="1219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34000" y="5496371"/>
            <a:ext cx="214313" cy="17532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THE SCENARIO OF NO BLEED ON SEQUENTIAL HRT</a:t>
            </a:r>
            <a:endParaRPr lang="en-US" sz="2100" dirty="0"/>
          </a:p>
        </p:txBody>
      </p:sp>
      <p:sp>
        <p:nvSpPr>
          <p:cNvPr id="20" name="Text 1"/>
          <p:cNvSpPr/>
          <p:nvPr/>
        </p:nvSpPr>
        <p:spPr>
          <a:xfrm>
            <a:off x="666750" y="834330"/>
            <a:ext cx="699641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1" name="Text 2"/>
          <p:cNvSpPr/>
          <p:nvPr/>
        </p:nvSpPr>
        <p:spPr>
          <a:xfrm>
            <a:off x="762000" y="1634430"/>
            <a:ext cx="381000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075"/>
              </a:lnSpc>
              <a:buNone/>
            </a:pPr>
            <a:r>
              <a:rPr lang="en-US" sz="4050" b="1" dirty="0">
                <a:solidFill>
                  <a:srgbClr val="D35400"/>
                </a:solidFill>
              </a:rPr>
              <a:t>5%</a:t>
            </a:r>
            <a:endParaRPr lang="en-US" sz="4050" dirty="0"/>
          </a:p>
        </p:txBody>
      </p:sp>
      <p:sp>
        <p:nvSpPr>
          <p:cNvPr id="22" name="Text 3"/>
          <p:cNvSpPr/>
          <p:nvPr/>
        </p:nvSpPr>
        <p:spPr>
          <a:xfrm>
            <a:off x="1480989" y="2434530"/>
            <a:ext cx="2371874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of women on Sequential HRT</a:t>
            </a:r>
            <a:endParaRPr lang="en-US" sz="1350" dirty="0"/>
          </a:p>
        </p:txBody>
      </p:sp>
      <p:sp>
        <p:nvSpPr>
          <p:cNvPr id="23" name="Text 4"/>
          <p:cNvSpPr/>
          <p:nvPr/>
        </p:nvSpPr>
        <p:spPr>
          <a:xfrm>
            <a:off x="1143000" y="3377505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Pathophysiology</a:t>
            </a:r>
            <a:endParaRPr lang="en-US" sz="1500" dirty="0"/>
          </a:p>
        </p:txBody>
      </p:sp>
      <p:sp>
        <p:nvSpPr>
          <p:cNvPr id="24" name="Text 5"/>
          <p:cNvSpPr/>
          <p:nvPr/>
        </p:nvSpPr>
        <p:spPr>
          <a:xfrm>
            <a:off x="995363" y="3853755"/>
            <a:ext cx="362426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Reflects an </a:t>
            </a:r>
            <a:r>
              <a:rPr lang="en-US" sz="1350" b="1" dirty="0">
                <a:solidFill>
                  <a:srgbClr val="2D3436"/>
                </a:solidFill>
              </a:rPr>
              <a:t>atrophic endometrium</a:t>
            </a:r>
            <a:r>
              <a:rPr lang="en-US" sz="1350" dirty="0">
                <a:solidFill>
                  <a:srgbClr val="2D3436"/>
                </a:solidFill>
              </a:rPr>
              <a:t> (the lining is too thin to shed).</a:t>
            </a:r>
            <a:endParaRPr lang="en-US" sz="1350" dirty="0"/>
          </a:p>
        </p:txBody>
      </p:sp>
      <p:sp>
        <p:nvSpPr>
          <p:cNvPr id="25" name="Text 6"/>
          <p:cNvSpPr/>
          <p:nvPr/>
        </p:nvSpPr>
        <p:spPr>
          <a:xfrm>
            <a:off x="995363" y="4476452"/>
            <a:ext cx="362426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It is </a:t>
            </a:r>
            <a:r>
              <a:rPr lang="en-US" sz="1350" b="1" dirty="0">
                <a:solidFill>
                  <a:srgbClr val="2D3436"/>
                </a:solidFill>
              </a:rPr>
              <a:t>not</a:t>
            </a:r>
            <a:r>
              <a:rPr lang="en-US" sz="1350" dirty="0">
                <a:solidFill>
                  <a:srgbClr val="2D3436"/>
                </a:solidFill>
              </a:rPr>
              <a:t> indicative of treatment failure or inadequate absorption.</a:t>
            </a:r>
            <a:endParaRPr lang="en-US" sz="1350" dirty="0"/>
          </a:p>
        </p:txBody>
      </p:sp>
      <p:sp>
        <p:nvSpPr>
          <p:cNvPr id="26" name="Text 7"/>
          <p:cNvSpPr/>
          <p:nvPr/>
        </p:nvSpPr>
        <p:spPr>
          <a:xfrm>
            <a:off x="995363" y="5099149"/>
            <a:ext cx="966978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Endometrial protection is still being achieved.</a:t>
            </a:r>
            <a:endParaRPr lang="en-US" sz="1350" dirty="0"/>
          </a:p>
        </p:txBody>
      </p:sp>
      <p:sp>
        <p:nvSpPr>
          <p:cNvPr id="27" name="Text 8"/>
          <p:cNvSpPr/>
          <p:nvPr/>
        </p:nvSpPr>
        <p:spPr>
          <a:xfrm>
            <a:off x="5810250" y="1586805"/>
            <a:ext cx="63817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Clinical Management &amp; Safety</a:t>
            </a:r>
            <a:endParaRPr lang="en-US" sz="1500" dirty="0"/>
          </a:p>
        </p:txBody>
      </p:sp>
      <p:sp>
        <p:nvSpPr>
          <p:cNvPr id="28" name="Text 9"/>
          <p:cNvSpPr/>
          <p:nvPr/>
        </p:nvSpPr>
        <p:spPr>
          <a:xfrm>
            <a:off x="5662613" y="2063055"/>
            <a:ext cx="581501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Exclude Pregnancy:</a:t>
            </a:r>
            <a:r>
              <a:rPr lang="en-US" sz="1350" dirty="0">
                <a:solidFill>
                  <a:srgbClr val="2D3436"/>
                </a:solidFill>
              </a:rPr>
              <a:t> Essential in perimenopausal women before concluding it is atrophy.</a:t>
            </a:r>
            <a:endParaRPr lang="en-US" sz="1350" dirty="0"/>
          </a:p>
        </p:txBody>
      </p:sp>
      <p:sp>
        <p:nvSpPr>
          <p:cNvPr id="29" name="Text 10"/>
          <p:cNvSpPr/>
          <p:nvPr/>
        </p:nvSpPr>
        <p:spPr>
          <a:xfrm>
            <a:off x="5662613" y="2685752"/>
            <a:ext cx="581501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Review Compliance:</a:t>
            </a:r>
            <a:r>
              <a:rPr lang="en-US" sz="1350" dirty="0">
                <a:solidFill>
                  <a:srgbClr val="2D3436"/>
                </a:solidFill>
              </a:rPr>
              <a:t> Ensure patches are sticking or tablets are taken consistently.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5662613" y="3308449"/>
            <a:ext cx="581501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Reassurance:</a:t>
            </a:r>
            <a:r>
              <a:rPr lang="en-US" sz="1350" dirty="0">
                <a:solidFill>
                  <a:srgbClr val="2D3436"/>
                </a:solidFill>
              </a:rPr>
              <a:t> If pregnancy is ruled out and the patient is asymptomatic, it is safe to continue.</a:t>
            </a:r>
            <a:endParaRPr lang="en-US" sz="1350" dirty="0"/>
          </a:p>
        </p:txBody>
      </p:sp>
      <p:sp>
        <p:nvSpPr>
          <p:cNvPr id="31" name="Text 12"/>
          <p:cNvSpPr/>
          <p:nvPr/>
        </p:nvSpPr>
        <p:spPr>
          <a:xfrm>
            <a:off x="5662613" y="3931146"/>
            <a:ext cx="5815013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Investigation:</a:t>
            </a:r>
            <a:r>
              <a:rPr lang="en-US" sz="1350" dirty="0">
                <a:solidFill>
                  <a:srgbClr val="2D3436"/>
                </a:solidFill>
              </a:rPr>
              <a:t> No further investigation (USS/Hysteroscopy) is required for amenorrhoea alone.</a:t>
            </a:r>
            <a:endParaRPr lang="en-US" sz="1350" dirty="0"/>
          </a:p>
        </p:txBody>
      </p:sp>
      <p:sp>
        <p:nvSpPr>
          <p:cNvPr id="32" name="Text 13"/>
          <p:cNvSpPr/>
          <p:nvPr/>
        </p:nvSpPr>
        <p:spPr>
          <a:xfrm>
            <a:off x="5548313" y="5448300"/>
            <a:ext cx="6191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 AKT QUICK FACT</a:t>
            </a:r>
            <a:endParaRPr lang="en-US" sz="1350" dirty="0"/>
          </a:p>
        </p:txBody>
      </p:sp>
      <p:sp>
        <p:nvSpPr>
          <p:cNvPr id="33" name="Text 14"/>
          <p:cNvSpPr/>
          <p:nvPr/>
        </p:nvSpPr>
        <p:spPr>
          <a:xfrm>
            <a:off x="5334000" y="5800725"/>
            <a:ext cx="61912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2D3436"/>
                </a:solidFill>
              </a:rPr>
              <a:t>"Failure to bleed on cyclical HRT is common (5%) and usually due to an atrophic endometrium. Provided pregnancy is excluded, no further action is required."</a:t>
            </a:r>
            <a:endParaRPr lang="en-US" sz="12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246891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61061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948755"/>
            <a:ext cx="178594" cy="16475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453580"/>
            <a:ext cx="178594" cy="17859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4008090"/>
            <a:ext cx="5476875" cy="246891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4270028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608165"/>
            <a:ext cx="178594" cy="1428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4898678"/>
            <a:ext cx="178594" cy="16475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348680"/>
            <a:ext cx="5476875" cy="246891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610618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948755"/>
            <a:ext cx="178594" cy="1428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239268"/>
            <a:ext cx="178594" cy="17859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4008090"/>
            <a:ext cx="5476875" cy="246891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270028"/>
            <a:ext cx="238125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608165"/>
            <a:ext cx="178594" cy="1428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898678"/>
            <a:ext cx="178594" cy="152995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NON-HORMONAL MANAGEMENT: SSRIs AND SNRIs</a:t>
            </a:r>
            <a:endParaRPr lang="en-US" sz="2100" dirty="0"/>
          </a:p>
        </p:txBody>
      </p:sp>
      <p:sp>
        <p:nvSpPr>
          <p:cNvPr id="22" name="Text 1"/>
          <p:cNvSpPr/>
          <p:nvPr/>
        </p:nvSpPr>
        <p:spPr>
          <a:xfrm>
            <a:off x="666750" y="834330"/>
            <a:ext cx="6581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3" name="Text 2"/>
          <p:cNvSpPr/>
          <p:nvPr/>
        </p:nvSpPr>
        <p:spPr>
          <a:xfrm>
            <a:off x="1057275" y="157728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PAROXETINE (SSRI)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1054894" y="1948755"/>
            <a:ext cx="474583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highlight>
                  <a:srgbClr val="2D3436"/>
                </a:highlight>
              </a:rPr>
              <a:t>10mg</a:t>
            </a:r>
            <a:r>
              <a:rPr lang="en-US" sz="1125" dirty="0">
                <a:solidFill>
                  <a:srgbClr val="2D3436"/>
                </a:solidFill>
              </a:rPr>
              <a:t> Most effective SSRI for reducing the frequency and severity of hot flushes.</a:t>
            </a:r>
            <a:endParaRPr lang="en-US" sz="1125" dirty="0"/>
          </a:p>
        </p:txBody>
      </p:sp>
      <p:sp>
        <p:nvSpPr>
          <p:cNvPr id="25" name="Text 4"/>
          <p:cNvSpPr/>
          <p:nvPr/>
        </p:nvSpPr>
        <p:spPr>
          <a:xfrm>
            <a:off x="978694" y="2453580"/>
            <a:ext cx="474583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Effective alternative for women choosing to avoid systemic HRT or with contraindications.</a:t>
            </a:r>
            <a:endParaRPr lang="en-US" sz="1125" dirty="0"/>
          </a:p>
        </p:txBody>
      </p:sp>
      <p:sp>
        <p:nvSpPr>
          <p:cNvPr id="26" name="Text 5"/>
          <p:cNvSpPr/>
          <p:nvPr/>
        </p:nvSpPr>
        <p:spPr>
          <a:xfrm>
            <a:off x="1057275" y="4236690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VENLAFAXINE (SNRI)</a:t>
            </a:r>
            <a:endParaRPr lang="en-US" sz="1350" dirty="0"/>
          </a:p>
        </p:txBody>
      </p:sp>
      <p:sp>
        <p:nvSpPr>
          <p:cNvPr id="27" name="Text 6"/>
          <p:cNvSpPr/>
          <p:nvPr/>
        </p:nvSpPr>
        <p:spPr>
          <a:xfrm>
            <a:off x="1054894" y="4608165"/>
            <a:ext cx="46101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highlight>
                  <a:srgbClr val="2D3436"/>
                </a:highlight>
              </a:rPr>
              <a:t>75mg</a:t>
            </a:r>
            <a:r>
              <a:rPr lang="en-US" sz="1125" dirty="0">
                <a:solidFill>
                  <a:srgbClr val="2D3436"/>
                </a:solidFill>
              </a:rPr>
              <a:t> Highly effective non-hormonal option for vasomotor symptoms.</a:t>
            </a:r>
            <a:endParaRPr lang="en-US" sz="1125" dirty="0"/>
          </a:p>
        </p:txBody>
      </p:sp>
      <p:sp>
        <p:nvSpPr>
          <p:cNvPr id="28" name="Text 7"/>
          <p:cNvSpPr/>
          <p:nvPr/>
        </p:nvSpPr>
        <p:spPr>
          <a:xfrm>
            <a:off x="978694" y="4898678"/>
            <a:ext cx="474583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Crucial Advantage:</a:t>
            </a:r>
            <a:r>
              <a:rPr lang="en-US" sz="1125" dirty="0">
                <a:solidFill>
                  <a:srgbClr val="2D3436"/>
                </a:solidFill>
              </a:rPr>
              <a:t> Does  interact with Tamoxifen (unlike Paroxetine/Fluoxetine).</a:t>
            </a:r>
            <a:endParaRPr lang="en-US" sz="1125" dirty="0"/>
          </a:p>
        </p:txBody>
      </p:sp>
      <p:sp>
        <p:nvSpPr>
          <p:cNvPr id="29" name="Text 8"/>
          <p:cNvSpPr/>
          <p:nvPr/>
        </p:nvSpPr>
        <p:spPr>
          <a:xfrm>
            <a:off x="6819900" y="1577280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CAUTION: LIBIDO IMPACT</a:t>
            </a:r>
            <a:endParaRPr lang="en-US" sz="1350" dirty="0"/>
          </a:p>
        </p:txBody>
      </p:sp>
      <p:sp>
        <p:nvSpPr>
          <p:cNvPr id="30" name="Text 9"/>
          <p:cNvSpPr/>
          <p:nvPr/>
        </p:nvSpPr>
        <p:spPr>
          <a:xfrm>
            <a:off x="6741319" y="1948755"/>
            <a:ext cx="545068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Both SSRIs and SNRIs can significantly worsen </a:t>
            </a:r>
            <a:r>
              <a:rPr lang="en-US" sz="1125" b="1" dirty="0">
                <a:solidFill>
                  <a:srgbClr val="2D3436"/>
                </a:solidFill>
              </a:rPr>
              <a:t>reduced libido</a:t>
            </a:r>
            <a:r>
              <a:rPr lang="en-US" sz="1125" dirty="0">
                <a:solidFill>
                  <a:srgbClr val="2D3436"/>
                </a:solidFill>
              </a:rPr>
              <a:t>.</a:t>
            </a:r>
            <a:endParaRPr lang="en-US" sz="1125" dirty="0"/>
          </a:p>
        </p:txBody>
      </p:sp>
      <p:sp>
        <p:nvSpPr>
          <p:cNvPr id="31" name="Text 10"/>
          <p:cNvSpPr/>
          <p:nvPr/>
        </p:nvSpPr>
        <p:spPr>
          <a:xfrm>
            <a:off x="6741319" y="2239268"/>
            <a:ext cx="474583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Since low libido is a common menopausal symptom, this must be discussed during shared decision-making.</a:t>
            </a:r>
            <a:endParaRPr lang="en-US" sz="1125" dirty="0"/>
          </a:p>
        </p:txBody>
      </p:sp>
      <p:sp>
        <p:nvSpPr>
          <p:cNvPr id="32" name="Text 11"/>
          <p:cNvSpPr/>
          <p:nvPr/>
        </p:nvSpPr>
        <p:spPr>
          <a:xfrm>
            <a:off x="6819900" y="4236690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EXAM &amp; CONSULTATION PEARLS</a:t>
            </a:r>
            <a:endParaRPr lang="en-US" sz="1350" dirty="0"/>
          </a:p>
        </p:txBody>
      </p:sp>
      <p:sp>
        <p:nvSpPr>
          <p:cNvPr id="33" name="Text 12"/>
          <p:cNvSpPr/>
          <p:nvPr/>
        </p:nvSpPr>
        <p:spPr>
          <a:xfrm>
            <a:off x="6741319" y="4608165"/>
            <a:ext cx="545068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AKT Tip:</a:t>
            </a:r>
            <a:r>
              <a:rPr lang="en-US" sz="1125" dirty="0">
                <a:solidFill>
                  <a:srgbClr val="2D3436"/>
                </a:solidFill>
              </a:rPr>
              <a:t> Venlafaxine is the SSRI/SNRI of choice for women on Tamoxifen.</a:t>
            </a:r>
            <a:endParaRPr lang="en-US" sz="1125" dirty="0"/>
          </a:p>
        </p:txBody>
      </p:sp>
      <p:sp>
        <p:nvSpPr>
          <p:cNvPr id="34" name="Text 13"/>
          <p:cNvSpPr/>
          <p:nvPr/>
        </p:nvSpPr>
        <p:spPr>
          <a:xfrm>
            <a:off x="6741319" y="4898678"/>
            <a:ext cx="474583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SCA Tip:</a:t>
            </a:r>
            <a:r>
              <a:rPr lang="en-US" sz="1125" dirty="0">
                <a:solidFill>
                  <a:srgbClr val="2D3436"/>
                </a:solidFill>
              </a:rPr>
              <a:t> "While these tablets help with flushes, they can sometimes affect sex drive. How would you feel about that trade-off?"</a:t>
            </a:r>
            <a:endParaRPr lang="en-US" sz="1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39757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577280"/>
            <a:ext cx="5019675" cy="4381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640681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158305"/>
            <a:ext cx="190500" cy="17576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729805"/>
            <a:ext cx="190500" cy="16326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301305"/>
            <a:ext cx="19050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3872805"/>
            <a:ext cx="190500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348680"/>
            <a:ext cx="5476875" cy="397579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577280"/>
            <a:ext cx="5019675" cy="4381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640681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158305"/>
            <a:ext cx="190500" cy="17576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2729805"/>
            <a:ext cx="190500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3301305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3644205"/>
            <a:ext cx="190500" cy="17576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250" y="5514975"/>
            <a:ext cx="11239500" cy="9620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4375" y="5910114"/>
            <a:ext cx="253157" cy="202406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NON-HORMONAL MANAGEMENT: GABAPENTIN AND CLONIDINE</a:t>
            </a:r>
            <a:endParaRPr lang="en-US" sz="2100" dirty="0"/>
          </a:p>
        </p:txBody>
      </p:sp>
      <p:sp>
        <p:nvSpPr>
          <p:cNvPr id="22" name="Text 1"/>
          <p:cNvSpPr/>
          <p:nvPr/>
        </p:nvSpPr>
        <p:spPr>
          <a:xfrm>
            <a:off x="666750" y="834330"/>
            <a:ext cx="857503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3" name="Text 2"/>
          <p:cNvSpPr/>
          <p:nvPr/>
        </p:nvSpPr>
        <p:spPr>
          <a:xfrm>
            <a:off x="1133475" y="1605855"/>
            <a:ext cx="2286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Gabapentin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895350" y="215830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Indications:</a:t>
            </a:r>
            <a:r>
              <a:rPr lang="en-US" sz="1200" dirty="0">
                <a:solidFill>
                  <a:srgbClr val="2D3436"/>
                </a:solidFill>
              </a:rPr>
              <a:t> Effective for both hot flushes AND menopausal sleep disruption.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895350" y="272980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Dosing:</a:t>
            </a:r>
            <a:r>
              <a:rPr lang="en-US" sz="1200" dirty="0">
                <a:solidFill>
                  <a:srgbClr val="2D3436"/>
                </a:solidFill>
              </a:rPr>
              <a:t> Start low (100mg – 300mg nocte) and titrate up slowly as needed.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895350" y="330130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Side Effects:</a:t>
            </a:r>
            <a:r>
              <a:rPr lang="en-US" sz="1200" dirty="0">
                <a:solidFill>
                  <a:srgbClr val="2D3436"/>
                </a:solidFill>
              </a:rPr>
              <a:t> Dizziness and sedation are common (can be beneficial if taken at night).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895350" y="387280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Clinical Pearl:</a:t>
            </a:r>
            <a:r>
              <a:rPr lang="en-US" sz="1200" dirty="0">
                <a:solidFill>
                  <a:srgbClr val="2D3436"/>
                </a:solidFill>
              </a:rPr>
              <a:t> Ideal for women where vasomotor symptoms are coupled with insomnia.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6896100" y="1605855"/>
            <a:ext cx="2057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Clonidine</a:t>
            </a:r>
            <a:endParaRPr lang="en-US" sz="1500" dirty="0"/>
          </a:p>
        </p:txBody>
      </p:sp>
      <p:sp>
        <p:nvSpPr>
          <p:cNvPr id="29" name="Text 8"/>
          <p:cNvSpPr/>
          <p:nvPr/>
        </p:nvSpPr>
        <p:spPr>
          <a:xfrm>
            <a:off x="6657975" y="215830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Mechanism:</a:t>
            </a:r>
            <a:r>
              <a:rPr lang="en-US" sz="1200" dirty="0">
                <a:solidFill>
                  <a:srgbClr val="2D3436"/>
                </a:solidFill>
              </a:rPr>
              <a:t> Alpha-2 adrenergic agonist; reduces peripheral vascular reactivity.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6657975" y="272980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Dosing:</a:t>
            </a:r>
            <a:r>
              <a:rPr lang="en-US" sz="1200" dirty="0">
                <a:solidFill>
                  <a:srgbClr val="2D3436"/>
                </a:solidFill>
              </a:rPr>
              <a:t> Start 25 micrograms BD for 2 weeks; may increase to 50 micrograms TDS.</a:t>
            </a:r>
            <a:endParaRPr lang="en-US" sz="1200" dirty="0"/>
          </a:p>
        </p:txBody>
      </p:sp>
      <p:sp>
        <p:nvSpPr>
          <p:cNvPr id="31" name="Text 10"/>
          <p:cNvSpPr/>
          <p:nvPr/>
        </p:nvSpPr>
        <p:spPr>
          <a:xfrm>
            <a:off x="6657975" y="3301305"/>
            <a:ext cx="55340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Focus:</a:t>
            </a:r>
            <a:r>
              <a:rPr lang="en-US" sz="1200" dirty="0">
                <a:solidFill>
                  <a:srgbClr val="2D3436"/>
                </a:solidFill>
              </a:rPr>
              <a:t> Highly specific for vasomotor symptoms (flushes/sweats).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6657975" y="3644205"/>
            <a:ext cx="48291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Limitation:</a:t>
            </a:r>
            <a:r>
              <a:rPr lang="en-US" sz="1200" dirty="0">
                <a:solidFill>
                  <a:srgbClr val="2D3436"/>
                </a:solidFill>
              </a:rPr>
              <a:t> Generally less effective for mood or other non-vasomotor symptoms.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1158032" y="5657850"/>
            <a:ext cx="1031959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AKT HIGH-YIELD SAFETY ALERT</a:t>
            </a:r>
            <a:endParaRPr lang="en-US" sz="1050" dirty="0"/>
          </a:p>
        </p:txBody>
      </p:sp>
      <p:sp>
        <p:nvSpPr>
          <p:cNvPr id="34" name="Text 13"/>
          <p:cNvSpPr/>
          <p:nvPr/>
        </p:nvSpPr>
        <p:spPr>
          <a:xfrm>
            <a:off x="1158032" y="5876925"/>
            <a:ext cx="1031959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Beware of transcription errors: The correct dose for Clonidine is </a:t>
            </a:r>
            <a:r>
              <a:rPr lang="en-US" sz="1200" b="1" u="sng" dirty="0">
                <a:solidFill>
                  <a:srgbClr val="2D3436"/>
                </a:solidFill>
              </a:rPr>
              <a:t>25 MICROGRAMS</a:t>
            </a:r>
            <a:r>
              <a:rPr lang="en-US" sz="1200" dirty="0">
                <a:solidFill>
                  <a:srgbClr val="2D3436"/>
                </a:solidFill>
              </a:rPr>
              <a:t>. Avoid the common pitfall of prescribing 25mg (a 1000x overdose). Always verify with the BNF before first prescription.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1733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607046"/>
            <a:ext cx="228600" cy="18276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977330"/>
            <a:ext cx="119063" cy="10819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453580"/>
            <a:ext cx="119063" cy="10819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3272730"/>
            <a:ext cx="5476875" cy="150688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531096"/>
            <a:ext cx="228600" cy="18276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3901380"/>
            <a:ext cx="119063" cy="991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177605"/>
            <a:ext cx="119063" cy="991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4970115"/>
            <a:ext cx="5476875" cy="150688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5228481"/>
            <a:ext cx="228600" cy="18276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5598765"/>
            <a:ext cx="119063" cy="991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5874990"/>
            <a:ext cx="119063" cy="991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348680"/>
            <a:ext cx="5476875" cy="17335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1607046"/>
            <a:ext cx="228600" cy="18276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1977330"/>
            <a:ext cx="119063" cy="10819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2453580"/>
            <a:ext cx="119063" cy="991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272730"/>
            <a:ext cx="5476875" cy="15335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3531096"/>
            <a:ext cx="228600" cy="18276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3901380"/>
            <a:ext cx="119063" cy="10819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4377630"/>
            <a:ext cx="119063" cy="9912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4996755"/>
            <a:ext cx="5476875" cy="148024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5255121"/>
            <a:ext cx="228600" cy="182761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5625405"/>
            <a:ext cx="119063" cy="132159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BREAST CANCER SURVIVORS: SAFE NON-HORMONAL OPTIONS</a:t>
            </a:r>
            <a:endParaRPr lang="en-US" sz="2100" dirty="0"/>
          </a:p>
        </p:txBody>
      </p:sp>
      <p:sp>
        <p:nvSpPr>
          <p:cNvPr id="28" name="Text 1"/>
          <p:cNvSpPr/>
          <p:nvPr/>
        </p:nvSpPr>
        <p:spPr>
          <a:xfrm>
            <a:off x="666750" y="834330"/>
            <a:ext cx="8020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9" name="Text 2"/>
          <p:cNvSpPr/>
          <p:nvPr/>
        </p:nvSpPr>
        <p:spPr>
          <a:xfrm>
            <a:off x="1009650" y="1553468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First-Line: SSRIs &amp; SNRIs</a:t>
            </a:r>
            <a:endParaRPr lang="en-US" sz="1350" dirty="0"/>
          </a:p>
        </p:txBody>
      </p:sp>
      <p:sp>
        <p:nvSpPr>
          <p:cNvPr id="30" name="Text 3"/>
          <p:cNvSpPr/>
          <p:nvPr/>
        </p:nvSpPr>
        <p:spPr>
          <a:xfrm>
            <a:off x="881063" y="1939230"/>
            <a:ext cx="48815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5400"/>
                </a:solidFill>
              </a:rPr>
              <a:t>Venlafaxine 75mg:</a:t>
            </a:r>
            <a:r>
              <a:rPr lang="en-US" sz="1125" dirty="0">
                <a:solidFill>
                  <a:srgbClr val="2D3436"/>
                </a:solidFill>
              </a:rPr>
              <a:t> Highly effective for hot flushes; does NOT interact with Tamoxifen.</a:t>
            </a:r>
            <a:endParaRPr lang="en-US" sz="1125" dirty="0"/>
          </a:p>
        </p:txBody>
      </p:sp>
      <p:sp>
        <p:nvSpPr>
          <p:cNvPr id="31" name="Text 4"/>
          <p:cNvSpPr/>
          <p:nvPr/>
        </p:nvSpPr>
        <p:spPr>
          <a:xfrm>
            <a:off x="881063" y="2415480"/>
            <a:ext cx="48815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5400"/>
                </a:solidFill>
              </a:rPr>
              <a:t>Paroxetine 10mg:</a:t>
            </a:r>
            <a:r>
              <a:rPr lang="en-US" sz="1125" dirty="0">
                <a:solidFill>
                  <a:srgbClr val="2D3436"/>
                </a:solidFill>
              </a:rPr>
              <a:t> Most effective for flushes but </a:t>
            </a:r>
            <a:r>
              <a:rPr lang="en-US" sz="1125" b="1" dirty="0">
                <a:solidFill>
                  <a:srgbClr val="D35400"/>
                </a:solidFill>
              </a:rPr>
              <a:t>contraindicated with Tamoxifen</a:t>
            </a:r>
            <a:r>
              <a:rPr lang="en-US" sz="1125" dirty="0">
                <a:solidFill>
                  <a:srgbClr val="2D3436"/>
                </a:solidFill>
              </a:rPr>
              <a:t>.</a:t>
            </a:r>
            <a:endParaRPr lang="en-US" sz="1125" dirty="0"/>
          </a:p>
        </p:txBody>
      </p:sp>
      <p:sp>
        <p:nvSpPr>
          <p:cNvPr id="32" name="Text 5"/>
          <p:cNvSpPr/>
          <p:nvPr/>
        </p:nvSpPr>
        <p:spPr>
          <a:xfrm>
            <a:off x="1009650" y="3477518"/>
            <a:ext cx="2057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Gabapentin</a:t>
            </a:r>
            <a:endParaRPr lang="en-US" sz="1350" dirty="0"/>
          </a:p>
        </p:txBody>
      </p:sp>
      <p:sp>
        <p:nvSpPr>
          <p:cNvPr id="33" name="Text 6"/>
          <p:cNvSpPr/>
          <p:nvPr/>
        </p:nvSpPr>
        <p:spPr>
          <a:xfrm>
            <a:off x="881063" y="3863280"/>
            <a:ext cx="10115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Effective for both vasomotor symptoms and </a:t>
            </a:r>
            <a:r>
              <a:rPr lang="en-US" sz="1125" b="1" dirty="0">
                <a:solidFill>
                  <a:srgbClr val="D35400"/>
                </a:solidFill>
              </a:rPr>
              <a:t>sleep disruption</a:t>
            </a:r>
            <a:r>
              <a:rPr lang="en-US" sz="1125" dirty="0">
                <a:solidFill>
                  <a:srgbClr val="2D3436"/>
                </a:solidFill>
              </a:rPr>
              <a:t>.</a:t>
            </a:r>
            <a:endParaRPr lang="en-US" sz="1125" dirty="0"/>
          </a:p>
        </p:txBody>
      </p:sp>
      <p:sp>
        <p:nvSpPr>
          <p:cNvPr id="34" name="Text 7"/>
          <p:cNvSpPr/>
          <p:nvPr/>
        </p:nvSpPr>
        <p:spPr>
          <a:xfrm>
            <a:off x="881063" y="4139505"/>
            <a:ext cx="11310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Start low (100–300mg nocte) and titrate carefully to avoid sedation.</a:t>
            </a:r>
            <a:endParaRPr lang="en-US" sz="1125" dirty="0"/>
          </a:p>
        </p:txBody>
      </p:sp>
      <p:sp>
        <p:nvSpPr>
          <p:cNvPr id="35" name="Text 8"/>
          <p:cNvSpPr/>
          <p:nvPr/>
        </p:nvSpPr>
        <p:spPr>
          <a:xfrm>
            <a:off x="1009650" y="5174903"/>
            <a:ext cx="56921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Clonidine (Alpha-2 Agonist)</a:t>
            </a:r>
            <a:endParaRPr lang="en-US" sz="1350" dirty="0"/>
          </a:p>
        </p:txBody>
      </p:sp>
      <p:sp>
        <p:nvSpPr>
          <p:cNvPr id="36" name="Text 9"/>
          <p:cNvSpPr/>
          <p:nvPr/>
        </p:nvSpPr>
        <p:spPr>
          <a:xfrm>
            <a:off x="881063" y="5560665"/>
            <a:ext cx="11310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Good for flushes specifically; less effective for mood/bone health.</a:t>
            </a:r>
            <a:endParaRPr lang="en-US" sz="1125" dirty="0"/>
          </a:p>
        </p:txBody>
      </p:sp>
      <p:sp>
        <p:nvSpPr>
          <p:cNvPr id="37" name="Text 10"/>
          <p:cNvSpPr/>
          <p:nvPr/>
        </p:nvSpPr>
        <p:spPr>
          <a:xfrm>
            <a:off x="957263" y="5836890"/>
            <a:ext cx="4514850" cy="2838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D35400"/>
                </a:highlight>
              </a:rPr>
              <a:t>AKT ALERT</a:t>
            </a:r>
            <a:r>
              <a:rPr lang="en-US" sz="1125" dirty="0">
                <a:solidFill>
                  <a:srgbClr val="2D3436"/>
                </a:solidFill>
              </a:rPr>
              <a:t> Dose is </a:t>
            </a:r>
            <a:r>
              <a:rPr lang="en-US" sz="1125" b="1" dirty="0">
                <a:solidFill>
                  <a:srgbClr val="D35400"/>
                </a:solidFill>
              </a:rPr>
              <a:t>25 micrograms BD</a:t>
            </a:r>
            <a:r>
              <a:rPr lang="en-US" sz="1125" dirty="0">
                <a:solidFill>
                  <a:srgbClr val="2D3436"/>
                </a:solidFill>
              </a:rPr>
              <a:t> (verify against BNF; never mg).</a:t>
            </a:r>
            <a:endParaRPr lang="en-US" sz="1125" dirty="0"/>
          </a:p>
        </p:txBody>
      </p:sp>
      <p:sp>
        <p:nvSpPr>
          <p:cNvPr id="38" name="Text 11"/>
          <p:cNvSpPr/>
          <p:nvPr/>
        </p:nvSpPr>
        <p:spPr>
          <a:xfrm>
            <a:off x="6772275" y="1553468"/>
            <a:ext cx="5419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Herbal &amp; Alternative Cautions</a:t>
            </a:r>
            <a:endParaRPr lang="en-US" sz="1350" dirty="0"/>
          </a:p>
        </p:txBody>
      </p:sp>
      <p:sp>
        <p:nvSpPr>
          <p:cNvPr id="39" name="Text 12"/>
          <p:cNvSpPr/>
          <p:nvPr/>
        </p:nvSpPr>
        <p:spPr>
          <a:xfrm>
            <a:off x="6643688" y="1939230"/>
            <a:ext cx="48815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5400"/>
                </a:solidFill>
              </a:rPr>
              <a:t>Black Cohosh:</a:t>
            </a:r>
            <a:r>
              <a:rPr lang="en-US" sz="1125" dirty="0">
                <a:solidFill>
                  <a:srgbClr val="2D3436"/>
                </a:solidFill>
              </a:rPr>
              <a:t> Potential phytooestrogen concerns; avoid in breast cancer survivors.</a:t>
            </a:r>
            <a:endParaRPr lang="en-US" sz="1125" dirty="0"/>
          </a:p>
        </p:txBody>
      </p:sp>
      <p:sp>
        <p:nvSpPr>
          <p:cNvPr id="40" name="Text 13"/>
          <p:cNvSpPr/>
          <p:nvPr/>
        </p:nvSpPr>
        <p:spPr>
          <a:xfrm>
            <a:off x="6643688" y="2415480"/>
            <a:ext cx="48815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5400"/>
                </a:solidFill>
              </a:rPr>
              <a:t>St John's Wort:</a:t>
            </a:r>
            <a:r>
              <a:rPr lang="en-US" sz="1125" dirty="0">
                <a:solidFill>
                  <a:srgbClr val="2D3436"/>
                </a:solidFill>
              </a:rPr>
              <a:t> Interacts with Tamoxifen metabolism; avoid in these patients.</a:t>
            </a:r>
            <a:endParaRPr lang="en-US" sz="1125" dirty="0"/>
          </a:p>
        </p:txBody>
      </p:sp>
      <p:sp>
        <p:nvSpPr>
          <p:cNvPr id="41" name="Text 14"/>
          <p:cNvSpPr/>
          <p:nvPr/>
        </p:nvSpPr>
        <p:spPr>
          <a:xfrm>
            <a:off x="6772275" y="3477518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Vaginal Symptoms (GSM)</a:t>
            </a:r>
            <a:endParaRPr lang="en-US" sz="1350" dirty="0"/>
          </a:p>
        </p:txBody>
      </p:sp>
      <p:sp>
        <p:nvSpPr>
          <p:cNvPr id="42" name="Text 15"/>
          <p:cNvSpPr/>
          <p:nvPr/>
        </p:nvSpPr>
        <p:spPr>
          <a:xfrm>
            <a:off x="6643688" y="3863280"/>
            <a:ext cx="48815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5400"/>
                </a:solidFill>
              </a:rPr>
              <a:t>Vaginal Oestrogen:</a:t>
            </a:r>
            <a:r>
              <a:rPr lang="en-US" sz="1125" dirty="0">
                <a:solidFill>
                  <a:srgbClr val="2D3436"/>
                </a:solidFill>
              </a:rPr>
              <a:t> Very low systemic absorption; often safe (consult oncologist).</a:t>
            </a:r>
            <a:endParaRPr lang="en-US" sz="1125" dirty="0"/>
          </a:p>
        </p:txBody>
      </p:sp>
      <p:sp>
        <p:nvSpPr>
          <p:cNvPr id="43" name="Text 16"/>
          <p:cNvSpPr/>
          <p:nvPr/>
        </p:nvSpPr>
        <p:spPr>
          <a:xfrm>
            <a:off x="6643688" y="4339530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5400"/>
                </a:solidFill>
              </a:rPr>
              <a:t>Non-Hormonal:</a:t>
            </a:r>
            <a:r>
              <a:rPr lang="en-US" sz="1125" dirty="0">
                <a:solidFill>
                  <a:srgbClr val="2D3436"/>
                </a:solidFill>
              </a:rPr>
              <a:t> Replens, YES, or SYLK moisturisers for regular use.</a:t>
            </a:r>
            <a:endParaRPr lang="en-US" sz="1125" dirty="0"/>
          </a:p>
        </p:txBody>
      </p:sp>
      <p:sp>
        <p:nvSpPr>
          <p:cNvPr id="44" name="Text 17"/>
          <p:cNvSpPr/>
          <p:nvPr/>
        </p:nvSpPr>
        <p:spPr>
          <a:xfrm>
            <a:off x="6772275" y="5201543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SCA Consultation Tip</a:t>
            </a:r>
            <a:endParaRPr lang="en-US" sz="1350" dirty="0"/>
          </a:p>
        </p:txBody>
      </p:sp>
      <p:sp>
        <p:nvSpPr>
          <p:cNvPr id="45" name="Text 18"/>
          <p:cNvSpPr/>
          <p:nvPr/>
        </p:nvSpPr>
        <p:spPr>
          <a:xfrm>
            <a:off x="6643688" y="5587305"/>
            <a:ext cx="4881563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"Since we need to avoid hormones due to your history, we have effective alternatives like Venlafaxine or Gabapentin that target the internal thermostat directly."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6572250" cy="318879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586805"/>
            <a:ext cx="6096000" cy="419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2625" y="1727448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6375" y="2765822"/>
            <a:ext cx="1714500" cy="7429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9500" y="2953048"/>
            <a:ext cx="285750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33875" y="2765822"/>
            <a:ext cx="1714500" cy="7429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5" y="3699272"/>
            <a:ext cx="6096000" cy="6000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2950" y="3887539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4727972"/>
            <a:ext cx="6572250" cy="18764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" y="4727972"/>
            <a:ext cx="3286125" cy="4286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62375" y="4727972"/>
            <a:ext cx="3286125" cy="4286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250" y="5156597"/>
            <a:ext cx="3286125" cy="7239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" y="5339655"/>
            <a:ext cx="178594" cy="14882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62375" y="5156597"/>
            <a:ext cx="3286125" cy="7239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05250" y="5339655"/>
            <a:ext cx="178594" cy="14882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250" y="5880497"/>
            <a:ext cx="3286125" cy="7239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" y="6063555"/>
            <a:ext cx="178594" cy="14882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62375" y="5880497"/>
            <a:ext cx="3286125" cy="7239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05250" y="6063555"/>
            <a:ext cx="178594" cy="148828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34250" y="1800076"/>
            <a:ext cx="4381500" cy="225742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24750" y="2021979"/>
            <a:ext cx="166688" cy="1372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24750" y="2304901"/>
            <a:ext cx="142875" cy="14287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24750" y="2838301"/>
            <a:ext cx="142875" cy="14287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24750" y="3371701"/>
            <a:ext cx="142875" cy="142875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34250" y="4248001"/>
            <a:ext cx="4381500" cy="19050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72375" y="4486126"/>
            <a:ext cx="3905250" cy="2286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72375" y="4531519"/>
            <a:ext cx="190500" cy="1524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72375" y="4809976"/>
            <a:ext cx="166688" cy="13722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72375" y="5086201"/>
            <a:ext cx="166688" cy="13722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72375" y="5362426"/>
            <a:ext cx="166688" cy="13722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72375" y="5638651"/>
            <a:ext cx="166688" cy="137220"/>
          </a:xfrm>
          <a:prstGeom prst="rect">
            <a:avLst/>
          </a:prstGeom>
        </p:spPr>
      </p:pic>
      <p:sp>
        <p:nvSpPr>
          <p:cNvPr id="36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CRUCIAL INTERACTION: TAMOXIFEN AND SSRIS</a:t>
            </a:r>
            <a:endParaRPr lang="en-US" sz="2100" dirty="0"/>
          </a:p>
        </p:txBody>
      </p:sp>
      <p:sp>
        <p:nvSpPr>
          <p:cNvPr id="37" name="Text 1"/>
          <p:cNvSpPr/>
          <p:nvPr/>
        </p:nvSpPr>
        <p:spPr>
          <a:xfrm>
            <a:off x="666750" y="834330"/>
            <a:ext cx="6086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38" name="Text 2"/>
          <p:cNvSpPr/>
          <p:nvPr/>
        </p:nvSpPr>
        <p:spPr>
          <a:xfrm>
            <a:off x="2143125" y="1586805"/>
            <a:ext cx="428625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 DANGEROUS INTERACTION: CYP2D6 INHIBITION</a:t>
            </a:r>
            <a:endParaRPr lang="en-US" sz="1200" dirty="0"/>
          </a:p>
        </p:txBody>
      </p:sp>
      <p:sp>
        <p:nvSpPr>
          <p:cNvPr id="39" name="Text 3"/>
          <p:cNvSpPr/>
          <p:nvPr/>
        </p:nvSpPr>
        <p:spPr>
          <a:xfrm>
            <a:off x="714375" y="2148780"/>
            <a:ext cx="6096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Tamoxifen is a </a:t>
            </a:r>
            <a:r>
              <a:rPr lang="en-US" sz="1200" b="1" dirty="0">
                <a:solidFill>
                  <a:srgbClr val="2D3436"/>
                </a:solidFill>
              </a:rPr>
              <a:t>prodrug</a:t>
            </a:r>
            <a:r>
              <a:rPr lang="en-US" sz="1200" dirty="0">
                <a:solidFill>
                  <a:srgbClr val="2D3436"/>
                </a:solidFill>
              </a:rPr>
              <a:t>. It relies on the hepatic enzyme </a:t>
            </a:r>
            <a:r>
              <a:rPr lang="en-US" sz="1200" b="1" dirty="0">
                <a:solidFill>
                  <a:srgbClr val="2D3436"/>
                </a:solidFill>
              </a:rPr>
              <a:t>CYP2D6</a:t>
            </a:r>
            <a:r>
              <a:rPr lang="en-US" sz="1200" dirty="0">
                <a:solidFill>
                  <a:srgbClr val="2D3436"/>
                </a:solidFill>
              </a:rPr>
              <a:t> to be converted into its active metabolite, </a:t>
            </a:r>
            <a:r>
              <a:rPr lang="en-US" sz="1200" b="1" dirty="0">
                <a:solidFill>
                  <a:srgbClr val="2D3436"/>
                </a:solidFill>
              </a:rPr>
              <a:t>Endoxifen</a:t>
            </a:r>
            <a:r>
              <a:rPr lang="en-US" sz="1200" dirty="0">
                <a:solidFill>
                  <a:srgbClr val="2D3436"/>
                </a:solidFill>
              </a:rPr>
              <a:t>, which provides the anti-cancer effect.</a:t>
            </a:r>
            <a:endParaRPr lang="en-US" sz="1200" dirty="0"/>
          </a:p>
        </p:txBody>
      </p:sp>
      <p:sp>
        <p:nvSpPr>
          <p:cNvPr id="40" name="Text 4"/>
          <p:cNvSpPr/>
          <p:nvPr/>
        </p:nvSpPr>
        <p:spPr>
          <a:xfrm>
            <a:off x="1476375" y="2765822"/>
            <a:ext cx="133350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TAMOXIFEN
</a:t>
            </a:r>
            <a:r>
              <a:rPr lang="en-US" sz="900" b="1" dirty="0">
                <a:solidFill>
                  <a:srgbClr val="2D3436"/>
                </a:solidFill>
              </a:rPr>
              <a:t>(Prodrug)</a:t>
            </a:r>
            <a:endParaRPr lang="en-US" sz="1200" dirty="0"/>
          </a:p>
        </p:txBody>
      </p:sp>
      <p:sp>
        <p:nvSpPr>
          <p:cNvPr id="41" name="Text 5"/>
          <p:cNvSpPr/>
          <p:nvPr/>
        </p:nvSpPr>
        <p:spPr>
          <a:xfrm>
            <a:off x="3333750" y="3223022"/>
            <a:ext cx="19659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35400"/>
                </a:solidFill>
              </a:rPr>
              <a:t>CYP2D6 Enzyme</a:t>
            </a:r>
            <a:endParaRPr lang="en-US" sz="900" dirty="0"/>
          </a:p>
        </p:txBody>
      </p:sp>
      <p:sp>
        <p:nvSpPr>
          <p:cNvPr id="42" name="Text 6"/>
          <p:cNvSpPr/>
          <p:nvPr/>
        </p:nvSpPr>
        <p:spPr>
          <a:xfrm>
            <a:off x="4333875" y="2765822"/>
            <a:ext cx="133350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ENDOXIFEN
</a:t>
            </a:r>
            <a:r>
              <a:rPr lang="en-US" sz="900" b="1" dirty="0">
                <a:solidFill>
                  <a:srgbClr val="2D3436"/>
                </a:solidFill>
              </a:rPr>
              <a:t>(Active Metabolite)</a:t>
            </a:r>
            <a:endParaRPr lang="en-US" sz="1200" dirty="0"/>
          </a:p>
        </p:txBody>
      </p:sp>
      <p:sp>
        <p:nvSpPr>
          <p:cNvPr id="43" name="Text 7"/>
          <p:cNvSpPr/>
          <p:nvPr/>
        </p:nvSpPr>
        <p:spPr>
          <a:xfrm>
            <a:off x="933450" y="3699272"/>
            <a:ext cx="587692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 SSRIs like Paroxetine block this conversion → Reduced Efficacy → </a:t>
            </a:r>
            <a:r>
              <a:rPr lang="en-US" sz="1200" b="1" u="sng" dirty="0">
                <a:solidFill>
                  <a:srgbClr val="C0392B"/>
                </a:solidFill>
              </a:rPr>
              <a:t>Increased Cancer Risk</a:t>
            </a:r>
            <a:endParaRPr lang="en-US" sz="1200" dirty="0"/>
          </a:p>
        </p:txBody>
      </p:sp>
      <p:sp>
        <p:nvSpPr>
          <p:cNvPr id="44" name="Text 8"/>
          <p:cNvSpPr/>
          <p:nvPr/>
        </p:nvSpPr>
        <p:spPr>
          <a:xfrm>
            <a:off x="590550" y="4727972"/>
            <a:ext cx="372220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AVOID (STRONG INHIBITORS)</a:t>
            </a:r>
            <a:endParaRPr lang="en-US" sz="1050" dirty="0"/>
          </a:p>
        </p:txBody>
      </p:sp>
      <p:sp>
        <p:nvSpPr>
          <p:cNvPr id="45" name="Text 9"/>
          <p:cNvSpPr/>
          <p:nvPr/>
        </p:nvSpPr>
        <p:spPr>
          <a:xfrm>
            <a:off x="3876675" y="4727972"/>
            <a:ext cx="30575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SAFE ALTERNATIVES</a:t>
            </a:r>
            <a:endParaRPr lang="en-US" sz="1050" dirty="0"/>
          </a:p>
        </p:txBody>
      </p:sp>
      <p:sp>
        <p:nvSpPr>
          <p:cNvPr id="46" name="Text 10"/>
          <p:cNvSpPr/>
          <p:nvPr/>
        </p:nvSpPr>
        <p:spPr>
          <a:xfrm>
            <a:off x="797719" y="5299472"/>
            <a:ext cx="3000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 Paroxetine</a:t>
            </a:r>
            <a:endParaRPr lang="en-US" sz="1125" dirty="0"/>
          </a:p>
        </p:txBody>
      </p:sp>
      <p:sp>
        <p:nvSpPr>
          <p:cNvPr id="47" name="Text 11"/>
          <p:cNvSpPr/>
          <p:nvPr/>
        </p:nvSpPr>
        <p:spPr>
          <a:xfrm>
            <a:off x="619125" y="5551884"/>
            <a:ext cx="564642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D3436"/>
                </a:solidFill>
              </a:rPr>
              <a:t>Most potent inhibitor; strictly avoid.</a:t>
            </a:r>
            <a:endParaRPr lang="en-US" sz="975" dirty="0"/>
          </a:p>
        </p:txBody>
      </p:sp>
      <p:sp>
        <p:nvSpPr>
          <p:cNvPr id="48" name="Text 12"/>
          <p:cNvSpPr/>
          <p:nvPr/>
        </p:nvSpPr>
        <p:spPr>
          <a:xfrm>
            <a:off x="4083844" y="5299472"/>
            <a:ext cx="3000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7AE60"/>
                </a:solidFill>
              </a:rPr>
              <a:t> Venlafaxine</a:t>
            </a:r>
            <a:endParaRPr lang="en-US" sz="1125" dirty="0"/>
          </a:p>
        </p:txBody>
      </p:sp>
      <p:sp>
        <p:nvSpPr>
          <p:cNvPr id="49" name="Text 13"/>
          <p:cNvSpPr/>
          <p:nvPr/>
        </p:nvSpPr>
        <p:spPr>
          <a:xfrm>
            <a:off x="3905250" y="5551884"/>
            <a:ext cx="564642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D3436"/>
                </a:solidFill>
              </a:rPr>
              <a:t>Effective for flushes; no interaction.</a:t>
            </a:r>
            <a:endParaRPr lang="en-US" sz="975" dirty="0"/>
          </a:p>
        </p:txBody>
      </p:sp>
      <p:sp>
        <p:nvSpPr>
          <p:cNvPr id="50" name="Text 14"/>
          <p:cNvSpPr/>
          <p:nvPr/>
        </p:nvSpPr>
        <p:spPr>
          <a:xfrm>
            <a:off x="797719" y="6023372"/>
            <a:ext cx="3000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 Fluoxetine</a:t>
            </a:r>
            <a:endParaRPr lang="en-US" sz="1125" dirty="0"/>
          </a:p>
        </p:txBody>
      </p:sp>
      <p:sp>
        <p:nvSpPr>
          <p:cNvPr id="51" name="Text 15"/>
          <p:cNvSpPr/>
          <p:nvPr/>
        </p:nvSpPr>
        <p:spPr>
          <a:xfrm>
            <a:off x="619125" y="6275784"/>
            <a:ext cx="490347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D3436"/>
                </a:solidFill>
              </a:rPr>
              <a:t>Long half-life; strong inhibitor.</a:t>
            </a:r>
            <a:endParaRPr lang="en-US" sz="975" dirty="0"/>
          </a:p>
        </p:txBody>
      </p:sp>
      <p:sp>
        <p:nvSpPr>
          <p:cNvPr id="52" name="Text 16"/>
          <p:cNvSpPr/>
          <p:nvPr/>
        </p:nvSpPr>
        <p:spPr>
          <a:xfrm>
            <a:off x="4083844" y="6023372"/>
            <a:ext cx="4457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7AE60"/>
                </a:solidFill>
              </a:rPr>
              <a:t> Citalopram / Escitalopram</a:t>
            </a:r>
            <a:endParaRPr lang="en-US" sz="1125" dirty="0"/>
          </a:p>
        </p:txBody>
      </p:sp>
      <p:sp>
        <p:nvSpPr>
          <p:cNvPr id="53" name="Text 17"/>
          <p:cNvSpPr/>
          <p:nvPr/>
        </p:nvSpPr>
        <p:spPr>
          <a:xfrm>
            <a:off x="3905250" y="6275784"/>
            <a:ext cx="475488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D3436"/>
                </a:solidFill>
              </a:rPr>
              <a:t>Minimal inhibition at low doses.</a:t>
            </a:r>
            <a:endParaRPr lang="en-US" sz="975" dirty="0"/>
          </a:p>
        </p:txBody>
      </p:sp>
      <p:sp>
        <p:nvSpPr>
          <p:cNvPr id="54" name="Text 18"/>
          <p:cNvSpPr/>
          <p:nvPr/>
        </p:nvSpPr>
        <p:spPr>
          <a:xfrm>
            <a:off x="7767637" y="1990576"/>
            <a:ext cx="400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AKT HIGH-YIELD FACT</a:t>
            </a:r>
            <a:endParaRPr lang="en-US" sz="1050" dirty="0"/>
          </a:p>
        </p:txBody>
      </p:sp>
      <p:sp>
        <p:nvSpPr>
          <p:cNvPr id="55" name="Text 19"/>
          <p:cNvSpPr/>
          <p:nvPr/>
        </p:nvSpPr>
        <p:spPr>
          <a:xfrm>
            <a:off x="7762875" y="2266801"/>
            <a:ext cx="3762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Venlafaxine 75mg</a:t>
            </a:r>
            <a:r>
              <a:rPr lang="en-US" sz="1200" dirty="0">
                <a:solidFill>
                  <a:srgbClr val="2D3436"/>
                </a:solidFill>
              </a:rPr>
              <a:t> is the first-line non-hormonal choice for women on Tamoxifen.</a:t>
            </a:r>
            <a:endParaRPr lang="en-US" sz="1200" dirty="0"/>
          </a:p>
        </p:txBody>
      </p:sp>
      <p:sp>
        <p:nvSpPr>
          <p:cNvPr id="56" name="Text 20"/>
          <p:cNvSpPr/>
          <p:nvPr/>
        </p:nvSpPr>
        <p:spPr>
          <a:xfrm>
            <a:off x="7762875" y="2800201"/>
            <a:ext cx="3762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Avoid </a:t>
            </a:r>
            <a:r>
              <a:rPr lang="en-US" sz="1200" b="1" dirty="0">
                <a:solidFill>
                  <a:srgbClr val="2D3436"/>
                </a:solidFill>
              </a:rPr>
              <a:t>Black Cohosh</a:t>
            </a:r>
            <a:r>
              <a:rPr lang="en-US" sz="1200" dirty="0">
                <a:solidFill>
                  <a:srgbClr val="2D3436"/>
                </a:solidFill>
              </a:rPr>
              <a:t> and </a:t>
            </a:r>
            <a:r>
              <a:rPr lang="en-US" sz="1200" b="1" dirty="0">
                <a:solidFill>
                  <a:srgbClr val="2D3436"/>
                </a:solidFill>
              </a:rPr>
              <a:t>St John's Wort</a:t>
            </a:r>
            <a:r>
              <a:rPr lang="en-US" sz="1200" dirty="0">
                <a:solidFill>
                  <a:srgbClr val="2D3436"/>
                </a:solidFill>
              </a:rPr>
              <a:t> due to potential phytoestrogen/drug interactions.</a:t>
            </a:r>
            <a:endParaRPr lang="en-US" sz="1200" dirty="0"/>
          </a:p>
        </p:txBody>
      </p:sp>
      <p:sp>
        <p:nvSpPr>
          <p:cNvPr id="57" name="Text 21"/>
          <p:cNvSpPr/>
          <p:nvPr/>
        </p:nvSpPr>
        <p:spPr>
          <a:xfrm>
            <a:off x="7762875" y="3333601"/>
            <a:ext cx="3762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Fluoxetine remains in the system for weeks after stopping due to long half-life.</a:t>
            </a:r>
            <a:endParaRPr lang="en-US" sz="1200" dirty="0"/>
          </a:p>
        </p:txBody>
      </p:sp>
      <p:sp>
        <p:nvSpPr>
          <p:cNvPr id="58" name="Text 22"/>
          <p:cNvSpPr/>
          <p:nvPr/>
        </p:nvSpPr>
        <p:spPr>
          <a:xfrm>
            <a:off x="7762875" y="4486126"/>
            <a:ext cx="4023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 Prescribing Checklist</a:t>
            </a:r>
            <a:endParaRPr lang="en-US" sz="1200" dirty="0"/>
          </a:p>
        </p:txBody>
      </p:sp>
      <p:sp>
        <p:nvSpPr>
          <p:cNvPr id="59" name="Text 23"/>
          <p:cNvSpPr/>
          <p:nvPr/>
        </p:nvSpPr>
        <p:spPr>
          <a:xfrm>
            <a:off x="7834313" y="4809976"/>
            <a:ext cx="43576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Identify if patient is on </a:t>
            </a:r>
            <a:r>
              <a:rPr lang="en-US" sz="1050" b="1" dirty="0">
                <a:solidFill>
                  <a:srgbClr val="2D3436"/>
                </a:solidFill>
              </a:rPr>
              <a:t>Tamoxifen</a:t>
            </a:r>
            <a:r>
              <a:rPr lang="en-US" sz="1050" dirty="0">
                <a:solidFill>
                  <a:srgbClr val="2D3436"/>
                </a:solidFill>
              </a:rPr>
              <a:t> (ER+ breast cancer).</a:t>
            </a:r>
            <a:endParaRPr lang="en-US" sz="1050" dirty="0"/>
          </a:p>
        </p:txBody>
      </p:sp>
      <p:sp>
        <p:nvSpPr>
          <p:cNvPr id="60" name="Text 24"/>
          <p:cNvSpPr/>
          <p:nvPr/>
        </p:nvSpPr>
        <p:spPr>
          <a:xfrm>
            <a:off x="7834313" y="5086201"/>
            <a:ext cx="43576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Screen for existing </a:t>
            </a:r>
            <a:r>
              <a:rPr lang="en-US" sz="1050" b="1" dirty="0">
                <a:solidFill>
                  <a:srgbClr val="2D3436"/>
                </a:solidFill>
              </a:rPr>
              <a:t>Paroxetine/Fluoxetine</a:t>
            </a:r>
            <a:r>
              <a:rPr lang="en-US" sz="1050" dirty="0">
                <a:solidFill>
                  <a:srgbClr val="2D3436"/>
                </a:solidFill>
              </a:rPr>
              <a:t> use.</a:t>
            </a:r>
            <a:endParaRPr lang="en-US" sz="1050" dirty="0"/>
          </a:p>
        </p:txBody>
      </p:sp>
      <p:sp>
        <p:nvSpPr>
          <p:cNvPr id="61" name="Text 25"/>
          <p:cNvSpPr/>
          <p:nvPr/>
        </p:nvSpPr>
        <p:spPr>
          <a:xfrm>
            <a:off x="7834313" y="5362426"/>
            <a:ext cx="43576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Switch to </a:t>
            </a:r>
            <a:r>
              <a:rPr lang="en-US" sz="1050" b="1" dirty="0">
                <a:solidFill>
                  <a:srgbClr val="2D3436"/>
                </a:solidFill>
              </a:rPr>
              <a:t>Venlafaxine</a:t>
            </a:r>
            <a:r>
              <a:rPr lang="en-US" sz="1050" dirty="0">
                <a:solidFill>
                  <a:srgbClr val="2D3436"/>
                </a:solidFill>
              </a:rPr>
              <a:t> or </a:t>
            </a:r>
            <a:r>
              <a:rPr lang="en-US" sz="1050" b="1" dirty="0">
                <a:solidFill>
                  <a:srgbClr val="2D3436"/>
                </a:solidFill>
              </a:rPr>
              <a:t>Gabapentin</a:t>
            </a:r>
            <a:r>
              <a:rPr lang="en-US" sz="1050" dirty="0">
                <a:solidFill>
                  <a:srgbClr val="2D3436"/>
                </a:solidFill>
              </a:rPr>
              <a:t> if needed.</a:t>
            </a:r>
            <a:endParaRPr lang="en-US" sz="1050" dirty="0"/>
          </a:p>
        </p:txBody>
      </p:sp>
      <p:sp>
        <p:nvSpPr>
          <p:cNvPr id="62" name="Text 26"/>
          <p:cNvSpPr/>
          <p:nvPr/>
        </p:nvSpPr>
        <p:spPr>
          <a:xfrm>
            <a:off x="7834313" y="5638651"/>
            <a:ext cx="43576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Warn patient: SSRIs may worsen reduced libido.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512832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605855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2044005"/>
            <a:ext cx="142875" cy="122337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584847"/>
            <a:ext cx="142875" cy="1428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3125688"/>
            <a:ext cx="142875" cy="142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628430"/>
            <a:ext cx="5019675" cy="952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348680"/>
            <a:ext cx="5476875" cy="246891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605855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044005"/>
            <a:ext cx="142875" cy="1428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584847"/>
            <a:ext cx="142875" cy="1428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4008090"/>
            <a:ext cx="5476875" cy="246891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4265265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4703415"/>
            <a:ext cx="142875" cy="1428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5244257"/>
            <a:ext cx="142875" cy="142875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MANAGING VAGINAL DRYNESS WITHOUT SYSTEMIC HRT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666750" y="834330"/>
            <a:ext cx="7677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0" name="Text 2"/>
          <p:cNvSpPr/>
          <p:nvPr/>
        </p:nvSpPr>
        <p:spPr>
          <a:xfrm>
            <a:off x="1104900" y="1577280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Low-Dose Vaginal Oestrogen</a:t>
            </a:r>
            <a:endParaRPr lang="en-US" sz="1500" dirty="0"/>
          </a:p>
        </p:txBody>
      </p:sp>
      <p:sp>
        <p:nvSpPr>
          <p:cNvPr id="21" name="Text 3"/>
          <p:cNvSpPr/>
          <p:nvPr/>
        </p:nvSpPr>
        <p:spPr>
          <a:xfrm>
            <a:off x="942975" y="2005905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Preparations:</a:t>
            </a:r>
            <a:r>
              <a:rPr lang="en-US" sz="1200" dirty="0">
                <a:solidFill>
                  <a:srgbClr val="2D3436"/>
                </a:solidFill>
              </a:rPr>
              <a:t> Vagifem (tablets), Gynest (cream), Estring (silicone ring).</a:t>
            </a:r>
            <a:endParaRPr lang="en-US" sz="1200" dirty="0"/>
          </a:p>
        </p:txBody>
      </p:sp>
      <p:sp>
        <p:nvSpPr>
          <p:cNvPr id="22" name="Text 4"/>
          <p:cNvSpPr/>
          <p:nvPr/>
        </p:nvSpPr>
        <p:spPr>
          <a:xfrm>
            <a:off x="942975" y="2546747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Safety Profile:</a:t>
            </a:r>
            <a:r>
              <a:rPr lang="en-US" sz="1200" dirty="0">
                <a:solidFill>
                  <a:srgbClr val="2D3436"/>
                </a:solidFill>
              </a:rPr>
              <a:t> Minimal systemic absorption. No progestogen cover required for endometrial protection.</a:t>
            </a:r>
            <a:endParaRPr lang="en-US" sz="1200" dirty="0"/>
          </a:p>
        </p:txBody>
      </p:sp>
      <p:sp>
        <p:nvSpPr>
          <p:cNvPr id="23" name="Text 5"/>
          <p:cNvSpPr/>
          <p:nvPr/>
        </p:nvSpPr>
        <p:spPr>
          <a:xfrm>
            <a:off x="942975" y="3087588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Duration:</a:t>
            </a:r>
            <a:r>
              <a:rPr lang="en-US" sz="1200" dirty="0">
                <a:solidFill>
                  <a:srgbClr val="2D3436"/>
                </a:solidFill>
              </a:rPr>
              <a:t> No limit on duration of use; symptoms often return if treatment is stopped.</a:t>
            </a:r>
            <a:endParaRPr lang="en-US" sz="1200" dirty="0"/>
          </a:p>
        </p:txBody>
      </p:sp>
      <p:sp>
        <p:nvSpPr>
          <p:cNvPr id="24" name="Text 6"/>
          <p:cNvSpPr/>
          <p:nvPr/>
        </p:nvSpPr>
        <p:spPr>
          <a:xfrm>
            <a:off x="923925" y="3780830"/>
            <a:ext cx="715003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D35400"/>
                </a:highlight>
              </a:rPr>
              <a:t>AKT TIP</a:t>
            </a:r>
            <a:endParaRPr lang="en-US" sz="900" dirty="0"/>
          </a:p>
        </p:txBody>
      </p:sp>
      <p:sp>
        <p:nvSpPr>
          <p:cNvPr id="25" name="Text 7"/>
          <p:cNvSpPr/>
          <p:nvPr/>
        </p:nvSpPr>
        <p:spPr>
          <a:xfrm>
            <a:off x="847725" y="4038005"/>
            <a:ext cx="4733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Vaginal oestrogen does not increase the risk of VTE or stroke and can be used long-term even in older patients.</a:t>
            </a:r>
            <a:endParaRPr lang="en-US" sz="1050" dirty="0"/>
          </a:p>
        </p:txBody>
      </p:sp>
      <p:sp>
        <p:nvSpPr>
          <p:cNvPr id="26" name="Text 8"/>
          <p:cNvSpPr/>
          <p:nvPr/>
        </p:nvSpPr>
        <p:spPr>
          <a:xfrm>
            <a:off x="6867525" y="1577280"/>
            <a:ext cx="53244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Non-Hormonal Alternatives</a:t>
            </a:r>
            <a:endParaRPr lang="en-US" sz="1500" dirty="0"/>
          </a:p>
        </p:txBody>
      </p:sp>
      <p:sp>
        <p:nvSpPr>
          <p:cNvPr id="27" name="Text 9"/>
          <p:cNvSpPr/>
          <p:nvPr/>
        </p:nvSpPr>
        <p:spPr>
          <a:xfrm>
            <a:off x="6705600" y="2005905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Moisturisers:</a:t>
            </a:r>
            <a:r>
              <a:rPr lang="en-US" sz="1200" dirty="0">
                <a:solidFill>
                  <a:srgbClr val="2D3436"/>
                </a:solidFill>
              </a:rPr>
              <a:t> Replens, YES, SYLK. For regular use (2-3 times weekly), not just during intercourse.</a:t>
            </a:r>
            <a:endParaRPr lang="en-US" sz="1200" dirty="0"/>
          </a:p>
        </p:txBody>
      </p:sp>
      <p:sp>
        <p:nvSpPr>
          <p:cNvPr id="28" name="Text 10"/>
          <p:cNvSpPr/>
          <p:nvPr/>
        </p:nvSpPr>
        <p:spPr>
          <a:xfrm>
            <a:off x="6705600" y="2546747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Lubricants:</a:t>
            </a:r>
            <a:r>
              <a:rPr lang="en-US" sz="1200" dirty="0">
                <a:solidFill>
                  <a:srgbClr val="2D3436"/>
                </a:solidFill>
              </a:rPr>
              <a:t> Used as needed for comfort during sex. Water-based options are safer with condoms.</a:t>
            </a:r>
            <a:endParaRPr lang="en-US" sz="1200" dirty="0"/>
          </a:p>
        </p:txBody>
      </p:sp>
      <p:sp>
        <p:nvSpPr>
          <p:cNvPr id="29" name="Text 11"/>
          <p:cNvSpPr/>
          <p:nvPr/>
        </p:nvSpPr>
        <p:spPr>
          <a:xfrm>
            <a:off x="6867525" y="4236690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Special Considerations</a:t>
            </a:r>
            <a:endParaRPr lang="en-US" sz="1500" dirty="0"/>
          </a:p>
        </p:txBody>
      </p:sp>
      <p:sp>
        <p:nvSpPr>
          <p:cNvPr id="30" name="Text 12"/>
          <p:cNvSpPr/>
          <p:nvPr/>
        </p:nvSpPr>
        <p:spPr>
          <a:xfrm>
            <a:off x="6705600" y="4665315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Breast Cancer:</a:t>
            </a:r>
            <a:r>
              <a:rPr lang="en-US" sz="1200" dirty="0">
                <a:solidFill>
                  <a:srgbClr val="2D3436"/>
                </a:solidFill>
              </a:rPr>
              <a:t> Vaginal oestrogen is safe for most survivors. Consult oncologist if high-risk or on specific therapy.</a:t>
            </a:r>
            <a:endParaRPr lang="en-US" sz="1200" dirty="0"/>
          </a:p>
        </p:txBody>
      </p:sp>
      <p:sp>
        <p:nvSpPr>
          <p:cNvPr id="31" name="Text 13"/>
          <p:cNvSpPr/>
          <p:nvPr/>
        </p:nvSpPr>
        <p:spPr>
          <a:xfrm>
            <a:off x="6705600" y="5206157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Laser Therapy:</a:t>
            </a:r>
            <a:r>
              <a:rPr lang="en-US" sz="1200" dirty="0">
                <a:solidFill>
                  <a:srgbClr val="2D3436"/>
                </a:solidFill>
              </a:rPr>
              <a:t> Currently being studied; not yet recommended by NICE for routine primary care use.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1348680"/>
            <a:ext cx="5476875" cy="37471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618208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948755"/>
            <a:ext cx="1905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482155"/>
            <a:ext cx="19050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3015555"/>
            <a:ext cx="190500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5286375"/>
            <a:ext cx="5476875" cy="1285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348680"/>
            <a:ext cx="5476875" cy="394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618208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1948755"/>
            <a:ext cx="19050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482155"/>
            <a:ext cx="190500" cy="16326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3015555"/>
            <a:ext cx="190500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581525"/>
            <a:ext cx="5019675" cy="4857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10350" y="4755803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5486400"/>
            <a:ext cx="5476875" cy="108585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TESTOSTERONE SUPPLEMENTATION IN WOMEN</a:t>
            </a:r>
            <a:endParaRPr lang="en-US" sz="2100" dirty="0"/>
          </a:p>
        </p:txBody>
      </p:sp>
      <p:sp>
        <p:nvSpPr>
          <p:cNvPr id="20" name="Text 1"/>
          <p:cNvSpPr/>
          <p:nvPr/>
        </p:nvSpPr>
        <p:spPr>
          <a:xfrm>
            <a:off x="666750" y="834330"/>
            <a:ext cx="650319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1" name="Text 2"/>
          <p:cNvSpPr/>
          <p:nvPr/>
        </p:nvSpPr>
        <p:spPr>
          <a:xfrm>
            <a:off x="1014413" y="1577280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Indications &amp; Clinical Role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990600" y="194875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Targeted for Hypoactive Sexual Desire Disorder (HSDD) to improve libido and energy.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990600" y="248215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NICE NG23: Consider supplementation if sexual function doesn't improve with oestrogen alone.</a:t>
            </a:r>
            <a:endParaRPr lang="en-US" sz="1200" dirty="0"/>
          </a:p>
        </p:txBody>
      </p:sp>
      <p:sp>
        <p:nvSpPr>
          <p:cNvPr id="24" name="Text 5"/>
          <p:cNvSpPr/>
          <p:nvPr/>
        </p:nvSpPr>
        <p:spPr>
          <a:xfrm>
            <a:off x="990600" y="301555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Off-label in UK: Widely prescribed but not currently licensed specifically for women in the UK.</a:t>
            </a:r>
            <a:endParaRPr lang="en-US" sz="1200" dirty="0"/>
          </a:p>
        </p:txBody>
      </p:sp>
      <p:sp>
        <p:nvSpPr>
          <p:cNvPr id="25" name="Text 6"/>
          <p:cNvSpPr/>
          <p:nvPr/>
        </p:nvSpPr>
        <p:spPr>
          <a:xfrm>
            <a:off x="666750" y="5476875"/>
            <a:ext cx="5095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SCA CONSULTATION TIP</a:t>
            </a:r>
            <a:endParaRPr lang="en-US" sz="1200" dirty="0"/>
          </a:p>
        </p:txBody>
      </p:sp>
      <p:sp>
        <p:nvSpPr>
          <p:cNvPr id="26" name="Text 7"/>
          <p:cNvSpPr/>
          <p:nvPr/>
        </p:nvSpPr>
        <p:spPr>
          <a:xfrm>
            <a:off x="666750" y="5781675"/>
            <a:ext cx="50958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2D3436"/>
                </a:solidFill>
              </a:rPr>
              <a:t>"I notice libido remains a concern despite your flushes being controlled. We could consider adding testosterone, which helps some women with sexual desire and energy levels."</a:t>
            </a:r>
            <a:endParaRPr lang="en-US" sz="1125" dirty="0"/>
          </a:p>
        </p:txBody>
      </p:sp>
      <p:sp>
        <p:nvSpPr>
          <p:cNvPr id="27" name="Text 8"/>
          <p:cNvSpPr/>
          <p:nvPr/>
        </p:nvSpPr>
        <p:spPr>
          <a:xfrm>
            <a:off x="6777038" y="1577280"/>
            <a:ext cx="50196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Prescribing &amp; Monitoring</a:t>
            </a:r>
            <a:endParaRPr lang="en-US" sz="1350" dirty="0"/>
          </a:p>
        </p:txBody>
      </p:sp>
      <p:sp>
        <p:nvSpPr>
          <p:cNvPr id="28" name="Text 9"/>
          <p:cNvSpPr/>
          <p:nvPr/>
        </p:nvSpPr>
        <p:spPr>
          <a:xfrm>
            <a:off x="6753225" y="194875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Route: Topical gels (e.g., Testim or Androfeme). Male preparations used at 1/4 dose off-label.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6753225" y="248215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Target: Maintain levels within physiological female range (not male range).</a:t>
            </a:r>
            <a:endParaRPr lang="en-US" sz="1200" dirty="0"/>
          </a:p>
        </p:txBody>
      </p:sp>
      <p:sp>
        <p:nvSpPr>
          <p:cNvPr id="30" name="Text 11"/>
          <p:cNvSpPr/>
          <p:nvPr/>
        </p:nvSpPr>
        <p:spPr>
          <a:xfrm>
            <a:off x="6753225" y="301555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Side Effects: Acne, increased facial hair, or voice changes (usually supratherapeutic).</a:t>
            </a:r>
            <a:endParaRPr lang="en-US" sz="1200" dirty="0"/>
          </a:p>
        </p:txBody>
      </p:sp>
      <p:sp>
        <p:nvSpPr>
          <p:cNvPr id="31" name="Text 12"/>
          <p:cNvSpPr/>
          <p:nvPr/>
        </p:nvSpPr>
        <p:spPr>
          <a:xfrm>
            <a:off x="6872288" y="4724400"/>
            <a:ext cx="53197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Avoid in breast cancer survivors unless under oncology advice.</a:t>
            </a:r>
            <a:endParaRPr lang="en-US" sz="1050" dirty="0"/>
          </a:p>
        </p:txBody>
      </p:sp>
      <p:sp>
        <p:nvSpPr>
          <p:cNvPr id="32" name="Text 13"/>
          <p:cNvSpPr/>
          <p:nvPr/>
        </p:nvSpPr>
        <p:spPr>
          <a:xfrm>
            <a:off x="6429375" y="5676900"/>
            <a:ext cx="5095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AKT HIGH-YIELD FACT</a:t>
            </a:r>
            <a:endParaRPr lang="en-US" sz="1200" dirty="0"/>
          </a:p>
        </p:txBody>
      </p:sp>
      <p:sp>
        <p:nvSpPr>
          <p:cNvPr id="33" name="Text 14"/>
          <p:cNvSpPr/>
          <p:nvPr/>
        </p:nvSpPr>
        <p:spPr>
          <a:xfrm>
            <a:off x="6429375" y="5981700"/>
            <a:ext cx="50958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2D3436"/>
                </a:solidFill>
              </a:rPr>
              <a:t>Testosterone should only be initiated after oestrogen therapy is optimized. Check baseline and follow-up levels to avoid androgenic side effects.</a:t>
            </a:r>
            <a:endParaRPr lang="en-US" sz="11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360432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624905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2051298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394198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965698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537198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5191125"/>
            <a:ext cx="5476875" cy="12858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5419725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348680"/>
            <a:ext cx="5476875" cy="246891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624905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051298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622798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965698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4008090"/>
            <a:ext cx="5476875" cy="246891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284315"/>
            <a:ext cx="238125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710708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5053608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625108"/>
            <a:ext cx="190500" cy="1524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TESTOSTERONE: PRESCRIBING AND MONITORING</a:t>
            </a:r>
            <a:endParaRPr lang="en-US" sz="2100" dirty="0"/>
          </a:p>
        </p:txBody>
      </p:sp>
      <p:sp>
        <p:nvSpPr>
          <p:cNvPr id="23" name="Text 1"/>
          <p:cNvSpPr/>
          <p:nvPr/>
        </p:nvSpPr>
        <p:spPr>
          <a:xfrm>
            <a:off x="666750" y="834330"/>
            <a:ext cx="63436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4" name="Text 2"/>
          <p:cNvSpPr/>
          <p:nvPr/>
        </p:nvSpPr>
        <p:spPr>
          <a:xfrm>
            <a:off x="1057275" y="1577280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Route &amp; Preparations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1009650" y="2005905"/>
            <a:ext cx="111823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D35400"/>
                </a:solidFill>
              </a:rPr>
              <a:t>Route:</a:t>
            </a:r>
            <a:r>
              <a:rPr lang="en-US" sz="1200" dirty="0">
                <a:solidFill>
                  <a:srgbClr val="2D3436"/>
                </a:solidFill>
              </a:rPr>
              <a:t> Topical gel applied to clean, dry skin (thigh/lower abdomen).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1009650" y="234880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D35400"/>
                </a:solidFill>
              </a:rPr>
              <a:t>Androfeme 1%:</a:t>
            </a:r>
            <a:r>
              <a:rPr lang="en-US" sz="1200" dirty="0">
                <a:solidFill>
                  <a:srgbClr val="2D3436"/>
                </a:solidFill>
              </a:rPr>
              <a:t> Formulated for women (0.5ml daily). Available on named-patient basis.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1009650" y="292030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D35400"/>
                </a:solidFill>
              </a:rPr>
              <a:t>Male Preparations (Off-label):</a:t>
            </a:r>
            <a:r>
              <a:rPr lang="en-US" sz="1200" dirty="0">
                <a:solidFill>
                  <a:srgbClr val="2D3436"/>
                </a:solidFill>
              </a:rPr>
              <a:t> Testogel/Testim used at </a:t>
            </a:r>
            <a:r>
              <a:rPr lang="en-US" sz="1200" b="1" dirty="0">
                <a:solidFill>
                  <a:srgbClr val="D35400"/>
                </a:solidFill>
              </a:rPr>
              <a:t>1/4 to 1/10 dose</a:t>
            </a:r>
            <a:r>
              <a:rPr lang="en-US" sz="1200" dirty="0">
                <a:solidFill>
                  <a:srgbClr val="2D3436"/>
                </a:solidFill>
              </a:rPr>
              <a:t> (approx. 5mg/day).</a:t>
            </a:r>
            <a:endParaRPr lang="en-US" sz="1200" dirty="0"/>
          </a:p>
        </p:txBody>
      </p:sp>
      <p:sp>
        <p:nvSpPr>
          <p:cNvPr id="28" name="Text 6"/>
          <p:cNvSpPr/>
          <p:nvPr/>
        </p:nvSpPr>
        <p:spPr>
          <a:xfrm>
            <a:off x="1009650" y="349180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D35400"/>
                </a:solidFill>
              </a:rPr>
              <a:t>Indication:</a:t>
            </a:r>
            <a:r>
              <a:rPr lang="en-US" sz="1200" dirty="0">
                <a:solidFill>
                  <a:srgbClr val="2D3436"/>
                </a:solidFill>
              </a:rPr>
              <a:t> HSDD (Hypoactive Sexual Desire Disorder) when libido remains low despite optimized oestrogen.</a:t>
            </a:r>
            <a:endParaRPr lang="en-US" sz="1200" dirty="0"/>
          </a:p>
        </p:txBody>
      </p:sp>
      <p:sp>
        <p:nvSpPr>
          <p:cNvPr id="29" name="Text 7"/>
          <p:cNvSpPr/>
          <p:nvPr/>
        </p:nvSpPr>
        <p:spPr>
          <a:xfrm>
            <a:off x="952500" y="5381625"/>
            <a:ext cx="5095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AKT HIGH-YIELD TIP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666750" y="5686425"/>
            <a:ext cx="50958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Testosterone is </a:t>
            </a:r>
            <a:r>
              <a:rPr lang="en-US" sz="1125" b="1" dirty="0">
                <a:solidFill>
                  <a:srgbClr val="2D3436"/>
                </a:solidFill>
              </a:rPr>
              <a:t>not currently licensed</a:t>
            </a:r>
            <a:r>
              <a:rPr lang="en-US" sz="1125" dirty="0">
                <a:solidFill>
                  <a:srgbClr val="2D3436"/>
                </a:solidFill>
              </a:rPr>
              <a:t> for female use in the UK, but is supported by NICE NG23 and the BMS. Consent must include discussion of off-label status.</a:t>
            </a:r>
            <a:endParaRPr lang="en-US" sz="1125" dirty="0"/>
          </a:p>
        </p:txBody>
      </p:sp>
      <p:sp>
        <p:nvSpPr>
          <p:cNvPr id="31" name="Text 9"/>
          <p:cNvSpPr/>
          <p:nvPr/>
        </p:nvSpPr>
        <p:spPr>
          <a:xfrm>
            <a:off x="6819900" y="1577280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Monitoring &amp; Safety</a:t>
            </a:r>
            <a:endParaRPr lang="en-US" sz="1500" dirty="0"/>
          </a:p>
        </p:txBody>
      </p:sp>
      <p:sp>
        <p:nvSpPr>
          <p:cNvPr id="32" name="Text 10"/>
          <p:cNvSpPr/>
          <p:nvPr/>
        </p:nvSpPr>
        <p:spPr>
          <a:xfrm>
            <a:off x="6772275" y="200590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D35400"/>
                </a:solidFill>
              </a:rPr>
              <a:t>Baseline:</a:t>
            </a:r>
            <a:r>
              <a:rPr lang="en-US" sz="1200" dirty="0">
                <a:solidFill>
                  <a:srgbClr val="2D3436"/>
                </a:solidFill>
              </a:rPr>
              <a:t> Check Total Testosterone and SHBG (Fai calculation) before starting.</a:t>
            </a:r>
            <a:endParaRPr lang="en-US" sz="1200" dirty="0"/>
          </a:p>
        </p:txBody>
      </p:sp>
      <p:sp>
        <p:nvSpPr>
          <p:cNvPr id="33" name="Text 11"/>
          <p:cNvSpPr/>
          <p:nvPr/>
        </p:nvSpPr>
        <p:spPr>
          <a:xfrm>
            <a:off x="6772275" y="2577405"/>
            <a:ext cx="54197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D35400"/>
                </a:solidFill>
              </a:rPr>
              <a:t>Follow-up:</a:t>
            </a:r>
            <a:r>
              <a:rPr lang="en-US" sz="1200" dirty="0">
                <a:solidFill>
                  <a:srgbClr val="2D3436"/>
                </a:solidFill>
              </a:rPr>
              <a:t> Blood levels at 3 and 6 months, then annually once stable.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6772275" y="292030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D35400"/>
                </a:solidFill>
              </a:rPr>
              <a:t>Target:</a:t>
            </a:r>
            <a:r>
              <a:rPr lang="en-US" sz="1200" dirty="0">
                <a:solidFill>
                  <a:srgbClr val="2D3436"/>
                </a:solidFill>
              </a:rPr>
              <a:t> Maintain within </a:t>
            </a:r>
            <a:r>
              <a:rPr lang="en-US" sz="1200" b="1" dirty="0">
                <a:solidFill>
                  <a:srgbClr val="D35400"/>
                </a:solidFill>
              </a:rPr>
              <a:t>physiological female range</a:t>
            </a:r>
            <a:r>
              <a:rPr lang="en-US" sz="1200" dirty="0">
                <a:solidFill>
                  <a:srgbClr val="2D3436"/>
                </a:solidFill>
              </a:rPr>
              <a:t>. Stop if no benefit after 6 months.</a:t>
            </a:r>
            <a:endParaRPr lang="en-US" sz="1200" dirty="0"/>
          </a:p>
        </p:txBody>
      </p:sp>
      <p:sp>
        <p:nvSpPr>
          <p:cNvPr id="35" name="Text 13"/>
          <p:cNvSpPr/>
          <p:nvPr/>
        </p:nvSpPr>
        <p:spPr>
          <a:xfrm>
            <a:off x="6819900" y="4236690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Side Effects &amp; Cautions</a:t>
            </a:r>
            <a:endParaRPr lang="en-US" sz="1500" dirty="0"/>
          </a:p>
        </p:txBody>
      </p:sp>
      <p:sp>
        <p:nvSpPr>
          <p:cNvPr id="36" name="Text 14"/>
          <p:cNvSpPr/>
          <p:nvPr/>
        </p:nvSpPr>
        <p:spPr>
          <a:xfrm>
            <a:off x="6772275" y="4665315"/>
            <a:ext cx="54197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D35400"/>
                </a:solidFill>
              </a:rPr>
              <a:t>Androgenic Effects:</a:t>
            </a:r>
            <a:r>
              <a:rPr lang="en-US" sz="1200" dirty="0">
                <a:solidFill>
                  <a:srgbClr val="2D3436"/>
                </a:solidFill>
              </a:rPr>
              <a:t> Acne, increased facial hair, and weight gain.</a:t>
            </a:r>
            <a:endParaRPr lang="en-US" sz="1200" dirty="0"/>
          </a:p>
        </p:txBody>
      </p:sp>
      <p:sp>
        <p:nvSpPr>
          <p:cNvPr id="37" name="Text 15"/>
          <p:cNvSpPr/>
          <p:nvPr/>
        </p:nvSpPr>
        <p:spPr>
          <a:xfrm>
            <a:off x="6772275" y="500821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D35400"/>
                </a:solidFill>
              </a:rPr>
              <a:t>Rare/Supratherapeutic:</a:t>
            </a:r>
            <a:r>
              <a:rPr lang="en-US" sz="1200" dirty="0">
                <a:solidFill>
                  <a:srgbClr val="2D3436"/>
                </a:solidFill>
              </a:rPr>
              <a:t> Voice deepening or cliteromegaly (irreversible).</a:t>
            </a:r>
            <a:endParaRPr lang="en-US" sz="1200" dirty="0"/>
          </a:p>
        </p:txBody>
      </p:sp>
      <p:sp>
        <p:nvSpPr>
          <p:cNvPr id="38" name="Text 16"/>
          <p:cNvSpPr/>
          <p:nvPr/>
        </p:nvSpPr>
        <p:spPr>
          <a:xfrm>
            <a:off x="6772275" y="5579715"/>
            <a:ext cx="5019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D35400"/>
                </a:solidFill>
              </a:rPr>
              <a:t>Contraindication:</a:t>
            </a:r>
            <a:r>
              <a:rPr lang="en-US" sz="1200" dirty="0">
                <a:solidFill>
                  <a:srgbClr val="2D3436"/>
                </a:solidFill>
              </a:rPr>
              <a:t> Active breast cancer (unless specialist oncology review).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04800"/>
            <a:ext cx="11239500" cy="7295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186755"/>
            <a:ext cx="11239500" cy="914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2291655"/>
            <a:ext cx="3619500" cy="170691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5500" y="2608808"/>
            <a:ext cx="381000" cy="304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0" y="2291655"/>
            <a:ext cx="3619500" cy="170691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5500" y="2608808"/>
            <a:ext cx="38100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0" y="2291655"/>
            <a:ext cx="3619500" cy="170691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15500" y="2608808"/>
            <a:ext cx="381000" cy="304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150965"/>
            <a:ext cx="3619500" cy="170691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00" y="4468118"/>
            <a:ext cx="381000" cy="304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0" y="4150965"/>
            <a:ext cx="3619500" cy="170691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05500" y="4468118"/>
            <a:ext cx="381000" cy="304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0" y="4150965"/>
            <a:ext cx="3619500" cy="170691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15500" y="4468118"/>
            <a:ext cx="381000" cy="304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" y="6124575"/>
            <a:ext cx="11239500" cy="4286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750" y="6277868"/>
            <a:ext cx="166688" cy="13722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666750" y="381000"/>
            <a:ext cx="1056132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OVERVIEW AND PURPOSE OF THIS DECK</a:t>
            </a:r>
            <a:endParaRPr lang="en-US" sz="2100" dirty="0"/>
          </a:p>
        </p:txBody>
      </p:sp>
      <p:sp>
        <p:nvSpPr>
          <p:cNvPr id="21" name="Text 1"/>
          <p:cNvSpPr/>
          <p:nvPr/>
        </p:nvSpPr>
        <p:spPr>
          <a:xfrm>
            <a:off x="666750" y="729555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2" name="Text 2"/>
          <p:cNvSpPr/>
          <p:nvPr/>
        </p:nvSpPr>
        <p:spPr>
          <a:xfrm>
            <a:off x="762000" y="1339155"/>
            <a:ext cx="106680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2D3436"/>
                </a:solidFill>
              </a:rPr>
              <a:t>This is </a:t>
            </a:r>
            <a:r>
              <a:rPr lang="en-US" sz="1500" b="1" dirty="0">
                <a:solidFill>
                  <a:srgbClr val="D35400"/>
                </a:solidFill>
              </a:rPr>
              <a:t>Deck 3 of 3</a:t>
            </a:r>
            <a:r>
              <a:rPr lang="en-US" sz="1500" dirty="0">
                <a:solidFill>
                  <a:srgbClr val="2D3436"/>
                </a:solidFill>
              </a:rPr>
              <a:t> in the Bradford VTS HRT series. While previous sessions focused on assessment and initial prescribing, this final deck addresses the </a:t>
            </a:r>
            <a:r>
              <a:rPr lang="en-US" sz="1500" b="1" dirty="0">
                <a:solidFill>
                  <a:srgbClr val="D35400"/>
                </a:solidFill>
              </a:rPr>
              <a:t>complex troubleshooting</a:t>
            </a:r>
            <a:r>
              <a:rPr lang="en-US" sz="1500" dirty="0">
                <a:solidFill>
                  <a:srgbClr val="2D3436"/>
                </a:solidFill>
              </a:rPr>
              <a:t> required when standard therapy does not go as planned.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1240036" y="3079849"/>
            <a:ext cx="2091779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Side Effect Management</a:t>
            </a:r>
            <a:endParaRPr lang="en-US" sz="1425" dirty="0"/>
          </a:p>
        </p:txBody>
      </p:sp>
      <p:sp>
        <p:nvSpPr>
          <p:cNvPr id="24" name="Text 4"/>
          <p:cNvSpPr/>
          <p:nvPr/>
        </p:nvSpPr>
        <p:spPr>
          <a:xfrm>
            <a:off x="666750" y="3408462"/>
            <a:ext cx="32385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Managing oestrogen and progestogen symptoms using the 3-month rule.</a:t>
            </a:r>
            <a:endParaRPr lang="en-US" sz="1050" dirty="0"/>
          </a:p>
        </p:txBody>
      </p:sp>
      <p:sp>
        <p:nvSpPr>
          <p:cNvPr id="25" name="Text 5"/>
          <p:cNvSpPr/>
          <p:nvPr/>
        </p:nvSpPr>
        <p:spPr>
          <a:xfrm>
            <a:off x="5276255" y="3079849"/>
            <a:ext cx="1639342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Bleeding Problems</a:t>
            </a:r>
            <a:endParaRPr lang="en-US" sz="1425" dirty="0"/>
          </a:p>
        </p:txBody>
      </p:sp>
      <p:sp>
        <p:nvSpPr>
          <p:cNvPr id="26" name="Text 6"/>
          <p:cNvSpPr/>
          <p:nvPr/>
        </p:nvSpPr>
        <p:spPr>
          <a:xfrm>
            <a:off x="4476750" y="3408462"/>
            <a:ext cx="32385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Troubleshooting unscheduled bleeding and identifying red flags.</a:t>
            </a:r>
            <a:endParaRPr lang="en-US" sz="1050" dirty="0"/>
          </a:p>
        </p:txBody>
      </p:sp>
      <p:sp>
        <p:nvSpPr>
          <p:cNvPr id="27" name="Text 7"/>
          <p:cNvSpPr/>
          <p:nvPr/>
        </p:nvSpPr>
        <p:spPr>
          <a:xfrm>
            <a:off x="8910638" y="3079849"/>
            <a:ext cx="1990576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Non-Hormonal Options</a:t>
            </a:r>
            <a:endParaRPr lang="en-US" sz="1425" dirty="0"/>
          </a:p>
        </p:txBody>
      </p:sp>
      <p:sp>
        <p:nvSpPr>
          <p:cNvPr id="28" name="Text 8"/>
          <p:cNvSpPr/>
          <p:nvPr/>
        </p:nvSpPr>
        <p:spPr>
          <a:xfrm>
            <a:off x="8286750" y="3408462"/>
            <a:ext cx="32385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Prescribing SSRIs, SNRIs, Gabapentin, and Clonidine for flushes.</a:t>
            </a:r>
            <a:endParaRPr lang="en-US" sz="1050" dirty="0"/>
          </a:p>
        </p:txBody>
      </p:sp>
      <p:sp>
        <p:nvSpPr>
          <p:cNvPr id="29" name="Text 9"/>
          <p:cNvSpPr/>
          <p:nvPr/>
        </p:nvSpPr>
        <p:spPr>
          <a:xfrm>
            <a:off x="1506587" y="4939159"/>
            <a:ext cx="1558826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Special Situations</a:t>
            </a:r>
            <a:endParaRPr lang="en-US" sz="1425" dirty="0"/>
          </a:p>
        </p:txBody>
      </p:sp>
      <p:sp>
        <p:nvSpPr>
          <p:cNvPr id="30" name="Text 10"/>
          <p:cNvSpPr/>
          <p:nvPr/>
        </p:nvSpPr>
        <p:spPr>
          <a:xfrm>
            <a:off x="666750" y="5267771"/>
            <a:ext cx="32385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Tailoring care for breast cancer survivors and those with CVD or DVT.</a:t>
            </a:r>
            <a:endParaRPr lang="en-US" sz="1050" dirty="0"/>
          </a:p>
        </p:txBody>
      </p:sp>
      <p:sp>
        <p:nvSpPr>
          <p:cNvPr id="31" name="Text 11"/>
          <p:cNvSpPr/>
          <p:nvPr/>
        </p:nvSpPr>
        <p:spPr>
          <a:xfrm>
            <a:off x="5306467" y="4939159"/>
            <a:ext cx="157891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Regimen Changes</a:t>
            </a:r>
            <a:endParaRPr lang="en-US" sz="1425" dirty="0"/>
          </a:p>
        </p:txBody>
      </p:sp>
      <p:sp>
        <p:nvSpPr>
          <p:cNvPr id="32" name="Text 12"/>
          <p:cNvSpPr/>
          <p:nvPr/>
        </p:nvSpPr>
        <p:spPr>
          <a:xfrm>
            <a:off x="4476750" y="5267771"/>
            <a:ext cx="32385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Safe protocols for switching preparations and gradual HRT withdrawal.</a:t>
            </a:r>
            <a:endParaRPr lang="en-US" sz="1050" dirty="0"/>
          </a:p>
        </p:txBody>
      </p:sp>
      <p:sp>
        <p:nvSpPr>
          <p:cNvPr id="33" name="Text 13"/>
          <p:cNvSpPr/>
          <p:nvPr/>
        </p:nvSpPr>
        <p:spPr>
          <a:xfrm>
            <a:off x="8957370" y="4939159"/>
            <a:ext cx="1897112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Testosterone &amp; Libido</a:t>
            </a:r>
            <a:endParaRPr lang="en-US" sz="1425" dirty="0"/>
          </a:p>
        </p:txBody>
      </p:sp>
      <p:sp>
        <p:nvSpPr>
          <p:cNvPr id="34" name="Text 14"/>
          <p:cNvSpPr/>
          <p:nvPr/>
        </p:nvSpPr>
        <p:spPr>
          <a:xfrm>
            <a:off x="8286750" y="5267771"/>
            <a:ext cx="32385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Off-label use for HSDD and monitoring physiological female ranges.</a:t>
            </a:r>
            <a:endParaRPr lang="en-US" sz="1050" dirty="0"/>
          </a:p>
        </p:txBody>
      </p:sp>
      <p:sp>
        <p:nvSpPr>
          <p:cNvPr id="35" name="Text 15"/>
          <p:cNvSpPr/>
          <p:nvPr/>
        </p:nvSpPr>
        <p:spPr>
          <a:xfrm>
            <a:off x="909638" y="6238875"/>
            <a:ext cx="112823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36E72"/>
                </a:solidFill>
              </a:rPr>
              <a:t> Integrated throughout: </a:t>
            </a:r>
            <a:r>
              <a:rPr lang="en-US" sz="1050" b="1" i="1" dirty="0">
                <a:solidFill>
                  <a:srgbClr val="636E72"/>
                </a:solidFill>
              </a:rPr>
              <a:t>AKT High-Yield Facts</a:t>
            </a:r>
            <a:r>
              <a:rPr lang="en-US" sz="1050" i="1" dirty="0">
                <a:solidFill>
                  <a:srgbClr val="636E72"/>
                </a:solidFill>
              </a:rPr>
              <a:t> and </a:t>
            </a:r>
            <a:r>
              <a:rPr lang="en-US" sz="1050" b="1" i="1" dirty="0">
                <a:solidFill>
                  <a:srgbClr val="636E72"/>
                </a:solidFill>
              </a:rPr>
              <a:t>SCA Consultation Pearls</a:t>
            </a:r>
            <a:r>
              <a:rPr lang="en-US" sz="1050" i="1" dirty="0">
                <a:solidFill>
                  <a:srgbClr val="636E72"/>
                </a:solidFill>
              </a:rPr>
              <a:t> to support exam preparation and clinical safety.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500688" cy="41758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577280"/>
            <a:ext cx="5043488" cy="3619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624905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120205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680097"/>
            <a:ext cx="166688" cy="19437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239988"/>
            <a:ext cx="166688" cy="14585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3799880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1348680"/>
            <a:ext cx="5500688" cy="41758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1577280"/>
            <a:ext cx="5043488" cy="3619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1624905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3663" y="2120205"/>
            <a:ext cx="166688" cy="1666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2680097"/>
            <a:ext cx="166688" cy="19437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3239988"/>
            <a:ext cx="166688" cy="1666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3799880"/>
            <a:ext cx="166688" cy="16668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6250" y="5715000"/>
            <a:ext cx="11239500" cy="7620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4375" y="5857875"/>
            <a:ext cx="637580" cy="47625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66750" y="476250"/>
            <a:ext cx="1024128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LIFESTYLE AND DIETARY APPROACHES</a:t>
            </a:r>
            <a:endParaRPr lang="en-US" sz="2100" dirty="0"/>
          </a:p>
        </p:txBody>
      </p:sp>
      <p:sp>
        <p:nvSpPr>
          <p:cNvPr id="22" name="Text 1"/>
          <p:cNvSpPr/>
          <p:nvPr/>
        </p:nvSpPr>
        <p:spPr>
          <a:xfrm>
            <a:off x="666750" y="834330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3" name="Text 2"/>
          <p:cNvSpPr/>
          <p:nvPr/>
        </p:nvSpPr>
        <p:spPr>
          <a:xfrm>
            <a:off x="1057275" y="1577280"/>
            <a:ext cx="6400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Exercise &amp; Physical Activity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966788" y="2082105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Vasomotor Symptoms:</a:t>
            </a:r>
            <a:r>
              <a:rPr lang="en-US" sz="1200" dirty="0">
                <a:solidFill>
                  <a:srgbClr val="2D3436"/>
                </a:solidFill>
              </a:rPr>
              <a:t> Moderate aerobic exercise is proven to reduce the frequency and severity of hot flushes.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966788" y="2641997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Bone Health:</a:t>
            </a:r>
            <a:r>
              <a:rPr lang="en-US" sz="1200" dirty="0">
                <a:solidFill>
                  <a:srgbClr val="2D3436"/>
                </a:solidFill>
              </a:rPr>
              <a:t> Weight-bearing and resistance training significantly reduces age-related bone density loss.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966788" y="3201888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Mental Wellbeing:</a:t>
            </a:r>
            <a:r>
              <a:rPr lang="en-US" sz="1200" dirty="0">
                <a:solidFill>
                  <a:srgbClr val="2D3436"/>
                </a:solidFill>
              </a:rPr>
              <a:t> Regular activity improves mood, anxiety, and sleep quality during the transition.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966788" y="3761780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CVD Protection:</a:t>
            </a:r>
            <a:r>
              <a:rPr lang="en-US" sz="1200" dirty="0">
                <a:solidFill>
                  <a:srgbClr val="2D3436"/>
                </a:solidFill>
              </a:rPr>
              <a:t> Essential for managing cardiovascular risk, which increases post-menopause.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6796088" y="1577280"/>
            <a:ext cx="539591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Nutrition &amp; Weight Management</a:t>
            </a:r>
            <a:endParaRPr lang="en-US" sz="1500" dirty="0"/>
          </a:p>
        </p:txBody>
      </p:sp>
      <p:sp>
        <p:nvSpPr>
          <p:cNvPr id="29" name="Text 8"/>
          <p:cNvSpPr/>
          <p:nvPr/>
        </p:nvSpPr>
        <p:spPr>
          <a:xfrm>
            <a:off x="6705600" y="2082105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Phytoestrogens:</a:t>
            </a:r>
            <a:r>
              <a:rPr lang="en-US" sz="1200" dirty="0">
                <a:solidFill>
                  <a:srgbClr val="2D3436"/>
                </a:solidFill>
              </a:rPr>
              <a:t> Soy, flaxseed, and red clover show weak evidence but are safe to try for mild symptoms.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6705600" y="2641997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Weight Management:</a:t>
            </a:r>
            <a:r>
              <a:rPr lang="en-US" sz="1200" dirty="0">
                <a:solidFill>
                  <a:srgbClr val="2D3436"/>
                </a:solidFill>
              </a:rPr>
              <a:t> Adipose tissue produces oestrone, but obesity </a:t>
            </a:r>
            <a:r>
              <a:rPr lang="en-US" sz="1200" b="1" dirty="0">
                <a:solidFill>
                  <a:srgbClr val="2D3436"/>
                </a:solidFill>
              </a:rPr>
              <a:t>does not</a:t>
            </a:r>
            <a:r>
              <a:rPr lang="en-US" sz="1200" dirty="0">
                <a:solidFill>
                  <a:srgbClr val="2D3436"/>
                </a:solidFill>
              </a:rPr>
              <a:t> protect against flushes and increases breast cancer risk.</a:t>
            </a:r>
            <a:endParaRPr lang="en-US" sz="1200" dirty="0"/>
          </a:p>
        </p:txBody>
      </p:sp>
      <p:sp>
        <p:nvSpPr>
          <p:cNvPr id="31" name="Text 10"/>
          <p:cNvSpPr/>
          <p:nvPr/>
        </p:nvSpPr>
        <p:spPr>
          <a:xfrm>
            <a:off x="6705600" y="3201888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Dietary Patterns:</a:t>
            </a:r>
            <a:r>
              <a:rPr lang="en-US" sz="1200" dirty="0">
                <a:solidFill>
                  <a:srgbClr val="2D3436"/>
                </a:solidFill>
              </a:rPr>
              <a:t> Low-fat, high-fiber diets reduce cardiovascular and osteoporosis risks.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6705600" y="3761780"/>
            <a:ext cx="47815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Symptom Bother:</a:t>
            </a:r>
            <a:r>
              <a:rPr lang="en-US" sz="1200" dirty="0">
                <a:solidFill>
                  <a:srgbClr val="2D3436"/>
                </a:solidFill>
              </a:rPr>
              <a:t> Weight loss often leads to a measurable reduction in the "bother" of vasomotor symptoms.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828675" y="5857875"/>
            <a:ext cx="40898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SCA TIP</a:t>
            </a:r>
            <a:endParaRPr lang="en-US" sz="1050" dirty="0"/>
          </a:p>
        </p:txBody>
      </p:sp>
      <p:sp>
        <p:nvSpPr>
          <p:cNvPr id="34" name="Text 13"/>
          <p:cNvSpPr/>
          <p:nvPr/>
        </p:nvSpPr>
        <p:spPr>
          <a:xfrm>
            <a:off x="1542455" y="5867400"/>
            <a:ext cx="993517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D3436"/>
                </a:solidFill>
              </a:rPr>
              <a:t>"Address complementary options without dismissing: 'Some women find dietary changes helpful—the evidence is limited but it's safe to try alongside your treatment if you'd like to.'"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397207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667768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148780"/>
            <a:ext cx="166688" cy="16668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806005"/>
            <a:ext cx="166688" cy="19437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3463230"/>
            <a:ext cx="166688" cy="14585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4120455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348680"/>
            <a:ext cx="5476875" cy="397207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667768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2148780"/>
            <a:ext cx="166688" cy="16668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2806005"/>
            <a:ext cx="166688" cy="1666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3463230"/>
            <a:ext cx="166688" cy="1666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4120455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5606504"/>
            <a:ext cx="11239500" cy="870496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750" y="5983932"/>
            <a:ext cx="160139" cy="127992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666750" y="476250"/>
            <a:ext cx="992124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COMPLEMENTARY THERAPIES AND CBT</a:t>
            </a:r>
            <a:endParaRPr lang="en-US" sz="2100" dirty="0"/>
          </a:p>
        </p:txBody>
      </p:sp>
      <p:sp>
        <p:nvSpPr>
          <p:cNvPr id="20" name="Text 1"/>
          <p:cNvSpPr/>
          <p:nvPr/>
        </p:nvSpPr>
        <p:spPr>
          <a:xfrm>
            <a:off x="666750" y="834330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1" name="Text 2"/>
          <p:cNvSpPr/>
          <p:nvPr/>
        </p:nvSpPr>
        <p:spPr>
          <a:xfrm>
            <a:off x="904875" y="1586805"/>
            <a:ext cx="72923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Cognitive Behavioural Therapy</a:t>
            </a:r>
            <a:endParaRPr lang="en-US" sz="1650" dirty="0"/>
          </a:p>
        </p:txBody>
      </p:sp>
      <p:sp>
        <p:nvSpPr>
          <p:cNvPr id="22" name="Text 3"/>
          <p:cNvSpPr/>
          <p:nvPr/>
        </p:nvSpPr>
        <p:spPr>
          <a:xfrm>
            <a:off x="995363" y="2091630"/>
            <a:ext cx="47196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NICE NG23:</a:t>
            </a:r>
            <a:r>
              <a:rPr lang="en-US" sz="1350" dirty="0">
                <a:solidFill>
                  <a:srgbClr val="2D3436"/>
                </a:solidFill>
              </a:rPr>
              <a:t> Explicitly recommends CBT for low mood or anxiety related to the menopause.</a:t>
            </a:r>
            <a:endParaRPr lang="en-US" sz="1350" dirty="0"/>
          </a:p>
        </p:txBody>
      </p:sp>
      <p:sp>
        <p:nvSpPr>
          <p:cNvPr id="23" name="Text 4"/>
          <p:cNvSpPr/>
          <p:nvPr/>
        </p:nvSpPr>
        <p:spPr>
          <a:xfrm>
            <a:off x="995363" y="2748855"/>
            <a:ext cx="47196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Symptom Bother:</a:t>
            </a:r>
            <a:r>
              <a:rPr lang="en-US" sz="1350" dirty="0">
                <a:solidFill>
                  <a:srgbClr val="2D3436"/>
                </a:solidFill>
              </a:rPr>
              <a:t> Strong evidence for reducing the distress or "bother" caused by hot flushes and night sweats.</a:t>
            </a:r>
            <a:endParaRPr lang="en-US" sz="1350" dirty="0"/>
          </a:p>
        </p:txBody>
      </p:sp>
      <p:sp>
        <p:nvSpPr>
          <p:cNvPr id="24" name="Text 5"/>
          <p:cNvSpPr/>
          <p:nvPr/>
        </p:nvSpPr>
        <p:spPr>
          <a:xfrm>
            <a:off x="995363" y="3406080"/>
            <a:ext cx="47196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Mechanisms:</a:t>
            </a:r>
            <a:r>
              <a:rPr lang="en-US" sz="1350" dirty="0">
                <a:solidFill>
                  <a:srgbClr val="2D3436"/>
                </a:solidFill>
              </a:rPr>
              <a:t> Helps women develop coping strategies to manage the psychological impact of physical symptoms.</a:t>
            </a:r>
            <a:endParaRPr lang="en-US" sz="1350" dirty="0"/>
          </a:p>
        </p:txBody>
      </p:sp>
      <p:sp>
        <p:nvSpPr>
          <p:cNvPr id="25" name="Text 6"/>
          <p:cNvSpPr/>
          <p:nvPr/>
        </p:nvSpPr>
        <p:spPr>
          <a:xfrm>
            <a:off x="1090613" y="4063305"/>
            <a:ext cx="4719638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highlight>
                  <a:srgbClr val="D35400"/>
                </a:highlight>
              </a:rPr>
              <a:t>SCA TIP</a:t>
            </a:r>
            <a:r>
              <a:rPr lang="en-US" sz="1350" dirty="0">
                <a:solidFill>
                  <a:srgbClr val="2D3436"/>
                </a:solidFill>
              </a:rPr>
              <a:t> Frame CBT as an active tool to regain control over menopausal symptoms.</a:t>
            </a:r>
            <a:endParaRPr lang="en-US" sz="1350" dirty="0"/>
          </a:p>
        </p:txBody>
      </p:sp>
      <p:sp>
        <p:nvSpPr>
          <p:cNvPr id="26" name="Text 7"/>
          <p:cNvSpPr/>
          <p:nvPr/>
        </p:nvSpPr>
        <p:spPr>
          <a:xfrm>
            <a:off x="6667500" y="1586805"/>
            <a:ext cx="55245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5400"/>
                </a:solidFill>
              </a:rPr>
              <a:t>Herbal &amp; Alternative Options</a:t>
            </a:r>
            <a:endParaRPr lang="en-US" sz="1650" dirty="0"/>
          </a:p>
        </p:txBody>
      </p:sp>
      <p:sp>
        <p:nvSpPr>
          <p:cNvPr id="27" name="Text 8"/>
          <p:cNvSpPr/>
          <p:nvPr/>
        </p:nvSpPr>
        <p:spPr>
          <a:xfrm>
            <a:off x="6757988" y="2091630"/>
            <a:ext cx="47196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Black Cohosh:</a:t>
            </a:r>
            <a:r>
              <a:rPr lang="en-US" sz="1350" dirty="0">
                <a:solidFill>
                  <a:srgbClr val="2D3436"/>
                </a:solidFill>
              </a:rPr>
              <a:t> Some evidence for reducing vasomotor symptoms; mild-to-moderate effect noted in studies.</a:t>
            </a:r>
            <a:endParaRPr lang="en-US" sz="1350" dirty="0"/>
          </a:p>
        </p:txBody>
      </p:sp>
      <p:sp>
        <p:nvSpPr>
          <p:cNvPr id="28" name="Text 9"/>
          <p:cNvSpPr/>
          <p:nvPr/>
        </p:nvSpPr>
        <p:spPr>
          <a:xfrm>
            <a:off x="6757988" y="2748855"/>
            <a:ext cx="47196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St John's Wort:</a:t>
            </a:r>
            <a:r>
              <a:rPr lang="en-US" sz="1350" dirty="0">
                <a:solidFill>
                  <a:srgbClr val="2D3436"/>
                </a:solidFill>
              </a:rPr>
              <a:t> Evidence for mood symptoms and flushes; however, check for significant drug interactions.</a:t>
            </a:r>
            <a:endParaRPr lang="en-US" sz="1350" dirty="0"/>
          </a:p>
        </p:txBody>
      </p:sp>
      <p:sp>
        <p:nvSpPr>
          <p:cNvPr id="29" name="Text 10"/>
          <p:cNvSpPr/>
          <p:nvPr/>
        </p:nvSpPr>
        <p:spPr>
          <a:xfrm>
            <a:off x="6757988" y="3406080"/>
            <a:ext cx="47196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Acupuncture:</a:t>
            </a:r>
            <a:r>
              <a:rPr lang="en-US" sz="1350" dirty="0">
                <a:solidFill>
                  <a:srgbClr val="2D3436"/>
                </a:solidFill>
              </a:rPr>
              <a:t> NICE states evidence is limited but it is "not unreasonable to consider" if requested by the patient.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6757988" y="4063305"/>
            <a:ext cx="47196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Phytoestrogens:</a:t>
            </a:r>
            <a:r>
              <a:rPr lang="en-US" sz="1350" dirty="0">
                <a:solidFill>
                  <a:srgbClr val="2D3436"/>
                </a:solidFill>
              </a:rPr>
              <a:t> (e.g., Soy, Red Clover) Weak evidence for efficacy; generally safe to try in healthy populations.</a:t>
            </a:r>
            <a:endParaRPr lang="en-US" sz="1350" dirty="0"/>
          </a:p>
        </p:txBody>
      </p:sp>
      <p:sp>
        <p:nvSpPr>
          <p:cNvPr id="31" name="Text 12"/>
          <p:cNvSpPr/>
          <p:nvPr/>
        </p:nvSpPr>
        <p:spPr>
          <a:xfrm>
            <a:off x="1112639" y="5797004"/>
            <a:ext cx="10507861" cy="4894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highlight>
                  <a:srgbClr val="D35400"/>
                </a:highlight>
              </a:rPr>
              <a:t>SAFETY FIRST</a:t>
            </a:r>
            <a:r>
              <a:rPr lang="en-US" sz="1275" dirty="0">
                <a:solidFill>
                  <a:srgbClr val="2D3436"/>
                </a:solidFill>
              </a:rPr>
              <a:t> </a:t>
            </a:r>
            <a:r>
              <a:rPr lang="en-US" sz="1275" b="1" dirty="0">
                <a:solidFill>
                  <a:srgbClr val="D35400"/>
                </a:solidFill>
              </a:rPr>
              <a:t>Avoid Black Cohosh and Phytoestrogens</a:t>
            </a:r>
            <a:r>
              <a:rPr lang="en-US" sz="1275" dirty="0">
                <a:solidFill>
                  <a:srgbClr val="2D3436"/>
                </a:solidFill>
              </a:rPr>
              <a:t> in breast cancer survivors due to theoretical hormonal risks. </a:t>
            </a:r>
            <a:r>
              <a:rPr lang="en-US" sz="1275" b="1" dirty="0">
                <a:solidFill>
                  <a:srgbClr val="D35400"/>
                </a:solidFill>
              </a:rPr>
              <a:t>St John's Wort</a:t>
            </a:r>
            <a:r>
              <a:rPr lang="en-US" sz="1275" dirty="0">
                <a:solidFill>
                  <a:srgbClr val="2D3436"/>
                </a:solidFill>
              </a:rPr>
              <a:t> must be avoided in women on </a:t>
            </a:r>
            <a:r>
              <a:rPr lang="en-US" sz="1275" b="1" dirty="0">
                <a:solidFill>
                  <a:srgbClr val="D35400"/>
                </a:solidFill>
              </a:rPr>
              <a:t>Tamoxifen</a:t>
            </a:r>
            <a:r>
              <a:rPr lang="en-US" sz="1275" dirty="0">
                <a:solidFill>
                  <a:srgbClr val="2D3436"/>
                </a:solidFill>
              </a:rPr>
              <a:t> (inhibits conversion to active metabolite) and those on hormonal contraceptives.</a:t>
            </a:r>
            <a:endParaRPr lang="en-US" sz="12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3555950" cy="51283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586805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719" y="1689646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196405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025080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853755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5162550"/>
            <a:ext cx="3079700" cy="10763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17950" y="1348680"/>
            <a:ext cx="3555950" cy="5128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56075" y="1586805"/>
            <a:ext cx="381000" cy="381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39419" y="1689646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6075" y="2196405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6075" y="3025080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6075" y="3853755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6075" y="5162550"/>
            <a:ext cx="3079700" cy="10763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9651" y="1348680"/>
            <a:ext cx="3555950" cy="51283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97776" y="1586805"/>
            <a:ext cx="381000" cy="3810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81120" y="1689646"/>
            <a:ext cx="214313" cy="17532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7776" y="2196405"/>
            <a:ext cx="166688" cy="1372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7776" y="3025080"/>
            <a:ext cx="166688" cy="13722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7776" y="3853755"/>
            <a:ext cx="166688" cy="13722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97776" y="5162550"/>
            <a:ext cx="3079700" cy="1076325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666750" y="476250"/>
            <a:ext cx="704088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SWITCHING HRT REGIMENS</a:t>
            </a:r>
            <a:endParaRPr lang="en-US" sz="2100" dirty="0"/>
          </a:p>
        </p:txBody>
      </p:sp>
      <p:sp>
        <p:nvSpPr>
          <p:cNvPr id="27" name="Text 1"/>
          <p:cNvSpPr/>
          <p:nvPr/>
        </p:nvSpPr>
        <p:spPr>
          <a:xfrm>
            <a:off x="666750" y="834330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8" name="Text 2"/>
          <p:cNvSpPr/>
          <p:nvPr/>
        </p:nvSpPr>
        <p:spPr>
          <a:xfrm>
            <a:off x="1238250" y="1634430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Clinical Indications</a:t>
            </a:r>
            <a:endParaRPr lang="en-US" sz="1500" dirty="0"/>
          </a:p>
        </p:txBody>
      </p:sp>
      <p:sp>
        <p:nvSpPr>
          <p:cNvPr id="29" name="Text 3"/>
          <p:cNvSpPr/>
          <p:nvPr/>
        </p:nvSpPr>
        <p:spPr>
          <a:xfrm>
            <a:off x="995363" y="2158305"/>
            <a:ext cx="279871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Unresolved side effects (e.g., breast tenderness, nausea) persisting beyond the 3-month trial.</a:t>
            </a:r>
            <a:endParaRPr lang="en-US" sz="1200" dirty="0"/>
          </a:p>
        </p:txBody>
      </p:sp>
      <p:sp>
        <p:nvSpPr>
          <p:cNvPr id="30" name="Text 4"/>
          <p:cNvSpPr/>
          <p:nvPr/>
        </p:nvSpPr>
        <p:spPr>
          <a:xfrm>
            <a:off x="995363" y="2986980"/>
            <a:ext cx="279871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Inadequate symptom control despite dose titration; consider switching route from oral to transdermal.</a:t>
            </a:r>
            <a:endParaRPr lang="en-US" sz="1200" dirty="0"/>
          </a:p>
        </p:txBody>
      </p:sp>
      <p:sp>
        <p:nvSpPr>
          <p:cNvPr id="31" name="Text 5"/>
          <p:cNvSpPr/>
          <p:nvPr/>
        </p:nvSpPr>
        <p:spPr>
          <a:xfrm>
            <a:off x="995363" y="3815655"/>
            <a:ext cx="279871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Poor compliance with patches due to skin irritation; switch to gel or spray formulations.</a:t>
            </a:r>
            <a:endParaRPr lang="en-US" sz="1200" dirty="0"/>
          </a:p>
        </p:txBody>
      </p:sp>
      <p:sp>
        <p:nvSpPr>
          <p:cNvPr id="32" name="Text 6"/>
          <p:cNvSpPr/>
          <p:nvPr/>
        </p:nvSpPr>
        <p:spPr>
          <a:xfrm>
            <a:off x="828675" y="5276850"/>
            <a:ext cx="2851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GP TIP</a:t>
            </a:r>
            <a:endParaRPr lang="en-US" sz="1050" dirty="0"/>
          </a:p>
        </p:txBody>
      </p:sp>
      <p:sp>
        <p:nvSpPr>
          <p:cNvPr id="33" name="Text 7"/>
          <p:cNvSpPr/>
          <p:nvPr/>
        </p:nvSpPr>
        <p:spPr>
          <a:xfrm>
            <a:off x="828675" y="5524500"/>
            <a:ext cx="28511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Always check absorption and skin prep (creams/oils) before assuming the preparation itself has failed.</a:t>
            </a:r>
            <a:endParaRPr lang="en-US" sz="1050" dirty="0"/>
          </a:p>
        </p:txBody>
      </p:sp>
      <p:sp>
        <p:nvSpPr>
          <p:cNvPr id="34" name="Text 8"/>
          <p:cNvSpPr/>
          <p:nvPr/>
        </p:nvSpPr>
        <p:spPr>
          <a:xfrm>
            <a:off x="5079950" y="1634430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Regimen Changes</a:t>
            </a:r>
            <a:endParaRPr lang="en-US" sz="1500" dirty="0"/>
          </a:p>
        </p:txBody>
      </p:sp>
      <p:sp>
        <p:nvSpPr>
          <p:cNvPr id="35" name="Text 9"/>
          <p:cNvSpPr/>
          <p:nvPr/>
        </p:nvSpPr>
        <p:spPr>
          <a:xfrm>
            <a:off x="4837063" y="2158305"/>
            <a:ext cx="279871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Moving from Sequential (SC) to Continuous Combined (CC) to achieve amenorrhoea.</a:t>
            </a:r>
            <a:endParaRPr lang="en-US" sz="1200" dirty="0"/>
          </a:p>
        </p:txBody>
      </p:sp>
      <p:sp>
        <p:nvSpPr>
          <p:cNvPr id="36" name="Text 10"/>
          <p:cNvSpPr/>
          <p:nvPr/>
        </p:nvSpPr>
        <p:spPr>
          <a:xfrm>
            <a:off x="4837063" y="2986980"/>
            <a:ext cx="279871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Eligibility for CC: Must be postmenopausal (12 months since LMP or age &gt;54).</a:t>
            </a:r>
            <a:endParaRPr lang="en-US" sz="1200" dirty="0"/>
          </a:p>
        </p:txBody>
      </p:sp>
      <p:sp>
        <p:nvSpPr>
          <p:cNvPr id="37" name="Text 11"/>
          <p:cNvSpPr/>
          <p:nvPr/>
        </p:nvSpPr>
        <p:spPr>
          <a:xfrm>
            <a:off x="4837063" y="3815655"/>
            <a:ext cx="279871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Unacceptable bleeding patterns on sequential HRT; switch progestogen type or delivery (e.g., Mirena).</a:t>
            </a:r>
            <a:endParaRPr lang="en-US" sz="1200" dirty="0"/>
          </a:p>
        </p:txBody>
      </p:sp>
      <p:sp>
        <p:nvSpPr>
          <p:cNvPr id="38" name="Text 12"/>
          <p:cNvSpPr/>
          <p:nvPr/>
        </p:nvSpPr>
        <p:spPr>
          <a:xfrm>
            <a:off x="4670375" y="5276850"/>
            <a:ext cx="2851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AKT PEARL</a:t>
            </a:r>
            <a:endParaRPr lang="en-US" sz="1050" dirty="0"/>
          </a:p>
        </p:txBody>
      </p:sp>
      <p:sp>
        <p:nvSpPr>
          <p:cNvPr id="39" name="Text 13"/>
          <p:cNvSpPr/>
          <p:nvPr/>
        </p:nvSpPr>
        <p:spPr>
          <a:xfrm>
            <a:off x="4670375" y="5524500"/>
            <a:ext cx="28511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Switching to CC HRT too early in the perimenopause often results in heavy, unpredictable breakthrough bleeding.</a:t>
            </a:r>
            <a:endParaRPr lang="en-US" sz="1050" dirty="0"/>
          </a:p>
        </p:txBody>
      </p:sp>
      <p:sp>
        <p:nvSpPr>
          <p:cNvPr id="40" name="Text 14"/>
          <p:cNvSpPr/>
          <p:nvPr/>
        </p:nvSpPr>
        <p:spPr>
          <a:xfrm>
            <a:off x="8921651" y="1634430"/>
            <a:ext cx="327034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Managing Intolerance</a:t>
            </a:r>
            <a:endParaRPr lang="en-US" sz="1500" dirty="0"/>
          </a:p>
        </p:txBody>
      </p:sp>
      <p:sp>
        <p:nvSpPr>
          <p:cNvPr id="41" name="Text 15"/>
          <p:cNvSpPr/>
          <p:nvPr/>
        </p:nvSpPr>
        <p:spPr>
          <a:xfrm>
            <a:off x="8678763" y="2158305"/>
            <a:ext cx="279871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Switch to less androgenic progestogens (Utrogestan or Dydrogesterone) if PMS symptoms occur.</a:t>
            </a:r>
            <a:endParaRPr lang="en-US" sz="1200" dirty="0"/>
          </a:p>
        </p:txBody>
      </p:sp>
      <p:sp>
        <p:nvSpPr>
          <p:cNvPr id="42" name="Text 16"/>
          <p:cNvSpPr/>
          <p:nvPr/>
        </p:nvSpPr>
        <p:spPr>
          <a:xfrm>
            <a:off x="8678763" y="2986980"/>
            <a:ext cx="279871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Change the route of progesterone to vaginal (off-label) to reduce systemic side effects.</a:t>
            </a:r>
            <a:endParaRPr lang="en-US" sz="1200" dirty="0"/>
          </a:p>
        </p:txBody>
      </p:sp>
      <p:sp>
        <p:nvSpPr>
          <p:cNvPr id="43" name="Text 17"/>
          <p:cNvSpPr/>
          <p:nvPr/>
        </p:nvSpPr>
        <p:spPr>
          <a:xfrm>
            <a:off x="8678763" y="3815655"/>
            <a:ext cx="2798713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Switch to a Mirena IUS to provide local endometrial protection with minimal systemic absorption.</a:t>
            </a:r>
            <a:endParaRPr lang="en-US" sz="1200" dirty="0"/>
          </a:p>
        </p:txBody>
      </p:sp>
      <p:sp>
        <p:nvSpPr>
          <p:cNvPr id="44" name="Text 18"/>
          <p:cNvSpPr/>
          <p:nvPr/>
        </p:nvSpPr>
        <p:spPr>
          <a:xfrm>
            <a:off x="8512076" y="5276850"/>
            <a:ext cx="2851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SCA KEY POINT</a:t>
            </a:r>
            <a:endParaRPr lang="en-US" sz="1050" dirty="0"/>
          </a:p>
        </p:txBody>
      </p:sp>
      <p:sp>
        <p:nvSpPr>
          <p:cNvPr id="45" name="Text 19"/>
          <p:cNvSpPr/>
          <p:nvPr/>
        </p:nvSpPr>
        <p:spPr>
          <a:xfrm>
            <a:off x="8512076" y="5524500"/>
            <a:ext cx="28511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Identify if symptoms are cyclical (progestogen-related) or constant (oestrogen-related) to guide the switch.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04800"/>
            <a:ext cx="11239500" cy="7295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675507"/>
            <a:ext cx="4381500" cy="26077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961257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348359"/>
            <a:ext cx="142875" cy="15582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915989"/>
            <a:ext cx="142875" cy="15582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3483620"/>
            <a:ext cx="142875" cy="15582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4473773"/>
            <a:ext cx="4381500" cy="15906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4759523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3500" y="1281559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3500" y="1814959"/>
            <a:ext cx="6572250" cy="101441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87578" y="2035076"/>
            <a:ext cx="273844" cy="22487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43500" y="3134171"/>
            <a:ext cx="6572250" cy="101441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87578" y="3354288"/>
            <a:ext cx="273844" cy="224879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3500" y="4453384"/>
            <a:ext cx="6572250" cy="101441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87578" y="4673501"/>
            <a:ext cx="273844" cy="224879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43500" y="5848796"/>
            <a:ext cx="6572250" cy="6572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81625" y="5963096"/>
            <a:ext cx="564505" cy="428625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66750" y="381000"/>
            <a:ext cx="1024128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STOPPING HRT: GRADUAL WITHDRAWAL</a:t>
            </a:r>
            <a:endParaRPr lang="en-US" sz="2100" dirty="0"/>
          </a:p>
        </p:txBody>
      </p:sp>
      <p:sp>
        <p:nvSpPr>
          <p:cNvPr id="22" name="Text 1"/>
          <p:cNvSpPr/>
          <p:nvPr/>
        </p:nvSpPr>
        <p:spPr>
          <a:xfrm>
            <a:off x="666750" y="729555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3" name="Text 2"/>
          <p:cNvSpPr/>
          <p:nvPr/>
        </p:nvSpPr>
        <p:spPr>
          <a:xfrm>
            <a:off x="1047750" y="1913632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The Core Principle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952500" y="2342257"/>
            <a:ext cx="3905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Avoid abrupt cessation: Abrupt stopping causes rebound vasomotor symptoms in most women.</a:t>
            </a:r>
            <a:endParaRPr lang="en-US" sz="1275" dirty="0"/>
          </a:p>
        </p:txBody>
      </p:sp>
      <p:sp>
        <p:nvSpPr>
          <p:cNvPr id="25" name="Text 4"/>
          <p:cNvSpPr/>
          <p:nvPr/>
        </p:nvSpPr>
        <p:spPr>
          <a:xfrm>
            <a:off x="952500" y="2909888"/>
            <a:ext cx="3905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Standard Approach:</a:t>
            </a:r>
            <a:r>
              <a:rPr lang="en-US" sz="1275" dirty="0">
                <a:solidFill>
                  <a:srgbClr val="2D3436"/>
                </a:solidFill>
              </a:rPr>
              <a:t>Gradual dose reduction over a period of 3 to 6 months.</a:t>
            </a:r>
            <a:endParaRPr lang="en-US" sz="1275" dirty="0"/>
          </a:p>
        </p:txBody>
      </p:sp>
      <p:sp>
        <p:nvSpPr>
          <p:cNvPr id="26" name="Text 5"/>
          <p:cNvSpPr/>
          <p:nvPr/>
        </p:nvSpPr>
        <p:spPr>
          <a:xfrm>
            <a:off x="952500" y="3477518"/>
            <a:ext cx="39052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Patient Safety:</a:t>
            </a:r>
            <a:r>
              <a:rPr lang="en-US" sz="1275" dirty="0">
                <a:solidFill>
                  <a:srgbClr val="2D3436"/>
                </a:solidFill>
              </a:rPr>
              <a:t>It is entirely safe to restart HRT after a break if symptoms return.</a:t>
            </a:r>
            <a:endParaRPr lang="en-US" sz="1275" dirty="0"/>
          </a:p>
        </p:txBody>
      </p:sp>
      <p:sp>
        <p:nvSpPr>
          <p:cNvPr id="27" name="Text 6"/>
          <p:cNvSpPr/>
          <p:nvPr/>
        </p:nvSpPr>
        <p:spPr>
          <a:xfrm>
            <a:off x="1047750" y="4711898"/>
            <a:ext cx="3905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Restarting HRT</a:t>
            </a:r>
            <a:endParaRPr lang="en-US" sz="1500" dirty="0"/>
          </a:p>
        </p:txBody>
      </p:sp>
      <p:sp>
        <p:nvSpPr>
          <p:cNvPr id="28" name="Text 7"/>
          <p:cNvSpPr/>
          <p:nvPr/>
        </p:nvSpPr>
        <p:spPr>
          <a:xfrm>
            <a:off x="714375" y="5140523"/>
            <a:ext cx="39052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There are no restrictions on restarting. If a long gap has occurred, consider restarting at a lower dose and titrating up as needed to re-establish control.</a:t>
            </a:r>
            <a:endParaRPr lang="en-US" sz="1200" dirty="0"/>
          </a:p>
        </p:txBody>
      </p:sp>
      <p:sp>
        <p:nvSpPr>
          <p:cNvPr id="29" name="Text 8"/>
          <p:cNvSpPr/>
          <p:nvPr/>
        </p:nvSpPr>
        <p:spPr>
          <a:xfrm>
            <a:off x="5476875" y="1233934"/>
            <a:ext cx="6572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Preferred Tapering Methods</a:t>
            </a:r>
            <a:endParaRPr lang="en-US" sz="1500" dirty="0"/>
          </a:p>
        </p:txBody>
      </p:sp>
      <p:sp>
        <p:nvSpPr>
          <p:cNvPr id="30" name="Text 9"/>
          <p:cNvSpPr/>
          <p:nvPr/>
        </p:nvSpPr>
        <p:spPr>
          <a:xfrm>
            <a:off x="5857875" y="1967359"/>
            <a:ext cx="566737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Dose Reduction</a:t>
            </a:r>
            <a:endParaRPr lang="en-US" sz="1275" dirty="0"/>
          </a:p>
        </p:txBody>
      </p:sp>
      <p:sp>
        <p:nvSpPr>
          <p:cNvPr id="31" name="Text 10"/>
          <p:cNvSpPr/>
          <p:nvPr/>
        </p:nvSpPr>
        <p:spPr>
          <a:xfrm>
            <a:off x="5857875" y="2248346"/>
            <a:ext cx="56673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Halve the current dose for 4–8 weeks, then stop. This allows the body to adjust to lower oestrogen levels.</a:t>
            </a:r>
            <a:endParaRPr lang="en-US" sz="1125" dirty="0"/>
          </a:p>
        </p:txBody>
      </p:sp>
      <p:sp>
        <p:nvSpPr>
          <p:cNvPr id="32" name="Text 11"/>
          <p:cNvSpPr/>
          <p:nvPr/>
        </p:nvSpPr>
        <p:spPr>
          <a:xfrm>
            <a:off x="5857875" y="3286571"/>
            <a:ext cx="566737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Extend the Interval</a:t>
            </a:r>
            <a:endParaRPr lang="en-US" sz="1275" dirty="0"/>
          </a:p>
        </p:txBody>
      </p:sp>
      <p:sp>
        <p:nvSpPr>
          <p:cNvPr id="33" name="Text 12"/>
          <p:cNvSpPr/>
          <p:nvPr/>
        </p:nvSpPr>
        <p:spPr>
          <a:xfrm>
            <a:off x="5857875" y="3567559"/>
            <a:ext cx="56673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For patch users: progressively extend the interval between patch changes (e.g., change every 4 days instead of 3.5).</a:t>
            </a:r>
            <a:endParaRPr lang="en-US" sz="1125" dirty="0"/>
          </a:p>
        </p:txBody>
      </p:sp>
      <p:sp>
        <p:nvSpPr>
          <p:cNvPr id="34" name="Text 13"/>
          <p:cNvSpPr/>
          <p:nvPr/>
        </p:nvSpPr>
        <p:spPr>
          <a:xfrm>
            <a:off x="5857875" y="4605784"/>
            <a:ext cx="566737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Preparation Switch</a:t>
            </a:r>
            <a:endParaRPr lang="en-US" sz="1275" dirty="0"/>
          </a:p>
        </p:txBody>
      </p:sp>
      <p:sp>
        <p:nvSpPr>
          <p:cNvPr id="35" name="Text 14"/>
          <p:cNvSpPr/>
          <p:nvPr/>
        </p:nvSpPr>
        <p:spPr>
          <a:xfrm>
            <a:off x="5857875" y="4886771"/>
            <a:ext cx="56673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Switch to a lower-strength preparation (e.g., move from 50mcg to 25mcg patch) before stopping entirely.</a:t>
            </a:r>
            <a:endParaRPr lang="en-US" sz="1125" dirty="0"/>
          </a:p>
        </p:txBody>
      </p:sp>
      <p:sp>
        <p:nvSpPr>
          <p:cNvPr id="36" name="Text 15"/>
          <p:cNvSpPr/>
          <p:nvPr/>
        </p:nvSpPr>
        <p:spPr>
          <a:xfrm>
            <a:off x="5476875" y="5963096"/>
            <a:ext cx="37400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SCA TIP</a:t>
            </a:r>
            <a:endParaRPr lang="en-US" sz="975" dirty="0"/>
          </a:p>
        </p:txBody>
      </p:sp>
      <p:sp>
        <p:nvSpPr>
          <p:cNvPr id="37" name="Text 16"/>
          <p:cNvSpPr/>
          <p:nvPr/>
        </p:nvSpPr>
        <p:spPr>
          <a:xfrm>
            <a:off x="6089005" y="5963096"/>
            <a:ext cx="53886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"I'd recommend we reduce the dose gradually — that tends to prevent the symptoms coming back all at once."</a:t>
            </a:r>
            <a:endParaRPr lang="en-US" sz="11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3587800" cy="394722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188" y="1668810"/>
            <a:ext cx="333375" cy="2667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177355"/>
            <a:ext cx="226219" cy="22621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134618"/>
            <a:ext cx="226219" cy="22621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4091880"/>
            <a:ext cx="226219" cy="22621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2175" y="1348680"/>
            <a:ext cx="3587800" cy="394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64112" y="1668810"/>
            <a:ext cx="333375" cy="2667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300" y="2177355"/>
            <a:ext cx="226219" cy="22621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0300" y="3134618"/>
            <a:ext cx="226219" cy="22621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300" y="4091880"/>
            <a:ext cx="226219" cy="19794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099" y="1348680"/>
            <a:ext cx="3587800" cy="39472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90037" y="1668810"/>
            <a:ext cx="333375" cy="2667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66224" y="2177355"/>
            <a:ext cx="226219" cy="263872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66224" y="2863155"/>
            <a:ext cx="226219" cy="226219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66224" y="3820418"/>
            <a:ext cx="226219" cy="19794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6250" y="5676900"/>
            <a:ext cx="11239500" cy="8001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4375" y="5838825"/>
            <a:ext cx="711845" cy="47625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SPECIAL POPULATIONS: CARDIOVASCULAR DISEASE</a:t>
            </a:r>
            <a:endParaRPr lang="en-US" sz="2100" dirty="0"/>
          </a:p>
        </p:txBody>
      </p:sp>
      <p:sp>
        <p:nvSpPr>
          <p:cNvPr id="22" name="Text 1"/>
          <p:cNvSpPr/>
          <p:nvPr/>
        </p:nvSpPr>
        <p:spPr>
          <a:xfrm>
            <a:off x="666750" y="834330"/>
            <a:ext cx="725819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3" name="Text 2"/>
          <p:cNvSpPr/>
          <p:nvPr/>
        </p:nvSpPr>
        <p:spPr>
          <a:xfrm>
            <a:off x="1238250" y="1629668"/>
            <a:ext cx="47777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Preference of Route</a:t>
            </a:r>
            <a:endParaRPr lang="en-US" sz="1650" dirty="0"/>
          </a:p>
        </p:txBody>
      </p:sp>
      <p:sp>
        <p:nvSpPr>
          <p:cNvPr id="24" name="Text 3"/>
          <p:cNvSpPr/>
          <p:nvPr/>
        </p:nvSpPr>
        <p:spPr>
          <a:xfrm>
            <a:off x="1035844" y="2177355"/>
            <a:ext cx="2790081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Transdermal oestrogen</a:t>
            </a:r>
            <a:r>
              <a:rPr lang="en-US" sz="1425" dirty="0">
                <a:solidFill>
                  <a:srgbClr val="2D3436"/>
                </a:solidFill>
              </a:rPr>
              <a:t> is the first-line choice for women with CVD risk.</a:t>
            </a:r>
            <a:endParaRPr lang="en-US" sz="1425" dirty="0"/>
          </a:p>
        </p:txBody>
      </p:sp>
      <p:sp>
        <p:nvSpPr>
          <p:cNvPr id="25" name="Text 4"/>
          <p:cNvSpPr/>
          <p:nvPr/>
        </p:nvSpPr>
        <p:spPr>
          <a:xfrm>
            <a:off x="1035844" y="3134618"/>
            <a:ext cx="2790081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Bypasses first-pass hepatic metabolism; avoids clotting factor stimulation.</a:t>
            </a:r>
            <a:endParaRPr lang="en-US" sz="1425" dirty="0"/>
          </a:p>
        </p:txBody>
      </p:sp>
      <p:sp>
        <p:nvSpPr>
          <p:cNvPr id="26" name="Text 5"/>
          <p:cNvSpPr/>
          <p:nvPr/>
        </p:nvSpPr>
        <p:spPr>
          <a:xfrm>
            <a:off x="1035844" y="4091880"/>
            <a:ext cx="2790081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Does </a:t>
            </a:r>
            <a:r>
              <a:rPr lang="en-US" sz="1425" b="1" dirty="0">
                <a:solidFill>
                  <a:srgbClr val="2D3436"/>
                </a:solidFill>
              </a:rPr>
              <a:t>not</a:t>
            </a:r>
            <a:r>
              <a:rPr lang="en-US" sz="1425" dirty="0">
                <a:solidFill>
                  <a:srgbClr val="2D3436"/>
                </a:solidFill>
              </a:rPr>
              <a:t> increase the risk of VTE or stroke compared to oral routes.</a:t>
            </a:r>
            <a:endParaRPr lang="en-US" sz="1425" dirty="0"/>
          </a:p>
        </p:txBody>
      </p:sp>
      <p:sp>
        <p:nvSpPr>
          <p:cNvPr id="27" name="Text 6"/>
          <p:cNvSpPr/>
          <p:nvPr/>
        </p:nvSpPr>
        <p:spPr>
          <a:xfrm>
            <a:off x="5064175" y="1629668"/>
            <a:ext cx="3771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Timing &amp; Window</a:t>
            </a:r>
            <a:endParaRPr lang="en-US" sz="1650" dirty="0"/>
          </a:p>
        </p:txBody>
      </p:sp>
      <p:sp>
        <p:nvSpPr>
          <p:cNvPr id="28" name="Text 7"/>
          <p:cNvSpPr/>
          <p:nvPr/>
        </p:nvSpPr>
        <p:spPr>
          <a:xfrm>
            <a:off x="4861768" y="2177355"/>
            <a:ext cx="2790081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Benefit is greatest when started within 10 years of menopause (Window of Opportunity).</a:t>
            </a:r>
            <a:endParaRPr lang="en-US" sz="1425" dirty="0"/>
          </a:p>
        </p:txBody>
      </p:sp>
      <p:sp>
        <p:nvSpPr>
          <p:cNvPr id="29" name="Text 8"/>
          <p:cNvSpPr/>
          <p:nvPr/>
        </p:nvSpPr>
        <p:spPr>
          <a:xfrm>
            <a:off x="4861768" y="3134618"/>
            <a:ext cx="2790081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If first CVD event occurred </a:t>
            </a:r>
            <a:r>
              <a:rPr lang="en-US" sz="1425" b="1" dirty="0">
                <a:solidFill>
                  <a:srgbClr val="2D3436"/>
                </a:solidFill>
              </a:rPr>
              <a:t>&gt;10 years post-menopause</a:t>
            </a:r>
            <a:r>
              <a:rPr lang="en-US" sz="1425" dirty="0">
                <a:solidFill>
                  <a:srgbClr val="2D3436"/>
                </a:solidFill>
              </a:rPr>
              <a:t>, cardiac benefit is less likely.</a:t>
            </a:r>
            <a:endParaRPr lang="en-US" sz="1425" dirty="0"/>
          </a:p>
        </p:txBody>
      </p:sp>
      <p:sp>
        <p:nvSpPr>
          <p:cNvPr id="30" name="Text 9"/>
          <p:cNvSpPr/>
          <p:nvPr/>
        </p:nvSpPr>
        <p:spPr>
          <a:xfrm>
            <a:off x="4861768" y="4091880"/>
            <a:ext cx="2790081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Require detailed individual risk/benefit discussion for these patients.</a:t>
            </a:r>
            <a:endParaRPr lang="en-US" sz="1425" dirty="0"/>
          </a:p>
        </p:txBody>
      </p:sp>
      <p:sp>
        <p:nvSpPr>
          <p:cNvPr id="31" name="Text 10"/>
          <p:cNvSpPr/>
          <p:nvPr/>
        </p:nvSpPr>
        <p:spPr>
          <a:xfrm>
            <a:off x="8890099" y="1629668"/>
            <a:ext cx="30175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Hypertension</a:t>
            </a:r>
            <a:endParaRPr lang="en-US" sz="1650" dirty="0"/>
          </a:p>
        </p:txBody>
      </p:sp>
      <p:sp>
        <p:nvSpPr>
          <p:cNvPr id="32" name="Text 11"/>
          <p:cNvSpPr/>
          <p:nvPr/>
        </p:nvSpPr>
        <p:spPr>
          <a:xfrm>
            <a:off x="8687693" y="2177355"/>
            <a:ext cx="2790081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Safe to use in women with </a:t>
            </a:r>
            <a:r>
              <a:rPr lang="en-US" sz="1425" b="1" dirty="0">
                <a:solidFill>
                  <a:srgbClr val="2D3436"/>
                </a:solidFill>
              </a:rPr>
              <a:t>well-controlled</a:t>
            </a:r>
            <a:r>
              <a:rPr lang="en-US" sz="1425" dirty="0">
                <a:solidFill>
                  <a:srgbClr val="2D3436"/>
                </a:solidFill>
              </a:rPr>
              <a:t> hypertension.</a:t>
            </a:r>
            <a:endParaRPr lang="en-US" sz="1425" dirty="0"/>
          </a:p>
        </p:txBody>
      </p:sp>
      <p:sp>
        <p:nvSpPr>
          <p:cNvPr id="33" name="Text 12"/>
          <p:cNvSpPr/>
          <p:nvPr/>
        </p:nvSpPr>
        <p:spPr>
          <a:xfrm>
            <a:off x="8687693" y="2863155"/>
            <a:ext cx="2790081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Blood pressure may actually improve due to oestrogen's vasodilatory effects.</a:t>
            </a:r>
            <a:endParaRPr lang="en-US" sz="1425" dirty="0"/>
          </a:p>
        </p:txBody>
      </p:sp>
      <p:sp>
        <p:nvSpPr>
          <p:cNvPr id="34" name="Text 13"/>
          <p:cNvSpPr/>
          <p:nvPr/>
        </p:nvSpPr>
        <p:spPr>
          <a:xfrm>
            <a:off x="8687693" y="3820418"/>
            <a:ext cx="2790081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D3436"/>
                </a:solidFill>
              </a:rPr>
              <a:t>Routine monitoring is essential; escalate management if BP rises on HRT.</a:t>
            </a:r>
            <a:endParaRPr lang="en-US" sz="1425" dirty="0"/>
          </a:p>
        </p:txBody>
      </p:sp>
      <p:sp>
        <p:nvSpPr>
          <p:cNvPr id="35" name="Text 14"/>
          <p:cNvSpPr/>
          <p:nvPr/>
        </p:nvSpPr>
        <p:spPr>
          <a:xfrm>
            <a:off x="828675" y="5838825"/>
            <a:ext cx="483245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TIP</a:t>
            </a:r>
            <a:endParaRPr lang="en-US" sz="1050" dirty="0"/>
          </a:p>
        </p:txBody>
      </p:sp>
      <p:sp>
        <p:nvSpPr>
          <p:cNvPr id="36" name="Text 15"/>
          <p:cNvSpPr/>
          <p:nvPr/>
        </p:nvSpPr>
        <p:spPr>
          <a:xfrm>
            <a:off x="1616720" y="5819775"/>
            <a:ext cx="986090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F9FBF9"/>
                </a:solidFill>
              </a:rPr>
              <a:t>Transdermal oestrogen is not associated with an increased risk of VTE, even in women with high BMI or existing cardiovascular risk factors.</a:t>
            </a:r>
            <a:endParaRPr lang="en-US" sz="13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355877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650206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072580"/>
            <a:ext cx="214313" cy="2143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701230"/>
            <a:ext cx="214313" cy="21431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3329880"/>
            <a:ext cx="214313" cy="21431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348680"/>
            <a:ext cx="5476875" cy="355877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4625" y="1650206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072580"/>
            <a:ext cx="214313" cy="21431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2701230"/>
            <a:ext cx="214313" cy="21431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3329880"/>
            <a:ext cx="214313" cy="21431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5478959"/>
            <a:ext cx="11239500" cy="109329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5717084"/>
            <a:ext cx="10953750" cy="71229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625" y="5973217"/>
            <a:ext cx="1318320" cy="200025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SPECIAL POPULATIONS: DIABETES AND LIVER DISEASE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666750" y="834330"/>
            <a:ext cx="761330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0" name="Text 2"/>
          <p:cNvSpPr/>
          <p:nvPr/>
        </p:nvSpPr>
        <p:spPr>
          <a:xfrm>
            <a:off x="1238250" y="1601093"/>
            <a:ext cx="55321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Management in Diabetes</a:t>
            </a:r>
            <a:endParaRPr lang="en-US" sz="1650" dirty="0"/>
          </a:p>
        </p:txBody>
      </p:sp>
      <p:sp>
        <p:nvSpPr>
          <p:cNvPr id="21" name="Text 3"/>
          <p:cNvSpPr/>
          <p:nvPr/>
        </p:nvSpPr>
        <p:spPr>
          <a:xfrm>
            <a:off x="928688" y="2072580"/>
            <a:ext cx="4786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Transdermal route is preferred:</a:t>
            </a:r>
            <a:r>
              <a:rPr lang="en-US" sz="1350" dirty="0">
                <a:solidFill>
                  <a:srgbClr val="2D3436"/>
                </a:solidFill>
              </a:rPr>
              <a:t> Minimal impact on glucose metabolism compared to oral.</a:t>
            </a:r>
            <a:endParaRPr lang="en-US" sz="1350" dirty="0"/>
          </a:p>
        </p:txBody>
      </p:sp>
      <p:sp>
        <p:nvSpPr>
          <p:cNvPr id="22" name="Text 4"/>
          <p:cNvSpPr/>
          <p:nvPr/>
        </p:nvSpPr>
        <p:spPr>
          <a:xfrm>
            <a:off x="928688" y="2701230"/>
            <a:ext cx="4786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Lipid Profile Safety:</a:t>
            </a:r>
            <a:r>
              <a:rPr lang="en-US" sz="1350" dirty="0">
                <a:solidFill>
                  <a:srgbClr val="2D3436"/>
                </a:solidFill>
              </a:rPr>
              <a:t> Transdermal avoids the increase in triglycerides often seen with oral oestrogen.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928688" y="3329880"/>
            <a:ext cx="4786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Metabolic Benefit:</a:t>
            </a:r>
            <a:r>
              <a:rPr lang="en-US" sz="1350" dirty="0">
                <a:solidFill>
                  <a:srgbClr val="2D3436"/>
                </a:solidFill>
              </a:rPr>
              <a:t> HRT does not cause diabetes and may actually improve insulin sensitivity in some.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7000875" y="1601093"/>
            <a:ext cx="51911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D3436"/>
                </a:solidFill>
              </a:rPr>
              <a:t>Liver &amp; Gallbladder Disease</a:t>
            </a:r>
            <a:endParaRPr lang="en-US" sz="1650" dirty="0"/>
          </a:p>
        </p:txBody>
      </p:sp>
      <p:sp>
        <p:nvSpPr>
          <p:cNvPr id="25" name="Text 7"/>
          <p:cNvSpPr/>
          <p:nvPr/>
        </p:nvSpPr>
        <p:spPr>
          <a:xfrm>
            <a:off x="6691313" y="2072580"/>
            <a:ext cx="4786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Avoid Oral:</a:t>
            </a:r>
            <a:r>
              <a:rPr lang="en-US" sz="1350" dirty="0">
                <a:solidFill>
                  <a:srgbClr val="2D3436"/>
                </a:solidFill>
              </a:rPr>
              <a:t> Metabolised by the liver; contraindicated in active liver disease.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6691313" y="2701230"/>
            <a:ext cx="4786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Transdermal Safety:</a:t>
            </a:r>
            <a:r>
              <a:rPr lang="en-US" sz="1350" dirty="0">
                <a:solidFill>
                  <a:srgbClr val="2D3436"/>
                </a:solidFill>
              </a:rPr>
              <a:t> Bypasses first-pass hepatic metabolism; safe once LFTs have normalised.</a:t>
            </a:r>
            <a:endParaRPr lang="en-US" sz="1350" dirty="0"/>
          </a:p>
        </p:txBody>
      </p:sp>
      <p:sp>
        <p:nvSpPr>
          <p:cNvPr id="27" name="Text 9"/>
          <p:cNvSpPr/>
          <p:nvPr/>
        </p:nvSpPr>
        <p:spPr>
          <a:xfrm>
            <a:off x="6691313" y="3329880"/>
            <a:ext cx="47863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Gallbladder Disease:</a:t>
            </a:r>
            <a:r>
              <a:rPr lang="en-US" sz="1350" dirty="0">
                <a:solidFill>
                  <a:srgbClr val="2D3436"/>
                </a:solidFill>
              </a:rPr>
              <a:t> Oral oestrogen increases gallstone risk; transdermal is much safer.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809625" y="5973217"/>
            <a:ext cx="1175445" cy="20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AKT CLINICAL TIP</a:t>
            </a:r>
            <a:endParaRPr lang="en-US" sz="1050" dirty="0"/>
          </a:p>
        </p:txBody>
      </p:sp>
      <p:sp>
        <p:nvSpPr>
          <p:cNvPr id="29" name="Text 11"/>
          <p:cNvSpPr/>
          <p:nvPr/>
        </p:nvSpPr>
        <p:spPr>
          <a:xfrm>
            <a:off x="2270820" y="5859959"/>
            <a:ext cx="911155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Always choose the </a:t>
            </a:r>
            <a:r>
              <a:rPr lang="en-US" sz="1200" b="1" dirty="0">
                <a:solidFill>
                  <a:srgbClr val="D35400"/>
                </a:solidFill>
              </a:rPr>
              <a:t>transdermal route</a:t>
            </a:r>
            <a:r>
              <a:rPr lang="en-US" sz="1200" b="1" dirty="0">
                <a:solidFill>
                  <a:srgbClr val="FFFFFF"/>
                </a:solidFill>
              </a:rPr>
              <a:t> for patients with metabolic or hepatic concerns to avoid the "first-pass effect" and maintain physiological stability.</a:t>
            </a:r>
            <a:endParaRPr 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512832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615380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072580"/>
            <a:ext cx="119063" cy="11906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704802"/>
            <a:ext cx="119063" cy="11906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3337024"/>
            <a:ext cx="119063" cy="11906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348680"/>
            <a:ext cx="5476875" cy="408057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615380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2072580"/>
            <a:ext cx="119063" cy="10819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2704802"/>
            <a:ext cx="119063" cy="11906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3337024"/>
            <a:ext cx="119063" cy="11906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3912096"/>
            <a:ext cx="5000625" cy="571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4166295"/>
            <a:ext cx="178594" cy="20597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5715000"/>
            <a:ext cx="5476875" cy="762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5857875"/>
            <a:ext cx="600075" cy="47625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SPECIAL POPULATIONS: MIGRAINE WITH AURA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666750" y="834330"/>
            <a:ext cx="59959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0" name="Text 2"/>
          <p:cNvSpPr/>
          <p:nvPr/>
        </p:nvSpPr>
        <p:spPr>
          <a:xfrm>
            <a:off x="1114425" y="1586805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Contraindications &amp; Risks</a:t>
            </a:r>
            <a:endParaRPr lang="en-US" sz="1500" dirty="0"/>
          </a:p>
        </p:txBody>
      </p:sp>
      <p:sp>
        <p:nvSpPr>
          <p:cNvPr id="21" name="Text 3"/>
          <p:cNvSpPr/>
          <p:nvPr/>
        </p:nvSpPr>
        <p:spPr>
          <a:xfrm>
            <a:off x="928688" y="2015430"/>
            <a:ext cx="4786313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C53030"/>
                </a:solidFill>
              </a:rPr>
              <a:t>Oral oestrogen is contraindicated</a:t>
            </a:r>
            <a:r>
              <a:rPr lang="en-US" sz="1275" dirty="0">
                <a:solidFill>
                  <a:srgbClr val="2D3436"/>
                </a:solidFill>
              </a:rPr>
              <a:t> in women with a history of migraine with aura.</a:t>
            </a:r>
            <a:endParaRPr lang="en-US" sz="1275" dirty="0"/>
          </a:p>
        </p:txBody>
      </p:sp>
      <p:sp>
        <p:nvSpPr>
          <p:cNvPr id="22" name="Text 4"/>
          <p:cNvSpPr/>
          <p:nvPr/>
        </p:nvSpPr>
        <p:spPr>
          <a:xfrm>
            <a:off x="928688" y="2647652"/>
            <a:ext cx="4786313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Associated with a significantly </a:t>
            </a:r>
            <a:r>
              <a:rPr lang="en-US" sz="1275" b="1" dirty="0">
                <a:solidFill>
                  <a:srgbClr val="C53030"/>
                </a:solidFill>
              </a:rPr>
              <a:t>increased stroke risk</a:t>
            </a:r>
            <a:r>
              <a:rPr lang="en-US" sz="1275" dirty="0">
                <a:solidFill>
                  <a:srgbClr val="2D3436"/>
                </a:solidFill>
              </a:rPr>
              <a:t> due to the hepatic first-pass effect on clotting factors.</a:t>
            </a:r>
            <a:endParaRPr lang="en-US" sz="1275" dirty="0"/>
          </a:p>
        </p:txBody>
      </p:sp>
      <p:sp>
        <p:nvSpPr>
          <p:cNvPr id="23" name="Text 5"/>
          <p:cNvSpPr/>
          <p:nvPr/>
        </p:nvSpPr>
        <p:spPr>
          <a:xfrm>
            <a:off x="928688" y="3279874"/>
            <a:ext cx="4786313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Oral preparations can cause rapid fluctuations in serum oestrogen, which often act as </a:t>
            </a:r>
            <a:r>
              <a:rPr lang="en-US" sz="1275" b="1" dirty="0">
                <a:solidFill>
                  <a:srgbClr val="C53030"/>
                </a:solidFill>
              </a:rPr>
              <a:t>migraine triggers</a:t>
            </a:r>
            <a:r>
              <a:rPr lang="en-US" sz="1275" dirty="0">
                <a:solidFill>
                  <a:srgbClr val="2D3436"/>
                </a:solidFill>
              </a:rPr>
              <a:t>.</a:t>
            </a:r>
            <a:endParaRPr lang="en-US" sz="1275" dirty="0"/>
          </a:p>
        </p:txBody>
      </p:sp>
      <p:sp>
        <p:nvSpPr>
          <p:cNvPr id="24" name="Text 6"/>
          <p:cNvSpPr/>
          <p:nvPr/>
        </p:nvSpPr>
        <p:spPr>
          <a:xfrm>
            <a:off x="6877050" y="158680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Preferred Management</a:t>
            </a:r>
            <a:endParaRPr lang="en-US" sz="1500" dirty="0"/>
          </a:p>
        </p:txBody>
      </p:sp>
      <p:sp>
        <p:nvSpPr>
          <p:cNvPr id="25" name="Text 7"/>
          <p:cNvSpPr/>
          <p:nvPr/>
        </p:nvSpPr>
        <p:spPr>
          <a:xfrm>
            <a:off x="6691313" y="2015430"/>
            <a:ext cx="4786313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Use </a:t>
            </a:r>
            <a:r>
              <a:rPr lang="en-US" sz="1275" b="1" dirty="0">
                <a:solidFill>
                  <a:srgbClr val="2D6A4F"/>
                </a:solidFill>
              </a:rPr>
              <a:t>transdermal oestrogen</a:t>
            </a:r>
            <a:r>
              <a:rPr lang="en-US" sz="1275" dirty="0">
                <a:solidFill>
                  <a:srgbClr val="2D3436"/>
                </a:solidFill>
              </a:rPr>
              <a:t> (patches, gels, or sprays) as the first-line route.</a:t>
            </a:r>
            <a:endParaRPr lang="en-US" sz="1275" dirty="0"/>
          </a:p>
        </p:txBody>
      </p:sp>
      <p:sp>
        <p:nvSpPr>
          <p:cNvPr id="26" name="Text 8"/>
          <p:cNvSpPr/>
          <p:nvPr/>
        </p:nvSpPr>
        <p:spPr>
          <a:xfrm>
            <a:off x="6691313" y="2647652"/>
            <a:ext cx="4786313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Transdermal delivery provides </a:t>
            </a:r>
            <a:r>
              <a:rPr lang="en-US" sz="1275" b="1" dirty="0">
                <a:solidFill>
                  <a:srgbClr val="2D6A4F"/>
                </a:solidFill>
              </a:rPr>
              <a:t>stable, physiological levels</a:t>
            </a:r>
            <a:r>
              <a:rPr lang="en-US" sz="1275" dirty="0">
                <a:solidFill>
                  <a:srgbClr val="2D3436"/>
                </a:solidFill>
              </a:rPr>
              <a:t> of oestrogen without peaks and troughs.</a:t>
            </a:r>
            <a:endParaRPr lang="en-US" sz="1275" dirty="0"/>
          </a:p>
        </p:txBody>
      </p:sp>
      <p:sp>
        <p:nvSpPr>
          <p:cNvPr id="27" name="Text 9"/>
          <p:cNvSpPr/>
          <p:nvPr/>
        </p:nvSpPr>
        <p:spPr>
          <a:xfrm>
            <a:off x="6691313" y="3279874"/>
            <a:ext cx="4786313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Start with a </a:t>
            </a:r>
            <a:r>
              <a:rPr lang="en-US" sz="1275" b="1" dirty="0">
                <a:solidFill>
                  <a:srgbClr val="2D3436"/>
                </a:solidFill>
              </a:rPr>
              <a:t>low constant dose</a:t>
            </a:r>
            <a:r>
              <a:rPr lang="en-US" sz="1275" dirty="0">
                <a:solidFill>
                  <a:srgbClr val="2D3436"/>
                </a:solidFill>
              </a:rPr>
              <a:t> and titrate slowly to minimize triggering neurological symptoms.</a:t>
            </a:r>
            <a:endParaRPr lang="en-US" sz="1275" dirty="0"/>
          </a:p>
        </p:txBody>
      </p:sp>
      <p:sp>
        <p:nvSpPr>
          <p:cNvPr id="28" name="Text 10"/>
          <p:cNvSpPr/>
          <p:nvPr/>
        </p:nvSpPr>
        <p:spPr>
          <a:xfrm>
            <a:off x="6750844" y="4054971"/>
            <a:ext cx="472678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Refer to a menopause specialist or neurologist if migraine frequency increases or aura pattern changes.</a:t>
            </a:r>
            <a:endParaRPr lang="en-US" sz="1125" dirty="0"/>
          </a:p>
        </p:txBody>
      </p:sp>
      <p:sp>
        <p:nvSpPr>
          <p:cNvPr id="29" name="Text 11"/>
          <p:cNvSpPr/>
          <p:nvPr/>
        </p:nvSpPr>
        <p:spPr>
          <a:xfrm>
            <a:off x="6572250" y="5857875"/>
            <a:ext cx="409575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PEARL</a:t>
            </a:r>
            <a:endParaRPr lang="en-US" sz="1050" dirty="0"/>
          </a:p>
        </p:txBody>
      </p:sp>
      <p:sp>
        <p:nvSpPr>
          <p:cNvPr id="30" name="Text 12"/>
          <p:cNvSpPr/>
          <p:nvPr/>
        </p:nvSpPr>
        <p:spPr>
          <a:xfrm>
            <a:off x="7219950" y="5867400"/>
            <a:ext cx="42576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FFFFF"/>
                </a:solidFill>
              </a:rPr>
              <a:t>Transdermal oestrogen is NOT associated with increased stroke risk, making it the safest choice for migraineurs.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39472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634430"/>
            <a:ext cx="428625" cy="4286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1753493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310705"/>
            <a:ext cx="166688" cy="1555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967930"/>
            <a:ext cx="166688" cy="17948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625155"/>
            <a:ext cx="166688" cy="17948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348680"/>
            <a:ext cx="5476875" cy="394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4625" y="1634430"/>
            <a:ext cx="428625" cy="4286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9875" y="1753493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4625" y="2310705"/>
            <a:ext cx="166688" cy="1666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4625" y="2967930"/>
            <a:ext cx="166688" cy="1666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4625" y="3625155"/>
            <a:ext cx="166688" cy="19437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250" y="5581650"/>
            <a:ext cx="11239500" cy="8953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000" y="5781675"/>
            <a:ext cx="824805" cy="4953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SPECIAL POPULATIONS: SUBTOTAL HYSTERECTOMY</a:t>
            </a:r>
            <a:endParaRPr lang="en-US" sz="2100" dirty="0"/>
          </a:p>
        </p:txBody>
      </p:sp>
      <p:sp>
        <p:nvSpPr>
          <p:cNvPr id="20" name="Text 1"/>
          <p:cNvSpPr/>
          <p:nvPr/>
        </p:nvSpPr>
        <p:spPr>
          <a:xfrm>
            <a:off x="666750" y="834330"/>
            <a:ext cx="720908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1" name="Text 2"/>
          <p:cNvSpPr/>
          <p:nvPr/>
        </p:nvSpPr>
        <p:spPr>
          <a:xfrm>
            <a:off x="1333500" y="1705868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Understanding the Risk</a:t>
            </a:r>
            <a:endParaRPr lang="en-US" sz="1500" dirty="0"/>
          </a:p>
        </p:txBody>
      </p:sp>
      <p:sp>
        <p:nvSpPr>
          <p:cNvPr id="22" name="Text 3"/>
          <p:cNvSpPr/>
          <p:nvPr/>
        </p:nvSpPr>
        <p:spPr>
          <a:xfrm>
            <a:off x="1042988" y="2253555"/>
            <a:ext cx="46243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Anatomical Retainer:</a:t>
            </a:r>
            <a:r>
              <a:rPr lang="en-US" sz="1350" dirty="0">
                <a:solidFill>
                  <a:srgbClr val="2D3436"/>
                </a:solidFill>
              </a:rPr>
              <a:t> The cervix is preserved in subtotal hysterectomy.</a:t>
            </a:r>
            <a:endParaRPr lang="en-US" sz="1350" dirty="0"/>
          </a:p>
        </p:txBody>
      </p:sp>
      <p:sp>
        <p:nvSpPr>
          <p:cNvPr id="23" name="Text 4"/>
          <p:cNvSpPr/>
          <p:nvPr/>
        </p:nvSpPr>
        <p:spPr>
          <a:xfrm>
            <a:off x="1042988" y="2910780"/>
            <a:ext cx="46243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Residual Tissue:</a:t>
            </a:r>
            <a:r>
              <a:rPr lang="en-US" sz="1350" dirty="0">
                <a:solidFill>
                  <a:srgbClr val="2D3436"/>
                </a:solidFill>
              </a:rPr>
              <a:t> There may be residual endometrial tissue in the cervical stump.</a:t>
            </a:r>
            <a:endParaRPr lang="en-US" sz="1350" dirty="0"/>
          </a:p>
        </p:txBody>
      </p:sp>
      <p:sp>
        <p:nvSpPr>
          <p:cNvPr id="24" name="Text 5"/>
          <p:cNvSpPr/>
          <p:nvPr/>
        </p:nvSpPr>
        <p:spPr>
          <a:xfrm>
            <a:off x="1042988" y="3568005"/>
            <a:ext cx="46243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Unopposed Risk:</a:t>
            </a:r>
            <a:r>
              <a:rPr lang="en-US" sz="1350" dirty="0">
                <a:solidFill>
                  <a:srgbClr val="2D3436"/>
                </a:solidFill>
              </a:rPr>
              <a:t> Oestrogen-only HRT can lead to hyperplasia in that small area.</a:t>
            </a:r>
            <a:endParaRPr lang="en-US" sz="1350" dirty="0"/>
          </a:p>
        </p:txBody>
      </p:sp>
      <p:sp>
        <p:nvSpPr>
          <p:cNvPr id="25" name="Text 6"/>
          <p:cNvSpPr/>
          <p:nvPr/>
        </p:nvSpPr>
        <p:spPr>
          <a:xfrm>
            <a:off x="7096125" y="1705868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Management Strategy</a:t>
            </a:r>
            <a:endParaRPr lang="en-US" sz="1500" dirty="0"/>
          </a:p>
        </p:txBody>
      </p:sp>
      <p:sp>
        <p:nvSpPr>
          <p:cNvPr id="26" name="Text 7"/>
          <p:cNvSpPr/>
          <p:nvPr/>
        </p:nvSpPr>
        <p:spPr>
          <a:xfrm>
            <a:off x="6805613" y="2253555"/>
            <a:ext cx="46243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Surgical Check:</a:t>
            </a:r>
            <a:r>
              <a:rPr lang="en-US" sz="1350" dirty="0">
                <a:solidFill>
                  <a:srgbClr val="2D3436"/>
                </a:solidFill>
              </a:rPr>
              <a:t> Review the operation note to confirm if subtotal or total.</a:t>
            </a:r>
            <a:endParaRPr lang="en-US" sz="1350" dirty="0"/>
          </a:p>
        </p:txBody>
      </p:sp>
      <p:sp>
        <p:nvSpPr>
          <p:cNvPr id="27" name="Text 8"/>
          <p:cNvSpPr/>
          <p:nvPr/>
        </p:nvSpPr>
        <p:spPr>
          <a:xfrm>
            <a:off x="6805613" y="2910780"/>
            <a:ext cx="46243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Progestogen Cover:</a:t>
            </a:r>
            <a:r>
              <a:rPr lang="en-US" sz="1350" dirty="0">
                <a:solidFill>
                  <a:srgbClr val="2D3436"/>
                </a:solidFill>
              </a:rPr>
              <a:t> Some specialists recommend combined HRT to be safe.</a:t>
            </a:r>
            <a:endParaRPr lang="en-US" sz="1350" dirty="0"/>
          </a:p>
        </p:txBody>
      </p:sp>
      <p:sp>
        <p:nvSpPr>
          <p:cNvPr id="28" name="Text 9"/>
          <p:cNvSpPr/>
          <p:nvPr/>
        </p:nvSpPr>
        <p:spPr>
          <a:xfrm>
            <a:off x="6805613" y="3568005"/>
            <a:ext cx="46243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Clinical Sign:</a:t>
            </a:r>
            <a:r>
              <a:rPr lang="en-US" sz="1350" dirty="0">
                <a:solidFill>
                  <a:srgbClr val="2D3436"/>
                </a:solidFill>
              </a:rPr>
              <a:t> If cyclical spotting occurs post-HRT start, treat as a "uterus present" patient.</a:t>
            </a:r>
            <a:endParaRPr lang="en-US" sz="1350" dirty="0"/>
          </a:p>
        </p:txBody>
      </p:sp>
      <p:sp>
        <p:nvSpPr>
          <p:cNvPr id="29" name="Text 10"/>
          <p:cNvSpPr/>
          <p:nvPr/>
        </p:nvSpPr>
        <p:spPr>
          <a:xfrm>
            <a:off x="904875" y="5781675"/>
            <a:ext cx="539055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PEARL</a:t>
            </a:r>
            <a:endParaRPr lang="en-US" sz="1050" dirty="0"/>
          </a:p>
        </p:txBody>
      </p:sp>
      <p:sp>
        <p:nvSpPr>
          <p:cNvPr id="30" name="Text 11"/>
          <p:cNvSpPr/>
          <p:nvPr/>
        </p:nvSpPr>
        <p:spPr>
          <a:xfrm>
            <a:off x="1777305" y="5772150"/>
            <a:ext cx="965269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Never assume "Hysterectomy" = "Oestrogen Only". Always check the type of surgery. If the cervix is still there, the risk of endometrial cancer remains in the stump.</a:t>
            </a:r>
            <a:endParaRPr lang="en-US" sz="13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106216"/>
            <a:ext cx="6024563" cy="270837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2334816"/>
            <a:ext cx="5567363" cy="6000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3096816"/>
            <a:ext cx="228600" cy="20568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3637657"/>
            <a:ext cx="228600" cy="27429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4178498"/>
            <a:ext cx="228600" cy="2571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5005090"/>
            <a:ext cx="6024563" cy="7143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5152727"/>
            <a:ext cx="431304" cy="4191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86563" y="1640235"/>
            <a:ext cx="4929188" cy="2286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86563" y="4116735"/>
            <a:ext cx="4929188" cy="206871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77063" y="4348163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77063" y="4678710"/>
            <a:ext cx="2226469" cy="3524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91363" y="4793903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98781" y="4678710"/>
            <a:ext cx="2226469" cy="3524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13081" y="4793903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77063" y="5126385"/>
            <a:ext cx="2226469" cy="3524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91363" y="5241578"/>
            <a:ext cx="166688" cy="1372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98781" y="5126385"/>
            <a:ext cx="2226469" cy="3524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13081" y="5241578"/>
            <a:ext cx="166688" cy="13722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COMPLIANCE STRATEGIES AND PATIENT SUPPORT</a:t>
            </a:r>
            <a:endParaRPr lang="en-US" sz="2100" dirty="0"/>
          </a:p>
        </p:txBody>
      </p:sp>
      <p:sp>
        <p:nvSpPr>
          <p:cNvPr id="24" name="Text 1"/>
          <p:cNvSpPr/>
          <p:nvPr/>
        </p:nvSpPr>
        <p:spPr>
          <a:xfrm>
            <a:off x="666750" y="834330"/>
            <a:ext cx="692735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5" name="Text 2"/>
          <p:cNvSpPr/>
          <p:nvPr/>
        </p:nvSpPr>
        <p:spPr>
          <a:xfrm>
            <a:off x="704850" y="2334816"/>
            <a:ext cx="158496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D35400"/>
                </a:solidFill>
              </a:rPr>
              <a:t>35%</a:t>
            </a:r>
            <a:endParaRPr lang="en-US" sz="2400" dirty="0"/>
          </a:p>
        </p:txBody>
      </p:sp>
      <p:sp>
        <p:nvSpPr>
          <p:cNvPr id="26" name="Text 3"/>
          <p:cNvSpPr/>
          <p:nvPr/>
        </p:nvSpPr>
        <p:spPr>
          <a:xfrm>
            <a:off x="1457771" y="2340620"/>
            <a:ext cx="4814441" cy="4455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Discontinuation rate due to side effects. Early judgment is the primary hurdle.</a:t>
            </a:r>
            <a:endParaRPr lang="en-US" sz="1350" dirty="0"/>
          </a:p>
        </p:txBody>
      </p:sp>
      <p:sp>
        <p:nvSpPr>
          <p:cNvPr id="27" name="Text 4"/>
          <p:cNvSpPr/>
          <p:nvPr/>
        </p:nvSpPr>
        <p:spPr>
          <a:xfrm>
            <a:off x="1047750" y="3077766"/>
            <a:ext cx="52244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Shared Decision-Making:</a:t>
            </a:r>
            <a:r>
              <a:rPr lang="en-US" sz="1200" dirty="0">
                <a:solidFill>
                  <a:srgbClr val="2D3436"/>
                </a:solidFill>
              </a:rPr>
              <a:t> Involving patients in regimen choice improves adherence and ownership of the treatment plan.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1047750" y="3618607"/>
            <a:ext cx="52244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Written Information:</a:t>
            </a:r>
            <a:r>
              <a:rPr lang="en-US" sz="1200" dirty="0">
                <a:solidFill>
                  <a:srgbClr val="2D3436"/>
                </a:solidFill>
              </a:rPr>
              <a:t> Provide leaflets (e.g., Henpicked, NHS, Menopause Support) to reinforce safety and expectations.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1047750" y="4159448"/>
            <a:ext cx="522446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The 3-Month Proactive Review:</a:t>
            </a:r>
            <a:r>
              <a:rPr lang="en-US" sz="1200" dirty="0">
                <a:solidFill>
                  <a:srgbClr val="2D3436"/>
                </a:solidFill>
              </a:rPr>
              <a:t> Book follow-ups at initiation. Do not leave reviews open-ended; acknowledge "settling-in" side effects.</a:t>
            </a:r>
            <a:endParaRPr lang="en-US" sz="1200" dirty="0"/>
          </a:p>
        </p:txBody>
      </p:sp>
      <p:sp>
        <p:nvSpPr>
          <p:cNvPr id="30" name="Text 7"/>
          <p:cNvSpPr/>
          <p:nvPr/>
        </p:nvSpPr>
        <p:spPr>
          <a:xfrm>
            <a:off x="742950" y="5152727"/>
            <a:ext cx="278904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SCA TIP</a:t>
            </a:r>
            <a:endParaRPr lang="en-US" sz="900" dirty="0"/>
          </a:p>
        </p:txBody>
      </p:sp>
      <p:sp>
        <p:nvSpPr>
          <p:cNvPr id="31" name="Text 8"/>
          <p:cNvSpPr/>
          <p:nvPr/>
        </p:nvSpPr>
        <p:spPr>
          <a:xfrm>
            <a:off x="1240929" y="5147965"/>
            <a:ext cx="506938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2D3436"/>
                </a:solidFill>
              </a:rPr>
              <a:t>"Acknowledge breast cancer concerns directly. Dismissing fears leads to non-compliance; evidence-based empathy builds trust."</a:t>
            </a:r>
            <a:endParaRPr lang="en-US" sz="1125" dirty="0"/>
          </a:p>
        </p:txBody>
      </p:sp>
      <p:sp>
        <p:nvSpPr>
          <p:cNvPr id="32" name="Text 9"/>
          <p:cNvSpPr/>
          <p:nvPr/>
        </p:nvSpPr>
        <p:spPr>
          <a:xfrm>
            <a:off x="7286625" y="4307235"/>
            <a:ext cx="49053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Practical Tips for Success</a:t>
            </a:r>
            <a:endParaRPr lang="en-US" sz="1350" dirty="0"/>
          </a:p>
        </p:txBody>
      </p:sp>
      <p:sp>
        <p:nvSpPr>
          <p:cNvPr id="33" name="Text 10"/>
          <p:cNvSpPr/>
          <p:nvPr/>
        </p:nvSpPr>
        <p:spPr>
          <a:xfrm>
            <a:off x="7305675" y="4678710"/>
            <a:ext cx="3158983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 Warm skin for patches</a:t>
            </a:r>
            <a:endParaRPr lang="en-US" sz="1050" dirty="0"/>
          </a:p>
        </p:txBody>
      </p:sp>
      <p:sp>
        <p:nvSpPr>
          <p:cNvPr id="34" name="Text 11"/>
          <p:cNvSpPr/>
          <p:nvPr/>
        </p:nvSpPr>
        <p:spPr>
          <a:xfrm>
            <a:off x="9627394" y="4678710"/>
            <a:ext cx="2564606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 Rotate application sites</a:t>
            </a:r>
            <a:endParaRPr lang="en-US" sz="1050" dirty="0"/>
          </a:p>
        </p:txBody>
      </p:sp>
      <p:sp>
        <p:nvSpPr>
          <p:cNvPr id="35" name="Text 12"/>
          <p:cNvSpPr/>
          <p:nvPr/>
        </p:nvSpPr>
        <p:spPr>
          <a:xfrm>
            <a:off x="7305675" y="5126385"/>
            <a:ext cx="2728213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 No oils before gel</a:t>
            </a:r>
            <a:endParaRPr lang="en-US" sz="1050" dirty="0"/>
          </a:p>
        </p:txBody>
      </p:sp>
      <p:sp>
        <p:nvSpPr>
          <p:cNvPr id="36" name="Text 13"/>
          <p:cNvSpPr/>
          <p:nvPr/>
        </p:nvSpPr>
        <p:spPr>
          <a:xfrm>
            <a:off x="9627394" y="5126385"/>
            <a:ext cx="2564606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 Avoid waistline rubbing</a:t>
            </a:r>
            <a:endParaRPr lang="en-US" sz="1050" dirty="0"/>
          </a:p>
        </p:txBody>
      </p:sp>
      <p:sp>
        <p:nvSpPr>
          <p:cNvPr id="37" name="Text 14"/>
          <p:cNvSpPr/>
          <p:nvPr/>
        </p:nvSpPr>
        <p:spPr>
          <a:xfrm>
            <a:off x="6977063" y="5621685"/>
            <a:ext cx="454818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636E72"/>
                </a:solidFill>
              </a:rPr>
              <a:t>Patch struggles?</a:t>
            </a:r>
            <a:r>
              <a:rPr lang="en-US" sz="1050" dirty="0">
                <a:solidFill>
                  <a:srgbClr val="636E72"/>
                </a:solidFill>
              </a:rPr>
              <a:t> Suggest gel or spray as a user-friendly alternative to improve daily compliance.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04800"/>
            <a:ext cx="11239500" cy="72955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262955"/>
            <a:ext cx="5524500" cy="234032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443930"/>
            <a:ext cx="5067300" cy="342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47250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1948755"/>
            <a:ext cx="142875" cy="114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238226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2527697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3003203"/>
            <a:ext cx="5067300" cy="4191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0" y="1262955"/>
            <a:ext cx="5524500" cy="234032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9850" y="1443930"/>
            <a:ext cx="5067300" cy="342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9850" y="1472505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9850" y="1948755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9850" y="2238226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9850" y="2527697"/>
            <a:ext cx="142875" cy="1143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9850" y="3003203"/>
            <a:ext cx="5067300" cy="4191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6250" y="3755678"/>
            <a:ext cx="5524500" cy="234032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4850" y="3936653"/>
            <a:ext cx="5067300" cy="3429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4850" y="3965228"/>
            <a:ext cx="285750" cy="2286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4441478"/>
            <a:ext cx="142875" cy="1143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4730948"/>
            <a:ext cx="142875" cy="1143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4850" y="5495925"/>
            <a:ext cx="5067300" cy="4191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0" y="3755678"/>
            <a:ext cx="5524500" cy="2340322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9850" y="3936653"/>
            <a:ext cx="5067300" cy="3429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19850" y="3965228"/>
            <a:ext cx="285750" cy="22860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9850" y="4441478"/>
            <a:ext cx="142875" cy="1143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9850" y="4730948"/>
            <a:ext cx="142875" cy="1143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9850" y="5020419"/>
            <a:ext cx="142875" cy="1143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19850" y="5495925"/>
            <a:ext cx="5067300" cy="4191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33148" y="6324600"/>
            <a:ext cx="1213991" cy="2286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42389" y="6324600"/>
            <a:ext cx="1173361" cy="228600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666750" y="381000"/>
            <a:ext cx="992124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RED FLAGS: WHEN TO ACT URGENTLY</a:t>
            </a:r>
            <a:endParaRPr lang="en-US" sz="2100" dirty="0"/>
          </a:p>
        </p:txBody>
      </p:sp>
      <p:sp>
        <p:nvSpPr>
          <p:cNvPr id="34" name="Text 1"/>
          <p:cNvSpPr/>
          <p:nvPr/>
        </p:nvSpPr>
        <p:spPr>
          <a:xfrm>
            <a:off x="666750" y="729555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35" name="Text 2"/>
          <p:cNvSpPr/>
          <p:nvPr/>
        </p:nvSpPr>
        <p:spPr>
          <a:xfrm>
            <a:off x="1133475" y="1443930"/>
            <a:ext cx="3657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Vaginal Bleeding</a:t>
            </a:r>
            <a:endParaRPr lang="en-US" sz="1500" dirty="0"/>
          </a:p>
        </p:txBody>
      </p:sp>
      <p:sp>
        <p:nvSpPr>
          <p:cNvPr id="36" name="Text 3"/>
          <p:cNvSpPr/>
          <p:nvPr/>
        </p:nvSpPr>
        <p:spPr>
          <a:xfrm>
            <a:off x="942975" y="1920180"/>
            <a:ext cx="10911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Unscheduled bleeding persisting </a:t>
            </a:r>
            <a:r>
              <a:rPr lang="en-US" sz="1200" b="1" dirty="0">
                <a:solidFill>
                  <a:srgbClr val="2D3436"/>
                </a:solidFill>
              </a:rPr>
              <a:t>&gt;3 months</a:t>
            </a:r>
            <a:r>
              <a:rPr lang="en-US" sz="1200" dirty="0">
                <a:solidFill>
                  <a:srgbClr val="2D3436"/>
                </a:solidFill>
              </a:rPr>
              <a:t> on sequential HRT</a:t>
            </a:r>
            <a:endParaRPr lang="en-US" sz="1200" dirty="0"/>
          </a:p>
        </p:txBody>
      </p:sp>
      <p:sp>
        <p:nvSpPr>
          <p:cNvPr id="37" name="Text 4"/>
          <p:cNvSpPr/>
          <p:nvPr/>
        </p:nvSpPr>
        <p:spPr>
          <a:xfrm>
            <a:off x="942975" y="2209651"/>
            <a:ext cx="8534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New or persistent spotting </a:t>
            </a:r>
            <a:r>
              <a:rPr lang="en-US" sz="1200" b="1" dirty="0">
                <a:solidFill>
                  <a:srgbClr val="2D3436"/>
                </a:solidFill>
              </a:rPr>
              <a:t>&gt;6 months</a:t>
            </a:r>
            <a:r>
              <a:rPr lang="en-US" sz="1200" dirty="0">
                <a:solidFill>
                  <a:srgbClr val="2D3436"/>
                </a:solidFill>
              </a:rPr>
              <a:t> on CC HRT</a:t>
            </a:r>
            <a:endParaRPr lang="en-US" sz="1200" dirty="0"/>
          </a:p>
        </p:txBody>
      </p:sp>
      <p:sp>
        <p:nvSpPr>
          <p:cNvPr id="38" name="Text 5"/>
          <p:cNvSpPr/>
          <p:nvPr/>
        </p:nvSpPr>
        <p:spPr>
          <a:xfrm>
            <a:off x="942975" y="2499122"/>
            <a:ext cx="6705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Bleeding </a:t>
            </a:r>
            <a:r>
              <a:rPr lang="en-US" sz="1200" b="1" dirty="0">
                <a:solidFill>
                  <a:srgbClr val="2D3436"/>
                </a:solidFill>
              </a:rPr>
              <a:t>&gt;4 weeks after stopping</a:t>
            </a:r>
            <a:r>
              <a:rPr lang="en-US" sz="1200" dirty="0">
                <a:solidFill>
                  <a:srgbClr val="2D3436"/>
                </a:solidFill>
              </a:rPr>
              <a:t> HRT</a:t>
            </a:r>
            <a:endParaRPr lang="en-US" sz="1200" dirty="0"/>
          </a:p>
        </p:txBody>
      </p:sp>
      <p:sp>
        <p:nvSpPr>
          <p:cNvPr id="39" name="Text 6"/>
          <p:cNvSpPr/>
          <p:nvPr/>
        </p:nvSpPr>
        <p:spPr>
          <a:xfrm>
            <a:off x="895350" y="3127028"/>
            <a:ext cx="57073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ACTION: URGENT TVUSS / 2WW REFERRAL</a:t>
            </a:r>
            <a:endParaRPr lang="en-US" sz="1050" dirty="0"/>
          </a:p>
        </p:txBody>
      </p:sp>
      <p:sp>
        <p:nvSpPr>
          <p:cNvPr id="40" name="Text 7"/>
          <p:cNvSpPr/>
          <p:nvPr/>
        </p:nvSpPr>
        <p:spPr>
          <a:xfrm>
            <a:off x="6848475" y="1443930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Breast Cancer Symptoms</a:t>
            </a:r>
            <a:endParaRPr lang="en-US" sz="1500" dirty="0"/>
          </a:p>
        </p:txBody>
      </p:sp>
      <p:sp>
        <p:nvSpPr>
          <p:cNvPr id="41" name="Text 8"/>
          <p:cNvSpPr/>
          <p:nvPr/>
        </p:nvSpPr>
        <p:spPr>
          <a:xfrm>
            <a:off x="6657975" y="1920180"/>
            <a:ext cx="55340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New discrete breast lump or axillary mass</a:t>
            </a:r>
            <a:endParaRPr lang="en-US" sz="1200" dirty="0"/>
          </a:p>
        </p:txBody>
      </p:sp>
      <p:sp>
        <p:nvSpPr>
          <p:cNvPr id="42" name="Text 9"/>
          <p:cNvSpPr/>
          <p:nvPr/>
        </p:nvSpPr>
        <p:spPr>
          <a:xfrm>
            <a:off x="6657975" y="2209651"/>
            <a:ext cx="55340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Skin changes (puckering, dimpling, Peau d'orange)</a:t>
            </a:r>
            <a:endParaRPr lang="en-US" sz="1200" dirty="0"/>
          </a:p>
        </p:txBody>
      </p:sp>
      <p:sp>
        <p:nvSpPr>
          <p:cNvPr id="43" name="Text 10"/>
          <p:cNvSpPr/>
          <p:nvPr/>
        </p:nvSpPr>
        <p:spPr>
          <a:xfrm>
            <a:off x="6657975" y="2499122"/>
            <a:ext cx="55340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Nipple discharge or new-onset nipple inversion</a:t>
            </a:r>
            <a:endParaRPr lang="en-US" sz="1200" dirty="0"/>
          </a:p>
        </p:txBody>
      </p:sp>
      <p:sp>
        <p:nvSpPr>
          <p:cNvPr id="44" name="Text 11"/>
          <p:cNvSpPr/>
          <p:nvPr/>
        </p:nvSpPr>
        <p:spPr>
          <a:xfrm>
            <a:off x="6610350" y="3127028"/>
            <a:ext cx="558165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ACTION: 2-WEEK WAIT (2WW) BREAST REFERRAL</a:t>
            </a:r>
            <a:endParaRPr lang="en-US" sz="1050" dirty="0"/>
          </a:p>
        </p:txBody>
      </p:sp>
      <p:sp>
        <p:nvSpPr>
          <p:cNvPr id="45" name="Text 12"/>
          <p:cNvSpPr/>
          <p:nvPr/>
        </p:nvSpPr>
        <p:spPr>
          <a:xfrm>
            <a:off x="1133475" y="3936653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Thromboembolism (VTE)</a:t>
            </a:r>
            <a:endParaRPr lang="en-US" sz="1500" dirty="0"/>
          </a:p>
        </p:txBody>
      </p:sp>
      <p:sp>
        <p:nvSpPr>
          <p:cNvPr id="46" name="Text 13"/>
          <p:cNvSpPr/>
          <p:nvPr/>
        </p:nvSpPr>
        <p:spPr>
          <a:xfrm>
            <a:off x="942975" y="4412903"/>
            <a:ext cx="9144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Unilateral leg swelling, pain, or tenderness (DVT)</a:t>
            </a:r>
            <a:endParaRPr lang="en-US" sz="1200" dirty="0"/>
          </a:p>
        </p:txBody>
      </p:sp>
      <p:sp>
        <p:nvSpPr>
          <p:cNvPr id="47" name="Text 14"/>
          <p:cNvSpPr/>
          <p:nvPr/>
        </p:nvSpPr>
        <p:spPr>
          <a:xfrm>
            <a:off x="942975" y="4702373"/>
            <a:ext cx="10058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Sudden shortness of breath or pleuritic chest pain (PE)</a:t>
            </a:r>
            <a:endParaRPr lang="en-US" sz="1200" dirty="0"/>
          </a:p>
        </p:txBody>
      </p:sp>
      <p:sp>
        <p:nvSpPr>
          <p:cNvPr id="48" name="Text 15"/>
          <p:cNvSpPr/>
          <p:nvPr/>
        </p:nvSpPr>
        <p:spPr>
          <a:xfrm>
            <a:off x="895350" y="5619750"/>
            <a:ext cx="656082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ACTION: STOP HRT IMMEDIATELY + URGENT A&amp;E</a:t>
            </a:r>
            <a:endParaRPr lang="en-US" sz="1050" dirty="0"/>
          </a:p>
        </p:txBody>
      </p:sp>
      <p:sp>
        <p:nvSpPr>
          <p:cNvPr id="49" name="Text 16"/>
          <p:cNvSpPr/>
          <p:nvPr/>
        </p:nvSpPr>
        <p:spPr>
          <a:xfrm>
            <a:off x="6848475" y="3936653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Migraine &amp; Stroke Risk</a:t>
            </a:r>
            <a:endParaRPr lang="en-US" sz="1500" dirty="0"/>
          </a:p>
        </p:txBody>
      </p:sp>
      <p:sp>
        <p:nvSpPr>
          <p:cNvPr id="50" name="Text 17"/>
          <p:cNvSpPr/>
          <p:nvPr/>
        </p:nvSpPr>
        <p:spPr>
          <a:xfrm>
            <a:off x="6657975" y="4412903"/>
            <a:ext cx="55340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New-onset </a:t>
            </a:r>
            <a:r>
              <a:rPr lang="en-US" sz="1200" b="1" dirty="0">
                <a:solidFill>
                  <a:srgbClr val="2D3436"/>
                </a:solidFill>
              </a:rPr>
              <a:t>migraine with aura</a:t>
            </a:r>
            <a:r>
              <a:rPr lang="en-US" sz="1200" dirty="0">
                <a:solidFill>
                  <a:srgbClr val="2D3436"/>
                </a:solidFill>
              </a:rPr>
              <a:t> while on HRT</a:t>
            </a:r>
            <a:endParaRPr lang="en-US" sz="1200" dirty="0"/>
          </a:p>
        </p:txBody>
      </p:sp>
      <p:sp>
        <p:nvSpPr>
          <p:cNvPr id="51" name="Text 18"/>
          <p:cNvSpPr/>
          <p:nvPr/>
        </p:nvSpPr>
        <p:spPr>
          <a:xfrm>
            <a:off x="6657975" y="4702373"/>
            <a:ext cx="55340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Significant change in headache pattern or frequency</a:t>
            </a:r>
            <a:endParaRPr lang="en-US" sz="1200" dirty="0"/>
          </a:p>
        </p:txBody>
      </p:sp>
      <p:sp>
        <p:nvSpPr>
          <p:cNvPr id="52" name="Text 19"/>
          <p:cNvSpPr/>
          <p:nvPr/>
        </p:nvSpPr>
        <p:spPr>
          <a:xfrm>
            <a:off x="6657975" y="4991844"/>
            <a:ext cx="55340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Focal neurological deficits or TIA symptoms</a:t>
            </a:r>
            <a:endParaRPr lang="en-US" sz="1200" dirty="0"/>
          </a:p>
        </p:txBody>
      </p:sp>
      <p:sp>
        <p:nvSpPr>
          <p:cNvPr id="53" name="Text 20"/>
          <p:cNvSpPr/>
          <p:nvPr/>
        </p:nvSpPr>
        <p:spPr>
          <a:xfrm>
            <a:off x="6610350" y="5619750"/>
            <a:ext cx="558165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</a:rPr>
              <a:t>ACTION: STOP ORAL OESTROGEN; SWITCH TO PATCH</a:t>
            </a:r>
            <a:endParaRPr lang="en-US" sz="1050" dirty="0"/>
          </a:p>
        </p:txBody>
      </p:sp>
      <p:sp>
        <p:nvSpPr>
          <p:cNvPr id="54" name="Text 21"/>
          <p:cNvSpPr/>
          <p:nvPr/>
        </p:nvSpPr>
        <p:spPr>
          <a:xfrm>
            <a:off x="6239768" y="6338888"/>
            <a:ext cx="595223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D3436"/>
                </a:solidFill>
              </a:rPr>
              <a:t>Critical for Clinical Safety and Patient Counseling</a:t>
            </a:r>
            <a:endParaRPr lang="en-US" sz="1050" dirty="0"/>
          </a:p>
        </p:txBody>
      </p:sp>
      <p:sp>
        <p:nvSpPr>
          <p:cNvPr id="55" name="Text 22"/>
          <p:cNvSpPr/>
          <p:nvPr/>
        </p:nvSpPr>
        <p:spPr>
          <a:xfrm>
            <a:off x="9347448" y="6324600"/>
            <a:ext cx="15586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AKT HIGH YIELD</a:t>
            </a:r>
            <a:endParaRPr lang="en-US" sz="900" dirty="0"/>
          </a:p>
        </p:txBody>
      </p:sp>
      <p:sp>
        <p:nvSpPr>
          <p:cNvPr id="56" name="Text 23"/>
          <p:cNvSpPr/>
          <p:nvPr/>
        </p:nvSpPr>
        <p:spPr>
          <a:xfrm>
            <a:off x="10656689" y="6324600"/>
            <a:ext cx="143569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FFFFFF"/>
                </a:solidFill>
              </a:rPr>
              <a:t>SCA KEY POINT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265330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615380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072580"/>
            <a:ext cx="95250" cy="95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655391"/>
            <a:ext cx="95250" cy="95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238202"/>
            <a:ext cx="95250" cy="95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4192488"/>
            <a:ext cx="5476875" cy="228451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4459188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4916388"/>
            <a:ext cx="95250" cy="952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5" y="5499199"/>
            <a:ext cx="95250" cy="952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348680"/>
            <a:ext cx="5476875" cy="295304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615380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663130"/>
            <a:ext cx="5000625" cy="72866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621286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4587478"/>
            <a:ext cx="5476875" cy="188952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5025628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5364659"/>
            <a:ext cx="190500" cy="217587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5947470"/>
            <a:ext cx="190500" cy="1524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THE GENERAL PRINCIPLE: THE 3-MONTH RULE</a:t>
            </a:r>
            <a:endParaRPr lang="en-US" sz="2100" dirty="0"/>
          </a:p>
        </p:txBody>
      </p:sp>
      <p:sp>
        <p:nvSpPr>
          <p:cNvPr id="23" name="Text 1"/>
          <p:cNvSpPr/>
          <p:nvPr/>
        </p:nvSpPr>
        <p:spPr>
          <a:xfrm>
            <a:off x="666750" y="834330"/>
            <a:ext cx="637445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4" name="Text 2"/>
          <p:cNvSpPr/>
          <p:nvPr/>
        </p:nvSpPr>
        <p:spPr>
          <a:xfrm>
            <a:off x="1114425" y="1586805"/>
            <a:ext cx="4267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Why Wait 3 Months?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904875" y="2015430"/>
            <a:ext cx="48101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Most initial side effects (breast tenderness, nausea, bloating) are transient as the body adjusts to new hormonal levels.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904875" y="2598241"/>
            <a:ext cx="48101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The "Therapeutic Window": It takes approximately 12 weeks to achieve physiological steady-state and full symptom control.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904875" y="3181052"/>
            <a:ext cx="48101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Premature changes often confuse the clinical picture, making it harder to identify the true cause of symptoms.</a:t>
            </a:r>
            <a:endParaRPr lang="en-US" sz="1200" dirty="0"/>
          </a:p>
        </p:txBody>
      </p:sp>
      <p:sp>
        <p:nvSpPr>
          <p:cNvPr id="28" name="Text 6"/>
          <p:cNvSpPr/>
          <p:nvPr/>
        </p:nvSpPr>
        <p:spPr>
          <a:xfrm>
            <a:off x="1114425" y="4430613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Clinical Guidance</a:t>
            </a:r>
            <a:endParaRPr lang="en-US" sz="1500" dirty="0"/>
          </a:p>
        </p:txBody>
      </p:sp>
      <p:sp>
        <p:nvSpPr>
          <p:cNvPr id="29" name="Text 7"/>
          <p:cNvSpPr/>
          <p:nvPr/>
        </p:nvSpPr>
        <p:spPr>
          <a:xfrm>
            <a:off x="904875" y="4859238"/>
            <a:ext cx="48101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Principle:</a:t>
            </a:r>
            <a:r>
              <a:rPr lang="en-US" sz="1200" dirty="0">
                <a:solidFill>
                  <a:srgbClr val="2D3436"/>
                </a:solidFill>
              </a:rPr>
              <a:t> Do not judge efficacy or request changes before the 3-month mark has passed.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904875" y="5442049"/>
            <a:ext cx="48101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Exception:</a:t>
            </a:r>
            <a:r>
              <a:rPr lang="en-US" sz="1200" dirty="0">
                <a:solidFill>
                  <a:srgbClr val="2D3436"/>
                </a:solidFill>
              </a:rPr>
              <a:t> Severe reactions or red flags (e.g., VTE signs, new migraine with aura) require immediate action.</a:t>
            </a:r>
            <a:endParaRPr lang="en-US" sz="1200" dirty="0"/>
          </a:p>
        </p:txBody>
      </p:sp>
      <p:sp>
        <p:nvSpPr>
          <p:cNvPr id="31" name="Text 9"/>
          <p:cNvSpPr/>
          <p:nvPr/>
        </p:nvSpPr>
        <p:spPr>
          <a:xfrm>
            <a:off x="6877050" y="1586805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SCA Consultation Pearl</a:t>
            </a:r>
            <a:endParaRPr lang="en-US" sz="1500" dirty="0"/>
          </a:p>
        </p:txBody>
      </p:sp>
      <p:sp>
        <p:nvSpPr>
          <p:cNvPr id="32" name="Text 10"/>
          <p:cNvSpPr/>
          <p:nvPr/>
        </p:nvSpPr>
        <p:spPr>
          <a:xfrm>
            <a:off x="6477000" y="2015430"/>
            <a:ext cx="50006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Role-Play Strategy:</a:t>
            </a:r>
            <a:r>
              <a:rPr lang="en-US" sz="1200" dirty="0">
                <a:solidFill>
                  <a:srgbClr val="2D3436"/>
                </a:solidFill>
              </a:rPr>
              <a:t> Warn patients at the point of initiation to set realistic expectations.</a:t>
            </a:r>
            <a:endParaRPr lang="en-US" sz="1200" dirty="0"/>
          </a:p>
        </p:txBody>
      </p:sp>
      <p:sp>
        <p:nvSpPr>
          <p:cNvPr id="33" name="Text 11"/>
          <p:cNvSpPr/>
          <p:nvPr/>
        </p:nvSpPr>
        <p:spPr>
          <a:xfrm>
            <a:off x="6619875" y="2663130"/>
            <a:ext cx="48577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444444"/>
                </a:solidFill>
              </a:rPr>
              <a:t>"It often takes about 3 months to get the full benefit and for initial side effects to settle. Please don't judge the treatment before then — we'll review things together at that point."</a:t>
            </a:r>
            <a:endParaRPr lang="en-US" sz="1275" dirty="0"/>
          </a:p>
        </p:txBody>
      </p:sp>
      <p:sp>
        <p:nvSpPr>
          <p:cNvPr id="34" name="Text 12"/>
          <p:cNvSpPr/>
          <p:nvPr/>
        </p:nvSpPr>
        <p:spPr>
          <a:xfrm>
            <a:off x="6643688" y="3582293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 Managing expectations reduces early discontinuation rates (~35% of dropouts are due to side effects).</a:t>
            </a:r>
            <a:endParaRPr lang="en-US" sz="1050" dirty="0"/>
          </a:p>
        </p:txBody>
      </p:sp>
      <p:sp>
        <p:nvSpPr>
          <p:cNvPr id="35" name="Text 13"/>
          <p:cNvSpPr/>
          <p:nvPr/>
        </p:nvSpPr>
        <p:spPr>
          <a:xfrm>
            <a:off x="6429375" y="4777978"/>
            <a:ext cx="5095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D35400"/>
                </a:solidFill>
              </a:rPr>
              <a:t>PROACTIVE MANAGEMENT</a:t>
            </a:r>
            <a:endParaRPr lang="en-US" sz="1050" dirty="0"/>
          </a:p>
        </p:txBody>
      </p:sp>
      <p:sp>
        <p:nvSpPr>
          <p:cNvPr id="36" name="Text 14"/>
          <p:cNvSpPr/>
          <p:nvPr/>
        </p:nvSpPr>
        <p:spPr>
          <a:xfrm>
            <a:off x="6715125" y="5025628"/>
            <a:ext cx="54768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Always book a proactive 3-month follow-up appointment.</a:t>
            </a:r>
            <a:endParaRPr lang="en-US" sz="1200" dirty="0"/>
          </a:p>
        </p:txBody>
      </p:sp>
      <p:sp>
        <p:nvSpPr>
          <p:cNvPr id="37" name="Text 15"/>
          <p:cNvSpPr/>
          <p:nvPr/>
        </p:nvSpPr>
        <p:spPr>
          <a:xfrm>
            <a:off x="6715125" y="5364659"/>
            <a:ext cx="48101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Provide written information (e.g., NHS or Menopause Support leaflets) to reinforce the 3-month timeline.</a:t>
            </a:r>
            <a:endParaRPr lang="en-US" sz="1200" dirty="0"/>
          </a:p>
        </p:txBody>
      </p:sp>
      <p:sp>
        <p:nvSpPr>
          <p:cNvPr id="38" name="Text 16"/>
          <p:cNvSpPr/>
          <p:nvPr/>
        </p:nvSpPr>
        <p:spPr>
          <a:xfrm>
            <a:off x="6715125" y="5947470"/>
            <a:ext cx="54768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Shared decision-making improves adherence and patient confidence.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729234"/>
            <a:ext cx="2095500" cy="356711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8250" y="1957834"/>
            <a:ext cx="571500" cy="571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750" y="2167384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2250" y="1729234"/>
            <a:ext cx="2095500" cy="35671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24250" y="1957834"/>
            <a:ext cx="571500" cy="571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14750" y="2167384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48250" y="1729234"/>
            <a:ext cx="2095500" cy="356711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10250" y="1957834"/>
            <a:ext cx="571500" cy="571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00750" y="2167384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250" y="1729234"/>
            <a:ext cx="2095500" cy="356711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96250" y="1957834"/>
            <a:ext cx="571500" cy="571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86750" y="2167384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20250" y="1729234"/>
            <a:ext cx="2095500" cy="356711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82250" y="1957834"/>
            <a:ext cx="571500" cy="571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72750" y="2167384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6250" y="5582096"/>
            <a:ext cx="11239500" cy="5143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4375" y="5763071"/>
            <a:ext cx="190500" cy="1524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66750" y="476250"/>
            <a:ext cx="96012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TOP TIPS FOR CLINICAL PRACTICE</a:t>
            </a:r>
            <a:endParaRPr lang="en-US" sz="2100" dirty="0"/>
          </a:p>
        </p:txBody>
      </p:sp>
      <p:sp>
        <p:nvSpPr>
          <p:cNvPr id="22" name="Text 1"/>
          <p:cNvSpPr/>
          <p:nvPr/>
        </p:nvSpPr>
        <p:spPr>
          <a:xfrm>
            <a:off x="666750" y="834330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3" name="Text 2"/>
          <p:cNvSpPr/>
          <p:nvPr/>
        </p:nvSpPr>
        <p:spPr>
          <a:xfrm>
            <a:off x="747415" y="2719834"/>
            <a:ext cx="1553021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Vaginal Utrogestan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619125" y="3281809"/>
            <a:ext cx="180975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Switch to </a:t>
            </a:r>
            <a:r>
              <a:rPr lang="en-US" sz="1125" b="1" dirty="0">
                <a:solidFill>
                  <a:srgbClr val="D35400"/>
                </a:solidFill>
              </a:rPr>
              <a:t>vaginal route</a:t>
            </a:r>
            <a:r>
              <a:rPr lang="en-US" sz="1125" dirty="0">
                <a:solidFill>
                  <a:srgbClr val="2D3436"/>
                </a:solidFill>
              </a:rPr>
              <a:t> if oral causes PMS symptoms.</a:t>
            </a:r>
            <a:endParaRPr lang="en-US" sz="1125" dirty="0"/>
          </a:p>
        </p:txBody>
      </p:sp>
      <p:sp>
        <p:nvSpPr>
          <p:cNvPr id="25" name="Text 4"/>
          <p:cNvSpPr/>
          <p:nvPr/>
        </p:nvSpPr>
        <p:spPr>
          <a:xfrm>
            <a:off x="619125" y="4019996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Use the same dose and schedule.</a:t>
            </a:r>
            <a:endParaRPr lang="en-US" sz="1125" dirty="0"/>
          </a:p>
        </p:txBody>
      </p:sp>
      <p:sp>
        <p:nvSpPr>
          <p:cNvPr id="26" name="Text 5"/>
          <p:cNvSpPr/>
          <p:nvPr/>
        </p:nvSpPr>
        <p:spPr>
          <a:xfrm>
            <a:off x="619125" y="4543871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Lower systemic absorption improves mood.</a:t>
            </a:r>
            <a:endParaRPr lang="en-US" sz="1125" dirty="0"/>
          </a:p>
        </p:txBody>
      </p:sp>
      <p:sp>
        <p:nvSpPr>
          <p:cNvPr id="27" name="Text 6"/>
          <p:cNvSpPr/>
          <p:nvPr/>
        </p:nvSpPr>
        <p:spPr>
          <a:xfrm>
            <a:off x="3112889" y="2719834"/>
            <a:ext cx="139422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Avoid Paroxetine</a:t>
            </a:r>
            <a:endParaRPr lang="en-US" sz="1350" dirty="0"/>
          </a:p>
        </p:txBody>
      </p:sp>
      <p:sp>
        <p:nvSpPr>
          <p:cNvPr id="28" name="Text 7"/>
          <p:cNvSpPr/>
          <p:nvPr/>
        </p:nvSpPr>
        <p:spPr>
          <a:xfrm>
            <a:off x="2905125" y="3281809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Never use with </a:t>
            </a:r>
            <a:r>
              <a:rPr lang="en-US" sz="1125" b="1" dirty="0">
                <a:solidFill>
                  <a:srgbClr val="D35400"/>
                </a:solidFill>
              </a:rPr>
              <a:t>Tamoxifen</a:t>
            </a:r>
            <a:r>
              <a:rPr lang="en-US" sz="1125" dirty="0">
                <a:solidFill>
                  <a:srgbClr val="2D3436"/>
                </a:solidFill>
              </a:rPr>
              <a:t> (inhibits CYP2D6).</a:t>
            </a:r>
            <a:endParaRPr lang="en-US" sz="1125" dirty="0"/>
          </a:p>
        </p:txBody>
      </p:sp>
      <p:sp>
        <p:nvSpPr>
          <p:cNvPr id="29" name="Text 8"/>
          <p:cNvSpPr/>
          <p:nvPr/>
        </p:nvSpPr>
        <p:spPr>
          <a:xfrm>
            <a:off x="2905125" y="3805684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Use Venlafaxine or Gabapentin instead.</a:t>
            </a:r>
            <a:endParaRPr lang="en-US" sz="1125" dirty="0"/>
          </a:p>
        </p:txBody>
      </p:sp>
      <p:sp>
        <p:nvSpPr>
          <p:cNvPr id="30" name="Text 9"/>
          <p:cNvSpPr/>
          <p:nvPr/>
        </p:nvSpPr>
        <p:spPr>
          <a:xfrm>
            <a:off x="2905125" y="4329559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Crucial for clinical safety and AKT.</a:t>
            </a:r>
            <a:endParaRPr lang="en-US" sz="1125" dirty="0"/>
          </a:p>
        </p:txBody>
      </p:sp>
      <p:sp>
        <p:nvSpPr>
          <p:cNvPr id="31" name="Text 10"/>
          <p:cNvSpPr/>
          <p:nvPr/>
        </p:nvSpPr>
        <p:spPr>
          <a:xfrm>
            <a:off x="5495627" y="2719834"/>
            <a:ext cx="1200596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Optimise Dose</a:t>
            </a:r>
            <a:endParaRPr lang="en-US" sz="1350" dirty="0"/>
          </a:p>
        </p:txBody>
      </p:sp>
      <p:sp>
        <p:nvSpPr>
          <p:cNvPr id="32" name="Text 11"/>
          <p:cNvSpPr/>
          <p:nvPr/>
        </p:nvSpPr>
        <p:spPr>
          <a:xfrm>
            <a:off x="5191125" y="3281809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Underdosing is the #1 reason HRT "fails."</a:t>
            </a:r>
            <a:endParaRPr lang="en-US" sz="1125" dirty="0"/>
          </a:p>
        </p:txBody>
      </p:sp>
      <p:sp>
        <p:nvSpPr>
          <p:cNvPr id="33" name="Text 12"/>
          <p:cNvSpPr/>
          <p:nvPr/>
        </p:nvSpPr>
        <p:spPr>
          <a:xfrm>
            <a:off x="5191125" y="3805684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Check dose before switching preparations.</a:t>
            </a:r>
            <a:endParaRPr lang="en-US" sz="1125" dirty="0"/>
          </a:p>
        </p:txBody>
      </p:sp>
      <p:sp>
        <p:nvSpPr>
          <p:cNvPr id="34" name="Text 13"/>
          <p:cNvSpPr/>
          <p:nvPr/>
        </p:nvSpPr>
        <p:spPr>
          <a:xfrm>
            <a:off x="5191125" y="4329559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Increase dose if effect is only partial.</a:t>
            </a:r>
            <a:endParaRPr lang="en-US" sz="1125" dirty="0"/>
          </a:p>
        </p:txBody>
      </p:sp>
      <p:sp>
        <p:nvSpPr>
          <p:cNvPr id="35" name="Text 14"/>
          <p:cNvSpPr/>
          <p:nvPr/>
        </p:nvSpPr>
        <p:spPr>
          <a:xfrm>
            <a:off x="7729389" y="2719834"/>
            <a:ext cx="130522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Patch Struggles</a:t>
            </a:r>
            <a:endParaRPr lang="en-US" sz="1350" dirty="0"/>
          </a:p>
        </p:txBody>
      </p:sp>
      <p:sp>
        <p:nvSpPr>
          <p:cNvPr id="36" name="Text 15"/>
          <p:cNvSpPr/>
          <p:nvPr/>
        </p:nvSpPr>
        <p:spPr>
          <a:xfrm>
            <a:off x="7477125" y="3281809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Check for skin oils/creams preventing stick.</a:t>
            </a:r>
            <a:endParaRPr lang="en-US" sz="1125" dirty="0"/>
          </a:p>
        </p:txBody>
      </p:sp>
      <p:sp>
        <p:nvSpPr>
          <p:cNvPr id="37" name="Text 16"/>
          <p:cNvSpPr/>
          <p:nvPr/>
        </p:nvSpPr>
        <p:spPr>
          <a:xfrm>
            <a:off x="7477125" y="3805684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Suggest warming patch between hands first.</a:t>
            </a:r>
            <a:endParaRPr lang="en-US" sz="1125" dirty="0"/>
          </a:p>
        </p:txBody>
      </p:sp>
      <p:sp>
        <p:nvSpPr>
          <p:cNvPr id="38" name="Text 17"/>
          <p:cNvSpPr/>
          <p:nvPr/>
        </p:nvSpPr>
        <p:spPr>
          <a:xfrm>
            <a:off x="7477125" y="4329559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Switch to </a:t>
            </a:r>
            <a:r>
              <a:rPr lang="en-US" sz="1125" b="1" dirty="0">
                <a:solidFill>
                  <a:srgbClr val="D35400"/>
                </a:solidFill>
              </a:rPr>
              <a:t>Gel</a:t>
            </a:r>
            <a:r>
              <a:rPr lang="en-US" sz="1125" dirty="0">
                <a:solidFill>
                  <a:srgbClr val="2D3436"/>
                </a:solidFill>
              </a:rPr>
              <a:t> if adhesion persists as an issue.</a:t>
            </a:r>
            <a:endParaRPr lang="en-US" sz="1125" dirty="0"/>
          </a:p>
        </p:txBody>
      </p:sp>
      <p:sp>
        <p:nvSpPr>
          <p:cNvPr id="39" name="Text 18"/>
          <p:cNvSpPr/>
          <p:nvPr/>
        </p:nvSpPr>
        <p:spPr>
          <a:xfrm>
            <a:off x="10058549" y="2719834"/>
            <a:ext cx="121890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Libido Support</a:t>
            </a:r>
            <a:endParaRPr lang="en-US" sz="1350" dirty="0"/>
          </a:p>
        </p:txBody>
      </p:sp>
      <p:sp>
        <p:nvSpPr>
          <p:cNvPr id="40" name="Text 19"/>
          <p:cNvSpPr/>
          <p:nvPr/>
        </p:nvSpPr>
        <p:spPr>
          <a:xfrm>
            <a:off x="9763125" y="3281809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Discuss </a:t>
            </a:r>
            <a:r>
              <a:rPr lang="en-US" sz="1125" b="1" dirty="0">
                <a:solidFill>
                  <a:srgbClr val="D35400"/>
                </a:solidFill>
              </a:rPr>
              <a:t>Testosterone</a:t>
            </a:r>
            <a:r>
              <a:rPr lang="en-US" sz="1125" dirty="0">
                <a:solidFill>
                  <a:srgbClr val="2D3436"/>
                </a:solidFill>
              </a:rPr>
              <a:t> if libido remains poor.</a:t>
            </a:r>
            <a:endParaRPr lang="en-US" sz="1125" dirty="0"/>
          </a:p>
        </p:txBody>
      </p:sp>
      <p:sp>
        <p:nvSpPr>
          <p:cNvPr id="41" name="Text 20"/>
          <p:cNvSpPr/>
          <p:nvPr/>
        </p:nvSpPr>
        <p:spPr>
          <a:xfrm>
            <a:off x="9763125" y="3805684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Ensure oestrogen is optimised first.</a:t>
            </a:r>
            <a:endParaRPr lang="en-US" sz="1125" dirty="0"/>
          </a:p>
        </p:txBody>
      </p:sp>
      <p:sp>
        <p:nvSpPr>
          <p:cNvPr id="42" name="Text 21"/>
          <p:cNvSpPr/>
          <p:nvPr/>
        </p:nvSpPr>
        <p:spPr>
          <a:xfrm>
            <a:off x="9763125" y="4329559"/>
            <a:ext cx="1809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Valuable for patient satisfaction and wellbeing.</a:t>
            </a:r>
            <a:endParaRPr lang="en-US" sz="1125" dirty="0"/>
          </a:p>
        </p:txBody>
      </p:sp>
      <p:sp>
        <p:nvSpPr>
          <p:cNvPr id="43" name="Text 22"/>
          <p:cNvSpPr/>
          <p:nvPr/>
        </p:nvSpPr>
        <p:spPr>
          <a:xfrm>
            <a:off x="1047750" y="5724971"/>
            <a:ext cx="111442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SCA Tip:</a:t>
            </a:r>
            <a:r>
              <a:rPr lang="en-US" sz="1200" dirty="0">
                <a:solidFill>
                  <a:srgbClr val="FFFFFF"/>
                </a:solidFill>
              </a:rPr>
              <a:t> Always acknowledge patient concerns regarding breast cancer and involve them in shared decision-making for better long-term compliance.</a:t>
            </a:r>
            <a:endParaRPr 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158248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806476"/>
            <a:ext cx="238125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121670"/>
            <a:ext cx="5476875" cy="1582489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3479453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4894659"/>
            <a:ext cx="5476875" cy="158248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5352455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348680"/>
            <a:ext cx="5476875" cy="158248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1806476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3121670"/>
            <a:ext cx="5476875" cy="158248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3579465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4894659"/>
            <a:ext cx="5476875" cy="158248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5252442"/>
            <a:ext cx="238125" cy="1905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666750" y="476250"/>
            <a:ext cx="928116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COMMON PITFALLS IN MANAGEMENT</a:t>
            </a:r>
            <a:endParaRPr lang="en-US" sz="2100" dirty="0"/>
          </a:p>
        </p:txBody>
      </p:sp>
      <p:sp>
        <p:nvSpPr>
          <p:cNvPr id="17" name="Text 1"/>
          <p:cNvSpPr/>
          <p:nvPr/>
        </p:nvSpPr>
        <p:spPr>
          <a:xfrm>
            <a:off x="666750" y="834330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18" name="Text 2"/>
          <p:cNvSpPr/>
          <p:nvPr/>
        </p:nvSpPr>
        <p:spPr>
          <a:xfrm>
            <a:off x="1019175" y="1773138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Premature Switching</a:t>
            </a:r>
            <a:endParaRPr lang="en-US" sz="1350" dirty="0"/>
          </a:p>
        </p:txBody>
      </p:sp>
      <p:sp>
        <p:nvSpPr>
          <p:cNvPr id="19" name="Text 3"/>
          <p:cNvSpPr/>
          <p:nvPr/>
        </p:nvSpPr>
        <p:spPr>
          <a:xfrm>
            <a:off x="666750" y="2106513"/>
            <a:ext cx="50958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Changing HRT before the 3-month mark. Most side effects (nausea, tenderness) settle as the body adjusts; switching early confuses the clinical picture.</a:t>
            </a:r>
            <a:endParaRPr lang="en-US" sz="1125" dirty="0"/>
          </a:p>
        </p:txBody>
      </p:sp>
      <p:sp>
        <p:nvSpPr>
          <p:cNvPr id="20" name="Text 4"/>
          <p:cNvSpPr/>
          <p:nvPr/>
        </p:nvSpPr>
        <p:spPr>
          <a:xfrm>
            <a:off x="1019175" y="3446115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Misattributing Side Effects</a:t>
            </a:r>
            <a:endParaRPr lang="en-US" sz="1350" dirty="0"/>
          </a:p>
        </p:txBody>
      </p:sp>
      <p:sp>
        <p:nvSpPr>
          <p:cNvPr id="21" name="Text 5"/>
          <p:cNvSpPr/>
          <p:nvPr/>
        </p:nvSpPr>
        <p:spPr>
          <a:xfrm>
            <a:off x="666750" y="3779490"/>
            <a:ext cx="50958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Switching oestrogen preparations for cyclical PMS-type symptoms. If symptoms are cyclical, the progestogen is the cause—change the type or route instead.</a:t>
            </a:r>
            <a:endParaRPr lang="en-US" sz="1125" dirty="0"/>
          </a:p>
        </p:txBody>
      </p:sp>
      <p:sp>
        <p:nvSpPr>
          <p:cNvPr id="22" name="Text 6"/>
          <p:cNvSpPr/>
          <p:nvPr/>
        </p:nvSpPr>
        <p:spPr>
          <a:xfrm>
            <a:off x="1019175" y="5319117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Ignoring Local Symptoms</a:t>
            </a:r>
            <a:endParaRPr lang="en-US" sz="1350" dirty="0"/>
          </a:p>
        </p:txBody>
      </p:sp>
      <p:sp>
        <p:nvSpPr>
          <p:cNvPr id="23" name="Text 7"/>
          <p:cNvSpPr/>
          <p:nvPr/>
        </p:nvSpPr>
        <p:spPr>
          <a:xfrm>
            <a:off x="666750" y="5652492"/>
            <a:ext cx="50958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Assuming systemic HRT covers all vaginal symptoms. Many women require additional local vaginal oestrogen for effective GSM management.</a:t>
            </a:r>
            <a:endParaRPr lang="en-US" sz="1125" dirty="0"/>
          </a:p>
        </p:txBody>
      </p:sp>
      <p:sp>
        <p:nvSpPr>
          <p:cNvPr id="24" name="Text 8"/>
          <p:cNvSpPr/>
          <p:nvPr/>
        </p:nvSpPr>
        <p:spPr>
          <a:xfrm>
            <a:off x="6781800" y="1773138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Abrupt Discontinuation</a:t>
            </a:r>
            <a:endParaRPr lang="en-US" sz="1350" dirty="0"/>
          </a:p>
        </p:txBody>
      </p:sp>
      <p:sp>
        <p:nvSpPr>
          <p:cNvPr id="25" name="Text 9"/>
          <p:cNvSpPr/>
          <p:nvPr/>
        </p:nvSpPr>
        <p:spPr>
          <a:xfrm>
            <a:off x="6429375" y="2106513"/>
            <a:ext cx="50958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Stopping HRT suddenly leads to significant rebound vasomotor symptoms. Always advise a gradual taper over 3–6 months to improve long-term success.</a:t>
            </a:r>
            <a:endParaRPr lang="en-US" sz="1125" dirty="0"/>
          </a:p>
        </p:txBody>
      </p:sp>
      <p:sp>
        <p:nvSpPr>
          <p:cNvPr id="26" name="Text 10"/>
          <p:cNvSpPr/>
          <p:nvPr/>
        </p:nvSpPr>
        <p:spPr>
          <a:xfrm>
            <a:off x="6781800" y="3546128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The SSRI Trap</a:t>
            </a:r>
            <a:endParaRPr lang="en-US" sz="1350" dirty="0"/>
          </a:p>
        </p:txBody>
      </p:sp>
      <p:sp>
        <p:nvSpPr>
          <p:cNvPr id="27" name="Text 11"/>
          <p:cNvSpPr/>
          <p:nvPr/>
        </p:nvSpPr>
        <p:spPr>
          <a:xfrm>
            <a:off x="6429375" y="3879503"/>
            <a:ext cx="50958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Prescribing Paroxetine or Fluoxetine for flushes in Tamoxifen users. These inhibit CYP2D6, reducing Tamoxifen's efficacy—use Venlafaxine instead.</a:t>
            </a:r>
            <a:endParaRPr lang="en-US" sz="1125" dirty="0"/>
          </a:p>
        </p:txBody>
      </p:sp>
      <p:sp>
        <p:nvSpPr>
          <p:cNvPr id="28" name="Text 12"/>
          <p:cNvSpPr/>
          <p:nvPr/>
        </p:nvSpPr>
        <p:spPr>
          <a:xfrm>
            <a:off x="6781800" y="5219105"/>
            <a:ext cx="18516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AKT ALERT</a:t>
            </a:r>
            <a:endParaRPr lang="en-US" sz="1350" dirty="0"/>
          </a:p>
        </p:txBody>
      </p:sp>
      <p:sp>
        <p:nvSpPr>
          <p:cNvPr id="29" name="Text 13"/>
          <p:cNvSpPr/>
          <p:nvPr/>
        </p:nvSpPr>
        <p:spPr>
          <a:xfrm>
            <a:off x="6429375" y="5552480"/>
            <a:ext cx="50958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BDC3C7"/>
                </a:solidFill>
              </a:rPr>
              <a:t>Underdosing is the #1 reason HRT "doesn't work." Before assuming a preparation has failed, verify compliance, absorption (skin prep), and consider a dose increase.</a:t>
            </a:r>
            <a:endParaRPr lang="en-US" sz="11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436340"/>
            <a:ext cx="3587651" cy="234791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626840"/>
            <a:ext cx="3206651" cy="1809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910209"/>
            <a:ext cx="2286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2026" y="1436340"/>
            <a:ext cx="3587800" cy="234791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2526" y="1626840"/>
            <a:ext cx="3206800" cy="1809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2526" y="1910209"/>
            <a:ext cx="22860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7950" y="1436340"/>
            <a:ext cx="3587651" cy="23479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18450" y="1626840"/>
            <a:ext cx="3206651" cy="1809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18450" y="1910209"/>
            <a:ext cx="22860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250" y="4022378"/>
            <a:ext cx="3587651" cy="236696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750" y="4212878"/>
            <a:ext cx="3206651" cy="1809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750" y="4496246"/>
            <a:ext cx="228600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02026" y="4022378"/>
            <a:ext cx="3587800" cy="236696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92526" y="4212878"/>
            <a:ext cx="3206800" cy="1809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92526" y="4496246"/>
            <a:ext cx="228600" cy="1905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27950" y="4022378"/>
            <a:ext cx="3587651" cy="236696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18450" y="4212878"/>
            <a:ext cx="3206651" cy="18097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18450" y="4496246"/>
            <a:ext cx="228600" cy="19050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666750" y="476250"/>
            <a:ext cx="64008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AKT HIGH-YIELD FACTS</a:t>
            </a:r>
            <a:endParaRPr lang="en-US" sz="2100" dirty="0"/>
          </a:p>
        </p:txBody>
      </p:sp>
      <p:sp>
        <p:nvSpPr>
          <p:cNvPr id="24" name="Text 1"/>
          <p:cNvSpPr/>
          <p:nvPr/>
        </p:nvSpPr>
        <p:spPr>
          <a:xfrm>
            <a:off x="666750" y="834330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5" name="Text 2"/>
          <p:cNvSpPr/>
          <p:nvPr/>
        </p:nvSpPr>
        <p:spPr>
          <a:xfrm>
            <a:off x="742950" y="1626840"/>
            <a:ext cx="3054251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CRITICAL INTERACTION</a:t>
            </a:r>
            <a:endParaRPr lang="en-US" sz="750" dirty="0"/>
          </a:p>
        </p:txBody>
      </p:sp>
      <p:sp>
        <p:nvSpPr>
          <p:cNvPr id="26" name="Text 3"/>
          <p:cNvSpPr/>
          <p:nvPr/>
        </p:nvSpPr>
        <p:spPr>
          <a:xfrm>
            <a:off x="1009650" y="1884015"/>
            <a:ext cx="33032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TAMOXIFEN &amp; SSRIS</a:t>
            </a:r>
            <a:endParaRPr lang="en-US" sz="1275" dirty="0"/>
          </a:p>
        </p:txBody>
      </p:sp>
      <p:sp>
        <p:nvSpPr>
          <p:cNvPr id="27" name="Text 4"/>
          <p:cNvSpPr/>
          <p:nvPr/>
        </p:nvSpPr>
        <p:spPr>
          <a:xfrm>
            <a:off x="666750" y="2241203"/>
            <a:ext cx="3206651" cy="1143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Paroxetine</a:t>
            </a:r>
            <a:r>
              <a:rPr lang="en-US" sz="1200" dirty="0">
                <a:solidFill>
                  <a:srgbClr val="2D3436"/>
                </a:solidFill>
              </a:rPr>
              <a:t> and </a:t>
            </a:r>
            <a:r>
              <a:rPr lang="en-US" sz="1200" b="1" dirty="0">
                <a:solidFill>
                  <a:srgbClr val="D35400"/>
                </a:solidFill>
              </a:rPr>
              <a:t>Fluoxetine</a:t>
            </a:r>
            <a:r>
              <a:rPr lang="en-US" sz="1200" dirty="0">
                <a:solidFill>
                  <a:srgbClr val="2D3436"/>
                </a:solidFill>
              </a:rPr>
              <a:t> inhibit CYP2D6. This prevents Tamoxifen conversion to its active metabolite (Endoxifen).
</a:t>
            </a:r>
            <a:r>
              <a:rPr lang="en-US" sz="1200" i="1" dirty="0">
                <a:solidFill>
                  <a:srgbClr val="2D3436"/>
                </a:solidFill>
              </a:rPr>
              <a:t>Result:</a:t>
            </a:r>
            <a:r>
              <a:rPr lang="en-US" sz="1200" dirty="0">
                <a:solidFill>
                  <a:srgbClr val="2D3436"/>
                </a:solidFill>
              </a:rPr>
              <a:t> Reduced cancer treatment efficacy.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4568726" y="1626840"/>
            <a:ext cx="30544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PRESCRIBING SAFETY</a:t>
            </a:r>
            <a:endParaRPr lang="en-US" sz="750" dirty="0"/>
          </a:p>
        </p:txBody>
      </p:sp>
      <p:sp>
        <p:nvSpPr>
          <p:cNvPr id="29" name="Text 6"/>
          <p:cNvSpPr/>
          <p:nvPr/>
        </p:nvSpPr>
        <p:spPr>
          <a:xfrm>
            <a:off x="4835426" y="1884015"/>
            <a:ext cx="310896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CLONIDINE DOSING</a:t>
            </a:r>
            <a:endParaRPr lang="en-US" sz="1275" dirty="0"/>
          </a:p>
        </p:txBody>
      </p:sp>
      <p:sp>
        <p:nvSpPr>
          <p:cNvPr id="30" name="Text 7"/>
          <p:cNvSpPr/>
          <p:nvPr/>
        </p:nvSpPr>
        <p:spPr>
          <a:xfrm>
            <a:off x="4492526" y="2241203"/>
            <a:ext cx="3206800" cy="1143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Always check the unit. The standard starting dose is </a:t>
            </a:r>
            <a:r>
              <a:rPr lang="en-US" sz="1200" b="1" dirty="0">
                <a:solidFill>
                  <a:srgbClr val="D35400"/>
                </a:solidFill>
              </a:rPr>
              <a:t>25 micrograms (mcg)</a:t>
            </a:r>
            <a:r>
              <a:rPr lang="en-US" sz="1200" dirty="0">
                <a:solidFill>
                  <a:srgbClr val="2D3436"/>
                </a:solidFill>
              </a:rPr>
              <a:t> twice daily.
Common error: Milligrams (mg). 25mg would be a 1000-fold overdose.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8394650" y="1626840"/>
            <a:ext cx="3054251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LICENSED USE</a:t>
            </a:r>
            <a:endParaRPr lang="en-US" sz="750" dirty="0"/>
          </a:p>
        </p:txBody>
      </p:sp>
      <p:sp>
        <p:nvSpPr>
          <p:cNvPr id="32" name="Text 9"/>
          <p:cNvSpPr/>
          <p:nvPr/>
        </p:nvSpPr>
        <p:spPr>
          <a:xfrm>
            <a:off x="8661350" y="1884015"/>
            <a:ext cx="272034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MIRENA FOR HRT</a:t>
            </a:r>
            <a:endParaRPr lang="en-US" sz="1275" dirty="0"/>
          </a:p>
        </p:txBody>
      </p:sp>
      <p:sp>
        <p:nvSpPr>
          <p:cNvPr id="33" name="Text 10"/>
          <p:cNvSpPr/>
          <p:nvPr/>
        </p:nvSpPr>
        <p:spPr>
          <a:xfrm>
            <a:off x="8318450" y="2241203"/>
            <a:ext cx="3206651" cy="1143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The Mirena IUS is licensed for </a:t>
            </a:r>
            <a:r>
              <a:rPr lang="en-US" sz="1200" b="1" dirty="0">
                <a:solidFill>
                  <a:srgbClr val="D35400"/>
                </a:solidFill>
              </a:rPr>
              <a:t>5 years</a:t>
            </a:r>
            <a:r>
              <a:rPr lang="en-US" sz="1200" dirty="0">
                <a:solidFill>
                  <a:srgbClr val="2D3436"/>
                </a:solidFill>
              </a:rPr>
              <a:t> for endometrial protection as part of HRT.
Note: This is different from some older licenses for contraception.</a:t>
            </a:r>
            <a:endParaRPr lang="en-US" sz="1200" dirty="0"/>
          </a:p>
        </p:txBody>
      </p:sp>
      <p:sp>
        <p:nvSpPr>
          <p:cNvPr id="34" name="Text 11"/>
          <p:cNvSpPr/>
          <p:nvPr/>
        </p:nvSpPr>
        <p:spPr>
          <a:xfrm>
            <a:off x="742950" y="4212878"/>
            <a:ext cx="3054251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GYNAE ESSENTIALS</a:t>
            </a:r>
            <a:endParaRPr lang="en-US" sz="750" dirty="0"/>
          </a:p>
        </p:txBody>
      </p:sp>
      <p:sp>
        <p:nvSpPr>
          <p:cNvPr id="35" name="Text 12"/>
          <p:cNvSpPr/>
          <p:nvPr/>
        </p:nvSpPr>
        <p:spPr>
          <a:xfrm>
            <a:off x="1009650" y="4470053"/>
            <a:ext cx="33032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VAGINAL OESTROGEN</a:t>
            </a:r>
            <a:endParaRPr lang="en-US" sz="1275" dirty="0"/>
          </a:p>
        </p:txBody>
      </p:sp>
      <p:sp>
        <p:nvSpPr>
          <p:cNvPr id="36" name="Text 13"/>
          <p:cNvSpPr/>
          <p:nvPr/>
        </p:nvSpPr>
        <p:spPr>
          <a:xfrm>
            <a:off x="666750" y="4827240"/>
            <a:ext cx="3206651" cy="1143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Low-dose vaginal oestrogen (Vagifem/Gynest) does </a:t>
            </a:r>
            <a:r>
              <a:rPr lang="en-US" sz="1200" b="1" dirty="0">
                <a:solidFill>
                  <a:srgbClr val="D35400"/>
                </a:solidFill>
              </a:rPr>
              <a:t>NOT</a:t>
            </a:r>
            <a:r>
              <a:rPr lang="en-US" sz="1200" dirty="0">
                <a:solidFill>
                  <a:srgbClr val="2D3436"/>
                </a:solidFill>
              </a:rPr>
              <a:t> require progestogen cover.
There is no maximum duration of treatment; it can be used long-term for GSM.</a:t>
            </a:r>
            <a:endParaRPr lang="en-US" sz="1200" dirty="0"/>
          </a:p>
        </p:txBody>
      </p:sp>
      <p:sp>
        <p:nvSpPr>
          <p:cNvPr id="37" name="Text 14"/>
          <p:cNvSpPr/>
          <p:nvPr/>
        </p:nvSpPr>
        <p:spPr>
          <a:xfrm>
            <a:off x="4568726" y="4212878"/>
            <a:ext cx="30544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TROUBLESHOOTING</a:t>
            </a:r>
            <a:endParaRPr lang="en-US" sz="750" dirty="0"/>
          </a:p>
        </p:txBody>
      </p:sp>
      <p:sp>
        <p:nvSpPr>
          <p:cNvPr id="38" name="Text 15"/>
          <p:cNvSpPr/>
          <p:nvPr/>
        </p:nvSpPr>
        <p:spPr>
          <a:xfrm>
            <a:off x="4835426" y="4470053"/>
            <a:ext cx="34975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VAGINAL UTROGESTAN</a:t>
            </a:r>
            <a:endParaRPr lang="en-US" sz="1275" dirty="0"/>
          </a:p>
        </p:txBody>
      </p:sp>
      <p:sp>
        <p:nvSpPr>
          <p:cNvPr id="39" name="Text 16"/>
          <p:cNvSpPr/>
          <p:nvPr/>
        </p:nvSpPr>
        <p:spPr>
          <a:xfrm>
            <a:off x="4492526" y="4827240"/>
            <a:ext cx="3206800" cy="1371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If a patient experiences PMS-symptoms on oral Utrogestan, it can be used </a:t>
            </a:r>
            <a:r>
              <a:rPr lang="en-US" sz="1200" b="1" dirty="0">
                <a:solidFill>
                  <a:srgbClr val="D35400"/>
                </a:solidFill>
              </a:rPr>
              <a:t>vaginally</a:t>
            </a:r>
            <a:r>
              <a:rPr lang="en-US" sz="1200" dirty="0">
                <a:solidFill>
                  <a:srgbClr val="2D3436"/>
                </a:solidFill>
              </a:rPr>
              <a:t> at the same dose.
This significantly reduces systemic absorption and side effects.</a:t>
            </a:r>
            <a:endParaRPr lang="en-US" sz="1200" dirty="0"/>
          </a:p>
        </p:txBody>
      </p:sp>
      <p:sp>
        <p:nvSpPr>
          <p:cNvPr id="40" name="Text 17"/>
          <p:cNvSpPr/>
          <p:nvPr/>
        </p:nvSpPr>
        <p:spPr>
          <a:xfrm>
            <a:off x="8394650" y="4212878"/>
            <a:ext cx="3054251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CLINICAL CHOICE</a:t>
            </a:r>
            <a:endParaRPr lang="en-US" sz="750" dirty="0"/>
          </a:p>
        </p:txBody>
      </p:sp>
      <p:sp>
        <p:nvSpPr>
          <p:cNvPr id="41" name="Text 18"/>
          <p:cNvSpPr/>
          <p:nvPr/>
        </p:nvSpPr>
        <p:spPr>
          <a:xfrm>
            <a:off x="8661350" y="4470053"/>
            <a:ext cx="34975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VENLAFAXINE CHOICE</a:t>
            </a:r>
            <a:endParaRPr lang="en-US" sz="1275" dirty="0"/>
          </a:p>
        </p:txBody>
      </p:sp>
      <p:sp>
        <p:nvSpPr>
          <p:cNvPr id="42" name="Text 19"/>
          <p:cNvSpPr/>
          <p:nvPr/>
        </p:nvSpPr>
        <p:spPr>
          <a:xfrm>
            <a:off x="8318450" y="4827240"/>
            <a:ext cx="3206651" cy="1143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Venlafaxine (75mg)</a:t>
            </a:r>
            <a:r>
              <a:rPr lang="en-US" sz="1200" dirty="0">
                <a:solidFill>
                  <a:srgbClr val="2D3436"/>
                </a:solidFill>
              </a:rPr>
              <a:t> is the SNRI of choice for hot flushes in women taking Tamoxifen.
It does not interact with the CYP2D6 pathway, maintaining cancer treatment efficacy.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04800"/>
            <a:ext cx="11239500" cy="7295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186755"/>
            <a:ext cx="5476875" cy="284202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448693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906339"/>
            <a:ext cx="78284" cy="6250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8384" y="2091630"/>
            <a:ext cx="4846141" cy="52566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2893665"/>
            <a:ext cx="90636" cy="7247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736" y="3084016"/>
            <a:ext cx="4833789" cy="52566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4219277"/>
            <a:ext cx="5476875" cy="236398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481215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4938564"/>
            <a:ext cx="78730" cy="6295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5433268"/>
            <a:ext cx="127992" cy="10239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8092" y="5638502"/>
            <a:ext cx="4796433" cy="52566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186755"/>
            <a:ext cx="5476875" cy="257919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448693"/>
            <a:ext cx="23812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905595"/>
            <a:ext cx="79921" cy="6384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704505"/>
            <a:ext cx="78135" cy="6250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4004072"/>
            <a:ext cx="5476875" cy="257919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266009"/>
            <a:ext cx="238125" cy="1905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4715917"/>
            <a:ext cx="97631" cy="77986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5237113"/>
            <a:ext cx="80516" cy="64294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5740003"/>
            <a:ext cx="109091" cy="87213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666750" y="381000"/>
            <a:ext cx="736092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SCA CONSULTATION PEARLS</a:t>
            </a:r>
            <a:endParaRPr lang="en-US" sz="2100" dirty="0"/>
          </a:p>
        </p:txBody>
      </p:sp>
      <p:sp>
        <p:nvSpPr>
          <p:cNvPr id="26" name="Text 1"/>
          <p:cNvSpPr/>
          <p:nvPr/>
        </p:nvSpPr>
        <p:spPr>
          <a:xfrm>
            <a:off x="666750" y="729555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7" name="Text 2"/>
          <p:cNvSpPr/>
          <p:nvPr/>
        </p:nvSpPr>
        <p:spPr>
          <a:xfrm>
            <a:off x="1057275" y="1415355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ROLE-PLAY FRAMING: PHRASES</a:t>
            </a:r>
            <a:endParaRPr lang="en-US" sz="1350" dirty="0"/>
          </a:p>
        </p:txBody>
      </p:sp>
      <p:sp>
        <p:nvSpPr>
          <p:cNvPr id="28" name="Text 3"/>
          <p:cNvSpPr/>
          <p:nvPr/>
        </p:nvSpPr>
        <p:spPr>
          <a:xfrm>
            <a:off x="878384" y="1824930"/>
            <a:ext cx="48006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Exploring Cyclical Symptoms:</a:t>
            </a:r>
            <a:endParaRPr lang="en-US" sz="1125" dirty="0"/>
          </a:p>
        </p:txBody>
      </p:sp>
      <p:sp>
        <p:nvSpPr>
          <p:cNvPr id="29" name="Text 4"/>
          <p:cNvSpPr/>
          <p:nvPr/>
        </p:nvSpPr>
        <p:spPr>
          <a:xfrm>
            <a:off x="1021259" y="2091630"/>
            <a:ext cx="4560391" cy="52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i="1" dirty="0">
                <a:solidFill>
                  <a:srgbClr val="2D3436"/>
                </a:solidFill>
              </a:rPr>
              <a:t>"I notice the HRT isn't working as well as hoped—can I ask when in your cycle you notice things are worse? That might tell us a lot about the cause."</a:t>
            </a:r>
            <a:endParaRPr lang="en-US" sz="1050" dirty="0"/>
          </a:p>
        </p:txBody>
      </p:sp>
      <p:sp>
        <p:nvSpPr>
          <p:cNvPr id="30" name="Text 5"/>
          <p:cNvSpPr/>
          <p:nvPr/>
        </p:nvSpPr>
        <p:spPr>
          <a:xfrm>
            <a:off x="890736" y="2817316"/>
            <a:ext cx="4114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Stopping HRT (Tapering):</a:t>
            </a:r>
            <a:endParaRPr lang="en-US" sz="1125" dirty="0"/>
          </a:p>
        </p:txBody>
      </p:sp>
      <p:sp>
        <p:nvSpPr>
          <p:cNvPr id="31" name="Text 6"/>
          <p:cNvSpPr/>
          <p:nvPr/>
        </p:nvSpPr>
        <p:spPr>
          <a:xfrm>
            <a:off x="1033611" y="3084016"/>
            <a:ext cx="4548039" cy="52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i="1" dirty="0">
                <a:solidFill>
                  <a:srgbClr val="2D3436"/>
                </a:solidFill>
              </a:rPr>
              <a:t>"I'd recommend we reduce the dose gradually over 3–6 months; that tends to prevent the symptoms coming back all at once."</a:t>
            </a:r>
            <a:endParaRPr lang="en-US" sz="1050" dirty="0"/>
          </a:p>
        </p:txBody>
      </p:sp>
      <p:sp>
        <p:nvSpPr>
          <p:cNvPr id="32" name="Text 7"/>
          <p:cNvSpPr/>
          <p:nvPr/>
        </p:nvSpPr>
        <p:spPr>
          <a:xfrm>
            <a:off x="1057275" y="4447877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NAVIGATING PATIENT CONCERNS</a:t>
            </a:r>
            <a:endParaRPr lang="en-US" sz="1350" dirty="0"/>
          </a:p>
        </p:txBody>
      </p:sp>
      <p:sp>
        <p:nvSpPr>
          <p:cNvPr id="33" name="Text 8"/>
          <p:cNvSpPr/>
          <p:nvPr/>
        </p:nvSpPr>
        <p:spPr>
          <a:xfrm>
            <a:off x="878830" y="4847927"/>
            <a:ext cx="484569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Breast Cancer Anxiety:</a:t>
            </a:r>
            <a:r>
              <a:rPr lang="en-US" sz="1125" dirty="0">
                <a:solidFill>
                  <a:srgbClr val="2D3436"/>
                </a:solidFill>
              </a:rPr>
              <a:t> Acknowledge concerns immediately. Dismissing them leads to non-compliance. Offer evidence-based written info.</a:t>
            </a:r>
            <a:endParaRPr lang="en-US" sz="1125" dirty="0"/>
          </a:p>
        </p:txBody>
      </p:sp>
      <p:sp>
        <p:nvSpPr>
          <p:cNvPr id="34" name="Text 9"/>
          <p:cNvSpPr/>
          <p:nvPr/>
        </p:nvSpPr>
        <p:spPr>
          <a:xfrm>
            <a:off x="928092" y="5371802"/>
            <a:ext cx="37719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Complementary Options:</a:t>
            </a:r>
            <a:endParaRPr lang="en-US" sz="1125" dirty="0"/>
          </a:p>
        </p:txBody>
      </p:sp>
      <p:sp>
        <p:nvSpPr>
          <p:cNvPr id="35" name="Text 10"/>
          <p:cNvSpPr/>
          <p:nvPr/>
        </p:nvSpPr>
        <p:spPr>
          <a:xfrm>
            <a:off x="1070967" y="5638502"/>
            <a:ext cx="4510683" cy="5256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i="1" dirty="0">
                <a:solidFill>
                  <a:srgbClr val="2D3436"/>
                </a:solidFill>
              </a:rPr>
              <a:t>"Some women find [X] helpful—the evidence is limited but it is safe to try if you'd like to."</a:t>
            </a:r>
            <a:endParaRPr lang="en-US" sz="1050" dirty="0"/>
          </a:p>
        </p:txBody>
      </p:sp>
      <p:sp>
        <p:nvSpPr>
          <p:cNvPr id="36" name="Text 11"/>
          <p:cNvSpPr/>
          <p:nvPr/>
        </p:nvSpPr>
        <p:spPr>
          <a:xfrm>
            <a:off x="6819900" y="1415355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MANAGING EXPECTATIONS</a:t>
            </a:r>
            <a:endParaRPr lang="en-US" sz="1350" dirty="0"/>
          </a:p>
        </p:txBody>
      </p:sp>
      <p:sp>
        <p:nvSpPr>
          <p:cNvPr id="37" name="Text 12"/>
          <p:cNvSpPr/>
          <p:nvPr/>
        </p:nvSpPr>
        <p:spPr>
          <a:xfrm>
            <a:off x="6718846" y="1815405"/>
            <a:ext cx="4844504" cy="6838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D35400"/>
                </a:highlight>
              </a:rPr>
              <a:t>SCA KEY POINT</a:t>
            </a:r>
            <a:r>
              <a:rPr lang="en-US" sz="1125" dirty="0">
                <a:solidFill>
                  <a:srgbClr val="2D3436"/>
                </a:solidFill>
              </a:rPr>
              <a:t>
</a:t>
            </a:r>
            <a:r>
              <a:rPr lang="en-US" sz="1125" b="1" dirty="0">
                <a:solidFill>
                  <a:srgbClr val="2D3436"/>
                </a:solidFill>
              </a:rPr>
              <a:t>The 3-Month Rule:</a:t>
            </a:r>
            <a:r>
              <a:rPr lang="en-US" sz="1125" dirty="0">
                <a:solidFill>
                  <a:srgbClr val="2D3436"/>
                </a:solidFill>
              </a:rPr>
              <a:t> Explicitly warn that side effects take 12 weeks to settle. Book a proactive follow-up rather than leaving it open-ended.</a:t>
            </a:r>
            <a:endParaRPr lang="en-US" sz="1125" dirty="0"/>
          </a:p>
        </p:txBody>
      </p:sp>
      <p:sp>
        <p:nvSpPr>
          <p:cNvPr id="38" name="Text 13"/>
          <p:cNvSpPr/>
          <p:nvPr/>
        </p:nvSpPr>
        <p:spPr>
          <a:xfrm>
            <a:off x="6640860" y="2613571"/>
            <a:ext cx="484629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Clinical Management:</a:t>
            </a:r>
            <a:r>
              <a:rPr lang="en-US" sz="1125" dirty="0">
                <a:solidFill>
                  <a:srgbClr val="2D3436"/>
                </a:solidFill>
              </a:rPr>
              <a:t> Always check dose and compliance before switching. Underdosing is the most common cause of "treatment failure."</a:t>
            </a:r>
            <a:endParaRPr lang="en-US" sz="1125" dirty="0"/>
          </a:p>
        </p:txBody>
      </p:sp>
      <p:sp>
        <p:nvSpPr>
          <p:cNvPr id="39" name="Text 14"/>
          <p:cNvSpPr/>
          <p:nvPr/>
        </p:nvSpPr>
        <p:spPr>
          <a:xfrm>
            <a:off x="6819900" y="4232672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SCA DOMAIN: SHARED DECISIONS</a:t>
            </a:r>
            <a:endParaRPr lang="en-US" sz="1350" dirty="0"/>
          </a:p>
        </p:txBody>
      </p:sp>
      <p:sp>
        <p:nvSpPr>
          <p:cNvPr id="40" name="Text 15"/>
          <p:cNvSpPr/>
          <p:nvPr/>
        </p:nvSpPr>
        <p:spPr>
          <a:xfrm>
            <a:off x="6660356" y="4632722"/>
            <a:ext cx="48267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Patient-Centered Choice:</a:t>
            </a:r>
            <a:r>
              <a:rPr lang="en-US" sz="1125" dirty="0">
                <a:solidFill>
                  <a:srgbClr val="2D3436"/>
                </a:solidFill>
              </a:rPr>
              <a:t> Offer options (e.g., Mirena vs. Utrogestan) explaining benefits and side-effect profiles.</a:t>
            </a:r>
            <a:endParaRPr lang="en-US" sz="1125" dirty="0"/>
          </a:p>
        </p:txBody>
      </p:sp>
      <p:sp>
        <p:nvSpPr>
          <p:cNvPr id="41" name="Text 16"/>
          <p:cNvSpPr/>
          <p:nvPr/>
        </p:nvSpPr>
        <p:spPr>
          <a:xfrm>
            <a:off x="6643241" y="5147072"/>
            <a:ext cx="484390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Safety Netting:</a:t>
            </a:r>
            <a:r>
              <a:rPr lang="en-US" sz="1125" dirty="0">
                <a:solidFill>
                  <a:srgbClr val="2D3436"/>
                </a:solidFill>
              </a:rPr>
              <a:t> Be clear on red flags. "If you notice bleeding that is heavy or irregular after 3-6 months, we must investigate that further."</a:t>
            </a:r>
            <a:endParaRPr lang="en-US" sz="1125" dirty="0"/>
          </a:p>
        </p:txBody>
      </p:sp>
      <p:sp>
        <p:nvSpPr>
          <p:cNvPr id="42" name="Text 17"/>
          <p:cNvSpPr/>
          <p:nvPr/>
        </p:nvSpPr>
        <p:spPr>
          <a:xfrm>
            <a:off x="6671816" y="5661422"/>
            <a:ext cx="481533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Holistic Approach:</a:t>
            </a:r>
            <a:r>
              <a:rPr lang="en-US" sz="1125" dirty="0">
                <a:solidFill>
                  <a:srgbClr val="2D3436"/>
                </a:solidFill>
              </a:rPr>
              <a:t> Offer vaginal oestrogen as an add-on even if systemic symptoms are controlled.</a:t>
            </a:r>
            <a:endParaRPr lang="en-US" sz="112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539180"/>
            <a:ext cx="5429250" cy="36099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777305"/>
            <a:ext cx="1790105" cy="2952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675" y="1856333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563243"/>
            <a:ext cx="4953000" cy="13477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3996630"/>
            <a:ext cx="4953000" cy="914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1539180"/>
            <a:ext cx="5429250" cy="36099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4625" y="1777305"/>
            <a:ext cx="1790105" cy="29527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8925" y="1856333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4625" y="3563243"/>
            <a:ext cx="4953000" cy="134778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24625" y="3996630"/>
            <a:ext cx="4953000" cy="914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5762625"/>
            <a:ext cx="11239500" cy="7143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6011614"/>
            <a:ext cx="238125" cy="216396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666750" y="476250"/>
            <a:ext cx="1024128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QUICK RECALL: CLINICAL SCENARIOS</a:t>
            </a:r>
            <a:endParaRPr lang="en-US" sz="2100" dirty="0"/>
          </a:p>
        </p:txBody>
      </p:sp>
      <p:sp>
        <p:nvSpPr>
          <p:cNvPr id="18" name="Text 1"/>
          <p:cNvSpPr/>
          <p:nvPr/>
        </p:nvSpPr>
        <p:spPr>
          <a:xfrm>
            <a:off x="666750" y="834330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19" name="Text 2"/>
          <p:cNvSpPr/>
          <p:nvPr/>
        </p:nvSpPr>
        <p:spPr>
          <a:xfrm>
            <a:off x="1071563" y="1777305"/>
            <a:ext cx="2233362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QUICK RECALL</a:t>
            </a:r>
            <a:endParaRPr lang="en-US" sz="1050" dirty="0"/>
          </a:p>
        </p:txBody>
      </p:sp>
      <p:sp>
        <p:nvSpPr>
          <p:cNvPr id="20" name="Text 3"/>
          <p:cNvSpPr/>
          <p:nvPr/>
        </p:nvSpPr>
        <p:spPr>
          <a:xfrm>
            <a:off x="714375" y="2215455"/>
            <a:ext cx="678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Scenario 1: The Early Bleeder</a:t>
            </a:r>
            <a:endParaRPr lang="en-US" sz="1500" dirty="0"/>
          </a:p>
        </p:txBody>
      </p:sp>
      <p:sp>
        <p:nvSpPr>
          <p:cNvPr id="21" name="Text 4"/>
          <p:cNvSpPr/>
          <p:nvPr/>
        </p:nvSpPr>
        <p:spPr>
          <a:xfrm>
            <a:off x="714375" y="2644080"/>
            <a:ext cx="49530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Mrs. Smith, aged 53, started sequential (cyclical) HRT 4 months ago. She reports that her withdrawal bleed is regular but consistently starts on </a:t>
            </a:r>
            <a:r>
              <a:rPr lang="en-US" sz="1275" b="1" dirty="0">
                <a:solidFill>
                  <a:srgbClr val="2D3436"/>
                </a:solidFill>
              </a:rPr>
              <a:t>Day 9</a:t>
            </a:r>
            <a:r>
              <a:rPr lang="en-US" sz="1275" dirty="0">
                <a:solidFill>
                  <a:srgbClr val="2D3436"/>
                </a:solidFill>
              </a:rPr>
              <a:t> of her 28-day cycle.</a:t>
            </a:r>
            <a:endParaRPr lang="en-US" sz="1275" dirty="0"/>
          </a:p>
        </p:txBody>
      </p:sp>
      <p:sp>
        <p:nvSpPr>
          <p:cNvPr id="22" name="Text 5"/>
          <p:cNvSpPr/>
          <p:nvPr/>
        </p:nvSpPr>
        <p:spPr>
          <a:xfrm>
            <a:off x="714375" y="3706118"/>
            <a:ext cx="7372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5400"/>
                </a:solidFill>
              </a:rPr>
              <a:t>Q: What is the appropriate clinical action?</a:t>
            </a:r>
            <a:endParaRPr lang="en-US" sz="1125" dirty="0"/>
          </a:p>
        </p:txBody>
      </p:sp>
      <p:sp>
        <p:nvSpPr>
          <p:cNvPr id="23" name="Text 6"/>
          <p:cNvSpPr/>
          <p:nvPr/>
        </p:nvSpPr>
        <p:spPr>
          <a:xfrm>
            <a:off x="828675" y="3996630"/>
            <a:ext cx="47244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Investigate.</a:t>
            </a:r>
            <a:r>
              <a:rPr lang="en-US" sz="1200" dirty="0">
                <a:solidFill>
                  <a:srgbClr val="2D3436"/>
                </a:solidFill>
              </a:rPr>
              <a:t> Bleeding that starts early in the progestogen phase (before Day 11) or persists beyond 3 months requires investigation (e.g., USS endometrial thickness).</a:t>
            </a:r>
            <a:endParaRPr lang="en-US" sz="1200" dirty="0"/>
          </a:p>
        </p:txBody>
      </p:sp>
      <p:sp>
        <p:nvSpPr>
          <p:cNvPr id="24" name="Text 7"/>
          <p:cNvSpPr/>
          <p:nvPr/>
        </p:nvSpPr>
        <p:spPr>
          <a:xfrm>
            <a:off x="6881813" y="1777305"/>
            <a:ext cx="2233362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QUICK RECALL</a:t>
            </a:r>
            <a:endParaRPr lang="en-US" sz="1050" dirty="0"/>
          </a:p>
        </p:txBody>
      </p:sp>
      <p:sp>
        <p:nvSpPr>
          <p:cNvPr id="25" name="Text 8"/>
          <p:cNvSpPr/>
          <p:nvPr/>
        </p:nvSpPr>
        <p:spPr>
          <a:xfrm>
            <a:off x="6524625" y="2215455"/>
            <a:ext cx="56673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Scenario 2: The Tamoxifen User</a:t>
            </a:r>
            <a:endParaRPr lang="en-US" sz="1500" dirty="0"/>
          </a:p>
        </p:txBody>
      </p:sp>
      <p:sp>
        <p:nvSpPr>
          <p:cNvPr id="26" name="Text 9"/>
          <p:cNvSpPr/>
          <p:nvPr/>
        </p:nvSpPr>
        <p:spPr>
          <a:xfrm>
            <a:off x="6524625" y="2644080"/>
            <a:ext cx="49530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 51-year-old patient with a history of ER+ breast cancer is currently taking </a:t>
            </a:r>
            <a:r>
              <a:rPr lang="en-US" sz="1275" b="1" dirty="0">
                <a:solidFill>
                  <a:srgbClr val="2D3436"/>
                </a:solidFill>
              </a:rPr>
              <a:t>Tamoxifen</a:t>
            </a:r>
            <a:r>
              <a:rPr lang="en-US" sz="1275" dirty="0">
                <a:solidFill>
                  <a:srgbClr val="2D3436"/>
                </a:solidFill>
              </a:rPr>
              <a:t>. She is experiencing 15+ severe hot flushes daily and requests a non-hormonal medication.</a:t>
            </a:r>
            <a:endParaRPr lang="en-US" sz="1275" dirty="0"/>
          </a:p>
        </p:txBody>
      </p:sp>
      <p:sp>
        <p:nvSpPr>
          <p:cNvPr id="27" name="Text 10"/>
          <p:cNvSpPr/>
          <p:nvPr/>
        </p:nvSpPr>
        <p:spPr>
          <a:xfrm>
            <a:off x="6524625" y="3706118"/>
            <a:ext cx="5667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5400"/>
                </a:solidFill>
              </a:rPr>
              <a:t>Q: Which medication is the safest choice?</a:t>
            </a:r>
            <a:endParaRPr lang="en-US" sz="1125" dirty="0"/>
          </a:p>
        </p:txBody>
      </p:sp>
      <p:sp>
        <p:nvSpPr>
          <p:cNvPr id="28" name="Text 11"/>
          <p:cNvSpPr/>
          <p:nvPr/>
        </p:nvSpPr>
        <p:spPr>
          <a:xfrm>
            <a:off x="6638925" y="3996630"/>
            <a:ext cx="47244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Venlafaxine 75mg.</a:t>
            </a:r>
            <a:r>
              <a:rPr lang="en-US" sz="1200" dirty="0">
                <a:solidFill>
                  <a:srgbClr val="2D3436"/>
                </a:solidFill>
              </a:rPr>
              <a:t> Avoid Paroxetine and Fluoxetine as they inhibit CYP2D6, preventing Tamoxifen conversion to its active metabolite (Endoxifen).</a:t>
            </a:r>
            <a:endParaRPr lang="en-US" sz="1200" dirty="0"/>
          </a:p>
        </p:txBody>
      </p:sp>
      <p:sp>
        <p:nvSpPr>
          <p:cNvPr id="29" name="Text 12"/>
          <p:cNvSpPr/>
          <p:nvPr/>
        </p:nvSpPr>
        <p:spPr>
          <a:xfrm>
            <a:off x="1047750" y="5905500"/>
            <a:ext cx="104775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2D3436"/>
                </a:solidFill>
              </a:rPr>
              <a:t>SCA Discussion Point:</a:t>
            </a:r>
            <a:r>
              <a:rPr lang="en-US" sz="1125" i="1" dirty="0">
                <a:solidFill>
                  <a:srgbClr val="2D3436"/>
                </a:solidFill>
              </a:rPr>
              <a:t> How would you explain the "3-month rule" to Mrs. Smith if her side effects were breast tenderness rather than early bleeding? Practice your opening statement.</a:t>
            </a:r>
            <a:endParaRPr lang="en-US" sz="11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76875" cy="20593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60585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2053530"/>
            <a:ext cx="142875" cy="171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625030"/>
            <a:ext cx="14287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3646140"/>
            <a:ext cx="5476875" cy="205933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903315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350990"/>
            <a:ext cx="142875" cy="1714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4922490"/>
            <a:ext cx="142875" cy="1714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348680"/>
            <a:ext cx="5476875" cy="205933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605855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2053530"/>
            <a:ext cx="142875" cy="1714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625030"/>
            <a:ext cx="142875" cy="1428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3646140"/>
            <a:ext cx="5476875" cy="205933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3903315"/>
            <a:ext cx="285750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4350990"/>
            <a:ext cx="142875" cy="1714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4922490"/>
            <a:ext cx="142875" cy="1714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250" y="6086475"/>
            <a:ext cx="11239500" cy="485775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66750" y="476250"/>
            <a:ext cx="80010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SUMMARY AND KEY TAKEAWAYS</a:t>
            </a:r>
            <a:endParaRPr lang="en-US" sz="2100" dirty="0"/>
          </a:p>
        </p:txBody>
      </p:sp>
      <p:sp>
        <p:nvSpPr>
          <p:cNvPr id="23" name="Text 1"/>
          <p:cNvSpPr/>
          <p:nvPr/>
        </p:nvSpPr>
        <p:spPr>
          <a:xfrm>
            <a:off x="666750" y="834330"/>
            <a:ext cx="5669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4" name="Text 2"/>
          <p:cNvSpPr/>
          <p:nvPr/>
        </p:nvSpPr>
        <p:spPr>
          <a:xfrm>
            <a:off x="1133475" y="1577280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THE CLINICAL GOLDEN RULE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942975" y="2005905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Apply the </a:t>
            </a:r>
            <a:r>
              <a:rPr lang="en-US" sz="1200" b="1" dirty="0">
                <a:solidFill>
                  <a:srgbClr val="D35400"/>
                </a:solidFill>
              </a:rPr>
              <a:t>3-month rule</a:t>
            </a:r>
            <a:r>
              <a:rPr lang="en-US" sz="1200" dirty="0">
                <a:solidFill>
                  <a:srgbClr val="2D3436"/>
                </a:solidFill>
              </a:rPr>
              <a:t>: Most side effects settle; avoid premature switching or abandonment of therapy.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942975" y="2577405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Manage expectations at initiation: warn patients that the full therapeutic benefit may take 12 weeks to achieve.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1133475" y="3874740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ROUTE OPTIMIZATION</a:t>
            </a:r>
            <a:endParaRPr lang="en-US" sz="1500" dirty="0"/>
          </a:p>
        </p:txBody>
      </p:sp>
      <p:sp>
        <p:nvSpPr>
          <p:cNvPr id="28" name="Text 6"/>
          <p:cNvSpPr/>
          <p:nvPr/>
        </p:nvSpPr>
        <p:spPr>
          <a:xfrm>
            <a:off x="942975" y="4303365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Transdermal oestrogen</a:t>
            </a:r>
            <a:r>
              <a:rPr lang="en-US" sz="1200" dirty="0">
                <a:solidFill>
                  <a:srgbClr val="2D3436"/>
                </a:solidFill>
              </a:rPr>
              <a:t> is the preferred route for CVD, Diabetes, Liver Disease, and Migraine with Aura.</a:t>
            </a:r>
            <a:endParaRPr lang="en-US" sz="1200" dirty="0"/>
          </a:p>
        </p:txBody>
      </p:sp>
      <p:sp>
        <p:nvSpPr>
          <p:cNvPr id="29" name="Text 7"/>
          <p:cNvSpPr/>
          <p:nvPr/>
        </p:nvSpPr>
        <p:spPr>
          <a:xfrm>
            <a:off x="942975" y="4874865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Switching from oral to transdermal can resolve many nausea, bloating, and headache side effects.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6896100" y="1577280"/>
            <a:ext cx="5295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TAILORED TROUBLESHOOTING</a:t>
            </a:r>
            <a:endParaRPr lang="en-US" sz="1500" dirty="0"/>
          </a:p>
        </p:txBody>
      </p:sp>
      <p:sp>
        <p:nvSpPr>
          <p:cNvPr id="31" name="Text 9"/>
          <p:cNvSpPr/>
          <p:nvPr/>
        </p:nvSpPr>
        <p:spPr>
          <a:xfrm>
            <a:off x="6705600" y="2005905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Differentiate symptoms: </a:t>
            </a:r>
            <a:r>
              <a:rPr lang="en-US" sz="1200" b="1" dirty="0">
                <a:solidFill>
                  <a:srgbClr val="D35400"/>
                </a:solidFill>
              </a:rPr>
              <a:t>Cyclical</a:t>
            </a:r>
            <a:r>
              <a:rPr lang="en-US" sz="1200" dirty="0">
                <a:solidFill>
                  <a:srgbClr val="2D3436"/>
                </a:solidFill>
              </a:rPr>
              <a:t> symptoms point to progestogen; </a:t>
            </a:r>
            <a:r>
              <a:rPr lang="en-US" sz="1200" b="1" dirty="0">
                <a:solidFill>
                  <a:srgbClr val="D35400"/>
                </a:solidFill>
              </a:rPr>
              <a:t>Random</a:t>
            </a:r>
            <a:r>
              <a:rPr lang="en-US" sz="1200" dirty="0">
                <a:solidFill>
                  <a:srgbClr val="2D3436"/>
                </a:solidFill>
              </a:rPr>
              <a:t> symptoms point to oestrogen.</a:t>
            </a:r>
            <a:endParaRPr lang="en-US" sz="1200" dirty="0"/>
          </a:p>
        </p:txBody>
      </p:sp>
      <p:sp>
        <p:nvSpPr>
          <p:cNvPr id="32" name="Text 10"/>
          <p:cNvSpPr/>
          <p:nvPr/>
        </p:nvSpPr>
        <p:spPr>
          <a:xfrm>
            <a:off x="6705600" y="2577405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Investigate bleeding if it persists beyond </a:t>
            </a:r>
            <a:r>
              <a:rPr lang="en-US" sz="1200" b="1" dirty="0">
                <a:solidFill>
                  <a:srgbClr val="D35400"/>
                </a:solidFill>
              </a:rPr>
              <a:t>3 months (Sequential)</a:t>
            </a:r>
            <a:r>
              <a:rPr lang="en-US" sz="1200" dirty="0">
                <a:solidFill>
                  <a:srgbClr val="2D3436"/>
                </a:solidFill>
              </a:rPr>
              <a:t> or </a:t>
            </a:r>
            <a:r>
              <a:rPr lang="en-US" sz="1200" b="1" dirty="0">
                <a:solidFill>
                  <a:srgbClr val="D35400"/>
                </a:solidFill>
              </a:rPr>
              <a:t>6 months (CC)</a:t>
            </a:r>
            <a:r>
              <a:rPr lang="en-US" sz="1200" dirty="0">
                <a:solidFill>
                  <a:srgbClr val="2D3436"/>
                </a:solidFill>
              </a:rPr>
              <a:t>.</a:t>
            </a:r>
            <a:endParaRPr lang="en-US" sz="1200" dirty="0"/>
          </a:p>
        </p:txBody>
      </p:sp>
      <p:sp>
        <p:nvSpPr>
          <p:cNvPr id="33" name="Text 11"/>
          <p:cNvSpPr/>
          <p:nvPr/>
        </p:nvSpPr>
        <p:spPr>
          <a:xfrm>
            <a:off x="6896100" y="3874740"/>
            <a:ext cx="5295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EXAM &amp; SAFETY ESSENTIALS</a:t>
            </a:r>
            <a:endParaRPr lang="en-US" sz="1500" dirty="0"/>
          </a:p>
        </p:txBody>
      </p:sp>
      <p:sp>
        <p:nvSpPr>
          <p:cNvPr id="34" name="Text 12"/>
          <p:cNvSpPr/>
          <p:nvPr/>
        </p:nvSpPr>
        <p:spPr>
          <a:xfrm>
            <a:off x="6705600" y="4303365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AKT Alert:</a:t>
            </a:r>
            <a:r>
              <a:rPr lang="en-US" sz="1200" dirty="0">
                <a:solidFill>
                  <a:srgbClr val="2D3436"/>
                </a:solidFill>
              </a:rPr>
              <a:t> Avoid Paroxetine/Fluoxetine with Tamoxifen. Use Venlafaxine or Gabapentin for flushes.</a:t>
            </a:r>
            <a:endParaRPr lang="en-US" sz="1200" dirty="0"/>
          </a:p>
        </p:txBody>
      </p:sp>
      <p:sp>
        <p:nvSpPr>
          <p:cNvPr id="35" name="Text 13"/>
          <p:cNvSpPr/>
          <p:nvPr/>
        </p:nvSpPr>
        <p:spPr>
          <a:xfrm>
            <a:off x="6705600" y="4874865"/>
            <a:ext cx="47815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SCA Tip:</a:t>
            </a:r>
            <a:r>
              <a:rPr lang="en-US" sz="1200" dirty="0">
                <a:solidFill>
                  <a:srgbClr val="2D3436"/>
                </a:solidFill>
              </a:rPr>
              <a:t> Address vaginal symptoms and libido (testosterone) even if systemic flushes are controlled.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476250" y="6086475"/>
            <a:ext cx="10953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BRADFORD VTS: ENSURE SHARED DECISION-MAKING AND GRADUAL TAPERING WHEN STOPPING TREATMENT.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443930"/>
            <a:ext cx="5476875" cy="242128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735931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2205930"/>
            <a:ext cx="142875" cy="114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533501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861072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50" y="4055715"/>
            <a:ext cx="5476875" cy="242128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347716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4817715"/>
            <a:ext cx="142875" cy="1143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5145286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5472857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443930"/>
            <a:ext cx="5476875" cy="229939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735931"/>
            <a:ext cx="285750" cy="228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2205930"/>
            <a:ext cx="142875" cy="1143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533501"/>
            <a:ext cx="142875" cy="1143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2861072"/>
            <a:ext cx="142875" cy="1143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933825"/>
            <a:ext cx="5476875" cy="25431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124325"/>
            <a:ext cx="5095875" cy="238125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MANAGING OESTROGEN-RELATED SIDE EFFECTS</a:t>
            </a:r>
            <a:endParaRPr lang="en-US" sz="2100" dirty="0"/>
          </a:p>
        </p:txBody>
      </p:sp>
      <p:sp>
        <p:nvSpPr>
          <p:cNvPr id="23" name="Text 1"/>
          <p:cNvSpPr/>
          <p:nvPr/>
        </p:nvSpPr>
        <p:spPr>
          <a:xfrm>
            <a:off x="666750" y="834330"/>
            <a:ext cx="67596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4" name="Text 2"/>
          <p:cNvSpPr/>
          <p:nvPr/>
        </p:nvSpPr>
        <p:spPr>
          <a:xfrm>
            <a:off x="1104900" y="1701105"/>
            <a:ext cx="6400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Breast Tenderness &amp; Bloating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962025" y="2158305"/>
            <a:ext cx="10241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Breast:</a:t>
            </a:r>
            <a:r>
              <a:rPr lang="en-US" sz="1200" dirty="0">
                <a:solidFill>
                  <a:srgbClr val="2D3436"/>
                </a:solidFill>
              </a:rPr>
              <a:t> Try low-fat diet; consider Evening Primrose Oil.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962025" y="2485876"/>
            <a:ext cx="10241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Bloating:</a:t>
            </a:r>
            <a:r>
              <a:rPr lang="en-US" sz="1200" dirty="0">
                <a:solidFill>
                  <a:srgbClr val="2D3436"/>
                </a:solidFill>
              </a:rPr>
              <a:t> Reduce oestrogen dose; switch oral to patches.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962025" y="2813447"/>
            <a:ext cx="10972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5400"/>
                </a:solidFill>
              </a:rPr>
              <a:t>Mechanism:</a:t>
            </a:r>
            <a:r>
              <a:rPr lang="en-US" sz="1200" dirty="0">
                <a:solidFill>
                  <a:srgbClr val="2D3436"/>
                </a:solidFill>
              </a:rPr>
              <a:t> Transdermal avoids the first-pass hepatic effect.</a:t>
            </a:r>
            <a:endParaRPr lang="en-US" sz="1200" dirty="0"/>
          </a:p>
        </p:txBody>
      </p:sp>
      <p:sp>
        <p:nvSpPr>
          <p:cNvPr id="28" name="Text 6"/>
          <p:cNvSpPr/>
          <p:nvPr/>
        </p:nvSpPr>
        <p:spPr>
          <a:xfrm>
            <a:off x="1104900" y="4312890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Nausea &amp; Gastric Upset</a:t>
            </a:r>
            <a:endParaRPr lang="en-US" sz="1500" dirty="0"/>
          </a:p>
        </p:txBody>
      </p:sp>
      <p:sp>
        <p:nvSpPr>
          <p:cNvPr id="29" name="Text 7"/>
          <p:cNvSpPr/>
          <p:nvPr/>
        </p:nvSpPr>
        <p:spPr>
          <a:xfrm>
            <a:off x="962025" y="4770090"/>
            <a:ext cx="6400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Take tablets </a:t>
            </a:r>
            <a:r>
              <a:rPr lang="en-US" sz="1200" b="1" dirty="0">
                <a:solidFill>
                  <a:srgbClr val="D35400"/>
                </a:solidFill>
              </a:rPr>
              <a:t>with food</a:t>
            </a:r>
            <a:r>
              <a:rPr lang="en-US" sz="1200" dirty="0">
                <a:solidFill>
                  <a:srgbClr val="2D3436"/>
                </a:solidFill>
              </a:rPr>
              <a:t> or at night.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962025" y="5097661"/>
            <a:ext cx="112299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Switch to </a:t>
            </a:r>
            <a:r>
              <a:rPr lang="en-US" sz="1200" b="1" dirty="0">
                <a:solidFill>
                  <a:srgbClr val="D35400"/>
                </a:solidFill>
              </a:rPr>
              <a:t>transdermal route</a:t>
            </a:r>
            <a:r>
              <a:rPr lang="en-US" sz="1200" dirty="0">
                <a:solidFill>
                  <a:srgbClr val="2D3436"/>
                </a:solidFill>
              </a:rPr>
              <a:t> (gel/patch) to bypass the gut entirely.</a:t>
            </a:r>
            <a:endParaRPr lang="en-US" sz="1200" dirty="0"/>
          </a:p>
        </p:txBody>
      </p:sp>
      <p:sp>
        <p:nvSpPr>
          <p:cNvPr id="31" name="Text 9"/>
          <p:cNvSpPr/>
          <p:nvPr/>
        </p:nvSpPr>
        <p:spPr>
          <a:xfrm>
            <a:off x="962025" y="5425232"/>
            <a:ext cx="112299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Leg cramps: Encourage exercise and stretching; usually resolves.</a:t>
            </a:r>
            <a:endParaRPr lang="en-US" sz="1200" dirty="0"/>
          </a:p>
        </p:txBody>
      </p:sp>
      <p:sp>
        <p:nvSpPr>
          <p:cNvPr id="32" name="Text 10"/>
          <p:cNvSpPr/>
          <p:nvPr/>
        </p:nvSpPr>
        <p:spPr>
          <a:xfrm>
            <a:off x="6867525" y="1701105"/>
            <a:ext cx="53244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Headaches &amp; Dose Management</a:t>
            </a:r>
            <a:endParaRPr lang="en-US" sz="1500" dirty="0"/>
          </a:p>
        </p:txBody>
      </p:sp>
      <p:sp>
        <p:nvSpPr>
          <p:cNvPr id="33" name="Text 11"/>
          <p:cNvSpPr/>
          <p:nvPr/>
        </p:nvSpPr>
        <p:spPr>
          <a:xfrm>
            <a:off x="6724650" y="2158305"/>
            <a:ext cx="54673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Constant headaches are often oestrogen-related; reduce dose.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6724650" y="2485876"/>
            <a:ext cx="54673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Switch route to provide more stable circulating levels.</a:t>
            </a:r>
            <a:endParaRPr lang="en-US" sz="1200" dirty="0"/>
          </a:p>
        </p:txBody>
      </p:sp>
      <p:sp>
        <p:nvSpPr>
          <p:cNvPr id="35" name="Text 13"/>
          <p:cNvSpPr/>
          <p:nvPr/>
        </p:nvSpPr>
        <p:spPr>
          <a:xfrm>
            <a:off x="6724650" y="2813447"/>
            <a:ext cx="54673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Skin reactions: Switch brands or use matrix patches (less reactive).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6505575" y="4124325"/>
            <a:ext cx="4943475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&amp; SCA PEARL</a:t>
            </a:r>
            <a:endParaRPr lang="en-US" sz="1050" dirty="0"/>
          </a:p>
        </p:txBody>
      </p:sp>
      <p:sp>
        <p:nvSpPr>
          <p:cNvPr id="37" name="Text 15"/>
          <p:cNvSpPr/>
          <p:nvPr/>
        </p:nvSpPr>
        <p:spPr>
          <a:xfrm>
            <a:off x="6429375" y="4457700"/>
            <a:ext cx="5095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IDENTIFYING THE CULPRIT</a:t>
            </a:r>
            <a:endParaRPr lang="en-US" sz="1350" dirty="0"/>
          </a:p>
        </p:txBody>
      </p:sp>
      <p:sp>
        <p:nvSpPr>
          <p:cNvPr id="38" name="Text 16"/>
          <p:cNvSpPr/>
          <p:nvPr/>
        </p:nvSpPr>
        <p:spPr>
          <a:xfrm>
            <a:off x="6429375" y="4810125"/>
            <a:ext cx="50958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Oestrogen effects:</a:t>
            </a:r>
            <a:r>
              <a:rPr lang="en-US" sz="1125" dirty="0">
                <a:solidFill>
                  <a:srgbClr val="2D3436"/>
                </a:solidFill>
              </a:rPr>
              <a:t> Occur randomly throughout the cycle, independent of the progestogen phase.</a:t>
            </a:r>
            <a:endParaRPr lang="en-US" sz="1125" dirty="0"/>
          </a:p>
        </p:txBody>
      </p:sp>
      <p:sp>
        <p:nvSpPr>
          <p:cNvPr id="39" name="Text 17"/>
          <p:cNvSpPr/>
          <p:nvPr/>
        </p:nvSpPr>
        <p:spPr>
          <a:xfrm>
            <a:off x="6429375" y="5334000"/>
            <a:ext cx="50958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Key Troubleshooting Tip:</a:t>
            </a:r>
            <a:r>
              <a:rPr lang="en-US" sz="1125" dirty="0">
                <a:solidFill>
                  <a:srgbClr val="2D3436"/>
                </a:solidFill>
              </a:rPr>
              <a:t> If symptoms are </a:t>
            </a:r>
            <a:r>
              <a:rPr lang="en-US" sz="1125" i="1" dirty="0">
                <a:solidFill>
                  <a:srgbClr val="2D3436"/>
                </a:solidFill>
              </a:rPr>
              <a:t>not</a:t>
            </a:r>
            <a:r>
              <a:rPr lang="en-US" sz="1125" dirty="0">
                <a:solidFill>
                  <a:srgbClr val="2D3436"/>
                </a:solidFill>
              </a:rPr>
              <a:t> cyclical, look at the oestrogen dose/route first.</a:t>
            </a:r>
            <a:endParaRPr lang="en-US" sz="1125" dirty="0"/>
          </a:p>
        </p:txBody>
      </p:sp>
      <p:sp>
        <p:nvSpPr>
          <p:cNvPr id="40" name="Text 18"/>
          <p:cNvSpPr/>
          <p:nvPr/>
        </p:nvSpPr>
        <p:spPr>
          <a:xfrm>
            <a:off x="6429375" y="5857875"/>
            <a:ext cx="50958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Clinical Logic:</a:t>
            </a:r>
            <a:r>
              <a:rPr lang="en-US" sz="1125" dirty="0">
                <a:solidFill>
                  <a:srgbClr val="2D3436"/>
                </a:solidFill>
              </a:rPr>
              <a:t> Transdermal avoids the high peaks seen with oral tablets, often resolving tenderness and nausea.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04800"/>
            <a:ext cx="11239500" cy="72955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186755"/>
            <a:ext cx="4381500" cy="536644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462980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1977330"/>
            <a:ext cx="166688" cy="19437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548830"/>
            <a:ext cx="166688" cy="19437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3320355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834705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177605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3500" y="1186755"/>
            <a:ext cx="6572250" cy="536644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72100" y="1415355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72100" y="2177355"/>
            <a:ext cx="2986088" cy="838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01063" y="2177355"/>
            <a:ext cx="2986088" cy="838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72100" y="3301305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72100" y="3815655"/>
            <a:ext cx="166688" cy="19437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72100" y="4387155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72100" y="4958655"/>
            <a:ext cx="166688" cy="179487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372100" y="5781675"/>
            <a:ext cx="6115050" cy="5905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86400" y="5915918"/>
            <a:ext cx="166688" cy="13722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66750" y="38100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MANAGING PROGESTOGEN-RELATED SIDE EFFECTS</a:t>
            </a:r>
            <a:endParaRPr lang="en-US" sz="2100" dirty="0"/>
          </a:p>
        </p:txBody>
      </p:sp>
      <p:sp>
        <p:nvSpPr>
          <p:cNvPr id="23" name="Text 1"/>
          <p:cNvSpPr/>
          <p:nvPr/>
        </p:nvSpPr>
        <p:spPr>
          <a:xfrm>
            <a:off x="666750" y="729555"/>
            <a:ext cx="714970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4" name="Text 2"/>
          <p:cNvSpPr/>
          <p:nvPr/>
        </p:nvSpPr>
        <p:spPr>
          <a:xfrm>
            <a:off x="1038225" y="1415355"/>
            <a:ext cx="39243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Identification</a:t>
            </a:r>
            <a:endParaRPr lang="en-US" sz="1500" dirty="0"/>
          </a:p>
        </p:txBody>
      </p:sp>
      <p:sp>
        <p:nvSpPr>
          <p:cNvPr id="25" name="Text 3"/>
          <p:cNvSpPr/>
          <p:nvPr/>
        </p:nvSpPr>
        <p:spPr>
          <a:xfrm>
            <a:off x="985838" y="1939230"/>
            <a:ext cx="36433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The Tell-Tale Sign:</a:t>
            </a:r>
            <a:r>
              <a:rPr lang="en-US" sz="1200" dirty="0">
                <a:solidFill>
                  <a:srgbClr val="2D3436"/>
                </a:solidFill>
              </a:rPr>
              <a:t> Symptoms occur cyclically during the progestogen phase of sequential HRT.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985838" y="2510730"/>
            <a:ext cx="36433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SCA Tip:</a:t>
            </a:r>
            <a:r>
              <a:rPr lang="en-US" sz="1200" dirty="0">
                <a:solidFill>
                  <a:srgbClr val="2D3436"/>
                </a:solidFill>
              </a:rPr>
              <a:t> Ask the patient precisely when symptoms occur relative to their HRT cycle.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1038225" y="3272730"/>
            <a:ext cx="39243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Common Symptoms</a:t>
            </a:r>
            <a:endParaRPr lang="en-US" sz="1500" dirty="0"/>
          </a:p>
        </p:txBody>
      </p:sp>
      <p:sp>
        <p:nvSpPr>
          <p:cNvPr id="28" name="Text 6"/>
          <p:cNvSpPr/>
          <p:nvPr/>
        </p:nvSpPr>
        <p:spPr>
          <a:xfrm>
            <a:off x="985838" y="3796605"/>
            <a:ext cx="8412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PMS-like: Mood swings, irritability, low mood.</a:t>
            </a:r>
            <a:endParaRPr lang="en-US" sz="1200" dirty="0"/>
          </a:p>
        </p:txBody>
      </p:sp>
      <p:sp>
        <p:nvSpPr>
          <p:cNvPr id="29" name="Text 7"/>
          <p:cNvSpPr/>
          <p:nvPr/>
        </p:nvSpPr>
        <p:spPr>
          <a:xfrm>
            <a:off x="985838" y="4139505"/>
            <a:ext cx="8595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Physical: Bloating, breast tenderness, fatigue.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5705475" y="1367730"/>
            <a:ext cx="6115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Switching Strategies</a:t>
            </a:r>
            <a:endParaRPr lang="en-US" sz="1500" dirty="0"/>
          </a:p>
        </p:txBody>
      </p:sp>
      <p:sp>
        <p:nvSpPr>
          <p:cNvPr id="31" name="Text 9"/>
          <p:cNvSpPr/>
          <p:nvPr/>
        </p:nvSpPr>
        <p:spPr>
          <a:xfrm>
            <a:off x="5372100" y="1796355"/>
            <a:ext cx="6819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Move to </a:t>
            </a:r>
            <a:r>
              <a:rPr lang="en-US" sz="1200" b="1" dirty="0">
                <a:solidFill>
                  <a:srgbClr val="2D3436"/>
                </a:solidFill>
              </a:rPr>
              <a:t>less androgenic</a:t>
            </a:r>
            <a:r>
              <a:rPr lang="en-US" sz="1200" dirty="0">
                <a:solidFill>
                  <a:srgbClr val="2D3436"/>
                </a:solidFill>
              </a:rPr>
              <a:t> progestogens to improve tolerance:</a:t>
            </a:r>
            <a:endParaRPr lang="en-US" sz="1200" dirty="0"/>
          </a:p>
        </p:txBody>
      </p:sp>
      <p:sp>
        <p:nvSpPr>
          <p:cNvPr id="32" name="Text 10"/>
          <p:cNvSpPr/>
          <p:nvPr/>
        </p:nvSpPr>
        <p:spPr>
          <a:xfrm>
            <a:off x="5467350" y="2282130"/>
            <a:ext cx="256032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Dydrogesterone</a:t>
            </a:r>
            <a:endParaRPr lang="en-US" sz="1200" dirty="0"/>
          </a:p>
        </p:txBody>
      </p:sp>
      <p:sp>
        <p:nvSpPr>
          <p:cNvPr id="33" name="Text 11"/>
          <p:cNvSpPr/>
          <p:nvPr/>
        </p:nvSpPr>
        <p:spPr>
          <a:xfrm>
            <a:off x="6636097" y="2282130"/>
            <a:ext cx="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
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5467350" y="2510730"/>
            <a:ext cx="2586782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Found in Femoston. Very well tolerated, low androgenic profile.</a:t>
            </a:r>
            <a:endParaRPr lang="en-US" sz="1050" dirty="0"/>
          </a:p>
        </p:txBody>
      </p:sp>
      <p:sp>
        <p:nvSpPr>
          <p:cNvPr id="35" name="Text 13"/>
          <p:cNvSpPr/>
          <p:nvPr/>
        </p:nvSpPr>
        <p:spPr>
          <a:xfrm>
            <a:off x="8596313" y="2282130"/>
            <a:ext cx="18288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Utrogestan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9400729" y="2282130"/>
            <a:ext cx="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
</a:t>
            </a:r>
            <a:endParaRPr lang="en-US" sz="1200" dirty="0"/>
          </a:p>
        </p:txBody>
      </p:sp>
      <p:sp>
        <p:nvSpPr>
          <p:cNvPr id="37" name="Text 15"/>
          <p:cNvSpPr/>
          <p:nvPr/>
        </p:nvSpPr>
        <p:spPr>
          <a:xfrm>
            <a:off x="8596313" y="2510730"/>
            <a:ext cx="2572196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Micronised progesterone. Gold standard for mood-related intolerance.</a:t>
            </a:r>
            <a:endParaRPr lang="en-US" sz="1050" dirty="0"/>
          </a:p>
        </p:txBody>
      </p:sp>
      <p:sp>
        <p:nvSpPr>
          <p:cNvPr id="38" name="Text 16"/>
          <p:cNvSpPr/>
          <p:nvPr/>
        </p:nvSpPr>
        <p:spPr>
          <a:xfrm>
            <a:off x="5705475" y="3253680"/>
            <a:ext cx="6115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Advanced Management</a:t>
            </a:r>
            <a:endParaRPr lang="en-US" sz="1500" dirty="0"/>
          </a:p>
        </p:txBody>
      </p:sp>
      <p:sp>
        <p:nvSpPr>
          <p:cNvPr id="39" name="Text 17"/>
          <p:cNvSpPr/>
          <p:nvPr/>
        </p:nvSpPr>
        <p:spPr>
          <a:xfrm>
            <a:off x="5653088" y="3777555"/>
            <a:ext cx="58340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Vaginal Utrogestan:</a:t>
            </a:r>
            <a:r>
              <a:rPr lang="en-US" sz="1200" dirty="0">
                <a:solidFill>
                  <a:srgbClr val="2D3436"/>
                </a:solidFill>
              </a:rPr>
              <a:t> Use the oral capsule vaginally (same dose/schedule). Reduces systemic absorption and side effects.</a:t>
            </a:r>
            <a:endParaRPr lang="en-US" sz="1200" dirty="0"/>
          </a:p>
        </p:txBody>
      </p:sp>
      <p:sp>
        <p:nvSpPr>
          <p:cNvPr id="40" name="Text 18"/>
          <p:cNvSpPr/>
          <p:nvPr/>
        </p:nvSpPr>
        <p:spPr>
          <a:xfrm>
            <a:off x="5653088" y="4349055"/>
            <a:ext cx="58340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Mirena IUS:</a:t>
            </a:r>
            <a:r>
              <a:rPr lang="en-US" sz="1200" dirty="0">
                <a:solidFill>
                  <a:srgbClr val="2D3436"/>
                </a:solidFill>
              </a:rPr>
              <a:t> Local endometrial protection with virtually no systemic progestogen levels.</a:t>
            </a:r>
            <a:endParaRPr lang="en-US" sz="1200" dirty="0"/>
          </a:p>
        </p:txBody>
      </p:sp>
      <p:sp>
        <p:nvSpPr>
          <p:cNvPr id="41" name="Text 19"/>
          <p:cNvSpPr/>
          <p:nvPr/>
        </p:nvSpPr>
        <p:spPr>
          <a:xfrm>
            <a:off x="5653088" y="4920555"/>
            <a:ext cx="58340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Reduce Duration:</a:t>
            </a:r>
            <a:r>
              <a:rPr lang="en-US" sz="1200" dirty="0">
                <a:solidFill>
                  <a:srgbClr val="2D3436"/>
                </a:solidFill>
              </a:rPr>
              <a:t> Shorten the progestogen phase from 14 days to 10 days (seek specialist guidance if high-risk).</a:t>
            </a:r>
            <a:endParaRPr lang="en-US" sz="1200" dirty="0"/>
          </a:p>
        </p:txBody>
      </p:sp>
      <p:sp>
        <p:nvSpPr>
          <p:cNvPr id="42" name="Text 20"/>
          <p:cNvSpPr/>
          <p:nvPr/>
        </p:nvSpPr>
        <p:spPr>
          <a:xfrm>
            <a:off x="5766346" y="5781675"/>
            <a:ext cx="588645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D3436"/>
                </a:solidFill>
              </a:rPr>
              <a:t> </a:t>
            </a:r>
            <a:r>
              <a:rPr lang="en-US" sz="1050" b="1" i="1" dirty="0">
                <a:solidFill>
                  <a:srgbClr val="2D3436"/>
                </a:solidFill>
              </a:rPr>
              <a:t>AKT Pearl:</a:t>
            </a:r>
            <a:r>
              <a:rPr lang="en-US" sz="1050" i="1" dirty="0">
                <a:solidFill>
                  <a:srgbClr val="2D3436"/>
                </a:solidFill>
              </a:rPr>
              <a:t> Micronised progesterone (Utrogestan) is metabolically neutral and carries the lowest risk of breast cancer and VTE.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539180"/>
            <a:ext cx="3587651" cy="379482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1840706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2253555"/>
            <a:ext cx="3130451" cy="3619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2758380"/>
            <a:ext cx="190500" cy="17576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850" y="3329880"/>
            <a:ext cx="190500" cy="17576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3901380"/>
            <a:ext cx="19050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2026" y="1539180"/>
            <a:ext cx="3587800" cy="37948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0626" y="1840706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0626" y="2253555"/>
            <a:ext cx="3130600" cy="3619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0626" y="2758380"/>
            <a:ext cx="190500" cy="20776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0626" y="3329880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30626" y="3672780"/>
            <a:ext cx="190500" cy="228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27950" y="1539180"/>
            <a:ext cx="3587651" cy="37948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56550" y="1840706"/>
            <a:ext cx="285750" cy="2286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550" y="2253555"/>
            <a:ext cx="3130451" cy="3619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56550" y="2758380"/>
            <a:ext cx="190500" cy="207764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56550" y="3329880"/>
            <a:ext cx="190500" cy="175766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56550" y="3901380"/>
            <a:ext cx="190500" cy="207764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6250" y="5715000"/>
            <a:ext cx="11239500" cy="7620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4375" y="5857875"/>
            <a:ext cx="683568" cy="47625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MANAGING PERSISTENT PROGESTOGEN INTOLERANCE</a:t>
            </a:r>
            <a:endParaRPr lang="en-US" sz="2100" dirty="0"/>
          </a:p>
        </p:txBody>
      </p:sp>
      <p:sp>
        <p:nvSpPr>
          <p:cNvPr id="26" name="Text 1"/>
          <p:cNvSpPr/>
          <p:nvPr/>
        </p:nvSpPr>
        <p:spPr>
          <a:xfrm>
            <a:off x="666750" y="834330"/>
            <a:ext cx="703421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7" name="Text 2"/>
          <p:cNvSpPr/>
          <p:nvPr/>
        </p:nvSpPr>
        <p:spPr>
          <a:xfrm>
            <a:off x="704850" y="2253555"/>
            <a:ext cx="3130451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Mirena IUS</a:t>
            </a:r>
            <a:endParaRPr lang="en-US" sz="1500" dirty="0"/>
          </a:p>
        </p:txBody>
      </p:sp>
      <p:sp>
        <p:nvSpPr>
          <p:cNvPr id="28" name="Text 3"/>
          <p:cNvSpPr/>
          <p:nvPr/>
        </p:nvSpPr>
        <p:spPr>
          <a:xfrm>
            <a:off x="895350" y="2758380"/>
            <a:ext cx="293995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Gold standard for persistent systemic intolerance.</a:t>
            </a:r>
            <a:endParaRPr lang="en-US" sz="1200" dirty="0"/>
          </a:p>
        </p:txBody>
      </p:sp>
      <p:sp>
        <p:nvSpPr>
          <p:cNvPr id="29" name="Text 4"/>
          <p:cNvSpPr/>
          <p:nvPr/>
        </p:nvSpPr>
        <p:spPr>
          <a:xfrm>
            <a:off x="895350" y="3329880"/>
            <a:ext cx="293995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Releases progestogen </a:t>
            </a:r>
            <a:r>
              <a:rPr lang="en-US" sz="1200" b="1" dirty="0">
                <a:solidFill>
                  <a:srgbClr val="D35400"/>
                </a:solidFill>
              </a:rPr>
              <a:t>locally</a:t>
            </a:r>
            <a:r>
              <a:rPr lang="en-US" sz="1200" dirty="0">
                <a:solidFill>
                  <a:srgbClr val="2D3436"/>
                </a:solidFill>
              </a:rPr>
              <a:t> to the endometrium.</a:t>
            </a:r>
            <a:endParaRPr lang="en-US" sz="1200" dirty="0"/>
          </a:p>
        </p:txBody>
      </p:sp>
      <p:sp>
        <p:nvSpPr>
          <p:cNvPr id="30" name="Text 5"/>
          <p:cNvSpPr/>
          <p:nvPr/>
        </p:nvSpPr>
        <p:spPr>
          <a:xfrm>
            <a:off x="895350" y="3901380"/>
            <a:ext cx="293995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Virtually no systemic absorption; avoids mood/PMS side effects.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4530626" y="2253555"/>
            <a:ext cx="41148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Vaginal Utrogestan</a:t>
            </a:r>
            <a:endParaRPr lang="en-US" sz="1500" dirty="0"/>
          </a:p>
        </p:txBody>
      </p:sp>
      <p:sp>
        <p:nvSpPr>
          <p:cNvPr id="32" name="Text 7"/>
          <p:cNvSpPr/>
          <p:nvPr/>
        </p:nvSpPr>
        <p:spPr>
          <a:xfrm>
            <a:off x="4721126" y="2758380"/>
            <a:ext cx="294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Micronised progesterone can be used </a:t>
            </a:r>
            <a:r>
              <a:rPr lang="en-US" sz="1200" b="1" dirty="0">
                <a:solidFill>
                  <a:srgbClr val="D35400"/>
                </a:solidFill>
              </a:rPr>
              <a:t>vaginally</a:t>
            </a:r>
            <a:r>
              <a:rPr lang="en-US" sz="1200" dirty="0">
                <a:solidFill>
                  <a:srgbClr val="2D3436"/>
                </a:solidFill>
              </a:rPr>
              <a:t> (off-label).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4721126" y="3329880"/>
            <a:ext cx="7315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Uses the same dose and schedule as oral.</a:t>
            </a:r>
            <a:endParaRPr lang="en-US" sz="1200" dirty="0"/>
          </a:p>
        </p:txBody>
      </p:sp>
      <p:sp>
        <p:nvSpPr>
          <p:cNvPr id="34" name="Text 9"/>
          <p:cNvSpPr/>
          <p:nvPr/>
        </p:nvSpPr>
        <p:spPr>
          <a:xfrm>
            <a:off x="4721126" y="3672780"/>
            <a:ext cx="294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Bypasses first-pass metabolism and reduces systemic burden.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8356550" y="2253555"/>
            <a:ext cx="3130451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Regimen Tweak</a:t>
            </a:r>
            <a:endParaRPr lang="en-US" sz="1500" dirty="0"/>
          </a:p>
        </p:txBody>
      </p:sp>
      <p:sp>
        <p:nvSpPr>
          <p:cNvPr id="36" name="Text 11"/>
          <p:cNvSpPr/>
          <p:nvPr/>
        </p:nvSpPr>
        <p:spPr>
          <a:xfrm>
            <a:off x="8547050" y="2758380"/>
            <a:ext cx="293995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Reduce duration of progestogen phase from </a:t>
            </a:r>
            <a:r>
              <a:rPr lang="en-US" sz="1200" b="1" dirty="0">
                <a:solidFill>
                  <a:srgbClr val="D35400"/>
                </a:solidFill>
              </a:rPr>
              <a:t>14 to 10 days</a:t>
            </a:r>
            <a:r>
              <a:rPr lang="en-US" sz="1200" dirty="0">
                <a:solidFill>
                  <a:srgbClr val="2D3436"/>
                </a:solidFill>
              </a:rPr>
              <a:t>.</a:t>
            </a:r>
            <a:endParaRPr lang="en-US" sz="1200" dirty="0"/>
          </a:p>
        </p:txBody>
      </p:sp>
      <p:sp>
        <p:nvSpPr>
          <p:cNvPr id="37" name="Text 12"/>
          <p:cNvSpPr/>
          <p:nvPr/>
        </p:nvSpPr>
        <p:spPr>
          <a:xfrm>
            <a:off x="8547050" y="3329880"/>
            <a:ext cx="293995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Still provides adequate endometrial protection.</a:t>
            </a:r>
            <a:endParaRPr lang="en-US" sz="1200" dirty="0"/>
          </a:p>
        </p:txBody>
      </p:sp>
      <p:sp>
        <p:nvSpPr>
          <p:cNvPr id="38" name="Text 13"/>
          <p:cNvSpPr/>
          <p:nvPr/>
        </p:nvSpPr>
        <p:spPr>
          <a:xfrm>
            <a:off x="8547050" y="3901380"/>
            <a:ext cx="293995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Switch from SC to CC for a lower, continuous daily dose.</a:t>
            </a:r>
            <a:endParaRPr lang="en-US" sz="1200" dirty="0"/>
          </a:p>
        </p:txBody>
      </p:sp>
      <p:sp>
        <p:nvSpPr>
          <p:cNvPr id="39" name="Text 14"/>
          <p:cNvSpPr/>
          <p:nvPr/>
        </p:nvSpPr>
        <p:spPr>
          <a:xfrm>
            <a:off x="809625" y="5857875"/>
            <a:ext cx="493068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PEARL</a:t>
            </a:r>
            <a:endParaRPr lang="en-US" sz="1050" dirty="0"/>
          </a:p>
        </p:txBody>
      </p:sp>
      <p:sp>
        <p:nvSpPr>
          <p:cNvPr id="40" name="Text 15"/>
          <p:cNvSpPr/>
          <p:nvPr/>
        </p:nvSpPr>
        <p:spPr>
          <a:xfrm>
            <a:off x="1540818" y="5867400"/>
            <a:ext cx="9936807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FFFFFF"/>
                </a:solidFill>
              </a:rPr>
              <a:t>Utrogestan (micronised progesterone) is generally better tolerated than synthetic progestogens. If oral use causes sedation or PMS symptoms, the </a:t>
            </a:r>
            <a:r>
              <a:rPr lang="en-US" sz="1200" b="1" i="1" dirty="0">
                <a:solidFill>
                  <a:srgbClr val="D35400"/>
                </a:solidFill>
              </a:rPr>
              <a:t>vaginal route</a:t>
            </a:r>
            <a:r>
              <a:rPr lang="en-US" sz="1200" i="1" dirty="0">
                <a:solidFill>
                  <a:srgbClr val="FFFFFF"/>
                </a:solidFill>
              </a:rPr>
              <a:t> is a highly effective clinical troubleshooting step.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443930"/>
            <a:ext cx="5429250" cy="30194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682055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719" y="1784896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2301180"/>
            <a:ext cx="166688" cy="179487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2958405"/>
            <a:ext cx="166688" cy="14585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3615630"/>
            <a:ext cx="166688" cy="1555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500" y="1443930"/>
            <a:ext cx="5429250" cy="30194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4625" y="1682055"/>
            <a:ext cx="381000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7969" y="1784896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4625" y="2301180"/>
            <a:ext cx="166688" cy="1666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2958405"/>
            <a:ext cx="166688" cy="1666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3615630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6250" y="4844355"/>
            <a:ext cx="11239500" cy="8953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6750" y="5044380"/>
            <a:ext cx="992088" cy="495300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BLEEDING ON SEQUENTIAL HRT: WHAT IS NORMAL?</a:t>
            </a:r>
            <a:endParaRPr lang="en-US" sz="2100" dirty="0"/>
          </a:p>
        </p:txBody>
      </p:sp>
      <p:sp>
        <p:nvSpPr>
          <p:cNvPr id="20" name="Text 1"/>
          <p:cNvSpPr/>
          <p:nvPr/>
        </p:nvSpPr>
        <p:spPr>
          <a:xfrm>
            <a:off x="666750" y="834330"/>
            <a:ext cx="65960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1" name="Text 2"/>
          <p:cNvSpPr/>
          <p:nvPr/>
        </p:nvSpPr>
        <p:spPr>
          <a:xfrm>
            <a:off x="1238250" y="1729680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The Expected Pattern</a:t>
            </a:r>
            <a:endParaRPr lang="en-US" sz="1500" dirty="0"/>
          </a:p>
        </p:txBody>
      </p:sp>
      <p:sp>
        <p:nvSpPr>
          <p:cNvPr id="22" name="Text 3"/>
          <p:cNvSpPr/>
          <p:nvPr/>
        </p:nvSpPr>
        <p:spPr>
          <a:xfrm>
            <a:off x="995363" y="2253555"/>
            <a:ext cx="46720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Sequential HRT mimics the natural menstrual cycle for perimenopausal women.</a:t>
            </a:r>
            <a:endParaRPr lang="en-US" sz="1350" dirty="0"/>
          </a:p>
        </p:txBody>
      </p:sp>
      <p:sp>
        <p:nvSpPr>
          <p:cNvPr id="23" name="Text 4"/>
          <p:cNvSpPr/>
          <p:nvPr/>
        </p:nvSpPr>
        <p:spPr>
          <a:xfrm>
            <a:off x="995363" y="2910780"/>
            <a:ext cx="46720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A </a:t>
            </a:r>
            <a:r>
              <a:rPr lang="en-US" sz="1350" b="1" dirty="0">
                <a:solidFill>
                  <a:srgbClr val="D35400"/>
                </a:solidFill>
              </a:rPr>
              <a:t>monthly withdrawal bleed</a:t>
            </a:r>
            <a:r>
              <a:rPr lang="en-US" sz="1350" dirty="0">
                <a:solidFill>
                  <a:srgbClr val="2D3436"/>
                </a:solidFill>
              </a:rPr>
              <a:t> is the standard physiological response.</a:t>
            </a:r>
            <a:endParaRPr lang="en-US" sz="1350" dirty="0"/>
          </a:p>
        </p:txBody>
      </p:sp>
      <p:sp>
        <p:nvSpPr>
          <p:cNvPr id="24" name="Text 5"/>
          <p:cNvSpPr/>
          <p:nvPr/>
        </p:nvSpPr>
        <p:spPr>
          <a:xfrm>
            <a:off x="995363" y="3568005"/>
            <a:ext cx="46720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Timing: Occurs towards the </a:t>
            </a:r>
            <a:r>
              <a:rPr lang="en-US" sz="1350" b="1" dirty="0">
                <a:solidFill>
                  <a:srgbClr val="D35400"/>
                </a:solidFill>
              </a:rPr>
              <a:t>end of, or just after</a:t>
            </a:r>
            <a:r>
              <a:rPr lang="en-US" sz="1350" dirty="0">
                <a:solidFill>
                  <a:srgbClr val="2D3436"/>
                </a:solidFill>
              </a:rPr>
              <a:t>, the progestogen phase.</a:t>
            </a:r>
            <a:endParaRPr lang="en-US" sz="1350" dirty="0"/>
          </a:p>
        </p:txBody>
      </p:sp>
      <p:sp>
        <p:nvSpPr>
          <p:cNvPr id="25" name="Text 6"/>
          <p:cNvSpPr/>
          <p:nvPr/>
        </p:nvSpPr>
        <p:spPr>
          <a:xfrm>
            <a:off x="7048500" y="1729680"/>
            <a:ext cx="51435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Defining "Normal" Bleeding</a:t>
            </a:r>
            <a:endParaRPr lang="en-US" sz="1500" dirty="0"/>
          </a:p>
        </p:txBody>
      </p:sp>
      <p:sp>
        <p:nvSpPr>
          <p:cNvPr id="26" name="Text 7"/>
          <p:cNvSpPr/>
          <p:nvPr/>
        </p:nvSpPr>
        <p:spPr>
          <a:xfrm>
            <a:off x="6805613" y="2253555"/>
            <a:ext cx="46720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Predictable Timing:</a:t>
            </a:r>
            <a:r>
              <a:rPr lang="en-US" sz="1350" dirty="0">
                <a:solidFill>
                  <a:srgbClr val="2D3436"/>
                </a:solidFill>
              </a:rPr>
              <a:t> Bleeding follows the progestogen withdrawal consistently.</a:t>
            </a:r>
            <a:endParaRPr lang="en-US" sz="1350" dirty="0"/>
          </a:p>
        </p:txBody>
      </p:sp>
      <p:sp>
        <p:nvSpPr>
          <p:cNvPr id="27" name="Text 8"/>
          <p:cNvSpPr/>
          <p:nvPr/>
        </p:nvSpPr>
        <p:spPr>
          <a:xfrm>
            <a:off x="6805613" y="2910780"/>
            <a:ext cx="46720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Predictable Flow:</a:t>
            </a:r>
            <a:r>
              <a:rPr lang="en-US" sz="1350" dirty="0">
                <a:solidFill>
                  <a:srgbClr val="2D3436"/>
                </a:solidFill>
              </a:rPr>
              <a:t> Heaviness and duration remain stable month-to-month.</a:t>
            </a:r>
            <a:endParaRPr lang="en-US" sz="1350" dirty="0"/>
          </a:p>
        </p:txBody>
      </p:sp>
      <p:sp>
        <p:nvSpPr>
          <p:cNvPr id="28" name="Text 9"/>
          <p:cNvSpPr/>
          <p:nvPr/>
        </p:nvSpPr>
        <p:spPr>
          <a:xfrm>
            <a:off x="6805613" y="3568005"/>
            <a:ext cx="467201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</a:rPr>
              <a:t>Acceptable:</a:t>
            </a:r>
            <a:r>
              <a:rPr lang="en-US" sz="1350" dirty="0">
                <a:solidFill>
                  <a:srgbClr val="2D3436"/>
                </a:solidFill>
              </a:rPr>
              <a:t> The pattern is manageable and not distressing for the patient.</a:t>
            </a:r>
            <a:endParaRPr lang="en-US" sz="1350" dirty="0"/>
          </a:p>
        </p:txBody>
      </p:sp>
      <p:sp>
        <p:nvSpPr>
          <p:cNvPr id="29" name="Text 10"/>
          <p:cNvSpPr/>
          <p:nvPr/>
        </p:nvSpPr>
        <p:spPr>
          <a:xfrm>
            <a:off x="809625" y="5044380"/>
            <a:ext cx="706338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/ SCA TIP</a:t>
            </a:r>
            <a:endParaRPr lang="en-US" sz="1050" dirty="0"/>
          </a:p>
        </p:txBody>
      </p:sp>
      <p:sp>
        <p:nvSpPr>
          <p:cNvPr id="30" name="Text 11"/>
          <p:cNvSpPr/>
          <p:nvPr/>
        </p:nvSpPr>
        <p:spPr>
          <a:xfrm>
            <a:off x="1849338" y="5034855"/>
            <a:ext cx="9675912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If the bleeding pattern matches the criteria above, </a:t>
            </a:r>
            <a:r>
              <a:rPr lang="en-US" sz="1350" b="1" dirty="0">
                <a:solidFill>
                  <a:srgbClr val="D35400"/>
                </a:solidFill>
              </a:rPr>
              <a:t>no investigation is required</a:t>
            </a:r>
            <a:r>
              <a:rPr lang="en-US" sz="1350" dirty="0">
                <a:solidFill>
                  <a:srgbClr val="2D3436"/>
                </a:solidFill>
              </a:rPr>
              <a:t>. Reassurance and continuation of treatment is the appropriate management.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5429250" cy="54399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701105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110680"/>
            <a:ext cx="214313" cy="2143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761952"/>
            <a:ext cx="214313" cy="2000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413224"/>
            <a:ext cx="214313" cy="17636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824585"/>
            <a:ext cx="214313" cy="2000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500" y="1348680"/>
            <a:ext cx="5429250" cy="276760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4625" y="1627733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4625" y="2535585"/>
            <a:ext cx="190500" cy="16326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4625" y="3118396"/>
            <a:ext cx="190500" cy="16326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3584823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86500" y="4354413"/>
            <a:ext cx="5429250" cy="243423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24625" y="4633466"/>
            <a:ext cx="214313" cy="17532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WHEN TO INVESTIGATE BLEEDING ON SEQUENTIAL HRT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666750" y="834330"/>
            <a:ext cx="764277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20" name="Text 2"/>
          <p:cNvSpPr/>
          <p:nvPr/>
        </p:nvSpPr>
        <p:spPr>
          <a:xfrm>
            <a:off x="952500" y="1634430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Triggers for Investigation</a:t>
            </a:r>
            <a:endParaRPr lang="en-US" sz="1500" dirty="0"/>
          </a:p>
        </p:txBody>
      </p:sp>
      <p:sp>
        <p:nvSpPr>
          <p:cNvPr id="21" name="Text 3"/>
          <p:cNvSpPr/>
          <p:nvPr/>
        </p:nvSpPr>
        <p:spPr>
          <a:xfrm>
            <a:off x="976312" y="2110680"/>
            <a:ext cx="46434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Bleeding that starts </a:t>
            </a:r>
            <a:r>
              <a:rPr lang="en-US" sz="1350" b="1" dirty="0">
                <a:solidFill>
                  <a:srgbClr val="D35400"/>
                </a:solidFill>
              </a:rPr>
              <a:t>early</a:t>
            </a:r>
            <a:r>
              <a:rPr lang="en-US" sz="1350" dirty="0">
                <a:solidFill>
                  <a:srgbClr val="2D3436"/>
                </a:solidFill>
              </a:rPr>
              <a:t> in the progestogen phase (before day 11 of a 28-day cycle)</a:t>
            </a:r>
            <a:endParaRPr lang="en-US" sz="1350" dirty="0"/>
          </a:p>
        </p:txBody>
      </p:sp>
      <p:sp>
        <p:nvSpPr>
          <p:cNvPr id="22" name="Text 4"/>
          <p:cNvSpPr/>
          <p:nvPr/>
        </p:nvSpPr>
        <p:spPr>
          <a:xfrm>
            <a:off x="976312" y="2761952"/>
            <a:ext cx="46434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Bleeding that is </a:t>
            </a:r>
            <a:r>
              <a:rPr lang="en-US" sz="1350" b="1" dirty="0">
                <a:solidFill>
                  <a:srgbClr val="D35400"/>
                </a:solidFill>
              </a:rPr>
              <a:t>irregular</a:t>
            </a:r>
            <a:r>
              <a:rPr lang="en-US" sz="1350" dirty="0">
                <a:solidFill>
                  <a:srgbClr val="2D3436"/>
                </a:solidFill>
              </a:rPr>
              <a:t> — unpredictable timing throughout the cycle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976312" y="3413224"/>
            <a:ext cx="781812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Heavy or </a:t>
            </a:r>
            <a:r>
              <a:rPr lang="en-US" sz="1350" b="1" dirty="0">
                <a:solidFill>
                  <a:srgbClr val="D35400"/>
                </a:solidFill>
              </a:rPr>
              <a:t>prolonged</a:t>
            </a:r>
            <a:r>
              <a:rPr lang="en-US" sz="1350" dirty="0">
                <a:solidFill>
                  <a:srgbClr val="2D3436"/>
                </a:solidFill>
              </a:rPr>
              <a:t> withdrawal bleeding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976312" y="3824585"/>
            <a:ext cx="46434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Persistent breakthrough bleeding </a:t>
            </a:r>
            <a:r>
              <a:rPr lang="en-US" sz="1350" b="1" dirty="0">
                <a:solidFill>
                  <a:srgbClr val="D35400"/>
                </a:solidFill>
              </a:rPr>
              <a:t>&gt; 3 months</a:t>
            </a:r>
            <a:r>
              <a:rPr lang="en-US" sz="1350" dirty="0">
                <a:solidFill>
                  <a:srgbClr val="2D3436"/>
                </a:solidFill>
              </a:rPr>
              <a:t> from starting treatment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6738938" y="1586805"/>
            <a:ext cx="4953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Clinical Action Pathway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6524625" y="1986855"/>
            <a:ext cx="56673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If any triggers are present, you must exclude pathology:</a:t>
            </a:r>
            <a:endParaRPr lang="en-US" sz="1200" dirty="0"/>
          </a:p>
        </p:txBody>
      </p:sp>
      <p:sp>
        <p:nvSpPr>
          <p:cNvPr id="27" name="Text 9"/>
          <p:cNvSpPr/>
          <p:nvPr/>
        </p:nvSpPr>
        <p:spPr>
          <a:xfrm>
            <a:off x="6715125" y="2373511"/>
            <a:ext cx="49530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Transvaginal Ultrasound (TVUSS):</a:t>
            </a:r>
            <a:r>
              <a:rPr lang="en-US" sz="1200" dirty="0">
                <a:solidFill>
                  <a:srgbClr val="2D3436"/>
                </a:solidFill>
              </a:rPr>
              <a:t>Endometrial thickness assessment</a:t>
            </a:r>
            <a:endParaRPr lang="en-US" sz="1200" dirty="0"/>
          </a:p>
        </p:txBody>
      </p:sp>
      <p:sp>
        <p:nvSpPr>
          <p:cNvPr id="28" name="Text 10"/>
          <p:cNvSpPr/>
          <p:nvPr/>
        </p:nvSpPr>
        <p:spPr>
          <a:xfrm>
            <a:off x="6715125" y="2956322"/>
            <a:ext cx="49530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Hysteroscopy:</a:t>
            </a:r>
            <a:r>
              <a:rPr lang="en-US" sz="1200" dirty="0">
                <a:solidFill>
                  <a:srgbClr val="2D3436"/>
                </a:solidFill>
              </a:rPr>
              <a:t>If TVUSS is inconclusive or thickness is above threshold</a:t>
            </a:r>
            <a:endParaRPr lang="en-US" sz="1200" dirty="0"/>
          </a:p>
        </p:txBody>
      </p:sp>
      <p:sp>
        <p:nvSpPr>
          <p:cNvPr id="29" name="Text 11"/>
          <p:cNvSpPr/>
          <p:nvPr/>
        </p:nvSpPr>
        <p:spPr>
          <a:xfrm>
            <a:off x="6715125" y="3539133"/>
            <a:ext cx="5476875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Biopsy:</a:t>
            </a:r>
            <a:r>
              <a:rPr lang="en-US" sz="1200" dirty="0">
                <a:solidFill>
                  <a:srgbClr val="2D3436"/>
                </a:solidFill>
              </a:rPr>
              <a:t>Endometrial sampling if malignancy suspected</a:t>
            </a:r>
            <a:endParaRPr lang="en-US" sz="1200" dirty="0"/>
          </a:p>
        </p:txBody>
      </p:sp>
      <p:sp>
        <p:nvSpPr>
          <p:cNvPr id="30" name="Text 12"/>
          <p:cNvSpPr/>
          <p:nvPr/>
        </p:nvSpPr>
        <p:spPr>
          <a:xfrm>
            <a:off x="6738938" y="4592538"/>
            <a:ext cx="4953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7AE60"/>
                </a:solidFill>
              </a:rPr>
              <a:t>AKT / SCA Pearl</a:t>
            </a:r>
            <a:endParaRPr lang="en-US" sz="1350" dirty="0"/>
          </a:p>
        </p:txBody>
      </p:sp>
      <p:sp>
        <p:nvSpPr>
          <p:cNvPr id="31" name="Text 13"/>
          <p:cNvSpPr/>
          <p:nvPr/>
        </p:nvSpPr>
        <p:spPr>
          <a:xfrm>
            <a:off x="6524625" y="4992588"/>
            <a:ext cx="4953000" cy="9751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The "3-Month Rule":</a:t>
            </a:r>
            <a:r>
              <a:rPr lang="en-US" sz="1200" dirty="0">
                <a:solidFill>
                  <a:srgbClr val="2D3436"/>
                </a:solidFill>
              </a:rPr>
              <a:t> Breakthrough bleeding is common and often settles. Do not investigate breakthrough bleeding that occurs within the first 3 months </a:t>
            </a:r>
            <a:r>
              <a:rPr lang="en-US" sz="1200" b="1" dirty="0">
                <a:solidFill>
                  <a:srgbClr val="2D3436"/>
                </a:solidFill>
              </a:rPr>
              <a:t>unless</a:t>
            </a:r>
            <a:r>
              <a:rPr lang="en-US" sz="1200" dirty="0">
                <a:solidFill>
                  <a:srgbClr val="2D3436"/>
                </a:solidFill>
              </a:rPr>
              <a:t> it is exceptionally heavy or there are other high-risk factors.</a:t>
            </a:r>
            <a:endParaRPr lang="en-US" sz="1200" dirty="0"/>
          </a:p>
        </p:txBody>
      </p:sp>
      <p:sp>
        <p:nvSpPr>
          <p:cNvPr id="32" name="Text 14"/>
          <p:cNvSpPr/>
          <p:nvPr/>
        </p:nvSpPr>
        <p:spPr>
          <a:xfrm>
            <a:off x="6524625" y="6062960"/>
            <a:ext cx="49530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i="1" dirty="0">
                <a:solidFill>
                  <a:srgbClr val="555555"/>
                </a:solidFill>
              </a:rPr>
              <a:t>SCA Tip: Acknowledge the patient's worry but explain why waiting 3 months is often the safest first step.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81000"/>
            <a:ext cx="11239500" cy="7771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48680"/>
            <a:ext cx="3619500" cy="34766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539180"/>
            <a:ext cx="3238500" cy="4381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602581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0" y="1348680"/>
            <a:ext cx="3619500" cy="34766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750" y="1539180"/>
            <a:ext cx="3238500" cy="4381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6750" y="1602581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0" y="1348680"/>
            <a:ext cx="3619500" cy="34766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6750" y="1539180"/>
            <a:ext cx="3238500" cy="4381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6750" y="1602581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250" y="5111055"/>
            <a:ext cx="5524500" cy="8858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0" y="5111055"/>
            <a:ext cx="5524500" cy="885825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666750" y="476250"/>
            <a:ext cx="1152525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kern="0" spc="30" dirty="0">
                <a:solidFill>
                  <a:srgbClr val="2D3436"/>
                </a:solidFill>
              </a:rPr>
              <a:t>ADJUSTING HRT TO IMPROVE SEQUENTIAL BLEEDING</a:t>
            </a:r>
            <a:endParaRPr lang="en-US" sz="2100" dirty="0"/>
          </a:p>
        </p:txBody>
      </p:sp>
      <p:sp>
        <p:nvSpPr>
          <p:cNvPr id="17" name="Text 1"/>
          <p:cNvSpPr/>
          <p:nvPr/>
        </p:nvSpPr>
        <p:spPr>
          <a:xfrm>
            <a:off x="666750" y="834330"/>
            <a:ext cx="735687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D35400"/>
                </a:solidFill>
              </a:rPr>
              <a:t>HRT Tailoring &amp; Troubleshooting</a:t>
            </a:r>
            <a:endParaRPr lang="en-US" sz="1200" dirty="0"/>
          </a:p>
        </p:txBody>
      </p:sp>
      <p:sp>
        <p:nvSpPr>
          <p:cNvPr id="18" name="Text 2"/>
          <p:cNvSpPr/>
          <p:nvPr/>
        </p:nvSpPr>
        <p:spPr>
          <a:xfrm>
            <a:off x="1095375" y="1567755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Early Bleeding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904875" y="2120205"/>
            <a:ext cx="3000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Defined as bleeding starting </a:t>
            </a:r>
            <a:r>
              <a:rPr lang="en-US" sz="1200" b="1" dirty="0">
                <a:solidFill>
                  <a:srgbClr val="2D3436"/>
                </a:solidFill>
              </a:rPr>
              <a:t>before day 11</a:t>
            </a:r>
            <a:r>
              <a:rPr lang="en-US" sz="1200" dirty="0">
                <a:solidFill>
                  <a:srgbClr val="2D3436"/>
                </a:solidFill>
              </a:rPr>
              <a:t> of a 28-day cycle.</a:t>
            </a:r>
            <a:endParaRPr lang="en-US" sz="1200" dirty="0"/>
          </a:p>
        </p:txBody>
      </p:sp>
      <p:sp>
        <p:nvSpPr>
          <p:cNvPr id="20" name="Text 4"/>
          <p:cNvSpPr/>
          <p:nvPr/>
        </p:nvSpPr>
        <p:spPr>
          <a:xfrm>
            <a:off x="904875" y="2691705"/>
            <a:ext cx="3000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Indicates progestogen is insufficient to maintain the endometrium.</a:t>
            </a:r>
            <a:endParaRPr lang="en-US" sz="1200" dirty="0"/>
          </a:p>
        </p:txBody>
      </p:sp>
      <p:sp>
        <p:nvSpPr>
          <p:cNvPr id="21" name="Text 5"/>
          <p:cNvSpPr/>
          <p:nvPr/>
        </p:nvSpPr>
        <p:spPr>
          <a:xfrm>
            <a:off x="904875" y="3263205"/>
            <a:ext cx="3000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Action:</a:t>
            </a:r>
            <a:r>
              <a:rPr lang="en-US" sz="1200" dirty="0">
                <a:solidFill>
                  <a:srgbClr val="2D3436"/>
                </a:solidFill>
              </a:rPr>
              <a:t> Increase the progestogen dose (e.g., Utrogestan 200mg to 300mg).</a:t>
            </a:r>
            <a:endParaRPr lang="en-US" sz="1200" dirty="0"/>
          </a:p>
        </p:txBody>
      </p:sp>
      <p:sp>
        <p:nvSpPr>
          <p:cNvPr id="22" name="Text 6"/>
          <p:cNvSpPr/>
          <p:nvPr/>
        </p:nvSpPr>
        <p:spPr>
          <a:xfrm>
            <a:off x="904875" y="3834705"/>
            <a:ext cx="300037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Action:</a:t>
            </a:r>
            <a:r>
              <a:rPr lang="en-US" sz="1200" dirty="0">
                <a:solidFill>
                  <a:srgbClr val="2D3436"/>
                </a:solidFill>
              </a:rPr>
              <a:t> Switch to a </a:t>
            </a:r>
            <a:r>
              <a:rPr lang="en-US" sz="1200" b="1" dirty="0">
                <a:solidFill>
                  <a:srgbClr val="2D3436"/>
                </a:solidFill>
              </a:rPr>
              <a:t>more androgenic</a:t>
            </a:r>
            <a:r>
              <a:rPr lang="en-US" sz="1200" dirty="0">
                <a:solidFill>
                  <a:srgbClr val="2D3436"/>
                </a:solidFill>
              </a:rPr>
              <a:t> progestogen (Norethisterone or Medroxyprogesterone).</a:t>
            </a:r>
            <a:endParaRPr lang="en-US" sz="1200" dirty="0"/>
          </a:p>
        </p:txBody>
      </p:sp>
      <p:sp>
        <p:nvSpPr>
          <p:cNvPr id="23" name="Text 7"/>
          <p:cNvSpPr/>
          <p:nvPr/>
        </p:nvSpPr>
        <p:spPr>
          <a:xfrm>
            <a:off x="4905375" y="1567755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Heavy or Prolonged</a:t>
            </a:r>
            <a:endParaRPr lang="en-US" sz="1500" dirty="0"/>
          </a:p>
        </p:txBody>
      </p:sp>
      <p:sp>
        <p:nvSpPr>
          <p:cNvPr id="24" name="Text 8"/>
          <p:cNvSpPr/>
          <p:nvPr/>
        </p:nvSpPr>
        <p:spPr>
          <a:xfrm>
            <a:off x="4714875" y="2120205"/>
            <a:ext cx="3000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Bleeding that is significantly heavier or lasts longer than 7 days.</a:t>
            </a:r>
            <a:endParaRPr lang="en-US" sz="1200" dirty="0"/>
          </a:p>
        </p:txBody>
      </p:sp>
      <p:sp>
        <p:nvSpPr>
          <p:cNvPr id="25" name="Text 9"/>
          <p:cNvSpPr/>
          <p:nvPr/>
        </p:nvSpPr>
        <p:spPr>
          <a:xfrm>
            <a:off x="4714875" y="2691705"/>
            <a:ext cx="694675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Action:</a:t>
            </a:r>
            <a:r>
              <a:rPr lang="en-US" sz="1200" dirty="0">
                <a:solidFill>
                  <a:srgbClr val="2D3436"/>
                </a:solidFill>
              </a:rPr>
              <a:t> Increase the dose of progestogen.</a:t>
            </a:r>
            <a:endParaRPr lang="en-US" sz="1200" dirty="0"/>
          </a:p>
        </p:txBody>
      </p:sp>
      <p:sp>
        <p:nvSpPr>
          <p:cNvPr id="26" name="Text 10"/>
          <p:cNvSpPr/>
          <p:nvPr/>
        </p:nvSpPr>
        <p:spPr>
          <a:xfrm>
            <a:off x="4714875" y="3034605"/>
            <a:ext cx="3000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Action:</a:t>
            </a:r>
            <a:r>
              <a:rPr lang="en-US" sz="1200" dirty="0">
                <a:solidFill>
                  <a:srgbClr val="2D3436"/>
                </a:solidFill>
              </a:rPr>
              <a:t> Extend duration of progestogen phase (e.g., 12 to 14 days).</a:t>
            </a:r>
            <a:endParaRPr lang="en-US" sz="1200" dirty="0"/>
          </a:p>
        </p:txBody>
      </p:sp>
      <p:sp>
        <p:nvSpPr>
          <p:cNvPr id="27" name="Text 11"/>
          <p:cNvSpPr/>
          <p:nvPr/>
        </p:nvSpPr>
        <p:spPr>
          <a:xfrm>
            <a:off x="4714875" y="3606105"/>
            <a:ext cx="3000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Action:</a:t>
            </a:r>
            <a:r>
              <a:rPr lang="en-US" sz="1200" dirty="0">
                <a:solidFill>
                  <a:srgbClr val="2D3436"/>
                </a:solidFill>
              </a:rPr>
              <a:t> Consider a </a:t>
            </a:r>
            <a:r>
              <a:rPr lang="en-US" sz="1200" b="1" dirty="0">
                <a:solidFill>
                  <a:srgbClr val="2D3436"/>
                </a:solidFill>
              </a:rPr>
              <a:t>Mirena IUS</a:t>
            </a:r>
            <a:r>
              <a:rPr lang="en-US" sz="1200" dirty="0">
                <a:solidFill>
                  <a:srgbClr val="2D3436"/>
                </a:solidFill>
              </a:rPr>
              <a:t> for optimal local endometrial thinning.</a:t>
            </a:r>
            <a:endParaRPr lang="en-US" sz="1200" dirty="0"/>
          </a:p>
        </p:txBody>
      </p:sp>
      <p:sp>
        <p:nvSpPr>
          <p:cNvPr id="28" name="Text 12"/>
          <p:cNvSpPr/>
          <p:nvPr/>
        </p:nvSpPr>
        <p:spPr>
          <a:xfrm>
            <a:off x="8715375" y="1567755"/>
            <a:ext cx="34766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Irregular/Breakthrough</a:t>
            </a:r>
            <a:endParaRPr lang="en-US" sz="1500" dirty="0"/>
          </a:p>
        </p:txBody>
      </p:sp>
      <p:sp>
        <p:nvSpPr>
          <p:cNvPr id="29" name="Text 13"/>
          <p:cNvSpPr/>
          <p:nvPr/>
        </p:nvSpPr>
        <p:spPr>
          <a:xfrm>
            <a:off x="8524875" y="2120205"/>
            <a:ext cx="3000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Bleeding at unpredictable times throughout the cycle.</a:t>
            </a:r>
            <a:endParaRPr lang="en-US" sz="1200" dirty="0"/>
          </a:p>
        </p:txBody>
      </p:sp>
      <p:sp>
        <p:nvSpPr>
          <p:cNvPr id="30" name="Text 14"/>
          <p:cNvSpPr/>
          <p:nvPr/>
        </p:nvSpPr>
        <p:spPr>
          <a:xfrm>
            <a:off x="8524875" y="2691705"/>
            <a:ext cx="3000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Review Compliance:</a:t>
            </a:r>
            <a:r>
              <a:rPr lang="en-US" sz="1200" dirty="0">
                <a:solidFill>
                  <a:srgbClr val="2D3436"/>
                </a:solidFill>
              </a:rPr>
              <a:t> Are patches peeling? Are tablets being missed?</a:t>
            </a:r>
            <a:endParaRPr lang="en-US" sz="1200" dirty="0"/>
          </a:p>
        </p:txBody>
      </p:sp>
      <p:sp>
        <p:nvSpPr>
          <p:cNvPr id="31" name="Text 15"/>
          <p:cNvSpPr/>
          <p:nvPr/>
        </p:nvSpPr>
        <p:spPr>
          <a:xfrm>
            <a:off x="8524875" y="3263205"/>
            <a:ext cx="300037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Drug Interactions:</a:t>
            </a:r>
            <a:r>
              <a:rPr lang="en-US" sz="1200" dirty="0">
                <a:solidFill>
                  <a:srgbClr val="2D3436"/>
                </a:solidFill>
              </a:rPr>
              <a:t> Check for enzyme inducers (e.g., Carbamazepine, St John's Wort).</a:t>
            </a:r>
            <a:endParaRPr lang="en-US" sz="1200" dirty="0"/>
          </a:p>
        </p:txBody>
      </p:sp>
      <p:sp>
        <p:nvSpPr>
          <p:cNvPr id="32" name="Text 16"/>
          <p:cNvSpPr/>
          <p:nvPr/>
        </p:nvSpPr>
        <p:spPr>
          <a:xfrm>
            <a:off x="8524875" y="4063305"/>
            <a:ext cx="3000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Action:</a:t>
            </a:r>
            <a:r>
              <a:rPr lang="en-US" sz="1200" dirty="0">
                <a:solidFill>
                  <a:srgbClr val="2D3436"/>
                </a:solidFill>
              </a:rPr>
              <a:t> Change progestogen type or increase dose.</a:t>
            </a:r>
            <a:endParaRPr lang="en-US" sz="1200" dirty="0"/>
          </a:p>
        </p:txBody>
      </p:sp>
      <p:sp>
        <p:nvSpPr>
          <p:cNvPr id="33" name="Text 17"/>
          <p:cNvSpPr/>
          <p:nvPr/>
        </p:nvSpPr>
        <p:spPr>
          <a:xfrm>
            <a:off x="666750" y="5253930"/>
            <a:ext cx="112014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TIP</a:t>
            </a:r>
            <a:endParaRPr lang="en-US" sz="1050" dirty="0"/>
          </a:p>
        </p:txBody>
      </p:sp>
      <p:sp>
        <p:nvSpPr>
          <p:cNvPr id="34" name="Text 18"/>
          <p:cNvSpPr/>
          <p:nvPr/>
        </p:nvSpPr>
        <p:spPr>
          <a:xfrm>
            <a:off x="1476375" y="5253930"/>
            <a:ext cx="43338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Bleeding starting </a:t>
            </a:r>
            <a:r>
              <a:rPr lang="en-US" sz="1125" b="1" dirty="0">
                <a:solidFill>
                  <a:srgbClr val="E8F6F3"/>
                </a:solidFill>
              </a:rPr>
              <a:t>early</a:t>
            </a:r>
            <a:r>
              <a:rPr lang="en-US" sz="1125" dirty="0">
                <a:solidFill>
                  <a:srgbClr val="FFFFFF"/>
                </a:solidFill>
              </a:rPr>
              <a:t> in the progestogen phase suggests the dose is too low. Bleeding starting </a:t>
            </a:r>
            <a:r>
              <a:rPr lang="en-US" sz="1125" b="1" dirty="0">
                <a:solidFill>
                  <a:srgbClr val="E8F6F3"/>
                </a:solidFill>
              </a:rPr>
              <a:t>late</a:t>
            </a:r>
            <a:r>
              <a:rPr lang="en-US" sz="1125" dirty="0">
                <a:solidFill>
                  <a:srgbClr val="FFFFFF"/>
                </a:solidFill>
              </a:rPr>
              <a:t> or after the phase is normal.</a:t>
            </a:r>
            <a:endParaRPr lang="en-US" sz="1125" dirty="0"/>
          </a:p>
        </p:txBody>
      </p:sp>
      <p:sp>
        <p:nvSpPr>
          <p:cNvPr id="35" name="Text 19"/>
          <p:cNvSpPr/>
          <p:nvPr/>
        </p:nvSpPr>
        <p:spPr>
          <a:xfrm>
            <a:off x="6381750" y="5253930"/>
            <a:ext cx="1120140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SCA KEY</a:t>
            </a:r>
            <a:endParaRPr lang="en-US" sz="1050" dirty="0"/>
          </a:p>
        </p:txBody>
      </p:sp>
      <p:sp>
        <p:nvSpPr>
          <p:cNvPr id="36" name="Text 20"/>
          <p:cNvSpPr/>
          <p:nvPr/>
        </p:nvSpPr>
        <p:spPr>
          <a:xfrm>
            <a:off x="7191375" y="5253930"/>
            <a:ext cx="43338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Ask: "When in the month does the bleeding start?" and "Are you find the schedule easy to manage?" to distinguish between dose issues and compliance.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5969</Words>
  <Application>Microsoft Office PowerPoint</Application>
  <PresentationFormat>Widescreen</PresentationFormat>
  <Paragraphs>596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2026-05-04T13:02:06Z</dcterms:created>
  <dcterms:modified xsi:type="dcterms:W3CDTF">2026-05-04T13:25:23Z</dcterms:modified>
</cp:coreProperties>
</file>