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12192000"/>
  <p:embeddedFontLst>
    <p:embeddedFont>
      <p:font typeface="Montserrat" panose="00000500000000000000" pitchFamily="2" charset="0"/>
      <p:regular r:id="rId33"/>
      <p:bold r:id="rId34"/>
      <p:italic r:id="rId35"/>
      <p:boldItalic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65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.png"/><Relationship Id="rId7" Type="http://schemas.openxmlformats.org/officeDocument/2006/relationships/image" Target="../media/image116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19.png"/><Relationship Id="rId5" Type="http://schemas.openxmlformats.org/officeDocument/2006/relationships/image" Target="../media/image114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113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7.png"/><Relationship Id="rId3" Type="http://schemas.openxmlformats.org/officeDocument/2006/relationships/image" Target="../media/image1.png"/><Relationship Id="rId7" Type="http://schemas.openxmlformats.org/officeDocument/2006/relationships/image" Target="../media/image132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image" Target="../media/image46.png"/><Relationship Id="rId5" Type="http://schemas.openxmlformats.org/officeDocument/2006/relationships/image" Target="../media/image130.png"/><Relationship Id="rId15" Type="http://schemas.openxmlformats.org/officeDocument/2006/relationships/image" Target="../media/image139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3" Type="http://schemas.openxmlformats.org/officeDocument/2006/relationships/image" Target="../media/image1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1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10" Type="http://schemas.openxmlformats.org/officeDocument/2006/relationships/image" Target="../media/image163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3" Type="http://schemas.openxmlformats.org/officeDocument/2006/relationships/image" Target="../media/image1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5" Type="http://schemas.openxmlformats.org/officeDocument/2006/relationships/image" Target="../media/image183.png"/><Relationship Id="rId10" Type="http://schemas.openxmlformats.org/officeDocument/2006/relationships/image" Target="../media/image178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9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image" Target="../media/image192.png"/><Relationship Id="rId5" Type="http://schemas.openxmlformats.org/officeDocument/2006/relationships/image" Target="../media/image187.png"/><Relationship Id="rId15" Type="http://schemas.openxmlformats.org/officeDocument/2006/relationships/image" Target="../media/image196.png"/><Relationship Id="rId10" Type="http://schemas.openxmlformats.org/officeDocument/2006/relationships/image" Target="../media/image191.png"/><Relationship Id="rId4" Type="http://schemas.openxmlformats.org/officeDocument/2006/relationships/image" Target="../media/image186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13" Type="http://schemas.openxmlformats.org/officeDocument/2006/relationships/image" Target="../media/image207.png"/><Relationship Id="rId3" Type="http://schemas.openxmlformats.org/officeDocument/2006/relationships/image" Target="../media/image1.png"/><Relationship Id="rId7" Type="http://schemas.openxmlformats.org/officeDocument/2006/relationships/image" Target="../media/image201.png"/><Relationship Id="rId12" Type="http://schemas.openxmlformats.org/officeDocument/2006/relationships/image" Target="../media/image20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11" Type="http://schemas.openxmlformats.org/officeDocument/2006/relationships/image" Target="../media/image205.png"/><Relationship Id="rId5" Type="http://schemas.openxmlformats.org/officeDocument/2006/relationships/image" Target="../media/image199.png"/><Relationship Id="rId10" Type="http://schemas.openxmlformats.org/officeDocument/2006/relationships/image" Target="../media/image204.png"/><Relationship Id="rId4" Type="http://schemas.openxmlformats.org/officeDocument/2006/relationships/image" Target="../media/image198.png"/><Relationship Id="rId9" Type="http://schemas.openxmlformats.org/officeDocument/2006/relationships/image" Target="../media/image203.png"/><Relationship Id="rId14" Type="http://schemas.openxmlformats.org/officeDocument/2006/relationships/image" Target="../media/image20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image" Target="../media/image218.png"/><Relationship Id="rId3" Type="http://schemas.openxmlformats.org/officeDocument/2006/relationships/image" Target="../media/image1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5" Type="http://schemas.openxmlformats.org/officeDocument/2006/relationships/image" Target="../media/image210.png"/><Relationship Id="rId10" Type="http://schemas.openxmlformats.org/officeDocument/2006/relationships/image" Target="../media/image21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18" Type="http://schemas.openxmlformats.org/officeDocument/2006/relationships/image" Target="../media/image233.png"/><Relationship Id="rId3" Type="http://schemas.openxmlformats.org/officeDocument/2006/relationships/image" Target="../media/image1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17" Type="http://schemas.openxmlformats.org/officeDocument/2006/relationships/image" Target="../media/image23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31.png"/><Relationship Id="rId20" Type="http://schemas.openxmlformats.org/officeDocument/2006/relationships/image" Target="../media/image2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png"/><Relationship Id="rId15" Type="http://schemas.openxmlformats.org/officeDocument/2006/relationships/image" Target="../media/image230.png"/><Relationship Id="rId10" Type="http://schemas.openxmlformats.org/officeDocument/2006/relationships/image" Target="../media/image225.png"/><Relationship Id="rId19" Type="http://schemas.openxmlformats.org/officeDocument/2006/relationships/image" Target="../media/image234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Relationship Id="rId14" Type="http://schemas.openxmlformats.org/officeDocument/2006/relationships/image" Target="../media/image2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45.png"/><Relationship Id="rId18" Type="http://schemas.openxmlformats.org/officeDocument/2006/relationships/image" Target="../media/image250.png"/><Relationship Id="rId3" Type="http://schemas.openxmlformats.org/officeDocument/2006/relationships/image" Target="../media/image1.png"/><Relationship Id="rId7" Type="http://schemas.openxmlformats.org/officeDocument/2006/relationships/image" Target="../media/image239.png"/><Relationship Id="rId12" Type="http://schemas.openxmlformats.org/officeDocument/2006/relationships/image" Target="../media/image244.png"/><Relationship Id="rId17" Type="http://schemas.openxmlformats.org/officeDocument/2006/relationships/image" Target="../media/image24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48.png"/><Relationship Id="rId20" Type="http://schemas.openxmlformats.org/officeDocument/2006/relationships/image" Target="../media/image2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8.png"/><Relationship Id="rId11" Type="http://schemas.openxmlformats.org/officeDocument/2006/relationships/image" Target="../media/image243.png"/><Relationship Id="rId5" Type="http://schemas.openxmlformats.org/officeDocument/2006/relationships/image" Target="../media/image237.png"/><Relationship Id="rId15" Type="http://schemas.openxmlformats.org/officeDocument/2006/relationships/image" Target="../media/image247.png"/><Relationship Id="rId10" Type="http://schemas.openxmlformats.org/officeDocument/2006/relationships/image" Target="../media/image242.png"/><Relationship Id="rId19" Type="http://schemas.openxmlformats.org/officeDocument/2006/relationships/image" Target="../media/image251.png"/><Relationship Id="rId4" Type="http://schemas.openxmlformats.org/officeDocument/2006/relationships/image" Target="../media/image236.png"/><Relationship Id="rId9" Type="http://schemas.openxmlformats.org/officeDocument/2006/relationships/image" Target="../media/image241.png"/><Relationship Id="rId14" Type="http://schemas.openxmlformats.org/officeDocument/2006/relationships/image" Target="../media/image2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261.png"/><Relationship Id="rId18" Type="http://schemas.openxmlformats.org/officeDocument/2006/relationships/image" Target="../media/image264.png"/><Relationship Id="rId3" Type="http://schemas.openxmlformats.org/officeDocument/2006/relationships/image" Target="../media/image1.png"/><Relationship Id="rId21" Type="http://schemas.openxmlformats.org/officeDocument/2006/relationships/image" Target="../media/image197.png"/><Relationship Id="rId7" Type="http://schemas.openxmlformats.org/officeDocument/2006/relationships/image" Target="../media/image256.png"/><Relationship Id="rId12" Type="http://schemas.openxmlformats.org/officeDocument/2006/relationships/image" Target="../media/image260.png"/><Relationship Id="rId17" Type="http://schemas.openxmlformats.org/officeDocument/2006/relationships/image" Target="../media/image244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26.png"/><Relationship Id="rId20" Type="http://schemas.openxmlformats.org/officeDocument/2006/relationships/image" Target="../media/image2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5.png"/><Relationship Id="rId11" Type="http://schemas.openxmlformats.org/officeDocument/2006/relationships/image" Target="../media/image259.png"/><Relationship Id="rId5" Type="http://schemas.openxmlformats.org/officeDocument/2006/relationships/image" Target="../media/image254.png"/><Relationship Id="rId15" Type="http://schemas.openxmlformats.org/officeDocument/2006/relationships/image" Target="../media/image263.png"/><Relationship Id="rId10" Type="http://schemas.openxmlformats.org/officeDocument/2006/relationships/image" Target="../media/image258.png"/><Relationship Id="rId19" Type="http://schemas.openxmlformats.org/officeDocument/2006/relationships/image" Target="../media/image265.png"/><Relationship Id="rId4" Type="http://schemas.openxmlformats.org/officeDocument/2006/relationships/image" Target="../media/image253.png"/><Relationship Id="rId9" Type="http://schemas.openxmlformats.org/officeDocument/2006/relationships/image" Target="../media/image257.png"/><Relationship Id="rId14" Type="http://schemas.openxmlformats.org/officeDocument/2006/relationships/image" Target="../media/image2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13" Type="http://schemas.openxmlformats.org/officeDocument/2006/relationships/image" Target="../media/image276.png"/><Relationship Id="rId18" Type="http://schemas.openxmlformats.org/officeDocument/2006/relationships/image" Target="../media/image281.png"/><Relationship Id="rId3" Type="http://schemas.openxmlformats.org/officeDocument/2006/relationships/image" Target="../media/image1.png"/><Relationship Id="rId7" Type="http://schemas.openxmlformats.org/officeDocument/2006/relationships/image" Target="../media/image270.png"/><Relationship Id="rId12" Type="http://schemas.openxmlformats.org/officeDocument/2006/relationships/image" Target="../media/image275.png"/><Relationship Id="rId17" Type="http://schemas.openxmlformats.org/officeDocument/2006/relationships/image" Target="../media/image28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9.png"/><Relationship Id="rId11" Type="http://schemas.openxmlformats.org/officeDocument/2006/relationships/image" Target="../media/image274.png"/><Relationship Id="rId5" Type="http://schemas.openxmlformats.org/officeDocument/2006/relationships/image" Target="../media/image268.png"/><Relationship Id="rId15" Type="http://schemas.openxmlformats.org/officeDocument/2006/relationships/image" Target="../media/image278.png"/><Relationship Id="rId10" Type="http://schemas.openxmlformats.org/officeDocument/2006/relationships/image" Target="../media/image273.png"/><Relationship Id="rId19" Type="http://schemas.openxmlformats.org/officeDocument/2006/relationships/image" Target="../media/image282.png"/><Relationship Id="rId4" Type="http://schemas.openxmlformats.org/officeDocument/2006/relationships/image" Target="../media/image267.png"/><Relationship Id="rId9" Type="http://schemas.openxmlformats.org/officeDocument/2006/relationships/image" Target="../media/image272.png"/><Relationship Id="rId14" Type="http://schemas.openxmlformats.org/officeDocument/2006/relationships/image" Target="../media/image27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291.png"/><Relationship Id="rId18" Type="http://schemas.openxmlformats.org/officeDocument/2006/relationships/image" Target="../media/image296.png"/><Relationship Id="rId3" Type="http://schemas.openxmlformats.org/officeDocument/2006/relationships/image" Target="../media/image1.png"/><Relationship Id="rId7" Type="http://schemas.openxmlformats.org/officeDocument/2006/relationships/image" Target="../media/image285.png"/><Relationship Id="rId12" Type="http://schemas.openxmlformats.org/officeDocument/2006/relationships/image" Target="../media/image290.png"/><Relationship Id="rId17" Type="http://schemas.openxmlformats.org/officeDocument/2006/relationships/image" Target="../media/image295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94.png"/><Relationship Id="rId20" Type="http://schemas.openxmlformats.org/officeDocument/2006/relationships/image" Target="../media/image2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4.png"/><Relationship Id="rId11" Type="http://schemas.openxmlformats.org/officeDocument/2006/relationships/image" Target="../media/image289.png"/><Relationship Id="rId5" Type="http://schemas.openxmlformats.org/officeDocument/2006/relationships/image" Target="../media/image268.png"/><Relationship Id="rId15" Type="http://schemas.openxmlformats.org/officeDocument/2006/relationships/image" Target="../media/image293.png"/><Relationship Id="rId10" Type="http://schemas.openxmlformats.org/officeDocument/2006/relationships/image" Target="../media/image288.png"/><Relationship Id="rId19" Type="http://schemas.openxmlformats.org/officeDocument/2006/relationships/image" Target="../media/image297.png"/><Relationship Id="rId4" Type="http://schemas.openxmlformats.org/officeDocument/2006/relationships/image" Target="../media/image283.png"/><Relationship Id="rId9" Type="http://schemas.openxmlformats.org/officeDocument/2006/relationships/image" Target="../media/image287.png"/><Relationship Id="rId14" Type="http://schemas.openxmlformats.org/officeDocument/2006/relationships/image" Target="../media/image29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2.png"/><Relationship Id="rId3" Type="http://schemas.openxmlformats.org/officeDocument/2006/relationships/image" Target="../media/image1.png"/><Relationship Id="rId7" Type="http://schemas.openxmlformats.org/officeDocument/2006/relationships/image" Target="../media/image301.png"/><Relationship Id="rId12" Type="http://schemas.openxmlformats.org/officeDocument/2006/relationships/image" Target="../media/image30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0.png"/><Relationship Id="rId11" Type="http://schemas.openxmlformats.org/officeDocument/2006/relationships/image" Target="../media/image278.png"/><Relationship Id="rId5" Type="http://schemas.openxmlformats.org/officeDocument/2006/relationships/image" Target="../media/image82.png"/><Relationship Id="rId10" Type="http://schemas.openxmlformats.org/officeDocument/2006/relationships/image" Target="../media/image303.png"/><Relationship Id="rId4" Type="http://schemas.openxmlformats.org/officeDocument/2006/relationships/image" Target="../media/image299.png"/><Relationship Id="rId9" Type="http://schemas.openxmlformats.org/officeDocument/2006/relationships/image" Target="../media/image2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4.png"/><Relationship Id="rId3" Type="http://schemas.openxmlformats.org/officeDocument/2006/relationships/image" Target="../media/image1.png"/><Relationship Id="rId7" Type="http://schemas.openxmlformats.org/officeDocument/2006/relationships/image" Target="../media/image308.png"/><Relationship Id="rId12" Type="http://schemas.openxmlformats.org/officeDocument/2006/relationships/image" Target="../media/image3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png"/><Relationship Id="rId11" Type="http://schemas.openxmlformats.org/officeDocument/2006/relationships/image" Target="../media/image312.png"/><Relationship Id="rId5" Type="http://schemas.openxmlformats.org/officeDocument/2006/relationships/image" Target="../media/image306.png"/><Relationship Id="rId15" Type="http://schemas.openxmlformats.org/officeDocument/2006/relationships/image" Target="../media/image316.png"/><Relationship Id="rId10" Type="http://schemas.openxmlformats.org/officeDocument/2006/relationships/image" Target="../media/image311.png"/><Relationship Id="rId4" Type="http://schemas.openxmlformats.org/officeDocument/2006/relationships/image" Target="../media/image305.png"/><Relationship Id="rId9" Type="http://schemas.openxmlformats.org/officeDocument/2006/relationships/image" Target="../media/image310.png"/><Relationship Id="rId14" Type="http://schemas.openxmlformats.org/officeDocument/2006/relationships/image" Target="../media/image3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13" Type="http://schemas.openxmlformats.org/officeDocument/2006/relationships/image" Target="../media/image326.png"/><Relationship Id="rId3" Type="http://schemas.openxmlformats.org/officeDocument/2006/relationships/image" Target="../media/image1.png"/><Relationship Id="rId7" Type="http://schemas.openxmlformats.org/officeDocument/2006/relationships/image" Target="../media/image320.png"/><Relationship Id="rId12" Type="http://schemas.openxmlformats.org/officeDocument/2006/relationships/image" Target="../media/image32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5" Type="http://schemas.openxmlformats.org/officeDocument/2006/relationships/image" Target="../media/image318.png"/><Relationship Id="rId15" Type="http://schemas.openxmlformats.org/officeDocument/2006/relationships/image" Target="../media/image328.png"/><Relationship Id="rId10" Type="http://schemas.openxmlformats.org/officeDocument/2006/relationships/image" Target="../media/image323.png"/><Relationship Id="rId4" Type="http://schemas.openxmlformats.org/officeDocument/2006/relationships/image" Target="../media/image317.png"/><Relationship Id="rId9" Type="http://schemas.openxmlformats.org/officeDocument/2006/relationships/image" Target="../media/image322.png"/><Relationship Id="rId14" Type="http://schemas.openxmlformats.org/officeDocument/2006/relationships/image" Target="../media/image32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png"/><Relationship Id="rId13" Type="http://schemas.openxmlformats.org/officeDocument/2006/relationships/image" Target="../media/image339.png"/><Relationship Id="rId18" Type="http://schemas.openxmlformats.org/officeDocument/2006/relationships/image" Target="../media/image344.png"/><Relationship Id="rId3" Type="http://schemas.openxmlformats.org/officeDocument/2006/relationships/image" Target="../media/image330.png"/><Relationship Id="rId7" Type="http://schemas.openxmlformats.org/officeDocument/2006/relationships/image" Target="../media/image122.png"/><Relationship Id="rId12" Type="http://schemas.openxmlformats.org/officeDocument/2006/relationships/image" Target="../media/image338.png"/><Relationship Id="rId17" Type="http://schemas.openxmlformats.org/officeDocument/2006/relationships/image" Target="../media/image343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42.png"/><Relationship Id="rId20" Type="http://schemas.openxmlformats.org/officeDocument/2006/relationships/image" Target="../media/image3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3.png"/><Relationship Id="rId11" Type="http://schemas.openxmlformats.org/officeDocument/2006/relationships/image" Target="../media/image337.png"/><Relationship Id="rId5" Type="http://schemas.openxmlformats.org/officeDocument/2006/relationships/image" Target="../media/image332.png"/><Relationship Id="rId15" Type="http://schemas.openxmlformats.org/officeDocument/2006/relationships/image" Target="../media/image341.png"/><Relationship Id="rId10" Type="http://schemas.openxmlformats.org/officeDocument/2006/relationships/image" Target="../media/image336.png"/><Relationship Id="rId19" Type="http://schemas.openxmlformats.org/officeDocument/2006/relationships/image" Target="../media/image345.png"/><Relationship Id="rId4" Type="http://schemas.openxmlformats.org/officeDocument/2006/relationships/image" Target="../media/image331.png"/><Relationship Id="rId9" Type="http://schemas.openxmlformats.org/officeDocument/2006/relationships/image" Target="../media/image335.png"/><Relationship Id="rId14" Type="http://schemas.openxmlformats.org/officeDocument/2006/relationships/image" Target="../media/image3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png"/><Relationship Id="rId13" Type="http://schemas.openxmlformats.org/officeDocument/2006/relationships/image" Target="../media/image356.png"/><Relationship Id="rId18" Type="http://schemas.openxmlformats.org/officeDocument/2006/relationships/image" Target="../media/image361.png"/><Relationship Id="rId3" Type="http://schemas.openxmlformats.org/officeDocument/2006/relationships/image" Target="../media/image1.png"/><Relationship Id="rId7" Type="http://schemas.openxmlformats.org/officeDocument/2006/relationships/image" Target="../media/image350.png"/><Relationship Id="rId12" Type="http://schemas.openxmlformats.org/officeDocument/2006/relationships/image" Target="../media/image355.png"/><Relationship Id="rId17" Type="http://schemas.openxmlformats.org/officeDocument/2006/relationships/image" Target="../media/image360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9.png"/><Relationship Id="rId11" Type="http://schemas.openxmlformats.org/officeDocument/2006/relationships/image" Target="../media/image354.png"/><Relationship Id="rId5" Type="http://schemas.openxmlformats.org/officeDocument/2006/relationships/image" Target="../media/image348.png"/><Relationship Id="rId15" Type="http://schemas.openxmlformats.org/officeDocument/2006/relationships/image" Target="../media/image358.png"/><Relationship Id="rId10" Type="http://schemas.openxmlformats.org/officeDocument/2006/relationships/image" Target="../media/image353.png"/><Relationship Id="rId19" Type="http://schemas.openxmlformats.org/officeDocument/2006/relationships/image" Target="../media/image362.png"/><Relationship Id="rId4" Type="http://schemas.openxmlformats.org/officeDocument/2006/relationships/image" Target="../media/image347.png"/><Relationship Id="rId9" Type="http://schemas.openxmlformats.org/officeDocument/2006/relationships/image" Target="../media/image352.png"/><Relationship Id="rId14" Type="http://schemas.openxmlformats.org/officeDocument/2006/relationships/image" Target="../media/image35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13" Type="http://schemas.openxmlformats.org/officeDocument/2006/relationships/image" Target="../media/image372.png"/><Relationship Id="rId18" Type="http://schemas.openxmlformats.org/officeDocument/2006/relationships/image" Target="../media/image377.png"/><Relationship Id="rId3" Type="http://schemas.openxmlformats.org/officeDocument/2006/relationships/image" Target="../media/image1.png"/><Relationship Id="rId7" Type="http://schemas.openxmlformats.org/officeDocument/2006/relationships/image" Target="../media/image366.png"/><Relationship Id="rId12" Type="http://schemas.openxmlformats.org/officeDocument/2006/relationships/image" Target="../media/image371.png"/><Relationship Id="rId17" Type="http://schemas.openxmlformats.org/officeDocument/2006/relationships/image" Target="../media/image376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5.png"/><Relationship Id="rId11" Type="http://schemas.openxmlformats.org/officeDocument/2006/relationships/image" Target="../media/image370.png"/><Relationship Id="rId5" Type="http://schemas.openxmlformats.org/officeDocument/2006/relationships/image" Target="../media/image364.png"/><Relationship Id="rId15" Type="http://schemas.openxmlformats.org/officeDocument/2006/relationships/image" Target="../media/image374.png"/><Relationship Id="rId10" Type="http://schemas.openxmlformats.org/officeDocument/2006/relationships/image" Target="../media/image369.png"/><Relationship Id="rId19" Type="http://schemas.openxmlformats.org/officeDocument/2006/relationships/image" Target="../media/image378.png"/><Relationship Id="rId4" Type="http://schemas.openxmlformats.org/officeDocument/2006/relationships/image" Target="../media/image363.png"/><Relationship Id="rId9" Type="http://schemas.openxmlformats.org/officeDocument/2006/relationships/image" Target="../media/image368.png"/><Relationship Id="rId14" Type="http://schemas.openxmlformats.org/officeDocument/2006/relationships/image" Target="../media/image37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3.png"/><Relationship Id="rId13" Type="http://schemas.openxmlformats.org/officeDocument/2006/relationships/image" Target="../media/image388.png"/><Relationship Id="rId18" Type="http://schemas.openxmlformats.org/officeDocument/2006/relationships/image" Target="../media/image393.png"/><Relationship Id="rId3" Type="http://schemas.openxmlformats.org/officeDocument/2006/relationships/image" Target="../media/image1.png"/><Relationship Id="rId7" Type="http://schemas.openxmlformats.org/officeDocument/2006/relationships/image" Target="../media/image382.png"/><Relationship Id="rId12" Type="http://schemas.openxmlformats.org/officeDocument/2006/relationships/image" Target="../media/image387.png"/><Relationship Id="rId17" Type="http://schemas.openxmlformats.org/officeDocument/2006/relationships/image" Target="../media/image392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91.png"/><Relationship Id="rId20" Type="http://schemas.openxmlformats.org/officeDocument/2006/relationships/image" Target="../media/image3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1.png"/><Relationship Id="rId11" Type="http://schemas.openxmlformats.org/officeDocument/2006/relationships/image" Target="../media/image386.png"/><Relationship Id="rId5" Type="http://schemas.openxmlformats.org/officeDocument/2006/relationships/image" Target="../media/image380.png"/><Relationship Id="rId15" Type="http://schemas.openxmlformats.org/officeDocument/2006/relationships/image" Target="../media/image390.png"/><Relationship Id="rId10" Type="http://schemas.openxmlformats.org/officeDocument/2006/relationships/image" Target="../media/image385.png"/><Relationship Id="rId19" Type="http://schemas.openxmlformats.org/officeDocument/2006/relationships/image" Target="../media/image394.png"/><Relationship Id="rId4" Type="http://schemas.openxmlformats.org/officeDocument/2006/relationships/image" Target="../media/image379.png"/><Relationship Id="rId9" Type="http://schemas.openxmlformats.org/officeDocument/2006/relationships/image" Target="../media/image384.png"/><Relationship Id="rId14" Type="http://schemas.openxmlformats.org/officeDocument/2006/relationships/image" Target="../media/image3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9.png"/><Relationship Id="rId13" Type="http://schemas.openxmlformats.org/officeDocument/2006/relationships/image" Target="../media/image404.png"/><Relationship Id="rId3" Type="http://schemas.openxmlformats.org/officeDocument/2006/relationships/image" Target="../media/image1.png"/><Relationship Id="rId7" Type="http://schemas.openxmlformats.org/officeDocument/2006/relationships/image" Target="../media/image398.png"/><Relationship Id="rId12" Type="http://schemas.openxmlformats.org/officeDocument/2006/relationships/image" Target="../media/image40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7.png"/><Relationship Id="rId11" Type="http://schemas.openxmlformats.org/officeDocument/2006/relationships/image" Target="../media/image402.png"/><Relationship Id="rId5" Type="http://schemas.openxmlformats.org/officeDocument/2006/relationships/image" Target="../media/image396.png"/><Relationship Id="rId10" Type="http://schemas.openxmlformats.org/officeDocument/2006/relationships/image" Target="../media/image401.png"/><Relationship Id="rId4" Type="http://schemas.openxmlformats.org/officeDocument/2006/relationships/image" Target="../media/image209.png"/><Relationship Id="rId9" Type="http://schemas.openxmlformats.org/officeDocument/2006/relationships/image" Target="../media/image400.png"/><Relationship Id="rId14" Type="http://schemas.openxmlformats.org/officeDocument/2006/relationships/image" Target="../media/image40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51.png"/><Relationship Id="rId21" Type="http://schemas.openxmlformats.org/officeDocument/2006/relationships/image" Target="../media/image68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6.png"/><Relationship Id="rId5" Type="http://schemas.openxmlformats.org/officeDocument/2006/relationships/image" Target="../media/image71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70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19" Type="http://schemas.openxmlformats.org/officeDocument/2006/relationships/image" Target="../media/image95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1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0"/>
            <a:ext cx="6705600" cy="6858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1267867"/>
            <a:ext cx="5181600" cy="16229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5237708"/>
            <a:ext cx="1914525" cy="3524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5325" y="5237708"/>
            <a:ext cx="1704975" cy="352425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6553200" y="1267867"/>
            <a:ext cx="5638800" cy="670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Menorrhagia</a:t>
            </a:r>
            <a:endParaRPr lang="en-US" sz="4800" dirty="0"/>
          </a:p>
        </p:txBody>
      </p:sp>
      <p:sp>
        <p:nvSpPr>
          <p:cNvPr id="10" name="Text 1"/>
          <p:cNvSpPr/>
          <p:nvPr/>
        </p:nvSpPr>
        <p:spPr>
          <a:xfrm>
            <a:off x="6553200" y="2090738"/>
            <a:ext cx="48768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kern="0" spc="3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Managing Heavy Menstrual Bleeding</a:t>
            </a:r>
            <a:endParaRPr lang="en-US" sz="2100" dirty="0"/>
          </a:p>
        </p:txBody>
      </p:sp>
      <p:sp>
        <p:nvSpPr>
          <p:cNvPr id="11" name="Text 2"/>
          <p:cNvSpPr/>
          <p:nvPr/>
        </p:nvSpPr>
        <p:spPr>
          <a:xfrm>
            <a:off x="6248400" y="3271838"/>
            <a:ext cx="51816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comprehensive GP trainee teaching resource based on NICE NG88 guidelines. Bridging clinical theory with practical primary care application for AKT and SCA excellence.</a:t>
            </a:r>
            <a:endParaRPr lang="en-US" sz="1350" dirty="0"/>
          </a:p>
        </p:txBody>
      </p:sp>
      <p:sp>
        <p:nvSpPr>
          <p:cNvPr id="12" name="Text 3"/>
          <p:cNvSpPr/>
          <p:nvPr/>
        </p:nvSpPr>
        <p:spPr>
          <a:xfrm>
            <a:off x="6248400" y="4894808"/>
            <a:ext cx="5181600" cy="22860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120" dirty="0">
                <a:solidFill>
                  <a:schemeClr val="bg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TRAINING DECK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 4"/>
          <p:cNvSpPr/>
          <p:nvPr/>
        </p:nvSpPr>
        <p:spPr>
          <a:xfrm>
            <a:off x="6400800" y="5237708"/>
            <a:ext cx="327390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289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ST1-ST3 AKT Preparation</a:t>
            </a:r>
            <a:endParaRPr lang="en-US" sz="1050" dirty="0"/>
          </a:p>
        </p:txBody>
      </p:sp>
      <p:sp>
        <p:nvSpPr>
          <p:cNvPr id="14" name="Text 5"/>
          <p:cNvSpPr/>
          <p:nvPr/>
        </p:nvSpPr>
        <p:spPr>
          <a:xfrm>
            <a:off x="8467725" y="5237708"/>
            <a:ext cx="2672066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976D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NG88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3823097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43072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02990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4" y="1405830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74490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68612"/>
            <a:ext cx="166688" cy="1555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062734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656856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074390"/>
            <a:ext cx="5572125" cy="430723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302990"/>
            <a:ext cx="381000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0819" y="1405830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874490"/>
            <a:ext cx="166688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468612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062734"/>
            <a:ext cx="166688" cy="1666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656856"/>
            <a:ext cx="166688" cy="1666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572125"/>
            <a:ext cx="11430000" cy="9048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5834063"/>
            <a:ext cx="381000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4844" y="5936903"/>
            <a:ext cx="214313" cy="17532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495300"/>
            <a:ext cx="82296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Imaging and Biopsy Indications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1133475" y="135061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Pelvic Ultrasound (USS)</a:t>
            </a:r>
            <a:endParaRPr lang="en-US" sz="1500" dirty="0"/>
          </a:p>
        </p:txBody>
      </p:sp>
      <p:sp>
        <p:nvSpPr>
          <p:cNvPr id="24" name="Text 2"/>
          <p:cNvSpPr/>
          <p:nvPr/>
        </p:nvSpPr>
        <p:spPr>
          <a:xfrm>
            <a:off x="871538" y="1826865"/>
            <a:ext cx="48529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565C0"/>
                </a:solidFill>
              </a:rPr>
              <a:t>First-line imaging:</a:t>
            </a:r>
            <a:r>
              <a:rPr lang="en-US" sz="1350" dirty="0">
                <a:solidFill>
                  <a:srgbClr val="2C3E50"/>
                </a:solidFill>
              </a:rPr>
              <a:t> Used to detect structural issues like fibroids, polyps, or endometrial thickening.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871538" y="2420987"/>
            <a:ext cx="48529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565C0"/>
                </a:solidFill>
              </a:rPr>
              <a:t>Indication 1:</a:t>
            </a:r>
            <a:r>
              <a:rPr lang="en-US" sz="1350" dirty="0">
                <a:solidFill>
                  <a:srgbClr val="2C3E50"/>
                </a:solidFill>
              </a:rPr>
              <a:t> Pelvic mass identified on examination of unknown origin.</a:t>
            </a:r>
            <a:endParaRPr lang="en-US" sz="1350" dirty="0"/>
          </a:p>
        </p:txBody>
      </p:sp>
      <p:sp>
        <p:nvSpPr>
          <p:cNvPr id="26" name="Text 4"/>
          <p:cNvSpPr/>
          <p:nvPr/>
        </p:nvSpPr>
        <p:spPr>
          <a:xfrm>
            <a:off x="871538" y="3015109"/>
            <a:ext cx="48529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565C0"/>
                </a:solidFill>
              </a:rPr>
              <a:t>Indication 2:</a:t>
            </a:r>
            <a:r>
              <a:rPr lang="en-US" sz="1350" dirty="0">
                <a:solidFill>
                  <a:srgbClr val="2C3E50"/>
                </a:solidFill>
              </a:rPr>
              <a:t> Uterus is palpable abdominally (often suggests large fibroids).</a:t>
            </a:r>
            <a:endParaRPr lang="en-US" sz="1350" dirty="0"/>
          </a:p>
        </p:txBody>
      </p:sp>
      <p:sp>
        <p:nvSpPr>
          <p:cNvPr id="27" name="Text 5"/>
          <p:cNvSpPr/>
          <p:nvPr/>
        </p:nvSpPr>
        <p:spPr>
          <a:xfrm>
            <a:off x="871538" y="3609231"/>
            <a:ext cx="11320463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565C0"/>
                </a:solidFill>
              </a:rPr>
              <a:t>Indication 3:</a:t>
            </a:r>
            <a:r>
              <a:rPr lang="en-US" sz="1350" dirty="0">
                <a:solidFill>
                  <a:srgbClr val="2C3E50"/>
                </a:solidFill>
              </a:rPr>
              <a:t> Pharmaceutical treatment fails after initial trial.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6991350" y="1350615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Endometrial Biopsy</a:t>
            </a:r>
            <a:endParaRPr lang="en-US" sz="1500" dirty="0"/>
          </a:p>
        </p:txBody>
      </p:sp>
      <p:sp>
        <p:nvSpPr>
          <p:cNvPr id="29" name="Text 7"/>
          <p:cNvSpPr/>
          <p:nvPr/>
        </p:nvSpPr>
        <p:spPr>
          <a:xfrm>
            <a:off x="6729413" y="1826865"/>
            <a:ext cx="48529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Age &gt; 45:</a:t>
            </a:r>
            <a:r>
              <a:rPr lang="en-US" sz="1350" dirty="0">
                <a:solidFill>
                  <a:srgbClr val="2C3E50"/>
                </a:solidFill>
              </a:rPr>
              <a:t> Mandatory to exclude hyperplasia or carcinoma in this age group.</a:t>
            </a:r>
            <a:endParaRPr lang="en-US" sz="1350" dirty="0"/>
          </a:p>
        </p:txBody>
      </p:sp>
      <p:sp>
        <p:nvSpPr>
          <p:cNvPr id="30" name="Text 8"/>
          <p:cNvSpPr/>
          <p:nvPr/>
        </p:nvSpPr>
        <p:spPr>
          <a:xfrm>
            <a:off x="6729413" y="2420987"/>
            <a:ext cx="48529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Persistent IMB:</a:t>
            </a:r>
            <a:r>
              <a:rPr lang="en-US" sz="1350" dirty="0">
                <a:solidFill>
                  <a:srgbClr val="2C3E50"/>
                </a:solidFill>
              </a:rPr>
              <a:t> Bleeding between periods warrants histological assessment.</a:t>
            </a:r>
            <a:endParaRPr lang="en-US" sz="1350" dirty="0"/>
          </a:p>
        </p:txBody>
      </p:sp>
      <p:sp>
        <p:nvSpPr>
          <p:cNvPr id="31" name="Text 9"/>
          <p:cNvSpPr/>
          <p:nvPr/>
        </p:nvSpPr>
        <p:spPr>
          <a:xfrm>
            <a:off x="6729413" y="3015109"/>
            <a:ext cx="48529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Treatment Failure:</a:t>
            </a:r>
            <a:r>
              <a:rPr lang="en-US" sz="1350" dirty="0">
                <a:solidFill>
                  <a:srgbClr val="2C3E50"/>
                </a:solidFill>
              </a:rPr>
              <a:t> When first and second-line medical options do not work.</a:t>
            </a:r>
            <a:endParaRPr lang="en-US" sz="1350" dirty="0"/>
          </a:p>
        </p:txBody>
      </p:sp>
      <p:sp>
        <p:nvSpPr>
          <p:cNvPr id="32" name="Text 10"/>
          <p:cNvSpPr/>
          <p:nvPr/>
        </p:nvSpPr>
        <p:spPr>
          <a:xfrm>
            <a:off x="6729413" y="3609231"/>
            <a:ext cx="48529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565C0"/>
                </a:solidFill>
              </a:rPr>
              <a:t>Hysteroscopy:</a:t>
            </a:r>
            <a:r>
              <a:rPr lang="en-US" sz="1350" dirty="0">
                <a:solidFill>
                  <a:srgbClr val="2C3E50"/>
                </a:solidFill>
              </a:rPr>
              <a:t> Reserved for when USS is inconclusive; allows direct visualization.</a:t>
            </a:r>
            <a:endParaRPr lang="en-US" sz="1350" dirty="0"/>
          </a:p>
        </p:txBody>
      </p:sp>
      <p:sp>
        <p:nvSpPr>
          <p:cNvPr id="33" name="Text 11"/>
          <p:cNvSpPr/>
          <p:nvPr/>
        </p:nvSpPr>
        <p:spPr>
          <a:xfrm>
            <a:off x="1143000" y="57626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Pearl: A normal cervical smear does NOT exclude endometrial cancer.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1143000" y="6057900"/>
            <a:ext cx="11049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546E7A"/>
                </a:solidFill>
              </a:rPr>
              <a:t>Smears screen for cervical pathology; persistent IMB or PMB always requires specific endometrial investigation.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453509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3683050" cy="357589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9351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74515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83036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691557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000077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074390"/>
            <a:ext cx="3683050" cy="357589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3150" y="1693515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150" y="2074515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3150" y="2383036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150" y="2691557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3150" y="3000077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28099" y="1074390"/>
            <a:ext cx="3683050" cy="357589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56699" y="1693515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99" y="2074515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6699" y="2383036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99" y="2691557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6699" y="3000077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936034"/>
            <a:ext cx="11430000" cy="5429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093196"/>
            <a:ext cx="285750" cy="228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764709"/>
            <a:ext cx="11430000" cy="712291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" y="6036766"/>
            <a:ext cx="227409" cy="181868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571500" y="495300"/>
            <a:ext cx="116128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Management: Stepwise Approach (NICE NG88)</a:t>
            </a:r>
            <a:endParaRPr lang="en-US" sz="1800" dirty="0"/>
          </a:p>
        </p:txBody>
      </p:sp>
      <p:sp>
        <p:nvSpPr>
          <p:cNvPr id="28" name="Text 1"/>
          <p:cNvSpPr/>
          <p:nvPr/>
        </p:nvSpPr>
        <p:spPr>
          <a:xfrm>
            <a:off x="609600" y="1302990"/>
            <a:ext cx="3225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2E7D32"/>
                </a:solidFill>
              </a:rPr>
              <a:t>STEP 1: FIRST-LINE</a:t>
            </a:r>
            <a:endParaRPr lang="en-US" sz="1050" dirty="0"/>
          </a:p>
        </p:txBody>
      </p:sp>
      <p:sp>
        <p:nvSpPr>
          <p:cNvPr id="29" name="Text 2"/>
          <p:cNvSpPr/>
          <p:nvPr/>
        </p:nvSpPr>
        <p:spPr>
          <a:xfrm>
            <a:off x="942975" y="1645890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LNG-IUS (Mirena)</a:t>
            </a:r>
            <a:endParaRPr lang="en-US" sz="1500" dirty="0"/>
          </a:p>
        </p:txBody>
      </p:sp>
      <p:sp>
        <p:nvSpPr>
          <p:cNvPr id="30" name="Text 3"/>
          <p:cNvSpPr/>
          <p:nvPr/>
        </p:nvSpPr>
        <p:spPr>
          <a:xfrm>
            <a:off x="876300" y="2074515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Most effective medical option.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876300" y="2383036"/>
            <a:ext cx="6156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75-90% reduction in blood loss.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876300" y="2691557"/>
            <a:ext cx="7132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Dual action: Treatment + Contraception.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876300" y="3000077"/>
            <a:ext cx="58521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Recommended if user is suitable.</a:t>
            </a:r>
            <a:endParaRPr lang="en-US" sz="1200" dirty="0"/>
          </a:p>
        </p:txBody>
      </p:sp>
      <p:sp>
        <p:nvSpPr>
          <p:cNvPr id="34" name="Text 7"/>
          <p:cNvSpPr/>
          <p:nvPr/>
        </p:nvSpPr>
        <p:spPr>
          <a:xfrm>
            <a:off x="4483150" y="1302990"/>
            <a:ext cx="3307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2E7D32"/>
                </a:solidFill>
              </a:rPr>
              <a:t>STEP 2: NON-HORMONAL</a:t>
            </a:r>
            <a:endParaRPr lang="en-US" sz="1050" dirty="0"/>
          </a:p>
        </p:txBody>
      </p:sp>
      <p:sp>
        <p:nvSpPr>
          <p:cNvPr id="35" name="Text 8"/>
          <p:cNvSpPr/>
          <p:nvPr/>
        </p:nvSpPr>
        <p:spPr>
          <a:xfrm>
            <a:off x="4816525" y="164589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Medical (Non-Hormonal)</a:t>
            </a:r>
            <a:endParaRPr lang="en-US" sz="1500" dirty="0"/>
          </a:p>
        </p:txBody>
      </p:sp>
      <p:sp>
        <p:nvSpPr>
          <p:cNvPr id="36" name="Text 9"/>
          <p:cNvSpPr/>
          <p:nvPr/>
        </p:nvSpPr>
        <p:spPr>
          <a:xfrm>
            <a:off x="4749850" y="2074515"/>
            <a:ext cx="6278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Tranexamic Acid</a:t>
            </a:r>
            <a:r>
              <a:rPr lang="en-US" sz="1200" dirty="0">
                <a:solidFill>
                  <a:srgbClr val="2C3E50"/>
                </a:solidFill>
              </a:rPr>
              <a:t>: ~50% reduction.</a:t>
            </a:r>
            <a:endParaRPr lang="en-US" sz="1200" dirty="0"/>
          </a:p>
        </p:txBody>
      </p:sp>
      <p:sp>
        <p:nvSpPr>
          <p:cNvPr id="37" name="Text 10"/>
          <p:cNvSpPr/>
          <p:nvPr/>
        </p:nvSpPr>
        <p:spPr>
          <a:xfrm>
            <a:off x="4749850" y="2383036"/>
            <a:ext cx="5303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NSAIDs</a:t>
            </a:r>
            <a:r>
              <a:rPr lang="en-US" sz="1200" dirty="0">
                <a:solidFill>
                  <a:srgbClr val="2C3E50"/>
                </a:solidFill>
              </a:rPr>
              <a:t>(e.g. Mefenamic Acid).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4749850" y="2691557"/>
            <a:ext cx="69494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Preferred if dysmenorrhoea is present.</a:t>
            </a:r>
            <a:endParaRPr lang="en-US" sz="1200" dirty="0"/>
          </a:p>
        </p:txBody>
      </p:sp>
      <p:sp>
        <p:nvSpPr>
          <p:cNvPr id="39" name="Text 12"/>
          <p:cNvSpPr/>
          <p:nvPr/>
        </p:nvSpPr>
        <p:spPr>
          <a:xfrm>
            <a:off x="4749850" y="3000077"/>
            <a:ext cx="4937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Can be used in combination.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8356699" y="1302990"/>
            <a:ext cx="3225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2E7D32"/>
                </a:solidFill>
              </a:rPr>
              <a:t>STEP 3: HORMONAL</a:t>
            </a:r>
            <a:endParaRPr lang="en-US" sz="1050" dirty="0"/>
          </a:p>
        </p:txBody>
      </p:sp>
      <p:sp>
        <p:nvSpPr>
          <p:cNvPr id="41" name="Text 14"/>
          <p:cNvSpPr/>
          <p:nvPr/>
        </p:nvSpPr>
        <p:spPr>
          <a:xfrm>
            <a:off x="8690074" y="1645890"/>
            <a:ext cx="350192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Hormonal Alternatives</a:t>
            </a:r>
            <a:endParaRPr lang="en-US" sz="1500" dirty="0"/>
          </a:p>
        </p:txBody>
      </p:sp>
      <p:sp>
        <p:nvSpPr>
          <p:cNvPr id="42" name="Text 15"/>
          <p:cNvSpPr/>
          <p:nvPr/>
        </p:nvSpPr>
        <p:spPr>
          <a:xfrm>
            <a:off x="8623399" y="2074515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COCP</a:t>
            </a:r>
            <a:r>
              <a:rPr lang="en-US" sz="1200" dirty="0">
                <a:solidFill>
                  <a:srgbClr val="2C3E50"/>
                </a:solidFill>
              </a:rPr>
              <a:t>: Good for cycle control.</a:t>
            </a:r>
            <a:endParaRPr lang="en-US" sz="1200" dirty="0"/>
          </a:p>
        </p:txBody>
      </p:sp>
      <p:sp>
        <p:nvSpPr>
          <p:cNvPr id="43" name="Text 16"/>
          <p:cNvSpPr/>
          <p:nvPr/>
        </p:nvSpPr>
        <p:spPr>
          <a:xfrm>
            <a:off x="8623399" y="2383036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Oral Progestogens</a:t>
            </a:r>
            <a:r>
              <a:rPr lang="en-US" sz="1200" dirty="0">
                <a:solidFill>
                  <a:srgbClr val="2C3E50"/>
                </a:solidFill>
              </a:rPr>
              <a:t>(Norethisterone).</a:t>
            </a:r>
            <a:endParaRPr lang="en-US" sz="1200" dirty="0"/>
          </a:p>
        </p:txBody>
      </p:sp>
      <p:sp>
        <p:nvSpPr>
          <p:cNvPr id="44" name="Text 17"/>
          <p:cNvSpPr/>
          <p:nvPr/>
        </p:nvSpPr>
        <p:spPr>
          <a:xfrm>
            <a:off x="8623399" y="2691557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Cyclical use (Days 5-26).</a:t>
            </a:r>
            <a:endParaRPr lang="en-US" sz="1200" dirty="0"/>
          </a:p>
        </p:txBody>
      </p:sp>
      <p:sp>
        <p:nvSpPr>
          <p:cNvPr id="45" name="Text 18"/>
          <p:cNvSpPr/>
          <p:nvPr/>
        </p:nvSpPr>
        <p:spPr>
          <a:xfrm>
            <a:off x="8623399" y="3000077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Generally less effective than others.</a:t>
            </a:r>
            <a:endParaRPr lang="en-US" sz="1200" dirty="0"/>
          </a:p>
        </p:txBody>
      </p:sp>
      <p:sp>
        <p:nvSpPr>
          <p:cNvPr id="46" name="Text 19"/>
          <p:cNvSpPr/>
          <p:nvPr/>
        </p:nvSpPr>
        <p:spPr>
          <a:xfrm>
            <a:off x="1047750" y="5078909"/>
            <a:ext cx="11144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Refer to Specialist after TWO failed pharmaceutical treatments</a:t>
            </a:r>
            <a:endParaRPr lang="en-US" sz="1350" dirty="0"/>
          </a:p>
        </p:txBody>
      </p:sp>
      <p:sp>
        <p:nvSpPr>
          <p:cNvPr id="47" name="Text 20"/>
          <p:cNvSpPr/>
          <p:nvPr/>
        </p:nvSpPr>
        <p:spPr>
          <a:xfrm>
            <a:off x="989409" y="5907584"/>
            <a:ext cx="10583466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 / SCA Tip:</a:t>
            </a:r>
            <a:r>
              <a:rPr lang="en-US" sz="1200" dirty="0">
                <a:solidFill>
                  <a:srgbClr val="2C3E50"/>
                </a:solidFill>
              </a:rPr>
              <a:t> Always offer the </a:t>
            </a:r>
            <a:r>
              <a:rPr lang="en-US" sz="1200" b="1" dirty="0">
                <a:solidFill>
                  <a:srgbClr val="2C3E50"/>
                </a:solidFill>
              </a:rPr>
              <a:t>LNG-IUS</a:t>
            </a:r>
            <a:r>
              <a:rPr lang="en-US" sz="1200" dirty="0">
                <a:solidFill>
                  <a:srgbClr val="2C3E50"/>
                </a:solidFill>
              </a:rPr>
              <a:t> first unless contraindicated or declined. Ensure you document that the patient’s choice guided the final management plan.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4610546" cy="4647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21990"/>
            <a:ext cx="5572125" cy="2476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588990"/>
            <a:ext cx="5572125" cy="29642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86521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255740"/>
            <a:ext cx="214313" cy="2000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884390"/>
            <a:ext cx="214313" cy="21431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513040"/>
            <a:ext cx="214313" cy="2000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921990"/>
            <a:ext cx="5572125" cy="378336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198215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588740"/>
            <a:ext cx="214313" cy="2000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217390"/>
            <a:ext cx="214313" cy="17636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588865"/>
            <a:ext cx="5114925" cy="9572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4857750"/>
            <a:ext cx="5572125" cy="16954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5127278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5438775"/>
            <a:ext cx="214313" cy="272653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71500" y="400050"/>
            <a:ext cx="104241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First-Line Treatment: LNG-IUS (Mirena)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962025" y="3817590"/>
            <a:ext cx="5114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B5E20"/>
                </a:solidFill>
              </a:rPr>
              <a:t>Clinical Effectiveness</a:t>
            </a:r>
            <a:endParaRPr lang="en-US" sz="1500" dirty="0"/>
          </a:p>
        </p:txBody>
      </p:sp>
      <p:sp>
        <p:nvSpPr>
          <p:cNvPr id="20" name="Text 2"/>
          <p:cNvSpPr/>
          <p:nvPr/>
        </p:nvSpPr>
        <p:spPr>
          <a:xfrm>
            <a:off x="938213" y="425574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Reduces blood loss by </a:t>
            </a:r>
            <a:r>
              <a:rPr lang="en-US" sz="1350" b="1" dirty="0">
                <a:solidFill>
                  <a:srgbClr val="2C3E50"/>
                </a:solidFill>
              </a:rPr>
              <a:t>75–90%</a:t>
            </a:r>
            <a:r>
              <a:rPr lang="en-US" sz="1350" dirty="0">
                <a:solidFill>
                  <a:srgbClr val="2C3E50"/>
                </a:solidFill>
              </a:rPr>
              <a:t> over time; often leads to amenorrhoea.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938213" y="488439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Releases progesterone locally to the endometrium, minimizing systemic side effects.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938213" y="551304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Provides highly effective, long-acting reversible contraception (LARC).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6819900" y="1150590"/>
            <a:ext cx="5114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B5E20"/>
                </a:solidFill>
              </a:rPr>
              <a:t>Patient Counseling</a:t>
            </a:r>
            <a:endParaRPr lang="en-US" sz="1500" dirty="0"/>
          </a:p>
        </p:txBody>
      </p:sp>
      <p:sp>
        <p:nvSpPr>
          <p:cNvPr id="24" name="Text 6"/>
          <p:cNvSpPr/>
          <p:nvPr/>
        </p:nvSpPr>
        <p:spPr>
          <a:xfrm>
            <a:off x="6796088" y="158874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Expect irregular spotting or "nuisance bleeding" for the first 3–6 months.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796088" y="2217390"/>
            <a:ext cx="53959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Prerequisite:</a:t>
            </a:r>
            <a:r>
              <a:rPr lang="en-US" sz="1350" dirty="0">
                <a:solidFill>
                  <a:srgbClr val="2C3E50"/>
                </a:solidFill>
              </a:rPr>
              <a:t> A pelvic examination is mandatory before fitting.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6610350" y="2588865"/>
            <a:ext cx="4829175" cy="957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i="1" dirty="0">
                <a:solidFill>
                  <a:srgbClr val="2C3E50"/>
                </a:solidFill>
              </a:rPr>
              <a:t>The Metaphor:</a:t>
            </a:r>
            <a:r>
              <a:rPr lang="en-US" sz="1275" i="1" dirty="0">
                <a:solidFill>
                  <a:srgbClr val="2C3E50"/>
                </a:solidFill>
              </a:rPr>
              <a:t> "Think of it as applying medicine directly to the wound rather than taking a tablet that travels through your whole body."</a:t>
            </a:r>
            <a:endParaRPr lang="en-US" sz="1275" dirty="0"/>
          </a:p>
        </p:txBody>
      </p:sp>
      <p:sp>
        <p:nvSpPr>
          <p:cNvPr id="27" name="Text 9"/>
          <p:cNvSpPr/>
          <p:nvPr/>
        </p:nvSpPr>
        <p:spPr>
          <a:xfrm>
            <a:off x="6777038" y="5086350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795548"/>
                </a:solidFill>
              </a:rPr>
              <a:t>AKT &amp; SCA Pearl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6796088" y="5438775"/>
            <a:ext cx="4786313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NICE NG88 (2021) recommends LNG-IUS as the </a:t>
            </a:r>
            <a:r>
              <a:rPr lang="en-US" sz="1350" b="1" dirty="0">
                <a:solidFill>
                  <a:srgbClr val="2C3E50"/>
                </a:solidFill>
              </a:rPr>
              <a:t>absolute first-line</a:t>
            </a:r>
            <a:r>
              <a:rPr lang="en-US" sz="1350" dirty="0">
                <a:solidFill>
                  <a:srgbClr val="2C3E50"/>
                </a:solidFill>
              </a:rPr>
              <a:t> medical treatment. In SCA, mention it early and explain its site-specific action.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6215360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345355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02990"/>
            <a:ext cx="5114925" cy="4286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26803"/>
            <a:ext cx="3333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22115"/>
            <a:ext cx="214313" cy="1763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10705"/>
            <a:ext cx="214313" cy="18752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973586"/>
            <a:ext cx="214313" cy="17636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62176"/>
            <a:ext cx="214313" cy="17636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74390"/>
            <a:ext cx="5572125" cy="345355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302990"/>
            <a:ext cx="5114925" cy="4286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326803"/>
            <a:ext cx="333375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922115"/>
            <a:ext cx="214313" cy="18752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584996"/>
            <a:ext cx="214313" cy="18752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247876"/>
            <a:ext cx="214313" cy="17636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636466"/>
            <a:ext cx="214313" cy="2000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813697"/>
            <a:ext cx="11430000" cy="8953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176540"/>
            <a:ext cx="227707" cy="182166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495300"/>
            <a:ext cx="11620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Non-Hormonal Options: Tranexamic Acid and NSAIDs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1085850" y="1302990"/>
            <a:ext cx="3771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Tranexamic Acid</a:t>
            </a:r>
            <a:endParaRPr lang="en-US" sz="1650" dirty="0"/>
          </a:p>
        </p:txBody>
      </p:sp>
      <p:sp>
        <p:nvSpPr>
          <p:cNvPr id="23" name="Text 2"/>
          <p:cNvSpPr/>
          <p:nvPr/>
        </p:nvSpPr>
        <p:spPr>
          <a:xfrm>
            <a:off x="823913" y="1922115"/>
            <a:ext cx="1136808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Antifibrinolytic:</a:t>
            </a:r>
            <a:r>
              <a:rPr lang="en-US" sz="1350" dirty="0">
                <a:solidFill>
                  <a:srgbClr val="2C3E50"/>
                </a:solidFill>
              </a:rPr>
              <a:t> Reduces blood loss by approximately 50%.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823913" y="2310705"/>
            <a:ext cx="49006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Dosing:</a:t>
            </a:r>
            <a:r>
              <a:rPr lang="en-US" sz="1350" dirty="0">
                <a:solidFill>
                  <a:srgbClr val="2C3E50"/>
                </a:solidFill>
              </a:rPr>
              <a:t> </a:t>
            </a:r>
            <a:r>
              <a:rPr lang="en-US" sz="1350" b="1" dirty="0">
                <a:solidFill>
                  <a:srgbClr val="1B5E20"/>
                </a:solidFill>
              </a:rPr>
              <a:t>1g (2 x 500mg) TDS</a:t>
            </a:r>
            <a:r>
              <a:rPr lang="en-US" sz="1350" dirty="0">
                <a:solidFill>
                  <a:srgbClr val="2C3E50"/>
                </a:solidFill>
              </a:rPr>
              <a:t> taken during bleeding (max 4 days).</a:t>
            </a:r>
            <a:endParaRPr lang="en-US" sz="1350" dirty="0"/>
          </a:p>
        </p:txBody>
      </p:sp>
      <p:sp>
        <p:nvSpPr>
          <p:cNvPr id="25" name="Text 4"/>
          <p:cNvSpPr/>
          <p:nvPr/>
        </p:nvSpPr>
        <p:spPr>
          <a:xfrm>
            <a:off x="823913" y="2973586"/>
            <a:ext cx="104241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Start on Day 1 of the period for maximum efficacy.</a:t>
            </a:r>
            <a:endParaRPr lang="en-US" sz="1350" dirty="0"/>
          </a:p>
        </p:txBody>
      </p:sp>
      <p:sp>
        <p:nvSpPr>
          <p:cNvPr id="26" name="Text 5"/>
          <p:cNvSpPr/>
          <p:nvPr/>
        </p:nvSpPr>
        <p:spPr>
          <a:xfrm>
            <a:off x="823913" y="3362176"/>
            <a:ext cx="49006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Stop Rule:</a:t>
            </a:r>
            <a:r>
              <a:rPr lang="en-US" sz="1350" dirty="0">
                <a:solidFill>
                  <a:srgbClr val="2C3E50"/>
                </a:solidFill>
              </a:rPr>
              <a:t> Discontinue after 3 cycles if no improvement is noted.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6943725" y="1302990"/>
            <a:ext cx="5248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NSAIDs (Mefenamic Acid)</a:t>
            </a:r>
            <a:endParaRPr lang="en-US" sz="1650" dirty="0"/>
          </a:p>
        </p:txBody>
      </p:sp>
      <p:sp>
        <p:nvSpPr>
          <p:cNvPr id="28" name="Text 7"/>
          <p:cNvSpPr/>
          <p:nvPr/>
        </p:nvSpPr>
        <p:spPr>
          <a:xfrm>
            <a:off x="6681788" y="1922115"/>
            <a:ext cx="49006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Prostaglandin Inhibitor:</a:t>
            </a:r>
            <a:r>
              <a:rPr lang="en-US" sz="1350" dirty="0">
                <a:solidFill>
                  <a:srgbClr val="2C3E50"/>
                </a:solidFill>
              </a:rPr>
              <a:t> Reduces blood loss by approximately 25%.</a:t>
            </a:r>
            <a:endParaRPr lang="en-US" sz="1350" dirty="0"/>
          </a:p>
        </p:txBody>
      </p:sp>
      <p:sp>
        <p:nvSpPr>
          <p:cNvPr id="29" name="Text 8"/>
          <p:cNvSpPr/>
          <p:nvPr/>
        </p:nvSpPr>
        <p:spPr>
          <a:xfrm>
            <a:off x="6681788" y="2584996"/>
            <a:ext cx="49006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Primary Choice:</a:t>
            </a:r>
            <a:r>
              <a:rPr lang="en-US" sz="1350" dirty="0">
                <a:solidFill>
                  <a:srgbClr val="2C3E50"/>
                </a:solidFill>
              </a:rPr>
              <a:t> If dysmenorrhoea (painful periods) is a major feature.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6681788" y="3247876"/>
            <a:ext cx="5510213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Dosing:</a:t>
            </a:r>
            <a:r>
              <a:rPr lang="en-US" sz="1350" dirty="0">
                <a:solidFill>
                  <a:srgbClr val="2C3E50"/>
                </a:solidFill>
              </a:rPr>
              <a:t> </a:t>
            </a:r>
            <a:r>
              <a:rPr lang="en-US" sz="1350" b="1" dirty="0">
                <a:solidFill>
                  <a:srgbClr val="1B5E20"/>
                </a:solidFill>
              </a:rPr>
              <a:t>500mg TDS</a:t>
            </a:r>
            <a:r>
              <a:rPr lang="en-US" sz="1350" dirty="0">
                <a:solidFill>
                  <a:srgbClr val="2C3E50"/>
                </a:solidFill>
              </a:rPr>
              <a:t> during bleeding.</a:t>
            </a:r>
            <a:endParaRPr lang="en-US" sz="1350" dirty="0"/>
          </a:p>
        </p:txBody>
      </p:sp>
      <p:sp>
        <p:nvSpPr>
          <p:cNvPr id="31" name="Text 10"/>
          <p:cNvSpPr/>
          <p:nvPr/>
        </p:nvSpPr>
        <p:spPr>
          <a:xfrm>
            <a:off x="6681788" y="3636466"/>
            <a:ext cx="49006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Useful for women who do not want hormonal therapy or contraception.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989707" y="5004197"/>
            <a:ext cx="1063079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Tip: Both treatments can be used </a:t>
            </a:r>
            <a:r>
              <a:rPr lang="en-US" sz="1350" b="1" dirty="0">
                <a:solidFill>
                  <a:srgbClr val="1B5E20"/>
                </a:solidFill>
              </a:rPr>
              <a:t>simultaneously</a:t>
            </a:r>
            <a:r>
              <a:rPr lang="en-US" sz="1350" b="1" dirty="0">
                <a:solidFill>
                  <a:srgbClr val="2C3E50"/>
                </a:solidFill>
              </a:rPr>
              <a:t> for a greater reduction in blood loss and pain. Neither treatment affects fertility or provides contraception.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665291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619750" cy="259824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31565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88765"/>
            <a:ext cx="142875" cy="1428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56396"/>
            <a:ext cx="142875" cy="142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24026"/>
            <a:ext cx="142875" cy="13186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0" y="1074390"/>
            <a:ext cx="5619750" cy="259824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9850" y="1331565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9850" y="1788765"/>
            <a:ext cx="142875" cy="12233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9850" y="2356396"/>
            <a:ext cx="142875" cy="1428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9850" y="2924026"/>
            <a:ext cx="142875" cy="1428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3863132"/>
            <a:ext cx="11430000" cy="110281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" y="4286399"/>
            <a:ext cx="381000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156448"/>
            <a:ext cx="11430000" cy="110281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6750" y="5579715"/>
            <a:ext cx="381000" cy="3048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71500" y="495300"/>
            <a:ext cx="11620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Hormonal Alternatives: COCP and Progestogens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1009650" y="1302990"/>
            <a:ext cx="7315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B5E20"/>
                </a:solidFill>
              </a:rPr>
              <a:t>Combined Oral Contraceptive Pill</a:t>
            </a:r>
            <a:endParaRPr lang="en-US" sz="1500" dirty="0"/>
          </a:p>
        </p:txBody>
      </p:sp>
      <p:sp>
        <p:nvSpPr>
          <p:cNvPr id="20" name="Text 2"/>
          <p:cNvSpPr/>
          <p:nvPr/>
        </p:nvSpPr>
        <p:spPr>
          <a:xfrm>
            <a:off x="866775" y="1741140"/>
            <a:ext cx="49053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Suppresses ovulation and thins the endometrial lining, reducing overall blood loss.</a:t>
            </a:r>
            <a:endParaRPr lang="en-US" sz="1275" dirty="0"/>
          </a:p>
        </p:txBody>
      </p:sp>
      <p:sp>
        <p:nvSpPr>
          <p:cNvPr id="21" name="Text 3"/>
          <p:cNvSpPr/>
          <p:nvPr/>
        </p:nvSpPr>
        <p:spPr>
          <a:xfrm>
            <a:off x="866775" y="2308771"/>
            <a:ext cx="49053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Key Benefits:</a:t>
            </a:r>
            <a:r>
              <a:rPr lang="en-US" sz="1275" dirty="0">
                <a:solidFill>
                  <a:srgbClr val="2C3E50"/>
                </a:solidFill>
              </a:rPr>
              <a:t> Provides contraception, regulates menstrual cycles, and significantly reduces dysmenorrhoea.</a:t>
            </a:r>
            <a:endParaRPr lang="en-US" sz="1275" dirty="0"/>
          </a:p>
        </p:txBody>
      </p:sp>
      <p:sp>
        <p:nvSpPr>
          <p:cNvPr id="22" name="Text 4"/>
          <p:cNvSpPr/>
          <p:nvPr/>
        </p:nvSpPr>
        <p:spPr>
          <a:xfrm>
            <a:off x="866775" y="2876401"/>
            <a:ext cx="49053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Ideal for women desiring reliable contraception alongside HMB management.</a:t>
            </a:r>
            <a:endParaRPr lang="en-US" sz="1275" dirty="0"/>
          </a:p>
        </p:txBody>
      </p:sp>
      <p:sp>
        <p:nvSpPr>
          <p:cNvPr id="23" name="Text 5"/>
          <p:cNvSpPr/>
          <p:nvPr/>
        </p:nvSpPr>
        <p:spPr>
          <a:xfrm>
            <a:off x="6819900" y="1302990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B5E20"/>
                </a:solidFill>
              </a:rPr>
              <a:t>Oral Progestogens (Norethisterone)</a:t>
            </a:r>
            <a:endParaRPr lang="en-US" sz="1500" dirty="0"/>
          </a:p>
        </p:txBody>
      </p:sp>
      <p:sp>
        <p:nvSpPr>
          <p:cNvPr id="24" name="Text 6"/>
          <p:cNvSpPr/>
          <p:nvPr/>
        </p:nvSpPr>
        <p:spPr>
          <a:xfrm>
            <a:off x="6677025" y="1741140"/>
            <a:ext cx="49053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NICE Dosage:</a:t>
            </a:r>
            <a:r>
              <a:rPr lang="en-US" sz="1275" dirty="0">
                <a:solidFill>
                  <a:srgbClr val="2C3E50"/>
                </a:solidFill>
              </a:rPr>
              <a:t> 5mg TDS from day 5 to day 26 of the menstrual cycle.</a:t>
            </a:r>
            <a:endParaRPr lang="en-US" sz="1275" dirty="0"/>
          </a:p>
        </p:txBody>
      </p:sp>
      <p:sp>
        <p:nvSpPr>
          <p:cNvPr id="25" name="Text 7"/>
          <p:cNvSpPr/>
          <p:nvPr/>
        </p:nvSpPr>
        <p:spPr>
          <a:xfrm>
            <a:off x="6677025" y="2308771"/>
            <a:ext cx="49053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Efficacy:</a:t>
            </a:r>
            <a:r>
              <a:rPr lang="en-US" sz="1275" dirty="0">
                <a:solidFill>
                  <a:srgbClr val="2C3E50"/>
                </a:solidFill>
              </a:rPr>
              <a:t> Generally less effective than LNG-IUS or Tranexamic acid; does not provide contraception.</a:t>
            </a:r>
            <a:endParaRPr lang="en-US" sz="1275" dirty="0"/>
          </a:p>
        </p:txBody>
      </p:sp>
      <p:sp>
        <p:nvSpPr>
          <p:cNvPr id="26" name="Text 8"/>
          <p:cNvSpPr/>
          <p:nvPr/>
        </p:nvSpPr>
        <p:spPr>
          <a:xfrm>
            <a:off x="6677025" y="2876401"/>
            <a:ext cx="49053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Often poorly tolerated due to side effects: weight gain, mood swings, bloating, and breast tenderness.</a:t>
            </a:r>
            <a:endParaRPr lang="en-US" sz="1275" dirty="0"/>
          </a:p>
        </p:txBody>
      </p:sp>
      <p:sp>
        <p:nvSpPr>
          <p:cNvPr id="27" name="Text 9"/>
          <p:cNvSpPr/>
          <p:nvPr/>
        </p:nvSpPr>
        <p:spPr>
          <a:xfrm>
            <a:off x="1333500" y="4053632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7F6000"/>
                </a:solidFill>
              </a:rPr>
              <a:t>AKT &amp; Clinical Safety Pearl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1333500" y="4348907"/>
            <a:ext cx="10287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D4037"/>
                </a:solidFill>
              </a:rPr>
              <a:t>Beware of outdated dosing! Historical practices used 15mg OD, but current NICE NG88 guidelines specify </a:t>
            </a:r>
            <a:r>
              <a:rPr lang="en-US" sz="1200" b="1" u="sng" dirty="0">
                <a:solidFill>
                  <a:srgbClr val="C62828"/>
                </a:solidFill>
              </a:rPr>
              <a:t>5mg TDS from Day 5 to 26</a:t>
            </a:r>
            <a:r>
              <a:rPr lang="en-US" sz="1200" dirty="0">
                <a:solidFill>
                  <a:srgbClr val="5D4037"/>
                </a:solidFill>
              </a:rPr>
              <a:t> for cyclical treatment. Remember: Injected progestogens (Depo-Provera) are not first-line for HMB due to bone density concerns with long-term use.</a:t>
            </a:r>
            <a:endParaRPr lang="en-US" sz="1200" dirty="0"/>
          </a:p>
        </p:txBody>
      </p:sp>
      <p:sp>
        <p:nvSpPr>
          <p:cNvPr id="29" name="Text 11"/>
          <p:cNvSpPr/>
          <p:nvPr/>
        </p:nvSpPr>
        <p:spPr>
          <a:xfrm>
            <a:off x="1333500" y="5346948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D47A1"/>
                </a:solidFill>
              </a:rPr>
              <a:t>Decision Making Tip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1333500" y="5642223"/>
            <a:ext cx="10287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565C0"/>
                </a:solidFill>
              </a:rPr>
              <a:t>If the patient has no contraindications and requires contraception, the </a:t>
            </a:r>
            <a:r>
              <a:rPr lang="en-US" sz="1200" b="1" dirty="0">
                <a:solidFill>
                  <a:srgbClr val="1565C0"/>
                </a:solidFill>
              </a:rPr>
              <a:t>COCP is preferred</a:t>
            </a:r>
            <a:r>
              <a:rPr lang="en-US" sz="1200" dirty="0">
                <a:solidFill>
                  <a:srgbClr val="1565C0"/>
                </a:solidFill>
              </a:rPr>
              <a:t> over cyclical oral progestogens due to better cycle control and reduction in period pain.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751338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39643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3156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79240"/>
            <a:ext cx="214313" cy="2143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470696"/>
            <a:ext cx="214313" cy="1763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887861"/>
            <a:ext cx="214313" cy="2000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074390"/>
            <a:ext cx="5572125" cy="396433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331565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779240"/>
            <a:ext cx="214313" cy="25003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470696"/>
            <a:ext cx="214313" cy="25003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162151"/>
            <a:ext cx="214313" cy="25003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276850"/>
            <a:ext cx="11430000" cy="12001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508278"/>
            <a:ext cx="214313" cy="17532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71500" y="495300"/>
            <a:ext cx="101498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Advanced and Pre-operative Treatments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1038225" y="1302990"/>
            <a:ext cx="7543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GnRH Analogues (e.g. Leuprorelin)</a:t>
            </a:r>
            <a:endParaRPr lang="en-US" sz="1500" dirty="0"/>
          </a:p>
        </p:txBody>
      </p:sp>
      <p:sp>
        <p:nvSpPr>
          <p:cNvPr id="19" name="Text 2"/>
          <p:cNvSpPr/>
          <p:nvPr/>
        </p:nvSpPr>
        <p:spPr>
          <a:xfrm>
            <a:off x="938213" y="1779240"/>
            <a:ext cx="47863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Mechanism:</a:t>
            </a:r>
            <a:r>
              <a:rPr lang="en-US" sz="1350" dirty="0">
                <a:solidFill>
                  <a:srgbClr val="2C3E50"/>
                </a:solidFill>
              </a:rPr>
              <a:t> Induce a state of "medical menopause" by suppressing pituitary hormones.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938213" y="2470696"/>
            <a:ext cx="1125378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Duration:</a:t>
            </a:r>
            <a:r>
              <a:rPr lang="en-US" sz="1350" dirty="0">
                <a:solidFill>
                  <a:srgbClr val="2C3E50"/>
                </a:solidFill>
              </a:rPr>
              <a:t> Strictly short-term use only (maximum 6 months).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938213" y="2887861"/>
            <a:ext cx="47863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Risk:</a:t>
            </a:r>
            <a:r>
              <a:rPr lang="en-US" sz="1350" dirty="0">
                <a:solidFill>
                  <a:srgbClr val="2C3E50"/>
                </a:solidFill>
              </a:rPr>
              <a:t> Long-term use causes significant reduction in bone mineral density.</a:t>
            </a:r>
            <a:endParaRPr lang="en-US" sz="1350" dirty="0"/>
          </a:p>
        </p:txBody>
      </p:sp>
      <p:sp>
        <p:nvSpPr>
          <p:cNvPr id="22" name="Text 5"/>
          <p:cNvSpPr/>
          <p:nvPr/>
        </p:nvSpPr>
        <p:spPr>
          <a:xfrm>
            <a:off x="6896100" y="1302990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Pre-operative Indications</a:t>
            </a:r>
            <a:endParaRPr lang="en-US" sz="1500" dirty="0"/>
          </a:p>
        </p:txBody>
      </p:sp>
      <p:sp>
        <p:nvSpPr>
          <p:cNvPr id="23" name="Text 6"/>
          <p:cNvSpPr/>
          <p:nvPr/>
        </p:nvSpPr>
        <p:spPr>
          <a:xfrm>
            <a:off x="6796088" y="1779240"/>
            <a:ext cx="47863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Fibroid Reduction:</a:t>
            </a:r>
            <a:r>
              <a:rPr lang="en-US" sz="1350" dirty="0">
                <a:solidFill>
                  <a:srgbClr val="2C3E50"/>
                </a:solidFill>
              </a:rPr>
              <a:t> Used to shrink uterine fibroids prior to myomectomy or hysterectomy.</a:t>
            </a:r>
            <a:endParaRPr lang="en-US" sz="1350" dirty="0"/>
          </a:p>
        </p:txBody>
      </p:sp>
      <p:sp>
        <p:nvSpPr>
          <p:cNvPr id="24" name="Text 7"/>
          <p:cNvSpPr/>
          <p:nvPr/>
        </p:nvSpPr>
        <p:spPr>
          <a:xfrm>
            <a:off x="6796088" y="2470696"/>
            <a:ext cx="47863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Anaemia Optimization:</a:t>
            </a:r>
            <a:r>
              <a:rPr lang="en-US" sz="1350" dirty="0">
                <a:solidFill>
                  <a:srgbClr val="2C3E50"/>
                </a:solidFill>
              </a:rPr>
              <a:t> Halts menstrual bleeding to allow haemoglobin levels to recover before surgery.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6796088" y="3162151"/>
            <a:ext cx="478631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Surgical Ease:</a:t>
            </a:r>
            <a:r>
              <a:rPr lang="en-US" sz="1350" dirty="0">
                <a:solidFill>
                  <a:srgbClr val="2C3E50"/>
                </a:solidFill>
              </a:rPr>
              <a:t> Smaller fibroids reduce surgical complexity and intra-operative blood loss.</a:t>
            </a:r>
            <a:endParaRPr lang="en-US" sz="1350" dirty="0"/>
          </a:p>
        </p:txBody>
      </p:sp>
      <p:sp>
        <p:nvSpPr>
          <p:cNvPr id="26" name="Text 9"/>
          <p:cNvSpPr/>
          <p:nvPr/>
        </p:nvSpPr>
        <p:spPr>
          <a:xfrm>
            <a:off x="881063" y="5467350"/>
            <a:ext cx="6720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High-Yield: The 6-Month Rule</a:t>
            </a:r>
            <a:endParaRPr lang="en-US" sz="1350" dirty="0"/>
          </a:p>
        </p:txBody>
      </p:sp>
      <p:sp>
        <p:nvSpPr>
          <p:cNvPr id="27" name="Text 10"/>
          <p:cNvSpPr/>
          <p:nvPr/>
        </p:nvSpPr>
        <p:spPr>
          <a:xfrm>
            <a:off x="571500" y="5800725"/>
            <a:ext cx="1104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GnRH analogues are never a long-term solution for HMB in primary care. In exams, if a patient is on these for </a:t>
            </a:r>
            <a:r>
              <a:rPr lang="en-US" sz="1275" b="1" dirty="0">
                <a:solidFill>
                  <a:srgbClr val="C62828"/>
                </a:solidFill>
              </a:rPr>
              <a:t>longer than 6 months</a:t>
            </a:r>
            <a:r>
              <a:rPr lang="en-US" sz="1275" dirty="0">
                <a:solidFill>
                  <a:srgbClr val="2C3E50"/>
                </a:solidFill>
              </a:rPr>
              <a:t> without "add-back" HRT, the primary concern is </a:t>
            </a:r>
            <a:r>
              <a:rPr lang="en-US" sz="1275" b="1" dirty="0">
                <a:solidFill>
                  <a:srgbClr val="C62828"/>
                </a:solidFill>
              </a:rPr>
              <a:t>osteoporosis</a:t>
            </a:r>
            <a:r>
              <a:rPr lang="en-US" sz="1275" dirty="0">
                <a:solidFill>
                  <a:srgbClr val="2C3E50"/>
                </a:solidFill>
              </a:rPr>
              <a:t>. Always ensure they are used as a bridge to definitive surgical management or for acute pre-op stabilization.</a:t>
            </a:r>
            <a:endParaRPr lang="en-US" sz="12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3670846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221307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038" y="1398240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074390"/>
            <a:ext cx="5572125" cy="221307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8913" y="139824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573214"/>
            <a:ext cx="5572125" cy="221322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038" y="3897064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573214"/>
            <a:ext cx="5572125" cy="221322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38913" y="3897064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976938"/>
            <a:ext cx="11430000" cy="50006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3875" y="6150471"/>
            <a:ext cx="178594" cy="148828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571500" y="495300"/>
            <a:ext cx="74066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Surgical Management Options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1133475" y="135061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C3E50"/>
                </a:solidFill>
              </a:rPr>
              <a:t>ENDOMETRIAL ABLATION</a:t>
            </a:r>
            <a:endParaRPr lang="en-US" sz="1500" dirty="0"/>
          </a:p>
        </p:txBody>
      </p:sp>
      <p:sp>
        <p:nvSpPr>
          <p:cNvPr id="16" name="Text 2"/>
          <p:cNvSpPr/>
          <p:nvPr/>
        </p:nvSpPr>
        <p:spPr>
          <a:xfrm>
            <a:off x="800100" y="1836390"/>
            <a:ext cx="11391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Destroys the endometrial lining to induce amenorrhoea or light loss.</a:t>
            </a:r>
            <a:endParaRPr lang="en-US" sz="1200" dirty="0"/>
          </a:p>
        </p:txBody>
      </p:sp>
      <p:sp>
        <p:nvSpPr>
          <p:cNvPr id="17" name="Text 3"/>
          <p:cNvSpPr/>
          <p:nvPr/>
        </p:nvSpPr>
        <p:spPr>
          <a:xfrm>
            <a:off x="800100" y="2160240"/>
            <a:ext cx="95077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Strictly for women who do </a:t>
            </a:r>
            <a:r>
              <a:rPr lang="en-US" sz="1200" b="1" dirty="0">
                <a:solidFill>
                  <a:srgbClr val="34495E"/>
                </a:solidFill>
              </a:rPr>
              <a:t>not</a:t>
            </a:r>
            <a:r>
              <a:rPr lang="en-US" sz="1200" dirty="0">
                <a:solidFill>
                  <a:srgbClr val="34495E"/>
                </a:solidFill>
              </a:rPr>
              <a:t> want future pregnancies.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800100" y="2484090"/>
            <a:ext cx="933164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Criteria: Uterus ≤ 10-week size and fibroids &lt; 3cm.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6991350" y="1350615"/>
            <a:ext cx="5200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C3E50"/>
                </a:solidFill>
              </a:rPr>
              <a:t>UTERINE ARTERY EMBOLISATION</a:t>
            </a:r>
            <a:endParaRPr lang="en-US" sz="1500" dirty="0"/>
          </a:p>
        </p:txBody>
      </p:sp>
      <p:sp>
        <p:nvSpPr>
          <p:cNvPr id="20" name="Text 6"/>
          <p:cNvSpPr/>
          <p:nvPr/>
        </p:nvSpPr>
        <p:spPr>
          <a:xfrm>
            <a:off x="6657975" y="183639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Blocks blood supply to fibroids causing them to shrink.</a:t>
            </a:r>
            <a:endParaRPr lang="en-US" sz="1200" dirty="0"/>
          </a:p>
        </p:txBody>
      </p:sp>
      <p:sp>
        <p:nvSpPr>
          <p:cNvPr id="21" name="Text 7"/>
          <p:cNvSpPr/>
          <p:nvPr/>
        </p:nvSpPr>
        <p:spPr>
          <a:xfrm>
            <a:off x="6657975" y="216024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Suitable for women wishing to preserve their uterus.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6657975" y="248409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Fertility outcomes are variable; requires specialist counseling.</a:t>
            </a:r>
            <a:endParaRPr lang="en-US" sz="1200" dirty="0"/>
          </a:p>
        </p:txBody>
      </p:sp>
      <p:sp>
        <p:nvSpPr>
          <p:cNvPr id="23" name="Text 9"/>
          <p:cNvSpPr/>
          <p:nvPr/>
        </p:nvSpPr>
        <p:spPr>
          <a:xfrm>
            <a:off x="1133475" y="3849439"/>
            <a:ext cx="2286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C3E50"/>
                </a:solidFill>
              </a:rPr>
              <a:t>MYOMECTOMY</a:t>
            </a:r>
            <a:endParaRPr lang="en-US" sz="1500" dirty="0"/>
          </a:p>
        </p:txBody>
      </p:sp>
      <p:sp>
        <p:nvSpPr>
          <p:cNvPr id="24" name="Text 10"/>
          <p:cNvSpPr/>
          <p:nvPr/>
        </p:nvSpPr>
        <p:spPr>
          <a:xfrm>
            <a:off x="800100" y="4335214"/>
            <a:ext cx="704275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Surgical removal of individual fibroids.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800100" y="4659064"/>
            <a:ext cx="4924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Primary choice for women with significant fibroids wishing to preserve fertility.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800100" y="5211514"/>
            <a:ext cx="827523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Can be performed via laparoscopy or laparotomy.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6991350" y="3849439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C3E50"/>
                </a:solidFill>
              </a:rPr>
              <a:t>HYSTERECTOMY</a:t>
            </a:r>
            <a:endParaRPr lang="en-US" sz="1500" dirty="0"/>
          </a:p>
        </p:txBody>
      </p:sp>
      <p:sp>
        <p:nvSpPr>
          <p:cNvPr id="28" name="Text 14"/>
          <p:cNvSpPr/>
          <p:nvPr/>
        </p:nvSpPr>
        <p:spPr>
          <a:xfrm>
            <a:off x="6657975" y="4335214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Definitive surgical solution resulting in permanent amenorrhoea.</a:t>
            </a:r>
            <a:endParaRPr lang="en-US" sz="1200" dirty="0"/>
          </a:p>
        </p:txBody>
      </p:sp>
      <p:sp>
        <p:nvSpPr>
          <p:cNvPr id="29" name="Text 15"/>
          <p:cNvSpPr/>
          <p:nvPr/>
        </p:nvSpPr>
        <p:spPr>
          <a:xfrm>
            <a:off x="6657975" y="4659064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Consider when other treatments fail or if the patient prefers it.</a:t>
            </a:r>
            <a:endParaRPr lang="en-US" sz="1200" dirty="0"/>
          </a:p>
        </p:txBody>
      </p:sp>
      <p:sp>
        <p:nvSpPr>
          <p:cNvPr id="30" name="Text 16"/>
          <p:cNvSpPr/>
          <p:nvPr/>
        </p:nvSpPr>
        <p:spPr>
          <a:xfrm>
            <a:off x="6657975" y="4982914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Requires full discussion of major surgical risks vs. alternatives.</a:t>
            </a:r>
            <a:endParaRPr lang="en-US" sz="1200" dirty="0"/>
          </a:p>
        </p:txBody>
      </p:sp>
      <p:sp>
        <p:nvSpPr>
          <p:cNvPr id="31" name="Text 17"/>
          <p:cNvSpPr/>
          <p:nvPr/>
        </p:nvSpPr>
        <p:spPr>
          <a:xfrm>
            <a:off x="742206" y="5976938"/>
            <a:ext cx="11449794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2C3E50"/>
                </a:solidFill>
              </a:rPr>
              <a:t>GP Trainee Tip:</a:t>
            </a:r>
            <a:r>
              <a:rPr lang="en-US" sz="1125" dirty="0">
                <a:solidFill>
                  <a:srgbClr val="2C3E50"/>
                </a:solidFill>
              </a:rPr>
              <a:t> Always advise effective contraception after endometrial ablation. Pregnancy following ablation is high-risk and dangerous.</a:t>
            </a:r>
            <a:endParaRPr lang="en-US" sz="11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258707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3632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90070"/>
            <a:ext cx="5572125" cy="258707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152007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074390"/>
            <a:ext cx="5572125" cy="266655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336328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3121819"/>
            <a:ext cx="5114925" cy="3905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969544"/>
            <a:ext cx="5572125" cy="250745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4231481"/>
            <a:ext cx="238125" cy="190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571500" y="4953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Criteria for Specialist Referral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962025" y="130299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FAILED MANAGEMENT</a:t>
            </a:r>
            <a:endParaRPr lang="en-US" sz="1350" dirty="0"/>
          </a:p>
        </p:txBody>
      </p:sp>
      <p:sp>
        <p:nvSpPr>
          <p:cNvPr id="16" name="Text 2"/>
          <p:cNvSpPr/>
          <p:nvPr/>
        </p:nvSpPr>
        <p:spPr>
          <a:xfrm>
            <a:off x="838200" y="1712565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Failure of </a:t>
            </a:r>
            <a:r>
              <a:rPr lang="en-US" sz="1200" b="1" dirty="0">
                <a:solidFill>
                  <a:srgbClr val="34495E"/>
                </a:solidFill>
              </a:rPr>
              <a:t>two pharmaceutical treatments</a:t>
            </a:r>
            <a:r>
              <a:rPr lang="en-US" sz="1200" dirty="0">
                <a:solidFill>
                  <a:srgbClr val="34495E"/>
                </a:solidFill>
              </a:rPr>
              <a:t> (e.g., LNG-IUS + Tranexamic Acid).</a:t>
            </a:r>
            <a:endParaRPr lang="en-US" sz="1200" dirty="0"/>
          </a:p>
        </p:txBody>
      </p:sp>
      <p:sp>
        <p:nvSpPr>
          <p:cNvPr id="17" name="Text 3"/>
          <p:cNvSpPr/>
          <p:nvPr/>
        </p:nvSpPr>
        <p:spPr>
          <a:xfrm>
            <a:off x="838200" y="2253407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Patient specifically requests </a:t>
            </a:r>
            <a:r>
              <a:rPr lang="en-US" sz="1200" b="1" dirty="0">
                <a:solidFill>
                  <a:srgbClr val="34495E"/>
                </a:solidFill>
              </a:rPr>
              <a:t>surgical management</a:t>
            </a:r>
            <a:r>
              <a:rPr lang="en-US" sz="1200" dirty="0">
                <a:solidFill>
                  <a:srgbClr val="34495E"/>
                </a:solidFill>
              </a:rPr>
              <a:t> (Ablation or Hysterectomy).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838200" y="2794248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Severe anaemia causing systemic symptoms despite oral iron and medical therapy.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962025" y="411867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STRUCTURAL INDICATIONS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838200" y="4528245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Palpable fibroid uterus</a:t>
            </a:r>
            <a:r>
              <a:rPr lang="en-US" sz="1200" dirty="0">
                <a:solidFill>
                  <a:srgbClr val="34495E"/>
                </a:solidFill>
              </a:rPr>
              <a:t> on abdominal exam (≥10-week gestational size).</a:t>
            </a:r>
            <a:endParaRPr lang="en-US" sz="1200" dirty="0"/>
          </a:p>
        </p:txBody>
      </p:sp>
      <p:sp>
        <p:nvSpPr>
          <p:cNvPr id="21" name="Text 7"/>
          <p:cNvSpPr/>
          <p:nvPr/>
        </p:nvSpPr>
        <p:spPr>
          <a:xfrm>
            <a:off x="838200" y="5069086"/>
            <a:ext cx="11353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Large fibroids on USS (typically </a:t>
            </a:r>
            <a:r>
              <a:rPr lang="en-US" sz="1200" b="1" dirty="0">
                <a:solidFill>
                  <a:srgbClr val="34495E"/>
                </a:solidFill>
              </a:rPr>
              <a:t>&gt;12cm</a:t>
            </a:r>
            <a:r>
              <a:rPr lang="en-US" sz="1200" dirty="0">
                <a:solidFill>
                  <a:srgbClr val="34495E"/>
                </a:solidFill>
              </a:rPr>
              <a:t> or causing significant pressure).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838200" y="5396657"/>
            <a:ext cx="1007474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Fibroids &gt;3cm causing failure of primary care management.</a:t>
            </a:r>
            <a:endParaRPr lang="en-US" sz="1200" dirty="0"/>
          </a:p>
        </p:txBody>
      </p:sp>
      <p:sp>
        <p:nvSpPr>
          <p:cNvPr id="23" name="Text 9"/>
          <p:cNvSpPr/>
          <p:nvPr/>
        </p:nvSpPr>
        <p:spPr>
          <a:xfrm>
            <a:off x="6819900" y="1302990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URGENT CANCER PATHWAY (2WW)</a:t>
            </a:r>
            <a:endParaRPr lang="en-US" sz="1350" dirty="0"/>
          </a:p>
        </p:txBody>
      </p:sp>
      <p:sp>
        <p:nvSpPr>
          <p:cNvPr id="24" name="Text 10"/>
          <p:cNvSpPr/>
          <p:nvPr/>
        </p:nvSpPr>
        <p:spPr>
          <a:xfrm>
            <a:off x="6696075" y="1712565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Suspected </a:t>
            </a:r>
            <a:r>
              <a:rPr lang="en-US" sz="1200" b="1" dirty="0">
                <a:solidFill>
                  <a:srgbClr val="34495E"/>
                </a:solidFill>
              </a:rPr>
              <a:t>Endometrial Carcinoma</a:t>
            </a:r>
            <a:r>
              <a:rPr lang="en-US" sz="1200" dirty="0">
                <a:solidFill>
                  <a:srgbClr val="34495E"/>
                </a:solidFill>
              </a:rPr>
              <a:t>: PMB, or persistent IMB in women &gt;45.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6696075" y="2253407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Suspected </a:t>
            </a:r>
            <a:r>
              <a:rPr lang="en-US" sz="1200" b="1" dirty="0">
                <a:solidFill>
                  <a:srgbClr val="34495E"/>
                </a:solidFill>
              </a:rPr>
              <a:t>Cervical Carcinoma</a:t>
            </a:r>
            <a:r>
              <a:rPr lang="en-US" sz="1200" dirty="0">
                <a:solidFill>
                  <a:srgbClr val="34495E"/>
                </a:solidFill>
              </a:rPr>
              <a:t>: PCB, IMB, or abnormal-appearing cervix.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6696075" y="2794248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Rule:</a:t>
            </a:r>
            <a:r>
              <a:rPr lang="en-US" sz="1200" dirty="0">
                <a:solidFill>
                  <a:srgbClr val="34495E"/>
                </a:solidFill>
              </a:rPr>
              <a:t> PMB referral must be made within </a:t>
            </a:r>
            <a:r>
              <a:rPr lang="en-US" sz="1200" b="1" dirty="0">
                <a:solidFill>
                  <a:srgbClr val="34495E"/>
                </a:solidFill>
              </a:rPr>
              <a:t>one working day</a:t>
            </a:r>
            <a:r>
              <a:rPr lang="en-US" sz="1200" dirty="0">
                <a:solidFill>
                  <a:srgbClr val="34495E"/>
                </a:solidFill>
              </a:rPr>
              <a:t>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6562725" y="3121819"/>
            <a:ext cx="562927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Note: Normal cervical smear does NOT exclude endometrial cancer.</a:t>
            </a:r>
            <a:endParaRPr lang="en-US" sz="1050" dirty="0"/>
          </a:p>
        </p:txBody>
      </p:sp>
      <p:sp>
        <p:nvSpPr>
          <p:cNvPr id="28" name="Text 14"/>
          <p:cNvSpPr/>
          <p:nvPr/>
        </p:nvSpPr>
        <p:spPr>
          <a:xfrm>
            <a:off x="6819900" y="4198144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AKT HIGH-YIELD PEARLS</a:t>
            </a:r>
            <a:endParaRPr lang="en-US" sz="1350" dirty="0"/>
          </a:p>
        </p:txBody>
      </p:sp>
      <p:sp>
        <p:nvSpPr>
          <p:cNvPr id="29" name="Text 15"/>
          <p:cNvSpPr/>
          <p:nvPr/>
        </p:nvSpPr>
        <p:spPr>
          <a:xfrm>
            <a:off x="6696075" y="4607719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Coagulation Screening:</a:t>
            </a:r>
            <a:r>
              <a:rPr lang="en-US" sz="1200" dirty="0">
                <a:solidFill>
                  <a:srgbClr val="34495E"/>
                </a:solidFill>
              </a:rPr>
              <a:t> If HMB since menarche, refer to Hematology if positive.</a:t>
            </a:r>
            <a:endParaRPr lang="en-US" sz="1200" dirty="0"/>
          </a:p>
        </p:txBody>
      </p:sp>
      <p:sp>
        <p:nvSpPr>
          <p:cNvPr id="30" name="Text 16"/>
          <p:cNvSpPr/>
          <p:nvPr/>
        </p:nvSpPr>
        <p:spPr>
          <a:xfrm>
            <a:off x="6696075" y="5148560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Endometrial Biopsy:</a:t>
            </a:r>
            <a:r>
              <a:rPr lang="en-US" sz="1200" dirty="0">
                <a:solidFill>
                  <a:srgbClr val="34495E"/>
                </a:solidFill>
              </a:rPr>
              <a:t> Required if treatment fails, persistent IMB, or patient is &gt;45.</a:t>
            </a:r>
            <a:endParaRPr lang="en-US" sz="1200" dirty="0"/>
          </a:p>
        </p:txBody>
      </p:sp>
      <p:sp>
        <p:nvSpPr>
          <p:cNvPr id="31" name="Text 17"/>
          <p:cNvSpPr/>
          <p:nvPr/>
        </p:nvSpPr>
        <p:spPr>
          <a:xfrm>
            <a:off x="6696075" y="5689402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Tamoxifen:</a:t>
            </a:r>
            <a:r>
              <a:rPr lang="en-US" sz="1200" dirty="0">
                <a:solidFill>
                  <a:srgbClr val="34495E"/>
                </a:solidFill>
              </a:rPr>
              <a:t> Any bleeding on tamoxifen is an automatic urgent referral.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648944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260612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55378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503140"/>
            <a:ext cx="5114925" cy="4048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871020"/>
            <a:ext cx="5572125" cy="260612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152007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509195"/>
            <a:ext cx="190500" cy="15686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833045"/>
            <a:ext cx="190500" cy="15686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156895"/>
            <a:ext cx="190500" cy="15686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480745"/>
            <a:ext cx="190500" cy="15686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74390"/>
            <a:ext cx="5572125" cy="260612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355378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712565"/>
            <a:ext cx="190500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265015"/>
            <a:ext cx="190500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817465"/>
            <a:ext cx="190500" cy="15686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871020"/>
            <a:ext cx="5572125" cy="260612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152007"/>
            <a:ext cx="190500" cy="1524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495300"/>
            <a:ext cx="96012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Postmenopausal Bleeding (PMB) Rules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914400" y="1302990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C62828"/>
                </a:solidFill>
              </a:rPr>
              <a:t>THE GOLDEN RULE</a:t>
            </a:r>
            <a:endParaRPr lang="en-US" sz="1350" dirty="0"/>
          </a:p>
        </p:txBody>
      </p:sp>
      <p:sp>
        <p:nvSpPr>
          <p:cNvPr id="23" name="Text 2"/>
          <p:cNvSpPr/>
          <p:nvPr/>
        </p:nvSpPr>
        <p:spPr>
          <a:xfrm>
            <a:off x="609600" y="1712565"/>
            <a:ext cx="51149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B71C1C"/>
                </a:solidFill>
              </a:rPr>
              <a:t>Any vaginal bleeding ≥12 months after LMP is Endometrial Carcinoma until proven otherwise.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609600" y="2503140"/>
            <a:ext cx="492442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Urgent Referral within 1 working day (2WW)</a:t>
            </a:r>
            <a:endParaRPr lang="en-US" sz="1125" dirty="0"/>
          </a:p>
        </p:txBody>
      </p:sp>
      <p:sp>
        <p:nvSpPr>
          <p:cNvPr id="25" name="Text 4"/>
          <p:cNvSpPr/>
          <p:nvPr/>
        </p:nvSpPr>
        <p:spPr>
          <a:xfrm>
            <a:off x="914400" y="409962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C62828"/>
                </a:solidFill>
              </a:rPr>
              <a:t>WHO TO REFER URGENTLY?</a:t>
            </a:r>
            <a:endParaRPr lang="en-US" sz="1350" dirty="0"/>
          </a:p>
        </p:txBody>
      </p:sp>
      <p:sp>
        <p:nvSpPr>
          <p:cNvPr id="26" name="Text 5"/>
          <p:cNvSpPr/>
          <p:nvPr/>
        </p:nvSpPr>
        <p:spPr>
          <a:xfrm>
            <a:off x="895350" y="4509195"/>
            <a:ext cx="4572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PMB in a woman NOT on HRT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895350" y="4833045"/>
            <a:ext cx="9631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PMB on HRT persisting 6 weeks after stopping therapy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895350" y="5156895"/>
            <a:ext cx="7680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Vaginal bleeding in women taking Tamoxifen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895350" y="5480745"/>
            <a:ext cx="10058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Clinical features suggesting cervical carcinoma on exam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6772275" y="1302990"/>
            <a:ext cx="5419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565C0"/>
                </a:solidFill>
              </a:rPr>
              <a:t>INITIAL PRIMARY CARE ACTIONS</a:t>
            </a:r>
            <a:endParaRPr lang="en-US" sz="1350" dirty="0"/>
          </a:p>
        </p:txBody>
      </p:sp>
      <p:sp>
        <p:nvSpPr>
          <p:cNvPr id="31" name="Text 10"/>
          <p:cNvSpPr/>
          <p:nvPr/>
        </p:nvSpPr>
        <p:spPr>
          <a:xfrm>
            <a:off x="6753225" y="171256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Physical Exam:</a:t>
            </a:r>
            <a:r>
              <a:rPr lang="en-US" sz="1200" dirty="0">
                <a:solidFill>
                  <a:srgbClr val="2C3E50"/>
                </a:solidFill>
              </a:rPr>
              <a:t> Perform speculum exam to visualize the cervix (rule out polyps/ectropion).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753225" y="226501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Imaging:</a:t>
            </a:r>
            <a:r>
              <a:rPr lang="en-US" sz="1200" dirty="0">
                <a:solidFill>
                  <a:srgbClr val="2C3E50"/>
                </a:solidFill>
              </a:rPr>
              <a:t> Urgent Pelvic USS – Endometrial thickness &gt;4mm warrants further biopsy.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6753225" y="281746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Swabs:</a:t>
            </a:r>
            <a:r>
              <a:rPr lang="en-US" sz="1200" dirty="0">
                <a:solidFill>
                  <a:srgbClr val="2C3E50"/>
                </a:solidFill>
              </a:rPr>
              <a:t> Take if clinical signs of infection or abnormal discharge present.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772275" y="4099620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9A825"/>
                </a:solidFill>
              </a:rPr>
              <a:t>AKT &amp; SCA PEARL</a:t>
            </a:r>
            <a:endParaRPr lang="en-US" sz="1350" dirty="0"/>
          </a:p>
        </p:txBody>
      </p:sp>
      <p:sp>
        <p:nvSpPr>
          <p:cNvPr id="35" name="Text 14"/>
          <p:cNvSpPr/>
          <p:nvPr/>
        </p:nvSpPr>
        <p:spPr>
          <a:xfrm>
            <a:off x="6467475" y="4509195"/>
            <a:ext cx="511492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i="1" dirty="0">
                <a:solidFill>
                  <a:srgbClr val="5D4037"/>
                </a:solidFill>
              </a:rPr>
              <a:t>Safety Netting:</a:t>
            </a:r>
            <a:r>
              <a:rPr lang="en-US" sz="1200" i="1" dirty="0">
                <a:solidFill>
                  <a:srgbClr val="5D4037"/>
                </a:solidFill>
              </a:rPr>
              <a:t> A normal cervical smear does NOT exclude endometrial cancer. Never reassure a woman with PMB based on a negative smear history.</a:t>
            </a:r>
            <a:endParaRPr lang="en-US" sz="1200" dirty="0"/>
          </a:p>
        </p:txBody>
      </p:sp>
      <p:sp>
        <p:nvSpPr>
          <p:cNvPr id="36" name="Text 15"/>
          <p:cNvSpPr/>
          <p:nvPr/>
        </p:nvSpPr>
        <p:spPr>
          <a:xfrm>
            <a:off x="6467475" y="5354836"/>
            <a:ext cx="5114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i="1" dirty="0">
                <a:solidFill>
                  <a:srgbClr val="5D4037"/>
                </a:solidFill>
              </a:rPr>
              <a:t>SCA Tip:</a:t>
            </a:r>
            <a:r>
              <a:rPr lang="en-US" sz="1200" i="1" dirty="0">
                <a:solidFill>
                  <a:srgbClr val="5D4037"/>
                </a:solidFill>
              </a:rPr>
              <a:t> Always tell the patient: "If you notice any bleeding after your periods have stopped completely, you must come back immediately."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093345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2695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8383"/>
            <a:ext cx="238125" cy="19481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41140"/>
            <a:ext cx="202406" cy="20240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41215"/>
            <a:ext cx="202406" cy="20240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41290"/>
            <a:ext cx="202406" cy="23604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60465"/>
            <a:ext cx="5572125" cy="251653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234458"/>
            <a:ext cx="238125" cy="194816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627215"/>
            <a:ext cx="202406" cy="1666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984403"/>
            <a:ext cx="202406" cy="17710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584478"/>
            <a:ext cx="202406" cy="17710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074390"/>
            <a:ext cx="5572125" cy="540261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348383"/>
            <a:ext cx="238125" cy="19481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741140"/>
            <a:ext cx="202406" cy="21788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341215"/>
            <a:ext cx="202406" cy="17710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941290"/>
            <a:ext cx="202406" cy="18886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541365"/>
            <a:ext cx="202406" cy="202406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71500" y="495300"/>
            <a:ext cx="109728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Intermenstrual Bleeding (IMB) Management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962025" y="1302990"/>
            <a:ext cx="6400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Context &amp; Suspicion</a:t>
            </a:r>
            <a:endParaRPr lang="en-US" sz="1500" dirty="0"/>
          </a:p>
        </p:txBody>
      </p:sp>
      <p:sp>
        <p:nvSpPr>
          <p:cNvPr id="22" name="Text 2"/>
          <p:cNvSpPr/>
          <p:nvPr/>
        </p:nvSpPr>
        <p:spPr>
          <a:xfrm>
            <a:off x="907256" y="1741140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Common in younger women on </a:t>
            </a:r>
            <a:r>
              <a:rPr lang="en-US" sz="1275" b="1" u="sng" dirty="0">
                <a:solidFill>
                  <a:srgbClr val="2C3E50"/>
                </a:solidFill>
              </a:rPr>
              <a:t>hormonal contraception</a:t>
            </a:r>
            <a:r>
              <a:rPr lang="en-US" sz="1275" dirty="0">
                <a:solidFill>
                  <a:srgbClr val="2C3E50"/>
                </a:solidFill>
              </a:rPr>
              <a:t> (Breakthrough Bleeding).</a:t>
            </a:r>
            <a:endParaRPr lang="en-US" sz="1275" dirty="0"/>
          </a:p>
        </p:txBody>
      </p:sp>
      <p:sp>
        <p:nvSpPr>
          <p:cNvPr id="23" name="Text 3"/>
          <p:cNvSpPr/>
          <p:nvPr/>
        </p:nvSpPr>
        <p:spPr>
          <a:xfrm>
            <a:off x="907256" y="2341215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In women </a:t>
            </a:r>
            <a:r>
              <a:rPr lang="en-US" sz="1275" b="1" u="sng" dirty="0">
                <a:solidFill>
                  <a:srgbClr val="2C3E50"/>
                </a:solidFill>
              </a:rPr>
              <a:t>&gt;35–40 years</a:t>
            </a:r>
            <a:r>
              <a:rPr lang="en-US" sz="1275" dirty="0">
                <a:solidFill>
                  <a:srgbClr val="2C3E50"/>
                </a:solidFill>
              </a:rPr>
              <a:t>, IMB raises significant concern for structural or endometrial pathology.</a:t>
            </a:r>
            <a:endParaRPr lang="en-US" sz="1275" dirty="0"/>
          </a:p>
        </p:txBody>
      </p:sp>
      <p:sp>
        <p:nvSpPr>
          <p:cNvPr id="24" name="Text 4"/>
          <p:cNvSpPr/>
          <p:nvPr/>
        </p:nvSpPr>
        <p:spPr>
          <a:xfrm>
            <a:off x="907256" y="2941290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Always differentiate from </a:t>
            </a:r>
            <a:r>
              <a:rPr lang="en-US" sz="1275" b="1" u="sng" dirty="0">
                <a:solidFill>
                  <a:srgbClr val="2C3E50"/>
                </a:solidFill>
              </a:rPr>
              <a:t>Postcoital Bleeding (PCB)</a:t>
            </a:r>
            <a:r>
              <a:rPr lang="en-US" sz="1275" dirty="0">
                <a:solidFill>
                  <a:srgbClr val="2C3E50"/>
                </a:solidFill>
              </a:rPr>
              <a:t> which points toward cervical pathology.</a:t>
            </a:r>
            <a:endParaRPr lang="en-US" sz="1275" dirty="0"/>
          </a:p>
        </p:txBody>
      </p:sp>
      <p:sp>
        <p:nvSpPr>
          <p:cNvPr id="25" name="Text 5"/>
          <p:cNvSpPr/>
          <p:nvPr/>
        </p:nvSpPr>
        <p:spPr>
          <a:xfrm>
            <a:off x="962025" y="4189065"/>
            <a:ext cx="5114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When to Refer (Urgent)</a:t>
            </a:r>
            <a:endParaRPr lang="en-US" sz="1500" dirty="0"/>
          </a:p>
        </p:txBody>
      </p:sp>
      <p:sp>
        <p:nvSpPr>
          <p:cNvPr id="26" name="Text 6"/>
          <p:cNvSpPr/>
          <p:nvPr/>
        </p:nvSpPr>
        <p:spPr>
          <a:xfrm>
            <a:off x="907256" y="4627215"/>
            <a:ext cx="1088136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Persistent IMB despite initial pharmaceutical treatment.</a:t>
            </a:r>
            <a:endParaRPr lang="en-US" sz="1275" dirty="0"/>
          </a:p>
        </p:txBody>
      </p:sp>
      <p:sp>
        <p:nvSpPr>
          <p:cNvPr id="27" name="Text 7"/>
          <p:cNvSpPr/>
          <p:nvPr/>
        </p:nvSpPr>
        <p:spPr>
          <a:xfrm>
            <a:off x="907256" y="4984403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Women </a:t>
            </a:r>
            <a:r>
              <a:rPr lang="en-US" sz="1275" b="1" u="sng" dirty="0">
                <a:solidFill>
                  <a:srgbClr val="2C3E50"/>
                </a:solidFill>
              </a:rPr>
              <a:t>&gt;35 years</a:t>
            </a:r>
            <a:r>
              <a:rPr lang="en-US" sz="1275" dirty="0">
                <a:solidFill>
                  <a:srgbClr val="2C3E50"/>
                </a:solidFill>
              </a:rPr>
              <a:t> with persistent IMB even if the pelvic exam is negative.</a:t>
            </a:r>
            <a:endParaRPr lang="en-US" sz="1275" dirty="0"/>
          </a:p>
        </p:txBody>
      </p:sp>
      <p:sp>
        <p:nvSpPr>
          <p:cNvPr id="28" name="Text 8"/>
          <p:cNvSpPr/>
          <p:nvPr/>
        </p:nvSpPr>
        <p:spPr>
          <a:xfrm>
            <a:off x="907256" y="5584478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Any clinical features suggesting </a:t>
            </a:r>
            <a:r>
              <a:rPr lang="en-US" sz="1275" b="1" u="sng" dirty="0">
                <a:solidFill>
                  <a:srgbClr val="2C3E50"/>
                </a:solidFill>
              </a:rPr>
              <a:t>cervical or endometrial malignancy</a:t>
            </a:r>
            <a:r>
              <a:rPr lang="en-US" sz="1275" dirty="0">
                <a:solidFill>
                  <a:srgbClr val="2C3E50"/>
                </a:solidFill>
              </a:rPr>
              <a:t>.</a:t>
            </a:r>
            <a:endParaRPr lang="en-US" sz="1275" dirty="0"/>
          </a:p>
        </p:txBody>
      </p:sp>
      <p:sp>
        <p:nvSpPr>
          <p:cNvPr id="29" name="Text 9"/>
          <p:cNvSpPr/>
          <p:nvPr/>
        </p:nvSpPr>
        <p:spPr>
          <a:xfrm>
            <a:off x="6819900" y="1302990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Essential Investigations</a:t>
            </a:r>
            <a:endParaRPr lang="en-US" sz="1500" dirty="0"/>
          </a:p>
        </p:txBody>
      </p:sp>
      <p:sp>
        <p:nvSpPr>
          <p:cNvPr id="30" name="Text 10"/>
          <p:cNvSpPr/>
          <p:nvPr/>
        </p:nvSpPr>
        <p:spPr>
          <a:xfrm>
            <a:off x="6765131" y="1741140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Physical Exam:</a:t>
            </a:r>
            <a:r>
              <a:rPr lang="en-US" sz="1275" dirty="0">
                <a:solidFill>
                  <a:srgbClr val="2C3E50"/>
                </a:solidFill>
              </a:rPr>
              <a:t> Speculum (rule out ectropion/polyps) and Bimanual (assess uterine size).</a:t>
            </a:r>
            <a:endParaRPr lang="en-US" sz="1275" dirty="0"/>
          </a:p>
        </p:txBody>
      </p:sp>
      <p:sp>
        <p:nvSpPr>
          <p:cNvPr id="31" name="Text 11"/>
          <p:cNvSpPr/>
          <p:nvPr/>
        </p:nvSpPr>
        <p:spPr>
          <a:xfrm>
            <a:off x="6765131" y="2341215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Imaging:</a:t>
            </a:r>
            <a:r>
              <a:rPr lang="en-US" sz="1275" dirty="0">
                <a:solidFill>
                  <a:srgbClr val="2C3E50"/>
                </a:solidFill>
              </a:rPr>
              <a:t> Pelvic Ultrasound (USS) is first-line to detect fibroids or polyps.</a:t>
            </a:r>
            <a:endParaRPr lang="en-US" sz="1275" dirty="0"/>
          </a:p>
        </p:txBody>
      </p:sp>
      <p:sp>
        <p:nvSpPr>
          <p:cNvPr id="32" name="Text 12"/>
          <p:cNvSpPr/>
          <p:nvPr/>
        </p:nvSpPr>
        <p:spPr>
          <a:xfrm>
            <a:off x="6765131" y="2941290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Biopsy:</a:t>
            </a:r>
            <a:r>
              <a:rPr lang="en-US" sz="1275" dirty="0">
                <a:solidFill>
                  <a:srgbClr val="2C3E50"/>
                </a:solidFill>
              </a:rPr>
              <a:t> Indicated if patient is </a:t>
            </a:r>
            <a:r>
              <a:rPr lang="en-US" sz="1275" b="1" u="sng" dirty="0">
                <a:solidFill>
                  <a:srgbClr val="2C3E50"/>
                </a:solidFill>
              </a:rPr>
              <a:t>&gt;45 years</a:t>
            </a:r>
            <a:r>
              <a:rPr lang="en-US" sz="1275" dirty="0">
                <a:solidFill>
                  <a:srgbClr val="2C3E50"/>
                </a:solidFill>
              </a:rPr>
              <a:t> or if symptoms persist after treatment.</a:t>
            </a:r>
            <a:endParaRPr lang="en-US" sz="1275" dirty="0"/>
          </a:p>
        </p:txBody>
      </p:sp>
      <p:sp>
        <p:nvSpPr>
          <p:cNvPr id="33" name="Text 13"/>
          <p:cNvSpPr/>
          <p:nvPr/>
        </p:nvSpPr>
        <p:spPr>
          <a:xfrm>
            <a:off x="6765131" y="3541365"/>
            <a:ext cx="481726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Swabs:</a:t>
            </a:r>
            <a:r>
              <a:rPr lang="en-US" sz="1275" dirty="0">
                <a:solidFill>
                  <a:srgbClr val="2C3E50"/>
                </a:solidFill>
              </a:rPr>
              <a:t> Consider if symptoms suggest infection or if the cervix appears inflamed.</a:t>
            </a:r>
            <a:endParaRPr lang="en-US" sz="1275" dirty="0"/>
          </a:p>
        </p:txBody>
      </p:sp>
      <p:sp>
        <p:nvSpPr>
          <p:cNvPr id="34" name="Text 14"/>
          <p:cNvSpPr/>
          <p:nvPr/>
        </p:nvSpPr>
        <p:spPr>
          <a:xfrm>
            <a:off x="6467475" y="4141440"/>
            <a:ext cx="5724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55A64"/>
                </a:solidFill>
              </a:rPr>
              <a:t>*Note: A normal cervical smear does NOT exclude endometrial pathology.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940945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6686550" cy="54026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2366070"/>
            <a:ext cx="166688" cy="1372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3959275"/>
            <a:ext cx="214313" cy="2143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4587925"/>
            <a:ext cx="214313" cy="21431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3300" y="1074390"/>
            <a:ext cx="4457700" cy="260612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1900" y="1622971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81900" y="1905893"/>
            <a:ext cx="214313" cy="2143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1900" y="2534543"/>
            <a:ext cx="214313" cy="17636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3300" y="3871020"/>
            <a:ext cx="4457700" cy="260612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81900" y="4688384"/>
            <a:ext cx="166688" cy="13722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571500" y="495300"/>
            <a:ext cx="106984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Defining Heavy Menstrual Bleeding (HMB)</a:t>
            </a:r>
            <a:endParaRPr lang="en-US" sz="1800" dirty="0"/>
          </a:p>
        </p:txBody>
      </p:sp>
      <p:sp>
        <p:nvSpPr>
          <p:cNvPr id="16" name="Text 1"/>
          <p:cNvSpPr/>
          <p:nvPr/>
        </p:nvSpPr>
        <p:spPr>
          <a:xfrm>
            <a:off x="928688" y="2334667"/>
            <a:ext cx="62407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2E7D32"/>
                </a:solidFill>
              </a:rPr>
              <a:t>NICE NG88 DEFINITION (UPDATED 2021)</a:t>
            </a:r>
            <a:endParaRPr lang="en-US" sz="1050" dirty="0"/>
          </a:p>
        </p:txBody>
      </p:sp>
      <p:sp>
        <p:nvSpPr>
          <p:cNvPr id="17" name="Text 2"/>
          <p:cNvSpPr/>
          <p:nvPr/>
        </p:nvSpPr>
        <p:spPr>
          <a:xfrm>
            <a:off x="666750" y="2648992"/>
            <a:ext cx="6115050" cy="11197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40"/>
              </a:lnSpc>
              <a:buNone/>
            </a:pPr>
            <a:r>
              <a:rPr lang="en-US" sz="2100" b="1" dirty="0">
                <a:solidFill>
                  <a:srgbClr val="1B5E20"/>
                </a:solidFill>
              </a:rPr>
              <a:t>"Excessive menstrual blood loss that interferes with a woman's physical, social, emotional, and/or material quality of life."</a:t>
            </a:r>
            <a:endParaRPr lang="en-US" sz="2100" dirty="0"/>
          </a:p>
        </p:txBody>
      </p:sp>
      <p:sp>
        <p:nvSpPr>
          <p:cNvPr id="18" name="Text 3"/>
          <p:cNvSpPr/>
          <p:nvPr/>
        </p:nvSpPr>
        <p:spPr>
          <a:xfrm>
            <a:off x="995363" y="3959275"/>
            <a:ext cx="57864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Subjective Assessment:</a:t>
            </a:r>
            <a:r>
              <a:rPr lang="en-US" sz="1350" dirty="0">
                <a:solidFill>
                  <a:srgbClr val="2C3E50"/>
                </a:solidFill>
              </a:rPr>
              <a:t> Practically, HMB is what the patient says it is—the woman's own assessment is what matters.</a:t>
            </a:r>
            <a:endParaRPr lang="en-US" sz="1350" dirty="0"/>
          </a:p>
        </p:txBody>
      </p:sp>
      <p:sp>
        <p:nvSpPr>
          <p:cNvPr id="19" name="Text 4"/>
          <p:cNvSpPr/>
          <p:nvPr/>
        </p:nvSpPr>
        <p:spPr>
          <a:xfrm>
            <a:off x="995363" y="4587925"/>
            <a:ext cx="57864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Volumetric Measurement:</a:t>
            </a:r>
            <a:r>
              <a:rPr lang="en-US" sz="1350" dirty="0">
                <a:solidFill>
                  <a:srgbClr val="2C3E50"/>
                </a:solidFill>
              </a:rPr>
              <a:t> Formal measurement (e.g., alkaline hematin) is impractical and not recommended in primary care.</a:t>
            </a:r>
            <a:endParaRPr lang="en-US" sz="1350" dirty="0"/>
          </a:p>
        </p:txBody>
      </p:sp>
      <p:sp>
        <p:nvSpPr>
          <p:cNvPr id="20" name="Text 5"/>
          <p:cNvSpPr/>
          <p:nvPr/>
        </p:nvSpPr>
        <p:spPr>
          <a:xfrm>
            <a:off x="7843838" y="1591568"/>
            <a:ext cx="400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565C0"/>
                </a:solidFill>
              </a:rPr>
              <a:t>CLINICAL PREVALENCE</a:t>
            </a:r>
            <a:endParaRPr lang="en-US" sz="1050" dirty="0"/>
          </a:p>
        </p:txBody>
      </p:sp>
      <p:sp>
        <p:nvSpPr>
          <p:cNvPr id="21" name="Text 6"/>
          <p:cNvSpPr/>
          <p:nvPr/>
        </p:nvSpPr>
        <p:spPr>
          <a:xfrm>
            <a:off x="7910512" y="1905893"/>
            <a:ext cx="3671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Approximately </a:t>
            </a:r>
            <a:r>
              <a:rPr lang="en-US" sz="1350" b="1" dirty="0">
                <a:solidFill>
                  <a:srgbClr val="2C3E50"/>
                </a:solidFill>
              </a:rPr>
              <a:t>1 in 20 women</a:t>
            </a:r>
            <a:r>
              <a:rPr lang="en-US" sz="1350" dirty="0">
                <a:solidFill>
                  <a:srgbClr val="2C3E50"/>
                </a:solidFill>
              </a:rPr>
              <a:t> aged 30–49 consult their GP with HMB annually.</a:t>
            </a:r>
            <a:endParaRPr lang="en-US" sz="1350" dirty="0"/>
          </a:p>
        </p:txBody>
      </p:sp>
      <p:sp>
        <p:nvSpPr>
          <p:cNvPr id="22" name="Text 7"/>
          <p:cNvSpPr/>
          <p:nvPr/>
        </p:nvSpPr>
        <p:spPr>
          <a:xfrm>
            <a:off x="7910512" y="2534543"/>
            <a:ext cx="3671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One of the most common reasons for gynaecology referral in the UK.</a:t>
            </a:r>
            <a:endParaRPr lang="en-US" sz="1350" dirty="0"/>
          </a:p>
        </p:txBody>
      </p:sp>
      <p:sp>
        <p:nvSpPr>
          <p:cNvPr id="23" name="Text 8"/>
          <p:cNvSpPr/>
          <p:nvPr/>
        </p:nvSpPr>
        <p:spPr>
          <a:xfrm>
            <a:off x="7843838" y="4656981"/>
            <a:ext cx="400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57F17"/>
                </a:solidFill>
              </a:rPr>
              <a:t>AKT / SCA PEARL</a:t>
            </a:r>
            <a:endParaRPr lang="en-US" sz="1050" dirty="0"/>
          </a:p>
        </p:txBody>
      </p:sp>
      <p:sp>
        <p:nvSpPr>
          <p:cNvPr id="24" name="Text 9"/>
          <p:cNvSpPr/>
          <p:nvPr/>
        </p:nvSpPr>
        <p:spPr>
          <a:xfrm>
            <a:off x="7581900" y="4971306"/>
            <a:ext cx="4000500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For exams, remember that </a:t>
            </a:r>
            <a:r>
              <a:rPr lang="en-US" sz="1350" b="1" dirty="0">
                <a:solidFill>
                  <a:srgbClr val="2C3E50"/>
                </a:solidFill>
              </a:rPr>
              <a:t>Quality of Life</a:t>
            </a:r>
            <a:r>
              <a:rPr lang="en-US" sz="1350" dirty="0">
                <a:solidFill>
                  <a:srgbClr val="2C3E50"/>
                </a:solidFill>
              </a:rPr>
              <a:t> is the diagnostic criterion. Do not wait for a specific volume of blood loss to initiate management.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4738241" cy="4647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21990"/>
            <a:ext cx="5619750" cy="225906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53418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22065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11536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101007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438102"/>
            <a:ext cx="5238750" cy="552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371552"/>
            <a:ext cx="5619750" cy="181957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602980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971627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261098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550569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921990"/>
            <a:ext cx="5619750" cy="205844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1153418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1750" y="1522065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1750" y="1811536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81750" y="2101007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0" y="3132832"/>
            <a:ext cx="5619750" cy="2058442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1750" y="3364260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1750" y="3732907"/>
            <a:ext cx="166688" cy="1372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0" y="4022378"/>
            <a:ext cx="166688" cy="1372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1750" y="4311848"/>
            <a:ext cx="166688" cy="1372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343525"/>
            <a:ext cx="11430000" cy="12096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5574953"/>
            <a:ext cx="214313" cy="17532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571500" y="400050"/>
            <a:ext cx="108813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Case Vignette 1: The Adolescent Patient</a:t>
            </a:r>
            <a:endParaRPr lang="en-US" sz="1800" dirty="0"/>
          </a:p>
        </p:txBody>
      </p:sp>
      <p:sp>
        <p:nvSpPr>
          <p:cNvPr id="29" name="Text 1"/>
          <p:cNvSpPr/>
          <p:nvPr/>
        </p:nvSpPr>
        <p:spPr>
          <a:xfrm>
            <a:off x="881063" y="1112490"/>
            <a:ext cx="70637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Patient Presentation: Maya (14yo)</a:t>
            </a:r>
            <a:endParaRPr lang="en-US" sz="1350" dirty="0"/>
          </a:p>
        </p:txBody>
      </p:sp>
      <p:sp>
        <p:nvSpPr>
          <p:cNvPr id="30" name="Text 2"/>
          <p:cNvSpPr/>
          <p:nvPr/>
        </p:nvSpPr>
        <p:spPr>
          <a:xfrm>
            <a:off x="814388" y="1483965"/>
            <a:ext cx="113776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Menarche at age 12; periods have been "heavy from the start."</a:t>
            </a:r>
            <a:endParaRPr lang="en-US" sz="1200" dirty="0"/>
          </a:p>
        </p:txBody>
      </p:sp>
      <p:sp>
        <p:nvSpPr>
          <p:cNvPr id="31" name="Text 3"/>
          <p:cNvSpPr/>
          <p:nvPr/>
        </p:nvSpPr>
        <p:spPr>
          <a:xfrm>
            <a:off x="814388" y="1773436"/>
            <a:ext cx="10972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Flooding at school; changes pads every 1 hour on days 1-2.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814388" y="2062907"/>
            <a:ext cx="104241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Impact: Misses PE lessons and feels constantly exhausted.</a:t>
            </a:r>
            <a:endParaRPr lang="en-US" sz="1200" dirty="0"/>
          </a:p>
        </p:txBody>
      </p:sp>
      <p:sp>
        <p:nvSpPr>
          <p:cNvPr id="33" name="Text 5"/>
          <p:cNvSpPr/>
          <p:nvPr/>
        </p:nvSpPr>
        <p:spPr>
          <a:xfrm>
            <a:off x="571500" y="2438102"/>
            <a:ext cx="523875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546E7A"/>
                </a:solidFill>
              </a:rPr>
              <a:t>SCA Framing: Focus on the impact on her education and social life before diving into pathology.</a:t>
            </a:r>
            <a:endParaRPr lang="en-US" sz="1200" dirty="0"/>
          </a:p>
        </p:txBody>
      </p:sp>
      <p:sp>
        <p:nvSpPr>
          <p:cNvPr id="34" name="Text 6"/>
          <p:cNvSpPr/>
          <p:nvPr/>
        </p:nvSpPr>
        <p:spPr>
          <a:xfrm>
            <a:off x="881063" y="3562052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Initial Assessment Strategy</a:t>
            </a:r>
            <a:endParaRPr lang="en-US" sz="1350" dirty="0"/>
          </a:p>
        </p:txBody>
      </p:sp>
      <p:sp>
        <p:nvSpPr>
          <p:cNvPr id="35" name="Text 7"/>
          <p:cNvSpPr/>
          <p:nvPr/>
        </p:nvSpPr>
        <p:spPr>
          <a:xfrm>
            <a:off x="814388" y="3933527"/>
            <a:ext cx="8595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Establish family history of bleeding disorders.</a:t>
            </a:r>
            <a:endParaRPr lang="en-US" sz="1200" dirty="0"/>
          </a:p>
        </p:txBody>
      </p:sp>
      <p:sp>
        <p:nvSpPr>
          <p:cNvPr id="36" name="Text 8"/>
          <p:cNvSpPr/>
          <p:nvPr/>
        </p:nvSpPr>
        <p:spPr>
          <a:xfrm>
            <a:off x="814388" y="4222998"/>
            <a:ext cx="104241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Assess for symptoms of anaemia (dizziness, palpitations).</a:t>
            </a:r>
            <a:endParaRPr lang="en-US" sz="1200" dirty="0"/>
          </a:p>
        </p:txBody>
      </p:sp>
      <p:sp>
        <p:nvSpPr>
          <p:cNvPr id="37" name="Text 9"/>
          <p:cNvSpPr/>
          <p:nvPr/>
        </p:nvSpPr>
        <p:spPr>
          <a:xfrm>
            <a:off x="814388" y="4512469"/>
            <a:ext cx="104241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Examination: Abdominal only (exclude mass); avoid pelvic.</a:t>
            </a:r>
            <a:endParaRPr lang="en-US" sz="1200" dirty="0"/>
          </a:p>
        </p:txBody>
      </p:sp>
      <p:sp>
        <p:nvSpPr>
          <p:cNvPr id="38" name="Text 10"/>
          <p:cNvSpPr/>
          <p:nvPr/>
        </p:nvSpPr>
        <p:spPr>
          <a:xfrm>
            <a:off x="6691313" y="111249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Mandatory Investigations</a:t>
            </a:r>
            <a:endParaRPr lang="en-US" sz="1350" dirty="0"/>
          </a:p>
        </p:txBody>
      </p:sp>
      <p:sp>
        <p:nvSpPr>
          <p:cNvPr id="39" name="Text 11"/>
          <p:cNvSpPr/>
          <p:nvPr/>
        </p:nvSpPr>
        <p:spPr>
          <a:xfrm>
            <a:off x="6624638" y="1483965"/>
            <a:ext cx="55673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Full Blood Count: Essential to check for iron deficiency.</a:t>
            </a:r>
            <a:endParaRPr lang="en-US" sz="1200" dirty="0"/>
          </a:p>
        </p:txBody>
      </p:sp>
      <p:sp>
        <p:nvSpPr>
          <p:cNvPr id="40" name="Text 12"/>
          <p:cNvSpPr/>
          <p:nvPr/>
        </p:nvSpPr>
        <p:spPr>
          <a:xfrm>
            <a:off x="6624638" y="1773436"/>
            <a:ext cx="55673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Coagulation Screen: Mandatory if HMB since menarche.</a:t>
            </a:r>
            <a:endParaRPr lang="en-US" sz="1200" dirty="0"/>
          </a:p>
        </p:txBody>
      </p:sp>
      <p:sp>
        <p:nvSpPr>
          <p:cNvPr id="41" name="Text 13"/>
          <p:cNvSpPr/>
          <p:nvPr/>
        </p:nvSpPr>
        <p:spPr>
          <a:xfrm>
            <a:off x="6624638" y="2062907"/>
            <a:ext cx="55673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Pregnancy Test: Always consider in any adolescent.</a:t>
            </a:r>
            <a:endParaRPr lang="en-US" sz="1200" dirty="0"/>
          </a:p>
        </p:txBody>
      </p:sp>
      <p:sp>
        <p:nvSpPr>
          <p:cNvPr id="42" name="Text 14"/>
          <p:cNvSpPr/>
          <p:nvPr/>
        </p:nvSpPr>
        <p:spPr>
          <a:xfrm>
            <a:off x="6691313" y="3323332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Management Options</a:t>
            </a:r>
            <a:endParaRPr lang="en-US" sz="1350" dirty="0"/>
          </a:p>
        </p:txBody>
      </p:sp>
      <p:sp>
        <p:nvSpPr>
          <p:cNvPr id="43" name="Text 15"/>
          <p:cNvSpPr/>
          <p:nvPr/>
        </p:nvSpPr>
        <p:spPr>
          <a:xfrm>
            <a:off x="6624638" y="3694807"/>
            <a:ext cx="55673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Tranexamic Acid: Non-hormonal, start on day 1.</a:t>
            </a:r>
            <a:endParaRPr lang="en-US" sz="1200" dirty="0"/>
          </a:p>
        </p:txBody>
      </p:sp>
      <p:sp>
        <p:nvSpPr>
          <p:cNvPr id="44" name="Text 16"/>
          <p:cNvSpPr/>
          <p:nvPr/>
        </p:nvSpPr>
        <p:spPr>
          <a:xfrm>
            <a:off x="6624638" y="3984278"/>
            <a:ext cx="55673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Mefenamic Acid: If dysmenorrhoea is present.</a:t>
            </a:r>
            <a:endParaRPr lang="en-US" sz="1200" dirty="0"/>
          </a:p>
        </p:txBody>
      </p:sp>
      <p:sp>
        <p:nvSpPr>
          <p:cNvPr id="45" name="Text 17"/>
          <p:cNvSpPr/>
          <p:nvPr/>
        </p:nvSpPr>
        <p:spPr>
          <a:xfrm>
            <a:off x="6624638" y="4273748"/>
            <a:ext cx="55673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COCP: Effective for cycle control (check Gillick/Fraser).</a:t>
            </a:r>
            <a:endParaRPr lang="en-US" sz="1200" dirty="0"/>
          </a:p>
        </p:txBody>
      </p:sp>
      <p:sp>
        <p:nvSpPr>
          <p:cNvPr id="46" name="Text 18"/>
          <p:cNvSpPr/>
          <p:nvPr/>
        </p:nvSpPr>
        <p:spPr>
          <a:xfrm>
            <a:off x="881063" y="5534025"/>
            <a:ext cx="88468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Exam Pearl: Coagulopathy in Adolescents</a:t>
            </a:r>
            <a:endParaRPr lang="en-US" sz="1350" dirty="0"/>
          </a:p>
        </p:txBody>
      </p:sp>
      <p:sp>
        <p:nvSpPr>
          <p:cNvPr id="47" name="Text 19"/>
          <p:cNvSpPr/>
          <p:nvPr/>
        </p:nvSpPr>
        <p:spPr>
          <a:xfrm>
            <a:off x="571500" y="5905500"/>
            <a:ext cx="11049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Up to 20% of adolescents presenting with HMB since menarche have an underlying bleeding disorder. </a:t>
            </a:r>
            <a:r>
              <a:rPr lang="en-US" sz="1200" b="1" dirty="0">
                <a:solidFill>
                  <a:srgbClr val="2C3E50"/>
                </a:solidFill>
              </a:rPr>
              <a:t>Von Willebrand Disease</a:t>
            </a:r>
            <a:r>
              <a:rPr lang="en-US" sz="1200" dirty="0">
                <a:solidFill>
                  <a:srgbClr val="2C3E50"/>
                </a:solidFill>
              </a:rPr>
              <a:t> is the most common inherited coagulopathy in this group. Do not wait for treatment failure to screen for coagulation if heavy loss started at menarche.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280571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540261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464296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815804"/>
            <a:ext cx="142875" cy="13186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337596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646116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074390"/>
            <a:ext cx="5572125" cy="260612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1549003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934766"/>
            <a:ext cx="142875" cy="1143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2243286"/>
            <a:ext cx="142875" cy="12233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2765078"/>
            <a:ext cx="142875" cy="1428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871020"/>
            <a:ext cx="5572125" cy="260612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4238923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624685"/>
            <a:ext cx="142875" cy="12233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5146477"/>
            <a:ext cx="142875" cy="142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668268"/>
            <a:ext cx="142875" cy="131862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571500" y="495300"/>
            <a:ext cx="11620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Case Vignette 2: The Perimenopausal Patient</a:t>
            </a:r>
            <a:endParaRPr lang="en-US" sz="1800" dirty="0"/>
          </a:p>
        </p:txBody>
      </p:sp>
      <p:sp>
        <p:nvSpPr>
          <p:cNvPr id="20" name="Text 1"/>
          <p:cNvSpPr/>
          <p:nvPr/>
        </p:nvSpPr>
        <p:spPr>
          <a:xfrm>
            <a:off x="962025" y="2430959"/>
            <a:ext cx="74752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Patient Presentation: Mrs. J (46yo)</a:t>
            </a:r>
            <a:endParaRPr lang="en-US" sz="1350" dirty="0"/>
          </a:p>
        </p:txBody>
      </p:sp>
      <p:sp>
        <p:nvSpPr>
          <p:cNvPr id="21" name="Text 2"/>
          <p:cNvSpPr/>
          <p:nvPr/>
        </p:nvSpPr>
        <p:spPr>
          <a:xfrm>
            <a:off x="609600" y="2802434"/>
            <a:ext cx="5114925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Mrs. J reports her periods have become "flooding" over the last 6 months. She describes having to use double protection and passing large clots.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847725" y="3768179"/>
            <a:ext cx="48768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Intermenstrual Bleeding:</a:t>
            </a:r>
            <a:r>
              <a:rPr lang="en-US" sz="1200" dirty="0">
                <a:solidFill>
                  <a:srgbClr val="2C3E50"/>
                </a:solidFill>
              </a:rPr>
              <a:t> Admits to spotting for 2-3 days between most cycles.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847725" y="4289971"/>
            <a:ext cx="113442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Assessment:</a:t>
            </a:r>
            <a:r>
              <a:rPr lang="en-US" sz="1200" dirty="0">
                <a:solidFill>
                  <a:srgbClr val="2C3E50"/>
                </a:solidFill>
              </a:rPr>
              <a:t> Feeling increasingly fatigued and breathless on exertion.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847725" y="4598491"/>
            <a:ext cx="48768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Examination:</a:t>
            </a:r>
            <a:r>
              <a:rPr lang="en-US" sz="1200" dirty="0">
                <a:solidFill>
                  <a:srgbClr val="2C3E50"/>
                </a:solidFill>
              </a:rPr>
              <a:t> Abdomen soft; non-tender. Pelvic exam: Normal size uterus; Cervix appears healthy.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6781800" y="1515666"/>
            <a:ext cx="5410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Action &amp; Investigations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6667500" y="1887141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FBC:</a:t>
            </a:r>
            <a:r>
              <a:rPr lang="en-US" sz="1200" dirty="0">
                <a:solidFill>
                  <a:srgbClr val="2C3E50"/>
                </a:solidFill>
              </a:rPr>
              <a:t> Essential to assess for iron-deficiency anaemia.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6667500" y="2195661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Pelvic Ultrasound:</a:t>
            </a:r>
            <a:r>
              <a:rPr lang="en-US" sz="1200" dirty="0">
                <a:solidFill>
                  <a:srgbClr val="2C3E50"/>
                </a:solidFill>
              </a:rPr>
              <a:t> First-line to check for fibroids or endometrial thickening.</a:t>
            </a:r>
            <a:endParaRPr lang="en-US" sz="1200" dirty="0"/>
          </a:p>
        </p:txBody>
      </p:sp>
      <p:sp>
        <p:nvSpPr>
          <p:cNvPr id="28" name="Text 9"/>
          <p:cNvSpPr/>
          <p:nvPr/>
        </p:nvSpPr>
        <p:spPr>
          <a:xfrm>
            <a:off x="6667500" y="2717453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Endometrial Biopsy:</a:t>
            </a:r>
            <a:r>
              <a:rPr lang="en-US" sz="1200" dirty="0">
                <a:solidFill>
                  <a:srgbClr val="2C3E50"/>
                </a:solidFill>
              </a:rPr>
              <a:t> Indicated as she is </a:t>
            </a:r>
            <a:r>
              <a:rPr lang="en-US" sz="1200" b="1" dirty="0">
                <a:solidFill>
                  <a:srgbClr val="2C3E50"/>
                </a:solidFill>
              </a:rPr>
              <a:t>&gt;45 years old with IMB</a:t>
            </a:r>
            <a:r>
              <a:rPr lang="en-US" sz="1200" dirty="0">
                <a:solidFill>
                  <a:srgbClr val="2C3E50"/>
                </a:solidFill>
              </a:rPr>
              <a:t> (Exclude Hyperplasia).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6781800" y="4205585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&amp; SCA Pearls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6743700" y="4577060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2C3E50"/>
                </a:highlight>
              </a:rPr>
              <a:t>AKT</a:t>
            </a:r>
            <a:r>
              <a:rPr lang="en-US" sz="1200" dirty="0">
                <a:solidFill>
                  <a:srgbClr val="2C3E50"/>
                </a:solidFill>
              </a:rPr>
              <a:t> Biopsy is mandatory if &gt;45yo with HMB/IMB or if pharmaceutical treatment fails.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6743700" y="5098852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2C3E50"/>
                </a:highlight>
              </a:rPr>
              <a:t>SCA</a:t>
            </a:r>
            <a:r>
              <a:rPr lang="en-US" sz="1200" dirty="0">
                <a:solidFill>
                  <a:srgbClr val="2C3E50"/>
                </a:solidFill>
              </a:rPr>
              <a:t> Validate her fatigue. Explain the biopsy as "taking a small sample to ensure the lining of the womb is healthy."</a:t>
            </a:r>
            <a:endParaRPr lang="en-US" sz="1200" dirty="0"/>
          </a:p>
        </p:txBody>
      </p:sp>
      <p:sp>
        <p:nvSpPr>
          <p:cNvPr id="32" name="Text 13"/>
          <p:cNvSpPr/>
          <p:nvPr/>
        </p:nvSpPr>
        <p:spPr>
          <a:xfrm>
            <a:off x="6667500" y="5620643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Safety Net:</a:t>
            </a:r>
            <a:r>
              <a:rPr lang="en-US" sz="1200" dirty="0">
                <a:solidFill>
                  <a:srgbClr val="2C3E50"/>
                </a:solidFill>
              </a:rPr>
              <a:t> If spotting persists after negative initial tests, refer for Hysteroscopy.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683323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540261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5853"/>
            <a:ext cx="190500" cy="1714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17340"/>
            <a:ext cx="190500" cy="18038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445990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074640"/>
            <a:ext cx="1905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703290"/>
            <a:ext cx="19050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276850"/>
            <a:ext cx="5114925" cy="9715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074390"/>
            <a:ext cx="5572125" cy="298430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345853"/>
            <a:ext cx="190500" cy="171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5100" y="2699147"/>
            <a:ext cx="190500" cy="1619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5100" y="3034308"/>
            <a:ext cx="190500" cy="1619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5100" y="3369469"/>
            <a:ext cx="190500" cy="1619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4249192"/>
            <a:ext cx="5572125" cy="222780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482554"/>
            <a:ext cx="190500" cy="171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837509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5359301"/>
            <a:ext cx="190500" cy="1524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71500" y="495300"/>
            <a:ext cx="106070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Case Vignette 3: The Red Flag Scenario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895350" y="1302990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SCA Case Brief: Mrs. J</a:t>
            </a:r>
            <a:endParaRPr lang="en-US" sz="1350" dirty="0"/>
          </a:p>
        </p:txBody>
      </p:sp>
      <p:sp>
        <p:nvSpPr>
          <p:cNvPr id="22" name="Text 2"/>
          <p:cNvSpPr/>
          <p:nvPr/>
        </p:nvSpPr>
        <p:spPr>
          <a:xfrm>
            <a:off x="895350" y="1817340"/>
            <a:ext cx="48291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Patient:</a:t>
            </a:r>
            <a:r>
              <a:rPr lang="en-US" sz="1350" dirty="0">
                <a:solidFill>
                  <a:srgbClr val="2C3E50"/>
                </a:solidFill>
              </a:rPr>
              <a:t> 55-year-old female, postmenopausal (LMP 4 years ago).</a:t>
            </a:r>
            <a:endParaRPr lang="en-US" sz="1350" dirty="0"/>
          </a:p>
        </p:txBody>
      </p:sp>
      <p:sp>
        <p:nvSpPr>
          <p:cNvPr id="23" name="Text 3"/>
          <p:cNvSpPr/>
          <p:nvPr/>
        </p:nvSpPr>
        <p:spPr>
          <a:xfrm>
            <a:off x="895350" y="2445990"/>
            <a:ext cx="48291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History:</a:t>
            </a:r>
            <a:r>
              <a:rPr lang="en-US" sz="1350" dirty="0">
                <a:solidFill>
                  <a:srgbClr val="2C3E50"/>
                </a:solidFill>
              </a:rPr>
              <a:t> Breast cancer survivor; currently taking </a:t>
            </a:r>
            <a:r>
              <a:rPr lang="en-US" sz="1350" b="1" dirty="0">
                <a:solidFill>
                  <a:srgbClr val="2C3E50"/>
                </a:solidFill>
              </a:rPr>
              <a:t>Tamoxifen</a:t>
            </a:r>
            <a:r>
              <a:rPr lang="en-US" sz="1350" dirty="0">
                <a:solidFill>
                  <a:srgbClr val="2C3E50"/>
                </a:solidFill>
              </a:rPr>
              <a:t> (Year 3).</a:t>
            </a:r>
            <a:endParaRPr lang="en-US" sz="1350" dirty="0"/>
          </a:p>
        </p:txBody>
      </p:sp>
      <p:sp>
        <p:nvSpPr>
          <p:cNvPr id="24" name="Text 4"/>
          <p:cNvSpPr/>
          <p:nvPr/>
        </p:nvSpPr>
        <p:spPr>
          <a:xfrm>
            <a:off x="895350" y="3074640"/>
            <a:ext cx="48291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Presenting Complaint:</a:t>
            </a:r>
            <a:r>
              <a:rPr lang="en-US" sz="1350" dirty="0">
                <a:solidFill>
                  <a:srgbClr val="2C3E50"/>
                </a:solidFill>
              </a:rPr>
              <a:t> "Light pink spotting" noted twice in the last week. No pain.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895350" y="3703290"/>
            <a:ext cx="6926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Last Smear:</a:t>
            </a:r>
            <a:r>
              <a:rPr lang="en-US" sz="1350" dirty="0">
                <a:solidFill>
                  <a:srgbClr val="2C3E50"/>
                </a:solidFill>
              </a:rPr>
              <a:t> 2 years ago (Normal).</a:t>
            </a:r>
            <a:endParaRPr lang="en-US" sz="1350" dirty="0"/>
          </a:p>
        </p:txBody>
      </p:sp>
      <p:sp>
        <p:nvSpPr>
          <p:cNvPr id="26" name="Text 6"/>
          <p:cNvSpPr/>
          <p:nvPr/>
        </p:nvSpPr>
        <p:spPr>
          <a:xfrm>
            <a:off x="752475" y="5276850"/>
            <a:ext cx="4829175" cy="971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2C3E50"/>
                </a:solidFill>
              </a:rPr>
              <a:t>SCA Framing (3-Minute Task):</a:t>
            </a:r>
            <a:r>
              <a:rPr lang="en-US" sz="1200" i="1" dirty="0">
                <a:solidFill>
                  <a:srgbClr val="2C3E50"/>
                </a:solidFill>
              </a:rPr>
              <a:t> How would you explore the impact of this spotting? How would you explain the need for an urgent referral without causing undue alarm?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6753225" y="1302990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Mandatory Action Pathway</a:t>
            </a:r>
            <a:endParaRPr lang="en-US" sz="1350" dirty="0"/>
          </a:p>
        </p:txBody>
      </p:sp>
      <p:sp>
        <p:nvSpPr>
          <p:cNvPr id="28" name="Text 8"/>
          <p:cNvSpPr/>
          <p:nvPr/>
        </p:nvSpPr>
        <p:spPr>
          <a:xfrm>
            <a:off x="6467475" y="1674465"/>
            <a:ext cx="5114925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PMB in a woman on </a:t>
            </a:r>
            <a:r>
              <a:rPr lang="en-US" sz="1275" b="1" dirty="0">
                <a:solidFill>
                  <a:srgbClr val="2C3E50"/>
                </a:solidFill>
              </a:rPr>
              <a:t>Tamoxifen</a:t>
            </a:r>
            <a:r>
              <a:rPr lang="en-US" sz="1275" dirty="0">
                <a:solidFill>
                  <a:srgbClr val="2C3E50"/>
                </a:solidFill>
              </a:rPr>
              <a:t> is a high-risk indicator for endometrial pathology.</a:t>
            </a:r>
            <a:endParaRPr lang="en-US" sz="1275" dirty="0"/>
          </a:p>
        </p:txBody>
      </p:sp>
      <p:sp>
        <p:nvSpPr>
          <p:cNvPr id="29" name="Text 9"/>
          <p:cNvSpPr/>
          <p:nvPr/>
        </p:nvSpPr>
        <p:spPr>
          <a:xfrm>
            <a:off x="6467475" y="2287637"/>
            <a:ext cx="5724525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C62828"/>
                </a:solidFill>
              </a:rPr>
              <a:t>Urgent 2-Week Wait (2WW) Referral:</a:t>
            </a:r>
            <a:endParaRPr lang="en-US" sz="1275" dirty="0"/>
          </a:p>
        </p:txBody>
      </p:sp>
      <p:sp>
        <p:nvSpPr>
          <p:cNvPr id="30" name="Text 10"/>
          <p:cNvSpPr/>
          <p:nvPr/>
        </p:nvSpPr>
        <p:spPr>
          <a:xfrm>
            <a:off x="6705600" y="2641848"/>
            <a:ext cx="54864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Must be referred within </a:t>
            </a:r>
            <a:r>
              <a:rPr lang="en-US" sz="1275" b="1" dirty="0">
                <a:solidFill>
                  <a:srgbClr val="2C3E50"/>
                </a:solidFill>
              </a:rPr>
              <a:t>one working day</a:t>
            </a:r>
            <a:r>
              <a:rPr lang="en-US" sz="1275" dirty="0">
                <a:solidFill>
                  <a:srgbClr val="2C3E50"/>
                </a:solidFill>
              </a:rPr>
              <a:t>.</a:t>
            </a:r>
            <a:endParaRPr lang="en-US" sz="1275" dirty="0"/>
          </a:p>
        </p:txBody>
      </p:sp>
      <p:sp>
        <p:nvSpPr>
          <p:cNvPr id="31" name="Text 11"/>
          <p:cNvSpPr/>
          <p:nvPr/>
        </p:nvSpPr>
        <p:spPr>
          <a:xfrm>
            <a:off x="6705600" y="2977009"/>
            <a:ext cx="54864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Perform speculum exam to rule out cervical causes.</a:t>
            </a:r>
            <a:endParaRPr lang="en-US" sz="1275" dirty="0"/>
          </a:p>
        </p:txBody>
      </p:sp>
      <p:sp>
        <p:nvSpPr>
          <p:cNvPr id="32" name="Text 12"/>
          <p:cNvSpPr/>
          <p:nvPr/>
        </p:nvSpPr>
        <p:spPr>
          <a:xfrm>
            <a:off x="6705600" y="3312170"/>
            <a:ext cx="5067300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Goal: Urgent Pelvic USS (Endometrial thickness &gt;4mm) and biopsy.</a:t>
            </a:r>
            <a:endParaRPr lang="en-US" sz="1275" dirty="0"/>
          </a:p>
        </p:txBody>
      </p:sp>
      <p:sp>
        <p:nvSpPr>
          <p:cNvPr id="33" name="Text 13"/>
          <p:cNvSpPr/>
          <p:nvPr/>
        </p:nvSpPr>
        <p:spPr>
          <a:xfrm>
            <a:off x="6715125" y="4439692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High-Yield Pearls</a:t>
            </a:r>
            <a:endParaRPr lang="en-US" sz="1350" dirty="0"/>
          </a:p>
        </p:txBody>
      </p:sp>
      <p:sp>
        <p:nvSpPr>
          <p:cNvPr id="34" name="Text 14"/>
          <p:cNvSpPr/>
          <p:nvPr/>
        </p:nvSpPr>
        <p:spPr>
          <a:xfrm>
            <a:off x="6709916" y="4811167"/>
            <a:ext cx="5143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Tamoxifen Risk:</a:t>
            </a:r>
            <a:r>
              <a:rPr lang="en-US" sz="1200" dirty="0">
                <a:solidFill>
                  <a:srgbClr val="2C3E50"/>
                </a:solidFill>
              </a:rPr>
              <a:t> It acts as an oestrogen agonist on the endometrium, increasing the risk of hyperplasia and carcinoma.</a:t>
            </a:r>
            <a:endParaRPr lang="en-US" sz="1200" dirty="0"/>
          </a:p>
        </p:txBody>
      </p:sp>
      <p:sp>
        <p:nvSpPr>
          <p:cNvPr id="35" name="Text 15"/>
          <p:cNvSpPr/>
          <p:nvPr/>
        </p:nvSpPr>
        <p:spPr>
          <a:xfrm>
            <a:off x="6709916" y="5332958"/>
            <a:ext cx="5143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The Smear Trap:</a:t>
            </a:r>
            <a:r>
              <a:rPr lang="en-US" sz="1200" dirty="0">
                <a:solidFill>
                  <a:srgbClr val="2C3E50"/>
                </a:solidFill>
              </a:rPr>
              <a:t> A normal cervical smear does </a:t>
            </a:r>
            <a:r>
              <a:rPr lang="en-US" sz="1200" b="1" dirty="0">
                <a:solidFill>
                  <a:srgbClr val="2C3E50"/>
                </a:solidFill>
              </a:rPr>
              <a:t>NOT</a:t>
            </a:r>
            <a:r>
              <a:rPr lang="en-US" sz="1200" dirty="0">
                <a:solidFill>
                  <a:srgbClr val="2C3E50"/>
                </a:solidFill>
              </a:rPr>
              <a:t> exclude endometrial cancer. Never use a normal smear to reassure PMB.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124623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260612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51211"/>
            <a:ext cx="214313" cy="16073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71020"/>
            <a:ext cx="5572125" cy="260612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147840"/>
            <a:ext cx="214313" cy="16073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074390"/>
            <a:ext cx="5572125" cy="260612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351211"/>
            <a:ext cx="214313" cy="1607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871020"/>
            <a:ext cx="5572125" cy="260612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4147840"/>
            <a:ext cx="214313" cy="160734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571500" y="495300"/>
            <a:ext cx="95097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Case Vignette 4: Treatment Failure</a:t>
            </a:r>
            <a:endParaRPr lang="en-US" sz="1800" dirty="0"/>
          </a:p>
        </p:txBody>
      </p:sp>
      <p:sp>
        <p:nvSpPr>
          <p:cNvPr id="13" name="Text 1"/>
          <p:cNvSpPr/>
          <p:nvPr/>
        </p:nvSpPr>
        <p:spPr>
          <a:xfrm>
            <a:off x="938213" y="130299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Patient Profile &amp; History</a:t>
            </a:r>
            <a:endParaRPr lang="en-US" sz="1350" dirty="0"/>
          </a:p>
        </p:txBody>
      </p:sp>
      <p:sp>
        <p:nvSpPr>
          <p:cNvPr id="14" name="Text 2"/>
          <p:cNvSpPr/>
          <p:nvPr/>
        </p:nvSpPr>
        <p:spPr>
          <a:xfrm>
            <a:off x="876300" y="171256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Sarah, 35yo G2P2:</a:t>
            </a:r>
            <a:r>
              <a:rPr lang="en-US" sz="1200" dirty="0">
                <a:solidFill>
                  <a:srgbClr val="2C3E50"/>
                </a:solidFill>
              </a:rPr>
              <a:t> Presents with persistent HMB for 12 months, flooding, and large clots.</a:t>
            </a:r>
            <a:endParaRPr lang="en-US" sz="1200" dirty="0"/>
          </a:p>
        </p:txBody>
      </p:sp>
      <p:sp>
        <p:nvSpPr>
          <p:cNvPr id="15" name="Text 3"/>
          <p:cNvSpPr/>
          <p:nvPr/>
        </p:nvSpPr>
        <p:spPr>
          <a:xfrm>
            <a:off x="876300" y="2284065"/>
            <a:ext cx="11315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Impact:</a:t>
            </a:r>
            <a:r>
              <a:rPr lang="en-US" sz="1200" dirty="0">
                <a:solidFill>
                  <a:srgbClr val="2C3E50"/>
                </a:solidFill>
              </a:rPr>
              <a:t> Missing 2 days of work per cycle; feels "exhausted" constantly.</a:t>
            </a:r>
            <a:endParaRPr lang="en-US" sz="1200" dirty="0"/>
          </a:p>
        </p:txBody>
      </p:sp>
      <p:sp>
        <p:nvSpPr>
          <p:cNvPr id="16" name="Text 4"/>
          <p:cNvSpPr/>
          <p:nvPr/>
        </p:nvSpPr>
        <p:spPr>
          <a:xfrm>
            <a:off x="876300" y="262696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History:</a:t>
            </a:r>
            <a:r>
              <a:rPr lang="en-US" sz="1200" dirty="0">
                <a:solidFill>
                  <a:srgbClr val="2C3E50"/>
                </a:solidFill>
              </a:rPr>
              <a:t> Normal smear 1yr ago; no IMB/PCB. Pelvic exam: Normal size uterus.</a:t>
            </a:r>
            <a:endParaRPr lang="en-US" sz="1200" dirty="0"/>
          </a:p>
        </p:txBody>
      </p:sp>
      <p:sp>
        <p:nvSpPr>
          <p:cNvPr id="17" name="Text 5"/>
          <p:cNvSpPr/>
          <p:nvPr/>
        </p:nvSpPr>
        <p:spPr>
          <a:xfrm>
            <a:off x="938213" y="409962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Previous Treatments</a:t>
            </a:r>
            <a:endParaRPr lang="en-US" sz="1350" dirty="0"/>
          </a:p>
        </p:txBody>
      </p:sp>
      <p:sp>
        <p:nvSpPr>
          <p:cNvPr id="18" name="Text 6"/>
          <p:cNvSpPr/>
          <p:nvPr/>
        </p:nvSpPr>
        <p:spPr>
          <a:xfrm>
            <a:off x="876300" y="450919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COCP:</a:t>
            </a:r>
            <a:r>
              <a:rPr lang="en-US" sz="1200" dirty="0">
                <a:solidFill>
                  <a:srgbClr val="2C3E50"/>
                </a:solidFill>
              </a:rPr>
              <a:t> Tried for 6 months but Sarah found it "didn't touch the bleeding" and caused mood swings.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876300" y="508069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Tranexamic Acid:</a:t>
            </a:r>
            <a:r>
              <a:rPr lang="en-US" sz="1200" dirty="0">
                <a:solidFill>
                  <a:srgbClr val="2C3E50"/>
                </a:solidFill>
              </a:rPr>
              <a:t> Tried for 3 cycles alongside COCP; minimal reduction in flow.</a:t>
            </a:r>
            <a:endParaRPr lang="en-US" sz="1200" dirty="0"/>
          </a:p>
        </p:txBody>
      </p:sp>
      <p:sp>
        <p:nvSpPr>
          <p:cNvPr id="20" name="Text 8"/>
          <p:cNvSpPr/>
          <p:nvPr/>
        </p:nvSpPr>
        <p:spPr>
          <a:xfrm>
            <a:off x="6796088" y="1302990"/>
            <a:ext cx="53959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Management Plan (NICE NG88)</a:t>
            </a:r>
            <a:endParaRPr lang="en-US" sz="1350" dirty="0"/>
          </a:p>
        </p:txBody>
      </p:sp>
      <p:sp>
        <p:nvSpPr>
          <p:cNvPr id="21" name="Text 9"/>
          <p:cNvSpPr/>
          <p:nvPr/>
        </p:nvSpPr>
        <p:spPr>
          <a:xfrm>
            <a:off x="6734175" y="171256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Offer LNG-IUS (Mirena):</a:t>
            </a:r>
            <a:r>
              <a:rPr lang="en-US" sz="1200" dirty="0">
                <a:solidFill>
                  <a:srgbClr val="2C3E50"/>
                </a:solidFill>
              </a:rPr>
              <a:t> Explain it is the most effective medical option (75-90% reduction).</a:t>
            </a:r>
            <a:endParaRPr lang="en-US" sz="1200" dirty="0"/>
          </a:p>
        </p:txBody>
      </p:sp>
      <p:sp>
        <p:nvSpPr>
          <p:cNvPr id="22" name="Text 10"/>
          <p:cNvSpPr/>
          <p:nvPr/>
        </p:nvSpPr>
        <p:spPr>
          <a:xfrm>
            <a:off x="6734175" y="228406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Specialist Referral:</a:t>
            </a:r>
            <a:r>
              <a:rPr lang="en-US" sz="1200" dirty="0">
                <a:solidFill>
                  <a:srgbClr val="2C3E50"/>
                </a:solidFill>
              </a:rPr>
              <a:t> Sarah has failed </a:t>
            </a:r>
            <a:r>
              <a:rPr lang="en-US" sz="1200" b="1" dirty="0">
                <a:solidFill>
                  <a:srgbClr val="2C3E50"/>
                </a:solidFill>
              </a:rPr>
              <a:t>2 pharmaceutical treatments</a:t>
            </a:r>
            <a:r>
              <a:rPr lang="en-US" sz="1200" dirty="0">
                <a:solidFill>
                  <a:srgbClr val="2C3E50"/>
                </a:solidFill>
              </a:rPr>
              <a:t>; referral to Gynaecology is now indicated.</a:t>
            </a:r>
            <a:endParaRPr lang="en-US" sz="1200" dirty="0"/>
          </a:p>
        </p:txBody>
      </p:sp>
      <p:sp>
        <p:nvSpPr>
          <p:cNvPr id="23" name="Text 11"/>
          <p:cNvSpPr/>
          <p:nvPr/>
        </p:nvSpPr>
        <p:spPr>
          <a:xfrm>
            <a:off x="6734175" y="285556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Surgical Discussion:</a:t>
            </a:r>
            <a:r>
              <a:rPr lang="en-US" sz="1200" dirty="0">
                <a:solidFill>
                  <a:srgbClr val="2C3E50"/>
                </a:solidFill>
              </a:rPr>
              <a:t> Mention options like Endometrial Ablation if she does not want more children.</a:t>
            </a:r>
            <a:endParaRPr lang="en-US" sz="1200" dirty="0"/>
          </a:p>
        </p:txBody>
      </p:sp>
      <p:sp>
        <p:nvSpPr>
          <p:cNvPr id="24" name="Text 12"/>
          <p:cNvSpPr/>
          <p:nvPr/>
        </p:nvSpPr>
        <p:spPr>
          <a:xfrm>
            <a:off x="6796088" y="4099620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SCA/AKT Strategy</a:t>
            </a:r>
            <a:endParaRPr lang="en-US" sz="1350" dirty="0"/>
          </a:p>
        </p:txBody>
      </p:sp>
      <p:sp>
        <p:nvSpPr>
          <p:cNvPr id="25" name="Text 13"/>
          <p:cNvSpPr/>
          <p:nvPr/>
        </p:nvSpPr>
        <p:spPr>
          <a:xfrm>
            <a:off x="6734175" y="450919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Shared Decision Making:</a:t>
            </a:r>
            <a:r>
              <a:rPr lang="en-US" sz="1200" dirty="0">
                <a:solidFill>
                  <a:srgbClr val="2C3E50"/>
                </a:solidFill>
              </a:rPr>
              <a:t> Validate her frustration with failed meds before suggesting Mirena.</a:t>
            </a:r>
            <a:endParaRPr lang="en-US" sz="1200" dirty="0"/>
          </a:p>
        </p:txBody>
      </p:sp>
      <p:sp>
        <p:nvSpPr>
          <p:cNvPr id="26" name="Text 14"/>
          <p:cNvSpPr/>
          <p:nvPr/>
        </p:nvSpPr>
        <p:spPr>
          <a:xfrm>
            <a:off x="6734175" y="508069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The "Local" Metaphor:</a:t>
            </a:r>
            <a:r>
              <a:rPr lang="en-US" sz="1200" dirty="0">
                <a:solidFill>
                  <a:srgbClr val="2C3E50"/>
                </a:solidFill>
              </a:rPr>
              <a:t> "It works directly at the source, like a skin cream rather than a pill."</a:t>
            </a:r>
            <a:endParaRPr lang="en-US" sz="1200" dirty="0"/>
          </a:p>
        </p:txBody>
      </p:sp>
      <p:sp>
        <p:nvSpPr>
          <p:cNvPr id="27" name="Text 15"/>
          <p:cNvSpPr/>
          <p:nvPr/>
        </p:nvSpPr>
        <p:spPr>
          <a:xfrm>
            <a:off x="6734175" y="565219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 Fact:</a:t>
            </a:r>
            <a:r>
              <a:rPr lang="en-US" sz="1200" dirty="0">
                <a:solidFill>
                  <a:srgbClr val="2C3E50"/>
                </a:solidFill>
              </a:rPr>
              <a:t> Referral is appropriate after 2 failed treatments or if the patient requests surgery.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41045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167387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08968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6745" y="2173188"/>
            <a:ext cx="1651248" cy="19809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938760"/>
            <a:ext cx="5572125" cy="167387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373338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2446" y="4037558"/>
            <a:ext cx="2046833" cy="19809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803130"/>
            <a:ext cx="5572125" cy="167387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271046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74390"/>
            <a:ext cx="5572125" cy="167387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542306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2938760"/>
            <a:ext cx="5572125" cy="167387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3406676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4803130"/>
            <a:ext cx="5572125" cy="167387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5271046"/>
            <a:ext cx="285750" cy="2286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71500" y="495300"/>
            <a:ext cx="11620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Summary of Red Flags: Urgent Indicators in HMB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1000125" y="1488430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71C1C"/>
                </a:solidFill>
              </a:rPr>
              <a:t>Postmenopausal Bleeding (PMB)</a:t>
            </a:r>
            <a:endParaRPr lang="en-US" sz="1350" dirty="0"/>
          </a:p>
        </p:txBody>
      </p:sp>
      <p:sp>
        <p:nvSpPr>
          <p:cNvPr id="20" name="Text 2"/>
          <p:cNvSpPr/>
          <p:nvPr/>
        </p:nvSpPr>
        <p:spPr>
          <a:xfrm>
            <a:off x="571500" y="1883718"/>
            <a:ext cx="5191125" cy="4932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Any vaginal bleeding ≥12 months after LMP. Endometrial carcinoma until proven otherwise. </a:t>
            </a:r>
            <a:r>
              <a:rPr lang="en-US" sz="900" b="1" dirty="0">
                <a:solidFill>
                  <a:srgbClr val="FFFFFF"/>
                </a:solidFill>
              </a:rPr>
              <a:t>URGENT 1-DAY REFERRAL</a:t>
            </a:r>
            <a:endParaRPr lang="en-US" sz="1200" dirty="0"/>
          </a:p>
        </p:txBody>
      </p:sp>
      <p:sp>
        <p:nvSpPr>
          <p:cNvPr id="21" name="Text 3"/>
          <p:cNvSpPr/>
          <p:nvPr/>
        </p:nvSpPr>
        <p:spPr>
          <a:xfrm>
            <a:off x="1000125" y="3352800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71C1C"/>
                </a:solidFill>
              </a:rPr>
              <a:t>Tamoxifen Use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571500" y="3748087"/>
            <a:ext cx="5191125" cy="4932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Vaginal bleeding in a woman taking tamoxifen. High risk of endometrial changes. </a:t>
            </a:r>
            <a:r>
              <a:rPr lang="en-US" sz="900" b="1" dirty="0">
                <a:solidFill>
                  <a:srgbClr val="FFFFFF"/>
                </a:solidFill>
              </a:rPr>
              <a:t>MANDATORY URGENT REFERRAL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1000125" y="5250507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71C1C"/>
                </a:solidFill>
              </a:rPr>
              <a:t>Cervical Pathology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571500" y="5645795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Suspicious-looking cervix on examination, persistent postcoital bleeding (PCB), or unexplained ulceration.</a:t>
            </a:r>
            <a:endParaRPr lang="en-US" sz="1200" dirty="0"/>
          </a:p>
        </p:txBody>
      </p:sp>
      <p:sp>
        <p:nvSpPr>
          <p:cNvPr id="25" name="Text 7"/>
          <p:cNvSpPr/>
          <p:nvPr/>
        </p:nvSpPr>
        <p:spPr>
          <a:xfrm>
            <a:off x="6858000" y="1521768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71C1C"/>
                </a:solidFill>
              </a:rPr>
              <a:t>Uterine Masses &amp; Growth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6429375" y="1917055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Palpable uterus ≥10-week size, fibroids &gt;12cm on USS, or any rapidly growing pelvic mass.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6858000" y="3386138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71C1C"/>
                </a:solidFill>
              </a:rPr>
              <a:t>Persistent IMB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6429375" y="3781425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Intermenstrual bleeding that is persistent despite negative initial exams, especially in women aged &gt;35.</a:t>
            </a:r>
            <a:endParaRPr lang="en-US" sz="1200" dirty="0"/>
          </a:p>
        </p:txBody>
      </p:sp>
      <p:sp>
        <p:nvSpPr>
          <p:cNvPr id="29" name="Text 11"/>
          <p:cNvSpPr/>
          <p:nvPr/>
        </p:nvSpPr>
        <p:spPr>
          <a:xfrm>
            <a:off x="6858000" y="5250507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71C1C"/>
                </a:solidFill>
              </a:rPr>
              <a:t>Ovarian &amp; Systemic Signs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6429375" y="5645795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Bloating + urinary frequency + HMB (trigger CA125/USS). Unexplained weight loss or severe anaemia.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3167360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619750" cy="16738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788" y="1300311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938760"/>
            <a:ext cx="5619750" cy="167387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788" y="3164681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803130"/>
            <a:ext cx="5619750" cy="167387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788" y="5029051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0" y="1074390"/>
            <a:ext cx="5619750" cy="167387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96038" y="1300311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2938760"/>
            <a:ext cx="5619750" cy="167387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96038" y="3164681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0" y="4803130"/>
            <a:ext cx="5619750" cy="167387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96038" y="5029051"/>
            <a:ext cx="238125" cy="1905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71500" y="495300"/>
            <a:ext cx="6858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Top Tips for Primary Care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971550" y="1260128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Offer the Mirena IUS First</a:t>
            </a:r>
            <a:endParaRPr lang="en-US" sz="1350" dirty="0"/>
          </a:p>
        </p:txBody>
      </p:sp>
      <p:sp>
        <p:nvSpPr>
          <p:cNvPr id="19" name="Text 2"/>
          <p:cNvSpPr/>
          <p:nvPr/>
        </p:nvSpPr>
        <p:spPr>
          <a:xfrm>
            <a:off x="552450" y="1645890"/>
            <a:ext cx="5276850" cy="621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31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It is the most effective medical treatment (75–90% reduction). Many GPs default to oral meds, but </a:t>
            </a:r>
            <a:r>
              <a:rPr lang="en-US" sz="1125" b="1" dirty="0">
                <a:solidFill>
                  <a:srgbClr val="1A252F"/>
                </a:solidFill>
              </a:rPr>
              <a:t>NICE NG88</a:t>
            </a:r>
            <a:r>
              <a:rPr lang="en-US" sz="1125" dirty="0">
                <a:solidFill>
                  <a:srgbClr val="2C3E50"/>
                </a:solidFill>
              </a:rPr>
              <a:t> recommends LNG-IUS as first-line. Mention it early and explain the "local" action.</a:t>
            </a:r>
            <a:endParaRPr lang="en-US" sz="1125" dirty="0"/>
          </a:p>
        </p:txBody>
      </p:sp>
      <p:sp>
        <p:nvSpPr>
          <p:cNvPr id="20" name="Text 3"/>
          <p:cNvSpPr/>
          <p:nvPr/>
        </p:nvSpPr>
        <p:spPr>
          <a:xfrm>
            <a:off x="971550" y="3124498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Quality of Life is the Diagnosis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552450" y="3510260"/>
            <a:ext cx="5276850" cy="621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31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Don't get bogged down in formal volume measurements. If blood loss interferes with physical, social, or emotional wellbeing, it is </a:t>
            </a:r>
            <a:r>
              <a:rPr lang="en-US" sz="1125" b="1" dirty="0">
                <a:solidFill>
                  <a:srgbClr val="1A252F"/>
                </a:solidFill>
              </a:rPr>
              <a:t>HMB by definition</a:t>
            </a:r>
            <a:r>
              <a:rPr lang="en-US" sz="1125" dirty="0">
                <a:solidFill>
                  <a:srgbClr val="2C3E50"/>
                </a:solidFill>
              </a:rPr>
              <a:t>. Document functional impact clearly for SCA.</a:t>
            </a:r>
            <a:endParaRPr lang="en-US" sz="1125" dirty="0"/>
          </a:p>
        </p:txBody>
      </p:sp>
      <p:sp>
        <p:nvSpPr>
          <p:cNvPr id="22" name="Text 5"/>
          <p:cNvSpPr/>
          <p:nvPr/>
        </p:nvSpPr>
        <p:spPr>
          <a:xfrm>
            <a:off x="971550" y="498886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Ask About IMB Every Time</a:t>
            </a:r>
            <a:endParaRPr lang="en-US" sz="1350" dirty="0"/>
          </a:p>
        </p:txBody>
      </p:sp>
      <p:sp>
        <p:nvSpPr>
          <p:cNvPr id="23" name="Text 6"/>
          <p:cNvSpPr/>
          <p:nvPr/>
        </p:nvSpPr>
        <p:spPr>
          <a:xfrm>
            <a:off x="552450" y="5374630"/>
            <a:ext cx="5276850" cy="621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31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If a woman has </a:t>
            </a:r>
            <a:r>
              <a:rPr lang="en-US" sz="1125" b="1" dirty="0">
                <a:solidFill>
                  <a:srgbClr val="1A252F"/>
                </a:solidFill>
              </a:rPr>
              <a:t>Intermenstrual Bleeding</a:t>
            </a:r>
            <a:r>
              <a:rPr lang="en-US" sz="1125" dirty="0">
                <a:solidFill>
                  <a:srgbClr val="2C3E50"/>
                </a:solidFill>
              </a:rPr>
              <a:t>, the pathway changes. It raises the risk of structural pathology or malignancy and warrants investigation (USS/Biopsy), especially if aged &gt;35.</a:t>
            </a:r>
            <a:endParaRPr lang="en-US" sz="1125" dirty="0"/>
          </a:p>
        </p:txBody>
      </p:sp>
      <p:sp>
        <p:nvSpPr>
          <p:cNvPr id="24" name="Text 7"/>
          <p:cNvSpPr/>
          <p:nvPr/>
        </p:nvSpPr>
        <p:spPr>
          <a:xfrm>
            <a:off x="6781800" y="126012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FBC First, Treat Anaemia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6362700" y="1645890"/>
            <a:ext cx="5276850" cy="621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31"/>
              </a:lnSpc>
              <a:buNone/>
            </a:pPr>
            <a:r>
              <a:rPr lang="en-US" sz="1125" b="1" dirty="0">
                <a:solidFill>
                  <a:srgbClr val="1A252F"/>
                </a:solidFill>
              </a:rPr>
              <a:t>FBC is mandatory</a:t>
            </a:r>
            <a:r>
              <a:rPr lang="en-US" sz="1125" dirty="0">
                <a:solidFill>
                  <a:srgbClr val="2C3E50"/>
                </a:solidFill>
              </a:rPr>
              <a:t>. Many women are significantly anaemic and need iron. Don't just treat the bleeding; treat the systemic impact of the iron deficiency simultaneously.</a:t>
            </a:r>
            <a:endParaRPr lang="en-US" sz="1125" dirty="0"/>
          </a:p>
        </p:txBody>
      </p:sp>
      <p:sp>
        <p:nvSpPr>
          <p:cNvPr id="26" name="Text 9"/>
          <p:cNvSpPr/>
          <p:nvPr/>
        </p:nvSpPr>
        <p:spPr>
          <a:xfrm>
            <a:off x="6781800" y="312449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PMB "Two-Minute Rule"</a:t>
            </a:r>
            <a:endParaRPr lang="en-US" sz="1350" dirty="0"/>
          </a:p>
        </p:txBody>
      </p:sp>
      <p:sp>
        <p:nvSpPr>
          <p:cNvPr id="27" name="Text 10"/>
          <p:cNvSpPr/>
          <p:nvPr/>
        </p:nvSpPr>
        <p:spPr>
          <a:xfrm>
            <a:off x="6362700" y="3510260"/>
            <a:ext cx="5276850" cy="621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31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Any vaginal bleeding </a:t>
            </a:r>
            <a:r>
              <a:rPr lang="en-US" sz="1125" b="1" dirty="0">
                <a:solidFill>
                  <a:srgbClr val="1A252F"/>
                </a:solidFill>
              </a:rPr>
              <a:t>12 months after LMP</a:t>
            </a:r>
            <a:r>
              <a:rPr lang="en-US" sz="1125" dirty="0">
                <a:solidFill>
                  <a:srgbClr val="2C3E50"/>
                </a:solidFill>
              </a:rPr>
              <a:t> requires urgent referral within 1 working day. No exceptions, and remember: a normal cervical smear does NOT rule out endometrial cancer.</a:t>
            </a:r>
            <a:endParaRPr lang="en-US" sz="1125" dirty="0"/>
          </a:p>
        </p:txBody>
      </p:sp>
      <p:sp>
        <p:nvSpPr>
          <p:cNvPr id="28" name="Text 11"/>
          <p:cNvSpPr/>
          <p:nvPr/>
        </p:nvSpPr>
        <p:spPr>
          <a:xfrm>
            <a:off x="6781800" y="4988868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Copper IUCD Switch</a:t>
            </a:r>
            <a:endParaRPr lang="en-US" sz="1350" dirty="0"/>
          </a:p>
        </p:txBody>
      </p:sp>
      <p:sp>
        <p:nvSpPr>
          <p:cNvPr id="29" name="Text 12"/>
          <p:cNvSpPr/>
          <p:nvPr/>
        </p:nvSpPr>
        <p:spPr>
          <a:xfrm>
            <a:off x="6362700" y="5374630"/>
            <a:ext cx="5276850" cy="621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31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 common scenario: Copper IUCD causing heavy periods. Offer the </a:t>
            </a:r>
            <a:r>
              <a:rPr lang="en-US" sz="1125" b="1" dirty="0">
                <a:solidFill>
                  <a:srgbClr val="1A252F"/>
                </a:solidFill>
              </a:rPr>
              <a:t>Mirena as a replacement</a:t>
            </a:r>
            <a:r>
              <a:rPr lang="en-US" sz="1125" dirty="0">
                <a:solidFill>
                  <a:srgbClr val="2C3E50"/>
                </a:solidFill>
              </a:rPr>
              <a:t>. It resolves both the contraceptive need and the bleeding issue in one simple procedure.</a:t>
            </a:r>
            <a:endParaRPr lang="en-US" sz="11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5802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5802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00025"/>
            <a:ext cx="3145482" cy="3885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683865"/>
            <a:ext cx="3657600" cy="1524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798165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4" y="901005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683865"/>
            <a:ext cx="3657600" cy="1524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5800" y="798165"/>
            <a:ext cx="3810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9144" y="901005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3400" y="683865"/>
            <a:ext cx="3657600" cy="1524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2000" y="798165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65344" y="901005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322165"/>
            <a:ext cx="3657600" cy="1524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2436465"/>
            <a:ext cx="381000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2944" y="2539305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2322165"/>
            <a:ext cx="3657600" cy="1524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5800" y="2436465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9144" y="2539305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3400" y="2322165"/>
            <a:ext cx="3657600" cy="1524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2000" y="2436465"/>
            <a:ext cx="381000" cy="381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65344" y="2539305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3989040"/>
            <a:ext cx="11430000" cy="6381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4193828"/>
            <a:ext cx="285750" cy="2286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571500" y="257175"/>
            <a:ext cx="65836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Common Pitfalls to Avoid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1104900" y="860078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Investigation Overload</a:t>
            </a:r>
            <a:endParaRPr lang="en-US" sz="1350" dirty="0"/>
          </a:p>
        </p:txBody>
      </p:sp>
      <p:sp>
        <p:nvSpPr>
          <p:cNvPr id="27" name="Text 2"/>
          <p:cNvSpPr/>
          <p:nvPr/>
        </p:nvSpPr>
        <p:spPr>
          <a:xfrm>
            <a:off x="1104900" y="1236315"/>
            <a:ext cx="27051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Requesting TFTs, ferritin, and hormones routinely. NICE NG88 mandates only an </a:t>
            </a:r>
            <a:r>
              <a:rPr lang="en-US" sz="1125" b="1" dirty="0">
                <a:solidFill>
                  <a:srgbClr val="34495E"/>
                </a:solidFill>
              </a:rPr>
              <a:t>FBC</a:t>
            </a:r>
            <a:r>
              <a:rPr lang="en-US" sz="1125" dirty="0">
                <a:solidFill>
                  <a:srgbClr val="34495E"/>
                </a:solidFill>
              </a:rPr>
              <a:t>; others only if clinically indicated.</a:t>
            </a:r>
            <a:endParaRPr lang="en-US" sz="1125" dirty="0"/>
          </a:p>
        </p:txBody>
      </p:sp>
      <p:sp>
        <p:nvSpPr>
          <p:cNvPr id="28" name="Text 3"/>
          <p:cNvSpPr/>
          <p:nvPr/>
        </p:nvSpPr>
        <p:spPr>
          <a:xfrm>
            <a:off x="4991100" y="86007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Normal Smear Fallacy</a:t>
            </a:r>
            <a:endParaRPr lang="en-US" sz="1350" dirty="0"/>
          </a:p>
        </p:txBody>
      </p:sp>
      <p:sp>
        <p:nvSpPr>
          <p:cNvPr id="29" name="Text 4"/>
          <p:cNvSpPr/>
          <p:nvPr/>
        </p:nvSpPr>
        <p:spPr>
          <a:xfrm>
            <a:off x="4991100" y="1236315"/>
            <a:ext cx="2705100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Reassuring a woman with PMB because her smear is normal. Smears do </a:t>
            </a:r>
            <a:r>
              <a:rPr lang="en-US" sz="1125" b="1" dirty="0">
                <a:solidFill>
                  <a:srgbClr val="34495E"/>
                </a:solidFill>
              </a:rPr>
              <a:t>not</a:t>
            </a:r>
            <a:r>
              <a:rPr lang="en-US" sz="1125" dirty="0">
                <a:solidFill>
                  <a:srgbClr val="34495E"/>
                </a:solidFill>
              </a:rPr>
              <a:t> investigate the endometrium; PMB always needs referral.</a:t>
            </a:r>
            <a:endParaRPr lang="en-US" sz="1125" dirty="0"/>
          </a:p>
        </p:txBody>
      </p:sp>
      <p:sp>
        <p:nvSpPr>
          <p:cNvPr id="30" name="Text 5"/>
          <p:cNvSpPr/>
          <p:nvPr/>
        </p:nvSpPr>
        <p:spPr>
          <a:xfrm>
            <a:off x="8877300" y="860078"/>
            <a:ext cx="3314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Ablation &amp; Pregnancy</a:t>
            </a:r>
            <a:endParaRPr lang="en-US" sz="1350" dirty="0"/>
          </a:p>
        </p:txBody>
      </p:sp>
      <p:sp>
        <p:nvSpPr>
          <p:cNvPr id="31" name="Text 6"/>
          <p:cNvSpPr/>
          <p:nvPr/>
        </p:nvSpPr>
        <p:spPr>
          <a:xfrm>
            <a:off x="8877300" y="1236315"/>
            <a:ext cx="2705100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Failing to advise contraception after endometrial ablation. Pregnancy post-ablation is </a:t>
            </a:r>
            <a:r>
              <a:rPr lang="en-US" sz="1125" b="1" dirty="0">
                <a:solidFill>
                  <a:srgbClr val="34495E"/>
                </a:solidFill>
              </a:rPr>
              <a:t>highly dangerous</a:t>
            </a:r>
            <a:r>
              <a:rPr lang="en-US" sz="1125" dirty="0">
                <a:solidFill>
                  <a:srgbClr val="34495E"/>
                </a:solidFill>
              </a:rPr>
              <a:t> and must be avoided.</a:t>
            </a:r>
            <a:endParaRPr lang="en-US" sz="1125" dirty="0"/>
          </a:p>
        </p:txBody>
      </p:sp>
      <p:sp>
        <p:nvSpPr>
          <p:cNvPr id="32" name="Text 7"/>
          <p:cNvSpPr/>
          <p:nvPr/>
        </p:nvSpPr>
        <p:spPr>
          <a:xfrm>
            <a:off x="1104900" y="2498378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Ignoring IMB</a:t>
            </a:r>
            <a:endParaRPr lang="en-US" sz="1350" dirty="0"/>
          </a:p>
        </p:txBody>
      </p:sp>
      <p:sp>
        <p:nvSpPr>
          <p:cNvPr id="33" name="Text 8"/>
          <p:cNvSpPr/>
          <p:nvPr/>
        </p:nvSpPr>
        <p:spPr>
          <a:xfrm>
            <a:off x="1104900" y="2874615"/>
            <a:ext cx="2705100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Treating the "heavy" loss without asking about Intermenstrual Bleeding. IMB often signals </a:t>
            </a:r>
            <a:r>
              <a:rPr lang="en-US" sz="1125" b="1" dirty="0">
                <a:solidFill>
                  <a:srgbClr val="34495E"/>
                </a:solidFill>
              </a:rPr>
              <a:t>structural or malignant</a:t>
            </a:r>
            <a:r>
              <a:rPr lang="en-US" sz="1125" dirty="0">
                <a:solidFill>
                  <a:srgbClr val="34495E"/>
                </a:solidFill>
              </a:rPr>
              <a:t> pathology.</a:t>
            </a:r>
            <a:endParaRPr lang="en-US" sz="1125" dirty="0"/>
          </a:p>
        </p:txBody>
      </p:sp>
      <p:sp>
        <p:nvSpPr>
          <p:cNvPr id="34" name="Text 9"/>
          <p:cNvSpPr/>
          <p:nvPr/>
        </p:nvSpPr>
        <p:spPr>
          <a:xfrm>
            <a:off x="4991100" y="2498378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Premature Referral</a:t>
            </a:r>
            <a:endParaRPr lang="en-US" sz="1350" dirty="0"/>
          </a:p>
        </p:txBody>
      </p:sp>
      <p:sp>
        <p:nvSpPr>
          <p:cNvPr id="35" name="Text 10"/>
          <p:cNvSpPr/>
          <p:nvPr/>
        </p:nvSpPr>
        <p:spPr>
          <a:xfrm>
            <a:off x="4991100" y="2874615"/>
            <a:ext cx="2705100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Referring after the first failed pharmaceutical treatment. NICE recommends trying a </a:t>
            </a:r>
            <a:r>
              <a:rPr lang="en-US" sz="1125" b="1" dirty="0">
                <a:solidFill>
                  <a:srgbClr val="34495E"/>
                </a:solidFill>
              </a:rPr>
              <a:t>second treatment</a:t>
            </a:r>
            <a:r>
              <a:rPr lang="en-US" sz="1125" dirty="0">
                <a:solidFill>
                  <a:srgbClr val="34495E"/>
                </a:solidFill>
              </a:rPr>
              <a:t> before specialist referral.</a:t>
            </a:r>
            <a:endParaRPr lang="en-US" sz="1125" dirty="0"/>
          </a:p>
        </p:txBody>
      </p:sp>
      <p:sp>
        <p:nvSpPr>
          <p:cNvPr id="36" name="Text 11"/>
          <p:cNvSpPr/>
          <p:nvPr/>
        </p:nvSpPr>
        <p:spPr>
          <a:xfrm>
            <a:off x="8877300" y="2498378"/>
            <a:ext cx="3314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Missing Coagulopathy</a:t>
            </a:r>
            <a:endParaRPr lang="en-US" sz="1350" dirty="0"/>
          </a:p>
        </p:txBody>
      </p:sp>
      <p:sp>
        <p:nvSpPr>
          <p:cNvPr id="37" name="Text 12"/>
          <p:cNvSpPr/>
          <p:nvPr/>
        </p:nvSpPr>
        <p:spPr>
          <a:xfrm>
            <a:off x="8877300" y="2874615"/>
            <a:ext cx="2705100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Overlooking clotting disorders in teenagers. If HMB has been present since </a:t>
            </a:r>
            <a:r>
              <a:rPr lang="en-US" sz="1125" b="1" dirty="0">
                <a:solidFill>
                  <a:srgbClr val="34495E"/>
                </a:solidFill>
              </a:rPr>
              <a:t>menarche</a:t>
            </a:r>
            <a:r>
              <a:rPr lang="en-US" sz="1125" dirty="0">
                <a:solidFill>
                  <a:srgbClr val="34495E"/>
                </a:solidFill>
              </a:rPr>
              <a:t>, always consider Von Willebrand disease.</a:t>
            </a:r>
            <a:endParaRPr lang="en-US" sz="1125" dirty="0"/>
          </a:p>
        </p:txBody>
      </p:sp>
      <p:sp>
        <p:nvSpPr>
          <p:cNvPr id="38" name="Text 13"/>
          <p:cNvSpPr/>
          <p:nvPr/>
        </p:nvSpPr>
        <p:spPr>
          <a:xfrm>
            <a:off x="1047750" y="4084290"/>
            <a:ext cx="5599658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Clinical Safety Check: Always document the functional impact of HMB.The diagnosis is based on the patient's quality of life (QoL), not a specific volume of blood loss.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4196358" cy="4647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21990"/>
            <a:ext cx="5572125" cy="269661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02978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50640"/>
            <a:ext cx="202406" cy="20240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50715"/>
            <a:ext cx="202406" cy="20240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750790"/>
            <a:ext cx="202406" cy="18677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856732"/>
            <a:ext cx="5572125" cy="26966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137720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485382"/>
            <a:ext cx="202406" cy="20240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085457"/>
            <a:ext cx="202406" cy="202406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921990"/>
            <a:ext cx="5572125" cy="272042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202978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550640"/>
            <a:ext cx="202406" cy="20240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150715"/>
            <a:ext cx="202406" cy="20240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2750790"/>
            <a:ext cx="202406" cy="20240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832920"/>
            <a:ext cx="5572125" cy="272042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113907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461570"/>
            <a:ext cx="202406" cy="20240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5066407"/>
            <a:ext cx="202406" cy="186779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5666482"/>
            <a:ext cx="202406" cy="202406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71500" y="400050"/>
            <a:ext cx="90525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AKT Exam Pearls: High-Yield Facts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914400" y="1150590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DEFINITION &amp; PRIMARY ACTIONS</a:t>
            </a:r>
            <a:endParaRPr lang="en-US" sz="1350" dirty="0"/>
          </a:p>
        </p:txBody>
      </p:sp>
      <p:sp>
        <p:nvSpPr>
          <p:cNvPr id="26" name="Text 2"/>
          <p:cNvSpPr/>
          <p:nvPr/>
        </p:nvSpPr>
        <p:spPr>
          <a:xfrm>
            <a:off x="812006" y="1550640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HMB Definition:</a:t>
            </a:r>
            <a:r>
              <a:rPr lang="en-US" sz="1275" dirty="0">
                <a:solidFill>
                  <a:srgbClr val="2C3E50"/>
                </a:solidFill>
              </a:rPr>
              <a:t> Based on the patient's assessment of Quality of Life, NOT a measured volume.</a:t>
            </a:r>
            <a:endParaRPr lang="en-US" sz="1275" dirty="0"/>
          </a:p>
        </p:txBody>
      </p:sp>
      <p:sp>
        <p:nvSpPr>
          <p:cNvPr id="27" name="Text 3"/>
          <p:cNvSpPr/>
          <p:nvPr/>
        </p:nvSpPr>
        <p:spPr>
          <a:xfrm>
            <a:off x="812006" y="2150715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Mandatory Test:</a:t>
            </a:r>
            <a:r>
              <a:rPr lang="en-US" sz="1275" dirty="0">
                <a:solidFill>
                  <a:srgbClr val="2C3E50"/>
                </a:solidFill>
              </a:rPr>
              <a:t> Full Blood Count (FBC) is required for ALL patients to exclude anaemia.</a:t>
            </a:r>
            <a:endParaRPr lang="en-US" sz="1275" dirty="0"/>
          </a:p>
        </p:txBody>
      </p:sp>
      <p:sp>
        <p:nvSpPr>
          <p:cNvPr id="28" name="Text 4"/>
          <p:cNvSpPr/>
          <p:nvPr/>
        </p:nvSpPr>
        <p:spPr>
          <a:xfrm>
            <a:off x="812006" y="2750790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Coagulation Screen:</a:t>
            </a:r>
            <a:r>
              <a:rPr lang="en-US" sz="1275" dirty="0">
                <a:solidFill>
                  <a:srgbClr val="2C3E50"/>
                </a:solidFill>
              </a:rPr>
              <a:t> Only if HMB since menarche or positive family history.</a:t>
            </a:r>
            <a:endParaRPr lang="en-US" sz="1275" dirty="0"/>
          </a:p>
        </p:txBody>
      </p:sp>
      <p:sp>
        <p:nvSpPr>
          <p:cNvPr id="29" name="Text 5"/>
          <p:cNvSpPr/>
          <p:nvPr/>
        </p:nvSpPr>
        <p:spPr>
          <a:xfrm>
            <a:off x="914400" y="4085332"/>
            <a:ext cx="66522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TREATMENT HIERARCHY (NICE NG88)</a:t>
            </a:r>
            <a:endParaRPr lang="en-US" sz="1350" dirty="0"/>
          </a:p>
        </p:txBody>
      </p:sp>
      <p:sp>
        <p:nvSpPr>
          <p:cNvPr id="30" name="Text 6"/>
          <p:cNvSpPr/>
          <p:nvPr/>
        </p:nvSpPr>
        <p:spPr>
          <a:xfrm>
            <a:off x="812006" y="4485382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First-line:</a:t>
            </a:r>
            <a:r>
              <a:rPr lang="en-US" sz="1275" dirty="0">
                <a:solidFill>
                  <a:srgbClr val="2C3E50"/>
                </a:solidFill>
              </a:rPr>
              <a:t> Levonorgestrel-releasing IUS (Mirena) is the gold standard for medical management.</a:t>
            </a:r>
            <a:endParaRPr lang="en-US" sz="1275" dirty="0"/>
          </a:p>
        </p:txBody>
      </p:sp>
      <p:sp>
        <p:nvSpPr>
          <p:cNvPr id="31" name="Text 7"/>
          <p:cNvSpPr/>
          <p:nvPr/>
        </p:nvSpPr>
        <p:spPr>
          <a:xfrm>
            <a:off x="812006" y="5085457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Second-line:</a:t>
            </a:r>
            <a:r>
              <a:rPr lang="en-US" sz="1275" dirty="0">
                <a:solidFill>
                  <a:srgbClr val="2C3E50"/>
                </a:solidFill>
              </a:rPr>
              <a:t> Tranexamic acid, NSAIDs, or COCP are recommended if IUS is declined or unsuitable.</a:t>
            </a:r>
            <a:endParaRPr lang="en-US" sz="1275" dirty="0"/>
          </a:p>
        </p:txBody>
      </p:sp>
      <p:sp>
        <p:nvSpPr>
          <p:cNvPr id="32" name="Text 8"/>
          <p:cNvSpPr/>
          <p:nvPr/>
        </p:nvSpPr>
        <p:spPr>
          <a:xfrm>
            <a:off x="6772275" y="1150590"/>
            <a:ext cx="5419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SPECIALIST REFERRAL TRIGGERS</a:t>
            </a:r>
            <a:endParaRPr lang="en-US" sz="1350" dirty="0"/>
          </a:p>
        </p:txBody>
      </p:sp>
      <p:sp>
        <p:nvSpPr>
          <p:cNvPr id="33" name="Text 9"/>
          <p:cNvSpPr/>
          <p:nvPr/>
        </p:nvSpPr>
        <p:spPr>
          <a:xfrm>
            <a:off x="6669881" y="1550640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Medical Failure:</a:t>
            </a:r>
            <a:r>
              <a:rPr lang="en-US" sz="1275" dirty="0">
                <a:solidFill>
                  <a:srgbClr val="2C3E50"/>
                </a:solidFill>
              </a:rPr>
              <a:t> Refer to Gynaecology after </a:t>
            </a:r>
            <a:r>
              <a:rPr lang="en-US" sz="1275" b="1" dirty="0">
                <a:solidFill>
                  <a:srgbClr val="2C3E50"/>
                </a:solidFill>
              </a:rPr>
              <a:t>two failed</a:t>
            </a:r>
            <a:r>
              <a:rPr lang="en-US" sz="1275" dirty="0">
                <a:solidFill>
                  <a:srgbClr val="2C3E50"/>
                </a:solidFill>
              </a:rPr>
              <a:t> pharmaceutical treatments.</a:t>
            </a:r>
            <a:endParaRPr lang="en-US" sz="1275" dirty="0"/>
          </a:p>
        </p:txBody>
      </p:sp>
      <p:sp>
        <p:nvSpPr>
          <p:cNvPr id="34" name="Text 10"/>
          <p:cNvSpPr/>
          <p:nvPr/>
        </p:nvSpPr>
        <p:spPr>
          <a:xfrm>
            <a:off x="6669881" y="2150715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Structural:</a:t>
            </a:r>
            <a:r>
              <a:rPr lang="en-US" sz="1275" dirty="0">
                <a:solidFill>
                  <a:srgbClr val="2C3E50"/>
                </a:solidFill>
              </a:rPr>
              <a:t> Immediate referral for fibroids &gt;10-week size or &gt;12cm on ultrasound.</a:t>
            </a:r>
            <a:endParaRPr lang="en-US" sz="1275" dirty="0"/>
          </a:p>
        </p:txBody>
      </p:sp>
      <p:sp>
        <p:nvSpPr>
          <p:cNvPr id="35" name="Text 11"/>
          <p:cNvSpPr/>
          <p:nvPr/>
        </p:nvSpPr>
        <p:spPr>
          <a:xfrm>
            <a:off x="6669881" y="2750790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Ablation:</a:t>
            </a:r>
            <a:r>
              <a:rPr lang="en-US" sz="1275" dirty="0">
                <a:solidFill>
                  <a:srgbClr val="2C3E50"/>
                </a:solidFill>
              </a:rPr>
              <a:t> Only for women who have completed their family; requires post-op contraception.</a:t>
            </a:r>
            <a:endParaRPr lang="en-US" sz="1275" dirty="0"/>
          </a:p>
        </p:txBody>
      </p:sp>
      <p:sp>
        <p:nvSpPr>
          <p:cNvPr id="36" name="Text 12"/>
          <p:cNvSpPr/>
          <p:nvPr/>
        </p:nvSpPr>
        <p:spPr>
          <a:xfrm>
            <a:off x="6772275" y="406152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MALIGNANCY SAFETY-NETTING</a:t>
            </a:r>
            <a:endParaRPr lang="en-US" sz="1350" dirty="0"/>
          </a:p>
        </p:txBody>
      </p:sp>
      <p:sp>
        <p:nvSpPr>
          <p:cNvPr id="37" name="Text 13"/>
          <p:cNvSpPr/>
          <p:nvPr/>
        </p:nvSpPr>
        <p:spPr>
          <a:xfrm>
            <a:off x="6669881" y="4461570"/>
            <a:ext cx="4912519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PMB Rule:</a:t>
            </a:r>
            <a:r>
              <a:rPr lang="en-US" sz="1275" dirty="0">
                <a:solidFill>
                  <a:srgbClr val="2C3E50"/>
                </a:solidFill>
              </a:rPr>
              <a:t> Any bleeding ≥12 months post-menopause = </a:t>
            </a:r>
            <a:r>
              <a:rPr lang="en-US" sz="1050" b="1" dirty="0">
                <a:solidFill>
                  <a:srgbClr val="C62828"/>
                </a:solidFill>
                <a:highlight>
                  <a:srgbClr val="FFEBEE"/>
                </a:highlight>
              </a:rPr>
              <a:t>URGENT 1-DAY REFERRAL</a:t>
            </a:r>
            <a:r>
              <a:rPr lang="en-US" sz="1275" dirty="0">
                <a:solidFill>
                  <a:srgbClr val="2C3E50"/>
                </a:solidFill>
              </a:rPr>
              <a:t>.</a:t>
            </a:r>
            <a:endParaRPr lang="en-US" sz="1275" dirty="0"/>
          </a:p>
        </p:txBody>
      </p:sp>
      <p:sp>
        <p:nvSpPr>
          <p:cNvPr id="38" name="Text 14"/>
          <p:cNvSpPr/>
          <p:nvPr/>
        </p:nvSpPr>
        <p:spPr>
          <a:xfrm>
            <a:off x="6669881" y="5066407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Tamoxifen:</a:t>
            </a:r>
            <a:r>
              <a:rPr lang="en-US" sz="1275" dirty="0">
                <a:solidFill>
                  <a:srgbClr val="2C3E50"/>
                </a:solidFill>
              </a:rPr>
              <a:t> Always warrants urgent referral if any vaginal bleeding occurs.</a:t>
            </a:r>
            <a:endParaRPr lang="en-US" sz="1275" dirty="0"/>
          </a:p>
        </p:txBody>
      </p:sp>
      <p:sp>
        <p:nvSpPr>
          <p:cNvPr id="39" name="Text 15"/>
          <p:cNvSpPr/>
          <p:nvPr/>
        </p:nvSpPr>
        <p:spPr>
          <a:xfrm>
            <a:off x="6669881" y="5666482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Smear Status:</a:t>
            </a:r>
            <a:r>
              <a:rPr lang="en-US" sz="1275" dirty="0">
                <a:solidFill>
                  <a:srgbClr val="2C3E50"/>
                </a:solidFill>
              </a:rPr>
              <a:t> A normal cervical smear </a:t>
            </a:r>
            <a:r>
              <a:rPr lang="en-US" sz="1275" b="1" dirty="0">
                <a:solidFill>
                  <a:srgbClr val="2C3E50"/>
                </a:solidFill>
              </a:rPr>
              <a:t>NEVER</a:t>
            </a:r>
            <a:r>
              <a:rPr lang="en-US" sz="1275" dirty="0">
                <a:solidFill>
                  <a:srgbClr val="2C3E50"/>
                </a:solidFill>
              </a:rPr>
              <a:t> excludes endometrial carcinoma.</a:t>
            </a:r>
            <a:endParaRPr lang="en-US" sz="127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3065413" cy="4076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50540"/>
            <a:ext cx="5600700" cy="287268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914251"/>
            <a:ext cx="273844" cy="22487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17340"/>
            <a:ext cx="5143500" cy="6191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540050"/>
            <a:ext cx="202406" cy="16445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830562"/>
            <a:ext cx="202406" cy="16445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750540"/>
            <a:ext cx="5600700" cy="287268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914251"/>
            <a:ext cx="273844" cy="22487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1817340"/>
            <a:ext cx="5143500" cy="86201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2782937"/>
            <a:ext cx="202406" cy="16445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3073450"/>
            <a:ext cx="202406" cy="16445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756571"/>
            <a:ext cx="5600700" cy="287282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3920282"/>
            <a:ext cx="273844" cy="22487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823371"/>
            <a:ext cx="5143500" cy="86201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788968"/>
            <a:ext cx="202406" cy="16445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6079480"/>
            <a:ext cx="202406" cy="16445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0300" y="3756571"/>
            <a:ext cx="5600700" cy="2872829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3920282"/>
            <a:ext cx="273844" cy="224879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900" y="4823371"/>
            <a:ext cx="5143500" cy="6191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5546080"/>
            <a:ext cx="202406" cy="16445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6079480"/>
            <a:ext cx="202406" cy="164455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571500" y="295275"/>
            <a:ext cx="63093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SCA Consultation Pearls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997744" y="883890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Validating Quality of Life</a:t>
            </a:r>
            <a:endParaRPr lang="en-US" sz="1500" dirty="0"/>
          </a:p>
        </p:txBody>
      </p:sp>
      <p:sp>
        <p:nvSpPr>
          <p:cNvPr id="27" name="Text 2"/>
          <p:cNvSpPr/>
          <p:nvPr/>
        </p:nvSpPr>
        <p:spPr>
          <a:xfrm>
            <a:off x="609600" y="1264890"/>
            <a:ext cx="5143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HMB is a subjective diagnosis. Open the Severity discussion with functional impact questions:</a:t>
            </a:r>
            <a:endParaRPr lang="en-US" sz="1275" dirty="0"/>
          </a:p>
        </p:txBody>
      </p:sp>
      <p:sp>
        <p:nvSpPr>
          <p:cNvPr id="28" name="Text 3"/>
          <p:cNvSpPr/>
          <p:nvPr/>
        </p:nvSpPr>
        <p:spPr>
          <a:xfrm>
            <a:off x="723900" y="1817340"/>
            <a:ext cx="491490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2C3E50"/>
                </a:solidFill>
              </a:rPr>
              <a:t>"How much is this affecting your day-to-day life? Are there things you've stopped doing because of the bleeding?"</a:t>
            </a:r>
            <a:endParaRPr lang="en-US" sz="1275" dirty="0"/>
          </a:p>
        </p:txBody>
      </p:sp>
      <p:sp>
        <p:nvSpPr>
          <p:cNvPr id="29" name="Text 4"/>
          <p:cNvSpPr/>
          <p:nvPr/>
        </p:nvSpPr>
        <p:spPr>
          <a:xfrm>
            <a:off x="812006" y="2493615"/>
            <a:ext cx="91325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Document time off work or social restrictions.</a:t>
            </a:r>
            <a:endParaRPr lang="en-US" sz="1275" dirty="0"/>
          </a:p>
        </p:txBody>
      </p:sp>
      <p:sp>
        <p:nvSpPr>
          <p:cNvPr id="30" name="Text 5"/>
          <p:cNvSpPr/>
          <p:nvPr/>
        </p:nvSpPr>
        <p:spPr>
          <a:xfrm>
            <a:off x="812006" y="2784128"/>
            <a:ext cx="893826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Validate her experience early in the history.</a:t>
            </a:r>
            <a:endParaRPr lang="en-US" sz="1275" dirty="0"/>
          </a:p>
        </p:txBody>
      </p:sp>
      <p:sp>
        <p:nvSpPr>
          <p:cNvPr id="31" name="Text 6"/>
          <p:cNvSpPr/>
          <p:nvPr/>
        </p:nvSpPr>
        <p:spPr>
          <a:xfrm>
            <a:off x="6827044" y="883890"/>
            <a:ext cx="536495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"Local Action" Pitch</a:t>
            </a:r>
            <a:endParaRPr lang="en-US" sz="1500" dirty="0"/>
          </a:p>
        </p:txBody>
      </p:sp>
      <p:sp>
        <p:nvSpPr>
          <p:cNvPr id="32" name="Text 7"/>
          <p:cNvSpPr/>
          <p:nvPr/>
        </p:nvSpPr>
        <p:spPr>
          <a:xfrm>
            <a:off x="6438900" y="1264890"/>
            <a:ext cx="5143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Help patients overcome hormonal fears by explaining the LNG-IUS site-specific mechanism:</a:t>
            </a:r>
            <a:endParaRPr lang="en-US" sz="1275" dirty="0"/>
          </a:p>
        </p:txBody>
      </p:sp>
      <p:sp>
        <p:nvSpPr>
          <p:cNvPr id="33" name="Text 8"/>
          <p:cNvSpPr/>
          <p:nvPr/>
        </p:nvSpPr>
        <p:spPr>
          <a:xfrm>
            <a:off x="6553200" y="1817340"/>
            <a:ext cx="4914900" cy="8620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2C3E50"/>
                </a:solidFill>
              </a:rPr>
              <a:t>"Think of it like applying medicine directly to a wound rather than taking a pill. The hormones stay mostly in the womb where they're needed."</a:t>
            </a:r>
            <a:endParaRPr lang="en-US" sz="1275" dirty="0"/>
          </a:p>
        </p:txBody>
      </p:sp>
      <p:sp>
        <p:nvSpPr>
          <p:cNvPr id="34" name="Text 9"/>
          <p:cNvSpPr/>
          <p:nvPr/>
        </p:nvSpPr>
        <p:spPr>
          <a:xfrm>
            <a:off x="6641306" y="2736503"/>
            <a:ext cx="555069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Reduces systemic side effects.</a:t>
            </a:r>
            <a:endParaRPr lang="en-US" sz="1275" dirty="0"/>
          </a:p>
        </p:txBody>
      </p:sp>
      <p:sp>
        <p:nvSpPr>
          <p:cNvPr id="35" name="Text 10"/>
          <p:cNvSpPr/>
          <p:nvPr/>
        </p:nvSpPr>
        <p:spPr>
          <a:xfrm>
            <a:off x="6641306" y="3027015"/>
            <a:ext cx="555069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Explain the initial 3-6 month spotting phase.</a:t>
            </a:r>
            <a:endParaRPr lang="en-US" sz="1275" dirty="0"/>
          </a:p>
        </p:txBody>
      </p:sp>
      <p:sp>
        <p:nvSpPr>
          <p:cNvPr id="36" name="Text 11"/>
          <p:cNvSpPr/>
          <p:nvPr/>
        </p:nvSpPr>
        <p:spPr>
          <a:xfrm>
            <a:off x="997744" y="3889921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Essential Safety-Netting</a:t>
            </a:r>
            <a:endParaRPr lang="en-US" sz="1500" dirty="0"/>
          </a:p>
        </p:txBody>
      </p:sp>
      <p:sp>
        <p:nvSpPr>
          <p:cNvPr id="37" name="Text 12"/>
          <p:cNvSpPr/>
          <p:nvPr/>
        </p:nvSpPr>
        <p:spPr>
          <a:xfrm>
            <a:off x="609600" y="4270921"/>
            <a:ext cx="5143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Incorporate the "Two-Minute Rule" for PMB into your closing management plan:</a:t>
            </a:r>
            <a:endParaRPr lang="en-US" sz="1275" dirty="0"/>
          </a:p>
        </p:txBody>
      </p:sp>
      <p:sp>
        <p:nvSpPr>
          <p:cNvPr id="38" name="Text 13"/>
          <p:cNvSpPr/>
          <p:nvPr/>
        </p:nvSpPr>
        <p:spPr>
          <a:xfrm>
            <a:off x="723900" y="4823371"/>
            <a:ext cx="4914900" cy="8620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2C3E50"/>
                </a:solidFill>
              </a:rPr>
              <a:t>"If you ever notice any bleeding after your periods have stopped for a full year, please come back within a day. We'd need to check that urgently."</a:t>
            </a:r>
            <a:endParaRPr lang="en-US" sz="1275" dirty="0"/>
          </a:p>
        </p:txBody>
      </p:sp>
      <p:sp>
        <p:nvSpPr>
          <p:cNvPr id="39" name="Text 14"/>
          <p:cNvSpPr/>
          <p:nvPr/>
        </p:nvSpPr>
        <p:spPr>
          <a:xfrm>
            <a:off x="812006" y="5742533"/>
            <a:ext cx="91325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Clear, actionable instruction for the patient.</a:t>
            </a:r>
            <a:endParaRPr lang="en-US" sz="1275" dirty="0"/>
          </a:p>
        </p:txBody>
      </p:sp>
      <p:sp>
        <p:nvSpPr>
          <p:cNvPr id="40" name="Text 15"/>
          <p:cNvSpPr/>
          <p:nvPr/>
        </p:nvSpPr>
        <p:spPr>
          <a:xfrm>
            <a:off x="812006" y="6033046"/>
            <a:ext cx="91325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Essential for demonstrating safety in the SCA.</a:t>
            </a:r>
            <a:endParaRPr lang="en-US" sz="1275" dirty="0"/>
          </a:p>
        </p:txBody>
      </p:sp>
      <p:sp>
        <p:nvSpPr>
          <p:cNvPr id="41" name="Text 16"/>
          <p:cNvSpPr/>
          <p:nvPr/>
        </p:nvSpPr>
        <p:spPr>
          <a:xfrm>
            <a:off x="6827044" y="3889921"/>
            <a:ext cx="536495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IMB Screening &amp; Referrals</a:t>
            </a:r>
            <a:endParaRPr lang="en-US" sz="1500" dirty="0"/>
          </a:p>
        </p:txBody>
      </p:sp>
      <p:sp>
        <p:nvSpPr>
          <p:cNvPr id="42" name="Text 17"/>
          <p:cNvSpPr/>
          <p:nvPr/>
        </p:nvSpPr>
        <p:spPr>
          <a:xfrm>
            <a:off x="6438900" y="4270921"/>
            <a:ext cx="5143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Always screen for Intermenstrual Bleeding (IMB) as it changes the clinical risk profile:</a:t>
            </a:r>
            <a:endParaRPr lang="en-US" sz="1275" dirty="0"/>
          </a:p>
        </p:txBody>
      </p:sp>
      <p:sp>
        <p:nvSpPr>
          <p:cNvPr id="43" name="Text 18"/>
          <p:cNvSpPr/>
          <p:nvPr/>
        </p:nvSpPr>
        <p:spPr>
          <a:xfrm>
            <a:off x="6553200" y="4823371"/>
            <a:ext cx="491490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2C3E50"/>
                </a:solidFill>
              </a:rPr>
              <a:t>"Do you notice any bleeding between your regular periods or after sex?"</a:t>
            </a:r>
            <a:endParaRPr lang="en-US" sz="1275" dirty="0"/>
          </a:p>
        </p:txBody>
      </p:sp>
      <p:sp>
        <p:nvSpPr>
          <p:cNvPr id="44" name="Text 19"/>
          <p:cNvSpPr/>
          <p:nvPr/>
        </p:nvSpPr>
        <p:spPr>
          <a:xfrm>
            <a:off x="6641306" y="5499646"/>
            <a:ext cx="5143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Referral framing: "I want to refer you to ensure nothing serious is the cause."</a:t>
            </a:r>
            <a:endParaRPr lang="en-US" sz="1275" dirty="0"/>
          </a:p>
        </p:txBody>
      </p:sp>
      <p:sp>
        <p:nvSpPr>
          <p:cNvPr id="45" name="Text 20"/>
          <p:cNvSpPr/>
          <p:nvPr/>
        </p:nvSpPr>
        <p:spPr>
          <a:xfrm>
            <a:off x="6641306" y="6033046"/>
            <a:ext cx="555069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Avoid "cancer" unless specific red flags are met.</a:t>
            </a:r>
            <a:endParaRPr lang="en-US" sz="127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433441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99171"/>
            <a:ext cx="3682901" cy="1676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27771"/>
            <a:ext cx="304800" cy="3048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003971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566071"/>
            <a:ext cx="3682901" cy="1676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794671"/>
            <a:ext cx="3048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870871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401" y="1699171"/>
            <a:ext cx="3683050" cy="1676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83001" y="1927771"/>
            <a:ext cx="30480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0151" y="2003971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401" y="3566071"/>
            <a:ext cx="3683050" cy="1676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83001" y="3794671"/>
            <a:ext cx="3048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151" y="3870871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7950" y="1699171"/>
            <a:ext cx="3682901" cy="3543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550" y="2303115"/>
            <a:ext cx="30480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3700" y="2379315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6550" y="4009876"/>
            <a:ext cx="3225701" cy="6286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5432971"/>
            <a:ext cx="11430000" cy="5143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10024" y="5611713"/>
            <a:ext cx="190500" cy="1524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495300"/>
            <a:ext cx="98755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Quick Recall Quiz: Rapid-Fire Review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1028700" y="195158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NICE First-Line?</a:t>
            </a:r>
            <a:endParaRPr lang="en-US" sz="1350" dirty="0"/>
          </a:p>
        </p:txBody>
      </p:sp>
      <p:sp>
        <p:nvSpPr>
          <p:cNvPr id="24" name="Text 2"/>
          <p:cNvSpPr/>
          <p:nvPr/>
        </p:nvSpPr>
        <p:spPr>
          <a:xfrm>
            <a:off x="609600" y="2346871"/>
            <a:ext cx="3225701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252F"/>
                </a:solidFill>
              </a:rPr>
              <a:t>LNG-IUS (Mirena)</a:t>
            </a:r>
            <a:r>
              <a:rPr lang="en-US" sz="1500" dirty="0">
                <a:solidFill>
                  <a:srgbClr val="1A252F"/>
                </a:solidFill>
              </a:rPr>
              <a:t> is the recommended first-line treatment for HMB per NICE NG88.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1028700" y="3818483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Mandatory Test?</a:t>
            </a:r>
            <a:endParaRPr lang="en-US" sz="1350" dirty="0"/>
          </a:p>
        </p:txBody>
      </p:sp>
      <p:sp>
        <p:nvSpPr>
          <p:cNvPr id="26" name="Text 4"/>
          <p:cNvSpPr/>
          <p:nvPr/>
        </p:nvSpPr>
        <p:spPr>
          <a:xfrm>
            <a:off x="609600" y="4213771"/>
            <a:ext cx="3225701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252F"/>
                </a:solidFill>
              </a:rPr>
              <a:t>Full Blood Count (FBC)</a:t>
            </a:r>
            <a:r>
              <a:rPr lang="en-US" sz="1500" dirty="0">
                <a:solidFill>
                  <a:srgbClr val="1A252F"/>
                </a:solidFill>
              </a:rPr>
              <a:t> is the only mandatory investigation for all women presenting with HMB.</a:t>
            </a:r>
            <a:endParaRPr lang="en-US" sz="1500" dirty="0"/>
          </a:p>
        </p:txBody>
      </p:sp>
      <p:sp>
        <p:nvSpPr>
          <p:cNvPr id="27" name="Text 5"/>
          <p:cNvSpPr/>
          <p:nvPr/>
        </p:nvSpPr>
        <p:spPr>
          <a:xfrm>
            <a:off x="4902101" y="1951583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Fibroid Referral?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4483001" y="2346871"/>
            <a:ext cx="32258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1A252F"/>
                </a:solidFill>
              </a:rPr>
              <a:t>Immediate referral is required for </a:t>
            </a:r>
            <a:r>
              <a:rPr lang="en-US" sz="1500" b="1" dirty="0">
                <a:solidFill>
                  <a:srgbClr val="1A252F"/>
                </a:solidFill>
              </a:rPr>
              <a:t>palpable uterus ≥10-week size</a:t>
            </a:r>
            <a:r>
              <a:rPr lang="en-US" sz="1500" dirty="0">
                <a:solidFill>
                  <a:srgbClr val="1A252F"/>
                </a:solidFill>
              </a:rPr>
              <a:t> or fibroids </a:t>
            </a:r>
            <a:r>
              <a:rPr lang="en-US" sz="1500" b="1" dirty="0">
                <a:solidFill>
                  <a:srgbClr val="1A252F"/>
                </a:solidFill>
              </a:rPr>
              <a:t>&gt;12cm</a:t>
            </a:r>
            <a:r>
              <a:rPr lang="en-US" sz="1500" dirty="0">
                <a:solidFill>
                  <a:srgbClr val="1A252F"/>
                </a:solidFill>
              </a:rPr>
              <a:t> on USS.</a:t>
            </a:r>
            <a:endParaRPr lang="en-US" sz="1500" dirty="0"/>
          </a:p>
        </p:txBody>
      </p:sp>
      <p:sp>
        <p:nvSpPr>
          <p:cNvPr id="29" name="Text 7"/>
          <p:cNvSpPr/>
          <p:nvPr/>
        </p:nvSpPr>
        <p:spPr>
          <a:xfrm>
            <a:off x="4902101" y="381848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Medical Failure?</a:t>
            </a:r>
            <a:endParaRPr lang="en-US" sz="1350" dirty="0"/>
          </a:p>
        </p:txBody>
      </p:sp>
      <p:sp>
        <p:nvSpPr>
          <p:cNvPr id="30" name="Text 8"/>
          <p:cNvSpPr/>
          <p:nvPr/>
        </p:nvSpPr>
        <p:spPr>
          <a:xfrm>
            <a:off x="4483001" y="4213771"/>
            <a:ext cx="32258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1A252F"/>
                </a:solidFill>
              </a:rPr>
              <a:t>Refer to secondary care after </a:t>
            </a:r>
            <a:r>
              <a:rPr lang="en-US" sz="1500" b="1" dirty="0">
                <a:solidFill>
                  <a:srgbClr val="1A252F"/>
                </a:solidFill>
              </a:rPr>
              <a:t>two failed pharmaceutical treatments</a:t>
            </a:r>
            <a:r>
              <a:rPr lang="en-US" sz="1500" dirty="0">
                <a:solidFill>
                  <a:srgbClr val="1A252F"/>
                </a:solidFill>
              </a:rPr>
              <a:t> if symptoms persist.</a:t>
            </a:r>
            <a:endParaRPr lang="en-US" sz="1500" dirty="0"/>
          </a:p>
        </p:txBody>
      </p:sp>
      <p:sp>
        <p:nvSpPr>
          <p:cNvPr id="31" name="Text 9"/>
          <p:cNvSpPr/>
          <p:nvPr/>
        </p:nvSpPr>
        <p:spPr>
          <a:xfrm>
            <a:off x="8775650" y="2326928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PMB Rule?</a:t>
            </a:r>
            <a:endParaRPr lang="en-US" sz="1350" dirty="0"/>
          </a:p>
        </p:txBody>
      </p:sp>
      <p:sp>
        <p:nvSpPr>
          <p:cNvPr id="32" name="Text 10"/>
          <p:cNvSpPr/>
          <p:nvPr/>
        </p:nvSpPr>
        <p:spPr>
          <a:xfrm>
            <a:off x="8356550" y="2722215"/>
            <a:ext cx="3225701" cy="1173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1A252F"/>
                </a:solidFill>
              </a:rPr>
              <a:t>"Two-Minute Rule":</a:t>
            </a:r>
            <a:r>
              <a:rPr lang="en-US" sz="1650" dirty="0">
                <a:solidFill>
                  <a:srgbClr val="1A252F"/>
                </a:solidFill>
              </a:rPr>
              <a:t> Any vaginal bleeding </a:t>
            </a:r>
            <a:r>
              <a:rPr lang="en-US" sz="1650" b="1" dirty="0">
                <a:solidFill>
                  <a:srgbClr val="1A252F"/>
                </a:solidFill>
              </a:rPr>
              <a:t>≥12 months after LMP</a:t>
            </a:r>
            <a:r>
              <a:rPr lang="en-US" sz="1650" dirty="0">
                <a:solidFill>
                  <a:srgbClr val="1A252F"/>
                </a:solidFill>
              </a:rPr>
              <a:t> is endometrial cancer until proven otherwise.</a:t>
            </a:r>
            <a:endParaRPr lang="en-US" sz="1650" dirty="0"/>
          </a:p>
        </p:txBody>
      </p:sp>
      <p:sp>
        <p:nvSpPr>
          <p:cNvPr id="33" name="Text 11"/>
          <p:cNvSpPr/>
          <p:nvPr/>
        </p:nvSpPr>
        <p:spPr>
          <a:xfrm>
            <a:off x="8356550" y="4009876"/>
            <a:ext cx="3225701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C62828"/>
                </a:solidFill>
              </a:rPr>
              <a:t>Urgent Referral within 1 Working Day.</a:t>
            </a:r>
            <a:endParaRPr lang="en-US" sz="1500" dirty="0"/>
          </a:p>
        </p:txBody>
      </p:sp>
      <p:sp>
        <p:nvSpPr>
          <p:cNvPr id="34" name="Text 12"/>
          <p:cNvSpPr/>
          <p:nvPr/>
        </p:nvSpPr>
        <p:spPr>
          <a:xfrm>
            <a:off x="3000524" y="5432971"/>
            <a:ext cx="8524726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546E7A"/>
                </a:solidFill>
              </a:rPr>
              <a:t> High-yield AKT facts: Definitions are based on Quality of Life, not blood volume measurement.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560689" cy="5485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15330"/>
            <a:ext cx="3619500" cy="25165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2051149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960465"/>
            <a:ext cx="3619500" cy="251653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4667696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0" y="1215330"/>
            <a:ext cx="3619500" cy="251653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2475" y="2051149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0" y="3960465"/>
            <a:ext cx="3619500" cy="251653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62475" y="4796284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0" y="1215330"/>
            <a:ext cx="3619500" cy="251653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67725" y="1922562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0" y="3960465"/>
            <a:ext cx="3619500" cy="251653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67725" y="4796284"/>
            <a:ext cx="285750" cy="2286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71500" y="495300"/>
            <a:ext cx="1056132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Clinical Indicators of Heavy Loss</a:t>
            </a:r>
            <a:endParaRPr lang="en-US" sz="2100" dirty="0"/>
          </a:p>
        </p:txBody>
      </p:sp>
      <p:sp>
        <p:nvSpPr>
          <p:cNvPr id="18" name="Text 1"/>
          <p:cNvSpPr/>
          <p:nvPr/>
        </p:nvSpPr>
        <p:spPr>
          <a:xfrm>
            <a:off x="1133475" y="2016323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52F"/>
                </a:solidFill>
              </a:rPr>
              <a:t>High Frequency</a:t>
            </a:r>
            <a:endParaRPr lang="en-US" sz="1500" dirty="0"/>
          </a:p>
        </p:txBody>
      </p:sp>
      <p:sp>
        <p:nvSpPr>
          <p:cNvPr id="19" name="Text 2"/>
          <p:cNvSpPr/>
          <p:nvPr/>
        </p:nvSpPr>
        <p:spPr>
          <a:xfrm>
            <a:off x="609600" y="2444948"/>
            <a:ext cx="31623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Changing sanitary protection (tampon or pad) </a:t>
            </a:r>
            <a:r>
              <a:rPr lang="en-US" sz="1350" b="1" dirty="0">
                <a:solidFill>
                  <a:srgbClr val="2C3E50"/>
                </a:solidFill>
              </a:rPr>
              <a:t>every 1–2 hours</a:t>
            </a:r>
            <a:r>
              <a:rPr lang="en-US" sz="1350" dirty="0">
                <a:solidFill>
                  <a:srgbClr val="34495E"/>
                </a:solidFill>
              </a:rPr>
              <a:t> on heavy days.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1133475" y="4632871"/>
            <a:ext cx="1828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52F"/>
                </a:solidFill>
              </a:rPr>
              <a:t>Flooding</a:t>
            </a:r>
            <a:endParaRPr lang="en-US" sz="1500" dirty="0"/>
          </a:p>
        </p:txBody>
      </p:sp>
      <p:sp>
        <p:nvSpPr>
          <p:cNvPr id="21" name="Text 4"/>
          <p:cNvSpPr/>
          <p:nvPr/>
        </p:nvSpPr>
        <p:spPr>
          <a:xfrm>
            <a:off x="609600" y="5061496"/>
            <a:ext cx="316230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Experiencing </a:t>
            </a:r>
            <a:r>
              <a:rPr lang="en-US" sz="1350" b="1" dirty="0">
                <a:solidFill>
                  <a:srgbClr val="2C3E50"/>
                </a:solidFill>
              </a:rPr>
              <a:t>flooding</a:t>
            </a:r>
            <a:r>
              <a:rPr lang="en-US" sz="1350" dirty="0">
                <a:solidFill>
                  <a:srgbClr val="34495E"/>
                </a:solidFill>
              </a:rPr>
              <a:t>—bleeding through protection onto clothing or bedding.</a:t>
            </a:r>
            <a:endParaRPr lang="en-US" sz="1350" dirty="0"/>
          </a:p>
        </p:txBody>
      </p:sp>
      <p:sp>
        <p:nvSpPr>
          <p:cNvPr id="22" name="Text 5"/>
          <p:cNvSpPr/>
          <p:nvPr/>
        </p:nvSpPr>
        <p:spPr>
          <a:xfrm>
            <a:off x="5038725" y="2016323"/>
            <a:ext cx="251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52F"/>
                </a:solidFill>
              </a:rPr>
              <a:t>Large Clots</a:t>
            </a:r>
            <a:endParaRPr lang="en-US" sz="1500" dirty="0"/>
          </a:p>
        </p:txBody>
      </p:sp>
      <p:sp>
        <p:nvSpPr>
          <p:cNvPr id="23" name="Text 6"/>
          <p:cNvSpPr/>
          <p:nvPr/>
        </p:nvSpPr>
        <p:spPr>
          <a:xfrm>
            <a:off x="4514850" y="2444948"/>
            <a:ext cx="31623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Passing blood clots </a:t>
            </a:r>
            <a:r>
              <a:rPr lang="en-US" sz="1350" b="1" dirty="0">
                <a:solidFill>
                  <a:srgbClr val="2C3E50"/>
                </a:solidFill>
              </a:rPr>
              <a:t>larger than a 50p coin</a:t>
            </a:r>
            <a:r>
              <a:rPr lang="en-US" sz="1350" dirty="0">
                <a:solidFill>
                  <a:srgbClr val="34495E"/>
                </a:solidFill>
              </a:rPr>
              <a:t> (approx. 2.5cm or 1 inch).</a:t>
            </a:r>
            <a:endParaRPr lang="en-US" sz="1350" dirty="0"/>
          </a:p>
        </p:txBody>
      </p:sp>
      <p:sp>
        <p:nvSpPr>
          <p:cNvPr id="24" name="Text 7"/>
          <p:cNvSpPr/>
          <p:nvPr/>
        </p:nvSpPr>
        <p:spPr>
          <a:xfrm>
            <a:off x="5038725" y="4761458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52F"/>
                </a:solidFill>
              </a:rPr>
              <a:t>Double Protection</a:t>
            </a:r>
            <a:endParaRPr lang="en-US" sz="1500" dirty="0"/>
          </a:p>
        </p:txBody>
      </p:sp>
      <p:sp>
        <p:nvSpPr>
          <p:cNvPr id="25" name="Text 8"/>
          <p:cNvSpPr/>
          <p:nvPr/>
        </p:nvSpPr>
        <p:spPr>
          <a:xfrm>
            <a:off x="4514850" y="5190083"/>
            <a:ext cx="31623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The need to use </a:t>
            </a:r>
            <a:r>
              <a:rPr lang="en-US" sz="1350" b="1" dirty="0">
                <a:solidFill>
                  <a:srgbClr val="2C3E50"/>
                </a:solidFill>
              </a:rPr>
              <a:t>both tampons and pads</a:t>
            </a:r>
            <a:r>
              <a:rPr lang="en-US" sz="1350" dirty="0">
                <a:solidFill>
                  <a:srgbClr val="34495E"/>
                </a:solidFill>
              </a:rPr>
              <a:t> simultaneously to manage the flow.</a:t>
            </a:r>
            <a:endParaRPr lang="en-US" sz="1350" dirty="0"/>
          </a:p>
        </p:txBody>
      </p:sp>
      <p:sp>
        <p:nvSpPr>
          <p:cNvPr id="26" name="Text 9"/>
          <p:cNvSpPr/>
          <p:nvPr/>
        </p:nvSpPr>
        <p:spPr>
          <a:xfrm>
            <a:off x="8943975" y="1887736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52F"/>
                </a:solidFill>
              </a:rPr>
              <a:t>Nocturnal Loss</a:t>
            </a:r>
            <a:endParaRPr lang="en-US" sz="1500" dirty="0"/>
          </a:p>
        </p:txBody>
      </p:sp>
      <p:sp>
        <p:nvSpPr>
          <p:cNvPr id="27" name="Text 10"/>
          <p:cNvSpPr/>
          <p:nvPr/>
        </p:nvSpPr>
        <p:spPr>
          <a:xfrm>
            <a:off x="8420100" y="2316361"/>
            <a:ext cx="316230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Needing to wake up during the night specifically to </a:t>
            </a:r>
            <a:r>
              <a:rPr lang="en-US" sz="1350" b="1" dirty="0">
                <a:solidFill>
                  <a:srgbClr val="2C3E50"/>
                </a:solidFill>
              </a:rPr>
              <a:t>change sanitary protection</a:t>
            </a:r>
            <a:r>
              <a:rPr lang="en-US" sz="1350" dirty="0">
                <a:solidFill>
                  <a:srgbClr val="34495E"/>
                </a:solidFill>
              </a:rPr>
              <a:t>.</a:t>
            </a:r>
            <a:endParaRPr lang="en-US" sz="1350" dirty="0"/>
          </a:p>
        </p:txBody>
      </p:sp>
      <p:sp>
        <p:nvSpPr>
          <p:cNvPr id="28" name="Text 11"/>
          <p:cNvSpPr/>
          <p:nvPr/>
        </p:nvSpPr>
        <p:spPr>
          <a:xfrm>
            <a:off x="8943975" y="4761458"/>
            <a:ext cx="32480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52F"/>
                </a:solidFill>
              </a:rPr>
              <a:t>Lifestyle Impact</a:t>
            </a:r>
            <a:endParaRPr lang="en-US" sz="1500" dirty="0"/>
          </a:p>
        </p:txBody>
      </p:sp>
      <p:sp>
        <p:nvSpPr>
          <p:cNvPr id="29" name="Text 12"/>
          <p:cNvSpPr/>
          <p:nvPr/>
        </p:nvSpPr>
        <p:spPr>
          <a:xfrm>
            <a:off x="8420100" y="5190083"/>
            <a:ext cx="31623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Loss that </a:t>
            </a:r>
            <a:r>
              <a:rPr lang="en-US" sz="1350" b="1" dirty="0">
                <a:solidFill>
                  <a:srgbClr val="2C3E50"/>
                </a:solidFill>
              </a:rPr>
              <a:t>restricts daily activities</a:t>
            </a:r>
            <a:r>
              <a:rPr lang="en-US" sz="1350" dirty="0">
                <a:solidFill>
                  <a:srgbClr val="34495E"/>
                </a:solidFill>
              </a:rPr>
              <a:t>, social life, or causes time off work/school.</a:t>
            </a:r>
            <a:endParaRPr lang="en-US" sz="13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50120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31565"/>
            <a:ext cx="30480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41140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43001"/>
            <a:ext cx="1905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44862"/>
            <a:ext cx="190500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546723"/>
            <a:ext cx="19050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074390"/>
            <a:ext cx="5572125" cy="241086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331565"/>
            <a:ext cx="30480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741140"/>
            <a:ext cx="1905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343001"/>
            <a:ext cx="190500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675757"/>
            <a:ext cx="5572125" cy="241086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932932"/>
            <a:ext cx="30480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342507"/>
            <a:ext cx="190500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944368"/>
            <a:ext cx="190500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71500" y="4953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Conclusion and Key Takeaways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1028700" y="1302990"/>
            <a:ext cx="6705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NICE NG88 Management Summary</a:t>
            </a:r>
            <a:endParaRPr lang="en-US" sz="1500" dirty="0"/>
          </a:p>
        </p:txBody>
      </p:sp>
      <p:sp>
        <p:nvSpPr>
          <p:cNvPr id="22" name="Text 2"/>
          <p:cNvSpPr/>
          <p:nvPr/>
        </p:nvSpPr>
        <p:spPr>
          <a:xfrm>
            <a:off x="895350" y="1741140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First-Line:</a:t>
            </a:r>
            <a:r>
              <a:rPr lang="en-US" sz="1200" dirty="0">
                <a:solidFill>
                  <a:srgbClr val="2C3E50"/>
                </a:solidFill>
              </a:rPr>
              <a:t> Offer LNG-IUS (Mirena) as the most effective medical treatment; it works locally and provides contraception.</a:t>
            </a:r>
            <a:endParaRPr lang="en-US" sz="1200" dirty="0"/>
          </a:p>
        </p:txBody>
      </p:sp>
      <p:sp>
        <p:nvSpPr>
          <p:cNvPr id="23" name="Text 3"/>
          <p:cNvSpPr/>
          <p:nvPr/>
        </p:nvSpPr>
        <p:spPr>
          <a:xfrm>
            <a:off x="895350" y="2343001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Second-Line:</a:t>
            </a:r>
            <a:r>
              <a:rPr lang="en-US" sz="1200" dirty="0">
                <a:solidFill>
                  <a:srgbClr val="2C3E50"/>
                </a:solidFill>
              </a:rPr>
              <a:t> Tranexamic acid or NSAIDs (mefenamic acid) for non-hormonal options, or COCP for cycle control.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895350" y="2944862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Referral:</a:t>
            </a:r>
            <a:r>
              <a:rPr lang="en-US" sz="1200" dirty="0">
                <a:solidFill>
                  <a:srgbClr val="2C3E50"/>
                </a:solidFill>
              </a:rPr>
              <a:t> Escalate to specialist care after 2 failed pharmaceutical treatments or if structural pathology (fibroids &gt;3cm) is identified.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895350" y="3546723"/>
            <a:ext cx="482917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Surgical Options:</a:t>
            </a:r>
            <a:r>
              <a:rPr lang="en-US" sz="1200" dirty="0">
                <a:solidFill>
                  <a:srgbClr val="2C3E50"/>
                </a:solidFill>
              </a:rPr>
              <a:t> Endometrial ablation, UAE, or myomectomy/hysterectomy for those who have completed their family or failed medical therapy.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6886575" y="130299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Patient-Centered Care</a:t>
            </a:r>
            <a:endParaRPr lang="en-US" sz="1500" dirty="0"/>
          </a:p>
        </p:txBody>
      </p:sp>
      <p:sp>
        <p:nvSpPr>
          <p:cNvPr id="27" name="Text 7"/>
          <p:cNvSpPr/>
          <p:nvPr/>
        </p:nvSpPr>
        <p:spPr>
          <a:xfrm>
            <a:off x="6753225" y="1741140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HMB is a </a:t>
            </a:r>
            <a:r>
              <a:rPr lang="en-US" sz="1200" b="1" dirty="0">
                <a:solidFill>
                  <a:srgbClr val="2C3E50"/>
                </a:solidFill>
              </a:rPr>
              <a:t>subjective diagnosis</a:t>
            </a:r>
            <a:r>
              <a:rPr lang="en-US" sz="1200" dirty="0">
                <a:solidFill>
                  <a:srgbClr val="2C3E50"/>
                </a:solidFill>
              </a:rPr>
              <a:t>—the woman's own assessment of her quality of life is the diagnostic standard.</a:t>
            </a:r>
            <a:endParaRPr lang="en-US" sz="1200" dirty="0"/>
          </a:p>
        </p:txBody>
      </p:sp>
      <p:sp>
        <p:nvSpPr>
          <p:cNvPr id="28" name="Text 8"/>
          <p:cNvSpPr/>
          <p:nvPr/>
        </p:nvSpPr>
        <p:spPr>
          <a:xfrm>
            <a:off x="6753225" y="2343001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assess the functional impact: work, social life, and emotional well-being are key indicators for treatment.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6886575" y="3904357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Safety &amp; Malignancy</a:t>
            </a:r>
            <a:endParaRPr lang="en-US" sz="1500" dirty="0"/>
          </a:p>
        </p:txBody>
      </p:sp>
      <p:sp>
        <p:nvSpPr>
          <p:cNvPr id="30" name="Text 10"/>
          <p:cNvSpPr/>
          <p:nvPr/>
        </p:nvSpPr>
        <p:spPr>
          <a:xfrm>
            <a:off x="6753225" y="4342507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PMB Rule:</a:t>
            </a:r>
            <a:r>
              <a:rPr lang="en-US" sz="1200" dirty="0">
                <a:solidFill>
                  <a:srgbClr val="2C3E50"/>
                </a:solidFill>
              </a:rPr>
              <a:t> Postmenopausal bleeding is endometrial cancer until proven otherwise. Refer urgently (2WW).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6753225" y="4944368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IMB Check:</a:t>
            </a:r>
            <a:r>
              <a:rPr lang="en-US" sz="1200" dirty="0">
                <a:solidFill>
                  <a:srgbClr val="2C3E50"/>
                </a:solidFill>
              </a:rPr>
              <a:t> Always ask about intermenstrual bleeding; if persistent or in women &gt;45, investigate for structural/malignant causes.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381000" y="6562725"/>
            <a:ext cx="70408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 - GP Trainee Teaching Guideline</a:t>
            </a:r>
            <a:endParaRPr lang="en-US" sz="1050" dirty="0"/>
          </a:p>
        </p:txBody>
      </p:sp>
      <p:sp>
        <p:nvSpPr>
          <p:cNvPr id="33" name="Text 13"/>
          <p:cNvSpPr/>
          <p:nvPr/>
        </p:nvSpPr>
        <p:spPr>
          <a:xfrm>
            <a:off x="10202763" y="6562725"/>
            <a:ext cx="198923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NICE NG88 Updated 2021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3200995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16738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13" y="1375172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01701"/>
            <a:ext cx="5191125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68401"/>
            <a:ext cx="5191125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235101"/>
            <a:ext cx="5191125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938760"/>
            <a:ext cx="5572125" cy="167387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313" y="3239542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566071"/>
            <a:ext cx="5191125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832771"/>
            <a:ext cx="5191125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099471"/>
            <a:ext cx="5191125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803130"/>
            <a:ext cx="5572125" cy="167387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5313" y="5103912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430441"/>
            <a:ext cx="5191125" cy="228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697141"/>
            <a:ext cx="5191125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963841"/>
            <a:ext cx="5191125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74390"/>
            <a:ext cx="5572125" cy="2606129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841302"/>
            <a:ext cx="238125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2167830"/>
            <a:ext cx="5191125" cy="2286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2434530"/>
            <a:ext cx="5191125" cy="2286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2701230"/>
            <a:ext cx="5191125" cy="228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871020"/>
            <a:ext cx="5572125" cy="2606129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4490293"/>
            <a:ext cx="238125" cy="1905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816822"/>
            <a:ext cx="5191125" cy="2286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5083522"/>
            <a:ext cx="5191125" cy="2286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5350222"/>
            <a:ext cx="5191125" cy="2286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5743575"/>
            <a:ext cx="166688" cy="13722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571500" y="495300"/>
            <a:ext cx="65836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Structural Causes of HMB</a:t>
            </a:r>
            <a:endParaRPr lang="en-US" sz="1800" dirty="0"/>
          </a:p>
        </p:txBody>
      </p:sp>
      <p:sp>
        <p:nvSpPr>
          <p:cNvPr id="32" name="Text 1"/>
          <p:cNvSpPr/>
          <p:nvPr/>
        </p:nvSpPr>
        <p:spPr>
          <a:xfrm>
            <a:off x="971550" y="1320701"/>
            <a:ext cx="6858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Uterine Fibroids (Leiomyomata)</a:t>
            </a:r>
            <a:endParaRPr lang="en-US" sz="1500" dirty="0"/>
          </a:p>
        </p:txBody>
      </p:sp>
      <p:sp>
        <p:nvSpPr>
          <p:cNvPr id="33" name="Text 2"/>
          <p:cNvSpPr/>
          <p:nvPr/>
        </p:nvSpPr>
        <p:spPr>
          <a:xfrm>
            <a:off x="666750" y="1701701"/>
            <a:ext cx="807859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Commonest</a:t>
            </a:r>
            <a:r>
              <a:rPr lang="en-US" sz="1200" dirty="0">
                <a:solidFill>
                  <a:srgbClr val="34495E"/>
                </a:solidFill>
              </a:rPr>
              <a:t> structural cause of heavy bleeding.</a:t>
            </a:r>
            <a:endParaRPr lang="en-US" sz="1200" dirty="0"/>
          </a:p>
        </p:txBody>
      </p:sp>
      <p:sp>
        <p:nvSpPr>
          <p:cNvPr id="34" name="Text 3"/>
          <p:cNvSpPr/>
          <p:nvPr/>
        </p:nvSpPr>
        <p:spPr>
          <a:xfrm>
            <a:off x="666750" y="1968401"/>
            <a:ext cx="987384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Submucosal</a:t>
            </a:r>
            <a:r>
              <a:rPr lang="en-US" sz="1200" dirty="0">
                <a:solidFill>
                  <a:srgbClr val="34495E"/>
                </a:solidFill>
              </a:rPr>
              <a:t> fibroids correlate with greatest blood loss.</a:t>
            </a:r>
            <a:endParaRPr lang="en-US" sz="1200" dirty="0"/>
          </a:p>
        </p:txBody>
      </p:sp>
      <p:sp>
        <p:nvSpPr>
          <p:cNvPr id="35" name="Text 4"/>
          <p:cNvSpPr/>
          <p:nvPr/>
        </p:nvSpPr>
        <p:spPr>
          <a:xfrm>
            <a:off x="666750" y="2235101"/>
            <a:ext cx="105919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May present as a palpable, firm, non-tender abdominal mass.</a:t>
            </a:r>
            <a:endParaRPr lang="en-US" sz="1200" dirty="0"/>
          </a:p>
        </p:txBody>
      </p:sp>
      <p:sp>
        <p:nvSpPr>
          <p:cNvPr id="36" name="Text 5"/>
          <p:cNvSpPr/>
          <p:nvPr/>
        </p:nvSpPr>
        <p:spPr>
          <a:xfrm>
            <a:off x="971550" y="3185071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Endometrial Polyps</a:t>
            </a:r>
            <a:endParaRPr lang="en-US" sz="1500" dirty="0"/>
          </a:p>
        </p:txBody>
      </p:sp>
      <p:sp>
        <p:nvSpPr>
          <p:cNvPr id="37" name="Text 6"/>
          <p:cNvSpPr/>
          <p:nvPr/>
        </p:nvSpPr>
        <p:spPr>
          <a:xfrm>
            <a:off x="666750" y="3566071"/>
            <a:ext cx="843764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Focal growths of endometrial glands and stroma.</a:t>
            </a:r>
            <a:endParaRPr lang="en-US" sz="1200" dirty="0"/>
          </a:p>
        </p:txBody>
      </p:sp>
      <p:sp>
        <p:nvSpPr>
          <p:cNvPr id="38" name="Text 7"/>
          <p:cNvSpPr/>
          <p:nvPr/>
        </p:nvSpPr>
        <p:spPr>
          <a:xfrm>
            <a:off x="666750" y="3832771"/>
            <a:ext cx="82581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Key indicator: Often causes </a:t>
            </a:r>
            <a:r>
              <a:rPr lang="en-US" sz="1200" b="1" dirty="0">
                <a:solidFill>
                  <a:srgbClr val="2C3E50"/>
                </a:solidFill>
              </a:rPr>
              <a:t>IMB</a:t>
            </a:r>
            <a:r>
              <a:rPr lang="en-US" sz="1200" dirty="0">
                <a:solidFill>
                  <a:srgbClr val="34495E"/>
                </a:solidFill>
              </a:rPr>
              <a:t> alongside HMB.</a:t>
            </a:r>
            <a:endParaRPr lang="en-US" sz="1200" dirty="0"/>
          </a:p>
        </p:txBody>
      </p:sp>
      <p:sp>
        <p:nvSpPr>
          <p:cNvPr id="39" name="Text 8"/>
          <p:cNvSpPr/>
          <p:nvPr/>
        </p:nvSpPr>
        <p:spPr>
          <a:xfrm>
            <a:off x="666750" y="4099471"/>
            <a:ext cx="969431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Usually benign but requires histological confirmation.</a:t>
            </a:r>
            <a:endParaRPr lang="en-US" sz="1200" dirty="0"/>
          </a:p>
        </p:txBody>
      </p:sp>
      <p:sp>
        <p:nvSpPr>
          <p:cNvPr id="40" name="Text 9"/>
          <p:cNvSpPr/>
          <p:nvPr/>
        </p:nvSpPr>
        <p:spPr>
          <a:xfrm>
            <a:off x="971550" y="5049441"/>
            <a:ext cx="251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Adenomyosis</a:t>
            </a:r>
            <a:endParaRPr lang="en-US" sz="1500" dirty="0"/>
          </a:p>
        </p:txBody>
      </p:sp>
      <p:sp>
        <p:nvSpPr>
          <p:cNvPr id="41" name="Text 10"/>
          <p:cNvSpPr/>
          <p:nvPr/>
        </p:nvSpPr>
        <p:spPr>
          <a:xfrm>
            <a:off x="666750" y="5430441"/>
            <a:ext cx="82581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Endometrial tissue deep within the myometrium.</a:t>
            </a:r>
            <a:endParaRPr lang="en-US" sz="1200" dirty="0"/>
          </a:p>
        </p:txBody>
      </p:sp>
      <p:sp>
        <p:nvSpPr>
          <p:cNvPr id="42" name="Text 11"/>
          <p:cNvSpPr/>
          <p:nvPr/>
        </p:nvSpPr>
        <p:spPr>
          <a:xfrm>
            <a:off x="666750" y="5697141"/>
            <a:ext cx="969431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Triad: Heavy periods, </a:t>
            </a:r>
            <a:r>
              <a:rPr lang="en-US" sz="1200" b="1" dirty="0">
                <a:solidFill>
                  <a:srgbClr val="2C3E50"/>
                </a:solidFill>
              </a:rPr>
              <a:t>dysmenorrhoea</a:t>
            </a:r>
            <a:r>
              <a:rPr lang="en-US" sz="1200" dirty="0">
                <a:solidFill>
                  <a:srgbClr val="34495E"/>
                </a:solidFill>
              </a:rPr>
              <a:t>, and bulky uterus.</a:t>
            </a:r>
            <a:endParaRPr lang="en-US" sz="1200" dirty="0"/>
          </a:p>
        </p:txBody>
      </p:sp>
      <p:sp>
        <p:nvSpPr>
          <p:cNvPr id="43" name="Text 12"/>
          <p:cNvSpPr/>
          <p:nvPr/>
        </p:nvSpPr>
        <p:spPr>
          <a:xfrm>
            <a:off x="666750" y="5963841"/>
            <a:ext cx="7540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Diagnosis often suspected on TVUSS or MRI.</a:t>
            </a:r>
            <a:endParaRPr lang="en-US" sz="1200" dirty="0"/>
          </a:p>
        </p:txBody>
      </p:sp>
      <p:sp>
        <p:nvSpPr>
          <p:cNvPr id="44" name="Text 13"/>
          <p:cNvSpPr/>
          <p:nvPr/>
        </p:nvSpPr>
        <p:spPr>
          <a:xfrm>
            <a:off x="6829425" y="178683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Endometrial Hyperplasia</a:t>
            </a:r>
            <a:endParaRPr lang="en-US" sz="1500" dirty="0"/>
          </a:p>
        </p:txBody>
      </p:sp>
      <p:sp>
        <p:nvSpPr>
          <p:cNvPr id="45" name="Text 14"/>
          <p:cNvSpPr/>
          <p:nvPr/>
        </p:nvSpPr>
        <p:spPr>
          <a:xfrm>
            <a:off x="6524625" y="2167830"/>
            <a:ext cx="5667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Often due to </a:t>
            </a:r>
            <a:r>
              <a:rPr lang="en-US" sz="1200" b="1" dirty="0">
                <a:solidFill>
                  <a:srgbClr val="2C3E50"/>
                </a:solidFill>
              </a:rPr>
              <a:t>unopposed oestrogen</a:t>
            </a:r>
            <a:r>
              <a:rPr lang="en-US" sz="1200" dirty="0">
                <a:solidFill>
                  <a:srgbClr val="34495E"/>
                </a:solidFill>
              </a:rPr>
              <a:t> exposure.</a:t>
            </a:r>
            <a:endParaRPr lang="en-US" sz="1200" dirty="0"/>
          </a:p>
        </p:txBody>
      </p:sp>
      <p:sp>
        <p:nvSpPr>
          <p:cNvPr id="46" name="Text 15"/>
          <p:cNvSpPr/>
          <p:nvPr/>
        </p:nvSpPr>
        <p:spPr>
          <a:xfrm>
            <a:off x="6524625" y="2434530"/>
            <a:ext cx="5667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Risk Factors: Obesity, PCOS, Tamoxifen, HRT.</a:t>
            </a:r>
            <a:endParaRPr lang="en-US" sz="1200" dirty="0"/>
          </a:p>
        </p:txBody>
      </p:sp>
      <p:sp>
        <p:nvSpPr>
          <p:cNvPr id="47" name="Text 16"/>
          <p:cNvSpPr/>
          <p:nvPr/>
        </p:nvSpPr>
        <p:spPr>
          <a:xfrm>
            <a:off x="6524625" y="2701230"/>
            <a:ext cx="5667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Pre-malignant potential: Atypical hyperplasia is high risk.</a:t>
            </a:r>
            <a:endParaRPr lang="en-US" sz="1200" dirty="0"/>
          </a:p>
        </p:txBody>
      </p:sp>
      <p:sp>
        <p:nvSpPr>
          <p:cNvPr id="48" name="Text 17"/>
          <p:cNvSpPr/>
          <p:nvPr/>
        </p:nvSpPr>
        <p:spPr>
          <a:xfrm>
            <a:off x="6829425" y="4435822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Endometrial Carcinoma</a:t>
            </a:r>
            <a:endParaRPr lang="en-US" sz="1500" dirty="0"/>
          </a:p>
        </p:txBody>
      </p:sp>
      <p:sp>
        <p:nvSpPr>
          <p:cNvPr id="49" name="Text 18"/>
          <p:cNvSpPr/>
          <p:nvPr/>
        </p:nvSpPr>
        <p:spPr>
          <a:xfrm>
            <a:off x="6524625" y="4816822"/>
            <a:ext cx="5667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Red Flag:</a:t>
            </a:r>
            <a:r>
              <a:rPr lang="en-US" sz="1200" dirty="0">
                <a:solidFill>
                  <a:srgbClr val="34495E"/>
                </a:solidFill>
              </a:rPr>
              <a:t> Always exclude if age &gt;45 with HMB/IMB.</a:t>
            </a:r>
            <a:endParaRPr lang="en-US" sz="1200" dirty="0"/>
          </a:p>
        </p:txBody>
      </p:sp>
      <p:sp>
        <p:nvSpPr>
          <p:cNvPr id="50" name="Text 19"/>
          <p:cNvSpPr/>
          <p:nvPr/>
        </p:nvSpPr>
        <p:spPr>
          <a:xfrm>
            <a:off x="6524625" y="5083522"/>
            <a:ext cx="5667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Presents as PMB in postmenopausal women.</a:t>
            </a:r>
            <a:endParaRPr lang="en-US" sz="1200" dirty="0"/>
          </a:p>
        </p:txBody>
      </p:sp>
      <p:sp>
        <p:nvSpPr>
          <p:cNvPr id="51" name="Text 20"/>
          <p:cNvSpPr/>
          <p:nvPr/>
        </p:nvSpPr>
        <p:spPr>
          <a:xfrm>
            <a:off x="6524625" y="5350222"/>
            <a:ext cx="5667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Requires </a:t>
            </a:r>
            <a:r>
              <a:rPr lang="en-US" sz="1200" b="1" dirty="0">
                <a:solidFill>
                  <a:srgbClr val="2C3E50"/>
                </a:solidFill>
              </a:rPr>
              <a:t>urgent referral</a:t>
            </a:r>
            <a:r>
              <a:rPr lang="en-US" sz="1200" dirty="0">
                <a:solidFill>
                  <a:srgbClr val="34495E"/>
                </a:solidFill>
              </a:rPr>
              <a:t> if clinical suspicion is high.</a:t>
            </a:r>
            <a:endParaRPr lang="en-US" sz="1200" dirty="0"/>
          </a:p>
        </p:txBody>
      </p:sp>
      <p:sp>
        <p:nvSpPr>
          <p:cNvPr id="52" name="Text 21"/>
          <p:cNvSpPr/>
          <p:nvPr/>
        </p:nvSpPr>
        <p:spPr>
          <a:xfrm>
            <a:off x="6672263" y="5712172"/>
            <a:ext cx="55197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Normal smear does NOT exclude endometrial cancer.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483894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55530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69665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074390"/>
            <a:ext cx="5572125" cy="19335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369665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3198465"/>
            <a:ext cx="5572125" cy="3429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3493740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3855690"/>
            <a:ext cx="5114925" cy="117633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5222528"/>
            <a:ext cx="5114925" cy="1176338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571500" y="495300"/>
            <a:ext cx="98755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Non-Structural and Iatrogenic Causes</a:t>
            </a:r>
            <a:endParaRPr lang="en-US" sz="1800" dirty="0"/>
          </a:p>
        </p:txBody>
      </p:sp>
      <p:sp>
        <p:nvSpPr>
          <p:cNvPr id="14" name="Text 1"/>
          <p:cNvSpPr/>
          <p:nvPr/>
        </p:nvSpPr>
        <p:spPr>
          <a:xfrm>
            <a:off x="914400" y="130299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Non-Structural Causes</a:t>
            </a:r>
            <a:endParaRPr lang="en-US" sz="1500" dirty="0"/>
          </a:p>
        </p:txBody>
      </p:sp>
      <p:sp>
        <p:nvSpPr>
          <p:cNvPr id="15" name="Text 2"/>
          <p:cNvSpPr/>
          <p:nvPr/>
        </p:nvSpPr>
        <p:spPr>
          <a:xfrm>
            <a:off x="609600" y="1731615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Dysfunctional Uterine Bleeding (DUB)</a:t>
            </a:r>
            <a:endParaRPr lang="en-US" sz="1200" dirty="0"/>
          </a:p>
        </p:txBody>
      </p:sp>
      <p:sp>
        <p:nvSpPr>
          <p:cNvPr id="16" name="Text 3"/>
          <p:cNvSpPr/>
          <p:nvPr/>
        </p:nvSpPr>
        <p:spPr>
          <a:xfrm>
            <a:off x="609600" y="1998315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5A64"/>
                </a:solidFill>
              </a:rPr>
              <a:t>A diagnosis of exclusion where no structural, systemic, or iatrogenic cause is identified.</a:t>
            </a:r>
            <a:endParaRPr lang="en-US" sz="1125" dirty="0"/>
          </a:p>
        </p:txBody>
      </p:sp>
      <p:sp>
        <p:nvSpPr>
          <p:cNvPr id="17" name="Text 4"/>
          <p:cNvSpPr/>
          <p:nvPr/>
        </p:nvSpPr>
        <p:spPr>
          <a:xfrm>
            <a:off x="609600" y="251266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Hypothyroidism</a:t>
            </a:r>
            <a:endParaRPr lang="en-US" sz="1200" dirty="0"/>
          </a:p>
        </p:txBody>
      </p:sp>
      <p:sp>
        <p:nvSpPr>
          <p:cNvPr id="18" name="Text 5"/>
          <p:cNvSpPr/>
          <p:nvPr/>
        </p:nvSpPr>
        <p:spPr>
          <a:xfrm>
            <a:off x="609600" y="2779365"/>
            <a:ext cx="1158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5A64"/>
                </a:solidFill>
              </a:rPr>
              <a:t>Endocrine cause; screen if fatigue, weight gain, or bradycardia are present.</a:t>
            </a:r>
            <a:endParaRPr lang="en-US" sz="1125" dirty="0"/>
          </a:p>
        </p:txBody>
      </p:sp>
      <p:sp>
        <p:nvSpPr>
          <p:cNvPr id="19" name="Text 6"/>
          <p:cNvSpPr/>
          <p:nvPr/>
        </p:nvSpPr>
        <p:spPr>
          <a:xfrm>
            <a:off x="609600" y="3093690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PCOS</a:t>
            </a:r>
            <a:endParaRPr lang="en-US" sz="1200" dirty="0"/>
          </a:p>
        </p:txBody>
      </p:sp>
      <p:sp>
        <p:nvSpPr>
          <p:cNvPr id="20" name="Text 7"/>
          <p:cNvSpPr/>
          <p:nvPr/>
        </p:nvSpPr>
        <p:spPr>
          <a:xfrm>
            <a:off x="609600" y="3360390"/>
            <a:ext cx="9772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5A64"/>
                </a:solidFill>
              </a:rPr>
              <a:t>Often presents with irregular, heavy, anovulatory cycles.</a:t>
            </a:r>
            <a:endParaRPr lang="en-US" sz="1125" dirty="0"/>
          </a:p>
        </p:txBody>
      </p:sp>
      <p:sp>
        <p:nvSpPr>
          <p:cNvPr id="21" name="Text 8"/>
          <p:cNvSpPr/>
          <p:nvPr/>
        </p:nvSpPr>
        <p:spPr>
          <a:xfrm>
            <a:off x="609600" y="367471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Coagulopathy</a:t>
            </a:r>
            <a:endParaRPr lang="en-US" sz="1200" dirty="0"/>
          </a:p>
        </p:txBody>
      </p:sp>
      <p:sp>
        <p:nvSpPr>
          <p:cNvPr id="22" name="Text 9"/>
          <p:cNvSpPr/>
          <p:nvPr/>
        </p:nvSpPr>
        <p:spPr>
          <a:xfrm>
            <a:off x="609600" y="3941415"/>
            <a:ext cx="1158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5A64"/>
                </a:solidFill>
              </a:rPr>
              <a:t>Von Willebrand disease or thrombocytopenia; consider if HMB since menarche.</a:t>
            </a:r>
            <a:endParaRPr lang="en-US" sz="1125" dirty="0"/>
          </a:p>
        </p:txBody>
      </p:sp>
      <p:sp>
        <p:nvSpPr>
          <p:cNvPr id="23" name="Text 10"/>
          <p:cNvSpPr/>
          <p:nvPr/>
        </p:nvSpPr>
        <p:spPr>
          <a:xfrm>
            <a:off x="6772275" y="1302990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Iatrogenic Factors</a:t>
            </a:r>
            <a:endParaRPr lang="en-US" sz="1500" dirty="0"/>
          </a:p>
        </p:txBody>
      </p:sp>
      <p:sp>
        <p:nvSpPr>
          <p:cNvPr id="24" name="Text 11"/>
          <p:cNvSpPr/>
          <p:nvPr/>
        </p:nvSpPr>
        <p:spPr>
          <a:xfrm>
            <a:off x="6467475" y="173161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Copper IUCD</a:t>
            </a:r>
            <a:endParaRPr lang="en-US" sz="1200" dirty="0"/>
          </a:p>
        </p:txBody>
      </p:sp>
      <p:sp>
        <p:nvSpPr>
          <p:cNvPr id="25" name="Text 12"/>
          <p:cNvSpPr/>
          <p:nvPr/>
        </p:nvSpPr>
        <p:spPr>
          <a:xfrm>
            <a:off x="6467475" y="1998315"/>
            <a:ext cx="5724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5A64"/>
                </a:solidFill>
              </a:rPr>
              <a:t>Non-hormonal contraception known to increase menstrual blood loss volume.</a:t>
            </a:r>
            <a:endParaRPr lang="en-US" sz="1125" dirty="0"/>
          </a:p>
        </p:txBody>
      </p:sp>
      <p:sp>
        <p:nvSpPr>
          <p:cNvPr id="26" name="Text 13"/>
          <p:cNvSpPr/>
          <p:nvPr/>
        </p:nvSpPr>
        <p:spPr>
          <a:xfrm>
            <a:off x="6467475" y="2312640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Anticoagulants</a:t>
            </a:r>
            <a:endParaRPr lang="en-US" sz="1200" dirty="0"/>
          </a:p>
        </p:txBody>
      </p:sp>
      <p:sp>
        <p:nvSpPr>
          <p:cNvPr id="27" name="Text 14"/>
          <p:cNvSpPr/>
          <p:nvPr/>
        </p:nvSpPr>
        <p:spPr>
          <a:xfrm>
            <a:off x="6467475" y="2579340"/>
            <a:ext cx="5724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55A64"/>
                </a:solidFill>
              </a:rPr>
              <a:t>Use of Warfarin, DOACs (Apixaban, Rivaroxaban), or anti-platelets.</a:t>
            </a:r>
            <a:endParaRPr lang="en-US" sz="1125" dirty="0"/>
          </a:p>
        </p:txBody>
      </p:sp>
      <p:sp>
        <p:nvSpPr>
          <p:cNvPr id="28" name="Text 15"/>
          <p:cNvSpPr/>
          <p:nvPr/>
        </p:nvSpPr>
        <p:spPr>
          <a:xfrm>
            <a:off x="6772275" y="3427065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AKT &amp; SCA Check</a:t>
            </a:r>
            <a:endParaRPr lang="en-US" sz="1500" dirty="0"/>
          </a:p>
        </p:txBody>
      </p:sp>
      <p:sp>
        <p:nvSpPr>
          <p:cNvPr id="29" name="Text 16"/>
          <p:cNvSpPr/>
          <p:nvPr/>
        </p:nvSpPr>
        <p:spPr>
          <a:xfrm>
            <a:off x="6610350" y="3998565"/>
            <a:ext cx="4829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28900"/>
                </a:solidFill>
              </a:rPr>
              <a:t>HIGH-YIELD SCREENING</a:t>
            </a:r>
            <a:endParaRPr lang="en-US" sz="1050" dirty="0"/>
          </a:p>
        </p:txBody>
      </p:sp>
      <p:sp>
        <p:nvSpPr>
          <p:cNvPr id="30" name="Text 17"/>
          <p:cNvSpPr/>
          <p:nvPr/>
        </p:nvSpPr>
        <p:spPr>
          <a:xfrm>
            <a:off x="6610350" y="4246215"/>
            <a:ext cx="482917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5D4037"/>
                </a:solidFill>
              </a:rPr>
              <a:t>Do not request TFTs or Coagulation screens routinely. Only screen for coagulopathy if HMB has been present since menarche or if there is a strong family history.</a:t>
            </a:r>
            <a:endParaRPr lang="en-US" sz="1125" dirty="0"/>
          </a:p>
        </p:txBody>
      </p:sp>
      <p:sp>
        <p:nvSpPr>
          <p:cNvPr id="31" name="Text 18"/>
          <p:cNvSpPr/>
          <p:nvPr/>
        </p:nvSpPr>
        <p:spPr>
          <a:xfrm>
            <a:off x="6610350" y="5365403"/>
            <a:ext cx="4829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SCA TIP</a:t>
            </a:r>
            <a:endParaRPr lang="en-US" sz="1050" dirty="0"/>
          </a:p>
        </p:txBody>
      </p:sp>
      <p:sp>
        <p:nvSpPr>
          <p:cNvPr id="32" name="Text 19"/>
          <p:cNvSpPr/>
          <p:nvPr/>
        </p:nvSpPr>
        <p:spPr>
          <a:xfrm>
            <a:off x="6610350" y="5613053"/>
            <a:ext cx="482917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If a patient uses a Copper IUCD, acknowledge it as a likely cause and offer a switch to the LNG-IUS (Mirena) to solve both contraception and bleeding needs.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4006155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74390"/>
            <a:ext cx="3619500" cy="260612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07753"/>
            <a:ext cx="22860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693515"/>
            <a:ext cx="71438" cy="7143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169765"/>
            <a:ext cx="71438" cy="6116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445990"/>
            <a:ext cx="71438" cy="7143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71020"/>
            <a:ext cx="3619500" cy="260612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104382"/>
            <a:ext cx="228600" cy="171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432995"/>
            <a:ext cx="3238500" cy="2095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775895"/>
            <a:ext cx="71438" cy="7143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252145"/>
            <a:ext cx="71438" cy="6116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528370"/>
            <a:ext cx="71438" cy="6116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6250" y="1074390"/>
            <a:ext cx="3619500" cy="260612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76750" y="1307753"/>
            <a:ext cx="228600" cy="171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6750" y="1693515"/>
            <a:ext cx="71438" cy="6116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6750" y="1969740"/>
            <a:ext cx="71438" cy="6116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6750" y="2245965"/>
            <a:ext cx="71438" cy="6116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86250" y="3871020"/>
            <a:ext cx="3619500" cy="2606129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76750" y="4104382"/>
            <a:ext cx="228600" cy="1714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76750" y="4490145"/>
            <a:ext cx="71438" cy="6116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6750" y="4766370"/>
            <a:ext cx="71438" cy="7143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76750" y="5242620"/>
            <a:ext cx="71438" cy="61168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91500" y="1074390"/>
            <a:ext cx="3619500" cy="2606129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82000" y="1307753"/>
            <a:ext cx="228600" cy="17145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82000" y="1636365"/>
            <a:ext cx="3238500" cy="2095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1979265"/>
            <a:ext cx="71438" cy="61168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2255490"/>
            <a:ext cx="71438" cy="61168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2731740"/>
            <a:ext cx="71438" cy="61168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0" y="3871020"/>
            <a:ext cx="3619500" cy="2606129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82000" y="4104382"/>
            <a:ext cx="228600" cy="171450"/>
          </a:xfrm>
          <a:prstGeom prst="rect">
            <a:avLst/>
          </a:prstGeom>
        </p:spPr>
      </p:pic>
      <p:sp>
        <p:nvSpPr>
          <p:cNvPr id="34" name="Text 0"/>
          <p:cNvSpPr/>
          <p:nvPr/>
        </p:nvSpPr>
        <p:spPr>
          <a:xfrm>
            <a:off x="571500" y="495300"/>
            <a:ext cx="87782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Clinical Assessment: Key History</a:t>
            </a:r>
            <a:endParaRPr lang="en-US" sz="1800" dirty="0"/>
          </a:p>
        </p:txBody>
      </p:sp>
      <p:sp>
        <p:nvSpPr>
          <p:cNvPr id="35" name="Text 1"/>
          <p:cNvSpPr/>
          <p:nvPr/>
        </p:nvSpPr>
        <p:spPr>
          <a:xfrm>
            <a:off x="914400" y="126489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Degree of Blood Loss</a:t>
            </a:r>
            <a:endParaRPr lang="en-US" sz="1350" dirty="0"/>
          </a:p>
        </p:txBody>
      </p:sp>
      <p:sp>
        <p:nvSpPr>
          <p:cNvPr id="36" name="Text 2"/>
          <p:cNvSpPr/>
          <p:nvPr/>
        </p:nvSpPr>
        <p:spPr>
          <a:xfrm>
            <a:off x="719138" y="1636365"/>
            <a:ext cx="30908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Frequency: Changing pads/tampons every 1–2 hours</a:t>
            </a:r>
            <a:endParaRPr lang="en-US" sz="1125" dirty="0"/>
          </a:p>
        </p:txBody>
      </p:sp>
      <p:sp>
        <p:nvSpPr>
          <p:cNvPr id="37" name="Text 3"/>
          <p:cNvSpPr/>
          <p:nvPr/>
        </p:nvSpPr>
        <p:spPr>
          <a:xfrm>
            <a:off x="719138" y="2112615"/>
            <a:ext cx="777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Volume: Passing clots larger than a 50p coin</a:t>
            </a:r>
            <a:endParaRPr lang="en-US" sz="1125" dirty="0"/>
          </a:p>
        </p:txBody>
      </p:sp>
      <p:sp>
        <p:nvSpPr>
          <p:cNvPr id="38" name="Text 4"/>
          <p:cNvSpPr/>
          <p:nvPr/>
        </p:nvSpPr>
        <p:spPr>
          <a:xfrm>
            <a:off x="719138" y="2388840"/>
            <a:ext cx="30908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Flooding: Leaking through clothes or double protection</a:t>
            </a:r>
            <a:endParaRPr lang="en-US" sz="1125" dirty="0"/>
          </a:p>
        </p:txBody>
      </p:sp>
      <p:sp>
        <p:nvSpPr>
          <p:cNvPr id="39" name="Text 5"/>
          <p:cNvSpPr/>
          <p:nvPr/>
        </p:nvSpPr>
        <p:spPr>
          <a:xfrm>
            <a:off x="914400" y="406152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Impact on Quality of Life</a:t>
            </a:r>
            <a:endParaRPr lang="en-US" sz="1350" dirty="0"/>
          </a:p>
        </p:txBody>
      </p:sp>
      <p:sp>
        <p:nvSpPr>
          <p:cNvPr id="40" name="Text 6"/>
          <p:cNvSpPr/>
          <p:nvPr/>
        </p:nvSpPr>
        <p:spPr>
          <a:xfrm>
            <a:off x="647700" y="4432995"/>
            <a:ext cx="30861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E7D32"/>
                </a:solidFill>
              </a:rPr>
              <a:t>DIAGNOSTIC CRITERION</a:t>
            </a:r>
            <a:endParaRPr lang="en-US" sz="900" dirty="0"/>
          </a:p>
        </p:txBody>
      </p:sp>
      <p:sp>
        <p:nvSpPr>
          <p:cNvPr id="41" name="Text 7"/>
          <p:cNvSpPr/>
          <p:nvPr/>
        </p:nvSpPr>
        <p:spPr>
          <a:xfrm>
            <a:off x="719138" y="4718745"/>
            <a:ext cx="30908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Physical/Social: Restricting daily activities or exercise</a:t>
            </a:r>
            <a:endParaRPr lang="en-US" sz="1125" dirty="0"/>
          </a:p>
        </p:txBody>
      </p:sp>
      <p:sp>
        <p:nvSpPr>
          <p:cNvPr id="42" name="Text 8"/>
          <p:cNvSpPr/>
          <p:nvPr/>
        </p:nvSpPr>
        <p:spPr>
          <a:xfrm>
            <a:off x="719138" y="5194995"/>
            <a:ext cx="6515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Work: Time off or reduced productivity</a:t>
            </a:r>
            <a:endParaRPr lang="en-US" sz="1125" dirty="0"/>
          </a:p>
        </p:txBody>
      </p:sp>
      <p:sp>
        <p:nvSpPr>
          <p:cNvPr id="43" name="Text 9"/>
          <p:cNvSpPr/>
          <p:nvPr/>
        </p:nvSpPr>
        <p:spPr>
          <a:xfrm>
            <a:off x="719138" y="5471220"/>
            <a:ext cx="8229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Emotional: Anxiety regarding leakage or flooding</a:t>
            </a:r>
            <a:endParaRPr lang="en-US" sz="1125" dirty="0"/>
          </a:p>
        </p:txBody>
      </p:sp>
      <p:sp>
        <p:nvSpPr>
          <p:cNvPr id="44" name="Text 10"/>
          <p:cNvSpPr/>
          <p:nvPr/>
        </p:nvSpPr>
        <p:spPr>
          <a:xfrm>
            <a:off x="4819650" y="126489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Bleeding Patterns</a:t>
            </a:r>
            <a:endParaRPr lang="en-US" sz="1350" dirty="0"/>
          </a:p>
        </p:txBody>
      </p:sp>
      <p:sp>
        <p:nvSpPr>
          <p:cNvPr id="45" name="Text 11"/>
          <p:cNvSpPr/>
          <p:nvPr/>
        </p:nvSpPr>
        <p:spPr>
          <a:xfrm>
            <a:off x="4624388" y="1636365"/>
            <a:ext cx="756761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IMB:</a:t>
            </a:r>
            <a:r>
              <a:rPr lang="en-US" sz="1125" dirty="0">
                <a:solidFill>
                  <a:srgbClr val="34495E"/>
                </a:solidFill>
              </a:rPr>
              <a:t> Bleeding between regular periods (Crucial)</a:t>
            </a:r>
            <a:endParaRPr lang="en-US" sz="1125" dirty="0"/>
          </a:p>
        </p:txBody>
      </p:sp>
      <p:sp>
        <p:nvSpPr>
          <p:cNvPr id="46" name="Text 12"/>
          <p:cNvSpPr/>
          <p:nvPr/>
        </p:nvSpPr>
        <p:spPr>
          <a:xfrm>
            <a:off x="4624388" y="1912590"/>
            <a:ext cx="756761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PCB:</a:t>
            </a:r>
            <a:r>
              <a:rPr lang="en-US" sz="1125" dirty="0">
                <a:solidFill>
                  <a:srgbClr val="34495E"/>
                </a:solidFill>
              </a:rPr>
              <a:t> Bleeding after intercourse (Cervical check)</a:t>
            </a:r>
            <a:endParaRPr lang="en-US" sz="1125" dirty="0"/>
          </a:p>
        </p:txBody>
      </p:sp>
      <p:sp>
        <p:nvSpPr>
          <p:cNvPr id="47" name="Text 13"/>
          <p:cNvSpPr/>
          <p:nvPr/>
        </p:nvSpPr>
        <p:spPr>
          <a:xfrm>
            <a:off x="4624388" y="2188815"/>
            <a:ext cx="30908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Cycle:</a:t>
            </a:r>
            <a:r>
              <a:rPr lang="en-US" sz="1125" dirty="0">
                <a:solidFill>
                  <a:srgbClr val="34495E"/>
                </a:solidFill>
              </a:rPr>
              <a:t> Regular vs. Irregular (Anovulatory/PCOS)</a:t>
            </a:r>
            <a:endParaRPr lang="en-US" sz="1125" dirty="0"/>
          </a:p>
        </p:txBody>
      </p:sp>
      <p:sp>
        <p:nvSpPr>
          <p:cNvPr id="48" name="Text 14"/>
          <p:cNvSpPr/>
          <p:nvPr/>
        </p:nvSpPr>
        <p:spPr>
          <a:xfrm>
            <a:off x="4819650" y="406152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Associated Symptoms</a:t>
            </a:r>
            <a:endParaRPr lang="en-US" sz="1350" dirty="0"/>
          </a:p>
        </p:txBody>
      </p:sp>
      <p:sp>
        <p:nvSpPr>
          <p:cNvPr id="49" name="Text 15"/>
          <p:cNvSpPr/>
          <p:nvPr/>
        </p:nvSpPr>
        <p:spPr>
          <a:xfrm>
            <a:off x="4624388" y="4432995"/>
            <a:ext cx="6686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Pain: Dysmenorrhoea or deep dyspareunia</a:t>
            </a:r>
            <a:endParaRPr lang="en-US" sz="1125" dirty="0"/>
          </a:p>
        </p:txBody>
      </p:sp>
      <p:sp>
        <p:nvSpPr>
          <p:cNvPr id="50" name="Text 16"/>
          <p:cNvSpPr/>
          <p:nvPr/>
        </p:nvSpPr>
        <p:spPr>
          <a:xfrm>
            <a:off x="4624388" y="4709220"/>
            <a:ext cx="30908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Pressure: Bloating, constipation, or urinary frequency</a:t>
            </a:r>
            <a:endParaRPr lang="en-US" sz="1125" dirty="0"/>
          </a:p>
        </p:txBody>
      </p:sp>
      <p:sp>
        <p:nvSpPr>
          <p:cNvPr id="51" name="Text 17"/>
          <p:cNvSpPr/>
          <p:nvPr/>
        </p:nvSpPr>
        <p:spPr>
          <a:xfrm>
            <a:off x="4624388" y="5185470"/>
            <a:ext cx="7372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Anaemia: Fatigue, lethargy, or palpitations</a:t>
            </a:r>
            <a:endParaRPr lang="en-US" sz="1125" dirty="0"/>
          </a:p>
        </p:txBody>
      </p:sp>
      <p:sp>
        <p:nvSpPr>
          <p:cNvPr id="52" name="Text 18"/>
          <p:cNvSpPr/>
          <p:nvPr/>
        </p:nvSpPr>
        <p:spPr>
          <a:xfrm>
            <a:off x="8724900" y="1264890"/>
            <a:ext cx="3467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Risk Factors &amp; Meds</a:t>
            </a:r>
            <a:endParaRPr lang="en-US" sz="1350" dirty="0"/>
          </a:p>
        </p:txBody>
      </p:sp>
      <p:sp>
        <p:nvSpPr>
          <p:cNvPr id="53" name="Text 19"/>
          <p:cNvSpPr/>
          <p:nvPr/>
        </p:nvSpPr>
        <p:spPr>
          <a:xfrm>
            <a:off x="8458200" y="1636365"/>
            <a:ext cx="30861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7F17"/>
                </a:solidFill>
              </a:rPr>
              <a:t>AKT HIGH YIELD</a:t>
            </a:r>
            <a:endParaRPr lang="en-US" sz="900" dirty="0"/>
          </a:p>
        </p:txBody>
      </p:sp>
      <p:sp>
        <p:nvSpPr>
          <p:cNvPr id="54" name="Text 20"/>
          <p:cNvSpPr/>
          <p:nvPr/>
        </p:nvSpPr>
        <p:spPr>
          <a:xfrm>
            <a:off x="8529638" y="1922115"/>
            <a:ext cx="366236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Endometrial Risk: Obesity, PCOS, Nulliparity, FH</a:t>
            </a:r>
            <a:endParaRPr lang="en-US" sz="1125" dirty="0"/>
          </a:p>
        </p:txBody>
      </p:sp>
      <p:sp>
        <p:nvSpPr>
          <p:cNvPr id="55" name="Text 21"/>
          <p:cNvSpPr/>
          <p:nvPr/>
        </p:nvSpPr>
        <p:spPr>
          <a:xfrm>
            <a:off x="8529638" y="2198340"/>
            <a:ext cx="30908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Iatrogenic: Copper IUCD, Anticoagulants, DOACs</a:t>
            </a:r>
            <a:endParaRPr lang="en-US" sz="1125" dirty="0"/>
          </a:p>
        </p:txBody>
      </p:sp>
      <p:sp>
        <p:nvSpPr>
          <p:cNvPr id="56" name="Text 22"/>
          <p:cNvSpPr/>
          <p:nvPr/>
        </p:nvSpPr>
        <p:spPr>
          <a:xfrm>
            <a:off x="8529638" y="2674590"/>
            <a:ext cx="366236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Smear: Always verify last cervical screening date</a:t>
            </a:r>
            <a:endParaRPr lang="en-US" sz="1125" dirty="0"/>
          </a:p>
        </p:txBody>
      </p:sp>
      <p:sp>
        <p:nvSpPr>
          <p:cNvPr id="57" name="Text 23"/>
          <p:cNvSpPr/>
          <p:nvPr/>
        </p:nvSpPr>
        <p:spPr>
          <a:xfrm>
            <a:off x="8724900" y="4061520"/>
            <a:ext cx="3467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SCA Consultation Tip</a:t>
            </a:r>
            <a:endParaRPr lang="en-US" sz="1350" dirty="0"/>
          </a:p>
        </p:txBody>
      </p:sp>
      <p:sp>
        <p:nvSpPr>
          <p:cNvPr id="58" name="Text 24"/>
          <p:cNvSpPr/>
          <p:nvPr/>
        </p:nvSpPr>
        <p:spPr>
          <a:xfrm>
            <a:off x="8382000" y="4432995"/>
            <a:ext cx="381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34495E"/>
                </a:solidFill>
              </a:rPr>
              <a:t>"How much is this affecting your day-to-day life?"</a:t>
            </a:r>
            <a:endParaRPr lang="en-US" sz="1125" dirty="0"/>
          </a:p>
        </p:txBody>
      </p:sp>
      <p:sp>
        <p:nvSpPr>
          <p:cNvPr id="59" name="Text 25"/>
          <p:cNvSpPr/>
          <p:nvPr/>
        </p:nvSpPr>
        <p:spPr>
          <a:xfrm>
            <a:off x="8382000" y="4709220"/>
            <a:ext cx="3238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Document the functional impact explicitly to justify the diagnosis of HMB.</a:t>
            </a:r>
            <a:endParaRPr lang="en-US" sz="1125" dirty="0"/>
          </a:p>
        </p:txBody>
      </p:sp>
      <p:sp>
        <p:nvSpPr>
          <p:cNvPr id="60" name="Text 26"/>
          <p:cNvSpPr/>
          <p:nvPr/>
        </p:nvSpPr>
        <p:spPr>
          <a:xfrm>
            <a:off x="8382000" y="5185470"/>
            <a:ext cx="381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Always</a:t>
            </a:r>
            <a:r>
              <a:rPr lang="en-US" sz="1125" dirty="0">
                <a:solidFill>
                  <a:srgbClr val="34495E"/>
                </a:solidFill>
              </a:rPr>
              <a:t> ask about IMB/PCB in every consultation.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598194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3657600" cy="54026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3156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26865"/>
            <a:ext cx="166688" cy="1666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659261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264991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097387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905500"/>
            <a:ext cx="3200400" cy="342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1074390"/>
            <a:ext cx="3657600" cy="540261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5800" y="1331565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1826865"/>
            <a:ext cx="166688" cy="1666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2659261"/>
            <a:ext cx="166688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3491657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5705475"/>
            <a:ext cx="3200400" cy="5429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3400" y="1074390"/>
            <a:ext cx="3657600" cy="540261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0" y="1466255"/>
            <a:ext cx="285750" cy="244822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112615"/>
            <a:ext cx="166688" cy="1666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0" y="2718346"/>
            <a:ext cx="166688" cy="1666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3324076"/>
            <a:ext cx="166688" cy="16668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0" y="4156472"/>
            <a:ext cx="166688" cy="16668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0" y="5705475"/>
            <a:ext cx="3200400" cy="542925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571500" y="495300"/>
            <a:ext cx="104241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Identifying Red Flags and Risk Factors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1009650" y="1302990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C3E50"/>
                </a:solidFill>
              </a:rPr>
              <a:t>URGENT RED FLAGS</a:t>
            </a:r>
            <a:endParaRPr lang="en-US" sz="1500" dirty="0"/>
          </a:p>
        </p:txBody>
      </p:sp>
      <p:sp>
        <p:nvSpPr>
          <p:cNvPr id="27" name="Text 2"/>
          <p:cNvSpPr/>
          <p:nvPr/>
        </p:nvSpPr>
        <p:spPr>
          <a:xfrm>
            <a:off x="890588" y="1779240"/>
            <a:ext cx="2919413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B71C1C"/>
                </a:solidFill>
              </a:rPr>
              <a:t>Postmenopausal Bleeding (PMB):</a:t>
            </a:r>
            <a:r>
              <a:rPr lang="en-US" sz="1275" dirty="0">
                <a:solidFill>
                  <a:srgbClr val="2C3E50"/>
                </a:solidFill>
              </a:rPr>
              <a:t> Any bleeding ≥12 months after LMP requires urgent referral.</a:t>
            </a:r>
            <a:endParaRPr lang="en-US" sz="1275" dirty="0"/>
          </a:p>
        </p:txBody>
      </p:sp>
      <p:sp>
        <p:nvSpPr>
          <p:cNvPr id="28" name="Text 3"/>
          <p:cNvSpPr/>
          <p:nvPr/>
        </p:nvSpPr>
        <p:spPr>
          <a:xfrm>
            <a:off x="890588" y="2611636"/>
            <a:ext cx="291941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B71C1C"/>
                </a:solidFill>
              </a:rPr>
              <a:t>Age &gt;45 with Persistent IMB:</a:t>
            </a:r>
            <a:r>
              <a:rPr lang="en-US" sz="1275" dirty="0">
                <a:solidFill>
                  <a:srgbClr val="2C3E50"/>
                </a:solidFill>
              </a:rPr>
              <a:t> High suspicion for endometrial pathology.</a:t>
            </a:r>
            <a:endParaRPr lang="en-US" sz="1275" dirty="0"/>
          </a:p>
        </p:txBody>
      </p:sp>
      <p:sp>
        <p:nvSpPr>
          <p:cNvPr id="29" name="Text 4"/>
          <p:cNvSpPr/>
          <p:nvPr/>
        </p:nvSpPr>
        <p:spPr>
          <a:xfrm>
            <a:off x="890588" y="3217366"/>
            <a:ext cx="2919413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B71C1C"/>
                </a:solidFill>
              </a:rPr>
              <a:t>Tamoxifen Use:</a:t>
            </a:r>
            <a:r>
              <a:rPr lang="en-US" sz="1275" dirty="0">
                <a:solidFill>
                  <a:srgbClr val="2C3E50"/>
                </a:solidFill>
              </a:rPr>
              <a:t> Any vaginal bleeding on tamoxifen needs a 2-week wait referral.</a:t>
            </a:r>
            <a:endParaRPr lang="en-US" sz="1275" dirty="0"/>
          </a:p>
        </p:txBody>
      </p:sp>
      <p:sp>
        <p:nvSpPr>
          <p:cNvPr id="30" name="Text 5"/>
          <p:cNvSpPr/>
          <p:nvPr/>
        </p:nvSpPr>
        <p:spPr>
          <a:xfrm>
            <a:off x="890588" y="4049762"/>
            <a:ext cx="291941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B71C1C"/>
                </a:solidFill>
              </a:rPr>
              <a:t>Rapidly Enlarging Uterus:</a:t>
            </a:r>
            <a:r>
              <a:rPr lang="en-US" sz="1275" dirty="0">
                <a:solidFill>
                  <a:srgbClr val="2C3E50"/>
                </a:solidFill>
              </a:rPr>
              <a:t> Consider fibroid vs. uterine sarcoma.</a:t>
            </a:r>
            <a:endParaRPr lang="en-US" sz="1275" dirty="0"/>
          </a:p>
        </p:txBody>
      </p:sp>
      <p:sp>
        <p:nvSpPr>
          <p:cNvPr id="31" name="Text 6"/>
          <p:cNvSpPr/>
          <p:nvPr/>
        </p:nvSpPr>
        <p:spPr>
          <a:xfrm>
            <a:off x="609600" y="5905500"/>
            <a:ext cx="88544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46E7A"/>
                </a:solidFill>
              </a:rPr>
              <a:t>Referral pathway: 2-week wait / Urgent 1-day referral.</a:t>
            </a:r>
            <a:endParaRPr lang="en-US" sz="1050" dirty="0"/>
          </a:p>
        </p:txBody>
      </p:sp>
      <p:sp>
        <p:nvSpPr>
          <p:cNvPr id="32" name="Text 7"/>
          <p:cNvSpPr/>
          <p:nvPr/>
        </p:nvSpPr>
        <p:spPr>
          <a:xfrm>
            <a:off x="4895850" y="130299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C3E50"/>
                </a:solidFill>
              </a:rPr>
              <a:t>CLINICAL SCREEN</a:t>
            </a:r>
            <a:endParaRPr lang="en-US" sz="1500" dirty="0"/>
          </a:p>
        </p:txBody>
      </p:sp>
      <p:sp>
        <p:nvSpPr>
          <p:cNvPr id="33" name="Text 8"/>
          <p:cNvSpPr/>
          <p:nvPr/>
        </p:nvSpPr>
        <p:spPr>
          <a:xfrm>
            <a:off x="4776788" y="1779240"/>
            <a:ext cx="2919413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Symptoms of Anaemia:</a:t>
            </a:r>
            <a:r>
              <a:rPr lang="en-US" sz="1275" dirty="0">
                <a:solidFill>
                  <a:srgbClr val="2C3E50"/>
                </a:solidFill>
              </a:rPr>
              <a:t> Lethargy, fatigue, palpitations, and shortness of breath.</a:t>
            </a:r>
            <a:endParaRPr lang="en-US" sz="1275" dirty="0"/>
          </a:p>
        </p:txBody>
      </p:sp>
      <p:sp>
        <p:nvSpPr>
          <p:cNvPr id="34" name="Text 9"/>
          <p:cNvSpPr/>
          <p:nvPr/>
        </p:nvSpPr>
        <p:spPr>
          <a:xfrm>
            <a:off x="4776788" y="2611636"/>
            <a:ext cx="2919413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Pressure Symptoms:</a:t>
            </a:r>
            <a:r>
              <a:rPr lang="en-US" sz="1275" dirty="0">
                <a:solidFill>
                  <a:srgbClr val="2C3E50"/>
                </a:solidFill>
              </a:rPr>
              <a:t> Abdominal bloating, constipation, and urinary frequency (often fibroid related).</a:t>
            </a:r>
            <a:endParaRPr lang="en-US" sz="1275" dirty="0"/>
          </a:p>
        </p:txBody>
      </p:sp>
      <p:sp>
        <p:nvSpPr>
          <p:cNvPr id="35" name="Text 10"/>
          <p:cNvSpPr/>
          <p:nvPr/>
        </p:nvSpPr>
        <p:spPr>
          <a:xfrm>
            <a:off x="4776788" y="3444032"/>
            <a:ext cx="2919413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Pelvic Pain:</a:t>
            </a:r>
            <a:r>
              <a:rPr lang="en-US" sz="1275" dirty="0">
                <a:solidFill>
                  <a:srgbClr val="2C3E50"/>
                </a:solidFill>
              </a:rPr>
              <a:t> Dysmenorrhoea, deep dyspareunia, or chronic pelvic discomfort.</a:t>
            </a:r>
            <a:endParaRPr lang="en-US" sz="1275" dirty="0"/>
          </a:p>
        </p:txBody>
      </p:sp>
      <p:sp>
        <p:nvSpPr>
          <p:cNvPr id="36" name="Text 11"/>
          <p:cNvSpPr/>
          <p:nvPr/>
        </p:nvSpPr>
        <p:spPr>
          <a:xfrm>
            <a:off x="4495800" y="5705475"/>
            <a:ext cx="320040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46E7A"/>
                </a:solidFill>
              </a:rPr>
              <a:t>Always check FBC in women with HMB to assess iron deficiency.</a:t>
            </a:r>
            <a:endParaRPr lang="en-US" sz="1050" dirty="0"/>
          </a:p>
        </p:txBody>
      </p:sp>
      <p:sp>
        <p:nvSpPr>
          <p:cNvPr id="37" name="Text 12"/>
          <p:cNvSpPr/>
          <p:nvPr/>
        </p:nvSpPr>
        <p:spPr>
          <a:xfrm>
            <a:off x="8782050" y="1302990"/>
            <a:ext cx="28003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2C3E50"/>
                </a:solidFill>
              </a:rPr>
              <a:t>ENDOMETRIAL CANCER RISKS</a:t>
            </a:r>
            <a:endParaRPr lang="en-US" sz="1500" dirty="0"/>
          </a:p>
        </p:txBody>
      </p:sp>
      <p:sp>
        <p:nvSpPr>
          <p:cNvPr id="38" name="Text 13"/>
          <p:cNvSpPr/>
          <p:nvPr/>
        </p:nvSpPr>
        <p:spPr>
          <a:xfrm>
            <a:off x="8662988" y="2064990"/>
            <a:ext cx="291941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Obesity (BMI &gt;30):</a:t>
            </a:r>
            <a:r>
              <a:rPr lang="en-US" sz="1275" dirty="0">
                <a:solidFill>
                  <a:srgbClr val="2C3E50"/>
                </a:solidFill>
              </a:rPr>
              <a:t> Peripheral conversion of androgens to oestrogens.</a:t>
            </a:r>
            <a:endParaRPr lang="en-US" sz="1275" dirty="0"/>
          </a:p>
        </p:txBody>
      </p:sp>
      <p:sp>
        <p:nvSpPr>
          <p:cNvPr id="39" name="Text 14"/>
          <p:cNvSpPr/>
          <p:nvPr/>
        </p:nvSpPr>
        <p:spPr>
          <a:xfrm>
            <a:off x="8662988" y="2670721"/>
            <a:ext cx="291941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PCOS:</a:t>
            </a:r>
            <a:r>
              <a:rPr lang="en-US" sz="1275" dirty="0">
                <a:solidFill>
                  <a:srgbClr val="2C3E50"/>
                </a:solidFill>
              </a:rPr>
              <a:t> Long-term anovulatory cycles leading to unopposed oestrogen.</a:t>
            </a:r>
            <a:endParaRPr lang="en-US" sz="1275" dirty="0"/>
          </a:p>
        </p:txBody>
      </p:sp>
      <p:sp>
        <p:nvSpPr>
          <p:cNvPr id="40" name="Text 15"/>
          <p:cNvSpPr/>
          <p:nvPr/>
        </p:nvSpPr>
        <p:spPr>
          <a:xfrm>
            <a:off x="8662988" y="3276451"/>
            <a:ext cx="2919413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Family History:</a:t>
            </a:r>
            <a:r>
              <a:rPr lang="en-US" sz="1275" dirty="0">
                <a:solidFill>
                  <a:srgbClr val="2C3E50"/>
                </a:solidFill>
              </a:rPr>
              <a:t> Lynch Syndrome (HNPCC) or significant history of colon/endometrial cancer.</a:t>
            </a:r>
            <a:endParaRPr lang="en-US" sz="1275" dirty="0"/>
          </a:p>
        </p:txBody>
      </p:sp>
      <p:sp>
        <p:nvSpPr>
          <p:cNvPr id="41" name="Text 16"/>
          <p:cNvSpPr/>
          <p:nvPr/>
        </p:nvSpPr>
        <p:spPr>
          <a:xfrm>
            <a:off x="8662988" y="4108847"/>
            <a:ext cx="291941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Nulliparity:</a:t>
            </a:r>
            <a:r>
              <a:rPr lang="en-US" sz="1275" dirty="0">
                <a:solidFill>
                  <a:srgbClr val="2C3E50"/>
                </a:solidFill>
              </a:rPr>
              <a:t> Increased cumulative lifetime oestrogen exposure.</a:t>
            </a:r>
            <a:endParaRPr lang="en-US" sz="1275" dirty="0"/>
          </a:p>
        </p:txBody>
      </p:sp>
      <p:sp>
        <p:nvSpPr>
          <p:cNvPr id="42" name="Text 17"/>
          <p:cNvSpPr/>
          <p:nvPr/>
        </p:nvSpPr>
        <p:spPr>
          <a:xfrm>
            <a:off x="8382000" y="5705475"/>
            <a:ext cx="320040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46E7A"/>
                </a:solidFill>
              </a:rPr>
              <a:t>AKT Tip: Unopposed oestrogen is the common physiological driver here.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3836640" cy="50289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260612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5853"/>
            <a:ext cx="19050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12565"/>
            <a:ext cx="190500" cy="16921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65015"/>
            <a:ext cx="190500" cy="1602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817465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71020"/>
            <a:ext cx="5572125" cy="260612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42482"/>
            <a:ext cx="190500" cy="171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509195"/>
            <a:ext cx="190500" cy="17918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061645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385495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74390"/>
            <a:ext cx="5572125" cy="260612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345853"/>
            <a:ext cx="190500" cy="1714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712565"/>
            <a:ext cx="190500" cy="33858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493615"/>
            <a:ext cx="190500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3871020"/>
            <a:ext cx="5572125" cy="260612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142482"/>
            <a:ext cx="190500" cy="17145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495300"/>
            <a:ext cx="79552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Physical Examination Guidance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895350" y="1302990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Abdominal Examination</a:t>
            </a:r>
            <a:endParaRPr lang="en-US" sz="1350" dirty="0"/>
          </a:p>
        </p:txBody>
      </p:sp>
      <p:sp>
        <p:nvSpPr>
          <p:cNvPr id="23" name="Text 2"/>
          <p:cNvSpPr/>
          <p:nvPr/>
        </p:nvSpPr>
        <p:spPr>
          <a:xfrm>
            <a:off x="895350" y="1674465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Recommended for patients reporting abdominal pain, bloating, or constipation.</a:t>
            </a:r>
            <a:endParaRPr lang="en-US" sz="1200" dirty="0"/>
          </a:p>
        </p:txBody>
      </p:sp>
      <p:sp>
        <p:nvSpPr>
          <p:cNvPr id="24" name="Text 3"/>
          <p:cNvSpPr/>
          <p:nvPr/>
        </p:nvSpPr>
        <p:spPr>
          <a:xfrm>
            <a:off x="895350" y="2226915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Check for a palpable uterus (e.g., &gt;10-week size) or suspicious masses.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895350" y="2779365"/>
            <a:ext cx="11296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Assess for urinary frequency or pressure symptoms (fibroid indicators).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895350" y="4099620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Pelvic &amp; Cervical Examination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895350" y="4471095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Mandatory before Mirena (LNG-IUS) fitting</a:t>
            </a:r>
            <a:r>
              <a:rPr lang="en-US" sz="1200" dirty="0">
                <a:solidFill>
                  <a:srgbClr val="2C3E50"/>
                </a:solidFill>
              </a:rPr>
              <a:t>to assess uterine position and size.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895350" y="5023545"/>
            <a:ext cx="11296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Required if: IMB, PCB, pelvic pain, or suspected cervical pathology.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895350" y="5347395"/>
            <a:ext cx="11296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Speculum: Check for ectropion, polyps, or abnormal-looking cervix.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6753225" y="1302990"/>
            <a:ext cx="54387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NICE NG88: The "No Exam" Rule</a:t>
            </a:r>
            <a:endParaRPr lang="en-US" sz="1350" dirty="0"/>
          </a:p>
        </p:txBody>
      </p:sp>
      <p:sp>
        <p:nvSpPr>
          <p:cNvPr id="31" name="Text 10"/>
          <p:cNvSpPr/>
          <p:nvPr/>
        </p:nvSpPr>
        <p:spPr>
          <a:xfrm>
            <a:off x="6753225" y="1674465"/>
            <a:ext cx="51149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 pelvic examination is</a:t>
            </a:r>
            <a:r>
              <a:rPr lang="en-US" sz="1200" b="1" dirty="0">
                <a:solidFill>
                  <a:srgbClr val="2C3E50"/>
                </a:solidFill>
              </a:rPr>
              <a:t>NOT mandatory</a:t>
            </a:r>
            <a:r>
              <a:rPr lang="en-US" sz="1200" dirty="0">
                <a:solidFill>
                  <a:srgbClr val="2C3E50"/>
                </a:solidFill>
              </a:rPr>
              <a:t>to start pharmaceutical treatment (e.g., Tranexamic acid) if no structural abnormality is suspected.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753225" y="2455515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This is a high-yield AKT point: Do not delay medical management solely for an exam if red flags are absent.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6753225" y="4099620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SCA Consultation Tip</a:t>
            </a:r>
            <a:endParaRPr lang="en-US" sz="1350" dirty="0"/>
          </a:p>
        </p:txBody>
      </p:sp>
      <p:sp>
        <p:nvSpPr>
          <p:cNvPr id="34" name="Text 13"/>
          <p:cNvSpPr/>
          <p:nvPr/>
        </p:nvSpPr>
        <p:spPr>
          <a:xfrm>
            <a:off x="6467475" y="4471095"/>
            <a:ext cx="51149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During the consultation, explain why an exam might be needed: "Before we fit the hormone-releasing device (Mirena), I need to perform a quick internal check to ensure the device will sit correctly and safely."</a:t>
            </a:r>
            <a:endParaRPr lang="en-US" sz="1200" dirty="0"/>
          </a:p>
        </p:txBody>
      </p:sp>
      <p:sp>
        <p:nvSpPr>
          <p:cNvPr id="35" name="Text 14"/>
          <p:cNvSpPr/>
          <p:nvPr/>
        </p:nvSpPr>
        <p:spPr>
          <a:xfrm>
            <a:off x="6467475" y="5271195"/>
            <a:ext cx="5724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C3E50"/>
                </a:solidFill>
              </a:rPr>
              <a:t>Always document consent and the presence of a chaperone.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4428530" cy="50289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065514" cy="544577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360140"/>
            <a:ext cx="571500" cy="571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813" y="1512540"/>
            <a:ext cx="33337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826990"/>
            <a:ext cx="238125" cy="2381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541365"/>
            <a:ext cx="238125" cy="26446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255740"/>
            <a:ext cx="238125" cy="2070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2264" y="1074390"/>
            <a:ext cx="6078736" cy="149706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2764" y="1264890"/>
            <a:ext cx="5697736" cy="3333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22764" y="1315492"/>
            <a:ext cx="190500" cy="15582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32264" y="2761952"/>
            <a:ext cx="6078736" cy="128379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22764" y="2952452"/>
            <a:ext cx="5697736" cy="3333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22764" y="3003054"/>
            <a:ext cx="190500" cy="15582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32264" y="4236244"/>
            <a:ext cx="6078736" cy="128379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2764" y="4426744"/>
            <a:ext cx="5697736" cy="3333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22764" y="4477345"/>
            <a:ext cx="190500" cy="1558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32264" y="5805785"/>
            <a:ext cx="6078736" cy="7143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70389" y="6067723"/>
            <a:ext cx="190500" cy="1905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495300"/>
            <a:ext cx="96012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Mandatory and Indicated Blood Tests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1381125" y="1488728"/>
            <a:ext cx="42748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60" dirty="0">
                <a:solidFill>
                  <a:srgbClr val="2C3E50"/>
                </a:solidFill>
              </a:rPr>
              <a:t>MANDATORY FOR ALL</a:t>
            </a:r>
            <a:endParaRPr lang="en-US" sz="1650" dirty="0"/>
          </a:p>
        </p:txBody>
      </p:sp>
      <p:sp>
        <p:nvSpPr>
          <p:cNvPr id="23" name="Text 2"/>
          <p:cNvSpPr/>
          <p:nvPr/>
        </p:nvSpPr>
        <p:spPr>
          <a:xfrm>
            <a:off x="666750" y="2122140"/>
            <a:ext cx="905256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dirty="0">
                <a:solidFill>
                  <a:srgbClr val="2C3E50"/>
                </a:solidFill>
              </a:rPr>
              <a:t>Full Blood Count (FBC)</a:t>
            </a:r>
            <a:endParaRPr lang="en-US" sz="2700" dirty="0"/>
          </a:p>
        </p:txBody>
      </p:sp>
      <p:sp>
        <p:nvSpPr>
          <p:cNvPr id="24" name="Text 3"/>
          <p:cNvSpPr/>
          <p:nvPr/>
        </p:nvSpPr>
        <p:spPr>
          <a:xfrm>
            <a:off x="1019175" y="2826990"/>
            <a:ext cx="414158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</a:rPr>
              <a:t>Mandatory in </a:t>
            </a:r>
            <a:r>
              <a:rPr lang="en-US" sz="1500" b="1" dirty="0">
                <a:solidFill>
                  <a:srgbClr val="2C3E50"/>
                </a:solidFill>
              </a:rPr>
              <a:t>all women</a:t>
            </a:r>
            <a:r>
              <a:rPr lang="en-US" sz="1500" dirty="0">
                <a:solidFill>
                  <a:srgbClr val="2C3E50"/>
                </a:solidFill>
              </a:rPr>
              <a:t> presenting with Heavy Menstrual Bleeding (HMB).</a:t>
            </a:r>
            <a:endParaRPr lang="en-US" sz="1500" dirty="0"/>
          </a:p>
        </p:txBody>
      </p:sp>
      <p:sp>
        <p:nvSpPr>
          <p:cNvPr id="25" name="Text 4"/>
          <p:cNvSpPr/>
          <p:nvPr/>
        </p:nvSpPr>
        <p:spPr>
          <a:xfrm>
            <a:off x="1019175" y="3541365"/>
            <a:ext cx="414158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</a:rPr>
              <a:t>Used to exclude </a:t>
            </a:r>
            <a:r>
              <a:rPr lang="en-US" sz="1500" b="1" dirty="0">
                <a:solidFill>
                  <a:srgbClr val="2C3E50"/>
                </a:solidFill>
              </a:rPr>
              <a:t>anaemia</a:t>
            </a:r>
            <a:r>
              <a:rPr lang="en-US" sz="1500" dirty="0">
                <a:solidFill>
                  <a:srgbClr val="2C3E50"/>
                </a:solidFill>
              </a:rPr>
              <a:t> and assess the degree of iron deficiency.</a:t>
            </a:r>
            <a:endParaRPr lang="en-US" sz="1500" dirty="0"/>
          </a:p>
        </p:txBody>
      </p:sp>
      <p:sp>
        <p:nvSpPr>
          <p:cNvPr id="26" name="Text 5"/>
          <p:cNvSpPr/>
          <p:nvPr/>
        </p:nvSpPr>
        <p:spPr>
          <a:xfrm>
            <a:off x="1019175" y="4255740"/>
            <a:ext cx="414158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</a:rPr>
              <a:t>Crucial for baseline before starting treatments like Tranexamic acid.</a:t>
            </a:r>
            <a:endParaRPr lang="en-US" sz="1500" dirty="0"/>
          </a:p>
        </p:txBody>
      </p:sp>
      <p:sp>
        <p:nvSpPr>
          <p:cNvPr id="27" name="Text 6"/>
          <p:cNvSpPr/>
          <p:nvPr/>
        </p:nvSpPr>
        <p:spPr>
          <a:xfrm>
            <a:off x="6227564" y="126489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Coagulation Screen</a:t>
            </a:r>
            <a:endParaRPr lang="en-US" sz="1350" dirty="0"/>
          </a:p>
        </p:txBody>
      </p:sp>
      <p:sp>
        <p:nvSpPr>
          <p:cNvPr id="28" name="Text 7"/>
          <p:cNvSpPr/>
          <p:nvPr/>
        </p:nvSpPr>
        <p:spPr>
          <a:xfrm>
            <a:off x="5922764" y="1741140"/>
            <a:ext cx="5697736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55A64"/>
                </a:solidFill>
              </a:rPr>
              <a:t>Indicated </a:t>
            </a:r>
            <a:r>
              <a:rPr lang="en-US" sz="1200" b="1" dirty="0">
                <a:solidFill>
                  <a:srgbClr val="455A64"/>
                </a:solidFill>
              </a:rPr>
              <a:t>only if</a:t>
            </a:r>
            <a:r>
              <a:rPr lang="en-US" sz="1200" dirty="0">
                <a:solidFill>
                  <a:srgbClr val="455A64"/>
                </a:solidFill>
              </a:rPr>
              <a:t> HMB has been present since menarche, there is a family history of bleeding disorders, or other symptoms suggesting coagulopathy (e.g., Von Willebrand disease).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6227564" y="2952452"/>
            <a:ext cx="596443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Thyroid Function Tests (TFTs)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5922764" y="3428702"/>
            <a:ext cx="5697736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55A64"/>
                </a:solidFill>
              </a:rPr>
              <a:t>Not routine. Only perform if clinical features of </a:t>
            </a:r>
            <a:r>
              <a:rPr lang="en-US" sz="1200" b="1" dirty="0">
                <a:solidFill>
                  <a:srgbClr val="455A64"/>
                </a:solidFill>
              </a:rPr>
              <a:t>hypothyroidism</a:t>
            </a:r>
            <a:r>
              <a:rPr lang="en-US" sz="1200" dirty="0">
                <a:solidFill>
                  <a:srgbClr val="455A64"/>
                </a:solidFill>
              </a:rPr>
              <a:t> are present (e.g., fatigue, weight gain, cold intolerance, bradycardia).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6227564" y="4426744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Pregnancy Test (uHCG)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5922764" y="4902994"/>
            <a:ext cx="5697736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55A64"/>
                </a:solidFill>
              </a:rPr>
              <a:t>Always consider in women of childbearing age, especially if cycles are </a:t>
            </a:r>
            <a:r>
              <a:rPr lang="en-US" sz="1200" b="1" dirty="0">
                <a:solidFill>
                  <a:srgbClr val="455A64"/>
                </a:solidFill>
              </a:rPr>
              <a:t>irregular</a:t>
            </a:r>
            <a:r>
              <a:rPr lang="en-US" sz="1200" dirty="0">
                <a:solidFill>
                  <a:srgbClr val="455A64"/>
                </a:solidFill>
              </a:rPr>
              <a:t> or if there is a change in the established pattern of bleeding.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6303764" y="5948660"/>
            <a:ext cx="526911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2C3E50"/>
                </a:solidFill>
              </a:rPr>
              <a:t>AKT Pearl:</a:t>
            </a:r>
            <a:r>
              <a:rPr lang="en-US" sz="1125" i="1" dirty="0">
                <a:solidFill>
                  <a:srgbClr val="2C3E50"/>
                </a:solidFill>
              </a:rPr>
              <a:t> Ferritin and Hormones (FSH, LH, Oestrogen) are </a:t>
            </a:r>
            <a:r>
              <a:rPr lang="en-US" sz="1125" b="1" i="1" dirty="0">
                <a:solidFill>
                  <a:srgbClr val="2C3E50"/>
                </a:solidFill>
              </a:rPr>
              <a:t>not routinely needed</a:t>
            </a:r>
            <a:r>
              <a:rPr lang="en-US" sz="1125" i="1" dirty="0">
                <a:solidFill>
                  <a:srgbClr val="2C3E50"/>
                </a:solidFill>
              </a:rPr>
              <a:t> for HMB unless specifically indicated by other clinical findings.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5080</Words>
  <Application>Microsoft Office PowerPoint</Application>
  <PresentationFormat>Widescreen</PresentationFormat>
  <Paragraphs>492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Open Sans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2026-05-04T13:11:09Z</dcterms:created>
  <dcterms:modified xsi:type="dcterms:W3CDTF">2026-05-04T13:26:04Z</dcterms:modified>
</cp:coreProperties>
</file>