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Kanit"/>
      <p:regular r:id="rId17"/>
    </p:embeddedFont>
    <p:embeddedFont>
      <p:font typeface="Kanit"/>
      <p:regular r:id="rId18"/>
    </p:embeddedFont>
    <p:embeddedFont>
      <p:font typeface="Kanit"/>
      <p:regular r:id="rId19"/>
    </p:embeddedFont>
    <p:embeddedFont>
      <p:font typeface="Kanit"/>
      <p:regular r:id="rId20"/>
    </p:embeddedFont>
    <p:embeddedFont>
      <p:font typeface="Martel Sans Light"/>
      <p:regular r:id="rId21"/>
    </p:embeddedFont>
    <p:embeddedFont>
      <p:font typeface="Martel Sans Ligh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slideLayout" Target="../slideLayouts/slideLayout11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slideLayout" Target="../slideLayouts/slideLayout7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svg"/><Relationship Id="rId11" Type="http://schemas.openxmlformats.org/officeDocument/2006/relationships/slideLayout" Target="../slideLayouts/slideLayout9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545199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Management of Postcoital Bleeding (PCB)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837724" y="4091107"/>
            <a:ext cx="746855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GP Primary Care Reference Guide — Bradford VTS | Women's Health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37724" y="4661773"/>
            <a:ext cx="4513898" cy="393502"/>
          </a:xfrm>
          <a:prstGeom prst="roundRect">
            <a:avLst>
              <a:gd name="adj" fmla="val 6388"/>
            </a:avLst>
          </a:prstGeom>
          <a:solidFill>
            <a:srgbClr val="4C0107"/>
          </a:solidFill>
          <a:ln/>
        </p:spPr>
      </p:sp>
      <p:sp>
        <p:nvSpPr>
          <p:cNvPr id="6" name="Text 3"/>
          <p:cNvSpPr/>
          <p:nvPr/>
        </p:nvSpPr>
        <p:spPr>
          <a:xfrm>
            <a:off x="963335" y="4724519"/>
            <a:ext cx="4262676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UPDATED 2024 · NICE CKS &amp; BASHH 2023 GUIDELINES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37724" y="5290899"/>
            <a:ext cx="2892028" cy="393502"/>
          </a:xfrm>
          <a:prstGeom prst="roundRect">
            <a:avLst>
              <a:gd name="adj" fmla="val 6388"/>
            </a:avLst>
          </a:prstGeom>
          <a:solidFill>
            <a:srgbClr val="FFA44F"/>
          </a:solidFill>
          <a:ln/>
        </p:spPr>
      </p:sp>
      <p:sp>
        <p:nvSpPr>
          <p:cNvPr id="8" name="Text 5"/>
          <p:cNvSpPr/>
          <p:nvPr/>
        </p:nvSpPr>
        <p:spPr>
          <a:xfrm>
            <a:off x="963335" y="5353645"/>
            <a:ext cx="2640806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BRADFORD VTS TEACHING DECK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290042"/>
            <a:ext cx="49283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Key Takeaways</a:t>
            </a:r>
            <a:endParaRPr lang="en-US" sz="38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305" y="2226588"/>
            <a:ext cx="314087" cy="3140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18404" y="2220039"/>
            <a:ext cx="2977872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Always Exclude Malignancy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1518404" y="2653665"/>
            <a:ext cx="678787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Cervical cancer is the most serious cause — any abnormal cervical appearance warrants urgent 2WW fast-track referral.</a:t>
            </a:r>
            <a:endParaRPr lang="en-US" sz="16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6305" y="3749159"/>
            <a:ext cx="314087" cy="3140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18404" y="3742611"/>
            <a:ext cx="268093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Screen for Infection First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1518404" y="4176236"/>
            <a:ext cx="678787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Triple swabs for all patients. First-line chlamydia treatment is now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doxycycline 100mg BD × 7 days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(BASHH 2023).</a:t>
            </a:r>
            <a:endParaRPr lang="en-US" sz="1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6305" y="5271730"/>
            <a:ext cx="314087" cy="3140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518404" y="5265182"/>
            <a:ext cx="2824043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Tailor Referral to Findings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1518404" y="5698808"/>
            <a:ext cx="678787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Not all PCB requires colposcopy. Manage benign causes in primary care; escalate promptly when red flags are present.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837724" y="6604516"/>
            <a:ext cx="746855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1600" i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Bradford VTS — Women's Health | www.bradfordvts.co.uk | Updated 2024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903928"/>
            <a:ext cx="49283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What Is PCB?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686872" y="2833926"/>
            <a:ext cx="6523673" cy="3491746"/>
          </a:xfrm>
          <a:prstGeom prst="roundRect">
            <a:avLst>
              <a:gd name="adj" fmla="val 900"/>
            </a:avLst>
          </a:prstGeom>
          <a:solidFill>
            <a:srgbClr val="1B1744"/>
          </a:solidFill>
          <a:ln/>
        </p:spPr>
      </p:sp>
      <p:sp>
        <p:nvSpPr>
          <p:cNvPr id="4" name="Text 2"/>
          <p:cNvSpPr/>
          <p:nvPr/>
        </p:nvSpPr>
        <p:spPr>
          <a:xfrm>
            <a:off x="896302" y="3043357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Definition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96302" y="3560802"/>
            <a:ext cx="610481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Postcoital bleeding (PCB) is non-menstrual bleeding occurring following sexual intercourse.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96302" y="4440317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Primary Aim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96302" y="4957763"/>
            <a:ext cx="6104811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Exclude cervical malignancy whilst managing benign causes appropriately. Colposcopy for every case of PCB is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not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indicated.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578328" y="3069550"/>
            <a:ext cx="6221968" cy="1224915"/>
          </a:xfrm>
          <a:prstGeom prst="roundRect">
            <a:avLst>
              <a:gd name="adj" fmla="val 2565"/>
            </a:avLst>
          </a:prstGeom>
          <a:solidFill>
            <a:srgbClr val="450707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87759" y="3361253"/>
            <a:ext cx="261818" cy="20943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259008" y="3331250"/>
            <a:ext cx="5331857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The most serious cause of PCB is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cervical cancer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. This must always be actively excluded.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578328" y="4530090"/>
            <a:ext cx="6221968" cy="1559957"/>
          </a:xfrm>
          <a:prstGeom prst="roundRect">
            <a:avLst>
              <a:gd name="adj" fmla="val 2014"/>
            </a:avLst>
          </a:prstGeom>
          <a:solidFill>
            <a:srgbClr val="022349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7759" y="4821793"/>
            <a:ext cx="261818" cy="20943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259008" y="4791789"/>
            <a:ext cx="5331857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2024 Update: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Azithromycin 1g single dose removed as first-line for chlamydia. Current BASHH 2023 first-line: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doxycycline 100mg BD × 7 days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4952" y="637223"/>
            <a:ext cx="4697373" cy="587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Causes of PCB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284952" y="1509713"/>
            <a:ext cx="7546896" cy="1118711"/>
          </a:xfrm>
          <a:prstGeom prst="roundRect">
            <a:avLst>
              <a:gd name="adj" fmla="val 2677"/>
            </a:avLst>
          </a:prstGeom>
          <a:solidFill>
            <a:srgbClr val="2F2B54"/>
          </a:solidFill>
          <a:ln/>
        </p:spPr>
      </p:sp>
      <p:sp>
        <p:nvSpPr>
          <p:cNvPr id="5" name="Text 2"/>
          <p:cNvSpPr/>
          <p:nvPr/>
        </p:nvSpPr>
        <p:spPr>
          <a:xfrm>
            <a:off x="6484501" y="1709261"/>
            <a:ext cx="2348627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Trauma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484501" y="2116931"/>
            <a:ext cx="7147798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Vigorous intercourse, piercings, sex toys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284952" y="2818686"/>
            <a:ext cx="7546896" cy="1118711"/>
          </a:xfrm>
          <a:prstGeom prst="roundRect">
            <a:avLst>
              <a:gd name="adj" fmla="val 2677"/>
            </a:avLst>
          </a:prstGeom>
          <a:solidFill>
            <a:srgbClr val="2F2B54"/>
          </a:solidFill>
          <a:ln/>
        </p:spPr>
      </p:sp>
      <p:sp>
        <p:nvSpPr>
          <p:cNvPr id="8" name="Text 5"/>
          <p:cNvSpPr/>
          <p:nvPr/>
        </p:nvSpPr>
        <p:spPr>
          <a:xfrm>
            <a:off x="6484501" y="3018234"/>
            <a:ext cx="2348627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Infection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484501" y="3425904"/>
            <a:ext cx="7147798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Chlamydia, gonorrhoea, trichomonas — most important to exclude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284952" y="4127659"/>
            <a:ext cx="7546896" cy="1118711"/>
          </a:xfrm>
          <a:prstGeom prst="roundRect">
            <a:avLst>
              <a:gd name="adj" fmla="val 2677"/>
            </a:avLst>
          </a:prstGeom>
          <a:solidFill>
            <a:srgbClr val="2F2B54"/>
          </a:solidFill>
          <a:ln/>
        </p:spPr>
      </p:sp>
      <p:sp>
        <p:nvSpPr>
          <p:cNvPr id="11" name="Text 8"/>
          <p:cNvSpPr/>
          <p:nvPr/>
        </p:nvSpPr>
        <p:spPr>
          <a:xfrm>
            <a:off x="6484501" y="4327208"/>
            <a:ext cx="2348627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Cervical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484501" y="4734878"/>
            <a:ext cx="7147798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Ectropion (COCP/pregnancy), polyp, or carcinoma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284952" y="5436632"/>
            <a:ext cx="7546896" cy="1118711"/>
          </a:xfrm>
          <a:prstGeom prst="roundRect">
            <a:avLst>
              <a:gd name="adj" fmla="val 2677"/>
            </a:avLst>
          </a:prstGeom>
          <a:solidFill>
            <a:srgbClr val="2F2B54"/>
          </a:solidFill>
          <a:ln/>
        </p:spPr>
      </p:sp>
      <p:sp>
        <p:nvSpPr>
          <p:cNvPr id="14" name="Text 11"/>
          <p:cNvSpPr/>
          <p:nvPr/>
        </p:nvSpPr>
        <p:spPr>
          <a:xfrm>
            <a:off x="6484501" y="5636181"/>
            <a:ext cx="2348627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Other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484501" y="6043851"/>
            <a:ext cx="7147798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Atrophic vaginitis, endometrial polyp, clotting disorder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284952" y="6769298"/>
            <a:ext cx="7546896" cy="823079"/>
          </a:xfrm>
          <a:prstGeom prst="roundRect">
            <a:avLst>
              <a:gd name="adj" fmla="val 3638"/>
            </a:avLst>
          </a:prstGeom>
          <a:solidFill>
            <a:srgbClr val="450707"/>
          </a:solidFill>
          <a:ln/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501" y="7042190"/>
            <a:ext cx="249436" cy="19954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6933486" y="7009448"/>
            <a:ext cx="6698813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Red Flag:</a:t>
            </a:r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Cervical carcinoma must always be considered and excluded.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128593"/>
            <a:ext cx="7956352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Initial Assessment — Before Referral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2163366"/>
            <a:ext cx="6372701" cy="2196584"/>
          </a:xfrm>
          <a:prstGeom prst="roundRect">
            <a:avLst>
              <a:gd name="adj" fmla="val 1430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0584" y="2186226"/>
            <a:ext cx="6326981" cy="628293"/>
          </a:xfrm>
          <a:prstGeom prst="roundRect">
            <a:avLst>
              <a:gd name="adj" fmla="val 635"/>
            </a:avLst>
          </a:prstGeom>
          <a:solidFill>
            <a:srgbClr val="2F2B54"/>
          </a:solidFill>
          <a:ln/>
        </p:spPr>
      </p:sp>
      <p:sp>
        <p:nvSpPr>
          <p:cNvPr id="5" name="Text 3"/>
          <p:cNvSpPr/>
          <p:nvPr/>
        </p:nvSpPr>
        <p:spPr>
          <a:xfrm>
            <a:off x="3867031" y="2303978"/>
            <a:ext cx="314087" cy="3926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2450" dirty="0"/>
          </a:p>
        </p:txBody>
      </p:sp>
      <p:sp>
        <p:nvSpPr>
          <p:cNvPr id="6" name="Text 4"/>
          <p:cNvSpPr/>
          <p:nvPr/>
        </p:nvSpPr>
        <p:spPr>
          <a:xfrm>
            <a:off x="1070015" y="302394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History &amp; Examination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70015" y="3457575"/>
            <a:ext cx="590811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Full sexual and medical history; careful speculum examination of the cervix.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419856" y="2163366"/>
            <a:ext cx="6372820" cy="2196584"/>
          </a:xfrm>
          <a:prstGeom prst="roundRect">
            <a:avLst>
              <a:gd name="adj" fmla="val 1430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42716" y="2186226"/>
            <a:ext cx="6327100" cy="628293"/>
          </a:xfrm>
          <a:prstGeom prst="roundRect">
            <a:avLst>
              <a:gd name="adj" fmla="val 635"/>
            </a:avLst>
          </a:prstGeom>
          <a:solidFill>
            <a:srgbClr val="2F2B54"/>
          </a:solidFill>
          <a:ln/>
        </p:spPr>
      </p:sp>
      <p:sp>
        <p:nvSpPr>
          <p:cNvPr id="10" name="Text 8"/>
          <p:cNvSpPr/>
          <p:nvPr/>
        </p:nvSpPr>
        <p:spPr>
          <a:xfrm>
            <a:off x="10449163" y="2303978"/>
            <a:ext cx="314087" cy="3926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2450" dirty="0"/>
          </a:p>
        </p:txBody>
      </p:sp>
      <p:sp>
        <p:nvSpPr>
          <p:cNvPr id="11" name="Text 9"/>
          <p:cNvSpPr/>
          <p:nvPr/>
        </p:nvSpPr>
        <p:spPr>
          <a:xfrm>
            <a:off x="7652147" y="302394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Infection Screening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7652147" y="3457575"/>
            <a:ext cx="590823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Triple swabs for all ages: endocervical NAAT (chlamydia), gonorrhoea swab, HVS for MC&amp;S + TV.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37724" y="4569381"/>
            <a:ext cx="6372701" cy="2531626"/>
          </a:xfrm>
          <a:prstGeom prst="roundRect">
            <a:avLst>
              <a:gd name="adj" fmla="val 1241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0584" y="4592241"/>
            <a:ext cx="6326981" cy="628293"/>
          </a:xfrm>
          <a:prstGeom prst="roundRect">
            <a:avLst>
              <a:gd name="adj" fmla="val 635"/>
            </a:avLst>
          </a:prstGeom>
          <a:solidFill>
            <a:srgbClr val="2F2B54"/>
          </a:solidFill>
          <a:ln/>
        </p:spPr>
      </p:sp>
      <p:sp>
        <p:nvSpPr>
          <p:cNvPr id="15" name="Text 13"/>
          <p:cNvSpPr/>
          <p:nvPr/>
        </p:nvSpPr>
        <p:spPr>
          <a:xfrm>
            <a:off x="3867031" y="4709993"/>
            <a:ext cx="314087" cy="3926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3</a:t>
            </a:r>
            <a:endParaRPr lang="en-US" sz="2450" dirty="0"/>
          </a:p>
        </p:txBody>
      </p:sp>
      <p:sp>
        <p:nvSpPr>
          <p:cNvPr id="16" name="Text 14"/>
          <p:cNvSpPr/>
          <p:nvPr/>
        </p:nvSpPr>
        <p:spPr>
          <a:xfrm>
            <a:off x="1070015" y="5429964"/>
            <a:ext cx="2491264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Cervical Smear History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070015" y="5863590"/>
            <a:ext cx="590811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If aged ≥25 and not had smear in normal recall interval, take one now. Do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not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take a smear early if not yet due.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419856" y="4569381"/>
            <a:ext cx="6372820" cy="2531626"/>
          </a:xfrm>
          <a:prstGeom prst="roundRect">
            <a:avLst>
              <a:gd name="adj" fmla="val 1241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42716" y="4592241"/>
            <a:ext cx="6327100" cy="628293"/>
          </a:xfrm>
          <a:prstGeom prst="roundRect">
            <a:avLst>
              <a:gd name="adj" fmla="val 635"/>
            </a:avLst>
          </a:prstGeom>
          <a:solidFill>
            <a:srgbClr val="2F2B54"/>
          </a:solidFill>
          <a:ln/>
        </p:spPr>
      </p:sp>
      <p:sp>
        <p:nvSpPr>
          <p:cNvPr id="20" name="Text 18"/>
          <p:cNvSpPr/>
          <p:nvPr/>
        </p:nvSpPr>
        <p:spPr>
          <a:xfrm>
            <a:off x="10449163" y="4709993"/>
            <a:ext cx="314087" cy="3926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4</a:t>
            </a:r>
            <a:endParaRPr lang="en-US" sz="2450" dirty="0"/>
          </a:p>
        </p:txBody>
      </p:sp>
      <p:sp>
        <p:nvSpPr>
          <p:cNvPr id="21" name="Text 19"/>
          <p:cNvSpPr/>
          <p:nvPr/>
        </p:nvSpPr>
        <p:spPr>
          <a:xfrm>
            <a:off x="7652147" y="5429964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Exclude Trauma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7652147" y="5863590"/>
            <a:ext cx="5908238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Ask about piercings, sex toys, vigorous intercourse. Treat atrophic vaginitis with topical vaginal oestrogen (Vagifem, Ovestin) or lubricants (Sylk, Replens).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938814"/>
            <a:ext cx="7061121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Infection Screening &amp; Treatment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078242"/>
            <a:ext cx="3366254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Triple Swab Protocol (All Ages)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37724" y="3595688"/>
            <a:ext cx="6221968" cy="1151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Endocervical swab — chlamydia NAAT</a:t>
            </a:r>
            <a:endParaRPr lang="en-US" sz="160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Gonorrhoea swab</a:t>
            </a:r>
            <a:endParaRPr lang="en-US" sz="160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HVS for MC&amp;S + trichomonas vaginalis (TV)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37724" y="495669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Management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37724" y="5474137"/>
            <a:ext cx="6221968" cy="743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Treat as appropriate; ensure contact tracing</a:t>
            </a:r>
            <a:endParaRPr lang="en-US" sz="160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Refer to GUM/CASH if required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27476" y="2868811"/>
            <a:ext cx="6523673" cy="3421856"/>
          </a:xfrm>
          <a:prstGeom prst="roundRect">
            <a:avLst>
              <a:gd name="adj" fmla="val 918"/>
            </a:avLst>
          </a:prstGeom>
          <a:solidFill>
            <a:srgbClr val="261C4E"/>
          </a:solidFill>
          <a:ln/>
        </p:spPr>
      </p:sp>
      <p:sp>
        <p:nvSpPr>
          <p:cNvPr id="8" name="Text 6"/>
          <p:cNvSpPr/>
          <p:nvPr/>
        </p:nvSpPr>
        <p:spPr>
          <a:xfrm>
            <a:off x="7636907" y="3078242"/>
            <a:ext cx="2945011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2024 First-Line: Chlamydia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636907" y="3595688"/>
            <a:ext cx="610481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Doxycycline 100mg BD × 7 days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636907" y="4119205"/>
            <a:ext cx="610481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Azithromycin 1g single dose has been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removed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as first-line per BASHH 2023 guidelines.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071563"/>
            <a:ext cx="625363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Managing Cervical Ectropion</a:t>
            </a:r>
            <a:endParaRPr lang="en-US" sz="38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24" y="2001560"/>
            <a:ext cx="7468553" cy="336077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4383" y="2147202"/>
            <a:ext cx="1306969" cy="1899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50"/>
              </a:lnSpc>
              <a:buNone/>
            </a:pPr>
            <a:r>
              <a:rPr lang="en-US" sz="11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Exclude infection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2264383" y="2394615"/>
            <a:ext cx="1306969" cy="323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Test for chlamydia and other STIs</a:t>
            </a:r>
            <a:endParaRPr lang="en-US" sz="10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6713" y="3056739"/>
            <a:ext cx="289490" cy="28949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916047" y="4572747"/>
            <a:ext cx="1314150" cy="379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450"/>
              </a:lnSpc>
              <a:buNone/>
            </a:pPr>
            <a:r>
              <a:rPr lang="en-US" sz="11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Conservative change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3916047" y="5010124"/>
            <a:ext cx="1314150" cy="323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Switch COCP to progestogen-only pill</a:t>
            </a:r>
            <a:endParaRPr lang="en-US" sz="10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28377" y="4112369"/>
            <a:ext cx="289490" cy="28949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17443" y="2122068"/>
            <a:ext cx="1306969" cy="1899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50"/>
              </a:lnSpc>
              <a:buNone/>
            </a:pPr>
            <a:r>
              <a:rPr lang="en-US" sz="11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Refer &amp; treat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5517443" y="2369481"/>
            <a:ext cx="1306969" cy="323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Colposcopy with cryo or diathermy</a:t>
            </a:r>
            <a:endParaRPr lang="en-US" sz="10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51317" y="3028015"/>
            <a:ext cx="289490" cy="289490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837724" y="5597962"/>
            <a:ext cx="7468553" cy="1559957"/>
          </a:xfrm>
          <a:prstGeom prst="roundRect">
            <a:avLst>
              <a:gd name="adj" fmla="val 2014"/>
            </a:avLst>
          </a:prstGeom>
          <a:solidFill>
            <a:srgbClr val="450707"/>
          </a:solidFill>
          <a:ln/>
        </p:spPr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155" y="5889665"/>
            <a:ext cx="261818" cy="209431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518404" y="5859661"/>
            <a:ext cx="6578441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Abnormal appearance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(marked contact bleeding, abnormally vascular cervix): fast-track colposcopy referral immediately — do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not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wait for smear results.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756886"/>
            <a:ext cx="6627138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Cervical &amp; Endometrial Polyps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2791658"/>
            <a:ext cx="6372701" cy="1568291"/>
          </a:xfrm>
          <a:prstGeom prst="roundRect">
            <a:avLst>
              <a:gd name="adj" fmla="val 6997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864" y="2791658"/>
            <a:ext cx="91440" cy="15682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38595" y="3023949"/>
            <a:ext cx="350448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Pedunculated Polyp (on a stalk)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1138595" y="3457575"/>
            <a:ext cx="583953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May be avulsed at surgery. Achieve haemostasis with silver nitrate. Always send for histology.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419856" y="2791658"/>
            <a:ext cx="6372820" cy="1568291"/>
          </a:xfrm>
          <a:prstGeom prst="roundRect">
            <a:avLst>
              <a:gd name="adj" fmla="val 6997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996" y="2791658"/>
            <a:ext cx="91440" cy="15682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720727" y="302394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Broad-Based Polyp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7720727" y="3457575"/>
            <a:ext cx="583965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Refer for colposcopy loop diathermy removal — do not attempt avulsion in primary care.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837724" y="4569381"/>
            <a:ext cx="6372701" cy="1903333"/>
          </a:xfrm>
          <a:prstGeom prst="roundRect">
            <a:avLst>
              <a:gd name="adj" fmla="val 5765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64" y="4569381"/>
            <a:ext cx="91440" cy="190333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38595" y="4801672"/>
            <a:ext cx="2539127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Endometrial Pathology</a:t>
            </a:r>
            <a:endParaRPr lang="en-US" sz="1900" dirty="0"/>
          </a:p>
        </p:txBody>
      </p:sp>
      <p:sp>
        <p:nvSpPr>
          <p:cNvPr id="14" name="Text 9"/>
          <p:cNvSpPr/>
          <p:nvPr/>
        </p:nvSpPr>
        <p:spPr>
          <a:xfrm>
            <a:off x="1138595" y="5235297"/>
            <a:ext cx="583953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Endometrial bleeding can present as PCB. Consider hysteroscopy referral, especially in older women with PCB + IMB or menstrual abnormality.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7419856" y="4569381"/>
            <a:ext cx="6372820" cy="1903333"/>
          </a:xfrm>
          <a:prstGeom prst="roundRect">
            <a:avLst>
              <a:gd name="adj" fmla="val 5765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996" y="4569381"/>
            <a:ext cx="91440" cy="190333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720727" y="4801672"/>
            <a:ext cx="358699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Postmenopausal Bleeding (PMB)</a:t>
            </a:r>
            <a:endParaRPr lang="en-US" sz="1900" dirty="0"/>
          </a:p>
        </p:txBody>
      </p:sp>
      <p:sp>
        <p:nvSpPr>
          <p:cNvPr id="18" name="Text 12"/>
          <p:cNvSpPr/>
          <p:nvPr/>
        </p:nvSpPr>
        <p:spPr>
          <a:xfrm>
            <a:off x="7720727" y="5235297"/>
            <a:ext cx="583965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PMB (&gt;12 months after last period in women not on hormones): </a:t>
            </a:r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URGENT fast-track referral always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86997"/>
            <a:ext cx="7523440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0000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🚨</a:t>
            </a:r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Suspected Cervical Malignancy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2721769"/>
            <a:ext cx="12954952" cy="889873"/>
          </a:xfrm>
          <a:prstGeom prst="roundRect">
            <a:avLst>
              <a:gd name="adj" fmla="val 3531"/>
            </a:avLst>
          </a:prstGeom>
          <a:solidFill>
            <a:srgbClr val="450707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155" y="3013472"/>
            <a:ext cx="261818" cy="20943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18404" y="2983468"/>
            <a:ext cx="1206484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Fast-track urgent 2WW colposcopy referral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if any of the following are present. Do NOT wait for smear results.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837724" y="3847267"/>
            <a:ext cx="4178618" cy="2695337"/>
          </a:xfrm>
          <a:prstGeom prst="roundRect">
            <a:avLst>
              <a:gd name="adj" fmla="val 1166"/>
            </a:avLst>
          </a:prstGeom>
          <a:solidFill>
            <a:srgbClr val="2F2B54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155" y="4056698"/>
            <a:ext cx="628293" cy="628293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914" y="4229457"/>
            <a:ext cx="282654" cy="28265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47155" y="4894421"/>
            <a:ext cx="342542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Abnormal Cervical Appearance</a:t>
            </a:r>
            <a:endParaRPr lang="en-US" sz="1900" dirty="0"/>
          </a:p>
        </p:txBody>
      </p:sp>
      <p:sp>
        <p:nvSpPr>
          <p:cNvPr id="10" name="Text 5"/>
          <p:cNvSpPr/>
          <p:nvPr/>
        </p:nvSpPr>
        <p:spPr>
          <a:xfrm>
            <a:off x="1047155" y="5328047"/>
            <a:ext cx="3759756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Any visually suspicious or irregular cervical appearance on speculum examination.</a:t>
            </a:r>
            <a:endParaRPr lang="en-US" sz="1600" dirty="0"/>
          </a:p>
        </p:txBody>
      </p:sp>
      <p:sp>
        <p:nvSpPr>
          <p:cNvPr id="11" name="Shape 6"/>
          <p:cNvSpPr/>
          <p:nvPr/>
        </p:nvSpPr>
        <p:spPr>
          <a:xfrm>
            <a:off x="5225772" y="3847267"/>
            <a:ext cx="4178737" cy="2695337"/>
          </a:xfrm>
          <a:prstGeom prst="roundRect">
            <a:avLst>
              <a:gd name="adj" fmla="val 1166"/>
            </a:avLst>
          </a:prstGeom>
          <a:solidFill>
            <a:srgbClr val="2F2B54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203" y="4056698"/>
            <a:ext cx="628293" cy="628293"/>
          </a:xfrm>
          <a:prstGeom prst="rect">
            <a:avLst/>
          </a:prstGeom>
        </p:spPr>
      </p:pic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7963" y="4229457"/>
            <a:ext cx="282654" cy="28265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435203" y="489442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Irregular Bleeding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5435203" y="5328047"/>
            <a:ext cx="3759875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Unexplained or persistent irregular bleeding not attributable to a benign cause.</a:t>
            </a:r>
            <a:endParaRPr lang="en-US" sz="1600" dirty="0"/>
          </a:p>
        </p:txBody>
      </p:sp>
      <p:sp>
        <p:nvSpPr>
          <p:cNvPr id="16" name="Shape 9"/>
          <p:cNvSpPr/>
          <p:nvPr/>
        </p:nvSpPr>
        <p:spPr>
          <a:xfrm>
            <a:off x="9613940" y="3847267"/>
            <a:ext cx="4178737" cy="2695337"/>
          </a:xfrm>
          <a:prstGeom prst="roundRect">
            <a:avLst>
              <a:gd name="adj" fmla="val 1166"/>
            </a:avLst>
          </a:prstGeom>
          <a:solidFill>
            <a:srgbClr val="2F2B54"/>
          </a:solidFill>
          <a:ln/>
        </p:spPr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23371" y="4056698"/>
            <a:ext cx="628293" cy="628293"/>
          </a:xfrm>
          <a:prstGeom prst="rect">
            <a:avLst/>
          </a:prstGeom>
        </p:spPr>
      </p:pic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96130" y="4229457"/>
            <a:ext cx="282654" cy="282654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9823371" y="489442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Offensive Discharge</a:t>
            </a:r>
            <a:endParaRPr lang="en-US" sz="1900" dirty="0"/>
          </a:p>
        </p:txBody>
      </p:sp>
      <p:sp>
        <p:nvSpPr>
          <p:cNvPr id="20" name="Text 11"/>
          <p:cNvSpPr/>
          <p:nvPr/>
        </p:nvSpPr>
        <p:spPr>
          <a:xfrm>
            <a:off x="9823371" y="5328047"/>
            <a:ext cx="3759875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Offensive vaginal discharge in association with PCB warrants urgent investigation.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179558"/>
            <a:ext cx="493275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Special Circumstances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686872" y="3109555"/>
            <a:ext cx="6523673" cy="2940367"/>
          </a:xfrm>
          <a:prstGeom prst="roundRect">
            <a:avLst>
              <a:gd name="adj" fmla="val 1069"/>
            </a:avLst>
          </a:prstGeom>
          <a:solidFill>
            <a:srgbClr val="1B1744"/>
          </a:solidFill>
          <a:ln/>
        </p:spPr>
      </p:sp>
      <p:sp>
        <p:nvSpPr>
          <p:cNvPr id="4" name="Text 2"/>
          <p:cNvSpPr/>
          <p:nvPr/>
        </p:nvSpPr>
        <p:spPr>
          <a:xfrm>
            <a:off x="896302" y="33189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HIV-Positive Patients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96302" y="3836432"/>
            <a:ext cx="6104811" cy="1078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Annual cervical smears indicated</a:t>
            </a:r>
            <a:endParaRPr lang="en-US" sz="160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Lower threshold for colposcopy referral if abnormal appearances are noted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578328" y="33189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Cervical Warts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578328" y="3836432"/>
            <a:ext cx="6221968" cy="743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Warts confined to cervix: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refer to colposcopy</a:t>
            </a:r>
            <a:endParaRPr lang="en-US" sz="160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Vulval/vaginal warts also present:</a:t>
            </a:r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refer to GUM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578328" y="4789170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Clotting Disorders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578328" y="5306616"/>
            <a:ext cx="622196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Unexplained bruising or bleeding elsewhere: refer to haematology or investigate accordingly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2026-05-04T14:27:09Z</dcterms:created>
  <dcterms:modified xsi:type="dcterms:W3CDTF">2026-05-04T14:27:09Z</dcterms:modified>
</cp:coreProperties>
</file>