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Noto Serif SC"/>
      <p:regular r:id="rId17"/>
    </p:embeddedFont>
    <p:embeddedFont>
      <p:font typeface="Noto Serif SC"/>
      <p:regular r:id="rId18"/>
    </p:embeddedFont>
    <p:embeddedFont>
      <p:font typeface="Geist"/>
      <p:regular r:id="rId19"/>
    </p:embeddedFont>
    <p:embeddedFont>
      <p:font typeface="Geist"/>
      <p:regular r:id="rId20"/>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1010-1.png"/><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1011-1.pn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005-1.png"/><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1006-1.png"/><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007-1.png"/><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008-1.png"/><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1009-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bradfordvts.co.uk" TargetMode="External"/><Relationship Id="rId1" Type="http://schemas.openxmlformats.org/officeDocument/2006/relationships/image" Target="../media/image-1-1.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sv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slideLayout" Target="../slideLayouts/slideLayout11.xml"/><Relationship Id="rId10"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3.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6.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7.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sv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slideLayout" Target="../slideLayouts/slideLayout10.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869680" y="0"/>
            <a:ext cx="5760720" cy="8229600"/>
          </a:xfrm>
          <a:prstGeom prst="rect">
            <a:avLst/>
          </a:prstGeom>
        </p:spPr>
      </p:pic>
      <p:sp>
        <p:nvSpPr>
          <p:cNvPr id="3" name="Text 0"/>
          <p:cNvSpPr/>
          <p:nvPr/>
        </p:nvSpPr>
        <p:spPr>
          <a:xfrm>
            <a:off x="793790" y="2769751"/>
            <a:ext cx="6064329" cy="620078"/>
          </a:xfrm>
          <a:prstGeom prst="rect">
            <a:avLst/>
          </a:prstGeom>
          <a:noFill/>
          <a:ln/>
        </p:spPr>
        <p:txBody>
          <a:bodyPr wrap="none" lIns="0" tIns="0" rIns="0" bIns="0" rtlCol="0" anchor="t"/>
          <a:lstStyle/>
          <a:p>
            <a:pPr algn="l" indent="0" marL="0">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HRT in General Practice</a:t>
            </a:r>
            <a:endParaRPr lang="en-US" sz="3900" dirty="0"/>
          </a:p>
        </p:txBody>
      </p:sp>
      <p:sp>
        <p:nvSpPr>
          <p:cNvPr id="4" name="Shape 1"/>
          <p:cNvSpPr/>
          <p:nvPr/>
        </p:nvSpPr>
        <p:spPr>
          <a:xfrm>
            <a:off x="793790" y="3687485"/>
            <a:ext cx="2621042" cy="373142"/>
          </a:xfrm>
          <a:prstGeom prst="roundRect">
            <a:avLst>
              <a:gd name="adj" fmla="val 38297"/>
            </a:avLst>
          </a:prstGeom>
          <a:solidFill>
            <a:srgbClr val="CCFFEF"/>
          </a:solidFill>
          <a:ln/>
        </p:spPr>
      </p:sp>
      <p:sp>
        <p:nvSpPr>
          <p:cNvPr id="5" name="Text 2"/>
          <p:cNvSpPr/>
          <p:nvPr/>
        </p:nvSpPr>
        <p:spPr>
          <a:xfrm>
            <a:off x="912852" y="3747016"/>
            <a:ext cx="2382917" cy="254079"/>
          </a:xfrm>
          <a:prstGeom prst="rect">
            <a:avLst/>
          </a:prstGeom>
          <a:noFill/>
          <a:ln/>
        </p:spPr>
        <p:txBody>
          <a:bodyPr wrap="none" lIns="0" tIns="0" rIns="0" bIns="0" rtlCol="0" anchor="t"/>
          <a:lstStyle/>
          <a:p>
            <a:pPr algn="l" indent="0" marL="0">
              <a:lnSpc>
                <a:spcPts val="2000"/>
              </a:lnSpc>
              <a:buNone/>
            </a:pPr>
            <a:r>
              <a:rPr lang="en-US" sz="1250" dirty="0">
                <a:solidFill>
                  <a:srgbClr val="4B4A4A"/>
                </a:solidFill>
                <a:latin typeface="Geist" pitchFamily="34" charset="0"/>
                <a:ea typeface="Geist" pitchFamily="34" charset="-122"/>
                <a:cs typeface="Geist" pitchFamily="34" charset="-120"/>
              </a:rPr>
              <a:t>BRADFORD VTS TRAINING DECK</a:t>
            </a:r>
            <a:endParaRPr lang="en-US" sz="1250" dirty="0"/>
          </a:p>
        </p:txBody>
      </p:sp>
      <p:sp>
        <p:nvSpPr>
          <p:cNvPr id="6" name="Text 3"/>
          <p:cNvSpPr/>
          <p:nvPr/>
        </p:nvSpPr>
        <p:spPr>
          <a:xfrm>
            <a:off x="793790" y="4283869"/>
            <a:ext cx="7556421" cy="317540"/>
          </a:xfrm>
          <a:prstGeom prst="rect">
            <a:avLst/>
          </a:prstGeom>
          <a:noFill/>
          <a:ln/>
        </p:spPr>
        <p:txBody>
          <a:bodyPr wrap="non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ST1–ST3 Trainer-Led Tutorial | </a:t>
            </a:r>
            <a:pPr algn="l" indent="0" marL="0">
              <a:lnSpc>
                <a:spcPts val="2500"/>
              </a:lnSpc>
              <a:buNone/>
            </a:pPr>
            <a:r>
              <a:rPr lang="en-US" sz="1550" u="sng" dirty="0">
                <a:solidFill>
                  <a:srgbClr val="006747"/>
                </a:solidFill>
                <a:latin typeface="Geist" pitchFamily="34" charset="0"/>
                <a:ea typeface="Geist" pitchFamily="34" charset="-122"/>
                <a:cs typeface="Geist" pitchFamily="34" charset="-120"/>
                <a:hlinkClick r:id="rId2" invalidUrl="" action="" tgtFrame="" tooltip="" history="1" highlightClick="0" endSnd="0">
                  <a:extLst>
                    <a:ext uri="{A12FA001-AC4F-418D-AE19-62706E023703}">
                      <ahyp:hlinkClr xmlns:ahyp="http://schemas.microsoft.com/office/drawing/2018/hyperlinkcolor" val="tx"/>
                    </a:ext>
                  </a:extLst>
                </a:hlinkClick>
              </a:rPr>
              <a:t>www.bradfordvts.co.uk</a:t>
            </a:r>
            <a:endParaRPr lang="en-US" sz="1550" dirty="0"/>
          </a:p>
        </p:txBody>
      </p:sp>
      <p:sp>
        <p:nvSpPr>
          <p:cNvPr id="7" name="Text 4"/>
          <p:cNvSpPr/>
          <p:nvPr/>
        </p:nvSpPr>
        <p:spPr>
          <a:xfrm>
            <a:off x="793790" y="4824651"/>
            <a:ext cx="7556421" cy="63507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Based on original resource by </a:t>
            </a:r>
            <a:pPr algn="l" indent="0" marL="0">
              <a:lnSpc>
                <a:spcPts val="2500"/>
              </a:lnSpc>
              <a:buNone/>
            </a:pPr>
            <a:r>
              <a:rPr lang="en-US" sz="1550" b="1" dirty="0">
                <a:solidFill>
                  <a:srgbClr val="4B4A4A"/>
                </a:solidFill>
                <a:latin typeface="Geist" pitchFamily="34" charset="0"/>
                <a:ea typeface="Geist" pitchFamily="34" charset="-122"/>
                <a:cs typeface="Geist" pitchFamily="34" charset="-120"/>
              </a:rPr>
              <a:t>Andrew Crawshaw, Mevagissey</a:t>
            </a:r>
            <a:pPr algn="l" indent="0" marL="0">
              <a:lnSpc>
                <a:spcPts val="2500"/>
              </a:lnSpc>
              <a:buNone/>
            </a:pPr>
            <a:r>
              <a:rPr lang="en-US" sz="1550" dirty="0">
                <a:solidFill>
                  <a:srgbClr val="4B4A4A"/>
                </a:solidFill>
                <a:latin typeface="Geist" pitchFamily="34" charset="0"/>
                <a:ea typeface="Geist" pitchFamily="34" charset="-122"/>
                <a:cs typeface="Geist" pitchFamily="34" charset="-120"/>
              </a:rPr>
              <a:t> (Cornwall Trainers' Web Site)</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760720" cy="8229600"/>
          </a:xfrm>
          <a:prstGeom prst="rect">
            <a:avLst/>
          </a:prstGeom>
        </p:spPr>
      </p:pic>
      <p:sp>
        <p:nvSpPr>
          <p:cNvPr id="3" name="Text 0"/>
          <p:cNvSpPr/>
          <p:nvPr/>
        </p:nvSpPr>
        <p:spPr>
          <a:xfrm>
            <a:off x="6143744" y="457795"/>
            <a:ext cx="6759178" cy="513517"/>
          </a:xfrm>
          <a:prstGeom prst="rect">
            <a:avLst/>
          </a:prstGeom>
          <a:noFill/>
          <a:ln/>
        </p:spPr>
        <p:txBody>
          <a:bodyPr wrap="none" lIns="0" tIns="0" rIns="0" bIns="0" rtlCol="0" anchor="t"/>
          <a:lstStyle/>
          <a:p>
            <a:pPr algn="l" indent="0" marL="0">
              <a:lnSpc>
                <a:spcPts val="4000"/>
              </a:lnSpc>
              <a:buNone/>
            </a:pPr>
            <a:r>
              <a:rPr lang="en-US" sz="3200" b="1" dirty="0">
                <a:solidFill>
                  <a:srgbClr val="006747"/>
                </a:solidFill>
                <a:latin typeface="Noto Serif SC Bold" pitchFamily="34" charset="0"/>
                <a:ea typeface="Noto Serif SC Bold" pitchFamily="34" charset="-122"/>
                <a:cs typeface="Noto Serif SC Bold" pitchFamily="34" charset="-120"/>
              </a:rPr>
              <a:t>Bradford VTS — Women's Health</a:t>
            </a:r>
            <a:endParaRPr lang="en-US" sz="3200" dirty="0"/>
          </a:p>
        </p:txBody>
      </p:sp>
      <p:sp>
        <p:nvSpPr>
          <p:cNvPr id="4" name="Shape 1"/>
          <p:cNvSpPr/>
          <p:nvPr/>
        </p:nvSpPr>
        <p:spPr>
          <a:xfrm>
            <a:off x="6143744" y="1175385"/>
            <a:ext cx="1522928" cy="290751"/>
          </a:xfrm>
          <a:prstGeom prst="roundRect">
            <a:avLst>
              <a:gd name="adj" fmla="val 40702"/>
            </a:avLst>
          </a:prstGeom>
          <a:solidFill>
            <a:srgbClr val="CCFFEF"/>
          </a:solidFill>
          <a:ln/>
        </p:spPr>
      </p:sp>
      <p:sp>
        <p:nvSpPr>
          <p:cNvPr id="5" name="Text 2"/>
          <p:cNvSpPr/>
          <p:nvPr/>
        </p:nvSpPr>
        <p:spPr>
          <a:xfrm>
            <a:off x="6242328" y="1224677"/>
            <a:ext cx="1325761" cy="192167"/>
          </a:xfrm>
          <a:prstGeom prst="rect">
            <a:avLst/>
          </a:prstGeom>
          <a:noFill/>
          <a:ln/>
        </p:spPr>
        <p:txBody>
          <a:bodyPr wrap="none" lIns="0" tIns="0" rIns="0" bIns="0" rtlCol="0" anchor="t"/>
          <a:lstStyle/>
          <a:p>
            <a:pPr algn="l" indent="0" marL="0">
              <a:lnSpc>
                <a:spcPts val="1500"/>
              </a:lnSpc>
              <a:buNone/>
            </a:pPr>
            <a:r>
              <a:rPr lang="en-US" sz="1000" dirty="0">
                <a:solidFill>
                  <a:srgbClr val="4B4A4A"/>
                </a:solidFill>
                <a:latin typeface="Geist" pitchFamily="34" charset="0"/>
                <a:ea typeface="Geist" pitchFamily="34" charset="-122"/>
                <a:cs typeface="Geist" pitchFamily="34" charset="-120"/>
              </a:rPr>
              <a:t>TUTORIAL COMPLETE</a:t>
            </a:r>
            <a:endParaRPr lang="en-US" sz="1000" dirty="0"/>
          </a:p>
        </p:txBody>
      </p:sp>
      <p:sp>
        <p:nvSpPr>
          <p:cNvPr id="6" name="Text 3"/>
          <p:cNvSpPr/>
          <p:nvPr/>
        </p:nvSpPr>
        <p:spPr>
          <a:xfrm>
            <a:off x="6143744" y="1619250"/>
            <a:ext cx="7829312" cy="240268"/>
          </a:xfrm>
          <a:prstGeom prst="rect">
            <a:avLst/>
          </a:prstGeom>
          <a:noFill/>
          <a:ln/>
        </p:spPr>
        <p:txBody>
          <a:bodyPr wrap="none" lIns="0" tIns="0" rIns="0" bIns="0" rtlCol="0" anchor="t"/>
          <a:lstStyle/>
          <a:p>
            <a:pPr algn="l" indent="0" marL="0">
              <a:lnSpc>
                <a:spcPts val="1850"/>
              </a:lnSpc>
              <a:buNone/>
            </a:pPr>
            <a:r>
              <a:rPr lang="en-US" sz="1250" dirty="0">
                <a:solidFill>
                  <a:srgbClr val="4B4A4A"/>
                </a:solidFill>
                <a:latin typeface="Geist" pitchFamily="34" charset="0"/>
                <a:ea typeface="Geist" pitchFamily="34" charset="-122"/>
                <a:cs typeface="Geist" pitchFamily="34" charset="-120"/>
              </a:rPr>
              <a:t>HRT in General Practice | ST1–ST3 Trainer-Led Tutorial</a:t>
            </a:r>
            <a:endParaRPr lang="en-US" sz="1250" dirty="0"/>
          </a:p>
        </p:txBody>
      </p:sp>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43744" y="2012633"/>
            <a:ext cx="410885" cy="410885"/>
          </a:xfrm>
          <a:prstGeom prst="rect">
            <a:avLst/>
          </a:prstGeom>
        </p:spPr>
      </p:pic>
      <p:sp>
        <p:nvSpPr>
          <p:cNvPr id="8" name="Text 4"/>
          <p:cNvSpPr/>
          <p:nvPr/>
        </p:nvSpPr>
        <p:spPr>
          <a:xfrm>
            <a:off x="6143744" y="2593538"/>
            <a:ext cx="2054423" cy="256818"/>
          </a:xfrm>
          <a:prstGeom prst="rect">
            <a:avLst/>
          </a:prstGeom>
          <a:noFill/>
          <a:ln/>
        </p:spPr>
        <p:txBody>
          <a:bodyPr wrap="none" lIns="0" tIns="0" rIns="0" bIns="0" rtlCol="0" anchor="t"/>
          <a:lstStyle/>
          <a:p>
            <a:pPr algn="l" indent="0" marL="0">
              <a:lnSpc>
                <a:spcPts val="2000"/>
              </a:lnSpc>
              <a:buNone/>
            </a:pPr>
            <a:r>
              <a:rPr lang="en-US" sz="1600" b="1" dirty="0">
                <a:solidFill>
                  <a:srgbClr val="4B4A4A"/>
                </a:solidFill>
                <a:latin typeface="Noto Serif SC Bold" pitchFamily="34" charset="0"/>
                <a:ea typeface="Noto Serif SC Bold" pitchFamily="34" charset="-122"/>
                <a:cs typeface="Noto Serif SC Bold" pitchFamily="34" charset="-120"/>
              </a:rPr>
              <a:t>Original Resource</a:t>
            </a:r>
            <a:endParaRPr lang="en-US" sz="1600" dirty="0"/>
          </a:p>
        </p:txBody>
      </p:sp>
      <p:sp>
        <p:nvSpPr>
          <p:cNvPr id="9" name="Text 5"/>
          <p:cNvSpPr/>
          <p:nvPr/>
        </p:nvSpPr>
        <p:spPr>
          <a:xfrm>
            <a:off x="6143744" y="2931914"/>
            <a:ext cx="7829312" cy="240268"/>
          </a:xfrm>
          <a:prstGeom prst="rect">
            <a:avLst/>
          </a:prstGeom>
          <a:noFill/>
          <a:ln/>
        </p:spPr>
        <p:txBody>
          <a:bodyPr wrap="none" lIns="0" tIns="0" rIns="0" bIns="0" rtlCol="0" anchor="t"/>
          <a:lstStyle/>
          <a:p>
            <a:pPr algn="l" indent="0" marL="0">
              <a:lnSpc>
                <a:spcPts val="1850"/>
              </a:lnSpc>
              <a:buNone/>
            </a:pPr>
            <a:r>
              <a:rPr lang="en-US" sz="1250" dirty="0">
                <a:solidFill>
                  <a:srgbClr val="4B4A4A"/>
                </a:solidFill>
                <a:latin typeface="Geist" pitchFamily="34" charset="0"/>
                <a:ea typeface="Geist" pitchFamily="34" charset="-122"/>
                <a:cs typeface="Geist" pitchFamily="34" charset="-120"/>
              </a:rPr>
              <a:t>Tutorial by </a:t>
            </a:r>
            <a:pPr algn="l" indent="0" marL="0">
              <a:lnSpc>
                <a:spcPts val="1850"/>
              </a:lnSpc>
              <a:buNone/>
            </a:pPr>
            <a:r>
              <a:rPr lang="en-US" sz="1250" b="1" dirty="0">
                <a:solidFill>
                  <a:srgbClr val="4B4A4A"/>
                </a:solidFill>
                <a:latin typeface="Geist" pitchFamily="34" charset="0"/>
                <a:ea typeface="Geist" pitchFamily="34" charset="-122"/>
                <a:cs typeface="Geist" pitchFamily="34" charset="-120"/>
              </a:rPr>
              <a:t>Andrew Crawshaw, Mevagissey</a:t>
            </a:r>
            <a:pPr algn="l" indent="0" marL="0">
              <a:lnSpc>
                <a:spcPts val="1850"/>
              </a:lnSpc>
              <a:buNone/>
            </a:pPr>
            <a:r>
              <a:rPr lang="en-US" sz="1250" dirty="0">
                <a:solidFill>
                  <a:srgbClr val="4B4A4A"/>
                </a:solidFill>
                <a:latin typeface="Geist" pitchFamily="34" charset="0"/>
                <a:ea typeface="Geist" pitchFamily="34" charset="-122"/>
                <a:cs typeface="Geist" pitchFamily="34" charset="-120"/>
              </a:rPr>
              <a:t>, originally published on the Cornwall Trainers' Web Site.</a:t>
            </a:r>
            <a:endParaRPr lang="en-US" sz="1250" dirty="0"/>
          </a:p>
        </p:txBody>
      </p:sp>
      <p:pic>
        <p:nvPicPr>
          <p:cNvPr id="10"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43744" y="3444359"/>
            <a:ext cx="410885" cy="410885"/>
          </a:xfrm>
          <a:prstGeom prst="rect">
            <a:avLst/>
          </a:prstGeom>
        </p:spPr>
      </p:pic>
      <p:sp>
        <p:nvSpPr>
          <p:cNvPr id="11" name="Text 6"/>
          <p:cNvSpPr/>
          <p:nvPr/>
        </p:nvSpPr>
        <p:spPr>
          <a:xfrm>
            <a:off x="6143744" y="4025265"/>
            <a:ext cx="3236952" cy="256818"/>
          </a:xfrm>
          <a:prstGeom prst="rect">
            <a:avLst/>
          </a:prstGeom>
          <a:noFill/>
          <a:ln/>
        </p:spPr>
        <p:txBody>
          <a:bodyPr wrap="none" lIns="0" tIns="0" rIns="0" bIns="0" rtlCol="0" anchor="t"/>
          <a:lstStyle/>
          <a:p>
            <a:pPr algn="l" indent="0" marL="0">
              <a:lnSpc>
                <a:spcPts val="2000"/>
              </a:lnSpc>
              <a:buNone/>
            </a:pPr>
            <a:r>
              <a:rPr lang="en-US" sz="1600" b="1" dirty="0">
                <a:solidFill>
                  <a:srgbClr val="4B4A4A"/>
                </a:solidFill>
                <a:latin typeface="Noto Serif SC Bold" pitchFamily="34" charset="0"/>
                <a:ea typeface="Noto Serif SC Bold" pitchFamily="34" charset="-122"/>
                <a:cs typeface="Noto Serif SC Bold" pitchFamily="34" charset="-120"/>
              </a:rPr>
              <a:t>Updated for Bradford VTS 2024</a:t>
            </a:r>
            <a:endParaRPr lang="en-US" sz="1600" dirty="0"/>
          </a:p>
        </p:txBody>
      </p:sp>
      <p:sp>
        <p:nvSpPr>
          <p:cNvPr id="12" name="Text 7"/>
          <p:cNvSpPr/>
          <p:nvPr/>
        </p:nvSpPr>
        <p:spPr>
          <a:xfrm>
            <a:off x="6143744" y="4363641"/>
            <a:ext cx="7829312" cy="480536"/>
          </a:xfrm>
          <a:prstGeom prst="rect">
            <a:avLst/>
          </a:prstGeom>
          <a:noFill/>
          <a:ln/>
        </p:spPr>
        <p:txBody>
          <a:bodyPr wrap="square" lIns="0" tIns="0" rIns="0" bIns="0" rtlCol="0" anchor="t"/>
          <a:lstStyle/>
          <a:p>
            <a:pPr algn="l" indent="0" marL="0">
              <a:lnSpc>
                <a:spcPts val="1850"/>
              </a:lnSpc>
              <a:buNone/>
            </a:pPr>
            <a:r>
              <a:rPr lang="en-US" sz="1250" dirty="0">
                <a:solidFill>
                  <a:srgbClr val="4B4A4A"/>
                </a:solidFill>
                <a:latin typeface="Geist" pitchFamily="34" charset="0"/>
                <a:ea typeface="Geist" pitchFamily="34" charset="-122"/>
                <a:cs typeface="Geist" pitchFamily="34" charset="-120"/>
              </a:rPr>
              <a:t>All HRT brand names updated to reflect current UK preparations. Outdated preparations removed. Aligned with </a:t>
            </a:r>
            <a:pPr algn="l" indent="0" marL="0">
              <a:lnSpc>
                <a:spcPts val="1850"/>
              </a:lnSpc>
              <a:buNone/>
            </a:pPr>
            <a:r>
              <a:rPr lang="en-US" sz="1250" b="1" dirty="0">
                <a:solidFill>
                  <a:srgbClr val="4B4A4A"/>
                </a:solidFill>
                <a:latin typeface="Geist" pitchFamily="34" charset="0"/>
                <a:ea typeface="Geist" pitchFamily="34" charset="-122"/>
                <a:cs typeface="Geist" pitchFamily="34" charset="-120"/>
              </a:rPr>
              <a:t>NICE CKS Menopause 2023</a:t>
            </a:r>
            <a:pPr algn="l" indent="0" marL="0">
              <a:lnSpc>
                <a:spcPts val="1850"/>
              </a:lnSpc>
              <a:buNone/>
            </a:pPr>
            <a:r>
              <a:rPr lang="en-US" sz="1250" dirty="0">
                <a:solidFill>
                  <a:srgbClr val="4B4A4A"/>
                </a:solidFill>
                <a:latin typeface="Geist" pitchFamily="34" charset="0"/>
                <a:ea typeface="Geist" pitchFamily="34" charset="-122"/>
                <a:cs typeface="Geist" pitchFamily="34" charset="-120"/>
              </a:rPr>
              <a:t>.</a:t>
            </a:r>
            <a:endParaRPr lang="en-US" sz="1250" dirty="0"/>
          </a:p>
        </p:txBody>
      </p:sp>
      <p:pic>
        <p:nvPicPr>
          <p:cNvPr id="13"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43744" y="5116354"/>
            <a:ext cx="410885" cy="410885"/>
          </a:xfrm>
          <a:prstGeom prst="rect">
            <a:avLst/>
          </a:prstGeom>
        </p:spPr>
      </p:pic>
      <p:sp>
        <p:nvSpPr>
          <p:cNvPr id="14" name="Text 8"/>
          <p:cNvSpPr/>
          <p:nvPr/>
        </p:nvSpPr>
        <p:spPr>
          <a:xfrm>
            <a:off x="6143744" y="5697260"/>
            <a:ext cx="2054423" cy="256818"/>
          </a:xfrm>
          <a:prstGeom prst="rect">
            <a:avLst/>
          </a:prstGeom>
          <a:noFill/>
          <a:ln/>
        </p:spPr>
        <p:txBody>
          <a:bodyPr wrap="none" lIns="0" tIns="0" rIns="0" bIns="0" rtlCol="0" anchor="t"/>
          <a:lstStyle/>
          <a:p>
            <a:pPr algn="l" indent="0" marL="0">
              <a:lnSpc>
                <a:spcPts val="2000"/>
              </a:lnSpc>
              <a:buNone/>
            </a:pPr>
            <a:r>
              <a:rPr lang="en-US" sz="1600" b="1" dirty="0">
                <a:solidFill>
                  <a:srgbClr val="4B4A4A"/>
                </a:solidFill>
                <a:latin typeface="Noto Serif SC Bold" pitchFamily="34" charset="0"/>
                <a:ea typeface="Noto Serif SC Bold" pitchFamily="34" charset="-122"/>
                <a:cs typeface="Noto Serif SC Bold" pitchFamily="34" charset="-120"/>
              </a:rPr>
              <a:t>Further Resources</a:t>
            </a:r>
            <a:endParaRPr lang="en-US" sz="1600" dirty="0"/>
          </a:p>
        </p:txBody>
      </p:sp>
      <p:sp>
        <p:nvSpPr>
          <p:cNvPr id="15" name="Text 9"/>
          <p:cNvSpPr/>
          <p:nvPr/>
        </p:nvSpPr>
        <p:spPr>
          <a:xfrm>
            <a:off x="6143744" y="6035635"/>
            <a:ext cx="7829312" cy="480536"/>
          </a:xfrm>
          <a:prstGeom prst="rect">
            <a:avLst/>
          </a:prstGeom>
          <a:noFill/>
          <a:ln/>
        </p:spPr>
        <p:txBody>
          <a:bodyPr wrap="square" lIns="0" tIns="0" rIns="0" bIns="0" rtlCol="0" anchor="t"/>
          <a:lstStyle/>
          <a:p>
            <a:pPr algn="l" indent="0" marL="0">
              <a:lnSpc>
                <a:spcPts val="1850"/>
              </a:lnSpc>
              <a:buNone/>
            </a:pPr>
            <a:r>
              <a:rPr lang="en-US" sz="1250" dirty="0">
                <a:solidFill>
                  <a:srgbClr val="4B4A4A"/>
                </a:solidFill>
                <a:latin typeface="Geist" pitchFamily="34" charset="0"/>
                <a:ea typeface="Geist" pitchFamily="34" charset="-122"/>
                <a:cs typeface="Geist" pitchFamily="34" charset="-120"/>
              </a:rPr>
              <a:t>Visit </a:t>
            </a:r>
            <a:pPr algn="l" indent="0" marL="0">
              <a:lnSpc>
                <a:spcPts val="1850"/>
              </a:lnSpc>
              <a:buNone/>
            </a:pPr>
            <a:r>
              <a:rPr lang="en-US" sz="1250" b="1" dirty="0">
                <a:solidFill>
                  <a:srgbClr val="4B4A4A"/>
                </a:solidFill>
                <a:latin typeface="Geist" pitchFamily="34" charset="0"/>
                <a:ea typeface="Geist" pitchFamily="34" charset="-122"/>
                <a:cs typeface="Geist" pitchFamily="34" charset="-120"/>
              </a:rPr>
              <a:t>www.bradfordvts.co.uk</a:t>
            </a:r>
            <a:pPr algn="l" indent="0" marL="0">
              <a:lnSpc>
                <a:spcPts val="1850"/>
              </a:lnSpc>
              <a:buNone/>
            </a:pPr>
            <a:r>
              <a:rPr lang="en-US" sz="1250" dirty="0">
                <a:solidFill>
                  <a:srgbClr val="4B4A4A"/>
                </a:solidFill>
                <a:latin typeface="Geist" pitchFamily="34" charset="0"/>
                <a:ea typeface="Geist" pitchFamily="34" charset="-122"/>
                <a:cs typeface="Geist" pitchFamily="34" charset="-120"/>
              </a:rPr>
              <a:t> for additional Women's Health tutorials, clinical resources, and GP training materials.</a:t>
            </a:r>
            <a:endParaRPr lang="en-US" sz="1250" dirty="0"/>
          </a:p>
        </p:txBody>
      </p:sp>
      <p:sp>
        <p:nvSpPr>
          <p:cNvPr id="16" name="Shape 10"/>
          <p:cNvSpPr/>
          <p:nvPr/>
        </p:nvSpPr>
        <p:spPr>
          <a:xfrm>
            <a:off x="6143744" y="6669286"/>
            <a:ext cx="7829312" cy="1102519"/>
          </a:xfrm>
          <a:prstGeom prst="roundRect">
            <a:avLst>
              <a:gd name="adj" fmla="val 13417"/>
            </a:avLst>
          </a:prstGeom>
          <a:solidFill>
            <a:srgbClr val="B6FCB8"/>
          </a:solidFill>
          <a:ln/>
        </p:spPr>
      </p:sp>
      <p:pic>
        <p:nvPicPr>
          <p:cNvPr id="17" name="Image 4" descr="preencoded.png">    </p:cNvPr>
          <p:cNvPicPr>
            <a:picLocks noChangeAspect="1"/>
          </p:cNvPicPr>
          <p:nvPr/>
        </p:nvPicPr>
        <p:blipFill>
          <a:blip r:embed="rId8"/>
          <a:stretch>
            <a:fillRect/>
          </a:stretch>
        </p:blipFill>
        <p:spPr>
          <a:xfrm>
            <a:off x="6308050" y="6906101"/>
            <a:ext cx="205383" cy="164306"/>
          </a:xfrm>
          <a:prstGeom prst="rect">
            <a:avLst/>
          </a:prstGeom>
        </p:spPr>
      </p:pic>
      <p:sp>
        <p:nvSpPr>
          <p:cNvPr id="18" name="Text 11"/>
          <p:cNvSpPr/>
          <p:nvPr/>
        </p:nvSpPr>
        <p:spPr>
          <a:xfrm>
            <a:off x="6677739" y="6846451"/>
            <a:ext cx="7131010" cy="720804"/>
          </a:xfrm>
          <a:prstGeom prst="rect">
            <a:avLst/>
          </a:prstGeom>
          <a:noFill/>
          <a:ln/>
        </p:spPr>
        <p:txBody>
          <a:bodyPr wrap="square" lIns="0" tIns="0" rIns="0" bIns="0" rtlCol="0" anchor="t"/>
          <a:lstStyle/>
          <a:p>
            <a:pPr algn="l" indent="0" marL="0">
              <a:lnSpc>
                <a:spcPts val="1850"/>
              </a:lnSpc>
              <a:buNone/>
            </a:pPr>
            <a:r>
              <a:rPr lang="en-US" sz="1250" dirty="0">
                <a:solidFill>
                  <a:srgbClr val="000000"/>
                </a:solidFill>
                <a:latin typeface="Geist" pitchFamily="34" charset="0"/>
                <a:ea typeface="Geist" pitchFamily="34" charset="-122"/>
                <a:cs typeface="Geist" pitchFamily="34" charset="-120"/>
              </a:rPr>
              <a:t>This tutorial is intended as a discussion framework. Always refer to current NICE CKS Menopause guidance, local formulary, and individual patient circumstances when making clinical decisions.</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760720" cy="8229600"/>
          </a:xfrm>
          <a:prstGeom prst="rect">
            <a:avLst/>
          </a:prstGeom>
        </p:spPr>
      </p:pic>
      <p:sp>
        <p:nvSpPr>
          <p:cNvPr id="3" name="Text 0"/>
          <p:cNvSpPr/>
          <p:nvPr/>
        </p:nvSpPr>
        <p:spPr>
          <a:xfrm>
            <a:off x="6280190" y="1070967"/>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About This Tutorial</a:t>
            </a:r>
            <a:endParaRPr lang="en-US" sz="3900" dirty="0"/>
          </a:p>
        </p:txBody>
      </p:sp>
      <p:sp>
        <p:nvSpPr>
          <p:cNvPr id="4" name="Shape 1"/>
          <p:cNvSpPr/>
          <p:nvPr/>
        </p:nvSpPr>
        <p:spPr>
          <a:xfrm>
            <a:off x="6280190" y="1988701"/>
            <a:ext cx="7556421" cy="2113359"/>
          </a:xfrm>
          <a:prstGeom prst="roundRect">
            <a:avLst>
              <a:gd name="adj" fmla="val 8452"/>
            </a:avLst>
          </a:prstGeom>
          <a:solidFill>
            <a:srgbClr val="B6D6FC"/>
          </a:solidFill>
          <a:ln/>
        </p:spPr>
      </p:sp>
      <p:pic>
        <p:nvPicPr>
          <p:cNvPr id="5" name="Image 1" descr="preencoded.png">    </p:cNvPr>
          <p:cNvPicPr>
            <a:picLocks noChangeAspect="1"/>
          </p:cNvPicPr>
          <p:nvPr/>
        </p:nvPicPr>
        <p:blipFill>
          <a:blip r:embed="rId2"/>
          <a:stretch>
            <a:fillRect/>
          </a:stretch>
        </p:blipFill>
        <p:spPr>
          <a:xfrm>
            <a:off x="6478548" y="2283976"/>
            <a:ext cx="248007" cy="198358"/>
          </a:xfrm>
          <a:prstGeom prst="rect">
            <a:avLst/>
          </a:prstGeom>
        </p:spPr>
      </p:pic>
      <p:sp>
        <p:nvSpPr>
          <p:cNvPr id="6" name="Text 2"/>
          <p:cNvSpPr/>
          <p:nvPr/>
        </p:nvSpPr>
        <p:spPr>
          <a:xfrm>
            <a:off x="6924913" y="2236589"/>
            <a:ext cx="6713339" cy="1587698"/>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Geist" pitchFamily="34" charset="0"/>
                <a:ea typeface="Geist" pitchFamily="34" charset="-122"/>
                <a:cs typeface="Geist" pitchFamily="34" charset="-120"/>
              </a:rPr>
              <a:t>This tutorial explores the management of menopausal and perimenopausal women in primary care. Discuss each question with your trainer, drawing on </a:t>
            </a:r>
            <a:pPr algn="l" indent="0" marL="0">
              <a:lnSpc>
                <a:spcPts val="2500"/>
              </a:lnSpc>
              <a:buNone/>
            </a:pPr>
            <a:r>
              <a:rPr lang="en-US" sz="1550" b="1" dirty="0">
                <a:solidFill>
                  <a:srgbClr val="000000"/>
                </a:solidFill>
                <a:latin typeface="Geist" pitchFamily="34" charset="0"/>
                <a:ea typeface="Geist" pitchFamily="34" charset="-122"/>
                <a:cs typeface="Geist" pitchFamily="34" charset="-120"/>
              </a:rPr>
              <a:t>NICE CKS Menopause 2023</a:t>
            </a:r>
            <a:pPr algn="l" indent="0" marL="0">
              <a:lnSpc>
                <a:spcPts val="2500"/>
              </a:lnSpc>
              <a:buNone/>
            </a:pPr>
            <a:r>
              <a:rPr lang="en-US" sz="1550" dirty="0">
                <a:solidFill>
                  <a:srgbClr val="000000"/>
                </a:solidFill>
                <a:latin typeface="Geist" pitchFamily="34" charset="0"/>
                <a:ea typeface="Geist" pitchFamily="34" charset="-122"/>
                <a:cs typeface="Geist" pitchFamily="34" charset="-120"/>
              </a:rPr>
              <a:t> and local guidelines. Updated from the original to reflect current practice — all HRT brand names updated; avoid outdated preparations.</a:t>
            </a:r>
            <a:endParaRPr lang="en-US" sz="1550" dirty="0"/>
          </a:p>
        </p:txBody>
      </p:sp>
      <p:sp>
        <p:nvSpPr>
          <p:cNvPr id="7" name="Shape 3"/>
          <p:cNvSpPr/>
          <p:nvPr/>
        </p:nvSpPr>
        <p:spPr>
          <a:xfrm>
            <a:off x="6280190" y="4325303"/>
            <a:ext cx="3679031" cy="1476256"/>
          </a:xfrm>
          <a:prstGeom prst="roundRect">
            <a:avLst>
              <a:gd name="adj" fmla="val 12100"/>
            </a:avLst>
          </a:prstGeom>
          <a:solidFill>
            <a:srgbClr val="D1EFE4"/>
          </a:solidFill>
          <a:ln w="7620">
            <a:solidFill>
              <a:srgbClr val="B7D5CA"/>
            </a:solidFill>
            <a:prstDash val="solid"/>
          </a:ln>
        </p:spPr>
      </p:sp>
      <p:sp>
        <p:nvSpPr>
          <p:cNvPr id="8" name="Text 4"/>
          <p:cNvSpPr/>
          <p:nvPr/>
        </p:nvSpPr>
        <p:spPr>
          <a:xfrm>
            <a:off x="6486168" y="4531281"/>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Audience</a:t>
            </a:r>
            <a:endParaRPr lang="en-US" sz="1950" dirty="0"/>
          </a:p>
        </p:txBody>
      </p:sp>
      <p:sp>
        <p:nvSpPr>
          <p:cNvPr id="9" name="Text 5"/>
          <p:cNvSpPr/>
          <p:nvPr/>
        </p:nvSpPr>
        <p:spPr>
          <a:xfrm>
            <a:off x="6486168" y="4960501"/>
            <a:ext cx="3267075" cy="63507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ST1–ST3 GP Registrars in trainer-led tutorial sessions</a:t>
            </a:r>
            <a:endParaRPr lang="en-US" sz="1550" dirty="0"/>
          </a:p>
        </p:txBody>
      </p:sp>
      <p:sp>
        <p:nvSpPr>
          <p:cNvPr id="10" name="Shape 6"/>
          <p:cNvSpPr/>
          <p:nvPr/>
        </p:nvSpPr>
        <p:spPr>
          <a:xfrm>
            <a:off x="10157579" y="4325303"/>
            <a:ext cx="3679031" cy="1476256"/>
          </a:xfrm>
          <a:prstGeom prst="roundRect">
            <a:avLst>
              <a:gd name="adj" fmla="val 12100"/>
            </a:avLst>
          </a:prstGeom>
          <a:solidFill>
            <a:srgbClr val="D1EFE4"/>
          </a:solidFill>
          <a:ln w="7620">
            <a:solidFill>
              <a:srgbClr val="B7D5CA"/>
            </a:solidFill>
            <a:prstDash val="solid"/>
          </a:ln>
        </p:spPr>
      </p:sp>
      <p:sp>
        <p:nvSpPr>
          <p:cNvPr id="11" name="Text 7"/>
          <p:cNvSpPr/>
          <p:nvPr/>
        </p:nvSpPr>
        <p:spPr>
          <a:xfrm>
            <a:off x="10363557" y="4531281"/>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Guideline Basis</a:t>
            </a:r>
            <a:endParaRPr lang="en-US" sz="1950" dirty="0"/>
          </a:p>
        </p:txBody>
      </p:sp>
      <p:sp>
        <p:nvSpPr>
          <p:cNvPr id="12" name="Text 8"/>
          <p:cNvSpPr/>
          <p:nvPr/>
        </p:nvSpPr>
        <p:spPr>
          <a:xfrm>
            <a:off x="10363557" y="4960501"/>
            <a:ext cx="3267075" cy="63507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NICE CKS Menopause 2023 and current local guidelines</a:t>
            </a:r>
            <a:endParaRPr lang="en-US" sz="1550" dirty="0"/>
          </a:p>
        </p:txBody>
      </p:sp>
      <p:sp>
        <p:nvSpPr>
          <p:cNvPr id="13" name="Shape 9"/>
          <p:cNvSpPr/>
          <p:nvPr/>
        </p:nvSpPr>
        <p:spPr>
          <a:xfrm>
            <a:off x="6280190" y="5999917"/>
            <a:ext cx="7556421" cy="1158716"/>
          </a:xfrm>
          <a:prstGeom prst="roundRect">
            <a:avLst>
              <a:gd name="adj" fmla="val 15416"/>
            </a:avLst>
          </a:prstGeom>
          <a:solidFill>
            <a:srgbClr val="D1EFE4"/>
          </a:solidFill>
          <a:ln w="7620">
            <a:solidFill>
              <a:srgbClr val="B7D5CA"/>
            </a:solidFill>
            <a:prstDash val="solid"/>
          </a:ln>
        </p:spPr>
      </p:sp>
      <p:sp>
        <p:nvSpPr>
          <p:cNvPr id="14" name="Text 10"/>
          <p:cNvSpPr/>
          <p:nvPr/>
        </p:nvSpPr>
        <p:spPr>
          <a:xfrm>
            <a:off x="6486168" y="6205895"/>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Format</a:t>
            </a:r>
            <a:endParaRPr lang="en-US" sz="1950" dirty="0"/>
          </a:p>
        </p:txBody>
      </p:sp>
      <p:sp>
        <p:nvSpPr>
          <p:cNvPr id="15" name="Text 11"/>
          <p:cNvSpPr/>
          <p:nvPr/>
        </p:nvSpPr>
        <p:spPr>
          <a:xfrm>
            <a:off x="6486168" y="6635115"/>
            <a:ext cx="7144464" cy="317540"/>
          </a:xfrm>
          <a:prstGeom prst="rect">
            <a:avLst/>
          </a:prstGeom>
          <a:noFill/>
          <a:ln/>
        </p:spPr>
        <p:txBody>
          <a:bodyPr wrap="non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Discussion questions with trainer prompts and space for notes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203960"/>
            <a:ext cx="12394049" cy="620078"/>
          </a:xfrm>
          <a:prstGeom prst="rect">
            <a:avLst/>
          </a:prstGeom>
          <a:noFill/>
          <a:ln/>
        </p:spPr>
        <p:txBody>
          <a:bodyPr wrap="none" lIns="0" tIns="0" rIns="0" bIns="0" rtlCol="0" anchor="t"/>
          <a:lstStyle/>
          <a:p>
            <a:pPr algn="l" indent="0" marL="0">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Questions 1 &amp; 2 — Symptoms &amp; Osteoporosis Risk</a:t>
            </a:r>
            <a:endParaRPr lang="en-US" sz="3900" dirty="0"/>
          </a:p>
        </p:txBody>
      </p:sp>
      <p:sp>
        <p:nvSpPr>
          <p:cNvPr id="3" name="Shape 1"/>
          <p:cNvSpPr/>
          <p:nvPr/>
        </p:nvSpPr>
        <p:spPr>
          <a:xfrm>
            <a:off x="650915" y="2121694"/>
            <a:ext cx="6565106" cy="4903946"/>
          </a:xfrm>
          <a:prstGeom prst="roundRect">
            <a:avLst>
              <a:gd name="adj" fmla="val 5828"/>
            </a:avLst>
          </a:prstGeom>
          <a:solidFill>
            <a:srgbClr val="006747">
              <a:alpha val="95000"/>
            </a:srgbClr>
          </a:solidFill>
          <a:ln/>
        </p:spPr>
      </p:sp>
      <p:sp>
        <p:nvSpPr>
          <p:cNvPr id="4" name="Text 2"/>
          <p:cNvSpPr/>
          <p:nvPr/>
        </p:nvSpPr>
        <p:spPr>
          <a:xfrm>
            <a:off x="849273" y="2320052"/>
            <a:ext cx="6168390" cy="620316"/>
          </a:xfrm>
          <a:prstGeom prst="rect">
            <a:avLst/>
          </a:prstGeom>
          <a:noFill/>
          <a:ln/>
        </p:spPr>
        <p:txBody>
          <a:bodyPr wrap="square" lIns="0" tIns="0" rIns="0" bIns="0" rtlCol="0" anchor="t"/>
          <a:lstStyle/>
          <a:p>
            <a:pPr algn="l" indent="0" marL="0">
              <a:lnSpc>
                <a:spcPts val="2400"/>
              </a:lnSpc>
              <a:buNone/>
            </a:pPr>
            <a:r>
              <a:rPr lang="en-US" sz="1950" b="1" dirty="0">
                <a:solidFill>
                  <a:srgbClr val="FFFFFF"/>
                </a:solidFill>
                <a:latin typeface="Noto Serif SC Bold" pitchFamily="34" charset="0"/>
                <a:ea typeface="Noto Serif SC Bold" pitchFamily="34" charset="-122"/>
                <a:cs typeface="Noto Serif SC Bold" pitchFamily="34" charset="-120"/>
              </a:rPr>
              <a:t>Q1. Common Presenting Symptoms of Menopause</a:t>
            </a:r>
            <a:endParaRPr lang="en-US" sz="1950" dirty="0"/>
          </a:p>
        </p:txBody>
      </p:sp>
      <p:sp>
        <p:nvSpPr>
          <p:cNvPr id="5" name="Text 3"/>
          <p:cNvSpPr/>
          <p:nvPr/>
        </p:nvSpPr>
        <p:spPr>
          <a:xfrm>
            <a:off x="849273" y="3138726"/>
            <a:ext cx="6168390" cy="317540"/>
          </a:xfrm>
          <a:prstGeom prst="rect">
            <a:avLst/>
          </a:prstGeom>
          <a:noFill/>
          <a:ln/>
        </p:spPr>
        <p:txBody>
          <a:bodyPr wrap="none" lIns="0" tIns="0" rIns="0" bIns="0" rtlCol="0" anchor="t"/>
          <a:lstStyle/>
          <a:p>
            <a:pPr algn="l" indent="0" marL="0">
              <a:lnSpc>
                <a:spcPts val="2500"/>
              </a:lnSpc>
              <a:buNone/>
            </a:pPr>
            <a:r>
              <a:rPr lang="en-US" sz="1550" b="1" dirty="0">
                <a:solidFill>
                  <a:srgbClr val="FFFFFF"/>
                </a:solidFill>
                <a:latin typeface="Geist" pitchFamily="34" charset="0"/>
                <a:ea typeface="Geist" pitchFamily="34" charset="-122"/>
                <a:cs typeface="Geist" pitchFamily="34" charset="-120"/>
              </a:rPr>
              <a:t>Trainer prompt:</a:t>
            </a:r>
            <a:pPr algn="l" indent="0" marL="0">
              <a:lnSpc>
                <a:spcPts val="2500"/>
              </a:lnSpc>
              <a:buNone/>
            </a:pPr>
            <a:r>
              <a:rPr lang="en-US" sz="1550" dirty="0">
                <a:solidFill>
                  <a:srgbClr val="FFFFFF"/>
                </a:solidFill>
                <a:latin typeface="Geist" pitchFamily="34" charset="0"/>
                <a:ea typeface="Geist" pitchFamily="34" charset="-122"/>
                <a:cs typeface="Geist" pitchFamily="34" charset="-120"/>
              </a:rPr>
              <a:t> Think about the following symptom domains:</a:t>
            </a:r>
            <a:endParaRPr lang="en-US" sz="1550" dirty="0"/>
          </a:p>
        </p:txBody>
      </p:sp>
      <p:sp>
        <p:nvSpPr>
          <p:cNvPr id="6" name="Text 4"/>
          <p:cNvSpPr/>
          <p:nvPr/>
        </p:nvSpPr>
        <p:spPr>
          <a:xfrm>
            <a:off x="849273" y="3634859"/>
            <a:ext cx="6168390" cy="2252305"/>
          </a:xfrm>
          <a:prstGeom prst="rect">
            <a:avLst/>
          </a:prstGeom>
          <a:noFill/>
          <a:ln/>
        </p:spPr>
        <p:txBody>
          <a:bodyPr wrap="square" lIns="0" tIns="0" rIns="0" bIns="0" rtlCol="0" anchor="t"/>
          <a:lstStyle/>
          <a:p>
            <a:pPr algn="l" marL="342900" indent="-342900">
              <a:lnSpc>
                <a:spcPts val="2500"/>
              </a:lnSpc>
              <a:buSzPct val="100000"/>
              <a:buChar char="•"/>
            </a:pPr>
            <a:r>
              <a:rPr lang="en-US" sz="1550" b="1" dirty="0">
                <a:solidFill>
                  <a:srgbClr val="FFFFFF"/>
                </a:solidFill>
                <a:latin typeface="Geist" pitchFamily="34" charset="0"/>
                <a:ea typeface="Geist" pitchFamily="34" charset="-122"/>
                <a:cs typeface="Geist" pitchFamily="34" charset="-120"/>
              </a:rPr>
              <a:t>Vasomotor:</a:t>
            </a:r>
            <a:pPr algn="l" indent="0" marL="0">
              <a:lnSpc>
                <a:spcPts val="2500"/>
              </a:lnSpc>
              <a:buNone/>
            </a:pPr>
            <a:r>
              <a:rPr lang="en-US" sz="1550" dirty="0">
                <a:solidFill>
                  <a:srgbClr val="FFFFFF"/>
                </a:solidFill>
                <a:latin typeface="Geist" pitchFamily="34" charset="0"/>
                <a:ea typeface="Geist" pitchFamily="34" charset="-122"/>
                <a:cs typeface="Geist" pitchFamily="34" charset="-120"/>
              </a:rPr>
              <a:t> hot flushes, night sweats</a:t>
            </a:r>
            <a:endParaRPr lang="en-US" sz="1550" dirty="0"/>
          </a:p>
          <a:p>
            <a:pPr algn="l" marL="342900" indent="-342900">
              <a:lnSpc>
                <a:spcPts val="2500"/>
              </a:lnSpc>
              <a:buSzPct val="100000"/>
              <a:buChar char="•"/>
            </a:pPr>
            <a:r>
              <a:rPr lang="en-US" sz="1550" b="1" dirty="0">
                <a:solidFill>
                  <a:srgbClr val="FFFFFF"/>
                </a:solidFill>
                <a:latin typeface="Geist" pitchFamily="34" charset="0"/>
                <a:ea typeface="Geist" pitchFamily="34" charset="-122"/>
                <a:cs typeface="Geist" pitchFamily="34" charset="-120"/>
              </a:rPr>
              <a:t>Urogenital:</a:t>
            </a:r>
            <a:pPr algn="l" indent="0" marL="0">
              <a:lnSpc>
                <a:spcPts val="2500"/>
              </a:lnSpc>
              <a:buNone/>
            </a:pPr>
            <a:r>
              <a:rPr lang="en-US" sz="1550" dirty="0">
                <a:solidFill>
                  <a:srgbClr val="FFFFFF"/>
                </a:solidFill>
                <a:latin typeface="Geist" pitchFamily="34" charset="0"/>
                <a:ea typeface="Geist" pitchFamily="34" charset="-122"/>
                <a:cs typeface="Geist" pitchFamily="34" charset="-120"/>
              </a:rPr>
              <a:t> vaginal dryness, dyspareunia</a:t>
            </a:r>
            <a:endParaRPr lang="en-US" sz="1550" dirty="0"/>
          </a:p>
          <a:p>
            <a:pPr algn="l" marL="342900" indent="-342900">
              <a:lnSpc>
                <a:spcPts val="2500"/>
              </a:lnSpc>
              <a:buSzPct val="100000"/>
              <a:buChar char="•"/>
            </a:pPr>
            <a:r>
              <a:rPr lang="en-US" sz="1550" b="1" dirty="0">
                <a:solidFill>
                  <a:srgbClr val="FFFFFF"/>
                </a:solidFill>
                <a:latin typeface="Geist" pitchFamily="34" charset="0"/>
                <a:ea typeface="Geist" pitchFamily="34" charset="-122"/>
                <a:cs typeface="Geist" pitchFamily="34" charset="-120"/>
              </a:rPr>
              <a:t>Mood:</a:t>
            </a:r>
            <a:pPr algn="l" indent="0" marL="0">
              <a:lnSpc>
                <a:spcPts val="2500"/>
              </a:lnSpc>
              <a:buNone/>
            </a:pPr>
            <a:r>
              <a:rPr lang="en-US" sz="1550" dirty="0">
                <a:solidFill>
                  <a:srgbClr val="FFFFFF"/>
                </a:solidFill>
                <a:latin typeface="Geist" pitchFamily="34" charset="0"/>
                <a:ea typeface="Geist" pitchFamily="34" charset="-122"/>
                <a:cs typeface="Geist" pitchFamily="34" charset="-120"/>
              </a:rPr>
              <a:t> anxiety, low mood, irritability</a:t>
            </a:r>
            <a:endParaRPr lang="en-US" sz="1550" dirty="0"/>
          </a:p>
          <a:p>
            <a:pPr algn="l" marL="342900" indent="-342900">
              <a:lnSpc>
                <a:spcPts val="2500"/>
              </a:lnSpc>
              <a:buSzPct val="100000"/>
              <a:buChar char="•"/>
            </a:pPr>
            <a:r>
              <a:rPr lang="en-US" sz="1550" b="1" dirty="0">
                <a:solidFill>
                  <a:srgbClr val="FFFFFF"/>
                </a:solidFill>
                <a:latin typeface="Geist" pitchFamily="34" charset="0"/>
                <a:ea typeface="Geist" pitchFamily="34" charset="-122"/>
                <a:cs typeface="Geist" pitchFamily="34" charset="-120"/>
              </a:rPr>
              <a:t>Cognitive:</a:t>
            </a:r>
            <a:pPr algn="l" indent="0" marL="0">
              <a:lnSpc>
                <a:spcPts val="2500"/>
              </a:lnSpc>
              <a:buNone/>
            </a:pPr>
            <a:r>
              <a:rPr lang="en-US" sz="1550" dirty="0">
                <a:solidFill>
                  <a:srgbClr val="FFFFFF"/>
                </a:solidFill>
                <a:latin typeface="Geist" pitchFamily="34" charset="0"/>
                <a:ea typeface="Geist" pitchFamily="34" charset="-122"/>
                <a:cs typeface="Geist" pitchFamily="34" charset="-120"/>
              </a:rPr>
              <a:t> brain fog, poor concentration</a:t>
            </a:r>
            <a:endParaRPr lang="en-US" sz="1550" dirty="0"/>
          </a:p>
          <a:p>
            <a:pPr algn="l" marL="342900" indent="-342900">
              <a:lnSpc>
                <a:spcPts val="2500"/>
              </a:lnSpc>
              <a:buSzPct val="100000"/>
              <a:buChar char="•"/>
            </a:pPr>
            <a:r>
              <a:rPr lang="en-US" sz="1550" b="1" dirty="0">
                <a:solidFill>
                  <a:srgbClr val="FFFFFF"/>
                </a:solidFill>
                <a:latin typeface="Geist" pitchFamily="34" charset="0"/>
                <a:ea typeface="Geist" pitchFamily="34" charset="-122"/>
                <a:cs typeface="Geist" pitchFamily="34" charset="-120"/>
              </a:rPr>
              <a:t>Musculoskeletal:</a:t>
            </a:r>
            <a:pPr algn="l" indent="0" marL="0">
              <a:lnSpc>
                <a:spcPts val="2500"/>
              </a:lnSpc>
              <a:buNone/>
            </a:pPr>
            <a:r>
              <a:rPr lang="en-US" sz="1550" dirty="0">
                <a:solidFill>
                  <a:srgbClr val="FFFFFF"/>
                </a:solidFill>
                <a:latin typeface="Geist" pitchFamily="34" charset="0"/>
                <a:ea typeface="Geist" pitchFamily="34" charset="-122"/>
                <a:cs typeface="Geist" pitchFamily="34" charset="-120"/>
              </a:rPr>
              <a:t> joint pains, muscle aches</a:t>
            </a:r>
            <a:endParaRPr lang="en-US" sz="1550" dirty="0"/>
          </a:p>
          <a:p>
            <a:pPr algn="l" marL="342900" indent="-342900">
              <a:lnSpc>
                <a:spcPts val="2500"/>
              </a:lnSpc>
              <a:buSzPct val="100000"/>
              <a:buChar char="•"/>
            </a:pPr>
            <a:r>
              <a:rPr lang="en-US" sz="1550" b="1" dirty="0">
                <a:solidFill>
                  <a:srgbClr val="FFFFFF"/>
                </a:solidFill>
                <a:latin typeface="Geist" pitchFamily="34" charset="0"/>
                <a:ea typeface="Geist" pitchFamily="34" charset="-122"/>
                <a:cs typeface="Geist" pitchFamily="34" charset="-120"/>
              </a:rPr>
              <a:t>Skin:</a:t>
            </a:r>
            <a:pPr algn="l" indent="0" marL="0">
              <a:lnSpc>
                <a:spcPts val="2500"/>
              </a:lnSpc>
              <a:buNone/>
            </a:pPr>
            <a:r>
              <a:rPr lang="en-US" sz="1550" dirty="0">
                <a:solidFill>
                  <a:srgbClr val="FFFFFF"/>
                </a:solidFill>
                <a:latin typeface="Geist" pitchFamily="34" charset="0"/>
                <a:ea typeface="Geist" pitchFamily="34" charset="-122"/>
                <a:cs typeface="Geist" pitchFamily="34" charset="-120"/>
              </a:rPr>
              <a:t> dryness, thinning, changes in texture</a:t>
            </a:r>
            <a:endParaRPr lang="en-US" sz="1550" dirty="0"/>
          </a:p>
        </p:txBody>
      </p:sp>
      <p:sp>
        <p:nvSpPr>
          <p:cNvPr id="7" name="Text 5"/>
          <p:cNvSpPr/>
          <p:nvPr/>
        </p:nvSpPr>
        <p:spPr>
          <a:xfrm>
            <a:off x="849273" y="6065758"/>
            <a:ext cx="6168390" cy="317540"/>
          </a:xfrm>
          <a:prstGeom prst="rect">
            <a:avLst/>
          </a:prstGeom>
          <a:noFill/>
          <a:ln/>
        </p:spPr>
        <p:txBody>
          <a:bodyPr wrap="none" lIns="0" tIns="0" rIns="0" bIns="0" rtlCol="0" anchor="t"/>
          <a:lstStyle/>
          <a:p>
            <a:pPr algn="l" indent="0" marL="0">
              <a:lnSpc>
                <a:spcPts val="2500"/>
              </a:lnSpc>
              <a:buNone/>
            </a:pPr>
            <a:r>
              <a:rPr lang="en-US" sz="1550" i="1" dirty="0">
                <a:solidFill>
                  <a:srgbClr val="FFFFFF"/>
                </a:solidFill>
                <a:latin typeface="Geist" pitchFamily="34" charset="0"/>
                <a:ea typeface="Geist" pitchFamily="34" charset="-122"/>
                <a:cs typeface="Geist" pitchFamily="34" charset="-120"/>
              </a:rPr>
              <a:t>Notes: _______________________________________________</a:t>
            </a:r>
            <a:endParaRPr lang="en-US" sz="1550" dirty="0"/>
          </a:p>
        </p:txBody>
      </p:sp>
      <p:sp>
        <p:nvSpPr>
          <p:cNvPr id="8" name="Text 6"/>
          <p:cNvSpPr/>
          <p:nvPr/>
        </p:nvSpPr>
        <p:spPr>
          <a:xfrm>
            <a:off x="7564874" y="2320052"/>
            <a:ext cx="6035040" cy="310158"/>
          </a:xfrm>
          <a:prstGeom prst="rect">
            <a:avLst/>
          </a:prstGeom>
          <a:noFill/>
          <a:ln/>
        </p:spPr>
        <p:txBody>
          <a:bodyPr wrap="none" lIns="0" tIns="0" rIns="0" bIns="0" rtlCol="0" anchor="t"/>
          <a:lstStyle/>
          <a:p>
            <a:pPr algn="l" indent="0" marL="0">
              <a:lnSpc>
                <a:spcPts val="2400"/>
              </a:lnSpc>
              <a:buNone/>
            </a:pPr>
            <a:r>
              <a:rPr lang="en-US" sz="1950" b="1" dirty="0">
                <a:solidFill>
                  <a:srgbClr val="006747"/>
                </a:solidFill>
                <a:latin typeface="Noto Serif SC Bold" pitchFamily="34" charset="0"/>
                <a:ea typeface="Noto Serif SC Bold" pitchFamily="34" charset="-122"/>
                <a:cs typeface="Noto Serif SC Bold" pitchFamily="34" charset="-120"/>
              </a:rPr>
              <a:t>Q2. Patients Most at Risk of Future Osteoporosis</a:t>
            </a:r>
            <a:endParaRPr lang="en-US" sz="1950" dirty="0"/>
          </a:p>
        </p:txBody>
      </p:sp>
      <p:sp>
        <p:nvSpPr>
          <p:cNvPr id="9" name="Text 7"/>
          <p:cNvSpPr/>
          <p:nvPr/>
        </p:nvSpPr>
        <p:spPr>
          <a:xfrm>
            <a:off x="7564874" y="2828568"/>
            <a:ext cx="6279356" cy="317540"/>
          </a:xfrm>
          <a:prstGeom prst="rect">
            <a:avLst/>
          </a:prstGeom>
          <a:noFill/>
          <a:ln/>
        </p:spPr>
        <p:txBody>
          <a:bodyPr wrap="none" lIns="0" tIns="0" rIns="0" bIns="0" rtlCol="0" anchor="t"/>
          <a:lstStyle/>
          <a:p>
            <a:pPr algn="l" indent="0" marL="0">
              <a:lnSpc>
                <a:spcPts val="2500"/>
              </a:lnSpc>
              <a:buNone/>
            </a:pPr>
            <a:r>
              <a:rPr lang="en-US" sz="1550" b="1" dirty="0">
                <a:solidFill>
                  <a:srgbClr val="4B4A4A"/>
                </a:solidFill>
                <a:latin typeface="Geist" pitchFamily="34" charset="0"/>
                <a:ea typeface="Geist" pitchFamily="34" charset="-122"/>
                <a:cs typeface="Geist" pitchFamily="34" charset="-120"/>
              </a:rPr>
              <a:t>Trainer prompt:</a:t>
            </a:r>
            <a:pPr algn="l" indent="0" marL="0">
              <a:lnSpc>
                <a:spcPts val="2500"/>
              </a:lnSpc>
              <a:buNone/>
            </a:pPr>
            <a:r>
              <a:rPr lang="en-US" sz="1550" dirty="0">
                <a:solidFill>
                  <a:srgbClr val="4B4A4A"/>
                </a:solidFill>
                <a:latin typeface="Geist" pitchFamily="34" charset="0"/>
                <a:ea typeface="Geist" pitchFamily="34" charset="-122"/>
                <a:cs typeface="Geist" pitchFamily="34" charset="-120"/>
              </a:rPr>
              <a:t> Consider the following risk factors:</a:t>
            </a:r>
            <a:endParaRPr lang="en-US" sz="1550" dirty="0"/>
          </a:p>
        </p:txBody>
      </p:sp>
      <p:sp>
        <p:nvSpPr>
          <p:cNvPr id="10" name="Text 8"/>
          <p:cNvSpPr/>
          <p:nvPr/>
        </p:nvSpPr>
        <p:spPr>
          <a:xfrm>
            <a:off x="7564874" y="3324701"/>
            <a:ext cx="6279356" cy="3026212"/>
          </a:xfrm>
          <a:prstGeom prst="rect">
            <a:avLst/>
          </a:prstGeom>
          <a:noFill/>
          <a:ln/>
        </p:spPr>
        <p:txBody>
          <a:bodyPr wrap="square" lIns="0" tIns="0" rIns="0" bIns="0" rtlCol="0" anchor="t"/>
          <a:lstStyle/>
          <a:p>
            <a:pPr algn="l" marL="342900" indent="-342900">
              <a:lnSpc>
                <a:spcPts val="2500"/>
              </a:lnSpc>
              <a:buSzPct val="100000"/>
              <a:buChar char="•"/>
            </a:pPr>
            <a:r>
              <a:rPr lang="en-US" sz="1550" dirty="0">
                <a:solidFill>
                  <a:srgbClr val="4B4A4A"/>
                </a:solidFill>
                <a:latin typeface="Geist" pitchFamily="34" charset="0"/>
                <a:ea typeface="Geist" pitchFamily="34" charset="-122"/>
                <a:cs typeface="Geist" pitchFamily="34" charset="-120"/>
              </a:rPr>
              <a:t>Early menopause (&lt;45 years)</a:t>
            </a:r>
            <a:endParaRPr lang="en-US" sz="1550" dirty="0"/>
          </a:p>
          <a:p>
            <a:pPr algn="l" marL="342900" indent="-342900">
              <a:lnSpc>
                <a:spcPts val="2500"/>
              </a:lnSpc>
              <a:buSzPct val="100000"/>
              <a:buChar char="•"/>
            </a:pPr>
            <a:r>
              <a:rPr lang="en-US" sz="1550" dirty="0">
                <a:solidFill>
                  <a:srgbClr val="4B4A4A"/>
                </a:solidFill>
                <a:latin typeface="Geist" pitchFamily="34" charset="0"/>
                <a:ea typeface="Geist" pitchFamily="34" charset="-122"/>
                <a:cs typeface="Geist" pitchFamily="34" charset="-120"/>
              </a:rPr>
              <a:t>Premature Ovarian Insufficiency (POI)</a:t>
            </a:r>
            <a:endParaRPr lang="en-US" sz="1550" dirty="0"/>
          </a:p>
          <a:p>
            <a:pPr algn="l" marL="342900" indent="-342900">
              <a:lnSpc>
                <a:spcPts val="2500"/>
              </a:lnSpc>
              <a:buSzPct val="100000"/>
              <a:buChar char="•"/>
            </a:pPr>
            <a:r>
              <a:rPr lang="en-US" sz="1550" dirty="0">
                <a:solidFill>
                  <a:srgbClr val="4B4A4A"/>
                </a:solidFill>
                <a:latin typeface="Geist" pitchFamily="34" charset="0"/>
                <a:ea typeface="Geist" pitchFamily="34" charset="-122"/>
                <a:cs typeface="Geist" pitchFamily="34" charset="-120"/>
              </a:rPr>
              <a:t>Smoking history</a:t>
            </a:r>
            <a:endParaRPr lang="en-US" sz="1550" dirty="0"/>
          </a:p>
          <a:p>
            <a:pPr algn="l" marL="342900" indent="-342900">
              <a:lnSpc>
                <a:spcPts val="2500"/>
              </a:lnSpc>
              <a:buSzPct val="100000"/>
              <a:buChar char="•"/>
            </a:pPr>
            <a:r>
              <a:rPr lang="en-US" sz="1550" dirty="0">
                <a:solidFill>
                  <a:srgbClr val="4B4A4A"/>
                </a:solidFill>
                <a:latin typeface="Geist" pitchFamily="34" charset="0"/>
                <a:ea typeface="Geist" pitchFamily="34" charset="-122"/>
                <a:cs typeface="Geist" pitchFamily="34" charset="-120"/>
              </a:rPr>
              <a:t>Low BMI</a:t>
            </a:r>
            <a:endParaRPr lang="en-US" sz="1550" dirty="0"/>
          </a:p>
          <a:p>
            <a:pPr algn="l" marL="342900" indent="-342900">
              <a:lnSpc>
                <a:spcPts val="2500"/>
              </a:lnSpc>
              <a:buSzPct val="100000"/>
              <a:buChar char="•"/>
            </a:pPr>
            <a:r>
              <a:rPr lang="en-US" sz="1550" dirty="0">
                <a:solidFill>
                  <a:srgbClr val="4B4A4A"/>
                </a:solidFill>
                <a:latin typeface="Geist" pitchFamily="34" charset="0"/>
                <a:ea typeface="Geist" pitchFamily="34" charset="-122"/>
                <a:cs typeface="Geist" pitchFamily="34" charset="-120"/>
              </a:rPr>
              <a:t>Family history of osteoporosis or fragility fracture</a:t>
            </a:r>
            <a:endParaRPr lang="en-US" sz="1550" dirty="0"/>
          </a:p>
          <a:p>
            <a:pPr algn="l" marL="342900" indent="-342900">
              <a:lnSpc>
                <a:spcPts val="2500"/>
              </a:lnSpc>
              <a:buSzPct val="100000"/>
              <a:buChar char="•"/>
            </a:pPr>
            <a:r>
              <a:rPr lang="en-US" sz="1550" dirty="0">
                <a:solidFill>
                  <a:srgbClr val="4B4A4A"/>
                </a:solidFill>
                <a:latin typeface="Geist" pitchFamily="34" charset="0"/>
                <a:ea typeface="Geist" pitchFamily="34" charset="-122"/>
                <a:cs typeface="Geist" pitchFamily="34" charset="-120"/>
              </a:rPr>
              <a:t>Long-term corticosteroid use</a:t>
            </a:r>
            <a:endParaRPr lang="en-US" sz="1550" dirty="0"/>
          </a:p>
          <a:p>
            <a:pPr algn="l" marL="342900" indent="-342900">
              <a:lnSpc>
                <a:spcPts val="2500"/>
              </a:lnSpc>
              <a:buSzPct val="100000"/>
              <a:buChar char="•"/>
            </a:pPr>
            <a:r>
              <a:rPr lang="en-US" sz="1550" dirty="0">
                <a:solidFill>
                  <a:srgbClr val="4B4A4A"/>
                </a:solidFill>
                <a:latin typeface="Geist" pitchFamily="34" charset="0"/>
                <a:ea typeface="Geist" pitchFamily="34" charset="-122"/>
                <a:cs typeface="Geist" pitchFamily="34" charset="-120"/>
              </a:rPr>
              <a:t>Low calcium / vitamin D intake</a:t>
            </a:r>
            <a:endParaRPr lang="en-US" sz="1550" dirty="0"/>
          </a:p>
          <a:p>
            <a:pPr algn="l" marL="342900" indent="-342900">
              <a:lnSpc>
                <a:spcPts val="2500"/>
              </a:lnSpc>
              <a:buSzPct val="100000"/>
              <a:buChar char="•"/>
            </a:pPr>
            <a:r>
              <a:rPr lang="en-US" sz="1550" dirty="0">
                <a:solidFill>
                  <a:srgbClr val="4B4A4A"/>
                </a:solidFill>
                <a:latin typeface="Geist" pitchFamily="34" charset="0"/>
                <a:ea typeface="Geist" pitchFamily="34" charset="-122"/>
                <a:cs typeface="Geist" pitchFamily="34" charset="-120"/>
              </a:rPr>
              <a:t>Immobility or sedentary lifestyle</a:t>
            </a:r>
            <a:endParaRPr lang="en-US" sz="1550" dirty="0"/>
          </a:p>
        </p:txBody>
      </p:sp>
      <p:sp>
        <p:nvSpPr>
          <p:cNvPr id="11" name="Text 9"/>
          <p:cNvSpPr/>
          <p:nvPr/>
        </p:nvSpPr>
        <p:spPr>
          <a:xfrm>
            <a:off x="7564874" y="6529507"/>
            <a:ext cx="6279356" cy="317540"/>
          </a:xfrm>
          <a:prstGeom prst="rect">
            <a:avLst/>
          </a:prstGeom>
          <a:noFill/>
          <a:ln/>
        </p:spPr>
        <p:txBody>
          <a:bodyPr wrap="none" lIns="0" tIns="0" rIns="0" bIns="0" rtlCol="0" anchor="t"/>
          <a:lstStyle/>
          <a:p>
            <a:pPr algn="l" indent="0" marL="0">
              <a:lnSpc>
                <a:spcPts val="2500"/>
              </a:lnSpc>
              <a:buNone/>
            </a:pPr>
            <a:r>
              <a:rPr lang="en-US" sz="1550" i="1" dirty="0">
                <a:solidFill>
                  <a:srgbClr val="4B4A4A"/>
                </a:solidFill>
                <a:latin typeface="Geist" pitchFamily="34" charset="0"/>
                <a:ea typeface="Geist" pitchFamily="34" charset="-122"/>
                <a:cs typeface="Geist" pitchFamily="34" charset="-120"/>
              </a:rPr>
              <a:t>Notes: _______________________________________________</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3035618" y="353497"/>
            <a:ext cx="7055287" cy="339090"/>
          </a:xfrm>
          <a:prstGeom prst="rect">
            <a:avLst/>
          </a:prstGeom>
          <a:noFill/>
          <a:ln/>
        </p:spPr>
        <p:txBody>
          <a:bodyPr wrap="none" lIns="0" tIns="0" rIns="0" bIns="0" rtlCol="0" anchor="t"/>
          <a:lstStyle/>
          <a:p>
            <a:pPr algn="l" indent="0" marL="0">
              <a:lnSpc>
                <a:spcPts val="2650"/>
              </a:lnSpc>
              <a:buNone/>
            </a:pPr>
            <a:r>
              <a:rPr lang="en-US" sz="2100" b="1" dirty="0">
                <a:solidFill>
                  <a:srgbClr val="006747"/>
                </a:solidFill>
                <a:latin typeface="Noto Serif SC Bold" pitchFamily="34" charset="0"/>
                <a:ea typeface="Noto Serif SC Bold" pitchFamily="34" charset="-122"/>
                <a:cs typeface="Noto Serif SC Bold" pitchFamily="34" charset="-120"/>
              </a:rPr>
              <a:t>Question 3 — Managing Hot Flushes &amp; Night Sweats</a:t>
            </a:r>
            <a:endParaRPr lang="en-US" sz="2100" dirty="0"/>
          </a:p>
        </p:txBody>
      </p:sp>
      <p:sp>
        <p:nvSpPr>
          <p:cNvPr id="3" name="Text 1"/>
          <p:cNvSpPr/>
          <p:nvPr/>
        </p:nvSpPr>
        <p:spPr>
          <a:xfrm>
            <a:off x="3035618" y="811292"/>
            <a:ext cx="8559165"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How do you manage a </a:t>
            </a:r>
            <a:pPr algn="l" indent="0" marL="0">
              <a:lnSpc>
                <a:spcPts val="1050"/>
              </a:lnSpc>
              <a:buNone/>
            </a:pPr>
            <a:r>
              <a:rPr lang="en-US" sz="850" b="1" dirty="0">
                <a:solidFill>
                  <a:srgbClr val="4B4A4A"/>
                </a:solidFill>
                <a:latin typeface="Geist" pitchFamily="34" charset="0"/>
                <a:ea typeface="Geist" pitchFamily="34" charset="-122"/>
                <a:cs typeface="Geist" pitchFamily="34" charset="-120"/>
              </a:rPr>
              <a:t>54-year-old woman</a:t>
            </a:r>
            <a:pPr algn="l" indent="0" marL="0">
              <a:lnSpc>
                <a:spcPts val="1050"/>
              </a:lnSpc>
              <a:buNone/>
            </a:pPr>
            <a:r>
              <a:rPr lang="en-US" sz="850" dirty="0">
                <a:solidFill>
                  <a:srgbClr val="4B4A4A"/>
                </a:solidFill>
                <a:latin typeface="Geist" pitchFamily="34" charset="0"/>
                <a:ea typeface="Geist" pitchFamily="34" charset="-122"/>
                <a:cs typeface="Geist" pitchFamily="34" charset="-120"/>
              </a:rPr>
              <a:t> troubled by hot flushes and night sweats in the following scenarios?</a:t>
            </a:r>
            <a:endParaRPr lang="en-US" sz="850" dirty="0"/>
          </a:p>
        </p:txBody>
      </p:sp>
      <p:sp>
        <p:nvSpPr>
          <p:cNvPr id="4" name="Shape 2"/>
          <p:cNvSpPr/>
          <p:nvPr/>
        </p:nvSpPr>
        <p:spPr>
          <a:xfrm>
            <a:off x="3035618" y="1012269"/>
            <a:ext cx="8559165" cy="651153"/>
          </a:xfrm>
          <a:prstGeom prst="roundRect">
            <a:avLst>
              <a:gd name="adj" fmla="val 15002"/>
            </a:avLst>
          </a:prstGeom>
          <a:solidFill>
            <a:srgbClr val="E5F9F2">
              <a:alpha val="95000"/>
            </a:srgbClr>
          </a:solidFill>
          <a:ln w="15240">
            <a:solidFill>
              <a:srgbClr val="B7D5CA"/>
            </a:solidFill>
            <a:prstDash val="solid"/>
          </a:ln>
        </p:spPr>
      </p:sp>
      <p:sp>
        <p:nvSpPr>
          <p:cNvPr id="5" name="Shape 3"/>
          <p:cNvSpPr/>
          <p:nvPr/>
        </p:nvSpPr>
        <p:spPr>
          <a:xfrm>
            <a:off x="3050858" y="1027509"/>
            <a:ext cx="434102" cy="620673"/>
          </a:xfrm>
          <a:prstGeom prst="roundRect">
            <a:avLst>
              <a:gd name="adj" fmla="val 18290"/>
            </a:avLst>
          </a:prstGeom>
          <a:solidFill>
            <a:srgbClr val="D1EFE4"/>
          </a:solidFill>
          <a:ln/>
        </p:spPr>
      </p:sp>
      <p:sp>
        <p:nvSpPr>
          <p:cNvPr id="6" name="Text 4"/>
          <p:cNvSpPr/>
          <p:nvPr/>
        </p:nvSpPr>
        <p:spPr>
          <a:xfrm>
            <a:off x="3182660" y="1236107"/>
            <a:ext cx="162758" cy="203478"/>
          </a:xfrm>
          <a:prstGeom prst="rect">
            <a:avLst/>
          </a:prstGeom>
          <a:noFill/>
          <a:ln/>
        </p:spPr>
        <p:txBody>
          <a:bodyPr wrap="none" lIns="0" tIns="0" rIns="0" bIns="0" rtlCol="0" anchor="ctr"/>
          <a:lstStyle/>
          <a:p>
            <a:pPr algn="ctr" indent="0" marL="0">
              <a:lnSpc>
                <a:spcPts val="1250"/>
              </a:lnSpc>
              <a:buNone/>
            </a:pPr>
            <a:r>
              <a:rPr lang="en-US" sz="1250" b="1" dirty="0">
                <a:solidFill>
                  <a:srgbClr val="4B4A4A"/>
                </a:solidFill>
                <a:latin typeface="Noto Serif SC Bold" pitchFamily="34" charset="0"/>
                <a:ea typeface="Noto Serif SC Bold" pitchFamily="34" charset="-122"/>
                <a:cs typeface="Noto Serif SC Bold" pitchFamily="34" charset="-120"/>
              </a:rPr>
              <a:t>1</a:t>
            </a:r>
            <a:endParaRPr lang="en-US" sz="1250" dirty="0"/>
          </a:p>
        </p:txBody>
      </p:sp>
      <p:sp>
        <p:nvSpPr>
          <p:cNvPr id="7" name="Text 5"/>
          <p:cNvSpPr/>
          <p:nvPr/>
        </p:nvSpPr>
        <p:spPr>
          <a:xfrm>
            <a:off x="3544253" y="1135975"/>
            <a:ext cx="1541145" cy="169664"/>
          </a:xfrm>
          <a:prstGeom prst="rect">
            <a:avLst/>
          </a:prstGeom>
          <a:noFill/>
          <a:ln/>
        </p:spPr>
        <p:txBody>
          <a:bodyPr wrap="none" lIns="0" tIns="0" rIns="0" bIns="0" rtlCol="0" anchor="t"/>
          <a:lstStyle/>
          <a:p>
            <a:pPr algn="l" indent="0" marL="0">
              <a:lnSpc>
                <a:spcPts val="1300"/>
              </a:lnSpc>
              <a:buNone/>
            </a:pPr>
            <a:r>
              <a:rPr lang="en-US" sz="1050" b="1" dirty="0">
                <a:solidFill>
                  <a:srgbClr val="4B4A4A"/>
                </a:solidFill>
                <a:latin typeface="Noto Serif SC Bold" pitchFamily="34" charset="0"/>
                <a:ea typeface="Noto Serif SC Bold" pitchFamily="34" charset="-122"/>
                <a:cs typeface="Noto Serif SC Bold" pitchFamily="34" charset="-120"/>
              </a:rPr>
              <a:t>No period since age 50</a:t>
            </a:r>
            <a:endParaRPr lang="en-US" sz="1050" dirty="0"/>
          </a:p>
        </p:txBody>
      </p:sp>
      <p:sp>
        <p:nvSpPr>
          <p:cNvPr id="8" name="Text 6"/>
          <p:cNvSpPr/>
          <p:nvPr/>
        </p:nvSpPr>
        <p:spPr>
          <a:xfrm>
            <a:off x="3544253" y="1341239"/>
            <a:ext cx="7926824"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Postmenopausal — continuous combined HRT appropriate. No need for cyclical progestogen.</a:t>
            </a:r>
            <a:endParaRPr lang="en-US" sz="850" dirty="0"/>
          </a:p>
        </p:txBody>
      </p:sp>
      <p:sp>
        <p:nvSpPr>
          <p:cNvPr id="9" name="Shape 7"/>
          <p:cNvSpPr/>
          <p:nvPr/>
        </p:nvSpPr>
        <p:spPr>
          <a:xfrm>
            <a:off x="3035618" y="1722715"/>
            <a:ext cx="8559165" cy="651153"/>
          </a:xfrm>
          <a:prstGeom prst="roundRect">
            <a:avLst>
              <a:gd name="adj" fmla="val 15002"/>
            </a:avLst>
          </a:prstGeom>
          <a:solidFill>
            <a:srgbClr val="E5F9F2">
              <a:alpha val="95000"/>
            </a:srgbClr>
          </a:solidFill>
          <a:ln w="15240">
            <a:solidFill>
              <a:srgbClr val="B7D5CA"/>
            </a:solidFill>
            <a:prstDash val="solid"/>
          </a:ln>
        </p:spPr>
      </p:sp>
      <p:sp>
        <p:nvSpPr>
          <p:cNvPr id="10" name="Shape 8"/>
          <p:cNvSpPr/>
          <p:nvPr/>
        </p:nvSpPr>
        <p:spPr>
          <a:xfrm>
            <a:off x="3050858" y="1737955"/>
            <a:ext cx="434102" cy="620673"/>
          </a:xfrm>
          <a:prstGeom prst="roundRect">
            <a:avLst>
              <a:gd name="adj" fmla="val 18290"/>
            </a:avLst>
          </a:prstGeom>
          <a:solidFill>
            <a:srgbClr val="D1EFE4"/>
          </a:solidFill>
          <a:ln/>
        </p:spPr>
      </p:sp>
      <p:sp>
        <p:nvSpPr>
          <p:cNvPr id="11" name="Text 9"/>
          <p:cNvSpPr/>
          <p:nvPr/>
        </p:nvSpPr>
        <p:spPr>
          <a:xfrm>
            <a:off x="3182660" y="1946553"/>
            <a:ext cx="162758" cy="203478"/>
          </a:xfrm>
          <a:prstGeom prst="rect">
            <a:avLst/>
          </a:prstGeom>
          <a:noFill/>
          <a:ln/>
        </p:spPr>
        <p:txBody>
          <a:bodyPr wrap="none" lIns="0" tIns="0" rIns="0" bIns="0" rtlCol="0" anchor="ctr"/>
          <a:lstStyle/>
          <a:p>
            <a:pPr algn="ctr" indent="0" marL="0">
              <a:lnSpc>
                <a:spcPts val="1250"/>
              </a:lnSpc>
              <a:buNone/>
            </a:pPr>
            <a:r>
              <a:rPr lang="en-US" sz="1250" b="1" dirty="0">
                <a:solidFill>
                  <a:srgbClr val="4B4A4A"/>
                </a:solidFill>
                <a:latin typeface="Noto Serif SC Bold" pitchFamily="34" charset="0"/>
                <a:ea typeface="Noto Serif SC Bold" pitchFamily="34" charset="-122"/>
                <a:cs typeface="Noto Serif SC Bold" pitchFamily="34" charset="-120"/>
              </a:rPr>
              <a:t>2</a:t>
            </a:r>
            <a:endParaRPr lang="en-US" sz="1250" dirty="0"/>
          </a:p>
        </p:txBody>
      </p:sp>
      <p:sp>
        <p:nvSpPr>
          <p:cNvPr id="12" name="Text 10"/>
          <p:cNvSpPr/>
          <p:nvPr/>
        </p:nvSpPr>
        <p:spPr>
          <a:xfrm>
            <a:off x="3544253" y="1846421"/>
            <a:ext cx="1731645" cy="169664"/>
          </a:xfrm>
          <a:prstGeom prst="rect">
            <a:avLst/>
          </a:prstGeom>
          <a:noFill/>
          <a:ln/>
        </p:spPr>
        <p:txBody>
          <a:bodyPr wrap="none" lIns="0" tIns="0" rIns="0" bIns="0" rtlCol="0" anchor="t"/>
          <a:lstStyle/>
          <a:p>
            <a:pPr algn="l" indent="0" marL="0">
              <a:lnSpc>
                <a:spcPts val="1300"/>
              </a:lnSpc>
              <a:buNone/>
            </a:pPr>
            <a:r>
              <a:rPr lang="en-US" sz="1050" b="1" dirty="0">
                <a:solidFill>
                  <a:srgbClr val="4B4A4A"/>
                </a:solidFill>
                <a:latin typeface="Noto Serif SC Bold" pitchFamily="34" charset="0"/>
                <a:ea typeface="Noto Serif SC Bold" pitchFamily="34" charset="-122"/>
                <a:cs typeface="Noto Serif SC Bold" pitchFamily="34" charset="-120"/>
              </a:rPr>
              <a:t>Last period 3 months ago</a:t>
            </a:r>
            <a:endParaRPr lang="en-US" sz="1050" dirty="0"/>
          </a:p>
        </p:txBody>
      </p:sp>
      <p:sp>
        <p:nvSpPr>
          <p:cNvPr id="13" name="Text 11"/>
          <p:cNvSpPr/>
          <p:nvPr/>
        </p:nvSpPr>
        <p:spPr>
          <a:xfrm>
            <a:off x="3544253" y="2051685"/>
            <a:ext cx="7926824"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Perimenopausal — cyclical combined HRT to produce regular withdrawal bleeds.</a:t>
            </a:r>
            <a:endParaRPr lang="en-US" sz="850" dirty="0"/>
          </a:p>
        </p:txBody>
      </p:sp>
      <p:sp>
        <p:nvSpPr>
          <p:cNvPr id="14" name="Shape 12"/>
          <p:cNvSpPr/>
          <p:nvPr/>
        </p:nvSpPr>
        <p:spPr>
          <a:xfrm>
            <a:off x="3035618" y="2433161"/>
            <a:ext cx="8559165" cy="651153"/>
          </a:xfrm>
          <a:prstGeom prst="roundRect">
            <a:avLst>
              <a:gd name="adj" fmla="val 15002"/>
            </a:avLst>
          </a:prstGeom>
          <a:solidFill>
            <a:srgbClr val="E5F9F2">
              <a:alpha val="95000"/>
            </a:srgbClr>
          </a:solidFill>
          <a:ln w="15240">
            <a:solidFill>
              <a:srgbClr val="B7D5CA"/>
            </a:solidFill>
            <a:prstDash val="solid"/>
          </a:ln>
        </p:spPr>
      </p:sp>
      <p:sp>
        <p:nvSpPr>
          <p:cNvPr id="15" name="Shape 13"/>
          <p:cNvSpPr/>
          <p:nvPr/>
        </p:nvSpPr>
        <p:spPr>
          <a:xfrm>
            <a:off x="3050858" y="2448401"/>
            <a:ext cx="434102" cy="620673"/>
          </a:xfrm>
          <a:prstGeom prst="roundRect">
            <a:avLst>
              <a:gd name="adj" fmla="val 18290"/>
            </a:avLst>
          </a:prstGeom>
          <a:solidFill>
            <a:srgbClr val="D1EFE4"/>
          </a:solidFill>
          <a:ln/>
        </p:spPr>
      </p:sp>
      <p:sp>
        <p:nvSpPr>
          <p:cNvPr id="16" name="Text 14"/>
          <p:cNvSpPr/>
          <p:nvPr/>
        </p:nvSpPr>
        <p:spPr>
          <a:xfrm>
            <a:off x="3182660" y="2656999"/>
            <a:ext cx="162758" cy="203478"/>
          </a:xfrm>
          <a:prstGeom prst="rect">
            <a:avLst/>
          </a:prstGeom>
          <a:noFill/>
          <a:ln/>
        </p:spPr>
        <p:txBody>
          <a:bodyPr wrap="none" lIns="0" tIns="0" rIns="0" bIns="0" rtlCol="0" anchor="ctr"/>
          <a:lstStyle/>
          <a:p>
            <a:pPr algn="ctr" indent="0" marL="0">
              <a:lnSpc>
                <a:spcPts val="1250"/>
              </a:lnSpc>
              <a:buNone/>
            </a:pPr>
            <a:r>
              <a:rPr lang="en-US" sz="1250" b="1" dirty="0">
                <a:solidFill>
                  <a:srgbClr val="4B4A4A"/>
                </a:solidFill>
                <a:latin typeface="Noto Serif SC Bold" pitchFamily="34" charset="0"/>
                <a:ea typeface="Noto Serif SC Bold" pitchFamily="34" charset="-122"/>
                <a:cs typeface="Noto Serif SC Bold" pitchFamily="34" charset="-120"/>
              </a:rPr>
              <a:t>3</a:t>
            </a:r>
            <a:endParaRPr lang="en-US" sz="1250" dirty="0"/>
          </a:p>
        </p:txBody>
      </p:sp>
      <p:sp>
        <p:nvSpPr>
          <p:cNvPr id="17" name="Text 15"/>
          <p:cNvSpPr/>
          <p:nvPr/>
        </p:nvSpPr>
        <p:spPr>
          <a:xfrm>
            <a:off x="3544253" y="2556867"/>
            <a:ext cx="2310527" cy="169664"/>
          </a:xfrm>
          <a:prstGeom prst="rect">
            <a:avLst/>
          </a:prstGeom>
          <a:noFill/>
          <a:ln/>
        </p:spPr>
        <p:txBody>
          <a:bodyPr wrap="none" lIns="0" tIns="0" rIns="0" bIns="0" rtlCol="0" anchor="t"/>
          <a:lstStyle/>
          <a:p>
            <a:pPr algn="l" indent="0" marL="0">
              <a:lnSpc>
                <a:spcPts val="1300"/>
              </a:lnSpc>
              <a:buNone/>
            </a:pPr>
            <a:r>
              <a:rPr lang="en-US" sz="1050" b="1" dirty="0">
                <a:solidFill>
                  <a:srgbClr val="4B4A4A"/>
                </a:solidFill>
                <a:latin typeface="Noto Serif SC Bold" pitchFamily="34" charset="0"/>
                <a:ea typeface="Noto Serif SC Bold" pitchFamily="34" charset="-122"/>
                <a:cs typeface="Noto Serif SC Bold" pitchFamily="34" charset="-120"/>
              </a:rPr>
              <a:t>As (b) but no HRT-induced bleeds</a:t>
            </a:r>
            <a:endParaRPr lang="en-US" sz="1050" dirty="0"/>
          </a:p>
        </p:txBody>
      </p:sp>
      <p:sp>
        <p:nvSpPr>
          <p:cNvPr id="18" name="Text 16"/>
          <p:cNvSpPr/>
          <p:nvPr/>
        </p:nvSpPr>
        <p:spPr>
          <a:xfrm>
            <a:off x="3544253" y="2762131"/>
            <a:ext cx="7926824"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Consider Mirena IUS for endometrial protection with oestrogen-only patch or gel.</a:t>
            </a:r>
            <a:endParaRPr lang="en-US" sz="850" dirty="0"/>
          </a:p>
        </p:txBody>
      </p:sp>
      <p:sp>
        <p:nvSpPr>
          <p:cNvPr id="19" name="Shape 17"/>
          <p:cNvSpPr/>
          <p:nvPr/>
        </p:nvSpPr>
        <p:spPr>
          <a:xfrm>
            <a:off x="3035618" y="3143607"/>
            <a:ext cx="8559165" cy="651153"/>
          </a:xfrm>
          <a:prstGeom prst="roundRect">
            <a:avLst>
              <a:gd name="adj" fmla="val 15002"/>
            </a:avLst>
          </a:prstGeom>
          <a:solidFill>
            <a:srgbClr val="E5F9F2">
              <a:alpha val="95000"/>
            </a:srgbClr>
          </a:solidFill>
          <a:ln w="15240">
            <a:solidFill>
              <a:srgbClr val="B7D5CA"/>
            </a:solidFill>
            <a:prstDash val="solid"/>
          </a:ln>
        </p:spPr>
      </p:sp>
      <p:sp>
        <p:nvSpPr>
          <p:cNvPr id="20" name="Shape 18"/>
          <p:cNvSpPr/>
          <p:nvPr/>
        </p:nvSpPr>
        <p:spPr>
          <a:xfrm>
            <a:off x="3050858" y="3158847"/>
            <a:ext cx="434102" cy="620673"/>
          </a:xfrm>
          <a:prstGeom prst="roundRect">
            <a:avLst>
              <a:gd name="adj" fmla="val 18290"/>
            </a:avLst>
          </a:prstGeom>
          <a:solidFill>
            <a:srgbClr val="D1EFE4"/>
          </a:solidFill>
          <a:ln/>
        </p:spPr>
      </p:sp>
      <p:sp>
        <p:nvSpPr>
          <p:cNvPr id="21" name="Text 19"/>
          <p:cNvSpPr/>
          <p:nvPr/>
        </p:nvSpPr>
        <p:spPr>
          <a:xfrm>
            <a:off x="3182660" y="3367445"/>
            <a:ext cx="162758" cy="203478"/>
          </a:xfrm>
          <a:prstGeom prst="rect">
            <a:avLst/>
          </a:prstGeom>
          <a:noFill/>
          <a:ln/>
        </p:spPr>
        <p:txBody>
          <a:bodyPr wrap="none" lIns="0" tIns="0" rIns="0" bIns="0" rtlCol="0" anchor="ctr"/>
          <a:lstStyle/>
          <a:p>
            <a:pPr algn="ctr" indent="0" marL="0">
              <a:lnSpc>
                <a:spcPts val="1250"/>
              </a:lnSpc>
              <a:buNone/>
            </a:pPr>
            <a:r>
              <a:rPr lang="en-US" sz="1250" b="1" dirty="0">
                <a:solidFill>
                  <a:srgbClr val="4B4A4A"/>
                </a:solidFill>
                <a:latin typeface="Noto Serif SC Bold" pitchFamily="34" charset="0"/>
                <a:ea typeface="Noto Serif SC Bold" pitchFamily="34" charset="-122"/>
                <a:cs typeface="Noto Serif SC Bold" pitchFamily="34" charset="-120"/>
              </a:rPr>
              <a:t>4</a:t>
            </a:r>
            <a:endParaRPr lang="en-US" sz="1250" dirty="0"/>
          </a:p>
        </p:txBody>
      </p:sp>
      <p:sp>
        <p:nvSpPr>
          <p:cNvPr id="22" name="Text 20"/>
          <p:cNvSpPr/>
          <p:nvPr/>
        </p:nvSpPr>
        <p:spPr>
          <a:xfrm>
            <a:off x="3544253" y="3267313"/>
            <a:ext cx="1356717" cy="169664"/>
          </a:xfrm>
          <a:prstGeom prst="rect">
            <a:avLst/>
          </a:prstGeom>
          <a:noFill/>
          <a:ln/>
        </p:spPr>
        <p:txBody>
          <a:bodyPr wrap="none" lIns="0" tIns="0" rIns="0" bIns="0" rtlCol="0" anchor="t"/>
          <a:lstStyle/>
          <a:p>
            <a:pPr algn="l" indent="0" marL="0">
              <a:lnSpc>
                <a:spcPts val="1300"/>
              </a:lnSpc>
              <a:buNone/>
            </a:pPr>
            <a:r>
              <a:rPr lang="en-US" sz="1050" b="1" dirty="0">
                <a:solidFill>
                  <a:srgbClr val="4B4A4A"/>
                </a:solidFill>
                <a:latin typeface="Noto Serif SC Bold" pitchFamily="34" charset="0"/>
                <a:ea typeface="Noto Serif SC Bold" pitchFamily="34" charset="-122"/>
                <a:cs typeface="Noto Serif SC Bold" pitchFamily="34" charset="-120"/>
              </a:rPr>
              <a:t>Patient has angina</a:t>
            </a:r>
            <a:endParaRPr lang="en-US" sz="1050" dirty="0"/>
          </a:p>
        </p:txBody>
      </p:sp>
      <p:sp>
        <p:nvSpPr>
          <p:cNvPr id="23" name="Text 21"/>
          <p:cNvSpPr/>
          <p:nvPr/>
        </p:nvSpPr>
        <p:spPr>
          <a:xfrm>
            <a:off x="3544253" y="3472577"/>
            <a:ext cx="7926824"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Transdermal route preferred — avoids first-pass hepatic effect; discuss cardiology input.</a:t>
            </a:r>
            <a:endParaRPr lang="en-US" sz="850" dirty="0"/>
          </a:p>
        </p:txBody>
      </p:sp>
      <p:sp>
        <p:nvSpPr>
          <p:cNvPr id="24" name="Shape 22"/>
          <p:cNvSpPr/>
          <p:nvPr/>
        </p:nvSpPr>
        <p:spPr>
          <a:xfrm>
            <a:off x="3035618" y="3854053"/>
            <a:ext cx="8559165" cy="651153"/>
          </a:xfrm>
          <a:prstGeom prst="roundRect">
            <a:avLst>
              <a:gd name="adj" fmla="val 15002"/>
            </a:avLst>
          </a:prstGeom>
          <a:solidFill>
            <a:srgbClr val="E5F9F2">
              <a:alpha val="95000"/>
            </a:srgbClr>
          </a:solidFill>
          <a:ln w="15240">
            <a:solidFill>
              <a:srgbClr val="B7D5CA"/>
            </a:solidFill>
            <a:prstDash val="solid"/>
          </a:ln>
        </p:spPr>
      </p:sp>
      <p:sp>
        <p:nvSpPr>
          <p:cNvPr id="25" name="Shape 23"/>
          <p:cNvSpPr/>
          <p:nvPr/>
        </p:nvSpPr>
        <p:spPr>
          <a:xfrm>
            <a:off x="3050858" y="3869293"/>
            <a:ext cx="434102" cy="620673"/>
          </a:xfrm>
          <a:prstGeom prst="roundRect">
            <a:avLst>
              <a:gd name="adj" fmla="val 18290"/>
            </a:avLst>
          </a:prstGeom>
          <a:solidFill>
            <a:srgbClr val="D1EFE4"/>
          </a:solidFill>
          <a:ln/>
        </p:spPr>
      </p:sp>
      <p:sp>
        <p:nvSpPr>
          <p:cNvPr id="26" name="Text 24"/>
          <p:cNvSpPr/>
          <p:nvPr/>
        </p:nvSpPr>
        <p:spPr>
          <a:xfrm>
            <a:off x="3182660" y="4077891"/>
            <a:ext cx="162758" cy="203478"/>
          </a:xfrm>
          <a:prstGeom prst="rect">
            <a:avLst/>
          </a:prstGeom>
          <a:noFill/>
          <a:ln/>
        </p:spPr>
        <p:txBody>
          <a:bodyPr wrap="none" lIns="0" tIns="0" rIns="0" bIns="0" rtlCol="0" anchor="ctr"/>
          <a:lstStyle/>
          <a:p>
            <a:pPr algn="ctr" indent="0" marL="0">
              <a:lnSpc>
                <a:spcPts val="1250"/>
              </a:lnSpc>
              <a:buNone/>
            </a:pPr>
            <a:r>
              <a:rPr lang="en-US" sz="1250" b="1" dirty="0">
                <a:solidFill>
                  <a:srgbClr val="4B4A4A"/>
                </a:solidFill>
                <a:latin typeface="Noto Serif SC Bold" pitchFamily="34" charset="0"/>
                <a:ea typeface="Noto Serif SC Bold" pitchFamily="34" charset="-122"/>
                <a:cs typeface="Noto Serif SC Bold" pitchFamily="34" charset="-120"/>
              </a:rPr>
              <a:t>5</a:t>
            </a:r>
            <a:endParaRPr lang="en-US" sz="1250" dirty="0"/>
          </a:p>
        </p:txBody>
      </p:sp>
      <p:sp>
        <p:nvSpPr>
          <p:cNvPr id="27" name="Text 25"/>
          <p:cNvSpPr/>
          <p:nvPr/>
        </p:nvSpPr>
        <p:spPr>
          <a:xfrm>
            <a:off x="3544253" y="3977759"/>
            <a:ext cx="1503164" cy="169664"/>
          </a:xfrm>
          <a:prstGeom prst="rect">
            <a:avLst/>
          </a:prstGeom>
          <a:noFill/>
          <a:ln/>
        </p:spPr>
        <p:txBody>
          <a:bodyPr wrap="none" lIns="0" tIns="0" rIns="0" bIns="0" rtlCol="0" anchor="t"/>
          <a:lstStyle/>
          <a:p>
            <a:pPr algn="l" indent="0" marL="0">
              <a:lnSpc>
                <a:spcPts val="1300"/>
              </a:lnSpc>
              <a:buNone/>
            </a:pPr>
            <a:r>
              <a:rPr lang="en-US" sz="1050" b="1" dirty="0">
                <a:solidFill>
                  <a:srgbClr val="4B4A4A"/>
                </a:solidFill>
                <a:latin typeface="Noto Serif SC Bold" pitchFamily="34" charset="0"/>
                <a:ea typeface="Noto Serif SC Bold" pitchFamily="34" charset="-122"/>
                <a:cs typeface="Noto Serif SC Bold" pitchFamily="34" charset="-120"/>
              </a:rPr>
              <a:t>Patient has had a DVT</a:t>
            </a:r>
            <a:endParaRPr lang="en-US" sz="1050" dirty="0"/>
          </a:p>
        </p:txBody>
      </p:sp>
      <p:sp>
        <p:nvSpPr>
          <p:cNvPr id="28" name="Text 26"/>
          <p:cNvSpPr/>
          <p:nvPr/>
        </p:nvSpPr>
        <p:spPr>
          <a:xfrm>
            <a:off x="3544253" y="4183023"/>
            <a:ext cx="7926824"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Transdermal oestrogen (patch/gel) — does not increase VTE risk unlike oral HRT. Seek haematology advice if thrombophilia suspected.</a:t>
            </a:r>
            <a:endParaRPr lang="en-US" sz="850" dirty="0"/>
          </a:p>
        </p:txBody>
      </p:sp>
      <p:sp>
        <p:nvSpPr>
          <p:cNvPr id="29" name="Shape 27"/>
          <p:cNvSpPr/>
          <p:nvPr/>
        </p:nvSpPr>
        <p:spPr>
          <a:xfrm>
            <a:off x="3035618" y="4564499"/>
            <a:ext cx="8559165" cy="651153"/>
          </a:xfrm>
          <a:prstGeom prst="roundRect">
            <a:avLst>
              <a:gd name="adj" fmla="val 15002"/>
            </a:avLst>
          </a:prstGeom>
          <a:solidFill>
            <a:srgbClr val="E5F9F2">
              <a:alpha val="95000"/>
            </a:srgbClr>
          </a:solidFill>
          <a:ln w="15240">
            <a:solidFill>
              <a:srgbClr val="B7D5CA"/>
            </a:solidFill>
            <a:prstDash val="solid"/>
          </a:ln>
        </p:spPr>
      </p:sp>
      <p:sp>
        <p:nvSpPr>
          <p:cNvPr id="30" name="Shape 28"/>
          <p:cNvSpPr/>
          <p:nvPr/>
        </p:nvSpPr>
        <p:spPr>
          <a:xfrm>
            <a:off x="3050858" y="4579739"/>
            <a:ext cx="434102" cy="620673"/>
          </a:xfrm>
          <a:prstGeom prst="roundRect">
            <a:avLst>
              <a:gd name="adj" fmla="val 18290"/>
            </a:avLst>
          </a:prstGeom>
          <a:solidFill>
            <a:srgbClr val="D1EFE4"/>
          </a:solidFill>
          <a:ln/>
        </p:spPr>
      </p:sp>
      <p:sp>
        <p:nvSpPr>
          <p:cNvPr id="31" name="Text 29"/>
          <p:cNvSpPr/>
          <p:nvPr/>
        </p:nvSpPr>
        <p:spPr>
          <a:xfrm>
            <a:off x="3182660" y="4788337"/>
            <a:ext cx="162758" cy="203478"/>
          </a:xfrm>
          <a:prstGeom prst="rect">
            <a:avLst/>
          </a:prstGeom>
          <a:noFill/>
          <a:ln/>
        </p:spPr>
        <p:txBody>
          <a:bodyPr wrap="none" lIns="0" tIns="0" rIns="0" bIns="0" rtlCol="0" anchor="ctr"/>
          <a:lstStyle/>
          <a:p>
            <a:pPr algn="ctr" indent="0" marL="0">
              <a:lnSpc>
                <a:spcPts val="1250"/>
              </a:lnSpc>
              <a:buNone/>
            </a:pPr>
            <a:r>
              <a:rPr lang="en-US" sz="1250" b="1" dirty="0">
                <a:solidFill>
                  <a:srgbClr val="4B4A4A"/>
                </a:solidFill>
                <a:latin typeface="Noto Serif SC Bold" pitchFamily="34" charset="0"/>
                <a:ea typeface="Noto Serif SC Bold" pitchFamily="34" charset="-122"/>
                <a:cs typeface="Noto Serif SC Bold" pitchFamily="34" charset="-120"/>
              </a:rPr>
              <a:t>6</a:t>
            </a:r>
            <a:endParaRPr lang="en-US" sz="1250" dirty="0"/>
          </a:p>
        </p:txBody>
      </p:sp>
      <p:sp>
        <p:nvSpPr>
          <p:cNvPr id="32" name="Text 30"/>
          <p:cNvSpPr/>
          <p:nvPr/>
        </p:nvSpPr>
        <p:spPr>
          <a:xfrm>
            <a:off x="3544253" y="4688205"/>
            <a:ext cx="3823097" cy="169664"/>
          </a:xfrm>
          <a:prstGeom prst="rect">
            <a:avLst/>
          </a:prstGeom>
          <a:noFill/>
          <a:ln/>
        </p:spPr>
        <p:txBody>
          <a:bodyPr wrap="none" lIns="0" tIns="0" rIns="0" bIns="0" rtlCol="0" anchor="t"/>
          <a:lstStyle/>
          <a:p>
            <a:pPr algn="l" indent="0" marL="0">
              <a:lnSpc>
                <a:spcPts val="1300"/>
              </a:lnSpc>
              <a:buNone/>
            </a:pPr>
            <a:r>
              <a:rPr lang="en-US" sz="1050" b="1" dirty="0">
                <a:solidFill>
                  <a:srgbClr val="4B4A4A"/>
                </a:solidFill>
                <a:latin typeface="Noto Serif SC Bold" pitchFamily="34" charset="0"/>
                <a:ea typeface="Noto Serif SC Bold" pitchFamily="34" charset="-122"/>
                <a:cs typeface="Noto Serif SC Bold" pitchFamily="34" charset="-120"/>
              </a:rPr>
              <a:t>Wertheim's hysterectomy + radiotherapy for cervical Ca</a:t>
            </a:r>
            <a:endParaRPr lang="en-US" sz="1050" dirty="0"/>
          </a:p>
        </p:txBody>
      </p:sp>
      <p:sp>
        <p:nvSpPr>
          <p:cNvPr id="33" name="Text 31"/>
          <p:cNvSpPr/>
          <p:nvPr/>
        </p:nvSpPr>
        <p:spPr>
          <a:xfrm>
            <a:off x="3544253" y="4893469"/>
            <a:ext cx="7926824"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Oestrogen-only HRT appropriate (no uterus). Discuss oncology input; cervical cancer is not hormone-sensitive.</a:t>
            </a:r>
            <a:endParaRPr lang="en-US" sz="850" dirty="0"/>
          </a:p>
        </p:txBody>
      </p:sp>
      <p:sp>
        <p:nvSpPr>
          <p:cNvPr id="34" name="Shape 32"/>
          <p:cNvSpPr/>
          <p:nvPr/>
        </p:nvSpPr>
        <p:spPr>
          <a:xfrm>
            <a:off x="3035618" y="5274945"/>
            <a:ext cx="8559165" cy="651153"/>
          </a:xfrm>
          <a:prstGeom prst="roundRect">
            <a:avLst>
              <a:gd name="adj" fmla="val 15002"/>
            </a:avLst>
          </a:prstGeom>
          <a:solidFill>
            <a:srgbClr val="E5F9F2">
              <a:alpha val="95000"/>
            </a:srgbClr>
          </a:solidFill>
          <a:ln w="15240">
            <a:solidFill>
              <a:srgbClr val="B7D5CA"/>
            </a:solidFill>
            <a:prstDash val="solid"/>
          </a:ln>
        </p:spPr>
      </p:sp>
      <p:sp>
        <p:nvSpPr>
          <p:cNvPr id="35" name="Shape 33"/>
          <p:cNvSpPr/>
          <p:nvPr/>
        </p:nvSpPr>
        <p:spPr>
          <a:xfrm>
            <a:off x="3050858" y="5290185"/>
            <a:ext cx="434102" cy="620673"/>
          </a:xfrm>
          <a:prstGeom prst="roundRect">
            <a:avLst>
              <a:gd name="adj" fmla="val 18290"/>
            </a:avLst>
          </a:prstGeom>
          <a:solidFill>
            <a:srgbClr val="D1EFE4"/>
          </a:solidFill>
          <a:ln/>
        </p:spPr>
      </p:sp>
      <p:sp>
        <p:nvSpPr>
          <p:cNvPr id="36" name="Text 34"/>
          <p:cNvSpPr/>
          <p:nvPr/>
        </p:nvSpPr>
        <p:spPr>
          <a:xfrm>
            <a:off x="3182660" y="5498783"/>
            <a:ext cx="162758" cy="203478"/>
          </a:xfrm>
          <a:prstGeom prst="rect">
            <a:avLst/>
          </a:prstGeom>
          <a:noFill/>
          <a:ln/>
        </p:spPr>
        <p:txBody>
          <a:bodyPr wrap="none" lIns="0" tIns="0" rIns="0" bIns="0" rtlCol="0" anchor="ctr"/>
          <a:lstStyle/>
          <a:p>
            <a:pPr algn="ctr" indent="0" marL="0">
              <a:lnSpc>
                <a:spcPts val="1250"/>
              </a:lnSpc>
              <a:buNone/>
            </a:pPr>
            <a:r>
              <a:rPr lang="en-US" sz="1250" b="1" dirty="0">
                <a:solidFill>
                  <a:srgbClr val="4B4A4A"/>
                </a:solidFill>
                <a:latin typeface="Noto Serif SC Bold" pitchFamily="34" charset="0"/>
                <a:ea typeface="Noto Serif SC Bold" pitchFamily="34" charset="-122"/>
                <a:cs typeface="Noto Serif SC Bold" pitchFamily="34" charset="-120"/>
              </a:rPr>
              <a:t>7</a:t>
            </a:r>
            <a:endParaRPr lang="en-US" sz="1250" dirty="0"/>
          </a:p>
        </p:txBody>
      </p:sp>
      <p:sp>
        <p:nvSpPr>
          <p:cNvPr id="37" name="Text 35"/>
          <p:cNvSpPr/>
          <p:nvPr/>
        </p:nvSpPr>
        <p:spPr>
          <a:xfrm>
            <a:off x="3544253" y="5398651"/>
            <a:ext cx="1356717" cy="169664"/>
          </a:xfrm>
          <a:prstGeom prst="rect">
            <a:avLst/>
          </a:prstGeom>
          <a:noFill/>
          <a:ln/>
        </p:spPr>
        <p:txBody>
          <a:bodyPr wrap="none" lIns="0" tIns="0" rIns="0" bIns="0" rtlCol="0" anchor="t"/>
          <a:lstStyle/>
          <a:p>
            <a:pPr algn="l" indent="0" marL="0">
              <a:lnSpc>
                <a:spcPts val="1300"/>
              </a:lnSpc>
              <a:buNone/>
            </a:pPr>
            <a:r>
              <a:rPr lang="en-US" sz="1050" b="1" dirty="0">
                <a:solidFill>
                  <a:srgbClr val="4B4A4A"/>
                </a:solidFill>
                <a:latin typeface="Noto Serif SC Bold" pitchFamily="34" charset="0"/>
                <a:ea typeface="Noto Serif SC Bold" pitchFamily="34" charset="-122"/>
                <a:cs typeface="Noto Serif SC Bold" pitchFamily="34" charset="-120"/>
              </a:rPr>
              <a:t>Had mastectomy</a:t>
            </a:r>
            <a:endParaRPr lang="en-US" sz="1050" dirty="0"/>
          </a:p>
        </p:txBody>
      </p:sp>
      <p:sp>
        <p:nvSpPr>
          <p:cNvPr id="38" name="Text 36"/>
          <p:cNvSpPr/>
          <p:nvPr/>
        </p:nvSpPr>
        <p:spPr>
          <a:xfrm>
            <a:off x="3544253" y="5603915"/>
            <a:ext cx="7926824"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Discuss carefully — depends on tumour type (ER+/ER−). Seek oncology advice. Non-hormonal alternatives (SSRIs, clonidine) may be preferred.</a:t>
            </a:r>
            <a:endParaRPr lang="en-US" sz="850" dirty="0"/>
          </a:p>
        </p:txBody>
      </p:sp>
      <p:sp>
        <p:nvSpPr>
          <p:cNvPr id="39" name="Shape 37"/>
          <p:cNvSpPr/>
          <p:nvPr/>
        </p:nvSpPr>
        <p:spPr>
          <a:xfrm>
            <a:off x="3035618" y="5985391"/>
            <a:ext cx="8559165" cy="651153"/>
          </a:xfrm>
          <a:prstGeom prst="roundRect">
            <a:avLst>
              <a:gd name="adj" fmla="val 15002"/>
            </a:avLst>
          </a:prstGeom>
          <a:solidFill>
            <a:srgbClr val="E5F9F2">
              <a:alpha val="95000"/>
            </a:srgbClr>
          </a:solidFill>
          <a:ln w="15240">
            <a:solidFill>
              <a:srgbClr val="B7D5CA"/>
            </a:solidFill>
            <a:prstDash val="solid"/>
          </a:ln>
        </p:spPr>
      </p:sp>
      <p:sp>
        <p:nvSpPr>
          <p:cNvPr id="40" name="Shape 38"/>
          <p:cNvSpPr/>
          <p:nvPr/>
        </p:nvSpPr>
        <p:spPr>
          <a:xfrm>
            <a:off x="3050858" y="6000631"/>
            <a:ext cx="434102" cy="620673"/>
          </a:xfrm>
          <a:prstGeom prst="roundRect">
            <a:avLst>
              <a:gd name="adj" fmla="val 18290"/>
            </a:avLst>
          </a:prstGeom>
          <a:solidFill>
            <a:srgbClr val="D1EFE4"/>
          </a:solidFill>
          <a:ln/>
        </p:spPr>
      </p:sp>
      <p:sp>
        <p:nvSpPr>
          <p:cNvPr id="41" name="Text 39"/>
          <p:cNvSpPr/>
          <p:nvPr/>
        </p:nvSpPr>
        <p:spPr>
          <a:xfrm>
            <a:off x="3182660" y="6209228"/>
            <a:ext cx="162758" cy="203478"/>
          </a:xfrm>
          <a:prstGeom prst="rect">
            <a:avLst/>
          </a:prstGeom>
          <a:noFill/>
          <a:ln/>
        </p:spPr>
        <p:txBody>
          <a:bodyPr wrap="none" lIns="0" tIns="0" rIns="0" bIns="0" rtlCol="0" anchor="ctr"/>
          <a:lstStyle/>
          <a:p>
            <a:pPr algn="ctr" indent="0" marL="0">
              <a:lnSpc>
                <a:spcPts val="1250"/>
              </a:lnSpc>
              <a:buNone/>
            </a:pPr>
            <a:r>
              <a:rPr lang="en-US" sz="1250" b="1" dirty="0">
                <a:solidFill>
                  <a:srgbClr val="4B4A4A"/>
                </a:solidFill>
                <a:latin typeface="Noto Serif SC Bold" pitchFamily="34" charset="0"/>
                <a:ea typeface="Noto Serif SC Bold" pitchFamily="34" charset="-122"/>
                <a:cs typeface="Noto Serif SC Bold" pitchFamily="34" charset="-120"/>
              </a:rPr>
              <a:t>8</a:t>
            </a:r>
            <a:endParaRPr lang="en-US" sz="1250" dirty="0"/>
          </a:p>
        </p:txBody>
      </p:sp>
      <p:sp>
        <p:nvSpPr>
          <p:cNvPr id="42" name="Text 40"/>
          <p:cNvSpPr/>
          <p:nvPr/>
        </p:nvSpPr>
        <p:spPr>
          <a:xfrm>
            <a:off x="3544253" y="6109097"/>
            <a:ext cx="2102644" cy="169664"/>
          </a:xfrm>
          <a:prstGeom prst="rect">
            <a:avLst/>
          </a:prstGeom>
          <a:noFill/>
          <a:ln/>
        </p:spPr>
        <p:txBody>
          <a:bodyPr wrap="none" lIns="0" tIns="0" rIns="0" bIns="0" rtlCol="0" anchor="t"/>
          <a:lstStyle/>
          <a:p>
            <a:pPr algn="l" indent="0" marL="0">
              <a:lnSpc>
                <a:spcPts val="1300"/>
              </a:lnSpc>
              <a:buNone/>
            </a:pPr>
            <a:r>
              <a:rPr lang="en-US" sz="1050" b="1" dirty="0">
                <a:solidFill>
                  <a:srgbClr val="4B4A4A"/>
                </a:solidFill>
                <a:latin typeface="Noto Serif SC Bold" pitchFamily="34" charset="0"/>
                <a:ea typeface="Noto Serif SC Bold" pitchFamily="34" charset="-122"/>
                <a:cs typeface="Noto Serif SC Bold" pitchFamily="34" charset="-120"/>
              </a:rPr>
              <a:t>Strong family history of stroke</a:t>
            </a:r>
            <a:endParaRPr lang="en-US" sz="1050" dirty="0"/>
          </a:p>
        </p:txBody>
      </p:sp>
      <p:sp>
        <p:nvSpPr>
          <p:cNvPr id="43" name="Text 41"/>
          <p:cNvSpPr/>
          <p:nvPr/>
        </p:nvSpPr>
        <p:spPr>
          <a:xfrm>
            <a:off x="3544253" y="6314361"/>
            <a:ext cx="7926824"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Transdermal route preferred — no increased stroke risk unlike oral oestrogen. Assess individual cardiovascular risk.</a:t>
            </a:r>
            <a:endParaRPr lang="en-US" sz="850" dirty="0"/>
          </a:p>
        </p:txBody>
      </p:sp>
      <p:sp>
        <p:nvSpPr>
          <p:cNvPr id="44" name="Shape 42"/>
          <p:cNvSpPr/>
          <p:nvPr/>
        </p:nvSpPr>
        <p:spPr>
          <a:xfrm>
            <a:off x="3035618" y="6695837"/>
            <a:ext cx="8559165" cy="651153"/>
          </a:xfrm>
          <a:prstGeom prst="roundRect">
            <a:avLst>
              <a:gd name="adj" fmla="val 15002"/>
            </a:avLst>
          </a:prstGeom>
          <a:solidFill>
            <a:srgbClr val="E5F9F2">
              <a:alpha val="95000"/>
            </a:srgbClr>
          </a:solidFill>
          <a:ln w="15240">
            <a:solidFill>
              <a:srgbClr val="B7D5CA"/>
            </a:solidFill>
            <a:prstDash val="solid"/>
          </a:ln>
        </p:spPr>
      </p:sp>
      <p:sp>
        <p:nvSpPr>
          <p:cNvPr id="45" name="Shape 43"/>
          <p:cNvSpPr/>
          <p:nvPr/>
        </p:nvSpPr>
        <p:spPr>
          <a:xfrm>
            <a:off x="3050858" y="6711077"/>
            <a:ext cx="434102" cy="620673"/>
          </a:xfrm>
          <a:prstGeom prst="roundRect">
            <a:avLst>
              <a:gd name="adj" fmla="val 18290"/>
            </a:avLst>
          </a:prstGeom>
          <a:solidFill>
            <a:srgbClr val="D1EFE4"/>
          </a:solidFill>
          <a:ln/>
        </p:spPr>
      </p:sp>
      <p:sp>
        <p:nvSpPr>
          <p:cNvPr id="46" name="Text 44"/>
          <p:cNvSpPr/>
          <p:nvPr/>
        </p:nvSpPr>
        <p:spPr>
          <a:xfrm>
            <a:off x="3182660" y="6919674"/>
            <a:ext cx="162758" cy="203478"/>
          </a:xfrm>
          <a:prstGeom prst="rect">
            <a:avLst/>
          </a:prstGeom>
          <a:noFill/>
          <a:ln/>
        </p:spPr>
        <p:txBody>
          <a:bodyPr wrap="none" lIns="0" tIns="0" rIns="0" bIns="0" rtlCol="0" anchor="ctr"/>
          <a:lstStyle/>
          <a:p>
            <a:pPr algn="ctr" indent="0" marL="0">
              <a:lnSpc>
                <a:spcPts val="1250"/>
              </a:lnSpc>
              <a:buNone/>
            </a:pPr>
            <a:r>
              <a:rPr lang="en-US" sz="1250" b="1" dirty="0">
                <a:solidFill>
                  <a:srgbClr val="4B4A4A"/>
                </a:solidFill>
                <a:latin typeface="Noto Serif SC Bold" pitchFamily="34" charset="0"/>
                <a:ea typeface="Noto Serif SC Bold" pitchFamily="34" charset="-122"/>
                <a:cs typeface="Noto Serif SC Bold" pitchFamily="34" charset="-120"/>
              </a:rPr>
              <a:t>9</a:t>
            </a:r>
            <a:endParaRPr lang="en-US" sz="1250" dirty="0"/>
          </a:p>
        </p:txBody>
      </p:sp>
      <p:sp>
        <p:nvSpPr>
          <p:cNvPr id="47" name="Text 45"/>
          <p:cNvSpPr/>
          <p:nvPr/>
        </p:nvSpPr>
        <p:spPr>
          <a:xfrm>
            <a:off x="3544253" y="6819543"/>
            <a:ext cx="3467695" cy="169664"/>
          </a:xfrm>
          <a:prstGeom prst="rect">
            <a:avLst/>
          </a:prstGeom>
          <a:noFill/>
          <a:ln/>
        </p:spPr>
        <p:txBody>
          <a:bodyPr wrap="none" lIns="0" tIns="0" rIns="0" bIns="0" rtlCol="0" anchor="t"/>
          <a:lstStyle/>
          <a:p>
            <a:pPr algn="l" indent="0" marL="0">
              <a:lnSpc>
                <a:spcPts val="1300"/>
              </a:lnSpc>
              <a:buNone/>
            </a:pPr>
            <a:r>
              <a:rPr lang="en-US" sz="1050" b="1" dirty="0">
                <a:solidFill>
                  <a:srgbClr val="4B4A4A"/>
                </a:solidFill>
                <a:latin typeface="Noto Serif SC Bold" pitchFamily="34" charset="0"/>
                <a:ea typeface="Noto Serif SC Bold" pitchFamily="34" charset="-122"/>
                <a:cs typeface="Noto Serif SC Bold" pitchFamily="34" charset="-120"/>
              </a:rPr>
              <a:t>Patient loves horses (equine vs plant-derived HRT)</a:t>
            </a:r>
            <a:endParaRPr lang="en-US" sz="1050" dirty="0"/>
          </a:p>
        </p:txBody>
      </p:sp>
      <p:sp>
        <p:nvSpPr>
          <p:cNvPr id="48" name="Text 46"/>
          <p:cNvSpPr/>
          <p:nvPr/>
        </p:nvSpPr>
        <p:spPr>
          <a:xfrm>
            <a:off x="3544253" y="7024807"/>
            <a:ext cx="7926824" cy="134303"/>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Discuss conjugated equine oestrogens (e.g. Premarin) vs plant-derived 17β-oestradiol preparations. Most modern HRT uses bioidentical oestradiol.</a:t>
            </a:r>
            <a:endParaRPr lang="en-US" sz="850" dirty="0"/>
          </a:p>
        </p:txBody>
      </p:sp>
      <p:sp>
        <p:nvSpPr>
          <p:cNvPr id="49" name="Shape 47"/>
          <p:cNvSpPr/>
          <p:nvPr/>
        </p:nvSpPr>
        <p:spPr>
          <a:xfrm>
            <a:off x="3035618" y="7413665"/>
            <a:ext cx="8559165" cy="462439"/>
          </a:xfrm>
          <a:prstGeom prst="roundRect">
            <a:avLst>
              <a:gd name="adj" fmla="val 21124"/>
            </a:avLst>
          </a:prstGeom>
          <a:solidFill>
            <a:srgbClr val="B3FFE7"/>
          </a:solidFill>
          <a:ln/>
        </p:spPr>
      </p:sp>
      <p:pic>
        <p:nvPicPr>
          <p:cNvPr id="50" name="Image 0" descr="preencoded.png">    </p:cNvPr>
          <p:cNvPicPr>
            <a:picLocks noChangeAspect="1"/>
          </p:cNvPicPr>
          <p:nvPr/>
        </p:nvPicPr>
        <p:blipFill>
          <a:blip r:embed="rId1"/>
          <a:stretch>
            <a:fillRect/>
          </a:stretch>
        </p:blipFill>
        <p:spPr>
          <a:xfrm>
            <a:off x="3144083" y="7553206"/>
            <a:ext cx="135612" cy="108466"/>
          </a:xfrm>
          <a:prstGeom prst="rect">
            <a:avLst/>
          </a:prstGeom>
        </p:spPr>
      </p:pic>
      <p:sp>
        <p:nvSpPr>
          <p:cNvPr id="51" name="Text 48"/>
          <p:cNvSpPr/>
          <p:nvPr/>
        </p:nvSpPr>
        <p:spPr>
          <a:xfrm>
            <a:off x="3388162" y="7499985"/>
            <a:ext cx="8098155" cy="268605"/>
          </a:xfrm>
          <a:prstGeom prst="rect">
            <a:avLst/>
          </a:prstGeom>
          <a:noFill/>
          <a:ln/>
        </p:spPr>
        <p:txBody>
          <a:bodyPr wrap="square" lIns="0" tIns="0" rIns="0" bIns="0" rtlCol="0" anchor="t"/>
          <a:lstStyle/>
          <a:p>
            <a:pPr algn="l" indent="0" marL="0">
              <a:lnSpc>
                <a:spcPts val="1050"/>
              </a:lnSpc>
              <a:buNone/>
            </a:pPr>
            <a:r>
              <a:rPr lang="en-US" sz="850" b="1" dirty="0">
                <a:solidFill>
                  <a:srgbClr val="000000"/>
                </a:solidFill>
                <a:latin typeface="Geist" pitchFamily="34" charset="0"/>
                <a:ea typeface="Geist" pitchFamily="34" charset="-122"/>
                <a:cs typeface="Geist" pitchFamily="34" charset="-120"/>
              </a:rPr>
              <a:t>Trainer prompt:</a:t>
            </a:r>
            <a:pPr algn="l" indent="0" marL="0">
              <a:lnSpc>
                <a:spcPts val="1050"/>
              </a:lnSpc>
              <a:buNone/>
            </a:pPr>
            <a:r>
              <a:rPr lang="en-US" sz="850" dirty="0">
                <a:solidFill>
                  <a:srgbClr val="000000"/>
                </a:solidFill>
                <a:latin typeface="Geist" pitchFamily="34" charset="0"/>
                <a:ea typeface="Geist" pitchFamily="34" charset="-122"/>
                <a:cs typeface="Geist" pitchFamily="34" charset="-120"/>
              </a:rPr>
              <a:t> Work through each scenario systematically — route of administration, type of HRT, contraindications, and need for specialist input are key themes throughout.</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3157895" y="393144"/>
            <a:ext cx="8314611" cy="658892"/>
          </a:xfrm>
          <a:prstGeom prst="rect">
            <a:avLst/>
          </a:prstGeom>
          <a:noFill/>
          <a:ln/>
        </p:spPr>
        <p:txBody>
          <a:bodyPr wrap="square" lIns="0" tIns="0" rIns="0" bIns="0" rtlCol="0" anchor="t"/>
          <a:lstStyle/>
          <a:p>
            <a:pPr algn="l" indent="0" marL="0">
              <a:lnSpc>
                <a:spcPts val="2550"/>
              </a:lnSpc>
              <a:buNone/>
            </a:pPr>
            <a:r>
              <a:rPr lang="en-US" sz="2050" b="1" dirty="0">
                <a:solidFill>
                  <a:srgbClr val="006747"/>
                </a:solidFill>
                <a:latin typeface="Noto Serif SC Bold" pitchFamily="34" charset="0"/>
                <a:ea typeface="Noto Serif SC Bold" pitchFamily="34" charset="-122"/>
                <a:cs typeface="Noto Serif SC Bold" pitchFamily="34" charset="-120"/>
              </a:rPr>
              <a:t>Questions 4 &amp; 5 — Osteoporosis Prevention &amp; Breast Cancer Risk</a:t>
            </a:r>
            <a:endParaRPr lang="en-US" sz="2050" dirty="0"/>
          </a:p>
        </p:txBody>
      </p:sp>
      <p:sp>
        <p:nvSpPr>
          <p:cNvPr id="3" name="Shape 1"/>
          <p:cNvSpPr/>
          <p:nvPr/>
        </p:nvSpPr>
        <p:spPr>
          <a:xfrm>
            <a:off x="3081933" y="1135975"/>
            <a:ext cx="4180642" cy="1996678"/>
          </a:xfrm>
          <a:prstGeom prst="roundRect">
            <a:avLst>
              <a:gd name="adj" fmla="val 7604"/>
            </a:avLst>
          </a:prstGeom>
          <a:solidFill>
            <a:srgbClr val="006747">
              <a:alpha val="95000"/>
            </a:srgbClr>
          </a:solidFill>
          <a:ln/>
        </p:spPr>
      </p:sp>
      <p:sp>
        <p:nvSpPr>
          <p:cNvPr id="4" name="Text 2"/>
          <p:cNvSpPr/>
          <p:nvPr/>
        </p:nvSpPr>
        <p:spPr>
          <a:xfrm>
            <a:off x="3187303" y="1191935"/>
            <a:ext cx="2657832" cy="164663"/>
          </a:xfrm>
          <a:prstGeom prst="rect">
            <a:avLst/>
          </a:prstGeom>
          <a:noFill/>
          <a:ln/>
        </p:spPr>
        <p:txBody>
          <a:bodyPr wrap="none" lIns="0" tIns="0" rIns="0" bIns="0" rtlCol="0" anchor="t"/>
          <a:lstStyle/>
          <a:p>
            <a:pPr algn="l" indent="0" marL="0">
              <a:lnSpc>
                <a:spcPts val="1250"/>
              </a:lnSpc>
              <a:buNone/>
            </a:pPr>
            <a:r>
              <a:rPr lang="en-US" sz="1000" b="1" dirty="0">
                <a:solidFill>
                  <a:srgbClr val="FFFFFF"/>
                </a:solidFill>
                <a:latin typeface="Noto Serif SC Bold" pitchFamily="34" charset="0"/>
                <a:ea typeface="Noto Serif SC Bold" pitchFamily="34" charset="-122"/>
                <a:cs typeface="Noto Serif SC Bold" pitchFamily="34" charset="-120"/>
              </a:rPr>
              <a:t>Q4. HRT to Prevent Future Osteoporosis</a:t>
            </a:r>
            <a:endParaRPr lang="en-US" sz="1000" dirty="0"/>
          </a:p>
        </p:txBody>
      </p:sp>
      <p:sp>
        <p:nvSpPr>
          <p:cNvPr id="5" name="Text 3"/>
          <p:cNvSpPr/>
          <p:nvPr/>
        </p:nvSpPr>
        <p:spPr>
          <a:xfrm>
            <a:off x="3187303" y="1412557"/>
            <a:ext cx="3969901" cy="258366"/>
          </a:xfrm>
          <a:prstGeom prst="rect">
            <a:avLst/>
          </a:prstGeom>
          <a:noFill/>
          <a:ln/>
        </p:spPr>
        <p:txBody>
          <a:bodyPr wrap="square" lIns="0" tIns="0" rIns="0" bIns="0" rtlCol="0" anchor="t"/>
          <a:lstStyle/>
          <a:p>
            <a:pPr algn="l" indent="0" marL="0">
              <a:lnSpc>
                <a:spcPts val="1000"/>
              </a:lnSpc>
              <a:buNone/>
            </a:pPr>
            <a:r>
              <a:rPr lang="en-US" sz="800" dirty="0">
                <a:solidFill>
                  <a:srgbClr val="FFFFFF"/>
                </a:solidFill>
                <a:latin typeface="Geist" pitchFamily="34" charset="0"/>
                <a:ea typeface="Geist" pitchFamily="34" charset="-122"/>
                <a:cs typeface="Geist" pitchFamily="34" charset="-120"/>
              </a:rPr>
              <a:t>How do you advise a woman who wants HRT to prevent possible future osteoporosis?</a:t>
            </a:r>
            <a:endParaRPr lang="en-US" sz="800" dirty="0"/>
          </a:p>
        </p:txBody>
      </p:sp>
      <p:sp>
        <p:nvSpPr>
          <p:cNvPr id="6" name="Text 4"/>
          <p:cNvSpPr/>
          <p:nvPr/>
        </p:nvSpPr>
        <p:spPr>
          <a:xfrm>
            <a:off x="3187303" y="1721287"/>
            <a:ext cx="3969901" cy="129183"/>
          </a:xfrm>
          <a:prstGeom prst="rect">
            <a:avLst/>
          </a:prstGeom>
          <a:noFill/>
          <a:ln/>
        </p:spPr>
        <p:txBody>
          <a:bodyPr wrap="none" lIns="0" tIns="0" rIns="0" bIns="0" rtlCol="0" anchor="t"/>
          <a:lstStyle/>
          <a:p>
            <a:pPr algn="l" indent="0" marL="0">
              <a:lnSpc>
                <a:spcPts val="1000"/>
              </a:lnSpc>
              <a:buNone/>
            </a:pPr>
            <a:r>
              <a:rPr lang="en-US" sz="800" b="1" dirty="0">
                <a:solidFill>
                  <a:srgbClr val="FFFFFF"/>
                </a:solidFill>
                <a:latin typeface="Geist" pitchFamily="34" charset="0"/>
                <a:ea typeface="Geist" pitchFamily="34" charset="-122"/>
                <a:cs typeface="Geist" pitchFamily="34" charset="-120"/>
              </a:rPr>
              <a:t>Trainer prompt — key discussion points:</a:t>
            </a:r>
            <a:endParaRPr lang="en-US" sz="800" dirty="0"/>
          </a:p>
        </p:txBody>
      </p:sp>
      <p:sp>
        <p:nvSpPr>
          <p:cNvPr id="7" name="Text 5"/>
          <p:cNvSpPr/>
          <p:nvPr/>
        </p:nvSpPr>
        <p:spPr>
          <a:xfrm>
            <a:off x="3187303" y="1900833"/>
            <a:ext cx="3969901" cy="853202"/>
          </a:xfrm>
          <a:prstGeom prst="rect">
            <a:avLst/>
          </a:prstGeom>
          <a:noFill/>
          <a:ln/>
        </p:spPr>
        <p:txBody>
          <a:bodyPr wrap="square" lIns="0" tIns="0" rIns="0" bIns="0" rtlCol="0" anchor="t"/>
          <a:lstStyle/>
          <a:p>
            <a:pPr algn="l" marL="342900" indent="-342900">
              <a:lnSpc>
                <a:spcPts val="1000"/>
              </a:lnSpc>
              <a:buSzPct val="100000"/>
              <a:buChar char="•"/>
            </a:pPr>
            <a:r>
              <a:rPr lang="en-US" sz="800" dirty="0">
                <a:solidFill>
                  <a:srgbClr val="FFFFFF"/>
                </a:solidFill>
                <a:latin typeface="Geist" pitchFamily="34" charset="0"/>
                <a:ea typeface="Geist" pitchFamily="34" charset="-122"/>
                <a:cs typeface="Geist" pitchFamily="34" charset="-120"/>
              </a:rPr>
              <a:t>Use the </a:t>
            </a:r>
            <a:pPr algn="l" indent="0" marL="0">
              <a:lnSpc>
                <a:spcPts val="1000"/>
              </a:lnSpc>
              <a:buNone/>
            </a:pPr>
            <a:r>
              <a:rPr lang="en-US" sz="800" b="1" dirty="0">
                <a:solidFill>
                  <a:srgbClr val="FFFFFF"/>
                </a:solidFill>
                <a:latin typeface="Geist" pitchFamily="34" charset="0"/>
                <a:ea typeface="Geist" pitchFamily="34" charset="-122"/>
                <a:cs typeface="Geist" pitchFamily="34" charset="-120"/>
              </a:rPr>
              <a:t>FRAX tool</a:t>
            </a:r>
            <a:pPr algn="l" indent="0" marL="0">
              <a:lnSpc>
                <a:spcPts val="1000"/>
              </a:lnSpc>
              <a:buNone/>
            </a:pPr>
            <a:r>
              <a:rPr lang="en-US" sz="800" dirty="0">
                <a:solidFill>
                  <a:srgbClr val="FFFFFF"/>
                </a:solidFill>
                <a:latin typeface="Geist" pitchFamily="34" charset="0"/>
                <a:ea typeface="Geist" pitchFamily="34" charset="-122"/>
                <a:cs typeface="Geist" pitchFamily="34" charset="-120"/>
              </a:rPr>
              <a:t> to calculate 10-year fracture risk</a:t>
            </a:r>
            <a:endParaRPr lang="en-US" sz="800" dirty="0"/>
          </a:p>
          <a:p>
            <a:pPr algn="l" marL="342900" indent="-342900">
              <a:lnSpc>
                <a:spcPts val="1000"/>
              </a:lnSpc>
              <a:buSzPct val="100000"/>
              <a:buChar char="•"/>
            </a:pPr>
            <a:r>
              <a:rPr lang="en-US" sz="800" dirty="0">
                <a:solidFill>
                  <a:srgbClr val="FFFFFF"/>
                </a:solidFill>
                <a:latin typeface="Geist" pitchFamily="34" charset="0"/>
                <a:ea typeface="Geist" pitchFamily="34" charset="-122"/>
                <a:cs typeface="Geist" pitchFamily="34" charset="-120"/>
              </a:rPr>
              <a:t>Discuss benefits vs risks of HRT in this context</a:t>
            </a:r>
            <a:endParaRPr lang="en-US" sz="800" dirty="0"/>
          </a:p>
          <a:p>
            <a:pPr algn="l" marL="342900" indent="-342900">
              <a:lnSpc>
                <a:spcPts val="1000"/>
              </a:lnSpc>
              <a:buSzPct val="100000"/>
              <a:buChar char="•"/>
            </a:pPr>
            <a:r>
              <a:rPr lang="en-US" sz="800" dirty="0">
                <a:solidFill>
                  <a:srgbClr val="FFFFFF"/>
                </a:solidFill>
                <a:latin typeface="Geist" pitchFamily="34" charset="0"/>
                <a:ea typeface="Geist" pitchFamily="34" charset="-122"/>
                <a:cs typeface="Geist" pitchFamily="34" charset="-120"/>
              </a:rPr>
              <a:t>DEXA scan indications — when to refer</a:t>
            </a:r>
            <a:endParaRPr lang="en-US" sz="800" dirty="0"/>
          </a:p>
          <a:p>
            <a:pPr algn="l" marL="342900" indent="-342900">
              <a:lnSpc>
                <a:spcPts val="1000"/>
              </a:lnSpc>
              <a:buSzPct val="100000"/>
              <a:buChar char="•"/>
            </a:pPr>
            <a:r>
              <a:rPr lang="en-US" sz="800" dirty="0">
                <a:solidFill>
                  <a:srgbClr val="FFFFFF"/>
                </a:solidFill>
                <a:latin typeface="Geist" pitchFamily="34" charset="0"/>
                <a:ea typeface="Geist" pitchFamily="34" charset="-122"/>
                <a:cs typeface="Geist" pitchFamily="34" charset="-120"/>
              </a:rPr>
              <a:t>Lifestyle advice: weight-bearing exercise, calcium, vitamin D, smoking cessation</a:t>
            </a:r>
            <a:endParaRPr lang="en-US" sz="800" dirty="0"/>
          </a:p>
          <a:p>
            <a:pPr algn="l" marL="342900" indent="-342900">
              <a:lnSpc>
                <a:spcPts val="1000"/>
              </a:lnSpc>
              <a:buSzPct val="100000"/>
              <a:buChar char="•"/>
            </a:pPr>
            <a:r>
              <a:rPr lang="en-US" sz="800" dirty="0">
                <a:solidFill>
                  <a:srgbClr val="FFFFFF"/>
                </a:solidFill>
                <a:latin typeface="Geist" pitchFamily="34" charset="0"/>
                <a:ea typeface="Geist" pitchFamily="34" charset="-122"/>
                <a:cs typeface="Geist" pitchFamily="34" charset="-120"/>
              </a:rPr>
              <a:t>Alternatives: bisphosphonates (alendronate, risedronate), denosumab</a:t>
            </a:r>
            <a:endParaRPr lang="en-US" sz="800" dirty="0"/>
          </a:p>
        </p:txBody>
      </p:sp>
      <p:sp>
        <p:nvSpPr>
          <p:cNvPr id="8" name="Text 6"/>
          <p:cNvSpPr/>
          <p:nvPr/>
        </p:nvSpPr>
        <p:spPr>
          <a:xfrm>
            <a:off x="3187303" y="2804398"/>
            <a:ext cx="3969901" cy="129183"/>
          </a:xfrm>
          <a:prstGeom prst="rect">
            <a:avLst/>
          </a:prstGeom>
          <a:noFill/>
          <a:ln/>
        </p:spPr>
        <p:txBody>
          <a:bodyPr wrap="none" lIns="0" tIns="0" rIns="0" bIns="0" rtlCol="0" anchor="t"/>
          <a:lstStyle/>
          <a:p>
            <a:pPr algn="l" indent="0" marL="0">
              <a:lnSpc>
                <a:spcPts val="1000"/>
              </a:lnSpc>
              <a:buNone/>
            </a:pPr>
            <a:r>
              <a:rPr lang="en-US" sz="800" i="1" dirty="0">
                <a:solidFill>
                  <a:srgbClr val="FFFFFF"/>
                </a:solidFill>
                <a:latin typeface="Geist" pitchFamily="34" charset="0"/>
                <a:ea typeface="Geist" pitchFamily="34" charset="-122"/>
                <a:cs typeface="Geist" pitchFamily="34" charset="-120"/>
              </a:rPr>
              <a:t>Notes: _______________________________________________</a:t>
            </a:r>
            <a:endParaRPr lang="en-US" sz="800" dirty="0"/>
          </a:p>
        </p:txBody>
      </p:sp>
      <p:sp>
        <p:nvSpPr>
          <p:cNvPr id="9" name="Text 7"/>
          <p:cNvSpPr/>
          <p:nvPr/>
        </p:nvSpPr>
        <p:spPr>
          <a:xfrm>
            <a:off x="7451408" y="1191935"/>
            <a:ext cx="3243620" cy="164663"/>
          </a:xfrm>
          <a:prstGeom prst="rect">
            <a:avLst/>
          </a:prstGeom>
          <a:noFill/>
          <a:ln/>
        </p:spPr>
        <p:txBody>
          <a:bodyPr wrap="none" lIns="0" tIns="0" rIns="0" bIns="0" rtlCol="0" anchor="t"/>
          <a:lstStyle/>
          <a:p>
            <a:pPr algn="l" indent="0" marL="0">
              <a:lnSpc>
                <a:spcPts val="1250"/>
              </a:lnSpc>
              <a:buNone/>
            </a:pPr>
            <a:r>
              <a:rPr lang="en-US" sz="1000" b="1" dirty="0">
                <a:solidFill>
                  <a:srgbClr val="006747"/>
                </a:solidFill>
                <a:latin typeface="Noto Serif SC Bold" pitchFamily="34" charset="0"/>
                <a:ea typeface="Noto Serif SC Bold" pitchFamily="34" charset="-122"/>
                <a:cs typeface="Noto Serif SC Bold" pitchFamily="34" charset="-120"/>
              </a:rPr>
              <a:t>Q5. Menopausal Symptoms &amp; Breast Cancer Risk</a:t>
            </a:r>
            <a:endParaRPr lang="en-US" sz="1000" dirty="0"/>
          </a:p>
        </p:txBody>
      </p:sp>
      <p:sp>
        <p:nvSpPr>
          <p:cNvPr id="10" name="Text 8"/>
          <p:cNvSpPr/>
          <p:nvPr/>
        </p:nvSpPr>
        <p:spPr>
          <a:xfrm>
            <a:off x="7451408" y="1412557"/>
            <a:ext cx="4028718" cy="258366"/>
          </a:xfrm>
          <a:prstGeom prst="rect">
            <a:avLst/>
          </a:prstGeom>
          <a:noFill/>
          <a:ln/>
        </p:spPr>
        <p:txBody>
          <a:bodyPr wrap="square" lIns="0" tIns="0" rIns="0" bIns="0" rtlCol="0" anchor="t"/>
          <a:lstStyle/>
          <a:p>
            <a:pPr algn="l" indent="0" marL="0">
              <a:lnSpc>
                <a:spcPts val="1000"/>
              </a:lnSpc>
              <a:buNone/>
            </a:pPr>
            <a:r>
              <a:rPr lang="en-US" sz="800" dirty="0">
                <a:solidFill>
                  <a:srgbClr val="4B4A4A"/>
                </a:solidFill>
                <a:latin typeface="Geist" pitchFamily="34" charset="0"/>
                <a:ea typeface="Geist" pitchFamily="34" charset="-122"/>
                <a:cs typeface="Geist" pitchFamily="34" charset="-120"/>
              </a:rPr>
              <a:t>How do you advise a woman interested in HRT but worried about breast cancer risk?</a:t>
            </a:r>
            <a:endParaRPr lang="en-US" sz="800" dirty="0"/>
          </a:p>
        </p:txBody>
      </p:sp>
      <p:sp>
        <p:nvSpPr>
          <p:cNvPr id="11" name="Text 9"/>
          <p:cNvSpPr/>
          <p:nvPr/>
        </p:nvSpPr>
        <p:spPr>
          <a:xfrm>
            <a:off x="7451408" y="1721287"/>
            <a:ext cx="4028718" cy="129183"/>
          </a:xfrm>
          <a:prstGeom prst="rect">
            <a:avLst/>
          </a:prstGeom>
          <a:noFill/>
          <a:ln/>
        </p:spPr>
        <p:txBody>
          <a:bodyPr wrap="none" lIns="0" tIns="0" rIns="0" bIns="0" rtlCol="0" anchor="t"/>
          <a:lstStyle/>
          <a:p>
            <a:pPr algn="l" indent="0" marL="0">
              <a:lnSpc>
                <a:spcPts val="1000"/>
              </a:lnSpc>
              <a:buNone/>
            </a:pPr>
            <a:r>
              <a:rPr lang="en-US" sz="800" b="1" dirty="0">
                <a:solidFill>
                  <a:srgbClr val="4B4A4A"/>
                </a:solidFill>
                <a:latin typeface="Geist" pitchFamily="34" charset="0"/>
                <a:ea typeface="Geist" pitchFamily="34" charset="-122"/>
                <a:cs typeface="Geist" pitchFamily="34" charset="-120"/>
              </a:rPr>
              <a:t>Trainer prompt — key discussion points:</a:t>
            </a:r>
            <a:endParaRPr lang="en-US" sz="800" dirty="0"/>
          </a:p>
        </p:txBody>
      </p:sp>
      <p:sp>
        <p:nvSpPr>
          <p:cNvPr id="12" name="Text 10"/>
          <p:cNvSpPr/>
          <p:nvPr/>
        </p:nvSpPr>
        <p:spPr>
          <a:xfrm>
            <a:off x="7451408" y="1900833"/>
            <a:ext cx="4028718" cy="1001911"/>
          </a:xfrm>
          <a:prstGeom prst="rect">
            <a:avLst/>
          </a:prstGeom>
          <a:noFill/>
          <a:ln/>
        </p:spPr>
        <p:txBody>
          <a:bodyPr wrap="square" lIns="0" tIns="0" rIns="0" bIns="0" rtlCol="0" anchor="t"/>
          <a:lstStyle/>
          <a:p>
            <a:pPr algn="l" marL="342900" indent="-342900">
              <a:lnSpc>
                <a:spcPts val="1000"/>
              </a:lnSpc>
              <a:buSzPct val="100000"/>
              <a:buChar char="•"/>
            </a:pPr>
            <a:r>
              <a:rPr lang="en-US" sz="800" dirty="0">
                <a:solidFill>
                  <a:srgbClr val="4B4A4A"/>
                </a:solidFill>
                <a:latin typeface="Geist" pitchFamily="34" charset="0"/>
                <a:ea typeface="Geist" pitchFamily="34" charset="-122"/>
                <a:cs typeface="Geist" pitchFamily="34" charset="-120"/>
              </a:rPr>
              <a:t>Use </a:t>
            </a:r>
            <a:pPr algn="l" indent="0" marL="0">
              <a:lnSpc>
                <a:spcPts val="1000"/>
              </a:lnSpc>
              <a:buNone/>
            </a:pPr>
            <a:r>
              <a:rPr lang="en-US" sz="800" b="1" dirty="0">
                <a:solidFill>
                  <a:srgbClr val="4B4A4A"/>
                </a:solidFill>
                <a:latin typeface="Geist" pitchFamily="34" charset="0"/>
                <a:ea typeface="Geist" pitchFamily="34" charset="-122"/>
                <a:cs typeface="Geist" pitchFamily="34" charset="-120"/>
              </a:rPr>
              <a:t>NICE CKS risk tables</a:t>
            </a:r>
            <a:pPr algn="l" indent="0" marL="0">
              <a:lnSpc>
                <a:spcPts val="1000"/>
              </a:lnSpc>
              <a:buNone/>
            </a:pPr>
            <a:r>
              <a:rPr lang="en-US" sz="800" dirty="0">
                <a:solidFill>
                  <a:srgbClr val="4B4A4A"/>
                </a:solidFill>
                <a:latin typeface="Geist" pitchFamily="34" charset="0"/>
                <a:ea typeface="Geist" pitchFamily="34" charset="-122"/>
                <a:cs typeface="Geist" pitchFamily="34" charset="-120"/>
              </a:rPr>
              <a:t> to contextualise absolute risk</a:t>
            </a:r>
            <a:endParaRPr lang="en-US" sz="800" dirty="0"/>
          </a:p>
          <a:p>
            <a:pPr algn="l" marL="342900" indent="-342900">
              <a:lnSpc>
                <a:spcPts val="1000"/>
              </a:lnSpc>
              <a:buSzPct val="100000"/>
              <a:buChar char="•"/>
            </a:pPr>
            <a:r>
              <a:rPr lang="en-US" sz="800" dirty="0">
                <a:solidFill>
                  <a:srgbClr val="4B4A4A"/>
                </a:solidFill>
                <a:latin typeface="Geist" pitchFamily="34" charset="0"/>
                <a:ea typeface="Geist" pitchFamily="34" charset="-122"/>
                <a:cs typeface="Geist" pitchFamily="34" charset="-120"/>
              </a:rPr>
              <a:t>Discuss absolute vs relative risk — numbers needed to harm</a:t>
            </a:r>
            <a:endParaRPr lang="en-US" sz="800" dirty="0"/>
          </a:p>
          <a:p>
            <a:pPr algn="l" marL="342900" indent="-342900">
              <a:lnSpc>
                <a:spcPts val="1000"/>
              </a:lnSpc>
              <a:buSzPct val="100000"/>
              <a:buChar char="•"/>
            </a:pPr>
            <a:r>
              <a:rPr lang="en-US" sz="800" dirty="0">
                <a:solidFill>
                  <a:srgbClr val="4B4A4A"/>
                </a:solidFill>
                <a:latin typeface="Geist" pitchFamily="34" charset="0"/>
                <a:ea typeface="Geist" pitchFamily="34" charset="-122"/>
                <a:cs typeface="Geist" pitchFamily="34" charset="-120"/>
              </a:rPr>
              <a:t>Differentiate: combined HRT carries higher risk than oestrogen-only</a:t>
            </a:r>
            <a:endParaRPr lang="en-US" sz="800" dirty="0"/>
          </a:p>
          <a:p>
            <a:pPr algn="l" marL="342900" indent="-342900">
              <a:lnSpc>
                <a:spcPts val="1000"/>
              </a:lnSpc>
              <a:buSzPct val="100000"/>
              <a:buChar char="•"/>
            </a:pPr>
            <a:r>
              <a:rPr lang="en-US" sz="800" dirty="0">
                <a:solidFill>
                  <a:srgbClr val="4B4A4A"/>
                </a:solidFill>
                <a:latin typeface="Geist" pitchFamily="34" charset="0"/>
                <a:ea typeface="Geist" pitchFamily="34" charset="-122"/>
                <a:cs typeface="Geist" pitchFamily="34" charset="-120"/>
              </a:rPr>
              <a:t>WHI study context — limitations and how evidence has evolved</a:t>
            </a:r>
            <a:endParaRPr lang="en-US" sz="800" dirty="0"/>
          </a:p>
          <a:p>
            <a:pPr algn="l" marL="342900" indent="-342900">
              <a:lnSpc>
                <a:spcPts val="1000"/>
              </a:lnSpc>
              <a:buSzPct val="100000"/>
              <a:buChar char="•"/>
            </a:pPr>
            <a:r>
              <a:rPr lang="en-US" sz="800" dirty="0">
                <a:solidFill>
                  <a:srgbClr val="4B4A4A"/>
                </a:solidFill>
                <a:latin typeface="Geist" pitchFamily="34" charset="0"/>
                <a:ea typeface="Geist" pitchFamily="34" charset="-122"/>
                <a:cs typeface="Geist" pitchFamily="34" charset="-120"/>
              </a:rPr>
              <a:t>Micronised progesterone (Utrogestan) may carry lower breast cancer risk than synthetic progestogens</a:t>
            </a:r>
            <a:endParaRPr lang="en-US" sz="800" dirty="0"/>
          </a:p>
          <a:p>
            <a:pPr algn="l" marL="342900" indent="-342900">
              <a:lnSpc>
                <a:spcPts val="1000"/>
              </a:lnSpc>
              <a:buSzPct val="100000"/>
              <a:buChar char="•"/>
            </a:pPr>
            <a:r>
              <a:rPr lang="en-US" sz="800" dirty="0">
                <a:solidFill>
                  <a:srgbClr val="4B4A4A"/>
                </a:solidFill>
                <a:latin typeface="Geist" pitchFamily="34" charset="0"/>
                <a:ea typeface="Geist" pitchFamily="34" charset="-122"/>
                <a:cs typeface="Geist" pitchFamily="34" charset="-120"/>
              </a:rPr>
              <a:t>Shared decision-making and documentation</a:t>
            </a:r>
            <a:endParaRPr lang="en-US" sz="800" dirty="0"/>
          </a:p>
        </p:txBody>
      </p:sp>
      <p:sp>
        <p:nvSpPr>
          <p:cNvPr id="13" name="Text 11"/>
          <p:cNvSpPr/>
          <p:nvPr/>
        </p:nvSpPr>
        <p:spPr>
          <a:xfrm>
            <a:off x="7451408" y="2953107"/>
            <a:ext cx="4028718" cy="129183"/>
          </a:xfrm>
          <a:prstGeom prst="rect">
            <a:avLst/>
          </a:prstGeom>
          <a:noFill/>
          <a:ln/>
        </p:spPr>
        <p:txBody>
          <a:bodyPr wrap="none" lIns="0" tIns="0" rIns="0" bIns="0" rtlCol="0" anchor="t"/>
          <a:lstStyle/>
          <a:p>
            <a:pPr algn="l" indent="0" marL="0">
              <a:lnSpc>
                <a:spcPts val="1000"/>
              </a:lnSpc>
              <a:buNone/>
            </a:pPr>
            <a:r>
              <a:rPr lang="en-US" sz="800" i="1" dirty="0">
                <a:solidFill>
                  <a:srgbClr val="4B4A4A"/>
                </a:solidFill>
                <a:latin typeface="Geist" pitchFamily="34" charset="0"/>
                <a:ea typeface="Geist" pitchFamily="34" charset="-122"/>
                <a:cs typeface="Geist" pitchFamily="34" charset="-120"/>
              </a:rPr>
              <a:t>Notes: _______________________________________________</a:t>
            </a:r>
            <a:endParaRPr lang="en-US" sz="800" dirty="0"/>
          </a:p>
        </p:txBody>
      </p:sp>
      <p:pic>
        <p:nvPicPr>
          <p:cNvPr id="14" name="Image 0" descr="preencoded.png">    </p:cNvPr>
          <p:cNvPicPr>
            <a:picLocks noChangeAspect="1"/>
          </p:cNvPicPr>
          <p:nvPr/>
        </p:nvPicPr>
        <p:blipFill>
          <a:blip r:embed="rId1"/>
          <a:stretch>
            <a:fillRect/>
          </a:stretch>
        </p:blipFill>
        <p:spPr>
          <a:xfrm>
            <a:off x="3157895" y="3195638"/>
            <a:ext cx="8314611" cy="4640699"/>
          </a:xfrm>
          <a:prstGeom prst="rect">
            <a:avLst/>
          </a:prstGeom>
        </p:spPr>
      </p:pic>
      <p:pic>
        <p:nvPicPr>
          <p:cNvPr id="15" name="Image 1" descr="preencoded.png">    </p:cNvPr>
          <p:cNvPicPr>
            <a:picLocks noChangeAspect="1"/>
          </p:cNvPicPr>
          <p:nvPr/>
        </p:nvPicPr>
        <p:blipFill>
          <a:blip r:embed="rId2"/>
          <a:stretch>
            <a:fillRect/>
          </a:stretch>
        </p:blipFill>
        <p:spPr>
          <a:xfrm>
            <a:off x="3157895" y="3195638"/>
            <a:ext cx="8314611" cy="464069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611029"/>
            <a:ext cx="9580959" cy="620078"/>
          </a:xfrm>
          <a:prstGeom prst="rect">
            <a:avLst/>
          </a:prstGeom>
          <a:noFill/>
          <a:ln/>
        </p:spPr>
        <p:txBody>
          <a:bodyPr wrap="none" lIns="0" tIns="0" rIns="0" bIns="0" rtlCol="0" anchor="t"/>
          <a:lstStyle/>
          <a:p>
            <a:pPr algn="l" indent="0" marL="0">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Question 6 — Progestogen Intolerance</a:t>
            </a:r>
            <a:endParaRPr lang="en-US" sz="3900" dirty="0"/>
          </a:p>
        </p:txBody>
      </p:sp>
      <p:sp>
        <p:nvSpPr>
          <p:cNvPr id="3" name="Text 1"/>
          <p:cNvSpPr/>
          <p:nvPr/>
        </p:nvSpPr>
        <p:spPr>
          <a:xfrm>
            <a:off x="793790" y="1627942"/>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A patient with an intact uterus feels </a:t>
            </a:r>
            <a:pPr algn="l" indent="0" marL="0">
              <a:lnSpc>
                <a:spcPts val="2500"/>
              </a:lnSpc>
              <a:buNone/>
            </a:pPr>
            <a:r>
              <a:rPr lang="en-US" sz="1550" b="1" dirty="0">
                <a:solidFill>
                  <a:srgbClr val="4B4A4A"/>
                </a:solidFill>
                <a:latin typeface="Geist" pitchFamily="34" charset="0"/>
                <a:ea typeface="Geist" pitchFamily="34" charset="-122"/>
                <a:cs typeface="Geist" pitchFamily="34" charset="-120"/>
              </a:rPr>
              <a:t>irritable and premenstrual</a:t>
            </a:r>
            <a:pPr algn="l" indent="0" marL="0">
              <a:lnSpc>
                <a:spcPts val="2500"/>
              </a:lnSpc>
              <a:buNone/>
            </a:pPr>
            <a:r>
              <a:rPr lang="en-US" sz="1550" dirty="0">
                <a:solidFill>
                  <a:srgbClr val="4B4A4A"/>
                </a:solidFill>
                <a:latin typeface="Geist" pitchFamily="34" charset="0"/>
                <a:ea typeface="Geist" pitchFamily="34" charset="-122"/>
                <a:cs typeface="Geist" pitchFamily="34" charset="-120"/>
              </a:rPr>
              <a:t> when taking cyclical progestogen. What can you do to help in each scenario?</a:t>
            </a:r>
            <a:endParaRPr lang="en-US" sz="1550" dirty="0"/>
          </a:p>
        </p:txBody>
      </p:sp>
      <p:pic>
        <p:nvPicPr>
          <p:cNvPr id="4" name="Image 0" descr="preencoded.png">    </p:cNvPr>
          <p:cNvPicPr>
            <a:picLocks noChangeAspect="1"/>
          </p:cNvPicPr>
          <p:nvPr/>
        </p:nvPicPr>
        <p:blipFill>
          <a:blip r:embed="rId1"/>
          <a:stretch>
            <a:fillRect/>
          </a:stretch>
        </p:blipFill>
        <p:spPr>
          <a:xfrm>
            <a:off x="793790" y="2168723"/>
            <a:ext cx="4347567" cy="793790"/>
          </a:xfrm>
          <a:prstGeom prst="rect">
            <a:avLst/>
          </a:prstGeom>
        </p:spPr>
      </p:pic>
      <p:sp>
        <p:nvSpPr>
          <p:cNvPr id="5" name="Text 2"/>
          <p:cNvSpPr/>
          <p:nvPr/>
        </p:nvSpPr>
        <p:spPr>
          <a:xfrm>
            <a:off x="992148" y="3160871"/>
            <a:ext cx="2620208"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(a) Oral Cyclical HRT</a:t>
            </a:r>
            <a:endParaRPr lang="en-US" sz="1950" dirty="0"/>
          </a:p>
        </p:txBody>
      </p:sp>
      <p:sp>
        <p:nvSpPr>
          <p:cNvPr id="6" name="Text 3"/>
          <p:cNvSpPr/>
          <p:nvPr/>
        </p:nvSpPr>
        <p:spPr>
          <a:xfrm>
            <a:off x="992148" y="3590092"/>
            <a:ext cx="3950851" cy="1587698"/>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Switch to micronised progesterone (Utrogestan) — better tolerated. Reduce dose or shorten duration of progestogen phase. Consider changing progestogen type.</a:t>
            </a:r>
            <a:endParaRPr lang="en-US" sz="1550" dirty="0"/>
          </a:p>
        </p:txBody>
      </p:sp>
      <p:pic>
        <p:nvPicPr>
          <p:cNvPr id="7" name="Image 1" descr="preencoded.png">    </p:cNvPr>
          <p:cNvPicPr>
            <a:picLocks noChangeAspect="1"/>
          </p:cNvPicPr>
          <p:nvPr/>
        </p:nvPicPr>
        <p:blipFill>
          <a:blip r:embed="rId2"/>
          <a:stretch>
            <a:fillRect/>
          </a:stretch>
        </p:blipFill>
        <p:spPr>
          <a:xfrm>
            <a:off x="5141357" y="2168723"/>
            <a:ext cx="4347567" cy="793790"/>
          </a:xfrm>
          <a:prstGeom prst="rect">
            <a:avLst/>
          </a:prstGeom>
        </p:spPr>
      </p:pic>
      <p:sp>
        <p:nvSpPr>
          <p:cNvPr id="8" name="Text 4"/>
          <p:cNvSpPr/>
          <p:nvPr/>
        </p:nvSpPr>
        <p:spPr>
          <a:xfrm>
            <a:off x="5339715" y="3160871"/>
            <a:ext cx="2659618"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(b) Hormone Patches</a:t>
            </a:r>
            <a:endParaRPr lang="en-US" sz="1950" dirty="0"/>
          </a:p>
        </p:txBody>
      </p:sp>
      <p:sp>
        <p:nvSpPr>
          <p:cNvPr id="9" name="Text 5"/>
          <p:cNvSpPr/>
          <p:nvPr/>
        </p:nvSpPr>
        <p:spPr>
          <a:xfrm>
            <a:off x="5339715" y="3590092"/>
            <a:ext cx="3950851" cy="127015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Change to a different progestogen in the patch combination. Consider adding Mirena IUS for endometrial protection, allowing oestrogen-only patch use.</a:t>
            </a:r>
            <a:endParaRPr lang="en-US" sz="1550" dirty="0"/>
          </a:p>
        </p:txBody>
      </p:sp>
      <p:pic>
        <p:nvPicPr>
          <p:cNvPr id="10" name="Image 2" descr="preencoded.png">    </p:cNvPr>
          <p:cNvPicPr>
            <a:picLocks noChangeAspect="1"/>
          </p:cNvPicPr>
          <p:nvPr/>
        </p:nvPicPr>
        <p:blipFill>
          <a:blip r:embed="rId3"/>
          <a:stretch>
            <a:fillRect/>
          </a:stretch>
        </p:blipFill>
        <p:spPr>
          <a:xfrm>
            <a:off x="9488924" y="2168723"/>
            <a:ext cx="4347567" cy="793790"/>
          </a:xfrm>
          <a:prstGeom prst="rect">
            <a:avLst/>
          </a:prstGeom>
        </p:spPr>
      </p:pic>
      <p:sp>
        <p:nvSpPr>
          <p:cNvPr id="11" name="Text 6"/>
          <p:cNvSpPr/>
          <p:nvPr/>
        </p:nvSpPr>
        <p:spPr>
          <a:xfrm>
            <a:off x="9687282" y="3160871"/>
            <a:ext cx="2904411" cy="310158"/>
          </a:xfrm>
          <a:prstGeom prst="rect">
            <a:avLst/>
          </a:prstGeom>
          <a:noFill/>
          <a:ln/>
        </p:spPr>
        <p:txBody>
          <a:bodyPr wrap="none" lIns="0" tIns="0" rIns="0" bIns="0" rtlCol="0" anchor="t"/>
          <a:lstStyle/>
          <a:p>
            <a:pPr algn="l" indent="0" marL="0">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(c) Oestradiol Implants</a:t>
            </a:r>
            <a:endParaRPr lang="en-US" sz="1950" dirty="0"/>
          </a:p>
        </p:txBody>
      </p:sp>
      <p:sp>
        <p:nvSpPr>
          <p:cNvPr id="12" name="Text 7"/>
          <p:cNvSpPr/>
          <p:nvPr/>
        </p:nvSpPr>
        <p:spPr>
          <a:xfrm>
            <a:off x="9687282" y="3590092"/>
            <a:ext cx="3950851" cy="1270159"/>
          </a:xfrm>
          <a:prstGeom prst="rect">
            <a:avLst/>
          </a:prstGeom>
          <a:noFill/>
          <a:ln/>
        </p:spPr>
        <p:txBody>
          <a:bodyPr wrap="square" lIns="0" tIns="0" rIns="0" bIns="0" rtlCol="0" anchor="t"/>
          <a:lstStyle/>
          <a:p>
            <a:pPr algn="l" indent="0" marL="0">
              <a:lnSpc>
                <a:spcPts val="2500"/>
              </a:lnSpc>
              <a:buNone/>
            </a:pPr>
            <a:r>
              <a:rPr lang="en-US" sz="1550" dirty="0">
                <a:solidFill>
                  <a:srgbClr val="4B4A4A"/>
                </a:solidFill>
                <a:latin typeface="Geist" pitchFamily="34" charset="0"/>
                <a:ea typeface="Geist" pitchFamily="34" charset="-122"/>
                <a:cs typeface="Geist" pitchFamily="34" charset="-120"/>
              </a:rPr>
              <a:t>Mirena IUS is the preferred solution for endometrial protection — avoids systemic progestogen side effects entirely. Seek specialist input.</a:t>
            </a:r>
            <a:endParaRPr lang="en-US" sz="1550" dirty="0"/>
          </a:p>
        </p:txBody>
      </p:sp>
      <p:sp>
        <p:nvSpPr>
          <p:cNvPr id="13" name="Shape 8"/>
          <p:cNvSpPr/>
          <p:nvPr/>
        </p:nvSpPr>
        <p:spPr>
          <a:xfrm>
            <a:off x="793790" y="5599390"/>
            <a:ext cx="13042821" cy="1478280"/>
          </a:xfrm>
          <a:prstGeom prst="roundRect">
            <a:avLst>
              <a:gd name="adj" fmla="val 12083"/>
            </a:avLst>
          </a:prstGeom>
          <a:solidFill>
            <a:srgbClr val="B6D6FC"/>
          </a:solidFill>
          <a:ln/>
        </p:spPr>
      </p:sp>
      <p:pic>
        <p:nvPicPr>
          <p:cNvPr id="14" name="Image 3" descr="preencoded.png">    </p:cNvPr>
          <p:cNvPicPr>
            <a:picLocks noChangeAspect="1"/>
          </p:cNvPicPr>
          <p:nvPr/>
        </p:nvPicPr>
        <p:blipFill>
          <a:blip r:embed="rId4"/>
          <a:stretch>
            <a:fillRect/>
          </a:stretch>
        </p:blipFill>
        <p:spPr>
          <a:xfrm>
            <a:off x="992148" y="5894665"/>
            <a:ext cx="248007" cy="198358"/>
          </a:xfrm>
          <a:prstGeom prst="rect">
            <a:avLst/>
          </a:prstGeom>
        </p:spPr>
      </p:pic>
      <p:sp>
        <p:nvSpPr>
          <p:cNvPr id="15" name="Text 9"/>
          <p:cNvSpPr/>
          <p:nvPr/>
        </p:nvSpPr>
        <p:spPr>
          <a:xfrm>
            <a:off x="1438513" y="5847278"/>
            <a:ext cx="12199739" cy="952619"/>
          </a:xfrm>
          <a:prstGeom prst="rect">
            <a:avLst/>
          </a:prstGeom>
          <a:noFill/>
          <a:ln/>
        </p:spPr>
        <p:txBody>
          <a:bodyPr wrap="square" lIns="0" tIns="0" rIns="0" bIns="0" rtlCol="0" anchor="t"/>
          <a:lstStyle/>
          <a:p>
            <a:pPr algn="l" indent="0" marL="0">
              <a:lnSpc>
                <a:spcPts val="2500"/>
              </a:lnSpc>
              <a:buNone/>
            </a:pPr>
            <a:r>
              <a:rPr lang="en-US" sz="1550" b="1" dirty="0">
                <a:solidFill>
                  <a:srgbClr val="000000"/>
                </a:solidFill>
                <a:latin typeface="Geist" pitchFamily="34" charset="0"/>
                <a:ea typeface="Geist" pitchFamily="34" charset="-122"/>
                <a:cs typeface="Geist" pitchFamily="34" charset="-120"/>
              </a:rPr>
              <a:t>Trainer prompt:</a:t>
            </a:r>
            <a:pPr algn="l" indent="0" marL="0">
              <a:lnSpc>
                <a:spcPts val="2500"/>
              </a:lnSpc>
              <a:buNone/>
            </a:pPr>
            <a:r>
              <a:rPr lang="en-US" sz="1550" dirty="0">
                <a:solidFill>
                  <a:srgbClr val="000000"/>
                </a:solidFill>
                <a:latin typeface="Geist" pitchFamily="34" charset="0"/>
                <a:ea typeface="Geist" pitchFamily="34" charset="-122"/>
                <a:cs typeface="Geist" pitchFamily="34" charset="-120"/>
              </a:rPr>
              <a:t> Key options include micronised progesterone (Utrogestan), changing progestogen type, lowering dose, adjusting timing, or using the Mirena IUS for endometrial protection. The Mirena IUS is increasingly the preferred approach for women who cannot tolerate systemic progestogens.</a:t>
            </a:r>
            <a:endParaRPr lang="en-US" sz="1550" dirty="0"/>
          </a:p>
        </p:txBody>
      </p:sp>
      <p:sp>
        <p:nvSpPr>
          <p:cNvPr id="16" name="Text 10"/>
          <p:cNvSpPr/>
          <p:nvPr/>
        </p:nvSpPr>
        <p:spPr>
          <a:xfrm>
            <a:off x="793790" y="7300912"/>
            <a:ext cx="13042821" cy="317540"/>
          </a:xfrm>
          <a:prstGeom prst="rect">
            <a:avLst/>
          </a:prstGeom>
          <a:noFill/>
          <a:ln/>
        </p:spPr>
        <p:txBody>
          <a:bodyPr wrap="none" lIns="0" tIns="0" rIns="0" bIns="0" rtlCol="0" anchor="t"/>
          <a:lstStyle/>
          <a:p>
            <a:pPr algn="l" indent="0" marL="0">
              <a:lnSpc>
                <a:spcPts val="2500"/>
              </a:lnSpc>
              <a:buNone/>
            </a:pPr>
            <a:r>
              <a:rPr lang="en-US" sz="1550" i="1" dirty="0">
                <a:solidFill>
                  <a:srgbClr val="4B4A4A"/>
                </a:solidFill>
                <a:latin typeface="Geist" pitchFamily="34" charset="0"/>
                <a:ea typeface="Geist" pitchFamily="34" charset="-122"/>
                <a:cs typeface="Geist" pitchFamily="34" charset="-120"/>
              </a:rPr>
              <a:t>Notes: _______________________________________________</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758" y="571143"/>
            <a:ext cx="13166884" cy="1143476"/>
          </a:xfrm>
          <a:prstGeom prst="rect">
            <a:avLst/>
          </a:prstGeom>
          <a:noFill/>
          <a:ln/>
        </p:spPr>
        <p:txBody>
          <a:bodyPr wrap="square" lIns="0" tIns="0" rIns="0" bIns="0" rtlCol="0" anchor="t"/>
          <a:lstStyle/>
          <a:p>
            <a:pPr algn="l" indent="0" marL="0">
              <a:lnSpc>
                <a:spcPts val="4500"/>
              </a:lnSpc>
              <a:buNone/>
            </a:pPr>
            <a:r>
              <a:rPr lang="en-US" sz="3600" b="1" dirty="0">
                <a:solidFill>
                  <a:srgbClr val="006747"/>
                </a:solidFill>
                <a:latin typeface="Noto Serif SC Bold" pitchFamily="34" charset="0"/>
                <a:ea typeface="Noto Serif SC Bold" pitchFamily="34" charset="-122"/>
                <a:cs typeface="Noto Serif SC Bold" pitchFamily="34" charset="-120"/>
              </a:rPr>
              <a:t>Questions 7 &amp; 8 — Atrophic Vaginitis &amp; Premenstrual Syndrome</a:t>
            </a:r>
            <a:endParaRPr lang="en-US" sz="3600" dirty="0"/>
          </a:p>
        </p:txBody>
      </p:sp>
      <p:sp>
        <p:nvSpPr>
          <p:cNvPr id="3" name="Shape 1"/>
          <p:cNvSpPr/>
          <p:nvPr/>
        </p:nvSpPr>
        <p:spPr>
          <a:xfrm>
            <a:off x="600075" y="1967627"/>
            <a:ext cx="6623685" cy="5690711"/>
          </a:xfrm>
          <a:prstGeom prst="roundRect">
            <a:avLst>
              <a:gd name="adj" fmla="val 4630"/>
            </a:avLst>
          </a:prstGeom>
          <a:solidFill>
            <a:srgbClr val="006747">
              <a:alpha val="95000"/>
            </a:srgbClr>
          </a:solidFill>
          <a:ln/>
        </p:spPr>
      </p:sp>
      <p:sp>
        <p:nvSpPr>
          <p:cNvPr id="4" name="Text 2"/>
          <p:cNvSpPr/>
          <p:nvPr/>
        </p:nvSpPr>
        <p:spPr>
          <a:xfrm>
            <a:off x="782955" y="2136219"/>
            <a:ext cx="6257925" cy="571738"/>
          </a:xfrm>
          <a:prstGeom prst="rect">
            <a:avLst/>
          </a:prstGeom>
          <a:noFill/>
          <a:ln/>
        </p:spPr>
        <p:txBody>
          <a:bodyPr wrap="square" lIns="0" tIns="0" rIns="0" bIns="0" rtlCol="0" anchor="t"/>
          <a:lstStyle/>
          <a:p>
            <a:pPr algn="l" indent="0" marL="0">
              <a:lnSpc>
                <a:spcPts val="2250"/>
              </a:lnSpc>
              <a:buNone/>
            </a:pPr>
            <a:r>
              <a:rPr lang="en-US" sz="1800" b="1" dirty="0">
                <a:solidFill>
                  <a:srgbClr val="FFFFFF"/>
                </a:solidFill>
                <a:latin typeface="Noto Serif SC Bold" pitchFamily="34" charset="0"/>
                <a:ea typeface="Noto Serif SC Bold" pitchFamily="34" charset="-122"/>
                <a:cs typeface="Noto Serif SC Bold" pitchFamily="34" charset="-120"/>
              </a:rPr>
              <a:t>Q7. Severe Atrophic Vaginitis After Uterine Carcinoma Treatment</a:t>
            </a:r>
            <a:endParaRPr lang="en-US" sz="1800" dirty="0"/>
          </a:p>
        </p:txBody>
      </p:sp>
      <p:sp>
        <p:nvSpPr>
          <p:cNvPr id="5" name="Text 3"/>
          <p:cNvSpPr/>
          <p:nvPr/>
        </p:nvSpPr>
        <p:spPr>
          <a:xfrm>
            <a:off x="782955" y="2876550"/>
            <a:ext cx="6257925" cy="844034"/>
          </a:xfrm>
          <a:prstGeom prst="rect">
            <a:avLst/>
          </a:prstGeom>
          <a:noFill/>
          <a:ln/>
        </p:spPr>
        <p:txBody>
          <a:bodyPr wrap="square" lIns="0" tIns="0" rIns="0" bIns="0" rtlCol="0" anchor="t"/>
          <a:lstStyle/>
          <a:p>
            <a:pPr algn="l" indent="0" marL="0">
              <a:lnSpc>
                <a:spcPts val="2200"/>
              </a:lnSpc>
              <a:buNone/>
            </a:pPr>
            <a:r>
              <a:rPr lang="en-US" sz="1400" dirty="0">
                <a:solidFill>
                  <a:srgbClr val="FFFFFF"/>
                </a:solidFill>
                <a:latin typeface="Geist" pitchFamily="34" charset="0"/>
                <a:ea typeface="Geist" pitchFamily="34" charset="-122"/>
                <a:cs typeface="Geist" pitchFamily="34" charset="-120"/>
              </a:rPr>
              <a:t>How do you help an </a:t>
            </a:r>
            <a:pPr algn="l" indent="0" marL="0">
              <a:lnSpc>
                <a:spcPts val="2200"/>
              </a:lnSpc>
              <a:buNone/>
            </a:pPr>
            <a:r>
              <a:rPr lang="en-US" sz="1400" b="1" dirty="0">
                <a:solidFill>
                  <a:srgbClr val="FFFFFF"/>
                </a:solidFill>
                <a:latin typeface="Geist" pitchFamily="34" charset="0"/>
                <a:ea typeface="Geist" pitchFamily="34" charset="-122"/>
                <a:cs typeface="Geist" pitchFamily="34" charset="-120"/>
              </a:rPr>
              <a:t>80-year-old woman</a:t>
            </a:r>
            <a:pPr algn="l" indent="0" marL="0">
              <a:lnSpc>
                <a:spcPts val="2200"/>
              </a:lnSpc>
              <a:buNone/>
            </a:pPr>
            <a:r>
              <a:rPr lang="en-US" sz="1400" dirty="0">
                <a:solidFill>
                  <a:srgbClr val="FFFFFF"/>
                </a:solidFill>
                <a:latin typeface="Geist" pitchFamily="34" charset="0"/>
                <a:ea typeface="Geist" pitchFamily="34" charset="-122"/>
                <a:cs typeface="Geist" pitchFamily="34" charset="-120"/>
              </a:rPr>
              <a:t> with severe atrophic vaginitis who had radical treatment 15 years ago for carcinoma of the body of the uterus?</a:t>
            </a:r>
            <a:endParaRPr lang="en-US" sz="1400" dirty="0"/>
          </a:p>
        </p:txBody>
      </p:sp>
      <p:sp>
        <p:nvSpPr>
          <p:cNvPr id="6" name="Text 4"/>
          <p:cNvSpPr/>
          <p:nvPr/>
        </p:nvSpPr>
        <p:spPr>
          <a:xfrm>
            <a:off x="782955" y="3872389"/>
            <a:ext cx="6257925" cy="281345"/>
          </a:xfrm>
          <a:prstGeom prst="rect">
            <a:avLst/>
          </a:prstGeom>
          <a:noFill/>
          <a:ln/>
        </p:spPr>
        <p:txBody>
          <a:bodyPr wrap="none" lIns="0" tIns="0" rIns="0" bIns="0" rtlCol="0" anchor="t"/>
          <a:lstStyle/>
          <a:p>
            <a:pPr algn="l" indent="0" marL="0">
              <a:lnSpc>
                <a:spcPts val="2200"/>
              </a:lnSpc>
              <a:buNone/>
            </a:pPr>
            <a:r>
              <a:rPr lang="en-US" sz="1400" b="1" dirty="0">
                <a:solidFill>
                  <a:srgbClr val="FFFFFF"/>
                </a:solidFill>
                <a:latin typeface="Geist" pitchFamily="34" charset="0"/>
                <a:ea typeface="Geist" pitchFamily="34" charset="-122"/>
                <a:cs typeface="Geist" pitchFamily="34" charset="-120"/>
              </a:rPr>
              <a:t>Trainer prompt:</a:t>
            </a:r>
            <a:endParaRPr lang="en-US" sz="1400" dirty="0"/>
          </a:p>
        </p:txBody>
      </p:sp>
      <p:sp>
        <p:nvSpPr>
          <p:cNvPr id="7" name="Text 5"/>
          <p:cNvSpPr/>
          <p:nvPr/>
        </p:nvSpPr>
        <p:spPr>
          <a:xfrm>
            <a:off x="782955" y="4305538"/>
            <a:ext cx="6257925" cy="2767846"/>
          </a:xfrm>
          <a:prstGeom prst="rect">
            <a:avLst/>
          </a:prstGeom>
          <a:noFill/>
          <a:ln/>
        </p:spPr>
        <p:txBody>
          <a:bodyPr wrap="square" lIns="0" tIns="0" rIns="0" bIns="0" rtlCol="0" anchor="t"/>
          <a:lstStyle/>
          <a:p>
            <a:pPr algn="l" marL="342900" indent="-342900">
              <a:lnSpc>
                <a:spcPts val="2200"/>
              </a:lnSpc>
              <a:buSzPct val="100000"/>
              <a:buChar char="•"/>
            </a:pPr>
            <a:r>
              <a:rPr lang="en-US" sz="1400" dirty="0">
                <a:solidFill>
                  <a:srgbClr val="FFFFFF"/>
                </a:solidFill>
                <a:latin typeface="Geist" pitchFamily="34" charset="0"/>
                <a:ea typeface="Geist" pitchFamily="34" charset="-122"/>
                <a:cs typeface="Geist" pitchFamily="34" charset="-120"/>
              </a:rPr>
              <a:t>Topical vaginal oestrogen (e.g. Vagifem pessaries, Ovestin cream) — very low systemic absorption</a:t>
            </a:r>
            <a:endParaRPr lang="en-US" sz="1400" dirty="0"/>
          </a:p>
          <a:p>
            <a:pPr algn="l" marL="342900" indent="-342900">
              <a:lnSpc>
                <a:spcPts val="2200"/>
              </a:lnSpc>
              <a:buSzPct val="100000"/>
              <a:buChar char="•"/>
            </a:pPr>
            <a:r>
              <a:rPr lang="en-US" sz="1400" dirty="0">
                <a:solidFill>
                  <a:srgbClr val="FFFFFF"/>
                </a:solidFill>
                <a:latin typeface="Geist" pitchFamily="34" charset="0"/>
                <a:ea typeface="Geist" pitchFamily="34" charset="-122"/>
                <a:cs typeface="Geist" pitchFamily="34" charset="-120"/>
              </a:rPr>
              <a:t>Discuss safety in history of endometrial cancer — evidence suggests low-dose topical oestrogen is generally considered safe but seek specialist advice</a:t>
            </a:r>
            <a:endParaRPr lang="en-US" sz="1400" dirty="0"/>
          </a:p>
          <a:p>
            <a:pPr algn="l" marL="342900" indent="-342900">
              <a:lnSpc>
                <a:spcPts val="2200"/>
              </a:lnSpc>
              <a:buSzPct val="100000"/>
              <a:buChar char="•"/>
            </a:pPr>
            <a:r>
              <a:rPr lang="en-US" sz="1400" dirty="0">
                <a:solidFill>
                  <a:srgbClr val="FFFFFF"/>
                </a:solidFill>
                <a:latin typeface="Geist" pitchFamily="34" charset="0"/>
                <a:ea typeface="Geist" pitchFamily="34" charset="-122"/>
                <a:cs typeface="Geist" pitchFamily="34" charset="-120"/>
              </a:rPr>
              <a:t>Distinguish local vs systemic therapy — local oestrogen does not require progestogen cover</a:t>
            </a:r>
            <a:endParaRPr lang="en-US" sz="1400" dirty="0"/>
          </a:p>
          <a:p>
            <a:pPr algn="l" marL="342900" indent="-342900">
              <a:lnSpc>
                <a:spcPts val="2200"/>
              </a:lnSpc>
              <a:buSzPct val="100000"/>
              <a:buChar char="•"/>
            </a:pPr>
            <a:r>
              <a:rPr lang="en-US" sz="1400" dirty="0">
                <a:solidFill>
                  <a:srgbClr val="FFFFFF"/>
                </a:solidFill>
                <a:latin typeface="Geist" pitchFamily="34" charset="0"/>
                <a:ea typeface="Geist" pitchFamily="34" charset="-122"/>
                <a:cs typeface="Geist" pitchFamily="34" charset="-120"/>
              </a:rPr>
              <a:t>Non-hormonal alternatives: lubricants, moisturisers (Replens)</a:t>
            </a:r>
            <a:endParaRPr lang="en-US" sz="1400" dirty="0"/>
          </a:p>
          <a:p>
            <a:pPr algn="l" marL="342900" indent="-342900">
              <a:lnSpc>
                <a:spcPts val="2200"/>
              </a:lnSpc>
              <a:buSzPct val="100000"/>
              <a:buChar char="•"/>
            </a:pPr>
            <a:r>
              <a:rPr lang="en-US" sz="1400" dirty="0">
                <a:solidFill>
                  <a:srgbClr val="FFFFFF"/>
                </a:solidFill>
                <a:latin typeface="Geist" pitchFamily="34" charset="0"/>
                <a:ea typeface="Geist" pitchFamily="34" charset="-122"/>
                <a:cs typeface="Geist" pitchFamily="34" charset="-120"/>
              </a:rPr>
              <a:t>Seek gynaecology/oncology specialist advice before prescribing</a:t>
            </a:r>
            <a:endParaRPr lang="en-US" sz="1400" dirty="0"/>
          </a:p>
        </p:txBody>
      </p:sp>
      <p:sp>
        <p:nvSpPr>
          <p:cNvPr id="8" name="Text 6"/>
          <p:cNvSpPr/>
          <p:nvPr/>
        </p:nvSpPr>
        <p:spPr>
          <a:xfrm>
            <a:off x="782955" y="7225189"/>
            <a:ext cx="6257925" cy="281345"/>
          </a:xfrm>
          <a:prstGeom prst="rect">
            <a:avLst/>
          </a:prstGeom>
          <a:noFill/>
          <a:ln/>
        </p:spPr>
        <p:txBody>
          <a:bodyPr wrap="none" lIns="0" tIns="0" rIns="0" bIns="0" rtlCol="0" anchor="t"/>
          <a:lstStyle/>
          <a:p>
            <a:pPr algn="l" indent="0" marL="0">
              <a:lnSpc>
                <a:spcPts val="2200"/>
              </a:lnSpc>
              <a:buNone/>
            </a:pPr>
            <a:r>
              <a:rPr lang="en-US" sz="1400" i="1" dirty="0">
                <a:solidFill>
                  <a:srgbClr val="FFFFFF"/>
                </a:solidFill>
                <a:latin typeface="Geist" pitchFamily="34" charset="0"/>
                <a:ea typeface="Geist" pitchFamily="34" charset="-122"/>
                <a:cs typeface="Geist" pitchFamily="34" charset="-120"/>
              </a:rPr>
              <a:t>Notes: _______________________________________________</a:t>
            </a:r>
            <a:endParaRPr lang="en-US" sz="1400" dirty="0"/>
          </a:p>
        </p:txBody>
      </p:sp>
      <p:sp>
        <p:nvSpPr>
          <p:cNvPr id="9" name="Text 7"/>
          <p:cNvSpPr/>
          <p:nvPr/>
        </p:nvSpPr>
        <p:spPr>
          <a:xfrm>
            <a:off x="7545943" y="2136219"/>
            <a:ext cx="5999917" cy="285869"/>
          </a:xfrm>
          <a:prstGeom prst="rect">
            <a:avLst/>
          </a:prstGeom>
          <a:noFill/>
          <a:ln/>
        </p:spPr>
        <p:txBody>
          <a:bodyPr wrap="none" lIns="0" tIns="0" rIns="0" bIns="0" rtlCol="0" anchor="t"/>
          <a:lstStyle/>
          <a:p>
            <a:pPr algn="l" indent="0" marL="0">
              <a:lnSpc>
                <a:spcPts val="2250"/>
              </a:lnSpc>
              <a:buNone/>
            </a:pPr>
            <a:r>
              <a:rPr lang="en-US" sz="1800" b="1" dirty="0">
                <a:solidFill>
                  <a:srgbClr val="006747"/>
                </a:solidFill>
                <a:latin typeface="Noto Serif SC Bold" pitchFamily="34" charset="0"/>
                <a:ea typeface="Noto Serif SC Bold" pitchFamily="34" charset="-122"/>
                <a:cs typeface="Noto Serif SC Bold" pitchFamily="34" charset="-120"/>
              </a:rPr>
              <a:t>Q8. Severe Premenstrual Syndrome in a 38-Year-Old</a:t>
            </a:r>
            <a:endParaRPr lang="en-US" sz="1800" dirty="0"/>
          </a:p>
        </p:txBody>
      </p:sp>
      <p:sp>
        <p:nvSpPr>
          <p:cNvPr id="10" name="Text 8"/>
          <p:cNvSpPr/>
          <p:nvPr/>
        </p:nvSpPr>
        <p:spPr>
          <a:xfrm>
            <a:off x="7545943" y="2590681"/>
            <a:ext cx="6360319" cy="562689"/>
          </a:xfrm>
          <a:prstGeom prst="rect">
            <a:avLst/>
          </a:prstGeom>
          <a:noFill/>
          <a:ln/>
        </p:spPr>
        <p:txBody>
          <a:bodyPr wrap="square" lIns="0" tIns="0" rIns="0" bIns="0" rtlCol="0" anchor="t"/>
          <a:lstStyle/>
          <a:p>
            <a:pPr algn="l" indent="0" marL="0">
              <a:lnSpc>
                <a:spcPts val="2200"/>
              </a:lnSpc>
              <a:buNone/>
            </a:pPr>
            <a:r>
              <a:rPr lang="en-US" sz="1400" dirty="0">
                <a:solidFill>
                  <a:srgbClr val="4B4A4A"/>
                </a:solidFill>
                <a:latin typeface="Geist" pitchFamily="34" charset="0"/>
                <a:ea typeface="Geist" pitchFamily="34" charset="-122"/>
                <a:cs typeface="Geist" pitchFamily="34" charset="-120"/>
              </a:rPr>
              <a:t>How might you treat a </a:t>
            </a:r>
            <a:pPr algn="l" indent="0" marL="0">
              <a:lnSpc>
                <a:spcPts val="2200"/>
              </a:lnSpc>
              <a:buNone/>
            </a:pPr>
            <a:r>
              <a:rPr lang="en-US" sz="1400" b="1" dirty="0">
                <a:solidFill>
                  <a:srgbClr val="4B4A4A"/>
                </a:solidFill>
                <a:latin typeface="Geist" pitchFamily="34" charset="0"/>
                <a:ea typeface="Geist" pitchFamily="34" charset="-122"/>
                <a:cs typeface="Geist" pitchFamily="34" charset="-120"/>
              </a:rPr>
              <a:t>38-year-old patient</a:t>
            </a:r>
            <a:pPr algn="l" indent="0" marL="0">
              <a:lnSpc>
                <a:spcPts val="2200"/>
              </a:lnSpc>
              <a:buNone/>
            </a:pPr>
            <a:r>
              <a:rPr lang="en-US" sz="1400" dirty="0">
                <a:solidFill>
                  <a:srgbClr val="4B4A4A"/>
                </a:solidFill>
                <a:latin typeface="Geist" pitchFamily="34" charset="0"/>
                <a:ea typeface="Geist" pitchFamily="34" charset="-122"/>
                <a:cs typeface="Geist" pitchFamily="34" charset="-120"/>
              </a:rPr>
              <a:t> with severe premenstrual syndrome?</a:t>
            </a:r>
            <a:endParaRPr lang="en-US" sz="1400" dirty="0"/>
          </a:p>
        </p:txBody>
      </p:sp>
      <p:sp>
        <p:nvSpPr>
          <p:cNvPr id="11" name="Text 9"/>
          <p:cNvSpPr/>
          <p:nvPr/>
        </p:nvSpPr>
        <p:spPr>
          <a:xfrm>
            <a:off x="7545943" y="3305175"/>
            <a:ext cx="6360319" cy="281345"/>
          </a:xfrm>
          <a:prstGeom prst="rect">
            <a:avLst/>
          </a:prstGeom>
          <a:noFill/>
          <a:ln/>
        </p:spPr>
        <p:txBody>
          <a:bodyPr wrap="none" lIns="0" tIns="0" rIns="0" bIns="0" rtlCol="0" anchor="t"/>
          <a:lstStyle/>
          <a:p>
            <a:pPr algn="l" indent="0" marL="0">
              <a:lnSpc>
                <a:spcPts val="2200"/>
              </a:lnSpc>
              <a:buNone/>
            </a:pPr>
            <a:r>
              <a:rPr lang="en-US" sz="1400" b="1" dirty="0">
                <a:solidFill>
                  <a:srgbClr val="4B4A4A"/>
                </a:solidFill>
                <a:latin typeface="Geist" pitchFamily="34" charset="0"/>
                <a:ea typeface="Geist" pitchFamily="34" charset="-122"/>
                <a:cs typeface="Geist" pitchFamily="34" charset="-120"/>
              </a:rPr>
              <a:t>Trainer prompt:</a:t>
            </a:r>
            <a:endParaRPr lang="en-US" sz="1400" dirty="0"/>
          </a:p>
        </p:txBody>
      </p:sp>
      <p:sp>
        <p:nvSpPr>
          <p:cNvPr id="12" name="Text 10"/>
          <p:cNvSpPr/>
          <p:nvPr/>
        </p:nvSpPr>
        <p:spPr>
          <a:xfrm>
            <a:off x="7545943" y="3738324"/>
            <a:ext cx="6360319" cy="2885718"/>
          </a:xfrm>
          <a:prstGeom prst="rect">
            <a:avLst/>
          </a:prstGeom>
          <a:noFill/>
          <a:ln/>
        </p:spPr>
        <p:txBody>
          <a:bodyPr wrap="square" lIns="0" tIns="0" rIns="0" bIns="0" rtlCol="0" anchor="t"/>
          <a:lstStyle/>
          <a:p>
            <a:pPr algn="l" marL="342900" indent="-342900">
              <a:lnSpc>
                <a:spcPts val="2200"/>
              </a:lnSpc>
              <a:buSzPct val="100000"/>
              <a:buChar char="•"/>
            </a:pPr>
            <a:r>
              <a:rPr lang="en-US" sz="1400" dirty="0">
                <a:solidFill>
                  <a:srgbClr val="4B4A4A"/>
                </a:solidFill>
                <a:latin typeface="Geist" pitchFamily="34" charset="0"/>
                <a:ea typeface="Geist" pitchFamily="34" charset="-122"/>
                <a:cs typeface="Geist" pitchFamily="34" charset="-120"/>
              </a:rPr>
              <a:t>Confirm cyclical pattern with a </a:t>
            </a:r>
            <a:pPr algn="l" indent="0" marL="0">
              <a:lnSpc>
                <a:spcPts val="2200"/>
              </a:lnSpc>
              <a:buNone/>
            </a:pPr>
            <a:r>
              <a:rPr lang="en-US" sz="1400" b="1" dirty="0">
                <a:solidFill>
                  <a:srgbClr val="4B4A4A"/>
                </a:solidFill>
                <a:latin typeface="Geist" pitchFamily="34" charset="0"/>
                <a:ea typeface="Geist" pitchFamily="34" charset="-122"/>
                <a:cs typeface="Geist" pitchFamily="34" charset="-120"/>
              </a:rPr>
              <a:t>symptom diary</a:t>
            </a:r>
            <a:pPr algn="l" indent="0" marL="0">
              <a:lnSpc>
                <a:spcPts val="2200"/>
              </a:lnSpc>
              <a:buNone/>
            </a:pPr>
            <a:r>
              <a:rPr lang="en-US" sz="1400" dirty="0">
                <a:solidFill>
                  <a:srgbClr val="4B4A4A"/>
                </a:solidFill>
                <a:latin typeface="Geist" pitchFamily="34" charset="0"/>
                <a:ea typeface="Geist" pitchFamily="34" charset="-122"/>
                <a:cs typeface="Geist" pitchFamily="34" charset="-120"/>
              </a:rPr>
              <a:t> (at least 2 cycles)</a:t>
            </a:r>
            <a:endParaRPr lang="en-US" sz="1400" dirty="0"/>
          </a:p>
          <a:p>
            <a:pPr algn="l" marL="342900" indent="-342900">
              <a:lnSpc>
                <a:spcPts val="2200"/>
              </a:lnSpc>
              <a:buSzPct val="100000"/>
              <a:buChar char="•"/>
            </a:pPr>
            <a:r>
              <a:rPr lang="en-US" sz="1400" dirty="0">
                <a:solidFill>
                  <a:srgbClr val="4B4A4A"/>
                </a:solidFill>
                <a:latin typeface="Geist" pitchFamily="34" charset="0"/>
                <a:ea typeface="Geist" pitchFamily="34" charset="-122"/>
                <a:cs typeface="Geist" pitchFamily="34" charset="-120"/>
              </a:rPr>
              <a:t>First-line: </a:t>
            </a:r>
            <a:pPr algn="l" indent="0" marL="0">
              <a:lnSpc>
                <a:spcPts val="2200"/>
              </a:lnSpc>
              <a:buNone/>
            </a:pPr>
            <a:r>
              <a:rPr lang="en-US" sz="1400" b="1" dirty="0">
                <a:solidFill>
                  <a:srgbClr val="4B4A4A"/>
                </a:solidFill>
                <a:latin typeface="Geist" pitchFamily="34" charset="0"/>
                <a:ea typeface="Geist" pitchFamily="34" charset="-122"/>
                <a:cs typeface="Geist" pitchFamily="34" charset="-120"/>
              </a:rPr>
              <a:t>SSRIs</a:t>
            </a:r>
            <a:pPr algn="l" indent="0" marL="0">
              <a:lnSpc>
                <a:spcPts val="2200"/>
              </a:lnSpc>
              <a:buNone/>
            </a:pPr>
            <a:r>
              <a:rPr lang="en-US" sz="1400" dirty="0">
                <a:solidFill>
                  <a:srgbClr val="4B4A4A"/>
                </a:solidFill>
                <a:latin typeface="Geist" pitchFamily="34" charset="0"/>
                <a:ea typeface="Geist" pitchFamily="34" charset="-122"/>
                <a:cs typeface="Geist" pitchFamily="34" charset="-120"/>
              </a:rPr>
              <a:t> (continuous or luteal phase) — evidence-based</a:t>
            </a:r>
            <a:endParaRPr lang="en-US" sz="1400" dirty="0"/>
          </a:p>
          <a:p>
            <a:pPr algn="l" marL="342900" indent="-342900">
              <a:lnSpc>
                <a:spcPts val="2200"/>
              </a:lnSpc>
              <a:buSzPct val="100000"/>
              <a:buChar char="•"/>
            </a:pPr>
            <a:r>
              <a:rPr lang="en-US" sz="1400" dirty="0">
                <a:solidFill>
                  <a:srgbClr val="4B4A4A"/>
                </a:solidFill>
                <a:latin typeface="Geist" pitchFamily="34" charset="0"/>
                <a:ea typeface="Geist" pitchFamily="34" charset="-122"/>
                <a:cs typeface="Geist" pitchFamily="34" charset="-120"/>
              </a:rPr>
              <a:t>Combined oral contraceptive pill (COCP) — particularly drospirenone-containing</a:t>
            </a:r>
            <a:endParaRPr lang="en-US" sz="1400" dirty="0"/>
          </a:p>
          <a:p>
            <a:pPr algn="l" marL="342900" indent="-342900">
              <a:lnSpc>
                <a:spcPts val="2200"/>
              </a:lnSpc>
              <a:buSzPct val="100000"/>
              <a:buChar char="•"/>
            </a:pPr>
            <a:r>
              <a:rPr lang="en-US" sz="1400" dirty="0">
                <a:solidFill>
                  <a:srgbClr val="4B4A4A"/>
                </a:solidFill>
                <a:latin typeface="Geist" pitchFamily="34" charset="0"/>
                <a:ea typeface="Geist" pitchFamily="34" charset="-122"/>
                <a:cs typeface="Geist" pitchFamily="34" charset="-120"/>
              </a:rPr>
              <a:t>Severe cases: </a:t>
            </a:r>
            <a:pPr algn="l" indent="0" marL="0">
              <a:lnSpc>
                <a:spcPts val="2200"/>
              </a:lnSpc>
              <a:buNone/>
            </a:pPr>
            <a:r>
              <a:rPr lang="en-US" sz="1400" b="1" dirty="0">
                <a:solidFill>
                  <a:srgbClr val="4B4A4A"/>
                </a:solidFill>
                <a:latin typeface="Geist" pitchFamily="34" charset="0"/>
                <a:ea typeface="Geist" pitchFamily="34" charset="-122"/>
                <a:cs typeface="Geist" pitchFamily="34" charset="-120"/>
              </a:rPr>
              <a:t>GnRH analogues</a:t>
            </a:r>
            <a:pPr algn="l" indent="0" marL="0">
              <a:lnSpc>
                <a:spcPts val="2200"/>
              </a:lnSpc>
              <a:buNone/>
            </a:pPr>
            <a:r>
              <a:rPr lang="en-US" sz="1400" dirty="0">
                <a:solidFill>
                  <a:srgbClr val="4B4A4A"/>
                </a:solidFill>
                <a:latin typeface="Geist" pitchFamily="34" charset="0"/>
                <a:ea typeface="Geist" pitchFamily="34" charset="-122"/>
                <a:cs typeface="Geist" pitchFamily="34" charset="-120"/>
              </a:rPr>
              <a:t> (with add-back HRT) — specialist referral</a:t>
            </a:r>
            <a:endParaRPr lang="en-US" sz="1400" dirty="0"/>
          </a:p>
          <a:p>
            <a:pPr algn="l" marL="342900" indent="-342900">
              <a:lnSpc>
                <a:spcPts val="2200"/>
              </a:lnSpc>
              <a:buSzPct val="100000"/>
              <a:buChar char="•"/>
            </a:pPr>
            <a:r>
              <a:rPr lang="en-US" sz="1400" dirty="0">
                <a:solidFill>
                  <a:srgbClr val="4B4A4A"/>
                </a:solidFill>
                <a:latin typeface="Geist" pitchFamily="34" charset="0"/>
                <a:ea typeface="Geist" pitchFamily="34" charset="-122"/>
                <a:cs typeface="Geist" pitchFamily="34" charset="-120"/>
              </a:rPr>
              <a:t>Psychological: CBT has good evidence base</a:t>
            </a:r>
            <a:endParaRPr lang="en-US" sz="1400" dirty="0"/>
          </a:p>
          <a:p>
            <a:pPr algn="l" marL="342900" indent="-342900">
              <a:lnSpc>
                <a:spcPts val="2200"/>
              </a:lnSpc>
              <a:buSzPct val="100000"/>
              <a:buChar char="•"/>
            </a:pPr>
            <a:r>
              <a:rPr lang="en-US" sz="1400" dirty="0">
                <a:solidFill>
                  <a:srgbClr val="4B4A4A"/>
                </a:solidFill>
                <a:latin typeface="Geist" pitchFamily="34" charset="0"/>
                <a:ea typeface="Geist" pitchFamily="34" charset="-122"/>
                <a:cs typeface="Geist" pitchFamily="34" charset="-120"/>
              </a:rPr>
              <a:t>Lifestyle: exercise, dietary changes, stress management</a:t>
            </a:r>
            <a:endParaRPr lang="en-US" sz="1400" dirty="0"/>
          </a:p>
          <a:p>
            <a:pPr algn="l" marL="342900" indent="-342900">
              <a:lnSpc>
                <a:spcPts val="2200"/>
              </a:lnSpc>
              <a:buSzPct val="100000"/>
              <a:buChar char="•"/>
            </a:pPr>
            <a:r>
              <a:rPr lang="en-US" sz="1400" dirty="0">
                <a:solidFill>
                  <a:srgbClr val="4B4A4A"/>
                </a:solidFill>
                <a:latin typeface="Geist" pitchFamily="34" charset="0"/>
                <a:ea typeface="Geist" pitchFamily="34" charset="-122"/>
                <a:cs typeface="Geist" pitchFamily="34" charset="-120"/>
              </a:rPr>
              <a:t>Refer to RCOG Green-top Guideline on PMS</a:t>
            </a:r>
            <a:endParaRPr lang="en-US" sz="1400" dirty="0"/>
          </a:p>
        </p:txBody>
      </p:sp>
      <p:sp>
        <p:nvSpPr>
          <p:cNvPr id="13" name="Text 11"/>
          <p:cNvSpPr/>
          <p:nvPr/>
        </p:nvSpPr>
        <p:spPr>
          <a:xfrm>
            <a:off x="7545943" y="6775847"/>
            <a:ext cx="6360319" cy="281345"/>
          </a:xfrm>
          <a:prstGeom prst="rect">
            <a:avLst/>
          </a:prstGeom>
          <a:noFill/>
          <a:ln/>
        </p:spPr>
        <p:txBody>
          <a:bodyPr wrap="none" lIns="0" tIns="0" rIns="0" bIns="0" rtlCol="0" anchor="t"/>
          <a:lstStyle/>
          <a:p>
            <a:pPr algn="l" indent="0" marL="0">
              <a:lnSpc>
                <a:spcPts val="2200"/>
              </a:lnSpc>
              <a:buNone/>
            </a:pPr>
            <a:r>
              <a:rPr lang="en-US" sz="1400" i="1" dirty="0">
                <a:solidFill>
                  <a:srgbClr val="4B4A4A"/>
                </a:solidFill>
                <a:latin typeface="Geist" pitchFamily="34" charset="0"/>
                <a:ea typeface="Geist" pitchFamily="34" charset="-122"/>
                <a:cs typeface="Geist" pitchFamily="34" charset="-120"/>
              </a:rPr>
              <a:t>Notes: _______________________________________________</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44260" y="595313"/>
            <a:ext cx="11179612" cy="581382"/>
          </a:xfrm>
          <a:prstGeom prst="rect">
            <a:avLst/>
          </a:prstGeom>
          <a:noFill/>
          <a:ln/>
        </p:spPr>
        <p:txBody>
          <a:bodyPr wrap="none" lIns="0" tIns="0" rIns="0" bIns="0" rtlCol="0" anchor="t"/>
          <a:lstStyle/>
          <a:p>
            <a:pPr algn="l" indent="0" marL="0">
              <a:lnSpc>
                <a:spcPts val="4550"/>
              </a:lnSpc>
              <a:buNone/>
            </a:pPr>
            <a:r>
              <a:rPr lang="en-US" sz="3650" b="1" dirty="0">
                <a:solidFill>
                  <a:srgbClr val="006747"/>
                </a:solidFill>
                <a:latin typeface="Noto Serif SC Bold" pitchFamily="34" charset="0"/>
                <a:ea typeface="Noto Serif SC Bold" pitchFamily="34" charset="-122"/>
                <a:cs typeface="Noto Serif SC Bold" pitchFamily="34" charset="-120"/>
              </a:rPr>
              <a:t>Question 9 — Tachyphylaxis with HRT Implants</a:t>
            </a:r>
            <a:endParaRPr lang="en-US" sz="3650" dirty="0"/>
          </a:p>
        </p:txBody>
      </p:sp>
      <p:sp>
        <p:nvSpPr>
          <p:cNvPr id="3" name="Text 1"/>
          <p:cNvSpPr/>
          <p:nvPr/>
        </p:nvSpPr>
        <p:spPr>
          <a:xfrm>
            <a:off x="744260" y="1246465"/>
            <a:ext cx="9649778" cy="290632"/>
          </a:xfrm>
          <a:prstGeom prst="rect">
            <a:avLst/>
          </a:prstGeom>
          <a:noFill/>
          <a:ln/>
        </p:spPr>
        <p:txBody>
          <a:bodyPr wrap="none" lIns="0" tIns="0" rIns="0" bIns="0" rtlCol="0" anchor="t"/>
          <a:lstStyle/>
          <a:p>
            <a:pPr algn="l" indent="0" marL="0">
              <a:lnSpc>
                <a:spcPts val="2250"/>
              </a:lnSpc>
              <a:buNone/>
            </a:pPr>
            <a:r>
              <a:rPr lang="en-US" sz="1800" b="1" dirty="0">
                <a:solidFill>
                  <a:srgbClr val="006747"/>
                </a:solidFill>
                <a:latin typeface="Noto Serif SC Bold" pitchFamily="34" charset="0"/>
                <a:ea typeface="Noto Serif SC Bold" pitchFamily="34" charset="-122"/>
                <a:cs typeface="Noto Serif SC Bold" pitchFamily="34" charset="-120"/>
              </a:rPr>
              <a:t>How do you cope with tachyphylaxis (declining effect of HRT implants over time)?</a:t>
            </a:r>
            <a:endParaRPr lang="en-US" sz="1800" dirty="0"/>
          </a:p>
        </p:txBody>
      </p:sp>
      <p:sp>
        <p:nvSpPr>
          <p:cNvPr id="4" name="Shape 2"/>
          <p:cNvSpPr/>
          <p:nvPr/>
        </p:nvSpPr>
        <p:spPr>
          <a:xfrm>
            <a:off x="744260" y="1798677"/>
            <a:ext cx="13141881" cy="1047512"/>
          </a:xfrm>
          <a:prstGeom prst="roundRect">
            <a:avLst>
              <a:gd name="adj" fmla="val 15987"/>
            </a:avLst>
          </a:prstGeom>
          <a:solidFill>
            <a:srgbClr val="FCF2B5"/>
          </a:solidFill>
          <a:ln/>
        </p:spPr>
      </p:sp>
      <p:pic>
        <p:nvPicPr>
          <p:cNvPr id="5" name="Image 0" descr="preencoded.png">    </p:cNvPr>
          <p:cNvPicPr>
            <a:picLocks noChangeAspect="1"/>
          </p:cNvPicPr>
          <p:nvPr/>
        </p:nvPicPr>
        <p:blipFill>
          <a:blip r:embed="rId1"/>
          <a:stretch>
            <a:fillRect/>
          </a:stretch>
        </p:blipFill>
        <p:spPr>
          <a:xfrm>
            <a:off x="930235" y="2074069"/>
            <a:ext cx="232529" cy="185976"/>
          </a:xfrm>
          <a:prstGeom prst="rect">
            <a:avLst/>
          </a:prstGeom>
        </p:spPr>
      </p:pic>
      <p:sp>
        <p:nvSpPr>
          <p:cNvPr id="6" name="Text 3"/>
          <p:cNvSpPr/>
          <p:nvPr/>
        </p:nvSpPr>
        <p:spPr>
          <a:xfrm>
            <a:off x="1348740" y="2019538"/>
            <a:ext cx="12351425" cy="576739"/>
          </a:xfrm>
          <a:prstGeom prst="rect">
            <a:avLst/>
          </a:prstGeom>
          <a:noFill/>
          <a:ln/>
        </p:spPr>
        <p:txBody>
          <a:bodyPr wrap="square" lIns="0" tIns="0" rIns="0" bIns="0" rtlCol="0" anchor="t"/>
          <a:lstStyle/>
          <a:p>
            <a:pPr algn="l" indent="0" marL="0">
              <a:lnSpc>
                <a:spcPts val="2250"/>
              </a:lnSpc>
              <a:buNone/>
            </a:pPr>
            <a:r>
              <a:rPr lang="en-US" sz="1450" b="1" dirty="0">
                <a:solidFill>
                  <a:srgbClr val="000000"/>
                </a:solidFill>
                <a:latin typeface="Geist" pitchFamily="34" charset="0"/>
                <a:ea typeface="Geist" pitchFamily="34" charset="-122"/>
                <a:cs typeface="Geist" pitchFamily="34" charset="-120"/>
              </a:rPr>
              <a:t>Important context:</a:t>
            </a:r>
            <a:pPr algn="l" indent="0" marL="0">
              <a:lnSpc>
                <a:spcPts val="2250"/>
              </a:lnSpc>
              <a:buNone/>
            </a:pPr>
            <a:r>
              <a:rPr lang="en-US" sz="1450" dirty="0">
                <a:solidFill>
                  <a:srgbClr val="000000"/>
                </a:solidFill>
                <a:latin typeface="Geist" pitchFamily="34" charset="0"/>
                <a:ea typeface="Geist" pitchFamily="34" charset="-122"/>
                <a:cs typeface="Geist" pitchFamily="34" charset="-120"/>
              </a:rPr>
              <a:t> Oestradiol implants are now </a:t>
            </a:r>
            <a:pPr algn="l" indent="0" marL="0">
              <a:lnSpc>
                <a:spcPts val="2250"/>
              </a:lnSpc>
              <a:buNone/>
            </a:pPr>
            <a:r>
              <a:rPr lang="en-US" sz="1450" b="1" dirty="0">
                <a:solidFill>
                  <a:srgbClr val="000000"/>
                </a:solidFill>
                <a:latin typeface="Geist" pitchFamily="34" charset="0"/>
                <a:ea typeface="Geist" pitchFamily="34" charset="-122"/>
                <a:cs typeface="Geist" pitchFamily="34" charset="-120"/>
              </a:rPr>
              <a:t>rarely used</a:t>
            </a:r>
            <a:pPr algn="l" indent="0" marL="0">
              <a:lnSpc>
                <a:spcPts val="2250"/>
              </a:lnSpc>
              <a:buNone/>
            </a:pPr>
            <a:r>
              <a:rPr lang="en-US" sz="1450" dirty="0">
                <a:solidFill>
                  <a:srgbClr val="000000"/>
                </a:solidFill>
                <a:latin typeface="Geist" pitchFamily="34" charset="0"/>
                <a:ea typeface="Geist" pitchFamily="34" charset="-122"/>
                <a:cs typeface="Geist" pitchFamily="34" charset="-120"/>
              </a:rPr>
              <a:t> in UK general practice. This question has historical and educational value for understanding the phenomenon of tachyphylaxis and its management implications.</a:t>
            </a:r>
            <a:endParaRPr lang="en-US" sz="1450" dirty="0"/>
          </a:p>
        </p:txBody>
      </p:sp>
      <p:sp>
        <p:nvSpPr>
          <p:cNvPr id="7" name="Shape 4"/>
          <p:cNvSpPr/>
          <p:nvPr/>
        </p:nvSpPr>
        <p:spPr>
          <a:xfrm>
            <a:off x="744260" y="3042404"/>
            <a:ext cx="6483668" cy="1966436"/>
          </a:xfrm>
          <a:prstGeom prst="roundRect">
            <a:avLst>
              <a:gd name="adj" fmla="val 5580"/>
            </a:avLst>
          </a:prstGeom>
          <a:solidFill>
            <a:srgbClr val="E5F9F2">
              <a:alpha val="95000"/>
            </a:srgbClr>
          </a:solidFill>
          <a:ln w="22860">
            <a:solidFill>
              <a:srgbClr val="B7D5CA"/>
            </a:solidFill>
            <a:prstDash val="solid"/>
          </a:ln>
        </p:spPr>
      </p:sp>
      <p:sp>
        <p:nvSpPr>
          <p:cNvPr id="8" name="Shape 5"/>
          <p:cNvSpPr/>
          <p:nvPr/>
        </p:nvSpPr>
        <p:spPr>
          <a:xfrm>
            <a:off x="721400" y="3042404"/>
            <a:ext cx="91440" cy="1966436"/>
          </a:xfrm>
          <a:prstGeom prst="roundRect">
            <a:avLst>
              <a:gd name="adj" fmla="val 183140"/>
            </a:avLst>
          </a:prstGeom>
          <a:solidFill>
            <a:srgbClr val="006747"/>
          </a:solidFill>
          <a:ln/>
        </p:spPr>
      </p:sp>
      <p:sp>
        <p:nvSpPr>
          <p:cNvPr id="9" name="Text 6"/>
          <p:cNvSpPr/>
          <p:nvPr/>
        </p:nvSpPr>
        <p:spPr>
          <a:xfrm>
            <a:off x="1021675" y="3251240"/>
            <a:ext cx="2749748" cy="290632"/>
          </a:xfrm>
          <a:prstGeom prst="rect">
            <a:avLst/>
          </a:prstGeom>
          <a:noFill/>
          <a:ln/>
        </p:spPr>
        <p:txBody>
          <a:bodyPr wrap="none" lIns="0" tIns="0" rIns="0" bIns="0" rtlCol="0" anchor="t"/>
          <a:lstStyle/>
          <a:p>
            <a:pPr algn="l" indent="0" marL="0">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What is Tachyphylaxis?</a:t>
            </a:r>
            <a:endParaRPr lang="en-US" sz="1800" dirty="0"/>
          </a:p>
        </p:txBody>
      </p:sp>
      <p:sp>
        <p:nvSpPr>
          <p:cNvPr id="10" name="Text 7"/>
          <p:cNvSpPr/>
          <p:nvPr/>
        </p:nvSpPr>
        <p:spPr>
          <a:xfrm>
            <a:off x="1021675" y="3646527"/>
            <a:ext cx="5997416" cy="1153478"/>
          </a:xfrm>
          <a:prstGeom prst="rect">
            <a:avLst/>
          </a:prstGeom>
          <a:noFill/>
          <a:ln/>
        </p:spPr>
        <p:txBody>
          <a:bodyPr wrap="square" lIns="0" tIns="0" rIns="0" bIns="0" rtlCol="0" anchor="t"/>
          <a:lstStyle/>
          <a:p>
            <a:pPr algn="l" indent="0" marL="0">
              <a:lnSpc>
                <a:spcPts val="2250"/>
              </a:lnSpc>
              <a:buNone/>
            </a:pPr>
            <a:r>
              <a:rPr lang="en-US" sz="1450" dirty="0">
                <a:solidFill>
                  <a:srgbClr val="4B4A4A"/>
                </a:solidFill>
                <a:latin typeface="Geist" pitchFamily="34" charset="0"/>
                <a:ea typeface="Geist" pitchFamily="34" charset="-122"/>
                <a:cs typeface="Geist" pitchFamily="34" charset="-120"/>
              </a:rPr>
              <a:t>A declining response to HRT implants over time, leading patients to request increasingly frequent re-implantation. Oestradiol levels can rise to supraphysiological levels while the patient still reports symptoms.</a:t>
            </a:r>
            <a:endParaRPr lang="en-US" sz="1450" dirty="0"/>
          </a:p>
        </p:txBody>
      </p:sp>
      <p:sp>
        <p:nvSpPr>
          <p:cNvPr id="11" name="Shape 8"/>
          <p:cNvSpPr/>
          <p:nvPr/>
        </p:nvSpPr>
        <p:spPr>
          <a:xfrm>
            <a:off x="7402354" y="3042404"/>
            <a:ext cx="6483787" cy="1966436"/>
          </a:xfrm>
          <a:prstGeom prst="roundRect">
            <a:avLst>
              <a:gd name="adj" fmla="val 5580"/>
            </a:avLst>
          </a:prstGeom>
          <a:solidFill>
            <a:srgbClr val="E5F9F2">
              <a:alpha val="95000"/>
            </a:srgbClr>
          </a:solidFill>
          <a:ln w="22860">
            <a:solidFill>
              <a:srgbClr val="B7D5CA"/>
            </a:solidFill>
            <a:prstDash val="solid"/>
          </a:ln>
        </p:spPr>
      </p:sp>
      <p:sp>
        <p:nvSpPr>
          <p:cNvPr id="12" name="Shape 9"/>
          <p:cNvSpPr/>
          <p:nvPr/>
        </p:nvSpPr>
        <p:spPr>
          <a:xfrm>
            <a:off x="7379494" y="3042404"/>
            <a:ext cx="91440" cy="1966436"/>
          </a:xfrm>
          <a:prstGeom prst="roundRect">
            <a:avLst>
              <a:gd name="adj" fmla="val 183140"/>
            </a:avLst>
          </a:prstGeom>
          <a:solidFill>
            <a:srgbClr val="006747"/>
          </a:solidFill>
          <a:ln/>
        </p:spPr>
      </p:sp>
      <p:sp>
        <p:nvSpPr>
          <p:cNvPr id="13" name="Text 10"/>
          <p:cNvSpPr/>
          <p:nvPr/>
        </p:nvSpPr>
        <p:spPr>
          <a:xfrm>
            <a:off x="7679769" y="3251240"/>
            <a:ext cx="2505313" cy="290632"/>
          </a:xfrm>
          <a:prstGeom prst="rect">
            <a:avLst/>
          </a:prstGeom>
          <a:noFill/>
          <a:ln/>
        </p:spPr>
        <p:txBody>
          <a:bodyPr wrap="none" lIns="0" tIns="0" rIns="0" bIns="0" rtlCol="0" anchor="t"/>
          <a:lstStyle/>
          <a:p>
            <a:pPr algn="l" indent="0" marL="0">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The Clinical Problem</a:t>
            </a:r>
            <a:endParaRPr lang="en-US" sz="1800" dirty="0"/>
          </a:p>
        </p:txBody>
      </p:sp>
      <p:sp>
        <p:nvSpPr>
          <p:cNvPr id="14" name="Text 11"/>
          <p:cNvSpPr/>
          <p:nvPr/>
        </p:nvSpPr>
        <p:spPr>
          <a:xfrm>
            <a:off x="7679769" y="3646527"/>
            <a:ext cx="5997535" cy="1153478"/>
          </a:xfrm>
          <a:prstGeom prst="rect">
            <a:avLst/>
          </a:prstGeom>
          <a:noFill/>
          <a:ln/>
        </p:spPr>
        <p:txBody>
          <a:bodyPr wrap="square" lIns="0" tIns="0" rIns="0" bIns="0" rtlCol="0" anchor="t"/>
          <a:lstStyle/>
          <a:p>
            <a:pPr algn="l" indent="0" marL="0">
              <a:lnSpc>
                <a:spcPts val="2250"/>
              </a:lnSpc>
              <a:buNone/>
            </a:pPr>
            <a:r>
              <a:rPr lang="en-US" sz="1450" dirty="0">
                <a:solidFill>
                  <a:srgbClr val="4B4A4A"/>
                </a:solidFill>
                <a:latin typeface="Geist" pitchFamily="34" charset="0"/>
                <a:ea typeface="Geist" pitchFamily="34" charset="-122"/>
                <a:cs typeface="Geist" pitchFamily="34" charset="-120"/>
              </a:rPr>
              <a:t>Dose escalation occurs as patients perceive return of symptoms before oestradiol levels have fallen. This creates a cycle of escalating implant doses and very high serum oestradiol concentrations — potentially unsafe.</a:t>
            </a:r>
            <a:endParaRPr lang="en-US" sz="1450" dirty="0"/>
          </a:p>
        </p:txBody>
      </p:sp>
      <p:sp>
        <p:nvSpPr>
          <p:cNvPr id="15" name="Shape 12"/>
          <p:cNvSpPr/>
          <p:nvPr/>
        </p:nvSpPr>
        <p:spPr>
          <a:xfrm>
            <a:off x="744260" y="5183267"/>
            <a:ext cx="6483668" cy="1966436"/>
          </a:xfrm>
          <a:prstGeom prst="roundRect">
            <a:avLst>
              <a:gd name="adj" fmla="val 5580"/>
            </a:avLst>
          </a:prstGeom>
          <a:solidFill>
            <a:srgbClr val="E5F9F2">
              <a:alpha val="95000"/>
            </a:srgbClr>
          </a:solidFill>
          <a:ln w="22860">
            <a:solidFill>
              <a:srgbClr val="B7D5CA"/>
            </a:solidFill>
            <a:prstDash val="solid"/>
          </a:ln>
        </p:spPr>
      </p:sp>
      <p:sp>
        <p:nvSpPr>
          <p:cNvPr id="16" name="Shape 13"/>
          <p:cNvSpPr/>
          <p:nvPr/>
        </p:nvSpPr>
        <p:spPr>
          <a:xfrm>
            <a:off x="721400" y="5183267"/>
            <a:ext cx="91440" cy="1966436"/>
          </a:xfrm>
          <a:prstGeom prst="roundRect">
            <a:avLst>
              <a:gd name="adj" fmla="val 183140"/>
            </a:avLst>
          </a:prstGeom>
          <a:solidFill>
            <a:srgbClr val="006747"/>
          </a:solidFill>
          <a:ln/>
        </p:spPr>
      </p:sp>
      <p:sp>
        <p:nvSpPr>
          <p:cNvPr id="17" name="Text 14"/>
          <p:cNvSpPr/>
          <p:nvPr/>
        </p:nvSpPr>
        <p:spPr>
          <a:xfrm>
            <a:off x="1021675" y="5392103"/>
            <a:ext cx="2755106" cy="290632"/>
          </a:xfrm>
          <a:prstGeom prst="rect">
            <a:avLst/>
          </a:prstGeom>
          <a:noFill/>
          <a:ln/>
        </p:spPr>
        <p:txBody>
          <a:bodyPr wrap="none" lIns="0" tIns="0" rIns="0" bIns="0" rtlCol="0" anchor="t"/>
          <a:lstStyle/>
          <a:p>
            <a:pPr algn="l" indent="0" marL="0">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Management Approach</a:t>
            </a:r>
            <a:endParaRPr lang="en-US" sz="1800" dirty="0"/>
          </a:p>
        </p:txBody>
      </p:sp>
      <p:sp>
        <p:nvSpPr>
          <p:cNvPr id="18" name="Text 15"/>
          <p:cNvSpPr/>
          <p:nvPr/>
        </p:nvSpPr>
        <p:spPr>
          <a:xfrm>
            <a:off x="1021675" y="5787390"/>
            <a:ext cx="5997416" cy="1153478"/>
          </a:xfrm>
          <a:prstGeom prst="rect">
            <a:avLst/>
          </a:prstGeom>
          <a:noFill/>
          <a:ln/>
        </p:spPr>
        <p:txBody>
          <a:bodyPr wrap="square" lIns="0" tIns="0" rIns="0" bIns="0" rtlCol="0" anchor="t"/>
          <a:lstStyle/>
          <a:p>
            <a:pPr algn="l" indent="0" marL="0">
              <a:lnSpc>
                <a:spcPts val="2250"/>
              </a:lnSpc>
              <a:buNone/>
            </a:pPr>
            <a:r>
              <a:rPr lang="en-US" sz="1450" dirty="0">
                <a:solidFill>
                  <a:srgbClr val="4B4A4A"/>
                </a:solidFill>
                <a:latin typeface="Geist" pitchFamily="34" charset="0"/>
                <a:ea typeface="Geist" pitchFamily="34" charset="-122"/>
                <a:cs typeface="Geist" pitchFamily="34" charset="-120"/>
              </a:rPr>
              <a:t>Check serum oestradiol levels before re-implanting. Do not re-implant if levels remain elevated. Seek </a:t>
            </a:r>
            <a:pPr algn="l" indent="0" marL="0">
              <a:lnSpc>
                <a:spcPts val="2250"/>
              </a:lnSpc>
              <a:buNone/>
            </a:pPr>
            <a:r>
              <a:rPr lang="en-US" sz="1450" b="1" dirty="0">
                <a:solidFill>
                  <a:srgbClr val="4B4A4A"/>
                </a:solidFill>
                <a:latin typeface="Geist" pitchFamily="34" charset="0"/>
                <a:ea typeface="Geist" pitchFamily="34" charset="-122"/>
                <a:cs typeface="Geist" pitchFamily="34" charset="-120"/>
              </a:rPr>
              <a:t>endocrinology input</a:t>
            </a:r>
            <a:pPr algn="l" indent="0" marL="0">
              <a:lnSpc>
                <a:spcPts val="2250"/>
              </a:lnSpc>
              <a:buNone/>
            </a:pPr>
            <a:r>
              <a:rPr lang="en-US" sz="1450" dirty="0">
                <a:solidFill>
                  <a:srgbClr val="4B4A4A"/>
                </a:solidFill>
                <a:latin typeface="Geist" pitchFamily="34" charset="0"/>
                <a:ea typeface="Geist" pitchFamily="34" charset="-122"/>
                <a:cs typeface="Geist" pitchFamily="34" charset="-120"/>
              </a:rPr>
              <a:t> for complex cases. Transition patients to transdermal or oral preparations where possible.</a:t>
            </a:r>
            <a:endParaRPr lang="en-US" sz="1450" dirty="0"/>
          </a:p>
        </p:txBody>
      </p:sp>
      <p:sp>
        <p:nvSpPr>
          <p:cNvPr id="19" name="Shape 16"/>
          <p:cNvSpPr/>
          <p:nvPr/>
        </p:nvSpPr>
        <p:spPr>
          <a:xfrm>
            <a:off x="7402354" y="5183267"/>
            <a:ext cx="6483787" cy="1966436"/>
          </a:xfrm>
          <a:prstGeom prst="roundRect">
            <a:avLst>
              <a:gd name="adj" fmla="val 5580"/>
            </a:avLst>
          </a:prstGeom>
          <a:solidFill>
            <a:srgbClr val="E5F9F2">
              <a:alpha val="95000"/>
            </a:srgbClr>
          </a:solidFill>
          <a:ln w="22860">
            <a:solidFill>
              <a:srgbClr val="B7D5CA"/>
            </a:solidFill>
            <a:prstDash val="solid"/>
          </a:ln>
        </p:spPr>
      </p:sp>
      <p:sp>
        <p:nvSpPr>
          <p:cNvPr id="20" name="Shape 17"/>
          <p:cNvSpPr/>
          <p:nvPr/>
        </p:nvSpPr>
        <p:spPr>
          <a:xfrm>
            <a:off x="7379494" y="5183267"/>
            <a:ext cx="91440" cy="1966436"/>
          </a:xfrm>
          <a:prstGeom prst="roundRect">
            <a:avLst>
              <a:gd name="adj" fmla="val 183140"/>
            </a:avLst>
          </a:prstGeom>
          <a:solidFill>
            <a:srgbClr val="006747"/>
          </a:solidFill>
          <a:ln/>
        </p:spPr>
      </p:sp>
      <p:sp>
        <p:nvSpPr>
          <p:cNvPr id="21" name="Text 18"/>
          <p:cNvSpPr/>
          <p:nvPr/>
        </p:nvSpPr>
        <p:spPr>
          <a:xfrm>
            <a:off x="7679769" y="5392103"/>
            <a:ext cx="2325767" cy="290632"/>
          </a:xfrm>
          <a:prstGeom prst="rect">
            <a:avLst/>
          </a:prstGeom>
          <a:noFill/>
          <a:ln/>
        </p:spPr>
        <p:txBody>
          <a:bodyPr wrap="none" lIns="0" tIns="0" rIns="0" bIns="0" rtlCol="0" anchor="t"/>
          <a:lstStyle/>
          <a:p>
            <a:pPr algn="l" indent="0" marL="0">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Current Practice</a:t>
            </a:r>
            <a:endParaRPr lang="en-US" sz="1800" dirty="0"/>
          </a:p>
        </p:txBody>
      </p:sp>
      <p:sp>
        <p:nvSpPr>
          <p:cNvPr id="22" name="Text 19"/>
          <p:cNvSpPr/>
          <p:nvPr/>
        </p:nvSpPr>
        <p:spPr>
          <a:xfrm>
            <a:off x="7679769" y="5787390"/>
            <a:ext cx="5997535" cy="1153478"/>
          </a:xfrm>
          <a:prstGeom prst="rect">
            <a:avLst/>
          </a:prstGeom>
          <a:noFill/>
          <a:ln/>
        </p:spPr>
        <p:txBody>
          <a:bodyPr wrap="square" lIns="0" tIns="0" rIns="0" bIns="0" rtlCol="0" anchor="t"/>
          <a:lstStyle/>
          <a:p>
            <a:pPr algn="l" indent="0" marL="0">
              <a:lnSpc>
                <a:spcPts val="2250"/>
              </a:lnSpc>
              <a:buNone/>
            </a:pPr>
            <a:r>
              <a:rPr lang="en-US" sz="1450" dirty="0">
                <a:solidFill>
                  <a:srgbClr val="4B4A4A"/>
                </a:solidFill>
                <a:latin typeface="Geist" pitchFamily="34" charset="0"/>
                <a:ea typeface="Geist" pitchFamily="34" charset="-122"/>
                <a:cs typeface="Geist" pitchFamily="34" charset="-120"/>
              </a:rPr>
              <a:t>Implants are now rarely used. Modern transdermal preparations (patches, gels, sprays) provide stable oestradiol levels without the tachyphylaxis problem and are the preferred route in current UK practice.</a:t>
            </a:r>
            <a:endParaRPr lang="en-US" sz="1450" dirty="0"/>
          </a:p>
        </p:txBody>
      </p:sp>
      <p:sp>
        <p:nvSpPr>
          <p:cNvPr id="23" name="Text 20"/>
          <p:cNvSpPr/>
          <p:nvPr/>
        </p:nvSpPr>
        <p:spPr>
          <a:xfrm>
            <a:off x="744260" y="7345918"/>
            <a:ext cx="13141881" cy="288369"/>
          </a:xfrm>
          <a:prstGeom prst="rect">
            <a:avLst/>
          </a:prstGeom>
          <a:noFill/>
          <a:ln/>
        </p:spPr>
        <p:txBody>
          <a:bodyPr wrap="none" lIns="0" tIns="0" rIns="0" bIns="0" rtlCol="0" anchor="t"/>
          <a:lstStyle/>
          <a:p>
            <a:pPr algn="l" indent="0" marL="0">
              <a:lnSpc>
                <a:spcPts val="2250"/>
              </a:lnSpc>
              <a:buNone/>
            </a:pPr>
            <a:r>
              <a:rPr lang="en-US" sz="1450" i="1" dirty="0">
                <a:solidFill>
                  <a:srgbClr val="4B4A4A"/>
                </a:solidFill>
                <a:latin typeface="Geist" pitchFamily="34" charset="0"/>
                <a:ea typeface="Geist" pitchFamily="34" charset="-122"/>
                <a:cs typeface="Geist" pitchFamily="34" charset="-120"/>
              </a:rPr>
              <a:t>Notes: _______________________________________________</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2913340" y="379214"/>
            <a:ext cx="6361748" cy="348853"/>
          </a:xfrm>
          <a:prstGeom prst="rect">
            <a:avLst/>
          </a:prstGeom>
          <a:noFill/>
          <a:ln/>
        </p:spPr>
        <p:txBody>
          <a:bodyPr wrap="none" lIns="0" tIns="0" rIns="0" bIns="0" rtlCol="0" anchor="t"/>
          <a:lstStyle/>
          <a:p>
            <a:pPr algn="l" indent="0" marL="0">
              <a:lnSpc>
                <a:spcPts val="2700"/>
              </a:lnSpc>
              <a:buNone/>
            </a:pPr>
            <a:r>
              <a:rPr lang="en-US" sz="2150" b="1" dirty="0">
                <a:solidFill>
                  <a:srgbClr val="006747"/>
                </a:solidFill>
                <a:latin typeface="Noto Serif SC Bold" pitchFamily="34" charset="0"/>
                <a:ea typeface="Noto Serif SC Bold" pitchFamily="34" charset="-122"/>
                <a:cs typeface="Noto Serif SC Bold" pitchFamily="34" charset="-120"/>
              </a:rPr>
              <a:t>Question 10 — Short-Term vs Long-Term HRT</a:t>
            </a:r>
            <a:endParaRPr lang="en-US" sz="2150" dirty="0"/>
          </a:p>
        </p:txBody>
      </p:sp>
      <p:sp>
        <p:nvSpPr>
          <p:cNvPr id="3" name="Text 1"/>
          <p:cNvSpPr/>
          <p:nvPr/>
        </p:nvSpPr>
        <p:spPr>
          <a:xfrm>
            <a:off x="2913340" y="853559"/>
            <a:ext cx="8803719" cy="139541"/>
          </a:xfrm>
          <a:prstGeom prst="rect">
            <a:avLst/>
          </a:prstGeom>
          <a:noFill/>
          <a:ln/>
        </p:spPr>
        <p:txBody>
          <a:bodyPr wrap="non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Discuss the </a:t>
            </a:r>
            <a:pPr algn="l" indent="0" marL="0">
              <a:lnSpc>
                <a:spcPts val="1050"/>
              </a:lnSpc>
              <a:buNone/>
            </a:pPr>
            <a:r>
              <a:rPr lang="en-US" sz="850" b="1" dirty="0">
                <a:solidFill>
                  <a:srgbClr val="4B4A4A"/>
                </a:solidFill>
                <a:latin typeface="Geist" pitchFamily="34" charset="0"/>
                <a:ea typeface="Geist" pitchFamily="34" charset="-122"/>
                <a:cs typeface="Geist" pitchFamily="34" charset="-120"/>
              </a:rPr>
              <a:t>advantages and disadvantages</a:t>
            </a:r>
            <a:pPr algn="l" indent="0" marL="0">
              <a:lnSpc>
                <a:spcPts val="1050"/>
              </a:lnSpc>
              <a:buNone/>
            </a:pPr>
            <a:r>
              <a:rPr lang="en-US" sz="850" dirty="0">
                <a:solidFill>
                  <a:srgbClr val="4B4A4A"/>
                </a:solidFill>
                <a:latin typeface="Geist" pitchFamily="34" charset="0"/>
                <a:ea typeface="Geist" pitchFamily="34" charset="-122"/>
                <a:cs typeface="Geist" pitchFamily="34" charset="-120"/>
              </a:rPr>
              <a:t> of short-term and long-term HRT use.</a:t>
            </a:r>
            <a:endParaRPr lang="en-US" sz="850" dirty="0"/>
          </a:p>
        </p:txBody>
      </p:sp>
      <p:sp>
        <p:nvSpPr>
          <p:cNvPr id="4" name="Shape 2"/>
          <p:cNvSpPr/>
          <p:nvPr/>
        </p:nvSpPr>
        <p:spPr>
          <a:xfrm>
            <a:off x="2913340" y="1063704"/>
            <a:ext cx="8803719" cy="1750100"/>
          </a:xfrm>
          <a:prstGeom prst="roundRect">
            <a:avLst>
              <a:gd name="adj" fmla="val 5741"/>
            </a:avLst>
          </a:prstGeom>
          <a:solidFill>
            <a:srgbClr val="D1EFE4"/>
          </a:solidFill>
          <a:ln w="7620">
            <a:solidFill>
              <a:srgbClr val="B7D5CA"/>
            </a:solidFill>
            <a:prstDash val="solid"/>
          </a:ln>
        </p:spPr>
      </p:sp>
      <p:sp>
        <p:nvSpPr>
          <p:cNvPr id="5" name="Shape 3"/>
          <p:cNvSpPr/>
          <p:nvPr/>
        </p:nvSpPr>
        <p:spPr>
          <a:xfrm>
            <a:off x="2920960" y="1071324"/>
            <a:ext cx="4394240" cy="1734860"/>
          </a:xfrm>
          <a:prstGeom prst="roundRect">
            <a:avLst>
              <a:gd name="adj" fmla="val 5792"/>
            </a:avLst>
          </a:prstGeom>
          <a:solidFill>
            <a:srgbClr val="D1EFE4"/>
          </a:solidFill>
          <a:ln/>
        </p:spPr>
      </p:sp>
      <p:sp>
        <p:nvSpPr>
          <p:cNvPr id="6" name="Text 4"/>
          <p:cNvSpPr/>
          <p:nvPr/>
        </p:nvSpPr>
        <p:spPr>
          <a:xfrm>
            <a:off x="3032522" y="1182886"/>
            <a:ext cx="2185630" cy="174427"/>
          </a:xfrm>
          <a:prstGeom prst="rect">
            <a:avLst/>
          </a:prstGeom>
          <a:noFill/>
          <a:ln/>
        </p:spPr>
        <p:txBody>
          <a:bodyPr wrap="none" lIns="0" tIns="0" rIns="0" bIns="0" rtlCol="0" anchor="t"/>
          <a:lstStyle/>
          <a:p>
            <a:pPr algn="l" indent="0" marL="0">
              <a:lnSpc>
                <a:spcPts val="1350"/>
              </a:lnSpc>
              <a:buNone/>
            </a:pPr>
            <a:r>
              <a:rPr lang="en-US" sz="1050" b="1" dirty="0">
                <a:solidFill>
                  <a:srgbClr val="4B4A4A"/>
                </a:solidFill>
                <a:latin typeface="Noto Serif SC Bold" pitchFamily="34" charset="0"/>
                <a:ea typeface="Noto Serif SC Bold" pitchFamily="34" charset="-122"/>
                <a:cs typeface="Noto Serif SC Bold" pitchFamily="34" charset="-120"/>
              </a:rPr>
              <a:t>Short-Term HRT (up to 5 years)</a:t>
            </a:r>
            <a:endParaRPr lang="en-US" sz="1050" dirty="0"/>
          </a:p>
        </p:txBody>
      </p:sp>
      <p:sp>
        <p:nvSpPr>
          <p:cNvPr id="7" name="Text 5"/>
          <p:cNvSpPr/>
          <p:nvPr/>
        </p:nvSpPr>
        <p:spPr>
          <a:xfrm>
            <a:off x="3032522" y="1394936"/>
            <a:ext cx="4171117" cy="881063"/>
          </a:xfrm>
          <a:prstGeom prst="rect">
            <a:avLst/>
          </a:prstGeom>
          <a:noFill/>
          <a:ln/>
        </p:spPr>
        <p:txBody>
          <a:bodyPr wrap="square" lIns="0" tIns="0" rIns="0" bIns="0" rtlCol="0" anchor="t"/>
          <a:lstStyle/>
          <a:p>
            <a:pPr algn="l" marL="342900" indent="-342900">
              <a:lnSpc>
                <a:spcPts val="1050"/>
              </a:lnSpc>
              <a:buSzPct val="100000"/>
              <a:buChar char="•"/>
            </a:pPr>
            <a:r>
              <a:rPr lang="en-US" sz="850" b="1" dirty="0">
                <a:solidFill>
                  <a:srgbClr val="4B4A4A"/>
                </a:solidFill>
                <a:latin typeface="Geist" pitchFamily="34" charset="0"/>
                <a:ea typeface="Geist" pitchFamily="34" charset="-122"/>
                <a:cs typeface="Geist" pitchFamily="34" charset="-120"/>
              </a:rPr>
              <a:t>Advantages:</a:t>
            </a:r>
            <a:pPr algn="l" indent="0" marL="0">
              <a:lnSpc>
                <a:spcPts val="1050"/>
              </a:lnSpc>
              <a:buNone/>
            </a:pPr>
            <a:r>
              <a:rPr lang="en-US" sz="850" dirty="0">
                <a:solidFill>
                  <a:srgbClr val="4B4A4A"/>
                </a:solidFill>
                <a:latin typeface="Geist" pitchFamily="34" charset="0"/>
                <a:ea typeface="Geist" pitchFamily="34" charset="-122"/>
                <a:cs typeface="Geist" pitchFamily="34" charset="-120"/>
              </a:rPr>
              <a:t> Effective symptom control (vasomotor, urogenital, mood); minimal cumulative risk; widely recommended as first-line approach</a:t>
            </a:r>
            <a:endParaRPr lang="en-US" sz="850" dirty="0"/>
          </a:p>
          <a:p>
            <a:pPr algn="l" marL="342900" indent="-342900">
              <a:lnSpc>
                <a:spcPts val="1050"/>
              </a:lnSpc>
              <a:buSzPct val="100000"/>
              <a:buChar char="•"/>
            </a:pPr>
            <a:r>
              <a:rPr lang="en-US" sz="850" b="1" dirty="0">
                <a:solidFill>
                  <a:srgbClr val="4B4A4A"/>
                </a:solidFill>
                <a:latin typeface="Geist" pitchFamily="34" charset="0"/>
                <a:ea typeface="Geist" pitchFamily="34" charset="-122"/>
                <a:cs typeface="Geist" pitchFamily="34" charset="-120"/>
              </a:rPr>
              <a:t>Disadvantages:</a:t>
            </a:r>
            <a:pPr algn="l" indent="0" marL="0">
              <a:lnSpc>
                <a:spcPts val="1050"/>
              </a:lnSpc>
              <a:buNone/>
            </a:pPr>
            <a:r>
              <a:rPr lang="en-US" sz="850" dirty="0">
                <a:solidFill>
                  <a:srgbClr val="4B4A4A"/>
                </a:solidFill>
                <a:latin typeface="Geist" pitchFamily="34" charset="0"/>
                <a:ea typeface="Geist" pitchFamily="34" charset="-122"/>
                <a:cs typeface="Geist" pitchFamily="34" charset="-120"/>
              </a:rPr>
              <a:t> Symptoms may return on cessation; no long-term bone or cardiovascular benefit accrued</a:t>
            </a:r>
            <a:endParaRPr lang="en-US" sz="850" dirty="0"/>
          </a:p>
          <a:p>
            <a:pPr algn="l" marL="342900" indent="-342900">
              <a:lnSpc>
                <a:spcPts val="1050"/>
              </a:lnSpc>
              <a:buSzPct val="100000"/>
              <a:buChar char="•"/>
            </a:pPr>
            <a:r>
              <a:rPr lang="en-US" sz="850" b="1" dirty="0">
                <a:solidFill>
                  <a:srgbClr val="4B4A4A"/>
                </a:solidFill>
                <a:latin typeface="Geist" pitchFamily="34" charset="0"/>
                <a:ea typeface="Geist" pitchFamily="34" charset="-122"/>
                <a:cs typeface="Geist" pitchFamily="34" charset="-120"/>
              </a:rPr>
              <a:t>Trainer prompt:</a:t>
            </a:r>
            <a:pPr algn="l" indent="0" marL="0">
              <a:lnSpc>
                <a:spcPts val="1050"/>
              </a:lnSpc>
              <a:buNone/>
            </a:pPr>
            <a:r>
              <a:rPr lang="en-US" sz="850" dirty="0">
                <a:solidFill>
                  <a:srgbClr val="4B4A4A"/>
                </a:solidFill>
                <a:latin typeface="Geist" pitchFamily="34" charset="0"/>
                <a:ea typeface="Geist" pitchFamily="34" charset="-122"/>
                <a:cs typeface="Geist" pitchFamily="34" charset="-120"/>
              </a:rPr>
              <a:t> NICE recommends reviewing at 1 year and then annually; stopping at 5 years is a common benchmark but not absolute</a:t>
            </a:r>
            <a:endParaRPr lang="en-US" sz="850" dirty="0"/>
          </a:p>
        </p:txBody>
      </p:sp>
      <p:sp>
        <p:nvSpPr>
          <p:cNvPr id="8" name="Shape 6"/>
          <p:cNvSpPr/>
          <p:nvPr/>
        </p:nvSpPr>
        <p:spPr>
          <a:xfrm>
            <a:off x="7315200" y="1071324"/>
            <a:ext cx="4394240" cy="1734860"/>
          </a:xfrm>
          <a:prstGeom prst="rect">
            <a:avLst/>
          </a:prstGeom>
          <a:solidFill>
            <a:srgbClr val="D1EFE4"/>
          </a:solidFill>
          <a:ln/>
        </p:spPr>
      </p:sp>
      <p:sp>
        <p:nvSpPr>
          <p:cNvPr id="9" name="Shape 7"/>
          <p:cNvSpPr/>
          <p:nvPr/>
        </p:nvSpPr>
        <p:spPr>
          <a:xfrm>
            <a:off x="7315200" y="1071324"/>
            <a:ext cx="15240" cy="1734860"/>
          </a:xfrm>
          <a:prstGeom prst="roundRect">
            <a:avLst>
              <a:gd name="adj" fmla="val 659304"/>
            </a:avLst>
          </a:prstGeom>
          <a:solidFill>
            <a:srgbClr val="B7D5CA"/>
          </a:solidFill>
          <a:ln/>
        </p:spPr>
      </p:sp>
      <p:sp>
        <p:nvSpPr>
          <p:cNvPr id="10" name="Text 8"/>
          <p:cNvSpPr/>
          <p:nvPr/>
        </p:nvSpPr>
        <p:spPr>
          <a:xfrm>
            <a:off x="7426762" y="1182886"/>
            <a:ext cx="2317194" cy="174427"/>
          </a:xfrm>
          <a:prstGeom prst="rect">
            <a:avLst/>
          </a:prstGeom>
          <a:noFill/>
          <a:ln/>
        </p:spPr>
        <p:txBody>
          <a:bodyPr wrap="none" lIns="0" tIns="0" rIns="0" bIns="0" rtlCol="0" anchor="t"/>
          <a:lstStyle/>
          <a:p>
            <a:pPr algn="l" indent="0" marL="0">
              <a:lnSpc>
                <a:spcPts val="1350"/>
              </a:lnSpc>
              <a:buNone/>
            </a:pPr>
            <a:r>
              <a:rPr lang="en-US" sz="1050" b="1" dirty="0">
                <a:solidFill>
                  <a:srgbClr val="4B4A4A"/>
                </a:solidFill>
                <a:latin typeface="Noto Serif SC Bold" pitchFamily="34" charset="0"/>
                <a:ea typeface="Noto Serif SC Bold" pitchFamily="34" charset="-122"/>
                <a:cs typeface="Noto Serif SC Bold" pitchFamily="34" charset="-120"/>
              </a:rPr>
              <a:t>Long-Term HRT (beyond 5 years)</a:t>
            </a:r>
            <a:endParaRPr lang="en-US" sz="1050" dirty="0"/>
          </a:p>
        </p:txBody>
      </p:sp>
      <p:sp>
        <p:nvSpPr>
          <p:cNvPr id="11" name="Text 9"/>
          <p:cNvSpPr/>
          <p:nvPr/>
        </p:nvSpPr>
        <p:spPr>
          <a:xfrm>
            <a:off x="7426762" y="1394936"/>
            <a:ext cx="4171117" cy="1299686"/>
          </a:xfrm>
          <a:prstGeom prst="rect">
            <a:avLst/>
          </a:prstGeom>
          <a:noFill/>
          <a:ln/>
        </p:spPr>
        <p:txBody>
          <a:bodyPr wrap="square" lIns="0" tIns="0" rIns="0" bIns="0" rtlCol="0" anchor="t"/>
          <a:lstStyle/>
          <a:p>
            <a:pPr algn="l" marL="342900" indent="-342900">
              <a:lnSpc>
                <a:spcPts val="1050"/>
              </a:lnSpc>
              <a:buSzPct val="100000"/>
              <a:buChar char="•"/>
            </a:pPr>
            <a:r>
              <a:rPr lang="en-US" sz="850" b="1" dirty="0">
                <a:solidFill>
                  <a:srgbClr val="4B4A4A"/>
                </a:solidFill>
                <a:latin typeface="Geist" pitchFamily="34" charset="0"/>
                <a:ea typeface="Geist" pitchFamily="34" charset="-122"/>
                <a:cs typeface="Geist" pitchFamily="34" charset="-120"/>
              </a:rPr>
              <a:t>Advantages:</a:t>
            </a:r>
            <a:pPr algn="l" indent="0" marL="0">
              <a:lnSpc>
                <a:spcPts val="1050"/>
              </a:lnSpc>
              <a:buNone/>
            </a:pPr>
            <a:r>
              <a:rPr lang="en-US" sz="850" dirty="0">
                <a:solidFill>
                  <a:srgbClr val="4B4A4A"/>
                </a:solidFill>
                <a:latin typeface="Geist" pitchFamily="34" charset="0"/>
                <a:ea typeface="Geist" pitchFamily="34" charset="-122"/>
                <a:cs typeface="Geist" pitchFamily="34" charset="-120"/>
              </a:rPr>
              <a:t> Continued symptom control; sustained bone protection (reduces osteoporotic fracture risk); possible cardiovascular benefit if started early in menopause (timing hypothesis)</a:t>
            </a:r>
            <a:endParaRPr lang="en-US" sz="850" dirty="0"/>
          </a:p>
          <a:p>
            <a:pPr algn="l" marL="342900" indent="-342900">
              <a:lnSpc>
                <a:spcPts val="1050"/>
              </a:lnSpc>
              <a:buSzPct val="100000"/>
              <a:buChar char="•"/>
            </a:pPr>
            <a:r>
              <a:rPr lang="en-US" sz="850" b="1" dirty="0">
                <a:solidFill>
                  <a:srgbClr val="4B4A4A"/>
                </a:solidFill>
                <a:latin typeface="Geist" pitchFamily="34" charset="0"/>
                <a:ea typeface="Geist" pitchFamily="34" charset="-122"/>
                <a:cs typeface="Geist" pitchFamily="34" charset="-120"/>
              </a:rPr>
              <a:t>Disadvantages:</a:t>
            </a:r>
            <a:pPr algn="l" indent="0" marL="0">
              <a:lnSpc>
                <a:spcPts val="1050"/>
              </a:lnSpc>
              <a:buNone/>
            </a:pPr>
            <a:r>
              <a:rPr lang="en-US" sz="850" dirty="0">
                <a:solidFill>
                  <a:srgbClr val="4B4A4A"/>
                </a:solidFill>
                <a:latin typeface="Geist" pitchFamily="34" charset="0"/>
                <a:ea typeface="Geist" pitchFamily="34" charset="-122"/>
                <a:cs typeface="Geist" pitchFamily="34" charset="-120"/>
              </a:rPr>
              <a:t> Cumulative breast cancer risk increases with duration (especially combined HRT); requires ongoing annual review and shared decision-making</a:t>
            </a:r>
            <a:endParaRPr lang="en-US" sz="850" dirty="0"/>
          </a:p>
          <a:p>
            <a:pPr algn="l" marL="342900" indent="-342900">
              <a:lnSpc>
                <a:spcPts val="1050"/>
              </a:lnSpc>
              <a:buSzPct val="100000"/>
              <a:buChar char="•"/>
            </a:pPr>
            <a:r>
              <a:rPr lang="en-US" sz="850" b="1" dirty="0">
                <a:solidFill>
                  <a:srgbClr val="4B4A4A"/>
                </a:solidFill>
                <a:latin typeface="Geist" pitchFamily="34" charset="0"/>
                <a:ea typeface="Geist" pitchFamily="34" charset="-122"/>
                <a:cs typeface="Geist" pitchFamily="34" charset="-120"/>
              </a:rPr>
              <a:t>Trainer prompt:</a:t>
            </a:r>
            <a:pPr algn="l" indent="0" marL="0">
              <a:lnSpc>
                <a:spcPts val="1050"/>
              </a:lnSpc>
              <a:buNone/>
            </a:pPr>
            <a:r>
              <a:rPr lang="en-US" sz="850" dirty="0">
                <a:solidFill>
                  <a:srgbClr val="4B4A4A"/>
                </a:solidFill>
                <a:latin typeface="Geist" pitchFamily="34" charset="0"/>
                <a:ea typeface="Geist" pitchFamily="34" charset="-122"/>
                <a:cs typeface="Geist" pitchFamily="34" charset="-120"/>
              </a:rPr>
              <a:t> Long-term use is appropriate for some women — particularly those with POI or severe symptoms — after informed discussion of risks and benefits</a:t>
            </a:r>
            <a:endParaRPr lang="en-US" sz="850" dirty="0"/>
          </a:p>
        </p:txBody>
      </p:sp>
      <p:pic>
        <p:nvPicPr>
          <p:cNvPr id="12" name="Image 0" descr="preencoded.png">    </p:cNvPr>
          <p:cNvPicPr>
            <a:picLocks noChangeAspect="1"/>
          </p:cNvPicPr>
          <p:nvPr/>
        </p:nvPicPr>
        <p:blipFill>
          <a:blip r:embed="rId1"/>
          <a:stretch>
            <a:fillRect/>
          </a:stretch>
        </p:blipFill>
        <p:spPr>
          <a:xfrm>
            <a:off x="2913340" y="2884408"/>
            <a:ext cx="8803719" cy="4406146"/>
          </a:xfrm>
          <a:prstGeom prst="rect">
            <a:avLst/>
          </a:prstGeom>
        </p:spPr>
      </p:pic>
      <p:sp>
        <p:nvSpPr>
          <p:cNvPr id="13" name="Text 10"/>
          <p:cNvSpPr/>
          <p:nvPr/>
        </p:nvSpPr>
        <p:spPr>
          <a:xfrm>
            <a:off x="2953028" y="4778567"/>
            <a:ext cx="1653404" cy="494702"/>
          </a:xfrm>
          <a:prstGeom prst="rect">
            <a:avLst/>
          </a:prstGeom>
          <a:noFill/>
          <a:ln/>
        </p:spPr>
        <p:txBody>
          <a:bodyPr wrap="square" lIns="0" tIns="0" rIns="0" bIns="0" rtlCol="0" anchor="t"/>
          <a:lstStyle/>
          <a:p>
            <a:pPr algn="ctr" indent="0" marL="0">
              <a:lnSpc>
                <a:spcPts val="1900"/>
              </a:lnSpc>
              <a:buNone/>
            </a:pPr>
            <a:r>
              <a:rPr lang="en-US" sz="1550" b="1" dirty="0">
                <a:solidFill>
                  <a:srgbClr val="4B4A4A"/>
                </a:solidFill>
                <a:latin typeface="Noto Serif SC Bold" pitchFamily="34" charset="0"/>
                <a:ea typeface="Noto Serif SC Bold" pitchFamily="34" charset="-122"/>
                <a:cs typeface="Noto Serif SC Bold" pitchFamily="34" charset="-120"/>
              </a:rPr>
              <a:t>Low Cumulative Risk</a:t>
            </a:r>
            <a:endParaRPr lang="en-US" sz="1550" dirty="0"/>
          </a:p>
        </p:txBody>
      </p:sp>
      <p:sp>
        <p:nvSpPr>
          <p:cNvPr id="14" name="Text 11"/>
          <p:cNvSpPr/>
          <p:nvPr/>
        </p:nvSpPr>
        <p:spPr>
          <a:xfrm>
            <a:off x="6283609" y="6915405"/>
            <a:ext cx="2067167" cy="247351"/>
          </a:xfrm>
          <a:prstGeom prst="rect">
            <a:avLst/>
          </a:prstGeom>
          <a:noFill/>
          <a:ln/>
        </p:spPr>
        <p:txBody>
          <a:bodyPr wrap="none" lIns="0" tIns="0" rIns="0" bIns="0" rtlCol="0" anchor="t"/>
          <a:lstStyle/>
          <a:p>
            <a:pPr algn="ctr" indent="0" marL="0">
              <a:lnSpc>
                <a:spcPts val="1900"/>
              </a:lnSpc>
              <a:buNone/>
            </a:pPr>
            <a:r>
              <a:rPr lang="en-US" sz="1550" b="1" dirty="0">
                <a:solidFill>
                  <a:srgbClr val="4B4A4A"/>
                </a:solidFill>
                <a:latin typeface="Noto Serif SC Bold" pitchFamily="34" charset="0"/>
                <a:ea typeface="Noto Serif SC Bold" pitchFamily="34" charset="-122"/>
                <a:cs typeface="Noto Serif SC Bold" pitchFamily="34" charset="-120"/>
              </a:rPr>
              <a:t>Low Symptom Relief</a:t>
            </a:r>
            <a:endParaRPr lang="en-US" sz="1550" dirty="0"/>
          </a:p>
        </p:txBody>
      </p:sp>
      <p:sp>
        <p:nvSpPr>
          <p:cNvPr id="15" name="Text 12"/>
          <p:cNvSpPr/>
          <p:nvPr/>
        </p:nvSpPr>
        <p:spPr>
          <a:xfrm>
            <a:off x="10015174" y="4778567"/>
            <a:ext cx="1653404" cy="494702"/>
          </a:xfrm>
          <a:prstGeom prst="rect">
            <a:avLst/>
          </a:prstGeom>
          <a:noFill/>
          <a:ln/>
        </p:spPr>
        <p:txBody>
          <a:bodyPr wrap="square" lIns="0" tIns="0" rIns="0" bIns="0" rtlCol="0" anchor="t"/>
          <a:lstStyle/>
          <a:p>
            <a:pPr algn="ctr" indent="0" marL="0">
              <a:lnSpc>
                <a:spcPts val="1900"/>
              </a:lnSpc>
              <a:buNone/>
            </a:pPr>
            <a:r>
              <a:rPr lang="en-US" sz="1550" b="1" dirty="0">
                <a:solidFill>
                  <a:srgbClr val="4B4A4A"/>
                </a:solidFill>
                <a:latin typeface="Noto Serif SC Bold" pitchFamily="34" charset="0"/>
                <a:ea typeface="Noto Serif SC Bold" pitchFamily="34" charset="-122"/>
                <a:cs typeface="Noto Serif SC Bold" pitchFamily="34" charset="-120"/>
              </a:rPr>
              <a:t>Long-Term Benefits</a:t>
            </a:r>
            <a:endParaRPr lang="en-US" sz="1550" dirty="0"/>
          </a:p>
        </p:txBody>
      </p:sp>
      <p:sp>
        <p:nvSpPr>
          <p:cNvPr id="16" name="Text 13"/>
          <p:cNvSpPr/>
          <p:nvPr/>
        </p:nvSpPr>
        <p:spPr>
          <a:xfrm>
            <a:off x="6243621" y="3065249"/>
            <a:ext cx="2137250" cy="247351"/>
          </a:xfrm>
          <a:prstGeom prst="rect">
            <a:avLst/>
          </a:prstGeom>
          <a:noFill/>
          <a:ln/>
        </p:spPr>
        <p:txBody>
          <a:bodyPr wrap="none" lIns="0" tIns="0" rIns="0" bIns="0" rtlCol="0" anchor="t"/>
          <a:lstStyle/>
          <a:p>
            <a:pPr algn="ctr" indent="0" marL="0">
              <a:lnSpc>
                <a:spcPts val="1900"/>
              </a:lnSpc>
              <a:buNone/>
            </a:pPr>
            <a:r>
              <a:rPr lang="en-US" sz="1550" b="1" dirty="0">
                <a:solidFill>
                  <a:srgbClr val="4B4A4A"/>
                </a:solidFill>
                <a:latin typeface="Noto Serif SC Bold" pitchFamily="34" charset="0"/>
                <a:ea typeface="Noto Serif SC Bold" pitchFamily="34" charset="-122"/>
                <a:cs typeface="Noto Serif SC Bold" pitchFamily="34" charset="-120"/>
              </a:rPr>
              <a:t>High Symptom Relief</a:t>
            </a:r>
            <a:endParaRPr lang="en-US" sz="1550" dirty="0"/>
          </a:p>
        </p:txBody>
      </p:sp>
      <p:sp>
        <p:nvSpPr>
          <p:cNvPr id="17" name="Text 14"/>
          <p:cNvSpPr/>
          <p:nvPr/>
        </p:nvSpPr>
        <p:spPr>
          <a:xfrm>
            <a:off x="5380366" y="5979456"/>
            <a:ext cx="1697377" cy="309189"/>
          </a:xfrm>
          <a:prstGeom prst="rect">
            <a:avLst/>
          </a:prstGeom>
          <a:noFill/>
          <a:ln/>
        </p:spPr>
        <p:txBody>
          <a:bodyPr wrap="square" lIns="0" tIns="0" rIns="0" bIns="0" rtlCol="0" anchor="t"/>
          <a:lstStyle/>
          <a:p>
            <a:pPr algn="ctr" indent="0" marL="0">
              <a:lnSpc>
                <a:spcPts val="1200"/>
              </a:lnSpc>
              <a:buNone/>
            </a:pPr>
            <a:r>
              <a:rPr lang="en-US" sz="1200" dirty="0">
                <a:solidFill>
                  <a:srgbClr val="4B4A4A"/>
                </a:solidFill>
                <a:latin typeface="Geist" pitchFamily="34" charset="0"/>
                <a:ea typeface="Geist" pitchFamily="34" charset="-122"/>
                <a:cs typeface="Geist" pitchFamily="34" charset="-120"/>
              </a:rPr>
              <a:t>Long-Term HRT: Ongoing Review</a:t>
            </a:r>
            <a:endParaRPr lang="en-US" sz="1200" dirty="0"/>
          </a:p>
        </p:txBody>
      </p:sp>
      <p:pic>
        <p:nvPicPr>
          <p:cNvPr id="18"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54259" y="5403266"/>
            <a:ext cx="246252" cy="246252"/>
          </a:xfrm>
          <a:prstGeom prst="rect">
            <a:avLst/>
          </a:prstGeom>
        </p:spPr>
      </p:pic>
      <p:sp>
        <p:nvSpPr>
          <p:cNvPr id="19" name="Text 15"/>
          <p:cNvSpPr/>
          <p:nvPr/>
        </p:nvSpPr>
        <p:spPr>
          <a:xfrm>
            <a:off x="7710961" y="5910885"/>
            <a:ext cx="1697378" cy="463784"/>
          </a:xfrm>
          <a:prstGeom prst="rect">
            <a:avLst/>
          </a:prstGeom>
          <a:noFill/>
          <a:ln/>
        </p:spPr>
        <p:txBody>
          <a:bodyPr wrap="square" lIns="0" tIns="0" rIns="0" bIns="0" rtlCol="0" anchor="t"/>
          <a:lstStyle/>
          <a:p>
            <a:pPr algn="ctr" indent="0" marL="0">
              <a:lnSpc>
                <a:spcPts val="1200"/>
              </a:lnSpc>
              <a:buNone/>
            </a:pPr>
            <a:r>
              <a:rPr lang="en-US" sz="1200" dirty="0">
                <a:solidFill>
                  <a:srgbClr val="4B4A4A"/>
                </a:solidFill>
                <a:latin typeface="Geist" pitchFamily="34" charset="0"/>
                <a:ea typeface="Geist" pitchFamily="34" charset="-122"/>
                <a:cs typeface="Geist" pitchFamily="34" charset="-120"/>
              </a:rPr>
              <a:t>Short-Term HRT: Minimal Cumulative Risk</a:t>
            </a:r>
            <a:endParaRPr lang="en-US" sz="1200" dirty="0"/>
          </a:p>
        </p:txBody>
      </p:sp>
      <p:pic>
        <p:nvPicPr>
          <p:cNvPr id="20"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6525" y="5408488"/>
            <a:ext cx="246251" cy="246252"/>
          </a:xfrm>
          <a:prstGeom prst="rect">
            <a:avLst/>
          </a:prstGeom>
        </p:spPr>
      </p:pic>
      <p:sp>
        <p:nvSpPr>
          <p:cNvPr id="21" name="Text 16"/>
          <p:cNvSpPr/>
          <p:nvPr/>
        </p:nvSpPr>
        <p:spPr>
          <a:xfrm>
            <a:off x="7710961" y="4361231"/>
            <a:ext cx="1697378" cy="309189"/>
          </a:xfrm>
          <a:prstGeom prst="rect">
            <a:avLst/>
          </a:prstGeom>
          <a:noFill/>
          <a:ln/>
        </p:spPr>
        <p:txBody>
          <a:bodyPr wrap="square" lIns="0" tIns="0" rIns="0" bIns="0" rtlCol="0" anchor="t"/>
          <a:lstStyle/>
          <a:p>
            <a:pPr algn="ctr" indent="0" marL="0">
              <a:lnSpc>
                <a:spcPts val="1200"/>
              </a:lnSpc>
              <a:buNone/>
            </a:pPr>
            <a:r>
              <a:rPr lang="en-US" sz="1200" dirty="0">
                <a:solidFill>
                  <a:srgbClr val="4B4A4A"/>
                </a:solidFill>
                <a:latin typeface="Geist" pitchFamily="34" charset="0"/>
                <a:ea typeface="Geist" pitchFamily="34" charset="-122"/>
                <a:cs typeface="Geist" pitchFamily="34" charset="-120"/>
              </a:rPr>
              <a:t>Long-Term HRT: Bone Protection</a:t>
            </a:r>
            <a:endParaRPr lang="en-US" sz="1200" dirty="0"/>
          </a:p>
        </p:txBody>
      </p:sp>
      <p:pic>
        <p:nvPicPr>
          <p:cNvPr id="22"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6525" y="3781468"/>
            <a:ext cx="246251" cy="246252"/>
          </a:xfrm>
          <a:prstGeom prst="rect">
            <a:avLst/>
          </a:prstGeom>
        </p:spPr>
      </p:pic>
      <p:sp>
        <p:nvSpPr>
          <p:cNvPr id="23" name="Text 17"/>
          <p:cNvSpPr/>
          <p:nvPr/>
        </p:nvSpPr>
        <p:spPr>
          <a:xfrm>
            <a:off x="5327597" y="4361231"/>
            <a:ext cx="1697378" cy="309189"/>
          </a:xfrm>
          <a:prstGeom prst="rect">
            <a:avLst/>
          </a:prstGeom>
          <a:noFill/>
          <a:ln/>
        </p:spPr>
        <p:txBody>
          <a:bodyPr wrap="square" lIns="0" tIns="0" rIns="0" bIns="0" rtlCol="0" anchor="t"/>
          <a:lstStyle/>
          <a:p>
            <a:pPr algn="ctr" indent="0" marL="0">
              <a:lnSpc>
                <a:spcPts val="1200"/>
              </a:lnSpc>
              <a:buNone/>
            </a:pPr>
            <a:r>
              <a:rPr lang="en-US" sz="1200" dirty="0">
                <a:solidFill>
                  <a:srgbClr val="4B4A4A"/>
                </a:solidFill>
                <a:latin typeface="Geist" pitchFamily="34" charset="0"/>
                <a:ea typeface="Geist" pitchFamily="34" charset="-122"/>
                <a:cs typeface="Geist" pitchFamily="34" charset="-120"/>
              </a:rPr>
              <a:t>Short-Term HRT: Symptom Control</a:t>
            </a:r>
            <a:endParaRPr lang="en-US" sz="1200" dirty="0"/>
          </a:p>
        </p:txBody>
      </p:sp>
      <p:pic>
        <p:nvPicPr>
          <p:cNvPr id="24"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53160" y="3781468"/>
            <a:ext cx="246251" cy="246252"/>
          </a:xfrm>
          <a:prstGeom prst="rect">
            <a:avLst/>
          </a:prstGeom>
        </p:spPr>
      </p:pic>
      <p:sp>
        <p:nvSpPr>
          <p:cNvPr id="25" name="Text 18"/>
          <p:cNvSpPr/>
          <p:nvPr/>
        </p:nvSpPr>
        <p:spPr>
          <a:xfrm>
            <a:off x="2913340" y="7361158"/>
            <a:ext cx="8803719" cy="279083"/>
          </a:xfrm>
          <a:prstGeom prst="rect">
            <a:avLst/>
          </a:prstGeom>
          <a:noFill/>
          <a:ln/>
        </p:spPr>
        <p:txBody>
          <a:bodyPr wrap="square" lIns="0" tIns="0" rIns="0" bIns="0" rtlCol="0" anchor="t"/>
          <a:lstStyle/>
          <a:p>
            <a:pPr algn="l" indent="0" marL="0">
              <a:lnSpc>
                <a:spcPts val="1050"/>
              </a:lnSpc>
              <a:buNone/>
            </a:pPr>
            <a:r>
              <a:rPr lang="en-US" sz="850" dirty="0">
                <a:solidFill>
                  <a:srgbClr val="4B4A4A"/>
                </a:solidFill>
                <a:latin typeface="Geist" pitchFamily="34" charset="0"/>
                <a:ea typeface="Geist" pitchFamily="34" charset="-122"/>
                <a:cs typeface="Geist" pitchFamily="34" charset="-120"/>
              </a:rPr>
              <a:t>The decision between short- and long-term HRT should always be individualised, based on symptom burden, risk profile, patient preference, and annual shared decision-making review.</a:t>
            </a:r>
            <a:endParaRPr lang="en-US" sz="850" dirty="0"/>
          </a:p>
        </p:txBody>
      </p:sp>
      <p:sp>
        <p:nvSpPr>
          <p:cNvPr id="26" name="Text 19"/>
          <p:cNvSpPr/>
          <p:nvPr/>
        </p:nvSpPr>
        <p:spPr>
          <a:xfrm>
            <a:off x="2913340" y="7710845"/>
            <a:ext cx="8803719" cy="139541"/>
          </a:xfrm>
          <a:prstGeom prst="rect">
            <a:avLst/>
          </a:prstGeom>
          <a:noFill/>
          <a:ln/>
        </p:spPr>
        <p:txBody>
          <a:bodyPr wrap="none" lIns="0" tIns="0" rIns="0" bIns="0" rtlCol="0" anchor="t"/>
          <a:lstStyle/>
          <a:p>
            <a:pPr algn="l" indent="0" marL="0">
              <a:lnSpc>
                <a:spcPts val="1050"/>
              </a:lnSpc>
              <a:buNone/>
            </a:pPr>
            <a:r>
              <a:rPr lang="en-US" sz="850" i="1" dirty="0">
                <a:solidFill>
                  <a:srgbClr val="4B4A4A"/>
                </a:solidFill>
                <a:latin typeface="Geist" pitchFamily="34" charset="0"/>
                <a:ea typeface="Geist" pitchFamily="34" charset="-122"/>
                <a:cs typeface="Geist" pitchFamily="34" charset="-120"/>
              </a:rPr>
              <a:t>Notes: _______________________________________________</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2026-05-04T15:07:05Z</dcterms:created>
  <dcterms:modified xsi:type="dcterms:W3CDTF">2026-05-04T15:07:05Z</dcterms:modified>
</cp:coreProperties>
</file>