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12192000"/>
  <p:embeddedFontLst>
    <p:embeddedFont>
      <p:font typeface="Inter" panose="020B0604020202020204" charset="0"/>
      <p:regular r:id="rId33"/>
      <p:bold r:id="rId34"/>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972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18" Type="http://schemas.openxmlformats.org/officeDocument/2006/relationships/image" Target="../media/image166.png"/><Relationship Id="rId3" Type="http://schemas.openxmlformats.org/officeDocument/2006/relationships/image" Target="../media/image152.png"/><Relationship Id="rId7" Type="http://schemas.openxmlformats.org/officeDocument/2006/relationships/image" Target="../media/image155.png"/><Relationship Id="rId12" Type="http://schemas.openxmlformats.org/officeDocument/2006/relationships/image" Target="../media/image160.png"/><Relationship Id="rId17" Type="http://schemas.openxmlformats.org/officeDocument/2006/relationships/image" Target="../media/image165.png"/><Relationship Id="rId2" Type="http://schemas.openxmlformats.org/officeDocument/2006/relationships/notesSlide" Target="../notesSlides/notesSlide10.xml"/><Relationship Id="rId16" Type="http://schemas.openxmlformats.org/officeDocument/2006/relationships/image" Target="../media/image164.png"/><Relationship Id="rId1" Type="http://schemas.openxmlformats.org/officeDocument/2006/relationships/slideLayout" Target="../slideLayouts/slideLayout1.xml"/><Relationship Id="rId6" Type="http://schemas.openxmlformats.org/officeDocument/2006/relationships/image" Target="../media/image154.png"/><Relationship Id="rId11" Type="http://schemas.openxmlformats.org/officeDocument/2006/relationships/image" Target="../media/image159.png"/><Relationship Id="rId5" Type="http://schemas.openxmlformats.org/officeDocument/2006/relationships/image" Target="../media/image153.png"/><Relationship Id="rId15" Type="http://schemas.openxmlformats.org/officeDocument/2006/relationships/image" Target="../media/image163.png"/><Relationship Id="rId10" Type="http://schemas.openxmlformats.org/officeDocument/2006/relationships/image" Target="../media/image158.png"/><Relationship Id="rId4" Type="http://schemas.openxmlformats.org/officeDocument/2006/relationships/image" Target="../media/image1.png"/><Relationship Id="rId9" Type="http://schemas.openxmlformats.org/officeDocument/2006/relationships/image" Target="../media/image157.png"/><Relationship Id="rId14" Type="http://schemas.openxmlformats.org/officeDocument/2006/relationships/image" Target="../media/image162.png"/></Relationships>
</file>

<file path=ppt/slides/_rels/slide11.xml.rels><?xml version="1.0" encoding="UTF-8" standalone="yes"?>
<Relationships xmlns="http://schemas.openxmlformats.org/package/2006/relationships"><Relationship Id="rId8" Type="http://schemas.openxmlformats.org/officeDocument/2006/relationships/image" Target="../media/image171.png"/><Relationship Id="rId13" Type="http://schemas.openxmlformats.org/officeDocument/2006/relationships/image" Target="../media/image176.png"/><Relationship Id="rId18" Type="http://schemas.openxmlformats.org/officeDocument/2006/relationships/image" Target="../media/image181.png"/><Relationship Id="rId3" Type="http://schemas.openxmlformats.org/officeDocument/2006/relationships/image" Target="../media/image1.png"/><Relationship Id="rId7" Type="http://schemas.openxmlformats.org/officeDocument/2006/relationships/image" Target="../media/image170.png"/><Relationship Id="rId12" Type="http://schemas.openxmlformats.org/officeDocument/2006/relationships/image" Target="../media/image175.png"/><Relationship Id="rId17" Type="http://schemas.openxmlformats.org/officeDocument/2006/relationships/image" Target="../media/image180.png"/><Relationship Id="rId2" Type="http://schemas.openxmlformats.org/officeDocument/2006/relationships/notesSlide" Target="../notesSlides/notesSlide11.xml"/><Relationship Id="rId16" Type="http://schemas.openxmlformats.org/officeDocument/2006/relationships/image" Target="../media/image179.png"/><Relationship Id="rId1" Type="http://schemas.openxmlformats.org/officeDocument/2006/relationships/slideLayout" Target="../slideLayouts/slideLayout1.xml"/><Relationship Id="rId6" Type="http://schemas.openxmlformats.org/officeDocument/2006/relationships/image" Target="../media/image169.png"/><Relationship Id="rId11" Type="http://schemas.openxmlformats.org/officeDocument/2006/relationships/image" Target="../media/image174.png"/><Relationship Id="rId5" Type="http://schemas.openxmlformats.org/officeDocument/2006/relationships/image" Target="../media/image168.png"/><Relationship Id="rId15" Type="http://schemas.openxmlformats.org/officeDocument/2006/relationships/image" Target="../media/image178.png"/><Relationship Id="rId10" Type="http://schemas.openxmlformats.org/officeDocument/2006/relationships/image" Target="../media/image173.png"/><Relationship Id="rId19" Type="http://schemas.openxmlformats.org/officeDocument/2006/relationships/image" Target="../media/image182.png"/><Relationship Id="rId4" Type="http://schemas.openxmlformats.org/officeDocument/2006/relationships/image" Target="../media/image167.png"/><Relationship Id="rId9" Type="http://schemas.openxmlformats.org/officeDocument/2006/relationships/image" Target="../media/image172.png"/><Relationship Id="rId14" Type="http://schemas.openxmlformats.org/officeDocument/2006/relationships/image" Target="../media/image177.png"/></Relationships>
</file>

<file path=ppt/slides/_rels/slide12.xml.rels><?xml version="1.0" encoding="UTF-8" standalone="yes"?>
<Relationships xmlns="http://schemas.openxmlformats.org/package/2006/relationships"><Relationship Id="rId8" Type="http://schemas.openxmlformats.org/officeDocument/2006/relationships/image" Target="../media/image186.png"/><Relationship Id="rId13" Type="http://schemas.openxmlformats.org/officeDocument/2006/relationships/image" Target="../media/image191.png"/><Relationship Id="rId18" Type="http://schemas.openxmlformats.org/officeDocument/2006/relationships/image" Target="../media/image196.png"/><Relationship Id="rId3" Type="http://schemas.openxmlformats.org/officeDocument/2006/relationships/image" Target="../media/image1.png"/><Relationship Id="rId7" Type="http://schemas.openxmlformats.org/officeDocument/2006/relationships/image" Target="../media/image185.png"/><Relationship Id="rId12" Type="http://schemas.openxmlformats.org/officeDocument/2006/relationships/image" Target="../media/image190.png"/><Relationship Id="rId17" Type="http://schemas.openxmlformats.org/officeDocument/2006/relationships/image" Target="../media/image195.png"/><Relationship Id="rId2" Type="http://schemas.openxmlformats.org/officeDocument/2006/relationships/notesSlide" Target="../notesSlides/notesSlide12.xml"/><Relationship Id="rId16" Type="http://schemas.openxmlformats.org/officeDocument/2006/relationships/image" Target="../media/image194.png"/><Relationship Id="rId1" Type="http://schemas.openxmlformats.org/officeDocument/2006/relationships/slideLayout" Target="../slideLayouts/slideLayout1.xml"/><Relationship Id="rId6" Type="http://schemas.openxmlformats.org/officeDocument/2006/relationships/image" Target="../media/image184.png"/><Relationship Id="rId11" Type="http://schemas.openxmlformats.org/officeDocument/2006/relationships/image" Target="../media/image189.png"/><Relationship Id="rId5" Type="http://schemas.openxmlformats.org/officeDocument/2006/relationships/image" Target="../media/image183.png"/><Relationship Id="rId15" Type="http://schemas.openxmlformats.org/officeDocument/2006/relationships/image" Target="../media/image193.png"/><Relationship Id="rId10" Type="http://schemas.openxmlformats.org/officeDocument/2006/relationships/image" Target="../media/image188.png"/><Relationship Id="rId4" Type="http://schemas.openxmlformats.org/officeDocument/2006/relationships/image" Target="../media/image167.png"/><Relationship Id="rId9" Type="http://schemas.openxmlformats.org/officeDocument/2006/relationships/image" Target="../media/image187.png"/><Relationship Id="rId14" Type="http://schemas.openxmlformats.org/officeDocument/2006/relationships/image" Target="../media/image192.png"/></Relationships>
</file>

<file path=ppt/slides/_rels/slide13.xml.rels><?xml version="1.0" encoding="UTF-8" standalone="yes"?>
<Relationships xmlns="http://schemas.openxmlformats.org/package/2006/relationships"><Relationship Id="rId8" Type="http://schemas.openxmlformats.org/officeDocument/2006/relationships/image" Target="../media/image200.png"/><Relationship Id="rId3" Type="http://schemas.openxmlformats.org/officeDocument/2006/relationships/image" Target="../media/image1.png"/><Relationship Id="rId7" Type="http://schemas.openxmlformats.org/officeDocument/2006/relationships/image" Target="../media/image199.png"/><Relationship Id="rId12" Type="http://schemas.openxmlformats.org/officeDocument/2006/relationships/image" Target="../media/image204.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98.png"/><Relationship Id="rId11" Type="http://schemas.openxmlformats.org/officeDocument/2006/relationships/image" Target="../media/image203.png"/><Relationship Id="rId5" Type="http://schemas.openxmlformats.org/officeDocument/2006/relationships/image" Target="../media/image197.png"/><Relationship Id="rId10" Type="http://schemas.openxmlformats.org/officeDocument/2006/relationships/image" Target="../media/image202.png"/><Relationship Id="rId4" Type="http://schemas.openxmlformats.org/officeDocument/2006/relationships/image" Target="../media/image167.png"/><Relationship Id="rId9" Type="http://schemas.openxmlformats.org/officeDocument/2006/relationships/image" Target="../media/image201.png"/></Relationships>
</file>

<file path=ppt/slides/_rels/slide14.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3" Type="http://schemas.openxmlformats.org/officeDocument/2006/relationships/image" Target="../media/image1.png"/><Relationship Id="rId7" Type="http://schemas.openxmlformats.org/officeDocument/2006/relationships/image" Target="../media/image207.png"/><Relationship Id="rId12" Type="http://schemas.openxmlformats.org/officeDocument/2006/relationships/image" Target="../media/image21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06.png"/><Relationship Id="rId11" Type="http://schemas.openxmlformats.org/officeDocument/2006/relationships/image" Target="../media/image211.png"/><Relationship Id="rId5" Type="http://schemas.openxmlformats.org/officeDocument/2006/relationships/image" Target="../media/image205.png"/><Relationship Id="rId10" Type="http://schemas.openxmlformats.org/officeDocument/2006/relationships/image" Target="../media/image210.png"/><Relationship Id="rId4" Type="http://schemas.openxmlformats.org/officeDocument/2006/relationships/image" Target="../media/image167.png"/><Relationship Id="rId9" Type="http://schemas.openxmlformats.org/officeDocument/2006/relationships/image" Target="../media/image209.png"/></Relationships>
</file>

<file path=ppt/slides/_rels/slide15.xml.rels><?xml version="1.0" encoding="UTF-8" standalone="yes"?>
<Relationships xmlns="http://schemas.openxmlformats.org/package/2006/relationships"><Relationship Id="rId8" Type="http://schemas.openxmlformats.org/officeDocument/2006/relationships/image" Target="../media/image218.png"/><Relationship Id="rId13" Type="http://schemas.openxmlformats.org/officeDocument/2006/relationships/image" Target="../media/image223.png"/><Relationship Id="rId18" Type="http://schemas.openxmlformats.org/officeDocument/2006/relationships/image" Target="../media/image228.png"/><Relationship Id="rId3" Type="http://schemas.openxmlformats.org/officeDocument/2006/relationships/image" Target="../media/image1.png"/><Relationship Id="rId7" Type="http://schemas.openxmlformats.org/officeDocument/2006/relationships/image" Target="../media/image217.png"/><Relationship Id="rId12" Type="http://schemas.openxmlformats.org/officeDocument/2006/relationships/image" Target="../media/image222.png"/><Relationship Id="rId17" Type="http://schemas.openxmlformats.org/officeDocument/2006/relationships/image" Target="../media/image227.png"/><Relationship Id="rId2" Type="http://schemas.openxmlformats.org/officeDocument/2006/relationships/notesSlide" Target="../notesSlides/notesSlide15.xml"/><Relationship Id="rId16" Type="http://schemas.openxmlformats.org/officeDocument/2006/relationships/image" Target="../media/image226.png"/><Relationship Id="rId1" Type="http://schemas.openxmlformats.org/officeDocument/2006/relationships/slideLayout" Target="../slideLayouts/slideLayout1.xml"/><Relationship Id="rId6" Type="http://schemas.openxmlformats.org/officeDocument/2006/relationships/image" Target="../media/image216.png"/><Relationship Id="rId11" Type="http://schemas.openxmlformats.org/officeDocument/2006/relationships/image" Target="../media/image221.png"/><Relationship Id="rId5" Type="http://schemas.openxmlformats.org/officeDocument/2006/relationships/image" Target="../media/image215.png"/><Relationship Id="rId15" Type="http://schemas.openxmlformats.org/officeDocument/2006/relationships/image" Target="../media/image225.png"/><Relationship Id="rId10" Type="http://schemas.openxmlformats.org/officeDocument/2006/relationships/image" Target="../media/image220.png"/><Relationship Id="rId4" Type="http://schemas.openxmlformats.org/officeDocument/2006/relationships/image" Target="../media/image214.png"/><Relationship Id="rId9" Type="http://schemas.openxmlformats.org/officeDocument/2006/relationships/image" Target="../media/image219.png"/><Relationship Id="rId14" Type="http://schemas.openxmlformats.org/officeDocument/2006/relationships/image" Target="../media/image224.png"/></Relationships>
</file>

<file path=ppt/slides/_rels/slide16.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png"/><Relationship Id="rId18" Type="http://schemas.openxmlformats.org/officeDocument/2006/relationships/image" Target="../media/image241.png"/><Relationship Id="rId3" Type="http://schemas.openxmlformats.org/officeDocument/2006/relationships/image" Target="../media/image1.png"/><Relationship Id="rId7" Type="http://schemas.openxmlformats.org/officeDocument/2006/relationships/image" Target="../media/image230.png"/><Relationship Id="rId12" Type="http://schemas.openxmlformats.org/officeDocument/2006/relationships/image" Target="../media/image235.png"/><Relationship Id="rId17" Type="http://schemas.openxmlformats.org/officeDocument/2006/relationships/image" Target="../media/image240.png"/><Relationship Id="rId2" Type="http://schemas.openxmlformats.org/officeDocument/2006/relationships/notesSlide" Target="../notesSlides/notesSlide16.xml"/><Relationship Id="rId16" Type="http://schemas.openxmlformats.org/officeDocument/2006/relationships/image" Target="../media/image239.png"/><Relationship Id="rId1" Type="http://schemas.openxmlformats.org/officeDocument/2006/relationships/slideLayout" Target="../slideLayouts/slideLayout1.xml"/><Relationship Id="rId6" Type="http://schemas.openxmlformats.org/officeDocument/2006/relationships/image" Target="../media/image169.png"/><Relationship Id="rId11" Type="http://schemas.openxmlformats.org/officeDocument/2006/relationships/image" Target="../media/image234.png"/><Relationship Id="rId5" Type="http://schemas.openxmlformats.org/officeDocument/2006/relationships/image" Target="../media/image229.png"/><Relationship Id="rId15" Type="http://schemas.openxmlformats.org/officeDocument/2006/relationships/image" Target="../media/image238.png"/><Relationship Id="rId10" Type="http://schemas.openxmlformats.org/officeDocument/2006/relationships/image" Target="../media/image233.png"/><Relationship Id="rId4" Type="http://schemas.openxmlformats.org/officeDocument/2006/relationships/image" Target="../media/image167.png"/><Relationship Id="rId9" Type="http://schemas.openxmlformats.org/officeDocument/2006/relationships/image" Target="../media/image232.png"/><Relationship Id="rId14" Type="http://schemas.openxmlformats.org/officeDocument/2006/relationships/image" Target="../media/image237.png"/></Relationships>
</file>

<file path=ppt/slides/_rels/slide17.xml.rels><?xml version="1.0" encoding="UTF-8" standalone="yes"?>
<Relationships xmlns="http://schemas.openxmlformats.org/package/2006/relationships"><Relationship Id="rId8" Type="http://schemas.openxmlformats.org/officeDocument/2006/relationships/image" Target="../media/image245.png"/><Relationship Id="rId13" Type="http://schemas.openxmlformats.org/officeDocument/2006/relationships/image" Target="../media/image250.png"/><Relationship Id="rId18" Type="http://schemas.openxmlformats.org/officeDocument/2006/relationships/image" Target="../media/image254.png"/><Relationship Id="rId3" Type="http://schemas.openxmlformats.org/officeDocument/2006/relationships/image" Target="../media/image1.png"/><Relationship Id="rId7" Type="http://schemas.openxmlformats.org/officeDocument/2006/relationships/image" Target="../media/image244.png"/><Relationship Id="rId12" Type="http://schemas.openxmlformats.org/officeDocument/2006/relationships/image" Target="../media/image249.png"/><Relationship Id="rId17" Type="http://schemas.openxmlformats.org/officeDocument/2006/relationships/image" Target="../media/image253.png"/><Relationship Id="rId2" Type="http://schemas.openxmlformats.org/officeDocument/2006/relationships/notesSlide" Target="../notesSlides/notesSlide17.xml"/><Relationship Id="rId16" Type="http://schemas.openxmlformats.org/officeDocument/2006/relationships/image" Target="../media/image196.png"/><Relationship Id="rId1" Type="http://schemas.openxmlformats.org/officeDocument/2006/relationships/slideLayout" Target="../slideLayouts/slideLayout1.xml"/><Relationship Id="rId6" Type="http://schemas.openxmlformats.org/officeDocument/2006/relationships/image" Target="../media/image243.png"/><Relationship Id="rId11" Type="http://schemas.openxmlformats.org/officeDocument/2006/relationships/image" Target="../media/image248.png"/><Relationship Id="rId5" Type="http://schemas.openxmlformats.org/officeDocument/2006/relationships/image" Target="../media/image242.png"/><Relationship Id="rId15" Type="http://schemas.openxmlformats.org/officeDocument/2006/relationships/image" Target="../media/image252.png"/><Relationship Id="rId10" Type="http://schemas.openxmlformats.org/officeDocument/2006/relationships/image" Target="../media/image247.png"/><Relationship Id="rId4" Type="http://schemas.openxmlformats.org/officeDocument/2006/relationships/image" Target="../media/image167.png"/><Relationship Id="rId9" Type="http://schemas.openxmlformats.org/officeDocument/2006/relationships/image" Target="../media/image246.png"/><Relationship Id="rId14" Type="http://schemas.openxmlformats.org/officeDocument/2006/relationships/image" Target="../media/image251.png"/></Relationships>
</file>

<file path=ppt/slides/_rels/slide18.xml.rels><?xml version="1.0" encoding="UTF-8" standalone="yes"?>
<Relationships xmlns="http://schemas.openxmlformats.org/package/2006/relationships"><Relationship Id="rId8" Type="http://schemas.openxmlformats.org/officeDocument/2006/relationships/image" Target="../media/image259.png"/><Relationship Id="rId13" Type="http://schemas.openxmlformats.org/officeDocument/2006/relationships/image" Target="../media/image264.png"/><Relationship Id="rId3" Type="http://schemas.openxmlformats.org/officeDocument/2006/relationships/image" Target="../media/image1.png"/><Relationship Id="rId7" Type="http://schemas.openxmlformats.org/officeDocument/2006/relationships/image" Target="../media/image258.png"/><Relationship Id="rId12" Type="http://schemas.openxmlformats.org/officeDocument/2006/relationships/image" Target="../media/image26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57.png"/><Relationship Id="rId11" Type="http://schemas.openxmlformats.org/officeDocument/2006/relationships/image" Target="../media/image262.png"/><Relationship Id="rId5" Type="http://schemas.openxmlformats.org/officeDocument/2006/relationships/image" Target="../media/image256.png"/><Relationship Id="rId10" Type="http://schemas.openxmlformats.org/officeDocument/2006/relationships/image" Target="../media/image261.png"/><Relationship Id="rId4" Type="http://schemas.openxmlformats.org/officeDocument/2006/relationships/image" Target="../media/image255.png"/><Relationship Id="rId9" Type="http://schemas.openxmlformats.org/officeDocument/2006/relationships/image" Target="../media/image260.png"/></Relationships>
</file>

<file path=ppt/slides/_rels/slide19.xml.rels><?xml version="1.0" encoding="UTF-8" standalone="yes"?>
<Relationships xmlns="http://schemas.openxmlformats.org/package/2006/relationships"><Relationship Id="rId8" Type="http://schemas.openxmlformats.org/officeDocument/2006/relationships/image" Target="../media/image268.png"/><Relationship Id="rId13" Type="http://schemas.openxmlformats.org/officeDocument/2006/relationships/image" Target="../media/image273.png"/><Relationship Id="rId3" Type="http://schemas.openxmlformats.org/officeDocument/2006/relationships/image" Target="../media/image1.png"/><Relationship Id="rId7" Type="http://schemas.openxmlformats.org/officeDocument/2006/relationships/image" Target="../media/image267.png"/><Relationship Id="rId12" Type="http://schemas.openxmlformats.org/officeDocument/2006/relationships/image" Target="../media/image272.png"/><Relationship Id="rId2" Type="http://schemas.openxmlformats.org/officeDocument/2006/relationships/notesSlide" Target="../notesSlides/notesSlide19.xml"/><Relationship Id="rId16" Type="http://schemas.openxmlformats.org/officeDocument/2006/relationships/image" Target="../media/image276.png"/><Relationship Id="rId1" Type="http://schemas.openxmlformats.org/officeDocument/2006/relationships/slideLayout" Target="../slideLayouts/slideLayout1.xml"/><Relationship Id="rId6" Type="http://schemas.openxmlformats.org/officeDocument/2006/relationships/image" Target="../media/image266.png"/><Relationship Id="rId11" Type="http://schemas.openxmlformats.org/officeDocument/2006/relationships/image" Target="../media/image271.png"/><Relationship Id="rId5" Type="http://schemas.openxmlformats.org/officeDocument/2006/relationships/image" Target="../media/image265.png"/><Relationship Id="rId15" Type="http://schemas.openxmlformats.org/officeDocument/2006/relationships/image" Target="../media/image275.png"/><Relationship Id="rId10" Type="http://schemas.openxmlformats.org/officeDocument/2006/relationships/image" Target="../media/image270.png"/><Relationship Id="rId4" Type="http://schemas.openxmlformats.org/officeDocument/2006/relationships/image" Target="../media/image167.png"/><Relationship Id="rId9" Type="http://schemas.openxmlformats.org/officeDocument/2006/relationships/image" Target="../media/image269.png"/><Relationship Id="rId14" Type="http://schemas.openxmlformats.org/officeDocument/2006/relationships/image" Target="../media/image27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1.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20.xml.rels><?xml version="1.0" encoding="UTF-8" standalone="yes"?>
<Relationships xmlns="http://schemas.openxmlformats.org/package/2006/relationships"><Relationship Id="rId8" Type="http://schemas.openxmlformats.org/officeDocument/2006/relationships/image" Target="../media/image280.png"/><Relationship Id="rId13" Type="http://schemas.openxmlformats.org/officeDocument/2006/relationships/image" Target="../media/image131.png"/><Relationship Id="rId18" Type="http://schemas.openxmlformats.org/officeDocument/2006/relationships/image" Target="../media/image289.png"/><Relationship Id="rId3" Type="http://schemas.openxmlformats.org/officeDocument/2006/relationships/image" Target="../media/image1.png"/><Relationship Id="rId21" Type="http://schemas.openxmlformats.org/officeDocument/2006/relationships/image" Target="../media/image292.png"/><Relationship Id="rId7" Type="http://schemas.openxmlformats.org/officeDocument/2006/relationships/image" Target="../media/image279.png"/><Relationship Id="rId12" Type="http://schemas.openxmlformats.org/officeDocument/2006/relationships/image" Target="../media/image284.png"/><Relationship Id="rId17" Type="http://schemas.openxmlformats.org/officeDocument/2006/relationships/image" Target="../media/image288.png"/><Relationship Id="rId2" Type="http://schemas.openxmlformats.org/officeDocument/2006/relationships/notesSlide" Target="../notesSlides/notesSlide20.xml"/><Relationship Id="rId16" Type="http://schemas.openxmlformats.org/officeDocument/2006/relationships/image" Target="../media/image287.png"/><Relationship Id="rId20" Type="http://schemas.openxmlformats.org/officeDocument/2006/relationships/image" Target="../media/image291.png"/><Relationship Id="rId1" Type="http://schemas.openxmlformats.org/officeDocument/2006/relationships/slideLayout" Target="../slideLayouts/slideLayout1.xml"/><Relationship Id="rId6" Type="http://schemas.openxmlformats.org/officeDocument/2006/relationships/image" Target="../media/image278.png"/><Relationship Id="rId11" Type="http://schemas.openxmlformats.org/officeDocument/2006/relationships/image" Target="../media/image283.png"/><Relationship Id="rId24" Type="http://schemas.openxmlformats.org/officeDocument/2006/relationships/image" Target="../media/image295.png"/><Relationship Id="rId5" Type="http://schemas.openxmlformats.org/officeDocument/2006/relationships/image" Target="../media/image277.png"/><Relationship Id="rId15" Type="http://schemas.openxmlformats.org/officeDocument/2006/relationships/image" Target="../media/image286.png"/><Relationship Id="rId23" Type="http://schemas.openxmlformats.org/officeDocument/2006/relationships/image" Target="../media/image294.png"/><Relationship Id="rId10" Type="http://schemas.openxmlformats.org/officeDocument/2006/relationships/image" Target="../media/image282.png"/><Relationship Id="rId19" Type="http://schemas.openxmlformats.org/officeDocument/2006/relationships/image" Target="../media/image290.png"/><Relationship Id="rId4" Type="http://schemas.openxmlformats.org/officeDocument/2006/relationships/image" Target="../media/image167.png"/><Relationship Id="rId9" Type="http://schemas.openxmlformats.org/officeDocument/2006/relationships/image" Target="../media/image281.png"/><Relationship Id="rId14" Type="http://schemas.openxmlformats.org/officeDocument/2006/relationships/image" Target="../media/image285.png"/><Relationship Id="rId22" Type="http://schemas.openxmlformats.org/officeDocument/2006/relationships/image" Target="../media/image293.png"/></Relationships>
</file>

<file path=ppt/slides/_rels/slide21.xml.rels><?xml version="1.0" encoding="UTF-8" standalone="yes"?>
<Relationships xmlns="http://schemas.openxmlformats.org/package/2006/relationships"><Relationship Id="rId8" Type="http://schemas.openxmlformats.org/officeDocument/2006/relationships/image" Target="../media/image300.png"/><Relationship Id="rId13" Type="http://schemas.openxmlformats.org/officeDocument/2006/relationships/image" Target="../media/image305.png"/><Relationship Id="rId3" Type="http://schemas.openxmlformats.org/officeDocument/2006/relationships/image" Target="../media/image1.png"/><Relationship Id="rId7" Type="http://schemas.openxmlformats.org/officeDocument/2006/relationships/image" Target="../media/image299.png"/><Relationship Id="rId12" Type="http://schemas.openxmlformats.org/officeDocument/2006/relationships/image" Target="../media/image30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98.png"/><Relationship Id="rId11" Type="http://schemas.openxmlformats.org/officeDocument/2006/relationships/image" Target="../media/image303.png"/><Relationship Id="rId5" Type="http://schemas.openxmlformats.org/officeDocument/2006/relationships/image" Target="../media/image297.png"/><Relationship Id="rId10" Type="http://schemas.openxmlformats.org/officeDocument/2006/relationships/image" Target="../media/image302.png"/><Relationship Id="rId4" Type="http://schemas.openxmlformats.org/officeDocument/2006/relationships/image" Target="../media/image296.png"/><Relationship Id="rId9" Type="http://schemas.openxmlformats.org/officeDocument/2006/relationships/image" Target="../media/image301.png"/><Relationship Id="rId14" Type="http://schemas.openxmlformats.org/officeDocument/2006/relationships/image" Target="../media/image306.png"/></Relationships>
</file>

<file path=ppt/slides/_rels/slide22.xml.rels><?xml version="1.0" encoding="UTF-8" standalone="yes"?>
<Relationships xmlns="http://schemas.openxmlformats.org/package/2006/relationships"><Relationship Id="rId8" Type="http://schemas.openxmlformats.org/officeDocument/2006/relationships/image" Target="../media/image309.png"/><Relationship Id="rId3" Type="http://schemas.openxmlformats.org/officeDocument/2006/relationships/image" Target="../media/image1.png"/><Relationship Id="rId7" Type="http://schemas.openxmlformats.org/officeDocument/2006/relationships/image" Target="../media/image308.png"/><Relationship Id="rId12" Type="http://schemas.openxmlformats.org/officeDocument/2006/relationships/image" Target="../media/image19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312.png"/><Relationship Id="rId5" Type="http://schemas.openxmlformats.org/officeDocument/2006/relationships/image" Target="../media/image307.png"/><Relationship Id="rId10" Type="http://schemas.openxmlformats.org/officeDocument/2006/relationships/image" Target="../media/image311.png"/><Relationship Id="rId4" Type="http://schemas.openxmlformats.org/officeDocument/2006/relationships/image" Target="../media/image296.png"/><Relationship Id="rId9" Type="http://schemas.openxmlformats.org/officeDocument/2006/relationships/image" Target="../media/image310.png"/></Relationships>
</file>

<file path=ppt/slides/_rels/slide23.xml.rels><?xml version="1.0" encoding="UTF-8" standalone="yes"?>
<Relationships xmlns="http://schemas.openxmlformats.org/package/2006/relationships"><Relationship Id="rId8" Type="http://schemas.openxmlformats.org/officeDocument/2006/relationships/image" Target="../media/image316.png"/><Relationship Id="rId13" Type="http://schemas.openxmlformats.org/officeDocument/2006/relationships/image" Target="../media/image321.png"/><Relationship Id="rId18" Type="http://schemas.openxmlformats.org/officeDocument/2006/relationships/image" Target="../media/image326.png"/><Relationship Id="rId3" Type="http://schemas.openxmlformats.org/officeDocument/2006/relationships/image" Target="../media/image1.png"/><Relationship Id="rId21" Type="http://schemas.openxmlformats.org/officeDocument/2006/relationships/image" Target="../media/image329.png"/><Relationship Id="rId7" Type="http://schemas.openxmlformats.org/officeDocument/2006/relationships/image" Target="../media/image315.png"/><Relationship Id="rId12" Type="http://schemas.openxmlformats.org/officeDocument/2006/relationships/image" Target="../media/image320.png"/><Relationship Id="rId17" Type="http://schemas.openxmlformats.org/officeDocument/2006/relationships/image" Target="../media/image325.png"/><Relationship Id="rId2" Type="http://schemas.openxmlformats.org/officeDocument/2006/relationships/notesSlide" Target="../notesSlides/notesSlide23.xml"/><Relationship Id="rId16" Type="http://schemas.openxmlformats.org/officeDocument/2006/relationships/image" Target="../media/image324.png"/><Relationship Id="rId20" Type="http://schemas.openxmlformats.org/officeDocument/2006/relationships/image" Target="../media/image328.png"/><Relationship Id="rId1" Type="http://schemas.openxmlformats.org/officeDocument/2006/relationships/slideLayout" Target="../slideLayouts/slideLayout1.xml"/><Relationship Id="rId6" Type="http://schemas.openxmlformats.org/officeDocument/2006/relationships/image" Target="../media/image314.png"/><Relationship Id="rId11" Type="http://schemas.openxmlformats.org/officeDocument/2006/relationships/image" Target="../media/image319.png"/><Relationship Id="rId5" Type="http://schemas.openxmlformats.org/officeDocument/2006/relationships/image" Target="../media/image313.png"/><Relationship Id="rId15" Type="http://schemas.openxmlformats.org/officeDocument/2006/relationships/image" Target="../media/image323.png"/><Relationship Id="rId10" Type="http://schemas.openxmlformats.org/officeDocument/2006/relationships/image" Target="../media/image318.png"/><Relationship Id="rId19" Type="http://schemas.openxmlformats.org/officeDocument/2006/relationships/image" Target="../media/image327.png"/><Relationship Id="rId4" Type="http://schemas.openxmlformats.org/officeDocument/2006/relationships/image" Target="../media/image167.png"/><Relationship Id="rId9" Type="http://schemas.openxmlformats.org/officeDocument/2006/relationships/image" Target="../media/image317.png"/><Relationship Id="rId14" Type="http://schemas.openxmlformats.org/officeDocument/2006/relationships/image" Target="../media/image322.png"/></Relationships>
</file>

<file path=ppt/slides/_rels/slide24.xml.rels><?xml version="1.0" encoding="UTF-8" standalone="yes"?>
<Relationships xmlns="http://schemas.openxmlformats.org/package/2006/relationships"><Relationship Id="rId8" Type="http://schemas.openxmlformats.org/officeDocument/2006/relationships/image" Target="../media/image332.png"/><Relationship Id="rId13" Type="http://schemas.openxmlformats.org/officeDocument/2006/relationships/image" Target="../media/image337.png"/><Relationship Id="rId18" Type="http://schemas.openxmlformats.org/officeDocument/2006/relationships/image" Target="../media/image341.png"/><Relationship Id="rId3" Type="http://schemas.openxmlformats.org/officeDocument/2006/relationships/image" Target="../media/image152.png"/><Relationship Id="rId7" Type="http://schemas.openxmlformats.org/officeDocument/2006/relationships/image" Target="../media/image331.png"/><Relationship Id="rId12" Type="http://schemas.openxmlformats.org/officeDocument/2006/relationships/image" Target="../media/image336.png"/><Relationship Id="rId17" Type="http://schemas.openxmlformats.org/officeDocument/2006/relationships/image" Target="../media/image340.png"/><Relationship Id="rId2" Type="http://schemas.openxmlformats.org/officeDocument/2006/relationships/notesSlide" Target="../notesSlides/notesSlide24.xml"/><Relationship Id="rId16" Type="http://schemas.openxmlformats.org/officeDocument/2006/relationships/image" Target="../media/image339.png"/><Relationship Id="rId1" Type="http://schemas.openxmlformats.org/officeDocument/2006/relationships/slideLayout" Target="../slideLayouts/slideLayout1.xml"/><Relationship Id="rId6" Type="http://schemas.openxmlformats.org/officeDocument/2006/relationships/image" Target="../media/image330.png"/><Relationship Id="rId11" Type="http://schemas.openxmlformats.org/officeDocument/2006/relationships/image" Target="../media/image335.png"/><Relationship Id="rId5" Type="http://schemas.openxmlformats.org/officeDocument/2006/relationships/image" Target="../media/image296.png"/><Relationship Id="rId15" Type="http://schemas.openxmlformats.org/officeDocument/2006/relationships/image" Target="../media/image244.png"/><Relationship Id="rId10" Type="http://schemas.openxmlformats.org/officeDocument/2006/relationships/image" Target="../media/image334.png"/><Relationship Id="rId4" Type="http://schemas.openxmlformats.org/officeDocument/2006/relationships/image" Target="../media/image1.png"/><Relationship Id="rId9" Type="http://schemas.openxmlformats.org/officeDocument/2006/relationships/image" Target="../media/image333.png"/><Relationship Id="rId14" Type="http://schemas.openxmlformats.org/officeDocument/2006/relationships/image" Target="../media/image338.png"/></Relationships>
</file>

<file path=ppt/slides/_rels/slide25.xml.rels><?xml version="1.0" encoding="UTF-8" standalone="yes"?>
<Relationships xmlns="http://schemas.openxmlformats.org/package/2006/relationships"><Relationship Id="rId8" Type="http://schemas.openxmlformats.org/officeDocument/2006/relationships/image" Target="../media/image346.png"/><Relationship Id="rId13" Type="http://schemas.openxmlformats.org/officeDocument/2006/relationships/image" Target="../media/image351.png"/><Relationship Id="rId18" Type="http://schemas.openxmlformats.org/officeDocument/2006/relationships/image" Target="../media/image356.png"/><Relationship Id="rId3" Type="http://schemas.openxmlformats.org/officeDocument/2006/relationships/image" Target="../media/image1.png"/><Relationship Id="rId7" Type="http://schemas.openxmlformats.org/officeDocument/2006/relationships/image" Target="../media/image345.png"/><Relationship Id="rId12" Type="http://schemas.openxmlformats.org/officeDocument/2006/relationships/image" Target="../media/image350.png"/><Relationship Id="rId17" Type="http://schemas.openxmlformats.org/officeDocument/2006/relationships/image" Target="../media/image355.png"/><Relationship Id="rId2" Type="http://schemas.openxmlformats.org/officeDocument/2006/relationships/notesSlide" Target="../notesSlides/notesSlide25.xml"/><Relationship Id="rId16" Type="http://schemas.openxmlformats.org/officeDocument/2006/relationships/image" Target="../media/image354.png"/><Relationship Id="rId1" Type="http://schemas.openxmlformats.org/officeDocument/2006/relationships/slideLayout" Target="../slideLayouts/slideLayout1.xml"/><Relationship Id="rId6" Type="http://schemas.openxmlformats.org/officeDocument/2006/relationships/image" Target="../media/image344.png"/><Relationship Id="rId11" Type="http://schemas.openxmlformats.org/officeDocument/2006/relationships/image" Target="../media/image349.png"/><Relationship Id="rId5" Type="http://schemas.openxmlformats.org/officeDocument/2006/relationships/image" Target="../media/image343.png"/><Relationship Id="rId15" Type="http://schemas.openxmlformats.org/officeDocument/2006/relationships/image" Target="../media/image353.png"/><Relationship Id="rId10" Type="http://schemas.openxmlformats.org/officeDocument/2006/relationships/image" Target="../media/image348.png"/><Relationship Id="rId19" Type="http://schemas.openxmlformats.org/officeDocument/2006/relationships/image" Target="../media/image357.png"/><Relationship Id="rId4" Type="http://schemas.openxmlformats.org/officeDocument/2006/relationships/image" Target="../media/image342.png"/><Relationship Id="rId9" Type="http://schemas.openxmlformats.org/officeDocument/2006/relationships/image" Target="../media/image347.png"/><Relationship Id="rId14" Type="http://schemas.openxmlformats.org/officeDocument/2006/relationships/image" Target="../media/image352.png"/></Relationships>
</file>

<file path=ppt/slides/_rels/slide26.xml.rels><?xml version="1.0" encoding="UTF-8" standalone="yes"?>
<Relationships xmlns="http://schemas.openxmlformats.org/package/2006/relationships"><Relationship Id="rId8" Type="http://schemas.openxmlformats.org/officeDocument/2006/relationships/image" Target="../media/image362.png"/><Relationship Id="rId13" Type="http://schemas.openxmlformats.org/officeDocument/2006/relationships/image" Target="../media/image366.png"/><Relationship Id="rId3" Type="http://schemas.openxmlformats.org/officeDocument/2006/relationships/image" Target="../media/image1.png"/><Relationship Id="rId7" Type="http://schemas.openxmlformats.org/officeDocument/2006/relationships/image" Target="../media/image361.png"/><Relationship Id="rId12" Type="http://schemas.openxmlformats.org/officeDocument/2006/relationships/image" Target="../media/image234.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60.png"/><Relationship Id="rId11" Type="http://schemas.openxmlformats.org/officeDocument/2006/relationships/image" Target="../media/image365.png"/><Relationship Id="rId5" Type="http://schemas.openxmlformats.org/officeDocument/2006/relationships/image" Target="../media/image359.png"/><Relationship Id="rId10" Type="http://schemas.openxmlformats.org/officeDocument/2006/relationships/image" Target="../media/image364.png"/><Relationship Id="rId4" Type="http://schemas.openxmlformats.org/officeDocument/2006/relationships/image" Target="../media/image358.png"/><Relationship Id="rId9" Type="http://schemas.openxmlformats.org/officeDocument/2006/relationships/image" Target="../media/image363.png"/><Relationship Id="rId14" Type="http://schemas.openxmlformats.org/officeDocument/2006/relationships/image" Target="../media/image367.png"/></Relationships>
</file>

<file path=ppt/slides/_rels/slide27.xml.rels><?xml version="1.0" encoding="UTF-8" standalone="yes"?>
<Relationships xmlns="http://schemas.openxmlformats.org/package/2006/relationships"><Relationship Id="rId8" Type="http://schemas.openxmlformats.org/officeDocument/2006/relationships/image" Target="../media/image372.png"/><Relationship Id="rId13" Type="http://schemas.openxmlformats.org/officeDocument/2006/relationships/image" Target="../media/image377.png"/><Relationship Id="rId18" Type="http://schemas.openxmlformats.org/officeDocument/2006/relationships/image" Target="../media/image382.png"/><Relationship Id="rId3" Type="http://schemas.openxmlformats.org/officeDocument/2006/relationships/image" Target="../media/image1.png"/><Relationship Id="rId7" Type="http://schemas.openxmlformats.org/officeDocument/2006/relationships/image" Target="../media/image371.png"/><Relationship Id="rId12" Type="http://schemas.openxmlformats.org/officeDocument/2006/relationships/image" Target="../media/image376.png"/><Relationship Id="rId17" Type="http://schemas.openxmlformats.org/officeDocument/2006/relationships/image" Target="../media/image381.png"/><Relationship Id="rId2" Type="http://schemas.openxmlformats.org/officeDocument/2006/relationships/notesSlide" Target="../notesSlides/notesSlide27.xml"/><Relationship Id="rId16" Type="http://schemas.openxmlformats.org/officeDocument/2006/relationships/image" Target="../media/image380.png"/><Relationship Id="rId1" Type="http://schemas.openxmlformats.org/officeDocument/2006/relationships/slideLayout" Target="../slideLayouts/slideLayout1.xml"/><Relationship Id="rId6" Type="http://schemas.openxmlformats.org/officeDocument/2006/relationships/image" Target="../media/image370.png"/><Relationship Id="rId11" Type="http://schemas.openxmlformats.org/officeDocument/2006/relationships/image" Target="../media/image375.png"/><Relationship Id="rId5" Type="http://schemas.openxmlformats.org/officeDocument/2006/relationships/image" Target="../media/image369.png"/><Relationship Id="rId15" Type="http://schemas.openxmlformats.org/officeDocument/2006/relationships/image" Target="../media/image379.png"/><Relationship Id="rId10" Type="http://schemas.openxmlformats.org/officeDocument/2006/relationships/image" Target="../media/image374.png"/><Relationship Id="rId4" Type="http://schemas.openxmlformats.org/officeDocument/2006/relationships/image" Target="../media/image368.png"/><Relationship Id="rId9" Type="http://schemas.openxmlformats.org/officeDocument/2006/relationships/image" Target="../media/image373.png"/><Relationship Id="rId14" Type="http://schemas.openxmlformats.org/officeDocument/2006/relationships/image" Target="../media/image378.png"/></Relationships>
</file>

<file path=ppt/slides/_rels/slide28.xml.rels><?xml version="1.0" encoding="UTF-8" standalone="yes"?>
<Relationships xmlns="http://schemas.openxmlformats.org/package/2006/relationships"><Relationship Id="rId8" Type="http://schemas.openxmlformats.org/officeDocument/2006/relationships/image" Target="../media/image387.png"/><Relationship Id="rId13" Type="http://schemas.openxmlformats.org/officeDocument/2006/relationships/image" Target="../media/image392.png"/><Relationship Id="rId3" Type="http://schemas.openxmlformats.org/officeDocument/2006/relationships/image" Target="../media/image1.png"/><Relationship Id="rId7" Type="http://schemas.openxmlformats.org/officeDocument/2006/relationships/image" Target="../media/image386.png"/><Relationship Id="rId12" Type="http://schemas.openxmlformats.org/officeDocument/2006/relationships/image" Target="../media/image39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85.png"/><Relationship Id="rId11" Type="http://schemas.openxmlformats.org/officeDocument/2006/relationships/image" Target="../media/image390.png"/><Relationship Id="rId5" Type="http://schemas.openxmlformats.org/officeDocument/2006/relationships/image" Target="../media/image384.png"/><Relationship Id="rId10" Type="http://schemas.openxmlformats.org/officeDocument/2006/relationships/image" Target="../media/image389.png"/><Relationship Id="rId4" Type="http://schemas.openxmlformats.org/officeDocument/2006/relationships/image" Target="../media/image383.png"/><Relationship Id="rId9" Type="http://schemas.openxmlformats.org/officeDocument/2006/relationships/image" Target="../media/image388.png"/></Relationships>
</file>

<file path=ppt/slides/_rels/slide29.xml.rels><?xml version="1.0" encoding="UTF-8" standalone="yes"?>
<Relationships xmlns="http://schemas.openxmlformats.org/package/2006/relationships"><Relationship Id="rId8" Type="http://schemas.openxmlformats.org/officeDocument/2006/relationships/image" Target="../media/image246.png"/><Relationship Id="rId13" Type="http://schemas.openxmlformats.org/officeDocument/2006/relationships/image" Target="../media/image401.png"/><Relationship Id="rId18" Type="http://schemas.openxmlformats.org/officeDocument/2006/relationships/image" Target="../media/image406.png"/><Relationship Id="rId3" Type="http://schemas.openxmlformats.org/officeDocument/2006/relationships/image" Target="../media/image1.png"/><Relationship Id="rId21" Type="http://schemas.openxmlformats.org/officeDocument/2006/relationships/image" Target="../media/image409.png"/><Relationship Id="rId7" Type="http://schemas.openxmlformats.org/officeDocument/2006/relationships/image" Target="../media/image396.png"/><Relationship Id="rId12" Type="http://schemas.openxmlformats.org/officeDocument/2006/relationships/image" Target="../media/image400.png"/><Relationship Id="rId17" Type="http://schemas.openxmlformats.org/officeDocument/2006/relationships/image" Target="../media/image405.png"/><Relationship Id="rId2" Type="http://schemas.openxmlformats.org/officeDocument/2006/relationships/notesSlide" Target="../notesSlides/notesSlide29.xml"/><Relationship Id="rId16" Type="http://schemas.openxmlformats.org/officeDocument/2006/relationships/image" Target="../media/image404.png"/><Relationship Id="rId20" Type="http://schemas.openxmlformats.org/officeDocument/2006/relationships/image" Target="../media/image408.png"/><Relationship Id="rId1" Type="http://schemas.openxmlformats.org/officeDocument/2006/relationships/slideLayout" Target="../slideLayouts/slideLayout1.xml"/><Relationship Id="rId6" Type="http://schemas.openxmlformats.org/officeDocument/2006/relationships/image" Target="../media/image395.png"/><Relationship Id="rId11" Type="http://schemas.openxmlformats.org/officeDocument/2006/relationships/image" Target="../media/image399.png"/><Relationship Id="rId24" Type="http://schemas.openxmlformats.org/officeDocument/2006/relationships/image" Target="../media/image412.png"/><Relationship Id="rId5" Type="http://schemas.openxmlformats.org/officeDocument/2006/relationships/image" Target="../media/image394.png"/><Relationship Id="rId15" Type="http://schemas.openxmlformats.org/officeDocument/2006/relationships/image" Target="../media/image403.png"/><Relationship Id="rId23" Type="http://schemas.openxmlformats.org/officeDocument/2006/relationships/image" Target="../media/image411.png"/><Relationship Id="rId10" Type="http://schemas.openxmlformats.org/officeDocument/2006/relationships/image" Target="../media/image398.png"/><Relationship Id="rId19" Type="http://schemas.openxmlformats.org/officeDocument/2006/relationships/image" Target="../media/image407.png"/><Relationship Id="rId4" Type="http://schemas.openxmlformats.org/officeDocument/2006/relationships/image" Target="../media/image393.png"/><Relationship Id="rId9" Type="http://schemas.openxmlformats.org/officeDocument/2006/relationships/image" Target="../media/image397.png"/><Relationship Id="rId14" Type="http://schemas.openxmlformats.org/officeDocument/2006/relationships/image" Target="../media/image402.png"/><Relationship Id="rId22" Type="http://schemas.openxmlformats.org/officeDocument/2006/relationships/image" Target="../media/image410.png"/></Relationships>
</file>

<file path=ppt/slides/_rels/slide3.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notesSlide" Target="../notesSlides/notesSlide3.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19" Type="http://schemas.openxmlformats.org/officeDocument/2006/relationships/image" Target="../media/image44.png"/><Relationship Id="rId4" Type="http://schemas.openxmlformats.org/officeDocument/2006/relationships/image" Target="../media/image8.png"/><Relationship Id="rId9" Type="http://schemas.openxmlformats.org/officeDocument/2006/relationships/image" Target="../media/image34.png"/><Relationship Id="rId14" Type="http://schemas.openxmlformats.org/officeDocument/2006/relationships/image" Target="../media/image39.png"/></Relationships>
</file>

<file path=ppt/slides/_rels/slide30.xml.rels><?xml version="1.0" encoding="UTF-8" standalone="yes"?>
<Relationships xmlns="http://schemas.openxmlformats.org/package/2006/relationships"><Relationship Id="rId8" Type="http://schemas.openxmlformats.org/officeDocument/2006/relationships/image" Target="../media/image416.png"/><Relationship Id="rId13" Type="http://schemas.openxmlformats.org/officeDocument/2006/relationships/image" Target="../media/image421.png"/><Relationship Id="rId18" Type="http://schemas.openxmlformats.org/officeDocument/2006/relationships/image" Target="../media/image426.png"/><Relationship Id="rId26" Type="http://schemas.openxmlformats.org/officeDocument/2006/relationships/image" Target="../media/image434.png"/><Relationship Id="rId3" Type="http://schemas.openxmlformats.org/officeDocument/2006/relationships/image" Target="../media/image1.png"/><Relationship Id="rId21" Type="http://schemas.openxmlformats.org/officeDocument/2006/relationships/image" Target="../media/image429.png"/><Relationship Id="rId7" Type="http://schemas.openxmlformats.org/officeDocument/2006/relationships/image" Target="../media/image415.png"/><Relationship Id="rId12" Type="http://schemas.openxmlformats.org/officeDocument/2006/relationships/image" Target="../media/image420.png"/><Relationship Id="rId17" Type="http://schemas.openxmlformats.org/officeDocument/2006/relationships/image" Target="../media/image425.png"/><Relationship Id="rId25" Type="http://schemas.openxmlformats.org/officeDocument/2006/relationships/image" Target="../media/image433.png"/><Relationship Id="rId2" Type="http://schemas.openxmlformats.org/officeDocument/2006/relationships/notesSlide" Target="../notesSlides/notesSlide30.xml"/><Relationship Id="rId16" Type="http://schemas.openxmlformats.org/officeDocument/2006/relationships/image" Target="../media/image424.png"/><Relationship Id="rId20" Type="http://schemas.openxmlformats.org/officeDocument/2006/relationships/image" Target="../media/image428.png"/><Relationship Id="rId1" Type="http://schemas.openxmlformats.org/officeDocument/2006/relationships/slideLayout" Target="../slideLayouts/slideLayout1.xml"/><Relationship Id="rId6" Type="http://schemas.openxmlformats.org/officeDocument/2006/relationships/image" Target="../media/image414.png"/><Relationship Id="rId11" Type="http://schemas.openxmlformats.org/officeDocument/2006/relationships/image" Target="../media/image419.png"/><Relationship Id="rId24" Type="http://schemas.openxmlformats.org/officeDocument/2006/relationships/image" Target="../media/image432.png"/><Relationship Id="rId5" Type="http://schemas.openxmlformats.org/officeDocument/2006/relationships/image" Target="../media/image413.png"/><Relationship Id="rId15" Type="http://schemas.openxmlformats.org/officeDocument/2006/relationships/image" Target="../media/image423.png"/><Relationship Id="rId23" Type="http://schemas.openxmlformats.org/officeDocument/2006/relationships/image" Target="../media/image431.png"/><Relationship Id="rId10" Type="http://schemas.openxmlformats.org/officeDocument/2006/relationships/image" Target="../media/image418.png"/><Relationship Id="rId19" Type="http://schemas.openxmlformats.org/officeDocument/2006/relationships/image" Target="../media/image427.png"/><Relationship Id="rId4" Type="http://schemas.openxmlformats.org/officeDocument/2006/relationships/image" Target="../media/image56.png"/><Relationship Id="rId9" Type="http://schemas.openxmlformats.org/officeDocument/2006/relationships/image" Target="../media/image417.png"/><Relationship Id="rId14" Type="http://schemas.openxmlformats.org/officeDocument/2006/relationships/image" Target="../media/image422.png"/><Relationship Id="rId22" Type="http://schemas.openxmlformats.org/officeDocument/2006/relationships/image" Target="../media/image430.png"/></Relationships>
</file>

<file path=ppt/slides/_rels/slide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5.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26" Type="http://schemas.openxmlformats.org/officeDocument/2006/relationships/image" Target="../media/image78.png"/><Relationship Id="rId3" Type="http://schemas.openxmlformats.org/officeDocument/2006/relationships/image" Target="../media/image1.png"/><Relationship Id="rId21" Type="http://schemas.openxmlformats.org/officeDocument/2006/relationships/image" Target="../media/image73.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5" Type="http://schemas.openxmlformats.org/officeDocument/2006/relationships/image" Target="../media/image77.png"/><Relationship Id="rId2" Type="http://schemas.openxmlformats.org/officeDocument/2006/relationships/notesSlide" Target="../notesSlides/notesSlide5.xml"/><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png"/><Relationship Id="rId24" Type="http://schemas.openxmlformats.org/officeDocument/2006/relationships/image" Target="../media/image76.png"/><Relationship Id="rId5" Type="http://schemas.openxmlformats.org/officeDocument/2006/relationships/image" Target="../media/image57.png"/><Relationship Id="rId15" Type="http://schemas.openxmlformats.org/officeDocument/2006/relationships/image" Target="../media/image67.png"/><Relationship Id="rId23" Type="http://schemas.openxmlformats.org/officeDocument/2006/relationships/image" Target="../media/image75.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 Id="rId22" Type="http://schemas.openxmlformats.org/officeDocument/2006/relationships/image" Target="../media/image74.png"/></Relationships>
</file>

<file path=ppt/slides/_rels/slide6.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3.png"/><Relationship Id="rId3" Type="http://schemas.openxmlformats.org/officeDocument/2006/relationships/image" Target="../media/image1.png"/><Relationship Id="rId21" Type="http://schemas.openxmlformats.org/officeDocument/2006/relationships/image" Target="../media/image96.png"/><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 Type="http://schemas.openxmlformats.org/officeDocument/2006/relationships/notesSlide" Target="../notesSlides/notesSlide6.xml"/><Relationship Id="rId16" Type="http://schemas.openxmlformats.org/officeDocument/2006/relationships/image" Target="../media/image91.png"/><Relationship Id="rId20" Type="http://schemas.openxmlformats.org/officeDocument/2006/relationships/image" Target="../media/image95.png"/><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png"/><Relationship Id="rId23" Type="http://schemas.openxmlformats.org/officeDocument/2006/relationships/image" Target="../media/image98.png"/><Relationship Id="rId10" Type="http://schemas.openxmlformats.org/officeDocument/2006/relationships/image" Target="../media/image85.png"/><Relationship Id="rId19" Type="http://schemas.openxmlformats.org/officeDocument/2006/relationships/image" Target="../media/image94.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 Id="rId22" Type="http://schemas.openxmlformats.org/officeDocument/2006/relationships/image" Target="../media/image97.png"/></Relationships>
</file>

<file path=ppt/slides/_rels/slide7.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1.png"/><Relationship Id="rId7" Type="http://schemas.openxmlformats.org/officeDocument/2006/relationships/image" Target="../media/image102.png"/><Relationship Id="rId12" Type="http://schemas.openxmlformats.org/officeDocument/2006/relationships/image" Target="../media/image107.png"/><Relationship Id="rId17" Type="http://schemas.openxmlformats.org/officeDocument/2006/relationships/image" Target="../media/image112.png"/><Relationship Id="rId2" Type="http://schemas.openxmlformats.org/officeDocument/2006/relationships/notesSlide" Target="../notesSlides/notesSlide7.xml"/><Relationship Id="rId16" Type="http://schemas.openxmlformats.org/officeDocument/2006/relationships/image" Target="../media/image111.png"/><Relationship Id="rId1" Type="http://schemas.openxmlformats.org/officeDocument/2006/relationships/slideLayout" Target="../slideLayouts/slideLayout1.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5" Type="http://schemas.openxmlformats.org/officeDocument/2006/relationships/image" Target="../media/image11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 Id="rId14" Type="http://schemas.openxmlformats.org/officeDocument/2006/relationships/image" Target="../media/image109.png"/></Relationships>
</file>

<file path=ppt/slides/_rels/slide8.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121.png"/><Relationship Id="rId18" Type="http://schemas.openxmlformats.org/officeDocument/2006/relationships/image" Target="../media/image126.png"/><Relationship Id="rId3" Type="http://schemas.openxmlformats.org/officeDocument/2006/relationships/image" Target="../media/image1.png"/><Relationship Id="rId21" Type="http://schemas.openxmlformats.org/officeDocument/2006/relationships/image" Target="../media/image129.png"/><Relationship Id="rId7" Type="http://schemas.openxmlformats.org/officeDocument/2006/relationships/image" Target="../media/image115.png"/><Relationship Id="rId12" Type="http://schemas.openxmlformats.org/officeDocument/2006/relationships/image" Target="../media/image120.png"/><Relationship Id="rId17" Type="http://schemas.openxmlformats.org/officeDocument/2006/relationships/image" Target="../media/image125.png"/><Relationship Id="rId25" Type="http://schemas.openxmlformats.org/officeDocument/2006/relationships/image" Target="../media/image133.png"/><Relationship Id="rId2" Type="http://schemas.openxmlformats.org/officeDocument/2006/relationships/notesSlide" Target="../notesSlides/notesSlide8.xml"/><Relationship Id="rId16" Type="http://schemas.openxmlformats.org/officeDocument/2006/relationships/image" Target="../media/image124.png"/><Relationship Id="rId20" Type="http://schemas.openxmlformats.org/officeDocument/2006/relationships/image" Target="../media/image128.png"/><Relationship Id="rId1" Type="http://schemas.openxmlformats.org/officeDocument/2006/relationships/slideLayout" Target="../slideLayouts/slideLayout1.xml"/><Relationship Id="rId6" Type="http://schemas.openxmlformats.org/officeDocument/2006/relationships/image" Target="../media/image114.png"/><Relationship Id="rId11" Type="http://schemas.openxmlformats.org/officeDocument/2006/relationships/image" Target="../media/image119.png"/><Relationship Id="rId24" Type="http://schemas.openxmlformats.org/officeDocument/2006/relationships/image" Target="../media/image132.png"/><Relationship Id="rId5" Type="http://schemas.openxmlformats.org/officeDocument/2006/relationships/image" Target="../media/image113.png"/><Relationship Id="rId15" Type="http://schemas.openxmlformats.org/officeDocument/2006/relationships/image" Target="../media/image123.png"/><Relationship Id="rId23" Type="http://schemas.openxmlformats.org/officeDocument/2006/relationships/image" Target="../media/image131.png"/><Relationship Id="rId10" Type="http://schemas.openxmlformats.org/officeDocument/2006/relationships/image" Target="../media/image118.png"/><Relationship Id="rId19" Type="http://schemas.openxmlformats.org/officeDocument/2006/relationships/image" Target="../media/image127.png"/><Relationship Id="rId4" Type="http://schemas.openxmlformats.org/officeDocument/2006/relationships/image" Target="../media/image56.png"/><Relationship Id="rId9" Type="http://schemas.openxmlformats.org/officeDocument/2006/relationships/image" Target="../media/image117.png"/><Relationship Id="rId14" Type="http://schemas.openxmlformats.org/officeDocument/2006/relationships/image" Target="../media/image122.png"/><Relationship Id="rId22" Type="http://schemas.openxmlformats.org/officeDocument/2006/relationships/image" Target="../media/image130.png"/></Relationships>
</file>

<file path=ppt/slides/_rels/slide9.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7.png"/><Relationship Id="rId3" Type="http://schemas.openxmlformats.org/officeDocument/2006/relationships/image" Target="../media/image134.png"/><Relationship Id="rId21" Type="http://schemas.openxmlformats.org/officeDocument/2006/relationships/image" Target="../media/image150.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png"/><Relationship Id="rId2" Type="http://schemas.openxmlformats.org/officeDocument/2006/relationships/notesSlide" Target="../notesSlides/notesSlide9.xml"/><Relationship Id="rId16" Type="http://schemas.openxmlformats.org/officeDocument/2006/relationships/image" Target="../media/image145.png"/><Relationship Id="rId20"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56.png"/><Relationship Id="rId15" Type="http://schemas.openxmlformats.org/officeDocument/2006/relationships/image" Target="../media/image144.png"/><Relationship Id="rId10" Type="http://schemas.openxmlformats.org/officeDocument/2006/relationships/image" Target="../media/image139.png"/><Relationship Id="rId19" Type="http://schemas.openxmlformats.org/officeDocument/2006/relationships/image" Target="../media/image148.png"/><Relationship Id="rId4" Type="http://schemas.openxmlformats.org/officeDocument/2006/relationships/image" Target="../media/image1.png"/><Relationship Id="rId9" Type="http://schemas.openxmlformats.org/officeDocument/2006/relationships/image" Target="../media/image138.png"/><Relationship Id="rId14" Type="http://schemas.openxmlformats.org/officeDocument/2006/relationships/image" Target="../media/image143.png"/><Relationship Id="rId22" Type="http://schemas.openxmlformats.org/officeDocument/2006/relationships/image" Target="../media/image15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762000" y="571500"/>
            <a:ext cx="3390900" cy="381000"/>
          </a:xfrm>
          <a:prstGeom prst="rect">
            <a:avLst/>
          </a:prstGeom>
        </p:spPr>
      </p:pic>
      <p:pic>
        <p:nvPicPr>
          <p:cNvPr id="5" name="Image 3" descr="preencoded.png"/>
          <p:cNvPicPr>
            <a:picLocks noChangeAspect="1"/>
          </p:cNvPicPr>
          <p:nvPr/>
        </p:nvPicPr>
        <p:blipFill>
          <a:blip r:embed="rId6"/>
          <a:stretch>
            <a:fillRect/>
          </a:stretch>
        </p:blipFill>
        <p:spPr>
          <a:xfrm>
            <a:off x="762000" y="1714500"/>
            <a:ext cx="76200" cy="1143000"/>
          </a:xfrm>
          <a:prstGeom prst="rect">
            <a:avLst/>
          </a:prstGeom>
        </p:spPr>
      </p:pic>
      <p:pic>
        <p:nvPicPr>
          <p:cNvPr id="6" name="Image 4" descr="preencoded.png"/>
          <p:cNvPicPr>
            <a:picLocks noChangeAspect="1"/>
          </p:cNvPicPr>
          <p:nvPr/>
        </p:nvPicPr>
        <p:blipFill>
          <a:blip r:embed="rId7"/>
          <a:stretch>
            <a:fillRect/>
          </a:stretch>
        </p:blipFill>
        <p:spPr>
          <a:xfrm>
            <a:off x="1076325" y="5129808"/>
            <a:ext cx="1847850" cy="419100"/>
          </a:xfrm>
          <a:prstGeom prst="rect">
            <a:avLst/>
          </a:prstGeom>
        </p:spPr>
      </p:pic>
      <p:pic>
        <p:nvPicPr>
          <p:cNvPr id="7" name="Image 5" descr="preencoded.png"/>
          <p:cNvPicPr>
            <a:picLocks noChangeAspect="1"/>
          </p:cNvPicPr>
          <p:nvPr/>
        </p:nvPicPr>
        <p:blipFill>
          <a:blip r:embed="rId8"/>
          <a:stretch>
            <a:fillRect/>
          </a:stretch>
        </p:blipFill>
        <p:spPr>
          <a:xfrm>
            <a:off x="3067050" y="5129808"/>
            <a:ext cx="2514600" cy="419100"/>
          </a:xfrm>
          <a:prstGeom prst="rect">
            <a:avLst/>
          </a:prstGeom>
        </p:spPr>
      </p:pic>
      <p:pic>
        <p:nvPicPr>
          <p:cNvPr id="8" name="Image 6" descr="preencoded.png"/>
          <p:cNvPicPr>
            <a:picLocks noChangeAspect="1"/>
          </p:cNvPicPr>
          <p:nvPr/>
        </p:nvPicPr>
        <p:blipFill>
          <a:blip r:embed="rId9"/>
          <a:stretch>
            <a:fillRect/>
          </a:stretch>
        </p:blipFill>
        <p:spPr>
          <a:xfrm>
            <a:off x="762000" y="5548908"/>
            <a:ext cx="10668000" cy="885825"/>
          </a:xfrm>
          <a:prstGeom prst="rect">
            <a:avLst/>
          </a:prstGeom>
        </p:spPr>
      </p:pic>
      <p:sp>
        <p:nvSpPr>
          <p:cNvPr id="9" name="Text 0"/>
          <p:cNvSpPr/>
          <p:nvPr/>
        </p:nvSpPr>
        <p:spPr>
          <a:xfrm>
            <a:off x="914400" y="571500"/>
            <a:ext cx="3944652" cy="381000"/>
          </a:xfrm>
          <a:prstGeom prst="rect">
            <a:avLst/>
          </a:prstGeom>
          <a:noFill/>
          <a:ln/>
        </p:spPr>
        <p:txBody>
          <a:bodyPr vert="horz" wrap="square" lIns="0" tIns="0" rIns="0" bIns="0" rtlCol="0" anchor="ctr"/>
          <a:lstStyle/>
          <a:p>
            <a:pPr marL="0" indent="0">
              <a:lnSpc>
                <a:spcPts val="1800"/>
              </a:lnSpc>
              <a:buNone/>
            </a:pPr>
            <a:r>
              <a:rPr lang="en-US" sz="1200" b="1" kern="0" spc="120" dirty="0">
                <a:solidFill>
                  <a:srgbClr val="FFFFFF"/>
                </a:solidFill>
                <a:latin typeface="Inter" pitchFamily="34" charset="0"/>
                <a:ea typeface="Inter" pitchFamily="34" charset="-122"/>
                <a:cs typeface="Inter" pitchFamily="34" charset="-120"/>
              </a:rPr>
              <a:t>BRADFORD VTS TEACHING DECK</a:t>
            </a:r>
            <a:endParaRPr lang="en-US" sz="1200" dirty="0"/>
          </a:p>
        </p:txBody>
      </p:sp>
      <p:sp>
        <p:nvSpPr>
          <p:cNvPr id="10" name="Text 1"/>
          <p:cNvSpPr/>
          <p:nvPr/>
        </p:nvSpPr>
        <p:spPr>
          <a:xfrm>
            <a:off x="1076325" y="1714500"/>
            <a:ext cx="7315200" cy="762000"/>
          </a:xfrm>
          <a:prstGeom prst="rect">
            <a:avLst/>
          </a:prstGeom>
          <a:noFill/>
          <a:ln/>
        </p:spPr>
        <p:txBody>
          <a:bodyPr vert="horz" wrap="square" lIns="0" tIns="0" rIns="0" bIns="0" rtlCol="0" anchor="ctr"/>
          <a:lstStyle/>
          <a:p>
            <a:pPr marL="0" indent="0">
              <a:lnSpc>
                <a:spcPts val="6000"/>
              </a:lnSpc>
              <a:buNone/>
            </a:pPr>
            <a:r>
              <a:rPr lang="en-US" sz="6000" b="1" dirty="0">
                <a:solidFill>
                  <a:srgbClr val="2D3436"/>
                </a:solidFill>
                <a:latin typeface="Inter" pitchFamily="34" charset="0"/>
                <a:ea typeface="Inter" pitchFamily="34" charset="-122"/>
                <a:cs typeface="Inter" pitchFamily="34" charset="-120"/>
              </a:rPr>
              <a:t>Cystitis</a:t>
            </a:r>
            <a:endParaRPr lang="en-US" sz="6000" dirty="0"/>
          </a:p>
        </p:txBody>
      </p:sp>
      <p:sp>
        <p:nvSpPr>
          <p:cNvPr id="11" name="Text 2"/>
          <p:cNvSpPr/>
          <p:nvPr/>
        </p:nvSpPr>
        <p:spPr>
          <a:xfrm>
            <a:off x="1076325" y="2571750"/>
            <a:ext cx="11115675" cy="600075"/>
          </a:xfrm>
          <a:prstGeom prst="rect">
            <a:avLst/>
          </a:prstGeom>
          <a:noFill/>
          <a:ln/>
        </p:spPr>
        <p:txBody>
          <a:bodyPr vert="horz" wrap="square" lIns="0" tIns="0" rIns="0" bIns="0" rtlCol="0" anchor="ctr"/>
          <a:lstStyle/>
          <a:p>
            <a:pPr marL="0" indent="0">
              <a:lnSpc>
                <a:spcPts val="4725"/>
              </a:lnSpc>
              <a:buNone/>
            </a:pPr>
            <a:r>
              <a:rPr lang="en-US" sz="3150" b="1" kern="0" spc="-30" dirty="0">
                <a:solidFill>
                  <a:srgbClr val="636E72"/>
                </a:solidFill>
                <a:latin typeface="Inter" pitchFamily="34" charset="0"/>
                <a:ea typeface="Inter" pitchFamily="34" charset="-122"/>
                <a:cs typeface="Inter" pitchFamily="34" charset="-120"/>
              </a:rPr>
              <a:t>and Urinary Tract Infections</a:t>
            </a:r>
            <a:endParaRPr lang="en-US" sz="3150" dirty="0"/>
          </a:p>
        </p:txBody>
      </p:sp>
      <p:sp>
        <p:nvSpPr>
          <p:cNvPr id="12" name="Text 3"/>
          <p:cNvSpPr/>
          <p:nvPr/>
        </p:nvSpPr>
        <p:spPr>
          <a:xfrm>
            <a:off x="1076325" y="3552825"/>
            <a:ext cx="6400800" cy="1005483"/>
          </a:xfrm>
          <a:prstGeom prst="rect">
            <a:avLst/>
          </a:prstGeom>
          <a:noFill/>
          <a:ln/>
        </p:spPr>
        <p:txBody>
          <a:bodyPr vert="horz" wrap="square" lIns="0" tIns="0" rIns="0" bIns="0" rtlCol="0" anchor="ctr"/>
          <a:lstStyle/>
          <a:p>
            <a:pPr marL="0" indent="0">
              <a:lnSpc>
                <a:spcPts val="2640"/>
              </a:lnSpc>
              <a:buNone/>
            </a:pPr>
            <a:r>
              <a:rPr lang="en-US" sz="1650" dirty="0">
                <a:solidFill>
                  <a:srgbClr val="2D3436"/>
                </a:solidFill>
                <a:latin typeface="Inter" pitchFamily="34" charset="0"/>
                <a:ea typeface="Inter" pitchFamily="34" charset="-122"/>
                <a:cs typeface="Inter" pitchFamily="34" charset="-120"/>
              </a:rPr>
              <a:t>An essential clinical guide tailored for Bradford VTS, covering comprehensive management of lower UTIs in women, updated to current NICE 2023/2024 standards.</a:t>
            </a:r>
            <a:endParaRPr lang="en-US" sz="1650" dirty="0"/>
          </a:p>
        </p:txBody>
      </p:sp>
      <p:sp>
        <p:nvSpPr>
          <p:cNvPr id="13" name="Text 4"/>
          <p:cNvSpPr/>
          <p:nvPr/>
        </p:nvSpPr>
        <p:spPr>
          <a:xfrm>
            <a:off x="1266825" y="5129808"/>
            <a:ext cx="2177592" cy="419100"/>
          </a:xfrm>
          <a:prstGeom prst="rect">
            <a:avLst/>
          </a:prstGeom>
          <a:noFill/>
          <a:ln/>
        </p:spPr>
        <p:txBody>
          <a:bodyPr vert="horz" wrap="square" lIns="0" tIns="0" rIns="0" bIns="0" rtlCol="0" anchor="ctr"/>
          <a:lstStyle/>
          <a:p>
            <a:pPr marL="0" indent="0">
              <a:lnSpc>
                <a:spcPts val="1800"/>
              </a:lnSpc>
              <a:buNone/>
            </a:pPr>
            <a:r>
              <a:rPr lang="en-US" sz="1200" b="1" dirty="0">
                <a:solidFill>
                  <a:srgbClr val="9A7D0A"/>
                </a:solidFill>
                <a:latin typeface="Inter" pitchFamily="34" charset="0"/>
                <a:ea typeface="Inter" pitchFamily="34" charset="-122"/>
                <a:cs typeface="Inter" pitchFamily="34" charset="-120"/>
              </a:rPr>
              <a:t>AKT EXAM PEARLS</a:t>
            </a:r>
            <a:endParaRPr lang="en-US" sz="1200" dirty="0"/>
          </a:p>
        </p:txBody>
      </p:sp>
      <p:sp>
        <p:nvSpPr>
          <p:cNvPr id="14" name="Text 5"/>
          <p:cNvSpPr/>
          <p:nvPr/>
        </p:nvSpPr>
        <p:spPr>
          <a:xfrm>
            <a:off x="3257550" y="5129808"/>
            <a:ext cx="3568931" cy="419100"/>
          </a:xfrm>
          <a:prstGeom prst="rect">
            <a:avLst/>
          </a:prstGeom>
          <a:noFill/>
          <a:ln/>
        </p:spPr>
        <p:txBody>
          <a:bodyPr vert="horz" wrap="square" lIns="0" tIns="0" rIns="0" bIns="0" rtlCol="0" anchor="ctr"/>
          <a:lstStyle/>
          <a:p>
            <a:pPr marL="0" indent="0">
              <a:lnSpc>
                <a:spcPts val="1800"/>
              </a:lnSpc>
              <a:buNone/>
            </a:pPr>
            <a:r>
              <a:rPr lang="en-US" sz="1200" b="1" dirty="0">
                <a:solidFill>
                  <a:srgbClr val="1D8348"/>
                </a:solidFill>
                <a:latin typeface="Inter" pitchFamily="34" charset="0"/>
                <a:ea typeface="Inter" pitchFamily="34" charset="-122"/>
                <a:cs typeface="Inter" pitchFamily="34" charset="-120"/>
              </a:rPr>
              <a:t>SCA CONSULTATION SKILLS</a:t>
            </a:r>
            <a:endParaRPr lang="en-US" sz="1200" dirty="0"/>
          </a:p>
        </p:txBody>
      </p:sp>
      <p:sp>
        <p:nvSpPr>
          <p:cNvPr id="15" name="Text 6"/>
          <p:cNvSpPr/>
          <p:nvPr/>
        </p:nvSpPr>
        <p:spPr>
          <a:xfrm>
            <a:off x="762000" y="5929908"/>
            <a:ext cx="192024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B2BEC3"/>
                </a:solidFill>
                <a:latin typeface="Inter" pitchFamily="34" charset="0"/>
                <a:ea typeface="Inter" pitchFamily="34" charset="-122"/>
                <a:cs typeface="Inter" pitchFamily="34" charset="-120"/>
              </a:rPr>
              <a:t>ORGANIZATION</a:t>
            </a:r>
            <a:endParaRPr lang="en-US" sz="1050" dirty="0"/>
          </a:p>
        </p:txBody>
      </p:sp>
      <p:sp>
        <p:nvSpPr>
          <p:cNvPr id="16" name="Text 7"/>
          <p:cNvSpPr/>
          <p:nvPr/>
        </p:nvSpPr>
        <p:spPr>
          <a:xfrm>
            <a:off x="762000" y="6177558"/>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Bradford VTS</a:t>
            </a:r>
            <a:endParaRPr lang="en-US" sz="1350" dirty="0"/>
          </a:p>
        </p:txBody>
      </p:sp>
      <p:sp>
        <p:nvSpPr>
          <p:cNvPr id="17" name="Text 8"/>
          <p:cNvSpPr/>
          <p:nvPr/>
        </p:nvSpPr>
        <p:spPr>
          <a:xfrm>
            <a:off x="2486025" y="5929908"/>
            <a:ext cx="192024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B2BEC3"/>
                </a:solidFill>
                <a:latin typeface="Inter" pitchFamily="34" charset="0"/>
                <a:ea typeface="Inter" pitchFamily="34" charset="-122"/>
                <a:cs typeface="Inter" pitchFamily="34" charset="-120"/>
              </a:rPr>
              <a:t>SUBJECT AREA</a:t>
            </a:r>
            <a:endParaRPr lang="en-US" sz="1050" dirty="0"/>
          </a:p>
        </p:txBody>
      </p:sp>
      <p:sp>
        <p:nvSpPr>
          <p:cNvPr id="18" name="Text 9"/>
          <p:cNvSpPr/>
          <p:nvPr/>
        </p:nvSpPr>
        <p:spPr>
          <a:xfrm>
            <a:off x="2486025" y="6177558"/>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Women's Health</a:t>
            </a:r>
            <a:endParaRPr lang="en-US" sz="1350" dirty="0"/>
          </a:p>
        </p:txBody>
      </p:sp>
      <p:sp>
        <p:nvSpPr>
          <p:cNvPr id="19" name="Text 10"/>
          <p:cNvSpPr/>
          <p:nvPr/>
        </p:nvSpPr>
        <p:spPr>
          <a:xfrm>
            <a:off x="4419600" y="5929908"/>
            <a:ext cx="192024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B2BEC3"/>
                </a:solidFill>
                <a:latin typeface="Inter" pitchFamily="34" charset="0"/>
                <a:ea typeface="Inter" pitchFamily="34" charset="-122"/>
                <a:cs typeface="Inter" pitchFamily="34" charset="-120"/>
              </a:rPr>
              <a:t>LAST UPDATED</a:t>
            </a:r>
            <a:endParaRPr lang="en-US" sz="1050" dirty="0"/>
          </a:p>
        </p:txBody>
      </p:sp>
      <p:sp>
        <p:nvSpPr>
          <p:cNvPr id="20" name="Text 11"/>
          <p:cNvSpPr/>
          <p:nvPr/>
        </p:nvSpPr>
        <p:spPr>
          <a:xfrm>
            <a:off x="4419600" y="6177558"/>
            <a:ext cx="21945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May 2026</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425648"/>
            <a:ext cx="57150" cy="476250"/>
          </a:xfrm>
          <a:prstGeom prst="rect">
            <a:avLst/>
          </a:prstGeom>
        </p:spPr>
      </p:pic>
      <p:pic>
        <p:nvPicPr>
          <p:cNvPr id="5" name="Image 3" descr="preencoded.png"/>
          <p:cNvPicPr>
            <a:picLocks noChangeAspect="1"/>
          </p:cNvPicPr>
          <p:nvPr/>
        </p:nvPicPr>
        <p:blipFill>
          <a:blip r:embed="rId6"/>
          <a:stretch>
            <a:fillRect/>
          </a:stretch>
        </p:blipFill>
        <p:spPr>
          <a:xfrm>
            <a:off x="381000" y="1137196"/>
            <a:ext cx="5572125" cy="3352800"/>
          </a:xfrm>
          <a:prstGeom prst="rect">
            <a:avLst/>
          </a:prstGeom>
        </p:spPr>
      </p:pic>
      <p:pic>
        <p:nvPicPr>
          <p:cNvPr id="6" name="Image 4" descr="preencoded.png"/>
          <p:cNvPicPr>
            <a:picLocks noChangeAspect="1"/>
          </p:cNvPicPr>
          <p:nvPr/>
        </p:nvPicPr>
        <p:blipFill>
          <a:blip r:embed="rId7"/>
          <a:stretch>
            <a:fillRect/>
          </a:stretch>
        </p:blipFill>
        <p:spPr>
          <a:xfrm>
            <a:off x="619125" y="1403896"/>
            <a:ext cx="285750" cy="228600"/>
          </a:xfrm>
          <a:prstGeom prst="rect">
            <a:avLst/>
          </a:prstGeom>
        </p:spPr>
      </p:pic>
      <p:pic>
        <p:nvPicPr>
          <p:cNvPr id="7" name="Image 5" descr="preencoded.png"/>
          <p:cNvPicPr>
            <a:picLocks noChangeAspect="1"/>
          </p:cNvPicPr>
          <p:nvPr/>
        </p:nvPicPr>
        <p:blipFill>
          <a:blip r:embed="rId8"/>
          <a:stretch>
            <a:fillRect/>
          </a:stretch>
        </p:blipFill>
        <p:spPr>
          <a:xfrm>
            <a:off x="619125" y="1889671"/>
            <a:ext cx="166688" cy="179487"/>
          </a:xfrm>
          <a:prstGeom prst="rect">
            <a:avLst/>
          </a:prstGeom>
        </p:spPr>
      </p:pic>
      <p:pic>
        <p:nvPicPr>
          <p:cNvPr id="8" name="Image 6" descr="preencoded.png"/>
          <p:cNvPicPr>
            <a:picLocks noChangeAspect="1"/>
          </p:cNvPicPr>
          <p:nvPr/>
        </p:nvPicPr>
        <p:blipFill>
          <a:blip r:embed="rId9"/>
          <a:stretch>
            <a:fillRect/>
          </a:stretch>
        </p:blipFill>
        <p:spPr>
          <a:xfrm>
            <a:off x="619125" y="2737396"/>
            <a:ext cx="166688" cy="145852"/>
          </a:xfrm>
          <a:prstGeom prst="rect">
            <a:avLst/>
          </a:prstGeom>
        </p:spPr>
      </p:pic>
      <p:pic>
        <p:nvPicPr>
          <p:cNvPr id="9" name="Image 7" descr="preencoded.png"/>
          <p:cNvPicPr>
            <a:picLocks noChangeAspect="1"/>
          </p:cNvPicPr>
          <p:nvPr/>
        </p:nvPicPr>
        <p:blipFill>
          <a:blip r:embed="rId10"/>
          <a:stretch>
            <a:fillRect/>
          </a:stretch>
        </p:blipFill>
        <p:spPr>
          <a:xfrm>
            <a:off x="619125" y="3547021"/>
            <a:ext cx="5095875" cy="400050"/>
          </a:xfrm>
          <a:prstGeom prst="rect">
            <a:avLst/>
          </a:prstGeom>
        </p:spPr>
      </p:pic>
      <p:pic>
        <p:nvPicPr>
          <p:cNvPr id="10" name="Image 8" descr="preencoded.png"/>
          <p:cNvPicPr>
            <a:picLocks noChangeAspect="1"/>
          </p:cNvPicPr>
          <p:nvPr/>
        </p:nvPicPr>
        <p:blipFill>
          <a:blip r:embed="rId11"/>
          <a:stretch>
            <a:fillRect/>
          </a:stretch>
        </p:blipFill>
        <p:spPr>
          <a:xfrm>
            <a:off x="6238875" y="1137196"/>
            <a:ext cx="5572125" cy="3352800"/>
          </a:xfrm>
          <a:prstGeom prst="rect">
            <a:avLst/>
          </a:prstGeom>
        </p:spPr>
      </p:pic>
      <p:pic>
        <p:nvPicPr>
          <p:cNvPr id="11" name="Image 9" descr="preencoded.png"/>
          <p:cNvPicPr>
            <a:picLocks noChangeAspect="1"/>
          </p:cNvPicPr>
          <p:nvPr/>
        </p:nvPicPr>
        <p:blipFill>
          <a:blip r:embed="rId12"/>
          <a:stretch>
            <a:fillRect/>
          </a:stretch>
        </p:blipFill>
        <p:spPr>
          <a:xfrm>
            <a:off x="6477000" y="1403896"/>
            <a:ext cx="285750" cy="228600"/>
          </a:xfrm>
          <a:prstGeom prst="rect">
            <a:avLst/>
          </a:prstGeom>
        </p:spPr>
      </p:pic>
      <p:pic>
        <p:nvPicPr>
          <p:cNvPr id="12" name="Image 10" descr="preencoded.png"/>
          <p:cNvPicPr>
            <a:picLocks noChangeAspect="1"/>
          </p:cNvPicPr>
          <p:nvPr/>
        </p:nvPicPr>
        <p:blipFill>
          <a:blip r:embed="rId13"/>
          <a:stretch>
            <a:fillRect/>
          </a:stretch>
        </p:blipFill>
        <p:spPr>
          <a:xfrm>
            <a:off x="6477000" y="1889671"/>
            <a:ext cx="166688" cy="179487"/>
          </a:xfrm>
          <a:prstGeom prst="rect">
            <a:avLst/>
          </a:prstGeom>
        </p:spPr>
      </p:pic>
      <p:pic>
        <p:nvPicPr>
          <p:cNvPr id="13" name="Image 11" descr="preencoded.png"/>
          <p:cNvPicPr>
            <a:picLocks noChangeAspect="1"/>
          </p:cNvPicPr>
          <p:nvPr/>
        </p:nvPicPr>
        <p:blipFill>
          <a:blip r:embed="rId14"/>
          <a:stretch>
            <a:fillRect/>
          </a:stretch>
        </p:blipFill>
        <p:spPr>
          <a:xfrm>
            <a:off x="6477000" y="2737396"/>
            <a:ext cx="166688" cy="179487"/>
          </a:xfrm>
          <a:prstGeom prst="rect">
            <a:avLst/>
          </a:prstGeom>
        </p:spPr>
      </p:pic>
      <p:pic>
        <p:nvPicPr>
          <p:cNvPr id="14" name="Image 12" descr="preencoded.png"/>
          <p:cNvPicPr>
            <a:picLocks noChangeAspect="1"/>
          </p:cNvPicPr>
          <p:nvPr/>
        </p:nvPicPr>
        <p:blipFill>
          <a:blip r:embed="rId15"/>
          <a:stretch>
            <a:fillRect/>
          </a:stretch>
        </p:blipFill>
        <p:spPr>
          <a:xfrm>
            <a:off x="6477000" y="3585121"/>
            <a:ext cx="166688" cy="145852"/>
          </a:xfrm>
          <a:prstGeom prst="rect">
            <a:avLst/>
          </a:prstGeom>
        </p:spPr>
      </p:pic>
      <p:pic>
        <p:nvPicPr>
          <p:cNvPr id="15" name="Image 13" descr="preencoded.png"/>
          <p:cNvPicPr>
            <a:picLocks noChangeAspect="1"/>
          </p:cNvPicPr>
          <p:nvPr/>
        </p:nvPicPr>
        <p:blipFill>
          <a:blip r:embed="rId16"/>
          <a:stretch>
            <a:fillRect/>
          </a:stretch>
        </p:blipFill>
        <p:spPr>
          <a:xfrm>
            <a:off x="381000" y="4728121"/>
            <a:ext cx="11430000" cy="1098947"/>
          </a:xfrm>
          <a:prstGeom prst="rect">
            <a:avLst/>
          </a:prstGeom>
        </p:spPr>
      </p:pic>
      <p:pic>
        <p:nvPicPr>
          <p:cNvPr id="16" name="Image 14" descr="preencoded.png"/>
          <p:cNvPicPr>
            <a:picLocks noChangeAspect="1"/>
          </p:cNvPicPr>
          <p:nvPr/>
        </p:nvPicPr>
        <p:blipFill>
          <a:blip r:embed="rId17"/>
          <a:stretch>
            <a:fillRect/>
          </a:stretch>
        </p:blipFill>
        <p:spPr>
          <a:xfrm>
            <a:off x="571500" y="5039469"/>
            <a:ext cx="476250" cy="476250"/>
          </a:xfrm>
          <a:prstGeom prst="rect">
            <a:avLst/>
          </a:prstGeom>
        </p:spPr>
      </p:pic>
      <p:pic>
        <p:nvPicPr>
          <p:cNvPr id="17" name="Image 15" descr="preencoded.png"/>
          <p:cNvPicPr>
            <a:picLocks noChangeAspect="1"/>
          </p:cNvPicPr>
          <p:nvPr/>
        </p:nvPicPr>
        <p:blipFill>
          <a:blip r:embed="rId18"/>
          <a:stretch>
            <a:fillRect/>
          </a:stretch>
        </p:blipFill>
        <p:spPr>
          <a:xfrm>
            <a:off x="666750" y="5163294"/>
            <a:ext cx="285750" cy="228600"/>
          </a:xfrm>
          <a:prstGeom prst="rect">
            <a:avLst/>
          </a:prstGeom>
        </p:spPr>
      </p:pic>
      <p:sp>
        <p:nvSpPr>
          <p:cNvPr id="18" name="Text 0"/>
          <p:cNvSpPr/>
          <p:nvPr/>
        </p:nvSpPr>
        <p:spPr>
          <a:xfrm>
            <a:off x="581025" y="381000"/>
            <a:ext cx="60579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9" name="Text 1"/>
          <p:cNvSpPr/>
          <p:nvPr/>
        </p:nvSpPr>
        <p:spPr>
          <a:xfrm>
            <a:off x="581025" y="581025"/>
            <a:ext cx="116109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The Golden Rule: Asymptomatic Bacteriuria</a:t>
            </a:r>
            <a:endParaRPr lang="en-US" sz="2400" dirty="0"/>
          </a:p>
        </p:txBody>
      </p:sp>
      <p:sp>
        <p:nvSpPr>
          <p:cNvPr id="20" name="Text 2"/>
          <p:cNvSpPr/>
          <p:nvPr/>
        </p:nvSpPr>
        <p:spPr>
          <a:xfrm>
            <a:off x="1019175" y="1375321"/>
            <a:ext cx="4800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D3436"/>
                </a:solidFill>
              </a:rPr>
              <a:t>DO TREAT THESE GROUPS</a:t>
            </a:r>
            <a:endParaRPr lang="en-US" sz="1500" dirty="0"/>
          </a:p>
        </p:txBody>
      </p:sp>
      <p:sp>
        <p:nvSpPr>
          <p:cNvPr id="21" name="Text 3"/>
          <p:cNvSpPr/>
          <p:nvPr/>
        </p:nvSpPr>
        <p:spPr>
          <a:xfrm>
            <a:off x="900113" y="1851571"/>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Pregnancy</a:t>
            </a:r>
            <a:endParaRPr lang="en-US" sz="1200" dirty="0"/>
          </a:p>
        </p:txBody>
      </p:sp>
      <p:sp>
        <p:nvSpPr>
          <p:cNvPr id="22" name="Text 4"/>
          <p:cNvSpPr/>
          <p:nvPr/>
        </p:nvSpPr>
        <p:spPr>
          <a:xfrm>
            <a:off x="900113" y="2118271"/>
            <a:ext cx="3848100" cy="409575"/>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Screen all women at booking. Essential to treat to prevent pyelonephritis and premature labour.</a:t>
            </a:r>
            <a:endParaRPr lang="en-US" sz="1200" dirty="0"/>
          </a:p>
        </p:txBody>
      </p:sp>
      <p:sp>
        <p:nvSpPr>
          <p:cNvPr id="23" name="Text 5"/>
          <p:cNvSpPr/>
          <p:nvPr/>
        </p:nvSpPr>
        <p:spPr>
          <a:xfrm>
            <a:off x="900113" y="2699296"/>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Urological Procedures</a:t>
            </a:r>
            <a:endParaRPr lang="en-US" sz="1200" dirty="0"/>
          </a:p>
        </p:txBody>
      </p:sp>
      <p:sp>
        <p:nvSpPr>
          <p:cNvPr id="24" name="Text 6"/>
          <p:cNvSpPr/>
          <p:nvPr/>
        </p:nvSpPr>
        <p:spPr>
          <a:xfrm>
            <a:off x="900113" y="2965996"/>
            <a:ext cx="4752975" cy="409575"/>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Treat before procedures where mucosal bleeding is expected to prevent systemic infection.</a:t>
            </a:r>
            <a:endParaRPr lang="en-US" sz="1200" dirty="0"/>
          </a:p>
        </p:txBody>
      </p:sp>
      <p:sp>
        <p:nvSpPr>
          <p:cNvPr id="25" name="Text 7"/>
          <p:cNvSpPr/>
          <p:nvPr/>
        </p:nvSpPr>
        <p:spPr>
          <a:xfrm>
            <a:off x="714375" y="3547021"/>
            <a:ext cx="5000625"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636E72"/>
                </a:solidFill>
              </a:rPr>
              <a:t>Treatment here is preventative: it mitigates high-risk complications like sepsis or preterm birth.</a:t>
            </a:r>
            <a:endParaRPr lang="en-US" sz="1050" dirty="0"/>
          </a:p>
        </p:txBody>
      </p:sp>
      <p:sp>
        <p:nvSpPr>
          <p:cNvPr id="26" name="Text 8"/>
          <p:cNvSpPr/>
          <p:nvPr/>
        </p:nvSpPr>
        <p:spPr>
          <a:xfrm>
            <a:off x="6877050" y="1375321"/>
            <a:ext cx="531495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D3436"/>
                </a:solidFill>
              </a:rPr>
              <a:t>DO NOT TREAT THESE GROUPS</a:t>
            </a:r>
            <a:endParaRPr lang="en-US" sz="1500" dirty="0"/>
          </a:p>
        </p:txBody>
      </p:sp>
      <p:sp>
        <p:nvSpPr>
          <p:cNvPr id="27" name="Text 9"/>
          <p:cNvSpPr/>
          <p:nvPr/>
        </p:nvSpPr>
        <p:spPr>
          <a:xfrm>
            <a:off x="6757988" y="1851571"/>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Non-Pregnant Adults</a:t>
            </a:r>
            <a:endParaRPr lang="en-US" sz="1200" dirty="0"/>
          </a:p>
        </p:txBody>
      </p:sp>
      <p:sp>
        <p:nvSpPr>
          <p:cNvPr id="28" name="Text 10"/>
          <p:cNvSpPr/>
          <p:nvPr/>
        </p:nvSpPr>
        <p:spPr>
          <a:xfrm>
            <a:off x="6757988" y="2118271"/>
            <a:ext cx="4476750" cy="409575"/>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Including young women and healthy middle-aged adults; treatment provides no clinical benefit.</a:t>
            </a:r>
            <a:endParaRPr lang="en-US" sz="1200" dirty="0"/>
          </a:p>
        </p:txBody>
      </p:sp>
      <p:sp>
        <p:nvSpPr>
          <p:cNvPr id="29" name="Text 11"/>
          <p:cNvSpPr/>
          <p:nvPr/>
        </p:nvSpPr>
        <p:spPr>
          <a:xfrm>
            <a:off x="6757988" y="2699296"/>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Older People (Care Homes)</a:t>
            </a:r>
            <a:endParaRPr lang="en-US" sz="1200" dirty="0"/>
          </a:p>
        </p:txBody>
      </p:sp>
      <p:sp>
        <p:nvSpPr>
          <p:cNvPr id="30" name="Text 12"/>
          <p:cNvSpPr/>
          <p:nvPr/>
        </p:nvSpPr>
        <p:spPr>
          <a:xfrm>
            <a:off x="6757988" y="2965996"/>
            <a:ext cx="4648200" cy="409575"/>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Do not dipstick asymptomatic residents. Positive results are common "colonisation" not infection.</a:t>
            </a:r>
            <a:endParaRPr lang="en-US" sz="1200" dirty="0"/>
          </a:p>
        </p:txBody>
      </p:sp>
      <p:sp>
        <p:nvSpPr>
          <p:cNvPr id="31" name="Text 13"/>
          <p:cNvSpPr/>
          <p:nvPr/>
        </p:nvSpPr>
        <p:spPr>
          <a:xfrm>
            <a:off x="6757988" y="3547021"/>
            <a:ext cx="481488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Catheterised Patients</a:t>
            </a:r>
            <a:endParaRPr lang="en-US" sz="1200" dirty="0"/>
          </a:p>
        </p:txBody>
      </p:sp>
      <p:sp>
        <p:nvSpPr>
          <p:cNvPr id="32" name="Text 14"/>
          <p:cNvSpPr/>
          <p:nvPr/>
        </p:nvSpPr>
        <p:spPr>
          <a:xfrm>
            <a:off x="6757988" y="3813721"/>
            <a:ext cx="4286250" cy="409575"/>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Bacteria will always be present; only treat if the patient develops systemic symptoms or new loin pain.</a:t>
            </a:r>
            <a:endParaRPr lang="en-US" sz="1200" dirty="0"/>
          </a:p>
        </p:txBody>
      </p:sp>
      <p:sp>
        <p:nvSpPr>
          <p:cNvPr id="33" name="Text 15"/>
          <p:cNvSpPr/>
          <p:nvPr/>
        </p:nvSpPr>
        <p:spPr>
          <a:xfrm>
            <a:off x="1238250" y="4918621"/>
            <a:ext cx="10382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97400"/>
                </a:solidFill>
              </a:rPr>
              <a:t>AKT HIGH-YIELD FACT</a:t>
            </a:r>
            <a:endParaRPr lang="en-US" sz="1050" dirty="0"/>
          </a:p>
        </p:txBody>
      </p:sp>
      <p:sp>
        <p:nvSpPr>
          <p:cNvPr id="34" name="Text 16"/>
          <p:cNvSpPr/>
          <p:nvPr/>
        </p:nvSpPr>
        <p:spPr>
          <a:xfrm>
            <a:off x="1238250" y="5156746"/>
            <a:ext cx="1038225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D3436"/>
                </a:solidFill>
              </a:rPr>
              <a:t>Treatment of asymptomatic bacteriuria in the elderly does not reduce the risk of future UTI or mortality, but it does increase side effects and antibiotic resistance.</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572125" cy="5480745"/>
          </a:xfrm>
          <a:prstGeom prst="rect">
            <a:avLst/>
          </a:prstGeom>
        </p:spPr>
      </p:pic>
      <p:pic>
        <p:nvPicPr>
          <p:cNvPr id="6" name="Image 4" descr="preencoded.png"/>
          <p:cNvPicPr>
            <a:picLocks noChangeAspect="1"/>
          </p:cNvPicPr>
          <p:nvPr/>
        </p:nvPicPr>
        <p:blipFill>
          <a:blip r:embed="rId6"/>
          <a:stretch>
            <a:fillRect/>
          </a:stretch>
        </p:blipFill>
        <p:spPr>
          <a:xfrm>
            <a:off x="666750" y="1786384"/>
            <a:ext cx="238125" cy="190500"/>
          </a:xfrm>
          <a:prstGeom prst="rect">
            <a:avLst/>
          </a:prstGeom>
        </p:spPr>
      </p:pic>
      <p:pic>
        <p:nvPicPr>
          <p:cNvPr id="7" name="Image 5" descr="preencoded.png"/>
          <p:cNvPicPr>
            <a:picLocks noChangeAspect="1"/>
          </p:cNvPicPr>
          <p:nvPr/>
        </p:nvPicPr>
        <p:blipFill>
          <a:blip r:embed="rId7"/>
          <a:stretch>
            <a:fillRect/>
          </a:stretch>
        </p:blipFill>
        <p:spPr>
          <a:xfrm>
            <a:off x="666750" y="2200721"/>
            <a:ext cx="190500" cy="190500"/>
          </a:xfrm>
          <a:prstGeom prst="rect">
            <a:avLst/>
          </a:prstGeom>
        </p:spPr>
      </p:pic>
      <p:pic>
        <p:nvPicPr>
          <p:cNvPr id="8" name="Image 6" descr="preencoded.png"/>
          <p:cNvPicPr>
            <a:picLocks noChangeAspect="1"/>
          </p:cNvPicPr>
          <p:nvPr/>
        </p:nvPicPr>
        <p:blipFill>
          <a:blip r:embed="rId8"/>
          <a:stretch>
            <a:fillRect/>
          </a:stretch>
        </p:blipFill>
        <p:spPr>
          <a:xfrm>
            <a:off x="666750" y="3205609"/>
            <a:ext cx="190500" cy="217587"/>
          </a:xfrm>
          <a:prstGeom prst="rect">
            <a:avLst/>
          </a:prstGeom>
        </p:spPr>
      </p:pic>
      <p:pic>
        <p:nvPicPr>
          <p:cNvPr id="9" name="Image 7" descr="preencoded.png"/>
          <p:cNvPicPr>
            <a:picLocks noChangeAspect="1"/>
          </p:cNvPicPr>
          <p:nvPr/>
        </p:nvPicPr>
        <p:blipFill>
          <a:blip r:embed="rId9"/>
          <a:stretch>
            <a:fillRect/>
          </a:stretch>
        </p:blipFill>
        <p:spPr>
          <a:xfrm>
            <a:off x="666750" y="4210496"/>
            <a:ext cx="190500" cy="169218"/>
          </a:xfrm>
          <a:prstGeom prst="rect">
            <a:avLst/>
          </a:prstGeom>
        </p:spPr>
      </p:pic>
      <p:pic>
        <p:nvPicPr>
          <p:cNvPr id="10" name="Image 8" descr="preencoded.png"/>
          <p:cNvPicPr>
            <a:picLocks noChangeAspect="1"/>
          </p:cNvPicPr>
          <p:nvPr/>
        </p:nvPicPr>
        <p:blipFill>
          <a:blip r:embed="rId10"/>
          <a:stretch>
            <a:fillRect/>
          </a:stretch>
        </p:blipFill>
        <p:spPr>
          <a:xfrm>
            <a:off x="666750" y="5263009"/>
            <a:ext cx="5000625" cy="647700"/>
          </a:xfrm>
          <a:prstGeom prst="rect">
            <a:avLst/>
          </a:prstGeom>
        </p:spPr>
      </p:pic>
      <p:pic>
        <p:nvPicPr>
          <p:cNvPr id="11" name="Image 9" descr="preencoded.png"/>
          <p:cNvPicPr>
            <a:picLocks noChangeAspect="1"/>
          </p:cNvPicPr>
          <p:nvPr/>
        </p:nvPicPr>
        <p:blipFill>
          <a:blip r:embed="rId11"/>
          <a:stretch>
            <a:fillRect/>
          </a:stretch>
        </p:blipFill>
        <p:spPr>
          <a:xfrm>
            <a:off x="6238875" y="1091505"/>
            <a:ext cx="5572125" cy="2645122"/>
          </a:xfrm>
          <a:prstGeom prst="rect">
            <a:avLst/>
          </a:prstGeom>
        </p:spPr>
      </p:pic>
      <p:pic>
        <p:nvPicPr>
          <p:cNvPr id="12" name="Image 10" descr="preencoded.png"/>
          <p:cNvPicPr>
            <a:picLocks noChangeAspect="1"/>
          </p:cNvPicPr>
          <p:nvPr/>
        </p:nvPicPr>
        <p:blipFill>
          <a:blip r:embed="rId12"/>
          <a:stretch>
            <a:fillRect/>
          </a:stretch>
        </p:blipFill>
        <p:spPr>
          <a:xfrm>
            <a:off x="6477000" y="1296293"/>
            <a:ext cx="238125" cy="228600"/>
          </a:xfrm>
          <a:prstGeom prst="rect">
            <a:avLst/>
          </a:prstGeom>
        </p:spPr>
      </p:pic>
      <p:pic>
        <p:nvPicPr>
          <p:cNvPr id="13" name="Image 11" descr="preencoded.png"/>
          <p:cNvPicPr>
            <a:picLocks noChangeAspect="1"/>
          </p:cNvPicPr>
          <p:nvPr/>
        </p:nvPicPr>
        <p:blipFill>
          <a:blip r:embed="rId13"/>
          <a:stretch>
            <a:fillRect/>
          </a:stretch>
        </p:blipFill>
        <p:spPr>
          <a:xfrm>
            <a:off x="6829425" y="1282005"/>
            <a:ext cx="2322761" cy="257175"/>
          </a:xfrm>
          <a:prstGeom prst="rect">
            <a:avLst/>
          </a:prstGeom>
        </p:spPr>
      </p:pic>
      <p:pic>
        <p:nvPicPr>
          <p:cNvPr id="14" name="Image 12" descr="preencoded.png"/>
          <p:cNvPicPr>
            <a:picLocks noChangeAspect="1"/>
          </p:cNvPicPr>
          <p:nvPr/>
        </p:nvPicPr>
        <p:blipFill>
          <a:blip r:embed="rId14"/>
          <a:stretch>
            <a:fillRect/>
          </a:stretch>
        </p:blipFill>
        <p:spPr>
          <a:xfrm>
            <a:off x="6477000" y="2068711"/>
            <a:ext cx="190500" cy="190500"/>
          </a:xfrm>
          <a:prstGeom prst="rect">
            <a:avLst/>
          </a:prstGeom>
        </p:spPr>
      </p:pic>
      <p:pic>
        <p:nvPicPr>
          <p:cNvPr id="15" name="Image 13" descr="preencoded.png"/>
          <p:cNvPicPr>
            <a:picLocks noChangeAspect="1"/>
          </p:cNvPicPr>
          <p:nvPr/>
        </p:nvPicPr>
        <p:blipFill>
          <a:blip r:embed="rId15"/>
          <a:stretch>
            <a:fillRect/>
          </a:stretch>
        </p:blipFill>
        <p:spPr>
          <a:xfrm>
            <a:off x="6477000" y="2573536"/>
            <a:ext cx="190500" cy="179189"/>
          </a:xfrm>
          <a:prstGeom prst="rect">
            <a:avLst/>
          </a:prstGeom>
        </p:spPr>
      </p:pic>
      <p:pic>
        <p:nvPicPr>
          <p:cNvPr id="16" name="Image 14" descr="preencoded.png"/>
          <p:cNvPicPr>
            <a:picLocks noChangeAspect="1"/>
          </p:cNvPicPr>
          <p:nvPr/>
        </p:nvPicPr>
        <p:blipFill>
          <a:blip r:embed="rId16"/>
          <a:stretch>
            <a:fillRect/>
          </a:stretch>
        </p:blipFill>
        <p:spPr>
          <a:xfrm>
            <a:off x="6238875" y="3927128"/>
            <a:ext cx="5572125" cy="2645122"/>
          </a:xfrm>
          <a:prstGeom prst="rect">
            <a:avLst/>
          </a:prstGeom>
        </p:spPr>
      </p:pic>
      <p:pic>
        <p:nvPicPr>
          <p:cNvPr id="17" name="Image 15" descr="preencoded.png"/>
          <p:cNvPicPr>
            <a:picLocks noChangeAspect="1"/>
          </p:cNvPicPr>
          <p:nvPr/>
        </p:nvPicPr>
        <p:blipFill>
          <a:blip r:embed="rId17"/>
          <a:stretch>
            <a:fillRect/>
          </a:stretch>
        </p:blipFill>
        <p:spPr>
          <a:xfrm>
            <a:off x="6477000" y="4131915"/>
            <a:ext cx="238125" cy="228600"/>
          </a:xfrm>
          <a:prstGeom prst="rect">
            <a:avLst/>
          </a:prstGeom>
        </p:spPr>
      </p:pic>
      <p:pic>
        <p:nvPicPr>
          <p:cNvPr id="18" name="Image 16" descr="preencoded.png"/>
          <p:cNvPicPr>
            <a:picLocks noChangeAspect="1"/>
          </p:cNvPicPr>
          <p:nvPr/>
        </p:nvPicPr>
        <p:blipFill>
          <a:blip r:embed="rId18"/>
          <a:stretch>
            <a:fillRect/>
          </a:stretch>
        </p:blipFill>
        <p:spPr>
          <a:xfrm>
            <a:off x="6829425" y="4117628"/>
            <a:ext cx="1771650" cy="257175"/>
          </a:xfrm>
          <a:prstGeom prst="rect">
            <a:avLst/>
          </a:prstGeom>
        </p:spPr>
      </p:pic>
      <p:pic>
        <p:nvPicPr>
          <p:cNvPr id="19" name="Image 17" descr="preencoded.png"/>
          <p:cNvPicPr>
            <a:picLocks noChangeAspect="1"/>
          </p:cNvPicPr>
          <p:nvPr/>
        </p:nvPicPr>
        <p:blipFill>
          <a:blip r:embed="rId19"/>
          <a:stretch>
            <a:fillRect/>
          </a:stretch>
        </p:blipFill>
        <p:spPr>
          <a:xfrm>
            <a:off x="6477000" y="5447258"/>
            <a:ext cx="166688" cy="137220"/>
          </a:xfrm>
          <a:prstGeom prst="rect">
            <a:avLst/>
          </a:prstGeom>
        </p:spPr>
      </p:pic>
      <p:sp>
        <p:nvSpPr>
          <p:cNvPr id="20" name="Text 0"/>
          <p:cNvSpPr/>
          <p:nvPr/>
        </p:nvSpPr>
        <p:spPr>
          <a:xfrm>
            <a:off x="581025" y="285750"/>
            <a:ext cx="5691336"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 MANAGEMENT</a:t>
            </a:r>
            <a:endParaRPr lang="en-US" sz="1050" dirty="0"/>
          </a:p>
        </p:txBody>
      </p:sp>
      <p:sp>
        <p:nvSpPr>
          <p:cNvPr id="21"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Management: Empirical Treatment Principles</a:t>
            </a:r>
            <a:endParaRPr lang="en-US" sz="2100" dirty="0"/>
          </a:p>
        </p:txBody>
      </p:sp>
      <p:sp>
        <p:nvSpPr>
          <p:cNvPr id="22" name="Text 2"/>
          <p:cNvSpPr/>
          <p:nvPr/>
        </p:nvSpPr>
        <p:spPr>
          <a:xfrm>
            <a:off x="1019175" y="1753046"/>
            <a:ext cx="57607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EMPIRICAL TREATMENT CRITERIA</a:t>
            </a:r>
            <a:endParaRPr lang="en-US" sz="1350" dirty="0"/>
          </a:p>
        </p:txBody>
      </p:sp>
      <p:sp>
        <p:nvSpPr>
          <p:cNvPr id="23" name="Text 3"/>
          <p:cNvSpPr/>
          <p:nvPr/>
        </p:nvSpPr>
        <p:spPr>
          <a:xfrm>
            <a:off x="1000125" y="2153096"/>
            <a:ext cx="4667250" cy="814388"/>
          </a:xfrm>
          <a:prstGeom prst="rect">
            <a:avLst/>
          </a:prstGeom>
          <a:noFill/>
          <a:ln/>
        </p:spPr>
        <p:txBody>
          <a:bodyPr vert="horz" wrap="square" lIns="0" tIns="0" rIns="0" bIns="0" rtlCol="0" anchor="ctr"/>
          <a:lstStyle/>
          <a:p>
            <a:pPr marL="0" indent="0" algn="l">
              <a:lnSpc>
                <a:spcPts val="2138"/>
              </a:lnSpc>
              <a:buNone/>
            </a:pPr>
            <a:r>
              <a:rPr lang="en-US" sz="1425" b="1" dirty="0">
                <a:solidFill>
                  <a:srgbClr val="2D3436"/>
                </a:solidFill>
              </a:rPr>
              <a:t>Non-Pregnant Adult Women:</a:t>
            </a:r>
            <a:r>
              <a:rPr lang="en-US" sz="1425" dirty="0">
                <a:solidFill>
                  <a:srgbClr val="2D3436"/>
                </a:solidFill>
              </a:rPr>
              <a:t>
Treatment can be initiated without waiting for culture results in uncomplicated cases.</a:t>
            </a:r>
            <a:endParaRPr lang="en-US" sz="1425" dirty="0"/>
          </a:p>
        </p:txBody>
      </p:sp>
      <p:sp>
        <p:nvSpPr>
          <p:cNvPr id="24" name="Text 4"/>
          <p:cNvSpPr/>
          <p:nvPr/>
        </p:nvSpPr>
        <p:spPr>
          <a:xfrm>
            <a:off x="1000125" y="3157984"/>
            <a:ext cx="4667250" cy="814388"/>
          </a:xfrm>
          <a:prstGeom prst="rect">
            <a:avLst/>
          </a:prstGeom>
          <a:noFill/>
          <a:ln/>
        </p:spPr>
        <p:txBody>
          <a:bodyPr vert="horz" wrap="square" lIns="0" tIns="0" rIns="0" bIns="0" rtlCol="0" anchor="ctr"/>
          <a:lstStyle/>
          <a:p>
            <a:pPr marL="0" indent="0" algn="l">
              <a:lnSpc>
                <a:spcPts val="2138"/>
              </a:lnSpc>
              <a:buNone/>
            </a:pPr>
            <a:r>
              <a:rPr lang="en-US" sz="1425" b="1" dirty="0">
                <a:solidFill>
                  <a:srgbClr val="2D3436"/>
                </a:solidFill>
              </a:rPr>
              <a:t>Symptom Triad Present:</a:t>
            </a:r>
            <a:r>
              <a:rPr lang="en-US" sz="1425" dirty="0">
                <a:solidFill>
                  <a:srgbClr val="2D3436"/>
                </a:solidFill>
              </a:rPr>
              <a:t>
Typical presentation of dysuria, frequency, and urgency (without vaginal discharge).</a:t>
            </a:r>
            <a:endParaRPr lang="en-US" sz="1425" dirty="0"/>
          </a:p>
        </p:txBody>
      </p:sp>
      <p:sp>
        <p:nvSpPr>
          <p:cNvPr id="25" name="Text 5"/>
          <p:cNvSpPr/>
          <p:nvPr/>
        </p:nvSpPr>
        <p:spPr>
          <a:xfrm>
            <a:off x="1000125" y="4162871"/>
            <a:ext cx="4667250" cy="814388"/>
          </a:xfrm>
          <a:prstGeom prst="rect">
            <a:avLst/>
          </a:prstGeom>
          <a:noFill/>
          <a:ln/>
        </p:spPr>
        <p:txBody>
          <a:bodyPr vert="horz" wrap="square" lIns="0" tIns="0" rIns="0" bIns="0" rtlCol="0" anchor="ctr"/>
          <a:lstStyle/>
          <a:p>
            <a:pPr marL="0" indent="0" algn="l">
              <a:lnSpc>
                <a:spcPts val="2138"/>
              </a:lnSpc>
              <a:buNone/>
            </a:pPr>
            <a:r>
              <a:rPr lang="en-US" sz="1425" b="1" dirty="0">
                <a:solidFill>
                  <a:srgbClr val="2D3436"/>
                </a:solidFill>
              </a:rPr>
              <a:t>Positive Urine Dipstick:</a:t>
            </a:r>
            <a:r>
              <a:rPr lang="en-US" sz="1425" dirty="0">
                <a:solidFill>
                  <a:srgbClr val="2D3436"/>
                </a:solidFill>
              </a:rPr>
              <a:t>
Treat if positive for nitrites AND/OR leucocyte esterase with typical symptoms.</a:t>
            </a:r>
            <a:endParaRPr lang="en-US" sz="1425" dirty="0"/>
          </a:p>
        </p:txBody>
      </p:sp>
      <p:sp>
        <p:nvSpPr>
          <p:cNvPr id="26" name="Text 6"/>
          <p:cNvSpPr/>
          <p:nvPr/>
        </p:nvSpPr>
        <p:spPr>
          <a:xfrm>
            <a:off x="809625" y="5263009"/>
            <a:ext cx="4714875" cy="6477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rPr>
              <a:t>Goal: Rapid symptom relief and preventing progression to Pyelonephritis.</a:t>
            </a:r>
            <a:endParaRPr lang="en-US" sz="1200" dirty="0"/>
          </a:p>
        </p:txBody>
      </p:sp>
      <p:sp>
        <p:nvSpPr>
          <p:cNvPr id="27" name="Text 7"/>
          <p:cNvSpPr/>
          <p:nvPr/>
        </p:nvSpPr>
        <p:spPr>
          <a:xfrm>
            <a:off x="6829425" y="1282005"/>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7AE60"/>
                </a:solidFill>
              </a:rPr>
              <a:t>SCA ROLE-PLAY FRAMING</a:t>
            </a:r>
            <a:endParaRPr lang="en-US" sz="1350" dirty="0"/>
          </a:p>
        </p:txBody>
      </p:sp>
      <p:sp>
        <p:nvSpPr>
          <p:cNvPr id="28" name="Text 8"/>
          <p:cNvSpPr/>
          <p:nvPr/>
        </p:nvSpPr>
        <p:spPr>
          <a:xfrm>
            <a:off x="6477000" y="1682055"/>
            <a:ext cx="5715000" cy="243780"/>
          </a:xfrm>
          <a:prstGeom prst="rect">
            <a:avLst/>
          </a:prstGeom>
          <a:noFill/>
          <a:ln/>
        </p:spPr>
        <p:txBody>
          <a:bodyPr vert="horz" wrap="square" lIns="0" tIns="0" rIns="0" bIns="0" rtlCol="0" anchor="ctr"/>
          <a:lstStyle/>
          <a:p>
            <a:pPr marL="0" indent="0">
              <a:lnSpc>
                <a:spcPts val="1920"/>
              </a:lnSpc>
              <a:buNone/>
            </a:pPr>
            <a:r>
              <a:rPr lang="en-US" sz="1200" dirty="0">
                <a:solidFill>
                  <a:srgbClr val="4B5563"/>
                </a:solidFill>
              </a:rPr>
              <a:t>How to explain the choice to a patient demanding a longer course:</a:t>
            </a:r>
            <a:endParaRPr lang="en-US" sz="1200" dirty="0"/>
          </a:p>
        </p:txBody>
      </p:sp>
      <p:sp>
        <p:nvSpPr>
          <p:cNvPr id="29" name="Text 9"/>
          <p:cNvSpPr/>
          <p:nvPr/>
        </p:nvSpPr>
        <p:spPr>
          <a:xfrm>
            <a:off x="6810375" y="2021086"/>
            <a:ext cx="5095875"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7AE60"/>
                </a:solidFill>
              </a:rPr>
              <a:t>"Evidence shows a 3-day course is as effective as longer ones for simple bladder infections."</a:t>
            </a:r>
            <a:endParaRPr lang="en-US" sz="1125" dirty="0"/>
          </a:p>
        </p:txBody>
      </p:sp>
      <p:sp>
        <p:nvSpPr>
          <p:cNvPr id="30" name="Text 10"/>
          <p:cNvSpPr/>
          <p:nvPr/>
        </p:nvSpPr>
        <p:spPr>
          <a:xfrm>
            <a:off x="6810375" y="2525911"/>
            <a:ext cx="5095875"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7AE60"/>
                </a:solidFill>
              </a:rPr>
              <a:t>"This reduces the risk of side effects like thrush and helps prevent antibiotic resistance."</a:t>
            </a:r>
            <a:endParaRPr lang="en-US" sz="1125" dirty="0"/>
          </a:p>
        </p:txBody>
      </p:sp>
      <p:sp>
        <p:nvSpPr>
          <p:cNvPr id="31" name="Text 11"/>
          <p:cNvSpPr/>
          <p:nvPr/>
        </p:nvSpPr>
        <p:spPr>
          <a:xfrm>
            <a:off x="6829425" y="4117628"/>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1C40F"/>
                </a:solidFill>
              </a:rPr>
              <a:t>AKT QUICK RECALL</a:t>
            </a:r>
            <a:endParaRPr lang="en-US" sz="1350" dirty="0"/>
          </a:p>
        </p:txBody>
      </p:sp>
      <p:sp>
        <p:nvSpPr>
          <p:cNvPr id="32" name="Text 12"/>
          <p:cNvSpPr/>
          <p:nvPr/>
        </p:nvSpPr>
        <p:spPr>
          <a:xfrm>
            <a:off x="6477000" y="4517678"/>
            <a:ext cx="509587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Q: What is the recommended antibiotic duration for an uncomplicated lower UTI in a non-pregnant woman?</a:t>
            </a:r>
            <a:endParaRPr lang="en-US" sz="1275" dirty="0"/>
          </a:p>
        </p:txBody>
      </p:sp>
      <p:sp>
        <p:nvSpPr>
          <p:cNvPr id="33" name="Text 13"/>
          <p:cNvSpPr/>
          <p:nvPr/>
        </p:nvSpPr>
        <p:spPr>
          <a:xfrm>
            <a:off x="6477000" y="5079653"/>
            <a:ext cx="5715000"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5F6368"/>
                </a:solidFill>
              </a:rPr>
              <a:t>A: 3 days (Nitrofurantoin or Trimethoprim).</a:t>
            </a:r>
            <a:endParaRPr lang="en-US" sz="1125" dirty="0"/>
          </a:p>
        </p:txBody>
      </p:sp>
      <p:sp>
        <p:nvSpPr>
          <p:cNvPr id="34" name="Text 14"/>
          <p:cNvSpPr/>
          <p:nvPr/>
        </p:nvSpPr>
        <p:spPr>
          <a:xfrm>
            <a:off x="6643688" y="5408265"/>
            <a:ext cx="5095875" cy="400050"/>
          </a:xfrm>
          <a:prstGeom prst="rect">
            <a:avLst/>
          </a:prstGeom>
          <a:noFill/>
          <a:ln/>
        </p:spPr>
        <p:txBody>
          <a:bodyPr vert="horz" wrap="square" lIns="0" tIns="0" rIns="0" bIns="0" rtlCol="0" anchor="ctr"/>
          <a:lstStyle/>
          <a:p>
            <a:pPr marL="0" indent="0">
              <a:lnSpc>
                <a:spcPts val="1575"/>
              </a:lnSpc>
              <a:buNone/>
            </a:pPr>
            <a:r>
              <a:rPr lang="en-US" sz="1050" dirty="0">
                <a:solidFill>
                  <a:srgbClr val="636E72"/>
                </a:solidFill>
              </a:rPr>
              <a:t> Note: Treating asymptomatic bacteriuria in the elderly is a common "wrong" exam answer.</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3683050" cy="2586038"/>
          </a:xfrm>
          <a:prstGeom prst="rect">
            <a:avLst/>
          </a:prstGeom>
        </p:spPr>
      </p:pic>
      <p:pic>
        <p:nvPicPr>
          <p:cNvPr id="6" name="Image 4" descr="preencoded.png"/>
          <p:cNvPicPr>
            <a:picLocks noChangeAspect="1"/>
          </p:cNvPicPr>
          <p:nvPr/>
        </p:nvPicPr>
        <p:blipFill>
          <a:blip r:embed="rId6"/>
          <a:stretch>
            <a:fillRect/>
          </a:stretch>
        </p:blipFill>
        <p:spPr>
          <a:xfrm>
            <a:off x="571500" y="1354931"/>
            <a:ext cx="285750" cy="228600"/>
          </a:xfrm>
          <a:prstGeom prst="rect">
            <a:avLst/>
          </a:prstGeom>
        </p:spPr>
      </p:pic>
      <p:pic>
        <p:nvPicPr>
          <p:cNvPr id="7" name="Image 5" descr="preencoded.png"/>
          <p:cNvPicPr>
            <a:picLocks noChangeAspect="1"/>
          </p:cNvPicPr>
          <p:nvPr/>
        </p:nvPicPr>
        <p:blipFill>
          <a:blip r:embed="rId7"/>
          <a:stretch>
            <a:fillRect/>
          </a:stretch>
        </p:blipFill>
        <p:spPr>
          <a:xfrm>
            <a:off x="914400" y="1354931"/>
            <a:ext cx="285750" cy="228600"/>
          </a:xfrm>
          <a:prstGeom prst="rect">
            <a:avLst/>
          </a:prstGeom>
        </p:spPr>
      </p:pic>
      <p:pic>
        <p:nvPicPr>
          <p:cNvPr id="8" name="Image 6" descr="preencoded.png"/>
          <p:cNvPicPr>
            <a:picLocks noChangeAspect="1"/>
          </p:cNvPicPr>
          <p:nvPr/>
        </p:nvPicPr>
        <p:blipFill>
          <a:blip r:embed="rId8"/>
          <a:stretch>
            <a:fillRect/>
          </a:stretch>
        </p:blipFill>
        <p:spPr>
          <a:xfrm>
            <a:off x="571500" y="2082105"/>
            <a:ext cx="3302050" cy="261937"/>
          </a:xfrm>
          <a:prstGeom prst="rect">
            <a:avLst/>
          </a:prstGeom>
        </p:spPr>
      </p:pic>
      <p:pic>
        <p:nvPicPr>
          <p:cNvPr id="9" name="Image 7" descr="preencoded.png"/>
          <p:cNvPicPr>
            <a:picLocks noChangeAspect="1"/>
          </p:cNvPicPr>
          <p:nvPr/>
        </p:nvPicPr>
        <p:blipFill>
          <a:blip r:embed="rId9"/>
          <a:stretch>
            <a:fillRect/>
          </a:stretch>
        </p:blipFill>
        <p:spPr>
          <a:xfrm>
            <a:off x="4254550" y="1091505"/>
            <a:ext cx="3683050" cy="2586038"/>
          </a:xfrm>
          <a:prstGeom prst="rect">
            <a:avLst/>
          </a:prstGeom>
        </p:spPr>
      </p:pic>
      <p:pic>
        <p:nvPicPr>
          <p:cNvPr id="10" name="Image 8" descr="preencoded.png"/>
          <p:cNvPicPr>
            <a:picLocks noChangeAspect="1"/>
          </p:cNvPicPr>
          <p:nvPr/>
        </p:nvPicPr>
        <p:blipFill>
          <a:blip r:embed="rId10"/>
          <a:stretch>
            <a:fillRect/>
          </a:stretch>
        </p:blipFill>
        <p:spPr>
          <a:xfrm>
            <a:off x="4445050" y="1354931"/>
            <a:ext cx="285750" cy="228600"/>
          </a:xfrm>
          <a:prstGeom prst="rect">
            <a:avLst/>
          </a:prstGeom>
        </p:spPr>
      </p:pic>
      <p:pic>
        <p:nvPicPr>
          <p:cNvPr id="11" name="Image 9" descr="preencoded.png"/>
          <p:cNvPicPr>
            <a:picLocks noChangeAspect="1"/>
          </p:cNvPicPr>
          <p:nvPr/>
        </p:nvPicPr>
        <p:blipFill>
          <a:blip r:embed="rId11"/>
          <a:stretch>
            <a:fillRect/>
          </a:stretch>
        </p:blipFill>
        <p:spPr>
          <a:xfrm>
            <a:off x="4445050" y="2082105"/>
            <a:ext cx="3302050" cy="261937"/>
          </a:xfrm>
          <a:prstGeom prst="rect">
            <a:avLst/>
          </a:prstGeom>
        </p:spPr>
      </p:pic>
      <p:pic>
        <p:nvPicPr>
          <p:cNvPr id="12" name="Image 10" descr="preencoded.png"/>
          <p:cNvPicPr>
            <a:picLocks noChangeAspect="1"/>
          </p:cNvPicPr>
          <p:nvPr/>
        </p:nvPicPr>
        <p:blipFill>
          <a:blip r:embed="rId12"/>
          <a:stretch>
            <a:fillRect/>
          </a:stretch>
        </p:blipFill>
        <p:spPr>
          <a:xfrm>
            <a:off x="8128099" y="1091505"/>
            <a:ext cx="3683050" cy="2586038"/>
          </a:xfrm>
          <a:prstGeom prst="rect">
            <a:avLst/>
          </a:prstGeom>
        </p:spPr>
      </p:pic>
      <p:pic>
        <p:nvPicPr>
          <p:cNvPr id="13" name="Image 11" descr="preencoded.png"/>
          <p:cNvPicPr>
            <a:picLocks noChangeAspect="1"/>
          </p:cNvPicPr>
          <p:nvPr/>
        </p:nvPicPr>
        <p:blipFill>
          <a:blip r:embed="rId13"/>
          <a:stretch>
            <a:fillRect/>
          </a:stretch>
        </p:blipFill>
        <p:spPr>
          <a:xfrm>
            <a:off x="8318599" y="1354931"/>
            <a:ext cx="285750" cy="228600"/>
          </a:xfrm>
          <a:prstGeom prst="rect">
            <a:avLst/>
          </a:prstGeom>
        </p:spPr>
      </p:pic>
      <p:pic>
        <p:nvPicPr>
          <p:cNvPr id="14" name="Image 12" descr="preencoded.png"/>
          <p:cNvPicPr>
            <a:picLocks noChangeAspect="1"/>
          </p:cNvPicPr>
          <p:nvPr/>
        </p:nvPicPr>
        <p:blipFill>
          <a:blip r:embed="rId14"/>
          <a:stretch>
            <a:fillRect/>
          </a:stretch>
        </p:blipFill>
        <p:spPr>
          <a:xfrm>
            <a:off x="8318599" y="2082105"/>
            <a:ext cx="3302050" cy="261937"/>
          </a:xfrm>
          <a:prstGeom prst="rect">
            <a:avLst/>
          </a:prstGeom>
        </p:spPr>
      </p:pic>
      <p:pic>
        <p:nvPicPr>
          <p:cNvPr id="15" name="Image 13" descr="preencoded.png"/>
          <p:cNvPicPr>
            <a:picLocks noChangeAspect="1"/>
          </p:cNvPicPr>
          <p:nvPr/>
        </p:nvPicPr>
        <p:blipFill>
          <a:blip r:embed="rId15"/>
          <a:stretch>
            <a:fillRect/>
          </a:stretch>
        </p:blipFill>
        <p:spPr>
          <a:xfrm>
            <a:off x="381000" y="3868043"/>
            <a:ext cx="6667500" cy="1304925"/>
          </a:xfrm>
          <a:prstGeom prst="rect">
            <a:avLst/>
          </a:prstGeom>
        </p:spPr>
      </p:pic>
      <p:pic>
        <p:nvPicPr>
          <p:cNvPr id="16" name="Image 14" descr="preencoded.png"/>
          <p:cNvPicPr>
            <a:picLocks noChangeAspect="1"/>
          </p:cNvPicPr>
          <p:nvPr/>
        </p:nvPicPr>
        <p:blipFill>
          <a:blip r:embed="rId16"/>
          <a:stretch>
            <a:fillRect/>
          </a:stretch>
        </p:blipFill>
        <p:spPr>
          <a:xfrm>
            <a:off x="571500" y="4491038"/>
            <a:ext cx="134392" cy="107454"/>
          </a:xfrm>
          <a:prstGeom prst="rect">
            <a:avLst/>
          </a:prstGeom>
        </p:spPr>
      </p:pic>
      <p:pic>
        <p:nvPicPr>
          <p:cNvPr id="17" name="Image 15" descr="preencoded.png"/>
          <p:cNvPicPr>
            <a:picLocks noChangeAspect="1"/>
          </p:cNvPicPr>
          <p:nvPr/>
        </p:nvPicPr>
        <p:blipFill>
          <a:blip r:embed="rId17"/>
          <a:stretch>
            <a:fillRect/>
          </a:stretch>
        </p:blipFill>
        <p:spPr>
          <a:xfrm>
            <a:off x="7239000" y="3868043"/>
            <a:ext cx="4572000" cy="1304925"/>
          </a:xfrm>
          <a:prstGeom prst="rect">
            <a:avLst/>
          </a:prstGeom>
        </p:spPr>
      </p:pic>
      <p:pic>
        <p:nvPicPr>
          <p:cNvPr id="18" name="Image 16" descr="preencoded.png"/>
          <p:cNvPicPr>
            <a:picLocks noChangeAspect="1"/>
          </p:cNvPicPr>
          <p:nvPr/>
        </p:nvPicPr>
        <p:blipFill>
          <a:blip r:embed="rId18"/>
          <a:stretch>
            <a:fillRect/>
          </a:stretch>
        </p:blipFill>
        <p:spPr>
          <a:xfrm>
            <a:off x="7429500" y="4077593"/>
            <a:ext cx="238125" cy="190500"/>
          </a:xfrm>
          <a:prstGeom prst="rect">
            <a:avLst/>
          </a:prstGeom>
        </p:spPr>
      </p:pic>
      <p:sp>
        <p:nvSpPr>
          <p:cNvPr id="19" name="Text 0"/>
          <p:cNvSpPr/>
          <p:nvPr/>
        </p:nvSpPr>
        <p:spPr>
          <a:xfrm>
            <a:off x="581025" y="285750"/>
            <a:ext cx="5325219"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0"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First-line Antibiotics: NICE 2023 Guidance</a:t>
            </a:r>
            <a:endParaRPr lang="en-US" sz="2100" dirty="0"/>
          </a:p>
        </p:txBody>
      </p:sp>
      <p:sp>
        <p:nvSpPr>
          <p:cNvPr id="21" name="Text 2"/>
          <p:cNvSpPr/>
          <p:nvPr/>
        </p:nvSpPr>
        <p:spPr>
          <a:xfrm>
            <a:off x="571500" y="1720155"/>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Nitrofurantoin 100mg MR</a:t>
            </a:r>
            <a:endParaRPr lang="en-US" sz="1500" dirty="0"/>
          </a:p>
        </p:txBody>
      </p:sp>
      <p:sp>
        <p:nvSpPr>
          <p:cNvPr id="22" name="Text 3"/>
          <p:cNvSpPr/>
          <p:nvPr/>
        </p:nvSpPr>
        <p:spPr>
          <a:xfrm>
            <a:off x="666750" y="2082105"/>
            <a:ext cx="3827149"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1st CHOICE | BD for 3 Days</a:t>
            </a:r>
            <a:endParaRPr lang="en-US" sz="975" dirty="0"/>
          </a:p>
        </p:txBody>
      </p:sp>
      <p:sp>
        <p:nvSpPr>
          <p:cNvPr id="23" name="Text 4"/>
          <p:cNvSpPr/>
          <p:nvPr/>
        </p:nvSpPr>
        <p:spPr>
          <a:xfrm>
            <a:off x="742950" y="2458343"/>
            <a:ext cx="5526629"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Modified Release (MR) is standard.</a:t>
            </a:r>
            <a:endParaRPr lang="en-US" sz="1125" dirty="0"/>
          </a:p>
        </p:txBody>
      </p:sp>
      <p:sp>
        <p:nvSpPr>
          <p:cNvPr id="24" name="Text 5"/>
          <p:cNvSpPr/>
          <p:nvPr/>
        </p:nvSpPr>
        <p:spPr>
          <a:xfrm>
            <a:off x="742950" y="2715518"/>
            <a:ext cx="438879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High urinary concentration.</a:t>
            </a:r>
            <a:endParaRPr lang="en-US" sz="1125" dirty="0"/>
          </a:p>
        </p:txBody>
      </p:sp>
      <p:sp>
        <p:nvSpPr>
          <p:cNvPr id="25" name="Text 6"/>
          <p:cNvSpPr/>
          <p:nvPr/>
        </p:nvSpPr>
        <p:spPr>
          <a:xfrm>
            <a:off x="742950" y="2972693"/>
            <a:ext cx="617682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Low resistance rates in most UK areas.</a:t>
            </a:r>
            <a:endParaRPr lang="en-US" sz="1125" dirty="0"/>
          </a:p>
        </p:txBody>
      </p:sp>
      <p:sp>
        <p:nvSpPr>
          <p:cNvPr id="26" name="Text 7"/>
          <p:cNvSpPr/>
          <p:nvPr/>
        </p:nvSpPr>
        <p:spPr>
          <a:xfrm>
            <a:off x="742950" y="3229868"/>
            <a:ext cx="4442977"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63031"/>
                </a:solidFill>
              </a:rPr>
              <a:t>Avoid if eGFR &lt; 45 ml/min</a:t>
            </a:r>
            <a:r>
              <a:rPr lang="en-US" sz="1125" dirty="0">
                <a:solidFill>
                  <a:srgbClr val="4A4A4A"/>
                </a:solidFill>
              </a:rPr>
              <a:t>.</a:t>
            </a:r>
            <a:endParaRPr lang="en-US" sz="1125" dirty="0"/>
          </a:p>
        </p:txBody>
      </p:sp>
      <p:sp>
        <p:nvSpPr>
          <p:cNvPr id="27" name="Text 8"/>
          <p:cNvSpPr/>
          <p:nvPr/>
        </p:nvSpPr>
        <p:spPr>
          <a:xfrm>
            <a:off x="4445050" y="1720155"/>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Trimethoprim 200mg</a:t>
            </a:r>
            <a:endParaRPr lang="en-US" sz="1500" dirty="0"/>
          </a:p>
        </p:txBody>
      </p:sp>
      <p:sp>
        <p:nvSpPr>
          <p:cNvPr id="28" name="Text 9"/>
          <p:cNvSpPr/>
          <p:nvPr/>
        </p:nvSpPr>
        <p:spPr>
          <a:xfrm>
            <a:off x="4540300" y="2082105"/>
            <a:ext cx="3873821"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ALTERNATIVE | BD for 3 Days</a:t>
            </a:r>
            <a:endParaRPr lang="en-US" sz="975" dirty="0"/>
          </a:p>
        </p:txBody>
      </p:sp>
      <p:sp>
        <p:nvSpPr>
          <p:cNvPr id="29" name="Text 10"/>
          <p:cNvSpPr/>
          <p:nvPr/>
        </p:nvSpPr>
        <p:spPr>
          <a:xfrm>
            <a:off x="4616500" y="2458343"/>
            <a:ext cx="590590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Use only if local resistance &lt; 20%.</a:t>
            </a:r>
            <a:endParaRPr lang="en-US" sz="1125" dirty="0"/>
          </a:p>
        </p:txBody>
      </p:sp>
      <p:sp>
        <p:nvSpPr>
          <p:cNvPr id="30" name="Text 11"/>
          <p:cNvSpPr/>
          <p:nvPr/>
        </p:nvSpPr>
        <p:spPr>
          <a:xfrm>
            <a:off x="4616500" y="2715518"/>
            <a:ext cx="471389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Check previous sensitivities.</a:t>
            </a:r>
            <a:endParaRPr lang="en-US" sz="1125" dirty="0"/>
          </a:p>
        </p:txBody>
      </p:sp>
      <p:sp>
        <p:nvSpPr>
          <p:cNvPr id="31" name="Text 12"/>
          <p:cNvSpPr/>
          <p:nvPr/>
        </p:nvSpPr>
        <p:spPr>
          <a:xfrm>
            <a:off x="4616500" y="2972693"/>
            <a:ext cx="31306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Folate antagonist.</a:t>
            </a:r>
            <a:endParaRPr lang="en-US" sz="1125" dirty="0"/>
          </a:p>
        </p:txBody>
      </p:sp>
      <p:sp>
        <p:nvSpPr>
          <p:cNvPr id="32" name="Text 13"/>
          <p:cNvSpPr/>
          <p:nvPr/>
        </p:nvSpPr>
        <p:spPr>
          <a:xfrm>
            <a:off x="4616500" y="3229868"/>
            <a:ext cx="579754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63031"/>
                </a:solidFill>
              </a:rPr>
              <a:t>Avoid in 1st trimester</a:t>
            </a:r>
            <a:r>
              <a:rPr lang="en-US" sz="1125" dirty="0">
                <a:solidFill>
                  <a:srgbClr val="4A4A4A"/>
                </a:solidFill>
              </a:rPr>
              <a:t> (Pregnancy).</a:t>
            </a:r>
            <a:endParaRPr lang="en-US" sz="1125" dirty="0"/>
          </a:p>
        </p:txBody>
      </p:sp>
      <p:sp>
        <p:nvSpPr>
          <p:cNvPr id="33" name="Text 14"/>
          <p:cNvSpPr/>
          <p:nvPr/>
        </p:nvSpPr>
        <p:spPr>
          <a:xfrm>
            <a:off x="8318599" y="1720155"/>
            <a:ext cx="3302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Pivmecillinam</a:t>
            </a:r>
            <a:endParaRPr lang="en-US" sz="1500" dirty="0"/>
          </a:p>
        </p:txBody>
      </p:sp>
      <p:sp>
        <p:nvSpPr>
          <p:cNvPr id="34" name="Text 15"/>
          <p:cNvSpPr/>
          <p:nvPr/>
        </p:nvSpPr>
        <p:spPr>
          <a:xfrm>
            <a:off x="8413849" y="2082105"/>
            <a:ext cx="3111550"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ALTERNATIVE | 3 Days</a:t>
            </a:r>
            <a:endParaRPr lang="en-US" sz="975" dirty="0"/>
          </a:p>
        </p:txBody>
      </p:sp>
      <p:sp>
        <p:nvSpPr>
          <p:cNvPr id="35" name="Text 16"/>
          <p:cNvSpPr/>
          <p:nvPr/>
        </p:nvSpPr>
        <p:spPr>
          <a:xfrm>
            <a:off x="8490049" y="2458343"/>
            <a:ext cx="370195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Dose: 400mg initial, then 200mg TDS.</a:t>
            </a:r>
            <a:endParaRPr lang="en-US" sz="1125" dirty="0"/>
          </a:p>
        </p:txBody>
      </p:sp>
      <p:sp>
        <p:nvSpPr>
          <p:cNvPr id="36" name="Text 17"/>
          <p:cNvSpPr/>
          <p:nvPr/>
        </p:nvSpPr>
        <p:spPr>
          <a:xfrm>
            <a:off x="8490049" y="2715518"/>
            <a:ext cx="370195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A penicillin (Amidinopenicillin).</a:t>
            </a:r>
            <a:endParaRPr lang="en-US" sz="1125" dirty="0"/>
          </a:p>
        </p:txBody>
      </p:sp>
      <p:sp>
        <p:nvSpPr>
          <p:cNvPr id="37" name="Text 18"/>
          <p:cNvSpPr/>
          <p:nvPr/>
        </p:nvSpPr>
        <p:spPr>
          <a:xfrm>
            <a:off x="8490049" y="2972693"/>
            <a:ext cx="370195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Useful if others unsuitable.</a:t>
            </a:r>
            <a:endParaRPr lang="en-US" sz="1125" dirty="0"/>
          </a:p>
        </p:txBody>
      </p:sp>
      <p:sp>
        <p:nvSpPr>
          <p:cNvPr id="38" name="Text 19"/>
          <p:cNvSpPr/>
          <p:nvPr/>
        </p:nvSpPr>
        <p:spPr>
          <a:xfrm>
            <a:off x="8490049" y="3229868"/>
            <a:ext cx="370195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A4A4A"/>
                </a:solidFill>
              </a:rPr>
              <a:t>Good for uncomplicated lower UTI.</a:t>
            </a:r>
            <a:endParaRPr lang="en-US" sz="1125" dirty="0"/>
          </a:p>
        </p:txBody>
      </p:sp>
      <p:sp>
        <p:nvSpPr>
          <p:cNvPr id="39" name="Text 20"/>
          <p:cNvSpPr/>
          <p:nvPr/>
        </p:nvSpPr>
        <p:spPr>
          <a:xfrm>
            <a:off x="896392" y="4177605"/>
            <a:ext cx="5961608"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D63031"/>
                </a:solidFill>
              </a:rPr>
              <a:t>Update Your Habit:</a:t>
            </a:r>
            <a:r>
              <a:rPr lang="en-US" sz="1200" dirty="0">
                <a:solidFill>
                  <a:srgbClr val="2D3436"/>
                </a:solidFill>
              </a:rPr>
              <a:t> Nitrofurantoin is the default first-line choice in NICE NG109. Do not use </a:t>
            </a:r>
            <a:r>
              <a:rPr lang="en-US" sz="1200" b="1" dirty="0">
                <a:solidFill>
                  <a:srgbClr val="D63031"/>
                </a:solidFill>
              </a:rPr>
              <a:t>Quinolones (Ciprofloxacin)</a:t>
            </a:r>
            <a:r>
              <a:rPr lang="en-US" sz="1200" dirty="0">
                <a:solidFill>
                  <a:srgbClr val="2D3436"/>
                </a:solidFill>
              </a:rPr>
              <a:t> first-line for uncomplicated lower UTI; reserve them for pyelonephritis or complicated cases due to risks of C. diff and tendon damage.</a:t>
            </a:r>
            <a:endParaRPr lang="en-US" sz="1200" dirty="0"/>
          </a:p>
        </p:txBody>
      </p:sp>
      <p:sp>
        <p:nvSpPr>
          <p:cNvPr id="40" name="Text 21"/>
          <p:cNvSpPr/>
          <p:nvPr/>
        </p:nvSpPr>
        <p:spPr>
          <a:xfrm>
            <a:off x="7762875" y="4058543"/>
            <a:ext cx="29260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B88E00"/>
                </a:solidFill>
              </a:rPr>
              <a:t>AKT QUICK RECALL</a:t>
            </a:r>
            <a:endParaRPr lang="en-US" sz="1200" dirty="0"/>
          </a:p>
        </p:txBody>
      </p:sp>
      <p:sp>
        <p:nvSpPr>
          <p:cNvPr id="41" name="Text 22"/>
          <p:cNvSpPr/>
          <p:nvPr/>
        </p:nvSpPr>
        <p:spPr>
          <a:xfrm>
            <a:off x="7429500" y="4382393"/>
            <a:ext cx="4191000"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For uncomplicated lower UTI in non-pregnant women, the course length is always 3 DAYS. Longer courses (7 days) are reserved for pregnancy, men, and complicated cases.</a:t>
            </a:r>
            <a:endParaRPr lang="en-US" sz="11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619750" cy="2645122"/>
          </a:xfrm>
          <a:prstGeom prst="rect">
            <a:avLst/>
          </a:prstGeom>
        </p:spPr>
      </p:pic>
      <p:pic>
        <p:nvPicPr>
          <p:cNvPr id="6" name="Image 4" descr="preencoded.png"/>
          <p:cNvPicPr>
            <a:picLocks noChangeAspect="1"/>
          </p:cNvPicPr>
          <p:nvPr/>
        </p:nvPicPr>
        <p:blipFill>
          <a:blip r:embed="rId6"/>
          <a:stretch>
            <a:fillRect/>
          </a:stretch>
        </p:blipFill>
        <p:spPr>
          <a:xfrm>
            <a:off x="571500" y="1315343"/>
            <a:ext cx="285750" cy="190500"/>
          </a:xfrm>
          <a:prstGeom prst="rect">
            <a:avLst/>
          </a:prstGeom>
        </p:spPr>
      </p:pic>
      <p:pic>
        <p:nvPicPr>
          <p:cNvPr id="7" name="Image 5" descr="preencoded.png"/>
          <p:cNvPicPr>
            <a:picLocks noChangeAspect="1"/>
          </p:cNvPicPr>
          <p:nvPr/>
        </p:nvPicPr>
        <p:blipFill>
          <a:blip r:embed="rId7"/>
          <a:stretch>
            <a:fillRect/>
          </a:stretch>
        </p:blipFill>
        <p:spPr>
          <a:xfrm>
            <a:off x="381000" y="3927128"/>
            <a:ext cx="5619750" cy="2645122"/>
          </a:xfrm>
          <a:prstGeom prst="rect">
            <a:avLst/>
          </a:prstGeom>
        </p:spPr>
      </p:pic>
      <p:pic>
        <p:nvPicPr>
          <p:cNvPr id="8" name="Image 6" descr="preencoded.png"/>
          <p:cNvPicPr>
            <a:picLocks noChangeAspect="1"/>
          </p:cNvPicPr>
          <p:nvPr/>
        </p:nvPicPr>
        <p:blipFill>
          <a:blip r:embed="rId8"/>
          <a:stretch>
            <a:fillRect/>
          </a:stretch>
        </p:blipFill>
        <p:spPr>
          <a:xfrm>
            <a:off x="571500" y="4150965"/>
            <a:ext cx="285750" cy="190500"/>
          </a:xfrm>
          <a:prstGeom prst="rect">
            <a:avLst/>
          </a:prstGeom>
        </p:spPr>
      </p:pic>
      <p:pic>
        <p:nvPicPr>
          <p:cNvPr id="9" name="Image 7" descr="preencoded.png"/>
          <p:cNvPicPr>
            <a:picLocks noChangeAspect="1"/>
          </p:cNvPicPr>
          <p:nvPr/>
        </p:nvPicPr>
        <p:blipFill>
          <a:blip r:embed="rId5"/>
          <a:stretch>
            <a:fillRect/>
          </a:stretch>
        </p:blipFill>
        <p:spPr>
          <a:xfrm>
            <a:off x="6191250" y="1091505"/>
            <a:ext cx="5619750" cy="2645122"/>
          </a:xfrm>
          <a:prstGeom prst="rect">
            <a:avLst/>
          </a:prstGeom>
        </p:spPr>
      </p:pic>
      <p:pic>
        <p:nvPicPr>
          <p:cNvPr id="10" name="Image 8" descr="preencoded.png"/>
          <p:cNvPicPr>
            <a:picLocks noChangeAspect="1"/>
          </p:cNvPicPr>
          <p:nvPr/>
        </p:nvPicPr>
        <p:blipFill>
          <a:blip r:embed="rId9"/>
          <a:stretch>
            <a:fillRect/>
          </a:stretch>
        </p:blipFill>
        <p:spPr>
          <a:xfrm>
            <a:off x="6381750" y="1315343"/>
            <a:ext cx="285750" cy="190500"/>
          </a:xfrm>
          <a:prstGeom prst="rect">
            <a:avLst/>
          </a:prstGeom>
        </p:spPr>
      </p:pic>
      <p:pic>
        <p:nvPicPr>
          <p:cNvPr id="11" name="Image 9" descr="preencoded.png"/>
          <p:cNvPicPr>
            <a:picLocks noChangeAspect="1"/>
          </p:cNvPicPr>
          <p:nvPr/>
        </p:nvPicPr>
        <p:blipFill>
          <a:blip r:embed="rId7"/>
          <a:stretch>
            <a:fillRect/>
          </a:stretch>
        </p:blipFill>
        <p:spPr>
          <a:xfrm>
            <a:off x="6191250" y="3927128"/>
            <a:ext cx="5619750" cy="2645122"/>
          </a:xfrm>
          <a:prstGeom prst="rect">
            <a:avLst/>
          </a:prstGeom>
        </p:spPr>
      </p:pic>
      <p:pic>
        <p:nvPicPr>
          <p:cNvPr id="12" name="Image 10" descr="preencoded.png"/>
          <p:cNvPicPr>
            <a:picLocks noChangeAspect="1"/>
          </p:cNvPicPr>
          <p:nvPr/>
        </p:nvPicPr>
        <p:blipFill>
          <a:blip r:embed="rId10"/>
          <a:stretch>
            <a:fillRect/>
          </a:stretch>
        </p:blipFill>
        <p:spPr>
          <a:xfrm>
            <a:off x="6381750" y="4150965"/>
            <a:ext cx="285750" cy="190500"/>
          </a:xfrm>
          <a:prstGeom prst="rect">
            <a:avLst/>
          </a:prstGeom>
        </p:spPr>
      </p:pic>
      <p:pic>
        <p:nvPicPr>
          <p:cNvPr id="13" name="Image 11" descr="preencoded.png"/>
          <p:cNvPicPr>
            <a:picLocks noChangeAspect="1"/>
          </p:cNvPicPr>
          <p:nvPr/>
        </p:nvPicPr>
        <p:blipFill>
          <a:blip r:embed="rId11"/>
          <a:stretch>
            <a:fillRect/>
          </a:stretch>
        </p:blipFill>
        <p:spPr>
          <a:xfrm>
            <a:off x="6381750" y="5379690"/>
            <a:ext cx="5238750" cy="935236"/>
          </a:xfrm>
          <a:prstGeom prst="rect">
            <a:avLst/>
          </a:prstGeom>
        </p:spPr>
      </p:pic>
      <p:pic>
        <p:nvPicPr>
          <p:cNvPr id="14" name="Image 12" descr="preencoded.png"/>
          <p:cNvPicPr>
            <a:picLocks noChangeAspect="1"/>
          </p:cNvPicPr>
          <p:nvPr/>
        </p:nvPicPr>
        <p:blipFill>
          <a:blip r:embed="rId12"/>
          <a:stretch>
            <a:fillRect/>
          </a:stretch>
        </p:blipFill>
        <p:spPr>
          <a:xfrm>
            <a:off x="6524625" y="5546378"/>
            <a:ext cx="190500" cy="152400"/>
          </a:xfrm>
          <a:prstGeom prst="rect">
            <a:avLst/>
          </a:prstGeom>
        </p:spPr>
      </p:pic>
      <p:sp>
        <p:nvSpPr>
          <p:cNvPr id="15" name="Text 0"/>
          <p:cNvSpPr/>
          <p:nvPr/>
        </p:nvSpPr>
        <p:spPr>
          <a:xfrm>
            <a:off x="581025" y="285750"/>
            <a:ext cx="4623197"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6" name="Text 1"/>
          <p:cNvSpPr/>
          <p:nvPr/>
        </p:nvSpPr>
        <p:spPr>
          <a:xfrm>
            <a:off x="581025" y="485775"/>
            <a:ext cx="115214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Self-care and Non-antibiotic Options</a:t>
            </a:r>
            <a:endParaRPr lang="en-US" sz="2100" dirty="0"/>
          </a:p>
        </p:txBody>
      </p:sp>
      <p:sp>
        <p:nvSpPr>
          <p:cNvPr id="17" name="Text 2"/>
          <p:cNvSpPr/>
          <p:nvPr/>
        </p:nvSpPr>
        <p:spPr>
          <a:xfrm>
            <a:off x="971550" y="128200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Hydration &amp; Flushing</a:t>
            </a:r>
            <a:endParaRPr lang="en-US" sz="1350" dirty="0"/>
          </a:p>
        </p:txBody>
      </p:sp>
      <p:sp>
        <p:nvSpPr>
          <p:cNvPr id="18" name="Text 3"/>
          <p:cNvSpPr/>
          <p:nvPr/>
        </p:nvSpPr>
        <p:spPr>
          <a:xfrm>
            <a:off x="697855" y="1653480"/>
            <a:ext cx="5238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Adequate fluid intake:</a:t>
            </a:r>
            <a:r>
              <a:rPr lang="en-US" sz="1125" dirty="0">
                <a:solidFill>
                  <a:srgbClr val="4B5563"/>
                </a:solidFill>
              </a:rPr>
              <a:t>Recommended as a reasonable self-care measure to encourage bladder flushing.</a:t>
            </a:r>
            <a:endParaRPr lang="en-US" sz="1125" dirty="0"/>
          </a:p>
        </p:txBody>
      </p:sp>
      <p:sp>
        <p:nvSpPr>
          <p:cNvPr id="19" name="Text 4"/>
          <p:cNvSpPr/>
          <p:nvPr/>
        </p:nvSpPr>
        <p:spPr>
          <a:xfrm>
            <a:off x="697855" y="2158305"/>
            <a:ext cx="1149414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Evidence:</a:t>
            </a:r>
            <a:r>
              <a:rPr lang="en-US" sz="1125" dirty="0">
                <a:solidFill>
                  <a:srgbClr val="4B5563"/>
                </a:solidFill>
              </a:rPr>
              <a:t>Remains limited but is strongly supported by clinical consensus.</a:t>
            </a:r>
            <a:endParaRPr lang="en-US" sz="1125" dirty="0"/>
          </a:p>
        </p:txBody>
      </p:sp>
      <p:sp>
        <p:nvSpPr>
          <p:cNvPr id="20" name="Text 5"/>
          <p:cNvSpPr/>
          <p:nvPr/>
        </p:nvSpPr>
        <p:spPr>
          <a:xfrm>
            <a:off x="697855" y="2448818"/>
            <a:ext cx="106299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Advice:</a:t>
            </a:r>
            <a:r>
              <a:rPr lang="en-US" sz="1125" dirty="0">
                <a:solidFill>
                  <a:srgbClr val="4B5563"/>
                </a:solidFill>
              </a:rPr>
              <a:t>Drink enough to keep urine pale and avoid dehydration.</a:t>
            </a:r>
            <a:endParaRPr lang="en-US" sz="1125" dirty="0"/>
          </a:p>
        </p:txBody>
      </p:sp>
      <p:sp>
        <p:nvSpPr>
          <p:cNvPr id="21" name="Text 6"/>
          <p:cNvSpPr/>
          <p:nvPr/>
        </p:nvSpPr>
        <p:spPr>
          <a:xfrm>
            <a:off x="971550" y="411762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Symptom Management</a:t>
            </a:r>
            <a:endParaRPr lang="en-US" sz="1350" dirty="0"/>
          </a:p>
        </p:txBody>
      </p:sp>
      <p:sp>
        <p:nvSpPr>
          <p:cNvPr id="22" name="Text 7"/>
          <p:cNvSpPr/>
          <p:nvPr/>
        </p:nvSpPr>
        <p:spPr>
          <a:xfrm>
            <a:off x="697855" y="4489103"/>
            <a:ext cx="1149414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Analgesia:</a:t>
            </a:r>
            <a:r>
              <a:rPr lang="en-US" sz="1125" dirty="0">
                <a:solidFill>
                  <a:srgbClr val="4B5563"/>
                </a:solidFill>
              </a:rPr>
              <a:t>Use Paracetamol or Ibuprofen for dysuria and suprapubic discomfort.</a:t>
            </a:r>
            <a:endParaRPr lang="en-US" sz="1125" dirty="0"/>
          </a:p>
        </p:txBody>
      </p:sp>
      <p:sp>
        <p:nvSpPr>
          <p:cNvPr id="23" name="Text 8"/>
          <p:cNvSpPr/>
          <p:nvPr/>
        </p:nvSpPr>
        <p:spPr>
          <a:xfrm>
            <a:off x="697855" y="4779615"/>
            <a:ext cx="5238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Potassium Citrate:</a:t>
            </a:r>
            <a:r>
              <a:rPr lang="en-US" sz="1125" dirty="0">
                <a:solidFill>
                  <a:srgbClr val="4B5563"/>
                </a:solidFill>
              </a:rPr>
              <a:t>Alkalinises urine. Some patients find relief, but clinical evidence is limited.</a:t>
            </a:r>
            <a:endParaRPr lang="en-US" sz="1125" dirty="0"/>
          </a:p>
        </p:txBody>
      </p:sp>
      <p:sp>
        <p:nvSpPr>
          <p:cNvPr id="24" name="Text 9"/>
          <p:cNvSpPr/>
          <p:nvPr/>
        </p:nvSpPr>
        <p:spPr>
          <a:xfrm>
            <a:off x="697855" y="5284440"/>
            <a:ext cx="5238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Wait and See:</a:t>
            </a:r>
            <a:r>
              <a:rPr lang="en-US" sz="1125" dirty="0">
                <a:solidFill>
                  <a:srgbClr val="4B5563"/>
                </a:solidFill>
              </a:rPr>
              <a:t>Natural resolution occurs in approx.</a:t>
            </a:r>
            <a:r>
              <a:rPr lang="en-US" sz="1125" b="1" dirty="0">
                <a:solidFill>
                  <a:srgbClr val="27AE60"/>
                </a:solidFill>
              </a:rPr>
              <a:t>50% of cases within 3 days</a:t>
            </a:r>
            <a:r>
              <a:rPr lang="en-US" sz="1125" dirty="0">
                <a:solidFill>
                  <a:srgbClr val="4B5563"/>
                </a:solidFill>
              </a:rPr>
              <a:t>without antibiotics.</a:t>
            </a:r>
            <a:endParaRPr lang="en-US" sz="1125" dirty="0"/>
          </a:p>
        </p:txBody>
      </p:sp>
      <p:sp>
        <p:nvSpPr>
          <p:cNvPr id="25" name="Text 10"/>
          <p:cNvSpPr/>
          <p:nvPr/>
        </p:nvSpPr>
        <p:spPr>
          <a:xfrm>
            <a:off x="6781800" y="128200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The Cranberry Verdict</a:t>
            </a:r>
            <a:endParaRPr lang="en-US" sz="1350" dirty="0"/>
          </a:p>
        </p:txBody>
      </p:sp>
      <p:sp>
        <p:nvSpPr>
          <p:cNvPr id="26" name="Text 11"/>
          <p:cNvSpPr/>
          <p:nvPr/>
        </p:nvSpPr>
        <p:spPr>
          <a:xfrm>
            <a:off x="6508105" y="1653480"/>
            <a:ext cx="5238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NICE Position (2023):</a:t>
            </a:r>
            <a:r>
              <a:rPr lang="en-US" sz="1125" dirty="0">
                <a:solidFill>
                  <a:srgbClr val="4B5563"/>
                </a:solidFill>
              </a:rPr>
              <a:t>Cranberry products are</a:t>
            </a:r>
            <a:r>
              <a:rPr lang="en-US" sz="1125" b="1" dirty="0">
                <a:solidFill>
                  <a:srgbClr val="D63031"/>
                </a:solidFill>
              </a:rPr>
              <a:t>NOT recommended</a:t>
            </a:r>
            <a:r>
              <a:rPr lang="en-US" sz="1125" dirty="0">
                <a:solidFill>
                  <a:srgbClr val="4B5563"/>
                </a:solidFill>
              </a:rPr>
              <a:t>for the treatment of acute UTI.</a:t>
            </a:r>
            <a:endParaRPr lang="en-US" sz="1125" dirty="0"/>
          </a:p>
        </p:txBody>
      </p:sp>
      <p:sp>
        <p:nvSpPr>
          <p:cNvPr id="27" name="Text 12"/>
          <p:cNvSpPr/>
          <p:nvPr/>
        </p:nvSpPr>
        <p:spPr>
          <a:xfrm>
            <a:off x="6508105" y="2158305"/>
            <a:ext cx="568389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Prevention:</a:t>
            </a:r>
            <a:r>
              <a:rPr lang="en-US" sz="1125" dirty="0">
                <a:solidFill>
                  <a:srgbClr val="4B5563"/>
                </a:solidFill>
              </a:rPr>
              <a:t>Evidence for preventive use is also deemed insufficient by NICE.</a:t>
            </a:r>
            <a:endParaRPr lang="en-US" sz="1125" dirty="0"/>
          </a:p>
        </p:txBody>
      </p:sp>
      <p:sp>
        <p:nvSpPr>
          <p:cNvPr id="28" name="Text 13"/>
          <p:cNvSpPr/>
          <p:nvPr/>
        </p:nvSpPr>
        <p:spPr>
          <a:xfrm>
            <a:off x="6508105" y="2448818"/>
            <a:ext cx="5238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B5563"/>
                </a:solidFill>
              </a:rPr>
              <a:t>Discussion:</a:t>
            </a:r>
            <a:r>
              <a:rPr lang="en-US" sz="1125" dirty="0">
                <a:solidFill>
                  <a:srgbClr val="4B5563"/>
                </a:solidFill>
              </a:rPr>
              <a:t>If a patient wants to try them, they are generally not harmful, but manage expectations regarding efficacy.</a:t>
            </a:r>
            <a:endParaRPr lang="en-US" sz="1125" dirty="0"/>
          </a:p>
        </p:txBody>
      </p:sp>
      <p:sp>
        <p:nvSpPr>
          <p:cNvPr id="29" name="Text 14"/>
          <p:cNvSpPr/>
          <p:nvPr/>
        </p:nvSpPr>
        <p:spPr>
          <a:xfrm>
            <a:off x="6781800" y="411762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Consultation Framing</a:t>
            </a:r>
            <a:endParaRPr lang="en-US" sz="1350" dirty="0"/>
          </a:p>
        </p:txBody>
      </p:sp>
      <p:sp>
        <p:nvSpPr>
          <p:cNvPr id="30" name="Text 15"/>
          <p:cNvSpPr/>
          <p:nvPr/>
        </p:nvSpPr>
        <p:spPr>
          <a:xfrm>
            <a:off x="6508105" y="4489103"/>
            <a:ext cx="568389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Explore patient expectations early regarding antibiotic use.</a:t>
            </a:r>
            <a:endParaRPr lang="en-US" sz="1125" dirty="0"/>
          </a:p>
        </p:txBody>
      </p:sp>
      <p:sp>
        <p:nvSpPr>
          <p:cNvPr id="31" name="Text 16"/>
          <p:cNvSpPr/>
          <p:nvPr/>
        </p:nvSpPr>
        <p:spPr>
          <a:xfrm>
            <a:off x="6508105" y="4779615"/>
            <a:ext cx="523875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rPr>
              <a:t>Use the "50% resolution" stat to reassure patients considering the back-up prescription route.</a:t>
            </a:r>
            <a:endParaRPr lang="en-US" sz="1125" dirty="0"/>
          </a:p>
        </p:txBody>
      </p:sp>
      <p:sp>
        <p:nvSpPr>
          <p:cNvPr id="32" name="Text 17"/>
          <p:cNvSpPr/>
          <p:nvPr/>
        </p:nvSpPr>
        <p:spPr>
          <a:xfrm>
            <a:off x="6810375" y="5522565"/>
            <a:ext cx="25603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2400E"/>
                </a:solidFill>
              </a:rPr>
              <a:t>AKT QUICK RECALL</a:t>
            </a:r>
            <a:endParaRPr lang="en-US" sz="1050" dirty="0"/>
          </a:p>
        </p:txBody>
      </p:sp>
      <p:sp>
        <p:nvSpPr>
          <p:cNvPr id="33" name="Text 18"/>
          <p:cNvSpPr/>
          <p:nvPr/>
        </p:nvSpPr>
        <p:spPr>
          <a:xfrm>
            <a:off x="6524625" y="5798790"/>
            <a:ext cx="4953000" cy="373261"/>
          </a:xfrm>
          <a:prstGeom prst="rect">
            <a:avLst/>
          </a:prstGeom>
          <a:noFill/>
          <a:ln/>
        </p:spPr>
        <p:txBody>
          <a:bodyPr vert="horz" wrap="square" lIns="0" tIns="0" rIns="0" bIns="0" rtlCol="0" anchor="ctr"/>
          <a:lstStyle/>
          <a:p>
            <a:pPr marL="0" indent="0">
              <a:lnSpc>
                <a:spcPts val="1470"/>
              </a:lnSpc>
              <a:buNone/>
            </a:pPr>
            <a:r>
              <a:rPr lang="en-US" sz="1050" dirty="0">
                <a:solidFill>
                  <a:srgbClr val="92400E"/>
                </a:solidFill>
              </a:rPr>
              <a:t>NICE NG109: Do not offer cranberry products to treat an acute UTI. They do not reduce symptoms or improve cure rates compared to placebo.</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595938" cy="5480745"/>
          </a:xfrm>
          <a:prstGeom prst="rect">
            <a:avLst/>
          </a:prstGeom>
        </p:spPr>
      </p:pic>
      <p:pic>
        <p:nvPicPr>
          <p:cNvPr id="6" name="Image 4" descr="preencoded.png"/>
          <p:cNvPicPr>
            <a:picLocks noChangeAspect="1"/>
          </p:cNvPicPr>
          <p:nvPr/>
        </p:nvPicPr>
        <p:blipFill>
          <a:blip r:embed="rId6"/>
          <a:stretch>
            <a:fillRect/>
          </a:stretch>
        </p:blipFill>
        <p:spPr>
          <a:xfrm>
            <a:off x="619125" y="1384102"/>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5591175"/>
            <a:ext cx="5119688" cy="742950"/>
          </a:xfrm>
          <a:prstGeom prst="rect">
            <a:avLst/>
          </a:prstGeom>
        </p:spPr>
      </p:pic>
      <p:pic>
        <p:nvPicPr>
          <p:cNvPr id="8" name="Image 6" descr="preencoded.png"/>
          <p:cNvPicPr>
            <a:picLocks noChangeAspect="1"/>
          </p:cNvPicPr>
          <p:nvPr/>
        </p:nvPicPr>
        <p:blipFill>
          <a:blip r:embed="rId8"/>
          <a:stretch>
            <a:fillRect/>
          </a:stretch>
        </p:blipFill>
        <p:spPr>
          <a:xfrm>
            <a:off x="762000" y="5769918"/>
            <a:ext cx="190500" cy="152400"/>
          </a:xfrm>
          <a:prstGeom prst="rect">
            <a:avLst/>
          </a:prstGeom>
        </p:spPr>
      </p:pic>
      <p:pic>
        <p:nvPicPr>
          <p:cNvPr id="9" name="Image 7" descr="preencoded.png"/>
          <p:cNvPicPr>
            <a:picLocks noChangeAspect="1"/>
          </p:cNvPicPr>
          <p:nvPr/>
        </p:nvPicPr>
        <p:blipFill>
          <a:blip r:embed="rId9"/>
          <a:stretch>
            <a:fillRect/>
          </a:stretch>
        </p:blipFill>
        <p:spPr>
          <a:xfrm>
            <a:off x="6215063" y="1091505"/>
            <a:ext cx="5595938" cy="2645122"/>
          </a:xfrm>
          <a:prstGeom prst="rect">
            <a:avLst/>
          </a:prstGeom>
        </p:spPr>
      </p:pic>
      <p:pic>
        <p:nvPicPr>
          <p:cNvPr id="10" name="Image 8" descr="preencoded.png"/>
          <p:cNvPicPr>
            <a:picLocks noChangeAspect="1"/>
          </p:cNvPicPr>
          <p:nvPr/>
        </p:nvPicPr>
        <p:blipFill>
          <a:blip r:embed="rId10"/>
          <a:stretch>
            <a:fillRect/>
          </a:stretch>
        </p:blipFill>
        <p:spPr>
          <a:xfrm>
            <a:off x="6453188" y="1329630"/>
            <a:ext cx="5119688" cy="261937"/>
          </a:xfrm>
          <a:prstGeom prst="rect">
            <a:avLst/>
          </a:prstGeom>
        </p:spPr>
      </p:pic>
      <p:pic>
        <p:nvPicPr>
          <p:cNvPr id="11" name="Image 9" descr="preencoded.png"/>
          <p:cNvPicPr>
            <a:picLocks noChangeAspect="1"/>
          </p:cNvPicPr>
          <p:nvPr/>
        </p:nvPicPr>
        <p:blipFill>
          <a:blip r:embed="rId11"/>
          <a:stretch>
            <a:fillRect/>
          </a:stretch>
        </p:blipFill>
        <p:spPr>
          <a:xfrm>
            <a:off x="6453188" y="1741289"/>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215063" y="3927128"/>
            <a:ext cx="5595938" cy="2645122"/>
          </a:xfrm>
          <a:prstGeom prst="rect">
            <a:avLst/>
          </a:prstGeom>
        </p:spPr>
      </p:pic>
      <p:pic>
        <p:nvPicPr>
          <p:cNvPr id="13" name="Image 11" descr="preencoded.png"/>
          <p:cNvPicPr>
            <a:picLocks noChangeAspect="1"/>
          </p:cNvPicPr>
          <p:nvPr/>
        </p:nvPicPr>
        <p:blipFill>
          <a:blip r:embed="rId13"/>
          <a:stretch>
            <a:fillRect/>
          </a:stretch>
        </p:blipFill>
        <p:spPr>
          <a:xfrm>
            <a:off x="6453188" y="4219724"/>
            <a:ext cx="238125" cy="190500"/>
          </a:xfrm>
          <a:prstGeom prst="rect">
            <a:avLst/>
          </a:prstGeom>
        </p:spPr>
      </p:pic>
      <p:sp>
        <p:nvSpPr>
          <p:cNvPr id="14" name="Text 0"/>
          <p:cNvSpPr/>
          <p:nvPr/>
        </p:nvSpPr>
        <p:spPr>
          <a:xfrm>
            <a:off x="581025" y="285750"/>
            <a:ext cx="5009704"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5"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Back-up (Delayed) Prescribing Strategy</a:t>
            </a:r>
            <a:endParaRPr lang="en-US" sz="2100" dirty="0"/>
          </a:p>
        </p:txBody>
      </p:sp>
      <p:sp>
        <p:nvSpPr>
          <p:cNvPr id="16" name="Text 2"/>
          <p:cNvSpPr/>
          <p:nvPr/>
        </p:nvSpPr>
        <p:spPr>
          <a:xfrm>
            <a:off x="971550" y="132963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Implementation Protocol</a:t>
            </a:r>
            <a:endParaRPr lang="en-US" sz="1500" dirty="0"/>
          </a:p>
        </p:txBody>
      </p:sp>
      <p:sp>
        <p:nvSpPr>
          <p:cNvPr id="17" name="Text 3"/>
          <p:cNvSpPr/>
          <p:nvPr/>
        </p:nvSpPr>
        <p:spPr>
          <a:xfrm>
            <a:off x="857250" y="1805880"/>
            <a:ext cx="48815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Patient Selection:</a:t>
            </a:r>
            <a:r>
              <a:rPr lang="en-US" sz="1275" dirty="0">
                <a:solidFill>
                  <a:srgbClr val="2D3436"/>
                </a:solidFill>
              </a:rPr>
              <a:t> Ideal for women with mild symptoms who are hesitant about immediate antibiotics.</a:t>
            </a:r>
            <a:endParaRPr lang="en-US" sz="1275" dirty="0"/>
          </a:p>
        </p:txBody>
      </p:sp>
      <p:sp>
        <p:nvSpPr>
          <p:cNvPr id="18" name="Text 4"/>
          <p:cNvSpPr/>
          <p:nvPr/>
        </p:nvSpPr>
        <p:spPr>
          <a:xfrm>
            <a:off x="857250" y="2405955"/>
            <a:ext cx="48815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The 48-Hour Rule:</a:t>
            </a:r>
            <a:r>
              <a:rPr lang="en-US" sz="1275" dirty="0">
                <a:solidFill>
                  <a:srgbClr val="2D3436"/>
                </a:solidFill>
              </a:rPr>
              <a:t> Advise waiting 48–72 hours before starting the prescription.</a:t>
            </a:r>
            <a:endParaRPr lang="en-US" sz="1275" dirty="0"/>
          </a:p>
        </p:txBody>
      </p:sp>
      <p:sp>
        <p:nvSpPr>
          <p:cNvPr id="19" name="Text 5"/>
          <p:cNvSpPr/>
          <p:nvPr/>
        </p:nvSpPr>
        <p:spPr>
          <a:xfrm>
            <a:off x="857250" y="3006030"/>
            <a:ext cx="48815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Trigger for Use:</a:t>
            </a:r>
            <a:r>
              <a:rPr lang="en-US" sz="1275" dirty="0">
                <a:solidFill>
                  <a:srgbClr val="2D3436"/>
                </a:solidFill>
              </a:rPr>
              <a:t> Instruct to use only if symptoms worsen significantly or fail to improve by day 3.</a:t>
            </a:r>
            <a:endParaRPr lang="en-US" sz="1275" dirty="0"/>
          </a:p>
        </p:txBody>
      </p:sp>
      <p:sp>
        <p:nvSpPr>
          <p:cNvPr id="20" name="Text 6"/>
          <p:cNvSpPr/>
          <p:nvPr/>
        </p:nvSpPr>
        <p:spPr>
          <a:xfrm>
            <a:off x="857250" y="3606105"/>
            <a:ext cx="48815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MSU Integration:</a:t>
            </a:r>
            <a:r>
              <a:rPr lang="en-US" sz="1275" dirty="0">
                <a:solidFill>
                  <a:srgbClr val="2D3436"/>
                </a:solidFill>
              </a:rPr>
              <a:t> If a culture is sent, advise using the back-up if symptoms persist until the result is back.</a:t>
            </a:r>
            <a:endParaRPr lang="en-US" sz="1275" dirty="0"/>
          </a:p>
        </p:txBody>
      </p:sp>
      <p:sp>
        <p:nvSpPr>
          <p:cNvPr id="21" name="Text 7"/>
          <p:cNvSpPr/>
          <p:nvPr/>
        </p:nvSpPr>
        <p:spPr>
          <a:xfrm>
            <a:off x="857250" y="4206180"/>
            <a:ext cx="4881563"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D3436"/>
                </a:solidFill>
              </a:rPr>
              <a:t>Prescription Logistics:</a:t>
            </a:r>
            <a:r>
              <a:rPr lang="en-US" sz="1275" dirty="0">
                <a:solidFill>
                  <a:srgbClr val="2D3436"/>
                </a:solidFill>
              </a:rPr>
              <a:t> Issue a post-dated script or a standard script with clear verbal/written "delay" instructions.</a:t>
            </a:r>
            <a:endParaRPr lang="en-US" sz="1275" dirty="0"/>
          </a:p>
        </p:txBody>
      </p:sp>
      <p:sp>
        <p:nvSpPr>
          <p:cNvPr id="22" name="Text 8"/>
          <p:cNvSpPr/>
          <p:nvPr/>
        </p:nvSpPr>
        <p:spPr>
          <a:xfrm>
            <a:off x="952500" y="5591175"/>
            <a:ext cx="4833938" cy="74295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 Evidence: ~50% of uncomplicated lower UTIs resolve within 3 days without any antibiotic intervention.</a:t>
            </a:r>
            <a:endParaRPr lang="en-US" sz="1200" dirty="0"/>
          </a:p>
        </p:txBody>
      </p:sp>
      <p:sp>
        <p:nvSpPr>
          <p:cNvPr id="23" name="Text 9"/>
          <p:cNvSpPr/>
          <p:nvPr/>
        </p:nvSpPr>
        <p:spPr>
          <a:xfrm>
            <a:off x="6548438" y="1329630"/>
            <a:ext cx="4929188" cy="261937"/>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SCA ROLE-PLAY FRAMING</a:t>
            </a:r>
            <a:endParaRPr lang="en-US" sz="975" dirty="0"/>
          </a:p>
        </p:txBody>
      </p:sp>
      <p:sp>
        <p:nvSpPr>
          <p:cNvPr id="24" name="Text 10"/>
          <p:cNvSpPr/>
          <p:nvPr/>
        </p:nvSpPr>
        <p:spPr>
          <a:xfrm>
            <a:off x="6805613" y="1686818"/>
            <a:ext cx="53863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Patient Communication Tips</a:t>
            </a:r>
            <a:endParaRPr lang="en-US" sz="1500" dirty="0"/>
          </a:p>
        </p:txBody>
      </p:sp>
      <p:sp>
        <p:nvSpPr>
          <p:cNvPr id="25" name="Text 11"/>
          <p:cNvSpPr/>
          <p:nvPr/>
        </p:nvSpPr>
        <p:spPr>
          <a:xfrm>
            <a:off x="6691313" y="2163068"/>
            <a:ext cx="4881563"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Negotiate shared decision-making: "We could treat now, or we could see if your body clears it first with a 'safety net' script."</a:t>
            </a:r>
            <a:endParaRPr lang="en-US" sz="1275" dirty="0"/>
          </a:p>
        </p:txBody>
      </p:sp>
      <p:sp>
        <p:nvSpPr>
          <p:cNvPr id="26" name="Text 12"/>
          <p:cNvSpPr/>
          <p:nvPr/>
        </p:nvSpPr>
        <p:spPr>
          <a:xfrm>
            <a:off x="6691313" y="2763143"/>
            <a:ext cx="4881563"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Explain the "Antibiotic Paradox": Overuse leads to resistance, making future infections harder to treat.</a:t>
            </a:r>
            <a:endParaRPr lang="en-US" sz="1275" dirty="0"/>
          </a:p>
        </p:txBody>
      </p:sp>
      <p:sp>
        <p:nvSpPr>
          <p:cNvPr id="27" name="Text 13"/>
          <p:cNvSpPr/>
          <p:nvPr/>
        </p:nvSpPr>
        <p:spPr>
          <a:xfrm>
            <a:off x="6805613" y="4165253"/>
            <a:ext cx="53863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Safety-Netting Instructions</a:t>
            </a:r>
            <a:endParaRPr lang="en-US" sz="1500" dirty="0"/>
          </a:p>
        </p:txBody>
      </p:sp>
      <p:sp>
        <p:nvSpPr>
          <p:cNvPr id="28" name="Text 14"/>
          <p:cNvSpPr/>
          <p:nvPr/>
        </p:nvSpPr>
        <p:spPr>
          <a:xfrm>
            <a:off x="6691313" y="4641503"/>
            <a:ext cx="4881563" cy="10191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Abandon the "wait" and seek immediate review if:</a:t>
            </a:r>
            <a:endParaRPr lang="en-US" sz="12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49448"/>
            <a:ext cx="57150" cy="476250"/>
          </a:xfrm>
          <a:prstGeom prst="rect">
            <a:avLst/>
          </a:prstGeom>
        </p:spPr>
      </p:pic>
      <p:pic>
        <p:nvPicPr>
          <p:cNvPr id="5" name="Image 3" descr="preencoded.png"/>
          <p:cNvPicPr>
            <a:picLocks noChangeAspect="1"/>
          </p:cNvPicPr>
          <p:nvPr/>
        </p:nvPicPr>
        <p:blipFill>
          <a:blip r:embed="rId5"/>
          <a:stretch>
            <a:fillRect/>
          </a:stretch>
        </p:blipFill>
        <p:spPr>
          <a:xfrm>
            <a:off x="381000" y="1099096"/>
            <a:ext cx="5572125" cy="2650927"/>
          </a:xfrm>
          <a:prstGeom prst="rect">
            <a:avLst/>
          </a:prstGeom>
        </p:spPr>
      </p:pic>
      <p:pic>
        <p:nvPicPr>
          <p:cNvPr id="6" name="Image 4" descr="preencoded.png"/>
          <p:cNvPicPr>
            <a:picLocks noChangeAspect="1"/>
          </p:cNvPicPr>
          <p:nvPr/>
        </p:nvPicPr>
        <p:blipFill>
          <a:blip r:embed="rId6"/>
          <a:stretch>
            <a:fillRect/>
          </a:stretch>
        </p:blipFill>
        <p:spPr>
          <a:xfrm>
            <a:off x="571500" y="1251496"/>
            <a:ext cx="342900" cy="342900"/>
          </a:xfrm>
          <a:prstGeom prst="rect">
            <a:avLst/>
          </a:prstGeom>
        </p:spPr>
      </p:pic>
      <p:pic>
        <p:nvPicPr>
          <p:cNvPr id="7" name="Image 5" descr="preencoded.png"/>
          <p:cNvPicPr>
            <a:picLocks noChangeAspect="1"/>
          </p:cNvPicPr>
          <p:nvPr/>
        </p:nvPicPr>
        <p:blipFill>
          <a:blip r:embed="rId7"/>
          <a:stretch>
            <a:fillRect/>
          </a:stretch>
        </p:blipFill>
        <p:spPr>
          <a:xfrm>
            <a:off x="635794" y="1335286"/>
            <a:ext cx="214313" cy="175320"/>
          </a:xfrm>
          <a:prstGeom prst="rect">
            <a:avLst/>
          </a:prstGeom>
        </p:spPr>
      </p:pic>
      <p:pic>
        <p:nvPicPr>
          <p:cNvPr id="8" name="Image 6" descr="preencoded.png"/>
          <p:cNvPicPr>
            <a:picLocks noChangeAspect="1"/>
          </p:cNvPicPr>
          <p:nvPr/>
        </p:nvPicPr>
        <p:blipFill>
          <a:blip r:embed="rId8"/>
          <a:stretch>
            <a:fillRect/>
          </a:stretch>
        </p:blipFill>
        <p:spPr>
          <a:xfrm>
            <a:off x="381000" y="3902422"/>
            <a:ext cx="5572125" cy="2650927"/>
          </a:xfrm>
          <a:prstGeom prst="rect">
            <a:avLst/>
          </a:prstGeom>
        </p:spPr>
      </p:pic>
      <p:pic>
        <p:nvPicPr>
          <p:cNvPr id="9" name="Image 7" descr="preencoded.png"/>
          <p:cNvPicPr>
            <a:picLocks noChangeAspect="1"/>
          </p:cNvPicPr>
          <p:nvPr/>
        </p:nvPicPr>
        <p:blipFill>
          <a:blip r:embed="rId9"/>
          <a:stretch>
            <a:fillRect/>
          </a:stretch>
        </p:blipFill>
        <p:spPr>
          <a:xfrm>
            <a:off x="571500" y="4054822"/>
            <a:ext cx="342900" cy="342900"/>
          </a:xfrm>
          <a:prstGeom prst="rect">
            <a:avLst/>
          </a:prstGeom>
        </p:spPr>
      </p:pic>
      <p:pic>
        <p:nvPicPr>
          <p:cNvPr id="10" name="Image 8" descr="preencoded.png"/>
          <p:cNvPicPr>
            <a:picLocks noChangeAspect="1"/>
          </p:cNvPicPr>
          <p:nvPr/>
        </p:nvPicPr>
        <p:blipFill>
          <a:blip r:embed="rId10"/>
          <a:stretch>
            <a:fillRect/>
          </a:stretch>
        </p:blipFill>
        <p:spPr>
          <a:xfrm>
            <a:off x="635794" y="4138613"/>
            <a:ext cx="214313" cy="175320"/>
          </a:xfrm>
          <a:prstGeom prst="rect">
            <a:avLst/>
          </a:prstGeom>
        </p:spPr>
      </p:pic>
      <p:pic>
        <p:nvPicPr>
          <p:cNvPr id="11" name="Image 9" descr="preencoded.png"/>
          <p:cNvPicPr>
            <a:picLocks noChangeAspect="1"/>
          </p:cNvPicPr>
          <p:nvPr/>
        </p:nvPicPr>
        <p:blipFill>
          <a:blip r:embed="rId11"/>
          <a:stretch>
            <a:fillRect/>
          </a:stretch>
        </p:blipFill>
        <p:spPr>
          <a:xfrm>
            <a:off x="6238875" y="1099096"/>
            <a:ext cx="5572125" cy="2193727"/>
          </a:xfrm>
          <a:prstGeom prst="rect">
            <a:avLst/>
          </a:prstGeom>
        </p:spPr>
      </p:pic>
      <p:pic>
        <p:nvPicPr>
          <p:cNvPr id="12" name="Image 10" descr="preencoded.png"/>
          <p:cNvPicPr>
            <a:picLocks noChangeAspect="1"/>
          </p:cNvPicPr>
          <p:nvPr/>
        </p:nvPicPr>
        <p:blipFill>
          <a:blip r:embed="rId12"/>
          <a:stretch>
            <a:fillRect/>
          </a:stretch>
        </p:blipFill>
        <p:spPr>
          <a:xfrm>
            <a:off x="6429375" y="1251496"/>
            <a:ext cx="342900" cy="342900"/>
          </a:xfrm>
          <a:prstGeom prst="rect">
            <a:avLst/>
          </a:prstGeom>
        </p:spPr>
      </p:pic>
      <p:pic>
        <p:nvPicPr>
          <p:cNvPr id="13" name="Image 11" descr="preencoded.png"/>
          <p:cNvPicPr>
            <a:picLocks noChangeAspect="1"/>
          </p:cNvPicPr>
          <p:nvPr/>
        </p:nvPicPr>
        <p:blipFill>
          <a:blip r:embed="rId13"/>
          <a:stretch>
            <a:fillRect/>
          </a:stretch>
        </p:blipFill>
        <p:spPr>
          <a:xfrm>
            <a:off x="6493669" y="1335286"/>
            <a:ext cx="214313" cy="175320"/>
          </a:xfrm>
          <a:prstGeom prst="rect">
            <a:avLst/>
          </a:prstGeom>
        </p:spPr>
      </p:pic>
      <p:pic>
        <p:nvPicPr>
          <p:cNvPr id="14" name="Image 12" descr="preencoded.png"/>
          <p:cNvPicPr>
            <a:picLocks noChangeAspect="1"/>
          </p:cNvPicPr>
          <p:nvPr/>
        </p:nvPicPr>
        <p:blipFill>
          <a:blip r:embed="rId14"/>
          <a:stretch>
            <a:fillRect/>
          </a:stretch>
        </p:blipFill>
        <p:spPr>
          <a:xfrm>
            <a:off x="6238875" y="3445222"/>
            <a:ext cx="5572125" cy="2193727"/>
          </a:xfrm>
          <a:prstGeom prst="rect">
            <a:avLst/>
          </a:prstGeom>
        </p:spPr>
      </p:pic>
      <p:pic>
        <p:nvPicPr>
          <p:cNvPr id="15" name="Image 13" descr="preencoded.png"/>
          <p:cNvPicPr>
            <a:picLocks noChangeAspect="1"/>
          </p:cNvPicPr>
          <p:nvPr/>
        </p:nvPicPr>
        <p:blipFill>
          <a:blip r:embed="rId15"/>
          <a:stretch>
            <a:fillRect/>
          </a:stretch>
        </p:blipFill>
        <p:spPr>
          <a:xfrm>
            <a:off x="6429375" y="3597622"/>
            <a:ext cx="342900" cy="342900"/>
          </a:xfrm>
          <a:prstGeom prst="rect">
            <a:avLst/>
          </a:prstGeom>
        </p:spPr>
      </p:pic>
      <p:pic>
        <p:nvPicPr>
          <p:cNvPr id="16" name="Image 14" descr="preencoded.png"/>
          <p:cNvPicPr>
            <a:picLocks noChangeAspect="1"/>
          </p:cNvPicPr>
          <p:nvPr/>
        </p:nvPicPr>
        <p:blipFill>
          <a:blip r:embed="rId16"/>
          <a:stretch>
            <a:fillRect/>
          </a:stretch>
        </p:blipFill>
        <p:spPr>
          <a:xfrm>
            <a:off x="6493669" y="3681413"/>
            <a:ext cx="214313" cy="175320"/>
          </a:xfrm>
          <a:prstGeom prst="rect">
            <a:avLst/>
          </a:prstGeom>
        </p:spPr>
      </p:pic>
      <p:pic>
        <p:nvPicPr>
          <p:cNvPr id="17" name="Image 15" descr="preencoded.png"/>
          <p:cNvPicPr>
            <a:picLocks noChangeAspect="1"/>
          </p:cNvPicPr>
          <p:nvPr/>
        </p:nvPicPr>
        <p:blipFill>
          <a:blip r:embed="rId17"/>
          <a:stretch>
            <a:fillRect/>
          </a:stretch>
        </p:blipFill>
        <p:spPr>
          <a:xfrm>
            <a:off x="6238875" y="5867549"/>
            <a:ext cx="5572125" cy="685800"/>
          </a:xfrm>
          <a:prstGeom prst="rect">
            <a:avLst/>
          </a:prstGeom>
        </p:spPr>
      </p:pic>
      <p:pic>
        <p:nvPicPr>
          <p:cNvPr id="18" name="Image 16" descr="preencoded.png"/>
          <p:cNvPicPr>
            <a:picLocks noChangeAspect="1"/>
          </p:cNvPicPr>
          <p:nvPr/>
        </p:nvPicPr>
        <p:blipFill>
          <a:blip r:embed="rId18"/>
          <a:stretch>
            <a:fillRect/>
          </a:stretch>
        </p:blipFill>
        <p:spPr>
          <a:xfrm>
            <a:off x="6429375" y="6067574"/>
            <a:ext cx="285750" cy="285750"/>
          </a:xfrm>
          <a:prstGeom prst="rect">
            <a:avLst/>
          </a:prstGeom>
        </p:spPr>
      </p:pic>
      <p:sp>
        <p:nvSpPr>
          <p:cNvPr id="19" name="Text 0"/>
          <p:cNvSpPr/>
          <p:nvPr/>
        </p:nvSpPr>
        <p:spPr>
          <a:xfrm>
            <a:off x="581025" y="304800"/>
            <a:ext cx="6333381"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0" name="Text 1"/>
          <p:cNvSpPr/>
          <p:nvPr/>
        </p:nvSpPr>
        <p:spPr>
          <a:xfrm>
            <a:off x="581025" y="504825"/>
            <a:ext cx="116109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Identifying and Managing Complicated UTIs</a:t>
            </a:r>
            <a:endParaRPr lang="en-US" sz="2400" dirty="0"/>
          </a:p>
        </p:txBody>
      </p:sp>
      <p:sp>
        <p:nvSpPr>
          <p:cNvPr id="21" name="Text 2"/>
          <p:cNvSpPr/>
          <p:nvPr/>
        </p:nvSpPr>
        <p:spPr>
          <a:xfrm>
            <a:off x="1028700" y="1280071"/>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Defining "Complicated"</a:t>
            </a:r>
            <a:endParaRPr lang="en-US" sz="1500" dirty="0"/>
          </a:p>
        </p:txBody>
      </p:sp>
      <p:sp>
        <p:nvSpPr>
          <p:cNvPr id="22" name="Text 3"/>
          <p:cNvSpPr/>
          <p:nvPr/>
        </p:nvSpPr>
        <p:spPr>
          <a:xfrm>
            <a:off x="571500" y="1708696"/>
            <a:ext cx="5191125" cy="14859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UTI in the presence of structural, functional, or systemic factors that increase risk of treatment failure.</a:t>
            </a:r>
            <a:endParaRPr lang="en-US" sz="1200" dirty="0"/>
          </a:p>
        </p:txBody>
      </p:sp>
      <p:sp>
        <p:nvSpPr>
          <p:cNvPr id="23" name="Text 4"/>
          <p:cNvSpPr/>
          <p:nvPr/>
        </p:nvSpPr>
        <p:spPr>
          <a:xfrm>
            <a:off x="1028700" y="4083397"/>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Mandatory Investigations</a:t>
            </a:r>
            <a:endParaRPr lang="en-US" sz="1500" dirty="0"/>
          </a:p>
        </p:txBody>
      </p:sp>
      <p:sp>
        <p:nvSpPr>
          <p:cNvPr id="24" name="Text 5"/>
          <p:cNvSpPr/>
          <p:nvPr/>
        </p:nvSpPr>
        <p:spPr>
          <a:xfrm>
            <a:off x="571500" y="4512022"/>
            <a:ext cx="5191125" cy="12573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These groups require a lower threshold for culture and investigation.</a:t>
            </a:r>
            <a:endParaRPr lang="en-US" sz="1200" dirty="0"/>
          </a:p>
        </p:txBody>
      </p:sp>
      <p:sp>
        <p:nvSpPr>
          <p:cNvPr id="25" name="Text 6"/>
          <p:cNvSpPr/>
          <p:nvPr/>
        </p:nvSpPr>
        <p:spPr>
          <a:xfrm>
            <a:off x="6886575" y="1280071"/>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Clinical Escalation</a:t>
            </a:r>
            <a:endParaRPr lang="en-US" sz="1500" dirty="0"/>
          </a:p>
        </p:txBody>
      </p:sp>
      <p:sp>
        <p:nvSpPr>
          <p:cNvPr id="26" name="Text 7"/>
          <p:cNvSpPr/>
          <p:nvPr/>
        </p:nvSpPr>
        <p:spPr>
          <a:xfrm>
            <a:off x="6429375" y="1708696"/>
            <a:ext cx="5191125" cy="12573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Recognize when primary care management is insufficient.</a:t>
            </a:r>
            <a:endParaRPr lang="en-US" sz="1200" dirty="0"/>
          </a:p>
        </p:txBody>
      </p:sp>
      <p:sp>
        <p:nvSpPr>
          <p:cNvPr id="27" name="Text 8"/>
          <p:cNvSpPr/>
          <p:nvPr/>
        </p:nvSpPr>
        <p:spPr>
          <a:xfrm>
            <a:off x="6886575" y="3626197"/>
            <a:ext cx="53054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Catheter-Associated (CAUTI)</a:t>
            </a:r>
            <a:endParaRPr lang="en-US" sz="1500" dirty="0"/>
          </a:p>
        </p:txBody>
      </p:sp>
      <p:sp>
        <p:nvSpPr>
          <p:cNvPr id="28" name="Text 9"/>
          <p:cNvSpPr/>
          <p:nvPr/>
        </p:nvSpPr>
        <p:spPr>
          <a:xfrm>
            <a:off x="6429375" y="4054822"/>
            <a:ext cx="5191125" cy="12573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Avoid common prescribing pitfalls in catheterised patients.</a:t>
            </a:r>
            <a:endParaRPr lang="en-US" sz="1200" dirty="0"/>
          </a:p>
        </p:txBody>
      </p:sp>
      <p:sp>
        <p:nvSpPr>
          <p:cNvPr id="29" name="Text 10"/>
          <p:cNvSpPr/>
          <p:nvPr/>
        </p:nvSpPr>
        <p:spPr>
          <a:xfrm>
            <a:off x="6858000" y="5981849"/>
            <a:ext cx="47625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rPr>
              <a:t>SCA TIP: Always safety-net for systemic symptoms (fever/rigors/loin pain) even in simple cases.</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996255"/>
            <a:ext cx="5619750" cy="2771775"/>
          </a:xfrm>
          <a:prstGeom prst="rect">
            <a:avLst/>
          </a:prstGeom>
        </p:spPr>
      </p:pic>
      <p:pic>
        <p:nvPicPr>
          <p:cNvPr id="6" name="Image 4" descr="preencoded.png"/>
          <p:cNvPicPr>
            <a:picLocks noChangeAspect="1"/>
          </p:cNvPicPr>
          <p:nvPr/>
        </p:nvPicPr>
        <p:blipFill>
          <a:blip r:embed="rId6"/>
          <a:stretch>
            <a:fillRect/>
          </a:stretch>
        </p:blipFill>
        <p:spPr>
          <a:xfrm>
            <a:off x="609600" y="1272480"/>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653480"/>
            <a:ext cx="214313" cy="230684"/>
          </a:xfrm>
          <a:prstGeom prst="rect">
            <a:avLst/>
          </a:prstGeom>
        </p:spPr>
      </p:pic>
      <p:pic>
        <p:nvPicPr>
          <p:cNvPr id="8" name="Image 6" descr="preencoded.png"/>
          <p:cNvPicPr>
            <a:picLocks noChangeAspect="1"/>
          </p:cNvPicPr>
          <p:nvPr/>
        </p:nvPicPr>
        <p:blipFill>
          <a:blip r:embed="rId8"/>
          <a:stretch>
            <a:fillRect/>
          </a:stretch>
        </p:blipFill>
        <p:spPr>
          <a:xfrm>
            <a:off x="609600" y="2282130"/>
            <a:ext cx="214313" cy="214313"/>
          </a:xfrm>
          <a:prstGeom prst="rect">
            <a:avLst/>
          </a:prstGeom>
        </p:spPr>
      </p:pic>
      <p:pic>
        <p:nvPicPr>
          <p:cNvPr id="9" name="Image 7" descr="preencoded.png"/>
          <p:cNvPicPr>
            <a:picLocks noChangeAspect="1"/>
          </p:cNvPicPr>
          <p:nvPr/>
        </p:nvPicPr>
        <p:blipFill>
          <a:blip r:embed="rId9"/>
          <a:stretch>
            <a:fillRect/>
          </a:stretch>
        </p:blipFill>
        <p:spPr>
          <a:xfrm>
            <a:off x="609600" y="2910780"/>
            <a:ext cx="214313" cy="214313"/>
          </a:xfrm>
          <a:prstGeom prst="rect">
            <a:avLst/>
          </a:prstGeom>
        </p:spPr>
      </p:pic>
      <p:pic>
        <p:nvPicPr>
          <p:cNvPr id="10" name="Image 8" descr="preencoded.png"/>
          <p:cNvPicPr>
            <a:picLocks noChangeAspect="1"/>
          </p:cNvPicPr>
          <p:nvPr/>
        </p:nvPicPr>
        <p:blipFill>
          <a:blip r:embed="rId10"/>
          <a:stretch>
            <a:fillRect/>
          </a:stretch>
        </p:blipFill>
        <p:spPr>
          <a:xfrm>
            <a:off x="6191250" y="996255"/>
            <a:ext cx="5619750" cy="2771775"/>
          </a:xfrm>
          <a:prstGeom prst="rect">
            <a:avLst/>
          </a:prstGeom>
        </p:spPr>
      </p:pic>
      <p:pic>
        <p:nvPicPr>
          <p:cNvPr id="11" name="Image 9" descr="preencoded.png"/>
          <p:cNvPicPr>
            <a:picLocks noChangeAspect="1"/>
          </p:cNvPicPr>
          <p:nvPr/>
        </p:nvPicPr>
        <p:blipFill>
          <a:blip r:embed="rId11"/>
          <a:stretch>
            <a:fillRect/>
          </a:stretch>
        </p:blipFill>
        <p:spPr>
          <a:xfrm>
            <a:off x="6419850" y="1272480"/>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19850" y="1653480"/>
            <a:ext cx="214313" cy="214313"/>
          </a:xfrm>
          <a:prstGeom prst="rect">
            <a:avLst/>
          </a:prstGeom>
        </p:spPr>
      </p:pic>
      <p:pic>
        <p:nvPicPr>
          <p:cNvPr id="13" name="Image 11" descr="preencoded.png"/>
          <p:cNvPicPr>
            <a:picLocks noChangeAspect="1"/>
          </p:cNvPicPr>
          <p:nvPr/>
        </p:nvPicPr>
        <p:blipFill>
          <a:blip r:embed="rId13"/>
          <a:stretch>
            <a:fillRect/>
          </a:stretch>
        </p:blipFill>
        <p:spPr>
          <a:xfrm>
            <a:off x="6419850" y="2282130"/>
            <a:ext cx="214313" cy="187523"/>
          </a:xfrm>
          <a:prstGeom prst="rect">
            <a:avLst/>
          </a:prstGeom>
        </p:spPr>
      </p:pic>
      <p:pic>
        <p:nvPicPr>
          <p:cNvPr id="14" name="Image 12" descr="preencoded.png"/>
          <p:cNvPicPr>
            <a:picLocks noChangeAspect="1"/>
          </p:cNvPicPr>
          <p:nvPr/>
        </p:nvPicPr>
        <p:blipFill>
          <a:blip r:embed="rId14"/>
          <a:stretch>
            <a:fillRect/>
          </a:stretch>
        </p:blipFill>
        <p:spPr>
          <a:xfrm>
            <a:off x="6419850" y="2910780"/>
            <a:ext cx="214313" cy="176361"/>
          </a:xfrm>
          <a:prstGeom prst="rect">
            <a:avLst/>
          </a:prstGeom>
        </p:spPr>
      </p:pic>
      <p:pic>
        <p:nvPicPr>
          <p:cNvPr id="15" name="Image 13" descr="preencoded.png"/>
          <p:cNvPicPr>
            <a:picLocks noChangeAspect="1"/>
          </p:cNvPicPr>
          <p:nvPr/>
        </p:nvPicPr>
        <p:blipFill>
          <a:blip r:embed="rId15"/>
          <a:stretch>
            <a:fillRect/>
          </a:stretch>
        </p:blipFill>
        <p:spPr>
          <a:xfrm>
            <a:off x="381000" y="3958530"/>
            <a:ext cx="11430000" cy="1632496"/>
          </a:xfrm>
          <a:prstGeom prst="rect">
            <a:avLst/>
          </a:prstGeom>
        </p:spPr>
      </p:pic>
      <p:pic>
        <p:nvPicPr>
          <p:cNvPr id="16" name="Image 14" descr="preencoded.png"/>
          <p:cNvPicPr>
            <a:picLocks noChangeAspect="1"/>
          </p:cNvPicPr>
          <p:nvPr/>
        </p:nvPicPr>
        <p:blipFill>
          <a:blip r:embed="rId16"/>
          <a:stretch>
            <a:fillRect/>
          </a:stretch>
        </p:blipFill>
        <p:spPr>
          <a:xfrm>
            <a:off x="571500" y="4172843"/>
            <a:ext cx="426541" cy="238125"/>
          </a:xfrm>
          <a:prstGeom prst="rect">
            <a:avLst/>
          </a:prstGeom>
        </p:spPr>
      </p:pic>
      <p:pic>
        <p:nvPicPr>
          <p:cNvPr id="17" name="Image 15" descr="preencoded.png"/>
          <p:cNvPicPr>
            <a:picLocks noChangeAspect="1"/>
          </p:cNvPicPr>
          <p:nvPr/>
        </p:nvPicPr>
        <p:blipFill>
          <a:blip r:embed="rId17"/>
          <a:stretch>
            <a:fillRect/>
          </a:stretch>
        </p:blipFill>
        <p:spPr>
          <a:xfrm>
            <a:off x="381000" y="5781526"/>
            <a:ext cx="11430000" cy="742950"/>
          </a:xfrm>
          <a:prstGeom prst="rect">
            <a:avLst/>
          </a:prstGeom>
        </p:spPr>
      </p:pic>
      <p:pic>
        <p:nvPicPr>
          <p:cNvPr id="18" name="Image 16" descr="preencoded.png"/>
          <p:cNvPicPr>
            <a:picLocks noChangeAspect="1"/>
          </p:cNvPicPr>
          <p:nvPr/>
        </p:nvPicPr>
        <p:blipFill>
          <a:blip r:embed="rId18"/>
          <a:stretch>
            <a:fillRect/>
          </a:stretch>
        </p:blipFill>
        <p:spPr>
          <a:xfrm>
            <a:off x="571500" y="5960269"/>
            <a:ext cx="190500" cy="152400"/>
          </a:xfrm>
          <a:prstGeom prst="rect">
            <a:avLst/>
          </a:prstGeom>
        </p:spPr>
      </p:pic>
      <p:sp>
        <p:nvSpPr>
          <p:cNvPr id="19" name="Text 0"/>
          <p:cNvSpPr/>
          <p:nvPr/>
        </p:nvSpPr>
        <p:spPr>
          <a:xfrm>
            <a:off x="581025" y="285750"/>
            <a:ext cx="496505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0"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UTI in Pregnancy: Screening and Risks</a:t>
            </a:r>
            <a:endParaRPr lang="en-US" sz="2100" dirty="0"/>
          </a:p>
        </p:txBody>
      </p:sp>
      <p:sp>
        <p:nvSpPr>
          <p:cNvPr id="21" name="Text 2"/>
          <p:cNvSpPr/>
          <p:nvPr/>
        </p:nvSpPr>
        <p:spPr>
          <a:xfrm>
            <a:off x="942975" y="1224855"/>
            <a:ext cx="51625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7AE60"/>
                </a:solidFill>
              </a:rPr>
              <a:t>Screening Protocol</a:t>
            </a:r>
            <a:endParaRPr lang="en-US" sz="1500" dirty="0"/>
          </a:p>
        </p:txBody>
      </p:sp>
      <p:sp>
        <p:nvSpPr>
          <p:cNvPr id="22" name="Text 3"/>
          <p:cNvSpPr/>
          <p:nvPr/>
        </p:nvSpPr>
        <p:spPr>
          <a:xfrm>
            <a:off x="919162" y="165348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Timing:</a:t>
            </a:r>
            <a:r>
              <a:rPr lang="en-US" sz="1350" dirty="0">
                <a:solidFill>
                  <a:srgbClr val="2D3436"/>
                </a:solidFill>
              </a:rPr>
              <a:t> Screen ALL pregnant women at the booking appointment (first trimester).</a:t>
            </a:r>
            <a:endParaRPr lang="en-US" sz="1350" dirty="0"/>
          </a:p>
        </p:txBody>
      </p:sp>
      <p:sp>
        <p:nvSpPr>
          <p:cNvPr id="23" name="Text 4"/>
          <p:cNvSpPr/>
          <p:nvPr/>
        </p:nvSpPr>
        <p:spPr>
          <a:xfrm>
            <a:off x="919162" y="228213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Method:</a:t>
            </a:r>
            <a:r>
              <a:rPr lang="en-US" sz="1350" dirty="0">
                <a:solidFill>
                  <a:srgbClr val="2D3436"/>
                </a:solidFill>
              </a:rPr>
              <a:t> Mid-Stream Urine (MSU) culture is mandatory; dipstick is insufficient for screening.</a:t>
            </a:r>
            <a:endParaRPr lang="en-US" sz="1350" dirty="0"/>
          </a:p>
        </p:txBody>
      </p:sp>
      <p:sp>
        <p:nvSpPr>
          <p:cNvPr id="24" name="Text 5"/>
          <p:cNvSpPr/>
          <p:nvPr/>
        </p:nvSpPr>
        <p:spPr>
          <a:xfrm>
            <a:off x="919162" y="291078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The Rule:</a:t>
            </a:r>
            <a:r>
              <a:rPr lang="en-US" sz="1350" dirty="0">
                <a:solidFill>
                  <a:srgbClr val="2D3436"/>
                </a:solidFill>
              </a:rPr>
              <a:t> Treat Asymptomatic Bacteriuria (ASB) in pregnancy immediately to prevent progression.</a:t>
            </a:r>
            <a:endParaRPr lang="en-US" sz="1350" dirty="0"/>
          </a:p>
        </p:txBody>
      </p:sp>
      <p:sp>
        <p:nvSpPr>
          <p:cNvPr id="25" name="Text 6"/>
          <p:cNvSpPr/>
          <p:nvPr/>
        </p:nvSpPr>
        <p:spPr>
          <a:xfrm>
            <a:off x="6753225" y="1224855"/>
            <a:ext cx="51625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Risks of Untreated ASB</a:t>
            </a:r>
            <a:endParaRPr lang="en-US" sz="1500" dirty="0"/>
          </a:p>
        </p:txBody>
      </p:sp>
      <p:sp>
        <p:nvSpPr>
          <p:cNvPr id="26" name="Text 7"/>
          <p:cNvSpPr/>
          <p:nvPr/>
        </p:nvSpPr>
        <p:spPr>
          <a:xfrm>
            <a:off x="6729413" y="165348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Maternal:</a:t>
            </a:r>
            <a:r>
              <a:rPr lang="en-US" sz="1350" dirty="0">
                <a:solidFill>
                  <a:srgbClr val="2D3436"/>
                </a:solidFill>
              </a:rPr>
              <a:t> 20–30% risk of developing acute pyelonephritis later in pregnancy.</a:t>
            </a:r>
            <a:endParaRPr lang="en-US" sz="1350" dirty="0"/>
          </a:p>
        </p:txBody>
      </p:sp>
      <p:sp>
        <p:nvSpPr>
          <p:cNvPr id="27" name="Text 8"/>
          <p:cNvSpPr/>
          <p:nvPr/>
        </p:nvSpPr>
        <p:spPr>
          <a:xfrm>
            <a:off x="6729413" y="228213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Neonatal:</a:t>
            </a:r>
            <a:r>
              <a:rPr lang="en-US" sz="1350" dirty="0">
                <a:solidFill>
                  <a:srgbClr val="2D3436"/>
                </a:solidFill>
              </a:rPr>
              <a:t> Strong association with preterm labour and low birth weight.</a:t>
            </a:r>
            <a:endParaRPr lang="en-US" sz="1350" dirty="0"/>
          </a:p>
        </p:txBody>
      </p:sp>
      <p:sp>
        <p:nvSpPr>
          <p:cNvPr id="28" name="Text 9"/>
          <p:cNvSpPr/>
          <p:nvPr/>
        </p:nvSpPr>
        <p:spPr>
          <a:xfrm>
            <a:off x="6729413" y="2910780"/>
            <a:ext cx="48529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D3436"/>
                </a:solidFill>
              </a:rPr>
              <a:t>Systemic:</a:t>
            </a:r>
            <a:r>
              <a:rPr lang="en-US" sz="1350" dirty="0">
                <a:solidFill>
                  <a:srgbClr val="2D3436"/>
                </a:solidFill>
              </a:rPr>
              <a:t> Higher incidence of urosepsis and renal impairment if left unmanaged.</a:t>
            </a:r>
            <a:endParaRPr lang="en-US" sz="1350" dirty="0"/>
          </a:p>
        </p:txBody>
      </p:sp>
      <p:sp>
        <p:nvSpPr>
          <p:cNvPr id="29" name="Text 10"/>
          <p:cNvSpPr/>
          <p:nvPr/>
        </p:nvSpPr>
        <p:spPr>
          <a:xfrm>
            <a:off x="647700" y="4149030"/>
            <a:ext cx="11049000" cy="285750"/>
          </a:xfrm>
          <a:prstGeom prst="rect">
            <a:avLst/>
          </a:prstGeom>
          <a:noFill/>
          <a:ln/>
        </p:spPr>
        <p:txBody>
          <a:bodyPr vert="horz" wrap="square" lIns="0" tIns="0" rIns="0" bIns="0" rtlCol="0" anchor="ctr"/>
          <a:lstStyle/>
          <a:p>
            <a:pPr marL="0" indent="0">
              <a:lnSpc>
                <a:spcPts val="1575"/>
              </a:lnSpc>
              <a:buNone/>
            </a:pPr>
            <a:r>
              <a:rPr lang="en-US" sz="1050" b="1" dirty="0">
                <a:solidFill>
                  <a:srgbClr val="000000"/>
                </a:solidFill>
              </a:rPr>
              <a:t>AKT</a:t>
            </a:r>
            <a:r>
              <a:rPr lang="en-US" sz="1500" b="1" dirty="0">
                <a:solidFill>
                  <a:srgbClr val="856404"/>
                </a:solidFill>
              </a:rPr>
              <a:t>Exam Pearl: Screening Specifics</a:t>
            </a:r>
            <a:endParaRPr lang="en-US" sz="1500" dirty="0"/>
          </a:p>
        </p:txBody>
      </p:sp>
      <p:sp>
        <p:nvSpPr>
          <p:cNvPr id="30" name="Text 11"/>
          <p:cNvSpPr/>
          <p:nvPr/>
        </p:nvSpPr>
        <p:spPr>
          <a:xfrm>
            <a:off x="571500" y="4577655"/>
            <a:ext cx="11049000" cy="822871"/>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For the AKT, remember that </a:t>
            </a:r>
            <a:r>
              <a:rPr lang="en-US" sz="1350" b="1" dirty="0">
                <a:solidFill>
                  <a:srgbClr val="2D3436"/>
                </a:solidFill>
              </a:rPr>
              <a:t>Asymptomatic Bacteriuria</a:t>
            </a:r>
            <a:r>
              <a:rPr lang="en-US" sz="1350" dirty="0">
                <a:solidFill>
                  <a:srgbClr val="444444"/>
                </a:solidFill>
              </a:rPr>
              <a:t> is defined as two consecutive voided urine specimens with the same bacterial strain ≥10⁵ CFU/mL. In pregnancy, we treat the </a:t>
            </a:r>
            <a:r>
              <a:rPr lang="en-US" sz="1350" b="1" dirty="0">
                <a:solidFill>
                  <a:srgbClr val="2D3436"/>
                </a:solidFill>
              </a:rPr>
              <a:t>first</a:t>
            </a:r>
            <a:r>
              <a:rPr lang="en-US" sz="1350" dirty="0">
                <a:solidFill>
                  <a:srgbClr val="444444"/>
                </a:solidFill>
              </a:rPr>
              <a:t> positive MSU result to mitigate immediate risk. </a:t>
            </a:r>
            <a:r>
              <a:rPr lang="en-US" sz="1350" b="1" dirty="0">
                <a:solidFill>
                  <a:srgbClr val="2D3436"/>
                </a:solidFill>
              </a:rPr>
              <a:t>Dipstick screening is not recommended</a:t>
            </a:r>
            <a:r>
              <a:rPr lang="en-US" sz="1350" dirty="0">
                <a:solidFill>
                  <a:srgbClr val="444444"/>
                </a:solidFill>
              </a:rPr>
              <a:t> by NICE/PHE for booking because it lacks sensitivity for low-level ASB.</a:t>
            </a:r>
            <a:endParaRPr lang="en-US" sz="1350" dirty="0"/>
          </a:p>
        </p:txBody>
      </p:sp>
      <p:sp>
        <p:nvSpPr>
          <p:cNvPr id="31" name="Text 12"/>
          <p:cNvSpPr/>
          <p:nvPr/>
        </p:nvSpPr>
        <p:spPr>
          <a:xfrm>
            <a:off x="762000" y="5924401"/>
            <a:ext cx="110490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0984E3"/>
                </a:solidFill>
              </a:rPr>
              <a:t> SCA Framing Tip: Explain to the patient: "We check your urine even if you feel well because hormones in pregnancy relax the tubes to your kidneys, making it easier for bacteria to cause a serious infection that could affect you and your baby's growth."</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355253"/>
            <a:ext cx="57150" cy="381000"/>
          </a:xfrm>
          <a:prstGeom prst="rect">
            <a:avLst/>
          </a:prstGeom>
        </p:spPr>
      </p:pic>
      <p:pic>
        <p:nvPicPr>
          <p:cNvPr id="4" name="Image 2" descr="preencoded.png"/>
          <p:cNvPicPr>
            <a:picLocks noChangeAspect="1"/>
          </p:cNvPicPr>
          <p:nvPr/>
        </p:nvPicPr>
        <p:blipFill>
          <a:blip r:embed="rId5"/>
          <a:stretch>
            <a:fillRect/>
          </a:stretch>
        </p:blipFill>
        <p:spPr>
          <a:xfrm>
            <a:off x="381000" y="1400026"/>
            <a:ext cx="5619750" cy="2490936"/>
          </a:xfrm>
          <a:prstGeom prst="rect">
            <a:avLst/>
          </a:prstGeom>
        </p:spPr>
      </p:pic>
      <p:pic>
        <p:nvPicPr>
          <p:cNvPr id="5" name="Image 3" descr="preencoded.png"/>
          <p:cNvPicPr>
            <a:picLocks noChangeAspect="1"/>
          </p:cNvPicPr>
          <p:nvPr/>
        </p:nvPicPr>
        <p:blipFill>
          <a:blip r:embed="rId6"/>
          <a:stretch>
            <a:fillRect/>
          </a:stretch>
        </p:blipFill>
        <p:spPr>
          <a:xfrm>
            <a:off x="571500" y="1623864"/>
            <a:ext cx="238125" cy="190500"/>
          </a:xfrm>
          <a:prstGeom prst="rect">
            <a:avLst/>
          </a:prstGeom>
        </p:spPr>
      </p:pic>
      <p:pic>
        <p:nvPicPr>
          <p:cNvPr id="6" name="Image 4" descr="preencoded.png"/>
          <p:cNvPicPr>
            <a:picLocks noChangeAspect="1"/>
          </p:cNvPicPr>
          <p:nvPr/>
        </p:nvPicPr>
        <p:blipFill>
          <a:blip r:embed="rId7"/>
          <a:stretch>
            <a:fillRect/>
          </a:stretch>
        </p:blipFill>
        <p:spPr>
          <a:xfrm>
            <a:off x="571500" y="2019151"/>
            <a:ext cx="95250" cy="76200"/>
          </a:xfrm>
          <a:prstGeom prst="rect">
            <a:avLst/>
          </a:prstGeom>
        </p:spPr>
      </p:pic>
      <p:pic>
        <p:nvPicPr>
          <p:cNvPr id="7" name="Image 5" descr="preencoded.png"/>
          <p:cNvPicPr>
            <a:picLocks noChangeAspect="1"/>
          </p:cNvPicPr>
          <p:nvPr/>
        </p:nvPicPr>
        <p:blipFill>
          <a:blip r:embed="rId7"/>
          <a:stretch>
            <a:fillRect/>
          </a:stretch>
        </p:blipFill>
        <p:spPr>
          <a:xfrm>
            <a:off x="571500" y="2323951"/>
            <a:ext cx="95250" cy="76200"/>
          </a:xfrm>
          <a:prstGeom prst="rect">
            <a:avLst/>
          </a:prstGeom>
        </p:spPr>
      </p:pic>
      <p:pic>
        <p:nvPicPr>
          <p:cNvPr id="8" name="Image 6" descr="preencoded.png"/>
          <p:cNvPicPr>
            <a:picLocks noChangeAspect="1"/>
          </p:cNvPicPr>
          <p:nvPr/>
        </p:nvPicPr>
        <p:blipFill>
          <a:blip r:embed="rId7"/>
          <a:stretch>
            <a:fillRect/>
          </a:stretch>
        </p:blipFill>
        <p:spPr>
          <a:xfrm>
            <a:off x="571500" y="2628751"/>
            <a:ext cx="95250" cy="76200"/>
          </a:xfrm>
          <a:prstGeom prst="rect">
            <a:avLst/>
          </a:prstGeom>
        </p:spPr>
      </p:pic>
      <p:pic>
        <p:nvPicPr>
          <p:cNvPr id="9" name="Image 7" descr="preencoded.png"/>
          <p:cNvPicPr>
            <a:picLocks noChangeAspect="1"/>
          </p:cNvPicPr>
          <p:nvPr/>
        </p:nvPicPr>
        <p:blipFill>
          <a:blip r:embed="rId8"/>
          <a:stretch>
            <a:fillRect/>
          </a:stretch>
        </p:blipFill>
        <p:spPr>
          <a:xfrm>
            <a:off x="381000" y="4081463"/>
            <a:ext cx="5619750" cy="2490936"/>
          </a:xfrm>
          <a:prstGeom prst="rect">
            <a:avLst/>
          </a:prstGeom>
        </p:spPr>
      </p:pic>
      <p:pic>
        <p:nvPicPr>
          <p:cNvPr id="10" name="Image 8" descr="preencoded.png"/>
          <p:cNvPicPr>
            <a:picLocks noChangeAspect="1"/>
          </p:cNvPicPr>
          <p:nvPr/>
        </p:nvPicPr>
        <p:blipFill>
          <a:blip r:embed="rId9"/>
          <a:stretch>
            <a:fillRect/>
          </a:stretch>
        </p:blipFill>
        <p:spPr>
          <a:xfrm>
            <a:off x="571500" y="4305300"/>
            <a:ext cx="238125" cy="190500"/>
          </a:xfrm>
          <a:prstGeom prst="rect">
            <a:avLst/>
          </a:prstGeom>
        </p:spPr>
      </p:pic>
      <p:pic>
        <p:nvPicPr>
          <p:cNvPr id="11" name="Image 9" descr="preencoded.png"/>
          <p:cNvPicPr>
            <a:picLocks noChangeAspect="1"/>
          </p:cNvPicPr>
          <p:nvPr/>
        </p:nvPicPr>
        <p:blipFill>
          <a:blip r:embed="rId10"/>
          <a:stretch>
            <a:fillRect/>
          </a:stretch>
        </p:blipFill>
        <p:spPr>
          <a:xfrm>
            <a:off x="571500" y="4738688"/>
            <a:ext cx="5238750" cy="366713"/>
          </a:xfrm>
          <a:prstGeom prst="rect">
            <a:avLst/>
          </a:prstGeom>
        </p:spPr>
      </p:pic>
      <p:pic>
        <p:nvPicPr>
          <p:cNvPr id="12" name="Image 10" descr="preencoded.png"/>
          <p:cNvPicPr>
            <a:picLocks noChangeAspect="1"/>
          </p:cNvPicPr>
          <p:nvPr/>
        </p:nvPicPr>
        <p:blipFill>
          <a:blip r:embed="rId11"/>
          <a:stretch>
            <a:fillRect/>
          </a:stretch>
        </p:blipFill>
        <p:spPr>
          <a:xfrm>
            <a:off x="571500" y="5105400"/>
            <a:ext cx="5238750" cy="366713"/>
          </a:xfrm>
          <a:prstGeom prst="rect">
            <a:avLst/>
          </a:prstGeom>
        </p:spPr>
      </p:pic>
      <p:pic>
        <p:nvPicPr>
          <p:cNvPr id="13" name="Image 11" descr="preencoded.png"/>
          <p:cNvPicPr>
            <a:picLocks noChangeAspect="1"/>
          </p:cNvPicPr>
          <p:nvPr/>
        </p:nvPicPr>
        <p:blipFill>
          <a:blip r:embed="rId10"/>
          <a:stretch>
            <a:fillRect/>
          </a:stretch>
        </p:blipFill>
        <p:spPr>
          <a:xfrm>
            <a:off x="571500" y="5472113"/>
            <a:ext cx="5238750" cy="366713"/>
          </a:xfrm>
          <a:prstGeom prst="rect">
            <a:avLst/>
          </a:prstGeom>
        </p:spPr>
      </p:pic>
      <p:pic>
        <p:nvPicPr>
          <p:cNvPr id="14" name="Image 12" descr="preencoded.png"/>
          <p:cNvPicPr>
            <a:picLocks noChangeAspect="1"/>
          </p:cNvPicPr>
          <p:nvPr/>
        </p:nvPicPr>
        <p:blipFill>
          <a:blip r:embed="rId12"/>
          <a:stretch>
            <a:fillRect/>
          </a:stretch>
        </p:blipFill>
        <p:spPr>
          <a:xfrm>
            <a:off x="6191250" y="1400026"/>
            <a:ext cx="5619750" cy="2490936"/>
          </a:xfrm>
          <a:prstGeom prst="rect">
            <a:avLst/>
          </a:prstGeom>
        </p:spPr>
      </p:pic>
      <p:pic>
        <p:nvPicPr>
          <p:cNvPr id="15" name="Image 13" descr="preencoded.png"/>
          <p:cNvPicPr>
            <a:picLocks noChangeAspect="1"/>
          </p:cNvPicPr>
          <p:nvPr/>
        </p:nvPicPr>
        <p:blipFill>
          <a:blip r:embed="rId13"/>
          <a:stretch>
            <a:fillRect/>
          </a:stretch>
        </p:blipFill>
        <p:spPr>
          <a:xfrm>
            <a:off x="6381750" y="1623864"/>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381750" y="2019151"/>
            <a:ext cx="95250" cy="84534"/>
          </a:xfrm>
          <a:prstGeom prst="rect">
            <a:avLst/>
          </a:prstGeom>
        </p:spPr>
      </p:pic>
      <p:pic>
        <p:nvPicPr>
          <p:cNvPr id="17" name="Image 15" descr="preencoded.png"/>
          <p:cNvPicPr>
            <a:picLocks noChangeAspect="1"/>
          </p:cNvPicPr>
          <p:nvPr/>
        </p:nvPicPr>
        <p:blipFill>
          <a:blip r:embed="rId14"/>
          <a:stretch>
            <a:fillRect/>
          </a:stretch>
        </p:blipFill>
        <p:spPr>
          <a:xfrm>
            <a:off x="6381750" y="2552551"/>
            <a:ext cx="95250" cy="84534"/>
          </a:xfrm>
          <a:prstGeom prst="rect">
            <a:avLst/>
          </a:prstGeom>
        </p:spPr>
      </p:pic>
      <p:pic>
        <p:nvPicPr>
          <p:cNvPr id="18" name="Image 16" descr="preencoded.png"/>
          <p:cNvPicPr>
            <a:picLocks noChangeAspect="1"/>
          </p:cNvPicPr>
          <p:nvPr/>
        </p:nvPicPr>
        <p:blipFill>
          <a:blip r:embed="rId7"/>
          <a:stretch>
            <a:fillRect/>
          </a:stretch>
        </p:blipFill>
        <p:spPr>
          <a:xfrm>
            <a:off x="6381750" y="3085951"/>
            <a:ext cx="95250" cy="76200"/>
          </a:xfrm>
          <a:prstGeom prst="rect">
            <a:avLst/>
          </a:prstGeom>
        </p:spPr>
      </p:pic>
      <p:pic>
        <p:nvPicPr>
          <p:cNvPr id="19" name="Image 17" descr="preencoded.png"/>
          <p:cNvPicPr>
            <a:picLocks noChangeAspect="1"/>
          </p:cNvPicPr>
          <p:nvPr/>
        </p:nvPicPr>
        <p:blipFill>
          <a:blip r:embed="rId15"/>
          <a:stretch>
            <a:fillRect/>
          </a:stretch>
        </p:blipFill>
        <p:spPr>
          <a:xfrm>
            <a:off x="6191250" y="4081463"/>
            <a:ext cx="5619750" cy="2490936"/>
          </a:xfrm>
          <a:prstGeom prst="rect">
            <a:avLst/>
          </a:prstGeom>
        </p:spPr>
      </p:pic>
      <p:pic>
        <p:nvPicPr>
          <p:cNvPr id="20" name="Image 18" descr="preencoded.png"/>
          <p:cNvPicPr>
            <a:picLocks noChangeAspect="1"/>
          </p:cNvPicPr>
          <p:nvPr/>
        </p:nvPicPr>
        <p:blipFill>
          <a:blip r:embed="rId16"/>
          <a:stretch>
            <a:fillRect/>
          </a:stretch>
        </p:blipFill>
        <p:spPr>
          <a:xfrm>
            <a:off x="6381750" y="4305300"/>
            <a:ext cx="238125" cy="190500"/>
          </a:xfrm>
          <a:prstGeom prst="rect">
            <a:avLst/>
          </a:prstGeom>
        </p:spPr>
      </p:pic>
      <p:pic>
        <p:nvPicPr>
          <p:cNvPr id="21" name="Image 19" descr="preencoded.png"/>
          <p:cNvPicPr>
            <a:picLocks noChangeAspect="1"/>
          </p:cNvPicPr>
          <p:nvPr/>
        </p:nvPicPr>
        <p:blipFill>
          <a:blip r:embed="rId17"/>
          <a:stretch>
            <a:fillRect/>
          </a:stretch>
        </p:blipFill>
        <p:spPr>
          <a:xfrm>
            <a:off x="6381750" y="4700588"/>
            <a:ext cx="95250" cy="95250"/>
          </a:xfrm>
          <a:prstGeom prst="rect">
            <a:avLst/>
          </a:prstGeom>
        </p:spPr>
      </p:pic>
      <p:pic>
        <p:nvPicPr>
          <p:cNvPr id="22" name="Image 20" descr="preencoded.png"/>
          <p:cNvPicPr>
            <a:picLocks noChangeAspect="1"/>
          </p:cNvPicPr>
          <p:nvPr/>
        </p:nvPicPr>
        <p:blipFill>
          <a:blip r:embed="rId18"/>
          <a:stretch>
            <a:fillRect/>
          </a:stretch>
        </p:blipFill>
        <p:spPr>
          <a:xfrm>
            <a:off x="6381750" y="5233988"/>
            <a:ext cx="95250" cy="95250"/>
          </a:xfrm>
          <a:prstGeom prst="rect">
            <a:avLst/>
          </a:prstGeom>
        </p:spPr>
      </p:pic>
      <p:sp>
        <p:nvSpPr>
          <p:cNvPr id="23" name="Text 0"/>
          <p:cNvSpPr/>
          <p:nvPr/>
        </p:nvSpPr>
        <p:spPr>
          <a:xfrm>
            <a:off x="581025" y="285750"/>
            <a:ext cx="385375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4" name="Text 1"/>
          <p:cNvSpPr/>
          <p:nvPr/>
        </p:nvSpPr>
        <p:spPr>
          <a:xfrm>
            <a:off x="581025" y="485775"/>
            <a:ext cx="928116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Safe Prescribing in Pregnancy</a:t>
            </a:r>
            <a:endParaRPr lang="en-US" sz="2100" dirty="0"/>
          </a:p>
        </p:txBody>
      </p:sp>
      <p:sp>
        <p:nvSpPr>
          <p:cNvPr id="25" name="Text 2"/>
          <p:cNvSpPr/>
          <p:nvPr/>
        </p:nvSpPr>
        <p:spPr>
          <a:xfrm>
            <a:off x="381000" y="996255"/>
            <a:ext cx="11811000" cy="213271"/>
          </a:xfrm>
          <a:prstGeom prst="rect">
            <a:avLst/>
          </a:prstGeom>
          <a:noFill/>
          <a:ln/>
        </p:spPr>
        <p:txBody>
          <a:bodyPr vert="horz" wrap="square" lIns="0" tIns="0" rIns="0" bIns="0" rtlCol="0" anchor="ctr"/>
          <a:lstStyle/>
          <a:p>
            <a:pPr marL="0" indent="0">
              <a:lnSpc>
                <a:spcPts val="1680"/>
              </a:lnSpc>
              <a:buNone/>
            </a:pPr>
            <a:r>
              <a:rPr lang="en-US" sz="1200" i="1" dirty="0">
                <a:solidFill>
                  <a:srgbClr val="636E72"/>
                </a:solidFill>
              </a:rPr>
              <a:t>Choosing appropriate antibiotics for pregnant women, emphasizing 7-day courses and avoiding trimethoprim or late-term nitrofurantoin.</a:t>
            </a:r>
            <a:endParaRPr lang="en-US" sz="1200" dirty="0"/>
          </a:p>
        </p:txBody>
      </p:sp>
      <p:sp>
        <p:nvSpPr>
          <p:cNvPr id="26" name="Text 3"/>
          <p:cNvSpPr/>
          <p:nvPr/>
        </p:nvSpPr>
        <p:spPr>
          <a:xfrm>
            <a:off x="923925" y="1590526"/>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Core Management Principles</a:t>
            </a:r>
            <a:endParaRPr lang="en-US" sz="1350" dirty="0"/>
          </a:p>
        </p:txBody>
      </p:sp>
      <p:sp>
        <p:nvSpPr>
          <p:cNvPr id="27" name="Text 4"/>
          <p:cNvSpPr/>
          <p:nvPr/>
        </p:nvSpPr>
        <p:spPr>
          <a:xfrm>
            <a:off x="762000" y="1962001"/>
            <a:ext cx="114300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Course Duration:</a:t>
            </a:r>
            <a:r>
              <a:rPr lang="en-US" sz="1200" dirty="0">
                <a:solidFill>
                  <a:srgbClr val="2D3436"/>
                </a:solidFill>
              </a:rPr>
              <a:t> Always use a 7-day course (standard for pregnancy).</a:t>
            </a:r>
            <a:endParaRPr lang="en-US" sz="1200" dirty="0"/>
          </a:p>
        </p:txBody>
      </p:sp>
      <p:sp>
        <p:nvSpPr>
          <p:cNvPr id="28" name="Text 5"/>
          <p:cNvSpPr/>
          <p:nvPr/>
        </p:nvSpPr>
        <p:spPr>
          <a:xfrm>
            <a:off x="762000" y="2266801"/>
            <a:ext cx="114300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Screening:</a:t>
            </a:r>
            <a:r>
              <a:rPr lang="en-US" sz="1200" dirty="0">
                <a:solidFill>
                  <a:srgbClr val="2D3436"/>
                </a:solidFill>
              </a:rPr>
              <a:t> Screen all women at booking; treat asymptomatic bacteriuria.</a:t>
            </a:r>
            <a:endParaRPr lang="en-US" sz="1200" dirty="0"/>
          </a:p>
        </p:txBody>
      </p:sp>
      <p:sp>
        <p:nvSpPr>
          <p:cNvPr id="29" name="Text 6"/>
          <p:cNvSpPr/>
          <p:nvPr/>
        </p:nvSpPr>
        <p:spPr>
          <a:xfrm>
            <a:off x="762000" y="2571601"/>
            <a:ext cx="107899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Microbiology:</a:t>
            </a:r>
            <a:r>
              <a:rPr lang="en-US" sz="1200" dirty="0">
                <a:solidFill>
                  <a:srgbClr val="2D3436"/>
                </a:solidFill>
              </a:rPr>
              <a:t> Send MSU </a:t>
            </a:r>
            <a:r>
              <a:rPr lang="en-US" sz="1200" b="1" dirty="0">
                <a:solidFill>
                  <a:srgbClr val="2D3436"/>
                </a:solidFill>
              </a:rPr>
              <a:t>before</a:t>
            </a:r>
            <a:r>
              <a:rPr lang="en-US" sz="1200" dirty="0">
                <a:solidFill>
                  <a:srgbClr val="2D3436"/>
                </a:solidFill>
              </a:rPr>
              <a:t> starting and </a:t>
            </a:r>
            <a:r>
              <a:rPr lang="en-US" sz="1200" b="1" dirty="0">
                <a:solidFill>
                  <a:srgbClr val="2D3436"/>
                </a:solidFill>
              </a:rPr>
              <a:t>after</a:t>
            </a:r>
            <a:r>
              <a:rPr lang="en-US" sz="1200" dirty="0">
                <a:solidFill>
                  <a:srgbClr val="2D3436"/>
                </a:solidFill>
              </a:rPr>
              <a:t> treatment.</a:t>
            </a:r>
            <a:endParaRPr lang="en-US" sz="1200" dirty="0"/>
          </a:p>
        </p:txBody>
      </p:sp>
      <p:sp>
        <p:nvSpPr>
          <p:cNvPr id="30" name="Text 7"/>
          <p:cNvSpPr/>
          <p:nvPr/>
        </p:nvSpPr>
        <p:spPr>
          <a:xfrm>
            <a:off x="923925" y="427196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Recommended Antibiotics</a:t>
            </a:r>
            <a:endParaRPr lang="en-US" sz="1350" dirty="0"/>
          </a:p>
        </p:txBody>
      </p:sp>
      <p:sp>
        <p:nvSpPr>
          <p:cNvPr id="31" name="Text 8"/>
          <p:cNvSpPr/>
          <p:nvPr/>
        </p:nvSpPr>
        <p:spPr>
          <a:xfrm>
            <a:off x="609600" y="4738688"/>
            <a:ext cx="2270156"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Nitrofurantoin</a:t>
            </a:r>
            <a:endParaRPr lang="en-US" sz="1125" dirty="0"/>
          </a:p>
        </p:txBody>
      </p:sp>
      <p:sp>
        <p:nvSpPr>
          <p:cNvPr id="32" name="Text 9"/>
          <p:cNvSpPr/>
          <p:nvPr/>
        </p:nvSpPr>
        <p:spPr>
          <a:xfrm>
            <a:off x="2014984" y="4738688"/>
            <a:ext cx="2106183"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100mg MR BD</a:t>
            </a:r>
            <a:endParaRPr lang="en-US" sz="1125" dirty="0"/>
          </a:p>
        </p:txBody>
      </p:sp>
      <p:sp>
        <p:nvSpPr>
          <p:cNvPr id="33" name="Text 10"/>
          <p:cNvSpPr/>
          <p:nvPr/>
        </p:nvSpPr>
        <p:spPr>
          <a:xfrm>
            <a:off x="3399532" y="4738688"/>
            <a:ext cx="4429733"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1st Choice (Avoid at term)</a:t>
            </a:r>
            <a:endParaRPr lang="en-US" sz="1125" dirty="0"/>
          </a:p>
        </p:txBody>
      </p:sp>
      <p:sp>
        <p:nvSpPr>
          <p:cNvPr id="34" name="Text 11"/>
          <p:cNvSpPr/>
          <p:nvPr/>
        </p:nvSpPr>
        <p:spPr>
          <a:xfrm>
            <a:off x="609600" y="5105400"/>
            <a:ext cx="1459386"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Cefalexin</a:t>
            </a:r>
            <a:endParaRPr lang="en-US" sz="1125" dirty="0"/>
          </a:p>
        </p:txBody>
      </p:sp>
      <p:sp>
        <p:nvSpPr>
          <p:cNvPr id="35" name="Text 12"/>
          <p:cNvSpPr/>
          <p:nvPr/>
        </p:nvSpPr>
        <p:spPr>
          <a:xfrm>
            <a:off x="2014984" y="5105400"/>
            <a:ext cx="1620141"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500mg BD</a:t>
            </a:r>
            <a:endParaRPr lang="en-US" sz="1125" dirty="0"/>
          </a:p>
        </p:txBody>
      </p:sp>
      <p:sp>
        <p:nvSpPr>
          <p:cNvPr id="36" name="Text 13"/>
          <p:cNvSpPr/>
          <p:nvPr/>
        </p:nvSpPr>
        <p:spPr>
          <a:xfrm>
            <a:off x="3399532" y="5105400"/>
            <a:ext cx="4485104"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Safe alternative throughout</a:t>
            </a:r>
            <a:endParaRPr lang="en-US" sz="1125" dirty="0"/>
          </a:p>
        </p:txBody>
      </p:sp>
      <p:sp>
        <p:nvSpPr>
          <p:cNvPr id="37" name="Text 14"/>
          <p:cNvSpPr/>
          <p:nvPr/>
        </p:nvSpPr>
        <p:spPr>
          <a:xfrm>
            <a:off x="609600" y="5472113"/>
            <a:ext cx="1783694" cy="366713"/>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Amoxicillin</a:t>
            </a:r>
            <a:endParaRPr lang="en-US" sz="1125" dirty="0"/>
          </a:p>
        </p:txBody>
      </p:sp>
      <p:sp>
        <p:nvSpPr>
          <p:cNvPr id="38" name="Text 15"/>
          <p:cNvSpPr/>
          <p:nvPr/>
        </p:nvSpPr>
        <p:spPr>
          <a:xfrm>
            <a:off x="2014984" y="5472113"/>
            <a:ext cx="1782155"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500mg TDS</a:t>
            </a:r>
            <a:endParaRPr lang="en-US" sz="1125" dirty="0"/>
          </a:p>
        </p:txBody>
      </p:sp>
      <p:sp>
        <p:nvSpPr>
          <p:cNvPr id="39" name="Text 16"/>
          <p:cNvSpPr/>
          <p:nvPr/>
        </p:nvSpPr>
        <p:spPr>
          <a:xfrm>
            <a:off x="3399532" y="5472113"/>
            <a:ext cx="4485104" cy="366713"/>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Only if sensitivities known</a:t>
            </a:r>
            <a:endParaRPr lang="en-US" sz="1125" dirty="0"/>
          </a:p>
        </p:txBody>
      </p:sp>
      <p:sp>
        <p:nvSpPr>
          <p:cNvPr id="40" name="Text 17"/>
          <p:cNvSpPr/>
          <p:nvPr/>
        </p:nvSpPr>
        <p:spPr>
          <a:xfrm>
            <a:off x="6734175" y="1590526"/>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Critical Contraindications</a:t>
            </a:r>
            <a:endParaRPr lang="en-US" sz="1350" dirty="0"/>
          </a:p>
        </p:txBody>
      </p:sp>
      <p:sp>
        <p:nvSpPr>
          <p:cNvPr id="41" name="Text 18"/>
          <p:cNvSpPr/>
          <p:nvPr/>
        </p:nvSpPr>
        <p:spPr>
          <a:xfrm>
            <a:off x="6572250" y="1962001"/>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Trimethoprim:</a:t>
            </a:r>
            <a:r>
              <a:rPr lang="en-US" sz="1200" dirty="0">
                <a:solidFill>
                  <a:srgbClr val="2D3436"/>
                </a:solidFill>
              </a:rPr>
              <a:t> Avoid in 1st trimester (folate antagonist; risk of neural tube defects).</a:t>
            </a:r>
            <a:endParaRPr lang="en-US" sz="1200" dirty="0"/>
          </a:p>
        </p:txBody>
      </p:sp>
      <p:sp>
        <p:nvSpPr>
          <p:cNvPr id="42" name="Text 19"/>
          <p:cNvSpPr/>
          <p:nvPr/>
        </p:nvSpPr>
        <p:spPr>
          <a:xfrm>
            <a:off x="6572250" y="2495401"/>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Nitrofurantoin:</a:t>
            </a:r>
            <a:r>
              <a:rPr lang="en-US" sz="1200" dirty="0">
                <a:solidFill>
                  <a:srgbClr val="2D3436"/>
                </a:solidFill>
              </a:rPr>
              <a:t> Avoid at term (36 weeks+) due to risk of neonatal haemolysis.</a:t>
            </a:r>
            <a:endParaRPr lang="en-US" sz="1200" dirty="0"/>
          </a:p>
        </p:txBody>
      </p:sp>
      <p:sp>
        <p:nvSpPr>
          <p:cNvPr id="43" name="Text 20"/>
          <p:cNvSpPr/>
          <p:nvPr/>
        </p:nvSpPr>
        <p:spPr>
          <a:xfrm>
            <a:off x="6572250" y="3028801"/>
            <a:ext cx="56197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Quinolones:</a:t>
            </a:r>
            <a:r>
              <a:rPr lang="en-US" sz="1200" dirty="0">
                <a:solidFill>
                  <a:srgbClr val="2D3436"/>
                </a:solidFill>
              </a:rPr>
              <a:t> Avoid throughout pregnancy (risk of arthropathy).</a:t>
            </a:r>
            <a:endParaRPr lang="en-US" sz="1200" dirty="0"/>
          </a:p>
        </p:txBody>
      </p:sp>
      <p:sp>
        <p:nvSpPr>
          <p:cNvPr id="44" name="Text 21"/>
          <p:cNvSpPr/>
          <p:nvPr/>
        </p:nvSpPr>
        <p:spPr>
          <a:xfrm>
            <a:off x="6734175" y="4271963"/>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 SCA Exam Pearl</a:t>
            </a:r>
            <a:endParaRPr lang="en-US" sz="1350" dirty="0"/>
          </a:p>
        </p:txBody>
      </p:sp>
      <p:sp>
        <p:nvSpPr>
          <p:cNvPr id="45" name="Text 22"/>
          <p:cNvSpPr/>
          <p:nvPr/>
        </p:nvSpPr>
        <p:spPr>
          <a:xfrm>
            <a:off x="6572250" y="4643438"/>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Test of Cure:</a:t>
            </a:r>
            <a:r>
              <a:rPr lang="en-US" sz="1200" dirty="0">
                <a:solidFill>
                  <a:srgbClr val="2D3436"/>
                </a:solidFill>
              </a:rPr>
              <a:t> Always re-test the urine with a culture 7 days after completing the antibiotic course.</a:t>
            </a:r>
            <a:endParaRPr lang="en-US" sz="1200" dirty="0"/>
          </a:p>
        </p:txBody>
      </p:sp>
      <p:sp>
        <p:nvSpPr>
          <p:cNvPr id="46" name="Text 23"/>
          <p:cNvSpPr/>
          <p:nvPr/>
        </p:nvSpPr>
        <p:spPr>
          <a:xfrm>
            <a:off x="6572250" y="5176838"/>
            <a:ext cx="50482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SCA Tip:</a:t>
            </a:r>
            <a:r>
              <a:rPr lang="en-US" sz="1200" dirty="0">
                <a:solidFill>
                  <a:srgbClr val="2D3436"/>
                </a:solidFill>
              </a:rPr>
              <a:t> Explain the switch to Cefalexin at 36 weeks if the patient has recurrent issues.</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595938" cy="2645122"/>
          </a:xfrm>
          <a:prstGeom prst="rect">
            <a:avLst/>
          </a:prstGeom>
        </p:spPr>
      </p:pic>
      <p:pic>
        <p:nvPicPr>
          <p:cNvPr id="6" name="Image 4" descr="preencoded.png"/>
          <p:cNvPicPr>
            <a:picLocks noChangeAspect="1"/>
          </p:cNvPicPr>
          <p:nvPr/>
        </p:nvPicPr>
        <p:blipFill>
          <a:blip r:embed="rId6"/>
          <a:stretch>
            <a:fillRect/>
          </a:stretch>
        </p:blipFill>
        <p:spPr>
          <a:xfrm>
            <a:off x="571500" y="1315343"/>
            <a:ext cx="228600" cy="190500"/>
          </a:xfrm>
          <a:prstGeom prst="rect">
            <a:avLst/>
          </a:prstGeom>
        </p:spPr>
      </p:pic>
      <p:pic>
        <p:nvPicPr>
          <p:cNvPr id="7" name="Image 5" descr="preencoded.png"/>
          <p:cNvPicPr>
            <a:picLocks noChangeAspect="1"/>
          </p:cNvPicPr>
          <p:nvPr/>
        </p:nvPicPr>
        <p:blipFill>
          <a:blip r:embed="rId7"/>
          <a:stretch>
            <a:fillRect/>
          </a:stretch>
        </p:blipFill>
        <p:spPr>
          <a:xfrm>
            <a:off x="571500" y="1977330"/>
            <a:ext cx="5214938" cy="504825"/>
          </a:xfrm>
          <a:prstGeom prst="rect">
            <a:avLst/>
          </a:prstGeom>
        </p:spPr>
      </p:pic>
      <p:pic>
        <p:nvPicPr>
          <p:cNvPr id="8" name="Image 6" descr="preencoded.png"/>
          <p:cNvPicPr>
            <a:picLocks noChangeAspect="1"/>
          </p:cNvPicPr>
          <p:nvPr/>
        </p:nvPicPr>
        <p:blipFill>
          <a:blip r:embed="rId8"/>
          <a:stretch>
            <a:fillRect/>
          </a:stretch>
        </p:blipFill>
        <p:spPr>
          <a:xfrm>
            <a:off x="381000" y="3927128"/>
            <a:ext cx="5595938" cy="2645122"/>
          </a:xfrm>
          <a:prstGeom prst="rect">
            <a:avLst/>
          </a:prstGeom>
        </p:spPr>
      </p:pic>
      <p:pic>
        <p:nvPicPr>
          <p:cNvPr id="9" name="Image 7" descr="preencoded.png"/>
          <p:cNvPicPr>
            <a:picLocks noChangeAspect="1"/>
          </p:cNvPicPr>
          <p:nvPr/>
        </p:nvPicPr>
        <p:blipFill>
          <a:blip r:embed="rId9"/>
          <a:stretch>
            <a:fillRect/>
          </a:stretch>
        </p:blipFill>
        <p:spPr>
          <a:xfrm>
            <a:off x="571500" y="4150965"/>
            <a:ext cx="228600" cy="190500"/>
          </a:xfrm>
          <a:prstGeom prst="rect">
            <a:avLst/>
          </a:prstGeom>
        </p:spPr>
      </p:pic>
      <p:pic>
        <p:nvPicPr>
          <p:cNvPr id="10" name="Image 8" descr="preencoded.png"/>
          <p:cNvPicPr>
            <a:picLocks noChangeAspect="1"/>
          </p:cNvPicPr>
          <p:nvPr/>
        </p:nvPicPr>
        <p:blipFill>
          <a:blip r:embed="rId10"/>
          <a:stretch>
            <a:fillRect/>
          </a:stretch>
        </p:blipFill>
        <p:spPr>
          <a:xfrm>
            <a:off x="6215063" y="1091505"/>
            <a:ext cx="5595938" cy="2645122"/>
          </a:xfrm>
          <a:prstGeom prst="rect">
            <a:avLst/>
          </a:prstGeom>
        </p:spPr>
      </p:pic>
      <p:pic>
        <p:nvPicPr>
          <p:cNvPr id="11" name="Image 9" descr="preencoded.png"/>
          <p:cNvPicPr>
            <a:picLocks noChangeAspect="1"/>
          </p:cNvPicPr>
          <p:nvPr/>
        </p:nvPicPr>
        <p:blipFill>
          <a:blip r:embed="rId11"/>
          <a:stretch>
            <a:fillRect/>
          </a:stretch>
        </p:blipFill>
        <p:spPr>
          <a:xfrm>
            <a:off x="6405563" y="1315343"/>
            <a:ext cx="228600" cy="190500"/>
          </a:xfrm>
          <a:prstGeom prst="rect">
            <a:avLst/>
          </a:prstGeom>
        </p:spPr>
      </p:pic>
      <p:pic>
        <p:nvPicPr>
          <p:cNvPr id="12" name="Image 10" descr="preencoded.png"/>
          <p:cNvPicPr>
            <a:picLocks noChangeAspect="1"/>
          </p:cNvPicPr>
          <p:nvPr/>
        </p:nvPicPr>
        <p:blipFill>
          <a:blip r:embed="rId12"/>
          <a:stretch>
            <a:fillRect/>
          </a:stretch>
        </p:blipFill>
        <p:spPr>
          <a:xfrm>
            <a:off x="6215063" y="3927128"/>
            <a:ext cx="5595938" cy="2645122"/>
          </a:xfrm>
          <a:prstGeom prst="rect">
            <a:avLst/>
          </a:prstGeom>
        </p:spPr>
      </p:pic>
      <p:pic>
        <p:nvPicPr>
          <p:cNvPr id="13" name="Image 11" descr="preencoded.png"/>
          <p:cNvPicPr>
            <a:picLocks noChangeAspect="1"/>
          </p:cNvPicPr>
          <p:nvPr/>
        </p:nvPicPr>
        <p:blipFill>
          <a:blip r:embed="rId13"/>
          <a:stretch>
            <a:fillRect/>
          </a:stretch>
        </p:blipFill>
        <p:spPr>
          <a:xfrm>
            <a:off x="6405563" y="4150965"/>
            <a:ext cx="228600" cy="190500"/>
          </a:xfrm>
          <a:prstGeom prst="rect">
            <a:avLst/>
          </a:prstGeom>
        </p:spPr>
      </p:pic>
      <p:sp>
        <p:nvSpPr>
          <p:cNvPr id="14" name="Text 0"/>
          <p:cNvSpPr/>
          <p:nvPr/>
        </p:nvSpPr>
        <p:spPr>
          <a:xfrm>
            <a:off x="581025" y="285750"/>
            <a:ext cx="5339953"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5"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Recurrent UTI: Definition and Assessment</a:t>
            </a:r>
            <a:endParaRPr lang="en-US" sz="2100" dirty="0"/>
          </a:p>
        </p:txBody>
      </p:sp>
      <p:sp>
        <p:nvSpPr>
          <p:cNvPr id="16" name="Text 2"/>
          <p:cNvSpPr/>
          <p:nvPr/>
        </p:nvSpPr>
        <p:spPr>
          <a:xfrm>
            <a:off x="914400" y="1282005"/>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High-Yield: The Definition</a:t>
            </a:r>
            <a:endParaRPr lang="en-US" sz="1350" dirty="0"/>
          </a:p>
        </p:txBody>
      </p:sp>
      <p:sp>
        <p:nvSpPr>
          <p:cNvPr id="17" name="Text 3"/>
          <p:cNvSpPr/>
          <p:nvPr/>
        </p:nvSpPr>
        <p:spPr>
          <a:xfrm>
            <a:off x="571500" y="1653480"/>
            <a:ext cx="7132320" cy="22860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Recurrent UTI is clinically defined as:</a:t>
            </a:r>
            <a:endParaRPr lang="en-US" sz="1200" dirty="0"/>
          </a:p>
        </p:txBody>
      </p:sp>
      <p:sp>
        <p:nvSpPr>
          <p:cNvPr id="18" name="Text 4"/>
          <p:cNvSpPr/>
          <p:nvPr/>
        </p:nvSpPr>
        <p:spPr>
          <a:xfrm>
            <a:off x="571500" y="1977330"/>
            <a:ext cx="5024438" cy="5048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D63031"/>
                </a:solidFill>
              </a:rPr>
              <a:t>≥ 2 in 6 months </a:t>
            </a:r>
            <a:r>
              <a:rPr lang="en-US" sz="1200" b="1" dirty="0">
                <a:solidFill>
                  <a:srgbClr val="2D3436"/>
                </a:solidFill>
              </a:rPr>
              <a:t>OR</a:t>
            </a:r>
            <a:r>
              <a:rPr lang="en-US" sz="1650" b="1" dirty="0">
                <a:solidFill>
                  <a:srgbClr val="D63031"/>
                </a:solidFill>
              </a:rPr>
              <a:t> ≥ 3 in 12 months</a:t>
            </a:r>
            <a:endParaRPr lang="en-US" sz="1650" dirty="0"/>
          </a:p>
        </p:txBody>
      </p:sp>
      <p:sp>
        <p:nvSpPr>
          <p:cNvPr id="19" name="Text 5"/>
          <p:cNvSpPr/>
          <p:nvPr/>
        </p:nvSpPr>
        <p:spPr>
          <a:xfrm>
            <a:off x="571500" y="2577405"/>
            <a:ext cx="1098804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36E72"/>
                </a:solidFill>
              </a:rPr>
              <a:t>*Must be symptomatic episodes, ideally confirmed by culture history.</a:t>
            </a:r>
            <a:endParaRPr lang="en-US" sz="1050" dirty="0"/>
          </a:p>
        </p:txBody>
      </p:sp>
      <p:sp>
        <p:nvSpPr>
          <p:cNvPr id="20" name="Text 6"/>
          <p:cNvSpPr/>
          <p:nvPr/>
        </p:nvSpPr>
        <p:spPr>
          <a:xfrm>
            <a:off x="914400" y="411762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Initial Assessment Steps</a:t>
            </a:r>
            <a:endParaRPr lang="en-US" sz="1350" dirty="0"/>
          </a:p>
        </p:txBody>
      </p:sp>
      <p:sp>
        <p:nvSpPr>
          <p:cNvPr id="21" name="Text 7"/>
          <p:cNvSpPr/>
          <p:nvPr/>
        </p:nvSpPr>
        <p:spPr>
          <a:xfrm>
            <a:off x="800100" y="4489103"/>
            <a:ext cx="49863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Confirm History:</a:t>
            </a:r>
            <a:r>
              <a:rPr lang="en-US" sz="1200" dirty="0">
                <a:solidFill>
                  <a:srgbClr val="2D3436"/>
                </a:solidFill>
              </a:rPr>
              <a:t> Review previous MSU results and sensitivities. Was it the same organism (relapse) or different (reinfection)?</a:t>
            </a:r>
            <a:endParaRPr lang="en-US" sz="1200" dirty="0"/>
          </a:p>
        </p:txBody>
      </p:sp>
      <p:sp>
        <p:nvSpPr>
          <p:cNvPr id="22" name="Text 8"/>
          <p:cNvSpPr/>
          <p:nvPr/>
        </p:nvSpPr>
        <p:spPr>
          <a:xfrm>
            <a:off x="800100" y="5022503"/>
            <a:ext cx="49863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Symptoms:</a:t>
            </a:r>
            <a:r>
              <a:rPr lang="en-US" sz="1200" dirty="0">
                <a:solidFill>
                  <a:srgbClr val="2D3436"/>
                </a:solidFill>
              </a:rPr>
              <a:t> Exclude non-UTI causes (overactive bladder, interstitial cystitis).</a:t>
            </a:r>
            <a:endParaRPr lang="en-US" sz="1200" dirty="0"/>
          </a:p>
        </p:txBody>
      </p:sp>
      <p:sp>
        <p:nvSpPr>
          <p:cNvPr id="23" name="Text 9"/>
          <p:cNvSpPr/>
          <p:nvPr/>
        </p:nvSpPr>
        <p:spPr>
          <a:xfrm>
            <a:off x="800100" y="5555903"/>
            <a:ext cx="49863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Examination:</a:t>
            </a:r>
            <a:r>
              <a:rPr lang="en-US" sz="1200" dirty="0">
                <a:solidFill>
                  <a:srgbClr val="2D3436"/>
                </a:solidFill>
              </a:rPr>
              <a:t> Abdominal exam (masses/tenderness) and Pelvic exam (assess for prolapse or atrophic vaginitis).</a:t>
            </a:r>
            <a:endParaRPr lang="en-US" sz="1200" dirty="0"/>
          </a:p>
        </p:txBody>
      </p:sp>
      <p:sp>
        <p:nvSpPr>
          <p:cNvPr id="24" name="Text 10"/>
          <p:cNvSpPr/>
          <p:nvPr/>
        </p:nvSpPr>
        <p:spPr>
          <a:xfrm>
            <a:off x="6748463" y="1282005"/>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Modifiable Risk Factors</a:t>
            </a:r>
            <a:endParaRPr lang="en-US" sz="1350" dirty="0"/>
          </a:p>
        </p:txBody>
      </p:sp>
      <p:sp>
        <p:nvSpPr>
          <p:cNvPr id="25" name="Text 11"/>
          <p:cNvSpPr/>
          <p:nvPr/>
        </p:nvSpPr>
        <p:spPr>
          <a:xfrm>
            <a:off x="6634163" y="1653480"/>
            <a:ext cx="55578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Sexual Activity:</a:t>
            </a:r>
            <a:r>
              <a:rPr lang="en-US" sz="1200" dirty="0">
                <a:solidFill>
                  <a:srgbClr val="2D3436"/>
                </a:solidFill>
              </a:rPr>
              <a:t> Frequency and use of spermicides or diaphragms.</a:t>
            </a:r>
            <a:endParaRPr lang="en-US" sz="1200" dirty="0"/>
          </a:p>
        </p:txBody>
      </p:sp>
      <p:sp>
        <p:nvSpPr>
          <p:cNvPr id="26" name="Text 12"/>
          <p:cNvSpPr/>
          <p:nvPr/>
        </p:nvSpPr>
        <p:spPr>
          <a:xfrm>
            <a:off x="6634163" y="1958280"/>
            <a:ext cx="55578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Hormonal Status:</a:t>
            </a:r>
            <a:r>
              <a:rPr lang="en-US" sz="1200" dirty="0">
                <a:solidFill>
                  <a:srgbClr val="2D3436"/>
                </a:solidFill>
              </a:rPr>
              <a:t> Post-menopausal oestrogen deficiency (atrophy).</a:t>
            </a:r>
            <a:endParaRPr lang="en-US" sz="1200" dirty="0"/>
          </a:p>
        </p:txBody>
      </p:sp>
      <p:sp>
        <p:nvSpPr>
          <p:cNvPr id="27" name="Text 13"/>
          <p:cNvSpPr/>
          <p:nvPr/>
        </p:nvSpPr>
        <p:spPr>
          <a:xfrm>
            <a:off x="6634163" y="2263080"/>
            <a:ext cx="55578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Metabolic:</a:t>
            </a:r>
            <a:r>
              <a:rPr lang="en-US" sz="1200" dirty="0">
                <a:solidFill>
                  <a:srgbClr val="2D3436"/>
                </a:solidFill>
              </a:rPr>
              <a:t> Poorly controlled Diabetes Mellitus.</a:t>
            </a:r>
            <a:endParaRPr lang="en-US" sz="1200" dirty="0"/>
          </a:p>
        </p:txBody>
      </p:sp>
      <p:sp>
        <p:nvSpPr>
          <p:cNvPr id="28" name="Text 14"/>
          <p:cNvSpPr/>
          <p:nvPr/>
        </p:nvSpPr>
        <p:spPr>
          <a:xfrm>
            <a:off x="6634163" y="2567880"/>
            <a:ext cx="55578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Function:</a:t>
            </a:r>
            <a:r>
              <a:rPr lang="en-US" sz="1200" dirty="0">
                <a:solidFill>
                  <a:srgbClr val="2D3436"/>
                </a:solidFill>
              </a:rPr>
              <a:t> Bladder emptying issues or bowel habits (constipation).</a:t>
            </a:r>
            <a:endParaRPr lang="en-US" sz="1200" dirty="0"/>
          </a:p>
        </p:txBody>
      </p:sp>
      <p:sp>
        <p:nvSpPr>
          <p:cNvPr id="29" name="Text 15"/>
          <p:cNvSpPr/>
          <p:nvPr/>
        </p:nvSpPr>
        <p:spPr>
          <a:xfrm>
            <a:off x="6748463" y="4117628"/>
            <a:ext cx="54435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SCA Framing: Quality of Life</a:t>
            </a:r>
            <a:endParaRPr lang="en-US" sz="1350" dirty="0"/>
          </a:p>
        </p:txBody>
      </p:sp>
      <p:sp>
        <p:nvSpPr>
          <p:cNvPr id="30" name="Text 16"/>
          <p:cNvSpPr/>
          <p:nvPr/>
        </p:nvSpPr>
        <p:spPr>
          <a:xfrm>
            <a:off x="6634163" y="4489103"/>
            <a:ext cx="49863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ICE:</a:t>
            </a:r>
            <a:r>
              <a:rPr lang="en-US" sz="1200" dirty="0">
                <a:solidFill>
                  <a:srgbClr val="2D3436"/>
                </a:solidFill>
              </a:rPr>
              <a:t> Explore the patient's perspective—many feel "dismissed" with repeated short courses.</a:t>
            </a:r>
            <a:endParaRPr lang="en-US" sz="1200" dirty="0"/>
          </a:p>
        </p:txBody>
      </p:sp>
      <p:sp>
        <p:nvSpPr>
          <p:cNvPr id="31" name="Text 17"/>
          <p:cNvSpPr/>
          <p:nvPr/>
        </p:nvSpPr>
        <p:spPr>
          <a:xfrm>
            <a:off x="6634163" y="5022503"/>
            <a:ext cx="55578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Impact:</a:t>
            </a:r>
            <a:r>
              <a:rPr lang="en-US" sz="1200" dirty="0">
                <a:solidFill>
                  <a:srgbClr val="2D3436"/>
                </a:solidFill>
              </a:rPr>
              <a:t> Ask about work, social life, and sexual intimacy.</a:t>
            </a:r>
            <a:endParaRPr lang="en-US" sz="1200" dirty="0"/>
          </a:p>
        </p:txBody>
      </p:sp>
      <p:sp>
        <p:nvSpPr>
          <p:cNvPr id="32" name="Text 18"/>
          <p:cNvSpPr/>
          <p:nvPr/>
        </p:nvSpPr>
        <p:spPr>
          <a:xfrm>
            <a:off x="6634163" y="5327303"/>
            <a:ext cx="49863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Red Flags:</a:t>
            </a:r>
            <a:r>
              <a:rPr lang="en-US" sz="1200" dirty="0">
                <a:solidFill>
                  <a:srgbClr val="2D3436"/>
                </a:solidFill>
              </a:rPr>
              <a:t> Always screen for haematuria or weight loss to exclude malignancy.</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572125" cy="3057525"/>
          </a:xfrm>
          <a:prstGeom prst="rect">
            <a:avLst/>
          </a:prstGeom>
        </p:spPr>
      </p:pic>
      <p:pic>
        <p:nvPicPr>
          <p:cNvPr id="6" name="Image 4" descr="preencoded.png"/>
          <p:cNvPicPr>
            <a:picLocks noChangeAspect="1"/>
          </p:cNvPicPr>
          <p:nvPr/>
        </p:nvPicPr>
        <p:blipFill>
          <a:blip r:embed="rId6"/>
          <a:stretch>
            <a:fillRect/>
          </a:stretch>
        </p:blipFill>
        <p:spPr>
          <a:xfrm>
            <a:off x="609600" y="1367730"/>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786830"/>
            <a:ext cx="142875" cy="571500"/>
          </a:xfrm>
          <a:prstGeom prst="rect">
            <a:avLst/>
          </a:prstGeom>
        </p:spPr>
      </p:pic>
      <p:pic>
        <p:nvPicPr>
          <p:cNvPr id="8" name="Image 6" descr="preencoded.png"/>
          <p:cNvPicPr>
            <a:picLocks noChangeAspect="1"/>
          </p:cNvPicPr>
          <p:nvPr/>
        </p:nvPicPr>
        <p:blipFill>
          <a:blip r:embed="rId8"/>
          <a:stretch>
            <a:fillRect/>
          </a:stretch>
        </p:blipFill>
        <p:spPr>
          <a:xfrm>
            <a:off x="609600" y="2510730"/>
            <a:ext cx="142875" cy="571500"/>
          </a:xfrm>
          <a:prstGeom prst="rect">
            <a:avLst/>
          </a:prstGeom>
        </p:spPr>
      </p:pic>
      <p:pic>
        <p:nvPicPr>
          <p:cNvPr id="9" name="Image 7" descr="preencoded.png"/>
          <p:cNvPicPr>
            <a:picLocks noChangeAspect="1"/>
          </p:cNvPicPr>
          <p:nvPr/>
        </p:nvPicPr>
        <p:blipFill>
          <a:blip r:embed="rId8"/>
          <a:stretch>
            <a:fillRect/>
          </a:stretch>
        </p:blipFill>
        <p:spPr>
          <a:xfrm>
            <a:off x="609600" y="3234630"/>
            <a:ext cx="142875" cy="571500"/>
          </a:xfrm>
          <a:prstGeom prst="rect">
            <a:avLst/>
          </a:prstGeom>
        </p:spPr>
      </p:pic>
      <p:pic>
        <p:nvPicPr>
          <p:cNvPr id="10" name="Image 8" descr="preencoded.png"/>
          <p:cNvPicPr>
            <a:picLocks noChangeAspect="1"/>
          </p:cNvPicPr>
          <p:nvPr/>
        </p:nvPicPr>
        <p:blipFill>
          <a:blip r:embed="rId9"/>
          <a:stretch>
            <a:fillRect/>
          </a:stretch>
        </p:blipFill>
        <p:spPr>
          <a:xfrm>
            <a:off x="381000" y="4339530"/>
            <a:ext cx="5572125" cy="2333625"/>
          </a:xfrm>
          <a:prstGeom prst="rect">
            <a:avLst/>
          </a:prstGeom>
        </p:spPr>
      </p:pic>
      <p:pic>
        <p:nvPicPr>
          <p:cNvPr id="11" name="Image 9" descr="preencoded.png"/>
          <p:cNvPicPr>
            <a:picLocks noChangeAspect="1"/>
          </p:cNvPicPr>
          <p:nvPr/>
        </p:nvPicPr>
        <p:blipFill>
          <a:blip r:embed="rId10"/>
          <a:stretch>
            <a:fillRect/>
          </a:stretch>
        </p:blipFill>
        <p:spPr>
          <a:xfrm>
            <a:off x="609600" y="4615755"/>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609600" y="5034855"/>
            <a:ext cx="142875" cy="571500"/>
          </a:xfrm>
          <a:prstGeom prst="rect">
            <a:avLst/>
          </a:prstGeom>
        </p:spPr>
      </p:pic>
      <p:pic>
        <p:nvPicPr>
          <p:cNvPr id="13" name="Image 11" descr="preencoded.png"/>
          <p:cNvPicPr>
            <a:picLocks noChangeAspect="1"/>
          </p:cNvPicPr>
          <p:nvPr/>
        </p:nvPicPr>
        <p:blipFill>
          <a:blip r:embed="rId11"/>
          <a:stretch>
            <a:fillRect/>
          </a:stretch>
        </p:blipFill>
        <p:spPr>
          <a:xfrm>
            <a:off x="609600" y="5758755"/>
            <a:ext cx="142875" cy="571500"/>
          </a:xfrm>
          <a:prstGeom prst="rect">
            <a:avLst/>
          </a:prstGeom>
        </p:spPr>
      </p:pic>
      <p:pic>
        <p:nvPicPr>
          <p:cNvPr id="14" name="Image 12" descr="preencoded.png"/>
          <p:cNvPicPr>
            <a:picLocks noChangeAspect="1"/>
          </p:cNvPicPr>
          <p:nvPr/>
        </p:nvPicPr>
        <p:blipFill>
          <a:blip r:embed="rId12"/>
          <a:stretch>
            <a:fillRect/>
          </a:stretch>
        </p:blipFill>
        <p:spPr>
          <a:xfrm>
            <a:off x="6238875" y="1091505"/>
            <a:ext cx="5572125" cy="2914650"/>
          </a:xfrm>
          <a:prstGeom prst="rect">
            <a:avLst/>
          </a:prstGeom>
        </p:spPr>
      </p:pic>
      <p:pic>
        <p:nvPicPr>
          <p:cNvPr id="15" name="Image 13" descr="preencoded.png"/>
          <p:cNvPicPr>
            <a:picLocks noChangeAspect="1"/>
          </p:cNvPicPr>
          <p:nvPr/>
        </p:nvPicPr>
        <p:blipFill>
          <a:blip r:embed="rId13"/>
          <a:stretch>
            <a:fillRect/>
          </a:stretch>
        </p:blipFill>
        <p:spPr>
          <a:xfrm>
            <a:off x="6467475" y="1367730"/>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467475" y="1786830"/>
            <a:ext cx="142875" cy="523875"/>
          </a:xfrm>
          <a:prstGeom prst="rect">
            <a:avLst/>
          </a:prstGeom>
        </p:spPr>
      </p:pic>
      <p:pic>
        <p:nvPicPr>
          <p:cNvPr id="17" name="Image 15" descr="preencoded.png"/>
          <p:cNvPicPr>
            <a:picLocks noChangeAspect="1"/>
          </p:cNvPicPr>
          <p:nvPr/>
        </p:nvPicPr>
        <p:blipFill>
          <a:blip r:embed="rId14"/>
          <a:stretch>
            <a:fillRect/>
          </a:stretch>
        </p:blipFill>
        <p:spPr>
          <a:xfrm>
            <a:off x="6467475" y="2463105"/>
            <a:ext cx="142875" cy="523875"/>
          </a:xfrm>
          <a:prstGeom prst="rect">
            <a:avLst/>
          </a:prstGeom>
        </p:spPr>
      </p:pic>
      <p:pic>
        <p:nvPicPr>
          <p:cNvPr id="18" name="Image 16" descr="preencoded.png"/>
          <p:cNvPicPr>
            <a:picLocks noChangeAspect="1"/>
          </p:cNvPicPr>
          <p:nvPr/>
        </p:nvPicPr>
        <p:blipFill>
          <a:blip r:embed="rId14"/>
          <a:stretch>
            <a:fillRect/>
          </a:stretch>
        </p:blipFill>
        <p:spPr>
          <a:xfrm>
            <a:off x="6467475" y="3139380"/>
            <a:ext cx="142875" cy="523875"/>
          </a:xfrm>
          <a:prstGeom prst="rect">
            <a:avLst/>
          </a:prstGeom>
        </p:spPr>
      </p:pic>
      <p:pic>
        <p:nvPicPr>
          <p:cNvPr id="19" name="Image 17" descr="preencoded.png"/>
          <p:cNvPicPr>
            <a:picLocks noChangeAspect="1"/>
          </p:cNvPicPr>
          <p:nvPr/>
        </p:nvPicPr>
        <p:blipFill>
          <a:blip r:embed="rId15"/>
          <a:stretch>
            <a:fillRect/>
          </a:stretch>
        </p:blipFill>
        <p:spPr>
          <a:xfrm>
            <a:off x="6238875" y="4196655"/>
            <a:ext cx="5572125" cy="2476500"/>
          </a:xfrm>
          <a:prstGeom prst="rect">
            <a:avLst/>
          </a:prstGeom>
        </p:spPr>
      </p:pic>
      <p:pic>
        <p:nvPicPr>
          <p:cNvPr id="20" name="Image 18" descr="preencoded.png"/>
          <p:cNvPicPr>
            <a:picLocks noChangeAspect="1"/>
          </p:cNvPicPr>
          <p:nvPr/>
        </p:nvPicPr>
        <p:blipFill>
          <a:blip r:embed="rId16"/>
          <a:stretch>
            <a:fillRect/>
          </a:stretch>
        </p:blipFill>
        <p:spPr>
          <a:xfrm>
            <a:off x="6429375" y="4413796"/>
            <a:ext cx="214313" cy="175320"/>
          </a:xfrm>
          <a:prstGeom prst="rect">
            <a:avLst/>
          </a:prstGeom>
        </p:spPr>
      </p:pic>
      <p:sp>
        <p:nvSpPr>
          <p:cNvPr id="21" name="Text 0"/>
          <p:cNvSpPr/>
          <p:nvPr/>
        </p:nvSpPr>
        <p:spPr>
          <a:xfrm>
            <a:off x="581025" y="285750"/>
            <a:ext cx="48387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2"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Prevention Strategies for Recurrent UTI</a:t>
            </a:r>
            <a:endParaRPr lang="en-US" sz="2100" dirty="0"/>
          </a:p>
        </p:txBody>
      </p:sp>
      <p:sp>
        <p:nvSpPr>
          <p:cNvPr id="23" name="Text 2"/>
          <p:cNvSpPr/>
          <p:nvPr/>
        </p:nvSpPr>
        <p:spPr>
          <a:xfrm>
            <a:off x="962025" y="1320105"/>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Behavioral &amp; Lifestyle</a:t>
            </a:r>
            <a:endParaRPr lang="en-US" sz="1500" dirty="0"/>
          </a:p>
        </p:txBody>
      </p:sp>
      <p:sp>
        <p:nvSpPr>
          <p:cNvPr id="24" name="Text 3"/>
          <p:cNvSpPr/>
          <p:nvPr/>
        </p:nvSpPr>
        <p:spPr>
          <a:xfrm>
            <a:off x="847725" y="1748730"/>
            <a:ext cx="4876800"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Post-coital voiding:</a:t>
            </a:r>
            <a:r>
              <a:rPr lang="en-US" sz="1200" dirty="0">
                <a:solidFill>
                  <a:srgbClr val="2D3436"/>
                </a:solidFill>
              </a:rPr>
              <a:t> Urinating immediately after intercourse to flush bacteria from the urethra.</a:t>
            </a:r>
            <a:endParaRPr lang="en-US" sz="1200" dirty="0"/>
          </a:p>
        </p:txBody>
      </p:sp>
      <p:sp>
        <p:nvSpPr>
          <p:cNvPr id="25" name="Text 4"/>
          <p:cNvSpPr/>
          <p:nvPr/>
        </p:nvSpPr>
        <p:spPr>
          <a:xfrm>
            <a:off x="847725" y="2472630"/>
            <a:ext cx="4876800"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Adequate Hydration:</a:t>
            </a:r>
            <a:r>
              <a:rPr lang="en-US" sz="1200" dirty="0">
                <a:solidFill>
                  <a:srgbClr val="2D3436"/>
                </a:solidFill>
              </a:rPr>
              <a:t> Encourages regular bladder flushing; limited direct evidence but consensus-based self-care.</a:t>
            </a:r>
            <a:endParaRPr lang="en-US" sz="1200" dirty="0"/>
          </a:p>
        </p:txBody>
      </p:sp>
      <p:sp>
        <p:nvSpPr>
          <p:cNvPr id="26" name="Text 5"/>
          <p:cNvSpPr/>
          <p:nvPr/>
        </p:nvSpPr>
        <p:spPr>
          <a:xfrm>
            <a:off x="847725" y="3196530"/>
            <a:ext cx="4876800"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Wiping technique:</a:t>
            </a:r>
            <a:r>
              <a:rPr lang="en-US" sz="1200" dirty="0">
                <a:solidFill>
                  <a:srgbClr val="2D3436"/>
                </a:solidFill>
              </a:rPr>
              <a:t> Advice to wipe "front to back" to avoid faecal contamination of the urethral meatus.</a:t>
            </a:r>
            <a:endParaRPr lang="en-US" sz="1200" dirty="0"/>
          </a:p>
        </p:txBody>
      </p:sp>
      <p:sp>
        <p:nvSpPr>
          <p:cNvPr id="27" name="Text 6"/>
          <p:cNvSpPr/>
          <p:nvPr/>
        </p:nvSpPr>
        <p:spPr>
          <a:xfrm>
            <a:off x="962025" y="4568130"/>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Hormonal Management</a:t>
            </a:r>
            <a:endParaRPr lang="en-US" sz="1500" dirty="0"/>
          </a:p>
        </p:txBody>
      </p:sp>
      <p:sp>
        <p:nvSpPr>
          <p:cNvPr id="28" name="Text 7"/>
          <p:cNvSpPr/>
          <p:nvPr/>
        </p:nvSpPr>
        <p:spPr>
          <a:xfrm>
            <a:off x="847725" y="4996755"/>
            <a:ext cx="4876800"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Topical Oestrogen:</a:t>
            </a:r>
            <a:r>
              <a:rPr lang="en-US" sz="1200" dirty="0">
                <a:solidFill>
                  <a:srgbClr val="2D3436"/>
                </a:solidFill>
              </a:rPr>
              <a:t> Highly recommended for postmenopausal women to restore urethral and vaginal mucosa.</a:t>
            </a:r>
            <a:endParaRPr lang="en-US" sz="1200" dirty="0"/>
          </a:p>
        </p:txBody>
      </p:sp>
      <p:sp>
        <p:nvSpPr>
          <p:cNvPr id="29" name="Text 8"/>
          <p:cNvSpPr/>
          <p:nvPr/>
        </p:nvSpPr>
        <p:spPr>
          <a:xfrm>
            <a:off x="847725" y="5720655"/>
            <a:ext cx="4876800" cy="609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Mechanism:</a:t>
            </a:r>
            <a:r>
              <a:rPr lang="en-US" sz="1200" dirty="0">
                <a:solidFill>
                  <a:srgbClr val="2D3436"/>
                </a:solidFill>
              </a:rPr>
              <a:t> Reverses atrophic changes and improves local defence mechanisms against colonisation.</a:t>
            </a:r>
            <a:endParaRPr lang="en-US" sz="1200" dirty="0"/>
          </a:p>
        </p:txBody>
      </p:sp>
      <p:sp>
        <p:nvSpPr>
          <p:cNvPr id="30" name="Text 9"/>
          <p:cNvSpPr/>
          <p:nvPr/>
        </p:nvSpPr>
        <p:spPr>
          <a:xfrm>
            <a:off x="6819900" y="1320105"/>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Supplementary Options</a:t>
            </a:r>
            <a:endParaRPr lang="en-US" sz="1500" dirty="0"/>
          </a:p>
        </p:txBody>
      </p:sp>
      <p:sp>
        <p:nvSpPr>
          <p:cNvPr id="31" name="Text 10"/>
          <p:cNvSpPr/>
          <p:nvPr/>
        </p:nvSpPr>
        <p:spPr>
          <a:xfrm>
            <a:off x="6705600" y="1748730"/>
            <a:ext cx="4876800" cy="561975"/>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D-mannose:</a:t>
            </a:r>
            <a:r>
              <a:rPr lang="en-US" sz="1200" dirty="0">
                <a:solidFill>
                  <a:srgbClr val="2D3436"/>
                </a:solidFill>
              </a:rPr>
              <a:t> Some evidence for prevention; can be discussed as patient choice (not currently NICE recommended).</a:t>
            </a:r>
            <a:endParaRPr lang="en-US" sz="1200" dirty="0"/>
          </a:p>
        </p:txBody>
      </p:sp>
      <p:sp>
        <p:nvSpPr>
          <p:cNvPr id="32" name="Text 11"/>
          <p:cNvSpPr/>
          <p:nvPr/>
        </p:nvSpPr>
        <p:spPr>
          <a:xfrm>
            <a:off x="6705600" y="2425005"/>
            <a:ext cx="4876800" cy="561975"/>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Cranberry Products:</a:t>
            </a:r>
            <a:r>
              <a:rPr lang="en-US" sz="1200" dirty="0">
                <a:solidFill>
                  <a:srgbClr val="2D3436"/>
                </a:solidFill>
              </a:rPr>
              <a:t> Limited evidence; NICE (2023) states they are NOT proven for prevention but safe if patients wish to try.</a:t>
            </a:r>
            <a:endParaRPr lang="en-US" sz="1200" dirty="0"/>
          </a:p>
        </p:txBody>
      </p:sp>
      <p:sp>
        <p:nvSpPr>
          <p:cNvPr id="33" name="Text 12"/>
          <p:cNvSpPr/>
          <p:nvPr/>
        </p:nvSpPr>
        <p:spPr>
          <a:xfrm>
            <a:off x="6705600" y="3101280"/>
            <a:ext cx="4876800" cy="561975"/>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Methenamine hippurate:</a:t>
            </a:r>
            <a:r>
              <a:rPr lang="en-US" sz="1200" dirty="0">
                <a:solidFill>
                  <a:srgbClr val="2D3436"/>
                </a:solidFill>
              </a:rPr>
              <a:t> A urinary antiseptic option for women unable to take standard antibiotic prophylaxis.</a:t>
            </a:r>
            <a:endParaRPr lang="en-US" sz="1200" dirty="0"/>
          </a:p>
        </p:txBody>
      </p:sp>
      <p:sp>
        <p:nvSpPr>
          <p:cNvPr id="34" name="Text 13"/>
          <p:cNvSpPr/>
          <p:nvPr/>
        </p:nvSpPr>
        <p:spPr>
          <a:xfrm>
            <a:off x="6738938" y="4387155"/>
            <a:ext cx="3840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856404"/>
                </a:solidFill>
              </a:rPr>
              <a:t>SCA ROLE-PLAY FRAMING</a:t>
            </a:r>
            <a:endParaRPr lang="en-US" sz="1200" dirty="0"/>
          </a:p>
        </p:txBody>
      </p:sp>
      <p:sp>
        <p:nvSpPr>
          <p:cNvPr id="35" name="Text 14"/>
          <p:cNvSpPr/>
          <p:nvPr/>
        </p:nvSpPr>
        <p:spPr>
          <a:xfrm>
            <a:off x="6429375" y="4711005"/>
            <a:ext cx="5191125" cy="1000125"/>
          </a:xfrm>
          <a:prstGeom prst="rect">
            <a:avLst/>
          </a:prstGeom>
          <a:noFill/>
          <a:ln/>
        </p:spPr>
        <p:txBody>
          <a:bodyPr vert="horz" wrap="square" lIns="0" tIns="0" rIns="0" bIns="0" rtlCol="0" anchor="ctr"/>
          <a:lstStyle/>
          <a:p>
            <a:pPr marL="0" indent="0">
              <a:lnSpc>
                <a:spcPts val="1575"/>
              </a:lnSpc>
              <a:buNone/>
            </a:pPr>
            <a:r>
              <a:rPr lang="en-US" sz="1125" dirty="0">
                <a:solidFill>
                  <a:srgbClr val="2D3436"/>
                </a:solidFill>
              </a:rPr>
              <a:t>"I understand how frustrating these repeat infections are. While we can use antibiotics, we should also look at long-term prevention. Have you heard about </a:t>
            </a:r>
            <a:r>
              <a:rPr lang="en-US" sz="1125" b="1" dirty="0">
                <a:solidFill>
                  <a:srgbClr val="27AE60"/>
                </a:solidFill>
              </a:rPr>
              <a:t>post-coital voiding</a:t>
            </a:r>
            <a:r>
              <a:rPr lang="en-US" sz="1125" dirty="0">
                <a:solidFill>
                  <a:srgbClr val="2D3436"/>
                </a:solidFill>
              </a:rPr>
              <a:t> or using </a:t>
            </a:r>
            <a:r>
              <a:rPr lang="en-US" sz="1125" b="1" dirty="0">
                <a:solidFill>
                  <a:srgbClr val="27AE60"/>
                </a:solidFill>
              </a:rPr>
              <a:t>topical oestrogen</a:t>
            </a:r>
            <a:r>
              <a:rPr lang="en-US" sz="1125" dirty="0">
                <a:solidFill>
                  <a:srgbClr val="2D3436"/>
                </a:solidFill>
              </a:rPr>
              <a:t> if you've noticed dryness?"
</a:t>
            </a:r>
            <a:r>
              <a:rPr lang="en-US" sz="1125" b="1" dirty="0">
                <a:solidFill>
                  <a:srgbClr val="2D3436"/>
                </a:solidFill>
              </a:rPr>
              <a:t>Note:</a:t>
            </a:r>
            <a:r>
              <a:rPr lang="en-US" sz="1125" dirty="0">
                <a:solidFill>
                  <a:srgbClr val="2D3436"/>
                </a:solidFill>
              </a:rPr>
              <a:t> Explore the quality-of-life impact and sexual history sensitively.</a:t>
            </a:r>
            <a:endParaRPr lang="en-US" sz="11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98103"/>
            <a:ext cx="57150" cy="381000"/>
          </a:xfrm>
          <a:prstGeom prst="rect">
            <a:avLst/>
          </a:prstGeom>
        </p:spPr>
      </p:pic>
      <p:pic>
        <p:nvPicPr>
          <p:cNvPr id="4" name="Image 2" descr="preencoded.png"/>
          <p:cNvPicPr>
            <a:picLocks noChangeAspect="1"/>
          </p:cNvPicPr>
          <p:nvPr/>
        </p:nvPicPr>
        <p:blipFill>
          <a:blip r:embed="rId5"/>
          <a:stretch>
            <a:fillRect/>
          </a:stretch>
        </p:blipFill>
        <p:spPr>
          <a:xfrm>
            <a:off x="381000" y="977205"/>
            <a:ext cx="11430000" cy="485775"/>
          </a:xfrm>
          <a:prstGeom prst="rect">
            <a:avLst/>
          </a:prstGeom>
        </p:spPr>
      </p:pic>
      <p:pic>
        <p:nvPicPr>
          <p:cNvPr id="5" name="Image 3" descr="preencoded.png"/>
          <p:cNvPicPr>
            <a:picLocks noChangeAspect="1"/>
          </p:cNvPicPr>
          <p:nvPr/>
        </p:nvPicPr>
        <p:blipFill>
          <a:blip r:embed="rId6"/>
          <a:stretch>
            <a:fillRect/>
          </a:stretch>
        </p:blipFill>
        <p:spPr>
          <a:xfrm>
            <a:off x="619125" y="1139577"/>
            <a:ext cx="214313" cy="175320"/>
          </a:xfrm>
          <a:prstGeom prst="rect">
            <a:avLst/>
          </a:prstGeom>
        </p:spPr>
      </p:pic>
      <p:pic>
        <p:nvPicPr>
          <p:cNvPr id="6" name="Image 4" descr="preencoded.png"/>
          <p:cNvPicPr>
            <a:picLocks noChangeAspect="1"/>
          </p:cNvPicPr>
          <p:nvPr/>
        </p:nvPicPr>
        <p:blipFill>
          <a:blip r:embed="rId7"/>
          <a:stretch>
            <a:fillRect/>
          </a:stretch>
        </p:blipFill>
        <p:spPr>
          <a:xfrm>
            <a:off x="381000" y="1653480"/>
            <a:ext cx="5595938" cy="1893094"/>
          </a:xfrm>
          <a:prstGeom prst="rect">
            <a:avLst/>
          </a:prstGeom>
        </p:spPr>
      </p:pic>
      <p:pic>
        <p:nvPicPr>
          <p:cNvPr id="7" name="Image 5" descr="preencoded.png"/>
          <p:cNvPicPr>
            <a:picLocks noChangeAspect="1"/>
          </p:cNvPicPr>
          <p:nvPr/>
        </p:nvPicPr>
        <p:blipFill>
          <a:blip r:embed="rId8"/>
          <a:stretch>
            <a:fillRect/>
          </a:stretch>
        </p:blipFill>
        <p:spPr>
          <a:xfrm>
            <a:off x="571500" y="1839218"/>
            <a:ext cx="238125" cy="190500"/>
          </a:xfrm>
          <a:prstGeom prst="rect">
            <a:avLst/>
          </a:prstGeom>
        </p:spPr>
      </p:pic>
      <p:pic>
        <p:nvPicPr>
          <p:cNvPr id="8" name="Image 6" descr="preencoded.png"/>
          <p:cNvPicPr>
            <a:picLocks noChangeAspect="1"/>
          </p:cNvPicPr>
          <p:nvPr/>
        </p:nvPicPr>
        <p:blipFill>
          <a:blip r:embed="rId9"/>
          <a:stretch>
            <a:fillRect/>
          </a:stretch>
        </p:blipFill>
        <p:spPr>
          <a:xfrm>
            <a:off x="571500" y="2196405"/>
            <a:ext cx="119063" cy="99120"/>
          </a:xfrm>
          <a:prstGeom prst="rect">
            <a:avLst/>
          </a:prstGeom>
        </p:spPr>
      </p:pic>
      <p:pic>
        <p:nvPicPr>
          <p:cNvPr id="9" name="Image 7" descr="preencoded.png"/>
          <p:cNvPicPr>
            <a:picLocks noChangeAspect="1"/>
          </p:cNvPicPr>
          <p:nvPr/>
        </p:nvPicPr>
        <p:blipFill>
          <a:blip r:embed="rId10"/>
          <a:stretch>
            <a:fillRect/>
          </a:stretch>
        </p:blipFill>
        <p:spPr>
          <a:xfrm>
            <a:off x="571500" y="2496443"/>
            <a:ext cx="119063" cy="99120"/>
          </a:xfrm>
          <a:prstGeom prst="rect">
            <a:avLst/>
          </a:prstGeom>
        </p:spPr>
      </p:pic>
      <p:pic>
        <p:nvPicPr>
          <p:cNvPr id="10" name="Image 8" descr="preencoded.png"/>
          <p:cNvPicPr>
            <a:picLocks noChangeAspect="1"/>
          </p:cNvPicPr>
          <p:nvPr/>
        </p:nvPicPr>
        <p:blipFill>
          <a:blip r:embed="rId11"/>
          <a:stretch>
            <a:fillRect/>
          </a:stretch>
        </p:blipFill>
        <p:spPr>
          <a:xfrm>
            <a:off x="571500" y="2796480"/>
            <a:ext cx="119063" cy="119063"/>
          </a:xfrm>
          <a:prstGeom prst="rect">
            <a:avLst/>
          </a:prstGeom>
        </p:spPr>
      </p:pic>
      <p:pic>
        <p:nvPicPr>
          <p:cNvPr id="11" name="Image 9" descr="preencoded.png"/>
          <p:cNvPicPr>
            <a:picLocks noChangeAspect="1"/>
          </p:cNvPicPr>
          <p:nvPr/>
        </p:nvPicPr>
        <p:blipFill>
          <a:blip r:embed="rId12"/>
          <a:stretch>
            <a:fillRect/>
          </a:stretch>
        </p:blipFill>
        <p:spPr>
          <a:xfrm>
            <a:off x="381000" y="3698974"/>
            <a:ext cx="5595938" cy="1893094"/>
          </a:xfrm>
          <a:prstGeom prst="rect">
            <a:avLst/>
          </a:prstGeom>
        </p:spPr>
      </p:pic>
      <p:pic>
        <p:nvPicPr>
          <p:cNvPr id="12" name="Image 10" descr="preencoded.png"/>
          <p:cNvPicPr>
            <a:picLocks noChangeAspect="1"/>
          </p:cNvPicPr>
          <p:nvPr/>
        </p:nvPicPr>
        <p:blipFill>
          <a:blip r:embed="rId13"/>
          <a:stretch>
            <a:fillRect/>
          </a:stretch>
        </p:blipFill>
        <p:spPr>
          <a:xfrm>
            <a:off x="571500" y="3884712"/>
            <a:ext cx="238125" cy="190500"/>
          </a:xfrm>
          <a:prstGeom prst="rect">
            <a:avLst/>
          </a:prstGeom>
        </p:spPr>
      </p:pic>
      <p:pic>
        <p:nvPicPr>
          <p:cNvPr id="13" name="Image 11" descr="preencoded.png"/>
          <p:cNvPicPr>
            <a:picLocks noChangeAspect="1"/>
          </p:cNvPicPr>
          <p:nvPr/>
        </p:nvPicPr>
        <p:blipFill>
          <a:blip r:embed="rId14"/>
          <a:stretch>
            <a:fillRect/>
          </a:stretch>
        </p:blipFill>
        <p:spPr>
          <a:xfrm>
            <a:off x="571500" y="4241899"/>
            <a:ext cx="119063" cy="119063"/>
          </a:xfrm>
          <a:prstGeom prst="rect">
            <a:avLst/>
          </a:prstGeom>
        </p:spPr>
      </p:pic>
      <p:pic>
        <p:nvPicPr>
          <p:cNvPr id="14" name="Image 12" descr="preencoded.png"/>
          <p:cNvPicPr>
            <a:picLocks noChangeAspect="1"/>
          </p:cNvPicPr>
          <p:nvPr/>
        </p:nvPicPr>
        <p:blipFill>
          <a:blip r:embed="rId15"/>
          <a:stretch>
            <a:fillRect/>
          </a:stretch>
        </p:blipFill>
        <p:spPr>
          <a:xfrm>
            <a:off x="571500" y="4784824"/>
            <a:ext cx="119063" cy="119063"/>
          </a:xfrm>
          <a:prstGeom prst="rect">
            <a:avLst/>
          </a:prstGeom>
        </p:spPr>
      </p:pic>
      <p:pic>
        <p:nvPicPr>
          <p:cNvPr id="15" name="Image 13" descr="preencoded.png"/>
          <p:cNvPicPr>
            <a:picLocks noChangeAspect="1"/>
          </p:cNvPicPr>
          <p:nvPr/>
        </p:nvPicPr>
        <p:blipFill>
          <a:blip r:embed="rId16"/>
          <a:stretch>
            <a:fillRect/>
          </a:stretch>
        </p:blipFill>
        <p:spPr>
          <a:xfrm>
            <a:off x="6215063" y="1653480"/>
            <a:ext cx="5595938" cy="2286000"/>
          </a:xfrm>
          <a:prstGeom prst="rect">
            <a:avLst/>
          </a:prstGeom>
        </p:spPr>
      </p:pic>
      <p:pic>
        <p:nvPicPr>
          <p:cNvPr id="16" name="Image 14" descr="preencoded.png"/>
          <p:cNvPicPr>
            <a:picLocks noChangeAspect="1"/>
          </p:cNvPicPr>
          <p:nvPr/>
        </p:nvPicPr>
        <p:blipFill>
          <a:blip r:embed="rId17"/>
          <a:stretch>
            <a:fillRect/>
          </a:stretch>
        </p:blipFill>
        <p:spPr>
          <a:xfrm>
            <a:off x="6405563" y="1839218"/>
            <a:ext cx="238125" cy="190500"/>
          </a:xfrm>
          <a:prstGeom prst="rect">
            <a:avLst/>
          </a:prstGeom>
        </p:spPr>
      </p:pic>
      <p:pic>
        <p:nvPicPr>
          <p:cNvPr id="17" name="Image 15" descr="preencoded.png"/>
          <p:cNvPicPr>
            <a:picLocks noChangeAspect="1"/>
          </p:cNvPicPr>
          <p:nvPr/>
        </p:nvPicPr>
        <p:blipFill>
          <a:blip r:embed="rId18"/>
          <a:stretch>
            <a:fillRect/>
          </a:stretch>
        </p:blipFill>
        <p:spPr>
          <a:xfrm>
            <a:off x="6405563" y="2196405"/>
            <a:ext cx="119063" cy="108198"/>
          </a:xfrm>
          <a:prstGeom prst="rect">
            <a:avLst/>
          </a:prstGeom>
        </p:spPr>
      </p:pic>
      <p:pic>
        <p:nvPicPr>
          <p:cNvPr id="18" name="Image 16" descr="preencoded.png"/>
          <p:cNvPicPr>
            <a:picLocks noChangeAspect="1"/>
          </p:cNvPicPr>
          <p:nvPr/>
        </p:nvPicPr>
        <p:blipFill>
          <a:blip r:embed="rId19"/>
          <a:stretch>
            <a:fillRect/>
          </a:stretch>
        </p:blipFill>
        <p:spPr>
          <a:xfrm>
            <a:off x="6405563" y="2739330"/>
            <a:ext cx="119063" cy="108198"/>
          </a:xfrm>
          <a:prstGeom prst="rect">
            <a:avLst/>
          </a:prstGeom>
        </p:spPr>
      </p:pic>
      <p:pic>
        <p:nvPicPr>
          <p:cNvPr id="19" name="Image 17" descr="preencoded.png"/>
          <p:cNvPicPr>
            <a:picLocks noChangeAspect="1"/>
          </p:cNvPicPr>
          <p:nvPr/>
        </p:nvPicPr>
        <p:blipFill>
          <a:blip r:embed="rId11"/>
          <a:stretch>
            <a:fillRect/>
          </a:stretch>
        </p:blipFill>
        <p:spPr>
          <a:xfrm>
            <a:off x="6405563" y="3282255"/>
            <a:ext cx="119063" cy="119063"/>
          </a:xfrm>
          <a:prstGeom prst="rect">
            <a:avLst/>
          </a:prstGeom>
        </p:spPr>
      </p:pic>
      <p:pic>
        <p:nvPicPr>
          <p:cNvPr id="20" name="Image 18" descr="preencoded.png"/>
          <p:cNvPicPr>
            <a:picLocks noChangeAspect="1"/>
          </p:cNvPicPr>
          <p:nvPr/>
        </p:nvPicPr>
        <p:blipFill>
          <a:blip r:embed="rId20"/>
          <a:stretch>
            <a:fillRect/>
          </a:stretch>
        </p:blipFill>
        <p:spPr>
          <a:xfrm>
            <a:off x="6215063" y="4091880"/>
            <a:ext cx="5595938" cy="1500188"/>
          </a:xfrm>
          <a:prstGeom prst="rect">
            <a:avLst/>
          </a:prstGeom>
        </p:spPr>
      </p:pic>
      <p:pic>
        <p:nvPicPr>
          <p:cNvPr id="21" name="Image 19" descr="preencoded.png"/>
          <p:cNvPicPr>
            <a:picLocks noChangeAspect="1"/>
          </p:cNvPicPr>
          <p:nvPr/>
        </p:nvPicPr>
        <p:blipFill>
          <a:blip r:embed="rId21"/>
          <a:stretch>
            <a:fillRect/>
          </a:stretch>
        </p:blipFill>
        <p:spPr>
          <a:xfrm>
            <a:off x="6405563" y="4277618"/>
            <a:ext cx="238125" cy="190500"/>
          </a:xfrm>
          <a:prstGeom prst="rect">
            <a:avLst/>
          </a:prstGeom>
        </p:spPr>
      </p:pic>
      <p:pic>
        <p:nvPicPr>
          <p:cNvPr id="22" name="Image 20" descr="preencoded.png"/>
          <p:cNvPicPr>
            <a:picLocks noChangeAspect="1"/>
          </p:cNvPicPr>
          <p:nvPr/>
        </p:nvPicPr>
        <p:blipFill>
          <a:blip r:embed="rId22"/>
          <a:stretch>
            <a:fillRect/>
          </a:stretch>
        </p:blipFill>
        <p:spPr>
          <a:xfrm>
            <a:off x="6405563" y="4634805"/>
            <a:ext cx="119063" cy="119063"/>
          </a:xfrm>
          <a:prstGeom prst="rect">
            <a:avLst/>
          </a:prstGeom>
        </p:spPr>
      </p:pic>
      <p:pic>
        <p:nvPicPr>
          <p:cNvPr id="23" name="Image 21" descr="preencoded.png"/>
          <p:cNvPicPr>
            <a:picLocks noChangeAspect="1"/>
          </p:cNvPicPr>
          <p:nvPr/>
        </p:nvPicPr>
        <p:blipFill>
          <a:blip r:embed="rId23"/>
          <a:stretch>
            <a:fillRect/>
          </a:stretch>
        </p:blipFill>
        <p:spPr>
          <a:xfrm>
            <a:off x="6405563" y="5177730"/>
            <a:ext cx="119063" cy="99120"/>
          </a:xfrm>
          <a:prstGeom prst="rect">
            <a:avLst/>
          </a:prstGeom>
        </p:spPr>
      </p:pic>
      <p:pic>
        <p:nvPicPr>
          <p:cNvPr id="24" name="Image 22" descr="preencoded.png"/>
          <p:cNvPicPr>
            <a:picLocks noChangeAspect="1"/>
          </p:cNvPicPr>
          <p:nvPr/>
        </p:nvPicPr>
        <p:blipFill>
          <a:blip r:embed="rId24"/>
          <a:stretch>
            <a:fillRect/>
          </a:stretch>
        </p:blipFill>
        <p:spPr>
          <a:xfrm>
            <a:off x="381000" y="5820668"/>
            <a:ext cx="11430000" cy="428625"/>
          </a:xfrm>
          <a:prstGeom prst="rect">
            <a:avLst/>
          </a:prstGeom>
        </p:spPr>
      </p:pic>
      <p:pic>
        <p:nvPicPr>
          <p:cNvPr id="25" name="Image 23" descr="preencoded.png"/>
          <p:cNvPicPr>
            <a:picLocks noChangeAspect="1"/>
          </p:cNvPicPr>
          <p:nvPr/>
        </p:nvPicPr>
        <p:blipFill>
          <a:blip r:embed="rId25"/>
          <a:stretch>
            <a:fillRect/>
          </a:stretch>
        </p:blipFill>
        <p:spPr>
          <a:xfrm>
            <a:off x="2633663" y="5973961"/>
            <a:ext cx="166688" cy="137220"/>
          </a:xfrm>
          <a:prstGeom prst="rect">
            <a:avLst/>
          </a:prstGeom>
        </p:spPr>
      </p:pic>
      <p:sp>
        <p:nvSpPr>
          <p:cNvPr id="26" name="Text 0"/>
          <p:cNvSpPr/>
          <p:nvPr/>
        </p:nvSpPr>
        <p:spPr>
          <a:xfrm>
            <a:off x="581025" y="228600"/>
            <a:ext cx="368046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7" name="Text 1"/>
          <p:cNvSpPr/>
          <p:nvPr/>
        </p:nvSpPr>
        <p:spPr>
          <a:xfrm>
            <a:off x="581025" y="428625"/>
            <a:ext cx="83210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Incidence and Epidemiology</a:t>
            </a:r>
            <a:endParaRPr lang="en-US" sz="2100" dirty="0"/>
          </a:p>
        </p:txBody>
      </p:sp>
      <p:sp>
        <p:nvSpPr>
          <p:cNvPr id="28" name="Text 2"/>
          <p:cNvSpPr/>
          <p:nvPr/>
        </p:nvSpPr>
        <p:spPr>
          <a:xfrm>
            <a:off x="928688" y="1091505"/>
            <a:ext cx="11263313" cy="257175"/>
          </a:xfrm>
          <a:prstGeom prst="rect">
            <a:avLst/>
          </a:prstGeom>
          <a:noFill/>
          <a:ln/>
        </p:spPr>
        <p:txBody>
          <a:bodyPr vert="horz" wrap="square" lIns="0" tIns="0" rIns="0" bIns="0" rtlCol="0" anchor="ctr"/>
          <a:lstStyle/>
          <a:p>
            <a:pPr marL="0" indent="0">
              <a:lnSpc>
                <a:spcPts val="2025"/>
              </a:lnSpc>
              <a:buNone/>
            </a:pPr>
            <a:r>
              <a:rPr lang="en-US" sz="1350" b="1" i="1" dirty="0">
                <a:solidFill>
                  <a:srgbClr val="01579B"/>
                </a:solidFill>
              </a:rPr>
              <a:t> "How many UTIs will you see in a typical Monday morning surgery?"</a:t>
            </a:r>
            <a:endParaRPr lang="en-US" sz="1350" dirty="0"/>
          </a:p>
        </p:txBody>
      </p:sp>
      <p:sp>
        <p:nvSpPr>
          <p:cNvPr id="29" name="Text 3"/>
          <p:cNvSpPr/>
          <p:nvPr/>
        </p:nvSpPr>
        <p:spPr>
          <a:xfrm>
            <a:off x="904875" y="180588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Primary Care Burden</a:t>
            </a:r>
            <a:endParaRPr lang="en-US" sz="1350" dirty="0"/>
          </a:p>
        </p:txBody>
      </p:sp>
      <p:sp>
        <p:nvSpPr>
          <p:cNvPr id="30" name="Text 4"/>
          <p:cNvSpPr/>
          <p:nvPr/>
        </p:nvSpPr>
        <p:spPr>
          <a:xfrm>
            <a:off x="785813" y="2158305"/>
            <a:ext cx="11406188"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Cystitis/Lower UTI accounts for </a:t>
            </a:r>
            <a:r>
              <a:rPr lang="en-US" sz="1275" b="1" dirty="0">
                <a:solidFill>
                  <a:srgbClr val="0984E3"/>
                </a:solidFill>
              </a:rPr>
              <a:t>1–3%</a:t>
            </a:r>
            <a:r>
              <a:rPr lang="en-US" sz="1275" dirty="0">
                <a:solidFill>
                  <a:srgbClr val="2D3436"/>
                </a:solidFill>
              </a:rPr>
              <a:t> of all GP consultations.</a:t>
            </a:r>
            <a:endParaRPr lang="en-US" sz="1275" dirty="0"/>
          </a:p>
        </p:txBody>
      </p:sp>
      <p:sp>
        <p:nvSpPr>
          <p:cNvPr id="31" name="Text 5"/>
          <p:cNvSpPr/>
          <p:nvPr/>
        </p:nvSpPr>
        <p:spPr>
          <a:xfrm>
            <a:off x="785813" y="2458343"/>
            <a:ext cx="1139952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Approx. </a:t>
            </a:r>
            <a:r>
              <a:rPr lang="en-US" sz="1275" b="1" dirty="0">
                <a:solidFill>
                  <a:srgbClr val="0984E3"/>
                </a:solidFill>
              </a:rPr>
              <a:t>5%</a:t>
            </a:r>
            <a:r>
              <a:rPr lang="en-US" sz="1275" dirty="0">
                <a:solidFill>
                  <a:srgbClr val="2D3436"/>
                </a:solidFill>
              </a:rPr>
              <a:t> of women per year present with symptomatic UTI.</a:t>
            </a:r>
            <a:endParaRPr lang="en-US" sz="1275" dirty="0"/>
          </a:p>
        </p:txBody>
      </p:sp>
      <p:sp>
        <p:nvSpPr>
          <p:cNvPr id="32" name="Text 6"/>
          <p:cNvSpPr/>
          <p:nvPr/>
        </p:nvSpPr>
        <p:spPr>
          <a:xfrm>
            <a:off x="785813" y="2758380"/>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One of the most frequent reasons for acute antibiotic prescribing in the community.</a:t>
            </a:r>
            <a:endParaRPr lang="en-US" sz="1275" dirty="0"/>
          </a:p>
        </p:txBody>
      </p:sp>
      <p:sp>
        <p:nvSpPr>
          <p:cNvPr id="33" name="Text 7"/>
          <p:cNvSpPr/>
          <p:nvPr/>
        </p:nvSpPr>
        <p:spPr>
          <a:xfrm>
            <a:off x="904875" y="3851374"/>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Lifetime Prevalence</a:t>
            </a:r>
            <a:endParaRPr lang="en-US" sz="1350" dirty="0"/>
          </a:p>
        </p:txBody>
      </p:sp>
      <p:sp>
        <p:nvSpPr>
          <p:cNvPr id="34" name="Text 8"/>
          <p:cNvSpPr/>
          <p:nvPr/>
        </p:nvSpPr>
        <p:spPr>
          <a:xfrm>
            <a:off x="785813" y="4203799"/>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Up to </a:t>
            </a:r>
            <a:r>
              <a:rPr lang="en-US" sz="1275" b="1" dirty="0">
                <a:solidFill>
                  <a:srgbClr val="0984E3"/>
                </a:solidFill>
              </a:rPr>
              <a:t>50% of all women</a:t>
            </a:r>
            <a:r>
              <a:rPr lang="en-US" sz="1275" dirty="0">
                <a:solidFill>
                  <a:srgbClr val="2D3436"/>
                </a:solidFill>
              </a:rPr>
              <a:t> will experience at least one symptomatic UTI in their lifetime.</a:t>
            </a:r>
            <a:endParaRPr lang="en-US" sz="1275" dirty="0"/>
          </a:p>
        </p:txBody>
      </p:sp>
      <p:sp>
        <p:nvSpPr>
          <p:cNvPr id="35" name="Text 9"/>
          <p:cNvSpPr/>
          <p:nvPr/>
        </p:nvSpPr>
        <p:spPr>
          <a:xfrm>
            <a:off x="785813" y="4746724"/>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Incidence peaks in young, sexually active women and post-menopausal women.</a:t>
            </a:r>
            <a:endParaRPr lang="en-US" sz="1275" dirty="0"/>
          </a:p>
        </p:txBody>
      </p:sp>
      <p:sp>
        <p:nvSpPr>
          <p:cNvPr id="36" name="Text 10"/>
          <p:cNvSpPr/>
          <p:nvPr/>
        </p:nvSpPr>
        <p:spPr>
          <a:xfrm>
            <a:off x="6738938" y="180588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Recurrence &amp; Demographics</a:t>
            </a:r>
            <a:endParaRPr lang="en-US" sz="1350" dirty="0"/>
          </a:p>
        </p:txBody>
      </p:sp>
      <p:sp>
        <p:nvSpPr>
          <p:cNvPr id="37" name="Text 11"/>
          <p:cNvSpPr/>
          <p:nvPr/>
        </p:nvSpPr>
        <p:spPr>
          <a:xfrm>
            <a:off x="6619875" y="2158305"/>
            <a:ext cx="5000625"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0984E3"/>
                </a:solidFill>
              </a:rPr>
              <a:t>20% of young women</a:t>
            </a:r>
            <a:r>
              <a:rPr lang="en-US" sz="1275" dirty="0">
                <a:solidFill>
                  <a:srgbClr val="2D3436"/>
                </a:solidFill>
              </a:rPr>
              <a:t> with acute cystitis will develop recurrent infections.</a:t>
            </a:r>
            <a:endParaRPr lang="en-US" sz="1275" dirty="0"/>
          </a:p>
        </p:txBody>
      </p:sp>
      <p:sp>
        <p:nvSpPr>
          <p:cNvPr id="38" name="Text 12"/>
          <p:cNvSpPr/>
          <p:nvPr/>
        </p:nvSpPr>
        <p:spPr>
          <a:xfrm>
            <a:off x="6619875" y="2701230"/>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UTI is significantly </a:t>
            </a:r>
            <a:r>
              <a:rPr lang="en-US" sz="1275" b="1" dirty="0">
                <a:solidFill>
                  <a:srgbClr val="0984E3"/>
                </a:solidFill>
              </a:rPr>
              <a:t>rarer in men</a:t>
            </a:r>
            <a:r>
              <a:rPr lang="en-US" sz="1275" dirty="0">
                <a:solidFill>
                  <a:srgbClr val="2D3436"/>
                </a:solidFill>
              </a:rPr>
              <a:t> due to anatomical protection (longer urethra).</a:t>
            </a:r>
            <a:endParaRPr lang="en-US" sz="1275" dirty="0"/>
          </a:p>
        </p:txBody>
      </p:sp>
      <p:sp>
        <p:nvSpPr>
          <p:cNvPr id="39" name="Text 13"/>
          <p:cNvSpPr/>
          <p:nvPr/>
        </p:nvSpPr>
        <p:spPr>
          <a:xfrm>
            <a:off x="6619875" y="3244155"/>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Consider underlying pathology or prostate involvement in any male presentation.</a:t>
            </a:r>
            <a:endParaRPr lang="en-US" sz="1275" dirty="0"/>
          </a:p>
        </p:txBody>
      </p:sp>
      <p:sp>
        <p:nvSpPr>
          <p:cNvPr id="40" name="Text 14"/>
          <p:cNvSpPr/>
          <p:nvPr/>
        </p:nvSpPr>
        <p:spPr>
          <a:xfrm>
            <a:off x="6738938" y="4244280"/>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Urethral Syndrome</a:t>
            </a:r>
            <a:endParaRPr lang="en-US" sz="1350" dirty="0"/>
          </a:p>
        </p:txBody>
      </p:sp>
      <p:sp>
        <p:nvSpPr>
          <p:cNvPr id="41" name="Text 15"/>
          <p:cNvSpPr/>
          <p:nvPr/>
        </p:nvSpPr>
        <p:spPr>
          <a:xfrm>
            <a:off x="6619875" y="4596705"/>
            <a:ext cx="5000625"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A significant proportion of patients are symptomatic </a:t>
            </a:r>
            <a:r>
              <a:rPr lang="en-US" sz="1275" b="1" dirty="0">
                <a:solidFill>
                  <a:srgbClr val="0984E3"/>
                </a:solidFill>
              </a:rPr>
              <a:t>without microbiological evidence</a:t>
            </a:r>
            <a:r>
              <a:rPr lang="en-US" sz="1275" dirty="0">
                <a:solidFill>
                  <a:srgbClr val="2D3436"/>
                </a:solidFill>
              </a:rPr>
              <a:t>.</a:t>
            </a:r>
            <a:endParaRPr lang="en-US" sz="1275" dirty="0"/>
          </a:p>
        </p:txBody>
      </p:sp>
      <p:sp>
        <p:nvSpPr>
          <p:cNvPr id="42" name="Text 16"/>
          <p:cNvSpPr/>
          <p:nvPr/>
        </p:nvSpPr>
        <p:spPr>
          <a:xfrm>
            <a:off x="6619875" y="5139630"/>
            <a:ext cx="5572125"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2D3436"/>
                </a:solidFill>
              </a:rPr>
              <a:t>Requires careful differentiation from interstitial cystitis and STIs.</a:t>
            </a:r>
            <a:endParaRPr lang="en-US" sz="1275" dirty="0"/>
          </a:p>
        </p:txBody>
      </p:sp>
      <p:sp>
        <p:nvSpPr>
          <p:cNvPr id="43" name="Text 17"/>
          <p:cNvSpPr/>
          <p:nvPr/>
        </p:nvSpPr>
        <p:spPr>
          <a:xfrm>
            <a:off x="2800350" y="5934968"/>
            <a:ext cx="8867775" cy="200025"/>
          </a:xfrm>
          <a:prstGeom prst="rect">
            <a:avLst/>
          </a:prstGeom>
          <a:noFill/>
          <a:ln/>
        </p:spPr>
        <p:txBody>
          <a:bodyPr vert="horz" wrap="square" lIns="0" tIns="0" rIns="0" bIns="0" rtlCol="0" anchor="ctr"/>
          <a:lstStyle/>
          <a:p>
            <a:pPr marL="0" indent="0" algn="ctr">
              <a:lnSpc>
                <a:spcPts val="1575"/>
              </a:lnSpc>
              <a:buNone/>
            </a:pPr>
            <a:r>
              <a:rPr lang="en-US" sz="1050" dirty="0">
                <a:solidFill>
                  <a:srgbClr val="636E72"/>
                </a:solidFill>
              </a:rPr>
              <a:t> Note: High prevalence necessitates efficient triage and evidence-based antibiotic stewardship in General Practice.</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996255"/>
            <a:ext cx="5619750" cy="2359372"/>
          </a:xfrm>
          <a:prstGeom prst="rect">
            <a:avLst/>
          </a:prstGeom>
        </p:spPr>
      </p:pic>
      <p:pic>
        <p:nvPicPr>
          <p:cNvPr id="6" name="Image 4" descr="preencoded.png"/>
          <p:cNvPicPr>
            <a:picLocks noChangeAspect="1"/>
          </p:cNvPicPr>
          <p:nvPr/>
        </p:nvPicPr>
        <p:blipFill>
          <a:blip r:embed="rId6"/>
          <a:stretch>
            <a:fillRect/>
          </a:stretch>
        </p:blipFill>
        <p:spPr>
          <a:xfrm>
            <a:off x="571500" y="1220093"/>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586805"/>
            <a:ext cx="178594" cy="142875"/>
          </a:xfrm>
          <a:prstGeom prst="rect">
            <a:avLst/>
          </a:prstGeom>
        </p:spPr>
      </p:pic>
      <p:pic>
        <p:nvPicPr>
          <p:cNvPr id="8" name="Image 6" descr="preencoded.png"/>
          <p:cNvPicPr>
            <a:picLocks noChangeAspect="1"/>
          </p:cNvPicPr>
          <p:nvPr/>
        </p:nvPicPr>
        <p:blipFill>
          <a:blip r:embed="rId8"/>
          <a:stretch>
            <a:fillRect/>
          </a:stretch>
        </p:blipFill>
        <p:spPr>
          <a:xfrm>
            <a:off x="571500" y="1896368"/>
            <a:ext cx="178594" cy="142875"/>
          </a:xfrm>
          <a:prstGeom prst="rect">
            <a:avLst/>
          </a:prstGeom>
        </p:spPr>
      </p:pic>
      <p:pic>
        <p:nvPicPr>
          <p:cNvPr id="9" name="Image 7" descr="preencoded.png"/>
          <p:cNvPicPr>
            <a:picLocks noChangeAspect="1"/>
          </p:cNvPicPr>
          <p:nvPr/>
        </p:nvPicPr>
        <p:blipFill>
          <a:blip r:embed="rId7"/>
          <a:stretch>
            <a:fillRect/>
          </a:stretch>
        </p:blipFill>
        <p:spPr>
          <a:xfrm>
            <a:off x="571500" y="2205930"/>
            <a:ext cx="178594" cy="142875"/>
          </a:xfrm>
          <a:prstGeom prst="rect">
            <a:avLst/>
          </a:prstGeom>
        </p:spPr>
      </p:pic>
      <p:pic>
        <p:nvPicPr>
          <p:cNvPr id="10" name="Image 8" descr="preencoded.png"/>
          <p:cNvPicPr>
            <a:picLocks noChangeAspect="1"/>
          </p:cNvPicPr>
          <p:nvPr/>
        </p:nvPicPr>
        <p:blipFill>
          <a:blip r:embed="rId9"/>
          <a:stretch>
            <a:fillRect/>
          </a:stretch>
        </p:blipFill>
        <p:spPr>
          <a:xfrm>
            <a:off x="381000" y="3546128"/>
            <a:ext cx="5619750" cy="2359372"/>
          </a:xfrm>
          <a:prstGeom prst="rect">
            <a:avLst/>
          </a:prstGeom>
        </p:spPr>
      </p:pic>
      <p:pic>
        <p:nvPicPr>
          <p:cNvPr id="11" name="Image 9" descr="preencoded.png"/>
          <p:cNvPicPr>
            <a:picLocks noChangeAspect="1"/>
          </p:cNvPicPr>
          <p:nvPr/>
        </p:nvPicPr>
        <p:blipFill>
          <a:blip r:embed="rId10"/>
          <a:stretch>
            <a:fillRect/>
          </a:stretch>
        </p:blipFill>
        <p:spPr>
          <a:xfrm>
            <a:off x="571500" y="3769965"/>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571500" y="4136678"/>
            <a:ext cx="178594" cy="142875"/>
          </a:xfrm>
          <a:prstGeom prst="rect">
            <a:avLst/>
          </a:prstGeom>
        </p:spPr>
      </p:pic>
      <p:pic>
        <p:nvPicPr>
          <p:cNvPr id="13" name="Image 11" descr="preencoded.png"/>
          <p:cNvPicPr>
            <a:picLocks noChangeAspect="1"/>
          </p:cNvPicPr>
          <p:nvPr/>
        </p:nvPicPr>
        <p:blipFill>
          <a:blip r:embed="rId7"/>
          <a:stretch>
            <a:fillRect/>
          </a:stretch>
        </p:blipFill>
        <p:spPr>
          <a:xfrm>
            <a:off x="571500" y="4446240"/>
            <a:ext cx="178594" cy="142875"/>
          </a:xfrm>
          <a:prstGeom prst="rect">
            <a:avLst/>
          </a:prstGeom>
        </p:spPr>
      </p:pic>
      <p:pic>
        <p:nvPicPr>
          <p:cNvPr id="14" name="Image 12" descr="preencoded.png"/>
          <p:cNvPicPr>
            <a:picLocks noChangeAspect="1"/>
          </p:cNvPicPr>
          <p:nvPr/>
        </p:nvPicPr>
        <p:blipFill>
          <a:blip r:embed="rId11"/>
          <a:stretch>
            <a:fillRect/>
          </a:stretch>
        </p:blipFill>
        <p:spPr>
          <a:xfrm>
            <a:off x="571500" y="4755803"/>
            <a:ext cx="178594" cy="142875"/>
          </a:xfrm>
          <a:prstGeom prst="rect">
            <a:avLst/>
          </a:prstGeom>
        </p:spPr>
      </p:pic>
      <p:pic>
        <p:nvPicPr>
          <p:cNvPr id="15" name="Image 13" descr="preencoded.png"/>
          <p:cNvPicPr>
            <a:picLocks noChangeAspect="1"/>
          </p:cNvPicPr>
          <p:nvPr/>
        </p:nvPicPr>
        <p:blipFill>
          <a:blip r:embed="rId12"/>
          <a:stretch>
            <a:fillRect/>
          </a:stretch>
        </p:blipFill>
        <p:spPr>
          <a:xfrm>
            <a:off x="6191250" y="996255"/>
            <a:ext cx="5619750" cy="2359372"/>
          </a:xfrm>
          <a:prstGeom prst="rect">
            <a:avLst/>
          </a:prstGeom>
        </p:spPr>
      </p:pic>
      <p:pic>
        <p:nvPicPr>
          <p:cNvPr id="16" name="Image 14" descr="preencoded.png"/>
          <p:cNvPicPr>
            <a:picLocks noChangeAspect="1"/>
          </p:cNvPicPr>
          <p:nvPr/>
        </p:nvPicPr>
        <p:blipFill>
          <a:blip r:embed="rId13"/>
          <a:stretch>
            <a:fillRect/>
          </a:stretch>
        </p:blipFill>
        <p:spPr>
          <a:xfrm>
            <a:off x="6381750" y="1220093"/>
            <a:ext cx="238125" cy="190500"/>
          </a:xfrm>
          <a:prstGeom prst="rect">
            <a:avLst/>
          </a:prstGeom>
        </p:spPr>
      </p:pic>
      <p:pic>
        <p:nvPicPr>
          <p:cNvPr id="17" name="Image 15" descr="preencoded.png"/>
          <p:cNvPicPr>
            <a:picLocks noChangeAspect="1"/>
          </p:cNvPicPr>
          <p:nvPr/>
        </p:nvPicPr>
        <p:blipFill>
          <a:blip r:embed="rId14"/>
          <a:stretch>
            <a:fillRect/>
          </a:stretch>
        </p:blipFill>
        <p:spPr>
          <a:xfrm>
            <a:off x="6381750" y="1586805"/>
            <a:ext cx="178594" cy="142875"/>
          </a:xfrm>
          <a:prstGeom prst="rect">
            <a:avLst/>
          </a:prstGeom>
        </p:spPr>
      </p:pic>
      <p:pic>
        <p:nvPicPr>
          <p:cNvPr id="18" name="Image 16" descr="preencoded.png"/>
          <p:cNvPicPr>
            <a:picLocks noChangeAspect="1"/>
          </p:cNvPicPr>
          <p:nvPr/>
        </p:nvPicPr>
        <p:blipFill>
          <a:blip r:embed="rId15"/>
          <a:stretch>
            <a:fillRect/>
          </a:stretch>
        </p:blipFill>
        <p:spPr>
          <a:xfrm>
            <a:off x="6381750" y="1896368"/>
            <a:ext cx="178594" cy="142875"/>
          </a:xfrm>
          <a:prstGeom prst="rect">
            <a:avLst/>
          </a:prstGeom>
        </p:spPr>
      </p:pic>
      <p:pic>
        <p:nvPicPr>
          <p:cNvPr id="19" name="Image 17" descr="preencoded.png"/>
          <p:cNvPicPr>
            <a:picLocks noChangeAspect="1"/>
          </p:cNvPicPr>
          <p:nvPr/>
        </p:nvPicPr>
        <p:blipFill>
          <a:blip r:embed="rId16"/>
          <a:stretch>
            <a:fillRect/>
          </a:stretch>
        </p:blipFill>
        <p:spPr>
          <a:xfrm>
            <a:off x="6381750" y="2205930"/>
            <a:ext cx="178594" cy="142875"/>
          </a:xfrm>
          <a:prstGeom prst="rect">
            <a:avLst/>
          </a:prstGeom>
        </p:spPr>
      </p:pic>
      <p:pic>
        <p:nvPicPr>
          <p:cNvPr id="20" name="Image 18" descr="preencoded.png"/>
          <p:cNvPicPr>
            <a:picLocks noChangeAspect="1"/>
          </p:cNvPicPr>
          <p:nvPr/>
        </p:nvPicPr>
        <p:blipFill>
          <a:blip r:embed="rId17"/>
          <a:stretch>
            <a:fillRect/>
          </a:stretch>
        </p:blipFill>
        <p:spPr>
          <a:xfrm>
            <a:off x="6191250" y="3546128"/>
            <a:ext cx="5619750" cy="2359372"/>
          </a:xfrm>
          <a:prstGeom prst="rect">
            <a:avLst/>
          </a:prstGeom>
        </p:spPr>
      </p:pic>
      <p:pic>
        <p:nvPicPr>
          <p:cNvPr id="21" name="Image 19" descr="preencoded.png"/>
          <p:cNvPicPr>
            <a:picLocks noChangeAspect="1"/>
          </p:cNvPicPr>
          <p:nvPr/>
        </p:nvPicPr>
        <p:blipFill>
          <a:blip r:embed="rId18"/>
          <a:stretch>
            <a:fillRect/>
          </a:stretch>
        </p:blipFill>
        <p:spPr>
          <a:xfrm>
            <a:off x="6381750" y="3769965"/>
            <a:ext cx="238125" cy="190500"/>
          </a:xfrm>
          <a:prstGeom prst="rect">
            <a:avLst/>
          </a:prstGeom>
        </p:spPr>
      </p:pic>
      <p:pic>
        <p:nvPicPr>
          <p:cNvPr id="22" name="Image 20" descr="preencoded.png"/>
          <p:cNvPicPr>
            <a:picLocks noChangeAspect="1"/>
          </p:cNvPicPr>
          <p:nvPr/>
        </p:nvPicPr>
        <p:blipFill>
          <a:blip r:embed="rId19"/>
          <a:stretch>
            <a:fillRect/>
          </a:stretch>
        </p:blipFill>
        <p:spPr>
          <a:xfrm>
            <a:off x="6381750" y="4136678"/>
            <a:ext cx="178594" cy="152995"/>
          </a:xfrm>
          <a:prstGeom prst="rect">
            <a:avLst/>
          </a:prstGeom>
        </p:spPr>
      </p:pic>
      <p:pic>
        <p:nvPicPr>
          <p:cNvPr id="23" name="Image 21" descr="preencoded.png"/>
          <p:cNvPicPr>
            <a:picLocks noChangeAspect="1"/>
          </p:cNvPicPr>
          <p:nvPr/>
        </p:nvPicPr>
        <p:blipFill>
          <a:blip r:embed="rId20"/>
          <a:stretch>
            <a:fillRect/>
          </a:stretch>
        </p:blipFill>
        <p:spPr>
          <a:xfrm>
            <a:off x="6381750" y="4446240"/>
            <a:ext cx="178594" cy="142875"/>
          </a:xfrm>
          <a:prstGeom prst="rect">
            <a:avLst/>
          </a:prstGeom>
        </p:spPr>
      </p:pic>
      <p:pic>
        <p:nvPicPr>
          <p:cNvPr id="24" name="Image 22" descr="preencoded.png"/>
          <p:cNvPicPr>
            <a:picLocks noChangeAspect="1"/>
          </p:cNvPicPr>
          <p:nvPr/>
        </p:nvPicPr>
        <p:blipFill>
          <a:blip r:embed="rId21"/>
          <a:stretch>
            <a:fillRect/>
          </a:stretch>
        </p:blipFill>
        <p:spPr>
          <a:xfrm>
            <a:off x="6381750" y="4755803"/>
            <a:ext cx="178594" cy="142875"/>
          </a:xfrm>
          <a:prstGeom prst="rect">
            <a:avLst/>
          </a:prstGeom>
        </p:spPr>
      </p:pic>
      <p:pic>
        <p:nvPicPr>
          <p:cNvPr id="25" name="Image 23" descr="preencoded.png"/>
          <p:cNvPicPr>
            <a:picLocks noChangeAspect="1"/>
          </p:cNvPicPr>
          <p:nvPr/>
        </p:nvPicPr>
        <p:blipFill>
          <a:blip r:embed="rId22"/>
          <a:stretch>
            <a:fillRect/>
          </a:stretch>
        </p:blipFill>
        <p:spPr>
          <a:xfrm>
            <a:off x="381000" y="6096000"/>
            <a:ext cx="11430000" cy="571500"/>
          </a:xfrm>
          <a:prstGeom prst="rect">
            <a:avLst/>
          </a:prstGeom>
        </p:spPr>
      </p:pic>
      <p:pic>
        <p:nvPicPr>
          <p:cNvPr id="26" name="Image 24" descr="preencoded.png"/>
          <p:cNvPicPr>
            <a:picLocks noChangeAspect="1"/>
          </p:cNvPicPr>
          <p:nvPr/>
        </p:nvPicPr>
        <p:blipFill>
          <a:blip r:embed="rId23"/>
          <a:stretch>
            <a:fillRect/>
          </a:stretch>
        </p:blipFill>
        <p:spPr>
          <a:xfrm>
            <a:off x="571500" y="6238875"/>
            <a:ext cx="285750" cy="285750"/>
          </a:xfrm>
          <a:prstGeom prst="rect">
            <a:avLst/>
          </a:prstGeom>
        </p:spPr>
      </p:pic>
      <p:pic>
        <p:nvPicPr>
          <p:cNvPr id="27" name="Image 25" descr="preencoded.png"/>
          <p:cNvPicPr>
            <a:picLocks noChangeAspect="1"/>
          </p:cNvPicPr>
          <p:nvPr/>
        </p:nvPicPr>
        <p:blipFill>
          <a:blip r:embed="rId24"/>
          <a:stretch>
            <a:fillRect/>
          </a:stretch>
        </p:blipFill>
        <p:spPr>
          <a:xfrm>
            <a:off x="619125" y="6305550"/>
            <a:ext cx="190500" cy="152400"/>
          </a:xfrm>
          <a:prstGeom prst="rect">
            <a:avLst/>
          </a:prstGeom>
        </p:spPr>
      </p:pic>
      <p:sp>
        <p:nvSpPr>
          <p:cNvPr id="28" name="Text 0"/>
          <p:cNvSpPr/>
          <p:nvPr/>
        </p:nvSpPr>
        <p:spPr>
          <a:xfrm>
            <a:off x="581025" y="285750"/>
            <a:ext cx="3976092"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9" name="Text 1"/>
          <p:cNvSpPr/>
          <p:nvPr/>
        </p:nvSpPr>
        <p:spPr>
          <a:xfrm>
            <a:off x="581025" y="485775"/>
            <a:ext cx="99212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Prophylactic Antibiotic Options</a:t>
            </a:r>
            <a:endParaRPr lang="en-US" sz="2100" dirty="0"/>
          </a:p>
        </p:txBody>
      </p:sp>
      <p:sp>
        <p:nvSpPr>
          <p:cNvPr id="30" name="Text 2"/>
          <p:cNvSpPr/>
          <p:nvPr/>
        </p:nvSpPr>
        <p:spPr>
          <a:xfrm>
            <a:off x="923925" y="1186755"/>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Continuous Prophylaxis</a:t>
            </a:r>
            <a:endParaRPr lang="en-US" sz="1350" dirty="0"/>
          </a:p>
        </p:txBody>
      </p:sp>
      <p:sp>
        <p:nvSpPr>
          <p:cNvPr id="31" name="Text 3"/>
          <p:cNvSpPr/>
          <p:nvPr/>
        </p:nvSpPr>
        <p:spPr>
          <a:xfrm>
            <a:off x="750094" y="1586805"/>
            <a:ext cx="114419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Standard:</a:t>
            </a:r>
            <a:r>
              <a:rPr lang="en-US" sz="1125" dirty="0">
                <a:solidFill>
                  <a:srgbClr val="2D3436"/>
                </a:solidFill>
              </a:rPr>
              <a:t> Nitrofurantoin 50mg-100mg nocte or Trimethoprim 100mg nocte.</a:t>
            </a:r>
            <a:endParaRPr lang="en-US" sz="1125" dirty="0"/>
          </a:p>
        </p:txBody>
      </p:sp>
      <p:sp>
        <p:nvSpPr>
          <p:cNvPr id="32" name="Text 4"/>
          <p:cNvSpPr/>
          <p:nvPr/>
        </p:nvSpPr>
        <p:spPr>
          <a:xfrm>
            <a:off x="750094" y="1896368"/>
            <a:ext cx="105727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Review:</a:t>
            </a:r>
            <a:r>
              <a:rPr lang="en-US" sz="1125" dirty="0">
                <a:solidFill>
                  <a:srgbClr val="2D3436"/>
                </a:solidFill>
              </a:rPr>
              <a:t> Every 6 months to assess continued need and efficacy.</a:t>
            </a:r>
            <a:endParaRPr lang="en-US" sz="1125" dirty="0"/>
          </a:p>
        </p:txBody>
      </p:sp>
      <p:sp>
        <p:nvSpPr>
          <p:cNvPr id="33" name="Text 5"/>
          <p:cNvSpPr/>
          <p:nvPr/>
        </p:nvSpPr>
        <p:spPr>
          <a:xfrm>
            <a:off x="750094" y="2205930"/>
            <a:ext cx="107442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Alternative:</a:t>
            </a:r>
            <a:r>
              <a:rPr lang="en-US" sz="1125" dirty="0">
                <a:solidFill>
                  <a:srgbClr val="2D3436"/>
                </a:solidFill>
              </a:rPr>
              <a:t> Methenamine hippurate 1g BD (urinary antiseptic).</a:t>
            </a:r>
            <a:endParaRPr lang="en-US" sz="1125" dirty="0"/>
          </a:p>
        </p:txBody>
      </p:sp>
      <p:sp>
        <p:nvSpPr>
          <p:cNvPr id="34" name="Text 6"/>
          <p:cNvSpPr/>
          <p:nvPr/>
        </p:nvSpPr>
        <p:spPr>
          <a:xfrm>
            <a:off x="923925" y="373662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Post-Coital Prophylaxis</a:t>
            </a:r>
            <a:endParaRPr lang="en-US" sz="1350" dirty="0"/>
          </a:p>
        </p:txBody>
      </p:sp>
      <p:sp>
        <p:nvSpPr>
          <p:cNvPr id="35" name="Text 7"/>
          <p:cNvSpPr/>
          <p:nvPr/>
        </p:nvSpPr>
        <p:spPr>
          <a:xfrm>
            <a:off x="750094" y="4136678"/>
            <a:ext cx="111442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Indicated if UTIs are clearly associated with sexual intercourse.</a:t>
            </a:r>
            <a:endParaRPr lang="en-US" sz="1125" dirty="0"/>
          </a:p>
        </p:txBody>
      </p:sp>
      <p:sp>
        <p:nvSpPr>
          <p:cNvPr id="36" name="Text 8"/>
          <p:cNvSpPr/>
          <p:nvPr/>
        </p:nvSpPr>
        <p:spPr>
          <a:xfrm>
            <a:off x="750094" y="4446240"/>
            <a:ext cx="114419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Dose:</a:t>
            </a:r>
            <a:r>
              <a:rPr lang="en-US" sz="1125" dirty="0">
                <a:solidFill>
                  <a:srgbClr val="2D3436"/>
                </a:solidFill>
              </a:rPr>
              <a:t> Single dose of Nitrofurantoin 100mg MR or Trimethoprim 100mg.</a:t>
            </a:r>
            <a:endParaRPr lang="en-US" sz="1125" dirty="0"/>
          </a:p>
        </p:txBody>
      </p:sp>
      <p:sp>
        <p:nvSpPr>
          <p:cNvPr id="37" name="Text 9"/>
          <p:cNvSpPr/>
          <p:nvPr/>
        </p:nvSpPr>
        <p:spPr>
          <a:xfrm>
            <a:off x="750094" y="4755803"/>
            <a:ext cx="104584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Benefit:</a:t>
            </a:r>
            <a:r>
              <a:rPr lang="en-US" sz="1125" dirty="0">
                <a:solidFill>
                  <a:srgbClr val="2D3436"/>
                </a:solidFill>
              </a:rPr>
              <a:t> Lower cumulative dose compared to daily prophylaxis.</a:t>
            </a:r>
            <a:endParaRPr lang="en-US" sz="1125" dirty="0"/>
          </a:p>
        </p:txBody>
      </p:sp>
      <p:sp>
        <p:nvSpPr>
          <p:cNvPr id="38" name="Text 10"/>
          <p:cNvSpPr/>
          <p:nvPr/>
        </p:nvSpPr>
        <p:spPr>
          <a:xfrm>
            <a:off x="6734175" y="118675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Balancing Risks &amp; Benefits</a:t>
            </a:r>
            <a:endParaRPr lang="en-US" sz="1350" dirty="0"/>
          </a:p>
        </p:txBody>
      </p:sp>
      <p:sp>
        <p:nvSpPr>
          <p:cNvPr id="39" name="Text 11"/>
          <p:cNvSpPr/>
          <p:nvPr/>
        </p:nvSpPr>
        <p:spPr>
          <a:xfrm>
            <a:off x="6560344" y="1586805"/>
            <a:ext cx="56316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Reduces recurrence rate by up to 95% in high-frequency sufferers.</a:t>
            </a:r>
            <a:endParaRPr lang="en-US" sz="1125" dirty="0"/>
          </a:p>
        </p:txBody>
      </p:sp>
      <p:sp>
        <p:nvSpPr>
          <p:cNvPr id="40" name="Text 12"/>
          <p:cNvSpPr/>
          <p:nvPr/>
        </p:nvSpPr>
        <p:spPr>
          <a:xfrm>
            <a:off x="6560344" y="1896368"/>
            <a:ext cx="563165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D63031"/>
                </a:solidFill>
              </a:rPr>
              <a:t>Safety Alert:</a:t>
            </a:r>
            <a:r>
              <a:rPr lang="en-US" sz="1125" dirty="0">
                <a:solidFill>
                  <a:srgbClr val="2D3436"/>
                </a:solidFill>
              </a:rPr>
              <a:t> Long-term Nitrofurantoin risk of pulmonary fibrosis and hepatitis.</a:t>
            </a:r>
            <a:endParaRPr lang="en-US" sz="1125" dirty="0"/>
          </a:p>
        </p:txBody>
      </p:sp>
      <p:sp>
        <p:nvSpPr>
          <p:cNvPr id="41" name="Text 13"/>
          <p:cNvSpPr/>
          <p:nvPr/>
        </p:nvSpPr>
        <p:spPr>
          <a:xfrm>
            <a:off x="6560344" y="2205930"/>
            <a:ext cx="56316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Drives antibiotic resistance and risk of C. difficile infection.</a:t>
            </a:r>
            <a:endParaRPr lang="en-US" sz="1125" dirty="0"/>
          </a:p>
        </p:txBody>
      </p:sp>
      <p:sp>
        <p:nvSpPr>
          <p:cNvPr id="42" name="Text 14"/>
          <p:cNvSpPr/>
          <p:nvPr/>
        </p:nvSpPr>
        <p:spPr>
          <a:xfrm>
            <a:off x="6734175" y="3736628"/>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&amp; SCA Exam Pearls</a:t>
            </a:r>
            <a:endParaRPr lang="en-US" sz="1350" dirty="0"/>
          </a:p>
        </p:txBody>
      </p:sp>
      <p:sp>
        <p:nvSpPr>
          <p:cNvPr id="43" name="Text 15"/>
          <p:cNvSpPr/>
          <p:nvPr/>
        </p:nvSpPr>
        <p:spPr>
          <a:xfrm>
            <a:off x="6560344" y="4136678"/>
            <a:ext cx="563165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AKT:</a:t>
            </a:r>
            <a:r>
              <a:rPr lang="en-US" sz="1125" dirty="0">
                <a:solidFill>
                  <a:srgbClr val="2D3436"/>
                </a:solidFill>
              </a:rPr>
              <a:t> Prophylaxis is a 2nd-line strategy after 3-6 months of non-drug prevention.</a:t>
            </a:r>
            <a:endParaRPr lang="en-US" sz="1125" dirty="0"/>
          </a:p>
        </p:txBody>
      </p:sp>
      <p:sp>
        <p:nvSpPr>
          <p:cNvPr id="44" name="Text 16"/>
          <p:cNvSpPr/>
          <p:nvPr/>
        </p:nvSpPr>
        <p:spPr>
          <a:xfrm>
            <a:off x="6560344" y="4446240"/>
            <a:ext cx="563165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3436"/>
                </a:solidFill>
              </a:rPr>
              <a:t>SCA:</a:t>
            </a:r>
            <a:r>
              <a:rPr lang="en-US" sz="1125" dirty="0">
                <a:solidFill>
                  <a:srgbClr val="2D3436"/>
                </a:solidFill>
              </a:rPr>
              <a:t> Shared decision making—discuss "pill burden" vs. infection frequency.</a:t>
            </a:r>
            <a:endParaRPr lang="en-US" sz="1125" dirty="0"/>
          </a:p>
        </p:txBody>
      </p:sp>
      <p:sp>
        <p:nvSpPr>
          <p:cNvPr id="45" name="Text 17"/>
          <p:cNvSpPr/>
          <p:nvPr/>
        </p:nvSpPr>
        <p:spPr>
          <a:xfrm>
            <a:off x="6560344" y="4755803"/>
            <a:ext cx="56316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Always confirm a </a:t>
            </a:r>
            <a:r>
              <a:rPr lang="en-US" sz="1125" b="1" dirty="0">
                <a:solidFill>
                  <a:srgbClr val="2D3436"/>
                </a:solidFill>
              </a:rPr>
              <a:t>negative culture</a:t>
            </a:r>
            <a:r>
              <a:rPr lang="en-US" sz="1125" dirty="0">
                <a:solidFill>
                  <a:srgbClr val="2D3436"/>
                </a:solidFill>
              </a:rPr>
              <a:t> before starting any prophylaxis.</a:t>
            </a:r>
            <a:endParaRPr lang="en-US" sz="1125" dirty="0"/>
          </a:p>
        </p:txBody>
      </p:sp>
      <p:sp>
        <p:nvSpPr>
          <p:cNvPr id="46" name="Text 18"/>
          <p:cNvSpPr/>
          <p:nvPr/>
        </p:nvSpPr>
        <p:spPr>
          <a:xfrm>
            <a:off x="1000125" y="6288435"/>
            <a:ext cx="11191875" cy="186630"/>
          </a:xfrm>
          <a:prstGeom prst="rect">
            <a:avLst/>
          </a:prstGeom>
          <a:noFill/>
          <a:ln/>
        </p:spPr>
        <p:txBody>
          <a:bodyPr vert="horz" wrap="square" lIns="0" tIns="0" rIns="0" bIns="0" rtlCol="0" anchor="ctr"/>
          <a:lstStyle/>
          <a:p>
            <a:pPr marL="0" indent="0">
              <a:lnSpc>
                <a:spcPts val="1470"/>
              </a:lnSpc>
              <a:buNone/>
            </a:pPr>
            <a:r>
              <a:rPr lang="en-US" sz="1050" dirty="0">
                <a:solidFill>
                  <a:srgbClr val="2D3436"/>
                </a:solidFill>
              </a:rPr>
              <a:t>NICE NG109 (2023) recommends advising patients on the risk of resistance and the importance of symptomatic reporting despite being on prophylaxis.</a:t>
            </a:r>
            <a:endParaRPr lang="en-US" sz="10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355253"/>
            <a:ext cx="57150" cy="381000"/>
          </a:xfrm>
          <a:prstGeom prst="rect">
            <a:avLst/>
          </a:prstGeom>
        </p:spPr>
      </p:pic>
      <p:pic>
        <p:nvPicPr>
          <p:cNvPr id="4" name="Image 2" descr="preencoded.png"/>
          <p:cNvPicPr>
            <a:picLocks noChangeAspect="1"/>
          </p:cNvPicPr>
          <p:nvPr/>
        </p:nvPicPr>
        <p:blipFill>
          <a:blip r:embed="rId5"/>
          <a:stretch>
            <a:fillRect/>
          </a:stretch>
        </p:blipFill>
        <p:spPr>
          <a:xfrm>
            <a:off x="381000" y="1091505"/>
            <a:ext cx="5595938" cy="4266307"/>
          </a:xfrm>
          <a:prstGeom prst="rect">
            <a:avLst/>
          </a:prstGeom>
        </p:spPr>
      </p:pic>
      <p:pic>
        <p:nvPicPr>
          <p:cNvPr id="5" name="Image 3" descr="preencoded.png"/>
          <p:cNvPicPr>
            <a:picLocks noChangeAspect="1"/>
          </p:cNvPicPr>
          <p:nvPr/>
        </p:nvPicPr>
        <p:blipFill>
          <a:blip r:embed="rId6"/>
          <a:stretch>
            <a:fillRect/>
          </a:stretch>
        </p:blipFill>
        <p:spPr>
          <a:xfrm>
            <a:off x="609600" y="1320105"/>
            <a:ext cx="342900" cy="342900"/>
          </a:xfrm>
          <a:prstGeom prst="rect">
            <a:avLst/>
          </a:prstGeom>
        </p:spPr>
      </p:pic>
      <p:pic>
        <p:nvPicPr>
          <p:cNvPr id="6" name="Image 4" descr="preencoded.png"/>
          <p:cNvPicPr>
            <a:picLocks noChangeAspect="1"/>
          </p:cNvPicPr>
          <p:nvPr/>
        </p:nvPicPr>
        <p:blipFill>
          <a:blip r:embed="rId7"/>
          <a:stretch>
            <a:fillRect/>
          </a:stretch>
        </p:blipFill>
        <p:spPr>
          <a:xfrm>
            <a:off x="673894" y="1403896"/>
            <a:ext cx="214313" cy="175320"/>
          </a:xfrm>
          <a:prstGeom prst="rect">
            <a:avLst/>
          </a:prstGeom>
        </p:spPr>
      </p:pic>
      <p:pic>
        <p:nvPicPr>
          <p:cNvPr id="7" name="Image 5" descr="preencoded.png"/>
          <p:cNvPicPr>
            <a:picLocks noChangeAspect="1"/>
          </p:cNvPicPr>
          <p:nvPr/>
        </p:nvPicPr>
        <p:blipFill>
          <a:blip r:embed="rId8"/>
          <a:stretch>
            <a:fillRect/>
          </a:stretch>
        </p:blipFill>
        <p:spPr>
          <a:xfrm>
            <a:off x="609600" y="3387030"/>
            <a:ext cx="5138738" cy="928688"/>
          </a:xfrm>
          <a:prstGeom prst="rect">
            <a:avLst/>
          </a:prstGeom>
        </p:spPr>
      </p:pic>
      <p:pic>
        <p:nvPicPr>
          <p:cNvPr id="8" name="Image 6" descr="preencoded.png"/>
          <p:cNvPicPr>
            <a:picLocks noChangeAspect="1"/>
          </p:cNvPicPr>
          <p:nvPr/>
        </p:nvPicPr>
        <p:blipFill>
          <a:blip r:embed="rId9"/>
          <a:stretch>
            <a:fillRect/>
          </a:stretch>
        </p:blipFill>
        <p:spPr>
          <a:xfrm>
            <a:off x="752475" y="3560564"/>
            <a:ext cx="178594" cy="148828"/>
          </a:xfrm>
          <a:prstGeom prst="rect">
            <a:avLst/>
          </a:prstGeom>
        </p:spPr>
      </p:pic>
      <p:pic>
        <p:nvPicPr>
          <p:cNvPr id="9" name="Image 7" descr="preencoded.png"/>
          <p:cNvPicPr>
            <a:picLocks noChangeAspect="1"/>
          </p:cNvPicPr>
          <p:nvPr/>
        </p:nvPicPr>
        <p:blipFill>
          <a:blip r:embed="rId10"/>
          <a:stretch>
            <a:fillRect/>
          </a:stretch>
        </p:blipFill>
        <p:spPr>
          <a:xfrm>
            <a:off x="6215063" y="1091505"/>
            <a:ext cx="5595938" cy="4266307"/>
          </a:xfrm>
          <a:prstGeom prst="rect">
            <a:avLst/>
          </a:prstGeom>
        </p:spPr>
      </p:pic>
      <p:pic>
        <p:nvPicPr>
          <p:cNvPr id="10" name="Image 8" descr="preencoded.png"/>
          <p:cNvPicPr>
            <a:picLocks noChangeAspect="1"/>
          </p:cNvPicPr>
          <p:nvPr/>
        </p:nvPicPr>
        <p:blipFill>
          <a:blip r:embed="rId11"/>
          <a:stretch>
            <a:fillRect/>
          </a:stretch>
        </p:blipFill>
        <p:spPr>
          <a:xfrm>
            <a:off x="6443663" y="1320105"/>
            <a:ext cx="342900" cy="342900"/>
          </a:xfrm>
          <a:prstGeom prst="rect">
            <a:avLst/>
          </a:prstGeom>
        </p:spPr>
      </p:pic>
      <p:pic>
        <p:nvPicPr>
          <p:cNvPr id="11" name="Image 9" descr="preencoded.png"/>
          <p:cNvPicPr>
            <a:picLocks noChangeAspect="1"/>
          </p:cNvPicPr>
          <p:nvPr/>
        </p:nvPicPr>
        <p:blipFill>
          <a:blip r:embed="rId12"/>
          <a:stretch>
            <a:fillRect/>
          </a:stretch>
        </p:blipFill>
        <p:spPr>
          <a:xfrm>
            <a:off x="6507956" y="1403896"/>
            <a:ext cx="214313" cy="175320"/>
          </a:xfrm>
          <a:prstGeom prst="rect">
            <a:avLst/>
          </a:prstGeom>
        </p:spPr>
      </p:pic>
      <p:pic>
        <p:nvPicPr>
          <p:cNvPr id="12" name="Image 10" descr="preencoded.png"/>
          <p:cNvPicPr>
            <a:picLocks noChangeAspect="1"/>
          </p:cNvPicPr>
          <p:nvPr/>
        </p:nvPicPr>
        <p:blipFill>
          <a:blip r:embed="rId13"/>
          <a:stretch>
            <a:fillRect/>
          </a:stretch>
        </p:blipFill>
        <p:spPr>
          <a:xfrm>
            <a:off x="381000" y="5548313"/>
            <a:ext cx="11430000" cy="1023938"/>
          </a:xfrm>
          <a:prstGeom prst="rect">
            <a:avLst/>
          </a:prstGeom>
        </p:spPr>
      </p:pic>
      <p:pic>
        <p:nvPicPr>
          <p:cNvPr id="13" name="Image 11" descr="preencoded.png"/>
          <p:cNvPicPr>
            <a:picLocks noChangeAspect="1"/>
          </p:cNvPicPr>
          <p:nvPr/>
        </p:nvPicPr>
        <p:blipFill>
          <a:blip r:embed="rId14"/>
          <a:stretch>
            <a:fillRect/>
          </a:stretch>
        </p:blipFill>
        <p:spPr>
          <a:xfrm>
            <a:off x="609600" y="5942261"/>
            <a:ext cx="333375" cy="266700"/>
          </a:xfrm>
          <a:prstGeom prst="rect">
            <a:avLst/>
          </a:prstGeom>
        </p:spPr>
      </p:pic>
      <p:sp>
        <p:nvSpPr>
          <p:cNvPr id="14" name="Text 0"/>
          <p:cNvSpPr/>
          <p:nvPr/>
        </p:nvSpPr>
        <p:spPr>
          <a:xfrm>
            <a:off x="581025" y="285750"/>
            <a:ext cx="6802487"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5"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Serious Complications: Pyelonephritis and Urosepsis</a:t>
            </a:r>
            <a:endParaRPr lang="en-US" sz="2100" dirty="0"/>
          </a:p>
        </p:txBody>
      </p:sp>
      <p:sp>
        <p:nvSpPr>
          <p:cNvPr id="16" name="Text 2"/>
          <p:cNvSpPr/>
          <p:nvPr/>
        </p:nvSpPr>
        <p:spPr>
          <a:xfrm>
            <a:off x="1066800" y="134868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Acute Pyelonephritis</a:t>
            </a:r>
            <a:endParaRPr lang="en-US" sz="1500" dirty="0"/>
          </a:p>
        </p:txBody>
      </p:sp>
      <p:sp>
        <p:nvSpPr>
          <p:cNvPr id="17" name="Text 3"/>
          <p:cNvSpPr/>
          <p:nvPr/>
        </p:nvSpPr>
        <p:spPr>
          <a:xfrm>
            <a:off x="876300" y="1805880"/>
            <a:ext cx="48720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Clinical Triad:</a:t>
            </a:r>
            <a:r>
              <a:rPr lang="en-US" sz="1200" dirty="0">
                <a:solidFill>
                  <a:srgbClr val="2D3436"/>
                </a:solidFill>
              </a:rPr>
              <a:t> High fever (&gt;38°C), loin/flank pain (renal angle tenderness), and rigors.</a:t>
            </a:r>
            <a:endParaRPr lang="en-US" sz="1200" dirty="0"/>
          </a:p>
        </p:txBody>
      </p:sp>
      <p:sp>
        <p:nvSpPr>
          <p:cNvPr id="18" name="Text 4"/>
          <p:cNvSpPr/>
          <p:nvPr/>
        </p:nvSpPr>
        <p:spPr>
          <a:xfrm>
            <a:off x="876300" y="2377380"/>
            <a:ext cx="1131570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Systemic Features:</a:t>
            </a:r>
            <a:r>
              <a:rPr lang="en-US" sz="1200" dirty="0">
                <a:solidFill>
                  <a:srgbClr val="2D3436"/>
                </a:solidFill>
              </a:rPr>
              <a:t> Nausea, vomiting, and feeling generally unwell.</a:t>
            </a:r>
            <a:endParaRPr lang="en-US" sz="1200" dirty="0"/>
          </a:p>
        </p:txBody>
      </p:sp>
      <p:sp>
        <p:nvSpPr>
          <p:cNvPr id="19" name="Text 5"/>
          <p:cNvSpPr/>
          <p:nvPr/>
        </p:nvSpPr>
        <p:spPr>
          <a:xfrm>
            <a:off x="876300" y="2720280"/>
            <a:ext cx="48720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Clinical Diagnosis:</a:t>
            </a:r>
            <a:r>
              <a:rPr lang="en-US" sz="1200" dirty="0">
                <a:solidFill>
                  <a:srgbClr val="2D3436"/>
                </a:solidFill>
              </a:rPr>
              <a:t> Start treatment immediately; do not wait for MSU culture results.</a:t>
            </a:r>
            <a:endParaRPr lang="en-US" sz="1200" dirty="0"/>
          </a:p>
        </p:txBody>
      </p:sp>
      <p:sp>
        <p:nvSpPr>
          <p:cNvPr id="20" name="Text 6"/>
          <p:cNvSpPr/>
          <p:nvPr/>
        </p:nvSpPr>
        <p:spPr>
          <a:xfrm>
            <a:off x="1007269" y="3387030"/>
            <a:ext cx="4852988" cy="928688"/>
          </a:xfrm>
          <a:prstGeom prst="rect">
            <a:avLst/>
          </a:prstGeom>
          <a:noFill/>
          <a:ln/>
        </p:spPr>
        <p:txBody>
          <a:bodyPr vert="horz" wrap="square" lIns="0" tIns="0" rIns="0" bIns="0" rtlCol="0" anchor="ctr"/>
          <a:lstStyle/>
          <a:p>
            <a:pPr marL="0" indent="0">
              <a:lnSpc>
                <a:spcPts val="1688"/>
              </a:lnSpc>
              <a:buNone/>
            </a:pPr>
            <a:r>
              <a:rPr lang="en-US" sz="1125" dirty="0">
                <a:solidFill>
                  <a:srgbClr val="2D3436"/>
                </a:solidFill>
              </a:rPr>
              <a:t> </a:t>
            </a:r>
            <a:r>
              <a:rPr lang="en-US" sz="1125" b="1" dirty="0">
                <a:solidFill>
                  <a:srgbClr val="2D3436"/>
                </a:solidFill>
              </a:rPr>
              <a:t>Management:</a:t>
            </a:r>
            <a:r>
              <a:rPr lang="en-US" sz="1125" dirty="0">
                <a:solidFill>
                  <a:srgbClr val="2D3436"/>
                </a:solidFill>
              </a:rPr>
              <a:t> 7–14 days course.
First-line: Ciprofloxacin 500mg BD (7 days) or Co-amoxiclav 500/125mg TDS (14 days).</a:t>
            </a:r>
            <a:endParaRPr lang="en-US" sz="1125" dirty="0"/>
          </a:p>
        </p:txBody>
      </p:sp>
      <p:sp>
        <p:nvSpPr>
          <p:cNvPr id="21" name="Text 7"/>
          <p:cNvSpPr/>
          <p:nvPr/>
        </p:nvSpPr>
        <p:spPr>
          <a:xfrm>
            <a:off x="6900863" y="1348680"/>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63031"/>
                </a:solidFill>
              </a:rPr>
              <a:t>Urosepsis &amp; Admission</a:t>
            </a:r>
            <a:endParaRPr lang="en-US" sz="1500" dirty="0"/>
          </a:p>
        </p:txBody>
      </p:sp>
      <p:sp>
        <p:nvSpPr>
          <p:cNvPr id="22" name="Text 8"/>
          <p:cNvSpPr/>
          <p:nvPr/>
        </p:nvSpPr>
        <p:spPr>
          <a:xfrm>
            <a:off x="6443663" y="1805880"/>
            <a:ext cx="5138738"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63031"/>
                </a:solidFill>
              </a:rPr>
              <a:t>SEPSIS RED FLAGS (NEWS2 &gt; 5)</a:t>
            </a:r>
            <a:endParaRPr lang="en-US" sz="900" dirty="0"/>
          </a:p>
        </p:txBody>
      </p:sp>
      <p:sp>
        <p:nvSpPr>
          <p:cNvPr id="23" name="Text 9"/>
          <p:cNvSpPr/>
          <p:nvPr/>
        </p:nvSpPr>
        <p:spPr>
          <a:xfrm>
            <a:off x="6710363" y="2024955"/>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Altered mental state or new confusion.</a:t>
            </a:r>
            <a:endParaRPr lang="en-US" sz="1200" dirty="0"/>
          </a:p>
        </p:txBody>
      </p:sp>
      <p:sp>
        <p:nvSpPr>
          <p:cNvPr id="24" name="Text 10"/>
          <p:cNvSpPr/>
          <p:nvPr/>
        </p:nvSpPr>
        <p:spPr>
          <a:xfrm>
            <a:off x="6710363" y="2367855"/>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Systolic BP &lt; 90 mmHg or RR &gt; 22/min.</a:t>
            </a:r>
            <a:endParaRPr lang="en-US" sz="1200" dirty="0"/>
          </a:p>
        </p:txBody>
      </p:sp>
      <p:sp>
        <p:nvSpPr>
          <p:cNvPr id="25" name="Text 11"/>
          <p:cNvSpPr/>
          <p:nvPr/>
        </p:nvSpPr>
        <p:spPr>
          <a:xfrm>
            <a:off x="6710363" y="2710755"/>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Non-blanching rash or mottled skin.</a:t>
            </a:r>
            <a:endParaRPr lang="en-US" sz="1200" dirty="0"/>
          </a:p>
        </p:txBody>
      </p:sp>
      <p:sp>
        <p:nvSpPr>
          <p:cNvPr id="26" name="Text 12"/>
          <p:cNvSpPr/>
          <p:nvPr/>
        </p:nvSpPr>
        <p:spPr>
          <a:xfrm>
            <a:off x="6443663" y="3053655"/>
            <a:ext cx="5138738"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63031"/>
                </a:solidFill>
              </a:rPr>
              <a:t>IMMEDIATE HOSPITAL REFERRAL IF:</a:t>
            </a:r>
            <a:endParaRPr lang="en-US" sz="900" dirty="0"/>
          </a:p>
        </p:txBody>
      </p:sp>
      <p:sp>
        <p:nvSpPr>
          <p:cNvPr id="27" name="Text 13"/>
          <p:cNvSpPr/>
          <p:nvPr/>
        </p:nvSpPr>
        <p:spPr>
          <a:xfrm>
            <a:off x="6710363" y="3272730"/>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Any signs of sepsis or systemic shock.</a:t>
            </a:r>
            <a:endParaRPr lang="en-US" sz="1200" dirty="0"/>
          </a:p>
        </p:txBody>
      </p:sp>
      <p:sp>
        <p:nvSpPr>
          <p:cNvPr id="28" name="Text 14"/>
          <p:cNvSpPr/>
          <p:nvPr/>
        </p:nvSpPr>
        <p:spPr>
          <a:xfrm>
            <a:off x="6710363" y="3615630"/>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Unable to keep oral fluids/meds down.</a:t>
            </a:r>
            <a:endParaRPr lang="en-US" sz="1200" dirty="0"/>
          </a:p>
        </p:txBody>
      </p:sp>
      <p:sp>
        <p:nvSpPr>
          <p:cNvPr id="29" name="Text 15"/>
          <p:cNvSpPr/>
          <p:nvPr/>
        </p:nvSpPr>
        <p:spPr>
          <a:xfrm>
            <a:off x="6710363" y="3958530"/>
            <a:ext cx="54816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Pregnancy with suspected pyelonephritis.</a:t>
            </a:r>
            <a:endParaRPr lang="en-US" sz="1200" dirty="0"/>
          </a:p>
        </p:txBody>
      </p:sp>
      <p:sp>
        <p:nvSpPr>
          <p:cNvPr id="30" name="Text 16"/>
          <p:cNvSpPr/>
          <p:nvPr/>
        </p:nvSpPr>
        <p:spPr>
          <a:xfrm>
            <a:off x="1133475" y="5719763"/>
            <a:ext cx="104489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9A7D0A"/>
                </a:solidFill>
              </a:rPr>
              <a:t>AKT / SCA QUICK RECALL</a:t>
            </a:r>
            <a:endParaRPr lang="en-US" sz="975" dirty="0"/>
          </a:p>
        </p:txBody>
      </p:sp>
      <p:sp>
        <p:nvSpPr>
          <p:cNvPr id="31" name="Text 17"/>
          <p:cNvSpPr/>
          <p:nvPr/>
        </p:nvSpPr>
        <p:spPr>
          <a:xfrm>
            <a:off x="1133475" y="5943600"/>
            <a:ext cx="104489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Treatment duration for pyelonephritis is 7–14 days, significantly longer than simple cystitis (3 days). In the SCA, always safety net for "loin pain and fever" in every UTI consultation.</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400026"/>
            <a:ext cx="5595938" cy="2634258"/>
          </a:xfrm>
          <a:prstGeom prst="rect">
            <a:avLst/>
          </a:prstGeom>
        </p:spPr>
      </p:pic>
      <p:pic>
        <p:nvPicPr>
          <p:cNvPr id="6" name="Image 4" descr="preencoded.png"/>
          <p:cNvPicPr>
            <a:picLocks noChangeAspect="1"/>
          </p:cNvPicPr>
          <p:nvPr/>
        </p:nvPicPr>
        <p:blipFill>
          <a:blip r:embed="rId6"/>
          <a:stretch>
            <a:fillRect/>
          </a:stretch>
        </p:blipFill>
        <p:spPr>
          <a:xfrm>
            <a:off x="609600" y="1676251"/>
            <a:ext cx="238125" cy="190500"/>
          </a:xfrm>
          <a:prstGeom prst="rect">
            <a:avLst/>
          </a:prstGeom>
        </p:spPr>
      </p:pic>
      <p:pic>
        <p:nvPicPr>
          <p:cNvPr id="7" name="Image 5" descr="preencoded.png"/>
          <p:cNvPicPr>
            <a:picLocks noChangeAspect="1"/>
          </p:cNvPicPr>
          <p:nvPr/>
        </p:nvPicPr>
        <p:blipFill>
          <a:blip r:embed="rId7"/>
          <a:stretch>
            <a:fillRect/>
          </a:stretch>
        </p:blipFill>
        <p:spPr>
          <a:xfrm>
            <a:off x="381000" y="4224784"/>
            <a:ext cx="5595938" cy="2390477"/>
          </a:xfrm>
          <a:prstGeom prst="rect">
            <a:avLst/>
          </a:prstGeom>
        </p:spPr>
      </p:pic>
      <p:pic>
        <p:nvPicPr>
          <p:cNvPr id="8" name="Image 6" descr="preencoded.png"/>
          <p:cNvPicPr>
            <a:picLocks noChangeAspect="1"/>
          </p:cNvPicPr>
          <p:nvPr/>
        </p:nvPicPr>
        <p:blipFill>
          <a:blip r:embed="rId8"/>
          <a:stretch>
            <a:fillRect/>
          </a:stretch>
        </p:blipFill>
        <p:spPr>
          <a:xfrm>
            <a:off x="609600" y="4501009"/>
            <a:ext cx="238125" cy="190500"/>
          </a:xfrm>
          <a:prstGeom prst="rect">
            <a:avLst/>
          </a:prstGeom>
        </p:spPr>
      </p:pic>
      <p:pic>
        <p:nvPicPr>
          <p:cNvPr id="9" name="Image 7" descr="preencoded.png"/>
          <p:cNvPicPr>
            <a:picLocks noChangeAspect="1"/>
          </p:cNvPicPr>
          <p:nvPr/>
        </p:nvPicPr>
        <p:blipFill>
          <a:blip r:embed="rId9"/>
          <a:stretch>
            <a:fillRect/>
          </a:stretch>
        </p:blipFill>
        <p:spPr>
          <a:xfrm>
            <a:off x="6215063" y="1400026"/>
            <a:ext cx="5595938" cy="2634258"/>
          </a:xfrm>
          <a:prstGeom prst="rect">
            <a:avLst/>
          </a:prstGeom>
        </p:spPr>
      </p:pic>
      <p:pic>
        <p:nvPicPr>
          <p:cNvPr id="10" name="Image 8" descr="preencoded.png"/>
          <p:cNvPicPr>
            <a:picLocks noChangeAspect="1"/>
          </p:cNvPicPr>
          <p:nvPr/>
        </p:nvPicPr>
        <p:blipFill>
          <a:blip r:embed="rId10"/>
          <a:stretch>
            <a:fillRect/>
          </a:stretch>
        </p:blipFill>
        <p:spPr>
          <a:xfrm>
            <a:off x="6443663" y="1676251"/>
            <a:ext cx="238125" cy="190500"/>
          </a:xfrm>
          <a:prstGeom prst="rect">
            <a:avLst/>
          </a:prstGeom>
        </p:spPr>
      </p:pic>
      <p:pic>
        <p:nvPicPr>
          <p:cNvPr id="11" name="Image 9" descr="preencoded.png"/>
          <p:cNvPicPr>
            <a:picLocks noChangeAspect="1"/>
          </p:cNvPicPr>
          <p:nvPr/>
        </p:nvPicPr>
        <p:blipFill>
          <a:blip r:embed="rId11"/>
          <a:stretch>
            <a:fillRect/>
          </a:stretch>
        </p:blipFill>
        <p:spPr>
          <a:xfrm>
            <a:off x="6215063" y="4224784"/>
            <a:ext cx="5595938" cy="2390477"/>
          </a:xfrm>
          <a:prstGeom prst="rect">
            <a:avLst/>
          </a:prstGeom>
        </p:spPr>
      </p:pic>
      <p:pic>
        <p:nvPicPr>
          <p:cNvPr id="12" name="Image 10" descr="preencoded.png"/>
          <p:cNvPicPr>
            <a:picLocks noChangeAspect="1"/>
          </p:cNvPicPr>
          <p:nvPr/>
        </p:nvPicPr>
        <p:blipFill>
          <a:blip r:embed="rId12"/>
          <a:stretch>
            <a:fillRect/>
          </a:stretch>
        </p:blipFill>
        <p:spPr>
          <a:xfrm>
            <a:off x="6443663" y="4486721"/>
            <a:ext cx="238125" cy="190500"/>
          </a:xfrm>
          <a:prstGeom prst="rect">
            <a:avLst/>
          </a:prstGeom>
        </p:spPr>
      </p:pic>
      <p:sp>
        <p:nvSpPr>
          <p:cNvPr id="13" name="Text 0"/>
          <p:cNvSpPr/>
          <p:nvPr/>
        </p:nvSpPr>
        <p:spPr>
          <a:xfrm>
            <a:off x="581025" y="285750"/>
            <a:ext cx="5231904"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4"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Paediatric Complications: Renal Scarring</a:t>
            </a:r>
            <a:endParaRPr lang="en-US" sz="2100" dirty="0"/>
          </a:p>
        </p:txBody>
      </p:sp>
      <p:sp>
        <p:nvSpPr>
          <p:cNvPr id="15" name="Text 2"/>
          <p:cNvSpPr/>
          <p:nvPr/>
        </p:nvSpPr>
        <p:spPr>
          <a:xfrm>
            <a:off x="381000" y="996255"/>
            <a:ext cx="11811000" cy="21327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rPr>
              <a:t>Understanding the long-term risks of recurrent UTIs in children, including hypertension and chronic kidney disease due to cortical scarring.</a:t>
            </a:r>
            <a:endParaRPr lang="en-US" sz="1200" dirty="0"/>
          </a:p>
        </p:txBody>
      </p:sp>
      <p:sp>
        <p:nvSpPr>
          <p:cNvPr id="16" name="Text 3"/>
          <p:cNvSpPr/>
          <p:nvPr/>
        </p:nvSpPr>
        <p:spPr>
          <a:xfrm>
            <a:off x="962025" y="1628626"/>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Scarring Process</a:t>
            </a:r>
            <a:endParaRPr lang="en-US" sz="1500" dirty="0"/>
          </a:p>
        </p:txBody>
      </p:sp>
      <p:sp>
        <p:nvSpPr>
          <p:cNvPr id="17" name="Text 4"/>
          <p:cNvSpPr/>
          <p:nvPr/>
        </p:nvSpPr>
        <p:spPr>
          <a:xfrm>
            <a:off x="800100" y="2057251"/>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Vesicoureteric Reflux (VUR):</a:t>
            </a:r>
            <a:r>
              <a:rPr lang="en-US" sz="1200" dirty="0">
                <a:solidFill>
                  <a:srgbClr val="2D3436"/>
                </a:solidFill>
              </a:rPr>
              <a:t> Retrograde flow of urine + bacteria into the renal pelvis.</a:t>
            </a:r>
            <a:endParaRPr lang="en-US" sz="1200" dirty="0"/>
          </a:p>
        </p:txBody>
      </p:sp>
      <p:sp>
        <p:nvSpPr>
          <p:cNvPr id="18" name="Text 5"/>
          <p:cNvSpPr/>
          <p:nvPr/>
        </p:nvSpPr>
        <p:spPr>
          <a:xfrm>
            <a:off x="800100" y="2640062"/>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Pathogenesis:</a:t>
            </a:r>
            <a:r>
              <a:rPr lang="en-US" sz="1200" dirty="0">
                <a:solidFill>
                  <a:srgbClr val="2D3436"/>
                </a:solidFill>
              </a:rPr>
              <a:t> Bacterial infection triggers inflammatory damage to the renal parenchyma.</a:t>
            </a:r>
            <a:endParaRPr lang="en-US" sz="1200" dirty="0"/>
          </a:p>
        </p:txBody>
      </p:sp>
      <p:sp>
        <p:nvSpPr>
          <p:cNvPr id="19" name="Text 6"/>
          <p:cNvSpPr/>
          <p:nvPr/>
        </p:nvSpPr>
        <p:spPr>
          <a:xfrm>
            <a:off x="800100" y="3222873"/>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Outcome:</a:t>
            </a:r>
            <a:r>
              <a:rPr lang="en-US" sz="1200" dirty="0">
                <a:solidFill>
                  <a:srgbClr val="2D3436"/>
                </a:solidFill>
              </a:rPr>
              <a:t> Permanent cortical scarring occurs, leading to functional loss of nephrons.</a:t>
            </a:r>
            <a:endParaRPr lang="en-US" sz="1200" dirty="0"/>
          </a:p>
        </p:txBody>
      </p:sp>
      <p:sp>
        <p:nvSpPr>
          <p:cNvPr id="20" name="Text 7"/>
          <p:cNvSpPr/>
          <p:nvPr/>
        </p:nvSpPr>
        <p:spPr>
          <a:xfrm>
            <a:off x="962025" y="4453384"/>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Long-term Health Risks</a:t>
            </a:r>
            <a:endParaRPr lang="en-US" sz="1500" dirty="0"/>
          </a:p>
        </p:txBody>
      </p:sp>
      <p:sp>
        <p:nvSpPr>
          <p:cNvPr id="21" name="Text 8"/>
          <p:cNvSpPr/>
          <p:nvPr/>
        </p:nvSpPr>
        <p:spPr>
          <a:xfrm>
            <a:off x="800100" y="4882009"/>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Hypertension:</a:t>
            </a:r>
            <a:r>
              <a:rPr lang="en-US" sz="1200" dirty="0">
                <a:solidFill>
                  <a:srgbClr val="2D3436"/>
                </a:solidFill>
              </a:rPr>
              <a:t> Renal scarring is the leading cause of secondary hypertension in children.</a:t>
            </a:r>
            <a:endParaRPr lang="en-US" sz="1200" dirty="0"/>
          </a:p>
        </p:txBody>
      </p:sp>
      <p:sp>
        <p:nvSpPr>
          <p:cNvPr id="22" name="Text 9"/>
          <p:cNvSpPr/>
          <p:nvPr/>
        </p:nvSpPr>
        <p:spPr>
          <a:xfrm>
            <a:off x="800100" y="5464820"/>
            <a:ext cx="11391900" cy="243780"/>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Chronic Kidney Disease (CKD):</a:t>
            </a:r>
            <a:r>
              <a:rPr lang="en-US" sz="1200" dirty="0">
                <a:solidFill>
                  <a:srgbClr val="2D3436"/>
                </a:solidFill>
              </a:rPr>
              <a:t> Progressive decline in GFR over decades.</a:t>
            </a:r>
            <a:endParaRPr lang="en-US" sz="1200" dirty="0"/>
          </a:p>
        </p:txBody>
      </p:sp>
      <p:sp>
        <p:nvSpPr>
          <p:cNvPr id="23" name="Text 10"/>
          <p:cNvSpPr/>
          <p:nvPr/>
        </p:nvSpPr>
        <p:spPr>
          <a:xfrm>
            <a:off x="800100" y="5803850"/>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Pregnancy Issues:</a:t>
            </a:r>
            <a:r>
              <a:rPr lang="en-US" sz="1200" dirty="0">
                <a:solidFill>
                  <a:srgbClr val="2D3436"/>
                </a:solidFill>
              </a:rPr>
              <a:t> Increased risk of pre-eclampsia and gestational hypertension later in life.</a:t>
            </a:r>
            <a:endParaRPr lang="en-US" sz="1200" dirty="0"/>
          </a:p>
        </p:txBody>
      </p:sp>
      <p:sp>
        <p:nvSpPr>
          <p:cNvPr id="24" name="Text 11"/>
          <p:cNvSpPr/>
          <p:nvPr/>
        </p:nvSpPr>
        <p:spPr>
          <a:xfrm>
            <a:off x="6796088" y="1628626"/>
            <a:ext cx="539591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NICE CG54 Investigation Strategy</a:t>
            </a:r>
            <a:endParaRPr lang="en-US" sz="1500" dirty="0"/>
          </a:p>
        </p:txBody>
      </p:sp>
      <p:sp>
        <p:nvSpPr>
          <p:cNvPr id="25" name="Text 12"/>
          <p:cNvSpPr/>
          <p:nvPr/>
        </p:nvSpPr>
        <p:spPr>
          <a:xfrm>
            <a:off x="6634163" y="2057251"/>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Target Groups:</a:t>
            </a:r>
            <a:r>
              <a:rPr lang="en-US" sz="1200" dirty="0">
                <a:solidFill>
                  <a:srgbClr val="2D3436"/>
                </a:solidFill>
              </a:rPr>
              <a:t> All boys &lt;12 years and girls &lt;5 years (or recurrent girls) must be investigated.</a:t>
            </a:r>
            <a:endParaRPr lang="en-US" sz="1200" dirty="0"/>
          </a:p>
        </p:txBody>
      </p:sp>
      <p:sp>
        <p:nvSpPr>
          <p:cNvPr id="26" name="Text 13"/>
          <p:cNvSpPr/>
          <p:nvPr/>
        </p:nvSpPr>
        <p:spPr>
          <a:xfrm>
            <a:off x="6634163" y="2640062"/>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Modalities:</a:t>
            </a:r>
            <a:r>
              <a:rPr lang="en-US" sz="1200" dirty="0">
                <a:solidFill>
                  <a:srgbClr val="2D3436"/>
                </a:solidFill>
              </a:rPr>
              <a:t> Renal USS (structural), DMSA (scarring), and MCUG (reflux) based on age and severity.</a:t>
            </a:r>
            <a:endParaRPr lang="en-US" sz="1200" dirty="0"/>
          </a:p>
        </p:txBody>
      </p:sp>
      <p:sp>
        <p:nvSpPr>
          <p:cNvPr id="27" name="Text 14"/>
          <p:cNvSpPr/>
          <p:nvPr/>
        </p:nvSpPr>
        <p:spPr>
          <a:xfrm>
            <a:off x="6634163" y="3222873"/>
            <a:ext cx="4948238" cy="487561"/>
          </a:xfrm>
          <a:prstGeom prst="rect">
            <a:avLst/>
          </a:prstGeom>
          <a:noFill/>
          <a:ln/>
        </p:spPr>
        <p:txBody>
          <a:bodyPr vert="horz" wrap="square" lIns="0" tIns="0" rIns="0" bIns="0" rtlCol="0" anchor="ctr"/>
          <a:lstStyle/>
          <a:p>
            <a:pPr marL="0" indent="0" algn="l">
              <a:lnSpc>
                <a:spcPts val="1920"/>
              </a:lnSpc>
              <a:buNone/>
            </a:pPr>
            <a:r>
              <a:rPr lang="en-US" sz="1200" b="1" dirty="0">
                <a:solidFill>
                  <a:srgbClr val="2D3436"/>
                </a:solidFill>
              </a:rPr>
              <a:t>Prevention:</a:t>
            </a:r>
            <a:r>
              <a:rPr lang="en-US" sz="1200" dirty="0">
                <a:solidFill>
                  <a:srgbClr val="2D3436"/>
                </a:solidFill>
              </a:rPr>
              <a:t> Early identification of VUR and prompt treatment of UTIs is critical to prevent scarring.</a:t>
            </a:r>
            <a:endParaRPr lang="en-US" sz="1200" dirty="0"/>
          </a:p>
        </p:txBody>
      </p:sp>
      <p:sp>
        <p:nvSpPr>
          <p:cNvPr id="28" name="Text 15"/>
          <p:cNvSpPr/>
          <p:nvPr/>
        </p:nvSpPr>
        <p:spPr>
          <a:xfrm>
            <a:off x="6796088" y="4453384"/>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 EXAM PEARL</a:t>
            </a:r>
            <a:endParaRPr lang="en-US" sz="1350" dirty="0"/>
          </a:p>
        </p:txBody>
      </p:sp>
      <p:sp>
        <p:nvSpPr>
          <p:cNvPr id="29" name="Text 16"/>
          <p:cNvSpPr/>
          <p:nvPr/>
        </p:nvSpPr>
        <p:spPr>
          <a:xfrm>
            <a:off x="6443663" y="4824859"/>
            <a:ext cx="5138738" cy="485775"/>
          </a:xfrm>
          <a:prstGeom prst="rect">
            <a:avLst/>
          </a:prstGeom>
          <a:noFill/>
          <a:ln/>
        </p:spPr>
        <p:txBody>
          <a:bodyPr vert="horz" wrap="square" lIns="0" tIns="0" rIns="0" bIns="0" rtlCol="0" anchor="ctr"/>
          <a:lstStyle/>
          <a:p>
            <a:pPr marL="0" indent="0">
              <a:lnSpc>
                <a:spcPts val="1913"/>
              </a:lnSpc>
              <a:buNone/>
            </a:pPr>
            <a:r>
              <a:rPr lang="en-US" sz="1275" dirty="0">
                <a:solidFill>
                  <a:srgbClr val="2D3436"/>
                </a:solidFill>
              </a:rPr>
              <a:t>Up to </a:t>
            </a:r>
            <a:r>
              <a:rPr lang="en-US" sz="1275" b="1" dirty="0">
                <a:solidFill>
                  <a:srgbClr val="D63031"/>
                </a:solidFill>
              </a:rPr>
              <a:t>12–20% of children</a:t>
            </a:r>
            <a:r>
              <a:rPr lang="en-US" sz="1275" dirty="0">
                <a:solidFill>
                  <a:srgbClr val="2D3436"/>
                </a:solidFill>
              </a:rPr>
              <a:t> will have radiological evidence of renal scarring at the time of their first investigation following a UTI.</a:t>
            </a:r>
            <a:endParaRPr lang="en-US" sz="1275" dirty="0"/>
          </a:p>
        </p:txBody>
      </p:sp>
      <p:sp>
        <p:nvSpPr>
          <p:cNvPr id="30" name="Text 17"/>
          <p:cNvSpPr/>
          <p:nvPr/>
        </p:nvSpPr>
        <p:spPr>
          <a:xfrm>
            <a:off x="6443663" y="5405884"/>
            <a:ext cx="5748338"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2D3436"/>
                </a:solidFill>
              </a:rPr>
              <a:t>Remember: VUR + Recurrent UTI = High risk of permanent cortical damage.</a:t>
            </a:r>
            <a:endParaRPr lang="en-US" sz="112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186755"/>
            <a:ext cx="5572125" cy="2526060"/>
          </a:xfrm>
          <a:prstGeom prst="rect">
            <a:avLst/>
          </a:prstGeom>
        </p:spPr>
      </p:pic>
      <p:pic>
        <p:nvPicPr>
          <p:cNvPr id="6" name="Image 4" descr="preencoded.png"/>
          <p:cNvPicPr>
            <a:picLocks noChangeAspect="1"/>
          </p:cNvPicPr>
          <p:nvPr/>
        </p:nvPicPr>
        <p:blipFill>
          <a:blip r:embed="rId6"/>
          <a:stretch>
            <a:fillRect/>
          </a:stretch>
        </p:blipFill>
        <p:spPr>
          <a:xfrm>
            <a:off x="609600" y="1443930"/>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1891605"/>
            <a:ext cx="95250" cy="95250"/>
          </a:xfrm>
          <a:prstGeom prst="rect">
            <a:avLst/>
          </a:prstGeom>
        </p:spPr>
      </p:pic>
      <p:pic>
        <p:nvPicPr>
          <p:cNvPr id="8" name="Image 6" descr="preencoded.png"/>
          <p:cNvPicPr>
            <a:picLocks noChangeAspect="1"/>
          </p:cNvPicPr>
          <p:nvPr/>
        </p:nvPicPr>
        <p:blipFill>
          <a:blip r:embed="rId8"/>
          <a:stretch>
            <a:fillRect/>
          </a:stretch>
        </p:blipFill>
        <p:spPr>
          <a:xfrm>
            <a:off x="609600" y="2432447"/>
            <a:ext cx="95250" cy="84534"/>
          </a:xfrm>
          <a:prstGeom prst="rect">
            <a:avLst/>
          </a:prstGeom>
        </p:spPr>
      </p:pic>
      <p:pic>
        <p:nvPicPr>
          <p:cNvPr id="9" name="Image 7" descr="preencoded.png"/>
          <p:cNvPicPr>
            <a:picLocks noChangeAspect="1"/>
          </p:cNvPicPr>
          <p:nvPr/>
        </p:nvPicPr>
        <p:blipFill>
          <a:blip r:embed="rId9"/>
          <a:stretch>
            <a:fillRect/>
          </a:stretch>
        </p:blipFill>
        <p:spPr>
          <a:xfrm>
            <a:off x="609600" y="2973288"/>
            <a:ext cx="95250" cy="84534"/>
          </a:xfrm>
          <a:prstGeom prst="rect">
            <a:avLst/>
          </a:prstGeom>
        </p:spPr>
      </p:pic>
      <p:pic>
        <p:nvPicPr>
          <p:cNvPr id="10" name="Image 8" descr="preencoded.png"/>
          <p:cNvPicPr>
            <a:picLocks noChangeAspect="1"/>
          </p:cNvPicPr>
          <p:nvPr/>
        </p:nvPicPr>
        <p:blipFill>
          <a:blip r:embed="rId10"/>
          <a:stretch>
            <a:fillRect/>
          </a:stretch>
        </p:blipFill>
        <p:spPr>
          <a:xfrm>
            <a:off x="381000" y="3950940"/>
            <a:ext cx="5572125" cy="2526060"/>
          </a:xfrm>
          <a:prstGeom prst="rect">
            <a:avLst/>
          </a:prstGeom>
        </p:spPr>
      </p:pic>
      <p:pic>
        <p:nvPicPr>
          <p:cNvPr id="11" name="Image 9" descr="preencoded.png"/>
          <p:cNvPicPr>
            <a:picLocks noChangeAspect="1"/>
          </p:cNvPicPr>
          <p:nvPr/>
        </p:nvPicPr>
        <p:blipFill>
          <a:blip r:embed="rId11"/>
          <a:stretch>
            <a:fillRect/>
          </a:stretch>
        </p:blipFill>
        <p:spPr>
          <a:xfrm>
            <a:off x="609600" y="4208115"/>
            <a:ext cx="285750" cy="228600"/>
          </a:xfrm>
          <a:prstGeom prst="rect">
            <a:avLst/>
          </a:prstGeom>
        </p:spPr>
      </p:pic>
      <p:pic>
        <p:nvPicPr>
          <p:cNvPr id="12" name="Image 10" descr="preencoded.png"/>
          <p:cNvPicPr>
            <a:picLocks noChangeAspect="1"/>
          </p:cNvPicPr>
          <p:nvPr/>
        </p:nvPicPr>
        <p:blipFill>
          <a:blip r:embed="rId12"/>
          <a:stretch>
            <a:fillRect/>
          </a:stretch>
        </p:blipFill>
        <p:spPr>
          <a:xfrm>
            <a:off x="609600" y="4655790"/>
            <a:ext cx="95250" cy="76200"/>
          </a:xfrm>
          <a:prstGeom prst="rect">
            <a:avLst/>
          </a:prstGeom>
        </p:spPr>
      </p:pic>
      <p:pic>
        <p:nvPicPr>
          <p:cNvPr id="13" name="Image 11" descr="preencoded.png"/>
          <p:cNvPicPr>
            <a:picLocks noChangeAspect="1"/>
          </p:cNvPicPr>
          <p:nvPr/>
        </p:nvPicPr>
        <p:blipFill>
          <a:blip r:embed="rId13"/>
          <a:stretch>
            <a:fillRect/>
          </a:stretch>
        </p:blipFill>
        <p:spPr>
          <a:xfrm>
            <a:off x="609600" y="4983361"/>
            <a:ext cx="95250" cy="76200"/>
          </a:xfrm>
          <a:prstGeom prst="rect">
            <a:avLst/>
          </a:prstGeom>
        </p:spPr>
      </p:pic>
      <p:pic>
        <p:nvPicPr>
          <p:cNvPr id="14" name="Image 12" descr="preencoded.png"/>
          <p:cNvPicPr>
            <a:picLocks noChangeAspect="1"/>
          </p:cNvPicPr>
          <p:nvPr/>
        </p:nvPicPr>
        <p:blipFill>
          <a:blip r:embed="rId12"/>
          <a:stretch>
            <a:fillRect/>
          </a:stretch>
        </p:blipFill>
        <p:spPr>
          <a:xfrm>
            <a:off x="609600" y="5310932"/>
            <a:ext cx="95250" cy="76200"/>
          </a:xfrm>
          <a:prstGeom prst="rect">
            <a:avLst/>
          </a:prstGeom>
        </p:spPr>
      </p:pic>
      <p:pic>
        <p:nvPicPr>
          <p:cNvPr id="15" name="Image 13" descr="preencoded.png"/>
          <p:cNvPicPr>
            <a:picLocks noChangeAspect="1"/>
          </p:cNvPicPr>
          <p:nvPr/>
        </p:nvPicPr>
        <p:blipFill>
          <a:blip r:embed="rId5"/>
          <a:stretch>
            <a:fillRect/>
          </a:stretch>
        </p:blipFill>
        <p:spPr>
          <a:xfrm>
            <a:off x="6238875" y="1186755"/>
            <a:ext cx="5572125" cy="2526060"/>
          </a:xfrm>
          <a:prstGeom prst="rect">
            <a:avLst/>
          </a:prstGeom>
        </p:spPr>
      </p:pic>
      <p:pic>
        <p:nvPicPr>
          <p:cNvPr id="16" name="Image 14" descr="preencoded.png"/>
          <p:cNvPicPr>
            <a:picLocks noChangeAspect="1"/>
          </p:cNvPicPr>
          <p:nvPr/>
        </p:nvPicPr>
        <p:blipFill>
          <a:blip r:embed="rId14"/>
          <a:stretch>
            <a:fillRect/>
          </a:stretch>
        </p:blipFill>
        <p:spPr>
          <a:xfrm>
            <a:off x="6467475" y="1443930"/>
            <a:ext cx="285750" cy="228600"/>
          </a:xfrm>
          <a:prstGeom prst="rect">
            <a:avLst/>
          </a:prstGeom>
        </p:spPr>
      </p:pic>
      <p:pic>
        <p:nvPicPr>
          <p:cNvPr id="17" name="Image 15" descr="preencoded.png"/>
          <p:cNvPicPr>
            <a:picLocks noChangeAspect="1"/>
          </p:cNvPicPr>
          <p:nvPr/>
        </p:nvPicPr>
        <p:blipFill>
          <a:blip r:embed="rId15"/>
          <a:stretch>
            <a:fillRect/>
          </a:stretch>
        </p:blipFill>
        <p:spPr>
          <a:xfrm>
            <a:off x="6467475" y="1891605"/>
            <a:ext cx="95250" cy="84534"/>
          </a:xfrm>
          <a:prstGeom prst="rect">
            <a:avLst/>
          </a:prstGeom>
        </p:spPr>
      </p:pic>
      <p:pic>
        <p:nvPicPr>
          <p:cNvPr id="18" name="Image 16" descr="preencoded.png"/>
          <p:cNvPicPr>
            <a:picLocks noChangeAspect="1"/>
          </p:cNvPicPr>
          <p:nvPr/>
        </p:nvPicPr>
        <p:blipFill>
          <a:blip r:embed="rId16"/>
          <a:stretch>
            <a:fillRect/>
          </a:stretch>
        </p:blipFill>
        <p:spPr>
          <a:xfrm>
            <a:off x="6467475" y="2432447"/>
            <a:ext cx="95250" cy="76200"/>
          </a:xfrm>
          <a:prstGeom prst="rect">
            <a:avLst/>
          </a:prstGeom>
        </p:spPr>
      </p:pic>
      <p:pic>
        <p:nvPicPr>
          <p:cNvPr id="19" name="Image 17" descr="preencoded.png"/>
          <p:cNvPicPr>
            <a:picLocks noChangeAspect="1"/>
          </p:cNvPicPr>
          <p:nvPr/>
        </p:nvPicPr>
        <p:blipFill>
          <a:blip r:embed="rId17"/>
          <a:stretch>
            <a:fillRect/>
          </a:stretch>
        </p:blipFill>
        <p:spPr>
          <a:xfrm>
            <a:off x="6467475" y="2760018"/>
            <a:ext cx="95250" cy="76200"/>
          </a:xfrm>
          <a:prstGeom prst="rect">
            <a:avLst/>
          </a:prstGeom>
        </p:spPr>
      </p:pic>
      <p:pic>
        <p:nvPicPr>
          <p:cNvPr id="20" name="Image 18" descr="preencoded.png"/>
          <p:cNvPicPr>
            <a:picLocks noChangeAspect="1"/>
          </p:cNvPicPr>
          <p:nvPr/>
        </p:nvPicPr>
        <p:blipFill>
          <a:blip r:embed="rId18"/>
          <a:stretch>
            <a:fillRect/>
          </a:stretch>
        </p:blipFill>
        <p:spPr>
          <a:xfrm>
            <a:off x="6238875" y="3950940"/>
            <a:ext cx="5572125" cy="2526060"/>
          </a:xfrm>
          <a:prstGeom prst="rect">
            <a:avLst/>
          </a:prstGeom>
        </p:spPr>
      </p:pic>
      <p:pic>
        <p:nvPicPr>
          <p:cNvPr id="21" name="Image 19" descr="preencoded.png"/>
          <p:cNvPicPr>
            <a:picLocks noChangeAspect="1"/>
          </p:cNvPicPr>
          <p:nvPr/>
        </p:nvPicPr>
        <p:blipFill>
          <a:blip r:embed="rId19"/>
          <a:stretch>
            <a:fillRect/>
          </a:stretch>
        </p:blipFill>
        <p:spPr>
          <a:xfrm>
            <a:off x="6467475" y="4208115"/>
            <a:ext cx="285750" cy="228600"/>
          </a:xfrm>
          <a:prstGeom prst="rect">
            <a:avLst/>
          </a:prstGeom>
        </p:spPr>
      </p:pic>
      <p:pic>
        <p:nvPicPr>
          <p:cNvPr id="22" name="Image 20" descr="preencoded.png"/>
          <p:cNvPicPr>
            <a:picLocks noChangeAspect="1"/>
          </p:cNvPicPr>
          <p:nvPr/>
        </p:nvPicPr>
        <p:blipFill>
          <a:blip r:embed="rId20"/>
          <a:stretch>
            <a:fillRect/>
          </a:stretch>
        </p:blipFill>
        <p:spPr>
          <a:xfrm>
            <a:off x="6467475" y="4655790"/>
            <a:ext cx="95250" cy="95250"/>
          </a:xfrm>
          <a:prstGeom prst="rect">
            <a:avLst/>
          </a:prstGeom>
        </p:spPr>
      </p:pic>
      <p:pic>
        <p:nvPicPr>
          <p:cNvPr id="23" name="Image 21" descr="preencoded.png"/>
          <p:cNvPicPr>
            <a:picLocks noChangeAspect="1"/>
          </p:cNvPicPr>
          <p:nvPr/>
        </p:nvPicPr>
        <p:blipFill>
          <a:blip r:embed="rId20"/>
          <a:stretch>
            <a:fillRect/>
          </a:stretch>
        </p:blipFill>
        <p:spPr>
          <a:xfrm>
            <a:off x="6467475" y="5196632"/>
            <a:ext cx="95250" cy="95250"/>
          </a:xfrm>
          <a:prstGeom prst="rect">
            <a:avLst/>
          </a:prstGeom>
        </p:spPr>
      </p:pic>
      <p:pic>
        <p:nvPicPr>
          <p:cNvPr id="24" name="Image 22" descr="preencoded.png"/>
          <p:cNvPicPr>
            <a:picLocks noChangeAspect="1"/>
          </p:cNvPicPr>
          <p:nvPr/>
        </p:nvPicPr>
        <p:blipFill>
          <a:blip r:embed="rId21"/>
          <a:stretch>
            <a:fillRect/>
          </a:stretch>
        </p:blipFill>
        <p:spPr>
          <a:xfrm>
            <a:off x="6467475" y="5737473"/>
            <a:ext cx="95250" cy="76200"/>
          </a:xfrm>
          <a:prstGeom prst="rect">
            <a:avLst/>
          </a:prstGeom>
        </p:spPr>
      </p:pic>
      <p:sp>
        <p:nvSpPr>
          <p:cNvPr id="25" name="Text 0"/>
          <p:cNvSpPr/>
          <p:nvPr/>
        </p:nvSpPr>
        <p:spPr>
          <a:xfrm>
            <a:off x="581025" y="285750"/>
            <a:ext cx="4935141"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6"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Antibiotic Stewardship in Primary Care</a:t>
            </a:r>
            <a:endParaRPr lang="en-US" sz="2100" dirty="0"/>
          </a:p>
        </p:txBody>
      </p:sp>
      <p:sp>
        <p:nvSpPr>
          <p:cNvPr id="27" name="Text 2"/>
          <p:cNvSpPr/>
          <p:nvPr/>
        </p:nvSpPr>
        <p:spPr>
          <a:xfrm>
            <a:off x="1038225" y="141535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Care Home Challenge</a:t>
            </a:r>
            <a:endParaRPr lang="en-US" sz="1500" dirty="0"/>
          </a:p>
        </p:txBody>
      </p:sp>
      <p:sp>
        <p:nvSpPr>
          <p:cNvPr id="28" name="Text 3"/>
          <p:cNvSpPr/>
          <p:nvPr/>
        </p:nvSpPr>
        <p:spPr>
          <a:xfrm>
            <a:off x="800100" y="1843980"/>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Asymptomatic Bacteriuria (ASB):</a:t>
            </a:r>
            <a:r>
              <a:rPr lang="en-US" sz="1200" dirty="0">
                <a:solidFill>
                  <a:srgbClr val="2D3436"/>
                </a:solidFill>
              </a:rPr>
              <a:t> Present in ~50% of elderly women; do not treat.</a:t>
            </a:r>
            <a:endParaRPr lang="en-US" sz="1200" dirty="0"/>
          </a:p>
        </p:txBody>
      </p:sp>
      <p:sp>
        <p:nvSpPr>
          <p:cNvPr id="29" name="Text 4"/>
          <p:cNvSpPr/>
          <p:nvPr/>
        </p:nvSpPr>
        <p:spPr>
          <a:xfrm>
            <a:off x="800100" y="2384822"/>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Stop the "Just in Case":</a:t>
            </a:r>
            <a:r>
              <a:rPr lang="en-US" sz="1200" dirty="0">
                <a:solidFill>
                  <a:srgbClr val="2D3436"/>
                </a:solidFill>
              </a:rPr>
              <a:t> Do not prescribe for cloudy or smelly urine alone.</a:t>
            </a:r>
            <a:endParaRPr lang="en-US" sz="1200" dirty="0"/>
          </a:p>
        </p:txBody>
      </p:sp>
      <p:sp>
        <p:nvSpPr>
          <p:cNvPr id="30" name="Text 5"/>
          <p:cNvSpPr/>
          <p:nvPr/>
        </p:nvSpPr>
        <p:spPr>
          <a:xfrm>
            <a:off x="800100" y="2925663"/>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Outcome:</a:t>
            </a:r>
            <a:r>
              <a:rPr lang="en-US" sz="1200" dirty="0">
                <a:solidFill>
                  <a:srgbClr val="2D3436"/>
                </a:solidFill>
              </a:rPr>
              <a:t> Treatment of ASB does not improve mortality but drives resistance.</a:t>
            </a:r>
            <a:endParaRPr lang="en-US" sz="1200" dirty="0"/>
          </a:p>
        </p:txBody>
      </p:sp>
      <p:sp>
        <p:nvSpPr>
          <p:cNvPr id="31" name="Text 6"/>
          <p:cNvSpPr/>
          <p:nvPr/>
        </p:nvSpPr>
        <p:spPr>
          <a:xfrm>
            <a:off x="1038225" y="417954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Risks of Over-Prescribing</a:t>
            </a:r>
            <a:endParaRPr lang="en-US" sz="1500" dirty="0"/>
          </a:p>
        </p:txBody>
      </p:sp>
      <p:sp>
        <p:nvSpPr>
          <p:cNvPr id="32" name="Text 7"/>
          <p:cNvSpPr/>
          <p:nvPr/>
        </p:nvSpPr>
        <p:spPr>
          <a:xfrm>
            <a:off x="800100" y="4608165"/>
            <a:ext cx="950976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Increased risk of </a:t>
            </a:r>
            <a:r>
              <a:rPr lang="en-US" sz="1200" b="1" dirty="0">
                <a:solidFill>
                  <a:srgbClr val="2D3436"/>
                </a:solidFill>
              </a:rPr>
              <a:t>Clostridioides difficile</a:t>
            </a:r>
            <a:r>
              <a:rPr lang="en-US" sz="1200" dirty="0">
                <a:solidFill>
                  <a:srgbClr val="2D3436"/>
                </a:solidFill>
              </a:rPr>
              <a:t> and MRSA.</a:t>
            </a:r>
            <a:endParaRPr lang="en-US" sz="1200" dirty="0"/>
          </a:p>
        </p:txBody>
      </p:sp>
      <p:sp>
        <p:nvSpPr>
          <p:cNvPr id="33" name="Text 8"/>
          <p:cNvSpPr/>
          <p:nvPr/>
        </p:nvSpPr>
        <p:spPr>
          <a:xfrm>
            <a:off x="800100" y="4935736"/>
            <a:ext cx="9144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Development of </a:t>
            </a:r>
            <a:r>
              <a:rPr lang="en-US" sz="1200" b="1" dirty="0">
                <a:solidFill>
                  <a:srgbClr val="2D3436"/>
                </a:solidFill>
              </a:rPr>
              <a:t>Multi-Drug Resistant (MDR)</a:t>
            </a:r>
            <a:r>
              <a:rPr lang="en-US" sz="1200" dirty="0">
                <a:solidFill>
                  <a:srgbClr val="2D3436"/>
                </a:solidFill>
              </a:rPr>
              <a:t> E. coli.</a:t>
            </a:r>
            <a:endParaRPr lang="en-US" sz="1200" dirty="0"/>
          </a:p>
        </p:txBody>
      </p:sp>
      <p:sp>
        <p:nvSpPr>
          <p:cNvPr id="34" name="Text 9"/>
          <p:cNvSpPr/>
          <p:nvPr/>
        </p:nvSpPr>
        <p:spPr>
          <a:xfrm>
            <a:off x="800100" y="5263307"/>
            <a:ext cx="9144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Avoidable drug-drug interactions and side effects.</a:t>
            </a:r>
            <a:endParaRPr lang="en-US" sz="1200" dirty="0"/>
          </a:p>
        </p:txBody>
      </p:sp>
      <p:sp>
        <p:nvSpPr>
          <p:cNvPr id="35" name="Text 10"/>
          <p:cNvSpPr/>
          <p:nvPr/>
        </p:nvSpPr>
        <p:spPr>
          <a:xfrm>
            <a:off x="6896100" y="1415355"/>
            <a:ext cx="5295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"Over 65" Dipstick Rule</a:t>
            </a:r>
            <a:endParaRPr lang="en-US" sz="1500" dirty="0"/>
          </a:p>
        </p:txBody>
      </p:sp>
      <p:sp>
        <p:nvSpPr>
          <p:cNvPr id="36" name="Text 11"/>
          <p:cNvSpPr/>
          <p:nvPr/>
        </p:nvSpPr>
        <p:spPr>
          <a:xfrm>
            <a:off x="6657975" y="1843980"/>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Do NOT dipstick:</a:t>
            </a:r>
            <a:r>
              <a:rPr lang="en-US" sz="1200" dirty="0">
                <a:solidFill>
                  <a:srgbClr val="2D3436"/>
                </a:solidFill>
              </a:rPr>
              <a:t> Unreliable for adults over 65 (often positive without UTI).</a:t>
            </a:r>
            <a:endParaRPr lang="en-US" sz="1200" dirty="0"/>
          </a:p>
        </p:txBody>
      </p:sp>
      <p:sp>
        <p:nvSpPr>
          <p:cNvPr id="37" name="Text 12"/>
          <p:cNvSpPr/>
          <p:nvPr/>
        </p:nvSpPr>
        <p:spPr>
          <a:xfrm>
            <a:off x="6657975" y="2384822"/>
            <a:ext cx="55340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Diagnosis must be </a:t>
            </a:r>
            <a:r>
              <a:rPr lang="en-US" sz="1200" b="1" dirty="0">
                <a:solidFill>
                  <a:srgbClr val="2D3436"/>
                </a:solidFill>
              </a:rPr>
              <a:t>clinical:</a:t>
            </a:r>
            <a:r>
              <a:rPr lang="en-US" sz="1200" dirty="0">
                <a:solidFill>
                  <a:srgbClr val="2D3436"/>
                </a:solidFill>
              </a:rPr>
              <a:t> Fever, new onset confusion, or dysuria.</a:t>
            </a:r>
            <a:endParaRPr lang="en-US" sz="1200" dirty="0"/>
          </a:p>
        </p:txBody>
      </p:sp>
      <p:sp>
        <p:nvSpPr>
          <p:cNvPr id="38" name="Text 13"/>
          <p:cNvSpPr/>
          <p:nvPr/>
        </p:nvSpPr>
        <p:spPr>
          <a:xfrm>
            <a:off x="6657975" y="2712393"/>
            <a:ext cx="55340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If symptoms are vague, send MSU and observe before starting therapy.</a:t>
            </a:r>
            <a:endParaRPr lang="en-US" sz="1200" dirty="0"/>
          </a:p>
        </p:txBody>
      </p:sp>
      <p:sp>
        <p:nvSpPr>
          <p:cNvPr id="39" name="Text 14"/>
          <p:cNvSpPr/>
          <p:nvPr/>
        </p:nvSpPr>
        <p:spPr>
          <a:xfrm>
            <a:off x="6896100" y="417954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AKT &amp; SCA Exam Pearl</a:t>
            </a:r>
            <a:endParaRPr lang="en-US" sz="1500" dirty="0"/>
          </a:p>
        </p:txBody>
      </p:sp>
      <p:sp>
        <p:nvSpPr>
          <p:cNvPr id="40" name="Text 15"/>
          <p:cNvSpPr/>
          <p:nvPr/>
        </p:nvSpPr>
        <p:spPr>
          <a:xfrm>
            <a:off x="6657975" y="4608165"/>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AKT:</a:t>
            </a:r>
            <a:r>
              <a:rPr lang="en-US" sz="1200" dirty="0">
                <a:solidFill>
                  <a:srgbClr val="2D3436"/>
                </a:solidFill>
              </a:rPr>
              <a:t> Screening for ASB is ONLY indicated in pregnancy or pre-urological surgery.</a:t>
            </a:r>
            <a:endParaRPr lang="en-US" sz="1200" dirty="0"/>
          </a:p>
        </p:txBody>
      </p:sp>
      <p:sp>
        <p:nvSpPr>
          <p:cNvPr id="41" name="Text 16"/>
          <p:cNvSpPr/>
          <p:nvPr/>
        </p:nvSpPr>
        <p:spPr>
          <a:xfrm>
            <a:off x="6657975" y="5149007"/>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3436"/>
                </a:solidFill>
              </a:rPr>
              <a:t>SCA:</a:t>
            </a:r>
            <a:r>
              <a:rPr lang="en-US" sz="1200" dirty="0">
                <a:solidFill>
                  <a:srgbClr val="2D3436"/>
                </a:solidFill>
              </a:rPr>
              <a:t> Explain to care staff that "bugs in the water" without symptoms is normal for age.</a:t>
            </a:r>
            <a:endParaRPr lang="en-US" sz="1200" dirty="0"/>
          </a:p>
        </p:txBody>
      </p:sp>
      <p:sp>
        <p:nvSpPr>
          <p:cNvPr id="42" name="Text 17"/>
          <p:cNvSpPr/>
          <p:nvPr/>
        </p:nvSpPr>
        <p:spPr>
          <a:xfrm>
            <a:off x="6657975" y="5689848"/>
            <a:ext cx="553402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Always document the </a:t>
            </a:r>
            <a:r>
              <a:rPr lang="en-US" sz="1200" b="1" dirty="0">
                <a:solidFill>
                  <a:srgbClr val="2D3436"/>
                </a:solidFill>
              </a:rPr>
              <a:t>Target Organs</a:t>
            </a:r>
            <a:r>
              <a:rPr lang="en-US" sz="1200" dirty="0">
                <a:solidFill>
                  <a:srgbClr val="2D3436"/>
                </a:solidFill>
              </a:rPr>
              <a:t> involved to justify antibiotic choice.</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6"/>
          <a:stretch>
            <a:fillRect/>
          </a:stretch>
        </p:blipFill>
        <p:spPr>
          <a:xfrm>
            <a:off x="381000" y="1164878"/>
            <a:ext cx="5572125" cy="2571750"/>
          </a:xfrm>
          <a:prstGeom prst="rect">
            <a:avLst/>
          </a:prstGeom>
        </p:spPr>
      </p:pic>
      <p:pic>
        <p:nvPicPr>
          <p:cNvPr id="6" name="Image 4" descr="preencoded.png"/>
          <p:cNvPicPr>
            <a:picLocks noChangeAspect="1"/>
          </p:cNvPicPr>
          <p:nvPr/>
        </p:nvPicPr>
        <p:blipFill>
          <a:blip r:embed="rId7"/>
          <a:stretch>
            <a:fillRect/>
          </a:stretch>
        </p:blipFill>
        <p:spPr>
          <a:xfrm>
            <a:off x="609600" y="1426815"/>
            <a:ext cx="228600" cy="190500"/>
          </a:xfrm>
          <a:prstGeom prst="rect">
            <a:avLst/>
          </a:prstGeom>
        </p:spPr>
      </p:pic>
      <p:pic>
        <p:nvPicPr>
          <p:cNvPr id="7" name="Image 5" descr="preencoded.png"/>
          <p:cNvPicPr>
            <a:picLocks noChangeAspect="1"/>
          </p:cNvPicPr>
          <p:nvPr/>
        </p:nvPicPr>
        <p:blipFill>
          <a:blip r:embed="rId8"/>
          <a:stretch>
            <a:fillRect/>
          </a:stretch>
        </p:blipFill>
        <p:spPr>
          <a:xfrm>
            <a:off x="609600" y="1879253"/>
            <a:ext cx="95250" cy="76200"/>
          </a:xfrm>
          <a:prstGeom prst="rect">
            <a:avLst/>
          </a:prstGeom>
        </p:spPr>
      </p:pic>
      <p:pic>
        <p:nvPicPr>
          <p:cNvPr id="8" name="Image 6" descr="preencoded.png"/>
          <p:cNvPicPr>
            <a:picLocks noChangeAspect="1"/>
          </p:cNvPicPr>
          <p:nvPr/>
        </p:nvPicPr>
        <p:blipFill>
          <a:blip r:embed="rId8"/>
          <a:stretch>
            <a:fillRect/>
          </a:stretch>
        </p:blipFill>
        <p:spPr>
          <a:xfrm>
            <a:off x="609600" y="2184053"/>
            <a:ext cx="95250" cy="76200"/>
          </a:xfrm>
          <a:prstGeom prst="rect">
            <a:avLst/>
          </a:prstGeom>
        </p:spPr>
      </p:pic>
      <p:pic>
        <p:nvPicPr>
          <p:cNvPr id="9" name="Image 7" descr="preencoded.png"/>
          <p:cNvPicPr>
            <a:picLocks noChangeAspect="1"/>
          </p:cNvPicPr>
          <p:nvPr/>
        </p:nvPicPr>
        <p:blipFill>
          <a:blip r:embed="rId8"/>
          <a:stretch>
            <a:fillRect/>
          </a:stretch>
        </p:blipFill>
        <p:spPr>
          <a:xfrm>
            <a:off x="609600" y="2488853"/>
            <a:ext cx="95250" cy="76200"/>
          </a:xfrm>
          <a:prstGeom prst="rect">
            <a:avLst/>
          </a:prstGeom>
        </p:spPr>
      </p:pic>
      <p:pic>
        <p:nvPicPr>
          <p:cNvPr id="10" name="Image 8" descr="preencoded.png"/>
          <p:cNvPicPr>
            <a:picLocks noChangeAspect="1"/>
          </p:cNvPicPr>
          <p:nvPr/>
        </p:nvPicPr>
        <p:blipFill>
          <a:blip r:embed="rId9"/>
          <a:stretch>
            <a:fillRect/>
          </a:stretch>
        </p:blipFill>
        <p:spPr>
          <a:xfrm>
            <a:off x="609600" y="2850803"/>
            <a:ext cx="5114925" cy="657225"/>
          </a:xfrm>
          <a:prstGeom prst="rect">
            <a:avLst/>
          </a:prstGeom>
        </p:spPr>
      </p:pic>
      <p:pic>
        <p:nvPicPr>
          <p:cNvPr id="11" name="Image 9" descr="preencoded.png"/>
          <p:cNvPicPr>
            <a:picLocks noChangeAspect="1"/>
          </p:cNvPicPr>
          <p:nvPr/>
        </p:nvPicPr>
        <p:blipFill>
          <a:blip r:embed="rId10"/>
          <a:stretch>
            <a:fillRect/>
          </a:stretch>
        </p:blipFill>
        <p:spPr>
          <a:xfrm>
            <a:off x="381000" y="3927128"/>
            <a:ext cx="5572125" cy="2571750"/>
          </a:xfrm>
          <a:prstGeom prst="rect">
            <a:avLst/>
          </a:prstGeom>
        </p:spPr>
      </p:pic>
      <p:pic>
        <p:nvPicPr>
          <p:cNvPr id="12" name="Image 10" descr="preencoded.png"/>
          <p:cNvPicPr>
            <a:picLocks noChangeAspect="1"/>
          </p:cNvPicPr>
          <p:nvPr/>
        </p:nvPicPr>
        <p:blipFill>
          <a:blip r:embed="rId11"/>
          <a:stretch>
            <a:fillRect/>
          </a:stretch>
        </p:blipFill>
        <p:spPr>
          <a:xfrm>
            <a:off x="609600" y="4189065"/>
            <a:ext cx="228600" cy="190500"/>
          </a:xfrm>
          <a:prstGeom prst="rect">
            <a:avLst/>
          </a:prstGeom>
        </p:spPr>
      </p:pic>
      <p:pic>
        <p:nvPicPr>
          <p:cNvPr id="13" name="Image 11" descr="preencoded.png"/>
          <p:cNvPicPr>
            <a:picLocks noChangeAspect="1"/>
          </p:cNvPicPr>
          <p:nvPr/>
        </p:nvPicPr>
        <p:blipFill>
          <a:blip r:embed="rId8"/>
          <a:stretch>
            <a:fillRect/>
          </a:stretch>
        </p:blipFill>
        <p:spPr>
          <a:xfrm>
            <a:off x="609600" y="4641503"/>
            <a:ext cx="95250" cy="76200"/>
          </a:xfrm>
          <a:prstGeom prst="rect">
            <a:avLst/>
          </a:prstGeom>
        </p:spPr>
      </p:pic>
      <p:pic>
        <p:nvPicPr>
          <p:cNvPr id="14" name="Image 12" descr="preencoded.png"/>
          <p:cNvPicPr>
            <a:picLocks noChangeAspect="1"/>
          </p:cNvPicPr>
          <p:nvPr/>
        </p:nvPicPr>
        <p:blipFill>
          <a:blip r:embed="rId8"/>
          <a:stretch>
            <a:fillRect/>
          </a:stretch>
        </p:blipFill>
        <p:spPr>
          <a:xfrm>
            <a:off x="609600" y="4946303"/>
            <a:ext cx="95250" cy="76200"/>
          </a:xfrm>
          <a:prstGeom prst="rect">
            <a:avLst/>
          </a:prstGeom>
        </p:spPr>
      </p:pic>
      <p:pic>
        <p:nvPicPr>
          <p:cNvPr id="15" name="Image 13" descr="preencoded.png"/>
          <p:cNvPicPr>
            <a:picLocks noChangeAspect="1"/>
          </p:cNvPicPr>
          <p:nvPr/>
        </p:nvPicPr>
        <p:blipFill>
          <a:blip r:embed="rId8"/>
          <a:stretch>
            <a:fillRect/>
          </a:stretch>
        </p:blipFill>
        <p:spPr>
          <a:xfrm>
            <a:off x="609600" y="5251103"/>
            <a:ext cx="95250" cy="76200"/>
          </a:xfrm>
          <a:prstGeom prst="rect">
            <a:avLst/>
          </a:prstGeom>
        </p:spPr>
      </p:pic>
      <p:pic>
        <p:nvPicPr>
          <p:cNvPr id="16" name="Image 14" descr="preencoded.png"/>
          <p:cNvPicPr>
            <a:picLocks noChangeAspect="1"/>
          </p:cNvPicPr>
          <p:nvPr/>
        </p:nvPicPr>
        <p:blipFill>
          <a:blip r:embed="rId12"/>
          <a:stretch>
            <a:fillRect/>
          </a:stretch>
        </p:blipFill>
        <p:spPr>
          <a:xfrm>
            <a:off x="609600" y="5613053"/>
            <a:ext cx="5114925" cy="657225"/>
          </a:xfrm>
          <a:prstGeom prst="rect">
            <a:avLst/>
          </a:prstGeom>
        </p:spPr>
      </p:pic>
      <p:pic>
        <p:nvPicPr>
          <p:cNvPr id="17" name="Image 15" descr="preencoded.png"/>
          <p:cNvPicPr>
            <a:picLocks noChangeAspect="1"/>
          </p:cNvPicPr>
          <p:nvPr/>
        </p:nvPicPr>
        <p:blipFill>
          <a:blip r:embed="rId13"/>
          <a:stretch>
            <a:fillRect/>
          </a:stretch>
        </p:blipFill>
        <p:spPr>
          <a:xfrm>
            <a:off x="6238875" y="1867346"/>
            <a:ext cx="5572125" cy="1704975"/>
          </a:xfrm>
          <a:prstGeom prst="rect">
            <a:avLst/>
          </a:prstGeom>
        </p:spPr>
      </p:pic>
      <p:pic>
        <p:nvPicPr>
          <p:cNvPr id="18" name="Image 16" descr="preencoded.png"/>
          <p:cNvPicPr>
            <a:picLocks noChangeAspect="1"/>
          </p:cNvPicPr>
          <p:nvPr/>
        </p:nvPicPr>
        <p:blipFill>
          <a:blip r:embed="rId14"/>
          <a:stretch>
            <a:fillRect/>
          </a:stretch>
        </p:blipFill>
        <p:spPr>
          <a:xfrm>
            <a:off x="6467475" y="2129284"/>
            <a:ext cx="228600" cy="190500"/>
          </a:xfrm>
          <a:prstGeom prst="rect">
            <a:avLst/>
          </a:prstGeom>
        </p:spPr>
      </p:pic>
      <p:pic>
        <p:nvPicPr>
          <p:cNvPr id="19" name="Image 17" descr="preencoded.png"/>
          <p:cNvPicPr>
            <a:picLocks noChangeAspect="1"/>
          </p:cNvPicPr>
          <p:nvPr/>
        </p:nvPicPr>
        <p:blipFill>
          <a:blip r:embed="rId15"/>
          <a:stretch>
            <a:fillRect/>
          </a:stretch>
        </p:blipFill>
        <p:spPr>
          <a:xfrm>
            <a:off x="6467475" y="2581721"/>
            <a:ext cx="95250" cy="76200"/>
          </a:xfrm>
          <a:prstGeom prst="rect">
            <a:avLst/>
          </a:prstGeom>
        </p:spPr>
      </p:pic>
      <p:pic>
        <p:nvPicPr>
          <p:cNvPr id="20" name="Image 18" descr="preencoded.png"/>
          <p:cNvPicPr>
            <a:picLocks noChangeAspect="1"/>
          </p:cNvPicPr>
          <p:nvPr/>
        </p:nvPicPr>
        <p:blipFill>
          <a:blip r:embed="rId15"/>
          <a:stretch>
            <a:fillRect/>
          </a:stretch>
        </p:blipFill>
        <p:spPr>
          <a:xfrm>
            <a:off x="6467475" y="2886521"/>
            <a:ext cx="95250" cy="76200"/>
          </a:xfrm>
          <a:prstGeom prst="rect">
            <a:avLst/>
          </a:prstGeom>
        </p:spPr>
      </p:pic>
      <p:pic>
        <p:nvPicPr>
          <p:cNvPr id="21" name="Image 19" descr="preencoded.png"/>
          <p:cNvPicPr>
            <a:picLocks noChangeAspect="1"/>
          </p:cNvPicPr>
          <p:nvPr/>
        </p:nvPicPr>
        <p:blipFill>
          <a:blip r:embed="rId15"/>
          <a:stretch>
            <a:fillRect/>
          </a:stretch>
        </p:blipFill>
        <p:spPr>
          <a:xfrm>
            <a:off x="6467475" y="3191321"/>
            <a:ext cx="95250" cy="76200"/>
          </a:xfrm>
          <a:prstGeom prst="rect">
            <a:avLst/>
          </a:prstGeom>
        </p:spPr>
      </p:pic>
      <p:pic>
        <p:nvPicPr>
          <p:cNvPr id="22" name="Image 20" descr="preencoded.png"/>
          <p:cNvPicPr>
            <a:picLocks noChangeAspect="1"/>
          </p:cNvPicPr>
          <p:nvPr/>
        </p:nvPicPr>
        <p:blipFill>
          <a:blip r:embed="rId16"/>
          <a:stretch>
            <a:fillRect/>
          </a:stretch>
        </p:blipFill>
        <p:spPr>
          <a:xfrm>
            <a:off x="6238875" y="3762821"/>
            <a:ext cx="5572125" cy="2033588"/>
          </a:xfrm>
          <a:prstGeom prst="rect">
            <a:avLst/>
          </a:prstGeom>
        </p:spPr>
      </p:pic>
      <p:pic>
        <p:nvPicPr>
          <p:cNvPr id="23" name="Image 21" descr="preencoded.png"/>
          <p:cNvPicPr>
            <a:picLocks noChangeAspect="1"/>
          </p:cNvPicPr>
          <p:nvPr/>
        </p:nvPicPr>
        <p:blipFill>
          <a:blip r:embed="rId17"/>
          <a:stretch>
            <a:fillRect/>
          </a:stretch>
        </p:blipFill>
        <p:spPr>
          <a:xfrm>
            <a:off x="6467475" y="4024759"/>
            <a:ext cx="228600" cy="190500"/>
          </a:xfrm>
          <a:prstGeom prst="rect">
            <a:avLst/>
          </a:prstGeom>
        </p:spPr>
      </p:pic>
      <p:pic>
        <p:nvPicPr>
          <p:cNvPr id="24" name="Image 22" descr="preencoded.png"/>
          <p:cNvPicPr>
            <a:picLocks noChangeAspect="1"/>
          </p:cNvPicPr>
          <p:nvPr/>
        </p:nvPicPr>
        <p:blipFill>
          <a:blip r:embed="rId18"/>
          <a:stretch>
            <a:fillRect/>
          </a:stretch>
        </p:blipFill>
        <p:spPr>
          <a:xfrm>
            <a:off x="6467475" y="4805809"/>
            <a:ext cx="95250" cy="76200"/>
          </a:xfrm>
          <a:prstGeom prst="rect">
            <a:avLst/>
          </a:prstGeom>
        </p:spPr>
      </p:pic>
      <p:pic>
        <p:nvPicPr>
          <p:cNvPr id="25" name="Image 23" descr="preencoded.png"/>
          <p:cNvPicPr>
            <a:picLocks noChangeAspect="1"/>
          </p:cNvPicPr>
          <p:nvPr/>
        </p:nvPicPr>
        <p:blipFill>
          <a:blip r:embed="rId18"/>
          <a:stretch>
            <a:fillRect/>
          </a:stretch>
        </p:blipFill>
        <p:spPr>
          <a:xfrm>
            <a:off x="6467475" y="5110609"/>
            <a:ext cx="95250" cy="76200"/>
          </a:xfrm>
          <a:prstGeom prst="rect">
            <a:avLst/>
          </a:prstGeom>
        </p:spPr>
      </p:pic>
      <p:pic>
        <p:nvPicPr>
          <p:cNvPr id="26" name="Image 24" descr="preencoded.png"/>
          <p:cNvPicPr>
            <a:picLocks noChangeAspect="1"/>
          </p:cNvPicPr>
          <p:nvPr/>
        </p:nvPicPr>
        <p:blipFill>
          <a:blip r:embed="rId18"/>
          <a:stretch>
            <a:fillRect/>
          </a:stretch>
        </p:blipFill>
        <p:spPr>
          <a:xfrm>
            <a:off x="6467475" y="5415409"/>
            <a:ext cx="95250" cy="76200"/>
          </a:xfrm>
          <a:prstGeom prst="rect">
            <a:avLst/>
          </a:prstGeom>
        </p:spPr>
      </p:pic>
      <p:sp>
        <p:nvSpPr>
          <p:cNvPr id="27" name="Text 0"/>
          <p:cNvSpPr/>
          <p:nvPr/>
        </p:nvSpPr>
        <p:spPr>
          <a:xfrm>
            <a:off x="581025" y="285750"/>
            <a:ext cx="368046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8" name="Text 1"/>
          <p:cNvSpPr/>
          <p:nvPr/>
        </p:nvSpPr>
        <p:spPr>
          <a:xfrm>
            <a:off x="581025" y="485775"/>
            <a:ext cx="768096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Red Flags: When to Worry</a:t>
            </a:r>
            <a:endParaRPr lang="en-US" sz="2100" dirty="0"/>
          </a:p>
        </p:txBody>
      </p:sp>
      <p:sp>
        <p:nvSpPr>
          <p:cNvPr id="29" name="Text 2"/>
          <p:cNvSpPr/>
          <p:nvPr/>
        </p:nvSpPr>
        <p:spPr>
          <a:xfrm>
            <a:off x="952500" y="1393478"/>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Systemic &amp; Upper Tract Features</a:t>
            </a:r>
            <a:endParaRPr lang="en-US" sz="1350" dirty="0"/>
          </a:p>
        </p:txBody>
      </p:sp>
      <p:sp>
        <p:nvSpPr>
          <p:cNvPr id="30" name="Text 3"/>
          <p:cNvSpPr/>
          <p:nvPr/>
        </p:nvSpPr>
        <p:spPr>
          <a:xfrm>
            <a:off x="800100" y="1803053"/>
            <a:ext cx="66446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High Fever (&gt;38°C)</a:t>
            </a:r>
            <a:r>
              <a:rPr lang="en-US" sz="1200" dirty="0">
                <a:solidFill>
                  <a:srgbClr val="2D3436"/>
                </a:solidFill>
              </a:rPr>
              <a:t> or rigors/chills</a:t>
            </a:r>
            <a:endParaRPr lang="en-US" sz="1200" dirty="0"/>
          </a:p>
        </p:txBody>
      </p:sp>
      <p:sp>
        <p:nvSpPr>
          <p:cNvPr id="31" name="Text 4"/>
          <p:cNvSpPr/>
          <p:nvPr/>
        </p:nvSpPr>
        <p:spPr>
          <a:xfrm>
            <a:off x="800100" y="2107853"/>
            <a:ext cx="82296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New or worsening </a:t>
            </a:r>
            <a:r>
              <a:rPr lang="en-US" sz="1200" b="1" dirty="0">
                <a:solidFill>
                  <a:srgbClr val="D63031"/>
                </a:solidFill>
              </a:rPr>
              <a:t>Loin/Flank pain</a:t>
            </a:r>
            <a:r>
              <a:rPr lang="en-US" sz="1200" dirty="0">
                <a:solidFill>
                  <a:srgbClr val="2D3436"/>
                </a:solidFill>
              </a:rPr>
              <a:t> &amp; tenderness</a:t>
            </a:r>
            <a:endParaRPr lang="en-US" sz="1200" dirty="0"/>
          </a:p>
        </p:txBody>
      </p:sp>
      <p:sp>
        <p:nvSpPr>
          <p:cNvPr id="32" name="Text 5"/>
          <p:cNvSpPr/>
          <p:nvPr/>
        </p:nvSpPr>
        <p:spPr>
          <a:xfrm>
            <a:off x="800100" y="2412653"/>
            <a:ext cx="73152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Nausea, vomiting, or significant malaise</a:t>
            </a:r>
            <a:endParaRPr lang="en-US" sz="1200" dirty="0"/>
          </a:p>
        </p:txBody>
      </p:sp>
      <p:sp>
        <p:nvSpPr>
          <p:cNvPr id="33" name="Text 6"/>
          <p:cNvSpPr/>
          <p:nvPr/>
        </p:nvSpPr>
        <p:spPr>
          <a:xfrm>
            <a:off x="752475" y="2850803"/>
            <a:ext cx="4829175" cy="657225"/>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Action:</a:t>
            </a:r>
            <a:r>
              <a:rPr lang="en-US" sz="1125" dirty="0">
                <a:solidFill>
                  <a:srgbClr val="2D3436"/>
                </a:solidFill>
              </a:rPr>
              <a:t> Suspect Pyelonephritis/Urosepsis. Assess for hospital admission and IV antibiotics immediately.</a:t>
            </a:r>
            <a:endParaRPr lang="en-US" sz="1125" dirty="0"/>
          </a:p>
        </p:txBody>
      </p:sp>
      <p:sp>
        <p:nvSpPr>
          <p:cNvPr id="34" name="Text 7"/>
          <p:cNvSpPr/>
          <p:nvPr/>
        </p:nvSpPr>
        <p:spPr>
          <a:xfrm>
            <a:off x="952500" y="415572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63031"/>
                </a:solidFill>
              </a:rPr>
              <a:t>Malignancy Red Flags</a:t>
            </a:r>
            <a:endParaRPr lang="en-US" sz="1350" dirty="0"/>
          </a:p>
        </p:txBody>
      </p:sp>
      <p:sp>
        <p:nvSpPr>
          <p:cNvPr id="35" name="Text 8"/>
          <p:cNvSpPr/>
          <p:nvPr/>
        </p:nvSpPr>
        <p:spPr>
          <a:xfrm>
            <a:off x="800100" y="4565303"/>
            <a:ext cx="804672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Painless haematuria</a:t>
            </a:r>
            <a:r>
              <a:rPr lang="en-US" sz="1200" dirty="0">
                <a:solidFill>
                  <a:srgbClr val="2D3436"/>
                </a:solidFill>
              </a:rPr>
              <a:t> (visible or non-visible)</a:t>
            </a:r>
            <a:endParaRPr lang="en-US" sz="1200" dirty="0"/>
          </a:p>
        </p:txBody>
      </p:sp>
      <p:sp>
        <p:nvSpPr>
          <p:cNvPr id="36" name="Text 9"/>
          <p:cNvSpPr/>
          <p:nvPr/>
        </p:nvSpPr>
        <p:spPr>
          <a:xfrm>
            <a:off x="800100" y="4870103"/>
            <a:ext cx="89611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Persistent haematuria </a:t>
            </a:r>
            <a:r>
              <a:rPr lang="en-US" sz="1200" b="1" dirty="0">
                <a:solidFill>
                  <a:srgbClr val="D63031"/>
                </a:solidFill>
              </a:rPr>
              <a:t>after treating</a:t>
            </a:r>
            <a:r>
              <a:rPr lang="en-US" sz="1200" dirty="0">
                <a:solidFill>
                  <a:srgbClr val="2D3436"/>
                </a:solidFill>
              </a:rPr>
              <a:t> an infection</a:t>
            </a:r>
            <a:endParaRPr lang="en-US" sz="1200" dirty="0"/>
          </a:p>
        </p:txBody>
      </p:sp>
      <p:sp>
        <p:nvSpPr>
          <p:cNvPr id="37" name="Text 10"/>
          <p:cNvSpPr/>
          <p:nvPr/>
        </p:nvSpPr>
        <p:spPr>
          <a:xfrm>
            <a:off x="800100" y="5174903"/>
            <a:ext cx="768096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Recurrent UTI in smoking/older populations</a:t>
            </a:r>
            <a:endParaRPr lang="en-US" sz="1200" dirty="0"/>
          </a:p>
        </p:txBody>
      </p:sp>
      <p:sp>
        <p:nvSpPr>
          <p:cNvPr id="38" name="Text 11"/>
          <p:cNvSpPr/>
          <p:nvPr/>
        </p:nvSpPr>
        <p:spPr>
          <a:xfrm>
            <a:off x="752475" y="5613053"/>
            <a:ext cx="4829175" cy="657225"/>
          </a:xfrm>
          <a:prstGeom prst="rect">
            <a:avLst/>
          </a:prstGeom>
          <a:noFill/>
          <a:ln/>
        </p:spPr>
        <p:txBody>
          <a:bodyPr vert="horz" wrap="square" lIns="0" tIns="0" rIns="0" bIns="0" rtlCol="0" anchor="ctr"/>
          <a:lstStyle/>
          <a:p>
            <a:pPr marL="0" indent="0">
              <a:lnSpc>
                <a:spcPts val="1688"/>
              </a:lnSpc>
              <a:buNone/>
            </a:pPr>
            <a:r>
              <a:rPr lang="en-US" sz="1125" b="1" dirty="0">
                <a:solidFill>
                  <a:srgbClr val="2D3436"/>
                </a:solidFill>
              </a:rPr>
              <a:t>Action:</a:t>
            </a:r>
            <a:r>
              <a:rPr lang="en-US" sz="1125" dirty="0">
                <a:solidFill>
                  <a:srgbClr val="2D3436"/>
                </a:solidFill>
              </a:rPr>
              <a:t> Urgent 2WW Bladder/Renal Cancer referral if criteria met. Don't attribute all blood to UTI!</a:t>
            </a:r>
            <a:endParaRPr lang="en-US" sz="1125" dirty="0"/>
          </a:p>
        </p:txBody>
      </p:sp>
      <p:sp>
        <p:nvSpPr>
          <p:cNvPr id="39" name="Text 12"/>
          <p:cNvSpPr/>
          <p:nvPr/>
        </p:nvSpPr>
        <p:spPr>
          <a:xfrm>
            <a:off x="6810375" y="2095946"/>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High-Risk Populations</a:t>
            </a:r>
            <a:endParaRPr lang="en-US" sz="1350" dirty="0"/>
          </a:p>
        </p:txBody>
      </p:sp>
      <p:sp>
        <p:nvSpPr>
          <p:cNvPr id="40" name="Text 13"/>
          <p:cNvSpPr/>
          <p:nvPr/>
        </p:nvSpPr>
        <p:spPr>
          <a:xfrm>
            <a:off x="6657975" y="2505521"/>
            <a:ext cx="55340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Males:</a:t>
            </a:r>
            <a:r>
              <a:rPr lang="en-US" sz="1200" dirty="0">
                <a:solidFill>
                  <a:srgbClr val="2D3436"/>
                </a:solidFill>
              </a:rPr>
              <a:t> Never "uncomplicated". Investigate prostate/structure.</a:t>
            </a:r>
            <a:endParaRPr lang="en-US" sz="1200" dirty="0"/>
          </a:p>
        </p:txBody>
      </p:sp>
      <p:sp>
        <p:nvSpPr>
          <p:cNvPr id="41" name="Text 14"/>
          <p:cNvSpPr/>
          <p:nvPr/>
        </p:nvSpPr>
        <p:spPr>
          <a:xfrm>
            <a:off x="6657975" y="2810321"/>
            <a:ext cx="55340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Children &lt;12:</a:t>
            </a:r>
            <a:r>
              <a:rPr lang="en-US" sz="1200" dirty="0">
                <a:solidFill>
                  <a:srgbClr val="2D3436"/>
                </a:solidFill>
              </a:rPr>
              <a:t> Risk of renal scarring and VUR. All boys &amp; girls &lt;5.</a:t>
            </a:r>
            <a:endParaRPr lang="en-US" sz="1200" dirty="0"/>
          </a:p>
        </p:txBody>
      </p:sp>
      <p:sp>
        <p:nvSpPr>
          <p:cNvPr id="42" name="Text 15"/>
          <p:cNvSpPr/>
          <p:nvPr/>
        </p:nvSpPr>
        <p:spPr>
          <a:xfrm>
            <a:off x="6657975" y="3115121"/>
            <a:ext cx="55340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Pregnancy:</a:t>
            </a:r>
            <a:r>
              <a:rPr lang="en-US" sz="1200" dirty="0">
                <a:solidFill>
                  <a:srgbClr val="2D3436"/>
                </a:solidFill>
              </a:rPr>
              <a:t> Risk of premature labour and pyelonephritis.</a:t>
            </a:r>
            <a:endParaRPr lang="en-US" sz="1200" dirty="0"/>
          </a:p>
        </p:txBody>
      </p:sp>
      <p:sp>
        <p:nvSpPr>
          <p:cNvPr id="43" name="Text 16"/>
          <p:cNvSpPr/>
          <p:nvPr/>
        </p:nvSpPr>
        <p:spPr>
          <a:xfrm>
            <a:off x="6810375" y="3991421"/>
            <a:ext cx="5381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AKT/SCA Tip: Safety Netting</a:t>
            </a:r>
            <a:endParaRPr lang="en-US" sz="1350" dirty="0"/>
          </a:p>
        </p:txBody>
      </p:sp>
      <p:sp>
        <p:nvSpPr>
          <p:cNvPr id="44" name="Text 17"/>
          <p:cNvSpPr/>
          <p:nvPr/>
        </p:nvSpPr>
        <p:spPr>
          <a:xfrm>
            <a:off x="6467475" y="4400996"/>
            <a:ext cx="5724525"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2D3436"/>
                </a:solidFill>
              </a:rPr>
              <a:t>For the SCA, clear safety netting is vital. Tell patients to return immediately if:</a:t>
            </a:r>
            <a:endParaRPr lang="en-US" sz="1125" dirty="0"/>
          </a:p>
        </p:txBody>
      </p:sp>
      <p:sp>
        <p:nvSpPr>
          <p:cNvPr id="45" name="Text 18"/>
          <p:cNvSpPr/>
          <p:nvPr/>
        </p:nvSpPr>
        <p:spPr>
          <a:xfrm>
            <a:off x="6657975" y="4729609"/>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Symptoms do not improve within </a:t>
            </a:r>
            <a:r>
              <a:rPr lang="en-US" sz="1200" b="1" dirty="0">
                <a:solidFill>
                  <a:srgbClr val="2D3436"/>
                </a:solidFill>
              </a:rPr>
              <a:t>48-72 hours</a:t>
            </a:r>
            <a:r>
              <a:rPr lang="en-US" sz="1200" dirty="0">
                <a:solidFill>
                  <a:srgbClr val="2D3436"/>
                </a:solidFill>
              </a:rPr>
              <a:t>.</a:t>
            </a:r>
            <a:endParaRPr lang="en-US" sz="1200" dirty="0"/>
          </a:p>
        </p:txBody>
      </p:sp>
      <p:sp>
        <p:nvSpPr>
          <p:cNvPr id="46" name="Text 19"/>
          <p:cNvSpPr/>
          <p:nvPr/>
        </p:nvSpPr>
        <p:spPr>
          <a:xfrm>
            <a:off x="6657975" y="5034409"/>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They develop </a:t>
            </a:r>
            <a:r>
              <a:rPr lang="en-US" sz="1200" b="1" dirty="0">
                <a:solidFill>
                  <a:srgbClr val="2D3436"/>
                </a:solidFill>
              </a:rPr>
              <a:t>loin pain or high fever</a:t>
            </a:r>
            <a:r>
              <a:rPr lang="en-US" sz="1200" dirty="0">
                <a:solidFill>
                  <a:srgbClr val="2D3436"/>
                </a:solidFill>
              </a:rPr>
              <a:t>.</a:t>
            </a:r>
            <a:endParaRPr lang="en-US" sz="1200" dirty="0"/>
          </a:p>
        </p:txBody>
      </p:sp>
      <p:sp>
        <p:nvSpPr>
          <p:cNvPr id="47" name="Text 20"/>
          <p:cNvSpPr/>
          <p:nvPr/>
        </p:nvSpPr>
        <p:spPr>
          <a:xfrm>
            <a:off x="6657975" y="5339209"/>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D3436"/>
                </a:solidFill>
              </a:rPr>
              <a:t>They feel "systemically unwell" or confused (Sepsis).</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17153"/>
            <a:ext cx="57150" cy="4572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600700" cy="2287935"/>
          </a:xfrm>
          <a:prstGeom prst="rect">
            <a:avLst/>
          </a:prstGeom>
        </p:spPr>
      </p:pic>
      <p:pic>
        <p:nvPicPr>
          <p:cNvPr id="6" name="Image 4" descr="preencoded.png"/>
          <p:cNvPicPr>
            <a:picLocks noChangeAspect="1"/>
          </p:cNvPicPr>
          <p:nvPr/>
        </p:nvPicPr>
        <p:blipFill>
          <a:blip r:embed="rId6"/>
          <a:stretch>
            <a:fillRect/>
          </a:stretch>
        </p:blipFill>
        <p:spPr>
          <a:xfrm>
            <a:off x="571500" y="1282005"/>
            <a:ext cx="342900" cy="342900"/>
          </a:xfrm>
          <a:prstGeom prst="rect">
            <a:avLst/>
          </a:prstGeom>
        </p:spPr>
      </p:pic>
      <p:pic>
        <p:nvPicPr>
          <p:cNvPr id="7" name="Image 5" descr="preencoded.png"/>
          <p:cNvPicPr>
            <a:picLocks noChangeAspect="1"/>
          </p:cNvPicPr>
          <p:nvPr/>
        </p:nvPicPr>
        <p:blipFill>
          <a:blip r:embed="rId7"/>
          <a:stretch>
            <a:fillRect/>
          </a:stretch>
        </p:blipFill>
        <p:spPr>
          <a:xfrm>
            <a:off x="635794" y="1365796"/>
            <a:ext cx="214313" cy="175320"/>
          </a:xfrm>
          <a:prstGeom prst="rect">
            <a:avLst/>
          </a:prstGeom>
        </p:spPr>
      </p:pic>
      <p:pic>
        <p:nvPicPr>
          <p:cNvPr id="8" name="Image 6" descr="preencoded.png"/>
          <p:cNvPicPr>
            <a:picLocks noChangeAspect="1"/>
          </p:cNvPicPr>
          <p:nvPr/>
        </p:nvPicPr>
        <p:blipFill>
          <a:blip r:embed="rId5"/>
          <a:stretch>
            <a:fillRect/>
          </a:stretch>
        </p:blipFill>
        <p:spPr>
          <a:xfrm>
            <a:off x="381000" y="3569940"/>
            <a:ext cx="5600700" cy="2287935"/>
          </a:xfrm>
          <a:prstGeom prst="rect">
            <a:avLst/>
          </a:prstGeom>
        </p:spPr>
      </p:pic>
      <p:pic>
        <p:nvPicPr>
          <p:cNvPr id="9" name="Image 7" descr="preencoded.png"/>
          <p:cNvPicPr>
            <a:picLocks noChangeAspect="1"/>
          </p:cNvPicPr>
          <p:nvPr/>
        </p:nvPicPr>
        <p:blipFill>
          <a:blip r:embed="rId8"/>
          <a:stretch>
            <a:fillRect/>
          </a:stretch>
        </p:blipFill>
        <p:spPr>
          <a:xfrm>
            <a:off x="571500" y="3760440"/>
            <a:ext cx="342900" cy="342900"/>
          </a:xfrm>
          <a:prstGeom prst="rect">
            <a:avLst/>
          </a:prstGeom>
        </p:spPr>
      </p:pic>
      <p:pic>
        <p:nvPicPr>
          <p:cNvPr id="10" name="Image 8" descr="preencoded.png"/>
          <p:cNvPicPr>
            <a:picLocks noChangeAspect="1"/>
          </p:cNvPicPr>
          <p:nvPr/>
        </p:nvPicPr>
        <p:blipFill>
          <a:blip r:embed="rId9"/>
          <a:stretch>
            <a:fillRect/>
          </a:stretch>
        </p:blipFill>
        <p:spPr>
          <a:xfrm>
            <a:off x="635794" y="3844230"/>
            <a:ext cx="214313" cy="175320"/>
          </a:xfrm>
          <a:prstGeom prst="rect">
            <a:avLst/>
          </a:prstGeom>
        </p:spPr>
      </p:pic>
      <p:pic>
        <p:nvPicPr>
          <p:cNvPr id="11" name="Image 9" descr="preencoded.png"/>
          <p:cNvPicPr>
            <a:picLocks noChangeAspect="1"/>
          </p:cNvPicPr>
          <p:nvPr/>
        </p:nvPicPr>
        <p:blipFill>
          <a:blip r:embed="rId10"/>
          <a:stretch>
            <a:fillRect/>
          </a:stretch>
        </p:blipFill>
        <p:spPr>
          <a:xfrm>
            <a:off x="6210300" y="1091505"/>
            <a:ext cx="5600700" cy="1461790"/>
          </a:xfrm>
          <a:prstGeom prst="rect">
            <a:avLst/>
          </a:prstGeom>
        </p:spPr>
      </p:pic>
      <p:pic>
        <p:nvPicPr>
          <p:cNvPr id="12" name="Image 10" descr="preencoded.png"/>
          <p:cNvPicPr>
            <a:picLocks noChangeAspect="1"/>
          </p:cNvPicPr>
          <p:nvPr/>
        </p:nvPicPr>
        <p:blipFill>
          <a:blip r:embed="rId11"/>
          <a:stretch>
            <a:fillRect/>
          </a:stretch>
        </p:blipFill>
        <p:spPr>
          <a:xfrm>
            <a:off x="6400800" y="1282005"/>
            <a:ext cx="342900" cy="342900"/>
          </a:xfrm>
          <a:prstGeom prst="rect">
            <a:avLst/>
          </a:prstGeom>
        </p:spPr>
      </p:pic>
      <p:pic>
        <p:nvPicPr>
          <p:cNvPr id="13" name="Image 11" descr="preencoded.png"/>
          <p:cNvPicPr>
            <a:picLocks noChangeAspect="1"/>
          </p:cNvPicPr>
          <p:nvPr/>
        </p:nvPicPr>
        <p:blipFill>
          <a:blip r:embed="rId12"/>
          <a:stretch>
            <a:fillRect/>
          </a:stretch>
        </p:blipFill>
        <p:spPr>
          <a:xfrm>
            <a:off x="6465094" y="1365796"/>
            <a:ext cx="214313" cy="175320"/>
          </a:xfrm>
          <a:prstGeom prst="rect">
            <a:avLst/>
          </a:prstGeom>
        </p:spPr>
      </p:pic>
      <p:pic>
        <p:nvPicPr>
          <p:cNvPr id="14" name="Image 12" descr="preencoded.png"/>
          <p:cNvPicPr>
            <a:picLocks noChangeAspect="1"/>
          </p:cNvPicPr>
          <p:nvPr/>
        </p:nvPicPr>
        <p:blipFill>
          <a:blip r:embed="rId13"/>
          <a:stretch>
            <a:fillRect/>
          </a:stretch>
        </p:blipFill>
        <p:spPr>
          <a:xfrm>
            <a:off x="6210300" y="2743795"/>
            <a:ext cx="5600700" cy="1461790"/>
          </a:xfrm>
          <a:prstGeom prst="rect">
            <a:avLst/>
          </a:prstGeom>
        </p:spPr>
      </p:pic>
      <p:pic>
        <p:nvPicPr>
          <p:cNvPr id="15" name="Image 13" descr="preencoded.png"/>
          <p:cNvPicPr>
            <a:picLocks noChangeAspect="1"/>
          </p:cNvPicPr>
          <p:nvPr/>
        </p:nvPicPr>
        <p:blipFill>
          <a:blip r:embed="rId14"/>
          <a:stretch>
            <a:fillRect/>
          </a:stretch>
        </p:blipFill>
        <p:spPr>
          <a:xfrm>
            <a:off x="6400800" y="2934295"/>
            <a:ext cx="342900" cy="342900"/>
          </a:xfrm>
          <a:prstGeom prst="rect">
            <a:avLst/>
          </a:prstGeom>
        </p:spPr>
      </p:pic>
      <p:pic>
        <p:nvPicPr>
          <p:cNvPr id="16" name="Image 14" descr="preencoded.png"/>
          <p:cNvPicPr>
            <a:picLocks noChangeAspect="1"/>
          </p:cNvPicPr>
          <p:nvPr/>
        </p:nvPicPr>
        <p:blipFill>
          <a:blip r:embed="rId15"/>
          <a:stretch>
            <a:fillRect/>
          </a:stretch>
        </p:blipFill>
        <p:spPr>
          <a:xfrm>
            <a:off x="6465094" y="3018086"/>
            <a:ext cx="214313" cy="175320"/>
          </a:xfrm>
          <a:prstGeom prst="rect">
            <a:avLst/>
          </a:prstGeom>
        </p:spPr>
      </p:pic>
      <p:pic>
        <p:nvPicPr>
          <p:cNvPr id="17" name="Image 15" descr="preencoded.png"/>
          <p:cNvPicPr>
            <a:picLocks noChangeAspect="1"/>
          </p:cNvPicPr>
          <p:nvPr/>
        </p:nvPicPr>
        <p:blipFill>
          <a:blip r:embed="rId10"/>
          <a:stretch>
            <a:fillRect/>
          </a:stretch>
        </p:blipFill>
        <p:spPr>
          <a:xfrm>
            <a:off x="6210300" y="4396085"/>
            <a:ext cx="5600700" cy="1461790"/>
          </a:xfrm>
          <a:prstGeom prst="rect">
            <a:avLst/>
          </a:prstGeom>
        </p:spPr>
      </p:pic>
      <p:pic>
        <p:nvPicPr>
          <p:cNvPr id="18" name="Image 16" descr="preencoded.png"/>
          <p:cNvPicPr>
            <a:picLocks noChangeAspect="1"/>
          </p:cNvPicPr>
          <p:nvPr/>
        </p:nvPicPr>
        <p:blipFill>
          <a:blip r:embed="rId16"/>
          <a:stretch>
            <a:fillRect/>
          </a:stretch>
        </p:blipFill>
        <p:spPr>
          <a:xfrm>
            <a:off x="6400800" y="4586585"/>
            <a:ext cx="342900" cy="342900"/>
          </a:xfrm>
          <a:prstGeom prst="rect">
            <a:avLst/>
          </a:prstGeom>
        </p:spPr>
      </p:pic>
      <p:pic>
        <p:nvPicPr>
          <p:cNvPr id="19" name="Image 17" descr="preencoded.png"/>
          <p:cNvPicPr>
            <a:picLocks noChangeAspect="1"/>
          </p:cNvPicPr>
          <p:nvPr/>
        </p:nvPicPr>
        <p:blipFill>
          <a:blip r:embed="rId17"/>
          <a:stretch>
            <a:fillRect/>
          </a:stretch>
        </p:blipFill>
        <p:spPr>
          <a:xfrm>
            <a:off x="6465094" y="4670375"/>
            <a:ext cx="214313" cy="175320"/>
          </a:xfrm>
          <a:prstGeom prst="rect">
            <a:avLst/>
          </a:prstGeom>
        </p:spPr>
      </p:pic>
      <p:pic>
        <p:nvPicPr>
          <p:cNvPr id="20" name="Image 18" descr="preencoded.png"/>
          <p:cNvPicPr>
            <a:picLocks noChangeAspect="1"/>
          </p:cNvPicPr>
          <p:nvPr/>
        </p:nvPicPr>
        <p:blipFill>
          <a:blip r:embed="rId18"/>
          <a:stretch>
            <a:fillRect/>
          </a:stretch>
        </p:blipFill>
        <p:spPr>
          <a:xfrm>
            <a:off x="381000" y="6238875"/>
            <a:ext cx="11430000" cy="428625"/>
          </a:xfrm>
          <a:prstGeom prst="rect">
            <a:avLst/>
          </a:prstGeom>
        </p:spPr>
      </p:pic>
      <p:pic>
        <p:nvPicPr>
          <p:cNvPr id="21" name="Image 19" descr="preencoded.png"/>
          <p:cNvPicPr>
            <a:picLocks noChangeAspect="1"/>
          </p:cNvPicPr>
          <p:nvPr/>
        </p:nvPicPr>
        <p:blipFill>
          <a:blip r:embed="rId19"/>
          <a:stretch>
            <a:fillRect/>
          </a:stretch>
        </p:blipFill>
        <p:spPr>
          <a:xfrm>
            <a:off x="571500" y="6357938"/>
            <a:ext cx="238125" cy="190500"/>
          </a:xfrm>
          <a:prstGeom prst="rect">
            <a:avLst/>
          </a:prstGeom>
        </p:spPr>
      </p:pic>
      <p:sp>
        <p:nvSpPr>
          <p:cNvPr id="22" name="Text 0"/>
          <p:cNvSpPr/>
          <p:nvPr/>
        </p:nvSpPr>
        <p:spPr>
          <a:xfrm>
            <a:off x="581025" y="285750"/>
            <a:ext cx="544068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 MANAGEMENT</a:t>
            </a:r>
            <a:endParaRPr lang="en-US" sz="1050" dirty="0"/>
          </a:p>
        </p:txBody>
      </p:sp>
      <p:sp>
        <p:nvSpPr>
          <p:cNvPr id="23" name="Text 1"/>
          <p:cNvSpPr/>
          <p:nvPr/>
        </p:nvSpPr>
        <p:spPr>
          <a:xfrm>
            <a:off x="581025" y="485775"/>
            <a:ext cx="800100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Top Clinical Tips for GPs</a:t>
            </a:r>
            <a:endParaRPr lang="en-US" sz="2100" dirty="0"/>
          </a:p>
        </p:txBody>
      </p:sp>
      <p:sp>
        <p:nvSpPr>
          <p:cNvPr id="24" name="Text 2"/>
          <p:cNvSpPr/>
          <p:nvPr/>
        </p:nvSpPr>
        <p:spPr>
          <a:xfrm>
            <a:off x="1028700" y="132486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Prescribing: Habit Change</a:t>
            </a:r>
            <a:endParaRPr lang="en-US" sz="1350" dirty="0"/>
          </a:p>
        </p:txBody>
      </p:sp>
      <p:sp>
        <p:nvSpPr>
          <p:cNvPr id="25" name="Text 3"/>
          <p:cNvSpPr/>
          <p:nvPr/>
        </p:nvSpPr>
        <p:spPr>
          <a:xfrm>
            <a:off x="571500" y="1739205"/>
            <a:ext cx="5219700"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Nitrofurantoin 100mg MR is now first-line, replacing trimethoprim as the default primary care choice.</a:t>
            </a:r>
            <a:endParaRPr lang="en-US" sz="1125" dirty="0"/>
          </a:p>
        </p:txBody>
      </p:sp>
      <p:sp>
        <p:nvSpPr>
          <p:cNvPr id="26" name="Text 4"/>
          <p:cNvSpPr/>
          <p:nvPr/>
        </p:nvSpPr>
        <p:spPr>
          <a:xfrm>
            <a:off x="762000" y="2244030"/>
            <a:ext cx="611213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Always check </a:t>
            </a:r>
            <a:r>
              <a:rPr lang="en-US" sz="1125" b="1" dirty="0">
                <a:solidFill>
                  <a:srgbClr val="2D3436"/>
                </a:solidFill>
              </a:rPr>
              <a:t>eGFR</a:t>
            </a:r>
            <a:r>
              <a:rPr lang="en-US" sz="1125" dirty="0">
                <a:solidFill>
                  <a:srgbClr val="2D3436"/>
                </a:solidFill>
              </a:rPr>
              <a:t> before prescribing.</a:t>
            </a:r>
            <a:endParaRPr lang="en-US" sz="1125" dirty="0"/>
          </a:p>
        </p:txBody>
      </p:sp>
      <p:sp>
        <p:nvSpPr>
          <p:cNvPr id="27" name="Text 5"/>
          <p:cNvSpPr/>
          <p:nvPr/>
        </p:nvSpPr>
        <p:spPr>
          <a:xfrm>
            <a:off x="762000" y="2515493"/>
            <a:ext cx="583680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Avoid if eGFR </a:t>
            </a:r>
            <a:r>
              <a:rPr lang="en-US" sz="1125" b="1" dirty="0">
                <a:solidFill>
                  <a:srgbClr val="D63031"/>
                </a:solidFill>
              </a:rPr>
              <a:t>&lt;45 ml/min/1.73m²</a:t>
            </a:r>
            <a:r>
              <a:rPr lang="en-US" sz="1125" dirty="0">
                <a:solidFill>
                  <a:srgbClr val="2D3436"/>
                </a:solidFill>
              </a:rPr>
              <a:t>.</a:t>
            </a:r>
            <a:endParaRPr lang="en-US" sz="1125" dirty="0"/>
          </a:p>
        </p:txBody>
      </p:sp>
      <p:sp>
        <p:nvSpPr>
          <p:cNvPr id="28" name="Text 6"/>
          <p:cNvSpPr/>
          <p:nvPr/>
        </p:nvSpPr>
        <p:spPr>
          <a:xfrm>
            <a:off x="762000" y="2786955"/>
            <a:ext cx="8645085"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In late pregnancy (≥36 weeks), switch to Cefalexin.</a:t>
            </a:r>
            <a:endParaRPr lang="en-US" sz="1125" dirty="0"/>
          </a:p>
        </p:txBody>
      </p:sp>
      <p:sp>
        <p:nvSpPr>
          <p:cNvPr id="29" name="Text 7"/>
          <p:cNvSpPr/>
          <p:nvPr/>
        </p:nvSpPr>
        <p:spPr>
          <a:xfrm>
            <a:off x="1028700" y="380330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Asymptomatic Bacteriuria</a:t>
            </a:r>
            <a:endParaRPr lang="en-US" sz="1350" dirty="0"/>
          </a:p>
        </p:txBody>
      </p:sp>
      <p:sp>
        <p:nvSpPr>
          <p:cNvPr id="30" name="Text 8"/>
          <p:cNvSpPr/>
          <p:nvPr/>
        </p:nvSpPr>
        <p:spPr>
          <a:xfrm>
            <a:off x="571500" y="4217640"/>
            <a:ext cx="116205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Avoid treating asymptomatic patients unless pregnant or pre-urological procedure.</a:t>
            </a:r>
            <a:endParaRPr lang="en-US" sz="1125" dirty="0"/>
          </a:p>
        </p:txBody>
      </p:sp>
      <p:sp>
        <p:nvSpPr>
          <p:cNvPr id="31" name="Text 9"/>
          <p:cNvSpPr/>
          <p:nvPr/>
        </p:nvSpPr>
        <p:spPr>
          <a:xfrm>
            <a:off x="762000" y="4508153"/>
            <a:ext cx="958117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Treatment in elderly/care homes does not improve outcomes.</a:t>
            </a:r>
            <a:endParaRPr lang="en-US" sz="1125" dirty="0"/>
          </a:p>
        </p:txBody>
      </p:sp>
      <p:sp>
        <p:nvSpPr>
          <p:cNvPr id="32" name="Text 10"/>
          <p:cNvSpPr/>
          <p:nvPr/>
        </p:nvSpPr>
        <p:spPr>
          <a:xfrm>
            <a:off x="762000" y="4779615"/>
            <a:ext cx="7598864"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Drives antibiotic resistance and C. diff risk.</a:t>
            </a:r>
            <a:endParaRPr lang="en-US" sz="1125" dirty="0"/>
          </a:p>
        </p:txBody>
      </p:sp>
      <p:sp>
        <p:nvSpPr>
          <p:cNvPr id="33" name="Text 11"/>
          <p:cNvSpPr/>
          <p:nvPr/>
        </p:nvSpPr>
        <p:spPr>
          <a:xfrm>
            <a:off x="762000" y="5051078"/>
            <a:ext cx="958117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Positive dipsticks are common and "normal" in the elderly.</a:t>
            </a:r>
            <a:endParaRPr lang="en-US" sz="1125" dirty="0"/>
          </a:p>
        </p:txBody>
      </p:sp>
      <p:sp>
        <p:nvSpPr>
          <p:cNvPr id="34" name="Text 12"/>
          <p:cNvSpPr/>
          <p:nvPr/>
        </p:nvSpPr>
        <p:spPr>
          <a:xfrm>
            <a:off x="6858000" y="1324868"/>
            <a:ext cx="2057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UTI in Men</a:t>
            </a:r>
            <a:endParaRPr lang="en-US" sz="1350" dirty="0"/>
          </a:p>
        </p:txBody>
      </p:sp>
      <p:sp>
        <p:nvSpPr>
          <p:cNvPr id="35" name="Text 13"/>
          <p:cNvSpPr/>
          <p:nvPr/>
        </p:nvSpPr>
        <p:spPr>
          <a:xfrm>
            <a:off x="6400800" y="1739205"/>
            <a:ext cx="57912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D63031"/>
                </a:solidFill>
              </a:rPr>
              <a:t>Never treat as uncomplicated.</a:t>
            </a:r>
            <a:r>
              <a:rPr lang="en-US" sz="1125" dirty="0">
                <a:solidFill>
                  <a:srgbClr val="636E72"/>
                </a:solidFill>
              </a:rPr>
              <a:t> UTI in men is rare due to anatomy.</a:t>
            </a:r>
            <a:endParaRPr lang="en-US" sz="1125" dirty="0"/>
          </a:p>
        </p:txBody>
      </p:sp>
      <p:sp>
        <p:nvSpPr>
          <p:cNvPr id="36" name="Text 14"/>
          <p:cNvSpPr/>
          <p:nvPr/>
        </p:nvSpPr>
        <p:spPr>
          <a:xfrm>
            <a:off x="6591300" y="2029718"/>
            <a:ext cx="5600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Always investigate with MSU, renal USS, and prostate check.</a:t>
            </a:r>
            <a:endParaRPr lang="en-US" sz="1125" dirty="0"/>
          </a:p>
        </p:txBody>
      </p:sp>
      <p:sp>
        <p:nvSpPr>
          <p:cNvPr id="37" name="Text 15"/>
          <p:cNvSpPr/>
          <p:nvPr/>
        </p:nvSpPr>
        <p:spPr>
          <a:xfrm>
            <a:off x="6858000" y="297715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Dipstick Limitations</a:t>
            </a:r>
            <a:endParaRPr lang="en-US" sz="1350" dirty="0"/>
          </a:p>
        </p:txBody>
      </p:sp>
      <p:sp>
        <p:nvSpPr>
          <p:cNvPr id="38" name="Text 16"/>
          <p:cNvSpPr/>
          <p:nvPr/>
        </p:nvSpPr>
        <p:spPr>
          <a:xfrm>
            <a:off x="6400800" y="3391495"/>
            <a:ext cx="57912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A negative dipstick does </a:t>
            </a:r>
            <a:r>
              <a:rPr lang="en-US" sz="1125" b="1" dirty="0">
                <a:solidFill>
                  <a:srgbClr val="636E72"/>
                </a:solidFill>
              </a:rPr>
              <a:t>not</a:t>
            </a:r>
            <a:r>
              <a:rPr lang="en-US" sz="1125" dirty="0">
                <a:solidFill>
                  <a:srgbClr val="636E72"/>
                </a:solidFill>
              </a:rPr>
              <a:t> exclude a UTI if clinical suspicion is high.</a:t>
            </a:r>
            <a:endParaRPr lang="en-US" sz="1125" dirty="0"/>
          </a:p>
        </p:txBody>
      </p:sp>
      <p:sp>
        <p:nvSpPr>
          <p:cNvPr id="39" name="Text 17"/>
          <p:cNvSpPr/>
          <p:nvPr/>
        </p:nvSpPr>
        <p:spPr>
          <a:xfrm>
            <a:off x="6591300" y="3682008"/>
            <a:ext cx="5600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Send MSU if symptoms persist or patient is systemically unwell.</a:t>
            </a:r>
            <a:endParaRPr lang="en-US" sz="1125" dirty="0"/>
          </a:p>
        </p:txBody>
      </p:sp>
      <p:sp>
        <p:nvSpPr>
          <p:cNvPr id="40" name="Text 18"/>
          <p:cNvSpPr/>
          <p:nvPr/>
        </p:nvSpPr>
        <p:spPr>
          <a:xfrm>
            <a:off x="6858000" y="462944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Pyelonephritis Diagnosis</a:t>
            </a:r>
            <a:endParaRPr lang="en-US" sz="1350" dirty="0"/>
          </a:p>
        </p:txBody>
      </p:sp>
      <p:sp>
        <p:nvSpPr>
          <p:cNvPr id="41" name="Text 19"/>
          <p:cNvSpPr/>
          <p:nvPr/>
        </p:nvSpPr>
        <p:spPr>
          <a:xfrm>
            <a:off x="6400800" y="5043785"/>
            <a:ext cx="57912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Diagnosis is clinical: </a:t>
            </a:r>
            <a:r>
              <a:rPr lang="en-US" sz="1125" b="1" dirty="0">
                <a:solidFill>
                  <a:srgbClr val="636E72"/>
                </a:solidFill>
              </a:rPr>
              <a:t>Fever + Loin Pain + Rigors</a:t>
            </a:r>
            <a:r>
              <a:rPr lang="en-US" sz="1125" dirty="0">
                <a:solidFill>
                  <a:srgbClr val="636E72"/>
                </a:solidFill>
              </a:rPr>
              <a:t>.</a:t>
            </a:r>
            <a:endParaRPr lang="en-US" sz="1125" dirty="0"/>
          </a:p>
        </p:txBody>
      </p:sp>
      <p:sp>
        <p:nvSpPr>
          <p:cNvPr id="42" name="Text 20"/>
          <p:cNvSpPr/>
          <p:nvPr/>
        </p:nvSpPr>
        <p:spPr>
          <a:xfrm>
            <a:off x="6591300" y="5334298"/>
            <a:ext cx="5600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D3436"/>
                </a:solidFill>
              </a:rPr>
              <a:t>Do not wait for MSU results before starting treatment.</a:t>
            </a:r>
            <a:endParaRPr lang="en-US" sz="1125" dirty="0"/>
          </a:p>
        </p:txBody>
      </p:sp>
      <p:sp>
        <p:nvSpPr>
          <p:cNvPr id="43" name="Text 21"/>
          <p:cNvSpPr/>
          <p:nvPr/>
        </p:nvSpPr>
        <p:spPr>
          <a:xfrm>
            <a:off x="952500" y="6353175"/>
            <a:ext cx="11239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D3436"/>
                </a:solidFill>
              </a:rPr>
              <a:t>Remember: Antibiotic stewardship is as important as effective treatment. Only 50% of uncomplicated lower UTIs require antibiotics for resolution.</a:t>
            </a:r>
            <a:endParaRPr lang="en-US" sz="10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435173"/>
            <a:ext cx="57150" cy="457200"/>
          </a:xfrm>
          <a:prstGeom prst="rect">
            <a:avLst/>
          </a:prstGeom>
        </p:spPr>
      </p:pic>
      <p:pic>
        <p:nvPicPr>
          <p:cNvPr id="5" name="Image 3" descr="preencoded.png"/>
          <p:cNvPicPr>
            <a:picLocks noChangeAspect="1"/>
          </p:cNvPicPr>
          <p:nvPr/>
        </p:nvPicPr>
        <p:blipFill>
          <a:blip r:embed="rId5"/>
          <a:stretch>
            <a:fillRect/>
          </a:stretch>
        </p:blipFill>
        <p:spPr>
          <a:xfrm>
            <a:off x="381000" y="1327696"/>
            <a:ext cx="5572125" cy="2455664"/>
          </a:xfrm>
          <a:prstGeom prst="rect">
            <a:avLst/>
          </a:prstGeom>
        </p:spPr>
      </p:pic>
      <p:pic>
        <p:nvPicPr>
          <p:cNvPr id="6" name="Image 4" descr="preencoded.png"/>
          <p:cNvPicPr>
            <a:picLocks noChangeAspect="1"/>
          </p:cNvPicPr>
          <p:nvPr/>
        </p:nvPicPr>
        <p:blipFill>
          <a:blip r:embed="rId6"/>
          <a:stretch>
            <a:fillRect/>
          </a:stretch>
        </p:blipFill>
        <p:spPr>
          <a:xfrm>
            <a:off x="619125" y="1945928"/>
            <a:ext cx="238125" cy="190500"/>
          </a:xfrm>
          <a:prstGeom prst="rect">
            <a:avLst/>
          </a:prstGeom>
        </p:spPr>
      </p:pic>
      <p:pic>
        <p:nvPicPr>
          <p:cNvPr id="7" name="Image 5" descr="preencoded.png"/>
          <p:cNvPicPr>
            <a:picLocks noChangeAspect="1"/>
          </p:cNvPicPr>
          <p:nvPr/>
        </p:nvPicPr>
        <p:blipFill>
          <a:blip r:embed="rId7"/>
          <a:stretch>
            <a:fillRect/>
          </a:stretch>
        </p:blipFill>
        <p:spPr>
          <a:xfrm>
            <a:off x="381000" y="4021485"/>
            <a:ext cx="5572125" cy="2455664"/>
          </a:xfrm>
          <a:prstGeom prst="rect">
            <a:avLst/>
          </a:prstGeom>
        </p:spPr>
      </p:pic>
      <p:pic>
        <p:nvPicPr>
          <p:cNvPr id="8" name="Image 6" descr="preencoded.png"/>
          <p:cNvPicPr>
            <a:picLocks noChangeAspect="1"/>
          </p:cNvPicPr>
          <p:nvPr/>
        </p:nvPicPr>
        <p:blipFill>
          <a:blip r:embed="rId8"/>
          <a:stretch>
            <a:fillRect/>
          </a:stretch>
        </p:blipFill>
        <p:spPr>
          <a:xfrm>
            <a:off x="619125" y="4639717"/>
            <a:ext cx="238125" cy="190500"/>
          </a:xfrm>
          <a:prstGeom prst="rect">
            <a:avLst/>
          </a:prstGeom>
        </p:spPr>
      </p:pic>
      <p:pic>
        <p:nvPicPr>
          <p:cNvPr id="9" name="Image 7" descr="preencoded.png"/>
          <p:cNvPicPr>
            <a:picLocks noChangeAspect="1"/>
          </p:cNvPicPr>
          <p:nvPr/>
        </p:nvPicPr>
        <p:blipFill>
          <a:blip r:embed="rId9"/>
          <a:stretch>
            <a:fillRect/>
          </a:stretch>
        </p:blipFill>
        <p:spPr>
          <a:xfrm>
            <a:off x="6238875" y="1327696"/>
            <a:ext cx="5572125" cy="1557635"/>
          </a:xfrm>
          <a:prstGeom prst="rect">
            <a:avLst/>
          </a:prstGeom>
        </p:spPr>
      </p:pic>
      <p:pic>
        <p:nvPicPr>
          <p:cNvPr id="10" name="Image 8" descr="preencoded.png"/>
          <p:cNvPicPr>
            <a:picLocks noChangeAspect="1"/>
          </p:cNvPicPr>
          <p:nvPr/>
        </p:nvPicPr>
        <p:blipFill>
          <a:blip r:embed="rId10"/>
          <a:stretch>
            <a:fillRect/>
          </a:stretch>
        </p:blipFill>
        <p:spPr>
          <a:xfrm>
            <a:off x="6477000" y="1725513"/>
            <a:ext cx="238125" cy="190500"/>
          </a:xfrm>
          <a:prstGeom prst="rect">
            <a:avLst/>
          </a:prstGeom>
        </p:spPr>
      </p:pic>
      <p:pic>
        <p:nvPicPr>
          <p:cNvPr id="11" name="Image 9" descr="preencoded.png"/>
          <p:cNvPicPr>
            <a:picLocks noChangeAspect="1"/>
          </p:cNvPicPr>
          <p:nvPr/>
        </p:nvPicPr>
        <p:blipFill>
          <a:blip r:embed="rId11"/>
          <a:stretch>
            <a:fillRect/>
          </a:stretch>
        </p:blipFill>
        <p:spPr>
          <a:xfrm>
            <a:off x="6238875" y="3123456"/>
            <a:ext cx="5572125" cy="1557635"/>
          </a:xfrm>
          <a:prstGeom prst="rect">
            <a:avLst/>
          </a:prstGeom>
        </p:spPr>
      </p:pic>
      <p:pic>
        <p:nvPicPr>
          <p:cNvPr id="12" name="Image 10" descr="preencoded.png"/>
          <p:cNvPicPr>
            <a:picLocks noChangeAspect="1"/>
          </p:cNvPicPr>
          <p:nvPr/>
        </p:nvPicPr>
        <p:blipFill>
          <a:blip r:embed="rId12"/>
          <a:stretch>
            <a:fillRect/>
          </a:stretch>
        </p:blipFill>
        <p:spPr>
          <a:xfrm>
            <a:off x="6477000" y="3521273"/>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6238875" y="4919216"/>
            <a:ext cx="5572125" cy="1557635"/>
          </a:xfrm>
          <a:prstGeom prst="rect">
            <a:avLst/>
          </a:prstGeom>
        </p:spPr>
      </p:pic>
      <p:pic>
        <p:nvPicPr>
          <p:cNvPr id="14" name="Image 12" descr="preencoded.png"/>
          <p:cNvPicPr>
            <a:picLocks noChangeAspect="1"/>
          </p:cNvPicPr>
          <p:nvPr/>
        </p:nvPicPr>
        <p:blipFill>
          <a:blip r:embed="rId14"/>
          <a:stretch>
            <a:fillRect/>
          </a:stretch>
        </p:blipFill>
        <p:spPr>
          <a:xfrm>
            <a:off x="6477000" y="5317034"/>
            <a:ext cx="238125" cy="190500"/>
          </a:xfrm>
          <a:prstGeom prst="rect">
            <a:avLst/>
          </a:prstGeom>
        </p:spPr>
      </p:pic>
      <p:sp>
        <p:nvSpPr>
          <p:cNvPr id="15" name="Text 0"/>
          <p:cNvSpPr/>
          <p:nvPr/>
        </p:nvSpPr>
        <p:spPr>
          <a:xfrm>
            <a:off x="581025" y="381000"/>
            <a:ext cx="5283696"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6" name="Text 1"/>
          <p:cNvSpPr/>
          <p:nvPr/>
        </p:nvSpPr>
        <p:spPr>
          <a:xfrm>
            <a:off x="581025" y="581025"/>
            <a:ext cx="1161097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Common Pitfalls in UTI Management</a:t>
            </a:r>
            <a:endParaRPr lang="en-US" sz="2400" dirty="0"/>
          </a:p>
        </p:txBody>
      </p:sp>
      <p:sp>
        <p:nvSpPr>
          <p:cNvPr id="17" name="Text 2"/>
          <p:cNvSpPr/>
          <p:nvPr/>
        </p:nvSpPr>
        <p:spPr>
          <a:xfrm>
            <a:off x="971550" y="1898303"/>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Trimethoprim Habit</a:t>
            </a:r>
            <a:endParaRPr lang="en-US" sz="1500" dirty="0"/>
          </a:p>
        </p:txBody>
      </p:sp>
      <p:sp>
        <p:nvSpPr>
          <p:cNvPr id="18" name="Text 3"/>
          <p:cNvSpPr/>
          <p:nvPr/>
        </p:nvSpPr>
        <p:spPr>
          <a:xfrm>
            <a:off x="809625" y="2298353"/>
            <a:ext cx="8978212"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Using Trimethoprim as the default first-line agent.</a:t>
            </a:r>
            <a:endParaRPr lang="en-US" sz="1200" dirty="0"/>
          </a:p>
        </p:txBody>
      </p:sp>
      <p:sp>
        <p:nvSpPr>
          <p:cNvPr id="19" name="Text 4"/>
          <p:cNvSpPr/>
          <p:nvPr/>
        </p:nvSpPr>
        <p:spPr>
          <a:xfrm>
            <a:off x="809625" y="2603153"/>
            <a:ext cx="8860849"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Resistance rates now exceed 20% in many UK areas.</a:t>
            </a:r>
            <a:endParaRPr lang="en-US" sz="1200" dirty="0"/>
          </a:p>
        </p:txBody>
      </p:sp>
      <p:sp>
        <p:nvSpPr>
          <p:cNvPr id="20" name="Text 5"/>
          <p:cNvSpPr/>
          <p:nvPr/>
        </p:nvSpPr>
        <p:spPr>
          <a:xfrm>
            <a:off x="809625" y="2907953"/>
            <a:ext cx="113823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Switch to Nitrofurantoin 100mg MR</a:t>
            </a:r>
            <a:r>
              <a:rPr lang="en-US" sz="1200" dirty="0">
                <a:solidFill>
                  <a:srgbClr val="4A4A4A"/>
                </a:solidFill>
              </a:rPr>
              <a:t> as your new clinical default.</a:t>
            </a:r>
            <a:endParaRPr lang="en-US" sz="1200" dirty="0"/>
          </a:p>
        </p:txBody>
      </p:sp>
      <p:sp>
        <p:nvSpPr>
          <p:cNvPr id="21" name="Text 6"/>
          <p:cNvSpPr/>
          <p:nvPr/>
        </p:nvSpPr>
        <p:spPr>
          <a:xfrm>
            <a:off x="971550" y="4592092"/>
            <a:ext cx="617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Elderly Stewardship Failure</a:t>
            </a:r>
            <a:endParaRPr lang="en-US" sz="1500" dirty="0"/>
          </a:p>
        </p:txBody>
      </p:sp>
      <p:sp>
        <p:nvSpPr>
          <p:cNvPr id="22" name="Text 7"/>
          <p:cNvSpPr/>
          <p:nvPr/>
        </p:nvSpPr>
        <p:spPr>
          <a:xfrm>
            <a:off x="809625" y="4992142"/>
            <a:ext cx="112667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Treating positive dipsticks in asymptomatic care home residents.</a:t>
            </a:r>
            <a:endParaRPr lang="en-US" sz="1200" dirty="0"/>
          </a:p>
        </p:txBody>
      </p:sp>
      <p:sp>
        <p:nvSpPr>
          <p:cNvPr id="23" name="Text 8"/>
          <p:cNvSpPr/>
          <p:nvPr/>
        </p:nvSpPr>
        <p:spPr>
          <a:xfrm>
            <a:off x="809625" y="5296942"/>
            <a:ext cx="113823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Asymptomatic bacteriuria is common and doesn't require treatment.</a:t>
            </a:r>
            <a:endParaRPr lang="en-US" sz="1200" dirty="0"/>
          </a:p>
        </p:txBody>
      </p:sp>
      <p:sp>
        <p:nvSpPr>
          <p:cNvPr id="24" name="Text 9"/>
          <p:cNvSpPr/>
          <p:nvPr/>
        </p:nvSpPr>
        <p:spPr>
          <a:xfrm>
            <a:off x="809625" y="5601742"/>
            <a:ext cx="1138237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Avoids unnecessary side effects and driving antimicrobial resistance.</a:t>
            </a:r>
            <a:endParaRPr lang="en-US" sz="1200" dirty="0"/>
          </a:p>
        </p:txBody>
      </p:sp>
      <p:sp>
        <p:nvSpPr>
          <p:cNvPr id="25" name="Text 10"/>
          <p:cNvSpPr/>
          <p:nvPr/>
        </p:nvSpPr>
        <p:spPr>
          <a:xfrm>
            <a:off x="6829425" y="1677888"/>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Pregnancy Blindspot</a:t>
            </a:r>
            <a:endParaRPr lang="en-US" sz="1500" dirty="0"/>
          </a:p>
        </p:txBody>
      </p:sp>
      <p:sp>
        <p:nvSpPr>
          <p:cNvPr id="26" name="Text 11"/>
          <p:cNvSpPr/>
          <p:nvPr/>
        </p:nvSpPr>
        <p:spPr>
          <a:xfrm>
            <a:off x="6477000" y="2077938"/>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Failing to screen all pregnant women for bacteriuria at the booking appointment, risking pyelonephritis and preterm birth.</a:t>
            </a:r>
            <a:endParaRPr lang="en-US" sz="1200" dirty="0"/>
          </a:p>
        </p:txBody>
      </p:sp>
      <p:sp>
        <p:nvSpPr>
          <p:cNvPr id="27" name="Text 12"/>
          <p:cNvSpPr/>
          <p:nvPr/>
        </p:nvSpPr>
        <p:spPr>
          <a:xfrm>
            <a:off x="6829425" y="3473648"/>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36-Week Nitrofurantoin Error</a:t>
            </a:r>
            <a:endParaRPr lang="en-US" sz="1500" dirty="0"/>
          </a:p>
        </p:txBody>
      </p:sp>
      <p:sp>
        <p:nvSpPr>
          <p:cNvPr id="28" name="Text 13"/>
          <p:cNvSpPr/>
          <p:nvPr/>
        </p:nvSpPr>
        <p:spPr>
          <a:xfrm>
            <a:off x="6477000" y="3873698"/>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Prescribing Nitrofurantoin at or near term (≥36 weeks), which poses a significant risk of </a:t>
            </a:r>
            <a:r>
              <a:rPr lang="en-US" sz="1200" b="1" dirty="0">
                <a:solidFill>
                  <a:srgbClr val="D63031"/>
                </a:solidFill>
              </a:rPr>
              <a:t>neonatal haemolysis</a:t>
            </a:r>
            <a:r>
              <a:rPr lang="en-US" sz="1200" dirty="0">
                <a:solidFill>
                  <a:srgbClr val="4A4A4A"/>
                </a:solidFill>
              </a:rPr>
              <a:t>.</a:t>
            </a:r>
            <a:endParaRPr lang="en-US" sz="1200" dirty="0"/>
          </a:p>
        </p:txBody>
      </p:sp>
      <p:sp>
        <p:nvSpPr>
          <p:cNvPr id="29" name="Text 14"/>
          <p:cNvSpPr/>
          <p:nvPr/>
        </p:nvSpPr>
        <p:spPr>
          <a:xfrm>
            <a:off x="6829425" y="5269409"/>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Diagnostic Overshadowing</a:t>
            </a:r>
            <a:endParaRPr lang="en-US" sz="1500" dirty="0"/>
          </a:p>
        </p:txBody>
      </p:sp>
      <p:sp>
        <p:nvSpPr>
          <p:cNvPr id="30" name="Text 15"/>
          <p:cNvSpPr/>
          <p:nvPr/>
        </p:nvSpPr>
        <p:spPr>
          <a:xfrm>
            <a:off x="6477000" y="5669459"/>
            <a:ext cx="5095875" cy="457200"/>
          </a:xfrm>
          <a:prstGeom prst="rect">
            <a:avLst/>
          </a:prstGeom>
          <a:noFill/>
          <a:ln/>
        </p:spPr>
        <p:txBody>
          <a:bodyPr vert="horz" wrap="square" lIns="0" tIns="0" rIns="0" bIns="0" rtlCol="0" anchor="ctr"/>
          <a:lstStyle/>
          <a:p>
            <a:pPr marL="0" indent="0">
              <a:lnSpc>
                <a:spcPts val="1800"/>
              </a:lnSpc>
              <a:buNone/>
            </a:pPr>
            <a:r>
              <a:rPr lang="en-US" sz="1200" dirty="0">
                <a:solidFill>
                  <a:srgbClr val="4A4A4A"/>
                </a:solidFill>
              </a:rPr>
              <a:t>Attributing all lower urinary symptoms to UTI while missing Interstitial Cystitis, Overactive Bladder, or Urethral Syndrome.</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76250" y="444698"/>
            <a:ext cx="57150" cy="476250"/>
          </a:xfrm>
          <a:prstGeom prst="rect">
            <a:avLst/>
          </a:prstGeom>
        </p:spPr>
      </p:pic>
      <p:pic>
        <p:nvPicPr>
          <p:cNvPr id="4" name="Image 2" descr="preencoded.png"/>
          <p:cNvPicPr>
            <a:picLocks noChangeAspect="1"/>
          </p:cNvPicPr>
          <p:nvPr/>
        </p:nvPicPr>
        <p:blipFill>
          <a:blip r:embed="rId5"/>
          <a:stretch>
            <a:fillRect/>
          </a:stretch>
        </p:blipFill>
        <p:spPr>
          <a:xfrm>
            <a:off x="476250" y="1270546"/>
            <a:ext cx="5476875" cy="2484239"/>
          </a:xfrm>
          <a:prstGeom prst="rect">
            <a:avLst/>
          </a:prstGeom>
        </p:spPr>
      </p:pic>
      <p:pic>
        <p:nvPicPr>
          <p:cNvPr id="5" name="Image 3" descr="preencoded.png"/>
          <p:cNvPicPr>
            <a:picLocks noChangeAspect="1"/>
          </p:cNvPicPr>
          <p:nvPr/>
        </p:nvPicPr>
        <p:blipFill>
          <a:blip r:embed="rId6"/>
          <a:stretch>
            <a:fillRect/>
          </a:stretch>
        </p:blipFill>
        <p:spPr>
          <a:xfrm>
            <a:off x="666750" y="1461046"/>
            <a:ext cx="5095875" cy="352425"/>
          </a:xfrm>
          <a:prstGeom prst="rect">
            <a:avLst/>
          </a:prstGeom>
        </p:spPr>
      </p:pic>
      <p:pic>
        <p:nvPicPr>
          <p:cNvPr id="6" name="Image 4" descr="preencoded.png"/>
          <p:cNvPicPr>
            <a:picLocks noChangeAspect="1"/>
          </p:cNvPicPr>
          <p:nvPr/>
        </p:nvPicPr>
        <p:blipFill>
          <a:blip r:embed="rId7"/>
          <a:stretch>
            <a:fillRect/>
          </a:stretch>
        </p:blipFill>
        <p:spPr>
          <a:xfrm>
            <a:off x="666750" y="1494383"/>
            <a:ext cx="238125" cy="190500"/>
          </a:xfrm>
          <a:prstGeom prst="rect">
            <a:avLst/>
          </a:prstGeom>
        </p:spPr>
      </p:pic>
      <p:pic>
        <p:nvPicPr>
          <p:cNvPr id="7" name="Image 5" descr="preencoded.png"/>
          <p:cNvPicPr>
            <a:picLocks noChangeAspect="1"/>
          </p:cNvPicPr>
          <p:nvPr/>
        </p:nvPicPr>
        <p:blipFill>
          <a:blip r:embed="rId8"/>
          <a:stretch>
            <a:fillRect/>
          </a:stretch>
        </p:blipFill>
        <p:spPr>
          <a:xfrm>
            <a:off x="666750" y="2003971"/>
            <a:ext cx="119063" cy="99120"/>
          </a:xfrm>
          <a:prstGeom prst="rect">
            <a:avLst/>
          </a:prstGeom>
        </p:spPr>
      </p:pic>
      <p:pic>
        <p:nvPicPr>
          <p:cNvPr id="8" name="Image 6" descr="preencoded.png"/>
          <p:cNvPicPr>
            <a:picLocks noChangeAspect="1"/>
          </p:cNvPicPr>
          <p:nvPr/>
        </p:nvPicPr>
        <p:blipFill>
          <a:blip r:embed="rId9"/>
          <a:stretch>
            <a:fillRect/>
          </a:stretch>
        </p:blipFill>
        <p:spPr>
          <a:xfrm>
            <a:off x="666750" y="2346871"/>
            <a:ext cx="119063" cy="108198"/>
          </a:xfrm>
          <a:prstGeom prst="rect">
            <a:avLst/>
          </a:prstGeom>
        </p:spPr>
      </p:pic>
      <p:pic>
        <p:nvPicPr>
          <p:cNvPr id="9" name="Image 7" descr="preencoded.png"/>
          <p:cNvPicPr>
            <a:picLocks noChangeAspect="1"/>
          </p:cNvPicPr>
          <p:nvPr/>
        </p:nvPicPr>
        <p:blipFill>
          <a:blip r:embed="rId10"/>
          <a:stretch>
            <a:fillRect/>
          </a:stretch>
        </p:blipFill>
        <p:spPr>
          <a:xfrm>
            <a:off x="476250" y="3992910"/>
            <a:ext cx="5476875" cy="2484239"/>
          </a:xfrm>
          <a:prstGeom prst="rect">
            <a:avLst/>
          </a:prstGeom>
        </p:spPr>
      </p:pic>
      <p:pic>
        <p:nvPicPr>
          <p:cNvPr id="10" name="Image 8" descr="preencoded.png"/>
          <p:cNvPicPr>
            <a:picLocks noChangeAspect="1"/>
          </p:cNvPicPr>
          <p:nvPr/>
        </p:nvPicPr>
        <p:blipFill>
          <a:blip r:embed="rId6"/>
          <a:stretch>
            <a:fillRect/>
          </a:stretch>
        </p:blipFill>
        <p:spPr>
          <a:xfrm>
            <a:off x="666750" y="4183410"/>
            <a:ext cx="5095875" cy="352425"/>
          </a:xfrm>
          <a:prstGeom prst="rect">
            <a:avLst/>
          </a:prstGeom>
        </p:spPr>
      </p:pic>
      <p:pic>
        <p:nvPicPr>
          <p:cNvPr id="11" name="Image 9" descr="preencoded.png"/>
          <p:cNvPicPr>
            <a:picLocks noChangeAspect="1"/>
          </p:cNvPicPr>
          <p:nvPr/>
        </p:nvPicPr>
        <p:blipFill>
          <a:blip r:embed="rId11"/>
          <a:stretch>
            <a:fillRect/>
          </a:stretch>
        </p:blipFill>
        <p:spPr>
          <a:xfrm>
            <a:off x="666750" y="4216747"/>
            <a:ext cx="238125" cy="190500"/>
          </a:xfrm>
          <a:prstGeom prst="rect">
            <a:avLst/>
          </a:prstGeom>
        </p:spPr>
      </p:pic>
      <p:pic>
        <p:nvPicPr>
          <p:cNvPr id="12" name="Image 10" descr="preencoded.png"/>
          <p:cNvPicPr>
            <a:picLocks noChangeAspect="1"/>
          </p:cNvPicPr>
          <p:nvPr/>
        </p:nvPicPr>
        <p:blipFill>
          <a:blip r:embed="rId8"/>
          <a:stretch>
            <a:fillRect/>
          </a:stretch>
        </p:blipFill>
        <p:spPr>
          <a:xfrm>
            <a:off x="666750" y="4726335"/>
            <a:ext cx="119063" cy="99120"/>
          </a:xfrm>
          <a:prstGeom prst="rect">
            <a:avLst/>
          </a:prstGeom>
        </p:spPr>
      </p:pic>
      <p:pic>
        <p:nvPicPr>
          <p:cNvPr id="13" name="Image 11" descr="preencoded.png"/>
          <p:cNvPicPr>
            <a:picLocks noChangeAspect="1"/>
          </p:cNvPicPr>
          <p:nvPr/>
        </p:nvPicPr>
        <p:blipFill>
          <a:blip r:embed="rId12"/>
          <a:stretch>
            <a:fillRect/>
          </a:stretch>
        </p:blipFill>
        <p:spPr>
          <a:xfrm>
            <a:off x="666750" y="5069235"/>
            <a:ext cx="119063" cy="108198"/>
          </a:xfrm>
          <a:prstGeom prst="rect">
            <a:avLst/>
          </a:prstGeom>
        </p:spPr>
      </p:pic>
      <p:pic>
        <p:nvPicPr>
          <p:cNvPr id="14" name="Image 12" descr="preencoded.png"/>
          <p:cNvPicPr>
            <a:picLocks noChangeAspect="1"/>
          </p:cNvPicPr>
          <p:nvPr/>
        </p:nvPicPr>
        <p:blipFill>
          <a:blip r:embed="rId8"/>
          <a:stretch>
            <a:fillRect/>
          </a:stretch>
        </p:blipFill>
        <p:spPr>
          <a:xfrm>
            <a:off x="666750" y="5640735"/>
            <a:ext cx="119063" cy="99120"/>
          </a:xfrm>
          <a:prstGeom prst="rect">
            <a:avLst/>
          </a:prstGeom>
        </p:spPr>
      </p:pic>
      <p:pic>
        <p:nvPicPr>
          <p:cNvPr id="15" name="Image 13" descr="preencoded.png"/>
          <p:cNvPicPr>
            <a:picLocks noChangeAspect="1"/>
          </p:cNvPicPr>
          <p:nvPr/>
        </p:nvPicPr>
        <p:blipFill>
          <a:blip r:embed="rId13"/>
          <a:stretch>
            <a:fillRect/>
          </a:stretch>
        </p:blipFill>
        <p:spPr>
          <a:xfrm>
            <a:off x="6238875" y="1270546"/>
            <a:ext cx="5476875" cy="2484239"/>
          </a:xfrm>
          <a:prstGeom prst="rect">
            <a:avLst/>
          </a:prstGeom>
        </p:spPr>
      </p:pic>
      <p:pic>
        <p:nvPicPr>
          <p:cNvPr id="16" name="Image 14" descr="preencoded.png"/>
          <p:cNvPicPr>
            <a:picLocks noChangeAspect="1"/>
          </p:cNvPicPr>
          <p:nvPr/>
        </p:nvPicPr>
        <p:blipFill>
          <a:blip r:embed="rId6"/>
          <a:stretch>
            <a:fillRect/>
          </a:stretch>
        </p:blipFill>
        <p:spPr>
          <a:xfrm>
            <a:off x="6429375" y="1461046"/>
            <a:ext cx="5095875" cy="352425"/>
          </a:xfrm>
          <a:prstGeom prst="rect">
            <a:avLst/>
          </a:prstGeom>
        </p:spPr>
      </p:pic>
      <p:pic>
        <p:nvPicPr>
          <p:cNvPr id="17" name="Image 15" descr="preencoded.png"/>
          <p:cNvPicPr>
            <a:picLocks noChangeAspect="1"/>
          </p:cNvPicPr>
          <p:nvPr/>
        </p:nvPicPr>
        <p:blipFill>
          <a:blip r:embed="rId14"/>
          <a:stretch>
            <a:fillRect/>
          </a:stretch>
        </p:blipFill>
        <p:spPr>
          <a:xfrm>
            <a:off x="6429375" y="1494383"/>
            <a:ext cx="238125" cy="190500"/>
          </a:xfrm>
          <a:prstGeom prst="rect">
            <a:avLst/>
          </a:prstGeom>
        </p:spPr>
      </p:pic>
      <p:pic>
        <p:nvPicPr>
          <p:cNvPr id="18" name="Image 16" descr="preencoded.png"/>
          <p:cNvPicPr>
            <a:picLocks noChangeAspect="1"/>
          </p:cNvPicPr>
          <p:nvPr/>
        </p:nvPicPr>
        <p:blipFill>
          <a:blip r:embed="rId8"/>
          <a:stretch>
            <a:fillRect/>
          </a:stretch>
        </p:blipFill>
        <p:spPr>
          <a:xfrm>
            <a:off x="6429375" y="2003971"/>
            <a:ext cx="119063" cy="99120"/>
          </a:xfrm>
          <a:prstGeom prst="rect">
            <a:avLst/>
          </a:prstGeom>
        </p:spPr>
      </p:pic>
      <p:pic>
        <p:nvPicPr>
          <p:cNvPr id="19" name="Image 17" descr="preencoded.png"/>
          <p:cNvPicPr>
            <a:picLocks noChangeAspect="1"/>
          </p:cNvPicPr>
          <p:nvPr/>
        </p:nvPicPr>
        <p:blipFill>
          <a:blip r:embed="rId8"/>
          <a:stretch>
            <a:fillRect/>
          </a:stretch>
        </p:blipFill>
        <p:spPr>
          <a:xfrm>
            <a:off x="6429375" y="2346871"/>
            <a:ext cx="119063" cy="99120"/>
          </a:xfrm>
          <a:prstGeom prst="rect">
            <a:avLst/>
          </a:prstGeom>
        </p:spPr>
      </p:pic>
      <p:pic>
        <p:nvPicPr>
          <p:cNvPr id="20" name="Image 18" descr="preencoded.png"/>
          <p:cNvPicPr>
            <a:picLocks noChangeAspect="1"/>
          </p:cNvPicPr>
          <p:nvPr/>
        </p:nvPicPr>
        <p:blipFill>
          <a:blip r:embed="rId8"/>
          <a:stretch>
            <a:fillRect/>
          </a:stretch>
        </p:blipFill>
        <p:spPr>
          <a:xfrm>
            <a:off x="6429375" y="2918371"/>
            <a:ext cx="119063" cy="99120"/>
          </a:xfrm>
          <a:prstGeom prst="rect">
            <a:avLst/>
          </a:prstGeom>
        </p:spPr>
      </p:pic>
      <p:pic>
        <p:nvPicPr>
          <p:cNvPr id="21" name="Image 19" descr="preencoded.png"/>
          <p:cNvPicPr>
            <a:picLocks noChangeAspect="1"/>
          </p:cNvPicPr>
          <p:nvPr/>
        </p:nvPicPr>
        <p:blipFill>
          <a:blip r:embed="rId15"/>
          <a:stretch>
            <a:fillRect/>
          </a:stretch>
        </p:blipFill>
        <p:spPr>
          <a:xfrm>
            <a:off x="6238875" y="3992910"/>
            <a:ext cx="5476875" cy="2484239"/>
          </a:xfrm>
          <a:prstGeom prst="rect">
            <a:avLst/>
          </a:prstGeom>
        </p:spPr>
      </p:pic>
      <p:pic>
        <p:nvPicPr>
          <p:cNvPr id="22" name="Image 20" descr="preencoded.png"/>
          <p:cNvPicPr>
            <a:picLocks noChangeAspect="1"/>
          </p:cNvPicPr>
          <p:nvPr/>
        </p:nvPicPr>
        <p:blipFill>
          <a:blip r:embed="rId6"/>
          <a:stretch>
            <a:fillRect/>
          </a:stretch>
        </p:blipFill>
        <p:spPr>
          <a:xfrm>
            <a:off x="6429375" y="4183410"/>
            <a:ext cx="5095875" cy="352425"/>
          </a:xfrm>
          <a:prstGeom prst="rect">
            <a:avLst/>
          </a:prstGeom>
        </p:spPr>
      </p:pic>
      <p:pic>
        <p:nvPicPr>
          <p:cNvPr id="23" name="Image 21" descr="preencoded.png"/>
          <p:cNvPicPr>
            <a:picLocks noChangeAspect="1"/>
          </p:cNvPicPr>
          <p:nvPr/>
        </p:nvPicPr>
        <p:blipFill>
          <a:blip r:embed="rId16"/>
          <a:stretch>
            <a:fillRect/>
          </a:stretch>
        </p:blipFill>
        <p:spPr>
          <a:xfrm>
            <a:off x="6429375" y="4216747"/>
            <a:ext cx="238125" cy="190500"/>
          </a:xfrm>
          <a:prstGeom prst="rect">
            <a:avLst/>
          </a:prstGeom>
        </p:spPr>
      </p:pic>
      <p:pic>
        <p:nvPicPr>
          <p:cNvPr id="24" name="Image 22" descr="preencoded.png"/>
          <p:cNvPicPr>
            <a:picLocks noChangeAspect="1"/>
          </p:cNvPicPr>
          <p:nvPr/>
        </p:nvPicPr>
        <p:blipFill>
          <a:blip r:embed="rId8"/>
          <a:stretch>
            <a:fillRect/>
          </a:stretch>
        </p:blipFill>
        <p:spPr>
          <a:xfrm>
            <a:off x="6429375" y="4726335"/>
            <a:ext cx="119063" cy="99120"/>
          </a:xfrm>
          <a:prstGeom prst="rect">
            <a:avLst/>
          </a:prstGeom>
        </p:spPr>
      </p:pic>
      <p:pic>
        <p:nvPicPr>
          <p:cNvPr id="25" name="Image 23" descr="preencoded.png"/>
          <p:cNvPicPr>
            <a:picLocks noChangeAspect="1"/>
          </p:cNvPicPr>
          <p:nvPr/>
        </p:nvPicPr>
        <p:blipFill>
          <a:blip r:embed="rId8"/>
          <a:stretch>
            <a:fillRect/>
          </a:stretch>
        </p:blipFill>
        <p:spPr>
          <a:xfrm>
            <a:off x="6429375" y="5069235"/>
            <a:ext cx="119063" cy="99120"/>
          </a:xfrm>
          <a:prstGeom prst="rect">
            <a:avLst/>
          </a:prstGeom>
        </p:spPr>
      </p:pic>
      <p:pic>
        <p:nvPicPr>
          <p:cNvPr id="26" name="Image 24" descr="preencoded.png"/>
          <p:cNvPicPr>
            <a:picLocks noChangeAspect="1"/>
          </p:cNvPicPr>
          <p:nvPr/>
        </p:nvPicPr>
        <p:blipFill>
          <a:blip r:embed="rId17"/>
          <a:stretch>
            <a:fillRect/>
          </a:stretch>
        </p:blipFill>
        <p:spPr>
          <a:xfrm>
            <a:off x="6429375" y="5696099"/>
            <a:ext cx="5095875" cy="590550"/>
          </a:xfrm>
          <a:prstGeom prst="rect">
            <a:avLst/>
          </a:prstGeom>
        </p:spPr>
      </p:pic>
      <p:pic>
        <p:nvPicPr>
          <p:cNvPr id="27" name="Image 25" descr="preencoded.png"/>
          <p:cNvPicPr>
            <a:picLocks noChangeAspect="1"/>
          </p:cNvPicPr>
          <p:nvPr/>
        </p:nvPicPr>
        <p:blipFill>
          <a:blip r:embed="rId18"/>
          <a:stretch>
            <a:fillRect/>
          </a:stretch>
        </p:blipFill>
        <p:spPr>
          <a:xfrm>
            <a:off x="6572250" y="5830342"/>
            <a:ext cx="166688" cy="137220"/>
          </a:xfrm>
          <a:prstGeom prst="rect">
            <a:avLst/>
          </a:prstGeom>
        </p:spPr>
      </p:pic>
      <p:sp>
        <p:nvSpPr>
          <p:cNvPr id="28" name="Text 0"/>
          <p:cNvSpPr/>
          <p:nvPr/>
        </p:nvSpPr>
        <p:spPr>
          <a:xfrm>
            <a:off x="723900" y="381000"/>
            <a:ext cx="4819650"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636E72"/>
                </a:solidFill>
              </a:rPr>
              <a:t>BRADFORD VTS | EXAM PREP</a:t>
            </a:r>
            <a:endParaRPr lang="en-US" sz="1050" dirty="0"/>
          </a:p>
        </p:txBody>
      </p:sp>
      <p:sp>
        <p:nvSpPr>
          <p:cNvPr id="29" name="Text 1"/>
          <p:cNvSpPr/>
          <p:nvPr/>
        </p:nvSpPr>
        <p:spPr>
          <a:xfrm>
            <a:off x="723900" y="619125"/>
            <a:ext cx="1146810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AKT Exam Pearls: High-Yield Facts</a:t>
            </a:r>
            <a:endParaRPr lang="en-US" sz="2400" dirty="0"/>
          </a:p>
        </p:txBody>
      </p:sp>
      <p:sp>
        <p:nvSpPr>
          <p:cNvPr id="30" name="Text 2"/>
          <p:cNvSpPr/>
          <p:nvPr/>
        </p:nvSpPr>
        <p:spPr>
          <a:xfrm>
            <a:off x="1019175" y="1461046"/>
            <a:ext cx="43205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PRESCRIBING DURATIONS</a:t>
            </a:r>
            <a:endParaRPr lang="en-US" sz="1350" dirty="0"/>
          </a:p>
        </p:txBody>
      </p:sp>
      <p:sp>
        <p:nvSpPr>
          <p:cNvPr id="31" name="Text 3"/>
          <p:cNvSpPr/>
          <p:nvPr/>
        </p:nvSpPr>
        <p:spPr>
          <a:xfrm>
            <a:off x="881063" y="1956346"/>
            <a:ext cx="113109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3 Days:</a:t>
            </a:r>
            <a:r>
              <a:rPr lang="en-US" sz="1200" dirty="0">
                <a:solidFill>
                  <a:srgbClr val="4A4A4A"/>
                </a:solidFill>
              </a:rPr>
              <a:t> First-line for uncomplicated lower UTI in non-pregnant women.</a:t>
            </a:r>
            <a:endParaRPr lang="en-US" sz="1200" dirty="0"/>
          </a:p>
        </p:txBody>
      </p:sp>
      <p:sp>
        <p:nvSpPr>
          <p:cNvPr id="32" name="Text 4"/>
          <p:cNvSpPr/>
          <p:nvPr/>
        </p:nvSpPr>
        <p:spPr>
          <a:xfrm>
            <a:off x="881063" y="2299246"/>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7 Days:</a:t>
            </a:r>
            <a:r>
              <a:rPr lang="en-US" sz="1200" dirty="0">
                <a:solidFill>
                  <a:srgbClr val="4A4A4A"/>
                </a:solidFill>
              </a:rPr>
              <a:t> Required for pregnancy, men, catheter-associated, or complicated cases.</a:t>
            </a:r>
            <a:endParaRPr lang="en-US" sz="1200" dirty="0"/>
          </a:p>
        </p:txBody>
      </p:sp>
      <p:sp>
        <p:nvSpPr>
          <p:cNvPr id="33" name="Text 5"/>
          <p:cNvSpPr/>
          <p:nvPr/>
        </p:nvSpPr>
        <p:spPr>
          <a:xfrm>
            <a:off x="1019175" y="4183410"/>
            <a:ext cx="55549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PREGNANCY CONTRAINDICATIONS</a:t>
            </a:r>
            <a:endParaRPr lang="en-US" sz="1350" dirty="0"/>
          </a:p>
        </p:txBody>
      </p:sp>
      <p:sp>
        <p:nvSpPr>
          <p:cNvPr id="34" name="Text 6"/>
          <p:cNvSpPr/>
          <p:nvPr/>
        </p:nvSpPr>
        <p:spPr>
          <a:xfrm>
            <a:off x="881063" y="4678710"/>
            <a:ext cx="113109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Trimethoprim:</a:t>
            </a:r>
            <a:r>
              <a:rPr lang="en-US" sz="1200" dirty="0">
                <a:solidFill>
                  <a:srgbClr val="4A4A4A"/>
                </a:solidFill>
              </a:rPr>
              <a:t> Avoid in 1st trimester (folate antagonist/teratogenic risk).</a:t>
            </a:r>
            <a:endParaRPr lang="en-US" sz="1200" dirty="0"/>
          </a:p>
        </p:txBody>
      </p:sp>
      <p:sp>
        <p:nvSpPr>
          <p:cNvPr id="35" name="Text 7"/>
          <p:cNvSpPr/>
          <p:nvPr/>
        </p:nvSpPr>
        <p:spPr>
          <a:xfrm>
            <a:off x="881063" y="5021610"/>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Nitrofurantoin:</a:t>
            </a:r>
            <a:r>
              <a:rPr lang="en-US" sz="1200" dirty="0">
                <a:solidFill>
                  <a:srgbClr val="4A4A4A"/>
                </a:solidFill>
              </a:rPr>
              <a:t> Avoid at term (36+ weeks) due to risk of neonatal haemolysis.</a:t>
            </a:r>
            <a:endParaRPr lang="en-US" sz="1200" dirty="0"/>
          </a:p>
        </p:txBody>
      </p:sp>
      <p:sp>
        <p:nvSpPr>
          <p:cNvPr id="36" name="Text 8"/>
          <p:cNvSpPr/>
          <p:nvPr/>
        </p:nvSpPr>
        <p:spPr>
          <a:xfrm>
            <a:off x="881063" y="5593110"/>
            <a:ext cx="11310938"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Quinolones:</a:t>
            </a:r>
            <a:r>
              <a:rPr lang="en-US" sz="1200" dirty="0">
                <a:solidFill>
                  <a:srgbClr val="4A4A4A"/>
                </a:solidFill>
              </a:rPr>
              <a:t> Contraindicated throughout pregnancy (risk of arthropathy).</a:t>
            </a:r>
            <a:endParaRPr lang="en-US" sz="1200" dirty="0"/>
          </a:p>
        </p:txBody>
      </p:sp>
      <p:sp>
        <p:nvSpPr>
          <p:cNvPr id="37" name="Text 9"/>
          <p:cNvSpPr/>
          <p:nvPr/>
        </p:nvSpPr>
        <p:spPr>
          <a:xfrm>
            <a:off x="6781800" y="1461046"/>
            <a:ext cx="47320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DIPSTICK &amp; MICROBIOLOGY</a:t>
            </a:r>
            <a:endParaRPr lang="en-US" sz="1350" dirty="0"/>
          </a:p>
        </p:txBody>
      </p:sp>
      <p:sp>
        <p:nvSpPr>
          <p:cNvPr id="38" name="Text 10"/>
          <p:cNvSpPr/>
          <p:nvPr/>
        </p:nvSpPr>
        <p:spPr>
          <a:xfrm>
            <a:off x="6643688" y="1956346"/>
            <a:ext cx="5548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Nitrites:</a:t>
            </a:r>
            <a:r>
              <a:rPr lang="en-US" sz="1200" dirty="0">
                <a:solidFill>
                  <a:srgbClr val="4A4A4A"/>
                </a:solidFill>
              </a:rPr>
              <a:t> High specificity for Gram-negative bacteria (especially E. coli).</a:t>
            </a:r>
            <a:endParaRPr lang="en-US" sz="1200" dirty="0"/>
          </a:p>
        </p:txBody>
      </p:sp>
      <p:sp>
        <p:nvSpPr>
          <p:cNvPr id="39" name="Text 11"/>
          <p:cNvSpPr/>
          <p:nvPr/>
        </p:nvSpPr>
        <p:spPr>
          <a:xfrm>
            <a:off x="6643688" y="2299246"/>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S. saprophyticus:</a:t>
            </a:r>
            <a:r>
              <a:rPr lang="en-US" sz="1200" dirty="0">
                <a:solidFill>
                  <a:srgbClr val="4A4A4A"/>
                </a:solidFill>
              </a:rPr>
              <a:t> Common cause in young women; often nitrite negative.</a:t>
            </a:r>
            <a:endParaRPr lang="en-US" sz="1200" dirty="0"/>
          </a:p>
        </p:txBody>
      </p:sp>
      <p:sp>
        <p:nvSpPr>
          <p:cNvPr id="40" name="Text 12"/>
          <p:cNvSpPr/>
          <p:nvPr/>
        </p:nvSpPr>
        <p:spPr>
          <a:xfrm>
            <a:off x="6643688" y="2870746"/>
            <a:ext cx="5548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Negative Dipstick:</a:t>
            </a:r>
            <a:r>
              <a:rPr lang="en-US" sz="1200" dirty="0">
                <a:solidFill>
                  <a:srgbClr val="4A4A4A"/>
                </a:solidFill>
              </a:rPr>
              <a:t> Does NOT exclude UTI if symptoms are typical.</a:t>
            </a:r>
            <a:endParaRPr lang="en-US" sz="1200" dirty="0"/>
          </a:p>
        </p:txBody>
      </p:sp>
      <p:sp>
        <p:nvSpPr>
          <p:cNvPr id="41" name="Text 13"/>
          <p:cNvSpPr/>
          <p:nvPr/>
        </p:nvSpPr>
        <p:spPr>
          <a:xfrm>
            <a:off x="6781800" y="4183410"/>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D3436"/>
                </a:solidFill>
              </a:rPr>
              <a:t>DEFINITIONS &amp; LIMITS</a:t>
            </a:r>
            <a:endParaRPr lang="en-US" sz="1350" dirty="0"/>
          </a:p>
        </p:txBody>
      </p:sp>
      <p:sp>
        <p:nvSpPr>
          <p:cNvPr id="42" name="Text 14"/>
          <p:cNvSpPr/>
          <p:nvPr/>
        </p:nvSpPr>
        <p:spPr>
          <a:xfrm>
            <a:off x="6643688" y="4678710"/>
            <a:ext cx="5548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Recurrent UTI:</a:t>
            </a:r>
            <a:r>
              <a:rPr lang="en-US" sz="1200" dirty="0">
                <a:solidFill>
                  <a:srgbClr val="4A4A4A"/>
                </a:solidFill>
              </a:rPr>
              <a:t> ≥2 episodes in 6 months OR ≥3 episodes in 12 months.</a:t>
            </a:r>
            <a:endParaRPr lang="en-US" sz="1200" dirty="0"/>
          </a:p>
        </p:txBody>
      </p:sp>
      <p:sp>
        <p:nvSpPr>
          <p:cNvPr id="43" name="Text 15"/>
          <p:cNvSpPr/>
          <p:nvPr/>
        </p:nvSpPr>
        <p:spPr>
          <a:xfrm>
            <a:off x="6643688" y="5021610"/>
            <a:ext cx="55483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Nitrofurantoin eGFR:</a:t>
            </a:r>
            <a:r>
              <a:rPr lang="en-US" sz="1200" dirty="0">
                <a:solidFill>
                  <a:srgbClr val="4A4A4A"/>
                </a:solidFill>
              </a:rPr>
              <a:t> Avoid prescribing if eGFR is below 45 ml/min.</a:t>
            </a:r>
            <a:endParaRPr lang="en-US" sz="1200" dirty="0"/>
          </a:p>
        </p:txBody>
      </p:sp>
      <p:sp>
        <p:nvSpPr>
          <p:cNvPr id="44" name="Text 16"/>
          <p:cNvSpPr/>
          <p:nvPr/>
        </p:nvSpPr>
        <p:spPr>
          <a:xfrm>
            <a:off x="6786563" y="5696099"/>
            <a:ext cx="4810125"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rPr>
              <a:t> Treat asymptomatic bacteriuria ONLY in pregnancy or pre-urological procedures.</a:t>
            </a:r>
            <a:endParaRPr lang="en-US"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306586"/>
            <a:ext cx="57150" cy="428625"/>
          </a:xfrm>
          <a:prstGeom prst="rect">
            <a:avLst/>
          </a:prstGeom>
        </p:spPr>
      </p:pic>
      <p:pic>
        <p:nvPicPr>
          <p:cNvPr id="4" name="Image 2" descr="preencoded.png"/>
          <p:cNvPicPr>
            <a:picLocks noChangeAspect="1"/>
          </p:cNvPicPr>
          <p:nvPr/>
        </p:nvPicPr>
        <p:blipFill>
          <a:blip r:embed="rId5"/>
          <a:stretch>
            <a:fillRect/>
          </a:stretch>
        </p:blipFill>
        <p:spPr>
          <a:xfrm>
            <a:off x="381000" y="975271"/>
            <a:ext cx="5572125" cy="2453729"/>
          </a:xfrm>
          <a:prstGeom prst="rect">
            <a:avLst/>
          </a:prstGeom>
        </p:spPr>
      </p:pic>
      <p:pic>
        <p:nvPicPr>
          <p:cNvPr id="5" name="Image 3" descr="preencoded.png"/>
          <p:cNvPicPr>
            <a:picLocks noChangeAspect="1"/>
          </p:cNvPicPr>
          <p:nvPr/>
        </p:nvPicPr>
        <p:blipFill>
          <a:blip r:embed="rId6"/>
          <a:stretch>
            <a:fillRect/>
          </a:stretch>
        </p:blipFill>
        <p:spPr>
          <a:xfrm>
            <a:off x="571500" y="1177082"/>
            <a:ext cx="226219" cy="186779"/>
          </a:xfrm>
          <a:prstGeom prst="rect">
            <a:avLst/>
          </a:prstGeom>
        </p:spPr>
      </p:pic>
      <p:pic>
        <p:nvPicPr>
          <p:cNvPr id="6" name="Image 4" descr="preencoded.png"/>
          <p:cNvPicPr>
            <a:picLocks noChangeAspect="1"/>
          </p:cNvPicPr>
          <p:nvPr/>
        </p:nvPicPr>
        <p:blipFill>
          <a:blip r:embed="rId7"/>
          <a:stretch>
            <a:fillRect/>
          </a:stretch>
        </p:blipFill>
        <p:spPr>
          <a:xfrm>
            <a:off x="381000" y="3619500"/>
            <a:ext cx="5572125" cy="2990850"/>
          </a:xfrm>
          <a:prstGeom prst="rect">
            <a:avLst/>
          </a:prstGeom>
        </p:spPr>
      </p:pic>
      <p:pic>
        <p:nvPicPr>
          <p:cNvPr id="7" name="Image 5" descr="preencoded.png"/>
          <p:cNvPicPr>
            <a:picLocks noChangeAspect="1"/>
          </p:cNvPicPr>
          <p:nvPr/>
        </p:nvPicPr>
        <p:blipFill>
          <a:blip r:embed="rId8"/>
          <a:stretch>
            <a:fillRect/>
          </a:stretch>
        </p:blipFill>
        <p:spPr>
          <a:xfrm>
            <a:off x="571500" y="3821311"/>
            <a:ext cx="226219" cy="186779"/>
          </a:xfrm>
          <a:prstGeom prst="rect">
            <a:avLst/>
          </a:prstGeom>
        </p:spPr>
      </p:pic>
      <p:pic>
        <p:nvPicPr>
          <p:cNvPr id="8" name="Image 6" descr="preencoded.png"/>
          <p:cNvPicPr>
            <a:picLocks noChangeAspect="1"/>
          </p:cNvPicPr>
          <p:nvPr/>
        </p:nvPicPr>
        <p:blipFill>
          <a:blip r:embed="rId9"/>
          <a:stretch>
            <a:fillRect/>
          </a:stretch>
        </p:blipFill>
        <p:spPr>
          <a:xfrm>
            <a:off x="571500" y="5905500"/>
            <a:ext cx="5191125" cy="552450"/>
          </a:xfrm>
          <a:prstGeom prst="rect">
            <a:avLst/>
          </a:prstGeom>
        </p:spPr>
      </p:pic>
      <p:pic>
        <p:nvPicPr>
          <p:cNvPr id="9" name="Image 7" descr="preencoded.png"/>
          <p:cNvPicPr>
            <a:picLocks noChangeAspect="1"/>
          </p:cNvPicPr>
          <p:nvPr/>
        </p:nvPicPr>
        <p:blipFill>
          <a:blip r:embed="rId10"/>
          <a:stretch>
            <a:fillRect/>
          </a:stretch>
        </p:blipFill>
        <p:spPr>
          <a:xfrm>
            <a:off x="6238875" y="975271"/>
            <a:ext cx="5572125" cy="2741414"/>
          </a:xfrm>
          <a:prstGeom prst="rect">
            <a:avLst/>
          </a:prstGeom>
        </p:spPr>
      </p:pic>
      <p:pic>
        <p:nvPicPr>
          <p:cNvPr id="10" name="Image 8" descr="preencoded.png"/>
          <p:cNvPicPr>
            <a:picLocks noChangeAspect="1"/>
          </p:cNvPicPr>
          <p:nvPr/>
        </p:nvPicPr>
        <p:blipFill>
          <a:blip r:embed="rId11"/>
          <a:stretch>
            <a:fillRect/>
          </a:stretch>
        </p:blipFill>
        <p:spPr>
          <a:xfrm>
            <a:off x="6429375" y="1177082"/>
            <a:ext cx="226219" cy="186779"/>
          </a:xfrm>
          <a:prstGeom prst="rect">
            <a:avLst/>
          </a:prstGeom>
        </p:spPr>
      </p:pic>
      <p:pic>
        <p:nvPicPr>
          <p:cNvPr id="11" name="Image 9" descr="preencoded.png"/>
          <p:cNvPicPr>
            <a:picLocks noChangeAspect="1"/>
          </p:cNvPicPr>
          <p:nvPr/>
        </p:nvPicPr>
        <p:blipFill>
          <a:blip r:embed="rId12"/>
          <a:stretch>
            <a:fillRect/>
          </a:stretch>
        </p:blipFill>
        <p:spPr>
          <a:xfrm>
            <a:off x="6238875" y="3869085"/>
            <a:ext cx="5572125" cy="2741414"/>
          </a:xfrm>
          <a:prstGeom prst="rect">
            <a:avLst/>
          </a:prstGeom>
        </p:spPr>
      </p:pic>
      <p:pic>
        <p:nvPicPr>
          <p:cNvPr id="12" name="Image 10" descr="preencoded.png"/>
          <p:cNvPicPr>
            <a:picLocks noChangeAspect="1"/>
          </p:cNvPicPr>
          <p:nvPr/>
        </p:nvPicPr>
        <p:blipFill>
          <a:blip r:embed="rId13"/>
          <a:stretch>
            <a:fillRect/>
          </a:stretch>
        </p:blipFill>
        <p:spPr>
          <a:xfrm>
            <a:off x="6429375" y="4070896"/>
            <a:ext cx="226219" cy="186779"/>
          </a:xfrm>
          <a:prstGeom prst="rect">
            <a:avLst/>
          </a:prstGeom>
        </p:spPr>
      </p:pic>
      <p:sp>
        <p:nvSpPr>
          <p:cNvPr id="13" name="Text 0"/>
          <p:cNvSpPr/>
          <p:nvPr/>
        </p:nvSpPr>
        <p:spPr>
          <a:xfrm>
            <a:off x="581025" y="238125"/>
            <a:ext cx="469835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4" name="Text 1"/>
          <p:cNvSpPr/>
          <p:nvPr/>
        </p:nvSpPr>
        <p:spPr>
          <a:xfrm>
            <a:off x="581025" y="438150"/>
            <a:ext cx="1060704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SCA Exam Pearls and Scenarios</a:t>
            </a:r>
            <a:endParaRPr lang="en-US" sz="2400" dirty="0"/>
          </a:p>
        </p:txBody>
      </p:sp>
      <p:sp>
        <p:nvSpPr>
          <p:cNvPr id="15" name="Text 2"/>
          <p:cNvSpPr/>
          <p:nvPr/>
        </p:nvSpPr>
        <p:spPr>
          <a:xfrm>
            <a:off x="912019" y="1127671"/>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Scenario: The Typical Consult</a:t>
            </a:r>
            <a:endParaRPr lang="en-US" sz="1500" dirty="0"/>
          </a:p>
        </p:txBody>
      </p:sp>
      <p:sp>
        <p:nvSpPr>
          <p:cNvPr id="16" name="Text 3"/>
          <p:cNvSpPr/>
          <p:nvPr/>
        </p:nvSpPr>
        <p:spPr>
          <a:xfrm>
            <a:off x="838200" y="152772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Validate the patient's discomfort and explain the diagnosis clearly using the "Water Pipe" metaphor.</a:t>
            </a:r>
            <a:endParaRPr lang="en-US" sz="1200" dirty="0"/>
          </a:p>
        </p:txBody>
      </p:sp>
      <p:sp>
        <p:nvSpPr>
          <p:cNvPr id="17" name="Text 4"/>
          <p:cNvSpPr/>
          <p:nvPr/>
        </p:nvSpPr>
        <p:spPr>
          <a:xfrm>
            <a:off x="838200" y="208017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Prescribe empirical Nitrofurantoin 100mg MR BD for 3 days as per NICE 2023 guidance.</a:t>
            </a:r>
            <a:endParaRPr lang="en-US" sz="1200" dirty="0"/>
          </a:p>
        </p:txBody>
      </p:sp>
      <p:sp>
        <p:nvSpPr>
          <p:cNvPr id="18" name="Text 5"/>
          <p:cNvSpPr/>
          <p:nvPr/>
        </p:nvSpPr>
        <p:spPr>
          <a:xfrm>
            <a:off x="838200" y="263262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Discuss expectations: symptoms should improve within 48 hours; check allergy status before prescribing.</a:t>
            </a:r>
            <a:endParaRPr lang="en-US" sz="1200" dirty="0"/>
          </a:p>
        </p:txBody>
      </p:sp>
      <p:sp>
        <p:nvSpPr>
          <p:cNvPr id="19" name="Text 6"/>
          <p:cNvSpPr/>
          <p:nvPr/>
        </p:nvSpPr>
        <p:spPr>
          <a:xfrm>
            <a:off x="912019" y="3771900"/>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Strategy: Back-up Prescribing</a:t>
            </a:r>
            <a:endParaRPr lang="en-US" sz="1500" dirty="0"/>
          </a:p>
        </p:txBody>
      </p:sp>
      <p:sp>
        <p:nvSpPr>
          <p:cNvPr id="20" name="Text 7"/>
          <p:cNvSpPr/>
          <p:nvPr/>
        </p:nvSpPr>
        <p:spPr>
          <a:xfrm>
            <a:off x="838200" y="4171950"/>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Offer for patients who prefer to avoid immediate antibiotics or have very mild symptoms.</a:t>
            </a:r>
            <a:endParaRPr lang="en-US" sz="1200" dirty="0"/>
          </a:p>
        </p:txBody>
      </p:sp>
      <p:sp>
        <p:nvSpPr>
          <p:cNvPr id="21" name="Text 8"/>
          <p:cNvSpPr/>
          <p:nvPr/>
        </p:nvSpPr>
        <p:spPr>
          <a:xfrm>
            <a:off x="838200" y="4724400"/>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Instructions: Use if symptoms worsen or fail to improve significantly within 48-72 hours.</a:t>
            </a:r>
            <a:endParaRPr lang="en-US" sz="1200" dirty="0"/>
          </a:p>
        </p:txBody>
      </p:sp>
      <p:sp>
        <p:nvSpPr>
          <p:cNvPr id="22" name="Text 9"/>
          <p:cNvSpPr/>
          <p:nvPr/>
        </p:nvSpPr>
        <p:spPr>
          <a:xfrm>
            <a:off x="838200" y="5276850"/>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Role-play: "I'll give you this script to keep, but try fluids and paracetamol first for the next two days."</a:t>
            </a:r>
            <a:endParaRPr lang="en-US" sz="1200" dirty="0"/>
          </a:p>
        </p:txBody>
      </p:sp>
      <p:sp>
        <p:nvSpPr>
          <p:cNvPr id="23" name="Text 10"/>
          <p:cNvSpPr/>
          <p:nvPr/>
        </p:nvSpPr>
        <p:spPr>
          <a:xfrm>
            <a:off x="714375" y="5905500"/>
            <a:ext cx="4905375" cy="552450"/>
          </a:xfrm>
          <a:prstGeom prst="rect">
            <a:avLst/>
          </a:prstGeom>
          <a:noFill/>
          <a:ln/>
        </p:spPr>
        <p:txBody>
          <a:bodyPr vert="horz" wrap="square" lIns="0" tIns="0" rIns="0" bIns="0" rtlCol="0" anchor="ctr"/>
          <a:lstStyle/>
          <a:p>
            <a:pPr marL="0" indent="0">
              <a:lnSpc>
                <a:spcPts val="1575"/>
              </a:lnSpc>
              <a:buNone/>
            </a:pPr>
            <a:r>
              <a:rPr lang="en-US" sz="1050" i="1" dirty="0">
                <a:solidFill>
                  <a:srgbClr val="2D3436"/>
                </a:solidFill>
              </a:rPr>
              <a:t>SCA Tip: Explore the patient's ICE (Ideas, Concerns, Expectations) regarding antibiotic use early.</a:t>
            </a:r>
            <a:endParaRPr lang="en-US" sz="1050" dirty="0"/>
          </a:p>
        </p:txBody>
      </p:sp>
      <p:sp>
        <p:nvSpPr>
          <p:cNvPr id="24" name="Text 11"/>
          <p:cNvSpPr/>
          <p:nvPr/>
        </p:nvSpPr>
        <p:spPr>
          <a:xfrm>
            <a:off x="6769894" y="1127671"/>
            <a:ext cx="5422106"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Deepening: STI &amp; QoL Impact</a:t>
            </a:r>
            <a:endParaRPr lang="en-US" sz="1500" dirty="0"/>
          </a:p>
        </p:txBody>
      </p:sp>
      <p:sp>
        <p:nvSpPr>
          <p:cNvPr id="25" name="Text 12"/>
          <p:cNvSpPr/>
          <p:nvPr/>
        </p:nvSpPr>
        <p:spPr>
          <a:xfrm>
            <a:off x="6696075" y="152772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Sexual Health: Proactively offer an STI/Chlamydia screen for sexually active women under 25.</a:t>
            </a:r>
            <a:endParaRPr lang="en-US" sz="1200" dirty="0"/>
          </a:p>
        </p:txBody>
      </p:sp>
      <p:sp>
        <p:nvSpPr>
          <p:cNvPr id="26" name="Text 13"/>
          <p:cNvSpPr/>
          <p:nvPr/>
        </p:nvSpPr>
        <p:spPr>
          <a:xfrm>
            <a:off x="6696075" y="208017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Quality of Life: Ask how symptoms affect work, sleep, or caring responsibilities to show empathy.</a:t>
            </a:r>
            <a:endParaRPr lang="en-US" sz="1200" dirty="0"/>
          </a:p>
        </p:txBody>
      </p:sp>
      <p:sp>
        <p:nvSpPr>
          <p:cNvPr id="27" name="Text 14"/>
          <p:cNvSpPr/>
          <p:nvPr/>
        </p:nvSpPr>
        <p:spPr>
          <a:xfrm>
            <a:off x="6696075" y="2632621"/>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Differentiate: Rule out vaginal thrush (discharge) or STI (external stinging) through focused history.</a:t>
            </a:r>
            <a:endParaRPr lang="en-US" sz="1200" dirty="0"/>
          </a:p>
        </p:txBody>
      </p:sp>
      <p:sp>
        <p:nvSpPr>
          <p:cNvPr id="28" name="Text 15"/>
          <p:cNvSpPr/>
          <p:nvPr/>
        </p:nvSpPr>
        <p:spPr>
          <a:xfrm>
            <a:off x="6769894" y="4021485"/>
            <a:ext cx="5422106"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Essential Safety Netting</a:t>
            </a:r>
            <a:endParaRPr lang="en-US" sz="1500" dirty="0"/>
          </a:p>
        </p:txBody>
      </p:sp>
      <p:sp>
        <p:nvSpPr>
          <p:cNvPr id="29" name="Text 16"/>
          <p:cNvSpPr/>
          <p:nvPr/>
        </p:nvSpPr>
        <p:spPr>
          <a:xfrm>
            <a:off x="6696075" y="4421535"/>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Pyelonephritis: Instruct to return immediately if they develop high fever, rigors, or loin pain.</a:t>
            </a:r>
            <a:endParaRPr lang="en-US" sz="1200" dirty="0"/>
          </a:p>
        </p:txBody>
      </p:sp>
      <p:sp>
        <p:nvSpPr>
          <p:cNvPr id="30" name="Text 17"/>
          <p:cNvSpPr/>
          <p:nvPr/>
        </p:nvSpPr>
        <p:spPr>
          <a:xfrm>
            <a:off x="6696075" y="4973985"/>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Systemic Illness: Escalation required if nausea, vomiting, or feeling "unusually unwell" occurs.</a:t>
            </a:r>
            <a:endParaRPr lang="en-US" sz="1200" dirty="0"/>
          </a:p>
        </p:txBody>
      </p:sp>
      <p:sp>
        <p:nvSpPr>
          <p:cNvPr id="31" name="Text 18"/>
          <p:cNvSpPr/>
          <p:nvPr/>
        </p:nvSpPr>
        <p:spPr>
          <a:xfrm>
            <a:off x="6696075" y="5526435"/>
            <a:ext cx="4924425"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4A4A"/>
                </a:solidFill>
              </a:rPr>
              <a:t>Post-Treatment: Advise review if blood in urine persists after the course of antibiotics is finished.</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326678"/>
            <a:ext cx="57150" cy="476250"/>
          </a:xfrm>
          <a:prstGeom prst="rect">
            <a:avLst/>
          </a:prstGeom>
        </p:spPr>
      </p:pic>
      <p:pic>
        <p:nvPicPr>
          <p:cNvPr id="4" name="Image 2" descr="preencoded.png"/>
          <p:cNvPicPr>
            <a:picLocks noChangeAspect="1"/>
          </p:cNvPicPr>
          <p:nvPr/>
        </p:nvPicPr>
        <p:blipFill>
          <a:blip r:embed="rId5"/>
          <a:stretch>
            <a:fillRect/>
          </a:stretch>
        </p:blipFill>
        <p:spPr>
          <a:xfrm>
            <a:off x="381000" y="1053405"/>
            <a:ext cx="11430000" cy="485775"/>
          </a:xfrm>
          <a:prstGeom prst="rect">
            <a:avLst/>
          </a:prstGeom>
        </p:spPr>
      </p:pic>
      <p:pic>
        <p:nvPicPr>
          <p:cNvPr id="5" name="Image 3" descr="preencoded.png"/>
          <p:cNvPicPr>
            <a:picLocks noChangeAspect="1"/>
          </p:cNvPicPr>
          <p:nvPr/>
        </p:nvPicPr>
        <p:blipFill>
          <a:blip r:embed="rId6"/>
          <a:stretch>
            <a:fillRect/>
          </a:stretch>
        </p:blipFill>
        <p:spPr>
          <a:xfrm>
            <a:off x="571500" y="1215777"/>
            <a:ext cx="214313" cy="175320"/>
          </a:xfrm>
          <a:prstGeom prst="rect">
            <a:avLst/>
          </a:prstGeom>
        </p:spPr>
      </p:pic>
      <p:pic>
        <p:nvPicPr>
          <p:cNvPr id="6" name="Image 4" descr="preencoded.png"/>
          <p:cNvPicPr>
            <a:picLocks noChangeAspect="1"/>
          </p:cNvPicPr>
          <p:nvPr/>
        </p:nvPicPr>
        <p:blipFill>
          <a:blip r:embed="rId7"/>
          <a:stretch>
            <a:fillRect/>
          </a:stretch>
        </p:blipFill>
        <p:spPr>
          <a:xfrm>
            <a:off x="381000" y="1691580"/>
            <a:ext cx="3682901" cy="2140297"/>
          </a:xfrm>
          <a:prstGeom prst="rect">
            <a:avLst/>
          </a:prstGeom>
        </p:spPr>
      </p:pic>
      <p:pic>
        <p:nvPicPr>
          <p:cNvPr id="7" name="Image 5" descr="preencoded.png"/>
          <p:cNvPicPr>
            <a:picLocks noChangeAspect="1"/>
          </p:cNvPicPr>
          <p:nvPr/>
        </p:nvPicPr>
        <p:blipFill>
          <a:blip r:embed="rId8"/>
          <a:stretch>
            <a:fillRect/>
          </a:stretch>
        </p:blipFill>
        <p:spPr>
          <a:xfrm>
            <a:off x="571500" y="2049512"/>
            <a:ext cx="228600" cy="182761"/>
          </a:xfrm>
          <a:prstGeom prst="rect">
            <a:avLst/>
          </a:prstGeom>
        </p:spPr>
      </p:pic>
      <p:pic>
        <p:nvPicPr>
          <p:cNvPr id="8" name="Image 6" descr="preencoded.png"/>
          <p:cNvPicPr>
            <a:picLocks noChangeAspect="1"/>
          </p:cNvPicPr>
          <p:nvPr/>
        </p:nvPicPr>
        <p:blipFill>
          <a:blip r:embed="rId9"/>
          <a:stretch>
            <a:fillRect/>
          </a:stretch>
        </p:blipFill>
        <p:spPr>
          <a:xfrm>
            <a:off x="571500" y="2893963"/>
            <a:ext cx="3301901" cy="638175"/>
          </a:xfrm>
          <a:prstGeom prst="rect">
            <a:avLst/>
          </a:prstGeom>
        </p:spPr>
      </p:pic>
      <p:pic>
        <p:nvPicPr>
          <p:cNvPr id="9" name="Image 7" descr="preencoded.png"/>
          <p:cNvPicPr>
            <a:picLocks noChangeAspect="1"/>
          </p:cNvPicPr>
          <p:nvPr/>
        </p:nvPicPr>
        <p:blipFill>
          <a:blip r:embed="rId10"/>
          <a:stretch>
            <a:fillRect/>
          </a:stretch>
        </p:blipFill>
        <p:spPr>
          <a:xfrm>
            <a:off x="4254401" y="1691580"/>
            <a:ext cx="3683050" cy="2140297"/>
          </a:xfrm>
          <a:prstGeom prst="rect">
            <a:avLst/>
          </a:prstGeom>
        </p:spPr>
      </p:pic>
      <p:pic>
        <p:nvPicPr>
          <p:cNvPr id="10" name="Image 8" descr="preencoded.png"/>
          <p:cNvPicPr>
            <a:picLocks noChangeAspect="1"/>
          </p:cNvPicPr>
          <p:nvPr/>
        </p:nvPicPr>
        <p:blipFill>
          <a:blip r:embed="rId11"/>
          <a:stretch>
            <a:fillRect/>
          </a:stretch>
        </p:blipFill>
        <p:spPr>
          <a:xfrm>
            <a:off x="4444901" y="2170956"/>
            <a:ext cx="228600" cy="182761"/>
          </a:xfrm>
          <a:prstGeom prst="rect">
            <a:avLst/>
          </a:prstGeom>
        </p:spPr>
      </p:pic>
      <p:pic>
        <p:nvPicPr>
          <p:cNvPr id="11" name="Image 9" descr="preencoded.png"/>
          <p:cNvPicPr>
            <a:picLocks noChangeAspect="1"/>
          </p:cNvPicPr>
          <p:nvPr/>
        </p:nvPicPr>
        <p:blipFill>
          <a:blip r:embed="rId12"/>
          <a:stretch>
            <a:fillRect/>
          </a:stretch>
        </p:blipFill>
        <p:spPr>
          <a:xfrm>
            <a:off x="4444901" y="3015407"/>
            <a:ext cx="3302050" cy="395288"/>
          </a:xfrm>
          <a:prstGeom prst="rect">
            <a:avLst/>
          </a:prstGeom>
        </p:spPr>
      </p:pic>
      <p:pic>
        <p:nvPicPr>
          <p:cNvPr id="12" name="Image 10" descr="preencoded.png"/>
          <p:cNvPicPr>
            <a:picLocks noChangeAspect="1"/>
          </p:cNvPicPr>
          <p:nvPr/>
        </p:nvPicPr>
        <p:blipFill>
          <a:blip r:embed="rId13"/>
          <a:stretch>
            <a:fillRect/>
          </a:stretch>
        </p:blipFill>
        <p:spPr>
          <a:xfrm>
            <a:off x="8127950" y="1691580"/>
            <a:ext cx="3682901" cy="2140297"/>
          </a:xfrm>
          <a:prstGeom prst="rect">
            <a:avLst/>
          </a:prstGeom>
        </p:spPr>
      </p:pic>
      <p:pic>
        <p:nvPicPr>
          <p:cNvPr id="13" name="Image 11" descr="preencoded.png"/>
          <p:cNvPicPr>
            <a:picLocks noChangeAspect="1"/>
          </p:cNvPicPr>
          <p:nvPr/>
        </p:nvPicPr>
        <p:blipFill>
          <a:blip r:embed="rId14"/>
          <a:stretch>
            <a:fillRect/>
          </a:stretch>
        </p:blipFill>
        <p:spPr>
          <a:xfrm>
            <a:off x="8318450" y="2170956"/>
            <a:ext cx="228600" cy="182761"/>
          </a:xfrm>
          <a:prstGeom prst="rect">
            <a:avLst/>
          </a:prstGeom>
        </p:spPr>
      </p:pic>
      <p:pic>
        <p:nvPicPr>
          <p:cNvPr id="14" name="Image 12" descr="preencoded.png"/>
          <p:cNvPicPr>
            <a:picLocks noChangeAspect="1"/>
          </p:cNvPicPr>
          <p:nvPr/>
        </p:nvPicPr>
        <p:blipFill>
          <a:blip r:embed="rId15"/>
          <a:stretch>
            <a:fillRect/>
          </a:stretch>
        </p:blipFill>
        <p:spPr>
          <a:xfrm>
            <a:off x="8318450" y="3015407"/>
            <a:ext cx="3301901" cy="395288"/>
          </a:xfrm>
          <a:prstGeom prst="rect">
            <a:avLst/>
          </a:prstGeom>
        </p:spPr>
      </p:pic>
      <p:pic>
        <p:nvPicPr>
          <p:cNvPr id="15" name="Image 13" descr="preencoded.png"/>
          <p:cNvPicPr>
            <a:picLocks noChangeAspect="1"/>
          </p:cNvPicPr>
          <p:nvPr/>
        </p:nvPicPr>
        <p:blipFill>
          <a:blip r:embed="rId16"/>
          <a:stretch>
            <a:fillRect/>
          </a:stretch>
        </p:blipFill>
        <p:spPr>
          <a:xfrm>
            <a:off x="381000" y="3984278"/>
            <a:ext cx="3682901" cy="2140297"/>
          </a:xfrm>
          <a:prstGeom prst="rect">
            <a:avLst/>
          </a:prstGeom>
        </p:spPr>
      </p:pic>
      <p:pic>
        <p:nvPicPr>
          <p:cNvPr id="16" name="Image 14" descr="preencoded.png"/>
          <p:cNvPicPr>
            <a:picLocks noChangeAspect="1"/>
          </p:cNvPicPr>
          <p:nvPr/>
        </p:nvPicPr>
        <p:blipFill>
          <a:blip r:embed="rId17"/>
          <a:stretch>
            <a:fillRect/>
          </a:stretch>
        </p:blipFill>
        <p:spPr>
          <a:xfrm>
            <a:off x="571500" y="4463653"/>
            <a:ext cx="228600" cy="182761"/>
          </a:xfrm>
          <a:prstGeom prst="rect">
            <a:avLst/>
          </a:prstGeom>
        </p:spPr>
      </p:pic>
      <p:pic>
        <p:nvPicPr>
          <p:cNvPr id="17" name="Image 15" descr="preencoded.png"/>
          <p:cNvPicPr>
            <a:picLocks noChangeAspect="1"/>
          </p:cNvPicPr>
          <p:nvPr/>
        </p:nvPicPr>
        <p:blipFill>
          <a:blip r:embed="rId18"/>
          <a:stretch>
            <a:fillRect/>
          </a:stretch>
        </p:blipFill>
        <p:spPr>
          <a:xfrm>
            <a:off x="571500" y="5308104"/>
            <a:ext cx="3301901" cy="395288"/>
          </a:xfrm>
          <a:prstGeom prst="rect">
            <a:avLst/>
          </a:prstGeom>
        </p:spPr>
      </p:pic>
      <p:pic>
        <p:nvPicPr>
          <p:cNvPr id="18" name="Image 16" descr="preencoded.png"/>
          <p:cNvPicPr>
            <a:picLocks noChangeAspect="1"/>
          </p:cNvPicPr>
          <p:nvPr/>
        </p:nvPicPr>
        <p:blipFill>
          <a:blip r:embed="rId19"/>
          <a:stretch>
            <a:fillRect/>
          </a:stretch>
        </p:blipFill>
        <p:spPr>
          <a:xfrm>
            <a:off x="4254401" y="3984278"/>
            <a:ext cx="3683050" cy="2140297"/>
          </a:xfrm>
          <a:prstGeom prst="rect">
            <a:avLst/>
          </a:prstGeom>
        </p:spPr>
      </p:pic>
      <p:pic>
        <p:nvPicPr>
          <p:cNvPr id="19" name="Image 17" descr="preencoded.png"/>
          <p:cNvPicPr>
            <a:picLocks noChangeAspect="1"/>
          </p:cNvPicPr>
          <p:nvPr/>
        </p:nvPicPr>
        <p:blipFill>
          <a:blip r:embed="rId20"/>
          <a:stretch>
            <a:fillRect/>
          </a:stretch>
        </p:blipFill>
        <p:spPr>
          <a:xfrm>
            <a:off x="4444901" y="4463653"/>
            <a:ext cx="228600" cy="182761"/>
          </a:xfrm>
          <a:prstGeom prst="rect">
            <a:avLst/>
          </a:prstGeom>
        </p:spPr>
      </p:pic>
      <p:pic>
        <p:nvPicPr>
          <p:cNvPr id="20" name="Image 18" descr="preencoded.png"/>
          <p:cNvPicPr>
            <a:picLocks noChangeAspect="1"/>
          </p:cNvPicPr>
          <p:nvPr/>
        </p:nvPicPr>
        <p:blipFill>
          <a:blip r:embed="rId21"/>
          <a:stretch>
            <a:fillRect/>
          </a:stretch>
        </p:blipFill>
        <p:spPr>
          <a:xfrm>
            <a:off x="4444901" y="5308104"/>
            <a:ext cx="3302050" cy="395288"/>
          </a:xfrm>
          <a:prstGeom prst="rect">
            <a:avLst/>
          </a:prstGeom>
        </p:spPr>
      </p:pic>
      <p:pic>
        <p:nvPicPr>
          <p:cNvPr id="21" name="Image 19" descr="preencoded.png"/>
          <p:cNvPicPr>
            <a:picLocks noChangeAspect="1"/>
          </p:cNvPicPr>
          <p:nvPr/>
        </p:nvPicPr>
        <p:blipFill>
          <a:blip r:embed="rId22"/>
          <a:stretch>
            <a:fillRect/>
          </a:stretch>
        </p:blipFill>
        <p:spPr>
          <a:xfrm>
            <a:off x="8127950" y="3984278"/>
            <a:ext cx="3682901" cy="2140297"/>
          </a:xfrm>
          <a:prstGeom prst="rect">
            <a:avLst/>
          </a:prstGeom>
        </p:spPr>
      </p:pic>
      <p:pic>
        <p:nvPicPr>
          <p:cNvPr id="22" name="Image 20" descr="preencoded.png"/>
          <p:cNvPicPr>
            <a:picLocks noChangeAspect="1"/>
          </p:cNvPicPr>
          <p:nvPr/>
        </p:nvPicPr>
        <p:blipFill>
          <a:blip r:embed="rId23"/>
          <a:stretch>
            <a:fillRect/>
          </a:stretch>
        </p:blipFill>
        <p:spPr>
          <a:xfrm>
            <a:off x="8318450" y="4463653"/>
            <a:ext cx="228600" cy="182761"/>
          </a:xfrm>
          <a:prstGeom prst="rect">
            <a:avLst/>
          </a:prstGeom>
        </p:spPr>
      </p:pic>
      <p:pic>
        <p:nvPicPr>
          <p:cNvPr id="23" name="Image 21" descr="preencoded.png"/>
          <p:cNvPicPr>
            <a:picLocks noChangeAspect="1"/>
          </p:cNvPicPr>
          <p:nvPr/>
        </p:nvPicPr>
        <p:blipFill>
          <a:blip r:embed="rId24"/>
          <a:stretch>
            <a:fillRect/>
          </a:stretch>
        </p:blipFill>
        <p:spPr>
          <a:xfrm>
            <a:off x="8318450" y="5308104"/>
            <a:ext cx="3301901" cy="395288"/>
          </a:xfrm>
          <a:prstGeom prst="rect">
            <a:avLst/>
          </a:prstGeom>
        </p:spPr>
      </p:pic>
      <p:sp>
        <p:nvSpPr>
          <p:cNvPr id="24" name="Text 0"/>
          <p:cNvSpPr/>
          <p:nvPr/>
        </p:nvSpPr>
        <p:spPr>
          <a:xfrm>
            <a:off x="581025" y="304800"/>
            <a:ext cx="480060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CLINICAL REVIEW</a:t>
            </a:r>
            <a:endParaRPr lang="en-US" sz="1050" dirty="0"/>
          </a:p>
        </p:txBody>
      </p:sp>
      <p:sp>
        <p:nvSpPr>
          <p:cNvPr id="25" name="Text 1"/>
          <p:cNvSpPr/>
          <p:nvPr/>
        </p:nvSpPr>
        <p:spPr>
          <a:xfrm>
            <a:off x="581025" y="504825"/>
            <a:ext cx="896112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Quick Recall: Key Facts Test</a:t>
            </a:r>
            <a:endParaRPr lang="en-US" sz="2100" dirty="0"/>
          </a:p>
        </p:txBody>
      </p:sp>
      <p:sp>
        <p:nvSpPr>
          <p:cNvPr id="26" name="Text 2"/>
          <p:cNvSpPr/>
          <p:nvPr/>
        </p:nvSpPr>
        <p:spPr>
          <a:xfrm>
            <a:off x="881063" y="1167705"/>
            <a:ext cx="113109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984E3"/>
                </a:solidFill>
              </a:rPr>
              <a:t> Rapid-fire check: Can you recall these essential UTI management facts for your next surgery or the AKT?</a:t>
            </a:r>
            <a:endParaRPr lang="en-US" sz="1350" dirty="0"/>
          </a:p>
        </p:txBody>
      </p:sp>
      <p:sp>
        <p:nvSpPr>
          <p:cNvPr id="27" name="Text 3"/>
          <p:cNvSpPr/>
          <p:nvPr/>
        </p:nvSpPr>
        <p:spPr>
          <a:xfrm>
            <a:off x="914400" y="1991171"/>
            <a:ext cx="365760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FIRST-LINE TREATMENT</a:t>
            </a:r>
            <a:endParaRPr lang="en-US" sz="1200" dirty="0"/>
          </a:p>
        </p:txBody>
      </p:sp>
      <p:sp>
        <p:nvSpPr>
          <p:cNvPr id="28" name="Text 4"/>
          <p:cNvSpPr/>
          <p:nvPr/>
        </p:nvSpPr>
        <p:spPr>
          <a:xfrm>
            <a:off x="571500" y="2372171"/>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Uncomplicated lower UTI in non-pregnant adult women?</a:t>
            </a:r>
            <a:endParaRPr lang="en-US" sz="1350" dirty="0"/>
          </a:p>
        </p:txBody>
      </p:sp>
      <p:sp>
        <p:nvSpPr>
          <p:cNvPr id="29" name="Text 5"/>
          <p:cNvSpPr/>
          <p:nvPr/>
        </p:nvSpPr>
        <p:spPr>
          <a:xfrm>
            <a:off x="714375" y="2970163"/>
            <a:ext cx="3016151"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27AE60"/>
                </a:solidFill>
              </a:rPr>
              <a:t>Nitrofurantoin 100mg MR BD for 3 days</a:t>
            </a:r>
            <a:endParaRPr lang="en-US" sz="1275" dirty="0"/>
          </a:p>
        </p:txBody>
      </p:sp>
      <p:sp>
        <p:nvSpPr>
          <p:cNvPr id="30" name="Text 6"/>
          <p:cNvSpPr/>
          <p:nvPr/>
        </p:nvSpPr>
        <p:spPr>
          <a:xfrm>
            <a:off x="4787801" y="2112615"/>
            <a:ext cx="23774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RECURRENT UTI</a:t>
            </a:r>
            <a:endParaRPr lang="en-US" sz="1200" dirty="0"/>
          </a:p>
        </p:txBody>
      </p:sp>
      <p:sp>
        <p:nvSpPr>
          <p:cNvPr id="31" name="Text 7"/>
          <p:cNvSpPr/>
          <p:nvPr/>
        </p:nvSpPr>
        <p:spPr>
          <a:xfrm>
            <a:off x="4444901" y="2493615"/>
            <a:ext cx="3302050"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What is the clinical definition for "Recurrent UTI"?</a:t>
            </a:r>
            <a:endParaRPr lang="en-US" sz="1350" dirty="0"/>
          </a:p>
        </p:txBody>
      </p:sp>
      <p:sp>
        <p:nvSpPr>
          <p:cNvPr id="32" name="Text 8"/>
          <p:cNvSpPr/>
          <p:nvPr/>
        </p:nvSpPr>
        <p:spPr>
          <a:xfrm>
            <a:off x="4587776" y="3091607"/>
            <a:ext cx="705993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≥2 in 6 months OR ≥3 in 12 months</a:t>
            </a:r>
            <a:endParaRPr lang="en-US" sz="1275" dirty="0"/>
          </a:p>
        </p:txBody>
      </p:sp>
      <p:sp>
        <p:nvSpPr>
          <p:cNvPr id="33" name="Text 9"/>
          <p:cNvSpPr/>
          <p:nvPr/>
        </p:nvSpPr>
        <p:spPr>
          <a:xfrm>
            <a:off x="8661350" y="2112615"/>
            <a:ext cx="219456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RENAL SAFETY</a:t>
            </a:r>
            <a:endParaRPr lang="en-US" sz="1200" dirty="0"/>
          </a:p>
        </p:txBody>
      </p:sp>
      <p:sp>
        <p:nvSpPr>
          <p:cNvPr id="34" name="Text 10"/>
          <p:cNvSpPr/>
          <p:nvPr/>
        </p:nvSpPr>
        <p:spPr>
          <a:xfrm>
            <a:off x="8318450" y="2493615"/>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At what eGFR level should Nitrofurantoin be avoided?</a:t>
            </a:r>
            <a:endParaRPr lang="en-US" sz="1350" dirty="0"/>
          </a:p>
        </p:txBody>
      </p:sp>
      <p:sp>
        <p:nvSpPr>
          <p:cNvPr id="35" name="Text 11"/>
          <p:cNvSpPr/>
          <p:nvPr/>
        </p:nvSpPr>
        <p:spPr>
          <a:xfrm>
            <a:off x="8461325" y="3091607"/>
            <a:ext cx="3730675"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D63031"/>
                </a:solidFill>
              </a:rPr>
              <a:t>eGFR &lt; 45 mL/min/1.73m²</a:t>
            </a:r>
            <a:endParaRPr lang="en-US" sz="1275" dirty="0"/>
          </a:p>
        </p:txBody>
      </p:sp>
      <p:sp>
        <p:nvSpPr>
          <p:cNvPr id="36" name="Text 12"/>
          <p:cNvSpPr/>
          <p:nvPr/>
        </p:nvSpPr>
        <p:spPr>
          <a:xfrm>
            <a:off x="914400" y="4405313"/>
            <a:ext cx="438912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ASYMPTOMATIC BACTERIURIA</a:t>
            </a:r>
            <a:endParaRPr lang="en-US" sz="1200" dirty="0"/>
          </a:p>
        </p:txBody>
      </p:sp>
      <p:sp>
        <p:nvSpPr>
          <p:cNvPr id="37" name="Text 13"/>
          <p:cNvSpPr/>
          <p:nvPr/>
        </p:nvSpPr>
        <p:spPr>
          <a:xfrm>
            <a:off x="571500" y="4786313"/>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In which non-catheterised group MUST you screen and treat?</a:t>
            </a:r>
            <a:endParaRPr lang="en-US" sz="1350" dirty="0"/>
          </a:p>
        </p:txBody>
      </p:sp>
      <p:sp>
        <p:nvSpPr>
          <p:cNvPr id="38" name="Text 14"/>
          <p:cNvSpPr/>
          <p:nvPr/>
        </p:nvSpPr>
        <p:spPr>
          <a:xfrm>
            <a:off x="714375" y="5384304"/>
            <a:ext cx="427482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0984E3"/>
                </a:solidFill>
              </a:rPr>
              <a:t>Pregnancy (at booking)</a:t>
            </a:r>
            <a:endParaRPr lang="en-US" sz="1275" dirty="0"/>
          </a:p>
        </p:txBody>
      </p:sp>
      <p:sp>
        <p:nvSpPr>
          <p:cNvPr id="39" name="Text 15"/>
          <p:cNvSpPr/>
          <p:nvPr/>
        </p:nvSpPr>
        <p:spPr>
          <a:xfrm>
            <a:off x="4787801" y="4405313"/>
            <a:ext cx="42062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DIPSTICK INTERPRETATION</a:t>
            </a:r>
            <a:endParaRPr lang="en-US" sz="1200" dirty="0"/>
          </a:p>
        </p:txBody>
      </p:sp>
      <p:sp>
        <p:nvSpPr>
          <p:cNvPr id="40" name="Text 16"/>
          <p:cNvSpPr/>
          <p:nvPr/>
        </p:nvSpPr>
        <p:spPr>
          <a:xfrm>
            <a:off x="4444901" y="4786313"/>
            <a:ext cx="3302050"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Which marker has high specificity for bacterial UTI?</a:t>
            </a:r>
            <a:endParaRPr lang="en-US" sz="1350" dirty="0"/>
          </a:p>
        </p:txBody>
      </p:sp>
      <p:sp>
        <p:nvSpPr>
          <p:cNvPr id="41" name="Text 17"/>
          <p:cNvSpPr/>
          <p:nvPr/>
        </p:nvSpPr>
        <p:spPr>
          <a:xfrm>
            <a:off x="4587776" y="5384304"/>
            <a:ext cx="725424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D3436"/>
                </a:solidFill>
              </a:rPr>
              <a:t>Positive Nitrites (90%+ specificity)</a:t>
            </a:r>
            <a:endParaRPr lang="en-US" sz="1275" dirty="0"/>
          </a:p>
        </p:txBody>
      </p:sp>
      <p:sp>
        <p:nvSpPr>
          <p:cNvPr id="42" name="Text 18"/>
          <p:cNvSpPr/>
          <p:nvPr/>
        </p:nvSpPr>
        <p:spPr>
          <a:xfrm>
            <a:off x="8661350" y="4405313"/>
            <a:ext cx="353065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636E72"/>
                </a:solidFill>
              </a:rPr>
              <a:t>PREGNANCY CONTRAINDICATION</a:t>
            </a:r>
            <a:endParaRPr lang="en-US" sz="1200" dirty="0"/>
          </a:p>
        </p:txBody>
      </p:sp>
      <p:sp>
        <p:nvSpPr>
          <p:cNvPr id="43" name="Text 19"/>
          <p:cNvSpPr/>
          <p:nvPr/>
        </p:nvSpPr>
        <p:spPr>
          <a:xfrm>
            <a:off x="8318450" y="4786313"/>
            <a:ext cx="3301901" cy="445591"/>
          </a:xfrm>
          <a:prstGeom prst="rect">
            <a:avLst/>
          </a:prstGeom>
          <a:noFill/>
          <a:ln/>
        </p:spPr>
        <p:txBody>
          <a:bodyPr vert="horz" wrap="square" lIns="0" tIns="0" rIns="0" bIns="0" rtlCol="0" anchor="ctr"/>
          <a:lstStyle/>
          <a:p>
            <a:pPr marL="0" indent="0">
              <a:lnSpc>
                <a:spcPts val="1755"/>
              </a:lnSpc>
              <a:buNone/>
            </a:pPr>
            <a:r>
              <a:rPr lang="en-US" sz="1350" b="1" dirty="0">
                <a:solidFill>
                  <a:srgbClr val="2D3436"/>
                </a:solidFill>
              </a:rPr>
              <a:t>Which antibiotic is avoided in the 1st Trimester?</a:t>
            </a:r>
            <a:endParaRPr lang="en-US" sz="1350" dirty="0"/>
          </a:p>
        </p:txBody>
      </p:sp>
      <p:sp>
        <p:nvSpPr>
          <p:cNvPr id="44" name="Text 20"/>
          <p:cNvSpPr/>
          <p:nvPr/>
        </p:nvSpPr>
        <p:spPr>
          <a:xfrm>
            <a:off x="8461325" y="5384304"/>
            <a:ext cx="3730675"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D63031"/>
                </a:solidFill>
              </a:rPr>
              <a:t>Trimethoprim (Folate Antagonist)</a:t>
            </a:r>
            <a:endParaRPr lang="en-US" sz="1275" dirty="0"/>
          </a:p>
        </p:txBody>
      </p:sp>
      <p:sp>
        <p:nvSpPr>
          <p:cNvPr id="45" name="Text 21"/>
          <p:cNvSpPr/>
          <p:nvPr/>
        </p:nvSpPr>
        <p:spPr>
          <a:xfrm>
            <a:off x="381000" y="6353175"/>
            <a:ext cx="11430000" cy="200025"/>
          </a:xfrm>
          <a:prstGeom prst="rect">
            <a:avLst/>
          </a:prstGeom>
          <a:noFill/>
          <a:ln/>
        </p:spPr>
        <p:txBody>
          <a:bodyPr vert="horz" wrap="square" lIns="0" tIns="0" rIns="0" bIns="0" rtlCol="0" anchor="ctr"/>
          <a:lstStyle/>
          <a:p>
            <a:pPr marL="0" indent="0" algn="r">
              <a:lnSpc>
                <a:spcPts val="1575"/>
              </a:lnSpc>
              <a:buNone/>
            </a:pPr>
            <a:r>
              <a:rPr lang="en-US" sz="1050" i="1" dirty="0">
                <a:solidFill>
                  <a:srgbClr val="B2BEC3"/>
                </a:solidFill>
              </a:rPr>
              <a:t>Source: NICE CKS 2023 | Bradford VTS Teaching Material</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355253"/>
            <a:ext cx="57150" cy="381000"/>
          </a:xfrm>
          <a:prstGeom prst="rect">
            <a:avLst/>
          </a:prstGeom>
        </p:spPr>
      </p:pic>
      <p:pic>
        <p:nvPicPr>
          <p:cNvPr id="5" name="Image 3" descr="preencoded.png"/>
          <p:cNvPicPr>
            <a:picLocks noChangeAspect="1"/>
          </p:cNvPicPr>
          <p:nvPr/>
        </p:nvPicPr>
        <p:blipFill>
          <a:blip r:embed="rId5"/>
          <a:stretch>
            <a:fillRect/>
          </a:stretch>
        </p:blipFill>
        <p:spPr>
          <a:xfrm>
            <a:off x="381000" y="1091505"/>
            <a:ext cx="5572125" cy="2696766"/>
          </a:xfrm>
          <a:prstGeom prst="rect">
            <a:avLst/>
          </a:prstGeom>
        </p:spPr>
      </p:pic>
      <p:pic>
        <p:nvPicPr>
          <p:cNvPr id="6" name="Image 4" descr="preencoded.png"/>
          <p:cNvPicPr>
            <a:picLocks noChangeAspect="1"/>
          </p:cNvPicPr>
          <p:nvPr/>
        </p:nvPicPr>
        <p:blipFill>
          <a:blip r:embed="rId6"/>
          <a:stretch>
            <a:fillRect/>
          </a:stretch>
        </p:blipFill>
        <p:spPr>
          <a:xfrm>
            <a:off x="609600" y="1348680"/>
            <a:ext cx="285750" cy="228600"/>
          </a:xfrm>
          <a:prstGeom prst="rect">
            <a:avLst/>
          </a:prstGeom>
        </p:spPr>
      </p:pic>
      <p:pic>
        <p:nvPicPr>
          <p:cNvPr id="7" name="Image 5" descr="preencoded.png"/>
          <p:cNvPicPr>
            <a:picLocks noChangeAspect="1"/>
          </p:cNvPicPr>
          <p:nvPr/>
        </p:nvPicPr>
        <p:blipFill>
          <a:blip r:embed="rId7"/>
          <a:stretch>
            <a:fillRect/>
          </a:stretch>
        </p:blipFill>
        <p:spPr>
          <a:xfrm>
            <a:off x="609600" y="1720155"/>
            <a:ext cx="202406" cy="173385"/>
          </a:xfrm>
          <a:prstGeom prst="rect">
            <a:avLst/>
          </a:prstGeom>
        </p:spPr>
      </p:pic>
      <p:pic>
        <p:nvPicPr>
          <p:cNvPr id="8" name="Image 6" descr="preencoded.png"/>
          <p:cNvPicPr>
            <a:picLocks noChangeAspect="1"/>
          </p:cNvPicPr>
          <p:nvPr/>
        </p:nvPicPr>
        <p:blipFill>
          <a:blip r:embed="rId8"/>
          <a:stretch>
            <a:fillRect/>
          </a:stretch>
        </p:blipFill>
        <p:spPr>
          <a:xfrm>
            <a:off x="609600" y="2333327"/>
            <a:ext cx="202406" cy="186779"/>
          </a:xfrm>
          <a:prstGeom prst="rect">
            <a:avLst/>
          </a:prstGeom>
        </p:spPr>
      </p:pic>
      <p:pic>
        <p:nvPicPr>
          <p:cNvPr id="9" name="Image 7" descr="preencoded.png"/>
          <p:cNvPicPr>
            <a:picLocks noChangeAspect="1"/>
          </p:cNvPicPr>
          <p:nvPr/>
        </p:nvPicPr>
        <p:blipFill>
          <a:blip r:embed="rId9"/>
          <a:stretch>
            <a:fillRect/>
          </a:stretch>
        </p:blipFill>
        <p:spPr>
          <a:xfrm>
            <a:off x="609600" y="2946499"/>
            <a:ext cx="202406" cy="202406"/>
          </a:xfrm>
          <a:prstGeom prst="rect">
            <a:avLst/>
          </a:prstGeom>
        </p:spPr>
      </p:pic>
      <p:pic>
        <p:nvPicPr>
          <p:cNvPr id="10" name="Image 8" descr="preencoded.png"/>
          <p:cNvPicPr>
            <a:picLocks noChangeAspect="1"/>
          </p:cNvPicPr>
          <p:nvPr/>
        </p:nvPicPr>
        <p:blipFill>
          <a:blip r:embed="rId10"/>
          <a:stretch>
            <a:fillRect/>
          </a:stretch>
        </p:blipFill>
        <p:spPr>
          <a:xfrm>
            <a:off x="381000" y="3978771"/>
            <a:ext cx="5572125" cy="1824633"/>
          </a:xfrm>
          <a:prstGeom prst="rect">
            <a:avLst/>
          </a:prstGeom>
        </p:spPr>
      </p:pic>
      <p:pic>
        <p:nvPicPr>
          <p:cNvPr id="11" name="Image 9" descr="preencoded.png"/>
          <p:cNvPicPr>
            <a:picLocks noChangeAspect="1"/>
          </p:cNvPicPr>
          <p:nvPr/>
        </p:nvPicPr>
        <p:blipFill>
          <a:blip r:embed="rId11"/>
          <a:stretch>
            <a:fillRect/>
          </a:stretch>
        </p:blipFill>
        <p:spPr>
          <a:xfrm>
            <a:off x="609600" y="4235946"/>
            <a:ext cx="285750" cy="228600"/>
          </a:xfrm>
          <a:prstGeom prst="rect">
            <a:avLst/>
          </a:prstGeom>
        </p:spPr>
      </p:pic>
      <p:pic>
        <p:nvPicPr>
          <p:cNvPr id="12" name="Image 10" descr="preencoded.png"/>
          <p:cNvPicPr>
            <a:picLocks noChangeAspect="1"/>
          </p:cNvPicPr>
          <p:nvPr/>
        </p:nvPicPr>
        <p:blipFill>
          <a:blip r:embed="rId12"/>
          <a:stretch>
            <a:fillRect/>
          </a:stretch>
        </p:blipFill>
        <p:spPr>
          <a:xfrm>
            <a:off x="609600" y="4607421"/>
            <a:ext cx="202406" cy="161925"/>
          </a:xfrm>
          <a:prstGeom prst="rect">
            <a:avLst/>
          </a:prstGeom>
        </p:spPr>
      </p:pic>
      <p:pic>
        <p:nvPicPr>
          <p:cNvPr id="13" name="Image 11" descr="preencoded.png"/>
          <p:cNvPicPr>
            <a:picLocks noChangeAspect="1"/>
          </p:cNvPicPr>
          <p:nvPr/>
        </p:nvPicPr>
        <p:blipFill>
          <a:blip r:embed="rId13"/>
          <a:stretch>
            <a:fillRect/>
          </a:stretch>
        </p:blipFill>
        <p:spPr>
          <a:xfrm>
            <a:off x="609600" y="4961632"/>
            <a:ext cx="202406" cy="202406"/>
          </a:xfrm>
          <a:prstGeom prst="rect">
            <a:avLst/>
          </a:prstGeom>
        </p:spPr>
      </p:pic>
      <p:pic>
        <p:nvPicPr>
          <p:cNvPr id="14" name="Image 12" descr="preencoded.png"/>
          <p:cNvPicPr>
            <a:picLocks noChangeAspect="1"/>
          </p:cNvPicPr>
          <p:nvPr/>
        </p:nvPicPr>
        <p:blipFill>
          <a:blip r:embed="rId14"/>
          <a:stretch>
            <a:fillRect/>
          </a:stretch>
        </p:blipFill>
        <p:spPr>
          <a:xfrm>
            <a:off x="6238875" y="1091505"/>
            <a:ext cx="5572125" cy="2260699"/>
          </a:xfrm>
          <a:prstGeom prst="rect">
            <a:avLst/>
          </a:prstGeom>
        </p:spPr>
      </p:pic>
      <p:pic>
        <p:nvPicPr>
          <p:cNvPr id="15" name="Image 13" descr="preencoded.png"/>
          <p:cNvPicPr>
            <a:picLocks noChangeAspect="1"/>
          </p:cNvPicPr>
          <p:nvPr/>
        </p:nvPicPr>
        <p:blipFill>
          <a:blip r:embed="rId15"/>
          <a:stretch>
            <a:fillRect/>
          </a:stretch>
        </p:blipFill>
        <p:spPr>
          <a:xfrm>
            <a:off x="6467475" y="1348680"/>
            <a:ext cx="285750" cy="228600"/>
          </a:xfrm>
          <a:prstGeom prst="rect">
            <a:avLst/>
          </a:prstGeom>
        </p:spPr>
      </p:pic>
      <p:pic>
        <p:nvPicPr>
          <p:cNvPr id="16" name="Image 14" descr="preencoded.png"/>
          <p:cNvPicPr>
            <a:picLocks noChangeAspect="1"/>
          </p:cNvPicPr>
          <p:nvPr/>
        </p:nvPicPr>
        <p:blipFill>
          <a:blip r:embed="rId16"/>
          <a:stretch>
            <a:fillRect/>
          </a:stretch>
        </p:blipFill>
        <p:spPr>
          <a:xfrm>
            <a:off x="6467475" y="1720155"/>
            <a:ext cx="202406" cy="186779"/>
          </a:xfrm>
          <a:prstGeom prst="rect">
            <a:avLst/>
          </a:prstGeom>
        </p:spPr>
      </p:pic>
      <p:pic>
        <p:nvPicPr>
          <p:cNvPr id="17" name="Image 15" descr="preencoded.png"/>
          <p:cNvPicPr>
            <a:picLocks noChangeAspect="1"/>
          </p:cNvPicPr>
          <p:nvPr/>
        </p:nvPicPr>
        <p:blipFill>
          <a:blip r:embed="rId13"/>
          <a:stretch>
            <a:fillRect/>
          </a:stretch>
        </p:blipFill>
        <p:spPr>
          <a:xfrm>
            <a:off x="6467475" y="2333327"/>
            <a:ext cx="202406" cy="202406"/>
          </a:xfrm>
          <a:prstGeom prst="rect">
            <a:avLst/>
          </a:prstGeom>
        </p:spPr>
      </p:pic>
      <p:pic>
        <p:nvPicPr>
          <p:cNvPr id="18" name="Image 16" descr="preencoded.png"/>
          <p:cNvPicPr>
            <a:picLocks noChangeAspect="1"/>
          </p:cNvPicPr>
          <p:nvPr/>
        </p:nvPicPr>
        <p:blipFill>
          <a:blip r:embed="rId17"/>
          <a:stretch>
            <a:fillRect/>
          </a:stretch>
        </p:blipFill>
        <p:spPr>
          <a:xfrm>
            <a:off x="6238875" y="3542705"/>
            <a:ext cx="5572125" cy="2260699"/>
          </a:xfrm>
          <a:prstGeom prst="rect">
            <a:avLst/>
          </a:prstGeom>
        </p:spPr>
      </p:pic>
      <p:pic>
        <p:nvPicPr>
          <p:cNvPr id="19" name="Image 17" descr="preencoded.png"/>
          <p:cNvPicPr>
            <a:picLocks noChangeAspect="1"/>
          </p:cNvPicPr>
          <p:nvPr/>
        </p:nvPicPr>
        <p:blipFill>
          <a:blip r:embed="rId18"/>
          <a:stretch>
            <a:fillRect/>
          </a:stretch>
        </p:blipFill>
        <p:spPr>
          <a:xfrm>
            <a:off x="6467475" y="3812232"/>
            <a:ext cx="214313" cy="175320"/>
          </a:xfrm>
          <a:prstGeom prst="rect">
            <a:avLst/>
          </a:prstGeom>
        </p:spPr>
      </p:pic>
      <p:pic>
        <p:nvPicPr>
          <p:cNvPr id="20" name="Image 18" descr="preencoded.png"/>
          <p:cNvPicPr>
            <a:picLocks noChangeAspect="1"/>
          </p:cNvPicPr>
          <p:nvPr/>
        </p:nvPicPr>
        <p:blipFill>
          <a:blip r:embed="rId19"/>
          <a:stretch>
            <a:fillRect/>
          </a:stretch>
        </p:blipFill>
        <p:spPr>
          <a:xfrm>
            <a:off x="381000" y="6089154"/>
            <a:ext cx="11430000" cy="714375"/>
          </a:xfrm>
          <a:prstGeom prst="rect">
            <a:avLst/>
          </a:prstGeom>
        </p:spPr>
      </p:pic>
      <p:pic>
        <p:nvPicPr>
          <p:cNvPr id="21" name="Image 19" descr="preencoded.png"/>
          <p:cNvPicPr>
            <a:picLocks noChangeAspect="1"/>
          </p:cNvPicPr>
          <p:nvPr/>
        </p:nvPicPr>
        <p:blipFill>
          <a:blip r:embed="rId20"/>
          <a:stretch>
            <a:fillRect/>
          </a:stretch>
        </p:blipFill>
        <p:spPr>
          <a:xfrm>
            <a:off x="571500" y="6321028"/>
            <a:ext cx="238125" cy="250627"/>
          </a:xfrm>
          <a:prstGeom prst="rect">
            <a:avLst/>
          </a:prstGeom>
        </p:spPr>
      </p:pic>
      <p:sp>
        <p:nvSpPr>
          <p:cNvPr id="22" name="Text 0"/>
          <p:cNvSpPr/>
          <p:nvPr/>
        </p:nvSpPr>
        <p:spPr>
          <a:xfrm>
            <a:off x="581025" y="285750"/>
            <a:ext cx="588645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23" name="Text 1"/>
          <p:cNvSpPr/>
          <p:nvPr/>
        </p:nvSpPr>
        <p:spPr>
          <a:xfrm>
            <a:off x="581025" y="48577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Anatomy: Why Women are More Susceptible</a:t>
            </a:r>
            <a:endParaRPr lang="en-US" sz="2100" dirty="0"/>
          </a:p>
        </p:txBody>
      </p:sp>
      <p:sp>
        <p:nvSpPr>
          <p:cNvPr id="24" name="Text 2"/>
          <p:cNvSpPr/>
          <p:nvPr/>
        </p:nvSpPr>
        <p:spPr>
          <a:xfrm>
            <a:off x="1038225" y="1320105"/>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Urethral Length</a:t>
            </a:r>
            <a:endParaRPr lang="en-US" sz="1500" dirty="0"/>
          </a:p>
        </p:txBody>
      </p:sp>
      <p:sp>
        <p:nvSpPr>
          <p:cNvPr id="25" name="Text 3"/>
          <p:cNvSpPr/>
          <p:nvPr/>
        </p:nvSpPr>
        <p:spPr>
          <a:xfrm>
            <a:off x="812006" y="1720155"/>
            <a:ext cx="49125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Significant difference in length: </a:t>
            </a:r>
            <a:r>
              <a:rPr lang="en-US" sz="1275" b="1" dirty="0">
                <a:solidFill>
                  <a:srgbClr val="0984E3"/>
                </a:solidFill>
              </a:rPr>
              <a:t>~4cm in women</a:t>
            </a:r>
            <a:r>
              <a:rPr lang="en-US" sz="1275" dirty="0">
                <a:solidFill>
                  <a:srgbClr val="4A4A4A"/>
                </a:solidFill>
              </a:rPr>
              <a:t> vs ~20cm in men.</a:t>
            </a:r>
            <a:endParaRPr lang="en-US" sz="1275" dirty="0"/>
          </a:p>
        </p:txBody>
      </p:sp>
      <p:sp>
        <p:nvSpPr>
          <p:cNvPr id="26" name="Text 4"/>
          <p:cNvSpPr/>
          <p:nvPr/>
        </p:nvSpPr>
        <p:spPr>
          <a:xfrm>
            <a:off x="812006" y="2333327"/>
            <a:ext cx="49125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Shorter distance allows bacteria to reach the bladder much more rapidly.</a:t>
            </a:r>
            <a:endParaRPr lang="en-US" sz="1275" dirty="0"/>
          </a:p>
        </p:txBody>
      </p:sp>
      <p:sp>
        <p:nvSpPr>
          <p:cNvPr id="27" name="Text 5"/>
          <p:cNvSpPr/>
          <p:nvPr/>
        </p:nvSpPr>
        <p:spPr>
          <a:xfrm>
            <a:off x="812006" y="2946499"/>
            <a:ext cx="49125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Bacteria "climb" the urethra before the body's natural flushing can clear them.</a:t>
            </a:r>
            <a:endParaRPr lang="en-US" sz="1275" dirty="0"/>
          </a:p>
        </p:txBody>
      </p:sp>
      <p:sp>
        <p:nvSpPr>
          <p:cNvPr id="28" name="Text 6"/>
          <p:cNvSpPr/>
          <p:nvPr/>
        </p:nvSpPr>
        <p:spPr>
          <a:xfrm>
            <a:off x="1038225" y="4207371"/>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Proximity &amp; Environment</a:t>
            </a:r>
            <a:endParaRPr lang="en-US" sz="1500" dirty="0"/>
          </a:p>
        </p:txBody>
      </p:sp>
      <p:sp>
        <p:nvSpPr>
          <p:cNvPr id="29" name="Text 7"/>
          <p:cNvSpPr/>
          <p:nvPr/>
        </p:nvSpPr>
        <p:spPr>
          <a:xfrm>
            <a:off x="812006" y="4607421"/>
            <a:ext cx="11379994" cy="258961"/>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Urethra is situated close to the </a:t>
            </a:r>
            <a:r>
              <a:rPr lang="en-US" sz="1275" b="1" dirty="0">
                <a:solidFill>
                  <a:srgbClr val="0984E3"/>
                </a:solidFill>
              </a:rPr>
              <a:t>anus (faecal flora source)</a:t>
            </a:r>
            <a:r>
              <a:rPr lang="en-US" sz="1275" dirty="0">
                <a:solidFill>
                  <a:srgbClr val="4A4A4A"/>
                </a:solidFill>
              </a:rPr>
              <a:t>.</a:t>
            </a:r>
            <a:endParaRPr lang="en-US" sz="1275" dirty="0"/>
          </a:p>
        </p:txBody>
      </p:sp>
      <p:sp>
        <p:nvSpPr>
          <p:cNvPr id="30" name="Text 8"/>
          <p:cNvSpPr/>
          <p:nvPr/>
        </p:nvSpPr>
        <p:spPr>
          <a:xfrm>
            <a:off x="812006" y="4961632"/>
            <a:ext cx="49125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Proximity to the vagina means disruption by intercourse or tampon use increases risk.</a:t>
            </a:r>
            <a:endParaRPr lang="en-US" sz="1275" dirty="0"/>
          </a:p>
        </p:txBody>
      </p:sp>
      <p:sp>
        <p:nvSpPr>
          <p:cNvPr id="31" name="Text 9"/>
          <p:cNvSpPr/>
          <p:nvPr/>
        </p:nvSpPr>
        <p:spPr>
          <a:xfrm>
            <a:off x="6896100" y="132010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Post-Menopausal Changes</a:t>
            </a:r>
            <a:endParaRPr lang="en-US" sz="1500" dirty="0"/>
          </a:p>
        </p:txBody>
      </p:sp>
      <p:sp>
        <p:nvSpPr>
          <p:cNvPr id="32" name="Text 10"/>
          <p:cNvSpPr/>
          <p:nvPr/>
        </p:nvSpPr>
        <p:spPr>
          <a:xfrm>
            <a:off x="6669881" y="1720155"/>
            <a:ext cx="4912519" cy="517922"/>
          </a:xfrm>
          <a:prstGeom prst="rect">
            <a:avLst/>
          </a:prstGeom>
          <a:noFill/>
          <a:ln/>
        </p:spPr>
        <p:txBody>
          <a:bodyPr vert="horz" wrap="square" lIns="0" tIns="0" rIns="0" bIns="0" rtlCol="0" anchor="ctr"/>
          <a:lstStyle/>
          <a:p>
            <a:pPr marL="0" indent="0" algn="l">
              <a:lnSpc>
                <a:spcPts val="2040"/>
              </a:lnSpc>
              <a:buNone/>
            </a:pPr>
            <a:r>
              <a:rPr lang="en-US" sz="1275" b="1" dirty="0">
                <a:solidFill>
                  <a:srgbClr val="0984E3"/>
                </a:solidFill>
              </a:rPr>
              <a:t>Oestrogen deficiency</a:t>
            </a:r>
            <a:r>
              <a:rPr lang="en-US" sz="1275" dirty="0">
                <a:solidFill>
                  <a:srgbClr val="4A4A4A"/>
                </a:solidFill>
              </a:rPr>
              <a:t> leads to atrophic urethral and vaginal mucosa.</a:t>
            </a:r>
            <a:endParaRPr lang="en-US" sz="1275" dirty="0"/>
          </a:p>
        </p:txBody>
      </p:sp>
      <p:sp>
        <p:nvSpPr>
          <p:cNvPr id="33" name="Text 11"/>
          <p:cNvSpPr/>
          <p:nvPr/>
        </p:nvSpPr>
        <p:spPr>
          <a:xfrm>
            <a:off x="6669881" y="2333327"/>
            <a:ext cx="4912519" cy="517922"/>
          </a:xfrm>
          <a:prstGeom prst="rect">
            <a:avLst/>
          </a:prstGeom>
          <a:noFill/>
          <a:ln/>
        </p:spPr>
        <p:txBody>
          <a:bodyPr vert="horz" wrap="square" lIns="0" tIns="0" rIns="0" bIns="0" rtlCol="0" anchor="ctr"/>
          <a:lstStyle/>
          <a:p>
            <a:pPr marL="0" indent="0" algn="l">
              <a:lnSpc>
                <a:spcPts val="2040"/>
              </a:lnSpc>
              <a:buNone/>
            </a:pPr>
            <a:r>
              <a:rPr lang="en-US" sz="1275" dirty="0">
                <a:solidFill>
                  <a:srgbClr val="4A4A4A"/>
                </a:solidFill>
              </a:rPr>
              <a:t>Reduced local defence mechanisms and changes in pH/flora (loss of Lactobacilli).</a:t>
            </a:r>
            <a:endParaRPr lang="en-US" sz="1275" dirty="0"/>
          </a:p>
        </p:txBody>
      </p:sp>
      <p:sp>
        <p:nvSpPr>
          <p:cNvPr id="34" name="Text 12"/>
          <p:cNvSpPr/>
          <p:nvPr/>
        </p:nvSpPr>
        <p:spPr>
          <a:xfrm>
            <a:off x="6777038" y="3771305"/>
            <a:ext cx="5114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1579B"/>
                </a:solidFill>
              </a:rPr>
              <a:t>THE WATER PIPE METAPHOR</a:t>
            </a:r>
            <a:endParaRPr lang="en-US" sz="1350" dirty="0"/>
          </a:p>
        </p:txBody>
      </p:sp>
      <p:sp>
        <p:nvSpPr>
          <p:cNvPr id="35" name="Text 13"/>
          <p:cNvSpPr/>
          <p:nvPr/>
        </p:nvSpPr>
        <p:spPr>
          <a:xfrm>
            <a:off x="6467475" y="4142780"/>
            <a:ext cx="5114925" cy="971550"/>
          </a:xfrm>
          <a:prstGeom prst="rect">
            <a:avLst/>
          </a:prstGeom>
          <a:noFill/>
          <a:ln/>
        </p:spPr>
        <p:txBody>
          <a:bodyPr vert="horz" wrap="square" lIns="0" tIns="0" rIns="0" bIns="0" rtlCol="0" anchor="ctr"/>
          <a:lstStyle/>
          <a:p>
            <a:pPr marL="0" indent="0">
              <a:lnSpc>
                <a:spcPts val="1913"/>
              </a:lnSpc>
              <a:buNone/>
            </a:pPr>
            <a:r>
              <a:rPr lang="en-US" sz="1275" i="1" dirty="0">
                <a:solidFill>
                  <a:srgbClr val="0277BD"/>
                </a:solidFill>
              </a:rPr>
              <a:t>"Think of the urinary tract like a plumbing system. In women, the entry pipe (urethra) is much shorter, so bacteria travelling up from outside can reach the tank (bladder) much more easily—before the body's filters can stop them."</a:t>
            </a:r>
            <a:endParaRPr lang="en-US" sz="1275" dirty="0"/>
          </a:p>
        </p:txBody>
      </p:sp>
      <p:sp>
        <p:nvSpPr>
          <p:cNvPr id="36" name="Text 14"/>
          <p:cNvSpPr/>
          <p:nvPr/>
        </p:nvSpPr>
        <p:spPr>
          <a:xfrm>
            <a:off x="952500" y="6232029"/>
            <a:ext cx="106680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F39C12"/>
                </a:solidFill>
              </a:rPr>
              <a:t>SCA SKILL:</a:t>
            </a:r>
            <a:r>
              <a:rPr lang="en-US" sz="1125" b="1" dirty="0">
                <a:solidFill>
                  <a:srgbClr val="856404"/>
                </a:solidFill>
              </a:rPr>
              <a:t> Use the "Water Pipe Metaphor" to explain susceptibility to patients. It builds rapport and helps them understand why simple lifestyle measures (like post-coital voiding) are clinically logical.</a:t>
            </a:r>
            <a:endParaRPr lang="en-US" sz="1125"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462855"/>
            <a:ext cx="57150" cy="476250"/>
          </a:xfrm>
          <a:prstGeom prst="rect">
            <a:avLst/>
          </a:prstGeom>
        </p:spPr>
      </p:pic>
      <p:pic>
        <p:nvPicPr>
          <p:cNvPr id="5" name="Image 3" descr="preencoded.png"/>
          <p:cNvPicPr>
            <a:picLocks noChangeAspect="1"/>
          </p:cNvPicPr>
          <p:nvPr/>
        </p:nvPicPr>
        <p:blipFill>
          <a:blip r:embed="rId5"/>
          <a:stretch>
            <a:fillRect/>
          </a:stretch>
        </p:blipFill>
        <p:spPr>
          <a:xfrm>
            <a:off x="571500" y="1249561"/>
            <a:ext cx="5381625" cy="2304901"/>
          </a:xfrm>
          <a:prstGeom prst="rect">
            <a:avLst/>
          </a:prstGeom>
        </p:spPr>
      </p:pic>
      <p:pic>
        <p:nvPicPr>
          <p:cNvPr id="6" name="Image 4" descr="preencoded.png"/>
          <p:cNvPicPr>
            <a:picLocks noChangeAspect="1"/>
          </p:cNvPicPr>
          <p:nvPr/>
        </p:nvPicPr>
        <p:blipFill>
          <a:blip r:embed="rId6"/>
          <a:stretch>
            <a:fillRect/>
          </a:stretch>
        </p:blipFill>
        <p:spPr>
          <a:xfrm>
            <a:off x="800100" y="1478161"/>
            <a:ext cx="238125" cy="190500"/>
          </a:xfrm>
          <a:prstGeom prst="rect">
            <a:avLst/>
          </a:prstGeom>
        </p:spPr>
      </p:pic>
      <p:pic>
        <p:nvPicPr>
          <p:cNvPr id="7" name="Image 5" descr="preencoded.png"/>
          <p:cNvPicPr>
            <a:picLocks noChangeAspect="1"/>
          </p:cNvPicPr>
          <p:nvPr/>
        </p:nvPicPr>
        <p:blipFill>
          <a:blip r:embed="rId7"/>
          <a:stretch>
            <a:fillRect/>
          </a:stretch>
        </p:blipFill>
        <p:spPr>
          <a:xfrm>
            <a:off x="800100" y="1830586"/>
            <a:ext cx="166688" cy="245566"/>
          </a:xfrm>
          <a:prstGeom prst="rect">
            <a:avLst/>
          </a:prstGeom>
        </p:spPr>
      </p:pic>
      <p:pic>
        <p:nvPicPr>
          <p:cNvPr id="8" name="Image 6" descr="preencoded.png"/>
          <p:cNvPicPr>
            <a:picLocks noChangeAspect="1"/>
          </p:cNvPicPr>
          <p:nvPr/>
        </p:nvPicPr>
        <p:blipFill>
          <a:blip r:embed="rId8"/>
          <a:stretch>
            <a:fillRect/>
          </a:stretch>
        </p:blipFill>
        <p:spPr>
          <a:xfrm>
            <a:off x="800100" y="2436316"/>
            <a:ext cx="166688" cy="233809"/>
          </a:xfrm>
          <a:prstGeom prst="rect">
            <a:avLst/>
          </a:prstGeom>
        </p:spPr>
      </p:pic>
      <p:pic>
        <p:nvPicPr>
          <p:cNvPr id="9" name="Image 7" descr="preencoded.png"/>
          <p:cNvPicPr>
            <a:picLocks noChangeAspect="1"/>
          </p:cNvPicPr>
          <p:nvPr/>
        </p:nvPicPr>
        <p:blipFill>
          <a:blip r:embed="rId9"/>
          <a:stretch>
            <a:fillRect/>
          </a:stretch>
        </p:blipFill>
        <p:spPr>
          <a:xfrm>
            <a:off x="800100" y="2767757"/>
            <a:ext cx="166688" cy="245566"/>
          </a:xfrm>
          <a:prstGeom prst="rect">
            <a:avLst/>
          </a:prstGeom>
        </p:spPr>
      </p:pic>
      <p:pic>
        <p:nvPicPr>
          <p:cNvPr id="10" name="Image 8" descr="preencoded.png"/>
          <p:cNvPicPr>
            <a:picLocks noChangeAspect="1"/>
          </p:cNvPicPr>
          <p:nvPr/>
        </p:nvPicPr>
        <p:blipFill>
          <a:blip r:embed="rId10"/>
          <a:stretch>
            <a:fillRect/>
          </a:stretch>
        </p:blipFill>
        <p:spPr>
          <a:xfrm>
            <a:off x="571500" y="3706862"/>
            <a:ext cx="5381625" cy="2055763"/>
          </a:xfrm>
          <a:prstGeom prst="rect">
            <a:avLst/>
          </a:prstGeom>
        </p:spPr>
      </p:pic>
      <p:pic>
        <p:nvPicPr>
          <p:cNvPr id="11" name="Image 9" descr="preencoded.png"/>
          <p:cNvPicPr>
            <a:picLocks noChangeAspect="1"/>
          </p:cNvPicPr>
          <p:nvPr/>
        </p:nvPicPr>
        <p:blipFill>
          <a:blip r:embed="rId11"/>
          <a:stretch>
            <a:fillRect/>
          </a:stretch>
        </p:blipFill>
        <p:spPr>
          <a:xfrm>
            <a:off x="800100" y="3935462"/>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800100" y="4287887"/>
            <a:ext cx="166688" cy="233809"/>
          </a:xfrm>
          <a:prstGeom prst="rect">
            <a:avLst/>
          </a:prstGeom>
        </p:spPr>
      </p:pic>
      <p:pic>
        <p:nvPicPr>
          <p:cNvPr id="13" name="Image 11" descr="preencoded.png"/>
          <p:cNvPicPr>
            <a:picLocks noChangeAspect="1"/>
          </p:cNvPicPr>
          <p:nvPr/>
        </p:nvPicPr>
        <p:blipFill>
          <a:blip r:embed="rId13"/>
          <a:stretch>
            <a:fillRect/>
          </a:stretch>
        </p:blipFill>
        <p:spPr>
          <a:xfrm>
            <a:off x="800100" y="4619327"/>
            <a:ext cx="166688" cy="245566"/>
          </a:xfrm>
          <a:prstGeom prst="rect">
            <a:avLst/>
          </a:prstGeom>
        </p:spPr>
      </p:pic>
      <p:pic>
        <p:nvPicPr>
          <p:cNvPr id="14" name="Image 12" descr="preencoded.png"/>
          <p:cNvPicPr>
            <a:picLocks noChangeAspect="1"/>
          </p:cNvPicPr>
          <p:nvPr/>
        </p:nvPicPr>
        <p:blipFill>
          <a:blip r:embed="rId14"/>
          <a:stretch>
            <a:fillRect/>
          </a:stretch>
        </p:blipFill>
        <p:spPr>
          <a:xfrm>
            <a:off x="800100" y="5225058"/>
            <a:ext cx="166688" cy="233809"/>
          </a:xfrm>
          <a:prstGeom prst="rect">
            <a:avLst/>
          </a:prstGeom>
        </p:spPr>
      </p:pic>
      <p:pic>
        <p:nvPicPr>
          <p:cNvPr id="15" name="Image 13" descr="preencoded.png"/>
          <p:cNvPicPr>
            <a:picLocks noChangeAspect="1"/>
          </p:cNvPicPr>
          <p:nvPr/>
        </p:nvPicPr>
        <p:blipFill>
          <a:blip r:embed="rId15"/>
          <a:stretch>
            <a:fillRect/>
          </a:stretch>
        </p:blipFill>
        <p:spPr>
          <a:xfrm>
            <a:off x="6238875" y="1249561"/>
            <a:ext cx="5381625" cy="2304901"/>
          </a:xfrm>
          <a:prstGeom prst="rect">
            <a:avLst/>
          </a:prstGeom>
        </p:spPr>
      </p:pic>
      <p:pic>
        <p:nvPicPr>
          <p:cNvPr id="16" name="Image 14" descr="preencoded.png"/>
          <p:cNvPicPr>
            <a:picLocks noChangeAspect="1"/>
          </p:cNvPicPr>
          <p:nvPr/>
        </p:nvPicPr>
        <p:blipFill>
          <a:blip r:embed="rId16"/>
          <a:stretch>
            <a:fillRect/>
          </a:stretch>
        </p:blipFill>
        <p:spPr>
          <a:xfrm>
            <a:off x="6467475" y="1478161"/>
            <a:ext cx="238125" cy="190500"/>
          </a:xfrm>
          <a:prstGeom prst="rect">
            <a:avLst/>
          </a:prstGeom>
        </p:spPr>
      </p:pic>
      <p:pic>
        <p:nvPicPr>
          <p:cNvPr id="17" name="Image 15" descr="preencoded.png"/>
          <p:cNvPicPr>
            <a:picLocks noChangeAspect="1"/>
          </p:cNvPicPr>
          <p:nvPr/>
        </p:nvPicPr>
        <p:blipFill>
          <a:blip r:embed="rId17"/>
          <a:stretch>
            <a:fillRect/>
          </a:stretch>
        </p:blipFill>
        <p:spPr>
          <a:xfrm>
            <a:off x="6467475" y="1830586"/>
            <a:ext cx="166688" cy="245566"/>
          </a:xfrm>
          <a:prstGeom prst="rect">
            <a:avLst/>
          </a:prstGeom>
        </p:spPr>
      </p:pic>
      <p:pic>
        <p:nvPicPr>
          <p:cNvPr id="18" name="Image 16" descr="preencoded.png"/>
          <p:cNvPicPr>
            <a:picLocks noChangeAspect="1"/>
          </p:cNvPicPr>
          <p:nvPr/>
        </p:nvPicPr>
        <p:blipFill>
          <a:blip r:embed="rId18"/>
          <a:stretch>
            <a:fillRect/>
          </a:stretch>
        </p:blipFill>
        <p:spPr>
          <a:xfrm>
            <a:off x="6467475" y="2436316"/>
            <a:ext cx="166688" cy="245566"/>
          </a:xfrm>
          <a:prstGeom prst="rect">
            <a:avLst/>
          </a:prstGeom>
        </p:spPr>
      </p:pic>
      <p:pic>
        <p:nvPicPr>
          <p:cNvPr id="19" name="Image 17" descr="preencoded.png"/>
          <p:cNvPicPr>
            <a:picLocks noChangeAspect="1"/>
          </p:cNvPicPr>
          <p:nvPr/>
        </p:nvPicPr>
        <p:blipFill>
          <a:blip r:embed="rId19"/>
          <a:stretch>
            <a:fillRect/>
          </a:stretch>
        </p:blipFill>
        <p:spPr>
          <a:xfrm>
            <a:off x="6467475" y="3042047"/>
            <a:ext cx="166688" cy="233809"/>
          </a:xfrm>
          <a:prstGeom prst="rect">
            <a:avLst/>
          </a:prstGeom>
        </p:spPr>
      </p:pic>
      <p:pic>
        <p:nvPicPr>
          <p:cNvPr id="20" name="Image 18" descr="preencoded.png"/>
          <p:cNvPicPr>
            <a:picLocks noChangeAspect="1"/>
          </p:cNvPicPr>
          <p:nvPr/>
        </p:nvPicPr>
        <p:blipFill>
          <a:blip r:embed="rId20"/>
          <a:stretch>
            <a:fillRect/>
          </a:stretch>
        </p:blipFill>
        <p:spPr>
          <a:xfrm>
            <a:off x="6238875" y="3706862"/>
            <a:ext cx="5381625" cy="2055763"/>
          </a:xfrm>
          <a:prstGeom prst="rect">
            <a:avLst/>
          </a:prstGeom>
        </p:spPr>
      </p:pic>
      <p:pic>
        <p:nvPicPr>
          <p:cNvPr id="21" name="Image 19" descr="preencoded.png"/>
          <p:cNvPicPr>
            <a:picLocks noChangeAspect="1"/>
          </p:cNvPicPr>
          <p:nvPr/>
        </p:nvPicPr>
        <p:blipFill>
          <a:blip r:embed="rId21"/>
          <a:stretch>
            <a:fillRect/>
          </a:stretch>
        </p:blipFill>
        <p:spPr>
          <a:xfrm>
            <a:off x="6467475" y="3935462"/>
            <a:ext cx="238125" cy="190500"/>
          </a:xfrm>
          <a:prstGeom prst="rect">
            <a:avLst/>
          </a:prstGeom>
        </p:spPr>
      </p:pic>
      <p:pic>
        <p:nvPicPr>
          <p:cNvPr id="22" name="Image 20" descr="preencoded.png"/>
          <p:cNvPicPr>
            <a:picLocks noChangeAspect="1"/>
          </p:cNvPicPr>
          <p:nvPr/>
        </p:nvPicPr>
        <p:blipFill>
          <a:blip r:embed="rId22"/>
          <a:stretch>
            <a:fillRect/>
          </a:stretch>
        </p:blipFill>
        <p:spPr>
          <a:xfrm>
            <a:off x="6467475" y="4287887"/>
            <a:ext cx="166688" cy="233809"/>
          </a:xfrm>
          <a:prstGeom prst="rect">
            <a:avLst/>
          </a:prstGeom>
        </p:spPr>
      </p:pic>
      <p:pic>
        <p:nvPicPr>
          <p:cNvPr id="23" name="Image 21" descr="preencoded.png"/>
          <p:cNvPicPr>
            <a:picLocks noChangeAspect="1"/>
          </p:cNvPicPr>
          <p:nvPr/>
        </p:nvPicPr>
        <p:blipFill>
          <a:blip r:embed="rId23"/>
          <a:stretch>
            <a:fillRect/>
          </a:stretch>
        </p:blipFill>
        <p:spPr>
          <a:xfrm>
            <a:off x="6467475" y="4619327"/>
            <a:ext cx="166688" cy="233809"/>
          </a:xfrm>
          <a:prstGeom prst="rect">
            <a:avLst/>
          </a:prstGeom>
        </p:spPr>
      </p:pic>
      <p:pic>
        <p:nvPicPr>
          <p:cNvPr id="24" name="Image 22" descr="preencoded.png"/>
          <p:cNvPicPr>
            <a:picLocks noChangeAspect="1"/>
          </p:cNvPicPr>
          <p:nvPr/>
        </p:nvPicPr>
        <p:blipFill>
          <a:blip r:embed="rId24"/>
          <a:stretch>
            <a:fillRect/>
          </a:stretch>
        </p:blipFill>
        <p:spPr>
          <a:xfrm>
            <a:off x="6467475" y="4950768"/>
            <a:ext cx="166688" cy="233809"/>
          </a:xfrm>
          <a:prstGeom prst="rect">
            <a:avLst/>
          </a:prstGeom>
        </p:spPr>
      </p:pic>
      <p:pic>
        <p:nvPicPr>
          <p:cNvPr id="25" name="Image 23" descr="preencoded.png"/>
          <p:cNvPicPr>
            <a:picLocks noChangeAspect="1"/>
          </p:cNvPicPr>
          <p:nvPr/>
        </p:nvPicPr>
        <p:blipFill>
          <a:blip r:embed="rId25"/>
          <a:stretch>
            <a:fillRect/>
          </a:stretch>
        </p:blipFill>
        <p:spPr>
          <a:xfrm>
            <a:off x="571500" y="6067425"/>
            <a:ext cx="11049000" cy="485775"/>
          </a:xfrm>
          <a:prstGeom prst="rect">
            <a:avLst/>
          </a:prstGeom>
        </p:spPr>
      </p:pic>
      <p:pic>
        <p:nvPicPr>
          <p:cNvPr id="26" name="Image 24" descr="preencoded.png"/>
          <p:cNvPicPr>
            <a:picLocks noChangeAspect="1"/>
          </p:cNvPicPr>
          <p:nvPr/>
        </p:nvPicPr>
        <p:blipFill>
          <a:blip r:embed="rId26"/>
          <a:stretch>
            <a:fillRect/>
          </a:stretch>
        </p:blipFill>
        <p:spPr>
          <a:xfrm>
            <a:off x="1347788" y="6239321"/>
            <a:ext cx="214313" cy="175320"/>
          </a:xfrm>
          <a:prstGeom prst="rect">
            <a:avLst/>
          </a:prstGeom>
        </p:spPr>
      </p:pic>
      <p:sp>
        <p:nvSpPr>
          <p:cNvPr id="27" name="Text 0"/>
          <p:cNvSpPr/>
          <p:nvPr/>
        </p:nvSpPr>
        <p:spPr>
          <a:xfrm>
            <a:off x="819150" y="381000"/>
            <a:ext cx="5277148" cy="228600"/>
          </a:xfrm>
          <a:prstGeom prst="rect">
            <a:avLst/>
          </a:prstGeom>
          <a:noFill/>
          <a:ln/>
        </p:spPr>
        <p:txBody>
          <a:bodyPr vert="horz" wrap="square" lIns="0" tIns="0" rIns="0" bIns="0" rtlCol="0" anchor="ctr"/>
          <a:lstStyle/>
          <a:p>
            <a:pPr marL="0" indent="0">
              <a:lnSpc>
                <a:spcPts val="1800"/>
              </a:lnSpc>
              <a:buNone/>
            </a:pPr>
            <a:r>
              <a:rPr lang="en-US" sz="1200" b="1" kern="0" spc="90" dirty="0">
                <a:solidFill>
                  <a:srgbClr val="636E72"/>
                </a:solidFill>
              </a:rPr>
              <a:t>BRADFORD VTS | CYSTITIS</a:t>
            </a:r>
            <a:endParaRPr lang="en-US" sz="1200" dirty="0"/>
          </a:p>
        </p:txBody>
      </p:sp>
      <p:sp>
        <p:nvSpPr>
          <p:cNvPr id="28" name="Text 1"/>
          <p:cNvSpPr/>
          <p:nvPr/>
        </p:nvSpPr>
        <p:spPr>
          <a:xfrm>
            <a:off x="819150" y="609600"/>
            <a:ext cx="11372850" cy="411361"/>
          </a:xfrm>
          <a:prstGeom prst="rect">
            <a:avLst/>
          </a:prstGeom>
          <a:noFill/>
          <a:ln/>
        </p:spPr>
        <p:txBody>
          <a:bodyPr vert="horz" wrap="square" lIns="0" tIns="0" rIns="0" bIns="0" rtlCol="0" anchor="ctr"/>
          <a:lstStyle/>
          <a:p>
            <a:pPr marL="0" indent="0">
              <a:lnSpc>
                <a:spcPts val="3240"/>
              </a:lnSpc>
              <a:buNone/>
            </a:pPr>
            <a:r>
              <a:rPr lang="en-US" sz="2700" b="1" dirty="0">
                <a:solidFill>
                  <a:srgbClr val="2D3436"/>
                </a:solidFill>
              </a:rPr>
              <a:t>Summary and Closing Thoughts</a:t>
            </a:r>
            <a:endParaRPr lang="en-US" sz="2700" dirty="0"/>
          </a:p>
        </p:txBody>
      </p:sp>
      <p:sp>
        <p:nvSpPr>
          <p:cNvPr id="29" name="Text 2"/>
          <p:cNvSpPr/>
          <p:nvPr/>
        </p:nvSpPr>
        <p:spPr>
          <a:xfrm>
            <a:off x="1152525" y="1430536"/>
            <a:ext cx="41148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7AE60"/>
                </a:solidFill>
              </a:rPr>
              <a:t>THE CLINICAL SHIFT</a:t>
            </a:r>
            <a:endParaRPr lang="en-US" sz="1500" dirty="0"/>
          </a:p>
        </p:txBody>
      </p:sp>
      <p:sp>
        <p:nvSpPr>
          <p:cNvPr id="30" name="Text 3"/>
          <p:cNvSpPr/>
          <p:nvPr/>
        </p:nvSpPr>
        <p:spPr>
          <a:xfrm>
            <a:off x="1062038" y="1830586"/>
            <a:ext cx="46624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Nitrofurantoin 100mg MR is now first-line for uncomplicated UTI.</a:t>
            </a:r>
            <a:endParaRPr lang="en-US" sz="1350" dirty="0"/>
          </a:p>
        </p:txBody>
      </p:sp>
      <p:sp>
        <p:nvSpPr>
          <p:cNvPr id="31" name="Text 4"/>
          <p:cNvSpPr/>
          <p:nvPr/>
        </p:nvSpPr>
        <p:spPr>
          <a:xfrm>
            <a:off x="1062038" y="2436316"/>
            <a:ext cx="1112996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Always check eGFR before prescribing (avoid if eGFR &lt; 45).</a:t>
            </a:r>
            <a:endParaRPr lang="en-US" sz="1350" dirty="0"/>
          </a:p>
        </p:txBody>
      </p:sp>
      <p:sp>
        <p:nvSpPr>
          <p:cNvPr id="32" name="Text 5"/>
          <p:cNvSpPr/>
          <p:nvPr/>
        </p:nvSpPr>
        <p:spPr>
          <a:xfrm>
            <a:off x="1062038" y="2767757"/>
            <a:ext cx="46624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3-day course for women; 7-day for pregnancy and complex cases.</a:t>
            </a:r>
            <a:endParaRPr lang="en-US" sz="1350" dirty="0"/>
          </a:p>
        </p:txBody>
      </p:sp>
      <p:sp>
        <p:nvSpPr>
          <p:cNvPr id="33" name="Text 6"/>
          <p:cNvSpPr/>
          <p:nvPr/>
        </p:nvSpPr>
        <p:spPr>
          <a:xfrm>
            <a:off x="1152525" y="3887837"/>
            <a:ext cx="3657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D63031"/>
                </a:solidFill>
              </a:rPr>
              <a:t>STEWARDSHIP CORE</a:t>
            </a:r>
            <a:endParaRPr lang="en-US" sz="1500" dirty="0"/>
          </a:p>
        </p:txBody>
      </p:sp>
      <p:sp>
        <p:nvSpPr>
          <p:cNvPr id="34" name="Text 7"/>
          <p:cNvSpPr/>
          <p:nvPr/>
        </p:nvSpPr>
        <p:spPr>
          <a:xfrm>
            <a:off x="1062038" y="4287887"/>
            <a:ext cx="1112996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Do NOT dipstick or treat asymptomatic elderly residents.</a:t>
            </a:r>
            <a:endParaRPr lang="en-US" sz="1350" dirty="0"/>
          </a:p>
        </p:txBody>
      </p:sp>
      <p:sp>
        <p:nvSpPr>
          <p:cNvPr id="35" name="Text 8"/>
          <p:cNvSpPr/>
          <p:nvPr/>
        </p:nvSpPr>
        <p:spPr>
          <a:xfrm>
            <a:off x="1062038" y="4619327"/>
            <a:ext cx="46624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Treat asymptomatic bacteriuria ONLY in pregnancy or urology prep.</a:t>
            </a:r>
            <a:endParaRPr lang="en-US" sz="1350" dirty="0"/>
          </a:p>
        </p:txBody>
      </p:sp>
      <p:sp>
        <p:nvSpPr>
          <p:cNvPr id="36" name="Text 9"/>
          <p:cNvSpPr/>
          <p:nvPr/>
        </p:nvSpPr>
        <p:spPr>
          <a:xfrm>
            <a:off x="1062038" y="5225058"/>
            <a:ext cx="11129963"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Utilise back-up prescribing to reduce antibiotic overuse.</a:t>
            </a:r>
            <a:endParaRPr lang="en-US" sz="1350" dirty="0"/>
          </a:p>
        </p:txBody>
      </p:sp>
      <p:sp>
        <p:nvSpPr>
          <p:cNvPr id="37" name="Text 10"/>
          <p:cNvSpPr/>
          <p:nvPr/>
        </p:nvSpPr>
        <p:spPr>
          <a:xfrm>
            <a:off x="6819900" y="1430536"/>
            <a:ext cx="4572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B7950B"/>
                </a:solidFill>
              </a:rPr>
              <a:t>EXAM FINAL CHECKLIST</a:t>
            </a:r>
            <a:endParaRPr lang="en-US" sz="1500" dirty="0"/>
          </a:p>
        </p:txBody>
      </p:sp>
      <p:sp>
        <p:nvSpPr>
          <p:cNvPr id="38" name="Text 11"/>
          <p:cNvSpPr/>
          <p:nvPr/>
        </p:nvSpPr>
        <p:spPr>
          <a:xfrm>
            <a:off x="6729413" y="1830586"/>
            <a:ext cx="46624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AKT: Identify safe pregnancy options (Cefalexin/Nitrofurantoin).</a:t>
            </a:r>
            <a:endParaRPr lang="en-US" sz="1350" dirty="0"/>
          </a:p>
        </p:txBody>
      </p:sp>
      <p:sp>
        <p:nvSpPr>
          <p:cNvPr id="39" name="Text 12"/>
          <p:cNvSpPr/>
          <p:nvPr/>
        </p:nvSpPr>
        <p:spPr>
          <a:xfrm>
            <a:off x="6729413" y="2436316"/>
            <a:ext cx="4662488" cy="54858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SCA: Screen for STIs in young women and manage expectations.</a:t>
            </a:r>
            <a:endParaRPr lang="en-US" sz="1350" dirty="0"/>
          </a:p>
        </p:txBody>
      </p:sp>
      <p:sp>
        <p:nvSpPr>
          <p:cNvPr id="40" name="Text 13"/>
          <p:cNvSpPr/>
          <p:nvPr/>
        </p:nvSpPr>
        <p:spPr>
          <a:xfrm>
            <a:off x="6729413" y="3042047"/>
            <a:ext cx="5462588"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Recurrent UTI: 2 in 6 months or 3 in 12 months.</a:t>
            </a:r>
            <a:endParaRPr lang="en-US" sz="1350" dirty="0"/>
          </a:p>
        </p:txBody>
      </p:sp>
      <p:sp>
        <p:nvSpPr>
          <p:cNvPr id="41" name="Text 14"/>
          <p:cNvSpPr/>
          <p:nvPr/>
        </p:nvSpPr>
        <p:spPr>
          <a:xfrm>
            <a:off x="6819900" y="3887837"/>
            <a:ext cx="29718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0984E3"/>
                </a:solidFill>
              </a:rPr>
              <a:t>KEY RESOURCES</a:t>
            </a:r>
            <a:endParaRPr lang="en-US" sz="1500" dirty="0"/>
          </a:p>
        </p:txBody>
      </p:sp>
      <p:sp>
        <p:nvSpPr>
          <p:cNvPr id="42" name="Text 15"/>
          <p:cNvSpPr/>
          <p:nvPr/>
        </p:nvSpPr>
        <p:spPr>
          <a:xfrm>
            <a:off x="6729413" y="4287887"/>
            <a:ext cx="5462588"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NICE CKS: Urinary Tract Infection (Lower) — Women (2023).</a:t>
            </a:r>
            <a:endParaRPr lang="en-US" sz="1350" dirty="0"/>
          </a:p>
        </p:txBody>
      </p:sp>
      <p:sp>
        <p:nvSpPr>
          <p:cNvPr id="43" name="Text 16"/>
          <p:cNvSpPr/>
          <p:nvPr/>
        </p:nvSpPr>
        <p:spPr>
          <a:xfrm>
            <a:off x="6729413" y="4619327"/>
            <a:ext cx="5462588"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Local Bradford Antimicrobial Prescribing Guidelines.</a:t>
            </a:r>
            <a:endParaRPr lang="en-US" sz="1350" dirty="0"/>
          </a:p>
        </p:txBody>
      </p:sp>
      <p:sp>
        <p:nvSpPr>
          <p:cNvPr id="44" name="Text 17"/>
          <p:cNvSpPr/>
          <p:nvPr/>
        </p:nvSpPr>
        <p:spPr>
          <a:xfrm>
            <a:off x="6729413" y="4950768"/>
            <a:ext cx="5462588" cy="274290"/>
          </a:xfrm>
          <a:prstGeom prst="rect">
            <a:avLst/>
          </a:prstGeom>
          <a:noFill/>
          <a:ln/>
        </p:spPr>
        <p:txBody>
          <a:bodyPr vert="horz" wrap="square" lIns="0" tIns="0" rIns="0" bIns="0" rtlCol="0" anchor="ctr"/>
          <a:lstStyle/>
          <a:p>
            <a:pPr marL="0" indent="0" algn="l">
              <a:lnSpc>
                <a:spcPts val="2160"/>
              </a:lnSpc>
              <a:buNone/>
            </a:pPr>
            <a:r>
              <a:rPr lang="en-US" sz="1350" dirty="0">
                <a:solidFill>
                  <a:srgbClr val="444444"/>
                </a:solidFill>
              </a:rPr>
              <a:t>Patient.info: Self-care leaflets for cystitis and UTI.</a:t>
            </a:r>
            <a:endParaRPr lang="en-US" sz="1350" dirty="0"/>
          </a:p>
        </p:txBody>
      </p:sp>
      <p:sp>
        <p:nvSpPr>
          <p:cNvPr id="45" name="Text 18"/>
          <p:cNvSpPr/>
          <p:nvPr/>
        </p:nvSpPr>
        <p:spPr>
          <a:xfrm>
            <a:off x="1657350" y="6067425"/>
            <a:ext cx="9486900" cy="485775"/>
          </a:xfrm>
          <a:prstGeom prst="rect">
            <a:avLst/>
          </a:prstGeom>
          <a:noFill/>
          <a:ln/>
        </p:spPr>
        <p:txBody>
          <a:bodyPr vert="horz" wrap="square" lIns="0" tIns="0" rIns="0" bIns="0" rtlCol="0" anchor="ctr"/>
          <a:lstStyle/>
          <a:p>
            <a:pPr marL="0" indent="0" algn="ctr">
              <a:lnSpc>
                <a:spcPts val="2025"/>
              </a:lnSpc>
              <a:buNone/>
            </a:pPr>
            <a:r>
              <a:rPr lang="en-US" sz="1350" b="1" kern="0" spc="30" dirty="0">
                <a:solidFill>
                  <a:srgbClr val="FFFFFF"/>
                </a:solidFill>
              </a:rPr>
              <a:t> Remember: The best antibiotic is the one we didn't need to prescribe. Practice clinical safety-netting every time.</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426690"/>
            <a:ext cx="57150" cy="428625"/>
          </a:xfrm>
          <a:prstGeom prst="rect">
            <a:avLst/>
          </a:prstGeom>
        </p:spPr>
      </p:pic>
      <p:pic>
        <p:nvPicPr>
          <p:cNvPr id="4" name="Image 2" descr="preencoded.png"/>
          <p:cNvPicPr>
            <a:picLocks noChangeAspect="1"/>
          </p:cNvPicPr>
          <p:nvPr/>
        </p:nvPicPr>
        <p:blipFill>
          <a:blip r:embed="rId5"/>
          <a:stretch>
            <a:fillRect/>
          </a:stretch>
        </p:blipFill>
        <p:spPr>
          <a:xfrm>
            <a:off x="381000" y="1593503"/>
            <a:ext cx="5572125" cy="4572000"/>
          </a:xfrm>
          <a:prstGeom prst="rect">
            <a:avLst/>
          </a:prstGeom>
        </p:spPr>
      </p:pic>
      <p:pic>
        <p:nvPicPr>
          <p:cNvPr id="5" name="Image 3" descr="preencoded.png"/>
          <p:cNvPicPr>
            <a:picLocks noChangeAspect="1"/>
          </p:cNvPicPr>
          <p:nvPr/>
        </p:nvPicPr>
        <p:blipFill>
          <a:blip r:embed="rId6"/>
          <a:stretch>
            <a:fillRect/>
          </a:stretch>
        </p:blipFill>
        <p:spPr>
          <a:xfrm>
            <a:off x="571500" y="1812578"/>
            <a:ext cx="5191125" cy="3810000"/>
          </a:xfrm>
          <a:prstGeom prst="rect">
            <a:avLst/>
          </a:prstGeom>
        </p:spPr>
      </p:pic>
      <p:pic>
        <p:nvPicPr>
          <p:cNvPr id="6" name="Image 4" descr="preencoded.png"/>
          <p:cNvPicPr>
            <a:picLocks noChangeAspect="1"/>
          </p:cNvPicPr>
          <p:nvPr/>
        </p:nvPicPr>
        <p:blipFill>
          <a:blip r:embed="rId7"/>
          <a:stretch>
            <a:fillRect/>
          </a:stretch>
        </p:blipFill>
        <p:spPr>
          <a:xfrm>
            <a:off x="6238875" y="1282005"/>
            <a:ext cx="5572125" cy="2549872"/>
          </a:xfrm>
          <a:prstGeom prst="rect">
            <a:avLst/>
          </a:prstGeom>
        </p:spPr>
      </p:pic>
      <p:pic>
        <p:nvPicPr>
          <p:cNvPr id="7" name="Image 5" descr="preencoded.png"/>
          <p:cNvPicPr>
            <a:picLocks noChangeAspect="1"/>
          </p:cNvPicPr>
          <p:nvPr/>
        </p:nvPicPr>
        <p:blipFill>
          <a:blip r:embed="rId8"/>
          <a:stretch>
            <a:fillRect/>
          </a:stretch>
        </p:blipFill>
        <p:spPr>
          <a:xfrm>
            <a:off x="6477000" y="1548705"/>
            <a:ext cx="285750" cy="228600"/>
          </a:xfrm>
          <a:prstGeom prst="rect">
            <a:avLst/>
          </a:prstGeom>
        </p:spPr>
      </p:pic>
      <p:pic>
        <p:nvPicPr>
          <p:cNvPr id="8" name="Image 6" descr="preencoded.png"/>
          <p:cNvPicPr>
            <a:picLocks noChangeAspect="1"/>
          </p:cNvPicPr>
          <p:nvPr/>
        </p:nvPicPr>
        <p:blipFill>
          <a:blip r:embed="rId9"/>
          <a:stretch>
            <a:fillRect/>
          </a:stretch>
        </p:blipFill>
        <p:spPr>
          <a:xfrm>
            <a:off x="6477000" y="1948755"/>
            <a:ext cx="142875" cy="190500"/>
          </a:xfrm>
          <a:prstGeom prst="rect">
            <a:avLst/>
          </a:prstGeom>
        </p:spPr>
      </p:pic>
      <p:pic>
        <p:nvPicPr>
          <p:cNvPr id="9" name="Image 7" descr="preencoded.png"/>
          <p:cNvPicPr>
            <a:picLocks noChangeAspect="1"/>
          </p:cNvPicPr>
          <p:nvPr/>
        </p:nvPicPr>
        <p:blipFill>
          <a:blip r:embed="rId10"/>
          <a:stretch>
            <a:fillRect/>
          </a:stretch>
        </p:blipFill>
        <p:spPr>
          <a:xfrm>
            <a:off x="6477000" y="2276326"/>
            <a:ext cx="142875" cy="190500"/>
          </a:xfrm>
          <a:prstGeom prst="rect">
            <a:avLst/>
          </a:prstGeom>
        </p:spPr>
      </p:pic>
      <p:pic>
        <p:nvPicPr>
          <p:cNvPr id="10" name="Image 8" descr="preencoded.png"/>
          <p:cNvPicPr>
            <a:picLocks noChangeAspect="1"/>
          </p:cNvPicPr>
          <p:nvPr/>
        </p:nvPicPr>
        <p:blipFill>
          <a:blip r:embed="rId11"/>
          <a:stretch>
            <a:fillRect/>
          </a:stretch>
        </p:blipFill>
        <p:spPr>
          <a:xfrm>
            <a:off x="6477000" y="2603897"/>
            <a:ext cx="142875" cy="190500"/>
          </a:xfrm>
          <a:prstGeom prst="rect">
            <a:avLst/>
          </a:prstGeom>
        </p:spPr>
      </p:pic>
      <p:pic>
        <p:nvPicPr>
          <p:cNvPr id="11" name="Image 9" descr="preencoded.png"/>
          <p:cNvPicPr>
            <a:picLocks noChangeAspect="1"/>
          </p:cNvPicPr>
          <p:nvPr/>
        </p:nvPicPr>
        <p:blipFill>
          <a:blip r:embed="rId12"/>
          <a:stretch>
            <a:fillRect/>
          </a:stretch>
        </p:blipFill>
        <p:spPr>
          <a:xfrm>
            <a:off x="6238875" y="4022378"/>
            <a:ext cx="5572125" cy="2454622"/>
          </a:xfrm>
          <a:prstGeom prst="rect">
            <a:avLst/>
          </a:prstGeom>
        </p:spPr>
      </p:pic>
      <p:pic>
        <p:nvPicPr>
          <p:cNvPr id="12" name="Image 10" descr="preencoded.png"/>
          <p:cNvPicPr>
            <a:picLocks noChangeAspect="1"/>
          </p:cNvPicPr>
          <p:nvPr/>
        </p:nvPicPr>
        <p:blipFill>
          <a:blip r:embed="rId13"/>
          <a:stretch>
            <a:fillRect/>
          </a:stretch>
        </p:blipFill>
        <p:spPr>
          <a:xfrm>
            <a:off x="6429375" y="4231928"/>
            <a:ext cx="238125" cy="190500"/>
          </a:xfrm>
          <a:prstGeom prst="rect">
            <a:avLst/>
          </a:prstGeom>
        </p:spPr>
      </p:pic>
      <p:sp>
        <p:nvSpPr>
          <p:cNvPr id="13" name="Text 0"/>
          <p:cNvSpPr/>
          <p:nvPr/>
        </p:nvSpPr>
        <p:spPr>
          <a:xfrm>
            <a:off x="581025" y="381000"/>
            <a:ext cx="3957191"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a:t>
            </a:r>
            <a:endParaRPr lang="en-US" sz="1050" dirty="0"/>
          </a:p>
        </p:txBody>
      </p:sp>
      <p:sp>
        <p:nvSpPr>
          <p:cNvPr id="14" name="Text 1"/>
          <p:cNvSpPr/>
          <p:nvPr/>
        </p:nvSpPr>
        <p:spPr>
          <a:xfrm>
            <a:off x="581025" y="581025"/>
            <a:ext cx="832104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rPr>
              <a:t>Common Causative Organisms</a:t>
            </a:r>
            <a:endParaRPr lang="en-US" sz="2100" dirty="0"/>
          </a:p>
        </p:txBody>
      </p:sp>
      <p:sp>
        <p:nvSpPr>
          <p:cNvPr id="15" name="Text 2"/>
          <p:cNvSpPr/>
          <p:nvPr/>
        </p:nvSpPr>
        <p:spPr>
          <a:xfrm>
            <a:off x="1921966" y="5717828"/>
            <a:ext cx="58521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36E72"/>
                </a:solidFill>
              </a:rPr>
              <a:t>Prevalence in Uncomplicated UTIs</a:t>
            </a:r>
            <a:endParaRPr lang="en-US" sz="1200" dirty="0"/>
          </a:p>
        </p:txBody>
      </p:sp>
      <p:sp>
        <p:nvSpPr>
          <p:cNvPr id="16" name="Text 3"/>
          <p:cNvSpPr/>
          <p:nvPr/>
        </p:nvSpPr>
        <p:spPr>
          <a:xfrm>
            <a:off x="6905625" y="1520130"/>
            <a:ext cx="52863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The "Big Player": E. coli</a:t>
            </a:r>
            <a:endParaRPr lang="en-US" sz="1500" dirty="0"/>
          </a:p>
        </p:txBody>
      </p:sp>
      <p:sp>
        <p:nvSpPr>
          <p:cNvPr id="17" name="Text 4"/>
          <p:cNvSpPr/>
          <p:nvPr/>
        </p:nvSpPr>
        <p:spPr>
          <a:xfrm>
            <a:off x="6715125" y="1948755"/>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Responsible for ~70% of uncomplicated lower UTIs in primary care.</a:t>
            </a:r>
            <a:endParaRPr lang="en-US" sz="1200" dirty="0"/>
          </a:p>
        </p:txBody>
      </p:sp>
      <p:sp>
        <p:nvSpPr>
          <p:cNvPr id="18" name="Text 5"/>
          <p:cNvSpPr/>
          <p:nvPr/>
        </p:nvSpPr>
        <p:spPr>
          <a:xfrm>
            <a:off x="6715125" y="2276326"/>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Gram-negative faecal flora: Shorter female urethra facilitates migration.</a:t>
            </a:r>
            <a:endParaRPr lang="en-US" sz="1200" dirty="0"/>
          </a:p>
        </p:txBody>
      </p:sp>
      <p:sp>
        <p:nvSpPr>
          <p:cNvPr id="19" name="Text 6"/>
          <p:cNvSpPr/>
          <p:nvPr/>
        </p:nvSpPr>
        <p:spPr>
          <a:xfrm>
            <a:off x="6715125" y="2603897"/>
            <a:ext cx="54768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3436"/>
                </a:solidFill>
              </a:rPr>
              <a:t>Other Gram-negatives: Klebsiella and Proteus (~5% each).</a:t>
            </a:r>
            <a:endParaRPr lang="en-US" sz="1200" dirty="0"/>
          </a:p>
        </p:txBody>
      </p:sp>
      <p:sp>
        <p:nvSpPr>
          <p:cNvPr id="20" name="Text 7"/>
          <p:cNvSpPr/>
          <p:nvPr/>
        </p:nvSpPr>
        <p:spPr>
          <a:xfrm>
            <a:off x="6762750" y="4212878"/>
            <a:ext cx="475488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856404"/>
                </a:solidFill>
              </a:rPr>
              <a:t>AKT QUICK RECALL: NITRITES</a:t>
            </a:r>
            <a:endParaRPr lang="en-US" sz="1200" dirty="0"/>
          </a:p>
        </p:txBody>
      </p:sp>
      <p:sp>
        <p:nvSpPr>
          <p:cNvPr id="21" name="Text 8"/>
          <p:cNvSpPr/>
          <p:nvPr/>
        </p:nvSpPr>
        <p:spPr>
          <a:xfrm>
            <a:off x="6429375" y="4536728"/>
            <a:ext cx="5191125" cy="642938"/>
          </a:xfrm>
          <a:prstGeom prst="rect">
            <a:avLst/>
          </a:prstGeom>
          <a:noFill/>
          <a:ln/>
        </p:spPr>
        <p:txBody>
          <a:bodyPr vert="horz" wrap="square" lIns="0" tIns="0" rIns="0" bIns="0" rtlCol="0" anchor="ctr"/>
          <a:lstStyle/>
          <a:p>
            <a:pPr marL="0" indent="0">
              <a:lnSpc>
                <a:spcPts val="1688"/>
              </a:lnSpc>
              <a:buNone/>
            </a:pPr>
            <a:r>
              <a:rPr lang="en-US" sz="1125" b="1" i="1" dirty="0">
                <a:solidFill>
                  <a:srgbClr val="D63031"/>
                </a:solidFill>
              </a:rPr>
              <a:t>Staphylococcus saprophyticus</a:t>
            </a:r>
            <a:r>
              <a:rPr lang="en-US" sz="1125" i="1" dirty="0">
                <a:solidFill>
                  <a:srgbClr val="2D3436"/>
                </a:solidFill>
              </a:rPr>
              <a:t> (~10%) is common in young, sexually active women but </a:t>
            </a:r>
            <a:r>
              <a:rPr lang="en-US" sz="1125" b="1" i="1" dirty="0">
                <a:solidFill>
                  <a:srgbClr val="D63031"/>
                </a:solidFill>
              </a:rPr>
              <a:t>does NOT produce nitrites</a:t>
            </a:r>
            <a:r>
              <a:rPr lang="en-US" sz="1125" i="1" dirty="0">
                <a:solidFill>
                  <a:srgbClr val="2D3436"/>
                </a:solidFill>
              </a:rPr>
              <a:t>. A negative nitrite dipstick does NOT exclude UTI in this demographic.</a:t>
            </a:r>
            <a:endParaRPr lang="en-US" sz="11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425648"/>
            <a:ext cx="57150" cy="476250"/>
          </a:xfrm>
          <a:prstGeom prst="rect">
            <a:avLst/>
          </a:prstGeom>
        </p:spPr>
      </p:pic>
      <p:pic>
        <p:nvPicPr>
          <p:cNvPr id="5" name="Image 3" descr="preencoded.png"/>
          <p:cNvPicPr>
            <a:picLocks noChangeAspect="1"/>
          </p:cNvPicPr>
          <p:nvPr/>
        </p:nvPicPr>
        <p:blipFill>
          <a:blip r:embed="rId5"/>
          <a:stretch>
            <a:fillRect/>
          </a:stretch>
        </p:blipFill>
        <p:spPr>
          <a:xfrm>
            <a:off x="571500" y="1137196"/>
            <a:ext cx="5381625" cy="5339804"/>
          </a:xfrm>
          <a:prstGeom prst="rect">
            <a:avLst/>
          </a:prstGeom>
        </p:spPr>
      </p:pic>
      <p:pic>
        <p:nvPicPr>
          <p:cNvPr id="6" name="Image 4" descr="preencoded.png"/>
          <p:cNvPicPr>
            <a:picLocks noChangeAspect="1"/>
          </p:cNvPicPr>
          <p:nvPr/>
        </p:nvPicPr>
        <p:blipFill>
          <a:blip r:embed="rId6"/>
          <a:stretch>
            <a:fillRect/>
          </a:stretch>
        </p:blipFill>
        <p:spPr>
          <a:xfrm>
            <a:off x="857250" y="1422946"/>
            <a:ext cx="4810125" cy="485775"/>
          </a:xfrm>
          <a:prstGeom prst="rect">
            <a:avLst/>
          </a:prstGeom>
        </p:spPr>
      </p:pic>
      <p:pic>
        <p:nvPicPr>
          <p:cNvPr id="7" name="Image 5" descr="preencoded.png"/>
          <p:cNvPicPr>
            <a:picLocks noChangeAspect="1"/>
          </p:cNvPicPr>
          <p:nvPr/>
        </p:nvPicPr>
        <p:blipFill>
          <a:blip r:embed="rId7"/>
          <a:stretch>
            <a:fillRect/>
          </a:stretch>
        </p:blipFill>
        <p:spPr>
          <a:xfrm>
            <a:off x="857250" y="2146846"/>
            <a:ext cx="4810125" cy="785813"/>
          </a:xfrm>
          <a:prstGeom prst="rect">
            <a:avLst/>
          </a:prstGeom>
        </p:spPr>
      </p:pic>
      <p:pic>
        <p:nvPicPr>
          <p:cNvPr id="8" name="Image 6" descr="preencoded.png"/>
          <p:cNvPicPr>
            <a:picLocks noChangeAspect="1"/>
          </p:cNvPicPr>
          <p:nvPr/>
        </p:nvPicPr>
        <p:blipFill>
          <a:blip r:embed="rId8"/>
          <a:stretch>
            <a:fillRect/>
          </a:stretch>
        </p:blipFill>
        <p:spPr>
          <a:xfrm>
            <a:off x="1000125" y="2301627"/>
            <a:ext cx="476250" cy="476250"/>
          </a:xfrm>
          <a:prstGeom prst="rect">
            <a:avLst/>
          </a:prstGeom>
        </p:spPr>
      </p:pic>
      <p:pic>
        <p:nvPicPr>
          <p:cNvPr id="9" name="Image 7" descr="preencoded.png"/>
          <p:cNvPicPr>
            <a:picLocks noChangeAspect="1"/>
          </p:cNvPicPr>
          <p:nvPr/>
        </p:nvPicPr>
        <p:blipFill>
          <a:blip r:embed="rId9"/>
          <a:stretch>
            <a:fillRect/>
          </a:stretch>
        </p:blipFill>
        <p:spPr>
          <a:xfrm>
            <a:off x="1119188" y="2444502"/>
            <a:ext cx="238125" cy="190500"/>
          </a:xfrm>
          <a:prstGeom prst="rect">
            <a:avLst/>
          </a:prstGeom>
        </p:spPr>
      </p:pic>
      <p:pic>
        <p:nvPicPr>
          <p:cNvPr id="10" name="Image 8" descr="preencoded.png"/>
          <p:cNvPicPr>
            <a:picLocks noChangeAspect="1"/>
          </p:cNvPicPr>
          <p:nvPr/>
        </p:nvPicPr>
        <p:blipFill>
          <a:blip r:embed="rId10"/>
          <a:stretch>
            <a:fillRect/>
          </a:stretch>
        </p:blipFill>
        <p:spPr>
          <a:xfrm>
            <a:off x="857250" y="3170783"/>
            <a:ext cx="4810125" cy="785813"/>
          </a:xfrm>
          <a:prstGeom prst="rect">
            <a:avLst/>
          </a:prstGeom>
        </p:spPr>
      </p:pic>
      <p:pic>
        <p:nvPicPr>
          <p:cNvPr id="11" name="Image 9" descr="preencoded.png"/>
          <p:cNvPicPr>
            <a:picLocks noChangeAspect="1"/>
          </p:cNvPicPr>
          <p:nvPr/>
        </p:nvPicPr>
        <p:blipFill>
          <a:blip r:embed="rId11"/>
          <a:stretch>
            <a:fillRect/>
          </a:stretch>
        </p:blipFill>
        <p:spPr>
          <a:xfrm>
            <a:off x="1000125" y="3325564"/>
            <a:ext cx="476250" cy="476250"/>
          </a:xfrm>
          <a:prstGeom prst="rect">
            <a:avLst/>
          </a:prstGeom>
        </p:spPr>
      </p:pic>
      <p:pic>
        <p:nvPicPr>
          <p:cNvPr id="12" name="Image 10" descr="preencoded.png"/>
          <p:cNvPicPr>
            <a:picLocks noChangeAspect="1"/>
          </p:cNvPicPr>
          <p:nvPr/>
        </p:nvPicPr>
        <p:blipFill>
          <a:blip r:embed="rId12"/>
          <a:stretch>
            <a:fillRect/>
          </a:stretch>
        </p:blipFill>
        <p:spPr>
          <a:xfrm>
            <a:off x="1119188" y="3468439"/>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857250" y="4194721"/>
            <a:ext cx="4810125" cy="1000125"/>
          </a:xfrm>
          <a:prstGeom prst="rect">
            <a:avLst/>
          </a:prstGeom>
        </p:spPr>
      </p:pic>
      <p:pic>
        <p:nvPicPr>
          <p:cNvPr id="14" name="Image 12" descr="preencoded.png"/>
          <p:cNvPicPr>
            <a:picLocks noChangeAspect="1"/>
          </p:cNvPicPr>
          <p:nvPr/>
        </p:nvPicPr>
        <p:blipFill>
          <a:blip r:embed="rId14"/>
          <a:stretch>
            <a:fillRect/>
          </a:stretch>
        </p:blipFill>
        <p:spPr>
          <a:xfrm>
            <a:off x="1000125" y="4456658"/>
            <a:ext cx="476250" cy="476250"/>
          </a:xfrm>
          <a:prstGeom prst="rect">
            <a:avLst/>
          </a:prstGeom>
        </p:spPr>
      </p:pic>
      <p:pic>
        <p:nvPicPr>
          <p:cNvPr id="15" name="Image 13" descr="preencoded.png"/>
          <p:cNvPicPr>
            <a:picLocks noChangeAspect="1"/>
          </p:cNvPicPr>
          <p:nvPr/>
        </p:nvPicPr>
        <p:blipFill>
          <a:blip r:embed="rId15"/>
          <a:stretch>
            <a:fillRect/>
          </a:stretch>
        </p:blipFill>
        <p:spPr>
          <a:xfrm>
            <a:off x="1119188" y="4599533"/>
            <a:ext cx="238125" cy="190500"/>
          </a:xfrm>
          <a:prstGeom prst="rect">
            <a:avLst/>
          </a:prstGeom>
        </p:spPr>
      </p:pic>
      <p:pic>
        <p:nvPicPr>
          <p:cNvPr id="16" name="Image 14" descr="preencoded.png"/>
          <p:cNvPicPr>
            <a:picLocks noChangeAspect="1"/>
          </p:cNvPicPr>
          <p:nvPr/>
        </p:nvPicPr>
        <p:blipFill>
          <a:blip r:embed="rId16"/>
          <a:stretch>
            <a:fillRect/>
          </a:stretch>
        </p:blipFill>
        <p:spPr>
          <a:xfrm>
            <a:off x="6238875" y="1378148"/>
            <a:ext cx="5381625" cy="2495550"/>
          </a:xfrm>
          <a:prstGeom prst="rect">
            <a:avLst/>
          </a:prstGeom>
        </p:spPr>
      </p:pic>
      <p:pic>
        <p:nvPicPr>
          <p:cNvPr id="17" name="Image 15" descr="preencoded.png"/>
          <p:cNvPicPr>
            <a:picLocks noChangeAspect="1"/>
          </p:cNvPicPr>
          <p:nvPr/>
        </p:nvPicPr>
        <p:blipFill>
          <a:blip r:embed="rId17"/>
          <a:stretch>
            <a:fillRect/>
          </a:stretch>
        </p:blipFill>
        <p:spPr>
          <a:xfrm>
            <a:off x="6429375" y="1609576"/>
            <a:ext cx="214313" cy="175320"/>
          </a:xfrm>
          <a:prstGeom prst="rect">
            <a:avLst/>
          </a:prstGeom>
        </p:spPr>
      </p:pic>
      <p:pic>
        <p:nvPicPr>
          <p:cNvPr id="18" name="Image 16" descr="preencoded.png"/>
          <p:cNvPicPr>
            <a:picLocks noChangeAspect="1"/>
          </p:cNvPicPr>
          <p:nvPr/>
        </p:nvPicPr>
        <p:blipFill>
          <a:blip r:embed="rId18"/>
          <a:stretch>
            <a:fillRect/>
          </a:stretch>
        </p:blipFill>
        <p:spPr>
          <a:xfrm>
            <a:off x="6429375" y="2006798"/>
            <a:ext cx="166688" cy="137220"/>
          </a:xfrm>
          <a:prstGeom prst="rect">
            <a:avLst/>
          </a:prstGeom>
        </p:spPr>
      </p:pic>
      <p:pic>
        <p:nvPicPr>
          <p:cNvPr id="19" name="Image 17" descr="preencoded.png"/>
          <p:cNvPicPr>
            <a:picLocks noChangeAspect="1"/>
          </p:cNvPicPr>
          <p:nvPr/>
        </p:nvPicPr>
        <p:blipFill>
          <a:blip r:embed="rId19"/>
          <a:stretch>
            <a:fillRect/>
          </a:stretch>
        </p:blipFill>
        <p:spPr>
          <a:xfrm>
            <a:off x="6429375" y="2349698"/>
            <a:ext cx="166688" cy="137220"/>
          </a:xfrm>
          <a:prstGeom prst="rect">
            <a:avLst/>
          </a:prstGeom>
        </p:spPr>
      </p:pic>
      <p:pic>
        <p:nvPicPr>
          <p:cNvPr id="20" name="Image 18" descr="preencoded.png"/>
          <p:cNvPicPr>
            <a:picLocks noChangeAspect="1"/>
          </p:cNvPicPr>
          <p:nvPr/>
        </p:nvPicPr>
        <p:blipFill>
          <a:blip r:embed="rId20"/>
          <a:stretch>
            <a:fillRect/>
          </a:stretch>
        </p:blipFill>
        <p:spPr>
          <a:xfrm>
            <a:off x="6429375" y="2692598"/>
            <a:ext cx="166688" cy="137220"/>
          </a:xfrm>
          <a:prstGeom prst="rect">
            <a:avLst/>
          </a:prstGeom>
        </p:spPr>
      </p:pic>
      <p:pic>
        <p:nvPicPr>
          <p:cNvPr id="21" name="Image 19" descr="preencoded.png"/>
          <p:cNvPicPr>
            <a:picLocks noChangeAspect="1"/>
          </p:cNvPicPr>
          <p:nvPr/>
        </p:nvPicPr>
        <p:blipFill>
          <a:blip r:embed="rId21"/>
          <a:stretch>
            <a:fillRect/>
          </a:stretch>
        </p:blipFill>
        <p:spPr>
          <a:xfrm>
            <a:off x="6429375" y="3035498"/>
            <a:ext cx="166688" cy="137220"/>
          </a:xfrm>
          <a:prstGeom prst="rect">
            <a:avLst/>
          </a:prstGeom>
        </p:spPr>
      </p:pic>
      <p:pic>
        <p:nvPicPr>
          <p:cNvPr id="22" name="Image 20" descr="preencoded.png"/>
          <p:cNvPicPr>
            <a:picLocks noChangeAspect="1"/>
          </p:cNvPicPr>
          <p:nvPr/>
        </p:nvPicPr>
        <p:blipFill>
          <a:blip r:embed="rId22"/>
          <a:stretch>
            <a:fillRect/>
          </a:stretch>
        </p:blipFill>
        <p:spPr>
          <a:xfrm>
            <a:off x="6429375" y="3378398"/>
            <a:ext cx="166688" cy="137220"/>
          </a:xfrm>
          <a:prstGeom prst="rect">
            <a:avLst/>
          </a:prstGeom>
        </p:spPr>
      </p:pic>
      <p:pic>
        <p:nvPicPr>
          <p:cNvPr id="23" name="Image 21" descr="preencoded.png"/>
          <p:cNvPicPr>
            <a:picLocks noChangeAspect="1"/>
          </p:cNvPicPr>
          <p:nvPr/>
        </p:nvPicPr>
        <p:blipFill>
          <a:blip r:embed="rId23"/>
          <a:stretch>
            <a:fillRect/>
          </a:stretch>
        </p:blipFill>
        <p:spPr>
          <a:xfrm>
            <a:off x="6238875" y="4111823"/>
            <a:ext cx="5381625" cy="942975"/>
          </a:xfrm>
          <a:prstGeom prst="rect">
            <a:avLst/>
          </a:prstGeom>
        </p:spPr>
      </p:pic>
      <p:pic>
        <p:nvPicPr>
          <p:cNvPr id="24" name="Image 22" descr="preencoded.png"/>
          <p:cNvPicPr>
            <a:picLocks noChangeAspect="1"/>
          </p:cNvPicPr>
          <p:nvPr/>
        </p:nvPicPr>
        <p:blipFill>
          <a:blip r:embed="rId24"/>
          <a:stretch>
            <a:fillRect/>
          </a:stretch>
        </p:blipFill>
        <p:spPr>
          <a:xfrm>
            <a:off x="6410325" y="4543871"/>
            <a:ext cx="136773" cy="109389"/>
          </a:xfrm>
          <a:prstGeom prst="rect">
            <a:avLst/>
          </a:prstGeom>
        </p:spPr>
      </p:pic>
      <p:pic>
        <p:nvPicPr>
          <p:cNvPr id="25" name="Image 23" descr="preencoded.png"/>
          <p:cNvPicPr>
            <a:picLocks noChangeAspect="1"/>
          </p:cNvPicPr>
          <p:nvPr/>
        </p:nvPicPr>
        <p:blipFill>
          <a:blip r:embed="rId25"/>
          <a:stretch>
            <a:fillRect/>
          </a:stretch>
        </p:blipFill>
        <p:spPr>
          <a:xfrm>
            <a:off x="6238875" y="5292923"/>
            <a:ext cx="5381625" cy="942975"/>
          </a:xfrm>
          <a:prstGeom prst="rect">
            <a:avLst/>
          </a:prstGeom>
        </p:spPr>
      </p:pic>
      <p:pic>
        <p:nvPicPr>
          <p:cNvPr id="26" name="Image 24" descr="preencoded.png"/>
          <p:cNvPicPr>
            <a:picLocks noChangeAspect="1"/>
          </p:cNvPicPr>
          <p:nvPr/>
        </p:nvPicPr>
        <p:blipFill>
          <a:blip r:embed="rId26"/>
          <a:stretch>
            <a:fillRect/>
          </a:stretch>
        </p:blipFill>
        <p:spPr>
          <a:xfrm>
            <a:off x="6410325" y="5717232"/>
            <a:ext cx="156270" cy="125016"/>
          </a:xfrm>
          <a:prstGeom prst="rect">
            <a:avLst/>
          </a:prstGeom>
        </p:spPr>
      </p:pic>
      <p:sp>
        <p:nvSpPr>
          <p:cNvPr id="27" name="Text 0"/>
          <p:cNvSpPr/>
          <p:nvPr/>
        </p:nvSpPr>
        <p:spPr>
          <a:xfrm>
            <a:off x="819150" y="381000"/>
            <a:ext cx="544068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rPr>
              <a:t>BRADFORD VTS | CYSTITIS MANAGEMENT</a:t>
            </a:r>
            <a:endParaRPr lang="en-US" sz="1050" dirty="0"/>
          </a:p>
        </p:txBody>
      </p:sp>
      <p:sp>
        <p:nvSpPr>
          <p:cNvPr id="28" name="Text 1"/>
          <p:cNvSpPr/>
          <p:nvPr/>
        </p:nvSpPr>
        <p:spPr>
          <a:xfrm>
            <a:off x="819150" y="581025"/>
            <a:ext cx="1137285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Clinical Presentation: The Classic Triad</a:t>
            </a:r>
            <a:endParaRPr lang="en-US" sz="2400" dirty="0"/>
          </a:p>
        </p:txBody>
      </p:sp>
      <p:sp>
        <p:nvSpPr>
          <p:cNvPr id="29" name="Text 2"/>
          <p:cNvSpPr/>
          <p:nvPr/>
        </p:nvSpPr>
        <p:spPr>
          <a:xfrm>
            <a:off x="857250" y="1422946"/>
            <a:ext cx="4810125" cy="485775"/>
          </a:xfrm>
          <a:prstGeom prst="rect">
            <a:avLst/>
          </a:prstGeom>
          <a:noFill/>
          <a:ln/>
        </p:spPr>
        <p:txBody>
          <a:bodyPr vert="horz" wrap="square" lIns="0" tIns="0" rIns="0" bIns="0" rtlCol="0" anchor="ctr"/>
          <a:lstStyle/>
          <a:p>
            <a:pPr marL="0" indent="0" algn="ctr">
              <a:lnSpc>
                <a:spcPts val="2700"/>
              </a:lnSpc>
              <a:buNone/>
            </a:pPr>
            <a:r>
              <a:rPr lang="en-US" sz="1800" b="1" dirty="0">
                <a:solidFill>
                  <a:srgbClr val="2D3436"/>
                </a:solidFill>
              </a:rPr>
              <a:t>The "Must-Ask" Triad</a:t>
            </a:r>
            <a:endParaRPr lang="en-US" sz="1800" dirty="0"/>
          </a:p>
        </p:txBody>
      </p:sp>
      <p:sp>
        <p:nvSpPr>
          <p:cNvPr id="30" name="Text 3"/>
          <p:cNvSpPr/>
          <p:nvPr/>
        </p:nvSpPr>
        <p:spPr>
          <a:xfrm>
            <a:off x="1666875" y="2289721"/>
            <a:ext cx="36861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Dysuria</a:t>
            </a:r>
            <a:endParaRPr lang="en-US" sz="1500" dirty="0"/>
          </a:p>
        </p:txBody>
      </p:sp>
      <p:sp>
        <p:nvSpPr>
          <p:cNvPr id="31" name="Text 4"/>
          <p:cNvSpPr/>
          <p:nvPr/>
        </p:nvSpPr>
        <p:spPr>
          <a:xfrm>
            <a:off x="1666875" y="2575471"/>
            <a:ext cx="102870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Stinging, burning, or scalding sensation during micturition.</a:t>
            </a:r>
            <a:endParaRPr lang="en-US" sz="1125" dirty="0"/>
          </a:p>
        </p:txBody>
      </p:sp>
      <p:sp>
        <p:nvSpPr>
          <p:cNvPr id="32" name="Text 5"/>
          <p:cNvSpPr/>
          <p:nvPr/>
        </p:nvSpPr>
        <p:spPr>
          <a:xfrm>
            <a:off x="1666875" y="3313658"/>
            <a:ext cx="34004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Frequency</a:t>
            </a:r>
            <a:endParaRPr lang="en-US" sz="1500" dirty="0"/>
          </a:p>
        </p:txBody>
      </p:sp>
      <p:sp>
        <p:nvSpPr>
          <p:cNvPr id="33" name="Text 6"/>
          <p:cNvSpPr/>
          <p:nvPr/>
        </p:nvSpPr>
        <p:spPr>
          <a:xfrm>
            <a:off x="1666875" y="3599408"/>
            <a:ext cx="8915400" cy="214313"/>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Increased number of voids, often with small volumes.</a:t>
            </a:r>
            <a:endParaRPr lang="en-US" sz="1125" dirty="0"/>
          </a:p>
        </p:txBody>
      </p:sp>
      <p:sp>
        <p:nvSpPr>
          <p:cNvPr id="34" name="Text 7"/>
          <p:cNvSpPr/>
          <p:nvPr/>
        </p:nvSpPr>
        <p:spPr>
          <a:xfrm>
            <a:off x="1666875" y="4337596"/>
            <a:ext cx="3857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3436"/>
                </a:solidFill>
              </a:rPr>
              <a:t>Urgency</a:t>
            </a:r>
            <a:endParaRPr lang="en-US" sz="1500" dirty="0"/>
          </a:p>
        </p:txBody>
      </p:sp>
      <p:sp>
        <p:nvSpPr>
          <p:cNvPr id="35" name="Text 8"/>
          <p:cNvSpPr/>
          <p:nvPr/>
        </p:nvSpPr>
        <p:spPr>
          <a:xfrm>
            <a:off x="1666875" y="4623346"/>
            <a:ext cx="3857625" cy="428625"/>
          </a:xfrm>
          <a:prstGeom prst="rect">
            <a:avLst/>
          </a:prstGeom>
          <a:noFill/>
          <a:ln/>
        </p:spPr>
        <p:txBody>
          <a:bodyPr vert="horz" wrap="square" lIns="0" tIns="0" rIns="0" bIns="0" rtlCol="0" anchor="ctr"/>
          <a:lstStyle/>
          <a:p>
            <a:pPr marL="0" indent="0">
              <a:lnSpc>
                <a:spcPts val="1688"/>
              </a:lnSpc>
              <a:buNone/>
            </a:pPr>
            <a:r>
              <a:rPr lang="en-US" sz="1125" dirty="0">
                <a:solidFill>
                  <a:srgbClr val="636E72"/>
                </a:solidFill>
              </a:rPr>
              <a:t>Sudden, compelling desire to pass urine that is difficult to defer.</a:t>
            </a:r>
            <a:endParaRPr lang="en-US" sz="1125" dirty="0"/>
          </a:p>
        </p:txBody>
      </p:sp>
      <p:sp>
        <p:nvSpPr>
          <p:cNvPr id="36" name="Text 9"/>
          <p:cNvSpPr/>
          <p:nvPr/>
        </p:nvSpPr>
        <p:spPr>
          <a:xfrm>
            <a:off x="6738938" y="1568648"/>
            <a:ext cx="5453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Supporting Clinical Features</a:t>
            </a:r>
            <a:endParaRPr lang="en-US" sz="1350" dirty="0"/>
          </a:p>
        </p:txBody>
      </p:sp>
      <p:sp>
        <p:nvSpPr>
          <p:cNvPr id="37" name="Text 10"/>
          <p:cNvSpPr/>
          <p:nvPr/>
        </p:nvSpPr>
        <p:spPr>
          <a:xfrm>
            <a:off x="6710363" y="1968698"/>
            <a:ext cx="5481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0000"/>
                </a:solidFill>
              </a:rPr>
              <a:t>Nocturia:</a:t>
            </a:r>
            <a:r>
              <a:rPr lang="en-US" sz="1200" dirty="0">
                <a:solidFill>
                  <a:srgbClr val="000000"/>
                </a:solidFill>
              </a:rPr>
              <a:t> Waking from sleep to pass urine.</a:t>
            </a:r>
            <a:endParaRPr lang="en-US" sz="1200" dirty="0"/>
          </a:p>
        </p:txBody>
      </p:sp>
      <p:sp>
        <p:nvSpPr>
          <p:cNvPr id="38" name="Text 11"/>
          <p:cNvSpPr/>
          <p:nvPr/>
        </p:nvSpPr>
        <p:spPr>
          <a:xfrm>
            <a:off x="6710363" y="2311598"/>
            <a:ext cx="5481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0000"/>
                </a:solidFill>
              </a:rPr>
              <a:t>Suprapubic Pain:</a:t>
            </a:r>
            <a:r>
              <a:rPr lang="en-US" sz="1200" dirty="0">
                <a:solidFill>
                  <a:srgbClr val="000000"/>
                </a:solidFill>
              </a:rPr>
              <a:t> Dull ache or pressure over the bladder.</a:t>
            </a:r>
            <a:endParaRPr lang="en-US" sz="1200" dirty="0"/>
          </a:p>
        </p:txBody>
      </p:sp>
      <p:sp>
        <p:nvSpPr>
          <p:cNvPr id="39" name="Text 12"/>
          <p:cNvSpPr/>
          <p:nvPr/>
        </p:nvSpPr>
        <p:spPr>
          <a:xfrm>
            <a:off x="6710363" y="2654498"/>
            <a:ext cx="5481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0000"/>
                </a:solidFill>
              </a:rPr>
              <a:t>Urine Changes:</a:t>
            </a:r>
            <a:r>
              <a:rPr lang="en-US" sz="1200" dirty="0">
                <a:solidFill>
                  <a:srgbClr val="000000"/>
                </a:solidFill>
              </a:rPr>
              <a:t> Cloudy, dark, or foul-smelling appearance.</a:t>
            </a:r>
            <a:endParaRPr lang="en-US" sz="1200" dirty="0"/>
          </a:p>
        </p:txBody>
      </p:sp>
      <p:sp>
        <p:nvSpPr>
          <p:cNvPr id="40" name="Text 13"/>
          <p:cNvSpPr/>
          <p:nvPr/>
        </p:nvSpPr>
        <p:spPr>
          <a:xfrm>
            <a:off x="6710363" y="2997398"/>
            <a:ext cx="5481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00000"/>
                </a:solidFill>
              </a:rPr>
              <a:t>Low-grade Fever:</a:t>
            </a:r>
            <a:r>
              <a:rPr lang="en-US" sz="1200" dirty="0">
                <a:solidFill>
                  <a:srgbClr val="000000"/>
                </a:solidFill>
              </a:rPr>
              <a:t> Systemic response (if high, consider Pyelo).</a:t>
            </a:r>
            <a:endParaRPr lang="en-US" sz="1200" dirty="0"/>
          </a:p>
        </p:txBody>
      </p:sp>
      <p:sp>
        <p:nvSpPr>
          <p:cNvPr id="41" name="Text 14"/>
          <p:cNvSpPr/>
          <p:nvPr/>
        </p:nvSpPr>
        <p:spPr>
          <a:xfrm>
            <a:off x="6710363" y="3340298"/>
            <a:ext cx="5481638"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63031"/>
                </a:solidFill>
              </a:rPr>
              <a:t>Haematuria:</a:t>
            </a:r>
            <a:r>
              <a:rPr lang="en-US" sz="1200" dirty="0">
                <a:solidFill>
                  <a:srgbClr val="000000"/>
                </a:solidFill>
              </a:rPr>
              <a:t> Visible (frank) or non-visible (dipstick).</a:t>
            </a:r>
            <a:endParaRPr lang="en-US" sz="1200" dirty="0"/>
          </a:p>
        </p:txBody>
      </p:sp>
      <p:sp>
        <p:nvSpPr>
          <p:cNvPr id="42" name="Text 15"/>
          <p:cNvSpPr/>
          <p:nvPr/>
        </p:nvSpPr>
        <p:spPr>
          <a:xfrm>
            <a:off x="6737598" y="4283273"/>
            <a:ext cx="4711452"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744210"/>
                </a:solidFill>
              </a:rPr>
              <a:t>AKT/SCA Tip:</a:t>
            </a:r>
            <a:r>
              <a:rPr lang="en-US" sz="1125" dirty="0">
                <a:solidFill>
                  <a:srgbClr val="744210"/>
                </a:solidFill>
              </a:rPr>
              <a:t> Always distinguish between internal and external dysuria. External burning without frequency/urgency suggests </a:t>
            </a:r>
            <a:r>
              <a:rPr lang="en-US" sz="1125" b="1" dirty="0">
                <a:solidFill>
                  <a:srgbClr val="744210"/>
                </a:solidFill>
              </a:rPr>
              <a:t>Vaginal Candidiasis</a:t>
            </a:r>
            <a:r>
              <a:rPr lang="en-US" sz="1125" dirty="0">
                <a:solidFill>
                  <a:srgbClr val="744210"/>
                </a:solidFill>
              </a:rPr>
              <a:t> or </a:t>
            </a:r>
            <a:r>
              <a:rPr lang="en-US" sz="1125" b="1" dirty="0">
                <a:solidFill>
                  <a:srgbClr val="744210"/>
                </a:solidFill>
              </a:rPr>
              <a:t>STIs</a:t>
            </a:r>
            <a:r>
              <a:rPr lang="en-US" sz="1125" dirty="0">
                <a:solidFill>
                  <a:srgbClr val="744210"/>
                </a:solidFill>
              </a:rPr>
              <a:t> rather than a bacterial UTI.</a:t>
            </a:r>
            <a:endParaRPr lang="en-US" sz="1125" dirty="0"/>
          </a:p>
        </p:txBody>
      </p:sp>
      <p:sp>
        <p:nvSpPr>
          <p:cNvPr id="43" name="Text 16"/>
          <p:cNvSpPr/>
          <p:nvPr/>
        </p:nvSpPr>
        <p:spPr>
          <a:xfrm>
            <a:off x="6757095" y="5464373"/>
            <a:ext cx="4691955"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7B241C"/>
                </a:solidFill>
              </a:rPr>
              <a:t>Red Flag Check:</a:t>
            </a:r>
            <a:r>
              <a:rPr lang="en-US" sz="1125" dirty="0">
                <a:solidFill>
                  <a:srgbClr val="7B241C"/>
                </a:solidFill>
              </a:rPr>
              <a:t> Haematuria </a:t>
            </a:r>
            <a:r>
              <a:rPr lang="en-US" sz="1125" i="1" dirty="0">
                <a:solidFill>
                  <a:srgbClr val="7B241C"/>
                </a:solidFill>
              </a:rPr>
              <a:t>without</a:t>
            </a:r>
            <a:r>
              <a:rPr lang="en-US" sz="1125" dirty="0">
                <a:solidFill>
                  <a:srgbClr val="7B241C"/>
                </a:solidFill>
              </a:rPr>
              <a:t> typical UTI symptoms, or persistent haematuria after infection resolves, requires urgent 2WW referral for bladder cancer.</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476250" y="410468"/>
            <a:ext cx="57150" cy="476250"/>
          </a:xfrm>
          <a:prstGeom prst="rect">
            <a:avLst/>
          </a:prstGeom>
        </p:spPr>
      </p:pic>
      <p:pic>
        <p:nvPicPr>
          <p:cNvPr id="5" name="Image 3" descr="preencoded.png"/>
          <p:cNvPicPr>
            <a:picLocks noChangeAspect="1"/>
          </p:cNvPicPr>
          <p:nvPr/>
        </p:nvPicPr>
        <p:blipFill>
          <a:blip r:embed="rId5"/>
          <a:stretch>
            <a:fillRect/>
          </a:stretch>
        </p:blipFill>
        <p:spPr>
          <a:xfrm>
            <a:off x="476250" y="1201936"/>
            <a:ext cx="5476875" cy="2075557"/>
          </a:xfrm>
          <a:prstGeom prst="rect">
            <a:avLst/>
          </a:prstGeom>
        </p:spPr>
      </p:pic>
      <p:pic>
        <p:nvPicPr>
          <p:cNvPr id="6" name="Image 4" descr="preencoded.png"/>
          <p:cNvPicPr>
            <a:picLocks noChangeAspect="1"/>
          </p:cNvPicPr>
          <p:nvPr/>
        </p:nvPicPr>
        <p:blipFill>
          <a:blip r:embed="rId6"/>
          <a:stretch>
            <a:fillRect/>
          </a:stretch>
        </p:blipFill>
        <p:spPr>
          <a:xfrm>
            <a:off x="666750" y="1446907"/>
            <a:ext cx="238125" cy="190500"/>
          </a:xfrm>
          <a:prstGeom prst="rect">
            <a:avLst/>
          </a:prstGeom>
        </p:spPr>
      </p:pic>
      <p:pic>
        <p:nvPicPr>
          <p:cNvPr id="7" name="Image 5" descr="preencoded.png"/>
          <p:cNvPicPr>
            <a:picLocks noChangeAspect="1"/>
          </p:cNvPicPr>
          <p:nvPr/>
        </p:nvPicPr>
        <p:blipFill>
          <a:blip r:embed="rId7"/>
          <a:stretch>
            <a:fillRect/>
          </a:stretch>
        </p:blipFill>
        <p:spPr>
          <a:xfrm>
            <a:off x="666750" y="1868686"/>
            <a:ext cx="142875" cy="114300"/>
          </a:xfrm>
          <a:prstGeom prst="rect">
            <a:avLst/>
          </a:prstGeom>
        </p:spPr>
      </p:pic>
      <p:pic>
        <p:nvPicPr>
          <p:cNvPr id="8" name="Image 6" descr="preencoded.png"/>
          <p:cNvPicPr>
            <a:picLocks noChangeAspect="1"/>
          </p:cNvPicPr>
          <p:nvPr/>
        </p:nvPicPr>
        <p:blipFill>
          <a:blip r:embed="rId8"/>
          <a:stretch>
            <a:fillRect/>
          </a:stretch>
        </p:blipFill>
        <p:spPr>
          <a:xfrm>
            <a:off x="666750" y="2206823"/>
            <a:ext cx="142875" cy="114300"/>
          </a:xfrm>
          <a:prstGeom prst="rect">
            <a:avLst/>
          </a:prstGeom>
        </p:spPr>
      </p:pic>
      <p:pic>
        <p:nvPicPr>
          <p:cNvPr id="9" name="Image 7" descr="preencoded.png"/>
          <p:cNvPicPr>
            <a:picLocks noChangeAspect="1"/>
          </p:cNvPicPr>
          <p:nvPr/>
        </p:nvPicPr>
        <p:blipFill>
          <a:blip r:embed="rId7"/>
          <a:stretch>
            <a:fillRect/>
          </a:stretch>
        </p:blipFill>
        <p:spPr>
          <a:xfrm>
            <a:off x="666750" y="2544961"/>
            <a:ext cx="142875" cy="114300"/>
          </a:xfrm>
          <a:prstGeom prst="rect">
            <a:avLst/>
          </a:prstGeom>
        </p:spPr>
      </p:pic>
      <p:pic>
        <p:nvPicPr>
          <p:cNvPr id="10" name="Image 8" descr="preencoded.png"/>
          <p:cNvPicPr>
            <a:picLocks noChangeAspect="1"/>
          </p:cNvPicPr>
          <p:nvPr/>
        </p:nvPicPr>
        <p:blipFill>
          <a:blip r:embed="rId9"/>
          <a:stretch>
            <a:fillRect/>
          </a:stretch>
        </p:blipFill>
        <p:spPr>
          <a:xfrm>
            <a:off x="476250" y="3467993"/>
            <a:ext cx="5476875" cy="2075557"/>
          </a:xfrm>
          <a:prstGeom prst="rect">
            <a:avLst/>
          </a:prstGeom>
        </p:spPr>
      </p:pic>
      <p:pic>
        <p:nvPicPr>
          <p:cNvPr id="11" name="Image 9" descr="preencoded.png"/>
          <p:cNvPicPr>
            <a:picLocks noChangeAspect="1"/>
          </p:cNvPicPr>
          <p:nvPr/>
        </p:nvPicPr>
        <p:blipFill>
          <a:blip r:embed="rId10"/>
          <a:stretch>
            <a:fillRect/>
          </a:stretch>
        </p:blipFill>
        <p:spPr>
          <a:xfrm>
            <a:off x="666750" y="3712964"/>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666750" y="4134743"/>
            <a:ext cx="142875" cy="114300"/>
          </a:xfrm>
          <a:prstGeom prst="rect">
            <a:avLst/>
          </a:prstGeom>
        </p:spPr>
      </p:pic>
      <p:pic>
        <p:nvPicPr>
          <p:cNvPr id="13" name="Image 11" descr="preencoded.png"/>
          <p:cNvPicPr>
            <a:picLocks noChangeAspect="1"/>
          </p:cNvPicPr>
          <p:nvPr/>
        </p:nvPicPr>
        <p:blipFill>
          <a:blip r:embed="rId8"/>
          <a:stretch>
            <a:fillRect/>
          </a:stretch>
        </p:blipFill>
        <p:spPr>
          <a:xfrm>
            <a:off x="666750" y="4472880"/>
            <a:ext cx="142875" cy="114300"/>
          </a:xfrm>
          <a:prstGeom prst="rect">
            <a:avLst/>
          </a:prstGeom>
        </p:spPr>
      </p:pic>
      <p:pic>
        <p:nvPicPr>
          <p:cNvPr id="14" name="Image 12" descr="preencoded.png"/>
          <p:cNvPicPr>
            <a:picLocks noChangeAspect="1"/>
          </p:cNvPicPr>
          <p:nvPr/>
        </p:nvPicPr>
        <p:blipFill>
          <a:blip r:embed="rId11"/>
          <a:stretch>
            <a:fillRect/>
          </a:stretch>
        </p:blipFill>
        <p:spPr>
          <a:xfrm>
            <a:off x="666750" y="4811018"/>
            <a:ext cx="142875" cy="114300"/>
          </a:xfrm>
          <a:prstGeom prst="rect">
            <a:avLst/>
          </a:prstGeom>
        </p:spPr>
      </p:pic>
      <p:pic>
        <p:nvPicPr>
          <p:cNvPr id="15" name="Image 13" descr="preencoded.png"/>
          <p:cNvPicPr>
            <a:picLocks noChangeAspect="1"/>
          </p:cNvPicPr>
          <p:nvPr/>
        </p:nvPicPr>
        <p:blipFill>
          <a:blip r:embed="rId12"/>
          <a:stretch>
            <a:fillRect/>
          </a:stretch>
        </p:blipFill>
        <p:spPr>
          <a:xfrm>
            <a:off x="6238875" y="1201936"/>
            <a:ext cx="5476875" cy="2075557"/>
          </a:xfrm>
          <a:prstGeom prst="rect">
            <a:avLst/>
          </a:prstGeom>
        </p:spPr>
      </p:pic>
      <p:pic>
        <p:nvPicPr>
          <p:cNvPr id="16" name="Image 14" descr="preencoded.png"/>
          <p:cNvPicPr>
            <a:picLocks noChangeAspect="1"/>
          </p:cNvPicPr>
          <p:nvPr/>
        </p:nvPicPr>
        <p:blipFill>
          <a:blip r:embed="rId13"/>
          <a:stretch>
            <a:fillRect/>
          </a:stretch>
        </p:blipFill>
        <p:spPr>
          <a:xfrm>
            <a:off x="6429375" y="1446907"/>
            <a:ext cx="238125" cy="190500"/>
          </a:xfrm>
          <a:prstGeom prst="rect">
            <a:avLst/>
          </a:prstGeom>
        </p:spPr>
      </p:pic>
      <p:pic>
        <p:nvPicPr>
          <p:cNvPr id="17" name="Image 15" descr="preencoded.png"/>
          <p:cNvPicPr>
            <a:picLocks noChangeAspect="1"/>
          </p:cNvPicPr>
          <p:nvPr/>
        </p:nvPicPr>
        <p:blipFill>
          <a:blip r:embed="rId14"/>
          <a:stretch>
            <a:fillRect/>
          </a:stretch>
        </p:blipFill>
        <p:spPr>
          <a:xfrm>
            <a:off x="6429375" y="1868686"/>
            <a:ext cx="142875" cy="114300"/>
          </a:xfrm>
          <a:prstGeom prst="rect">
            <a:avLst/>
          </a:prstGeom>
        </p:spPr>
      </p:pic>
      <p:pic>
        <p:nvPicPr>
          <p:cNvPr id="18" name="Image 16" descr="preencoded.png"/>
          <p:cNvPicPr>
            <a:picLocks noChangeAspect="1"/>
          </p:cNvPicPr>
          <p:nvPr/>
        </p:nvPicPr>
        <p:blipFill>
          <a:blip r:embed="rId15"/>
          <a:stretch>
            <a:fillRect/>
          </a:stretch>
        </p:blipFill>
        <p:spPr>
          <a:xfrm>
            <a:off x="6429375" y="2206823"/>
            <a:ext cx="142875" cy="114300"/>
          </a:xfrm>
          <a:prstGeom prst="rect">
            <a:avLst/>
          </a:prstGeom>
        </p:spPr>
      </p:pic>
      <p:pic>
        <p:nvPicPr>
          <p:cNvPr id="19" name="Image 17" descr="preencoded.png"/>
          <p:cNvPicPr>
            <a:picLocks noChangeAspect="1"/>
          </p:cNvPicPr>
          <p:nvPr/>
        </p:nvPicPr>
        <p:blipFill>
          <a:blip r:embed="rId16"/>
          <a:stretch>
            <a:fillRect/>
          </a:stretch>
        </p:blipFill>
        <p:spPr>
          <a:xfrm>
            <a:off x="6429375" y="2544961"/>
            <a:ext cx="142875" cy="114300"/>
          </a:xfrm>
          <a:prstGeom prst="rect">
            <a:avLst/>
          </a:prstGeom>
        </p:spPr>
      </p:pic>
      <p:pic>
        <p:nvPicPr>
          <p:cNvPr id="20" name="Image 18" descr="preencoded.png"/>
          <p:cNvPicPr>
            <a:picLocks noChangeAspect="1"/>
          </p:cNvPicPr>
          <p:nvPr/>
        </p:nvPicPr>
        <p:blipFill>
          <a:blip r:embed="rId17"/>
          <a:stretch>
            <a:fillRect/>
          </a:stretch>
        </p:blipFill>
        <p:spPr>
          <a:xfrm>
            <a:off x="6238875" y="3467993"/>
            <a:ext cx="5476875" cy="2075557"/>
          </a:xfrm>
          <a:prstGeom prst="rect">
            <a:avLst/>
          </a:prstGeom>
        </p:spPr>
      </p:pic>
      <p:pic>
        <p:nvPicPr>
          <p:cNvPr id="21" name="Image 19" descr="preencoded.png"/>
          <p:cNvPicPr>
            <a:picLocks noChangeAspect="1"/>
          </p:cNvPicPr>
          <p:nvPr/>
        </p:nvPicPr>
        <p:blipFill>
          <a:blip r:embed="rId18"/>
          <a:stretch>
            <a:fillRect/>
          </a:stretch>
        </p:blipFill>
        <p:spPr>
          <a:xfrm>
            <a:off x="6429375" y="3712964"/>
            <a:ext cx="238125" cy="190500"/>
          </a:xfrm>
          <a:prstGeom prst="rect">
            <a:avLst/>
          </a:prstGeom>
        </p:spPr>
      </p:pic>
      <p:pic>
        <p:nvPicPr>
          <p:cNvPr id="22" name="Image 20" descr="preencoded.png"/>
          <p:cNvPicPr>
            <a:picLocks noChangeAspect="1"/>
          </p:cNvPicPr>
          <p:nvPr/>
        </p:nvPicPr>
        <p:blipFill>
          <a:blip r:embed="rId19"/>
          <a:stretch>
            <a:fillRect/>
          </a:stretch>
        </p:blipFill>
        <p:spPr>
          <a:xfrm>
            <a:off x="6429375" y="4134743"/>
            <a:ext cx="142875" cy="114300"/>
          </a:xfrm>
          <a:prstGeom prst="rect">
            <a:avLst/>
          </a:prstGeom>
        </p:spPr>
      </p:pic>
      <p:pic>
        <p:nvPicPr>
          <p:cNvPr id="23" name="Image 21" descr="preencoded.png"/>
          <p:cNvPicPr>
            <a:picLocks noChangeAspect="1"/>
          </p:cNvPicPr>
          <p:nvPr/>
        </p:nvPicPr>
        <p:blipFill>
          <a:blip r:embed="rId20"/>
          <a:stretch>
            <a:fillRect/>
          </a:stretch>
        </p:blipFill>
        <p:spPr>
          <a:xfrm>
            <a:off x="6429375" y="4472880"/>
            <a:ext cx="142875" cy="114300"/>
          </a:xfrm>
          <a:prstGeom prst="rect">
            <a:avLst/>
          </a:prstGeom>
        </p:spPr>
      </p:pic>
      <p:pic>
        <p:nvPicPr>
          <p:cNvPr id="24" name="Image 22" descr="preencoded.png"/>
          <p:cNvPicPr>
            <a:picLocks noChangeAspect="1"/>
          </p:cNvPicPr>
          <p:nvPr/>
        </p:nvPicPr>
        <p:blipFill>
          <a:blip r:embed="rId21"/>
          <a:stretch>
            <a:fillRect/>
          </a:stretch>
        </p:blipFill>
        <p:spPr>
          <a:xfrm>
            <a:off x="6429375" y="4811018"/>
            <a:ext cx="142875" cy="114300"/>
          </a:xfrm>
          <a:prstGeom prst="rect">
            <a:avLst/>
          </a:prstGeom>
        </p:spPr>
      </p:pic>
      <p:pic>
        <p:nvPicPr>
          <p:cNvPr id="25" name="Image 23" descr="preencoded.png"/>
          <p:cNvPicPr>
            <a:picLocks noChangeAspect="1"/>
          </p:cNvPicPr>
          <p:nvPr/>
        </p:nvPicPr>
        <p:blipFill>
          <a:blip r:embed="rId22"/>
          <a:stretch>
            <a:fillRect/>
          </a:stretch>
        </p:blipFill>
        <p:spPr>
          <a:xfrm>
            <a:off x="476250" y="5734050"/>
            <a:ext cx="11239500" cy="742950"/>
          </a:xfrm>
          <a:prstGeom prst="rect">
            <a:avLst/>
          </a:prstGeom>
        </p:spPr>
      </p:pic>
      <p:pic>
        <p:nvPicPr>
          <p:cNvPr id="26" name="Image 24" descr="preencoded.png"/>
          <p:cNvPicPr>
            <a:picLocks noChangeAspect="1"/>
          </p:cNvPicPr>
          <p:nvPr/>
        </p:nvPicPr>
        <p:blipFill>
          <a:blip r:embed="rId23"/>
          <a:stretch>
            <a:fillRect/>
          </a:stretch>
        </p:blipFill>
        <p:spPr>
          <a:xfrm>
            <a:off x="714375" y="5881688"/>
            <a:ext cx="547688" cy="447675"/>
          </a:xfrm>
          <a:prstGeom prst="rect">
            <a:avLst/>
          </a:prstGeom>
        </p:spPr>
      </p:pic>
      <p:sp>
        <p:nvSpPr>
          <p:cNvPr id="27" name="Text 0"/>
          <p:cNvSpPr/>
          <p:nvPr/>
        </p:nvSpPr>
        <p:spPr>
          <a:xfrm>
            <a:off x="723900" y="381000"/>
            <a:ext cx="6621363"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636E72"/>
                </a:solidFill>
              </a:rPr>
              <a:t>BRADFORD VTS | CLINICAL DISTINCTION</a:t>
            </a:r>
            <a:endParaRPr lang="en-US" sz="1050" dirty="0"/>
          </a:p>
        </p:txBody>
      </p:sp>
      <p:sp>
        <p:nvSpPr>
          <p:cNvPr id="28" name="Text 1"/>
          <p:cNvSpPr/>
          <p:nvPr/>
        </p:nvSpPr>
        <p:spPr>
          <a:xfrm>
            <a:off x="723900" y="581025"/>
            <a:ext cx="11468100" cy="335161"/>
          </a:xfrm>
          <a:prstGeom prst="rect">
            <a:avLst/>
          </a:prstGeom>
          <a:noFill/>
          <a:ln/>
        </p:spPr>
        <p:txBody>
          <a:bodyPr vert="horz" wrap="square" lIns="0" tIns="0" rIns="0" bIns="0" rtlCol="0" anchor="ctr"/>
          <a:lstStyle/>
          <a:p>
            <a:pPr marL="0" indent="0">
              <a:lnSpc>
                <a:spcPts val="2640"/>
              </a:lnSpc>
              <a:buNone/>
            </a:pPr>
            <a:r>
              <a:rPr lang="en-US" sz="2400" b="1" dirty="0">
                <a:solidFill>
                  <a:srgbClr val="2D3436"/>
                </a:solidFill>
              </a:rPr>
              <a:t>Distinguishing Lower UTI from Pyelonephritis</a:t>
            </a:r>
            <a:endParaRPr lang="en-US" sz="2400" dirty="0"/>
          </a:p>
        </p:txBody>
      </p:sp>
      <p:sp>
        <p:nvSpPr>
          <p:cNvPr id="29" name="Text 2"/>
          <p:cNvSpPr/>
          <p:nvPr/>
        </p:nvSpPr>
        <p:spPr>
          <a:xfrm>
            <a:off x="1019175" y="1406723"/>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Lower UTI (Cystitis)</a:t>
            </a:r>
            <a:endParaRPr lang="en-US" sz="1350" dirty="0"/>
          </a:p>
        </p:txBody>
      </p:sp>
      <p:sp>
        <p:nvSpPr>
          <p:cNvPr id="30" name="Text 3"/>
          <p:cNvSpPr/>
          <p:nvPr/>
        </p:nvSpPr>
        <p:spPr>
          <a:xfrm>
            <a:off x="904875" y="1821061"/>
            <a:ext cx="913257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Localized symptoms: Dysuria, frequency, urgency</a:t>
            </a:r>
            <a:endParaRPr lang="en-US" sz="1275" dirty="0"/>
          </a:p>
        </p:txBody>
      </p:sp>
      <p:sp>
        <p:nvSpPr>
          <p:cNvPr id="31" name="Text 4"/>
          <p:cNvSpPr/>
          <p:nvPr/>
        </p:nvSpPr>
        <p:spPr>
          <a:xfrm>
            <a:off x="904875" y="2159198"/>
            <a:ext cx="524637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Suprapubic pain or pressure</a:t>
            </a:r>
            <a:endParaRPr lang="en-US" sz="1275" dirty="0"/>
          </a:p>
        </p:txBody>
      </p:sp>
      <p:sp>
        <p:nvSpPr>
          <p:cNvPr id="32" name="Text 5"/>
          <p:cNvSpPr/>
          <p:nvPr/>
        </p:nvSpPr>
        <p:spPr>
          <a:xfrm>
            <a:off x="904875" y="2497336"/>
            <a:ext cx="680085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Cloudy, foul-smelling or dark urine</a:t>
            </a:r>
            <a:endParaRPr lang="en-US" sz="1275" dirty="0"/>
          </a:p>
        </p:txBody>
      </p:sp>
      <p:sp>
        <p:nvSpPr>
          <p:cNvPr id="33" name="Text 6"/>
          <p:cNvSpPr/>
          <p:nvPr/>
        </p:nvSpPr>
        <p:spPr>
          <a:xfrm>
            <a:off x="1019175" y="367278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Systemic Presentation</a:t>
            </a:r>
            <a:endParaRPr lang="en-US" sz="1350" dirty="0"/>
          </a:p>
        </p:txBody>
      </p:sp>
      <p:sp>
        <p:nvSpPr>
          <p:cNvPr id="34" name="Text 7"/>
          <p:cNvSpPr/>
          <p:nvPr/>
        </p:nvSpPr>
        <p:spPr>
          <a:xfrm>
            <a:off x="904875" y="4087118"/>
            <a:ext cx="738378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Patient is usually "systemically well"</a:t>
            </a:r>
            <a:endParaRPr lang="en-US" sz="1275" dirty="0"/>
          </a:p>
        </p:txBody>
      </p:sp>
      <p:sp>
        <p:nvSpPr>
          <p:cNvPr id="35" name="Text 8"/>
          <p:cNvSpPr/>
          <p:nvPr/>
        </p:nvSpPr>
        <p:spPr>
          <a:xfrm>
            <a:off x="904875" y="4425255"/>
            <a:ext cx="77724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Absence of loin pain or flank tenderness</a:t>
            </a:r>
            <a:endParaRPr lang="en-US" sz="1275" dirty="0"/>
          </a:p>
        </p:txBody>
      </p:sp>
      <p:sp>
        <p:nvSpPr>
          <p:cNvPr id="36" name="Text 9"/>
          <p:cNvSpPr/>
          <p:nvPr/>
        </p:nvSpPr>
        <p:spPr>
          <a:xfrm>
            <a:off x="904875" y="4763393"/>
            <a:ext cx="738378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No fever or only low-grade temperature</a:t>
            </a:r>
            <a:endParaRPr lang="en-US" sz="1275" dirty="0"/>
          </a:p>
        </p:txBody>
      </p:sp>
      <p:sp>
        <p:nvSpPr>
          <p:cNvPr id="37" name="Text 10"/>
          <p:cNvSpPr/>
          <p:nvPr/>
        </p:nvSpPr>
        <p:spPr>
          <a:xfrm>
            <a:off x="6781800" y="140672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Upper UTI (Pyelonephritis)</a:t>
            </a:r>
            <a:endParaRPr lang="en-US" sz="1350" dirty="0"/>
          </a:p>
        </p:txBody>
      </p:sp>
      <p:sp>
        <p:nvSpPr>
          <p:cNvPr id="38" name="Text 11"/>
          <p:cNvSpPr/>
          <p:nvPr/>
        </p:nvSpPr>
        <p:spPr>
          <a:xfrm>
            <a:off x="6667500" y="1821061"/>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High Fever (&gt;38°C) and visible rigors</a:t>
            </a:r>
            <a:endParaRPr lang="en-US" sz="1275" dirty="0"/>
          </a:p>
        </p:txBody>
      </p:sp>
      <p:sp>
        <p:nvSpPr>
          <p:cNvPr id="39" name="Text 12"/>
          <p:cNvSpPr/>
          <p:nvPr/>
        </p:nvSpPr>
        <p:spPr>
          <a:xfrm>
            <a:off x="6667500" y="2159198"/>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Unilateral or bilateral Loin/Flank pain</a:t>
            </a:r>
            <a:endParaRPr lang="en-US" sz="1275" dirty="0"/>
          </a:p>
        </p:txBody>
      </p:sp>
      <p:sp>
        <p:nvSpPr>
          <p:cNvPr id="40" name="Text 13"/>
          <p:cNvSpPr/>
          <p:nvPr/>
        </p:nvSpPr>
        <p:spPr>
          <a:xfrm>
            <a:off x="6667500" y="2497336"/>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Nausea and persistent vomiting</a:t>
            </a:r>
            <a:endParaRPr lang="en-US" sz="1275" dirty="0"/>
          </a:p>
        </p:txBody>
      </p:sp>
      <p:sp>
        <p:nvSpPr>
          <p:cNvPr id="41" name="Text 14"/>
          <p:cNvSpPr/>
          <p:nvPr/>
        </p:nvSpPr>
        <p:spPr>
          <a:xfrm>
            <a:off x="6781800" y="367278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rPr>
              <a:t>Clinical Indicators</a:t>
            </a:r>
            <a:endParaRPr lang="en-US" sz="1350" dirty="0"/>
          </a:p>
        </p:txBody>
      </p:sp>
      <p:sp>
        <p:nvSpPr>
          <p:cNvPr id="42" name="Text 15"/>
          <p:cNvSpPr/>
          <p:nvPr/>
        </p:nvSpPr>
        <p:spPr>
          <a:xfrm>
            <a:off x="6667500" y="4087118"/>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Significant Renal Angle Tenderness</a:t>
            </a:r>
            <a:endParaRPr lang="en-US" sz="1275" dirty="0"/>
          </a:p>
        </p:txBody>
      </p:sp>
      <p:sp>
        <p:nvSpPr>
          <p:cNvPr id="43" name="Text 16"/>
          <p:cNvSpPr/>
          <p:nvPr/>
        </p:nvSpPr>
        <p:spPr>
          <a:xfrm>
            <a:off x="6667500" y="4425255"/>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Systemically unwell / toxic appearance</a:t>
            </a:r>
            <a:endParaRPr lang="en-US" sz="1275" dirty="0"/>
          </a:p>
        </p:txBody>
      </p:sp>
      <p:sp>
        <p:nvSpPr>
          <p:cNvPr id="44" name="Text 17"/>
          <p:cNvSpPr/>
          <p:nvPr/>
        </p:nvSpPr>
        <p:spPr>
          <a:xfrm>
            <a:off x="6667500" y="4763393"/>
            <a:ext cx="552450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A5568"/>
                </a:solidFill>
              </a:rPr>
              <a:t>Potential progression to Urosepsis</a:t>
            </a:r>
            <a:endParaRPr lang="en-US" sz="1275" dirty="0"/>
          </a:p>
        </p:txBody>
      </p:sp>
      <p:sp>
        <p:nvSpPr>
          <p:cNvPr id="45" name="Text 18"/>
          <p:cNvSpPr/>
          <p:nvPr/>
        </p:nvSpPr>
        <p:spPr>
          <a:xfrm>
            <a:off x="809625" y="5881688"/>
            <a:ext cx="357188" cy="447675"/>
          </a:xfrm>
          <a:prstGeom prst="rect">
            <a:avLst/>
          </a:prstGeom>
          <a:noFill/>
          <a:ln/>
        </p:spPr>
        <p:txBody>
          <a:bodyPr vert="horz" wrap="square" lIns="0" tIns="0" rIns="0" bIns="0" rtlCol="0" anchor="ctr"/>
          <a:lstStyle/>
          <a:p>
            <a:pPr marL="0" indent="0">
              <a:lnSpc>
                <a:spcPts val="1463"/>
              </a:lnSpc>
              <a:buNone/>
            </a:pPr>
            <a:r>
              <a:rPr lang="en-US" sz="975" b="1" dirty="0">
                <a:solidFill>
                  <a:srgbClr val="2D3436"/>
                </a:solidFill>
              </a:rPr>
              <a:t>AKT TIP</a:t>
            </a:r>
            <a:endParaRPr lang="en-US" sz="975" dirty="0"/>
          </a:p>
        </p:txBody>
      </p:sp>
      <p:sp>
        <p:nvSpPr>
          <p:cNvPr id="46" name="Text 19"/>
          <p:cNvSpPr/>
          <p:nvPr/>
        </p:nvSpPr>
        <p:spPr>
          <a:xfrm>
            <a:off x="1452563" y="5876925"/>
            <a:ext cx="100250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Pyelonephritis is a clinical diagnosis. Do not wait for MSU results to start treatment if fever and loin pain are present. Treatment duration is 7–14 days, unlike the 3 days for simple cystitis.</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412403"/>
            <a:ext cx="57150" cy="457200"/>
          </a:xfrm>
          <a:prstGeom prst="rect">
            <a:avLst/>
          </a:prstGeom>
        </p:spPr>
      </p:pic>
      <p:pic>
        <p:nvPicPr>
          <p:cNvPr id="5" name="Image 3" descr="preencoded.png"/>
          <p:cNvPicPr>
            <a:picLocks noChangeAspect="1"/>
          </p:cNvPicPr>
          <p:nvPr/>
        </p:nvPicPr>
        <p:blipFill>
          <a:blip r:embed="rId5"/>
          <a:stretch>
            <a:fillRect/>
          </a:stretch>
        </p:blipFill>
        <p:spPr>
          <a:xfrm>
            <a:off x="381000" y="1495276"/>
            <a:ext cx="5595938" cy="1257300"/>
          </a:xfrm>
          <a:prstGeom prst="rect">
            <a:avLst/>
          </a:prstGeom>
        </p:spPr>
      </p:pic>
      <p:pic>
        <p:nvPicPr>
          <p:cNvPr id="6" name="Image 4" descr="preencoded.png"/>
          <p:cNvPicPr>
            <a:picLocks noChangeAspect="1"/>
          </p:cNvPicPr>
          <p:nvPr/>
        </p:nvPicPr>
        <p:blipFill>
          <a:blip r:embed="rId6"/>
          <a:stretch>
            <a:fillRect/>
          </a:stretch>
        </p:blipFill>
        <p:spPr>
          <a:xfrm>
            <a:off x="616744" y="1722834"/>
            <a:ext cx="214313" cy="175320"/>
          </a:xfrm>
          <a:prstGeom prst="rect">
            <a:avLst/>
          </a:prstGeom>
        </p:spPr>
      </p:pic>
      <p:pic>
        <p:nvPicPr>
          <p:cNvPr id="7" name="Image 5" descr="preencoded.png"/>
          <p:cNvPicPr>
            <a:picLocks noChangeAspect="1"/>
          </p:cNvPicPr>
          <p:nvPr/>
        </p:nvPicPr>
        <p:blipFill>
          <a:blip r:embed="rId7"/>
          <a:stretch>
            <a:fillRect/>
          </a:stretch>
        </p:blipFill>
        <p:spPr>
          <a:xfrm>
            <a:off x="381000" y="2943076"/>
            <a:ext cx="5595938" cy="1257300"/>
          </a:xfrm>
          <a:prstGeom prst="rect">
            <a:avLst/>
          </a:prstGeom>
        </p:spPr>
      </p:pic>
      <p:pic>
        <p:nvPicPr>
          <p:cNvPr id="8" name="Image 6" descr="preencoded.png"/>
          <p:cNvPicPr>
            <a:picLocks noChangeAspect="1"/>
          </p:cNvPicPr>
          <p:nvPr/>
        </p:nvPicPr>
        <p:blipFill>
          <a:blip r:embed="rId8"/>
          <a:stretch>
            <a:fillRect/>
          </a:stretch>
        </p:blipFill>
        <p:spPr>
          <a:xfrm>
            <a:off x="616744" y="3170634"/>
            <a:ext cx="214313" cy="175320"/>
          </a:xfrm>
          <a:prstGeom prst="rect">
            <a:avLst/>
          </a:prstGeom>
        </p:spPr>
      </p:pic>
      <p:pic>
        <p:nvPicPr>
          <p:cNvPr id="9" name="Image 7" descr="preencoded.png"/>
          <p:cNvPicPr>
            <a:picLocks noChangeAspect="1"/>
          </p:cNvPicPr>
          <p:nvPr/>
        </p:nvPicPr>
        <p:blipFill>
          <a:blip r:embed="rId9"/>
          <a:stretch>
            <a:fillRect/>
          </a:stretch>
        </p:blipFill>
        <p:spPr>
          <a:xfrm>
            <a:off x="381000" y="4390876"/>
            <a:ext cx="5595938" cy="1257300"/>
          </a:xfrm>
          <a:prstGeom prst="rect">
            <a:avLst/>
          </a:prstGeom>
        </p:spPr>
      </p:pic>
      <p:pic>
        <p:nvPicPr>
          <p:cNvPr id="10" name="Image 8" descr="preencoded.png"/>
          <p:cNvPicPr>
            <a:picLocks noChangeAspect="1"/>
          </p:cNvPicPr>
          <p:nvPr/>
        </p:nvPicPr>
        <p:blipFill>
          <a:blip r:embed="rId10"/>
          <a:stretch>
            <a:fillRect/>
          </a:stretch>
        </p:blipFill>
        <p:spPr>
          <a:xfrm>
            <a:off x="616744" y="4618434"/>
            <a:ext cx="214313" cy="175320"/>
          </a:xfrm>
          <a:prstGeom prst="rect">
            <a:avLst/>
          </a:prstGeom>
        </p:spPr>
      </p:pic>
      <p:pic>
        <p:nvPicPr>
          <p:cNvPr id="11" name="Image 9" descr="preencoded.png"/>
          <p:cNvPicPr>
            <a:picLocks noChangeAspect="1"/>
          </p:cNvPicPr>
          <p:nvPr/>
        </p:nvPicPr>
        <p:blipFill>
          <a:blip r:embed="rId11"/>
          <a:stretch>
            <a:fillRect/>
          </a:stretch>
        </p:blipFill>
        <p:spPr>
          <a:xfrm>
            <a:off x="6215063" y="1495276"/>
            <a:ext cx="5595938" cy="1247924"/>
          </a:xfrm>
          <a:prstGeom prst="rect">
            <a:avLst/>
          </a:prstGeom>
        </p:spPr>
      </p:pic>
      <p:pic>
        <p:nvPicPr>
          <p:cNvPr id="12" name="Image 10" descr="preencoded.png"/>
          <p:cNvPicPr>
            <a:picLocks noChangeAspect="1"/>
          </p:cNvPicPr>
          <p:nvPr/>
        </p:nvPicPr>
        <p:blipFill>
          <a:blip r:embed="rId12"/>
          <a:stretch>
            <a:fillRect/>
          </a:stretch>
        </p:blipFill>
        <p:spPr>
          <a:xfrm>
            <a:off x="6450806" y="1722834"/>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6215063" y="2933700"/>
            <a:ext cx="5595938" cy="1247924"/>
          </a:xfrm>
          <a:prstGeom prst="rect">
            <a:avLst/>
          </a:prstGeom>
        </p:spPr>
      </p:pic>
      <p:pic>
        <p:nvPicPr>
          <p:cNvPr id="14" name="Image 12" descr="preencoded.png"/>
          <p:cNvPicPr>
            <a:picLocks noChangeAspect="1"/>
          </p:cNvPicPr>
          <p:nvPr/>
        </p:nvPicPr>
        <p:blipFill>
          <a:blip r:embed="rId13"/>
          <a:stretch>
            <a:fillRect/>
          </a:stretch>
        </p:blipFill>
        <p:spPr>
          <a:xfrm>
            <a:off x="6450806" y="3161258"/>
            <a:ext cx="214313" cy="175320"/>
          </a:xfrm>
          <a:prstGeom prst="rect">
            <a:avLst/>
          </a:prstGeom>
        </p:spPr>
      </p:pic>
      <p:pic>
        <p:nvPicPr>
          <p:cNvPr id="15" name="Image 13" descr="preencoded.png"/>
          <p:cNvPicPr>
            <a:picLocks noChangeAspect="1"/>
          </p:cNvPicPr>
          <p:nvPr/>
        </p:nvPicPr>
        <p:blipFill>
          <a:blip r:embed="rId14"/>
          <a:stretch>
            <a:fillRect/>
          </a:stretch>
        </p:blipFill>
        <p:spPr>
          <a:xfrm>
            <a:off x="6215063" y="4372124"/>
            <a:ext cx="5595938" cy="1276350"/>
          </a:xfrm>
          <a:prstGeom prst="rect">
            <a:avLst/>
          </a:prstGeom>
        </p:spPr>
      </p:pic>
      <p:pic>
        <p:nvPicPr>
          <p:cNvPr id="16" name="Image 14" descr="preencoded.png"/>
          <p:cNvPicPr>
            <a:picLocks noChangeAspect="1"/>
          </p:cNvPicPr>
          <p:nvPr/>
        </p:nvPicPr>
        <p:blipFill>
          <a:blip r:embed="rId15"/>
          <a:stretch>
            <a:fillRect/>
          </a:stretch>
        </p:blipFill>
        <p:spPr>
          <a:xfrm>
            <a:off x="6450806" y="4599682"/>
            <a:ext cx="214313" cy="175320"/>
          </a:xfrm>
          <a:prstGeom prst="rect">
            <a:avLst/>
          </a:prstGeom>
        </p:spPr>
      </p:pic>
      <p:pic>
        <p:nvPicPr>
          <p:cNvPr id="17" name="Image 15" descr="preencoded.png"/>
          <p:cNvPicPr>
            <a:picLocks noChangeAspect="1"/>
          </p:cNvPicPr>
          <p:nvPr/>
        </p:nvPicPr>
        <p:blipFill>
          <a:blip r:embed="rId16"/>
          <a:stretch>
            <a:fillRect/>
          </a:stretch>
        </p:blipFill>
        <p:spPr>
          <a:xfrm>
            <a:off x="381000" y="5886450"/>
            <a:ext cx="11430000" cy="685800"/>
          </a:xfrm>
          <a:prstGeom prst="rect">
            <a:avLst/>
          </a:prstGeom>
        </p:spPr>
      </p:pic>
      <p:pic>
        <p:nvPicPr>
          <p:cNvPr id="18" name="Image 16" descr="preencoded.png"/>
          <p:cNvPicPr>
            <a:picLocks noChangeAspect="1"/>
          </p:cNvPicPr>
          <p:nvPr/>
        </p:nvPicPr>
        <p:blipFill>
          <a:blip r:embed="rId17"/>
          <a:stretch>
            <a:fillRect/>
          </a:stretch>
        </p:blipFill>
        <p:spPr>
          <a:xfrm>
            <a:off x="619125" y="6048375"/>
            <a:ext cx="981075" cy="228600"/>
          </a:xfrm>
          <a:prstGeom prst="rect">
            <a:avLst/>
          </a:prstGeom>
        </p:spPr>
      </p:pic>
      <p:sp>
        <p:nvSpPr>
          <p:cNvPr id="19" name="Text 0"/>
          <p:cNvSpPr/>
          <p:nvPr/>
        </p:nvSpPr>
        <p:spPr>
          <a:xfrm>
            <a:off x="581025" y="381000"/>
            <a:ext cx="5667375"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636E72"/>
                </a:solidFill>
                <a:latin typeface="Inter" pitchFamily="34" charset="0"/>
                <a:ea typeface="Inter" pitchFamily="34" charset="-122"/>
                <a:cs typeface="Inter" pitchFamily="34" charset="-120"/>
              </a:rPr>
              <a:t>BRADFORD VTS | CYSTITIS</a:t>
            </a:r>
            <a:endParaRPr lang="en-US" sz="1050" dirty="0"/>
          </a:p>
        </p:txBody>
      </p:sp>
      <p:sp>
        <p:nvSpPr>
          <p:cNvPr id="20" name="Text 1"/>
          <p:cNvSpPr/>
          <p:nvPr/>
        </p:nvSpPr>
        <p:spPr>
          <a:xfrm>
            <a:off x="581025" y="581025"/>
            <a:ext cx="11610975"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D3436"/>
                </a:solidFill>
                <a:latin typeface="Inter" pitchFamily="34" charset="0"/>
                <a:ea typeface="Inter" pitchFamily="34" charset="-122"/>
                <a:cs typeface="Inter" pitchFamily="34" charset="-120"/>
              </a:rPr>
              <a:t>Differential Diagnosis of Urinary Symptoms</a:t>
            </a:r>
            <a:endParaRPr lang="en-US" sz="2100" dirty="0"/>
          </a:p>
        </p:txBody>
      </p:sp>
      <p:sp>
        <p:nvSpPr>
          <p:cNvPr id="21" name="Text 2"/>
          <p:cNvSpPr/>
          <p:nvPr/>
        </p:nvSpPr>
        <p:spPr>
          <a:xfrm>
            <a:off x="581025" y="1091505"/>
            <a:ext cx="11610975" cy="213271"/>
          </a:xfrm>
          <a:prstGeom prst="rect">
            <a:avLst/>
          </a:prstGeom>
          <a:noFill/>
          <a:ln/>
        </p:spPr>
        <p:txBody>
          <a:bodyPr vert="horz" wrap="square" lIns="0" tIns="0" rIns="0" bIns="0" rtlCol="0" anchor="ctr"/>
          <a:lstStyle/>
          <a:p>
            <a:pPr marL="0" indent="0">
              <a:lnSpc>
                <a:spcPts val="1680"/>
              </a:lnSpc>
              <a:buNone/>
            </a:pPr>
            <a:r>
              <a:rPr lang="en-US" sz="1200" dirty="0">
                <a:solidFill>
                  <a:srgbClr val="636E72"/>
                </a:solidFill>
                <a:latin typeface="Inter" pitchFamily="34" charset="0"/>
                <a:ea typeface="Inter" pitchFamily="34" charset="-122"/>
                <a:cs typeface="Inter" pitchFamily="34" charset="-120"/>
              </a:rPr>
              <a:t>Exploring conditions that mimic UTI symptoms, such as urethral syndrome, vaginal candidiasis, STIs, and overactive bladder.</a:t>
            </a:r>
            <a:endParaRPr lang="en-US" sz="1200" dirty="0"/>
          </a:p>
        </p:txBody>
      </p:sp>
      <p:sp>
        <p:nvSpPr>
          <p:cNvPr id="22" name="Text 3"/>
          <p:cNvSpPr/>
          <p:nvPr/>
        </p:nvSpPr>
        <p:spPr>
          <a:xfrm>
            <a:off x="952500" y="1666726"/>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Urethral Syndrome</a:t>
            </a:r>
            <a:endParaRPr lang="en-US" sz="1350" dirty="0"/>
          </a:p>
        </p:txBody>
      </p:sp>
      <p:sp>
        <p:nvSpPr>
          <p:cNvPr id="23" name="Text 4"/>
          <p:cNvSpPr/>
          <p:nvPr/>
        </p:nvSpPr>
        <p:spPr>
          <a:xfrm>
            <a:off x="609600" y="2000101"/>
            <a:ext cx="513873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Classic symptoms of dysuria and frequency but with a consistently negative MSU culture. No identifiable microbiological cause.</a:t>
            </a:r>
            <a:endParaRPr lang="en-US" sz="1125" dirty="0"/>
          </a:p>
        </p:txBody>
      </p:sp>
      <p:sp>
        <p:nvSpPr>
          <p:cNvPr id="24" name="Text 5"/>
          <p:cNvSpPr/>
          <p:nvPr/>
        </p:nvSpPr>
        <p:spPr>
          <a:xfrm>
            <a:off x="952500" y="3114526"/>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Vaginal Candidiasis (Thrush)</a:t>
            </a:r>
            <a:endParaRPr lang="en-US" sz="1350" dirty="0"/>
          </a:p>
        </p:txBody>
      </p:sp>
      <p:sp>
        <p:nvSpPr>
          <p:cNvPr id="25" name="Text 6"/>
          <p:cNvSpPr/>
          <p:nvPr/>
        </p:nvSpPr>
        <p:spPr>
          <a:xfrm>
            <a:off x="609600" y="3447901"/>
            <a:ext cx="513873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Presents with external dysuria (vulval burning) and white curd-like discharge. Characteristically lacks urinary frequency or urgency.</a:t>
            </a:r>
            <a:endParaRPr lang="en-US" sz="1125" dirty="0"/>
          </a:p>
        </p:txBody>
      </p:sp>
      <p:sp>
        <p:nvSpPr>
          <p:cNvPr id="26" name="Text 7"/>
          <p:cNvSpPr/>
          <p:nvPr/>
        </p:nvSpPr>
        <p:spPr>
          <a:xfrm>
            <a:off x="952500" y="4562326"/>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Chlamydia / STIs</a:t>
            </a:r>
            <a:endParaRPr lang="en-US" sz="1350" dirty="0"/>
          </a:p>
        </p:txBody>
      </p:sp>
      <p:sp>
        <p:nvSpPr>
          <p:cNvPr id="27" name="Text 8"/>
          <p:cNvSpPr/>
          <p:nvPr/>
        </p:nvSpPr>
        <p:spPr>
          <a:xfrm>
            <a:off x="609600" y="4895701"/>
            <a:ext cx="513873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Suspect in sexually active women under 25. Dysuria may be accompanied by vaginal discharge or post-coital bleeding. Always offer STI screening.</a:t>
            </a:r>
            <a:endParaRPr lang="en-US" sz="1125" dirty="0"/>
          </a:p>
        </p:txBody>
      </p:sp>
      <p:sp>
        <p:nvSpPr>
          <p:cNvPr id="28" name="Text 9"/>
          <p:cNvSpPr/>
          <p:nvPr/>
        </p:nvSpPr>
        <p:spPr>
          <a:xfrm>
            <a:off x="6786563" y="1666726"/>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Overactive Bladder (OAB)</a:t>
            </a:r>
            <a:endParaRPr lang="en-US" sz="1350" dirty="0"/>
          </a:p>
        </p:txBody>
      </p:sp>
      <p:sp>
        <p:nvSpPr>
          <p:cNvPr id="29" name="Text 10"/>
          <p:cNvSpPr/>
          <p:nvPr/>
        </p:nvSpPr>
        <p:spPr>
          <a:xfrm>
            <a:off x="6443663" y="2000101"/>
            <a:ext cx="513873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Significant urgency and frequency without the stinging sensation of dysuria. Dipstick assessment is usually clear of infection markers.</a:t>
            </a:r>
            <a:endParaRPr lang="en-US" sz="1125" dirty="0"/>
          </a:p>
        </p:txBody>
      </p:sp>
      <p:sp>
        <p:nvSpPr>
          <p:cNvPr id="30" name="Text 11"/>
          <p:cNvSpPr/>
          <p:nvPr/>
        </p:nvSpPr>
        <p:spPr>
          <a:xfrm>
            <a:off x="6786563" y="310515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Bladder Calculus or Tumour</a:t>
            </a:r>
            <a:endParaRPr lang="en-US" sz="1350" dirty="0"/>
          </a:p>
        </p:txBody>
      </p:sp>
      <p:sp>
        <p:nvSpPr>
          <p:cNvPr id="31" name="Text 12"/>
          <p:cNvSpPr/>
          <p:nvPr/>
        </p:nvSpPr>
        <p:spPr>
          <a:xfrm>
            <a:off x="6443663" y="3438525"/>
            <a:ext cx="5138738" cy="400050"/>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May present with haematuria or recurrent UTI. </a:t>
            </a:r>
            <a:r>
              <a:rPr lang="en-US" sz="1125" b="1" dirty="0">
                <a:solidFill>
                  <a:srgbClr val="D63031"/>
                </a:solidFill>
                <a:latin typeface="Inter" pitchFamily="34" charset="0"/>
                <a:ea typeface="Inter" pitchFamily="34" charset="-122"/>
                <a:cs typeface="Inter" pitchFamily="34" charset="-120"/>
              </a:rPr>
              <a:t>Red Flag:</a:t>
            </a:r>
            <a:r>
              <a:rPr lang="en-US" sz="1125" dirty="0">
                <a:solidFill>
                  <a:srgbClr val="4A4A4A"/>
                </a:solidFill>
                <a:latin typeface="Inter" pitchFamily="34" charset="0"/>
                <a:ea typeface="Inter" pitchFamily="34" charset="-122"/>
                <a:cs typeface="Inter" pitchFamily="34" charset="-120"/>
              </a:rPr>
              <a:t> Persistent haematuria after treating UTI requires urgent 2WW referral.</a:t>
            </a:r>
            <a:endParaRPr lang="en-US" sz="1125" dirty="0"/>
          </a:p>
        </p:txBody>
      </p:sp>
      <p:sp>
        <p:nvSpPr>
          <p:cNvPr id="32" name="Text 13"/>
          <p:cNvSpPr/>
          <p:nvPr/>
        </p:nvSpPr>
        <p:spPr>
          <a:xfrm>
            <a:off x="6786563" y="4543574"/>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3436"/>
                </a:solidFill>
                <a:latin typeface="Inter" pitchFamily="34" charset="0"/>
                <a:ea typeface="Inter" pitchFamily="34" charset="-122"/>
                <a:cs typeface="Inter" pitchFamily="34" charset="-120"/>
              </a:rPr>
              <a:t>Interstitial Cystitis</a:t>
            </a:r>
            <a:endParaRPr lang="en-US" sz="1350" dirty="0"/>
          </a:p>
        </p:txBody>
      </p:sp>
      <p:sp>
        <p:nvSpPr>
          <p:cNvPr id="33" name="Text 14"/>
          <p:cNvSpPr/>
          <p:nvPr/>
        </p:nvSpPr>
        <p:spPr>
          <a:xfrm>
            <a:off x="6443663" y="4876949"/>
            <a:ext cx="5138738" cy="600075"/>
          </a:xfrm>
          <a:prstGeom prst="rect">
            <a:avLst/>
          </a:prstGeom>
          <a:noFill/>
          <a:ln/>
        </p:spPr>
        <p:txBody>
          <a:bodyPr vert="horz" wrap="square" lIns="0" tIns="0" rIns="0" bIns="0" rtlCol="0" anchor="ctr"/>
          <a:lstStyle/>
          <a:p>
            <a:pPr marL="0" indent="0">
              <a:lnSpc>
                <a:spcPts val="1575"/>
              </a:lnSpc>
              <a:buNone/>
            </a:pPr>
            <a:r>
              <a:rPr lang="en-US" sz="1125" dirty="0">
                <a:solidFill>
                  <a:srgbClr val="4A4A4A"/>
                </a:solidFill>
                <a:latin typeface="Inter" pitchFamily="34" charset="0"/>
                <a:ea typeface="Inter" pitchFamily="34" charset="-122"/>
                <a:cs typeface="Inter" pitchFamily="34" charset="-120"/>
              </a:rPr>
              <a:t>A chronic condition involving pelvic pain, pressure, and frequent urination lasting for months. Cultures are negative; managed as a specialist diagnosis.</a:t>
            </a:r>
            <a:endParaRPr lang="en-US" sz="1125" dirty="0"/>
          </a:p>
        </p:txBody>
      </p:sp>
      <p:sp>
        <p:nvSpPr>
          <p:cNvPr id="34" name="Text 15"/>
          <p:cNvSpPr/>
          <p:nvPr/>
        </p:nvSpPr>
        <p:spPr>
          <a:xfrm>
            <a:off x="695325" y="6048375"/>
            <a:ext cx="1390243" cy="228600"/>
          </a:xfrm>
          <a:prstGeom prst="rect">
            <a:avLst/>
          </a:prstGeom>
          <a:noFill/>
          <a:ln/>
        </p:spPr>
        <p:txBody>
          <a:bodyPr vert="horz" wrap="none" lIns="0" tIns="0" rIns="0" bIns="0" rtlCol="0" anchor="ctr"/>
          <a:lstStyle/>
          <a:p>
            <a:pPr marL="0" indent="0">
              <a:lnSpc>
                <a:spcPts val="1350"/>
              </a:lnSpc>
              <a:buNone/>
            </a:pPr>
            <a:r>
              <a:rPr lang="en-US" sz="900" b="1" dirty="0">
                <a:solidFill>
                  <a:srgbClr val="2D3436"/>
                </a:solidFill>
                <a:latin typeface="Inter" pitchFamily="34" charset="0"/>
                <a:ea typeface="Inter" pitchFamily="34" charset="-122"/>
                <a:cs typeface="Inter" pitchFamily="34" charset="-120"/>
              </a:rPr>
              <a:t>SCA EXAM TIP</a:t>
            </a:r>
            <a:endParaRPr lang="en-US" sz="900" dirty="0"/>
          </a:p>
        </p:txBody>
      </p:sp>
      <p:sp>
        <p:nvSpPr>
          <p:cNvPr id="35" name="Text 16"/>
          <p:cNvSpPr/>
          <p:nvPr/>
        </p:nvSpPr>
        <p:spPr>
          <a:xfrm>
            <a:off x="1743075" y="6029325"/>
            <a:ext cx="9829800" cy="400050"/>
          </a:xfrm>
          <a:prstGeom prst="rect">
            <a:avLst/>
          </a:prstGeom>
          <a:noFill/>
          <a:ln/>
        </p:spPr>
        <p:txBody>
          <a:bodyPr vert="horz" wrap="square" lIns="0" tIns="0" rIns="0" bIns="0" rtlCol="0" anchor="ctr"/>
          <a:lstStyle/>
          <a:p>
            <a:pPr marL="0" indent="0">
              <a:lnSpc>
                <a:spcPts val="1575"/>
              </a:lnSpc>
              <a:buNone/>
            </a:pPr>
            <a:r>
              <a:rPr lang="en-US" sz="1050" dirty="0">
                <a:solidFill>
                  <a:srgbClr val="2D3436"/>
                </a:solidFill>
                <a:latin typeface="Inter" pitchFamily="34" charset="0"/>
                <a:ea typeface="Inter" pitchFamily="34" charset="-122"/>
                <a:cs typeface="Inter" pitchFamily="34" charset="-120"/>
              </a:rPr>
              <a:t>In a 10-minute consultation, always ask about </a:t>
            </a:r>
            <a:r>
              <a:rPr lang="en-US" sz="1050" b="1" dirty="0">
                <a:solidFill>
                  <a:srgbClr val="2D3436"/>
                </a:solidFill>
                <a:latin typeface="Inter" pitchFamily="34" charset="0"/>
                <a:ea typeface="Inter" pitchFamily="34" charset="-122"/>
                <a:cs typeface="Inter" pitchFamily="34" charset="-120"/>
              </a:rPr>
              <a:t>vaginal discharge</a:t>
            </a:r>
            <a:r>
              <a:rPr lang="en-US" sz="1050" dirty="0">
                <a:solidFill>
                  <a:srgbClr val="2D3436"/>
                </a:solidFill>
                <a:latin typeface="Inter" pitchFamily="34" charset="0"/>
                <a:ea typeface="Inter" pitchFamily="34" charset="-122"/>
                <a:cs typeface="Inter" pitchFamily="34" charset="-120"/>
              </a:rPr>
              <a:t> and </a:t>
            </a:r>
            <a:r>
              <a:rPr lang="en-US" sz="1050" b="1" dirty="0">
                <a:solidFill>
                  <a:srgbClr val="2D3436"/>
                </a:solidFill>
                <a:latin typeface="Inter" pitchFamily="34" charset="0"/>
                <a:ea typeface="Inter" pitchFamily="34" charset="-122"/>
                <a:cs typeface="Inter" pitchFamily="34" charset="-120"/>
              </a:rPr>
              <a:t>sexual history</a:t>
            </a:r>
            <a:r>
              <a:rPr lang="en-US" sz="1050" dirty="0">
                <a:solidFill>
                  <a:srgbClr val="2D3436"/>
                </a:solidFill>
                <a:latin typeface="Inter" pitchFamily="34" charset="0"/>
                <a:ea typeface="Inter" pitchFamily="34" charset="-122"/>
                <a:cs typeface="Inter" pitchFamily="34" charset="-120"/>
              </a:rPr>
              <a:t> in young women. If the dipstick is negative but symptoms persist, you must widen your differential to include STIs and explore the patient's concerns regarding sexual health.</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539948"/>
            <a:ext cx="57150" cy="476250"/>
          </a:xfrm>
          <a:prstGeom prst="rect">
            <a:avLst/>
          </a:prstGeom>
        </p:spPr>
      </p:pic>
      <p:pic>
        <p:nvPicPr>
          <p:cNvPr id="5" name="Image 3" descr="preencoded.png"/>
          <p:cNvPicPr>
            <a:picLocks noChangeAspect="1"/>
          </p:cNvPicPr>
          <p:nvPr/>
        </p:nvPicPr>
        <p:blipFill>
          <a:blip r:embed="rId5"/>
          <a:stretch>
            <a:fillRect/>
          </a:stretch>
        </p:blipFill>
        <p:spPr>
          <a:xfrm>
            <a:off x="571500" y="1921073"/>
            <a:ext cx="6457950" cy="4000500"/>
          </a:xfrm>
          <a:prstGeom prst="rect">
            <a:avLst/>
          </a:prstGeom>
        </p:spPr>
      </p:pic>
      <p:pic>
        <p:nvPicPr>
          <p:cNvPr id="6" name="Image 4" descr="preencoded.png"/>
          <p:cNvPicPr>
            <a:picLocks noChangeAspect="1"/>
          </p:cNvPicPr>
          <p:nvPr/>
        </p:nvPicPr>
        <p:blipFill>
          <a:blip r:embed="rId6"/>
          <a:stretch>
            <a:fillRect/>
          </a:stretch>
        </p:blipFill>
        <p:spPr>
          <a:xfrm>
            <a:off x="809625" y="2206823"/>
            <a:ext cx="238125" cy="190500"/>
          </a:xfrm>
          <a:prstGeom prst="rect">
            <a:avLst/>
          </a:prstGeom>
        </p:spPr>
      </p:pic>
      <p:pic>
        <p:nvPicPr>
          <p:cNvPr id="7" name="Image 5" descr="preencoded.png"/>
          <p:cNvPicPr>
            <a:picLocks noChangeAspect="1"/>
          </p:cNvPicPr>
          <p:nvPr/>
        </p:nvPicPr>
        <p:blipFill>
          <a:blip r:embed="rId7"/>
          <a:stretch>
            <a:fillRect/>
          </a:stretch>
        </p:blipFill>
        <p:spPr>
          <a:xfrm>
            <a:off x="809625" y="2635448"/>
            <a:ext cx="856804" cy="428625"/>
          </a:xfrm>
          <a:prstGeom prst="rect">
            <a:avLst/>
          </a:prstGeom>
        </p:spPr>
      </p:pic>
      <p:pic>
        <p:nvPicPr>
          <p:cNvPr id="8" name="Image 6" descr="preencoded.png"/>
          <p:cNvPicPr>
            <a:picLocks noChangeAspect="1"/>
          </p:cNvPicPr>
          <p:nvPr/>
        </p:nvPicPr>
        <p:blipFill>
          <a:blip r:embed="rId8"/>
          <a:stretch>
            <a:fillRect/>
          </a:stretch>
        </p:blipFill>
        <p:spPr>
          <a:xfrm>
            <a:off x="1666429" y="2635448"/>
            <a:ext cx="1019621" cy="428625"/>
          </a:xfrm>
          <a:prstGeom prst="rect">
            <a:avLst/>
          </a:prstGeom>
        </p:spPr>
      </p:pic>
      <p:pic>
        <p:nvPicPr>
          <p:cNvPr id="9" name="Image 7" descr="preencoded.png"/>
          <p:cNvPicPr>
            <a:picLocks noChangeAspect="1"/>
          </p:cNvPicPr>
          <p:nvPr/>
        </p:nvPicPr>
        <p:blipFill>
          <a:blip r:embed="rId9"/>
          <a:stretch>
            <a:fillRect/>
          </a:stretch>
        </p:blipFill>
        <p:spPr>
          <a:xfrm>
            <a:off x="2686050" y="2635448"/>
            <a:ext cx="1807518" cy="428625"/>
          </a:xfrm>
          <a:prstGeom prst="rect">
            <a:avLst/>
          </a:prstGeom>
        </p:spPr>
      </p:pic>
      <p:pic>
        <p:nvPicPr>
          <p:cNvPr id="10" name="Image 8" descr="preencoded.png"/>
          <p:cNvPicPr>
            <a:picLocks noChangeAspect="1"/>
          </p:cNvPicPr>
          <p:nvPr/>
        </p:nvPicPr>
        <p:blipFill>
          <a:blip r:embed="rId10"/>
          <a:stretch>
            <a:fillRect/>
          </a:stretch>
        </p:blipFill>
        <p:spPr>
          <a:xfrm>
            <a:off x="4493568" y="2635448"/>
            <a:ext cx="2297757" cy="428625"/>
          </a:xfrm>
          <a:prstGeom prst="rect">
            <a:avLst/>
          </a:prstGeom>
        </p:spPr>
      </p:pic>
      <p:pic>
        <p:nvPicPr>
          <p:cNvPr id="11" name="Image 9" descr="preencoded.png"/>
          <p:cNvPicPr>
            <a:picLocks noChangeAspect="1"/>
          </p:cNvPicPr>
          <p:nvPr/>
        </p:nvPicPr>
        <p:blipFill>
          <a:blip r:embed="rId11"/>
          <a:stretch>
            <a:fillRect/>
          </a:stretch>
        </p:blipFill>
        <p:spPr>
          <a:xfrm>
            <a:off x="809625" y="3064073"/>
            <a:ext cx="856804" cy="742950"/>
          </a:xfrm>
          <a:prstGeom prst="rect">
            <a:avLst/>
          </a:prstGeom>
        </p:spPr>
      </p:pic>
      <p:pic>
        <p:nvPicPr>
          <p:cNvPr id="12" name="Image 10" descr="preencoded.png"/>
          <p:cNvPicPr>
            <a:picLocks noChangeAspect="1"/>
          </p:cNvPicPr>
          <p:nvPr/>
        </p:nvPicPr>
        <p:blipFill>
          <a:blip r:embed="rId12"/>
          <a:stretch>
            <a:fillRect/>
          </a:stretch>
        </p:blipFill>
        <p:spPr>
          <a:xfrm>
            <a:off x="1666429" y="3064073"/>
            <a:ext cx="1019621" cy="742950"/>
          </a:xfrm>
          <a:prstGeom prst="rect">
            <a:avLst/>
          </a:prstGeom>
        </p:spPr>
      </p:pic>
      <p:pic>
        <p:nvPicPr>
          <p:cNvPr id="13" name="Image 11" descr="preencoded.png"/>
          <p:cNvPicPr>
            <a:picLocks noChangeAspect="1"/>
          </p:cNvPicPr>
          <p:nvPr/>
        </p:nvPicPr>
        <p:blipFill>
          <a:blip r:embed="rId13"/>
          <a:stretch>
            <a:fillRect/>
          </a:stretch>
        </p:blipFill>
        <p:spPr>
          <a:xfrm>
            <a:off x="2686050" y="3064073"/>
            <a:ext cx="1807518" cy="742950"/>
          </a:xfrm>
          <a:prstGeom prst="rect">
            <a:avLst/>
          </a:prstGeom>
        </p:spPr>
      </p:pic>
      <p:pic>
        <p:nvPicPr>
          <p:cNvPr id="14" name="Image 12" descr="preencoded.png"/>
          <p:cNvPicPr>
            <a:picLocks noChangeAspect="1"/>
          </p:cNvPicPr>
          <p:nvPr/>
        </p:nvPicPr>
        <p:blipFill>
          <a:blip r:embed="rId14"/>
          <a:stretch>
            <a:fillRect/>
          </a:stretch>
        </p:blipFill>
        <p:spPr>
          <a:xfrm>
            <a:off x="4493568" y="3064073"/>
            <a:ext cx="2297757" cy="742950"/>
          </a:xfrm>
          <a:prstGeom prst="rect">
            <a:avLst/>
          </a:prstGeom>
        </p:spPr>
      </p:pic>
      <p:pic>
        <p:nvPicPr>
          <p:cNvPr id="15" name="Image 13" descr="preencoded.png"/>
          <p:cNvPicPr>
            <a:picLocks noChangeAspect="1"/>
          </p:cNvPicPr>
          <p:nvPr/>
        </p:nvPicPr>
        <p:blipFill>
          <a:blip r:embed="rId15"/>
          <a:stretch>
            <a:fillRect/>
          </a:stretch>
        </p:blipFill>
        <p:spPr>
          <a:xfrm>
            <a:off x="809625" y="3807023"/>
            <a:ext cx="856804" cy="742950"/>
          </a:xfrm>
          <a:prstGeom prst="rect">
            <a:avLst/>
          </a:prstGeom>
        </p:spPr>
      </p:pic>
      <p:pic>
        <p:nvPicPr>
          <p:cNvPr id="16" name="Image 14" descr="preencoded.png"/>
          <p:cNvPicPr>
            <a:picLocks noChangeAspect="1"/>
          </p:cNvPicPr>
          <p:nvPr/>
        </p:nvPicPr>
        <p:blipFill>
          <a:blip r:embed="rId16"/>
          <a:stretch>
            <a:fillRect/>
          </a:stretch>
        </p:blipFill>
        <p:spPr>
          <a:xfrm>
            <a:off x="1666429" y="3807023"/>
            <a:ext cx="1019621" cy="742950"/>
          </a:xfrm>
          <a:prstGeom prst="rect">
            <a:avLst/>
          </a:prstGeom>
        </p:spPr>
      </p:pic>
      <p:pic>
        <p:nvPicPr>
          <p:cNvPr id="17" name="Image 15" descr="preencoded.png"/>
          <p:cNvPicPr>
            <a:picLocks noChangeAspect="1"/>
          </p:cNvPicPr>
          <p:nvPr/>
        </p:nvPicPr>
        <p:blipFill>
          <a:blip r:embed="rId17"/>
          <a:stretch>
            <a:fillRect/>
          </a:stretch>
        </p:blipFill>
        <p:spPr>
          <a:xfrm>
            <a:off x="2686050" y="3807023"/>
            <a:ext cx="1807518" cy="742950"/>
          </a:xfrm>
          <a:prstGeom prst="rect">
            <a:avLst/>
          </a:prstGeom>
        </p:spPr>
      </p:pic>
      <p:pic>
        <p:nvPicPr>
          <p:cNvPr id="18" name="Image 16" descr="preencoded.png"/>
          <p:cNvPicPr>
            <a:picLocks noChangeAspect="1"/>
          </p:cNvPicPr>
          <p:nvPr/>
        </p:nvPicPr>
        <p:blipFill>
          <a:blip r:embed="rId18"/>
          <a:stretch>
            <a:fillRect/>
          </a:stretch>
        </p:blipFill>
        <p:spPr>
          <a:xfrm>
            <a:off x="4493568" y="3807023"/>
            <a:ext cx="2297757" cy="742950"/>
          </a:xfrm>
          <a:prstGeom prst="rect">
            <a:avLst/>
          </a:prstGeom>
        </p:spPr>
      </p:pic>
      <p:pic>
        <p:nvPicPr>
          <p:cNvPr id="19" name="Image 17" descr="preencoded.png"/>
          <p:cNvPicPr>
            <a:picLocks noChangeAspect="1"/>
          </p:cNvPicPr>
          <p:nvPr/>
        </p:nvPicPr>
        <p:blipFill>
          <a:blip r:embed="rId19"/>
          <a:stretch>
            <a:fillRect/>
          </a:stretch>
        </p:blipFill>
        <p:spPr>
          <a:xfrm>
            <a:off x="809625" y="4549973"/>
            <a:ext cx="856804" cy="742950"/>
          </a:xfrm>
          <a:prstGeom prst="rect">
            <a:avLst/>
          </a:prstGeom>
        </p:spPr>
      </p:pic>
      <p:pic>
        <p:nvPicPr>
          <p:cNvPr id="20" name="Image 18" descr="preencoded.png"/>
          <p:cNvPicPr>
            <a:picLocks noChangeAspect="1"/>
          </p:cNvPicPr>
          <p:nvPr/>
        </p:nvPicPr>
        <p:blipFill>
          <a:blip r:embed="rId20"/>
          <a:stretch>
            <a:fillRect/>
          </a:stretch>
        </p:blipFill>
        <p:spPr>
          <a:xfrm>
            <a:off x="1666429" y="4549973"/>
            <a:ext cx="1019621" cy="742950"/>
          </a:xfrm>
          <a:prstGeom prst="rect">
            <a:avLst/>
          </a:prstGeom>
        </p:spPr>
      </p:pic>
      <p:pic>
        <p:nvPicPr>
          <p:cNvPr id="21" name="Image 19" descr="preencoded.png"/>
          <p:cNvPicPr>
            <a:picLocks noChangeAspect="1"/>
          </p:cNvPicPr>
          <p:nvPr/>
        </p:nvPicPr>
        <p:blipFill>
          <a:blip r:embed="rId13"/>
          <a:stretch>
            <a:fillRect/>
          </a:stretch>
        </p:blipFill>
        <p:spPr>
          <a:xfrm>
            <a:off x="2686050" y="4549973"/>
            <a:ext cx="1807518" cy="742950"/>
          </a:xfrm>
          <a:prstGeom prst="rect">
            <a:avLst/>
          </a:prstGeom>
        </p:spPr>
      </p:pic>
      <p:pic>
        <p:nvPicPr>
          <p:cNvPr id="22" name="Image 20" descr="preencoded.png"/>
          <p:cNvPicPr>
            <a:picLocks noChangeAspect="1"/>
          </p:cNvPicPr>
          <p:nvPr/>
        </p:nvPicPr>
        <p:blipFill>
          <a:blip r:embed="rId21"/>
          <a:stretch>
            <a:fillRect/>
          </a:stretch>
        </p:blipFill>
        <p:spPr>
          <a:xfrm>
            <a:off x="4493568" y="4549973"/>
            <a:ext cx="2297757" cy="742950"/>
          </a:xfrm>
          <a:prstGeom prst="rect">
            <a:avLst/>
          </a:prstGeom>
        </p:spPr>
      </p:pic>
      <p:pic>
        <p:nvPicPr>
          <p:cNvPr id="23" name="Image 21" descr="preencoded.png"/>
          <p:cNvPicPr>
            <a:picLocks noChangeAspect="1"/>
          </p:cNvPicPr>
          <p:nvPr/>
        </p:nvPicPr>
        <p:blipFill>
          <a:blip r:embed="rId22"/>
          <a:stretch>
            <a:fillRect/>
          </a:stretch>
        </p:blipFill>
        <p:spPr>
          <a:xfrm>
            <a:off x="7315200" y="1761530"/>
            <a:ext cx="4305300" cy="2667000"/>
          </a:xfrm>
          <a:prstGeom prst="rect">
            <a:avLst/>
          </a:prstGeom>
        </p:spPr>
      </p:pic>
      <p:pic>
        <p:nvPicPr>
          <p:cNvPr id="24" name="Image 22" descr="preencoded.png"/>
          <p:cNvPicPr>
            <a:picLocks noChangeAspect="1"/>
          </p:cNvPicPr>
          <p:nvPr/>
        </p:nvPicPr>
        <p:blipFill>
          <a:blip r:embed="rId23"/>
          <a:stretch>
            <a:fillRect/>
          </a:stretch>
        </p:blipFill>
        <p:spPr>
          <a:xfrm>
            <a:off x="7553325" y="2047280"/>
            <a:ext cx="238125" cy="190500"/>
          </a:xfrm>
          <a:prstGeom prst="rect">
            <a:avLst/>
          </a:prstGeom>
        </p:spPr>
      </p:pic>
      <p:pic>
        <p:nvPicPr>
          <p:cNvPr id="25" name="Image 23" descr="preencoded.png"/>
          <p:cNvPicPr>
            <a:picLocks noChangeAspect="1"/>
          </p:cNvPicPr>
          <p:nvPr/>
        </p:nvPicPr>
        <p:blipFill>
          <a:blip r:embed="rId24"/>
          <a:stretch>
            <a:fillRect/>
          </a:stretch>
        </p:blipFill>
        <p:spPr>
          <a:xfrm>
            <a:off x="7315200" y="4666655"/>
            <a:ext cx="4305300" cy="1414463"/>
          </a:xfrm>
          <a:prstGeom prst="rect">
            <a:avLst/>
          </a:prstGeom>
        </p:spPr>
      </p:pic>
      <p:pic>
        <p:nvPicPr>
          <p:cNvPr id="26" name="Image 24" descr="preencoded.png"/>
          <p:cNvPicPr>
            <a:picLocks noChangeAspect="1"/>
          </p:cNvPicPr>
          <p:nvPr/>
        </p:nvPicPr>
        <p:blipFill>
          <a:blip r:embed="rId25"/>
          <a:stretch>
            <a:fillRect/>
          </a:stretch>
        </p:blipFill>
        <p:spPr>
          <a:xfrm>
            <a:off x="7505700" y="5119092"/>
            <a:ext cx="190500" cy="253901"/>
          </a:xfrm>
          <a:prstGeom prst="rect">
            <a:avLst/>
          </a:prstGeom>
        </p:spPr>
      </p:pic>
      <p:sp>
        <p:nvSpPr>
          <p:cNvPr id="27" name="Text 0"/>
          <p:cNvSpPr/>
          <p:nvPr/>
        </p:nvSpPr>
        <p:spPr>
          <a:xfrm>
            <a:off x="819150" y="476250"/>
            <a:ext cx="6351240"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636E72"/>
                </a:solidFill>
              </a:rPr>
              <a:t>BRADFORD VTS | CYSTITIS</a:t>
            </a:r>
            <a:endParaRPr lang="en-US" sz="1050" dirty="0"/>
          </a:p>
        </p:txBody>
      </p:sp>
      <p:sp>
        <p:nvSpPr>
          <p:cNvPr id="28" name="Text 1"/>
          <p:cNvSpPr/>
          <p:nvPr/>
        </p:nvSpPr>
        <p:spPr>
          <a:xfrm>
            <a:off x="819150" y="714375"/>
            <a:ext cx="11372850"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D3436"/>
                </a:solidFill>
              </a:rPr>
              <a:t>Investigations: Mastering the Urine Dipstick</a:t>
            </a:r>
            <a:endParaRPr lang="en-US" sz="2400" dirty="0"/>
          </a:p>
        </p:txBody>
      </p:sp>
      <p:sp>
        <p:nvSpPr>
          <p:cNvPr id="29" name="Text 2"/>
          <p:cNvSpPr/>
          <p:nvPr/>
        </p:nvSpPr>
        <p:spPr>
          <a:xfrm>
            <a:off x="1162050" y="2159198"/>
            <a:ext cx="7315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7AE60"/>
                </a:solidFill>
              </a:rPr>
              <a:t>INTERPRETATION &amp; DECISION MATRIX</a:t>
            </a:r>
            <a:endParaRPr lang="en-US" sz="1500" dirty="0"/>
          </a:p>
        </p:txBody>
      </p:sp>
      <p:sp>
        <p:nvSpPr>
          <p:cNvPr id="30" name="Text 3"/>
          <p:cNvSpPr/>
          <p:nvPr/>
        </p:nvSpPr>
        <p:spPr>
          <a:xfrm>
            <a:off x="952500" y="2635448"/>
            <a:ext cx="853218"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36E72"/>
                </a:solidFill>
              </a:rPr>
              <a:t>Nitrites</a:t>
            </a:r>
            <a:endParaRPr lang="en-US" sz="1050" dirty="0"/>
          </a:p>
        </p:txBody>
      </p:sp>
      <p:sp>
        <p:nvSpPr>
          <p:cNvPr id="31" name="Text 4"/>
          <p:cNvSpPr/>
          <p:nvPr/>
        </p:nvSpPr>
        <p:spPr>
          <a:xfrm>
            <a:off x="1809304" y="2635448"/>
            <a:ext cx="1151742"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36E72"/>
                </a:solidFill>
              </a:rPr>
              <a:t>Leucocytes</a:t>
            </a:r>
            <a:endParaRPr lang="en-US" sz="1050" dirty="0"/>
          </a:p>
        </p:txBody>
      </p:sp>
      <p:sp>
        <p:nvSpPr>
          <p:cNvPr id="32" name="Text 5"/>
          <p:cNvSpPr/>
          <p:nvPr/>
        </p:nvSpPr>
        <p:spPr>
          <a:xfrm>
            <a:off x="2828925" y="2635448"/>
            <a:ext cx="1886115"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36E72"/>
                </a:solidFill>
              </a:rPr>
              <a:t>Interpretation</a:t>
            </a:r>
            <a:endParaRPr lang="en-US" sz="1050" dirty="0"/>
          </a:p>
        </p:txBody>
      </p:sp>
      <p:sp>
        <p:nvSpPr>
          <p:cNvPr id="33" name="Text 6"/>
          <p:cNvSpPr/>
          <p:nvPr/>
        </p:nvSpPr>
        <p:spPr>
          <a:xfrm>
            <a:off x="4636443" y="2635448"/>
            <a:ext cx="2012007"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36E72"/>
                </a:solidFill>
              </a:rPr>
              <a:t>Action Plan</a:t>
            </a:r>
            <a:endParaRPr lang="en-US" sz="1050" dirty="0"/>
          </a:p>
        </p:txBody>
      </p:sp>
      <p:sp>
        <p:nvSpPr>
          <p:cNvPr id="34" name="Text 7"/>
          <p:cNvSpPr/>
          <p:nvPr/>
        </p:nvSpPr>
        <p:spPr>
          <a:xfrm>
            <a:off x="1047750" y="3197423"/>
            <a:ext cx="186482" cy="457200"/>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highlight>
                  <a:srgbClr val="E8F8F0"/>
                </a:highlight>
              </a:rPr>
              <a:t>POS (+)</a:t>
            </a:r>
            <a:endParaRPr lang="en-US" sz="1050" dirty="0"/>
          </a:p>
        </p:txBody>
      </p:sp>
      <p:sp>
        <p:nvSpPr>
          <p:cNvPr id="35" name="Text 8"/>
          <p:cNvSpPr/>
          <p:nvPr/>
        </p:nvSpPr>
        <p:spPr>
          <a:xfrm>
            <a:off x="1904554" y="3311723"/>
            <a:ext cx="804469"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highlight>
                  <a:srgbClr val="E8F8F0"/>
                </a:highlight>
              </a:rPr>
              <a:t>POS (+)</a:t>
            </a:r>
            <a:endParaRPr lang="en-US" sz="1050" dirty="0"/>
          </a:p>
        </p:txBody>
      </p:sp>
      <p:sp>
        <p:nvSpPr>
          <p:cNvPr id="36" name="Text 9"/>
          <p:cNvSpPr/>
          <p:nvPr/>
        </p:nvSpPr>
        <p:spPr>
          <a:xfrm>
            <a:off x="2828925" y="3064073"/>
            <a:ext cx="1521768" cy="74295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High specificity for bacterial UTI</a:t>
            </a:r>
            <a:endParaRPr lang="en-US" sz="1200" dirty="0"/>
          </a:p>
        </p:txBody>
      </p:sp>
      <p:sp>
        <p:nvSpPr>
          <p:cNvPr id="37" name="Text 10"/>
          <p:cNvSpPr/>
          <p:nvPr/>
        </p:nvSpPr>
        <p:spPr>
          <a:xfrm>
            <a:off x="4636443" y="3349823"/>
            <a:ext cx="3108960" cy="161925"/>
          </a:xfrm>
          <a:prstGeom prst="rect">
            <a:avLst/>
          </a:prstGeom>
          <a:noFill/>
          <a:ln/>
        </p:spPr>
        <p:txBody>
          <a:bodyPr vert="horz" wrap="square" lIns="0" tIns="0" rIns="0" bIns="0" rtlCol="0" anchor="ctr"/>
          <a:lstStyle/>
          <a:p>
            <a:pPr marL="0" indent="0">
              <a:lnSpc>
                <a:spcPts val="1800"/>
              </a:lnSpc>
              <a:buNone/>
            </a:pPr>
            <a:r>
              <a:rPr lang="en-US" sz="1200" b="1" dirty="0">
                <a:solidFill>
                  <a:srgbClr val="2D3436"/>
                </a:solidFill>
              </a:rPr>
              <a:t>Treat empirically</a:t>
            </a:r>
            <a:endParaRPr lang="en-US" sz="1200" dirty="0"/>
          </a:p>
        </p:txBody>
      </p:sp>
      <p:sp>
        <p:nvSpPr>
          <p:cNvPr id="38" name="Text 11"/>
          <p:cNvSpPr/>
          <p:nvPr/>
        </p:nvSpPr>
        <p:spPr>
          <a:xfrm>
            <a:off x="1047750" y="3940373"/>
            <a:ext cx="193774" cy="457200"/>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highlight>
                  <a:srgbClr val="FEEAEA"/>
                </a:highlight>
              </a:rPr>
              <a:t>NEG (-)</a:t>
            </a:r>
            <a:endParaRPr lang="en-US" sz="1050" dirty="0"/>
          </a:p>
        </p:txBody>
      </p:sp>
      <p:sp>
        <p:nvSpPr>
          <p:cNvPr id="39" name="Text 12"/>
          <p:cNvSpPr/>
          <p:nvPr/>
        </p:nvSpPr>
        <p:spPr>
          <a:xfrm>
            <a:off x="1904554" y="4054673"/>
            <a:ext cx="804469"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27AE60"/>
                </a:solidFill>
                <a:highlight>
                  <a:srgbClr val="E8F8F0"/>
                </a:highlight>
              </a:rPr>
              <a:t>POS (+)</a:t>
            </a:r>
            <a:endParaRPr lang="en-US" sz="1050" dirty="0"/>
          </a:p>
        </p:txBody>
      </p:sp>
      <p:sp>
        <p:nvSpPr>
          <p:cNvPr id="40" name="Text 13"/>
          <p:cNvSpPr/>
          <p:nvPr/>
        </p:nvSpPr>
        <p:spPr>
          <a:xfrm>
            <a:off x="2828925" y="3807023"/>
            <a:ext cx="1521768" cy="74295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Common in UTI; high sensitivity</a:t>
            </a:r>
            <a:endParaRPr lang="en-US" sz="1200" dirty="0"/>
          </a:p>
        </p:txBody>
      </p:sp>
      <p:sp>
        <p:nvSpPr>
          <p:cNvPr id="41" name="Text 14"/>
          <p:cNvSpPr/>
          <p:nvPr/>
        </p:nvSpPr>
        <p:spPr>
          <a:xfrm>
            <a:off x="4636443" y="3807023"/>
            <a:ext cx="4643972" cy="74295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Treat if symptoms are typical</a:t>
            </a:r>
            <a:endParaRPr lang="en-US" sz="1200" dirty="0"/>
          </a:p>
        </p:txBody>
      </p:sp>
      <p:sp>
        <p:nvSpPr>
          <p:cNvPr id="42" name="Text 15"/>
          <p:cNvSpPr/>
          <p:nvPr/>
        </p:nvSpPr>
        <p:spPr>
          <a:xfrm>
            <a:off x="1047750" y="4683323"/>
            <a:ext cx="193774" cy="457200"/>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highlight>
                  <a:srgbClr val="FEEAEA"/>
                </a:highlight>
              </a:rPr>
              <a:t>NEG (-)</a:t>
            </a:r>
            <a:endParaRPr lang="en-US" sz="1050" dirty="0"/>
          </a:p>
        </p:txBody>
      </p:sp>
      <p:sp>
        <p:nvSpPr>
          <p:cNvPr id="43" name="Text 16"/>
          <p:cNvSpPr/>
          <p:nvPr/>
        </p:nvSpPr>
        <p:spPr>
          <a:xfrm>
            <a:off x="1904554" y="4797623"/>
            <a:ext cx="791743" cy="228600"/>
          </a:xfrm>
          <a:prstGeom prst="rect">
            <a:avLst/>
          </a:prstGeom>
          <a:noFill/>
          <a:ln/>
        </p:spPr>
        <p:txBody>
          <a:bodyPr vert="horz" wrap="square" lIns="0" tIns="0" rIns="0" bIns="0" rtlCol="0" anchor="ctr"/>
          <a:lstStyle/>
          <a:p>
            <a:pPr marL="0" indent="0">
              <a:lnSpc>
                <a:spcPts val="1575"/>
              </a:lnSpc>
              <a:buNone/>
            </a:pPr>
            <a:r>
              <a:rPr lang="en-US" sz="1050" b="1" dirty="0">
                <a:solidFill>
                  <a:srgbClr val="D63031"/>
                </a:solidFill>
                <a:highlight>
                  <a:srgbClr val="FEEAEA"/>
                </a:highlight>
              </a:rPr>
              <a:t>NEG (-)</a:t>
            </a:r>
            <a:endParaRPr lang="en-US" sz="1050" dirty="0"/>
          </a:p>
        </p:txBody>
      </p:sp>
      <p:sp>
        <p:nvSpPr>
          <p:cNvPr id="44" name="Text 17"/>
          <p:cNvSpPr/>
          <p:nvPr/>
        </p:nvSpPr>
        <p:spPr>
          <a:xfrm>
            <a:off x="2828925" y="4549973"/>
            <a:ext cx="1521768" cy="74295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UTI less likely (NPV ~95%)</a:t>
            </a:r>
            <a:endParaRPr lang="en-US" sz="1200" dirty="0"/>
          </a:p>
        </p:txBody>
      </p:sp>
      <p:sp>
        <p:nvSpPr>
          <p:cNvPr id="45" name="Text 18"/>
          <p:cNvSpPr/>
          <p:nvPr/>
        </p:nvSpPr>
        <p:spPr>
          <a:xfrm>
            <a:off x="4636443" y="4549973"/>
            <a:ext cx="2012007" cy="742950"/>
          </a:xfrm>
          <a:prstGeom prst="rect">
            <a:avLst/>
          </a:prstGeom>
          <a:noFill/>
          <a:ln/>
        </p:spPr>
        <p:txBody>
          <a:bodyPr vert="horz" wrap="square" lIns="0" tIns="0" rIns="0" bIns="0" rtlCol="0" anchor="ctr"/>
          <a:lstStyle/>
          <a:p>
            <a:pPr marL="0" indent="0">
              <a:lnSpc>
                <a:spcPts val="1800"/>
              </a:lnSpc>
              <a:buNone/>
            </a:pPr>
            <a:r>
              <a:rPr lang="en-US" sz="1200" dirty="0">
                <a:solidFill>
                  <a:srgbClr val="2D3436"/>
                </a:solidFill>
              </a:rPr>
              <a:t>Consider other Dx; send MSU if high suspicion</a:t>
            </a:r>
            <a:endParaRPr lang="en-US" sz="1200" dirty="0"/>
          </a:p>
        </p:txBody>
      </p:sp>
      <p:sp>
        <p:nvSpPr>
          <p:cNvPr id="46" name="Text 19"/>
          <p:cNvSpPr/>
          <p:nvPr/>
        </p:nvSpPr>
        <p:spPr>
          <a:xfrm>
            <a:off x="809625" y="5483423"/>
            <a:ext cx="11382375"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36E72"/>
                </a:solidFill>
              </a:rPr>
              <a:t>*Negative dipstick does NOT exclude UTI in the context of high clinical suspicion.</a:t>
            </a:r>
            <a:endParaRPr lang="en-US" sz="1050" dirty="0"/>
          </a:p>
        </p:txBody>
      </p:sp>
      <p:sp>
        <p:nvSpPr>
          <p:cNvPr id="47" name="Text 20"/>
          <p:cNvSpPr/>
          <p:nvPr/>
        </p:nvSpPr>
        <p:spPr>
          <a:xfrm>
            <a:off x="7905750" y="1999655"/>
            <a:ext cx="3886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D63031"/>
                </a:solidFill>
              </a:rPr>
              <a:t>DIPSTICK PITFALLS</a:t>
            </a:r>
            <a:endParaRPr lang="en-US" sz="1500" dirty="0"/>
          </a:p>
        </p:txBody>
      </p:sp>
      <p:sp>
        <p:nvSpPr>
          <p:cNvPr id="48" name="Text 21"/>
          <p:cNvSpPr/>
          <p:nvPr/>
        </p:nvSpPr>
        <p:spPr>
          <a:xfrm>
            <a:off x="7791450" y="2475905"/>
            <a:ext cx="3590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Nitrite Production:</a:t>
            </a:r>
            <a:r>
              <a:rPr lang="en-US" sz="1200" dirty="0">
                <a:solidFill>
                  <a:srgbClr val="2D3436"/>
                </a:solidFill>
              </a:rPr>
              <a:t> Only Gram-negative bacteria (e.g., E. coli, Klebsiella) convert nitrate to nitrite.</a:t>
            </a:r>
            <a:endParaRPr lang="en-US" sz="1200" dirty="0"/>
          </a:p>
        </p:txBody>
      </p:sp>
      <p:sp>
        <p:nvSpPr>
          <p:cNvPr id="49" name="Text 22"/>
          <p:cNvSpPr/>
          <p:nvPr/>
        </p:nvSpPr>
        <p:spPr>
          <a:xfrm>
            <a:off x="7791450" y="3047405"/>
            <a:ext cx="3590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Staph Saprophyticus:</a:t>
            </a:r>
            <a:r>
              <a:rPr lang="en-US" sz="1200" dirty="0">
                <a:solidFill>
                  <a:srgbClr val="2D3436"/>
                </a:solidFill>
              </a:rPr>
              <a:t> This common pathogen in young women does </a:t>
            </a:r>
            <a:r>
              <a:rPr lang="en-US" sz="1200" b="1" dirty="0">
                <a:solidFill>
                  <a:srgbClr val="2D3436"/>
                </a:solidFill>
              </a:rPr>
              <a:t>not</a:t>
            </a:r>
            <a:r>
              <a:rPr lang="en-US" sz="1200" dirty="0">
                <a:solidFill>
                  <a:srgbClr val="2D3436"/>
                </a:solidFill>
              </a:rPr>
              <a:t> produce nitrites.</a:t>
            </a:r>
            <a:endParaRPr lang="en-US" sz="1200" dirty="0"/>
          </a:p>
        </p:txBody>
      </p:sp>
      <p:sp>
        <p:nvSpPr>
          <p:cNvPr id="50" name="Text 23"/>
          <p:cNvSpPr/>
          <p:nvPr/>
        </p:nvSpPr>
        <p:spPr>
          <a:xfrm>
            <a:off x="7791450" y="3618905"/>
            <a:ext cx="3590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D3436"/>
                </a:solidFill>
              </a:rPr>
              <a:t>Time Factor:</a:t>
            </a:r>
            <a:r>
              <a:rPr lang="en-US" sz="1200" dirty="0">
                <a:solidFill>
                  <a:srgbClr val="2D3436"/>
                </a:solidFill>
              </a:rPr>
              <a:t> Urine must be in the bladder for &gt;4 hours for bacteria to convert nitrites.</a:t>
            </a:r>
            <a:endParaRPr lang="en-US" sz="1200" dirty="0"/>
          </a:p>
        </p:txBody>
      </p:sp>
      <p:sp>
        <p:nvSpPr>
          <p:cNvPr id="51" name="Text 24"/>
          <p:cNvSpPr/>
          <p:nvPr/>
        </p:nvSpPr>
        <p:spPr>
          <a:xfrm>
            <a:off x="7505700" y="4857155"/>
            <a:ext cx="39243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1C40F"/>
                </a:solidFill>
              </a:rPr>
              <a:t>AKT QUICK RECALL</a:t>
            </a:r>
            <a:endParaRPr lang="en-US" sz="975" dirty="0"/>
          </a:p>
        </p:txBody>
      </p:sp>
      <p:sp>
        <p:nvSpPr>
          <p:cNvPr id="52" name="Text 25"/>
          <p:cNvSpPr/>
          <p:nvPr/>
        </p:nvSpPr>
        <p:spPr>
          <a:xfrm>
            <a:off x="7810500" y="5090517"/>
            <a:ext cx="3619500" cy="800100"/>
          </a:xfrm>
          <a:prstGeom prst="rect">
            <a:avLst/>
          </a:prstGeom>
          <a:noFill/>
          <a:ln/>
        </p:spPr>
        <p:txBody>
          <a:bodyPr vert="horz" wrap="square" lIns="0" tIns="0" rIns="0" bIns="0" rtlCol="0" anchor="ctr"/>
          <a:lstStyle/>
          <a:p>
            <a:pPr marL="0" indent="0">
              <a:lnSpc>
                <a:spcPts val="1575"/>
              </a:lnSpc>
              <a:buNone/>
            </a:pPr>
            <a:r>
              <a:rPr lang="en-US" sz="1125" b="1" dirty="0">
                <a:solidFill>
                  <a:srgbClr val="2D3436"/>
                </a:solidFill>
              </a:rPr>
              <a:t>SBA Focus:</a:t>
            </a:r>
            <a:r>
              <a:rPr lang="en-US" sz="1125" dirty="0">
                <a:solidFill>
                  <a:srgbClr val="2D3436"/>
                </a:solidFill>
              </a:rPr>
              <a:t> Dipsticks are first-line assessment in primary care. In </a:t>
            </a:r>
            <a:r>
              <a:rPr lang="en-US" sz="1125" b="1" dirty="0">
                <a:solidFill>
                  <a:srgbClr val="2D3436"/>
                </a:solidFill>
              </a:rPr>
              <a:t>non-pregnant women</a:t>
            </a:r>
            <a:r>
              <a:rPr lang="en-US" sz="1125" dirty="0">
                <a:solidFill>
                  <a:srgbClr val="2D3436"/>
                </a:solidFill>
              </a:rPr>
              <a:t> with typical symptoms, a positive nitrite result is highly specific and justifies immediate empirical antibiotic treatment.</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476250" y="481905"/>
            <a:ext cx="57150" cy="476250"/>
          </a:xfrm>
          <a:prstGeom prst="rect">
            <a:avLst/>
          </a:prstGeom>
        </p:spPr>
      </p:pic>
      <p:pic>
        <p:nvPicPr>
          <p:cNvPr id="5" name="Image 3" descr="preencoded.png"/>
          <p:cNvPicPr>
            <a:picLocks noChangeAspect="1"/>
          </p:cNvPicPr>
          <p:nvPr/>
        </p:nvPicPr>
        <p:blipFill>
          <a:blip r:embed="rId6"/>
          <a:stretch>
            <a:fillRect/>
          </a:stretch>
        </p:blipFill>
        <p:spPr>
          <a:xfrm>
            <a:off x="476250" y="1903214"/>
            <a:ext cx="5476875" cy="4148733"/>
          </a:xfrm>
          <a:prstGeom prst="rect">
            <a:avLst/>
          </a:prstGeom>
        </p:spPr>
      </p:pic>
      <p:pic>
        <p:nvPicPr>
          <p:cNvPr id="6" name="Image 4" descr="preencoded.png"/>
          <p:cNvPicPr>
            <a:picLocks noChangeAspect="1"/>
          </p:cNvPicPr>
          <p:nvPr/>
        </p:nvPicPr>
        <p:blipFill>
          <a:blip r:embed="rId7"/>
          <a:stretch>
            <a:fillRect/>
          </a:stretch>
        </p:blipFill>
        <p:spPr>
          <a:xfrm>
            <a:off x="714375" y="2137321"/>
            <a:ext cx="238125" cy="198388"/>
          </a:xfrm>
          <a:prstGeom prst="rect">
            <a:avLst/>
          </a:prstGeom>
        </p:spPr>
      </p:pic>
      <p:pic>
        <p:nvPicPr>
          <p:cNvPr id="7" name="Image 5" descr="preencoded.png"/>
          <p:cNvPicPr>
            <a:picLocks noChangeAspect="1"/>
          </p:cNvPicPr>
          <p:nvPr/>
        </p:nvPicPr>
        <p:blipFill>
          <a:blip r:embed="rId8"/>
          <a:stretch>
            <a:fillRect/>
          </a:stretch>
        </p:blipFill>
        <p:spPr>
          <a:xfrm>
            <a:off x="714375" y="2512814"/>
            <a:ext cx="202406" cy="217884"/>
          </a:xfrm>
          <a:prstGeom prst="rect">
            <a:avLst/>
          </a:prstGeom>
        </p:spPr>
      </p:pic>
      <p:pic>
        <p:nvPicPr>
          <p:cNvPr id="8" name="Image 6" descr="preencoded.png"/>
          <p:cNvPicPr>
            <a:picLocks noChangeAspect="1"/>
          </p:cNvPicPr>
          <p:nvPr/>
        </p:nvPicPr>
        <p:blipFill>
          <a:blip r:embed="rId9"/>
          <a:stretch>
            <a:fillRect/>
          </a:stretch>
        </p:blipFill>
        <p:spPr>
          <a:xfrm>
            <a:off x="714375" y="3070920"/>
            <a:ext cx="202406" cy="202406"/>
          </a:xfrm>
          <a:prstGeom prst="rect">
            <a:avLst/>
          </a:prstGeom>
        </p:spPr>
      </p:pic>
      <p:pic>
        <p:nvPicPr>
          <p:cNvPr id="9" name="Image 7" descr="preencoded.png"/>
          <p:cNvPicPr>
            <a:picLocks noChangeAspect="1"/>
          </p:cNvPicPr>
          <p:nvPr/>
        </p:nvPicPr>
        <p:blipFill>
          <a:blip r:embed="rId10"/>
          <a:stretch>
            <a:fillRect/>
          </a:stretch>
        </p:blipFill>
        <p:spPr>
          <a:xfrm>
            <a:off x="714375" y="3629025"/>
            <a:ext cx="202406" cy="202406"/>
          </a:xfrm>
          <a:prstGeom prst="rect">
            <a:avLst/>
          </a:prstGeom>
        </p:spPr>
      </p:pic>
      <p:pic>
        <p:nvPicPr>
          <p:cNvPr id="10" name="Image 8" descr="preencoded.png"/>
          <p:cNvPicPr>
            <a:picLocks noChangeAspect="1"/>
          </p:cNvPicPr>
          <p:nvPr/>
        </p:nvPicPr>
        <p:blipFill>
          <a:blip r:embed="rId11"/>
          <a:stretch>
            <a:fillRect/>
          </a:stretch>
        </p:blipFill>
        <p:spPr>
          <a:xfrm>
            <a:off x="714375" y="4187130"/>
            <a:ext cx="202406" cy="217884"/>
          </a:xfrm>
          <a:prstGeom prst="rect">
            <a:avLst/>
          </a:prstGeom>
        </p:spPr>
      </p:pic>
      <p:pic>
        <p:nvPicPr>
          <p:cNvPr id="11" name="Image 9" descr="preencoded.png"/>
          <p:cNvPicPr>
            <a:picLocks noChangeAspect="1"/>
          </p:cNvPicPr>
          <p:nvPr/>
        </p:nvPicPr>
        <p:blipFill>
          <a:blip r:embed="rId12"/>
          <a:stretch>
            <a:fillRect/>
          </a:stretch>
        </p:blipFill>
        <p:spPr>
          <a:xfrm>
            <a:off x="714375" y="4745236"/>
            <a:ext cx="202406" cy="217884"/>
          </a:xfrm>
          <a:prstGeom prst="rect">
            <a:avLst/>
          </a:prstGeom>
        </p:spPr>
      </p:pic>
      <p:pic>
        <p:nvPicPr>
          <p:cNvPr id="12" name="Image 10" descr="preencoded.png"/>
          <p:cNvPicPr>
            <a:picLocks noChangeAspect="1"/>
          </p:cNvPicPr>
          <p:nvPr/>
        </p:nvPicPr>
        <p:blipFill>
          <a:blip r:embed="rId13"/>
          <a:stretch>
            <a:fillRect/>
          </a:stretch>
        </p:blipFill>
        <p:spPr>
          <a:xfrm>
            <a:off x="714375" y="5303341"/>
            <a:ext cx="202406" cy="188863"/>
          </a:xfrm>
          <a:prstGeom prst="rect">
            <a:avLst/>
          </a:prstGeom>
        </p:spPr>
      </p:pic>
      <p:pic>
        <p:nvPicPr>
          <p:cNvPr id="13" name="Image 11" descr="preencoded.png"/>
          <p:cNvPicPr>
            <a:picLocks noChangeAspect="1"/>
          </p:cNvPicPr>
          <p:nvPr/>
        </p:nvPicPr>
        <p:blipFill>
          <a:blip r:embed="rId14"/>
          <a:stretch>
            <a:fillRect/>
          </a:stretch>
        </p:blipFill>
        <p:spPr>
          <a:xfrm>
            <a:off x="6238875" y="1471613"/>
            <a:ext cx="5476875" cy="2678311"/>
          </a:xfrm>
          <a:prstGeom prst="rect">
            <a:avLst/>
          </a:prstGeom>
        </p:spPr>
      </p:pic>
      <p:pic>
        <p:nvPicPr>
          <p:cNvPr id="14" name="Image 12" descr="preencoded.png"/>
          <p:cNvPicPr>
            <a:picLocks noChangeAspect="1"/>
          </p:cNvPicPr>
          <p:nvPr/>
        </p:nvPicPr>
        <p:blipFill>
          <a:blip r:embed="rId15"/>
          <a:stretch>
            <a:fillRect/>
          </a:stretch>
        </p:blipFill>
        <p:spPr>
          <a:xfrm>
            <a:off x="6477000" y="1705719"/>
            <a:ext cx="238125" cy="198388"/>
          </a:xfrm>
          <a:prstGeom prst="rect">
            <a:avLst/>
          </a:prstGeom>
        </p:spPr>
      </p:pic>
      <p:pic>
        <p:nvPicPr>
          <p:cNvPr id="15" name="Image 13" descr="preencoded.png"/>
          <p:cNvPicPr>
            <a:picLocks noChangeAspect="1"/>
          </p:cNvPicPr>
          <p:nvPr/>
        </p:nvPicPr>
        <p:blipFill>
          <a:blip r:embed="rId16"/>
          <a:stretch>
            <a:fillRect/>
          </a:stretch>
        </p:blipFill>
        <p:spPr>
          <a:xfrm>
            <a:off x="6477000" y="2081212"/>
            <a:ext cx="202406" cy="202406"/>
          </a:xfrm>
          <a:prstGeom prst="rect">
            <a:avLst/>
          </a:prstGeom>
        </p:spPr>
      </p:pic>
      <p:pic>
        <p:nvPicPr>
          <p:cNvPr id="16" name="Image 14" descr="preencoded.png"/>
          <p:cNvPicPr>
            <a:picLocks noChangeAspect="1"/>
          </p:cNvPicPr>
          <p:nvPr/>
        </p:nvPicPr>
        <p:blipFill>
          <a:blip r:embed="rId17"/>
          <a:stretch>
            <a:fillRect/>
          </a:stretch>
        </p:blipFill>
        <p:spPr>
          <a:xfrm>
            <a:off x="6477000" y="2639318"/>
            <a:ext cx="202406" cy="202406"/>
          </a:xfrm>
          <a:prstGeom prst="rect">
            <a:avLst/>
          </a:prstGeom>
        </p:spPr>
      </p:pic>
      <p:pic>
        <p:nvPicPr>
          <p:cNvPr id="17" name="Image 15" descr="preencoded.png"/>
          <p:cNvPicPr>
            <a:picLocks noChangeAspect="1"/>
          </p:cNvPicPr>
          <p:nvPr/>
        </p:nvPicPr>
        <p:blipFill>
          <a:blip r:embed="rId18"/>
          <a:stretch>
            <a:fillRect/>
          </a:stretch>
        </p:blipFill>
        <p:spPr>
          <a:xfrm>
            <a:off x="6477000" y="3273623"/>
            <a:ext cx="5000625" cy="685800"/>
          </a:xfrm>
          <a:prstGeom prst="rect">
            <a:avLst/>
          </a:prstGeom>
        </p:spPr>
      </p:pic>
      <p:pic>
        <p:nvPicPr>
          <p:cNvPr id="18" name="Image 16" descr="preencoded.png"/>
          <p:cNvPicPr>
            <a:picLocks noChangeAspect="1"/>
          </p:cNvPicPr>
          <p:nvPr/>
        </p:nvPicPr>
        <p:blipFill>
          <a:blip r:embed="rId19"/>
          <a:stretch>
            <a:fillRect/>
          </a:stretch>
        </p:blipFill>
        <p:spPr>
          <a:xfrm>
            <a:off x="6238875" y="4340423"/>
            <a:ext cx="5476875" cy="2142976"/>
          </a:xfrm>
          <a:prstGeom prst="rect">
            <a:avLst/>
          </a:prstGeom>
        </p:spPr>
      </p:pic>
      <p:pic>
        <p:nvPicPr>
          <p:cNvPr id="19" name="Image 17" descr="preencoded.png"/>
          <p:cNvPicPr>
            <a:picLocks noChangeAspect="1"/>
          </p:cNvPicPr>
          <p:nvPr/>
        </p:nvPicPr>
        <p:blipFill>
          <a:blip r:embed="rId20"/>
          <a:stretch>
            <a:fillRect/>
          </a:stretch>
        </p:blipFill>
        <p:spPr>
          <a:xfrm>
            <a:off x="6477000" y="4574530"/>
            <a:ext cx="238125" cy="198388"/>
          </a:xfrm>
          <a:prstGeom prst="rect">
            <a:avLst/>
          </a:prstGeom>
        </p:spPr>
      </p:pic>
      <p:pic>
        <p:nvPicPr>
          <p:cNvPr id="20" name="Image 18" descr="preencoded.png"/>
          <p:cNvPicPr>
            <a:picLocks noChangeAspect="1"/>
          </p:cNvPicPr>
          <p:nvPr/>
        </p:nvPicPr>
        <p:blipFill>
          <a:blip r:embed="rId21"/>
          <a:stretch>
            <a:fillRect/>
          </a:stretch>
        </p:blipFill>
        <p:spPr>
          <a:xfrm>
            <a:off x="6477000" y="4950023"/>
            <a:ext cx="202406" cy="177105"/>
          </a:xfrm>
          <a:prstGeom prst="rect">
            <a:avLst/>
          </a:prstGeom>
        </p:spPr>
      </p:pic>
      <p:pic>
        <p:nvPicPr>
          <p:cNvPr id="21" name="Image 19" descr="preencoded.png"/>
          <p:cNvPicPr>
            <a:picLocks noChangeAspect="1"/>
          </p:cNvPicPr>
          <p:nvPr/>
        </p:nvPicPr>
        <p:blipFill>
          <a:blip r:embed="rId22"/>
          <a:stretch>
            <a:fillRect/>
          </a:stretch>
        </p:blipFill>
        <p:spPr>
          <a:xfrm>
            <a:off x="6477000" y="5734794"/>
            <a:ext cx="202406" cy="177105"/>
          </a:xfrm>
          <a:prstGeom prst="rect">
            <a:avLst/>
          </a:prstGeom>
        </p:spPr>
      </p:pic>
      <p:sp>
        <p:nvSpPr>
          <p:cNvPr id="22" name="Text 0"/>
          <p:cNvSpPr/>
          <p:nvPr/>
        </p:nvSpPr>
        <p:spPr>
          <a:xfrm>
            <a:off x="723900" y="304800"/>
            <a:ext cx="6705600"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636E72"/>
                </a:solidFill>
              </a:rPr>
              <a:t>BRADFORD VTS | CLINICAL INVESTIGATIONS</a:t>
            </a:r>
            <a:endParaRPr lang="en-US" sz="1050" dirty="0"/>
          </a:p>
        </p:txBody>
      </p:sp>
      <p:sp>
        <p:nvSpPr>
          <p:cNvPr id="23" name="Text 1"/>
          <p:cNvSpPr/>
          <p:nvPr/>
        </p:nvSpPr>
        <p:spPr>
          <a:xfrm>
            <a:off x="723900" y="533400"/>
            <a:ext cx="11468100" cy="335161"/>
          </a:xfrm>
          <a:prstGeom prst="rect">
            <a:avLst/>
          </a:prstGeom>
          <a:noFill/>
          <a:ln/>
        </p:spPr>
        <p:txBody>
          <a:bodyPr vert="horz" wrap="square" lIns="0" tIns="0" rIns="0" bIns="0" rtlCol="0" anchor="ctr"/>
          <a:lstStyle/>
          <a:p>
            <a:pPr marL="0" indent="0">
              <a:lnSpc>
                <a:spcPts val="2640"/>
              </a:lnSpc>
              <a:buNone/>
            </a:pPr>
            <a:r>
              <a:rPr lang="en-US" sz="2400" b="1" dirty="0">
                <a:solidFill>
                  <a:srgbClr val="2D3436"/>
                </a:solidFill>
              </a:rPr>
              <a:t>When to Send a Mid-Stream Urine Culture (MSU)</a:t>
            </a:r>
            <a:endParaRPr lang="en-US" sz="2400" dirty="0"/>
          </a:p>
        </p:txBody>
      </p:sp>
      <p:sp>
        <p:nvSpPr>
          <p:cNvPr id="24" name="Text 2"/>
          <p:cNvSpPr/>
          <p:nvPr/>
        </p:nvSpPr>
        <p:spPr>
          <a:xfrm>
            <a:off x="723900" y="906661"/>
            <a:ext cx="11468100" cy="228600"/>
          </a:xfrm>
          <a:prstGeom prst="rect">
            <a:avLst/>
          </a:prstGeom>
          <a:noFill/>
          <a:ln/>
        </p:spPr>
        <p:txBody>
          <a:bodyPr vert="horz" wrap="square" lIns="0" tIns="0" rIns="0" bIns="0" rtlCol="0" anchor="ctr"/>
          <a:lstStyle/>
          <a:p>
            <a:pPr marL="0" indent="0">
              <a:lnSpc>
                <a:spcPts val="1800"/>
              </a:lnSpc>
              <a:buNone/>
            </a:pPr>
            <a:r>
              <a:rPr lang="en-US" sz="1200" dirty="0">
                <a:solidFill>
                  <a:srgbClr val="636E72"/>
                </a:solidFill>
              </a:rPr>
              <a:t>Specific indications for testing beyond the initial urine dipstick</a:t>
            </a:r>
            <a:endParaRPr lang="en-US" sz="1200" dirty="0"/>
          </a:p>
        </p:txBody>
      </p:sp>
      <p:sp>
        <p:nvSpPr>
          <p:cNvPr id="25" name="Text 3"/>
          <p:cNvSpPr/>
          <p:nvPr/>
        </p:nvSpPr>
        <p:spPr>
          <a:xfrm>
            <a:off x="1066800" y="2093714"/>
            <a:ext cx="5000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984E3"/>
                </a:solidFill>
              </a:rPr>
              <a:t>Mandatory Indications</a:t>
            </a:r>
            <a:endParaRPr lang="en-US" sz="1500" dirty="0"/>
          </a:p>
        </p:txBody>
      </p:sp>
      <p:sp>
        <p:nvSpPr>
          <p:cNvPr id="26" name="Text 4"/>
          <p:cNvSpPr/>
          <p:nvPr/>
        </p:nvSpPr>
        <p:spPr>
          <a:xfrm>
            <a:off x="1031081" y="2512814"/>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Pregnancy:</a:t>
            </a:r>
            <a:r>
              <a:rPr lang="en-US" sz="1275" dirty="0">
                <a:solidFill>
                  <a:srgbClr val="2D3436"/>
                </a:solidFill>
              </a:rPr>
              <a:t> Always culture at booking and if symptoms develop (risk of pyelonephritis).</a:t>
            </a:r>
            <a:endParaRPr lang="en-US" sz="1275" dirty="0"/>
          </a:p>
        </p:txBody>
      </p:sp>
      <p:sp>
        <p:nvSpPr>
          <p:cNvPr id="27" name="Text 5"/>
          <p:cNvSpPr/>
          <p:nvPr/>
        </p:nvSpPr>
        <p:spPr>
          <a:xfrm>
            <a:off x="1031081" y="3070920"/>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Recurrent UTI:</a:t>
            </a:r>
            <a:r>
              <a:rPr lang="en-US" sz="1275" dirty="0">
                <a:solidFill>
                  <a:srgbClr val="2D3436"/>
                </a:solidFill>
              </a:rPr>
              <a:t> ≥2 in 6 months or ≥3 in 12 months to identify resistant strains.</a:t>
            </a:r>
            <a:endParaRPr lang="en-US" sz="1275" dirty="0"/>
          </a:p>
        </p:txBody>
      </p:sp>
      <p:sp>
        <p:nvSpPr>
          <p:cNvPr id="28" name="Text 6"/>
          <p:cNvSpPr/>
          <p:nvPr/>
        </p:nvSpPr>
        <p:spPr>
          <a:xfrm>
            <a:off x="1031081" y="3629025"/>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Treatment Failure:</a:t>
            </a:r>
            <a:r>
              <a:rPr lang="en-US" sz="1275" dirty="0">
                <a:solidFill>
                  <a:srgbClr val="2D3436"/>
                </a:solidFill>
              </a:rPr>
              <a:t> If symptoms persist or worsen after 48 hours of antibiotics.</a:t>
            </a:r>
            <a:endParaRPr lang="en-US" sz="1275" dirty="0"/>
          </a:p>
        </p:txBody>
      </p:sp>
      <p:sp>
        <p:nvSpPr>
          <p:cNvPr id="29" name="Text 7"/>
          <p:cNvSpPr/>
          <p:nvPr/>
        </p:nvSpPr>
        <p:spPr>
          <a:xfrm>
            <a:off x="1031081" y="4187130"/>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Complicated Cases:</a:t>
            </a:r>
            <a:r>
              <a:rPr lang="en-US" sz="1275" dirty="0">
                <a:solidFill>
                  <a:srgbClr val="2D3436"/>
                </a:solidFill>
              </a:rPr>
              <a:t> All males, children, and those with structural renal abnormalities.</a:t>
            </a:r>
            <a:endParaRPr lang="en-US" sz="1275" dirty="0"/>
          </a:p>
        </p:txBody>
      </p:sp>
      <p:sp>
        <p:nvSpPr>
          <p:cNvPr id="30" name="Text 8"/>
          <p:cNvSpPr/>
          <p:nvPr/>
        </p:nvSpPr>
        <p:spPr>
          <a:xfrm>
            <a:off x="1031081" y="4745236"/>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Catheterised Patients:</a:t>
            </a:r>
            <a:r>
              <a:rPr lang="en-US" sz="1275" dirty="0">
                <a:solidFill>
                  <a:srgbClr val="2D3436"/>
                </a:solidFill>
              </a:rPr>
              <a:t> Only if symptomatic (CAUTI); change catheter before sampling.</a:t>
            </a:r>
            <a:endParaRPr lang="en-US" sz="1275" dirty="0"/>
          </a:p>
        </p:txBody>
      </p:sp>
      <p:sp>
        <p:nvSpPr>
          <p:cNvPr id="31" name="Text 9"/>
          <p:cNvSpPr/>
          <p:nvPr/>
        </p:nvSpPr>
        <p:spPr>
          <a:xfrm>
            <a:off x="1031081" y="5303341"/>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Atypical Presentation:</a:t>
            </a:r>
            <a:r>
              <a:rPr lang="en-US" sz="1275" dirty="0">
                <a:solidFill>
                  <a:srgbClr val="2D3436"/>
                </a:solidFill>
              </a:rPr>
              <a:t> Dipstick negative but high clinical suspicion remains.</a:t>
            </a:r>
            <a:endParaRPr lang="en-US" sz="1275" dirty="0"/>
          </a:p>
        </p:txBody>
      </p:sp>
      <p:sp>
        <p:nvSpPr>
          <p:cNvPr id="32" name="Text 10"/>
          <p:cNvSpPr/>
          <p:nvPr/>
        </p:nvSpPr>
        <p:spPr>
          <a:xfrm>
            <a:off x="6829425" y="1662113"/>
            <a:ext cx="53625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7AE60"/>
                </a:solidFill>
              </a:rPr>
              <a:t>Microbiological Interpretation</a:t>
            </a:r>
            <a:endParaRPr lang="en-US" sz="1500" dirty="0"/>
          </a:p>
        </p:txBody>
      </p:sp>
      <p:sp>
        <p:nvSpPr>
          <p:cNvPr id="33" name="Text 11"/>
          <p:cNvSpPr/>
          <p:nvPr/>
        </p:nvSpPr>
        <p:spPr>
          <a:xfrm>
            <a:off x="6793706" y="2081212"/>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Significant Bacteriuria:</a:t>
            </a:r>
            <a:r>
              <a:rPr lang="en-US" sz="1275" dirty="0">
                <a:solidFill>
                  <a:srgbClr val="2D3436"/>
                </a:solidFill>
              </a:rPr>
              <a:t> Classically defined as </a:t>
            </a:r>
            <a:r>
              <a:rPr lang="en-US" sz="1275" b="1" dirty="0">
                <a:solidFill>
                  <a:srgbClr val="D63031"/>
                </a:solidFill>
              </a:rPr>
              <a:t>≥10⁵ colony-forming units (CFU)/mL</a:t>
            </a:r>
            <a:r>
              <a:rPr lang="en-US" sz="1275" dirty="0">
                <a:solidFill>
                  <a:srgbClr val="2D3436"/>
                </a:solidFill>
              </a:rPr>
              <a:t>.</a:t>
            </a:r>
            <a:endParaRPr lang="en-US" sz="1275" dirty="0"/>
          </a:p>
        </p:txBody>
      </p:sp>
      <p:sp>
        <p:nvSpPr>
          <p:cNvPr id="34" name="Text 12"/>
          <p:cNvSpPr/>
          <p:nvPr/>
        </p:nvSpPr>
        <p:spPr>
          <a:xfrm>
            <a:off x="6793706" y="2639318"/>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Context Matters:</a:t>
            </a:r>
            <a:r>
              <a:rPr lang="en-US" sz="1275" dirty="0">
                <a:solidFill>
                  <a:srgbClr val="2D3436"/>
                </a:solidFill>
              </a:rPr>
              <a:t> 10³ CFU/mL may be significant in a highly symptomatic patient.</a:t>
            </a:r>
            <a:endParaRPr lang="en-US" sz="1275" dirty="0"/>
          </a:p>
        </p:txBody>
      </p:sp>
      <p:sp>
        <p:nvSpPr>
          <p:cNvPr id="35" name="Text 13"/>
          <p:cNvSpPr/>
          <p:nvPr/>
        </p:nvSpPr>
        <p:spPr>
          <a:xfrm>
            <a:off x="6619875" y="3387923"/>
            <a:ext cx="4714875" cy="4572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2D3436"/>
                </a:solidFill>
              </a:rPr>
              <a:t>Note: Mixed growth often suggests </a:t>
            </a:r>
            <a:r>
              <a:rPr lang="en-US" sz="1200" b="1" dirty="0">
                <a:solidFill>
                  <a:srgbClr val="D63031"/>
                </a:solidFill>
              </a:rPr>
              <a:t>contamination</a:t>
            </a:r>
            <a:r>
              <a:rPr lang="en-US" sz="1200" b="1" dirty="0">
                <a:solidFill>
                  <a:srgbClr val="2D3436"/>
                </a:solidFill>
              </a:rPr>
              <a:t>—request a repeat sample if symptoms persist.</a:t>
            </a:r>
            <a:endParaRPr lang="en-US" sz="1200" dirty="0"/>
          </a:p>
        </p:txBody>
      </p:sp>
      <p:sp>
        <p:nvSpPr>
          <p:cNvPr id="36" name="Text 14"/>
          <p:cNvSpPr/>
          <p:nvPr/>
        </p:nvSpPr>
        <p:spPr>
          <a:xfrm>
            <a:off x="6829425" y="4530923"/>
            <a:ext cx="5000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B7950B"/>
                </a:solidFill>
              </a:rPr>
              <a:t>AKT Exam Pearl</a:t>
            </a:r>
            <a:endParaRPr lang="en-US" sz="1500" dirty="0"/>
          </a:p>
        </p:txBody>
      </p:sp>
      <p:sp>
        <p:nvSpPr>
          <p:cNvPr id="37" name="Text 15"/>
          <p:cNvSpPr/>
          <p:nvPr/>
        </p:nvSpPr>
        <p:spPr>
          <a:xfrm>
            <a:off x="6793706" y="4950023"/>
            <a:ext cx="4683919" cy="679996"/>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Dipstick Pitfall:</a:t>
            </a:r>
            <a:r>
              <a:rPr lang="en-US" sz="1275" dirty="0">
                <a:solidFill>
                  <a:srgbClr val="2D3436"/>
                </a:solidFill>
              </a:rPr>
              <a:t> </a:t>
            </a:r>
            <a:r>
              <a:rPr lang="en-US" sz="1275" i="1" dirty="0">
                <a:solidFill>
                  <a:srgbClr val="2D3436"/>
                </a:solidFill>
              </a:rPr>
              <a:t>Staph. saprophyticus</a:t>
            </a:r>
            <a:r>
              <a:rPr lang="en-US" sz="1275" dirty="0">
                <a:solidFill>
                  <a:srgbClr val="2D3436"/>
                </a:solidFill>
              </a:rPr>
              <a:t> (common in young women) does NOT produce nitrites. A </a:t>
            </a:r>
            <a:r>
              <a:rPr lang="en-US" sz="1275" b="1" dirty="0">
                <a:solidFill>
                  <a:srgbClr val="D63031"/>
                </a:solidFill>
              </a:rPr>
              <a:t>nitrite-negative</a:t>
            </a:r>
            <a:r>
              <a:rPr lang="en-US" sz="1275" dirty="0">
                <a:solidFill>
                  <a:srgbClr val="2D3436"/>
                </a:solidFill>
              </a:rPr>
              <a:t> dipstick never fully excludes UTI.</a:t>
            </a:r>
            <a:endParaRPr lang="en-US" sz="1275" dirty="0"/>
          </a:p>
        </p:txBody>
      </p:sp>
      <p:sp>
        <p:nvSpPr>
          <p:cNvPr id="38" name="Text 16"/>
          <p:cNvSpPr/>
          <p:nvPr/>
        </p:nvSpPr>
        <p:spPr>
          <a:xfrm>
            <a:off x="6793706" y="5734794"/>
            <a:ext cx="4683919"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D3436"/>
                </a:solidFill>
              </a:rPr>
              <a:t>Pregnancy Rule:</a:t>
            </a:r>
            <a:r>
              <a:rPr lang="en-US" sz="1275" dirty="0">
                <a:solidFill>
                  <a:srgbClr val="2D3436"/>
                </a:solidFill>
              </a:rPr>
              <a:t> Screen ALL at booking. Treat asymptomatic bacteriuria to reduce risk of preterm labour.</a:t>
            </a:r>
            <a:endParaRPr lang="en-US" sz="12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5325</Words>
  <Application>Microsoft Office PowerPoint</Application>
  <PresentationFormat>Widescreen</PresentationFormat>
  <Paragraphs>561</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2026-05-03T22:19:23Z</dcterms:created>
  <dcterms:modified xsi:type="dcterms:W3CDTF">2026-05-04T12:56:25Z</dcterms:modified>
</cp:coreProperties>
</file>